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478" r:id="rId3"/>
    <p:sldId id="534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535" r:id="rId12"/>
    <p:sldId id="486" r:id="rId13"/>
    <p:sldId id="487" r:id="rId14"/>
    <p:sldId id="527" r:id="rId15"/>
    <p:sldId id="528" r:id="rId16"/>
    <p:sldId id="529" r:id="rId17"/>
    <p:sldId id="530" r:id="rId18"/>
    <p:sldId id="531" r:id="rId19"/>
    <p:sldId id="532" r:id="rId20"/>
    <p:sldId id="488" r:id="rId21"/>
    <p:sldId id="489" r:id="rId22"/>
    <p:sldId id="587" r:id="rId23"/>
    <p:sldId id="491" r:id="rId24"/>
    <p:sldId id="492" r:id="rId25"/>
    <p:sldId id="493" r:id="rId26"/>
    <p:sldId id="495" r:id="rId27"/>
    <p:sldId id="49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54" r:id="rId36"/>
    <p:sldId id="555" r:id="rId37"/>
    <p:sldId id="556" r:id="rId38"/>
    <p:sldId id="557" r:id="rId39"/>
    <p:sldId id="558" r:id="rId40"/>
    <p:sldId id="559" r:id="rId41"/>
    <p:sldId id="560" r:id="rId42"/>
    <p:sldId id="561" r:id="rId43"/>
    <p:sldId id="562" r:id="rId44"/>
    <p:sldId id="563" r:id="rId45"/>
    <p:sldId id="564" r:id="rId46"/>
    <p:sldId id="565" r:id="rId47"/>
    <p:sldId id="566" r:id="rId48"/>
    <p:sldId id="567" r:id="rId49"/>
    <p:sldId id="568" r:id="rId50"/>
    <p:sldId id="569" r:id="rId51"/>
    <p:sldId id="570" r:id="rId52"/>
    <p:sldId id="497" r:id="rId53"/>
    <p:sldId id="498" r:id="rId54"/>
    <p:sldId id="499" r:id="rId55"/>
    <p:sldId id="500" r:id="rId56"/>
    <p:sldId id="501" r:id="rId57"/>
    <p:sldId id="571" r:id="rId58"/>
    <p:sldId id="572" r:id="rId59"/>
    <p:sldId id="502" r:id="rId60"/>
    <p:sldId id="503" r:id="rId61"/>
    <p:sldId id="504" r:id="rId62"/>
    <p:sldId id="541" r:id="rId63"/>
    <p:sldId id="542" r:id="rId64"/>
    <p:sldId id="543" r:id="rId65"/>
    <p:sldId id="544" r:id="rId66"/>
    <p:sldId id="545" r:id="rId67"/>
    <p:sldId id="546" r:id="rId68"/>
    <p:sldId id="505" r:id="rId69"/>
    <p:sldId id="506" r:id="rId70"/>
    <p:sldId id="507" r:id="rId71"/>
    <p:sldId id="583" r:id="rId72"/>
    <p:sldId id="508" r:id="rId73"/>
    <p:sldId id="589" r:id="rId74"/>
    <p:sldId id="574" r:id="rId75"/>
    <p:sldId id="575" r:id="rId76"/>
    <p:sldId id="576" r:id="rId77"/>
    <p:sldId id="588" r:id="rId78"/>
    <p:sldId id="578" r:id="rId79"/>
    <p:sldId id="579" r:id="rId80"/>
    <p:sldId id="580" r:id="rId81"/>
    <p:sldId id="581" r:id="rId82"/>
    <p:sldId id="582" r:id="rId83"/>
    <p:sldId id="577" r:id="rId84"/>
    <p:sldId id="509" r:id="rId85"/>
    <p:sldId id="511" r:id="rId86"/>
    <p:sldId id="512" r:id="rId87"/>
    <p:sldId id="513" r:id="rId88"/>
    <p:sldId id="514" r:id="rId89"/>
    <p:sldId id="515" r:id="rId90"/>
    <p:sldId id="516" r:id="rId91"/>
    <p:sldId id="517" r:id="rId92"/>
    <p:sldId id="518" r:id="rId93"/>
    <p:sldId id="519" r:id="rId94"/>
    <p:sldId id="520" r:id="rId95"/>
    <p:sldId id="521" r:id="rId96"/>
    <p:sldId id="522" r:id="rId97"/>
    <p:sldId id="523" r:id="rId98"/>
    <p:sldId id="524" r:id="rId99"/>
    <p:sldId id="525" r:id="rId100"/>
    <p:sldId id="526" r:id="rId101"/>
    <p:sldId id="413" r:id="rId102"/>
    <p:sldId id="418" r:id="rId103"/>
    <p:sldId id="364" r:id="rId104"/>
    <p:sldId id="404" r:id="rId105"/>
    <p:sldId id="405" r:id="rId106"/>
    <p:sldId id="406" r:id="rId107"/>
    <p:sldId id="408" r:id="rId108"/>
    <p:sldId id="414" r:id="rId109"/>
    <p:sldId id="415" r:id="rId110"/>
    <p:sldId id="416" r:id="rId111"/>
    <p:sldId id="417" r:id="rId112"/>
    <p:sldId id="402" r:id="rId1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66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9" autoAdjust="0"/>
    <p:restoredTop sz="85958" autoAdjust="0"/>
  </p:normalViewPr>
  <p:slideViewPr>
    <p:cSldViewPr>
      <p:cViewPr>
        <p:scale>
          <a:sx n="100" d="100"/>
          <a:sy n="100" d="100"/>
        </p:scale>
        <p:origin x="-24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notesViewPr>
    <p:cSldViewPr>
      <p:cViewPr varScale="1">
        <p:scale>
          <a:sx n="68" d="100"/>
          <a:sy n="68" d="100"/>
        </p:scale>
        <p:origin x="-137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6A803E8-DEF0-476A-A808-9E872EFAC0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64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B95CBF-11A3-4743-A317-6A72094A9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7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6CCD0-56FE-47C1-9030-78E6A8E6DA15}" type="slidenum">
              <a:rPr lang="en-US"/>
              <a:pPr/>
              <a:t>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4F793-447C-4D7F-89B2-F0C8FF0DB429}" type="slidenum">
              <a:rPr lang="en-US"/>
              <a:pPr/>
              <a:t>13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C7564-3C3C-4A20-A561-A526E59E92DB}" type="slidenum">
              <a:rPr lang="en-US"/>
              <a:pPr/>
              <a:t>14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47D34-9F32-4797-872C-3418A0748EB6}" type="slidenum">
              <a:rPr lang="en-US"/>
              <a:pPr/>
              <a:t>15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AC1F2-0FF3-4B90-926D-66B7D6906BA3}" type="slidenum">
              <a:rPr lang="en-US"/>
              <a:pPr/>
              <a:t>16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9FBA8-A6B0-4B9A-B66C-0565C3A89D52}" type="slidenum">
              <a:rPr lang="en-US"/>
              <a:pPr/>
              <a:t>17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E1A28-E361-484D-96DB-C0534F4AD62D}" type="slidenum">
              <a:rPr lang="en-US"/>
              <a:pPr/>
              <a:t>18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F486A-0215-4B1C-8B3F-29D0377D9126}" type="slidenum">
              <a:rPr lang="en-US"/>
              <a:pPr/>
              <a:t>19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93B8C-5703-48F8-A40B-AC50D6F8A136}" type="slidenum">
              <a:rPr lang="en-US"/>
              <a:pPr/>
              <a:t>20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444FA-A873-4074-ADA6-A21ACCCA5FF7}" type="slidenum">
              <a:rPr lang="en-US"/>
              <a:pPr/>
              <a:t>21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3573F-62BA-4165-AB44-5AE7909C5F38}" type="slidenum">
              <a:rPr lang="en-US"/>
              <a:pPr/>
              <a:t>22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7C5C8-F1F9-492B-A150-F036E3998D13}" type="slidenum">
              <a:rPr lang="en-US"/>
              <a:pPr/>
              <a:t>4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3573F-62BA-4165-AB44-5AE7909C5F38}" type="slidenum">
              <a:rPr lang="en-US"/>
              <a:pPr/>
              <a:t>23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D0EFE-6C15-4A51-960D-33E8284AC757}" type="slidenum">
              <a:rPr lang="en-US"/>
              <a:pPr/>
              <a:t>24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19061-851F-4106-A092-C4F719DA0F69}" type="slidenum">
              <a:rPr lang="en-US"/>
              <a:pPr/>
              <a:t>25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B9E55-AC77-442F-864E-44B61D23359A}" type="slidenum">
              <a:rPr lang="en-US"/>
              <a:pPr/>
              <a:t>26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DF183-DD62-4AE0-B4AF-D5A0C93DB21E}" type="slidenum">
              <a:rPr lang="en-US"/>
              <a:pPr/>
              <a:t>27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0D83F-AEEA-4658-ACFE-CD15C980C72D}" type="slidenum">
              <a:rPr lang="en-US"/>
              <a:pPr/>
              <a:t>28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56A21-6916-4CED-B429-273E49902345}" type="slidenum">
              <a:rPr lang="en-US"/>
              <a:pPr/>
              <a:t>29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69621-5868-4E5A-A8B4-6063FC98A69D}" type="slidenum">
              <a:rPr lang="en-US"/>
              <a:pPr/>
              <a:t>30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F4B83-5663-4E75-9DA8-5E4EF6EED56C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E4B57-DA05-4896-90F1-AD46D37CB380}" type="slidenum">
              <a:rPr lang="en-US"/>
              <a:pPr/>
              <a:t>32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8F885-D38A-4A98-958A-BAB7D176692E}" type="slidenum">
              <a:rPr lang="en-US"/>
              <a:pPr/>
              <a:t>5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7A0C5-E113-41C3-8016-E153AB8F7125}" type="slidenum">
              <a:rPr lang="en-US"/>
              <a:pPr/>
              <a:t>33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E6084-7703-43A7-BB4B-3BB9A8E051E7}" type="slidenum">
              <a:rPr lang="en-US"/>
              <a:pPr/>
              <a:t>34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E4543-A931-441A-A5B8-3BCC34D4F40E}" type="slidenum">
              <a:rPr lang="en-US"/>
              <a:pPr/>
              <a:t>35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8E852-067A-4A89-8361-AFE0B40FFB40}" type="slidenum">
              <a:rPr lang="en-US"/>
              <a:pPr/>
              <a:t>36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F3BEB-5AD5-49D9-9DBC-75EEBBBD1DC0}" type="slidenum">
              <a:rPr lang="en-US"/>
              <a:pPr/>
              <a:t>37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08668-E2FD-4000-A0F6-61291E09DDB1}" type="slidenum">
              <a:rPr lang="en-US"/>
              <a:pPr/>
              <a:t>38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B85B4-DED2-4DAD-9078-EDD7CAE356E0}" type="slidenum">
              <a:rPr lang="en-US"/>
              <a:pPr/>
              <a:t>39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9FFBB-95B6-4CDA-A99B-D701B0004729}" type="slidenum">
              <a:rPr lang="en-US"/>
              <a:pPr/>
              <a:t>40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06E3E-6B5D-4109-B8AC-52E76C6A3925}" type="slidenum">
              <a:rPr lang="en-US"/>
              <a:pPr/>
              <a:t>41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CDAFC-FFA9-46F5-81E1-246CE92C2BF9}" type="slidenum">
              <a:rPr lang="en-US"/>
              <a:pPr/>
              <a:t>42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14355-4A6C-43DE-9CAC-F58628A00DA7}" type="slidenum">
              <a:rPr lang="en-US"/>
              <a:pPr/>
              <a:t>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9D48E-9CAF-45C2-BDE3-5987747F34D8}" type="slidenum">
              <a:rPr lang="en-US"/>
              <a:pPr/>
              <a:t>43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A75F4-D308-46E9-BBC3-4B39D87E41EA}" type="slidenum">
              <a:rPr lang="en-US"/>
              <a:pPr/>
              <a:t>44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0E4F3-0138-4EC1-934D-7BCC37DE2725}" type="slidenum">
              <a:rPr lang="en-US"/>
              <a:pPr/>
              <a:t>45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AD4AB-D05D-4FF5-8C0C-7783B85042A4}" type="slidenum">
              <a:rPr lang="en-US"/>
              <a:pPr/>
              <a:t>46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987EA-38CC-4A1B-9C59-B865BBFA506E}" type="slidenum">
              <a:rPr lang="en-US"/>
              <a:pPr/>
              <a:t>47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5BC75-6C9E-403E-8853-5981BB563614}" type="slidenum">
              <a:rPr lang="en-US"/>
              <a:pPr/>
              <a:t>48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AFEA3-7F8F-423E-BCE1-ADD7690DADD7}" type="slidenum">
              <a:rPr lang="en-US"/>
              <a:pPr/>
              <a:t>49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D9EF1-071C-4661-B642-6F5404F3E39F}" type="slidenum">
              <a:rPr lang="en-US"/>
              <a:pPr/>
              <a:t>50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DDE8B-564F-4832-A299-42E715D23569}" type="slidenum">
              <a:rPr lang="en-US"/>
              <a:pPr/>
              <a:t>51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AEF72-AFC9-40A3-88A8-DB5C1F0ADFDA}" type="slidenum">
              <a:rPr lang="en-US"/>
              <a:pPr/>
              <a:t>52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6522C-96FC-4F8C-B859-23CAD3DCDFCD}" type="slidenum">
              <a:rPr lang="en-US"/>
              <a:pPr/>
              <a:t>7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22A4A-9222-43B3-9D9F-1C57A54D3980}" type="slidenum">
              <a:rPr lang="en-US"/>
              <a:pPr/>
              <a:t>53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AB02A-EBA0-42BB-90B1-FB3039BC5504}" type="slidenum">
              <a:rPr lang="en-US"/>
              <a:pPr/>
              <a:t>54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E4ECC-0E8B-4AB0-A8C4-F3C0CC860308}" type="slidenum">
              <a:rPr lang="en-US"/>
              <a:pPr/>
              <a:t>55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9B9B2-349A-4F39-91B1-AC103878874C}" type="slidenum">
              <a:rPr lang="en-US"/>
              <a:pPr/>
              <a:t>56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CDC6F-890F-4511-B86C-5EDB4E2122ED}" type="slidenum">
              <a:rPr lang="en-US"/>
              <a:pPr/>
              <a:t>57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62F16-E9AA-46BF-BB1E-34E817D6777E}" type="slidenum">
              <a:rPr lang="en-US"/>
              <a:pPr/>
              <a:t>58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E403F-010A-49DA-93AF-AE09B055E73B}" type="slidenum">
              <a:rPr lang="en-US"/>
              <a:pPr/>
              <a:t>59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E84A1-1428-4716-957D-5C21FEE74445}" type="slidenum">
              <a:rPr lang="en-US"/>
              <a:pPr/>
              <a:t>60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8F4BD-BC89-44D6-A769-15E11E2A2E3B}" type="slidenum">
              <a:rPr lang="en-US"/>
              <a:pPr/>
              <a:t>61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BE26D-CD00-46E0-BBB7-39AF5FB4CD7F}" type="slidenum">
              <a:rPr lang="en-US"/>
              <a:pPr/>
              <a:t>62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4DC66-B4AC-4A3A-8EC7-9ECD5DDAFF6B}" type="slidenum">
              <a:rPr lang="en-US"/>
              <a:pPr/>
              <a:t>8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AF772-780F-41C9-AC14-4D299B735026}" type="slidenum">
              <a:rPr lang="en-US"/>
              <a:pPr/>
              <a:t>63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7D693-A52B-4FED-80BC-D29269C57AE5}" type="slidenum">
              <a:rPr lang="en-US"/>
              <a:pPr/>
              <a:t>64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56D08-4E29-4B94-9D06-A78A15ABA4C8}" type="slidenum">
              <a:rPr lang="en-US"/>
              <a:pPr/>
              <a:t>65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E1373-48FC-46B7-86E9-E168120D557E}" type="slidenum">
              <a:rPr lang="en-US"/>
              <a:pPr/>
              <a:t>66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A90F4-1B8B-43CF-8E95-71B460747CB2}" type="slidenum">
              <a:rPr lang="en-US"/>
              <a:pPr/>
              <a:t>67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4B745-E438-4928-81AA-780459DA6C17}" type="slidenum">
              <a:rPr lang="en-US"/>
              <a:pPr/>
              <a:t>68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13F5B-9028-4D72-BF81-C7D71DCB8422}" type="slidenum">
              <a:rPr lang="en-US"/>
              <a:pPr/>
              <a:t>69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E989D-67AE-4158-8CF6-07FD6B90724F}" type="slidenum">
              <a:rPr lang="en-US"/>
              <a:pPr/>
              <a:t>70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19B3-295E-4EC3-BFF9-8FB8C5AE55B8}" type="slidenum">
              <a:rPr lang="en-US"/>
              <a:pPr/>
              <a:t>71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6CA81-C9D9-483A-8176-D4036155A58A}" type="slidenum">
              <a:rPr lang="en-US"/>
              <a:pPr/>
              <a:t>72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F29D1-F0F4-4C97-A6E0-052C779FCE19}" type="slidenum">
              <a:rPr lang="en-US"/>
              <a:pPr/>
              <a:t>9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919D2-5F80-4A84-94B9-311F86B2583C}" type="slidenum">
              <a:rPr lang="en-US"/>
              <a:pPr/>
              <a:t>73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EC749-C1E2-426E-B6C1-8C203FB87E01}" type="slidenum">
              <a:rPr lang="en-US"/>
              <a:pPr/>
              <a:t>74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05697-BE30-4211-9279-BED9C26228BD}" type="slidenum">
              <a:rPr lang="en-US"/>
              <a:pPr/>
              <a:t>75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F858-CFCE-41C9-B8AB-6F930E687EC3}" type="slidenum">
              <a:rPr lang="en-US"/>
              <a:pPr/>
              <a:t>76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05697-BE30-4211-9279-BED9C26228BD}" type="slidenum">
              <a:rPr lang="en-US"/>
              <a:pPr/>
              <a:t>77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AD4C1-241C-4C73-B643-B69788D1CBCC}" type="slidenum">
              <a:rPr lang="en-US"/>
              <a:pPr/>
              <a:t>78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8736D-8091-4E75-8C5E-BED04755193E}" type="slidenum">
              <a:rPr lang="en-US"/>
              <a:pPr/>
              <a:t>79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6F0F1-482B-46D1-9693-EAE6CF03950C}" type="slidenum">
              <a:rPr lang="en-US"/>
              <a:pPr/>
              <a:t>80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86614-1661-4104-8193-6864463B65C7}" type="slidenum">
              <a:rPr lang="en-US"/>
              <a:pPr/>
              <a:t>81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FFD59-A55A-4D17-B3FF-32BBB8A17C84}" type="slidenum">
              <a:rPr lang="en-US"/>
              <a:pPr/>
              <a:t>82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914EB-42A7-44A1-B6F5-841D45750104}" type="slidenum">
              <a:rPr lang="en-US"/>
              <a:pPr/>
              <a:t>10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1D4CA-0A9F-47A0-B20E-685078EEA47D}" type="slidenum">
              <a:rPr lang="en-US"/>
              <a:pPr/>
              <a:t>83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C5A88-3765-41DD-817A-66A04BEDDA8C}" type="slidenum">
              <a:rPr lang="en-US"/>
              <a:pPr/>
              <a:t>84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A8A64-FC0B-4B6F-AC37-86AA9FFD4291}" type="slidenum">
              <a:rPr lang="en-US"/>
              <a:pPr/>
              <a:t>85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FE5B4-F4A3-4B99-ABBE-DC7B406B16CF}" type="slidenum">
              <a:rPr lang="en-US"/>
              <a:pPr/>
              <a:t>86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56216-13E0-4AC8-B4A8-1A828EC5E732}" type="slidenum">
              <a:rPr lang="en-US"/>
              <a:pPr/>
              <a:t>87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598E9-69DE-4226-830A-FF40BB47BBAC}" type="slidenum">
              <a:rPr lang="en-US"/>
              <a:pPr/>
              <a:t>88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9D9A1-C0AB-4E27-A6AF-2C9401FEC14F}" type="slidenum">
              <a:rPr lang="en-US"/>
              <a:pPr/>
              <a:t>89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201C3-8851-492A-891D-7A81C24F4F96}" type="slidenum">
              <a:rPr lang="en-US"/>
              <a:pPr/>
              <a:t>90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DE8F8-7173-4E04-AE2C-D84295257191}" type="slidenum">
              <a:rPr lang="en-US"/>
              <a:pPr/>
              <a:t>91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EA173-0F4C-4958-AB0E-4EC31A6C27B9}" type="slidenum">
              <a:rPr lang="en-US"/>
              <a:pPr/>
              <a:t>92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7CAAB-DB4C-470B-BA31-3F9AC5D5D343}" type="slidenum">
              <a:rPr lang="en-US"/>
              <a:pPr/>
              <a:t>12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1A52E-4C4C-4F9E-BFDB-7305D4C8BD2D}" type="slidenum">
              <a:rPr lang="en-US"/>
              <a:pPr/>
              <a:t>93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39774-A79B-43AD-B2D2-098DE99323AE}" type="slidenum">
              <a:rPr lang="en-US"/>
              <a:pPr/>
              <a:t>94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03F81-8D1A-4418-904D-D9A960D9F41C}" type="slidenum">
              <a:rPr lang="en-US"/>
              <a:pPr/>
              <a:t>95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1BF80-B9D2-4954-9B7C-AE548F31B655}" type="slidenum">
              <a:rPr lang="en-US"/>
              <a:pPr/>
              <a:t>96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B6BF4-CB55-4E19-973B-1859B43FB03D}" type="slidenum">
              <a:rPr lang="en-US"/>
              <a:pPr/>
              <a:t>97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3460E-6DB5-4028-A9C4-BDFC9D717713}" type="slidenum">
              <a:rPr lang="en-US"/>
              <a:pPr/>
              <a:t>98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1E256-2E64-4EDF-96C9-832332B05BF0}" type="slidenum">
              <a:rPr lang="en-US"/>
              <a:pPr/>
              <a:t>99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C38E7-7BE0-4B21-B1A6-80D45A67CC83}" type="slidenum">
              <a:rPr lang="en-US"/>
              <a:pPr/>
              <a:t>100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2A2EE-0E72-4CF7-973E-3B60A5FB58B2}" type="slidenum">
              <a:rPr lang="en-US"/>
              <a:pPr/>
              <a:t>103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Καθηγητής : Βιδάκης Νίκος        Μάθημα: Ανάλυση Λογισμικού         Βιβλίο: Ian Sommerville         6η Έκδοση            Slide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C60266C-C7BC-4AB0-8AEC-D72AA017F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5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2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45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6063" y="152400"/>
            <a:ext cx="8745537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076700" cy="48148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914900" y="1447800"/>
            <a:ext cx="4076700" cy="23304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914900" y="3930650"/>
            <a:ext cx="4076700" cy="23320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BEB6C2-9CA3-41B3-97F0-981C9732313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95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6063" y="152400"/>
            <a:ext cx="8745537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8305800" cy="4814888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7DB9C7-CFCB-4014-BDFD-038BBA75561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55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0175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07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9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3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70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56598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2939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6614344"/>
            <a:ext cx="9105900" cy="24365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Course</a:t>
            </a:r>
            <a:r>
              <a:rPr lang="el-GR" sz="1000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Advanced</a:t>
            </a:r>
            <a:r>
              <a:rPr lang="en-US" sz="1000" baseline="0" dirty="0" smtClean="0">
                <a:solidFill>
                  <a:schemeClr val="tx1"/>
                </a:solidFill>
                <a:latin typeface="Times New Roman" pitchFamily="18" charset="0"/>
              </a:rPr>
              <a:t> Software Engineering</a:t>
            </a:r>
            <a:r>
              <a:rPr lang="el-GR" sz="10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Lecturer</a:t>
            </a:r>
            <a:r>
              <a:rPr lang="el-GR" sz="1000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Vidakis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Nikolas PhD</a:t>
            </a:r>
            <a:r>
              <a:rPr lang="el-GR" sz="10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			</a:t>
            </a:r>
            <a:r>
              <a:rPr lang="en-GB" sz="1000" dirty="0">
                <a:solidFill>
                  <a:schemeClr val="tx1"/>
                </a:solidFill>
                <a:latin typeface="Times New Roman" pitchFamily="18" charset="0"/>
              </a:rPr>
              <a:t>Slide  </a:t>
            </a:r>
            <a:fld id="{5D0FF6F3-AD0B-4180-BD73-1A6EEF0D31BE}" type="slidenum">
              <a:rPr lang="en-GB" sz="1000">
                <a:solidFill>
                  <a:schemeClr val="tx1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GB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99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en.wikipedia.org/wiki/Object_Role_Modeling" TargetMode="External"/><Relationship Id="rId7" Type="http://schemas.openxmlformats.org/officeDocument/2006/relationships/hyperlink" Target="http://upload.wikimedia.org/wikipedia/commons/f/fe/Detailed_petri_net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en.wikipedia.org/wiki/Bipartite_graph" TargetMode="External"/><Relationship Id="rId4" Type="http://schemas.openxmlformats.org/officeDocument/2006/relationships/hyperlink" Target="http://en.wikipedia.org/wiki/Petri_net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veloper.com/design/article.php/10925_2206791_1" TargetMode="External"/><Relationship Id="rId3" Type="http://schemas.openxmlformats.org/officeDocument/2006/relationships/hyperlink" Target="http://search.barnesandnoble.com/textbooks/booksearch/results.asp?userid=332M40SGTY&amp;ath=Kendall+Scott" TargetMode="External"/><Relationship Id="rId7" Type="http://schemas.openxmlformats.org/officeDocument/2006/relationships/hyperlink" Target="http://www-inst.eecs.berkeley.edu/~cs169/" TargetMode="External"/><Relationship Id="rId2" Type="http://schemas.openxmlformats.org/officeDocument/2006/relationships/hyperlink" Target="http://search.barnesandnoble.com/textbooks/booksearch/results.asp?userid=332M40SGTY&amp;ath=Martin+Fowl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gethersoft.com/services/practical_guides/umlonlinecourse/" TargetMode="External"/><Relationship Id="rId5" Type="http://schemas.openxmlformats.org/officeDocument/2006/relationships/hyperlink" Target="http://www.therationaledge.com/content/nov_03/t_modelinguml_db.jsp" TargetMode="External"/><Relationship Id="rId4" Type="http://schemas.openxmlformats.org/officeDocument/2006/relationships/hyperlink" Target="http://www-306.ibm.com/software/rational/um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1/UML_Diagrams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____________Microsoft_Word_97_-_20031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en/thumb/7/74/Uml_diagram.svg/750px-Uml_diagram.svg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etbeans.org/images/articles/uml-class-diagram/Completed-Class-Diagram.gi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b/b0/Composite_Structure_Diagram.pn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etbeans.org/images/articles/uml-why-model/Deployment_Diagram.pn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etbeans.org/images/articles/uml-why-model/Activity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f/Set_of_Requirements_Behavior_Trees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en/3/36/BPMN-AProcesswithNormalFlow.jpg" TargetMode="Externa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etbeans.org/images/articles/uml-why-model/State.pn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etbeans.org/images/articles/uml-why-model/UseCase.gif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3/3c/EXPRESS-G_diagram_for_Family_schema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upload.wikimedia.org/wikipedia/commons/5/5e/Goalandprocess.JPG" TargetMode="External"/><Relationship Id="rId7" Type="http://schemas.openxmlformats.org/officeDocument/2006/relationships/hyperlink" Target="http://upload.wikimedia.org/wikipedia/commons/4/44/FMCBlockDiagram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upload.wikimedia.org/wikipedia/commons/9/91/LampFlowchart.svg" TargetMode="Externa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7/7a/Iau-diagramm-1.png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upload.wikimedia.org/wikipedia/commons/3/31/IDEF_Diagram_Example.jpg" TargetMode="External"/><Relationship Id="rId7" Type="http://schemas.openxmlformats.org/officeDocument/2006/relationships/hyperlink" Target="http://upload.wikimedia.org/wikipedia/en/a/a9/Composite_pattern_in_LePUS3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upload.wikimedia.org/wikipedia/en/4/4d/JSP_RLE_output1.png" TargetMode="External"/><Relationship Id="rId4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8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0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 Software Engineering</a:t>
            </a:r>
            <a:r>
              <a:rPr lang="el-G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Required Courses: Software Engineering, Human Computer Interaction</a:t>
            </a:r>
            <a:b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Teacher: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Vidakis</a:t>
            </a: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Nikolaos</a:t>
            </a: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PhD.</a:t>
            </a:r>
            <a:b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Language: Greek or English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el-GR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Vidakis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Nikolaos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PhD</a:t>
            </a:r>
            <a:endParaRPr lang="el-GR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199"/>
            <a:ext cx="8997950" cy="892175"/>
          </a:xfrm>
          <a:noFill/>
          <a:ln/>
        </p:spPr>
        <p:txBody>
          <a:bodyPr/>
          <a:lstStyle/>
          <a:p>
            <a:r>
              <a:rPr lang="en-GB" sz="3200" b="1" dirty="0"/>
              <a:t>Modelling Languages</a:t>
            </a:r>
            <a:r>
              <a:rPr lang="en-GB" sz="3200" b="1" dirty="0">
                <a:solidFill>
                  <a:srgbClr val="FF6600"/>
                </a:solidFill>
              </a:rPr>
              <a:t> </a:t>
            </a:r>
            <a:r>
              <a:rPr lang="en-GB" sz="3200" b="1" dirty="0" smtClean="0">
                <a:solidFill>
                  <a:srgbClr val="FF6600"/>
                </a:solidFill>
              </a:rPr>
              <a:t/>
            </a:r>
            <a:br>
              <a:rPr lang="en-GB" sz="3200" b="1" dirty="0" smtClean="0">
                <a:solidFill>
                  <a:srgbClr val="FF6600"/>
                </a:solidFill>
              </a:rPr>
            </a:br>
            <a:r>
              <a:rPr lang="en-GB" sz="3200" b="1" dirty="0" smtClean="0">
                <a:solidFill>
                  <a:srgbClr val="FF6600"/>
                </a:solidFill>
              </a:rPr>
              <a:t>Graphical </a:t>
            </a:r>
            <a:r>
              <a:rPr lang="en-GB" sz="3200" b="1" dirty="0">
                <a:solidFill>
                  <a:srgbClr val="FF6600"/>
                </a:solidFill>
              </a:rPr>
              <a:t>modelling languages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152400" y="968375"/>
            <a:ext cx="434340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3" tooltip="Object Role Modeling"/>
              </a:rPr>
              <a:t>Object Role Modeling</a:t>
            </a:r>
            <a:r>
              <a:rPr lang="el-GR"/>
              <a:t> </a:t>
            </a:r>
            <a:endParaRPr lang="en-US"/>
          </a:p>
          <a:p>
            <a:pPr marL="722313" indent="-722313"/>
            <a:r>
              <a:rPr lang="el-GR"/>
              <a:t>(ORM) in the field of software engineering is a method for conceptual modeling, and can be used as a tool for information and rules analysis.</a:t>
            </a:r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l-GR"/>
          </a:p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4" tooltip="Petri net"/>
              </a:rPr>
              <a:t>Petri nets</a:t>
            </a:r>
            <a:endParaRPr lang="en-US"/>
          </a:p>
          <a:p>
            <a:pPr marL="722313" indent="-722313"/>
            <a:r>
              <a:rPr lang="el-GR"/>
              <a:t>use variations on exactly one diagramming technique and topology, namely the </a:t>
            </a:r>
            <a:r>
              <a:rPr lang="el-GR">
                <a:hlinkClick r:id="rId5" tooltip="Bipartite graph"/>
              </a:rPr>
              <a:t>bipartite graph</a:t>
            </a:r>
            <a:r>
              <a:rPr lang="el-GR"/>
              <a:t>. The simplicity of its basic user interface easily enabled extensive tool support over the years, particularly in the areas of model checking, graphically-oriented simulation, and software verification. </a:t>
            </a:r>
            <a:endParaRPr lang="en-US"/>
          </a:p>
          <a:p>
            <a:pPr marL="722313" indent="-722313"/>
            <a:endParaRPr lang="el-GR"/>
          </a:p>
        </p:txBody>
      </p:sp>
      <p:sp>
        <p:nvSpPr>
          <p:cNvPr id="428037" name="AutoShape 5"/>
          <p:cNvSpPr>
            <a:spLocks noChangeArrowheads="1"/>
          </p:cNvSpPr>
          <p:nvPr/>
        </p:nvSpPr>
        <p:spPr bwMode="auto">
          <a:xfrm rot="608732">
            <a:off x="2743200" y="4038600"/>
            <a:ext cx="2514600" cy="304800"/>
          </a:xfrm>
          <a:prstGeom prst="rightArrow">
            <a:avLst>
              <a:gd name="adj1" fmla="val 43750"/>
              <a:gd name="adj2" fmla="val 12126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28038" name="AutoShape 6"/>
          <p:cNvSpPr>
            <a:spLocks noChangeArrowheads="1"/>
          </p:cNvSpPr>
          <p:nvPr/>
        </p:nvSpPr>
        <p:spPr bwMode="auto">
          <a:xfrm>
            <a:off x="2971800" y="1066800"/>
            <a:ext cx="2133600" cy="304800"/>
          </a:xfrm>
          <a:prstGeom prst="rightArrow">
            <a:avLst>
              <a:gd name="adj1" fmla="val 43750"/>
              <a:gd name="adj2" fmla="val 102894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428043" name="Picture 11" descr="Ch05_Reverse_Engineering_Existing_Classes_and_Databases_to_DiagramsImage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8387"/>
            <a:ext cx="3794125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45" name="Picture 13" descr="File:Detailed petri net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3813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8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074"/>
            <a:ext cx="7356475" cy="54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/>
              <a:t>UML</a:t>
            </a:r>
            <a:r>
              <a:rPr lang="en-GB" sz="2800" dirty="0">
                <a:solidFill>
                  <a:srgbClr val="FF6600"/>
                </a:solidFill>
              </a:rPr>
              <a:t/>
            </a:r>
            <a:br>
              <a:rPr lang="en-GB" sz="2800" dirty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Exemplar usage of Diagrams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3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4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5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6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7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8" name="Rectangle 14"/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81" name="Rectangle 17"/>
          <p:cNvSpPr>
            <a:spLocks noChangeArrowheads="1"/>
          </p:cNvSpPr>
          <p:nvPr/>
        </p:nvSpPr>
        <p:spPr bwMode="auto">
          <a:xfrm>
            <a:off x="0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82" name="Rectangle 18"/>
          <p:cNvSpPr>
            <a:spLocks noChangeArrowheads="1"/>
          </p:cNvSpPr>
          <p:nvPr/>
        </p:nvSpPr>
        <p:spPr bwMode="auto">
          <a:xfrm>
            <a:off x="0" y="555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3279" name="Rectangle 15"/>
          <p:cNvSpPr>
            <a:spLocks noChangeArrowheads="1"/>
          </p:cNvSpPr>
          <p:nvPr/>
        </p:nvSpPr>
        <p:spPr bwMode="auto">
          <a:xfrm>
            <a:off x="3914775" y="6248400"/>
            <a:ext cx="507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400" b="1">
                <a:cs typeface="Times New Roman" pitchFamily="18" charset="0"/>
              </a:rPr>
              <a:t>OOA&amp;D © J.W. Schmidt, F. Matthes, TU Hamburg-Harburg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22616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Reference Scenario</a:t>
            </a:r>
            <a:b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E-Learning </a:t>
            </a:r>
            <a: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Software</a:t>
            </a:r>
            <a:b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i="1" u="sng" dirty="0">
                <a:solidFill>
                  <a:srgbClr val="0070C0"/>
                </a:solidFill>
              </a:rPr>
              <a:t>See project file “E-Learning Software-Project.pdf” at </a:t>
            </a:r>
            <a:r>
              <a:rPr lang="en-US" sz="2000" i="1" u="sng" dirty="0" smtClean="0">
                <a:solidFill>
                  <a:srgbClr val="0070C0"/>
                </a:solidFill>
              </a:rPr>
              <a:t>e-class</a:t>
            </a:r>
            <a:endParaRPr lang="el-GR" sz="2000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0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Reference Scenario</a:t>
            </a:r>
            <a:b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ATM</a:t>
            </a:r>
            <a:endParaRPr lang="el-GR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9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  <a:noFill/>
          <a:ln/>
        </p:spPr>
        <p:txBody>
          <a:bodyPr/>
          <a:lstStyle/>
          <a:p>
            <a:r>
              <a:rPr lang="en-GB" dirty="0" smtClean="0"/>
              <a:t>A Reference Scenario</a:t>
            </a:r>
            <a:endParaRPr lang="el-GR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ATM</a:t>
            </a:r>
            <a:endParaRPr lang="el-G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924800" cy="468807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528" y="1193800"/>
            <a:ext cx="9144000" cy="5283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mtClean="0"/>
              <a:t>A Reference Scenario</a:t>
            </a:r>
            <a:endParaRPr lang="el-G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 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7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24" y="1219200"/>
            <a:ext cx="8991600" cy="50688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dirty="0" smtClean="0"/>
              <a:t>A Reference Scenario</a:t>
            </a:r>
            <a:endParaRPr lang="el-G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Diagram  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37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3859" r="9081" b="3665"/>
          <a:stretch/>
        </p:blipFill>
        <p:spPr>
          <a:xfrm>
            <a:off x="5010912" y="1298448"/>
            <a:ext cx="4056888" cy="533095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dirty="0" smtClean="0"/>
              <a:t>A Reference Scenario</a:t>
            </a:r>
            <a:endParaRPr lang="el-G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Diagram</a:t>
            </a: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Version 				3</a:t>
            </a:r>
            <a:r>
              <a:rPr lang="en-US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Version 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" y="1447800"/>
            <a:ext cx="4546075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524" y="1600200"/>
            <a:ext cx="8686800" cy="2819400"/>
          </a:xfrm>
        </p:spPr>
        <p:txBody>
          <a:bodyPr/>
          <a:lstStyle/>
          <a:p>
            <a:r>
              <a:rPr lang="en-US" sz="2800" dirty="0" smtClean="0"/>
              <a:t>Which Objects do you recognize?</a:t>
            </a:r>
            <a:endParaRPr lang="el-GR" sz="2800" dirty="0"/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8915400" cy="1503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dirty="0" smtClean="0"/>
              <a:t>A Reference Scenario</a:t>
            </a:r>
            <a:endParaRPr lang="el-G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Diagram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91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dirty="0" smtClean="0"/>
              <a:t>A Reference Scenario</a:t>
            </a:r>
            <a:endParaRPr lang="el-G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Diagram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3225"/>
            <a:ext cx="8839200" cy="41941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524" y="1371600"/>
            <a:ext cx="8686800" cy="762000"/>
          </a:xfrm>
        </p:spPr>
        <p:txBody>
          <a:bodyPr/>
          <a:lstStyle/>
          <a:p>
            <a:r>
              <a:rPr lang="en-US" sz="2800" dirty="0" smtClean="0"/>
              <a:t>Messages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061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dirty="0" smtClean="0"/>
              <a:t>A Reference Scenario</a:t>
            </a:r>
            <a:endParaRPr lang="el-G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Diagram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524" y="1371600"/>
            <a:ext cx="8686800" cy="762000"/>
          </a:xfrm>
        </p:spPr>
        <p:txBody>
          <a:bodyPr/>
          <a:lstStyle/>
          <a:p>
            <a:r>
              <a:rPr lang="en-US" sz="2800" dirty="0" smtClean="0"/>
              <a:t>Messages – Check Card</a:t>
            </a:r>
            <a:endParaRPr lang="el-GR" sz="28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3804"/>
          <a:stretch/>
        </p:blipFill>
        <p:spPr bwMode="auto">
          <a:xfrm>
            <a:off x="609600" y="1831848"/>
            <a:ext cx="7467600" cy="487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UML</a:t>
            </a:r>
            <a:endParaRPr lang="el-GR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3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dirty="0" smtClean="0"/>
              <a:t>A Reference Scenario</a:t>
            </a:r>
            <a:endParaRPr lang="el-G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Diagram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524" y="1371600"/>
            <a:ext cx="8686800" cy="762000"/>
          </a:xfrm>
        </p:spPr>
        <p:txBody>
          <a:bodyPr/>
          <a:lstStyle/>
          <a:p>
            <a:r>
              <a:rPr lang="en-US" sz="2800" dirty="0" smtClean="0"/>
              <a:t>Messages</a:t>
            </a:r>
          </a:p>
          <a:p>
            <a:pPr lvl="1"/>
            <a:r>
              <a:rPr lang="en-US" sz="2400" dirty="0" smtClean="0"/>
              <a:t>Check PIN</a:t>
            </a:r>
            <a:endParaRPr lang="el-GR" sz="24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12800"/>
            <a:ext cx="6934200" cy="6019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dirty="0" smtClean="0"/>
              <a:t>A Reference Scenario</a:t>
            </a:r>
            <a:endParaRPr lang="el-G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24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transactions through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Diagram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524" y="1371600"/>
            <a:ext cx="8686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Messages</a:t>
            </a:r>
          </a:p>
          <a:p>
            <a:pPr lvl="1"/>
            <a:r>
              <a:rPr lang="en-US" sz="2400" dirty="0" smtClean="0"/>
              <a:t>Transaction</a:t>
            </a:r>
            <a:endParaRPr lang="el-GR" sz="24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914400"/>
            <a:ext cx="5937250" cy="58658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3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Further Reading</a:t>
            </a:r>
            <a:endParaRPr lang="el-GR" sz="3600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/>
              <a:t>Robert Cecil Martin, The principles, Petterns and Practices of Agile Software Development, Prentice-Hall, 2003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l-GR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l-GR" sz="1000" smtClean="0"/>
              <a:t>Software Engineering: (Update) (8th Edition) (International Computer Science Series)</a:t>
            </a:r>
            <a:r>
              <a:rPr lang="en-US" sz="1000" smtClean="0"/>
              <a:t>; Ian Sommerville</a:t>
            </a:r>
            <a:endParaRPr lang="el-GR" sz="100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100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>
                <a:solidFill>
                  <a:srgbClr val="000000"/>
                </a:solidFill>
              </a:rPr>
              <a:t>UML Distilled: A Brief Guide to the  Standard Object Modeling Language</a:t>
            </a:r>
            <a:r>
              <a:rPr lang="en-US" sz="1000" smtClean="0"/>
              <a:t/>
            </a:r>
            <a:br>
              <a:rPr lang="en-US" sz="1000" smtClean="0"/>
            </a:br>
            <a:r>
              <a:rPr lang="en-US" sz="1000" smtClean="0">
                <a:hlinkClick r:id="rId2"/>
              </a:rPr>
              <a:t>Martin Fowler</a:t>
            </a:r>
            <a:r>
              <a:rPr lang="en-US" sz="1000" smtClean="0"/>
              <a:t>, </a:t>
            </a:r>
            <a:r>
              <a:rPr lang="en-US" sz="1000" smtClean="0">
                <a:hlinkClick r:id="rId3"/>
              </a:rPr>
              <a:t>Kendall Scott</a:t>
            </a:r>
            <a:r>
              <a:rPr lang="en-US" sz="1000" smtClean="0"/>
              <a:t/>
            </a:r>
            <a:br>
              <a:rPr lang="en-US" sz="1000" smtClean="0"/>
            </a:b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/>
              <a:t>IBM Rational</a:t>
            </a:r>
            <a:r>
              <a:rPr lang="el-GR" sz="1000" smtClean="0"/>
              <a:t> </a:t>
            </a:r>
            <a:r>
              <a:rPr lang="en-US" sz="1000" smtClean="0">
                <a:hlinkClick r:id="rId4"/>
              </a:rPr>
              <a:t>http://www-306.ibm.com/software/rational/uml/</a:t>
            </a: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/>
              <a:t>UML basics: The class diagram, An introduction to structure diagrams in UML 2, Donald Bell (bellds@us.ibm.com), IT Specialist, IBM, </a:t>
            </a:r>
            <a:r>
              <a:rPr lang="el-GR" sz="1000" smtClean="0"/>
              <a:t>http://www.ibm.com/developerworks/rational/library/content/RationalEdge/sep04/bell/index.html#N102EE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l-GR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>
                <a:hlinkClick r:id="rId5"/>
              </a:rPr>
              <a:t>http://www.therationaledge.com/content/nov_03/t_modelinguml_db.jsp</a:t>
            </a:r>
            <a:r>
              <a:rPr lang="el-GR" sz="1000" smtClean="0"/>
              <a:t>, </a:t>
            </a:r>
            <a:r>
              <a:rPr lang="en-US" sz="1000" smtClean="0"/>
              <a:t>Copyright Rational Software 2003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/>
              <a:t>Practical UML --- A Hands-On Introduction for Developers</a:t>
            </a:r>
            <a:r>
              <a:rPr lang="el-GR" sz="1000" smtClean="0"/>
              <a:t> </a:t>
            </a:r>
            <a:r>
              <a:rPr lang="en-US" sz="1000" smtClean="0"/>
              <a:t>    </a:t>
            </a:r>
            <a:r>
              <a:rPr lang="en-US" sz="1000" smtClean="0">
                <a:hlinkClick r:id="rId6"/>
              </a:rPr>
              <a:t>http://www.togethersoft.com/services/practical_guides/umlonlinecourse/</a:t>
            </a: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/>
              <a:t>Software Engineering  Principles and Practice. Second Edition; Hans van Vliet.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>
                <a:hlinkClick r:id="rId7"/>
              </a:rPr>
              <a:t>http://www-inst.eecs.berkeley.edu/~cs169/</a:t>
            </a: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/>
              <a:t>UML an overview By: DiGitAll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/>
              <a:t>The UML Class Diagram: Part 1 By Mandar Chitnis, Pravin Tiwari, &amp; Lakshmi Ananthamurthy </a:t>
            </a:r>
            <a:r>
              <a:rPr lang="en-US" sz="1000" smtClean="0">
                <a:hlinkClick r:id="rId8"/>
              </a:rPr>
              <a:t>http://www.developer.com/design/article.php/10925_2206791_1</a:t>
            </a: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1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smtClean="0"/>
              <a:t>Practical UML: A Hands-On Introduction for Developers By: Randy Miller, http://dn.codegear.com/article/31863#classdiagrams</a:t>
            </a:r>
          </a:p>
        </p:txBody>
      </p:sp>
    </p:spTree>
    <p:extLst>
      <p:ext uri="{BB962C8B-B14F-4D97-AF65-F5344CB8AC3E}">
        <p14:creationId xmlns:p14="http://schemas.microsoft.com/office/powerpoint/2010/main" val="32677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3200" b="1" dirty="0" smtClean="0"/>
              <a:t>UML </a:t>
            </a:r>
            <a:r>
              <a:rPr lang="en-GB" sz="3200" b="1" dirty="0" smtClean="0">
                <a:solidFill>
                  <a:srgbClr val="FF6600"/>
                </a:solidFill>
              </a:rPr>
              <a:t>Graphical </a:t>
            </a:r>
            <a:r>
              <a:rPr lang="en-GB" sz="3200" b="1" dirty="0">
                <a:solidFill>
                  <a:srgbClr val="FF6600"/>
                </a:solidFill>
              </a:rPr>
              <a:t>modelling languages</a:t>
            </a: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r>
              <a:rPr lang="el-G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Unified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Modeling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Language</a:t>
            </a:r>
            <a:r>
              <a:rPr lang="el-GR" dirty="0"/>
              <a:t> (UML)</a:t>
            </a:r>
            <a:endParaRPr lang="en-US" dirty="0"/>
          </a:p>
          <a:p>
            <a:pPr marL="722313" indent="-722313"/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a </a:t>
            </a:r>
            <a:r>
              <a:rPr lang="el-GR" dirty="0" err="1"/>
              <a:t>general</a:t>
            </a:r>
            <a:r>
              <a:rPr lang="el-GR" dirty="0"/>
              <a:t>-</a:t>
            </a:r>
            <a:r>
              <a:rPr lang="el-GR" dirty="0" err="1"/>
              <a:t>purpose</a:t>
            </a:r>
            <a:r>
              <a:rPr lang="el-GR" dirty="0"/>
              <a:t> </a:t>
            </a:r>
            <a:r>
              <a:rPr lang="el-GR" dirty="0" err="1"/>
              <a:t>modeling</a:t>
            </a:r>
            <a:r>
              <a:rPr lang="el-GR" dirty="0"/>
              <a:t> </a:t>
            </a:r>
            <a:r>
              <a:rPr lang="el-GR" dirty="0" err="1"/>
              <a:t>language</a:t>
            </a:r>
            <a:r>
              <a:rPr lang="el-GR" dirty="0"/>
              <a:t> </a:t>
            </a:r>
            <a:r>
              <a:rPr lang="el-GR" dirty="0" err="1"/>
              <a:t>that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an</a:t>
            </a:r>
            <a:r>
              <a:rPr lang="el-GR" dirty="0"/>
              <a:t> </a:t>
            </a:r>
            <a:r>
              <a:rPr lang="el-GR" dirty="0" err="1"/>
              <a:t>industry</a:t>
            </a:r>
            <a:r>
              <a:rPr lang="el-GR" dirty="0"/>
              <a:t> </a:t>
            </a:r>
            <a:r>
              <a:rPr lang="el-GR" dirty="0" err="1"/>
              <a:t>standard</a:t>
            </a:r>
            <a:r>
              <a:rPr lang="el-GR" dirty="0"/>
              <a:t> </a:t>
            </a:r>
            <a:r>
              <a:rPr lang="el-GR" dirty="0" err="1"/>
              <a:t>for</a:t>
            </a:r>
            <a:r>
              <a:rPr lang="el-GR" dirty="0"/>
              <a:t> </a:t>
            </a:r>
            <a:r>
              <a:rPr lang="el-GR" dirty="0" err="1"/>
              <a:t>specifying</a:t>
            </a:r>
            <a:r>
              <a:rPr lang="el-GR" dirty="0"/>
              <a:t> </a:t>
            </a:r>
            <a:r>
              <a:rPr lang="el-GR" dirty="0" err="1"/>
              <a:t>software</a:t>
            </a:r>
            <a:r>
              <a:rPr lang="el-GR" dirty="0"/>
              <a:t>-</a:t>
            </a:r>
            <a:r>
              <a:rPr lang="el-GR" dirty="0" err="1"/>
              <a:t>intensive</a:t>
            </a:r>
            <a:r>
              <a:rPr lang="el-GR" dirty="0"/>
              <a:t> </a:t>
            </a:r>
            <a:r>
              <a:rPr lang="el-GR" dirty="0" err="1"/>
              <a:t>systems</a:t>
            </a:r>
            <a:r>
              <a:rPr lang="el-GR" dirty="0"/>
              <a:t>. UML 2.0, </a:t>
            </a: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current</a:t>
            </a:r>
            <a:r>
              <a:rPr lang="el-GR" dirty="0"/>
              <a:t> </a:t>
            </a:r>
            <a:r>
              <a:rPr lang="el-GR" dirty="0" err="1"/>
              <a:t>version</a:t>
            </a:r>
            <a:r>
              <a:rPr lang="el-GR" dirty="0"/>
              <a:t>, </a:t>
            </a:r>
            <a:r>
              <a:rPr lang="el-GR" dirty="0" err="1"/>
              <a:t>supports</a:t>
            </a:r>
            <a:r>
              <a:rPr lang="el-GR" dirty="0"/>
              <a:t> </a:t>
            </a:r>
            <a:r>
              <a:rPr lang="el-GR" dirty="0" err="1"/>
              <a:t>thirteen</a:t>
            </a:r>
            <a:r>
              <a:rPr lang="el-GR" dirty="0"/>
              <a:t> </a:t>
            </a:r>
            <a:r>
              <a:rPr lang="el-GR" dirty="0" err="1"/>
              <a:t>different</a:t>
            </a:r>
            <a:r>
              <a:rPr lang="el-GR" dirty="0"/>
              <a:t> </a:t>
            </a:r>
            <a:r>
              <a:rPr lang="el-GR" dirty="0" err="1"/>
              <a:t>diagram</a:t>
            </a:r>
            <a:r>
              <a:rPr lang="el-GR" dirty="0"/>
              <a:t> </a:t>
            </a:r>
            <a:r>
              <a:rPr lang="el-GR" dirty="0" err="1"/>
              <a:t>techniques</a:t>
            </a:r>
            <a:r>
              <a:rPr lang="el-GR" dirty="0"/>
              <a:t>, </a:t>
            </a:r>
            <a:r>
              <a:rPr lang="el-GR" dirty="0" err="1"/>
              <a:t>and</a:t>
            </a:r>
            <a:r>
              <a:rPr lang="el-GR" dirty="0"/>
              <a:t> </a:t>
            </a:r>
            <a:r>
              <a:rPr lang="el-GR" dirty="0" err="1"/>
              <a:t>has</a:t>
            </a:r>
            <a:r>
              <a:rPr lang="el-GR" dirty="0"/>
              <a:t> </a:t>
            </a:r>
            <a:r>
              <a:rPr lang="el-GR" dirty="0" err="1"/>
              <a:t>widespread</a:t>
            </a:r>
            <a:r>
              <a:rPr lang="el-GR" dirty="0"/>
              <a:t> </a:t>
            </a:r>
            <a:r>
              <a:rPr lang="el-GR" dirty="0" err="1"/>
              <a:t>tool</a:t>
            </a:r>
            <a:r>
              <a:rPr lang="el-GR" dirty="0"/>
              <a:t> </a:t>
            </a:r>
            <a:r>
              <a:rPr lang="el-GR" dirty="0" err="1"/>
              <a:t>support</a:t>
            </a:r>
            <a:r>
              <a:rPr lang="el-GR" dirty="0"/>
              <a:t>. </a:t>
            </a:r>
          </a:p>
        </p:txBody>
      </p:sp>
      <p:pic>
        <p:nvPicPr>
          <p:cNvPr id="430089" name="Picture 9" descr="File:UML Diagram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– </a:t>
            </a:r>
            <a:r>
              <a:rPr lang="en-GB" sz="2800" dirty="0" smtClean="0">
                <a:solidFill>
                  <a:srgbClr val="FF6600"/>
                </a:solidFill>
              </a:rPr>
              <a:t>What is it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228600" y="1143000"/>
            <a:ext cx="8534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39738" indent="-439738"/>
            <a:r>
              <a:rPr lang="el-GR" sz="2800" b="1"/>
              <a:t>Τι είναι η </a:t>
            </a:r>
            <a:r>
              <a:rPr lang="en-US" sz="2800" b="1"/>
              <a:t>UML </a:t>
            </a:r>
            <a:r>
              <a:rPr lang="el-GR" sz="2800" b="1"/>
              <a:t>(Unified Modeling Language)</a:t>
            </a:r>
            <a:endParaRPr lang="el-GR" sz="2800"/>
          </a:p>
          <a:p>
            <a:pPr marL="439738" indent="-439738"/>
            <a:endParaRPr lang="en-US" sz="2800"/>
          </a:p>
          <a:p>
            <a:pPr marL="439738" indent="-439738"/>
            <a:r>
              <a:rPr lang="en-US" sz="2800"/>
              <a:t>H UML </a:t>
            </a:r>
            <a:r>
              <a:rPr lang="el-GR" sz="2800"/>
              <a:t>είναι</a:t>
            </a:r>
            <a:r>
              <a:rPr lang="en-GB" sz="2800"/>
              <a:t> </a:t>
            </a:r>
            <a:r>
              <a:rPr lang="el-GR" sz="2800"/>
              <a:t>μια</a:t>
            </a:r>
            <a:r>
              <a:rPr lang="en-GB" sz="2800"/>
              <a:t> </a:t>
            </a:r>
            <a:r>
              <a:rPr lang="el-GR" sz="2800"/>
              <a:t>γλώσσα</a:t>
            </a:r>
            <a:r>
              <a:rPr lang="en-GB" sz="2800"/>
              <a:t> </a:t>
            </a:r>
            <a:r>
              <a:rPr lang="el-GR" sz="2800"/>
              <a:t>για</a:t>
            </a:r>
            <a:r>
              <a:rPr lang="en-US" sz="2800"/>
              <a:t>:</a:t>
            </a:r>
            <a:endParaRPr lang="el-GR" sz="2800"/>
          </a:p>
          <a:p>
            <a:pPr marL="439738" indent="-439738">
              <a:buFontTx/>
              <a:buChar char="•"/>
            </a:pPr>
            <a:r>
              <a:rPr lang="el-GR" sz="2800"/>
              <a:t>Κατάρτιση προδιαγραφών λογισμικού και τεκμηρίωση τμημάτων λογισμικού</a:t>
            </a:r>
          </a:p>
          <a:p>
            <a:pPr marL="439738" indent="-439738">
              <a:buFontTx/>
              <a:buChar char="•"/>
            </a:pPr>
            <a:r>
              <a:rPr lang="el-GR" sz="2800"/>
              <a:t>Αναπαράσταση με οπτικό τρόπο (</a:t>
            </a:r>
            <a:r>
              <a:rPr lang="en-US" sz="2800"/>
              <a:t>visualization</a:t>
            </a:r>
            <a:r>
              <a:rPr lang="el-GR" sz="2800"/>
              <a:t>) τμημάτων λογισμικού</a:t>
            </a:r>
          </a:p>
          <a:p>
            <a:pPr marL="439738" indent="-439738">
              <a:buFontTx/>
              <a:buChar char="•"/>
            </a:pPr>
            <a:r>
              <a:rPr lang="el-GR" sz="2800"/>
              <a:t>Μοντελοποίηση εταιρικών και άλλων συστημάτων που δεν αφορούν λογισμικό</a:t>
            </a:r>
          </a:p>
          <a:p>
            <a:pPr marL="439738" indent="-439738" eaLnBrk="0" hangingPunct="0"/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24946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2687"/>
            <a:ext cx="8305800" cy="5294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Η </a:t>
            </a:r>
            <a:r>
              <a:rPr lang="en-US" sz="2400" dirty="0"/>
              <a:t>UML</a:t>
            </a:r>
            <a:r>
              <a:rPr lang="el-GR" sz="2400" dirty="0"/>
              <a:t> είναι μια γλώσσα οπτικού σχεδιασμού</a:t>
            </a:r>
          </a:p>
          <a:p>
            <a:pPr lvl="1">
              <a:lnSpc>
                <a:spcPct val="90000"/>
              </a:lnSpc>
            </a:pPr>
            <a:r>
              <a:rPr lang="el-G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Οπτικός Σχεδιασμός</a:t>
            </a:r>
            <a:r>
              <a:rPr lang="en-GB" sz="1800" dirty="0"/>
              <a:t>: </a:t>
            </a:r>
            <a:r>
              <a:rPr lang="el-GR" sz="1800" dirty="0"/>
              <a:t>Η αντιστοιχία των διαδικασιών του πραγματικού κόσμου ενός υπολογιστικού συστήματος με μία γραφική αναπαράσταση ή με ένα σχέδιο 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Η </a:t>
            </a:r>
            <a:r>
              <a:rPr lang="en-US" sz="2400" dirty="0"/>
              <a:t>UML </a:t>
            </a:r>
            <a:r>
              <a:rPr lang="el-GR" sz="2400" dirty="0"/>
              <a:t>ως γλώσσα απαρτίζεται από 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Στοιχεία μοντέλων</a:t>
            </a:r>
          </a:p>
          <a:p>
            <a:pPr lvl="2">
              <a:lnSpc>
                <a:spcPct val="90000"/>
              </a:lnSpc>
            </a:pPr>
            <a:r>
              <a:rPr lang="el-GR" sz="1600" dirty="0"/>
              <a:t>Οντότητες</a:t>
            </a:r>
          </a:p>
          <a:p>
            <a:pPr lvl="2">
              <a:lnSpc>
                <a:spcPct val="90000"/>
              </a:lnSpc>
            </a:pPr>
            <a:r>
              <a:rPr lang="el-GR" sz="1600" dirty="0"/>
              <a:t>Γνωρίσματα</a:t>
            </a:r>
          </a:p>
          <a:p>
            <a:pPr lvl="2">
              <a:lnSpc>
                <a:spcPct val="90000"/>
              </a:lnSpc>
            </a:pPr>
            <a:r>
              <a:rPr lang="el-GR" sz="1600" dirty="0"/>
              <a:t>Μεθόδους</a:t>
            </a:r>
          </a:p>
          <a:p>
            <a:pPr lvl="2">
              <a:lnSpc>
                <a:spcPct val="90000"/>
              </a:lnSpc>
            </a:pPr>
            <a:r>
              <a:rPr lang="el-GR" sz="1600" dirty="0"/>
              <a:t>Συσχετίσεις</a:t>
            </a:r>
          </a:p>
          <a:p>
            <a:pPr lvl="2">
              <a:lnSpc>
                <a:spcPct val="90000"/>
              </a:lnSpc>
            </a:pPr>
            <a:r>
              <a:rPr lang="el-GR" sz="1600" dirty="0"/>
              <a:t>Τύπους οντοτήτων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Σύμβολα για την απόδοση των στοιχείων των μοντέλων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Οδηγίες πρακτικής και ανάπτυξης μοντέλων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Ευρύ φάσμα εφαρμογής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Προσδιορισμό προδιαγραφών συστήματος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Ανάλυση &amp; σχεδιασμό αντικειμενοστραφών συστημάτων λογισμικού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Δημιουργία &amp; τεκμηρίωση τμημάτων ενός συστήματος λογισμικού</a:t>
            </a:r>
            <a:endParaRPr lang="en-GB" sz="1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– Overview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46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3435350" y="27051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5969000" y="2705100"/>
            <a:ext cx="9525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3435350" y="4160838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18" name="Rectangle 6"/>
          <p:cNvSpPr>
            <a:spLocks noChangeArrowheads="1"/>
          </p:cNvSpPr>
          <p:nvPr/>
        </p:nvSpPr>
        <p:spPr bwMode="auto">
          <a:xfrm>
            <a:off x="5969000" y="4160838"/>
            <a:ext cx="952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3435350" y="506412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20" name="Rectangle 8"/>
          <p:cNvSpPr>
            <a:spLocks noChangeArrowheads="1"/>
          </p:cNvSpPr>
          <p:nvPr/>
        </p:nvSpPr>
        <p:spPr bwMode="auto">
          <a:xfrm>
            <a:off x="3435350" y="5253038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1763713" y="4414838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900113" y="1341438"/>
            <a:ext cx="7920037" cy="519112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23" name="Rectangle 11"/>
          <p:cNvSpPr>
            <a:spLocks noChangeArrowheads="1"/>
          </p:cNvSpPr>
          <p:nvPr/>
        </p:nvSpPr>
        <p:spPr bwMode="auto">
          <a:xfrm>
            <a:off x="900113" y="1860550"/>
            <a:ext cx="7920037" cy="5207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24" name="Rectangle 12"/>
          <p:cNvSpPr>
            <a:spLocks noChangeArrowheads="1"/>
          </p:cNvSpPr>
          <p:nvPr/>
        </p:nvSpPr>
        <p:spPr bwMode="auto">
          <a:xfrm>
            <a:off x="900113" y="2381250"/>
            <a:ext cx="7920037" cy="51911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25" name="Rectangle 13"/>
          <p:cNvSpPr>
            <a:spLocks noChangeArrowheads="1"/>
          </p:cNvSpPr>
          <p:nvPr/>
        </p:nvSpPr>
        <p:spPr bwMode="auto">
          <a:xfrm>
            <a:off x="900113" y="2900363"/>
            <a:ext cx="7920037" cy="5207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26" name="Rectangle 14"/>
          <p:cNvSpPr>
            <a:spLocks noChangeArrowheads="1"/>
          </p:cNvSpPr>
          <p:nvPr/>
        </p:nvSpPr>
        <p:spPr bwMode="auto">
          <a:xfrm>
            <a:off x="900113" y="3421063"/>
            <a:ext cx="7920037" cy="6223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27" name="Rectangle 15"/>
          <p:cNvSpPr>
            <a:spLocks noChangeArrowheads="1"/>
          </p:cNvSpPr>
          <p:nvPr/>
        </p:nvSpPr>
        <p:spPr bwMode="auto">
          <a:xfrm>
            <a:off x="900113" y="4043363"/>
            <a:ext cx="7920037" cy="6223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28" name="Rectangle 16"/>
          <p:cNvSpPr>
            <a:spLocks noChangeArrowheads="1"/>
          </p:cNvSpPr>
          <p:nvPr/>
        </p:nvSpPr>
        <p:spPr bwMode="auto">
          <a:xfrm>
            <a:off x="900113" y="4665663"/>
            <a:ext cx="7920037" cy="10398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29" name="Rectangle 17"/>
          <p:cNvSpPr>
            <a:spLocks noChangeArrowheads="1"/>
          </p:cNvSpPr>
          <p:nvPr/>
        </p:nvSpPr>
        <p:spPr bwMode="auto">
          <a:xfrm>
            <a:off x="900113" y="5702300"/>
            <a:ext cx="7920037" cy="5207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30" name="Rectangle 18"/>
          <p:cNvSpPr>
            <a:spLocks noChangeArrowheads="1"/>
          </p:cNvSpPr>
          <p:nvPr/>
        </p:nvSpPr>
        <p:spPr bwMode="auto">
          <a:xfrm>
            <a:off x="900113" y="6223000"/>
            <a:ext cx="7920037" cy="519113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8531" name="Rectangle 19"/>
          <p:cNvSpPr>
            <a:spLocks noChangeArrowheads="1"/>
          </p:cNvSpPr>
          <p:nvPr/>
        </p:nvSpPr>
        <p:spPr bwMode="auto">
          <a:xfrm>
            <a:off x="1039813" y="1439863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11/97</a:t>
            </a:r>
            <a:endParaRPr lang="el-GR" sz="2000" b="0"/>
          </a:p>
        </p:txBody>
      </p:sp>
      <p:sp>
        <p:nvSpPr>
          <p:cNvPr id="448532" name="Rectangle 20"/>
          <p:cNvSpPr>
            <a:spLocks noChangeArrowheads="1"/>
          </p:cNvSpPr>
          <p:nvPr/>
        </p:nvSpPr>
        <p:spPr bwMode="auto">
          <a:xfrm>
            <a:off x="1733550" y="1439863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33" name="Rectangle 21"/>
          <p:cNvSpPr>
            <a:spLocks noChangeArrowheads="1"/>
          </p:cNvSpPr>
          <p:nvPr/>
        </p:nvSpPr>
        <p:spPr bwMode="auto">
          <a:xfrm>
            <a:off x="3111500" y="1439863"/>
            <a:ext cx="414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UML αποδεκτή ως πρότυπο του OMG</a:t>
            </a:r>
            <a:endParaRPr lang="el-GR" sz="2000" b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8534" name="Rectangle 22"/>
          <p:cNvSpPr>
            <a:spLocks noChangeArrowheads="1"/>
          </p:cNvSpPr>
          <p:nvPr/>
        </p:nvSpPr>
        <p:spPr bwMode="auto">
          <a:xfrm>
            <a:off x="8007350" y="1439863"/>
            <a:ext cx="63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35" name="Rectangle 23"/>
          <p:cNvSpPr>
            <a:spLocks noChangeArrowheads="1"/>
          </p:cNvSpPr>
          <p:nvPr/>
        </p:nvSpPr>
        <p:spPr bwMode="auto">
          <a:xfrm>
            <a:off x="1039813" y="1963738"/>
            <a:ext cx="51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9/97</a:t>
            </a:r>
            <a:endParaRPr lang="el-GR" sz="2000" b="0"/>
          </a:p>
        </p:txBody>
      </p:sp>
      <p:sp>
        <p:nvSpPr>
          <p:cNvPr id="448536" name="Rectangle 24"/>
          <p:cNvSpPr>
            <a:spLocks noChangeArrowheads="1"/>
          </p:cNvSpPr>
          <p:nvPr/>
        </p:nvSpPr>
        <p:spPr bwMode="auto">
          <a:xfrm>
            <a:off x="1587500" y="1963738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37" name="Rectangle 25"/>
          <p:cNvSpPr>
            <a:spLocks noChangeArrowheads="1"/>
          </p:cNvSpPr>
          <p:nvPr/>
        </p:nvSpPr>
        <p:spPr bwMode="auto">
          <a:xfrm>
            <a:off x="3111500" y="1963738"/>
            <a:ext cx="920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UML 1.1</a:t>
            </a:r>
            <a:endParaRPr lang="el-GR" sz="2000" b="0"/>
          </a:p>
        </p:txBody>
      </p:sp>
      <p:sp>
        <p:nvSpPr>
          <p:cNvPr id="448538" name="Rectangle 26"/>
          <p:cNvSpPr>
            <a:spLocks noChangeArrowheads="1"/>
          </p:cNvSpPr>
          <p:nvPr/>
        </p:nvSpPr>
        <p:spPr bwMode="auto">
          <a:xfrm>
            <a:off x="4089400" y="1963738"/>
            <a:ext cx="63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39" name="Rectangle 27"/>
          <p:cNvSpPr>
            <a:spLocks noChangeArrowheads="1"/>
          </p:cNvSpPr>
          <p:nvPr/>
        </p:nvSpPr>
        <p:spPr bwMode="auto">
          <a:xfrm>
            <a:off x="4265613" y="196373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1.1 Υποβολή στο OMG</a:t>
            </a:r>
            <a:endParaRPr lang="el-GR" sz="2000" b="0"/>
          </a:p>
        </p:txBody>
      </p:sp>
      <p:sp>
        <p:nvSpPr>
          <p:cNvPr id="448540" name="Rectangle 28"/>
          <p:cNvSpPr>
            <a:spLocks noChangeArrowheads="1"/>
          </p:cNvSpPr>
          <p:nvPr/>
        </p:nvSpPr>
        <p:spPr bwMode="auto">
          <a:xfrm>
            <a:off x="5572125" y="1952625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41" name="Line 29"/>
          <p:cNvSpPr>
            <a:spLocks noChangeShapeType="1"/>
          </p:cNvSpPr>
          <p:nvPr/>
        </p:nvSpPr>
        <p:spPr bwMode="auto">
          <a:xfrm>
            <a:off x="5572125" y="19526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42" name="Line 30"/>
          <p:cNvSpPr>
            <a:spLocks noChangeShapeType="1"/>
          </p:cNvSpPr>
          <p:nvPr/>
        </p:nvSpPr>
        <p:spPr bwMode="auto">
          <a:xfrm>
            <a:off x="5572125" y="1952625"/>
            <a:ext cx="158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43" name="Rectangle 31"/>
          <p:cNvSpPr>
            <a:spLocks noChangeArrowheads="1"/>
          </p:cNvSpPr>
          <p:nvPr/>
        </p:nvSpPr>
        <p:spPr bwMode="auto">
          <a:xfrm>
            <a:off x="1039813" y="2486025"/>
            <a:ext cx="51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1/97</a:t>
            </a:r>
            <a:endParaRPr lang="el-GR" sz="2000" b="0"/>
          </a:p>
        </p:txBody>
      </p:sp>
      <p:sp>
        <p:nvSpPr>
          <p:cNvPr id="448544" name="Rectangle 32"/>
          <p:cNvSpPr>
            <a:spLocks noChangeArrowheads="1"/>
          </p:cNvSpPr>
          <p:nvPr/>
        </p:nvSpPr>
        <p:spPr bwMode="auto">
          <a:xfrm>
            <a:off x="1587500" y="2486025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45" name="Rectangle 33"/>
          <p:cNvSpPr>
            <a:spLocks noChangeArrowheads="1"/>
          </p:cNvSpPr>
          <p:nvPr/>
        </p:nvSpPr>
        <p:spPr bwMode="auto">
          <a:xfrm>
            <a:off x="3111500" y="2486025"/>
            <a:ext cx="920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UML 1.0</a:t>
            </a:r>
          </a:p>
        </p:txBody>
      </p:sp>
      <p:sp>
        <p:nvSpPr>
          <p:cNvPr id="448546" name="Rectangle 34"/>
          <p:cNvSpPr>
            <a:spLocks noChangeArrowheads="1"/>
          </p:cNvSpPr>
          <p:nvPr/>
        </p:nvSpPr>
        <p:spPr bwMode="auto">
          <a:xfrm>
            <a:off x="4089400" y="2486025"/>
            <a:ext cx="63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47" name="Rectangle 35"/>
          <p:cNvSpPr>
            <a:spLocks noChangeArrowheads="1"/>
          </p:cNvSpPr>
          <p:nvPr/>
        </p:nvSpPr>
        <p:spPr bwMode="auto">
          <a:xfrm>
            <a:off x="5716588" y="2486025"/>
            <a:ext cx="61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48" name="Rectangle 36"/>
          <p:cNvSpPr>
            <a:spLocks noChangeArrowheads="1"/>
          </p:cNvSpPr>
          <p:nvPr/>
        </p:nvSpPr>
        <p:spPr bwMode="auto">
          <a:xfrm>
            <a:off x="1039813" y="3013075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10/96</a:t>
            </a:r>
            <a:endParaRPr lang="el-GR" sz="2000" b="0"/>
          </a:p>
        </p:txBody>
      </p:sp>
      <p:sp>
        <p:nvSpPr>
          <p:cNvPr id="448549" name="Rectangle 37"/>
          <p:cNvSpPr>
            <a:spLocks noChangeArrowheads="1"/>
          </p:cNvSpPr>
          <p:nvPr/>
        </p:nvSpPr>
        <p:spPr bwMode="auto">
          <a:xfrm>
            <a:off x="1733550" y="3013075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50" name="Rectangle 38"/>
          <p:cNvSpPr>
            <a:spLocks noChangeArrowheads="1"/>
          </p:cNvSpPr>
          <p:nvPr/>
        </p:nvSpPr>
        <p:spPr bwMode="auto">
          <a:xfrm>
            <a:off x="3111500" y="3013075"/>
            <a:ext cx="920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UML 0.9</a:t>
            </a:r>
            <a:endParaRPr lang="el-GR" sz="2000" b="0"/>
          </a:p>
        </p:txBody>
      </p:sp>
      <p:sp>
        <p:nvSpPr>
          <p:cNvPr id="448551" name="Rectangle 39"/>
          <p:cNvSpPr>
            <a:spLocks noChangeArrowheads="1"/>
          </p:cNvSpPr>
          <p:nvPr/>
        </p:nvSpPr>
        <p:spPr bwMode="auto">
          <a:xfrm>
            <a:off x="4089400" y="3013075"/>
            <a:ext cx="63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52" name="Rectangle 40"/>
          <p:cNvSpPr>
            <a:spLocks noChangeArrowheads="1"/>
          </p:cNvSpPr>
          <p:nvPr/>
        </p:nvSpPr>
        <p:spPr bwMode="auto">
          <a:xfrm>
            <a:off x="5572125" y="300196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53" name="Line 41"/>
          <p:cNvSpPr>
            <a:spLocks noChangeShapeType="1"/>
          </p:cNvSpPr>
          <p:nvPr/>
        </p:nvSpPr>
        <p:spPr bwMode="auto">
          <a:xfrm>
            <a:off x="5572125" y="30019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54" name="Line 42"/>
          <p:cNvSpPr>
            <a:spLocks noChangeShapeType="1"/>
          </p:cNvSpPr>
          <p:nvPr/>
        </p:nvSpPr>
        <p:spPr bwMode="auto">
          <a:xfrm>
            <a:off x="5572125" y="3001963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55" name="Rectangle 43"/>
          <p:cNvSpPr>
            <a:spLocks noChangeArrowheads="1"/>
          </p:cNvSpPr>
          <p:nvPr/>
        </p:nvSpPr>
        <p:spPr bwMode="auto">
          <a:xfrm>
            <a:off x="1039813" y="3540125"/>
            <a:ext cx="51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6/96</a:t>
            </a:r>
            <a:endParaRPr lang="el-GR" sz="2000" b="0"/>
          </a:p>
        </p:txBody>
      </p:sp>
      <p:sp>
        <p:nvSpPr>
          <p:cNvPr id="448556" name="Rectangle 44"/>
          <p:cNvSpPr>
            <a:spLocks noChangeArrowheads="1"/>
          </p:cNvSpPr>
          <p:nvPr/>
        </p:nvSpPr>
        <p:spPr bwMode="auto">
          <a:xfrm>
            <a:off x="1587500" y="3540125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57" name="Rectangle 45"/>
          <p:cNvSpPr>
            <a:spLocks noChangeArrowheads="1"/>
          </p:cNvSpPr>
          <p:nvPr/>
        </p:nvSpPr>
        <p:spPr bwMode="auto">
          <a:xfrm>
            <a:off x="3111500" y="3540125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UML 0.91</a:t>
            </a:r>
            <a:endParaRPr lang="el-GR" sz="2000" b="0"/>
          </a:p>
        </p:txBody>
      </p:sp>
      <p:sp>
        <p:nvSpPr>
          <p:cNvPr id="448558" name="Rectangle 46"/>
          <p:cNvSpPr>
            <a:spLocks noChangeArrowheads="1"/>
          </p:cNvSpPr>
          <p:nvPr/>
        </p:nvSpPr>
        <p:spPr bwMode="auto">
          <a:xfrm>
            <a:off x="4238625" y="3540125"/>
            <a:ext cx="61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59" name="Rectangle 47"/>
          <p:cNvSpPr>
            <a:spLocks noChangeArrowheads="1"/>
          </p:cNvSpPr>
          <p:nvPr/>
        </p:nvSpPr>
        <p:spPr bwMode="auto">
          <a:xfrm>
            <a:off x="5716588" y="3540125"/>
            <a:ext cx="61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60" name="Rectangle 48"/>
          <p:cNvSpPr>
            <a:spLocks noChangeArrowheads="1"/>
          </p:cNvSpPr>
          <p:nvPr/>
        </p:nvSpPr>
        <p:spPr bwMode="auto">
          <a:xfrm>
            <a:off x="5572125" y="352742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61" name="Line 49"/>
          <p:cNvSpPr>
            <a:spLocks noChangeShapeType="1"/>
          </p:cNvSpPr>
          <p:nvPr/>
        </p:nvSpPr>
        <p:spPr bwMode="auto">
          <a:xfrm>
            <a:off x="5572125" y="35274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62" name="Line 50"/>
          <p:cNvSpPr>
            <a:spLocks noChangeShapeType="1"/>
          </p:cNvSpPr>
          <p:nvPr/>
        </p:nvSpPr>
        <p:spPr bwMode="auto">
          <a:xfrm>
            <a:off x="5572125" y="3527425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63" name="Rectangle 51"/>
          <p:cNvSpPr>
            <a:spLocks noChangeArrowheads="1"/>
          </p:cNvSpPr>
          <p:nvPr/>
        </p:nvSpPr>
        <p:spPr bwMode="auto">
          <a:xfrm>
            <a:off x="1039813" y="406400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10/95</a:t>
            </a:r>
            <a:endParaRPr lang="el-GR" sz="2000" b="0"/>
          </a:p>
        </p:txBody>
      </p:sp>
      <p:sp>
        <p:nvSpPr>
          <p:cNvPr id="448564" name="Rectangle 52"/>
          <p:cNvSpPr>
            <a:spLocks noChangeArrowheads="1"/>
          </p:cNvSpPr>
          <p:nvPr/>
        </p:nvSpPr>
        <p:spPr bwMode="auto">
          <a:xfrm>
            <a:off x="1733550" y="4064000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65" name="Rectangle 53"/>
          <p:cNvSpPr>
            <a:spLocks noChangeArrowheads="1"/>
          </p:cNvSpPr>
          <p:nvPr/>
        </p:nvSpPr>
        <p:spPr bwMode="auto">
          <a:xfrm>
            <a:off x="2917825" y="414655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Ενοποιημένη Διαδικασία</a:t>
            </a:r>
            <a:endParaRPr lang="el-GR" sz="2000" b="0"/>
          </a:p>
        </p:txBody>
      </p:sp>
      <p:sp>
        <p:nvSpPr>
          <p:cNvPr id="448566" name="Rectangle 54"/>
          <p:cNvSpPr>
            <a:spLocks noChangeArrowheads="1"/>
          </p:cNvSpPr>
          <p:nvPr/>
        </p:nvSpPr>
        <p:spPr bwMode="auto">
          <a:xfrm>
            <a:off x="5170488" y="4064000"/>
            <a:ext cx="63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67" name="Rectangle 55"/>
          <p:cNvSpPr>
            <a:spLocks noChangeArrowheads="1"/>
          </p:cNvSpPr>
          <p:nvPr/>
        </p:nvSpPr>
        <p:spPr bwMode="auto">
          <a:xfrm>
            <a:off x="5716588" y="4064000"/>
            <a:ext cx="61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68" name="Rectangle 56"/>
          <p:cNvSpPr>
            <a:spLocks noChangeArrowheads="1"/>
          </p:cNvSpPr>
          <p:nvPr/>
        </p:nvSpPr>
        <p:spPr bwMode="auto">
          <a:xfrm>
            <a:off x="5572125" y="4054475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69" name="Line 57"/>
          <p:cNvSpPr>
            <a:spLocks noChangeShapeType="1"/>
          </p:cNvSpPr>
          <p:nvPr/>
        </p:nvSpPr>
        <p:spPr bwMode="auto">
          <a:xfrm>
            <a:off x="5572125" y="4054475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70" name="Line 58"/>
          <p:cNvSpPr>
            <a:spLocks noChangeShapeType="1"/>
          </p:cNvSpPr>
          <p:nvPr/>
        </p:nvSpPr>
        <p:spPr bwMode="auto">
          <a:xfrm>
            <a:off x="5572125" y="4054475"/>
            <a:ext cx="158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71" name="Rectangle 59"/>
          <p:cNvSpPr>
            <a:spLocks noChangeArrowheads="1"/>
          </p:cNvSpPr>
          <p:nvPr/>
        </p:nvSpPr>
        <p:spPr bwMode="auto">
          <a:xfrm>
            <a:off x="1039813" y="4692650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90</a:t>
            </a:r>
            <a:endParaRPr lang="el-GR" sz="2000" b="0"/>
          </a:p>
        </p:txBody>
      </p:sp>
      <p:sp>
        <p:nvSpPr>
          <p:cNvPr id="448572" name="Rectangle 60"/>
          <p:cNvSpPr>
            <a:spLocks noChangeArrowheads="1"/>
          </p:cNvSpPr>
          <p:nvPr/>
        </p:nvSpPr>
        <p:spPr bwMode="auto">
          <a:xfrm>
            <a:off x="1336675" y="4692650"/>
            <a:ext cx="92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-</a:t>
            </a:r>
            <a:endParaRPr lang="el-GR" sz="2000" b="0"/>
          </a:p>
        </p:txBody>
      </p:sp>
      <p:sp>
        <p:nvSpPr>
          <p:cNvPr id="448573" name="Rectangle 61"/>
          <p:cNvSpPr>
            <a:spLocks noChangeArrowheads="1"/>
          </p:cNvSpPr>
          <p:nvPr/>
        </p:nvSpPr>
        <p:spPr bwMode="auto">
          <a:xfrm>
            <a:off x="1433513" y="4692650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94</a:t>
            </a:r>
            <a:endParaRPr lang="el-GR" sz="2000" b="0"/>
          </a:p>
        </p:txBody>
      </p:sp>
      <p:sp>
        <p:nvSpPr>
          <p:cNvPr id="448574" name="Rectangle 62"/>
          <p:cNvSpPr>
            <a:spLocks noChangeArrowheads="1"/>
          </p:cNvSpPr>
          <p:nvPr/>
        </p:nvSpPr>
        <p:spPr bwMode="auto">
          <a:xfrm>
            <a:off x="1727200" y="4692650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75" name="Rectangle 63"/>
          <p:cNvSpPr>
            <a:spLocks noChangeArrowheads="1"/>
          </p:cNvSpPr>
          <p:nvPr/>
        </p:nvSpPr>
        <p:spPr bwMode="auto">
          <a:xfrm>
            <a:off x="3111500" y="4692650"/>
            <a:ext cx="109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Booch ’93</a:t>
            </a:r>
            <a:endParaRPr lang="el-GR" sz="2000" b="0"/>
          </a:p>
        </p:txBody>
      </p:sp>
      <p:sp>
        <p:nvSpPr>
          <p:cNvPr id="448576" name="Rectangle 64"/>
          <p:cNvSpPr>
            <a:spLocks noChangeArrowheads="1"/>
          </p:cNvSpPr>
          <p:nvPr/>
        </p:nvSpPr>
        <p:spPr bwMode="auto">
          <a:xfrm>
            <a:off x="4273550" y="4692650"/>
            <a:ext cx="61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77" name="Rectangle 65"/>
          <p:cNvSpPr>
            <a:spLocks noChangeArrowheads="1"/>
          </p:cNvSpPr>
          <p:nvPr/>
        </p:nvSpPr>
        <p:spPr bwMode="auto">
          <a:xfrm>
            <a:off x="4659313" y="4692650"/>
            <a:ext cx="66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OMT2</a:t>
            </a:r>
            <a:endParaRPr lang="el-GR" sz="2000" b="0"/>
          </a:p>
        </p:txBody>
      </p:sp>
      <p:sp>
        <p:nvSpPr>
          <p:cNvPr id="448578" name="Rectangle 66"/>
          <p:cNvSpPr>
            <a:spLocks noChangeArrowheads="1"/>
          </p:cNvSpPr>
          <p:nvPr/>
        </p:nvSpPr>
        <p:spPr bwMode="auto">
          <a:xfrm>
            <a:off x="5359400" y="4692650"/>
            <a:ext cx="63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79" name="Rectangle 67"/>
          <p:cNvSpPr>
            <a:spLocks noChangeArrowheads="1"/>
          </p:cNvSpPr>
          <p:nvPr/>
        </p:nvSpPr>
        <p:spPr bwMode="auto">
          <a:xfrm>
            <a:off x="6027738" y="4789488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Αντικειμενοστρεφής</a:t>
            </a:r>
          </a:p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Ανάπτυξη λογισμικού</a:t>
            </a:r>
            <a:endParaRPr lang="el-GR" sz="2000" b="0"/>
          </a:p>
        </p:txBody>
      </p:sp>
      <p:sp>
        <p:nvSpPr>
          <p:cNvPr id="448580" name="Rectangle 68"/>
          <p:cNvSpPr>
            <a:spLocks noChangeArrowheads="1"/>
          </p:cNvSpPr>
          <p:nvPr/>
        </p:nvSpPr>
        <p:spPr bwMode="auto">
          <a:xfrm>
            <a:off x="7281863" y="4692650"/>
            <a:ext cx="61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81" name="Line 69"/>
          <p:cNvSpPr>
            <a:spLocks noChangeShapeType="1"/>
          </p:cNvSpPr>
          <p:nvPr/>
        </p:nvSpPr>
        <p:spPr bwMode="auto">
          <a:xfrm>
            <a:off x="5572125" y="4681538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82" name="Line 70"/>
          <p:cNvSpPr>
            <a:spLocks noChangeShapeType="1"/>
          </p:cNvSpPr>
          <p:nvPr/>
        </p:nvSpPr>
        <p:spPr bwMode="auto">
          <a:xfrm>
            <a:off x="5572125" y="4681538"/>
            <a:ext cx="158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83" name="Rectangle 71"/>
          <p:cNvSpPr>
            <a:spLocks noChangeArrowheads="1"/>
          </p:cNvSpPr>
          <p:nvPr/>
        </p:nvSpPr>
        <p:spPr bwMode="auto">
          <a:xfrm>
            <a:off x="1039813" y="5219700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84" name="Rectangle 72"/>
          <p:cNvSpPr>
            <a:spLocks noChangeArrowheads="1"/>
          </p:cNvSpPr>
          <p:nvPr/>
        </p:nvSpPr>
        <p:spPr bwMode="auto">
          <a:xfrm>
            <a:off x="3111500" y="5219700"/>
            <a:ext cx="109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Booch ’91</a:t>
            </a:r>
            <a:endParaRPr lang="el-GR" sz="2000" b="0"/>
          </a:p>
        </p:txBody>
      </p:sp>
      <p:sp>
        <p:nvSpPr>
          <p:cNvPr id="448585" name="Rectangle 73"/>
          <p:cNvSpPr>
            <a:spLocks noChangeArrowheads="1"/>
          </p:cNvSpPr>
          <p:nvPr/>
        </p:nvSpPr>
        <p:spPr bwMode="auto">
          <a:xfrm>
            <a:off x="4273550" y="5219700"/>
            <a:ext cx="61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86" name="Rectangle 74"/>
          <p:cNvSpPr>
            <a:spLocks noChangeArrowheads="1"/>
          </p:cNvSpPr>
          <p:nvPr/>
        </p:nvSpPr>
        <p:spPr bwMode="auto">
          <a:xfrm>
            <a:off x="4659313" y="5219700"/>
            <a:ext cx="66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OMT1</a:t>
            </a:r>
            <a:endParaRPr lang="el-GR" sz="2000" b="0"/>
          </a:p>
        </p:txBody>
      </p:sp>
      <p:sp>
        <p:nvSpPr>
          <p:cNvPr id="448587" name="Rectangle 75"/>
          <p:cNvSpPr>
            <a:spLocks noChangeArrowheads="1"/>
          </p:cNvSpPr>
          <p:nvPr/>
        </p:nvSpPr>
        <p:spPr bwMode="auto">
          <a:xfrm>
            <a:off x="5359400" y="5219700"/>
            <a:ext cx="63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88" name="Rectangle 76"/>
          <p:cNvSpPr>
            <a:spLocks noChangeArrowheads="1"/>
          </p:cNvSpPr>
          <p:nvPr/>
        </p:nvSpPr>
        <p:spPr bwMode="auto">
          <a:xfrm>
            <a:off x="5716588" y="5219700"/>
            <a:ext cx="61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89" name="Rectangle 77"/>
          <p:cNvSpPr>
            <a:spLocks noChangeArrowheads="1"/>
          </p:cNvSpPr>
          <p:nvPr/>
        </p:nvSpPr>
        <p:spPr bwMode="auto">
          <a:xfrm>
            <a:off x="1039813" y="5743575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80</a:t>
            </a:r>
            <a:endParaRPr lang="el-GR" sz="2000" b="0"/>
          </a:p>
        </p:txBody>
      </p:sp>
      <p:sp>
        <p:nvSpPr>
          <p:cNvPr id="448590" name="Rectangle 78"/>
          <p:cNvSpPr>
            <a:spLocks noChangeArrowheads="1"/>
          </p:cNvSpPr>
          <p:nvPr/>
        </p:nvSpPr>
        <p:spPr bwMode="auto">
          <a:xfrm>
            <a:off x="1336675" y="5716588"/>
            <a:ext cx="11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s</a:t>
            </a:r>
            <a:endParaRPr lang="el-GR" sz="2000" b="0"/>
          </a:p>
        </p:txBody>
      </p:sp>
      <p:sp>
        <p:nvSpPr>
          <p:cNvPr id="448591" name="Rectangle 79"/>
          <p:cNvSpPr>
            <a:spLocks noChangeArrowheads="1"/>
          </p:cNvSpPr>
          <p:nvPr/>
        </p:nvSpPr>
        <p:spPr bwMode="auto">
          <a:xfrm>
            <a:off x="1412875" y="5743575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92" name="Rectangle 80"/>
          <p:cNvSpPr>
            <a:spLocks noChangeArrowheads="1"/>
          </p:cNvSpPr>
          <p:nvPr/>
        </p:nvSpPr>
        <p:spPr bwMode="auto">
          <a:xfrm>
            <a:off x="2808288" y="5743575"/>
            <a:ext cx="374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Αντικειμενοστρεφής προσεγγίσεις</a:t>
            </a:r>
            <a:endParaRPr lang="el-GR" sz="2000" b="0"/>
          </a:p>
        </p:txBody>
      </p:sp>
      <p:sp>
        <p:nvSpPr>
          <p:cNvPr id="448593" name="Rectangle 81"/>
          <p:cNvSpPr>
            <a:spLocks noChangeArrowheads="1"/>
          </p:cNvSpPr>
          <p:nvPr/>
        </p:nvSpPr>
        <p:spPr bwMode="auto">
          <a:xfrm>
            <a:off x="5532438" y="5743575"/>
            <a:ext cx="63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594" name="Rectangle 82"/>
          <p:cNvSpPr>
            <a:spLocks noChangeArrowheads="1"/>
          </p:cNvSpPr>
          <p:nvPr/>
        </p:nvSpPr>
        <p:spPr bwMode="auto">
          <a:xfrm>
            <a:off x="5572125" y="573405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95" name="Line 83"/>
          <p:cNvSpPr>
            <a:spLocks noChangeShapeType="1"/>
          </p:cNvSpPr>
          <p:nvPr/>
        </p:nvSpPr>
        <p:spPr bwMode="auto">
          <a:xfrm>
            <a:off x="5572125" y="573405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96" name="Line 84"/>
          <p:cNvSpPr>
            <a:spLocks noChangeShapeType="1"/>
          </p:cNvSpPr>
          <p:nvPr/>
        </p:nvSpPr>
        <p:spPr bwMode="auto">
          <a:xfrm>
            <a:off x="5572125" y="5734050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597" name="Rectangle 85"/>
          <p:cNvSpPr>
            <a:spLocks noChangeArrowheads="1"/>
          </p:cNvSpPr>
          <p:nvPr/>
        </p:nvSpPr>
        <p:spPr bwMode="auto">
          <a:xfrm>
            <a:off x="1039813" y="6267450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70</a:t>
            </a:r>
            <a:endParaRPr lang="el-GR" sz="2000" b="0"/>
          </a:p>
        </p:txBody>
      </p:sp>
      <p:sp>
        <p:nvSpPr>
          <p:cNvPr id="448598" name="Rectangle 86"/>
          <p:cNvSpPr>
            <a:spLocks noChangeArrowheads="1"/>
          </p:cNvSpPr>
          <p:nvPr/>
        </p:nvSpPr>
        <p:spPr bwMode="auto">
          <a:xfrm>
            <a:off x="1412875" y="6267450"/>
            <a:ext cx="7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sz="2000" b="0"/>
          </a:p>
        </p:txBody>
      </p:sp>
      <p:sp>
        <p:nvSpPr>
          <p:cNvPr id="448599" name="Rectangle 87"/>
          <p:cNvSpPr>
            <a:spLocks noChangeArrowheads="1"/>
          </p:cNvSpPr>
          <p:nvPr/>
        </p:nvSpPr>
        <p:spPr bwMode="auto">
          <a:xfrm>
            <a:off x="2808288" y="6267450"/>
            <a:ext cx="3503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2000" b="0">
                <a:solidFill>
                  <a:schemeClr val="bg1"/>
                </a:solidFill>
                <a:latin typeface="Tahoma" pitchFamily="34" charset="0"/>
              </a:rPr>
              <a:t>Δομημένη ανάλυση &amp; </a:t>
            </a:r>
            <a:r>
              <a:rPr lang="el-GR" sz="20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σχεδίαση</a:t>
            </a:r>
          </a:p>
        </p:txBody>
      </p:sp>
      <p:sp>
        <p:nvSpPr>
          <p:cNvPr id="448600" name="Rectangle 88"/>
          <p:cNvSpPr>
            <a:spLocks noChangeArrowheads="1"/>
          </p:cNvSpPr>
          <p:nvPr/>
        </p:nvSpPr>
        <p:spPr bwMode="auto">
          <a:xfrm>
            <a:off x="5918200" y="6267450"/>
            <a:ext cx="635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l-GR" sz="1600" b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l-GR" b="0"/>
          </a:p>
        </p:txBody>
      </p:sp>
      <p:sp>
        <p:nvSpPr>
          <p:cNvPr id="448601" name="Rectangle 89"/>
          <p:cNvSpPr>
            <a:spLocks noChangeArrowheads="1"/>
          </p:cNvSpPr>
          <p:nvPr/>
        </p:nvSpPr>
        <p:spPr bwMode="auto">
          <a:xfrm>
            <a:off x="2333625" y="4251325"/>
            <a:ext cx="150813" cy="465138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602" name="Freeform 90"/>
          <p:cNvSpPr>
            <a:spLocks/>
          </p:cNvSpPr>
          <p:nvPr/>
        </p:nvSpPr>
        <p:spPr bwMode="auto">
          <a:xfrm>
            <a:off x="2251075" y="3703638"/>
            <a:ext cx="319088" cy="538162"/>
          </a:xfrm>
          <a:custGeom>
            <a:avLst/>
            <a:gdLst>
              <a:gd name="T0" fmla="*/ 292 w 292"/>
              <a:gd name="T1" fmla="*/ 470 h 470"/>
              <a:gd name="T2" fmla="*/ 146 w 292"/>
              <a:gd name="T3" fmla="*/ 0 h 470"/>
              <a:gd name="T4" fmla="*/ 0 w 292"/>
              <a:gd name="T5" fmla="*/ 470 h 470"/>
              <a:gd name="T6" fmla="*/ 292 w 292"/>
              <a:gd name="T7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470">
                <a:moveTo>
                  <a:pt x="292" y="470"/>
                </a:moveTo>
                <a:lnTo>
                  <a:pt x="146" y="0"/>
                </a:lnTo>
                <a:lnTo>
                  <a:pt x="0" y="470"/>
                </a:lnTo>
                <a:lnTo>
                  <a:pt x="292" y="47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603" name="Rectangle 91"/>
          <p:cNvSpPr>
            <a:spLocks noChangeArrowheads="1"/>
          </p:cNvSpPr>
          <p:nvPr/>
        </p:nvSpPr>
        <p:spPr bwMode="auto">
          <a:xfrm>
            <a:off x="2327275" y="6280150"/>
            <a:ext cx="146050" cy="4619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604" name="Freeform 92"/>
          <p:cNvSpPr>
            <a:spLocks/>
          </p:cNvSpPr>
          <p:nvPr/>
        </p:nvSpPr>
        <p:spPr bwMode="auto">
          <a:xfrm>
            <a:off x="2243138" y="5743575"/>
            <a:ext cx="317500" cy="541338"/>
          </a:xfrm>
          <a:custGeom>
            <a:avLst/>
            <a:gdLst>
              <a:gd name="T0" fmla="*/ 292 w 292"/>
              <a:gd name="T1" fmla="*/ 472 h 472"/>
              <a:gd name="T2" fmla="*/ 146 w 292"/>
              <a:gd name="T3" fmla="*/ 0 h 472"/>
              <a:gd name="T4" fmla="*/ 0 w 292"/>
              <a:gd name="T5" fmla="*/ 472 h 472"/>
              <a:gd name="T6" fmla="*/ 292 w 292"/>
              <a:gd name="T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472">
                <a:moveTo>
                  <a:pt x="292" y="472"/>
                </a:moveTo>
                <a:lnTo>
                  <a:pt x="146" y="0"/>
                </a:lnTo>
                <a:lnTo>
                  <a:pt x="0" y="472"/>
                </a:lnTo>
                <a:lnTo>
                  <a:pt x="292" y="472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605" name="Rectangle 93"/>
          <p:cNvSpPr>
            <a:spLocks noChangeArrowheads="1"/>
          </p:cNvSpPr>
          <p:nvPr/>
        </p:nvSpPr>
        <p:spPr bwMode="auto">
          <a:xfrm>
            <a:off x="2355850" y="1543050"/>
            <a:ext cx="149225" cy="2152650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606" name="Freeform 94"/>
          <p:cNvSpPr>
            <a:spLocks/>
          </p:cNvSpPr>
          <p:nvPr/>
        </p:nvSpPr>
        <p:spPr bwMode="auto">
          <a:xfrm>
            <a:off x="2271713" y="1009650"/>
            <a:ext cx="317500" cy="538163"/>
          </a:xfrm>
          <a:custGeom>
            <a:avLst/>
            <a:gdLst>
              <a:gd name="T0" fmla="*/ 294 w 294"/>
              <a:gd name="T1" fmla="*/ 470 h 470"/>
              <a:gd name="T2" fmla="*/ 146 w 294"/>
              <a:gd name="T3" fmla="*/ 0 h 470"/>
              <a:gd name="T4" fmla="*/ 0 w 294"/>
              <a:gd name="T5" fmla="*/ 470 h 470"/>
              <a:gd name="T6" fmla="*/ 294 w 294"/>
              <a:gd name="T7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470">
                <a:moveTo>
                  <a:pt x="294" y="470"/>
                </a:moveTo>
                <a:lnTo>
                  <a:pt x="146" y="0"/>
                </a:lnTo>
                <a:lnTo>
                  <a:pt x="0" y="470"/>
                </a:lnTo>
                <a:lnTo>
                  <a:pt x="294" y="47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607" name="Rectangle 95"/>
          <p:cNvSpPr>
            <a:spLocks noChangeArrowheads="1"/>
          </p:cNvSpPr>
          <p:nvPr/>
        </p:nvSpPr>
        <p:spPr bwMode="auto">
          <a:xfrm>
            <a:off x="2327275" y="5240338"/>
            <a:ext cx="146050" cy="46196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8608" name="Freeform 96"/>
          <p:cNvSpPr>
            <a:spLocks/>
          </p:cNvSpPr>
          <p:nvPr/>
        </p:nvSpPr>
        <p:spPr bwMode="auto">
          <a:xfrm>
            <a:off x="2243138" y="4705350"/>
            <a:ext cx="317500" cy="539750"/>
          </a:xfrm>
          <a:custGeom>
            <a:avLst/>
            <a:gdLst>
              <a:gd name="T0" fmla="*/ 292 w 292"/>
              <a:gd name="T1" fmla="*/ 472 h 472"/>
              <a:gd name="T2" fmla="*/ 146 w 292"/>
              <a:gd name="T3" fmla="*/ 0 h 472"/>
              <a:gd name="T4" fmla="*/ 0 w 292"/>
              <a:gd name="T5" fmla="*/ 472 h 472"/>
              <a:gd name="T6" fmla="*/ 292 w 292"/>
              <a:gd name="T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472">
                <a:moveTo>
                  <a:pt x="292" y="472"/>
                </a:moveTo>
                <a:lnTo>
                  <a:pt x="146" y="0"/>
                </a:lnTo>
                <a:lnTo>
                  <a:pt x="0" y="472"/>
                </a:lnTo>
                <a:lnTo>
                  <a:pt x="292" y="472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dirty="0">
                <a:solidFill>
                  <a:srgbClr val="FF6600"/>
                </a:solidFill>
              </a:rPr>
              <a:t>– </a:t>
            </a:r>
            <a:r>
              <a:rPr lang="en-GB" sz="2800" dirty="0" smtClean="0">
                <a:solidFill>
                  <a:srgbClr val="FF6600"/>
                </a:solidFill>
              </a:rPr>
              <a:t>Flashback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79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Από το 1997 είναι ανοικτό πρότυπο (</a:t>
            </a:r>
            <a:r>
              <a:rPr lang="en-US" sz="2400" dirty="0"/>
              <a:t>Open Standard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του </a:t>
            </a:r>
            <a:r>
              <a:rPr lang="en-US" sz="2400" dirty="0"/>
              <a:t>Object Management Group (OMG)</a:t>
            </a:r>
            <a:r>
              <a:rPr lang="el-GR" sz="2400" dirty="0"/>
              <a:t> &amp; χρησιμοποιείται ευρέως τόσο από την βιομηχανία όσο και από την ακαδημαϊκή &amp; ερευνητική κοινότητα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Προάγει τη κατανόηση και την επικοινωνία μεταξύ εμπλεκομένων (π.χ. χρήστες, σχεδιαστές &amp; αναλυτές συστημάτων, προγραμματιστές)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Ενσωματώνει πολλά από τα στοιχεία που απαιτεί μια ποιοτική διαδικασία ανάπτυξης λογισμικού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Πολλαπλές όψεις του συστήματος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Περιγραφή της χρήσης του λογισμικού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Τρόπο που «δουλεύει» το λογισμικό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Πως πρέπει να αναπτυχθεί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Υποστηρίζεται από πολλά </a:t>
            </a:r>
            <a:r>
              <a:rPr lang="en-US" sz="2400" dirty="0"/>
              <a:t>CASE </a:t>
            </a:r>
            <a:r>
              <a:rPr lang="el-GR" sz="2400" dirty="0"/>
              <a:t>εργαλεία (π.χ. </a:t>
            </a:r>
            <a:r>
              <a:rPr lang="en-US" sz="2400" dirty="0"/>
              <a:t>Rose</a:t>
            </a:r>
            <a:r>
              <a:rPr lang="el-GR" sz="2400" dirty="0"/>
              <a:t>, </a:t>
            </a:r>
            <a:r>
              <a:rPr lang="en-US" sz="2400" dirty="0" err="1"/>
              <a:t>ArgoUML</a:t>
            </a:r>
            <a:r>
              <a:rPr lang="el-GR" sz="2400" dirty="0"/>
              <a:t>, </a:t>
            </a:r>
            <a:r>
              <a:rPr lang="en-US" sz="2400" dirty="0" err="1"/>
              <a:t>UMLi</a:t>
            </a:r>
            <a:r>
              <a:rPr lang="el-GR" sz="2400" dirty="0"/>
              <a:t>, </a:t>
            </a:r>
            <a:r>
              <a:rPr lang="en-US" sz="2400" dirty="0"/>
              <a:t>Poseidon</a:t>
            </a:r>
            <a:endParaRPr lang="el-GR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dirty="0">
                <a:solidFill>
                  <a:srgbClr val="FF6600"/>
                </a:solidFill>
              </a:rPr>
              <a:t>– </a:t>
            </a:r>
            <a:r>
              <a:rPr lang="en-GB" sz="2800" dirty="0" smtClean="0">
                <a:solidFill>
                  <a:srgbClr val="FF6600"/>
                </a:solidFill>
              </a:rPr>
              <a:t>Why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203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458200" cy="4814888"/>
          </a:xfrm>
        </p:spPr>
        <p:txBody>
          <a:bodyPr/>
          <a:lstStyle/>
          <a:p>
            <a:r>
              <a:rPr lang="el-GR" sz="2800" dirty="0"/>
              <a:t>Γραφική γλώσσα / τεχνοτροπία που υποστηρίζει οριοθέτηση προδιαγραφών, οπτική αναπαράσταση, κατασκευή, καταγραφή και τεκμηρίωση συστημάτων λογισμικού </a:t>
            </a:r>
            <a:endParaRPr lang="en-US" sz="2800" dirty="0"/>
          </a:p>
        </p:txBody>
      </p:sp>
      <p:sp>
        <p:nvSpPr>
          <p:cNvPr id="421073" name="Line 209"/>
          <p:cNvSpPr>
            <a:spLocks noChangeShapeType="1"/>
          </p:cNvSpPr>
          <p:nvPr/>
        </p:nvSpPr>
        <p:spPr bwMode="auto">
          <a:xfrm flipV="1">
            <a:off x="4856163" y="3578225"/>
            <a:ext cx="1549400" cy="892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74" name="Line 210"/>
          <p:cNvSpPr>
            <a:spLocks noChangeShapeType="1"/>
          </p:cNvSpPr>
          <p:nvPr/>
        </p:nvSpPr>
        <p:spPr bwMode="auto">
          <a:xfrm flipV="1">
            <a:off x="4802188" y="2828924"/>
            <a:ext cx="1549400" cy="893763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75" name="Line 211"/>
          <p:cNvSpPr>
            <a:spLocks noChangeShapeType="1"/>
          </p:cNvSpPr>
          <p:nvPr/>
        </p:nvSpPr>
        <p:spPr bwMode="auto">
          <a:xfrm>
            <a:off x="4959350" y="4611687"/>
            <a:ext cx="14462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76" name="Line 212"/>
          <p:cNvSpPr>
            <a:spLocks noChangeShapeType="1"/>
          </p:cNvSpPr>
          <p:nvPr/>
        </p:nvSpPr>
        <p:spPr bwMode="auto">
          <a:xfrm>
            <a:off x="4905375" y="4557712"/>
            <a:ext cx="1446213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77" name="Line 213"/>
          <p:cNvSpPr>
            <a:spLocks noChangeShapeType="1"/>
          </p:cNvSpPr>
          <p:nvPr/>
        </p:nvSpPr>
        <p:spPr bwMode="auto">
          <a:xfrm>
            <a:off x="2960688" y="3779837"/>
            <a:ext cx="1547812" cy="6905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78" name="Line 214"/>
          <p:cNvSpPr>
            <a:spLocks noChangeShapeType="1"/>
          </p:cNvSpPr>
          <p:nvPr/>
        </p:nvSpPr>
        <p:spPr bwMode="auto">
          <a:xfrm>
            <a:off x="2906713" y="3725862"/>
            <a:ext cx="1546225" cy="690563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79" name="Line 215"/>
          <p:cNvSpPr>
            <a:spLocks noChangeShapeType="1"/>
          </p:cNvSpPr>
          <p:nvPr/>
        </p:nvSpPr>
        <p:spPr bwMode="auto">
          <a:xfrm flipV="1">
            <a:off x="3536950" y="4967287"/>
            <a:ext cx="817563" cy="406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0" name="Line 216"/>
          <p:cNvSpPr>
            <a:spLocks noChangeShapeType="1"/>
          </p:cNvSpPr>
          <p:nvPr/>
        </p:nvSpPr>
        <p:spPr bwMode="auto">
          <a:xfrm flipV="1">
            <a:off x="3482975" y="4913312"/>
            <a:ext cx="817563" cy="4064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1" name="Line 217"/>
          <p:cNvSpPr>
            <a:spLocks noChangeShapeType="1"/>
          </p:cNvSpPr>
          <p:nvPr/>
        </p:nvSpPr>
        <p:spPr bwMode="auto">
          <a:xfrm>
            <a:off x="4117975" y="3460750"/>
            <a:ext cx="376238" cy="903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2" name="Line 218"/>
          <p:cNvSpPr>
            <a:spLocks noChangeShapeType="1"/>
          </p:cNvSpPr>
          <p:nvPr/>
        </p:nvSpPr>
        <p:spPr bwMode="auto">
          <a:xfrm>
            <a:off x="4064000" y="3406775"/>
            <a:ext cx="376238" cy="9032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3" name="Line 219"/>
          <p:cNvSpPr>
            <a:spLocks noChangeShapeType="1"/>
          </p:cNvSpPr>
          <p:nvPr/>
        </p:nvSpPr>
        <p:spPr bwMode="auto">
          <a:xfrm>
            <a:off x="2959100" y="4611687"/>
            <a:ext cx="14462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4" name="Line 220"/>
          <p:cNvSpPr>
            <a:spLocks noChangeShapeType="1"/>
          </p:cNvSpPr>
          <p:nvPr/>
        </p:nvSpPr>
        <p:spPr bwMode="auto">
          <a:xfrm>
            <a:off x="2905125" y="4557712"/>
            <a:ext cx="1446213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5" name="Line 221"/>
          <p:cNvSpPr>
            <a:spLocks noChangeShapeType="1"/>
          </p:cNvSpPr>
          <p:nvPr/>
        </p:nvSpPr>
        <p:spPr bwMode="auto">
          <a:xfrm flipH="1">
            <a:off x="4749800" y="3441700"/>
            <a:ext cx="377825" cy="903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6" name="Line 222"/>
          <p:cNvSpPr>
            <a:spLocks noChangeShapeType="1"/>
          </p:cNvSpPr>
          <p:nvPr/>
        </p:nvSpPr>
        <p:spPr bwMode="auto">
          <a:xfrm flipH="1">
            <a:off x="4695825" y="3386137"/>
            <a:ext cx="377825" cy="9032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7" name="Line 223"/>
          <p:cNvSpPr>
            <a:spLocks noChangeShapeType="1"/>
          </p:cNvSpPr>
          <p:nvPr/>
        </p:nvSpPr>
        <p:spPr bwMode="auto">
          <a:xfrm flipH="1" flipV="1">
            <a:off x="4814888" y="4611687"/>
            <a:ext cx="1144587" cy="660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8" name="Line 224"/>
          <p:cNvSpPr>
            <a:spLocks noChangeShapeType="1"/>
          </p:cNvSpPr>
          <p:nvPr/>
        </p:nvSpPr>
        <p:spPr bwMode="auto">
          <a:xfrm flipH="1" flipV="1">
            <a:off x="4760913" y="4557712"/>
            <a:ext cx="1144587" cy="6604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89" name="Rectangle 225"/>
          <p:cNvSpPr>
            <a:spLocks noChangeArrowheads="1"/>
          </p:cNvSpPr>
          <p:nvPr/>
        </p:nvSpPr>
        <p:spPr bwMode="auto">
          <a:xfrm>
            <a:off x="4264025" y="5526087"/>
            <a:ext cx="8715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Deployment</a:t>
            </a:r>
            <a:endParaRPr lang="el-GR"/>
          </a:p>
        </p:txBody>
      </p:sp>
      <p:sp>
        <p:nvSpPr>
          <p:cNvPr id="421090" name="Rectangle 226"/>
          <p:cNvSpPr>
            <a:spLocks noChangeArrowheads="1"/>
          </p:cNvSpPr>
          <p:nvPr/>
        </p:nvSpPr>
        <p:spPr bwMode="auto">
          <a:xfrm>
            <a:off x="4386263" y="5692775"/>
            <a:ext cx="6080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</a:t>
            </a:r>
            <a:endParaRPr lang="el-GR"/>
          </a:p>
        </p:txBody>
      </p:sp>
      <p:sp>
        <p:nvSpPr>
          <p:cNvPr id="421091" name="Rectangle 227"/>
          <p:cNvSpPr>
            <a:spLocks noChangeArrowheads="1"/>
          </p:cNvSpPr>
          <p:nvPr/>
        </p:nvSpPr>
        <p:spPr bwMode="auto">
          <a:xfrm>
            <a:off x="4202113" y="5373687"/>
            <a:ext cx="1035050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92" name="Rectangle 228"/>
          <p:cNvSpPr>
            <a:spLocks noChangeArrowheads="1"/>
          </p:cNvSpPr>
          <p:nvPr/>
        </p:nvSpPr>
        <p:spPr bwMode="auto">
          <a:xfrm>
            <a:off x="4146550" y="5318125"/>
            <a:ext cx="1036638" cy="6477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93" name="Rectangle 229"/>
          <p:cNvSpPr>
            <a:spLocks noChangeArrowheads="1"/>
          </p:cNvSpPr>
          <p:nvPr/>
        </p:nvSpPr>
        <p:spPr bwMode="auto">
          <a:xfrm>
            <a:off x="4146550" y="5318125"/>
            <a:ext cx="1036638" cy="6477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94" name="Rectangle 230"/>
          <p:cNvSpPr>
            <a:spLocks noChangeArrowheads="1"/>
          </p:cNvSpPr>
          <p:nvPr/>
        </p:nvSpPr>
        <p:spPr bwMode="auto">
          <a:xfrm>
            <a:off x="4252913" y="5472112"/>
            <a:ext cx="7985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095" name="Rectangle 231"/>
          <p:cNvSpPr>
            <a:spLocks noChangeArrowheads="1"/>
          </p:cNvSpPr>
          <p:nvPr/>
        </p:nvSpPr>
        <p:spPr bwMode="auto">
          <a:xfrm>
            <a:off x="4211638" y="5638800"/>
            <a:ext cx="854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Παράδοσης</a:t>
            </a:r>
            <a:endParaRPr lang="el-GR"/>
          </a:p>
        </p:txBody>
      </p:sp>
      <p:sp>
        <p:nvSpPr>
          <p:cNvPr id="421096" name="Rectangle 232"/>
          <p:cNvSpPr>
            <a:spLocks noChangeArrowheads="1"/>
          </p:cNvSpPr>
          <p:nvPr/>
        </p:nvSpPr>
        <p:spPr bwMode="auto">
          <a:xfrm>
            <a:off x="3616325" y="3178175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097" name="Rectangle 233"/>
          <p:cNvSpPr>
            <a:spLocks noChangeArrowheads="1"/>
          </p:cNvSpPr>
          <p:nvPr/>
        </p:nvSpPr>
        <p:spPr bwMode="auto">
          <a:xfrm>
            <a:off x="3611563" y="334486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098" name="Rectangle 234"/>
          <p:cNvSpPr>
            <a:spLocks noChangeArrowheads="1"/>
          </p:cNvSpPr>
          <p:nvPr/>
        </p:nvSpPr>
        <p:spPr bwMode="auto">
          <a:xfrm>
            <a:off x="3375025" y="302577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099" name="Rectangle 235"/>
          <p:cNvSpPr>
            <a:spLocks noChangeArrowheads="1"/>
          </p:cNvSpPr>
          <p:nvPr/>
        </p:nvSpPr>
        <p:spPr bwMode="auto">
          <a:xfrm>
            <a:off x="3321050" y="2971800"/>
            <a:ext cx="1035050" cy="646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00" name="Rectangle 236"/>
          <p:cNvSpPr>
            <a:spLocks noChangeArrowheads="1"/>
          </p:cNvSpPr>
          <p:nvPr/>
        </p:nvSpPr>
        <p:spPr bwMode="auto">
          <a:xfrm>
            <a:off x="3321050" y="2971800"/>
            <a:ext cx="1035050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01" name="Rectangle 237"/>
          <p:cNvSpPr>
            <a:spLocks noChangeArrowheads="1"/>
          </p:cNvSpPr>
          <p:nvPr/>
        </p:nvSpPr>
        <p:spPr bwMode="auto">
          <a:xfrm>
            <a:off x="3562350" y="31242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02" name="Rectangle 238"/>
          <p:cNvSpPr>
            <a:spLocks noChangeArrowheads="1"/>
          </p:cNvSpPr>
          <p:nvPr/>
        </p:nvSpPr>
        <p:spPr bwMode="auto">
          <a:xfrm>
            <a:off x="3557588" y="32908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03" name="Rectangle 239"/>
          <p:cNvSpPr>
            <a:spLocks noChangeArrowheads="1"/>
          </p:cNvSpPr>
          <p:nvPr/>
        </p:nvSpPr>
        <p:spPr bwMode="auto">
          <a:xfrm>
            <a:off x="3717925" y="3281362"/>
            <a:ext cx="6826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04" name="Rectangle 240"/>
          <p:cNvSpPr>
            <a:spLocks noChangeArrowheads="1"/>
          </p:cNvSpPr>
          <p:nvPr/>
        </p:nvSpPr>
        <p:spPr bwMode="auto">
          <a:xfrm>
            <a:off x="3714750" y="344646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05" name="Rectangle 241"/>
          <p:cNvSpPr>
            <a:spLocks noChangeArrowheads="1"/>
          </p:cNvSpPr>
          <p:nvPr/>
        </p:nvSpPr>
        <p:spPr bwMode="auto">
          <a:xfrm>
            <a:off x="3476625" y="312737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06" name="Rectangle 242"/>
          <p:cNvSpPr>
            <a:spLocks noChangeArrowheads="1"/>
          </p:cNvSpPr>
          <p:nvPr/>
        </p:nvSpPr>
        <p:spPr bwMode="auto">
          <a:xfrm>
            <a:off x="3422650" y="3073400"/>
            <a:ext cx="1036638" cy="646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07" name="Rectangle 243"/>
          <p:cNvSpPr>
            <a:spLocks noChangeArrowheads="1"/>
          </p:cNvSpPr>
          <p:nvPr/>
        </p:nvSpPr>
        <p:spPr bwMode="auto">
          <a:xfrm>
            <a:off x="3422650" y="3073400"/>
            <a:ext cx="1036638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08" name="Rectangle 244"/>
          <p:cNvSpPr>
            <a:spLocks noChangeArrowheads="1"/>
          </p:cNvSpPr>
          <p:nvPr/>
        </p:nvSpPr>
        <p:spPr bwMode="auto">
          <a:xfrm>
            <a:off x="3663950" y="32258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09" name="Rectangle 245"/>
          <p:cNvSpPr>
            <a:spLocks noChangeArrowheads="1"/>
          </p:cNvSpPr>
          <p:nvPr/>
        </p:nvSpPr>
        <p:spPr bwMode="auto">
          <a:xfrm>
            <a:off x="3659188" y="33924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10" name="Rectangle 246"/>
          <p:cNvSpPr>
            <a:spLocks noChangeArrowheads="1"/>
          </p:cNvSpPr>
          <p:nvPr/>
        </p:nvSpPr>
        <p:spPr bwMode="auto">
          <a:xfrm>
            <a:off x="3819525" y="3381375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11" name="Rectangle 247"/>
          <p:cNvSpPr>
            <a:spLocks noChangeArrowheads="1"/>
          </p:cNvSpPr>
          <p:nvPr/>
        </p:nvSpPr>
        <p:spPr bwMode="auto">
          <a:xfrm>
            <a:off x="3816350" y="354806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12" name="Rectangle 248"/>
          <p:cNvSpPr>
            <a:spLocks noChangeArrowheads="1"/>
          </p:cNvSpPr>
          <p:nvPr/>
        </p:nvSpPr>
        <p:spPr bwMode="auto">
          <a:xfrm>
            <a:off x="3578225" y="322897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13" name="Rectangle 249"/>
          <p:cNvSpPr>
            <a:spLocks noChangeArrowheads="1"/>
          </p:cNvSpPr>
          <p:nvPr/>
        </p:nvSpPr>
        <p:spPr bwMode="auto">
          <a:xfrm>
            <a:off x="3524250" y="3175000"/>
            <a:ext cx="1036638" cy="646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14" name="Rectangle 250"/>
          <p:cNvSpPr>
            <a:spLocks noChangeArrowheads="1"/>
          </p:cNvSpPr>
          <p:nvPr/>
        </p:nvSpPr>
        <p:spPr bwMode="auto">
          <a:xfrm>
            <a:off x="3524250" y="3175000"/>
            <a:ext cx="1036638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15" name="Rectangle 251"/>
          <p:cNvSpPr>
            <a:spLocks noChangeArrowheads="1"/>
          </p:cNvSpPr>
          <p:nvPr/>
        </p:nvSpPr>
        <p:spPr bwMode="auto">
          <a:xfrm>
            <a:off x="3765550" y="33274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16" name="Rectangle 252"/>
          <p:cNvSpPr>
            <a:spLocks noChangeArrowheads="1"/>
          </p:cNvSpPr>
          <p:nvPr/>
        </p:nvSpPr>
        <p:spPr bwMode="auto">
          <a:xfrm>
            <a:off x="3762375" y="34940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17" name="Rectangle 253"/>
          <p:cNvSpPr>
            <a:spLocks noChangeArrowheads="1"/>
          </p:cNvSpPr>
          <p:nvPr/>
        </p:nvSpPr>
        <p:spPr bwMode="auto">
          <a:xfrm>
            <a:off x="3616325" y="3178175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18" name="Rectangle 254"/>
          <p:cNvSpPr>
            <a:spLocks noChangeArrowheads="1"/>
          </p:cNvSpPr>
          <p:nvPr/>
        </p:nvSpPr>
        <p:spPr bwMode="auto">
          <a:xfrm>
            <a:off x="3611563" y="334486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19" name="Rectangle 255"/>
          <p:cNvSpPr>
            <a:spLocks noChangeArrowheads="1"/>
          </p:cNvSpPr>
          <p:nvPr/>
        </p:nvSpPr>
        <p:spPr bwMode="auto">
          <a:xfrm>
            <a:off x="3375025" y="302577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20" name="Rectangle 256"/>
          <p:cNvSpPr>
            <a:spLocks noChangeArrowheads="1"/>
          </p:cNvSpPr>
          <p:nvPr/>
        </p:nvSpPr>
        <p:spPr bwMode="auto">
          <a:xfrm>
            <a:off x="3321050" y="2971800"/>
            <a:ext cx="1035050" cy="646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21" name="Rectangle 257"/>
          <p:cNvSpPr>
            <a:spLocks noChangeArrowheads="1"/>
          </p:cNvSpPr>
          <p:nvPr/>
        </p:nvSpPr>
        <p:spPr bwMode="auto">
          <a:xfrm>
            <a:off x="3321050" y="2971800"/>
            <a:ext cx="1035050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22" name="Rectangle 258"/>
          <p:cNvSpPr>
            <a:spLocks noChangeArrowheads="1"/>
          </p:cNvSpPr>
          <p:nvPr/>
        </p:nvSpPr>
        <p:spPr bwMode="auto">
          <a:xfrm>
            <a:off x="3562350" y="31242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23" name="Rectangle 259"/>
          <p:cNvSpPr>
            <a:spLocks noChangeArrowheads="1"/>
          </p:cNvSpPr>
          <p:nvPr/>
        </p:nvSpPr>
        <p:spPr bwMode="auto">
          <a:xfrm>
            <a:off x="3557588" y="32908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24" name="Rectangle 260"/>
          <p:cNvSpPr>
            <a:spLocks noChangeArrowheads="1"/>
          </p:cNvSpPr>
          <p:nvPr/>
        </p:nvSpPr>
        <p:spPr bwMode="auto">
          <a:xfrm>
            <a:off x="3717925" y="3281362"/>
            <a:ext cx="6826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25" name="Rectangle 261"/>
          <p:cNvSpPr>
            <a:spLocks noChangeArrowheads="1"/>
          </p:cNvSpPr>
          <p:nvPr/>
        </p:nvSpPr>
        <p:spPr bwMode="auto">
          <a:xfrm>
            <a:off x="3714750" y="344646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26" name="Rectangle 262"/>
          <p:cNvSpPr>
            <a:spLocks noChangeArrowheads="1"/>
          </p:cNvSpPr>
          <p:nvPr/>
        </p:nvSpPr>
        <p:spPr bwMode="auto">
          <a:xfrm>
            <a:off x="3476625" y="312737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27" name="Rectangle 263"/>
          <p:cNvSpPr>
            <a:spLocks noChangeArrowheads="1"/>
          </p:cNvSpPr>
          <p:nvPr/>
        </p:nvSpPr>
        <p:spPr bwMode="auto">
          <a:xfrm>
            <a:off x="3422650" y="3073400"/>
            <a:ext cx="1036638" cy="646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28" name="Rectangle 264"/>
          <p:cNvSpPr>
            <a:spLocks noChangeArrowheads="1"/>
          </p:cNvSpPr>
          <p:nvPr/>
        </p:nvSpPr>
        <p:spPr bwMode="auto">
          <a:xfrm>
            <a:off x="3422650" y="3073400"/>
            <a:ext cx="1036638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29" name="Rectangle 265"/>
          <p:cNvSpPr>
            <a:spLocks noChangeArrowheads="1"/>
          </p:cNvSpPr>
          <p:nvPr/>
        </p:nvSpPr>
        <p:spPr bwMode="auto">
          <a:xfrm>
            <a:off x="3663950" y="32258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30" name="Rectangle 266"/>
          <p:cNvSpPr>
            <a:spLocks noChangeArrowheads="1"/>
          </p:cNvSpPr>
          <p:nvPr/>
        </p:nvSpPr>
        <p:spPr bwMode="auto">
          <a:xfrm>
            <a:off x="3659188" y="33924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31" name="Rectangle 267"/>
          <p:cNvSpPr>
            <a:spLocks noChangeArrowheads="1"/>
          </p:cNvSpPr>
          <p:nvPr/>
        </p:nvSpPr>
        <p:spPr bwMode="auto">
          <a:xfrm>
            <a:off x="3819525" y="3381375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132" name="Rectangle 268"/>
          <p:cNvSpPr>
            <a:spLocks noChangeArrowheads="1"/>
          </p:cNvSpPr>
          <p:nvPr/>
        </p:nvSpPr>
        <p:spPr bwMode="auto">
          <a:xfrm>
            <a:off x="3816350" y="354806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33" name="Rectangle 269"/>
          <p:cNvSpPr>
            <a:spLocks noChangeArrowheads="1"/>
          </p:cNvSpPr>
          <p:nvPr/>
        </p:nvSpPr>
        <p:spPr bwMode="auto">
          <a:xfrm>
            <a:off x="3578225" y="322897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34" name="Rectangle 270"/>
          <p:cNvSpPr>
            <a:spLocks noChangeArrowheads="1"/>
          </p:cNvSpPr>
          <p:nvPr/>
        </p:nvSpPr>
        <p:spPr bwMode="auto">
          <a:xfrm>
            <a:off x="3524250" y="3175000"/>
            <a:ext cx="1036638" cy="646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35" name="Rectangle 271"/>
          <p:cNvSpPr>
            <a:spLocks noChangeArrowheads="1"/>
          </p:cNvSpPr>
          <p:nvPr/>
        </p:nvSpPr>
        <p:spPr bwMode="auto">
          <a:xfrm>
            <a:off x="3524250" y="3175000"/>
            <a:ext cx="1036638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36" name="Rectangle 272"/>
          <p:cNvSpPr>
            <a:spLocks noChangeArrowheads="1"/>
          </p:cNvSpPr>
          <p:nvPr/>
        </p:nvSpPr>
        <p:spPr bwMode="auto">
          <a:xfrm>
            <a:off x="3676650" y="3171825"/>
            <a:ext cx="7985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137" name="Rectangle 273"/>
          <p:cNvSpPr>
            <a:spLocks noChangeArrowheads="1"/>
          </p:cNvSpPr>
          <p:nvPr/>
        </p:nvSpPr>
        <p:spPr bwMode="auto">
          <a:xfrm>
            <a:off x="3563938" y="3378200"/>
            <a:ext cx="1023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Περιπτώσεων</a:t>
            </a:r>
          </a:p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Χρήσης</a:t>
            </a:r>
            <a:endParaRPr lang="el-GR"/>
          </a:p>
        </p:txBody>
      </p:sp>
      <p:sp>
        <p:nvSpPr>
          <p:cNvPr id="421138" name="Rectangle 274"/>
          <p:cNvSpPr>
            <a:spLocks noChangeArrowheads="1"/>
          </p:cNvSpPr>
          <p:nvPr/>
        </p:nvSpPr>
        <p:spPr bwMode="auto">
          <a:xfrm>
            <a:off x="2081213" y="4357687"/>
            <a:ext cx="6429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139" name="Rectangle 275"/>
          <p:cNvSpPr>
            <a:spLocks noChangeArrowheads="1"/>
          </p:cNvSpPr>
          <p:nvPr/>
        </p:nvSpPr>
        <p:spPr bwMode="auto">
          <a:xfrm>
            <a:off x="1962150" y="45227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40" name="Rectangle 276"/>
          <p:cNvSpPr>
            <a:spLocks noChangeArrowheads="1"/>
          </p:cNvSpPr>
          <p:nvPr/>
        </p:nvSpPr>
        <p:spPr bwMode="auto">
          <a:xfrm>
            <a:off x="1820863" y="4205287"/>
            <a:ext cx="1036637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41" name="Rectangle 277"/>
          <p:cNvSpPr>
            <a:spLocks noChangeArrowheads="1"/>
          </p:cNvSpPr>
          <p:nvPr/>
        </p:nvSpPr>
        <p:spPr bwMode="auto">
          <a:xfrm>
            <a:off x="1766888" y="4149725"/>
            <a:ext cx="1036637" cy="6477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42" name="Rectangle 278"/>
          <p:cNvSpPr>
            <a:spLocks noChangeArrowheads="1"/>
          </p:cNvSpPr>
          <p:nvPr/>
        </p:nvSpPr>
        <p:spPr bwMode="auto">
          <a:xfrm>
            <a:off x="1766888" y="4149725"/>
            <a:ext cx="1036637" cy="6477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43" name="Rectangle 279"/>
          <p:cNvSpPr>
            <a:spLocks noChangeArrowheads="1"/>
          </p:cNvSpPr>
          <p:nvPr/>
        </p:nvSpPr>
        <p:spPr bwMode="auto">
          <a:xfrm>
            <a:off x="2027238" y="4303712"/>
            <a:ext cx="6429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144" name="Rectangle 280"/>
          <p:cNvSpPr>
            <a:spLocks noChangeArrowheads="1"/>
          </p:cNvSpPr>
          <p:nvPr/>
        </p:nvSpPr>
        <p:spPr bwMode="auto">
          <a:xfrm>
            <a:off x="1908175" y="44688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45" name="Rectangle 281"/>
          <p:cNvSpPr>
            <a:spLocks noChangeArrowheads="1"/>
          </p:cNvSpPr>
          <p:nvPr/>
        </p:nvSpPr>
        <p:spPr bwMode="auto">
          <a:xfrm>
            <a:off x="2085975" y="4459287"/>
            <a:ext cx="642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146" name="Rectangle 282"/>
          <p:cNvSpPr>
            <a:spLocks noChangeArrowheads="1"/>
          </p:cNvSpPr>
          <p:nvPr/>
        </p:nvSpPr>
        <p:spPr bwMode="auto">
          <a:xfrm>
            <a:off x="2065338" y="46259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47" name="Rectangle 283"/>
          <p:cNvSpPr>
            <a:spLocks noChangeArrowheads="1"/>
          </p:cNvSpPr>
          <p:nvPr/>
        </p:nvSpPr>
        <p:spPr bwMode="auto">
          <a:xfrm>
            <a:off x="1924050" y="4306887"/>
            <a:ext cx="1036638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48" name="Rectangle 284"/>
          <p:cNvSpPr>
            <a:spLocks noChangeArrowheads="1"/>
          </p:cNvSpPr>
          <p:nvPr/>
        </p:nvSpPr>
        <p:spPr bwMode="auto">
          <a:xfrm>
            <a:off x="1870075" y="4252912"/>
            <a:ext cx="1036638" cy="6445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49" name="Rectangle 285"/>
          <p:cNvSpPr>
            <a:spLocks noChangeArrowheads="1"/>
          </p:cNvSpPr>
          <p:nvPr/>
        </p:nvSpPr>
        <p:spPr bwMode="auto">
          <a:xfrm>
            <a:off x="1870075" y="4252912"/>
            <a:ext cx="1036638" cy="64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50" name="Rectangle 286"/>
          <p:cNvSpPr>
            <a:spLocks noChangeArrowheads="1"/>
          </p:cNvSpPr>
          <p:nvPr/>
        </p:nvSpPr>
        <p:spPr bwMode="auto">
          <a:xfrm>
            <a:off x="2128838" y="4405312"/>
            <a:ext cx="6429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151" name="Rectangle 287"/>
          <p:cNvSpPr>
            <a:spLocks noChangeArrowheads="1"/>
          </p:cNvSpPr>
          <p:nvPr/>
        </p:nvSpPr>
        <p:spPr bwMode="auto">
          <a:xfrm>
            <a:off x="2011363" y="45704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52" name="Rectangle 288"/>
          <p:cNvSpPr>
            <a:spLocks noChangeArrowheads="1"/>
          </p:cNvSpPr>
          <p:nvPr/>
        </p:nvSpPr>
        <p:spPr bwMode="auto">
          <a:xfrm>
            <a:off x="2154238" y="4562475"/>
            <a:ext cx="719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Sequence</a:t>
            </a:r>
            <a:endParaRPr lang="el-GR"/>
          </a:p>
        </p:txBody>
      </p:sp>
      <p:sp>
        <p:nvSpPr>
          <p:cNvPr id="421153" name="Rectangle 289"/>
          <p:cNvSpPr>
            <a:spLocks noChangeArrowheads="1"/>
          </p:cNvSpPr>
          <p:nvPr/>
        </p:nvSpPr>
        <p:spPr bwMode="auto">
          <a:xfrm>
            <a:off x="2263775" y="47275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54" name="Rectangle 290"/>
          <p:cNvSpPr>
            <a:spLocks noChangeArrowheads="1"/>
          </p:cNvSpPr>
          <p:nvPr/>
        </p:nvSpPr>
        <p:spPr bwMode="auto">
          <a:xfrm>
            <a:off x="2025650" y="4408487"/>
            <a:ext cx="1038225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55" name="Rectangle 291"/>
          <p:cNvSpPr>
            <a:spLocks noChangeArrowheads="1"/>
          </p:cNvSpPr>
          <p:nvPr/>
        </p:nvSpPr>
        <p:spPr bwMode="auto">
          <a:xfrm>
            <a:off x="1971675" y="4354512"/>
            <a:ext cx="1036638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56" name="Rectangle 292"/>
          <p:cNvSpPr>
            <a:spLocks noChangeArrowheads="1"/>
          </p:cNvSpPr>
          <p:nvPr/>
        </p:nvSpPr>
        <p:spPr bwMode="auto">
          <a:xfrm>
            <a:off x="1971675" y="4354512"/>
            <a:ext cx="1036638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57" name="Rectangle 293"/>
          <p:cNvSpPr>
            <a:spLocks noChangeArrowheads="1"/>
          </p:cNvSpPr>
          <p:nvPr/>
        </p:nvSpPr>
        <p:spPr bwMode="auto">
          <a:xfrm>
            <a:off x="2100263" y="4506912"/>
            <a:ext cx="719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Sequence</a:t>
            </a:r>
            <a:endParaRPr lang="el-GR"/>
          </a:p>
        </p:txBody>
      </p:sp>
      <p:sp>
        <p:nvSpPr>
          <p:cNvPr id="421158" name="Rectangle 294"/>
          <p:cNvSpPr>
            <a:spLocks noChangeArrowheads="1"/>
          </p:cNvSpPr>
          <p:nvPr/>
        </p:nvSpPr>
        <p:spPr bwMode="auto">
          <a:xfrm>
            <a:off x="2112963" y="46736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59" name="Rectangle 295"/>
          <p:cNvSpPr>
            <a:spLocks noChangeArrowheads="1"/>
          </p:cNvSpPr>
          <p:nvPr/>
        </p:nvSpPr>
        <p:spPr bwMode="auto">
          <a:xfrm>
            <a:off x="2081213" y="4357687"/>
            <a:ext cx="6429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160" name="Rectangle 296"/>
          <p:cNvSpPr>
            <a:spLocks noChangeArrowheads="1"/>
          </p:cNvSpPr>
          <p:nvPr/>
        </p:nvSpPr>
        <p:spPr bwMode="auto">
          <a:xfrm>
            <a:off x="1962150" y="45227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61" name="Rectangle 297"/>
          <p:cNvSpPr>
            <a:spLocks noChangeArrowheads="1"/>
          </p:cNvSpPr>
          <p:nvPr/>
        </p:nvSpPr>
        <p:spPr bwMode="auto">
          <a:xfrm>
            <a:off x="1820863" y="4205287"/>
            <a:ext cx="1036637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62" name="Rectangle 298"/>
          <p:cNvSpPr>
            <a:spLocks noChangeArrowheads="1"/>
          </p:cNvSpPr>
          <p:nvPr/>
        </p:nvSpPr>
        <p:spPr bwMode="auto">
          <a:xfrm>
            <a:off x="1766888" y="4149725"/>
            <a:ext cx="1036637" cy="6477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63" name="Rectangle 299"/>
          <p:cNvSpPr>
            <a:spLocks noChangeArrowheads="1"/>
          </p:cNvSpPr>
          <p:nvPr/>
        </p:nvSpPr>
        <p:spPr bwMode="auto">
          <a:xfrm>
            <a:off x="1766888" y="4149725"/>
            <a:ext cx="1036637" cy="6477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64" name="Rectangle 300"/>
          <p:cNvSpPr>
            <a:spLocks noChangeArrowheads="1"/>
          </p:cNvSpPr>
          <p:nvPr/>
        </p:nvSpPr>
        <p:spPr bwMode="auto">
          <a:xfrm>
            <a:off x="2027238" y="4303712"/>
            <a:ext cx="6429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165" name="Rectangle 301"/>
          <p:cNvSpPr>
            <a:spLocks noChangeArrowheads="1"/>
          </p:cNvSpPr>
          <p:nvPr/>
        </p:nvSpPr>
        <p:spPr bwMode="auto">
          <a:xfrm>
            <a:off x="1908175" y="44688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66" name="Rectangle 302"/>
          <p:cNvSpPr>
            <a:spLocks noChangeArrowheads="1"/>
          </p:cNvSpPr>
          <p:nvPr/>
        </p:nvSpPr>
        <p:spPr bwMode="auto">
          <a:xfrm>
            <a:off x="2085975" y="4459287"/>
            <a:ext cx="642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167" name="Rectangle 303"/>
          <p:cNvSpPr>
            <a:spLocks noChangeArrowheads="1"/>
          </p:cNvSpPr>
          <p:nvPr/>
        </p:nvSpPr>
        <p:spPr bwMode="auto">
          <a:xfrm>
            <a:off x="2065338" y="46259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68" name="Rectangle 304"/>
          <p:cNvSpPr>
            <a:spLocks noChangeArrowheads="1"/>
          </p:cNvSpPr>
          <p:nvPr/>
        </p:nvSpPr>
        <p:spPr bwMode="auto">
          <a:xfrm>
            <a:off x="1924050" y="4306887"/>
            <a:ext cx="1036638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69" name="Rectangle 305"/>
          <p:cNvSpPr>
            <a:spLocks noChangeArrowheads="1"/>
          </p:cNvSpPr>
          <p:nvPr/>
        </p:nvSpPr>
        <p:spPr bwMode="auto">
          <a:xfrm>
            <a:off x="1870075" y="4252912"/>
            <a:ext cx="1036638" cy="6445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70" name="Rectangle 306"/>
          <p:cNvSpPr>
            <a:spLocks noChangeArrowheads="1"/>
          </p:cNvSpPr>
          <p:nvPr/>
        </p:nvSpPr>
        <p:spPr bwMode="auto">
          <a:xfrm>
            <a:off x="1870075" y="4252912"/>
            <a:ext cx="1036638" cy="64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71" name="Rectangle 307"/>
          <p:cNvSpPr>
            <a:spLocks noChangeArrowheads="1"/>
          </p:cNvSpPr>
          <p:nvPr/>
        </p:nvSpPr>
        <p:spPr bwMode="auto">
          <a:xfrm>
            <a:off x="2128838" y="4405312"/>
            <a:ext cx="6429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172" name="Rectangle 308"/>
          <p:cNvSpPr>
            <a:spLocks noChangeArrowheads="1"/>
          </p:cNvSpPr>
          <p:nvPr/>
        </p:nvSpPr>
        <p:spPr bwMode="auto">
          <a:xfrm>
            <a:off x="2011363" y="45704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73" name="Rectangle 309"/>
          <p:cNvSpPr>
            <a:spLocks noChangeArrowheads="1"/>
          </p:cNvSpPr>
          <p:nvPr/>
        </p:nvSpPr>
        <p:spPr bwMode="auto">
          <a:xfrm>
            <a:off x="2154238" y="4562475"/>
            <a:ext cx="719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Sequence</a:t>
            </a:r>
            <a:endParaRPr lang="el-GR"/>
          </a:p>
        </p:txBody>
      </p:sp>
      <p:sp>
        <p:nvSpPr>
          <p:cNvPr id="421174" name="Rectangle 310"/>
          <p:cNvSpPr>
            <a:spLocks noChangeArrowheads="1"/>
          </p:cNvSpPr>
          <p:nvPr/>
        </p:nvSpPr>
        <p:spPr bwMode="auto">
          <a:xfrm>
            <a:off x="2263775" y="47275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75" name="Rectangle 311"/>
          <p:cNvSpPr>
            <a:spLocks noChangeArrowheads="1"/>
          </p:cNvSpPr>
          <p:nvPr/>
        </p:nvSpPr>
        <p:spPr bwMode="auto">
          <a:xfrm>
            <a:off x="2025650" y="4408487"/>
            <a:ext cx="1038225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76" name="Rectangle 312"/>
          <p:cNvSpPr>
            <a:spLocks noChangeArrowheads="1"/>
          </p:cNvSpPr>
          <p:nvPr/>
        </p:nvSpPr>
        <p:spPr bwMode="auto">
          <a:xfrm>
            <a:off x="1971675" y="4354512"/>
            <a:ext cx="1036638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77" name="Rectangle 313"/>
          <p:cNvSpPr>
            <a:spLocks noChangeArrowheads="1"/>
          </p:cNvSpPr>
          <p:nvPr/>
        </p:nvSpPr>
        <p:spPr bwMode="auto">
          <a:xfrm>
            <a:off x="1971675" y="4354512"/>
            <a:ext cx="1036638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78" name="Rectangle 314"/>
          <p:cNvSpPr>
            <a:spLocks noChangeArrowheads="1"/>
          </p:cNvSpPr>
          <p:nvPr/>
        </p:nvSpPr>
        <p:spPr bwMode="auto">
          <a:xfrm>
            <a:off x="2066925" y="4506912"/>
            <a:ext cx="7985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179" name="Rectangle 315"/>
          <p:cNvSpPr>
            <a:spLocks noChangeArrowheads="1"/>
          </p:cNvSpPr>
          <p:nvPr/>
        </p:nvSpPr>
        <p:spPr bwMode="auto">
          <a:xfrm>
            <a:off x="2035175" y="4673600"/>
            <a:ext cx="854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Ακολουθίας</a:t>
            </a:r>
            <a:endParaRPr lang="el-GR"/>
          </a:p>
        </p:txBody>
      </p:sp>
      <p:sp>
        <p:nvSpPr>
          <p:cNvPr id="421180" name="Rectangle 316"/>
          <p:cNvSpPr>
            <a:spLocks noChangeArrowheads="1"/>
          </p:cNvSpPr>
          <p:nvPr/>
        </p:nvSpPr>
        <p:spPr bwMode="auto">
          <a:xfrm>
            <a:off x="6586538" y="435768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181" name="Rectangle 317"/>
          <p:cNvSpPr>
            <a:spLocks noChangeArrowheads="1"/>
          </p:cNvSpPr>
          <p:nvPr/>
        </p:nvSpPr>
        <p:spPr bwMode="auto">
          <a:xfrm>
            <a:off x="6427788" y="445135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82" name="Rectangle 318"/>
          <p:cNvSpPr>
            <a:spLocks noChangeArrowheads="1"/>
          </p:cNvSpPr>
          <p:nvPr/>
        </p:nvSpPr>
        <p:spPr bwMode="auto">
          <a:xfrm>
            <a:off x="6200775" y="4205287"/>
            <a:ext cx="1036638" cy="644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83" name="Rectangle 319"/>
          <p:cNvSpPr>
            <a:spLocks noChangeArrowheads="1"/>
          </p:cNvSpPr>
          <p:nvPr/>
        </p:nvSpPr>
        <p:spPr bwMode="auto">
          <a:xfrm>
            <a:off x="6146800" y="4149725"/>
            <a:ext cx="1035050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84" name="Rectangle 320"/>
          <p:cNvSpPr>
            <a:spLocks noChangeArrowheads="1"/>
          </p:cNvSpPr>
          <p:nvPr/>
        </p:nvSpPr>
        <p:spPr bwMode="auto">
          <a:xfrm>
            <a:off x="6146800" y="4149725"/>
            <a:ext cx="1035050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85" name="Rectangle 321"/>
          <p:cNvSpPr>
            <a:spLocks noChangeArrowheads="1"/>
          </p:cNvSpPr>
          <p:nvPr/>
        </p:nvSpPr>
        <p:spPr bwMode="auto">
          <a:xfrm>
            <a:off x="6532563" y="43037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186" name="Rectangle 322"/>
          <p:cNvSpPr>
            <a:spLocks noChangeArrowheads="1"/>
          </p:cNvSpPr>
          <p:nvPr/>
        </p:nvSpPr>
        <p:spPr bwMode="auto">
          <a:xfrm>
            <a:off x="6372225" y="44688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87" name="Rectangle 323"/>
          <p:cNvSpPr>
            <a:spLocks noChangeArrowheads="1"/>
          </p:cNvSpPr>
          <p:nvPr/>
        </p:nvSpPr>
        <p:spPr bwMode="auto">
          <a:xfrm>
            <a:off x="6678613" y="445928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188" name="Rectangle 324"/>
          <p:cNvSpPr>
            <a:spLocks noChangeArrowheads="1"/>
          </p:cNvSpPr>
          <p:nvPr/>
        </p:nvSpPr>
        <p:spPr bwMode="auto">
          <a:xfrm>
            <a:off x="6529388" y="45545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89" name="Rectangle 325"/>
          <p:cNvSpPr>
            <a:spLocks noChangeArrowheads="1"/>
          </p:cNvSpPr>
          <p:nvPr/>
        </p:nvSpPr>
        <p:spPr bwMode="auto">
          <a:xfrm>
            <a:off x="6302375" y="4306887"/>
            <a:ext cx="1036638" cy="644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90" name="Rectangle 326"/>
          <p:cNvSpPr>
            <a:spLocks noChangeArrowheads="1"/>
          </p:cNvSpPr>
          <p:nvPr/>
        </p:nvSpPr>
        <p:spPr bwMode="auto">
          <a:xfrm>
            <a:off x="6248400" y="4252912"/>
            <a:ext cx="1036638" cy="6445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91" name="Rectangle 327"/>
          <p:cNvSpPr>
            <a:spLocks noChangeArrowheads="1"/>
          </p:cNvSpPr>
          <p:nvPr/>
        </p:nvSpPr>
        <p:spPr bwMode="auto">
          <a:xfrm>
            <a:off x="6248400" y="4252912"/>
            <a:ext cx="1036638" cy="64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92" name="Rectangle 328"/>
          <p:cNvSpPr>
            <a:spLocks noChangeArrowheads="1"/>
          </p:cNvSpPr>
          <p:nvPr/>
        </p:nvSpPr>
        <p:spPr bwMode="auto">
          <a:xfrm>
            <a:off x="6635750" y="44053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193" name="Rectangle 329"/>
          <p:cNvSpPr>
            <a:spLocks noChangeArrowheads="1"/>
          </p:cNvSpPr>
          <p:nvPr/>
        </p:nvSpPr>
        <p:spPr bwMode="auto">
          <a:xfrm>
            <a:off x="6475413" y="44989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94" name="Rectangle 330"/>
          <p:cNvSpPr>
            <a:spLocks noChangeArrowheads="1"/>
          </p:cNvSpPr>
          <p:nvPr/>
        </p:nvSpPr>
        <p:spPr bwMode="auto">
          <a:xfrm>
            <a:off x="6780213" y="4489450"/>
            <a:ext cx="3714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195" name="Rectangle 331"/>
          <p:cNvSpPr>
            <a:spLocks noChangeArrowheads="1"/>
          </p:cNvSpPr>
          <p:nvPr/>
        </p:nvSpPr>
        <p:spPr bwMode="auto">
          <a:xfrm>
            <a:off x="6643688" y="47259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196" name="Rectangle 332"/>
          <p:cNvSpPr>
            <a:spLocks noChangeArrowheads="1"/>
          </p:cNvSpPr>
          <p:nvPr/>
        </p:nvSpPr>
        <p:spPr bwMode="auto">
          <a:xfrm>
            <a:off x="6405563" y="4406900"/>
            <a:ext cx="1036637" cy="647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97" name="Rectangle 333"/>
          <p:cNvSpPr>
            <a:spLocks noChangeArrowheads="1"/>
          </p:cNvSpPr>
          <p:nvPr/>
        </p:nvSpPr>
        <p:spPr bwMode="auto">
          <a:xfrm>
            <a:off x="6351588" y="4352925"/>
            <a:ext cx="1036637" cy="6477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98" name="Rectangle 334"/>
          <p:cNvSpPr>
            <a:spLocks noChangeArrowheads="1"/>
          </p:cNvSpPr>
          <p:nvPr/>
        </p:nvSpPr>
        <p:spPr bwMode="auto">
          <a:xfrm>
            <a:off x="6351588" y="4352925"/>
            <a:ext cx="1036637" cy="6477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199" name="Rectangle 335"/>
          <p:cNvSpPr>
            <a:spLocks noChangeArrowheads="1"/>
          </p:cNvSpPr>
          <p:nvPr/>
        </p:nvSpPr>
        <p:spPr bwMode="auto">
          <a:xfrm>
            <a:off x="6726238" y="4435475"/>
            <a:ext cx="3714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00" name="Rectangle 336"/>
          <p:cNvSpPr>
            <a:spLocks noChangeArrowheads="1"/>
          </p:cNvSpPr>
          <p:nvPr/>
        </p:nvSpPr>
        <p:spPr bwMode="auto">
          <a:xfrm>
            <a:off x="6578600" y="46005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01" name="Rectangle 337"/>
          <p:cNvSpPr>
            <a:spLocks noChangeArrowheads="1"/>
          </p:cNvSpPr>
          <p:nvPr/>
        </p:nvSpPr>
        <p:spPr bwMode="auto">
          <a:xfrm>
            <a:off x="6586538" y="435768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02" name="Rectangle 338"/>
          <p:cNvSpPr>
            <a:spLocks noChangeArrowheads="1"/>
          </p:cNvSpPr>
          <p:nvPr/>
        </p:nvSpPr>
        <p:spPr bwMode="auto">
          <a:xfrm>
            <a:off x="6427788" y="445135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03" name="Rectangle 339"/>
          <p:cNvSpPr>
            <a:spLocks noChangeArrowheads="1"/>
          </p:cNvSpPr>
          <p:nvPr/>
        </p:nvSpPr>
        <p:spPr bwMode="auto">
          <a:xfrm>
            <a:off x="6200775" y="4205287"/>
            <a:ext cx="1036638" cy="644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04" name="Rectangle 340"/>
          <p:cNvSpPr>
            <a:spLocks noChangeArrowheads="1"/>
          </p:cNvSpPr>
          <p:nvPr/>
        </p:nvSpPr>
        <p:spPr bwMode="auto">
          <a:xfrm>
            <a:off x="6146800" y="4149725"/>
            <a:ext cx="1035050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05" name="Rectangle 341"/>
          <p:cNvSpPr>
            <a:spLocks noChangeArrowheads="1"/>
          </p:cNvSpPr>
          <p:nvPr/>
        </p:nvSpPr>
        <p:spPr bwMode="auto">
          <a:xfrm>
            <a:off x="6146800" y="4149725"/>
            <a:ext cx="1035050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06" name="Rectangle 342"/>
          <p:cNvSpPr>
            <a:spLocks noChangeArrowheads="1"/>
          </p:cNvSpPr>
          <p:nvPr/>
        </p:nvSpPr>
        <p:spPr bwMode="auto">
          <a:xfrm>
            <a:off x="6532563" y="43037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07" name="Rectangle 343"/>
          <p:cNvSpPr>
            <a:spLocks noChangeArrowheads="1"/>
          </p:cNvSpPr>
          <p:nvPr/>
        </p:nvSpPr>
        <p:spPr bwMode="auto">
          <a:xfrm>
            <a:off x="6372225" y="44688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08" name="Rectangle 344"/>
          <p:cNvSpPr>
            <a:spLocks noChangeArrowheads="1"/>
          </p:cNvSpPr>
          <p:nvPr/>
        </p:nvSpPr>
        <p:spPr bwMode="auto">
          <a:xfrm>
            <a:off x="6678613" y="445928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09" name="Rectangle 345"/>
          <p:cNvSpPr>
            <a:spLocks noChangeArrowheads="1"/>
          </p:cNvSpPr>
          <p:nvPr/>
        </p:nvSpPr>
        <p:spPr bwMode="auto">
          <a:xfrm>
            <a:off x="6529388" y="45545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10" name="Rectangle 346"/>
          <p:cNvSpPr>
            <a:spLocks noChangeArrowheads="1"/>
          </p:cNvSpPr>
          <p:nvPr/>
        </p:nvSpPr>
        <p:spPr bwMode="auto">
          <a:xfrm>
            <a:off x="6302375" y="4306887"/>
            <a:ext cx="1036638" cy="644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11" name="Rectangle 347"/>
          <p:cNvSpPr>
            <a:spLocks noChangeArrowheads="1"/>
          </p:cNvSpPr>
          <p:nvPr/>
        </p:nvSpPr>
        <p:spPr bwMode="auto">
          <a:xfrm>
            <a:off x="6248400" y="4252912"/>
            <a:ext cx="1036638" cy="6445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12" name="Rectangle 348"/>
          <p:cNvSpPr>
            <a:spLocks noChangeArrowheads="1"/>
          </p:cNvSpPr>
          <p:nvPr/>
        </p:nvSpPr>
        <p:spPr bwMode="auto">
          <a:xfrm>
            <a:off x="6248400" y="4252912"/>
            <a:ext cx="1036638" cy="64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13" name="Rectangle 349"/>
          <p:cNvSpPr>
            <a:spLocks noChangeArrowheads="1"/>
          </p:cNvSpPr>
          <p:nvPr/>
        </p:nvSpPr>
        <p:spPr bwMode="auto">
          <a:xfrm>
            <a:off x="6635750" y="44053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14" name="Rectangle 350"/>
          <p:cNvSpPr>
            <a:spLocks noChangeArrowheads="1"/>
          </p:cNvSpPr>
          <p:nvPr/>
        </p:nvSpPr>
        <p:spPr bwMode="auto">
          <a:xfrm>
            <a:off x="6475413" y="44989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15" name="Rectangle 351"/>
          <p:cNvSpPr>
            <a:spLocks noChangeArrowheads="1"/>
          </p:cNvSpPr>
          <p:nvPr/>
        </p:nvSpPr>
        <p:spPr bwMode="auto">
          <a:xfrm>
            <a:off x="6780213" y="4489450"/>
            <a:ext cx="3714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16" name="Rectangle 352"/>
          <p:cNvSpPr>
            <a:spLocks noChangeArrowheads="1"/>
          </p:cNvSpPr>
          <p:nvPr/>
        </p:nvSpPr>
        <p:spPr bwMode="auto">
          <a:xfrm>
            <a:off x="6643688" y="47259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17" name="Rectangle 353"/>
          <p:cNvSpPr>
            <a:spLocks noChangeArrowheads="1"/>
          </p:cNvSpPr>
          <p:nvPr/>
        </p:nvSpPr>
        <p:spPr bwMode="auto">
          <a:xfrm>
            <a:off x="6405563" y="4406900"/>
            <a:ext cx="1036637" cy="647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18" name="Rectangle 354"/>
          <p:cNvSpPr>
            <a:spLocks noChangeArrowheads="1"/>
          </p:cNvSpPr>
          <p:nvPr/>
        </p:nvSpPr>
        <p:spPr bwMode="auto">
          <a:xfrm>
            <a:off x="6351588" y="4352925"/>
            <a:ext cx="1036637" cy="6477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19" name="Rectangle 355"/>
          <p:cNvSpPr>
            <a:spLocks noChangeArrowheads="1"/>
          </p:cNvSpPr>
          <p:nvPr/>
        </p:nvSpPr>
        <p:spPr bwMode="auto">
          <a:xfrm>
            <a:off x="6351588" y="4352925"/>
            <a:ext cx="1036637" cy="6477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20" name="Rectangle 356"/>
          <p:cNvSpPr>
            <a:spLocks noChangeArrowheads="1"/>
          </p:cNvSpPr>
          <p:nvPr/>
        </p:nvSpPr>
        <p:spPr bwMode="auto">
          <a:xfrm>
            <a:off x="6518275" y="4435475"/>
            <a:ext cx="7985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221" name="Rectangle 357"/>
          <p:cNvSpPr>
            <a:spLocks noChangeArrowheads="1"/>
          </p:cNvSpPr>
          <p:nvPr/>
        </p:nvSpPr>
        <p:spPr bwMode="auto">
          <a:xfrm>
            <a:off x="6418263" y="4600575"/>
            <a:ext cx="10223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Καταστάσεων</a:t>
            </a:r>
            <a:endParaRPr lang="el-GR"/>
          </a:p>
        </p:txBody>
      </p:sp>
      <p:sp>
        <p:nvSpPr>
          <p:cNvPr id="421222" name="Rectangle 358"/>
          <p:cNvSpPr>
            <a:spLocks noChangeArrowheads="1"/>
          </p:cNvSpPr>
          <p:nvPr/>
        </p:nvSpPr>
        <p:spPr bwMode="auto">
          <a:xfrm>
            <a:off x="5659438" y="5326062"/>
            <a:ext cx="635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23" name="Rectangle 359"/>
          <p:cNvSpPr>
            <a:spLocks noChangeArrowheads="1"/>
          </p:cNvSpPr>
          <p:nvPr/>
        </p:nvSpPr>
        <p:spPr bwMode="auto">
          <a:xfrm>
            <a:off x="5634038" y="5453062"/>
            <a:ext cx="520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24" name="Rectangle 360"/>
          <p:cNvSpPr>
            <a:spLocks noChangeArrowheads="1"/>
          </p:cNvSpPr>
          <p:nvPr/>
        </p:nvSpPr>
        <p:spPr bwMode="auto">
          <a:xfrm>
            <a:off x="5402263" y="5137150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25" name="Rectangle 361"/>
          <p:cNvSpPr>
            <a:spLocks noChangeArrowheads="1"/>
          </p:cNvSpPr>
          <p:nvPr/>
        </p:nvSpPr>
        <p:spPr bwMode="auto">
          <a:xfrm>
            <a:off x="5348288" y="5083175"/>
            <a:ext cx="1035050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26" name="Rectangle 362"/>
          <p:cNvSpPr>
            <a:spLocks noChangeArrowheads="1"/>
          </p:cNvSpPr>
          <p:nvPr/>
        </p:nvSpPr>
        <p:spPr bwMode="auto">
          <a:xfrm>
            <a:off x="5348288" y="5083175"/>
            <a:ext cx="1035050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27" name="Rectangle 363"/>
          <p:cNvSpPr>
            <a:spLocks noChangeArrowheads="1"/>
          </p:cNvSpPr>
          <p:nvPr/>
        </p:nvSpPr>
        <p:spPr bwMode="auto">
          <a:xfrm>
            <a:off x="5605463" y="5272087"/>
            <a:ext cx="635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28" name="Rectangle 364"/>
          <p:cNvSpPr>
            <a:spLocks noChangeArrowheads="1"/>
          </p:cNvSpPr>
          <p:nvPr/>
        </p:nvSpPr>
        <p:spPr bwMode="auto">
          <a:xfrm>
            <a:off x="5580063" y="5399087"/>
            <a:ext cx="520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29" name="Rectangle 365"/>
          <p:cNvSpPr>
            <a:spLocks noChangeArrowheads="1"/>
          </p:cNvSpPr>
          <p:nvPr/>
        </p:nvSpPr>
        <p:spPr bwMode="auto">
          <a:xfrm>
            <a:off x="5683250" y="5427662"/>
            <a:ext cx="635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30" name="Rectangle 366"/>
          <p:cNvSpPr>
            <a:spLocks noChangeArrowheads="1"/>
          </p:cNvSpPr>
          <p:nvPr/>
        </p:nvSpPr>
        <p:spPr bwMode="auto">
          <a:xfrm>
            <a:off x="5737225" y="5554662"/>
            <a:ext cx="520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31" name="Rectangle 367"/>
          <p:cNvSpPr>
            <a:spLocks noChangeArrowheads="1"/>
          </p:cNvSpPr>
          <p:nvPr/>
        </p:nvSpPr>
        <p:spPr bwMode="auto">
          <a:xfrm>
            <a:off x="5503863" y="5238750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32" name="Rectangle 368"/>
          <p:cNvSpPr>
            <a:spLocks noChangeArrowheads="1"/>
          </p:cNvSpPr>
          <p:nvPr/>
        </p:nvSpPr>
        <p:spPr bwMode="auto">
          <a:xfrm>
            <a:off x="5449888" y="5184775"/>
            <a:ext cx="1036637" cy="644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33" name="Rectangle 369"/>
          <p:cNvSpPr>
            <a:spLocks noChangeArrowheads="1"/>
          </p:cNvSpPr>
          <p:nvPr/>
        </p:nvSpPr>
        <p:spPr bwMode="auto">
          <a:xfrm>
            <a:off x="5449888" y="5184775"/>
            <a:ext cx="1036637" cy="64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34" name="Rectangle 370"/>
          <p:cNvSpPr>
            <a:spLocks noChangeArrowheads="1"/>
          </p:cNvSpPr>
          <p:nvPr/>
        </p:nvSpPr>
        <p:spPr bwMode="auto">
          <a:xfrm>
            <a:off x="5629275" y="5373687"/>
            <a:ext cx="635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35" name="Rectangle 371"/>
          <p:cNvSpPr>
            <a:spLocks noChangeArrowheads="1"/>
          </p:cNvSpPr>
          <p:nvPr/>
        </p:nvSpPr>
        <p:spPr bwMode="auto">
          <a:xfrm>
            <a:off x="5683250" y="5500687"/>
            <a:ext cx="520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36" name="Rectangle 372"/>
          <p:cNvSpPr>
            <a:spLocks noChangeArrowheads="1"/>
          </p:cNvSpPr>
          <p:nvPr/>
        </p:nvSpPr>
        <p:spPr bwMode="auto">
          <a:xfrm>
            <a:off x="5694363" y="5494337"/>
            <a:ext cx="8477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37" name="Rectangle 373"/>
          <p:cNvSpPr>
            <a:spLocks noChangeArrowheads="1"/>
          </p:cNvSpPr>
          <p:nvPr/>
        </p:nvSpPr>
        <p:spPr bwMode="auto">
          <a:xfrm>
            <a:off x="5765800" y="56594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38" name="Rectangle 374"/>
          <p:cNvSpPr>
            <a:spLocks noChangeArrowheads="1"/>
          </p:cNvSpPr>
          <p:nvPr/>
        </p:nvSpPr>
        <p:spPr bwMode="auto">
          <a:xfrm>
            <a:off x="5605463" y="5340350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39" name="Rectangle 375"/>
          <p:cNvSpPr>
            <a:spLocks noChangeArrowheads="1"/>
          </p:cNvSpPr>
          <p:nvPr/>
        </p:nvSpPr>
        <p:spPr bwMode="auto">
          <a:xfrm>
            <a:off x="5551488" y="5286375"/>
            <a:ext cx="1036637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40" name="Rectangle 376"/>
          <p:cNvSpPr>
            <a:spLocks noChangeArrowheads="1"/>
          </p:cNvSpPr>
          <p:nvPr/>
        </p:nvSpPr>
        <p:spPr bwMode="auto">
          <a:xfrm>
            <a:off x="5551488" y="5286375"/>
            <a:ext cx="1036637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41" name="Rectangle 377"/>
          <p:cNvSpPr>
            <a:spLocks noChangeArrowheads="1"/>
          </p:cNvSpPr>
          <p:nvPr/>
        </p:nvSpPr>
        <p:spPr bwMode="auto">
          <a:xfrm>
            <a:off x="5638800" y="5440362"/>
            <a:ext cx="8477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42" name="Rectangle 378"/>
          <p:cNvSpPr>
            <a:spLocks noChangeArrowheads="1"/>
          </p:cNvSpPr>
          <p:nvPr/>
        </p:nvSpPr>
        <p:spPr bwMode="auto">
          <a:xfrm>
            <a:off x="5711825" y="560546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43" name="Rectangle 379"/>
          <p:cNvSpPr>
            <a:spLocks noChangeArrowheads="1"/>
          </p:cNvSpPr>
          <p:nvPr/>
        </p:nvSpPr>
        <p:spPr bwMode="auto">
          <a:xfrm>
            <a:off x="5659438" y="5326062"/>
            <a:ext cx="635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44" name="Rectangle 380"/>
          <p:cNvSpPr>
            <a:spLocks noChangeArrowheads="1"/>
          </p:cNvSpPr>
          <p:nvPr/>
        </p:nvSpPr>
        <p:spPr bwMode="auto">
          <a:xfrm>
            <a:off x="5634038" y="5453062"/>
            <a:ext cx="520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45" name="Rectangle 381"/>
          <p:cNvSpPr>
            <a:spLocks noChangeArrowheads="1"/>
          </p:cNvSpPr>
          <p:nvPr/>
        </p:nvSpPr>
        <p:spPr bwMode="auto">
          <a:xfrm>
            <a:off x="5402263" y="5137150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46" name="Rectangle 382"/>
          <p:cNvSpPr>
            <a:spLocks noChangeArrowheads="1"/>
          </p:cNvSpPr>
          <p:nvPr/>
        </p:nvSpPr>
        <p:spPr bwMode="auto">
          <a:xfrm>
            <a:off x="5348288" y="5083175"/>
            <a:ext cx="1035050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47" name="Rectangle 383"/>
          <p:cNvSpPr>
            <a:spLocks noChangeArrowheads="1"/>
          </p:cNvSpPr>
          <p:nvPr/>
        </p:nvSpPr>
        <p:spPr bwMode="auto">
          <a:xfrm>
            <a:off x="5348288" y="5083175"/>
            <a:ext cx="1035050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48" name="Rectangle 384"/>
          <p:cNvSpPr>
            <a:spLocks noChangeArrowheads="1"/>
          </p:cNvSpPr>
          <p:nvPr/>
        </p:nvSpPr>
        <p:spPr bwMode="auto">
          <a:xfrm>
            <a:off x="5605463" y="5272087"/>
            <a:ext cx="635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49" name="Rectangle 385"/>
          <p:cNvSpPr>
            <a:spLocks noChangeArrowheads="1"/>
          </p:cNvSpPr>
          <p:nvPr/>
        </p:nvSpPr>
        <p:spPr bwMode="auto">
          <a:xfrm>
            <a:off x="5580063" y="5399087"/>
            <a:ext cx="520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50" name="Rectangle 386"/>
          <p:cNvSpPr>
            <a:spLocks noChangeArrowheads="1"/>
          </p:cNvSpPr>
          <p:nvPr/>
        </p:nvSpPr>
        <p:spPr bwMode="auto">
          <a:xfrm>
            <a:off x="5683250" y="5427662"/>
            <a:ext cx="635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51" name="Rectangle 387"/>
          <p:cNvSpPr>
            <a:spLocks noChangeArrowheads="1"/>
          </p:cNvSpPr>
          <p:nvPr/>
        </p:nvSpPr>
        <p:spPr bwMode="auto">
          <a:xfrm>
            <a:off x="5737225" y="5554662"/>
            <a:ext cx="520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52" name="Rectangle 388"/>
          <p:cNvSpPr>
            <a:spLocks noChangeArrowheads="1"/>
          </p:cNvSpPr>
          <p:nvPr/>
        </p:nvSpPr>
        <p:spPr bwMode="auto">
          <a:xfrm>
            <a:off x="5503863" y="5238750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53" name="Rectangle 389"/>
          <p:cNvSpPr>
            <a:spLocks noChangeArrowheads="1"/>
          </p:cNvSpPr>
          <p:nvPr/>
        </p:nvSpPr>
        <p:spPr bwMode="auto">
          <a:xfrm>
            <a:off x="5449888" y="5184775"/>
            <a:ext cx="1036637" cy="644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54" name="Rectangle 390"/>
          <p:cNvSpPr>
            <a:spLocks noChangeArrowheads="1"/>
          </p:cNvSpPr>
          <p:nvPr/>
        </p:nvSpPr>
        <p:spPr bwMode="auto">
          <a:xfrm>
            <a:off x="5449888" y="5184775"/>
            <a:ext cx="1036637" cy="64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55" name="Rectangle 391"/>
          <p:cNvSpPr>
            <a:spLocks noChangeArrowheads="1"/>
          </p:cNvSpPr>
          <p:nvPr/>
        </p:nvSpPr>
        <p:spPr bwMode="auto">
          <a:xfrm>
            <a:off x="5629275" y="5373687"/>
            <a:ext cx="635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56" name="Rectangle 392"/>
          <p:cNvSpPr>
            <a:spLocks noChangeArrowheads="1"/>
          </p:cNvSpPr>
          <p:nvPr/>
        </p:nvSpPr>
        <p:spPr bwMode="auto">
          <a:xfrm>
            <a:off x="5683250" y="5500687"/>
            <a:ext cx="520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9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57" name="Rectangle 393"/>
          <p:cNvSpPr>
            <a:spLocks noChangeArrowheads="1"/>
          </p:cNvSpPr>
          <p:nvPr/>
        </p:nvSpPr>
        <p:spPr bwMode="auto">
          <a:xfrm>
            <a:off x="5694363" y="5494337"/>
            <a:ext cx="8477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Component</a:t>
            </a:r>
            <a:endParaRPr lang="el-GR"/>
          </a:p>
        </p:txBody>
      </p:sp>
      <p:sp>
        <p:nvSpPr>
          <p:cNvPr id="421258" name="Rectangle 394"/>
          <p:cNvSpPr>
            <a:spLocks noChangeArrowheads="1"/>
          </p:cNvSpPr>
          <p:nvPr/>
        </p:nvSpPr>
        <p:spPr bwMode="auto">
          <a:xfrm>
            <a:off x="5765800" y="56594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59" name="Rectangle 395"/>
          <p:cNvSpPr>
            <a:spLocks noChangeArrowheads="1"/>
          </p:cNvSpPr>
          <p:nvPr/>
        </p:nvSpPr>
        <p:spPr bwMode="auto">
          <a:xfrm>
            <a:off x="5605463" y="5340350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60" name="Rectangle 396"/>
          <p:cNvSpPr>
            <a:spLocks noChangeArrowheads="1"/>
          </p:cNvSpPr>
          <p:nvPr/>
        </p:nvSpPr>
        <p:spPr bwMode="auto">
          <a:xfrm>
            <a:off x="5551488" y="5286375"/>
            <a:ext cx="1036637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61" name="Rectangle 397"/>
          <p:cNvSpPr>
            <a:spLocks noChangeArrowheads="1"/>
          </p:cNvSpPr>
          <p:nvPr/>
        </p:nvSpPr>
        <p:spPr bwMode="auto">
          <a:xfrm>
            <a:off x="5551488" y="5286375"/>
            <a:ext cx="1036637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62" name="Rectangle 398"/>
          <p:cNvSpPr>
            <a:spLocks noChangeArrowheads="1"/>
          </p:cNvSpPr>
          <p:nvPr/>
        </p:nvSpPr>
        <p:spPr bwMode="auto">
          <a:xfrm>
            <a:off x="5668963" y="5440362"/>
            <a:ext cx="7985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263" name="Rectangle 399"/>
          <p:cNvSpPr>
            <a:spLocks noChangeArrowheads="1"/>
          </p:cNvSpPr>
          <p:nvPr/>
        </p:nvSpPr>
        <p:spPr bwMode="auto">
          <a:xfrm>
            <a:off x="5599113" y="5605462"/>
            <a:ext cx="927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Συνιστωσών</a:t>
            </a:r>
            <a:endParaRPr lang="el-GR"/>
          </a:p>
        </p:txBody>
      </p:sp>
      <p:sp>
        <p:nvSpPr>
          <p:cNvPr id="421264" name="Freeform 400"/>
          <p:cNvSpPr>
            <a:spLocks/>
          </p:cNvSpPr>
          <p:nvPr/>
        </p:nvSpPr>
        <p:spPr bwMode="auto">
          <a:xfrm>
            <a:off x="4046538" y="4745037"/>
            <a:ext cx="1069975" cy="255588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8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69 h 482"/>
              <a:gd name="T18" fmla="*/ 12 w 2023"/>
              <a:gd name="T19" fmla="*/ 203 h 482"/>
              <a:gd name="T20" fmla="*/ 0 w 2023"/>
              <a:gd name="T21" fmla="*/ 240 h 482"/>
              <a:gd name="T22" fmla="*/ 12 w 2023"/>
              <a:gd name="T23" fmla="*/ 277 h 482"/>
              <a:gd name="T24" fmla="*/ 46 w 2023"/>
              <a:gd name="T25" fmla="*/ 312 h 482"/>
              <a:gd name="T26" fmla="*/ 100 w 2023"/>
              <a:gd name="T27" fmla="*/ 345 h 482"/>
              <a:gd name="T28" fmla="*/ 173 w 2023"/>
              <a:gd name="T29" fmla="*/ 375 h 482"/>
              <a:gd name="T30" fmla="*/ 263 w 2023"/>
              <a:gd name="T31" fmla="*/ 403 h 482"/>
              <a:gd name="T32" fmla="*/ 368 w 2023"/>
              <a:gd name="T33" fmla="*/ 426 h 482"/>
              <a:gd name="T34" fmla="*/ 487 w 2023"/>
              <a:gd name="T35" fmla="*/ 447 h 482"/>
              <a:gd name="T36" fmla="*/ 618 w 2023"/>
              <a:gd name="T37" fmla="*/ 462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6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5 h 482"/>
              <a:gd name="T58" fmla="*/ 1961 w 2023"/>
              <a:gd name="T59" fmla="*/ 323 h 482"/>
              <a:gd name="T60" fmla="*/ 2002 w 2023"/>
              <a:gd name="T61" fmla="*/ 289 h 482"/>
              <a:gd name="T62" fmla="*/ 2022 w 2023"/>
              <a:gd name="T63" fmla="*/ 253 h 482"/>
              <a:gd name="T64" fmla="*/ 2018 w 2023"/>
              <a:gd name="T65" fmla="*/ 216 h 482"/>
              <a:gd name="T66" fmla="*/ 1991 w 2023"/>
              <a:gd name="T67" fmla="*/ 180 h 482"/>
              <a:gd name="T68" fmla="*/ 1944 w 2023"/>
              <a:gd name="T69" fmla="*/ 147 h 482"/>
              <a:gd name="T70" fmla="*/ 1877 w 2023"/>
              <a:gd name="T71" fmla="*/ 115 h 482"/>
              <a:gd name="T72" fmla="*/ 1793 w 2023"/>
              <a:gd name="T73" fmla="*/ 87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3 h 482"/>
              <a:gd name="T80" fmla="*/ 1313 w 2023"/>
              <a:gd name="T81" fmla="*/ 10 h 482"/>
              <a:gd name="T82" fmla="*/ 1165 w 2023"/>
              <a:gd name="T83" fmla="*/ 2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2"/>
                </a:lnTo>
                <a:lnTo>
                  <a:pt x="808" y="5"/>
                </a:lnTo>
                <a:lnTo>
                  <a:pt x="759" y="7"/>
                </a:lnTo>
                <a:lnTo>
                  <a:pt x="711" y="10"/>
                </a:lnTo>
                <a:lnTo>
                  <a:pt x="664" y="14"/>
                </a:lnTo>
                <a:lnTo>
                  <a:pt x="618" y="18"/>
                </a:lnTo>
                <a:lnTo>
                  <a:pt x="573" y="23"/>
                </a:lnTo>
                <a:lnTo>
                  <a:pt x="530" y="28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0"/>
                </a:lnTo>
                <a:lnTo>
                  <a:pt x="263" y="79"/>
                </a:lnTo>
                <a:lnTo>
                  <a:pt x="231" y="87"/>
                </a:lnTo>
                <a:lnTo>
                  <a:pt x="202" y="96"/>
                </a:lnTo>
                <a:lnTo>
                  <a:pt x="173" y="106"/>
                </a:lnTo>
                <a:lnTo>
                  <a:pt x="146" y="115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7"/>
                </a:lnTo>
                <a:lnTo>
                  <a:pt x="46" y="169"/>
                </a:lnTo>
                <a:lnTo>
                  <a:pt x="32" y="180"/>
                </a:lnTo>
                <a:lnTo>
                  <a:pt x="20" y="192"/>
                </a:lnTo>
                <a:lnTo>
                  <a:pt x="12" y="203"/>
                </a:lnTo>
                <a:lnTo>
                  <a:pt x="5" y="216"/>
                </a:lnTo>
                <a:lnTo>
                  <a:pt x="2" y="228"/>
                </a:lnTo>
                <a:lnTo>
                  <a:pt x="0" y="240"/>
                </a:lnTo>
                <a:lnTo>
                  <a:pt x="2" y="253"/>
                </a:lnTo>
                <a:lnTo>
                  <a:pt x="5" y="265"/>
                </a:lnTo>
                <a:lnTo>
                  <a:pt x="12" y="277"/>
                </a:lnTo>
                <a:lnTo>
                  <a:pt x="20" y="289"/>
                </a:lnTo>
                <a:lnTo>
                  <a:pt x="32" y="301"/>
                </a:lnTo>
                <a:lnTo>
                  <a:pt x="46" y="312"/>
                </a:lnTo>
                <a:lnTo>
                  <a:pt x="61" y="323"/>
                </a:lnTo>
                <a:lnTo>
                  <a:pt x="80" y="334"/>
                </a:lnTo>
                <a:lnTo>
                  <a:pt x="100" y="345"/>
                </a:lnTo>
                <a:lnTo>
                  <a:pt x="123" y="355"/>
                </a:lnTo>
                <a:lnTo>
                  <a:pt x="146" y="365"/>
                </a:lnTo>
                <a:lnTo>
                  <a:pt x="173" y="375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19"/>
                </a:lnTo>
                <a:lnTo>
                  <a:pt x="368" y="426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2"/>
                </a:lnTo>
                <a:lnTo>
                  <a:pt x="664" y="466"/>
                </a:lnTo>
                <a:lnTo>
                  <a:pt x="711" y="470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0"/>
                </a:lnTo>
                <a:lnTo>
                  <a:pt x="1360" y="466"/>
                </a:lnTo>
                <a:lnTo>
                  <a:pt x="1406" y="462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6"/>
                </a:lnTo>
                <a:lnTo>
                  <a:pt x="1691" y="419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5"/>
                </a:lnTo>
                <a:lnTo>
                  <a:pt x="1877" y="365"/>
                </a:lnTo>
                <a:lnTo>
                  <a:pt x="1901" y="355"/>
                </a:lnTo>
                <a:lnTo>
                  <a:pt x="1924" y="345"/>
                </a:lnTo>
                <a:lnTo>
                  <a:pt x="1944" y="334"/>
                </a:lnTo>
                <a:lnTo>
                  <a:pt x="1961" y="323"/>
                </a:lnTo>
                <a:lnTo>
                  <a:pt x="1978" y="312"/>
                </a:lnTo>
                <a:lnTo>
                  <a:pt x="1991" y="301"/>
                </a:lnTo>
                <a:lnTo>
                  <a:pt x="2002" y="289"/>
                </a:lnTo>
                <a:lnTo>
                  <a:pt x="2012" y="277"/>
                </a:lnTo>
                <a:lnTo>
                  <a:pt x="2018" y="265"/>
                </a:lnTo>
                <a:lnTo>
                  <a:pt x="2022" y="253"/>
                </a:lnTo>
                <a:lnTo>
                  <a:pt x="2023" y="240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3"/>
                </a:lnTo>
                <a:lnTo>
                  <a:pt x="2002" y="192"/>
                </a:lnTo>
                <a:lnTo>
                  <a:pt x="1991" y="180"/>
                </a:lnTo>
                <a:lnTo>
                  <a:pt x="1978" y="169"/>
                </a:lnTo>
                <a:lnTo>
                  <a:pt x="1961" y="157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5"/>
                </a:lnTo>
                <a:lnTo>
                  <a:pt x="1850" y="106"/>
                </a:lnTo>
                <a:lnTo>
                  <a:pt x="1822" y="96"/>
                </a:lnTo>
                <a:lnTo>
                  <a:pt x="1793" y="87"/>
                </a:lnTo>
                <a:lnTo>
                  <a:pt x="1760" y="79"/>
                </a:lnTo>
                <a:lnTo>
                  <a:pt x="1727" y="70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8"/>
                </a:lnTo>
                <a:lnTo>
                  <a:pt x="1450" y="23"/>
                </a:lnTo>
                <a:lnTo>
                  <a:pt x="1406" y="18"/>
                </a:lnTo>
                <a:lnTo>
                  <a:pt x="1360" y="14"/>
                </a:lnTo>
                <a:lnTo>
                  <a:pt x="1313" y="10"/>
                </a:lnTo>
                <a:lnTo>
                  <a:pt x="1265" y="7"/>
                </a:lnTo>
                <a:lnTo>
                  <a:pt x="1216" y="5"/>
                </a:lnTo>
                <a:lnTo>
                  <a:pt x="1165" y="2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65" name="Freeform 401"/>
          <p:cNvSpPr>
            <a:spLocks/>
          </p:cNvSpPr>
          <p:nvPr/>
        </p:nvSpPr>
        <p:spPr bwMode="auto">
          <a:xfrm>
            <a:off x="4046538" y="4745037"/>
            <a:ext cx="1069975" cy="255588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8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69 h 482"/>
              <a:gd name="T18" fmla="*/ 12 w 2023"/>
              <a:gd name="T19" fmla="*/ 203 h 482"/>
              <a:gd name="T20" fmla="*/ 0 w 2023"/>
              <a:gd name="T21" fmla="*/ 240 h 482"/>
              <a:gd name="T22" fmla="*/ 12 w 2023"/>
              <a:gd name="T23" fmla="*/ 277 h 482"/>
              <a:gd name="T24" fmla="*/ 46 w 2023"/>
              <a:gd name="T25" fmla="*/ 312 h 482"/>
              <a:gd name="T26" fmla="*/ 100 w 2023"/>
              <a:gd name="T27" fmla="*/ 345 h 482"/>
              <a:gd name="T28" fmla="*/ 173 w 2023"/>
              <a:gd name="T29" fmla="*/ 375 h 482"/>
              <a:gd name="T30" fmla="*/ 263 w 2023"/>
              <a:gd name="T31" fmla="*/ 403 h 482"/>
              <a:gd name="T32" fmla="*/ 368 w 2023"/>
              <a:gd name="T33" fmla="*/ 426 h 482"/>
              <a:gd name="T34" fmla="*/ 487 w 2023"/>
              <a:gd name="T35" fmla="*/ 447 h 482"/>
              <a:gd name="T36" fmla="*/ 618 w 2023"/>
              <a:gd name="T37" fmla="*/ 462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6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5 h 482"/>
              <a:gd name="T58" fmla="*/ 1961 w 2023"/>
              <a:gd name="T59" fmla="*/ 323 h 482"/>
              <a:gd name="T60" fmla="*/ 2002 w 2023"/>
              <a:gd name="T61" fmla="*/ 289 h 482"/>
              <a:gd name="T62" fmla="*/ 2022 w 2023"/>
              <a:gd name="T63" fmla="*/ 253 h 482"/>
              <a:gd name="T64" fmla="*/ 2018 w 2023"/>
              <a:gd name="T65" fmla="*/ 216 h 482"/>
              <a:gd name="T66" fmla="*/ 1991 w 2023"/>
              <a:gd name="T67" fmla="*/ 180 h 482"/>
              <a:gd name="T68" fmla="*/ 1944 w 2023"/>
              <a:gd name="T69" fmla="*/ 147 h 482"/>
              <a:gd name="T70" fmla="*/ 1877 w 2023"/>
              <a:gd name="T71" fmla="*/ 115 h 482"/>
              <a:gd name="T72" fmla="*/ 1793 w 2023"/>
              <a:gd name="T73" fmla="*/ 87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3 h 482"/>
              <a:gd name="T80" fmla="*/ 1313 w 2023"/>
              <a:gd name="T81" fmla="*/ 10 h 482"/>
              <a:gd name="T82" fmla="*/ 1165 w 2023"/>
              <a:gd name="T83" fmla="*/ 2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2"/>
                </a:lnTo>
                <a:lnTo>
                  <a:pt x="808" y="5"/>
                </a:lnTo>
                <a:lnTo>
                  <a:pt x="759" y="7"/>
                </a:lnTo>
                <a:lnTo>
                  <a:pt x="711" y="10"/>
                </a:lnTo>
                <a:lnTo>
                  <a:pt x="664" y="14"/>
                </a:lnTo>
                <a:lnTo>
                  <a:pt x="618" y="18"/>
                </a:lnTo>
                <a:lnTo>
                  <a:pt x="573" y="23"/>
                </a:lnTo>
                <a:lnTo>
                  <a:pt x="530" y="28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0"/>
                </a:lnTo>
                <a:lnTo>
                  <a:pt x="263" y="79"/>
                </a:lnTo>
                <a:lnTo>
                  <a:pt x="231" y="87"/>
                </a:lnTo>
                <a:lnTo>
                  <a:pt x="202" y="96"/>
                </a:lnTo>
                <a:lnTo>
                  <a:pt x="173" y="106"/>
                </a:lnTo>
                <a:lnTo>
                  <a:pt x="146" y="115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7"/>
                </a:lnTo>
                <a:lnTo>
                  <a:pt x="46" y="169"/>
                </a:lnTo>
                <a:lnTo>
                  <a:pt x="32" y="180"/>
                </a:lnTo>
                <a:lnTo>
                  <a:pt x="20" y="192"/>
                </a:lnTo>
                <a:lnTo>
                  <a:pt x="12" y="203"/>
                </a:lnTo>
                <a:lnTo>
                  <a:pt x="5" y="216"/>
                </a:lnTo>
                <a:lnTo>
                  <a:pt x="2" y="228"/>
                </a:lnTo>
                <a:lnTo>
                  <a:pt x="0" y="240"/>
                </a:lnTo>
                <a:lnTo>
                  <a:pt x="2" y="253"/>
                </a:lnTo>
                <a:lnTo>
                  <a:pt x="5" y="265"/>
                </a:lnTo>
                <a:lnTo>
                  <a:pt x="12" y="277"/>
                </a:lnTo>
                <a:lnTo>
                  <a:pt x="20" y="289"/>
                </a:lnTo>
                <a:lnTo>
                  <a:pt x="32" y="301"/>
                </a:lnTo>
                <a:lnTo>
                  <a:pt x="46" y="312"/>
                </a:lnTo>
                <a:lnTo>
                  <a:pt x="61" y="323"/>
                </a:lnTo>
                <a:lnTo>
                  <a:pt x="80" y="334"/>
                </a:lnTo>
                <a:lnTo>
                  <a:pt x="100" y="345"/>
                </a:lnTo>
                <a:lnTo>
                  <a:pt x="123" y="355"/>
                </a:lnTo>
                <a:lnTo>
                  <a:pt x="146" y="365"/>
                </a:lnTo>
                <a:lnTo>
                  <a:pt x="173" y="375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19"/>
                </a:lnTo>
                <a:lnTo>
                  <a:pt x="368" y="426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2"/>
                </a:lnTo>
                <a:lnTo>
                  <a:pt x="664" y="466"/>
                </a:lnTo>
                <a:lnTo>
                  <a:pt x="711" y="470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0"/>
                </a:lnTo>
                <a:lnTo>
                  <a:pt x="1360" y="466"/>
                </a:lnTo>
                <a:lnTo>
                  <a:pt x="1406" y="462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6"/>
                </a:lnTo>
                <a:lnTo>
                  <a:pt x="1691" y="419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5"/>
                </a:lnTo>
                <a:lnTo>
                  <a:pt x="1877" y="365"/>
                </a:lnTo>
                <a:lnTo>
                  <a:pt x="1901" y="355"/>
                </a:lnTo>
                <a:lnTo>
                  <a:pt x="1924" y="345"/>
                </a:lnTo>
                <a:lnTo>
                  <a:pt x="1944" y="334"/>
                </a:lnTo>
                <a:lnTo>
                  <a:pt x="1961" y="323"/>
                </a:lnTo>
                <a:lnTo>
                  <a:pt x="1978" y="312"/>
                </a:lnTo>
                <a:lnTo>
                  <a:pt x="1991" y="301"/>
                </a:lnTo>
                <a:lnTo>
                  <a:pt x="2002" y="289"/>
                </a:lnTo>
                <a:lnTo>
                  <a:pt x="2012" y="277"/>
                </a:lnTo>
                <a:lnTo>
                  <a:pt x="2018" y="265"/>
                </a:lnTo>
                <a:lnTo>
                  <a:pt x="2022" y="253"/>
                </a:lnTo>
                <a:lnTo>
                  <a:pt x="2023" y="240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3"/>
                </a:lnTo>
                <a:lnTo>
                  <a:pt x="2002" y="192"/>
                </a:lnTo>
                <a:lnTo>
                  <a:pt x="1991" y="180"/>
                </a:lnTo>
                <a:lnTo>
                  <a:pt x="1978" y="169"/>
                </a:lnTo>
                <a:lnTo>
                  <a:pt x="1961" y="157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5"/>
                </a:lnTo>
                <a:lnTo>
                  <a:pt x="1850" y="106"/>
                </a:lnTo>
                <a:lnTo>
                  <a:pt x="1822" y="96"/>
                </a:lnTo>
                <a:lnTo>
                  <a:pt x="1793" y="87"/>
                </a:lnTo>
                <a:lnTo>
                  <a:pt x="1760" y="79"/>
                </a:lnTo>
                <a:lnTo>
                  <a:pt x="1727" y="70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8"/>
                </a:lnTo>
                <a:lnTo>
                  <a:pt x="1450" y="23"/>
                </a:lnTo>
                <a:lnTo>
                  <a:pt x="1406" y="18"/>
                </a:lnTo>
                <a:lnTo>
                  <a:pt x="1360" y="14"/>
                </a:lnTo>
                <a:lnTo>
                  <a:pt x="1313" y="10"/>
                </a:lnTo>
                <a:lnTo>
                  <a:pt x="1265" y="7"/>
                </a:lnTo>
                <a:lnTo>
                  <a:pt x="1216" y="5"/>
                </a:lnTo>
                <a:lnTo>
                  <a:pt x="1165" y="2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66" name="Rectangle 402"/>
          <p:cNvSpPr>
            <a:spLocks noChangeArrowheads="1"/>
          </p:cNvSpPr>
          <p:nvPr/>
        </p:nvSpPr>
        <p:spPr bwMode="auto">
          <a:xfrm>
            <a:off x="4054475" y="4387850"/>
            <a:ext cx="1055688" cy="4921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67" name="Freeform 403"/>
          <p:cNvSpPr>
            <a:spLocks/>
          </p:cNvSpPr>
          <p:nvPr/>
        </p:nvSpPr>
        <p:spPr bwMode="auto">
          <a:xfrm>
            <a:off x="4046538" y="4286250"/>
            <a:ext cx="1069975" cy="255587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9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70 h 482"/>
              <a:gd name="T18" fmla="*/ 12 w 2023"/>
              <a:gd name="T19" fmla="*/ 205 h 482"/>
              <a:gd name="T20" fmla="*/ 0 w 2023"/>
              <a:gd name="T21" fmla="*/ 242 h 482"/>
              <a:gd name="T22" fmla="*/ 12 w 2023"/>
              <a:gd name="T23" fmla="*/ 277 h 482"/>
              <a:gd name="T24" fmla="*/ 46 w 2023"/>
              <a:gd name="T25" fmla="*/ 313 h 482"/>
              <a:gd name="T26" fmla="*/ 100 w 2023"/>
              <a:gd name="T27" fmla="*/ 346 h 482"/>
              <a:gd name="T28" fmla="*/ 173 w 2023"/>
              <a:gd name="T29" fmla="*/ 376 h 482"/>
              <a:gd name="T30" fmla="*/ 263 w 2023"/>
              <a:gd name="T31" fmla="*/ 403 h 482"/>
              <a:gd name="T32" fmla="*/ 368 w 2023"/>
              <a:gd name="T33" fmla="*/ 427 h 482"/>
              <a:gd name="T34" fmla="*/ 487 w 2023"/>
              <a:gd name="T35" fmla="*/ 447 h 482"/>
              <a:gd name="T36" fmla="*/ 618 w 2023"/>
              <a:gd name="T37" fmla="*/ 463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8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6 h 482"/>
              <a:gd name="T58" fmla="*/ 1961 w 2023"/>
              <a:gd name="T59" fmla="*/ 323 h 482"/>
              <a:gd name="T60" fmla="*/ 2002 w 2023"/>
              <a:gd name="T61" fmla="*/ 290 h 482"/>
              <a:gd name="T62" fmla="*/ 2022 w 2023"/>
              <a:gd name="T63" fmla="*/ 254 h 482"/>
              <a:gd name="T64" fmla="*/ 2018 w 2023"/>
              <a:gd name="T65" fmla="*/ 216 h 482"/>
              <a:gd name="T66" fmla="*/ 1991 w 2023"/>
              <a:gd name="T67" fmla="*/ 181 h 482"/>
              <a:gd name="T68" fmla="*/ 1944 w 2023"/>
              <a:gd name="T69" fmla="*/ 147 h 482"/>
              <a:gd name="T70" fmla="*/ 1877 w 2023"/>
              <a:gd name="T71" fmla="*/ 116 h 482"/>
              <a:gd name="T72" fmla="*/ 1793 w 2023"/>
              <a:gd name="T73" fmla="*/ 88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4 h 482"/>
              <a:gd name="T80" fmla="*/ 1313 w 2023"/>
              <a:gd name="T81" fmla="*/ 11 h 482"/>
              <a:gd name="T82" fmla="*/ 1165 w 2023"/>
              <a:gd name="T83" fmla="*/ 3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3"/>
                </a:lnTo>
                <a:lnTo>
                  <a:pt x="808" y="5"/>
                </a:lnTo>
                <a:lnTo>
                  <a:pt x="759" y="7"/>
                </a:lnTo>
                <a:lnTo>
                  <a:pt x="711" y="11"/>
                </a:lnTo>
                <a:lnTo>
                  <a:pt x="664" y="14"/>
                </a:lnTo>
                <a:lnTo>
                  <a:pt x="618" y="19"/>
                </a:lnTo>
                <a:lnTo>
                  <a:pt x="573" y="24"/>
                </a:lnTo>
                <a:lnTo>
                  <a:pt x="530" y="29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1"/>
                </a:lnTo>
                <a:lnTo>
                  <a:pt x="263" y="79"/>
                </a:lnTo>
                <a:lnTo>
                  <a:pt x="231" y="88"/>
                </a:lnTo>
                <a:lnTo>
                  <a:pt x="202" y="97"/>
                </a:lnTo>
                <a:lnTo>
                  <a:pt x="173" y="106"/>
                </a:lnTo>
                <a:lnTo>
                  <a:pt x="146" y="116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9"/>
                </a:lnTo>
                <a:lnTo>
                  <a:pt x="46" y="170"/>
                </a:lnTo>
                <a:lnTo>
                  <a:pt x="32" y="181"/>
                </a:lnTo>
                <a:lnTo>
                  <a:pt x="20" y="192"/>
                </a:lnTo>
                <a:lnTo>
                  <a:pt x="12" y="205"/>
                </a:lnTo>
                <a:lnTo>
                  <a:pt x="5" y="216"/>
                </a:lnTo>
                <a:lnTo>
                  <a:pt x="2" y="228"/>
                </a:lnTo>
                <a:lnTo>
                  <a:pt x="0" y="242"/>
                </a:lnTo>
                <a:lnTo>
                  <a:pt x="2" y="254"/>
                </a:lnTo>
                <a:lnTo>
                  <a:pt x="5" y="266"/>
                </a:lnTo>
                <a:lnTo>
                  <a:pt x="12" y="277"/>
                </a:lnTo>
                <a:lnTo>
                  <a:pt x="20" y="290"/>
                </a:lnTo>
                <a:lnTo>
                  <a:pt x="32" y="301"/>
                </a:lnTo>
                <a:lnTo>
                  <a:pt x="46" y="313"/>
                </a:lnTo>
                <a:lnTo>
                  <a:pt x="61" y="323"/>
                </a:lnTo>
                <a:lnTo>
                  <a:pt x="80" y="335"/>
                </a:lnTo>
                <a:lnTo>
                  <a:pt x="100" y="346"/>
                </a:lnTo>
                <a:lnTo>
                  <a:pt x="123" y="356"/>
                </a:lnTo>
                <a:lnTo>
                  <a:pt x="146" y="366"/>
                </a:lnTo>
                <a:lnTo>
                  <a:pt x="173" y="376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20"/>
                </a:lnTo>
                <a:lnTo>
                  <a:pt x="368" y="427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3"/>
                </a:lnTo>
                <a:lnTo>
                  <a:pt x="664" y="468"/>
                </a:lnTo>
                <a:lnTo>
                  <a:pt x="711" y="471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1"/>
                </a:lnTo>
                <a:lnTo>
                  <a:pt x="1360" y="468"/>
                </a:lnTo>
                <a:lnTo>
                  <a:pt x="1406" y="463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7"/>
                </a:lnTo>
                <a:lnTo>
                  <a:pt x="1691" y="420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6"/>
                </a:lnTo>
                <a:lnTo>
                  <a:pt x="1877" y="366"/>
                </a:lnTo>
                <a:lnTo>
                  <a:pt x="1901" y="356"/>
                </a:lnTo>
                <a:lnTo>
                  <a:pt x="1924" y="346"/>
                </a:lnTo>
                <a:lnTo>
                  <a:pt x="1944" y="335"/>
                </a:lnTo>
                <a:lnTo>
                  <a:pt x="1961" y="323"/>
                </a:lnTo>
                <a:lnTo>
                  <a:pt x="1978" y="313"/>
                </a:lnTo>
                <a:lnTo>
                  <a:pt x="1991" y="301"/>
                </a:lnTo>
                <a:lnTo>
                  <a:pt x="2002" y="290"/>
                </a:lnTo>
                <a:lnTo>
                  <a:pt x="2012" y="277"/>
                </a:lnTo>
                <a:lnTo>
                  <a:pt x="2018" y="266"/>
                </a:lnTo>
                <a:lnTo>
                  <a:pt x="2022" y="254"/>
                </a:lnTo>
                <a:lnTo>
                  <a:pt x="2023" y="242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5"/>
                </a:lnTo>
                <a:lnTo>
                  <a:pt x="2002" y="192"/>
                </a:lnTo>
                <a:lnTo>
                  <a:pt x="1991" y="181"/>
                </a:lnTo>
                <a:lnTo>
                  <a:pt x="1978" y="170"/>
                </a:lnTo>
                <a:lnTo>
                  <a:pt x="1961" y="159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6"/>
                </a:lnTo>
                <a:lnTo>
                  <a:pt x="1850" y="106"/>
                </a:lnTo>
                <a:lnTo>
                  <a:pt x="1822" y="97"/>
                </a:lnTo>
                <a:lnTo>
                  <a:pt x="1793" y="88"/>
                </a:lnTo>
                <a:lnTo>
                  <a:pt x="1760" y="79"/>
                </a:lnTo>
                <a:lnTo>
                  <a:pt x="1727" y="71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9"/>
                </a:lnTo>
                <a:lnTo>
                  <a:pt x="1450" y="24"/>
                </a:lnTo>
                <a:lnTo>
                  <a:pt x="1406" y="19"/>
                </a:lnTo>
                <a:lnTo>
                  <a:pt x="1360" y="14"/>
                </a:lnTo>
                <a:lnTo>
                  <a:pt x="1313" y="11"/>
                </a:lnTo>
                <a:lnTo>
                  <a:pt x="1265" y="7"/>
                </a:lnTo>
                <a:lnTo>
                  <a:pt x="1216" y="5"/>
                </a:lnTo>
                <a:lnTo>
                  <a:pt x="1165" y="3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68" name="Freeform 404"/>
          <p:cNvSpPr>
            <a:spLocks/>
          </p:cNvSpPr>
          <p:nvPr/>
        </p:nvSpPr>
        <p:spPr bwMode="auto">
          <a:xfrm>
            <a:off x="4046538" y="4286250"/>
            <a:ext cx="1069975" cy="255587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9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70 h 482"/>
              <a:gd name="T18" fmla="*/ 12 w 2023"/>
              <a:gd name="T19" fmla="*/ 205 h 482"/>
              <a:gd name="T20" fmla="*/ 0 w 2023"/>
              <a:gd name="T21" fmla="*/ 242 h 482"/>
              <a:gd name="T22" fmla="*/ 12 w 2023"/>
              <a:gd name="T23" fmla="*/ 277 h 482"/>
              <a:gd name="T24" fmla="*/ 46 w 2023"/>
              <a:gd name="T25" fmla="*/ 313 h 482"/>
              <a:gd name="T26" fmla="*/ 100 w 2023"/>
              <a:gd name="T27" fmla="*/ 346 h 482"/>
              <a:gd name="T28" fmla="*/ 173 w 2023"/>
              <a:gd name="T29" fmla="*/ 376 h 482"/>
              <a:gd name="T30" fmla="*/ 263 w 2023"/>
              <a:gd name="T31" fmla="*/ 403 h 482"/>
              <a:gd name="T32" fmla="*/ 368 w 2023"/>
              <a:gd name="T33" fmla="*/ 427 h 482"/>
              <a:gd name="T34" fmla="*/ 487 w 2023"/>
              <a:gd name="T35" fmla="*/ 447 h 482"/>
              <a:gd name="T36" fmla="*/ 618 w 2023"/>
              <a:gd name="T37" fmla="*/ 463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8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6 h 482"/>
              <a:gd name="T58" fmla="*/ 1961 w 2023"/>
              <a:gd name="T59" fmla="*/ 323 h 482"/>
              <a:gd name="T60" fmla="*/ 2002 w 2023"/>
              <a:gd name="T61" fmla="*/ 290 h 482"/>
              <a:gd name="T62" fmla="*/ 2022 w 2023"/>
              <a:gd name="T63" fmla="*/ 254 h 482"/>
              <a:gd name="T64" fmla="*/ 2018 w 2023"/>
              <a:gd name="T65" fmla="*/ 216 h 482"/>
              <a:gd name="T66" fmla="*/ 1991 w 2023"/>
              <a:gd name="T67" fmla="*/ 181 h 482"/>
              <a:gd name="T68" fmla="*/ 1944 w 2023"/>
              <a:gd name="T69" fmla="*/ 147 h 482"/>
              <a:gd name="T70" fmla="*/ 1877 w 2023"/>
              <a:gd name="T71" fmla="*/ 116 h 482"/>
              <a:gd name="T72" fmla="*/ 1793 w 2023"/>
              <a:gd name="T73" fmla="*/ 88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4 h 482"/>
              <a:gd name="T80" fmla="*/ 1313 w 2023"/>
              <a:gd name="T81" fmla="*/ 11 h 482"/>
              <a:gd name="T82" fmla="*/ 1165 w 2023"/>
              <a:gd name="T83" fmla="*/ 3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3"/>
                </a:lnTo>
                <a:lnTo>
                  <a:pt x="808" y="5"/>
                </a:lnTo>
                <a:lnTo>
                  <a:pt x="759" y="7"/>
                </a:lnTo>
                <a:lnTo>
                  <a:pt x="711" y="11"/>
                </a:lnTo>
                <a:lnTo>
                  <a:pt x="664" y="14"/>
                </a:lnTo>
                <a:lnTo>
                  <a:pt x="618" y="19"/>
                </a:lnTo>
                <a:lnTo>
                  <a:pt x="573" y="24"/>
                </a:lnTo>
                <a:lnTo>
                  <a:pt x="530" y="29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1"/>
                </a:lnTo>
                <a:lnTo>
                  <a:pt x="263" y="79"/>
                </a:lnTo>
                <a:lnTo>
                  <a:pt x="231" y="88"/>
                </a:lnTo>
                <a:lnTo>
                  <a:pt x="202" y="97"/>
                </a:lnTo>
                <a:lnTo>
                  <a:pt x="173" y="106"/>
                </a:lnTo>
                <a:lnTo>
                  <a:pt x="146" y="116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9"/>
                </a:lnTo>
                <a:lnTo>
                  <a:pt x="46" y="170"/>
                </a:lnTo>
                <a:lnTo>
                  <a:pt x="32" y="181"/>
                </a:lnTo>
                <a:lnTo>
                  <a:pt x="20" y="192"/>
                </a:lnTo>
                <a:lnTo>
                  <a:pt x="12" y="205"/>
                </a:lnTo>
                <a:lnTo>
                  <a:pt x="5" y="216"/>
                </a:lnTo>
                <a:lnTo>
                  <a:pt x="2" y="228"/>
                </a:lnTo>
                <a:lnTo>
                  <a:pt x="0" y="242"/>
                </a:lnTo>
                <a:lnTo>
                  <a:pt x="2" y="254"/>
                </a:lnTo>
                <a:lnTo>
                  <a:pt x="5" y="266"/>
                </a:lnTo>
                <a:lnTo>
                  <a:pt x="12" y="277"/>
                </a:lnTo>
                <a:lnTo>
                  <a:pt x="20" y="290"/>
                </a:lnTo>
                <a:lnTo>
                  <a:pt x="32" y="301"/>
                </a:lnTo>
                <a:lnTo>
                  <a:pt x="46" y="313"/>
                </a:lnTo>
                <a:lnTo>
                  <a:pt x="61" y="323"/>
                </a:lnTo>
                <a:lnTo>
                  <a:pt x="80" y="335"/>
                </a:lnTo>
                <a:lnTo>
                  <a:pt x="100" y="346"/>
                </a:lnTo>
                <a:lnTo>
                  <a:pt x="123" y="356"/>
                </a:lnTo>
                <a:lnTo>
                  <a:pt x="146" y="366"/>
                </a:lnTo>
                <a:lnTo>
                  <a:pt x="173" y="376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20"/>
                </a:lnTo>
                <a:lnTo>
                  <a:pt x="368" y="427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3"/>
                </a:lnTo>
                <a:lnTo>
                  <a:pt x="664" y="468"/>
                </a:lnTo>
                <a:lnTo>
                  <a:pt x="711" y="471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1"/>
                </a:lnTo>
                <a:lnTo>
                  <a:pt x="1360" y="468"/>
                </a:lnTo>
                <a:lnTo>
                  <a:pt x="1406" y="463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7"/>
                </a:lnTo>
                <a:lnTo>
                  <a:pt x="1691" y="420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6"/>
                </a:lnTo>
                <a:lnTo>
                  <a:pt x="1877" y="366"/>
                </a:lnTo>
                <a:lnTo>
                  <a:pt x="1901" y="356"/>
                </a:lnTo>
                <a:lnTo>
                  <a:pt x="1924" y="346"/>
                </a:lnTo>
                <a:lnTo>
                  <a:pt x="1944" y="335"/>
                </a:lnTo>
                <a:lnTo>
                  <a:pt x="1961" y="323"/>
                </a:lnTo>
                <a:lnTo>
                  <a:pt x="1978" y="313"/>
                </a:lnTo>
                <a:lnTo>
                  <a:pt x="1991" y="301"/>
                </a:lnTo>
                <a:lnTo>
                  <a:pt x="2002" y="290"/>
                </a:lnTo>
                <a:lnTo>
                  <a:pt x="2012" y="277"/>
                </a:lnTo>
                <a:lnTo>
                  <a:pt x="2018" y="266"/>
                </a:lnTo>
                <a:lnTo>
                  <a:pt x="2022" y="254"/>
                </a:lnTo>
                <a:lnTo>
                  <a:pt x="2023" y="242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5"/>
                </a:lnTo>
                <a:lnTo>
                  <a:pt x="2002" y="192"/>
                </a:lnTo>
                <a:lnTo>
                  <a:pt x="1991" y="181"/>
                </a:lnTo>
                <a:lnTo>
                  <a:pt x="1978" y="170"/>
                </a:lnTo>
                <a:lnTo>
                  <a:pt x="1961" y="159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6"/>
                </a:lnTo>
                <a:lnTo>
                  <a:pt x="1850" y="106"/>
                </a:lnTo>
                <a:lnTo>
                  <a:pt x="1822" y="97"/>
                </a:lnTo>
                <a:lnTo>
                  <a:pt x="1793" y="88"/>
                </a:lnTo>
                <a:lnTo>
                  <a:pt x="1760" y="79"/>
                </a:lnTo>
                <a:lnTo>
                  <a:pt x="1727" y="71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9"/>
                </a:lnTo>
                <a:lnTo>
                  <a:pt x="1450" y="24"/>
                </a:lnTo>
                <a:lnTo>
                  <a:pt x="1406" y="19"/>
                </a:lnTo>
                <a:lnTo>
                  <a:pt x="1360" y="14"/>
                </a:lnTo>
                <a:lnTo>
                  <a:pt x="1313" y="11"/>
                </a:lnTo>
                <a:lnTo>
                  <a:pt x="1265" y="7"/>
                </a:lnTo>
                <a:lnTo>
                  <a:pt x="1216" y="5"/>
                </a:lnTo>
                <a:lnTo>
                  <a:pt x="1165" y="3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69" name="Line 405"/>
          <p:cNvSpPr>
            <a:spLocks noChangeShapeType="1"/>
          </p:cNvSpPr>
          <p:nvPr/>
        </p:nvSpPr>
        <p:spPr bwMode="auto">
          <a:xfrm>
            <a:off x="4044950" y="4416425"/>
            <a:ext cx="1588" cy="460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70" name="Line 406"/>
          <p:cNvSpPr>
            <a:spLocks noChangeShapeType="1"/>
          </p:cNvSpPr>
          <p:nvPr/>
        </p:nvSpPr>
        <p:spPr bwMode="auto">
          <a:xfrm>
            <a:off x="5116513" y="4413250"/>
            <a:ext cx="1587" cy="460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71" name="Rectangle 407"/>
          <p:cNvSpPr>
            <a:spLocks noChangeArrowheads="1"/>
          </p:cNvSpPr>
          <p:nvPr/>
        </p:nvSpPr>
        <p:spPr bwMode="auto">
          <a:xfrm>
            <a:off x="4376738" y="4664075"/>
            <a:ext cx="479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300">
                <a:solidFill>
                  <a:srgbClr val="A50021"/>
                </a:solidFill>
                <a:latin typeface="Arial" pitchFamily="34" charset="0"/>
              </a:rPr>
              <a:t>Model</a:t>
            </a:r>
            <a:endParaRPr lang="el-GR"/>
          </a:p>
        </p:txBody>
      </p:sp>
      <p:sp>
        <p:nvSpPr>
          <p:cNvPr id="421272" name="Freeform 408"/>
          <p:cNvSpPr>
            <a:spLocks/>
          </p:cNvSpPr>
          <p:nvPr/>
        </p:nvSpPr>
        <p:spPr bwMode="auto">
          <a:xfrm>
            <a:off x="4046538" y="4745037"/>
            <a:ext cx="1069975" cy="255588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8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69 h 482"/>
              <a:gd name="T18" fmla="*/ 12 w 2023"/>
              <a:gd name="T19" fmla="*/ 203 h 482"/>
              <a:gd name="T20" fmla="*/ 0 w 2023"/>
              <a:gd name="T21" fmla="*/ 240 h 482"/>
              <a:gd name="T22" fmla="*/ 12 w 2023"/>
              <a:gd name="T23" fmla="*/ 277 h 482"/>
              <a:gd name="T24" fmla="*/ 46 w 2023"/>
              <a:gd name="T25" fmla="*/ 312 h 482"/>
              <a:gd name="T26" fmla="*/ 100 w 2023"/>
              <a:gd name="T27" fmla="*/ 345 h 482"/>
              <a:gd name="T28" fmla="*/ 173 w 2023"/>
              <a:gd name="T29" fmla="*/ 375 h 482"/>
              <a:gd name="T30" fmla="*/ 263 w 2023"/>
              <a:gd name="T31" fmla="*/ 403 h 482"/>
              <a:gd name="T32" fmla="*/ 368 w 2023"/>
              <a:gd name="T33" fmla="*/ 426 h 482"/>
              <a:gd name="T34" fmla="*/ 487 w 2023"/>
              <a:gd name="T35" fmla="*/ 447 h 482"/>
              <a:gd name="T36" fmla="*/ 618 w 2023"/>
              <a:gd name="T37" fmla="*/ 462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6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5 h 482"/>
              <a:gd name="T58" fmla="*/ 1961 w 2023"/>
              <a:gd name="T59" fmla="*/ 323 h 482"/>
              <a:gd name="T60" fmla="*/ 2002 w 2023"/>
              <a:gd name="T61" fmla="*/ 289 h 482"/>
              <a:gd name="T62" fmla="*/ 2022 w 2023"/>
              <a:gd name="T63" fmla="*/ 253 h 482"/>
              <a:gd name="T64" fmla="*/ 2018 w 2023"/>
              <a:gd name="T65" fmla="*/ 216 h 482"/>
              <a:gd name="T66" fmla="*/ 1991 w 2023"/>
              <a:gd name="T67" fmla="*/ 180 h 482"/>
              <a:gd name="T68" fmla="*/ 1944 w 2023"/>
              <a:gd name="T69" fmla="*/ 147 h 482"/>
              <a:gd name="T70" fmla="*/ 1877 w 2023"/>
              <a:gd name="T71" fmla="*/ 115 h 482"/>
              <a:gd name="T72" fmla="*/ 1793 w 2023"/>
              <a:gd name="T73" fmla="*/ 87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3 h 482"/>
              <a:gd name="T80" fmla="*/ 1313 w 2023"/>
              <a:gd name="T81" fmla="*/ 10 h 482"/>
              <a:gd name="T82" fmla="*/ 1165 w 2023"/>
              <a:gd name="T83" fmla="*/ 2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2"/>
                </a:lnTo>
                <a:lnTo>
                  <a:pt x="808" y="5"/>
                </a:lnTo>
                <a:lnTo>
                  <a:pt x="759" y="7"/>
                </a:lnTo>
                <a:lnTo>
                  <a:pt x="711" y="10"/>
                </a:lnTo>
                <a:lnTo>
                  <a:pt x="664" y="14"/>
                </a:lnTo>
                <a:lnTo>
                  <a:pt x="618" y="18"/>
                </a:lnTo>
                <a:lnTo>
                  <a:pt x="573" y="23"/>
                </a:lnTo>
                <a:lnTo>
                  <a:pt x="530" y="28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0"/>
                </a:lnTo>
                <a:lnTo>
                  <a:pt x="263" y="79"/>
                </a:lnTo>
                <a:lnTo>
                  <a:pt x="231" y="87"/>
                </a:lnTo>
                <a:lnTo>
                  <a:pt x="202" y="96"/>
                </a:lnTo>
                <a:lnTo>
                  <a:pt x="173" y="106"/>
                </a:lnTo>
                <a:lnTo>
                  <a:pt x="146" y="115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7"/>
                </a:lnTo>
                <a:lnTo>
                  <a:pt x="46" y="169"/>
                </a:lnTo>
                <a:lnTo>
                  <a:pt x="32" y="180"/>
                </a:lnTo>
                <a:lnTo>
                  <a:pt x="20" y="192"/>
                </a:lnTo>
                <a:lnTo>
                  <a:pt x="12" y="203"/>
                </a:lnTo>
                <a:lnTo>
                  <a:pt x="5" y="216"/>
                </a:lnTo>
                <a:lnTo>
                  <a:pt x="2" y="228"/>
                </a:lnTo>
                <a:lnTo>
                  <a:pt x="0" y="240"/>
                </a:lnTo>
                <a:lnTo>
                  <a:pt x="2" y="253"/>
                </a:lnTo>
                <a:lnTo>
                  <a:pt x="5" y="265"/>
                </a:lnTo>
                <a:lnTo>
                  <a:pt x="12" y="277"/>
                </a:lnTo>
                <a:lnTo>
                  <a:pt x="20" y="289"/>
                </a:lnTo>
                <a:lnTo>
                  <a:pt x="32" y="301"/>
                </a:lnTo>
                <a:lnTo>
                  <a:pt x="46" y="312"/>
                </a:lnTo>
                <a:lnTo>
                  <a:pt x="61" y="323"/>
                </a:lnTo>
                <a:lnTo>
                  <a:pt x="80" y="334"/>
                </a:lnTo>
                <a:lnTo>
                  <a:pt x="100" y="345"/>
                </a:lnTo>
                <a:lnTo>
                  <a:pt x="123" y="355"/>
                </a:lnTo>
                <a:lnTo>
                  <a:pt x="146" y="365"/>
                </a:lnTo>
                <a:lnTo>
                  <a:pt x="173" y="375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19"/>
                </a:lnTo>
                <a:lnTo>
                  <a:pt x="368" y="426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2"/>
                </a:lnTo>
                <a:lnTo>
                  <a:pt x="664" y="466"/>
                </a:lnTo>
                <a:lnTo>
                  <a:pt x="711" y="470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0"/>
                </a:lnTo>
                <a:lnTo>
                  <a:pt x="1360" y="466"/>
                </a:lnTo>
                <a:lnTo>
                  <a:pt x="1406" y="462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6"/>
                </a:lnTo>
                <a:lnTo>
                  <a:pt x="1691" y="419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5"/>
                </a:lnTo>
                <a:lnTo>
                  <a:pt x="1877" y="365"/>
                </a:lnTo>
                <a:lnTo>
                  <a:pt x="1901" y="355"/>
                </a:lnTo>
                <a:lnTo>
                  <a:pt x="1924" y="345"/>
                </a:lnTo>
                <a:lnTo>
                  <a:pt x="1944" y="334"/>
                </a:lnTo>
                <a:lnTo>
                  <a:pt x="1961" y="323"/>
                </a:lnTo>
                <a:lnTo>
                  <a:pt x="1978" y="312"/>
                </a:lnTo>
                <a:lnTo>
                  <a:pt x="1991" y="301"/>
                </a:lnTo>
                <a:lnTo>
                  <a:pt x="2002" y="289"/>
                </a:lnTo>
                <a:lnTo>
                  <a:pt x="2012" y="277"/>
                </a:lnTo>
                <a:lnTo>
                  <a:pt x="2018" y="265"/>
                </a:lnTo>
                <a:lnTo>
                  <a:pt x="2022" y="253"/>
                </a:lnTo>
                <a:lnTo>
                  <a:pt x="2023" y="240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3"/>
                </a:lnTo>
                <a:lnTo>
                  <a:pt x="2002" y="192"/>
                </a:lnTo>
                <a:lnTo>
                  <a:pt x="1991" y="180"/>
                </a:lnTo>
                <a:lnTo>
                  <a:pt x="1978" y="169"/>
                </a:lnTo>
                <a:lnTo>
                  <a:pt x="1961" y="157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5"/>
                </a:lnTo>
                <a:lnTo>
                  <a:pt x="1850" y="106"/>
                </a:lnTo>
                <a:lnTo>
                  <a:pt x="1822" y="96"/>
                </a:lnTo>
                <a:lnTo>
                  <a:pt x="1793" y="87"/>
                </a:lnTo>
                <a:lnTo>
                  <a:pt x="1760" y="79"/>
                </a:lnTo>
                <a:lnTo>
                  <a:pt x="1727" y="70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8"/>
                </a:lnTo>
                <a:lnTo>
                  <a:pt x="1450" y="23"/>
                </a:lnTo>
                <a:lnTo>
                  <a:pt x="1406" y="18"/>
                </a:lnTo>
                <a:lnTo>
                  <a:pt x="1360" y="14"/>
                </a:lnTo>
                <a:lnTo>
                  <a:pt x="1313" y="10"/>
                </a:lnTo>
                <a:lnTo>
                  <a:pt x="1265" y="7"/>
                </a:lnTo>
                <a:lnTo>
                  <a:pt x="1216" y="5"/>
                </a:lnTo>
                <a:lnTo>
                  <a:pt x="1165" y="2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74" name="Freeform 410"/>
          <p:cNvSpPr>
            <a:spLocks/>
          </p:cNvSpPr>
          <p:nvPr/>
        </p:nvSpPr>
        <p:spPr bwMode="auto">
          <a:xfrm>
            <a:off x="4046538" y="4745037"/>
            <a:ext cx="1069975" cy="255588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8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69 h 482"/>
              <a:gd name="T18" fmla="*/ 12 w 2023"/>
              <a:gd name="T19" fmla="*/ 203 h 482"/>
              <a:gd name="T20" fmla="*/ 0 w 2023"/>
              <a:gd name="T21" fmla="*/ 240 h 482"/>
              <a:gd name="T22" fmla="*/ 12 w 2023"/>
              <a:gd name="T23" fmla="*/ 277 h 482"/>
              <a:gd name="T24" fmla="*/ 46 w 2023"/>
              <a:gd name="T25" fmla="*/ 312 h 482"/>
              <a:gd name="T26" fmla="*/ 100 w 2023"/>
              <a:gd name="T27" fmla="*/ 345 h 482"/>
              <a:gd name="T28" fmla="*/ 173 w 2023"/>
              <a:gd name="T29" fmla="*/ 375 h 482"/>
              <a:gd name="T30" fmla="*/ 263 w 2023"/>
              <a:gd name="T31" fmla="*/ 403 h 482"/>
              <a:gd name="T32" fmla="*/ 368 w 2023"/>
              <a:gd name="T33" fmla="*/ 426 h 482"/>
              <a:gd name="T34" fmla="*/ 487 w 2023"/>
              <a:gd name="T35" fmla="*/ 447 h 482"/>
              <a:gd name="T36" fmla="*/ 618 w 2023"/>
              <a:gd name="T37" fmla="*/ 462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6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5 h 482"/>
              <a:gd name="T58" fmla="*/ 1961 w 2023"/>
              <a:gd name="T59" fmla="*/ 323 h 482"/>
              <a:gd name="T60" fmla="*/ 2002 w 2023"/>
              <a:gd name="T61" fmla="*/ 289 h 482"/>
              <a:gd name="T62" fmla="*/ 2022 w 2023"/>
              <a:gd name="T63" fmla="*/ 253 h 482"/>
              <a:gd name="T64" fmla="*/ 2018 w 2023"/>
              <a:gd name="T65" fmla="*/ 216 h 482"/>
              <a:gd name="T66" fmla="*/ 1991 w 2023"/>
              <a:gd name="T67" fmla="*/ 180 h 482"/>
              <a:gd name="T68" fmla="*/ 1944 w 2023"/>
              <a:gd name="T69" fmla="*/ 147 h 482"/>
              <a:gd name="T70" fmla="*/ 1877 w 2023"/>
              <a:gd name="T71" fmla="*/ 115 h 482"/>
              <a:gd name="T72" fmla="*/ 1793 w 2023"/>
              <a:gd name="T73" fmla="*/ 87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3 h 482"/>
              <a:gd name="T80" fmla="*/ 1313 w 2023"/>
              <a:gd name="T81" fmla="*/ 10 h 482"/>
              <a:gd name="T82" fmla="*/ 1165 w 2023"/>
              <a:gd name="T83" fmla="*/ 2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2"/>
                </a:lnTo>
                <a:lnTo>
                  <a:pt x="808" y="5"/>
                </a:lnTo>
                <a:lnTo>
                  <a:pt x="759" y="7"/>
                </a:lnTo>
                <a:lnTo>
                  <a:pt x="711" y="10"/>
                </a:lnTo>
                <a:lnTo>
                  <a:pt x="664" y="14"/>
                </a:lnTo>
                <a:lnTo>
                  <a:pt x="618" y="18"/>
                </a:lnTo>
                <a:lnTo>
                  <a:pt x="573" y="23"/>
                </a:lnTo>
                <a:lnTo>
                  <a:pt x="530" y="28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0"/>
                </a:lnTo>
                <a:lnTo>
                  <a:pt x="263" y="79"/>
                </a:lnTo>
                <a:lnTo>
                  <a:pt x="231" y="87"/>
                </a:lnTo>
                <a:lnTo>
                  <a:pt x="202" y="96"/>
                </a:lnTo>
                <a:lnTo>
                  <a:pt x="173" y="106"/>
                </a:lnTo>
                <a:lnTo>
                  <a:pt x="146" y="115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7"/>
                </a:lnTo>
                <a:lnTo>
                  <a:pt x="46" y="169"/>
                </a:lnTo>
                <a:lnTo>
                  <a:pt x="32" y="180"/>
                </a:lnTo>
                <a:lnTo>
                  <a:pt x="20" y="192"/>
                </a:lnTo>
                <a:lnTo>
                  <a:pt x="12" y="203"/>
                </a:lnTo>
                <a:lnTo>
                  <a:pt x="5" y="216"/>
                </a:lnTo>
                <a:lnTo>
                  <a:pt x="2" y="228"/>
                </a:lnTo>
                <a:lnTo>
                  <a:pt x="0" y="240"/>
                </a:lnTo>
                <a:lnTo>
                  <a:pt x="2" y="253"/>
                </a:lnTo>
                <a:lnTo>
                  <a:pt x="5" y="265"/>
                </a:lnTo>
                <a:lnTo>
                  <a:pt x="12" y="277"/>
                </a:lnTo>
                <a:lnTo>
                  <a:pt x="20" y="289"/>
                </a:lnTo>
                <a:lnTo>
                  <a:pt x="32" y="301"/>
                </a:lnTo>
                <a:lnTo>
                  <a:pt x="46" y="312"/>
                </a:lnTo>
                <a:lnTo>
                  <a:pt x="61" y="323"/>
                </a:lnTo>
                <a:lnTo>
                  <a:pt x="80" y="334"/>
                </a:lnTo>
                <a:lnTo>
                  <a:pt x="100" y="345"/>
                </a:lnTo>
                <a:lnTo>
                  <a:pt x="123" y="355"/>
                </a:lnTo>
                <a:lnTo>
                  <a:pt x="146" y="365"/>
                </a:lnTo>
                <a:lnTo>
                  <a:pt x="173" y="375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19"/>
                </a:lnTo>
                <a:lnTo>
                  <a:pt x="368" y="426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2"/>
                </a:lnTo>
                <a:lnTo>
                  <a:pt x="664" y="466"/>
                </a:lnTo>
                <a:lnTo>
                  <a:pt x="711" y="470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0"/>
                </a:lnTo>
                <a:lnTo>
                  <a:pt x="1360" y="466"/>
                </a:lnTo>
                <a:lnTo>
                  <a:pt x="1406" y="462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6"/>
                </a:lnTo>
                <a:lnTo>
                  <a:pt x="1691" y="419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5"/>
                </a:lnTo>
                <a:lnTo>
                  <a:pt x="1877" y="365"/>
                </a:lnTo>
                <a:lnTo>
                  <a:pt x="1901" y="355"/>
                </a:lnTo>
                <a:lnTo>
                  <a:pt x="1924" y="345"/>
                </a:lnTo>
                <a:lnTo>
                  <a:pt x="1944" y="334"/>
                </a:lnTo>
                <a:lnTo>
                  <a:pt x="1961" y="323"/>
                </a:lnTo>
                <a:lnTo>
                  <a:pt x="1978" y="312"/>
                </a:lnTo>
                <a:lnTo>
                  <a:pt x="1991" y="301"/>
                </a:lnTo>
                <a:lnTo>
                  <a:pt x="2002" y="289"/>
                </a:lnTo>
                <a:lnTo>
                  <a:pt x="2012" y="277"/>
                </a:lnTo>
                <a:lnTo>
                  <a:pt x="2018" y="265"/>
                </a:lnTo>
                <a:lnTo>
                  <a:pt x="2022" y="253"/>
                </a:lnTo>
                <a:lnTo>
                  <a:pt x="2023" y="240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3"/>
                </a:lnTo>
                <a:lnTo>
                  <a:pt x="2002" y="192"/>
                </a:lnTo>
                <a:lnTo>
                  <a:pt x="1991" y="180"/>
                </a:lnTo>
                <a:lnTo>
                  <a:pt x="1978" y="169"/>
                </a:lnTo>
                <a:lnTo>
                  <a:pt x="1961" y="157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5"/>
                </a:lnTo>
                <a:lnTo>
                  <a:pt x="1850" y="106"/>
                </a:lnTo>
                <a:lnTo>
                  <a:pt x="1822" y="96"/>
                </a:lnTo>
                <a:lnTo>
                  <a:pt x="1793" y="87"/>
                </a:lnTo>
                <a:lnTo>
                  <a:pt x="1760" y="79"/>
                </a:lnTo>
                <a:lnTo>
                  <a:pt x="1727" y="70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8"/>
                </a:lnTo>
                <a:lnTo>
                  <a:pt x="1450" y="23"/>
                </a:lnTo>
                <a:lnTo>
                  <a:pt x="1406" y="18"/>
                </a:lnTo>
                <a:lnTo>
                  <a:pt x="1360" y="14"/>
                </a:lnTo>
                <a:lnTo>
                  <a:pt x="1313" y="10"/>
                </a:lnTo>
                <a:lnTo>
                  <a:pt x="1265" y="7"/>
                </a:lnTo>
                <a:lnTo>
                  <a:pt x="1216" y="5"/>
                </a:lnTo>
                <a:lnTo>
                  <a:pt x="1165" y="2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75" name="Rectangle 411"/>
          <p:cNvSpPr>
            <a:spLocks noChangeArrowheads="1"/>
          </p:cNvSpPr>
          <p:nvPr/>
        </p:nvSpPr>
        <p:spPr bwMode="auto">
          <a:xfrm>
            <a:off x="4054475" y="4387850"/>
            <a:ext cx="1055688" cy="4921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76" name="Freeform 412"/>
          <p:cNvSpPr>
            <a:spLocks/>
          </p:cNvSpPr>
          <p:nvPr/>
        </p:nvSpPr>
        <p:spPr bwMode="auto">
          <a:xfrm>
            <a:off x="4046538" y="4286250"/>
            <a:ext cx="1069975" cy="255587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9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70 h 482"/>
              <a:gd name="T18" fmla="*/ 12 w 2023"/>
              <a:gd name="T19" fmla="*/ 205 h 482"/>
              <a:gd name="T20" fmla="*/ 0 w 2023"/>
              <a:gd name="T21" fmla="*/ 242 h 482"/>
              <a:gd name="T22" fmla="*/ 12 w 2023"/>
              <a:gd name="T23" fmla="*/ 277 h 482"/>
              <a:gd name="T24" fmla="*/ 46 w 2023"/>
              <a:gd name="T25" fmla="*/ 313 h 482"/>
              <a:gd name="T26" fmla="*/ 100 w 2023"/>
              <a:gd name="T27" fmla="*/ 346 h 482"/>
              <a:gd name="T28" fmla="*/ 173 w 2023"/>
              <a:gd name="T29" fmla="*/ 376 h 482"/>
              <a:gd name="T30" fmla="*/ 263 w 2023"/>
              <a:gd name="T31" fmla="*/ 403 h 482"/>
              <a:gd name="T32" fmla="*/ 368 w 2023"/>
              <a:gd name="T33" fmla="*/ 427 h 482"/>
              <a:gd name="T34" fmla="*/ 487 w 2023"/>
              <a:gd name="T35" fmla="*/ 447 h 482"/>
              <a:gd name="T36" fmla="*/ 618 w 2023"/>
              <a:gd name="T37" fmla="*/ 463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8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6 h 482"/>
              <a:gd name="T58" fmla="*/ 1961 w 2023"/>
              <a:gd name="T59" fmla="*/ 323 h 482"/>
              <a:gd name="T60" fmla="*/ 2002 w 2023"/>
              <a:gd name="T61" fmla="*/ 290 h 482"/>
              <a:gd name="T62" fmla="*/ 2022 w 2023"/>
              <a:gd name="T63" fmla="*/ 254 h 482"/>
              <a:gd name="T64" fmla="*/ 2018 w 2023"/>
              <a:gd name="T65" fmla="*/ 216 h 482"/>
              <a:gd name="T66" fmla="*/ 1991 w 2023"/>
              <a:gd name="T67" fmla="*/ 181 h 482"/>
              <a:gd name="T68" fmla="*/ 1944 w 2023"/>
              <a:gd name="T69" fmla="*/ 147 h 482"/>
              <a:gd name="T70" fmla="*/ 1877 w 2023"/>
              <a:gd name="T71" fmla="*/ 116 h 482"/>
              <a:gd name="T72" fmla="*/ 1793 w 2023"/>
              <a:gd name="T73" fmla="*/ 88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4 h 482"/>
              <a:gd name="T80" fmla="*/ 1313 w 2023"/>
              <a:gd name="T81" fmla="*/ 11 h 482"/>
              <a:gd name="T82" fmla="*/ 1165 w 2023"/>
              <a:gd name="T83" fmla="*/ 3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3"/>
                </a:lnTo>
                <a:lnTo>
                  <a:pt x="808" y="5"/>
                </a:lnTo>
                <a:lnTo>
                  <a:pt x="759" y="7"/>
                </a:lnTo>
                <a:lnTo>
                  <a:pt x="711" y="11"/>
                </a:lnTo>
                <a:lnTo>
                  <a:pt x="664" y="14"/>
                </a:lnTo>
                <a:lnTo>
                  <a:pt x="618" y="19"/>
                </a:lnTo>
                <a:lnTo>
                  <a:pt x="573" y="24"/>
                </a:lnTo>
                <a:lnTo>
                  <a:pt x="530" y="29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1"/>
                </a:lnTo>
                <a:lnTo>
                  <a:pt x="263" y="79"/>
                </a:lnTo>
                <a:lnTo>
                  <a:pt x="231" y="88"/>
                </a:lnTo>
                <a:lnTo>
                  <a:pt x="202" y="97"/>
                </a:lnTo>
                <a:lnTo>
                  <a:pt x="173" y="106"/>
                </a:lnTo>
                <a:lnTo>
                  <a:pt x="146" y="116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9"/>
                </a:lnTo>
                <a:lnTo>
                  <a:pt x="46" y="170"/>
                </a:lnTo>
                <a:lnTo>
                  <a:pt x="32" y="181"/>
                </a:lnTo>
                <a:lnTo>
                  <a:pt x="20" y="192"/>
                </a:lnTo>
                <a:lnTo>
                  <a:pt x="12" y="205"/>
                </a:lnTo>
                <a:lnTo>
                  <a:pt x="5" y="216"/>
                </a:lnTo>
                <a:lnTo>
                  <a:pt x="2" y="228"/>
                </a:lnTo>
                <a:lnTo>
                  <a:pt x="0" y="242"/>
                </a:lnTo>
                <a:lnTo>
                  <a:pt x="2" y="254"/>
                </a:lnTo>
                <a:lnTo>
                  <a:pt x="5" y="266"/>
                </a:lnTo>
                <a:lnTo>
                  <a:pt x="12" y="277"/>
                </a:lnTo>
                <a:lnTo>
                  <a:pt x="20" y="290"/>
                </a:lnTo>
                <a:lnTo>
                  <a:pt x="32" y="301"/>
                </a:lnTo>
                <a:lnTo>
                  <a:pt x="46" y="313"/>
                </a:lnTo>
                <a:lnTo>
                  <a:pt x="61" y="323"/>
                </a:lnTo>
                <a:lnTo>
                  <a:pt x="80" y="335"/>
                </a:lnTo>
                <a:lnTo>
                  <a:pt x="100" y="346"/>
                </a:lnTo>
                <a:lnTo>
                  <a:pt x="123" y="356"/>
                </a:lnTo>
                <a:lnTo>
                  <a:pt x="146" y="366"/>
                </a:lnTo>
                <a:lnTo>
                  <a:pt x="173" y="376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20"/>
                </a:lnTo>
                <a:lnTo>
                  <a:pt x="368" y="427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3"/>
                </a:lnTo>
                <a:lnTo>
                  <a:pt x="664" y="468"/>
                </a:lnTo>
                <a:lnTo>
                  <a:pt x="711" y="471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1"/>
                </a:lnTo>
                <a:lnTo>
                  <a:pt x="1360" y="468"/>
                </a:lnTo>
                <a:lnTo>
                  <a:pt x="1406" y="463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7"/>
                </a:lnTo>
                <a:lnTo>
                  <a:pt x="1691" y="420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6"/>
                </a:lnTo>
                <a:lnTo>
                  <a:pt x="1877" y="366"/>
                </a:lnTo>
                <a:lnTo>
                  <a:pt x="1901" y="356"/>
                </a:lnTo>
                <a:lnTo>
                  <a:pt x="1924" y="346"/>
                </a:lnTo>
                <a:lnTo>
                  <a:pt x="1944" y="335"/>
                </a:lnTo>
                <a:lnTo>
                  <a:pt x="1961" y="323"/>
                </a:lnTo>
                <a:lnTo>
                  <a:pt x="1978" y="313"/>
                </a:lnTo>
                <a:lnTo>
                  <a:pt x="1991" y="301"/>
                </a:lnTo>
                <a:lnTo>
                  <a:pt x="2002" y="290"/>
                </a:lnTo>
                <a:lnTo>
                  <a:pt x="2012" y="277"/>
                </a:lnTo>
                <a:lnTo>
                  <a:pt x="2018" y="266"/>
                </a:lnTo>
                <a:lnTo>
                  <a:pt x="2022" y="254"/>
                </a:lnTo>
                <a:lnTo>
                  <a:pt x="2023" y="242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5"/>
                </a:lnTo>
                <a:lnTo>
                  <a:pt x="2002" y="192"/>
                </a:lnTo>
                <a:lnTo>
                  <a:pt x="1991" y="181"/>
                </a:lnTo>
                <a:lnTo>
                  <a:pt x="1978" y="170"/>
                </a:lnTo>
                <a:lnTo>
                  <a:pt x="1961" y="159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6"/>
                </a:lnTo>
                <a:lnTo>
                  <a:pt x="1850" y="106"/>
                </a:lnTo>
                <a:lnTo>
                  <a:pt x="1822" y="97"/>
                </a:lnTo>
                <a:lnTo>
                  <a:pt x="1793" y="88"/>
                </a:lnTo>
                <a:lnTo>
                  <a:pt x="1760" y="79"/>
                </a:lnTo>
                <a:lnTo>
                  <a:pt x="1727" y="71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9"/>
                </a:lnTo>
                <a:lnTo>
                  <a:pt x="1450" y="24"/>
                </a:lnTo>
                <a:lnTo>
                  <a:pt x="1406" y="19"/>
                </a:lnTo>
                <a:lnTo>
                  <a:pt x="1360" y="14"/>
                </a:lnTo>
                <a:lnTo>
                  <a:pt x="1313" y="11"/>
                </a:lnTo>
                <a:lnTo>
                  <a:pt x="1265" y="7"/>
                </a:lnTo>
                <a:lnTo>
                  <a:pt x="1216" y="5"/>
                </a:lnTo>
                <a:lnTo>
                  <a:pt x="1165" y="3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77" name="Freeform 413"/>
          <p:cNvSpPr>
            <a:spLocks/>
          </p:cNvSpPr>
          <p:nvPr/>
        </p:nvSpPr>
        <p:spPr bwMode="auto">
          <a:xfrm>
            <a:off x="4046538" y="4286250"/>
            <a:ext cx="1069975" cy="255587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9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70 h 482"/>
              <a:gd name="T18" fmla="*/ 12 w 2023"/>
              <a:gd name="T19" fmla="*/ 205 h 482"/>
              <a:gd name="T20" fmla="*/ 0 w 2023"/>
              <a:gd name="T21" fmla="*/ 242 h 482"/>
              <a:gd name="T22" fmla="*/ 12 w 2023"/>
              <a:gd name="T23" fmla="*/ 277 h 482"/>
              <a:gd name="T24" fmla="*/ 46 w 2023"/>
              <a:gd name="T25" fmla="*/ 313 h 482"/>
              <a:gd name="T26" fmla="*/ 100 w 2023"/>
              <a:gd name="T27" fmla="*/ 346 h 482"/>
              <a:gd name="T28" fmla="*/ 173 w 2023"/>
              <a:gd name="T29" fmla="*/ 376 h 482"/>
              <a:gd name="T30" fmla="*/ 263 w 2023"/>
              <a:gd name="T31" fmla="*/ 403 h 482"/>
              <a:gd name="T32" fmla="*/ 368 w 2023"/>
              <a:gd name="T33" fmla="*/ 427 h 482"/>
              <a:gd name="T34" fmla="*/ 487 w 2023"/>
              <a:gd name="T35" fmla="*/ 447 h 482"/>
              <a:gd name="T36" fmla="*/ 618 w 2023"/>
              <a:gd name="T37" fmla="*/ 463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8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6 h 482"/>
              <a:gd name="T58" fmla="*/ 1961 w 2023"/>
              <a:gd name="T59" fmla="*/ 323 h 482"/>
              <a:gd name="T60" fmla="*/ 2002 w 2023"/>
              <a:gd name="T61" fmla="*/ 290 h 482"/>
              <a:gd name="T62" fmla="*/ 2022 w 2023"/>
              <a:gd name="T63" fmla="*/ 254 h 482"/>
              <a:gd name="T64" fmla="*/ 2018 w 2023"/>
              <a:gd name="T65" fmla="*/ 216 h 482"/>
              <a:gd name="T66" fmla="*/ 1991 w 2023"/>
              <a:gd name="T67" fmla="*/ 181 h 482"/>
              <a:gd name="T68" fmla="*/ 1944 w 2023"/>
              <a:gd name="T69" fmla="*/ 147 h 482"/>
              <a:gd name="T70" fmla="*/ 1877 w 2023"/>
              <a:gd name="T71" fmla="*/ 116 h 482"/>
              <a:gd name="T72" fmla="*/ 1793 w 2023"/>
              <a:gd name="T73" fmla="*/ 88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4 h 482"/>
              <a:gd name="T80" fmla="*/ 1313 w 2023"/>
              <a:gd name="T81" fmla="*/ 11 h 482"/>
              <a:gd name="T82" fmla="*/ 1165 w 2023"/>
              <a:gd name="T83" fmla="*/ 3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3"/>
                </a:lnTo>
                <a:lnTo>
                  <a:pt x="808" y="5"/>
                </a:lnTo>
                <a:lnTo>
                  <a:pt x="759" y="7"/>
                </a:lnTo>
                <a:lnTo>
                  <a:pt x="711" y="11"/>
                </a:lnTo>
                <a:lnTo>
                  <a:pt x="664" y="14"/>
                </a:lnTo>
                <a:lnTo>
                  <a:pt x="618" y="19"/>
                </a:lnTo>
                <a:lnTo>
                  <a:pt x="573" y="24"/>
                </a:lnTo>
                <a:lnTo>
                  <a:pt x="530" y="29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1"/>
                </a:lnTo>
                <a:lnTo>
                  <a:pt x="263" y="79"/>
                </a:lnTo>
                <a:lnTo>
                  <a:pt x="231" y="88"/>
                </a:lnTo>
                <a:lnTo>
                  <a:pt x="202" y="97"/>
                </a:lnTo>
                <a:lnTo>
                  <a:pt x="173" y="106"/>
                </a:lnTo>
                <a:lnTo>
                  <a:pt x="146" y="116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9"/>
                </a:lnTo>
                <a:lnTo>
                  <a:pt x="46" y="170"/>
                </a:lnTo>
                <a:lnTo>
                  <a:pt x="32" y="181"/>
                </a:lnTo>
                <a:lnTo>
                  <a:pt x="20" y="192"/>
                </a:lnTo>
                <a:lnTo>
                  <a:pt x="12" y="205"/>
                </a:lnTo>
                <a:lnTo>
                  <a:pt x="5" y="216"/>
                </a:lnTo>
                <a:lnTo>
                  <a:pt x="2" y="228"/>
                </a:lnTo>
                <a:lnTo>
                  <a:pt x="0" y="242"/>
                </a:lnTo>
                <a:lnTo>
                  <a:pt x="2" y="254"/>
                </a:lnTo>
                <a:lnTo>
                  <a:pt x="5" y="266"/>
                </a:lnTo>
                <a:lnTo>
                  <a:pt x="12" y="277"/>
                </a:lnTo>
                <a:lnTo>
                  <a:pt x="20" y="290"/>
                </a:lnTo>
                <a:lnTo>
                  <a:pt x="32" y="301"/>
                </a:lnTo>
                <a:lnTo>
                  <a:pt x="46" y="313"/>
                </a:lnTo>
                <a:lnTo>
                  <a:pt x="61" y="323"/>
                </a:lnTo>
                <a:lnTo>
                  <a:pt x="80" y="335"/>
                </a:lnTo>
                <a:lnTo>
                  <a:pt x="100" y="346"/>
                </a:lnTo>
                <a:lnTo>
                  <a:pt x="123" y="356"/>
                </a:lnTo>
                <a:lnTo>
                  <a:pt x="146" y="366"/>
                </a:lnTo>
                <a:lnTo>
                  <a:pt x="173" y="376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20"/>
                </a:lnTo>
                <a:lnTo>
                  <a:pt x="368" y="427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3"/>
                </a:lnTo>
                <a:lnTo>
                  <a:pt x="664" y="468"/>
                </a:lnTo>
                <a:lnTo>
                  <a:pt x="711" y="471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1"/>
                </a:lnTo>
                <a:lnTo>
                  <a:pt x="1360" y="468"/>
                </a:lnTo>
                <a:lnTo>
                  <a:pt x="1406" y="463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7"/>
                </a:lnTo>
                <a:lnTo>
                  <a:pt x="1691" y="420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6"/>
                </a:lnTo>
                <a:lnTo>
                  <a:pt x="1877" y="366"/>
                </a:lnTo>
                <a:lnTo>
                  <a:pt x="1901" y="356"/>
                </a:lnTo>
                <a:lnTo>
                  <a:pt x="1924" y="346"/>
                </a:lnTo>
                <a:lnTo>
                  <a:pt x="1944" y="335"/>
                </a:lnTo>
                <a:lnTo>
                  <a:pt x="1961" y="323"/>
                </a:lnTo>
                <a:lnTo>
                  <a:pt x="1978" y="313"/>
                </a:lnTo>
                <a:lnTo>
                  <a:pt x="1991" y="301"/>
                </a:lnTo>
                <a:lnTo>
                  <a:pt x="2002" y="290"/>
                </a:lnTo>
                <a:lnTo>
                  <a:pt x="2012" y="277"/>
                </a:lnTo>
                <a:lnTo>
                  <a:pt x="2018" y="266"/>
                </a:lnTo>
                <a:lnTo>
                  <a:pt x="2022" y="254"/>
                </a:lnTo>
                <a:lnTo>
                  <a:pt x="2023" y="242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5"/>
                </a:lnTo>
                <a:lnTo>
                  <a:pt x="2002" y="192"/>
                </a:lnTo>
                <a:lnTo>
                  <a:pt x="1991" y="181"/>
                </a:lnTo>
                <a:lnTo>
                  <a:pt x="1978" y="170"/>
                </a:lnTo>
                <a:lnTo>
                  <a:pt x="1961" y="159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6"/>
                </a:lnTo>
                <a:lnTo>
                  <a:pt x="1850" y="106"/>
                </a:lnTo>
                <a:lnTo>
                  <a:pt x="1822" y="97"/>
                </a:lnTo>
                <a:lnTo>
                  <a:pt x="1793" y="88"/>
                </a:lnTo>
                <a:lnTo>
                  <a:pt x="1760" y="79"/>
                </a:lnTo>
                <a:lnTo>
                  <a:pt x="1727" y="71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9"/>
                </a:lnTo>
                <a:lnTo>
                  <a:pt x="1450" y="24"/>
                </a:lnTo>
                <a:lnTo>
                  <a:pt x="1406" y="19"/>
                </a:lnTo>
                <a:lnTo>
                  <a:pt x="1360" y="14"/>
                </a:lnTo>
                <a:lnTo>
                  <a:pt x="1313" y="11"/>
                </a:lnTo>
                <a:lnTo>
                  <a:pt x="1265" y="7"/>
                </a:lnTo>
                <a:lnTo>
                  <a:pt x="1216" y="5"/>
                </a:lnTo>
                <a:lnTo>
                  <a:pt x="1165" y="3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78" name="Line 414"/>
          <p:cNvSpPr>
            <a:spLocks noChangeShapeType="1"/>
          </p:cNvSpPr>
          <p:nvPr/>
        </p:nvSpPr>
        <p:spPr bwMode="auto">
          <a:xfrm>
            <a:off x="4044950" y="4416425"/>
            <a:ext cx="1588" cy="460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79" name="Line 415"/>
          <p:cNvSpPr>
            <a:spLocks noChangeShapeType="1"/>
          </p:cNvSpPr>
          <p:nvPr/>
        </p:nvSpPr>
        <p:spPr bwMode="auto">
          <a:xfrm>
            <a:off x="5116513" y="4413250"/>
            <a:ext cx="1587" cy="460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80" name="Freeform 416"/>
          <p:cNvSpPr>
            <a:spLocks/>
          </p:cNvSpPr>
          <p:nvPr/>
        </p:nvSpPr>
        <p:spPr bwMode="auto">
          <a:xfrm>
            <a:off x="4046538" y="4745037"/>
            <a:ext cx="1069975" cy="255588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8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69 h 482"/>
              <a:gd name="T18" fmla="*/ 12 w 2023"/>
              <a:gd name="T19" fmla="*/ 203 h 482"/>
              <a:gd name="T20" fmla="*/ 0 w 2023"/>
              <a:gd name="T21" fmla="*/ 240 h 482"/>
              <a:gd name="T22" fmla="*/ 12 w 2023"/>
              <a:gd name="T23" fmla="*/ 277 h 482"/>
              <a:gd name="T24" fmla="*/ 46 w 2023"/>
              <a:gd name="T25" fmla="*/ 312 h 482"/>
              <a:gd name="T26" fmla="*/ 100 w 2023"/>
              <a:gd name="T27" fmla="*/ 345 h 482"/>
              <a:gd name="T28" fmla="*/ 173 w 2023"/>
              <a:gd name="T29" fmla="*/ 375 h 482"/>
              <a:gd name="T30" fmla="*/ 263 w 2023"/>
              <a:gd name="T31" fmla="*/ 403 h 482"/>
              <a:gd name="T32" fmla="*/ 368 w 2023"/>
              <a:gd name="T33" fmla="*/ 426 h 482"/>
              <a:gd name="T34" fmla="*/ 487 w 2023"/>
              <a:gd name="T35" fmla="*/ 447 h 482"/>
              <a:gd name="T36" fmla="*/ 618 w 2023"/>
              <a:gd name="T37" fmla="*/ 462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6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5 h 482"/>
              <a:gd name="T58" fmla="*/ 1961 w 2023"/>
              <a:gd name="T59" fmla="*/ 323 h 482"/>
              <a:gd name="T60" fmla="*/ 2002 w 2023"/>
              <a:gd name="T61" fmla="*/ 289 h 482"/>
              <a:gd name="T62" fmla="*/ 2022 w 2023"/>
              <a:gd name="T63" fmla="*/ 253 h 482"/>
              <a:gd name="T64" fmla="*/ 2018 w 2023"/>
              <a:gd name="T65" fmla="*/ 216 h 482"/>
              <a:gd name="T66" fmla="*/ 1991 w 2023"/>
              <a:gd name="T67" fmla="*/ 180 h 482"/>
              <a:gd name="T68" fmla="*/ 1944 w 2023"/>
              <a:gd name="T69" fmla="*/ 147 h 482"/>
              <a:gd name="T70" fmla="*/ 1877 w 2023"/>
              <a:gd name="T71" fmla="*/ 115 h 482"/>
              <a:gd name="T72" fmla="*/ 1793 w 2023"/>
              <a:gd name="T73" fmla="*/ 87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3 h 482"/>
              <a:gd name="T80" fmla="*/ 1313 w 2023"/>
              <a:gd name="T81" fmla="*/ 10 h 482"/>
              <a:gd name="T82" fmla="*/ 1165 w 2023"/>
              <a:gd name="T83" fmla="*/ 2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2"/>
                </a:lnTo>
                <a:lnTo>
                  <a:pt x="808" y="5"/>
                </a:lnTo>
                <a:lnTo>
                  <a:pt x="759" y="7"/>
                </a:lnTo>
                <a:lnTo>
                  <a:pt x="711" y="10"/>
                </a:lnTo>
                <a:lnTo>
                  <a:pt x="664" y="14"/>
                </a:lnTo>
                <a:lnTo>
                  <a:pt x="618" y="18"/>
                </a:lnTo>
                <a:lnTo>
                  <a:pt x="573" y="23"/>
                </a:lnTo>
                <a:lnTo>
                  <a:pt x="530" y="28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0"/>
                </a:lnTo>
                <a:lnTo>
                  <a:pt x="263" y="79"/>
                </a:lnTo>
                <a:lnTo>
                  <a:pt x="231" y="87"/>
                </a:lnTo>
                <a:lnTo>
                  <a:pt x="202" y="96"/>
                </a:lnTo>
                <a:lnTo>
                  <a:pt x="173" y="106"/>
                </a:lnTo>
                <a:lnTo>
                  <a:pt x="146" y="115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7"/>
                </a:lnTo>
                <a:lnTo>
                  <a:pt x="46" y="169"/>
                </a:lnTo>
                <a:lnTo>
                  <a:pt x="32" y="180"/>
                </a:lnTo>
                <a:lnTo>
                  <a:pt x="20" y="192"/>
                </a:lnTo>
                <a:lnTo>
                  <a:pt x="12" y="203"/>
                </a:lnTo>
                <a:lnTo>
                  <a:pt x="5" y="216"/>
                </a:lnTo>
                <a:lnTo>
                  <a:pt x="2" y="228"/>
                </a:lnTo>
                <a:lnTo>
                  <a:pt x="0" y="240"/>
                </a:lnTo>
                <a:lnTo>
                  <a:pt x="2" y="253"/>
                </a:lnTo>
                <a:lnTo>
                  <a:pt x="5" y="265"/>
                </a:lnTo>
                <a:lnTo>
                  <a:pt x="12" y="277"/>
                </a:lnTo>
                <a:lnTo>
                  <a:pt x="20" y="289"/>
                </a:lnTo>
                <a:lnTo>
                  <a:pt x="32" y="301"/>
                </a:lnTo>
                <a:lnTo>
                  <a:pt x="46" y="312"/>
                </a:lnTo>
                <a:lnTo>
                  <a:pt x="61" y="323"/>
                </a:lnTo>
                <a:lnTo>
                  <a:pt x="80" y="334"/>
                </a:lnTo>
                <a:lnTo>
                  <a:pt x="100" y="345"/>
                </a:lnTo>
                <a:lnTo>
                  <a:pt x="123" y="355"/>
                </a:lnTo>
                <a:lnTo>
                  <a:pt x="146" y="365"/>
                </a:lnTo>
                <a:lnTo>
                  <a:pt x="173" y="375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19"/>
                </a:lnTo>
                <a:lnTo>
                  <a:pt x="368" y="426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2"/>
                </a:lnTo>
                <a:lnTo>
                  <a:pt x="664" y="466"/>
                </a:lnTo>
                <a:lnTo>
                  <a:pt x="711" y="470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0"/>
                </a:lnTo>
                <a:lnTo>
                  <a:pt x="1360" y="466"/>
                </a:lnTo>
                <a:lnTo>
                  <a:pt x="1406" y="462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6"/>
                </a:lnTo>
                <a:lnTo>
                  <a:pt x="1691" y="419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5"/>
                </a:lnTo>
                <a:lnTo>
                  <a:pt x="1877" y="365"/>
                </a:lnTo>
                <a:lnTo>
                  <a:pt x="1901" y="355"/>
                </a:lnTo>
                <a:lnTo>
                  <a:pt x="1924" y="345"/>
                </a:lnTo>
                <a:lnTo>
                  <a:pt x="1944" y="334"/>
                </a:lnTo>
                <a:lnTo>
                  <a:pt x="1961" y="323"/>
                </a:lnTo>
                <a:lnTo>
                  <a:pt x="1978" y="312"/>
                </a:lnTo>
                <a:lnTo>
                  <a:pt x="1991" y="301"/>
                </a:lnTo>
                <a:lnTo>
                  <a:pt x="2002" y="289"/>
                </a:lnTo>
                <a:lnTo>
                  <a:pt x="2012" y="277"/>
                </a:lnTo>
                <a:lnTo>
                  <a:pt x="2018" y="265"/>
                </a:lnTo>
                <a:lnTo>
                  <a:pt x="2022" y="253"/>
                </a:lnTo>
                <a:lnTo>
                  <a:pt x="2023" y="240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3"/>
                </a:lnTo>
                <a:lnTo>
                  <a:pt x="2002" y="192"/>
                </a:lnTo>
                <a:lnTo>
                  <a:pt x="1991" y="180"/>
                </a:lnTo>
                <a:lnTo>
                  <a:pt x="1978" y="169"/>
                </a:lnTo>
                <a:lnTo>
                  <a:pt x="1961" y="157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5"/>
                </a:lnTo>
                <a:lnTo>
                  <a:pt x="1850" y="106"/>
                </a:lnTo>
                <a:lnTo>
                  <a:pt x="1822" y="96"/>
                </a:lnTo>
                <a:lnTo>
                  <a:pt x="1793" y="87"/>
                </a:lnTo>
                <a:lnTo>
                  <a:pt x="1760" y="79"/>
                </a:lnTo>
                <a:lnTo>
                  <a:pt x="1727" y="70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8"/>
                </a:lnTo>
                <a:lnTo>
                  <a:pt x="1450" y="23"/>
                </a:lnTo>
                <a:lnTo>
                  <a:pt x="1406" y="18"/>
                </a:lnTo>
                <a:lnTo>
                  <a:pt x="1360" y="14"/>
                </a:lnTo>
                <a:lnTo>
                  <a:pt x="1313" y="10"/>
                </a:lnTo>
                <a:lnTo>
                  <a:pt x="1265" y="7"/>
                </a:lnTo>
                <a:lnTo>
                  <a:pt x="1216" y="5"/>
                </a:lnTo>
                <a:lnTo>
                  <a:pt x="1165" y="2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81" name="Freeform 417"/>
          <p:cNvSpPr>
            <a:spLocks/>
          </p:cNvSpPr>
          <p:nvPr/>
        </p:nvSpPr>
        <p:spPr bwMode="auto">
          <a:xfrm>
            <a:off x="4046538" y="4745037"/>
            <a:ext cx="1069975" cy="255588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8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69 h 482"/>
              <a:gd name="T18" fmla="*/ 12 w 2023"/>
              <a:gd name="T19" fmla="*/ 203 h 482"/>
              <a:gd name="T20" fmla="*/ 0 w 2023"/>
              <a:gd name="T21" fmla="*/ 240 h 482"/>
              <a:gd name="T22" fmla="*/ 12 w 2023"/>
              <a:gd name="T23" fmla="*/ 277 h 482"/>
              <a:gd name="T24" fmla="*/ 46 w 2023"/>
              <a:gd name="T25" fmla="*/ 312 h 482"/>
              <a:gd name="T26" fmla="*/ 100 w 2023"/>
              <a:gd name="T27" fmla="*/ 345 h 482"/>
              <a:gd name="T28" fmla="*/ 173 w 2023"/>
              <a:gd name="T29" fmla="*/ 375 h 482"/>
              <a:gd name="T30" fmla="*/ 263 w 2023"/>
              <a:gd name="T31" fmla="*/ 403 h 482"/>
              <a:gd name="T32" fmla="*/ 368 w 2023"/>
              <a:gd name="T33" fmla="*/ 426 h 482"/>
              <a:gd name="T34" fmla="*/ 487 w 2023"/>
              <a:gd name="T35" fmla="*/ 447 h 482"/>
              <a:gd name="T36" fmla="*/ 618 w 2023"/>
              <a:gd name="T37" fmla="*/ 462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6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5 h 482"/>
              <a:gd name="T58" fmla="*/ 1961 w 2023"/>
              <a:gd name="T59" fmla="*/ 323 h 482"/>
              <a:gd name="T60" fmla="*/ 2002 w 2023"/>
              <a:gd name="T61" fmla="*/ 289 h 482"/>
              <a:gd name="T62" fmla="*/ 2022 w 2023"/>
              <a:gd name="T63" fmla="*/ 253 h 482"/>
              <a:gd name="T64" fmla="*/ 2018 w 2023"/>
              <a:gd name="T65" fmla="*/ 216 h 482"/>
              <a:gd name="T66" fmla="*/ 1991 w 2023"/>
              <a:gd name="T67" fmla="*/ 180 h 482"/>
              <a:gd name="T68" fmla="*/ 1944 w 2023"/>
              <a:gd name="T69" fmla="*/ 147 h 482"/>
              <a:gd name="T70" fmla="*/ 1877 w 2023"/>
              <a:gd name="T71" fmla="*/ 115 h 482"/>
              <a:gd name="T72" fmla="*/ 1793 w 2023"/>
              <a:gd name="T73" fmla="*/ 87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3 h 482"/>
              <a:gd name="T80" fmla="*/ 1313 w 2023"/>
              <a:gd name="T81" fmla="*/ 10 h 482"/>
              <a:gd name="T82" fmla="*/ 1165 w 2023"/>
              <a:gd name="T83" fmla="*/ 2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2"/>
                </a:lnTo>
                <a:lnTo>
                  <a:pt x="808" y="5"/>
                </a:lnTo>
                <a:lnTo>
                  <a:pt x="759" y="7"/>
                </a:lnTo>
                <a:lnTo>
                  <a:pt x="711" y="10"/>
                </a:lnTo>
                <a:lnTo>
                  <a:pt x="664" y="14"/>
                </a:lnTo>
                <a:lnTo>
                  <a:pt x="618" y="18"/>
                </a:lnTo>
                <a:lnTo>
                  <a:pt x="573" y="23"/>
                </a:lnTo>
                <a:lnTo>
                  <a:pt x="530" y="28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0"/>
                </a:lnTo>
                <a:lnTo>
                  <a:pt x="263" y="79"/>
                </a:lnTo>
                <a:lnTo>
                  <a:pt x="231" y="87"/>
                </a:lnTo>
                <a:lnTo>
                  <a:pt x="202" y="96"/>
                </a:lnTo>
                <a:lnTo>
                  <a:pt x="173" y="106"/>
                </a:lnTo>
                <a:lnTo>
                  <a:pt x="146" y="115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7"/>
                </a:lnTo>
                <a:lnTo>
                  <a:pt x="46" y="169"/>
                </a:lnTo>
                <a:lnTo>
                  <a:pt x="32" y="180"/>
                </a:lnTo>
                <a:lnTo>
                  <a:pt x="20" y="192"/>
                </a:lnTo>
                <a:lnTo>
                  <a:pt x="12" y="203"/>
                </a:lnTo>
                <a:lnTo>
                  <a:pt x="5" y="216"/>
                </a:lnTo>
                <a:lnTo>
                  <a:pt x="2" y="228"/>
                </a:lnTo>
                <a:lnTo>
                  <a:pt x="0" y="240"/>
                </a:lnTo>
                <a:lnTo>
                  <a:pt x="2" y="253"/>
                </a:lnTo>
                <a:lnTo>
                  <a:pt x="5" y="265"/>
                </a:lnTo>
                <a:lnTo>
                  <a:pt x="12" y="277"/>
                </a:lnTo>
                <a:lnTo>
                  <a:pt x="20" y="289"/>
                </a:lnTo>
                <a:lnTo>
                  <a:pt x="32" y="301"/>
                </a:lnTo>
                <a:lnTo>
                  <a:pt x="46" y="312"/>
                </a:lnTo>
                <a:lnTo>
                  <a:pt x="61" y="323"/>
                </a:lnTo>
                <a:lnTo>
                  <a:pt x="80" y="334"/>
                </a:lnTo>
                <a:lnTo>
                  <a:pt x="100" y="345"/>
                </a:lnTo>
                <a:lnTo>
                  <a:pt x="123" y="355"/>
                </a:lnTo>
                <a:lnTo>
                  <a:pt x="146" y="365"/>
                </a:lnTo>
                <a:lnTo>
                  <a:pt x="173" y="375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19"/>
                </a:lnTo>
                <a:lnTo>
                  <a:pt x="368" y="426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2"/>
                </a:lnTo>
                <a:lnTo>
                  <a:pt x="664" y="466"/>
                </a:lnTo>
                <a:lnTo>
                  <a:pt x="711" y="470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0"/>
                </a:lnTo>
                <a:lnTo>
                  <a:pt x="1360" y="466"/>
                </a:lnTo>
                <a:lnTo>
                  <a:pt x="1406" y="462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6"/>
                </a:lnTo>
                <a:lnTo>
                  <a:pt x="1691" y="419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5"/>
                </a:lnTo>
                <a:lnTo>
                  <a:pt x="1877" y="365"/>
                </a:lnTo>
                <a:lnTo>
                  <a:pt x="1901" y="355"/>
                </a:lnTo>
                <a:lnTo>
                  <a:pt x="1924" y="345"/>
                </a:lnTo>
                <a:lnTo>
                  <a:pt x="1944" y="334"/>
                </a:lnTo>
                <a:lnTo>
                  <a:pt x="1961" y="323"/>
                </a:lnTo>
                <a:lnTo>
                  <a:pt x="1978" y="312"/>
                </a:lnTo>
                <a:lnTo>
                  <a:pt x="1991" y="301"/>
                </a:lnTo>
                <a:lnTo>
                  <a:pt x="2002" y="289"/>
                </a:lnTo>
                <a:lnTo>
                  <a:pt x="2012" y="277"/>
                </a:lnTo>
                <a:lnTo>
                  <a:pt x="2018" y="265"/>
                </a:lnTo>
                <a:lnTo>
                  <a:pt x="2022" y="253"/>
                </a:lnTo>
                <a:lnTo>
                  <a:pt x="2023" y="240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3"/>
                </a:lnTo>
                <a:lnTo>
                  <a:pt x="2002" y="192"/>
                </a:lnTo>
                <a:lnTo>
                  <a:pt x="1991" y="180"/>
                </a:lnTo>
                <a:lnTo>
                  <a:pt x="1978" y="169"/>
                </a:lnTo>
                <a:lnTo>
                  <a:pt x="1961" y="157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5"/>
                </a:lnTo>
                <a:lnTo>
                  <a:pt x="1850" y="106"/>
                </a:lnTo>
                <a:lnTo>
                  <a:pt x="1822" y="96"/>
                </a:lnTo>
                <a:lnTo>
                  <a:pt x="1793" y="87"/>
                </a:lnTo>
                <a:lnTo>
                  <a:pt x="1760" y="79"/>
                </a:lnTo>
                <a:lnTo>
                  <a:pt x="1727" y="70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8"/>
                </a:lnTo>
                <a:lnTo>
                  <a:pt x="1450" y="23"/>
                </a:lnTo>
                <a:lnTo>
                  <a:pt x="1406" y="18"/>
                </a:lnTo>
                <a:lnTo>
                  <a:pt x="1360" y="14"/>
                </a:lnTo>
                <a:lnTo>
                  <a:pt x="1313" y="10"/>
                </a:lnTo>
                <a:lnTo>
                  <a:pt x="1265" y="7"/>
                </a:lnTo>
                <a:lnTo>
                  <a:pt x="1216" y="5"/>
                </a:lnTo>
                <a:lnTo>
                  <a:pt x="1165" y="2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82" name="Rectangle 418"/>
          <p:cNvSpPr>
            <a:spLocks noChangeArrowheads="1"/>
          </p:cNvSpPr>
          <p:nvPr/>
        </p:nvSpPr>
        <p:spPr bwMode="auto">
          <a:xfrm>
            <a:off x="4054475" y="4387850"/>
            <a:ext cx="1055688" cy="4921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83" name="Freeform 419"/>
          <p:cNvSpPr>
            <a:spLocks/>
          </p:cNvSpPr>
          <p:nvPr/>
        </p:nvSpPr>
        <p:spPr bwMode="auto">
          <a:xfrm>
            <a:off x="4046538" y="4286250"/>
            <a:ext cx="1069975" cy="255587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9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70 h 482"/>
              <a:gd name="T18" fmla="*/ 12 w 2023"/>
              <a:gd name="T19" fmla="*/ 205 h 482"/>
              <a:gd name="T20" fmla="*/ 0 w 2023"/>
              <a:gd name="T21" fmla="*/ 242 h 482"/>
              <a:gd name="T22" fmla="*/ 12 w 2023"/>
              <a:gd name="T23" fmla="*/ 277 h 482"/>
              <a:gd name="T24" fmla="*/ 46 w 2023"/>
              <a:gd name="T25" fmla="*/ 313 h 482"/>
              <a:gd name="T26" fmla="*/ 100 w 2023"/>
              <a:gd name="T27" fmla="*/ 346 h 482"/>
              <a:gd name="T28" fmla="*/ 173 w 2023"/>
              <a:gd name="T29" fmla="*/ 376 h 482"/>
              <a:gd name="T30" fmla="*/ 263 w 2023"/>
              <a:gd name="T31" fmla="*/ 403 h 482"/>
              <a:gd name="T32" fmla="*/ 368 w 2023"/>
              <a:gd name="T33" fmla="*/ 427 h 482"/>
              <a:gd name="T34" fmla="*/ 487 w 2023"/>
              <a:gd name="T35" fmla="*/ 447 h 482"/>
              <a:gd name="T36" fmla="*/ 618 w 2023"/>
              <a:gd name="T37" fmla="*/ 463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8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6 h 482"/>
              <a:gd name="T58" fmla="*/ 1961 w 2023"/>
              <a:gd name="T59" fmla="*/ 323 h 482"/>
              <a:gd name="T60" fmla="*/ 2002 w 2023"/>
              <a:gd name="T61" fmla="*/ 290 h 482"/>
              <a:gd name="T62" fmla="*/ 2022 w 2023"/>
              <a:gd name="T63" fmla="*/ 254 h 482"/>
              <a:gd name="T64" fmla="*/ 2018 w 2023"/>
              <a:gd name="T65" fmla="*/ 216 h 482"/>
              <a:gd name="T66" fmla="*/ 1991 w 2023"/>
              <a:gd name="T67" fmla="*/ 181 h 482"/>
              <a:gd name="T68" fmla="*/ 1944 w 2023"/>
              <a:gd name="T69" fmla="*/ 147 h 482"/>
              <a:gd name="T70" fmla="*/ 1877 w 2023"/>
              <a:gd name="T71" fmla="*/ 116 h 482"/>
              <a:gd name="T72" fmla="*/ 1793 w 2023"/>
              <a:gd name="T73" fmla="*/ 88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4 h 482"/>
              <a:gd name="T80" fmla="*/ 1313 w 2023"/>
              <a:gd name="T81" fmla="*/ 11 h 482"/>
              <a:gd name="T82" fmla="*/ 1165 w 2023"/>
              <a:gd name="T83" fmla="*/ 3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3"/>
                </a:lnTo>
                <a:lnTo>
                  <a:pt x="808" y="5"/>
                </a:lnTo>
                <a:lnTo>
                  <a:pt x="759" y="7"/>
                </a:lnTo>
                <a:lnTo>
                  <a:pt x="711" y="11"/>
                </a:lnTo>
                <a:lnTo>
                  <a:pt x="664" y="14"/>
                </a:lnTo>
                <a:lnTo>
                  <a:pt x="618" y="19"/>
                </a:lnTo>
                <a:lnTo>
                  <a:pt x="573" y="24"/>
                </a:lnTo>
                <a:lnTo>
                  <a:pt x="530" y="29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1"/>
                </a:lnTo>
                <a:lnTo>
                  <a:pt x="263" y="79"/>
                </a:lnTo>
                <a:lnTo>
                  <a:pt x="231" y="88"/>
                </a:lnTo>
                <a:lnTo>
                  <a:pt x="202" y="97"/>
                </a:lnTo>
                <a:lnTo>
                  <a:pt x="173" y="106"/>
                </a:lnTo>
                <a:lnTo>
                  <a:pt x="146" y="116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9"/>
                </a:lnTo>
                <a:lnTo>
                  <a:pt x="46" y="170"/>
                </a:lnTo>
                <a:lnTo>
                  <a:pt x="32" y="181"/>
                </a:lnTo>
                <a:lnTo>
                  <a:pt x="20" y="192"/>
                </a:lnTo>
                <a:lnTo>
                  <a:pt x="12" y="205"/>
                </a:lnTo>
                <a:lnTo>
                  <a:pt x="5" y="216"/>
                </a:lnTo>
                <a:lnTo>
                  <a:pt x="2" y="228"/>
                </a:lnTo>
                <a:lnTo>
                  <a:pt x="0" y="242"/>
                </a:lnTo>
                <a:lnTo>
                  <a:pt x="2" y="254"/>
                </a:lnTo>
                <a:lnTo>
                  <a:pt x="5" y="266"/>
                </a:lnTo>
                <a:lnTo>
                  <a:pt x="12" y="277"/>
                </a:lnTo>
                <a:lnTo>
                  <a:pt x="20" y="290"/>
                </a:lnTo>
                <a:lnTo>
                  <a:pt x="32" y="301"/>
                </a:lnTo>
                <a:lnTo>
                  <a:pt x="46" y="313"/>
                </a:lnTo>
                <a:lnTo>
                  <a:pt x="61" y="323"/>
                </a:lnTo>
                <a:lnTo>
                  <a:pt x="80" y="335"/>
                </a:lnTo>
                <a:lnTo>
                  <a:pt x="100" y="346"/>
                </a:lnTo>
                <a:lnTo>
                  <a:pt x="123" y="356"/>
                </a:lnTo>
                <a:lnTo>
                  <a:pt x="146" y="366"/>
                </a:lnTo>
                <a:lnTo>
                  <a:pt x="173" y="376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20"/>
                </a:lnTo>
                <a:lnTo>
                  <a:pt x="368" y="427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3"/>
                </a:lnTo>
                <a:lnTo>
                  <a:pt x="664" y="468"/>
                </a:lnTo>
                <a:lnTo>
                  <a:pt x="711" y="471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1"/>
                </a:lnTo>
                <a:lnTo>
                  <a:pt x="1360" y="468"/>
                </a:lnTo>
                <a:lnTo>
                  <a:pt x="1406" y="463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7"/>
                </a:lnTo>
                <a:lnTo>
                  <a:pt x="1691" y="420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6"/>
                </a:lnTo>
                <a:lnTo>
                  <a:pt x="1877" y="366"/>
                </a:lnTo>
                <a:lnTo>
                  <a:pt x="1901" y="356"/>
                </a:lnTo>
                <a:lnTo>
                  <a:pt x="1924" y="346"/>
                </a:lnTo>
                <a:lnTo>
                  <a:pt x="1944" y="335"/>
                </a:lnTo>
                <a:lnTo>
                  <a:pt x="1961" y="323"/>
                </a:lnTo>
                <a:lnTo>
                  <a:pt x="1978" y="313"/>
                </a:lnTo>
                <a:lnTo>
                  <a:pt x="1991" y="301"/>
                </a:lnTo>
                <a:lnTo>
                  <a:pt x="2002" y="290"/>
                </a:lnTo>
                <a:lnTo>
                  <a:pt x="2012" y="277"/>
                </a:lnTo>
                <a:lnTo>
                  <a:pt x="2018" y="266"/>
                </a:lnTo>
                <a:lnTo>
                  <a:pt x="2022" y="254"/>
                </a:lnTo>
                <a:lnTo>
                  <a:pt x="2023" y="242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5"/>
                </a:lnTo>
                <a:lnTo>
                  <a:pt x="2002" y="192"/>
                </a:lnTo>
                <a:lnTo>
                  <a:pt x="1991" y="181"/>
                </a:lnTo>
                <a:lnTo>
                  <a:pt x="1978" y="170"/>
                </a:lnTo>
                <a:lnTo>
                  <a:pt x="1961" y="159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6"/>
                </a:lnTo>
                <a:lnTo>
                  <a:pt x="1850" y="106"/>
                </a:lnTo>
                <a:lnTo>
                  <a:pt x="1822" y="97"/>
                </a:lnTo>
                <a:lnTo>
                  <a:pt x="1793" y="88"/>
                </a:lnTo>
                <a:lnTo>
                  <a:pt x="1760" y="79"/>
                </a:lnTo>
                <a:lnTo>
                  <a:pt x="1727" y="71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9"/>
                </a:lnTo>
                <a:lnTo>
                  <a:pt x="1450" y="24"/>
                </a:lnTo>
                <a:lnTo>
                  <a:pt x="1406" y="19"/>
                </a:lnTo>
                <a:lnTo>
                  <a:pt x="1360" y="14"/>
                </a:lnTo>
                <a:lnTo>
                  <a:pt x="1313" y="11"/>
                </a:lnTo>
                <a:lnTo>
                  <a:pt x="1265" y="7"/>
                </a:lnTo>
                <a:lnTo>
                  <a:pt x="1216" y="5"/>
                </a:lnTo>
                <a:lnTo>
                  <a:pt x="1165" y="3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84" name="Freeform 420"/>
          <p:cNvSpPr>
            <a:spLocks/>
          </p:cNvSpPr>
          <p:nvPr/>
        </p:nvSpPr>
        <p:spPr bwMode="auto">
          <a:xfrm>
            <a:off x="4046538" y="4286250"/>
            <a:ext cx="1069975" cy="255587"/>
          </a:xfrm>
          <a:custGeom>
            <a:avLst/>
            <a:gdLst>
              <a:gd name="T0" fmla="*/ 909 w 2023"/>
              <a:gd name="T1" fmla="*/ 1 h 482"/>
              <a:gd name="T2" fmla="*/ 759 w 2023"/>
              <a:gd name="T3" fmla="*/ 7 h 482"/>
              <a:gd name="T4" fmla="*/ 618 w 2023"/>
              <a:gd name="T5" fmla="*/ 19 h 482"/>
              <a:gd name="T6" fmla="*/ 487 w 2023"/>
              <a:gd name="T7" fmla="*/ 35 h 482"/>
              <a:gd name="T8" fmla="*/ 368 w 2023"/>
              <a:gd name="T9" fmla="*/ 55 h 482"/>
              <a:gd name="T10" fmla="*/ 263 w 2023"/>
              <a:gd name="T11" fmla="*/ 79 h 482"/>
              <a:gd name="T12" fmla="*/ 173 w 2023"/>
              <a:gd name="T13" fmla="*/ 106 h 482"/>
              <a:gd name="T14" fmla="*/ 100 w 2023"/>
              <a:gd name="T15" fmla="*/ 136 h 482"/>
              <a:gd name="T16" fmla="*/ 46 w 2023"/>
              <a:gd name="T17" fmla="*/ 170 h 482"/>
              <a:gd name="T18" fmla="*/ 12 w 2023"/>
              <a:gd name="T19" fmla="*/ 205 h 482"/>
              <a:gd name="T20" fmla="*/ 0 w 2023"/>
              <a:gd name="T21" fmla="*/ 242 h 482"/>
              <a:gd name="T22" fmla="*/ 12 w 2023"/>
              <a:gd name="T23" fmla="*/ 277 h 482"/>
              <a:gd name="T24" fmla="*/ 46 w 2023"/>
              <a:gd name="T25" fmla="*/ 313 h 482"/>
              <a:gd name="T26" fmla="*/ 100 w 2023"/>
              <a:gd name="T27" fmla="*/ 346 h 482"/>
              <a:gd name="T28" fmla="*/ 173 w 2023"/>
              <a:gd name="T29" fmla="*/ 376 h 482"/>
              <a:gd name="T30" fmla="*/ 263 w 2023"/>
              <a:gd name="T31" fmla="*/ 403 h 482"/>
              <a:gd name="T32" fmla="*/ 368 w 2023"/>
              <a:gd name="T33" fmla="*/ 427 h 482"/>
              <a:gd name="T34" fmla="*/ 487 w 2023"/>
              <a:gd name="T35" fmla="*/ 447 h 482"/>
              <a:gd name="T36" fmla="*/ 618 w 2023"/>
              <a:gd name="T37" fmla="*/ 463 h 482"/>
              <a:gd name="T38" fmla="*/ 759 w 2023"/>
              <a:gd name="T39" fmla="*/ 474 h 482"/>
              <a:gd name="T40" fmla="*/ 909 w 2023"/>
              <a:gd name="T41" fmla="*/ 481 h 482"/>
              <a:gd name="T42" fmla="*/ 1064 w 2023"/>
              <a:gd name="T43" fmla="*/ 481 h 482"/>
              <a:gd name="T44" fmla="*/ 1216 w 2023"/>
              <a:gd name="T45" fmla="*/ 477 h 482"/>
              <a:gd name="T46" fmla="*/ 1360 w 2023"/>
              <a:gd name="T47" fmla="*/ 468 h 482"/>
              <a:gd name="T48" fmla="*/ 1494 w 2023"/>
              <a:gd name="T49" fmla="*/ 452 h 482"/>
              <a:gd name="T50" fmla="*/ 1617 w 2023"/>
              <a:gd name="T51" fmla="*/ 434 h 482"/>
              <a:gd name="T52" fmla="*/ 1727 w 2023"/>
              <a:gd name="T53" fmla="*/ 411 h 482"/>
              <a:gd name="T54" fmla="*/ 1822 w 2023"/>
              <a:gd name="T55" fmla="*/ 385 h 482"/>
              <a:gd name="T56" fmla="*/ 1901 w 2023"/>
              <a:gd name="T57" fmla="*/ 356 h 482"/>
              <a:gd name="T58" fmla="*/ 1961 w 2023"/>
              <a:gd name="T59" fmla="*/ 323 h 482"/>
              <a:gd name="T60" fmla="*/ 2002 w 2023"/>
              <a:gd name="T61" fmla="*/ 290 h 482"/>
              <a:gd name="T62" fmla="*/ 2022 w 2023"/>
              <a:gd name="T63" fmla="*/ 254 h 482"/>
              <a:gd name="T64" fmla="*/ 2018 w 2023"/>
              <a:gd name="T65" fmla="*/ 216 h 482"/>
              <a:gd name="T66" fmla="*/ 1991 w 2023"/>
              <a:gd name="T67" fmla="*/ 181 h 482"/>
              <a:gd name="T68" fmla="*/ 1944 w 2023"/>
              <a:gd name="T69" fmla="*/ 147 h 482"/>
              <a:gd name="T70" fmla="*/ 1877 w 2023"/>
              <a:gd name="T71" fmla="*/ 116 h 482"/>
              <a:gd name="T72" fmla="*/ 1793 w 2023"/>
              <a:gd name="T73" fmla="*/ 88 h 482"/>
              <a:gd name="T74" fmla="*/ 1691 w 2023"/>
              <a:gd name="T75" fmla="*/ 62 h 482"/>
              <a:gd name="T76" fmla="*/ 1577 w 2023"/>
              <a:gd name="T77" fmla="*/ 41 h 482"/>
              <a:gd name="T78" fmla="*/ 1450 w 2023"/>
              <a:gd name="T79" fmla="*/ 24 h 482"/>
              <a:gd name="T80" fmla="*/ 1313 w 2023"/>
              <a:gd name="T81" fmla="*/ 11 h 482"/>
              <a:gd name="T82" fmla="*/ 1165 w 2023"/>
              <a:gd name="T83" fmla="*/ 3 h 482"/>
              <a:gd name="T84" fmla="*/ 1012 w 2023"/>
              <a:gd name="T8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23" h="482">
                <a:moveTo>
                  <a:pt x="1012" y="0"/>
                </a:moveTo>
                <a:lnTo>
                  <a:pt x="960" y="0"/>
                </a:lnTo>
                <a:lnTo>
                  <a:pt x="909" y="1"/>
                </a:lnTo>
                <a:lnTo>
                  <a:pt x="857" y="3"/>
                </a:lnTo>
                <a:lnTo>
                  <a:pt x="808" y="5"/>
                </a:lnTo>
                <a:lnTo>
                  <a:pt x="759" y="7"/>
                </a:lnTo>
                <a:lnTo>
                  <a:pt x="711" y="11"/>
                </a:lnTo>
                <a:lnTo>
                  <a:pt x="664" y="14"/>
                </a:lnTo>
                <a:lnTo>
                  <a:pt x="618" y="19"/>
                </a:lnTo>
                <a:lnTo>
                  <a:pt x="573" y="24"/>
                </a:lnTo>
                <a:lnTo>
                  <a:pt x="530" y="29"/>
                </a:lnTo>
                <a:lnTo>
                  <a:pt x="487" y="35"/>
                </a:lnTo>
                <a:lnTo>
                  <a:pt x="446" y="41"/>
                </a:lnTo>
                <a:lnTo>
                  <a:pt x="406" y="48"/>
                </a:lnTo>
                <a:lnTo>
                  <a:pt x="368" y="55"/>
                </a:lnTo>
                <a:lnTo>
                  <a:pt x="331" y="62"/>
                </a:lnTo>
                <a:lnTo>
                  <a:pt x="297" y="71"/>
                </a:lnTo>
                <a:lnTo>
                  <a:pt x="263" y="79"/>
                </a:lnTo>
                <a:lnTo>
                  <a:pt x="231" y="88"/>
                </a:lnTo>
                <a:lnTo>
                  <a:pt x="202" y="97"/>
                </a:lnTo>
                <a:lnTo>
                  <a:pt x="173" y="106"/>
                </a:lnTo>
                <a:lnTo>
                  <a:pt x="146" y="116"/>
                </a:lnTo>
                <a:lnTo>
                  <a:pt x="123" y="126"/>
                </a:lnTo>
                <a:lnTo>
                  <a:pt x="100" y="136"/>
                </a:lnTo>
                <a:lnTo>
                  <a:pt x="80" y="147"/>
                </a:lnTo>
                <a:lnTo>
                  <a:pt x="61" y="159"/>
                </a:lnTo>
                <a:lnTo>
                  <a:pt x="46" y="170"/>
                </a:lnTo>
                <a:lnTo>
                  <a:pt x="32" y="181"/>
                </a:lnTo>
                <a:lnTo>
                  <a:pt x="20" y="192"/>
                </a:lnTo>
                <a:lnTo>
                  <a:pt x="12" y="205"/>
                </a:lnTo>
                <a:lnTo>
                  <a:pt x="5" y="216"/>
                </a:lnTo>
                <a:lnTo>
                  <a:pt x="2" y="228"/>
                </a:lnTo>
                <a:lnTo>
                  <a:pt x="0" y="242"/>
                </a:lnTo>
                <a:lnTo>
                  <a:pt x="2" y="254"/>
                </a:lnTo>
                <a:lnTo>
                  <a:pt x="5" y="266"/>
                </a:lnTo>
                <a:lnTo>
                  <a:pt x="12" y="277"/>
                </a:lnTo>
                <a:lnTo>
                  <a:pt x="20" y="290"/>
                </a:lnTo>
                <a:lnTo>
                  <a:pt x="32" y="301"/>
                </a:lnTo>
                <a:lnTo>
                  <a:pt x="46" y="313"/>
                </a:lnTo>
                <a:lnTo>
                  <a:pt x="61" y="323"/>
                </a:lnTo>
                <a:lnTo>
                  <a:pt x="80" y="335"/>
                </a:lnTo>
                <a:lnTo>
                  <a:pt x="100" y="346"/>
                </a:lnTo>
                <a:lnTo>
                  <a:pt x="123" y="356"/>
                </a:lnTo>
                <a:lnTo>
                  <a:pt x="146" y="366"/>
                </a:lnTo>
                <a:lnTo>
                  <a:pt x="173" y="376"/>
                </a:lnTo>
                <a:lnTo>
                  <a:pt x="202" y="385"/>
                </a:lnTo>
                <a:lnTo>
                  <a:pt x="231" y="394"/>
                </a:lnTo>
                <a:lnTo>
                  <a:pt x="263" y="403"/>
                </a:lnTo>
                <a:lnTo>
                  <a:pt x="297" y="411"/>
                </a:lnTo>
                <a:lnTo>
                  <a:pt x="331" y="420"/>
                </a:lnTo>
                <a:lnTo>
                  <a:pt x="368" y="427"/>
                </a:lnTo>
                <a:lnTo>
                  <a:pt x="406" y="434"/>
                </a:lnTo>
                <a:lnTo>
                  <a:pt x="446" y="441"/>
                </a:lnTo>
                <a:lnTo>
                  <a:pt x="487" y="447"/>
                </a:lnTo>
                <a:lnTo>
                  <a:pt x="530" y="452"/>
                </a:lnTo>
                <a:lnTo>
                  <a:pt x="573" y="458"/>
                </a:lnTo>
                <a:lnTo>
                  <a:pt x="618" y="463"/>
                </a:lnTo>
                <a:lnTo>
                  <a:pt x="664" y="468"/>
                </a:lnTo>
                <a:lnTo>
                  <a:pt x="711" y="471"/>
                </a:lnTo>
                <a:lnTo>
                  <a:pt x="759" y="474"/>
                </a:lnTo>
                <a:lnTo>
                  <a:pt x="808" y="477"/>
                </a:lnTo>
                <a:lnTo>
                  <a:pt x="857" y="479"/>
                </a:lnTo>
                <a:lnTo>
                  <a:pt x="909" y="481"/>
                </a:lnTo>
                <a:lnTo>
                  <a:pt x="960" y="481"/>
                </a:lnTo>
                <a:lnTo>
                  <a:pt x="1012" y="482"/>
                </a:lnTo>
                <a:lnTo>
                  <a:pt x="1064" y="481"/>
                </a:lnTo>
                <a:lnTo>
                  <a:pt x="1115" y="481"/>
                </a:lnTo>
                <a:lnTo>
                  <a:pt x="1165" y="479"/>
                </a:lnTo>
                <a:lnTo>
                  <a:pt x="1216" y="477"/>
                </a:lnTo>
                <a:lnTo>
                  <a:pt x="1265" y="474"/>
                </a:lnTo>
                <a:lnTo>
                  <a:pt x="1313" y="471"/>
                </a:lnTo>
                <a:lnTo>
                  <a:pt x="1360" y="468"/>
                </a:lnTo>
                <a:lnTo>
                  <a:pt x="1406" y="463"/>
                </a:lnTo>
                <a:lnTo>
                  <a:pt x="1450" y="458"/>
                </a:lnTo>
                <a:lnTo>
                  <a:pt x="1494" y="452"/>
                </a:lnTo>
                <a:lnTo>
                  <a:pt x="1536" y="447"/>
                </a:lnTo>
                <a:lnTo>
                  <a:pt x="1577" y="441"/>
                </a:lnTo>
                <a:lnTo>
                  <a:pt x="1617" y="434"/>
                </a:lnTo>
                <a:lnTo>
                  <a:pt x="1656" y="427"/>
                </a:lnTo>
                <a:lnTo>
                  <a:pt x="1691" y="420"/>
                </a:lnTo>
                <a:lnTo>
                  <a:pt x="1727" y="411"/>
                </a:lnTo>
                <a:lnTo>
                  <a:pt x="1760" y="403"/>
                </a:lnTo>
                <a:lnTo>
                  <a:pt x="1793" y="394"/>
                </a:lnTo>
                <a:lnTo>
                  <a:pt x="1822" y="385"/>
                </a:lnTo>
                <a:lnTo>
                  <a:pt x="1850" y="376"/>
                </a:lnTo>
                <a:lnTo>
                  <a:pt x="1877" y="366"/>
                </a:lnTo>
                <a:lnTo>
                  <a:pt x="1901" y="356"/>
                </a:lnTo>
                <a:lnTo>
                  <a:pt x="1924" y="346"/>
                </a:lnTo>
                <a:lnTo>
                  <a:pt x="1944" y="335"/>
                </a:lnTo>
                <a:lnTo>
                  <a:pt x="1961" y="323"/>
                </a:lnTo>
                <a:lnTo>
                  <a:pt x="1978" y="313"/>
                </a:lnTo>
                <a:lnTo>
                  <a:pt x="1991" y="301"/>
                </a:lnTo>
                <a:lnTo>
                  <a:pt x="2002" y="290"/>
                </a:lnTo>
                <a:lnTo>
                  <a:pt x="2012" y="277"/>
                </a:lnTo>
                <a:lnTo>
                  <a:pt x="2018" y="266"/>
                </a:lnTo>
                <a:lnTo>
                  <a:pt x="2022" y="254"/>
                </a:lnTo>
                <a:lnTo>
                  <a:pt x="2023" y="242"/>
                </a:lnTo>
                <a:lnTo>
                  <a:pt x="2022" y="228"/>
                </a:lnTo>
                <a:lnTo>
                  <a:pt x="2018" y="216"/>
                </a:lnTo>
                <a:lnTo>
                  <a:pt x="2012" y="205"/>
                </a:lnTo>
                <a:lnTo>
                  <a:pt x="2002" y="192"/>
                </a:lnTo>
                <a:lnTo>
                  <a:pt x="1991" y="181"/>
                </a:lnTo>
                <a:lnTo>
                  <a:pt x="1978" y="170"/>
                </a:lnTo>
                <a:lnTo>
                  <a:pt x="1961" y="159"/>
                </a:lnTo>
                <a:lnTo>
                  <a:pt x="1944" y="147"/>
                </a:lnTo>
                <a:lnTo>
                  <a:pt x="1924" y="136"/>
                </a:lnTo>
                <a:lnTo>
                  <a:pt x="1901" y="126"/>
                </a:lnTo>
                <a:lnTo>
                  <a:pt x="1877" y="116"/>
                </a:lnTo>
                <a:lnTo>
                  <a:pt x="1850" y="106"/>
                </a:lnTo>
                <a:lnTo>
                  <a:pt x="1822" y="97"/>
                </a:lnTo>
                <a:lnTo>
                  <a:pt x="1793" y="88"/>
                </a:lnTo>
                <a:lnTo>
                  <a:pt x="1760" y="79"/>
                </a:lnTo>
                <a:lnTo>
                  <a:pt x="1727" y="71"/>
                </a:lnTo>
                <a:lnTo>
                  <a:pt x="1691" y="62"/>
                </a:lnTo>
                <a:lnTo>
                  <a:pt x="1656" y="55"/>
                </a:lnTo>
                <a:lnTo>
                  <a:pt x="1617" y="48"/>
                </a:lnTo>
                <a:lnTo>
                  <a:pt x="1577" y="41"/>
                </a:lnTo>
                <a:lnTo>
                  <a:pt x="1536" y="35"/>
                </a:lnTo>
                <a:lnTo>
                  <a:pt x="1494" y="29"/>
                </a:lnTo>
                <a:lnTo>
                  <a:pt x="1450" y="24"/>
                </a:lnTo>
                <a:lnTo>
                  <a:pt x="1406" y="19"/>
                </a:lnTo>
                <a:lnTo>
                  <a:pt x="1360" y="14"/>
                </a:lnTo>
                <a:lnTo>
                  <a:pt x="1313" y="11"/>
                </a:lnTo>
                <a:lnTo>
                  <a:pt x="1265" y="7"/>
                </a:lnTo>
                <a:lnTo>
                  <a:pt x="1216" y="5"/>
                </a:lnTo>
                <a:lnTo>
                  <a:pt x="1165" y="3"/>
                </a:lnTo>
                <a:lnTo>
                  <a:pt x="1115" y="1"/>
                </a:lnTo>
                <a:lnTo>
                  <a:pt x="1064" y="0"/>
                </a:lnTo>
                <a:lnTo>
                  <a:pt x="1012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85" name="Line 421"/>
          <p:cNvSpPr>
            <a:spLocks noChangeShapeType="1"/>
          </p:cNvSpPr>
          <p:nvPr/>
        </p:nvSpPr>
        <p:spPr bwMode="auto">
          <a:xfrm>
            <a:off x="4044950" y="4416425"/>
            <a:ext cx="1588" cy="460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86" name="Line 422"/>
          <p:cNvSpPr>
            <a:spLocks noChangeShapeType="1"/>
          </p:cNvSpPr>
          <p:nvPr/>
        </p:nvSpPr>
        <p:spPr bwMode="auto">
          <a:xfrm>
            <a:off x="5116513" y="4413250"/>
            <a:ext cx="1587" cy="4603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87" name="Rectangle 423"/>
          <p:cNvSpPr>
            <a:spLocks noChangeArrowheads="1"/>
          </p:cNvSpPr>
          <p:nvPr/>
        </p:nvSpPr>
        <p:spPr bwMode="auto">
          <a:xfrm>
            <a:off x="4259263" y="4651375"/>
            <a:ext cx="673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300">
                <a:solidFill>
                  <a:srgbClr val="A50021"/>
                </a:solidFill>
                <a:latin typeface="Arial" pitchFamily="34" charset="0"/>
              </a:rPr>
              <a:t>Μοντέλο</a:t>
            </a:r>
            <a:endParaRPr lang="el-GR"/>
          </a:p>
        </p:txBody>
      </p:sp>
      <p:sp>
        <p:nvSpPr>
          <p:cNvPr id="421288" name="Rectangle 424"/>
          <p:cNvSpPr>
            <a:spLocks noChangeArrowheads="1"/>
          </p:cNvSpPr>
          <p:nvPr/>
        </p:nvSpPr>
        <p:spPr bwMode="auto">
          <a:xfrm>
            <a:off x="6586538" y="32877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89" name="Rectangle 425"/>
          <p:cNvSpPr>
            <a:spLocks noChangeArrowheads="1"/>
          </p:cNvSpPr>
          <p:nvPr/>
        </p:nvSpPr>
        <p:spPr bwMode="auto">
          <a:xfrm>
            <a:off x="6372225" y="34528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90" name="Rectangle 426"/>
          <p:cNvSpPr>
            <a:spLocks noChangeArrowheads="1"/>
          </p:cNvSpPr>
          <p:nvPr/>
        </p:nvSpPr>
        <p:spPr bwMode="auto">
          <a:xfrm>
            <a:off x="6200775" y="313372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91" name="Rectangle 427"/>
          <p:cNvSpPr>
            <a:spLocks noChangeArrowheads="1"/>
          </p:cNvSpPr>
          <p:nvPr/>
        </p:nvSpPr>
        <p:spPr bwMode="auto">
          <a:xfrm>
            <a:off x="6146800" y="3079750"/>
            <a:ext cx="1035050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92" name="Rectangle 428"/>
          <p:cNvSpPr>
            <a:spLocks noChangeArrowheads="1"/>
          </p:cNvSpPr>
          <p:nvPr/>
        </p:nvSpPr>
        <p:spPr bwMode="auto">
          <a:xfrm>
            <a:off x="6146800" y="3079750"/>
            <a:ext cx="1035050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93" name="Rectangle 429"/>
          <p:cNvSpPr>
            <a:spLocks noChangeArrowheads="1"/>
          </p:cNvSpPr>
          <p:nvPr/>
        </p:nvSpPr>
        <p:spPr bwMode="auto">
          <a:xfrm>
            <a:off x="6532563" y="323373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94" name="Rectangle 430"/>
          <p:cNvSpPr>
            <a:spLocks noChangeArrowheads="1"/>
          </p:cNvSpPr>
          <p:nvPr/>
        </p:nvSpPr>
        <p:spPr bwMode="auto">
          <a:xfrm>
            <a:off x="6383338" y="33988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95" name="Rectangle 431"/>
          <p:cNvSpPr>
            <a:spLocks noChangeArrowheads="1"/>
          </p:cNvSpPr>
          <p:nvPr/>
        </p:nvSpPr>
        <p:spPr bwMode="auto">
          <a:xfrm>
            <a:off x="6689725" y="33893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296" name="Rectangle 432"/>
          <p:cNvSpPr>
            <a:spLocks noChangeArrowheads="1"/>
          </p:cNvSpPr>
          <p:nvPr/>
        </p:nvSpPr>
        <p:spPr bwMode="auto">
          <a:xfrm>
            <a:off x="6473825" y="35544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297" name="Rectangle 433"/>
          <p:cNvSpPr>
            <a:spLocks noChangeArrowheads="1"/>
          </p:cNvSpPr>
          <p:nvPr/>
        </p:nvSpPr>
        <p:spPr bwMode="auto">
          <a:xfrm>
            <a:off x="6302375" y="323532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98" name="Rectangle 434"/>
          <p:cNvSpPr>
            <a:spLocks noChangeArrowheads="1"/>
          </p:cNvSpPr>
          <p:nvPr/>
        </p:nvSpPr>
        <p:spPr bwMode="auto">
          <a:xfrm>
            <a:off x="6248400" y="3181350"/>
            <a:ext cx="1036638" cy="6445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299" name="Rectangle 435"/>
          <p:cNvSpPr>
            <a:spLocks noChangeArrowheads="1"/>
          </p:cNvSpPr>
          <p:nvPr/>
        </p:nvSpPr>
        <p:spPr bwMode="auto">
          <a:xfrm>
            <a:off x="6248400" y="3181350"/>
            <a:ext cx="1036638" cy="64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00" name="Rectangle 436"/>
          <p:cNvSpPr>
            <a:spLocks noChangeArrowheads="1"/>
          </p:cNvSpPr>
          <p:nvPr/>
        </p:nvSpPr>
        <p:spPr bwMode="auto">
          <a:xfrm>
            <a:off x="6635750" y="333533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301" name="Rectangle 437"/>
          <p:cNvSpPr>
            <a:spLocks noChangeArrowheads="1"/>
          </p:cNvSpPr>
          <p:nvPr/>
        </p:nvSpPr>
        <p:spPr bwMode="auto">
          <a:xfrm>
            <a:off x="6419850" y="35004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02" name="Rectangle 438"/>
          <p:cNvSpPr>
            <a:spLocks noChangeArrowheads="1"/>
          </p:cNvSpPr>
          <p:nvPr/>
        </p:nvSpPr>
        <p:spPr bwMode="auto">
          <a:xfrm>
            <a:off x="6677025" y="3490912"/>
            <a:ext cx="474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Object</a:t>
            </a:r>
            <a:endParaRPr lang="el-GR"/>
          </a:p>
        </p:txBody>
      </p:sp>
      <p:sp>
        <p:nvSpPr>
          <p:cNvPr id="421303" name="Rectangle 439"/>
          <p:cNvSpPr>
            <a:spLocks noChangeArrowheads="1"/>
          </p:cNvSpPr>
          <p:nvPr/>
        </p:nvSpPr>
        <p:spPr bwMode="auto">
          <a:xfrm>
            <a:off x="6577013" y="36560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04" name="Rectangle 440"/>
          <p:cNvSpPr>
            <a:spLocks noChangeArrowheads="1"/>
          </p:cNvSpPr>
          <p:nvPr/>
        </p:nvSpPr>
        <p:spPr bwMode="auto">
          <a:xfrm>
            <a:off x="6405563" y="3336925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05" name="Rectangle 441"/>
          <p:cNvSpPr>
            <a:spLocks noChangeArrowheads="1"/>
          </p:cNvSpPr>
          <p:nvPr/>
        </p:nvSpPr>
        <p:spPr bwMode="auto">
          <a:xfrm>
            <a:off x="6351588" y="3282950"/>
            <a:ext cx="1036637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06" name="Rectangle 442"/>
          <p:cNvSpPr>
            <a:spLocks noChangeArrowheads="1"/>
          </p:cNvSpPr>
          <p:nvPr/>
        </p:nvSpPr>
        <p:spPr bwMode="auto">
          <a:xfrm>
            <a:off x="6351588" y="3282950"/>
            <a:ext cx="1036637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07" name="Rectangle 443"/>
          <p:cNvSpPr>
            <a:spLocks noChangeArrowheads="1"/>
          </p:cNvSpPr>
          <p:nvPr/>
        </p:nvSpPr>
        <p:spPr bwMode="auto">
          <a:xfrm>
            <a:off x="6623050" y="3435350"/>
            <a:ext cx="474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Object</a:t>
            </a:r>
            <a:endParaRPr lang="el-GR"/>
          </a:p>
        </p:txBody>
      </p:sp>
      <p:sp>
        <p:nvSpPr>
          <p:cNvPr id="421308" name="Rectangle 444"/>
          <p:cNvSpPr>
            <a:spLocks noChangeArrowheads="1"/>
          </p:cNvSpPr>
          <p:nvPr/>
        </p:nvSpPr>
        <p:spPr bwMode="auto">
          <a:xfrm>
            <a:off x="6523038" y="36020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09" name="Rectangle 445"/>
          <p:cNvSpPr>
            <a:spLocks noChangeArrowheads="1"/>
          </p:cNvSpPr>
          <p:nvPr/>
        </p:nvSpPr>
        <p:spPr bwMode="auto">
          <a:xfrm>
            <a:off x="6586538" y="32877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310" name="Rectangle 446"/>
          <p:cNvSpPr>
            <a:spLocks noChangeArrowheads="1"/>
          </p:cNvSpPr>
          <p:nvPr/>
        </p:nvSpPr>
        <p:spPr bwMode="auto">
          <a:xfrm>
            <a:off x="6372225" y="34528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11" name="Rectangle 447"/>
          <p:cNvSpPr>
            <a:spLocks noChangeArrowheads="1"/>
          </p:cNvSpPr>
          <p:nvPr/>
        </p:nvSpPr>
        <p:spPr bwMode="auto">
          <a:xfrm>
            <a:off x="6200775" y="313372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12" name="Rectangle 448"/>
          <p:cNvSpPr>
            <a:spLocks noChangeArrowheads="1"/>
          </p:cNvSpPr>
          <p:nvPr/>
        </p:nvSpPr>
        <p:spPr bwMode="auto">
          <a:xfrm>
            <a:off x="6146800" y="3079750"/>
            <a:ext cx="1035050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13" name="Rectangle 449"/>
          <p:cNvSpPr>
            <a:spLocks noChangeArrowheads="1"/>
          </p:cNvSpPr>
          <p:nvPr/>
        </p:nvSpPr>
        <p:spPr bwMode="auto">
          <a:xfrm>
            <a:off x="6146800" y="3079750"/>
            <a:ext cx="1035050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14" name="Rectangle 450"/>
          <p:cNvSpPr>
            <a:spLocks noChangeArrowheads="1"/>
          </p:cNvSpPr>
          <p:nvPr/>
        </p:nvSpPr>
        <p:spPr bwMode="auto">
          <a:xfrm>
            <a:off x="6532563" y="323373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315" name="Rectangle 451"/>
          <p:cNvSpPr>
            <a:spLocks noChangeArrowheads="1"/>
          </p:cNvSpPr>
          <p:nvPr/>
        </p:nvSpPr>
        <p:spPr bwMode="auto">
          <a:xfrm>
            <a:off x="6383338" y="33988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16" name="Rectangle 452"/>
          <p:cNvSpPr>
            <a:spLocks noChangeArrowheads="1"/>
          </p:cNvSpPr>
          <p:nvPr/>
        </p:nvSpPr>
        <p:spPr bwMode="auto">
          <a:xfrm>
            <a:off x="6689725" y="33893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317" name="Rectangle 453"/>
          <p:cNvSpPr>
            <a:spLocks noChangeArrowheads="1"/>
          </p:cNvSpPr>
          <p:nvPr/>
        </p:nvSpPr>
        <p:spPr bwMode="auto">
          <a:xfrm>
            <a:off x="6473825" y="35544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18" name="Rectangle 454"/>
          <p:cNvSpPr>
            <a:spLocks noChangeArrowheads="1"/>
          </p:cNvSpPr>
          <p:nvPr/>
        </p:nvSpPr>
        <p:spPr bwMode="auto">
          <a:xfrm>
            <a:off x="6302375" y="3235325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19" name="Rectangle 455"/>
          <p:cNvSpPr>
            <a:spLocks noChangeArrowheads="1"/>
          </p:cNvSpPr>
          <p:nvPr/>
        </p:nvSpPr>
        <p:spPr bwMode="auto">
          <a:xfrm>
            <a:off x="6248400" y="3181350"/>
            <a:ext cx="1036638" cy="6445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20" name="Rectangle 456"/>
          <p:cNvSpPr>
            <a:spLocks noChangeArrowheads="1"/>
          </p:cNvSpPr>
          <p:nvPr/>
        </p:nvSpPr>
        <p:spPr bwMode="auto">
          <a:xfrm>
            <a:off x="6248400" y="3181350"/>
            <a:ext cx="1036638" cy="64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21" name="Rectangle 457"/>
          <p:cNvSpPr>
            <a:spLocks noChangeArrowheads="1"/>
          </p:cNvSpPr>
          <p:nvPr/>
        </p:nvSpPr>
        <p:spPr bwMode="auto">
          <a:xfrm>
            <a:off x="6635750" y="333533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322" name="Rectangle 458"/>
          <p:cNvSpPr>
            <a:spLocks noChangeArrowheads="1"/>
          </p:cNvSpPr>
          <p:nvPr/>
        </p:nvSpPr>
        <p:spPr bwMode="auto">
          <a:xfrm>
            <a:off x="6419850" y="350043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23" name="Rectangle 459"/>
          <p:cNvSpPr>
            <a:spLocks noChangeArrowheads="1"/>
          </p:cNvSpPr>
          <p:nvPr/>
        </p:nvSpPr>
        <p:spPr bwMode="auto">
          <a:xfrm>
            <a:off x="6677025" y="3490912"/>
            <a:ext cx="474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Object</a:t>
            </a:r>
            <a:endParaRPr lang="el-GR"/>
          </a:p>
        </p:txBody>
      </p:sp>
      <p:sp>
        <p:nvSpPr>
          <p:cNvPr id="421324" name="Rectangle 460"/>
          <p:cNvSpPr>
            <a:spLocks noChangeArrowheads="1"/>
          </p:cNvSpPr>
          <p:nvPr/>
        </p:nvSpPr>
        <p:spPr bwMode="auto">
          <a:xfrm>
            <a:off x="6577013" y="36560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25" name="Rectangle 461"/>
          <p:cNvSpPr>
            <a:spLocks noChangeArrowheads="1"/>
          </p:cNvSpPr>
          <p:nvPr/>
        </p:nvSpPr>
        <p:spPr bwMode="auto">
          <a:xfrm>
            <a:off x="6405563" y="3336925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26" name="Rectangle 462"/>
          <p:cNvSpPr>
            <a:spLocks noChangeArrowheads="1"/>
          </p:cNvSpPr>
          <p:nvPr/>
        </p:nvSpPr>
        <p:spPr bwMode="auto">
          <a:xfrm>
            <a:off x="6351588" y="3282950"/>
            <a:ext cx="1036637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27" name="Rectangle 463"/>
          <p:cNvSpPr>
            <a:spLocks noChangeArrowheads="1"/>
          </p:cNvSpPr>
          <p:nvPr/>
        </p:nvSpPr>
        <p:spPr bwMode="auto">
          <a:xfrm>
            <a:off x="6351588" y="3282950"/>
            <a:ext cx="1036637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28" name="Rectangle 464"/>
          <p:cNvSpPr>
            <a:spLocks noChangeArrowheads="1"/>
          </p:cNvSpPr>
          <p:nvPr/>
        </p:nvSpPr>
        <p:spPr bwMode="auto">
          <a:xfrm>
            <a:off x="6467475" y="3435350"/>
            <a:ext cx="7985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329" name="Rectangle 465"/>
          <p:cNvSpPr>
            <a:spLocks noChangeArrowheads="1"/>
          </p:cNvSpPr>
          <p:nvPr/>
        </p:nvSpPr>
        <p:spPr bwMode="auto">
          <a:xfrm>
            <a:off x="6392863" y="3602037"/>
            <a:ext cx="965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Αντικειμένων</a:t>
            </a:r>
            <a:endParaRPr lang="el-GR"/>
          </a:p>
        </p:txBody>
      </p:sp>
      <p:sp>
        <p:nvSpPr>
          <p:cNvPr id="421330" name="Rectangle 466"/>
          <p:cNvSpPr>
            <a:spLocks noChangeArrowheads="1"/>
          </p:cNvSpPr>
          <p:nvPr/>
        </p:nvSpPr>
        <p:spPr bwMode="auto">
          <a:xfrm>
            <a:off x="2554288" y="5324475"/>
            <a:ext cx="6429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331" name="Rectangle 467"/>
          <p:cNvSpPr>
            <a:spLocks noChangeArrowheads="1"/>
          </p:cNvSpPr>
          <p:nvPr/>
        </p:nvSpPr>
        <p:spPr bwMode="auto">
          <a:xfrm>
            <a:off x="2533650" y="54895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32" name="Rectangle 468"/>
          <p:cNvSpPr>
            <a:spLocks noChangeArrowheads="1"/>
          </p:cNvSpPr>
          <p:nvPr/>
        </p:nvSpPr>
        <p:spPr bwMode="auto">
          <a:xfrm>
            <a:off x="2295525" y="5170487"/>
            <a:ext cx="1036638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33" name="Rectangle 469"/>
          <p:cNvSpPr>
            <a:spLocks noChangeArrowheads="1"/>
          </p:cNvSpPr>
          <p:nvPr/>
        </p:nvSpPr>
        <p:spPr bwMode="auto">
          <a:xfrm>
            <a:off x="2239963" y="5116512"/>
            <a:ext cx="1038225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34" name="Rectangle 470"/>
          <p:cNvSpPr>
            <a:spLocks noChangeArrowheads="1"/>
          </p:cNvSpPr>
          <p:nvPr/>
        </p:nvSpPr>
        <p:spPr bwMode="auto">
          <a:xfrm>
            <a:off x="2239963" y="5116512"/>
            <a:ext cx="1038225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35" name="Rectangle 471"/>
          <p:cNvSpPr>
            <a:spLocks noChangeArrowheads="1"/>
          </p:cNvSpPr>
          <p:nvPr/>
        </p:nvSpPr>
        <p:spPr bwMode="auto">
          <a:xfrm>
            <a:off x="2500313" y="5268912"/>
            <a:ext cx="6429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336" name="Rectangle 472"/>
          <p:cNvSpPr>
            <a:spLocks noChangeArrowheads="1"/>
          </p:cNvSpPr>
          <p:nvPr/>
        </p:nvSpPr>
        <p:spPr bwMode="auto">
          <a:xfrm>
            <a:off x="2479675" y="54356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37" name="Rectangle 473"/>
          <p:cNvSpPr>
            <a:spLocks noChangeArrowheads="1"/>
          </p:cNvSpPr>
          <p:nvPr/>
        </p:nvSpPr>
        <p:spPr bwMode="auto">
          <a:xfrm>
            <a:off x="2657475" y="5424487"/>
            <a:ext cx="642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338" name="Rectangle 474"/>
          <p:cNvSpPr>
            <a:spLocks noChangeArrowheads="1"/>
          </p:cNvSpPr>
          <p:nvPr/>
        </p:nvSpPr>
        <p:spPr bwMode="auto">
          <a:xfrm>
            <a:off x="2635250" y="55911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39" name="Rectangle 475"/>
          <p:cNvSpPr>
            <a:spLocks noChangeArrowheads="1"/>
          </p:cNvSpPr>
          <p:nvPr/>
        </p:nvSpPr>
        <p:spPr bwMode="auto">
          <a:xfrm>
            <a:off x="2397125" y="5272087"/>
            <a:ext cx="1036638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40" name="Rectangle 476"/>
          <p:cNvSpPr>
            <a:spLocks noChangeArrowheads="1"/>
          </p:cNvSpPr>
          <p:nvPr/>
        </p:nvSpPr>
        <p:spPr bwMode="auto">
          <a:xfrm>
            <a:off x="2343150" y="5218112"/>
            <a:ext cx="1036638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41" name="Rectangle 477"/>
          <p:cNvSpPr>
            <a:spLocks noChangeArrowheads="1"/>
          </p:cNvSpPr>
          <p:nvPr/>
        </p:nvSpPr>
        <p:spPr bwMode="auto">
          <a:xfrm>
            <a:off x="2343150" y="5218112"/>
            <a:ext cx="1036638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42" name="Rectangle 478"/>
          <p:cNvSpPr>
            <a:spLocks noChangeArrowheads="1"/>
          </p:cNvSpPr>
          <p:nvPr/>
        </p:nvSpPr>
        <p:spPr bwMode="auto">
          <a:xfrm>
            <a:off x="2603500" y="5370512"/>
            <a:ext cx="642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343" name="Rectangle 479"/>
          <p:cNvSpPr>
            <a:spLocks noChangeArrowheads="1"/>
          </p:cNvSpPr>
          <p:nvPr/>
        </p:nvSpPr>
        <p:spPr bwMode="auto">
          <a:xfrm>
            <a:off x="2581275" y="55372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45" name="Rectangle 481"/>
          <p:cNvSpPr>
            <a:spLocks noChangeArrowheads="1"/>
          </p:cNvSpPr>
          <p:nvPr/>
        </p:nvSpPr>
        <p:spPr bwMode="auto">
          <a:xfrm>
            <a:off x="2738438" y="56927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46" name="Rectangle 482"/>
          <p:cNvSpPr>
            <a:spLocks noChangeArrowheads="1"/>
          </p:cNvSpPr>
          <p:nvPr/>
        </p:nvSpPr>
        <p:spPr bwMode="auto">
          <a:xfrm>
            <a:off x="2500313" y="5373687"/>
            <a:ext cx="1036637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47" name="Rectangle 483"/>
          <p:cNvSpPr>
            <a:spLocks noChangeArrowheads="1"/>
          </p:cNvSpPr>
          <p:nvPr/>
        </p:nvSpPr>
        <p:spPr bwMode="auto">
          <a:xfrm>
            <a:off x="2446338" y="5319712"/>
            <a:ext cx="1036637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48" name="Rectangle 484"/>
          <p:cNvSpPr>
            <a:spLocks noChangeArrowheads="1"/>
          </p:cNvSpPr>
          <p:nvPr/>
        </p:nvSpPr>
        <p:spPr bwMode="auto">
          <a:xfrm>
            <a:off x="2446338" y="5319712"/>
            <a:ext cx="1036637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49" name="Rectangle 485"/>
          <p:cNvSpPr>
            <a:spLocks noChangeArrowheads="1"/>
          </p:cNvSpPr>
          <p:nvPr/>
        </p:nvSpPr>
        <p:spPr bwMode="auto">
          <a:xfrm>
            <a:off x="2549525" y="5473700"/>
            <a:ext cx="9842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Collaboration</a:t>
            </a:r>
            <a:endParaRPr lang="el-GR"/>
          </a:p>
        </p:txBody>
      </p:sp>
      <p:sp>
        <p:nvSpPr>
          <p:cNvPr id="421350" name="Rectangle 486"/>
          <p:cNvSpPr>
            <a:spLocks noChangeArrowheads="1"/>
          </p:cNvSpPr>
          <p:nvPr/>
        </p:nvSpPr>
        <p:spPr bwMode="auto">
          <a:xfrm>
            <a:off x="2684463" y="56388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51" name="Rectangle 487"/>
          <p:cNvSpPr>
            <a:spLocks noChangeArrowheads="1"/>
          </p:cNvSpPr>
          <p:nvPr/>
        </p:nvSpPr>
        <p:spPr bwMode="auto">
          <a:xfrm>
            <a:off x="2554288" y="5324475"/>
            <a:ext cx="6429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352" name="Rectangle 488"/>
          <p:cNvSpPr>
            <a:spLocks noChangeArrowheads="1"/>
          </p:cNvSpPr>
          <p:nvPr/>
        </p:nvSpPr>
        <p:spPr bwMode="auto">
          <a:xfrm>
            <a:off x="2533650" y="54895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53" name="Rectangle 489"/>
          <p:cNvSpPr>
            <a:spLocks noChangeArrowheads="1"/>
          </p:cNvSpPr>
          <p:nvPr/>
        </p:nvSpPr>
        <p:spPr bwMode="auto">
          <a:xfrm>
            <a:off x="2295525" y="5170487"/>
            <a:ext cx="1036638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54" name="Rectangle 490"/>
          <p:cNvSpPr>
            <a:spLocks noChangeArrowheads="1"/>
          </p:cNvSpPr>
          <p:nvPr/>
        </p:nvSpPr>
        <p:spPr bwMode="auto">
          <a:xfrm>
            <a:off x="2239963" y="5116512"/>
            <a:ext cx="1038225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55" name="Rectangle 491"/>
          <p:cNvSpPr>
            <a:spLocks noChangeArrowheads="1"/>
          </p:cNvSpPr>
          <p:nvPr/>
        </p:nvSpPr>
        <p:spPr bwMode="auto">
          <a:xfrm>
            <a:off x="2239963" y="5116512"/>
            <a:ext cx="1038225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56" name="Rectangle 492"/>
          <p:cNvSpPr>
            <a:spLocks noChangeArrowheads="1"/>
          </p:cNvSpPr>
          <p:nvPr/>
        </p:nvSpPr>
        <p:spPr bwMode="auto">
          <a:xfrm>
            <a:off x="2500313" y="5268912"/>
            <a:ext cx="6429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357" name="Rectangle 493"/>
          <p:cNvSpPr>
            <a:spLocks noChangeArrowheads="1"/>
          </p:cNvSpPr>
          <p:nvPr/>
        </p:nvSpPr>
        <p:spPr bwMode="auto">
          <a:xfrm>
            <a:off x="2479675" y="54356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58" name="Rectangle 494"/>
          <p:cNvSpPr>
            <a:spLocks noChangeArrowheads="1"/>
          </p:cNvSpPr>
          <p:nvPr/>
        </p:nvSpPr>
        <p:spPr bwMode="auto">
          <a:xfrm>
            <a:off x="2657475" y="5424487"/>
            <a:ext cx="642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359" name="Rectangle 495"/>
          <p:cNvSpPr>
            <a:spLocks noChangeArrowheads="1"/>
          </p:cNvSpPr>
          <p:nvPr/>
        </p:nvSpPr>
        <p:spPr bwMode="auto">
          <a:xfrm>
            <a:off x="2635250" y="55911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60" name="Rectangle 496"/>
          <p:cNvSpPr>
            <a:spLocks noChangeArrowheads="1"/>
          </p:cNvSpPr>
          <p:nvPr/>
        </p:nvSpPr>
        <p:spPr bwMode="auto">
          <a:xfrm>
            <a:off x="2397125" y="5272087"/>
            <a:ext cx="1036638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61" name="Rectangle 497"/>
          <p:cNvSpPr>
            <a:spLocks noChangeArrowheads="1"/>
          </p:cNvSpPr>
          <p:nvPr/>
        </p:nvSpPr>
        <p:spPr bwMode="auto">
          <a:xfrm>
            <a:off x="2343150" y="5218112"/>
            <a:ext cx="1036638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62" name="Rectangle 498"/>
          <p:cNvSpPr>
            <a:spLocks noChangeArrowheads="1"/>
          </p:cNvSpPr>
          <p:nvPr/>
        </p:nvSpPr>
        <p:spPr bwMode="auto">
          <a:xfrm>
            <a:off x="2343150" y="5218112"/>
            <a:ext cx="1036638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63" name="Rectangle 499"/>
          <p:cNvSpPr>
            <a:spLocks noChangeArrowheads="1"/>
          </p:cNvSpPr>
          <p:nvPr/>
        </p:nvSpPr>
        <p:spPr bwMode="auto">
          <a:xfrm>
            <a:off x="2603500" y="5370512"/>
            <a:ext cx="642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Scenario</a:t>
            </a:r>
            <a:endParaRPr lang="el-GR"/>
          </a:p>
        </p:txBody>
      </p:sp>
      <p:sp>
        <p:nvSpPr>
          <p:cNvPr id="421364" name="Rectangle 500"/>
          <p:cNvSpPr>
            <a:spLocks noChangeArrowheads="1"/>
          </p:cNvSpPr>
          <p:nvPr/>
        </p:nvSpPr>
        <p:spPr bwMode="auto">
          <a:xfrm>
            <a:off x="2581275" y="55372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66" name="Rectangle 502"/>
          <p:cNvSpPr>
            <a:spLocks noChangeArrowheads="1"/>
          </p:cNvSpPr>
          <p:nvPr/>
        </p:nvSpPr>
        <p:spPr bwMode="auto">
          <a:xfrm>
            <a:off x="2738438" y="569277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67" name="Rectangle 503"/>
          <p:cNvSpPr>
            <a:spLocks noChangeArrowheads="1"/>
          </p:cNvSpPr>
          <p:nvPr/>
        </p:nvSpPr>
        <p:spPr bwMode="auto">
          <a:xfrm>
            <a:off x="2500313" y="5373687"/>
            <a:ext cx="1036637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68" name="Rectangle 504"/>
          <p:cNvSpPr>
            <a:spLocks noChangeArrowheads="1"/>
          </p:cNvSpPr>
          <p:nvPr/>
        </p:nvSpPr>
        <p:spPr bwMode="auto">
          <a:xfrm>
            <a:off x="2446338" y="5319712"/>
            <a:ext cx="1036637" cy="646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69" name="Rectangle 505"/>
          <p:cNvSpPr>
            <a:spLocks noChangeArrowheads="1"/>
          </p:cNvSpPr>
          <p:nvPr/>
        </p:nvSpPr>
        <p:spPr bwMode="auto">
          <a:xfrm>
            <a:off x="2446338" y="5319712"/>
            <a:ext cx="1036637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70" name="Rectangle 506"/>
          <p:cNvSpPr>
            <a:spLocks noChangeArrowheads="1"/>
          </p:cNvSpPr>
          <p:nvPr/>
        </p:nvSpPr>
        <p:spPr bwMode="auto">
          <a:xfrm>
            <a:off x="2562225" y="5454650"/>
            <a:ext cx="7985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371" name="Rectangle 507"/>
          <p:cNvSpPr>
            <a:spLocks noChangeArrowheads="1"/>
          </p:cNvSpPr>
          <p:nvPr/>
        </p:nvSpPr>
        <p:spPr bwMode="auto">
          <a:xfrm>
            <a:off x="2484438" y="5619750"/>
            <a:ext cx="930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Συνεργασίας</a:t>
            </a:r>
            <a:endParaRPr lang="el-GR"/>
          </a:p>
        </p:txBody>
      </p:sp>
      <p:sp>
        <p:nvSpPr>
          <p:cNvPr id="421372" name="Rectangle 508"/>
          <p:cNvSpPr>
            <a:spLocks noChangeArrowheads="1"/>
          </p:cNvSpPr>
          <p:nvPr/>
        </p:nvSpPr>
        <p:spPr bwMode="auto">
          <a:xfrm>
            <a:off x="2319338" y="34163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373" name="Rectangle 509"/>
          <p:cNvSpPr>
            <a:spLocks noChangeArrowheads="1"/>
          </p:cNvSpPr>
          <p:nvPr/>
        </p:nvSpPr>
        <p:spPr bwMode="auto">
          <a:xfrm>
            <a:off x="2268538" y="35814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74" name="Rectangle 510"/>
          <p:cNvSpPr>
            <a:spLocks noChangeArrowheads="1"/>
          </p:cNvSpPr>
          <p:nvPr/>
        </p:nvSpPr>
        <p:spPr bwMode="auto">
          <a:xfrm>
            <a:off x="2078038" y="3262312"/>
            <a:ext cx="1036637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75" name="Rectangle 511"/>
          <p:cNvSpPr>
            <a:spLocks noChangeArrowheads="1"/>
          </p:cNvSpPr>
          <p:nvPr/>
        </p:nvSpPr>
        <p:spPr bwMode="auto">
          <a:xfrm>
            <a:off x="2024063" y="3208337"/>
            <a:ext cx="1036637" cy="646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76" name="Rectangle 512"/>
          <p:cNvSpPr>
            <a:spLocks noChangeArrowheads="1"/>
          </p:cNvSpPr>
          <p:nvPr/>
        </p:nvSpPr>
        <p:spPr bwMode="auto">
          <a:xfrm>
            <a:off x="2024063" y="3208337"/>
            <a:ext cx="1036637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77" name="Rectangle 513"/>
          <p:cNvSpPr>
            <a:spLocks noChangeArrowheads="1"/>
          </p:cNvSpPr>
          <p:nvPr/>
        </p:nvSpPr>
        <p:spPr bwMode="auto">
          <a:xfrm>
            <a:off x="2265363" y="3362325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378" name="Rectangle 514"/>
          <p:cNvSpPr>
            <a:spLocks noChangeArrowheads="1"/>
          </p:cNvSpPr>
          <p:nvPr/>
        </p:nvSpPr>
        <p:spPr bwMode="auto">
          <a:xfrm>
            <a:off x="2262188" y="352742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79" name="Rectangle 515"/>
          <p:cNvSpPr>
            <a:spLocks noChangeArrowheads="1"/>
          </p:cNvSpPr>
          <p:nvPr/>
        </p:nvSpPr>
        <p:spPr bwMode="auto">
          <a:xfrm>
            <a:off x="2422525" y="35179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380" name="Rectangle 516"/>
          <p:cNvSpPr>
            <a:spLocks noChangeArrowheads="1"/>
          </p:cNvSpPr>
          <p:nvPr/>
        </p:nvSpPr>
        <p:spPr bwMode="auto">
          <a:xfrm>
            <a:off x="2370138" y="36830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81" name="Rectangle 517"/>
          <p:cNvSpPr>
            <a:spLocks noChangeArrowheads="1"/>
          </p:cNvSpPr>
          <p:nvPr/>
        </p:nvSpPr>
        <p:spPr bwMode="auto">
          <a:xfrm>
            <a:off x="2181225" y="3363912"/>
            <a:ext cx="1035050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82" name="Rectangle 518"/>
          <p:cNvSpPr>
            <a:spLocks noChangeArrowheads="1"/>
          </p:cNvSpPr>
          <p:nvPr/>
        </p:nvSpPr>
        <p:spPr bwMode="auto">
          <a:xfrm>
            <a:off x="2127250" y="3309937"/>
            <a:ext cx="1035050" cy="646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83" name="Rectangle 519"/>
          <p:cNvSpPr>
            <a:spLocks noChangeArrowheads="1"/>
          </p:cNvSpPr>
          <p:nvPr/>
        </p:nvSpPr>
        <p:spPr bwMode="auto">
          <a:xfrm>
            <a:off x="2127250" y="3309937"/>
            <a:ext cx="1035050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84" name="Rectangle 520"/>
          <p:cNvSpPr>
            <a:spLocks noChangeArrowheads="1"/>
          </p:cNvSpPr>
          <p:nvPr/>
        </p:nvSpPr>
        <p:spPr bwMode="auto">
          <a:xfrm>
            <a:off x="2368550" y="3463925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385" name="Rectangle 521"/>
          <p:cNvSpPr>
            <a:spLocks noChangeArrowheads="1"/>
          </p:cNvSpPr>
          <p:nvPr/>
        </p:nvSpPr>
        <p:spPr bwMode="auto">
          <a:xfrm>
            <a:off x="2316163" y="362902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86" name="Rectangle 522"/>
          <p:cNvSpPr>
            <a:spLocks noChangeArrowheads="1"/>
          </p:cNvSpPr>
          <p:nvPr/>
        </p:nvSpPr>
        <p:spPr bwMode="auto">
          <a:xfrm>
            <a:off x="2538413" y="3619500"/>
            <a:ext cx="549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Activity</a:t>
            </a:r>
            <a:endParaRPr lang="el-GR"/>
          </a:p>
        </p:txBody>
      </p:sp>
      <p:sp>
        <p:nvSpPr>
          <p:cNvPr id="421387" name="Rectangle 523"/>
          <p:cNvSpPr>
            <a:spLocks noChangeArrowheads="1"/>
          </p:cNvSpPr>
          <p:nvPr/>
        </p:nvSpPr>
        <p:spPr bwMode="auto">
          <a:xfrm>
            <a:off x="2473325" y="37846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88" name="Rectangle 524"/>
          <p:cNvSpPr>
            <a:spLocks noChangeArrowheads="1"/>
          </p:cNvSpPr>
          <p:nvPr/>
        </p:nvSpPr>
        <p:spPr bwMode="auto">
          <a:xfrm>
            <a:off x="2282825" y="3465512"/>
            <a:ext cx="1036638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89" name="Rectangle 525"/>
          <p:cNvSpPr>
            <a:spLocks noChangeArrowheads="1"/>
          </p:cNvSpPr>
          <p:nvPr/>
        </p:nvSpPr>
        <p:spPr bwMode="auto">
          <a:xfrm>
            <a:off x="2228850" y="3411537"/>
            <a:ext cx="1036638" cy="646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90" name="Rectangle 526"/>
          <p:cNvSpPr>
            <a:spLocks noChangeArrowheads="1"/>
          </p:cNvSpPr>
          <p:nvPr/>
        </p:nvSpPr>
        <p:spPr bwMode="auto">
          <a:xfrm>
            <a:off x="2228850" y="3411537"/>
            <a:ext cx="1036638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91" name="Rectangle 527"/>
          <p:cNvSpPr>
            <a:spLocks noChangeArrowheads="1"/>
          </p:cNvSpPr>
          <p:nvPr/>
        </p:nvSpPr>
        <p:spPr bwMode="auto">
          <a:xfrm>
            <a:off x="2532063" y="3565525"/>
            <a:ext cx="549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Activity</a:t>
            </a:r>
            <a:endParaRPr lang="el-GR"/>
          </a:p>
        </p:txBody>
      </p:sp>
      <p:sp>
        <p:nvSpPr>
          <p:cNvPr id="421392" name="Rectangle 528"/>
          <p:cNvSpPr>
            <a:spLocks noChangeArrowheads="1"/>
          </p:cNvSpPr>
          <p:nvPr/>
        </p:nvSpPr>
        <p:spPr bwMode="auto">
          <a:xfrm>
            <a:off x="2419350" y="373062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93" name="Rectangle 529"/>
          <p:cNvSpPr>
            <a:spLocks noChangeArrowheads="1"/>
          </p:cNvSpPr>
          <p:nvPr/>
        </p:nvSpPr>
        <p:spPr bwMode="auto">
          <a:xfrm>
            <a:off x="2319338" y="34163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394" name="Rectangle 530"/>
          <p:cNvSpPr>
            <a:spLocks noChangeArrowheads="1"/>
          </p:cNvSpPr>
          <p:nvPr/>
        </p:nvSpPr>
        <p:spPr bwMode="auto">
          <a:xfrm>
            <a:off x="2268538" y="35814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395" name="Rectangle 531"/>
          <p:cNvSpPr>
            <a:spLocks noChangeArrowheads="1"/>
          </p:cNvSpPr>
          <p:nvPr/>
        </p:nvSpPr>
        <p:spPr bwMode="auto">
          <a:xfrm>
            <a:off x="2078038" y="3262312"/>
            <a:ext cx="1036637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96" name="Rectangle 532"/>
          <p:cNvSpPr>
            <a:spLocks noChangeArrowheads="1"/>
          </p:cNvSpPr>
          <p:nvPr/>
        </p:nvSpPr>
        <p:spPr bwMode="auto">
          <a:xfrm>
            <a:off x="2024063" y="3208337"/>
            <a:ext cx="1036637" cy="646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97" name="Rectangle 533"/>
          <p:cNvSpPr>
            <a:spLocks noChangeArrowheads="1"/>
          </p:cNvSpPr>
          <p:nvPr/>
        </p:nvSpPr>
        <p:spPr bwMode="auto">
          <a:xfrm>
            <a:off x="2024063" y="3208337"/>
            <a:ext cx="1036637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398" name="Rectangle 534"/>
          <p:cNvSpPr>
            <a:spLocks noChangeArrowheads="1"/>
          </p:cNvSpPr>
          <p:nvPr/>
        </p:nvSpPr>
        <p:spPr bwMode="auto">
          <a:xfrm>
            <a:off x="2265363" y="3362325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399" name="Rectangle 535"/>
          <p:cNvSpPr>
            <a:spLocks noChangeArrowheads="1"/>
          </p:cNvSpPr>
          <p:nvPr/>
        </p:nvSpPr>
        <p:spPr bwMode="auto">
          <a:xfrm>
            <a:off x="2262188" y="352742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00" name="Rectangle 536"/>
          <p:cNvSpPr>
            <a:spLocks noChangeArrowheads="1"/>
          </p:cNvSpPr>
          <p:nvPr/>
        </p:nvSpPr>
        <p:spPr bwMode="auto">
          <a:xfrm>
            <a:off x="2422525" y="3517900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401" name="Rectangle 537"/>
          <p:cNvSpPr>
            <a:spLocks noChangeArrowheads="1"/>
          </p:cNvSpPr>
          <p:nvPr/>
        </p:nvSpPr>
        <p:spPr bwMode="auto">
          <a:xfrm>
            <a:off x="2370138" y="36830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02" name="Rectangle 538"/>
          <p:cNvSpPr>
            <a:spLocks noChangeArrowheads="1"/>
          </p:cNvSpPr>
          <p:nvPr/>
        </p:nvSpPr>
        <p:spPr bwMode="auto">
          <a:xfrm>
            <a:off x="2181225" y="3363912"/>
            <a:ext cx="1035050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03" name="Rectangle 539"/>
          <p:cNvSpPr>
            <a:spLocks noChangeArrowheads="1"/>
          </p:cNvSpPr>
          <p:nvPr/>
        </p:nvSpPr>
        <p:spPr bwMode="auto">
          <a:xfrm>
            <a:off x="2127250" y="3309937"/>
            <a:ext cx="1035050" cy="646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04" name="Rectangle 540"/>
          <p:cNvSpPr>
            <a:spLocks noChangeArrowheads="1"/>
          </p:cNvSpPr>
          <p:nvPr/>
        </p:nvSpPr>
        <p:spPr bwMode="auto">
          <a:xfrm>
            <a:off x="2127250" y="3309937"/>
            <a:ext cx="1035050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05" name="Rectangle 541"/>
          <p:cNvSpPr>
            <a:spLocks noChangeArrowheads="1"/>
          </p:cNvSpPr>
          <p:nvPr/>
        </p:nvSpPr>
        <p:spPr bwMode="auto">
          <a:xfrm>
            <a:off x="2368550" y="3463925"/>
            <a:ext cx="682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Use Case</a:t>
            </a:r>
            <a:endParaRPr lang="el-GR"/>
          </a:p>
        </p:txBody>
      </p:sp>
      <p:sp>
        <p:nvSpPr>
          <p:cNvPr id="421406" name="Rectangle 542"/>
          <p:cNvSpPr>
            <a:spLocks noChangeArrowheads="1"/>
          </p:cNvSpPr>
          <p:nvPr/>
        </p:nvSpPr>
        <p:spPr bwMode="auto">
          <a:xfrm>
            <a:off x="2316163" y="3629025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07" name="Rectangle 543"/>
          <p:cNvSpPr>
            <a:spLocks noChangeArrowheads="1"/>
          </p:cNvSpPr>
          <p:nvPr/>
        </p:nvSpPr>
        <p:spPr bwMode="auto">
          <a:xfrm>
            <a:off x="2538413" y="3619500"/>
            <a:ext cx="549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Activity</a:t>
            </a:r>
            <a:endParaRPr lang="el-GR"/>
          </a:p>
        </p:txBody>
      </p:sp>
      <p:sp>
        <p:nvSpPr>
          <p:cNvPr id="421408" name="Rectangle 544"/>
          <p:cNvSpPr>
            <a:spLocks noChangeArrowheads="1"/>
          </p:cNvSpPr>
          <p:nvPr/>
        </p:nvSpPr>
        <p:spPr bwMode="auto">
          <a:xfrm>
            <a:off x="2473325" y="3784600"/>
            <a:ext cx="692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09" name="Rectangle 545"/>
          <p:cNvSpPr>
            <a:spLocks noChangeArrowheads="1"/>
          </p:cNvSpPr>
          <p:nvPr/>
        </p:nvSpPr>
        <p:spPr bwMode="auto">
          <a:xfrm>
            <a:off x="2282825" y="3465512"/>
            <a:ext cx="1036638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10" name="Rectangle 546"/>
          <p:cNvSpPr>
            <a:spLocks noChangeArrowheads="1"/>
          </p:cNvSpPr>
          <p:nvPr/>
        </p:nvSpPr>
        <p:spPr bwMode="auto">
          <a:xfrm>
            <a:off x="2228850" y="3411537"/>
            <a:ext cx="1036638" cy="646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11" name="Rectangle 547"/>
          <p:cNvSpPr>
            <a:spLocks noChangeArrowheads="1"/>
          </p:cNvSpPr>
          <p:nvPr/>
        </p:nvSpPr>
        <p:spPr bwMode="auto">
          <a:xfrm>
            <a:off x="2228850" y="3411537"/>
            <a:ext cx="1036638" cy="646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12" name="Rectangle 548"/>
          <p:cNvSpPr>
            <a:spLocks noChangeArrowheads="1"/>
          </p:cNvSpPr>
          <p:nvPr/>
        </p:nvSpPr>
        <p:spPr bwMode="auto">
          <a:xfrm>
            <a:off x="2413000" y="3565525"/>
            <a:ext cx="7985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413" name="Rectangle 549"/>
          <p:cNvSpPr>
            <a:spLocks noChangeArrowheads="1"/>
          </p:cNvSpPr>
          <p:nvPr/>
        </p:nvSpPr>
        <p:spPr bwMode="auto">
          <a:xfrm>
            <a:off x="2424113" y="3730625"/>
            <a:ext cx="6873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Δράσεων</a:t>
            </a:r>
            <a:endParaRPr lang="el-GR"/>
          </a:p>
        </p:txBody>
      </p:sp>
      <p:sp>
        <p:nvSpPr>
          <p:cNvPr id="421414" name="Rectangle 550"/>
          <p:cNvSpPr>
            <a:spLocks noChangeArrowheads="1"/>
          </p:cNvSpPr>
          <p:nvPr/>
        </p:nvSpPr>
        <p:spPr bwMode="auto">
          <a:xfrm>
            <a:off x="5021263" y="284638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415" name="Rectangle 551"/>
          <p:cNvSpPr>
            <a:spLocks noChangeArrowheads="1"/>
          </p:cNvSpPr>
          <p:nvPr/>
        </p:nvSpPr>
        <p:spPr bwMode="auto">
          <a:xfrm>
            <a:off x="4872038" y="30114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19" name="Rectangle 555"/>
          <p:cNvSpPr>
            <a:spLocks noChangeArrowheads="1"/>
          </p:cNvSpPr>
          <p:nvPr/>
        </p:nvSpPr>
        <p:spPr bwMode="auto">
          <a:xfrm>
            <a:off x="4967288" y="27924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420" name="Rectangle 556"/>
          <p:cNvSpPr>
            <a:spLocks noChangeArrowheads="1"/>
          </p:cNvSpPr>
          <p:nvPr/>
        </p:nvSpPr>
        <p:spPr bwMode="auto">
          <a:xfrm>
            <a:off x="4818063" y="29575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21" name="Rectangle 557"/>
          <p:cNvSpPr>
            <a:spLocks noChangeArrowheads="1"/>
          </p:cNvSpPr>
          <p:nvPr/>
        </p:nvSpPr>
        <p:spPr bwMode="auto">
          <a:xfrm>
            <a:off x="5122863" y="294798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422" name="Rectangle 558"/>
          <p:cNvSpPr>
            <a:spLocks noChangeArrowheads="1"/>
          </p:cNvSpPr>
          <p:nvPr/>
        </p:nvSpPr>
        <p:spPr bwMode="auto">
          <a:xfrm>
            <a:off x="4975225" y="31130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23" name="Rectangle 559"/>
          <p:cNvSpPr>
            <a:spLocks noChangeArrowheads="1"/>
          </p:cNvSpPr>
          <p:nvPr/>
        </p:nvSpPr>
        <p:spPr bwMode="auto">
          <a:xfrm>
            <a:off x="4737100" y="2794000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24" name="Rectangle 560"/>
          <p:cNvSpPr>
            <a:spLocks noChangeArrowheads="1"/>
          </p:cNvSpPr>
          <p:nvPr/>
        </p:nvSpPr>
        <p:spPr bwMode="auto">
          <a:xfrm>
            <a:off x="4683125" y="2740025"/>
            <a:ext cx="1036638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25" name="Rectangle 561"/>
          <p:cNvSpPr>
            <a:spLocks noChangeArrowheads="1"/>
          </p:cNvSpPr>
          <p:nvPr/>
        </p:nvSpPr>
        <p:spPr bwMode="auto">
          <a:xfrm>
            <a:off x="4683125" y="2740025"/>
            <a:ext cx="1036638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26" name="Rectangle 562"/>
          <p:cNvSpPr>
            <a:spLocks noChangeArrowheads="1"/>
          </p:cNvSpPr>
          <p:nvPr/>
        </p:nvSpPr>
        <p:spPr bwMode="auto">
          <a:xfrm>
            <a:off x="5068888" y="28940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427" name="Rectangle 563"/>
          <p:cNvSpPr>
            <a:spLocks noChangeArrowheads="1"/>
          </p:cNvSpPr>
          <p:nvPr/>
        </p:nvSpPr>
        <p:spPr bwMode="auto">
          <a:xfrm>
            <a:off x="4921250" y="30591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28" name="Rectangle 564"/>
          <p:cNvSpPr>
            <a:spLocks noChangeArrowheads="1"/>
          </p:cNvSpPr>
          <p:nvPr/>
        </p:nvSpPr>
        <p:spPr bwMode="auto">
          <a:xfrm>
            <a:off x="5208588" y="3049587"/>
            <a:ext cx="404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Class</a:t>
            </a:r>
            <a:endParaRPr lang="el-GR"/>
          </a:p>
        </p:txBody>
      </p:sp>
      <p:sp>
        <p:nvSpPr>
          <p:cNvPr id="421429" name="Rectangle 565"/>
          <p:cNvSpPr>
            <a:spLocks noChangeArrowheads="1"/>
          </p:cNvSpPr>
          <p:nvPr/>
        </p:nvSpPr>
        <p:spPr bwMode="auto">
          <a:xfrm>
            <a:off x="5078413" y="32146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30" name="Rectangle 566"/>
          <p:cNvSpPr>
            <a:spLocks noChangeArrowheads="1"/>
          </p:cNvSpPr>
          <p:nvPr/>
        </p:nvSpPr>
        <p:spPr bwMode="auto">
          <a:xfrm>
            <a:off x="4840288" y="2895600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31" name="Rectangle 567"/>
          <p:cNvSpPr>
            <a:spLocks noChangeArrowheads="1"/>
          </p:cNvSpPr>
          <p:nvPr/>
        </p:nvSpPr>
        <p:spPr bwMode="auto">
          <a:xfrm>
            <a:off x="4786313" y="2841625"/>
            <a:ext cx="1036637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32" name="Rectangle 568"/>
          <p:cNvSpPr>
            <a:spLocks noChangeArrowheads="1"/>
          </p:cNvSpPr>
          <p:nvPr/>
        </p:nvSpPr>
        <p:spPr bwMode="auto">
          <a:xfrm>
            <a:off x="4786313" y="2841625"/>
            <a:ext cx="1036637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33" name="Rectangle 569"/>
          <p:cNvSpPr>
            <a:spLocks noChangeArrowheads="1"/>
          </p:cNvSpPr>
          <p:nvPr/>
        </p:nvSpPr>
        <p:spPr bwMode="auto">
          <a:xfrm>
            <a:off x="5154613" y="2995612"/>
            <a:ext cx="404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Class</a:t>
            </a:r>
            <a:endParaRPr lang="el-GR"/>
          </a:p>
        </p:txBody>
      </p:sp>
      <p:sp>
        <p:nvSpPr>
          <p:cNvPr id="421434" name="Rectangle 570"/>
          <p:cNvSpPr>
            <a:spLocks noChangeArrowheads="1"/>
          </p:cNvSpPr>
          <p:nvPr/>
        </p:nvSpPr>
        <p:spPr bwMode="auto">
          <a:xfrm>
            <a:off x="5024438" y="31607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35" name="Rectangle 571"/>
          <p:cNvSpPr>
            <a:spLocks noChangeArrowheads="1"/>
          </p:cNvSpPr>
          <p:nvPr/>
        </p:nvSpPr>
        <p:spPr bwMode="auto">
          <a:xfrm>
            <a:off x="5021263" y="284638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436" name="Rectangle 572"/>
          <p:cNvSpPr>
            <a:spLocks noChangeArrowheads="1"/>
          </p:cNvSpPr>
          <p:nvPr/>
        </p:nvSpPr>
        <p:spPr bwMode="auto">
          <a:xfrm>
            <a:off x="4872038" y="30114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37" name="Rectangle 573"/>
          <p:cNvSpPr>
            <a:spLocks noChangeArrowheads="1"/>
          </p:cNvSpPr>
          <p:nvPr/>
        </p:nvSpPr>
        <p:spPr bwMode="auto">
          <a:xfrm>
            <a:off x="4633913" y="2720975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38" name="Rectangle 574"/>
          <p:cNvSpPr>
            <a:spLocks noChangeArrowheads="1"/>
          </p:cNvSpPr>
          <p:nvPr/>
        </p:nvSpPr>
        <p:spPr bwMode="auto">
          <a:xfrm>
            <a:off x="4579938" y="2667000"/>
            <a:ext cx="1036637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40" name="Rectangle 576"/>
          <p:cNvSpPr>
            <a:spLocks noChangeArrowheads="1"/>
          </p:cNvSpPr>
          <p:nvPr/>
        </p:nvSpPr>
        <p:spPr bwMode="auto">
          <a:xfrm>
            <a:off x="4967288" y="27924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441" name="Rectangle 577"/>
          <p:cNvSpPr>
            <a:spLocks noChangeArrowheads="1"/>
          </p:cNvSpPr>
          <p:nvPr/>
        </p:nvSpPr>
        <p:spPr bwMode="auto">
          <a:xfrm>
            <a:off x="4818063" y="29575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42" name="Rectangle 578"/>
          <p:cNvSpPr>
            <a:spLocks noChangeArrowheads="1"/>
          </p:cNvSpPr>
          <p:nvPr/>
        </p:nvSpPr>
        <p:spPr bwMode="auto">
          <a:xfrm>
            <a:off x="5122863" y="2947987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443" name="Rectangle 579"/>
          <p:cNvSpPr>
            <a:spLocks noChangeArrowheads="1"/>
          </p:cNvSpPr>
          <p:nvPr/>
        </p:nvSpPr>
        <p:spPr bwMode="auto">
          <a:xfrm>
            <a:off x="4975225" y="31130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44" name="Rectangle 580"/>
          <p:cNvSpPr>
            <a:spLocks noChangeArrowheads="1"/>
          </p:cNvSpPr>
          <p:nvPr/>
        </p:nvSpPr>
        <p:spPr bwMode="auto">
          <a:xfrm>
            <a:off x="4737100" y="2794000"/>
            <a:ext cx="1036638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45" name="Rectangle 581"/>
          <p:cNvSpPr>
            <a:spLocks noChangeArrowheads="1"/>
          </p:cNvSpPr>
          <p:nvPr/>
        </p:nvSpPr>
        <p:spPr bwMode="auto">
          <a:xfrm>
            <a:off x="4683125" y="2740025"/>
            <a:ext cx="1036638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46" name="Rectangle 582"/>
          <p:cNvSpPr>
            <a:spLocks noChangeArrowheads="1"/>
          </p:cNvSpPr>
          <p:nvPr/>
        </p:nvSpPr>
        <p:spPr bwMode="auto">
          <a:xfrm>
            <a:off x="4683125" y="2740025"/>
            <a:ext cx="1036638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47" name="Rectangle 583"/>
          <p:cNvSpPr>
            <a:spLocks noChangeArrowheads="1"/>
          </p:cNvSpPr>
          <p:nvPr/>
        </p:nvSpPr>
        <p:spPr bwMode="auto">
          <a:xfrm>
            <a:off x="5068888" y="2894012"/>
            <a:ext cx="371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State</a:t>
            </a:r>
            <a:endParaRPr lang="el-GR"/>
          </a:p>
        </p:txBody>
      </p:sp>
      <p:sp>
        <p:nvSpPr>
          <p:cNvPr id="421448" name="Rectangle 584"/>
          <p:cNvSpPr>
            <a:spLocks noChangeArrowheads="1"/>
          </p:cNvSpPr>
          <p:nvPr/>
        </p:nvSpPr>
        <p:spPr bwMode="auto">
          <a:xfrm>
            <a:off x="4921250" y="3059112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49" name="Rectangle 585"/>
          <p:cNvSpPr>
            <a:spLocks noChangeArrowheads="1"/>
          </p:cNvSpPr>
          <p:nvPr/>
        </p:nvSpPr>
        <p:spPr bwMode="auto">
          <a:xfrm>
            <a:off x="5208588" y="3049587"/>
            <a:ext cx="404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Class</a:t>
            </a:r>
            <a:endParaRPr lang="el-GR"/>
          </a:p>
        </p:txBody>
      </p:sp>
      <p:sp>
        <p:nvSpPr>
          <p:cNvPr id="421450" name="Rectangle 586"/>
          <p:cNvSpPr>
            <a:spLocks noChangeArrowheads="1"/>
          </p:cNvSpPr>
          <p:nvPr/>
        </p:nvSpPr>
        <p:spPr bwMode="auto">
          <a:xfrm>
            <a:off x="5078413" y="3214687"/>
            <a:ext cx="692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Diagrams</a:t>
            </a:r>
            <a:endParaRPr lang="el-GR"/>
          </a:p>
        </p:txBody>
      </p:sp>
      <p:sp>
        <p:nvSpPr>
          <p:cNvPr id="421451" name="Rectangle 587"/>
          <p:cNvSpPr>
            <a:spLocks noChangeArrowheads="1"/>
          </p:cNvSpPr>
          <p:nvPr/>
        </p:nvSpPr>
        <p:spPr bwMode="auto">
          <a:xfrm>
            <a:off x="4840288" y="2895600"/>
            <a:ext cx="10366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52" name="Rectangle 588"/>
          <p:cNvSpPr>
            <a:spLocks noChangeArrowheads="1"/>
          </p:cNvSpPr>
          <p:nvPr/>
        </p:nvSpPr>
        <p:spPr bwMode="auto">
          <a:xfrm>
            <a:off x="4786313" y="2841625"/>
            <a:ext cx="1036637" cy="6461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53" name="Rectangle 589"/>
          <p:cNvSpPr>
            <a:spLocks noChangeArrowheads="1"/>
          </p:cNvSpPr>
          <p:nvPr/>
        </p:nvSpPr>
        <p:spPr bwMode="auto">
          <a:xfrm>
            <a:off x="4786313" y="2841625"/>
            <a:ext cx="1036637" cy="6461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1454" name="Rectangle 590"/>
          <p:cNvSpPr>
            <a:spLocks noChangeArrowheads="1"/>
          </p:cNvSpPr>
          <p:nvPr/>
        </p:nvSpPr>
        <p:spPr bwMode="auto">
          <a:xfrm>
            <a:off x="4964113" y="2995612"/>
            <a:ext cx="7985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Διάγραμμα</a:t>
            </a:r>
            <a:endParaRPr lang="el-GR"/>
          </a:p>
        </p:txBody>
      </p:sp>
      <p:sp>
        <p:nvSpPr>
          <p:cNvPr id="421455" name="Rectangle 591"/>
          <p:cNvSpPr>
            <a:spLocks noChangeArrowheads="1"/>
          </p:cNvSpPr>
          <p:nvPr/>
        </p:nvSpPr>
        <p:spPr bwMode="auto">
          <a:xfrm>
            <a:off x="5033963" y="3160712"/>
            <a:ext cx="677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l-GR" sz="1200">
                <a:solidFill>
                  <a:srgbClr val="000000"/>
                </a:solidFill>
                <a:latin typeface="Arial" pitchFamily="34" charset="0"/>
              </a:rPr>
              <a:t>Κλάσεων</a:t>
            </a:r>
            <a:endParaRPr lang="el-GR"/>
          </a:p>
        </p:txBody>
      </p:sp>
      <p:sp>
        <p:nvSpPr>
          <p:cNvPr id="421456" name="Line 592"/>
          <p:cNvSpPr>
            <a:spLocks noChangeShapeType="1"/>
          </p:cNvSpPr>
          <p:nvPr/>
        </p:nvSpPr>
        <p:spPr bwMode="auto">
          <a:xfrm>
            <a:off x="4579938" y="5000625"/>
            <a:ext cx="1587" cy="3190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dirty="0">
                <a:solidFill>
                  <a:srgbClr val="FF6600"/>
                </a:solidFill>
              </a:rPr>
              <a:t>– </a:t>
            </a:r>
            <a:r>
              <a:rPr lang="en-GB" sz="2800" dirty="0" smtClean="0">
                <a:solidFill>
                  <a:srgbClr val="FF6600"/>
                </a:solidFill>
              </a:rPr>
              <a:t>Why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59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458200" cy="4814888"/>
          </a:xfrm>
        </p:spPr>
        <p:txBody>
          <a:bodyPr/>
          <a:lstStyle/>
          <a:p>
            <a:r>
              <a:rPr lang="el-GR" sz="2800" dirty="0"/>
              <a:t>Ευρεία χρήση της γλώσσας από αρχικά στάδια του κύκλου ζωής ενός προϊόντος έως τη λεπτομερή ανάλυση, τον σχεδιασμό την υλοποίηση και τον έλεγχό του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600200" y="2971800"/>
            <a:ext cx="5448300" cy="3400425"/>
            <a:chOff x="2124075" y="3429000"/>
            <a:chExt cx="5448300" cy="3400425"/>
          </a:xfrm>
        </p:grpSpPr>
        <p:sp>
          <p:nvSpPr>
            <p:cNvPr id="421894" name="AutoShape 6"/>
            <p:cNvSpPr>
              <a:spLocks noChangeAspect="1" noChangeArrowheads="1" noTextEdit="1"/>
            </p:cNvSpPr>
            <p:nvPr/>
          </p:nvSpPr>
          <p:spPr bwMode="auto">
            <a:xfrm>
              <a:off x="2124075" y="3429000"/>
              <a:ext cx="5400675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2096" name="Group 208"/>
            <p:cNvGrpSpPr>
              <a:grpSpLocks/>
            </p:cNvGrpSpPr>
            <p:nvPr/>
          </p:nvGrpSpPr>
          <p:grpSpPr bwMode="auto">
            <a:xfrm>
              <a:off x="2144713" y="4078288"/>
              <a:ext cx="5022850" cy="2740025"/>
              <a:chOff x="1487" y="2569"/>
              <a:chExt cx="3164" cy="1726"/>
            </a:xfrm>
          </p:grpSpPr>
          <p:sp>
            <p:nvSpPr>
              <p:cNvPr id="421896" name="Rectangle 8"/>
              <p:cNvSpPr>
                <a:spLocks noChangeArrowheads="1"/>
              </p:cNvSpPr>
              <p:nvPr/>
            </p:nvSpPr>
            <p:spPr bwMode="auto">
              <a:xfrm>
                <a:off x="3849" y="3696"/>
                <a:ext cx="32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000" i="1">
                    <a:solidFill>
                      <a:srgbClr val="000000"/>
                    </a:solidFill>
                    <a:latin typeface="Arial" pitchFamily="34" charset="0"/>
                  </a:rPr>
                  <a:t>Μοντέλο</a:t>
                </a:r>
                <a:endParaRPr lang="el-GR" sz="1000" i="1"/>
              </a:p>
            </p:txBody>
          </p:sp>
          <p:sp>
            <p:nvSpPr>
              <p:cNvPr id="421897" name="Rectangle 9"/>
              <p:cNvSpPr>
                <a:spLocks noChangeArrowheads="1"/>
              </p:cNvSpPr>
              <p:nvPr/>
            </p:nvSpPr>
            <p:spPr bwMode="auto">
              <a:xfrm>
                <a:off x="3769" y="3798"/>
                <a:ext cx="46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000" i="1">
                    <a:solidFill>
                      <a:srgbClr val="000000"/>
                    </a:solidFill>
                    <a:latin typeface="Arial" pitchFamily="34" charset="0"/>
                  </a:rPr>
                  <a:t>Υλοποίησης</a:t>
                </a:r>
                <a:endParaRPr lang="el-GR" sz="1000" i="1"/>
              </a:p>
            </p:txBody>
          </p:sp>
          <p:sp>
            <p:nvSpPr>
              <p:cNvPr id="421898" name="Rectangle 10"/>
              <p:cNvSpPr>
                <a:spLocks noChangeArrowheads="1"/>
              </p:cNvSpPr>
              <p:nvPr/>
            </p:nvSpPr>
            <p:spPr bwMode="auto">
              <a:xfrm>
                <a:off x="4327" y="4098"/>
                <a:ext cx="32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000" i="1">
                    <a:solidFill>
                      <a:srgbClr val="000000"/>
                    </a:solidFill>
                    <a:latin typeface="Arial" pitchFamily="34" charset="0"/>
                  </a:rPr>
                  <a:t>Μοντέλο</a:t>
                </a:r>
                <a:endParaRPr lang="el-GR" sz="1000" i="1"/>
              </a:p>
            </p:txBody>
          </p:sp>
          <p:sp>
            <p:nvSpPr>
              <p:cNvPr id="421899" name="Rectangle 11"/>
              <p:cNvSpPr>
                <a:spLocks noChangeArrowheads="1"/>
              </p:cNvSpPr>
              <p:nvPr/>
            </p:nvSpPr>
            <p:spPr bwMode="auto">
              <a:xfrm>
                <a:off x="4330" y="4199"/>
                <a:ext cx="3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000" i="1">
                    <a:solidFill>
                      <a:srgbClr val="000000"/>
                    </a:solidFill>
                    <a:latin typeface="Arial" pitchFamily="34" charset="0"/>
                  </a:rPr>
                  <a:t>Ελέγχου</a:t>
                </a:r>
                <a:endParaRPr lang="el-GR" sz="1000" i="1"/>
              </a:p>
            </p:txBody>
          </p:sp>
          <p:sp>
            <p:nvSpPr>
              <p:cNvPr id="421900" name="Freeform 12"/>
              <p:cNvSpPr>
                <a:spLocks noEditPoints="1"/>
              </p:cNvSpPr>
              <p:nvPr/>
            </p:nvSpPr>
            <p:spPr bwMode="auto">
              <a:xfrm>
                <a:off x="3007" y="2710"/>
                <a:ext cx="360" cy="236"/>
              </a:xfrm>
              <a:custGeom>
                <a:avLst/>
                <a:gdLst>
                  <a:gd name="T0" fmla="*/ 0 w 721"/>
                  <a:gd name="T1" fmla="*/ 0 h 470"/>
                  <a:gd name="T2" fmla="*/ 1 w 721"/>
                  <a:gd name="T3" fmla="*/ 0 h 470"/>
                  <a:gd name="T4" fmla="*/ 66 w 721"/>
                  <a:gd name="T5" fmla="*/ 1 h 470"/>
                  <a:gd name="T6" fmla="*/ 132 w 721"/>
                  <a:gd name="T7" fmla="*/ 10 h 470"/>
                  <a:gd name="T8" fmla="*/ 193 w 721"/>
                  <a:gd name="T9" fmla="*/ 21 h 470"/>
                  <a:gd name="T10" fmla="*/ 254 w 721"/>
                  <a:gd name="T11" fmla="*/ 37 h 470"/>
                  <a:gd name="T12" fmla="*/ 310 w 721"/>
                  <a:gd name="T13" fmla="*/ 56 h 470"/>
                  <a:gd name="T14" fmla="*/ 365 w 721"/>
                  <a:gd name="T15" fmla="*/ 79 h 470"/>
                  <a:gd name="T16" fmla="*/ 418 w 721"/>
                  <a:gd name="T17" fmla="*/ 105 h 470"/>
                  <a:gd name="T18" fmla="*/ 467 w 721"/>
                  <a:gd name="T19" fmla="*/ 136 h 470"/>
                  <a:gd name="T20" fmla="*/ 512 w 721"/>
                  <a:gd name="T21" fmla="*/ 169 h 470"/>
                  <a:gd name="T22" fmla="*/ 552 w 721"/>
                  <a:gd name="T23" fmla="*/ 205 h 470"/>
                  <a:gd name="T24" fmla="*/ 590 w 721"/>
                  <a:gd name="T25" fmla="*/ 243 h 470"/>
                  <a:gd name="T26" fmla="*/ 623 w 721"/>
                  <a:gd name="T27" fmla="*/ 283 h 470"/>
                  <a:gd name="T28" fmla="*/ 651 w 721"/>
                  <a:gd name="T29" fmla="*/ 329 h 470"/>
                  <a:gd name="T30" fmla="*/ 675 w 721"/>
                  <a:gd name="T31" fmla="*/ 375 h 470"/>
                  <a:gd name="T32" fmla="*/ 694 w 721"/>
                  <a:gd name="T33" fmla="*/ 423 h 470"/>
                  <a:gd name="T34" fmla="*/ 702 w 721"/>
                  <a:gd name="T35" fmla="*/ 452 h 470"/>
                  <a:gd name="T36" fmla="*/ 687 w 721"/>
                  <a:gd name="T37" fmla="*/ 456 h 470"/>
                  <a:gd name="T38" fmla="*/ 679 w 721"/>
                  <a:gd name="T39" fmla="*/ 430 h 470"/>
                  <a:gd name="T40" fmla="*/ 660 w 721"/>
                  <a:gd name="T41" fmla="*/ 383 h 470"/>
                  <a:gd name="T42" fmla="*/ 638 w 721"/>
                  <a:gd name="T43" fmla="*/ 337 h 470"/>
                  <a:gd name="T44" fmla="*/ 612 w 721"/>
                  <a:gd name="T45" fmla="*/ 294 h 470"/>
                  <a:gd name="T46" fmla="*/ 579 w 721"/>
                  <a:gd name="T47" fmla="*/ 254 h 470"/>
                  <a:gd name="T48" fmla="*/ 542 w 721"/>
                  <a:gd name="T49" fmla="*/ 217 h 470"/>
                  <a:gd name="T50" fmla="*/ 504 w 721"/>
                  <a:gd name="T51" fmla="*/ 182 h 470"/>
                  <a:gd name="T52" fmla="*/ 458 w 721"/>
                  <a:gd name="T53" fmla="*/ 150 h 470"/>
                  <a:gd name="T54" fmla="*/ 411 w 721"/>
                  <a:gd name="T55" fmla="*/ 119 h 470"/>
                  <a:gd name="T56" fmla="*/ 360 w 721"/>
                  <a:gd name="T57" fmla="*/ 93 h 470"/>
                  <a:gd name="T58" fmla="*/ 305 w 721"/>
                  <a:gd name="T59" fmla="*/ 71 h 470"/>
                  <a:gd name="T60" fmla="*/ 249 w 721"/>
                  <a:gd name="T61" fmla="*/ 53 h 470"/>
                  <a:gd name="T62" fmla="*/ 190 w 721"/>
                  <a:gd name="T63" fmla="*/ 38 h 470"/>
                  <a:gd name="T64" fmla="*/ 130 w 721"/>
                  <a:gd name="T65" fmla="*/ 25 h 470"/>
                  <a:gd name="T66" fmla="*/ 66 w 721"/>
                  <a:gd name="T67" fmla="*/ 18 h 470"/>
                  <a:gd name="T68" fmla="*/ 1 w 721"/>
                  <a:gd name="T69" fmla="*/ 15 h 470"/>
                  <a:gd name="T70" fmla="*/ 0 w 721"/>
                  <a:gd name="T71" fmla="*/ 15 h 470"/>
                  <a:gd name="T72" fmla="*/ 0 w 721"/>
                  <a:gd name="T73" fmla="*/ 0 h 470"/>
                  <a:gd name="T74" fmla="*/ 721 w 721"/>
                  <a:gd name="T75" fmla="*/ 386 h 470"/>
                  <a:gd name="T76" fmla="*/ 698 w 721"/>
                  <a:gd name="T77" fmla="*/ 470 h 470"/>
                  <a:gd name="T78" fmla="*/ 636 w 721"/>
                  <a:gd name="T79" fmla="*/ 408 h 470"/>
                  <a:gd name="T80" fmla="*/ 634 w 721"/>
                  <a:gd name="T81" fmla="*/ 405 h 470"/>
                  <a:gd name="T82" fmla="*/ 633 w 721"/>
                  <a:gd name="T83" fmla="*/ 403 h 470"/>
                  <a:gd name="T84" fmla="*/ 634 w 721"/>
                  <a:gd name="T85" fmla="*/ 399 h 470"/>
                  <a:gd name="T86" fmla="*/ 636 w 721"/>
                  <a:gd name="T87" fmla="*/ 396 h 470"/>
                  <a:gd name="T88" fmla="*/ 638 w 721"/>
                  <a:gd name="T89" fmla="*/ 395 h 470"/>
                  <a:gd name="T90" fmla="*/ 642 w 721"/>
                  <a:gd name="T91" fmla="*/ 395 h 470"/>
                  <a:gd name="T92" fmla="*/ 645 w 721"/>
                  <a:gd name="T93" fmla="*/ 395 h 470"/>
                  <a:gd name="T94" fmla="*/ 647 w 721"/>
                  <a:gd name="T95" fmla="*/ 396 h 470"/>
                  <a:gd name="T96" fmla="*/ 699 w 721"/>
                  <a:gd name="T97" fmla="*/ 449 h 470"/>
                  <a:gd name="T98" fmla="*/ 687 w 721"/>
                  <a:gd name="T99" fmla="*/ 452 h 470"/>
                  <a:gd name="T100" fmla="*/ 706 w 721"/>
                  <a:gd name="T101" fmla="*/ 381 h 470"/>
                  <a:gd name="T102" fmla="*/ 707 w 721"/>
                  <a:gd name="T103" fmla="*/ 379 h 470"/>
                  <a:gd name="T104" fmla="*/ 709 w 721"/>
                  <a:gd name="T105" fmla="*/ 376 h 470"/>
                  <a:gd name="T106" fmla="*/ 712 w 721"/>
                  <a:gd name="T107" fmla="*/ 376 h 470"/>
                  <a:gd name="T108" fmla="*/ 715 w 721"/>
                  <a:gd name="T109" fmla="*/ 376 h 470"/>
                  <a:gd name="T110" fmla="*/ 716 w 721"/>
                  <a:gd name="T111" fmla="*/ 376 h 470"/>
                  <a:gd name="T112" fmla="*/ 718 w 721"/>
                  <a:gd name="T113" fmla="*/ 377 h 470"/>
                  <a:gd name="T114" fmla="*/ 721 w 721"/>
                  <a:gd name="T115" fmla="*/ 380 h 470"/>
                  <a:gd name="T116" fmla="*/ 721 w 721"/>
                  <a:gd name="T117" fmla="*/ 383 h 470"/>
                  <a:gd name="T118" fmla="*/ 721 w 721"/>
                  <a:gd name="T119" fmla="*/ 384 h 470"/>
                  <a:gd name="T120" fmla="*/ 721 w 721"/>
                  <a:gd name="T121" fmla="*/ 386 h 470"/>
                  <a:gd name="T122" fmla="*/ 721 w 721"/>
                  <a:gd name="T123" fmla="*/ 38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1" h="470">
                    <a:moveTo>
                      <a:pt x="0" y="0"/>
                    </a:moveTo>
                    <a:lnTo>
                      <a:pt x="1" y="0"/>
                    </a:lnTo>
                    <a:lnTo>
                      <a:pt x="66" y="1"/>
                    </a:lnTo>
                    <a:lnTo>
                      <a:pt x="132" y="10"/>
                    </a:lnTo>
                    <a:lnTo>
                      <a:pt x="193" y="21"/>
                    </a:lnTo>
                    <a:lnTo>
                      <a:pt x="254" y="37"/>
                    </a:lnTo>
                    <a:lnTo>
                      <a:pt x="310" y="56"/>
                    </a:lnTo>
                    <a:lnTo>
                      <a:pt x="365" y="79"/>
                    </a:lnTo>
                    <a:lnTo>
                      <a:pt x="418" y="105"/>
                    </a:lnTo>
                    <a:lnTo>
                      <a:pt x="467" y="136"/>
                    </a:lnTo>
                    <a:lnTo>
                      <a:pt x="512" y="169"/>
                    </a:lnTo>
                    <a:lnTo>
                      <a:pt x="552" y="205"/>
                    </a:lnTo>
                    <a:lnTo>
                      <a:pt x="590" y="243"/>
                    </a:lnTo>
                    <a:lnTo>
                      <a:pt x="623" y="283"/>
                    </a:lnTo>
                    <a:lnTo>
                      <a:pt x="651" y="329"/>
                    </a:lnTo>
                    <a:lnTo>
                      <a:pt x="675" y="375"/>
                    </a:lnTo>
                    <a:lnTo>
                      <a:pt x="694" y="423"/>
                    </a:lnTo>
                    <a:lnTo>
                      <a:pt x="702" y="452"/>
                    </a:lnTo>
                    <a:lnTo>
                      <a:pt x="687" y="456"/>
                    </a:lnTo>
                    <a:lnTo>
                      <a:pt x="679" y="430"/>
                    </a:lnTo>
                    <a:lnTo>
                      <a:pt x="660" y="383"/>
                    </a:lnTo>
                    <a:lnTo>
                      <a:pt x="638" y="337"/>
                    </a:lnTo>
                    <a:lnTo>
                      <a:pt x="612" y="294"/>
                    </a:lnTo>
                    <a:lnTo>
                      <a:pt x="579" y="254"/>
                    </a:lnTo>
                    <a:lnTo>
                      <a:pt x="542" y="217"/>
                    </a:lnTo>
                    <a:lnTo>
                      <a:pt x="504" y="182"/>
                    </a:lnTo>
                    <a:lnTo>
                      <a:pt x="458" y="150"/>
                    </a:lnTo>
                    <a:lnTo>
                      <a:pt x="411" y="119"/>
                    </a:lnTo>
                    <a:lnTo>
                      <a:pt x="360" y="93"/>
                    </a:lnTo>
                    <a:lnTo>
                      <a:pt x="305" y="71"/>
                    </a:lnTo>
                    <a:lnTo>
                      <a:pt x="249" y="53"/>
                    </a:lnTo>
                    <a:lnTo>
                      <a:pt x="190" y="38"/>
                    </a:lnTo>
                    <a:lnTo>
                      <a:pt x="130" y="25"/>
                    </a:lnTo>
                    <a:lnTo>
                      <a:pt x="66" y="18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721" y="386"/>
                    </a:moveTo>
                    <a:lnTo>
                      <a:pt x="698" y="470"/>
                    </a:lnTo>
                    <a:lnTo>
                      <a:pt x="636" y="408"/>
                    </a:lnTo>
                    <a:lnTo>
                      <a:pt x="634" y="405"/>
                    </a:lnTo>
                    <a:lnTo>
                      <a:pt x="633" y="403"/>
                    </a:lnTo>
                    <a:lnTo>
                      <a:pt x="634" y="399"/>
                    </a:lnTo>
                    <a:lnTo>
                      <a:pt x="636" y="396"/>
                    </a:lnTo>
                    <a:lnTo>
                      <a:pt x="638" y="395"/>
                    </a:lnTo>
                    <a:lnTo>
                      <a:pt x="642" y="395"/>
                    </a:lnTo>
                    <a:lnTo>
                      <a:pt x="645" y="395"/>
                    </a:lnTo>
                    <a:lnTo>
                      <a:pt x="647" y="396"/>
                    </a:lnTo>
                    <a:lnTo>
                      <a:pt x="699" y="449"/>
                    </a:lnTo>
                    <a:lnTo>
                      <a:pt x="687" y="452"/>
                    </a:lnTo>
                    <a:lnTo>
                      <a:pt x="706" y="381"/>
                    </a:lnTo>
                    <a:lnTo>
                      <a:pt x="707" y="379"/>
                    </a:lnTo>
                    <a:lnTo>
                      <a:pt x="709" y="376"/>
                    </a:lnTo>
                    <a:lnTo>
                      <a:pt x="712" y="376"/>
                    </a:lnTo>
                    <a:lnTo>
                      <a:pt x="715" y="376"/>
                    </a:lnTo>
                    <a:lnTo>
                      <a:pt x="716" y="376"/>
                    </a:lnTo>
                    <a:lnTo>
                      <a:pt x="718" y="377"/>
                    </a:lnTo>
                    <a:lnTo>
                      <a:pt x="721" y="380"/>
                    </a:lnTo>
                    <a:lnTo>
                      <a:pt x="721" y="383"/>
                    </a:lnTo>
                    <a:lnTo>
                      <a:pt x="721" y="384"/>
                    </a:lnTo>
                    <a:lnTo>
                      <a:pt x="721" y="386"/>
                    </a:lnTo>
                    <a:lnTo>
                      <a:pt x="721" y="386"/>
                    </a:lnTo>
                    <a:close/>
                  </a:path>
                </a:pathLst>
              </a:custGeom>
              <a:solidFill>
                <a:srgbClr val="CC6600"/>
              </a:solidFill>
              <a:ln w="1588">
                <a:solidFill>
                  <a:srgbClr val="CC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01" name="Freeform 13"/>
              <p:cNvSpPr>
                <a:spLocks noEditPoints="1"/>
              </p:cNvSpPr>
              <p:nvPr/>
            </p:nvSpPr>
            <p:spPr bwMode="auto">
              <a:xfrm>
                <a:off x="2970" y="2670"/>
                <a:ext cx="1067" cy="694"/>
              </a:xfrm>
              <a:custGeom>
                <a:avLst/>
                <a:gdLst>
                  <a:gd name="T0" fmla="*/ 2 w 2135"/>
                  <a:gd name="T1" fmla="*/ 0 h 1389"/>
                  <a:gd name="T2" fmla="*/ 210 w 2135"/>
                  <a:gd name="T3" fmla="*/ 6 h 1389"/>
                  <a:gd name="T4" fmla="*/ 412 w 2135"/>
                  <a:gd name="T5" fmla="*/ 26 h 1389"/>
                  <a:gd name="T6" fmla="*/ 611 w 2135"/>
                  <a:gd name="T7" fmla="*/ 62 h 1389"/>
                  <a:gd name="T8" fmla="*/ 799 w 2135"/>
                  <a:gd name="T9" fmla="*/ 108 h 1389"/>
                  <a:gd name="T10" fmla="*/ 979 w 2135"/>
                  <a:gd name="T11" fmla="*/ 166 h 1389"/>
                  <a:gd name="T12" fmla="*/ 1150 w 2135"/>
                  <a:gd name="T13" fmla="*/ 235 h 1389"/>
                  <a:gd name="T14" fmla="*/ 1310 w 2135"/>
                  <a:gd name="T15" fmla="*/ 315 h 1389"/>
                  <a:gd name="T16" fmla="*/ 1457 w 2135"/>
                  <a:gd name="T17" fmla="*/ 404 h 1389"/>
                  <a:gd name="T18" fmla="*/ 1593 w 2135"/>
                  <a:gd name="T19" fmla="*/ 503 h 1389"/>
                  <a:gd name="T20" fmla="*/ 1715 w 2135"/>
                  <a:gd name="T21" fmla="*/ 610 h 1389"/>
                  <a:gd name="T22" fmla="*/ 1822 w 2135"/>
                  <a:gd name="T23" fmla="*/ 724 h 1389"/>
                  <a:gd name="T24" fmla="*/ 1914 w 2135"/>
                  <a:gd name="T25" fmla="*/ 849 h 1389"/>
                  <a:gd name="T26" fmla="*/ 1990 w 2135"/>
                  <a:gd name="T27" fmla="*/ 976 h 1389"/>
                  <a:gd name="T28" fmla="*/ 2047 w 2135"/>
                  <a:gd name="T29" fmla="*/ 1111 h 1389"/>
                  <a:gd name="T30" fmla="*/ 2088 w 2135"/>
                  <a:gd name="T31" fmla="*/ 1249 h 1389"/>
                  <a:gd name="T32" fmla="*/ 2103 w 2135"/>
                  <a:gd name="T33" fmla="*/ 1372 h 1389"/>
                  <a:gd name="T34" fmla="*/ 2083 w 2135"/>
                  <a:gd name="T35" fmla="*/ 1324 h 1389"/>
                  <a:gd name="T36" fmla="*/ 2055 w 2135"/>
                  <a:gd name="T37" fmla="*/ 1186 h 1389"/>
                  <a:gd name="T38" fmla="*/ 2006 w 2135"/>
                  <a:gd name="T39" fmla="*/ 1048 h 1389"/>
                  <a:gd name="T40" fmla="*/ 1942 w 2135"/>
                  <a:gd name="T41" fmla="*/ 919 h 1389"/>
                  <a:gd name="T42" fmla="*/ 1858 w 2135"/>
                  <a:gd name="T43" fmla="*/ 795 h 1389"/>
                  <a:gd name="T44" fmla="*/ 1760 w 2135"/>
                  <a:gd name="T45" fmla="*/ 678 h 1389"/>
                  <a:gd name="T46" fmla="*/ 1647 w 2135"/>
                  <a:gd name="T47" fmla="*/ 568 h 1389"/>
                  <a:gd name="T48" fmla="*/ 1518 w 2135"/>
                  <a:gd name="T49" fmla="*/ 465 h 1389"/>
                  <a:gd name="T50" fmla="*/ 1377 w 2135"/>
                  <a:gd name="T51" fmla="*/ 372 h 1389"/>
                  <a:gd name="T52" fmla="*/ 1223 w 2135"/>
                  <a:gd name="T53" fmla="*/ 289 h 1389"/>
                  <a:gd name="T54" fmla="*/ 1061 w 2135"/>
                  <a:gd name="T55" fmla="*/ 214 h 1389"/>
                  <a:gd name="T56" fmla="*/ 886 w 2135"/>
                  <a:gd name="T57" fmla="*/ 151 h 1389"/>
                  <a:gd name="T58" fmla="*/ 702 w 2135"/>
                  <a:gd name="T59" fmla="*/ 100 h 1389"/>
                  <a:gd name="T60" fmla="*/ 511 w 2135"/>
                  <a:gd name="T61" fmla="*/ 59 h 1389"/>
                  <a:gd name="T62" fmla="*/ 311 w 2135"/>
                  <a:gd name="T63" fmla="*/ 31 h 1389"/>
                  <a:gd name="T64" fmla="*/ 106 w 2135"/>
                  <a:gd name="T65" fmla="*/ 17 h 1389"/>
                  <a:gd name="T66" fmla="*/ 0 w 2135"/>
                  <a:gd name="T67" fmla="*/ 16 h 1389"/>
                  <a:gd name="T68" fmla="*/ 2134 w 2135"/>
                  <a:gd name="T69" fmla="*/ 1310 h 1389"/>
                  <a:gd name="T70" fmla="*/ 2046 w 2135"/>
                  <a:gd name="T71" fmla="*/ 1318 h 1389"/>
                  <a:gd name="T72" fmla="*/ 2045 w 2135"/>
                  <a:gd name="T73" fmla="*/ 1313 h 1389"/>
                  <a:gd name="T74" fmla="*/ 2048 w 2135"/>
                  <a:gd name="T75" fmla="*/ 1308 h 1389"/>
                  <a:gd name="T76" fmla="*/ 2051 w 2135"/>
                  <a:gd name="T77" fmla="*/ 1306 h 1389"/>
                  <a:gd name="T78" fmla="*/ 2056 w 2135"/>
                  <a:gd name="T79" fmla="*/ 1306 h 1389"/>
                  <a:gd name="T80" fmla="*/ 2102 w 2135"/>
                  <a:gd name="T81" fmla="*/ 1369 h 1389"/>
                  <a:gd name="T82" fmla="*/ 2120 w 2135"/>
                  <a:gd name="T83" fmla="*/ 1304 h 1389"/>
                  <a:gd name="T84" fmla="*/ 2123 w 2135"/>
                  <a:gd name="T85" fmla="*/ 1299 h 1389"/>
                  <a:gd name="T86" fmla="*/ 2129 w 2135"/>
                  <a:gd name="T87" fmla="*/ 1299 h 1389"/>
                  <a:gd name="T88" fmla="*/ 2132 w 2135"/>
                  <a:gd name="T89" fmla="*/ 1301 h 1389"/>
                  <a:gd name="T90" fmla="*/ 2135 w 2135"/>
                  <a:gd name="T91" fmla="*/ 1306 h 1389"/>
                  <a:gd name="T92" fmla="*/ 2134 w 2135"/>
                  <a:gd name="T93" fmla="*/ 1310 h 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35" h="1389">
                    <a:moveTo>
                      <a:pt x="0" y="0"/>
                    </a:moveTo>
                    <a:lnTo>
                      <a:pt x="2" y="0"/>
                    </a:lnTo>
                    <a:lnTo>
                      <a:pt x="106" y="1"/>
                    </a:lnTo>
                    <a:lnTo>
                      <a:pt x="210" y="6"/>
                    </a:lnTo>
                    <a:lnTo>
                      <a:pt x="312" y="15"/>
                    </a:lnTo>
                    <a:lnTo>
                      <a:pt x="412" y="26"/>
                    </a:lnTo>
                    <a:lnTo>
                      <a:pt x="514" y="43"/>
                    </a:lnTo>
                    <a:lnTo>
                      <a:pt x="611" y="62"/>
                    </a:lnTo>
                    <a:lnTo>
                      <a:pt x="706" y="83"/>
                    </a:lnTo>
                    <a:lnTo>
                      <a:pt x="799" y="108"/>
                    </a:lnTo>
                    <a:lnTo>
                      <a:pt x="890" y="136"/>
                    </a:lnTo>
                    <a:lnTo>
                      <a:pt x="979" y="166"/>
                    </a:lnTo>
                    <a:lnTo>
                      <a:pt x="1067" y="199"/>
                    </a:lnTo>
                    <a:lnTo>
                      <a:pt x="1150" y="235"/>
                    </a:lnTo>
                    <a:lnTo>
                      <a:pt x="1231" y="274"/>
                    </a:lnTo>
                    <a:lnTo>
                      <a:pt x="1310" y="315"/>
                    </a:lnTo>
                    <a:lnTo>
                      <a:pt x="1385" y="358"/>
                    </a:lnTo>
                    <a:lnTo>
                      <a:pt x="1457" y="404"/>
                    </a:lnTo>
                    <a:lnTo>
                      <a:pt x="1527" y="452"/>
                    </a:lnTo>
                    <a:lnTo>
                      <a:pt x="1593" y="503"/>
                    </a:lnTo>
                    <a:lnTo>
                      <a:pt x="1657" y="555"/>
                    </a:lnTo>
                    <a:lnTo>
                      <a:pt x="1715" y="610"/>
                    </a:lnTo>
                    <a:lnTo>
                      <a:pt x="1771" y="667"/>
                    </a:lnTo>
                    <a:lnTo>
                      <a:pt x="1822" y="724"/>
                    </a:lnTo>
                    <a:lnTo>
                      <a:pt x="1870" y="785"/>
                    </a:lnTo>
                    <a:lnTo>
                      <a:pt x="1914" y="849"/>
                    </a:lnTo>
                    <a:lnTo>
                      <a:pt x="1954" y="910"/>
                    </a:lnTo>
                    <a:lnTo>
                      <a:pt x="1990" y="976"/>
                    </a:lnTo>
                    <a:lnTo>
                      <a:pt x="2022" y="1042"/>
                    </a:lnTo>
                    <a:lnTo>
                      <a:pt x="2047" y="1111"/>
                    </a:lnTo>
                    <a:lnTo>
                      <a:pt x="2070" y="1180"/>
                    </a:lnTo>
                    <a:lnTo>
                      <a:pt x="2088" y="1249"/>
                    </a:lnTo>
                    <a:lnTo>
                      <a:pt x="2099" y="1322"/>
                    </a:lnTo>
                    <a:lnTo>
                      <a:pt x="2103" y="1372"/>
                    </a:lnTo>
                    <a:lnTo>
                      <a:pt x="2088" y="1374"/>
                    </a:lnTo>
                    <a:lnTo>
                      <a:pt x="2083" y="1324"/>
                    </a:lnTo>
                    <a:lnTo>
                      <a:pt x="2073" y="1253"/>
                    </a:lnTo>
                    <a:lnTo>
                      <a:pt x="2055" y="1186"/>
                    </a:lnTo>
                    <a:lnTo>
                      <a:pt x="2033" y="1116"/>
                    </a:lnTo>
                    <a:lnTo>
                      <a:pt x="2006" y="1048"/>
                    </a:lnTo>
                    <a:lnTo>
                      <a:pt x="1976" y="983"/>
                    </a:lnTo>
                    <a:lnTo>
                      <a:pt x="1942" y="919"/>
                    </a:lnTo>
                    <a:lnTo>
                      <a:pt x="1900" y="858"/>
                    </a:lnTo>
                    <a:lnTo>
                      <a:pt x="1858" y="795"/>
                    </a:lnTo>
                    <a:lnTo>
                      <a:pt x="1811" y="736"/>
                    </a:lnTo>
                    <a:lnTo>
                      <a:pt x="1760" y="678"/>
                    </a:lnTo>
                    <a:lnTo>
                      <a:pt x="1705" y="621"/>
                    </a:lnTo>
                    <a:lnTo>
                      <a:pt x="1647" y="568"/>
                    </a:lnTo>
                    <a:lnTo>
                      <a:pt x="1583" y="516"/>
                    </a:lnTo>
                    <a:lnTo>
                      <a:pt x="1518" y="465"/>
                    </a:lnTo>
                    <a:lnTo>
                      <a:pt x="1448" y="418"/>
                    </a:lnTo>
                    <a:lnTo>
                      <a:pt x="1377" y="372"/>
                    </a:lnTo>
                    <a:lnTo>
                      <a:pt x="1302" y="329"/>
                    </a:lnTo>
                    <a:lnTo>
                      <a:pt x="1223" y="289"/>
                    </a:lnTo>
                    <a:lnTo>
                      <a:pt x="1143" y="250"/>
                    </a:lnTo>
                    <a:lnTo>
                      <a:pt x="1061" y="214"/>
                    </a:lnTo>
                    <a:lnTo>
                      <a:pt x="973" y="181"/>
                    </a:lnTo>
                    <a:lnTo>
                      <a:pt x="886" y="151"/>
                    </a:lnTo>
                    <a:lnTo>
                      <a:pt x="794" y="123"/>
                    </a:lnTo>
                    <a:lnTo>
                      <a:pt x="702" y="100"/>
                    </a:lnTo>
                    <a:lnTo>
                      <a:pt x="608" y="78"/>
                    </a:lnTo>
                    <a:lnTo>
                      <a:pt x="511" y="59"/>
                    </a:lnTo>
                    <a:lnTo>
                      <a:pt x="411" y="43"/>
                    </a:lnTo>
                    <a:lnTo>
                      <a:pt x="311" y="31"/>
                    </a:lnTo>
                    <a:lnTo>
                      <a:pt x="210" y="22"/>
                    </a:lnTo>
                    <a:lnTo>
                      <a:pt x="106" y="17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2134" y="1310"/>
                    </a:moveTo>
                    <a:lnTo>
                      <a:pt x="2097" y="1389"/>
                    </a:lnTo>
                    <a:lnTo>
                      <a:pt x="2046" y="1318"/>
                    </a:lnTo>
                    <a:lnTo>
                      <a:pt x="2045" y="1315"/>
                    </a:lnTo>
                    <a:lnTo>
                      <a:pt x="2045" y="1313"/>
                    </a:lnTo>
                    <a:lnTo>
                      <a:pt x="2046" y="1309"/>
                    </a:lnTo>
                    <a:lnTo>
                      <a:pt x="2048" y="1308"/>
                    </a:lnTo>
                    <a:lnTo>
                      <a:pt x="2050" y="1306"/>
                    </a:lnTo>
                    <a:lnTo>
                      <a:pt x="2051" y="1306"/>
                    </a:lnTo>
                    <a:lnTo>
                      <a:pt x="2054" y="1305"/>
                    </a:lnTo>
                    <a:lnTo>
                      <a:pt x="2056" y="1306"/>
                    </a:lnTo>
                    <a:lnTo>
                      <a:pt x="2059" y="1309"/>
                    </a:lnTo>
                    <a:lnTo>
                      <a:pt x="2102" y="1369"/>
                    </a:lnTo>
                    <a:lnTo>
                      <a:pt x="2088" y="1370"/>
                    </a:lnTo>
                    <a:lnTo>
                      <a:pt x="2120" y="1304"/>
                    </a:lnTo>
                    <a:lnTo>
                      <a:pt x="2121" y="1300"/>
                    </a:lnTo>
                    <a:lnTo>
                      <a:pt x="2123" y="1299"/>
                    </a:lnTo>
                    <a:lnTo>
                      <a:pt x="2127" y="1299"/>
                    </a:lnTo>
                    <a:lnTo>
                      <a:pt x="2129" y="1299"/>
                    </a:lnTo>
                    <a:lnTo>
                      <a:pt x="2130" y="1300"/>
                    </a:lnTo>
                    <a:lnTo>
                      <a:pt x="2132" y="1301"/>
                    </a:lnTo>
                    <a:lnTo>
                      <a:pt x="2134" y="1304"/>
                    </a:lnTo>
                    <a:lnTo>
                      <a:pt x="2135" y="1306"/>
                    </a:lnTo>
                    <a:lnTo>
                      <a:pt x="2134" y="1309"/>
                    </a:lnTo>
                    <a:lnTo>
                      <a:pt x="2134" y="1310"/>
                    </a:lnTo>
                    <a:lnTo>
                      <a:pt x="2134" y="1310"/>
                    </a:lnTo>
                    <a:close/>
                  </a:path>
                </a:pathLst>
              </a:custGeom>
              <a:solidFill>
                <a:srgbClr val="CC6600"/>
              </a:solidFill>
              <a:ln w="1588">
                <a:solidFill>
                  <a:srgbClr val="CC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02" name="Rectangle 14"/>
              <p:cNvSpPr>
                <a:spLocks noChangeArrowheads="1"/>
              </p:cNvSpPr>
              <p:nvPr/>
            </p:nvSpPr>
            <p:spPr bwMode="auto">
              <a:xfrm>
                <a:off x="1487" y="2569"/>
                <a:ext cx="832" cy="32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03" name="Rectangle 15"/>
              <p:cNvSpPr>
                <a:spLocks noChangeArrowheads="1"/>
              </p:cNvSpPr>
              <p:nvPr/>
            </p:nvSpPr>
            <p:spPr bwMode="auto">
              <a:xfrm>
                <a:off x="1558" y="2580"/>
                <a:ext cx="690" cy="3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04" name="Rectangle 16"/>
              <p:cNvSpPr>
                <a:spLocks noChangeArrowheads="1"/>
              </p:cNvSpPr>
              <p:nvPr/>
            </p:nvSpPr>
            <p:spPr bwMode="auto">
              <a:xfrm>
                <a:off x="1623" y="2618"/>
                <a:ext cx="62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Requirements</a:t>
                </a:r>
                <a:endParaRPr lang="el-GR"/>
              </a:p>
            </p:txBody>
          </p:sp>
          <p:sp>
            <p:nvSpPr>
              <p:cNvPr id="421905" name="Rectangle 17"/>
              <p:cNvSpPr>
                <a:spLocks noChangeArrowheads="1"/>
              </p:cNvSpPr>
              <p:nvPr/>
            </p:nvSpPr>
            <p:spPr bwMode="auto">
              <a:xfrm>
                <a:off x="1702" y="2748"/>
                <a:ext cx="4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Workflow</a:t>
                </a:r>
                <a:endParaRPr lang="el-GR"/>
              </a:p>
            </p:txBody>
          </p:sp>
          <p:sp>
            <p:nvSpPr>
              <p:cNvPr id="421906" name="Rectangle 18"/>
              <p:cNvSpPr>
                <a:spLocks noChangeArrowheads="1"/>
              </p:cNvSpPr>
              <p:nvPr/>
            </p:nvSpPr>
            <p:spPr bwMode="auto">
              <a:xfrm>
                <a:off x="2319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07" name="Rectangle 19"/>
              <p:cNvSpPr>
                <a:spLocks noChangeArrowheads="1"/>
              </p:cNvSpPr>
              <p:nvPr/>
            </p:nvSpPr>
            <p:spPr bwMode="auto">
              <a:xfrm>
                <a:off x="2361" y="272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08" name="Rectangle 20"/>
              <p:cNvSpPr>
                <a:spLocks noChangeArrowheads="1"/>
              </p:cNvSpPr>
              <p:nvPr/>
            </p:nvSpPr>
            <p:spPr bwMode="auto">
              <a:xfrm>
                <a:off x="2403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09" name="Rectangle 21"/>
              <p:cNvSpPr>
                <a:spLocks noChangeArrowheads="1"/>
              </p:cNvSpPr>
              <p:nvPr/>
            </p:nvSpPr>
            <p:spPr bwMode="auto">
              <a:xfrm>
                <a:off x="2446" y="272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10" name="Rectangle 22"/>
              <p:cNvSpPr>
                <a:spLocks noChangeArrowheads="1"/>
              </p:cNvSpPr>
              <p:nvPr/>
            </p:nvSpPr>
            <p:spPr bwMode="auto">
              <a:xfrm>
                <a:off x="2488" y="2729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11" name="Rectangle 23"/>
              <p:cNvSpPr>
                <a:spLocks noChangeArrowheads="1"/>
              </p:cNvSpPr>
              <p:nvPr/>
            </p:nvSpPr>
            <p:spPr bwMode="auto">
              <a:xfrm>
                <a:off x="1487" y="2569"/>
                <a:ext cx="832" cy="32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12" name="Rectangle 24"/>
              <p:cNvSpPr>
                <a:spLocks noChangeArrowheads="1"/>
              </p:cNvSpPr>
              <p:nvPr/>
            </p:nvSpPr>
            <p:spPr bwMode="auto">
              <a:xfrm>
                <a:off x="1558" y="2580"/>
                <a:ext cx="690" cy="3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13" name="Rectangle 25"/>
              <p:cNvSpPr>
                <a:spLocks noChangeArrowheads="1"/>
              </p:cNvSpPr>
              <p:nvPr/>
            </p:nvSpPr>
            <p:spPr bwMode="auto">
              <a:xfrm>
                <a:off x="1623" y="2618"/>
                <a:ext cx="62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Requirements</a:t>
                </a:r>
                <a:endParaRPr lang="el-GR"/>
              </a:p>
            </p:txBody>
          </p:sp>
          <p:sp>
            <p:nvSpPr>
              <p:cNvPr id="421914" name="Rectangle 26"/>
              <p:cNvSpPr>
                <a:spLocks noChangeArrowheads="1"/>
              </p:cNvSpPr>
              <p:nvPr/>
            </p:nvSpPr>
            <p:spPr bwMode="auto">
              <a:xfrm>
                <a:off x="1702" y="2748"/>
                <a:ext cx="4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Workflow</a:t>
                </a:r>
                <a:endParaRPr lang="el-GR"/>
              </a:p>
            </p:txBody>
          </p:sp>
          <p:sp>
            <p:nvSpPr>
              <p:cNvPr id="421915" name="Rectangle 27"/>
              <p:cNvSpPr>
                <a:spLocks noChangeArrowheads="1"/>
              </p:cNvSpPr>
              <p:nvPr/>
            </p:nvSpPr>
            <p:spPr bwMode="auto">
              <a:xfrm>
                <a:off x="2319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16" name="Rectangle 28"/>
              <p:cNvSpPr>
                <a:spLocks noChangeArrowheads="1"/>
              </p:cNvSpPr>
              <p:nvPr/>
            </p:nvSpPr>
            <p:spPr bwMode="auto">
              <a:xfrm>
                <a:off x="2361" y="272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17" name="Rectangle 29"/>
              <p:cNvSpPr>
                <a:spLocks noChangeArrowheads="1"/>
              </p:cNvSpPr>
              <p:nvPr/>
            </p:nvSpPr>
            <p:spPr bwMode="auto">
              <a:xfrm>
                <a:off x="2403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18" name="Rectangle 30"/>
              <p:cNvSpPr>
                <a:spLocks noChangeArrowheads="1"/>
              </p:cNvSpPr>
              <p:nvPr/>
            </p:nvSpPr>
            <p:spPr bwMode="auto">
              <a:xfrm>
                <a:off x="2446" y="272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19" name="Rectangle 31"/>
              <p:cNvSpPr>
                <a:spLocks noChangeArrowheads="1"/>
              </p:cNvSpPr>
              <p:nvPr/>
            </p:nvSpPr>
            <p:spPr bwMode="auto">
              <a:xfrm>
                <a:off x="2488" y="2729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0" name="Rectangle 32"/>
              <p:cNvSpPr>
                <a:spLocks noChangeArrowheads="1"/>
              </p:cNvSpPr>
              <p:nvPr/>
            </p:nvSpPr>
            <p:spPr bwMode="auto">
              <a:xfrm>
                <a:off x="2319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1" name="Rectangle 33"/>
              <p:cNvSpPr>
                <a:spLocks noChangeArrowheads="1"/>
              </p:cNvSpPr>
              <p:nvPr/>
            </p:nvSpPr>
            <p:spPr bwMode="auto">
              <a:xfrm>
                <a:off x="2361" y="272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2" name="Rectangle 34"/>
              <p:cNvSpPr>
                <a:spLocks noChangeArrowheads="1"/>
              </p:cNvSpPr>
              <p:nvPr/>
            </p:nvSpPr>
            <p:spPr bwMode="auto">
              <a:xfrm>
                <a:off x="2403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3" name="Rectangle 35"/>
              <p:cNvSpPr>
                <a:spLocks noChangeArrowheads="1"/>
              </p:cNvSpPr>
              <p:nvPr/>
            </p:nvSpPr>
            <p:spPr bwMode="auto">
              <a:xfrm>
                <a:off x="2446" y="272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4" name="Rectangle 36"/>
              <p:cNvSpPr>
                <a:spLocks noChangeArrowheads="1"/>
              </p:cNvSpPr>
              <p:nvPr/>
            </p:nvSpPr>
            <p:spPr bwMode="auto">
              <a:xfrm>
                <a:off x="2488" y="2729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5" name="Rectangle 37"/>
              <p:cNvSpPr>
                <a:spLocks noChangeArrowheads="1"/>
              </p:cNvSpPr>
              <p:nvPr/>
            </p:nvSpPr>
            <p:spPr bwMode="auto">
              <a:xfrm>
                <a:off x="2319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6" name="Rectangle 38"/>
              <p:cNvSpPr>
                <a:spLocks noChangeArrowheads="1"/>
              </p:cNvSpPr>
              <p:nvPr/>
            </p:nvSpPr>
            <p:spPr bwMode="auto">
              <a:xfrm>
                <a:off x="2361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7" name="Rectangle 39"/>
              <p:cNvSpPr>
                <a:spLocks noChangeArrowheads="1"/>
              </p:cNvSpPr>
              <p:nvPr/>
            </p:nvSpPr>
            <p:spPr bwMode="auto">
              <a:xfrm>
                <a:off x="2403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8" name="Rectangle 40"/>
              <p:cNvSpPr>
                <a:spLocks noChangeArrowheads="1"/>
              </p:cNvSpPr>
              <p:nvPr/>
            </p:nvSpPr>
            <p:spPr bwMode="auto">
              <a:xfrm>
                <a:off x="2446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29" name="Rectangle 41"/>
              <p:cNvSpPr>
                <a:spLocks noChangeArrowheads="1"/>
              </p:cNvSpPr>
              <p:nvPr/>
            </p:nvSpPr>
            <p:spPr bwMode="auto">
              <a:xfrm>
                <a:off x="2488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0" name="Rectangle 42"/>
              <p:cNvSpPr>
                <a:spLocks noChangeArrowheads="1"/>
              </p:cNvSpPr>
              <p:nvPr/>
            </p:nvSpPr>
            <p:spPr bwMode="auto">
              <a:xfrm>
                <a:off x="2530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1" name="Rectangle 43"/>
              <p:cNvSpPr>
                <a:spLocks noChangeArrowheads="1"/>
              </p:cNvSpPr>
              <p:nvPr/>
            </p:nvSpPr>
            <p:spPr bwMode="auto">
              <a:xfrm>
                <a:off x="2572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2" name="Rectangle 44"/>
              <p:cNvSpPr>
                <a:spLocks noChangeArrowheads="1"/>
              </p:cNvSpPr>
              <p:nvPr/>
            </p:nvSpPr>
            <p:spPr bwMode="auto">
              <a:xfrm>
                <a:off x="2614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3" name="Rectangle 45"/>
              <p:cNvSpPr>
                <a:spLocks noChangeArrowheads="1"/>
              </p:cNvSpPr>
              <p:nvPr/>
            </p:nvSpPr>
            <p:spPr bwMode="auto">
              <a:xfrm>
                <a:off x="2657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4" name="Rectangle 46"/>
              <p:cNvSpPr>
                <a:spLocks noChangeArrowheads="1"/>
              </p:cNvSpPr>
              <p:nvPr/>
            </p:nvSpPr>
            <p:spPr bwMode="auto">
              <a:xfrm>
                <a:off x="2699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5" name="Rectangle 47"/>
              <p:cNvSpPr>
                <a:spLocks noChangeArrowheads="1"/>
              </p:cNvSpPr>
              <p:nvPr/>
            </p:nvSpPr>
            <p:spPr bwMode="auto">
              <a:xfrm>
                <a:off x="2741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6" name="Rectangle 48"/>
              <p:cNvSpPr>
                <a:spLocks noChangeArrowheads="1"/>
              </p:cNvSpPr>
              <p:nvPr/>
            </p:nvSpPr>
            <p:spPr bwMode="auto">
              <a:xfrm>
                <a:off x="2783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7" name="Rectangle 49"/>
              <p:cNvSpPr>
                <a:spLocks noChangeArrowheads="1"/>
              </p:cNvSpPr>
              <p:nvPr/>
            </p:nvSpPr>
            <p:spPr bwMode="auto">
              <a:xfrm>
                <a:off x="2826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8" name="Rectangle 50"/>
              <p:cNvSpPr>
                <a:spLocks noChangeArrowheads="1"/>
              </p:cNvSpPr>
              <p:nvPr/>
            </p:nvSpPr>
            <p:spPr bwMode="auto">
              <a:xfrm>
                <a:off x="2867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39" name="Rectangle 51"/>
              <p:cNvSpPr>
                <a:spLocks noChangeArrowheads="1"/>
              </p:cNvSpPr>
              <p:nvPr/>
            </p:nvSpPr>
            <p:spPr bwMode="auto">
              <a:xfrm>
                <a:off x="2910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0" name="Rectangle 52"/>
              <p:cNvSpPr>
                <a:spLocks noChangeArrowheads="1"/>
              </p:cNvSpPr>
              <p:nvPr/>
            </p:nvSpPr>
            <p:spPr bwMode="auto">
              <a:xfrm>
                <a:off x="2953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1" name="Rectangle 53"/>
              <p:cNvSpPr>
                <a:spLocks noChangeArrowheads="1"/>
              </p:cNvSpPr>
              <p:nvPr/>
            </p:nvSpPr>
            <p:spPr bwMode="auto">
              <a:xfrm>
                <a:off x="2994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2" name="Rectangle 54"/>
              <p:cNvSpPr>
                <a:spLocks noChangeArrowheads="1"/>
              </p:cNvSpPr>
              <p:nvPr/>
            </p:nvSpPr>
            <p:spPr bwMode="auto">
              <a:xfrm>
                <a:off x="3036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3" name="Rectangle 55"/>
              <p:cNvSpPr>
                <a:spLocks noChangeArrowheads="1"/>
              </p:cNvSpPr>
              <p:nvPr/>
            </p:nvSpPr>
            <p:spPr bwMode="auto">
              <a:xfrm>
                <a:off x="3078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4" name="Rectangle 56"/>
              <p:cNvSpPr>
                <a:spLocks noChangeArrowheads="1"/>
              </p:cNvSpPr>
              <p:nvPr/>
            </p:nvSpPr>
            <p:spPr bwMode="auto">
              <a:xfrm>
                <a:off x="2319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5" name="Rectangle 57"/>
              <p:cNvSpPr>
                <a:spLocks noChangeArrowheads="1"/>
              </p:cNvSpPr>
              <p:nvPr/>
            </p:nvSpPr>
            <p:spPr bwMode="auto">
              <a:xfrm>
                <a:off x="2361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6" name="Rectangle 58"/>
              <p:cNvSpPr>
                <a:spLocks noChangeArrowheads="1"/>
              </p:cNvSpPr>
              <p:nvPr/>
            </p:nvSpPr>
            <p:spPr bwMode="auto">
              <a:xfrm>
                <a:off x="2403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7" name="Rectangle 59"/>
              <p:cNvSpPr>
                <a:spLocks noChangeArrowheads="1"/>
              </p:cNvSpPr>
              <p:nvPr/>
            </p:nvSpPr>
            <p:spPr bwMode="auto">
              <a:xfrm>
                <a:off x="2446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8" name="Rectangle 60"/>
              <p:cNvSpPr>
                <a:spLocks noChangeArrowheads="1"/>
              </p:cNvSpPr>
              <p:nvPr/>
            </p:nvSpPr>
            <p:spPr bwMode="auto">
              <a:xfrm>
                <a:off x="2488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49" name="Rectangle 61"/>
              <p:cNvSpPr>
                <a:spLocks noChangeArrowheads="1"/>
              </p:cNvSpPr>
              <p:nvPr/>
            </p:nvSpPr>
            <p:spPr bwMode="auto">
              <a:xfrm>
                <a:off x="2530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0" name="Rectangle 62"/>
              <p:cNvSpPr>
                <a:spLocks noChangeArrowheads="1"/>
              </p:cNvSpPr>
              <p:nvPr/>
            </p:nvSpPr>
            <p:spPr bwMode="auto">
              <a:xfrm>
                <a:off x="2572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1" name="Rectangle 63"/>
              <p:cNvSpPr>
                <a:spLocks noChangeArrowheads="1"/>
              </p:cNvSpPr>
              <p:nvPr/>
            </p:nvSpPr>
            <p:spPr bwMode="auto">
              <a:xfrm>
                <a:off x="2614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2" name="Rectangle 64"/>
              <p:cNvSpPr>
                <a:spLocks noChangeArrowheads="1"/>
              </p:cNvSpPr>
              <p:nvPr/>
            </p:nvSpPr>
            <p:spPr bwMode="auto">
              <a:xfrm>
                <a:off x="2657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3" name="Rectangle 65"/>
              <p:cNvSpPr>
                <a:spLocks noChangeArrowheads="1"/>
              </p:cNvSpPr>
              <p:nvPr/>
            </p:nvSpPr>
            <p:spPr bwMode="auto">
              <a:xfrm>
                <a:off x="2699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4" name="Rectangle 66"/>
              <p:cNvSpPr>
                <a:spLocks noChangeArrowheads="1"/>
              </p:cNvSpPr>
              <p:nvPr/>
            </p:nvSpPr>
            <p:spPr bwMode="auto">
              <a:xfrm>
                <a:off x="2741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5" name="Rectangle 67"/>
              <p:cNvSpPr>
                <a:spLocks noChangeArrowheads="1"/>
              </p:cNvSpPr>
              <p:nvPr/>
            </p:nvSpPr>
            <p:spPr bwMode="auto">
              <a:xfrm>
                <a:off x="2783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6" name="Rectangle 68"/>
              <p:cNvSpPr>
                <a:spLocks noChangeArrowheads="1"/>
              </p:cNvSpPr>
              <p:nvPr/>
            </p:nvSpPr>
            <p:spPr bwMode="auto">
              <a:xfrm>
                <a:off x="2826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7" name="Rectangle 69"/>
              <p:cNvSpPr>
                <a:spLocks noChangeArrowheads="1"/>
              </p:cNvSpPr>
              <p:nvPr/>
            </p:nvSpPr>
            <p:spPr bwMode="auto">
              <a:xfrm>
                <a:off x="2867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8" name="Rectangle 70"/>
              <p:cNvSpPr>
                <a:spLocks noChangeArrowheads="1"/>
              </p:cNvSpPr>
              <p:nvPr/>
            </p:nvSpPr>
            <p:spPr bwMode="auto">
              <a:xfrm>
                <a:off x="2910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59" name="Rectangle 71"/>
              <p:cNvSpPr>
                <a:spLocks noChangeArrowheads="1"/>
              </p:cNvSpPr>
              <p:nvPr/>
            </p:nvSpPr>
            <p:spPr bwMode="auto">
              <a:xfrm>
                <a:off x="2953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0" name="Rectangle 72"/>
              <p:cNvSpPr>
                <a:spLocks noChangeArrowheads="1"/>
              </p:cNvSpPr>
              <p:nvPr/>
            </p:nvSpPr>
            <p:spPr bwMode="auto">
              <a:xfrm>
                <a:off x="2994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1" name="Rectangle 73"/>
              <p:cNvSpPr>
                <a:spLocks noChangeArrowheads="1"/>
              </p:cNvSpPr>
              <p:nvPr/>
            </p:nvSpPr>
            <p:spPr bwMode="auto">
              <a:xfrm>
                <a:off x="3036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2" name="Rectangle 74"/>
              <p:cNvSpPr>
                <a:spLocks noChangeArrowheads="1"/>
              </p:cNvSpPr>
              <p:nvPr/>
            </p:nvSpPr>
            <p:spPr bwMode="auto">
              <a:xfrm>
                <a:off x="3078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3" name="Rectangle 75"/>
              <p:cNvSpPr>
                <a:spLocks noChangeArrowheads="1"/>
              </p:cNvSpPr>
              <p:nvPr/>
            </p:nvSpPr>
            <p:spPr bwMode="auto">
              <a:xfrm>
                <a:off x="231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4" name="Rectangle 76"/>
              <p:cNvSpPr>
                <a:spLocks noChangeArrowheads="1"/>
              </p:cNvSpPr>
              <p:nvPr/>
            </p:nvSpPr>
            <p:spPr bwMode="auto">
              <a:xfrm>
                <a:off x="2361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5" name="Rectangle 77"/>
              <p:cNvSpPr>
                <a:spLocks noChangeArrowheads="1"/>
              </p:cNvSpPr>
              <p:nvPr/>
            </p:nvSpPr>
            <p:spPr bwMode="auto">
              <a:xfrm>
                <a:off x="2403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6" name="Rectangle 78"/>
              <p:cNvSpPr>
                <a:spLocks noChangeArrowheads="1"/>
              </p:cNvSpPr>
              <p:nvPr/>
            </p:nvSpPr>
            <p:spPr bwMode="auto">
              <a:xfrm>
                <a:off x="2446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7" name="Rectangle 79"/>
              <p:cNvSpPr>
                <a:spLocks noChangeArrowheads="1"/>
              </p:cNvSpPr>
              <p:nvPr/>
            </p:nvSpPr>
            <p:spPr bwMode="auto">
              <a:xfrm>
                <a:off x="2488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8" name="Rectangle 80"/>
              <p:cNvSpPr>
                <a:spLocks noChangeArrowheads="1"/>
              </p:cNvSpPr>
              <p:nvPr/>
            </p:nvSpPr>
            <p:spPr bwMode="auto">
              <a:xfrm>
                <a:off x="253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69" name="Rectangle 81"/>
              <p:cNvSpPr>
                <a:spLocks noChangeArrowheads="1"/>
              </p:cNvSpPr>
              <p:nvPr/>
            </p:nvSpPr>
            <p:spPr bwMode="auto">
              <a:xfrm>
                <a:off x="2572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0" name="Rectangle 82"/>
              <p:cNvSpPr>
                <a:spLocks noChangeArrowheads="1"/>
              </p:cNvSpPr>
              <p:nvPr/>
            </p:nvSpPr>
            <p:spPr bwMode="auto">
              <a:xfrm>
                <a:off x="261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1" name="Rectangle 83"/>
              <p:cNvSpPr>
                <a:spLocks noChangeArrowheads="1"/>
              </p:cNvSpPr>
              <p:nvPr/>
            </p:nvSpPr>
            <p:spPr bwMode="auto">
              <a:xfrm>
                <a:off x="2657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2" name="Rectangle 84"/>
              <p:cNvSpPr>
                <a:spLocks noChangeArrowheads="1"/>
              </p:cNvSpPr>
              <p:nvPr/>
            </p:nvSpPr>
            <p:spPr bwMode="auto">
              <a:xfrm>
                <a:off x="269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3" name="Rectangle 85"/>
              <p:cNvSpPr>
                <a:spLocks noChangeArrowheads="1"/>
              </p:cNvSpPr>
              <p:nvPr/>
            </p:nvSpPr>
            <p:spPr bwMode="auto">
              <a:xfrm>
                <a:off x="2741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4" name="Rectangle 86"/>
              <p:cNvSpPr>
                <a:spLocks noChangeArrowheads="1"/>
              </p:cNvSpPr>
              <p:nvPr/>
            </p:nvSpPr>
            <p:spPr bwMode="auto">
              <a:xfrm>
                <a:off x="278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5" name="Rectangle 87"/>
              <p:cNvSpPr>
                <a:spLocks noChangeArrowheads="1"/>
              </p:cNvSpPr>
              <p:nvPr/>
            </p:nvSpPr>
            <p:spPr bwMode="auto">
              <a:xfrm>
                <a:off x="2826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6" name="Rectangle 88"/>
              <p:cNvSpPr>
                <a:spLocks noChangeArrowheads="1"/>
              </p:cNvSpPr>
              <p:nvPr/>
            </p:nvSpPr>
            <p:spPr bwMode="auto">
              <a:xfrm>
                <a:off x="2867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7" name="Rectangle 89"/>
              <p:cNvSpPr>
                <a:spLocks noChangeArrowheads="1"/>
              </p:cNvSpPr>
              <p:nvPr/>
            </p:nvSpPr>
            <p:spPr bwMode="auto">
              <a:xfrm>
                <a:off x="2910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8" name="Rectangle 90"/>
              <p:cNvSpPr>
                <a:spLocks noChangeArrowheads="1"/>
              </p:cNvSpPr>
              <p:nvPr/>
            </p:nvSpPr>
            <p:spPr bwMode="auto">
              <a:xfrm>
                <a:off x="2953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79" name="Rectangle 91"/>
              <p:cNvSpPr>
                <a:spLocks noChangeArrowheads="1"/>
              </p:cNvSpPr>
              <p:nvPr/>
            </p:nvSpPr>
            <p:spPr bwMode="auto">
              <a:xfrm>
                <a:off x="299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0" name="Rectangle 92"/>
              <p:cNvSpPr>
                <a:spLocks noChangeArrowheads="1"/>
              </p:cNvSpPr>
              <p:nvPr/>
            </p:nvSpPr>
            <p:spPr bwMode="auto">
              <a:xfrm>
                <a:off x="3036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1" name="Rectangle 93"/>
              <p:cNvSpPr>
                <a:spLocks noChangeArrowheads="1"/>
              </p:cNvSpPr>
              <p:nvPr/>
            </p:nvSpPr>
            <p:spPr bwMode="auto">
              <a:xfrm>
                <a:off x="3078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2" name="Rectangle 94"/>
              <p:cNvSpPr>
                <a:spLocks noChangeArrowheads="1"/>
              </p:cNvSpPr>
              <p:nvPr/>
            </p:nvSpPr>
            <p:spPr bwMode="auto">
              <a:xfrm>
                <a:off x="3121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3" name="Rectangle 95"/>
              <p:cNvSpPr>
                <a:spLocks noChangeArrowheads="1"/>
              </p:cNvSpPr>
              <p:nvPr/>
            </p:nvSpPr>
            <p:spPr bwMode="auto">
              <a:xfrm>
                <a:off x="316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4" name="Rectangle 96"/>
              <p:cNvSpPr>
                <a:spLocks noChangeArrowheads="1"/>
              </p:cNvSpPr>
              <p:nvPr/>
            </p:nvSpPr>
            <p:spPr bwMode="auto">
              <a:xfrm>
                <a:off x="3205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5" name="Rectangle 97"/>
              <p:cNvSpPr>
                <a:spLocks noChangeArrowheads="1"/>
              </p:cNvSpPr>
              <p:nvPr/>
            </p:nvSpPr>
            <p:spPr bwMode="auto">
              <a:xfrm>
                <a:off x="3247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6" name="Rectangle 98"/>
              <p:cNvSpPr>
                <a:spLocks noChangeArrowheads="1"/>
              </p:cNvSpPr>
              <p:nvPr/>
            </p:nvSpPr>
            <p:spPr bwMode="auto">
              <a:xfrm>
                <a:off x="329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7" name="Rectangle 99"/>
              <p:cNvSpPr>
                <a:spLocks noChangeArrowheads="1"/>
              </p:cNvSpPr>
              <p:nvPr/>
            </p:nvSpPr>
            <p:spPr bwMode="auto">
              <a:xfrm>
                <a:off x="3331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8" name="Rectangle 100"/>
              <p:cNvSpPr>
                <a:spLocks noChangeArrowheads="1"/>
              </p:cNvSpPr>
              <p:nvPr/>
            </p:nvSpPr>
            <p:spPr bwMode="auto">
              <a:xfrm>
                <a:off x="337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89" name="Rectangle 101"/>
              <p:cNvSpPr>
                <a:spLocks noChangeArrowheads="1"/>
              </p:cNvSpPr>
              <p:nvPr/>
            </p:nvSpPr>
            <p:spPr bwMode="auto">
              <a:xfrm>
                <a:off x="3417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0" name="Rectangle 102"/>
              <p:cNvSpPr>
                <a:spLocks noChangeArrowheads="1"/>
              </p:cNvSpPr>
              <p:nvPr/>
            </p:nvSpPr>
            <p:spPr bwMode="auto">
              <a:xfrm>
                <a:off x="345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1" name="Rectangle 103"/>
              <p:cNvSpPr>
                <a:spLocks noChangeArrowheads="1"/>
              </p:cNvSpPr>
              <p:nvPr/>
            </p:nvSpPr>
            <p:spPr bwMode="auto">
              <a:xfrm>
                <a:off x="3500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2" name="Rectangle 104"/>
              <p:cNvSpPr>
                <a:spLocks noChangeArrowheads="1"/>
              </p:cNvSpPr>
              <p:nvPr/>
            </p:nvSpPr>
            <p:spPr bwMode="auto">
              <a:xfrm>
                <a:off x="354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3" name="Rectangle 105"/>
              <p:cNvSpPr>
                <a:spLocks noChangeArrowheads="1"/>
              </p:cNvSpPr>
              <p:nvPr/>
            </p:nvSpPr>
            <p:spPr bwMode="auto">
              <a:xfrm>
                <a:off x="3585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4" name="Rectangle 106"/>
              <p:cNvSpPr>
                <a:spLocks noChangeArrowheads="1"/>
              </p:cNvSpPr>
              <p:nvPr/>
            </p:nvSpPr>
            <p:spPr bwMode="auto">
              <a:xfrm>
                <a:off x="3628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5" name="Rectangle 107"/>
              <p:cNvSpPr>
                <a:spLocks noChangeArrowheads="1"/>
              </p:cNvSpPr>
              <p:nvPr/>
            </p:nvSpPr>
            <p:spPr bwMode="auto">
              <a:xfrm>
                <a:off x="367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6" name="Rectangle 108"/>
              <p:cNvSpPr>
                <a:spLocks noChangeArrowheads="1"/>
              </p:cNvSpPr>
              <p:nvPr/>
            </p:nvSpPr>
            <p:spPr bwMode="auto">
              <a:xfrm>
                <a:off x="3711" y="3555"/>
                <a:ext cx="1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7" name="Rectangle 109"/>
              <p:cNvSpPr>
                <a:spLocks noChangeArrowheads="1"/>
              </p:cNvSpPr>
              <p:nvPr/>
            </p:nvSpPr>
            <p:spPr bwMode="auto">
              <a:xfrm>
                <a:off x="231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8" name="Rectangle 110"/>
              <p:cNvSpPr>
                <a:spLocks noChangeArrowheads="1"/>
              </p:cNvSpPr>
              <p:nvPr/>
            </p:nvSpPr>
            <p:spPr bwMode="auto">
              <a:xfrm>
                <a:off x="2361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999" name="Rectangle 111"/>
              <p:cNvSpPr>
                <a:spLocks noChangeArrowheads="1"/>
              </p:cNvSpPr>
              <p:nvPr/>
            </p:nvSpPr>
            <p:spPr bwMode="auto">
              <a:xfrm>
                <a:off x="2403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0" name="Rectangle 112"/>
              <p:cNvSpPr>
                <a:spLocks noChangeArrowheads="1"/>
              </p:cNvSpPr>
              <p:nvPr/>
            </p:nvSpPr>
            <p:spPr bwMode="auto">
              <a:xfrm>
                <a:off x="2446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1" name="Rectangle 113"/>
              <p:cNvSpPr>
                <a:spLocks noChangeArrowheads="1"/>
              </p:cNvSpPr>
              <p:nvPr/>
            </p:nvSpPr>
            <p:spPr bwMode="auto">
              <a:xfrm>
                <a:off x="2488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2" name="Rectangle 114"/>
              <p:cNvSpPr>
                <a:spLocks noChangeArrowheads="1"/>
              </p:cNvSpPr>
              <p:nvPr/>
            </p:nvSpPr>
            <p:spPr bwMode="auto">
              <a:xfrm>
                <a:off x="253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3" name="Rectangle 115"/>
              <p:cNvSpPr>
                <a:spLocks noChangeArrowheads="1"/>
              </p:cNvSpPr>
              <p:nvPr/>
            </p:nvSpPr>
            <p:spPr bwMode="auto">
              <a:xfrm>
                <a:off x="2572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4" name="Rectangle 116"/>
              <p:cNvSpPr>
                <a:spLocks noChangeArrowheads="1"/>
              </p:cNvSpPr>
              <p:nvPr/>
            </p:nvSpPr>
            <p:spPr bwMode="auto">
              <a:xfrm>
                <a:off x="261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5" name="Rectangle 117"/>
              <p:cNvSpPr>
                <a:spLocks noChangeArrowheads="1"/>
              </p:cNvSpPr>
              <p:nvPr/>
            </p:nvSpPr>
            <p:spPr bwMode="auto">
              <a:xfrm>
                <a:off x="2657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6" name="Rectangle 118"/>
              <p:cNvSpPr>
                <a:spLocks noChangeArrowheads="1"/>
              </p:cNvSpPr>
              <p:nvPr/>
            </p:nvSpPr>
            <p:spPr bwMode="auto">
              <a:xfrm>
                <a:off x="269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7" name="Rectangle 119"/>
              <p:cNvSpPr>
                <a:spLocks noChangeArrowheads="1"/>
              </p:cNvSpPr>
              <p:nvPr/>
            </p:nvSpPr>
            <p:spPr bwMode="auto">
              <a:xfrm>
                <a:off x="2741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8" name="Rectangle 120"/>
              <p:cNvSpPr>
                <a:spLocks noChangeArrowheads="1"/>
              </p:cNvSpPr>
              <p:nvPr/>
            </p:nvSpPr>
            <p:spPr bwMode="auto">
              <a:xfrm>
                <a:off x="278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09" name="Rectangle 121"/>
              <p:cNvSpPr>
                <a:spLocks noChangeArrowheads="1"/>
              </p:cNvSpPr>
              <p:nvPr/>
            </p:nvSpPr>
            <p:spPr bwMode="auto">
              <a:xfrm>
                <a:off x="2826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0" name="Rectangle 122"/>
              <p:cNvSpPr>
                <a:spLocks noChangeArrowheads="1"/>
              </p:cNvSpPr>
              <p:nvPr/>
            </p:nvSpPr>
            <p:spPr bwMode="auto">
              <a:xfrm>
                <a:off x="2867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1" name="Rectangle 123"/>
              <p:cNvSpPr>
                <a:spLocks noChangeArrowheads="1"/>
              </p:cNvSpPr>
              <p:nvPr/>
            </p:nvSpPr>
            <p:spPr bwMode="auto">
              <a:xfrm>
                <a:off x="2910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2" name="Rectangle 124"/>
              <p:cNvSpPr>
                <a:spLocks noChangeArrowheads="1"/>
              </p:cNvSpPr>
              <p:nvPr/>
            </p:nvSpPr>
            <p:spPr bwMode="auto">
              <a:xfrm>
                <a:off x="2953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3" name="Rectangle 125"/>
              <p:cNvSpPr>
                <a:spLocks noChangeArrowheads="1"/>
              </p:cNvSpPr>
              <p:nvPr/>
            </p:nvSpPr>
            <p:spPr bwMode="auto">
              <a:xfrm>
                <a:off x="299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4" name="Rectangle 126"/>
              <p:cNvSpPr>
                <a:spLocks noChangeArrowheads="1"/>
              </p:cNvSpPr>
              <p:nvPr/>
            </p:nvSpPr>
            <p:spPr bwMode="auto">
              <a:xfrm>
                <a:off x="3036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5" name="Rectangle 127"/>
              <p:cNvSpPr>
                <a:spLocks noChangeArrowheads="1"/>
              </p:cNvSpPr>
              <p:nvPr/>
            </p:nvSpPr>
            <p:spPr bwMode="auto">
              <a:xfrm>
                <a:off x="3078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6" name="Rectangle 128"/>
              <p:cNvSpPr>
                <a:spLocks noChangeArrowheads="1"/>
              </p:cNvSpPr>
              <p:nvPr/>
            </p:nvSpPr>
            <p:spPr bwMode="auto">
              <a:xfrm>
                <a:off x="3121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7" name="Rectangle 129"/>
              <p:cNvSpPr>
                <a:spLocks noChangeArrowheads="1"/>
              </p:cNvSpPr>
              <p:nvPr/>
            </p:nvSpPr>
            <p:spPr bwMode="auto">
              <a:xfrm>
                <a:off x="316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8" name="Rectangle 130"/>
              <p:cNvSpPr>
                <a:spLocks noChangeArrowheads="1"/>
              </p:cNvSpPr>
              <p:nvPr/>
            </p:nvSpPr>
            <p:spPr bwMode="auto">
              <a:xfrm>
                <a:off x="3205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19" name="Rectangle 131"/>
              <p:cNvSpPr>
                <a:spLocks noChangeArrowheads="1"/>
              </p:cNvSpPr>
              <p:nvPr/>
            </p:nvSpPr>
            <p:spPr bwMode="auto">
              <a:xfrm>
                <a:off x="3247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0" name="Rectangle 132"/>
              <p:cNvSpPr>
                <a:spLocks noChangeArrowheads="1"/>
              </p:cNvSpPr>
              <p:nvPr/>
            </p:nvSpPr>
            <p:spPr bwMode="auto">
              <a:xfrm>
                <a:off x="329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1" name="Rectangle 133"/>
              <p:cNvSpPr>
                <a:spLocks noChangeArrowheads="1"/>
              </p:cNvSpPr>
              <p:nvPr/>
            </p:nvSpPr>
            <p:spPr bwMode="auto">
              <a:xfrm>
                <a:off x="3331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2" name="Rectangle 134"/>
              <p:cNvSpPr>
                <a:spLocks noChangeArrowheads="1"/>
              </p:cNvSpPr>
              <p:nvPr/>
            </p:nvSpPr>
            <p:spPr bwMode="auto">
              <a:xfrm>
                <a:off x="337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3" name="Rectangle 135"/>
              <p:cNvSpPr>
                <a:spLocks noChangeArrowheads="1"/>
              </p:cNvSpPr>
              <p:nvPr/>
            </p:nvSpPr>
            <p:spPr bwMode="auto">
              <a:xfrm>
                <a:off x="3417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4" name="Rectangle 136"/>
              <p:cNvSpPr>
                <a:spLocks noChangeArrowheads="1"/>
              </p:cNvSpPr>
              <p:nvPr/>
            </p:nvSpPr>
            <p:spPr bwMode="auto">
              <a:xfrm>
                <a:off x="345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5" name="Rectangle 137"/>
              <p:cNvSpPr>
                <a:spLocks noChangeArrowheads="1"/>
              </p:cNvSpPr>
              <p:nvPr/>
            </p:nvSpPr>
            <p:spPr bwMode="auto">
              <a:xfrm>
                <a:off x="3500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6" name="Rectangle 138"/>
              <p:cNvSpPr>
                <a:spLocks noChangeArrowheads="1"/>
              </p:cNvSpPr>
              <p:nvPr/>
            </p:nvSpPr>
            <p:spPr bwMode="auto">
              <a:xfrm>
                <a:off x="354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7" name="Rectangle 139"/>
              <p:cNvSpPr>
                <a:spLocks noChangeArrowheads="1"/>
              </p:cNvSpPr>
              <p:nvPr/>
            </p:nvSpPr>
            <p:spPr bwMode="auto">
              <a:xfrm>
                <a:off x="3585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8" name="Rectangle 140"/>
              <p:cNvSpPr>
                <a:spLocks noChangeArrowheads="1"/>
              </p:cNvSpPr>
              <p:nvPr/>
            </p:nvSpPr>
            <p:spPr bwMode="auto">
              <a:xfrm>
                <a:off x="3628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29" name="Rectangle 141"/>
              <p:cNvSpPr>
                <a:spLocks noChangeArrowheads="1"/>
              </p:cNvSpPr>
              <p:nvPr/>
            </p:nvSpPr>
            <p:spPr bwMode="auto">
              <a:xfrm>
                <a:off x="367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0" name="Rectangle 142"/>
              <p:cNvSpPr>
                <a:spLocks noChangeArrowheads="1"/>
              </p:cNvSpPr>
              <p:nvPr/>
            </p:nvSpPr>
            <p:spPr bwMode="auto">
              <a:xfrm>
                <a:off x="3711" y="3555"/>
                <a:ext cx="1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1" name="Rectangle 143"/>
              <p:cNvSpPr>
                <a:spLocks noChangeArrowheads="1"/>
              </p:cNvSpPr>
              <p:nvPr/>
            </p:nvSpPr>
            <p:spPr bwMode="auto">
              <a:xfrm>
                <a:off x="231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2" name="Rectangle 144"/>
              <p:cNvSpPr>
                <a:spLocks noChangeArrowheads="1"/>
              </p:cNvSpPr>
              <p:nvPr/>
            </p:nvSpPr>
            <p:spPr bwMode="auto">
              <a:xfrm>
                <a:off x="236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3" name="Rectangle 145"/>
              <p:cNvSpPr>
                <a:spLocks noChangeArrowheads="1"/>
              </p:cNvSpPr>
              <p:nvPr/>
            </p:nvSpPr>
            <p:spPr bwMode="auto">
              <a:xfrm>
                <a:off x="2403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4" name="Rectangle 146"/>
              <p:cNvSpPr>
                <a:spLocks noChangeArrowheads="1"/>
              </p:cNvSpPr>
              <p:nvPr/>
            </p:nvSpPr>
            <p:spPr bwMode="auto">
              <a:xfrm>
                <a:off x="2446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5" name="Rectangle 147"/>
              <p:cNvSpPr>
                <a:spLocks noChangeArrowheads="1"/>
              </p:cNvSpPr>
              <p:nvPr/>
            </p:nvSpPr>
            <p:spPr bwMode="auto">
              <a:xfrm>
                <a:off x="2488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6" name="Rectangle 148"/>
              <p:cNvSpPr>
                <a:spLocks noChangeArrowheads="1"/>
              </p:cNvSpPr>
              <p:nvPr/>
            </p:nvSpPr>
            <p:spPr bwMode="auto">
              <a:xfrm>
                <a:off x="253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7" name="Rectangle 149"/>
              <p:cNvSpPr>
                <a:spLocks noChangeArrowheads="1"/>
              </p:cNvSpPr>
              <p:nvPr/>
            </p:nvSpPr>
            <p:spPr bwMode="auto">
              <a:xfrm>
                <a:off x="2572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8" name="Rectangle 150"/>
              <p:cNvSpPr>
                <a:spLocks noChangeArrowheads="1"/>
              </p:cNvSpPr>
              <p:nvPr/>
            </p:nvSpPr>
            <p:spPr bwMode="auto">
              <a:xfrm>
                <a:off x="261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39" name="Rectangle 151"/>
              <p:cNvSpPr>
                <a:spLocks noChangeArrowheads="1"/>
              </p:cNvSpPr>
              <p:nvPr/>
            </p:nvSpPr>
            <p:spPr bwMode="auto">
              <a:xfrm>
                <a:off x="2657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0" name="Rectangle 152"/>
              <p:cNvSpPr>
                <a:spLocks noChangeArrowheads="1"/>
              </p:cNvSpPr>
              <p:nvPr/>
            </p:nvSpPr>
            <p:spPr bwMode="auto">
              <a:xfrm>
                <a:off x="269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1" name="Rectangle 153"/>
              <p:cNvSpPr>
                <a:spLocks noChangeArrowheads="1"/>
              </p:cNvSpPr>
              <p:nvPr/>
            </p:nvSpPr>
            <p:spPr bwMode="auto">
              <a:xfrm>
                <a:off x="2741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2" name="Rectangle 154"/>
              <p:cNvSpPr>
                <a:spLocks noChangeArrowheads="1"/>
              </p:cNvSpPr>
              <p:nvPr/>
            </p:nvSpPr>
            <p:spPr bwMode="auto">
              <a:xfrm>
                <a:off x="278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3" name="Rectangle 155"/>
              <p:cNvSpPr>
                <a:spLocks noChangeArrowheads="1"/>
              </p:cNvSpPr>
              <p:nvPr/>
            </p:nvSpPr>
            <p:spPr bwMode="auto">
              <a:xfrm>
                <a:off x="2826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4" name="Rectangle 156"/>
              <p:cNvSpPr>
                <a:spLocks noChangeArrowheads="1"/>
              </p:cNvSpPr>
              <p:nvPr/>
            </p:nvSpPr>
            <p:spPr bwMode="auto">
              <a:xfrm>
                <a:off x="2867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5" name="Rectangle 157"/>
              <p:cNvSpPr>
                <a:spLocks noChangeArrowheads="1"/>
              </p:cNvSpPr>
              <p:nvPr/>
            </p:nvSpPr>
            <p:spPr bwMode="auto">
              <a:xfrm>
                <a:off x="2910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6" name="Rectangle 158"/>
              <p:cNvSpPr>
                <a:spLocks noChangeArrowheads="1"/>
              </p:cNvSpPr>
              <p:nvPr/>
            </p:nvSpPr>
            <p:spPr bwMode="auto">
              <a:xfrm>
                <a:off x="2953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7" name="Rectangle 159"/>
              <p:cNvSpPr>
                <a:spLocks noChangeArrowheads="1"/>
              </p:cNvSpPr>
              <p:nvPr/>
            </p:nvSpPr>
            <p:spPr bwMode="auto">
              <a:xfrm>
                <a:off x="299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8" name="Rectangle 160"/>
              <p:cNvSpPr>
                <a:spLocks noChangeArrowheads="1"/>
              </p:cNvSpPr>
              <p:nvPr/>
            </p:nvSpPr>
            <p:spPr bwMode="auto">
              <a:xfrm>
                <a:off x="3036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49" name="Rectangle 161"/>
              <p:cNvSpPr>
                <a:spLocks noChangeArrowheads="1"/>
              </p:cNvSpPr>
              <p:nvPr/>
            </p:nvSpPr>
            <p:spPr bwMode="auto">
              <a:xfrm>
                <a:off x="3078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0" name="Rectangle 162"/>
              <p:cNvSpPr>
                <a:spLocks noChangeArrowheads="1"/>
              </p:cNvSpPr>
              <p:nvPr/>
            </p:nvSpPr>
            <p:spPr bwMode="auto">
              <a:xfrm>
                <a:off x="3121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1" name="Rectangle 163"/>
              <p:cNvSpPr>
                <a:spLocks noChangeArrowheads="1"/>
              </p:cNvSpPr>
              <p:nvPr/>
            </p:nvSpPr>
            <p:spPr bwMode="auto">
              <a:xfrm>
                <a:off x="316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2" name="Rectangle 164"/>
              <p:cNvSpPr>
                <a:spLocks noChangeArrowheads="1"/>
              </p:cNvSpPr>
              <p:nvPr/>
            </p:nvSpPr>
            <p:spPr bwMode="auto">
              <a:xfrm>
                <a:off x="3205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3" name="Rectangle 165"/>
              <p:cNvSpPr>
                <a:spLocks noChangeArrowheads="1"/>
              </p:cNvSpPr>
              <p:nvPr/>
            </p:nvSpPr>
            <p:spPr bwMode="auto">
              <a:xfrm>
                <a:off x="3247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4" name="Rectangle 166"/>
              <p:cNvSpPr>
                <a:spLocks noChangeArrowheads="1"/>
              </p:cNvSpPr>
              <p:nvPr/>
            </p:nvSpPr>
            <p:spPr bwMode="auto">
              <a:xfrm>
                <a:off x="329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5" name="Rectangle 167"/>
              <p:cNvSpPr>
                <a:spLocks noChangeArrowheads="1"/>
              </p:cNvSpPr>
              <p:nvPr/>
            </p:nvSpPr>
            <p:spPr bwMode="auto">
              <a:xfrm>
                <a:off x="333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6" name="Rectangle 168"/>
              <p:cNvSpPr>
                <a:spLocks noChangeArrowheads="1"/>
              </p:cNvSpPr>
              <p:nvPr/>
            </p:nvSpPr>
            <p:spPr bwMode="auto">
              <a:xfrm>
                <a:off x="337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7" name="Rectangle 169"/>
              <p:cNvSpPr>
                <a:spLocks noChangeArrowheads="1"/>
              </p:cNvSpPr>
              <p:nvPr/>
            </p:nvSpPr>
            <p:spPr bwMode="auto">
              <a:xfrm>
                <a:off x="3417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8" name="Rectangle 170"/>
              <p:cNvSpPr>
                <a:spLocks noChangeArrowheads="1"/>
              </p:cNvSpPr>
              <p:nvPr/>
            </p:nvSpPr>
            <p:spPr bwMode="auto">
              <a:xfrm>
                <a:off x="345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59" name="Rectangle 171"/>
              <p:cNvSpPr>
                <a:spLocks noChangeArrowheads="1"/>
              </p:cNvSpPr>
              <p:nvPr/>
            </p:nvSpPr>
            <p:spPr bwMode="auto">
              <a:xfrm>
                <a:off x="3500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0" name="Rectangle 172"/>
              <p:cNvSpPr>
                <a:spLocks noChangeArrowheads="1"/>
              </p:cNvSpPr>
              <p:nvPr/>
            </p:nvSpPr>
            <p:spPr bwMode="auto">
              <a:xfrm>
                <a:off x="354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1" name="Rectangle 173"/>
              <p:cNvSpPr>
                <a:spLocks noChangeArrowheads="1"/>
              </p:cNvSpPr>
              <p:nvPr/>
            </p:nvSpPr>
            <p:spPr bwMode="auto">
              <a:xfrm>
                <a:off x="3585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2" name="Rectangle 174"/>
              <p:cNvSpPr>
                <a:spLocks noChangeArrowheads="1"/>
              </p:cNvSpPr>
              <p:nvPr/>
            </p:nvSpPr>
            <p:spPr bwMode="auto">
              <a:xfrm>
                <a:off x="3628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3" name="Rectangle 175"/>
              <p:cNvSpPr>
                <a:spLocks noChangeArrowheads="1"/>
              </p:cNvSpPr>
              <p:nvPr/>
            </p:nvSpPr>
            <p:spPr bwMode="auto">
              <a:xfrm>
                <a:off x="367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4" name="Rectangle 176"/>
              <p:cNvSpPr>
                <a:spLocks noChangeArrowheads="1"/>
              </p:cNvSpPr>
              <p:nvPr/>
            </p:nvSpPr>
            <p:spPr bwMode="auto">
              <a:xfrm>
                <a:off x="371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5" name="Rectangle 177"/>
              <p:cNvSpPr>
                <a:spLocks noChangeArrowheads="1"/>
              </p:cNvSpPr>
              <p:nvPr/>
            </p:nvSpPr>
            <p:spPr bwMode="auto">
              <a:xfrm>
                <a:off x="3754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6" name="Rectangle 178"/>
              <p:cNvSpPr>
                <a:spLocks noChangeArrowheads="1"/>
              </p:cNvSpPr>
              <p:nvPr/>
            </p:nvSpPr>
            <p:spPr bwMode="auto">
              <a:xfrm>
                <a:off x="3797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7" name="Rectangle 179"/>
              <p:cNvSpPr>
                <a:spLocks noChangeArrowheads="1"/>
              </p:cNvSpPr>
              <p:nvPr/>
            </p:nvSpPr>
            <p:spPr bwMode="auto">
              <a:xfrm>
                <a:off x="3838" y="3999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8" name="Rectangle 180"/>
              <p:cNvSpPr>
                <a:spLocks noChangeArrowheads="1"/>
              </p:cNvSpPr>
              <p:nvPr/>
            </p:nvSpPr>
            <p:spPr bwMode="auto">
              <a:xfrm>
                <a:off x="3881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69" name="Rectangle 181"/>
              <p:cNvSpPr>
                <a:spLocks noChangeArrowheads="1"/>
              </p:cNvSpPr>
              <p:nvPr/>
            </p:nvSpPr>
            <p:spPr bwMode="auto">
              <a:xfrm>
                <a:off x="3923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0" name="Rectangle 182"/>
              <p:cNvSpPr>
                <a:spLocks noChangeArrowheads="1"/>
              </p:cNvSpPr>
              <p:nvPr/>
            </p:nvSpPr>
            <p:spPr bwMode="auto">
              <a:xfrm>
                <a:off x="3965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1" name="Rectangle 183"/>
              <p:cNvSpPr>
                <a:spLocks noChangeArrowheads="1"/>
              </p:cNvSpPr>
              <p:nvPr/>
            </p:nvSpPr>
            <p:spPr bwMode="auto">
              <a:xfrm>
                <a:off x="4007" y="3999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2" name="Rectangle 184"/>
              <p:cNvSpPr>
                <a:spLocks noChangeArrowheads="1"/>
              </p:cNvSpPr>
              <p:nvPr/>
            </p:nvSpPr>
            <p:spPr bwMode="auto">
              <a:xfrm>
                <a:off x="4050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3" name="Rectangle 185"/>
              <p:cNvSpPr>
                <a:spLocks noChangeArrowheads="1"/>
              </p:cNvSpPr>
              <p:nvPr/>
            </p:nvSpPr>
            <p:spPr bwMode="auto">
              <a:xfrm>
                <a:off x="4092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4" name="Rectangle 186"/>
              <p:cNvSpPr>
                <a:spLocks noChangeArrowheads="1"/>
              </p:cNvSpPr>
              <p:nvPr/>
            </p:nvSpPr>
            <p:spPr bwMode="auto">
              <a:xfrm>
                <a:off x="4134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5" name="Rectangle 187"/>
              <p:cNvSpPr>
                <a:spLocks noChangeArrowheads="1"/>
              </p:cNvSpPr>
              <p:nvPr/>
            </p:nvSpPr>
            <p:spPr bwMode="auto">
              <a:xfrm>
                <a:off x="4176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6" name="Rectangle 188"/>
              <p:cNvSpPr>
                <a:spLocks noChangeArrowheads="1"/>
              </p:cNvSpPr>
              <p:nvPr/>
            </p:nvSpPr>
            <p:spPr bwMode="auto">
              <a:xfrm>
                <a:off x="4218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7" name="Rectangle 189"/>
              <p:cNvSpPr>
                <a:spLocks noChangeArrowheads="1"/>
              </p:cNvSpPr>
              <p:nvPr/>
            </p:nvSpPr>
            <p:spPr bwMode="auto">
              <a:xfrm>
                <a:off x="4261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8" name="Rectangle 190"/>
              <p:cNvSpPr>
                <a:spLocks noChangeArrowheads="1"/>
              </p:cNvSpPr>
              <p:nvPr/>
            </p:nvSpPr>
            <p:spPr bwMode="auto">
              <a:xfrm>
                <a:off x="4303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79" name="Rectangle 191"/>
              <p:cNvSpPr>
                <a:spLocks noChangeArrowheads="1"/>
              </p:cNvSpPr>
              <p:nvPr/>
            </p:nvSpPr>
            <p:spPr bwMode="auto">
              <a:xfrm>
                <a:off x="231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0" name="Rectangle 192"/>
              <p:cNvSpPr>
                <a:spLocks noChangeArrowheads="1"/>
              </p:cNvSpPr>
              <p:nvPr/>
            </p:nvSpPr>
            <p:spPr bwMode="auto">
              <a:xfrm>
                <a:off x="236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1" name="Rectangle 193"/>
              <p:cNvSpPr>
                <a:spLocks noChangeArrowheads="1"/>
              </p:cNvSpPr>
              <p:nvPr/>
            </p:nvSpPr>
            <p:spPr bwMode="auto">
              <a:xfrm>
                <a:off x="2403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2" name="Rectangle 194"/>
              <p:cNvSpPr>
                <a:spLocks noChangeArrowheads="1"/>
              </p:cNvSpPr>
              <p:nvPr/>
            </p:nvSpPr>
            <p:spPr bwMode="auto">
              <a:xfrm>
                <a:off x="2446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3" name="Rectangle 195"/>
              <p:cNvSpPr>
                <a:spLocks noChangeArrowheads="1"/>
              </p:cNvSpPr>
              <p:nvPr/>
            </p:nvSpPr>
            <p:spPr bwMode="auto">
              <a:xfrm>
                <a:off x="2488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4" name="Rectangle 196"/>
              <p:cNvSpPr>
                <a:spLocks noChangeArrowheads="1"/>
              </p:cNvSpPr>
              <p:nvPr/>
            </p:nvSpPr>
            <p:spPr bwMode="auto">
              <a:xfrm>
                <a:off x="253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5" name="Rectangle 197"/>
              <p:cNvSpPr>
                <a:spLocks noChangeArrowheads="1"/>
              </p:cNvSpPr>
              <p:nvPr/>
            </p:nvSpPr>
            <p:spPr bwMode="auto">
              <a:xfrm>
                <a:off x="2572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6" name="Rectangle 198"/>
              <p:cNvSpPr>
                <a:spLocks noChangeArrowheads="1"/>
              </p:cNvSpPr>
              <p:nvPr/>
            </p:nvSpPr>
            <p:spPr bwMode="auto">
              <a:xfrm>
                <a:off x="261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7" name="Rectangle 199"/>
              <p:cNvSpPr>
                <a:spLocks noChangeArrowheads="1"/>
              </p:cNvSpPr>
              <p:nvPr/>
            </p:nvSpPr>
            <p:spPr bwMode="auto">
              <a:xfrm>
                <a:off x="2657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8" name="Rectangle 200"/>
              <p:cNvSpPr>
                <a:spLocks noChangeArrowheads="1"/>
              </p:cNvSpPr>
              <p:nvPr/>
            </p:nvSpPr>
            <p:spPr bwMode="auto">
              <a:xfrm>
                <a:off x="269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89" name="Rectangle 201"/>
              <p:cNvSpPr>
                <a:spLocks noChangeArrowheads="1"/>
              </p:cNvSpPr>
              <p:nvPr/>
            </p:nvSpPr>
            <p:spPr bwMode="auto">
              <a:xfrm>
                <a:off x="2741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90" name="Rectangle 202"/>
              <p:cNvSpPr>
                <a:spLocks noChangeArrowheads="1"/>
              </p:cNvSpPr>
              <p:nvPr/>
            </p:nvSpPr>
            <p:spPr bwMode="auto">
              <a:xfrm>
                <a:off x="278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91" name="Rectangle 203"/>
              <p:cNvSpPr>
                <a:spLocks noChangeArrowheads="1"/>
              </p:cNvSpPr>
              <p:nvPr/>
            </p:nvSpPr>
            <p:spPr bwMode="auto">
              <a:xfrm>
                <a:off x="2826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92" name="Rectangle 204"/>
              <p:cNvSpPr>
                <a:spLocks noChangeArrowheads="1"/>
              </p:cNvSpPr>
              <p:nvPr/>
            </p:nvSpPr>
            <p:spPr bwMode="auto">
              <a:xfrm>
                <a:off x="2867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93" name="Rectangle 205"/>
              <p:cNvSpPr>
                <a:spLocks noChangeArrowheads="1"/>
              </p:cNvSpPr>
              <p:nvPr/>
            </p:nvSpPr>
            <p:spPr bwMode="auto">
              <a:xfrm>
                <a:off x="2910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94" name="Rectangle 206"/>
              <p:cNvSpPr>
                <a:spLocks noChangeArrowheads="1"/>
              </p:cNvSpPr>
              <p:nvPr/>
            </p:nvSpPr>
            <p:spPr bwMode="auto">
              <a:xfrm>
                <a:off x="2953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95" name="Rectangle 207"/>
              <p:cNvSpPr>
                <a:spLocks noChangeArrowheads="1"/>
              </p:cNvSpPr>
              <p:nvPr/>
            </p:nvSpPr>
            <p:spPr bwMode="auto">
              <a:xfrm>
                <a:off x="299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2297" name="Group 409"/>
            <p:cNvGrpSpPr>
              <a:grpSpLocks/>
            </p:cNvGrpSpPr>
            <p:nvPr/>
          </p:nvGrpSpPr>
          <p:grpSpPr bwMode="auto">
            <a:xfrm>
              <a:off x="2144713" y="4151313"/>
              <a:ext cx="4508500" cy="2460625"/>
              <a:chOff x="1487" y="2615"/>
              <a:chExt cx="2840" cy="1550"/>
            </a:xfrm>
          </p:grpSpPr>
          <p:sp>
            <p:nvSpPr>
              <p:cNvPr id="422097" name="Rectangle 209"/>
              <p:cNvSpPr>
                <a:spLocks noChangeArrowheads="1"/>
              </p:cNvSpPr>
              <p:nvPr/>
            </p:nvSpPr>
            <p:spPr bwMode="auto">
              <a:xfrm>
                <a:off x="3036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98" name="Rectangle 210"/>
              <p:cNvSpPr>
                <a:spLocks noChangeArrowheads="1"/>
              </p:cNvSpPr>
              <p:nvPr/>
            </p:nvSpPr>
            <p:spPr bwMode="auto">
              <a:xfrm>
                <a:off x="3078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099" name="Rectangle 211"/>
              <p:cNvSpPr>
                <a:spLocks noChangeArrowheads="1"/>
              </p:cNvSpPr>
              <p:nvPr/>
            </p:nvSpPr>
            <p:spPr bwMode="auto">
              <a:xfrm>
                <a:off x="3121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0" name="Rectangle 212"/>
              <p:cNvSpPr>
                <a:spLocks noChangeArrowheads="1"/>
              </p:cNvSpPr>
              <p:nvPr/>
            </p:nvSpPr>
            <p:spPr bwMode="auto">
              <a:xfrm>
                <a:off x="316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1" name="Rectangle 213"/>
              <p:cNvSpPr>
                <a:spLocks noChangeArrowheads="1"/>
              </p:cNvSpPr>
              <p:nvPr/>
            </p:nvSpPr>
            <p:spPr bwMode="auto">
              <a:xfrm>
                <a:off x="3205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2" name="Rectangle 214"/>
              <p:cNvSpPr>
                <a:spLocks noChangeArrowheads="1"/>
              </p:cNvSpPr>
              <p:nvPr/>
            </p:nvSpPr>
            <p:spPr bwMode="auto">
              <a:xfrm>
                <a:off x="3247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3" name="Rectangle 215"/>
              <p:cNvSpPr>
                <a:spLocks noChangeArrowheads="1"/>
              </p:cNvSpPr>
              <p:nvPr/>
            </p:nvSpPr>
            <p:spPr bwMode="auto">
              <a:xfrm>
                <a:off x="329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4" name="Rectangle 216"/>
              <p:cNvSpPr>
                <a:spLocks noChangeArrowheads="1"/>
              </p:cNvSpPr>
              <p:nvPr/>
            </p:nvSpPr>
            <p:spPr bwMode="auto">
              <a:xfrm>
                <a:off x="333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5" name="Rectangle 217"/>
              <p:cNvSpPr>
                <a:spLocks noChangeArrowheads="1"/>
              </p:cNvSpPr>
              <p:nvPr/>
            </p:nvSpPr>
            <p:spPr bwMode="auto">
              <a:xfrm>
                <a:off x="337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6" name="Rectangle 218"/>
              <p:cNvSpPr>
                <a:spLocks noChangeArrowheads="1"/>
              </p:cNvSpPr>
              <p:nvPr/>
            </p:nvSpPr>
            <p:spPr bwMode="auto">
              <a:xfrm>
                <a:off x="3417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7" name="Rectangle 219"/>
              <p:cNvSpPr>
                <a:spLocks noChangeArrowheads="1"/>
              </p:cNvSpPr>
              <p:nvPr/>
            </p:nvSpPr>
            <p:spPr bwMode="auto">
              <a:xfrm>
                <a:off x="345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8" name="Rectangle 220"/>
              <p:cNvSpPr>
                <a:spLocks noChangeArrowheads="1"/>
              </p:cNvSpPr>
              <p:nvPr/>
            </p:nvSpPr>
            <p:spPr bwMode="auto">
              <a:xfrm>
                <a:off x="3500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09" name="Rectangle 221"/>
              <p:cNvSpPr>
                <a:spLocks noChangeArrowheads="1"/>
              </p:cNvSpPr>
              <p:nvPr/>
            </p:nvSpPr>
            <p:spPr bwMode="auto">
              <a:xfrm>
                <a:off x="354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0" name="Rectangle 222"/>
              <p:cNvSpPr>
                <a:spLocks noChangeArrowheads="1"/>
              </p:cNvSpPr>
              <p:nvPr/>
            </p:nvSpPr>
            <p:spPr bwMode="auto">
              <a:xfrm>
                <a:off x="3585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1" name="Rectangle 223"/>
              <p:cNvSpPr>
                <a:spLocks noChangeArrowheads="1"/>
              </p:cNvSpPr>
              <p:nvPr/>
            </p:nvSpPr>
            <p:spPr bwMode="auto">
              <a:xfrm>
                <a:off x="3628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2" name="Rectangle 224"/>
              <p:cNvSpPr>
                <a:spLocks noChangeArrowheads="1"/>
              </p:cNvSpPr>
              <p:nvPr/>
            </p:nvSpPr>
            <p:spPr bwMode="auto">
              <a:xfrm>
                <a:off x="367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3" name="Rectangle 225"/>
              <p:cNvSpPr>
                <a:spLocks noChangeArrowheads="1"/>
              </p:cNvSpPr>
              <p:nvPr/>
            </p:nvSpPr>
            <p:spPr bwMode="auto">
              <a:xfrm>
                <a:off x="371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4" name="Rectangle 226"/>
              <p:cNvSpPr>
                <a:spLocks noChangeArrowheads="1"/>
              </p:cNvSpPr>
              <p:nvPr/>
            </p:nvSpPr>
            <p:spPr bwMode="auto">
              <a:xfrm>
                <a:off x="3754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5" name="Rectangle 227"/>
              <p:cNvSpPr>
                <a:spLocks noChangeArrowheads="1"/>
              </p:cNvSpPr>
              <p:nvPr/>
            </p:nvSpPr>
            <p:spPr bwMode="auto">
              <a:xfrm>
                <a:off x="3797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6" name="Rectangle 228"/>
              <p:cNvSpPr>
                <a:spLocks noChangeArrowheads="1"/>
              </p:cNvSpPr>
              <p:nvPr/>
            </p:nvSpPr>
            <p:spPr bwMode="auto">
              <a:xfrm>
                <a:off x="3838" y="3999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7" name="Rectangle 229"/>
              <p:cNvSpPr>
                <a:spLocks noChangeArrowheads="1"/>
              </p:cNvSpPr>
              <p:nvPr/>
            </p:nvSpPr>
            <p:spPr bwMode="auto">
              <a:xfrm>
                <a:off x="3881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8" name="Rectangle 230"/>
              <p:cNvSpPr>
                <a:spLocks noChangeArrowheads="1"/>
              </p:cNvSpPr>
              <p:nvPr/>
            </p:nvSpPr>
            <p:spPr bwMode="auto">
              <a:xfrm>
                <a:off x="3923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19" name="Rectangle 231"/>
              <p:cNvSpPr>
                <a:spLocks noChangeArrowheads="1"/>
              </p:cNvSpPr>
              <p:nvPr/>
            </p:nvSpPr>
            <p:spPr bwMode="auto">
              <a:xfrm>
                <a:off x="3965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0" name="Rectangle 232"/>
              <p:cNvSpPr>
                <a:spLocks noChangeArrowheads="1"/>
              </p:cNvSpPr>
              <p:nvPr/>
            </p:nvSpPr>
            <p:spPr bwMode="auto">
              <a:xfrm>
                <a:off x="4007" y="3999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1" name="Rectangle 233"/>
              <p:cNvSpPr>
                <a:spLocks noChangeArrowheads="1"/>
              </p:cNvSpPr>
              <p:nvPr/>
            </p:nvSpPr>
            <p:spPr bwMode="auto">
              <a:xfrm>
                <a:off x="4050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2" name="Rectangle 234"/>
              <p:cNvSpPr>
                <a:spLocks noChangeArrowheads="1"/>
              </p:cNvSpPr>
              <p:nvPr/>
            </p:nvSpPr>
            <p:spPr bwMode="auto">
              <a:xfrm>
                <a:off x="4092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3" name="Rectangle 235"/>
              <p:cNvSpPr>
                <a:spLocks noChangeArrowheads="1"/>
              </p:cNvSpPr>
              <p:nvPr/>
            </p:nvSpPr>
            <p:spPr bwMode="auto">
              <a:xfrm>
                <a:off x="4134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4" name="Rectangle 236"/>
              <p:cNvSpPr>
                <a:spLocks noChangeArrowheads="1"/>
              </p:cNvSpPr>
              <p:nvPr/>
            </p:nvSpPr>
            <p:spPr bwMode="auto">
              <a:xfrm>
                <a:off x="4176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5" name="Rectangle 237"/>
              <p:cNvSpPr>
                <a:spLocks noChangeArrowheads="1"/>
              </p:cNvSpPr>
              <p:nvPr/>
            </p:nvSpPr>
            <p:spPr bwMode="auto">
              <a:xfrm>
                <a:off x="4218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6" name="Rectangle 238"/>
              <p:cNvSpPr>
                <a:spLocks noChangeArrowheads="1"/>
              </p:cNvSpPr>
              <p:nvPr/>
            </p:nvSpPr>
            <p:spPr bwMode="auto">
              <a:xfrm>
                <a:off x="4261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7" name="Rectangle 239"/>
              <p:cNvSpPr>
                <a:spLocks noChangeArrowheads="1"/>
              </p:cNvSpPr>
              <p:nvPr/>
            </p:nvSpPr>
            <p:spPr bwMode="auto">
              <a:xfrm>
                <a:off x="4303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8" name="Rectangle 240"/>
              <p:cNvSpPr>
                <a:spLocks noChangeArrowheads="1"/>
              </p:cNvSpPr>
              <p:nvPr/>
            </p:nvSpPr>
            <p:spPr bwMode="auto">
              <a:xfrm>
                <a:off x="1487" y="3839"/>
                <a:ext cx="832" cy="32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29" name="Rectangle 241"/>
              <p:cNvSpPr>
                <a:spLocks noChangeArrowheads="1"/>
              </p:cNvSpPr>
              <p:nvPr/>
            </p:nvSpPr>
            <p:spPr bwMode="auto">
              <a:xfrm>
                <a:off x="1530" y="3916"/>
                <a:ext cx="747" cy="17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30" name="Rectangle 242"/>
              <p:cNvSpPr>
                <a:spLocks noChangeArrowheads="1"/>
              </p:cNvSpPr>
              <p:nvPr/>
            </p:nvSpPr>
            <p:spPr bwMode="auto">
              <a:xfrm>
                <a:off x="1596" y="3954"/>
                <a:ext cx="6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Test Workflow</a:t>
                </a:r>
                <a:endParaRPr lang="el-GR"/>
              </a:p>
            </p:txBody>
          </p:sp>
          <p:sp>
            <p:nvSpPr>
              <p:cNvPr id="422131" name="Rectangle 243"/>
              <p:cNvSpPr>
                <a:spLocks noChangeArrowheads="1"/>
              </p:cNvSpPr>
              <p:nvPr/>
            </p:nvSpPr>
            <p:spPr bwMode="auto">
              <a:xfrm>
                <a:off x="1487" y="3839"/>
                <a:ext cx="832" cy="32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32" name="Rectangle 244"/>
              <p:cNvSpPr>
                <a:spLocks noChangeArrowheads="1"/>
              </p:cNvSpPr>
              <p:nvPr/>
            </p:nvSpPr>
            <p:spPr bwMode="auto">
              <a:xfrm>
                <a:off x="1530" y="3916"/>
                <a:ext cx="747" cy="17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33" name="Rectangle 245"/>
              <p:cNvSpPr>
                <a:spLocks noChangeArrowheads="1"/>
              </p:cNvSpPr>
              <p:nvPr/>
            </p:nvSpPr>
            <p:spPr bwMode="auto">
              <a:xfrm>
                <a:off x="1596" y="3954"/>
                <a:ext cx="6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Test Workflow</a:t>
                </a:r>
                <a:endParaRPr lang="el-GR"/>
              </a:p>
            </p:txBody>
          </p:sp>
          <p:sp>
            <p:nvSpPr>
              <p:cNvPr id="422134" name="Line 246"/>
              <p:cNvSpPr>
                <a:spLocks noChangeShapeType="1"/>
              </p:cNvSpPr>
              <p:nvPr/>
            </p:nvSpPr>
            <p:spPr bwMode="auto">
              <a:xfrm>
                <a:off x="2735" y="2721"/>
                <a:ext cx="28" cy="2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35" name="Line 247"/>
              <p:cNvSpPr>
                <a:spLocks noChangeShapeType="1"/>
              </p:cNvSpPr>
              <p:nvPr/>
            </p:nvSpPr>
            <p:spPr bwMode="auto">
              <a:xfrm flipH="1">
                <a:off x="2833" y="2721"/>
                <a:ext cx="26" cy="2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36" name="Line 248"/>
              <p:cNvSpPr>
                <a:spLocks noChangeShapeType="1"/>
              </p:cNvSpPr>
              <p:nvPr/>
            </p:nvSpPr>
            <p:spPr bwMode="auto">
              <a:xfrm>
                <a:off x="2596" y="2674"/>
                <a:ext cx="11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37" name="Freeform 249"/>
              <p:cNvSpPr>
                <a:spLocks/>
              </p:cNvSpPr>
              <p:nvPr/>
            </p:nvSpPr>
            <p:spPr bwMode="auto">
              <a:xfrm>
                <a:off x="2716" y="2644"/>
                <a:ext cx="160" cy="66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0 h 133"/>
                  <a:gd name="T4" fmla="*/ 224 w 320"/>
                  <a:gd name="T5" fmla="*/ 3 h 133"/>
                  <a:gd name="T6" fmla="*/ 247 w 320"/>
                  <a:gd name="T7" fmla="*/ 11 h 133"/>
                  <a:gd name="T8" fmla="*/ 272 w 320"/>
                  <a:gd name="T9" fmla="*/ 17 h 133"/>
                  <a:gd name="T10" fmla="*/ 293 w 320"/>
                  <a:gd name="T11" fmla="*/ 28 h 133"/>
                  <a:gd name="T12" fmla="*/ 307 w 320"/>
                  <a:gd name="T13" fmla="*/ 39 h 133"/>
                  <a:gd name="T14" fmla="*/ 318 w 320"/>
                  <a:gd name="T15" fmla="*/ 51 h 133"/>
                  <a:gd name="T16" fmla="*/ 320 w 320"/>
                  <a:gd name="T17" fmla="*/ 66 h 133"/>
                  <a:gd name="T18" fmla="*/ 318 w 320"/>
                  <a:gd name="T19" fmla="*/ 77 h 133"/>
                  <a:gd name="T20" fmla="*/ 307 w 320"/>
                  <a:gd name="T21" fmla="*/ 91 h 133"/>
                  <a:gd name="T22" fmla="*/ 293 w 320"/>
                  <a:gd name="T23" fmla="*/ 101 h 133"/>
                  <a:gd name="T24" fmla="*/ 272 w 320"/>
                  <a:gd name="T25" fmla="*/ 111 h 133"/>
                  <a:gd name="T26" fmla="*/ 247 w 320"/>
                  <a:gd name="T27" fmla="*/ 119 h 133"/>
                  <a:gd name="T28" fmla="*/ 224 w 320"/>
                  <a:gd name="T29" fmla="*/ 126 h 133"/>
                  <a:gd name="T30" fmla="*/ 192 w 320"/>
                  <a:gd name="T31" fmla="*/ 130 h 133"/>
                  <a:gd name="T32" fmla="*/ 160 w 320"/>
                  <a:gd name="T33" fmla="*/ 133 h 133"/>
                  <a:gd name="T34" fmla="*/ 126 w 320"/>
                  <a:gd name="T35" fmla="*/ 130 h 133"/>
                  <a:gd name="T36" fmla="*/ 98 w 320"/>
                  <a:gd name="T37" fmla="*/ 126 h 133"/>
                  <a:gd name="T38" fmla="*/ 70 w 320"/>
                  <a:gd name="T39" fmla="*/ 119 h 133"/>
                  <a:gd name="T40" fmla="*/ 46 w 320"/>
                  <a:gd name="T41" fmla="*/ 111 h 133"/>
                  <a:gd name="T42" fmla="*/ 28 w 320"/>
                  <a:gd name="T43" fmla="*/ 101 h 133"/>
                  <a:gd name="T44" fmla="*/ 10 w 320"/>
                  <a:gd name="T45" fmla="*/ 91 h 133"/>
                  <a:gd name="T46" fmla="*/ 4 w 320"/>
                  <a:gd name="T47" fmla="*/ 77 h 133"/>
                  <a:gd name="T48" fmla="*/ 0 w 320"/>
                  <a:gd name="T49" fmla="*/ 66 h 133"/>
                  <a:gd name="T50" fmla="*/ 4 w 320"/>
                  <a:gd name="T51" fmla="*/ 51 h 133"/>
                  <a:gd name="T52" fmla="*/ 10 w 320"/>
                  <a:gd name="T53" fmla="*/ 39 h 133"/>
                  <a:gd name="T54" fmla="*/ 28 w 320"/>
                  <a:gd name="T55" fmla="*/ 28 h 133"/>
                  <a:gd name="T56" fmla="*/ 46 w 320"/>
                  <a:gd name="T57" fmla="*/ 17 h 133"/>
                  <a:gd name="T58" fmla="*/ 70 w 320"/>
                  <a:gd name="T59" fmla="*/ 11 h 133"/>
                  <a:gd name="T60" fmla="*/ 98 w 320"/>
                  <a:gd name="T61" fmla="*/ 3 h 133"/>
                  <a:gd name="T62" fmla="*/ 126 w 320"/>
                  <a:gd name="T63" fmla="*/ 0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0"/>
                    </a:lnTo>
                    <a:lnTo>
                      <a:pt x="224" y="3"/>
                    </a:lnTo>
                    <a:lnTo>
                      <a:pt x="247" y="11"/>
                    </a:lnTo>
                    <a:lnTo>
                      <a:pt x="272" y="17"/>
                    </a:lnTo>
                    <a:lnTo>
                      <a:pt x="293" y="28"/>
                    </a:lnTo>
                    <a:lnTo>
                      <a:pt x="307" y="39"/>
                    </a:lnTo>
                    <a:lnTo>
                      <a:pt x="318" y="51"/>
                    </a:lnTo>
                    <a:lnTo>
                      <a:pt x="320" y="66"/>
                    </a:lnTo>
                    <a:lnTo>
                      <a:pt x="318" y="77"/>
                    </a:lnTo>
                    <a:lnTo>
                      <a:pt x="307" y="91"/>
                    </a:lnTo>
                    <a:lnTo>
                      <a:pt x="293" y="101"/>
                    </a:lnTo>
                    <a:lnTo>
                      <a:pt x="272" y="111"/>
                    </a:lnTo>
                    <a:lnTo>
                      <a:pt x="247" y="119"/>
                    </a:lnTo>
                    <a:lnTo>
                      <a:pt x="224" y="126"/>
                    </a:lnTo>
                    <a:lnTo>
                      <a:pt x="192" y="130"/>
                    </a:lnTo>
                    <a:lnTo>
                      <a:pt x="160" y="133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19"/>
                    </a:lnTo>
                    <a:lnTo>
                      <a:pt x="46" y="111"/>
                    </a:lnTo>
                    <a:lnTo>
                      <a:pt x="28" y="101"/>
                    </a:lnTo>
                    <a:lnTo>
                      <a:pt x="10" y="91"/>
                    </a:lnTo>
                    <a:lnTo>
                      <a:pt x="4" y="77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9"/>
                    </a:lnTo>
                    <a:lnTo>
                      <a:pt x="28" y="28"/>
                    </a:lnTo>
                    <a:lnTo>
                      <a:pt x="46" y="17"/>
                    </a:lnTo>
                    <a:lnTo>
                      <a:pt x="70" y="11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38" name="Freeform 250"/>
              <p:cNvSpPr>
                <a:spLocks/>
              </p:cNvSpPr>
              <p:nvPr/>
            </p:nvSpPr>
            <p:spPr bwMode="auto">
              <a:xfrm>
                <a:off x="2716" y="2644"/>
                <a:ext cx="160" cy="66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0 h 133"/>
                  <a:gd name="T4" fmla="*/ 224 w 320"/>
                  <a:gd name="T5" fmla="*/ 3 h 133"/>
                  <a:gd name="T6" fmla="*/ 247 w 320"/>
                  <a:gd name="T7" fmla="*/ 11 h 133"/>
                  <a:gd name="T8" fmla="*/ 272 w 320"/>
                  <a:gd name="T9" fmla="*/ 17 h 133"/>
                  <a:gd name="T10" fmla="*/ 293 w 320"/>
                  <a:gd name="T11" fmla="*/ 28 h 133"/>
                  <a:gd name="T12" fmla="*/ 307 w 320"/>
                  <a:gd name="T13" fmla="*/ 39 h 133"/>
                  <a:gd name="T14" fmla="*/ 318 w 320"/>
                  <a:gd name="T15" fmla="*/ 51 h 133"/>
                  <a:gd name="T16" fmla="*/ 320 w 320"/>
                  <a:gd name="T17" fmla="*/ 66 h 133"/>
                  <a:gd name="T18" fmla="*/ 318 w 320"/>
                  <a:gd name="T19" fmla="*/ 77 h 133"/>
                  <a:gd name="T20" fmla="*/ 307 w 320"/>
                  <a:gd name="T21" fmla="*/ 91 h 133"/>
                  <a:gd name="T22" fmla="*/ 293 w 320"/>
                  <a:gd name="T23" fmla="*/ 101 h 133"/>
                  <a:gd name="T24" fmla="*/ 272 w 320"/>
                  <a:gd name="T25" fmla="*/ 111 h 133"/>
                  <a:gd name="T26" fmla="*/ 247 w 320"/>
                  <a:gd name="T27" fmla="*/ 119 h 133"/>
                  <a:gd name="T28" fmla="*/ 224 w 320"/>
                  <a:gd name="T29" fmla="*/ 126 h 133"/>
                  <a:gd name="T30" fmla="*/ 192 w 320"/>
                  <a:gd name="T31" fmla="*/ 130 h 133"/>
                  <a:gd name="T32" fmla="*/ 160 w 320"/>
                  <a:gd name="T33" fmla="*/ 133 h 133"/>
                  <a:gd name="T34" fmla="*/ 126 w 320"/>
                  <a:gd name="T35" fmla="*/ 130 h 133"/>
                  <a:gd name="T36" fmla="*/ 98 w 320"/>
                  <a:gd name="T37" fmla="*/ 126 h 133"/>
                  <a:gd name="T38" fmla="*/ 70 w 320"/>
                  <a:gd name="T39" fmla="*/ 119 h 133"/>
                  <a:gd name="T40" fmla="*/ 46 w 320"/>
                  <a:gd name="T41" fmla="*/ 111 h 133"/>
                  <a:gd name="T42" fmla="*/ 28 w 320"/>
                  <a:gd name="T43" fmla="*/ 101 h 133"/>
                  <a:gd name="T44" fmla="*/ 10 w 320"/>
                  <a:gd name="T45" fmla="*/ 91 h 133"/>
                  <a:gd name="T46" fmla="*/ 4 w 320"/>
                  <a:gd name="T47" fmla="*/ 77 h 133"/>
                  <a:gd name="T48" fmla="*/ 0 w 320"/>
                  <a:gd name="T49" fmla="*/ 66 h 133"/>
                  <a:gd name="T50" fmla="*/ 4 w 320"/>
                  <a:gd name="T51" fmla="*/ 51 h 133"/>
                  <a:gd name="T52" fmla="*/ 10 w 320"/>
                  <a:gd name="T53" fmla="*/ 39 h 133"/>
                  <a:gd name="T54" fmla="*/ 28 w 320"/>
                  <a:gd name="T55" fmla="*/ 28 h 133"/>
                  <a:gd name="T56" fmla="*/ 46 w 320"/>
                  <a:gd name="T57" fmla="*/ 17 h 133"/>
                  <a:gd name="T58" fmla="*/ 70 w 320"/>
                  <a:gd name="T59" fmla="*/ 11 h 133"/>
                  <a:gd name="T60" fmla="*/ 98 w 320"/>
                  <a:gd name="T61" fmla="*/ 3 h 133"/>
                  <a:gd name="T62" fmla="*/ 126 w 320"/>
                  <a:gd name="T63" fmla="*/ 0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0"/>
                    </a:lnTo>
                    <a:lnTo>
                      <a:pt x="224" y="3"/>
                    </a:lnTo>
                    <a:lnTo>
                      <a:pt x="247" y="11"/>
                    </a:lnTo>
                    <a:lnTo>
                      <a:pt x="272" y="17"/>
                    </a:lnTo>
                    <a:lnTo>
                      <a:pt x="293" y="28"/>
                    </a:lnTo>
                    <a:lnTo>
                      <a:pt x="307" y="39"/>
                    </a:lnTo>
                    <a:lnTo>
                      <a:pt x="318" y="51"/>
                    </a:lnTo>
                    <a:lnTo>
                      <a:pt x="320" y="66"/>
                    </a:lnTo>
                    <a:lnTo>
                      <a:pt x="318" y="77"/>
                    </a:lnTo>
                    <a:lnTo>
                      <a:pt x="307" y="91"/>
                    </a:lnTo>
                    <a:lnTo>
                      <a:pt x="293" y="101"/>
                    </a:lnTo>
                    <a:lnTo>
                      <a:pt x="272" y="111"/>
                    </a:lnTo>
                    <a:lnTo>
                      <a:pt x="247" y="119"/>
                    </a:lnTo>
                    <a:lnTo>
                      <a:pt x="224" y="126"/>
                    </a:lnTo>
                    <a:lnTo>
                      <a:pt x="192" y="130"/>
                    </a:lnTo>
                    <a:lnTo>
                      <a:pt x="160" y="133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19"/>
                    </a:lnTo>
                    <a:lnTo>
                      <a:pt x="46" y="111"/>
                    </a:lnTo>
                    <a:lnTo>
                      <a:pt x="28" y="101"/>
                    </a:lnTo>
                    <a:lnTo>
                      <a:pt x="10" y="91"/>
                    </a:lnTo>
                    <a:lnTo>
                      <a:pt x="4" y="77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9"/>
                    </a:lnTo>
                    <a:lnTo>
                      <a:pt x="28" y="28"/>
                    </a:lnTo>
                    <a:lnTo>
                      <a:pt x="46" y="17"/>
                    </a:lnTo>
                    <a:lnTo>
                      <a:pt x="70" y="11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39" name="Line 251"/>
              <p:cNvSpPr>
                <a:spLocks noChangeShapeType="1"/>
              </p:cNvSpPr>
              <p:nvPr/>
            </p:nvSpPr>
            <p:spPr bwMode="auto">
              <a:xfrm flipV="1">
                <a:off x="2688" y="2715"/>
                <a:ext cx="75" cy="9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0" name="Freeform 252"/>
              <p:cNvSpPr>
                <a:spLocks/>
              </p:cNvSpPr>
              <p:nvPr/>
            </p:nvSpPr>
            <p:spPr bwMode="auto">
              <a:xfrm>
                <a:off x="2734" y="2709"/>
                <a:ext cx="38" cy="15"/>
              </a:xfrm>
              <a:custGeom>
                <a:avLst/>
                <a:gdLst>
                  <a:gd name="T0" fmla="*/ 76 w 76"/>
                  <a:gd name="T1" fmla="*/ 6 h 31"/>
                  <a:gd name="T2" fmla="*/ 66 w 76"/>
                  <a:gd name="T3" fmla="*/ 0 h 31"/>
                  <a:gd name="T4" fmla="*/ 0 w 76"/>
                  <a:gd name="T5" fmla="*/ 17 h 31"/>
                  <a:gd name="T6" fmla="*/ 2 w 76"/>
                  <a:gd name="T7" fmla="*/ 31 h 31"/>
                  <a:gd name="T8" fmla="*/ 68 w 76"/>
                  <a:gd name="T9" fmla="*/ 13 h 31"/>
                  <a:gd name="T10" fmla="*/ 58 w 76"/>
                  <a:gd name="T11" fmla="*/ 3 h 31"/>
                  <a:gd name="T12" fmla="*/ 76 w 76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1">
                    <a:moveTo>
                      <a:pt x="76" y="6"/>
                    </a:moveTo>
                    <a:lnTo>
                      <a:pt x="66" y="0"/>
                    </a:lnTo>
                    <a:lnTo>
                      <a:pt x="0" y="17"/>
                    </a:lnTo>
                    <a:lnTo>
                      <a:pt x="2" y="31"/>
                    </a:lnTo>
                    <a:lnTo>
                      <a:pt x="68" y="13"/>
                    </a:lnTo>
                    <a:lnTo>
                      <a:pt x="58" y="3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1" name="Freeform 253"/>
              <p:cNvSpPr>
                <a:spLocks/>
              </p:cNvSpPr>
              <p:nvPr/>
            </p:nvSpPr>
            <p:spPr bwMode="auto">
              <a:xfrm>
                <a:off x="2767" y="2709"/>
                <a:ext cx="5" cy="3"/>
              </a:xfrm>
              <a:custGeom>
                <a:avLst/>
                <a:gdLst>
                  <a:gd name="T0" fmla="*/ 10 w 10"/>
                  <a:gd name="T1" fmla="*/ 6 h 6"/>
                  <a:gd name="T2" fmla="*/ 2 w 10"/>
                  <a:gd name="T3" fmla="*/ 6 h 6"/>
                  <a:gd name="T4" fmla="*/ 0 w 10"/>
                  <a:gd name="T5" fmla="*/ 0 h 6"/>
                  <a:gd name="T6" fmla="*/ 1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2" name="Freeform 254"/>
              <p:cNvSpPr>
                <a:spLocks/>
              </p:cNvSpPr>
              <p:nvPr/>
            </p:nvSpPr>
            <p:spPr bwMode="auto">
              <a:xfrm>
                <a:off x="2759" y="2710"/>
                <a:ext cx="13" cy="35"/>
              </a:xfrm>
              <a:custGeom>
                <a:avLst/>
                <a:gdLst>
                  <a:gd name="T0" fmla="*/ 7 w 25"/>
                  <a:gd name="T1" fmla="*/ 70 h 70"/>
                  <a:gd name="T2" fmla="*/ 15 w 25"/>
                  <a:gd name="T3" fmla="*/ 70 h 70"/>
                  <a:gd name="T4" fmla="*/ 25 w 25"/>
                  <a:gd name="T5" fmla="*/ 3 h 70"/>
                  <a:gd name="T6" fmla="*/ 7 w 25"/>
                  <a:gd name="T7" fmla="*/ 0 h 70"/>
                  <a:gd name="T8" fmla="*/ 0 w 25"/>
                  <a:gd name="T9" fmla="*/ 70 h 70"/>
                  <a:gd name="T10" fmla="*/ 7 w 25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70">
                    <a:moveTo>
                      <a:pt x="7" y="70"/>
                    </a:moveTo>
                    <a:lnTo>
                      <a:pt x="15" y="70"/>
                    </a:lnTo>
                    <a:lnTo>
                      <a:pt x="25" y="3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3" name="Line 255"/>
              <p:cNvSpPr>
                <a:spLocks noChangeShapeType="1"/>
              </p:cNvSpPr>
              <p:nvPr/>
            </p:nvSpPr>
            <p:spPr bwMode="auto">
              <a:xfrm flipH="1" flipV="1">
                <a:off x="2831" y="2715"/>
                <a:ext cx="83" cy="95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4" name="Freeform 256"/>
              <p:cNvSpPr>
                <a:spLocks/>
              </p:cNvSpPr>
              <p:nvPr/>
            </p:nvSpPr>
            <p:spPr bwMode="auto">
              <a:xfrm>
                <a:off x="2822" y="2709"/>
                <a:ext cx="14" cy="36"/>
              </a:xfrm>
              <a:custGeom>
                <a:avLst/>
                <a:gdLst>
                  <a:gd name="T0" fmla="*/ 12 w 28"/>
                  <a:gd name="T1" fmla="*/ 0 h 73"/>
                  <a:gd name="T2" fmla="*/ 0 w 28"/>
                  <a:gd name="T3" fmla="*/ 6 h 73"/>
                  <a:gd name="T4" fmla="*/ 12 w 28"/>
                  <a:gd name="T5" fmla="*/ 73 h 73"/>
                  <a:gd name="T6" fmla="*/ 28 w 28"/>
                  <a:gd name="T7" fmla="*/ 73 h 73"/>
                  <a:gd name="T8" fmla="*/ 14 w 28"/>
                  <a:gd name="T9" fmla="*/ 3 h 73"/>
                  <a:gd name="T10" fmla="*/ 8 w 28"/>
                  <a:gd name="T11" fmla="*/ 13 h 73"/>
                  <a:gd name="T12" fmla="*/ 12 w 2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73">
                    <a:moveTo>
                      <a:pt x="12" y="0"/>
                    </a:moveTo>
                    <a:lnTo>
                      <a:pt x="0" y="6"/>
                    </a:lnTo>
                    <a:lnTo>
                      <a:pt x="12" y="73"/>
                    </a:lnTo>
                    <a:lnTo>
                      <a:pt x="28" y="73"/>
                    </a:lnTo>
                    <a:lnTo>
                      <a:pt x="14" y="3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5" name="Freeform 257"/>
              <p:cNvSpPr>
                <a:spLocks/>
              </p:cNvSpPr>
              <p:nvPr/>
            </p:nvSpPr>
            <p:spPr bwMode="auto">
              <a:xfrm>
                <a:off x="2822" y="2709"/>
                <a:ext cx="6" cy="3"/>
              </a:xfrm>
              <a:custGeom>
                <a:avLst/>
                <a:gdLst>
                  <a:gd name="T0" fmla="*/ 12 w 12"/>
                  <a:gd name="T1" fmla="*/ 0 h 6"/>
                  <a:gd name="T2" fmla="*/ 8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8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6" name="Freeform 258"/>
              <p:cNvSpPr>
                <a:spLocks/>
              </p:cNvSpPr>
              <p:nvPr/>
            </p:nvSpPr>
            <p:spPr bwMode="auto">
              <a:xfrm>
                <a:off x="2826" y="2709"/>
                <a:ext cx="35" cy="15"/>
              </a:xfrm>
              <a:custGeom>
                <a:avLst/>
                <a:gdLst>
                  <a:gd name="T0" fmla="*/ 66 w 70"/>
                  <a:gd name="T1" fmla="*/ 24 h 31"/>
                  <a:gd name="T2" fmla="*/ 70 w 70"/>
                  <a:gd name="T3" fmla="*/ 17 h 31"/>
                  <a:gd name="T4" fmla="*/ 4 w 70"/>
                  <a:gd name="T5" fmla="*/ 0 h 31"/>
                  <a:gd name="T6" fmla="*/ 0 w 70"/>
                  <a:gd name="T7" fmla="*/ 13 h 31"/>
                  <a:gd name="T8" fmla="*/ 66 w 70"/>
                  <a:gd name="T9" fmla="*/ 31 h 31"/>
                  <a:gd name="T10" fmla="*/ 66 w 70"/>
                  <a:gd name="T1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1">
                    <a:moveTo>
                      <a:pt x="66" y="24"/>
                    </a:moveTo>
                    <a:lnTo>
                      <a:pt x="70" y="17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66" y="31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7" name="Freeform 259"/>
              <p:cNvSpPr>
                <a:spLocks/>
              </p:cNvSpPr>
              <p:nvPr/>
            </p:nvSpPr>
            <p:spPr bwMode="auto">
              <a:xfrm>
                <a:off x="2826" y="2782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2 w 320"/>
                  <a:gd name="T3" fmla="*/ 0 h 134"/>
                  <a:gd name="T4" fmla="*/ 219 w 320"/>
                  <a:gd name="T5" fmla="*/ 3 h 134"/>
                  <a:gd name="T6" fmla="*/ 247 w 320"/>
                  <a:gd name="T7" fmla="*/ 12 h 134"/>
                  <a:gd name="T8" fmla="*/ 271 w 320"/>
                  <a:gd name="T9" fmla="*/ 18 h 134"/>
                  <a:gd name="T10" fmla="*/ 292 w 320"/>
                  <a:gd name="T11" fmla="*/ 28 h 134"/>
                  <a:gd name="T12" fmla="*/ 306 w 320"/>
                  <a:gd name="T13" fmla="*/ 40 h 134"/>
                  <a:gd name="T14" fmla="*/ 318 w 320"/>
                  <a:gd name="T15" fmla="*/ 52 h 134"/>
                  <a:gd name="T16" fmla="*/ 320 w 320"/>
                  <a:gd name="T17" fmla="*/ 66 h 134"/>
                  <a:gd name="T18" fmla="*/ 318 w 320"/>
                  <a:gd name="T19" fmla="*/ 82 h 134"/>
                  <a:gd name="T20" fmla="*/ 306 w 320"/>
                  <a:gd name="T21" fmla="*/ 91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7 w 320"/>
                  <a:gd name="T27" fmla="*/ 120 h 134"/>
                  <a:gd name="T28" fmla="*/ 219 w 320"/>
                  <a:gd name="T29" fmla="*/ 126 h 134"/>
                  <a:gd name="T30" fmla="*/ 192 w 320"/>
                  <a:gd name="T31" fmla="*/ 130 h 134"/>
                  <a:gd name="T32" fmla="*/ 160 w 320"/>
                  <a:gd name="T33" fmla="*/ 134 h 134"/>
                  <a:gd name="T34" fmla="*/ 126 w 320"/>
                  <a:gd name="T35" fmla="*/ 130 h 134"/>
                  <a:gd name="T36" fmla="*/ 98 w 320"/>
                  <a:gd name="T37" fmla="*/ 126 h 134"/>
                  <a:gd name="T38" fmla="*/ 70 w 320"/>
                  <a:gd name="T39" fmla="*/ 120 h 134"/>
                  <a:gd name="T40" fmla="*/ 45 w 320"/>
                  <a:gd name="T41" fmla="*/ 112 h 134"/>
                  <a:gd name="T42" fmla="*/ 27 w 320"/>
                  <a:gd name="T43" fmla="*/ 102 h 134"/>
                  <a:gd name="T44" fmla="*/ 10 w 320"/>
                  <a:gd name="T45" fmla="*/ 91 h 134"/>
                  <a:gd name="T46" fmla="*/ 4 w 320"/>
                  <a:gd name="T47" fmla="*/ 82 h 134"/>
                  <a:gd name="T48" fmla="*/ 0 w 320"/>
                  <a:gd name="T49" fmla="*/ 66 h 134"/>
                  <a:gd name="T50" fmla="*/ 4 w 320"/>
                  <a:gd name="T51" fmla="*/ 52 h 134"/>
                  <a:gd name="T52" fmla="*/ 10 w 320"/>
                  <a:gd name="T53" fmla="*/ 40 h 134"/>
                  <a:gd name="T54" fmla="*/ 27 w 320"/>
                  <a:gd name="T55" fmla="*/ 28 h 134"/>
                  <a:gd name="T56" fmla="*/ 45 w 320"/>
                  <a:gd name="T57" fmla="*/ 18 h 134"/>
                  <a:gd name="T58" fmla="*/ 70 w 320"/>
                  <a:gd name="T59" fmla="*/ 12 h 134"/>
                  <a:gd name="T60" fmla="*/ 98 w 320"/>
                  <a:gd name="T61" fmla="*/ 3 h 134"/>
                  <a:gd name="T62" fmla="*/ 126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19" y="3"/>
                    </a:lnTo>
                    <a:lnTo>
                      <a:pt x="247" y="12"/>
                    </a:lnTo>
                    <a:lnTo>
                      <a:pt x="271" y="18"/>
                    </a:lnTo>
                    <a:lnTo>
                      <a:pt x="292" y="28"/>
                    </a:lnTo>
                    <a:lnTo>
                      <a:pt x="306" y="40"/>
                    </a:lnTo>
                    <a:lnTo>
                      <a:pt x="318" y="52"/>
                    </a:lnTo>
                    <a:lnTo>
                      <a:pt x="320" y="66"/>
                    </a:lnTo>
                    <a:lnTo>
                      <a:pt x="318" y="82"/>
                    </a:lnTo>
                    <a:lnTo>
                      <a:pt x="306" y="91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7" y="120"/>
                    </a:lnTo>
                    <a:lnTo>
                      <a:pt x="219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20"/>
                    </a:lnTo>
                    <a:lnTo>
                      <a:pt x="45" y="112"/>
                    </a:lnTo>
                    <a:lnTo>
                      <a:pt x="27" y="102"/>
                    </a:lnTo>
                    <a:lnTo>
                      <a:pt x="10" y="91"/>
                    </a:lnTo>
                    <a:lnTo>
                      <a:pt x="4" y="82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0" y="40"/>
                    </a:lnTo>
                    <a:lnTo>
                      <a:pt x="27" y="28"/>
                    </a:lnTo>
                    <a:lnTo>
                      <a:pt x="45" y="18"/>
                    </a:lnTo>
                    <a:lnTo>
                      <a:pt x="70" y="12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8" name="Freeform 260"/>
              <p:cNvSpPr>
                <a:spLocks/>
              </p:cNvSpPr>
              <p:nvPr/>
            </p:nvSpPr>
            <p:spPr bwMode="auto">
              <a:xfrm>
                <a:off x="2826" y="2782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2 w 320"/>
                  <a:gd name="T3" fmla="*/ 0 h 134"/>
                  <a:gd name="T4" fmla="*/ 219 w 320"/>
                  <a:gd name="T5" fmla="*/ 3 h 134"/>
                  <a:gd name="T6" fmla="*/ 247 w 320"/>
                  <a:gd name="T7" fmla="*/ 12 h 134"/>
                  <a:gd name="T8" fmla="*/ 271 w 320"/>
                  <a:gd name="T9" fmla="*/ 18 h 134"/>
                  <a:gd name="T10" fmla="*/ 292 w 320"/>
                  <a:gd name="T11" fmla="*/ 28 h 134"/>
                  <a:gd name="T12" fmla="*/ 306 w 320"/>
                  <a:gd name="T13" fmla="*/ 40 h 134"/>
                  <a:gd name="T14" fmla="*/ 318 w 320"/>
                  <a:gd name="T15" fmla="*/ 52 h 134"/>
                  <a:gd name="T16" fmla="*/ 320 w 320"/>
                  <a:gd name="T17" fmla="*/ 66 h 134"/>
                  <a:gd name="T18" fmla="*/ 318 w 320"/>
                  <a:gd name="T19" fmla="*/ 82 h 134"/>
                  <a:gd name="T20" fmla="*/ 306 w 320"/>
                  <a:gd name="T21" fmla="*/ 91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7 w 320"/>
                  <a:gd name="T27" fmla="*/ 120 h 134"/>
                  <a:gd name="T28" fmla="*/ 219 w 320"/>
                  <a:gd name="T29" fmla="*/ 126 h 134"/>
                  <a:gd name="T30" fmla="*/ 192 w 320"/>
                  <a:gd name="T31" fmla="*/ 130 h 134"/>
                  <a:gd name="T32" fmla="*/ 160 w 320"/>
                  <a:gd name="T33" fmla="*/ 134 h 134"/>
                  <a:gd name="T34" fmla="*/ 126 w 320"/>
                  <a:gd name="T35" fmla="*/ 130 h 134"/>
                  <a:gd name="T36" fmla="*/ 98 w 320"/>
                  <a:gd name="T37" fmla="*/ 126 h 134"/>
                  <a:gd name="T38" fmla="*/ 70 w 320"/>
                  <a:gd name="T39" fmla="*/ 120 h 134"/>
                  <a:gd name="T40" fmla="*/ 45 w 320"/>
                  <a:gd name="T41" fmla="*/ 112 h 134"/>
                  <a:gd name="T42" fmla="*/ 27 w 320"/>
                  <a:gd name="T43" fmla="*/ 102 h 134"/>
                  <a:gd name="T44" fmla="*/ 10 w 320"/>
                  <a:gd name="T45" fmla="*/ 91 h 134"/>
                  <a:gd name="T46" fmla="*/ 4 w 320"/>
                  <a:gd name="T47" fmla="*/ 82 h 134"/>
                  <a:gd name="T48" fmla="*/ 0 w 320"/>
                  <a:gd name="T49" fmla="*/ 66 h 134"/>
                  <a:gd name="T50" fmla="*/ 4 w 320"/>
                  <a:gd name="T51" fmla="*/ 52 h 134"/>
                  <a:gd name="T52" fmla="*/ 10 w 320"/>
                  <a:gd name="T53" fmla="*/ 40 h 134"/>
                  <a:gd name="T54" fmla="*/ 27 w 320"/>
                  <a:gd name="T55" fmla="*/ 28 h 134"/>
                  <a:gd name="T56" fmla="*/ 45 w 320"/>
                  <a:gd name="T57" fmla="*/ 18 h 134"/>
                  <a:gd name="T58" fmla="*/ 70 w 320"/>
                  <a:gd name="T59" fmla="*/ 12 h 134"/>
                  <a:gd name="T60" fmla="*/ 98 w 320"/>
                  <a:gd name="T61" fmla="*/ 3 h 134"/>
                  <a:gd name="T62" fmla="*/ 126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19" y="3"/>
                    </a:lnTo>
                    <a:lnTo>
                      <a:pt x="247" y="12"/>
                    </a:lnTo>
                    <a:lnTo>
                      <a:pt x="271" y="18"/>
                    </a:lnTo>
                    <a:lnTo>
                      <a:pt x="292" y="28"/>
                    </a:lnTo>
                    <a:lnTo>
                      <a:pt x="306" y="40"/>
                    </a:lnTo>
                    <a:lnTo>
                      <a:pt x="318" y="52"/>
                    </a:lnTo>
                    <a:lnTo>
                      <a:pt x="320" y="66"/>
                    </a:lnTo>
                    <a:lnTo>
                      <a:pt x="318" y="82"/>
                    </a:lnTo>
                    <a:lnTo>
                      <a:pt x="306" y="91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7" y="120"/>
                    </a:lnTo>
                    <a:lnTo>
                      <a:pt x="219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20"/>
                    </a:lnTo>
                    <a:lnTo>
                      <a:pt x="45" y="112"/>
                    </a:lnTo>
                    <a:lnTo>
                      <a:pt x="27" y="102"/>
                    </a:lnTo>
                    <a:lnTo>
                      <a:pt x="10" y="91"/>
                    </a:lnTo>
                    <a:lnTo>
                      <a:pt x="4" y="82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0" y="40"/>
                    </a:lnTo>
                    <a:lnTo>
                      <a:pt x="27" y="28"/>
                    </a:lnTo>
                    <a:lnTo>
                      <a:pt x="45" y="18"/>
                    </a:lnTo>
                    <a:lnTo>
                      <a:pt x="70" y="12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49" name="Freeform 261"/>
              <p:cNvSpPr>
                <a:spLocks/>
              </p:cNvSpPr>
              <p:nvPr/>
            </p:nvSpPr>
            <p:spPr bwMode="auto">
              <a:xfrm>
                <a:off x="2607" y="2782"/>
                <a:ext cx="160" cy="66"/>
              </a:xfrm>
              <a:custGeom>
                <a:avLst/>
                <a:gdLst>
                  <a:gd name="T0" fmla="*/ 161 w 321"/>
                  <a:gd name="T1" fmla="*/ 0 h 134"/>
                  <a:gd name="T2" fmla="*/ 191 w 321"/>
                  <a:gd name="T3" fmla="*/ 0 h 134"/>
                  <a:gd name="T4" fmla="*/ 223 w 321"/>
                  <a:gd name="T5" fmla="*/ 3 h 134"/>
                  <a:gd name="T6" fmla="*/ 251 w 321"/>
                  <a:gd name="T7" fmla="*/ 12 h 134"/>
                  <a:gd name="T8" fmla="*/ 271 w 321"/>
                  <a:gd name="T9" fmla="*/ 18 h 134"/>
                  <a:gd name="T10" fmla="*/ 293 w 321"/>
                  <a:gd name="T11" fmla="*/ 28 h 134"/>
                  <a:gd name="T12" fmla="*/ 306 w 321"/>
                  <a:gd name="T13" fmla="*/ 40 h 134"/>
                  <a:gd name="T14" fmla="*/ 317 w 321"/>
                  <a:gd name="T15" fmla="*/ 52 h 134"/>
                  <a:gd name="T16" fmla="*/ 321 w 321"/>
                  <a:gd name="T17" fmla="*/ 66 h 134"/>
                  <a:gd name="T18" fmla="*/ 317 w 321"/>
                  <a:gd name="T19" fmla="*/ 82 h 134"/>
                  <a:gd name="T20" fmla="*/ 306 w 321"/>
                  <a:gd name="T21" fmla="*/ 91 h 134"/>
                  <a:gd name="T22" fmla="*/ 293 w 321"/>
                  <a:gd name="T23" fmla="*/ 102 h 134"/>
                  <a:gd name="T24" fmla="*/ 271 w 321"/>
                  <a:gd name="T25" fmla="*/ 112 h 134"/>
                  <a:gd name="T26" fmla="*/ 251 w 321"/>
                  <a:gd name="T27" fmla="*/ 120 h 134"/>
                  <a:gd name="T28" fmla="*/ 223 w 321"/>
                  <a:gd name="T29" fmla="*/ 126 h 134"/>
                  <a:gd name="T30" fmla="*/ 191 w 321"/>
                  <a:gd name="T31" fmla="*/ 130 h 134"/>
                  <a:gd name="T32" fmla="*/ 161 w 321"/>
                  <a:gd name="T33" fmla="*/ 134 h 134"/>
                  <a:gd name="T34" fmla="*/ 129 w 321"/>
                  <a:gd name="T35" fmla="*/ 130 h 134"/>
                  <a:gd name="T36" fmla="*/ 97 w 321"/>
                  <a:gd name="T37" fmla="*/ 126 h 134"/>
                  <a:gd name="T38" fmla="*/ 69 w 321"/>
                  <a:gd name="T39" fmla="*/ 120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1 w 321"/>
                  <a:gd name="T45" fmla="*/ 91 h 134"/>
                  <a:gd name="T46" fmla="*/ 3 w 321"/>
                  <a:gd name="T47" fmla="*/ 82 h 134"/>
                  <a:gd name="T48" fmla="*/ 0 w 321"/>
                  <a:gd name="T49" fmla="*/ 66 h 134"/>
                  <a:gd name="T50" fmla="*/ 3 w 321"/>
                  <a:gd name="T51" fmla="*/ 52 h 134"/>
                  <a:gd name="T52" fmla="*/ 11 w 321"/>
                  <a:gd name="T53" fmla="*/ 40 h 134"/>
                  <a:gd name="T54" fmla="*/ 28 w 321"/>
                  <a:gd name="T55" fmla="*/ 28 h 134"/>
                  <a:gd name="T56" fmla="*/ 45 w 321"/>
                  <a:gd name="T57" fmla="*/ 18 h 134"/>
                  <a:gd name="T58" fmla="*/ 69 w 321"/>
                  <a:gd name="T59" fmla="*/ 12 h 134"/>
                  <a:gd name="T60" fmla="*/ 97 w 321"/>
                  <a:gd name="T61" fmla="*/ 3 h 134"/>
                  <a:gd name="T62" fmla="*/ 129 w 321"/>
                  <a:gd name="T63" fmla="*/ 0 h 134"/>
                  <a:gd name="T64" fmla="*/ 161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1" y="0"/>
                    </a:moveTo>
                    <a:lnTo>
                      <a:pt x="191" y="0"/>
                    </a:lnTo>
                    <a:lnTo>
                      <a:pt x="223" y="3"/>
                    </a:lnTo>
                    <a:lnTo>
                      <a:pt x="251" y="12"/>
                    </a:lnTo>
                    <a:lnTo>
                      <a:pt x="271" y="18"/>
                    </a:lnTo>
                    <a:lnTo>
                      <a:pt x="293" y="28"/>
                    </a:lnTo>
                    <a:lnTo>
                      <a:pt x="306" y="40"/>
                    </a:lnTo>
                    <a:lnTo>
                      <a:pt x="317" y="52"/>
                    </a:lnTo>
                    <a:lnTo>
                      <a:pt x="321" y="66"/>
                    </a:lnTo>
                    <a:lnTo>
                      <a:pt x="317" y="82"/>
                    </a:lnTo>
                    <a:lnTo>
                      <a:pt x="306" y="91"/>
                    </a:lnTo>
                    <a:lnTo>
                      <a:pt x="293" y="102"/>
                    </a:lnTo>
                    <a:lnTo>
                      <a:pt x="271" y="112"/>
                    </a:lnTo>
                    <a:lnTo>
                      <a:pt x="251" y="120"/>
                    </a:lnTo>
                    <a:lnTo>
                      <a:pt x="223" y="126"/>
                    </a:lnTo>
                    <a:lnTo>
                      <a:pt x="191" y="130"/>
                    </a:lnTo>
                    <a:lnTo>
                      <a:pt x="161" y="134"/>
                    </a:lnTo>
                    <a:lnTo>
                      <a:pt x="129" y="130"/>
                    </a:lnTo>
                    <a:lnTo>
                      <a:pt x="97" y="126"/>
                    </a:lnTo>
                    <a:lnTo>
                      <a:pt x="69" y="120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1" y="91"/>
                    </a:lnTo>
                    <a:lnTo>
                      <a:pt x="3" y="82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1" y="40"/>
                    </a:lnTo>
                    <a:lnTo>
                      <a:pt x="28" y="28"/>
                    </a:lnTo>
                    <a:lnTo>
                      <a:pt x="45" y="18"/>
                    </a:lnTo>
                    <a:lnTo>
                      <a:pt x="69" y="12"/>
                    </a:lnTo>
                    <a:lnTo>
                      <a:pt x="97" y="3"/>
                    </a:lnTo>
                    <a:lnTo>
                      <a:pt x="129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0" name="Freeform 262"/>
              <p:cNvSpPr>
                <a:spLocks/>
              </p:cNvSpPr>
              <p:nvPr/>
            </p:nvSpPr>
            <p:spPr bwMode="auto">
              <a:xfrm>
                <a:off x="2607" y="2782"/>
                <a:ext cx="160" cy="66"/>
              </a:xfrm>
              <a:custGeom>
                <a:avLst/>
                <a:gdLst>
                  <a:gd name="T0" fmla="*/ 161 w 321"/>
                  <a:gd name="T1" fmla="*/ 0 h 134"/>
                  <a:gd name="T2" fmla="*/ 191 w 321"/>
                  <a:gd name="T3" fmla="*/ 0 h 134"/>
                  <a:gd name="T4" fmla="*/ 223 w 321"/>
                  <a:gd name="T5" fmla="*/ 3 h 134"/>
                  <a:gd name="T6" fmla="*/ 251 w 321"/>
                  <a:gd name="T7" fmla="*/ 12 h 134"/>
                  <a:gd name="T8" fmla="*/ 271 w 321"/>
                  <a:gd name="T9" fmla="*/ 18 h 134"/>
                  <a:gd name="T10" fmla="*/ 293 w 321"/>
                  <a:gd name="T11" fmla="*/ 28 h 134"/>
                  <a:gd name="T12" fmla="*/ 306 w 321"/>
                  <a:gd name="T13" fmla="*/ 40 h 134"/>
                  <a:gd name="T14" fmla="*/ 317 w 321"/>
                  <a:gd name="T15" fmla="*/ 52 h 134"/>
                  <a:gd name="T16" fmla="*/ 321 w 321"/>
                  <a:gd name="T17" fmla="*/ 66 h 134"/>
                  <a:gd name="T18" fmla="*/ 317 w 321"/>
                  <a:gd name="T19" fmla="*/ 82 h 134"/>
                  <a:gd name="T20" fmla="*/ 306 w 321"/>
                  <a:gd name="T21" fmla="*/ 91 h 134"/>
                  <a:gd name="T22" fmla="*/ 293 w 321"/>
                  <a:gd name="T23" fmla="*/ 102 h 134"/>
                  <a:gd name="T24" fmla="*/ 271 w 321"/>
                  <a:gd name="T25" fmla="*/ 112 h 134"/>
                  <a:gd name="T26" fmla="*/ 251 w 321"/>
                  <a:gd name="T27" fmla="*/ 120 h 134"/>
                  <a:gd name="T28" fmla="*/ 223 w 321"/>
                  <a:gd name="T29" fmla="*/ 126 h 134"/>
                  <a:gd name="T30" fmla="*/ 191 w 321"/>
                  <a:gd name="T31" fmla="*/ 130 h 134"/>
                  <a:gd name="T32" fmla="*/ 161 w 321"/>
                  <a:gd name="T33" fmla="*/ 134 h 134"/>
                  <a:gd name="T34" fmla="*/ 129 w 321"/>
                  <a:gd name="T35" fmla="*/ 130 h 134"/>
                  <a:gd name="T36" fmla="*/ 97 w 321"/>
                  <a:gd name="T37" fmla="*/ 126 h 134"/>
                  <a:gd name="T38" fmla="*/ 69 w 321"/>
                  <a:gd name="T39" fmla="*/ 120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1 w 321"/>
                  <a:gd name="T45" fmla="*/ 91 h 134"/>
                  <a:gd name="T46" fmla="*/ 3 w 321"/>
                  <a:gd name="T47" fmla="*/ 82 h 134"/>
                  <a:gd name="T48" fmla="*/ 0 w 321"/>
                  <a:gd name="T49" fmla="*/ 66 h 134"/>
                  <a:gd name="T50" fmla="*/ 3 w 321"/>
                  <a:gd name="T51" fmla="*/ 52 h 134"/>
                  <a:gd name="T52" fmla="*/ 11 w 321"/>
                  <a:gd name="T53" fmla="*/ 40 h 134"/>
                  <a:gd name="T54" fmla="*/ 28 w 321"/>
                  <a:gd name="T55" fmla="*/ 28 h 134"/>
                  <a:gd name="T56" fmla="*/ 45 w 321"/>
                  <a:gd name="T57" fmla="*/ 18 h 134"/>
                  <a:gd name="T58" fmla="*/ 69 w 321"/>
                  <a:gd name="T59" fmla="*/ 12 h 134"/>
                  <a:gd name="T60" fmla="*/ 97 w 321"/>
                  <a:gd name="T61" fmla="*/ 3 h 134"/>
                  <a:gd name="T62" fmla="*/ 129 w 321"/>
                  <a:gd name="T63" fmla="*/ 0 h 134"/>
                  <a:gd name="T64" fmla="*/ 161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1" y="0"/>
                    </a:moveTo>
                    <a:lnTo>
                      <a:pt x="191" y="0"/>
                    </a:lnTo>
                    <a:lnTo>
                      <a:pt x="223" y="3"/>
                    </a:lnTo>
                    <a:lnTo>
                      <a:pt x="251" y="12"/>
                    </a:lnTo>
                    <a:lnTo>
                      <a:pt x="271" y="18"/>
                    </a:lnTo>
                    <a:lnTo>
                      <a:pt x="293" y="28"/>
                    </a:lnTo>
                    <a:lnTo>
                      <a:pt x="306" y="40"/>
                    </a:lnTo>
                    <a:lnTo>
                      <a:pt x="317" y="52"/>
                    </a:lnTo>
                    <a:lnTo>
                      <a:pt x="321" y="66"/>
                    </a:lnTo>
                    <a:lnTo>
                      <a:pt x="317" y="82"/>
                    </a:lnTo>
                    <a:lnTo>
                      <a:pt x="306" y="91"/>
                    </a:lnTo>
                    <a:lnTo>
                      <a:pt x="293" y="102"/>
                    </a:lnTo>
                    <a:lnTo>
                      <a:pt x="271" y="112"/>
                    </a:lnTo>
                    <a:lnTo>
                      <a:pt x="251" y="120"/>
                    </a:lnTo>
                    <a:lnTo>
                      <a:pt x="223" y="126"/>
                    </a:lnTo>
                    <a:lnTo>
                      <a:pt x="191" y="130"/>
                    </a:lnTo>
                    <a:lnTo>
                      <a:pt x="161" y="134"/>
                    </a:lnTo>
                    <a:lnTo>
                      <a:pt x="129" y="130"/>
                    </a:lnTo>
                    <a:lnTo>
                      <a:pt x="97" y="126"/>
                    </a:lnTo>
                    <a:lnTo>
                      <a:pt x="69" y="120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1" y="91"/>
                    </a:lnTo>
                    <a:lnTo>
                      <a:pt x="3" y="82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1" y="40"/>
                    </a:lnTo>
                    <a:lnTo>
                      <a:pt x="28" y="28"/>
                    </a:lnTo>
                    <a:lnTo>
                      <a:pt x="45" y="18"/>
                    </a:lnTo>
                    <a:lnTo>
                      <a:pt x="69" y="12"/>
                    </a:lnTo>
                    <a:lnTo>
                      <a:pt x="97" y="3"/>
                    </a:lnTo>
                    <a:lnTo>
                      <a:pt x="129" y="0"/>
                    </a:lnTo>
                    <a:lnTo>
                      <a:pt x="16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1" name="Freeform 263"/>
              <p:cNvSpPr>
                <a:spLocks/>
              </p:cNvSpPr>
              <p:nvPr/>
            </p:nvSpPr>
            <p:spPr bwMode="auto">
              <a:xfrm>
                <a:off x="2702" y="2629"/>
                <a:ext cx="160" cy="67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4 h 134"/>
                  <a:gd name="T4" fmla="*/ 224 w 321"/>
                  <a:gd name="T5" fmla="*/ 8 h 134"/>
                  <a:gd name="T6" fmla="*/ 252 w 321"/>
                  <a:gd name="T7" fmla="*/ 14 h 134"/>
                  <a:gd name="T8" fmla="*/ 275 w 321"/>
                  <a:gd name="T9" fmla="*/ 20 h 134"/>
                  <a:gd name="T10" fmla="*/ 293 w 321"/>
                  <a:gd name="T11" fmla="*/ 32 h 134"/>
                  <a:gd name="T12" fmla="*/ 312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8 h 134"/>
                  <a:gd name="T18" fmla="*/ 318 w 321"/>
                  <a:gd name="T19" fmla="*/ 80 h 134"/>
                  <a:gd name="T20" fmla="*/ 312 w 321"/>
                  <a:gd name="T21" fmla="*/ 95 h 134"/>
                  <a:gd name="T22" fmla="*/ 293 w 321"/>
                  <a:gd name="T23" fmla="*/ 106 h 134"/>
                  <a:gd name="T24" fmla="*/ 275 w 321"/>
                  <a:gd name="T25" fmla="*/ 116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2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4 w 321"/>
                  <a:gd name="T39" fmla="*/ 123 h 134"/>
                  <a:gd name="T40" fmla="*/ 48 w 321"/>
                  <a:gd name="T41" fmla="*/ 116 h 134"/>
                  <a:gd name="T42" fmla="*/ 28 w 321"/>
                  <a:gd name="T43" fmla="*/ 106 h 134"/>
                  <a:gd name="T44" fmla="*/ 14 w 321"/>
                  <a:gd name="T45" fmla="*/ 95 h 134"/>
                  <a:gd name="T46" fmla="*/ 4 w 321"/>
                  <a:gd name="T47" fmla="*/ 80 h 134"/>
                  <a:gd name="T48" fmla="*/ 0 w 321"/>
                  <a:gd name="T49" fmla="*/ 68 h 134"/>
                  <a:gd name="T50" fmla="*/ 4 w 321"/>
                  <a:gd name="T51" fmla="*/ 52 h 134"/>
                  <a:gd name="T52" fmla="*/ 14 w 321"/>
                  <a:gd name="T53" fmla="*/ 42 h 134"/>
                  <a:gd name="T54" fmla="*/ 28 w 321"/>
                  <a:gd name="T55" fmla="*/ 32 h 134"/>
                  <a:gd name="T56" fmla="*/ 48 w 321"/>
                  <a:gd name="T57" fmla="*/ 20 h 134"/>
                  <a:gd name="T58" fmla="*/ 74 w 321"/>
                  <a:gd name="T59" fmla="*/ 14 h 134"/>
                  <a:gd name="T60" fmla="*/ 98 w 321"/>
                  <a:gd name="T61" fmla="*/ 8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4"/>
                    </a:lnTo>
                    <a:lnTo>
                      <a:pt x="224" y="8"/>
                    </a:lnTo>
                    <a:lnTo>
                      <a:pt x="252" y="14"/>
                    </a:lnTo>
                    <a:lnTo>
                      <a:pt x="275" y="20"/>
                    </a:lnTo>
                    <a:lnTo>
                      <a:pt x="293" y="32"/>
                    </a:lnTo>
                    <a:lnTo>
                      <a:pt x="312" y="42"/>
                    </a:lnTo>
                    <a:lnTo>
                      <a:pt x="318" y="52"/>
                    </a:lnTo>
                    <a:lnTo>
                      <a:pt x="321" y="68"/>
                    </a:lnTo>
                    <a:lnTo>
                      <a:pt x="318" y="80"/>
                    </a:lnTo>
                    <a:lnTo>
                      <a:pt x="312" y="95"/>
                    </a:lnTo>
                    <a:lnTo>
                      <a:pt x="293" y="106"/>
                    </a:lnTo>
                    <a:lnTo>
                      <a:pt x="275" y="116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2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4" y="123"/>
                    </a:lnTo>
                    <a:lnTo>
                      <a:pt x="48" y="116"/>
                    </a:lnTo>
                    <a:lnTo>
                      <a:pt x="28" y="106"/>
                    </a:lnTo>
                    <a:lnTo>
                      <a:pt x="14" y="95"/>
                    </a:lnTo>
                    <a:lnTo>
                      <a:pt x="4" y="80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48" y="20"/>
                    </a:lnTo>
                    <a:lnTo>
                      <a:pt x="74" y="14"/>
                    </a:lnTo>
                    <a:lnTo>
                      <a:pt x="98" y="8"/>
                    </a:lnTo>
                    <a:lnTo>
                      <a:pt x="130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2" name="Freeform 264"/>
              <p:cNvSpPr>
                <a:spLocks/>
              </p:cNvSpPr>
              <p:nvPr/>
            </p:nvSpPr>
            <p:spPr bwMode="auto">
              <a:xfrm>
                <a:off x="2702" y="2629"/>
                <a:ext cx="160" cy="67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4 h 134"/>
                  <a:gd name="T4" fmla="*/ 224 w 321"/>
                  <a:gd name="T5" fmla="*/ 8 h 134"/>
                  <a:gd name="T6" fmla="*/ 252 w 321"/>
                  <a:gd name="T7" fmla="*/ 14 h 134"/>
                  <a:gd name="T8" fmla="*/ 275 w 321"/>
                  <a:gd name="T9" fmla="*/ 20 h 134"/>
                  <a:gd name="T10" fmla="*/ 293 w 321"/>
                  <a:gd name="T11" fmla="*/ 32 h 134"/>
                  <a:gd name="T12" fmla="*/ 312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8 h 134"/>
                  <a:gd name="T18" fmla="*/ 318 w 321"/>
                  <a:gd name="T19" fmla="*/ 80 h 134"/>
                  <a:gd name="T20" fmla="*/ 312 w 321"/>
                  <a:gd name="T21" fmla="*/ 95 h 134"/>
                  <a:gd name="T22" fmla="*/ 293 w 321"/>
                  <a:gd name="T23" fmla="*/ 106 h 134"/>
                  <a:gd name="T24" fmla="*/ 275 w 321"/>
                  <a:gd name="T25" fmla="*/ 116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2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4 w 321"/>
                  <a:gd name="T39" fmla="*/ 123 h 134"/>
                  <a:gd name="T40" fmla="*/ 48 w 321"/>
                  <a:gd name="T41" fmla="*/ 116 h 134"/>
                  <a:gd name="T42" fmla="*/ 28 w 321"/>
                  <a:gd name="T43" fmla="*/ 106 h 134"/>
                  <a:gd name="T44" fmla="*/ 14 w 321"/>
                  <a:gd name="T45" fmla="*/ 95 h 134"/>
                  <a:gd name="T46" fmla="*/ 4 w 321"/>
                  <a:gd name="T47" fmla="*/ 80 h 134"/>
                  <a:gd name="T48" fmla="*/ 0 w 321"/>
                  <a:gd name="T49" fmla="*/ 68 h 134"/>
                  <a:gd name="T50" fmla="*/ 4 w 321"/>
                  <a:gd name="T51" fmla="*/ 52 h 134"/>
                  <a:gd name="T52" fmla="*/ 14 w 321"/>
                  <a:gd name="T53" fmla="*/ 42 h 134"/>
                  <a:gd name="T54" fmla="*/ 28 w 321"/>
                  <a:gd name="T55" fmla="*/ 32 h 134"/>
                  <a:gd name="T56" fmla="*/ 48 w 321"/>
                  <a:gd name="T57" fmla="*/ 20 h 134"/>
                  <a:gd name="T58" fmla="*/ 74 w 321"/>
                  <a:gd name="T59" fmla="*/ 14 h 134"/>
                  <a:gd name="T60" fmla="*/ 98 w 321"/>
                  <a:gd name="T61" fmla="*/ 8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4"/>
                    </a:lnTo>
                    <a:lnTo>
                      <a:pt x="224" y="8"/>
                    </a:lnTo>
                    <a:lnTo>
                      <a:pt x="252" y="14"/>
                    </a:lnTo>
                    <a:lnTo>
                      <a:pt x="275" y="20"/>
                    </a:lnTo>
                    <a:lnTo>
                      <a:pt x="293" y="32"/>
                    </a:lnTo>
                    <a:lnTo>
                      <a:pt x="312" y="42"/>
                    </a:lnTo>
                    <a:lnTo>
                      <a:pt x="318" y="52"/>
                    </a:lnTo>
                    <a:lnTo>
                      <a:pt x="321" y="68"/>
                    </a:lnTo>
                    <a:lnTo>
                      <a:pt x="318" y="80"/>
                    </a:lnTo>
                    <a:lnTo>
                      <a:pt x="312" y="95"/>
                    </a:lnTo>
                    <a:lnTo>
                      <a:pt x="293" y="106"/>
                    </a:lnTo>
                    <a:lnTo>
                      <a:pt x="275" y="116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2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4" y="123"/>
                    </a:lnTo>
                    <a:lnTo>
                      <a:pt x="48" y="116"/>
                    </a:lnTo>
                    <a:lnTo>
                      <a:pt x="28" y="106"/>
                    </a:lnTo>
                    <a:lnTo>
                      <a:pt x="14" y="95"/>
                    </a:lnTo>
                    <a:lnTo>
                      <a:pt x="4" y="80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48" y="20"/>
                    </a:lnTo>
                    <a:lnTo>
                      <a:pt x="74" y="14"/>
                    </a:lnTo>
                    <a:lnTo>
                      <a:pt x="98" y="8"/>
                    </a:lnTo>
                    <a:lnTo>
                      <a:pt x="130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3" name="Line 265"/>
              <p:cNvSpPr>
                <a:spLocks noChangeShapeType="1"/>
              </p:cNvSpPr>
              <p:nvPr/>
            </p:nvSpPr>
            <p:spPr bwMode="auto">
              <a:xfrm flipV="1">
                <a:off x="2674" y="2703"/>
                <a:ext cx="77" cy="8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4" name="Freeform 266"/>
              <p:cNvSpPr>
                <a:spLocks/>
              </p:cNvSpPr>
              <p:nvPr/>
            </p:nvSpPr>
            <p:spPr bwMode="auto">
              <a:xfrm>
                <a:off x="2720" y="2694"/>
                <a:ext cx="38" cy="18"/>
              </a:xfrm>
              <a:custGeom>
                <a:avLst/>
                <a:gdLst>
                  <a:gd name="T0" fmla="*/ 76 w 76"/>
                  <a:gd name="T1" fmla="*/ 7 h 35"/>
                  <a:gd name="T2" fmla="*/ 66 w 76"/>
                  <a:gd name="T3" fmla="*/ 0 h 35"/>
                  <a:gd name="T4" fmla="*/ 0 w 76"/>
                  <a:gd name="T5" fmla="*/ 21 h 35"/>
                  <a:gd name="T6" fmla="*/ 6 w 76"/>
                  <a:gd name="T7" fmla="*/ 35 h 35"/>
                  <a:gd name="T8" fmla="*/ 72 w 76"/>
                  <a:gd name="T9" fmla="*/ 14 h 35"/>
                  <a:gd name="T10" fmla="*/ 62 w 76"/>
                  <a:gd name="T11" fmla="*/ 7 h 35"/>
                  <a:gd name="T12" fmla="*/ 76 w 76"/>
                  <a:gd name="T13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5">
                    <a:moveTo>
                      <a:pt x="76" y="7"/>
                    </a:moveTo>
                    <a:lnTo>
                      <a:pt x="66" y="0"/>
                    </a:lnTo>
                    <a:lnTo>
                      <a:pt x="0" y="21"/>
                    </a:lnTo>
                    <a:lnTo>
                      <a:pt x="6" y="35"/>
                    </a:lnTo>
                    <a:lnTo>
                      <a:pt x="72" y="14"/>
                    </a:lnTo>
                    <a:lnTo>
                      <a:pt x="62" y="7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5" name="Freeform 267"/>
              <p:cNvSpPr>
                <a:spLocks/>
              </p:cNvSpPr>
              <p:nvPr/>
            </p:nvSpPr>
            <p:spPr bwMode="auto">
              <a:xfrm>
                <a:off x="2753" y="2694"/>
                <a:ext cx="5" cy="4"/>
              </a:xfrm>
              <a:custGeom>
                <a:avLst/>
                <a:gdLst>
                  <a:gd name="T0" fmla="*/ 10 w 10"/>
                  <a:gd name="T1" fmla="*/ 7 h 7"/>
                  <a:gd name="T2" fmla="*/ 2 w 10"/>
                  <a:gd name="T3" fmla="*/ 7 h 7"/>
                  <a:gd name="T4" fmla="*/ 0 w 10"/>
                  <a:gd name="T5" fmla="*/ 0 h 7"/>
                  <a:gd name="T6" fmla="*/ 10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6" name="Freeform 268"/>
              <p:cNvSpPr>
                <a:spLocks/>
              </p:cNvSpPr>
              <p:nvPr/>
            </p:nvSpPr>
            <p:spPr bwMode="auto">
              <a:xfrm>
                <a:off x="2746" y="2698"/>
                <a:ext cx="12" cy="35"/>
              </a:xfrm>
              <a:custGeom>
                <a:avLst/>
                <a:gdLst>
                  <a:gd name="T0" fmla="*/ 6 w 24"/>
                  <a:gd name="T1" fmla="*/ 70 h 70"/>
                  <a:gd name="T2" fmla="*/ 14 w 24"/>
                  <a:gd name="T3" fmla="*/ 70 h 70"/>
                  <a:gd name="T4" fmla="*/ 24 w 24"/>
                  <a:gd name="T5" fmla="*/ 0 h 70"/>
                  <a:gd name="T6" fmla="*/ 10 w 24"/>
                  <a:gd name="T7" fmla="*/ 0 h 70"/>
                  <a:gd name="T8" fmla="*/ 0 w 24"/>
                  <a:gd name="T9" fmla="*/ 67 h 70"/>
                  <a:gd name="T10" fmla="*/ 6 w 24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0">
                    <a:moveTo>
                      <a:pt x="6" y="70"/>
                    </a:moveTo>
                    <a:lnTo>
                      <a:pt x="14" y="7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0" y="67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7" name="Freeform 269"/>
              <p:cNvSpPr>
                <a:spLocks/>
              </p:cNvSpPr>
              <p:nvPr/>
            </p:nvSpPr>
            <p:spPr bwMode="auto">
              <a:xfrm>
                <a:off x="2812" y="2767"/>
                <a:ext cx="160" cy="67"/>
              </a:xfrm>
              <a:custGeom>
                <a:avLst/>
                <a:gdLst>
                  <a:gd name="T0" fmla="*/ 160 w 320"/>
                  <a:gd name="T1" fmla="*/ 0 h 135"/>
                  <a:gd name="T2" fmla="*/ 192 w 320"/>
                  <a:gd name="T3" fmla="*/ 5 h 135"/>
                  <a:gd name="T4" fmla="*/ 224 w 320"/>
                  <a:gd name="T5" fmla="*/ 9 h 135"/>
                  <a:gd name="T6" fmla="*/ 252 w 320"/>
                  <a:gd name="T7" fmla="*/ 15 h 135"/>
                  <a:gd name="T8" fmla="*/ 275 w 320"/>
                  <a:gd name="T9" fmla="*/ 22 h 135"/>
                  <a:gd name="T10" fmla="*/ 292 w 320"/>
                  <a:gd name="T11" fmla="*/ 32 h 135"/>
                  <a:gd name="T12" fmla="*/ 306 w 320"/>
                  <a:gd name="T13" fmla="*/ 43 h 135"/>
                  <a:gd name="T14" fmla="*/ 318 w 320"/>
                  <a:gd name="T15" fmla="*/ 53 h 135"/>
                  <a:gd name="T16" fmla="*/ 320 w 320"/>
                  <a:gd name="T17" fmla="*/ 69 h 135"/>
                  <a:gd name="T18" fmla="*/ 318 w 320"/>
                  <a:gd name="T19" fmla="*/ 81 h 135"/>
                  <a:gd name="T20" fmla="*/ 306 w 320"/>
                  <a:gd name="T21" fmla="*/ 95 h 135"/>
                  <a:gd name="T22" fmla="*/ 292 w 320"/>
                  <a:gd name="T23" fmla="*/ 107 h 135"/>
                  <a:gd name="T24" fmla="*/ 275 w 320"/>
                  <a:gd name="T25" fmla="*/ 117 h 135"/>
                  <a:gd name="T26" fmla="*/ 252 w 320"/>
                  <a:gd name="T27" fmla="*/ 123 h 135"/>
                  <a:gd name="T28" fmla="*/ 224 w 320"/>
                  <a:gd name="T29" fmla="*/ 131 h 135"/>
                  <a:gd name="T30" fmla="*/ 192 w 320"/>
                  <a:gd name="T31" fmla="*/ 135 h 135"/>
                  <a:gd name="T32" fmla="*/ 160 w 320"/>
                  <a:gd name="T33" fmla="*/ 135 h 135"/>
                  <a:gd name="T34" fmla="*/ 128 w 320"/>
                  <a:gd name="T35" fmla="*/ 135 h 135"/>
                  <a:gd name="T36" fmla="*/ 98 w 320"/>
                  <a:gd name="T37" fmla="*/ 131 h 135"/>
                  <a:gd name="T38" fmla="*/ 70 w 320"/>
                  <a:gd name="T39" fmla="*/ 123 h 135"/>
                  <a:gd name="T40" fmla="*/ 48 w 320"/>
                  <a:gd name="T41" fmla="*/ 117 h 135"/>
                  <a:gd name="T42" fmla="*/ 28 w 320"/>
                  <a:gd name="T43" fmla="*/ 107 h 135"/>
                  <a:gd name="T44" fmla="*/ 14 w 320"/>
                  <a:gd name="T45" fmla="*/ 95 h 135"/>
                  <a:gd name="T46" fmla="*/ 4 w 320"/>
                  <a:gd name="T47" fmla="*/ 81 h 135"/>
                  <a:gd name="T48" fmla="*/ 0 w 320"/>
                  <a:gd name="T49" fmla="*/ 69 h 135"/>
                  <a:gd name="T50" fmla="*/ 4 w 320"/>
                  <a:gd name="T51" fmla="*/ 53 h 135"/>
                  <a:gd name="T52" fmla="*/ 14 w 320"/>
                  <a:gd name="T53" fmla="*/ 43 h 135"/>
                  <a:gd name="T54" fmla="*/ 28 w 320"/>
                  <a:gd name="T55" fmla="*/ 32 h 135"/>
                  <a:gd name="T56" fmla="*/ 48 w 320"/>
                  <a:gd name="T57" fmla="*/ 22 h 135"/>
                  <a:gd name="T58" fmla="*/ 70 w 320"/>
                  <a:gd name="T59" fmla="*/ 15 h 135"/>
                  <a:gd name="T60" fmla="*/ 98 w 320"/>
                  <a:gd name="T61" fmla="*/ 9 h 135"/>
                  <a:gd name="T62" fmla="*/ 128 w 320"/>
                  <a:gd name="T63" fmla="*/ 5 h 135"/>
                  <a:gd name="T64" fmla="*/ 160 w 320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5">
                    <a:moveTo>
                      <a:pt x="160" y="0"/>
                    </a:moveTo>
                    <a:lnTo>
                      <a:pt x="192" y="5"/>
                    </a:lnTo>
                    <a:lnTo>
                      <a:pt x="224" y="9"/>
                    </a:lnTo>
                    <a:lnTo>
                      <a:pt x="252" y="15"/>
                    </a:lnTo>
                    <a:lnTo>
                      <a:pt x="275" y="22"/>
                    </a:lnTo>
                    <a:lnTo>
                      <a:pt x="292" y="32"/>
                    </a:lnTo>
                    <a:lnTo>
                      <a:pt x="306" y="43"/>
                    </a:lnTo>
                    <a:lnTo>
                      <a:pt x="318" y="53"/>
                    </a:lnTo>
                    <a:lnTo>
                      <a:pt x="320" y="69"/>
                    </a:lnTo>
                    <a:lnTo>
                      <a:pt x="318" y="81"/>
                    </a:lnTo>
                    <a:lnTo>
                      <a:pt x="306" y="95"/>
                    </a:lnTo>
                    <a:lnTo>
                      <a:pt x="292" y="107"/>
                    </a:lnTo>
                    <a:lnTo>
                      <a:pt x="275" y="117"/>
                    </a:lnTo>
                    <a:lnTo>
                      <a:pt x="252" y="123"/>
                    </a:lnTo>
                    <a:lnTo>
                      <a:pt x="224" y="131"/>
                    </a:lnTo>
                    <a:lnTo>
                      <a:pt x="192" y="135"/>
                    </a:lnTo>
                    <a:lnTo>
                      <a:pt x="160" y="135"/>
                    </a:lnTo>
                    <a:lnTo>
                      <a:pt x="128" y="135"/>
                    </a:lnTo>
                    <a:lnTo>
                      <a:pt x="98" y="131"/>
                    </a:lnTo>
                    <a:lnTo>
                      <a:pt x="70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4" y="95"/>
                    </a:lnTo>
                    <a:lnTo>
                      <a:pt x="4" y="81"/>
                    </a:lnTo>
                    <a:lnTo>
                      <a:pt x="0" y="69"/>
                    </a:lnTo>
                    <a:lnTo>
                      <a:pt x="4" y="53"/>
                    </a:lnTo>
                    <a:lnTo>
                      <a:pt x="14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0" y="15"/>
                    </a:lnTo>
                    <a:lnTo>
                      <a:pt x="98" y="9"/>
                    </a:lnTo>
                    <a:lnTo>
                      <a:pt x="128" y="5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8" name="Freeform 270"/>
              <p:cNvSpPr>
                <a:spLocks/>
              </p:cNvSpPr>
              <p:nvPr/>
            </p:nvSpPr>
            <p:spPr bwMode="auto">
              <a:xfrm>
                <a:off x="2812" y="2767"/>
                <a:ext cx="160" cy="67"/>
              </a:xfrm>
              <a:custGeom>
                <a:avLst/>
                <a:gdLst>
                  <a:gd name="T0" fmla="*/ 160 w 320"/>
                  <a:gd name="T1" fmla="*/ 0 h 135"/>
                  <a:gd name="T2" fmla="*/ 192 w 320"/>
                  <a:gd name="T3" fmla="*/ 5 h 135"/>
                  <a:gd name="T4" fmla="*/ 224 w 320"/>
                  <a:gd name="T5" fmla="*/ 9 h 135"/>
                  <a:gd name="T6" fmla="*/ 252 w 320"/>
                  <a:gd name="T7" fmla="*/ 15 h 135"/>
                  <a:gd name="T8" fmla="*/ 275 w 320"/>
                  <a:gd name="T9" fmla="*/ 22 h 135"/>
                  <a:gd name="T10" fmla="*/ 292 w 320"/>
                  <a:gd name="T11" fmla="*/ 32 h 135"/>
                  <a:gd name="T12" fmla="*/ 306 w 320"/>
                  <a:gd name="T13" fmla="*/ 43 h 135"/>
                  <a:gd name="T14" fmla="*/ 318 w 320"/>
                  <a:gd name="T15" fmla="*/ 53 h 135"/>
                  <a:gd name="T16" fmla="*/ 320 w 320"/>
                  <a:gd name="T17" fmla="*/ 69 h 135"/>
                  <a:gd name="T18" fmla="*/ 318 w 320"/>
                  <a:gd name="T19" fmla="*/ 81 h 135"/>
                  <a:gd name="T20" fmla="*/ 306 w 320"/>
                  <a:gd name="T21" fmla="*/ 95 h 135"/>
                  <a:gd name="T22" fmla="*/ 292 w 320"/>
                  <a:gd name="T23" fmla="*/ 107 h 135"/>
                  <a:gd name="T24" fmla="*/ 275 w 320"/>
                  <a:gd name="T25" fmla="*/ 117 h 135"/>
                  <a:gd name="T26" fmla="*/ 252 w 320"/>
                  <a:gd name="T27" fmla="*/ 123 h 135"/>
                  <a:gd name="T28" fmla="*/ 224 w 320"/>
                  <a:gd name="T29" fmla="*/ 131 h 135"/>
                  <a:gd name="T30" fmla="*/ 192 w 320"/>
                  <a:gd name="T31" fmla="*/ 135 h 135"/>
                  <a:gd name="T32" fmla="*/ 160 w 320"/>
                  <a:gd name="T33" fmla="*/ 135 h 135"/>
                  <a:gd name="T34" fmla="*/ 128 w 320"/>
                  <a:gd name="T35" fmla="*/ 135 h 135"/>
                  <a:gd name="T36" fmla="*/ 98 w 320"/>
                  <a:gd name="T37" fmla="*/ 131 h 135"/>
                  <a:gd name="T38" fmla="*/ 70 w 320"/>
                  <a:gd name="T39" fmla="*/ 123 h 135"/>
                  <a:gd name="T40" fmla="*/ 48 w 320"/>
                  <a:gd name="T41" fmla="*/ 117 h 135"/>
                  <a:gd name="T42" fmla="*/ 28 w 320"/>
                  <a:gd name="T43" fmla="*/ 107 h 135"/>
                  <a:gd name="T44" fmla="*/ 14 w 320"/>
                  <a:gd name="T45" fmla="*/ 95 h 135"/>
                  <a:gd name="T46" fmla="*/ 4 w 320"/>
                  <a:gd name="T47" fmla="*/ 81 h 135"/>
                  <a:gd name="T48" fmla="*/ 0 w 320"/>
                  <a:gd name="T49" fmla="*/ 69 h 135"/>
                  <a:gd name="T50" fmla="*/ 4 w 320"/>
                  <a:gd name="T51" fmla="*/ 53 h 135"/>
                  <a:gd name="T52" fmla="*/ 14 w 320"/>
                  <a:gd name="T53" fmla="*/ 43 h 135"/>
                  <a:gd name="T54" fmla="*/ 28 w 320"/>
                  <a:gd name="T55" fmla="*/ 32 h 135"/>
                  <a:gd name="T56" fmla="*/ 48 w 320"/>
                  <a:gd name="T57" fmla="*/ 22 h 135"/>
                  <a:gd name="T58" fmla="*/ 70 w 320"/>
                  <a:gd name="T59" fmla="*/ 15 h 135"/>
                  <a:gd name="T60" fmla="*/ 98 w 320"/>
                  <a:gd name="T61" fmla="*/ 9 h 135"/>
                  <a:gd name="T62" fmla="*/ 128 w 320"/>
                  <a:gd name="T63" fmla="*/ 5 h 135"/>
                  <a:gd name="T64" fmla="*/ 160 w 320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5">
                    <a:moveTo>
                      <a:pt x="160" y="0"/>
                    </a:moveTo>
                    <a:lnTo>
                      <a:pt x="192" y="5"/>
                    </a:lnTo>
                    <a:lnTo>
                      <a:pt x="224" y="9"/>
                    </a:lnTo>
                    <a:lnTo>
                      <a:pt x="252" y="15"/>
                    </a:lnTo>
                    <a:lnTo>
                      <a:pt x="275" y="22"/>
                    </a:lnTo>
                    <a:lnTo>
                      <a:pt x="292" y="32"/>
                    </a:lnTo>
                    <a:lnTo>
                      <a:pt x="306" y="43"/>
                    </a:lnTo>
                    <a:lnTo>
                      <a:pt x="318" y="53"/>
                    </a:lnTo>
                    <a:lnTo>
                      <a:pt x="320" y="69"/>
                    </a:lnTo>
                    <a:lnTo>
                      <a:pt x="318" y="81"/>
                    </a:lnTo>
                    <a:lnTo>
                      <a:pt x="306" y="95"/>
                    </a:lnTo>
                    <a:lnTo>
                      <a:pt x="292" y="107"/>
                    </a:lnTo>
                    <a:lnTo>
                      <a:pt x="275" y="117"/>
                    </a:lnTo>
                    <a:lnTo>
                      <a:pt x="252" y="123"/>
                    </a:lnTo>
                    <a:lnTo>
                      <a:pt x="224" y="131"/>
                    </a:lnTo>
                    <a:lnTo>
                      <a:pt x="192" y="135"/>
                    </a:lnTo>
                    <a:lnTo>
                      <a:pt x="160" y="135"/>
                    </a:lnTo>
                    <a:lnTo>
                      <a:pt x="128" y="135"/>
                    </a:lnTo>
                    <a:lnTo>
                      <a:pt x="98" y="131"/>
                    </a:lnTo>
                    <a:lnTo>
                      <a:pt x="70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4" y="95"/>
                    </a:lnTo>
                    <a:lnTo>
                      <a:pt x="4" y="81"/>
                    </a:lnTo>
                    <a:lnTo>
                      <a:pt x="0" y="69"/>
                    </a:lnTo>
                    <a:lnTo>
                      <a:pt x="4" y="53"/>
                    </a:lnTo>
                    <a:lnTo>
                      <a:pt x="14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0" y="15"/>
                    </a:lnTo>
                    <a:lnTo>
                      <a:pt x="98" y="9"/>
                    </a:lnTo>
                    <a:lnTo>
                      <a:pt x="128" y="5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59" name="Freeform 271"/>
              <p:cNvSpPr>
                <a:spLocks/>
              </p:cNvSpPr>
              <p:nvPr/>
            </p:nvSpPr>
            <p:spPr bwMode="auto">
              <a:xfrm>
                <a:off x="2593" y="2767"/>
                <a:ext cx="160" cy="67"/>
              </a:xfrm>
              <a:custGeom>
                <a:avLst/>
                <a:gdLst>
                  <a:gd name="T0" fmla="*/ 161 w 321"/>
                  <a:gd name="T1" fmla="*/ 0 h 135"/>
                  <a:gd name="T2" fmla="*/ 195 w 321"/>
                  <a:gd name="T3" fmla="*/ 5 h 135"/>
                  <a:gd name="T4" fmla="*/ 223 w 321"/>
                  <a:gd name="T5" fmla="*/ 9 h 135"/>
                  <a:gd name="T6" fmla="*/ 251 w 321"/>
                  <a:gd name="T7" fmla="*/ 15 h 135"/>
                  <a:gd name="T8" fmla="*/ 275 w 321"/>
                  <a:gd name="T9" fmla="*/ 22 h 135"/>
                  <a:gd name="T10" fmla="*/ 293 w 321"/>
                  <a:gd name="T11" fmla="*/ 32 h 135"/>
                  <a:gd name="T12" fmla="*/ 311 w 321"/>
                  <a:gd name="T13" fmla="*/ 43 h 135"/>
                  <a:gd name="T14" fmla="*/ 317 w 321"/>
                  <a:gd name="T15" fmla="*/ 53 h 135"/>
                  <a:gd name="T16" fmla="*/ 321 w 321"/>
                  <a:gd name="T17" fmla="*/ 69 h 135"/>
                  <a:gd name="T18" fmla="*/ 317 w 321"/>
                  <a:gd name="T19" fmla="*/ 81 h 135"/>
                  <a:gd name="T20" fmla="*/ 311 w 321"/>
                  <a:gd name="T21" fmla="*/ 95 h 135"/>
                  <a:gd name="T22" fmla="*/ 293 w 321"/>
                  <a:gd name="T23" fmla="*/ 107 h 135"/>
                  <a:gd name="T24" fmla="*/ 275 w 321"/>
                  <a:gd name="T25" fmla="*/ 117 h 135"/>
                  <a:gd name="T26" fmla="*/ 251 w 321"/>
                  <a:gd name="T27" fmla="*/ 123 h 135"/>
                  <a:gd name="T28" fmla="*/ 223 w 321"/>
                  <a:gd name="T29" fmla="*/ 131 h 135"/>
                  <a:gd name="T30" fmla="*/ 195 w 321"/>
                  <a:gd name="T31" fmla="*/ 135 h 135"/>
                  <a:gd name="T32" fmla="*/ 161 w 321"/>
                  <a:gd name="T33" fmla="*/ 135 h 135"/>
                  <a:gd name="T34" fmla="*/ 129 w 321"/>
                  <a:gd name="T35" fmla="*/ 135 h 135"/>
                  <a:gd name="T36" fmla="*/ 97 w 321"/>
                  <a:gd name="T37" fmla="*/ 131 h 135"/>
                  <a:gd name="T38" fmla="*/ 73 w 321"/>
                  <a:gd name="T39" fmla="*/ 123 h 135"/>
                  <a:gd name="T40" fmla="*/ 48 w 321"/>
                  <a:gd name="T41" fmla="*/ 117 h 135"/>
                  <a:gd name="T42" fmla="*/ 28 w 321"/>
                  <a:gd name="T43" fmla="*/ 107 h 135"/>
                  <a:gd name="T44" fmla="*/ 13 w 321"/>
                  <a:gd name="T45" fmla="*/ 95 h 135"/>
                  <a:gd name="T46" fmla="*/ 3 w 321"/>
                  <a:gd name="T47" fmla="*/ 81 h 135"/>
                  <a:gd name="T48" fmla="*/ 0 w 321"/>
                  <a:gd name="T49" fmla="*/ 69 h 135"/>
                  <a:gd name="T50" fmla="*/ 3 w 321"/>
                  <a:gd name="T51" fmla="*/ 53 h 135"/>
                  <a:gd name="T52" fmla="*/ 13 w 321"/>
                  <a:gd name="T53" fmla="*/ 43 h 135"/>
                  <a:gd name="T54" fmla="*/ 28 w 321"/>
                  <a:gd name="T55" fmla="*/ 32 h 135"/>
                  <a:gd name="T56" fmla="*/ 48 w 321"/>
                  <a:gd name="T57" fmla="*/ 22 h 135"/>
                  <a:gd name="T58" fmla="*/ 73 w 321"/>
                  <a:gd name="T59" fmla="*/ 15 h 135"/>
                  <a:gd name="T60" fmla="*/ 97 w 321"/>
                  <a:gd name="T61" fmla="*/ 9 h 135"/>
                  <a:gd name="T62" fmla="*/ 129 w 321"/>
                  <a:gd name="T63" fmla="*/ 5 h 135"/>
                  <a:gd name="T64" fmla="*/ 161 w 321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5">
                    <a:moveTo>
                      <a:pt x="161" y="0"/>
                    </a:moveTo>
                    <a:lnTo>
                      <a:pt x="195" y="5"/>
                    </a:lnTo>
                    <a:lnTo>
                      <a:pt x="223" y="9"/>
                    </a:lnTo>
                    <a:lnTo>
                      <a:pt x="251" y="15"/>
                    </a:lnTo>
                    <a:lnTo>
                      <a:pt x="275" y="22"/>
                    </a:lnTo>
                    <a:lnTo>
                      <a:pt x="293" y="32"/>
                    </a:lnTo>
                    <a:lnTo>
                      <a:pt x="311" y="43"/>
                    </a:lnTo>
                    <a:lnTo>
                      <a:pt x="317" y="53"/>
                    </a:lnTo>
                    <a:lnTo>
                      <a:pt x="321" y="69"/>
                    </a:lnTo>
                    <a:lnTo>
                      <a:pt x="317" y="81"/>
                    </a:lnTo>
                    <a:lnTo>
                      <a:pt x="311" y="95"/>
                    </a:lnTo>
                    <a:lnTo>
                      <a:pt x="293" y="107"/>
                    </a:lnTo>
                    <a:lnTo>
                      <a:pt x="275" y="117"/>
                    </a:lnTo>
                    <a:lnTo>
                      <a:pt x="251" y="123"/>
                    </a:lnTo>
                    <a:lnTo>
                      <a:pt x="223" y="131"/>
                    </a:lnTo>
                    <a:lnTo>
                      <a:pt x="195" y="135"/>
                    </a:lnTo>
                    <a:lnTo>
                      <a:pt x="161" y="135"/>
                    </a:lnTo>
                    <a:lnTo>
                      <a:pt x="129" y="135"/>
                    </a:lnTo>
                    <a:lnTo>
                      <a:pt x="97" y="131"/>
                    </a:lnTo>
                    <a:lnTo>
                      <a:pt x="73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3" y="95"/>
                    </a:lnTo>
                    <a:lnTo>
                      <a:pt x="3" y="81"/>
                    </a:lnTo>
                    <a:lnTo>
                      <a:pt x="0" y="69"/>
                    </a:lnTo>
                    <a:lnTo>
                      <a:pt x="3" y="53"/>
                    </a:lnTo>
                    <a:lnTo>
                      <a:pt x="13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3" y="15"/>
                    </a:lnTo>
                    <a:lnTo>
                      <a:pt x="97" y="9"/>
                    </a:lnTo>
                    <a:lnTo>
                      <a:pt x="129" y="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0" name="Freeform 272"/>
              <p:cNvSpPr>
                <a:spLocks/>
              </p:cNvSpPr>
              <p:nvPr/>
            </p:nvSpPr>
            <p:spPr bwMode="auto">
              <a:xfrm>
                <a:off x="2593" y="2767"/>
                <a:ext cx="160" cy="67"/>
              </a:xfrm>
              <a:custGeom>
                <a:avLst/>
                <a:gdLst>
                  <a:gd name="T0" fmla="*/ 161 w 321"/>
                  <a:gd name="T1" fmla="*/ 0 h 135"/>
                  <a:gd name="T2" fmla="*/ 195 w 321"/>
                  <a:gd name="T3" fmla="*/ 5 h 135"/>
                  <a:gd name="T4" fmla="*/ 223 w 321"/>
                  <a:gd name="T5" fmla="*/ 9 h 135"/>
                  <a:gd name="T6" fmla="*/ 251 w 321"/>
                  <a:gd name="T7" fmla="*/ 15 h 135"/>
                  <a:gd name="T8" fmla="*/ 275 w 321"/>
                  <a:gd name="T9" fmla="*/ 22 h 135"/>
                  <a:gd name="T10" fmla="*/ 293 w 321"/>
                  <a:gd name="T11" fmla="*/ 32 h 135"/>
                  <a:gd name="T12" fmla="*/ 311 w 321"/>
                  <a:gd name="T13" fmla="*/ 43 h 135"/>
                  <a:gd name="T14" fmla="*/ 317 w 321"/>
                  <a:gd name="T15" fmla="*/ 53 h 135"/>
                  <a:gd name="T16" fmla="*/ 321 w 321"/>
                  <a:gd name="T17" fmla="*/ 69 h 135"/>
                  <a:gd name="T18" fmla="*/ 317 w 321"/>
                  <a:gd name="T19" fmla="*/ 81 h 135"/>
                  <a:gd name="T20" fmla="*/ 311 w 321"/>
                  <a:gd name="T21" fmla="*/ 95 h 135"/>
                  <a:gd name="T22" fmla="*/ 293 w 321"/>
                  <a:gd name="T23" fmla="*/ 107 h 135"/>
                  <a:gd name="T24" fmla="*/ 275 w 321"/>
                  <a:gd name="T25" fmla="*/ 117 h 135"/>
                  <a:gd name="T26" fmla="*/ 251 w 321"/>
                  <a:gd name="T27" fmla="*/ 123 h 135"/>
                  <a:gd name="T28" fmla="*/ 223 w 321"/>
                  <a:gd name="T29" fmla="*/ 131 h 135"/>
                  <a:gd name="T30" fmla="*/ 195 w 321"/>
                  <a:gd name="T31" fmla="*/ 135 h 135"/>
                  <a:gd name="T32" fmla="*/ 161 w 321"/>
                  <a:gd name="T33" fmla="*/ 135 h 135"/>
                  <a:gd name="T34" fmla="*/ 129 w 321"/>
                  <a:gd name="T35" fmla="*/ 135 h 135"/>
                  <a:gd name="T36" fmla="*/ 97 w 321"/>
                  <a:gd name="T37" fmla="*/ 131 h 135"/>
                  <a:gd name="T38" fmla="*/ 73 w 321"/>
                  <a:gd name="T39" fmla="*/ 123 h 135"/>
                  <a:gd name="T40" fmla="*/ 48 w 321"/>
                  <a:gd name="T41" fmla="*/ 117 h 135"/>
                  <a:gd name="T42" fmla="*/ 28 w 321"/>
                  <a:gd name="T43" fmla="*/ 107 h 135"/>
                  <a:gd name="T44" fmla="*/ 13 w 321"/>
                  <a:gd name="T45" fmla="*/ 95 h 135"/>
                  <a:gd name="T46" fmla="*/ 3 w 321"/>
                  <a:gd name="T47" fmla="*/ 81 h 135"/>
                  <a:gd name="T48" fmla="*/ 0 w 321"/>
                  <a:gd name="T49" fmla="*/ 69 h 135"/>
                  <a:gd name="T50" fmla="*/ 3 w 321"/>
                  <a:gd name="T51" fmla="*/ 53 h 135"/>
                  <a:gd name="T52" fmla="*/ 13 w 321"/>
                  <a:gd name="T53" fmla="*/ 43 h 135"/>
                  <a:gd name="T54" fmla="*/ 28 w 321"/>
                  <a:gd name="T55" fmla="*/ 32 h 135"/>
                  <a:gd name="T56" fmla="*/ 48 w 321"/>
                  <a:gd name="T57" fmla="*/ 22 h 135"/>
                  <a:gd name="T58" fmla="*/ 73 w 321"/>
                  <a:gd name="T59" fmla="*/ 15 h 135"/>
                  <a:gd name="T60" fmla="*/ 97 w 321"/>
                  <a:gd name="T61" fmla="*/ 9 h 135"/>
                  <a:gd name="T62" fmla="*/ 129 w 321"/>
                  <a:gd name="T63" fmla="*/ 5 h 135"/>
                  <a:gd name="T64" fmla="*/ 161 w 321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5">
                    <a:moveTo>
                      <a:pt x="161" y="0"/>
                    </a:moveTo>
                    <a:lnTo>
                      <a:pt x="195" y="5"/>
                    </a:lnTo>
                    <a:lnTo>
                      <a:pt x="223" y="9"/>
                    </a:lnTo>
                    <a:lnTo>
                      <a:pt x="251" y="15"/>
                    </a:lnTo>
                    <a:lnTo>
                      <a:pt x="275" y="22"/>
                    </a:lnTo>
                    <a:lnTo>
                      <a:pt x="293" y="32"/>
                    </a:lnTo>
                    <a:lnTo>
                      <a:pt x="311" y="43"/>
                    </a:lnTo>
                    <a:lnTo>
                      <a:pt x="317" y="53"/>
                    </a:lnTo>
                    <a:lnTo>
                      <a:pt x="321" y="69"/>
                    </a:lnTo>
                    <a:lnTo>
                      <a:pt x="317" y="81"/>
                    </a:lnTo>
                    <a:lnTo>
                      <a:pt x="311" y="95"/>
                    </a:lnTo>
                    <a:lnTo>
                      <a:pt x="293" y="107"/>
                    </a:lnTo>
                    <a:lnTo>
                      <a:pt x="275" y="117"/>
                    </a:lnTo>
                    <a:lnTo>
                      <a:pt x="251" y="123"/>
                    </a:lnTo>
                    <a:lnTo>
                      <a:pt x="223" y="131"/>
                    </a:lnTo>
                    <a:lnTo>
                      <a:pt x="195" y="135"/>
                    </a:lnTo>
                    <a:lnTo>
                      <a:pt x="161" y="135"/>
                    </a:lnTo>
                    <a:lnTo>
                      <a:pt x="129" y="135"/>
                    </a:lnTo>
                    <a:lnTo>
                      <a:pt x="97" y="131"/>
                    </a:lnTo>
                    <a:lnTo>
                      <a:pt x="73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3" y="95"/>
                    </a:lnTo>
                    <a:lnTo>
                      <a:pt x="3" y="81"/>
                    </a:lnTo>
                    <a:lnTo>
                      <a:pt x="0" y="69"/>
                    </a:lnTo>
                    <a:lnTo>
                      <a:pt x="3" y="53"/>
                    </a:lnTo>
                    <a:lnTo>
                      <a:pt x="13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3" y="15"/>
                    </a:lnTo>
                    <a:lnTo>
                      <a:pt x="97" y="9"/>
                    </a:lnTo>
                    <a:lnTo>
                      <a:pt x="129" y="5"/>
                    </a:lnTo>
                    <a:lnTo>
                      <a:pt x="16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1" name="Freeform 273"/>
              <p:cNvSpPr>
                <a:spLocks/>
              </p:cNvSpPr>
              <p:nvPr/>
            </p:nvSpPr>
            <p:spPr bwMode="auto">
              <a:xfrm>
                <a:off x="2544" y="2628"/>
                <a:ext cx="36" cy="36"/>
              </a:xfrm>
              <a:custGeom>
                <a:avLst/>
                <a:gdLst>
                  <a:gd name="T0" fmla="*/ 38 w 72"/>
                  <a:gd name="T1" fmla="*/ 0 h 72"/>
                  <a:gd name="T2" fmla="*/ 44 w 72"/>
                  <a:gd name="T3" fmla="*/ 0 h 72"/>
                  <a:gd name="T4" fmla="*/ 50 w 72"/>
                  <a:gd name="T5" fmla="*/ 2 h 72"/>
                  <a:gd name="T6" fmla="*/ 59 w 72"/>
                  <a:gd name="T7" fmla="*/ 6 h 72"/>
                  <a:gd name="T8" fmla="*/ 62 w 72"/>
                  <a:gd name="T9" fmla="*/ 10 h 72"/>
                  <a:gd name="T10" fmla="*/ 66 w 72"/>
                  <a:gd name="T11" fmla="*/ 16 h 72"/>
                  <a:gd name="T12" fmla="*/ 70 w 72"/>
                  <a:gd name="T13" fmla="*/ 20 h 72"/>
                  <a:gd name="T14" fmla="*/ 72 w 72"/>
                  <a:gd name="T15" fmla="*/ 28 h 72"/>
                  <a:gd name="T16" fmla="*/ 72 w 72"/>
                  <a:gd name="T17" fmla="*/ 34 h 72"/>
                  <a:gd name="T18" fmla="*/ 72 w 72"/>
                  <a:gd name="T19" fmla="*/ 42 h 72"/>
                  <a:gd name="T20" fmla="*/ 70 w 72"/>
                  <a:gd name="T21" fmla="*/ 48 h 72"/>
                  <a:gd name="T22" fmla="*/ 66 w 72"/>
                  <a:gd name="T23" fmla="*/ 54 h 72"/>
                  <a:gd name="T24" fmla="*/ 62 w 72"/>
                  <a:gd name="T25" fmla="*/ 62 h 72"/>
                  <a:gd name="T26" fmla="*/ 59 w 72"/>
                  <a:gd name="T27" fmla="*/ 66 h 72"/>
                  <a:gd name="T28" fmla="*/ 50 w 72"/>
                  <a:gd name="T29" fmla="*/ 70 h 72"/>
                  <a:gd name="T30" fmla="*/ 44 w 72"/>
                  <a:gd name="T31" fmla="*/ 70 h 72"/>
                  <a:gd name="T32" fmla="*/ 38 w 72"/>
                  <a:gd name="T33" fmla="*/ 72 h 72"/>
                  <a:gd name="T34" fmla="*/ 31 w 72"/>
                  <a:gd name="T35" fmla="*/ 70 h 72"/>
                  <a:gd name="T36" fmla="*/ 24 w 72"/>
                  <a:gd name="T37" fmla="*/ 70 h 72"/>
                  <a:gd name="T38" fmla="*/ 16 w 72"/>
                  <a:gd name="T39" fmla="*/ 66 h 72"/>
                  <a:gd name="T40" fmla="*/ 12 w 72"/>
                  <a:gd name="T41" fmla="*/ 62 h 72"/>
                  <a:gd name="T42" fmla="*/ 6 w 72"/>
                  <a:gd name="T43" fmla="*/ 54 h 72"/>
                  <a:gd name="T44" fmla="*/ 3 w 72"/>
                  <a:gd name="T45" fmla="*/ 48 h 72"/>
                  <a:gd name="T46" fmla="*/ 3 w 72"/>
                  <a:gd name="T47" fmla="*/ 42 h 72"/>
                  <a:gd name="T48" fmla="*/ 0 w 72"/>
                  <a:gd name="T49" fmla="*/ 34 h 72"/>
                  <a:gd name="T50" fmla="*/ 3 w 72"/>
                  <a:gd name="T51" fmla="*/ 28 h 72"/>
                  <a:gd name="T52" fmla="*/ 3 w 72"/>
                  <a:gd name="T53" fmla="*/ 20 h 72"/>
                  <a:gd name="T54" fmla="*/ 6 w 72"/>
                  <a:gd name="T55" fmla="*/ 16 h 72"/>
                  <a:gd name="T56" fmla="*/ 12 w 72"/>
                  <a:gd name="T57" fmla="*/ 10 h 72"/>
                  <a:gd name="T58" fmla="*/ 16 w 72"/>
                  <a:gd name="T59" fmla="*/ 6 h 72"/>
                  <a:gd name="T60" fmla="*/ 24 w 72"/>
                  <a:gd name="T61" fmla="*/ 2 h 72"/>
                  <a:gd name="T62" fmla="*/ 31 w 72"/>
                  <a:gd name="T63" fmla="*/ 0 h 72"/>
                  <a:gd name="T64" fmla="*/ 38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8" y="0"/>
                    </a:moveTo>
                    <a:lnTo>
                      <a:pt x="44" y="0"/>
                    </a:lnTo>
                    <a:lnTo>
                      <a:pt x="50" y="2"/>
                    </a:lnTo>
                    <a:lnTo>
                      <a:pt x="59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0"/>
                    </a:lnTo>
                    <a:lnTo>
                      <a:pt x="72" y="28"/>
                    </a:lnTo>
                    <a:lnTo>
                      <a:pt x="72" y="34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4"/>
                    </a:lnTo>
                    <a:lnTo>
                      <a:pt x="62" y="62"/>
                    </a:lnTo>
                    <a:lnTo>
                      <a:pt x="59" y="66"/>
                    </a:lnTo>
                    <a:lnTo>
                      <a:pt x="50" y="70"/>
                    </a:lnTo>
                    <a:lnTo>
                      <a:pt x="44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4" y="70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4"/>
                    </a:lnTo>
                    <a:lnTo>
                      <a:pt x="3" y="48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2" name="Freeform 274"/>
              <p:cNvSpPr>
                <a:spLocks/>
              </p:cNvSpPr>
              <p:nvPr/>
            </p:nvSpPr>
            <p:spPr bwMode="auto">
              <a:xfrm>
                <a:off x="2544" y="2628"/>
                <a:ext cx="36" cy="36"/>
              </a:xfrm>
              <a:custGeom>
                <a:avLst/>
                <a:gdLst>
                  <a:gd name="T0" fmla="*/ 38 w 72"/>
                  <a:gd name="T1" fmla="*/ 0 h 72"/>
                  <a:gd name="T2" fmla="*/ 44 w 72"/>
                  <a:gd name="T3" fmla="*/ 0 h 72"/>
                  <a:gd name="T4" fmla="*/ 50 w 72"/>
                  <a:gd name="T5" fmla="*/ 2 h 72"/>
                  <a:gd name="T6" fmla="*/ 59 w 72"/>
                  <a:gd name="T7" fmla="*/ 6 h 72"/>
                  <a:gd name="T8" fmla="*/ 62 w 72"/>
                  <a:gd name="T9" fmla="*/ 10 h 72"/>
                  <a:gd name="T10" fmla="*/ 66 w 72"/>
                  <a:gd name="T11" fmla="*/ 16 h 72"/>
                  <a:gd name="T12" fmla="*/ 70 w 72"/>
                  <a:gd name="T13" fmla="*/ 20 h 72"/>
                  <a:gd name="T14" fmla="*/ 72 w 72"/>
                  <a:gd name="T15" fmla="*/ 28 h 72"/>
                  <a:gd name="T16" fmla="*/ 72 w 72"/>
                  <a:gd name="T17" fmla="*/ 34 h 72"/>
                  <a:gd name="T18" fmla="*/ 72 w 72"/>
                  <a:gd name="T19" fmla="*/ 42 h 72"/>
                  <a:gd name="T20" fmla="*/ 70 w 72"/>
                  <a:gd name="T21" fmla="*/ 48 h 72"/>
                  <a:gd name="T22" fmla="*/ 66 w 72"/>
                  <a:gd name="T23" fmla="*/ 54 h 72"/>
                  <a:gd name="T24" fmla="*/ 62 w 72"/>
                  <a:gd name="T25" fmla="*/ 62 h 72"/>
                  <a:gd name="T26" fmla="*/ 59 w 72"/>
                  <a:gd name="T27" fmla="*/ 66 h 72"/>
                  <a:gd name="T28" fmla="*/ 50 w 72"/>
                  <a:gd name="T29" fmla="*/ 70 h 72"/>
                  <a:gd name="T30" fmla="*/ 44 w 72"/>
                  <a:gd name="T31" fmla="*/ 70 h 72"/>
                  <a:gd name="T32" fmla="*/ 38 w 72"/>
                  <a:gd name="T33" fmla="*/ 72 h 72"/>
                  <a:gd name="T34" fmla="*/ 31 w 72"/>
                  <a:gd name="T35" fmla="*/ 70 h 72"/>
                  <a:gd name="T36" fmla="*/ 24 w 72"/>
                  <a:gd name="T37" fmla="*/ 70 h 72"/>
                  <a:gd name="T38" fmla="*/ 16 w 72"/>
                  <a:gd name="T39" fmla="*/ 66 h 72"/>
                  <a:gd name="T40" fmla="*/ 12 w 72"/>
                  <a:gd name="T41" fmla="*/ 62 h 72"/>
                  <a:gd name="T42" fmla="*/ 6 w 72"/>
                  <a:gd name="T43" fmla="*/ 54 h 72"/>
                  <a:gd name="T44" fmla="*/ 3 w 72"/>
                  <a:gd name="T45" fmla="*/ 48 h 72"/>
                  <a:gd name="T46" fmla="*/ 3 w 72"/>
                  <a:gd name="T47" fmla="*/ 42 h 72"/>
                  <a:gd name="T48" fmla="*/ 0 w 72"/>
                  <a:gd name="T49" fmla="*/ 34 h 72"/>
                  <a:gd name="T50" fmla="*/ 3 w 72"/>
                  <a:gd name="T51" fmla="*/ 28 h 72"/>
                  <a:gd name="T52" fmla="*/ 3 w 72"/>
                  <a:gd name="T53" fmla="*/ 20 h 72"/>
                  <a:gd name="T54" fmla="*/ 6 w 72"/>
                  <a:gd name="T55" fmla="*/ 16 h 72"/>
                  <a:gd name="T56" fmla="*/ 12 w 72"/>
                  <a:gd name="T57" fmla="*/ 10 h 72"/>
                  <a:gd name="T58" fmla="*/ 16 w 72"/>
                  <a:gd name="T59" fmla="*/ 6 h 72"/>
                  <a:gd name="T60" fmla="*/ 24 w 72"/>
                  <a:gd name="T61" fmla="*/ 2 h 72"/>
                  <a:gd name="T62" fmla="*/ 31 w 72"/>
                  <a:gd name="T63" fmla="*/ 0 h 72"/>
                  <a:gd name="T64" fmla="*/ 38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8" y="0"/>
                    </a:moveTo>
                    <a:lnTo>
                      <a:pt x="44" y="0"/>
                    </a:lnTo>
                    <a:lnTo>
                      <a:pt x="50" y="2"/>
                    </a:lnTo>
                    <a:lnTo>
                      <a:pt x="59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0"/>
                    </a:lnTo>
                    <a:lnTo>
                      <a:pt x="72" y="28"/>
                    </a:lnTo>
                    <a:lnTo>
                      <a:pt x="72" y="34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4"/>
                    </a:lnTo>
                    <a:lnTo>
                      <a:pt x="62" y="62"/>
                    </a:lnTo>
                    <a:lnTo>
                      <a:pt x="59" y="66"/>
                    </a:lnTo>
                    <a:lnTo>
                      <a:pt x="50" y="70"/>
                    </a:lnTo>
                    <a:lnTo>
                      <a:pt x="44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4" y="70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4"/>
                    </a:lnTo>
                    <a:lnTo>
                      <a:pt x="3" y="48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3" name="Line 275"/>
              <p:cNvSpPr>
                <a:spLocks noChangeShapeType="1"/>
              </p:cNvSpPr>
              <p:nvPr/>
            </p:nvSpPr>
            <p:spPr bwMode="auto">
              <a:xfrm>
                <a:off x="2538" y="2674"/>
                <a:ext cx="50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4" name="Freeform 276"/>
              <p:cNvSpPr>
                <a:spLocks/>
              </p:cNvSpPr>
              <p:nvPr/>
            </p:nvSpPr>
            <p:spPr bwMode="auto">
              <a:xfrm>
                <a:off x="2525" y="2664"/>
                <a:ext cx="38" cy="69"/>
              </a:xfrm>
              <a:custGeom>
                <a:avLst/>
                <a:gdLst>
                  <a:gd name="T0" fmla="*/ 77 w 77"/>
                  <a:gd name="T1" fmla="*/ 0 h 137"/>
                  <a:gd name="T2" fmla="*/ 77 w 77"/>
                  <a:gd name="T3" fmla="*/ 64 h 137"/>
                  <a:gd name="T4" fmla="*/ 0 w 77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37">
                    <a:moveTo>
                      <a:pt x="77" y="0"/>
                    </a:moveTo>
                    <a:lnTo>
                      <a:pt x="77" y="64"/>
                    </a:lnTo>
                    <a:lnTo>
                      <a:pt x="0" y="13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5" name="Line 277"/>
              <p:cNvSpPr>
                <a:spLocks noChangeShapeType="1"/>
              </p:cNvSpPr>
              <p:nvPr/>
            </p:nvSpPr>
            <p:spPr bwMode="auto">
              <a:xfrm>
                <a:off x="2563" y="2696"/>
                <a:ext cx="36" cy="3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6" name="Freeform 278"/>
              <p:cNvSpPr>
                <a:spLocks/>
              </p:cNvSpPr>
              <p:nvPr/>
            </p:nvSpPr>
            <p:spPr bwMode="auto">
              <a:xfrm>
                <a:off x="2533" y="2615"/>
                <a:ext cx="36" cy="35"/>
              </a:xfrm>
              <a:custGeom>
                <a:avLst/>
                <a:gdLst>
                  <a:gd name="T0" fmla="*/ 38 w 72"/>
                  <a:gd name="T1" fmla="*/ 0 h 70"/>
                  <a:gd name="T2" fmla="*/ 46 w 72"/>
                  <a:gd name="T3" fmla="*/ 0 h 70"/>
                  <a:gd name="T4" fmla="*/ 53 w 72"/>
                  <a:gd name="T5" fmla="*/ 4 h 70"/>
                  <a:gd name="T6" fmla="*/ 56 w 72"/>
                  <a:gd name="T7" fmla="*/ 8 h 70"/>
                  <a:gd name="T8" fmla="*/ 64 w 72"/>
                  <a:gd name="T9" fmla="*/ 10 h 70"/>
                  <a:gd name="T10" fmla="*/ 66 w 72"/>
                  <a:gd name="T11" fmla="*/ 14 h 70"/>
                  <a:gd name="T12" fmla="*/ 70 w 72"/>
                  <a:gd name="T13" fmla="*/ 22 h 70"/>
                  <a:gd name="T14" fmla="*/ 72 w 72"/>
                  <a:gd name="T15" fmla="*/ 28 h 70"/>
                  <a:gd name="T16" fmla="*/ 72 w 72"/>
                  <a:gd name="T17" fmla="*/ 36 h 70"/>
                  <a:gd name="T18" fmla="*/ 72 w 72"/>
                  <a:gd name="T19" fmla="*/ 42 h 70"/>
                  <a:gd name="T20" fmla="*/ 70 w 72"/>
                  <a:gd name="T21" fmla="*/ 48 h 70"/>
                  <a:gd name="T22" fmla="*/ 66 w 72"/>
                  <a:gd name="T23" fmla="*/ 57 h 70"/>
                  <a:gd name="T24" fmla="*/ 64 w 72"/>
                  <a:gd name="T25" fmla="*/ 60 h 70"/>
                  <a:gd name="T26" fmla="*/ 56 w 72"/>
                  <a:gd name="T27" fmla="*/ 68 h 70"/>
                  <a:gd name="T28" fmla="*/ 53 w 72"/>
                  <a:gd name="T29" fmla="*/ 70 h 70"/>
                  <a:gd name="T30" fmla="*/ 46 w 72"/>
                  <a:gd name="T31" fmla="*/ 70 h 70"/>
                  <a:gd name="T32" fmla="*/ 38 w 72"/>
                  <a:gd name="T33" fmla="*/ 70 h 70"/>
                  <a:gd name="T34" fmla="*/ 32 w 72"/>
                  <a:gd name="T35" fmla="*/ 70 h 70"/>
                  <a:gd name="T36" fmla="*/ 25 w 72"/>
                  <a:gd name="T37" fmla="*/ 70 h 70"/>
                  <a:gd name="T38" fmla="*/ 18 w 72"/>
                  <a:gd name="T39" fmla="*/ 68 h 70"/>
                  <a:gd name="T40" fmla="*/ 10 w 72"/>
                  <a:gd name="T41" fmla="*/ 60 h 70"/>
                  <a:gd name="T42" fmla="*/ 6 w 72"/>
                  <a:gd name="T43" fmla="*/ 57 h 70"/>
                  <a:gd name="T44" fmla="*/ 4 w 72"/>
                  <a:gd name="T45" fmla="*/ 48 h 70"/>
                  <a:gd name="T46" fmla="*/ 4 w 72"/>
                  <a:gd name="T47" fmla="*/ 42 h 70"/>
                  <a:gd name="T48" fmla="*/ 0 w 72"/>
                  <a:gd name="T49" fmla="*/ 36 h 70"/>
                  <a:gd name="T50" fmla="*/ 4 w 72"/>
                  <a:gd name="T51" fmla="*/ 28 h 70"/>
                  <a:gd name="T52" fmla="*/ 4 w 72"/>
                  <a:gd name="T53" fmla="*/ 22 h 70"/>
                  <a:gd name="T54" fmla="*/ 6 w 72"/>
                  <a:gd name="T55" fmla="*/ 14 h 70"/>
                  <a:gd name="T56" fmla="*/ 10 w 72"/>
                  <a:gd name="T57" fmla="*/ 10 h 70"/>
                  <a:gd name="T58" fmla="*/ 18 w 72"/>
                  <a:gd name="T59" fmla="*/ 8 h 70"/>
                  <a:gd name="T60" fmla="*/ 25 w 72"/>
                  <a:gd name="T61" fmla="*/ 4 h 70"/>
                  <a:gd name="T62" fmla="*/ 32 w 72"/>
                  <a:gd name="T63" fmla="*/ 0 h 70"/>
                  <a:gd name="T64" fmla="*/ 38 w 72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0">
                    <a:moveTo>
                      <a:pt x="38" y="0"/>
                    </a:moveTo>
                    <a:lnTo>
                      <a:pt x="46" y="0"/>
                    </a:lnTo>
                    <a:lnTo>
                      <a:pt x="53" y="4"/>
                    </a:lnTo>
                    <a:lnTo>
                      <a:pt x="56" y="8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70" y="22"/>
                    </a:lnTo>
                    <a:lnTo>
                      <a:pt x="72" y="28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7"/>
                    </a:lnTo>
                    <a:lnTo>
                      <a:pt x="64" y="60"/>
                    </a:lnTo>
                    <a:lnTo>
                      <a:pt x="56" y="68"/>
                    </a:lnTo>
                    <a:lnTo>
                      <a:pt x="53" y="70"/>
                    </a:lnTo>
                    <a:lnTo>
                      <a:pt x="46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5" y="70"/>
                    </a:lnTo>
                    <a:lnTo>
                      <a:pt x="18" y="68"/>
                    </a:lnTo>
                    <a:lnTo>
                      <a:pt x="10" y="60"/>
                    </a:lnTo>
                    <a:lnTo>
                      <a:pt x="6" y="57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7" name="Freeform 279"/>
              <p:cNvSpPr>
                <a:spLocks/>
              </p:cNvSpPr>
              <p:nvPr/>
            </p:nvSpPr>
            <p:spPr bwMode="auto">
              <a:xfrm>
                <a:off x="2533" y="2615"/>
                <a:ext cx="36" cy="35"/>
              </a:xfrm>
              <a:custGeom>
                <a:avLst/>
                <a:gdLst>
                  <a:gd name="T0" fmla="*/ 38 w 72"/>
                  <a:gd name="T1" fmla="*/ 0 h 70"/>
                  <a:gd name="T2" fmla="*/ 46 w 72"/>
                  <a:gd name="T3" fmla="*/ 0 h 70"/>
                  <a:gd name="T4" fmla="*/ 53 w 72"/>
                  <a:gd name="T5" fmla="*/ 4 h 70"/>
                  <a:gd name="T6" fmla="*/ 56 w 72"/>
                  <a:gd name="T7" fmla="*/ 8 h 70"/>
                  <a:gd name="T8" fmla="*/ 64 w 72"/>
                  <a:gd name="T9" fmla="*/ 10 h 70"/>
                  <a:gd name="T10" fmla="*/ 66 w 72"/>
                  <a:gd name="T11" fmla="*/ 14 h 70"/>
                  <a:gd name="T12" fmla="*/ 70 w 72"/>
                  <a:gd name="T13" fmla="*/ 22 h 70"/>
                  <a:gd name="T14" fmla="*/ 72 w 72"/>
                  <a:gd name="T15" fmla="*/ 28 h 70"/>
                  <a:gd name="T16" fmla="*/ 72 w 72"/>
                  <a:gd name="T17" fmla="*/ 36 h 70"/>
                  <a:gd name="T18" fmla="*/ 72 w 72"/>
                  <a:gd name="T19" fmla="*/ 42 h 70"/>
                  <a:gd name="T20" fmla="*/ 70 w 72"/>
                  <a:gd name="T21" fmla="*/ 48 h 70"/>
                  <a:gd name="T22" fmla="*/ 66 w 72"/>
                  <a:gd name="T23" fmla="*/ 57 h 70"/>
                  <a:gd name="T24" fmla="*/ 64 w 72"/>
                  <a:gd name="T25" fmla="*/ 60 h 70"/>
                  <a:gd name="T26" fmla="*/ 56 w 72"/>
                  <a:gd name="T27" fmla="*/ 68 h 70"/>
                  <a:gd name="T28" fmla="*/ 53 w 72"/>
                  <a:gd name="T29" fmla="*/ 70 h 70"/>
                  <a:gd name="T30" fmla="*/ 46 w 72"/>
                  <a:gd name="T31" fmla="*/ 70 h 70"/>
                  <a:gd name="T32" fmla="*/ 38 w 72"/>
                  <a:gd name="T33" fmla="*/ 70 h 70"/>
                  <a:gd name="T34" fmla="*/ 32 w 72"/>
                  <a:gd name="T35" fmla="*/ 70 h 70"/>
                  <a:gd name="T36" fmla="*/ 25 w 72"/>
                  <a:gd name="T37" fmla="*/ 70 h 70"/>
                  <a:gd name="T38" fmla="*/ 18 w 72"/>
                  <a:gd name="T39" fmla="*/ 68 h 70"/>
                  <a:gd name="T40" fmla="*/ 10 w 72"/>
                  <a:gd name="T41" fmla="*/ 60 h 70"/>
                  <a:gd name="T42" fmla="*/ 6 w 72"/>
                  <a:gd name="T43" fmla="*/ 57 h 70"/>
                  <a:gd name="T44" fmla="*/ 4 w 72"/>
                  <a:gd name="T45" fmla="*/ 48 h 70"/>
                  <a:gd name="T46" fmla="*/ 4 w 72"/>
                  <a:gd name="T47" fmla="*/ 42 h 70"/>
                  <a:gd name="T48" fmla="*/ 0 w 72"/>
                  <a:gd name="T49" fmla="*/ 36 h 70"/>
                  <a:gd name="T50" fmla="*/ 4 w 72"/>
                  <a:gd name="T51" fmla="*/ 28 h 70"/>
                  <a:gd name="T52" fmla="*/ 4 w 72"/>
                  <a:gd name="T53" fmla="*/ 22 h 70"/>
                  <a:gd name="T54" fmla="*/ 6 w 72"/>
                  <a:gd name="T55" fmla="*/ 14 h 70"/>
                  <a:gd name="T56" fmla="*/ 10 w 72"/>
                  <a:gd name="T57" fmla="*/ 10 h 70"/>
                  <a:gd name="T58" fmla="*/ 18 w 72"/>
                  <a:gd name="T59" fmla="*/ 8 h 70"/>
                  <a:gd name="T60" fmla="*/ 25 w 72"/>
                  <a:gd name="T61" fmla="*/ 4 h 70"/>
                  <a:gd name="T62" fmla="*/ 32 w 72"/>
                  <a:gd name="T63" fmla="*/ 0 h 70"/>
                  <a:gd name="T64" fmla="*/ 38 w 72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0">
                    <a:moveTo>
                      <a:pt x="38" y="0"/>
                    </a:moveTo>
                    <a:lnTo>
                      <a:pt x="46" y="0"/>
                    </a:lnTo>
                    <a:lnTo>
                      <a:pt x="53" y="4"/>
                    </a:lnTo>
                    <a:lnTo>
                      <a:pt x="56" y="8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70" y="22"/>
                    </a:lnTo>
                    <a:lnTo>
                      <a:pt x="72" y="28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7"/>
                    </a:lnTo>
                    <a:lnTo>
                      <a:pt x="64" y="60"/>
                    </a:lnTo>
                    <a:lnTo>
                      <a:pt x="56" y="68"/>
                    </a:lnTo>
                    <a:lnTo>
                      <a:pt x="53" y="70"/>
                    </a:lnTo>
                    <a:lnTo>
                      <a:pt x="46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5" y="70"/>
                    </a:lnTo>
                    <a:lnTo>
                      <a:pt x="18" y="68"/>
                    </a:lnTo>
                    <a:lnTo>
                      <a:pt x="10" y="60"/>
                    </a:lnTo>
                    <a:lnTo>
                      <a:pt x="6" y="57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0"/>
                    </a:lnTo>
                    <a:lnTo>
                      <a:pt x="3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8" name="Line 280"/>
              <p:cNvSpPr>
                <a:spLocks noChangeShapeType="1"/>
              </p:cNvSpPr>
              <p:nvPr/>
            </p:nvSpPr>
            <p:spPr bwMode="auto">
              <a:xfrm>
                <a:off x="2527" y="2661"/>
                <a:ext cx="5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69" name="Freeform 281"/>
              <p:cNvSpPr>
                <a:spLocks/>
              </p:cNvSpPr>
              <p:nvPr/>
            </p:nvSpPr>
            <p:spPr bwMode="auto">
              <a:xfrm>
                <a:off x="2514" y="2652"/>
                <a:ext cx="36" cy="69"/>
              </a:xfrm>
              <a:custGeom>
                <a:avLst/>
                <a:gdLst>
                  <a:gd name="T0" fmla="*/ 72 w 72"/>
                  <a:gd name="T1" fmla="*/ 0 h 137"/>
                  <a:gd name="T2" fmla="*/ 72 w 72"/>
                  <a:gd name="T3" fmla="*/ 62 h 137"/>
                  <a:gd name="T4" fmla="*/ 0 w 72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37">
                    <a:moveTo>
                      <a:pt x="72" y="0"/>
                    </a:moveTo>
                    <a:lnTo>
                      <a:pt x="72" y="62"/>
                    </a:lnTo>
                    <a:lnTo>
                      <a:pt x="0" y="13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0" name="Line 282"/>
              <p:cNvSpPr>
                <a:spLocks noChangeShapeType="1"/>
              </p:cNvSpPr>
              <p:nvPr/>
            </p:nvSpPr>
            <p:spPr bwMode="auto">
              <a:xfrm>
                <a:off x="2550" y="2683"/>
                <a:ext cx="39" cy="3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1" name="Line 283"/>
              <p:cNvSpPr>
                <a:spLocks noChangeShapeType="1"/>
              </p:cNvSpPr>
              <p:nvPr/>
            </p:nvSpPr>
            <p:spPr bwMode="auto">
              <a:xfrm>
                <a:off x="2583" y="2664"/>
                <a:ext cx="11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2" name="Line 284"/>
              <p:cNvSpPr>
                <a:spLocks noChangeShapeType="1"/>
              </p:cNvSpPr>
              <p:nvPr/>
            </p:nvSpPr>
            <p:spPr bwMode="auto">
              <a:xfrm>
                <a:off x="2723" y="2707"/>
                <a:ext cx="26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3" name="Line 285"/>
              <p:cNvSpPr>
                <a:spLocks noChangeShapeType="1"/>
              </p:cNvSpPr>
              <p:nvPr/>
            </p:nvSpPr>
            <p:spPr bwMode="auto">
              <a:xfrm flipH="1">
                <a:off x="2817" y="2707"/>
                <a:ext cx="28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4" name="Freeform 286"/>
              <p:cNvSpPr>
                <a:spLocks/>
              </p:cNvSpPr>
              <p:nvPr/>
            </p:nvSpPr>
            <p:spPr bwMode="auto">
              <a:xfrm>
                <a:off x="2728" y="2703"/>
                <a:ext cx="21" cy="20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5" name="Freeform 287"/>
              <p:cNvSpPr>
                <a:spLocks/>
              </p:cNvSpPr>
              <p:nvPr/>
            </p:nvSpPr>
            <p:spPr bwMode="auto">
              <a:xfrm>
                <a:off x="2728" y="2703"/>
                <a:ext cx="21" cy="20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6" name="Freeform 288"/>
              <p:cNvSpPr>
                <a:spLocks/>
              </p:cNvSpPr>
              <p:nvPr/>
            </p:nvSpPr>
            <p:spPr bwMode="auto">
              <a:xfrm>
                <a:off x="2753" y="2713"/>
                <a:ext cx="14" cy="29"/>
              </a:xfrm>
              <a:custGeom>
                <a:avLst/>
                <a:gdLst>
                  <a:gd name="T0" fmla="*/ 6 w 28"/>
                  <a:gd name="T1" fmla="*/ 8 h 57"/>
                  <a:gd name="T2" fmla="*/ 28 w 28"/>
                  <a:gd name="T3" fmla="*/ 0 h 57"/>
                  <a:gd name="T4" fmla="*/ 20 w 28"/>
                  <a:gd name="T5" fmla="*/ 57 h 57"/>
                  <a:gd name="T6" fmla="*/ 0 w 28"/>
                  <a:gd name="T7" fmla="*/ 47 h 57"/>
                  <a:gd name="T8" fmla="*/ 6 w 28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6" y="8"/>
                    </a:moveTo>
                    <a:lnTo>
                      <a:pt x="28" y="0"/>
                    </a:lnTo>
                    <a:lnTo>
                      <a:pt x="20" y="57"/>
                    </a:lnTo>
                    <a:lnTo>
                      <a:pt x="0" y="4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7" name="Freeform 289"/>
              <p:cNvSpPr>
                <a:spLocks/>
              </p:cNvSpPr>
              <p:nvPr/>
            </p:nvSpPr>
            <p:spPr bwMode="auto">
              <a:xfrm>
                <a:off x="2753" y="2713"/>
                <a:ext cx="14" cy="29"/>
              </a:xfrm>
              <a:custGeom>
                <a:avLst/>
                <a:gdLst>
                  <a:gd name="T0" fmla="*/ 6 w 28"/>
                  <a:gd name="T1" fmla="*/ 8 h 57"/>
                  <a:gd name="T2" fmla="*/ 28 w 28"/>
                  <a:gd name="T3" fmla="*/ 0 h 57"/>
                  <a:gd name="T4" fmla="*/ 20 w 28"/>
                  <a:gd name="T5" fmla="*/ 57 h 57"/>
                  <a:gd name="T6" fmla="*/ 0 w 28"/>
                  <a:gd name="T7" fmla="*/ 47 h 57"/>
                  <a:gd name="T8" fmla="*/ 6 w 28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6" y="8"/>
                    </a:moveTo>
                    <a:lnTo>
                      <a:pt x="28" y="0"/>
                    </a:lnTo>
                    <a:lnTo>
                      <a:pt x="20" y="57"/>
                    </a:lnTo>
                    <a:lnTo>
                      <a:pt x="0" y="47"/>
                    </a:lnTo>
                    <a:lnTo>
                      <a:pt x="6" y="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8" name="Freeform 290"/>
              <p:cNvSpPr>
                <a:spLocks/>
              </p:cNvSpPr>
              <p:nvPr/>
            </p:nvSpPr>
            <p:spPr bwMode="auto">
              <a:xfrm>
                <a:off x="2828" y="2715"/>
                <a:ext cx="30" cy="28"/>
              </a:xfrm>
              <a:custGeom>
                <a:avLst/>
                <a:gdLst>
                  <a:gd name="T0" fmla="*/ 23 w 60"/>
                  <a:gd name="T1" fmla="*/ 0 h 56"/>
                  <a:gd name="T2" fmla="*/ 0 w 60"/>
                  <a:gd name="T3" fmla="*/ 21 h 56"/>
                  <a:gd name="T4" fmla="*/ 6 w 60"/>
                  <a:gd name="T5" fmla="*/ 56 h 56"/>
                  <a:gd name="T6" fmla="*/ 60 w 60"/>
                  <a:gd name="T7" fmla="*/ 6 h 56"/>
                  <a:gd name="T8" fmla="*/ 23 w 6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6">
                    <a:moveTo>
                      <a:pt x="23" y="0"/>
                    </a:moveTo>
                    <a:lnTo>
                      <a:pt x="0" y="21"/>
                    </a:lnTo>
                    <a:lnTo>
                      <a:pt x="6" y="56"/>
                    </a:lnTo>
                    <a:lnTo>
                      <a:pt x="60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79" name="Freeform 291"/>
              <p:cNvSpPr>
                <a:spLocks/>
              </p:cNvSpPr>
              <p:nvPr/>
            </p:nvSpPr>
            <p:spPr bwMode="auto">
              <a:xfrm>
                <a:off x="2828" y="2715"/>
                <a:ext cx="30" cy="28"/>
              </a:xfrm>
              <a:custGeom>
                <a:avLst/>
                <a:gdLst>
                  <a:gd name="T0" fmla="*/ 23 w 60"/>
                  <a:gd name="T1" fmla="*/ 0 h 56"/>
                  <a:gd name="T2" fmla="*/ 0 w 60"/>
                  <a:gd name="T3" fmla="*/ 21 h 56"/>
                  <a:gd name="T4" fmla="*/ 6 w 60"/>
                  <a:gd name="T5" fmla="*/ 56 h 56"/>
                  <a:gd name="T6" fmla="*/ 60 w 60"/>
                  <a:gd name="T7" fmla="*/ 6 h 56"/>
                  <a:gd name="T8" fmla="*/ 23 w 6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6">
                    <a:moveTo>
                      <a:pt x="23" y="0"/>
                    </a:moveTo>
                    <a:lnTo>
                      <a:pt x="0" y="21"/>
                    </a:lnTo>
                    <a:lnTo>
                      <a:pt x="6" y="56"/>
                    </a:lnTo>
                    <a:lnTo>
                      <a:pt x="60" y="6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0" name="Line 292"/>
              <p:cNvSpPr>
                <a:spLocks noChangeShapeType="1"/>
              </p:cNvSpPr>
              <p:nvPr/>
            </p:nvSpPr>
            <p:spPr bwMode="auto">
              <a:xfrm flipH="1" flipV="1">
                <a:off x="2817" y="2703"/>
                <a:ext cx="58" cy="6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1" name="Freeform 293"/>
              <p:cNvSpPr>
                <a:spLocks/>
              </p:cNvSpPr>
              <p:nvPr/>
            </p:nvSpPr>
            <p:spPr bwMode="auto">
              <a:xfrm>
                <a:off x="2811" y="2694"/>
                <a:ext cx="11" cy="39"/>
              </a:xfrm>
              <a:custGeom>
                <a:avLst/>
                <a:gdLst>
                  <a:gd name="T0" fmla="*/ 6 w 22"/>
                  <a:gd name="T1" fmla="*/ 0 h 77"/>
                  <a:gd name="T2" fmla="*/ 0 w 22"/>
                  <a:gd name="T3" fmla="*/ 10 h 77"/>
                  <a:gd name="T4" fmla="*/ 8 w 22"/>
                  <a:gd name="T5" fmla="*/ 77 h 77"/>
                  <a:gd name="T6" fmla="*/ 22 w 22"/>
                  <a:gd name="T7" fmla="*/ 74 h 77"/>
                  <a:gd name="T8" fmla="*/ 12 w 22"/>
                  <a:gd name="T9" fmla="*/ 7 h 77"/>
                  <a:gd name="T10" fmla="*/ 2 w 22"/>
                  <a:gd name="T11" fmla="*/ 14 h 77"/>
                  <a:gd name="T12" fmla="*/ 6 w 22"/>
                  <a:gd name="T1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7">
                    <a:moveTo>
                      <a:pt x="6" y="0"/>
                    </a:moveTo>
                    <a:lnTo>
                      <a:pt x="0" y="10"/>
                    </a:lnTo>
                    <a:lnTo>
                      <a:pt x="8" y="77"/>
                    </a:lnTo>
                    <a:lnTo>
                      <a:pt x="22" y="74"/>
                    </a:lnTo>
                    <a:lnTo>
                      <a:pt x="12" y="7"/>
                    </a:lnTo>
                    <a:lnTo>
                      <a:pt x="2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2" name="Freeform 294"/>
              <p:cNvSpPr>
                <a:spLocks/>
              </p:cNvSpPr>
              <p:nvPr/>
            </p:nvSpPr>
            <p:spPr bwMode="auto">
              <a:xfrm>
                <a:off x="2811" y="2694"/>
                <a:ext cx="3" cy="5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7 h 10"/>
                  <a:gd name="T4" fmla="*/ 0 w 6"/>
                  <a:gd name="T5" fmla="*/ 10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7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3" name="Freeform 295"/>
              <p:cNvSpPr>
                <a:spLocks/>
              </p:cNvSpPr>
              <p:nvPr/>
            </p:nvSpPr>
            <p:spPr bwMode="auto">
              <a:xfrm>
                <a:off x="2812" y="2694"/>
                <a:ext cx="35" cy="16"/>
              </a:xfrm>
              <a:custGeom>
                <a:avLst/>
                <a:gdLst>
                  <a:gd name="T0" fmla="*/ 70 w 70"/>
                  <a:gd name="T1" fmla="*/ 25 h 32"/>
                  <a:gd name="T2" fmla="*/ 70 w 70"/>
                  <a:gd name="T3" fmla="*/ 18 h 32"/>
                  <a:gd name="T4" fmla="*/ 4 w 70"/>
                  <a:gd name="T5" fmla="*/ 0 h 32"/>
                  <a:gd name="T6" fmla="*/ 0 w 70"/>
                  <a:gd name="T7" fmla="*/ 14 h 32"/>
                  <a:gd name="T8" fmla="*/ 66 w 70"/>
                  <a:gd name="T9" fmla="*/ 32 h 32"/>
                  <a:gd name="T10" fmla="*/ 70 w 70"/>
                  <a:gd name="T11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2">
                    <a:moveTo>
                      <a:pt x="70" y="25"/>
                    </a:moveTo>
                    <a:lnTo>
                      <a:pt x="70" y="18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66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4" name="Freeform 296"/>
              <p:cNvSpPr>
                <a:spLocks/>
              </p:cNvSpPr>
              <p:nvPr/>
            </p:nvSpPr>
            <p:spPr bwMode="auto">
              <a:xfrm>
                <a:off x="2819" y="2705"/>
                <a:ext cx="17" cy="18"/>
              </a:xfrm>
              <a:custGeom>
                <a:avLst/>
                <a:gdLst>
                  <a:gd name="T0" fmla="*/ 0 w 34"/>
                  <a:gd name="T1" fmla="*/ 0 h 36"/>
                  <a:gd name="T2" fmla="*/ 3 w 34"/>
                  <a:gd name="T3" fmla="*/ 36 h 36"/>
                  <a:gd name="T4" fmla="*/ 34 w 34"/>
                  <a:gd name="T5" fmla="*/ 11 h 36"/>
                  <a:gd name="T6" fmla="*/ 0 w 3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6">
                    <a:moveTo>
                      <a:pt x="0" y="0"/>
                    </a:moveTo>
                    <a:lnTo>
                      <a:pt x="3" y="36"/>
                    </a:lnTo>
                    <a:lnTo>
                      <a:pt x="3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5" name="Freeform 297"/>
              <p:cNvSpPr>
                <a:spLocks/>
              </p:cNvSpPr>
              <p:nvPr/>
            </p:nvSpPr>
            <p:spPr bwMode="auto">
              <a:xfrm>
                <a:off x="2819" y="2705"/>
                <a:ext cx="17" cy="18"/>
              </a:xfrm>
              <a:custGeom>
                <a:avLst/>
                <a:gdLst>
                  <a:gd name="T0" fmla="*/ 0 w 34"/>
                  <a:gd name="T1" fmla="*/ 0 h 36"/>
                  <a:gd name="T2" fmla="*/ 3 w 34"/>
                  <a:gd name="T3" fmla="*/ 36 h 36"/>
                  <a:gd name="T4" fmla="*/ 34 w 34"/>
                  <a:gd name="T5" fmla="*/ 11 h 36"/>
                  <a:gd name="T6" fmla="*/ 0 w 3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6">
                    <a:moveTo>
                      <a:pt x="0" y="0"/>
                    </a:moveTo>
                    <a:lnTo>
                      <a:pt x="3" y="36"/>
                    </a:lnTo>
                    <a:lnTo>
                      <a:pt x="34" y="1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6" name="Line 298"/>
              <p:cNvSpPr>
                <a:spLocks noChangeShapeType="1"/>
              </p:cNvSpPr>
              <p:nvPr/>
            </p:nvSpPr>
            <p:spPr bwMode="auto">
              <a:xfrm>
                <a:off x="2735" y="2721"/>
                <a:ext cx="28" cy="2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7" name="Line 299"/>
              <p:cNvSpPr>
                <a:spLocks noChangeShapeType="1"/>
              </p:cNvSpPr>
              <p:nvPr/>
            </p:nvSpPr>
            <p:spPr bwMode="auto">
              <a:xfrm flipH="1">
                <a:off x="2833" y="2721"/>
                <a:ext cx="26" cy="2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8" name="Line 300"/>
              <p:cNvSpPr>
                <a:spLocks noChangeShapeType="1"/>
              </p:cNvSpPr>
              <p:nvPr/>
            </p:nvSpPr>
            <p:spPr bwMode="auto">
              <a:xfrm>
                <a:off x="2596" y="2674"/>
                <a:ext cx="11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89" name="Freeform 301"/>
              <p:cNvSpPr>
                <a:spLocks/>
              </p:cNvSpPr>
              <p:nvPr/>
            </p:nvSpPr>
            <p:spPr bwMode="auto">
              <a:xfrm>
                <a:off x="2716" y="2644"/>
                <a:ext cx="160" cy="66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0 h 133"/>
                  <a:gd name="T4" fmla="*/ 224 w 320"/>
                  <a:gd name="T5" fmla="*/ 3 h 133"/>
                  <a:gd name="T6" fmla="*/ 247 w 320"/>
                  <a:gd name="T7" fmla="*/ 11 h 133"/>
                  <a:gd name="T8" fmla="*/ 272 w 320"/>
                  <a:gd name="T9" fmla="*/ 17 h 133"/>
                  <a:gd name="T10" fmla="*/ 293 w 320"/>
                  <a:gd name="T11" fmla="*/ 28 h 133"/>
                  <a:gd name="T12" fmla="*/ 307 w 320"/>
                  <a:gd name="T13" fmla="*/ 39 h 133"/>
                  <a:gd name="T14" fmla="*/ 318 w 320"/>
                  <a:gd name="T15" fmla="*/ 51 h 133"/>
                  <a:gd name="T16" fmla="*/ 320 w 320"/>
                  <a:gd name="T17" fmla="*/ 66 h 133"/>
                  <a:gd name="T18" fmla="*/ 318 w 320"/>
                  <a:gd name="T19" fmla="*/ 77 h 133"/>
                  <a:gd name="T20" fmla="*/ 307 w 320"/>
                  <a:gd name="T21" fmla="*/ 91 h 133"/>
                  <a:gd name="T22" fmla="*/ 293 w 320"/>
                  <a:gd name="T23" fmla="*/ 101 h 133"/>
                  <a:gd name="T24" fmla="*/ 272 w 320"/>
                  <a:gd name="T25" fmla="*/ 111 h 133"/>
                  <a:gd name="T26" fmla="*/ 247 w 320"/>
                  <a:gd name="T27" fmla="*/ 119 h 133"/>
                  <a:gd name="T28" fmla="*/ 224 w 320"/>
                  <a:gd name="T29" fmla="*/ 126 h 133"/>
                  <a:gd name="T30" fmla="*/ 192 w 320"/>
                  <a:gd name="T31" fmla="*/ 130 h 133"/>
                  <a:gd name="T32" fmla="*/ 160 w 320"/>
                  <a:gd name="T33" fmla="*/ 133 h 133"/>
                  <a:gd name="T34" fmla="*/ 126 w 320"/>
                  <a:gd name="T35" fmla="*/ 130 h 133"/>
                  <a:gd name="T36" fmla="*/ 98 w 320"/>
                  <a:gd name="T37" fmla="*/ 126 h 133"/>
                  <a:gd name="T38" fmla="*/ 70 w 320"/>
                  <a:gd name="T39" fmla="*/ 119 h 133"/>
                  <a:gd name="T40" fmla="*/ 46 w 320"/>
                  <a:gd name="T41" fmla="*/ 111 h 133"/>
                  <a:gd name="T42" fmla="*/ 28 w 320"/>
                  <a:gd name="T43" fmla="*/ 101 h 133"/>
                  <a:gd name="T44" fmla="*/ 10 w 320"/>
                  <a:gd name="T45" fmla="*/ 91 h 133"/>
                  <a:gd name="T46" fmla="*/ 4 w 320"/>
                  <a:gd name="T47" fmla="*/ 77 h 133"/>
                  <a:gd name="T48" fmla="*/ 0 w 320"/>
                  <a:gd name="T49" fmla="*/ 66 h 133"/>
                  <a:gd name="T50" fmla="*/ 4 w 320"/>
                  <a:gd name="T51" fmla="*/ 51 h 133"/>
                  <a:gd name="T52" fmla="*/ 10 w 320"/>
                  <a:gd name="T53" fmla="*/ 39 h 133"/>
                  <a:gd name="T54" fmla="*/ 28 w 320"/>
                  <a:gd name="T55" fmla="*/ 28 h 133"/>
                  <a:gd name="T56" fmla="*/ 46 w 320"/>
                  <a:gd name="T57" fmla="*/ 17 h 133"/>
                  <a:gd name="T58" fmla="*/ 70 w 320"/>
                  <a:gd name="T59" fmla="*/ 11 h 133"/>
                  <a:gd name="T60" fmla="*/ 98 w 320"/>
                  <a:gd name="T61" fmla="*/ 3 h 133"/>
                  <a:gd name="T62" fmla="*/ 126 w 320"/>
                  <a:gd name="T63" fmla="*/ 0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0"/>
                    </a:lnTo>
                    <a:lnTo>
                      <a:pt x="224" y="3"/>
                    </a:lnTo>
                    <a:lnTo>
                      <a:pt x="247" y="11"/>
                    </a:lnTo>
                    <a:lnTo>
                      <a:pt x="272" y="17"/>
                    </a:lnTo>
                    <a:lnTo>
                      <a:pt x="293" y="28"/>
                    </a:lnTo>
                    <a:lnTo>
                      <a:pt x="307" y="39"/>
                    </a:lnTo>
                    <a:lnTo>
                      <a:pt x="318" y="51"/>
                    </a:lnTo>
                    <a:lnTo>
                      <a:pt x="320" y="66"/>
                    </a:lnTo>
                    <a:lnTo>
                      <a:pt x="318" y="77"/>
                    </a:lnTo>
                    <a:lnTo>
                      <a:pt x="307" y="91"/>
                    </a:lnTo>
                    <a:lnTo>
                      <a:pt x="293" y="101"/>
                    </a:lnTo>
                    <a:lnTo>
                      <a:pt x="272" y="111"/>
                    </a:lnTo>
                    <a:lnTo>
                      <a:pt x="247" y="119"/>
                    </a:lnTo>
                    <a:lnTo>
                      <a:pt x="224" y="126"/>
                    </a:lnTo>
                    <a:lnTo>
                      <a:pt x="192" y="130"/>
                    </a:lnTo>
                    <a:lnTo>
                      <a:pt x="160" y="133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19"/>
                    </a:lnTo>
                    <a:lnTo>
                      <a:pt x="46" y="111"/>
                    </a:lnTo>
                    <a:lnTo>
                      <a:pt x="28" y="101"/>
                    </a:lnTo>
                    <a:lnTo>
                      <a:pt x="10" y="91"/>
                    </a:lnTo>
                    <a:lnTo>
                      <a:pt x="4" y="77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9"/>
                    </a:lnTo>
                    <a:lnTo>
                      <a:pt x="28" y="28"/>
                    </a:lnTo>
                    <a:lnTo>
                      <a:pt x="46" y="17"/>
                    </a:lnTo>
                    <a:lnTo>
                      <a:pt x="70" y="11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0" name="Freeform 302"/>
              <p:cNvSpPr>
                <a:spLocks/>
              </p:cNvSpPr>
              <p:nvPr/>
            </p:nvSpPr>
            <p:spPr bwMode="auto">
              <a:xfrm>
                <a:off x="2716" y="2644"/>
                <a:ext cx="160" cy="66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0 h 133"/>
                  <a:gd name="T4" fmla="*/ 224 w 320"/>
                  <a:gd name="T5" fmla="*/ 3 h 133"/>
                  <a:gd name="T6" fmla="*/ 247 w 320"/>
                  <a:gd name="T7" fmla="*/ 11 h 133"/>
                  <a:gd name="T8" fmla="*/ 272 w 320"/>
                  <a:gd name="T9" fmla="*/ 17 h 133"/>
                  <a:gd name="T10" fmla="*/ 293 w 320"/>
                  <a:gd name="T11" fmla="*/ 28 h 133"/>
                  <a:gd name="T12" fmla="*/ 307 w 320"/>
                  <a:gd name="T13" fmla="*/ 39 h 133"/>
                  <a:gd name="T14" fmla="*/ 318 w 320"/>
                  <a:gd name="T15" fmla="*/ 51 h 133"/>
                  <a:gd name="T16" fmla="*/ 320 w 320"/>
                  <a:gd name="T17" fmla="*/ 66 h 133"/>
                  <a:gd name="T18" fmla="*/ 318 w 320"/>
                  <a:gd name="T19" fmla="*/ 77 h 133"/>
                  <a:gd name="T20" fmla="*/ 307 w 320"/>
                  <a:gd name="T21" fmla="*/ 91 h 133"/>
                  <a:gd name="T22" fmla="*/ 293 w 320"/>
                  <a:gd name="T23" fmla="*/ 101 h 133"/>
                  <a:gd name="T24" fmla="*/ 272 w 320"/>
                  <a:gd name="T25" fmla="*/ 111 h 133"/>
                  <a:gd name="T26" fmla="*/ 247 w 320"/>
                  <a:gd name="T27" fmla="*/ 119 h 133"/>
                  <a:gd name="T28" fmla="*/ 224 w 320"/>
                  <a:gd name="T29" fmla="*/ 126 h 133"/>
                  <a:gd name="T30" fmla="*/ 192 w 320"/>
                  <a:gd name="T31" fmla="*/ 130 h 133"/>
                  <a:gd name="T32" fmla="*/ 160 w 320"/>
                  <a:gd name="T33" fmla="*/ 133 h 133"/>
                  <a:gd name="T34" fmla="*/ 126 w 320"/>
                  <a:gd name="T35" fmla="*/ 130 h 133"/>
                  <a:gd name="T36" fmla="*/ 98 w 320"/>
                  <a:gd name="T37" fmla="*/ 126 h 133"/>
                  <a:gd name="T38" fmla="*/ 70 w 320"/>
                  <a:gd name="T39" fmla="*/ 119 h 133"/>
                  <a:gd name="T40" fmla="*/ 46 w 320"/>
                  <a:gd name="T41" fmla="*/ 111 h 133"/>
                  <a:gd name="T42" fmla="*/ 28 w 320"/>
                  <a:gd name="T43" fmla="*/ 101 h 133"/>
                  <a:gd name="T44" fmla="*/ 10 w 320"/>
                  <a:gd name="T45" fmla="*/ 91 h 133"/>
                  <a:gd name="T46" fmla="*/ 4 w 320"/>
                  <a:gd name="T47" fmla="*/ 77 h 133"/>
                  <a:gd name="T48" fmla="*/ 0 w 320"/>
                  <a:gd name="T49" fmla="*/ 66 h 133"/>
                  <a:gd name="T50" fmla="*/ 4 w 320"/>
                  <a:gd name="T51" fmla="*/ 51 h 133"/>
                  <a:gd name="T52" fmla="*/ 10 w 320"/>
                  <a:gd name="T53" fmla="*/ 39 h 133"/>
                  <a:gd name="T54" fmla="*/ 28 w 320"/>
                  <a:gd name="T55" fmla="*/ 28 h 133"/>
                  <a:gd name="T56" fmla="*/ 46 w 320"/>
                  <a:gd name="T57" fmla="*/ 17 h 133"/>
                  <a:gd name="T58" fmla="*/ 70 w 320"/>
                  <a:gd name="T59" fmla="*/ 11 h 133"/>
                  <a:gd name="T60" fmla="*/ 98 w 320"/>
                  <a:gd name="T61" fmla="*/ 3 h 133"/>
                  <a:gd name="T62" fmla="*/ 126 w 320"/>
                  <a:gd name="T63" fmla="*/ 0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0"/>
                    </a:lnTo>
                    <a:lnTo>
                      <a:pt x="224" y="3"/>
                    </a:lnTo>
                    <a:lnTo>
                      <a:pt x="247" y="11"/>
                    </a:lnTo>
                    <a:lnTo>
                      <a:pt x="272" y="17"/>
                    </a:lnTo>
                    <a:lnTo>
                      <a:pt x="293" y="28"/>
                    </a:lnTo>
                    <a:lnTo>
                      <a:pt x="307" y="39"/>
                    </a:lnTo>
                    <a:lnTo>
                      <a:pt x="318" y="51"/>
                    </a:lnTo>
                    <a:lnTo>
                      <a:pt x="320" y="66"/>
                    </a:lnTo>
                    <a:lnTo>
                      <a:pt x="318" y="77"/>
                    </a:lnTo>
                    <a:lnTo>
                      <a:pt x="307" y="91"/>
                    </a:lnTo>
                    <a:lnTo>
                      <a:pt x="293" y="101"/>
                    </a:lnTo>
                    <a:lnTo>
                      <a:pt x="272" y="111"/>
                    </a:lnTo>
                    <a:lnTo>
                      <a:pt x="247" y="119"/>
                    </a:lnTo>
                    <a:lnTo>
                      <a:pt x="224" y="126"/>
                    </a:lnTo>
                    <a:lnTo>
                      <a:pt x="192" y="130"/>
                    </a:lnTo>
                    <a:lnTo>
                      <a:pt x="160" y="133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19"/>
                    </a:lnTo>
                    <a:lnTo>
                      <a:pt x="46" y="111"/>
                    </a:lnTo>
                    <a:lnTo>
                      <a:pt x="28" y="101"/>
                    </a:lnTo>
                    <a:lnTo>
                      <a:pt x="10" y="91"/>
                    </a:lnTo>
                    <a:lnTo>
                      <a:pt x="4" y="77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9"/>
                    </a:lnTo>
                    <a:lnTo>
                      <a:pt x="28" y="28"/>
                    </a:lnTo>
                    <a:lnTo>
                      <a:pt x="46" y="17"/>
                    </a:lnTo>
                    <a:lnTo>
                      <a:pt x="70" y="11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1" name="Line 303"/>
              <p:cNvSpPr>
                <a:spLocks noChangeShapeType="1"/>
              </p:cNvSpPr>
              <p:nvPr/>
            </p:nvSpPr>
            <p:spPr bwMode="auto">
              <a:xfrm flipV="1">
                <a:off x="2688" y="2715"/>
                <a:ext cx="75" cy="9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2" name="Freeform 304"/>
              <p:cNvSpPr>
                <a:spLocks/>
              </p:cNvSpPr>
              <p:nvPr/>
            </p:nvSpPr>
            <p:spPr bwMode="auto">
              <a:xfrm>
                <a:off x="2734" y="2709"/>
                <a:ext cx="38" cy="15"/>
              </a:xfrm>
              <a:custGeom>
                <a:avLst/>
                <a:gdLst>
                  <a:gd name="T0" fmla="*/ 76 w 76"/>
                  <a:gd name="T1" fmla="*/ 6 h 31"/>
                  <a:gd name="T2" fmla="*/ 66 w 76"/>
                  <a:gd name="T3" fmla="*/ 0 h 31"/>
                  <a:gd name="T4" fmla="*/ 0 w 76"/>
                  <a:gd name="T5" fmla="*/ 17 h 31"/>
                  <a:gd name="T6" fmla="*/ 2 w 76"/>
                  <a:gd name="T7" fmla="*/ 31 h 31"/>
                  <a:gd name="T8" fmla="*/ 68 w 76"/>
                  <a:gd name="T9" fmla="*/ 13 h 31"/>
                  <a:gd name="T10" fmla="*/ 58 w 76"/>
                  <a:gd name="T11" fmla="*/ 3 h 31"/>
                  <a:gd name="T12" fmla="*/ 76 w 76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1">
                    <a:moveTo>
                      <a:pt x="76" y="6"/>
                    </a:moveTo>
                    <a:lnTo>
                      <a:pt x="66" y="0"/>
                    </a:lnTo>
                    <a:lnTo>
                      <a:pt x="0" y="17"/>
                    </a:lnTo>
                    <a:lnTo>
                      <a:pt x="2" y="31"/>
                    </a:lnTo>
                    <a:lnTo>
                      <a:pt x="68" y="13"/>
                    </a:lnTo>
                    <a:lnTo>
                      <a:pt x="58" y="3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3" name="Freeform 305"/>
              <p:cNvSpPr>
                <a:spLocks/>
              </p:cNvSpPr>
              <p:nvPr/>
            </p:nvSpPr>
            <p:spPr bwMode="auto">
              <a:xfrm>
                <a:off x="2767" y="2709"/>
                <a:ext cx="5" cy="3"/>
              </a:xfrm>
              <a:custGeom>
                <a:avLst/>
                <a:gdLst>
                  <a:gd name="T0" fmla="*/ 10 w 10"/>
                  <a:gd name="T1" fmla="*/ 6 h 6"/>
                  <a:gd name="T2" fmla="*/ 2 w 10"/>
                  <a:gd name="T3" fmla="*/ 6 h 6"/>
                  <a:gd name="T4" fmla="*/ 0 w 10"/>
                  <a:gd name="T5" fmla="*/ 0 h 6"/>
                  <a:gd name="T6" fmla="*/ 1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4" name="Freeform 306"/>
              <p:cNvSpPr>
                <a:spLocks/>
              </p:cNvSpPr>
              <p:nvPr/>
            </p:nvSpPr>
            <p:spPr bwMode="auto">
              <a:xfrm>
                <a:off x="2759" y="2710"/>
                <a:ext cx="13" cy="35"/>
              </a:xfrm>
              <a:custGeom>
                <a:avLst/>
                <a:gdLst>
                  <a:gd name="T0" fmla="*/ 7 w 25"/>
                  <a:gd name="T1" fmla="*/ 70 h 70"/>
                  <a:gd name="T2" fmla="*/ 15 w 25"/>
                  <a:gd name="T3" fmla="*/ 70 h 70"/>
                  <a:gd name="T4" fmla="*/ 25 w 25"/>
                  <a:gd name="T5" fmla="*/ 3 h 70"/>
                  <a:gd name="T6" fmla="*/ 7 w 25"/>
                  <a:gd name="T7" fmla="*/ 0 h 70"/>
                  <a:gd name="T8" fmla="*/ 0 w 25"/>
                  <a:gd name="T9" fmla="*/ 70 h 70"/>
                  <a:gd name="T10" fmla="*/ 7 w 25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70">
                    <a:moveTo>
                      <a:pt x="7" y="70"/>
                    </a:moveTo>
                    <a:lnTo>
                      <a:pt x="15" y="70"/>
                    </a:lnTo>
                    <a:lnTo>
                      <a:pt x="25" y="3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5" name="Line 307"/>
              <p:cNvSpPr>
                <a:spLocks noChangeShapeType="1"/>
              </p:cNvSpPr>
              <p:nvPr/>
            </p:nvSpPr>
            <p:spPr bwMode="auto">
              <a:xfrm flipH="1" flipV="1">
                <a:off x="2831" y="2715"/>
                <a:ext cx="83" cy="95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6" name="Freeform 308"/>
              <p:cNvSpPr>
                <a:spLocks/>
              </p:cNvSpPr>
              <p:nvPr/>
            </p:nvSpPr>
            <p:spPr bwMode="auto">
              <a:xfrm>
                <a:off x="2822" y="2709"/>
                <a:ext cx="14" cy="36"/>
              </a:xfrm>
              <a:custGeom>
                <a:avLst/>
                <a:gdLst>
                  <a:gd name="T0" fmla="*/ 12 w 28"/>
                  <a:gd name="T1" fmla="*/ 0 h 73"/>
                  <a:gd name="T2" fmla="*/ 0 w 28"/>
                  <a:gd name="T3" fmla="*/ 6 h 73"/>
                  <a:gd name="T4" fmla="*/ 12 w 28"/>
                  <a:gd name="T5" fmla="*/ 73 h 73"/>
                  <a:gd name="T6" fmla="*/ 28 w 28"/>
                  <a:gd name="T7" fmla="*/ 73 h 73"/>
                  <a:gd name="T8" fmla="*/ 14 w 28"/>
                  <a:gd name="T9" fmla="*/ 3 h 73"/>
                  <a:gd name="T10" fmla="*/ 8 w 28"/>
                  <a:gd name="T11" fmla="*/ 13 h 73"/>
                  <a:gd name="T12" fmla="*/ 12 w 2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73">
                    <a:moveTo>
                      <a:pt x="12" y="0"/>
                    </a:moveTo>
                    <a:lnTo>
                      <a:pt x="0" y="6"/>
                    </a:lnTo>
                    <a:lnTo>
                      <a:pt x="12" y="73"/>
                    </a:lnTo>
                    <a:lnTo>
                      <a:pt x="28" y="73"/>
                    </a:lnTo>
                    <a:lnTo>
                      <a:pt x="14" y="3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7" name="Freeform 309"/>
              <p:cNvSpPr>
                <a:spLocks/>
              </p:cNvSpPr>
              <p:nvPr/>
            </p:nvSpPr>
            <p:spPr bwMode="auto">
              <a:xfrm>
                <a:off x="2822" y="2709"/>
                <a:ext cx="6" cy="3"/>
              </a:xfrm>
              <a:custGeom>
                <a:avLst/>
                <a:gdLst>
                  <a:gd name="T0" fmla="*/ 12 w 12"/>
                  <a:gd name="T1" fmla="*/ 0 h 6"/>
                  <a:gd name="T2" fmla="*/ 8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8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8" name="Freeform 310"/>
              <p:cNvSpPr>
                <a:spLocks/>
              </p:cNvSpPr>
              <p:nvPr/>
            </p:nvSpPr>
            <p:spPr bwMode="auto">
              <a:xfrm>
                <a:off x="2826" y="2709"/>
                <a:ext cx="35" cy="15"/>
              </a:xfrm>
              <a:custGeom>
                <a:avLst/>
                <a:gdLst>
                  <a:gd name="T0" fmla="*/ 66 w 70"/>
                  <a:gd name="T1" fmla="*/ 24 h 31"/>
                  <a:gd name="T2" fmla="*/ 70 w 70"/>
                  <a:gd name="T3" fmla="*/ 17 h 31"/>
                  <a:gd name="T4" fmla="*/ 4 w 70"/>
                  <a:gd name="T5" fmla="*/ 0 h 31"/>
                  <a:gd name="T6" fmla="*/ 0 w 70"/>
                  <a:gd name="T7" fmla="*/ 13 h 31"/>
                  <a:gd name="T8" fmla="*/ 66 w 70"/>
                  <a:gd name="T9" fmla="*/ 31 h 31"/>
                  <a:gd name="T10" fmla="*/ 66 w 70"/>
                  <a:gd name="T1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1">
                    <a:moveTo>
                      <a:pt x="66" y="24"/>
                    </a:moveTo>
                    <a:lnTo>
                      <a:pt x="70" y="17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66" y="31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199" name="Freeform 311"/>
              <p:cNvSpPr>
                <a:spLocks/>
              </p:cNvSpPr>
              <p:nvPr/>
            </p:nvSpPr>
            <p:spPr bwMode="auto">
              <a:xfrm>
                <a:off x="2826" y="2782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2 w 320"/>
                  <a:gd name="T3" fmla="*/ 0 h 134"/>
                  <a:gd name="T4" fmla="*/ 219 w 320"/>
                  <a:gd name="T5" fmla="*/ 3 h 134"/>
                  <a:gd name="T6" fmla="*/ 247 w 320"/>
                  <a:gd name="T7" fmla="*/ 12 h 134"/>
                  <a:gd name="T8" fmla="*/ 271 w 320"/>
                  <a:gd name="T9" fmla="*/ 18 h 134"/>
                  <a:gd name="T10" fmla="*/ 292 w 320"/>
                  <a:gd name="T11" fmla="*/ 28 h 134"/>
                  <a:gd name="T12" fmla="*/ 306 w 320"/>
                  <a:gd name="T13" fmla="*/ 40 h 134"/>
                  <a:gd name="T14" fmla="*/ 318 w 320"/>
                  <a:gd name="T15" fmla="*/ 52 h 134"/>
                  <a:gd name="T16" fmla="*/ 320 w 320"/>
                  <a:gd name="T17" fmla="*/ 66 h 134"/>
                  <a:gd name="T18" fmla="*/ 318 w 320"/>
                  <a:gd name="T19" fmla="*/ 82 h 134"/>
                  <a:gd name="T20" fmla="*/ 306 w 320"/>
                  <a:gd name="T21" fmla="*/ 91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7 w 320"/>
                  <a:gd name="T27" fmla="*/ 120 h 134"/>
                  <a:gd name="T28" fmla="*/ 219 w 320"/>
                  <a:gd name="T29" fmla="*/ 126 h 134"/>
                  <a:gd name="T30" fmla="*/ 192 w 320"/>
                  <a:gd name="T31" fmla="*/ 130 h 134"/>
                  <a:gd name="T32" fmla="*/ 160 w 320"/>
                  <a:gd name="T33" fmla="*/ 134 h 134"/>
                  <a:gd name="T34" fmla="*/ 126 w 320"/>
                  <a:gd name="T35" fmla="*/ 130 h 134"/>
                  <a:gd name="T36" fmla="*/ 98 w 320"/>
                  <a:gd name="T37" fmla="*/ 126 h 134"/>
                  <a:gd name="T38" fmla="*/ 70 w 320"/>
                  <a:gd name="T39" fmla="*/ 120 h 134"/>
                  <a:gd name="T40" fmla="*/ 45 w 320"/>
                  <a:gd name="T41" fmla="*/ 112 h 134"/>
                  <a:gd name="T42" fmla="*/ 27 w 320"/>
                  <a:gd name="T43" fmla="*/ 102 h 134"/>
                  <a:gd name="T44" fmla="*/ 10 w 320"/>
                  <a:gd name="T45" fmla="*/ 91 h 134"/>
                  <a:gd name="T46" fmla="*/ 4 w 320"/>
                  <a:gd name="T47" fmla="*/ 82 h 134"/>
                  <a:gd name="T48" fmla="*/ 0 w 320"/>
                  <a:gd name="T49" fmla="*/ 66 h 134"/>
                  <a:gd name="T50" fmla="*/ 4 w 320"/>
                  <a:gd name="T51" fmla="*/ 52 h 134"/>
                  <a:gd name="T52" fmla="*/ 10 w 320"/>
                  <a:gd name="T53" fmla="*/ 40 h 134"/>
                  <a:gd name="T54" fmla="*/ 27 w 320"/>
                  <a:gd name="T55" fmla="*/ 28 h 134"/>
                  <a:gd name="T56" fmla="*/ 45 w 320"/>
                  <a:gd name="T57" fmla="*/ 18 h 134"/>
                  <a:gd name="T58" fmla="*/ 70 w 320"/>
                  <a:gd name="T59" fmla="*/ 12 h 134"/>
                  <a:gd name="T60" fmla="*/ 98 w 320"/>
                  <a:gd name="T61" fmla="*/ 3 h 134"/>
                  <a:gd name="T62" fmla="*/ 126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19" y="3"/>
                    </a:lnTo>
                    <a:lnTo>
                      <a:pt x="247" y="12"/>
                    </a:lnTo>
                    <a:lnTo>
                      <a:pt x="271" y="18"/>
                    </a:lnTo>
                    <a:lnTo>
                      <a:pt x="292" y="28"/>
                    </a:lnTo>
                    <a:lnTo>
                      <a:pt x="306" y="40"/>
                    </a:lnTo>
                    <a:lnTo>
                      <a:pt x="318" y="52"/>
                    </a:lnTo>
                    <a:lnTo>
                      <a:pt x="320" y="66"/>
                    </a:lnTo>
                    <a:lnTo>
                      <a:pt x="318" y="82"/>
                    </a:lnTo>
                    <a:lnTo>
                      <a:pt x="306" y="91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7" y="120"/>
                    </a:lnTo>
                    <a:lnTo>
                      <a:pt x="219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20"/>
                    </a:lnTo>
                    <a:lnTo>
                      <a:pt x="45" y="112"/>
                    </a:lnTo>
                    <a:lnTo>
                      <a:pt x="27" y="102"/>
                    </a:lnTo>
                    <a:lnTo>
                      <a:pt x="10" y="91"/>
                    </a:lnTo>
                    <a:lnTo>
                      <a:pt x="4" y="82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0" y="40"/>
                    </a:lnTo>
                    <a:lnTo>
                      <a:pt x="27" y="28"/>
                    </a:lnTo>
                    <a:lnTo>
                      <a:pt x="45" y="18"/>
                    </a:lnTo>
                    <a:lnTo>
                      <a:pt x="70" y="12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0" name="Freeform 312"/>
              <p:cNvSpPr>
                <a:spLocks/>
              </p:cNvSpPr>
              <p:nvPr/>
            </p:nvSpPr>
            <p:spPr bwMode="auto">
              <a:xfrm>
                <a:off x="2826" y="2782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2 w 320"/>
                  <a:gd name="T3" fmla="*/ 0 h 134"/>
                  <a:gd name="T4" fmla="*/ 219 w 320"/>
                  <a:gd name="T5" fmla="*/ 3 h 134"/>
                  <a:gd name="T6" fmla="*/ 247 w 320"/>
                  <a:gd name="T7" fmla="*/ 12 h 134"/>
                  <a:gd name="T8" fmla="*/ 271 w 320"/>
                  <a:gd name="T9" fmla="*/ 18 h 134"/>
                  <a:gd name="T10" fmla="*/ 292 w 320"/>
                  <a:gd name="T11" fmla="*/ 28 h 134"/>
                  <a:gd name="T12" fmla="*/ 306 w 320"/>
                  <a:gd name="T13" fmla="*/ 40 h 134"/>
                  <a:gd name="T14" fmla="*/ 318 w 320"/>
                  <a:gd name="T15" fmla="*/ 52 h 134"/>
                  <a:gd name="T16" fmla="*/ 320 w 320"/>
                  <a:gd name="T17" fmla="*/ 66 h 134"/>
                  <a:gd name="T18" fmla="*/ 318 w 320"/>
                  <a:gd name="T19" fmla="*/ 82 h 134"/>
                  <a:gd name="T20" fmla="*/ 306 w 320"/>
                  <a:gd name="T21" fmla="*/ 91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7 w 320"/>
                  <a:gd name="T27" fmla="*/ 120 h 134"/>
                  <a:gd name="T28" fmla="*/ 219 w 320"/>
                  <a:gd name="T29" fmla="*/ 126 h 134"/>
                  <a:gd name="T30" fmla="*/ 192 w 320"/>
                  <a:gd name="T31" fmla="*/ 130 h 134"/>
                  <a:gd name="T32" fmla="*/ 160 w 320"/>
                  <a:gd name="T33" fmla="*/ 134 h 134"/>
                  <a:gd name="T34" fmla="*/ 126 w 320"/>
                  <a:gd name="T35" fmla="*/ 130 h 134"/>
                  <a:gd name="T36" fmla="*/ 98 w 320"/>
                  <a:gd name="T37" fmla="*/ 126 h 134"/>
                  <a:gd name="T38" fmla="*/ 70 w 320"/>
                  <a:gd name="T39" fmla="*/ 120 h 134"/>
                  <a:gd name="T40" fmla="*/ 45 w 320"/>
                  <a:gd name="T41" fmla="*/ 112 h 134"/>
                  <a:gd name="T42" fmla="*/ 27 w 320"/>
                  <a:gd name="T43" fmla="*/ 102 h 134"/>
                  <a:gd name="T44" fmla="*/ 10 w 320"/>
                  <a:gd name="T45" fmla="*/ 91 h 134"/>
                  <a:gd name="T46" fmla="*/ 4 w 320"/>
                  <a:gd name="T47" fmla="*/ 82 h 134"/>
                  <a:gd name="T48" fmla="*/ 0 w 320"/>
                  <a:gd name="T49" fmla="*/ 66 h 134"/>
                  <a:gd name="T50" fmla="*/ 4 w 320"/>
                  <a:gd name="T51" fmla="*/ 52 h 134"/>
                  <a:gd name="T52" fmla="*/ 10 w 320"/>
                  <a:gd name="T53" fmla="*/ 40 h 134"/>
                  <a:gd name="T54" fmla="*/ 27 w 320"/>
                  <a:gd name="T55" fmla="*/ 28 h 134"/>
                  <a:gd name="T56" fmla="*/ 45 w 320"/>
                  <a:gd name="T57" fmla="*/ 18 h 134"/>
                  <a:gd name="T58" fmla="*/ 70 w 320"/>
                  <a:gd name="T59" fmla="*/ 12 h 134"/>
                  <a:gd name="T60" fmla="*/ 98 w 320"/>
                  <a:gd name="T61" fmla="*/ 3 h 134"/>
                  <a:gd name="T62" fmla="*/ 126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19" y="3"/>
                    </a:lnTo>
                    <a:lnTo>
                      <a:pt x="247" y="12"/>
                    </a:lnTo>
                    <a:lnTo>
                      <a:pt x="271" y="18"/>
                    </a:lnTo>
                    <a:lnTo>
                      <a:pt x="292" y="28"/>
                    </a:lnTo>
                    <a:lnTo>
                      <a:pt x="306" y="40"/>
                    </a:lnTo>
                    <a:lnTo>
                      <a:pt x="318" y="52"/>
                    </a:lnTo>
                    <a:lnTo>
                      <a:pt x="320" y="66"/>
                    </a:lnTo>
                    <a:lnTo>
                      <a:pt x="318" y="82"/>
                    </a:lnTo>
                    <a:lnTo>
                      <a:pt x="306" y="91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7" y="120"/>
                    </a:lnTo>
                    <a:lnTo>
                      <a:pt x="219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20"/>
                    </a:lnTo>
                    <a:lnTo>
                      <a:pt x="45" y="112"/>
                    </a:lnTo>
                    <a:lnTo>
                      <a:pt x="27" y="102"/>
                    </a:lnTo>
                    <a:lnTo>
                      <a:pt x="10" y="91"/>
                    </a:lnTo>
                    <a:lnTo>
                      <a:pt x="4" y="82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0" y="40"/>
                    </a:lnTo>
                    <a:lnTo>
                      <a:pt x="27" y="28"/>
                    </a:lnTo>
                    <a:lnTo>
                      <a:pt x="45" y="18"/>
                    </a:lnTo>
                    <a:lnTo>
                      <a:pt x="70" y="12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1" name="Freeform 313"/>
              <p:cNvSpPr>
                <a:spLocks/>
              </p:cNvSpPr>
              <p:nvPr/>
            </p:nvSpPr>
            <p:spPr bwMode="auto">
              <a:xfrm>
                <a:off x="2607" y="2782"/>
                <a:ext cx="160" cy="66"/>
              </a:xfrm>
              <a:custGeom>
                <a:avLst/>
                <a:gdLst>
                  <a:gd name="T0" fmla="*/ 161 w 321"/>
                  <a:gd name="T1" fmla="*/ 0 h 134"/>
                  <a:gd name="T2" fmla="*/ 191 w 321"/>
                  <a:gd name="T3" fmla="*/ 0 h 134"/>
                  <a:gd name="T4" fmla="*/ 223 w 321"/>
                  <a:gd name="T5" fmla="*/ 3 h 134"/>
                  <a:gd name="T6" fmla="*/ 251 w 321"/>
                  <a:gd name="T7" fmla="*/ 12 h 134"/>
                  <a:gd name="T8" fmla="*/ 271 w 321"/>
                  <a:gd name="T9" fmla="*/ 18 h 134"/>
                  <a:gd name="T10" fmla="*/ 293 w 321"/>
                  <a:gd name="T11" fmla="*/ 28 h 134"/>
                  <a:gd name="T12" fmla="*/ 306 w 321"/>
                  <a:gd name="T13" fmla="*/ 40 h 134"/>
                  <a:gd name="T14" fmla="*/ 317 w 321"/>
                  <a:gd name="T15" fmla="*/ 52 h 134"/>
                  <a:gd name="T16" fmla="*/ 321 w 321"/>
                  <a:gd name="T17" fmla="*/ 66 h 134"/>
                  <a:gd name="T18" fmla="*/ 317 w 321"/>
                  <a:gd name="T19" fmla="*/ 82 h 134"/>
                  <a:gd name="T20" fmla="*/ 306 w 321"/>
                  <a:gd name="T21" fmla="*/ 91 h 134"/>
                  <a:gd name="T22" fmla="*/ 293 w 321"/>
                  <a:gd name="T23" fmla="*/ 102 h 134"/>
                  <a:gd name="T24" fmla="*/ 271 w 321"/>
                  <a:gd name="T25" fmla="*/ 112 h 134"/>
                  <a:gd name="T26" fmla="*/ 251 w 321"/>
                  <a:gd name="T27" fmla="*/ 120 h 134"/>
                  <a:gd name="T28" fmla="*/ 223 w 321"/>
                  <a:gd name="T29" fmla="*/ 126 h 134"/>
                  <a:gd name="T30" fmla="*/ 191 w 321"/>
                  <a:gd name="T31" fmla="*/ 130 h 134"/>
                  <a:gd name="T32" fmla="*/ 161 w 321"/>
                  <a:gd name="T33" fmla="*/ 134 h 134"/>
                  <a:gd name="T34" fmla="*/ 129 w 321"/>
                  <a:gd name="T35" fmla="*/ 130 h 134"/>
                  <a:gd name="T36" fmla="*/ 97 w 321"/>
                  <a:gd name="T37" fmla="*/ 126 h 134"/>
                  <a:gd name="T38" fmla="*/ 69 w 321"/>
                  <a:gd name="T39" fmla="*/ 120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1 w 321"/>
                  <a:gd name="T45" fmla="*/ 91 h 134"/>
                  <a:gd name="T46" fmla="*/ 3 w 321"/>
                  <a:gd name="T47" fmla="*/ 82 h 134"/>
                  <a:gd name="T48" fmla="*/ 0 w 321"/>
                  <a:gd name="T49" fmla="*/ 66 h 134"/>
                  <a:gd name="T50" fmla="*/ 3 w 321"/>
                  <a:gd name="T51" fmla="*/ 52 h 134"/>
                  <a:gd name="T52" fmla="*/ 11 w 321"/>
                  <a:gd name="T53" fmla="*/ 40 h 134"/>
                  <a:gd name="T54" fmla="*/ 28 w 321"/>
                  <a:gd name="T55" fmla="*/ 28 h 134"/>
                  <a:gd name="T56" fmla="*/ 45 w 321"/>
                  <a:gd name="T57" fmla="*/ 18 h 134"/>
                  <a:gd name="T58" fmla="*/ 69 w 321"/>
                  <a:gd name="T59" fmla="*/ 12 h 134"/>
                  <a:gd name="T60" fmla="*/ 97 w 321"/>
                  <a:gd name="T61" fmla="*/ 3 h 134"/>
                  <a:gd name="T62" fmla="*/ 129 w 321"/>
                  <a:gd name="T63" fmla="*/ 0 h 134"/>
                  <a:gd name="T64" fmla="*/ 161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1" y="0"/>
                    </a:moveTo>
                    <a:lnTo>
                      <a:pt x="191" y="0"/>
                    </a:lnTo>
                    <a:lnTo>
                      <a:pt x="223" y="3"/>
                    </a:lnTo>
                    <a:lnTo>
                      <a:pt x="251" y="12"/>
                    </a:lnTo>
                    <a:lnTo>
                      <a:pt x="271" y="18"/>
                    </a:lnTo>
                    <a:lnTo>
                      <a:pt x="293" y="28"/>
                    </a:lnTo>
                    <a:lnTo>
                      <a:pt x="306" y="40"/>
                    </a:lnTo>
                    <a:lnTo>
                      <a:pt x="317" y="52"/>
                    </a:lnTo>
                    <a:lnTo>
                      <a:pt x="321" y="66"/>
                    </a:lnTo>
                    <a:lnTo>
                      <a:pt x="317" y="82"/>
                    </a:lnTo>
                    <a:lnTo>
                      <a:pt x="306" y="91"/>
                    </a:lnTo>
                    <a:lnTo>
                      <a:pt x="293" y="102"/>
                    </a:lnTo>
                    <a:lnTo>
                      <a:pt x="271" y="112"/>
                    </a:lnTo>
                    <a:lnTo>
                      <a:pt x="251" y="120"/>
                    </a:lnTo>
                    <a:lnTo>
                      <a:pt x="223" y="126"/>
                    </a:lnTo>
                    <a:lnTo>
                      <a:pt x="191" y="130"/>
                    </a:lnTo>
                    <a:lnTo>
                      <a:pt x="161" y="134"/>
                    </a:lnTo>
                    <a:lnTo>
                      <a:pt x="129" y="130"/>
                    </a:lnTo>
                    <a:lnTo>
                      <a:pt x="97" y="126"/>
                    </a:lnTo>
                    <a:lnTo>
                      <a:pt x="69" y="120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1" y="91"/>
                    </a:lnTo>
                    <a:lnTo>
                      <a:pt x="3" y="82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1" y="40"/>
                    </a:lnTo>
                    <a:lnTo>
                      <a:pt x="28" y="28"/>
                    </a:lnTo>
                    <a:lnTo>
                      <a:pt x="45" y="18"/>
                    </a:lnTo>
                    <a:lnTo>
                      <a:pt x="69" y="12"/>
                    </a:lnTo>
                    <a:lnTo>
                      <a:pt x="97" y="3"/>
                    </a:lnTo>
                    <a:lnTo>
                      <a:pt x="129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2" name="Freeform 314"/>
              <p:cNvSpPr>
                <a:spLocks/>
              </p:cNvSpPr>
              <p:nvPr/>
            </p:nvSpPr>
            <p:spPr bwMode="auto">
              <a:xfrm>
                <a:off x="2607" y="2782"/>
                <a:ext cx="160" cy="66"/>
              </a:xfrm>
              <a:custGeom>
                <a:avLst/>
                <a:gdLst>
                  <a:gd name="T0" fmla="*/ 161 w 321"/>
                  <a:gd name="T1" fmla="*/ 0 h 134"/>
                  <a:gd name="T2" fmla="*/ 191 w 321"/>
                  <a:gd name="T3" fmla="*/ 0 h 134"/>
                  <a:gd name="T4" fmla="*/ 223 w 321"/>
                  <a:gd name="T5" fmla="*/ 3 h 134"/>
                  <a:gd name="T6" fmla="*/ 251 w 321"/>
                  <a:gd name="T7" fmla="*/ 12 h 134"/>
                  <a:gd name="T8" fmla="*/ 271 w 321"/>
                  <a:gd name="T9" fmla="*/ 18 h 134"/>
                  <a:gd name="T10" fmla="*/ 293 w 321"/>
                  <a:gd name="T11" fmla="*/ 28 h 134"/>
                  <a:gd name="T12" fmla="*/ 306 w 321"/>
                  <a:gd name="T13" fmla="*/ 40 h 134"/>
                  <a:gd name="T14" fmla="*/ 317 w 321"/>
                  <a:gd name="T15" fmla="*/ 52 h 134"/>
                  <a:gd name="T16" fmla="*/ 321 w 321"/>
                  <a:gd name="T17" fmla="*/ 66 h 134"/>
                  <a:gd name="T18" fmla="*/ 317 w 321"/>
                  <a:gd name="T19" fmla="*/ 82 h 134"/>
                  <a:gd name="T20" fmla="*/ 306 w 321"/>
                  <a:gd name="T21" fmla="*/ 91 h 134"/>
                  <a:gd name="T22" fmla="*/ 293 w 321"/>
                  <a:gd name="T23" fmla="*/ 102 h 134"/>
                  <a:gd name="T24" fmla="*/ 271 w 321"/>
                  <a:gd name="T25" fmla="*/ 112 h 134"/>
                  <a:gd name="T26" fmla="*/ 251 w 321"/>
                  <a:gd name="T27" fmla="*/ 120 h 134"/>
                  <a:gd name="T28" fmla="*/ 223 w 321"/>
                  <a:gd name="T29" fmla="*/ 126 h 134"/>
                  <a:gd name="T30" fmla="*/ 191 w 321"/>
                  <a:gd name="T31" fmla="*/ 130 h 134"/>
                  <a:gd name="T32" fmla="*/ 161 w 321"/>
                  <a:gd name="T33" fmla="*/ 134 h 134"/>
                  <a:gd name="T34" fmla="*/ 129 w 321"/>
                  <a:gd name="T35" fmla="*/ 130 h 134"/>
                  <a:gd name="T36" fmla="*/ 97 w 321"/>
                  <a:gd name="T37" fmla="*/ 126 h 134"/>
                  <a:gd name="T38" fmla="*/ 69 w 321"/>
                  <a:gd name="T39" fmla="*/ 120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1 w 321"/>
                  <a:gd name="T45" fmla="*/ 91 h 134"/>
                  <a:gd name="T46" fmla="*/ 3 w 321"/>
                  <a:gd name="T47" fmla="*/ 82 h 134"/>
                  <a:gd name="T48" fmla="*/ 0 w 321"/>
                  <a:gd name="T49" fmla="*/ 66 h 134"/>
                  <a:gd name="T50" fmla="*/ 3 w 321"/>
                  <a:gd name="T51" fmla="*/ 52 h 134"/>
                  <a:gd name="T52" fmla="*/ 11 w 321"/>
                  <a:gd name="T53" fmla="*/ 40 h 134"/>
                  <a:gd name="T54" fmla="*/ 28 w 321"/>
                  <a:gd name="T55" fmla="*/ 28 h 134"/>
                  <a:gd name="T56" fmla="*/ 45 w 321"/>
                  <a:gd name="T57" fmla="*/ 18 h 134"/>
                  <a:gd name="T58" fmla="*/ 69 w 321"/>
                  <a:gd name="T59" fmla="*/ 12 h 134"/>
                  <a:gd name="T60" fmla="*/ 97 w 321"/>
                  <a:gd name="T61" fmla="*/ 3 h 134"/>
                  <a:gd name="T62" fmla="*/ 129 w 321"/>
                  <a:gd name="T63" fmla="*/ 0 h 134"/>
                  <a:gd name="T64" fmla="*/ 161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1" y="0"/>
                    </a:moveTo>
                    <a:lnTo>
                      <a:pt x="191" y="0"/>
                    </a:lnTo>
                    <a:lnTo>
                      <a:pt x="223" y="3"/>
                    </a:lnTo>
                    <a:lnTo>
                      <a:pt x="251" y="12"/>
                    </a:lnTo>
                    <a:lnTo>
                      <a:pt x="271" y="18"/>
                    </a:lnTo>
                    <a:lnTo>
                      <a:pt x="293" y="28"/>
                    </a:lnTo>
                    <a:lnTo>
                      <a:pt x="306" y="40"/>
                    </a:lnTo>
                    <a:lnTo>
                      <a:pt x="317" y="52"/>
                    </a:lnTo>
                    <a:lnTo>
                      <a:pt x="321" y="66"/>
                    </a:lnTo>
                    <a:lnTo>
                      <a:pt x="317" y="82"/>
                    </a:lnTo>
                    <a:lnTo>
                      <a:pt x="306" y="91"/>
                    </a:lnTo>
                    <a:lnTo>
                      <a:pt x="293" y="102"/>
                    </a:lnTo>
                    <a:lnTo>
                      <a:pt x="271" y="112"/>
                    </a:lnTo>
                    <a:lnTo>
                      <a:pt x="251" y="120"/>
                    </a:lnTo>
                    <a:lnTo>
                      <a:pt x="223" y="126"/>
                    </a:lnTo>
                    <a:lnTo>
                      <a:pt x="191" y="130"/>
                    </a:lnTo>
                    <a:lnTo>
                      <a:pt x="161" y="134"/>
                    </a:lnTo>
                    <a:lnTo>
                      <a:pt x="129" y="130"/>
                    </a:lnTo>
                    <a:lnTo>
                      <a:pt x="97" y="126"/>
                    </a:lnTo>
                    <a:lnTo>
                      <a:pt x="69" y="120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1" y="91"/>
                    </a:lnTo>
                    <a:lnTo>
                      <a:pt x="3" y="82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1" y="40"/>
                    </a:lnTo>
                    <a:lnTo>
                      <a:pt x="28" y="28"/>
                    </a:lnTo>
                    <a:lnTo>
                      <a:pt x="45" y="18"/>
                    </a:lnTo>
                    <a:lnTo>
                      <a:pt x="69" y="12"/>
                    </a:lnTo>
                    <a:lnTo>
                      <a:pt x="97" y="3"/>
                    </a:lnTo>
                    <a:lnTo>
                      <a:pt x="129" y="0"/>
                    </a:lnTo>
                    <a:lnTo>
                      <a:pt x="16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3" name="Freeform 315"/>
              <p:cNvSpPr>
                <a:spLocks/>
              </p:cNvSpPr>
              <p:nvPr/>
            </p:nvSpPr>
            <p:spPr bwMode="auto">
              <a:xfrm>
                <a:off x="2702" y="2629"/>
                <a:ext cx="160" cy="67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4 h 134"/>
                  <a:gd name="T4" fmla="*/ 224 w 321"/>
                  <a:gd name="T5" fmla="*/ 8 h 134"/>
                  <a:gd name="T6" fmla="*/ 252 w 321"/>
                  <a:gd name="T7" fmla="*/ 14 h 134"/>
                  <a:gd name="T8" fmla="*/ 275 w 321"/>
                  <a:gd name="T9" fmla="*/ 20 h 134"/>
                  <a:gd name="T10" fmla="*/ 293 w 321"/>
                  <a:gd name="T11" fmla="*/ 32 h 134"/>
                  <a:gd name="T12" fmla="*/ 312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8 h 134"/>
                  <a:gd name="T18" fmla="*/ 318 w 321"/>
                  <a:gd name="T19" fmla="*/ 80 h 134"/>
                  <a:gd name="T20" fmla="*/ 312 w 321"/>
                  <a:gd name="T21" fmla="*/ 95 h 134"/>
                  <a:gd name="T22" fmla="*/ 293 w 321"/>
                  <a:gd name="T23" fmla="*/ 106 h 134"/>
                  <a:gd name="T24" fmla="*/ 275 w 321"/>
                  <a:gd name="T25" fmla="*/ 116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2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4 w 321"/>
                  <a:gd name="T39" fmla="*/ 123 h 134"/>
                  <a:gd name="T40" fmla="*/ 48 w 321"/>
                  <a:gd name="T41" fmla="*/ 116 h 134"/>
                  <a:gd name="T42" fmla="*/ 28 w 321"/>
                  <a:gd name="T43" fmla="*/ 106 h 134"/>
                  <a:gd name="T44" fmla="*/ 14 w 321"/>
                  <a:gd name="T45" fmla="*/ 95 h 134"/>
                  <a:gd name="T46" fmla="*/ 4 w 321"/>
                  <a:gd name="T47" fmla="*/ 80 h 134"/>
                  <a:gd name="T48" fmla="*/ 0 w 321"/>
                  <a:gd name="T49" fmla="*/ 68 h 134"/>
                  <a:gd name="T50" fmla="*/ 4 w 321"/>
                  <a:gd name="T51" fmla="*/ 52 h 134"/>
                  <a:gd name="T52" fmla="*/ 14 w 321"/>
                  <a:gd name="T53" fmla="*/ 42 h 134"/>
                  <a:gd name="T54" fmla="*/ 28 w 321"/>
                  <a:gd name="T55" fmla="*/ 32 h 134"/>
                  <a:gd name="T56" fmla="*/ 48 w 321"/>
                  <a:gd name="T57" fmla="*/ 20 h 134"/>
                  <a:gd name="T58" fmla="*/ 74 w 321"/>
                  <a:gd name="T59" fmla="*/ 14 h 134"/>
                  <a:gd name="T60" fmla="*/ 98 w 321"/>
                  <a:gd name="T61" fmla="*/ 8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4"/>
                    </a:lnTo>
                    <a:lnTo>
                      <a:pt x="224" y="8"/>
                    </a:lnTo>
                    <a:lnTo>
                      <a:pt x="252" y="14"/>
                    </a:lnTo>
                    <a:lnTo>
                      <a:pt x="275" y="20"/>
                    </a:lnTo>
                    <a:lnTo>
                      <a:pt x="293" y="32"/>
                    </a:lnTo>
                    <a:lnTo>
                      <a:pt x="312" y="42"/>
                    </a:lnTo>
                    <a:lnTo>
                      <a:pt x="318" y="52"/>
                    </a:lnTo>
                    <a:lnTo>
                      <a:pt x="321" y="68"/>
                    </a:lnTo>
                    <a:lnTo>
                      <a:pt x="318" y="80"/>
                    </a:lnTo>
                    <a:lnTo>
                      <a:pt x="312" y="95"/>
                    </a:lnTo>
                    <a:lnTo>
                      <a:pt x="293" y="106"/>
                    </a:lnTo>
                    <a:lnTo>
                      <a:pt x="275" y="116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2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4" y="123"/>
                    </a:lnTo>
                    <a:lnTo>
                      <a:pt x="48" y="116"/>
                    </a:lnTo>
                    <a:lnTo>
                      <a:pt x="28" y="106"/>
                    </a:lnTo>
                    <a:lnTo>
                      <a:pt x="14" y="95"/>
                    </a:lnTo>
                    <a:lnTo>
                      <a:pt x="4" y="80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48" y="20"/>
                    </a:lnTo>
                    <a:lnTo>
                      <a:pt x="74" y="14"/>
                    </a:lnTo>
                    <a:lnTo>
                      <a:pt x="98" y="8"/>
                    </a:lnTo>
                    <a:lnTo>
                      <a:pt x="130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4" name="Freeform 316"/>
              <p:cNvSpPr>
                <a:spLocks/>
              </p:cNvSpPr>
              <p:nvPr/>
            </p:nvSpPr>
            <p:spPr bwMode="auto">
              <a:xfrm>
                <a:off x="2702" y="2629"/>
                <a:ext cx="160" cy="67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4 h 134"/>
                  <a:gd name="T4" fmla="*/ 224 w 321"/>
                  <a:gd name="T5" fmla="*/ 8 h 134"/>
                  <a:gd name="T6" fmla="*/ 252 w 321"/>
                  <a:gd name="T7" fmla="*/ 14 h 134"/>
                  <a:gd name="T8" fmla="*/ 275 w 321"/>
                  <a:gd name="T9" fmla="*/ 20 h 134"/>
                  <a:gd name="T10" fmla="*/ 293 w 321"/>
                  <a:gd name="T11" fmla="*/ 32 h 134"/>
                  <a:gd name="T12" fmla="*/ 312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8 h 134"/>
                  <a:gd name="T18" fmla="*/ 318 w 321"/>
                  <a:gd name="T19" fmla="*/ 80 h 134"/>
                  <a:gd name="T20" fmla="*/ 312 w 321"/>
                  <a:gd name="T21" fmla="*/ 95 h 134"/>
                  <a:gd name="T22" fmla="*/ 293 w 321"/>
                  <a:gd name="T23" fmla="*/ 106 h 134"/>
                  <a:gd name="T24" fmla="*/ 275 w 321"/>
                  <a:gd name="T25" fmla="*/ 116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2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4 w 321"/>
                  <a:gd name="T39" fmla="*/ 123 h 134"/>
                  <a:gd name="T40" fmla="*/ 48 w 321"/>
                  <a:gd name="T41" fmla="*/ 116 h 134"/>
                  <a:gd name="T42" fmla="*/ 28 w 321"/>
                  <a:gd name="T43" fmla="*/ 106 h 134"/>
                  <a:gd name="T44" fmla="*/ 14 w 321"/>
                  <a:gd name="T45" fmla="*/ 95 h 134"/>
                  <a:gd name="T46" fmla="*/ 4 w 321"/>
                  <a:gd name="T47" fmla="*/ 80 h 134"/>
                  <a:gd name="T48" fmla="*/ 0 w 321"/>
                  <a:gd name="T49" fmla="*/ 68 h 134"/>
                  <a:gd name="T50" fmla="*/ 4 w 321"/>
                  <a:gd name="T51" fmla="*/ 52 h 134"/>
                  <a:gd name="T52" fmla="*/ 14 w 321"/>
                  <a:gd name="T53" fmla="*/ 42 h 134"/>
                  <a:gd name="T54" fmla="*/ 28 w 321"/>
                  <a:gd name="T55" fmla="*/ 32 h 134"/>
                  <a:gd name="T56" fmla="*/ 48 w 321"/>
                  <a:gd name="T57" fmla="*/ 20 h 134"/>
                  <a:gd name="T58" fmla="*/ 74 w 321"/>
                  <a:gd name="T59" fmla="*/ 14 h 134"/>
                  <a:gd name="T60" fmla="*/ 98 w 321"/>
                  <a:gd name="T61" fmla="*/ 8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4"/>
                    </a:lnTo>
                    <a:lnTo>
                      <a:pt x="224" y="8"/>
                    </a:lnTo>
                    <a:lnTo>
                      <a:pt x="252" y="14"/>
                    </a:lnTo>
                    <a:lnTo>
                      <a:pt x="275" y="20"/>
                    </a:lnTo>
                    <a:lnTo>
                      <a:pt x="293" y="32"/>
                    </a:lnTo>
                    <a:lnTo>
                      <a:pt x="312" y="42"/>
                    </a:lnTo>
                    <a:lnTo>
                      <a:pt x="318" y="52"/>
                    </a:lnTo>
                    <a:lnTo>
                      <a:pt x="321" y="68"/>
                    </a:lnTo>
                    <a:lnTo>
                      <a:pt x="318" y="80"/>
                    </a:lnTo>
                    <a:lnTo>
                      <a:pt x="312" y="95"/>
                    </a:lnTo>
                    <a:lnTo>
                      <a:pt x="293" y="106"/>
                    </a:lnTo>
                    <a:lnTo>
                      <a:pt x="275" y="116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2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4" y="123"/>
                    </a:lnTo>
                    <a:lnTo>
                      <a:pt x="48" y="116"/>
                    </a:lnTo>
                    <a:lnTo>
                      <a:pt x="28" y="106"/>
                    </a:lnTo>
                    <a:lnTo>
                      <a:pt x="14" y="95"/>
                    </a:lnTo>
                    <a:lnTo>
                      <a:pt x="4" y="80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48" y="20"/>
                    </a:lnTo>
                    <a:lnTo>
                      <a:pt x="74" y="14"/>
                    </a:lnTo>
                    <a:lnTo>
                      <a:pt x="98" y="8"/>
                    </a:lnTo>
                    <a:lnTo>
                      <a:pt x="130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5" name="Line 317"/>
              <p:cNvSpPr>
                <a:spLocks noChangeShapeType="1"/>
              </p:cNvSpPr>
              <p:nvPr/>
            </p:nvSpPr>
            <p:spPr bwMode="auto">
              <a:xfrm flipV="1">
                <a:off x="2674" y="2703"/>
                <a:ext cx="77" cy="8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6" name="Freeform 318"/>
              <p:cNvSpPr>
                <a:spLocks/>
              </p:cNvSpPr>
              <p:nvPr/>
            </p:nvSpPr>
            <p:spPr bwMode="auto">
              <a:xfrm>
                <a:off x="2720" y="2694"/>
                <a:ext cx="38" cy="18"/>
              </a:xfrm>
              <a:custGeom>
                <a:avLst/>
                <a:gdLst>
                  <a:gd name="T0" fmla="*/ 76 w 76"/>
                  <a:gd name="T1" fmla="*/ 7 h 35"/>
                  <a:gd name="T2" fmla="*/ 66 w 76"/>
                  <a:gd name="T3" fmla="*/ 0 h 35"/>
                  <a:gd name="T4" fmla="*/ 0 w 76"/>
                  <a:gd name="T5" fmla="*/ 21 h 35"/>
                  <a:gd name="T6" fmla="*/ 6 w 76"/>
                  <a:gd name="T7" fmla="*/ 35 h 35"/>
                  <a:gd name="T8" fmla="*/ 72 w 76"/>
                  <a:gd name="T9" fmla="*/ 14 h 35"/>
                  <a:gd name="T10" fmla="*/ 62 w 76"/>
                  <a:gd name="T11" fmla="*/ 7 h 35"/>
                  <a:gd name="T12" fmla="*/ 76 w 76"/>
                  <a:gd name="T13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5">
                    <a:moveTo>
                      <a:pt x="76" y="7"/>
                    </a:moveTo>
                    <a:lnTo>
                      <a:pt x="66" y="0"/>
                    </a:lnTo>
                    <a:lnTo>
                      <a:pt x="0" y="21"/>
                    </a:lnTo>
                    <a:lnTo>
                      <a:pt x="6" y="35"/>
                    </a:lnTo>
                    <a:lnTo>
                      <a:pt x="72" y="14"/>
                    </a:lnTo>
                    <a:lnTo>
                      <a:pt x="62" y="7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7" name="Freeform 319"/>
              <p:cNvSpPr>
                <a:spLocks/>
              </p:cNvSpPr>
              <p:nvPr/>
            </p:nvSpPr>
            <p:spPr bwMode="auto">
              <a:xfrm>
                <a:off x="2753" y="2694"/>
                <a:ext cx="5" cy="4"/>
              </a:xfrm>
              <a:custGeom>
                <a:avLst/>
                <a:gdLst>
                  <a:gd name="T0" fmla="*/ 10 w 10"/>
                  <a:gd name="T1" fmla="*/ 7 h 7"/>
                  <a:gd name="T2" fmla="*/ 2 w 10"/>
                  <a:gd name="T3" fmla="*/ 7 h 7"/>
                  <a:gd name="T4" fmla="*/ 0 w 10"/>
                  <a:gd name="T5" fmla="*/ 0 h 7"/>
                  <a:gd name="T6" fmla="*/ 10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8" name="Freeform 320"/>
              <p:cNvSpPr>
                <a:spLocks/>
              </p:cNvSpPr>
              <p:nvPr/>
            </p:nvSpPr>
            <p:spPr bwMode="auto">
              <a:xfrm>
                <a:off x="2746" y="2698"/>
                <a:ext cx="12" cy="35"/>
              </a:xfrm>
              <a:custGeom>
                <a:avLst/>
                <a:gdLst>
                  <a:gd name="T0" fmla="*/ 6 w 24"/>
                  <a:gd name="T1" fmla="*/ 70 h 70"/>
                  <a:gd name="T2" fmla="*/ 14 w 24"/>
                  <a:gd name="T3" fmla="*/ 70 h 70"/>
                  <a:gd name="T4" fmla="*/ 24 w 24"/>
                  <a:gd name="T5" fmla="*/ 0 h 70"/>
                  <a:gd name="T6" fmla="*/ 10 w 24"/>
                  <a:gd name="T7" fmla="*/ 0 h 70"/>
                  <a:gd name="T8" fmla="*/ 0 w 24"/>
                  <a:gd name="T9" fmla="*/ 67 h 70"/>
                  <a:gd name="T10" fmla="*/ 6 w 24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0">
                    <a:moveTo>
                      <a:pt x="6" y="70"/>
                    </a:moveTo>
                    <a:lnTo>
                      <a:pt x="14" y="7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0" y="67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09" name="Freeform 321"/>
              <p:cNvSpPr>
                <a:spLocks/>
              </p:cNvSpPr>
              <p:nvPr/>
            </p:nvSpPr>
            <p:spPr bwMode="auto">
              <a:xfrm>
                <a:off x="2812" y="2767"/>
                <a:ext cx="160" cy="67"/>
              </a:xfrm>
              <a:custGeom>
                <a:avLst/>
                <a:gdLst>
                  <a:gd name="T0" fmla="*/ 160 w 320"/>
                  <a:gd name="T1" fmla="*/ 0 h 135"/>
                  <a:gd name="T2" fmla="*/ 192 w 320"/>
                  <a:gd name="T3" fmla="*/ 5 h 135"/>
                  <a:gd name="T4" fmla="*/ 224 w 320"/>
                  <a:gd name="T5" fmla="*/ 9 h 135"/>
                  <a:gd name="T6" fmla="*/ 252 w 320"/>
                  <a:gd name="T7" fmla="*/ 15 h 135"/>
                  <a:gd name="T8" fmla="*/ 275 w 320"/>
                  <a:gd name="T9" fmla="*/ 22 h 135"/>
                  <a:gd name="T10" fmla="*/ 292 w 320"/>
                  <a:gd name="T11" fmla="*/ 32 h 135"/>
                  <a:gd name="T12" fmla="*/ 306 w 320"/>
                  <a:gd name="T13" fmla="*/ 43 h 135"/>
                  <a:gd name="T14" fmla="*/ 318 w 320"/>
                  <a:gd name="T15" fmla="*/ 53 h 135"/>
                  <a:gd name="T16" fmla="*/ 320 w 320"/>
                  <a:gd name="T17" fmla="*/ 69 h 135"/>
                  <a:gd name="T18" fmla="*/ 318 w 320"/>
                  <a:gd name="T19" fmla="*/ 81 h 135"/>
                  <a:gd name="T20" fmla="*/ 306 w 320"/>
                  <a:gd name="T21" fmla="*/ 95 h 135"/>
                  <a:gd name="T22" fmla="*/ 292 w 320"/>
                  <a:gd name="T23" fmla="*/ 107 h 135"/>
                  <a:gd name="T24" fmla="*/ 275 w 320"/>
                  <a:gd name="T25" fmla="*/ 117 h 135"/>
                  <a:gd name="T26" fmla="*/ 252 w 320"/>
                  <a:gd name="T27" fmla="*/ 123 h 135"/>
                  <a:gd name="T28" fmla="*/ 224 w 320"/>
                  <a:gd name="T29" fmla="*/ 131 h 135"/>
                  <a:gd name="T30" fmla="*/ 192 w 320"/>
                  <a:gd name="T31" fmla="*/ 135 h 135"/>
                  <a:gd name="T32" fmla="*/ 160 w 320"/>
                  <a:gd name="T33" fmla="*/ 135 h 135"/>
                  <a:gd name="T34" fmla="*/ 128 w 320"/>
                  <a:gd name="T35" fmla="*/ 135 h 135"/>
                  <a:gd name="T36" fmla="*/ 98 w 320"/>
                  <a:gd name="T37" fmla="*/ 131 h 135"/>
                  <a:gd name="T38" fmla="*/ 70 w 320"/>
                  <a:gd name="T39" fmla="*/ 123 h 135"/>
                  <a:gd name="T40" fmla="*/ 48 w 320"/>
                  <a:gd name="T41" fmla="*/ 117 h 135"/>
                  <a:gd name="T42" fmla="*/ 28 w 320"/>
                  <a:gd name="T43" fmla="*/ 107 h 135"/>
                  <a:gd name="T44" fmla="*/ 14 w 320"/>
                  <a:gd name="T45" fmla="*/ 95 h 135"/>
                  <a:gd name="T46" fmla="*/ 4 w 320"/>
                  <a:gd name="T47" fmla="*/ 81 h 135"/>
                  <a:gd name="T48" fmla="*/ 0 w 320"/>
                  <a:gd name="T49" fmla="*/ 69 h 135"/>
                  <a:gd name="T50" fmla="*/ 4 w 320"/>
                  <a:gd name="T51" fmla="*/ 53 h 135"/>
                  <a:gd name="T52" fmla="*/ 14 w 320"/>
                  <a:gd name="T53" fmla="*/ 43 h 135"/>
                  <a:gd name="T54" fmla="*/ 28 w 320"/>
                  <a:gd name="T55" fmla="*/ 32 h 135"/>
                  <a:gd name="T56" fmla="*/ 48 w 320"/>
                  <a:gd name="T57" fmla="*/ 22 h 135"/>
                  <a:gd name="T58" fmla="*/ 70 w 320"/>
                  <a:gd name="T59" fmla="*/ 15 h 135"/>
                  <a:gd name="T60" fmla="*/ 98 w 320"/>
                  <a:gd name="T61" fmla="*/ 9 h 135"/>
                  <a:gd name="T62" fmla="*/ 128 w 320"/>
                  <a:gd name="T63" fmla="*/ 5 h 135"/>
                  <a:gd name="T64" fmla="*/ 160 w 320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5">
                    <a:moveTo>
                      <a:pt x="160" y="0"/>
                    </a:moveTo>
                    <a:lnTo>
                      <a:pt x="192" y="5"/>
                    </a:lnTo>
                    <a:lnTo>
                      <a:pt x="224" y="9"/>
                    </a:lnTo>
                    <a:lnTo>
                      <a:pt x="252" y="15"/>
                    </a:lnTo>
                    <a:lnTo>
                      <a:pt x="275" y="22"/>
                    </a:lnTo>
                    <a:lnTo>
                      <a:pt x="292" y="32"/>
                    </a:lnTo>
                    <a:lnTo>
                      <a:pt x="306" y="43"/>
                    </a:lnTo>
                    <a:lnTo>
                      <a:pt x="318" y="53"/>
                    </a:lnTo>
                    <a:lnTo>
                      <a:pt x="320" y="69"/>
                    </a:lnTo>
                    <a:lnTo>
                      <a:pt x="318" y="81"/>
                    </a:lnTo>
                    <a:lnTo>
                      <a:pt x="306" y="95"/>
                    </a:lnTo>
                    <a:lnTo>
                      <a:pt x="292" y="107"/>
                    </a:lnTo>
                    <a:lnTo>
                      <a:pt x="275" y="117"/>
                    </a:lnTo>
                    <a:lnTo>
                      <a:pt x="252" y="123"/>
                    </a:lnTo>
                    <a:lnTo>
                      <a:pt x="224" y="131"/>
                    </a:lnTo>
                    <a:lnTo>
                      <a:pt x="192" y="135"/>
                    </a:lnTo>
                    <a:lnTo>
                      <a:pt x="160" y="135"/>
                    </a:lnTo>
                    <a:lnTo>
                      <a:pt x="128" y="135"/>
                    </a:lnTo>
                    <a:lnTo>
                      <a:pt x="98" y="131"/>
                    </a:lnTo>
                    <a:lnTo>
                      <a:pt x="70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4" y="95"/>
                    </a:lnTo>
                    <a:lnTo>
                      <a:pt x="4" y="81"/>
                    </a:lnTo>
                    <a:lnTo>
                      <a:pt x="0" y="69"/>
                    </a:lnTo>
                    <a:lnTo>
                      <a:pt x="4" y="53"/>
                    </a:lnTo>
                    <a:lnTo>
                      <a:pt x="14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0" y="15"/>
                    </a:lnTo>
                    <a:lnTo>
                      <a:pt x="98" y="9"/>
                    </a:lnTo>
                    <a:lnTo>
                      <a:pt x="128" y="5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0" name="Freeform 322"/>
              <p:cNvSpPr>
                <a:spLocks/>
              </p:cNvSpPr>
              <p:nvPr/>
            </p:nvSpPr>
            <p:spPr bwMode="auto">
              <a:xfrm>
                <a:off x="2812" y="2767"/>
                <a:ext cx="160" cy="67"/>
              </a:xfrm>
              <a:custGeom>
                <a:avLst/>
                <a:gdLst>
                  <a:gd name="T0" fmla="*/ 160 w 320"/>
                  <a:gd name="T1" fmla="*/ 0 h 135"/>
                  <a:gd name="T2" fmla="*/ 192 w 320"/>
                  <a:gd name="T3" fmla="*/ 5 h 135"/>
                  <a:gd name="T4" fmla="*/ 224 w 320"/>
                  <a:gd name="T5" fmla="*/ 9 h 135"/>
                  <a:gd name="T6" fmla="*/ 252 w 320"/>
                  <a:gd name="T7" fmla="*/ 15 h 135"/>
                  <a:gd name="T8" fmla="*/ 275 w 320"/>
                  <a:gd name="T9" fmla="*/ 22 h 135"/>
                  <a:gd name="T10" fmla="*/ 292 w 320"/>
                  <a:gd name="T11" fmla="*/ 32 h 135"/>
                  <a:gd name="T12" fmla="*/ 306 w 320"/>
                  <a:gd name="T13" fmla="*/ 43 h 135"/>
                  <a:gd name="T14" fmla="*/ 318 w 320"/>
                  <a:gd name="T15" fmla="*/ 53 h 135"/>
                  <a:gd name="T16" fmla="*/ 320 w 320"/>
                  <a:gd name="T17" fmla="*/ 69 h 135"/>
                  <a:gd name="T18" fmla="*/ 318 w 320"/>
                  <a:gd name="T19" fmla="*/ 81 h 135"/>
                  <a:gd name="T20" fmla="*/ 306 w 320"/>
                  <a:gd name="T21" fmla="*/ 95 h 135"/>
                  <a:gd name="T22" fmla="*/ 292 w 320"/>
                  <a:gd name="T23" fmla="*/ 107 h 135"/>
                  <a:gd name="T24" fmla="*/ 275 w 320"/>
                  <a:gd name="T25" fmla="*/ 117 h 135"/>
                  <a:gd name="T26" fmla="*/ 252 w 320"/>
                  <a:gd name="T27" fmla="*/ 123 h 135"/>
                  <a:gd name="T28" fmla="*/ 224 w 320"/>
                  <a:gd name="T29" fmla="*/ 131 h 135"/>
                  <a:gd name="T30" fmla="*/ 192 w 320"/>
                  <a:gd name="T31" fmla="*/ 135 h 135"/>
                  <a:gd name="T32" fmla="*/ 160 w 320"/>
                  <a:gd name="T33" fmla="*/ 135 h 135"/>
                  <a:gd name="T34" fmla="*/ 128 w 320"/>
                  <a:gd name="T35" fmla="*/ 135 h 135"/>
                  <a:gd name="T36" fmla="*/ 98 w 320"/>
                  <a:gd name="T37" fmla="*/ 131 h 135"/>
                  <a:gd name="T38" fmla="*/ 70 w 320"/>
                  <a:gd name="T39" fmla="*/ 123 h 135"/>
                  <a:gd name="T40" fmla="*/ 48 w 320"/>
                  <a:gd name="T41" fmla="*/ 117 h 135"/>
                  <a:gd name="T42" fmla="*/ 28 w 320"/>
                  <a:gd name="T43" fmla="*/ 107 h 135"/>
                  <a:gd name="T44" fmla="*/ 14 w 320"/>
                  <a:gd name="T45" fmla="*/ 95 h 135"/>
                  <a:gd name="T46" fmla="*/ 4 w 320"/>
                  <a:gd name="T47" fmla="*/ 81 h 135"/>
                  <a:gd name="T48" fmla="*/ 0 w 320"/>
                  <a:gd name="T49" fmla="*/ 69 h 135"/>
                  <a:gd name="T50" fmla="*/ 4 w 320"/>
                  <a:gd name="T51" fmla="*/ 53 h 135"/>
                  <a:gd name="T52" fmla="*/ 14 w 320"/>
                  <a:gd name="T53" fmla="*/ 43 h 135"/>
                  <a:gd name="T54" fmla="*/ 28 w 320"/>
                  <a:gd name="T55" fmla="*/ 32 h 135"/>
                  <a:gd name="T56" fmla="*/ 48 w 320"/>
                  <a:gd name="T57" fmla="*/ 22 h 135"/>
                  <a:gd name="T58" fmla="*/ 70 w 320"/>
                  <a:gd name="T59" fmla="*/ 15 h 135"/>
                  <a:gd name="T60" fmla="*/ 98 w 320"/>
                  <a:gd name="T61" fmla="*/ 9 h 135"/>
                  <a:gd name="T62" fmla="*/ 128 w 320"/>
                  <a:gd name="T63" fmla="*/ 5 h 135"/>
                  <a:gd name="T64" fmla="*/ 160 w 320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5">
                    <a:moveTo>
                      <a:pt x="160" y="0"/>
                    </a:moveTo>
                    <a:lnTo>
                      <a:pt x="192" y="5"/>
                    </a:lnTo>
                    <a:lnTo>
                      <a:pt x="224" y="9"/>
                    </a:lnTo>
                    <a:lnTo>
                      <a:pt x="252" y="15"/>
                    </a:lnTo>
                    <a:lnTo>
                      <a:pt x="275" y="22"/>
                    </a:lnTo>
                    <a:lnTo>
                      <a:pt x="292" y="32"/>
                    </a:lnTo>
                    <a:lnTo>
                      <a:pt x="306" y="43"/>
                    </a:lnTo>
                    <a:lnTo>
                      <a:pt x="318" y="53"/>
                    </a:lnTo>
                    <a:lnTo>
                      <a:pt x="320" y="69"/>
                    </a:lnTo>
                    <a:lnTo>
                      <a:pt x="318" y="81"/>
                    </a:lnTo>
                    <a:lnTo>
                      <a:pt x="306" y="95"/>
                    </a:lnTo>
                    <a:lnTo>
                      <a:pt x="292" y="107"/>
                    </a:lnTo>
                    <a:lnTo>
                      <a:pt x="275" y="117"/>
                    </a:lnTo>
                    <a:lnTo>
                      <a:pt x="252" y="123"/>
                    </a:lnTo>
                    <a:lnTo>
                      <a:pt x="224" y="131"/>
                    </a:lnTo>
                    <a:lnTo>
                      <a:pt x="192" y="135"/>
                    </a:lnTo>
                    <a:lnTo>
                      <a:pt x="160" y="135"/>
                    </a:lnTo>
                    <a:lnTo>
                      <a:pt x="128" y="135"/>
                    </a:lnTo>
                    <a:lnTo>
                      <a:pt x="98" y="131"/>
                    </a:lnTo>
                    <a:lnTo>
                      <a:pt x="70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4" y="95"/>
                    </a:lnTo>
                    <a:lnTo>
                      <a:pt x="4" y="81"/>
                    </a:lnTo>
                    <a:lnTo>
                      <a:pt x="0" y="69"/>
                    </a:lnTo>
                    <a:lnTo>
                      <a:pt x="4" y="53"/>
                    </a:lnTo>
                    <a:lnTo>
                      <a:pt x="14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0" y="15"/>
                    </a:lnTo>
                    <a:lnTo>
                      <a:pt x="98" y="9"/>
                    </a:lnTo>
                    <a:lnTo>
                      <a:pt x="128" y="5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1" name="Freeform 323"/>
              <p:cNvSpPr>
                <a:spLocks/>
              </p:cNvSpPr>
              <p:nvPr/>
            </p:nvSpPr>
            <p:spPr bwMode="auto">
              <a:xfrm>
                <a:off x="2593" y="2767"/>
                <a:ext cx="160" cy="67"/>
              </a:xfrm>
              <a:custGeom>
                <a:avLst/>
                <a:gdLst>
                  <a:gd name="T0" fmla="*/ 161 w 321"/>
                  <a:gd name="T1" fmla="*/ 0 h 135"/>
                  <a:gd name="T2" fmla="*/ 195 w 321"/>
                  <a:gd name="T3" fmla="*/ 5 h 135"/>
                  <a:gd name="T4" fmla="*/ 223 w 321"/>
                  <a:gd name="T5" fmla="*/ 9 h 135"/>
                  <a:gd name="T6" fmla="*/ 251 w 321"/>
                  <a:gd name="T7" fmla="*/ 15 h 135"/>
                  <a:gd name="T8" fmla="*/ 275 w 321"/>
                  <a:gd name="T9" fmla="*/ 22 h 135"/>
                  <a:gd name="T10" fmla="*/ 293 w 321"/>
                  <a:gd name="T11" fmla="*/ 32 h 135"/>
                  <a:gd name="T12" fmla="*/ 311 w 321"/>
                  <a:gd name="T13" fmla="*/ 43 h 135"/>
                  <a:gd name="T14" fmla="*/ 317 w 321"/>
                  <a:gd name="T15" fmla="*/ 53 h 135"/>
                  <a:gd name="T16" fmla="*/ 321 w 321"/>
                  <a:gd name="T17" fmla="*/ 69 h 135"/>
                  <a:gd name="T18" fmla="*/ 317 w 321"/>
                  <a:gd name="T19" fmla="*/ 81 h 135"/>
                  <a:gd name="T20" fmla="*/ 311 w 321"/>
                  <a:gd name="T21" fmla="*/ 95 h 135"/>
                  <a:gd name="T22" fmla="*/ 293 w 321"/>
                  <a:gd name="T23" fmla="*/ 107 h 135"/>
                  <a:gd name="T24" fmla="*/ 275 w 321"/>
                  <a:gd name="T25" fmla="*/ 117 h 135"/>
                  <a:gd name="T26" fmla="*/ 251 w 321"/>
                  <a:gd name="T27" fmla="*/ 123 h 135"/>
                  <a:gd name="T28" fmla="*/ 223 w 321"/>
                  <a:gd name="T29" fmla="*/ 131 h 135"/>
                  <a:gd name="T30" fmla="*/ 195 w 321"/>
                  <a:gd name="T31" fmla="*/ 135 h 135"/>
                  <a:gd name="T32" fmla="*/ 161 w 321"/>
                  <a:gd name="T33" fmla="*/ 135 h 135"/>
                  <a:gd name="T34" fmla="*/ 129 w 321"/>
                  <a:gd name="T35" fmla="*/ 135 h 135"/>
                  <a:gd name="T36" fmla="*/ 97 w 321"/>
                  <a:gd name="T37" fmla="*/ 131 h 135"/>
                  <a:gd name="T38" fmla="*/ 73 w 321"/>
                  <a:gd name="T39" fmla="*/ 123 h 135"/>
                  <a:gd name="T40" fmla="*/ 48 w 321"/>
                  <a:gd name="T41" fmla="*/ 117 h 135"/>
                  <a:gd name="T42" fmla="*/ 28 w 321"/>
                  <a:gd name="T43" fmla="*/ 107 h 135"/>
                  <a:gd name="T44" fmla="*/ 13 w 321"/>
                  <a:gd name="T45" fmla="*/ 95 h 135"/>
                  <a:gd name="T46" fmla="*/ 3 w 321"/>
                  <a:gd name="T47" fmla="*/ 81 h 135"/>
                  <a:gd name="T48" fmla="*/ 0 w 321"/>
                  <a:gd name="T49" fmla="*/ 69 h 135"/>
                  <a:gd name="T50" fmla="*/ 3 w 321"/>
                  <a:gd name="T51" fmla="*/ 53 h 135"/>
                  <a:gd name="T52" fmla="*/ 13 w 321"/>
                  <a:gd name="T53" fmla="*/ 43 h 135"/>
                  <a:gd name="T54" fmla="*/ 28 w 321"/>
                  <a:gd name="T55" fmla="*/ 32 h 135"/>
                  <a:gd name="T56" fmla="*/ 48 w 321"/>
                  <a:gd name="T57" fmla="*/ 22 h 135"/>
                  <a:gd name="T58" fmla="*/ 73 w 321"/>
                  <a:gd name="T59" fmla="*/ 15 h 135"/>
                  <a:gd name="T60" fmla="*/ 97 w 321"/>
                  <a:gd name="T61" fmla="*/ 9 h 135"/>
                  <a:gd name="T62" fmla="*/ 129 w 321"/>
                  <a:gd name="T63" fmla="*/ 5 h 135"/>
                  <a:gd name="T64" fmla="*/ 161 w 321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5">
                    <a:moveTo>
                      <a:pt x="161" y="0"/>
                    </a:moveTo>
                    <a:lnTo>
                      <a:pt x="195" y="5"/>
                    </a:lnTo>
                    <a:lnTo>
                      <a:pt x="223" y="9"/>
                    </a:lnTo>
                    <a:lnTo>
                      <a:pt x="251" y="15"/>
                    </a:lnTo>
                    <a:lnTo>
                      <a:pt x="275" y="22"/>
                    </a:lnTo>
                    <a:lnTo>
                      <a:pt x="293" y="32"/>
                    </a:lnTo>
                    <a:lnTo>
                      <a:pt x="311" y="43"/>
                    </a:lnTo>
                    <a:lnTo>
                      <a:pt x="317" y="53"/>
                    </a:lnTo>
                    <a:lnTo>
                      <a:pt x="321" y="69"/>
                    </a:lnTo>
                    <a:lnTo>
                      <a:pt x="317" y="81"/>
                    </a:lnTo>
                    <a:lnTo>
                      <a:pt x="311" y="95"/>
                    </a:lnTo>
                    <a:lnTo>
                      <a:pt x="293" y="107"/>
                    </a:lnTo>
                    <a:lnTo>
                      <a:pt x="275" y="117"/>
                    </a:lnTo>
                    <a:lnTo>
                      <a:pt x="251" y="123"/>
                    </a:lnTo>
                    <a:lnTo>
                      <a:pt x="223" y="131"/>
                    </a:lnTo>
                    <a:lnTo>
                      <a:pt x="195" y="135"/>
                    </a:lnTo>
                    <a:lnTo>
                      <a:pt x="161" y="135"/>
                    </a:lnTo>
                    <a:lnTo>
                      <a:pt x="129" y="135"/>
                    </a:lnTo>
                    <a:lnTo>
                      <a:pt x="97" y="131"/>
                    </a:lnTo>
                    <a:lnTo>
                      <a:pt x="73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3" y="95"/>
                    </a:lnTo>
                    <a:lnTo>
                      <a:pt x="3" y="81"/>
                    </a:lnTo>
                    <a:lnTo>
                      <a:pt x="0" y="69"/>
                    </a:lnTo>
                    <a:lnTo>
                      <a:pt x="3" y="53"/>
                    </a:lnTo>
                    <a:lnTo>
                      <a:pt x="13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3" y="15"/>
                    </a:lnTo>
                    <a:lnTo>
                      <a:pt x="97" y="9"/>
                    </a:lnTo>
                    <a:lnTo>
                      <a:pt x="129" y="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2" name="Freeform 324"/>
              <p:cNvSpPr>
                <a:spLocks/>
              </p:cNvSpPr>
              <p:nvPr/>
            </p:nvSpPr>
            <p:spPr bwMode="auto">
              <a:xfrm>
                <a:off x="2593" y="2767"/>
                <a:ext cx="160" cy="67"/>
              </a:xfrm>
              <a:custGeom>
                <a:avLst/>
                <a:gdLst>
                  <a:gd name="T0" fmla="*/ 161 w 321"/>
                  <a:gd name="T1" fmla="*/ 0 h 135"/>
                  <a:gd name="T2" fmla="*/ 195 w 321"/>
                  <a:gd name="T3" fmla="*/ 5 h 135"/>
                  <a:gd name="T4" fmla="*/ 223 w 321"/>
                  <a:gd name="T5" fmla="*/ 9 h 135"/>
                  <a:gd name="T6" fmla="*/ 251 w 321"/>
                  <a:gd name="T7" fmla="*/ 15 h 135"/>
                  <a:gd name="T8" fmla="*/ 275 w 321"/>
                  <a:gd name="T9" fmla="*/ 22 h 135"/>
                  <a:gd name="T10" fmla="*/ 293 w 321"/>
                  <a:gd name="T11" fmla="*/ 32 h 135"/>
                  <a:gd name="T12" fmla="*/ 311 w 321"/>
                  <a:gd name="T13" fmla="*/ 43 h 135"/>
                  <a:gd name="T14" fmla="*/ 317 w 321"/>
                  <a:gd name="T15" fmla="*/ 53 h 135"/>
                  <a:gd name="T16" fmla="*/ 321 w 321"/>
                  <a:gd name="T17" fmla="*/ 69 h 135"/>
                  <a:gd name="T18" fmla="*/ 317 w 321"/>
                  <a:gd name="T19" fmla="*/ 81 h 135"/>
                  <a:gd name="T20" fmla="*/ 311 w 321"/>
                  <a:gd name="T21" fmla="*/ 95 h 135"/>
                  <a:gd name="T22" fmla="*/ 293 w 321"/>
                  <a:gd name="T23" fmla="*/ 107 h 135"/>
                  <a:gd name="T24" fmla="*/ 275 w 321"/>
                  <a:gd name="T25" fmla="*/ 117 h 135"/>
                  <a:gd name="T26" fmla="*/ 251 w 321"/>
                  <a:gd name="T27" fmla="*/ 123 h 135"/>
                  <a:gd name="T28" fmla="*/ 223 w 321"/>
                  <a:gd name="T29" fmla="*/ 131 h 135"/>
                  <a:gd name="T30" fmla="*/ 195 w 321"/>
                  <a:gd name="T31" fmla="*/ 135 h 135"/>
                  <a:gd name="T32" fmla="*/ 161 w 321"/>
                  <a:gd name="T33" fmla="*/ 135 h 135"/>
                  <a:gd name="T34" fmla="*/ 129 w 321"/>
                  <a:gd name="T35" fmla="*/ 135 h 135"/>
                  <a:gd name="T36" fmla="*/ 97 w 321"/>
                  <a:gd name="T37" fmla="*/ 131 h 135"/>
                  <a:gd name="T38" fmla="*/ 73 w 321"/>
                  <a:gd name="T39" fmla="*/ 123 h 135"/>
                  <a:gd name="T40" fmla="*/ 48 w 321"/>
                  <a:gd name="T41" fmla="*/ 117 h 135"/>
                  <a:gd name="T42" fmla="*/ 28 w 321"/>
                  <a:gd name="T43" fmla="*/ 107 h 135"/>
                  <a:gd name="T44" fmla="*/ 13 w 321"/>
                  <a:gd name="T45" fmla="*/ 95 h 135"/>
                  <a:gd name="T46" fmla="*/ 3 w 321"/>
                  <a:gd name="T47" fmla="*/ 81 h 135"/>
                  <a:gd name="T48" fmla="*/ 0 w 321"/>
                  <a:gd name="T49" fmla="*/ 69 h 135"/>
                  <a:gd name="T50" fmla="*/ 3 w 321"/>
                  <a:gd name="T51" fmla="*/ 53 h 135"/>
                  <a:gd name="T52" fmla="*/ 13 w 321"/>
                  <a:gd name="T53" fmla="*/ 43 h 135"/>
                  <a:gd name="T54" fmla="*/ 28 w 321"/>
                  <a:gd name="T55" fmla="*/ 32 h 135"/>
                  <a:gd name="T56" fmla="*/ 48 w 321"/>
                  <a:gd name="T57" fmla="*/ 22 h 135"/>
                  <a:gd name="T58" fmla="*/ 73 w 321"/>
                  <a:gd name="T59" fmla="*/ 15 h 135"/>
                  <a:gd name="T60" fmla="*/ 97 w 321"/>
                  <a:gd name="T61" fmla="*/ 9 h 135"/>
                  <a:gd name="T62" fmla="*/ 129 w 321"/>
                  <a:gd name="T63" fmla="*/ 5 h 135"/>
                  <a:gd name="T64" fmla="*/ 161 w 321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5">
                    <a:moveTo>
                      <a:pt x="161" y="0"/>
                    </a:moveTo>
                    <a:lnTo>
                      <a:pt x="195" y="5"/>
                    </a:lnTo>
                    <a:lnTo>
                      <a:pt x="223" y="9"/>
                    </a:lnTo>
                    <a:lnTo>
                      <a:pt x="251" y="15"/>
                    </a:lnTo>
                    <a:lnTo>
                      <a:pt x="275" y="22"/>
                    </a:lnTo>
                    <a:lnTo>
                      <a:pt x="293" y="32"/>
                    </a:lnTo>
                    <a:lnTo>
                      <a:pt x="311" y="43"/>
                    </a:lnTo>
                    <a:lnTo>
                      <a:pt x="317" y="53"/>
                    </a:lnTo>
                    <a:lnTo>
                      <a:pt x="321" y="69"/>
                    </a:lnTo>
                    <a:lnTo>
                      <a:pt x="317" y="81"/>
                    </a:lnTo>
                    <a:lnTo>
                      <a:pt x="311" y="95"/>
                    </a:lnTo>
                    <a:lnTo>
                      <a:pt x="293" y="107"/>
                    </a:lnTo>
                    <a:lnTo>
                      <a:pt x="275" y="117"/>
                    </a:lnTo>
                    <a:lnTo>
                      <a:pt x="251" y="123"/>
                    </a:lnTo>
                    <a:lnTo>
                      <a:pt x="223" y="131"/>
                    </a:lnTo>
                    <a:lnTo>
                      <a:pt x="195" y="135"/>
                    </a:lnTo>
                    <a:lnTo>
                      <a:pt x="161" y="135"/>
                    </a:lnTo>
                    <a:lnTo>
                      <a:pt x="129" y="135"/>
                    </a:lnTo>
                    <a:lnTo>
                      <a:pt x="97" y="131"/>
                    </a:lnTo>
                    <a:lnTo>
                      <a:pt x="73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3" y="95"/>
                    </a:lnTo>
                    <a:lnTo>
                      <a:pt x="3" y="81"/>
                    </a:lnTo>
                    <a:lnTo>
                      <a:pt x="0" y="69"/>
                    </a:lnTo>
                    <a:lnTo>
                      <a:pt x="3" y="53"/>
                    </a:lnTo>
                    <a:lnTo>
                      <a:pt x="13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3" y="15"/>
                    </a:lnTo>
                    <a:lnTo>
                      <a:pt x="97" y="9"/>
                    </a:lnTo>
                    <a:lnTo>
                      <a:pt x="129" y="5"/>
                    </a:lnTo>
                    <a:lnTo>
                      <a:pt x="16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3" name="Freeform 325"/>
              <p:cNvSpPr>
                <a:spLocks/>
              </p:cNvSpPr>
              <p:nvPr/>
            </p:nvSpPr>
            <p:spPr bwMode="auto">
              <a:xfrm>
                <a:off x="2544" y="2628"/>
                <a:ext cx="36" cy="36"/>
              </a:xfrm>
              <a:custGeom>
                <a:avLst/>
                <a:gdLst>
                  <a:gd name="T0" fmla="*/ 38 w 72"/>
                  <a:gd name="T1" fmla="*/ 0 h 72"/>
                  <a:gd name="T2" fmla="*/ 44 w 72"/>
                  <a:gd name="T3" fmla="*/ 0 h 72"/>
                  <a:gd name="T4" fmla="*/ 50 w 72"/>
                  <a:gd name="T5" fmla="*/ 2 h 72"/>
                  <a:gd name="T6" fmla="*/ 59 w 72"/>
                  <a:gd name="T7" fmla="*/ 6 h 72"/>
                  <a:gd name="T8" fmla="*/ 62 w 72"/>
                  <a:gd name="T9" fmla="*/ 10 h 72"/>
                  <a:gd name="T10" fmla="*/ 66 w 72"/>
                  <a:gd name="T11" fmla="*/ 16 h 72"/>
                  <a:gd name="T12" fmla="*/ 70 w 72"/>
                  <a:gd name="T13" fmla="*/ 20 h 72"/>
                  <a:gd name="T14" fmla="*/ 72 w 72"/>
                  <a:gd name="T15" fmla="*/ 28 h 72"/>
                  <a:gd name="T16" fmla="*/ 72 w 72"/>
                  <a:gd name="T17" fmla="*/ 34 h 72"/>
                  <a:gd name="T18" fmla="*/ 72 w 72"/>
                  <a:gd name="T19" fmla="*/ 42 h 72"/>
                  <a:gd name="T20" fmla="*/ 70 w 72"/>
                  <a:gd name="T21" fmla="*/ 48 h 72"/>
                  <a:gd name="T22" fmla="*/ 66 w 72"/>
                  <a:gd name="T23" fmla="*/ 54 h 72"/>
                  <a:gd name="T24" fmla="*/ 62 w 72"/>
                  <a:gd name="T25" fmla="*/ 62 h 72"/>
                  <a:gd name="T26" fmla="*/ 59 w 72"/>
                  <a:gd name="T27" fmla="*/ 66 h 72"/>
                  <a:gd name="T28" fmla="*/ 50 w 72"/>
                  <a:gd name="T29" fmla="*/ 70 h 72"/>
                  <a:gd name="T30" fmla="*/ 44 w 72"/>
                  <a:gd name="T31" fmla="*/ 70 h 72"/>
                  <a:gd name="T32" fmla="*/ 38 w 72"/>
                  <a:gd name="T33" fmla="*/ 72 h 72"/>
                  <a:gd name="T34" fmla="*/ 31 w 72"/>
                  <a:gd name="T35" fmla="*/ 70 h 72"/>
                  <a:gd name="T36" fmla="*/ 24 w 72"/>
                  <a:gd name="T37" fmla="*/ 70 h 72"/>
                  <a:gd name="T38" fmla="*/ 16 w 72"/>
                  <a:gd name="T39" fmla="*/ 66 h 72"/>
                  <a:gd name="T40" fmla="*/ 12 w 72"/>
                  <a:gd name="T41" fmla="*/ 62 h 72"/>
                  <a:gd name="T42" fmla="*/ 6 w 72"/>
                  <a:gd name="T43" fmla="*/ 54 h 72"/>
                  <a:gd name="T44" fmla="*/ 3 w 72"/>
                  <a:gd name="T45" fmla="*/ 48 h 72"/>
                  <a:gd name="T46" fmla="*/ 3 w 72"/>
                  <a:gd name="T47" fmla="*/ 42 h 72"/>
                  <a:gd name="T48" fmla="*/ 0 w 72"/>
                  <a:gd name="T49" fmla="*/ 34 h 72"/>
                  <a:gd name="T50" fmla="*/ 3 w 72"/>
                  <a:gd name="T51" fmla="*/ 28 h 72"/>
                  <a:gd name="T52" fmla="*/ 3 w 72"/>
                  <a:gd name="T53" fmla="*/ 20 h 72"/>
                  <a:gd name="T54" fmla="*/ 6 w 72"/>
                  <a:gd name="T55" fmla="*/ 16 h 72"/>
                  <a:gd name="T56" fmla="*/ 12 w 72"/>
                  <a:gd name="T57" fmla="*/ 10 h 72"/>
                  <a:gd name="T58" fmla="*/ 16 w 72"/>
                  <a:gd name="T59" fmla="*/ 6 h 72"/>
                  <a:gd name="T60" fmla="*/ 24 w 72"/>
                  <a:gd name="T61" fmla="*/ 2 h 72"/>
                  <a:gd name="T62" fmla="*/ 31 w 72"/>
                  <a:gd name="T63" fmla="*/ 0 h 72"/>
                  <a:gd name="T64" fmla="*/ 38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8" y="0"/>
                    </a:moveTo>
                    <a:lnTo>
                      <a:pt x="44" y="0"/>
                    </a:lnTo>
                    <a:lnTo>
                      <a:pt x="50" y="2"/>
                    </a:lnTo>
                    <a:lnTo>
                      <a:pt x="59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0"/>
                    </a:lnTo>
                    <a:lnTo>
                      <a:pt x="72" y="28"/>
                    </a:lnTo>
                    <a:lnTo>
                      <a:pt x="72" y="34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4"/>
                    </a:lnTo>
                    <a:lnTo>
                      <a:pt x="62" y="62"/>
                    </a:lnTo>
                    <a:lnTo>
                      <a:pt x="59" y="66"/>
                    </a:lnTo>
                    <a:lnTo>
                      <a:pt x="50" y="70"/>
                    </a:lnTo>
                    <a:lnTo>
                      <a:pt x="44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4" y="70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4"/>
                    </a:lnTo>
                    <a:lnTo>
                      <a:pt x="3" y="48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4" name="Freeform 326"/>
              <p:cNvSpPr>
                <a:spLocks/>
              </p:cNvSpPr>
              <p:nvPr/>
            </p:nvSpPr>
            <p:spPr bwMode="auto">
              <a:xfrm>
                <a:off x="2544" y="2628"/>
                <a:ext cx="36" cy="36"/>
              </a:xfrm>
              <a:custGeom>
                <a:avLst/>
                <a:gdLst>
                  <a:gd name="T0" fmla="*/ 38 w 72"/>
                  <a:gd name="T1" fmla="*/ 0 h 72"/>
                  <a:gd name="T2" fmla="*/ 44 w 72"/>
                  <a:gd name="T3" fmla="*/ 0 h 72"/>
                  <a:gd name="T4" fmla="*/ 50 w 72"/>
                  <a:gd name="T5" fmla="*/ 2 h 72"/>
                  <a:gd name="T6" fmla="*/ 59 w 72"/>
                  <a:gd name="T7" fmla="*/ 6 h 72"/>
                  <a:gd name="T8" fmla="*/ 62 w 72"/>
                  <a:gd name="T9" fmla="*/ 10 h 72"/>
                  <a:gd name="T10" fmla="*/ 66 w 72"/>
                  <a:gd name="T11" fmla="*/ 16 h 72"/>
                  <a:gd name="T12" fmla="*/ 70 w 72"/>
                  <a:gd name="T13" fmla="*/ 20 h 72"/>
                  <a:gd name="T14" fmla="*/ 72 w 72"/>
                  <a:gd name="T15" fmla="*/ 28 h 72"/>
                  <a:gd name="T16" fmla="*/ 72 w 72"/>
                  <a:gd name="T17" fmla="*/ 34 h 72"/>
                  <a:gd name="T18" fmla="*/ 72 w 72"/>
                  <a:gd name="T19" fmla="*/ 42 h 72"/>
                  <a:gd name="T20" fmla="*/ 70 w 72"/>
                  <a:gd name="T21" fmla="*/ 48 h 72"/>
                  <a:gd name="T22" fmla="*/ 66 w 72"/>
                  <a:gd name="T23" fmla="*/ 54 h 72"/>
                  <a:gd name="T24" fmla="*/ 62 w 72"/>
                  <a:gd name="T25" fmla="*/ 62 h 72"/>
                  <a:gd name="T26" fmla="*/ 59 w 72"/>
                  <a:gd name="T27" fmla="*/ 66 h 72"/>
                  <a:gd name="T28" fmla="*/ 50 w 72"/>
                  <a:gd name="T29" fmla="*/ 70 h 72"/>
                  <a:gd name="T30" fmla="*/ 44 w 72"/>
                  <a:gd name="T31" fmla="*/ 70 h 72"/>
                  <a:gd name="T32" fmla="*/ 38 w 72"/>
                  <a:gd name="T33" fmla="*/ 72 h 72"/>
                  <a:gd name="T34" fmla="*/ 31 w 72"/>
                  <a:gd name="T35" fmla="*/ 70 h 72"/>
                  <a:gd name="T36" fmla="*/ 24 w 72"/>
                  <a:gd name="T37" fmla="*/ 70 h 72"/>
                  <a:gd name="T38" fmla="*/ 16 w 72"/>
                  <a:gd name="T39" fmla="*/ 66 h 72"/>
                  <a:gd name="T40" fmla="*/ 12 w 72"/>
                  <a:gd name="T41" fmla="*/ 62 h 72"/>
                  <a:gd name="T42" fmla="*/ 6 w 72"/>
                  <a:gd name="T43" fmla="*/ 54 h 72"/>
                  <a:gd name="T44" fmla="*/ 3 w 72"/>
                  <a:gd name="T45" fmla="*/ 48 h 72"/>
                  <a:gd name="T46" fmla="*/ 3 w 72"/>
                  <a:gd name="T47" fmla="*/ 42 h 72"/>
                  <a:gd name="T48" fmla="*/ 0 w 72"/>
                  <a:gd name="T49" fmla="*/ 34 h 72"/>
                  <a:gd name="T50" fmla="*/ 3 w 72"/>
                  <a:gd name="T51" fmla="*/ 28 h 72"/>
                  <a:gd name="T52" fmla="*/ 3 w 72"/>
                  <a:gd name="T53" fmla="*/ 20 h 72"/>
                  <a:gd name="T54" fmla="*/ 6 w 72"/>
                  <a:gd name="T55" fmla="*/ 16 h 72"/>
                  <a:gd name="T56" fmla="*/ 12 w 72"/>
                  <a:gd name="T57" fmla="*/ 10 h 72"/>
                  <a:gd name="T58" fmla="*/ 16 w 72"/>
                  <a:gd name="T59" fmla="*/ 6 h 72"/>
                  <a:gd name="T60" fmla="*/ 24 w 72"/>
                  <a:gd name="T61" fmla="*/ 2 h 72"/>
                  <a:gd name="T62" fmla="*/ 31 w 72"/>
                  <a:gd name="T63" fmla="*/ 0 h 72"/>
                  <a:gd name="T64" fmla="*/ 38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8" y="0"/>
                    </a:moveTo>
                    <a:lnTo>
                      <a:pt x="44" y="0"/>
                    </a:lnTo>
                    <a:lnTo>
                      <a:pt x="50" y="2"/>
                    </a:lnTo>
                    <a:lnTo>
                      <a:pt x="59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0"/>
                    </a:lnTo>
                    <a:lnTo>
                      <a:pt x="72" y="28"/>
                    </a:lnTo>
                    <a:lnTo>
                      <a:pt x="72" y="34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4"/>
                    </a:lnTo>
                    <a:lnTo>
                      <a:pt x="62" y="62"/>
                    </a:lnTo>
                    <a:lnTo>
                      <a:pt x="59" y="66"/>
                    </a:lnTo>
                    <a:lnTo>
                      <a:pt x="50" y="70"/>
                    </a:lnTo>
                    <a:lnTo>
                      <a:pt x="44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4" y="70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4"/>
                    </a:lnTo>
                    <a:lnTo>
                      <a:pt x="3" y="48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5" name="Line 327"/>
              <p:cNvSpPr>
                <a:spLocks noChangeShapeType="1"/>
              </p:cNvSpPr>
              <p:nvPr/>
            </p:nvSpPr>
            <p:spPr bwMode="auto">
              <a:xfrm>
                <a:off x="2538" y="2674"/>
                <a:ext cx="50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6" name="Freeform 328"/>
              <p:cNvSpPr>
                <a:spLocks/>
              </p:cNvSpPr>
              <p:nvPr/>
            </p:nvSpPr>
            <p:spPr bwMode="auto">
              <a:xfrm>
                <a:off x="2525" y="2664"/>
                <a:ext cx="38" cy="69"/>
              </a:xfrm>
              <a:custGeom>
                <a:avLst/>
                <a:gdLst>
                  <a:gd name="T0" fmla="*/ 77 w 77"/>
                  <a:gd name="T1" fmla="*/ 0 h 137"/>
                  <a:gd name="T2" fmla="*/ 77 w 77"/>
                  <a:gd name="T3" fmla="*/ 64 h 137"/>
                  <a:gd name="T4" fmla="*/ 0 w 77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37">
                    <a:moveTo>
                      <a:pt x="77" y="0"/>
                    </a:moveTo>
                    <a:lnTo>
                      <a:pt x="77" y="64"/>
                    </a:lnTo>
                    <a:lnTo>
                      <a:pt x="0" y="13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7" name="Line 329"/>
              <p:cNvSpPr>
                <a:spLocks noChangeShapeType="1"/>
              </p:cNvSpPr>
              <p:nvPr/>
            </p:nvSpPr>
            <p:spPr bwMode="auto">
              <a:xfrm>
                <a:off x="2563" y="2696"/>
                <a:ext cx="36" cy="3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8" name="Freeform 330"/>
              <p:cNvSpPr>
                <a:spLocks/>
              </p:cNvSpPr>
              <p:nvPr/>
            </p:nvSpPr>
            <p:spPr bwMode="auto">
              <a:xfrm>
                <a:off x="2533" y="2615"/>
                <a:ext cx="36" cy="35"/>
              </a:xfrm>
              <a:custGeom>
                <a:avLst/>
                <a:gdLst>
                  <a:gd name="T0" fmla="*/ 38 w 72"/>
                  <a:gd name="T1" fmla="*/ 0 h 70"/>
                  <a:gd name="T2" fmla="*/ 46 w 72"/>
                  <a:gd name="T3" fmla="*/ 0 h 70"/>
                  <a:gd name="T4" fmla="*/ 53 w 72"/>
                  <a:gd name="T5" fmla="*/ 4 h 70"/>
                  <a:gd name="T6" fmla="*/ 56 w 72"/>
                  <a:gd name="T7" fmla="*/ 8 h 70"/>
                  <a:gd name="T8" fmla="*/ 64 w 72"/>
                  <a:gd name="T9" fmla="*/ 10 h 70"/>
                  <a:gd name="T10" fmla="*/ 66 w 72"/>
                  <a:gd name="T11" fmla="*/ 14 h 70"/>
                  <a:gd name="T12" fmla="*/ 70 w 72"/>
                  <a:gd name="T13" fmla="*/ 22 h 70"/>
                  <a:gd name="T14" fmla="*/ 72 w 72"/>
                  <a:gd name="T15" fmla="*/ 28 h 70"/>
                  <a:gd name="T16" fmla="*/ 72 w 72"/>
                  <a:gd name="T17" fmla="*/ 36 h 70"/>
                  <a:gd name="T18" fmla="*/ 72 w 72"/>
                  <a:gd name="T19" fmla="*/ 42 h 70"/>
                  <a:gd name="T20" fmla="*/ 70 w 72"/>
                  <a:gd name="T21" fmla="*/ 48 h 70"/>
                  <a:gd name="T22" fmla="*/ 66 w 72"/>
                  <a:gd name="T23" fmla="*/ 57 h 70"/>
                  <a:gd name="T24" fmla="*/ 64 w 72"/>
                  <a:gd name="T25" fmla="*/ 60 h 70"/>
                  <a:gd name="T26" fmla="*/ 56 w 72"/>
                  <a:gd name="T27" fmla="*/ 68 h 70"/>
                  <a:gd name="T28" fmla="*/ 53 w 72"/>
                  <a:gd name="T29" fmla="*/ 70 h 70"/>
                  <a:gd name="T30" fmla="*/ 46 w 72"/>
                  <a:gd name="T31" fmla="*/ 70 h 70"/>
                  <a:gd name="T32" fmla="*/ 38 w 72"/>
                  <a:gd name="T33" fmla="*/ 70 h 70"/>
                  <a:gd name="T34" fmla="*/ 32 w 72"/>
                  <a:gd name="T35" fmla="*/ 70 h 70"/>
                  <a:gd name="T36" fmla="*/ 25 w 72"/>
                  <a:gd name="T37" fmla="*/ 70 h 70"/>
                  <a:gd name="T38" fmla="*/ 18 w 72"/>
                  <a:gd name="T39" fmla="*/ 68 h 70"/>
                  <a:gd name="T40" fmla="*/ 10 w 72"/>
                  <a:gd name="T41" fmla="*/ 60 h 70"/>
                  <a:gd name="T42" fmla="*/ 6 w 72"/>
                  <a:gd name="T43" fmla="*/ 57 h 70"/>
                  <a:gd name="T44" fmla="*/ 4 w 72"/>
                  <a:gd name="T45" fmla="*/ 48 h 70"/>
                  <a:gd name="T46" fmla="*/ 4 w 72"/>
                  <a:gd name="T47" fmla="*/ 42 h 70"/>
                  <a:gd name="T48" fmla="*/ 0 w 72"/>
                  <a:gd name="T49" fmla="*/ 36 h 70"/>
                  <a:gd name="T50" fmla="*/ 4 w 72"/>
                  <a:gd name="T51" fmla="*/ 28 h 70"/>
                  <a:gd name="T52" fmla="*/ 4 w 72"/>
                  <a:gd name="T53" fmla="*/ 22 h 70"/>
                  <a:gd name="T54" fmla="*/ 6 w 72"/>
                  <a:gd name="T55" fmla="*/ 14 h 70"/>
                  <a:gd name="T56" fmla="*/ 10 w 72"/>
                  <a:gd name="T57" fmla="*/ 10 h 70"/>
                  <a:gd name="T58" fmla="*/ 18 w 72"/>
                  <a:gd name="T59" fmla="*/ 8 h 70"/>
                  <a:gd name="T60" fmla="*/ 25 w 72"/>
                  <a:gd name="T61" fmla="*/ 4 h 70"/>
                  <a:gd name="T62" fmla="*/ 32 w 72"/>
                  <a:gd name="T63" fmla="*/ 0 h 70"/>
                  <a:gd name="T64" fmla="*/ 38 w 72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0">
                    <a:moveTo>
                      <a:pt x="38" y="0"/>
                    </a:moveTo>
                    <a:lnTo>
                      <a:pt x="46" y="0"/>
                    </a:lnTo>
                    <a:lnTo>
                      <a:pt x="53" y="4"/>
                    </a:lnTo>
                    <a:lnTo>
                      <a:pt x="56" y="8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70" y="22"/>
                    </a:lnTo>
                    <a:lnTo>
                      <a:pt x="72" y="28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7"/>
                    </a:lnTo>
                    <a:lnTo>
                      <a:pt x="64" y="60"/>
                    </a:lnTo>
                    <a:lnTo>
                      <a:pt x="56" y="68"/>
                    </a:lnTo>
                    <a:lnTo>
                      <a:pt x="53" y="70"/>
                    </a:lnTo>
                    <a:lnTo>
                      <a:pt x="46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5" y="70"/>
                    </a:lnTo>
                    <a:lnTo>
                      <a:pt x="18" y="68"/>
                    </a:lnTo>
                    <a:lnTo>
                      <a:pt x="10" y="60"/>
                    </a:lnTo>
                    <a:lnTo>
                      <a:pt x="6" y="57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19" name="Freeform 331"/>
              <p:cNvSpPr>
                <a:spLocks/>
              </p:cNvSpPr>
              <p:nvPr/>
            </p:nvSpPr>
            <p:spPr bwMode="auto">
              <a:xfrm>
                <a:off x="2533" y="2615"/>
                <a:ext cx="36" cy="35"/>
              </a:xfrm>
              <a:custGeom>
                <a:avLst/>
                <a:gdLst>
                  <a:gd name="T0" fmla="*/ 38 w 72"/>
                  <a:gd name="T1" fmla="*/ 0 h 70"/>
                  <a:gd name="T2" fmla="*/ 46 w 72"/>
                  <a:gd name="T3" fmla="*/ 0 h 70"/>
                  <a:gd name="T4" fmla="*/ 53 w 72"/>
                  <a:gd name="T5" fmla="*/ 4 h 70"/>
                  <a:gd name="T6" fmla="*/ 56 w 72"/>
                  <a:gd name="T7" fmla="*/ 8 h 70"/>
                  <a:gd name="T8" fmla="*/ 64 w 72"/>
                  <a:gd name="T9" fmla="*/ 10 h 70"/>
                  <a:gd name="T10" fmla="*/ 66 w 72"/>
                  <a:gd name="T11" fmla="*/ 14 h 70"/>
                  <a:gd name="T12" fmla="*/ 70 w 72"/>
                  <a:gd name="T13" fmla="*/ 22 h 70"/>
                  <a:gd name="T14" fmla="*/ 72 w 72"/>
                  <a:gd name="T15" fmla="*/ 28 h 70"/>
                  <a:gd name="T16" fmla="*/ 72 w 72"/>
                  <a:gd name="T17" fmla="*/ 36 h 70"/>
                  <a:gd name="T18" fmla="*/ 72 w 72"/>
                  <a:gd name="T19" fmla="*/ 42 h 70"/>
                  <a:gd name="T20" fmla="*/ 70 w 72"/>
                  <a:gd name="T21" fmla="*/ 48 h 70"/>
                  <a:gd name="T22" fmla="*/ 66 w 72"/>
                  <a:gd name="T23" fmla="*/ 57 h 70"/>
                  <a:gd name="T24" fmla="*/ 64 w 72"/>
                  <a:gd name="T25" fmla="*/ 60 h 70"/>
                  <a:gd name="T26" fmla="*/ 56 w 72"/>
                  <a:gd name="T27" fmla="*/ 68 h 70"/>
                  <a:gd name="T28" fmla="*/ 53 w 72"/>
                  <a:gd name="T29" fmla="*/ 70 h 70"/>
                  <a:gd name="T30" fmla="*/ 46 w 72"/>
                  <a:gd name="T31" fmla="*/ 70 h 70"/>
                  <a:gd name="T32" fmla="*/ 38 w 72"/>
                  <a:gd name="T33" fmla="*/ 70 h 70"/>
                  <a:gd name="T34" fmla="*/ 32 w 72"/>
                  <a:gd name="T35" fmla="*/ 70 h 70"/>
                  <a:gd name="T36" fmla="*/ 25 w 72"/>
                  <a:gd name="T37" fmla="*/ 70 h 70"/>
                  <a:gd name="T38" fmla="*/ 18 w 72"/>
                  <a:gd name="T39" fmla="*/ 68 h 70"/>
                  <a:gd name="T40" fmla="*/ 10 w 72"/>
                  <a:gd name="T41" fmla="*/ 60 h 70"/>
                  <a:gd name="T42" fmla="*/ 6 w 72"/>
                  <a:gd name="T43" fmla="*/ 57 h 70"/>
                  <a:gd name="T44" fmla="*/ 4 w 72"/>
                  <a:gd name="T45" fmla="*/ 48 h 70"/>
                  <a:gd name="T46" fmla="*/ 4 w 72"/>
                  <a:gd name="T47" fmla="*/ 42 h 70"/>
                  <a:gd name="T48" fmla="*/ 0 w 72"/>
                  <a:gd name="T49" fmla="*/ 36 h 70"/>
                  <a:gd name="T50" fmla="*/ 4 w 72"/>
                  <a:gd name="T51" fmla="*/ 28 h 70"/>
                  <a:gd name="T52" fmla="*/ 4 w 72"/>
                  <a:gd name="T53" fmla="*/ 22 h 70"/>
                  <a:gd name="T54" fmla="*/ 6 w 72"/>
                  <a:gd name="T55" fmla="*/ 14 h 70"/>
                  <a:gd name="T56" fmla="*/ 10 w 72"/>
                  <a:gd name="T57" fmla="*/ 10 h 70"/>
                  <a:gd name="T58" fmla="*/ 18 w 72"/>
                  <a:gd name="T59" fmla="*/ 8 h 70"/>
                  <a:gd name="T60" fmla="*/ 25 w 72"/>
                  <a:gd name="T61" fmla="*/ 4 h 70"/>
                  <a:gd name="T62" fmla="*/ 32 w 72"/>
                  <a:gd name="T63" fmla="*/ 0 h 70"/>
                  <a:gd name="T64" fmla="*/ 38 w 72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0">
                    <a:moveTo>
                      <a:pt x="38" y="0"/>
                    </a:moveTo>
                    <a:lnTo>
                      <a:pt x="46" y="0"/>
                    </a:lnTo>
                    <a:lnTo>
                      <a:pt x="53" y="4"/>
                    </a:lnTo>
                    <a:lnTo>
                      <a:pt x="56" y="8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70" y="22"/>
                    </a:lnTo>
                    <a:lnTo>
                      <a:pt x="72" y="28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7"/>
                    </a:lnTo>
                    <a:lnTo>
                      <a:pt x="64" y="60"/>
                    </a:lnTo>
                    <a:lnTo>
                      <a:pt x="56" y="68"/>
                    </a:lnTo>
                    <a:lnTo>
                      <a:pt x="53" y="70"/>
                    </a:lnTo>
                    <a:lnTo>
                      <a:pt x="46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5" y="70"/>
                    </a:lnTo>
                    <a:lnTo>
                      <a:pt x="18" y="68"/>
                    </a:lnTo>
                    <a:lnTo>
                      <a:pt x="10" y="60"/>
                    </a:lnTo>
                    <a:lnTo>
                      <a:pt x="6" y="57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0"/>
                    </a:lnTo>
                    <a:lnTo>
                      <a:pt x="3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0" name="Line 332"/>
              <p:cNvSpPr>
                <a:spLocks noChangeShapeType="1"/>
              </p:cNvSpPr>
              <p:nvPr/>
            </p:nvSpPr>
            <p:spPr bwMode="auto">
              <a:xfrm>
                <a:off x="2527" y="2661"/>
                <a:ext cx="5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1" name="Freeform 333"/>
              <p:cNvSpPr>
                <a:spLocks/>
              </p:cNvSpPr>
              <p:nvPr/>
            </p:nvSpPr>
            <p:spPr bwMode="auto">
              <a:xfrm>
                <a:off x="2514" y="2652"/>
                <a:ext cx="36" cy="69"/>
              </a:xfrm>
              <a:custGeom>
                <a:avLst/>
                <a:gdLst>
                  <a:gd name="T0" fmla="*/ 72 w 72"/>
                  <a:gd name="T1" fmla="*/ 0 h 137"/>
                  <a:gd name="T2" fmla="*/ 72 w 72"/>
                  <a:gd name="T3" fmla="*/ 62 h 137"/>
                  <a:gd name="T4" fmla="*/ 0 w 72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37">
                    <a:moveTo>
                      <a:pt x="72" y="0"/>
                    </a:moveTo>
                    <a:lnTo>
                      <a:pt x="72" y="62"/>
                    </a:lnTo>
                    <a:lnTo>
                      <a:pt x="0" y="13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2" name="Line 334"/>
              <p:cNvSpPr>
                <a:spLocks noChangeShapeType="1"/>
              </p:cNvSpPr>
              <p:nvPr/>
            </p:nvSpPr>
            <p:spPr bwMode="auto">
              <a:xfrm>
                <a:off x="2550" y="2683"/>
                <a:ext cx="39" cy="3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3" name="Line 335"/>
              <p:cNvSpPr>
                <a:spLocks noChangeShapeType="1"/>
              </p:cNvSpPr>
              <p:nvPr/>
            </p:nvSpPr>
            <p:spPr bwMode="auto">
              <a:xfrm>
                <a:off x="2583" y="2664"/>
                <a:ext cx="11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4" name="Line 336"/>
              <p:cNvSpPr>
                <a:spLocks noChangeShapeType="1"/>
              </p:cNvSpPr>
              <p:nvPr/>
            </p:nvSpPr>
            <p:spPr bwMode="auto">
              <a:xfrm>
                <a:off x="2723" y="2707"/>
                <a:ext cx="26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5" name="Line 337"/>
              <p:cNvSpPr>
                <a:spLocks noChangeShapeType="1"/>
              </p:cNvSpPr>
              <p:nvPr/>
            </p:nvSpPr>
            <p:spPr bwMode="auto">
              <a:xfrm flipH="1">
                <a:off x="2817" y="2707"/>
                <a:ext cx="28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6" name="Freeform 338"/>
              <p:cNvSpPr>
                <a:spLocks/>
              </p:cNvSpPr>
              <p:nvPr/>
            </p:nvSpPr>
            <p:spPr bwMode="auto">
              <a:xfrm>
                <a:off x="2728" y="2703"/>
                <a:ext cx="21" cy="20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7" name="Freeform 339"/>
              <p:cNvSpPr>
                <a:spLocks/>
              </p:cNvSpPr>
              <p:nvPr/>
            </p:nvSpPr>
            <p:spPr bwMode="auto">
              <a:xfrm>
                <a:off x="2728" y="2703"/>
                <a:ext cx="21" cy="20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8" name="Freeform 340"/>
              <p:cNvSpPr>
                <a:spLocks/>
              </p:cNvSpPr>
              <p:nvPr/>
            </p:nvSpPr>
            <p:spPr bwMode="auto">
              <a:xfrm>
                <a:off x="2753" y="2713"/>
                <a:ext cx="14" cy="29"/>
              </a:xfrm>
              <a:custGeom>
                <a:avLst/>
                <a:gdLst>
                  <a:gd name="T0" fmla="*/ 6 w 28"/>
                  <a:gd name="T1" fmla="*/ 8 h 57"/>
                  <a:gd name="T2" fmla="*/ 28 w 28"/>
                  <a:gd name="T3" fmla="*/ 0 h 57"/>
                  <a:gd name="T4" fmla="*/ 20 w 28"/>
                  <a:gd name="T5" fmla="*/ 57 h 57"/>
                  <a:gd name="T6" fmla="*/ 0 w 28"/>
                  <a:gd name="T7" fmla="*/ 47 h 57"/>
                  <a:gd name="T8" fmla="*/ 6 w 28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6" y="8"/>
                    </a:moveTo>
                    <a:lnTo>
                      <a:pt x="28" y="0"/>
                    </a:lnTo>
                    <a:lnTo>
                      <a:pt x="20" y="57"/>
                    </a:lnTo>
                    <a:lnTo>
                      <a:pt x="0" y="4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29" name="Freeform 341"/>
              <p:cNvSpPr>
                <a:spLocks/>
              </p:cNvSpPr>
              <p:nvPr/>
            </p:nvSpPr>
            <p:spPr bwMode="auto">
              <a:xfrm>
                <a:off x="2753" y="2713"/>
                <a:ext cx="14" cy="29"/>
              </a:xfrm>
              <a:custGeom>
                <a:avLst/>
                <a:gdLst>
                  <a:gd name="T0" fmla="*/ 6 w 28"/>
                  <a:gd name="T1" fmla="*/ 8 h 57"/>
                  <a:gd name="T2" fmla="*/ 28 w 28"/>
                  <a:gd name="T3" fmla="*/ 0 h 57"/>
                  <a:gd name="T4" fmla="*/ 20 w 28"/>
                  <a:gd name="T5" fmla="*/ 57 h 57"/>
                  <a:gd name="T6" fmla="*/ 0 w 28"/>
                  <a:gd name="T7" fmla="*/ 47 h 57"/>
                  <a:gd name="T8" fmla="*/ 6 w 28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6" y="8"/>
                    </a:moveTo>
                    <a:lnTo>
                      <a:pt x="28" y="0"/>
                    </a:lnTo>
                    <a:lnTo>
                      <a:pt x="20" y="57"/>
                    </a:lnTo>
                    <a:lnTo>
                      <a:pt x="0" y="47"/>
                    </a:lnTo>
                    <a:lnTo>
                      <a:pt x="6" y="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0" name="Freeform 342"/>
              <p:cNvSpPr>
                <a:spLocks/>
              </p:cNvSpPr>
              <p:nvPr/>
            </p:nvSpPr>
            <p:spPr bwMode="auto">
              <a:xfrm>
                <a:off x="2828" y="2715"/>
                <a:ext cx="30" cy="28"/>
              </a:xfrm>
              <a:custGeom>
                <a:avLst/>
                <a:gdLst>
                  <a:gd name="T0" fmla="*/ 23 w 60"/>
                  <a:gd name="T1" fmla="*/ 0 h 56"/>
                  <a:gd name="T2" fmla="*/ 0 w 60"/>
                  <a:gd name="T3" fmla="*/ 21 h 56"/>
                  <a:gd name="T4" fmla="*/ 6 w 60"/>
                  <a:gd name="T5" fmla="*/ 56 h 56"/>
                  <a:gd name="T6" fmla="*/ 60 w 60"/>
                  <a:gd name="T7" fmla="*/ 6 h 56"/>
                  <a:gd name="T8" fmla="*/ 23 w 6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6">
                    <a:moveTo>
                      <a:pt x="23" y="0"/>
                    </a:moveTo>
                    <a:lnTo>
                      <a:pt x="0" y="21"/>
                    </a:lnTo>
                    <a:lnTo>
                      <a:pt x="6" y="56"/>
                    </a:lnTo>
                    <a:lnTo>
                      <a:pt x="60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1" name="Freeform 343"/>
              <p:cNvSpPr>
                <a:spLocks/>
              </p:cNvSpPr>
              <p:nvPr/>
            </p:nvSpPr>
            <p:spPr bwMode="auto">
              <a:xfrm>
                <a:off x="2828" y="2715"/>
                <a:ext cx="30" cy="28"/>
              </a:xfrm>
              <a:custGeom>
                <a:avLst/>
                <a:gdLst>
                  <a:gd name="T0" fmla="*/ 23 w 60"/>
                  <a:gd name="T1" fmla="*/ 0 h 56"/>
                  <a:gd name="T2" fmla="*/ 0 w 60"/>
                  <a:gd name="T3" fmla="*/ 21 h 56"/>
                  <a:gd name="T4" fmla="*/ 6 w 60"/>
                  <a:gd name="T5" fmla="*/ 56 h 56"/>
                  <a:gd name="T6" fmla="*/ 60 w 60"/>
                  <a:gd name="T7" fmla="*/ 6 h 56"/>
                  <a:gd name="T8" fmla="*/ 23 w 6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6">
                    <a:moveTo>
                      <a:pt x="23" y="0"/>
                    </a:moveTo>
                    <a:lnTo>
                      <a:pt x="0" y="21"/>
                    </a:lnTo>
                    <a:lnTo>
                      <a:pt x="6" y="56"/>
                    </a:lnTo>
                    <a:lnTo>
                      <a:pt x="60" y="6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2" name="Line 344"/>
              <p:cNvSpPr>
                <a:spLocks noChangeShapeType="1"/>
              </p:cNvSpPr>
              <p:nvPr/>
            </p:nvSpPr>
            <p:spPr bwMode="auto">
              <a:xfrm flipH="1" flipV="1">
                <a:off x="2817" y="2703"/>
                <a:ext cx="58" cy="6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3" name="Freeform 345"/>
              <p:cNvSpPr>
                <a:spLocks/>
              </p:cNvSpPr>
              <p:nvPr/>
            </p:nvSpPr>
            <p:spPr bwMode="auto">
              <a:xfrm>
                <a:off x="2811" y="2694"/>
                <a:ext cx="11" cy="39"/>
              </a:xfrm>
              <a:custGeom>
                <a:avLst/>
                <a:gdLst>
                  <a:gd name="T0" fmla="*/ 6 w 22"/>
                  <a:gd name="T1" fmla="*/ 0 h 77"/>
                  <a:gd name="T2" fmla="*/ 0 w 22"/>
                  <a:gd name="T3" fmla="*/ 10 h 77"/>
                  <a:gd name="T4" fmla="*/ 8 w 22"/>
                  <a:gd name="T5" fmla="*/ 77 h 77"/>
                  <a:gd name="T6" fmla="*/ 22 w 22"/>
                  <a:gd name="T7" fmla="*/ 74 h 77"/>
                  <a:gd name="T8" fmla="*/ 12 w 22"/>
                  <a:gd name="T9" fmla="*/ 7 h 77"/>
                  <a:gd name="T10" fmla="*/ 2 w 22"/>
                  <a:gd name="T11" fmla="*/ 14 h 77"/>
                  <a:gd name="T12" fmla="*/ 6 w 22"/>
                  <a:gd name="T1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7">
                    <a:moveTo>
                      <a:pt x="6" y="0"/>
                    </a:moveTo>
                    <a:lnTo>
                      <a:pt x="0" y="10"/>
                    </a:lnTo>
                    <a:lnTo>
                      <a:pt x="8" y="77"/>
                    </a:lnTo>
                    <a:lnTo>
                      <a:pt x="22" y="74"/>
                    </a:lnTo>
                    <a:lnTo>
                      <a:pt x="12" y="7"/>
                    </a:lnTo>
                    <a:lnTo>
                      <a:pt x="2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4" name="Freeform 346"/>
              <p:cNvSpPr>
                <a:spLocks/>
              </p:cNvSpPr>
              <p:nvPr/>
            </p:nvSpPr>
            <p:spPr bwMode="auto">
              <a:xfrm>
                <a:off x="2811" y="2694"/>
                <a:ext cx="3" cy="5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7 h 10"/>
                  <a:gd name="T4" fmla="*/ 0 w 6"/>
                  <a:gd name="T5" fmla="*/ 10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7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5" name="Freeform 347"/>
              <p:cNvSpPr>
                <a:spLocks/>
              </p:cNvSpPr>
              <p:nvPr/>
            </p:nvSpPr>
            <p:spPr bwMode="auto">
              <a:xfrm>
                <a:off x="2812" y="2694"/>
                <a:ext cx="35" cy="16"/>
              </a:xfrm>
              <a:custGeom>
                <a:avLst/>
                <a:gdLst>
                  <a:gd name="T0" fmla="*/ 70 w 70"/>
                  <a:gd name="T1" fmla="*/ 25 h 32"/>
                  <a:gd name="T2" fmla="*/ 70 w 70"/>
                  <a:gd name="T3" fmla="*/ 18 h 32"/>
                  <a:gd name="T4" fmla="*/ 4 w 70"/>
                  <a:gd name="T5" fmla="*/ 0 h 32"/>
                  <a:gd name="T6" fmla="*/ 0 w 70"/>
                  <a:gd name="T7" fmla="*/ 14 h 32"/>
                  <a:gd name="T8" fmla="*/ 66 w 70"/>
                  <a:gd name="T9" fmla="*/ 32 h 32"/>
                  <a:gd name="T10" fmla="*/ 70 w 70"/>
                  <a:gd name="T11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2">
                    <a:moveTo>
                      <a:pt x="70" y="25"/>
                    </a:moveTo>
                    <a:lnTo>
                      <a:pt x="70" y="18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66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6" name="Freeform 348"/>
              <p:cNvSpPr>
                <a:spLocks/>
              </p:cNvSpPr>
              <p:nvPr/>
            </p:nvSpPr>
            <p:spPr bwMode="auto">
              <a:xfrm>
                <a:off x="2819" y="2705"/>
                <a:ext cx="17" cy="18"/>
              </a:xfrm>
              <a:custGeom>
                <a:avLst/>
                <a:gdLst>
                  <a:gd name="T0" fmla="*/ 0 w 34"/>
                  <a:gd name="T1" fmla="*/ 0 h 36"/>
                  <a:gd name="T2" fmla="*/ 3 w 34"/>
                  <a:gd name="T3" fmla="*/ 36 h 36"/>
                  <a:gd name="T4" fmla="*/ 34 w 34"/>
                  <a:gd name="T5" fmla="*/ 11 h 36"/>
                  <a:gd name="T6" fmla="*/ 0 w 3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6">
                    <a:moveTo>
                      <a:pt x="0" y="0"/>
                    </a:moveTo>
                    <a:lnTo>
                      <a:pt x="3" y="36"/>
                    </a:lnTo>
                    <a:lnTo>
                      <a:pt x="3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7" name="Freeform 349"/>
              <p:cNvSpPr>
                <a:spLocks/>
              </p:cNvSpPr>
              <p:nvPr/>
            </p:nvSpPr>
            <p:spPr bwMode="auto">
              <a:xfrm>
                <a:off x="2819" y="2705"/>
                <a:ext cx="17" cy="18"/>
              </a:xfrm>
              <a:custGeom>
                <a:avLst/>
                <a:gdLst>
                  <a:gd name="T0" fmla="*/ 0 w 34"/>
                  <a:gd name="T1" fmla="*/ 0 h 36"/>
                  <a:gd name="T2" fmla="*/ 3 w 34"/>
                  <a:gd name="T3" fmla="*/ 36 h 36"/>
                  <a:gd name="T4" fmla="*/ 34 w 34"/>
                  <a:gd name="T5" fmla="*/ 11 h 36"/>
                  <a:gd name="T6" fmla="*/ 0 w 3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6">
                    <a:moveTo>
                      <a:pt x="0" y="0"/>
                    </a:moveTo>
                    <a:lnTo>
                      <a:pt x="3" y="36"/>
                    </a:lnTo>
                    <a:lnTo>
                      <a:pt x="34" y="1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8" name="Line 350"/>
              <p:cNvSpPr>
                <a:spLocks noChangeShapeType="1"/>
              </p:cNvSpPr>
              <p:nvPr/>
            </p:nvSpPr>
            <p:spPr bwMode="auto">
              <a:xfrm flipV="1">
                <a:off x="3868" y="3480"/>
                <a:ext cx="100" cy="38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39" name="Line 351"/>
              <p:cNvSpPr>
                <a:spLocks noChangeShapeType="1"/>
              </p:cNvSpPr>
              <p:nvPr/>
            </p:nvSpPr>
            <p:spPr bwMode="auto">
              <a:xfrm flipH="1">
                <a:off x="3982" y="3527"/>
                <a:ext cx="19" cy="9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0" name="Line 352"/>
              <p:cNvSpPr>
                <a:spLocks noChangeShapeType="1"/>
              </p:cNvSpPr>
              <p:nvPr/>
            </p:nvSpPr>
            <p:spPr bwMode="auto">
              <a:xfrm>
                <a:off x="3862" y="3574"/>
                <a:ext cx="66" cy="5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1" name="Line 353"/>
              <p:cNvSpPr>
                <a:spLocks noChangeShapeType="1"/>
              </p:cNvSpPr>
              <p:nvPr/>
            </p:nvSpPr>
            <p:spPr bwMode="auto">
              <a:xfrm flipV="1">
                <a:off x="4019" y="3626"/>
                <a:ext cx="75" cy="3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2" name="Rectangle 354"/>
              <p:cNvSpPr>
                <a:spLocks noChangeArrowheads="1"/>
              </p:cNvSpPr>
              <p:nvPr/>
            </p:nvSpPr>
            <p:spPr bwMode="auto">
              <a:xfrm>
                <a:off x="4113" y="3560"/>
                <a:ext cx="59" cy="5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3" name="Rectangle 355"/>
              <p:cNvSpPr>
                <a:spLocks noChangeArrowheads="1"/>
              </p:cNvSpPr>
              <p:nvPr/>
            </p:nvSpPr>
            <p:spPr bwMode="auto">
              <a:xfrm>
                <a:off x="4113" y="3560"/>
                <a:ext cx="59" cy="52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4" name="Freeform 356"/>
              <p:cNvSpPr>
                <a:spLocks/>
              </p:cNvSpPr>
              <p:nvPr/>
            </p:nvSpPr>
            <p:spPr bwMode="auto">
              <a:xfrm>
                <a:off x="4094" y="3581"/>
                <a:ext cx="41" cy="8"/>
              </a:xfrm>
              <a:custGeom>
                <a:avLst/>
                <a:gdLst>
                  <a:gd name="T0" fmla="*/ 42 w 84"/>
                  <a:gd name="T1" fmla="*/ 0 h 17"/>
                  <a:gd name="T2" fmla="*/ 50 w 84"/>
                  <a:gd name="T3" fmla="*/ 0 h 17"/>
                  <a:gd name="T4" fmla="*/ 56 w 84"/>
                  <a:gd name="T5" fmla="*/ 0 h 17"/>
                  <a:gd name="T6" fmla="*/ 67 w 84"/>
                  <a:gd name="T7" fmla="*/ 0 h 17"/>
                  <a:gd name="T8" fmla="*/ 71 w 84"/>
                  <a:gd name="T9" fmla="*/ 0 h 17"/>
                  <a:gd name="T10" fmla="*/ 78 w 84"/>
                  <a:gd name="T11" fmla="*/ 4 h 17"/>
                  <a:gd name="T12" fmla="*/ 80 w 84"/>
                  <a:gd name="T13" fmla="*/ 4 h 17"/>
                  <a:gd name="T14" fmla="*/ 84 w 84"/>
                  <a:gd name="T15" fmla="*/ 8 h 17"/>
                  <a:gd name="T16" fmla="*/ 84 w 84"/>
                  <a:gd name="T17" fmla="*/ 10 h 17"/>
                  <a:gd name="T18" fmla="*/ 80 w 84"/>
                  <a:gd name="T19" fmla="*/ 10 h 17"/>
                  <a:gd name="T20" fmla="*/ 78 w 84"/>
                  <a:gd name="T21" fmla="*/ 14 h 17"/>
                  <a:gd name="T22" fmla="*/ 71 w 84"/>
                  <a:gd name="T23" fmla="*/ 14 h 17"/>
                  <a:gd name="T24" fmla="*/ 67 w 84"/>
                  <a:gd name="T25" fmla="*/ 14 h 17"/>
                  <a:gd name="T26" fmla="*/ 56 w 84"/>
                  <a:gd name="T27" fmla="*/ 17 h 17"/>
                  <a:gd name="T28" fmla="*/ 50 w 84"/>
                  <a:gd name="T29" fmla="*/ 17 h 17"/>
                  <a:gd name="T30" fmla="*/ 42 w 84"/>
                  <a:gd name="T31" fmla="*/ 17 h 17"/>
                  <a:gd name="T32" fmla="*/ 31 w 84"/>
                  <a:gd name="T33" fmla="*/ 17 h 17"/>
                  <a:gd name="T34" fmla="*/ 24 w 84"/>
                  <a:gd name="T35" fmla="*/ 17 h 17"/>
                  <a:gd name="T36" fmla="*/ 18 w 84"/>
                  <a:gd name="T37" fmla="*/ 14 h 17"/>
                  <a:gd name="T38" fmla="*/ 11 w 84"/>
                  <a:gd name="T39" fmla="*/ 14 h 17"/>
                  <a:gd name="T40" fmla="*/ 8 w 84"/>
                  <a:gd name="T41" fmla="*/ 14 h 17"/>
                  <a:gd name="T42" fmla="*/ 4 w 84"/>
                  <a:gd name="T43" fmla="*/ 10 h 17"/>
                  <a:gd name="T44" fmla="*/ 0 w 84"/>
                  <a:gd name="T45" fmla="*/ 10 h 17"/>
                  <a:gd name="T46" fmla="*/ 0 w 84"/>
                  <a:gd name="T47" fmla="*/ 8 h 17"/>
                  <a:gd name="T48" fmla="*/ 4 w 84"/>
                  <a:gd name="T49" fmla="*/ 4 h 17"/>
                  <a:gd name="T50" fmla="*/ 8 w 84"/>
                  <a:gd name="T51" fmla="*/ 4 h 17"/>
                  <a:gd name="T52" fmla="*/ 11 w 84"/>
                  <a:gd name="T53" fmla="*/ 0 h 17"/>
                  <a:gd name="T54" fmla="*/ 18 w 84"/>
                  <a:gd name="T55" fmla="*/ 0 h 17"/>
                  <a:gd name="T56" fmla="*/ 24 w 84"/>
                  <a:gd name="T57" fmla="*/ 0 h 17"/>
                  <a:gd name="T58" fmla="*/ 31 w 84"/>
                  <a:gd name="T59" fmla="*/ 0 h 17"/>
                  <a:gd name="T60" fmla="*/ 42 w 84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7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4" y="10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71" y="14"/>
                    </a:lnTo>
                    <a:lnTo>
                      <a:pt x="67" y="14"/>
                    </a:lnTo>
                    <a:lnTo>
                      <a:pt x="56" y="17"/>
                    </a:lnTo>
                    <a:lnTo>
                      <a:pt x="50" y="17"/>
                    </a:lnTo>
                    <a:lnTo>
                      <a:pt x="42" y="17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8" y="14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5" name="Freeform 357"/>
              <p:cNvSpPr>
                <a:spLocks/>
              </p:cNvSpPr>
              <p:nvPr/>
            </p:nvSpPr>
            <p:spPr bwMode="auto">
              <a:xfrm>
                <a:off x="4094" y="3581"/>
                <a:ext cx="41" cy="8"/>
              </a:xfrm>
              <a:custGeom>
                <a:avLst/>
                <a:gdLst>
                  <a:gd name="T0" fmla="*/ 42 w 84"/>
                  <a:gd name="T1" fmla="*/ 0 h 17"/>
                  <a:gd name="T2" fmla="*/ 50 w 84"/>
                  <a:gd name="T3" fmla="*/ 0 h 17"/>
                  <a:gd name="T4" fmla="*/ 56 w 84"/>
                  <a:gd name="T5" fmla="*/ 0 h 17"/>
                  <a:gd name="T6" fmla="*/ 67 w 84"/>
                  <a:gd name="T7" fmla="*/ 0 h 17"/>
                  <a:gd name="T8" fmla="*/ 71 w 84"/>
                  <a:gd name="T9" fmla="*/ 0 h 17"/>
                  <a:gd name="T10" fmla="*/ 78 w 84"/>
                  <a:gd name="T11" fmla="*/ 4 h 17"/>
                  <a:gd name="T12" fmla="*/ 80 w 84"/>
                  <a:gd name="T13" fmla="*/ 4 h 17"/>
                  <a:gd name="T14" fmla="*/ 84 w 84"/>
                  <a:gd name="T15" fmla="*/ 8 h 17"/>
                  <a:gd name="T16" fmla="*/ 84 w 84"/>
                  <a:gd name="T17" fmla="*/ 10 h 17"/>
                  <a:gd name="T18" fmla="*/ 80 w 84"/>
                  <a:gd name="T19" fmla="*/ 10 h 17"/>
                  <a:gd name="T20" fmla="*/ 78 w 84"/>
                  <a:gd name="T21" fmla="*/ 14 h 17"/>
                  <a:gd name="T22" fmla="*/ 71 w 84"/>
                  <a:gd name="T23" fmla="*/ 14 h 17"/>
                  <a:gd name="T24" fmla="*/ 67 w 84"/>
                  <a:gd name="T25" fmla="*/ 14 h 17"/>
                  <a:gd name="T26" fmla="*/ 56 w 84"/>
                  <a:gd name="T27" fmla="*/ 17 h 17"/>
                  <a:gd name="T28" fmla="*/ 50 w 84"/>
                  <a:gd name="T29" fmla="*/ 17 h 17"/>
                  <a:gd name="T30" fmla="*/ 42 w 84"/>
                  <a:gd name="T31" fmla="*/ 17 h 17"/>
                  <a:gd name="T32" fmla="*/ 31 w 84"/>
                  <a:gd name="T33" fmla="*/ 17 h 17"/>
                  <a:gd name="T34" fmla="*/ 24 w 84"/>
                  <a:gd name="T35" fmla="*/ 17 h 17"/>
                  <a:gd name="T36" fmla="*/ 18 w 84"/>
                  <a:gd name="T37" fmla="*/ 14 h 17"/>
                  <a:gd name="T38" fmla="*/ 11 w 84"/>
                  <a:gd name="T39" fmla="*/ 14 h 17"/>
                  <a:gd name="T40" fmla="*/ 8 w 84"/>
                  <a:gd name="T41" fmla="*/ 14 h 17"/>
                  <a:gd name="T42" fmla="*/ 4 w 84"/>
                  <a:gd name="T43" fmla="*/ 10 h 17"/>
                  <a:gd name="T44" fmla="*/ 0 w 84"/>
                  <a:gd name="T45" fmla="*/ 10 h 17"/>
                  <a:gd name="T46" fmla="*/ 0 w 84"/>
                  <a:gd name="T47" fmla="*/ 8 h 17"/>
                  <a:gd name="T48" fmla="*/ 4 w 84"/>
                  <a:gd name="T49" fmla="*/ 4 h 17"/>
                  <a:gd name="T50" fmla="*/ 8 w 84"/>
                  <a:gd name="T51" fmla="*/ 4 h 17"/>
                  <a:gd name="T52" fmla="*/ 11 w 84"/>
                  <a:gd name="T53" fmla="*/ 0 h 17"/>
                  <a:gd name="T54" fmla="*/ 18 w 84"/>
                  <a:gd name="T55" fmla="*/ 0 h 17"/>
                  <a:gd name="T56" fmla="*/ 24 w 84"/>
                  <a:gd name="T57" fmla="*/ 0 h 17"/>
                  <a:gd name="T58" fmla="*/ 31 w 84"/>
                  <a:gd name="T59" fmla="*/ 0 h 17"/>
                  <a:gd name="T60" fmla="*/ 42 w 84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7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4" y="10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71" y="14"/>
                    </a:lnTo>
                    <a:lnTo>
                      <a:pt x="67" y="14"/>
                    </a:lnTo>
                    <a:lnTo>
                      <a:pt x="56" y="17"/>
                    </a:lnTo>
                    <a:lnTo>
                      <a:pt x="50" y="17"/>
                    </a:lnTo>
                    <a:lnTo>
                      <a:pt x="42" y="17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8" y="14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6" name="Freeform 358"/>
              <p:cNvSpPr>
                <a:spLocks/>
              </p:cNvSpPr>
              <p:nvPr/>
            </p:nvSpPr>
            <p:spPr bwMode="auto">
              <a:xfrm>
                <a:off x="4094" y="3598"/>
                <a:ext cx="41" cy="9"/>
              </a:xfrm>
              <a:custGeom>
                <a:avLst/>
                <a:gdLst>
                  <a:gd name="T0" fmla="*/ 42 w 84"/>
                  <a:gd name="T1" fmla="*/ 0 h 16"/>
                  <a:gd name="T2" fmla="*/ 50 w 84"/>
                  <a:gd name="T3" fmla="*/ 0 h 16"/>
                  <a:gd name="T4" fmla="*/ 56 w 84"/>
                  <a:gd name="T5" fmla="*/ 0 h 16"/>
                  <a:gd name="T6" fmla="*/ 67 w 84"/>
                  <a:gd name="T7" fmla="*/ 0 h 16"/>
                  <a:gd name="T8" fmla="*/ 71 w 84"/>
                  <a:gd name="T9" fmla="*/ 0 h 16"/>
                  <a:gd name="T10" fmla="*/ 78 w 84"/>
                  <a:gd name="T11" fmla="*/ 2 h 16"/>
                  <a:gd name="T12" fmla="*/ 80 w 84"/>
                  <a:gd name="T13" fmla="*/ 2 h 16"/>
                  <a:gd name="T14" fmla="*/ 84 w 84"/>
                  <a:gd name="T15" fmla="*/ 6 h 16"/>
                  <a:gd name="T16" fmla="*/ 84 w 84"/>
                  <a:gd name="T17" fmla="*/ 10 h 16"/>
                  <a:gd name="T18" fmla="*/ 80 w 84"/>
                  <a:gd name="T19" fmla="*/ 10 h 16"/>
                  <a:gd name="T20" fmla="*/ 78 w 84"/>
                  <a:gd name="T21" fmla="*/ 12 h 16"/>
                  <a:gd name="T22" fmla="*/ 71 w 84"/>
                  <a:gd name="T23" fmla="*/ 12 h 16"/>
                  <a:gd name="T24" fmla="*/ 67 w 84"/>
                  <a:gd name="T25" fmla="*/ 12 h 16"/>
                  <a:gd name="T26" fmla="*/ 56 w 84"/>
                  <a:gd name="T27" fmla="*/ 16 h 16"/>
                  <a:gd name="T28" fmla="*/ 50 w 84"/>
                  <a:gd name="T29" fmla="*/ 16 h 16"/>
                  <a:gd name="T30" fmla="*/ 42 w 84"/>
                  <a:gd name="T31" fmla="*/ 16 h 16"/>
                  <a:gd name="T32" fmla="*/ 31 w 84"/>
                  <a:gd name="T33" fmla="*/ 16 h 16"/>
                  <a:gd name="T34" fmla="*/ 24 w 84"/>
                  <a:gd name="T35" fmla="*/ 16 h 16"/>
                  <a:gd name="T36" fmla="*/ 18 w 84"/>
                  <a:gd name="T37" fmla="*/ 12 h 16"/>
                  <a:gd name="T38" fmla="*/ 11 w 84"/>
                  <a:gd name="T39" fmla="*/ 12 h 16"/>
                  <a:gd name="T40" fmla="*/ 8 w 84"/>
                  <a:gd name="T41" fmla="*/ 12 h 16"/>
                  <a:gd name="T42" fmla="*/ 4 w 84"/>
                  <a:gd name="T43" fmla="*/ 10 h 16"/>
                  <a:gd name="T44" fmla="*/ 0 w 84"/>
                  <a:gd name="T45" fmla="*/ 10 h 16"/>
                  <a:gd name="T46" fmla="*/ 0 w 84"/>
                  <a:gd name="T47" fmla="*/ 6 h 16"/>
                  <a:gd name="T48" fmla="*/ 4 w 84"/>
                  <a:gd name="T49" fmla="*/ 2 h 16"/>
                  <a:gd name="T50" fmla="*/ 8 w 84"/>
                  <a:gd name="T51" fmla="*/ 2 h 16"/>
                  <a:gd name="T52" fmla="*/ 11 w 84"/>
                  <a:gd name="T53" fmla="*/ 0 h 16"/>
                  <a:gd name="T54" fmla="*/ 18 w 84"/>
                  <a:gd name="T55" fmla="*/ 0 h 16"/>
                  <a:gd name="T56" fmla="*/ 24 w 84"/>
                  <a:gd name="T57" fmla="*/ 0 h 16"/>
                  <a:gd name="T58" fmla="*/ 31 w 84"/>
                  <a:gd name="T59" fmla="*/ 0 h 16"/>
                  <a:gd name="T60" fmla="*/ 42 w 84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6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10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7" y="12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2" y="16"/>
                    </a:lnTo>
                    <a:lnTo>
                      <a:pt x="31" y="16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7" name="Freeform 359"/>
              <p:cNvSpPr>
                <a:spLocks/>
              </p:cNvSpPr>
              <p:nvPr/>
            </p:nvSpPr>
            <p:spPr bwMode="auto">
              <a:xfrm>
                <a:off x="4094" y="3598"/>
                <a:ext cx="41" cy="9"/>
              </a:xfrm>
              <a:custGeom>
                <a:avLst/>
                <a:gdLst>
                  <a:gd name="T0" fmla="*/ 42 w 84"/>
                  <a:gd name="T1" fmla="*/ 0 h 16"/>
                  <a:gd name="T2" fmla="*/ 50 w 84"/>
                  <a:gd name="T3" fmla="*/ 0 h 16"/>
                  <a:gd name="T4" fmla="*/ 56 w 84"/>
                  <a:gd name="T5" fmla="*/ 0 h 16"/>
                  <a:gd name="T6" fmla="*/ 67 w 84"/>
                  <a:gd name="T7" fmla="*/ 0 h 16"/>
                  <a:gd name="T8" fmla="*/ 71 w 84"/>
                  <a:gd name="T9" fmla="*/ 0 h 16"/>
                  <a:gd name="T10" fmla="*/ 78 w 84"/>
                  <a:gd name="T11" fmla="*/ 2 h 16"/>
                  <a:gd name="T12" fmla="*/ 80 w 84"/>
                  <a:gd name="T13" fmla="*/ 2 h 16"/>
                  <a:gd name="T14" fmla="*/ 84 w 84"/>
                  <a:gd name="T15" fmla="*/ 6 h 16"/>
                  <a:gd name="T16" fmla="*/ 84 w 84"/>
                  <a:gd name="T17" fmla="*/ 10 h 16"/>
                  <a:gd name="T18" fmla="*/ 80 w 84"/>
                  <a:gd name="T19" fmla="*/ 10 h 16"/>
                  <a:gd name="T20" fmla="*/ 78 w 84"/>
                  <a:gd name="T21" fmla="*/ 12 h 16"/>
                  <a:gd name="T22" fmla="*/ 71 w 84"/>
                  <a:gd name="T23" fmla="*/ 12 h 16"/>
                  <a:gd name="T24" fmla="*/ 67 w 84"/>
                  <a:gd name="T25" fmla="*/ 12 h 16"/>
                  <a:gd name="T26" fmla="*/ 56 w 84"/>
                  <a:gd name="T27" fmla="*/ 16 h 16"/>
                  <a:gd name="T28" fmla="*/ 50 w 84"/>
                  <a:gd name="T29" fmla="*/ 16 h 16"/>
                  <a:gd name="T30" fmla="*/ 42 w 84"/>
                  <a:gd name="T31" fmla="*/ 16 h 16"/>
                  <a:gd name="T32" fmla="*/ 31 w 84"/>
                  <a:gd name="T33" fmla="*/ 16 h 16"/>
                  <a:gd name="T34" fmla="*/ 24 w 84"/>
                  <a:gd name="T35" fmla="*/ 16 h 16"/>
                  <a:gd name="T36" fmla="*/ 18 w 84"/>
                  <a:gd name="T37" fmla="*/ 12 h 16"/>
                  <a:gd name="T38" fmla="*/ 11 w 84"/>
                  <a:gd name="T39" fmla="*/ 12 h 16"/>
                  <a:gd name="T40" fmla="*/ 8 w 84"/>
                  <a:gd name="T41" fmla="*/ 12 h 16"/>
                  <a:gd name="T42" fmla="*/ 4 w 84"/>
                  <a:gd name="T43" fmla="*/ 10 h 16"/>
                  <a:gd name="T44" fmla="*/ 0 w 84"/>
                  <a:gd name="T45" fmla="*/ 10 h 16"/>
                  <a:gd name="T46" fmla="*/ 0 w 84"/>
                  <a:gd name="T47" fmla="*/ 6 h 16"/>
                  <a:gd name="T48" fmla="*/ 4 w 84"/>
                  <a:gd name="T49" fmla="*/ 2 h 16"/>
                  <a:gd name="T50" fmla="*/ 8 w 84"/>
                  <a:gd name="T51" fmla="*/ 2 h 16"/>
                  <a:gd name="T52" fmla="*/ 11 w 84"/>
                  <a:gd name="T53" fmla="*/ 0 h 16"/>
                  <a:gd name="T54" fmla="*/ 18 w 84"/>
                  <a:gd name="T55" fmla="*/ 0 h 16"/>
                  <a:gd name="T56" fmla="*/ 24 w 84"/>
                  <a:gd name="T57" fmla="*/ 0 h 16"/>
                  <a:gd name="T58" fmla="*/ 31 w 84"/>
                  <a:gd name="T59" fmla="*/ 0 h 16"/>
                  <a:gd name="T60" fmla="*/ 42 w 84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6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10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7" y="12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2" y="16"/>
                    </a:lnTo>
                    <a:lnTo>
                      <a:pt x="31" y="16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8" name="Rectangle 360"/>
              <p:cNvSpPr>
                <a:spLocks noChangeArrowheads="1"/>
              </p:cNvSpPr>
              <p:nvPr/>
            </p:nvSpPr>
            <p:spPr bwMode="auto">
              <a:xfrm>
                <a:off x="4097" y="3565"/>
                <a:ext cx="33" cy="1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49" name="Rectangle 361"/>
              <p:cNvSpPr>
                <a:spLocks noChangeArrowheads="1"/>
              </p:cNvSpPr>
              <p:nvPr/>
            </p:nvSpPr>
            <p:spPr bwMode="auto">
              <a:xfrm>
                <a:off x="4097" y="3565"/>
                <a:ext cx="33" cy="1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0" name="Rectangle 362"/>
              <p:cNvSpPr>
                <a:spLocks noChangeArrowheads="1"/>
              </p:cNvSpPr>
              <p:nvPr/>
            </p:nvSpPr>
            <p:spPr bwMode="auto">
              <a:xfrm>
                <a:off x="3994" y="3450"/>
                <a:ext cx="61" cy="5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1" name="Rectangle 363"/>
              <p:cNvSpPr>
                <a:spLocks noChangeArrowheads="1"/>
              </p:cNvSpPr>
              <p:nvPr/>
            </p:nvSpPr>
            <p:spPr bwMode="auto">
              <a:xfrm>
                <a:off x="3994" y="3450"/>
                <a:ext cx="61" cy="5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2" name="Freeform 364"/>
              <p:cNvSpPr>
                <a:spLocks/>
              </p:cNvSpPr>
              <p:nvPr/>
            </p:nvSpPr>
            <p:spPr bwMode="auto">
              <a:xfrm>
                <a:off x="3977" y="3471"/>
                <a:ext cx="42" cy="9"/>
              </a:xfrm>
              <a:custGeom>
                <a:avLst/>
                <a:gdLst>
                  <a:gd name="T0" fmla="*/ 42 w 84"/>
                  <a:gd name="T1" fmla="*/ 0 h 16"/>
                  <a:gd name="T2" fmla="*/ 50 w 84"/>
                  <a:gd name="T3" fmla="*/ 0 h 16"/>
                  <a:gd name="T4" fmla="*/ 56 w 84"/>
                  <a:gd name="T5" fmla="*/ 0 h 16"/>
                  <a:gd name="T6" fmla="*/ 62 w 84"/>
                  <a:gd name="T7" fmla="*/ 0 h 16"/>
                  <a:gd name="T8" fmla="*/ 70 w 84"/>
                  <a:gd name="T9" fmla="*/ 2 h 16"/>
                  <a:gd name="T10" fmla="*/ 78 w 84"/>
                  <a:gd name="T11" fmla="*/ 2 h 16"/>
                  <a:gd name="T12" fmla="*/ 81 w 84"/>
                  <a:gd name="T13" fmla="*/ 6 h 16"/>
                  <a:gd name="T14" fmla="*/ 84 w 84"/>
                  <a:gd name="T15" fmla="*/ 8 h 16"/>
                  <a:gd name="T16" fmla="*/ 81 w 84"/>
                  <a:gd name="T17" fmla="*/ 8 h 16"/>
                  <a:gd name="T18" fmla="*/ 81 w 84"/>
                  <a:gd name="T19" fmla="*/ 12 h 16"/>
                  <a:gd name="T20" fmla="*/ 78 w 84"/>
                  <a:gd name="T21" fmla="*/ 12 h 16"/>
                  <a:gd name="T22" fmla="*/ 70 w 84"/>
                  <a:gd name="T23" fmla="*/ 12 h 16"/>
                  <a:gd name="T24" fmla="*/ 62 w 84"/>
                  <a:gd name="T25" fmla="*/ 16 h 16"/>
                  <a:gd name="T26" fmla="*/ 56 w 84"/>
                  <a:gd name="T27" fmla="*/ 16 h 16"/>
                  <a:gd name="T28" fmla="*/ 50 w 84"/>
                  <a:gd name="T29" fmla="*/ 16 h 16"/>
                  <a:gd name="T30" fmla="*/ 42 w 84"/>
                  <a:gd name="T31" fmla="*/ 16 h 16"/>
                  <a:gd name="T32" fmla="*/ 32 w 84"/>
                  <a:gd name="T33" fmla="*/ 16 h 16"/>
                  <a:gd name="T34" fmla="*/ 24 w 84"/>
                  <a:gd name="T35" fmla="*/ 16 h 16"/>
                  <a:gd name="T36" fmla="*/ 18 w 84"/>
                  <a:gd name="T37" fmla="*/ 16 h 16"/>
                  <a:gd name="T38" fmla="*/ 10 w 84"/>
                  <a:gd name="T39" fmla="*/ 12 h 16"/>
                  <a:gd name="T40" fmla="*/ 6 w 84"/>
                  <a:gd name="T41" fmla="*/ 12 h 16"/>
                  <a:gd name="T42" fmla="*/ 4 w 84"/>
                  <a:gd name="T43" fmla="*/ 12 h 16"/>
                  <a:gd name="T44" fmla="*/ 0 w 84"/>
                  <a:gd name="T45" fmla="*/ 8 h 16"/>
                  <a:gd name="T46" fmla="*/ 0 w 84"/>
                  <a:gd name="T47" fmla="*/ 6 h 16"/>
                  <a:gd name="T48" fmla="*/ 4 w 84"/>
                  <a:gd name="T49" fmla="*/ 6 h 16"/>
                  <a:gd name="T50" fmla="*/ 6 w 84"/>
                  <a:gd name="T51" fmla="*/ 2 h 16"/>
                  <a:gd name="T52" fmla="*/ 10 w 84"/>
                  <a:gd name="T53" fmla="*/ 2 h 16"/>
                  <a:gd name="T54" fmla="*/ 18 w 84"/>
                  <a:gd name="T55" fmla="*/ 0 h 16"/>
                  <a:gd name="T56" fmla="*/ 24 w 84"/>
                  <a:gd name="T57" fmla="*/ 0 h 16"/>
                  <a:gd name="T58" fmla="*/ 32 w 84"/>
                  <a:gd name="T59" fmla="*/ 0 h 16"/>
                  <a:gd name="T60" fmla="*/ 42 w 84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6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8" y="2"/>
                    </a:lnTo>
                    <a:lnTo>
                      <a:pt x="81" y="6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0" y="12"/>
                    </a:lnTo>
                    <a:lnTo>
                      <a:pt x="62" y="16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2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3" name="Freeform 365"/>
              <p:cNvSpPr>
                <a:spLocks/>
              </p:cNvSpPr>
              <p:nvPr/>
            </p:nvSpPr>
            <p:spPr bwMode="auto">
              <a:xfrm>
                <a:off x="3977" y="3471"/>
                <a:ext cx="42" cy="9"/>
              </a:xfrm>
              <a:custGeom>
                <a:avLst/>
                <a:gdLst>
                  <a:gd name="T0" fmla="*/ 42 w 84"/>
                  <a:gd name="T1" fmla="*/ 0 h 16"/>
                  <a:gd name="T2" fmla="*/ 50 w 84"/>
                  <a:gd name="T3" fmla="*/ 0 h 16"/>
                  <a:gd name="T4" fmla="*/ 56 w 84"/>
                  <a:gd name="T5" fmla="*/ 0 h 16"/>
                  <a:gd name="T6" fmla="*/ 62 w 84"/>
                  <a:gd name="T7" fmla="*/ 0 h 16"/>
                  <a:gd name="T8" fmla="*/ 70 w 84"/>
                  <a:gd name="T9" fmla="*/ 2 h 16"/>
                  <a:gd name="T10" fmla="*/ 78 w 84"/>
                  <a:gd name="T11" fmla="*/ 2 h 16"/>
                  <a:gd name="T12" fmla="*/ 81 w 84"/>
                  <a:gd name="T13" fmla="*/ 6 h 16"/>
                  <a:gd name="T14" fmla="*/ 84 w 84"/>
                  <a:gd name="T15" fmla="*/ 8 h 16"/>
                  <a:gd name="T16" fmla="*/ 81 w 84"/>
                  <a:gd name="T17" fmla="*/ 8 h 16"/>
                  <a:gd name="T18" fmla="*/ 81 w 84"/>
                  <a:gd name="T19" fmla="*/ 12 h 16"/>
                  <a:gd name="T20" fmla="*/ 78 w 84"/>
                  <a:gd name="T21" fmla="*/ 12 h 16"/>
                  <a:gd name="T22" fmla="*/ 70 w 84"/>
                  <a:gd name="T23" fmla="*/ 12 h 16"/>
                  <a:gd name="T24" fmla="*/ 62 w 84"/>
                  <a:gd name="T25" fmla="*/ 16 h 16"/>
                  <a:gd name="T26" fmla="*/ 56 w 84"/>
                  <a:gd name="T27" fmla="*/ 16 h 16"/>
                  <a:gd name="T28" fmla="*/ 50 w 84"/>
                  <a:gd name="T29" fmla="*/ 16 h 16"/>
                  <a:gd name="T30" fmla="*/ 42 w 84"/>
                  <a:gd name="T31" fmla="*/ 16 h 16"/>
                  <a:gd name="T32" fmla="*/ 32 w 84"/>
                  <a:gd name="T33" fmla="*/ 16 h 16"/>
                  <a:gd name="T34" fmla="*/ 24 w 84"/>
                  <a:gd name="T35" fmla="*/ 16 h 16"/>
                  <a:gd name="T36" fmla="*/ 18 w 84"/>
                  <a:gd name="T37" fmla="*/ 16 h 16"/>
                  <a:gd name="T38" fmla="*/ 10 w 84"/>
                  <a:gd name="T39" fmla="*/ 12 h 16"/>
                  <a:gd name="T40" fmla="*/ 6 w 84"/>
                  <a:gd name="T41" fmla="*/ 12 h 16"/>
                  <a:gd name="T42" fmla="*/ 4 w 84"/>
                  <a:gd name="T43" fmla="*/ 12 h 16"/>
                  <a:gd name="T44" fmla="*/ 0 w 84"/>
                  <a:gd name="T45" fmla="*/ 8 h 16"/>
                  <a:gd name="T46" fmla="*/ 0 w 84"/>
                  <a:gd name="T47" fmla="*/ 6 h 16"/>
                  <a:gd name="T48" fmla="*/ 4 w 84"/>
                  <a:gd name="T49" fmla="*/ 6 h 16"/>
                  <a:gd name="T50" fmla="*/ 6 w 84"/>
                  <a:gd name="T51" fmla="*/ 2 h 16"/>
                  <a:gd name="T52" fmla="*/ 10 w 84"/>
                  <a:gd name="T53" fmla="*/ 2 h 16"/>
                  <a:gd name="T54" fmla="*/ 18 w 84"/>
                  <a:gd name="T55" fmla="*/ 0 h 16"/>
                  <a:gd name="T56" fmla="*/ 24 w 84"/>
                  <a:gd name="T57" fmla="*/ 0 h 16"/>
                  <a:gd name="T58" fmla="*/ 32 w 84"/>
                  <a:gd name="T59" fmla="*/ 0 h 16"/>
                  <a:gd name="T60" fmla="*/ 42 w 84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6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8" y="2"/>
                    </a:lnTo>
                    <a:lnTo>
                      <a:pt x="81" y="6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0" y="12"/>
                    </a:lnTo>
                    <a:lnTo>
                      <a:pt x="62" y="16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2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4" name="Freeform 366"/>
              <p:cNvSpPr>
                <a:spLocks/>
              </p:cNvSpPr>
              <p:nvPr/>
            </p:nvSpPr>
            <p:spPr bwMode="auto">
              <a:xfrm>
                <a:off x="3977" y="3488"/>
                <a:ext cx="42" cy="9"/>
              </a:xfrm>
              <a:custGeom>
                <a:avLst/>
                <a:gdLst>
                  <a:gd name="T0" fmla="*/ 42 w 84"/>
                  <a:gd name="T1" fmla="*/ 0 h 18"/>
                  <a:gd name="T2" fmla="*/ 50 w 84"/>
                  <a:gd name="T3" fmla="*/ 0 h 18"/>
                  <a:gd name="T4" fmla="*/ 56 w 84"/>
                  <a:gd name="T5" fmla="*/ 0 h 18"/>
                  <a:gd name="T6" fmla="*/ 62 w 84"/>
                  <a:gd name="T7" fmla="*/ 0 h 18"/>
                  <a:gd name="T8" fmla="*/ 70 w 84"/>
                  <a:gd name="T9" fmla="*/ 4 h 18"/>
                  <a:gd name="T10" fmla="*/ 78 w 84"/>
                  <a:gd name="T11" fmla="*/ 4 h 18"/>
                  <a:gd name="T12" fmla="*/ 81 w 84"/>
                  <a:gd name="T13" fmla="*/ 6 h 18"/>
                  <a:gd name="T14" fmla="*/ 84 w 84"/>
                  <a:gd name="T15" fmla="*/ 10 h 18"/>
                  <a:gd name="T16" fmla="*/ 81 w 84"/>
                  <a:gd name="T17" fmla="*/ 10 h 18"/>
                  <a:gd name="T18" fmla="*/ 81 w 84"/>
                  <a:gd name="T19" fmla="*/ 13 h 18"/>
                  <a:gd name="T20" fmla="*/ 78 w 84"/>
                  <a:gd name="T21" fmla="*/ 13 h 18"/>
                  <a:gd name="T22" fmla="*/ 70 w 84"/>
                  <a:gd name="T23" fmla="*/ 13 h 18"/>
                  <a:gd name="T24" fmla="*/ 62 w 84"/>
                  <a:gd name="T25" fmla="*/ 18 h 18"/>
                  <a:gd name="T26" fmla="*/ 56 w 84"/>
                  <a:gd name="T27" fmla="*/ 18 h 18"/>
                  <a:gd name="T28" fmla="*/ 50 w 84"/>
                  <a:gd name="T29" fmla="*/ 18 h 18"/>
                  <a:gd name="T30" fmla="*/ 42 w 84"/>
                  <a:gd name="T31" fmla="*/ 18 h 18"/>
                  <a:gd name="T32" fmla="*/ 32 w 84"/>
                  <a:gd name="T33" fmla="*/ 18 h 18"/>
                  <a:gd name="T34" fmla="*/ 24 w 84"/>
                  <a:gd name="T35" fmla="*/ 18 h 18"/>
                  <a:gd name="T36" fmla="*/ 18 w 84"/>
                  <a:gd name="T37" fmla="*/ 18 h 18"/>
                  <a:gd name="T38" fmla="*/ 10 w 84"/>
                  <a:gd name="T39" fmla="*/ 13 h 18"/>
                  <a:gd name="T40" fmla="*/ 6 w 84"/>
                  <a:gd name="T41" fmla="*/ 13 h 18"/>
                  <a:gd name="T42" fmla="*/ 4 w 84"/>
                  <a:gd name="T43" fmla="*/ 13 h 18"/>
                  <a:gd name="T44" fmla="*/ 0 w 84"/>
                  <a:gd name="T45" fmla="*/ 10 h 18"/>
                  <a:gd name="T46" fmla="*/ 0 w 84"/>
                  <a:gd name="T47" fmla="*/ 6 h 18"/>
                  <a:gd name="T48" fmla="*/ 4 w 84"/>
                  <a:gd name="T49" fmla="*/ 6 h 18"/>
                  <a:gd name="T50" fmla="*/ 6 w 84"/>
                  <a:gd name="T51" fmla="*/ 4 h 18"/>
                  <a:gd name="T52" fmla="*/ 10 w 84"/>
                  <a:gd name="T53" fmla="*/ 4 h 18"/>
                  <a:gd name="T54" fmla="*/ 18 w 84"/>
                  <a:gd name="T55" fmla="*/ 0 h 18"/>
                  <a:gd name="T56" fmla="*/ 24 w 84"/>
                  <a:gd name="T57" fmla="*/ 0 h 18"/>
                  <a:gd name="T58" fmla="*/ 32 w 84"/>
                  <a:gd name="T59" fmla="*/ 0 h 18"/>
                  <a:gd name="T60" fmla="*/ 42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1" y="6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81" y="13"/>
                    </a:lnTo>
                    <a:lnTo>
                      <a:pt x="78" y="13"/>
                    </a:lnTo>
                    <a:lnTo>
                      <a:pt x="70" y="13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2" y="18"/>
                    </a:lnTo>
                    <a:lnTo>
                      <a:pt x="32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5" name="Freeform 367"/>
              <p:cNvSpPr>
                <a:spLocks/>
              </p:cNvSpPr>
              <p:nvPr/>
            </p:nvSpPr>
            <p:spPr bwMode="auto">
              <a:xfrm>
                <a:off x="3977" y="3488"/>
                <a:ext cx="42" cy="9"/>
              </a:xfrm>
              <a:custGeom>
                <a:avLst/>
                <a:gdLst>
                  <a:gd name="T0" fmla="*/ 42 w 84"/>
                  <a:gd name="T1" fmla="*/ 0 h 18"/>
                  <a:gd name="T2" fmla="*/ 50 w 84"/>
                  <a:gd name="T3" fmla="*/ 0 h 18"/>
                  <a:gd name="T4" fmla="*/ 56 w 84"/>
                  <a:gd name="T5" fmla="*/ 0 h 18"/>
                  <a:gd name="T6" fmla="*/ 62 w 84"/>
                  <a:gd name="T7" fmla="*/ 0 h 18"/>
                  <a:gd name="T8" fmla="*/ 70 w 84"/>
                  <a:gd name="T9" fmla="*/ 4 h 18"/>
                  <a:gd name="T10" fmla="*/ 78 w 84"/>
                  <a:gd name="T11" fmla="*/ 4 h 18"/>
                  <a:gd name="T12" fmla="*/ 81 w 84"/>
                  <a:gd name="T13" fmla="*/ 6 h 18"/>
                  <a:gd name="T14" fmla="*/ 84 w 84"/>
                  <a:gd name="T15" fmla="*/ 10 h 18"/>
                  <a:gd name="T16" fmla="*/ 81 w 84"/>
                  <a:gd name="T17" fmla="*/ 10 h 18"/>
                  <a:gd name="T18" fmla="*/ 81 w 84"/>
                  <a:gd name="T19" fmla="*/ 13 h 18"/>
                  <a:gd name="T20" fmla="*/ 78 w 84"/>
                  <a:gd name="T21" fmla="*/ 13 h 18"/>
                  <a:gd name="T22" fmla="*/ 70 w 84"/>
                  <a:gd name="T23" fmla="*/ 13 h 18"/>
                  <a:gd name="T24" fmla="*/ 62 w 84"/>
                  <a:gd name="T25" fmla="*/ 18 h 18"/>
                  <a:gd name="T26" fmla="*/ 56 w 84"/>
                  <a:gd name="T27" fmla="*/ 18 h 18"/>
                  <a:gd name="T28" fmla="*/ 50 w 84"/>
                  <a:gd name="T29" fmla="*/ 18 h 18"/>
                  <a:gd name="T30" fmla="*/ 42 w 84"/>
                  <a:gd name="T31" fmla="*/ 18 h 18"/>
                  <a:gd name="T32" fmla="*/ 32 w 84"/>
                  <a:gd name="T33" fmla="*/ 18 h 18"/>
                  <a:gd name="T34" fmla="*/ 24 w 84"/>
                  <a:gd name="T35" fmla="*/ 18 h 18"/>
                  <a:gd name="T36" fmla="*/ 18 w 84"/>
                  <a:gd name="T37" fmla="*/ 18 h 18"/>
                  <a:gd name="T38" fmla="*/ 10 w 84"/>
                  <a:gd name="T39" fmla="*/ 13 h 18"/>
                  <a:gd name="T40" fmla="*/ 6 w 84"/>
                  <a:gd name="T41" fmla="*/ 13 h 18"/>
                  <a:gd name="T42" fmla="*/ 4 w 84"/>
                  <a:gd name="T43" fmla="*/ 13 h 18"/>
                  <a:gd name="T44" fmla="*/ 0 w 84"/>
                  <a:gd name="T45" fmla="*/ 10 h 18"/>
                  <a:gd name="T46" fmla="*/ 0 w 84"/>
                  <a:gd name="T47" fmla="*/ 6 h 18"/>
                  <a:gd name="T48" fmla="*/ 4 w 84"/>
                  <a:gd name="T49" fmla="*/ 6 h 18"/>
                  <a:gd name="T50" fmla="*/ 6 w 84"/>
                  <a:gd name="T51" fmla="*/ 4 h 18"/>
                  <a:gd name="T52" fmla="*/ 10 w 84"/>
                  <a:gd name="T53" fmla="*/ 4 h 18"/>
                  <a:gd name="T54" fmla="*/ 18 w 84"/>
                  <a:gd name="T55" fmla="*/ 0 h 18"/>
                  <a:gd name="T56" fmla="*/ 24 w 84"/>
                  <a:gd name="T57" fmla="*/ 0 h 18"/>
                  <a:gd name="T58" fmla="*/ 32 w 84"/>
                  <a:gd name="T59" fmla="*/ 0 h 18"/>
                  <a:gd name="T60" fmla="*/ 42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1" y="6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81" y="13"/>
                    </a:lnTo>
                    <a:lnTo>
                      <a:pt x="78" y="13"/>
                    </a:lnTo>
                    <a:lnTo>
                      <a:pt x="70" y="13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2" y="18"/>
                    </a:lnTo>
                    <a:lnTo>
                      <a:pt x="32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6" name="Rectangle 368"/>
              <p:cNvSpPr>
                <a:spLocks noChangeArrowheads="1"/>
              </p:cNvSpPr>
              <p:nvPr/>
            </p:nvSpPr>
            <p:spPr bwMode="auto">
              <a:xfrm>
                <a:off x="3980" y="3455"/>
                <a:ext cx="33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7" name="Rectangle 369"/>
              <p:cNvSpPr>
                <a:spLocks noChangeArrowheads="1"/>
              </p:cNvSpPr>
              <p:nvPr/>
            </p:nvSpPr>
            <p:spPr bwMode="auto">
              <a:xfrm>
                <a:off x="3980" y="3455"/>
                <a:ext cx="33" cy="1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8" name="Rectangle 370"/>
              <p:cNvSpPr>
                <a:spLocks noChangeArrowheads="1"/>
              </p:cNvSpPr>
              <p:nvPr/>
            </p:nvSpPr>
            <p:spPr bwMode="auto">
              <a:xfrm>
                <a:off x="3791" y="3504"/>
                <a:ext cx="62" cy="5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59" name="Rectangle 371"/>
              <p:cNvSpPr>
                <a:spLocks noChangeArrowheads="1"/>
              </p:cNvSpPr>
              <p:nvPr/>
            </p:nvSpPr>
            <p:spPr bwMode="auto">
              <a:xfrm>
                <a:off x="3791" y="3504"/>
                <a:ext cx="62" cy="5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0" name="Freeform 372"/>
              <p:cNvSpPr>
                <a:spLocks/>
              </p:cNvSpPr>
              <p:nvPr/>
            </p:nvSpPr>
            <p:spPr bwMode="auto">
              <a:xfrm>
                <a:off x="3772" y="3525"/>
                <a:ext cx="42" cy="9"/>
              </a:xfrm>
              <a:custGeom>
                <a:avLst/>
                <a:gdLst>
                  <a:gd name="T0" fmla="*/ 43 w 84"/>
                  <a:gd name="T1" fmla="*/ 0 h 18"/>
                  <a:gd name="T2" fmla="*/ 53 w 84"/>
                  <a:gd name="T3" fmla="*/ 0 h 18"/>
                  <a:gd name="T4" fmla="*/ 60 w 84"/>
                  <a:gd name="T5" fmla="*/ 0 h 18"/>
                  <a:gd name="T6" fmla="*/ 66 w 84"/>
                  <a:gd name="T7" fmla="*/ 4 h 18"/>
                  <a:gd name="T8" fmla="*/ 75 w 84"/>
                  <a:gd name="T9" fmla="*/ 4 h 18"/>
                  <a:gd name="T10" fmla="*/ 77 w 84"/>
                  <a:gd name="T11" fmla="*/ 4 h 18"/>
                  <a:gd name="T12" fmla="*/ 81 w 84"/>
                  <a:gd name="T13" fmla="*/ 7 h 18"/>
                  <a:gd name="T14" fmla="*/ 84 w 84"/>
                  <a:gd name="T15" fmla="*/ 7 h 18"/>
                  <a:gd name="T16" fmla="*/ 84 w 84"/>
                  <a:gd name="T17" fmla="*/ 12 h 18"/>
                  <a:gd name="T18" fmla="*/ 81 w 84"/>
                  <a:gd name="T19" fmla="*/ 16 h 18"/>
                  <a:gd name="T20" fmla="*/ 77 w 84"/>
                  <a:gd name="T21" fmla="*/ 16 h 18"/>
                  <a:gd name="T22" fmla="*/ 75 w 84"/>
                  <a:gd name="T23" fmla="*/ 18 h 18"/>
                  <a:gd name="T24" fmla="*/ 66 w 84"/>
                  <a:gd name="T25" fmla="*/ 18 h 18"/>
                  <a:gd name="T26" fmla="*/ 60 w 84"/>
                  <a:gd name="T27" fmla="*/ 18 h 18"/>
                  <a:gd name="T28" fmla="*/ 53 w 84"/>
                  <a:gd name="T29" fmla="*/ 18 h 18"/>
                  <a:gd name="T30" fmla="*/ 43 w 84"/>
                  <a:gd name="T31" fmla="*/ 18 h 18"/>
                  <a:gd name="T32" fmla="*/ 34 w 84"/>
                  <a:gd name="T33" fmla="*/ 18 h 18"/>
                  <a:gd name="T34" fmla="*/ 28 w 84"/>
                  <a:gd name="T35" fmla="*/ 18 h 18"/>
                  <a:gd name="T36" fmla="*/ 21 w 84"/>
                  <a:gd name="T37" fmla="*/ 18 h 18"/>
                  <a:gd name="T38" fmla="*/ 15 w 84"/>
                  <a:gd name="T39" fmla="*/ 18 h 18"/>
                  <a:gd name="T40" fmla="*/ 6 w 84"/>
                  <a:gd name="T41" fmla="*/ 16 h 18"/>
                  <a:gd name="T42" fmla="*/ 4 w 84"/>
                  <a:gd name="T43" fmla="*/ 16 h 18"/>
                  <a:gd name="T44" fmla="*/ 4 w 84"/>
                  <a:gd name="T45" fmla="*/ 12 h 18"/>
                  <a:gd name="T46" fmla="*/ 0 w 84"/>
                  <a:gd name="T47" fmla="*/ 12 h 18"/>
                  <a:gd name="T48" fmla="*/ 4 w 84"/>
                  <a:gd name="T49" fmla="*/ 7 h 18"/>
                  <a:gd name="T50" fmla="*/ 6 w 84"/>
                  <a:gd name="T51" fmla="*/ 4 h 18"/>
                  <a:gd name="T52" fmla="*/ 15 w 84"/>
                  <a:gd name="T53" fmla="*/ 4 h 18"/>
                  <a:gd name="T54" fmla="*/ 21 w 84"/>
                  <a:gd name="T55" fmla="*/ 4 h 18"/>
                  <a:gd name="T56" fmla="*/ 28 w 84"/>
                  <a:gd name="T57" fmla="*/ 0 h 18"/>
                  <a:gd name="T58" fmla="*/ 34 w 84"/>
                  <a:gd name="T59" fmla="*/ 0 h 18"/>
                  <a:gd name="T60" fmla="*/ 43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3" y="0"/>
                    </a:moveTo>
                    <a:lnTo>
                      <a:pt x="53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81" y="7"/>
                    </a:lnTo>
                    <a:lnTo>
                      <a:pt x="84" y="7"/>
                    </a:lnTo>
                    <a:lnTo>
                      <a:pt x="84" y="12"/>
                    </a:lnTo>
                    <a:lnTo>
                      <a:pt x="81" y="16"/>
                    </a:lnTo>
                    <a:lnTo>
                      <a:pt x="77" y="16"/>
                    </a:lnTo>
                    <a:lnTo>
                      <a:pt x="75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3" y="18"/>
                    </a:lnTo>
                    <a:lnTo>
                      <a:pt x="43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1" name="Freeform 373"/>
              <p:cNvSpPr>
                <a:spLocks/>
              </p:cNvSpPr>
              <p:nvPr/>
            </p:nvSpPr>
            <p:spPr bwMode="auto">
              <a:xfrm>
                <a:off x="3772" y="3525"/>
                <a:ext cx="42" cy="9"/>
              </a:xfrm>
              <a:custGeom>
                <a:avLst/>
                <a:gdLst>
                  <a:gd name="T0" fmla="*/ 43 w 84"/>
                  <a:gd name="T1" fmla="*/ 0 h 18"/>
                  <a:gd name="T2" fmla="*/ 53 w 84"/>
                  <a:gd name="T3" fmla="*/ 0 h 18"/>
                  <a:gd name="T4" fmla="*/ 60 w 84"/>
                  <a:gd name="T5" fmla="*/ 0 h 18"/>
                  <a:gd name="T6" fmla="*/ 66 w 84"/>
                  <a:gd name="T7" fmla="*/ 4 h 18"/>
                  <a:gd name="T8" fmla="*/ 75 w 84"/>
                  <a:gd name="T9" fmla="*/ 4 h 18"/>
                  <a:gd name="T10" fmla="*/ 77 w 84"/>
                  <a:gd name="T11" fmla="*/ 4 h 18"/>
                  <a:gd name="T12" fmla="*/ 81 w 84"/>
                  <a:gd name="T13" fmla="*/ 7 h 18"/>
                  <a:gd name="T14" fmla="*/ 84 w 84"/>
                  <a:gd name="T15" fmla="*/ 7 h 18"/>
                  <a:gd name="T16" fmla="*/ 84 w 84"/>
                  <a:gd name="T17" fmla="*/ 12 h 18"/>
                  <a:gd name="T18" fmla="*/ 81 w 84"/>
                  <a:gd name="T19" fmla="*/ 16 h 18"/>
                  <a:gd name="T20" fmla="*/ 77 w 84"/>
                  <a:gd name="T21" fmla="*/ 16 h 18"/>
                  <a:gd name="T22" fmla="*/ 75 w 84"/>
                  <a:gd name="T23" fmla="*/ 18 h 18"/>
                  <a:gd name="T24" fmla="*/ 66 w 84"/>
                  <a:gd name="T25" fmla="*/ 18 h 18"/>
                  <a:gd name="T26" fmla="*/ 60 w 84"/>
                  <a:gd name="T27" fmla="*/ 18 h 18"/>
                  <a:gd name="T28" fmla="*/ 53 w 84"/>
                  <a:gd name="T29" fmla="*/ 18 h 18"/>
                  <a:gd name="T30" fmla="*/ 43 w 84"/>
                  <a:gd name="T31" fmla="*/ 18 h 18"/>
                  <a:gd name="T32" fmla="*/ 34 w 84"/>
                  <a:gd name="T33" fmla="*/ 18 h 18"/>
                  <a:gd name="T34" fmla="*/ 28 w 84"/>
                  <a:gd name="T35" fmla="*/ 18 h 18"/>
                  <a:gd name="T36" fmla="*/ 21 w 84"/>
                  <a:gd name="T37" fmla="*/ 18 h 18"/>
                  <a:gd name="T38" fmla="*/ 15 w 84"/>
                  <a:gd name="T39" fmla="*/ 18 h 18"/>
                  <a:gd name="T40" fmla="*/ 6 w 84"/>
                  <a:gd name="T41" fmla="*/ 16 h 18"/>
                  <a:gd name="T42" fmla="*/ 4 w 84"/>
                  <a:gd name="T43" fmla="*/ 16 h 18"/>
                  <a:gd name="T44" fmla="*/ 4 w 84"/>
                  <a:gd name="T45" fmla="*/ 12 h 18"/>
                  <a:gd name="T46" fmla="*/ 0 w 84"/>
                  <a:gd name="T47" fmla="*/ 12 h 18"/>
                  <a:gd name="T48" fmla="*/ 4 w 84"/>
                  <a:gd name="T49" fmla="*/ 7 h 18"/>
                  <a:gd name="T50" fmla="*/ 6 w 84"/>
                  <a:gd name="T51" fmla="*/ 4 h 18"/>
                  <a:gd name="T52" fmla="*/ 15 w 84"/>
                  <a:gd name="T53" fmla="*/ 4 h 18"/>
                  <a:gd name="T54" fmla="*/ 21 w 84"/>
                  <a:gd name="T55" fmla="*/ 4 h 18"/>
                  <a:gd name="T56" fmla="*/ 28 w 84"/>
                  <a:gd name="T57" fmla="*/ 0 h 18"/>
                  <a:gd name="T58" fmla="*/ 34 w 84"/>
                  <a:gd name="T59" fmla="*/ 0 h 18"/>
                  <a:gd name="T60" fmla="*/ 43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3" y="0"/>
                    </a:moveTo>
                    <a:lnTo>
                      <a:pt x="53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81" y="7"/>
                    </a:lnTo>
                    <a:lnTo>
                      <a:pt x="84" y="7"/>
                    </a:lnTo>
                    <a:lnTo>
                      <a:pt x="84" y="12"/>
                    </a:lnTo>
                    <a:lnTo>
                      <a:pt x="81" y="16"/>
                    </a:lnTo>
                    <a:lnTo>
                      <a:pt x="77" y="16"/>
                    </a:lnTo>
                    <a:lnTo>
                      <a:pt x="75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3" y="18"/>
                    </a:lnTo>
                    <a:lnTo>
                      <a:pt x="43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2" name="Freeform 374"/>
              <p:cNvSpPr>
                <a:spLocks/>
              </p:cNvSpPr>
              <p:nvPr/>
            </p:nvSpPr>
            <p:spPr bwMode="auto">
              <a:xfrm>
                <a:off x="3772" y="3542"/>
                <a:ext cx="42" cy="9"/>
              </a:xfrm>
              <a:custGeom>
                <a:avLst/>
                <a:gdLst>
                  <a:gd name="T0" fmla="*/ 43 w 84"/>
                  <a:gd name="T1" fmla="*/ 0 h 19"/>
                  <a:gd name="T2" fmla="*/ 53 w 84"/>
                  <a:gd name="T3" fmla="*/ 0 h 19"/>
                  <a:gd name="T4" fmla="*/ 60 w 84"/>
                  <a:gd name="T5" fmla="*/ 0 h 19"/>
                  <a:gd name="T6" fmla="*/ 66 w 84"/>
                  <a:gd name="T7" fmla="*/ 3 h 19"/>
                  <a:gd name="T8" fmla="*/ 75 w 84"/>
                  <a:gd name="T9" fmla="*/ 3 h 19"/>
                  <a:gd name="T10" fmla="*/ 77 w 84"/>
                  <a:gd name="T11" fmla="*/ 3 h 19"/>
                  <a:gd name="T12" fmla="*/ 81 w 84"/>
                  <a:gd name="T13" fmla="*/ 9 h 19"/>
                  <a:gd name="T14" fmla="*/ 84 w 84"/>
                  <a:gd name="T15" fmla="*/ 9 h 19"/>
                  <a:gd name="T16" fmla="*/ 84 w 84"/>
                  <a:gd name="T17" fmla="*/ 11 h 19"/>
                  <a:gd name="T18" fmla="*/ 81 w 84"/>
                  <a:gd name="T19" fmla="*/ 15 h 19"/>
                  <a:gd name="T20" fmla="*/ 77 w 84"/>
                  <a:gd name="T21" fmla="*/ 15 h 19"/>
                  <a:gd name="T22" fmla="*/ 75 w 84"/>
                  <a:gd name="T23" fmla="*/ 19 h 19"/>
                  <a:gd name="T24" fmla="*/ 66 w 84"/>
                  <a:gd name="T25" fmla="*/ 19 h 19"/>
                  <a:gd name="T26" fmla="*/ 60 w 84"/>
                  <a:gd name="T27" fmla="*/ 19 h 19"/>
                  <a:gd name="T28" fmla="*/ 53 w 84"/>
                  <a:gd name="T29" fmla="*/ 19 h 19"/>
                  <a:gd name="T30" fmla="*/ 43 w 84"/>
                  <a:gd name="T31" fmla="*/ 19 h 19"/>
                  <a:gd name="T32" fmla="*/ 34 w 84"/>
                  <a:gd name="T33" fmla="*/ 19 h 19"/>
                  <a:gd name="T34" fmla="*/ 28 w 84"/>
                  <a:gd name="T35" fmla="*/ 19 h 19"/>
                  <a:gd name="T36" fmla="*/ 21 w 84"/>
                  <a:gd name="T37" fmla="*/ 19 h 19"/>
                  <a:gd name="T38" fmla="*/ 15 w 84"/>
                  <a:gd name="T39" fmla="*/ 19 h 19"/>
                  <a:gd name="T40" fmla="*/ 6 w 84"/>
                  <a:gd name="T41" fmla="*/ 15 h 19"/>
                  <a:gd name="T42" fmla="*/ 4 w 84"/>
                  <a:gd name="T43" fmla="*/ 15 h 19"/>
                  <a:gd name="T44" fmla="*/ 4 w 84"/>
                  <a:gd name="T45" fmla="*/ 11 h 19"/>
                  <a:gd name="T46" fmla="*/ 0 w 84"/>
                  <a:gd name="T47" fmla="*/ 11 h 19"/>
                  <a:gd name="T48" fmla="*/ 4 w 84"/>
                  <a:gd name="T49" fmla="*/ 9 h 19"/>
                  <a:gd name="T50" fmla="*/ 6 w 84"/>
                  <a:gd name="T51" fmla="*/ 3 h 19"/>
                  <a:gd name="T52" fmla="*/ 15 w 84"/>
                  <a:gd name="T53" fmla="*/ 3 h 19"/>
                  <a:gd name="T54" fmla="*/ 21 w 84"/>
                  <a:gd name="T55" fmla="*/ 3 h 19"/>
                  <a:gd name="T56" fmla="*/ 28 w 84"/>
                  <a:gd name="T57" fmla="*/ 0 h 19"/>
                  <a:gd name="T58" fmla="*/ 34 w 84"/>
                  <a:gd name="T59" fmla="*/ 0 h 19"/>
                  <a:gd name="T60" fmla="*/ 43 w 84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9">
                    <a:moveTo>
                      <a:pt x="43" y="0"/>
                    </a:moveTo>
                    <a:lnTo>
                      <a:pt x="53" y="0"/>
                    </a:lnTo>
                    <a:lnTo>
                      <a:pt x="60" y="0"/>
                    </a:lnTo>
                    <a:lnTo>
                      <a:pt x="66" y="3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81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1" y="15"/>
                    </a:lnTo>
                    <a:lnTo>
                      <a:pt x="77" y="15"/>
                    </a:lnTo>
                    <a:lnTo>
                      <a:pt x="75" y="19"/>
                    </a:lnTo>
                    <a:lnTo>
                      <a:pt x="66" y="19"/>
                    </a:lnTo>
                    <a:lnTo>
                      <a:pt x="60" y="19"/>
                    </a:lnTo>
                    <a:lnTo>
                      <a:pt x="53" y="19"/>
                    </a:lnTo>
                    <a:lnTo>
                      <a:pt x="43" y="19"/>
                    </a:lnTo>
                    <a:lnTo>
                      <a:pt x="34" y="19"/>
                    </a:lnTo>
                    <a:lnTo>
                      <a:pt x="28" y="19"/>
                    </a:lnTo>
                    <a:lnTo>
                      <a:pt x="21" y="19"/>
                    </a:lnTo>
                    <a:lnTo>
                      <a:pt x="15" y="19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6" y="3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3" name="Freeform 375"/>
              <p:cNvSpPr>
                <a:spLocks/>
              </p:cNvSpPr>
              <p:nvPr/>
            </p:nvSpPr>
            <p:spPr bwMode="auto">
              <a:xfrm>
                <a:off x="3772" y="3542"/>
                <a:ext cx="42" cy="9"/>
              </a:xfrm>
              <a:custGeom>
                <a:avLst/>
                <a:gdLst>
                  <a:gd name="T0" fmla="*/ 43 w 84"/>
                  <a:gd name="T1" fmla="*/ 0 h 19"/>
                  <a:gd name="T2" fmla="*/ 53 w 84"/>
                  <a:gd name="T3" fmla="*/ 0 h 19"/>
                  <a:gd name="T4" fmla="*/ 60 w 84"/>
                  <a:gd name="T5" fmla="*/ 0 h 19"/>
                  <a:gd name="T6" fmla="*/ 66 w 84"/>
                  <a:gd name="T7" fmla="*/ 3 h 19"/>
                  <a:gd name="T8" fmla="*/ 75 w 84"/>
                  <a:gd name="T9" fmla="*/ 3 h 19"/>
                  <a:gd name="T10" fmla="*/ 77 w 84"/>
                  <a:gd name="T11" fmla="*/ 3 h 19"/>
                  <a:gd name="T12" fmla="*/ 81 w 84"/>
                  <a:gd name="T13" fmla="*/ 9 h 19"/>
                  <a:gd name="T14" fmla="*/ 84 w 84"/>
                  <a:gd name="T15" fmla="*/ 9 h 19"/>
                  <a:gd name="T16" fmla="*/ 84 w 84"/>
                  <a:gd name="T17" fmla="*/ 11 h 19"/>
                  <a:gd name="T18" fmla="*/ 81 w 84"/>
                  <a:gd name="T19" fmla="*/ 15 h 19"/>
                  <a:gd name="T20" fmla="*/ 77 w 84"/>
                  <a:gd name="T21" fmla="*/ 15 h 19"/>
                  <a:gd name="T22" fmla="*/ 75 w 84"/>
                  <a:gd name="T23" fmla="*/ 19 h 19"/>
                  <a:gd name="T24" fmla="*/ 66 w 84"/>
                  <a:gd name="T25" fmla="*/ 19 h 19"/>
                  <a:gd name="T26" fmla="*/ 60 w 84"/>
                  <a:gd name="T27" fmla="*/ 19 h 19"/>
                  <a:gd name="T28" fmla="*/ 53 w 84"/>
                  <a:gd name="T29" fmla="*/ 19 h 19"/>
                  <a:gd name="T30" fmla="*/ 43 w 84"/>
                  <a:gd name="T31" fmla="*/ 19 h 19"/>
                  <a:gd name="T32" fmla="*/ 34 w 84"/>
                  <a:gd name="T33" fmla="*/ 19 h 19"/>
                  <a:gd name="T34" fmla="*/ 28 w 84"/>
                  <a:gd name="T35" fmla="*/ 19 h 19"/>
                  <a:gd name="T36" fmla="*/ 21 w 84"/>
                  <a:gd name="T37" fmla="*/ 19 h 19"/>
                  <a:gd name="T38" fmla="*/ 15 w 84"/>
                  <a:gd name="T39" fmla="*/ 19 h 19"/>
                  <a:gd name="T40" fmla="*/ 6 w 84"/>
                  <a:gd name="T41" fmla="*/ 15 h 19"/>
                  <a:gd name="T42" fmla="*/ 4 w 84"/>
                  <a:gd name="T43" fmla="*/ 15 h 19"/>
                  <a:gd name="T44" fmla="*/ 4 w 84"/>
                  <a:gd name="T45" fmla="*/ 11 h 19"/>
                  <a:gd name="T46" fmla="*/ 0 w 84"/>
                  <a:gd name="T47" fmla="*/ 11 h 19"/>
                  <a:gd name="T48" fmla="*/ 4 w 84"/>
                  <a:gd name="T49" fmla="*/ 9 h 19"/>
                  <a:gd name="T50" fmla="*/ 6 w 84"/>
                  <a:gd name="T51" fmla="*/ 3 h 19"/>
                  <a:gd name="T52" fmla="*/ 15 w 84"/>
                  <a:gd name="T53" fmla="*/ 3 h 19"/>
                  <a:gd name="T54" fmla="*/ 21 w 84"/>
                  <a:gd name="T55" fmla="*/ 3 h 19"/>
                  <a:gd name="T56" fmla="*/ 28 w 84"/>
                  <a:gd name="T57" fmla="*/ 0 h 19"/>
                  <a:gd name="T58" fmla="*/ 34 w 84"/>
                  <a:gd name="T59" fmla="*/ 0 h 19"/>
                  <a:gd name="T60" fmla="*/ 43 w 84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9">
                    <a:moveTo>
                      <a:pt x="43" y="0"/>
                    </a:moveTo>
                    <a:lnTo>
                      <a:pt x="53" y="0"/>
                    </a:lnTo>
                    <a:lnTo>
                      <a:pt x="60" y="0"/>
                    </a:lnTo>
                    <a:lnTo>
                      <a:pt x="66" y="3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81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1" y="15"/>
                    </a:lnTo>
                    <a:lnTo>
                      <a:pt x="77" y="15"/>
                    </a:lnTo>
                    <a:lnTo>
                      <a:pt x="75" y="19"/>
                    </a:lnTo>
                    <a:lnTo>
                      <a:pt x="66" y="19"/>
                    </a:lnTo>
                    <a:lnTo>
                      <a:pt x="60" y="19"/>
                    </a:lnTo>
                    <a:lnTo>
                      <a:pt x="53" y="19"/>
                    </a:lnTo>
                    <a:lnTo>
                      <a:pt x="43" y="19"/>
                    </a:lnTo>
                    <a:lnTo>
                      <a:pt x="34" y="19"/>
                    </a:lnTo>
                    <a:lnTo>
                      <a:pt x="28" y="19"/>
                    </a:lnTo>
                    <a:lnTo>
                      <a:pt x="21" y="19"/>
                    </a:lnTo>
                    <a:lnTo>
                      <a:pt x="15" y="19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6" y="3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4" name="Rectangle 376"/>
              <p:cNvSpPr>
                <a:spLocks noChangeArrowheads="1"/>
              </p:cNvSpPr>
              <p:nvPr/>
            </p:nvSpPr>
            <p:spPr bwMode="auto">
              <a:xfrm>
                <a:off x="3778" y="3511"/>
                <a:ext cx="31" cy="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5" name="Rectangle 377"/>
              <p:cNvSpPr>
                <a:spLocks noChangeArrowheads="1"/>
              </p:cNvSpPr>
              <p:nvPr/>
            </p:nvSpPr>
            <p:spPr bwMode="auto">
              <a:xfrm>
                <a:off x="3778" y="3511"/>
                <a:ext cx="31" cy="9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6" name="Rectangle 378"/>
              <p:cNvSpPr>
                <a:spLocks noChangeArrowheads="1"/>
              </p:cNvSpPr>
              <p:nvPr/>
            </p:nvSpPr>
            <p:spPr bwMode="auto">
              <a:xfrm>
                <a:off x="3940" y="3642"/>
                <a:ext cx="61" cy="5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7" name="Rectangle 379"/>
              <p:cNvSpPr>
                <a:spLocks noChangeArrowheads="1"/>
              </p:cNvSpPr>
              <p:nvPr/>
            </p:nvSpPr>
            <p:spPr bwMode="auto">
              <a:xfrm>
                <a:off x="3940" y="3642"/>
                <a:ext cx="61" cy="5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8" name="Freeform 380"/>
              <p:cNvSpPr>
                <a:spLocks/>
              </p:cNvSpPr>
              <p:nvPr/>
            </p:nvSpPr>
            <p:spPr bwMode="auto">
              <a:xfrm>
                <a:off x="3921" y="3663"/>
                <a:ext cx="42" cy="10"/>
              </a:xfrm>
              <a:custGeom>
                <a:avLst/>
                <a:gdLst>
                  <a:gd name="T0" fmla="*/ 42 w 84"/>
                  <a:gd name="T1" fmla="*/ 0 h 22"/>
                  <a:gd name="T2" fmla="*/ 52 w 84"/>
                  <a:gd name="T3" fmla="*/ 4 h 22"/>
                  <a:gd name="T4" fmla="*/ 59 w 84"/>
                  <a:gd name="T5" fmla="*/ 4 h 22"/>
                  <a:gd name="T6" fmla="*/ 68 w 84"/>
                  <a:gd name="T7" fmla="*/ 4 h 22"/>
                  <a:gd name="T8" fmla="*/ 74 w 84"/>
                  <a:gd name="T9" fmla="*/ 4 h 22"/>
                  <a:gd name="T10" fmla="*/ 78 w 84"/>
                  <a:gd name="T11" fmla="*/ 7 h 22"/>
                  <a:gd name="T12" fmla="*/ 80 w 84"/>
                  <a:gd name="T13" fmla="*/ 7 h 22"/>
                  <a:gd name="T14" fmla="*/ 84 w 84"/>
                  <a:gd name="T15" fmla="*/ 10 h 22"/>
                  <a:gd name="T16" fmla="*/ 84 w 84"/>
                  <a:gd name="T17" fmla="*/ 13 h 22"/>
                  <a:gd name="T18" fmla="*/ 80 w 84"/>
                  <a:gd name="T19" fmla="*/ 13 h 22"/>
                  <a:gd name="T20" fmla="*/ 78 w 84"/>
                  <a:gd name="T21" fmla="*/ 13 h 22"/>
                  <a:gd name="T22" fmla="*/ 74 w 84"/>
                  <a:gd name="T23" fmla="*/ 17 h 22"/>
                  <a:gd name="T24" fmla="*/ 68 w 84"/>
                  <a:gd name="T25" fmla="*/ 17 h 22"/>
                  <a:gd name="T26" fmla="*/ 59 w 84"/>
                  <a:gd name="T27" fmla="*/ 17 h 22"/>
                  <a:gd name="T28" fmla="*/ 52 w 84"/>
                  <a:gd name="T29" fmla="*/ 22 h 22"/>
                  <a:gd name="T30" fmla="*/ 42 w 84"/>
                  <a:gd name="T31" fmla="*/ 22 h 22"/>
                  <a:gd name="T32" fmla="*/ 36 w 84"/>
                  <a:gd name="T33" fmla="*/ 22 h 22"/>
                  <a:gd name="T34" fmla="*/ 28 w 84"/>
                  <a:gd name="T35" fmla="*/ 17 h 22"/>
                  <a:gd name="T36" fmla="*/ 21 w 84"/>
                  <a:gd name="T37" fmla="*/ 17 h 22"/>
                  <a:gd name="T38" fmla="*/ 14 w 84"/>
                  <a:gd name="T39" fmla="*/ 17 h 22"/>
                  <a:gd name="T40" fmla="*/ 8 w 84"/>
                  <a:gd name="T41" fmla="*/ 13 h 22"/>
                  <a:gd name="T42" fmla="*/ 4 w 84"/>
                  <a:gd name="T43" fmla="*/ 13 h 22"/>
                  <a:gd name="T44" fmla="*/ 0 w 84"/>
                  <a:gd name="T45" fmla="*/ 10 h 22"/>
                  <a:gd name="T46" fmla="*/ 4 w 84"/>
                  <a:gd name="T47" fmla="*/ 10 h 22"/>
                  <a:gd name="T48" fmla="*/ 4 w 84"/>
                  <a:gd name="T49" fmla="*/ 7 h 22"/>
                  <a:gd name="T50" fmla="*/ 8 w 84"/>
                  <a:gd name="T51" fmla="*/ 7 h 22"/>
                  <a:gd name="T52" fmla="*/ 14 w 84"/>
                  <a:gd name="T53" fmla="*/ 4 h 22"/>
                  <a:gd name="T54" fmla="*/ 21 w 84"/>
                  <a:gd name="T55" fmla="*/ 4 h 22"/>
                  <a:gd name="T56" fmla="*/ 28 w 84"/>
                  <a:gd name="T57" fmla="*/ 4 h 22"/>
                  <a:gd name="T58" fmla="*/ 36 w 84"/>
                  <a:gd name="T59" fmla="*/ 4 h 22"/>
                  <a:gd name="T60" fmla="*/ 42 w 84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22">
                    <a:moveTo>
                      <a:pt x="42" y="0"/>
                    </a:moveTo>
                    <a:lnTo>
                      <a:pt x="52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4" y="10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8" y="13"/>
                    </a:lnTo>
                    <a:lnTo>
                      <a:pt x="74" y="17"/>
                    </a:lnTo>
                    <a:lnTo>
                      <a:pt x="68" y="17"/>
                    </a:lnTo>
                    <a:lnTo>
                      <a:pt x="59" y="17"/>
                    </a:lnTo>
                    <a:lnTo>
                      <a:pt x="52" y="22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28" y="17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69" name="Freeform 381"/>
              <p:cNvSpPr>
                <a:spLocks/>
              </p:cNvSpPr>
              <p:nvPr/>
            </p:nvSpPr>
            <p:spPr bwMode="auto">
              <a:xfrm>
                <a:off x="3921" y="3663"/>
                <a:ext cx="42" cy="10"/>
              </a:xfrm>
              <a:custGeom>
                <a:avLst/>
                <a:gdLst>
                  <a:gd name="T0" fmla="*/ 42 w 84"/>
                  <a:gd name="T1" fmla="*/ 0 h 22"/>
                  <a:gd name="T2" fmla="*/ 52 w 84"/>
                  <a:gd name="T3" fmla="*/ 4 h 22"/>
                  <a:gd name="T4" fmla="*/ 59 w 84"/>
                  <a:gd name="T5" fmla="*/ 4 h 22"/>
                  <a:gd name="T6" fmla="*/ 68 w 84"/>
                  <a:gd name="T7" fmla="*/ 4 h 22"/>
                  <a:gd name="T8" fmla="*/ 74 w 84"/>
                  <a:gd name="T9" fmla="*/ 4 h 22"/>
                  <a:gd name="T10" fmla="*/ 78 w 84"/>
                  <a:gd name="T11" fmla="*/ 7 h 22"/>
                  <a:gd name="T12" fmla="*/ 80 w 84"/>
                  <a:gd name="T13" fmla="*/ 7 h 22"/>
                  <a:gd name="T14" fmla="*/ 84 w 84"/>
                  <a:gd name="T15" fmla="*/ 10 h 22"/>
                  <a:gd name="T16" fmla="*/ 84 w 84"/>
                  <a:gd name="T17" fmla="*/ 13 h 22"/>
                  <a:gd name="T18" fmla="*/ 80 w 84"/>
                  <a:gd name="T19" fmla="*/ 13 h 22"/>
                  <a:gd name="T20" fmla="*/ 78 w 84"/>
                  <a:gd name="T21" fmla="*/ 13 h 22"/>
                  <a:gd name="T22" fmla="*/ 74 w 84"/>
                  <a:gd name="T23" fmla="*/ 17 h 22"/>
                  <a:gd name="T24" fmla="*/ 68 w 84"/>
                  <a:gd name="T25" fmla="*/ 17 h 22"/>
                  <a:gd name="T26" fmla="*/ 59 w 84"/>
                  <a:gd name="T27" fmla="*/ 17 h 22"/>
                  <a:gd name="T28" fmla="*/ 52 w 84"/>
                  <a:gd name="T29" fmla="*/ 22 h 22"/>
                  <a:gd name="T30" fmla="*/ 42 w 84"/>
                  <a:gd name="T31" fmla="*/ 22 h 22"/>
                  <a:gd name="T32" fmla="*/ 36 w 84"/>
                  <a:gd name="T33" fmla="*/ 22 h 22"/>
                  <a:gd name="T34" fmla="*/ 28 w 84"/>
                  <a:gd name="T35" fmla="*/ 17 h 22"/>
                  <a:gd name="T36" fmla="*/ 21 w 84"/>
                  <a:gd name="T37" fmla="*/ 17 h 22"/>
                  <a:gd name="T38" fmla="*/ 14 w 84"/>
                  <a:gd name="T39" fmla="*/ 17 h 22"/>
                  <a:gd name="T40" fmla="*/ 8 w 84"/>
                  <a:gd name="T41" fmla="*/ 13 h 22"/>
                  <a:gd name="T42" fmla="*/ 4 w 84"/>
                  <a:gd name="T43" fmla="*/ 13 h 22"/>
                  <a:gd name="T44" fmla="*/ 0 w 84"/>
                  <a:gd name="T45" fmla="*/ 10 h 22"/>
                  <a:gd name="T46" fmla="*/ 4 w 84"/>
                  <a:gd name="T47" fmla="*/ 10 h 22"/>
                  <a:gd name="T48" fmla="*/ 4 w 84"/>
                  <a:gd name="T49" fmla="*/ 7 h 22"/>
                  <a:gd name="T50" fmla="*/ 8 w 84"/>
                  <a:gd name="T51" fmla="*/ 7 h 22"/>
                  <a:gd name="T52" fmla="*/ 14 w 84"/>
                  <a:gd name="T53" fmla="*/ 4 h 22"/>
                  <a:gd name="T54" fmla="*/ 21 w 84"/>
                  <a:gd name="T55" fmla="*/ 4 h 22"/>
                  <a:gd name="T56" fmla="*/ 28 w 84"/>
                  <a:gd name="T57" fmla="*/ 4 h 22"/>
                  <a:gd name="T58" fmla="*/ 36 w 84"/>
                  <a:gd name="T59" fmla="*/ 4 h 22"/>
                  <a:gd name="T60" fmla="*/ 42 w 84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22">
                    <a:moveTo>
                      <a:pt x="42" y="0"/>
                    </a:moveTo>
                    <a:lnTo>
                      <a:pt x="52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4" y="10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8" y="13"/>
                    </a:lnTo>
                    <a:lnTo>
                      <a:pt x="74" y="17"/>
                    </a:lnTo>
                    <a:lnTo>
                      <a:pt x="68" y="17"/>
                    </a:lnTo>
                    <a:lnTo>
                      <a:pt x="59" y="17"/>
                    </a:lnTo>
                    <a:lnTo>
                      <a:pt x="52" y="22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28" y="17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0" name="Freeform 382"/>
              <p:cNvSpPr>
                <a:spLocks/>
              </p:cNvSpPr>
              <p:nvPr/>
            </p:nvSpPr>
            <p:spPr bwMode="auto">
              <a:xfrm>
                <a:off x="3921" y="3680"/>
                <a:ext cx="42" cy="11"/>
              </a:xfrm>
              <a:custGeom>
                <a:avLst/>
                <a:gdLst>
                  <a:gd name="T0" fmla="*/ 42 w 84"/>
                  <a:gd name="T1" fmla="*/ 0 h 22"/>
                  <a:gd name="T2" fmla="*/ 52 w 84"/>
                  <a:gd name="T3" fmla="*/ 4 h 22"/>
                  <a:gd name="T4" fmla="*/ 59 w 84"/>
                  <a:gd name="T5" fmla="*/ 4 h 22"/>
                  <a:gd name="T6" fmla="*/ 68 w 84"/>
                  <a:gd name="T7" fmla="*/ 4 h 22"/>
                  <a:gd name="T8" fmla="*/ 74 w 84"/>
                  <a:gd name="T9" fmla="*/ 4 h 22"/>
                  <a:gd name="T10" fmla="*/ 78 w 84"/>
                  <a:gd name="T11" fmla="*/ 8 h 22"/>
                  <a:gd name="T12" fmla="*/ 80 w 84"/>
                  <a:gd name="T13" fmla="*/ 8 h 22"/>
                  <a:gd name="T14" fmla="*/ 84 w 84"/>
                  <a:gd name="T15" fmla="*/ 11 h 22"/>
                  <a:gd name="T16" fmla="*/ 84 w 84"/>
                  <a:gd name="T17" fmla="*/ 14 h 22"/>
                  <a:gd name="T18" fmla="*/ 80 w 84"/>
                  <a:gd name="T19" fmla="*/ 14 h 22"/>
                  <a:gd name="T20" fmla="*/ 78 w 84"/>
                  <a:gd name="T21" fmla="*/ 18 h 22"/>
                  <a:gd name="T22" fmla="*/ 74 w 84"/>
                  <a:gd name="T23" fmla="*/ 18 h 22"/>
                  <a:gd name="T24" fmla="*/ 68 w 84"/>
                  <a:gd name="T25" fmla="*/ 18 h 22"/>
                  <a:gd name="T26" fmla="*/ 59 w 84"/>
                  <a:gd name="T27" fmla="*/ 18 h 22"/>
                  <a:gd name="T28" fmla="*/ 52 w 84"/>
                  <a:gd name="T29" fmla="*/ 22 h 22"/>
                  <a:gd name="T30" fmla="*/ 42 w 84"/>
                  <a:gd name="T31" fmla="*/ 22 h 22"/>
                  <a:gd name="T32" fmla="*/ 36 w 84"/>
                  <a:gd name="T33" fmla="*/ 22 h 22"/>
                  <a:gd name="T34" fmla="*/ 28 w 84"/>
                  <a:gd name="T35" fmla="*/ 18 h 22"/>
                  <a:gd name="T36" fmla="*/ 21 w 84"/>
                  <a:gd name="T37" fmla="*/ 18 h 22"/>
                  <a:gd name="T38" fmla="*/ 14 w 84"/>
                  <a:gd name="T39" fmla="*/ 18 h 22"/>
                  <a:gd name="T40" fmla="*/ 8 w 84"/>
                  <a:gd name="T41" fmla="*/ 18 h 22"/>
                  <a:gd name="T42" fmla="*/ 4 w 84"/>
                  <a:gd name="T43" fmla="*/ 14 h 22"/>
                  <a:gd name="T44" fmla="*/ 0 w 84"/>
                  <a:gd name="T45" fmla="*/ 11 h 22"/>
                  <a:gd name="T46" fmla="*/ 4 w 84"/>
                  <a:gd name="T47" fmla="*/ 11 h 22"/>
                  <a:gd name="T48" fmla="*/ 4 w 84"/>
                  <a:gd name="T49" fmla="*/ 8 h 22"/>
                  <a:gd name="T50" fmla="*/ 8 w 84"/>
                  <a:gd name="T51" fmla="*/ 8 h 22"/>
                  <a:gd name="T52" fmla="*/ 14 w 84"/>
                  <a:gd name="T53" fmla="*/ 4 h 22"/>
                  <a:gd name="T54" fmla="*/ 21 w 84"/>
                  <a:gd name="T55" fmla="*/ 4 h 22"/>
                  <a:gd name="T56" fmla="*/ 28 w 84"/>
                  <a:gd name="T57" fmla="*/ 4 h 22"/>
                  <a:gd name="T58" fmla="*/ 36 w 84"/>
                  <a:gd name="T59" fmla="*/ 4 h 22"/>
                  <a:gd name="T60" fmla="*/ 42 w 84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22">
                    <a:moveTo>
                      <a:pt x="42" y="0"/>
                    </a:moveTo>
                    <a:lnTo>
                      <a:pt x="52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4" y="11"/>
                    </a:lnTo>
                    <a:lnTo>
                      <a:pt x="84" y="14"/>
                    </a:lnTo>
                    <a:lnTo>
                      <a:pt x="80" y="14"/>
                    </a:lnTo>
                    <a:lnTo>
                      <a:pt x="78" y="18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59" y="18"/>
                    </a:lnTo>
                    <a:lnTo>
                      <a:pt x="52" y="22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4" y="18"/>
                    </a:lnTo>
                    <a:lnTo>
                      <a:pt x="8" y="18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1" name="Freeform 383"/>
              <p:cNvSpPr>
                <a:spLocks/>
              </p:cNvSpPr>
              <p:nvPr/>
            </p:nvSpPr>
            <p:spPr bwMode="auto">
              <a:xfrm>
                <a:off x="3921" y="3680"/>
                <a:ext cx="42" cy="11"/>
              </a:xfrm>
              <a:custGeom>
                <a:avLst/>
                <a:gdLst>
                  <a:gd name="T0" fmla="*/ 42 w 84"/>
                  <a:gd name="T1" fmla="*/ 0 h 22"/>
                  <a:gd name="T2" fmla="*/ 52 w 84"/>
                  <a:gd name="T3" fmla="*/ 4 h 22"/>
                  <a:gd name="T4" fmla="*/ 59 w 84"/>
                  <a:gd name="T5" fmla="*/ 4 h 22"/>
                  <a:gd name="T6" fmla="*/ 68 w 84"/>
                  <a:gd name="T7" fmla="*/ 4 h 22"/>
                  <a:gd name="T8" fmla="*/ 74 w 84"/>
                  <a:gd name="T9" fmla="*/ 4 h 22"/>
                  <a:gd name="T10" fmla="*/ 78 w 84"/>
                  <a:gd name="T11" fmla="*/ 8 h 22"/>
                  <a:gd name="T12" fmla="*/ 80 w 84"/>
                  <a:gd name="T13" fmla="*/ 8 h 22"/>
                  <a:gd name="T14" fmla="*/ 84 w 84"/>
                  <a:gd name="T15" fmla="*/ 11 h 22"/>
                  <a:gd name="T16" fmla="*/ 84 w 84"/>
                  <a:gd name="T17" fmla="*/ 14 h 22"/>
                  <a:gd name="T18" fmla="*/ 80 w 84"/>
                  <a:gd name="T19" fmla="*/ 14 h 22"/>
                  <a:gd name="T20" fmla="*/ 78 w 84"/>
                  <a:gd name="T21" fmla="*/ 18 h 22"/>
                  <a:gd name="T22" fmla="*/ 74 w 84"/>
                  <a:gd name="T23" fmla="*/ 18 h 22"/>
                  <a:gd name="T24" fmla="*/ 68 w 84"/>
                  <a:gd name="T25" fmla="*/ 18 h 22"/>
                  <a:gd name="T26" fmla="*/ 59 w 84"/>
                  <a:gd name="T27" fmla="*/ 18 h 22"/>
                  <a:gd name="T28" fmla="*/ 52 w 84"/>
                  <a:gd name="T29" fmla="*/ 22 h 22"/>
                  <a:gd name="T30" fmla="*/ 42 w 84"/>
                  <a:gd name="T31" fmla="*/ 22 h 22"/>
                  <a:gd name="T32" fmla="*/ 36 w 84"/>
                  <a:gd name="T33" fmla="*/ 22 h 22"/>
                  <a:gd name="T34" fmla="*/ 28 w 84"/>
                  <a:gd name="T35" fmla="*/ 18 h 22"/>
                  <a:gd name="T36" fmla="*/ 21 w 84"/>
                  <a:gd name="T37" fmla="*/ 18 h 22"/>
                  <a:gd name="T38" fmla="*/ 14 w 84"/>
                  <a:gd name="T39" fmla="*/ 18 h 22"/>
                  <a:gd name="T40" fmla="*/ 8 w 84"/>
                  <a:gd name="T41" fmla="*/ 18 h 22"/>
                  <a:gd name="T42" fmla="*/ 4 w 84"/>
                  <a:gd name="T43" fmla="*/ 14 h 22"/>
                  <a:gd name="T44" fmla="*/ 0 w 84"/>
                  <a:gd name="T45" fmla="*/ 11 h 22"/>
                  <a:gd name="T46" fmla="*/ 4 w 84"/>
                  <a:gd name="T47" fmla="*/ 11 h 22"/>
                  <a:gd name="T48" fmla="*/ 4 w 84"/>
                  <a:gd name="T49" fmla="*/ 8 h 22"/>
                  <a:gd name="T50" fmla="*/ 8 w 84"/>
                  <a:gd name="T51" fmla="*/ 8 h 22"/>
                  <a:gd name="T52" fmla="*/ 14 w 84"/>
                  <a:gd name="T53" fmla="*/ 4 h 22"/>
                  <a:gd name="T54" fmla="*/ 21 w 84"/>
                  <a:gd name="T55" fmla="*/ 4 h 22"/>
                  <a:gd name="T56" fmla="*/ 28 w 84"/>
                  <a:gd name="T57" fmla="*/ 4 h 22"/>
                  <a:gd name="T58" fmla="*/ 36 w 84"/>
                  <a:gd name="T59" fmla="*/ 4 h 22"/>
                  <a:gd name="T60" fmla="*/ 42 w 84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22">
                    <a:moveTo>
                      <a:pt x="42" y="0"/>
                    </a:moveTo>
                    <a:lnTo>
                      <a:pt x="52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4" y="11"/>
                    </a:lnTo>
                    <a:lnTo>
                      <a:pt x="84" y="14"/>
                    </a:lnTo>
                    <a:lnTo>
                      <a:pt x="80" y="14"/>
                    </a:lnTo>
                    <a:lnTo>
                      <a:pt x="78" y="18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59" y="18"/>
                    </a:lnTo>
                    <a:lnTo>
                      <a:pt x="52" y="22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4" y="18"/>
                    </a:lnTo>
                    <a:lnTo>
                      <a:pt x="8" y="18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2" name="Rectangle 384"/>
              <p:cNvSpPr>
                <a:spLocks noChangeArrowheads="1"/>
              </p:cNvSpPr>
              <p:nvPr/>
            </p:nvSpPr>
            <p:spPr bwMode="auto">
              <a:xfrm>
                <a:off x="3926" y="3649"/>
                <a:ext cx="31" cy="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3" name="Rectangle 385"/>
              <p:cNvSpPr>
                <a:spLocks noChangeArrowheads="1"/>
              </p:cNvSpPr>
              <p:nvPr/>
            </p:nvSpPr>
            <p:spPr bwMode="auto">
              <a:xfrm>
                <a:off x="3926" y="3649"/>
                <a:ext cx="31" cy="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4" name="Line 386"/>
              <p:cNvSpPr>
                <a:spLocks noChangeShapeType="1"/>
              </p:cNvSpPr>
              <p:nvPr/>
            </p:nvSpPr>
            <p:spPr bwMode="auto">
              <a:xfrm flipV="1">
                <a:off x="3860" y="3469"/>
                <a:ext cx="99" cy="3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5" name="Line 387"/>
              <p:cNvSpPr>
                <a:spLocks noChangeShapeType="1"/>
              </p:cNvSpPr>
              <p:nvPr/>
            </p:nvSpPr>
            <p:spPr bwMode="auto">
              <a:xfrm flipH="1">
                <a:off x="3971" y="3516"/>
                <a:ext cx="21" cy="9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6" name="Line 388"/>
              <p:cNvSpPr>
                <a:spLocks noChangeShapeType="1"/>
              </p:cNvSpPr>
              <p:nvPr/>
            </p:nvSpPr>
            <p:spPr bwMode="auto">
              <a:xfrm>
                <a:off x="3853" y="3565"/>
                <a:ext cx="64" cy="4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7" name="Line 389"/>
              <p:cNvSpPr>
                <a:spLocks noChangeShapeType="1"/>
              </p:cNvSpPr>
              <p:nvPr/>
            </p:nvSpPr>
            <p:spPr bwMode="auto">
              <a:xfrm flipV="1">
                <a:off x="4010" y="3616"/>
                <a:ext cx="75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8" name="Rectangle 390"/>
              <p:cNvSpPr>
                <a:spLocks noChangeArrowheads="1"/>
              </p:cNvSpPr>
              <p:nvPr/>
            </p:nvSpPr>
            <p:spPr bwMode="auto">
              <a:xfrm>
                <a:off x="4102" y="3549"/>
                <a:ext cx="61" cy="53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79" name="Rectangle 391"/>
              <p:cNvSpPr>
                <a:spLocks noChangeArrowheads="1"/>
              </p:cNvSpPr>
              <p:nvPr/>
            </p:nvSpPr>
            <p:spPr bwMode="auto">
              <a:xfrm>
                <a:off x="4102" y="3549"/>
                <a:ext cx="61" cy="5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0" name="Freeform 392"/>
              <p:cNvSpPr>
                <a:spLocks/>
              </p:cNvSpPr>
              <p:nvPr/>
            </p:nvSpPr>
            <p:spPr bwMode="auto">
              <a:xfrm>
                <a:off x="4083" y="3570"/>
                <a:ext cx="42" cy="9"/>
              </a:xfrm>
              <a:custGeom>
                <a:avLst/>
                <a:gdLst>
                  <a:gd name="T0" fmla="*/ 42 w 82"/>
                  <a:gd name="T1" fmla="*/ 0 h 18"/>
                  <a:gd name="T2" fmla="*/ 51 w 82"/>
                  <a:gd name="T3" fmla="*/ 0 h 18"/>
                  <a:gd name="T4" fmla="*/ 59 w 82"/>
                  <a:gd name="T5" fmla="*/ 0 h 18"/>
                  <a:gd name="T6" fmla="*/ 66 w 82"/>
                  <a:gd name="T7" fmla="*/ 0 h 18"/>
                  <a:gd name="T8" fmla="*/ 72 w 82"/>
                  <a:gd name="T9" fmla="*/ 0 h 18"/>
                  <a:gd name="T10" fmla="*/ 76 w 82"/>
                  <a:gd name="T11" fmla="*/ 2 h 18"/>
                  <a:gd name="T12" fmla="*/ 82 w 82"/>
                  <a:gd name="T13" fmla="*/ 2 h 18"/>
                  <a:gd name="T14" fmla="*/ 82 w 82"/>
                  <a:gd name="T15" fmla="*/ 6 h 18"/>
                  <a:gd name="T16" fmla="*/ 82 w 82"/>
                  <a:gd name="T17" fmla="*/ 9 h 18"/>
                  <a:gd name="T18" fmla="*/ 76 w 82"/>
                  <a:gd name="T19" fmla="*/ 14 h 18"/>
                  <a:gd name="T20" fmla="*/ 72 w 82"/>
                  <a:gd name="T21" fmla="*/ 14 h 18"/>
                  <a:gd name="T22" fmla="*/ 66 w 82"/>
                  <a:gd name="T23" fmla="*/ 14 h 18"/>
                  <a:gd name="T24" fmla="*/ 59 w 82"/>
                  <a:gd name="T25" fmla="*/ 18 h 18"/>
                  <a:gd name="T26" fmla="*/ 51 w 82"/>
                  <a:gd name="T27" fmla="*/ 18 h 18"/>
                  <a:gd name="T28" fmla="*/ 42 w 82"/>
                  <a:gd name="T29" fmla="*/ 18 h 18"/>
                  <a:gd name="T30" fmla="*/ 34 w 82"/>
                  <a:gd name="T31" fmla="*/ 18 h 18"/>
                  <a:gd name="T32" fmla="*/ 28 w 82"/>
                  <a:gd name="T33" fmla="*/ 18 h 18"/>
                  <a:gd name="T34" fmla="*/ 20 w 82"/>
                  <a:gd name="T35" fmla="*/ 14 h 18"/>
                  <a:gd name="T36" fmla="*/ 12 w 82"/>
                  <a:gd name="T37" fmla="*/ 14 h 18"/>
                  <a:gd name="T38" fmla="*/ 10 w 82"/>
                  <a:gd name="T39" fmla="*/ 14 h 18"/>
                  <a:gd name="T40" fmla="*/ 4 w 82"/>
                  <a:gd name="T41" fmla="*/ 9 h 18"/>
                  <a:gd name="T42" fmla="*/ 0 w 82"/>
                  <a:gd name="T43" fmla="*/ 6 h 18"/>
                  <a:gd name="T44" fmla="*/ 4 w 82"/>
                  <a:gd name="T45" fmla="*/ 6 h 18"/>
                  <a:gd name="T46" fmla="*/ 4 w 82"/>
                  <a:gd name="T47" fmla="*/ 2 h 18"/>
                  <a:gd name="T48" fmla="*/ 10 w 82"/>
                  <a:gd name="T49" fmla="*/ 2 h 18"/>
                  <a:gd name="T50" fmla="*/ 12 w 82"/>
                  <a:gd name="T51" fmla="*/ 0 h 18"/>
                  <a:gd name="T52" fmla="*/ 20 w 82"/>
                  <a:gd name="T53" fmla="*/ 0 h 18"/>
                  <a:gd name="T54" fmla="*/ 28 w 82"/>
                  <a:gd name="T55" fmla="*/ 0 h 18"/>
                  <a:gd name="T56" fmla="*/ 34 w 82"/>
                  <a:gd name="T57" fmla="*/ 0 h 18"/>
                  <a:gd name="T58" fmla="*/ 42 w 8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18">
                    <a:moveTo>
                      <a:pt x="42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2" y="2"/>
                    </a:lnTo>
                    <a:lnTo>
                      <a:pt x="82" y="6"/>
                    </a:lnTo>
                    <a:lnTo>
                      <a:pt x="82" y="9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6" y="14"/>
                    </a:lnTo>
                    <a:lnTo>
                      <a:pt x="59" y="18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1" name="Freeform 393"/>
              <p:cNvSpPr>
                <a:spLocks/>
              </p:cNvSpPr>
              <p:nvPr/>
            </p:nvSpPr>
            <p:spPr bwMode="auto">
              <a:xfrm>
                <a:off x="4083" y="3570"/>
                <a:ext cx="42" cy="9"/>
              </a:xfrm>
              <a:custGeom>
                <a:avLst/>
                <a:gdLst>
                  <a:gd name="T0" fmla="*/ 42 w 82"/>
                  <a:gd name="T1" fmla="*/ 0 h 18"/>
                  <a:gd name="T2" fmla="*/ 51 w 82"/>
                  <a:gd name="T3" fmla="*/ 0 h 18"/>
                  <a:gd name="T4" fmla="*/ 59 w 82"/>
                  <a:gd name="T5" fmla="*/ 0 h 18"/>
                  <a:gd name="T6" fmla="*/ 66 w 82"/>
                  <a:gd name="T7" fmla="*/ 0 h 18"/>
                  <a:gd name="T8" fmla="*/ 72 w 82"/>
                  <a:gd name="T9" fmla="*/ 0 h 18"/>
                  <a:gd name="T10" fmla="*/ 76 w 82"/>
                  <a:gd name="T11" fmla="*/ 2 h 18"/>
                  <a:gd name="T12" fmla="*/ 82 w 82"/>
                  <a:gd name="T13" fmla="*/ 2 h 18"/>
                  <a:gd name="T14" fmla="*/ 82 w 82"/>
                  <a:gd name="T15" fmla="*/ 6 h 18"/>
                  <a:gd name="T16" fmla="*/ 82 w 82"/>
                  <a:gd name="T17" fmla="*/ 9 h 18"/>
                  <a:gd name="T18" fmla="*/ 76 w 82"/>
                  <a:gd name="T19" fmla="*/ 14 h 18"/>
                  <a:gd name="T20" fmla="*/ 72 w 82"/>
                  <a:gd name="T21" fmla="*/ 14 h 18"/>
                  <a:gd name="T22" fmla="*/ 66 w 82"/>
                  <a:gd name="T23" fmla="*/ 14 h 18"/>
                  <a:gd name="T24" fmla="*/ 59 w 82"/>
                  <a:gd name="T25" fmla="*/ 18 h 18"/>
                  <a:gd name="T26" fmla="*/ 51 w 82"/>
                  <a:gd name="T27" fmla="*/ 18 h 18"/>
                  <a:gd name="T28" fmla="*/ 42 w 82"/>
                  <a:gd name="T29" fmla="*/ 18 h 18"/>
                  <a:gd name="T30" fmla="*/ 34 w 82"/>
                  <a:gd name="T31" fmla="*/ 18 h 18"/>
                  <a:gd name="T32" fmla="*/ 28 w 82"/>
                  <a:gd name="T33" fmla="*/ 18 h 18"/>
                  <a:gd name="T34" fmla="*/ 20 w 82"/>
                  <a:gd name="T35" fmla="*/ 14 h 18"/>
                  <a:gd name="T36" fmla="*/ 12 w 82"/>
                  <a:gd name="T37" fmla="*/ 14 h 18"/>
                  <a:gd name="T38" fmla="*/ 10 w 82"/>
                  <a:gd name="T39" fmla="*/ 14 h 18"/>
                  <a:gd name="T40" fmla="*/ 4 w 82"/>
                  <a:gd name="T41" fmla="*/ 9 h 18"/>
                  <a:gd name="T42" fmla="*/ 0 w 82"/>
                  <a:gd name="T43" fmla="*/ 6 h 18"/>
                  <a:gd name="T44" fmla="*/ 4 w 82"/>
                  <a:gd name="T45" fmla="*/ 6 h 18"/>
                  <a:gd name="T46" fmla="*/ 4 w 82"/>
                  <a:gd name="T47" fmla="*/ 2 h 18"/>
                  <a:gd name="T48" fmla="*/ 10 w 82"/>
                  <a:gd name="T49" fmla="*/ 2 h 18"/>
                  <a:gd name="T50" fmla="*/ 12 w 82"/>
                  <a:gd name="T51" fmla="*/ 0 h 18"/>
                  <a:gd name="T52" fmla="*/ 20 w 82"/>
                  <a:gd name="T53" fmla="*/ 0 h 18"/>
                  <a:gd name="T54" fmla="*/ 28 w 82"/>
                  <a:gd name="T55" fmla="*/ 0 h 18"/>
                  <a:gd name="T56" fmla="*/ 34 w 82"/>
                  <a:gd name="T57" fmla="*/ 0 h 18"/>
                  <a:gd name="T58" fmla="*/ 42 w 8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18">
                    <a:moveTo>
                      <a:pt x="42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2" y="2"/>
                    </a:lnTo>
                    <a:lnTo>
                      <a:pt x="82" y="6"/>
                    </a:lnTo>
                    <a:lnTo>
                      <a:pt x="82" y="9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6" y="14"/>
                    </a:lnTo>
                    <a:lnTo>
                      <a:pt x="59" y="18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2" name="Freeform 394"/>
              <p:cNvSpPr>
                <a:spLocks/>
              </p:cNvSpPr>
              <p:nvPr/>
            </p:nvSpPr>
            <p:spPr bwMode="auto">
              <a:xfrm>
                <a:off x="4083" y="3588"/>
                <a:ext cx="42" cy="8"/>
              </a:xfrm>
              <a:custGeom>
                <a:avLst/>
                <a:gdLst>
                  <a:gd name="T0" fmla="*/ 42 w 82"/>
                  <a:gd name="T1" fmla="*/ 0 h 18"/>
                  <a:gd name="T2" fmla="*/ 51 w 82"/>
                  <a:gd name="T3" fmla="*/ 0 h 18"/>
                  <a:gd name="T4" fmla="*/ 59 w 82"/>
                  <a:gd name="T5" fmla="*/ 0 h 18"/>
                  <a:gd name="T6" fmla="*/ 66 w 82"/>
                  <a:gd name="T7" fmla="*/ 0 h 18"/>
                  <a:gd name="T8" fmla="*/ 72 w 82"/>
                  <a:gd name="T9" fmla="*/ 3 h 18"/>
                  <a:gd name="T10" fmla="*/ 76 w 82"/>
                  <a:gd name="T11" fmla="*/ 3 h 18"/>
                  <a:gd name="T12" fmla="*/ 82 w 82"/>
                  <a:gd name="T13" fmla="*/ 3 h 18"/>
                  <a:gd name="T14" fmla="*/ 82 w 82"/>
                  <a:gd name="T15" fmla="*/ 7 h 18"/>
                  <a:gd name="T16" fmla="*/ 82 w 82"/>
                  <a:gd name="T17" fmla="*/ 12 h 18"/>
                  <a:gd name="T18" fmla="*/ 76 w 82"/>
                  <a:gd name="T19" fmla="*/ 14 h 18"/>
                  <a:gd name="T20" fmla="*/ 72 w 82"/>
                  <a:gd name="T21" fmla="*/ 14 h 18"/>
                  <a:gd name="T22" fmla="*/ 66 w 82"/>
                  <a:gd name="T23" fmla="*/ 18 h 18"/>
                  <a:gd name="T24" fmla="*/ 59 w 82"/>
                  <a:gd name="T25" fmla="*/ 18 h 18"/>
                  <a:gd name="T26" fmla="*/ 51 w 82"/>
                  <a:gd name="T27" fmla="*/ 18 h 18"/>
                  <a:gd name="T28" fmla="*/ 42 w 82"/>
                  <a:gd name="T29" fmla="*/ 18 h 18"/>
                  <a:gd name="T30" fmla="*/ 34 w 82"/>
                  <a:gd name="T31" fmla="*/ 18 h 18"/>
                  <a:gd name="T32" fmla="*/ 28 w 82"/>
                  <a:gd name="T33" fmla="*/ 18 h 18"/>
                  <a:gd name="T34" fmla="*/ 20 w 82"/>
                  <a:gd name="T35" fmla="*/ 18 h 18"/>
                  <a:gd name="T36" fmla="*/ 12 w 82"/>
                  <a:gd name="T37" fmla="*/ 14 h 18"/>
                  <a:gd name="T38" fmla="*/ 10 w 82"/>
                  <a:gd name="T39" fmla="*/ 14 h 18"/>
                  <a:gd name="T40" fmla="*/ 4 w 82"/>
                  <a:gd name="T41" fmla="*/ 12 h 18"/>
                  <a:gd name="T42" fmla="*/ 0 w 82"/>
                  <a:gd name="T43" fmla="*/ 7 h 18"/>
                  <a:gd name="T44" fmla="*/ 4 w 82"/>
                  <a:gd name="T45" fmla="*/ 7 h 18"/>
                  <a:gd name="T46" fmla="*/ 4 w 82"/>
                  <a:gd name="T47" fmla="*/ 3 h 18"/>
                  <a:gd name="T48" fmla="*/ 10 w 82"/>
                  <a:gd name="T49" fmla="*/ 3 h 18"/>
                  <a:gd name="T50" fmla="*/ 12 w 82"/>
                  <a:gd name="T51" fmla="*/ 3 h 18"/>
                  <a:gd name="T52" fmla="*/ 20 w 82"/>
                  <a:gd name="T53" fmla="*/ 0 h 18"/>
                  <a:gd name="T54" fmla="*/ 28 w 82"/>
                  <a:gd name="T55" fmla="*/ 0 h 18"/>
                  <a:gd name="T56" fmla="*/ 34 w 82"/>
                  <a:gd name="T57" fmla="*/ 0 h 18"/>
                  <a:gd name="T58" fmla="*/ 42 w 8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18">
                    <a:moveTo>
                      <a:pt x="42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2" y="3"/>
                    </a:lnTo>
                    <a:lnTo>
                      <a:pt x="82" y="7"/>
                    </a:lnTo>
                    <a:lnTo>
                      <a:pt x="82" y="12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6" y="18"/>
                    </a:lnTo>
                    <a:lnTo>
                      <a:pt x="59" y="18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0" y="18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3" name="Freeform 395"/>
              <p:cNvSpPr>
                <a:spLocks/>
              </p:cNvSpPr>
              <p:nvPr/>
            </p:nvSpPr>
            <p:spPr bwMode="auto">
              <a:xfrm>
                <a:off x="4083" y="3588"/>
                <a:ext cx="42" cy="8"/>
              </a:xfrm>
              <a:custGeom>
                <a:avLst/>
                <a:gdLst>
                  <a:gd name="T0" fmla="*/ 42 w 82"/>
                  <a:gd name="T1" fmla="*/ 0 h 18"/>
                  <a:gd name="T2" fmla="*/ 51 w 82"/>
                  <a:gd name="T3" fmla="*/ 0 h 18"/>
                  <a:gd name="T4" fmla="*/ 59 w 82"/>
                  <a:gd name="T5" fmla="*/ 0 h 18"/>
                  <a:gd name="T6" fmla="*/ 66 w 82"/>
                  <a:gd name="T7" fmla="*/ 0 h 18"/>
                  <a:gd name="T8" fmla="*/ 72 w 82"/>
                  <a:gd name="T9" fmla="*/ 3 h 18"/>
                  <a:gd name="T10" fmla="*/ 76 w 82"/>
                  <a:gd name="T11" fmla="*/ 3 h 18"/>
                  <a:gd name="T12" fmla="*/ 82 w 82"/>
                  <a:gd name="T13" fmla="*/ 3 h 18"/>
                  <a:gd name="T14" fmla="*/ 82 w 82"/>
                  <a:gd name="T15" fmla="*/ 7 h 18"/>
                  <a:gd name="T16" fmla="*/ 82 w 82"/>
                  <a:gd name="T17" fmla="*/ 12 h 18"/>
                  <a:gd name="T18" fmla="*/ 76 w 82"/>
                  <a:gd name="T19" fmla="*/ 14 h 18"/>
                  <a:gd name="T20" fmla="*/ 72 w 82"/>
                  <a:gd name="T21" fmla="*/ 14 h 18"/>
                  <a:gd name="T22" fmla="*/ 66 w 82"/>
                  <a:gd name="T23" fmla="*/ 18 h 18"/>
                  <a:gd name="T24" fmla="*/ 59 w 82"/>
                  <a:gd name="T25" fmla="*/ 18 h 18"/>
                  <a:gd name="T26" fmla="*/ 51 w 82"/>
                  <a:gd name="T27" fmla="*/ 18 h 18"/>
                  <a:gd name="T28" fmla="*/ 42 w 82"/>
                  <a:gd name="T29" fmla="*/ 18 h 18"/>
                  <a:gd name="T30" fmla="*/ 34 w 82"/>
                  <a:gd name="T31" fmla="*/ 18 h 18"/>
                  <a:gd name="T32" fmla="*/ 28 w 82"/>
                  <a:gd name="T33" fmla="*/ 18 h 18"/>
                  <a:gd name="T34" fmla="*/ 20 w 82"/>
                  <a:gd name="T35" fmla="*/ 18 h 18"/>
                  <a:gd name="T36" fmla="*/ 12 w 82"/>
                  <a:gd name="T37" fmla="*/ 14 h 18"/>
                  <a:gd name="T38" fmla="*/ 10 w 82"/>
                  <a:gd name="T39" fmla="*/ 14 h 18"/>
                  <a:gd name="T40" fmla="*/ 4 w 82"/>
                  <a:gd name="T41" fmla="*/ 12 h 18"/>
                  <a:gd name="T42" fmla="*/ 0 w 82"/>
                  <a:gd name="T43" fmla="*/ 7 h 18"/>
                  <a:gd name="T44" fmla="*/ 4 w 82"/>
                  <a:gd name="T45" fmla="*/ 7 h 18"/>
                  <a:gd name="T46" fmla="*/ 4 w 82"/>
                  <a:gd name="T47" fmla="*/ 3 h 18"/>
                  <a:gd name="T48" fmla="*/ 10 w 82"/>
                  <a:gd name="T49" fmla="*/ 3 h 18"/>
                  <a:gd name="T50" fmla="*/ 12 w 82"/>
                  <a:gd name="T51" fmla="*/ 3 h 18"/>
                  <a:gd name="T52" fmla="*/ 20 w 82"/>
                  <a:gd name="T53" fmla="*/ 0 h 18"/>
                  <a:gd name="T54" fmla="*/ 28 w 82"/>
                  <a:gd name="T55" fmla="*/ 0 h 18"/>
                  <a:gd name="T56" fmla="*/ 34 w 82"/>
                  <a:gd name="T57" fmla="*/ 0 h 18"/>
                  <a:gd name="T58" fmla="*/ 42 w 8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18">
                    <a:moveTo>
                      <a:pt x="42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2" y="3"/>
                    </a:lnTo>
                    <a:lnTo>
                      <a:pt x="82" y="7"/>
                    </a:lnTo>
                    <a:lnTo>
                      <a:pt x="82" y="12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6" y="18"/>
                    </a:lnTo>
                    <a:lnTo>
                      <a:pt x="59" y="18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0" y="18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4" name="Rectangle 396"/>
              <p:cNvSpPr>
                <a:spLocks noChangeArrowheads="1"/>
              </p:cNvSpPr>
              <p:nvPr/>
            </p:nvSpPr>
            <p:spPr bwMode="auto">
              <a:xfrm>
                <a:off x="4088" y="3555"/>
                <a:ext cx="32" cy="1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5" name="Rectangle 397"/>
              <p:cNvSpPr>
                <a:spLocks noChangeArrowheads="1"/>
              </p:cNvSpPr>
              <p:nvPr/>
            </p:nvSpPr>
            <p:spPr bwMode="auto">
              <a:xfrm>
                <a:off x="4088" y="3555"/>
                <a:ext cx="32" cy="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6" name="Rectangle 398"/>
              <p:cNvSpPr>
                <a:spLocks noChangeArrowheads="1"/>
              </p:cNvSpPr>
              <p:nvPr/>
            </p:nvSpPr>
            <p:spPr bwMode="auto">
              <a:xfrm>
                <a:off x="3985" y="3439"/>
                <a:ext cx="61" cy="55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7" name="Rectangle 399"/>
              <p:cNvSpPr>
                <a:spLocks noChangeArrowheads="1"/>
              </p:cNvSpPr>
              <p:nvPr/>
            </p:nvSpPr>
            <p:spPr bwMode="auto">
              <a:xfrm>
                <a:off x="3985" y="3439"/>
                <a:ext cx="61" cy="5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8" name="Freeform 400"/>
              <p:cNvSpPr>
                <a:spLocks/>
              </p:cNvSpPr>
              <p:nvPr/>
            </p:nvSpPr>
            <p:spPr bwMode="auto">
              <a:xfrm>
                <a:off x="3966" y="3460"/>
                <a:ext cx="42" cy="9"/>
              </a:xfrm>
              <a:custGeom>
                <a:avLst/>
                <a:gdLst>
                  <a:gd name="T0" fmla="*/ 44 w 84"/>
                  <a:gd name="T1" fmla="*/ 0 h 18"/>
                  <a:gd name="T2" fmla="*/ 54 w 84"/>
                  <a:gd name="T3" fmla="*/ 0 h 18"/>
                  <a:gd name="T4" fmla="*/ 60 w 84"/>
                  <a:gd name="T5" fmla="*/ 0 h 18"/>
                  <a:gd name="T6" fmla="*/ 68 w 84"/>
                  <a:gd name="T7" fmla="*/ 2 h 18"/>
                  <a:gd name="T8" fmla="*/ 74 w 84"/>
                  <a:gd name="T9" fmla="*/ 2 h 18"/>
                  <a:gd name="T10" fmla="*/ 78 w 84"/>
                  <a:gd name="T11" fmla="*/ 2 h 18"/>
                  <a:gd name="T12" fmla="*/ 82 w 84"/>
                  <a:gd name="T13" fmla="*/ 6 h 18"/>
                  <a:gd name="T14" fmla="*/ 84 w 84"/>
                  <a:gd name="T15" fmla="*/ 6 h 18"/>
                  <a:gd name="T16" fmla="*/ 84 w 84"/>
                  <a:gd name="T17" fmla="*/ 11 h 18"/>
                  <a:gd name="T18" fmla="*/ 82 w 84"/>
                  <a:gd name="T19" fmla="*/ 14 h 18"/>
                  <a:gd name="T20" fmla="*/ 78 w 84"/>
                  <a:gd name="T21" fmla="*/ 14 h 18"/>
                  <a:gd name="T22" fmla="*/ 74 w 84"/>
                  <a:gd name="T23" fmla="*/ 18 h 18"/>
                  <a:gd name="T24" fmla="*/ 68 w 84"/>
                  <a:gd name="T25" fmla="*/ 18 h 18"/>
                  <a:gd name="T26" fmla="*/ 60 w 84"/>
                  <a:gd name="T27" fmla="*/ 18 h 18"/>
                  <a:gd name="T28" fmla="*/ 54 w 84"/>
                  <a:gd name="T29" fmla="*/ 18 h 18"/>
                  <a:gd name="T30" fmla="*/ 44 w 84"/>
                  <a:gd name="T31" fmla="*/ 18 h 18"/>
                  <a:gd name="T32" fmla="*/ 36 w 84"/>
                  <a:gd name="T33" fmla="*/ 18 h 18"/>
                  <a:gd name="T34" fmla="*/ 28 w 84"/>
                  <a:gd name="T35" fmla="*/ 18 h 18"/>
                  <a:gd name="T36" fmla="*/ 22 w 84"/>
                  <a:gd name="T37" fmla="*/ 18 h 18"/>
                  <a:gd name="T38" fmla="*/ 16 w 84"/>
                  <a:gd name="T39" fmla="*/ 18 h 18"/>
                  <a:gd name="T40" fmla="*/ 8 w 84"/>
                  <a:gd name="T41" fmla="*/ 14 h 18"/>
                  <a:gd name="T42" fmla="*/ 6 w 84"/>
                  <a:gd name="T43" fmla="*/ 14 h 18"/>
                  <a:gd name="T44" fmla="*/ 0 w 84"/>
                  <a:gd name="T45" fmla="*/ 11 h 18"/>
                  <a:gd name="T46" fmla="*/ 0 w 84"/>
                  <a:gd name="T47" fmla="*/ 6 h 18"/>
                  <a:gd name="T48" fmla="*/ 6 w 84"/>
                  <a:gd name="T49" fmla="*/ 6 h 18"/>
                  <a:gd name="T50" fmla="*/ 8 w 84"/>
                  <a:gd name="T51" fmla="*/ 2 h 18"/>
                  <a:gd name="T52" fmla="*/ 16 w 84"/>
                  <a:gd name="T53" fmla="*/ 2 h 18"/>
                  <a:gd name="T54" fmla="*/ 22 w 84"/>
                  <a:gd name="T55" fmla="*/ 2 h 18"/>
                  <a:gd name="T56" fmla="*/ 28 w 84"/>
                  <a:gd name="T57" fmla="*/ 0 h 18"/>
                  <a:gd name="T58" fmla="*/ 36 w 84"/>
                  <a:gd name="T59" fmla="*/ 0 h 18"/>
                  <a:gd name="T60" fmla="*/ 44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11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4" y="18"/>
                    </a:lnTo>
                    <a:lnTo>
                      <a:pt x="36" y="18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89" name="Freeform 401"/>
              <p:cNvSpPr>
                <a:spLocks/>
              </p:cNvSpPr>
              <p:nvPr/>
            </p:nvSpPr>
            <p:spPr bwMode="auto">
              <a:xfrm>
                <a:off x="3966" y="3460"/>
                <a:ext cx="42" cy="9"/>
              </a:xfrm>
              <a:custGeom>
                <a:avLst/>
                <a:gdLst>
                  <a:gd name="T0" fmla="*/ 44 w 84"/>
                  <a:gd name="T1" fmla="*/ 0 h 18"/>
                  <a:gd name="T2" fmla="*/ 54 w 84"/>
                  <a:gd name="T3" fmla="*/ 0 h 18"/>
                  <a:gd name="T4" fmla="*/ 60 w 84"/>
                  <a:gd name="T5" fmla="*/ 0 h 18"/>
                  <a:gd name="T6" fmla="*/ 68 w 84"/>
                  <a:gd name="T7" fmla="*/ 2 h 18"/>
                  <a:gd name="T8" fmla="*/ 74 w 84"/>
                  <a:gd name="T9" fmla="*/ 2 h 18"/>
                  <a:gd name="T10" fmla="*/ 78 w 84"/>
                  <a:gd name="T11" fmla="*/ 2 h 18"/>
                  <a:gd name="T12" fmla="*/ 82 w 84"/>
                  <a:gd name="T13" fmla="*/ 6 h 18"/>
                  <a:gd name="T14" fmla="*/ 84 w 84"/>
                  <a:gd name="T15" fmla="*/ 6 h 18"/>
                  <a:gd name="T16" fmla="*/ 84 w 84"/>
                  <a:gd name="T17" fmla="*/ 11 h 18"/>
                  <a:gd name="T18" fmla="*/ 82 w 84"/>
                  <a:gd name="T19" fmla="*/ 14 h 18"/>
                  <a:gd name="T20" fmla="*/ 78 w 84"/>
                  <a:gd name="T21" fmla="*/ 14 h 18"/>
                  <a:gd name="T22" fmla="*/ 74 w 84"/>
                  <a:gd name="T23" fmla="*/ 18 h 18"/>
                  <a:gd name="T24" fmla="*/ 68 w 84"/>
                  <a:gd name="T25" fmla="*/ 18 h 18"/>
                  <a:gd name="T26" fmla="*/ 60 w 84"/>
                  <a:gd name="T27" fmla="*/ 18 h 18"/>
                  <a:gd name="T28" fmla="*/ 54 w 84"/>
                  <a:gd name="T29" fmla="*/ 18 h 18"/>
                  <a:gd name="T30" fmla="*/ 44 w 84"/>
                  <a:gd name="T31" fmla="*/ 18 h 18"/>
                  <a:gd name="T32" fmla="*/ 36 w 84"/>
                  <a:gd name="T33" fmla="*/ 18 h 18"/>
                  <a:gd name="T34" fmla="*/ 28 w 84"/>
                  <a:gd name="T35" fmla="*/ 18 h 18"/>
                  <a:gd name="T36" fmla="*/ 22 w 84"/>
                  <a:gd name="T37" fmla="*/ 18 h 18"/>
                  <a:gd name="T38" fmla="*/ 16 w 84"/>
                  <a:gd name="T39" fmla="*/ 18 h 18"/>
                  <a:gd name="T40" fmla="*/ 8 w 84"/>
                  <a:gd name="T41" fmla="*/ 14 h 18"/>
                  <a:gd name="T42" fmla="*/ 6 w 84"/>
                  <a:gd name="T43" fmla="*/ 14 h 18"/>
                  <a:gd name="T44" fmla="*/ 0 w 84"/>
                  <a:gd name="T45" fmla="*/ 11 h 18"/>
                  <a:gd name="T46" fmla="*/ 0 w 84"/>
                  <a:gd name="T47" fmla="*/ 6 h 18"/>
                  <a:gd name="T48" fmla="*/ 6 w 84"/>
                  <a:gd name="T49" fmla="*/ 6 h 18"/>
                  <a:gd name="T50" fmla="*/ 8 w 84"/>
                  <a:gd name="T51" fmla="*/ 2 h 18"/>
                  <a:gd name="T52" fmla="*/ 16 w 84"/>
                  <a:gd name="T53" fmla="*/ 2 h 18"/>
                  <a:gd name="T54" fmla="*/ 22 w 84"/>
                  <a:gd name="T55" fmla="*/ 2 h 18"/>
                  <a:gd name="T56" fmla="*/ 28 w 84"/>
                  <a:gd name="T57" fmla="*/ 0 h 18"/>
                  <a:gd name="T58" fmla="*/ 36 w 84"/>
                  <a:gd name="T59" fmla="*/ 0 h 18"/>
                  <a:gd name="T60" fmla="*/ 44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11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4" y="18"/>
                    </a:lnTo>
                    <a:lnTo>
                      <a:pt x="36" y="18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90" name="Freeform 402"/>
              <p:cNvSpPr>
                <a:spLocks/>
              </p:cNvSpPr>
              <p:nvPr/>
            </p:nvSpPr>
            <p:spPr bwMode="auto">
              <a:xfrm>
                <a:off x="3966" y="3478"/>
                <a:ext cx="42" cy="9"/>
              </a:xfrm>
              <a:custGeom>
                <a:avLst/>
                <a:gdLst>
                  <a:gd name="T0" fmla="*/ 44 w 84"/>
                  <a:gd name="T1" fmla="*/ 0 h 18"/>
                  <a:gd name="T2" fmla="*/ 54 w 84"/>
                  <a:gd name="T3" fmla="*/ 0 h 18"/>
                  <a:gd name="T4" fmla="*/ 60 w 84"/>
                  <a:gd name="T5" fmla="*/ 0 h 18"/>
                  <a:gd name="T6" fmla="*/ 68 w 84"/>
                  <a:gd name="T7" fmla="*/ 4 h 18"/>
                  <a:gd name="T8" fmla="*/ 74 w 84"/>
                  <a:gd name="T9" fmla="*/ 4 h 18"/>
                  <a:gd name="T10" fmla="*/ 78 w 84"/>
                  <a:gd name="T11" fmla="*/ 4 h 18"/>
                  <a:gd name="T12" fmla="*/ 82 w 84"/>
                  <a:gd name="T13" fmla="*/ 8 h 18"/>
                  <a:gd name="T14" fmla="*/ 84 w 84"/>
                  <a:gd name="T15" fmla="*/ 8 h 18"/>
                  <a:gd name="T16" fmla="*/ 84 w 84"/>
                  <a:gd name="T17" fmla="*/ 12 h 18"/>
                  <a:gd name="T18" fmla="*/ 82 w 84"/>
                  <a:gd name="T19" fmla="*/ 15 h 18"/>
                  <a:gd name="T20" fmla="*/ 78 w 84"/>
                  <a:gd name="T21" fmla="*/ 15 h 18"/>
                  <a:gd name="T22" fmla="*/ 74 w 84"/>
                  <a:gd name="T23" fmla="*/ 18 h 18"/>
                  <a:gd name="T24" fmla="*/ 68 w 84"/>
                  <a:gd name="T25" fmla="*/ 18 h 18"/>
                  <a:gd name="T26" fmla="*/ 60 w 84"/>
                  <a:gd name="T27" fmla="*/ 18 h 18"/>
                  <a:gd name="T28" fmla="*/ 54 w 84"/>
                  <a:gd name="T29" fmla="*/ 18 h 18"/>
                  <a:gd name="T30" fmla="*/ 44 w 84"/>
                  <a:gd name="T31" fmla="*/ 18 h 18"/>
                  <a:gd name="T32" fmla="*/ 36 w 84"/>
                  <a:gd name="T33" fmla="*/ 18 h 18"/>
                  <a:gd name="T34" fmla="*/ 28 w 84"/>
                  <a:gd name="T35" fmla="*/ 18 h 18"/>
                  <a:gd name="T36" fmla="*/ 22 w 84"/>
                  <a:gd name="T37" fmla="*/ 18 h 18"/>
                  <a:gd name="T38" fmla="*/ 16 w 84"/>
                  <a:gd name="T39" fmla="*/ 18 h 18"/>
                  <a:gd name="T40" fmla="*/ 8 w 84"/>
                  <a:gd name="T41" fmla="*/ 15 h 18"/>
                  <a:gd name="T42" fmla="*/ 6 w 84"/>
                  <a:gd name="T43" fmla="*/ 15 h 18"/>
                  <a:gd name="T44" fmla="*/ 0 w 84"/>
                  <a:gd name="T45" fmla="*/ 12 h 18"/>
                  <a:gd name="T46" fmla="*/ 0 w 84"/>
                  <a:gd name="T47" fmla="*/ 8 h 18"/>
                  <a:gd name="T48" fmla="*/ 6 w 84"/>
                  <a:gd name="T49" fmla="*/ 8 h 18"/>
                  <a:gd name="T50" fmla="*/ 8 w 84"/>
                  <a:gd name="T51" fmla="*/ 4 h 18"/>
                  <a:gd name="T52" fmla="*/ 16 w 84"/>
                  <a:gd name="T53" fmla="*/ 4 h 18"/>
                  <a:gd name="T54" fmla="*/ 22 w 84"/>
                  <a:gd name="T55" fmla="*/ 4 h 18"/>
                  <a:gd name="T56" fmla="*/ 28 w 84"/>
                  <a:gd name="T57" fmla="*/ 0 h 18"/>
                  <a:gd name="T58" fmla="*/ 36 w 84"/>
                  <a:gd name="T59" fmla="*/ 0 h 18"/>
                  <a:gd name="T60" fmla="*/ 44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4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2" y="15"/>
                    </a:lnTo>
                    <a:lnTo>
                      <a:pt x="78" y="15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4" y="18"/>
                    </a:lnTo>
                    <a:lnTo>
                      <a:pt x="36" y="18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91" name="Freeform 403"/>
              <p:cNvSpPr>
                <a:spLocks/>
              </p:cNvSpPr>
              <p:nvPr/>
            </p:nvSpPr>
            <p:spPr bwMode="auto">
              <a:xfrm>
                <a:off x="3966" y="3478"/>
                <a:ext cx="42" cy="9"/>
              </a:xfrm>
              <a:custGeom>
                <a:avLst/>
                <a:gdLst>
                  <a:gd name="T0" fmla="*/ 44 w 84"/>
                  <a:gd name="T1" fmla="*/ 0 h 18"/>
                  <a:gd name="T2" fmla="*/ 54 w 84"/>
                  <a:gd name="T3" fmla="*/ 0 h 18"/>
                  <a:gd name="T4" fmla="*/ 60 w 84"/>
                  <a:gd name="T5" fmla="*/ 0 h 18"/>
                  <a:gd name="T6" fmla="*/ 68 w 84"/>
                  <a:gd name="T7" fmla="*/ 4 h 18"/>
                  <a:gd name="T8" fmla="*/ 74 w 84"/>
                  <a:gd name="T9" fmla="*/ 4 h 18"/>
                  <a:gd name="T10" fmla="*/ 78 w 84"/>
                  <a:gd name="T11" fmla="*/ 4 h 18"/>
                  <a:gd name="T12" fmla="*/ 82 w 84"/>
                  <a:gd name="T13" fmla="*/ 8 h 18"/>
                  <a:gd name="T14" fmla="*/ 84 w 84"/>
                  <a:gd name="T15" fmla="*/ 8 h 18"/>
                  <a:gd name="T16" fmla="*/ 84 w 84"/>
                  <a:gd name="T17" fmla="*/ 12 h 18"/>
                  <a:gd name="T18" fmla="*/ 82 w 84"/>
                  <a:gd name="T19" fmla="*/ 15 h 18"/>
                  <a:gd name="T20" fmla="*/ 78 w 84"/>
                  <a:gd name="T21" fmla="*/ 15 h 18"/>
                  <a:gd name="T22" fmla="*/ 74 w 84"/>
                  <a:gd name="T23" fmla="*/ 18 h 18"/>
                  <a:gd name="T24" fmla="*/ 68 w 84"/>
                  <a:gd name="T25" fmla="*/ 18 h 18"/>
                  <a:gd name="T26" fmla="*/ 60 w 84"/>
                  <a:gd name="T27" fmla="*/ 18 h 18"/>
                  <a:gd name="T28" fmla="*/ 54 w 84"/>
                  <a:gd name="T29" fmla="*/ 18 h 18"/>
                  <a:gd name="T30" fmla="*/ 44 w 84"/>
                  <a:gd name="T31" fmla="*/ 18 h 18"/>
                  <a:gd name="T32" fmla="*/ 36 w 84"/>
                  <a:gd name="T33" fmla="*/ 18 h 18"/>
                  <a:gd name="T34" fmla="*/ 28 w 84"/>
                  <a:gd name="T35" fmla="*/ 18 h 18"/>
                  <a:gd name="T36" fmla="*/ 22 w 84"/>
                  <a:gd name="T37" fmla="*/ 18 h 18"/>
                  <a:gd name="T38" fmla="*/ 16 w 84"/>
                  <a:gd name="T39" fmla="*/ 18 h 18"/>
                  <a:gd name="T40" fmla="*/ 8 w 84"/>
                  <a:gd name="T41" fmla="*/ 15 h 18"/>
                  <a:gd name="T42" fmla="*/ 6 w 84"/>
                  <a:gd name="T43" fmla="*/ 15 h 18"/>
                  <a:gd name="T44" fmla="*/ 0 w 84"/>
                  <a:gd name="T45" fmla="*/ 12 h 18"/>
                  <a:gd name="T46" fmla="*/ 0 w 84"/>
                  <a:gd name="T47" fmla="*/ 8 h 18"/>
                  <a:gd name="T48" fmla="*/ 6 w 84"/>
                  <a:gd name="T49" fmla="*/ 8 h 18"/>
                  <a:gd name="T50" fmla="*/ 8 w 84"/>
                  <a:gd name="T51" fmla="*/ 4 h 18"/>
                  <a:gd name="T52" fmla="*/ 16 w 84"/>
                  <a:gd name="T53" fmla="*/ 4 h 18"/>
                  <a:gd name="T54" fmla="*/ 22 w 84"/>
                  <a:gd name="T55" fmla="*/ 4 h 18"/>
                  <a:gd name="T56" fmla="*/ 28 w 84"/>
                  <a:gd name="T57" fmla="*/ 0 h 18"/>
                  <a:gd name="T58" fmla="*/ 36 w 84"/>
                  <a:gd name="T59" fmla="*/ 0 h 18"/>
                  <a:gd name="T60" fmla="*/ 44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4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2" y="15"/>
                    </a:lnTo>
                    <a:lnTo>
                      <a:pt x="78" y="15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4" y="18"/>
                    </a:lnTo>
                    <a:lnTo>
                      <a:pt x="36" y="18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92" name="Rectangle 404"/>
              <p:cNvSpPr>
                <a:spLocks noChangeArrowheads="1"/>
              </p:cNvSpPr>
              <p:nvPr/>
            </p:nvSpPr>
            <p:spPr bwMode="auto">
              <a:xfrm>
                <a:off x="3971" y="3446"/>
                <a:ext cx="32" cy="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93" name="Rectangle 405"/>
              <p:cNvSpPr>
                <a:spLocks noChangeArrowheads="1"/>
              </p:cNvSpPr>
              <p:nvPr/>
            </p:nvSpPr>
            <p:spPr bwMode="auto">
              <a:xfrm>
                <a:off x="3971" y="3446"/>
                <a:ext cx="32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94" name="Rectangle 406"/>
              <p:cNvSpPr>
                <a:spLocks noChangeArrowheads="1"/>
              </p:cNvSpPr>
              <p:nvPr/>
            </p:nvSpPr>
            <p:spPr bwMode="auto">
              <a:xfrm>
                <a:off x="3783" y="3494"/>
                <a:ext cx="59" cy="54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95" name="Rectangle 407"/>
              <p:cNvSpPr>
                <a:spLocks noChangeArrowheads="1"/>
              </p:cNvSpPr>
              <p:nvPr/>
            </p:nvSpPr>
            <p:spPr bwMode="auto">
              <a:xfrm>
                <a:off x="3783" y="3494"/>
                <a:ext cx="59" cy="5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96" name="Freeform 408"/>
              <p:cNvSpPr>
                <a:spLocks/>
              </p:cNvSpPr>
              <p:nvPr/>
            </p:nvSpPr>
            <p:spPr bwMode="auto">
              <a:xfrm>
                <a:off x="3764" y="3514"/>
                <a:ext cx="41" cy="9"/>
              </a:xfrm>
              <a:custGeom>
                <a:avLst/>
                <a:gdLst>
                  <a:gd name="T0" fmla="*/ 42 w 83"/>
                  <a:gd name="T1" fmla="*/ 0 h 18"/>
                  <a:gd name="T2" fmla="*/ 49 w 83"/>
                  <a:gd name="T3" fmla="*/ 0 h 18"/>
                  <a:gd name="T4" fmla="*/ 60 w 83"/>
                  <a:gd name="T5" fmla="*/ 0 h 18"/>
                  <a:gd name="T6" fmla="*/ 66 w 83"/>
                  <a:gd name="T7" fmla="*/ 4 h 18"/>
                  <a:gd name="T8" fmla="*/ 70 w 83"/>
                  <a:gd name="T9" fmla="*/ 4 h 18"/>
                  <a:gd name="T10" fmla="*/ 77 w 83"/>
                  <a:gd name="T11" fmla="*/ 4 h 18"/>
                  <a:gd name="T12" fmla="*/ 80 w 83"/>
                  <a:gd name="T13" fmla="*/ 8 h 18"/>
                  <a:gd name="T14" fmla="*/ 83 w 83"/>
                  <a:gd name="T15" fmla="*/ 8 h 18"/>
                  <a:gd name="T16" fmla="*/ 83 w 83"/>
                  <a:gd name="T17" fmla="*/ 10 h 18"/>
                  <a:gd name="T18" fmla="*/ 80 w 83"/>
                  <a:gd name="T19" fmla="*/ 14 h 18"/>
                  <a:gd name="T20" fmla="*/ 77 w 83"/>
                  <a:gd name="T21" fmla="*/ 14 h 18"/>
                  <a:gd name="T22" fmla="*/ 70 w 83"/>
                  <a:gd name="T23" fmla="*/ 18 h 18"/>
                  <a:gd name="T24" fmla="*/ 66 w 83"/>
                  <a:gd name="T25" fmla="*/ 18 h 18"/>
                  <a:gd name="T26" fmla="*/ 60 w 83"/>
                  <a:gd name="T27" fmla="*/ 18 h 18"/>
                  <a:gd name="T28" fmla="*/ 49 w 83"/>
                  <a:gd name="T29" fmla="*/ 18 h 18"/>
                  <a:gd name="T30" fmla="*/ 42 w 83"/>
                  <a:gd name="T31" fmla="*/ 18 h 18"/>
                  <a:gd name="T32" fmla="*/ 35 w 83"/>
                  <a:gd name="T33" fmla="*/ 18 h 18"/>
                  <a:gd name="T34" fmla="*/ 23 w 83"/>
                  <a:gd name="T35" fmla="*/ 18 h 18"/>
                  <a:gd name="T36" fmla="*/ 17 w 83"/>
                  <a:gd name="T37" fmla="*/ 18 h 18"/>
                  <a:gd name="T38" fmla="*/ 10 w 83"/>
                  <a:gd name="T39" fmla="*/ 18 h 18"/>
                  <a:gd name="T40" fmla="*/ 7 w 83"/>
                  <a:gd name="T41" fmla="*/ 14 h 18"/>
                  <a:gd name="T42" fmla="*/ 4 w 83"/>
                  <a:gd name="T43" fmla="*/ 14 h 18"/>
                  <a:gd name="T44" fmla="*/ 0 w 83"/>
                  <a:gd name="T45" fmla="*/ 10 h 18"/>
                  <a:gd name="T46" fmla="*/ 0 w 83"/>
                  <a:gd name="T47" fmla="*/ 8 h 18"/>
                  <a:gd name="T48" fmla="*/ 4 w 83"/>
                  <a:gd name="T49" fmla="*/ 8 h 18"/>
                  <a:gd name="T50" fmla="*/ 7 w 83"/>
                  <a:gd name="T51" fmla="*/ 4 h 18"/>
                  <a:gd name="T52" fmla="*/ 10 w 83"/>
                  <a:gd name="T53" fmla="*/ 4 h 18"/>
                  <a:gd name="T54" fmla="*/ 17 w 83"/>
                  <a:gd name="T55" fmla="*/ 4 h 18"/>
                  <a:gd name="T56" fmla="*/ 23 w 83"/>
                  <a:gd name="T57" fmla="*/ 0 h 18"/>
                  <a:gd name="T58" fmla="*/ 35 w 83"/>
                  <a:gd name="T59" fmla="*/ 0 h 18"/>
                  <a:gd name="T60" fmla="*/ 42 w 83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" h="18">
                    <a:moveTo>
                      <a:pt x="42" y="0"/>
                    </a:moveTo>
                    <a:lnTo>
                      <a:pt x="49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7" y="4"/>
                    </a:lnTo>
                    <a:lnTo>
                      <a:pt x="80" y="8"/>
                    </a:lnTo>
                    <a:lnTo>
                      <a:pt x="83" y="8"/>
                    </a:lnTo>
                    <a:lnTo>
                      <a:pt x="83" y="10"/>
                    </a:lnTo>
                    <a:lnTo>
                      <a:pt x="80" y="14"/>
                    </a:lnTo>
                    <a:lnTo>
                      <a:pt x="77" y="14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49" y="18"/>
                    </a:lnTo>
                    <a:lnTo>
                      <a:pt x="42" y="18"/>
                    </a:lnTo>
                    <a:lnTo>
                      <a:pt x="35" y="18"/>
                    </a:lnTo>
                    <a:lnTo>
                      <a:pt x="23" y="18"/>
                    </a:lnTo>
                    <a:lnTo>
                      <a:pt x="17" y="18"/>
                    </a:lnTo>
                    <a:lnTo>
                      <a:pt x="10" y="18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2498" name="Group 610"/>
            <p:cNvGrpSpPr>
              <a:grpSpLocks/>
            </p:cNvGrpSpPr>
            <p:nvPr/>
          </p:nvGrpSpPr>
          <p:grpSpPr bwMode="auto">
            <a:xfrm>
              <a:off x="5759450" y="5459413"/>
              <a:ext cx="1638300" cy="1077912"/>
              <a:chOff x="3764" y="3439"/>
              <a:chExt cx="1032" cy="679"/>
            </a:xfrm>
          </p:grpSpPr>
          <p:sp>
            <p:nvSpPr>
              <p:cNvPr id="422298" name="Freeform 410"/>
              <p:cNvSpPr>
                <a:spLocks/>
              </p:cNvSpPr>
              <p:nvPr/>
            </p:nvSpPr>
            <p:spPr bwMode="auto">
              <a:xfrm>
                <a:off x="3764" y="3514"/>
                <a:ext cx="41" cy="9"/>
              </a:xfrm>
              <a:custGeom>
                <a:avLst/>
                <a:gdLst>
                  <a:gd name="T0" fmla="*/ 42 w 83"/>
                  <a:gd name="T1" fmla="*/ 0 h 18"/>
                  <a:gd name="T2" fmla="*/ 49 w 83"/>
                  <a:gd name="T3" fmla="*/ 0 h 18"/>
                  <a:gd name="T4" fmla="*/ 60 w 83"/>
                  <a:gd name="T5" fmla="*/ 0 h 18"/>
                  <a:gd name="T6" fmla="*/ 66 w 83"/>
                  <a:gd name="T7" fmla="*/ 4 h 18"/>
                  <a:gd name="T8" fmla="*/ 70 w 83"/>
                  <a:gd name="T9" fmla="*/ 4 h 18"/>
                  <a:gd name="T10" fmla="*/ 77 w 83"/>
                  <a:gd name="T11" fmla="*/ 4 h 18"/>
                  <a:gd name="T12" fmla="*/ 80 w 83"/>
                  <a:gd name="T13" fmla="*/ 8 h 18"/>
                  <a:gd name="T14" fmla="*/ 83 w 83"/>
                  <a:gd name="T15" fmla="*/ 8 h 18"/>
                  <a:gd name="T16" fmla="*/ 83 w 83"/>
                  <a:gd name="T17" fmla="*/ 10 h 18"/>
                  <a:gd name="T18" fmla="*/ 80 w 83"/>
                  <a:gd name="T19" fmla="*/ 14 h 18"/>
                  <a:gd name="T20" fmla="*/ 77 w 83"/>
                  <a:gd name="T21" fmla="*/ 14 h 18"/>
                  <a:gd name="T22" fmla="*/ 70 w 83"/>
                  <a:gd name="T23" fmla="*/ 18 h 18"/>
                  <a:gd name="T24" fmla="*/ 66 w 83"/>
                  <a:gd name="T25" fmla="*/ 18 h 18"/>
                  <a:gd name="T26" fmla="*/ 60 w 83"/>
                  <a:gd name="T27" fmla="*/ 18 h 18"/>
                  <a:gd name="T28" fmla="*/ 49 w 83"/>
                  <a:gd name="T29" fmla="*/ 18 h 18"/>
                  <a:gd name="T30" fmla="*/ 42 w 83"/>
                  <a:gd name="T31" fmla="*/ 18 h 18"/>
                  <a:gd name="T32" fmla="*/ 35 w 83"/>
                  <a:gd name="T33" fmla="*/ 18 h 18"/>
                  <a:gd name="T34" fmla="*/ 23 w 83"/>
                  <a:gd name="T35" fmla="*/ 18 h 18"/>
                  <a:gd name="T36" fmla="*/ 17 w 83"/>
                  <a:gd name="T37" fmla="*/ 18 h 18"/>
                  <a:gd name="T38" fmla="*/ 10 w 83"/>
                  <a:gd name="T39" fmla="*/ 18 h 18"/>
                  <a:gd name="T40" fmla="*/ 7 w 83"/>
                  <a:gd name="T41" fmla="*/ 14 h 18"/>
                  <a:gd name="T42" fmla="*/ 4 w 83"/>
                  <a:gd name="T43" fmla="*/ 14 h 18"/>
                  <a:gd name="T44" fmla="*/ 0 w 83"/>
                  <a:gd name="T45" fmla="*/ 10 h 18"/>
                  <a:gd name="T46" fmla="*/ 0 w 83"/>
                  <a:gd name="T47" fmla="*/ 8 h 18"/>
                  <a:gd name="T48" fmla="*/ 4 w 83"/>
                  <a:gd name="T49" fmla="*/ 8 h 18"/>
                  <a:gd name="T50" fmla="*/ 7 w 83"/>
                  <a:gd name="T51" fmla="*/ 4 h 18"/>
                  <a:gd name="T52" fmla="*/ 10 w 83"/>
                  <a:gd name="T53" fmla="*/ 4 h 18"/>
                  <a:gd name="T54" fmla="*/ 17 w 83"/>
                  <a:gd name="T55" fmla="*/ 4 h 18"/>
                  <a:gd name="T56" fmla="*/ 23 w 83"/>
                  <a:gd name="T57" fmla="*/ 0 h 18"/>
                  <a:gd name="T58" fmla="*/ 35 w 83"/>
                  <a:gd name="T59" fmla="*/ 0 h 18"/>
                  <a:gd name="T60" fmla="*/ 42 w 83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" h="18">
                    <a:moveTo>
                      <a:pt x="42" y="0"/>
                    </a:moveTo>
                    <a:lnTo>
                      <a:pt x="49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7" y="4"/>
                    </a:lnTo>
                    <a:lnTo>
                      <a:pt x="80" y="8"/>
                    </a:lnTo>
                    <a:lnTo>
                      <a:pt x="83" y="8"/>
                    </a:lnTo>
                    <a:lnTo>
                      <a:pt x="83" y="10"/>
                    </a:lnTo>
                    <a:lnTo>
                      <a:pt x="80" y="14"/>
                    </a:lnTo>
                    <a:lnTo>
                      <a:pt x="77" y="14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49" y="18"/>
                    </a:lnTo>
                    <a:lnTo>
                      <a:pt x="42" y="18"/>
                    </a:lnTo>
                    <a:lnTo>
                      <a:pt x="35" y="18"/>
                    </a:lnTo>
                    <a:lnTo>
                      <a:pt x="23" y="18"/>
                    </a:lnTo>
                    <a:lnTo>
                      <a:pt x="17" y="18"/>
                    </a:lnTo>
                    <a:lnTo>
                      <a:pt x="10" y="18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299" name="Freeform 411"/>
              <p:cNvSpPr>
                <a:spLocks/>
              </p:cNvSpPr>
              <p:nvPr/>
            </p:nvSpPr>
            <p:spPr bwMode="auto">
              <a:xfrm>
                <a:off x="3764" y="3532"/>
                <a:ext cx="41" cy="9"/>
              </a:xfrm>
              <a:custGeom>
                <a:avLst/>
                <a:gdLst>
                  <a:gd name="T0" fmla="*/ 42 w 83"/>
                  <a:gd name="T1" fmla="*/ 0 h 16"/>
                  <a:gd name="T2" fmla="*/ 49 w 83"/>
                  <a:gd name="T3" fmla="*/ 0 h 16"/>
                  <a:gd name="T4" fmla="*/ 60 w 83"/>
                  <a:gd name="T5" fmla="*/ 2 h 16"/>
                  <a:gd name="T6" fmla="*/ 66 w 83"/>
                  <a:gd name="T7" fmla="*/ 2 h 16"/>
                  <a:gd name="T8" fmla="*/ 70 w 83"/>
                  <a:gd name="T9" fmla="*/ 2 h 16"/>
                  <a:gd name="T10" fmla="*/ 77 w 83"/>
                  <a:gd name="T11" fmla="*/ 2 h 16"/>
                  <a:gd name="T12" fmla="*/ 80 w 83"/>
                  <a:gd name="T13" fmla="*/ 6 h 16"/>
                  <a:gd name="T14" fmla="*/ 83 w 83"/>
                  <a:gd name="T15" fmla="*/ 6 h 16"/>
                  <a:gd name="T16" fmla="*/ 83 w 83"/>
                  <a:gd name="T17" fmla="*/ 10 h 16"/>
                  <a:gd name="T18" fmla="*/ 80 w 83"/>
                  <a:gd name="T19" fmla="*/ 12 h 16"/>
                  <a:gd name="T20" fmla="*/ 77 w 83"/>
                  <a:gd name="T21" fmla="*/ 12 h 16"/>
                  <a:gd name="T22" fmla="*/ 70 w 83"/>
                  <a:gd name="T23" fmla="*/ 16 h 16"/>
                  <a:gd name="T24" fmla="*/ 66 w 83"/>
                  <a:gd name="T25" fmla="*/ 16 h 16"/>
                  <a:gd name="T26" fmla="*/ 60 w 83"/>
                  <a:gd name="T27" fmla="*/ 16 h 16"/>
                  <a:gd name="T28" fmla="*/ 49 w 83"/>
                  <a:gd name="T29" fmla="*/ 16 h 16"/>
                  <a:gd name="T30" fmla="*/ 42 w 83"/>
                  <a:gd name="T31" fmla="*/ 16 h 16"/>
                  <a:gd name="T32" fmla="*/ 35 w 83"/>
                  <a:gd name="T33" fmla="*/ 16 h 16"/>
                  <a:gd name="T34" fmla="*/ 23 w 83"/>
                  <a:gd name="T35" fmla="*/ 16 h 16"/>
                  <a:gd name="T36" fmla="*/ 17 w 83"/>
                  <a:gd name="T37" fmla="*/ 16 h 16"/>
                  <a:gd name="T38" fmla="*/ 10 w 83"/>
                  <a:gd name="T39" fmla="*/ 16 h 16"/>
                  <a:gd name="T40" fmla="*/ 7 w 83"/>
                  <a:gd name="T41" fmla="*/ 12 h 16"/>
                  <a:gd name="T42" fmla="*/ 4 w 83"/>
                  <a:gd name="T43" fmla="*/ 12 h 16"/>
                  <a:gd name="T44" fmla="*/ 0 w 83"/>
                  <a:gd name="T45" fmla="*/ 10 h 16"/>
                  <a:gd name="T46" fmla="*/ 0 w 83"/>
                  <a:gd name="T47" fmla="*/ 6 h 16"/>
                  <a:gd name="T48" fmla="*/ 4 w 83"/>
                  <a:gd name="T49" fmla="*/ 6 h 16"/>
                  <a:gd name="T50" fmla="*/ 7 w 83"/>
                  <a:gd name="T51" fmla="*/ 2 h 16"/>
                  <a:gd name="T52" fmla="*/ 10 w 83"/>
                  <a:gd name="T53" fmla="*/ 2 h 16"/>
                  <a:gd name="T54" fmla="*/ 17 w 83"/>
                  <a:gd name="T55" fmla="*/ 2 h 16"/>
                  <a:gd name="T56" fmla="*/ 23 w 83"/>
                  <a:gd name="T57" fmla="*/ 2 h 16"/>
                  <a:gd name="T58" fmla="*/ 35 w 83"/>
                  <a:gd name="T59" fmla="*/ 0 h 16"/>
                  <a:gd name="T60" fmla="*/ 42 w 83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" h="16">
                    <a:moveTo>
                      <a:pt x="42" y="0"/>
                    </a:moveTo>
                    <a:lnTo>
                      <a:pt x="49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80" y="12"/>
                    </a:lnTo>
                    <a:lnTo>
                      <a:pt x="77" y="12"/>
                    </a:lnTo>
                    <a:lnTo>
                      <a:pt x="70" y="16"/>
                    </a:lnTo>
                    <a:lnTo>
                      <a:pt x="66" y="16"/>
                    </a:lnTo>
                    <a:lnTo>
                      <a:pt x="60" y="16"/>
                    </a:lnTo>
                    <a:lnTo>
                      <a:pt x="49" y="16"/>
                    </a:lnTo>
                    <a:lnTo>
                      <a:pt x="42" y="16"/>
                    </a:lnTo>
                    <a:lnTo>
                      <a:pt x="35" y="16"/>
                    </a:lnTo>
                    <a:lnTo>
                      <a:pt x="23" y="16"/>
                    </a:lnTo>
                    <a:lnTo>
                      <a:pt x="17" y="16"/>
                    </a:lnTo>
                    <a:lnTo>
                      <a:pt x="10" y="16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0" name="Freeform 412"/>
              <p:cNvSpPr>
                <a:spLocks/>
              </p:cNvSpPr>
              <p:nvPr/>
            </p:nvSpPr>
            <p:spPr bwMode="auto">
              <a:xfrm>
                <a:off x="3764" y="3532"/>
                <a:ext cx="41" cy="9"/>
              </a:xfrm>
              <a:custGeom>
                <a:avLst/>
                <a:gdLst>
                  <a:gd name="T0" fmla="*/ 42 w 83"/>
                  <a:gd name="T1" fmla="*/ 0 h 16"/>
                  <a:gd name="T2" fmla="*/ 49 w 83"/>
                  <a:gd name="T3" fmla="*/ 0 h 16"/>
                  <a:gd name="T4" fmla="*/ 60 w 83"/>
                  <a:gd name="T5" fmla="*/ 2 h 16"/>
                  <a:gd name="T6" fmla="*/ 66 w 83"/>
                  <a:gd name="T7" fmla="*/ 2 h 16"/>
                  <a:gd name="T8" fmla="*/ 70 w 83"/>
                  <a:gd name="T9" fmla="*/ 2 h 16"/>
                  <a:gd name="T10" fmla="*/ 77 w 83"/>
                  <a:gd name="T11" fmla="*/ 2 h 16"/>
                  <a:gd name="T12" fmla="*/ 80 w 83"/>
                  <a:gd name="T13" fmla="*/ 6 h 16"/>
                  <a:gd name="T14" fmla="*/ 83 w 83"/>
                  <a:gd name="T15" fmla="*/ 6 h 16"/>
                  <a:gd name="T16" fmla="*/ 83 w 83"/>
                  <a:gd name="T17" fmla="*/ 10 h 16"/>
                  <a:gd name="T18" fmla="*/ 80 w 83"/>
                  <a:gd name="T19" fmla="*/ 12 h 16"/>
                  <a:gd name="T20" fmla="*/ 77 w 83"/>
                  <a:gd name="T21" fmla="*/ 12 h 16"/>
                  <a:gd name="T22" fmla="*/ 70 w 83"/>
                  <a:gd name="T23" fmla="*/ 16 h 16"/>
                  <a:gd name="T24" fmla="*/ 66 w 83"/>
                  <a:gd name="T25" fmla="*/ 16 h 16"/>
                  <a:gd name="T26" fmla="*/ 60 w 83"/>
                  <a:gd name="T27" fmla="*/ 16 h 16"/>
                  <a:gd name="T28" fmla="*/ 49 w 83"/>
                  <a:gd name="T29" fmla="*/ 16 h 16"/>
                  <a:gd name="T30" fmla="*/ 42 w 83"/>
                  <a:gd name="T31" fmla="*/ 16 h 16"/>
                  <a:gd name="T32" fmla="*/ 35 w 83"/>
                  <a:gd name="T33" fmla="*/ 16 h 16"/>
                  <a:gd name="T34" fmla="*/ 23 w 83"/>
                  <a:gd name="T35" fmla="*/ 16 h 16"/>
                  <a:gd name="T36" fmla="*/ 17 w 83"/>
                  <a:gd name="T37" fmla="*/ 16 h 16"/>
                  <a:gd name="T38" fmla="*/ 10 w 83"/>
                  <a:gd name="T39" fmla="*/ 16 h 16"/>
                  <a:gd name="T40" fmla="*/ 7 w 83"/>
                  <a:gd name="T41" fmla="*/ 12 h 16"/>
                  <a:gd name="T42" fmla="*/ 4 w 83"/>
                  <a:gd name="T43" fmla="*/ 12 h 16"/>
                  <a:gd name="T44" fmla="*/ 0 w 83"/>
                  <a:gd name="T45" fmla="*/ 10 h 16"/>
                  <a:gd name="T46" fmla="*/ 0 w 83"/>
                  <a:gd name="T47" fmla="*/ 6 h 16"/>
                  <a:gd name="T48" fmla="*/ 4 w 83"/>
                  <a:gd name="T49" fmla="*/ 6 h 16"/>
                  <a:gd name="T50" fmla="*/ 7 w 83"/>
                  <a:gd name="T51" fmla="*/ 2 h 16"/>
                  <a:gd name="T52" fmla="*/ 10 w 83"/>
                  <a:gd name="T53" fmla="*/ 2 h 16"/>
                  <a:gd name="T54" fmla="*/ 17 w 83"/>
                  <a:gd name="T55" fmla="*/ 2 h 16"/>
                  <a:gd name="T56" fmla="*/ 23 w 83"/>
                  <a:gd name="T57" fmla="*/ 2 h 16"/>
                  <a:gd name="T58" fmla="*/ 35 w 83"/>
                  <a:gd name="T59" fmla="*/ 0 h 16"/>
                  <a:gd name="T60" fmla="*/ 42 w 83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" h="16">
                    <a:moveTo>
                      <a:pt x="42" y="0"/>
                    </a:moveTo>
                    <a:lnTo>
                      <a:pt x="49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80" y="12"/>
                    </a:lnTo>
                    <a:lnTo>
                      <a:pt x="77" y="12"/>
                    </a:lnTo>
                    <a:lnTo>
                      <a:pt x="70" y="16"/>
                    </a:lnTo>
                    <a:lnTo>
                      <a:pt x="66" y="16"/>
                    </a:lnTo>
                    <a:lnTo>
                      <a:pt x="60" y="16"/>
                    </a:lnTo>
                    <a:lnTo>
                      <a:pt x="49" y="16"/>
                    </a:lnTo>
                    <a:lnTo>
                      <a:pt x="42" y="16"/>
                    </a:lnTo>
                    <a:lnTo>
                      <a:pt x="35" y="16"/>
                    </a:lnTo>
                    <a:lnTo>
                      <a:pt x="23" y="16"/>
                    </a:lnTo>
                    <a:lnTo>
                      <a:pt x="17" y="16"/>
                    </a:lnTo>
                    <a:lnTo>
                      <a:pt x="10" y="16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1" name="Rectangle 413"/>
              <p:cNvSpPr>
                <a:spLocks noChangeArrowheads="1"/>
              </p:cNvSpPr>
              <p:nvPr/>
            </p:nvSpPr>
            <p:spPr bwMode="auto">
              <a:xfrm>
                <a:off x="3767" y="3500"/>
                <a:ext cx="33" cy="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2" name="Rectangle 414"/>
              <p:cNvSpPr>
                <a:spLocks noChangeArrowheads="1"/>
              </p:cNvSpPr>
              <p:nvPr/>
            </p:nvSpPr>
            <p:spPr bwMode="auto">
              <a:xfrm>
                <a:off x="3767" y="3500"/>
                <a:ext cx="33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3" name="Rectangle 415"/>
              <p:cNvSpPr>
                <a:spLocks noChangeArrowheads="1"/>
              </p:cNvSpPr>
              <p:nvPr/>
            </p:nvSpPr>
            <p:spPr bwMode="auto">
              <a:xfrm>
                <a:off x="3931" y="3631"/>
                <a:ext cx="60" cy="54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4" name="Rectangle 416"/>
              <p:cNvSpPr>
                <a:spLocks noChangeArrowheads="1"/>
              </p:cNvSpPr>
              <p:nvPr/>
            </p:nvSpPr>
            <p:spPr bwMode="auto">
              <a:xfrm>
                <a:off x="3931" y="3631"/>
                <a:ext cx="60" cy="5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5" name="Freeform 417"/>
              <p:cNvSpPr>
                <a:spLocks/>
              </p:cNvSpPr>
              <p:nvPr/>
            </p:nvSpPr>
            <p:spPr bwMode="auto">
              <a:xfrm>
                <a:off x="3912" y="3654"/>
                <a:ext cx="42" cy="9"/>
              </a:xfrm>
              <a:custGeom>
                <a:avLst/>
                <a:gdLst>
                  <a:gd name="T0" fmla="*/ 42 w 86"/>
                  <a:gd name="T1" fmla="*/ 0 h 18"/>
                  <a:gd name="T2" fmla="*/ 54 w 86"/>
                  <a:gd name="T3" fmla="*/ 0 h 18"/>
                  <a:gd name="T4" fmla="*/ 60 w 86"/>
                  <a:gd name="T5" fmla="*/ 0 h 18"/>
                  <a:gd name="T6" fmla="*/ 67 w 86"/>
                  <a:gd name="T7" fmla="*/ 0 h 18"/>
                  <a:gd name="T8" fmla="*/ 74 w 86"/>
                  <a:gd name="T9" fmla="*/ 0 h 18"/>
                  <a:gd name="T10" fmla="*/ 77 w 86"/>
                  <a:gd name="T11" fmla="*/ 3 h 18"/>
                  <a:gd name="T12" fmla="*/ 82 w 86"/>
                  <a:gd name="T13" fmla="*/ 3 h 18"/>
                  <a:gd name="T14" fmla="*/ 86 w 86"/>
                  <a:gd name="T15" fmla="*/ 8 h 18"/>
                  <a:gd name="T16" fmla="*/ 86 w 86"/>
                  <a:gd name="T17" fmla="*/ 12 h 18"/>
                  <a:gd name="T18" fmla="*/ 82 w 86"/>
                  <a:gd name="T19" fmla="*/ 12 h 18"/>
                  <a:gd name="T20" fmla="*/ 77 w 86"/>
                  <a:gd name="T21" fmla="*/ 14 h 18"/>
                  <a:gd name="T22" fmla="*/ 74 w 86"/>
                  <a:gd name="T23" fmla="*/ 14 h 18"/>
                  <a:gd name="T24" fmla="*/ 67 w 86"/>
                  <a:gd name="T25" fmla="*/ 14 h 18"/>
                  <a:gd name="T26" fmla="*/ 60 w 86"/>
                  <a:gd name="T27" fmla="*/ 18 h 18"/>
                  <a:gd name="T28" fmla="*/ 54 w 86"/>
                  <a:gd name="T29" fmla="*/ 18 h 18"/>
                  <a:gd name="T30" fmla="*/ 42 w 86"/>
                  <a:gd name="T31" fmla="*/ 18 h 18"/>
                  <a:gd name="T32" fmla="*/ 36 w 86"/>
                  <a:gd name="T33" fmla="*/ 18 h 18"/>
                  <a:gd name="T34" fmla="*/ 26 w 86"/>
                  <a:gd name="T35" fmla="*/ 18 h 18"/>
                  <a:gd name="T36" fmla="*/ 18 w 86"/>
                  <a:gd name="T37" fmla="*/ 14 h 18"/>
                  <a:gd name="T38" fmla="*/ 14 w 86"/>
                  <a:gd name="T39" fmla="*/ 14 h 18"/>
                  <a:gd name="T40" fmla="*/ 8 w 86"/>
                  <a:gd name="T41" fmla="*/ 14 h 18"/>
                  <a:gd name="T42" fmla="*/ 4 w 86"/>
                  <a:gd name="T43" fmla="*/ 12 h 18"/>
                  <a:gd name="T44" fmla="*/ 0 w 86"/>
                  <a:gd name="T45" fmla="*/ 12 h 18"/>
                  <a:gd name="T46" fmla="*/ 0 w 86"/>
                  <a:gd name="T47" fmla="*/ 8 h 18"/>
                  <a:gd name="T48" fmla="*/ 4 w 86"/>
                  <a:gd name="T49" fmla="*/ 3 h 18"/>
                  <a:gd name="T50" fmla="*/ 8 w 86"/>
                  <a:gd name="T51" fmla="*/ 3 h 18"/>
                  <a:gd name="T52" fmla="*/ 14 w 86"/>
                  <a:gd name="T53" fmla="*/ 0 h 18"/>
                  <a:gd name="T54" fmla="*/ 18 w 86"/>
                  <a:gd name="T55" fmla="*/ 0 h 18"/>
                  <a:gd name="T56" fmla="*/ 26 w 86"/>
                  <a:gd name="T57" fmla="*/ 0 h 18"/>
                  <a:gd name="T58" fmla="*/ 36 w 86"/>
                  <a:gd name="T59" fmla="*/ 0 h 18"/>
                  <a:gd name="T60" fmla="*/ 42 w 86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18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3"/>
                    </a:lnTo>
                    <a:lnTo>
                      <a:pt x="82" y="3"/>
                    </a:lnTo>
                    <a:lnTo>
                      <a:pt x="86" y="8"/>
                    </a:lnTo>
                    <a:lnTo>
                      <a:pt x="86" y="12"/>
                    </a:lnTo>
                    <a:lnTo>
                      <a:pt x="82" y="12"/>
                    </a:lnTo>
                    <a:lnTo>
                      <a:pt x="77" y="14"/>
                    </a:lnTo>
                    <a:lnTo>
                      <a:pt x="74" y="14"/>
                    </a:lnTo>
                    <a:lnTo>
                      <a:pt x="67" y="14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26" y="18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6" name="Freeform 418"/>
              <p:cNvSpPr>
                <a:spLocks/>
              </p:cNvSpPr>
              <p:nvPr/>
            </p:nvSpPr>
            <p:spPr bwMode="auto">
              <a:xfrm>
                <a:off x="3912" y="3654"/>
                <a:ext cx="42" cy="9"/>
              </a:xfrm>
              <a:custGeom>
                <a:avLst/>
                <a:gdLst>
                  <a:gd name="T0" fmla="*/ 42 w 86"/>
                  <a:gd name="T1" fmla="*/ 0 h 18"/>
                  <a:gd name="T2" fmla="*/ 54 w 86"/>
                  <a:gd name="T3" fmla="*/ 0 h 18"/>
                  <a:gd name="T4" fmla="*/ 60 w 86"/>
                  <a:gd name="T5" fmla="*/ 0 h 18"/>
                  <a:gd name="T6" fmla="*/ 67 w 86"/>
                  <a:gd name="T7" fmla="*/ 0 h 18"/>
                  <a:gd name="T8" fmla="*/ 74 w 86"/>
                  <a:gd name="T9" fmla="*/ 0 h 18"/>
                  <a:gd name="T10" fmla="*/ 77 w 86"/>
                  <a:gd name="T11" fmla="*/ 3 h 18"/>
                  <a:gd name="T12" fmla="*/ 82 w 86"/>
                  <a:gd name="T13" fmla="*/ 3 h 18"/>
                  <a:gd name="T14" fmla="*/ 86 w 86"/>
                  <a:gd name="T15" fmla="*/ 8 h 18"/>
                  <a:gd name="T16" fmla="*/ 86 w 86"/>
                  <a:gd name="T17" fmla="*/ 12 h 18"/>
                  <a:gd name="T18" fmla="*/ 82 w 86"/>
                  <a:gd name="T19" fmla="*/ 12 h 18"/>
                  <a:gd name="T20" fmla="*/ 77 w 86"/>
                  <a:gd name="T21" fmla="*/ 14 h 18"/>
                  <a:gd name="T22" fmla="*/ 74 w 86"/>
                  <a:gd name="T23" fmla="*/ 14 h 18"/>
                  <a:gd name="T24" fmla="*/ 67 w 86"/>
                  <a:gd name="T25" fmla="*/ 14 h 18"/>
                  <a:gd name="T26" fmla="*/ 60 w 86"/>
                  <a:gd name="T27" fmla="*/ 18 h 18"/>
                  <a:gd name="T28" fmla="*/ 54 w 86"/>
                  <a:gd name="T29" fmla="*/ 18 h 18"/>
                  <a:gd name="T30" fmla="*/ 42 w 86"/>
                  <a:gd name="T31" fmla="*/ 18 h 18"/>
                  <a:gd name="T32" fmla="*/ 36 w 86"/>
                  <a:gd name="T33" fmla="*/ 18 h 18"/>
                  <a:gd name="T34" fmla="*/ 26 w 86"/>
                  <a:gd name="T35" fmla="*/ 18 h 18"/>
                  <a:gd name="T36" fmla="*/ 18 w 86"/>
                  <a:gd name="T37" fmla="*/ 14 h 18"/>
                  <a:gd name="T38" fmla="*/ 14 w 86"/>
                  <a:gd name="T39" fmla="*/ 14 h 18"/>
                  <a:gd name="T40" fmla="*/ 8 w 86"/>
                  <a:gd name="T41" fmla="*/ 14 h 18"/>
                  <a:gd name="T42" fmla="*/ 4 w 86"/>
                  <a:gd name="T43" fmla="*/ 12 h 18"/>
                  <a:gd name="T44" fmla="*/ 0 w 86"/>
                  <a:gd name="T45" fmla="*/ 12 h 18"/>
                  <a:gd name="T46" fmla="*/ 0 w 86"/>
                  <a:gd name="T47" fmla="*/ 8 h 18"/>
                  <a:gd name="T48" fmla="*/ 4 w 86"/>
                  <a:gd name="T49" fmla="*/ 3 h 18"/>
                  <a:gd name="T50" fmla="*/ 8 w 86"/>
                  <a:gd name="T51" fmla="*/ 3 h 18"/>
                  <a:gd name="T52" fmla="*/ 14 w 86"/>
                  <a:gd name="T53" fmla="*/ 0 h 18"/>
                  <a:gd name="T54" fmla="*/ 18 w 86"/>
                  <a:gd name="T55" fmla="*/ 0 h 18"/>
                  <a:gd name="T56" fmla="*/ 26 w 86"/>
                  <a:gd name="T57" fmla="*/ 0 h 18"/>
                  <a:gd name="T58" fmla="*/ 36 w 86"/>
                  <a:gd name="T59" fmla="*/ 0 h 18"/>
                  <a:gd name="T60" fmla="*/ 42 w 86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18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3"/>
                    </a:lnTo>
                    <a:lnTo>
                      <a:pt x="82" y="3"/>
                    </a:lnTo>
                    <a:lnTo>
                      <a:pt x="86" y="8"/>
                    </a:lnTo>
                    <a:lnTo>
                      <a:pt x="86" y="12"/>
                    </a:lnTo>
                    <a:lnTo>
                      <a:pt x="82" y="12"/>
                    </a:lnTo>
                    <a:lnTo>
                      <a:pt x="77" y="14"/>
                    </a:lnTo>
                    <a:lnTo>
                      <a:pt x="74" y="14"/>
                    </a:lnTo>
                    <a:lnTo>
                      <a:pt x="67" y="14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26" y="18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7" name="Freeform 419"/>
              <p:cNvSpPr>
                <a:spLocks/>
              </p:cNvSpPr>
              <p:nvPr/>
            </p:nvSpPr>
            <p:spPr bwMode="auto">
              <a:xfrm>
                <a:off x="3912" y="3671"/>
                <a:ext cx="42" cy="9"/>
              </a:xfrm>
              <a:custGeom>
                <a:avLst/>
                <a:gdLst>
                  <a:gd name="T0" fmla="*/ 42 w 86"/>
                  <a:gd name="T1" fmla="*/ 0 h 17"/>
                  <a:gd name="T2" fmla="*/ 54 w 86"/>
                  <a:gd name="T3" fmla="*/ 0 h 17"/>
                  <a:gd name="T4" fmla="*/ 60 w 86"/>
                  <a:gd name="T5" fmla="*/ 0 h 17"/>
                  <a:gd name="T6" fmla="*/ 67 w 86"/>
                  <a:gd name="T7" fmla="*/ 0 h 17"/>
                  <a:gd name="T8" fmla="*/ 74 w 86"/>
                  <a:gd name="T9" fmla="*/ 0 h 17"/>
                  <a:gd name="T10" fmla="*/ 77 w 86"/>
                  <a:gd name="T11" fmla="*/ 5 h 17"/>
                  <a:gd name="T12" fmla="*/ 82 w 86"/>
                  <a:gd name="T13" fmla="*/ 5 h 17"/>
                  <a:gd name="T14" fmla="*/ 86 w 86"/>
                  <a:gd name="T15" fmla="*/ 7 h 17"/>
                  <a:gd name="T16" fmla="*/ 86 w 86"/>
                  <a:gd name="T17" fmla="*/ 11 h 17"/>
                  <a:gd name="T18" fmla="*/ 82 w 86"/>
                  <a:gd name="T19" fmla="*/ 11 h 17"/>
                  <a:gd name="T20" fmla="*/ 77 w 86"/>
                  <a:gd name="T21" fmla="*/ 15 h 17"/>
                  <a:gd name="T22" fmla="*/ 74 w 86"/>
                  <a:gd name="T23" fmla="*/ 15 h 17"/>
                  <a:gd name="T24" fmla="*/ 67 w 86"/>
                  <a:gd name="T25" fmla="*/ 15 h 17"/>
                  <a:gd name="T26" fmla="*/ 60 w 86"/>
                  <a:gd name="T27" fmla="*/ 17 h 17"/>
                  <a:gd name="T28" fmla="*/ 54 w 86"/>
                  <a:gd name="T29" fmla="*/ 17 h 17"/>
                  <a:gd name="T30" fmla="*/ 42 w 86"/>
                  <a:gd name="T31" fmla="*/ 17 h 17"/>
                  <a:gd name="T32" fmla="*/ 36 w 86"/>
                  <a:gd name="T33" fmla="*/ 17 h 17"/>
                  <a:gd name="T34" fmla="*/ 26 w 86"/>
                  <a:gd name="T35" fmla="*/ 17 h 17"/>
                  <a:gd name="T36" fmla="*/ 18 w 86"/>
                  <a:gd name="T37" fmla="*/ 15 h 17"/>
                  <a:gd name="T38" fmla="*/ 14 w 86"/>
                  <a:gd name="T39" fmla="*/ 15 h 17"/>
                  <a:gd name="T40" fmla="*/ 8 w 86"/>
                  <a:gd name="T41" fmla="*/ 15 h 17"/>
                  <a:gd name="T42" fmla="*/ 4 w 86"/>
                  <a:gd name="T43" fmla="*/ 11 h 17"/>
                  <a:gd name="T44" fmla="*/ 0 w 86"/>
                  <a:gd name="T45" fmla="*/ 11 h 17"/>
                  <a:gd name="T46" fmla="*/ 0 w 86"/>
                  <a:gd name="T47" fmla="*/ 7 h 17"/>
                  <a:gd name="T48" fmla="*/ 4 w 86"/>
                  <a:gd name="T49" fmla="*/ 5 h 17"/>
                  <a:gd name="T50" fmla="*/ 8 w 86"/>
                  <a:gd name="T51" fmla="*/ 5 h 17"/>
                  <a:gd name="T52" fmla="*/ 14 w 86"/>
                  <a:gd name="T53" fmla="*/ 0 h 17"/>
                  <a:gd name="T54" fmla="*/ 18 w 86"/>
                  <a:gd name="T55" fmla="*/ 0 h 17"/>
                  <a:gd name="T56" fmla="*/ 26 w 86"/>
                  <a:gd name="T57" fmla="*/ 0 h 17"/>
                  <a:gd name="T58" fmla="*/ 36 w 86"/>
                  <a:gd name="T59" fmla="*/ 0 h 17"/>
                  <a:gd name="T60" fmla="*/ 42 w 86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17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6" y="11"/>
                    </a:lnTo>
                    <a:lnTo>
                      <a:pt x="82" y="11"/>
                    </a:lnTo>
                    <a:lnTo>
                      <a:pt x="77" y="15"/>
                    </a:lnTo>
                    <a:lnTo>
                      <a:pt x="74" y="15"/>
                    </a:lnTo>
                    <a:lnTo>
                      <a:pt x="67" y="15"/>
                    </a:lnTo>
                    <a:lnTo>
                      <a:pt x="60" y="17"/>
                    </a:lnTo>
                    <a:lnTo>
                      <a:pt x="54" y="17"/>
                    </a:lnTo>
                    <a:lnTo>
                      <a:pt x="42" y="17"/>
                    </a:lnTo>
                    <a:lnTo>
                      <a:pt x="36" y="17"/>
                    </a:lnTo>
                    <a:lnTo>
                      <a:pt x="26" y="17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8" name="Freeform 420"/>
              <p:cNvSpPr>
                <a:spLocks/>
              </p:cNvSpPr>
              <p:nvPr/>
            </p:nvSpPr>
            <p:spPr bwMode="auto">
              <a:xfrm>
                <a:off x="3912" y="3671"/>
                <a:ext cx="42" cy="9"/>
              </a:xfrm>
              <a:custGeom>
                <a:avLst/>
                <a:gdLst>
                  <a:gd name="T0" fmla="*/ 42 w 86"/>
                  <a:gd name="T1" fmla="*/ 0 h 17"/>
                  <a:gd name="T2" fmla="*/ 54 w 86"/>
                  <a:gd name="T3" fmla="*/ 0 h 17"/>
                  <a:gd name="T4" fmla="*/ 60 w 86"/>
                  <a:gd name="T5" fmla="*/ 0 h 17"/>
                  <a:gd name="T6" fmla="*/ 67 w 86"/>
                  <a:gd name="T7" fmla="*/ 0 h 17"/>
                  <a:gd name="T8" fmla="*/ 74 w 86"/>
                  <a:gd name="T9" fmla="*/ 0 h 17"/>
                  <a:gd name="T10" fmla="*/ 77 w 86"/>
                  <a:gd name="T11" fmla="*/ 5 h 17"/>
                  <a:gd name="T12" fmla="*/ 82 w 86"/>
                  <a:gd name="T13" fmla="*/ 5 h 17"/>
                  <a:gd name="T14" fmla="*/ 86 w 86"/>
                  <a:gd name="T15" fmla="*/ 7 h 17"/>
                  <a:gd name="T16" fmla="*/ 86 w 86"/>
                  <a:gd name="T17" fmla="*/ 11 h 17"/>
                  <a:gd name="T18" fmla="*/ 82 w 86"/>
                  <a:gd name="T19" fmla="*/ 11 h 17"/>
                  <a:gd name="T20" fmla="*/ 77 w 86"/>
                  <a:gd name="T21" fmla="*/ 15 h 17"/>
                  <a:gd name="T22" fmla="*/ 74 w 86"/>
                  <a:gd name="T23" fmla="*/ 15 h 17"/>
                  <a:gd name="T24" fmla="*/ 67 w 86"/>
                  <a:gd name="T25" fmla="*/ 15 h 17"/>
                  <a:gd name="T26" fmla="*/ 60 w 86"/>
                  <a:gd name="T27" fmla="*/ 17 h 17"/>
                  <a:gd name="T28" fmla="*/ 54 w 86"/>
                  <a:gd name="T29" fmla="*/ 17 h 17"/>
                  <a:gd name="T30" fmla="*/ 42 w 86"/>
                  <a:gd name="T31" fmla="*/ 17 h 17"/>
                  <a:gd name="T32" fmla="*/ 36 w 86"/>
                  <a:gd name="T33" fmla="*/ 17 h 17"/>
                  <a:gd name="T34" fmla="*/ 26 w 86"/>
                  <a:gd name="T35" fmla="*/ 17 h 17"/>
                  <a:gd name="T36" fmla="*/ 18 w 86"/>
                  <a:gd name="T37" fmla="*/ 15 h 17"/>
                  <a:gd name="T38" fmla="*/ 14 w 86"/>
                  <a:gd name="T39" fmla="*/ 15 h 17"/>
                  <a:gd name="T40" fmla="*/ 8 w 86"/>
                  <a:gd name="T41" fmla="*/ 15 h 17"/>
                  <a:gd name="T42" fmla="*/ 4 w 86"/>
                  <a:gd name="T43" fmla="*/ 11 h 17"/>
                  <a:gd name="T44" fmla="*/ 0 w 86"/>
                  <a:gd name="T45" fmla="*/ 11 h 17"/>
                  <a:gd name="T46" fmla="*/ 0 w 86"/>
                  <a:gd name="T47" fmla="*/ 7 h 17"/>
                  <a:gd name="T48" fmla="*/ 4 w 86"/>
                  <a:gd name="T49" fmla="*/ 5 h 17"/>
                  <a:gd name="T50" fmla="*/ 8 w 86"/>
                  <a:gd name="T51" fmla="*/ 5 h 17"/>
                  <a:gd name="T52" fmla="*/ 14 w 86"/>
                  <a:gd name="T53" fmla="*/ 0 h 17"/>
                  <a:gd name="T54" fmla="*/ 18 w 86"/>
                  <a:gd name="T55" fmla="*/ 0 h 17"/>
                  <a:gd name="T56" fmla="*/ 26 w 86"/>
                  <a:gd name="T57" fmla="*/ 0 h 17"/>
                  <a:gd name="T58" fmla="*/ 36 w 86"/>
                  <a:gd name="T59" fmla="*/ 0 h 17"/>
                  <a:gd name="T60" fmla="*/ 42 w 86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17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6" y="11"/>
                    </a:lnTo>
                    <a:lnTo>
                      <a:pt x="82" y="11"/>
                    </a:lnTo>
                    <a:lnTo>
                      <a:pt x="77" y="15"/>
                    </a:lnTo>
                    <a:lnTo>
                      <a:pt x="74" y="15"/>
                    </a:lnTo>
                    <a:lnTo>
                      <a:pt x="67" y="15"/>
                    </a:lnTo>
                    <a:lnTo>
                      <a:pt x="60" y="17"/>
                    </a:lnTo>
                    <a:lnTo>
                      <a:pt x="54" y="17"/>
                    </a:lnTo>
                    <a:lnTo>
                      <a:pt x="42" y="17"/>
                    </a:lnTo>
                    <a:lnTo>
                      <a:pt x="36" y="17"/>
                    </a:lnTo>
                    <a:lnTo>
                      <a:pt x="26" y="17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09" name="Rectangle 421"/>
              <p:cNvSpPr>
                <a:spLocks noChangeArrowheads="1"/>
              </p:cNvSpPr>
              <p:nvPr/>
            </p:nvSpPr>
            <p:spPr bwMode="auto">
              <a:xfrm>
                <a:off x="3916" y="3638"/>
                <a:ext cx="33" cy="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0" name="Rectangle 422"/>
              <p:cNvSpPr>
                <a:spLocks noChangeArrowheads="1"/>
              </p:cNvSpPr>
              <p:nvPr/>
            </p:nvSpPr>
            <p:spPr bwMode="auto">
              <a:xfrm>
                <a:off x="3916" y="3638"/>
                <a:ext cx="33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1" name="Line 423"/>
              <p:cNvSpPr>
                <a:spLocks noChangeShapeType="1"/>
              </p:cNvSpPr>
              <p:nvPr/>
            </p:nvSpPr>
            <p:spPr bwMode="auto">
              <a:xfrm flipV="1">
                <a:off x="3868" y="3480"/>
                <a:ext cx="100" cy="38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2" name="Line 424"/>
              <p:cNvSpPr>
                <a:spLocks noChangeShapeType="1"/>
              </p:cNvSpPr>
              <p:nvPr/>
            </p:nvSpPr>
            <p:spPr bwMode="auto">
              <a:xfrm flipH="1">
                <a:off x="3982" y="3527"/>
                <a:ext cx="19" cy="9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3" name="Line 425"/>
              <p:cNvSpPr>
                <a:spLocks noChangeShapeType="1"/>
              </p:cNvSpPr>
              <p:nvPr/>
            </p:nvSpPr>
            <p:spPr bwMode="auto">
              <a:xfrm>
                <a:off x="3862" y="3574"/>
                <a:ext cx="66" cy="5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4" name="Line 426"/>
              <p:cNvSpPr>
                <a:spLocks noChangeShapeType="1"/>
              </p:cNvSpPr>
              <p:nvPr/>
            </p:nvSpPr>
            <p:spPr bwMode="auto">
              <a:xfrm flipV="1">
                <a:off x="4019" y="3626"/>
                <a:ext cx="75" cy="3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5" name="Rectangle 427"/>
              <p:cNvSpPr>
                <a:spLocks noChangeArrowheads="1"/>
              </p:cNvSpPr>
              <p:nvPr/>
            </p:nvSpPr>
            <p:spPr bwMode="auto">
              <a:xfrm>
                <a:off x="4113" y="3560"/>
                <a:ext cx="59" cy="5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6" name="Rectangle 428"/>
              <p:cNvSpPr>
                <a:spLocks noChangeArrowheads="1"/>
              </p:cNvSpPr>
              <p:nvPr/>
            </p:nvSpPr>
            <p:spPr bwMode="auto">
              <a:xfrm>
                <a:off x="4113" y="3560"/>
                <a:ext cx="59" cy="52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7" name="Freeform 429"/>
              <p:cNvSpPr>
                <a:spLocks/>
              </p:cNvSpPr>
              <p:nvPr/>
            </p:nvSpPr>
            <p:spPr bwMode="auto">
              <a:xfrm>
                <a:off x="4094" y="3581"/>
                <a:ext cx="41" cy="8"/>
              </a:xfrm>
              <a:custGeom>
                <a:avLst/>
                <a:gdLst>
                  <a:gd name="T0" fmla="*/ 42 w 84"/>
                  <a:gd name="T1" fmla="*/ 0 h 17"/>
                  <a:gd name="T2" fmla="*/ 50 w 84"/>
                  <a:gd name="T3" fmla="*/ 0 h 17"/>
                  <a:gd name="T4" fmla="*/ 56 w 84"/>
                  <a:gd name="T5" fmla="*/ 0 h 17"/>
                  <a:gd name="T6" fmla="*/ 67 w 84"/>
                  <a:gd name="T7" fmla="*/ 0 h 17"/>
                  <a:gd name="T8" fmla="*/ 71 w 84"/>
                  <a:gd name="T9" fmla="*/ 0 h 17"/>
                  <a:gd name="T10" fmla="*/ 78 w 84"/>
                  <a:gd name="T11" fmla="*/ 4 h 17"/>
                  <a:gd name="T12" fmla="*/ 80 w 84"/>
                  <a:gd name="T13" fmla="*/ 4 h 17"/>
                  <a:gd name="T14" fmla="*/ 84 w 84"/>
                  <a:gd name="T15" fmla="*/ 8 h 17"/>
                  <a:gd name="T16" fmla="*/ 84 w 84"/>
                  <a:gd name="T17" fmla="*/ 10 h 17"/>
                  <a:gd name="T18" fmla="*/ 80 w 84"/>
                  <a:gd name="T19" fmla="*/ 10 h 17"/>
                  <a:gd name="T20" fmla="*/ 78 w 84"/>
                  <a:gd name="T21" fmla="*/ 14 h 17"/>
                  <a:gd name="T22" fmla="*/ 71 w 84"/>
                  <a:gd name="T23" fmla="*/ 14 h 17"/>
                  <a:gd name="T24" fmla="*/ 67 w 84"/>
                  <a:gd name="T25" fmla="*/ 14 h 17"/>
                  <a:gd name="T26" fmla="*/ 56 w 84"/>
                  <a:gd name="T27" fmla="*/ 17 h 17"/>
                  <a:gd name="T28" fmla="*/ 50 w 84"/>
                  <a:gd name="T29" fmla="*/ 17 h 17"/>
                  <a:gd name="T30" fmla="*/ 42 w 84"/>
                  <a:gd name="T31" fmla="*/ 17 h 17"/>
                  <a:gd name="T32" fmla="*/ 31 w 84"/>
                  <a:gd name="T33" fmla="*/ 17 h 17"/>
                  <a:gd name="T34" fmla="*/ 24 w 84"/>
                  <a:gd name="T35" fmla="*/ 17 h 17"/>
                  <a:gd name="T36" fmla="*/ 18 w 84"/>
                  <a:gd name="T37" fmla="*/ 14 h 17"/>
                  <a:gd name="T38" fmla="*/ 11 w 84"/>
                  <a:gd name="T39" fmla="*/ 14 h 17"/>
                  <a:gd name="T40" fmla="*/ 8 w 84"/>
                  <a:gd name="T41" fmla="*/ 14 h 17"/>
                  <a:gd name="T42" fmla="*/ 4 w 84"/>
                  <a:gd name="T43" fmla="*/ 10 h 17"/>
                  <a:gd name="T44" fmla="*/ 0 w 84"/>
                  <a:gd name="T45" fmla="*/ 10 h 17"/>
                  <a:gd name="T46" fmla="*/ 0 w 84"/>
                  <a:gd name="T47" fmla="*/ 8 h 17"/>
                  <a:gd name="T48" fmla="*/ 4 w 84"/>
                  <a:gd name="T49" fmla="*/ 4 h 17"/>
                  <a:gd name="T50" fmla="*/ 8 w 84"/>
                  <a:gd name="T51" fmla="*/ 4 h 17"/>
                  <a:gd name="T52" fmla="*/ 11 w 84"/>
                  <a:gd name="T53" fmla="*/ 0 h 17"/>
                  <a:gd name="T54" fmla="*/ 18 w 84"/>
                  <a:gd name="T55" fmla="*/ 0 h 17"/>
                  <a:gd name="T56" fmla="*/ 24 w 84"/>
                  <a:gd name="T57" fmla="*/ 0 h 17"/>
                  <a:gd name="T58" fmla="*/ 31 w 84"/>
                  <a:gd name="T59" fmla="*/ 0 h 17"/>
                  <a:gd name="T60" fmla="*/ 42 w 84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7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4" y="10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71" y="14"/>
                    </a:lnTo>
                    <a:lnTo>
                      <a:pt x="67" y="14"/>
                    </a:lnTo>
                    <a:lnTo>
                      <a:pt x="56" y="17"/>
                    </a:lnTo>
                    <a:lnTo>
                      <a:pt x="50" y="17"/>
                    </a:lnTo>
                    <a:lnTo>
                      <a:pt x="42" y="17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8" y="14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8" name="Freeform 430"/>
              <p:cNvSpPr>
                <a:spLocks/>
              </p:cNvSpPr>
              <p:nvPr/>
            </p:nvSpPr>
            <p:spPr bwMode="auto">
              <a:xfrm>
                <a:off x="4094" y="3581"/>
                <a:ext cx="41" cy="8"/>
              </a:xfrm>
              <a:custGeom>
                <a:avLst/>
                <a:gdLst>
                  <a:gd name="T0" fmla="*/ 42 w 84"/>
                  <a:gd name="T1" fmla="*/ 0 h 17"/>
                  <a:gd name="T2" fmla="*/ 50 w 84"/>
                  <a:gd name="T3" fmla="*/ 0 h 17"/>
                  <a:gd name="T4" fmla="*/ 56 w 84"/>
                  <a:gd name="T5" fmla="*/ 0 h 17"/>
                  <a:gd name="T6" fmla="*/ 67 w 84"/>
                  <a:gd name="T7" fmla="*/ 0 h 17"/>
                  <a:gd name="T8" fmla="*/ 71 w 84"/>
                  <a:gd name="T9" fmla="*/ 0 h 17"/>
                  <a:gd name="T10" fmla="*/ 78 w 84"/>
                  <a:gd name="T11" fmla="*/ 4 h 17"/>
                  <a:gd name="T12" fmla="*/ 80 w 84"/>
                  <a:gd name="T13" fmla="*/ 4 h 17"/>
                  <a:gd name="T14" fmla="*/ 84 w 84"/>
                  <a:gd name="T15" fmla="*/ 8 h 17"/>
                  <a:gd name="T16" fmla="*/ 84 w 84"/>
                  <a:gd name="T17" fmla="*/ 10 h 17"/>
                  <a:gd name="T18" fmla="*/ 80 w 84"/>
                  <a:gd name="T19" fmla="*/ 10 h 17"/>
                  <a:gd name="T20" fmla="*/ 78 w 84"/>
                  <a:gd name="T21" fmla="*/ 14 h 17"/>
                  <a:gd name="T22" fmla="*/ 71 w 84"/>
                  <a:gd name="T23" fmla="*/ 14 h 17"/>
                  <a:gd name="T24" fmla="*/ 67 w 84"/>
                  <a:gd name="T25" fmla="*/ 14 h 17"/>
                  <a:gd name="T26" fmla="*/ 56 w 84"/>
                  <a:gd name="T27" fmla="*/ 17 h 17"/>
                  <a:gd name="T28" fmla="*/ 50 w 84"/>
                  <a:gd name="T29" fmla="*/ 17 h 17"/>
                  <a:gd name="T30" fmla="*/ 42 w 84"/>
                  <a:gd name="T31" fmla="*/ 17 h 17"/>
                  <a:gd name="T32" fmla="*/ 31 w 84"/>
                  <a:gd name="T33" fmla="*/ 17 h 17"/>
                  <a:gd name="T34" fmla="*/ 24 w 84"/>
                  <a:gd name="T35" fmla="*/ 17 h 17"/>
                  <a:gd name="T36" fmla="*/ 18 w 84"/>
                  <a:gd name="T37" fmla="*/ 14 h 17"/>
                  <a:gd name="T38" fmla="*/ 11 w 84"/>
                  <a:gd name="T39" fmla="*/ 14 h 17"/>
                  <a:gd name="T40" fmla="*/ 8 w 84"/>
                  <a:gd name="T41" fmla="*/ 14 h 17"/>
                  <a:gd name="T42" fmla="*/ 4 w 84"/>
                  <a:gd name="T43" fmla="*/ 10 h 17"/>
                  <a:gd name="T44" fmla="*/ 0 w 84"/>
                  <a:gd name="T45" fmla="*/ 10 h 17"/>
                  <a:gd name="T46" fmla="*/ 0 w 84"/>
                  <a:gd name="T47" fmla="*/ 8 h 17"/>
                  <a:gd name="T48" fmla="*/ 4 w 84"/>
                  <a:gd name="T49" fmla="*/ 4 h 17"/>
                  <a:gd name="T50" fmla="*/ 8 w 84"/>
                  <a:gd name="T51" fmla="*/ 4 h 17"/>
                  <a:gd name="T52" fmla="*/ 11 w 84"/>
                  <a:gd name="T53" fmla="*/ 0 h 17"/>
                  <a:gd name="T54" fmla="*/ 18 w 84"/>
                  <a:gd name="T55" fmla="*/ 0 h 17"/>
                  <a:gd name="T56" fmla="*/ 24 w 84"/>
                  <a:gd name="T57" fmla="*/ 0 h 17"/>
                  <a:gd name="T58" fmla="*/ 31 w 84"/>
                  <a:gd name="T59" fmla="*/ 0 h 17"/>
                  <a:gd name="T60" fmla="*/ 42 w 84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7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4" y="10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71" y="14"/>
                    </a:lnTo>
                    <a:lnTo>
                      <a:pt x="67" y="14"/>
                    </a:lnTo>
                    <a:lnTo>
                      <a:pt x="56" y="17"/>
                    </a:lnTo>
                    <a:lnTo>
                      <a:pt x="50" y="17"/>
                    </a:lnTo>
                    <a:lnTo>
                      <a:pt x="42" y="17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8" y="14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19" name="Freeform 431"/>
              <p:cNvSpPr>
                <a:spLocks/>
              </p:cNvSpPr>
              <p:nvPr/>
            </p:nvSpPr>
            <p:spPr bwMode="auto">
              <a:xfrm>
                <a:off x="4094" y="3598"/>
                <a:ext cx="41" cy="9"/>
              </a:xfrm>
              <a:custGeom>
                <a:avLst/>
                <a:gdLst>
                  <a:gd name="T0" fmla="*/ 42 w 84"/>
                  <a:gd name="T1" fmla="*/ 0 h 16"/>
                  <a:gd name="T2" fmla="*/ 50 w 84"/>
                  <a:gd name="T3" fmla="*/ 0 h 16"/>
                  <a:gd name="T4" fmla="*/ 56 w 84"/>
                  <a:gd name="T5" fmla="*/ 0 h 16"/>
                  <a:gd name="T6" fmla="*/ 67 w 84"/>
                  <a:gd name="T7" fmla="*/ 0 h 16"/>
                  <a:gd name="T8" fmla="*/ 71 w 84"/>
                  <a:gd name="T9" fmla="*/ 0 h 16"/>
                  <a:gd name="T10" fmla="*/ 78 w 84"/>
                  <a:gd name="T11" fmla="*/ 2 h 16"/>
                  <a:gd name="T12" fmla="*/ 80 w 84"/>
                  <a:gd name="T13" fmla="*/ 2 h 16"/>
                  <a:gd name="T14" fmla="*/ 84 w 84"/>
                  <a:gd name="T15" fmla="*/ 6 h 16"/>
                  <a:gd name="T16" fmla="*/ 84 w 84"/>
                  <a:gd name="T17" fmla="*/ 10 h 16"/>
                  <a:gd name="T18" fmla="*/ 80 w 84"/>
                  <a:gd name="T19" fmla="*/ 10 h 16"/>
                  <a:gd name="T20" fmla="*/ 78 w 84"/>
                  <a:gd name="T21" fmla="*/ 12 h 16"/>
                  <a:gd name="T22" fmla="*/ 71 w 84"/>
                  <a:gd name="T23" fmla="*/ 12 h 16"/>
                  <a:gd name="T24" fmla="*/ 67 w 84"/>
                  <a:gd name="T25" fmla="*/ 12 h 16"/>
                  <a:gd name="T26" fmla="*/ 56 w 84"/>
                  <a:gd name="T27" fmla="*/ 16 h 16"/>
                  <a:gd name="T28" fmla="*/ 50 w 84"/>
                  <a:gd name="T29" fmla="*/ 16 h 16"/>
                  <a:gd name="T30" fmla="*/ 42 w 84"/>
                  <a:gd name="T31" fmla="*/ 16 h 16"/>
                  <a:gd name="T32" fmla="*/ 31 w 84"/>
                  <a:gd name="T33" fmla="*/ 16 h 16"/>
                  <a:gd name="T34" fmla="*/ 24 w 84"/>
                  <a:gd name="T35" fmla="*/ 16 h 16"/>
                  <a:gd name="T36" fmla="*/ 18 w 84"/>
                  <a:gd name="T37" fmla="*/ 12 h 16"/>
                  <a:gd name="T38" fmla="*/ 11 w 84"/>
                  <a:gd name="T39" fmla="*/ 12 h 16"/>
                  <a:gd name="T40" fmla="*/ 8 w 84"/>
                  <a:gd name="T41" fmla="*/ 12 h 16"/>
                  <a:gd name="T42" fmla="*/ 4 w 84"/>
                  <a:gd name="T43" fmla="*/ 10 h 16"/>
                  <a:gd name="T44" fmla="*/ 0 w 84"/>
                  <a:gd name="T45" fmla="*/ 10 h 16"/>
                  <a:gd name="T46" fmla="*/ 0 w 84"/>
                  <a:gd name="T47" fmla="*/ 6 h 16"/>
                  <a:gd name="T48" fmla="*/ 4 w 84"/>
                  <a:gd name="T49" fmla="*/ 2 h 16"/>
                  <a:gd name="T50" fmla="*/ 8 w 84"/>
                  <a:gd name="T51" fmla="*/ 2 h 16"/>
                  <a:gd name="T52" fmla="*/ 11 w 84"/>
                  <a:gd name="T53" fmla="*/ 0 h 16"/>
                  <a:gd name="T54" fmla="*/ 18 w 84"/>
                  <a:gd name="T55" fmla="*/ 0 h 16"/>
                  <a:gd name="T56" fmla="*/ 24 w 84"/>
                  <a:gd name="T57" fmla="*/ 0 h 16"/>
                  <a:gd name="T58" fmla="*/ 31 w 84"/>
                  <a:gd name="T59" fmla="*/ 0 h 16"/>
                  <a:gd name="T60" fmla="*/ 42 w 84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6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10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7" y="12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2" y="16"/>
                    </a:lnTo>
                    <a:lnTo>
                      <a:pt x="31" y="16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0" name="Freeform 432"/>
              <p:cNvSpPr>
                <a:spLocks/>
              </p:cNvSpPr>
              <p:nvPr/>
            </p:nvSpPr>
            <p:spPr bwMode="auto">
              <a:xfrm>
                <a:off x="4094" y="3598"/>
                <a:ext cx="41" cy="9"/>
              </a:xfrm>
              <a:custGeom>
                <a:avLst/>
                <a:gdLst>
                  <a:gd name="T0" fmla="*/ 42 w 84"/>
                  <a:gd name="T1" fmla="*/ 0 h 16"/>
                  <a:gd name="T2" fmla="*/ 50 w 84"/>
                  <a:gd name="T3" fmla="*/ 0 h 16"/>
                  <a:gd name="T4" fmla="*/ 56 w 84"/>
                  <a:gd name="T5" fmla="*/ 0 h 16"/>
                  <a:gd name="T6" fmla="*/ 67 w 84"/>
                  <a:gd name="T7" fmla="*/ 0 h 16"/>
                  <a:gd name="T8" fmla="*/ 71 w 84"/>
                  <a:gd name="T9" fmla="*/ 0 h 16"/>
                  <a:gd name="T10" fmla="*/ 78 w 84"/>
                  <a:gd name="T11" fmla="*/ 2 h 16"/>
                  <a:gd name="T12" fmla="*/ 80 w 84"/>
                  <a:gd name="T13" fmla="*/ 2 h 16"/>
                  <a:gd name="T14" fmla="*/ 84 w 84"/>
                  <a:gd name="T15" fmla="*/ 6 h 16"/>
                  <a:gd name="T16" fmla="*/ 84 w 84"/>
                  <a:gd name="T17" fmla="*/ 10 h 16"/>
                  <a:gd name="T18" fmla="*/ 80 w 84"/>
                  <a:gd name="T19" fmla="*/ 10 h 16"/>
                  <a:gd name="T20" fmla="*/ 78 w 84"/>
                  <a:gd name="T21" fmla="*/ 12 h 16"/>
                  <a:gd name="T22" fmla="*/ 71 w 84"/>
                  <a:gd name="T23" fmla="*/ 12 h 16"/>
                  <a:gd name="T24" fmla="*/ 67 w 84"/>
                  <a:gd name="T25" fmla="*/ 12 h 16"/>
                  <a:gd name="T26" fmla="*/ 56 w 84"/>
                  <a:gd name="T27" fmla="*/ 16 h 16"/>
                  <a:gd name="T28" fmla="*/ 50 w 84"/>
                  <a:gd name="T29" fmla="*/ 16 h 16"/>
                  <a:gd name="T30" fmla="*/ 42 w 84"/>
                  <a:gd name="T31" fmla="*/ 16 h 16"/>
                  <a:gd name="T32" fmla="*/ 31 w 84"/>
                  <a:gd name="T33" fmla="*/ 16 h 16"/>
                  <a:gd name="T34" fmla="*/ 24 w 84"/>
                  <a:gd name="T35" fmla="*/ 16 h 16"/>
                  <a:gd name="T36" fmla="*/ 18 w 84"/>
                  <a:gd name="T37" fmla="*/ 12 h 16"/>
                  <a:gd name="T38" fmla="*/ 11 w 84"/>
                  <a:gd name="T39" fmla="*/ 12 h 16"/>
                  <a:gd name="T40" fmla="*/ 8 w 84"/>
                  <a:gd name="T41" fmla="*/ 12 h 16"/>
                  <a:gd name="T42" fmla="*/ 4 w 84"/>
                  <a:gd name="T43" fmla="*/ 10 h 16"/>
                  <a:gd name="T44" fmla="*/ 0 w 84"/>
                  <a:gd name="T45" fmla="*/ 10 h 16"/>
                  <a:gd name="T46" fmla="*/ 0 w 84"/>
                  <a:gd name="T47" fmla="*/ 6 h 16"/>
                  <a:gd name="T48" fmla="*/ 4 w 84"/>
                  <a:gd name="T49" fmla="*/ 2 h 16"/>
                  <a:gd name="T50" fmla="*/ 8 w 84"/>
                  <a:gd name="T51" fmla="*/ 2 h 16"/>
                  <a:gd name="T52" fmla="*/ 11 w 84"/>
                  <a:gd name="T53" fmla="*/ 0 h 16"/>
                  <a:gd name="T54" fmla="*/ 18 w 84"/>
                  <a:gd name="T55" fmla="*/ 0 h 16"/>
                  <a:gd name="T56" fmla="*/ 24 w 84"/>
                  <a:gd name="T57" fmla="*/ 0 h 16"/>
                  <a:gd name="T58" fmla="*/ 31 w 84"/>
                  <a:gd name="T59" fmla="*/ 0 h 16"/>
                  <a:gd name="T60" fmla="*/ 42 w 84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6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10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7" y="12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2" y="16"/>
                    </a:lnTo>
                    <a:lnTo>
                      <a:pt x="31" y="16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1" name="Rectangle 433"/>
              <p:cNvSpPr>
                <a:spLocks noChangeArrowheads="1"/>
              </p:cNvSpPr>
              <p:nvPr/>
            </p:nvSpPr>
            <p:spPr bwMode="auto">
              <a:xfrm>
                <a:off x="4097" y="3565"/>
                <a:ext cx="33" cy="1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2" name="Rectangle 434"/>
              <p:cNvSpPr>
                <a:spLocks noChangeArrowheads="1"/>
              </p:cNvSpPr>
              <p:nvPr/>
            </p:nvSpPr>
            <p:spPr bwMode="auto">
              <a:xfrm>
                <a:off x="4097" y="3565"/>
                <a:ext cx="33" cy="1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3" name="Rectangle 435"/>
              <p:cNvSpPr>
                <a:spLocks noChangeArrowheads="1"/>
              </p:cNvSpPr>
              <p:nvPr/>
            </p:nvSpPr>
            <p:spPr bwMode="auto">
              <a:xfrm>
                <a:off x="3994" y="3450"/>
                <a:ext cx="61" cy="5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4" name="Rectangle 436"/>
              <p:cNvSpPr>
                <a:spLocks noChangeArrowheads="1"/>
              </p:cNvSpPr>
              <p:nvPr/>
            </p:nvSpPr>
            <p:spPr bwMode="auto">
              <a:xfrm>
                <a:off x="3994" y="3450"/>
                <a:ext cx="61" cy="5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5" name="Freeform 437"/>
              <p:cNvSpPr>
                <a:spLocks/>
              </p:cNvSpPr>
              <p:nvPr/>
            </p:nvSpPr>
            <p:spPr bwMode="auto">
              <a:xfrm>
                <a:off x="3977" y="3471"/>
                <a:ext cx="42" cy="9"/>
              </a:xfrm>
              <a:custGeom>
                <a:avLst/>
                <a:gdLst>
                  <a:gd name="T0" fmla="*/ 42 w 84"/>
                  <a:gd name="T1" fmla="*/ 0 h 16"/>
                  <a:gd name="T2" fmla="*/ 50 w 84"/>
                  <a:gd name="T3" fmla="*/ 0 h 16"/>
                  <a:gd name="T4" fmla="*/ 56 w 84"/>
                  <a:gd name="T5" fmla="*/ 0 h 16"/>
                  <a:gd name="T6" fmla="*/ 62 w 84"/>
                  <a:gd name="T7" fmla="*/ 0 h 16"/>
                  <a:gd name="T8" fmla="*/ 70 w 84"/>
                  <a:gd name="T9" fmla="*/ 2 h 16"/>
                  <a:gd name="T10" fmla="*/ 78 w 84"/>
                  <a:gd name="T11" fmla="*/ 2 h 16"/>
                  <a:gd name="T12" fmla="*/ 81 w 84"/>
                  <a:gd name="T13" fmla="*/ 6 h 16"/>
                  <a:gd name="T14" fmla="*/ 84 w 84"/>
                  <a:gd name="T15" fmla="*/ 8 h 16"/>
                  <a:gd name="T16" fmla="*/ 81 w 84"/>
                  <a:gd name="T17" fmla="*/ 8 h 16"/>
                  <a:gd name="T18" fmla="*/ 81 w 84"/>
                  <a:gd name="T19" fmla="*/ 12 h 16"/>
                  <a:gd name="T20" fmla="*/ 78 w 84"/>
                  <a:gd name="T21" fmla="*/ 12 h 16"/>
                  <a:gd name="T22" fmla="*/ 70 w 84"/>
                  <a:gd name="T23" fmla="*/ 12 h 16"/>
                  <a:gd name="T24" fmla="*/ 62 w 84"/>
                  <a:gd name="T25" fmla="*/ 16 h 16"/>
                  <a:gd name="T26" fmla="*/ 56 w 84"/>
                  <a:gd name="T27" fmla="*/ 16 h 16"/>
                  <a:gd name="T28" fmla="*/ 50 w 84"/>
                  <a:gd name="T29" fmla="*/ 16 h 16"/>
                  <a:gd name="T30" fmla="*/ 42 w 84"/>
                  <a:gd name="T31" fmla="*/ 16 h 16"/>
                  <a:gd name="T32" fmla="*/ 32 w 84"/>
                  <a:gd name="T33" fmla="*/ 16 h 16"/>
                  <a:gd name="T34" fmla="*/ 24 w 84"/>
                  <a:gd name="T35" fmla="*/ 16 h 16"/>
                  <a:gd name="T36" fmla="*/ 18 w 84"/>
                  <a:gd name="T37" fmla="*/ 16 h 16"/>
                  <a:gd name="T38" fmla="*/ 10 w 84"/>
                  <a:gd name="T39" fmla="*/ 12 h 16"/>
                  <a:gd name="T40" fmla="*/ 6 w 84"/>
                  <a:gd name="T41" fmla="*/ 12 h 16"/>
                  <a:gd name="T42" fmla="*/ 4 w 84"/>
                  <a:gd name="T43" fmla="*/ 12 h 16"/>
                  <a:gd name="T44" fmla="*/ 0 w 84"/>
                  <a:gd name="T45" fmla="*/ 8 h 16"/>
                  <a:gd name="T46" fmla="*/ 0 w 84"/>
                  <a:gd name="T47" fmla="*/ 6 h 16"/>
                  <a:gd name="T48" fmla="*/ 4 w 84"/>
                  <a:gd name="T49" fmla="*/ 6 h 16"/>
                  <a:gd name="T50" fmla="*/ 6 w 84"/>
                  <a:gd name="T51" fmla="*/ 2 h 16"/>
                  <a:gd name="T52" fmla="*/ 10 w 84"/>
                  <a:gd name="T53" fmla="*/ 2 h 16"/>
                  <a:gd name="T54" fmla="*/ 18 w 84"/>
                  <a:gd name="T55" fmla="*/ 0 h 16"/>
                  <a:gd name="T56" fmla="*/ 24 w 84"/>
                  <a:gd name="T57" fmla="*/ 0 h 16"/>
                  <a:gd name="T58" fmla="*/ 32 w 84"/>
                  <a:gd name="T59" fmla="*/ 0 h 16"/>
                  <a:gd name="T60" fmla="*/ 42 w 84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6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8" y="2"/>
                    </a:lnTo>
                    <a:lnTo>
                      <a:pt x="81" y="6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0" y="12"/>
                    </a:lnTo>
                    <a:lnTo>
                      <a:pt x="62" y="16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2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6" name="Freeform 438"/>
              <p:cNvSpPr>
                <a:spLocks/>
              </p:cNvSpPr>
              <p:nvPr/>
            </p:nvSpPr>
            <p:spPr bwMode="auto">
              <a:xfrm>
                <a:off x="3977" y="3471"/>
                <a:ext cx="42" cy="9"/>
              </a:xfrm>
              <a:custGeom>
                <a:avLst/>
                <a:gdLst>
                  <a:gd name="T0" fmla="*/ 42 w 84"/>
                  <a:gd name="T1" fmla="*/ 0 h 16"/>
                  <a:gd name="T2" fmla="*/ 50 w 84"/>
                  <a:gd name="T3" fmla="*/ 0 h 16"/>
                  <a:gd name="T4" fmla="*/ 56 w 84"/>
                  <a:gd name="T5" fmla="*/ 0 h 16"/>
                  <a:gd name="T6" fmla="*/ 62 w 84"/>
                  <a:gd name="T7" fmla="*/ 0 h 16"/>
                  <a:gd name="T8" fmla="*/ 70 w 84"/>
                  <a:gd name="T9" fmla="*/ 2 h 16"/>
                  <a:gd name="T10" fmla="*/ 78 w 84"/>
                  <a:gd name="T11" fmla="*/ 2 h 16"/>
                  <a:gd name="T12" fmla="*/ 81 w 84"/>
                  <a:gd name="T13" fmla="*/ 6 h 16"/>
                  <a:gd name="T14" fmla="*/ 84 w 84"/>
                  <a:gd name="T15" fmla="*/ 8 h 16"/>
                  <a:gd name="T16" fmla="*/ 81 w 84"/>
                  <a:gd name="T17" fmla="*/ 8 h 16"/>
                  <a:gd name="T18" fmla="*/ 81 w 84"/>
                  <a:gd name="T19" fmla="*/ 12 h 16"/>
                  <a:gd name="T20" fmla="*/ 78 w 84"/>
                  <a:gd name="T21" fmla="*/ 12 h 16"/>
                  <a:gd name="T22" fmla="*/ 70 w 84"/>
                  <a:gd name="T23" fmla="*/ 12 h 16"/>
                  <a:gd name="T24" fmla="*/ 62 w 84"/>
                  <a:gd name="T25" fmla="*/ 16 h 16"/>
                  <a:gd name="T26" fmla="*/ 56 w 84"/>
                  <a:gd name="T27" fmla="*/ 16 h 16"/>
                  <a:gd name="T28" fmla="*/ 50 w 84"/>
                  <a:gd name="T29" fmla="*/ 16 h 16"/>
                  <a:gd name="T30" fmla="*/ 42 w 84"/>
                  <a:gd name="T31" fmla="*/ 16 h 16"/>
                  <a:gd name="T32" fmla="*/ 32 w 84"/>
                  <a:gd name="T33" fmla="*/ 16 h 16"/>
                  <a:gd name="T34" fmla="*/ 24 w 84"/>
                  <a:gd name="T35" fmla="*/ 16 h 16"/>
                  <a:gd name="T36" fmla="*/ 18 w 84"/>
                  <a:gd name="T37" fmla="*/ 16 h 16"/>
                  <a:gd name="T38" fmla="*/ 10 w 84"/>
                  <a:gd name="T39" fmla="*/ 12 h 16"/>
                  <a:gd name="T40" fmla="*/ 6 w 84"/>
                  <a:gd name="T41" fmla="*/ 12 h 16"/>
                  <a:gd name="T42" fmla="*/ 4 w 84"/>
                  <a:gd name="T43" fmla="*/ 12 h 16"/>
                  <a:gd name="T44" fmla="*/ 0 w 84"/>
                  <a:gd name="T45" fmla="*/ 8 h 16"/>
                  <a:gd name="T46" fmla="*/ 0 w 84"/>
                  <a:gd name="T47" fmla="*/ 6 h 16"/>
                  <a:gd name="T48" fmla="*/ 4 w 84"/>
                  <a:gd name="T49" fmla="*/ 6 h 16"/>
                  <a:gd name="T50" fmla="*/ 6 w 84"/>
                  <a:gd name="T51" fmla="*/ 2 h 16"/>
                  <a:gd name="T52" fmla="*/ 10 w 84"/>
                  <a:gd name="T53" fmla="*/ 2 h 16"/>
                  <a:gd name="T54" fmla="*/ 18 w 84"/>
                  <a:gd name="T55" fmla="*/ 0 h 16"/>
                  <a:gd name="T56" fmla="*/ 24 w 84"/>
                  <a:gd name="T57" fmla="*/ 0 h 16"/>
                  <a:gd name="T58" fmla="*/ 32 w 84"/>
                  <a:gd name="T59" fmla="*/ 0 h 16"/>
                  <a:gd name="T60" fmla="*/ 42 w 84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6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8" y="2"/>
                    </a:lnTo>
                    <a:lnTo>
                      <a:pt x="81" y="6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0" y="12"/>
                    </a:lnTo>
                    <a:lnTo>
                      <a:pt x="62" y="16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2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7" name="Freeform 439"/>
              <p:cNvSpPr>
                <a:spLocks/>
              </p:cNvSpPr>
              <p:nvPr/>
            </p:nvSpPr>
            <p:spPr bwMode="auto">
              <a:xfrm>
                <a:off x="3977" y="3488"/>
                <a:ext cx="42" cy="9"/>
              </a:xfrm>
              <a:custGeom>
                <a:avLst/>
                <a:gdLst>
                  <a:gd name="T0" fmla="*/ 42 w 84"/>
                  <a:gd name="T1" fmla="*/ 0 h 18"/>
                  <a:gd name="T2" fmla="*/ 50 w 84"/>
                  <a:gd name="T3" fmla="*/ 0 h 18"/>
                  <a:gd name="T4" fmla="*/ 56 w 84"/>
                  <a:gd name="T5" fmla="*/ 0 h 18"/>
                  <a:gd name="T6" fmla="*/ 62 w 84"/>
                  <a:gd name="T7" fmla="*/ 0 h 18"/>
                  <a:gd name="T8" fmla="*/ 70 w 84"/>
                  <a:gd name="T9" fmla="*/ 4 h 18"/>
                  <a:gd name="T10" fmla="*/ 78 w 84"/>
                  <a:gd name="T11" fmla="*/ 4 h 18"/>
                  <a:gd name="T12" fmla="*/ 81 w 84"/>
                  <a:gd name="T13" fmla="*/ 6 h 18"/>
                  <a:gd name="T14" fmla="*/ 84 w 84"/>
                  <a:gd name="T15" fmla="*/ 10 h 18"/>
                  <a:gd name="T16" fmla="*/ 81 w 84"/>
                  <a:gd name="T17" fmla="*/ 10 h 18"/>
                  <a:gd name="T18" fmla="*/ 81 w 84"/>
                  <a:gd name="T19" fmla="*/ 13 h 18"/>
                  <a:gd name="T20" fmla="*/ 78 w 84"/>
                  <a:gd name="T21" fmla="*/ 13 h 18"/>
                  <a:gd name="T22" fmla="*/ 70 w 84"/>
                  <a:gd name="T23" fmla="*/ 13 h 18"/>
                  <a:gd name="T24" fmla="*/ 62 w 84"/>
                  <a:gd name="T25" fmla="*/ 18 h 18"/>
                  <a:gd name="T26" fmla="*/ 56 w 84"/>
                  <a:gd name="T27" fmla="*/ 18 h 18"/>
                  <a:gd name="T28" fmla="*/ 50 w 84"/>
                  <a:gd name="T29" fmla="*/ 18 h 18"/>
                  <a:gd name="T30" fmla="*/ 42 w 84"/>
                  <a:gd name="T31" fmla="*/ 18 h 18"/>
                  <a:gd name="T32" fmla="*/ 32 w 84"/>
                  <a:gd name="T33" fmla="*/ 18 h 18"/>
                  <a:gd name="T34" fmla="*/ 24 w 84"/>
                  <a:gd name="T35" fmla="*/ 18 h 18"/>
                  <a:gd name="T36" fmla="*/ 18 w 84"/>
                  <a:gd name="T37" fmla="*/ 18 h 18"/>
                  <a:gd name="T38" fmla="*/ 10 w 84"/>
                  <a:gd name="T39" fmla="*/ 13 h 18"/>
                  <a:gd name="T40" fmla="*/ 6 w 84"/>
                  <a:gd name="T41" fmla="*/ 13 h 18"/>
                  <a:gd name="T42" fmla="*/ 4 w 84"/>
                  <a:gd name="T43" fmla="*/ 13 h 18"/>
                  <a:gd name="T44" fmla="*/ 0 w 84"/>
                  <a:gd name="T45" fmla="*/ 10 h 18"/>
                  <a:gd name="T46" fmla="*/ 0 w 84"/>
                  <a:gd name="T47" fmla="*/ 6 h 18"/>
                  <a:gd name="T48" fmla="*/ 4 w 84"/>
                  <a:gd name="T49" fmla="*/ 6 h 18"/>
                  <a:gd name="T50" fmla="*/ 6 w 84"/>
                  <a:gd name="T51" fmla="*/ 4 h 18"/>
                  <a:gd name="T52" fmla="*/ 10 w 84"/>
                  <a:gd name="T53" fmla="*/ 4 h 18"/>
                  <a:gd name="T54" fmla="*/ 18 w 84"/>
                  <a:gd name="T55" fmla="*/ 0 h 18"/>
                  <a:gd name="T56" fmla="*/ 24 w 84"/>
                  <a:gd name="T57" fmla="*/ 0 h 18"/>
                  <a:gd name="T58" fmla="*/ 32 w 84"/>
                  <a:gd name="T59" fmla="*/ 0 h 18"/>
                  <a:gd name="T60" fmla="*/ 42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1" y="6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81" y="13"/>
                    </a:lnTo>
                    <a:lnTo>
                      <a:pt x="78" y="13"/>
                    </a:lnTo>
                    <a:lnTo>
                      <a:pt x="70" y="13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2" y="18"/>
                    </a:lnTo>
                    <a:lnTo>
                      <a:pt x="32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8" name="Freeform 440"/>
              <p:cNvSpPr>
                <a:spLocks/>
              </p:cNvSpPr>
              <p:nvPr/>
            </p:nvSpPr>
            <p:spPr bwMode="auto">
              <a:xfrm>
                <a:off x="3977" y="3488"/>
                <a:ext cx="42" cy="9"/>
              </a:xfrm>
              <a:custGeom>
                <a:avLst/>
                <a:gdLst>
                  <a:gd name="T0" fmla="*/ 42 w 84"/>
                  <a:gd name="T1" fmla="*/ 0 h 18"/>
                  <a:gd name="T2" fmla="*/ 50 w 84"/>
                  <a:gd name="T3" fmla="*/ 0 h 18"/>
                  <a:gd name="T4" fmla="*/ 56 w 84"/>
                  <a:gd name="T5" fmla="*/ 0 h 18"/>
                  <a:gd name="T6" fmla="*/ 62 w 84"/>
                  <a:gd name="T7" fmla="*/ 0 h 18"/>
                  <a:gd name="T8" fmla="*/ 70 w 84"/>
                  <a:gd name="T9" fmla="*/ 4 h 18"/>
                  <a:gd name="T10" fmla="*/ 78 w 84"/>
                  <a:gd name="T11" fmla="*/ 4 h 18"/>
                  <a:gd name="T12" fmla="*/ 81 w 84"/>
                  <a:gd name="T13" fmla="*/ 6 h 18"/>
                  <a:gd name="T14" fmla="*/ 84 w 84"/>
                  <a:gd name="T15" fmla="*/ 10 h 18"/>
                  <a:gd name="T16" fmla="*/ 81 w 84"/>
                  <a:gd name="T17" fmla="*/ 10 h 18"/>
                  <a:gd name="T18" fmla="*/ 81 w 84"/>
                  <a:gd name="T19" fmla="*/ 13 h 18"/>
                  <a:gd name="T20" fmla="*/ 78 w 84"/>
                  <a:gd name="T21" fmla="*/ 13 h 18"/>
                  <a:gd name="T22" fmla="*/ 70 w 84"/>
                  <a:gd name="T23" fmla="*/ 13 h 18"/>
                  <a:gd name="T24" fmla="*/ 62 w 84"/>
                  <a:gd name="T25" fmla="*/ 18 h 18"/>
                  <a:gd name="T26" fmla="*/ 56 w 84"/>
                  <a:gd name="T27" fmla="*/ 18 h 18"/>
                  <a:gd name="T28" fmla="*/ 50 w 84"/>
                  <a:gd name="T29" fmla="*/ 18 h 18"/>
                  <a:gd name="T30" fmla="*/ 42 w 84"/>
                  <a:gd name="T31" fmla="*/ 18 h 18"/>
                  <a:gd name="T32" fmla="*/ 32 w 84"/>
                  <a:gd name="T33" fmla="*/ 18 h 18"/>
                  <a:gd name="T34" fmla="*/ 24 w 84"/>
                  <a:gd name="T35" fmla="*/ 18 h 18"/>
                  <a:gd name="T36" fmla="*/ 18 w 84"/>
                  <a:gd name="T37" fmla="*/ 18 h 18"/>
                  <a:gd name="T38" fmla="*/ 10 w 84"/>
                  <a:gd name="T39" fmla="*/ 13 h 18"/>
                  <a:gd name="T40" fmla="*/ 6 w 84"/>
                  <a:gd name="T41" fmla="*/ 13 h 18"/>
                  <a:gd name="T42" fmla="*/ 4 w 84"/>
                  <a:gd name="T43" fmla="*/ 13 h 18"/>
                  <a:gd name="T44" fmla="*/ 0 w 84"/>
                  <a:gd name="T45" fmla="*/ 10 h 18"/>
                  <a:gd name="T46" fmla="*/ 0 w 84"/>
                  <a:gd name="T47" fmla="*/ 6 h 18"/>
                  <a:gd name="T48" fmla="*/ 4 w 84"/>
                  <a:gd name="T49" fmla="*/ 6 h 18"/>
                  <a:gd name="T50" fmla="*/ 6 w 84"/>
                  <a:gd name="T51" fmla="*/ 4 h 18"/>
                  <a:gd name="T52" fmla="*/ 10 w 84"/>
                  <a:gd name="T53" fmla="*/ 4 h 18"/>
                  <a:gd name="T54" fmla="*/ 18 w 84"/>
                  <a:gd name="T55" fmla="*/ 0 h 18"/>
                  <a:gd name="T56" fmla="*/ 24 w 84"/>
                  <a:gd name="T57" fmla="*/ 0 h 18"/>
                  <a:gd name="T58" fmla="*/ 32 w 84"/>
                  <a:gd name="T59" fmla="*/ 0 h 18"/>
                  <a:gd name="T60" fmla="*/ 42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2" y="0"/>
                    </a:moveTo>
                    <a:lnTo>
                      <a:pt x="50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1" y="6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81" y="13"/>
                    </a:lnTo>
                    <a:lnTo>
                      <a:pt x="78" y="13"/>
                    </a:lnTo>
                    <a:lnTo>
                      <a:pt x="70" y="13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2" y="18"/>
                    </a:lnTo>
                    <a:lnTo>
                      <a:pt x="32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29" name="Rectangle 441"/>
              <p:cNvSpPr>
                <a:spLocks noChangeArrowheads="1"/>
              </p:cNvSpPr>
              <p:nvPr/>
            </p:nvSpPr>
            <p:spPr bwMode="auto">
              <a:xfrm>
                <a:off x="3980" y="3455"/>
                <a:ext cx="33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0" name="Rectangle 442"/>
              <p:cNvSpPr>
                <a:spLocks noChangeArrowheads="1"/>
              </p:cNvSpPr>
              <p:nvPr/>
            </p:nvSpPr>
            <p:spPr bwMode="auto">
              <a:xfrm>
                <a:off x="3980" y="3455"/>
                <a:ext cx="33" cy="1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1" name="Rectangle 443"/>
              <p:cNvSpPr>
                <a:spLocks noChangeArrowheads="1"/>
              </p:cNvSpPr>
              <p:nvPr/>
            </p:nvSpPr>
            <p:spPr bwMode="auto">
              <a:xfrm>
                <a:off x="3791" y="3504"/>
                <a:ext cx="62" cy="5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2" name="Rectangle 444"/>
              <p:cNvSpPr>
                <a:spLocks noChangeArrowheads="1"/>
              </p:cNvSpPr>
              <p:nvPr/>
            </p:nvSpPr>
            <p:spPr bwMode="auto">
              <a:xfrm>
                <a:off x="3791" y="3504"/>
                <a:ext cx="62" cy="5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3" name="Freeform 445"/>
              <p:cNvSpPr>
                <a:spLocks/>
              </p:cNvSpPr>
              <p:nvPr/>
            </p:nvSpPr>
            <p:spPr bwMode="auto">
              <a:xfrm>
                <a:off x="3772" y="3525"/>
                <a:ext cx="42" cy="9"/>
              </a:xfrm>
              <a:custGeom>
                <a:avLst/>
                <a:gdLst>
                  <a:gd name="T0" fmla="*/ 43 w 84"/>
                  <a:gd name="T1" fmla="*/ 0 h 18"/>
                  <a:gd name="T2" fmla="*/ 53 w 84"/>
                  <a:gd name="T3" fmla="*/ 0 h 18"/>
                  <a:gd name="T4" fmla="*/ 60 w 84"/>
                  <a:gd name="T5" fmla="*/ 0 h 18"/>
                  <a:gd name="T6" fmla="*/ 66 w 84"/>
                  <a:gd name="T7" fmla="*/ 4 h 18"/>
                  <a:gd name="T8" fmla="*/ 75 w 84"/>
                  <a:gd name="T9" fmla="*/ 4 h 18"/>
                  <a:gd name="T10" fmla="*/ 77 w 84"/>
                  <a:gd name="T11" fmla="*/ 4 h 18"/>
                  <a:gd name="T12" fmla="*/ 81 w 84"/>
                  <a:gd name="T13" fmla="*/ 7 h 18"/>
                  <a:gd name="T14" fmla="*/ 84 w 84"/>
                  <a:gd name="T15" fmla="*/ 7 h 18"/>
                  <a:gd name="T16" fmla="*/ 84 w 84"/>
                  <a:gd name="T17" fmla="*/ 12 h 18"/>
                  <a:gd name="T18" fmla="*/ 81 w 84"/>
                  <a:gd name="T19" fmla="*/ 16 h 18"/>
                  <a:gd name="T20" fmla="*/ 77 w 84"/>
                  <a:gd name="T21" fmla="*/ 16 h 18"/>
                  <a:gd name="T22" fmla="*/ 75 w 84"/>
                  <a:gd name="T23" fmla="*/ 18 h 18"/>
                  <a:gd name="T24" fmla="*/ 66 w 84"/>
                  <a:gd name="T25" fmla="*/ 18 h 18"/>
                  <a:gd name="T26" fmla="*/ 60 w 84"/>
                  <a:gd name="T27" fmla="*/ 18 h 18"/>
                  <a:gd name="T28" fmla="*/ 53 w 84"/>
                  <a:gd name="T29" fmla="*/ 18 h 18"/>
                  <a:gd name="T30" fmla="*/ 43 w 84"/>
                  <a:gd name="T31" fmla="*/ 18 h 18"/>
                  <a:gd name="T32" fmla="*/ 34 w 84"/>
                  <a:gd name="T33" fmla="*/ 18 h 18"/>
                  <a:gd name="T34" fmla="*/ 28 w 84"/>
                  <a:gd name="T35" fmla="*/ 18 h 18"/>
                  <a:gd name="T36" fmla="*/ 21 w 84"/>
                  <a:gd name="T37" fmla="*/ 18 h 18"/>
                  <a:gd name="T38" fmla="*/ 15 w 84"/>
                  <a:gd name="T39" fmla="*/ 18 h 18"/>
                  <a:gd name="T40" fmla="*/ 6 w 84"/>
                  <a:gd name="T41" fmla="*/ 16 h 18"/>
                  <a:gd name="T42" fmla="*/ 4 w 84"/>
                  <a:gd name="T43" fmla="*/ 16 h 18"/>
                  <a:gd name="T44" fmla="*/ 4 w 84"/>
                  <a:gd name="T45" fmla="*/ 12 h 18"/>
                  <a:gd name="T46" fmla="*/ 0 w 84"/>
                  <a:gd name="T47" fmla="*/ 12 h 18"/>
                  <a:gd name="T48" fmla="*/ 4 w 84"/>
                  <a:gd name="T49" fmla="*/ 7 h 18"/>
                  <a:gd name="T50" fmla="*/ 6 w 84"/>
                  <a:gd name="T51" fmla="*/ 4 h 18"/>
                  <a:gd name="T52" fmla="*/ 15 w 84"/>
                  <a:gd name="T53" fmla="*/ 4 h 18"/>
                  <a:gd name="T54" fmla="*/ 21 w 84"/>
                  <a:gd name="T55" fmla="*/ 4 h 18"/>
                  <a:gd name="T56" fmla="*/ 28 w 84"/>
                  <a:gd name="T57" fmla="*/ 0 h 18"/>
                  <a:gd name="T58" fmla="*/ 34 w 84"/>
                  <a:gd name="T59" fmla="*/ 0 h 18"/>
                  <a:gd name="T60" fmla="*/ 43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3" y="0"/>
                    </a:moveTo>
                    <a:lnTo>
                      <a:pt x="53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81" y="7"/>
                    </a:lnTo>
                    <a:lnTo>
                      <a:pt x="84" y="7"/>
                    </a:lnTo>
                    <a:lnTo>
                      <a:pt x="84" y="12"/>
                    </a:lnTo>
                    <a:lnTo>
                      <a:pt x="81" y="16"/>
                    </a:lnTo>
                    <a:lnTo>
                      <a:pt x="77" y="16"/>
                    </a:lnTo>
                    <a:lnTo>
                      <a:pt x="75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3" y="18"/>
                    </a:lnTo>
                    <a:lnTo>
                      <a:pt x="43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4" name="Freeform 446"/>
              <p:cNvSpPr>
                <a:spLocks/>
              </p:cNvSpPr>
              <p:nvPr/>
            </p:nvSpPr>
            <p:spPr bwMode="auto">
              <a:xfrm>
                <a:off x="3772" y="3525"/>
                <a:ext cx="42" cy="9"/>
              </a:xfrm>
              <a:custGeom>
                <a:avLst/>
                <a:gdLst>
                  <a:gd name="T0" fmla="*/ 43 w 84"/>
                  <a:gd name="T1" fmla="*/ 0 h 18"/>
                  <a:gd name="T2" fmla="*/ 53 w 84"/>
                  <a:gd name="T3" fmla="*/ 0 h 18"/>
                  <a:gd name="T4" fmla="*/ 60 w 84"/>
                  <a:gd name="T5" fmla="*/ 0 h 18"/>
                  <a:gd name="T6" fmla="*/ 66 w 84"/>
                  <a:gd name="T7" fmla="*/ 4 h 18"/>
                  <a:gd name="T8" fmla="*/ 75 w 84"/>
                  <a:gd name="T9" fmla="*/ 4 h 18"/>
                  <a:gd name="T10" fmla="*/ 77 w 84"/>
                  <a:gd name="T11" fmla="*/ 4 h 18"/>
                  <a:gd name="T12" fmla="*/ 81 w 84"/>
                  <a:gd name="T13" fmla="*/ 7 h 18"/>
                  <a:gd name="T14" fmla="*/ 84 w 84"/>
                  <a:gd name="T15" fmla="*/ 7 h 18"/>
                  <a:gd name="T16" fmla="*/ 84 w 84"/>
                  <a:gd name="T17" fmla="*/ 12 h 18"/>
                  <a:gd name="T18" fmla="*/ 81 w 84"/>
                  <a:gd name="T19" fmla="*/ 16 h 18"/>
                  <a:gd name="T20" fmla="*/ 77 w 84"/>
                  <a:gd name="T21" fmla="*/ 16 h 18"/>
                  <a:gd name="T22" fmla="*/ 75 w 84"/>
                  <a:gd name="T23" fmla="*/ 18 h 18"/>
                  <a:gd name="T24" fmla="*/ 66 w 84"/>
                  <a:gd name="T25" fmla="*/ 18 h 18"/>
                  <a:gd name="T26" fmla="*/ 60 w 84"/>
                  <a:gd name="T27" fmla="*/ 18 h 18"/>
                  <a:gd name="T28" fmla="*/ 53 w 84"/>
                  <a:gd name="T29" fmla="*/ 18 h 18"/>
                  <a:gd name="T30" fmla="*/ 43 w 84"/>
                  <a:gd name="T31" fmla="*/ 18 h 18"/>
                  <a:gd name="T32" fmla="*/ 34 w 84"/>
                  <a:gd name="T33" fmla="*/ 18 h 18"/>
                  <a:gd name="T34" fmla="*/ 28 w 84"/>
                  <a:gd name="T35" fmla="*/ 18 h 18"/>
                  <a:gd name="T36" fmla="*/ 21 w 84"/>
                  <a:gd name="T37" fmla="*/ 18 h 18"/>
                  <a:gd name="T38" fmla="*/ 15 w 84"/>
                  <a:gd name="T39" fmla="*/ 18 h 18"/>
                  <a:gd name="T40" fmla="*/ 6 w 84"/>
                  <a:gd name="T41" fmla="*/ 16 h 18"/>
                  <a:gd name="T42" fmla="*/ 4 w 84"/>
                  <a:gd name="T43" fmla="*/ 16 h 18"/>
                  <a:gd name="T44" fmla="*/ 4 w 84"/>
                  <a:gd name="T45" fmla="*/ 12 h 18"/>
                  <a:gd name="T46" fmla="*/ 0 w 84"/>
                  <a:gd name="T47" fmla="*/ 12 h 18"/>
                  <a:gd name="T48" fmla="*/ 4 w 84"/>
                  <a:gd name="T49" fmla="*/ 7 h 18"/>
                  <a:gd name="T50" fmla="*/ 6 w 84"/>
                  <a:gd name="T51" fmla="*/ 4 h 18"/>
                  <a:gd name="T52" fmla="*/ 15 w 84"/>
                  <a:gd name="T53" fmla="*/ 4 h 18"/>
                  <a:gd name="T54" fmla="*/ 21 w 84"/>
                  <a:gd name="T55" fmla="*/ 4 h 18"/>
                  <a:gd name="T56" fmla="*/ 28 w 84"/>
                  <a:gd name="T57" fmla="*/ 0 h 18"/>
                  <a:gd name="T58" fmla="*/ 34 w 84"/>
                  <a:gd name="T59" fmla="*/ 0 h 18"/>
                  <a:gd name="T60" fmla="*/ 43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3" y="0"/>
                    </a:moveTo>
                    <a:lnTo>
                      <a:pt x="53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81" y="7"/>
                    </a:lnTo>
                    <a:lnTo>
                      <a:pt x="84" y="7"/>
                    </a:lnTo>
                    <a:lnTo>
                      <a:pt x="84" y="12"/>
                    </a:lnTo>
                    <a:lnTo>
                      <a:pt x="81" y="16"/>
                    </a:lnTo>
                    <a:lnTo>
                      <a:pt x="77" y="16"/>
                    </a:lnTo>
                    <a:lnTo>
                      <a:pt x="75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3" y="18"/>
                    </a:lnTo>
                    <a:lnTo>
                      <a:pt x="43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5" name="Freeform 447"/>
              <p:cNvSpPr>
                <a:spLocks/>
              </p:cNvSpPr>
              <p:nvPr/>
            </p:nvSpPr>
            <p:spPr bwMode="auto">
              <a:xfrm>
                <a:off x="3772" y="3542"/>
                <a:ext cx="42" cy="9"/>
              </a:xfrm>
              <a:custGeom>
                <a:avLst/>
                <a:gdLst>
                  <a:gd name="T0" fmla="*/ 43 w 84"/>
                  <a:gd name="T1" fmla="*/ 0 h 19"/>
                  <a:gd name="T2" fmla="*/ 53 w 84"/>
                  <a:gd name="T3" fmla="*/ 0 h 19"/>
                  <a:gd name="T4" fmla="*/ 60 w 84"/>
                  <a:gd name="T5" fmla="*/ 0 h 19"/>
                  <a:gd name="T6" fmla="*/ 66 w 84"/>
                  <a:gd name="T7" fmla="*/ 3 h 19"/>
                  <a:gd name="T8" fmla="*/ 75 w 84"/>
                  <a:gd name="T9" fmla="*/ 3 h 19"/>
                  <a:gd name="T10" fmla="*/ 77 w 84"/>
                  <a:gd name="T11" fmla="*/ 3 h 19"/>
                  <a:gd name="T12" fmla="*/ 81 w 84"/>
                  <a:gd name="T13" fmla="*/ 9 h 19"/>
                  <a:gd name="T14" fmla="*/ 84 w 84"/>
                  <a:gd name="T15" fmla="*/ 9 h 19"/>
                  <a:gd name="T16" fmla="*/ 84 w 84"/>
                  <a:gd name="T17" fmla="*/ 11 h 19"/>
                  <a:gd name="T18" fmla="*/ 81 w 84"/>
                  <a:gd name="T19" fmla="*/ 15 h 19"/>
                  <a:gd name="T20" fmla="*/ 77 w 84"/>
                  <a:gd name="T21" fmla="*/ 15 h 19"/>
                  <a:gd name="T22" fmla="*/ 75 w 84"/>
                  <a:gd name="T23" fmla="*/ 19 h 19"/>
                  <a:gd name="T24" fmla="*/ 66 w 84"/>
                  <a:gd name="T25" fmla="*/ 19 h 19"/>
                  <a:gd name="T26" fmla="*/ 60 w 84"/>
                  <a:gd name="T27" fmla="*/ 19 h 19"/>
                  <a:gd name="T28" fmla="*/ 53 w 84"/>
                  <a:gd name="T29" fmla="*/ 19 h 19"/>
                  <a:gd name="T30" fmla="*/ 43 w 84"/>
                  <a:gd name="T31" fmla="*/ 19 h 19"/>
                  <a:gd name="T32" fmla="*/ 34 w 84"/>
                  <a:gd name="T33" fmla="*/ 19 h 19"/>
                  <a:gd name="T34" fmla="*/ 28 w 84"/>
                  <a:gd name="T35" fmla="*/ 19 h 19"/>
                  <a:gd name="T36" fmla="*/ 21 w 84"/>
                  <a:gd name="T37" fmla="*/ 19 h 19"/>
                  <a:gd name="T38" fmla="*/ 15 w 84"/>
                  <a:gd name="T39" fmla="*/ 19 h 19"/>
                  <a:gd name="T40" fmla="*/ 6 w 84"/>
                  <a:gd name="T41" fmla="*/ 15 h 19"/>
                  <a:gd name="T42" fmla="*/ 4 w 84"/>
                  <a:gd name="T43" fmla="*/ 15 h 19"/>
                  <a:gd name="T44" fmla="*/ 4 w 84"/>
                  <a:gd name="T45" fmla="*/ 11 h 19"/>
                  <a:gd name="T46" fmla="*/ 0 w 84"/>
                  <a:gd name="T47" fmla="*/ 11 h 19"/>
                  <a:gd name="T48" fmla="*/ 4 w 84"/>
                  <a:gd name="T49" fmla="*/ 9 h 19"/>
                  <a:gd name="T50" fmla="*/ 6 w 84"/>
                  <a:gd name="T51" fmla="*/ 3 h 19"/>
                  <a:gd name="T52" fmla="*/ 15 w 84"/>
                  <a:gd name="T53" fmla="*/ 3 h 19"/>
                  <a:gd name="T54" fmla="*/ 21 w 84"/>
                  <a:gd name="T55" fmla="*/ 3 h 19"/>
                  <a:gd name="T56" fmla="*/ 28 w 84"/>
                  <a:gd name="T57" fmla="*/ 0 h 19"/>
                  <a:gd name="T58" fmla="*/ 34 w 84"/>
                  <a:gd name="T59" fmla="*/ 0 h 19"/>
                  <a:gd name="T60" fmla="*/ 43 w 84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9">
                    <a:moveTo>
                      <a:pt x="43" y="0"/>
                    </a:moveTo>
                    <a:lnTo>
                      <a:pt x="53" y="0"/>
                    </a:lnTo>
                    <a:lnTo>
                      <a:pt x="60" y="0"/>
                    </a:lnTo>
                    <a:lnTo>
                      <a:pt x="66" y="3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81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1" y="15"/>
                    </a:lnTo>
                    <a:lnTo>
                      <a:pt x="77" y="15"/>
                    </a:lnTo>
                    <a:lnTo>
                      <a:pt x="75" y="19"/>
                    </a:lnTo>
                    <a:lnTo>
                      <a:pt x="66" y="19"/>
                    </a:lnTo>
                    <a:lnTo>
                      <a:pt x="60" y="19"/>
                    </a:lnTo>
                    <a:lnTo>
                      <a:pt x="53" y="19"/>
                    </a:lnTo>
                    <a:lnTo>
                      <a:pt x="43" y="19"/>
                    </a:lnTo>
                    <a:lnTo>
                      <a:pt x="34" y="19"/>
                    </a:lnTo>
                    <a:lnTo>
                      <a:pt x="28" y="19"/>
                    </a:lnTo>
                    <a:lnTo>
                      <a:pt x="21" y="19"/>
                    </a:lnTo>
                    <a:lnTo>
                      <a:pt x="15" y="19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6" y="3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6" name="Freeform 448"/>
              <p:cNvSpPr>
                <a:spLocks/>
              </p:cNvSpPr>
              <p:nvPr/>
            </p:nvSpPr>
            <p:spPr bwMode="auto">
              <a:xfrm>
                <a:off x="3772" y="3542"/>
                <a:ext cx="42" cy="9"/>
              </a:xfrm>
              <a:custGeom>
                <a:avLst/>
                <a:gdLst>
                  <a:gd name="T0" fmla="*/ 43 w 84"/>
                  <a:gd name="T1" fmla="*/ 0 h 19"/>
                  <a:gd name="T2" fmla="*/ 53 w 84"/>
                  <a:gd name="T3" fmla="*/ 0 h 19"/>
                  <a:gd name="T4" fmla="*/ 60 w 84"/>
                  <a:gd name="T5" fmla="*/ 0 h 19"/>
                  <a:gd name="T6" fmla="*/ 66 w 84"/>
                  <a:gd name="T7" fmla="*/ 3 h 19"/>
                  <a:gd name="T8" fmla="*/ 75 w 84"/>
                  <a:gd name="T9" fmla="*/ 3 h 19"/>
                  <a:gd name="T10" fmla="*/ 77 w 84"/>
                  <a:gd name="T11" fmla="*/ 3 h 19"/>
                  <a:gd name="T12" fmla="*/ 81 w 84"/>
                  <a:gd name="T13" fmla="*/ 9 h 19"/>
                  <a:gd name="T14" fmla="*/ 84 w 84"/>
                  <a:gd name="T15" fmla="*/ 9 h 19"/>
                  <a:gd name="T16" fmla="*/ 84 w 84"/>
                  <a:gd name="T17" fmla="*/ 11 h 19"/>
                  <a:gd name="T18" fmla="*/ 81 w 84"/>
                  <a:gd name="T19" fmla="*/ 15 h 19"/>
                  <a:gd name="T20" fmla="*/ 77 w 84"/>
                  <a:gd name="T21" fmla="*/ 15 h 19"/>
                  <a:gd name="T22" fmla="*/ 75 w 84"/>
                  <a:gd name="T23" fmla="*/ 19 h 19"/>
                  <a:gd name="T24" fmla="*/ 66 w 84"/>
                  <a:gd name="T25" fmla="*/ 19 h 19"/>
                  <a:gd name="T26" fmla="*/ 60 w 84"/>
                  <a:gd name="T27" fmla="*/ 19 h 19"/>
                  <a:gd name="T28" fmla="*/ 53 w 84"/>
                  <a:gd name="T29" fmla="*/ 19 h 19"/>
                  <a:gd name="T30" fmla="*/ 43 w 84"/>
                  <a:gd name="T31" fmla="*/ 19 h 19"/>
                  <a:gd name="T32" fmla="*/ 34 w 84"/>
                  <a:gd name="T33" fmla="*/ 19 h 19"/>
                  <a:gd name="T34" fmla="*/ 28 w 84"/>
                  <a:gd name="T35" fmla="*/ 19 h 19"/>
                  <a:gd name="T36" fmla="*/ 21 w 84"/>
                  <a:gd name="T37" fmla="*/ 19 h 19"/>
                  <a:gd name="T38" fmla="*/ 15 w 84"/>
                  <a:gd name="T39" fmla="*/ 19 h 19"/>
                  <a:gd name="T40" fmla="*/ 6 w 84"/>
                  <a:gd name="T41" fmla="*/ 15 h 19"/>
                  <a:gd name="T42" fmla="*/ 4 w 84"/>
                  <a:gd name="T43" fmla="*/ 15 h 19"/>
                  <a:gd name="T44" fmla="*/ 4 w 84"/>
                  <a:gd name="T45" fmla="*/ 11 h 19"/>
                  <a:gd name="T46" fmla="*/ 0 w 84"/>
                  <a:gd name="T47" fmla="*/ 11 h 19"/>
                  <a:gd name="T48" fmla="*/ 4 w 84"/>
                  <a:gd name="T49" fmla="*/ 9 h 19"/>
                  <a:gd name="T50" fmla="*/ 6 w 84"/>
                  <a:gd name="T51" fmla="*/ 3 h 19"/>
                  <a:gd name="T52" fmla="*/ 15 w 84"/>
                  <a:gd name="T53" fmla="*/ 3 h 19"/>
                  <a:gd name="T54" fmla="*/ 21 w 84"/>
                  <a:gd name="T55" fmla="*/ 3 h 19"/>
                  <a:gd name="T56" fmla="*/ 28 w 84"/>
                  <a:gd name="T57" fmla="*/ 0 h 19"/>
                  <a:gd name="T58" fmla="*/ 34 w 84"/>
                  <a:gd name="T59" fmla="*/ 0 h 19"/>
                  <a:gd name="T60" fmla="*/ 43 w 84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9">
                    <a:moveTo>
                      <a:pt x="43" y="0"/>
                    </a:moveTo>
                    <a:lnTo>
                      <a:pt x="53" y="0"/>
                    </a:lnTo>
                    <a:lnTo>
                      <a:pt x="60" y="0"/>
                    </a:lnTo>
                    <a:lnTo>
                      <a:pt x="66" y="3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81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1" y="15"/>
                    </a:lnTo>
                    <a:lnTo>
                      <a:pt x="77" y="15"/>
                    </a:lnTo>
                    <a:lnTo>
                      <a:pt x="75" y="19"/>
                    </a:lnTo>
                    <a:lnTo>
                      <a:pt x="66" y="19"/>
                    </a:lnTo>
                    <a:lnTo>
                      <a:pt x="60" y="19"/>
                    </a:lnTo>
                    <a:lnTo>
                      <a:pt x="53" y="19"/>
                    </a:lnTo>
                    <a:lnTo>
                      <a:pt x="43" y="19"/>
                    </a:lnTo>
                    <a:lnTo>
                      <a:pt x="34" y="19"/>
                    </a:lnTo>
                    <a:lnTo>
                      <a:pt x="28" y="19"/>
                    </a:lnTo>
                    <a:lnTo>
                      <a:pt x="21" y="19"/>
                    </a:lnTo>
                    <a:lnTo>
                      <a:pt x="15" y="19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6" y="3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7" name="Rectangle 449"/>
              <p:cNvSpPr>
                <a:spLocks noChangeArrowheads="1"/>
              </p:cNvSpPr>
              <p:nvPr/>
            </p:nvSpPr>
            <p:spPr bwMode="auto">
              <a:xfrm>
                <a:off x="3778" y="3511"/>
                <a:ext cx="31" cy="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8" name="Rectangle 450"/>
              <p:cNvSpPr>
                <a:spLocks noChangeArrowheads="1"/>
              </p:cNvSpPr>
              <p:nvPr/>
            </p:nvSpPr>
            <p:spPr bwMode="auto">
              <a:xfrm>
                <a:off x="3778" y="3511"/>
                <a:ext cx="31" cy="9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39" name="Rectangle 451"/>
              <p:cNvSpPr>
                <a:spLocks noChangeArrowheads="1"/>
              </p:cNvSpPr>
              <p:nvPr/>
            </p:nvSpPr>
            <p:spPr bwMode="auto">
              <a:xfrm>
                <a:off x="3940" y="3642"/>
                <a:ext cx="61" cy="5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0" name="Rectangle 452"/>
              <p:cNvSpPr>
                <a:spLocks noChangeArrowheads="1"/>
              </p:cNvSpPr>
              <p:nvPr/>
            </p:nvSpPr>
            <p:spPr bwMode="auto">
              <a:xfrm>
                <a:off x="3940" y="3642"/>
                <a:ext cx="61" cy="5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1" name="Freeform 453"/>
              <p:cNvSpPr>
                <a:spLocks/>
              </p:cNvSpPr>
              <p:nvPr/>
            </p:nvSpPr>
            <p:spPr bwMode="auto">
              <a:xfrm>
                <a:off x="3921" y="3663"/>
                <a:ext cx="42" cy="10"/>
              </a:xfrm>
              <a:custGeom>
                <a:avLst/>
                <a:gdLst>
                  <a:gd name="T0" fmla="*/ 42 w 84"/>
                  <a:gd name="T1" fmla="*/ 0 h 22"/>
                  <a:gd name="T2" fmla="*/ 52 w 84"/>
                  <a:gd name="T3" fmla="*/ 4 h 22"/>
                  <a:gd name="T4" fmla="*/ 59 w 84"/>
                  <a:gd name="T5" fmla="*/ 4 h 22"/>
                  <a:gd name="T6" fmla="*/ 68 w 84"/>
                  <a:gd name="T7" fmla="*/ 4 h 22"/>
                  <a:gd name="T8" fmla="*/ 74 w 84"/>
                  <a:gd name="T9" fmla="*/ 4 h 22"/>
                  <a:gd name="T10" fmla="*/ 78 w 84"/>
                  <a:gd name="T11" fmla="*/ 7 h 22"/>
                  <a:gd name="T12" fmla="*/ 80 w 84"/>
                  <a:gd name="T13" fmla="*/ 7 h 22"/>
                  <a:gd name="T14" fmla="*/ 84 w 84"/>
                  <a:gd name="T15" fmla="*/ 10 h 22"/>
                  <a:gd name="T16" fmla="*/ 84 w 84"/>
                  <a:gd name="T17" fmla="*/ 13 h 22"/>
                  <a:gd name="T18" fmla="*/ 80 w 84"/>
                  <a:gd name="T19" fmla="*/ 13 h 22"/>
                  <a:gd name="T20" fmla="*/ 78 w 84"/>
                  <a:gd name="T21" fmla="*/ 13 h 22"/>
                  <a:gd name="T22" fmla="*/ 74 w 84"/>
                  <a:gd name="T23" fmla="*/ 17 h 22"/>
                  <a:gd name="T24" fmla="*/ 68 w 84"/>
                  <a:gd name="T25" fmla="*/ 17 h 22"/>
                  <a:gd name="T26" fmla="*/ 59 w 84"/>
                  <a:gd name="T27" fmla="*/ 17 h 22"/>
                  <a:gd name="T28" fmla="*/ 52 w 84"/>
                  <a:gd name="T29" fmla="*/ 22 h 22"/>
                  <a:gd name="T30" fmla="*/ 42 w 84"/>
                  <a:gd name="T31" fmla="*/ 22 h 22"/>
                  <a:gd name="T32" fmla="*/ 36 w 84"/>
                  <a:gd name="T33" fmla="*/ 22 h 22"/>
                  <a:gd name="T34" fmla="*/ 28 w 84"/>
                  <a:gd name="T35" fmla="*/ 17 h 22"/>
                  <a:gd name="T36" fmla="*/ 21 w 84"/>
                  <a:gd name="T37" fmla="*/ 17 h 22"/>
                  <a:gd name="T38" fmla="*/ 14 w 84"/>
                  <a:gd name="T39" fmla="*/ 17 h 22"/>
                  <a:gd name="T40" fmla="*/ 8 w 84"/>
                  <a:gd name="T41" fmla="*/ 13 h 22"/>
                  <a:gd name="T42" fmla="*/ 4 w 84"/>
                  <a:gd name="T43" fmla="*/ 13 h 22"/>
                  <a:gd name="T44" fmla="*/ 0 w 84"/>
                  <a:gd name="T45" fmla="*/ 10 h 22"/>
                  <a:gd name="T46" fmla="*/ 4 w 84"/>
                  <a:gd name="T47" fmla="*/ 10 h 22"/>
                  <a:gd name="T48" fmla="*/ 4 w 84"/>
                  <a:gd name="T49" fmla="*/ 7 h 22"/>
                  <a:gd name="T50" fmla="*/ 8 w 84"/>
                  <a:gd name="T51" fmla="*/ 7 h 22"/>
                  <a:gd name="T52" fmla="*/ 14 w 84"/>
                  <a:gd name="T53" fmla="*/ 4 h 22"/>
                  <a:gd name="T54" fmla="*/ 21 w 84"/>
                  <a:gd name="T55" fmla="*/ 4 h 22"/>
                  <a:gd name="T56" fmla="*/ 28 w 84"/>
                  <a:gd name="T57" fmla="*/ 4 h 22"/>
                  <a:gd name="T58" fmla="*/ 36 w 84"/>
                  <a:gd name="T59" fmla="*/ 4 h 22"/>
                  <a:gd name="T60" fmla="*/ 42 w 84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22">
                    <a:moveTo>
                      <a:pt x="42" y="0"/>
                    </a:moveTo>
                    <a:lnTo>
                      <a:pt x="52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4" y="10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8" y="13"/>
                    </a:lnTo>
                    <a:lnTo>
                      <a:pt x="74" y="17"/>
                    </a:lnTo>
                    <a:lnTo>
                      <a:pt x="68" y="17"/>
                    </a:lnTo>
                    <a:lnTo>
                      <a:pt x="59" y="17"/>
                    </a:lnTo>
                    <a:lnTo>
                      <a:pt x="52" y="22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28" y="17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2" name="Freeform 454"/>
              <p:cNvSpPr>
                <a:spLocks/>
              </p:cNvSpPr>
              <p:nvPr/>
            </p:nvSpPr>
            <p:spPr bwMode="auto">
              <a:xfrm>
                <a:off x="3921" y="3663"/>
                <a:ext cx="42" cy="10"/>
              </a:xfrm>
              <a:custGeom>
                <a:avLst/>
                <a:gdLst>
                  <a:gd name="T0" fmla="*/ 42 w 84"/>
                  <a:gd name="T1" fmla="*/ 0 h 22"/>
                  <a:gd name="T2" fmla="*/ 52 w 84"/>
                  <a:gd name="T3" fmla="*/ 4 h 22"/>
                  <a:gd name="T4" fmla="*/ 59 w 84"/>
                  <a:gd name="T5" fmla="*/ 4 h 22"/>
                  <a:gd name="T6" fmla="*/ 68 w 84"/>
                  <a:gd name="T7" fmla="*/ 4 h 22"/>
                  <a:gd name="T8" fmla="*/ 74 w 84"/>
                  <a:gd name="T9" fmla="*/ 4 h 22"/>
                  <a:gd name="T10" fmla="*/ 78 w 84"/>
                  <a:gd name="T11" fmla="*/ 7 h 22"/>
                  <a:gd name="T12" fmla="*/ 80 w 84"/>
                  <a:gd name="T13" fmla="*/ 7 h 22"/>
                  <a:gd name="T14" fmla="*/ 84 w 84"/>
                  <a:gd name="T15" fmla="*/ 10 h 22"/>
                  <a:gd name="T16" fmla="*/ 84 w 84"/>
                  <a:gd name="T17" fmla="*/ 13 h 22"/>
                  <a:gd name="T18" fmla="*/ 80 w 84"/>
                  <a:gd name="T19" fmla="*/ 13 h 22"/>
                  <a:gd name="T20" fmla="*/ 78 w 84"/>
                  <a:gd name="T21" fmla="*/ 13 h 22"/>
                  <a:gd name="T22" fmla="*/ 74 w 84"/>
                  <a:gd name="T23" fmla="*/ 17 h 22"/>
                  <a:gd name="T24" fmla="*/ 68 w 84"/>
                  <a:gd name="T25" fmla="*/ 17 h 22"/>
                  <a:gd name="T26" fmla="*/ 59 w 84"/>
                  <a:gd name="T27" fmla="*/ 17 h 22"/>
                  <a:gd name="T28" fmla="*/ 52 w 84"/>
                  <a:gd name="T29" fmla="*/ 22 h 22"/>
                  <a:gd name="T30" fmla="*/ 42 w 84"/>
                  <a:gd name="T31" fmla="*/ 22 h 22"/>
                  <a:gd name="T32" fmla="*/ 36 w 84"/>
                  <a:gd name="T33" fmla="*/ 22 h 22"/>
                  <a:gd name="T34" fmla="*/ 28 w 84"/>
                  <a:gd name="T35" fmla="*/ 17 h 22"/>
                  <a:gd name="T36" fmla="*/ 21 w 84"/>
                  <a:gd name="T37" fmla="*/ 17 h 22"/>
                  <a:gd name="T38" fmla="*/ 14 w 84"/>
                  <a:gd name="T39" fmla="*/ 17 h 22"/>
                  <a:gd name="T40" fmla="*/ 8 w 84"/>
                  <a:gd name="T41" fmla="*/ 13 h 22"/>
                  <a:gd name="T42" fmla="*/ 4 w 84"/>
                  <a:gd name="T43" fmla="*/ 13 h 22"/>
                  <a:gd name="T44" fmla="*/ 0 w 84"/>
                  <a:gd name="T45" fmla="*/ 10 h 22"/>
                  <a:gd name="T46" fmla="*/ 4 w 84"/>
                  <a:gd name="T47" fmla="*/ 10 h 22"/>
                  <a:gd name="T48" fmla="*/ 4 w 84"/>
                  <a:gd name="T49" fmla="*/ 7 h 22"/>
                  <a:gd name="T50" fmla="*/ 8 w 84"/>
                  <a:gd name="T51" fmla="*/ 7 h 22"/>
                  <a:gd name="T52" fmla="*/ 14 w 84"/>
                  <a:gd name="T53" fmla="*/ 4 h 22"/>
                  <a:gd name="T54" fmla="*/ 21 w 84"/>
                  <a:gd name="T55" fmla="*/ 4 h 22"/>
                  <a:gd name="T56" fmla="*/ 28 w 84"/>
                  <a:gd name="T57" fmla="*/ 4 h 22"/>
                  <a:gd name="T58" fmla="*/ 36 w 84"/>
                  <a:gd name="T59" fmla="*/ 4 h 22"/>
                  <a:gd name="T60" fmla="*/ 42 w 84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22">
                    <a:moveTo>
                      <a:pt x="42" y="0"/>
                    </a:moveTo>
                    <a:lnTo>
                      <a:pt x="52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4" y="10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8" y="13"/>
                    </a:lnTo>
                    <a:lnTo>
                      <a:pt x="74" y="17"/>
                    </a:lnTo>
                    <a:lnTo>
                      <a:pt x="68" y="17"/>
                    </a:lnTo>
                    <a:lnTo>
                      <a:pt x="59" y="17"/>
                    </a:lnTo>
                    <a:lnTo>
                      <a:pt x="52" y="22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28" y="17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3" name="Freeform 455"/>
              <p:cNvSpPr>
                <a:spLocks/>
              </p:cNvSpPr>
              <p:nvPr/>
            </p:nvSpPr>
            <p:spPr bwMode="auto">
              <a:xfrm>
                <a:off x="3921" y="3680"/>
                <a:ext cx="42" cy="11"/>
              </a:xfrm>
              <a:custGeom>
                <a:avLst/>
                <a:gdLst>
                  <a:gd name="T0" fmla="*/ 42 w 84"/>
                  <a:gd name="T1" fmla="*/ 0 h 22"/>
                  <a:gd name="T2" fmla="*/ 52 w 84"/>
                  <a:gd name="T3" fmla="*/ 4 h 22"/>
                  <a:gd name="T4" fmla="*/ 59 w 84"/>
                  <a:gd name="T5" fmla="*/ 4 h 22"/>
                  <a:gd name="T6" fmla="*/ 68 w 84"/>
                  <a:gd name="T7" fmla="*/ 4 h 22"/>
                  <a:gd name="T8" fmla="*/ 74 w 84"/>
                  <a:gd name="T9" fmla="*/ 4 h 22"/>
                  <a:gd name="T10" fmla="*/ 78 w 84"/>
                  <a:gd name="T11" fmla="*/ 8 h 22"/>
                  <a:gd name="T12" fmla="*/ 80 w 84"/>
                  <a:gd name="T13" fmla="*/ 8 h 22"/>
                  <a:gd name="T14" fmla="*/ 84 w 84"/>
                  <a:gd name="T15" fmla="*/ 11 h 22"/>
                  <a:gd name="T16" fmla="*/ 84 w 84"/>
                  <a:gd name="T17" fmla="*/ 14 h 22"/>
                  <a:gd name="T18" fmla="*/ 80 w 84"/>
                  <a:gd name="T19" fmla="*/ 14 h 22"/>
                  <a:gd name="T20" fmla="*/ 78 w 84"/>
                  <a:gd name="T21" fmla="*/ 18 h 22"/>
                  <a:gd name="T22" fmla="*/ 74 w 84"/>
                  <a:gd name="T23" fmla="*/ 18 h 22"/>
                  <a:gd name="T24" fmla="*/ 68 w 84"/>
                  <a:gd name="T25" fmla="*/ 18 h 22"/>
                  <a:gd name="T26" fmla="*/ 59 w 84"/>
                  <a:gd name="T27" fmla="*/ 18 h 22"/>
                  <a:gd name="T28" fmla="*/ 52 w 84"/>
                  <a:gd name="T29" fmla="*/ 22 h 22"/>
                  <a:gd name="T30" fmla="*/ 42 w 84"/>
                  <a:gd name="T31" fmla="*/ 22 h 22"/>
                  <a:gd name="T32" fmla="*/ 36 w 84"/>
                  <a:gd name="T33" fmla="*/ 22 h 22"/>
                  <a:gd name="T34" fmla="*/ 28 w 84"/>
                  <a:gd name="T35" fmla="*/ 18 h 22"/>
                  <a:gd name="T36" fmla="*/ 21 w 84"/>
                  <a:gd name="T37" fmla="*/ 18 h 22"/>
                  <a:gd name="T38" fmla="*/ 14 w 84"/>
                  <a:gd name="T39" fmla="*/ 18 h 22"/>
                  <a:gd name="T40" fmla="*/ 8 w 84"/>
                  <a:gd name="T41" fmla="*/ 18 h 22"/>
                  <a:gd name="T42" fmla="*/ 4 w 84"/>
                  <a:gd name="T43" fmla="*/ 14 h 22"/>
                  <a:gd name="T44" fmla="*/ 0 w 84"/>
                  <a:gd name="T45" fmla="*/ 11 h 22"/>
                  <a:gd name="T46" fmla="*/ 4 w 84"/>
                  <a:gd name="T47" fmla="*/ 11 h 22"/>
                  <a:gd name="T48" fmla="*/ 4 w 84"/>
                  <a:gd name="T49" fmla="*/ 8 h 22"/>
                  <a:gd name="T50" fmla="*/ 8 w 84"/>
                  <a:gd name="T51" fmla="*/ 8 h 22"/>
                  <a:gd name="T52" fmla="*/ 14 w 84"/>
                  <a:gd name="T53" fmla="*/ 4 h 22"/>
                  <a:gd name="T54" fmla="*/ 21 w 84"/>
                  <a:gd name="T55" fmla="*/ 4 h 22"/>
                  <a:gd name="T56" fmla="*/ 28 w 84"/>
                  <a:gd name="T57" fmla="*/ 4 h 22"/>
                  <a:gd name="T58" fmla="*/ 36 w 84"/>
                  <a:gd name="T59" fmla="*/ 4 h 22"/>
                  <a:gd name="T60" fmla="*/ 42 w 84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22">
                    <a:moveTo>
                      <a:pt x="42" y="0"/>
                    </a:moveTo>
                    <a:lnTo>
                      <a:pt x="52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4" y="11"/>
                    </a:lnTo>
                    <a:lnTo>
                      <a:pt x="84" y="14"/>
                    </a:lnTo>
                    <a:lnTo>
                      <a:pt x="80" y="14"/>
                    </a:lnTo>
                    <a:lnTo>
                      <a:pt x="78" y="18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59" y="18"/>
                    </a:lnTo>
                    <a:lnTo>
                      <a:pt x="52" y="22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4" y="18"/>
                    </a:lnTo>
                    <a:lnTo>
                      <a:pt x="8" y="18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4" name="Freeform 456"/>
              <p:cNvSpPr>
                <a:spLocks/>
              </p:cNvSpPr>
              <p:nvPr/>
            </p:nvSpPr>
            <p:spPr bwMode="auto">
              <a:xfrm>
                <a:off x="3921" y="3680"/>
                <a:ext cx="42" cy="11"/>
              </a:xfrm>
              <a:custGeom>
                <a:avLst/>
                <a:gdLst>
                  <a:gd name="T0" fmla="*/ 42 w 84"/>
                  <a:gd name="T1" fmla="*/ 0 h 22"/>
                  <a:gd name="T2" fmla="*/ 52 w 84"/>
                  <a:gd name="T3" fmla="*/ 4 h 22"/>
                  <a:gd name="T4" fmla="*/ 59 w 84"/>
                  <a:gd name="T5" fmla="*/ 4 h 22"/>
                  <a:gd name="T6" fmla="*/ 68 w 84"/>
                  <a:gd name="T7" fmla="*/ 4 h 22"/>
                  <a:gd name="T8" fmla="*/ 74 w 84"/>
                  <a:gd name="T9" fmla="*/ 4 h 22"/>
                  <a:gd name="T10" fmla="*/ 78 w 84"/>
                  <a:gd name="T11" fmla="*/ 8 h 22"/>
                  <a:gd name="T12" fmla="*/ 80 w 84"/>
                  <a:gd name="T13" fmla="*/ 8 h 22"/>
                  <a:gd name="T14" fmla="*/ 84 w 84"/>
                  <a:gd name="T15" fmla="*/ 11 h 22"/>
                  <a:gd name="T16" fmla="*/ 84 w 84"/>
                  <a:gd name="T17" fmla="*/ 14 h 22"/>
                  <a:gd name="T18" fmla="*/ 80 w 84"/>
                  <a:gd name="T19" fmla="*/ 14 h 22"/>
                  <a:gd name="T20" fmla="*/ 78 w 84"/>
                  <a:gd name="T21" fmla="*/ 18 h 22"/>
                  <a:gd name="T22" fmla="*/ 74 w 84"/>
                  <a:gd name="T23" fmla="*/ 18 h 22"/>
                  <a:gd name="T24" fmla="*/ 68 w 84"/>
                  <a:gd name="T25" fmla="*/ 18 h 22"/>
                  <a:gd name="T26" fmla="*/ 59 w 84"/>
                  <a:gd name="T27" fmla="*/ 18 h 22"/>
                  <a:gd name="T28" fmla="*/ 52 w 84"/>
                  <a:gd name="T29" fmla="*/ 22 h 22"/>
                  <a:gd name="T30" fmla="*/ 42 w 84"/>
                  <a:gd name="T31" fmla="*/ 22 h 22"/>
                  <a:gd name="T32" fmla="*/ 36 w 84"/>
                  <a:gd name="T33" fmla="*/ 22 h 22"/>
                  <a:gd name="T34" fmla="*/ 28 w 84"/>
                  <a:gd name="T35" fmla="*/ 18 h 22"/>
                  <a:gd name="T36" fmla="*/ 21 w 84"/>
                  <a:gd name="T37" fmla="*/ 18 h 22"/>
                  <a:gd name="T38" fmla="*/ 14 w 84"/>
                  <a:gd name="T39" fmla="*/ 18 h 22"/>
                  <a:gd name="T40" fmla="*/ 8 w 84"/>
                  <a:gd name="T41" fmla="*/ 18 h 22"/>
                  <a:gd name="T42" fmla="*/ 4 w 84"/>
                  <a:gd name="T43" fmla="*/ 14 h 22"/>
                  <a:gd name="T44" fmla="*/ 0 w 84"/>
                  <a:gd name="T45" fmla="*/ 11 h 22"/>
                  <a:gd name="T46" fmla="*/ 4 w 84"/>
                  <a:gd name="T47" fmla="*/ 11 h 22"/>
                  <a:gd name="T48" fmla="*/ 4 w 84"/>
                  <a:gd name="T49" fmla="*/ 8 h 22"/>
                  <a:gd name="T50" fmla="*/ 8 w 84"/>
                  <a:gd name="T51" fmla="*/ 8 h 22"/>
                  <a:gd name="T52" fmla="*/ 14 w 84"/>
                  <a:gd name="T53" fmla="*/ 4 h 22"/>
                  <a:gd name="T54" fmla="*/ 21 w 84"/>
                  <a:gd name="T55" fmla="*/ 4 h 22"/>
                  <a:gd name="T56" fmla="*/ 28 w 84"/>
                  <a:gd name="T57" fmla="*/ 4 h 22"/>
                  <a:gd name="T58" fmla="*/ 36 w 84"/>
                  <a:gd name="T59" fmla="*/ 4 h 22"/>
                  <a:gd name="T60" fmla="*/ 42 w 84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22">
                    <a:moveTo>
                      <a:pt x="42" y="0"/>
                    </a:moveTo>
                    <a:lnTo>
                      <a:pt x="52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4" y="11"/>
                    </a:lnTo>
                    <a:lnTo>
                      <a:pt x="84" y="14"/>
                    </a:lnTo>
                    <a:lnTo>
                      <a:pt x="80" y="14"/>
                    </a:lnTo>
                    <a:lnTo>
                      <a:pt x="78" y="18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59" y="18"/>
                    </a:lnTo>
                    <a:lnTo>
                      <a:pt x="52" y="22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4" y="18"/>
                    </a:lnTo>
                    <a:lnTo>
                      <a:pt x="8" y="18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5" name="Rectangle 457"/>
              <p:cNvSpPr>
                <a:spLocks noChangeArrowheads="1"/>
              </p:cNvSpPr>
              <p:nvPr/>
            </p:nvSpPr>
            <p:spPr bwMode="auto">
              <a:xfrm>
                <a:off x="3926" y="3649"/>
                <a:ext cx="31" cy="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6" name="Rectangle 458"/>
              <p:cNvSpPr>
                <a:spLocks noChangeArrowheads="1"/>
              </p:cNvSpPr>
              <p:nvPr/>
            </p:nvSpPr>
            <p:spPr bwMode="auto">
              <a:xfrm>
                <a:off x="3926" y="3649"/>
                <a:ext cx="31" cy="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7" name="Line 459"/>
              <p:cNvSpPr>
                <a:spLocks noChangeShapeType="1"/>
              </p:cNvSpPr>
              <p:nvPr/>
            </p:nvSpPr>
            <p:spPr bwMode="auto">
              <a:xfrm flipV="1">
                <a:off x="3860" y="3469"/>
                <a:ext cx="99" cy="3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8" name="Line 460"/>
              <p:cNvSpPr>
                <a:spLocks noChangeShapeType="1"/>
              </p:cNvSpPr>
              <p:nvPr/>
            </p:nvSpPr>
            <p:spPr bwMode="auto">
              <a:xfrm flipH="1">
                <a:off x="3971" y="3516"/>
                <a:ext cx="21" cy="9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49" name="Line 461"/>
              <p:cNvSpPr>
                <a:spLocks noChangeShapeType="1"/>
              </p:cNvSpPr>
              <p:nvPr/>
            </p:nvSpPr>
            <p:spPr bwMode="auto">
              <a:xfrm>
                <a:off x="3853" y="3565"/>
                <a:ext cx="64" cy="4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0" name="Line 462"/>
              <p:cNvSpPr>
                <a:spLocks noChangeShapeType="1"/>
              </p:cNvSpPr>
              <p:nvPr/>
            </p:nvSpPr>
            <p:spPr bwMode="auto">
              <a:xfrm flipV="1">
                <a:off x="4010" y="3616"/>
                <a:ext cx="75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1" name="Rectangle 463"/>
              <p:cNvSpPr>
                <a:spLocks noChangeArrowheads="1"/>
              </p:cNvSpPr>
              <p:nvPr/>
            </p:nvSpPr>
            <p:spPr bwMode="auto">
              <a:xfrm>
                <a:off x="4102" y="3549"/>
                <a:ext cx="61" cy="53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2" name="Rectangle 464"/>
              <p:cNvSpPr>
                <a:spLocks noChangeArrowheads="1"/>
              </p:cNvSpPr>
              <p:nvPr/>
            </p:nvSpPr>
            <p:spPr bwMode="auto">
              <a:xfrm>
                <a:off x="4102" y="3549"/>
                <a:ext cx="61" cy="5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3" name="Freeform 465"/>
              <p:cNvSpPr>
                <a:spLocks/>
              </p:cNvSpPr>
              <p:nvPr/>
            </p:nvSpPr>
            <p:spPr bwMode="auto">
              <a:xfrm>
                <a:off x="4083" y="3570"/>
                <a:ext cx="42" cy="9"/>
              </a:xfrm>
              <a:custGeom>
                <a:avLst/>
                <a:gdLst>
                  <a:gd name="T0" fmla="*/ 42 w 82"/>
                  <a:gd name="T1" fmla="*/ 0 h 18"/>
                  <a:gd name="T2" fmla="*/ 51 w 82"/>
                  <a:gd name="T3" fmla="*/ 0 h 18"/>
                  <a:gd name="T4" fmla="*/ 59 w 82"/>
                  <a:gd name="T5" fmla="*/ 0 h 18"/>
                  <a:gd name="T6" fmla="*/ 66 w 82"/>
                  <a:gd name="T7" fmla="*/ 0 h 18"/>
                  <a:gd name="T8" fmla="*/ 72 w 82"/>
                  <a:gd name="T9" fmla="*/ 0 h 18"/>
                  <a:gd name="T10" fmla="*/ 76 w 82"/>
                  <a:gd name="T11" fmla="*/ 2 h 18"/>
                  <a:gd name="T12" fmla="*/ 82 w 82"/>
                  <a:gd name="T13" fmla="*/ 2 h 18"/>
                  <a:gd name="T14" fmla="*/ 82 w 82"/>
                  <a:gd name="T15" fmla="*/ 6 h 18"/>
                  <a:gd name="T16" fmla="*/ 82 w 82"/>
                  <a:gd name="T17" fmla="*/ 9 h 18"/>
                  <a:gd name="T18" fmla="*/ 76 w 82"/>
                  <a:gd name="T19" fmla="*/ 14 h 18"/>
                  <a:gd name="T20" fmla="*/ 72 w 82"/>
                  <a:gd name="T21" fmla="*/ 14 h 18"/>
                  <a:gd name="T22" fmla="*/ 66 w 82"/>
                  <a:gd name="T23" fmla="*/ 14 h 18"/>
                  <a:gd name="T24" fmla="*/ 59 w 82"/>
                  <a:gd name="T25" fmla="*/ 18 h 18"/>
                  <a:gd name="T26" fmla="*/ 51 w 82"/>
                  <a:gd name="T27" fmla="*/ 18 h 18"/>
                  <a:gd name="T28" fmla="*/ 42 w 82"/>
                  <a:gd name="T29" fmla="*/ 18 h 18"/>
                  <a:gd name="T30" fmla="*/ 34 w 82"/>
                  <a:gd name="T31" fmla="*/ 18 h 18"/>
                  <a:gd name="T32" fmla="*/ 28 w 82"/>
                  <a:gd name="T33" fmla="*/ 18 h 18"/>
                  <a:gd name="T34" fmla="*/ 20 w 82"/>
                  <a:gd name="T35" fmla="*/ 14 h 18"/>
                  <a:gd name="T36" fmla="*/ 12 w 82"/>
                  <a:gd name="T37" fmla="*/ 14 h 18"/>
                  <a:gd name="T38" fmla="*/ 10 w 82"/>
                  <a:gd name="T39" fmla="*/ 14 h 18"/>
                  <a:gd name="T40" fmla="*/ 4 w 82"/>
                  <a:gd name="T41" fmla="*/ 9 h 18"/>
                  <a:gd name="T42" fmla="*/ 0 w 82"/>
                  <a:gd name="T43" fmla="*/ 6 h 18"/>
                  <a:gd name="T44" fmla="*/ 4 w 82"/>
                  <a:gd name="T45" fmla="*/ 6 h 18"/>
                  <a:gd name="T46" fmla="*/ 4 w 82"/>
                  <a:gd name="T47" fmla="*/ 2 h 18"/>
                  <a:gd name="T48" fmla="*/ 10 w 82"/>
                  <a:gd name="T49" fmla="*/ 2 h 18"/>
                  <a:gd name="T50" fmla="*/ 12 w 82"/>
                  <a:gd name="T51" fmla="*/ 0 h 18"/>
                  <a:gd name="T52" fmla="*/ 20 w 82"/>
                  <a:gd name="T53" fmla="*/ 0 h 18"/>
                  <a:gd name="T54" fmla="*/ 28 w 82"/>
                  <a:gd name="T55" fmla="*/ 0 h 18"/>
                  <a:gd name="T56" fmla="*/ 34 w 82"/>
                  <a:gd name="T57" fmla="*/ 0 h 18"/>
                  <a:gd name="T58" fmla="*/ 42 w 8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18">
                    <a:moveTo>
                      <a:pt x="42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2" y="2"/>
                    </a:lnTo>
                    <a:lnTo>
                      <a:pt x="82" y="6"/>
                    </a:lnTo>
                    <a:lnTo>
                      <a:pt x="82" y="9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6" y="14"/>
                    </a:lnTo>
                    <a:lnTo>
                      <a:pt x="59" y="18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4" name="Freeform 466"/>
              <p:cNvSpPr>
                <a:spLocks/>
              </p:cNvSpPr>
              <p:nvPr/>
            </p:nvSpPr>
            <p:spPr bwMode="auto">
              <a:xfrm>
                <a:off x="4083" y="3570"/>
                <a:ext cx="42" cy="9"/>
              </a:xfrm>
              <a:custGeom>
                <a:avLst/>
                <a:gdLst>
                  <a:gd name="T0" fmla="*/ 42 w 82"/>
                  <a:gd name="T1" fmla="*/ 0 h 18"/>
                  <a:gd name="T2" fmla="*/ 51 w 82"/>
                  <a:gd name="T3" fmla="*/ 0 h 18"/>
                  <a:gd name="T4" fmla="*/ 59 w 82"/>
                  <a:gd name="T5" fmla="*/ 0 h 18"/>
                  <a:gd name="T6" fmla="*/ 66 w 82"/>
                  <a:gd name="T7" fmla="*/ 0 h 18"/>
                  <a:gd name="T8" fmla="*/ 72 w 82"/>
                  <a:gd name="T9" fmla="*/ 0 h 18"/>
                  <a:gd name="T10" fmla="*/ 76 w 82"/>
                  <a:gd name="T11" fmla="*/ 2 h 18"/>
                  <a:gd name="T12" fmla="*/ 82 w 82"/>
                  <a:gd name="T13" fmla="*/ 2 h 18"/>
                  <a:gd name="T14" fmla="*/ 82 w 82"/>
                  <a:gd name="T15" fmla="*/ 6 h 18"/>
                  <a:gd name="T16" fmla="*/ 82 w 82"/>
                  <a:gd name="T17" fmla="*/ 9 h 18"/>
                  <a:gd name="T18" fmla="*/ 76 w 82"/>
                  <a:gd name="T19" fmla="*/ 14 h 18"/>
                  <a:gd name="T20" fmla="*/ 72 w 82"/>
                  <a:gd name="T21" fmla="*/ 14 h 18"/>
                  <a:gd name="T22" fmla="*/ 66 w 82"/>
                  <a:gd name="T23" fmla="*/ 14 h 18"/>
                  <a:gd name="T24" fmla="*/ 59 w 82"/>
                  <a:gd name="T25" fmla="*/ 18 h 18"/>
                  <a:gd name="T26" fmla="*/ 51 w 82"/>
                  <a:gd name="T27" fmla="*/ 18 h 18"/>
                  <a:gd name="T28" fmla="*/ 42 w 82"/>
                  <a:gd name="T29" fmla="*/ 18 h 18"/>
                  <a:gd name="T30" fmla="*/ 34 w 82"/>
                  <a:gd name="T31" fmla="*/ 18 h 18"/>
                  <a:gd name="T32" fmla="*/ 28 w 82"/>
                  <a:gd name="T33" fmla="*/ 18 h 18"/>
                  <a:gd name="T34" fmla="*/ 20 w 82"/>
                  <a:gd name="T35" fmla="*/ 14 h 18"/>
                  <a:gd name="T36" fmla="*/ 12 w 82"/>
                  <a:gd name="T37" fmla="*/ 14 h 18"/>
                  <a:gd name="T38" fmla="*/ 10 w 82"/>
                  <a:gd name="T39" fmla="*/ 14 h 18"/>
                  <a:gd name="T40" fmla="*/ 4 w 82"/>
                  <a:gd name="T41" fmla="*/ 9 h 18"/>
                  <a:gd name="T42" fmla="*/ 0 w 82"/>
                  <a:gd name="T43" fmla="*/ 6 h 18"/>
                  <a:gd name="T44" fmla="*/ 4 w 82"/>
                  <a:gd name="T45" fmla="*/ 6 h 18"/>
                  <a:gd name="T46" fmla="*/ 4 w 82"/>
                  <a:gd name="T47" fmla="*/ 2 h 18"/>
                  <a:gd name="T48" fmla="*/ 10 w 82"/>
                  <a:gd name="T49" fmla="*/ 2 h 18"/>
                  <a:gd name="T50" fmla="*/ 12 w 82"/>
                  <a:gd name="T51" fmla="*/ 0 h 18"/>
                  <a:gd name="T52" fmla="*/ 20 w 82"/>
                  <a:gd name="T53" fmla="*/ 0 h 18"/>
                  <a:gd name="T54" fmla="*/ 28 w 82"/>
                  <a:gd name="T55" fmla="*/ 0 h 18"/>
                  <a:gd name="T56" fmla="*/ 34 w 82"/>
                  <a:gd name="T57" fmla="*/ 0 h 18"/>
                  <a:gd name="T58" fmla="*/ 42 w 8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18">
                    <a:moveTo>
                      <a:pt x="42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2" y="2"/>
                    </a:lnTo>
                    <a:lnTo>
                      <a:pt x="82" y="6"/>
                    </a:lnTo>
                    <a:lnTo>
                      <a:pt x="82" y="9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6" y="14"/>
                    </a:lnTo>
                    <a:lnTo>
                      <a:pt x="59" y="18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5" name="Freeform 467"/>
              <p:cNvSpPr>
                <a:spLocks/>
              </p:cNvSpPr>
              <p:nvPr/>
            </p:nvSpPr>
            <p:spPr bwMode="auto">
              <a:xfrm>
                <a:off x="4083" y="3588"/>
                <a:ext cx="42" cy="8"/>
              </a:xfrm>
              <a:custGeom>
                <a:avLst/>
                <a:gdLst>
                  <a:gd name="T0" fmla="*/ 42 w 82"/>
                  <a:gd name="T1" fmla="*/ 0 h 18"/>
                  <a:gd name="T2" fmla="*/ 51 w 82"/>
                  <a:gd name="T3" fmla="*/ 0 h 18"/>
                  <a:gd name="T4" fmla="*/ 59 w 82"/>
                  <a:gd name="T5" fmla="*/ 0 h 18"/>
                  <a:gd name="T6" fmla="*/ 66 w 82"/>
                  <a:gd name="T7" fmla="*/ 0 h 18"/>
                  <a:gd name="T8" fmla="*/ 72 w 82"/>
                  <a:gd name="T9" fmla="*/ 3 h 18"/>
                  <a:gd name="T10" fmla="*/ 76 w 82"/>
                  <a:gd name="T11" fmla="*/ 3 h 18"/>
                  <a:gd name="T12" fmla="*/ 82 w 82"/>
                  <a:gd name="T13" fmla="*/ 3 h 18"/>
                  <a:gd name="T14" fmla="*/ 82 w 82"/>
                  <a:gd name="T15" fmla="*/ 7 h 18"/>
                  <a:gd name="T16" fmla="*/ 82 w 82"/>
                  <a:gd name="T17" fmla="*/ 12 h 18"/>
                  <a:gd name="T18" fmla="*/ 76 w 82"/>
                  <a:gd name="T19" fmla="*/ 14 h 18"/>
                  <a:gd name="T20" fmla="*/ 72 w 82"/>
                  <a:gd name="T21" fmla="*/ 14 h 18"/>
                  <a:gd name="T22" fmla="*/ 66 w 82"/>
                  <a:gd name="T23" fmla="*/ 18 h 18"/>
                  <a:gd name="T24" fmla="*/ 59 w 82"/>
                  <a:gd name="T25" fmla="*/ 18 h 18"/>
                  <a:gd name="T26" fmla="*/ 51 w 82"/>
                  <a:gd name="T27" fmla="*/ 18 h 18"/>
                  <a:gd name="T28" fmla="*/ 42 w 82"/>
                  <a:gd name="T29" fmla="*/ 18 h 18"/>
                  <a:gd name="T30" fmla="*/ 34 w 82"/>
                  <a:gd name="T31" fmla="*/ 18 h 18"/>
                  <a:gd name="T32" fmla="*/ 28 w 82"/>
                  <a:gd name="T33" fmla="*/ 18 h 18"/>
                  <a:gd name="T34" fmla="*/ 20 w 82"/>
                  <a:gd name="T35" fmla="*/ 18 h 18"/>
                  <a:gd name="T36" fmla="*/ 12 w 82"/>
                  <a:gd name="T37" fmla="*/ 14 h 18"/>
                  <a:gd name="T38" fmla="*/ 10 w 82"/>
                  <a:gd name="T39" fmla="*/ 14 h 18"/>
                  <a:gd name="T40" fmla="*/ 4 w 82"/>
                  <a:gd name="T41" fmla="*/ 12 h 18"/>
                  <a:gd name="T42" fmla="*/ 0 w 82"/>
                  <a:gd name="T43" fmla="*/ 7 h 18"/>
                  <a:gd name="T44" fmla="*/ 4 w 82"/>
                  <a:gd name="T45" fmla="*/ 7 h 18"/>
                  <a:gd name="T46" fmla="*/ 4 w 82"/>
                  <a:gd name="T47" fmla="*/ 3 h 18"/>
                  <a:gd name="T48" fmla="*/ 10 w 82"/>
                  <a:gd name="T49" fmla="*/ 3 h 18"/>
                  <a:gd name="T50" fmla="*/ 12 w 82"/>
                  <a:gd name="T51" fmla="*/ 3 h 18"/>
                  <a:gd name="T52" fmla="*/ 20 w 82"/>
                  <a:gd name="T53" fmla="*/ 0 h 18"/>
                  <a:gd name="T54" fmla="*/ 28 w 82"/>
                  <a:gd name="T55" fmla="*/ 0 h 18"/>
                  <a:gd name="T56" fmla="*/ 34 w 82"/>
                  <a:gd name="T57" fmla="*/ 0 h 18"/>
                  <a:gd name="T58" fmla="*/ 42 w 8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18">
                    <a:moveTo>
                      <a:pt x="42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2" y="3"/>
                    </a:lnTo>
                    <a:lnTo>
                      <a:pt x="82" y="7"/>
                    </a:lnTo>
                    <a:lnTo>
                      <a:pt x="82" y="12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6" y="18"/>
                    </a:lnTo>
                    <a:lnTo>
                      <a:pt x="59" y="18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0" y="18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6" name="Freeform 468"/>
              <p:cNvSpPr>
                <a:spLocks/>
              </p:cNvSpPr>
              <p:nvPr/>
            </p:nvSpPr>
            <p:spPr bwMode="auto">
              <a:xfrm>
                <a:off x="4083" y="3588"/>
                <a:ext cx="42" cy="8"/>
              </a:xfrm>
              <a:custGeom>
                <a:avLst/>
                <a:gdLst>
                  <a:gd name="T0" fmla="*/ 42 w 82"/>
                  <a:gd name="T1" fmla="*/ 0 h 18"/>
                  <a:gd name="T2" fmla="*/ 51 w 82"/>
                  <a:gd name="T3" fmla="*/ 0 h 18"/>
                  <a:gd name="T4" fmla="*/ 59 w 82"/>
                  <a:gd name="T5" fmla="*/ 0 h 18"/>
                  <a:gd name="T6" fmla="*/ 66 w 82"/>
                  <a:gd name="T7" fmla="*/ 0 h 18"/>
                  <a:gd name="T8" fmla="*/ 72 w 82"/>
                  <a:gd name="T9" fmla="*/ 3 h 18"/>
                  <a:gd name="T10" fmla="*/ 76 w 82"/>
                  <a:gd name="T11" fmla="*/ 3 h 18"/>
                  <a:gd name="T12" fmla="*/ 82 w 82"/>
                  <a:gd name="T13" fmla="*/ 3 h 18"/>
                  <a:gd name="T14" fmla="*/ 82 w 82"/>
                  <a:gd name="T15" fmla="*/ 7 h 18"/>
                  <a:gd name="T16" fmla="*/ 82 w 82"/>
                  <a:gd name="T17" fmla="*/ 12 h 18"/>
                  <a:gd name="T18" fmla="*/ 76 w 82"/>
                  <a:gd name="T19" fmla="*/ 14 h 18"/>
                  <a:gd name="T20" fmla="*/ 72 w 82"/>
                  <a:gd name="T21" fmla="*/ 14 h 18"/>
                  <a:gd name="T22" fmla="*/ 66 w 82"/>
                  <a:gd name="T23" fmla="*/ 18 h 18"/>
                  <a:gd name="T24" fmla="*/ 59 w 82"/>
                  <a:gd name="T25" fmla="*/ 18 h 18"/>
                  <a:gd name="T26" fmla="*/ 51 w 82"/>
                  <a:gd name="T27" fmla="*/ 18 h 18"/>
                  <a:gd name="T28" fmla="*/ 42 w 82"/>
                  <a:gd name="T29" fmla="*/ 18 h 18"/>
                  <a:gd name="T30" fmla="*/ 34 w 82"/>
                  <a:gd name="T31" fmla="*/ 18 h 18"/>
                  <a:gd name="T32" fmla="*/ 28 w 82"/>
                  <a:gd name="T33" fmla="*/ 18 h 18"/>
                  <a:gd name="T34" fmla="*/ 20 w 82"/>
                  <a:gd name="T35" fmla="*/ 18 h 18"/>
                  <a:gd name="T36" fmla="*/ 12 w 82"/>
                  <a:gd name="T37" fmla="*/ 14 h 18"/>
                  <a:gd name="T38" fmla="*/ 10 w 82"/>
                  <a:gd name="T39" fmla="*/ 14 h 18"/>
                  <a:gd name="T40" fmla="*/ 4 w 82"/>
                  <a:gd name="T41" fmla="*/ 12 h 18"/>
                  <a:gd name="T42" fmla="*/ 0 w 82"/>
                  <a:gd name="T43" fmla="*/ 7 h 18"/>
                  <a:gd name="T44" fmla="*/ 4 w 82"/>
                  <a:gd name="T45" fmla="*/ 7 h 18"/>
                  <a:gd name="T46" fmla="*/ 4 w 82"/>
                  <a:gd name="T47" fmla="*/ 3 h 18"/>
                  <a:gd name="T48" fmla="*/ 10 w 82"/>
                  <a:gd name="T49" fmla="*/ 3 h 18"/>
                  <a:gd name="T50" fmla="*/ 12 w 82"/>
                  <a:gd name="T51" fmla="*/ 3 h 18"/>
                  <a:gd name="T52" fmla="*/ 20 w 82"/>
                  <a:gd name="T53" fmla="*/ 0 h 18"/>
                  <a:gd name="T54" fmla="*/ 28 w 82"/>
                  <a:gd name="T55" fmla="*/ 0 h 18"/>
                  <a:gd name="T56" fmla="*/ 34 w 82"/>
                  <a:gd name="T57" fmla="*/ 0 h 18"/>
                  <a:gd name="T58" fmla="*/ 42 w 8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18">
                    <a:moveTo>
                      <a:pt x="42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2" y="3"/>
                    </a:lnTo>
                    <a:lnTo>
                      <a:pt x="82" y="7"/>
                    </a:lnTo>
                    <a:lnTo>
                      <a:pt x="82" y="12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6" y="18"/>
                    </a:lnTo>
                    <a:lnTo>
                      <a:pt x="59" y="18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0" y="18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7" name="Rectangle 469"/>
              <p:cNvSpPr>
                <a:spLocks noChangeArrowheads="1"/>
              </p:cNvSpPr>
              <p:nvPr/>
            </p:nvSpPr>
            <p:spPr bwMode="auto">
              <a:xfrm>
                <a:off x="4088" y="3555"/>
                <a:ext cx="32" cy="1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8" name="Rectangle 470"/>
              <p:cNvSpPr>
                <a:spLocks noChangeArrowheads="1"/>
              </p:cNvSpPr>
              <p:nvPr/>
            </p:nvSpPr>
            <p:spPr bwMode="auto">
              <a:xfrm>
                <a:off x="4088" y="3555"/>
                <a:ext cx="32" cy="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59" name="Rectangle 471"/>
              <p:cNvSpPr>
                <a:spLocks noChangeArrowheads="1"/>
              </p:cNvSpPr>
              <p:nvPr/>
            </p:nvSpPr>
            <p:spPr bwMode="auto">
              <a:xfrm>
                <a:off x="3985" y="3439"/>
                <a:ext cx="61" cy="55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0" name="Rectangle 472"/>
              <p:cNvSpPr>
                <a:spLocks noChangeArrowheads="1"/>
              </p:cNvSpPr>
              <p:nvPr/>
            </p:nvSpPr>
            <p:spPr bwMode="auto">
              <a:xfrm>
                <a:off x="3985" y="3439"/>
                <a:ext cx="61" cy="5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1" name="Freeform 473"/>
              <p:cNvSpPr>
                <a:spLocks/>
              </p:cNvSpPr>
              <p:nvPr/>
            </p:nvSpPr>
            <p:spPr bwMode="auto">
              <a:xfrm>
                <a:off x="3966" y="3460"/>
                <a:ext cx="42" cy="9"/>
              </a:xfrm>
              <a:custGeom>
                <a:avLst/>
                <a:gdLst>
                  <a:gd name="T0" fmla="*/ 44 w 84"/>
                  <a:gd name="T1" fmla="*/ 0 h 18"/>
                  <a:gd name="T2" fmla="*/ 54 w 84"/>
                  <a:gd name="T3" fmla="*/ 0 h 18"/>
                  <a:gd name="T4" fmla="*/ 60 w 84"/>
                  <a:gd name="T5" fmla="*/ 0 h 18"/>
                  <a:gd name="T6" fmla="*/ 68 w 84"/>
                  <a:gd name="T7" fmla="*/ 2 h 18"/>
                  <a:gd name="T8" fmla="*/ 74 w 84"/>
                  <a:gd name="T9" fmla="*/ 2 h 18"/>
                  <a:gd name="T10" fmla="*/ 78 w 84"/>
                  <a:gd name="T11" fmla="*/ 2 h 18"/>
                  <a:gd name="T12" fmla="*/ 82 w 84"/>
                  <a:gd name="T13" fmla="*/ 6 h 18"/>
                  <a:gd name="T14" fmla="*/ 84 w 84"/>
                  <a:gd name="T15" fmla="*/ 6 h 18"/>
                  <a:gd name="T16" fmla="*/ 84 w 84"/>
                  <a:gd name="T17" fmla="*/ 11 h 18"/>
                  <a:gd name="T18" fmla="*/ 82 w 84"/>
                  <a:gd name="T19" fmla="*/ 14 h 18"/>
                  <a:gd name="T20" fmla="*/ 78 w 84"/>
                  <a:gd name="T21" fmla="*/ 14 h 18"/>
                  <a:gd name="T22" fmla="*/ 74 w 84"/>
                  <a:gd name="T23" fmla="*/ 18 h 18"/>
                  <a:gd name="T24" fmla="*/ 68 w 84"/>
                  <a:gd name="T25" fmla="*/ 18 h 18"/>
                  <a:gd name="T26" fmla="*/ 60 w 84"/>
                  <a:gd name="T27" fmla="*/ 18 h 18"/>
                  <a:gd name="T28" fmla="*/ 54 w 84"/>
                  <a:gd name="T29" fmla="*/ 18 h 18"/>
                  <a:gd name="T30" fmla="*/ 44 w 84"/>
                  <a:gd name="T31" fmla="*/ 18 h 18"/>
                  <a:gd name="T32" fmla="*/ 36 w 84"/>
                  <a:gd name="T33" fmla="*/ 18 h 18"/>
                  <a:gd name="T34" fmla="*/ 28 w 84"/>
                  <a:gd name="T35" fmla="*/ 18 h 18"/>
                  <a:gd name="T36" fmla="*/ 22 w 84"/>
                  <a:gd name="T37" fmla="*/ 18 h 18"/>
                  <a:gd name="T38" fmla="*/ 16 w 84"/>
                  <a:gd name="T39" fmla="*/ 18 h 18"/>
                  <a:gd name="T40" fmla="*/ 8 w 84"/>
                  <a:gd name="T41" fmla="*/ 14 h 18"/>
                  <a:gd name="T42" fmla="*/ 6 w 84"/>
                  <a:gd name="T43" fmla="*/ 14 h 18"/>
                  <a:gd name="T44" fmla="*/ 0 w 84"/>
                  <a:gd name="T45" fmla="*/ 11 h 18"/>
                  <a:gd name="T46" fmla="*/ 0 w 84"/>
                  <a:gd name="T47" fmla="*/ 6 h 18"/>
                  <a:gd name="T48" fmla="*/ 6 w 84"/>
                  <a:gd name="T49" fmla="*/ 6 h 18"/>
                  <a:gd name="T50" fmla="*/ 8 w 84"/>
                  <a:gd name="T51" fmla="*/ 2 h 18"/>
                  <a:gd name="T52" fmla="*/ 16 w 84"/>
                  <a:gd name="T53" fmla="*/ 2 h 18"/>
                  <a:gd name="T54" fmla="*/ 22 w 84"/>
                  <a:gd name="T55" fmla="*/ 2 h 18"/>
                  <a:gd name="T56" fmla="*/ 28 w 84"/>
                  <a:gd name="T57" fmla="*/ 0 h 18"/>
                  <a:gd name="T58" fmla="*/ 36 w 84"/>
                  <a:gd name="T59" fmla="*/ 0 h 18"/>
                  <a:gd name="T60" fmla="*/ 44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11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4" y="18"/>
                    </a:lnTo>
                    <a:lnTo>
                      <a:pt x="36" y="18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2" name="Freeform 474"/>
              <p:cNvSpPr>
                <a:spLocks/>
              </p:cNvSpPr>
              <p:nvPr/>
            </p:nvSpPr>
            <p:spPr bwMode="auto">
              <a:xfrm>
                <a:off x="3966" y="3460"/>
                <a:ext cx="42" cy="9"/>
              </a:xfrm>
              <a:custGeom>
                <a:avLst/>
                <a:gdLst>
                  <a:gd name="T0" fmla="*/ 44 w 84"/>
                  <a:gd name="T1" fmla="*/ 0 h 18"/>
                  <a:gd name="T2" fmla="*/ 54 w 84"/>
                  <a:gd name="T3" fmla="*/ 0 h 18"/>
                  <a:gd name="T4" fmla="*/ 60 w 84"/>
                  <a:gd name="T5" fmla="*/ 0 h 18"/>
                  <a:gd name="T6" fmla="*/ 68 w 84"/>
                  <a:gd name="T7" fmla="*/ 2 h 18"/>
                  <a:gd name="T8" fmla="*/ 74 w 84"/>
                  <a:gd name="T9" fmla="*/ 2 h 18"/>
                  <a:gd name="T10" fmla="*/ 78 w 84"/>
                  <a:gd name="T11" fmla="*/ 2 h 18"/>
                  <a:gd name="T12" fmla="*/ 82 w 84"/>
                  <a:gd name="T13" fmla="*/ 6 h 18"/>
                  <a:gd name="T14" fmla="*/ 84 w 84"/>
                  <a:gd name="T15" fmla="*/ 6 h 18"/>
                  <a:gd name="T16" fmla="*/ 84 w 84"/>
                  <a:gd name="T17" fmla="*/ 11 h 18"/>
                  <a:gd name="T18" fmla="*/ 82 w 84"/>
                  <a:gd name="T19" fmla="*/ 14 h 18"/>
                  <a:gd name="T20" fmla="*/ 78 w 84"/>
                  <a:gd name="T21" fmla="*/ 14 h 18"/>
                  <a:gd name="T22" fmla="*/ 74 w 84"/>
                  <a:gd name="T23" fmla="*/ 18 h 18"/>
                  <a:gd name="T24" fmla="*/ 68 w 84"/>
                  <a:gd name="T25" fmla="*/ 18 h 18"/>
                  <a:gd name="T26" fmla="*/ 60 w 84"/>
                  <a:gd name="T27" fmla="*/ 18 h 18"/>
                  <a:gd name="T28" fmla="*/ 54 w 84"/>
                  <a:gd name="T29" fmla="*/ 18 h 18"/>
                  <a:gd name="T30" fmla="*/ 44 w 84"/>
                  <a:gd name="T31" fmla="*/ 18 h 18"/>
                  <a:gd name="T32" fmla="*/ 36 w 84"/>
                  <a:gd name="T33" fmla="*/ 18 h 18"/>
                  <a:gd name="T34" fmla="*/ 28 w 84"/>
                  <a:gd name="T35" fmla="*/ 18 h 18"/>
                  <a:gd name="T36" fmla="*/ 22 w 84"/>
                  <a:gd name="T37" fmla="*/ 18 h 18"/>
                  <a:gd name="T38" fmla="*/ 16 w 84"/>
                  <a:gd name="T39" fmla="*/ 18 h 18"/>
                  <a:gd name="T40" fmla="*/ 8 w 84"/>
                  <a:gd name="T41" fmla="*/ 14 h 18"/>
                  <a:gd name="T42" fmla="*/ 6 w 84"/>
                  <a:gd name="T43" fmla="*/ 14 h 18"/>
                  <a:gd name="T44" fmla="*/ 0 w 84"/>
                  <a:gd name="T45" fmla="*/ 11 h 18"/>
                  <a:gd name="T46" fmla="*/ 0 w 84"/>
                  <a:gd name="T47" fmla="*/ 6 h 18"/>
                  <a:gd name="T48" fmla="*/ 6 w 84"/>
                  <a:gd name="T49" fmla="*/ 6 h 18"/>
                  <a:gd name="T50" fmla="*/ 8 w 84"/>
                  <a:gd name="T51" fmla="*/ 2 h 18"/>
                  <a:gd name="T52" fmla="*/ 16 w 84"/>
                  <a:gd name="T53" fmla="*/ 2 h 18"/>
                  <a:gd name="T54" fmla="*/ 22 w 84"/>
                  <a:gd name="T55" fmla="*/ 2 h 18"/>
                  <a:gd name="T56" fmla="*/ 28 w 84"/>
                  <a:gd name="T57" fmla="*/ 0 h 18"/>
                  <a:gd name="T58" fmla="*/ 36 w 84"/>
                  <a:gd name="T59" fmla="*/ 0 h 18"/>
                  <a:gd name="T60" fmla="*/ 44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11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4" y="18"/>
                    </a:lnTo>
                    <a:lnTo>
                      <a:pt x="36" y="18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3" name="Freeform 475"/>
              <p:cNvSpPr>
                <a:spLocks/>
              </p:cNvSpPr>
              <p:nvPr/>
            </p:nvSpPr>
            <p:spPr bwMode="auto">
              <a:xfrm>
                <a:off x="3966" y="3478"/>
                <a:ext cx="42" cy="9"/>
              </a:xfrm>
              <a:custGeom>
                <a:avLst/>
                <a:gdLst>
                  <a:gd name="T0" fmla="*/ 44 w 84"/>
                  <a:gd name="T1" fmla="*/ 0 h 18"/>
                  <a:gd name="T2" fmla="*/ 54 w 84"/>
                  <a:gd name="T3" fmla="*/ 0 h 18"/>
                  <a:gd name="T4" fmla="*/ 60 w 84"/>
                  <a:gd name="T5" fmla="*/ 0 h 18"/>
                  <a:gd name="T6" fmla="*/ 68 w 84"/>
                  <a:gd name="T7" fmla="*/ 4 h 18"/>
                  <a:gd name="T8" fmla="*/ 74 w 84"/>
                  <a:gd name="T9" fmla="*/ 4 h 18"/>
                  <a:gd name="T10" fmla="*/ 78 w 84"/>
                  <a:gd name="T11" fmla="*/ 4 h 18"/>
                  <a:gd name="T12" fmla="*/ 82 w 84"/>
                  <a:gd name="T13" fmla="*/ 8 h 18"/>
                  <a:gd name="T14" fmla="*/ 84 w 84"/>
                  <a:gd name="T15" fmla="*/ 8 h 18"/>
                  <a:gd name="T16" fmla="*/ 84 w 84"/>
                  <a:gd name="T17" fmla="*/ 12 h 18"/>
                  <a:gd name="T18" fmla="*/ 82 w 84"/>
                  <a:gd name="T19" fmla="*/ 15 h 18"/>
                  <a:gd name="T20" fmla="*/ 78 w 84"/>
                  <a:gd name="T21" fmla="*/ 15 h 18"/>
                  <a:gd name="T22" fmla="*/ 74 w 84"/>
                  <a:gd name="T23" fmla="*/ 18 h 18"/>
                  <a:gd name="T24" fmla="*/ 68 w 84"/>
                  <a:gd name="T25" fmla="*/ 18 h 18"/>
                  <a:gd name="T26" fmla="*/ 60 w 84"/>
                  <a:gd name="T27" fmla="*/ 18 h 18"/>
                  <a:gd name="T28" fmla="*/ 54 w 84"/>
                  <a:gd name="T29" fmla="*/ 18 h 18"/>
                  <a:gd name="T30" fmla="*/ 44 w 84"/>
                  <a:gd name="T31" fmla="*/ 18 h 18"/>
                  <a:gd name="T32" fmla="*/ 36 w 84"/>
                  <a:gd name="T33" fmla="*/ 18 h 18"/>
                  <a:gd name="T34" fmla="*/ 28 w 84"/>
                  <a:gd name="T35" fmla="*/ 18 h 18"/>
                  <a:gd name="T36" fmla="*/ 22 w 84"/>
                  <a:gd name="T37" fmla="*/ 18 h 18"/>
                  <a:gd name="T38" fmla="*/ 16 w 84"/>
                  <a:gd name="T39" fmla="*/ 18 h 18"/>
                  <a:gd name="T40" fmla="*/ 8 w 84"/>
                  <a:gd name="T41" fmla="*/ 15 h 18"/>
                  <a:gd name="T42" fmla="*/ 6 w 84"/>
                  <a:gd name="T43" fmla="*/ 15 h 18"/>
                  <a:gd name="T44" fmla="*/ 0 w 84"/>
                  <a:gd name="T45" fmla="*/ 12 h 18"/>
                  <a:gd name="T46" fmla="*/ 0 w 84"/>
                  <a:gd name="T47" fmla="*/ 8 h 18"/>
                  <a:gd name="T48" fmla="*/ 6 w 84"/>
                  <a:gd name="T49" fmla="*/ 8 h 18"/>
                  <a:gd name="T50" fmla="*/ 8 w 84"/>
                  <a:gd name="T51" fmla="*/ 4 h 18"/>
                  <a:gd name="T52" fmla="*/ 16 w 84"/>
                  <a:gd name="T53" fmla="*/ 4 h 18"/>
                  <a:gd name="T54" fmla="*/ 22 w 84"/>
                  <a:gd name="T55" fmla="*/ 4 h 18"/>
                  <a:gd name="T56" fmla="*/ 28 w 84"/>
                  <a:gd name="T57" fmla="*/ 0 h 18"/>
                  <a:gd name="T58" fmla="*/ 36 w 84"/>
                  <a:gd name="T59" fmla="*/ 0 h 18"/>
                  <a:gd name="T60" fmla="*/ 44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4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2" y="15"/>
                    </a:lnTo>
                    <a:lnTo>
                      <a:pt x="78" y="15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4" y="18"/>
                    </a:lnTo>
                    <a:lnTo>
                      <a:pt x="36" y="18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4" name="Freeform 476"/>
              <p:cNvSpPr>
                <a:spLocks/>
              </p:cNvSpPr>
              <p:nvPr/>
            </p:nvSpPr>
            <p:spPr bwMode="auto">
              <a:xfrm>
                <a:off x="3966" y="3478"/>
                <a:ext cx="42" cy="9"/>
              </a:xfrm>
              <a:custGeom>
                <a:avLst/>
                <a:gdLst>
                  <a:gd name="T0" fmla="*/ 44 w 84"/>
                  <a:gd name="T1" fmla="*/ 0 h 18"/>
                  <a:gd name="T2" fmla="*/ 54 w 84"/>
                  <a:gd name="T3" fmla="*/ 0 h 18"/>
                  <a:gd name="T4" fmla="*/ 60 w 84"/>
                  <a:gd name="T5" fmla="*/ 0 h 18"/>
                  <a:gd name="T6" fmla="*/ 68 w 84"/>
                  <a:gd name="T7" fmla="*/ 4 h 18"/>
                  <a:gd name="T8" fmla="*/ 74 w 84"/>
                  <a:gd name="T9" fmla="*/ 4 h 18"/>
                  <a:gd name="T10" fmla="*/ 78 w 84"/>
                  <a:gd name="T11" fmla="*/ 4 h 18"/>
                  <a:gd name="T12" fmla="*/ 82 w 84"/>
                  <a:gd name="T13" fmla="*/ 8 h 18"/>
                  <a:gd name="T14" fmla="*/ 84 w 84"/>
                  <a:gd name="T15" fmla="*/ 8 h 18"/>
                  <a:gd name="T16" fmla="*/ 84 w 84"/>
                  <a:gd name="T17" fmla="*/ 12 h 18"/>
                  <a:gd name="T18" fmla="*/ 82 w 84"/>
                  <a:gd name="T19" fmla="*/ 15 h 18"/>
                  <a:gd name="T20" fmla="*/ 78 w 84"/>
                  <a:gd name="T21" fmla="*/ 15 h 18"/>
                  <a:gd name="T22" fmla="*/ 74 w 84"/>
                  <a:gd name="T23" fmla="*/ 18 h 18"/>
                  <a:gd name="T24" fmla="*/ 68 w 84"/>
                  <a:gd name="T25" fmla="*/ 18 h 18"/>
                  <a:gd name="T26" fmla="*/ 60 w 84"/>
                  <a:gd name="T27" fmla="*/ 18 h 18"/>
                  <a:gd name="T28" fmla="*/ 54 w 84"/>
                  <a:gd name="T29" fmla="*/ 18 h 18"/>
                  <a:gd name="T30" fmla="*/ 44 w 84"/>
                  <a:gd name="T31" fmla="*/ 18 h 18"/>
                  <a:gd name="T32" fmla="*/ 36 w 84"/>
                  <a:gd name="T33" fmla="*/ 18 h 18"/>
                  <a:gd name="T34" fmla="*/ 28 w 84"/>
                  <a:gd name="T35" fmla="*/ 18 h 18"/>
                  <a:gd name="T36" fmla="*/ 22 w 84"/>
                  <a:gd name="T37" fmla="*/ 18 h 18"/>
                  <a:gd name="T38" fmla="*/ 16 w 84"/>
                  <a:gd name="T39" fmla="*/ 18 h 18"/>
                  <a:gd name="T40" fmla="*/ 8 w 84"/>
                  <a:gd name="T41" fmla="*/ 15 h 18"/>
                  <a:gd name="T42" fmla="*/ 6 w 84"/>
                  <a:gd name="T43" fmla="*/ 15 h 18"/>
                  <a:gd name="T44" fmla="*/ 0 w 84"/>
                  <a:gd name="T45" fmla="*/ 12 h 18"/>
                  <a:gd name="T46" fmla="*/ 0 w 84"/>
                  <a:gd name="T47" fmla="*/ 8 h 18"/>
                  <a:gd name="T48" fmla="*/ 6 w 84"/>
                  <a:gd name="T49" fmla="*/ 8 h 18"/>
                  <a:gd name="T50" fmla="*/ 8 w 84"/>
                  <a:gd name="T51" fmla="*/ 4 h 18"/>
                  <a:gd name="T52" fmla="*/ 16 w 84"/>
                  <a:gd name="T53" fmla="*/ 4 h 18"/>
                  <a:gd name="T54" fmla="*/ 22 w 84"/>
                  <a:gd name="T55" fmla="*/ 4 h 18"/>
                  <a:gd name="T56" fmla="*/ 28 w 84"/>
                  <a:gd name="T57" fmla="*/ 0 h 18"/>
                  <a:gd name="T58" fmla="*/ 36 w 84"/>
                  <a:gd name="T59" fmla="*/ 0 h 18"/>
                  <a:gd name="T60" fmla="*/ 44 w 84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8">
                    <a:moveTo>
                      <a:pt x="4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4" y="4"/>
                    </a:lnTo>
                    <a:lnTo>
                      <a:pt x="78" y="4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2" y="15"/>
                    </a:lnTo>
                    <a:lnTo>
                      <a:pt x="78" y="15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4" y="18"/>
                    </a:lnTo>
                    <a:lnTo>
                      <a:pt x="36" y="18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5" name="Rectangle 477"/>
              <p:cNvSpPr>
                <a:spLocks noChangeArrowheads="1"/>
              </p:cNvSpPr>
              <p:nvPr/>
            </p:nvSpPr>
            <p:spPr bwMode="auto">
              <a:xfrm>
                <a:off x="3971" y="3446"/>
                <a:ext cx="32" cy="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6" name="Rectangle 478"/>
              <p:cNvSpPr>
                <a:spLocks noChangeArrowheads="1"/>
              </p:cNvSpPr>
              <p:nvPr/>
            </p:nvSpPr>
            <p:spPr bwMode="auto">
              <a:xfrm>
                <a:off x="3971" y="3446"/>
                <a:ext cx="32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7" name="Rectangle 479"/>
              <p:cNvSpPr>
                <a:spLocks noChangeArrowheads="1"/>
              </p:cNvSpPr>
              <p:nvPr/>
            </p:nvSpPr>
            <p:spPr bwMode="auto">
              <a:xfrm>
                <a:off x="3783" y="3494"/>
                <a:ext cx="59" cy="54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8" name="Rectangle 480"/>
              <p:cNvSpPr>
                <a:spLocks noChangeArrowheads="1"/>
              </p:cNvSpPr>
              <p:nvPr/>
            </p:nvSpPr>
            <p:spPr bwMode="auto">
              <a:xfrm>
                <a:off x="3783" y="3494"/>
                <a:ext cx="59" cy="5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69" name="Freeform 481"/>
              <p:cNvSpPr>
                <a:spLocks/>
              </p:cNvSpPr>
              <p:nvPr/>
            </p:nvSpPr>
            <p:spPr bwMode="auto">
              <a:xfrm>
                <a:off x="3764" y="3514"/>
                <a:ext cx="41" cy="9"/>
              </a:xfrm>
              <a:custGeom>
                <a:avLst/>
                <a:gdLst>
                  <a:gd name="T0" fmla="*/ 42 w 83"/>
                  <a:gd name="T1" fmla="*/ 0 h 18"/>
                  <a:gd name="T2" fmla="*/ 49 w 83"/>
                  <a:gd name="T3" fmla="*/ 0 h 18"/>
                  <a:gd name="T4" fmla="*/ 60 w 83"/>
                  <a:gd name="T5" fmla="*/ 0 h 18"/>
                  <a:gd name="T6" fmla="*/ 66 w 83"/>
                  <a:gd name="T7" fmla="*/ 4 h 18"/>
                  <a:gd name="T8" fmla="*/ 70 w 83"/>
                  <a:gd name="T9" fmla="*/ 4 h 18"/>
                  <a:gd name="T10" fmla="*/ 77 w 83"/>
                  <a:gd name="T11" fmla="*/ 4 h 18"/>
                  <a:gd name="T12" fmla="*/ 80 w 83"/>
                  <a:gd name="T13" fmla="*/ 8 h 18"/>
                  <a:gd name="T14" fmla="*/ 83 w 83"/>
                  <a:gd name="T15" fmla="*/ 8 h 18"/>
                  <a:gd name="T16" fmla="*/ 83 w 83"/>
                  <a:gd name="T17" fmla="*/ 10 h 18"/>
                  <a:gd name="T18" fmla="*/ 80 w 83"/>
                  <a:gd name="T19" fmla="*/ 14 h 18"/>
                  <a:gd name="T20" fmla="*/ 77 w 83"/>
                  <a:gd name="T21" fmla="*/ 14 h 18"/>
                  <a:gd name="T22" fmla="*/ 70 w 83"/>
                  <a:gd name="T23" fmla="*/ 18 h 18"/>
                  <a:gd name="T24" fmla="*/ 66 w 83"/>
                  <a:gd name="T25" fmla="*/ 18 h 18"/>
                  <a:gd name="T26" fmla="*/ 60 w 83"/>
                  <a:gd name="T27" fmla="*/ 18 h 18"/>
                  <a:gd name="T28" fmla="*/ 49 w 83"/>
                  <a:gd name="T29" fmla="*/ 18 h 18"/>
                  <a:gd name="T30" fmla="*/ 42 w 83"/>
                  <a:gd name="T31" fmla="*/ 18 h 18"/>
                  <a:gd name="T32" fmla="*/ 35 w 83"/>
                  <a:gd name="T33" fmla="*/ 18 h 18"/>
                  <a:gd name="T34" fmla="*/ 23 w 83"/>
                  <a:gd name="T35" fmla="*/ 18 h 18"/>
                  <a:gd name="T36" fmla="*/ 17 w 83"/>
                  <a:gd name="T37" fmla="*/ 18 h 18"/>
                  <a:gd name="T38" fmla="*/ 10 w 83"/>
                  <a:gd name="T39" fmla="*/ 18 h 18"/>
                  <a:gd name="T40" fmla="*/ 7 w 83"/>
                  <a:gd name="T41" fmla="*/ 14 h 18"/>
                  <a:gd name="T42" fmla="*/ 4 w 83"/>
                  <a:gd name="T43" fmla="*/ 14 h 18"/>
                  <a:gd name="T44" fmla="*/ 0 w 83"/>
                  <a:gd name="T45" fmla="*/ 10 h 18"/>
                  <a:gd name="T46" fmla="*/ 0 w 83"/>
                  <a:gd name="T47" fmla="*/ 8 h 18"/>
                  <a:gd name="T48" fmla="*/ 4 w 83"/>
                  <a:gd name="T49" fmla="*/ 8 h 18"/>
                  <a:gd name="T50" fmla="*/ 7 w 83"/>
                  <a:gd name="T51" fmla="*/ 4 h 18"/>
                  <a:gd name="T52" fmla="*/ 10 w 83"/>
                  <a:gd name="T53" fmla="*/ 4 h 18"/>
                  <a:gd name="T54" fmla="*/ 17 w 83"/>
                  <a:gd name="T55" fmla="*/ 4 h 18"/>
                  <a:gd name="T56" fmla="*/ 23 w 83"/>
                  <a:gd name="T57" fmla="*/ 0 h 18"/>
                  <a:gd name="T58" fmla="*/ 35 w 83"/>
                  <a:gd name="T59" fmla="*/ 0 h 18"/>
                  <a:gd name="T60" fmla="*/ 42 w 83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" h="18">
                    <a:moveTo>
                      <a:pt x="42" y="0"/>
                    </a:moveTo>
                    <a:lnTo>
                      <a:pt x="49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7" y="4"/>
                    </a:lnTo>
                    <a:lnTo>
                      <a:pt x="80" y="8"/>
                    </a:lnTo>
                    <a:lnTo>
                      <a:pt x="83" y="8"/>
                    </a:lnTo>
                    <a:lnTo>
                      <a:pt x="83" y="10"/>
                    </a:lnTo>
                    <a:lnTo>
                      <a:pt x="80" y="14"/>
                    </a:lnTo>
                    <a:lnTo>
                      <a:pt x="77" y="14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49" y="18"/>
                    </a:lnTo>
                    <a:lnTo>
                      <a:pt x="42" y="18"/>
                    </a:lnTo>
                    <a:lnTo>
                      <a:pt x="35" y="18"/>
                    </a:lnTo>
                    <a:lnTo>
                      <a:pt x="23" y="18"/>
                    </a:lnTo>
                    <a:lnTo>
                      <a:pt x="17" y="18"/>
                    </a:lnTo>
                    <a:lnTo>
                      <a:pt x="10" y="18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0" name="Freeform 482"/>
              <p:cNvSpPr>
                <a:spLocks/>
              </p:cNvSpPr>
              <p:nvPr/>
            </p:nvSpPr>
            <p:spPr bwMode="auto">
              <a:xfrm>
                <a:off x="3764" y="3514"/>
                <a:ext cx="41" cy="9"/>
              </a:xfrm>
              <a:custGeom>
                <a:avLst/>
                <a:gdLst>
                  <a:gd name="T0" fmla="*/ 42 w 83"/>
                  <a:gd name="T1" fmla="*/ 0 h 18"/>
                  <a:gd name="T2" fmla="*/ 49 w 83"/>
                  <a:gd name="T3" fmla="*/ 0 h 18"/>
                  <a:gd name="T4" fmla="*/ 60 w 83"/>
                  <a:gd name="T5" fmla="*/ 0 h 18"/>
                  <a:gd name="T6" fmla="*/ 66 w 83"/>
                  <a:gd name="T7" fmla="*/ 4 h 18"/>
                  <a:gd name="T8" fmla="*/ 70 w 83"/>
                  <a:gd name="T9" fmla="*/ 4 h 18"/>
                  <a:gd name="T10" fmla="*/ 77 w 83"/>
                  <a:gd name="T11" fmla="*/ 4 h 18"/>
                  <a:gd name="T12" fmla="*/ 80 w 83"/>
                  <a:gd name="T13" fmla="*/ 8 h 18"/>
                  <a:gd name="T14" fmla="*/ 83 w 83"/>
                  <a:gd name="T15" fmla="*/ 8 h 18"/>
                  <a:gd name="T16" fmla="*/ 83 w 83"/>
                  <a:gd name="T17" fmla="*/ 10 h 18"/>
                  <a:gd name="T18" fmla="*/ 80 w 83"/>
                  <a:gd name="T19" fmla="*/ 14 h 18"/>
                  <a:gd name="T20" fmla="*/ 77 w 83"/>
                  <a:gd name="T21" fmla="*/ 14 h 18"/>
                  <a:gd name="T22" fmla="*/ 70 w 83"/>
                  <a:gd name="T23" fmla="*/ 18 h 18"/>
                  <a:gd name="T24" fmla="*/ 66 w 83"/>
                  <a:gd name="T25" fmla="*/ 18 h 18"/>
                  <a:gd name="T26" fmla="*/ 60 w 83"/>
                  <a:gd name="T27" fmla="*/ 18 h 18"/>
                  <a:gd name="T28" fmla="*/ 49 w 83"/>
                  <a:gd name="T29" fmla="*/ 18 h 18"/>
                  <a:gd name="T30" fmla="*/ 42 w 83"/>
                  <a:gd name="T31" fmla="*/ 18 h 18"/>
                  <a:gd name="T32" fmla="*/ 35 w 83"/>
                  <a:gd name="T33" fmla="*/ 18 h 18"/>
                  <a:gd name="T34" fmla="*/ 23 w 83"/>
                  <a:gd name="T35" fmla="*/ 18 h 18"/>
                  <a:gd name="T36" fmla="*/ 17 w 83"/>
                  <a:gd name="T37" fmla="*/ 18 h 18"/>
                  <a:gd name="T38" fmla="*/ 10 w 83"/>
                  <a:gd name="T39" fmla="*/ 18 h 18"/>
                  <a:gd name="T40" fmla="*/ 7 w 83"/>
                  <a:gd name="T41" fmla="*/ 14 h 18"/>
                  <a:gd name="T42" fmla="*/ 4 w 83"/>
                  <a:gd name="T43" fmla="*/ 14 h 18"/>
                  <a:gd name="T44" fmla="*/ 0 w 83"/>
                  <a:gd name="T45" fmla="*/ 10 h 18"/>
                  <a:gd name="T46" fmla="*/ 0 w 83"/>
                  <a:gd name="T47" fmla="*/ 8 h 18"/>
                  <a:gd name="T48" fmla="*/ 4 w 83"/>
                  <a:gd name="T49" fmla="*/ 8 h 18"/>
                  <a:gd name="T50" fmla="*/ 7 w 83"/>
                  <a:gd name="T51" fmla="*/ 4 h 18"/>
                  <a:gd name="T52" fmla="*/ 10 w 83"/>
                  <a:gd name="T53" fmla="*/ 4 h 18"/>
                  <a:gd name="T54" fmla="*/ 17 w 83"/>
                  <a:gd name="T55" fmla="*/ 4 h 18"/>
                  <a:gd name="T56" fmla="*/ 23 w 83"/>
                  <a:gd name="T57" fmla="*/ 0 h 18"/>
                  <a:gd name="T58" fmla="*/ 35 w 83"/>
                  <a:gd name="T59" fmla="*/ 0 h 18"/>
                  <a:gd name="T60" fmla="*/ 42 w 83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" h="18">
                    <a:moveTo>
                      <a:pt x="42" y="0"/>
                    </a:moveTo>
                    <a:lnTo>
                      <a:pt x="49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7" y="4"/>
                    </a:lnTo>
                    <a:lnTo>
                      <a:pt x="80" y="8"/>
                    </a:lnTo>
                    <a:lnTo>
                      <a:pt x="83" y="8"/>
                    </a:lnTo>
                    <a:lnTo>
                      <a:pt x="83" y="10"/>
                    </a:lnTo>
                    <a:lnTo>
                      <a:pt x="80" y="14"/>
                    </a:lnTo>
                    <a:lnTo>
                      <a:pt x="77" y="14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49" y="18"/>
                    </a:lnTo>
                    <a:lnTo>
                      <a:pt x="42" y="18"/>
                    </a:lnTo>
                    <a:lnTo>
                      <a:pt x="35" y="18"/>
                    </a:lnTo>
                    <a:lnTo>
                      <a:pt x="23" y="18"/>
                    </a:lnTo>
                    <a:lnTo>
                      <a:pt x="17" y="18"/>
                    </a:lnTo>
                    <a:lnTo>
                      <a:pt x="10" y="18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1" name="Freeform 483"/>
              <p:cNvSpPr>
                <a:spLocks/>
              </p:cNvSpPr>
              <p:nvPr/>
            </p:nvSpPr>
            <p:spPr bwMode="auto">
              <a:xfrm>
                <a:off x="3764" y="3532"/>
                <a:ext cx="41" cy="9"/>
              </a:xfrm>
              <a:custGeom>
                <a:avLst/>
                <a:gdLst>
                  <a:gd name="T0" fmla="*/ 42 w 83"/>
                  <a:gd name="T1" fmla="*/ 0 h 16"/>
                  <a:gd name="T2" fmla="*/ 49 w 83"/>
                  <a:gd name="T3" fmla="*/ 0 h 16"/>
                  <a:gd name="T4" fmla="*/ 60 w 83"/>
                  <a:gd name="T5" fmla="*/ 2 h 16"/>
                  <a:gd name="T6" fmla="*/ 66 w 83"/>
                  <a:gd name="T7" fmla="*/ 2 h 16"/>
                  <a:gd name="T8" fmla="*/ 70 w 83"/>
                  <a:gd name="T9" fmla="*/ 2 h 16"/>
                  <a:gd name="T10" fmla="*/ 77 w 83"/>
                  <a:gd name="T11" fmla="*/ 2 h 16"/>
                  <a:gd name="T12" fmla="*/ 80 w 83"/>
                  <a:gd name="T13" fmla="*/ 6 h 16"/>
                  <a:gd name="T14" fmla="*/ 83 w 83"/>
                  <a:gd name="T15" fmla="*/ 6 h 16"/>
                  <a:gd name="T16" fmla="*/ 83 w 83"/>
                  <a:gd name="T17" fmla="*/ 10 h 16"/>
                  <a:gd name="T18" fmla="*/ 80 w 83"/>
                  <a:gd name="T19" fmla="*/ 12 h 16"/>
                  <a:gd name="T20" fmla="*/ 77 w 83"/>
                  <a:gd name="T21" fmla="*/ 12 h 16"/>
                  <a:gd name="T22" fmla="*/ 70 w 83"/>
                  <a:gd name="T23" fmla="*/ 16 h 16"/>
                  <a:gd name="T24" fmla="*/ 66 w 83"/>
                  <a:gd name="T25" fmla="*/ 16 h 16"/>
                  <a:gd name="T26" fmla="*/ 60 w 83"/>
                  <a:gd name="T27" fmla="*/ 16 h 16"/>
                  <a:gd name="T28" fmla="*/ 49 w 83"/>
                  <a:gd name="T29" fmla="*/ 16 h 16"/>
                  <a:gd name="T30" fmla="*/ 42 w 83"/>
                  <a:gd name="T31" fmla="*/ 16 h 16"/>
                  <a:gd name="T32" fmla="*/ 35 w 83"/>
                  <a:gd name="T33" fmla="*/ 16 h 16"/>
                  <a:gd name="T34" fmla="*/ 23 w 83"/>
                  <a:gd name="T35" fmla="*/ 16 h 16"/>
                  <a:gd name="T36" fmla="*/ 17 w 83"/>
                  <a:gd name="T37" fmla="*/ 16 h 16"/>
                  <a:gd name="T38" fmla="*/ 10 w 83"/>
                  <a:gd name="T39" fmla="*/ 16 h 16"/>
                  <a:gd name="T40" fmla="*/ 7 w 83"/>
                  <a:gd name="T41" fmla="*/ 12 h 16"/>
                  <a:gd name="T42" fmla="*/ 4 w 83"/>
                  <a:gd name="T43" fmla="*/ 12 h 16"/>
                  <a:gd name="T44" fmla="*/ 0 w 83"/>
                  <a:gd name="T45" fmla="*/ 10 h 16"/>
                  <a:gd name="T46" fmla="*/ 0 w 83"/>
                  <a:gd name="T47" fmla="*/ 6 h 16"/>
                  <a:gd name="T48" fmla="*/ 4 w 83"/>
                  <a:gd name="T49" fmla="*/ 6 h 16"/>
                  <a:gd name="T50" fmla="*/ 7 w 83"/>
                  <a:gd name="T51" fmla="*/ 2 h 16"/>
                  <a:gd name="T52" fmla="*/ 10 w 83"/>
                  <a:gd name="T53" fmla="*/ 2 h 16"/>
                  <a:gd name="T54" fmla="*/ 17 w 83"/>
                  <a:gd name="T55" fmla="*/ 2 h 16"/>
                  <a:gd name="T56" fmla="*/ 23 w 83"/>
                  <a:gd name="T57" fmla="*/ 2 h 16"/>
                  <a:gd name="T58" fmla="*/ 35 w 83"/>
                  <a:gd name="T59" fmla="*/ 0 h 16"/>
                  <a:gd name="T60" fmla="*/ 42 w 83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" h="16">
                    <a:moveTo>
                      <a:pt x="42" y="0"/>
                    </a:moveTo>
                    <a:lnTo>
                      <a:pt x="49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80" y="12"/>
                    </a:lnTo>
                    <a:lnTo>
                      <a:pt x="77" y="12"/>
                    </a:lnTo>
                    <a:lnTo>
                      <a:pt x="70" y="16"/>
                    </a:lnTo>
                    <a:lnTo>
                      <a:pt x="66" y="16"/>
                    </a:lnTo>
                    <a:lnTo>
                      <a:pt x="60" y="16"/>
                    </a:lnTo>
                    <a:lnTo>
                      <a:pt x="49" y="16"/>
                    </a:lnTo>
                    <a:lnTo>
                      <a:pt x="42" y="16"/>
                    </a:lnTo>
                    <a:lnTo>
                      <a:pt x="35" y="16"/>
                    </a:lnTo>
                    <a:lnTo>
                      <a:pt x="23" y="16"/>
                    </a:lnTo>
                    <a:lnTo>
                      <a:pt x="17" y="16"/>
                    </a:lnTo>
                    <a:lnTo>
                      <a:pt x="10" y="16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2" name="Freeform 484"/>
              <p:cNvSpPr>
                <a:spLocks/>
              </p:cNvSpPr>
              <p:nvPr/>
            </p:nvSpPr>
            <p:spPr bwMode="auto">
              <a:xfrm>
                <a:off x="3764" y="3532"/>
                <a:ext cx="41" cy="9"/>
              </a:xfrm>
              <a:custGeom>
                <a:avLst/>
                <a:gdLst>
                  <a:gd name="T0" fmla="*/ 42 w 83"/>
                  <a:gd name="T1" fmla="*/ 0 h 16"/>
                  <a:gd name="T2" fmla="*/ 49 w 83"/>
                  <a:gd name="T3" fmla="*/ 0 h 16"/>
                  <a:gd name="T4" fmla="*/ 60 w 83"/>
                  <a:gd name="T5" fmla="*/ 2 h 16"/>
                  <a:gd name="T6" fmla="*/ 66 w 83"/>
                  <a:gd name="T7" fmla="*/ 2 h 16"/>
                  <a:gd name="T8" fmla="*/ 70 w 83"/>
                  <a:gd name="T9" fmla="*/ 2 h 16"/>
                  <a:gd name="T10" fmla="*/ 77 w 83"/>
                  <a:gd name="T11" fmla="*/ 2 h 16"/>
                  <a:gd name="T12" fmla="*/ 80 w 83"/>
                  <a:gd name="T13" fmla="*/ 6 h 16"/>
                  <a:gd name="T14" fmla="*/ 83 w 83"/>
                  <a:gd name="T15" fmla="*/ 6 h 16"/>
                  <a:gd name="T16" fmla="*/ 83 w 83"/>
                  <a:gd name="T17" fmla="*/ 10 h 16"/>
                  <a:gd name="T18" fmla="*/ 80 w 83"/>
                  <a:gd name="T19" fmla="*/ 12 h 16"/>
                  <a:gd name="T20" fmla="*/ 77 w 83"/>
                  <a:gd name="T21" fmla="*/ 12 h 16"/>
                  <a:gd name="T22" fmla="*/ 70 w 83"/>
                  <a:gd name="T23" fmla="*/ 16 h 16"/>
                  <a:gd name="T24" fmla="*/ 66 w 83"/>
                  <a:gd name="T25" fmla="*/ 16 h 16"/>
                  <a:gd name="T26" fmla="*/ 60 w 83"/>
                  <a:gd name="T27" fmla="*/ 16 h 16"/>
                  <a:gd name="T28" fmla="*/ 49 w 83"/>
                  <a:gd name="T29" fmla="*/ 16 h 16"/>
                  <a:gd name="T30" fmla="*/ 42 w 83"/>
                  <a:gd name="T31" fmla="*/ 16 h 16"/>
                  <a:gd name="T32" fmla="*/ 35 w 83"/>
                  <a:gd name="T33" fmla="*/ 16 h 16"/>
                  <a:gd name="T34" fmla="*/ 23 w 83"/>
                  <a:gd name="T35" fmla="*/ 16 h 16"/>
                  <a:gd name="T36" fmla="*/ 17 w 83"/>
                  <a:gd name="T37" fmla="*/ 16 h 16"/>
                  <a:gd name="T38" fmla="*/ 10 w 83"/>
                  <a:gd name="T39" fmla="*/ 16 h 16"/>
                  <a:gd name="T40" fmla="*/ 7 w 83"/>
                  <a:gd name="T41" fmla="*/ 12 h 16"/>
                  <a:gd name="T42" fmla="*/ 4 w 83"/>
                  <a:gd name="T43" fmla="*/ 12 h 16"/>
                  <a:gd name="T44" fmla="*/ 0 w 83"/>
                  <a:gd name="T45" fmla="*/ 10 h 16"/>
                  <a:gd name="T46" fmla="*/ 0 w 83"/>
                  <a:gd name="T47" fmla="*/ 6 h 16"/>
                  <a:gd name="T48" fmla="*/ 4 w 83"/>
                  <a:gd name="T49" fmla="*/ 6 h 16"/>
                  <a:gd name="T50" fmla="*/ 7 w 83"/>
                  <a:gd name="T51" fmla="*/ 2 h 16"/>
                  <a:gd name="T52" fmla="*/ 10 w 83"/>
                  <a:gd name="T53" fmla="*/ 2 h 16"/>
                  <a:gd name="T54" fmla="*/ 17 w 83"/>
                  <a:gd name="T55" fmla="*/ 2 h 16"/>
                  <a:gd name="T56" fmla="*/ 23 w 83"/>
                  <a:gd name="T57" fmla="*/ 2 h 16"/>
                  <a:gd name="T58" fmla="*/ 35 w 83"/>
                  <a:gd name="T59" fmla="*/ 0 h 16"/>
                  <a:gd name="T60" fmla="*/ 42 w 83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" h="16">
                    <a:moveTo>
                      <a:pt x="42" y="0"/>
                    </a:moveTo>
                    <a:lnTo>
                      <a:pt x="49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80" y="12"/>
                    </a:lnTo>
                    <a:lnTo>
                      <a:pt x="77" y="12"/>
                    </a:lnTo>
                    <a:lnTo>
                      <a:pt x="70" y="16"/>
                    </a:lnTo>
                    <a:lnTo>
                      <a:pt x="66" y="16"/>
                    </a:lnTo>
                    <a:lnTo>
                      <a:pt x="60" y="16"/>
                    </a:lnTo>
                    <a:lnTo>
                      <a:pt x="49" y="16"/>
                    </a:lnTo>
                    <a:lnTo>
                      <a:pt x="42" y="16"/>
                    </a:lnTo>
                    <a:lnTo>
                      <a:pt x="35" y="16"/>
                    </a:lnTo>
                    <a:lnTo>
                      <a:pt x="23" y="16"/>
                    </a:lnTo>
                    <a:lnTo>
                      <a:pt x="17" y="16"/>
                    </a:lnTo>
                    <a:lnTo>
                      <a:pt x="10" y="16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3" name="Rectangle 485"/>
              <p:cNvSpPr>
                <a:spLocks noChangeArrowheads="1"/>
              </p:cNvSpPr>
              <p:nvPr/>
            </p:nvSpPr>
            <p:spPr bwMode="auto">
              <a:xfrm>
                <a:off x="3767" y="3500"/>
                <a:ext cx="33" cy="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4" name="Rectangle 486"/>
              <p:cNvSpPr>
                <a:spLocks noChangeArrowheads="1"/>
              </p:cNvSpPr>
              <p:nvPr/>
            </p:nvSpPr>
            <p:spPr bwMode="auto">
              <a:xfrm>
                <a:off x="3767" y="3500"/>
                <a:ext cx="33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5" name="Rectangle 487"/>
              <p:cNvSpPr>
                <a:spLocks noChangeArrowheads="1"/>
              </p:cNvSpPr>
              <p:nvPr/>
            </p:nvSpPr>
            <p:spPr bwMode="auto">
              <a:xfrm>
                <a:off x="3931" y="3631"/>
                <a:ext cx="60" cy="54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6" name="Rectangle 488"/>
              <p:cNvSpPr>
                <a:spLocks noChangeArrowheads="1"/>
              </p:cNvSpPr>
              <p:nvPr/>
            </p:nvSpPr>
            <p:spPr bwMode="auto">
              <a:xfrm>
                <a:off x="3931" y="3631"/>
                <a:ext cx="60" cy="5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7" name="Freeform 489"/>
              <p:cNvSpPr>
                <a:spLocks/>
              </p:cNvSpPr>
              <p:nvPr/>
            </p:nvSpPr>
            <p:spPr bwMode="auto">
              <a:xfrm>
                <a:off x="3912" y="3654"/>
                <a:ext cx="42" cy="9"/>
              </a:xfrm>
              <a:custGeom>
                <a:avLst/>
                <a:gdLst>
                  <a:gd name="T0" fmla="*/ 42 w 86"/>
                  <a:gd name="T1" fmla="*/ 0 h 18"/>
                  <a:gd name="T2" fmla="*/ 54 w 86"/>
                  <a:gd name="T3" fmla="*/ 0 h 18"/>
                  <a:gd name="T4" fmla="*/ 60 w 86"/>
                  <a:gd name="T5" fmla="*/ 0 h 18"/>
                  <a:gd name="T6" fmla="*/ 67 w 86"/>
                  <a:gd name="T7" fmla="*/ 0 h 18"/>
                  <a:gd name="T8" fmla="*/ 74 w 86"/>
                  <a:gd name="T9" fmla="*/ 0 h 18"/>
                  <a:gd name="T10" fmla="*/ 77 w 86"/>
                  <a:gd name="T11" fmla="*/ 3 h 18"/>
                  <a:gd name="T12" fmla="*/ 82 w 86"/>
                  <a:gd name="T13" fmla="*/ 3 h 18"/>
                  <a:gd name="T14" fmla="*/ 86 w 86"/>
                  <a:gd name="T15" fmla="*/ 8 h 18"/>
                  <a:gd name="T16" fmla="*/ 86 w 86"/>
                  <a:gd name="T17" fmla="*/ 12 h 18"/>
                  <a:gd name="T18" fmla="*/ 82 w 86"/>
                  <a:gd name="T19" fmla="*/ 12 h 18"/>
                  <a:gd name="T20" fmla="*/ 77 w 86"/>
                  <a:gd name="T21" fmla="*/ 14 h 18"/>
                  <a:gd name="T22" fmla="*/ 74 w 86"/>
                  <a:gd name="T23" fmla="*/ 14 h 18"/>
                  <a:gd name="T24" fmla="*/ 67 w 86"/>
                  <a:gd name="T25" fmla="*/ 14 h 18"/>
                  <a:gd name="T26" fmla="*/ 60 w 86"/>
                  <a:gd name="T27" fmla="*/ 18 h 18"/>
                  <a:gd name="T28" fmla="*/ 54 w 86"/>
                  <a:gd name="T29" fmla="*/ 18 h 18"/>
                  <a:gd name="T30" fmla="*/ 42 w 86"/>
                  <a:gd name="T31" fmla="*/ 18 h 18"/>
                  <a:gd name="T32" fmla="*/ 36 w 86"/>
                  <a:gd name="T33" fmla="*/ 18 h 18"/>
                  <a:gd name="T34" fmla="*/ 26 w 86"/>
                  <a:gd name="T35" fmla="*/ 18 h 18"/>
                  <a:gd name="T36" fmla="*/ 18 w 86"/>
                  <a:gd name="T37" fmla="*/ 14 h 18"/>
                  <a:gd name="T38" fmla="*/ 14 w 86"/>
                  <a:gd name="T39" fmla="*/ 14 h 18"/>
                  <a:gd name="T40" fmla="*/ 8 w 86"/>
                  <a:gd name="T41" fmla="*/ 14 h 18"/>
                  <a:gd name="T42" fmla="*/ 4 w 86"/>
                  <a:gd name="T43" fmla="*/ 12 h 18"/>
                  <a:gd name="T44" fmla="*/ 0 w 86"/>
                  <a:gd name="T45" fmla="*/ 12 h 18"/>
                  <a:gd name="T46" fmla="*/ 0 w 86"/>
                  <a:gd name="T47" fmla="*/ 8 h 18"/>
                  <a:gd name="T48" fmla="*/ 4 w 86"/>
                  <a:gd name="T49" fmla="*/ 3 h 18"/>
                  <a:gd name="T50" fmla="*/ 8 w 86"/>
                  <a:gd name="T51" fmla="*/ 3 h 18"/>
                  <a:gd name="T52" fmla="*/ 14 w 86"/>
                  <a:gd name="T53" fmla="*/ 0 h 18"/>
                  <a:gd name="T54" fmla="*/ 18 w 86"/>
                  <a:gd name="T55" fmla="*/ 0 h 18"/>
                  <a:gd name="T56" fmla="*/ 26 w 86"/>
                  <a:gd name="T57" fmla="*/ 0 h 18"/>
                  <a:gd name="T58" fmla="*/ 36 w 86"/>
                  <a:gd name="T59" fmla="*/ 0 h 18"/>
                  <a:gd name="T60" fmla="*/ 42 w 86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18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3"/>
                    </a:lnTo>
                    <a:lnTo>
                      <a:pt x="82" y="3"/>
                    </a:lnTo>
                    <a:lnTo>
                      <a:pt x="86" y="8"/>
                    </a:lnTo>
                    <a:lnTo>
                      <a:pt x="86" y="12"/>
                    </a:lnTo>
                    <a:lnTo>
                      <a:pt x="82" y="12"/>
                    </a:lnTo>
                    <a:lnTo>
                      <a:pt x="77" y="14"/>
                    </a:lnTo>
                    <a:lnTo>
                      <a:pt x="74" y="14"/>
                    </a:lnTo>
                    <a:lnTo>
                      <a:pt x="67" y="14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26" y="18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8" name="Freeform 490"/>
              <p:cNvSpPr>
                <a:spLocks/>
              </p:cNvSpPr>
              <p:nvPr/>
            </p:nvSpPr>
            <p:spPr bwMode="auto">
              <a:xfrm>
                <a:off x="3912" y="3654"/>
                <a:ext cx="42" cy="9"/>
              </a:xfrm>
              <a:custGeom>
                <a:avLst/>
                <a:gdLst>
                  <a:gd name="T0" fmla="*/ 42 w 86"/>
                  <a:gd name="T1" fmla="*/ 0 h 18"/>
                  <a:gd name="T2" fmla="*/ 54 w 86"/>
                  <a:gd name="T3" fmla="*/ 0 h 18"/>
                  <a:gd name="T4" fmla="*/ 60 w 86"/>
                  <a:gd name="T5" fmla="*/ 0 h 18"/>
                  <a:gd name="T6" fmla="*/ 67 w 86"/>
                  <a:gd name="T7" fmla="*/ 0 h 18"/>
                  <a:gd name="T8" fmla="*/ 74 w 86"/>
                  <a:gd name="T9" fmla="*/ 0 h 18"/>
                  <a:gd name="T10" fmla="*/ 77 w 86"/>
                  <a:gd name="T11" fmla="*/ 3 h 18"/>
                  <a:gd name="T12" fmla="*/ 82 w 86"/>
                  <a:gd name="T13" fmla="*/ 3 h 18"/>
                  <a:gd name="T14" fmla="*/ 86 w 86"/>
                  <a:gd name="T15" fmla="*/ 8 h 18"/>
                  <a:gd name="T16" fmla="*/ 86 w 86"/>
                  <a:gd name="T17" fmla="*/ 12 h 18"/>
                  <a:gd name="T18" fmla="*/ 82 w 86"/>
                  <a:gd name="T19" fmla="*/ 12 h 18"/>
                  <a:gd name="T20" fmla="*/ 77 w 86"/>
                  <a:gd name="T21" fmla="*/ 14 h 18"/>
                  <a:gd name="T22" fmla="*/ 74 w 86"/>
                  <a:gd name="T23" fmla="*/ 14 h 18"/>
                  <a:gd name="T24" fmla="*/ 67 w 86"/>
                  <a:gd name="T25" fmla="*/ 14 h 18"/>
                  <a:gd name="T26" fmla="*/ 60 w 86"/>
                  <a:gd name="T27" fmla="*/ 18 h 18"/>
                  <a:gd name="T28" fmla="*/ 54 w 86"/>
                  <a:gd name="T29" fmla="*/ 18 h 18"/>
                  <a:gd name="T30" fmla="*/ 42 w 86"/>
                  <a:gd name="T31" fmla="*/ 18 h 18"/>
                  <a:gd name="T32" fmla="*/ 36 w 86"/>
                  <a:gd name="T33" fmla="*/ 18 h 18"/>
                  <a:gd name="T34" fmla="*/ 26 w 86"/>
                  <a:gd name="T35" fmla="*/ 18 h 18"/>
                  <a:gd name="T36" fmla="*/ 18 w 86"/>
                  <a:gd name="T37" fmla="*/ 14 h 18"/>
                  <a:gd name="T38" fmla="*/ 14 w 86"/>
                  <a:gd name="T39" fmla="*/ 14 h 18"/>
                  <a:gd name="T40" fmla="*/ 8 w 86"/>
                  <a:gd name="T41" fmla="*/ 14 h 18"/>
                  <a:gd name="T42" fmla="*/ 4 w 86"/>
                  <a:gd name="T43" fmla="*/ 12 h 18"/>
                  <a:gd name="T44" fmla="*/ 0 w 86"/>
                  <a:gd name="T45" fmla="*/ 12 h 18"/>
                  <a:gd name="T46" fmla="*/ 0 w 86"/>
                  <a:gd name="T47" fmla="*/ 8 h 18"/>
                  <a:gd name="T48" fmla="*/ 4 w 86"/>
                  <a:gd name="T49" fmla="*/ 3 h 18"/>
                  <a:gd name="T50" fmla="*/ 8 w 86"/>
                  <a:gd name="T51" fmla="*/ 3 h 18"/>
                  <a:gd name="T52" fmla="*/ 14 w 86"/>
                  <a:gd name="T53" fmla="*/ 0 h 18"/>
                  <a:gd name="T54" fmla="*/ 18 w 86"/>
                  <a:gd name="T55" fmla="*/ 0 h 18"/>
                  <a:gd name="T56" fmla="*/ 26 w 86"/>
                  <a:gd name="T57" fmla="*/ 0 h 18"/>
                  <a:gd name="T58" fmla="*/ 36 w 86"/>
                  <a:gd name="T59" fmla="*/ 0 h 18"/>
                  <a:gd name="T60" fmla="*/ 42 w 86"/>
                  <a:gd name="T6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18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3"/>
                    </a:lnTo>
                    <a:lnTo>
                      <a:pt x="82" y="3"/>
                    </a:lnTo>
                    <a:lnTo>
                      <a:pt x="86" y="8"/>
                    </a:lnTo>
                    <a:lnTo>
                      <a:pt x="86" y="12"/>
                    </a:lnTo>
                    <a:lnTo>
                      <a:pt x="82" y="12"/>
                    </a:lnTo>
                    <a:lnTo>
                      <a:pt x="77" y="14"/>
                    </a:lnTo>
                    <a:lnTo>
                      <a:pt x="74" y="14"/>
                    </a:lnTo>
                    <a:lnTo>
                      <a:pt x="67" y="14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26" y="18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79" name="Freeform 491"/>
              <p:cNvSpPr>
                <a:spLocks/>
              </p:cNvSpPr>
              <p:nvPr/>
            </p:nvSpPr>
            <p:spPr bwMode="auto">
              <a:xfrm>
                <a:off x="3912" y="3671"/>
                <a:ext cx="42" cy="9"/>
              </a:xfrm>
              <a:custGeom>
                <a:avLst/>
                <a:gdLst>
                  <a:gd name="T0" fmla="*/ 42 w 86"/>
                  <a:gd name="T1" fmla="*/ 0 h 17"/>
                  <a:gd name="T2" fmla="*/ 54 w 86"/>
                  <a:gd name="T3" fmla="*/ 0 h 17"/>
                  <a:gd name="T4" fmla="*/ 60 w 86"/>
                  <a:gd name="T5" fmla="*/ 0 h 17"/>
                  <a:gd name="T6" fmla="*/ 67 w 86"/>
                  <a:gd name="T7" fmla="*/ 0 h 17"/>
                  <a:gd name="T8" fmla="*/ 74 w 86"/>
                  <a:gd name="T9" fmla="*/ 0 h 17"/>
                  <a:gd name="T10" fmla="*/ 77 w 86"/>
                  <a:gd name="T11" fmla="*/ 5 h 17"/>
                  <a:gd name="T12" fmla="*/ 82 w 86"/>
                  <a:gd name="T13" fmla="*/ 5 h 17"/>
                  <a:gd name="T14" fmla="*/ 86 w 86"/>
                  <a:gd name="T15" fmla="*/ 7 h 17"/>
                  <a:gd name="T16" fmla="*/ 86 w 86"/>
                  <a:gd name="T17" fmla="*/ 11 h 17"/>
                  <a:gd name="T18" fmla="*/ 82 w 86"/>
                  <a:gd name="T19" fmla="*/ 11 h 17"/>
                  <a:gd name="T20" fmla="*/ 77 w 86"/>
                  <a:gd name="T21" fmla="*/ 15 h 17"/>
                  <a:gd name="T22" fmla="*/ 74 w 86"/>
                  <a:gd name="T23" fmla="*/ 15 h 17"/>
                  <a:gd name="T24" fmla="*/ 67 w 86"/>
                  <a:gd name="T25" fmla="*/ 15 h 17"/>
                  <a:gd name="T26" fmla="*/ 60 w 86"/>
                  <a:gd name="T27" fmla="*/ 17 h 17"/>
                  <a:gd name="T28" fmla="*/ 54 w 86"/>
                  <a:gd name="T29" fmla="*/ 17 h 17"/>
                  <a:gd name="T30" fmla="*/ 42 w 86"/>
                  <a:gd name="T31" fmla="*/ 17 h 17"/>
                  <a:gd name="T32" fmla="*/ 36 w 86"/>
                  <a:gd name="T33" fmla="*/ 17 h 17"/>
                  <a:gd name="T34" fmla="*/ 26 w 86"/>
                  <a:gd name="T35" fmla="*/ 17 h 17"/>
                  <a:gd name="T36" fmla="*/ 18 w 86"/>
                  <a:gd name="T37" fmla="*/ 15 h 17"/>
                  <a:gd name="T38" fmla="*/ 14 w 86"/>
                  <a:gd name="T39" fmla="*/ 15 h 17"/>
                  <a:gd name="T40" fmla="*/ 8 w 86"/>
                  <a:gd name="T41" fmla="*/ 15 h 17"/>
                  <a:gd name="T42" fmla="*/ 4 w 86"/>
                  <a:gd name="T43" fmla="*/ 11 h 17"/>
                  <a:gd name="T44" fmla="*/ 0 w 86"/>
                  <a:gd name="T45" fmla="*/ 11 h 17"/>
                  <a:gd name="T46" fmla="*/ 0 w 86"/>
                  <a:gd name="T47" fmla="*/ 7 h 17"/>
                  <a:gd name="T48" fmla="*/ 4 w 86"/>
                  <a:gd name="T49" fmla="*/ 5 h 17"/>
                  <a:gd name="T50" fmla="*/ 8 w 86"/>
                  <a:gd name="T51" fmla="*/ 5 h 17"/>
                  <a:gd name="T52" fmla="*/ 14 w 86"/>
                  <a:gd name="T53" fmla="*/ 0 h 17"/>
                  <a:gd name="T54" fmla="*/ 18 w 86"/>
                  <a:gd name="T55" fmla="*/ 0 h 17"/>
                  <a:gd name="T56" fmla="*/ 26 w 86"/>
                  <a:gd name="T57" fmla="*/ 0 h 17"/>
                  <a:gd name="T58" fmla="*/ 36 w 86"/>
                  <a:gd name="T59" fmla="*/ 0 h 17"/>
                  <a:gd name="T60" fmla="*/ 42 w 86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17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6" y="11"/>
                    </a:lnTo>
                    <a:lnTo>
                      <a:pt x="82" y="11"/>
                    </a:lnTo>
                    <a:lnTo>
                      <a:pt x="77" y="15"/>
                    </a:lnTo>
                    <a:lnTo>
                      <a:pt x="74" y="15"/>
                    </a:lnTo>
                    <a:lnTo>
                      <a:pt x="67" y="15"/>
                    </a:lnTo>
                    <a:lnTo>
                      <a:pt x="60" y="17"/>
                    </a:lnTo>
                    <a:lnTo>
                      <a:pt x="54" y="17"/>
                    </a:lnTo>
                    <a:lnTo>
                      <a:pt x="42" y="17"/>
                    </a:lnTo>
                    <a:lnTo>
                      <a:pt x="36" y="17"/>
                    </a:lnTo>
                    <a:lnTo>
                      <a:pt x="26" y="17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0" name="Freeform 492"/>
              <p:cNvSpPr>
                <a:spLocks/>
              </p:cNvSpPr>
              <p:nvPr/>
            </p:nvSpPr>
            <p:spPr bwMode="auto">
              <a:xfrm>
                <a:off x="3912" y="3671"/>
                <a:ext cx="42" cy="9"/>
              </a:xfrm>
              <a:custGeom>
                <a:avLst/>
                <a:gdLst>
                  <a:gd name="T0" fmla="*/ 42 w 86"/>
                  <a:gd name="T1" fmla="*/ 0 h 17"/>
                  <a:gd name="T2" fmla="*/ 54 w 86"/>
                  <a:gd name="T3" fmla="*/ 0 h 17"/>
                  <a:gd name="T4" fmla="*/ 60 w 86"/>
                  <a:gd name="T5" fmla="*/ 0 h 17"/>
                  <a:gd name="T6" fmla="*/ 67 w 86"/>
                  <a:gd name="T7" fmla="*/ 0 h 17"/>
                  <a:gd name="T8" fmla="*/ 74 w 86"/>
                  <a:gd name="T9" fmla="*/ 0 h 17"/>
                  <a:gd name="T10" fmla="*/ 77 w 86"/>
                  <a:gd name="T11" fmla="*/ 5 h 17"/>
                  <a:gd name="T12" fmla="*/ 82 w 86"/>
                  <a:gd name="T13" fmla="*/ 5 h 17"/>
                  <a:gd name="T14" fmla="*/ 86 w 86"/>
                  <a:gd name="T15" fmla="*/ 7 h 17"/>
                  <a:gd name="T16" fmla="*/ 86 w 86"/>
                  <a:gd name="T17" fmla="*/ 11 h 17"/>
                  <a:gd name="T18" fmla="*/ 82 w 86"/>
                  <a:gd name="T19" fmla="*/ 11 h 17"/>
                  <a:gd name="T20" fmla="*/ 77 w 86"/>
                  <a:gd name="T21" fmla="*/ 15 h 17"/>
                  <a:gd name="T22" fmla="*/ 74 w 86"/>
                  <a:gd name="T23" fmla="*/ 15 h 17"/>
                  <a:gd name="T24" fmla="*/ 67 w 86"/>
                  <a:gd name="T25" fmla="*/ 15 h 17"/>
                  <a:gd name="T26" fmla="*/ 60 w 86"/>
                  <a:gd name="T27" fmla="*/ 17 h 17"/>
                  <a:gd name="T28" fmla="*/ 54 w 86"/>
                  <a:gd name="T29" fmla="*/ 17 h 17"/>
                  <a:gd name="T30" fmla="*/ 42 w 86"/>
                  <a:gd name="T31" fmla="*/ 17 h 17"/>
                  <a:gd name="T32" fmla="*/ 36 w 86"/>
                  <a:gd name="T33" fmla="*/ 17 h 17"/>
                  <a:gd name="T34" fmla="*/ 26 w 86"/>
                  <a:gd name="T35" fmla="*/ 17 h 17"/>
                  <a:gd name="T36" fmla="*/ 18 w 86"/>
                  <a:gd name="T37" fmla="*/ 15 h 17"/>
                  <a:gd name="T38" fmla="*/ 14 w 86"/>
                  <a:gd name="T39" fmla="*/ 15 h 17"/>
                  <a:gd name="T40" fmla="*/ 8 w 86"/>
                  <a:gd name="T41" fmla="*/ 15 h 17"/>
                  <a:gd name="T42" fmla="*/ 4 w 86"/>
                  <a:gd name="T43" fmla="*/ 11 h 17"/>
                  <a:gd name="T44" fmla="*/ 0 w 86"/>
                  <a:gd name="T45" fmla="*/ 11 h 17"/>
                  <a:gd name="T46" fmla="*/ 0 w 86"/>
                  <a:gd name="T47" fmla="*/ 7 h 17"/>
                  <a:gd name="T48" fmla="*/ 4 w 86"/>
                  <a:gd name="T49" fmla="*/ 5 h 17"/>
                  <a:gd name="T50" fmla="*/ 8 w 86"/>
                  <a:gd name="T51" fmla="*/ 5 h 17"/>
                  <a:gd name="T52" fmla="*/ 14 w 86"/>
                  <a:gd name="T53" fmla="*/ 0 h 17"/>
                  <a:gd name="T54" fmla="*/ 18 w 86"/>
                  <a:gd name="T55" fmla="*/ 0 h 17"/>
                  <a:gd name="T56" fmla="*/ 26 w 86"/>
                  <a:gd name="T57" fmla="*/ 0 h 17"/>
                  <a:gd name="T58" fmla="*/ 36 w 86"/>
                  <a:gd name="T59" fmla="*/ 0 h 17"/>
                  <a:gd name="T60" fmla="*/ 42 w 86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17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6" y="11"/>
                    </a:lnTo>
                    <a:lnTo>
                      <a:pt x="82" y="11"/>
                    </a:lnTo>
                    <a:lnTo>
                      <a:pt x="77" y="15"/>
                    </a:lnTo>
                    <a:lnTo>
                      <a:pt x="74" y="15"/>
                    </a:lnTo>
                    <a:lnTo>
                      <a:pt x="67" y="15"/>
                    </a:lnTo>
                    <a:lnTo>
                      <a:pt x="60" y="17"/>
                    </a:lnTo>
                    <a:lnTo>
                      <a:pt x="54" y="17"/>
                    </a:lnTo>
                    <a:lnTo>
                      <a:pt x="42" y="17"/>
                    </a:lnTo>
                    <a:lnTo>
                      <a:pt x="36" y="17"/>
                    </a:lnTo>
                    <a:lnTo>
                      <a:pt x="26" y="17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1" name="Rectangle 493"/>
              <p:cNvSpPr>
                <a:spLocks noChangeArrowheads="1"/>
              </p:cNvSpPr>
              <p:nvPr/>
            </p:nvSpPr>
            <p:spPr bwMode="auto">
              <a:xfrm>
                <a:off x="3916" y="3638"/>
                <a:ext cx="33" cy="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2" name="Rectangle 494"/>
              <p:cNvSpPr>
                <a:spLocks noChangeArrowheads="1"/>
              </p:cNvSpPr>
              <p:nvPr/>
            </p:nvSpPr>
            <p:spPr bwMode="auto">
              <a:xfrm>
                <a:off x="3916" y="3638"/>
                <a:ext cx="33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3" name="Freeform 495"/>
              <p:cNvSpPr>
                <a:spLocks/>
              </p:cNvSpPr>
              <p:nvPr/>
            </p:nvSpPr>
            <p:spPr bwMode="auto">
              <a:xfrm>
                <a:off x="4504" y="3855"/>
                <a:ext cx="73" cy="72"/>
              </a:xfrm>
              <a:custGeom>
                <a:avLst/>
                <a:gdLst>
                  <a:gd name="T0" fmla="*/ 116 w 147"/>
                  <a:gd name="T1" fmla="*/ 130 h 144"/>
                  <a:gd name="T2" fmla="*/ 109 w 147"/>
                  <a:gd name="T3" fmla="*/ 134 h 144"/>
                  <a:gd name="T4" fmla="*/ 98 w 147"/>
                  <a:gd name="T5" fmla="*/ 134 h 144"/>
                  <a:gd name="T6" fmla="*/ 98 w 147"/>
                  <a:gd name="T7" fmla="*/ 140 h 144"/>
                  <a:gd name="T8" fmla="*/ 92 w 147"/>
                  <a:gd name="T9" fmla="*/ 136 h 144"/>
                  <a:gd name="T10" fmla="*/ 85 w 147"/>
                  <a:gd name="T11" fmla="*/ 140 h 144"/>
                  <a:gd name="T12" fmla="*/ 78 w 147"/>
                  <a:gd name="T13" fmla="*/ 144 h 144"/>
                  <a:gd name="T14" fmla="*/ 75 w 147"/>
                  <a:gd name="T15" fmla="*/ 136 h 144"/>
                  <a:gd name="T16" fmla="*/ 64 w 147"/>
                  <a:gd name="T17" fmla="*/ 144 h 144"/>
                  <a:gd name="T18" fmla="*/ 57 w 147"/>
                  <a:gd name="T19" fmla="*/ 136 h 144"/>
                  <a:gd name="T20" fmla="*/ 47 w 147"/>
                  <a:gd name="T21" fmla="*/ 136 h 144"/>
                  <a:gd name="T22" fmla="*/ 38 w 147"/>
                  <a:gd name="T23" fmla="*/ 134 h 144"/>
                  <a:gd name="T24" fmla="*/ 43 w 147"/>
                  <a:gd name="T25" fmla="*/ 126 h 144"/>
                  <a:gd name="T26" fmla="*/ 28 w 147"/>
                  <a:gd name="T27" fmla="*/ 126 h 144"/>
                  <a:gd name="T28" fmla="*/ 25 w 147"/>
                  <a:gd name="T29" fmla="*/ 120 h 144"/>
                  <a:gd name="T30" fmla="*/ 22 w 147"/>
                  <a:gd name="T31" fmla="*/ 113 h 144"/>
                  <a:gd name="T32" fmla="*/ 15 w 147"/>
                  <a:gd name="T33" fmla="*/ 108 h 144"/>
                  <a:gd name="T34" fmla="*/ 15 w 147"/>
                  <a:gd name="T35" fmla="*/ 105 h 144"/>
                  <a:gd name="T36" fmla="*/ 15 w 147"/>
                  <a:gd name="T37" fmla="*/ 98 h 144"/>
                  <a:gd name="T38" fmla="*/ 4 w 147"/>
                  <a:gd name="T39" fmla="*/ 96 h 144"/>
                  <a:gd name="T40" fmla="*/ 9 w 147"/>
                  <a:gd name="T41" fmla="*/ 88 h 144"/>
                  <a:gd name="T42" fmla="*/ 4 w 147"/>
                  <a:gd name="T43" fmla="*/ 82 h 144"/>
                  <a:gd name="T44" fmla="*/ 0 w 147"/>
                  <a:gd name="T45" fmla="*/ 74 h 144"/>
                  <a:gd name="T46" fmla="*/ 9 w 147"/>
                  <a:gd name="T47" fmla="*/ 70 h 144"/>
                  <a:gd name="T48" fmla="*/ 4 w 147"/>
                  <a:gd name="T49" fmla="*/ 58 h 144"/>
                  <a:gd name="T50" fmla="*/ 11 w 147"/>
                  <a:gd name="T51" fmla="*/ 54 h 144"/>
                  <a:gd name="T52" fmla="*/ 9 w 147"/>
                  <a:gd name="T53" fmla="*/ 42 h 144"/>
                  <a:gd name="T54" fmla="*/ 11 w 147"/>
                  <a:gd name="T55" fmla="*/ 36 h 144"/>
                  <a:gd name="T56" fmla="*/ 19 w 147"/>
                  <a:gd name="T57" fmla="*/ 38 h 144"/>
                  <a:gd name="T58" fmla="*/ 19 w 147"/>
                  <a:gd name="T59" fmla="*/ 26 h 144"/>
                  <a:gd name="T60" fmla="*/ 25 w 147"/>
                  <a:gd name="T61" fmla="*/ 22 h 144"/>
                  <a:gd name="T62" fmla="*/ 32 w 147"/>
                  <a:gd name="T63" fmla="*/ 16 h 144"/>
                  <a:gd name="T64" fmla="*/ 38 w 147"/>
                  <a:gd name="T65" fmla="*/ 11 h 144"/>
                  <a:gd name="T66" fmla="*/ 50 w 147"/>
                  <a:gd name="T67" fmla="*/ 8 h 144"/>
                  <a:gd name="T68" fmla="*/ 53 w 147"/>
                  <a:gd name="T69" fmla="*/ 0 h 144"/>
                  <a:gd name="T70" fmla="*/ 57 w 147"/>
                  <a:gd name="T71" fmla="*/ 8 h 144"/>
                  <a:gd name="T72" fmla="*/ 66 w 147"/>
                  <a:gd name="T73" fmla="*/ 0 h 144"/>
                  <a:gd name="T74" fmla="*/ 75 w 147"/>
                  <a:gd name="T75" fmla="*/ 4 h 144"/>
                  <a:gd name="T76" fmla="*/ 88 w 147"/>
                  <a:gd name="T77" fmla="*/ 0 h 144"/>
                  <a:gd name="T78" fmla="*/ 92 w 147"/>
                  <a:gd name="T79" fmla="*/ 8 h 144"/>
                  <a:gd name="T80" fmla="*/ 102 w 147"/>
                  <a:gd name="T81" fmla="*/ 4 h 144"/>
                  <a:gd name="T82" fmla="*/ 109 w 147"/>
                  <a:gd name="T83" fmla="*/ 8 h 144"/>
                  <a:gd name="T84" fmla="*/ 116 w 147"/>
                  <a:gd name="T85" fmla="*/ 19 h 144"/>
                  <a:gd name="T86" fmla="*/ 123 w 147"/>
                  <a:gd name="T87" fmla="*/ 19 h 144"/>
                  <a:gd name="T88" fmla="*/ 123 w 147"/>
                  <a:gd name="T89" fmla="*/ 22 h 144"/>
                  <a:gd name="T90" fmla="*/ 130 w 147"/>
                  <a:gd name="T91" fmla="*/ 28 h 144"/>
                  <a:gd name="T92" fmla="*/ 137 w 147"/>
                  <a:gd name="T93" fmla="*/ 32 h 144"/>
                  <a:gd name="T94" fmla="*/ 134 w 147"/>
                  <a:gd name="T95" fmla="*/ 38 h 144"/>
                  <a:gd name="T96" fmla="*/ 144 w 147"/>
                  <a:gd name="T97" fmla="*/ 47 h 144"/>
                  <a:gd name="T98" fmla="*/ 141 w 147"/>
                  <a:gd name="T99" fmla="*/ 54 h 144"/>
                  <a:gd name="T100" fmla="*/ 144 w 147"/>
                  <a:gd name="T101" fmla="*/ 64 h 144"/>
                  <a:gd name="T102" fmla="*/ 147 w 147"/>
                  <a:gd name="T103" fmla="*/ 70 h 144"/>
                  <a:gd name="T104" fmla="*/ 141 w 147"/>
                  <a:gd name="T105" fmla="*/ 82 h 144"/>
                  <a:gd name="T106" fmla="*/ 147 w 147"/>
                  <a:gd name="T107" fmla="*/ 86 h 144"/>
                  <a:gd name="T108" fmla="*/ 141 w 147"/>
                  <a:gd name="T109" fmla="*/ 88 h 144"/>
                  <a:gd name="T110" fmla="*/ 141 w 147"/>
                  <a:gd name="T111" fmla="*/ 98 h 144"/>
                  <a:gd name="T112" fmla="*/ 137 w 147"/>
                  <a:gd name="T113" fmla="*/ 105 h 144"/>
                  <a:gd name="T114" fmla="*/ 126 w 147"/>
                  <a:gd name="T115" fmla="*/ 113 h 144"/>
                  <a:gd name="T116" fmla="*/ 126 w 147"/>
                  <a:gd name="T117" fmla="*/ 120 h 144"/>
                  <a:gd name="T118" fmla="*/ 123 w 147"/>
                  <a:gd name="T119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4">
                    <a:moveTo>
                      <a:pt x="116" y="124"/>
                    </a:moveTo>
                    <a:lnTo>
                      <a:pt x="116" y="126"/>
                    </a:lnTo>
                    <a:lnTo>
                      <a:pt x="116" y="130"/>
                    </a:lnTo>
                    <a:lnTo>
                      <a:pt x="116" y="134"/>
                    </a:lnTo>
                    <a:lnTo>
                      <a:pt x="113" y="134"/>
                    </a:lnTo>
                    <a:lnTo>
                      <a:pt x="109" y="134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85" y="136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1" y="144"/>
                    </a:lnTo>
                    <a:lnTo>
                      <a:pt x="78" y="144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0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6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15" y="113"/>
                    </a:lnTo>
                    <a:lnTo>
                      <a:pt x="15" y="108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5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9" y="92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5" y="47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2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36" y="19"/>
                    </a:lnTo>
                    <a:lnTo>
                      <a:pt x="32" y="16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85" y="8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8" y="11"/>
                    </a:lnTo>
                    <a:lnTo>
                      <a:pt x="102" y="8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11"/>
                    </a:lnTo>
                    <a:lnTo>
                      <a:pt x="109" y="16"/>
                    </a:lnTo>
                    <a:lnTo>
                      <a:pt x="116" y="19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6"/>
                    </a:lnTo>
                    <a:lnTo>
                      <a:pt x="126" y="32"/>
                    </a:lnTo>
                    <a:lnTo>
                      <a:pt x="130" y="28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7" y="32"/>
                    </a:lnTo>
                    <a:lnTo>
                      <a:pt x="137" y="36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7" y="47"/>
                    </a:lnTo>
                    <a:lnTo>
                      <a:pt x="141" y="47"/>
                    </a:lnTo>
                    <a:lnTo>
                      <a:pt x="144" y="47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1" y="54"/>
                    </a:lnTo>
                    <a:lnTo>
                      <a:pt x="137" y="5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4" y="70"/>
                    </a:lnTo>
                    <a:lnTo>
                      <a:pt x="141" y="70"/>
                    </a:lnTo>
                    <a:lnTo>
                      <a:pt x="141" y="82"/>
                    </a:lnTo>
                    <a:lnTo>
                      <a:pt x="144" y="82"/>
                    </a:lnTo>
                    <a:lnTo>
                      <a:pt x="147" y="82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41" y="105"/>
                    </a:lnTo>
                    <a:lnTo>
                      <a:pt x="137" y="105"/>
                    </a:lnTo>
                    <a:lnTo>
                      <a:pt x="134" y="105"/>
                    </a:lnTo>
                    <a:lnTo>
                      <a:pt x="130" y="105"/>
                    </a:lnTo>
                    <a:lnTo>
                      <a:pt x="126" y="113"/>
                    </a:lnTo>
                    <a:lnTo>
                      <a:pt x="130" y="116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24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0"/>
                    </a:lnTo>
                    <a:lnTo>
                      <a:pt x="116" y="12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4" name="Freeform 496"/>
              <p:cNvSpPr>
                <a:spLocks/>
              </p:cNvSpPr>
              <p:nvPr/>
            </p:nvSpPr>
            <p:spPr bwMode="auto">
              <a:xfrm>
                <a:off x="4504" y="3855"/>
                <a:ext cx="73" cy="72"/>
              </a:xfrm>
              <a:custGeom>
                <a:avLst/>
                <a:gdLst>
                  <a:gd name="T0" fmla="*/ 116 w 147"/>
                  <a:gd name="T1" fmla="*/ 130 h 144"/>
                  <a:gd name="T2" fmla="*/ 109 w 147"/>
                  <a:gd name="T3" fmla="*/ 134 h 144"/>
                  <a:gd name="T4" fmla="*/ 98 w 147"/>
                  <a:gd name="T5" fmla="*/ 134 h 144"/>
                  <a:gd name="T6" fmla="*/ 98 w 147"/>
                  <a:gd name="T7" fmla="*/ 140 h 144"/>
                  <a:gd name="T8" fmla="*/ 92 w 147"/>
                  <a:gd name="T9" fmla="*/ 136 h 144"/>
                  <a:gd name="T10" fmla="*/ 85 w 147"/>
                  <a:gd name="T11" fmla="*/ 140 h 144"/>
                  <a:gd name="T12" fmla="*/ 78 w 147"/>
                  <a:gd name="T13" fmla="*/ 144 h 144"/>
                  <a:gd name="T14" fmla="*/ 75 w 147"/>
                  <a:gd name="T15" fmla="*/ 136 h 144"/>
                  <a:gd name="T16" fmla="*/ 64 w 147"/>
                  <a:gd name="T17" fmla="*/ 144 h 144"/>
                  <a:gd name="T18" fmla="*/ 57 w 147"/>
                  <a:gd name="T19" fmla="*/ 136 h 144"/>
                  <a:gd name="T20" fmla="*/ 47 w 147"/>
                  <a:gd name="T21" fmla="*/ 136 h 144"/>
                  <a:gd name="T22" fmla="*/ 38 w 147"/>
                  <a:gd name="T23" fmla="*/ 134 h 144"/>
                  <a:gd name="T24" fmla="*/ 43 w 147"/>
                  <a:gd name="T25" fmla="*/ 126 h 144"/>
                  <a:gd name="T26" fmla="*/ 28 w 147"/>
                  <a:gd name="T27" fmla="*/ 126 h 144"/>
                  <a:gd name="T28" fmla="*/ 25 w 147"/>
                  <a:gd name="T29" fmla="*/ 120 h 144"/>
                  <a:gd name="T30" fmla="*/ 22 w 147"/>
                  <a:gd name="T31" fmla="*/ 113 h 144"/>
                  <a:gd name="T32" fmla="*/ 15 w 147"/>
                  <a:gd name="T33" fmla="*/ 108 h 144"/>
                  <a:gd name="T34" fmla="*/ 15 w 147"/>
                  <a:gd name="T35" fmla="*/ 105 h 144"/>
                  <a:gd name="T36" fmla="*/ 15 w 147"/>
                  <a:gd name="T37" fmla="*/ 98 h 144"/>
                  <a:gd name="T38" fmla="*/ 4 w 147"/>
                  <a:gd name="T39" fmla="*/ 96 h 144"/>
                  <a:gd name="T40" fmla="*/ 9 w 147"/>
                  <a:gd name="T41" fmla="*/ 88 h 144"/>
                  <a:gd name="T42" fmla="*/ 4 w 147"/>
                  <a:gd name="T43" fmla="*/ 82 h 144"/>
                  <a:gd name="T44" fmla="*/ 0 w 147"/>
                  <a:gd name="T45" fmla="*/ 74 h 144"/>
                  <a:gd name="T46" fmla="*/ 9 w 147"/>
                  <a:gd name="T47" fmla="*/ 70 h 144"/>
                  <a:gd name="T48" fmla="*/ 4 w 147"/>
                  <a:gd name="T49" fmla="*/ 58 h 144"/>
                  <a:gd name="T50" fmla="*/ 11 w 147"/>
                  <a:gd name="T51" fmla="*/ 54 h 144"/>
                  <a:gd name="T52" fmla="*/ 9 w 147"/>
                  <a:gd name="T53" fmla="*/ 42 h 144"/>
                  <a:gd name="T54" fmla="*/ 11 w 147"/>
                  <a:gd name="T55" fmla="*/ 36 h 144"/>
                  <a:gd name="T56" fmla="*/ 19 w 147"/>
                  <a:gd name="T57" fmla="*/ 38 h 144"/>
                  <a:gd name="T58" fmla="*/ 19 w 147"/>
                  <a:gd name="T59" fmla="*/ 26 h 144"/>
                  <a:gd name="T60" fmla="*/ 25 w 147"/>
                  <a:gd name="T61" fmla="*/ 22 h 144"/>
                  <a:gd name="T62" fmla="*/ 32 w 147"/>
                  <a:gd name="T63" fmla="*/ 16 h 144"/>
                  <a:gd name="T64" fmla="*/ 38 w 147"/>
                  <a:gd name="T65" fmla="*/ 11 h 144"/>
                  <a:gd name="T66" fmla="*/ 50 w 147"/>
                  <a:gd name="T67" fmla="*/ 8 h 144"/>
                  <a:gd name="T68" fmla="*/ 53 w 147"/>
                  <a:gd name="T69" fmla="*/ 0 h 144"/>
                  <a:gd name="T70" fmla="*/ 57 w 147"/>
                  <a:gd name="T71" fmla="*/ 8 h 144"/>
                  <a:gd name="T72" fmla="*/ 66 w 147"/>
                  <a:gd name="T73" fmla="*/ 0 h 144"/>
                  <a:gd name="T74" fmla="*/ 75 w 147"/>
                  <a:gd name="T75" fmla="*/ 4 h 144"/>
                  <a:gd name="T76" fmla="*/ 88 w 147"/>
                  <a:gd name="T77" fmla="*/ 0 h 144"/>
                  <a:gd name="T78" fmla="*/ 92 w 147"/>
                  <a:gd name="T79" fmla="*/ 8 h 144"/>
                  <a:gd name="T80" fmla="*/ 102 w 147"/>
                  <a:gd name="T81" fmla="*/ 4 h 144"/>
                  <a:gd name="T82" fmla="*/ 109 w 147"/>
                  <a:gd name="T83" fmla="*/ 8 h 144"/>
                  <a:gd name="T84" fmla="*/ 116 w 147"/>
                  <a:gd name="T85" fmla="*/ 19 h 144"/>
                  <a:gd name="T86" fmla="*/ 123 w 147"/>
                  <a:gd name="T87" fmla="*/ 19 h 144"/>
                  <a:gd name="T88" fmla="*/ 123 w 147"/>
                  <a:gd name="T89" fmla="*/ 22 h 144"/>
                  <a:gd name="T90" fmla="*/ 130 w 147"/>
                  <a:gd name="T91" fmla="*/ 28 h 144"/>
                  <a:gd name="T92" fmla="*/ 137 w 147"/>
                  <a:gd name="T93" fmla="*/ 32 h 144"/>
                  <a:gd name="T94" fmla="*/ 134 w 147"/>
                  <a:gd name="T95" fmla="*/ 38 h 144"/>
                  <a:gd name="T96" fmla="*/ 144 w 147"/>
                  <a:gd name="T97" fmla="*/ 47 h 144"/>
                  <a:gd name="T98" fmla="*/ 141 w 147"/>
                  <a:gd name="T99" fmla="*/ 54 h 144"/>
                  <a:gd name="T100" fmla="*/ 144 w 147"/>
                  <a:gd name="T101" fmla="*/ 64 h 144"/>
                  <a:gd name="T102" fmla="*/ 147 w 147"/>
                  <a:gd name="T103" fmla="*/ 70 h 144"/>
                  <a:gd name="T104" fmla="*/ 141 w 147"/>
                  <a:gd name="T105" fmla="*/ 82 h 144"/>
                  <a:gd name="T106" fmla="*/ 147 w 147"/>
                  <a:gd name="T107" fmla="*/ 86 h 144"/>
                  <a:gd name="T108" fmla="*/ 141 w 147"/>
                  <a:gd name="T109" fmla="*/ 88 h 144"/>
                  <a:gd name="T110" fmla="*/ 141 w 147"/>
                  <a:gd name="T111" fmla="*/ 98 h 144"/>
                  <a:gd name="T112" fmla="*/ 137 w 147"/>
                  <a:gd name="T113" fmla="*/ 105 h 144"/>
                  <a:gd name="T114" fmla="*/ 126 w 147"/>
                  <a:gd name="T115" fmla="*/ 113 h 144"/>
                  <a:gd name="T116" fmla="*/ 126 w 147"/>
                  <a:gd name="T117" fmla="*/ 120 h 144"/>
                  <a:gd name="T118" fmla="*/ 123 w 147"/>
                  <a:gd name="T119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4">
                    <a:moveTo>
                      <a:pt x="116" y="124"/>
                    </a:moveTo>
                    <a:lnTo>
                      <a:pt x="116" y="126"/>
                    </a:lnTo>
                    <a:lnTo>
                      <a:pt x="116" y="130"/>
                    </a:lnTo>
                    <a:lnTo>
                      <a:pt x="116" y="134"/>
                    </a:lnTo>
                    <a:lnTo>
                      <a:pt x="113" y="134"/>
                    </a:lnTo>
                    <a:lnTo>
                      <a:pt x="109" y="134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85" y="136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1" y="144"/>
                    </a:lnTo>
                    <a:lnTo>
                      <a:pt x="78" y="144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0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6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15" y="113"/>
                    </a:lnTo>
                    <a:lnTo>
                      <a:pt x="15" y="108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5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9" y="92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5" y="47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2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36" y="19"/>
                    </a:lnTo>
                    <a:lnTo>
                      <a:pt x="32" y="16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85" y="8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8" y="11"/>
                    </a:lnTo>
                    <a:lnTo>
                      <a:pt x="102" y="8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11"/>
                    </a:lnTo>
                    <a:lnTo>
                      <a:pt x="109" y="16"/>
                    </a:lnTo>
                    <a:lnTo>
                      <a:pt x="116" y="19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6"/>
                    </a:lnTo>
                    <a:lnTo>
                      <a:pt x="126" y="32"/>
                    </a:lnTo>
                    <a:lnTo>
                      <a:pt x="130" y="28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7" y="32"/>
                    </a:lnTo>
                    <a:lnTo>
                      <a:pt x="137" y="36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7" y="47"/>
                    </a:lnTo>
                    <a:lnTo>
                      <a:pt x="141" y="47"/>
                    </a:lnTo>
                    <a:lnTo>
                      <a:pt x="144" y="47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1" y="54"/>
                    </a:lnTo>
                    <a:lnTo>
                      <a:pt x="137" y="5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4" y="70"/>
                    </a:lnTo>
                    <a:lnTo>
                      <a:pt x="141" y="70"/>
                    </a:lnTo>
                    <a:lnTo>
                      <a:pt x="141" y="82"/>
                    </a:lnTo>
                    <a:lnTo>
                      <a:pt x="144" y="82"/>
                    </a:lnTo>
                    <a:lnTo>
                      <a:pt x="147" y="82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41" y="105"/>
                    </a:lnTo>
                    <a:lnTo>
                      <a:pt x="137" y="105"/>
                    </a:lnTo>
                    <a:lnTo>
                      <a:pt x="134" y="105"/>
                    </a:lnTo>
                    <a:lnTo>
                      <a:pt x="130" y="105"/>
                    </a:lnTo>
                    <a:lnTo>
                      <a:pt x="126" y="113"/>
                    </a:lnTo>
                    <a:lnTo>
                      <a:pt x="130" y="116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24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0"/>
                    </a:lnTo>
                    <a:lnTo>
                      <a:pt x="116" y="12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5" name="Freeform 497"/>
              <p:cNvSpPr>
                <a:spLocks/>
              </p:cNvSpPr>
              <p:nvPr/>
            </p:nvSpPr>
            <p:spPr bwMode="auto">
              <a:xfrm>
                <a:off x="4469" y="3859"/>
                <a:ext cx="40" cy="39"/>
              </a:xfrm>
              <a:custGeom>
                <a:avLst/>
                <a:gdLst>
                  <a:gd name="T0" fmla="*/ 11 w 80"/>
                  <a:gd name="T1" fmla="*/ 56 h 78"/>
                  <a:gd name="T2" fmla="*/ 7 w 80"/>
                  <a:gd name="T3" fmla="*/ 58 h 78"/>
                  <a:gd name="T4" fmla="*/ 11 w 80"/>
                  <a:gd name="T5" fmla="*/ 62 h 78"/>
                  <a:gd name="T6" fmla="*/ 14 w 80"/>
                  <a:gd name="T7" fmla="*/ 66 h 78"/>
                  <a:gd name="T8" fmla="*/ 21 w 80"/>
                  <a:gd name="T9" fmla="*/ 66 h 78"/>
                  <a:gd name="T10" fmla="*/ 21 w 80"/>
                  <a:gd name="T11" fmla="*/ 74 h 78"/>
                  <a:gd name="T12" fmla="*/ 25 w 80"/>
                  <a:gd name="T13" fmla="*/ 78 h 78"/>
                  <a:gd name="T14" fmla="*/ 28 w 80"/>
                  <a:gd name="T15" fmla="*/ 74 h 78"/>
                  <a:gd name="T16" fmla="*/ 39 w 80"/>
                  <a:gd name="T17" fmla="*/ 74 h 78"/>
                  <a:gd name="T18" fmla="*/ 41 w 80"/>
                  <a:gd name="T19" fmla="*/ 78 h 78"/>
                  <a:gd name="T20" fmla="*/ 46 w 80"/>
                  <a:gd name="T21" fmla="*/ 69 h 78"/>
                  <a:gd name="T22" fmla="*/ 56 w 80"/>
                  <a:gd name="T23" fmla="*/ 69 h 78"/>
                  <a:gd name="T24" fmla="*/ 59 w 80"/>
                  <a:gd name="T25" fmla="*/ 74 h 78"/>
                  <a:gd name="T26" fmla="*/ 59 w 80"/>
                  <a:gd name="T27" fmla="*/ 62 h 78"/>
                  <a:gd name="T28" fmla="*/ 69 w 80"/>
                  <a:gd name="T29" fmla="*/ 58 h 78"/>
                  <a:gd name="T30" fmla="*/ 73 w 80"/>
                  <a:gd name="T31" fmla="*/ 56 h 78"/>
                  <a:gd name="T32" fmla="*/ 73 w 80"/>
                  <a:gd name="T33" fmla="*/ 46 h 78"/>
                  <a:gd name="T34" fmla="*/ 78 w 80"/>
                  <a:gd name="T35" fmla="*/ 42 h 78"/>
                  <a:gd name="T36" fmla="*/ 80 w 80"/>
                  <a:gd name="T37" fmla="*/ 39 h 78"/>
                  <a:gd name="T38" fmla="*/ 73 w 80"/>
                  <a:gd name="T39" fmla="*/ 34 h 78"/>
                  <a:gd name="T40" fmla="*/ 73 w 80"/>
                  <a:gd name="T41" fmla="*/ 28 h 78"/>
                  <a:gd name="T42" fmla="*/ 78 w 80"/>
                  <a:gd name="T43" fmla="*/ 24 h 78"/>
                  <a:gd name="T44" fmla="*/ 73 w 80"/>
                  <a:gd name="T45" fmla="*/ 20 h 78"/>
                  <a:gd name="T46" fmla="*/ 63 w 80"/>
                  <a:gd name="T47" fmla="*/ 14 h 78"/>
                  <a:gd name="T48" fmla="*/ 66 w 80"/>
                  <a:gd name="T49" fmla="*/ 11 h 78"/>
                  <a:gd name="T50" fmla="*/ 63 w 80"/>
                  <a:gd name="T51" fmla="*/ 8 h 78"/>
                  <a:gd name="T52" fmla="*/ 56 w 80"/>
                  <a:gd name="T53" fmla="*/ 11 h 78"/>
                  <a:gd name="T54" fmla="*/ 50 w 80"/>
                  <a:gd name="T55" fmla="*/ 3 h 78"/>
                  <a:gd name="T56" fmla="*/ 46 w 80"/>
                  <a:gd name="T57" fmla="*/ 0 h 78"/>
                  <a:gd name="T58" fmla="*/ 41 w 80"/>
                  <a:gd name="T59" fmla="*/ 8 h 78"/>
                  <a:gd name="T60" fmla="*/ 35 w 80"/>
                  <a:gd name="T61" fmla="*/ 3 h 78"/>
                  <a:gd name="T62" fmla="*/ 31 w 80"/>
                  <a:gd name="T63" fmla="*/ 0 h 78"/>
                  <a:gd name="T64" fmla="*/ 25 w 80"/>
                  <a:gd name="T65" fmla="*/ 3 h 78"/>
                  <a:gd name="T66" fmla="*/ 18 w 80"/>
                  <a:gd name="T67" fmla="*/ 14 h 78"/>
                  <a:gd name="T68" fmla="*/ 14 w 80"/>
                  <a:gd name="T69" fmla="*/ 11 h 78"/>
                  <a:gd name="T70" fmla="*/ 11 w 80"/>
                  <a:gd name="T71" fmla="*/ 14 h 78"/>
                  <a:gd name="T72" fmla="*/ 11 w 80"/>
                  <a:gd name="T73" fmla="*/ 24 h 78"/>
                  <a:gd name="T74" fmla="*/ 3 w 80"/>
                  <a:gd name="T75" fmla="*/ 24 h 78"/>
                  <a:gd name="T76" fmla="*/ 0 w 80"/>
                  <a:gd name="T77" fmla="*/ 28 h 78"/>
                  <a:gd name="T78" fmla="*/ 3 w 80"/>
                  <a:gd name="T79" fmla="*/ 30 h 78"/>
                  <a:gd name="T80" fmla="*/ 7 w 80"/>
                  <a:gd name="T81" fmla="*/ 42 h 78"/>
                  <a:gd name="T82" fmla="*/ 0 w 80"/>
                  <a:gd name="T83" fmla="*/ 42 h 78"/>
                  <a:gd name="T84" fmla="*/ 0 w 80"/>
                  <a:gd name="T85" fmla="*/ 50 h 78"/>
                  <a:gd name="T86" fmla="*/ 7 w 80"/>
                  <a:gd name="T87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1" y="56"/>
                    </a:moveTo>
                    <a:lnTo>
                      <a:pt x="11" y="56"/>
                    </a:lnTo>
                    <a:lnTo>
                      <a:pt x="11" y="58"/>
                    </a:lnTo>
                    <a:lnTo>
                      <a:pt x="7" y="58"/>
                    </a:lnTo>
                    <a:lnTo>
                      <a:pt x="7" y="62"/>
                    </a:lnTo>
                    <a:lnTo>
                      <a:pt x="11" y="62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1" y="69"/>
                    </a:lnTo>
                    <a:lnTo>
                      <a:pt x="39" y="74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69"/>
                    </a:lnTo>
                    <a:lnTo>
                      <a:pt x="52" y="69"/>
                    </a:lnTo>
                    <a:lnTo>
                      <a:pt x="56" y="69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59" y="62"/>
                    </a:lnTo>
                    <a:lnTo>
                      <a:pt x="66" y="58"/>
                    </a:lnTo>
                    <a:lnTo>
                      <a:pt x="69" y="58"/>
                    </a:lnTo>
                    <a:lnTo>
                      <a:pt x="73" y="58"/>
                    </a:lnTo>
                    <a:lnTo>
                      <a:pt x="73" y="56"/>
                    </a:lnTo>
                    <a:lnTo>
                      <a:pt x="69" y="52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39"/>
                    </a:lnTo>
                    <a:lnTo>
                      <a:pt x="78" y="39"/>
                    </a:lnTo>
                    <a:lnTo>
                      <a:pt x="73" y="34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6" name="Freeform 498"/>
              <p:cNvSpPr>
                <a:spLocks/>
              </p:cNvSpPr>
              <p:nvPr/>
            </p:nvSpPr>
            <p:spPr bwMode="auto">
              <a:xfrm>
                <a:off x="4469" y="3859"/>
                <a:ext cx="40" cy="39"/>
              </a:xfrm>
              <a:custGeom>
                <a:avLst/>
                <a:gdLst>
                  <a:gd name="T0" fmla="*/ 11 w 80"/>
                  <a:gd name="T1" fmla="*/ 58 h 78"/>
                  <a:gd name="T2" fmla="*/ 7 w 80"/>
                  <a:gd name="T3" fmla="*/ 62 h 78"/>
                  <a:gd name="T4" fmla="*/ 11 w 80"/>
                  <a:gd name="T5" fmla="*/ 66 h 78"/>
                  <a:gd name="T6" fmla="*/ 18 w 80"/>
                  <a:gd name="T7" fmla="*/ 62 h 78"/>
                  <a:gd name="T8" fmla="*/ 21 w 80"/>
                  <a:gd name="T9" fmla="*/ 69 h 78"/>
                  <a:gd name="T10" fmla="*/ 25 w 80"/>
                  <a:gd name="T11" fmla="*/ 74 h 78"/>
                  <a:gd name="T12" fmla="*/ 28 w 80"/>
                  <a:gd name="T13" fmla="*/ 78 h 78"/>
                  <a:gd name="T14" fmla="*/ 31 w 80"/>
                  <a:gd name="T15" fmla="*/ 69 h 78"/>
                  <a:gd name="T16" fmla="*/ 39 w 80"/>
                  <a:gd name="T17" fmla="*/ 78 h 78"/>
                  <a:gd name="T18" fmla="*/ 46 w 80"/>
                  <a:gd name="T19" fmla="*/ 78 h 78"/>
                  <a:gd name="T20" fmla="*/ 52 w 80"/>
                  <a:gd name="T21" fmla="*/ 69 h 78"/>
                  <a:gd name="T22" fmla="*/ 56 w 80"/>
                  <a:gd name="T23" fmla="*/ 74 h 78"/>
                  <a:gd name="T24" fmla="*/ 63 w 80"/>
                  <a:gd name="T25" fmla="*/ 69 h 78"/>
                  <a:gd name="T26" fmla="*/ 66 w 80"/>
                  <a:gd name="T27" fmla="*/ 58 h 78"/>
                  <a:gd name="T28" fmla="*/ 73 w 80"/>
                  <a:gd name="T29" fmla="*/ 58 h 78"/>
                  <a:gd name="T30" fmla="*/ 69 w 80"/>
                  <a:gd name="T31" fmla="*/ 52 h 78"/>
                  <a:gd name="T32" fmla="*/ 78 w 80"/>
                  <a:gd name="T33" fmla="*/ 46 h 78"/>
                  <a:gd name="T34" fmla="*/ 80 w 80"/>
                  <a:gd name="T35" fmla="*/ 42 h 78"/>
                  <a:gd name="T36" fmla="*/ 78 w 80"/>
                  <a:gd name="T37" fmla="*/ 39 h 78"/>
                  <a:gd name="T38" fmla="*/ 69 w 80"/>
                  <a:gd name="T39" fmla="*/ 28 h 78"/>
                  <a:gd name="T40" fmla="*/ 78 w 80"/>
                  <a:gd name="T41" fmla="*/ 28 h 78"/>
                  <a:gd name="T42" fmla="*/ 78 w 80"/>
                  <a:gd name="T43" fmla="*/ 20 h 78"/>
                  <a:gd name="T44" fmla="*/ 66 w 80"/>
                  <a:gd name="T45" fmla="*/ 20 h 78"/>
                  <a:gd name="T46" fmla="*/ 66 w 80"/>
                  <a:gd name="T47" fmla="*/ 14 h 78"/>
                  <a:gd name="T48" fmla="*/ 66 w 80"/>
                  <a:gd name="T49" fmla="*/ 8 h 78"/>
                  <a:gd name="T50" fmla="*/ 59 w 80"/>
                  <a:gd name="T51" fmla="*/ 8 h 78"/>
                  <a:gd name="T52" fmla="*/ 50 w 80"/>
                  <a:gd name="T53" fmla="*/ 8 h 78"/>
                  <a:gd name="T54" fmla="*/ 50 w 80"/>
                  <a:gd name="T55" fmla="*/ 0 h 78"/>
                  <a:gd name="T56" fmla="*/ 41 w 80"/>
                  <a:gd name="T57" fmla="*/ 0 h 78"/>
                  <a:gd name="T58" fmla="*/ 35 w 80"/>
                  <a:gd name="T59" fmla="*/ 8 h 78"/>
                  <a:gd name="T60" fmla="*/ 31 w 80"/>
                  <a:gd name="T61" fmla="*/ 3 h 78"/>
                  <a:gd name="T62" fmla="*/ 28 w 80"/>
                  <a:gd name="T63" fmla="*/ 0 h 78"/>
                  <a:gd name="T64" fmla="*/ 25 w 80"/>
                  <a:gd name="T65" fmla="*/ 8 h 78"/>
                  <a:gd name="T66" fmla="*/ 18 w 80"/>
                  <a:gd name="T67" fmla="*/ 11 h 78"/>
                  <a:gd name="T68" fmla="*/ 11 w 80"/>
                  <a:gd name="T69" fmla="*/ 11 h 78"/>
                  <a:gd name="T70" fmla="*/ 14 w 80"/>
                  <a:gd name="T71" fmla="*/ 18 h 78"/>
                  <a:gd name="T72" fmla="*/ 7 w 80"/>
                  <a:gd name="T73" fmla="*/ 24 h 78"/>
                  <a:gd name="T74" fmla="*/ 3 w 80"/>
                  <a:gd name="T75" fmla="*/ 28 h 78"/>
                  <a:gd name="T76" fmla="*/ 0 w 80"/>
                  <a:gd name="T77" fmla="*/ 30 h 78"/>
                  <a:gd name="T78" fmla="*/ 7 w 80"/>
                  <a:gd name="T79" fmla="*/ 30 h 78"/>
                  <a:gd name="T80" fmla="*/ 3 w 80"/>
                  <a:gd name="T81" fmla="*/ 42 h 78"/>
                  <a:gd name="T82" fmla="*/ 0 w 80"/>
                  <a:gd name="T83" fmla="*/ 46 h 78"/>
                  <a:gd name="T84" fmla="*/ 3 w 80"/>
                  <a:gd name="T85" fmla="*/ 50 h 78"/>
                  <a:gd name="T86" fmla="*/ 11 w 80"/>
                  <a:gd name="T87" fmla="*/ 5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1" y="56"/>
                    </a:moveTo>
                    <a:lnTo>
                      <a:pt x="11" y="58"/>
                    </a:lnTo>
                    <a:lnTo>
                      <a:pt x="7" y="58"/>
                    </a:lnTo>
                    <a:lnTo>
                      <a:pt x="7" y="62"/>
                    </a:lnTo>
                    <a:lnTo>
                      <a:pt x="11" y="62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1" y="69"/>
                    </a:lnTo>
                    <a:lnTo>
                      <a:pt x="39" y="74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69"/>
                    </a:lnTo>
                    <a:lnTo>
                      <a:pt x="52" y="69"/>
                    </a:lnTo>
                    <a:lnTo>
                      <a:pt x="56" y="69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59" y="62"/>
                    </a:lnTo>
                    <a:lnTo>
                      <a:pt x="66" y="58"/>
                    </a:lnTo>
                    <a:lnTo>
                      <a:pt x="69" y="58"/>
                    </a:lnTo>
                    <a:lnTo>
                      <a:pt x="73" y="58"/>
                    </a:lnTo>
                    <a:lnTo>
                      <a:pt x="73" y="56"/>
                    </a:lnTo>
                    <a:lnTo>
                      <a:pt x="69" y="52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39"/>
                    </a:lnTo>
                    <a:lnTo>
                      <a:pt x="78" y="39"/>
                    </a:lnTo>
                    <a:lnTo>
                      <a:pt x="73" y="34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5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7" name="Freeform 499"/>
              <p:cNvSpPr>
                <a:spLocks/>
              </p:cNvSpPr>
              <p:nvPr/>
            </p:nvSpPr>
            <p:spPr bwMode="auto">
              <a:xfrm>
                <a:off x="4472" y="3896"/>
                <a:ext cx="42" cy="40"/>
              </a:xfrm>
              <a:custGeom>
                <a:avLst/>
                <a:gdLst>
                  <a:gd name="T0" fmla="*/ 11 w 84"/>
                  <a:gd name="T1" fmla="*/ 58 h 80"/>
                  <a:gd name="T2" fmla="*/ 7 w 84"/>
                  <a:gd name="T3" fmla="*/ 62 h 80"/>
                  <a:gd name="T4" fmla="*/ 11 w 84"/>
                  <a:gd name="T5" fmla="*/ 66 h 80"/>
                  <a:gd name="T6" fmla="*/ 14 w 84"/>
                  <a:gd name="T7" fmla="*/ 70 h 80"/>
                  <a:gd name="T8" fmla="*/ 24 w 84"/>
                  <a:gd name="T9" fmla="*/ 70 h 80"/>
                  <a:gd name="T10" fmla="*/ 24 w 84"/>
                  <a:gd name="T11" fmla="*/ 76 h 80"/>
                  <a:gd name="T12" fmla="*/ 32 w 84"/>
                  <a:gd name="T13" fmla="*/ 80 h 80"/>
                  <a:gd name="T14" fmla="*/ 32 w 84"/>
                  <a:gd name="T15" fmla="*/ 72 h 80"/>
                  <a:gd name="T16" fmla="*/ 43 w 84"/>
                  <a:gd name="T17" fmla="*/ 76 h 80"/>
                  <a:gd name="T18" fmla="*/ 45 w 84"/>
                  <a:gd name="T19" fmla="*/ 80 h 80"/>
                  <a:gd name="T20" fmla="*/ 49 w 84"/>
                  <a:gd name="T21" fmla="*/ 76 h 80"/>
                  <a:gd name="T22" fmla="*/ 56 w 84"/>
                  <a:gd name="T23" fmla="*/ 70 h 80"/>
                  <a:gd name="T24" fmla="*/ 59 w 84"/>
                  <a:gd name="T25" fmla="*/ 72 h 80"/>
                  <a:gd name="T26" fmla="*/ 66 w 84"/>
                  <a:gd name="T27" fmla="*/ 72 h 80"/>
                  <a:gd name="T28" fmla="*/ 62 w 84"/>
                  <a:gd name="T29" fmla="*/ 66 h 80"/>
                  <a:gd name="T30" fmla="*/ 73 w 84"/>
                  <a:gd name="T31" fmla="*/ 58 h 80"/>
                  <a:gd name="T32" fmla="*/ 77 w 84"/>
                  <a:gd name="T33" fmla="*/ 62 h 80"/>
                  <a:gd name="T34" fmla="*/ 77 w 84"/>
                  <a:gd name="T35" fmla="*/ 54 h 80"/>
                  <a:gd name="T36" fmla="*/ 73 w 84"/>
                  <a:gd name="T37" fmla="*/ 52 h 80"/>
                  <a:gd name="T38" fmla="*/ 77 w 84"/>
                  <a:gd name="T39" fmla="*/ 42 h 80"/>
                  <a:gd name="T40" fmla="*/ 84 w 84"/>
                  <a:gd name="T41" fmla="*/ 42 h 80"/>
                  <a:gd name="T42" fmla="*/ 81 w 84"/>
                  <a:gd name="T43" fmla="*/ 38 h 80"/>
                  <a:gd name="T44" fmla="*/ 77 w 84"/>
                  <a:gd name="T45" fmla="*/ 34 h 80"/>
                  <a:gd name="T46" fmla="*/ 77 w 84"/>
                  <a:gd name="T47" fmla="*/ 23 h 80"/>
                  <a:gd name="T48" fmla="*/ 77 w 84"/>
                  <a:gd name="T49" fmla="*/ 16 h 80"/>
                  <a:gd name="T50" fmla="*/ 71 w 84"/>
                  <a:gd name="T51" fmla="*/ 16 h 80"/>
                  <a:gd name="T52" fmla="*/ 62 w 84"/>
                  <a:gd name="T53" fmla="*/ 10 h 80"/>
                  <a:gd name="T54" fmla="*/ 66 w 84"/>
                  <a:gd name="T55" fmla="*/ 6 h 80"/>
                  <a:gd name="T56" fmla="*/ 62 w 84"/>
                  <a:gd name="T57" fmla="*/ 4 h 80"/>
                  <a:gd name="T58" fmla="*/ 56 w 84"/>
                  <a:gd name="T59" fmla="*/ 6 h 80"/>
                  <a:gd name="T60" fmla="*/ 49 w 84"/>
                  <a:gd name="T61" fmla="*/ 4 h 80"/>
                  <a:gd name="T62" fmla="*/ 45 w 84"/>
                  <a:gd name="T63" fmla="*/ 0 h 80"/>
                  <a:gd name="T64" fmla="*/ 39 w 84"/>
                  <a:gd name="T65" fmla="*/ 4 h 80"/>
                  <a:gd name="T66" fmla="*/ 32 w 84"/>
                  <a:gd name="T67" fmla="*/ 4 h 80"/>
                  <a:gd name="T68" fmla="*/ 24 w 84"/>
                  <a:gd name="T69" fmla="*/ 0 h 80"/>
                  <a:gd name="T70" fmla="*/ 21 w 84"/>
                  <a:gd name="T71" fmla="*/ 4 h 80"/>
                  <a:gd name="T72" fmla="*/ 18 w 84"/>
                  <a:gd name="T73" fmla="*/ 14 h 80"/>
                  <a:gd name="T74" fmla="*/ 14 w 84"/>
                  <a:gd name="T75" fmla="*/ 10 h 80"/>
                  <a:gd name="T76" fmla="*/ 11 w 84"/>
                  <a:gd name="T77" fmla="*/ 14 h 80"/>
                  <a:gd name="T78" fmla="*/ 7 w 84"/>
                  <a:gd name="T79" fmla="*/ 16 h 80"/>
                  <a:gd name="T80" fmla="*/ 7 w 84"/>
                  <a:gd name="T81" fmla="*/ 26 h 80"/>
                  <a:gd name="T82" fmla="*/ 0 w 84"/>
                  <a:gd name="T83" fmla="*/ 26 h 80"/>
                  <a:gd name="T84" fmla="*/ 0 w 84"/>
                  <a:gd name="T85" fmla="*/ 34 h 80"/>
                  <a:gd name="T86" fmla="*/ 7 w 84"/>
                  <a:gd name="T87" fmla="*/ 44 h 80"/>
                  <a:gd name="T88" fmla="*/ 0 w 84"/>
                  <a:gd name="T89" fmla="*/ 44 h 80"/>
                  <a:gd name="T90" fmla="*/ 0 w 84"/>
                  <a:gd name="T91" fmla="*/ 52 h 80"/>
                  <a:gd name="T92" fmla="*/ 7 w 84"/>
                  <a:gd name="T93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49" y="72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7" y="52"/>
                    </a:lnTo>
                    <a:lnTo>
                      <a:pt x="73" y="52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81" y="42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77" y="34"/>
                    </a:lnTo>
                    <a:lnTo>
                      <a:pt x="73" y="26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1" y="20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8" name="Freeform 500"/>
              <p:cNvSpPr>
                <a:spLocks/>
              </p:cNvSpPr>
              <p:nvPr/>
            </p:nvSpPr>
            <p:spPr bwMode="auto">
              <a:xfrm>
                <a:off x="4472" y="3896"/>
                <a:ext cx="42" cy="40"/>
              </a:xfrm>
              <a:custGeom>
                <a:avLst/>
                <a:gdLst>
                  <a:gd name="T0" fmla="*/ 11 w 84"/>
                  <a:gd name="T1" fmla="*/ 62 h 80"/>
                  <a:gd name="T2" fmla="*/ 7 w 84"/>
                  <a:gd name="T3" fmla="*/ 66 h 80"/>
                  <a:gd name="T4" fmla="*/ 11 w 84"/>
                  <a:gd name="T5" fmla="*/ 70 h 80"/>
                  <a:gd name="T6" fmla="*/ 18 w 84"/>
                  <a:gd name="T7" fmla="*/ 66 h 80"/>
                  <a:gd name="T8" fmla="*/ 24 w 84"/>
                  <a:gd name="T9" fmla="*/ 72 h 80"/>
                  <a:gd name="T10" fmla="*/ 28 w 84"/>
                  <a:gd name="T11" fmla="*/ 80 h 80"/>
                  <a:gd name="T12" fmla="*/ 32 w 84"/>
                  <a:gd name="T13" fmla="*/ 76 h 80"/>
                  <a:gd name="T14" fmla="*/ 43 w 84"/>
                  <a:gd name="T15" fmla="*/ 72 h 80"/>
                  <a:gd name="T16" fmla="*/ 43 w 84"/>
                  <a:gd name="T17" fmla="*/ 80 h 80"/>
                  <a:gd name="T18" fmla="*/ 49 w 84"/>
                  <a:gd name="T19" fmla="*/ 80 h 80"/>
                  <a:gd name="T20" fmla="*/ 49 w 84"/>
                  <a:gd name="T21" fmla="*/ 72 h 80"/>
                  <a:gd name="T22" fmla="*/ 59 w 84"/>
                  <a:gd name="T23" fmla="*/ 70 h 80"/>
                  <a:gd name="T24" fmla="*/ 62 w 84"/>
                  <a:gd name="T25" fmla="*/ 72 h 80"/>
                  <a:gd name="T26" fmla="*/ 66 w 84"/>
                  <a:gd name="T27" fmla="*/ 70 h 80"/>
                  <a:gd name="T28" fmla="*/ 71 w 84"/>
                  <a:gd name="T29" fmla="*/ 58 h 80"/>
                  <a:gd name="T30" fmla="*/ 73 w 84"/>
                  <a:gd name="T31" fmla="*/ 62 h 80"/>
                  <a:gd name="T32" fmla="*/ 77 w 84"/>
                  <a:gd name="T33" fmla="*/ 58 h 80"/>
                  <a:gd name="T34" fmla="*/ 77 w 84"/>
                  <a:gd name="T35" fmla="*/ 52 h 80"/>
                  <a:gd name="T36" fmla="*/ 77 w 84"/>
                  <a:gd name="T37" fmla="*/ 44 h 80"/>
                  <a:gd name="T38" fmla="*/ 81 w 84"/>
                  <a:gd name="T39" fmla="*/ 42 h 80"/>
                  <a:gd name="T40" fmla="*/ 84 w 84"/>
                  <a:gd name="T41" fmla="*/ 38 h 80"/>
                  <a:gd name="T42" fmla="*/ 81 w 84"/>
                  <a:gd name="T43" fmla="*/ 34 h 80"/>
                  <a:gd name="T44" fmla="*/ 73 w 84"/>
                  <a:gd name="T45" fmla="*/ 26 h 80"/>
                  <a:gd name="T46" fmla="*/ 77 w 84"/>
                  <a:gd name="T47" fmla="*/ 20 h 80"/>
                  <a:gd name="T48" fmla="*/ 73 w 84"/>
                  <a:gd name="T49" fmla="*/ 16 h 80"/>
                  <a:gd name="T50" fmla="*/ 62 w 84"/>
                  <a:gd name="T51" fmla="*/ 14 h 80"/>
                  <a:gd name="T52" fmla="*/ 66 w 84"/>
                  <a:gd name="T53" fmla="*/ 10 h 80"/>
                  <a:gd name="T54" fmla="*/ 62 w 84"/>
                  <a:gd name="T55" fmla="*/ 6 h 80"/>
                  <a:gd name="T56" fmla="*/ 59 w 84"/>
                  <a:gd name="T57" fmla="*/ 4 h 80"/>
                  <a:gd name="T58" fmla="*/ 49 w 84"/>
                  <a:gd name="T59" fmla="*/ 6 h 80"/>
                  <a:gd name="T60" fmla="*/ 49 w 84"/>
                  <a:gd name="T61" fmla="*/ 0 h 80"/>
                  <a:gd name="T62" fmla="*/ 43 w 84"/>
                  <a:gd name="T63" fmla="*/ 0 h 80"/>
                  <a:gd name="T64" fmla="*/ 32 w 84"/>
                  <a:gd name="T65" fmla="*/ 6 h 80"/>
                  <a:gd name="T66" fmla="*/ 28 w 84"/>
                  <a:gd name="T67" fmla="*/ 0 h 80"/>
                  <a:gd name="T68" fmla="*/ 24 w 84"/>
                  <a:gd name="T69" fmla="*/ 4 h 80"/>
                  <a:gd name="T70" fmla="*/ 24 w 84"/>
                  <a:gd name="T71" fmla="*/ 10 h 80"/>
                  <a:gd name="T72" fmla="*/ 14 w 84"/>
                  <a:gd name="T73" fmla="*/ 14 h 80"/>
                  <a:gd name="T74" fmla="*/ 11 w 84"/>
                  <a:gd name="T75" fmla="*/ 10 h 80"/>
                  <a:gd name="T76" fmla="*/ 7 w 84"/>
                  <a:gd name="T77" fmla="*/ 14 h 80"/>
                  <a:gd name="T78" fmla="*/ 11 w 84"/>
                  <a:gd name="T79" fmla="*/ 20 h 80"/>
                  <a:gd name="T80" fmla="*/ 4 w 84"/>
                  <a:gd name="T81" fmla="*/ 26 h 80"/>
                  <a:gd name="T82" fmla="*/ 0 w 84"/>
                  <a:gd name="T83" fmla="*/ 31 h 80"/>
                  <a:gd name="T84" fmla="*/ 7 w 84"/>
                  <a:gd name="T85" fmla="*/ 34 h 80"/>
                  <a:gd name="T86" fmla="*/ 4 w 84"/>
                  <a:gd name="T87" fmla="*/ 44 h 80"/>
                  <a:gd name="T88" fmla="*/ 0 w 84"/>
                  <a:gd name="T89" fmla="*/ 48 h 80"/>
                  <a:gd name="T90" fmla="*/ 4 w 84"/>
                  <a:gd name="T91" fmla="*/ 52 h 80"/>
                  <a:gd name="T92" fmla="*/ 11 w 84"/>
                  <a:gd name="T93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0">
                    <a:moveTo>
                      <a:pt x="11" y="58"/>
                    </a:move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49" y="72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7" y="52"/>
                    </a:lnTo>
                    <a:lnTo>
                      <a:pt x="73" y="52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81" y="42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77" y="34"/>
                    </a:lnTo>
                    <a:lnTo>
                      <a:pt x="73" y="26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1" y="20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89" name="Freeform 501"/>
              <p:cNvSpPr>
                <a:spLocks/>
              </p:cNvSpPr>
              <p:nvPr/>
            </p:nvSpPr>
            <p:spPr bwMode="auto">
              <a:xfrm>
                <a:off x="4525" y="3890"/>
                <a:ext cx="17" cy="25"/>
              </a:xfrm>
              <a:custGeom>
                <a:avLst/>
                <a:gdLst>
                  <a:gd name="T0" fmla="*/ 21 w 35"/>
                  <a:gd name="T1" fmla="*/ 0 h 50"/>
                  <a:gd name="T2" fmla="*/ 23 w 35"/>
                  <a:gd name="T3" fmla="*/ 4 h 50"/>
                  <a:gd name="T4" fmla="*/ 27 w 35"/>
                  <a:gd name="T5" fmla="*/ 4 h 50"/>
                  <a:gd name="T6" fmla="*/ 32 w 35"/>
                  <a:gd name="T7" fmla="*/ 7 h 50"/>
                  <a:gd name="T8" fmla="*/ 32 w 35"/>
                  <a:gd name="T9" fmla="*/ 12 h 50"/>
                  <a:gd name="T10" fmla="*/ 35 w 35"/>
                  <a:gd name="T11" fmla="*/ 16 h 50"/>
                  <a:gd name="T12" fmla="*/ 35 w 35"/>
                  <a:gd name="T13" fmla="*/ 18 h 50"/>
                  <a:gd name="T14" fmla="*/ 35 w 35"/>
                  <a:gd name="T15" fmla="*/ 26 h 50"/>
                  <a:gd name="T16" fmla="*/ 35 w 35"/>
                  <a:gd name="T17" fmla="*/ 28 h 50"/>
                  <a:gd name="T18" fmla="*/ 32 w 35"/>
                  <a:gd name="T19" fmla="*/ 32 h 50"/>
                  <a:gd name="T20" fmla="*/ 32 w 35"/>
                  <a:gd name="T21" fmla="*/ 38 h 50"/>
                  <a:gd name="T22" fmla="*/ 27 w 35"/>
                  <a:gd name="T23" fmla="*/ 43 h 50"/>
                  <a:gd name="T24" fmla="*/ 27 w 35"/>
                  <a:gd name="T25" fmla="*/ 46 h 50"/>
                  <a:gd name="T26" fmla="*/ 23 w 35"/>
                  <a:gd name="T27" fmla="*/ 46 h 50"/>
                  <a:gd name="T28" fmla="*/ 21 w 35"/>
                  <a:gd name="T29" fmla="*/ 50 h 50"/>
                  <a:gd name="T30" fmla="*/ 17 w 35"/>
                  <a:gd name="T31" fmla="*/ 50 h 50"/>
                  <a:gd name="T32" fmla="*/ 14 w 35"/>
                  <a:gd name="T33" fmla="*/ 50 h 50"/>
                  <a:gd name="T34" fmla="*/ 10 w 35"/>
                  <a:gd name="T35" fmla="*/ 50 h 50"/>
                  <a:gd name="T36" fmla="*/ 7 w 35"/>
                  <a:gd name="T37" fmla="*/ 46 h 50"/>
                  <a:gd name="T38" fmla="*/ 7 w 35"/>
                  <a:gd name="T39" fmla="*/ 43 h 50"/>
                  <a:gd name="T40" fmla="*/ 4 w 35"/>
                  <a:gd name="T41" fmla="*/ 38 h 50"/>
                  <a:gd name="T42" fmla="*/ 4 w 35"/>
                  <a:gd name="T43" fmla="*/ 35 h 50"/>
                  <a:gd name="T44" fmla="*/ 0 w 35"/>
                  <a:gd name="T45" fmla="*/ 32 h 50"/>
                  <a:gd name="T46" fmla="*/ 0 w 35"/>
                  <a:gd name="T47" fmla="*/ 28 h 50"/>
                  <a:gd name="T48" fmla="*/ 0 w 35"/>
                  <a:gd name="T49" fmla="*/ 22 h 50"/>
                  <a:gd name="T50" fmla="*/ 4 w 35"/>
                  <a:gd name="T51" fmla="*/ 18 h 50"/>
                  <a:gd name="T52" fmla="*/ 4 w 35"/>
                  <a:gd name="T53" fmla="*/ 16 h 50"/>
                  <a:gd name="T54" fmla="*/ 7 w 35"/>
                  <a:gd name="T55" fmla="*/ 12 h 50"/>
                  <a:gd name="T56" fmla="*/ 10 w 35"/>
                  <a:gd name="T57" fmla="*/ 7 h 50"/>
                  <a:gd name="T58" fmla="*/ 14 w 35"/>
                  <a:gd name="T59" fmla="*/ 4 h 50"/>
                  <a:gd name="T60" fmla="*/ 17 w 35"/>
                  <a:gd name="T61" fmla="*/ 0 h 50"/>
                  <a:gd name="T62" fmla="*/ 21 w 35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0">
                    <a:moveTo>
                      <a:pt x="21" y="0"/>
                    </a:moveTo>
                    <a:lnTo>
                      <a:pt x="23" y="4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0" name="Freeform 502"/>
              <p:cNvSpPr>
                <a:spLocks/>
              </p:cNvSpPr>
              <p:nvPr/>
            </p:nvSpPr>
            <p:spPr bwMode="auto">
              <a:xfrm>
                <a:off x="4525" y="3890"/>
                <a:ext cx="17" cy="25"/>
              </a:xfrm>
              <a:custGeom>
                <a:avLst/>
                <a:gdLst>
                  <a:gd name="T0" fmla="*/ 21 w 35"/>
                  <a:gd name="T1" fmla="*/ 0 h 50"/>
                  <a:gd name="T2" fmla="*/ 23 w 35"/>
                  <a:gd name="T3" fmla="*/ 4 h 50"/>
                  <a:gd name="T4" fmla="*/ 27 w 35"/>
                  <a:gd name="T5" fmla="*/ 4 h 50"/>
                  <a:gd name="T6" fmla="*/ 32 w 35"/>
                  <a:gd name="T7" fmla="*/ 7 h 50"/>
                  <a:gd name="T8" fmla="*/ 32 w 35"/>
                  <a:gd name="T9" fmla="*/ 12 h 50"/>
                  <a:gd name="T10" fmla="*/ 35 w 35"/>
                  <a:gd name="T11" fmla="*/ 16 h 50"/>
                  <a:gd name="T12" fmla="*/ 35 w 35"/>
                  <a:gd name="T13" fmla="*/ 18 h 50"/>
                  <a:gd name="T14" fmla="*/ 35 w 35"/>
                  <a:gd name="T15" fmla="*/ 26 h 50"/>
                  <a:gd name="T16" fmla="*/ 35 w 35"/>
                  <a:gd name="T17" fmla="*/ 28 h 50"/>
                  <a:gd name="T18" fmla="*/ 32 w 35"/>
                  <a:gd name="T19" fmla="*/ 32 h 50"/>
                  <a:gd name="T20" fmla="*/ 32 w 35"/>
                  <a:gd name="T21" fmla="*/ 38 h 50"/>
                  <a:gd name="T22" fmla="*/ 27 w 35"/>
                  <a:gd name="T23" fmla="*/ 43 h 50"/>
                  <a:gd name="T24" fmla="*/ 27 w 35"/>
                  <a:gd name="T25" fmla="*/ 46 h 50"/>
                  <a:gd name="T26" fmla="*/ 23 w 35"/>
                  <a:gd name="T27" fmla="*/ 46 h 50"/>
                  <a:gd name="T28" fmla="*/ 21 w 35"/>
                  <a:gd name="T29" fmla="*/ 50 h 50"/>
                  <a:gd name="T30" fmla="*/ 17 w 35"/>
                  <a:gd name="T31" fmla="*/ 50 h 50"/>
                  <a:gd name="T32" fmla="*/ 14 w 35"/>
                  <a:gd name="T33" fmla="*/ 50 h 50"/>
                  <a:gd name="T34" fmla="*/ 10 w 35"/>
                  <a:gd name="T35" fmla="*/ 50 h 50"/>
                  <a:gd name="T36" fmla="*/ 7 w 35"/>
                  <a:gd name="T37" fmla="*/ 46 h 50"/>
                  <a:gd name="T38" fmla="*/ 7 w 35"/>
                  <a:gd name="T39" fmla="*/ 43 h 50"/>
                  <a:gd name="T40" fmla="*/ 4 w 35"/>
                  <a:gd name="T41" fmla="*/ 38 h 50"/>
                  <a:gd name="T42" fmla="*/ 4 w 35"/>
                  <a:gd name="T43" fmla="*/ 35 h 50"/>
                  <a:gd name="T44" fmla="*/ 0 w 35"/>
                  <a:gd name="T45" fmla="*/ 32 h 50"/>
                  <a:gd name="T46" fmla="*/ 0 w 35"/>
                  <a:gd name="T47" fmla="*/ 28 h 50"/>
                  <a:gd name="T48" fmla="*/ 0 w 35"/>
                  <a:gd name="T49" fmla="*/ 22 h 50"/>
                  <a:gd name="T50" fmla="*/ 4 w 35"/>
                  <a:gd name="T51" fmla="*/ 18 h 50"/>
                  <a:gd name="T52" fmla="*/ 4 w 35"/>
                  <a:gd name="T53" fmla="*/ 16 h 50"/>
                  <a:gd name="T54" fmla="*/ 7 w 35"/>
                  <a:gd name="T55" fmla="*/ 12 h 50"/>
                  <a:gd name="T56" fmla="*/ 10 w 35"/>
                  <a:gd name="T57" fmla="*/ 7 h 50"/>
                  <a:gd name="T58" fmla="*/ 14 w 35"/>
                  <a:gd name="T59" fmla="*/ 4 h 50"/>
                  <a:gd name="T60" fmla="*/ 17 w 35"/>
                  <a:gd name="T61" fmla="*/ 0 h 50"/>
                  <a:gd name="T62" fmla="*/ 21 w 35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0">
                    <a:moveTo>
                      <a:pt x="21" y="0"/>
                    </a:moveTo>
                    <a:lnTo>
                      <a:pt x="23" y="4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7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1" name="Freeform 503"/>
              <p:cNvSpPr>
                <a:spLocks/>
              </p:cNvSpPr>
              <p:nvPr/>
            </p:nvSpPr>
            <p:spPr bwMode="auto">
              <a:xfrm>
                <a:off x="4530" y="3896"/>
                <a:ext cx="7" cy="11"/>
              </a:xfrm>
              <a:custGeom>
                <a:avLst/>
                <a:gdLst>
                  <a:gd name="T0" fmla="*/ 7 w 13"/>
                  <a:gd name="T1" fmla="*/ 0 h 23"/>
                  <a:gd name="T2" fmla="*/ 11 w 13"/>
                  <a:gd name="T3" fmla="*/ 0 h 23"/>
                  <a:gd name="T4" fmla="*/ 11 w 13"/>
                  <a:gd name="T5" fmla="*/ 4 h 23"/>
                  <a:gd name="T6" fmla="*/ 13 w 13"/>
                  <a:gd name="T7" fmla="*/ 4 h 23"/>
                  <a:gd name="T8" fmla="*/ 13 w 13"/>
                  <a:gd name="T9" fmla="*/ 6 h 23"/>
                  <a:gd name="T10" fmla="*/ 13 w 13"/>
                  <a:gd name="T11" fmla="*/ 10 h 23"/>
                  <a:gd name="T12" fmla="*/ 13 w 13"/>
                  <a:gd name="T13" fmla="*/ 14 h 23"/>
                  <a:gd name="T14" fmla="*/ 11 w 13"/>
                  <a:gd name="T15" fmla="*/ 16 h 23"/>
                  <a:gd name="T16" fmla="*/ 11 w 13"/>
                  <a:gd name="T17" fmla="*/ 20 h 23"/>
                  <a:gd name="T18" fmla="*/ 11 w 13"/>
                  <a:gd name="T19" fmla="*/ 23 h 23"/>
                  <a:gd name="T20" fmla="*/ 7 w 13"/>
                  <a:gd name="T21" fmla="*/ 23 h 23"/>
                  <a:gd name="T22" fmla="*/ 4 w 13"/>
                  <a:gd name="T23" fmla="*/ 23 h 23"/>
                  <a:gd name="T24" fmla="*/ 0 w 13"/>
                  <a:gd name="T25" fmla="*/ 23 h 23"/>
                  <a:gd name="T26" fmla="*/ 0 w 13"/>
                  <a:gd name="T27" fmla="*/ 20 h 23"/>
                  <a:gd name="T28" fmla="*/ 0 w 13"/>
                  <a:gd name="T29" fmla="*/ 16 h 23"/>
                  <a:gd name="T30" fmla="*/ 0 w 13"/>
                  <a:gd name="T31" fmla="*/ 14 h 23"/>
                  <a:gd name="T32" fmla="*/ 0 w 13"/>
                  <a:gd name="T33" fmla="*/ 10 h 23"/>
                  <a:gd name="T34" fmla="*/ 0 w 13"/>
                  <a:gd name="T35" fmla="*/ 6 h 23"/>
                  <a:gd name="T36" fmla="*/ 4 w 13"/>
                  <a:gd name="T37" fmla="*/ 4 h 23"/>
                  <a:gd name="T38" fmla="*/ 4 w 13"/>
                  <a:gd name="T39" fmla="*/ 0 h 23"/>
                  <a:gd name="T40" fmla="*/ 7 w 1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3">
                    <a:moveTo>
                      <a:pt x="7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2" name="Freeform 504"/>
              <p:cNvSpPr>
                <a:spLocks/>
              </p:cNvSpPr>
              <p:nvPr/>
            </p:nvSpPr>
            <p:spPr bwMode="auto">
              <a:xfrm>
                <a:off x="4530" y="3896"/>
                <a:ext cx="7" cy="11"/>
              </a:xfrm>
              <a:custGeom>
                <a:avLst/>
                <a:gdLst>
                  <a:gd name="T0" fmla="*/ 7 w 13"/>
                  <a:gd name="T1" fmla="*/ 0 h 23"/>
                  <a:gd name="T2" fmla="*/ 11 w 13"/>
                  <a:gd name="T3" fmla="*/ 0 h 23"/>
                  <a:gd name="T4" fmla="*/ 11 w 13"/>
                  <a:gd name="T5" fmla="*/ 4 h 23"/>
                  <a:gd name="T6" fmla="*/ 13 w 13"/>
                  <a:gd name="T7" fmla="*/ 4 h 23"/>
                  <a:gd name="T8" fmla="*/ 13 w 13"/>
                  <a:gd name="T9" fmla="*/ 6 h 23"/>
                  <a:gd name="T10" fmla="*/ 13 w 13"/>
                  <a:gd name="T11" fmla="*/ 10 h 23"/>
                  <a:gd name="T12" fmla="*/ 13 w 13"/>
                  <a:gd name="T13" fmla="*/ 14 h 23"/>
                  <a:gd name="T14" fmla="*/ 11 w 13"/>
                  <a:gd name="T15" fmla="*/ 16 h 23"/>
                  <a:gd name="T16" fmla="*/ 11 w 13"/>
                  <a:gd name="T17" fmla="*/ 20 h 23"/>
                  <a:gd name="T18" fmla="*/ 11 w 13"/>
                  <a:gd name="T19" fmla="*/ 23 h 23"/>
                  <a:gd name="T20" fmla="*/ 7 w 13"/>
                  <a:gd name="T21" fmla="*/ 23 h 23"/>
                  <a:gd name="T22" fmla="*/ 4 w 13"/>
                  <a:gd name="T23" fmla="*/ 23 h 23"/>
                  <a:gd name="T24" fmla="*/ 0 w 13"/>
                  <a:gd name="T25" fmla="*/ 23 h 23"/>
                  <a:gd name="T26" fmla="*/ 0 w 13"/>
                  <a:gd name="T27" fmla="*/ 20 h 23"/>
                  <a:gd name="T28" fmla="*/ 0 w 13"/>
                  <a:gd name="T29" fmla="*/ 16 h 23"/>
                  <a:gd name="T30" fmla="*/ 0 w 13"/>
                  <a:gd name="T31" fmla="*/ 14 h 23"/>
                  <a:gd name="T32" fmla="*/ 0 w 13"/>
                  <a:gd name="T33" fmla="*/ 10 h 23"/>
                  <a:gd name="T34" fmla="*/ 0 w 13"/>
                  <a:gd name="T35" fmla="*/ 6 h 23"/>
                  <a:gd name="T36" fmla="*/ 4 w 13"/>
                  <a:gd name="T37" fmla="*/ 4 h 23"/>
                  <a:gd name="T38" fmla="*/ 4 w 13"/>
                  <a:gd name="T39" fmla="*/ 0 h 23"/>
                  <a:gd name="T40" fmla="*/ 7 w 1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3">
                    <a:moveTo>
                      <a:pt x="7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3" name="Freeform 505"/>
              <p:cNvSpPr>
                <a:spLocks/>
              </p:cNvSpPr>
              <p:nvPr/>
            </p:nvSpPr>
            <p:spPr bwMode="auto">
              <a:xfrm>
                <a:off x="4546" y="3885"/>
                <a:ext cx="17" cy="28"/>
              </a:xfrm>
              <a:custGeom>
                <a:avLst/>
                <a:gdLst>
                  <a:gd name="T0" fmla="*/ 3 w 35"/>
                  <a:gd name="T1" fmla="*/ 6 h 56"/>
                  <a:gd name="T2" fmla="*/ 0 w 35"/>
                  <a:gd name="T3" fmla="*/ 48 h 56"/>
                  <a:gd name="T4" fmla="*/ 7 w 35"/>
                  <a:gd name="T5" fmla="*/ 56 h 56"/>
                  <a:gd name="T6" fmla="*/ 7 w 35"/>
                  <a:gd name="T7" fmla="*/ 53 h 56"/>
                  <a:gd name="T8" fmla="*/ 10 w 35"/>
                  <a:gd name="T9" fmla="*/ 53 h 56"/>
                  <a:gd name="T10" fmla="*/ 10 w 35"/>
                  <a:gd name="T11" fmla="*/ 36 h 56"/>
                  <a:gd name="T12" fmla="*/ 21 w 35"/>
                  <a:gd name="T13" fmla="*/ 56 h 56"/>
                  <a:gd name="T14" fmla="*/ 24 w 35"/>
                  <a:gd name="T15" fmla="*/ 56 h 56"/>
                  <a:gd name="T16" fmla="*/ 28 w 35"/>
                  <a:gd name="T17" fmla="*/ 48 h 56"/>
                  <a:gd name="T18" fmla="*/ 13 w 35"/>
                  <a:gd name="T19" fmla="*/ 26 h 56"/>
                  <a:gd name="T20" fmla="*/ 35 w 35"/>
                  <a:gd name="T21" fmla="*/ 14 h 56"/>
                  <a:gd name="T22" fmla="*/ 31 w 35"/>
                  <a:gd name="T23" fmla="*/ 4 h 56"/>
                  <a:gd name="T24" fmla="*/ 10 w 35"/>
                  <a:gd name="T25" fmla="*/ 17 h 56"/>
                  <a:gd name="T26" fmla="*/ 13 w 35"/>
                  <a:gd name="T27" fmla="*/ 4 h 56"/>
                  <a:gd name="T28" fmla="*/ 7 w 35"/>
                  <a:gd name="T29" fmla="*/ 0 h 56"/>
                  <a:gd name="T30" fmla="*/ 3 w 35"/>
                  <a:gd name="T3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" y="6"/>
                    </a:moveTo>
                    <a:lnTo>
                      <a:pt x="0" y="4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0" y="3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48"/>
                    </a:lnTo>
                    <a:lnTo>
                      <a:pt x="13" y="26"/>
                    </a:lnTo>
                    <a:lnTo>
                      <a:pt x="35" y="14"/>
                    </a:lnTo>
                    <a:lnTo>
                      <a:pt x="31" y="4"/>
                    </a:lnTo>
                    <a:lnTo>
                      <a:pt x="10" y="17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4" name="Freeform 506"/>
              <p:cNvSpPr>
                <a:spLocks/>
              </p:cNvSpPr>
              <p:nvPr/>
            </p:nvSpPr>
            <p:spPr bwMode="auto">
              <a:xfrm>
                <a:off x="4546" y="3885"/>
                <a:ext cx="17" cy="28"/>
              </a:xfrm>
              <a:custGeom>
                <a:avLst/>
                <a:gdLst>
                  <a:gd name="T0" fmla="*/ 3 w 35"/>
                  <a:gd name="T1" fmla="*/ 6 h 56"/>
                  <a:gd name="T2" fmla="*/ 0 w 35"/>
                  <a:gd name="T3" fmla="*/ 48 h 56"/>
                  <a:gd name="T4" fmla="*/ 7 w 35"/>
                  <a:gd name="T5" fmla="*/ 56 h 56"/>
                  <a:gd name="T6" fmla="*/ 7 w 35"/>
                  <a:gd name="T7" fmla="*/ 53 h 56"/>
                  <a:gd name="T8" fmla="*/ 10 w 35"/>
                  <a:gd name="T9" fmla="*/ 53 h 56"/>
                  <a:gd name="T10" fmla="*/ 10 w 35"/>
                  <a:gd name="T11" fmla="*/ 36 h 56"/>
                  <a:gd name="T12" fmla="*/ 21 w 35"/>
                  <a:gd name="T13" fmla="*/ 56 h 56"/>
                  <a:gd name="T14" fmla="*/ 24 w 35"/>
                  <a:gd name="T15" fmla="*/ 56 h 56"/>
                  <a:gd name="T16" fmla="*/ 28 w 35"/>
                  <a:gd name="T17" fmla="*/ 48 h 56"/>
                  <a:gd name="T18" fmla="*/ 13 w 35"/>
                  <a:gd name="T19" fmla="*/ 26 h 56"/>
                  <a:gd name="T20" fmla="*/ 35 w 35"/>
                  <a:gd name="T21" fmla="*/ 14 h 56"/>
                  <a:gd name="T22" fmla="*/ 31 w 35"/>
                  <a:gd name="T23" fmla="*/ 4 h 56"/>
                  <a:gd name="T24" fmla="*/ 10 w 35"/>
                  <a:gd name="T25" fmla="*/ 17 h 56"/>
                  <a:gd name="T26" fmla="*/ 13 w 35"/>
                  <a:gd name="T27" fmla="*/ 4 h 56"/>
                  <a:gd name="T28" fmla="*/ 7 w 35"/>
                  <a:gd name="T29" fmla="*/ 0 h 56"/>
                  <a:gd name="T30" fmla="*/ 3 w 35"/>
                  <a:gd name="T3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" y="6"/>
                    </a:moveTo>
                    <a:lnTo>
                      <a:pt x="0" y="4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0" y="3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48"/>
                    </a:lnTo>
                    <a:lnTo>
                      <a:pt x="13" y="26"/>
                    </a:lnTo>
                    <a:lnTo>
                      <a:pt x="35" y="14"/>
                    </a:lnTo>
                    <a:lnTo>
                      <a:pt x="31" y="4"/>
                    </a:lnTo>
                    <a:lnTo>
                      <a:pt x="10" y="17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5" name="Freeform 507"/>
              <p:cNvSpPr>
                <a:spLocks/>
              </p:cNvSpPr>
              <p:nvPr/>
            </p:nvSpPr>
            <p:spPr bwMode="auto">
              <a:xfrm>
                <a:off x="4525" y="3868"/>
                <a:ext cx="26" cy="24"/>
              </a:xfrm>
              <a:custGeom>
                <a:avLst/>
                <a:gdLst>
                  <a:gd name="T0" fmla="*/ 7 w 52"/>
                  <a:gd name="T1" fmla="*/ 2 h 48"/>
                  <a:gd name="T2" fmla="*/ 17 w 52"/>
                  <a:gd name="T3" fmla="*/ 21 h 48"/>
                  <a:gd name="T4" fmla="*/ 0 w 52"/>
                  <a:gd name="T5" fmla="*/ 34 h 48"/>
                  <a:gd name="T6" fmla="*/ 0 w 52"/>
                  <a:gd name="T7" fmla="*/ 48 h 48"/>
                  <a:gd name="T8" fmla="*/ 4 w 52"/>
                  <a:gd name="T9" fmla="*/ 44 h 48"/>
                  <a:gd name="T10" fmla="*/ 7 w 52"/>
                  <a:gd name="T11" fmla="*/ 48 h 48"/>
                  <a:gd name="T12" fmla="*/ 23 w 52"/>
                  <a:gd name="T13" fmla="*/ 32 h 48"/>
                  <a:gd name="T14" fmla="*/ 35 w 52"/>
                  <a:gd name="T15" fmla="*/ 48 h 48"/>
                  <a:gd name="T16" fmla="*/ 42 w 52"/>
                  <a:gd name="T17" fmla="*/ 44 h 48"/>
                  <a:gd name="T18" fmla="*/ 45 w 52"/>
                  <a:gd name="T19" fmla="*/ 40 h 48"/>
                  <a:gd name="T20" fmla="*/ 32 w 52"/>
                  <a:gd name="T21" fmla="*/ 24 h 48"/>
                  <a:gd name="T22" fmla="*/ 52 w 52"/>
                  <a:gd name="T23" fmla="*/ 6 h 48"/>
                  <a:gd name="T24" fmla="*/ 45 w 52"/>
                  <a:gd name="T25" fmla="*/ 0 h 48"/>
                  <a:gd name="T26" fmla="*/ 27 w 52"/>
                  <a:gd name="T27" fmla="*/ 12 h 48"/>
                  <a:gd name="T28" fmla="*/ 17 w 52"/>
                  <a:gd name="T29" fmla="*/ 0 h 48"/>
                  <a:gd name="T30" fmla="*/ 14 w 52"/>
                  <a:gd name="T31" fmla="*/ 0 h 48"/>
                  <a:gd name="T32" fmla="*/ 10 w 52"/>
                  <a:gd name="T33" fmla="*/ 0 h 48"/>
                  <a:gd name="T34" fmla="*/ 7 w 52"/>
                  <a:gd name="T3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48">
                    <a:moveTo>
                      <a:pt x="7" y="2"/>
                    </a:moveTo>
                    <a:lnTo>
                      <a:pt x="17" y="21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23" y="32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32" y="24"/>
                    </a:lnTo>
                    <a:lnTo>
                      <a:pt x="52" y="6"/>
                    </a:lnTo>
                    <a:lnTo>
                      <a:pt x="45" y="0"/>
                    </a:lnTo>
                    <a:lnTo>
                      <a:pt x="27" y="1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6" name="Freeform 508"/>
              <p:cNvSpPr>
                <a:spLocks/>
              </p:cNvSpPr>
              <p:nvPr/>
            </p:nvSpPr>
            <p:spPr bwMode="auto">
              <a:xfrm>
                <a:off x="4525" y="3868"/>
                <a:ext cx="26" cy="24"/>
              </a:xfrm>
              <a:custGeom>
                <a:avLst/>
                <a:gdLst>
                  <a:gd name="T0" fmla="*/ 7 w 52"/>
                  <a:gd name="T1" fmla="*/ 2 h 48"/>
                  <a:gd name="T2" fmla="*/ 17 w 52"/>
                  <a:gd name="T3" fmla="*/ 21 h 48"/>
                  <a:gd name="T4" fmla="*/ 0 w 52"/>
                  <a:gd name="T5" fmla="*/ 34 h 48"/>
                  <a:gd name="T6" fmla="*/ 0 w 52"/>
                  <a:gd name="T7" fmla="*/ 48 h 48"/>
                  <a:gd name="T8" fmla="*/ 4 w 52"/>
                  <a:gd name="T9" fmla="*/ 44 h 48"/>
                  <a:gd name="T10" fmla="*/ 7 w 52"/>
                  <a:gd name="T11" fmla="*/ 48 h 48"/>
                  <a:gd name="T12" fmla="*/ 23 w 52"/>
                  <a:gd name="T13" fmla="*/ 32 h 48"/>
                  <a:gd name="T14" fmla="*/ 35 w 52"/>
                  <a:gd name="T15" fmla="*/ 48 h 48"/>
                  <a:gd name="T16" fmla="*/ 42 w 52"/>
                  <a:gd name="T17" fmla="*/ 44 h 48"/>
                  <a:gd name="T18" fmla="*/ 45 w 52"/>
                  <a:gd name="T19" fmla="*/ 40 h 48"/>
                  <a:gd name="T20" fmla="*/ 32 w 52"/>
                  <a:gd name="T21" fmla="*/ 24 h 48"/>
                  <a:gd name="T22" fmla="*/ 52 w 52"/>
                  <a:gd name="T23" fmla="*/ 6 h 48"/>
                  <a:gd name="T24" fmla="*/ 45 w 52"/>
                  <a:gd name="T25" fmla="*/ 0 h 48"/>
                  <a:gd name="T26" fmla="*/ 27 w 52"/>
                  <a:gd name="T27" fmla="*/ 12 h 48"/>
                  <a:gd name="T28" fmla="*/ 17 w 52"/>
                  <a:gd name="T29" fmla="*/ 0 h 48"/>
                  <a:gd name="T30" fmla="*/ 14 w 52"/>
                  <a:gd name="T31" fmla="*/ 0 h 48"/>
                  <a:gd name="T32" fmla="*/ 10 w 52"/>
                  <a:gd name="T33" fmla="*/ 0 h 48"/>
                  <a:gd name="T34" fmla="*/ 7 w 52"/>
                  <a:gd name="T3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48">
                    <a:moveTo>
                      <a:pt x="7" y="2"/>
                    </a:moveTo>
                    <a:lnTo>
                      <a:pt x="17" y="21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23" y="32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32" y="24"/>
                    </a:lnTo>
                    <a:lnTo>
                      <a:pt x="52" y="6"/>
                    </a:lnTo>
                    <a:lnTo>
                      <a:pt x="45" y="0"/>
                    </a:lnTo>
                    <a:lnTo>
                      <a:pt x="27" y="1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7" name="Freeform 509"/>
              <p:cNvSpPr>
                <a:spLocks/>
              </p:cNvSpPr>
              <p:nvPr/>
            </p:nvSpPr>
            <p:spPr bwMode="auto">
              <a:xfrm>
                <a:off x="4708" y="3822"/>
                <a:ext cx="1" cy="5"/>
              </a:xfrm>
              <a:custGeom>
                <a:avLst/>
                <a:gdLst>
                  <a:gd name="T0" fmla="*/ 4 h 10"/>
                  <a:gd name="T1" fmla="*/ 0 h 10"/>
                  <a:gd name="T2" fmla="*/ 4 h 10"/>
                  <a:gd name="T3" fmla="*/ 7 h 10"/>
                  <a:gd name="T4" fmla="*/ 10 h 10"/>
                  <a:gd name="T5" fmla="*/ 7 h 10"/>
                  <a:gd name="T6" fmla="*/ 4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8" name="Line 510"/>
              <p:cNvSpPr>
                <a:spLocks noChangeShapeType="1"/>
              </p:cNvSpPr>
              <p:nvPr/>
            </p:nvSpPr>
            <p:spPr bwMode="auto">
              <a:xfrm>
                <a:off x="4708" y="382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399" name="Rectangle 511"/>
              <p:cNvSpPr>
                <a:spLocks noChangeArrowheads="1"/>
              </p:cNvSpPr>
              <p:nvPr/>
            </p:nvSpPr>
            <p:spPr bwMode="auto">
              <a:xfrm>
                <a:off x="4657" y="3822"/>
                <a:ext cx="65" cy="7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0" name="Rectangle 512"/>
              <p:cNvSpPr>
                <a:spLocks noChangeArrowheads="1"/>
              </p:cNvSpPr>
              <p:nvPr/>
            </p:nvSpPr>
            <p:spPr bwMode="auto">
              <a:xfrm>
                <a:off x="4657" y="3822"/>
                <a:ext cx="65" cy="7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1" name="Rectangle 513"/>
              <p:cNvSpPr>
                <a:spLocks noChangeArrowheads="1"/>
              </p:cNvSpPr>
              <p:nvPr/>
            </p:nvSpPr>
            <p:spPr bwMode="auto">
              <a:xfrm>
                <a:off x="4661" y="3824"/>
                <a:ext cx="58" cy="6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2" name="Rectangle 514"/>
              <p:cNvSpPr>
                <a:spLocks noChangeArrowheads="1"/>
              </p:cNvSpPr>
              <p:nvPr/>
            </p:nvSpPr>
            <p:spPr bwMode="auto">
              <a:xfrm>
                <a:off x="4661" y="3824"/>
                <a:ext cx="58" cy="6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3" name="Freeform 515"/>
              <p:cNvSpPr>
                <a:spLocks/>
              </p:cNvSpPr>
              <p:nvPr/>
            </p:nvSpPr>
            <p:spPr bwMode="auto">
              <a:xfrm>
                <a:off x="4694" y="3849"/>
                <a:ext cx="19" cy="36"/>
              </a:xfrm>
              <a:custGeom>
                <a:avLst/>
                <a:gdLst>
                  <a:gd name="T0" fmla="*/ 3 w 39"/>
                  <a:gd name="T1" fmla="*/ 12 h 72"/>
                  <a:gd name="T2" fmla="*/ 0 w 39"/>
                  <a:gd name="T3" fmla="*/ 62 h 72"/>
                  <a:gd name="T4" fmla="*/ 7 w 39"/>
                  <a:gd name="T5" fmla="*/ 70 h 72"/>
                  <a:gd name="T6" fmla="*/ 7 w 39"/>
                  <a:gd name="T7" fmla="*/ 66 h 72"/>
                  <a:gd name="T8" fmla="*/ 12 w 39"/>
                  <a:gd name="T9" fmla="*/ 66 h 72"/>
                  <a:gd name="T10" fmla="*/ 12 w 39"/>
                  <a:gd name="T11" fmla="*/ 44 h 72"/>
                  <a:gd name="T12" fmla="*/ 25 w 39"/>
                  <a:gd name="T13" fmla="*/ 72 h 72"/>
                  <a:gd name="T14" fmla="*/ 31 w 39"/>
                  <a:gd name="T15" fmla="*/ 72 h 72"/>
                  <a:gd name="T16" fmla="*/ 31 w 39"/>
                  <a:gd name="T17" fmla="*/ 59 h 72"/>
                  <a:gd name="T18" fmla="*/ 18 w 39"/>
                  <a:gd name="T19" fmla="*/ 31 h 72"/>
                  <a:gd name="T20" fmla="*/ 39 w 39"/>
                  <a:gd name="T21" fmla="*/ 16 h 72"/>
                  <a:gd name="T22" fmla="*/ 35 w 39"/>
                  <a:gd name="T23" fmla="*/ 6 h 72"/>
                  <a:gd name="T24" fmla="*/ 14 w 39"/>
                  <a:gd name="T25" fmla="*/ 20 h 72"/>
                  <a:gd name="T26" fmla="*/ 18 w 39"/>
                  <a:gd name="T27" fmla="*/ 6 h 72"/>
                  <a:gd name="T28" fmla="*/ 12 w 39"/>
                  <a:gd name="T29" fmla="*/ 0 h 72"/>
                  <a:gd name="T30" fmla="*/ 3 w 39"/>
                  <a:gd name="T31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72">
                    <a:moveTo>
                      <a:pt x="3" y="12"/>
                    </a:moveTo>
                    <a:lnTo>
                      <a:pt x="0" y="62"/>
                    </a:lnTo>
                    <a:lnTo>
                      <a:pt x="7" y="70"/>
                    </a:lnTo>
                    <a:lnTo>
                      <a:pt x="7" y="66"/>
                    </a:lnTo>
                    <a:lnTo>
                      <a:pt x="12" y="66"/>
                    </a:lnTo>
                    <a:lnTo>
                      <a:pt x="12" y="44"/>
                    </a:lnTo>
                    <a:lnTo>
                      <a:pt x="25" y="72"/>
                    </a:lnTo>
                    <a:lnTo>
                      <a:pt x="31" y="72"/>
                    </a:lnTo>
                    <a:lnTo>
                      <a:pt x="31" y="59"/>
                    </a:lnTo>
                    <a:lnTo>
                      <a:pt x="18" y="31"/>
                    </a:lnTo>
                    <a:lnTo>
                      <a:pt x="39" y="16"/>
                    </a:lnTo>
                    <a:lnTo>
                      <a:pt x="35" y="6"/>
                    </a:lnTo>
                    <a:lnTo>
                      <a:pt x="14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4" name="Freeform 516"/>
              <p:cNvSpPr>
                <a:spLocks/>
              </p:cNvSpPr>
              <p:nvPr/>
            </p:nvSpPr>
            <p:spPr bwMode="auto">
              <a:xfrm>
                <a:off x="4694" y="3849"/>
                <a:ext cx="19" cy="36"/>
              </a:xfrm>
              <a:custGeom>
                <a:avLst/>
                <a:gdLst>
                  <a:gd name="T0" fmla="*/ 3 w 39"/>
                  <a:gd name="T1" fmla="*/ 12 h 72"/>
                  <a:gd name="T2" fmla="*/ 0 w 39"/>
                  <a:gd name="T3" fmla="*/ 62 h 72"/>
                  <a:gd name="T4" fmla="*/ 7 w 39"/>
                  <a:gd name="T5" fmla="*/ 70 h 72"/>
                  <a:gd name="T6" fmla="*/ 7 w 39"/>
                  <a:gd name="T7" fmla="*/ 66 h 72"/>
                  <a:gd name="T8" fmla="*/ 12 w 39"/>
                  <a:gd name="T9" fmla="*/ 66 h 72"/>
                  <a:gd name="T10" fmla="*/ 12 w 39"/>
                  <a:gd name="T11" fmla="*/ 44 h 72"/>
                  <a:gd name="T12" fmla="*/ 25 w 39"/>
                  <a:gd name="T13" fmla="*/ 72 h 72"/>
                  <a:gd name="T14" fmla="*/ 31 w 39"/>
                  <a:gd name="T15" fmla="*/ 72 h 72"/>
                  <a:gd name="T16" fmla="*/ 31 w 39"/>
                  <a:gd name="T17" fmla="*/ 59 h 72"/>
                  <a:gd name="T18" fmla="*/ 18 w 39"/>
                  <a:gd name="T19" fmla="*/ 31 h 72"/>
                  <a:gd name="T20" fmla="*/ 39 w 39"/>
                  <a:gd name="T21" fmla="*/ 16 h 72"/>
                  <a:gd name="T22" fmla="*/ 35 w 39"/>
                  <a:gd name="T23" fmla="*/ 6 h 72"/>
                  <a:gd name="T24" fmla="*/ 14 w 39"/>
                  <a:gd name="T25" fmla="*/ 20 h 72"/>
                  <a:gd name="T26" fmla="*/ 18 w 39"/>
                  <a:gd name="T27" fmla="*/ 6 h 72"/>
                  <a:gd name="T28" fmla="*/ 12 w 39"/>
                  <a:gd name="T29" fmla="*/ 0 h 72"/>
                  <a:gd name="T30" fmla="*/ 3 w 39"/>
                  <a:gd name="T31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72">
                    <a:moveTo>
                      <a:pt x="3" y="12"/>
                    </a:moveTo>
                    <a:lnTo>
                      <a:pt x="0" y="62"/>
                    </a:lnTo>
                    <a:lnTo>
                      <a:pt x="7" y="70"/>
                    </a:lnTo>
                    <a:lnTo>
                      <a:pt x="7" y="66"/>
                    </a:lnTo>
                    <a:lnTo>
                      <a:pt x="12" y="66"/>
                    </a:lnTo>
                    <a:lnTo>
                      <a:pt x="12" y="44"/>
                    </a:lnTo>
                    <a:lnTo>
                      <a:pt x="25" y="72"/>
                    </a:lnTo>
                    <a:lnTo>
                      <a:pt x="31" y="72"/>
                    </a:lnTo>
                    <a:lnTo>
                      <a:pt x="31" y="59"/>
                    </a:lnTo>
                    <a:lnTo>
                      <a:pt x="18" y="31"/>
                    </a:lnTo>
                    <a:lnTo>
                      <a:pt x="39" y="16"/>
                    </a:lnTo>
                    <a:lnTo>
                      <a:pt x="35" y="6"/>
                    </a:lnTo>
                    <a:lnTo>
                      <a:pt x="14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3" y="1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5" name="Freeform 517"/>
              <p:cNvSpPr>
                <a:spLocks/>
              </p:cNvSpPr>
              <p:nvPr/>
            </p:nvSpPr>
            <p:spPr bwMode="auto">
              <a:xfrm>
                <a:off x="4668" y="3827"/>
                <a:ext cx="32" cy="32"/>
              </a:xfrm>
              <a:custGeom>
                <a:avLst/>
                <a:gdLst>
                  <a:gd name="T0" fmla="*/ 10 w 64"/>
                  <a:gd name="T1" fmla="*/ 4 h 64"/>
                  <a:gd name="T2" fmla="*/ 24 w 64"/>
                  <a:gd name="T3" fmla="*/ 28 h 64"/>
                  <a:gd name="T4" fmla="*/ 0 w 64"/>
                  <a:gd name="T5" fmla="*/ 46 h 64"/>
                  <a:gd name="T6" fmla="*/ 4 w 64"/>
                  <a:gd name="T7" fmla="*/ 60 h 64"/>
                  <a:gd name="T8" fmla="*/ 7 w 64"/>
                  <a:gd name="T9" fmla="*/ 64 h 64"/>
                  <a:gd name="T10" fmla="*/ 32 w 64"/>
                  <a:gd name="T11" fmla="*/ 44 h 64"/>
                  <a:gd name="T12" fmla="*/ 42 w 64"/>
                  <a:gd name="T13" fmla="*/ 60 h 64"/>
                  <a:gd name="T14" fmla="*/ 52 w 64"/>
                  <a:gd name="T15" fmla="*/ 60 h 64"/>
                  <a:gd name="T16" fmla="*/ 55 w 64"/>
                  <a:gd name="T17" fmla="*/ 54 h 64"/>
                  <a:gd name="T18" fmla="*/ 38 w 64"/>
                  <a:gd name="T19" fmla="*/ 36 h 64"/>
                  <a:gd name="T20" fmla="*/ 64 w 64"/>
                  <a:gd name="T21" fmla="*/ 12 h 64"/>
                  <a:gd name="T22" fmla="*/ 55 w 64"/>
                  <a:gd name="T23" fmla="*/ 0 h 64"/>
                  <a:gd name="T24" fmla="*/ 36 w 64"/>
                  <a:gd name="T25" fmla="*/ 22 h 64"/>
                  <a:gd name="T26" fmla="*/ 24 w 64"/>
                  <a:gd name="T27" fmla="*/ 0 h 64"/>
                  <a:gd name="T28" fmla="*/ 17 w 64"/>
                  <a:gd name="T29" fmla="*/ 4 h 64"/>
                  <a:gd name="T30" fmla="*/ 14 w 64"/>
                  <a:gd name="T31" fmla="*/ 0 h 64"/>
                  <a:gd name="T32" fmla="*/ 10 w 64"/>
                  <a:gd name="T3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10" y="4"/>
                    </a:moveTo>
                    <a:lnTo>
                      <a:pt x="24" y="28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32" y="44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5" y="54"/>
                    </a:lnTo>
                    <a:lnTo>
                      <a:pt x="38" y="36"/>
                    </a:lnTo>
                    <a:lnTo>
                      <a:pt x="64" y="12"/>
                    </a:lnTo>
                    <a:lnTo>
                      <a:pt x="55" y="0"/>
                    </a:lnTo>
                    <a:lnTo>
                      <a:pt x="36" y="22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6" name="Freeform 518"/>
              <p:cNvSpPr>
                <a:spLocks/>
              </p:cNvSpPr>
              <p:nvPr/>
            </p:nvSpPr>
            <p:spPr bwMode="auto">
              <a:xfrm>
                <a:off x="4668" y="3827"/>
                <a:ext cx="32" cy="32"/>
              </a:xfrm>
              <a:custGeom>
                <a:avLst/>
                <a:gdLst>
                  <a:gd name="T0" fmla="*/ 10 w 64"/>
                  <a:gd name="T1" fmla="*/ 4 h 64"/>
                  <a:gd name="T2" fmla="*/ 24 w 64"/>
                  <a:gd name="T3" fmla="*/ 28 h 64"/>
                  <a:gd name="T4" fmla="*/ 0 w 64"/>
                  <a:gd name="T5" fmla="*/ 46 h 64"/>
                  <a:gd name="T6" fmla="*/ 4 w 64"/>
                  <a:gd name="T7" fmla="*/ 60 h 64"/>
                  <a:gd name="T8" fmla="*/ 7 w 64"/>
                  <a:gd name="T9" fmla="*/ 64 h 64"/>
                  <a:gd name="T10" fmla="*/ 32 w 64"/>
                  <a:gd name="T11" fmla="*/ 44 h 64"/>
                  <a:gd name="T12" fmla="*/ 42 w 64"/>
                  <a:gd name="T13" fmla="*/ 60 h 64"/>
                  <a:gd name="T14" fmla="*/ 52 w 64"/>
                  <a:gd name="T15" fmla="*/ 60 h 64"/>
                  <a:gd name="T16" fmla="*/ 55 w 64"/>
                  <a:gd name="T17" fmla="*/ 54 h 64"/>
                  <a:gd name="T18" fmla="*/ 38 w 64"/>
                  <a:gd name="T19" fmla="*/ 36 h 64"/>
                  <a:gd name="T20" fmla="*/ 64 w 64"/>
                  <a:gd name="T21" fmla="*/ 12 h 64"/>
                  <a:gd name="T22" fmla="*/ 55 w 64"/>
                  <a:gd name="T23" fmla="*/ 0 h 64"/>
                  <a:gd name="T24" fmla="*/ 36 w 64"/>
                  <a:gd name="T25" fmla="*/ 22 h 64"/>
                  <a:gd name="T26" fmla="*/ 24 w 64"/>
                  <a:gd name="T27" fmla="*/ 0 h 64"/>
                  <a:gd name="T28" fmla="*/ 17 w 64"/>
                  <a:gd name="T29" fmla="*/ 4 h 64"/>
                  <a:gd name="T30" fmla="*/ 14 w 64"/>
                  <a:gd name="T31" fmla="*/ 0 h 64"/>
                  <a:gd name="T32" fmla="*/ 10 w 64"/>
                  <a:gd name="T3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10" y="4"/>
                    </a:moveTo>
                    <a:lnTo>
                      <a:pt x="24" y="28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32" y="44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5" y="54"/>
                    </a:lnTo>
                    <a:lnTo>
                      <a:pt x="38" y="36"/>
                    </a:lnTo>
                    <a:lnTo>
                      <a:pt x="64" y="12"/>
                    </a:lnTo>
                    <a:lnTo>
                      <a:pt x="55" y="0"/>
                    </a:lnTo>
                    <a:lnTo>
                      <a:pt x="36" y="22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7" name="Freeform 519"/>
              <p:cNvSpPr>
                <a:spLocks/>
              </p:cNvSpPr>
              <p:nvPr/>
            </p:nvSpPr>
            <p:spPr bwMode="auto">
              <a:xfrm>
                <a:off x="4670" y="3857"/>
                <a:ext cx="19" cy="28"/>
              </a:xfrm>
              <a:custGeom>
                <a:avLst/>
                <a:gdLst>
                  <a:gd name="T0" fmla="*/ 23 w 38"/>
                  <a:gd name="T1" fmla="*/ 0 h 56"/>
                  <a:gd name="T2" fmla="*/ 28 w 38"/>
                  <a:gd name="T3" fmla="*/ 0 h 56"/>
                  <a:gd name="T4" fmla="*/ 32 w 38"/>
                  <a:gd name="T5" fmla="*/ 4 h 56"/>
                  <a:gd name="T6" fmla="*/ 34 w 38"/>
                  <a:gd name="T7" fmla="*/ 7 h 56"/>
                  <a:gd name="T8" fmla="*/ 34 w 38"/>
                  <a:gd name="T9" fmla="*/ 12 h 56"/>
                  <a:gd name="T10" fmla="*/ 38 w 38"/>
                  <a:gd name="T11" fmla="*/ 15 h 56"/>
                  <a:gd name="T12" fmla="*/ 38 w 38"/>
                  <a:gd name="T13" fmla="*/ 22 h 56"/>
                  <a:gd name="T14" fmla="*/ 38 w 38"/>
                  <a:gd name="T15" fmla="*/ 24 h 56"/>
                  <a:gd name="T16" fmla="*/ 38 w 38"/>
                  <a:gd name="T17" fmla="*/ 32 h 56"/>
                  <a:gd name="T18" fmla="*/ 38 w 38"/>
                  <a:gd name="T19" fmla="*/ 38 h 56"/>
                  <a:gd name="T20" fmla="*/ 34 w 38"/>
                  <a:gd name="T21" fmla="*/ 43 h 56"/>
                  <a:gd name="T22" fmla="*/ 32 w 38"/>
                  <a:gd name="T23" fmla="*/ 46 h 56"/>
                  <a:gd name="T24" fmla="*/ 28 w 38"/>
                  <a:gd name="T25" fmla="*/ 50 h 56"/>
                  <a:gd name="T26" fmla="*/ 23 w 38"/>
                  <a:gd name="T27" fmla="*/ 54 h 56"/>
                  <a:gd name="T28" fmla="*/ 20 w 38"/>
                  <a:gd name="T29" fmla="*/ 56 h 56"/>
                  <a:gd name="T30" fmla="*/ 17 w 38"/>
                  <a:gd name="T31" fmla="*/ 56 h 56"/>
                  <a:gd name="T32" fmla="*/ 13 w 38"/>
                  <a:gd name="T33" fmla="*/ 56 h 56"/>
                  <a:gd name="T34" fmla="*/ 10 w 38"/>
                  <a:gd name="T35" fmla="*/ 56 h 56"/>
                  <a:gd name="T36" fmla="*/ 6 w 38"/>
                  <a:gd name="T37" fmla="*/ 54 h 56"/>
                  <a:gd name="T38" fmla="*/ 3 w 38"/>
                  <a:gd name="T39" fmla="*/ 50 h 56"/>
                  <a:gd name="T40" fmla="*/ 0 w 38"/>
                  <a:gd name="T41" fmla="*/ 46 h 56"/>
                  <a:gd name="T42" fmla="*/ 0 w 38"/>
                  <a:gd name="T43" fmla="*/ 43 h 56"/>
                  <a:gd name="T44" fmla="*/ 0 w 38"/>
                  <a:gd name="T45" fmla="*/ 34 h 56"/>
                  <a:gd name="T46" fmla="*/ 0 w 38"/>
                  <a:gd name="T47" fmla="*/ 32 h 56"/>
                  <a:gd name="T48" fmla="*/ 0 w 38"/>
                  <a:gd name="T49" fmla="*/ 24 h 56"/>
                  <a:gd name="T50" fmla="*/ 0 w 38"/>
                  <a:gd name="T51" fmla="*/ 18 h 56"/>
                  <a:gd name="T52" fmla="*/ 3 w 38"/>
                  <a:gd name="T53" fmla="*/ 15 h 56"/>
                  <a:gd name="T54" fmla="*/ 6 w 38"/>
                  <a:gd name="T55" fmla="*/ 12 h 56"/>
                  <a:gd name="T56" fmla="*/ 10 w 38"/>
                  <a:gd name="T57" fmla="*/ 4 h 56"/>
                  <a:gd name="T58" fmla="*/ 13 w 38"/>
                  <a:gd name="T59" fmla="*/ 4 h 56"/>
                  <a:gd name="T60" fmla="*/ 17 w 38"/>
                  <a:gd name="T61" fmla="*/ 0 h 56"/>
                  <a:gd name="T62" fmla="*/ 20 w 38"/>
                  <a:gd name="T63" fmla="*/ 0 h 56"/>
                  <a:gd name="T64" fmla="*/ 23 w 38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6">
                    <a:moveTo>
                      <a:pt x="23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4" y="43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3" y="54"/>
                    </a:lnTo>
                    <a:lnTo>
                      <a:pt x="20" y="56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8" name="Freeform 520"/>
              <p:cNvSpPr>
                <a:spLocks/>
              </p:cNvSpPr>
              <p:nvPr/>
            </p:nvSpPr>
            <p:spPr bwMode="auto">
              <a:xfrm>
                <a:off x="4670" y="3857"/>
                <a:ext cx="19" cy="28"/>
              </a:xfrm>
              <a:custGeom>
                <a:avLst/>
                <a:gdLst>
                  <a:gd name="T0" fmla="*/ 23 w 38"/>
                  <a:gd name="T1" fmla="*/ 0 h 56"/>
                  <a:gd name="T2" fmla="*/ 28 w 38"/>
                  <a:gd name="T3" fmla="*/ 0 h 56"/>
                  <a:gd name="T4" fmla="*/ 32 w 38"/>
                  <a:gd name="T5" fmla="*/ 4 h 56"/>
                  <a:gd name="T6" fmla="*/ 34 w 38"/>
                  <a:gd name="T7" fmla="*/ 7 h 56"/>
                  <a:gd name="T8" fmla="*/ 34 w 38"/>
                  <a:gd name="T9" fmla="*/ 12 h 56"/>
                  <a:gd name="T10" fmla="*/ 38 w 38"/>
                  <a:gd name="T11" fmla="*/ 15 h 56"/>
                  <a:gd name="T12" fmla="*/ 38 w 38"/>
                  <a:gd name="T13" fmla="*/ 22 h 56"/>
                  <a:gd name="T14" fmla="*/ 38 w 38"/>
                  <a:gd name="T15" fmla="*/ 24 h 56"/>
                  <a:gd name="T16" fmla="*/ 38 w 38"/>
                  <a:gd name="T17" fmla="*/ 32 h 56"/>
                  <a:gd name="T18" fmla="*/ 38 w 38"/>
                  <a:gd name="T19" fmla="*/ 38 h 56"/>
                  <a:gd name="T20" fmla="*/ 34 w 38"/>
                  <a:gd name="T21" fmla="*/ 43 h 56"/>
                  <a:gd name="T22" fmla="*/ 32 w 38"/>
                  <a:gd name="T23" fmla="*/ 46 h 56"/>
                  <a:gd name="T24" fmla="*/ 28 w 38"/>
                  <a:gd name="T25" fmla="*/ 50 h 56"/>
                  <a:gd name="T26" fmla="*/ 23 w 38"/>
                  <a:gd name="T27" fmla="*/ 54 h 56"/>
                  <a:gd name="T28" fmla="*/ 20 w 38"/>
                  <a:gd name="T29" fmla="*/ 56 h 56"/>
                  <a:gd name="T30" fmla="*/ 17 w 38"/>
                  <a:gd name="T31" fmla="*/ 56 h 56"/>
                  <a:gd name="T32" fmla="*/ 13 w 38"/>
                  <a:gd name="T33" fmla="*/ 56 h 56"/>
                  <a:gd name="T34" fmla="*/ 10 w 38"/>
                  <a:gd name="T35" fmla="*/ 56 h 56"/>
                  <a:gd name="T36" fmla="*/ 6 w 38"/>
                  <a:gd name="T37" fmla="*/ 54 h 56"/>
                  <a:gd name="T38" fmla="*/ 3 w 38"/>
                  <a:gd name="T39" fmla="*/ 50 h 56"/>
                  <a:gd name="T40" fmla="*/ 0 w 38"/>
                  <a:gd name="T41" fmla="*/ 46 h 56"/>
                  <a:gd name="T42" fmla="*/ 0 w 38"/>
                  <a:gd name="T43" fmla="*/ 43 h 56"/>
                  <a:gd name="T44" fmla="*/ 0 w 38"/>
                  <a:gd name="T45" fmla="*/ 34 h 56"/>
                  <a:gd name="T46" fmla="*/ 0 w 38"/>
                  <a:gd name="T47" fmla="*/ 32 h 56"/>
                  <a:gd name="T48" fmla="*/ 0 w 38"/>
                  <a:gd name="T49" fmla="*/ 24 h 56"/>
                  <a:gd name="T50" fmla="*/ 0 w 38"/>
                  <a:gd name="T51" fmla="*/ 18 h 56"/>
                  <a:gd name="T52" fmla="*/ 3 w 38"/>
                  <a:gd name="T53" fmla="*/ 15 h 56"/>
                  <a:gd name="T54" fmla="*/ 6 w 38"/>
                  <a:gd name="T55" fmla="*/ 12 h 56"/>
                  <a:gd name="T56" fmla="*/ 10 w 38"/>
                  <a:gd name="T57" fmla="*/ 4 h 56"/>
                  <a:gd name="T58" fmla="*/ 13 w 38"/>
                  <a:gd name="T59" fmla="*/ 4 h 56"/>
                  <a:gd name="T60" fmla="*/ 17 w 38"/>
                  <a:gd name="T61" fmla="*/ 0 h 56"/>
                  <a:gd name="T62" fmla="*/ 20 w 38"/>
                  <a:gd name="T63" fmla="*/ 0 h 56"/>
                  <a:gd name="T64" fmla="*/ 23 w 38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6">
                    <a:moveTo>
                      <a:pt x="23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4" y="43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3" y="54"/>
                    </a:lnTo>
                    <a:lnTo>
                      <a:pt x="20" y="56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09" name="Freeform 521"/>
              <p:cNvSpPr>
                <a:spLocks/>
              </p:cNvSpPr>
              <p:nvPr/>
            </p:nvSpPr>
            <p:spPr bwMode="auto">
              <a:xfrm>
                <a:off x="4675" y="3863"/>
                <a:ext cx="6" cy="16"/>
              </a:xfrm>
              <a:custGeom>
                <a:avLst/>
                <a:gdLst>
                  <a:gd name="T0" fmla="*/ 10 w 13"/>
                  <a:gd name="T1" fmla="*/ 0 h 31"/>
                  <a:gd name="T2" fmla="*/ 10 w 13"/>
                  <a:gd name="T3" fmla="*/ 0 h 31"/>
                  <a:gd name="T4" fmla="*/ 13 w 13"/>
                  <a:gd name="T5" fmla="*/ 0 h 31"/>
                  <a:gd name="T6" fmla="*/ 13 w 13"/>
                  <a:gd name="T7" fmla="*/ 3 h 31"/>
                  <a:gd name="T8" fmla="*/ 13 w 13"/>
                  <a:gd name="T9" fmla="*/ 6 h 31"/>
                  <a:gd name="T10" fmla="*/ 13 w 13"/>
                  <a:gd name="T11" fmla="*/ 10 h 31"/>
                  <a:gd name="T12" fmla="*/ 13 w 13"/>
                  <a:gd name="T13" fmla="*/ 12 h 31"/>
                  <a:gd name="T14" fmla="*/ 13 w 13"/>
                  <a:gd name="T15" fmla="*/ 16 h 31"/>
                  <a:gd name="T16" fmla="*/ 13 w 13"/>
                  <a:gd name="T17" fmla="*/ 20 h 31"/>
                  <a:gd name="T18" fmla="*/ 10 w 13"/>
                  <a:gd name="T19" fmla="*/ 22 h 31"/>
                  <a:gd name="T20" fmla="*/ 10 w 13"/>
                  <a:gd name="T21" fmla="*/ 26 h 31"/>
                  <a:gd name="T22" fmla="*/ 7 w 13"/>
                  <a:gd name="T23" fmla="*/ 31 h 31"/>
                  <a:gd name="T24" fmla="*/ 3 w 13"/>
                  <a:gd name="T25" fmla="*/ 31 h 31"/>
                  <a:gd name="T26" fmla="*/ 3 w 13"/>
                  <a:gd name="T27" fmla="*/ 26 h 31"/>
                  <a:gd name="T28" fmla="*/ 0 w 13"/>
                  <a:gd name="T29" fmla="*/ 26 h 31"/>
                  <a:gd name="T30" fmla="*/ 0 w 13"/>
                  <a:gd name="T31" fmla="*/ 22 h 31"/>
                  <a:gd name="T32" fmla="*/ 0 w 13"/>
                  <a:gd name="T33" fmla="*/ 20 h 31"/>
                  <a:gd name="T34" fmla="*/ 0 w 13"/>
                  <a:gd name="T35" fmla="*/ 16 h 31"/>
                  <a:gd name="T36" fmla="*/ 0 w 13"/>
                  <a:gd name="T37" fmla="*/ 12 h 31"/>
                  <a:gd name="T38" fmla="*/ 0 w 13"/>
                  <a:gd name="T39" fmla="*/ 10 h 31"/>
                  <a:gd name="T40" fmla="*/ 0 w 13"/>
                  <a:gd name="T41" fmla="*/ 6 h 31"/>
                  <a:gd name="T42" fmla="*/ 3 w 13"/>
                  <a:gd name="T43" fmla="*/ 6 h 31"/>
                  <a:gd name="T44" fmla="*/ 3 w 13"/>
                  <a:gd name="T45" fmla="*/ 3 h 31"/>
                  <a:gd name="T46" fmla="*/ 7 w 13"/>
                  <a:gd name="T47" fmla="*/ 3 h 31"/>
                  <a:gd name="T48" fmla="*/ 7 w 13"/>
                  <a:gd name="T49" fmla="*/ 0 h 31"/>
                  <a:gd name="T50" fmla="*/ 10 w 13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1">
                    <a:moveTo>
                      <a:pt x="10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0" name="Freeform 522"/>
              <p:cNvSpPr>
                <a:spLocks/>
              </p:cNvSpPr>
              <p:nvPr/>
            </p:nvSpPr>
            <p:spPr bwMode="auto">
              <a:xfrm>
                <a:off x="4675" y="3863"/>
                <a:ext cx="6" cy="16"/>
              </a:xfrm>
              <a:custGeom>
                <a:avLst/>
                <a:gdLst>
                  <a:gd name="T0" fmla="*/ 10 w 13"/>
                  <a:gd name="T1" fmla="*/ 0 h 31"/>
                  <a:gd name="T2" fmla="*/ 13 w 13"/>
                  <a:gd name="T3" fmla="*/ 0 h 31"/>
                  <a:gd name="T4" fmla="*/ 13 w 13"/>
                  <a:gd name="T5" fmla="*/ 3 h 31"/>
                  <a:gd name="T6" fmla="*/ 13 w 13"/>
                  <a:gd name="T7" fmla="*/ 6 h 31"/>
                  <a:gd name="T8" fmla="*/ 13 w 13"/>
                  <a:gd name="T9" fmla="*/ 10 h 31"/>
                  <a:gd name="T10" fmla="*/ 13 w 13"/>
                  <a:gd name="T11" fmla="*/ 12 h 31"/>
                  <a:gd name="T12" fmla="*/ 13 w 13"/>
                  <a:gd name="T13" fmla="*/ 16 h 31"/>
                  <a:gd name="T14" fmla="*/ 13 w 13"/>
                  <a:gd name="T15" fmla="*/ 20 h 31"/>
                  <a:gd name="T16" fmla="*/ 10 w 13"/>
                  <a:gd name="T17" fmla="*/ 22 h 31"/>
                  <a:gd name="T18" fmla="*/ 10 w 13"/>
                  <a:gd name="T19" fmla="*/ 26 h 31"/>
                  <a:gd name="T20" fmla="*/ 7 w 13"/>
                  <a:gd name="T21" fmla="*/ 31 h 31"/>
                  <a:gd name="T22" fmla="*/ 3 w 13"/>
                  <a:gd name="T23" fmla="*/ 31 h 31"/>
                  <a:gd name="T24" fmla="*/ 3 w 13"/>
                  <a:gd name="T25" fmla="*/ 26 h 31"/>
                  <a:gd name="T26" fmla="*/ 0 w 13"/>
                  <a:gd name="T27" fmla="*/ 26 h 31"/>
                  <a:gd name="T28" fmla="*/ 0 w 13"/>
                  <a:gd name="T29" fmla="*/ 22 h 31"/>
                  <a:gd name="T30" fmla="*/ 0 w 13"/>
                  <a:gd name="T31" fmla="*/ 20 h 31"/>
                  <a:gd name="T32" fmla="*/ 0 w 13"/>
                  <a:gd name="T33" fmla="*/ 16 h 31"/>
                  <a:gd name="T34" fmla="*/ 0 w 13"/>
                  <a:gd name="T35" fmla="*/ 12 h 31"/>
                  <a:gd name="T36" fmla="*/ 0 w 13"/>
                  <a:gd name="T37" fmla="*/ 10 h 31"/>
                  <a:gd name="T38" fmla="*/ 0 w 13"/>
                  <a:gd name="T39" fmla="*/ 6 h 31"/>
                  <a:gd name="T40" fmla="*/ 3 w 13"/>
                  <a:gd name="T41" fmla="*/ 6 h 31"/>
                  <a:gd name="T42" fmla="*/ 3 w 13"/>
                  <a:gd name="T43" fmla="*/ 3 h 31"/>
                  <a:gd name="T44" fmla="*/ 7 w 13"/>
                  <a:gd name="T45" fmla="*/ 3 h 31"/>
                  <a:gd name="T46" fmla="*/ 7 w 13"/>
                  <a:gd name="T47" fmla="*/ 0 h 31"/>
                  <a:gd name="T48" fmla="*/ 10 w 13"/>
                  <a:gd name="T4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31">
                    <a:moveTo>
                      <a:pt x="10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1" name="Freeform 523"/>
              <p:cNvSpPr>
                <a:spLocks/>
              </p:cNvSpPr>
              <p:nvPr/>
            </p:nvSpPr>
            <p:spPr bwMode="auto">
              <a:xfrm>
                <a:off x="4609" y="4035"/>
                <a:ext cx="72" cy="74"/>
              </a:xfrm>
              <a:custGeom>
                <a:avLst/>
                <a:gdLst>
                  <a:gd name="T0" fmla="*/ 116 w 145"/>
                  <a:gd name="T1" fmla="*/ 134 h 148"/>
                  <a:gd name="T2" fmla="*/ 107 w 145"/>
                  <a:gd name="T3" fmla="*/ 134 h 148"/>
                  <a:gd name="T4" fmla="*/ 97 w 145"/>
                  <a:gd name="T5" fmla="*/ 137 h 148"/>
                  <a:gd name="T6" fmla="*/ 97 w 145"/>
                  <a:gd name="T7" fmla="*/ 144 h 148"/>
                  <a:gd name="T8" fmla="*/ 90 w 145"/>
                  <a:gd name="T9" fmla="*/ 141 h 148"/>
                  <a:gd name="T10" fmla="*/ 79 w 145"/>
                  <a:gd name="T11" fmla="*/ 144 h 148"/>
                  <a:gd name="T12" fmla="*/ 73 w 145"/>
                  <a:gd name="T13" fmla="*/ 148 h 148"/>
                  <a:gd name="T14" fmla="*/ 66 w 145"/>
                  <a:gd name="T15" fmla="*/ 141 h 148"/>
                  <a:gd name="T16" fmla="*/ 59 w 145"/>
                  <a:gd name="T17" fmla="*/ 148 h 148"/>
                  <a:gd name="T18" fmla="*/ 56 w 145"/>
                  <a:gd name="T19" fmla="*/ 141 h 148"/>
                  <a:gd name="T20" fmla="*/ 45 w 145"/>
                  <a:gd name="T21" fmla="*/ 141 h 148"/>
                  <a:gd name="T22" fmla="*/ 38 w 145"/>
                  <a:gd name="T23" fmla="*/ 137 h 148"/>
                  <a:gd name="T24" fmla="*/ 34 w 145"/>
                  <a:gd name="T25" fmla="*/ 126 h 148"/>
                  <a:gd name="T26" fmla="*/ 24 w 145"/>
                  <a:gd name="T27" fmla="*/ 130 h 148"/>
                  <a:gd name="T28" fmla="*/ 28 w 145"/>
                  <a:gd name="T29" fmla="*/ 120 h 148"/>
                  <a:gd name="T30" fmla="*/ 13 w 145"/>
                  <a:gd name="T31" fmla="*/ 116 h 148"/>
                  <a:gd name="T32" fmla="*/ 9 w 145"/>
                  <a:gd name="T33" fmla="*/ 109 h 148"/>
                  <a:gd name="T34" fmla="*/ 13 w 145"/>
                  <a:gd name="T35" fmla="*/ 98 h 148"/>
                  <a:gd name="T36" fmla="*/ 3 w 145"/>
                  <a:gd name="T37" fmla="*/ 98 h 148"/>
                  <a:gd name="T38" fmla="*/ 6 w 145"/>
                  <a:gd name="T39" fmla="*/ 92 h 148"/>
                  <a:gd name="T40" fmla="*/ 3 w 145"/>
                  <a:gd name="T41" fmla="*/ 84 h 148"/>
                  <a:gd name="T42" fmla="*/ 0 w 145"/>
                  <a:gd name="T43" fmla="*/ 78 h 148"/>
                  <a:gd name="T44" fmla="*/ 6 w 145"/>
                  <a:gd name="T45" fmla="*/ 74 h 148"/>
                  <a:gd name="T46" fmla="*/ 3 w 145"/>
                  <a:gd name="T47" fmla="*/ 60 h 148"/>
                  <a:gd name="T48" fmla="*/ 9 w 145"/>
                  <a:gd name="T49" fmla="*/ 56 h 148"/>
                  <a:gd name="T50" fmla="*/ 6 w 145"/>
                  <a:gd name="T51" fmla="*/ 43 h 148"/>
                  <a:gd name="T52" fmla="*/ 13 w 145"/>
                  <a:gd name="T53" fmla="*/ 39 h 148"/>
                  <a:gd name="T54" fmla="*/ 20 w 145"/>
                  <a:gd name="T55" fmla="*/ 34 h 148"/>
                  <a:gd name="T56" fmla="*/ 17 w 145"/>
                  <a:gd name="T57" fmla="*/ 26 h 148"/>
                  <a:gd name="T58" fmla="*/ 28 w 145"/>
                  <a:gd name="T59" fmla="*/ 28 h 148"/>
                  <a:gd name="T60" fmla="*/ 31 w 145"/>
                  <a:gd name="T61" fmla="*/ 15 h 148"/>
                  <a:gd name="T62" fmla="*/ 38 w 145"/>
                  <a:gd name="T63" fmla="*/ 12 h 148"/>
                  <a:gd name="T64" fmla="*/ 47 w 145"/>
                  <a:gd name="T65" fmla="*/ 15 h 148"/>
                  <a:gd name="T66" fmla="*/ 52 w 145"/>
                  <a:gd name="T67" fmla="*/ 5 h 148"/>
                  <a:gd name="T68" fmla="*/ 56 w 145"/>
                  <a:gd name="T69" fmla="*/ 12 h 148"/>
                  <a:gd name="T70" fmla="*/ 66 w 145"/>
                  <a:gd name="T71" fmla="*/ 0 h 148"/>
                  <a:gd name="T72" fmla="*/ 73 w 145"/>
                  <a:gd name="T73" fmla="*/ 5 h 148"/>
                  <a:gd name="T74" fmla="*/ 84 w 145"/>
                  <a:gd name="T75" fmla="*/ 5 h 148"/>
                  <a:gd name="T76" fmla="*/ 90 w 145"/>
                  <a:gd name="T77" fmla="*/ 8 h 148"/>
                  <a:gd name="T78" fmla="*/ 100 w 145"/>
                  <a:gd name="T79" fmla="*/ 12 h 148"/>
                  <a:gd name="T80" fmla="*/ 104 w 145"/>
                  <a:gd name="T81" fmla="*/ 12 h 148"/>
                  <a:gd name="T82" fmla="*/ 107 w 145"/>
                  <a:gd name="T83" fmla="*/ 18 h 148"/>
                  <a:gd name="T84" fmla="*/ 122 w 145"/>
                  <a:gd name="T85" fmla="*/ 18 h 148"/>
                  <a:gd name="T86" fmla="*/ 122 w 145"/>
                  <a:gd name="T87" fmla="*/ 28 h 148"/>
                  <a:gd name="T88" fmla="*/ 128 w 145"/>
                  <a:gd name="T89" fmla="*/ 32 h 148"/>
                  <a:gd name="T90" fmla="*/ 135 w 145"/>
                  <a:gd name="T91" fmla="*/ 34 h 148"/>
                  <a:gd name="T92" fmla="*/ 132 w 145"/>
                  <a:gd name="T93" fmla="*/ 43 h 148"/>
                  <a:gd name="T94" fmla="*/ 139 w 145"/>
                  <a:gd name="T95" fmla="*/ 50 h 148"/>
                  <a:gd name="T96" fmla="*/ 142 w 145"/>
                  <a:gd name="T97" fmla="*/ 56 h 148"/>
                  <a:gd name="T98" fmla="*/ 139 w 145"/>
                  <a:gd name="T99" fmla="*/ 66 h 148"/>
                  <a:gd name="T100" fmla="*/ 145 w 145"/>
                  <a:gd name="T101" fmla="*/ 71 h 148"/>
                  <a:gd name="T102" fmla="*/ 139 w 145"/>
                  <a:gd name="T103" fmla="*/ 74 h 148"/>
                  <a:gd name="T104" fmla="*/ 145 w 145"/>
                  <a:gd name="T105" fmla="*/ 84 h 148"/>
                  <a:gd name="T106" fmla="*/ 142 w 145"/>
                  <a:gd name="T107" fmla="*/ 92 h 148"/>
                  <a:gd name="T108" fmla="*/ 135 w 145"/>
                  <a:gd name="T109" fmla="*/ 98 h 148"/>
                  <a:gd name="T110" fmla="*/ 139 w 145"/>
                  <a:gd name="T111" fmla="*/ 109 h 148"/>
                  <a:gd name="T112" fmla="*/ 128 w 145"/>
                  <a:gd name="T113" fmla="*/ 109 h 148"/>
                  <a:gd name="T114" fmla="*/ 128 w 145"/>
                  <a:gd name="T115" fmla="*/ 122 h 148"/>
                  <a:gd name="T116" fmla="*/ 118 w 145"/>
                  <a:gd name="T117" fmla="*/ 1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8">
                    <a:moveTo>
                      <a:pt x="116" y="126"/>
                    </a:moveTo>
                    <a:lnTo>
                      <a:pt x="116" y="130"/>
                    </a:lnTo>
                    <a:lnTo>
                      <a:pt x="116" y="134"/>
                    </a:lnTo>
                    <a:lnTo>
                      <a:pt x="111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4" y="134"/>
                    </a:lnTo>
                    <a:lnTo>
                      <a:pt x="104" y="130"/>
                    </a:lnTo>
                    <a:lnTo>
                      <a:pt x="97" y="137"/>
                    </a:lnTo>
                    <a:lnTo>
                      <a:pt x="100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7"/>
                    </a:lnTo>
                    <a:lnTo>
                      <a:pt x="84" y="141"/>
                    </a:lnTo>
                    <a:lnTo>
                      <a:pt x="79" y="144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3" y="144"/>
                    </a:lnTo>
                    <a:lnTo>
                      <a:pt x="73" y="141"/>
                    </a:lnTo>
                    <a:lnTo>
                      <a:pt x="66" y="141"/>
                    </a:lnTo>
                    <a:lnTo>
                      <a:pt x="62" y="144"/>
                    </a:lnTo>
                    <a:lnTo>
                      <a:pt x="62" y="148"/>
                    </a:lnTo>
                    <a:lnTo>
                      <a:pt x="59" y="148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47" y="137"/>
                    </a:lnTo>
                    <a:lnTo>
                      <a:pt x="45" y="141"/>
                    </a:lnTo>
                    <a:lnTo>
                      <a:pt x="41" y="141"/>
                    </a:lnTo>
                    <a:lnTo>
                      <a:pt x="38" y="141"/>
                    </a:lnTo>
                    <a:lnTo>
                      <a:pt x="38" y="137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34" y="126"/>
                    </a:lnTo>
                    <a:lnTo>
                      <a:pt x="31" y="130"/>
                    </a:lnTo>
                    <a:lnTo>
                      <a:pt x="28" y="130"/>
                    </a:lnTo>
                    <a:lnTo>
                      <a:pt x="24" y="130"/>
                    </a:lnTo>
                    <a:lnTo>
                      <a:pt x="24" y="126"/>
                    </a:lnTo>
                    <a:lnTo>
                      <a:pt x="24" y="122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13" y="112"/>
                    </a:lnTo>
                    <a:lnTo>
                      <a:pt x="9" y="112"/>
                    </a:lnTo>
                    <a:lnTo>
                      <a:pt x="9" y="109"/>
                    </a:lnTo>
                    <a:lnTo>
                      <a:pt x="13" y="109"/>
                    </a:lnTo>
                    <a:lnTo>
                      <a:pt x="17" y="106"/>
                    </a:lnTo>
                    <a:lnTo>
                      <a:pt x="13" y="98"/>
                    </a:lnTo>
                    <a:lnTo>
                      <a:pt x="6" y="103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6" y="84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8"/>
                    </a:lnTo>
                    <a:lnTo>
                      <a:pt x="79" y="8"/>
                    </a:lnTo>
                    <a:lnTo>
                      <a:pt x="84" y="5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15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18" y="28"/>
                    </a:lnTo>
                    <a:lnTo>
                      <a:pt x="125" y="34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5" y="34"/>
                    </a:lnTo>
                    <a:lnTo>
                      <a:pt x="135" y="39"/>
                    </a:lnTo>
                    <a:lnTo>
                      <a:pt x="132" y="39"/>
                    </a:lnTo>
                    <a:lnTo>
                      <a:pt x="132" y="43"/>
                    </a:lnTo>
                    <a:lnTo>
                      <a:pt x="128" y="43"/>
                    </a:lnTo>
                    <a:lnTo>
                      <a:pt x="135" y="50"/>
                    </a:lnTo>
                    <a:lnTo>
                      <a:pt x="139" y="50"/>
                    </a:lnTo>
                    <a:lnTo>
                      <a:pt x="142" y="50"/>
                    </a:lnTo>
                    <a:lnTo>
                      <a:pt x="142" y="53"/>
                    </a:lnTo>
                    <a:lnTo>
                      <a:pt x="142" y="56"/>
                    </a:lnTo>
                    <a:lnTo>
                      <a:pt x="139" y="56"/>
                    </a:lnTo>
                    <a:lnTo>
                      <a:pt x="135" y="56"/>
                    </a:lnTo>
                    <a:lnTo>
                      <a:pt x="139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71"/>
                    </a:lnTo>
                    <a:lnTo>
                      <a:pt x="145" y="74"/>
                    </a:lnTo>
                    <a:lnTo>
                      <a:pt x="142" y="74"/>
                    </a:lnTo>
                    <a:lnTo>
                      <a:pt x="139" y="74"/>
                    </a:lnTo>
                    <a:lnTo>
                      <a:pt x="139" y="84"/>
                    </a:lnTo>
                    <a:lnTo>
                      <a:pt x="142" y="84"/>
                    </a:lnTo>
                    <a:lnTo>
                      <a:pt x="145" y="84"/>
                    </a:lnTo>
                    <a:lnTo>
                      <a:pt x="145" y="88"/>
                    </a:lnTo>
                    <a:lnTo>
                      <a:pt x="142" y="88"/>
                    </a:lnTo>
                    <a:lnTo>
                      <a:pt x="142" y="92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5" y="98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39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28" y="109"/>
                    </a:lnTo>
                    <a:lnTo>
                      <a:pt x="125" y="116"/>
                    </a:lnTo>
                    <a:lnTo>
                      <a:pt x="128" y="120"/>
                    </a:lnTo>
                    <a:lnTo>
                      <a:pt x="128" y="122"/>
                    </a:lnTo>
                    <a:lnTo>
                      <a:pt x="125" y="122"/>
                    </a:lnTo>
                    <a:lnTo>
                      <a:pt x="122" y="122"/>
                    </a:lnTo>
                    <a:lnTo>
                      <a:pt x="118" y="122"/>
                    </a:lnTo>
                    <a:lnTo>
                      <a:pt x="116" y="1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2" name="Freeform 524"/>
              <p:cNvSpPr>
                <a:spLocks/>
              </p:cNvSpPr>
              <p:nvPr/>
            </p:nvSpPr>
            <p:spPr bwMode="auto">
              <a:xfrm>
                <a:off x="4609" y="4035"/>
                <a:ext cx="72" cy="74"/>
              </a:xfrm>
              <a:custGeom>
                <a:avLst/>
                <a:gdLst>
                  <a:gd name="T0" fmla="*/ 116 w 145"/>
                  <a:gd name="T1" fmla="*/ 134 h 148"/>
                  <a:gd name="T2" fmla="*/ 107 w 145"/>
                  <a:gd name="T3" fmla="*/ 134 h 148"/>
                  <a:gd name="T4" fmla="*/ 97 w 145"/>
                  <a:gd name="T5" fmla="*/ 137 h 148"/>
                  <a:gd name="T6" fmla="*/ 97 w 145"/>
                  <a:gd name="T7" fmla="*/ 144 h 148"/>
                  <a:gd name="T8" fmla="*/ 90 w 145"/>
                  <a:gd name="T9" fmla="*/ 141 h 148"/>
                  <a:gd name="T10" fmla="*/ 79 w 145"/>
                  <a:gd name="T11" fmla="*/ 144 h 148"/>
                  <a:gd name="T12" fmla="*/ 73 w 145"/>
                  <a:gd name="T13" fmla="*/ 148 h 148"/>
                  <a:gd name="T14" fmla="*/ 66 w 145"/>
                  <a:gd name="T15" fmla="*/ 141 h 148"/>
                  <a:gd name="T16" fmla="*/ 59 w 145"/>
                  <a:gd name="T17" fmla="*/ 148 h 148"/>
                  <a:gd name="T18" fmla="*/ 56 w 145"/>
                  <a:gd name="T19" fmla="*/ 141 h 148"/>
                  <a:gd name="T20" fmla="*/ 45 w 145"/>
                  <a:gd name="T21" fmla="*/ 141 h 148"/>
                  <a:gd name="T22" fmla="*/ 38 w 145"/>
                  <a:gd name="T23" fmla="*/ 137 h 148"/>
                  <a:gd name="T24" fmla="*/ 34 w 145"/>
                  <a:gd name="T25" fmla="*/ 126 h 148"/>
                  <a:gd name="T26" fmla="*/ 24 w 145"/>
                  <a:gd name="T27" fmla="*/ 130 h 148"/>
                  <a:gd name="T28" fmla="*/ 28 w 145"/>
                  <a:gd name="T29" fmla="*/ 120 h 148"/>
                  <a:gd name="T30" fmla="*/ 13 w 145"/>
                  <a:gd name="T31" fmla="*/ 116 h 148"/>
                  <a:gd name="T32" fmla="*/ 9 w 145"/>
                  <a:gd name="T33" fmla="*/ 109 h 148"/>
                  <a:gd name="T34" fmla="*/ 13 w 145"/>
                  <a:gd name="T35" fmla="*/ 98 h 148"/>
                  <a:gd name="T36" fmla="*/ 3 w 145"/>
                  <a:gd name="T37" fmla="*/ 98 h 148"/>
                  <a:gd name="T38" fmla="*/ 6 w 145"/>
                  <a:gd name="T39" fmla="*/ 92 h 148"/>
                  <a:gd name="T40" fmla="*/ 3 w 145"/>
                  <a:gd name="T41" fmla="*/ 84 h 148"/>
                  <a:gd name="T42" fmla="*/ 0 w 145"/>
                  <a:gd name="T43" fmla="*/ 78 h 148"/>
                  <a:gd name="T44" fmla="*/ 6 w 145"/>
                  <a:gd name="T45" fmla="*/ 74 h 148"/>
                  <a:gd name="T46" fmla="*/ 3 w 145"/>
                  <a:gd name="T47" fmla="*/ 60 h 148"/>
                  <a:gd name="T48" fmla="*/ 9 w 145"/>
                  <a:gd name="T49" fmla="*/ 56 h 148"/>
                  <a:gd name="T50" fmla="*/ 6 w 145"/>
                  <a:gd name="T51" fmla="*/ 43 h 148"/>
                  <a:gd name="T52" fmla="*/ 13 w 145"/>
                  <a:gd name="T53" fmla="*/ 39 h 148"/>
                  <a:gd name="T54" fmla="*/ 20 w 145"/>
                  <a:gd name="T55" fmla="*/ 34 h 148"/>
                  <a:gd name="T56" fmla="*/ 17 w 145"/>
                  <a:gd name="T57" fmla="*/ 26 h 148"/>
                  <a:gd name="T58" fmla="*/ 28 w 145"/>
                  <a:gd name="T59" fmla="*/ 28 h 148"/>
                  <a:gd name="T60" fmla="*/ 31 w 145"/>
                  <a:gd name="T61" fmla="*/ 15 h 148"/>
                  <a:gd name="T62" fmla="*/ 38 w 145"/>
                  <a:gd name="T63" fmla="*/ 12 h 148"/>
                  <a:gd name="T64" fmla="*/ 47 w 145"/>
                  <a:gd name="T65" fmla="*/ 15 h 148"/>
                  <a:gd name="T66" fmla="*/ 52 w 145"/>
                  <a:gd name="T67" fmla="*/ 5 h 148"/>
                  <a:gd name="T68" fmla="*/ 56 w 145"/>
                  <a:gd name="T69" fmla="*/ 12 h 148"/>
                  <a:gd name="T70" fmla="*/ 66 w 145"/>
                  <a:gd name="T71" fmla="*/ 0 h 148"/>
                  <a:gd name="T72" fmla="*/ 73 w 145"/>
                  <a:gd name="T73" fmla="*/ 5 h 148"/>
                  <a:gd name="T74" fmla="*/ 84 w 145"/>
                  <a:gd name="T75" fmla="*/ 5 h 148"/>
                  <a:gd name="T76" fmla="*/ 90 w 145"/>
                  <a:gd name="T77" fmla="*/ 8 h 148"/>
                  <a:gd name="T78" fmla="*/ 100 w 145"/>
                  <a:gd name="T79" fmla="*/ 12 h 148"/>
                  <a:gd name="T80" fmla="*/ 104 w 145"/>
                  <a:gd name="T81" fmla="*/ 12 h 148"/>
                  <a:gd name="T82" fmla="*/ 107 w 145"/>
                  <a:gd name="T83" fmla="*/ 18 h 148"/>
                  <a:gd name="T84" fmla="*/ 122 w 145"/>
                  <a:gd name="T85" fmla="*/ 18 h 148"/>
                  <a:gd name="T86" fmla="*/ 122 w 145"/>
                  <a:gd name="T87" fmla="*/ 28 h 148"/>
                  <a:gd name="T88" fmla="*/ 128 w 145"/>
                  <a:gd name="T89" fmla="*/ 32 h 148"/>
                  <a:gd name="T90" fmla="*/ 135 w 145"/>
                  <a:gd name="T91" fmla="*/ 34 h 148"/>
                  <a:gd name="T92" fmla="*/ 132 w 145"/>
                  <a:gd name="T93" fmla="*/ 43 h 148"/>
                  <a:gd name="T94" fmla="*/ 139 w 145"/>
                  <a:gd name="T95" fmla="*/ 50 h 148"/>
                  <a:gd name="T96" fmla="*/ 142 w 145"/>
                  <a:gd name="T97" fmla="*/ 56 h 148"/>
                  <a:gd name="T98" fmla="*/ 139 w 145"/>
                  <a:gd name="T99" fmla="*/ 66 h 148"/>
                  <a:gd name="T100" fmla="*/ 145 w 145"/>
                  <a:gd name="T101" fmla="*/ 71 h 148"/>
                  <a:gd name="T102" fmla="*/ 139 w 145"/>
                  <a:gd name="T103" fmla="*/ 74 h 148"/>
                  <a:gd name="T104" fmla="*/ 145 w 145"/>
                  <a:gd name="T105" fmla="*/ 84 h 148"/>
                  <a:gd name="T106" fmla="*/ 142 w 145"/>
                  <a:gd name="T107" fmla="*/ 92 h 148"/>
                  <a:gd name="T108" fmla="*/ 135 w 145"/>
                  <a:gd name="T109" fmla="*/ 98 h 148"/>
                  <a:gd name="T110" fmla="*/ 139 w 145"/>
                  <a:gd name="T111" fmla="*/ 109 h 148"/>
                  <a:gd name="T112" fmla="*/ 128 w 145"/>
                  <a:gd name="T113" fmla="*/ 109 h 148"/>
                  <a:gd name="T114" fmla="*/ 128 w 145"/>
                  <a:gd name="T115" fmla="*/ 122 h 148"/>
                  <a:gd name="T116" fmla="*/ 118 w 145"/>
                  <a:gd name="T117" fmla="*/ 1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8">
                    <a:moveTo>
                      <a:pt x="116" y="126"/>
                    </a:moveTo>
                    <a:lnTo>
                      <a:pt x="116" y="130"/>
                    </a:lnTo>
                    <a:lnTo>
                      <a:pt x="116" y="134"/>
                    </a:lnTo>
                    <a:lnTo>
                      <a:pt x="111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4" y="134"/>
                    </a:lnTo>
                    <a:lnTo>
                      <a:pt x="104" y="130"/>
                    </a:lnTo>
                    <a:lnTo>
                      <a:pt x="97" y="137"/>
                    </a:lnTo>
                    <a:lnTo>
                      <a:pt x="100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7"/>
                    </a:lnTo>
                    <a:lnTo>
                      <a:pt x="84" y="141"/>
                    </a:lnTo>
                    <a:lnTo>
                      <a:pt x="79" y="144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3" y="144"/>
                    </a:lnTo>
                    <a:lnTo>
                      <a:pt x="73" y="141"/>
                    </a:lnTo>
                    <a:lnTo>
                      <a:pt x="66" y="141"/>
                    </a:lnTo>
                    <a:lnTo>
                      <a:pt x="62" y="144"/>
                    </a:lnTo>
                    <a:lnTo>
                      <a:pt x="62" y="148"/>
                    </a:lnTo>
                    <a:lnTo>
                      <a:pt x="59" y="148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47" y="137"/>
                    </a:lnTo>
                    <a:lnTo>
                      <a:pt x="45" y="141"/>
                    </a:lnTo>
                    <a:lnTo>
                      <a:pt x="41" y="141"/>
                    </a:lnTo>
                    <a:lnTo>
                      <a:pt x="38" y="141"/>
                    </a:lnTo>
                    <a:lnTo>
                      <a:pt x="38" y="137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34" y="126"/>
                    </a:lnTo>
                    <a:lnTo>
                      <a:pt x="31" y="130"/>
                    </a:lnTo>
                    <a:lnTo>
                      <a:pt x="28" y="130"/>
                    </a:lnTo>
                    <a:lnTo>
                      <a:pt x="24" y="130"/>
                    </a:lnTo>
                    <a:lnTo>
                      <a:pt x="24" y="126"/>
                    </a:lnTo>
                    <a:lnTo>
                      <a:pt x="24" y="122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13" y="112"/>
                    </a:lnTo>
                    <a:lnTo>
                      <a:pt x="9" y="112"/>
                    </a:lnTo>
                    <a:lnTo>
                      <a:pt x="9" y="109"/>
                    </a:lnTo>
                    <a:lnTo>
                      <a:pt x="13" y="109"/>
                    </a:lnTo>
                    <a:lnTo>
                      <a:pt x="17" y="106"/>
                    </a:lnTo>
                    <a:lnTo>
                      <a:pt x="13" y="98"/>
                    </a:lnTo>
                    <a:lnTo>
                      <a:pt x="6" y="103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6" y="84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8"/>
                    </a:lnTo>
                    <a:lnTo>
                      <a:pt x="79" y="8"/>
                    </a:lnTo>
                    <a:lnTo>
                      <a:pt x="84" y="5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15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18" y="28"/>
                    </a:lnTo>
                    <a:lnTo>
                      <a:pt x="125" y="34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5" y="34"/>
                    </a:lnTo>
                    <a:lnTo>
                      <a:pt x="135" y="39"/>
                    </a:lnTo>
                    <a:lnTo>
                      <a:pt x="132" y="39"/>
                    </a:lnTo>
                    <a:lnTo>
                      <a:pt x="132" y="43"/>
                    </a:lnTo>
                    <a:lnTo>
                      <a:pt x="128" y="43"/>
                    </a:lnTo>
                    <a:lnTo>
                      <a:pt x="135" y="50"/>
                    </a:lnTo>
                    <a:lnTo>
                      <a:pt x="139" y="50"/>
                    </a:lnTo>
                    <a:lnTo>
                      <a:pt x="142" y="50"/>
                    </a:lnTo>
                    <a:lnTo>
                      <a:pt x="142" y="53"/>
                    </a:lnTo>
                    <a:lnTo>
                      <a:pt x="142" y="56"/>
                    </a:lnTo>
                    <a:lnTo>
                      <a:pt x="139" y="56"/>
                    </a:lnTo>
                    <a:lnTo>
                      <a:pt x="135" y="56"/>
                    </a:lnTo>
                    <a:lnTo>
                      <a:pt x="139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71"/>
                    </a:lnTo>
                    <a:lnTo>
                      <a:pt x="145" y="74"/>
                    </a:lnTo>
                    <a:lnTo>
                      <a:pt x="142" y="74"/>
                    </a:lnTo>
                    <a:lnTo>
                      <a:pt x="139" y="74"/>
                    </a:lnTo>
                    <a:lnTo>
                      <a:pt x="139" y="84"/>
                    </a:lnTo>
                    <a:lnTo>
                      <a:pt x="142" y="84"/>
                    </a:lnTo>
                    <a:lnTo>
                      <a:pt x="145" y="84"/>
                    </a:lnTo>
                    <a:lnTo>
                      <a:pt x="145" y="88"/>
                    </a:lnTo>
                    <a:lnTo>
                      <a:pt x="142" y="88"/>
                    </a:lnTo>
                    <a:lnTo>
                      <a:pt x="142" y="92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5" y="98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39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28" y="109"/>
                    </a:lnTo>
                    <a:lnTo>
                      <a:pt x="125" y="116"/>
                    </a:lnTo>
                    <a:lnTo>
                      <a:pt x="128" y="120"/>
                    </a:lnTo>
                    <a:lnTo>
                      <a:pt x="128" y="122"/>
                    </a:lnTo>
                    <a:lnTo>
                      <a:pt x="125" y="122"/>
                    </a:lnTo>
                    <a:lnTo>
                      <a:pt x="122" y="122"/>
                    </a:lnTo>
                    <a:lnTo>
                      <a:pt x="118" y="122"/>
                    </a:lnTo>
                    <a:lnTo>
                      <a:pt x="116" y="12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3" name="Freeform 525"/>
              <p:cNvSpPr>
                <a:spLocks/>
              </p:cNvSpPr>
              <p:nvPr/>
            </p:nvSpPr>
            <p:spPr bwMode="auto">
              <a:xfrm>
                <a:off x="4574" y="4041"/>
                <a:ext cx="38" cy="38"/>
              </a:xfrm>
              <a:custGeom>
                <a:avLst/>
                <a:gdLst>
                  <a:gd name="T0" fmla="*/ 10 w 76"/>
                  <a:gd name="T1" fmla="*/ 54 h 76"/>
                  <a:gd name="T2" fmla="*/ 6 w 76"/>
                  <a:gd name="T3" fmla="*/ 59 h 76"/>
                  <a:gd name="T4" fmla="*/ 10 w 76"/>
                  <a:gd name="T5" fmla="*/ 62 h 76"/>
                  <a:gd name="T6" fmla="*/ 10 w 76"/>
                  <a:gd name="T7" fmla="*/ 62 h 76"/>
                  <a:gd name="T8" fmla="*/ 17 w 76"/>
                  <a:gd name="T9" fmla="*/ 62 h 76"/>
                  <a:gd name="T10" fmla="*/ 20 w 76"/>
                  <a:gd name="T11" fmla="*/ 69 h 76"/>
                  <a:gd name="T12" fmla="*/ 23 w 76"/>
                  <a:gd name="T13" fmla="*/ 72 h 76"/>
                  <a:gd name="T14" fmla="*/ 32 w 76"/>
                  <a:gd name="T15" fmla="*/ 69 h 76"/>
                  <a:gd name="T16" fmla="*/ 38 w 76"/>
                  <a:gd name="T17" fmla="*/ 72 h 76"/>
                  <a:gd name="T18" fmla="*/ 41 w 76"/>
                  <a:gd name="T19" fmla="*/ 76 h 76"/>
                  <a:gd name="T20" fmla="*/ 45 w 76"/>
                  <a:gd name="T21" fmla="*/ 72 h 76"/>
                  <a:gd name="T22" fmla="*/ 51 w 76"/>
                  <a:gd name="T23" fmla="*/ 69 h 76"/>
                  <a:gd name="T24" fmla="*/ 55 w 76"/>
                  <a:gd name="T25" fmla="*/ 72 h 76"/>
                  <a:gd name="T26" fmla="*/ 60 w 76"/>
                  <a:gd name="T27" fmla="*/ 69 h 76"/>
                  <a:gd name="T28" fmla="*/ 62 w 76"/>
                  <a:gd name="T29" fmla="*/ 66 h 76"/>
                  <a:gd name="T30" fmla="*/ 66 w 76"/>
                  <a:gd name="T31" fmla="*/ 59 h 76"/>
                  <a:gd name="T32" fmla="*/ 73 w 76"/>
                  <a:gd name="T33" fmla="*/ 59 h 76"/>
                  <a:gd name="T34" fmla="*/ 73 w 76"/>
                  <a:gd name="T35" fmla="*/ 52 h 76"/>
                  <a:gd name="T36" fmla="*/ 73 w 76"/>
                  <a:gd name="T37" fmla="*/ 44 h 76"/>
                  <a:gd name="T38" fmla="*/ 76 w 76"/>
                  <a:gd name="T39" fmla="*/ 41 h 76"/>
                  <a:gd name="T40" fmla="*/ 76 w 76"/>
                  <a:gd name="T41" fmla="*/ 34 h 76"/>
                  <a:gd name="T42" fmla="*/ 70 w 76"/>
                  <a:gd name="T43" fmla="*/ 27 h 76"/>
                  <a:gd name="T44" fmla="*/ 73 w 76"/>
                  <a:gd name="T45" fmla="*/ 22 h 76"/>
                  <a:gd name="T46" fmla="*/ 76 w 76"/>
                  <a:gd name="T47" fmla="*/ 20 h 76"/>
                  <a:gd name="T48" fmla="*/ 73 w 76"/>
                  <a:gd name="T49" fmla="*/ 16 h 76"/>
                  <a:gd name="T50" fmla="*/ 66 w 76"/>
                  <a:gd name="T51" fmla="*/ 20 h 76"/>
                  <a:gd name="T52" fmla="*/ 62 w 76"/>
                  <a:gd name="T53" fmla="*/ 10 h 76"/>
                  <a:gd name="T54" fmla="*/ 66 w 76"/>
                  <a:gd name="T55" fmla="*/ 6 h 76"/>
                  <a:gd name="T56" fmla="*/ 60 w 76"/>
                  <a:gd name="T57" fmla="*/ 6 h 76"/>
                  <a:gd name="T58" fmla="*/ 48 w 76"/>
                  <a:gd name="T59" fmla="*/ 6 h 76"/>
                  <a:gd name="T60" fmla="*/ 48 w 76"/>
                  <a:gd name="T61" fmla="*/ 0 h 76"/>
                  <a:gd name="T62" fmla="*/ 41 w 76"/>
                  <a:gd name="T63" fmla="*/ 0 h 76"/>
                  <a:gd name="T64" fmla="*/ 34 w 76"/>
                  <a:gd name="T65" fmla="*/ 6 h 76"/>
                  <a:gd name="T66" fmla="*/ 32 w 76"/>
                  <a:gd name="T67" fmla="*/ 3 h 76"/>
                  <a:gd name="T68" fmla="*/ 28 w 76"/>
                  <a:gd name="T69" fmla="*/ 0 h 76"/>
                  <a:gd name="T70" fmla="*/ 23 w 76"/>
                  <a:gd name="T71" fmla="*/ 3 h 76"/>
                  <a:gd name="T72" fmla="*/ 17 w 76"/>
                  <a:gd name="T73" fmla="*/ 10 h 76"/>
                  <a:gd name="T74" fmla="*/ 10 w 76"/>
                  <a:gd name="T75" fmla="*/ 10 h 76"/>
                  <a:gd name="T76" fmla="*/ 13 w 76"/>
                  <a:gd name="T77" fmla="*/ 16 h 76"/>
                  <a:gd name="T78" fmla="*/ 3 w 76"/>
                  <a:gd name="T79" fmla="*/ 22 h 76"/>
                  <a:gd name="T80" fmla="*/ 0 w 76"/>
                  <a:gd name="T81" fmla="*/ 27 h 76"/>
                  <a:gd name="T82" fmla="*/ 3 w 76"/>
                  <a:gd name="T83" fmla="*/ 31 h 76"/>
                  <a:gd name="T84" fmla="*/ 6 w 76"/>
                  <a:gd name="T85" fmla="*/ 38 h 76"/>
                  <a:gd name="T86" fmla="*/ 3 w 76"/>
                  <a:gd name="T87" fmla="*/ 41 h 76"/>
                  <a:gd name="T88" fmla="*/ 0 w 76"/>
                  <a:gd name="T89" fmla="*/ 44 h 76"/>
                  <a:gd name="T90" fmla="*/ 3 w 76"/>
                  <a:gd name="T91" fmla="*/ 48 h 76"/>
                  <a:gd name="T92" fmla="*/ 10 w 76"/>
                  <a:gd name="T93" fmla="*/ 5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76">
                    <a:moveTo>
                      <a:pt x="10" y="54"/>
                    </a:moveTo>
                    <a:lnTo>
                      <a:pt x="10" y="54"/>
                    </a:lnTo>
                    <a:lnTo>
                      <a:pt x="6" y="54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8" y="72"/>
                    </a:lnTo>
                    <a:lnTo>
                      <a:pt x="32" y="69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6" y="59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0" y="5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5" y="10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4" name="Freeform 526"/>
              <p:cNvSpPr>
                <a:spLocks/>
              </p:cNvSpPr>
              <p:nvPr/>
            </p:nvSpPr>
            <p:spPr bwMode="auto">
              <a:xfrm>
                <a:off x="4574" y="4041"/>
                <a:ext cx="38" cy="38"/>
              </a:xfrm>
              <a:custGeom>
                <a:avLst/>
                <a:gdLst>
                  <a:gd name="T0" fmla="*/ 6 w 76"/>
                  <a:gd name="T1" fmla="*/ 54 h 76"/>
                  <a:gd name="T2" fmla="*/ 6 w 76"/>
                  <a:gd name="T3" fmla="*/ 62 h 76"/>
                  <a:gd name="T4" fmla="*/ 10 w 76"/>
                  <a:gd name="T5" fmla="*/ 66 h 76"/>
                  <a:gd name="T6" fmla="*/ 13 w 76"/>
                  <a:gd name="T7" fmla="*/ 62 h 76"/>
                  <a:gd name="T8" fmla="*/ 20 w 76"/>
                  <a:gd name="T9" fmla="*/ 66 h 76"/>
                  <a:gd name="T10" fmla="*/ 20 w 76"/>
                  <a:gd name="T11" fmla="*/ 72 h 76"/>
                  <a:gd name="T12" fmla="*/ 28 w 76"/>
                  <a:gd name="T13" fmla="*/ 72 h 76"/>
                  <a:gd name="T14" fmla="*/ 38 w 76"/>
                  <a:gd name="T15" fmla="*/ 69 h 76"/>
                  <a:gd name="T16" fmla="*/ 38 w 76"/>
                  <a:gd name="T17" fmla="*/ 76 h 76"/>
                  <a:gd name="T18" fmla="*/ 45 w 76"/>
                  <a:gd name="T19" fmla="*/ 76 h 76"/>
                  <a:gd name="T20" fmla="*/ 45 w 76"/>
                  <a:gd name="T21" fmla="*/ 69 h 76"/>
                  <a:gd name="T22" fmla="*/ 55 w 76"/>
                  <a:gd name="T23" fmla="*/ 69 h 76"/>
                  <a:gd name="T24" fmla="*/ 60 w 76"/>
                  <a:gd name="T25" fmla="*/ 72 h 76"/>
                  <a:gd name="T26" fmla="*/ 62 w 76"/>
                  <a:gd name="T27" fmla="*/ 69 h 76"/>
                  <a:gd name="T28" fmla="*/ 60 w 76"/>
                  <a:gd name="T29" fmla="*/ 62 h 76"/>
                  <a:gd name="T30" fmla="*/ 70 w 76"/>
                  <a:gd name="T31" fmla="*/ 59 h 76"/>
                  <a:gd name="T32" fmla="*/ 73 w 76"/>
                  <a:gd name="T33" fmla="*/ 54 h 76"/>
                  <a:gd name="T34" fmla="*/ 70 w 76"/>
                  <a:gd name="T35" fmla="*/ 52 h 76"/>
                  <a:gd name="T36" fmla="*/ 76 w 76"/>
                  <a:gd name="T37" fmla="*/ 44 h 76"/>
                  <a:gd name="T38" fmla="*/ 76 w 76"/>
                  <a:gd name="T39" fmla="*/ 38 h 76"/>
                  <a:gd name="T40" fmla="*/ 73 w 76"/>
                  <a:gd name="T41" fmla="*/ 34 h 76"/>
                  <a:gd name="T42" fmla="*/ 73 w 76"/>
                  <a:gd name="T43" fmla="*/ 27 h 76"/>
                  <a:gd name="T44" fmla="*/ 76 w 76"/>
                  <a:gd name="T45" fmla="*/ 22 h 76"/>
                  <a:gd name="T46" fmla="*/ 73 w 76"/>
                  <a:gd name="T47" fmla="*/ 20 h 76"/>
                  <a:gd name="T48" fmla="*/ 70 w 76"/>
                  <a:gd name="T49" fmla="*/ 16 h 76"/>
                  <a:gd name="T50" fmla="*/ 62 w 76"/>
                  <a:gd name="T51" fmla="*/ 14 h 76"/>
                  <a:gd name="T52" fmla="*/ 66 w 76"/>
                  <a:gd name="T53" fmla="*/ 10 h 76"/>
                  <a:gd name="T54" fmla="*/ 62 w 76"/>
                  <a:gd name="T55" fmla="*/ 6 h 76"/>
                  <a:gd name="T56" fmla="*/ 55 w 76"/>
                  <a:gd name="T57" fmla="*/ 10 h 76"/>
                  <a:gd name="T58" fmla="*/ 48 w 76"/>
                  <a:gd name="T59" fmla="*/ 3 h 76"/>
                  <a:gd name="T60" fmla="*/ 45 w 76"/>
                  <a:gd name="T61" fmla="*/ 0 h 76"/>
                  <a:gd name="T62" fmla="*/ 41 w 76"/>
                  <a:gd name="T63" fmla="*/ 3 h 76"/>
                  <a:gd name="T64" fmla="*/ 32 w 76"/>
                  <a:gd name="T65" fmla="*/ 6 h 76"/>
                  <a:gd name="T66" fmla="*/ 32 w 76"/>
                  <a:gd name="T67" fmla="*/ 0 h 76"/>
                  <a:gd name="T68" fmla="*/ 23 w 76"/>
                  <a:gd name="T69" fmla="*/ 0 h 76"/>
                  <a:gd name="T70" fmla="*/ 23 w 76"/>
                  <a:gd name="T71" fmla="*/ 6 h 76"/>
                  <a:gd name="T72" fmla="*/ 13 w 76"/>
                  <a:gd name="T73" fmla="*/ 10 h 76"/>
                  <a:gd name="T74" fmla="*/ 10 w 76"/>
                  <a:gd name="T75" fmla="*/ 14 h 76"/>
                  <a:gd name="T76" fmla="*/ 6 w 76"/>
                  <a:gd name="T77" fmla="*/ 22 h 76"/>
                  <a:gd name="T78" fmla="*/ 0 w 76"/>
                  <a:gd name="T79" fmla="*/ 22 h 76"/>
                  <a:gd name="T80" fmla="*/ 0 w 76"/>
                  <a:gd name="T81" fmla="*/ 31 h 76"/>
                  <a:gd name="T82" fmla="*/ 6 w 76"/>
                  <a:gd name="T83" fmla="*/ 31 h 76"/>
                  <a:gd name="T84" fmla="*/ 6 w 76"/>
                  <a:gd name="T85" fmla="*/ 41 h 76"/>
                  <a:gd name="T86" fmla="*/ 0 w 76"/>
                  <a:gd name="T87" fmla="*/ 41 h 76"/>
                  <a:gd name="T88" fmla="*/ 0 w 76"/>
                  <a:gd name="T89" fmla="*/ 48 h 76"/>
                  <a:gd name="T90" fmla="*/ 6 w 76"/>
                  <a:gd name="T91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6">
                    <a:moveTo>
                      <a:pt x="10" y="54"/>
                    </a:moveTo>
                    <a:lnTo>
                      <a:pt x="6" y="54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8" y="72"/>
                    </a:lnTo>
                    <a:lnTo>
                      <a:pt x="32" y="69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6" y="59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0" y="5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5" y="10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10" y="5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5" name="Freeform 527"/>
              <p:cNvSpPr>
                <a:spLocks/>
              </p:cNvSpPr>
              <p:nvPr/>
            </p:nvSpPr>
            <p:spPr bwMode="auto">
              <a:xfrm>
                <a:off x="4577" y="4076"/>
                <a:ext cx="40" cy="42"/>
              </a:xfrm>
              <a:custGeom>
                <a:avLst/>
                <a:gdLst>
                  <a:gd name="T0" fmla="*/ 11 w 81"/>
                  <a:gd name="T1" fmla="*/ 63 h 84"/>
                  <a:gd name="T2" fmla="*/ 7 w 81"/>
                  <a:gd name="T3" fmla="*/ 67 h 84"/>
                  <a:gd name="T4" fmla="*/ 11 w 81"/>
                  <a:gd name="T5" fmla="*/ 69 h 84"/>
                  <a:gd name="T6" fmla="*/ 14 w 81"/>
                  <a:gd name="T7" fmla="*/ 73 h 84"/>
                  <a:gd name="T8" fmla="*/ 26 w 81"/>
                  <a:gd name="T9" fmla="*/ 73 h 84"/>
                  <a:gd name="T10" fmla="*/ 26 w 81"/>
                  <a:gd name="T11" fmla="*/ 79 h 84"/>
                  <a:gd name="T12" fmla="*/ 32 w 81"/>
                  <a:gd name="T13" fmla="*/ 79 h 84"/>
                  <a:gd name="T14" fmla="*/ 42 w 81"/>
                  <a:gd name="T15" fmla="*/ 77 h 84"/>
                  <a:gd name="T16" fmla="*/ 42 w 81"/>
                  <a:gd name="T17" fmla="*/ 84 h 84"/>
                  <a:gd name="T18" fmla="*/ 49 w 81"/>
                  <a:gd name="T19" fmla="*/ 84 h 84"/>
                  <a:gd name="T20" fmla="*/ 49 w 81"/>
                  <a:gd name="T21" fmla="*/ 77 h 84"/>
                  <a:gd name="T22" fmla="*/ 60 w 81"/>
                  <a:gd name="T23" fmla="*/ 73 h 84"/>
                  <a:gd name="T24" fmla="*/ 64 w 81"/>
                  <a:gd name="T25" fmla="*/ 77 h 84"/>
                  <a:gd name="T26" fmla="*/ 67 w 81"/>
                  <a:gd name="T27" fmla="*/ 73 h 84"/>
                  <a:gd name="T28" fmla="*/ 70 w 81"/>
                  <a:gd name="T29" fmla="*/ 63 h 84"/>
                  <a:gd name="T30" fmla="*/ 77 w 81"/>
                  <a:gd name="T31" fmla="*/ 63 h 84"/>
                  <a:gd name="T32" fmla="*/ 77 w 81"/>
                  <a:gd name="T33" fmla="*/ 56 h 84"/>
                  <a:gd name="T34" fmla="*/ 73 w 81"/>
                  <a:gd name="T35" fmla="*/ 45 h 84"/>
                  <a:gd name="T36" fmla="*/ 81 w 81"/>
                  <a:gd name="T37" fmla="*/ 45 h 84"/>
                  <a:gd name="T38" fmla="*/ 81 w 81"/>
                  <a:gd name="T39" fmla="*/ 39 h 84"/>
                  <a:gd name="T40" fmla="*/ 73 w 81"/>
                  <a:gd name="T41" fmla="*/ 31 h 84"/>
                  <a:gd name="T42" fmla="*/ 77 w 81"/>
                  <a:gd name="T43" fmla="*/ 28 h 84"/>
                  <a:gd name="T44" fmla="*/ 77 w 81"/>
                  <a:gd name="T45" fmla="*/ 22 h 84"/>
                  <a:gd name="T46" fmla="*/ 70 w 81"/>
                  <a:gd name="T47" fmla="*/ 22 h 84"/>
                  <a:gd name="T48" fmla="*/ 64 w 81"/>
                  <a:gd name="T49" fmla="*/ 13 h 84"/>
                  <a:gd name="T50" fmla="*/ 67 w 81"/>
                  <a:gd name="T51" fmla="*/ 11 h 84"/>
                  <a:gd name="T52" fmla="*/ 64 w 81"/>
                  <a:gd name="T53" fmla="*/ 7 h 84"/>
                  <a:gd name="T54" fmla="*/ 56 w 81"/>
                  <a:gd name="T55" fmla="*/ 11 h 84"/>
                  <a:gd name="T56" fmla="*/ 49 w 81"/>
                  <a:gd name="T57" fmla="*/ 7 h 84"/>
                  <a:gd name="T58" fmla="*/ 45 w 81"/>
                  <a:gd name="T59" fmla="*/ 3 h 84"/>
                  <a:gd name="T60" fmla="*/ 42 w 81"/>
                  <a:gd name="T61" fmla="*/ 0 h 84"/>
                  <a:gd name="T62" fmla="*/ 39 w 81"/>
                  <a:gd name="T63" fmla="*/ 3 h 84"/>
                  <a:gd name="T64" fmla="*/ 32 w 81"/>
                  <a:gd name="T65" fmla="*/ 11 h 84"/>
                  <a:gd name="T66" fmla="*/ 28 w 81"/>
                  <a:gd name="T67" fmla="*/ 7 h 84"/>
                  <a:gd name="T68" fmla="*/ 26 w 81"/>
                  <a:gd name="T69" fmla="*/ 3 h 84"/>
                  <a:gd name="T70" fmla="*/ 22 w 81"/>
                  <a:gd name="T71" fmla="*/ 7 h 84"/>
                  <a:gd name="T72" fmla="*/ 17 w 81"/>
                  <a:gd name="T73" fmla="*/ 17 h 84"/>
                  <a:gd name="T74" fmla="*/ 14 w 81"/>
                  <a:gd name="T75" fmla="*/ 13 h 84"/>
                  <a:gd name="T76" fmla="*/ 7 w 81"/>
                  <a:gd name="T77" fmla="*/ 17 h 84"/>
                  <a:gd name="T78" fmla="*/ 11 w 81"/>
                  <a:gd name="T79" fmla="*/ 25 h 84"/>
                  <a:gd name="T80" fmla="*/ 4 w 81"/>
                  <a:gd name="T81" fmla="*/ 31 h 84"/>
                  <a:gd name="T82" fmla="*/ 0 w 81"/>
                  <a:gd name="T83" fmla="*/ 35 h 84"/>
                  <a:gd name="T84" fmla="*/ 4 w 81"/>
                  <a:gd name="T85" fmla="*/ 39 h 84"/>
                  <a:gd name="T86" fmla="*/ 0 w 81"/>
                  <a:gd name="T87" fmla="*/ 49 h 84"/>
                  <a:gd name="T88" fmla="*/ 0 w 81"/>
                  <a:gd name="T89" fmla="*/ 56 h 84"/>
                  <a:gd name="T90" fmla="*/ 7 w 81"/>
                  <a:gd name="T91" fmla="*/ 5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4">
                    <a:moveTo>
                      <a:pt x="11" y="63"/>
                    </a:moveTo>
                    <a:lnTo>
                      <a:pt x="11" y="63"/>
                    </a:ln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8" y="84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56" y="73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7" y="77"/>
                    </a:lnTo>
                    <a:lnTo>
                      <a:pt x="67" y="73"/>
                    </a:lnTo>
                    <a:lnTo>
                      <a:pt x="64" y="69"/>
                    </a:lnTo>
                    <a:lnTo>
                      <a:pt x="70" y="63"/>
                    </a:lnTo>
                    <a:lnTo>
                      <a:pt x="73" y="63"/>
                    </a:lnTo>
                    <a:lnTo>
                      <a:pt x="77" y="63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3" y="56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73" y="39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7" y="28"/>
                    </a:lnTo>
                    <a:lnTo>
                      <a:pt x="77" y="2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70" y="22"/>
                    </a:lnTo>
                    <a:lnTo>
                      <a:pt x="64" y="17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7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6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6" name="Freeform 528"/>
              <p:cNvSpPr>
                <a:spLocks/>
              </p:cNvSpPr>
              <p:nvPr/>
            </p:nvSpPr>
            <p:spPr bwMode="auto">
              <a:xfrm>
                <a:off x="4577" y="4076"/>
                <a:ext cx="40" cy="42"/>
              </a:xfrm>
              <a:custGeom>
                <a:avLst/>
                <a:gdLst>
                  <a:gd name="T0" fmla="*/ 11 w 81"/>
                  <a:gd name="T1" fmla="*/ 67 h 84"/>
                  <a:gd name="T2" fmla="*/ 7 w 81"/>
                  <a:gd name="T3" fmla="*/ 69 h 84"/>
                  <a:gd name="T4" fmla="*/ 11 w 81"/>
                  <a:gd name="T5" fmla="*/ 73 h 84"/>
                  <a:gd name="T6" fmla="*/ 17 w 81"/>
                  <a:gd name="T7" fmla="*/ 69 h 84"/>
                  <a:gd name="T8" fmla="*/ 26 w 81"/>
                  <a:gd name="T9" fmla="*/ 77 h 84"/>
                  <a:gd name="T10" fmla="*/ 28 w 81"/>
                  <a:gd name="T11" fmla="*/ 84 h 84"/>
                  <a:gd name="T12" fmla="*/ 32 w 81"/>
                  <a:gd name="T13" fmla="*/ 77 h 84"/>
                  <a:gd name="T14" fmla="*/ 42 w 81"/>
                  <a:gd name="T15" fmla="*/ 79 h 84"/>
                  <a:gd name="T16" fmla="*/ 45 w 81"/>
                  <a:gd name="T17" fmla="*/ 84 h 84"/>
                  <a:gd name="T18" fmla="*/ 49 w 81"/>
                  <a:gd name="T19" fmla="*/ 79 h 84"/>
                  <a:gd name="T20" fmla="*/ 56 w 81"/>
                  <a:gd name="T21" fmla="*/ 73 h 84"/>
                  <a:gd name="T22" fmla="*/ 60 w 81"/>
                  <a:gd name="T23" fmla="*/ 77 h 84"/>
                  <a:gd name="T24" fmla="*/ 67 w 81"/>
                  <a:gd name="T25" fmla="*/ 77 h 84"/>
                  <a:gd name="T26" fmla="*/ 64 w 81"/>
                  <a:gd name="T27" fmla="*/ 69 h 84"/>
                  <a:gd name="T28" fmla="*/ 73 w 81"/>
                  <a:gd name="T29" fmla="*/ 63 h 84"/>
                  <a:gd name="T30" fmla="*/ 77 w 81"/>
                  <a:gd name="T31" fmla="*/ 60 h 84"/>
                  <a:gd name="T32" fmla="*/ 73 w 81"/>
                  <a:gd name="T33" fmla="*/ 56 h 84"/>
                  <a:gd name="T34" fmla="*/ 77 w 81"/>
                  <a:gd name="T35" fmla="*/ 45 h 84"/>
                  <a:gd name="T36" fmla="*/ 81 w 81"/>
                  <a:gd name="T37" fmla="*/ 41 h 84"/>
                  <a:gd name="T38" fmla="*/ 73 w 81"/>
                  <a:gd name="T39" fmla="*/ 39 h 84"/>
                  <a:gd name="T40" fmla="*/ 73 w 81"/>
                  <a:gd name="T41" fmla="*/ 28 h 84"/>
                  <a:gd name="T42" fmla="*/ 77 w 81"/>
                  <a:gd name="T43" fmla="*/ 25 h 84"/>
                  <a:gd name="T44" fmla="*/ 73 w 81"/>
                  <a:gd name="T45" fmla="*/ 22 h 84"/>
                  <a:gd name="T46" fmla="*/ 64 w 81"/>
                  <a:gd name="T47" fmla="*/ 17 h 84"/>
                  <a:gd name="T48" fmla="*/ 67 w 81"/>
                  <a:gd name="T49" fmla="*/ 13 h 84"/>
                  <a:gd name="T50" fmla="*/ 64 w 81"/>
                  <a:gd name="T51" fmla="*/ 11 h 84"/>
                  <a:gd name="T52" fmla="*/ 60 w 81"/>
                  <a:gd name="T53" fmla="*/ 7 h 84"/>
                  <a:gd name="T54" fmla="*/ 49 w 81"/>
                  <a:gd name="T55" fmla="*/ 11 h 84"/>
                  <a:gd name="T56" fmla="*/ 49 w 81"/>
                  <a:gd name="T57" fmla="*/ 3 h 84"/>
                  <a:gd name="T58" fmla="*/ 45 w 81"/>
                  <a:gd name="T59" fmla="*/ 0 h 84"/>
                  <a:gd name="T60" fmla="*/ 42 w 81"/>
                  <a:gd name="T61" fmla="*/ 3 h 84"/>
                  <a:gd name="T62" fmla="*/ 39 w 81"/>
                  <a:gd name="T63" fmla="*/ 7 h 84"/>
                  <a:gd name="T64" fmla="*/ 32 w 81"/>
                  <a:gd name="T65" fmla="*/ 7 h 84"/>
                  <a:gd name="T66" fmla="*/ 28 w 81"/>
                  <a:gd name="T67" fmla="*/ 3 h 84"/>
                  <a:gd name="T68" fmla="*/ 26 w 81"/>
                  <a:gd name="T69" fmla="*/ 7 h 84"/>
                  <a:gd name="T70" fmla="*/ 26 w 81"/>
                  <a:gd name="T71" fmla="*/ 11 h 84"/>
                  <a:gd name="T72" fmla="*/ 14 w 81"/>
                  <a:gd name="T73" fmla="*/ 17 h 84"/>
                  <a:gd name="T74" fmla="*/ 11 w 81"/>
                  <a:gd name="T75" fmla="*/ 13 h 84"/>
                  <a:gd name="T76" fmla="*/ 7 w 81"/>
                  <a:gd name="T77" fmla="*/ 22 h 84"/>
                  <a:gd name="T78" fmla="*/ 7 w 81"/>
                  <a:gd name="T79" fmla="*/ 31 h 84"/>
                  <a:gd name="T80" fmla="*/ 0 w 81"/>
                  <a:gd name="T81" fmla="*/ 31 h 84"/>
                  <a:gd name="T82" fmla="*/ 0 w 81"/>
                  <a:gd name="T83" fmla="*/ 39 h 84"/>
                  <a:gd name="T84" fmla="*/ 4 w 81"/>
                  <a:gd name="T85" fmla="*/ 49 h 84"/>
                  <a:gd name="T86" fmla="*/ 0 w 81"/>
                  <a:gd name="T87" fmla="*/ 53 h 84"/>
                  <a:gd name="T88" fmla="*/ 4 w 81"/>
                  <a:gd name="T89" fmla="*/ 56 h 84"/>
                  <a:gd name="T90" fmla="*/ 11 w 81"/>
                  <a:gd name="T91" fmla="*/ 6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4">
                    <a:moveTo>
                      <a:pt x="11" y="63"/>
                    </a:move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8" y="84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56" y="73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7" y="77"/>
                    </a:lnTo>
                    <a:lnTo>
                      <a:pt x="67" y="73"/>
                    </a:lnTo>
                    <a:lnTo>
                      <a:pt x="64" y="69"/>
                    </a:lnTo>
                    <a:lnTo>
                      <a:pt x="70" y="63"/>
                    </a:lnTo>
                    <a:lnTo>
                      <a:pt x="73" y="63"/>
                    </a:lnTo>
                    <a:lnTo>
                      <a:pt x="77" y="63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3" y="56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73" y="39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7" y="28"/>
                    </a:lnTo>
                    <a:lnTo>
                      <a:pt x="77" y="2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70" y="22"/>
                    </a:lnTo>
                    <a:lnTo>
                      <a:pt x="64" y="17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7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6"/>
                    </a:lnTo>
                    <a:lnTo>
                      <a:pt x="11" y="63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7" name="Freeform 529"/>
              <p:cNvSpPr>
                <a:spLocks/>
              </p:cNvSpPr>
              <p:nvPr/>
            </p:nvSpPr>
            <p:spPr bwMode="auto">
              <a:xfrm>
                <a:off x="4629" y="4072"/>
                <a:ext cx="18" cy="24"/>
              </a:xfrm>
              <a:custGeom>
                <a:avLst/>
                <a:gdLst>
                  <a:gd name="T0" fmla="*/ 21 w 35"/>
                  <a:gd name="T1" fmla="*/ 0 h 48"/>
                  <a:gd name="T2" fmla="*/ 25 w 35"/>
                  <a:gd name="T3" fmla="*/ 4 h 48"/>
                  <a:gd name="T4" fmla="*/ 28 w 35"/>
                  <a:gd name="T5" fmla="*/ 4 h 48"/>
                  <a:gd name="T6" fmla="*/ 32 w 35"/>
                  <a:gd name="T7" fmla="*/ 7 h 48"/>
                  <a:gd name="T8" fmla="*/ 32 w 35"/>
                  <a:gd name="T9" fmla="*/ 10 h 48"/>
                  <a:gd name="T10" fmla="*/ 32 w 35"/>
                  <a:gd name="T11" fmla="*/ 14 h 48"/>
                  <a:gd name="T12" fmla="*/ 35 w 35"/>
                  <a:gd name="T13" fmla="*/ 18 h 48"/>
                  <a:gd name="T14" fmla="*/ 35 w 35"/>
                  <a:gd name="T15" fmla="*/ 20 h 48"/>
                  <a:gd name="T16" fmla="*/ 35 w 35"/>
                  <a:gd name="T17" fmla="*/ 29 h 48"/>
                  <a:gd name="T18" fmla="*/ 32 w 35"/>
                  <a:gd name="T19" fmla="*/ 32 h 48"/>
                  <a:gd name="T20" fmla="*/ 32 w 35"/>
                  <a:gd name="T21" fmla="*/ 35 h 48"/>
                  <a:gd name="T22" fmla="*/ 28 w 35"/>
                  <a:gd name="T23" fmla="*/ 42 h 48"/>
                  <a:gd name="T24" fmla="*/ 25 w 35"/>
                  <a:gd name="T25" fmla="*/ 42 h 48"/>
                  <a:gd name="T26" fmla="*/ 25 w 35"/>
                  <a:gd name="T27" fmla="*/ 46 h 48"/>
                  <a:gd name="T28" fmla="*/ 21 w 35"/>
                  <a:gd name="T29" fmla="*/ 48 h 48"/>
                  <a:gd name="T30" fmla="*/ 18 w 35"/>
                  <a:gd name="T31" fmla="*/ 48 h 48"/>
                  <a:gd name="T32" fmla="*/ 15 w 35"/>
                  <a:gd name="T33" fmla="*/ 48 h 48"/>
                  <a:gd name="T34" fmla="*/ 11 w 35"/>
                  <a:gd name="T35" fmla="*/ 48 h 48"/>
                  <a:gd name="T36" fmla="*/ 6 w 35"/>
                  <a:gd name="T37" fmla="*/ 46 h 48"/>
                  <a:gd name="T38" fmla="*/ 4 w 35"/>
                  <a:gd name="T39" fmla="*/ 42 h 48"/>
                  <a:gd name="T40" fmla="*/ 4 w 35"/>
                  <a:gd name="T41" fmla="*/ 38 h 48"/>
                  <a:gd name="T42" fmla="*/ 0 w 35"/>
                  <a:gd name="T43" fmla="*/ 35 h 48"/>
                  <a:gd name="T44" fmla="*/ 0 w 35"/>
                  <a:gd name="T45" fmla="*/ 32 h 48"/>
                  <a:gd name="T46" fmla="*/ 0 w 35"/>
                  <a:gd name="T47" fmla="*/ 29 h 48"/>
                  <a:gd name="T48" fmla="*/ 0 w 35"/>
                  <a:gd name="T49" fmla="*/ 20 h 48"/>
                  <a:gd name="T50" fmla="*/ 4 w 35"/>
                  <a:gd name="T51" fmla="*/ 18 h 48"/>
                  <a:gd name="T52" fmla="*/ 4 w 35"/>
                  <a:gd name="T53" fmla="*/ 14 h 48"/>
                  <a:gd name="T54" fmla="*/ 6 w 35"/>
                  <a:gd name="T55" fmla="*/ 10 h 48"/>
                  <a:gd name="T56" fmla="*/ 11 w 35"/>
                  <a:gd name="T57" fmla="*/ 7 h 48"/>
                  <a:gd name="T58" fmla="*/ 11 w 35"/>
                  <a:gd name="T59" fmla="*/ 4 h 48"/>
                  <a:gd name="T60" fmla="*/ 15 w 35"/>
                  <a:gd name="T61" fmla="*/ 0 h 48"/>
                  <a:gd name="T62" fmla="*/ 18 w 35"/>
                  <a:gd name="T63" fmla="*/ 0 h 48"/>
                  <a:gd name="T64" fmla="*/ 21 w 35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8">
                    <a:moveTo>
                      <a:pt x="21" y="0"/>
                    </a:moveTo>
                    <a:lnTo>
                      <a:pt x="25" y="4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8" name="Freeform 530"/>
              <p:cNvSpPr>
                <a:spLocks/>
              </p:cNvSpPr>
              <p:nvPr/>
            </p:nvSpPr>
            <p:spPr bwMode="auto">
              <a:xfrm>
                <a:off x="4629" y="4072"/>
                <a:ext cx="18" cy="24"/>
              </a:xfrm>
              <a:custGeom>
                <a:avLst/>
                <a:gdLst>
                  <a:gd name="T0" fmla="*/ 21 w 35"/>
                  <a:gd name="T1" fmla="*/ 0 h 48"/>
                  <a:gd name="T2" fmla="*/ 25 w 35"/>
                  <a:gd name="T3" fmla="*/ 4 h 48"/>
                  <a:gd name="T4" fmla="*/ 28 w 35"/>
                  <a:gd name="T5" fmla="*/ 4 h 48"/>
                  <a:gd name="T6" fmla="*/ 32 w 35"/>
                  <a:gd name="T7" fmla="*/ 7 h 48"/>
                  <a:gd name="T8" fmla="*/ 32 w 35"/>
                  <a:gd name="T9" fmla="*/ 10 h 48"/>
                  <a:gd name="T10" fmla="*/ 32 w 35"/>
                  <a:gd name="T11" fmla="*/ 14 h 48"/>
                  <a:gd name="T12" fmla="*/ 35 w 35"/>
                  <a:gd name="T13" fmla="*/ 18 h 48"/>
                  <a:gd name="T14" fmla="*/ 35 w 35"/>
                  <a:gd name="T15" fmla="*/ 20 h 48"/>
                  <a:gd name="T16" fmla="*/ 35 w 35"/>
                  <a:gd name="T17" fmla="*/ 29 h 48"/>
                  <a:gd name="T18" fmla="*/ 32 w 35"/>
                  <a:gd name="T19" fmla="*/ 32 h 48"/>
                  <a:gd name="T20" fmla="*/ 32 w 35"/>
                  <a:gd name="T21" fmla="*/ 35 h 48"/>
                  <a:gd name="T22" fmla="*/ 28 w 35"/>
                  <a:gd name="T23" fmla="*/ 42 h 48"/>
                  <a:gd name="T24" fmla="*/ 25 w 35"/>
                  <a:gd name="T25" fmla="*/ 42 h 48"/>
                  <a:gd name="T26" fmla="*/ 25 w 35"/>
                  <a:gd name="T27" fmla="*/ 46 h 48"/>
                  <a:gd name="T28" fmla="*/ 21 w 35"/>
                  <a:gd name="T29" fmla="*/ 48 h 48"/>
                  <a:gd name="T30" fmla="*/ 18 w 35"/>
                  <a:gd name="T31" fmla="*/ 48 h 48"/>
                  <a:gd name="T32" fmla="*/ 15 w 35"/>
                  <a:gd name="T33" fmla="*/ 48 h 48"/>
                  <a:gd name="T34" fmla="*/ 11 w 35"/>
                  <a:gd name="T35" fmla="*/ 48 h 48"/>
                  <a:gd name="T36" fmla="*/ 6 w 35"/>
                  <a:gd name="T37" fmla="*/ 46 h 48"/>
                  <a:gd name="T38" fmla="*/ 4 w 35"/>
                  <a:gd name="T39" fmla="*/ 42 h 48"/>
                  <a:gd name="T40" fmla="*/ 4 w 35"/>
                  <a:gd name="T41" fmla="*/ 38 h 48"/>
                  <a:gd name="T42" fmla="*/ 0 w 35"/>
                  <a:gd name="T43" fmla="*/ 35 h 48"/>
                  <a:gd name="T44" fmla="*/ 0 w 35"/>
                  <a:gd name="T45" fmla="*/ 32 h 48"/>
                  <a:gd name="T46" fmla="*/ 0 w 35"/>
                  <a:gd name="T47" fmla="*/ 29 h 48"/>
                  <a:gd name="T48" fmla="*/ 0 w 35"/>
                  <a:gd name="T49" fmla="*/ 20 h 48"/>
                  <a:gd name="T50" fmla="*/ 4 w 35"/>
                  <a:gd name="T51" fmla="*/ 18 h 48"/>
                  <a:gd name="T52" fmla="*/ 4 w 35"/>
                  <a:gd name="T53" fmla="*/ 14 h 48"/>
                  <a:gd name="T54" fmla="*/ 6 w 35"/>
                  <a:gd name="T55" fmla="*/ 10 h 48"/>
                  <a:gd name="T56" fmla="*/ 11 w 35"/>
                  <a:gd name="T57" fmla="*/ 7 h 48"/>
                  <a:gd name="T58" fmla="*/ 11 w 35"/>
                  <a:gd name="T59" fmla="*/ 4 h 48"/>
                  <a:gd name="T60" fmla="*/ 15 w 35"/>
                  <a:gd name="T61" fmla="*/ 0 h 48"/>
                  <a:gd name="T62" fmla="*/ 18 w 35"/>
                  <a:gd name="T63" fmla="*/ 0 h 48"/>
                  <a:gd name="T64" fmla="*/ 21 w 35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8">
                    <a:moveTo>
                      <a:pt x="21" y="0"/>
                    </a:moveTo>
                    <a:lnTo>
                      <a:pt x="25" y="4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19" name="Freeform 531"/>
              <p:cNvSpPr>
                <a:spLocks/>
              </p:cNvSpPr>
              <p:nvPr/>
            </p:nvSpPr>
            <p:spPr bwMode="auto">
              <a:xfrm>
                <a:off x="4635" y="4077"/>
                <a:ext cx="7" cy="13"/>
              </a:xfrm>
              <a:custGeom>
                <a:avLst/>
                <a:gdLst>
                  <a:gd name="T0" fmla="*/ 7 w 14"/>
                  <a:gd name="T1" fmla="*/ 0 h 25"/>
                  <a:gd name="T2" fmla="*/ 10 w 14"/>
                  <a:gd name="T3" fmla="*/ 0 h 25"/>
                  <a:gd name="T4" fmla="*/ 10 w 14"/>
                  <a:gd name="T5" fmla="*/ 4 h 25"/>
                  <a:gd name="T6" fmla="*/ 14 w 14"/>
                  <a:gd name="T7" fmla="*/ 8 h 25"/>
                  <a:gd name="T8" fmla="*/ 14 w 14"/>
                  <a:gd name="T9" fmla="*/ 10 h 25"/>
                  <a:gd name="T10" fmla="*/ 10 w 14"/>
                  <a:gd name="T11" fmla="*/ 14 h 25"/>
                  <a:gd name="T12" fmla="*/ 10 w 14"/>
                  <a:gd name="T13" fmla="*/ 19 h 25"/>
                  <a:gd name="T14" fmla="*/ 10 w 14"/>
                  <a:gd name="T15" fmla="*/ 22 h 25"/>
                  <a:gd name="T16" fmla="*/ 7 w 14"/>
                  <a:gd name="T17" fmla="*/ 22 h 25"/>
                  <a:gd name="T18" fmla="*/ 7 w 14"/>
                  <a:gd name="T19" fmla="*/ 25 h 25"/>
                  <a:gd name="T20" fmla="*/ 4 w 14"/>
                  <a:gd name="T21" fmla="*/ 25 h 25"/>
                  <a:gd name="T22" fmla="*/ 0 w 14"/>
                  <a:gd name="T23" fmla="*/ 25 h 25"/>
                  <a:gd name="T24" fmla="*/ 0 w 14"/>
                  <a:gd name="T25" fmla="*/ 22 h 25"/>
                  <a:gd name="T26" fmla="*/ 0 w 14"/>
                  <a:gd name="T27" fmla="*/ 19 h 25"/>
                  <a:gd name="T28" fmla="*/ 0 w 14"/>
                  <a:gd name="T29" fmla="*/ 14 h 25"/>
                  <a:gd name="T30" fmla="*/ 0 w 14"/>
                  <a:gd name="T31" fmla="*/ 10 h 25"/>
                  <a:gd name="T32" fmla="*/ 0 w 14"/>
                  <a:gd name="T33" fmla="*/ 8 h 25"/>
                  <a:gd name="T34" fmla="*/ 4 w 14"/>
                  <a:gd name="T35" fmla="*/ 4 h 25"/>
                  <a:gd name="T36" fmla="*/ 4 w 14"/>
                  <a:gd name="T37" fmla="*/ 0 h 25"/>
                  <a:gd name="T38" fmla="*/ 7 w 1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0" name="Freeform 532"/>
              <p:cNvSpPr>
                <a:spLocks/>
              </p:cNvSpPr>
              <p:nvPr/>
            </p:nvSpPr>
            <p:spPr bwMode="auto">
              <a:xfrm>
                <a:off x="4635" y="4077"/>
                <a:ext cx="7" cy="13"/>
              </a:xfrm>
              <a:custGeom>
                <a:avLst/>
                <a:gdLst>
                  <a:gd name="T0" fmla="*/ 7 w 14"/>
                  <a:gd name="T1" fmla="*/ 0 h 25"/>
                  <a:gd name="T2" fmla="*/ 10 w 14"/>
                  <a:gd name="T3" fmla="*/ 0 h 25"/>
                  <a:gd name="T4" fmla="*/ 10 w 14"/>
                  <a:gd name="T5" fmla="*/ 4 h 25"/>
                  <a:gd name="T6" fmla="*/ 14 w 14"/>
                  <a:gd name="T7" fmla="*/ 8 h 25"/>
                  <a:gd name="T8" fmla="*/ 14 w 14"/>
                  <a:gd name="T9" fmla="*/ 10 h 25"/>
                  <a:gd name="T10" fmla="*/ 10 w 14"/>
                  <a:gd name="T11" fmla="*/ 14 h 25"/>
                  <a:gd name="T12" fmla="*/ 10 w 14"/>
                  <a:gd name="T13" fmla="*/ 19 h 25"/>
                  <a:gd name="T14" fmla="*/ 10 w 14"/>
                  <a:gd name="T15" fmla="*/ 22 h 25"/>
                  <a:gd name="T16" fmla="*/ 7 w 14"/>
                  <a:gd name="T17" fmla="*/ 22 h 25"/>
                  <a:gd name="T18" fmla="*/ 7 w 14"/>
                  <a:gd name="T19" fmla="*/ 25 h 25"/>
                  <a:gd name="T20" fmla="*/ 4 w 14"/>
                  <a:gd name="T21" fmla="*/ 25 h 25"/>
                  <a:gd name="T22" fmla="*/ 0 w 14"/>
                  <a:gd name="T23" fmla="*/ 25 h 25"/>
                  <a:gd name="T24" fmla="*/ 0 w 14"/>
                  <a:gd name="T25" fmla="*/ 22 h 25"/>
                  <a:gd name="T26" fmla="*/ 0 w 14"/>
                  <a:gd name="T27" fmla="*/ 19 h 25"/>
                  <a:gd name="T28" fmla="*/ 0 w 14"/>
                  <a:gd name="T29" fmla="*/ 14 h 25"/>
                  <a:gd name="T30" fmla="*/ 0 w 14"/>
                  <a:gd name="T31" fmla="*/ 10 h 25"/>
                  <a:gd name="T32" fmla="*/ 0 w 14"/>
                  <a:gd name="T33" fmla="*/ 8 h 25"/>
                  <a:gd name="T34" fmla="*/ 4 w 14"/>
                  <a:gd name="T35" fmla="*/ 4 h 25"/>
                  <a:gd name="T36" fmla="*/ 4 w 14"/>
                  <a:gd name="T37" fmla="*/ 0 h 25"/>
                  <a:gd name="T38" fmla="*/ 7 w 1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1" name="Freeform 533"/>
              <p:cNvSpPr>
                <a:spLocks/>
              </p:cNvSpPr>
              <p:nvPr/>
            </p:nvSpPr>
            <p:spPr bwMode="auto">
              <a:xfrm>
                <a:off x="4651" y="4067"/>
                <a:ext cx="16" cy="28"/>
              </a:xfrm>
              <a:custGeom>
                <a:avLst/>
                <a:gdLst>
                  <a:gd name="T0" fmla="*/ 3 w 32"/>
                  <a:gd name="T1" fmla="*/ 7 h 56"/>
                  <a:gd name="T2" fmla="*/ 0 w 32"/>
                  <a:gd name="T3" fmla="*/ 48 h 56"/>
                  <a:gd name="T4" fmla="*/ 6 w 32"/>
                  <a:gd name="T5" fmla="*/ 56 h 56"/>
                  <a:gd name="T6" fmla="*/ 6 w 32"/>
                  <a:gd name="T7" fmla="*/ 52 h 56"/>
                  <a:gd name="T8" fmla="*/ 10 w 32"/>
                  <a:gd name="T9" fmla="*/ 52 h 56"/>
                  <a:gd name="T10" fmla="*/ 10 w 32"/>
                  <a:gd name="T11" fmla="*/ 34 h 56"/>
                  <a:gd name="T12" fmla="*/ 20 w 32"/>
                  <a:gd name="T13" fmla="*/ 56 h 56"/>
                  <a:gd name="T14" fmla="*/ 23 w 32"/>
                  <a:gd name="T15" fmla="*/ 56 h 56"/>
                  <a:gd name="T16" fmla="*/ 23 w 32"/>
                  <a:gd name="T17" fmla="*/ 48 h 56"/>
                  <a:gd name="T18" fmla="*/ 13 w 32"/>
                  <a:gd name="T19" fmla="*/ 24 h 56"/>
                  <a:gd name="T20" fmla="*/ 32 w 32"/>
                  <a:gd name="T21" fmla="*/ 14 h 56"/>
                  <a:gd name="T22" fmla="*/ 27 w 32"/>
                  <a:gd name="T23" fmla="*/ 2 h 56"/>
                  <a:gd name="T24" fmla="*/ 10 w 32"/>
                  <a:gd name="T25" fmla="*/ 17 h 56"/>
                  <a:gd name="T26" fmla="*/ 13 w 32"/>
                  <a:gd name="T27" fmla="*/ 2 h 56"/>
                  <a:gd name="T28" fmla="*/ 6 w 32"/>
                  <a:gd name="T29" fmla="*/ 0 h 56"/>
                  <a:gd name="T30" fmla="*/ 3 w 32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56">
                    <a:moveTo>
                      <a:pt x="3" y="7"/>
                    </a:moveTo>
                    <a:lnTo>
                      <a:pt x="0" y="4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2"/>
                    </a:lnTo>
                    <a:lnTo>
                      <a:pt x="10" y="34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13" y="24"/>
                    </a:lnTo>
                    <a:lnTo>
                      <a:pt x="32" y="14"/>
                    </a:lnTo>
                    <a:lnTo>
                      <a:pt x="27" y="2"/>
                    </a:lnTo>
                    <a:lnTo>
                      <a:pt x="10" y="1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2" name="Freeform 534"/>
              <p:cNvSpPr>
                <a:spLocks/>
              </p:cNvSpPr>
              <p:nvPr/>
            </p:nvSpPr>
            <p:spPr bwMode="auto">
              <a:xfrm>
                <a:off x="4651" y="4067"/>
                <a:ext cx="16" cy="28"/>
              </a:xfrm>
              <a:custGeom>
                <a:avLst/>
                <a:gdLst>
                  <a:gd name="T0" fmla="*/ 3 w 32"/>
                  <a:gd name="T1" fmla="*/ 7 h 56"/>
                  <a:gd name="T2" fmla="*/ 0 w 32"/>
                  <a:gd name="T3" fmla="*/ 48 h 56"/>
                  <a:gd name="T4" fmla="*/ 6 w 32"/>
                  <a:gd name="T5" fmla="*/ 56 h 56"/>
                  <a:gd name="T6" fmla="*/ 6 w 32"/>
                  <a:gd name="T7" fmla="*/ 52 h 56"/>
                  <a:gd name="T8" fmla="*/ 10 w 32"/>
                  <a:gd name="T9" fmla="*/ 52 h 56"/>
                  <a:gd name="T10" fmla="*/ 10 w 32"/>
                  <a:gd name="T11" fmla="*/ 34 h 56"/>
                  <a:gd name="T12" fmla="*/ 20 w 32"/>
                  <a:gd name="T13" fmla="*/ 56 h 56"/>
                  <a:gd name="T14" fmla="*/ 23 w 32"/>
                  <a:gd name="T15" fmla="*/ 56 h 56"/>
                  <a:gd name="T16" fmla="*/ 23 w 32"/>
                  <a:gd name="T17" fmla="*/ 48 h 56"/>
                  <a:gd name="T18" fmla="*/ 13 w 32"/>
                  <a:gd name="T19" fmla="*/ 24 h 56"/>
                  <a:gd name="T20" fmla="*/ 32 w 32"/>
                  <a:gd name="T21" fmla="*/ 14 h 56"/>
                  <a:gd name="T22" fmla="*/ 27 w 32"/>
                  <a:gd name="T23" fmla="*/ 2 h 56"/>
                  <a:gd name="T24" fmla="*/ 10 w 32"/>
                  <a:gd name="T25" fmla="*/ 17 h 56"/>
                  <a:gd name="T26" fmla="*/ 13 w 32"/>
                  <a:gd name="T27" fmla="*/ 2 h 56"/>
                  <a:gd name="T28" fmla="*/ 6 w 32"/>
                  <a:gd name="T29" fmla="*/ 0 h 56"/>
                  <a:gd name="T30" fmla="*/ 3 w 32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56">
                    <a:moveTo>
                      <a:pt x="3" y="7"/>
                    </a:moveTo>
                    <a:lnTo>
                      <a:pt x="0" y="4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2"/>
                    </a:lnTo>
                    <a:lnTo>
                      <a:pt x="10" y="34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13" y="24"/>
                    </a:lnTo>
                    <a:lnTo>
                      <a:pt x="32" y="14"/>
                    </a:lnTo>
                    <a:lnTo>
                      <a:pt x="27" y="2"/>
                    </a:lnTo>
                    <a:lnTo>
                      <a:pt x="10" y="1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3" y="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3" name="Freeform 535"/>
              <p:cNvSpPr>
                <a:spLocks/>
              </p:cNvSpPr>
              <p:nvPr/>
            </p:nvSpPr>
            <p:spPr bwMode="auto">
              <a:xfrm>
                <a:off x="4628" y="4048"/>
                <a:ext cx="28" cy="26"/>
              </a:xfrm>
              <a:custGeom>
                <a:avLst/>
                <a:gdLst>
                  <a:gd name="T0" fmla="*/ 9 w 56"/>
                  <a:gd name="T1" fmla="*/ 6 h 52"/>
                  <a:gd name="T2" fmla="*/ 21 w 56"/>
                  <a:gd name="T3" fmla="*/ 24 h 52"/>
                  <a:gd name="T4" fmla="*/ 0 w 56"/>
                  <a:gd name="T5" fmla="*/ 38 h 52"/>
                  <a:gd name="T6" fmla="*/ 3 w 56"/>
                  <a:gd name="T7" fmla="*/ 52 h 52"/>
                  <a:gd name="T8" fmla="*/ 7 w 56"/>
                  <a:gd name="T9" fmla="*/ 48 h 52"/>
                  <a:gd name="T10" fmla="*/ 7 w 56"/>
                  <a:gd name="T11" fmla="*/ 52 h 52"/>
                  <a:gd name="T12" fmla="*/ 28 w 56"/>
                  <a:gd name="T13" fmla="*/ 34 h 52"/>
                  <a:gd name="T14" fmla="*/ 35 w 56"/>
                  <a:gd name="T15" fmla="*/ 52 h 52"/>
                  <a:gd name="T16" fmla="*/ 46 w 56"/>
                  <a:gd name="T17" fmla="*/ 48 h 52"/>
                  <a:gd name="T18" fmla="*/ 49 w 56"/>
                  <a:gd name="T19" fmla="*/ 45 h 52"/>
                  <a:gd name="T20" fmla="*/ 35 w 56"/>
                  <a:gd name="T21" fmla="*/ 27 h 52"/>
                  <a:gd name="T22" fmla="*/ 56 w 56"/>
                  <a:gd name="T23" fmla="*/ 8 h 52"/>
                  <a:gd name="T24" fmla="*/ 49 w 56"/>
                  <a:gd name="T25" fmla="*/ 2 h 52"/>
                  <a:gd name="T26" fmla="*/ 31 w 56"/>
                  <a:gd name="T27" fmla="*/ 17 h 52"/>
                  <a:gd name="T28" fmla="*/ 21 w 56"/>
                  <a:gd name="T29" fmla="*/ 0 h 52"/>
                  <a:gd name="T30" fmla="*/ 18 w 56"/>
                  <a:gd name="T31" fmla="*/ 2 h 52"/>
                  <a:gd name="T32" fmla="*/ 14 w 56"/>
                  <a:gd name="T33" fmla="*/ 0 h 52"/>
                  <a:gd name="T34" fmla="*/ 9 w 56"/>
                  <a:gd name="T3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2">
                    <a:moveTo>
                      <a:pt x="9" y="6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2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28" y="34"/>
                    </a:lnTo>
                    <a:lnTo>
                      <a:pt x="35" y="52"/>
                    </a:lnTo>
                    <a:lnTo>
                      <a:pt x="46" y="48"/>
                    </a:lnTo>
                    <a:lnTo>
                      <a:pt x="49" y="45"/>
                    </a:lnTo>
                    <a:lnTo>
                      <a:pt x="35" y="27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31" y="17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4" name="Freeform 536"/>
              <p:cNvSpPr>
                <a:spLocks/>
              </p:cNvSpPr>
              <p:nvPr/>
            </p:nvSpPr>
            <p:spPr bwMode="auto">
              <a:xfrm>
                <a:off x="4628" y="4048"/>
                <a:ext cx="28" cy="26"/>
              </a:xfrm>
              <a:custGeom>
                <a:avLst/>
                <a:gdLst>
                  <a:gd name="T0" fmla="*/ 9 w 56"/>
                  <a:gd name="T1" fmla="*/ 6 h 52"/>
                  <a:gd name="T2" fmla="*/ 21 w 56"/>
                  <a:gd name="T3" fmla="*/ 24 h 52"/>
                  <a:gd name="T4" fmla="*/ 0 w 56"/>
                  <a:gd name="T5" fmla="*/ 38 h 52"/>
                  <a:gd name="T6" fmla="*/ 3 w 56"/>
                  <a:gd name="T7" fmla="*/ 52 h 52"/>
                  <a:gd name="T8" fmla="*/ 7 w 56"/>
                  <a:gd name="T9" fmla="*/ 48 h 52"/>
                  <a:gd name="T10" fmla="*/ 7 w 56"/>
                  <a:gd name="T11" fmla="*/ 52 h 52"/>
                  <a:gd name="T12" fmla="*/ 28 w 56"/>
                  <a:gd name="T13" fmla="*/ 34 h 52"/>
                  <a:gd name="T14" fmla="*/ 35 w 56"/>
                  <a:gd name="T15" fmla="*/ 52 h 52"/>
                  <a:gd name="T16" fmla="*/ 46 w 56"/>
                  <a:gd name="T17" fmla="*/ 48 h 52"/>
                  <a:gd name="T18" fmla="*/ 49 w 56"/>
                  <a:gd name="T19" fmla="*/ 45 h 52"/>
                  <a:gd name="T20" fmla="*/ 35 w 56"/>
                  <a:gd name="T21" fmla="*/ 27 h 52"/>
                  <a:gd name="T22" fmla="*/ 56 w 56"/>
                  <a:gd name="T23" fmla="*/ 8 h 52"/>
                  <a:gd name="T24" fmla="*/ 49 w 56"/>
                  <a:gd name="T25" fmla="*/ 2 h 52"/>
                  <a:gd name="T26" fmla="*/ 31 w 56"/>
                  <a:gd name="T27" fmla="*/ 17 h 52"/>
                  <a:gd name="T28" fmla="*/ 21 w 56"/>
                  <a:gd name="T29" fmla="*/ 0 h 52"/>
                  <a:gd name="T30" fmla="*/ 18 w 56"/>
                  <a:gd name="T31" fmla="*/ 2 h 52"/>
                  <a:gd name="T32" fmla="*/ 14 w 56"/>
                  <a:gd name="T33" fmla="*/ 0 h 52"/>
                  <a:gd name="T34" fmla="*/ 9 w 56"/>
                  <a:gd name="T3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2">
                    <a:moveTo>
                      <a:pt x="9" y="6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2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28" y="34"/>
                    </a:lnTo>
                    <a:lnTo>
                      <a:pt x="35" y="52"/>
                    </a:lnTo>
                    <a:lnTo>
                      <a:pt x="46" y="48"/>
                    </a:lnTo>
                    <a:lnTo>
                      <a:pt x="49" y="45"/>
                    </a:lnTo>
                    <a:lnTo>
                      <a:pt x="35" y="27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31" y="17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5" name="Freeform 537"/>
              <p:cNvSpPr>
                <a:spLocks/>
              </p:cNvSpPr>
              <p:nvPr/>
            </p:nvSpPr>
            <p:spPr bwMode="auto">
              <a:xfrm>
                <a:off x="4474" y="3999"/>
                <a:ext cx="1" cy="3"/>
              </a:xfrm>
              <a:custGeom>
                <a:avLst/>
                <a:gdLst>
                  <a:gd name="T0" fmla="*/ 0 h 6"/>
                  <a:gd name="T1" fmla="*/ 2 h 6"/>
                  <a:gd name="T2" fmla="*/ 6 h 6"/>
                  <a:gd name="T3" fmla="*/ 2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6" name="Freeform 538"/>
              <p:cNvSpPr>
                <a:spLocks/>
              </p:cNvSpPr>
              <p:nvPr/>
            </p:nvSpPr>
            <p:spPr bwMode="auto">
              <a:xfrm>
                <a:off x="4472" y="4002"/>
                <a:ext cx="2" cy="1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7" name="Rectangle 539"/>
              <p:cNvSpPr>
                <a:spLocks noChangeArrowheads="1"/>
              </p:cNvSpPr>
              <p:nvPr/>
            </p:nvSpPr>
            <p:spPr bwMode="auto">
              <a:xfrm>
                <a:off x="4423" y="3997"/>
                <a:ext cx="63" cy="7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8" name="Rectangle 540"/>
              <p:cNvSpPr>
                <a:spLocks noChangeArrowheads="1"/>
              </p:cNvSpPr>
              <p:nvPr/>
            </p:nvSpPr>
            <p:spPr bwMode="auto">
              <a:xfrm>
                <a:off x="4423" y="3997"/>
                <a:ext cx="63" cy="7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29" name="Rectangle 541"/>
              <p:cNvSpPr>
                <a:spLocks noChangeArrowheads="1"/>
              </p:cNvSpPr>
              <p:nvPr/>
            </p:nvSpPr>
            <p:spPr bwMode="auto">
              <a:xfrm>
                <a:off x="4427" y="3999"/>
                <a:ext cx="57" cy="6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0" name="Rectangle 542"/>
              <p:cNvSpPr>
                <a:spLocks noChangeArrowheads="1"/>
              </p:cNvSpPr>
              <p:nvPr/>
            </p:nvSpPr>
            <p:spPr bwMode="auto">
              <a:xfrm>
                <a:off x="4427" y="3999"/>
                <a:ext cx="57" cy="6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1" name="Freeform 543"/>
              <p:cNvSpPr>
                <a:spLocks/>
              </p:cNvSpPr>
              <p:nvPr/>
            </p:nvSpPr>
            <p:spPr bwMode="auto">
              <a:xfrm>
                <a:off x="4458" y="4025"/>
                <a:ext cx="21" cy="35"/>
              </a:xfrm>
              <a:custGeom>
                <a:avLst/>
                <a:gdLst>
                  <a:gd name="T0" fmla="*/ 7 w 42"/>
                  <a:gd name="T1" fmla="*/ 10 h 70"/>
                  <a:gd name="T2" fmla="*/ 0 w 42"/>
                  <a:gd name="T3" fmla="*/ 59 h 70"/>
                  <a:gd name="T4" fmla="*/ 11 w 42"/>
                  <a:gd name="T5" fmla="*/ 66 h 70"/>
                  <a:gd name="T6" fmla="*/ 11 w 42"/>
                  <a:gd name="T7" fmla="*/ 63 h 70"/>
                  <a:gd name="T8" fmla="*/ 14 w 42"/>
                  <a:gd name="T9" fmla="*/ 63 h 70"/>
                  <a:gd name="T10" fmla="*/ 14 w 42"/>
                  <a:gd name="T11" fmla="*/ 42 h 70"/>
                  <a:gd name="T12" fmla="*/ 28 w 42"/>
                  <a:gd name="T13" fmla="*/ 70 h 70"/>
                  <a:gd name="T14" fmla="*/ 32 w 42"/>
                  <a:gd name="T15" fmla="*/ 70 h 70"/>
                  <a:gd name="T16" fmla="*/ 35 w 42"/>
                  <a:gd name="T17" fmla="*/ 59 h 70"/>
                  <a:gd name="T18" fmla="*/ 18 w 42"/>
                  <a:gd name="T19" fmla="*/ 32 h 70"/>
                  <a:gd name="T20" fmla="*/ 42 w 42"/>
                  <a:gd name="T21" fmla="*/ 16 h 70"/>
                  <a:gd name="T22" fmla="*/ 39 w 42"/>
                  <a:gd name="T23" fmla="*/ 4 h 70"/>
                  <a:gd name="T24" fmla="*/ 18 w 42"/>
                  <a:gd name="T25" fmla="*/ 20 h 70"/>
                  <a:gd name="T26" fmla="*/ 21 w 42"/>
                  <a:gd name="T27" fmla="*/ 4 h 70"/>
                  <a:gd name="T28" fmla="*/ 11 w 42"/>
                  <a:gd name="T29" fmla="*/ 0 h 70"/>
                  <a:gd name="T30" fmla="*/ 7 w 42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0">
                    <a:moveTo>
                      <a:pt x="7" y="10"/>
                    </a:moveTo>
                    <a:lnTo>
                      <a:pt x="0" y="5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4" y="63"/>
                    </a:lnTo>
                    <a:lnTo>
                      <a:pt x="14" y="4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5" y="59"/>
                    </a:lnTo>
                    <a:lnTo>
                      <a:pt x="18" y="32"/>
                    </a:lnTo>
                    <a:lnTo>
                      <a:pt x="42" y="16"/>
                    </a:lnTo>
                    <a:lnTo>
                      <a:pt x="39" y="4"/>
                    </a:lnTo>
                    <a:lnTo>
                      <a:pt x="18" y="20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2" name="Freeform 544"/>
              <p:cNvSpPr>
                <a:spLocks/>
              </p:cNvSpPr>
              <p:nvPr/>
            </p:nvSpPr>
            <p:spPr bwMode="auto">
              <a:xfrm>
                <a:off x="4458" y="4025"/>
                <a:ext cx="21" cy="35"/>
              </a:xfrm>
              <a:custGeom>
                <a:avLst/>
                <a:gdLst>
                  <a:gd name="T0" fmla="*/ 7 w 42"/>
                  <a:gd name="T1" fmla="*/ 10 h 70"/>
                  <a:gd name="T2" fmla="*/ 0 w 42"/>
                  <a:gd name="T3" fmla="*/ 59 h 70"/>
                  <a:gd name="T4" fmla="*/ 11 w 42"/>
                  <a:gd name="T5" fmla="*/ 66 h 70"/>
                  <a:gd name="T6" fmla="*/ 11 w 42"/>
                  <a:gd name="T7" fmla="*/ 63 h 70"/>
                  <a:gd name="T8" fmla="*/ 14 w 42"/>
                  <a:gd name="T9" fmla="*/ 63 h 70"/>
                  <a:gd name="T10" fmla="*/ 14 w 42"/>
                  <a:gd name="T11" fmla="*/ 42 h 70"/>
                  <a:gd name="T12" fmla="*/ 28 w 42"/>
                  <a:gd name="T13" fmla="*/ 70 h 70"/>
                  <a:gd name="T14" fmla="*/ 32 w 42"/>
                  <a:gd name="T15" fmla="*/ 70 h 70"/>
                  <a:gd name="T16" fmla="*/ 35 w 42"/>
                  <a:gd name="T17" fmla="*/ 59 h 70"/>
                  <a:gd name="T18" fmla="*/ 18 w 42"/>
                  <a:gd name="T19" fmla="*/ 32 h 70"/>
                  <a:gd name="T20" fmla="*/ 42 w 42"/>
                  <a:gd name="T21" fmla="*/ 16 h 70"/>
                  <a:gd name="T22" fmla="*/ 39 w 42"/>
                  <a:gd name="T23" fmla="*/ 4 h 70"/>
                  <a:gd name="T24" fmla="*/ 18 w 42"/>
                  <a:gd name="T25" fmla="*/ 20 h 70"/>
                  <a:gd name="T26" fmla="*/ 21 w 42"/>
                  <a:gd name="T27" fmla="*/ 4 h 70"/>
                  <a:gd name="T28" fmla="*/ 11 w 42"/>
                  <a:gd name="T29" fmla="*/ 0 h 70"/>
                  <a:gd name="T30" fmla="*/ 7 w 42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0">
                    <a:moveTo>
                      <a:pt x="7" y="10"/>
                    </a:moveTo>
                    <a:lnTo>
                      <a:pt x="0" y="5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4" y="63"/>
                    </a:lnTo>
                    <a:lnTo>
                      <a:pt x="14" y="4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5" y="59"/>
                    </a:lnTo>
                    <a:lnTo>
                      <a:pt x="18" y="32"/>
                    </a:lnTo>
                    <a:lnTo>
                      <a:pt x="42" y="16"/>
                    </a:lnTo>
                    <a:lnTo>
                      <a:pt x="39" y="4"/>
                    </a:lnTo>
                    <a:lnTo>
                      <a:pt x="18" y="20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7" y="1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3" name="Freeform 545"/>
              <p:cNvSpPr>
                <a:spLocks/>
              </p:cNvSpPr>
              <p:nvPr/>
            </p:nvSpPr>
            <p:spPr bwMode="auto">
              <a:xfrm>
                <a:off x="4432" y="4002"/>
                <a:ext cx="33" cy="31"/>
              </a:xfrm>
              <a:custGeom>
                <a:avLst/>
                <a:gdLst>
                  <a:gd name="T0" fmla="*/ 14 w 66"/>
                  <a:gd name="T1" fmla="*/ 8 h 62"/>
                  <a:gd name="T2" fmla="*/ 25 w 66"/>
                  <a:gd name="T3" fmla="*/ 28 h 62"/>
                  <a:gd name="T4" fmla="*/ 0 w 66"/>
                  <a:gd name="T5" fmla="*/ 46 h 62"/>
                  <a:gd name="T6" fmla="*/ 3 w 66"/>
                  <a:gd name="T7" fmla="*/ 60 h 62"/>
                  <a:gd name="T8" fmla="*/ 7 w 66"/>
                  <a:gd name="T9" fmla="*/ 60 h 62"/>
                  <a:gd name="T10" fmla="*/ 10 w 66"/>
                  <a:gd name="T11" fmla="*/ 62 h 62"/>
                  <a:gd name="T12" fmla="*/ 31 w 66"/>
                  <a:gd name="T13" fmla="*/ 43 h 62"/>
                  <a:gd name="T14" fmla="*/ 42 w 66"/>
                  <a:gd name="T15" fmla="*/ 60 h 62"/>
                  <a:gd name="T16" fmla="*/ 52 w 66"/>
                  <a:gd name="T17" fmla="*/ 60 h 62"/>
                  <a:gd name="T18" fmla="*/ 57 w 66"/>
                  <a:gd name="T19" fmla="*/ 52 h 62"/>
                  <a:gd name="T20" fmla="*/ 42 w 66"/>
                  <a:gd name="T21" fmla="*/ 34 h 62"/>
                  <a:gd name="T22" fmla="*/ 66 w 66"/>
                  <a:gd name="T23" fmla="*/ 11 h 62"/>
                  <a:gd name="T24" fmla="*/ 57 w 66"/>
                  <a:gd name="T25" fmla="*/ 4 h 62"/>
                  <a:gd name="T26" fmla="*/ 35 w 66"/>
                  <a:gd name="T27" fmla="*/ 22 h 62"/>
                  <a:gd name="T28" fmla="*/ 25 w 66"/>
                  <a:gd name="T29" fmla="*/ 0 h 62"/>
                  <a:gd name="T30" fmla="*/ 20 w 66"/>
                  <a:gd name="T31" fmla="*/ 4 h 62"/>
                  <a:gd name="T32" fmla="*/ 17 w 66"/>
                  <a:gd name="T33" fmla="*/ 0 h 62"/>
                  <a:gd name="T34" fmla="*/ 14 w 66"/>
                  <a:gd name="T3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4" y="8"/>
                    </a:moveTo>
                    <a:lnTo>
                      <a:pt x="25" y="28"/>
                    </a:lnTo>
                    <a:lnTo>
                      <a:pt x="0" y="46"/>
                    </a:lnTo>
                    <a:lnTo>
                      <a:pt x="3" y="60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31" y="43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7" y="52"/>
                    </a:lnTo>
                    <a:lnTo>
                      <a:pt x="42" y="34"/>
                    </a:lnTo>
                    <a:lnTo>
                      <a:pt x="66" y="11"/>
                    </a:lnTo>
                    <a:lnTo>
                      <a:pt x="57" y="4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4" name="Freeform 546"/>
              <p:cNvSpPr>
                <a:spLocks/>
              </p:cNvSpPr>
              <p:nvPr/>
            </p:nvSpPr>
            <p:spPr bwMode="auto">
              <a:xfrm>
                <a:off x="4432" y="4002"/>
                <a:ext cx="33" cy="31"/>
              </a:xfrm>
              <a:custGeom>
                <a:avLst/>
                <a:gdLst>
                  <a:gd name="T0" fmla="*/ 14 w 66"/>
                  <a:gd name="T1" fmla="*/ 8 h 62"/>
                  <a:gd name="T2" fmla="*/ 25 w 66"/>
                  <a:gd name="T3" fmla="*/ 28 h 62"/>
                  <a:gd name="T4" fmla="*/ 0 w 66"/>
                  <a:gd name="T5" fmla="*/ 46 h 62"/>
                  <a:gd name="T6" fmla="*/ 3 w 66"/>
                  <a:gd name="T7" fmla="*/ 60 h 62"/>
                  <a:gd name="T8" fmla="*/ 7 w 66"/>
                  <a:gd name="T9" fmla="*/ 60 h 62"/>
                  <a:gd name="T10" fmla="*/ 10 w 66"/>
                  <a:gd name="T11" fmla="*/ 62 h 62"/>
                  <a:gd name="T12" fmla="*/ 31 w 66"/>
                  <a:gd name="T13" fmla="*/ 43 h 62"/>
                  <a:gd name="T14" fmla="*/ 42 w 66"/>
                  <a:gd name="T15" fmla="*/ 60 h 62"/>
                  <a:gd name="T16" fmla="*/ 52 w 66"/>
                  <a:gd name="T17" fmla="*/ 60 h 62"/>
                  <a:gd name="T18" fmla="*/ 57 w 66"/>
                  <a:gd name="T19" fmla="*/ 52 h 62"/>
                  <a:gd name="T20" fmla="*/ 42 w 66"/>
                  <a:gd name="T21" fmla="*/ 34 h 62"/>
                  <a:gd name="T22" fmla="*/ 66 w 66"/>
                  <a:gd name="T23" fmla="*/ 11 h 62"/>
                  <a:gd name="T24" fmla="*/ 57 w 66"/>
                  <a:gd name="T25" fmla="*/ 4 h 62"/>
                  <a:gd name="T26" fmla="*/ 35 w 66"/>
                  <a:gd name="T27" fmla="*/ 22 h 62"/>
                  <a:gd name="T28" fmla="*/ 25 w 66"/>
                  <a:gd name="T29" fmla="*/ 0 h 62"/>
                  <a:gd name="T30" fmla="*/ 20 w 66"/>
                  <a:gd name="T31" fmla="*/ 4 h 62"/>
                  <a:gd name="T32" fmla="*/ 17 w 66"/>
                  <a:gd name="T33" fmla="*/ 0 h 62"/>
                  <a:gd name="T34" fmla="*/ 14 w 66"/>
                  <a:gd name="T3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4" y="8"/>
                    </a:moveTo>
                    <a:lnTo>
                      <a:pt x="25" y="28"/>
                    </a:lnTo>
                    <a:lnTo>
                      <a:pt x="0" y="46"/>
                    </a:lnTo>
                    <a:lnTo>
                      <a:pt x="3" y="60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31" y="43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7" y="52"/>
                    </a:lnTo>
                    <a:lnTo>
                      <a:pt x="42" y="34"/>
                    </a:lnTo>
                    <a:lnTo>
                      <a:pt x="66" y="11"/>
                    </a:lnTo>
                    <a:lnTo>
                      <a:pt x="57" y="4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4" y="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5" name="Freeform 547"/>
              <p:cNvSpPr>
                <a:spLocks/>
              </p:cNvSpPr>
              <p:nvPr/>
            </p:nvSpPr>
            <p:spPr bwMode="auto">
              <a:xfrm>
                <a:off x="4434" y="4032"/>
                <a:ext cx="21" cy="28"/>
              </a:xfrm>
              <a:custGeom>
                <a:avLst/>
                <a:gdLst>
                  <a:gd name="T0" fmla="*/ 25 w 42"/>
                  <a:gd name="T1" fmla="*/ 0 h 56"/>
                  <a:gd name="T2" fmla="*/ 32 w 42"/>
                  <a:gd name="T3" fmla="*/ 0 h 56"/>
                  <a:gd name="T4" fmla="*/ 35 w 42"/>
                  <a:gd name="T5" fmla="*/ 2 h 56"/>
                  <a:gd name="T6" fmla="*/ 35 w 42"/>
                  <a:gd name="T7" fmla="*/ 6 h 56"/>
                  <a:gd name="T8" fmla="*/ 39 w 42"/>
                  <a:gd name="T9" fmla="*/ 11 h 56"/>
                  <a:gd name="T10" fmla="*/ 39 w 42"/>
                  <a:gd name="T11" fmla="*/ 14 h 56"/>
                  <a:gd name="T12" fmla="*/ 42 w 42"/>
                  <a:gd name="T13" fmla="*/ 21 h 56"/>
                  <a:gd name="T14" fmla="*/ 42 w 42"/>
                  <a:gd name="T15" fmla="*/ 24 h 56"/>
                  <a:gd name="T16" fmla="*/ 42 w 42"/>
                  <a:gd name="T17" fmla="*/ 32 h 56"/>
                  <a:gd name="T18" fmla="*/ 39 w 42"/>
                  <a:gd name="T19" fmla="*/ 38 h 56"/>
                  <a:gd name="T20" fmla="*/ 39 w 42"/>
                  <a:gd name="T21" fmla="*/ 40 h 56"/>
                  <a:gd name="T22" fmla="*/ 35 w 42"/>
                  <a:gd name="T23" fmla="*/ 49 h 56"/>
                  <a:gd name="T24" fmla="*/ 32 w 42"/>
                  <a:gd name="T25" fmla="*/ 52 h 56"/>
                  <a:gd name="T26" fmla="*/ 28 w 42"/>
                  <a:gd name="T27" fmla="*/ 52 h 56"/>
                  <a:gd name="T28" fmla="*/ 25 w 42"/>
                  <a:gd name="T29" fmla="*/ 56 h 56"/>
                  <a:gd name="T30" fmla="*/ 22 w 42"/>
                  <a:gd name="T31" fmla="*/ 56 h 56"/>
                  <a:gd name="T32" fmla="*/ 17 w 42"/>
                  <a:gd name="T33" fmla="*/ 56 h 56"/>
                  <a:gd name="T34" fmla="*/ 11 w 42"/>
                  <a:gd name="T35" fmla="*/ 56 h 56"/>
                  <a:gd name="T36" fmla="*/ 11 w 42"/>
                  <a:gd name="T37" fmla="*/ 52 h 56"/>
                  <a:gd name="T38" fmla="*/ 7 w 42"/>
                  <a:gd name="T39" fmla="*/ 49 h 56"/>
                  <a:gd name="T40" fmla="*/ 4 w 42"/>
                  <a:gd name="T41" fmla="*/ 45 h 56"/>
                  <a:gd name="T42" fmla="*/ 4 w 42"/>
                  <a:gd name="T43" fmla="*/ 40 h 56"/>
                  <a:gd name="T44" fmla="*/ 0 w 42"/>
                  <a:gd name="T45" fmla="*/ 34 h 56"/>
                  <a:gd name="T46" fmla="*/ 0 w 42"/>
                  <a:gd name="T47" fmla="*/ 32 h 56"/>
                  <a:gd name="T48" fmla="*/ 0 w 42"/>
                  <a:gd name="T49" fmla="*/ 24 h 56"/>
                  <a:gd name="T50" fmla="*/ 4 w 42"/>
                  <a:gd name="T51" fmla="*/ 21 h 56"/>
                  <a:gd name="T52" fmla="*/ 4 w 42"/>
                  <a:gd name="T53" fmla="*/ 14 h 56"/>
                  <a:gd name="T54" fmla="*/ 7 w 42"/>
                  <a:gd name="T55" fmla="*/ 11 h 56"/>
                  <a:gd name="T56" fmla="*/ 11 w 42"/>
                  <a:gd name="T57" fmla="*/ 6 h 56"/>
                  <a:gd name="T58" fmla="*/ 14 w 42"/>
                  <a:gd name="T59" fmla="*/ 2 h 56"/>
                  <a:gd name="T60" fmla="*/ 17 w 42"/>
                  <a:gd name="T61" fmla="*/ 0 h 56"/>
                  <a:gd name="T62" fmla="*/ 22 w 42"/>
                  <a:gd name="T63" fmla="*/ 0 h 56"/>
                  <a:gd name="T64" fmla="*/ 25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5" y="6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32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6" name="Freeform 548"/>
              <p:cNvSpPr>
                <a:spLocks/>
              </p:cNvSpPr>
              <p:nvPr/>
            </p:nvSpPr>
            <p:spPr bwMode="auto">
              <a:xfrm>
                <a:off x="4434" y="4032"/>
                <a:ext cx="21" cy="28"/>
              </a:xfrm>
              <a:custGeom>
                <a:avLst/>
                <a:gdLst>
                  <a:gd name="T0" fmla="*/ 25 w 42"/>
                  <a:gd name="T1" fmla="*/ 0 h 56"/>
                  <a:gd name="T2" fmla="*/ 32 w 42"/>
                  <a:gd name="T3" fmla="*/ 0 h 56"/>
                  <a:gd name="T4" fmla="*/ 35 w 42"/>
                  <a:gd name="T5" fmla="*/ 2 h 56"/>
                  <a:gd name="T6" fmla="*/ 35 w 42"/>
                  <a:gd name="T7" fmla="*/ 6 h 56"/>
                  <a:gd name="T8" fmla="*/ 39 w 42"/>
                  <a:gd name="T9" fmla="*/ 11 h 56"/>
                  <a:gd name="T10" fmla="*/ 39 w 42"/>
                  <a:gd name="T11" fmla="*/ 14 h 56"/>
                  <a:gd name="T12" fmla="*/ 42 w 42"/>
                  <a:gd name="T13" fmla="*/ 21 h 56"/>
                  <a:gd name="T14" fmla="*/ 42 w 42"/>
                  <a:gd name="T15" fmla="*/ 24 h 56"/>
                  <a:gd name="T16" fmla="*/ 42 w 42"/>
                  <a:gd name="T17" fmla="*/ 32 h 56"/>
                  <a:gd name="T18" fmla="*/ 39 w 42"/>
                  <a:gd name="T19" fmla="*/ 38 h 56"/>
                  <a:gd name="T20" fmla="*/ 39 w 42"/>
                  <a:gd name="T21" fmla="*/ 40 h 56"/>
                  <a:gd name="T22" fmla="*/ 35 w 42"/>
                  <a:gd name="T23" fmla="*/ 49 h 56"/>
                  <a:gd name="T24" fmla="*/ 32 w 42"/>
                  <a:gd name="T25" fmla="*/ 52 h 56"/>
                  <a:gd name="T26" fmla="*/ 28 w 42"/>
                  <a:gd name="T27" fmla="*/ 52 h 56"/>
                  <a:gd name="T28" fmla="*/ 25 w 42"/>
                  <a:gd name="T29" fmla="*/ 56 h 56"/>
                  <a:gd name="T30" fmla="*/ 22 w 42"/>
                  <a:gd name="T31" fmla="*/ 56 h 56"/>
                  <a:gd name="T32" fmla="*/ 17 w 42"/>
                  <a:gd name="T33" fmla="*/ 56 h 56"/>
                  <a:gd name="T34" fmla="*/ 11 w 42"/>
                  <a:gd name="T35" fmla="*/ 56 h 56"/>
                  <a:gd name="T36" fmla="*/ 11 w 42"/>
                  <a:gd name="T37" fmla="*/ 52 h 56"/>
                  <a:gd name="T38" fmla="*/ 7 w 42"/>
                  <a:gd name="T39" fmla="*/ 49 h 56"/>
                  <a:gd name="T40" fmla="*/ 4 w 42"/>
                  <a:gd name="T41" fmla="*/ 45 h 56"/>
                  <a:gd name="T42" fmla="*/ 4 w 42"/>
                  <a:gd name="T43" fmla="*/ 40 h 56"/>
                  <a:gd name="T44" fmla="*/ 0 w 42"/>
                  <a:gd name="T45" fmla="*/ 34 h 56"/>
                  <a:gd name="T46" fmla="*/ 0 w 42"/>
                  <a:gd name="T47" fmla="*/ 32 h 56"/>
                  <a:gd name="T48" fmla="*/ 0 w 42"/>
                  <a:gd name="T49" fmla="*/ 24 h 56"/>
                  <a:gd name="T50" fmla="*/ 4 w 42"/>
                  <a:gd name="T51" fmla="*/ 21 h 56"/>
                  <a:gd name="T52" fmla="*/ 4 w 42"/>
                  <a:gd name="T53" fmla="*/ 14 h 56"/>
                  <a:gd name="T54" fmla="*/ 7 w 42"/>
                  <a:gd name="T55" fmla="*/ 11 h 56"/>
                  <a:gd name="T56" fmla="*/ 11 w 42"/>
                  <a:gd name="T57" fmla="*/ 6 h 56"/>
                  <a:gd name="T58" fmla="*/ 14 w 42"/>
                  <a:gd name="T59" fmla="*/ 2 h 56"/>
                  <a:gd name="T60" fmla="*/ 17 w 42"/>
                  <a:gd name="T61" fmla="*/ 0 h 56"/>
                  <a:gd name="T62" fmla="*/ 22 w 42"/>
                  <a:gd name="T63" fmla="*/ 0 h 56"/>
                  <a:gd name="T64" fmla="*/ 25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5" y="6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32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7" name="Freeform 549"/>
              <p:cNvSpPr>
                <a:spLocks/>
              </p:cNvSpPr>
              <p:nvPr/>
            </p:nvSpPr>
            <p:spPr bwMode="auto">
              <a:xfrm>
                <a:off x="4439" y="4038"/>
                <a:ext cx="9" cy="14"/>
              </a:xfrm>
              <a:custGeom>
                <a:avLst/>
                <a:gdLst>
                  <a:gd name="T0" fmla="*/ 11 w 17"/>
                  <a:gd name="T1" fmla="*/ 0 h 29"/>
                  <a:gd name="T2" fmla="*/ 14 w 17"/>
                  <a:gd name="T3" fmla="*/ 0 h 29"/>
                  <a:gd name="T4" fmla="*/ 14 w 17"/>
                  <a:gd name="T5" fmla="*/ 3 h 29"/>
                  <a:gd name="T6" fmla="*/ 17 w 17"/>
                  <a:gd name="T7" fmla="*/ 3 h 29"/>
                  <a:gd name="T8" fmla="*/ 17 w 17"/>
                  <a:gd name="T9" fmla="*/ 7 h 29"/>
                  <a:gd name="T10" fmla="*/ 17 w 17"/>
                  <a:gd name="T11" fmla="*/ 10 h 29"/>
                  <a:gd name="T12" fmla="*/ 17 w 17"/>
                  <a:gd name="T13" fmla="*/ 13 h 29"/>
                  <a:gd name="T14" fmla="*/ 17 w 17"/>
                  <a:gd name="T15" fmla="*/ 17 h 29"/>
                  <a:gd name="T16" fmla="*/ 17 w 17"/>
                  <a:gd name="T17" fmla="*/ 21 h 29"/>
                  <a:gd name="T18" fmla="*/ 14 w 17"/>
                  <a:gd name="T19" fmla="*/ 23 h 29"/>
                  <a:gd name="T20" fmla="*/ 14 w 17"/>
                  <a:gd name="T21" fmla="*/ 27 h 29"/>
                  <a:gd name="T22" fmla="*/ 11 w 17"/>
                  <a:gd name="T23" fmla="*/ 27 h 29"/>
                  <a:gd name="T24" fmla="*/ 11 w 17"/>
                  <a:gd name="T25" fmla="*/ 29 h 29"/>
                  <a:gd name="T26" fmla="*/ 6 w 17"/>
                  <a:gd name="T27" fmla="*/ 29 h 29"/>
                  <a:gd name="T28" fmla="*/ 3 w 17"/>
                  <a:gd name="T29" fmla="*/ 29 h 29"/>
                  <a:gd name="T30" fmla="*/ 3 w 17"/>
                  <a:gd name="T31" fmla="*/ 27 h 29"/>
                  <a:gd name="T32" fmla="*/ 3 w 17"/>
                  <a:gd name="T33" fmla="*/ 23 h 29"/>
                  <a:gd name="T34" fmla="*/ 0 w 17"/>
                  <a:gd name="T35" fmla="*/ 23 h 29"/>
                  <a:gd name="T36" fmla="*/ 0 w 17"/>
                  <a:gd name="T37" fmla="*/ 21 h 29"/>
                  <a:gd name="T38" fmla="*/ 0 w 17"/>
                  <a:gd name="T39" fmla="*/ 17 h 29"/>
                  <a:gd name="T40" fmla="*/ 3 w 17"/>
                  <a:gd name="T41" fmla="*/ 13 h 29"/>
                  <a:gd name="T42" fmla="*/ 3 w 17"/>
                  <a:gd name="T43" fmla="*/ 10 h 29"/>
                  <a:gd name="T44" fmla="*/ 3 w 17"/>
                  <a:gd name="T45" fmla="*/ 7 h 29"/>
                  <a:gd name="T46" fmla="*/ 6 w 17"/>
                  <a:gd name="T47" fmla="*/ 3 h 29"/>
                  <a:gd name="T48" fmla="*/ 11 w 1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8" name="Freeform 550"/>
              <p:cNvSpPr>
                <a:spLocks/>
              </p:cNvSpPr>
              <p:nvPr/>
            </p:nvSpPr>
            <p:spPr bwMode="auto">
              <a:xfrm>
                <a:off x="4439" y="4038"/>
                <a:ext cx="9" cy="14"/>
              </a:xfrm>
              <a:custGeom>
                <a:avLst/>
                <a:gdLst>
                  <a:gd name="T0" fmla="*/ 11 w 17"/>
                  <a:gd name="T1" fmla="*/ 0 h 29"/>
                  <a:gd name="T2" fmla="*/ 14 w 17"/>
                  <a:gd name="T3" fmla="*/ 0 h 29"/>
                  <a:gd name="T4" fmla="*/ 14 w 17"/>
                  <a:gd name="T5" fmla="*/ 3 h 29"/>
                  <a:gd name="T6" fmla="*/ 17 w 17"/>
                  <a:gd name="T7" fmla="*/ 3 h 29"/>
                  <a:gd name="T8" fmla="*/ 17 w 17"/>
                  <a:gd name="T9" fmla="*/ 7 h 29"/>
                  <a:gd name="T10" fmla="*/ 17 w 17"/>
                  <a:gd name="T11" fmla="*/ 10 h 29"/>
                  <a:gd name="T12" fmla="*/ 17 w 17"/>
                  <a:gd name="T13" fmla="*/ 13 h 29"/>
                  <a:gd name="T14" fmla="*/ 17 w 17"/>
                  <a:gd name="T15" fmla="*/ 17 h 29"/>
                  <a:gd name="T16" fmla="*/ 17 w 17"/>
                  <a:gd name="T17" fmla="*/ 21 h 29"/>
                  <a:gd name="T18" fmla="*/ 14 w 17"/>
                  <a:gd name="T19" fmla="*/ 23 h 29"/>
                  <a:gd name="T20" fmla="*/ 14 w 17"/>
                  <a:gd name="T21" fmla="*/ 27 h 29"/>
                  <a:gd name="T22" fmla="*/ 11 w 17"/>
                  <a:gd name="T23" fmla="*/ 27 h 29"/>
                  <a:gd name="T24" fmla="*/ 11 w 17"/>
                  <a:gd name="T25" fmla="*/ 29 h 29"/>
                  <a:gd name="T26" fmla="*/ 6 w 17"/>
                  <a:gd name="T27" fmla="*/ 29 h 29"/>
                  <a:gd name="T28" fmla="*/ 3 w 17"/>
                  <a:gd name="T29" fmla="*/ 29 h 29"/>
                  <a:gd name="T30" fmla="*/ 3 w 17"/>
                  <a:gd name="T31" fmla="*/ 27 h 29"/>
                  <a:gd name="T32" fmla="*/ 3 w 17"/>
                  <a:gd name="T33" fmla="*/ 23 h 29"/>
                  <a:gd name="T34" fmla="*/ 0 w 17"/>
                  <a:gd name="T35" fmla="*/ 23 h 29"/>
                  <a:gd name="T36" fmla="*/ 0 w 17"/>
                  <a:gd name="T37" fmla="*/ 21 h 29"/>
                  <a:gd name="T38" fmla="*/ 0 w 17"/>
                  <a:gd name="T39" fmla="*/ 17 h 29"/>
                  <a:gd name="T40" fmla="*/ 3 w 17"/>
                  <a:gd name="T41" fmla="*/ 13 h 29"/>
                  <a:gd name="T42" fmla="*/ 3 w 17"/>
                  <a:gd name="T43" fmla="*/ 10 h 29"/>
                  <a:gd name="T44" fmla="*/ 3 w 17"/>
                  <a:gd name="T45" fmla="*/ 7 h 29"/>
                  <a:gd name="T46" fmla="*/ 6 w 17"/>
                  <a:gd name="T47" fmla="*/ 3 h 29"/>
                  <a:gd name="T48" fmla="*/ 11 w 1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1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39" name="Freeform 551"/>
              <p:cNvSpPr>
                <a:spLocks/>
              </p:cNvSpPr>
              <p:nvPr/>
            </p:nvSpPr>
            <p:spPr bwMode="auto">
              <a:xfrm>
                <a:off x="4782" y="3927"/>
                <a:ext cx="1" cy="5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2 w 2"/>
                  <a:gd name="T7" fmla="*/ 8 h 10"/>
                  <a:gd name="T8" fmla="*/ 2 w 2"/>
                  <a:gd name="T9" fmla="*/ 10 h 10"/>
                  <a:gd name="T10" fmla="*/ 2 w 2"/>
                  <a:gd name="T11" fmla="*/ 8 h 10"/>
                  <a:gd name="T12" fmla="*/ 2 w 2"/>
                  <a:gd name="T13" fmla="*/ 4 h 10"/>
                  <a:gd name="T14" fmla="*/ 0 w 2"/>
                  <a:gd name="T15" fmla="*/ 4 h 10"/>
                  <a:gd name="T16" fmla="*/ 0 w 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0" name="Freeform 552"/>
              <p:cNvSpPr>
                <a:spLocks/>
              </p:cNvSpPr>
              <p:nvPr/>
            </p:nvSpPr>
            <p:spPr bwMode="auto">
              <a:xfrm>
                <a:off x="4782" y="3927"/>
                <a:ext cx="1" cy="5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2 w 2"/>
                  <a:gd name="T7" fmla="*/ 8 h 10"/>
                  <a:gd name="T8" fmla="*/ 2 w 2"/>
                  <a:gd name="T9" fmla="*/ 10 h 10"/>
                  <a:gd name="T10" fmla="*/ 2 w 2"/>
                  <a:gd name="T11" fmla="*/ 8 h 10"/>
                  <a:gd name="T12" fmla="*/ 2 w 2"/>
                  <a:gd name="T13" fmla="*/ 4 h 10"/>
                  <a:gd name="T14" fmla="*/ 0 w 2"/>
                  <a:gd name="T15" fmla="*/ 4 h 10"/>
                  <a:gd name="T16" fmla="*/ 0 w 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1" name="Line 553"/>
              <p:cNvSpPr>
                <a:spLocks noChangeShapeType="1"/>
              </p:cNvSpPr>
              <p:nvPr/>
            </p:nvSpPr>
            <p:spPr bwMode="auto">
              <a:xfrm>
                <a:off x="4782" y="3932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2" name="Rectangle 554"/>
              <p:cNvSpPr>
                <a:spLocks noChangeArrowheads="1"/>
              </p:cNvSpPr>
              <p:nvPr/>
            </p:nvSpPr>
            <p:spPr bwMode="auto">
              <a:xfrm>
                <a:off x="4733" y="3925"/>
                <a:ext cx="63" cy="7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3" name="Rectangle 555"/>
              <p:cNvSpPr>
                <a:spLocks noChangeArrowheads="1"/>
              </p:cNvSpPr>
              <p:nvPr/>
            </p:nvSpPr>
            <p:spPr bwMode="auto">
              <a:xfrm>
                <a:off x="4733" y="3925"/>
                <a:ext cx="63" cy="7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4" name="Rectangle 556"/>
              <p:cNvSpPr>
                <a:spLocks noChangeArrowheads="1"/>
              </p:cNvSpPr>
              <p:nvPr/>
            </p:nvSpPr>
            <p:spPr bwMode="auto">
              <a:xfrm>
                <a:off x="4734" y="3929"/>
                <a:ext cx="60" cy="6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5" name="Rectangle 557"/>
              <p:cNvSpPr>
                <a:spLocks noChangeArrowheads="1"/>
              </p:cNvSpPr>
              <p:nvPr/>
            </p:nvSpPr>
            <p:spPr bwMode="auto">
              <a:xfrm>
                <a:off x="4734" y="3929"/>
                <a:ext cx="60" cy="66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6" name="Freeform 558"/>
              <p:cNvSpPr>
                <a:spLocks/>
              </p:cNvSpPr>
              <p:nvPr/>
            </p:nvSpPr>
            <p:spPr bwMode="auto">
              <a:xfrm>
                <a:off x="4767" y="3953"/>
                <a:ext cx="21" cy="35"/>
              </a:xfrm>
              <a:custGeom>
                <a:avLst/>
                <a:gdLst>
                  <a:gd name="T0" fmla="*/ 7 w 42"/>
                  <a:gd name="T1" fmla="*/ 12 h 70"/>
                  <a:gd name="T2" fmla="*/ 0 w 42"/>
                  <a:gd name="T3" fmla="*/ 60 h 70"/>
                  <a:gd name="T4" fmla="*/ 10 w 42"/>
                  <a:gd name="T5" fmla="*/ 66 h 70"/>
                  <a:gd name="T6" fmla="*/ 10 w 42"/>
                  <a:gd name="T7" fmla="*/ 64 h 70"/>
                  <a:gd name="T8" fmla="*/ 14 w 42"/>
                  <a:gd name="T9" fmla="*/ 43 h 70"/>
                  <a:gd name="T10" fmla="*/ 25 w 42"/>
                  <a:gd name="T11" fmla="*/ 70 h 70"/>
                  <a:gd name="T12" fmla="*/ 31 w 42"/>
                  <a:gd name="T13" fmla="*/ 70 h 70"/>
                  <a:gd name="T14" fmla="*/ 31 w 42"/>
                  <a:gd name="T15" fmla="*/ 60 h 70"/>
                  <a:gd name="T16" fmla="*/ 17 w 42"/>
                  <a:gd name="T17" fmla="*/ 32 h 70"/>
                  <a:gd name="T18" fmla="*/ 42 w 42"/>
                  <a:gd name="T19" fmla="*/ 18 h 70"/>
                  <a:gd name="T20" fmla="*/ 38 w 42"/>
                  <a:gd name="T21" fmla="*/ 6 h 70"/>
                  <a:gd name="T22" fmla="*/ 14 w 42"/>
                  <a:gd name="T23" fmla="*/ 22 h 70"/>
                  <a:gd name="T24" fmla="*/ 17 w 42"/>
                  <a:gd name="T25" fmla="*/ 6 h 70"/>
                  <a:gd name="T26" fmla="*/ 10 w 42"/>
                  <a:gd name="T27" fmla="*/ 0 h 70"/>
                  <a:gd name="T28" fmla="*/ 7 w 42"/>
                  <a:gd name="T2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70">
                    <a:moveTo>
                      <a:pt x="7" y="12"/>
                    </a:moveTo>
                    <a:lnTo>
                      <a:pt x="0" y="60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4" y="4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2" y="18"/>
                    </a:lnTo>
                    <a:lnTo>
                      <a:pt x="38" y="6"/>
                    </a:lnTo>
                    <a:lnTo>
                      <a:pt x="14" y="22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7" name="Freeform 559"/>
              <p:cNvSpPr>
                <a:spLocks/>
              </p:cNvSpPr>
              <p:nvPr/>
            </p:nvSpPr>
            <p:spPr bwMode="auto">
              <a:xfrm>
                <a:off x="4767" y="3953"/>
                <a:ext cx="21" cy="35"/>
              </a:xfrm>
              <a:custGeom>
                <a:avLst/>
                <a:gdLst>
                  <a:gd name="T0" fmla="*/ 7 w 42"/>
                  <a:gd name="T1" fmla="*/ 12 h 70"/>
                  <a:gd name="T2" fmla="*/ 0 w 42"/>
                  <a:gd name="T3" fmla="*/ 60 h 70"/>
                  <a:gd name="T4" fmla="*/ 10 w 42"/>
                  <a:gd name="T5" fmla="*/ 66 h 70"/>
                  <a:gd name="T6" fmla="*/ 10 w 42"/>
                  <a:gd name="T7" fmla="*/ 64 h 70"/>
                  <a:gd name="T8" fmla="*/ 14 w 42"/>
                  <a:gd name="T9" fmla="*/ 43 h 70"/>
                  <a:gd name="T10" fmla="*/ 25 w 42"/>
                  <a:gd name="T11" fmla="*/ 70 h 70"/>
                  <a:gd name="T12" fmla="*/ 31 w 42"/>
                  <a:gd name="T13" fmla="*/ 70 h 70"/>
                  <a:gd name="T14" fmla="*/ 31 w 42"/>
                  <a:gd name="T15" fmla="*/ 60 h 70"/>
                  <a:gd name="T16" fmla="*/ 17 w 42"/>
                  <a:gd name="T17" fmla="*/ 32 h 70"/>
                  <a:gd name="T18" fmla="*/ 42 w 42"/>
                  <a:gd name="T19" fmla="*/ 18 h 70"/>
                  <a:gd name="T20" fmla="*/ 38 w 42"/>
                  <a:gd name="T21" fmla="*/ 6 h 70"/>
                  <a:gd name="T22" fmla="*/ 14 w 42"/>
                  <a:gd name="T23" fmla="*/ 22 h 70"/>
                  <a:gd name="T24" fmla="*/ 17 w 42"/>
                  <a:gd name="T25" fmla="*/ 6 h 70"/>
                  <a:gd name="T26" fmla="*/ 10 w 42"/>
                  <a:gd name="T27" fmla="*/ 0 h 70"/>
                  <a:gd name="T28" fmla="*/ 7 w 42"/>
                  <a:gd name="T2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70">
                    <a:moveTo>
                      <a:pt x="7" y="12"/>
                    </a:moveTo>
                    <a:lnTo>
                      <a:pt x="0" y="60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4" y="4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2" y="18"/>
                    </a:lnTo>
                    <a:lnTo>
                      <a:pt x="38" y="6"/>
                    </a:lnTo>
                    <a:lnTo>
                      <a:pt x="14" y="22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7" y="1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8" name="Freeform 560"/>
              <p:cNvSpPr>
                <a:spLocks/>
              </p:cNvSpPr>
              <p:nvPr/>
            </p:nvSpPr>
            <p:spPr bwMode="auto">
              <a:xfrm>
                <a:off x="4741" y="3932"/>
                <a:ext cx="33" cy="30"/>
              </a:xfrm>
              <a:custGeom>
                <a:avLst/>
                <a:gdLst>
                  <a:gd name="T0" fmla="*/ 12 w 67"/>
                  <a:gd name="T1" fmla="*/ 4 h 60"/>
                  <a:gd name="T2" fmla="*/ 25 w 67"/>
                  <a:gd name="T3" fmla="*/ 29 h 60"/>
                  <a:gd name="T4" fmla="*/ 0 w 67"/>
                  <a:gd name="T5" fmla="*/ 46 h 60"/>
                  <a:gd name="T6" fmla="*/ 4 w 67"/>
                  <a:gd name="T7" fmla="*/ 60 h 60"/>
                  <a:gd name="T8" fmla="*/ 7 w 67"/>
                  <a:gd name="T9" fmla="*/ 57 h 60"/>
                  <a:gd name="T10" fmla="*/ 12 w 67"/>
                  <a:gd name="T11" fmla="*/ 60 h 60"/>
                  <a:gd name="T12" fmla="*/ 32 w 67"/>
                  <a:gd name="T13" fmla="*/ 42 h 60"/>
                  <a:gd name="T14" fmla="*/ 44 w 67"/>
                  <a:gd name="T15" fmla="*/ 60 h 60"/>
                  <a:gd name="T16" fmla="*/ 53 w 67"/>
                  <a:gd name="T17" fmla="*/ 60 h 60"/>
                  <a:gd name="T18" fmla="*/ 56 w 67"/>
                  <a:gd name="T19" fmla="*/ 54 h 60"/>
                  <a:gd name="T20" fmla="*/ 44 w 67"/>
                  <a:gd name="T21" fmla="*/ 32 h 60"/>
                  <a:gd name="T22" fmla="*/ 67 w 67"/>
                  <a:gd name="T23" fmla="*/ 8 h 60"/>
                  <a:gd name="T24" fmla="*/ 56 w 67"/>
                  <a:gd name="T25" fmla="*/ 0 h 60"/>
                  <a:gd name="T26" fmla="*/ 35 w 67"/>
                  <a:gd name="T27" fmla="*/ 18 h 60"/>
                  <a:gd name="T28" fmla="*/ 25 w 67"/>
                  <a:gd name="T29" fmla="*/ 0 h 60"/>
                  <a:gd name="T30" fmla="*/ 22 w 67"/>
                  <a:gd name="T31" fmla="*/ 0 h 60"/>
                  <a:gd name="T32" fmla="*/ 14 w 67"/>
                  <a:gd name="T33" fmla="*/ 0 h 60"/>
                  <a:gd name="T34" fmla="*/ 12 w 67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60">
                    <a:moveTo>
                      <a:pt x="12" y="4"/>
                    </a:moveTo>
                    <a:lnTo>
                      <a:pt x="25" y="29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57"/>
                    </a:lnTo>
                    <a:lnTo>
                      <a:pt x="12" y="60"/>
                    </a:lnTo>
                    <a:lnTo>
                      <a:pt x="32" y="42"/>
                    </a:lnTo>
                    <a:lnTo>
                      <a:pt x="44" y="60"/>
                    </a:lnTo>
                    <a:lnTo>
                      <a:pt x="53" y="60"/>
                    </a:lnTo>
                    <a:lnTo>
                      <a:pt x="56" y="54"/>
                    </a:lnTo>
                    <a:lnTo>
                      <a:pt x="44" y="32"/>
                    </a:lnTo>
                    <a:lnTo>
                      <a:pt x="67" y="8"/>
                    </a:lnTo>
                    <a:lnTo>
                      <a:pt x="56" y="0"/>
                    </a:lnTo>
                    <a:lnTo>
                      <a:pt x="35" y="1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49" name="Freeform 561"/>
              <p:cNvSpPr>
                <a:spLocks/>
              </p:cNvSpPr>
              <p:nvPr/>
            </p:nvSpPr>
            <p:spPr bwMode="auto">
              <a:xfrm>
                <a:off x="4741" y="3932"/>
                <a:ext cx="33" cy="30"/>
              </a:xfrm>
              <a:custGeom>
                <a:avLst/>
                <a:gdLst>
                  <a:gd name="T0" fmla="*/ 12 w 67"/>
                  <a:gd name="T1" fmla="*/ 4 h 60"/>
                  <a:gd name="T2" fmla="*/ 25 w 67"/>
                  <a:gd name="T3" fmla="*/ 29 h 60"/>
                  <a:gd name="T4" fmla="*/ 0 w 67"/>
                  <a:gd name="T5" fmla="*/ 46 h 60"/>
                  <a:gd name="T6" fmla="*/ 4 w 67"/>
                  <a:gd name="T7" fmla="*/ 60 h 60"/>
                  <a:gd name="T8" fmla="*/ 7 w 67"/>
                  <a:gd name="T9" fmla="*/ 57 h 60"/>
                  <a:gd name="T10" fmla="*/ 12 w 67"/>
                  <a:gd name="T11" fmla="*/ 60 h 60"/>
                  <a:gd name="T12" fmla="*/ 32 w 67"/>
                  <a:gd name="T13" fmla="*/ 42 h 60"/>
                  <a:gd name="T14" fmla="*/ 44 w 67"/>
                  <a:gd name="T15" fmla="*/ 60 h 60"/>
                  <a:gd name="T16" fmla="*/ 53 w 67"/>
                  <a:gd name="T17" fmla="*/ 60 h 60"/>
                  <a:gd name="T18" fmla="*/ 56 w 67"/>
                  <a:gd name="T19" fmla="*/ 54 h 60"/>
                  <a:gd name="T20" fmla="*/ 44 w 67"/>
                  <a:gd name="T21" fmla="*/ 32 h 60"/>
                  <a:gd name="T22" fmla="*/ 67 w 67"/>
                  <a:gd name="T23" fmla="*/ 8 h 60"/>
                  <a:gd name="T24" fmla="*/ 56 w 67"/>
                  <a:gd name="T25" fmla="*/ 0 h 60"/>
                  <a:gd name="T26" fmla="*/ 35 w 67"/>
                  <a:gd name="T27" fmla="*/ 18 h 60"/>
                  <a:gd name="T28" fmla="*/ 25 w 67"/>
                  <a:gd name="T29" fmla="*/ 0 h 60"/>
                  <a:gd name="T30" fmla="*/ 22 w 67"/>
                  <a:gd name="T31" fmla="*/ 0 h 60"/>
                  <a:gd name="T32" fmla="*/ 14 w 67"/>
                  <a:gd name="T33" fmla="*/ 0 h 60"/>
                  <a:gd name="T34" fmla="*/ 12 w 67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60">
                    <a:moveTo>
                      <a:pt x="12" y="4"/>
                    </a:moveTo>
                    <a:lnTo>
                      <a:pt x="25" y="29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57"/>
                    </a:lnTo>
                    <a:lnTo>
                      <a:pt x="12" y="60"/>
                    </a:lnTo>
                    <a:lnTo>
                      <a:pt x="32" y="42"/>
                    </a:lnTo>
                    <a:lnTo>
                      <a:pt x="44" y="60"/>
                    </a:lnTo>
                    <a:lnTo>
                      <a:pt x="53" y="60"/>
                    </a:lnTo>
                    <a:lnTo>
                      <a:pt x="56" y="54"/>
                    </a:lnTo>
                    <a:lnTo>
                      <a:pt x="44" y="32"/>
                    </a:lnTo>
                    <a:lnTo>
                      <a:pt x="67" y="8"/>
                    </a:lnTo>
                    <a:lnTo>
                      <a:pt x="56" y="0"/>
                    </a:lnTo>
                    <a:lnTo>
                      <a:pt x="35" y="1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0" name="Freeform 562"/>
              <p:cNvSpPr>
                <a:spLocks/>
              </p:cNvSpPr>
              <p:nvPr/>
            </p:nvSpPr>
            <p:spPr bwMode="auto">
              <a:xfrm>
                <a:off x="4743" y="3962"/>
                <a:ext cx="21" cy="28"/>
              </a:xfrm>
              <a:custGeom>
                <a:avLst/>
                <a:gdLst>
                  <a:gd name="T0" fmla="*/ 24 w 42"/>
                  <a:gd name="T1" fmla="*/ 0 h 56"/>
                  <a:gd name="T2" fmla="*/ 28 w 42"/>
                  <a:gd name="T3" fmla="*/ 0 h 56"/>
                  <a:gd name="T4" fmla="*/ 31 w 42"/>
                  <a:gd name="T5" fmla="*/ 4 h 56"/>
                  <a:gd name="T6" fmla="*/ 35 w 42"/>
                  <a:gd name="T7" fmla="*/ 4 h 56"/>
                  <a:gd name="T8" fmla="*/ 40 w 42"/>
                  <a:gd name="T9" fmla="*/ 10 h 56"/>
                  <a:gd name="T10" fmla="*/ 40 w 42"/>
                  <a:gd name="T11" fmla="*/ 14 h 56"/>
                  <a:gd name="T12" fmla="*/ 42 w 42"/>
                  <a:gd name="T13" fmla="*/ 16 h 56"/>
                  <a:gd name="T14" fmla="*/ 42 w 42"/>
                  <a:gd name="T15" fmla="*/ 25 h 56"/>
                  <a:gd name="T16" fmla="*/ 40 w 42"/>
                  <a:gd name="T17" fmla="*/ 32 h 56"/>
                  <a:gd name="T18" fmla="*/ 40 w 42"/>
                  <a:gd name="T19" fmla="*/ 35 h 56"/>
                  <a:gd name="T20" fmla="*/ 35 w 42"/>
                  <a:gd name="T21" fmla="*/ 42 h 56"/>
                  <a:gd name="T22" fmla="*/ 35 w 42"/>
                  <a:gd name="T23" fmla="*/ 46 h 56"/>
                  <a:gd name="T24" fmla="*/ 31 w 42"/>
                  <a:gd name="T25" fmla="*/ 48 h 56"/>
                  <a:gd name="T26" fmla="*/ 28 w 42"/>
                  <a:gd name="T27" fmla="*/ 52 h 56"/>
                  <a:gd name="T28" fmla="*/ 24 w 42"/>
                  <a:gd name="T29" fmla="*/ 56 h 56"/>
                  <a:gd name="T30" fmla="*/ 18 w 42"/>
                  <a:gd name="T31" fmla="*/ 56 h 56"/>
                  <a:gd name="T32" fmla="*/ 14 w 42"/>
                  <a:gd name="T33" fmla="*/ 56 h 56"/>
                  <a:gd name="T34" fmla="*/ 10 w 42"/>
                  <a:gd name="T35" fmla="*/ 56 h 56"/>
                  <a:gd name="T36" fmla="*/ 8 w 42"/>
                  <a:gd name="T37" fmla="*/ 52 h 56"/>
                  <a:gd name="T38" fmla="*/ 3 w 42"/>
                  <a:gd name="T39" fmla="*/ 48 h 56"/>
                  <a:gd name="T40" fmla="*/ 3 w 42"/>
                  <a:gd name="T41" fmla="*/ 46 h 56"/>
                  <a:gd name="T42" fmla="*/ 0 w 42"/>
                  <a:gd name="T43" fmla="*/ 38 h 56"/>
                  <a:gd name="T44" fmla="*/ 0 w 42"/>
                  <a:gd name="T45" fmla="*/ 35 h 56"/>
                  <a:gd name="T46" fmla="*/ 0 w 42"/>
                  <a:gd name="T47" fmla="*/ 28 h 56"/>
                  <a:gd name="T48" fmla="*/ 0 w 42"/>
                  <a:gd name="T49" fmla="*/ 25 h 56"/>
                  <a:gd name="T50" fmla="*/ 3 w 42"/>
                  <a:gd name="T51" fmla="*/ 16 h 56"/>
                  <a:gd name="T52" fmla="*/ 3 w 42"/>
                  <a:gd name="T53" fmla="*/ 14 h 56"/>
                  <a:gd name="T54" fmla="*/ 8 w 42"/>
                  <a:gd name="T55" fmla="*/ 8 h 56"/>
                  <a:gd name="T56" fmla="*/ 10 w 42"/>
                  <a:gd name="T57" fmla="*/ 4 h 56"/>
                  <a:gd name="T58" fmla="*/ 14 w 42"/>
                  <a:gd name="T59" fmla="*/ 0 h 56"/>
                  <a:gd name="T60" fmla="*/ 18 w 42"/>
                  <a:gd name="T61" fmla="*/ 0 h 56"/>
                  <a:gd name="T62" fmla="*/ 21 w 42"/>
                  <a:gd name="T63" fmla="*/ 0 h 56"/>
                  <a:gd name="T64" fmla="*/ 24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8" y="52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1" name="Freeform 563"/>
              <p:cNvSpPr>
                <a:spLocks/>
              </p:cNvSpPr>
              <p:nvPr/>
            </p:nvSpPr>
            <p:spPr bwMode="auto">
              <a:xfrm>
                <a:off x="4743" y="3962"/>
                <a:ext cx="21" cy="28"/>
              </a:xfrm>
              <a:custGeom>
                <a:avLst/>
                <a:gdLst>
                  <a:gd name="T0" fmla="*/ 24 w 42"/>
                  <a:gd name="T1" fmla="*/ 0 h 56"/>
                  <a:gd name="T2" fmla="*/ 28 w 42"/>
                  <a:gd name="T3" fmla="*/ 0 h 56"/>
                  <a:gd name="T4" fmla="*/ 31 w 42"/>
                  <a:gd name="T5" fmla="*/ 4 h 56"/>
                  <a:gd name="T6" fmla="*/ 35 w 42"/>
                  <a:gd name="T7" fmla="*/ 4 h 56"/>
                  <a:gd name="T8" fmla="*/ 40 w 42"/>
                  <a:gd name="T9" fmla="*/ 10 h 56"/>
                  <a:gd name="T10" fmla="*/ 40 w 42"/>
                  <a:gd name="T11" fmla="*/ 14 h 56"/>
                  <a:gd name="T12" fmla="*/ 42 w 42"/>
                  <a:gd name="T13" fmla="*/ 16 h 56"/>
                  <a:gd name="T14" fmla="*/ 42 w 42"/>
                  <a:gd name="T15" fmla="*/ 25 h 56"/>
                  <a:gd name="T16" fmla="*/ 40 w 42"/>
                  <a:gd name="T17" fmla="*/ 32 h 56"/>
                  <a:gd name="T18" fmla="*/ 40 w 42"/>
                  <a:gd name="T19" fmla="*/ 35 h 56"/>
                  <a:gd name="T20" fmla="*/ 35 w 42"/>
                  <a:gd name="T21" fmla="*/ 42 h 56"/>
                  <a:gd name="T22" fmla="*/ 35 w 42"/>
                  <a:gd name="T23" fmla="*/ 46 h 56"/>
                  <a:gd name="T24" fmla="*/ 31 w 42"/>
                  <a:gd name="T25" fmla="*/ 48 h 56"/>
                  <a:gd name="T26" fmla="*/ 28 w 42"/>
                  <a:gd name="T27" fmla="*/ 52 h 56"/>
                  <a:gd name="T28" fmla="*/ 24 w 42"/>
                  <a:gd name="T29" fmla="*/ 56 h 56"/>
                  <a:gd name="T30" fmla="*/ 18 w 42"/>
                  <a:gd name="T31" fmla="*/ 56 h 56"/>
                  <a:gd name="T32" fmla="*/ 14 w 42"/>
                  <a:gd name="T33" fmla="*/ 56 h 56"/>
                  <a:gd name="T34" fmla="*/ 10 w 42"/>
                  <a:gd name="T35" fmla="*/ 56 h 56"/>
                  <a:gd name="T36" fmla="*/ 8 w 42"/>
                  <a:gd name="T37" fmla="*/ 52 h 56"/>
                  <a:gd name="T38" fmla="*/ 3 w 42"/>
                  <a:gd name="T39" fmla="*/ 48 h 56"/>
                  <a:gd name="T40" fmla="*/ 3 w 42"/>
                  <a:gd name="T41" fmla="*/ 46 h 56"/>
                  <a:gd name="T42" fmla="*/ 0 w 42"/>
                  <a:gd name="T43" fmla="*/ 38 h 56"/>
                  <a:gd name="T44" fmla="*/ 0 w 42"/>
                  <a:gd name="T45" fmla="*/ 35 h 56"/>
                  <a:gd name="T46" fmla="*/ 0 w 42"/>
                  <a:gd name="T47" fmla="*/ 28 h 56"/>
                  <a:gd name="T48" fmla="*/ 0 w 42"/>
                  <a:gd name="T49" fmla="*/ 25 h 56"/>
                  <a:gd name="T50" fmla="*/ 3 w 42"/>
                  <a:gd name="T51" fmla="*/ 16 h 56"/>
                  <a:gd name="T52" fmla="*/ 3 w 42"/>
                  <a:gd name="T53" fmla="*/ 14 h 56"/>
                  <a:gd name="T54" fmla="*/ 8 w 42"/>
                  <a:gd name="T55" fmla="*/ 8 h 56"/>
                  <a:gd name="T56" fmla="*/ 10 w 42"/>
                  <a:gd name="T57" fmla="*/ 4 h 56"/>
                  <a:gd name="T58" fmla="*/ 14 w 42"/>
                  <a:gd name="T59" fmla="*/ 0 h 56"/>
                  <a:gd name="T60" fmla="*/ 18 w 42"/>
                  <a:gd name="T61" fmla="*/ 0 h 56"/>
                  <a:gd name="T62" fmla="*/ 21 w 42"/>
                  <a:gd name="T63" fmla="*/ 0 h 56"/>
                  <a:gd name="T64" fmla="*/ 24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8" y="52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2" name="Freeform 564"/>
              <p:cNvSpPr>
                <a:spLocks/>
              </p:cNvSpPr>
              <p:nvPr/>
            </p:nvSpPr>
            <p:spPr bwMode="auto">
              <a:xfrm>
                <a:off x="4748" y="3967"/>
                <a:ext cx="9" cy="16"/>
              </a:xfrm>
              <a:custGeom>
                <a:avLst/>
                <a:gdLst>
                  <a:gd name="T0" fmla="*/ 11 w 18"/>
                  <a:gd name="T1" fmla="*/ 0 h 32"/>
                  <a:gd name="T2" fmla="*/ 14 w 18"/>
                  <a:gd name="T3" fmla="*/ 0 h 32"/>
                  <a:gd name="T4" fmla="*/ 14 w 18"/>
                  <a:gd name="T5" fmla="*/ 4 h 32"/>
                  <a:gd name="T6" fmla="*/ 18 w 18"/>
                  <a:gd name="T7" fmla="*/ 4 h 32"/>
                  <a:gd name="T8" fmla="*/ 18 w 18"/>
                  <a:gd name="T9" fmla="*/ 6 h 32"/>
                  <a:gd name="T10" fmla="*/ 18 w 18"/>
                  <a:gd name="T11" fmla="*/ 10 h 32"/>
                  <a:gd name="T12" fmla="*/ 18 w 18"/>
                  <a:gd name="T13" fmla="*/ 15 h 32"/>
                  <a:gd name="T14" fmla="*/ 18 w 18"/>
                  <a:gd name="T15" fmla="*/ 18 h 32"/>
                  <a:gd name="T16" fmla="*/ 14 w 18"/>
                  <a:gd name="T17" fmla="*/ 18 h 32"/>
                  <a:gd name="T18" fmla="*/ 14 w 18"/>
                  <a:gd name="T19" fmla="*/ 22 h 32"/>
                  <a:gd name="T20" fmla="*/ 14 w 18"/>
                  <a:gd name="T21" fmla="*/ 25 h 32"/>
                  <a:gd name="T22" fmla="*/ 11 w 18"/>
                  <a:gd name="T23" fmla="*/ 28 h 32"/>
                  <a:gd name="T24" fmla="*/ 8 w 18"/>
                  <a:gd name="T25" fmla="*/ 32 h 32"/>
                  <a:gd name="T26" fmla="*/ 4 w 18"/>
                  <a:gd name="T27" fmla="*/ 28 h 32"/>
                  <a:gd name="T28" fmla="*/ 0 w 18"/>
                  <a:gd name="T29" fmla="*/ 25 h 32"/>
                  <a:gd name="T30" fmla="*/ 0 w 18"/>
                  <a:gd name="T31" fmla="*/ 22 h 32"/>
                  <a:gd name="T32" fmla="*/ 0 w 18"/>
                  <a:gd name="T33" fmla="*/ 18 h 32"/>
                  <a:gd name="T34" fmla="*/ 0 w 18"/>
                  <a:gd name="T35" fmla="*/ 15 h 32"/>
                  <a:gd name="T36" fmla="*/ 0 w 18"/>
                  <a:gd name="T37" fmla="*/ 10 h 32"/>
                  <a:gd name="T38" fmla="*/ 4 w 18"/>
                  <a:gd name="T39" fmla="*/ 6 h 32"/>
                  <a:gd name="T40" fmla="*/ 4 w 18"/>
                  <a:gd name="T41" fmla="*/ 4 h 32"/>
                  <a:gd name="T42" fmla="*/ 8 w 18"/>
                  <a:gd name="T43" fmla="*/ 0 h 32"/>
                  <a:gd name="T44" fmla="*/ 11 w 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3" name="Freeform 565"/>
              <p:cNvSpPr>
                <a:spLocks/>
              </p:cNvSpPr>
              <p:nvPr/>
            </p:nvSpPr>
            <p:spPr bwMode="auto">
              <a:xfrm>
                <a:off x="4748" y="3967"/>
                <a:ext cx="9" cy="16"/>
              </a:xfrm>
              <a:custGeom>
                <a:avLst/>
                <a:gdLst>
                  <a:gd name="T0" fmla="*/ 11 w 18"/>
                  <a:gd name="T1" fmla="*/ 0 h 32"/>
                  <a:gd name="T2" fmla="*/ 14 w 18"/>
                  <a:gd name="T3" fmla="*/ 0 h 32"/>
                  <a:gd name="T4" fmla="*/ 14 w 18"/>
                  <a:gd name="T5" fmla="*/ 4 h 32"/>
                  <a:gd name="T6" fmla="*/ 18 w 18"/>
                  <a:gd name="T7" fmla="*/ 4 h 32"/>
                  <a:gd name="T8" fmla="*/ 18 w 18"/>
                  <a:gd name="T9" fmla="*/ 6 h 32"/>
                  <a:gd name="T10" fmla="*/ 18 w 18"/>
                  <a:gd name="T11" fmla="*/ 10 h 32"/>
                  <a:gd name="T12" fmla="*/ 18 w 18"/>
                  <a:gd name="T13" fmla="*/ 15 h 32"/>
                  <a:gd name="T14" fmla="*/ 18 w 18"/>
                  <a:gd name="T15" fmla="*/ 18 h 32"/>
                  <a:gd name="T16" fmla="*/ 14 w 18"/>
                  <a:gd name="T17" fmla="*/ 18 h 32"/>
                  <a:gd name="T18" fmla="*/ 14 w 18"/>
                  <a:gd name="T19" fmla="*/ 22 h 32"/>
                  <a:gd name="T20" fmla="*/ 14 w 18"/>
                  <a:gd name="T21" fmla="*/ 25 h 32"/>
                  <a:gd name="T22" fmla="*/ 11 w 18"/>
                  <a:gd name="T23" fmla="*/ 28 h 32"/>
                  <a:gd name="T24" fmla="*/ 8 w 18"/>
                  <a:gd name="T25" fmla="*/ 32 h 32"/>
                  <a:gd name="T26" fmla="*/ 4 w 18"/>
                  <a:gd name="T27" fmla="*/ 28 h 32"/>
                  <a:gd name="T28" fmla="*/ 0 w 18"/>
                  <a:gd name="T29" fmla="*/ 25 h 32"/>
                  <a:gd name="T30" fmla="*/ 0 w 18"/>
                  <a:gd name="T31" fmla="*/ 22 h 32"/>
                  <a:gd name="T32" fmla="*/ 0 w 18"/>
                  <a:gd name="T33" fmla="*/ 18 h 32"/>
                  <a:gd name="T34" fmla="*/ 0 w 18"/>
                  <a:gd name="T35" fmla="*/ 15 h 32"/>
                  <a:gd name="T36" fmla="*/ 0 w 18"/>
                  <a:gd name="T37" fmla="*/ 10 h 32"/>
                  <a:gd name="T38" fmla="*/ 4 w 18"/>
                  <a:gd name="T39" fmla="*/ 6 h 32"/>
                  <a:gd name="T40" fmla="*/ 4 w 18"/>
                  <a:gd name="T41" fmla="*/ 4 h 32"/>
                  <a:gd name="T42" fmla="*/ 8 w 18"/>
                  <a:gd name="T43" fmla="*/ 0 h 32"/>
                  <a:gd name="T44" fmla="*/ 11 w 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4" name="Line 566"/>
              <p:cNvSpPr>
                <a:spLocks noChangeShapeType="1"/>
              </p:cNvSpPr>
              <p:nvPr/>
            </p:nvSpPr>
            <p:spPr bwMode="auto">
              <a:xfrm flipH="1" flipV="1">
                <a:off x="4492" y="4043"/>
                <a:ext cx="76" cy="1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5" name="Line 567"/>
              <p:cNvSpPr>
                <a:spLocks noChangeShapeType="1"/>
              </p:cNvSpPr>
              <p:nvPr/>
            </p:nvSpPr>
            <p:spPr bwMode="auto">
              <a:xfrm flipV="1">
                <a:off x="4478" y="3922"/>
                <a:ext cx="43" cy="7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6" name="Line 568"/>
              <p:cNvSpPr>
                <a:spLocks noChangeShapeType="1"/>
              </p:cNvSpPr>
              <p:nvPr/>
            </p:nvSpPr>
            <p:spPr bwMode="auto">
              <a:xfrm>
                <a:off x="4556" y="3931"/>
                <a:ext cx="59" cy="11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7" name="Line 569"/>
              <p:cNvSpPr>
                <a:spLocks noChangeShapeType="1"/>
              </p:cNvSpPr>
              <p:nvPr/>
            </p:nvSpPr>
            <p:spPr bwMode="auto">
              <a:xfrm flipV="1">
                <a:off x="4579" y="3860"/>
                <a:ext cx="75" cy="1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8" name="Line 570"/>
              <p:cNvSpPr>
                <a:spLocks noChangeShapeType="1"/>
              </p:cNvSpPr>
              <p:nvPr/>
            </p:nvSpPr>
            <p:spPr bwMode="auto">
              <a:xfrm flipV="1">
                <a:off x="4670" y="3992"/>
                <a:ext cx="57" cy="4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59" name="Line 571"/>
              <p:cNvSpPr>
                <a:spLocks noChangeShapeType="1"/>
              </p:cNvSpPr>
              <p:nvPr/>
            </p:nvSpPr>
            <p:spPr bwMode="auto">
              <a:xfrm>
                <a:off x="4575" y="3909"/>
                <a:ext cx="152" cy="4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0" name="Freeform 572"/>
              <p:cNvSpPr>
                <a:spLocks/>
              </p:cNvSpPr>
              <p:nvPr/>
            </p:nvSpPr>
            <p:spPr bwMode="auto">
              <a:xfrm>
                <a:off x="4495" y="3845"/>
                <a:ext cx="73" cy="72"/>
              </a:xfrm>
              <a:custGeom>
                <a:avLst/>
                <a:gdLst>
                  <a:gd name="T0" fmla="*/ 115 w 147"/>
                  <a:gd name="T1" fmla="*/ 133 h 144"/>
                  <a:gd name="T2" fmla="*/ 109 w 147"/>
                  <a:gd name="T3" fmla="*/ 128 h 144"/>
                  <a:gd name="T4" fmla="*/ 102 w 147"/>
                  <a:gd name="T5" fmla="*/ 136 h 144"/>
                  <a:gd name="T6" fmla="*/ 95 w 147"/>
                  <a:gd name="T7" fmla="*/ 140 h 144"/>
                  <a:gd name="T8" fmla="*/ 83 w 147"/>
                  <a:gd name="T9" fmla="*/ 136 h 144"/>
                  <a:gd name="T10" fmla="*/ 77 w 147"/>
                  <a:gd name="T11" fmla="*/ 144 h 144"/>
                  <a:gd name="T12" fmla="*/ 74 w 147"/>
                  <a:gd name="T13" fmla="*/ 136 h 144"/>
                  <a:gd name="T14" fmla="*/ 60 w 147"/>
                  <a:gd name="T15" fmla="*/ 144 h 144"/>
                  <a:gd name="T16" fmla="*/ 55 w 147"/>
                  <a:gd name="T17" fmla="*/ 136 h 144"/>
                  <a:gd name="T18" fmla="*/ 45 w 147"/>
                  <a:gd name="T19" fmla="*/ 140 h 144"/>
                  <a:gd name="T20" fmla="*/ 39 w 147"/>
                  <a:gd name="T21" fmla="*/ 133 h 144"/>
                  <a:gd name="T22" fmla="*/ 36 w 147"/>
                  <a:gd name="T23" fmla="*/ 125 h 144"/>
                  <a:gd name="T24" fmla="*/ 28 w 147"/>
                  <a:gd name="T25" fmla="*/ 128 h 144"/>
                  <a:gd name="T26" fmla="*/ 26 w 147"/>
                  <a:gd name="T27" fmla="*/ 122 h 144"/>
                  <a:gd name="T28" fmla="*/ 21 w 147"/>
                  <a:gd name="T29" fmla="*/ 112 h 144"/>
                  <a:gd name="T30" fmla="*/ 14 w 147"/>
                  <a:gd name="T31" fmla="*/ 112 h 144"/>
                  <a:gd name="T32" fmla="*/ 14 w 147"/>
                  <a:gd name="T33" fmla="*/ 108 h 144"/>
                  <a:gd name="T34" fmla="*/ 14 w 147"/>
                  <a:gd name="T35" fmla="*/ 97 h 144"/>
                  <a:gd name="T36" fmla="*/ 4 w 147"/>
                  <a:gd name="T37" fmla="*/ 94 h 144"/>
                  <a:gd name="T38" fmla="*/ 11 w 147"/>
                  <a:gd name="T39" fmla="*/ 86 h 144"/>
                  <a:gd name="T40" fmla="*/ 0 w 147"/>
                  <a:gd name="T41" fmla="*/ 80 h 144"/>
                  <a:gd name="T42" fmla="*/ 4 w 147"/>
                  <a:gd name="T43" fmla="*/ 74 h 144"/>
                  <a:gd name="T44" fmla="*/ 7 w 147"/>
                  <a:gd name="T45" fmla="*/ 62 h 144"/>
                  <a:gd name="T46" fmla="*/ 4 w 147"/>
                  <a:gd name="T47" fmla="*/ 56 h 144"/>
                  <a:gd name="T48" fmla="*/ 7 w 147"/>
                  <a:gd name="T49" fmla="*/ 56 h 144"/>
                  <a:gd name="T50" fmla="*/ 7 w 147"/>
                  <a:gd name="T51" fmla="*/ 46 h 144"/>
                  <a:gd name="T52" fmla="*/ 11 w 147"/>
                  <a:gd name="T53" fmla="*/ 39 h 144"/>
                  <a:gd name="T54" fmla="*/ 21 w 147"/>
                  <a:gd name="T55" fmla="*/ 31 h 144"/>
                  <a:gd name="T56" fmla="*/ 21 w 147"/>
                  <a:gd name="T57" fmla="*/ 24 h 144"/>
                  <a:gd name="T58" fmla="*/ 26 w 147"/>
                  <a:gd name="T59" fmla="*/ 24 h 144"/>
                  <a:gd name="T60" fmla="*/ 32 w 147"/>
                  <a:gd name="T61" fmla="*/ 14 h 144"/>
                  <a:gd name="T62" fmla="*/ 39 w 147"/>
                  <a:gd name="T63" fmla="*/ 10 h 144"/>
                  <a:gd name="T64" fmla="*/ 49 w 147"/>
                  <a:gd name="T65" fmla="*/ 10 h 144"/>
                  <a:gd name="T66" fmla="*/ 53 w 147"/>
                  <a:gd name="T67" fmla="*/ 4 h 144"/>
                  <a:gd name="T68" fmla="*/ 67 w 147"/>
                  <a:gd name="T69" fmla="*/ 8 h 144"/>
                  <a:gd name="T70" fmla="*/ 70 w 147"/>
                  <a:gd name="T71" fmla="*/ 0 h 144"/>
                  <a:gd name="T72" fmla="*/ 74 w 147"/>
                  <a:gd name="T73" fmla="*/ 8 h 144"/>
                  <a:gd name="T74" fmla="*/ 83 w 147"/>
                  <a:gd name="T75" fmla="*/ 0 h 144"/>
                  <a:gd name="T76" fmla="*/ 92 w 147"/>
                  <a:gd name="T77" fmla="*/ 4 h 144"/>
                  <a:gd name="T78" fmla="*/ 98 w 147"/>
                  <a:gd name="T79" fmla="*/ 10 h 144"/>
                  <a:gd name="T80" fmla="*/ 109 w 147"/>
                  <a:gd name="T81" fmla="*/ 8 h 144"/>
                  <a:gd name="T82" fmla="*/ 115 w 147"/>
                  <a:gd name="T83" fmla="*/ 20 h 144"/>
                  <a:gd name="T84" fmla="*/ 123 w 147"/>
                  <a:gd name="T85" fmla="*/ 20 h 144"/>
                  <a:gd name="T86" fmla="*/ 130 w 147"/>
                  <a:gd name="T87" fmla="*/ 28 h 144"/>
                  <a:gd name="T88" fmla="*/ 137 w 147"/>
                  <a:gd name="T89" fmla="*/ 31 h 144"/>
                  <a:gd name="T90" fmla="*/ 137 w 147"/>
                  <a:gd name="T91" fmla="*/ 46 h 144"/>
                  <a:gd name="T92" fmla="*/ 143 w 147"/>
                  <a:gd name="T93" fmla="*/ 48 h 144"/>
                  <a:gd name="T94" fmla="*/ 140 w 147"/>
                  <a:gd name="T95" fmla="*/ 56 h 144"/>
                  <a:gd name="T96" fmla="*/ 143 w 147"/>
                  <a:gd name="T97" fmla="*/ 62 h 144"/>
                  <a:gd name="T98" fmla="*/ 147 w 147"/>
                  <a:gd name="T99" fmla="*/ 70 h 144"/>
                  <a:gd name="T100" fmla="*/ 140 w 147"/>
                  <a:gd name="T101" fmla="*/ 80 h 144"/>
                  <a:gd name="T102" fmla="*/ 147 w 147"/>
                  <a:gd name="T103" fmla="*/ 84 h 144"/>
                  <a:gd name="T104" fmla="*/ 143 w 147"/>
                  <a:gd name="T105" fmla="*/ 90 h 144"/>
                  <a:gd name="T106" fmla="*/ 137 w 147"/>
                  <a:gd name="T107" fmla="*/ 97 h 144"/>
                  <a:gd name="T108" fmla="*/ 137 w 147"/>
                  <a:gd name="T109" fmla="*/ 106 h 144"/>
                  <a:gd name="T110" fmla="*/ 133 w 147"/>
                  <a:gd name="T111" fmla="*/ 106 h 144"/>
                  <a:gd name="T112" fmla="*/ 130 w 147"/>
                  <a:gd name="T113" fmla="*/ 116 h 144"/>
                  <a:gd name="T114" fmla="*/ 123 w 147"/>
                  <a:gd name="T115" fmla="*/ 122 h 144"/>
                  <a:gd name="T116" fmla="*/ 115 w 147"/>
                  <a:gd name="T117" fmla="*/ 1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4">
                    <a:moveTo>
                      <a:pt x="115" y="125"/>
                    </a:moveTo>
                    <a:lnTo>
                      <a:pt x="115" y="128"/>
                    </a:lnTo>
                    <a:lnTo>
                      <a:pt x="115" y="133"/>
                    </a:lnTo>
                    <a:lnTo>
                      <a:pt x="112" y="133"/>
                    </a:lnTo>
                    <a:lnTo>
                      <a:pt x="109" y="133"/>
                    </a:lnTo>
                    <a:lnTo>
                      <a:pt x="109" y="128"/>
                    </a:lnTo>
                    <a:lnTo>
                      <a:pt x="105" y="128"/>
                    </a:lnTo>
                    <a:lnTo>
                      <a:pt x="98" y="133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83" y="13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74" y="144"/>
                    </a:lnTo>
                    <a:lnTo>
                      <a:pt x="74" y="140"/>
                    </a:lnTo>
                    <a:lnTo>
                      <a:pt x="74" y="136"/>
                    </a:lnTo>
                    <a:lnTo>
                      <a:pt x="67" y="136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5" y="144"/>
                    </a:lnTo>
                    <a:lnTo>
                      <a:pt x="55" y="140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5" y="136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39" y="136"/>
                    </a:lnTo>
                    <a:lnTo>
                      <a:pt x="39" y="133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1" y="112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2"/>
                    </a:lnTo>
                    <a:lnTo>
                      <a:pt x="11" y="112"/>
                    </a:lnTo>
                    <a:lnTo>
                      <a:pt x="11" y="108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7" y="106"/>
                    </a:lnTo>
                    <a:lnTo>
                      <a:pt x="14" y="97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7" y="90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11" y="56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6" y="20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15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20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7" y="31"/>
                    </a:lnTo>
                    <a:lnTo>
                      <a:pt x="137" y="36"/>
                    </a:lnTo>
                    <a:lnTo>
                      <a:pt x="133" y="39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6"/>
                    </a:lnTo>
                    <a:lnTo>
                      <a:pt x="143" y="4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40" y="56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3" y="62"/>
                    </a:lnTo>
                    <a:lnTo>
                      <a:pt x="147" y="62"/>
                    </a:lnTo>
                    <a:lnTo>
                      <a:pt x="147" y="67"/>
                    </a:lnTo>
                    <a:lnTo>
                      <a:pt x="147" y="70"/>
                    </a:lnTo>
                    <a:lnTo>
                      <a:pt x="143" y="74"/>
                    </a:lnTo>
                    <a:lnTo>
                      <a:pt x="140" y="74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3" y="84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3" y="90"/>
                    </a:lnTo>
                    <a:lnTo>
                      <a:pt x="140" y="90"/>
                    </a:lnTo>
                    <a:lnTo>
                      <a:pt x="137" y="90"/>
                    </a:lnTo>
                    <a:lnTo>
                      <a:pt x="137" y="97"/>
                    </a:lnTo>
                    <a:lnTo>
                      <a:pt x="140" y="102"/>
                    </a:lnTo>
                    <a:lnTo>
                      <a:pt x="140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3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12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19" y="118"/>
                    </a:lnTo>
                    <a:lnTo>
                      <a:pt x="115" y="125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1" name="Freeform 573"/>
              <p:cNvSpPr>
                <a:spLocks/>
              </p:cNvSpPr>
              <p:nvPr/>
            </p:nvSpPr>
            <p:spPr bwMode="auto">
              <a:xfrm>
                <a:off x="4495" y="3845"/>
                <a:ext cx="73" cy="72"/>
              </a:xfrm>
              <a:custGeom>
                <a:avLst/>
                <a:gdLst>
                  <a:gd name="T0" fmla="*/ 115 w 147"/>
                  <a:gd name="T1" fmla="*/ 133 h 144"/>
                  <a:gd name="T2" fmla="*/ 109 w 147"/>
                  <a:gd name="T3" fmla="*/ 128 h 144"/>
                  <a:gd name="T4" fmla="*/ 102 w 147"/>
                  <a:gd name="T5" fmla="*/ 136 h 144"/>
                  <a:gd name="T6" fmla="*/ 95 w 147"/>
                  <a:gd name="T7" fmla="*/ 140 h 144"/>
                  <a:gd name="T8" fmla="*/ 83 w 147"/>
                  <a:gd name="T9" fmla="*/ 136 h 144"/>
                  <a:gd name="T10" fmla="*/ 77 w 147"/>
                  <a:gd name="T11" fmla="*/ 144 h 144"/>
                  <a:gd name="T12" fmla="*/ 74 w 147"/>
                  <a:gd name="T13" fmla="*/ 136 h 144"/>
                  <a:gd name="T14" fmla="*/ 60 w 147"/>
                  <a:gd name="T15" fmla="*/ 144 h 144"/>
                  <a:gd name="T16" fmla="*/ 55 w 147"/>
                  <a:gd name="T17" fmla="*/ 136 h 144"/>
                  <a:gd name="T18" fmla="*/ 45 w 147"/>
                  <a:gd name="T19" fmla="*/ 140 h 144"/>
                  <a:gd name="T20" fmla="*/ 39 w 147"/>
                  <a:gd name="T21" fmla="*/ 133 h 144"/>
                  <a:gd name="T22" fmla="*/ 36 w 147"/>
                  <a:gd name="T23" fmla="*/ 125 h 144"/>
                  <a:gd name="T24" fmla="*/ 28 w 147"/>
                  <a:gd name="T25" fmla="*/ 128 h 144"/>
                  <a:gd name="T26" fmla="*/ 26 w 147"/>
                  <a:gd name="T27" fmla="*/ 122 h 144"/>
                  <a:gd name="T28" fmla="*/ 21 w 147"/>
                  <a:gd name="T29" fmla="*/ 112 h 144"/>
                  <a:gd name="T30" fmla="*/ 14 w 147"/>
                  <a:gd name="T31" fmla="*/ 112 h 144"/>
                  <a:gd name="T32" fmla="*/ 14 w 147"/>
                  <a:gd name="T33" fmla="*/ 108 h 144"/>
                  <a:gd name="T34" fmla="*/ 14 w 147"/>
                  <a:gd name="T35" fmla="*/ 97 h 144"/>
                  <a:gd name="T36" fmla="*/ 4 w 147"/>
                  <a:gd name="T37" fmla="*/ 94 h 144"/>
                  <a:gd name="T38" fmla="*/ 11 w 147"/>
                  <a:gd name="T39" fmla="*/ 86 h 144"/>
                  <a:gd name="T40" fmla="*/ 0 w 147"/>
                  <a:gd name="T41" fmla="*/ 80 h 144"/>
                  <a:gd name="T42" fmla="*/ 4 w 147"/>
                  <a:gd name="T43" fmla="*/ 74 h 144"/>
                  <a:gd name="T44" fmla="*/ 7 w 147"/>
                  <a:gd name="T45" fmla="*/ 62 h 144"/>
                  <a:gd name="T46" fmla="*/ 4 w 147"/>
                  <a:gd name="T47" fmla="*/ 56 h 144"/>
                  <a:gd name="T48" fmla="*/ 7 w 147"/>
                  <a:gd name="T49" fmla="*/ 56 h 144"/>
                  <a:gd name="T50" fmla="*/ 7 w 147"/>
                  <a:gd name="T51" fmla="*/ 46 h 144"/>
                  <a:gd name="T52" fmla="*/ 11 w 147"/>
                  <a:gd name="T53" fmla="*/ 39 h 144"/>
                  <a:gd name="T54" fmla="*/ 21 w 147"/>
                  <a:gd name="T55" fmla="*/ 31 h 144"/>
                  <a:gd name="T56" fmla="*/ 21 w 147"/>
                  <a:gd name="T57" fmla="*/ 24 h 144"/>
                  <a:gd name="T58" fmla="*/ 26 w 147"/>
                  <a:gd name="T59" fmla="*/ 24 h 144"/>
                  <a:gd name="T60" fmla="*/ 32 w 147"/>
                  <a:gd name="T61" fmla="*/ 14 h 144"/>
                  <a:gd name="T62" fmla="*/ 39 w 147"/>
                  <a:gd name="T63" fmla="*/ 10 h 144"/>
                  <a:gd name="T64" fmla="*/ 49 w 147"/>
                  <a:gd name="T65" fmla="*/ 10 h 144"/>
                  <a:gd name="T66" fmla="*/ 53 w 147"/>
                  <a:gd name="T67" fmla="*/ 4 h 144"/>
                  <a:gd name="T68" fmla="*/ 67 w 147"/>
                  <a:gd name="T69" fmla="*/ 8 h 144"/>
                  <a:gd name="T70" fmla="*/ 70 w 147"/>
                  <a:gd name="T71" fmla="*/ 0 h 144"/>
                  <a:gd name="T72" fmla="*/ 74 w 147"/>
                  <a:gd name="T73" fmla="*/ 8 h 144"/>
                  <a:gd name="T74" fmla="*/ 83 w 147"/>
                  <a:gd name="T75" fmla="*/ 0 h 144"/>
                  <a:gd name="T76" fmla="*/ 92 w 147"/>
                  <a:gd name="T77" fmla="*/ 4 h 144"/>
                  <a:gd name="T78" fmla="*/ 98 w 147"/>
                  <a:gd name="T79" fmla="*/ 10 h 144"/>
                  <a:gd name="T80" fmla="*/ 109 w 147"/>
                  <a:gd name="T81" fmla="*/ 8 h 144"/>
                  <a:gd name="T82" fmla="*/ 115 w 147"/>
                  <a:gd name="T83" fmla="*/ 20 h 144"/>
                  <a:gd name="T84" fmla="*/ 123 w 147"/>
                  <a:gd name="T85" fmla="*/ 20 h 144"/>
                  <a:gd name="T86" fmla="*/ 130 w 147"/>
                  <a:gd name="T87" fmla="*/ 28 h 144"/>
                  <a:gd name="T88" fmla="*/ 137 w 147"/>
                  <a:gd name="T89" fmla="*/ 31 h 144"/>
                  <a:gd name="T90" fmla="*/ 137 w 147"/>
                  <a:gd name="T91" fmla="*/ 46 h 144"/>
                  <a:gd name="T92" fmla="*/ 143 w 147"/>
                  <a:gd name="T93" fmla="*/ 48 h 144"/>
                  <a:gd name="T94" fmla="*/ 140 w 147"/>
                  <a:gd name="T95" fmla="*/ 56 h 144"/>
                  <a:gd name="T96" fmla="*/ 143 w 147"/>
                  <a:gd name="T97" fmla="*/ 62 h 144"/>
                  <a:gd name="T98" fmla="*/ 147 w 147"/>
                  <a:gd name="T99" fmla="*/ 70 h 144"/>
                  <a:gd name="T100" fmla="*/ 140 w 147"/>
                  <a:gd name="T101" fmla="*/ 80 h 144"/>
                  <a:gd name="T102" fmla="*/ 147 w 147"/>
                  <a:gd name="T103" fmla="*/ 84 h 144"/>
                  <a:gd name="T104" fmla="*/ 143 w 147"/>
                  <a:gd name="T105" fmla="*/ 90 h 144"/>
                  <a:gd name="T106" fmla="*/ 137 w 147"/>
                  <a:gd name="T107" fmla="*/ 97 h 144"/>
                  <a:gd name="T108" fmla="*/ 137 w 147"/>
                  <a:gd name="T109" fmla="*/ 106 h 144"/>
                  <a:gd name="T110" fmla="*/ 133 w 147"/>
                  <a:gd name="T111" fmla="*/ 106 h 144"/>
                  <a:gd name="T112" fmla="*/ 130 w 147"/>
                  <a:gd name="T113" fmla="*/ 116 h 144"/>
                  <a:gd name="T114" fmla="*/ 123 w 147"/>
                  <a:gd name="T115" fmla="*/ 122 h 144"/>
                  <a:gd name="T116" fmla="*/ 115 w 147"/>
                  <a:gd name="T117" fmla="*/ 1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4">
                    <a:moveTo>
                      <a:pt x="115" y="125"/>
                    </a:moveTo>
                    <a:lnTo>
                      <a:pt x="115" y="128"/>
                    </a:lnTo>
                    <a:lnTo>
                      <a:pt x="115" y="133"/>
                    </a:lnTo>
                    <a:lnTo>
                      <a:pt x="112" y="133"/>
                    </a:lnTo>
                    <a:lnTo>
                      <a:pt x="109" y="133"/>
                    </a:lnTo>
                    <a:lnTo>
                      <a:pt x="109" y="128"/>
                    </a:lnTo>
                    <a:lnTo>
                      <a:pt x="105" y="128"/>
                    </a:lnTo>
                    <a:lnTo>
                      <a:pt x="98" y="133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83" y="13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74" y="144"/>
                    </a:lnTo>
                    <a:lnTo>
                      <a:pt x="74" y="140"/>
                    </a:lnTo>
                    <a:lnTo>
                      <a:pt x="74" y="136"/>
                    </a:lnTo>
                    <a:lnTo>
                      <a:pt x="67" y="136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5" y="144"/>
                    </a:lnTo>
                    <a:lnTo>
                      <a:pt x="55" y="140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5" y="136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39" y="136"/>
                    </a:lnTo>
                    <a:lnTo>
                      <a:pt x="39" y="133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1" y="112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2"/>
                    </a:lnTo>
                    <a:lnTo>
                      <a:pt x="11" y="112"/>
                    </a:lnTo>
                    <a:lnTo>
                      <a:pt x="11" y="108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7" y="106"/>
                    </a:lnTo>
                    <a:lnTo>
                      <a:pt x="14" y="97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7" y="90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11" y="56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6" y="20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15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20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7" y="31"/>
                    </a:lnTo>
                    <a:lnTo>
                      <a:pt x="137" y="36"/>
                    </a:lnTo>
                    <a:lnTo>
                      <a:pt x="133" y="39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6"/>
                    </a:lnTo>
                    <a:lnTo>
                      <a:pt x="143" y="4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40" y="56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3" y="62"/>
                    </a:lnTo>
                    <a:lnTo>
                      <a:pt x="147" y="62"/>
                    </a:lnTo>
                    <a:lnTo>
                      <a:pt x="147" y="67"/>
                    </a:lnTo>
                    <a:lnTo>
                      <a:pt x="147" y="70"/>
                    </a:lnTo>
                    <a:lnTo>
                      <a:pt x="143" y="74"/>
                    </a:lnTo>
                    <a:lnTo>
                      <a:pt x="140" y="74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3" y="84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3" y="90"/>
                    </a:lnTo>
                    <a:lnTo>
                      <a:pt x="140" y="90"/>
                    </a:lnTo>
                    <a:lnTo>
                      <a:pt x="137" y="90"/>
                    </a:lnTo>
                    <a:lnTo>
                      <a:pt x="137" y="97"/>
                    </a:lnTo>
                    <a:lnTo>
                      <a:pt x="140" y="102"/>
                    </a:lnTo>
                    <a:lnTo>
                      <a:pt x="140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3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12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19" y="118"/>
                    </a:lnTo>
                    <a:lnTo>
                      <a:pt x="115" y="1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2" name="Freeform 574"/>
              <p:cNvSpPr>
                <a:spLocks/>
              </p:cNvSpPr>
              <p:nvPr/>
            </p:nvSpPr>
            <p:spPr bwMode="auto">
              <a:xfrm>
                <a:off x="4461" y="3849"/>
                <a:ext cx="39" cy="39"/>
              </a:xfrm>
              <a:custGeom>
                <a:avLst/>
                <a:gdLst>
                  <a:gd name="T0" fmla="*/ 9 w 79"/>
                  <a:gd name="T1" fmla="*/ 54 h 78"/>
                  <a:gd name="T2" fmla="*/ 6 w 79"/>
                  <a:gd name="T3" fmla="*/ 59 h 78"/>
                  <a:gd name="T4" fmla="*/ 9 w 79"/>
                  <a:gd name="T5" fmla="*/ 66 h 78"/>
                  <a:gd name="T6" fmla="*/ 16 w 79"/>
                  <a:gd name="T7" fmla="*/ 62 h 78"/>
                  <a:gd name="T8" fmla="*/ 19 w 79"/>
                  <a:gd name="T9" fmla="*/ 72 h 78"/>
                  <a:gd name="T10" fmla="*/ 23 w 79"/>
                  <a:gd name="T11" fmla="*/ 76 h 78"/>
                  <a:gd name="T12" fmla="*/ 30 w 79"/>
                  <a:gd name="T13" fmla="*/ 72 h 78"/>
                  <a:gd name="T14" fmla="*/ 37 w 79"/>
                  <a:gd name="T15" fmla="*/ 76 h 78"/>
                  <a:gd name="T16" fmla="*/ 41 w 79"/>
                  <a:gd name="T17" fmla="*/ 78 h 78"/>
                  <a:gd name="T18" fmla="*/ 44 w 79"/>
                  <a:gd name="T19" fmla="*/ 76 h 78"/>
                  <a:gd name="T20" fmla="*/ 51 w 79"/>
                  <a:gd name="T21" fmla="*/ 70 h 78"/>
                  <a:gd name="T22" fmla="*/ 57 w 79"/>
                  <a:gd name="T23" fmla="*/ 72 h 78"/>
                  <a:gd name="T24" fmla="*/ 62 w 79"/>
                  <a:gd name="T25" fmla="*/ 70 h 78"/>
                  <a:gd name="T26" fmla="*/ 66 w 79"/>
                  <a:gd name="T27" fmla="*/ 59 h 78"/>
                  <a:gd name="T28" fmla="*/ 68 w 79"/>
                  <a:gd name="T29" fmla="*/ 62 h 78"/>
                  <a:gd name="T30" fmla="*/ 72 w 79"/>
                  <a:gd name="T31" fmla="*/ 59 h 78"/>
                  <a:gd name="T32" fmla="*/ 68 w 79"/>
                  <a:gd name="T33" fmla="*/ 50 h 78"/>
                  <a:gd name="T34" fmla="*/ 75 w 79"/>
                  <a:gd name="T35" fmla="*/ 44 h 78"/>
                  <a:gd name="T36" fmla="*/ 79 w 79"/>
                  <a:gd name="T37" fmla="*/ 40 h 78"/>
                  <a:gd name="T38" fmla="*/ 75 w 79"/>
                  <a:gd name="T39" fmla="*/ 38 h 78"/>
                  <a:gd name="T40" fmla="*/ 68 w 79"/>
                  <a:gd name="T41" fmla="*/ 31 h 78"/>
                  <a:gd name="T42" fmla="*/ 75 w 79"/>
                  <a:gd name="T43" fmla="*/ 28 h 78"/>
                  <a:gd name="T44" fmla="*/ 72 w 79"/>
                  <a:gd name="T45" fmla="*/ 23 h 78"/>
                  <a:gd name="T46" fmla="*/ 66 w 79"/>
                  <a:gd name="T47" fmla="*/ 20 h 78"/>
                  <a:gd name="T48" fmla="*/ 62 w 79"/>
                  <a:gd name="T49" fmla="*/ 12 h 78"/>
                  <a:gd name="T50" fmla="*/ 66 w 79"/>
                  <a:gd name="T51" fmla="*/ 10 h 78"/>
                  <a:gd name="T52" fmla="*/ 62 w 79"/>
                  <a:gd name="T53" fmla="*/ 6 h 78"/>
                  <a:gd name="T54" fmla="*/ 55 w 79"/>
                  <a:gd name="T55" fmla="*/ 10 h 78"/>
                  <a:gd name="T56" fmla="*/ 47 w 79"/>
                  <a:gd name="T57" fmla="*/ 2 h 78"/>
                  <a:gd name="T58" fmla="*/ 44 w 79"/>
                  <a:gd name="T59" fmla="*/ 0 h 78"/>
                  <a:gd name="T60" fmla="*/ 41 w 79"/>
                  <a:gd name="T61" fmla="*/ 2 h 78"/>
                  <a:gd name="T62" fmla="*/ 34 w 79"/>
                  <a:gd name="T63" fmla="*/ 6 h 78"/>
                  <a:gd name="T64" fmla="*/ 30 w 79"/>
                  <a:gd name="T65" fmla="*/ 2 h 78"/>
                  <a:gd name="T66" fmla="*/ 23 w 79"/>
                  <a:gd name="T67" fmla="*/ 2 h 78"/>
                  <a:gd name="T68" fmla="*/ 23 w 79"/>
                  <a:gd name="T69" fmla="*/ 10 h 78"/>
                  <a:gd name="T70" fmla="*/ 16 w 79"/>
                  <a:gd name="T71" fmla="*/ 10 h 78"/>
                  <a:gd name="T72" fmla="*/ 9 w 79"/>
                  <a:gd name="T73" fmla="*/ 10 h 78"/>
                  <a:gd name="T74" fmla="*/ 9 w 79"/>
                  <a:gd name="T75" fmla="*/ 16 h 78"/>
                  <a:gd name="T76" fmla="*/ 9 w 79"/>
                  <a:gd name="T77" fmla="*/ 23 h 78"/>
                  <a:gd name="T78" fmla="*/ 2 w 79"/>
                  <a:gd name="T79" fmla="*/ 23 h 78"/>
                  <a:gd name="T80" fmla="*/ 0 w 79"/>
                  <a:gd name="T81" fmla="*/ 28 h 78"/>
                  <a:gd name="T82" fmla="*/ 2 w 79"/>
                  <a:gd name="T83" fmla="*/ 31 h 78"/>
                  <a:gd name="T84" fmla="*/ 6 w 79"/>
                  <a:gd name="T85" fmla="*/ 40 h 78"/>
                  <a:gd name="T86" fmla="*/ 0 w 79"/>
                  <a:gd name="T87" fmla="*/ 40 h 78"/>
                  <a:gd name="T88" fmla="*/ 0 w 79"/>
                  <a:gd name="T89" fmla="*/ 48 h 78"/>
                  <a:gd name="T90" fmla="*/ 6 w 79"/>
                  <a:gd name="T91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8">
                    <a:moveTo>
                      <a:pt x="9" y="54"/>
                    </a:moveTo>
                    <a:lnTo>
                      <a:pt x="9" y="54"/>
                    </a:lnTo>
                    <a:lnTo>
                      <a:pt x="9" y="59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6" y="62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57" y="66"/>
                    </a:lnTo>
                    <a:lnTo>
                      <a:pt x="66" y="59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75" y="40"/>
                    </a:lnTo>
                    <a:lnTo>
                      <a:pt x="79" y="40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68" y="31"/>
                    </a:lnTo>
                    <a:lnTo>
                      <a:pt x="72" y="28"/>
                    </a:lnTo>
                    <a:lnTo>
                      <a:pt x="75" y="28"/>
                    </a:lnTo>
                    <a:lnTo>
                      <a:pt x="75" y="23"/>
                    </a:lnTo>
                    <a:lnTo>
                      <a:pt x="72" y="23"/>
                    </a:lnTo>
                    <a:lnTo>
                      <a:pt x="72" y="20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62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3" name="Freeform 575"/>
              <p:cNvSpPr>
                <a:spLocks/>
              </p:cNvSpPr>
              <p:nvPr/>
            </p:nvSpPr>
            <p:spPr bwMode="auto">
              <a:xfrm>
                <a:off x="4461" y="3849"/>
                <a:ext cx="39" cy="39"/>
              </a:xfrm>
              <a:custGeom>
                <a:avLst/>
                <a:gdLst>
                  <a:gd name="T0" fmla="*/ 9 w 79"/>
                  <a:gd name="T1" fmla="*/ 59 h 78"/>
                  <a:gd name="T2" fmla="*/ 6 w 79"/>
                  <a:gd name="T3" fmla="*/ 62 h 78"/>
                  <a:gd name="T4" fmla="*/ 13 w 79"/>
                  <a:gd name="T5" fmla="*/ 66 h 78"/>
                  <a:gd name="T6" fmla="*/ 19 w 79"/>
                  <a:gd name="T7" fmla="*/ 70 h 78"/>
                  <a:gd name="T8" fmla="*/ 19 w 79"/>
                  <a:gd name="T9" fmla="*/ 76 h 78"/>
                  <a:gd name="T10" fmla="*/ 27 w 79"/>
                  <a:gd name="T11" fmla="*/ 76 h 78"/>
                  <a:gd name="T12" fmla="*/ 37 w 79"/>
                  <a:gd name="T13" fmla="*/ 72 h 78"/>
                  <a:gd name="T14" fmla="*/ 37 w 79"/>
                  <a:gd name="T15" fmla="*/ 78 h 78"/>
                  <a:gd name="T16" fmla="*/ 44 w 79"/>
                  <a:gd name="T17" fmla="*/ 78 h 78"/>
                  <a:gd name="T18" fmla="*/ 44 w 79"/>
                  <a:gd name="T19" fmla="*/ 72 h 78"/>
                  <a:gd name="T20" fmla="*/ 55 w 79"/>
                  <a:gd name="T21" fmla="*/ 72 h 78"/>
                  <a:gd name="T22" fmla="*/ 62 w 79"/>
                  <a:gd name="T23" fmla="*/ 72 h 78"/>
                  <a:gd name="T24" fmla="*/ 57 w 79"/>
                  <a:gd name="T25" fmla="*/ 66 h 78"/>
                  <a:gd name="T26" fmla="*/ 66 w 79"/>
                  <a:gd name="T27" fmla="*/ 62 h 78"/>
                  <a:gd name="T28" fmla="*/ 72 w 79"/>
                  <a:gd name="T29" fmla="*/ 62 h 78"/>
                  <a:gd name="T30" fmla="*/ 72 w 79"/>
                  <a:gd name="T31" fmla="*/ 54 h 78"/>
                  <a:gd name="T32" fmla="*/ 72 w 79"/>
                  <a:gd name="T33" fmla="*/ 44 h 78"/>
                  <a:gd name="T34" fmla="*/ 75 w 79"/>
                  <a:gd name="T35" fmla="*/ 40 h 78"/>
                  <a:gd name="T36" fmla="*/ 79 w 79"/>
                  <a:gd name="T37" fmla="*/ 38 h 78"/>
                  <a:gd name="T38" fmla="*/ 72 w 79"/>
                  <a:gd name="T39" fmla="*/ 38 h 78"/>
                  <a:gd name="T40" fmla="*/ 72 w 79"/>
                  <a:gd name="T41" fmla="*/ 28 h 78"/>
                  <a:gd name="T42" fmla="*/ 75 w 79"/>
                  <a:gd name="T43" fmla="*/ 23 h 78"/>
                  <a:gd name="T44" fmla="*/ 72 w 79"/>
                  <a:gd name="T45" fmla="*/ 20 h 78"/>
                  <a:gd name="T46" fmla="*/ 62 w 79"/>
                  <a:gd name="T47" fmla="*/ 16 h 78"/>
                  <a:gd name="T48" fmla="*/ 66 w 79"/>
                  <a:gd name="T49" fmla="*/ 12 h 78"/>
                  <a:gd name="T50" fmla="*/ 62 w 79"/>
                  <a:gd name="T51" fmla="*/ 10 h 78"/>
                  <a:gd name="T52" fmla="*/ 57 w 79"/>
                  <a:gd name="T53" fmla="*/ 6 h 78"/>
                  <a:gd name="T54" fmla="*/ 47 w 79"/>
                  <a:gd name="T55" fmla="*/ 6 h 78"/>
                  <a:gd name="T56" fmla="*/ 47 w 79"/>
                  <a:gd name="T57" fmla="*/ 0 h 78"/>
                  <a:gd name="T58" fmla="*/ 41 w 79"/>
                  <a:gd name="T59" fmla="*/ 0 h 78"/>
                  <a:gd name="T60" fmla="*/ 41 w 79"/>
                  <a:gd name="T61" fmla="*/ 6 h 78"/>
                  <a:gd name="T62" fmla="*/ 30 w 79"/>
                  <a:gd name="T63" fmla="*/ 6 h 78"/>
                  <a:gd name="T64" fmla="*/ 27 w 79"/>
                  <a:gd name="T65" fmla="*/ 2 h 78"/>
                  <a:gd name="T66" fmla="*/ 23 w 79"/>
                  <a:gd name="T67" fmla="*/ 6 h 78"/>
                  <a:gd name="T68" fmla="*/ 16 w 79"/>
                  <a:gd name="T69" fmla="*/ 12 h 78"/>
                  <a:gd name="T70" fmla="*/ 13 w 79"/>
                  <a:gd name="T71" fmla="*/ 10 h 78"/>
                  <a:gd name="T72" fmla="*/ 9 w 79"/>
                  <a:gd name="T73" fmla="*/ 12 h 78"/>
                  <a:gd name="T74" fmla="*/ 13 w 79"/>
                  <a:gd name="T75" fmla="*/ 20 h 78"/>
                  <a:gd name="T76" fmla="*/ 6 w 79"/>
                  <a:gd name="T77" fmla="*/ 23 h 78"/>
                  <a:gd name="T78" fmla="*/ 2 w 79"/>
                  <a:gd name="T79" fmla="*/ 28 h 78"/>
                  <a:gd name="T80" fmla="*/ 0 w 79"/>
                  <a:gd name="T81" fmla="*/ 31 h 78"/>
                  <a:gd name="T82" fmla="*/ 6 w 79"/>
                  <a:gd name="T83" fmla="*/ 34 h 78"/>
                  <a:gd name="T84" fmla="*/ 2 w 79"/>
                  <a:gd name="T85" fmla="*/ 40 h 78"/>
                  <a:gd name="T86" fmla="*/ 0 w 79"/>
                  <a:gd name="T87" fmla="*/ 44 h 78"/>
                  <a:gd name="T88" fmla="*/ 2 w 79"/>
                  <a:gd name="T89" fmla="*/ 48 h 78"/>
                  <a:gd name="T90" fmla="*/ 9 w 79"/>
                  <a:gd name="T91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8">
                    <a:moveTo>
                      <a:pt x="9" y="54"/>
                    </a:moveTo>
                    <a:lnTo>
                      <a:pt x="9" y="59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6" y="62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57" y="66"/>
                    </a:lnTo>
                    <a:lnTo>
                      <a:pt x="66" y="59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75" y="40"/>
                    </a:lnTo>
                    <a:lnTo>
                      <a:pt x="79" y="40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68" y="31"/>
                    </a:lnTo>
                    <a:lnTo>
                      <a:pt x="72" y="28"/>
                    </a:lnTo>
                    <a:lnTo>
                      <a:pt x="75" y="28"/>
                    </a:lnTo>
                    <a:lnTo>
                      <a:pt x="75" y="23"/>
                    </a:lnTo>
                    <a:lnTo>
                      <a:pt x="72" y="23"/>
                    </a:lnTo>
                    <a:lnTo>
                      <a:pt x="72" y="20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62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9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4" name="Freeform 576"/>
              <p:cNvSpPr>
                <a:spLocks/>
              </p:cNvSpPr>
              <p:nvPr/>
            </p:nvSpPr>
            <p:spPr bwMode="auto">
              <a:xfrm>
                <a:off x="4464" y="3885"/>
                <a:ext cx="40" cy="42"/>
              </a:xfrm>
              <a:custGeom>
                <a:avLst/>
                <a:gdLst>
                  <a:gd name="T0" fmla="*/ 10 w 79"/>
                  <a:gd name="T1" fmla="*/ 64 h 84"/>
                  <a:gd name="T2" fmla="*/ 10 w 79"/>
                  <a:gd name="T3" fmla="*/ 70 h 84"/>
                  <a:gd name="T4" fmla="*/ 17 w 79"/>
                  <a:gd name="T5" fmla="*/ 66 h 84"/>
                  <a:gd name="T6" fmla="*/ 24 w 79"/>
                  <a:gd name="T7" fmla="*/ 76 h 84"/>
                  <a:gd name="T8" fmla="*/ 28 w 79"/>
                  <a:gd name="T9" fmla="*/ 80 h 84"/>
                  <a:gd name="T10" fmla="*/ 31 w 79"/>
                  <a:gd name="T11" fmla="*/ 76 h 84"/>
                  <a:gd name="T12" fmla="*/ 41 w 79"/>
                  <a:gd name="T13" fmla="*/ 80 h 84"/>
                  <a:gd name="T14" fmla="*/ 45 w 79"/>
                  <a:gd name="T15" fmla="*/ 84 h 84"/>
                  <a:gd name="T16" fmla="*/ 49 w 79"/>
                  <a:gd name="T17" fmla="*/ 80 h 84"/>
                  <a:gd name="T18" fmla="*/ 56 w 79"/>
                  <a:gd name="T19" fmla="*/ 74 h 84"/>
                  <a:gd name="T20" fmla="*/ 60 w 79"/>
                  <a:gd name="T21" fmla="*/ 76 h 84"/>
                  <a:gd name="T22" fmla="*/ 62 w 79"/>
                  <a:gd name="T23" fmla="*/ 74 h 84"/>
                  <a:gd name="T24" fmla="*/ 66 w 79"/>
                  <a:gd name="T25" fmla="*/ 70 h 84"/>
                  <a:gd name="T26" fmla="*/ 69 w 79"/>
                  <a:gd name="T27" fmla="*/ 60 h 84"/>
                  <a:gd name="T28" fmla="*/ 73 w 79"/>
                  <a:gd name="T29" fmla="*/ 64 h 84"/>
                  <a:gd name="T30" fmla="*/ 76 w 79"/>
                  <a:gd name="T31" fmla="*/ 60 h 84"/>
                  <a:gd name="T32" fmla="*/ 73 w 79"/>
                  <a:gd name="T33" fmla="*/ 53 h 84"/>
                  <a:gd name="T34" fmla="*/ 76 w 79"/>
                  <a:gd name="T35" fmla="*/ 45 h 84"/>
                  <a:gd name="T36" fmla="*/ 79 w 79"/>
                  <a:gd name="T37" fmla="*/ 42 h 84"/>
                  <a:gd name="T38" fmla="*/ 79 w 79"/>
                  <a:gd name="T39" fmla="*/ 36 h 84"/>
                  <a:gd name="T40" fmla="*/ 73 w 79"/>
                  <a:gd name="T41" fmla="*/ 28 h 84"/>
                  <a:gd name="T42" fmla="*/ 76 w 79"/>
                  <a:gd name="T43" fmla="*/ 26 h 84"/>
                  <a:gd name="T44" fmla="*/ 73 w 79"/>
                  <a:gd name="T45" fmla="*/ 17 h 84"/>
                  <a:gd name="T46" fmla="*/ 62 w 79"/>
                  <a:gd name="T47" fmla="*/ 14 h 84"/>
                  <a:gd name="T48" fmla="*/ 66 w 79"/>
                  <a:gd name="T49" fmla="*/ 6 h 84"/>
                  <a:gd name="T50" fmla="*/ 60 w 79"/>
                  <a:gd name="T51" fmla="*/ 6 h 84"/>
                  <a:gd name="T52" fmla="*/ 49 w 79"/>
                  <a:gd name="T53" fmla="*/ 6 h 84"/>
                  <a:gd name="T54" fmla="*/ 49 w 79"/>
                  <a:gd name="T55" fmla="*/ 0 h 84"/>
                  <a:gd name="T56" fmla="*/ 41 w 79"/>
                  <a:gd name="T57" fmla="*/ 0 h 84"/>
                  <a:gd name="T58" fmla="*/ 31 w 79"/>
                  <a:gd name="T59" fmla="*/ 6 h 84"/>
                  <a:gd name="T60" fmla="*/ 28 w 79"/>
                  <a:gd name="T61" fmla="*/ 4 h 84"/>
                  <a:gd name="T62" fmla="*/ 21 w 79"/>
                  <a:gd name="T63" fmla="*/ 4 h 84"/>
                  <a:gd name="T64" fmla="*/ 24 w 79"/>
                  <a:gd name="T65" fmla="*/ 10 h 84"/>
                  <a:gd name="T66" fmla="*/ 13 w 79"/>
                  <a:gd name="T67" fmla="*/ 14 h 84"/>
                  <a:gd name="T68" fmla="*/ 10 w 79"/>
                  <a:gd name="T69" fmla="*/ 14 h 84"/>
                  <a:gd name="T70" fmla="*/ 7 w 79"/>
                  <a:gd name="T71" fmla="*/ 17 h 84"/>
                  <a:gd name="T72" fmla="*/ 7 w 79"/>
                  <a:gd name="T73" fmla="*/ 28 h 84"/>
                  <a:gd name="T74" fmla="*/ 0 w 79"/>
                  <a:gd name="T75" fmla="*/ 28 h 84"/>
                  <a:gd name="T76" fmla="*/ 0 w 79"/>
                  <a:gd name="T77" fmla="*/ 36 h 84"/>
                  <a:gd name="T78" fmla="*/ 7 w 79"/>
                  <a:gd name="T79" fmla="*/ 45 h 84"/>
                  <a:gd name="T80" fmla="*/ 0 w 79"/>
                  <a:gd name="T81" fmla="*/ 45 h 84"/>
                  <a:gd name="T82" fmla="*/ 0 w 79"/>
                  <a:gd name="T83" fmla="*/ 53 h 84"/>
                  <a:gd name="T84" fmla="*/ 3 w 79"/>
                  <a:gd name="T85" fmla="*/ 56 h 84"/>
                  <a:gd name="T86" fmla="*/ 10 w 79"/>
                  <a:gd name="T8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84">
                    <a:moveTo>
                      <a:pt x="10" y="60"/>
                    </a:moveTo>
                    <a:lnTo>
                      <a:pt x="10" y="64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3" y="5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9" y="45"/>
                    </a:lnTo>
                    <a:lnTo>
                      <a:pt x="79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3" y="17"/>
                    </a:lnTo>
                    <a:lnTo>
                      <a:pt x="69" y="22"/>
                    </a:lnTo>
                    <a:lnTo>
                      <a:pt x="62" y="14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6" y="10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6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5" name="Freeform 577"/>
              <p:cNvSpPr>
                <a:spLocks/>
              </p:cNvSpPr>
              <p:nvPr/>
            </p:nvSpPr>
            <p:spPr bwMode="auto">
              <a:xfrm>
                <a:off x="4464" y="3885"/>
                <a:ext cx="40" cy="42"/>
              </a:xfrm>
              <a:custGeom>
                <a:avLst/>
                <a:gdLst>
                  <a:gd name="T0" fmla="*/ 10 w 79"/>
                  <a:gd name="T1" fmla="*/ 64 h 84"/>
                  <a:gd name="T2" fmla="*/ 10 w 79"/>
                  <a:gd name="T3" fmla="*/ 70 h 84"/>
                  <a:gd name="T4" fmla="*/ 17 w 79"/>
                  <a:gd name="T5" fmla="*/ 66 h 84"/>
                  <a:gd name="T6" fmla="*/ 24 w 79"/>
                  <a:gd name="T7" fmla="*/ 76 h 84"/>
                  <a:gd name="T8" fmla="*/ 28 w 79"/>
                  <a:gd name="T9" fmla="*/ 80 h 84"/>
                  <a:gd name="T10" fmla="*/ 31 w 79"/>
                  <a:gd name="T11" fmla="*/ 76 h 84"/>
                  <a:gd name="T12" fmla="*/ 41 w 79"/>
                  <a:gd name="T13" fmla="*/ 80 h 84"/>
                  <a:gd name="T14" fmla="*/ 45 w 79"/>
                  <a:gd name="T15" fmla="*/ 84 h 84"/>
                  <a:gd name="T16" fmla="*/ 49 w 79"/>
                  <a:gd name="T17" fmla="*/ 80 h 84"/>
                  <a:gd name="T18" fmla="*/ 56 w 79"/>
                  <a:gd name="T19" fmla="*/ 74 h 84"/>
                  <a:gd name="T20" fmla="*/ 60 w 79"/>
                  <a:gd name="T21" fmla="*/ 76 h 84"/>
                  <a:gd name="T22" fmla="*/ 62 w 79"/>
                  <a:gd name="T23" fmla="*/ 74 h 84"/>
                  <a:gd name="T24" fmla="*/ 66 w 79"/>
                  <a:gd name="T25" fmla="*/ 70 h 84"/>
                  <a:gd name="T26" fmla="*/ 69 w 79"/>
                  <a:gd name="T27" fmla="*/ 60 h 84"/>
                  <a:gd name="T28" fmla="*/ 73 w 79"/>
                  <a:gd name="T29" fmla="*/ 64 h 84"/>
                  <a:gd name="T30" fmla="*/ 76 w 79"/>
                  <a:gd name="T31" fmla="*/ 60 h 84"/>
                  <a:gd name="T32" fmla="*/ 73 w 79"/>
                  <a:gd name="T33" fmla="*/ 53 h 84"/>
                  <a:gd name="T34" fmla="*/ 76 w 79"/>
                  <a:gd name="T35" fmla="*/ 45 h 84"/>
                  <a:gd name="T36" fmla="*/ 79 w 79"/>
                  <a:gd name="T37" fmla="*/ 42 h 84"/>
                  <a:gd name="T38" fmla="*/ 79 w 79"/>
                  <a:gd name="T39" fmla="*/ 36 h 84"/>
                  <a:gd name="T40" fmla="*/ 73 w 79"/>
                  <a:gd name="T41" fmla="*/ 28 h 84"/>
                  <a:gd name="T42" fmla="*/ 76 w 79"/>
                  <a:gd name="T43" fmla="*/ 26 h 84"/>
                  <a:gd name="T44" fmla="*/ 73 w 79"/>
                  <a:gd name="T45" fmla="*/ 17 h 84"/>
                  <a:gd name="T46" fmla="*/ 62 w 79"/>
                  <a:gd name="T47" fmla="*/ 14 h 84"/>
                  <a:gd name="T48" fmla="*/ 66 w 79"/>
                  <a:gd name="T49" fmla="*/ 6 h 84"/>
                  <a:gd name="T50" fmla="*/ 60 w 79"/>
                  <a:gd name="T51" fmla="*/ 6 h 84"/>
                  <a:gd name="T52" fmla="*/ 49 w 79"/>
                  <a:gd name="T53" fmla="*/ 6 h 84"/>
                  <a:gd name="T54" fmla="*/ 49 w 79"/>
                  <a:gd name="T55" fmla="*/ 0 h 84"/>
                  <a:gd name="T56" fmla="*/ 41 w 79"/>
                  <a:gd name="T57" fmla="*/ 0 h 84"/>
                  <a:gd name="T58" fmla="*/ 31 w 79"/>
                  <a:gd name="T59" fmla="*/ 6 h 84"/>
                  <a:gd name="T60" fmla="*/ 28 w 79"/>
                  <a:gd name="T61" fmla="*/ 4 h 84"/>
                  <a:gd name="T62" fmla="*/ 21 w 79"/>
                  <a:gd name="T63" fmla="*/ 4 h 84"/>
                  <a:gd name="T64" fmla="*/ 24 w 79"/>
                  <a:gd name="T65" fmla="*/ 10 h 84"/>
                  <a:gd name="T66" fmla="*/ 13 w 79"/>
                  <a:gd name="T67" fmla="*/ 14 h 84"/>
                  <a:gd name="T68" fmla="*/ 10 w 79"/>
                  <a:gd name="T69" fmla="*/ 14 h 84"/>
                  <a:gd name="T70" fmla="*/ 7 w 79"/>
                  <a:gd name="T71" fmla="*/ 17 h 84"/>
                  <a:gd name="T72" fmla="*/ 7 w 79"/>
                  <a:gd name="T73" fmla="*/ 28 h 84"/>
                  <a:gd name="T74" fmla="*/ 0 w 79"/>
                  <a:gd name="T75" fmla="*/ 28 h 84"/>
                  <a:gd name="T76" fmla="*/ 0 w 79"/>
                  <a:gd name="T77" fmla="*/ 36 h 84"/>
                  <a:gd name="T78" fmla="*/ 7 w 79"/>
                  <a:gd name="T79" fmla="*/ 45 h 84"/>
                  <a:gd name="T80" fmla="*/ 0 w 79"/>
                  <a:gd name="T81" fmla="*/ 45 h 84"/>
                  <a:gd name="T82" fmla="*/ 0 w 79"/>
                  <a:gd name="T83" fmla="*/ 53 h 84"/>
                  <a:gd name="T84" fmla="*/ 3 w 79"/>
                  <a:gd name="T85" fmla="*/ 56 h 84"/>
                  <a:gd name="T86" fmla="*/ 10 w 79"/>
                  <a:gd name="T8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84">
                    <a:moveTo>
                      <a:pt x="10" y="60"/>
                    </a:moveTo>
                    <a:lnTo>
                      <a:pt x="10" y="64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3" y="5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9" y="45"/>
                    </a:lnTo>
                    <a:lnTo>
                      <a:pt x="79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3" y="17"/>
                    </a:lnTo>
                    <a:lnTo>
                      <a:pt x="69" y="22"/>
                    </a:lnTo>
                    <a:lnTo>
                      <a:pt x="62" y="14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6" y="10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6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6" name="Freeform 578"/>
              <p:cNvSpPr>
                <a:spLocks/>
              </p:cNvSpPr>
              <p:nvPr/>
            </p:nvSpPr>
            <p:spPr bwMode="auto">
              <a:xfrm>
                <a:off x="4516" y="3882"/>
                <a:ext cx="17" cy="22"/>
              </a:xfrm>
              <a:custGeom>
                <a:avLst/>
                <a:gdLst>
                  <a:gd name="T0" fmla="*/ 22 w 35"/>
                  <a:gd name="T1" fmla="*/ 0 h 44"/>
                  <a:gd name="T2" fmla="*/ 25 w 35"/>
                  <a:gd name="T3" fmla="*/ 0 h 44"/>
                  <a:gd name="T4" fmla="*/ 28 w 35"/>
                  <a:gd name="T5" fmla="*/ 4 h 44"/>
                  <a:gd name="T6" fmla="*/ 32 w 35"/>
                  <a:gd name="T7" fmla="*/ 4 h 44"/>
                  <a:gd name="T8" fmla="*/ 32 w 35"/>
                  <a:gd name="T9" fmla="*/ 6 h 44"/>
                  <a:gd name="T10" fmla="*/ 32 w 35"/>
                  <a:gd name="T11" fmla="*/ 10 h 44"/>
                  <a:gd name="T12" fmla="*/ 35 w 35"/>
                  <a:gd name="T13" fmla="*/ 16 h 44"/>
                  <a:gd name="T14" fmla="*/ 35 w 35"/>
                  <a:gd name="T15" fmla="*/ 20 h 44"/>
                  <a:gd name="T16" fmla="*/ 35 w 35"/>
                  <a:gd name="T17" fmla="*/ 23 h 44"/>
                  <a:gd name="T18" fmla="*/ 32 w 35"/>
                  <a:gd name="T19" fmla="*/ 32 h 44"/>
                  <a:gd name="T20" fmla="*/ 32 w 35"/>
                  <a:gd name="T21" fmla="*/ 34 h 44"/>
                  <a:gd name="T22" fmla="*/ 28 w 35"/>
                  <a:gd name="T23" fmla="*/ 38 h 44"/>
                  <a:gd name="T24" fmla="*/ 25 w 35"/>
                  <a:gd name="T25" fmla="*/ 42 h 44"/>
                  <a:gd name="T26" fmla="*/ 25 w 35"/>
                  <a:gd name="T27" fmla="*/ 44 h 44"/>
                  <a:gd name="T28" fmla="*/ 22 w 35"/>
                  <a:gd name="T29" fmla="*/ 44 h 44"/>
                  <a:gd name="T30" fmla="*/ 18 w 35"/>
                  <a:gd name="T31" fmla="*/ 44 h 44"/>
                  <a:gd name="T32" fmla="*/ 13 w 35"/>
                  <a:gd name="T33" fmla="*/ 44 h 44"/>
                  <a:gd name="T34" fmla="*/ 11 w 35"/>
                  <a:gd name="T35" fmla="*/ 44 h 44"/>
                  <a:gd name="T36" fmla="*/ 7 w 35"/>
                  <a:gd name="T37" fmla="*/ 42 h 44"/>
                  <a:gd name="T38" fmla="*/ 3 w 35"/>
                  <a:gd name="T39" fmla="*/ 42 h 44"/>
                  <a:gd name="T40" fmla="*/ 3 w 35"/>
                  <a:gd name="T41" fmla="*/ 38 h 44"/>
                  <a:gd name="T42" fmla="*/ 0 w 35"/>
                  <a:gd name="T43" fmla="*/ 34 h 44"/>
                  <a:gd name="T44" fmla="*/ 0 w 35"/>
                  <a:gd name="T45" fmla="*/ 28 h 44"/>
                  <a:gd name="T46" fmla="*/ 0 w 35"/>
                  <a:gd name="T47" fmla="*/ 23 h 44"/>
                  <a:gd name="T48" fmla="*/ 0 w 35"/>
                  <a:gd name="T49" fmla="*/ 20 h 44"/>
                  <a:gd name="T50" fmla="*/ 3 w 35"/>
                  <a:gd name="T51" fmla="*/ 12 h 44"/>
                  <a:gd name="T52" fmla="*/ 3 w 35"/>
                  <a:gd name="T53" fmla="*/ 10 h 44"/>
                  <a:gd name="T54" fmla="*/ 7 w 35"/>
                  <a:gd name="T55" fmla="*/ 6 h 44"/>
                  <a:gd name="T56" fmla="*/ 11 w 35"/>
                  <a:gd name="T57" fmla="*/ 4 h 44"/>
                  <a:gd name="T58" fmla="*/ 11 w 35"/>
                  <a:gd name="T59" fmla="*/ 0 h 44"/>
                  <a:gd name="T60" fmla="*/ 13 w 35"/>
                  <a:gd name="T61" fmla="*/ 0 h 44"/>
                  <a:gd name="T62" fmla="*/ 18 w 35"/>
                  <a:gd name="T63" fmla="*/ 0 h 44"/>
                  <a:gd name="T64" fmla="*/ 22 w 35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4">
                    <a:moveTo>
                      <a:pt x="22" y="0"/>
                    </a:moveTo>
                    <a:lnTo>
                      <a:pt x="25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5" y="16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7" name="Freeform 579"/>
              <p:cNvSpPr>
                <a:spLocks/>
              </p:cNvSpPr>
              <p:nvPr/>
            </p:nvSpPr>
            <p:spPr bwMode="auto">
              <a:xfrm>
                <a:off x="4516" y="3882"/>
                <a:ext cx="17" cy="22"/>
              </a:xfrm>
              <a:custGeom>
                <a:avLst/>
                <a:gdLst>
                  <a:gd name="T0" fmla="*/ 22 w 35"/>
                  <a:gd name="T1" fmla="*/ 0 h 44"/>
                  <a:gd name="T2" fmla="*/ 25 w 35"/>
                  <a:gd name="T3" fmla="*/ 0 h 44"/>
                  <a:gd name="T4" fmla="*/ 28 w 35"/>
                  <a:gd name="T5" fmla="*/ 4 h 44"/>
                  <a:gd name="T6" fmla="*/ 32 w 35"/>
                  <a:gd name="T7" fmla="*/ 4 h 44"/>
                  <a:gd name="T8" fmla="*/ 32 w 35"/>
                  <a:gd name="T9" fmla="*/ 6 h 44"/>
                  <a:gd name="T10" fmla="*/ 32 w 35"/>
                  <a:gd name="T11" fmla="*/ 10 h 44"/>
                  <a:gd name="T12" fmla="*/ 35 w 35"/>
                  <a:gd name="T13" fmla="*/ 16 h 44"/>
                  <a:gd name="T14" fmla="*/ 35 w 35"/>
                  <a:gd name="T15" fmla="*/ 20 h 44"/>
                  <a:gd name="T16" fmla="*/ 35 w 35"/>
                  <a:gd name="T17" fmla="*/ 23 h 44"/>
                  <a:gd name="T18" fmla="*/ 32 w 35"/>
                  <a:gd name="T19" fmla="*/ 32 h 44"/>
                  <a:gd name="T20" fmla="*/ 32 w 35"/>
                  <a:gd name="T21" fmla="*/ 34 h 44"/>
                  <a:gd name="T22" fmla="*/ 28 w 35"/>
                  <a:gd name="T23" fmla="*/ 38 h 44"/>
                  <a:gd name="T24" fmla="*/ 25 w 35"/>
                  <a:gd name="T25" fmla="*/ 42 h 44"/>
                  <a:gd name="T26" fmla="*/ 25 w 35"/>
                  <a:gd name="T27" fmla="*/ 44 h 44"/>
                  <a:gd name="T28" fmla="*/ 22 w 35"/>
                  <a:gd name="T29" fmla="*/ 44 h 44"/>
                  <a:gd name="T30" fmla="*/ 18 w 35"/>
                  <a:gd name="T31" fmla="*/ 44 h 44"/>
                  <a:gd name="T32" fmla="*/ 13 w 35"/>
                  <a:gd name="T33" fmla="*/ 44 h 44"/>
                  <a:gd name="T34" fmla="*/ 11 w 35"/>
                  <a:gd name="T35" fmla="*/ 44 h 44"/>
                  <a:gd name="T36" fmla="*/ 7 w 35"/>
                  <a:gd name="T37" fmla="*/ 42 h 44"/>
                  <a:gd name="T38" fmla="*/ 3 w 35"/>
                  <a:gd name="T39" fmla="*/ 42 h 44"/>
                  <a:gd name="T40" fmla="*/ 3 w 35"/>
                  <a:gd name="T41" fmla="*/ 38 h 44"/>
                  <a:gd name="T42" fmla="*/ 0 w 35"/>
                  <a:gd name="T43" fmla="*/ 34 h 44"/>
                  <a:gd name="T44" fmla="*/ 0 w 35"/>
                  <a:gd name="T45" fmla="*/ 28 h 44"/>
                  <a:gd name="T46" fmla="*/ 0 w 35"/>
                  <a:gd name="T47" fmla="*/ 23 h 44"/>
                  <a:gd name="T48" fmla="*/ 0 w 35"/>
                  <a:gd name="T49" fmla="*/ 20 h 44"/>
                  <a:gd name="T50" fmla="*/ 3 w 35"/>
                  <a:gd name="T51" fmla="*/ 12 h 44"/>
                  <a:gd name="T52" fmla="*/ 3 w 35"/>
                  <a:gd name="T53" fmla="*/ 10 h 44"/>
                  <a:gd name="T54" fmla="*/ 7 w 35"/>
                  <a:gd name="T55" fmla="*/ 6 h 44"/>
                  <a:gd name="T56" fmla="*/ 11 w 35"/>
                  <a:gd name="T57" fmla="*/ 4 h 44"/>
                  <a:gd name="T58" fmla="*/ 11 w 35"/>
                  <a:gd name="T59" fmla="*/ 0 h 44"/>
                  <a:gd name="T60" fmla="*/ 13 w 35"/>
                  <a:gd name="T61" fmla="*/ 0 h 44"/>
                  <a:gd name="T62" fmla="*/ 18 w 35"/>
                  <a:gd name="T63" fmla="*/ 0 h 44"/>
                  <a:gd name="T64" fmla="*/ 22 w 35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4">
                    <a:moveTo>
                      <a:pt x="22" y="0"/>
                    </a:moveTo>
                    <a:lnTo>
                      <a:pt x="25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5" y="16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8" name="Freeform 580"/>
              <p:cNvSpPr>
                <a:spLocks/>
              </p:cNvSpPr>
              <p:nvPr/>
            </p:nvSpPr>
            <p:spPr bwMode="auto">
              <a:xfrm>
                <a:off x="4521" y="3885"/>
                <a:ext cx="7" cy="14"/>
              </a:xfrm>
              <a:custGeom>
                <a:avLst/>
                <a:gdLst>
                  <a:gd name="T0" fmla="*/ 7 w 14"/>
                  <a:gd name="T1" fmla="*/ 0 h 28"/>
                  <a:gd name="T2" fmla="*/ 11 w 14"/>
                  <a:gd name="T3" fmla="*/ 4 h 28"/>
                  <a:gd name="T4" fmla="*/ 11 w 14"/>
                  <a:gd name="T5" fmla="*/ 6 h 28"/>
                  <a:gd name="T6" fmla="*/ 14 w 14"/>
                  <a:gd name="T7" fmla="*/ 6 h 28"/>
                  <a:gd name="T8" fmla="*/ 14 w 14"/>
                  <a:gd name="T9" fmla="*/ 10 h 28"/>
                  <a:gd name="T10" fmla="*/ 14 w 14"/>
                  <a:gd name="T11" fmla="*/ 14 h 28"/>
                  <a:gd name="T12" fmla="*/ 11 w 14"/>
                  <a:gd name="T13" fmla="*/ 17 h 28"/>
                  <a:gd name="T14" fmla="*/ 11 w 14"/>
                  <a:gd name="T15" fmla="*/ 22 h 28"/>
                  <a:gd name="T16" fmla="*/ 11 w 14"/>
                  <a:gd name="T17" fmla="*/ 26 h 28"/>
                  <a:gd name="T18" fmla="*/ 7 w 14"/>
                  <a:gd name="T19" fmla="*/ 26 h 28"/>
                  <a:gd name="T20" fmla="*/ 7 w 14"/>
                  <a:gd name="T21" fmla="*/ 28 h 28"/>
                  <a:gd name="T22" fmla="*/ 2 w 14"/>
                  <a:gd name="T23" fmla="*/ 28 h 28"/>
                  <a:gd name="T24" fmla="*/ 0 w 14"/>
                  <a:gd name="T25" fmla="*/ 26 h 28"/>
                  <a:gd name="T26" fmla="*/ 0 w 14"/>
                  <a:gd name="T27" fmla="*/ 22 h 28"/>
                  <a:gd name="T28" fmla="*/ 0 w 14"/>
                  <a:gd name="T29" fmla="*/ 17 h 28"/>
                  <a:gd name="T30" fmla="*/ 0 w 14"/>
                  <a:gd name="T31" fmla="*/ 14 h 28"/>
                  <a:gd name="T32" fmla="*/ 0 w 14"/>
                  <a:gd name="T33" fmla="*/ 10 h 28"/>
                  <a:gd name="T34" fmla="*/ 0 w 14"/>
                  <a:gd name="T35" fmla="*/ 6 h 28"/>
                  <a:gd name="T36" fmla="*/ 2 w 14"/>
                  <a:gd name="T37" fmla="*/ 6 h 28"/>
                  <a:gd name="T38" fmla="*/ 2 w 14"/>
                  <a:gd name="T39" fmla="*/ 4 h 28"/>
                  <a:gd name="T40" fmla="*/ 7 w 14"/>
                  <a:gd name="T41" fmla="*/ 4 h 28"/>
                  <a:gd name="T42" fmla="*/ 7 w 14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7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69" name="Freeform 581"/>
              <p:cNvSpPr>
                <a:spLocks/>
              </p:cNvSpPr>
              <p:nvPr/>
            </p:nvSpPr>
            <p:spPr bwMode="auto">
              <a:xfrm>
                <a:off x="4521" y="3885"/>
                <a:ext cx="7" cy="14"/>
              </a:xfrm>
              <a:custGeom>
                <a:avLst/>
                <a:gdLst>
                  <a:gd name="T0" fmla="*/ 7 w 14"/>
                  <a:gd name="T1" fmla="*/ 0 h 28"/>
                  <a:gd name="T2" fmla="*/ 11 w 14"/>
                  <a:gd name="T3" fmla="*/ 4 h 28"/>
                  <a:gd name="T4" fmla="*/ 11 w 14"/>
                  <a:gd name="T5" fmla="*/ 6 h 28"/>
                  <a:gd name="T6" fmla="*/ 14 w 14"/>
                  <a:gd name="T7" fmla="*/ 6 h 28"/>
                  <a:gd name="T8" fmla="*/ 14 w 14"/>
                  <a:gd name="T9" fmla="*/ 10 h 28"/>
                  <a:gd name="T10" fmla="*/ 14 w 14"/>
                  <a:gd name="T11" fmla="*/ 14 h 28"/>
                  <a:gd name="T12" fmla="*/ 11 w 14"/>
                  <a:gd name="T13" fmla="*/ 17 h 28"/>
                  <a:gd name="T14" fmla="*/ 11 w 14"/>
                  <a:gd name="T15" fmla="*/ 22 h 28"/>
                  <a:gd name="T16" fmla="*/ 11 w 14"/>
                  <a:gd name="T17" fmla="*/ 26 h 28"/>
                  <a:gd name="T18" fmla="*/ 7 w 14"/>
                  <a:gd name="T19" fmla="*/ 26 h 28"/>
                  <a:gd name="T20" fmla="*/ 7 w 14"/>
                  <a:gd name="T21" fmla="*/ 28 h 28"/>
                  <a:gd name="T22" fmla="*/ 2 w 14"/>
                  <a:gd name="T23" fmla="*/ 28 h 28"/>
                  <a:gd name="T24" fmla="*/ 0 w 14"/>
                  <a:gd name="T25" fmla="*/ 26 h 28"/>
                  <a:gd name="T26" fmla="*/ 0 w 14"/>
                  <a:gd name="T27" fmla="*/ 22 h 28"/>
                  <a:gd name="T28" fmla="*/ 0 w 14"/>
                  <a:gd name="T29" fmla="*/ 17 h 28"/>
                  <a:gd name="T30" fmla="*/ 0 w 14"/>
                  <a:gd name="T31" fmla="*/ 14 h 28"/>
                  <a:gd name="T32" fmla="*/ 0 w 14"/>
                  <a:gd name="T33" fmla="*/ 10 h 28"/>
                  <a:gd name="T34" fmla="*/ 0 w 14"/>
                  <a:gd name="T35" fmla="*/ 6 h 28"/>
                  <a:gd name="T36" fmla="*/ 2 w 14"/>
                  <a:gd name="T37" fmla="*/ 6 h 28"/>
                  <a:gd name="T38" fmla="*/ 2 w 14"/>
                  <a:gd name="T39" fmla="*/ 4 h 28"/>
                  <a:gd name="T40" fmla="*/ 7 w 14"/>
                  <a:gd name="T41" fmla="*/ 4 h 28"/>
                  <a:gd name="T42" fmla="*/ 7 w 14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7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0" name="Freeform 582"/>
              <p:cNvSpPr>
                <a:spLocks/>
              </p:cNvSpPr>
              <p:nvPr/>
            </p:nvSpPr>
            <p:spPr bwMode="auto">
              <a:xfrm>
                <a:off x="4537" y="3874"/>
                <a:ext cx="17" cy="30"/>
              </a:xfrm>
              <a:custGeom>
                <a:avLst/>
                <a:gdLst>
                  <a:gd name="T0" fmla="*/ 4 w 36"/>
                  <a:gd name="T1" fmla="*/ 12 h 60"/>
                  <a:gd name="T2" fmla="*/ 0 w 36"/>
                  <a:gd name="T3" fmla="*/ 50 h 60"/>
                  <a:gd name="T4" fmla="*/ 9 w 36"/>
                  <a:gd name="T5" fmla="*/ 58 h 60"/>
                  <a:gd name="T6" fmla="*/ 9 w 36"/>
                  <a:gd name="T7" fmla="*/ 54 h 60"/>
                  <a:gd name="T8" fmla="*/ 12 w 36"/>
                  <a:gd name="T9" fmla="*/ 54 h 60"/>
                  <a:gd name="T10" fmla="*/ 12 w 36"/>
                  <a:gd name="T11" fmla="*/ 36 h 60"/>
                  <a:gd name="T12" fmla="*/ 22 w 36"/>
                  <a:gd name="T13" fmla="*/ 60 h 60"/>
                  <a:gd name="T14" fmla="*/ 26 w 36"/>
                  <a:gd name="T15" fmla="*/ 60 h 60"/>
                  <a:gd name="T16" fmla="*/ 29 w 36"/>
                  <a:gd name="T17" fmla="*/ 50 h 60"/>
                  <a:gd name="T18" fmla="*/ 15 w 36"/>
                  <a:gd name="T19" fmla="*/ 28 h 60"/>
                  <a:gd name="T20" fmla="*/ 36 w 36"/>
                  <a:gd name="T21" fmla="*/ 16 h 60"/>
                  <a:gd name="T22" fmla="*/ 29 w 36"/>
                  <a:gd name="T23" fmla="*/ 9 h 60"/>
                  <a:gd name="T24" fmla="*/ 12 w 36"/>
                  <a:gd name="T25" fmla="*/ 20 h 60"/>
                  <a:gd name="T26" fmla="*/ 15 w 36"/>
                  <a:gd name="T27" fmla="*/ 9 h 60"/>
                  <a:gd name="T28" fmla="*/ 9 w 36"/>
                  <a:gd name="T29" fmla="*/ 0 h 60"/>
                  <a:gd name="T30" fmla="*/ 4 w 36"/>
                  <a:gd name="T3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4" y="12"/>
                    </a:moveTo>
                    <a:lnTo>
                      <a:pt x="0" y="50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36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29" y="50"/>
                    </a:lnTo>
                    <a:lnTo>
                      <a:pt x="15" y="28"/>
                    </a:lnTo>
                    <a:lnTo>
                      <a:pt x="36" y="16"/>
                    </a:lnTo>
                    <a:lnTo>
                      <a:pt x="29" y="9"/>
                    </a:lnTo>
                    <a:lnTo>
                      <a:pt x="12" y="2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1" name="Freeform 583"/>
              <p:cNvSpPr>
                <a:spLocks/>
              </p:cNvSpPr>
              <p:nvPr/>
            </p:nvSpPr>
            <p:spPr bwMode="auto">
              <a:xfrm>
                <a:off x="4537" y="3874"/>
                <a:ext cx="17" cy="30"/>
              </a:xfrm>
              <a:custGeom>
                <a:avLst/>
                <a:gdLst>
                  <a:gd name="T0" fmla="*/ 4 w 36"/>
                  <a:gd name="T1" fmla="*/ 12 h 60"/>
                  <a:gd name="T2" fmla="*/ 0 w 36"/>
                  <a:gd name="T3" fmla="*/ 50 h 60"/>
                  <a:gd name="T4" fmla="*/ 9 w 36"/>
                  <a:gd name="T5" fmla="*/ 58 h 60"/>
                  <a:gd name="T6" fmla="*/ 9 w 36"/>
                  <a:gd name="T7" fmla="*/ 54 h 60"/>
                  <a:gd name="T8" fmla="*/ 12 w 36"/>
                  <a:gd name="T9" fmla="*/ 54 h 60"/>
                  <a:gd name="T10" fmla="*/ 12 w 36"/>
                  <a:gd name="T11" fmla="*/ 36 h 60"/>
                  <a:gd name="T12" fmla="*/ 22 w 36"/>
                  <a:gd name="T13" fmla="*/ 60 h 60"/>
                  <a:gd name="T14" fmla="*/ 26 w 36"/>
                  <a:gd name="T15" fmla="*/ 60 h 60"/>
                  <a:gd name="T16" fmla="*/ 29 w 36"/>
                  <a:gd name="T17" fmla="*/ 50 h 60"/>
                  <a:gd name="T18" fmla="*/ 15 w 36"/>
                  <a:gd name="T19" fmla="*/ 28 h 60"/>
                  <a:gd name="T20" fmla="*/ 36 w 36"/>
                  <a:gd name="T21" fmla="*/ 16 h 60"/>
                  <a:gd name="T22" fmla="*/ 29 w 36"/>
                  <a:gd name="T23" fmla="*/ 9 h 60"/>
                  <a:gd name="T24" fmla="*/ 12 w 36"/>
                  <a:gd name="T25" fmla="*/ 20 h 60"/>
                  <a:gd name="T26" fmla="*/ 15 w 36"/>
                  <a:gd name="T27" fmla="*/ 9 h 60"/>
                  <a:gd name="T28" fmla="*/ 9 w 36"/>
                  <a:gd name="T29" fmla="*/ 0 h 60"/>
                  <a:gd name="T30" fmla="*/ 4 w 36"/>
                  <a:gd name="T3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4" y="12"/>
                    </a:moveTo>
                    <a:lnTo>
                      <a:pt x="0" y="50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36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29" y="50"/>
                    </a:lnTo>
                    <a:lnTo>
                      <a:pt x="15" y="28"/>
                    </a:lnTo>
                    <a:lnTo>
                      <a:pt x="36" y="16"/>
                    </a:lnTo>
                    <a:lnTo>
                      <a:pt x="29" y="9"/>
                    </a:lnTo>
                    <a:lnTo>
                      <a:pt x="12" y="2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4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2" name="Freeform 584"/>
              <p:cNvSpPr>
                <a:spLocks/>
              </p:cNvSpPr>
              <p:nvPr/>
            </p:nvSpPr>
            <p:spPr bwMode="auto">
              <a:xfrm>
                <a:off x="4514" y="3857"/>
                <a:ext cx="28" cy="25"/>
              </a:xfrm>
              <a:custGeom>
                <a:avLst/>
                <a:gdLst>
                  <a:gd name="T0" fmla="*/ 10 w 56"/>
                  <a:gd name="T1" fmla="*/ 4 h 50"/>
                  <a:gd name="T2" fmla="*/ 21 w 56"/>
                  <a:gd name="T3" fmla="*/ 24 h 50"/>
                  <a:gd name="T4" fmla="*/ 0 w 56"/>
                  <a:gd name="T5" fmla="*/ 38 h 50"/>
                  <a:gd name="T6" fmla="*/ 3 w 56"/>
                  <a:gd name="T7" fmla="*/ 50 h 50"/>
                  <a:gd name="T8" fmla="*/ 6 w 56"/>
                  <a:gd name="T9" fmla="*/ 50 h 50"/>
                  <a:gd name="T10" fmla="*/ 10 w 56"/>
                  <a:gd name="T11" fmla="*/ 50 h 50"/>
                  <a:gd name="T12" fmla="*/ 28 w 56"/>
                  <a:gd name="T13" fmla="*/ 34 h 50"/>
                  <a:gd name="T14" fmla="*/ 38 w 56"/>
                  <a:gd name="T15" fmla="*/ 50 h 50"/>
                  <a:gd name="T16" fmla="*/ 44 w 56"/>
                  <a:gd name="T17" fmla="*/ 50 h 50"/>
                  <a:gd name="T18" fmla="*/ 48 w 56"/>
                  <a:gd name="T19" fmla="*/ 43 h 50"/>
                  <a:gd name="T20" fmla="*/ 35 w 56"/>
                  <a:gd name="T21" fmla="*/ 28 h 50"/>
                  <a:gd name="T22" fmla="*/ 56 w 56"/>
                  <a:gd name="T23" fmla="*/ 7 h 50"/>
                  <a:gd name="T24" fmla="*/ 48 w 56"/>
                  <a:gd name="T25" fmla="*/ 0 h 50"/>
                  <a:gd name="T26" fmla="*/ 31 w 56"/>
                  <a:gd name="T27" fmla="*/ 15 h 50"/>
                  <a:gd name="T28" fmla="*/ 21 w 56"/>
                  <a:gd name="T29" fmla="*/ 0 h 50"/>
                  <a:gd name="T30" fmla="*/ 16 w 56"/>
                  <a:gd name="T31" fmla="*/ 0 h 50"/>
                  <a:gd name="T32" fmla="*/ 14 w 56"/>
                  <a:gd name="T33" fmla="*/ 0 h 50"/>
                  <a:gd name="T34" fmla="*/ 10 w 56"/>
                  <a:gd name="T3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0">
                    <a:moveTo>
                      <a:pt x="10" y="4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28" y="3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8" y="43"/>
                    </a:lnTo>
                    <a:lnTo>
                      <a:pt x="35" y="28"/>
                    </a:lnTo>
                    <a:lnTo>
                      <a:pt x="56" y="7"/>
                    </a:lnTo>
                    <a:lnTo>
                      <a:pt x="48" y="0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3" name="Freeform 585"/>
              <p:cNvSpPr>
                <a:spLocks/>
              </p:cNvSpPr>
              <p:nvPr/>
            </p:nvSpPr>
            <p:spPr bwMode="auto">
              <a:xfrm>
                <a:off x="4514" y="3857"/>
                <a:ext cx="28" cy="25"/>
              </a:xfrm>
              <a:custGeom>
                <a:avLst/>
                <a:gdLst>
                  <a:gd name="T0" fmla="*/ 10 w 56"/>
                  <a:gd name="T1" fmla="*/ 4 h 50"/>
                  <a:gd name="T2" fmla="*/ 21 w 56"/>
                  <a:gd name="T3" fmla="*/ 24 h 50"/>
                  <a:gd name="T4" fmla="*/ 0 w 56"/>
                  <a:gd name="T5" fmla="*/ 38 h 50"/>
                  <a:gd name="T6" fmla="*/ 3 w 56"/>
                  <a:gd name="T7" fmla="*/ 50 h 50"/>
                  <a:gd name="T8" fmla="*/ 6 w 56"/>
                  <a:gd name="T9" fmla="*/ 50 h 50"/>
                  <a:gd name="T10" fmla="*/ 10 w 56"/>
                  <a:gd name="T11" fmla="*/ 50 h 50"/>
                  <a:gd name="T12" fmla="*/ 28 w 56"/>
                  <a:gd name="T13" fmla="*/ 34 h 50"/>
                  <a:gd name="T14" fmla="*/ 38 w 56"/>
                  <a:gd name="T15" fmla="*/ 50 h 50"/>
                  <a:gd name="T16" fmla="*/ 44 w 56"/>
                  <a:gd name="T17" fmla="*/ 50 h 50"/>
                  <a:gd name="T18" fmla="*/ 48 w 56"/>
                  <a:gd name="T19" fmla="*/ 43 h 50"/>
                  <a:gd name="T20" fmla="*/ 35 w 56"/>
                  <a:gd name="T21" fmla="*/ 28 h 50"/>
                  <a:gd name="T22" fmla="*/ 56 w 56"/>
                  <a:gd name="T23" fmla="*/ 7 h 50"/>
                  <a:gd name="T24" fmla="*/ 48 w 56"/>
                  <a:gd name="T25" fmla="*/ 0 h 50"/>
                  <a:gd name="T26" fmla="*/ 31 w 56"/>
                  <a:gd name="T27" fmla="*/ 15 h 50"/>
                  <a:gd name="T28" fmla="*/ 21 w 56"/>
                  <a:gd name="T29" fmla="*/ 0 h 50"/>
                  <a:gd name="T30" fmla="*/ 16 w 56"/>
                  <a:gd name="T31" fmla="*/ 0 h 50"/>
                  <a:gd name="T32" fmla="*/ 14 w 56"/>
                  <a:gd name="T33" fmla="*/ 0 h 50"/>
                  <a:gd name="T34" fmla="*/ 10 w 56"/>
                  <a:gd name="T3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0">
                    <a:moveTo>
                      <a:pt x="10" y="4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28" y="3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8" y="43"/>
                    </a:lnTo>
                    <a:lnTo>
                      <a:pt x="35" y="28"/>
                    </a:lnTo>
                    <a:lnTo>
                      <a:pt x="56" y="7"/>
                    </a:lnTo>
                    <a:lnTo>
                      <a:pt x="48" y="0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4" name="Rectangle 586"/>
              <p:cNvSpPr>
                <a:spLocks noChangeArrowheads="1"/>
              </p:cNvSpPr>
              <p:nvPr/>
            </p:nvSpPr>
            <p:spPr bwMode="auto">
              <a:xfrm>
                <a:off x="4648" y="3811"/>
                <a:ext cx="65" cy="73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5" name="Rectangle 587"/>
              <p:cNvSpPr>
                <a:spLocks noChangeArrowheads="1"/>
              </p:cNvSpPr>
              <p:nvPr/>
            </p:nvSpPr>
            <p:spPr bwMode="auto">
              <a:xfrm>
                <a:off x="4648" y="3811"/>
                <a:ext cx="65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6" name="Rectangle 588"/>
              <p:cNvSpPr>
                <a:spLocks noChangeArrowheads="1"/>
              </p:cNvSpPr>
              <p:nvPr/>
            </p:nvSpPr>
            <p:spPr bwMode="auto">
              <a:xfrm>
                <a:off x="4652" y="3816"/>
                <a:ext cx="57" cy="66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7" name="Rectangle 589"/>
              <p:cNvSpPr>
                <a:spLocks noChangeArrowheads="1"/>
              </p:cNvSpPr>
              <p:nvPr/>
            </p:nvSpPr>
            <p:spPr bwMode="auto">
              <a:xfrm>
                <a:off x="4652" y="3816"/>
                <a:ext cx="57" cy="6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8" name="Freeform 590"/>
              <p:cNvSpPr>
                <a:spLocks/>
              </p:cNvSpPr>
              <p:nvPr/>
            </p:nvSpPr>
            <p:spPr bwMode="auto">
              <a:xfrm>
                <a:off x="4686" y="3840"/>
                <a:ext cx="19" cy="34"/>
              </a:xfrm>
              <a:custGeom>
                <a:avLst/>
                <a:gdLst>
                  <a:gd name="T0" fmla="*/ 2 w 38"/>
                  <a:gd name="T1" fmla="*/ 10 h 68"/>
                  <a:gd name="T2" fmla="*/ 0 w 38"/>
                  <a:gd name="T3" fmla="*/ 58 h 68"/>
                  <a:gd name="T4" fmla="*/ 6 w 38"/>
                  <a:gd name="T5" fmla="*/ 66 h 68"/>
                  <a:gd name="T6" fmla="*/ 6 w 38"/>
                  <a:gd name="T7" fmla="*/ 62 h 68"/>
                  <a:gd name="T8" fmla="*/ 9 w 38"/>
                  <a:gd name="T9" fmla="*/ 62 h 68"/>
                  <a:gd name="T10" fmla="*/ 9 w 38"/>
                  <a:gd name="T11" fmla="*/ 41 h 68"/>
                  <a:gd name="T12" fmla="*/ 23 w 38"/>
                  <a:gd name="T13" fmla="*/ 68 h 68"/>
                  <a:gd name="T14" fmla="*/ 30 w 38"/>
                  <a:gd name="T15" fmla="*/ 68 h 68"/>
                  <a:gd name="T16" fmla="*/ 30 w 38"/>
                  <a:gd name="T17" fmla="*/ 58 h 68"/>
                  <a:gd name="T18" fmla="*/ 16 w 38"/>
                  <a:gd name="T19" fmla="*/ 30 h 68"/>
                  <a:gd name="T20" fmla="*/ 38 w 38"/>
                  <a:gd name="T21" fmla="*/ 18 h 68"/>
                  <a:gd name="T22" fmla="*/ 34 w 38"/>
                  <a:gd name="T23" fmla="*/ 6 h 68"/>
                  <a:gd name="T24" fmla="*/ 13 w 38"/>
                  <a:gd name="T25" fmla="*/ 20 h 68"/>
                  <a:gd name="T26" fmla="*/ 16 w 38"/>
                  <a:gd name="T27" fmla="*/ 2 h 68"/>
                  <a:gd name="T28" fmla="*/ 9 w 38"/>
                  <a:gd name="T29" fmla="*/ 0 h 68"/>
                  <a:gd name="T30" fmla="*/ 2 w 38"/>
                  <a:gd name="T3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68">
                    <a:moveTo>
                      <a:pt x="2" y="10"/>
                    </a:moveTo>
                    <a:lnTo>
                      <a:pt x="0" y="58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9" y="41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0" y="58"/>
                    </a:lnTo>
                    <a:lnTo>
                      <a:pt x="16" y="30"/>
                    </a:lnTo>
                    <a:lnTo>
                      <a:pt x="38" y="18"/>
                    </a:lnTo>
                    <a:lnTo>
                      <a:pt x="34" y="6"/>
                    </a:lnTo>
                    <a:lnTo>
                      <a:pt x="13" y="20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79" name="Freeform 591"/>
              <p:cNvSpPr>
                <a:spLocks/>
              </p:cNvSpPr>
              <p:nvPr/>
            </p:nvSpPr>
            <p:spPr bwMode="auto">
              <a:xfrm>
                <a:off x="4686" y="3840"/>
                <a:ext cx="19" cy="34"/>
              </a:xfrm>
              <a:custGeom>
                <a:avLst/>
                <a:gdLst>
                  <a:gd name="T0" fmla="*/ 2 w 38"/>
                  <a:gd name="T1" fmla="*/ 10 h 68"/>
                  <a:gd name="T2" fmla="*/ 0 w 38"/>
                  <a:gd name="T3" fmla="*/ 58 h 68"/>
                  <a:gd name="T4" fmla="*/ 6 w 38"/>
                  <a:gd name="T5" fmla="*/ 66 h 68"/>
                  <a:gd name="T6" fmla="*/ 6 w 38"/>
                  <a:gd name="T7" fmla="*/ 62 h 68"/>
                  <a:gd name="T8" fmla="*/ 9 w 38"/>
                  <a:gd name="T9" fmla="*/ 62 h 68"/>
                  <a:gd name="T10" fmla="*/ 9 w 38"/>
                  <a:gd name="T11" fmla="*/ 41 h 68"/>
                  <a:gd name="T12" fmla="*/ 23 w 38"/>
                  <a:gd name="T13" fmla="*/ 68 h 68"/>
                  <a:gd name="T14" fmla="*/ 30 w 38"/>
                  <a:gd name="T15" fmla="*/ 68 h 68"/>
                  <a:gd name="T16" fmla="*/ 30 w 38"/>
                  <a:gd name="T17" fmla="*/ 58 h 68"/>
                  <a:gd name="T18" fmla="*/ 16 w 38"/>
                  <a:gd name="T19" fmla="*/ 30 h 68"/>
                  <a:gd name="T20" fmla="*/ 38 w 38"/>
                  <a:gd name="T21" fmla="*/ 18 h 68"/>
                  <a:gd name="T22" fmla="*/ 34 w 38"/>
                  <a:gd name="T23" fmla="*/ 6 h 68"/>
                  <a:gd name="T24" fmla="*/ 13 w 38"/>
                  <a:gd name="T25" fmla="*/ 20 h 68"/>
                  <a:gd name="T26" fmla="*/ 16 w 38"/>
                  <a:gd name="T27" fmla="*/ 2 h 68"/>
                  <a:gd name="T28" fmla="*/ 9 w 38"/>
                  <a:gd name="T29" fmla="*/ 0 h 68"/>
                  <a:gd name="T30" fmla="*/ 2 w 38"/>
                  <a:gd name="T3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68">
                    <a:moveTo>
                      <a:pt x="2" y="10"/>
                    </a:moveTo>
                    <a:lnTo>
                      <a:pt x="0" y="58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9" y="41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0" y="58"/>
                    </a:lnTo>
                    <a:lnTo>
                      <a:pt x="16" y="30"/>
                    </a:lnTo>
                    <a:lnTo>
                      <a:pt x="38" y="18"/>
                    </a:lnTo>
                    <a:lnTo>
                      <a:pt x="34" y="6"/>
                    </a:lnTo>
                    <a:lnTo>
                      <a:pt x="13" y="20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2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0" name="Freeform 592"/>
              <p:cNvSpPr>
                <a:spLocks/>
              </p:cNvSpPr>
              <p:nvPr/>
            </p:nvSpPr>
            <p:spPr bwMode="auto">
              <a:xfrm>
                <a:off x="4659" y="3817"/>
                <a:ext cx="31" cy="32"/>
              </a:xfrm>
              <a:custGeom>
                <a:avLst/>
                <a:gdLst>
                  <a:gd name="T0" fmla="*/ 11 w 63"/>
                  <a:gd name="T1" fmla="*/ 8 h 64"/>
                  <a:gd name="T2" fmla="*/ 25 w 63"/>
                  <a:gd name="T3" fmla="*/ 28 h 64"/>
                  <a:gd name="T4" fmla="*/ 0 w 63"/>
                  <a:gd name="T5" fmla="*/ 48 h 64"/>
                  <a:gd name="T6" fmla="*/ 0 w 63"/>
                  <a:gd name="T7" fmla="*/ 64 h 64"/>
                  <a:gd name="T8" fmla="*/ 4 w 63"/>
                  <a:gd name="T9" fmla="*/ 60 h 64"/>
                  <a:gd name="T10" fmla="*/ 7 w 63"/>
                  <a:gd name="T11" fmla="*/ 64 h 64"/>
                  <a:gd name="T12" fmla="*/ 28 w 63"/>
                  <a:gd name="T13" fmla="*/ 42 h 64"/>
                  <a:gd name="T14" fmla="*/ 42 w 63"/>
                  <a:gd name="T15" fmla="*/ 60 h 64"/>
                  <a:gd name="T16" fmla="*/ 54 w 63"/>
                  <a:gd name="T17" fmla="*/ 60 h 64"/>
                  <a:gd name="T18" fmla="*/ 56 w 63"/>
                  <a:gd name="T19" fmla="*/ 52 h 64"/>
                  <a:gd name="T20" fmla="*/ 39 w 63"/>
                  <a:gd name="T21" fmla="*/ 36 h 64"/>
                  <a:gd name="T22" fmla="*/ 63 w 63"/>
                  <a:gd name="T23" fmla="*/ 10 h 64"/>
                  <a:gd name="T24" fmla="*/ 56 w 63"/>
                  <a:gd name="T25" fmla="*/ 4 h 64"/>
                  <a:gd name="T26" fmla="*/ 35 w 63"/>
                  <a:gd name="T27" fmla="*/ 20 h 64"/>
                  <a:gd name="T28" fmla="*/ 22 w 63"/>
                  <a:gd name="T29" fmla="*/ 0 h 64"/>
                  <a:gd name="T30" fmla="*/ 18 w 63"/>
                  <a:gd name="T31" fmla="*/ 4 h 64"/>
                  <a:gd name="T32" fmla="*/ 16 w 63"/>
                  <a:gd name="T33" fmla="*/ 0 h 64"/>
                  <a:gd name="T34" fmla="*/ 11 w 63"/>
                  <a:gd name="T3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64">
                    <a:moveTo>
                      <a:pt x="11" y="8"/>
                    </a:moveTo>
                    <a:lnTo>
                      <a:pt x="25" y="2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28" y="42"/>
                    </a:lnTo>
                    <a:lnTo>
                      <a:pt x="42" y="60"/>
                    </a:lnTo>
                    <a:lnTo>
                      <a:pt x="54" y="60"/>
                    </a:lnTo>
                    <a:lnTo>
                      <a:pt x="56" y="52"/>
                    </a:lnTo>
                    <a:lnTo>
                      <a:pt x="39" y="36"/>
                    </a:lnTo>
                    <a:lnTo>
                      <a:pt x="63" y="10"/>
                    </a:lnTo>
                    <a:lnTo>
                      <a:pt x="56" y="4"/>
                    </a:lnTo>
                    <a:lnTo>
                      <a:pt x="35" y="2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1" name="Freeform 593"/>
              <p:cNvSpPr>
                <a:spLocks/>
              </p:cNvSpPr>
              <p:nvPr/>
            </p:nvSpPr>
            <p:spPr bwMode="auto">
              <a:xfrm>
                <a:off x="4659" y="3817"/>
                <a:ext cx="31" cy="32"/>
              </a:xfrm>
              <a:custGeom>
                <a:avLst/>
                <a:gdLst>
                  <a:gd name="T0" fmla="*/ 11 w 63"/>
                  <a:gd name="T1" fmla="*/ 8 h 64"/>
                  <a:gd name="T2" fmla="*/ 25 w 63"/>
                  <a:gd name="T3" fmla="*/ 28 h 64"/>
                  <a:gd name="T4" fmla="*/ 0 w 63"/>
                  <a:gd name="T5" fmla="*/ 48 h 64"/>
                  <a:gd name="T6" fmla="*/ 0 w 63"/>
                  <a:gd name="T7" fmla="*/ 64 h 64"/>
                  <a:gd name="T8" fmla="*/ 4 w 63"/>
                  <a:gd name="T9" fmla="*/ 60 h 64"/>
                  <a:gd name="T10" fmla="*/ 7 w 63"/>
                  <a:gd name="T11" fmla="*/ 64 h 64"/>
                  <a:gd name="T12" fmla="*/ 28 w 63"/>
                  <a:gd name="T13" fmla="*/ 42 h 64"/>
                  <a:gd name="T14" fmla="*/ 42 w 63"/>
                  <a:gd name="T15" fmla="*/ 60 h 64"/>
                  <a:gd name="T16" fmla="*/ 54 w 63"/>
                  <a:gd name="T17" fmla="*/ 60 h 64"/>
                  <a:gd name="T18" fmla="*/ 56 w 63"/>
                  <a:gd name="T19" fmla="*/ 52 h 64"/>
                  <a:gd name="T20" fmla="*/ 39 w 63"/>
                  <a:gd name="T21" fmla="*/ 36 h 64"/>
                  <a:gd name="T22" fmla="*/ 63 w 63"/>
                  <a:gd name="T23" fmla="*/ 10 h 64"/>
                  <a:gd name="T24" fmla="*/ 56 w 63"/>
                  <a:gd name="T25" fmla="*/ 4 h 64"/>
                  <a:gd name="T26" fmla="*/ 35 w 63"/>
                  <a:gd name="T27" fmla="*/ 20 h 64"/>
                  <a:gd name="T28" fmla="*/ 22 w 63"/>
                  <a:gd name="T29" fmla="*/ 0 h 64"/>
                  <a:gd name="T30" fmla="*/ 18 w 63"/>
                  <a:gd name="T31" fmla="*/ 4 h 64"/>
                  <a:gd name="T32" fmla="*/ 16 w 63"/>
                  <a:gd name="T33" fmla="*/ 0 h 64"/>
                  <a:gd name="T34" fmla="*/ 11 w 63"/>
                  <a:gd name="T3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64">
                    <a:moveTo>
                      <a:pt x="11" y="8"/>
                    </a:moveTo>
                    <a:lnTo>
                      <a:pt x="25" y="2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28" y="42"/>
                    </a:lnTo>
                    <a:lnTo>
                      <a:pt x="42" y="60"/>
                    </a:lnTo>
                    <a:lnTo>
                      <a:pt x="54" y="60"/>
                    </a:lnTo>
                    <a:lnTo>
                      <a:pt x="56" y="52"/>
                    </a:lnTo>
                    <a:lnTo>
                      <a:pt x="39" y="36"/>
                    </a:lnTo>
                    <a:lnTo>
                      <a:pt x="63" y="10"/>
                    </a:lnTo>
                    <a:lnTo>
                      <a:pt x="56" y="4"/>
                    </a:lnTo>
                    <a:lnTo>
                      <a:pt x="35" y="2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1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2" name="Freeform 594"/>
              <p:cNvSpPr>
                <a:spLocks/>
              </p:cNvSpPr>
              <p:nvPr/>
            </p:nvSpPr>
            <p:spPr bwMode="auto">
              <a:xfrm>
                <a:off x="4661" y="3847"/>
                <a:ext cx="19" cy="29"/>
              </a:xfrm>
              <a:custGeom>
                <a:avLst/>
                <a:gdLst>
                  <a:gd name="T0" fmla="*/ 24 w 38"/>
                  <a:gd name="T1" fmla="*/ 0 h 58"/>
                  <a:gd name="T2" fmla="*/ 28 w 38"/>
                  <a:gd name="T3" fmla="*/ 0 h 58"/>
                  <a:gd name="T4" fmla="*/ 31 w 38"/>
                  <a:gd name="T5" fmla="*/ 4 h 58"/>
                  <a:gd name="T6" fmla="*/ 35 w 38"/>
                  <a:gd name="T7" fmla="*/ 6 h 58"/>
                  <a:gd name="T8" fmla="*/ 35 w 38"/>
                  <a:gd name="T9" fmla="*/ 10 h 58"/>
                  <a:gd name="T10" fmla="*/ 38 w 38"/>
                  <a:gd name="T11" fmla="*/ 16 h 58"/>
                  <a:gd name="T12" fmla="*/ 38 w 38"/>
                  <a:gd name="T13" fmla="*/ 20 h 58"/>
                  <a:gd name="T14" fmla="*/ 38 w 38"/>
                  <a:gd name="T15" fmla="*/ 27 h 58"/>
                  <a:gd name="T16" fmla="*/ 38 w 38"/>
                  <a:gd name="T17" fmla="*/ 32 h 58"/>
                  <a:gd name="T18" fmla="*/ 38 w 38"/>
                  <a:gd name="T19" fmla="*/ 38 h 58"/>
                  <a:gd name="T20" fmla="*/ 35 w 38"/>
                  <a:gd name="T21" fmla="*/ 42 h 58"/>
                  <a:gd name="T22" fmla="*/ 31 w 38"/>
                  <a:gd name="T23" fmla="*/ 48 h 58"/>
                  <a:gd name="T24" fmla="*/ 28 w 38"/>
                  <a:gd name="T25" fmla="*/ 52 h 58"/>
                  <a:gd name="T26" fmla="*/ 24 w 38"/>
                  <a:gd name="T27" fmla="*/ 54 h 58"/>
                  <a:gd name="T28" fmla="*/ 21 w 38"/>
                  <a:gd name="T29" fmla="*/ 54 h 58"/>
                  <a:gd name="T30" fmla="*/ 18 w 38"/>
                  <a:gd name="T31" fmla="*/ 58 h 58"/>
                  <a:gd name="T32" fmla="*/ 14 w 38"/>
                  <a:gd name="T33" fmla="*/ 58 h 58"/>
                  <a:gd name="T34" fmla="*/ 12 w 38"/>
                  <a:gd name="T35" fmla="*/ 54 h 58"/>
                  <a:gd name="T36" fmla="*/ 7 w 38"/>
                  <a:gd name="T37" fmla="*/ 52 h 58"/>
                  <a:gd name="T38" fmla="*/ 3 w 38"/>
                  <a:gd name="T39" fmla="*/ 52 h 58"/>
                  <a:gd name="T40" fmla="*/ 0 w 38"/>
                  <a:gd name="T41" fmla="*/ 44 h 58"/>
                  <a:gd name="T42" fmla="*/ 0 w 38"/>
                  <a:gd name="T43" fmla="*/ 42 h 58"/>
                  <a:gd name="T44" fmla="*/ 0 w 38"/>
                  <a:gd name="T45" fmla="*/ 38 h 58"/>
                  <a:gd name="T46" fmla="*/ 0 w 38"/>
                  <a:gd name="T47" fmla="*/ 32 h 58"/>
                  <a:gd name="T48" fmla="*/ 0 w 38"/>
                  <a:gd name="T49" fmla="*/ 24 h 58"/>
                  <a:gd name="T50" fmla="*/ 0 w 38"/>
                  <a:gd name="T51" fmla="*/ 20 h 58"/>
                  <a:gd name="T52" fmla="*/ 3 w 38"/>
                  <a:gd name="T53" fmla="*/ 14 h 58"/>
                  <a:gd name="T54" fmla="*/ 7 w 38"/>
                  <a:gd name="T55" fmla="*/ 10 h 58"/>
                  <a:gd name="T56" fmla="*/ 7 w 38"/>
                  <a:gd name="T57" fmla="*/ 6 h 58"/>
                  <a:gd name="T58" fmla="*/ 12 w 38"/>
                  <a:gd name="T59" fmla="*/ 4 h 58"/>
                  <a:gd name="T60" fmla="*/ 18 w 38"/>
                  <a:gd name="T61" fmla="*/ 0 h 58"/>
                  <a:gd name="T62" fmla="*/ 21 w 38"/>
                  <a:gd name="T63" fmla="*/ 0 h 58"/>
                  <a:gd name="T64" fmla="*/ 24 w 3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8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5" y="10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7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2" y="54"/>
                    </a:lnTo>
                    <a:lnTo>
                      <a:pt x="7" y="52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3" name="Freeform 595"/>
              <p:cNvSpPr>
                <a:spLocks/>
              </p:cNvSpPr>
              <p:nvPr/>
            </p:nvSpPr>
            <p:spPr bwMode="auto">
              <a:xfrm>
                <a:off x="4661" y="3847"/>
                <a:ext cx="19" cy="29"/>
              </a:xfrm>
              <a:custGeom>
                <a:avLst/>
                <a:gdLst>
                  <a:gd name="T0" fmla="*/ 24 w 38"/>
                  <a:gd name="T1" fmla="*/ 0 h 58"/>
                  <a:gd name="T2" fmla="*/ 28 w 38"/>
                  <a:gd name="T3" fmla="*/ 0 h 58"/>
                  <a:gd name="T4" fmla="*/ 31 w 38"/>
                  <a:gd name="T5" fmla="*/ 4 h 58"/>
                  <a:gd name="T6" fmla="*/ 35 w 38"/>
                  <a:gd name="T7" fmla="*/ 6 h 58"/>
                  <a:gd name="T8" fmla="*/ 35 w 38"/>
                  <a:gd name="T9" fmla="*/ 10 h 58"/>
                  <a:gd name="T10" fmla="*/ 38 w 38"/>
                  <a:gd name="T11" fmla="*/ 16 h 58"/>
                  <a:gd name="T12" fmla="*/ 38 w 38"/>
                  <a:gd name="T13" fmla="*/ 20 h 58"/>
                  <a:gd name="T14" fmla="*/ 38 w 38"/>
                  <a:gd name="T15" fmla="*/ 27 h 58"/>
                  <a:gd name="T16" fmla="*/ 38 w 38"/>
                  <a:gd name="T17" fmla="*/ 32 h 58"/>
                  <a:gd name="T18" fmla="*/ 38 w 38"/>
                  <a:gd name="T19" fmla="*/ 38 h 58"/>
                  <a:gd name="T20" fmla="*/ 35 w 38"/>
                  <a:gd name="T21" fmla="*/ 42 h 58"/>
                  <a:gd name="T22" fmla="*/ 31 w 38"/>
                  <a:gd name="T23" fmla="*/ 48 h 58"/>
                  <a:gd name="T24" fmla="*/ 28 w 38"/>
                  <a:gd name="T25" fmla="*/ 52 h 58"/>
                  <a:gd name="T26" fmla="*/ 24 w 38"/>
                  <a:gd name="T27" fmla="*/ 54 h 58"/>
                  <a:gd name="T28" fmla="*/ 21 w 38"/>
                  <a:gd name="T29" fmla="*/ 54 h 58"/>
                  <a:gd name="T30" fmla="*/ 18 w 38"/>
                  <a:gd name="T31" fmla="*/ 58 h 58"/>
                  <a:gd name="T32" fmla="*/ 14 w 38"/>
                  <a:gd name="T33" fmla="*/ 58 h 58"/>
                  <a:gd name="T34" fmla="*/ 12 w 38"/>
                  <a:gd name="T35" fmla="*/ 54 h 58"/>
                  <a:gd name="T36" fmla="*/ 7 w 38"/>
                  <a:gd name="T37" fmla="*/ 52 h 58"/>
                  <a:gd name="T38" fmla="*/ 3 w 38"/>
                  <a:gd name="T39" fmla="*/ 52 h 58"/>
                  <a:gd name="T40" fmla="*/ 0 w 38"/>
                  <a:gd name="T41" fmla="*/ 44 h 58"/>
                  <a:gd name="T42" fmla="*/ 0 w 38"/>
                  <a:gd name="T43" fmla="*/ 42 h 58"/>
                  <a:gd name="T44" fmla="*/ 0 w 38"/>
                  <a:gd name="T45" fmla="*/ 38 h 58"/>
                  <a:gd name="T46" fmla="*/ 0 w 38"/>
                  <a:gd name="T47" fmla="*/ 32 h 58"/>
                  <a:gd name="T48" fmla="*/ 0 w 38"/>
                  <a:gd name="T49" fmla="*/ 24 h 58"/>
                  <a:gd name="T50" fmla="*/ 0 w 38"/>
                  <a:gd name="T51" fmla="*/ 20 h 58"/>
                  <a:gd name="T52" fmla="*/ 3 w 38"/>
                  <a:gd name="T53" fmla="*/ 14 h 58"/>
                  <a:gd name="T54" fmla="*/ 7 w 38"/>
                  <a:gd name="T55" fmla="*/ 10 h 58"/>
                  <a:gd name="T56" fmla="*/ 7 w 38"/>
                  <a:gd name="T57" fmla="*/ 6 h 58"/>
                  <a:gd name="T58" fmla="*/ 12 w 38"/>
                  <a:gd name="T59" fmla="*/ 4 h 58"/>
                  <a:gd name="T60" fmla="*/ 18 w 38"/>
                  <a:gd name="T61" fmla="*/ 0 h 58"/>
                  <a:gd name="T62" fmla="*/ 21 w 38"/>
                  <a:gd name="T63" fmla="*/ 0 h 58"/>
                  <a:gd name="T64" fmla="*/ 24 w 3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8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5" y="10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7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2" y="54"/>
                    </a:lnTo>
                    <a:lnTo>
                      <a:pt x="7" y="52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4" name="Freeform 596"/>
              <p:cNvSpPr>
                <a:spLocks/>
              </p:cNvSpPr>
              <p:nvPr/>
            </p:nvSpPr>
            <p:spPr bwMode="auto">
              <a:xfrm>
                <a:off x="4667" y="3852"/>
                <a:ext cx="6" cy="16"/>
              </a:xfrm>
              <a:custGeom>
                <a:avLst/>
                <a:gdLst>
                  <a:gd name="T0" fmla="*/ 9 w 12"/>
                  <a:gd name="T1" fmla="*/ 0 h 32"/>
                  <a:gd name="T2" fmla="*/ 9 w 12"/>
                  <a:gd name="T3" fmla="*/ 0 h 32"/>
                  <a:gd name="T4" fmla="*/ 12 w 12"/>
                  <a:gd name="T5" fmla="*/ 4 h 32"/>
                  <a:gd name="T6" fmla="*/ 12 w 12"/>
                  <a:gd name="T7" fmla="*/ 6 h 32"/>
                  <a:gd name="T8" fmla="*/ 12 w 12"/>
                  <a:gd name="T9" fmla="*/ 10 h 32"/>
                  <a:gd name="T10" fmla="*/ 12 w 12"/>
                  <a:gd name="T11" fmla="*/ 14 h 32"/>
                  <a:gd name="T12" fmla="*/ 12 w 12"/>
                  <a:gd name="T13" fmla="*/ 17 h 32"/>
                  <a:gd name="T14" fmla="*/ 12 w 12"/>
                  <a:gd name="T15" fmla="*/ 22 h 32"/>
                  <a:gd name="T16" fmla="*/ 12 w 12"/>
                  <a:gd name="T17" fmla="*/ 25 h 32"/>
                  <a:gd name="T18" fmla="*/ 9 w 12"/>
                  <a:gd name="T19" fmla="*/ 28 h 32"/>
                  <a:gd name="T20" fmla="*/ 9 w 12"/>
                  <a:gd name="T21" fmla="*/ 32 h 32"/>
                  <a:gd name="T22" fmla="*/ 6 w 12"/>
                  <a:gd name="T23" fmla="*/ 32 h 32"/>
                  <a:gd name="T24" fmla="*/ 2 w 12"/>
                  <a:gd name="T25" fmla="*/ 32 h 32"/>
                  <a:gd name="T26" fmla="*/ 0 w 12"/>
                  <a:gd name="T27" fmla="*/ 32 h 32"/>
                  <a:gd name="T28" fmla="*/ 0 w 12"/>
                  <a:gd name="T29" fmla="*/ 28 h 32"/>
                  <a:gd name="T30" fmla="*/ 0 w 12"/>
                  <a:gd name="T31" fmla="*/ 25 h 32"/>
                  <a:gd name="T32" fmla="*/ 0 w 12"/>
                  <a:gd name="T33" fmla="*/ 22 h 32"/>
                  <a:gd name="T34" fmla="*/ 0 w 12"/>
                  <a:gd name="T35" fmla="*/ 17 h 32"/>
                  <a:gd name="T36" fmla="*/ 0 w 12"/>
                  <a:gd name="T37" fmla="*/ 14 h 32"/>
                  <a:gd name="T38" fmla="*/ 0 w 12"/>
                  <a:gd name="T39" fmla="*/ 10 h 32"/>
                  <a:gd name="T40" fmla="*/ 2 w 12"/>
                  <a:gd name="T41" fmla="*/ 6 h 32"/>
                  <a:gd name="T42" fmla="*/ 2 w 12"/>
                  <a:gd name="T43" fmla="*/ 4 h 32"/>
                  <a:gd name="T44" fmla="*/ 6 w 12"/>
                  <a:gd name="T45" fmla="*/ 4 h 32"/>
                  <a:gd name="T46" fmla="*/ 6 w 12"/>
                  <a:gd name="T47" fmla="*/ 0 h 32"/>
                  <a:gd name="T48" fmla="*/ 9 w 12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5" name="Freeform 597"/>
              <p:cNvSpPr>
                <a:spLocks/>
              </p:cNvSpPr>
              <p:nvPr/>
            </p:nvSpPr>
            <p:spPr bwMode="auto">
              <a:xfrm>
                <a:off x="4667" y="3852"/>
                <a:ext cx="6" cy="16"/>
              </a:xfrm>
              <a:custGeom>
                <a:avLst/>
                <a:gdLst>
                  <a:gd name="T0" fmla="*/ 9 w 12"/>
                  <a:gd name="T1" fmla="*/ 0 h 32"/>
                  <a:gd name="T2" fmla="*/ 12 w 12"/>
                  <a:gd name="T3" fmla="*/ 4 h 32"/>
                  <a:gd name="T4" fmla="*/ 12 w 12"/>
                  <a:gd name="T5" fmla="*/ 6 h 32"/>
                  <a:gd name="T6" fmla="*/ 12 w 12"/>
                  <a:gd name="T7" fmla="*/ 10 h 32"/>
                  <a:gd name="T8" fmla="*/ 12 w 12"/>
                  <a:gd name="T9" fmla="*/ 14 h 32"/>
                  <a:gd name="T10" fmla="*/ 12 w 12"/>
                  <a:gd name="T11" fmla="*/ 17 h 32"/>
                  <a:gd name="T12" fmla="*/ 12 w 12"/>
                  <a:gd name="T13" fmla="*/ 22 h 32"/>
                  <a:gd name="T14" fmla="*/ 12 w 12"/>
                  <a:gd name="T15" fmla="*/ 25 h 32"/>
                  <a:gd name="T16" fmla="*/ 9 w 12"/>
                  <a:gd name="T17" fmla="*/ 28 h 32"/>
                  <a:gd name="T18" fmla="*/ 9 w 12"/>
                  <a:gd name="T19" fmla="*/ 32 h 32"/>
                  <a:gd name="T20" fmla="*/ 6 w 12"/>
                  <a:gd name="T21" fmla="*/ 32 h 32"/>
                  <a:gd name="T22" fmla="*/ 2 w 12"/>
                  <a:gd name="T23" fmla="*/ 32 h 32"/>
                  <a:gd name="T24" fmla="*/ 0 w 12"/>
                  <a:gd name="T25" fmla="*/ 32 h 32"/>
                  <a:gd name="T26" fmla="*/ 0 w 12"/>
                  <a:gd name="T27" fmla="*/ 28 h 32"/>
                  <a:gd name="T28" fmla="*/ 0 w 12"/>
                  <a:gd name="T29" fmla="*/ 25 h 32"/>
                  <a:gd name="T30" fmla="*/ 0 w 12"/>
                  <a:gd name="T31" fmla="*/ 22 h 32"/>
                  <a:gd name="T32" fmla="*/ 0 w 12"/>
                  <a:gd name="T33" fmla="*/ 17 h 32"/>
                  <a:gd name="T34" fmla="*/ 0 w 12"/>
                  <a:gd name="T35" fmla="*/ 14 h 32"/>
                  <a:gd name="T36" fmla="*/ 0 w 12"/>
                  <a:gd name="T37" fmla="*/ 10 h 32"/>
                  <a:gd name="T38" fmla="*/ 2 w 12"/>
                  <a:gd name="T39" fmla="*/ 6 h 32"/>
                  <a:gd name="T40" fmla="*/ 2 w 12"/>
                  <a:gd name="T41" fmla="*/ 4 h 32"/>
                  <a:gd name="T42" fmla="*/ 6 w 12"/>
                  <a:gd name="T43" fmla="*/ 4 h 32"/>
                  <a:gd name="T44" fmla="*/ 6 w 12"/>
                  <a:gd name="T45" fmla="*/ 0 h 32"/>
                  <a:gd name="T46" fmla="*/ 9 w 12"/>
                  <a:gd name="T4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6" name="Freeform 598"/>
              <p:cNvSpPr>
                <a:spLocks/>
              </p:cNvSpPr>
              <p:nvPr/>
            </p:nvSpPr>
            <p:spPr bwMode="auto">
              <a:xfrm>
                <a:off x="4599" y="4027"/>
                <a:ext cx="74" cy="71"/>
              </a:xfrm>
              <a:custGeom>
                <a:avLst/>
                <a:gdLst>
                  <a:gd name="T0" fmla="*/ 116 w 147"/>
                  <a:gd name="T1" fmla="*/ 132 h 142"/>
                  <a:gd name="T2" fmla="*/ 109 w 147"/>
                  <a:gd name="T3" fmla="*/ 128 h 142"/>
                  <a:gd name="T4" fmla="*/ 98 w 147"/>
                  <a:gd name="T5" fmla="*/ 136 h 142"/>
                  <a:gd name="T6" fmla="*/ 92 w 147"/>
                  <a:gd name="T7" fmla="*/ 138 h 142"/>
                  <a:gd name="T8" fmla="*/ 81 w 147"/>
                  <a:gd name="T9" fmla="*/ 142 h 142"/>
                  <a:gd name="T10" fmla="*/ 75 w 147"/>
                  <a:gd name="T11" fmla="*/ 138 h 142"/>
                  <a:gd name="T12" fmla="*/ 64 w 147"/>
                  <a:gd name="T13" fmla="*/ 138 h 142"/>
                  <a:gd name="T14" fmla="*/ 57 w 147"/>
                  <a:gd name="T15" fmla="*/ 142 h 142"/>
                  <a:gd name="T16" fmla="*/ 50 w 147"/>
                  <a:gd name="T17" fmla="*/ 132 h 142"/>
                  <a:gd name="T18" fmla="*/ 39 w 147"/>
                  <a:gd name="T19" fmla="*/ 136 h 142"/>
                  <a:gd name="T20" fmla="*/ 32 w 147"/>
                  <a:gd name="T21" fmla="*/ 122 h 142"/>
                  <a:gd name="T22" fmla="*/ 28 w 147"/>
                  <a:gd name="T23" fmla="*/ 125 h 142"/>
                  <a:gd name="T24" fmla="*/ 25 w 147"/>
                  <a:gd name="T25" fmla="*/ 119 h 142"/>
                  <a:gd name="T26" fmla="*/ 15 w 147"/>
                  <a:gd name="T27" fmla="*/ 114 h 142"/>
                  <a:gd name="T28" fmla="*/ 11 w 147"/>
                  <a:gd name="T29" fmla="*/ 108 h 142"/>
                  <a:gd name="T30" fmla="*/ 19 w 147"/>
                  <a:gd name="T31" fmla="*/ 104 h 142"/>
                  <a:gd name="T32" fmla="*/ 4 w 147"/>
                  <a:gd name="T33" fmla="*/ 97 h 142"/>
                  <a:gd name="T34" fmla="*/ 9 w 147"/>
                  <a:gd name="T35" fmla="*/ 90 h 142"/>
                  <a:gd name="T36" fmla="*/ 9 w 147"/>
                  <a:gd name="T37" fmla="*/ 80 h 142"/>
                  <a:gd name="T38" fmla="*/ 0 w 147"/>
                  <a:gd name="T39" fmla="*/ 76 h 142"/>
                  <a:gd name="T40" fmla="*/ 4 w 147"/>
                  <a:gd name="T41" fmla="*/ 69 h 142"/>
                  <a:gd name="T42" fmla="*/ 4 w 147"/>
                  <a:gd name="T43" fmla="*/ 62 h 142"/>
                  <a:gd name="T44" fmla="*/ 4 w 147"/>
                  <a:gd name="T45" fmla="*/ 55 h 142"/>
                  <a:gd name="T46" fmla="*/ 11 w 147"/>
                  <a:gd name="T47" fmla="*/ 50 h 142"/>
                  <a:gd name="T48" fmla="*/ 9 w 147"/>
                  <a:gd name="T49" fmla="*/ 42 h 142"/>
                  <a:gd name="T50" fmla="*/ 11 w 147"/>
                  <a:gd name="T51" fmla="*/ 34 h 142"/>
                  <a:gd name="T52" fmla="*/ 22 w 147"/>
                  <a:gd name="T53" fmla="*/ 31 h 142"/>
                  <a:gd name="T54" fmla="*/ 22 w 147"/>
                  <a:gd name="T55" fmla="*/ 21 h 142"/>
                  <a:gd name="T56" fmla="*/ 28 w 147"/>
                  <a:gd name="T57" fmla="*/ 24 h 142"/>
                  <a:gd name="T58" fmla="*/ 32 w 147"/>
                  <a:gd name="T59" fmla="*/ 10 h 142"/>
                  <a:gd name="T60" fmla="*/ 39 w 147"/>
                  <a:gd name="T61" fmla="*/ 12 h 142"/>
                  <a:gd name="T62" fmla="*/ 47 w 147"/>
                  <a:gd name="T63" fmla="*/ 6 h 142"/>
                  <a:gd name="T64" fmla="*/ 53 w 147"/>
                  <a:gd name="T65" fmla="*/ 2 h 142"/>
                  <a:gd name="T66" fmla="*/ 64 w 147"/>
                  <a:gd name="T67" fmla="*/ 6 h 142"/>
                  <a:gd name="T68" fmla="*/ 75 w 147"/>
                  <a:gd name="T69" fmla="*/ 0 h 142"/>
                  <a:gd name="T70" fmla="*/ 81 w 147"/>
                  <a:gd name="T71" fmla="*/ 6 h 142"/>
                  <a:gd name="T72" fmla="*/ 92 w 147"/>
                  <a:gd name="T73" fmla="*/ 0 h 142"/>
                  <a:gd name="T74" fmla="*/ 98 w 147"/>
                  <a:gd name="T75" fmla="*/ 10 h 142"/>
                  <a:gd name="T76" fmla="*/ 109 w 147"/>
                  <a:gd name="T77" fmla="*/ 6 h 142"/>
                  <a:gd name="T78" fmla="*/ 113 w 147"/>
                  <a:gd name="T79" fmla="*/ 16 h 142"/>
                  <a:gd name="T80" fmla="*/ 119 w 147"/>
                  <a:gd name="T81" fmla="*/ 12 h 142"/>
                  <a:gd name="T82" fmla="*/ 123 w 147"/>
                  <a:gd name="T83" fmla="*/ 21 h 142"/>
                  <a:gd name="T84" fmla="*/ 126 w 147"/>
                  <a:gd name="T85" fmla="*/ 31 h 142"/>
                  <a:gd name="T86" fmla="*/ 135 w 147"/>
                  <a:gd name="T87" fmla="*/ 31 h 142"/>
                  <a:gd name="T88" fmla="*/ 135 w 147"/>
                  <a:gd name="T89" fmla="*/ 34 h 142"/>
                  <a:gd name="T90" fmla="*/ 135 w 147"/>
                  <a:gd name="T91" fmla="*/ 44 h 142"/>
                  <a:gd name="T92" fmla="*/ 144 w 147"/>
                  <a:gd name="T93" fmla="*/ 50 h 142"/>
                  <a:gd name="T94" fmla="*/ 137 w 147"/>
                  <a:gd name="T95" fmla="*/ 55 h 142"/>
                  <a:gd name="T96" fmla="*/ 147 w 147"/>
                  <a:gd name="T97" fmla="*/ 62 h 142"/>
                  <a:gd name="T98" fmla="*/ 144 w 147"/>
                  <a:gd name="T99" fmla="*/ 69 h 142"/>
                  <a:gd name="T100" fmla="*/ 141 w 147"/>
                  <a:gd name="T101" fmla="*/ 80 h 142"/>
                  <a:gd name="T102" fmla="*/ 144 w 147"/>
                  <a:gd name="T103" fmla="*/ 87 h 142"/>
                  <a:gd name="T104" fmla="*/ 137 w 147"/>
                  <a:gd name="T105" fmla="*/ 90 h 142"/>
                  <a:gd name="T106" fmla="*/ 141 w 147"/>
                  <a:gd name="T107" fmla="*/ 100 h 142"/>
                  <a:gd name="T108" fmla="*/ 137 w 147"/>
                  <a:gd name="T109" fmla="*/ 108 h 142"/>
                  <a:gd name="T110" fmla="*/ 130 w 147"/>
                  <a:gd name="T111" fmla="*/ 104 h 142"/>
                  <a:gd name="T112" fmla="*/ 130 w 147"/>
                  <a:gd name="T113" fmla="*/ 119 h 142"/>
                  <a:gd name="T114" fmla="*/ 123 w 147"/>
                  <a:gd name="T115" fmla="*/ 122 h 142"/>
                  <a:gd name="T116" fmla="*/ 116 w 147"/>
                  <a:gd name="T117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2">
                    <a:moveTo>
                      <a:pt x="116" y="122"/>
                    </a:moveTo>
                    <a:lnTo>
                      <a:pt x="116" y="128"/>
                    </a:lnTo>
                    <a:lnTo>
                      <a:pt x="116" y="132"/>
                    </a:lnTo>
                    <a:lnTo>
                      <a:pt x="113" y="132"/>
                    </a:lnTo>
                    <a:lnTo>
                      <a:pt x="109" y="132"/>
                    </a:lnTo>
                    <a:lnTo>
                      <a:pt x="109" y="128"/>
                    </a:lnTo>
                    <a:lnTo>
                      <a:pt x="106" y="128"/>
                    </a:lnTo>
                    <a:lnTo>
                      <a:pt x="98" y="132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95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5" y="142"/>
                    </a:lnTo>
                    <a:lnTo>
                      <a:pt x="75" y="138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57" y="142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0" y="132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39" y="132"/>
                    </a:lnTo>
                    <a:lnTo>
                      <a:pt x="39" y="128"/>
                    </a:lnTo>
                    <a:lnTo>
                      <a:pt x="32" y="122"/>
                    </a:lnTo>
                    <a:lnTo>
                      <a:pt x="28" y="125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2" y="110"/>
                    </a:lnTo>
                    <a:lnTo>
                      <a:pt x="19" y="114"/>
                    </a:lnTo>
                    <a:lnTo>
                      <a:pt x="15" y="114"/>
                    </a:lnTo>
                    <a:lnTo>
                      <a:pt x="15" y="110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104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3" y="12"/>
                    </a:lnTo>
                    <a:lnTo>
                      <a:pt x="50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6"/>
                    </a:lnTo>
                    <a:lnTo>
                      <a:pt x="64" y="6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6"/>
                    </a:lnTo>
                    <a:lnTo>
                      <a:pt x="81" y="6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3" y="6"/>
                    </a:lnTo>
                    <a:lnTo>
                      <a:pt x="106" y="6"/>
                    </a:lnTo>
                    <a:lnTo>
                      <a:pt x="109" y="6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6"/>
                    </a:lnTo>
                    <a:lnTo>
                      <a:pt x="116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9" y="16"/>
                    </a:lnTo>
                    <a:lnTo>
                      <a:pt x="123" y="16"/>
                    </a:lnTo>
                    <a:lnTo>
                      <a:pt x="123" y="21"/>
                    </a:lnTo>
                    <a:lnTo>
                      <a:pt x="123" y="24"/>
                    </a:lnTo>
                    <a:lnTo>
                      <a:pt x="119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8"/>
                    </a:lnTo>
                    <a:lnTo>
                      <a:pt x="130" y="38"/>
                    </a:lnTo>
                    <a:lnTo>
                      <a:pt x="135" y="44"/>
                    </a:lnTo>
                    <a:lnTo>
                      <a:pt x="141" y="44"/>
                    </a:lnTo>
                    <a:lnTo>
                      <a:pt x="144" y="48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41" y="55"/>
                    </a:lnTo>
                    <a:lnTo>
                      <a:pt x="137" y="55"/>
                    </a:lnTo>
                    <a:lnTo>
                      <a:pt x="141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4" y="69"/>
                    </a:lnTo>
                    <a:lnTo>
                      <a:pt x="144" y="72"/>
                    </a:lnTo>
                    <a:lnTo>
                      <a:pt x="141" y="72"/>
                    </a:lnTo>
                    <a:lnTo>
                      <a:pt x="141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4" y="87"/>
                    </a:lnTo>
                    <a:lnTo>
                      <a:pt x="144" y="90"/>
                    </a:lnTo>
                    <a:lnTo>
                      <a:pt x="141" y="90"/>
                    </a:lnTo>
                    <a:lnTo>
                      <a:pt x="137" y="90"/>
                    </a:lnTo>
                    <a:lnTo>
                      <a:pt x="135" y="97"/>
                    </a:lnTo>
                    <a:lnTo>
                      <a:pt x="141" y="97"/>
                    </a:lnTo>
                    <a:lnTo>
                      <a:pt x="141" y="100"/>
                    </a:lnTo>
                    <a:lnTo>
                      <a:pt x="141" y="104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0" y="104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9"/>
                    </a:lnTo>
                    <a:lnTo>
                      <a:pt x="119" y="119"/>
                    </a:lnTo>
                    <a:lnTo>
                      <a:pt x="116" y="122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7" name="Freeform 599"/>
              <p:cNvSpPr>
                <a:spLocks/>
              </p:cNvSpPr>
              <p:nvPr/>
            </p:nvSpPr>
            <p:spPr bwMode="auto">
              <a:xfrm>
                <a:off x="4599" y="4027"/>
                <a:ext cx="74" cy="71"/>
              </a:xfrm>
              <a:custGeom>
                <a:avLst/>
                <a:gdLst>
                  <a:gd name="T0" fmla="*/ 116 w 147"/>
                  <a:gd name="T1" fmla="*/ 132 h 142"/>
                  <a:gd name="T2" fmla="*/ 109 w 147"/>
                  <a:gd name="T3" fmla="*/ 128 h 142"/>
                  <a:gd name="T4" fmla="*/ 98 w 147"/>
                  <a:gd name="T5" fmla="*/ 136 h 142"/>
                  <a:gd name="T6" fmla="*/ 92 w 147"/>
                  <a:gd name="T7" fmla="*/ 138 h 142"/>
                  <a:gd name="T8" fmla="*/ 81 w 147"/>
                  <a:gd name="T9" fmla="*/ 142 h 142"/>
                  <a:gd name="T10" fmla="*/ 75 w 147"/>
                  <a:gd name="T11" fmla="*/ 138 h 142"/>
                  <a:gd name="T12" fmla="*/ 64 w 147"/>
                  <a:gd name="T13" fmla="*/ 138 h 142"/>
                  <a:gd name="T14" fmla="*/ 57 w 147"/>
                  <a:gd name="T15" fmla="*/ 142 h 142"/>
                  <a:gd name="T16" fmla="*/ 50 w 147"/>
                  <a:gd name="T17" fmla="*/ 132 h 142"/>
                  <a:gd name="T18" fmla="*/ 39 w 147"/>
                  <a:gd name="T19" fmla="*/ 136 h 142"/>
                  <a:gd name="T20" fmla="*/ 32 w 147"/>
                  <a:gd name="T21" fmla="*/ 122 h 142"/>
                  <a:gd name="T22" fmla="*/ 28 w 147"/>
                  <a:gd name="T23" fmla="*/ 125 h 142"/>
                  <a:gd name="T24" fmla="*/ 25 w 147"/>
                  <a:gd name="T25" fmla="*/ 119 h 142"/>
                  <a:gd name="T26" fmla="*/ 15 w 147"/>
                  <a:gd name="T27" fmla="*/ 114 h 142"/>
                  <a:gd name="T28" fmla="*/ 11 w 147"/>
                  <a:gd name="T29" fmla="*/ 108 h 142"/>
                  <a:gd name="T30" fmla="*/ 19 w 147"/>
                  <a:gd name="T31" fmla="*/ 104 h 142"/>
                  <a:gd name="T32" fmla="*/ 4 w 147"/>
                  <a:gd name="T33" fmla="*/ 97 h 142"/>
                  <a:gd name="T34" fmla="*/ 9 w 147"/>
                  <a:gd name="T35" fmla="*/ 90 h 142"/>
                  <a:gd name="T36" fmla="*/ 9 w 147"/>
                  <a:gd name="T37" fmla="*/ 80 h 142"/>
                  <a:gd name="T38" fmla="*/ 0 w 147"/>
                  <a:gd name="T39" fmla="*/ 76 h 142"/>
                  <a:gd name="T40" fmla="*/ 4 w 147"/>
                  <a:gd name="T41" fmla="*/ 69 h 142"/>
                  <a:gd name="T42" fmla="*/ 4 w 147"/>
                  <a:gd name="T43" fmla="*/ 62 h 142"/>
                  <a:gd name="T44" fmla="*/ 4 w 147"/>
                  <a:gd name="T45" fmla="*/ 55 h 142"/>
                  <a:gd name="T46" fmla="*/ 11 w 147"/>
                  <a:gd name="T47" fmla="*/ 50 h 142"/>
                  <a:gd name="T48" fmla="*/ 9 w 147"/>
                  <a:gd name="T49" fmla="*/ 42 h 142"/>
                  <a:gd name="T50" fmla="*/ 11 w 147"/>
                  <a:gd name="T51" fmla="*/ 34 h 142"/>
                  <a:gd name="T52" fmla="*/ 22 w 147"/>
                  <a:gd name="T53" fmla="*/ 31 h 142"/>
                  <a:gd name="T54" fmla="*/ 22 w 147"/>
                  <a:gd name="T55" fmla="*/ 21 h 142"/>
                  <a:gd name="T56" fmla="*/ 28 w 147"/>
                  <a:gd name="T57" fmla="*/ 24 h 142"/>
                  <a:gd name="T58" fmla="*/ 32 w 147"/>
                  <a:gd name="T59" fmla="*/ 10 h 142"/>
                  <a:gd name="T60" fmla="*/ 39 w 147"/>
                  <a:gd name="T61" fmla="*/ 12 h 142"/>
                  <a:gd name="T62" fmla="*/ 47 w 147"/>
                  <a:gd name="T63" fmla="*/ 6 h 142"/>
                  <a:gd name="T64" fmla="*/ 53 w 147"/>
                  <a:gd name="T65" fmla="*/ 2 h 142"/>
                  <a:gd name="T66" fmla="*/ 64 w 147"/>
                  <a:gd name="T67" fmla="*/ 6 h 142"/>
                  <a:gd name="T68" fmla="*/ 75 w 147"/>
                  <a:gd name="T69" fmla="*/ 0 h 142"/>
                  <a:gd name="T70" fmla="*/ 81 w 147"/>
                  <a:gd name="T71" fmla="*/ 6 h 142"/>
                  <a:gd name="T72" fmla="*/ 92 w 147"/>
                  <a:gd name="T73" fmla="*/ 0 h 142"/>
                  <a:gd name="T74" fmla="*/ 98 w 147"/>
                  <a:gd name="T75" fmla="*/ 10 h 142"/>
                  <a:gd name="T76" fmla="*/ 109 w 147"/>
                  <a:gd name="T77" fmla="*/ 6 h 142"/>
                  <a:gd name="T78" fmla="*/ 113 w 147"/>
                  <a:gd name="T79" fmla="*/ 16 h 142"/>
                  <a:gd name="T80" fmla="*/ 119 w 147"/>
                  <a:gd name="T81" fmla="*/ 12 h 142"/>
                  <a:gd name="T82" fmla="*/ 123 w 147"/>
                  <a:gd name="T83" fmla="*/ 21 h 142"/>
                  <a:gd name="T84" fmla="*/ 126 w 147"/>
                  <a:gd name="T85" fmla="*/ 31 h 142"/>
                  <a:gd name="T86" fmla="*/ 135 w 147"/>
                  <a:gd name="T87" fmla="*/ 31 h 142"/>
                  <a:gd name="T88" fmla="*/ 135 w 147"/>
                  <a:gd name="T89" fmla="*/ 34 h 142"/>
                  <a:gd name="T90" fmla="*/ 135 w 147"/>
                  <a:gd name="T91" fmla="*/ 44 h 142"/>
                  <a:gd name="T92" fmla="*/ 144 w 147"/>
                  <a:gd name="T93" fmla="*/ 50 h 142"/>
                  <a:gd name="T94" fmla="*/ 137 w 147"/>
                  <a:gd name="T95" fmla="*/ 55 h 142"/>
                  <a:gd name="T96" fmla="*/ 147 w 147"/>
                  <a:gd name="T97" fmla="*/ 62 h 142"/>
                  <a:gd name="T98" fmla="*/ 144 w 147"/>
                  <a:gd name="T99" fmla="*/ 69 h 142"/>
                  <a:gd name="T100" fmla="*/ 141 w 147"/>
                  <a:gd name="T101" fmla="*/ 80 h 142"/>
                  <a:gd name="T102" fmla="*/ 144 w 147"/>
                  <a:gd name="T103" fmla="*/ 87 h 142"/>
                  <a:gd name="T104" fmla="*/ 137 w 147"/>
                  <a:gd name="T105" fmla="*/ 90 h 142"/>
                  <a:gd name="T106" fmla="*/ 141 w 147"/>
                  <a:gd name="T107" fmla="*/ 100 h 142"/>
                  <a:gd name="T108" fmla="*/ 137 w 147"/>
                  <a:gd name="T109" fmla="*/ 108 h 142"/>
                  <a:gd name="T110" fmla="*/ 130 w 147"/>
                  <a:gd name="T111" fmla="*/ 104 h 142"/>
                  <a:gd name="T112" fmla="*/ 130 w 147"/>
                  <a:gd name="T113" fmla="*/ 119 h 142"/>
                  <a:gd name="T114" fmla="*/ 123 w 147"/>
                  <a:gd name="T115" fmla="*/ 122 h 142"/>
                  <a:gd name="T116" fmla="*/ 116 w 147"/>
                  <a:gd name="T117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2">
                    <a:moveTo>
                      <a:pt x="116" y="122"/>
                    </a:moveTo>
                    <a:lnTo>
                      <a:pt x="116" y="128"/>
                    </a:lnTo>
                    <a:lnTo>
                      <a:pt x="116" y="132"/>
                    </a:lnTo>
                    <a:lnTo>
                      <a:pt x="113" y="132"/>
                    </a:lnTo>
                    <a:lnTo>
                      <a:pt x="109" y="132"/>
                    </a:lnTo>
                    <a:lnTo>
                      <a:pt x="109" y="128"/>
                    </a:lnTo>
                    <a:lnTo>
                      <a:pt x="106" y="128"/>
                    </a:lnTo>
                    <a:lnTo>
                      <a:pt x="98" y="132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95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5" y="142"/>
                    </a:lnTo>
                    <a:lnTo>
                      <a:pt x="75" y="138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57" y="142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0" y="132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39" y="132"/>
                    </a:lnTo>
                    <a:lnTo>
                      <a:pt x="39" y="128"/>
                    </a:lnTo>
                    <a:lnTo>
                      <a:pt x="32" y="122"/>
                    </a:lnTo>
                    <a:lnTo>
                      <a:pt x="28" y="125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2" y="110"/>
                    </a:lnTo>
                    <a:lnTo>
                      <a:pt x="19" y="114"/>
                    </a:lnTo>
                    <a:lnTo>
                      <a:pt x="15" y="114"/>
                    </a:lnTo>
                    <a:lnTo>
                      <a:pt x="15" y="110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104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3" y="12"/>
                    </a:lnTo>
                    <a:lnTo>
                      <a:pt x="50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6"/>
                    </a:lnTo>
                    <a:lnTo>
                      <a:pt x="64" y="6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6"/>
                    </a:lnTo>
                    <a:lnTo>
                      <a:pt x="81" y="6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3" y="6"/>
                    </a:lnTo>
                    <a:lnTo>
                      <a:pt x="106" y="6"/>
                    </a:lnTo>
                    <a:lnTo>
                      <a:pt x="109" y="6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6"/>
                    </a:lnTo>
                    <a:lnTo>
                      <a:pt x="116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9" y="16"/>
                    </a:lnTo>
                    <a:lnTo>
                      <a:pt x="123" y="16"/>
                    </a:lnTo>
                    <a:lnTo>
                      <a:pt x="123" y="21"/>
                    </a:lnTo>
                    <a:lnTo>
                      <a:pt x="123" y="24"/>
                    </a:lnTo>
                    <a:lnTo>
                      <a:pt x="119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8"/>
                    </a:lnTo>
                    <a:lnTo>
                      <a:pt x="130" y="38"/>
                    </a:lnTo>
                    <a:lnTo>
                      <a:pt x="135" y="44"/>
                    </a:lnTo>
                    <a:lnTo>
                      <a:pt x="141" y="44"/>
                    </a:lnTo>
                    <a:lnTo>
                      <a:pt x="144" y="48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41" y="55"/>
                    </a:lnTo>
                    <a:lnTo>
                      <a:pt x="137" y="55"/>
                    </a:lnTo>
                    <a:lnTo>
                      <a:pt x="141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4" y="69"/>
                    </a:lnTo>
                    <a:lnTo>
                      <a:pt x="144" y="72"/>
                    </a:lnTo>
                    <a:lnTo>
                      <a:pt x="141" y="72"/>
                    </a:lnTo>
                    <a:lnTo>
                      <a:pt x="141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4" y="87"/>
                    </a:lnTo>
                    <a:lnTo>
                      <a:pt x="144" y="90"/>
                    </a:lnTo>
                    <a:lnTo>
                      <a:pt x="141" y="90"/>
                    </a:lnTo>
                    <a:lnTo>
                      <a:pt x="137" y="90"/>
                    </a:lnTo>
                    <a:lnTo>
                      <a:pt x="135" y="97"/>
                    </a:lnTo>
                    <a:lnTo>
                      <a:pt x="141" y="97"/>
                    </a:lnTo>
                    <a:lnTo>
                      <a:pt x="141" y="100"/>
                    </a:lnTo>
                    <a:lnTo>
                      <a:pt x="141" y="104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0" y="104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9"/>
                    </a:lnTo>
                    <a:lnTo>
                      <a:pt x="119" y="119"/>
                    </a:lnTo>
                    <a:lnTo>
                      <a:pt x="116" y="1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8" name="Freeform 600"/>
              <p:cNvSpPr>
                <a:spLocks/>
              </p:cNvSpPr>
              <p:nvPr/>
            </p:nvSpPr>
            <p:spPr bwMode="auto">
              <a:xfrm>
                <a:off x="4565" y="4030"/>
                <a:ext cx="39" cy="41"/>
              </a:xfrm>
              <a:custGeom>
                <a:avLst/>
                <a:gdLst>
                  <a:gd name="T0" fmla="*/ 11 w 78"/>
                  <a:gd name="T1" fmla="*/ 56 h 81"/>
                  <a:gd name="T2" fmla="*/ 7 w 78"/>
                  <a:gd name="T3" fmla="*/ 60 h 81"/>
                  <a:gd name="T4" fmla="*/ 7 w 78"/>
                  <a:gd name="T5" fmla="*/ 66 h 81"/>
                  <a:gd name="T6" fmla="*/ 14 w 78"/>
                  <a:gd name="T7" fmla="*/ 63 h 81"/>
                  <a:gd name="T8" fmla="*/ 21 w 78"/>
                  <a:gd name="T9" fmla="*/ 70 h 81"/>
                  <a:gd name="T10" fmla="*/ 21 w 78"/>
                  <a:gd name="T11" fmla="*/ 76 h 81"/>
                  <a:gd name="T12" fmla="*/ 28 w 78"/>
                  <a:gd name="T13" fmla="*/ 76 h 81"/>
                  <a:gd name="T14" fmla="*/ 28 w 78"/>
                  <a:gd name="T15" fmla="*/ 70 h 81"/>
                  <a:gd name="T16" fmla="*/ 38 w 78"/>
                  <a:gd name="T17" fmla="*/ 74 h 81"/>
                  <a:gd name="T18" fmla="*/ 38 w 78"/>
                  <a:gd name="T19" fmla="*/ 81 h 81"/>
                  <a:gd name="T20" fmla="*/ 41 w 78"/>
                  <a:gd name="T21" fmla="*/ 76 h 81"/>
                  <a:gd name="T22" fmla="*/ 46 w 78"/>
                  <a:gd name="T23" fmla="*/ 74 h 81"/>
                  <a:gd name="T24" fmla="*/ 56 w 78"/>
                  <a:gd name="T25" fmla="*/ 74 h 81"/>
                  <a:gd name="T26" fmla="*/ 63 w 78"/>
                  <a:gd name="T27" fmla="*/ 70 h 81"/>
                  <a:gd name="T28" fmla="*/ 66 w 78"/>
                  <a:gd name="T29" fmla="*/ 60 h 81"/>
                  <a:gd name="T30" fmla="*/ 69 w 78"/>
                  <a:gd name="T31" fmla="*/ 63 h 81"/>
                  <a:gd name="T32" fmla="*/ 73 w 78"/>
                  <a:gd name="T33" fmla="*/ 56 h 81"/>
                  <a:gd name="T34" fmla="*/ 69 w 78"/>
                  <a:gd name="T35" fmla="*/ 44 h 81"/>
                  <a:gd name="T36" fmla="*/ 78 w 78"/>
                  <a:gd name="T37" fmla="*/ 44 h 81"/>
                  <a:gd name="T38" fmla="*/ 78 w 78"/>
                  <a:gd name="T39" fmla="*/ 38 h 81"/>
                  <a:gd name="T40" fmla="*/ 69 w 78"/>
                  <a:gd name="T41" fmla="*/ 28 h 81"/>
                  <a:gd name="T42" fmla="*/ 78 w 78"/>
                  <a:gd name="T43" fmla="*/ 25 h 81"/>
                  <a:gd name="T44" fmla="*/ 73 w 78"/>
                  <a:gd name="T45" fmla="*/ 22 h 81"/>
                  <a:gd name="T46" fmla="*/ 66 w 78"/>
                  <a:gd name="T47" fmla="*/ 22 h 81"/>
                  <a:gd name="T48" fmla="*/ 63 w 78"/>
                  <a:gd name="T49" fmla="*/ 15 h 81"/>
                  <a:gd name="T50" fmla="*/ 66 w 78"/>
                  <a:gd name="T51" fmla="*/ 10 h 81"/>
                  <a:gd name="T52" fmla="*/ 63 w 78"/>
                  <a:gd name="T53" fmla="*/ 6 h 81"/>
                  <a:gd name="T54" fmla="*/ 56 w 78"/>
                  <a:gd name="T55" fmla="*/ 10 h 81"/>
                  <a:gd name="T56" fmla="*/ 50 w 78"/>
                  <a:gd name="T57" fmla="*/ 4 h 81"/>
                  <a:gd name="T58" fmla="*/ 46 w 78"/>
                  <a:gd name="T59" fmla="*/ 0 h 81"/>
                  <a:gd name="T60" fmla="*/ 41 w 78"/>
                  <a:gd name="T61" fmla="*/ 4 h 81"/>
                  <a:gd name="T62" fmla="*/ 31 w 78"/>
                  <a:gd name="T63" fmla="*/ 6 h 81"/>
                  <a:gd name="T64" fmla="*/ 31 w 78"/>
                  <a:gd name="T65" fmla="*/ 0 h 81"/>
                  <a:gd name="T66" fmla="*/ 28 w 78"/>
                  <a:gd name="T67" fmla="*/ 4 h 81"/>
                  <a:gd name="T68" fmla="*/ 24 w 78"/>
                  <a:gd name="T69" fmla="*/ 10 h 81"/>
                  <a:gd name="T70" fmla="*/ 18 w 78"/>
                  <a:gd name="T71" fmla="*/ 10 h 81"/>
                  <a:gd name="T72" fmla="*/ 11 w 78"/>
                  <a:gd name="T73" fmla="*/ 10 h 81"/>
                  <a:gd name="T74" fmla="*/ 11 w 78"/>
                  <a:gd name="T75" fmla="*/ 18 h 81"/>
                  <a:gd name="T76" fmla="*/ 7 w 78"/>
                  <a:gd name="T77" fmla="*/ 25 h 81"/>
                  <a:gd name="T78" fmla="*/ 0 w 78"/>
                  <a:gd name="T79" fmla="*/ 25 h 81"/>
                  <a:gd name="T80" fmla="*/ 0 w 78"/>
                  <a:gd name="T81" fmla="*/ 32 h 81"/>
                  <a:gd name="T82" fmla="*/ 7 w 78"/>
                  <a:gd name="T83" fmla="*/ 36 h 81"/>
                  <a:gd name="T84" fmla="*/ 3 w 78"/>
                  <a:gd name="T85" fmla="*/ 42 h 81"/>
                  <a:gd name="T86" fmla="*/ 0 w 78"/>
                  <a:gd name="T87" fmla="*/ 44 h 81"/>
                  <a:gd name="T88" fmla="*/ 3 w 78"/>
                  <a:gd name="T89" fmla="*/ 49 h 81"/>
                  <a:gd name="T90" fmla="*/ 11 w 78"/>
                  <a:gd name="T91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81">
                    <a:moveTo>
                      <a:pt x="11" y="56"/>
                    </a:moveTo>
                    <a:lnTo>
                      <a:pt x="11" y="56"/>
                    </a:lnTo>
                    <a:lnTo>
                      <a:pt x="11" y="60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21" y="66"/>
                    </a:lnTo>
                    <a:lnTo>
                      <a:pt x="21" y="70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1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52" y="70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70"/>
                    </a:lnTo>
                    <a:lnTo>
                      <a:pt x="59" y="66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73" y="60"/>
                    </a:lnTo>
                    <a:lnTo>
                      <a:pt x="73" y="56"/>
                    </a:lnTo>
                    <a:lnTo>
                      <a:pt x="69" y="53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3" y="38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89" name="Freeform 601"/>
              <p:cNvSpPr>
                <a:spLocks/>
              </p:cNvSpPr>
              <p:nvPr/>
            </p:nvSpPr>
            <p:spPr bwMode="auto">
              <a:xfrm>
                <a:off x="4565" y="4030"/>
                <a:ext cx="39" cy="41"/>
              </a:xfrm>
              <a:custGeom>
                <a:avLst/>
                <a:gdLst>
                  <a:gd name="T0" fmla="*/ 11 w 78"/>
                  <a:gd name="T1" fmla="*/ 60 h 81"/>
                  <a:gd name="T2" fmla="*/ 7 w 78"/>
                  <a:gd name="T3" fmla="*/ 63 h 81"/>
                  <a:gd name="T4" fmla="*/ 11 w 78"/>
                  <a:gd name="T5" fmla="*/ 66 h 81"/>
                  <a:gd name="T6" fmla="*/ 21 w 78"/>
                  <a:gd name="T7" fmla="*/ 66 h 81"/>
                  <a:gd name="T8" fmla="*/ 21 w 78"/>
                  <a:gd name="T9" fmla="*/ 74 h 81"/>
                  <a:gd name="T10" fmla="*/ 24 w 78"/>
                  <a:gd name="T11" fmla="*/ 76 h 81"/>
                  <a:gd name="T12" fmla="*/ 28 w 78"/>
                  <a:gd name="T13" fmla="*/ 74 h 81"/>
                  <a:gd name="T14" fmla="*/ 35 w 78"/>
                  <a:gd name="T15" fmla="*/ 74 h 81"/>
                  <a:gd name="T16" fmla="*/ 38 w 78"/>
                  <a:gd name="T17" fmla="*/ 76 h 81"/>
                  <a:gd name="T18" fmla="*/ 41 w 78"/>
                  <a:gd name="T19" fmla="*/ 81 h 81"/>
                  <a:gd name="T20" fmla="*/ 46 w 78"/>
                  <a:gd name="T21" fmla="*/ 76 h 81"/>
                  <a:gd name="T22" fmla="*/ 52 w 78"/>
                  <a:gd name="T23" fmla="*/ 70 h 81"/>
                  <a:gd name="T24" fmla="*/ 59 w 78"/>
                  <a:gd name="T25" fmla="*/ 74 h 81"/>
                  <a:gd name="T26" fmla="*/ 59 w 78"/>
                  <a:gd name="T27" fmla="*/ 66 h 81"/>
                  <a:gd name="T28" fmla="*/ 66 w 78"/>
                  <a:gd name="T29" fmla="*/ 63 h 81"/>
                  <a:gd name="T30" fmla="*/ 73 w 78"/>
                  <a:gd name="T31" fmla="*/ 60 h 81"/>
                  <a:gd name="T32" fmla="*/ 69 w 78"/>
                  <a:gd name="T33" fmla="*/ 53 h 81"/>
                  <a:gd name="T34" fmla="*/ 73 w 78"/>
                  <a:gd name="T35" fmla="*/ 44 h 81"/>
                  <a:gd name="T36" fmla="*/ 78 w 78"/>
                  <a:gd name="T37" fmla="*/ 42 h 81"/>
                  <a:gd name="T38" fmla="*/ 73 w 78"/>
                  <a:gd name="T39" fmla="*/ 38 h 81"/>
                  <a:gd name="T40" fmla="*/ 73 w 78"/>
                  <a:gd name="T41" fmla="*/ 28 h 81"/>
                  <a:gd name="T42" fmla="*/ 73 w 78"/>
                  <a:gd name="T43" fmla="*/ 25 h 81"/>
                  <a:gd name="T44" fmla="*/ 69 w 78"/>
                  <a:gd name="T45" fmla="*/ 22 h 81"/>
                  <a:gd name="T46" fmla="*/ 63 w 78"/>
                  <a:gd name="T47" fmla="*/ 18 h 81"/>
                  <a:gd name="T48" fmla="*/ 63 w 78"/>
                  <a:gd name="T49" fmla="*/ 10 h 81"/>
                  <a:gd name="T50" fmla="*/ 63 w 78"/>
                  <a:gd name="T51" fmla="*/ 10 h 81"/>
                  <a:gd name="T52" fmla="*/ 59 w 78"/>
                  <a:gd name="T53" fmla="*/ 6 h 81"/>
                  <a:gd name="T54" fmla="*/ 50 w 78"/>
                  <a:gd name="T55" fmla="*/ 6 h 81"/>
                  <a:gd name="T56" fmla="*/ 50 w 78"/>
                  <a:gd name="T57" fmla="*/ 0 h 81"/>
                  <a:gd name="T58" fmla="*/ 41 w 78"/>
                  <a:gd name="T59" fmla="*/ 0 h 81"/>
                  <a:gd name="T60" fmla="*/ 41 w 78"/>
                  <a:gd name="T61" fmla="*/ 6 h 81"/>
                  <a:gd name="T62" fmla="*/ 31 w 78"/>
                  <a:gd name="T63" fmla="*/ 4 h 81"/>
                  <a:gd name="T64" fmla="*/ 28 w 78"/>
                  <a:gd name="T65" fmla="*/ 0 h 81"/>
                  <a:gd name="T66" fmla="*/ 24 w 78"/>
                  <a:gd name="T67" fmla="*/ 4 h 81"/>
                  <a:gd name="T68" fmla="*/ 18 w 78"/>
                  <a:gd name="T69" fmla="*/ 15 h 81"/>
                  <a:gd name="T70" fmla="*/ 14 w 78"/>
                  <a:gd name="T71" fmla="*/ 10 h 81"/>
                  <a:gd name="T72" fmla="*/ 11 w 78"/>
                  <a:gd name="T73" fmla="*/ 15 h 81"/>
                  <a:gd name="T74" fmla="*/ 11 w 78"/>
                  <a:gd name="T75" fmla="*/ 22 h 81"/>
                  <a:gd name="T76" fmla="*/ 3 w 78"/>
                  <a:gd name="T77" fmla="*/ 25 h 81"/>
                  <a:gd name="T78" fmla="*/ 0 w 78"/>
                  <a:gd name="T79" fmla="*/ 28 h 81"/>
                  <a:gd name="T80" fmla="*/ 3 w 78"/>
                  <a:gd name="T81" fmla="*/ 32 h 81"/>
                  <a:gd name="T82" fmla="*/ 7 w 78"/>
                  <a:gd name="T83" fmla="*/ 42 h 81"/>
                  <a:gd name="T84" fmla="*/ 0 w 78"/>
                  <a:gd name="T85" fmla="*/ 42 h 81"/>
                  <a:gd name="T86" fmla="*/ 0 w 78"/>
                  <a:gd name="T87" fmla="*/ 49 h 81"/>
                  <a:gd name="T88" fmla="*/ 7 w 78"/>
                  <a:gd name="T89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" h="81">
                    <a:moveTo>
                      <a:pt x="11" y="56"/>
                    </a:moveTo>
                    <a:lnTo>
                      <a:pt x="11" y="60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21" y="66"/>
                    </a:lnTo>
                    <a:lnTo>
                      <a:pt x="21" y="70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1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52" y="70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70"/>
                    </a:lnTo>
                    <a:lnTo>
                      <a:pt x="59" y="66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73" y="60"/>
                    </a:lnTo>
                    <a:lnTo>
                      <a:pt x="73" y="56"/>
                    </a:lnTo>
                    <a:lnTo>
                      <a:pt x="69" y="53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3" y="38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5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90" name="Freeform 602"/>
              <p:cNvSpPr>
                <a:spLocks/>
              </p:cNvSpPr>
              <p:nvPr/>
            </p:nvSpPr>
            <p:spPr bwMode="auto">
              <a:xfrm>
                <a:off x="4568" y="4067"/>
                <a:ext cx="41" cy="40"/>
              </a:xfrm>
              <a:custGeom>
                <a:avLst/>
                <a:gdLst>
                  <a:gd name="T0" fmla="*/ 11 w 81"/>
                  <a:gd name="T1" fmla="*/ 58 h 80"/>
                  <a:gd name="T2" fmla="*/ 7 w 81"/>
                  <a:gd name="T3" fmla="*/ 62 h 80"/>
                  <a:gd name="T4" fmla="*/ 7 w 81"/>
                  <a:gd name="T5" fmla="*/ 70 h 80"/>
                  <a:gd name="T6" fmla="*/ 14 w 81"/>
                  <a:gd name="T7" fmla="*/ 70 h 80"/>
                  <a:gd name="T8" fmla="*/ 24 w 81"/>
                  <a:gd name="T9" fmla="*/ 73 h 80"/>
                  <a:gd name="T10" fmla="*/ 24 w 81"/>
                  <a:gd name="T11" fmla="*/ 77 h 80"/>
                  <a:gd name="T12" fmla="*/ 28 w 81"/>
                  <a:gd name="T13" fmla="*/ 80 h 80"/>
                  <a:gd name="T14" fmla="*/ 31 w 81"/>
                  <a:gd name="T15" fmla="*/ 73 h 80"/>
                  <a:gd name="T16" fmla="*/ 43 w 81"/>
                  <a:gd name="T17" fmla="*/ 77 h 80"/>
                  <a:gd name="T18" fmla="*/ 45 w 81"/>
                  <a:gd name="T19" fmla="*/ 80 h 80"/>
                  <a:gd name="T20" fmla="*/ 49 w 81"/>
                  <a:gd name="T21" fmla="*/ 73 h 80"/>
                  <a:gd name="T22" fmla="*/ 56 w 81"/>
                  <a:gd name="T23" fmla="*/ 73 h 80"/>
                  <a:gd name="T24" fmla="*/ 59 w 81"/>
                  <a:gd name="T25" fmla="*/ 77 h 80"/>
                  <a:gd name="T26" fmla="*/ 62 w 81"/>
                  <a:gd name="T27" fmla="*/ 73 h 80"/>
                  <a:gd name="T28" fmla="*/ 66 w 81"/>
                  <a:gd name="T29" fmla="*/ 70 h 80"/>
                  <a:gd name="T30" fmla="*/ 71 w 81"/>
                  <a:gd name="T31" fmla="*/ 58 h 80"/>
                  <a:gd name="T32" fmla="*/ 73 w 81"/>
                  <a:gd name="T33" fmla="*/ 62 h 80"/>
                  <a:gd name="T34" fmla="*/ 77 w 81"/>
                  <a:gd name="T35" fmla="*/ 58 h 80"/>
                  <a:gd name="T36" fmla="*/ 73 w 81"/>
                  <a:gd name="T37" fmla="*/ 52 h 80"/>
                  <a:gd name="T38" fmla="*/ 77 w 81"/>
                  <a:gd name="T39" fmla="*/ 45 h 80"/>
                  <a:gd name="T40" fmla="*/ 81 w 81"/>
                  <a:gd name="T41" fmla="*/ 42 h 80"/>
                  <a:gd name="T42" fmla="*/ 81 w 81"/>
                  <a:gd name="T43" fmla="*/ 34 h 80"/>
                  <a:gd name="T44" fmla="*/ 73 w 81"/>
                  <a:gd name="T45" fmla="*/ 28 h 80"/>
                  <a:gd name="T46" fmla="*/ 77 w 81"/>
                  <a:gd name="T47" fmla="*/ 24 h 80"/>
                  <a:gd name="T48" fmla="*/ 73 w 81"/>
                  <a:gd name="T49" fmla="*/ 17 h 80"/>
                  <a:gd name="T50" fmla="*/ 62 w 81"/>
                  <a:gd name="T51" fmla="*/ 14 h 80"/>
                  <a:gd name="T52" fmla="*/ 66 w 81"/>
                  <a:gd name="T53" fmla="*/ 10 h 80"/>
                  <a:gd name="T54" fmla="*/ 62 w 81"/>
                  <a:gd name="T55" fmla="*/ 7 h 80"/>
                  <a:gd name="T56" fmla="*/ 59 w 81"/>
                  <a:gd name="T57" fmla="*/ 7 h 80"/>
                  <a:gd name="T58" fmla="*/ 49 w 81"/>
                  <a:gd name="T59" fmla="*/ 7 h 80"/>
                  <a:gd name="T60" fmla="*/ 49 w 81"/>
                  <a:gd name="T61" fmla="*/ 0 h 80"/>
                  <a:gd name="T62" fmla="*/ 43 w 81"/>
                  <a:gd name="T63" fmla="*/ 0 h 80"/>
                  <a:gd name="T64" fmla="*/ 39 w 81"/>
                  <a:gd name="T65" fmla="*/ 7 h 80"/>
                  <a:gd name="T66" fmla="*/ 31 w 81"/>
                  <a:gd name="T67" fmla="*/ 2 h 80"/>
                  <a:gd name="T68" fmla="*/ 28 w 81"/>
                  <a:gd name="T69" fmla="*/ 0 h 80"/>
                  <a:gd name="T70" fmla="*/ 24 w 81"/>
                  <a:gd name="T71" fmla="*/ 2 h 80"/>
                  <a:gd name="T72" fmla="*/ 21 w 81"/>
                  <a:gd name="T73" fmla="*/ 7 h 80"/>
                  <a:gd name="T74" fmla="*/ 17 w 81"/>
                  <a:gd name="T75" fmla="*/ 14 h 80"/>
                  <a:gd name="T76" fmla="*/ 11 w 81"/>
                  <a:gd name="T77" fmla="*/ 10 h 80"/>
                  <a:gd name="T78" fmla="*/ 7 w 81"/>
                  <a:gd name="T79" fmla="*/ 14 h 80"/>
                  <a:gd name="T80" fmla="*/ 11 w 81"/>
                  <a:gd name="T81" fmla="*/ 20 h 80"/>
                  <a:gd name="T82" fmla="*/ 4 w 81"/>
                  <a:gd name="T83" fmla="*/ 28 h 80"/>
                  <a:gd name="T84" fmla="*/ 0 w 81"/>
                  <a:gd name="T85" fmla="*/ 30 h 80"/>
                  <a:gd name="T86" fmla="*/ 4 w 81"/>
                  <a:gd name="T87" fmla="*/ 39 h 80"/>
                  <a:gd name="T88" fmla="*/ 0 w 81"/>
                  <a:gd name="T89" fmla="*/ 45 h 80"/>
                  <a:gd name="T90" fmla="*/ 0 w 81"/>
                  <a:gd name="T91" fmla="*/ 52 h 80"/>
                  <a:gd name="T92" fmla="*/ 4 w 81"/>
                  <a:gd name="T93" fmla="*/ 56 h 80"/>
                  <a:gd name="T94" fmla="*/ 11 w 81"/>
                  <a:gd name="T95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1" h="8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66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3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1" y="62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3" y="52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9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73" y="28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3" y="17"/>
                    </a:lnTo>
                    <a:lnTo>
                      <a:pt x="71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2" y="7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2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91" name="Freeform 603"/>
              <p:cNvSpPr>
                <a:spLocks/>
              </p:cNvSpPr>
              <p:nvPr/>
            </p:nvSpPr>
            <p:spPr bwMode="auto">
              <a:xfrm>
                <a:off x="4568" y="4067"/>
                <a:ext cx="41" cy="40"/>
              </a:xfrm>
              <a:custGeom>
                <a:avLst/>
                <a:gdLst>
                  <a:gd name="T0" fmla="*/ 11 w 81"/>
                  <a:gd name="T1" fmla="*/ 62 h 80"/>
                  <a:gd name="T2" fmla="*/ 7 w 81"/>
                  <a:gd name="T3" fmla="*/ 66 h 80"/>
                  <a:gd name="T4" fmla="*/ 11 w 81"/>
                  <a:gd name="T5" fmla="*/ 70 h 80"/>
                  <a:gd name="T6" fmla="*/ 17 w 81"/>
                  <a:gd name="T7" fmla="*/ 66 h 80"/>
                  <a:gd name="T8" fmla="*/ 21 w 81"/>
                  <a:gd name="T9" fmla="*/ 77 h 80"/>
                  <a:gd name="T10" fmla="*/ 24 w 81"/>
                  <a:gd name="T11" fmla="*/ 80 h 80"/>
                  <a:gd name="T12" fmla="*/ 31 w 81"/>
                  <a:gd name="T13" fmla="*/ 80 h 80"/>
                  <a:gd name="T14" fmla="*/ 39 w 81"/>
                  <a:gd name="T15" fmla="*/ 77 h 80"/>
                  <a:gd name="T16" fmla="*/ 43 w 81"/>
                  <a:gd name="T17" fmla="*/ 80 h 80"/>
                  <a:gd name="T18" fmla="*/ 49 w 81"/>
                  <a:gd name="T19" fmla="*/ 80 h 80"/>
                  <a:gd name="T20" fmla="*/ 56 w 81"/>
                  <a:gd name="T21" fmla="*/ 70 h 80"/>
                  <a:gd name="T22" fmla="*/ 59 w 81"/>
                  <a:gd name="T23" fmla="*/ 73 h 80"/>
                  <a:gd name="T24" fmla="*/ 62 w 81"/>
                  <a:gd name="T25" fmla="*/ 77 h 80"/>
                  <a:gd name="T26" fmla="*/ 66 w 81"/>
                  <a:gd name="T27" fmla="*/ 73 h 80"/>
                  <a:gd name="T28" fmla="*/ 62 w 81"/>
                  <a:gd name="T29" fmla="*/ 66 h 80"/>
                  <a:gd name="T30" fmla="*/ 71 w 81"/>
                  <a:gd name="T31" fmla="*/ 62 h 80"/>
                  <a:gd name="T32" fmla="*/ 77 w 81"/>
                  <a:gd name="T33" fmla="*/ 62 h 80"/>
                  <a:gd name="T34" fmla="*/ 77 w 81"/>
                  <a:gd name="T35" fmla="*/ 56 h 80"/>
                  <a:gd name="T36" fmla="*/ 73 w 81"/>
                  <a:gd name="T37" fmla="*/ 45 h 80"/>
                  <a:gd name="T38" fmla="*/ 81 w 81"/>
                  <a:gd name="T39" fmla="*/ 45 h 80"/>
                  <a:gd name="T40" fmla="*/ 81 w 81"/>
                  <a:gd name="T41" fmla="*/ 39 h 80"/>
                  <a:gd name="T42" fmla="*/ 73 w 81"/>
                  <a:gd name="T43" fmla="*/ 34 h 80"/>
                  <a:gd name="T44" fmla="*/ 73 w 81"/>
                  <a:gd name="T45" fmla="*/ 24 h 80"/>
                  <a:gd name="T46" fmla="*/ 77 w 81"/>
                  <a:gd name="T47" fmla="*/ 20 h 80"/>
                  <a:gd name="T48" fmla="*/ 71 w 81"/>
                  <a:gd name="T49" fmla="*/ 20 h 80"/>
                  <a:gd name="T50" fmla="*/ 62 w 81"/>
                  <a:gd name="T51" fmla="*/ 10 h 80"/>
                  <a:gd name="T52" fmla="*/ 66 w 81"/>
                  <a:gd name="T53" fmla="*/ 7 h 80"/>
                  <a:gd name="T54" fmla="*/ 59 w 81"/>
                  <a:gd name="T55" fmla="*/ 2 h 80"/>
                  <a:gd name="T56" fmla="*/ 56 w 81"/>
                  <a:gd name="T57" fmla="*/ 10 h 80"/>
                  <a:gd name="T58" fmla="*/ 49 w 81"/>
                  <a:gd name="T59" fmla="*/ 2 h 80"/>
                  <a:gd name="T60" fmla="*/ 45 w 81"/>
                  <a:gd name="T61" fmla="*/ 0 h 80"/>
                  <a:gd name="T62" fmla="*/ 39 w 81"/>
                  <a:gd name="T63" fmla="*/ 0 h 80"/>
                  <a:gd name="T64" fmla="*/ 31 w 81"/>
                  <a:gd name="T65" fmla="*/ 7 h 80"/>
                  <a:gd name="T66" fmla="*/ 28 w 81"/>
                  <a:gd name="T67" fmla="*/ 2 h 80"/>
                  <a:gd name="T68" fmla="*/ 24 w 81"/>
                  <a:gd name="T69" fmla="*/ 0 h 80"/>
                  <a:gd name="T70" fmla="*/ 21 w 81"/>
                  <a:gd name="T71" fmla="*/ 2 h 80"/>
                  <a:gd name="T72" fmla="*/ 21 w 81"/>
                  <a:gd name="T73" fmla="*/ 10 h 80"/>
                  <a:gd name="T74" fmla="*/ 14 w 81"/>
                  <a:gd name="T75" fmla="*/ 14 h 80"/>
                  <a:gd name="T76" fmla="*/ 11 w 81"/>
                  <a:gd name="T77" fmla="*/ 14 h 80"/>
                  <a:gd name="T78" fmla="*/ 7 w 81"/>
                  <a:gd name="T79" fmla="*/ 17 h 80"/>
                  <a:gd name="T80" fmla="*/ 7 w 81"/>
                  <a:gd name="T81" fmla="*/ 28 h 80"/>
                  <a:gd name="T82" fmla="*/ 0 w 81"/>
                  <a:gd name="T83" fmla="*/ 28 h 80"/>
                  <a:gd name="T84" fmla="*/ 0 w 81"/>
                  <a:gd name="T85" fmla="*/ 34 h 80"/>
                  <a:gd name="T86" fmla="*/ 4 w 81"/>
                  <a:gd name="T87" fmla="*/ 45 h 80"/>
                  <a:gd name="T88" fmla="*/ 0 w 81"/>
                  <a:gd name="T89" fmla="*/ 48 h 80"/>
                  <a:gd name="T90" fmla="*/ 0 w 81"/>
                  <a:gd name="T91" fmla="*/ 56 h 80"/>
                  <a:gd name="T92" fmla="*/ 7 w 81"/>
                  <a:gd name="T93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" h="80">
                    <a:moveTo>
                      <a:pt x="11" y="58"/>
                    </a:move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66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3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1" y="62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3" y="52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9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73" y="28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3" y="17"/>
                    </a:lnTo>
                    <a:lnTo>
                      <a:pt x="71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2" y="7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2"/>
                    </a:lnTo>
                    <a:lnTo>
                      <a:pt x="11" y="5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92" name="Freeform 604"/>
              <p:cNvSpPr>
                <a:spLocks/>
              </p:cNvSpPr>
              <p:nvPr/>
            </p:nvSpPr>
            <p:spPr bwMode="auto">
              <a:xfrm>
                <a:off x="4621" y="4063"/>
                <a:ext cx="17" cy="24"/>
              </a:xfrm>
              <a:custGeom>
                <a:avLst/>
                <a:gdLst>
                  <a:gd name="T0" fmla="*/ 21 w 35"/>
                  <a:gd name="T1" fmla="*/ 0 h 47"/>
                  <a:gd name="T2" fmla="*/ 23 w 35"/>
                  <a:gd name="T3" fmla="*/ 0 h 47"/>
                  <a:gd name="T4" fmla="*/ 28 w 35"/>
                  <a:gd name="T5" fmla="*/ 0 h 47"/>
                  <a:gd name="T6" fmla="*/ 28 w 35"/>
                  <a:gd name="T7" fmla="*/ 4 h 47"/>
                  <a:gd name="T8" fmla="*/ 32 w 35"/>
                  <a:gd name="T9" fmla="*/ 8 h 47"/>
                  <a:gd name="T10" fmla="*/ 32 w 35"/>
                  <a:gd name="T11" fmla="*/ 10 h 47"/>
                  <a:gd name="T12" fmla="*/ 35 w 35"/>
                  <a:gd name="T13" fmla="*/ 18 h 47"/>
                  <a:gd name="T14" fmla="*/ 35 w 35"/>
                  <a:gd name="T15" fmla="*/ 22 h 47"/>
                  <a:gd name="T16" fmla="*/ 32 w 35"/>
                  <a:gd name="T17" fmla="*/ 25 h 47"/>
                  <a:gd name="T18" fmla="*/ 32 w 35"/>
                  <a:gd name="T19" fmla="*/ 32 h 47"/>
                  <a:gd name="T20" fmla="*/ 32 w 35"/>
                  <a:gd name="T21" fmla="*/ 36 h 47"/>
                  <a:gd name="T22" fmla="*/ 28 w 35"/>
                  <a:gd name="T23" fmla="*/ 38 h 47"/>
                  <a:gd name="T24" fmla="*/ 23 w 35"/>
                  <a:gd name="T25" fmla="*/ 42 h 47"/>
                  <a:gd name="T26" fmla="*/ 21 w 35"/>
                  <a:gd name="T27" fmla="*/ 42 h 47"/>
                  <a:gd name="T28" fmla="*/ 21 w 35"/>
                  <a:gd name="T29" fmla="*/ 47 h 47"/>
                  <a:gd name="T30" fmla="*/ 17 w 35"/>
                  <a:gd name="T31" fmla="*/ 47 h 47"/>
                  <a:gd name="T32" fmla="*/ 14 w 35"/>
                  <a:gd name="T33" fmla="*/ 47 h 47"/>
                  <a:gd name="T34" fmla="*/ 10 w 35"/>
                  <a:gd name="T35" fmla="*/ 47 h 47"/>
                  <a:gd name="T36" fmla="*/ 7 w 35"/>
                  <a:gd name="T37" fmla="*/ 42 h 47"/>
                  <a:gd name="T38" fmla="*/ 4 w 35"/>
                  <a:gd name="T39" fmla="*/ 42 h 47"/>
                  <a:gd name="T40" fmla="*/ 4 w 35"/>
                  <a:gd name="T41" fmla="*/ 38 h 47"/>
                  <a:gd name="T42" fmla="*/ 0 w 35"/>
                  <a:gd name="T43" fmla="*/ 32 h 47"/>
                  <a:gd name="T44" fmla="*/ 0 w 35"/>
                  <a:gd name="T45" fmla="*/ 28 h 47"/>
                  <a:gd name="T46" fmla="*/ 0 w 35"/>
                  <a:gd name="T47" fmla="*/ 25 h 47"/>
                  <a:gd name="T48" fmla="*/ 0 w 35"/>
                  <a:gd name="T49" fmla="*/ 22 h 47"/>
                  <a:gd name="T50" fmla="*/ 4 w 35"/>
                  <a:gd name="T51" fmla="*/ 15 h 47"/>
                  <a:gd name="T52" fmla="*/ 4 w 35"/>
                  <a:gd name="T53" fmla="*/ 10 h 47"/>
                  <a:gd name="T54" fmla="*/ 7 w 35"/>
                  <a:gd name="T55" fmla="*/ 8 h 47"/>
                  <a:gd name="T56" fmla="*/ 7 w 35"/>
                  <a:gd name="T57" fmla="*/ 4 h 47"/>
                  <a:gd name="T58" fmla="*/ 10 w 35"/>
                  <a:gd name="T59" fmla="*/ 0 h 47"/>
                  <a:gd name="T60" fmla="*/ 14 w 35"/>
                  <a:gd name="T61" fmla="*/ 0 h 47"/>
                  <a:gd name="T62" fmla="*/ 17 w 35"/>
                  <a:gd name="T63" fmla="*/ 0 h 47"/>
                  <a:gd name="T64" fmla="*/ 21 w 35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7">
                    <a:moveTo>
                      <a:pt x="21" y="0"/>
                    </a:moveTo>
                    <a:lnTo>
                      <a:pt x="23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93" name="Freeform 605"/>
              <p:cNvSpPr>
                <a:spLocks/>
              </p:cNvSpPr>
              <p:nvPr/>
            </p:nvSpPr>
            <p:spPr bwMode="auto">
              <a:xfrm>
                <a:off x="4621" y="4063"/>
                <a:ext cx="17" cy="24"/>
              </a:xfrm>
              <a:custGeom>
                <a:avLst/>
                <a:gdLst>
                  <a:gd name="T0" fmla="*/ 21 w 35"/>
                  <a:gd name="T1" fmla="*/ 0 h 47"/>
                  <a:gd name="T2" fmla="*/ 23 w 35"/>
                  <a:gd name="T3" fmla="*/ 0 h 47"/>
                  <a:gd name="T4" fmla="*/ 28 w 35"/>
                  <a:gd name="T5" fmla="*/ 0 h 47"/>
                  <a:gd name="T6" fmla="*/ 28 w 35"/>
                  <a:gd name="T7" fmla="*/ 4 h 47"/>
                  <a:gd name="T8" fmla="*/ 32 w 35"/>
                  <a:gd name="T9" fmla="*/ 8 h 47"/>
                  <a:gd name="T10" fmla="*/ 32 w 35"/>
                  <a:gd name="T11" fmla="*/ 10 h 47"/>
                  <a:gd name="T12" fmla="*/ 35 w 35"/>
                  <a:gd name="T13" fmla="*/ 18 h 47"/>
                  <a:gd name="T14" fmla="*/ 35 w 35"/>
                  <a:gd name="T15" fmla="*/ 22 h 47"/>
                  <a:gd name="T16" fmla="*/ 32 w 35"/>
                  <a:gd name="T17" fmla="*/ 25 h 47"/>
                  <a:gd name="T18" fmla="*/ 32 w 35"/>
                  <a:gd name="T19" fmla="*/ 32 h 47"/>
                  <a:gd name="T20" fmla="*/ 32 w 35"/>
                  <a:gd name="T21" fmla="*/ 36 h 47"/>
                  <a:gd name="T22" fmla="*/ 28 w 35"/>
                  <a:gd name="T23" fmla="*/ 38 h 47"/>
                  <a:gd name="T24" fmla="*/ 23 w 35"/>
                  <a:gd name="T25" fmla="*/ 42 h 47"/>
                  <a:gd name="T26" fmla="*/ 21 w 35"/>
                  <a:gd name="T27" fmla="*/ 42 h 47"/>
                  <a:gd name="T28" fmla="*/ 21 w 35"/>
                  <a:gd name="T29" fmla="*/ 47 h 47"/>
                  <a:gd name="T30" fmla="*/ 17 w 35"/>
                  <a:gd name="T31" fmla="*/ 47 h 47"/>
                  <a:gd name="T32" fmla="*/ 14 w 35"/>
                  <a:gd name="T33" fmla="*/ 47 h 47"/>
                  <a:gd name="T34" fmla="*/ 10 w 35"/>
                  <a:gd name="T35" fmla="*/ 47 h 47"/>
                  <a:gd name="T36" fmla="*/ 7 w 35"/>
                  <a:gd name="T37" fmla="*/ 42 h 47"/>
                  <a:gd name="T38" fmla="*/ 4 w 35"/>
                  <a:gd name="T39" fmla="*/ 42 h 47"/>
                  <a:gd name="T40" fmla="*/ 4 w 35"/>
                  <a:gd name="T41" fmla="*/ 38 h 47"/>
                  <a:gd name="T42" fmla="*/ 0 w 35"/>
                  <a:gd name="T43" fmla="*/ 32 h 47"/>
                  <a:gd name="T44" fmla="*/ 0 w 35"/>
                  <a:gd name="T45" fmla="*/ 28 h 47"/>
                  <a:gd name="T46" fmla="*/ 0 w 35"/>
                  <a:gd name="T47" fmla="*/ 25 h 47"/>
                  <a:gd name="T48" fmla="*/ 0 w 35"/>
                  <a:gd name="T49" fmla="*/ 22 h 47"/>
                  <a:gd name="T50" fmla="*/ 4 w 35"/>
                  <a:gd name="T51" fmla="*/ 15 h 47"/>
                  <a:gd name="T52" fmla="*/ 4 w 35"/>
                  <a:gd name="T53" fmla="*/ 10 h 47"/>
                  <a:gd name="T54" fmla="*/ 7 w 35"/>
                  <a:gd name="T55" fmla="*/ 8 h 47"/>
                  <a:gd name="T56" fmla="*/ 7 w 35"/>
                  <a:gd name="T57" fmla="*/ 4 h 47"/>
                  <a:gd name="T58" fmla="*/ 10 w 35"/>
                  <a:gd name="T59" fmla="*/ 0 h 47"/>
                  <a:gd name="T60" fmla="*/ 14 w 35"/>
                  <a:gd name="T61" fmla="*/ 0 h 47"/>
                  <a:gd name="T62" fmla="*/ 17 w 35"/>
                  <a:gd name="T63" fmla="*/ 0 h 47"/>
                  <a:gd name="T64" fmla="*/ 21 w 35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7">
                    <a:moveTo>
                      <a:pt x="21" y="0"/>
                    </a:moveTo>
                    <a:lnTo>
                      <a:pt x="23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94" name="Freeform 606"/>
              <p:cNvSpPr>
                <a:spLocks/>
              </p:cNvSpPr>
              <p:nvPr/>
            </p:nvSpPr>
            <p:spPr bwMode="auto">
              <a:xfrm>
                <a:off x="4626" y="4067"/>
                <a:ext cx="5" cy="14"/>
              </a:xfrm>
              <a:custGeom>
                <a:avLst/>
                <a:gdLst>
                  <a:gd name="T0" fmla="*/ 7 w 11"/>
                  <a:gd name="T1" fmla="*/ 0 h 28"/>
                  <a:gd name="T2" fmla="*/ 11 w 11"/>
                  <a:gd name="T3" fmla="*/ 0 h 28"/>
                  <a:gd name="T4" fmla="*/ 11 w 11"/>
                  <a:gd name="T5" fmla="*/ 2 h 28"/>
                  <a:gd name="T6" fmla="*/ 11 w 11"/>
                  <a:gd name="T7" fmla="*/ 7 h 28"/>
                  <a:gd name="T8" fmla="*/ 11 w 11"/>
                  <a:gd name="T9" fmla="*/ 10 h 28"/>
                  <a:gd name="T10" fmla="*/ 11 w 11"/>
                  <a:gd name="T11" fmla="*/ 14 h 28"/>
                  <a:gd name="T12" fmla="*/ 11 w 11"/>
                  <a:gd name="T13" fmla="*/ 17 h 28"/>
                  <a:gd name="T14" fmla="*/ 11 w 11"/>
                  <a:gd name="T15" fmla="*/ 20 h 28"/>
                  <a:gd name="T16" fmla="*/ 7 w 11"/>
                  <a:gd name="T17" fmla="*/ 24 h 28"/>
                  <a:gd name="T18" fmla="*/ 4 w 11"/>
                  <a:gd name="T19" fmla="*/ 28 h 28"/>
                  <a:gd name="T20" fmla="*/ 4 w 11"/>
                  <a:gd name="T21" fmla="*/ 24 h 28"/>
                  <a:gd name="T22" fmla="*/ 0 w 11"/>
                  <a:gd name="T23" fmla="*/ 24 h 28"/>
                  <a:gd name="T24" fmla="*/ 0 w 11"/>
                  <a:gd name="T25" fmla="*/ 20 h 28"/>
                  <a:gd name="T26" fmla="*/ 0 w 11"/>
                  <a:gd name="T27" fmla="*/ 17 h 28"/>
                  <a:gd name="T28" fmla="*/ 0 w 11"/>
                  <a:gd name="T29" fmla="*/ 14 h 28"/>
                  <a:gd name="T30" fmla="*/ 0 w 11"/>
                  <a:gd name="T31" fmla="*/ 10 h 28"/>
                  <a:gd name="T32" fmla="*/ 0 w 11"/>
                  <a:gd name="T33" fmla="*/ 7 h 28"/>
                  <a:gd name="T34" fmla="*/ 4 w 11"/>
                  <a:gd name="T35" fmla="*/ 2 h 28"/>
                  <a:gd name="T36" fmla="*/ 4 w 11"/>
                  <a:gd name="T37" fmla="*/ 0 h 28"/>
                  <a:gd name="T38" fmla="*/ 7 w 1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95" name="Freeform 607"/>
              <p:cNvSpPr>
                <a:spLocks/>
              </p:cNvSpPr>
              <p:nvPr/>
            </p:nvSpPr>
            <p:spPr bwMode="auto">
              <a:xfrm>
                <a:off x="4626" y="4067"/>
                <a:ext cx="5" cy="14"/>
              </a:xfrm>
              <a:custGeom>
                <a:avLst/>
                <a:gdLst>
                  <a:gd name="T0" fmla="*/ 7 w 11"/>
                  <a:gd name="T1" fmla="*/ 0 h 28"/>
                  <a:gd name="T2" fmla="*/ 11 w 11"/>
                  <a:gd name="T3" fmla="*/ 0 h 28"/>
                  <a:gd name="T4" fmla="*/ 11 w 11"/>
                  <a:gd name="T5" fmla="*/ 2 h 28"/>
                  <a:gd name="T6" fmla="*/ 11 w 11"/>
                  <a:gd name="T7" fmla="*/ 7 h 28"/>
                  <a:gd name="T8" fmla="*/ 11 w 11"/>
                  <a:gd name="T9" fmla="*/ 10 h 28"/>
                  <a:gd name="T10" fmla="*/ 11 w 11"/>
                  <a:gd name="T11" fmla="*/ 14 h 28"/>
                  <a:gd name="T12" fmla="*/ 11 w 11"/>
                  <a:gd name="T13" fmla="*/ 17 h 28"/>
                  <a:gd name="T14" fmla="*/ 11 w 11"/>
                  <a:gd name="T15" fmla="*/ 20 h 28"/>
                  <a:gd name="T16" fmla="*/ 7 w 11"/>
                  <a:gd name="T17" fmla="*/ 24 h 28"/>
                  <a:gd name="T18" fmla="*/ 4 w 11"/>
                  <a:gd name="T19" fmla="*/ 28 h 28"/>
                  <a:gd name="T20" fmla="*/ 4 w 11"/>
                  <a:gd name="T21" fmla="*/ 24 h 28"/>
                  <a:gd name="T22" fmla="*/ 0 w 11"/>
                  <a:gd name="T23" fmla="*/ 24 h 28"/>
                  <a:gd name="T24" fmla="*/ 0 w 11"/>
                  <a:gd name="T25" fmla="*/ 20 h 28"/>
                  <a:gd name="T26" fmla="*/ 0 w 11"/>
                  <a:gd name="T27" fmla="*/ 17 h 28"/>
                  <a:gd name="T28" fmla="*/ 0 w 11"/>
                  <a:gd name="T29" fmla="*/ 14 h 28"/>
                  <a:gd name="T30" fmla="*/ 0 w 11"/>
                  <a:gd name="T31" fmla="*/ 10 h 28"/>
                  <a:gd name="T32" fmla="*/ 0 w 11"/>
                  <a:gd name="T33" fmla="*/ 7 h 28"/>
                  <a:gd name="T34" fmla="*/ 4 w 11"/>
                  <a:gd name="T35" fmla="*/ 2 h 28"/>
                  <a:gd name="T36" fmla="*/ 4 w 11"/>
                  <a:gd name="T37" fmla="*/ 0 h 28"/>
                  <a:gd name="T38" fmla="*/ 7 w 1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96" name="Freeform 608"/>
              <p:cNvSpPr>
                <a:spLocks/>
              </p:cNvSpPr>
              <p:nvPr/>
            </p:nvSpPr>
            <p:spPr bwMode="auto">
              <a:xfrm>
                <a:off x="4642" y="4057"/>
                <a:ext cx="15" cy="30"/>
              </a:xfrm>
              <a:custGeom>
                <a:avLst/>
                <a:gdLst>
                  <a:gd name="T0" fmla="*/ 3 w 31"/>
                  <a:gd name="T1" fmla="*/ 10 h 60"/>
                  <a:gd name="T2" fmla="*/ 0 w 31"/>
                  <a:gd name="T3" fmla="*/ 49 h 60"/>
                  <a:gd name="T4" fmla="*/ 7 w 31"/>
                  <a:gd name="T5" fmla="*/ 55 h 60"/>
                  <a:gd name="T6" fmla="*/ 7 w 31"/>
                  <a:gd name="T7" fmla="*/ 51 h 60"/>
                  <a:gd name="T8" fmla="*/ 10 w 31"/>
                  <a:gd name="T9" fmla="*/ 51 h 60"/>
                  <a:gd name="T10" fmla="*/ 10 w 31"/>
                  <a:gd name="T11" fmla="*/ 35 h 60"/>
                  <a:gd name="T12" fmla="*/ 21 w 31"/>
                  <a:gd name="T13" fmla="*/ 60 h 60"/>
                  <a:gd name="T14" fmla="*/ 24 w 31"/>
                  <a:gd name="T15" fmla="*/ 60 h 60"/>
                  <a:gd name="T16" fmla="*/ 24 w 31"/>
                  <a:gd name="T17" fmla="*/ 49 h 60"/>
                  <a:gd name="T18" fmla="*/ 13 w 31"/>
                  <a:gd name="T19" fmla="*/ 23 h 60"/>
                  <a:gd name="T20" fmla="*/ 31 w 31"/>
                  <a:gd name="T21" fmla="*/ 13 h 60"/>
                  <a:gd name="T22" fmla="*/ 28 w 31"/>
                  <a:gd name="T23" fmla="*/ 3 h 60"/>
                  <a:gd name="T24" fmla="*/ 10 w 31"/>
                  <a:gd name="T25" fmla="*/ 17 h 60"/>
                  <a:gd name="T26" fmla="*/ 13 w 31"/>
                  <a:gd name="T27" fmla="*/ 3 h 60"/>
                  <a:gd name="T28" fmla="*/ 7 w 31"/>
                  <a:gd name="T29" fmla="*/ 0 h 60"/>
                  <a:gd name="T30" fmla="*/ 3 w 31"/>
                  <a:gd name="T31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0">
                    <a:moveTo>
                      <a:pt x="3" y="10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0" y="35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49"/>
                    </a:lnTo>
                    <a:lnTo>
                      <a:pt x="13" y="23"/>
                    </a:lnTo>
                    <a:lnTo>
                      <a:pt x="31" y="13"/>
                    </a:lnTo>
                    <a:lnTo>
                      <a:pt x="28" y="3"/>
                    </a:lnTo>
                    <a:lnTo>
                      <a:pt x="10" y="17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497" name="Freeform 609"/>
              <p:cNvSpPr>
                <a:spLocks/>
              </p:cNvSpPr>
              <p:nvPr/>
            </p:nvSpPr>
            <p:spPr bwMode="auto">
              <a:xfrm>
                <a:off x="4642" y="4057"/>
                <a:ext cx="15" cy="30"/>
              </a:xfrm>
              <a:custGeom>
                <a:avLst/>
                <a:gdLst>
                  <a:gd name="T0" fmla="*/ 3 w 31"/>
                  <a:gd name="T1" fmla="*/ 10 h 60"/>
                  <a:gd name="T2" fmla="*/ 0 w 31"/>
                  <a:gd name="T3" fmla="*/ 49 h 60"/>
                  <a:gd name="T4" fmla="*/ 7 w 31"/>
                  <a:gd name="T5" fmla="*/ 55 h 60"/>
                  <a:gd name="T6" fmla="*/ 7 w 31"/>
                  <a:gd name="T7" fmla="*/ 51 h 60"/>
                  <a:gd name="T8" fmla="*/ 10 w 31"/>
                  <a:gd name="T9" fmla="*/ 51 h 60"/>
                  <a:gd name="T10" fmla="*/ 10 w 31"/>
                  <a:gd name="T11" fmla="*/ 35 h 60"/>
                  <a:gd name="T12" fmla="*/ 21 w 31"/>
                  <a:gd name="T13" fmla="*/ 60 h 60"/>
                  <a:gd name="T14" fmla="*/ 24 w 31"/>
                  <a:gd name="T15" fmla="*/ 60 h 60"/>
                  <a:gd name="T16" fmla="*/ 24 w 31"/>
                  <a:gd name="T17" fmla="*/ 49 h 60"/>
                  <a:gd name="T18" fmla="*/ 13 w 31"/>
                  <a:gd name="T19" fmla="*/ 23 h 60"/>
                  <a:gd name="T20" fmla="*/ 31 w 31"/>
                  <a:gd name="T21" fmla="*/ 13 h 60"/>
                  <a:gd name="T22" fmla="*/ 28 w 31"/>
                  <a:gd name="T23" fmla="*/ 3 h 60"/>
                  <a:gd name="T24" fmla="*/ 10 w 31"/>
                  <a:gd name="T25" fmla="*/ 17 h 60"/>
                  <a:gd name="T26" fmla="*/ 13 w 31"/>
                  <a:gd name="T27" fmla="*/ 3 h 60"/>
                  <a:gd name="T28" fmla="*/ 7 w 31"/>
                  <a:gd name="T29" fmla="*/ 0 h 60"/>
                  <a:gd name="T30" fmla="*/ 3 w 31"/>
                  <a:gd name="T31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0">
                    <a:moveTo>
                      <a:pt x="3" y="10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0" y="35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49"/>
                    </a:lnTo>
                    <a:lnTo>
                      <a:pt x="13" y="23"/>
                    </a:lnTo>
                    <a:lnTo>
                      <a:pt x="31" y="13"/>
                    </a:lnTo>
                    <a:lnTo>
                      <a:pt x="28" y="3"/>
                    </a:lnTo>
                    <a:lnTo>
                      <a:pt x="10" y="17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3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2699" name="Group 811"/>
            <p:cNvGrpSpPr>
              <a:grpSpLocks/>
            </p:cNvGrpSpPr>
            <p:nvPr/>
          </p:nvGrpSpPr>
          <p:grpSpPr bwMode="auto">
            <a:xfrm>
              <a:off x="4840288" y="4802188"/>
              <a:ext cx="2557462" cy="1735137"/>
              <a:chOff x="3185" y="3025"/>
              <a:chExt cx="1611" cy="1093"/>
            </a:xfrm>
          </p:grpSpPr>
          <p:sp>
            <p:nvSpPr>
              <p:cNvPr id="422499" name="Freeform 611"/>
              <p:cNvSpPr>
                <a:spLocks/>
              </p:cNvSpPr>
              <p:nvPr/>
            </p:nvSpPr>
            <p:spPr bwMode="auto">
              <a:xfrm>
                <a:off x="4619" y="4039"/>
                <a:ext cx="28" cy="24"/>
              </a:xfrm>
              <a:custGeom>
                <a:avLst/>
                <a:gdLst>
                  <a:gd name="T0" fmla="*/ 11 w 56"/>
                  <a:gd name="T1" fmla="*/ 4 h 48"/>
                  <a:gd name="T2" fmla="*/ 21 w 56"/>
                  <a:gd name="T3" fmla="*/ 20 h 48"/>
                  <a:gd name="T4" fmla="*/ 0 w 56"/>
                  <a:gd name="T5" fmla="*/ 38 h 48"/>
                  <a:gd name="T6" fmla="*/ 4 w 56"/>
                  <a:gd name="T7" fmla="*/ 48 h 48"/>
                  <a:gd name="T8" fmla="*/ 8 w 56"/>
                  <a:gd name="T9" fmla="*/ 45 h 48"/>
                  <a:gd name="T10" fmla="*/ 8 w 56"/>
                  <a:gd name="T11" fmla="*/ 48 h 48"/>
                  <a:gd name="T12" fmla="*/ 27 w 56"/>
                  <a:gd name="T13" fmla="*/ 35 h 48"/>
                  <a:gd name="T14" fmla="*/ 36 w 56"/>
                  <a:gd name="T15" fmla="*/ 48 h 48"/>
                  <a:gd name="T16" fmla="*/ 46 w 56"/>
                  <a:gd name="T17" fmla="*/ 48 h 48"/>
                  <a:gd name="T18" fmla="*/ 49 w 56"/>
                  <a:gd name="T19" fmla="*/ 42 h 48"/>
                  <a:gd name="T20" fmla="*/ 36 w 56"/>
                  <a:gd name="T21" fmla="*/ 26 h 48"/>
                  <a:gd name="T22" fmla="*/ 56 w 56"/>
                  <a:gd name="T23" fmla="*/ 7 h 48"/>
                  <a:gd name="T24" fmla="*/ 46 w 56"/>
                  <a:gd name="T25" fmla="*/ 0 h 48"/>
                  <a:gd name="T26" fmla="*/ 32 w 56"/>
                  <a:gd name="T27" fmla="*/ 14 h 48"/>
                  <a:gd name="T28" fmla="*/ 21 w 56"/>
                  <a:gd name="T29" fmla="*/ 0 h 48"/>
                  <a:gd name="T30" fmla="*/ 18 w 56"/>
                  <a:gd name="T31" fmla="*/ 0 h 48"/>
                  <a:gd name="T32" fmla="*/ 14 w 56"/>
                  <a:gd name="T33" fmla="*/ 0 h 48"/>
                  <a:gd name="T34" fmla="*/ 11 w 56"/>
                  <a:gd name="T3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11" y="4"/>
                    </a:moveTo>
                    <a:lnTo>
                      <a:pt x="21" y="20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27" y="35"/>
                    </a:lnTo>
                    <a:lnTo>
                      <a:pt x="36" y="48"/>
                    </a:lnTo>
                    <a:lnTo>
                      <a:pt x="46" y="48"/>
                    </a:lnTo>
                    <a:lnTo>
                      <a:pt x="49" y="42"/>
                    </a:lnTo>
                    <a:lnTo>
                      <a:pt x="36" y="26"/>
                    </a:lnTo>
                    <a:lnTo>
                      <a:pt x="56" y="7"/>
                    </a:lnTo>
                    <a:lnTo>
                      <a:pt x="46" y="0"/>
                    </a:lnTo>
                    <a:lnTo>
                      <a:pt x="32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0" name="Freeform 612"/>
              <p:cNvSpPr>
                <a:spLocks/>
              </p:cNvSpPr>
              <p:nvPr/>
            </p:nvSpPr>
            <p:spPr bwMode="auto">
              <a:xfrm>
                <a:off x="4619" y="4039"/>
                <a:ext cx="28" cy="24"/>
              </a:xfrm>
              <a:custGeom>
                <a:avLst/>
                <a:gdLst>
                  <a:gd name="T0" fmla="*/ 11 w 56"/>
                  <a:gd name="T1" fmla="*/ 4 h 48"/>
                  <a:gd name="T2" fmla="*/ 21 w 56"/>
                  <a:gd name="T3" fmla="*/ 20 h 48"/>
                  <a:gd name="T4" fmla="*/ 0 w 56"/>
                  <a:gd name="T5" fmla="*/ 38 h 48"/>
                  <a:gd name="T6" fmla="*/ 4 w 56"/>
                  <a:gd name="T7" fmla="*/ 48 h 48"/>
                  <a:gd name="T8" fmla="*/ 8 w 56"/>
                  <a:gd name="T9" fmla="*/ 45 h 48"/>
                  <a:gd name="T10" fmla="*/ 8 w 56"/>
                  <a:gd name="T11" fmla="*/ 48 h 48"/>
                  <a:gd name="T12" fmla="*/ 27 w 56"/>
                  <a:gd name="T13" fmla="*/ 35 h 48"/>
                  <a:gd name="T14" fmla="*/ 36 w 56"/>
                  <a:gd name="T15" fmla="*/ 48 h 48"/>
                  <a:gd name="T16" fmla="*/ 46 w 56"/>
                  <a:gd name="T17" fmla="*/ 48 h 48"/>
                  <a:gd name="T18" fmla="*/ 49 w 56"/>
                  <a:gd name="T19" fmla="*/ 42 h 48"/>
                  <a:gd name="T20" fmla="*/ 36 w 56"/>
                  <a:gd name="T21" fmla="*/ 26 h 48"/>
                  <a:gd name="T22" fmla="*/ 56 w 56"/>
                  <a:gd name="T23" fmla="*/ 7 h 48"/>
                  <a:gd name="T24" fmla="*/ 46 w 56"/>
                  <a:gd name="T25" fmla="*/ 0 h 48"/>
                  <a:gd name="T26" fmla="*/ 32 w 56"/>
                  <a:gd name="T27" fmla="*/ 14 h 48"/>
                  <a:gd name="T28" fmla="*/ 21 w 56"/>
                  <a:gd name="T29" fmla="*/ 0 h 48"/>
                  <a:gd name="T30" fmla="*/ 18 w 56"/>
                  <a:gd name="T31" fmla="*/ 0 h 48"/>
                  <a:gd name="T32" fmla="*/ 14 w 56"/>
                  <a:gd name="T33" fmla="*/ 0 h 48"/>
                  <a:gd name="T34" fmla="*/ 11 w 56"/>
                  <a:gd name="T3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11" y="4"/>
                    </a:moveTo>
                    <a:lnTo>
                      <a:pt x="21" y="20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27" y="35"/>
                    </a:lnTo>
                    <a:lnTo>
                      <a:pt x="36" y="48"/>
                    </a:lnTo>
                    <a:lnTo>
                      <a:pt x="46" y="48"/>
                    </a:lnTo>
                    <a:lnTo>
                      <a:pt x="49" y="42"/>
                    </a:lnTo>
                    <a:lnTo>
                      <a:pt x="36" y="26"/>
                    </a:lnTo>
                    <a:lnTo>
                      <a:pt x="56" y="7"/>
                    </a:lnTo>
                    <a:lnTo>
                      <a:pt x="46" y="0"/>
                    </a:lnTo>
                    <a:lnTo>
                      <a:pt x="32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1" name="Rectangle 613"/>
              <p:cNvSpPr>
                <a:spLocks noChangeArrowheads="1"/>
              </p:cNvSpPr>
              <p:nvPr/>
            </p:nvSpPr>
            <p:spPr bwMode="auto">
              <a:xfrm>
                <a:off x="4415" y="3986"/>
                <a:ext cx="63" cy="74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2" name="Rectangle 614"/>
              <p:cNvSpPr>
                <a:spLocks noChangeArrowheads="1"/>
              </p:cNvSpPr>
              <p:nvPr/>
            </p:nvSpPr>
            <p:spPr bwMode="auto">
              <a:xfrm>
                <a:off x="4415" y="3986"/>
                <a:ext cx="63" cy="7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3" name="Rectangle 615"/>
              <p:cNvSpPr>
                <a:spLocks noChangeArrowheads="1"/>
              </p:cNvSpPr>
              <p:nvPr/>
            </p:nvSpPr>
            <p:spPr bwMode="auto">
              <a:xfrm>
                <a:off x="4418" y="3990"/>
                <a:ext cx="58" cy="67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4" name="Rectangle 616"/>
              <p:cNvSpPr>
                <a:spLocks noChangeArrowheads="1"/>
              </p:cNvSpPr>
              <p:nvPr/>
            </p:nvSpPr>
            <p:spPr bwMode="auto">
              <a:xfrm>
                <a:off x="4418" y="3990"/>
                <a:ext cx="58" cy="6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5" name="Freeform 617"/>
              <p:cNvSpPr>
                <a:spLocks/>
              </p:cNvSpPr>
              <p:nvPr/>
            </p:nvSpPr>
            <p:spPr bwMode="auto">
              <a:xfrm>
                <a:off x="4450" y="4014"/>
                <a:ext cx="20" cy="35"/>
              </a:xfrm>
              <a:custGeom>
                <a:avLst/>
                <a:gdLst>
                  <a:gd name="T0" fmla="*/ 7 w 41"/>
                  <a:gd name="T1" fmla="*/ 10 h 70"/>
                  <a:gd name="T2" fmla="*/ 0 w 41"/>
                  <a:gd name="T3" fmla="*/ 60 h 70"/>
                  <a:gd name="T4" fmla="*/ 10 w 41"/>
                  <a:gd name="T5" fmla="*/ 68 h 70"/>
                  <a:gd name="T6" fmla="*/ 10 w 41"/>
                  <a:gd name="T7" fmla="*/ 64 h 70"/>
                  <a:gd name="T8" fmla="*/ 13 w 41"/>
                  <a:gd name="T9" fmla="*/ 64 h 70"/>
                  <a:gd name="T10" fmla="*/ 13 w 41"/>
                  <a:gd name="T11" fmla="*/ 42 h 70"/>
                  <a:gd name="T12" fmla="*/ 28 w 41"/>
                  <a:gd name="T13" fmla="*/ 70 h 70"/>
                  <a:gd name="T14" fmla="*/ 31 w 41"/>
                  <a:gd name="T15" fmla="*/ 70 h 70"/>
                  <a:gd name="T16" fmla="*/ 31 w 41"/>
                  <a:gd name="T17" fmla="*/ 60 h 70"/>
                  <a:gd name="T18" fmla="*/ 17 w 41"/>
                  <a:gd name="T19" fmla="*/ 32 h 70"/>
                  <a:gd name="T20" fmla="*/ 41 w 41"/>
                  <a:gd name="T21" fmla="*/ 19 h 70"/>
                  <a:gd name="T22" fmla="*/ 38 w 41"/>
                  <a:gd name="T23" fmla="*/ 8 h 70"/>
                  <a:gd name="T24" fmla="*/ 13 w 41"/>
                  <a:gd name="T25" fmla="*/ 22 h 70"/>
                  <a:gd name="T26" fmla="*/ 17 w 41"/>
                  <a:gd name="T27" fmla="*/ 8 h 70"/>
                  <a:gd name="T28" fmla="*/ 10 w 41"/>
                  <a:gd name="T29" fmla="*/ 0 h 70"/>
                  <a:gd name="T30" fmla="*/ 7 w 41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70">
                    <a:moveTo>
                      <a:pt x="7" y="10"/>
                    </a:moveTo>
                    <a:lnTo>
                      <a:pt x="0" y="60"/>
                    </a:lnTo>
                    <a:lnTo>
                      <a:pt x="10" y="68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3" y="42"/>
                    </a:lnTo>
                    <a:lnTo>
                      <a:pt x="28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1" y="19"/>
                    </a:lnTo>
                    <a:lnTo>
                      <a:pt x="38" y="8"/>
                    </a:lnTo>
                    <a:lnTo>
                      <a:pt x="13" y="22"/>
                    </a:lnTo>
                    <a:lnTo>
                      <a:pt x="17" y="8"/>
                    </a:lnTo>
                    <a:lnTo>
                      <a:pt x="10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6" name="Freeform 618"/>
              <p:cNvSpPr>
                <a:spLocks/>
              </p:cNvSpPr>
              <p:nvPr/>
            </p:nvSpPr>
            <p:spPr bwMode="auto">
              <a:xfrm>
                <a:off x="4450" y="4014"/>
                <a:ext cx="20" cy="35"/>
              </a:xfrm>
              <a:custGeom>
                <a:avLst/>
                <a:gdLst>
                  <a:gd name="T0" fmla="*/ 7 w 41"/>
                  <a:gd name="T1" fmla="*/ 10 h 70"/>
                  <a:gd name="T2" fmla="*/ 0 w 41"/>
                  <a:gd name="T3" fmla="*/ 60 h 70"/>
                  <a:gd name="T4" fmla="*/ 10 w 41"/>
                  <a:gd name="T5" fmla="*/ 68 h 70"/>
                  <a:gd name="T6" fmla="*/ 10 w 41"/>
                  <a:gd name="T7" fmla="*/ 64 h 70"/>
                  <a:gd name="T8" fmla="*/ 13 w 41"/>
                  <a:gd name="T9" fmla="*/ 64 h 70"/>
                  <a:gd name="T10" fmla="*/ 13 w 41"/>
                  <a:gd name="T11" fmla="*/ 42 h 70"/>
                  <a:gd name="T12" fmla="*/ 28 w 41"/>
                  <a:gd name="T13" fmla="*/ 70 h 70"/>
                  <a:gd name="T14" fmla="*/ 31 w 41"/>
                  <a:gd name="T15" fmla="*/ 70 h 70"/>
                  <a:gd name="T16" fmla="*/ 31 w 41"/>
                  <a:gd name="T17" fmla="*/ 60 h 70"/>
                  <a:gd name="T18" fmla="*/ 17 w 41"/>
                  <a:gd name="T19" fmla="*/ 32 h 70"/>
                  <a:gd name="T20" fmla="*/ 41 w 41"/>
                  <a:gd name="T21" fmla="*/ 19 h 70"/>
                  <a:gd name="T22" fmla="*/ 38 w 41"/>
                  <a:gd name="T23" fmla="*/ 8 h 70"/>
                  <a:gd name="T24" fmla="*/ 13 w 41"/>
                  <a:gd name="T25" fmla="*/ 22 h 70"/>
                  <a:gd name="T26" fmla="*/ 17 w 41"/>
                  <a:gd name="T27" fmla="*/ 8 h 70"/>
                  <a:gd name="T28" fmla="*/ 10 w 41"/>
                  <a:gd name="T29" fmla="*/ 0 h 70"/>
                  <a:gd name="T30" fmla="*/ 7 w 41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70">
                    <a:moveTo>
                      <a:pt x="7" y="10"/>
                    </a:moveTo>
                    <a:lnTo>
                      <a:pt x="0" y="60"/>
                    </a:lnTo>
                    <a:lnTo>
                      <a:pt x="10" y="68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3" y="42"/>
                    </a:lnTo>
                    <a:lnTo>
                      <a:pt x="28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1" y="19"/>
                    </a:lnTo>
                    <a:lnTo>
                      <a:pt x="38" y="8"/>
                    </a:lnTo>
                    <a:lnTo>
                      <a:pt x="13" y="22"/>
                    </a:lnTo>
                    <a:lnTo>
                      <a:pt x="17" y="8"/>
                    </a:lnTo>
                    <a:lnTo>
                      <a:pt x="10" y="0"/>
                    </a:lnTo>
                    <a:lnTo>
                      <a:pt x="7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7" name="Freeform 619"/>
              <p:cNvSpPr>
                <a:spLocks/>
              </p:cNvSpPr>
              <p:nvPr/>
            </p:nvSpPr>
            <p:spPr bwMode="auto">
              <a:xfrm>
                <a:off x="4423" y="3994"/>
                <a:ext cx="33" cy="30"/>
              </a:xfrm>
              <a:custGeom>
                <a:avLst/>
                <a:gdLst>
                  <a:gd name="T0" fmla="*/ 15 w 66"/>
                  <a:gd name="T1" fmla="*/ 3 h 60"/>
                  <a:gd name="T2" fmla="*/ 25 w 66"/>
                  <a:gd name="T3" fmla="*/ 28 h 60"/>
                  <a:gd name="T4" fmla="*/ 0 w 66"/>
                  <a:gd name="T5" fmla="*/ 45 h 60"/>
                  <a:gd name="T6" fmla="*/ 4 w 66"/>
                  <a:gd name="T7" fmla="*/ 60 h 60"/>
                  <a:gd name="T8" fmla="*/ 6 w 66"/>
                  <a:gd name="T9" fmla="*/ 56 h 60"/>
                  <a:gd name="T10" fmla="*/ 11 w 66"/>
                  <a:gd name="T11" fmla="*/ 60 h 60"/>
                  <a:gd name="T12" fmla="*/ 32 w 66"/>
                  <a:gd name="T13" fmla="*/ 39 h 60"/>
                  <a:gd name="T14" fmla="*/ 43 w 66"/>
                  <a:gd name="T15" fmla="*/ 60 h 60"/>
                  <a:gd name="T16" fmla="*/ 53 w 66"/>
                  <a:gd name="T17" fmla="*/ 56 h 60"/>
                  <a:gd name="T18" fmla="*/ 56 w 66"/>
                  <a:gd name="T19" fmla="*/ 51 h 60"/>
                  <a:gd name="T20" fmla="*/ 43 w 66"/>
                  <a:gd name="T21" fmla="*/ 31 h 60"/>
                  <a:gd name="T22" fmla="*/ 66 w 66"/>
                  <a:gd name="T23" fmla="*/ 7 h 60"/>
                  <a:gd name="T24" fmla="*/ 56 w 66"/>
                  <a:gd name="T25" fmla="*/ 0 h 60"/>
                  <a:gd name="T26" fmla="*/ 35 w 66"/>
                  <a:gd name="T27" fmla="*/ 17 h 60"/>
                  <a:gd name="T28" fmla="*/ 25 w 66"/>
                  <a:gd name="T29" fmla="*/ 0 h 60"/>
                  <a:gd name="T30" fmla="*/ 21 w 66"/>
                  <a:gd name="T31" fmla="*/ 0 h 60"/>
                  <a:gd name="T32" fmla="*/ 15 w 66"/>
                  <a:gd name="T33" fmla="*/ 0 h 60"/>
                  <a:gd name="T34" fmla="*/ 15 w 66"/>
                  <a:gd name="T3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0">
                    <a:moveTo>
                      <a:pt x="15" y="3"/>
                    </a:moveTo>
                    <a:lnTo>
                      <a:pt x="25" y="28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32" y="39"/>
                    </a:lnTo>
                    <a:lnTo>
                      <a:pt x="43" y="60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43" y="31"/>
                    </a:lnTo>
                    <a:lnTo>
                      <a:pt x="66" y="7"/>
                    </a:lnTo>
                    <a:lnTo>
                      <a:pt x="56" y="0"/>
                    </a:lnTo>
                    <a:lnTo>
                      <a:pt x="35" y="17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8" name="Freeform 620"/>
              <p:cNvSpPr>
                <a:spLocks/>
              </p:cNvSpPr>
              <p:nvPr/>
            </p:nvSpPr>
            <p:spPr bwMode="auto">
              <a:xfrm>
                <a:off x="4423" y="3994"/>
                <a:ext cx="33" cy="30"/>
              </a:xfrm>
              <a:custGeom>
                <a:avLst/>
                <a:gdLst>
                  <a:gd name="T0" fmla="*/ 15 w 66"/>
                  <a:gd name="T1" fmla="*/ 3 h 60"/>
                  <a:gd name="T2" fmla="*/ 25 w 66"/>
                  <a:gd name="T3" fmla="*/ 28 h 60"/>
                  <a:gd name="T4" fmla="*/ 0 w 66"/>
                  <a:gd name="T5" fmla="*/ 45 h 60"/>
                  <a:gd name="T6" fmla="*/ 4 w 66"/>
                  <a:gd name="T7" fmla="*/ 60 h 60"/>
                  <a:gd name="T8" fmla="*/ 6 w 66"/>
                  <a:gd name="T9" fmla="*/ 56 h 60"/>
                  <a:gd name="T10" fmla="*/ 11 w 66"/>
                  <a:gd name="T11" fmla="*/ 60 h 60"/>
                  <a:gd name="T12" fmla="*/ 32 w 66"/>
                  <a:gd name="T13" fmla="*/ 39 h 60"/>
                  <a:gd name="T14" fmla="*/ 43 w 66"/>
                  <a:gd name="T15" fmla="*/ 60 h 60"/>
                  <a:gd name="T16" fmla="*/ 53 w 66"/>
                  <a:gd name="T17" fmla="*/ 56 h 60"/>
                  <a:gd name="T18" fmla="*/ 56 w 66"/>
                  <a:gd name="T19" fmla="*/ 51 h 60"/>
                  <a:gd name="T20" fmla="*/ 43 w 66"/>
                  <a:gd name="T21" fmla="*/ 31 h 60"/>
                  <a:gd name="T22" fmla="*/ 66 w 66"/>
                  <a:gd name="T23" fmla="*/ 7 h 60"/>
                  <a:gd name="T24" fmla="*/ 56 w 66"/>
                  <a:gd name="T25" fmla="*/ 0 h 60"/>
                  <a:gd name="T26" fmla="*/ 35 w 66"/>
                  <a:gd name="T27" fmla="*/ 17 h 60"/>
                  <a:gd name="T28" fmla="*/ 25 w 66"/>
                  <a:gd name="T29" fmla="*/ 0 h 60"/>
                  <a:gd name="T30" fmla="*/ 21 w 66"/>
                  <a:gd name="T31" fmla="*/ 0 h 60"/>
                  <a:gd name="T32" fmla="*/ 15 w 66"/>
                  <a:gd name="T33" fmla="*/ 0 h 60"/>
                  <a:gd name="T34" fmla="*/ 15 w 66"/>
                  <a:gd name="T3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0">
                    <a:moveTo>
                      <a:pt x="15" y="3"/>
                    </a:moveTo>
                    <a:lnTo>
                      <a:pt x="25" y="28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32" y="39"/>
                    </a:lnTo>
                    <a:lnTo>
                      <a:pt x="43" y="60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43" y="31"/>
                    </a:lnTo>
                    <a:lnTo>
                      <a:pt x="66" y="7"/>
                    </a:lnTo>
                    <a:lnTo>
                      <a:pt x="56" y="0"/>
                    </a:lnTo>
                    <a:lnTo>
                      <a:pt x="35" y="17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09" name="Freeform 621"/>
              <p:cNvSpPr>
                <a:spLocks/>
              </p:cNvSpPr>
              <p:nvPr/>
            </p:nvSpPr>
            <p:spPr bwMode="auto">
              <a:xfrm>
                <a:off x="4425" y="4022"/>
                <a:ext cx="21" cy="29"/>
              </a:xfrm>
              <a:custGeom>
                <a:avLst/>
                <a:gdLst>
                  <a:gd name="T0" fmla="*/ 24 w 42"/>
                  <a:gd name="T1" fmla="*/ 0 h 59"/>
                  <a:gd name="T2" fmla="*/ 28 w 42"/>
                  <a:gd name="T3" fmla="*/ 4 h 59"/>
                  <a:gd name="T4" fmla="*/ 31 w 42"/>
                  <a:gd name="T5" fmla="*/ 4 h 59"/>
                  <a:gd name="T6" fmla="*/ 34 w 42"/>
                  <a:gd name="T7" fmla="*/ 7 h 59"/>
                  <a:gd name="T8" fmla="*/ 39 w 42"/>
                  <a:gd name="T9" fmla="*/ 11 h 59"/>
                  <a:gd name="T10" fmla="*/ 39 w 42"/>
                  <a:gd name="T11" fmla="*/ 17 h 59"/>
                  <a:gd name="T12" fmla="*/ 42 w 42"/>
                  <a:gd name="T13" fmla="*/ 21 h 59"/>
                  <a:gd name="T14" fmla="*/ 42 w 42"/>
                  <a:gd name="T15" fmla="*/ 27 h 59"/>
                  <a:gd name="T16" fmla="*/ 42 w 42"/>
                  <a:gd name="T17" fmla="*/ 32 h 59"/>
                  <a:gd name="T18" fmla="*/ 39 w 42"/>
                  <a:gd name="T19" fmla="*/ 39 h 59"/>
                  <a:gd name="T20" fmla="*/ 39 w 42"/>
                  <a:gd name="T21" fmla="*/ 45 h 59"/>
                  <a:gd name="T22" fmla="*/ 34 w 42"/>
                  <a:gd name="T23" fmla="*/ 49 h 59"/>
                  <a:gd name="T24" fmla="*/ 31 w 42"/>
                  <a:gd name="T25" fmla="*/ 53 h 59"/>
                  <a:gd name="T26" fmla="*/ 28 w 42"/>
                  <a:gd name="T27" fmla="*/ 55 h 59"/>
                  <a:gd name="T28" fmla="*/ 24 w 42"/>
                  <a:gd name="T29" fmla="*/ 55 h 59"/>
                  <a:gd name="T30" fmla="*/ 21 w 42"/>
                  <a:gd name="T31" fmla="*/ 59 h 59"/>
                  <a:gd name="T32" fmla="*/ 14 w 42"/>
                  <a:gd name="T33" fmla="*/ 59 h 59"/>
                  <a:gd name="T34" fmla="*/ 11 w 42"/>
                  <a:gd name="T35" fmla="*/ 55 h 59"/>
                  <a:gd name="T36" fmla="*/ 7 w 42"/>
                  <a:gd name="T37" fmla="*/ 55 h 59"/>
                  <a:gd name="T38" fmla="*/ 7 w 42"/>
                  <a:gd name="T39" fmla="*/ 53 h 59"/>
                  <a:gd name="T40" fmla="*/ 2 w 42"/>
                  <a:gd name="T41" fmla="*/ 49 h 59"/>
                  <a:gd name="T42" fmla="*/ 0 w 42"/>
                  <a:gd name="T43" fmla="*/ 42 h 59"/>
                  <a:gd name="T44" fmla="*/ 0 w 42"/>
                  <a:gd name="T45" fmla="*/ 39 h 59"/>
                  <a:gd name="T46" fmla="*/ 0 w 42"/>
                  <a:gd name="T47" fmla="*/ 32 h 59"/>
                  <a:gd name="T48" fmla="*/ 0 w 42"/>
                  <a:gd name="T49" fmla="*/ 27 h 59"/>
                  <a:gd name="T50" fmla="*/ 2 w 42"/>
                  <a:gd name="T51" fmla="*/ 21 h 59"/>
                  <a:gd name="T52" fmla="*/ 2 w 42"/>
                  <a:gd name="T53" fmla="*/ 13 h 59"/>
                  <a:gd name="T54" fmla="*/ 7 w 42"/>
                  <a:gd name="T55" fmla="*/ 11 h 59"/>
                  <a:gd name="T56" fmla="*/ 11 w 42"/>
                  <a:gd name="T57" fmla="*/ 7 h 59"/>
                  <a:gd name="T58" fmla="*/ 14 w 42"/>
                  <a:gd name="T59" fmla="*/ 4 h 59"/>
                  <a:gd name="T60" fmla="*/ 17 w 42"/>
                  <a:gd name="T61" fmla="*/ 4 h 59"/>
                  <a:gd name="T62" fmla="*/ 21 w 42"/>
                  <a:gd name="T63" fmla="*/ 0 h 59"/>
                  <a:gd name="T64" fmla="*/ 24 w 42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9">
                    <a:moveTo>
                      <a:pt x="24" y="0"/>
                    </a:moveTo>
                    <a:lnTo>
                      <a:pt x="28" y="4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2" y="21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4" y="49"/>
                    </a:lnTo>
                    <a:lnTo>
                      <a:pt x="31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9"/>
                    </a:lnTo>
                    <a:lnTo>
                      <a:pt x="14" y="59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0" name="Freeform 622"/>
              <p:cNvSpPr>
                <a:spLocks/>
              </p:cNvSpPr>
              <p:nvPr/>
            </p:nvSpPr>
            <p:spPr bwMode="auto">
              <a:xfrm>
                <a:off x="4425" y="4022"/>
                <a:ext cx="21" cy="29"/>
              </a:xfrm>
              <a:custGeom>
                <a:avLst/>
                <a:gdLst>
                  <a:gd name="T0" fmla="*/ 24 w 42"/>
                  <a:gd name="T1" fmla="*/ 0 h 59"/>
                  <a:gd name="T2" fmla="*/ 28 w 42"/>
                  <a:gd name="T3" fmla="*/ 4 h 59"/>
                  <a:gd name="T4" fmla="*/ 31 w 42"/>
                  <a:gd name="T5" fmla="*/ 4 h 59"/>
                  <a:gd name="T6" fmla="*/ 34 w 42"/>
                  <a:gd name="T7" fmla="*/ 7 h 59"/>
                  <a:gd name="T8" fmla="*/ 39 w 42"/>
                  <a:gd name="T9" fmla="*/ 11 h 59"/>
                  <a:gd name="T10" fmla="*/ 39 w 42"/>
                  <a:gd name="T11" fmla="*/ 17 h 59"/>
                  <a:gd name="T12" fmla="*/ 42 w 42"/>
                  <a:gd name="T13" fmla="*/ 21 h 59"/>
                  <a:gd name="T14" fmla="*/ 42 w 42"/>
                  <a:gd name="T15" fmla="*/ 27 h 59"/>
                  <a:gd name="T16" fmla="*/ 42 w 42"/>
                  <a:gd name="T17" fmla="*/ 32 h 59"/>
                  <a:gd name="T18" fmla="*/ 39 w 42"/>
                  <a:gd name="T19" fmla="*/ 39 h 59"/>
                  <a:gd name="T20" fmla="*/ 39 w 42"/>
                  <a:gd name="T21" fmla="*/ 45 h 59"/>
                  <a:gd name="T22" fmla="*/ 34 w 42"/>
                  <a:gd name="T23" fmla="*/ 49 h 59"/>
                  <a:gd name="T24" fmla="*/ 31 w 42"/>
                  <a:gd name="T25" fmla="*/ 53 h 59"/>
                  <a:gd name="T26" fmla="*/ 28 w 42"/>
                  <a:gd name="T27" fmla="*/ 55 h 59"/>
                  <a:gd name="T28" fmla="*/ 24 w 42"/>
                  <a:gd name="T29" fmla="*/ 55 h 59"/>
                  <a:gd name="T30" fmla="*/ 21 w 42"/>
                  <a:gd name="T31" fmla="*/ 59 h 59"/>
                  <a:gd name="T32" fmla="*/ 14 w 42"/>
                  <a:gd name="T33" fmla="*/ 59 h 59"/>
                  <a:gd name="T34" fmla="*/ 11 w 42"/>
                  <a:gd name="T35" fmla="*/ 55 h 59"/>
                  <a:gd name="T36" fmla="*/ 7 w 42"/>
                  <a:gd name="T37" fmla="*/ 55 h 59"/>
                  <a:gd name="T38" fmla="*/ 7 w 42"/>
                  <a:gd name="T39" fmla="*/ 53 h 59"/>
                  <a:gd name="T40" fmla="*/ 2 w 42"/>
                  <a:gd name="T41" fmla="*/ 49 h 59"/>
                  <a:gd name="T42" fmla="*/ 0 w 42"/>
                  <a:gd name="T43" fmla="*/ 42 h 59"/>
                  <a:gd name="T44" fmla="*/ 0 w 42"/>
                  <a:gd name="T45" fmla="*/ 39 h 59"/>
                  <a:gd name="T46" fmla="*/ 0 w 42"/>
                  <a:gd name="T47" fmla="*/ 32 h 59"/>
                  <a:gd name="T48" fmla="*/ 0 w 42"/>
                  <a:gd name="T49" fmla="*/ 27 h 59"/>
                  <a:gd name="T50" fmla="*/ 2 w 42"/>
                  <a:gd name="T51" fmla="*/ 21 h 59"/>
                  <a:gd name="T52" fmla="*/ 2 w 42"/>
                  <a:gd name="T53" fmla="*/ 13 h 59"/>
                  <a:gd name="T54" fmla="*/ 7 w 42"/>
                  <a:gd name="T55" fmla="*/ 11 h 59"/>
                  <a:gd name="T56" fmla="*/ 11 w 42"/>
                  <a:gd name="T57" fmla="*/ 7 h 59"/>
                  <a:gd name="T58" fmla="*/ 14 w 42"/>
                  <a:gd name="T59" fmla="*/ 4 h 59"/>
                  <a:gd name="T60" fmla="*/ 17 w 42"/>
                  <a:gd name="T61" fmla="*/ 4 h 59"/>
                  <a:gd name="T62" fmla="*/ 21 w 42"/>
                  <a:gd name="T63" fmla="*/ 0 h 59"/>
                  <a:gd name="T64" fmla="*/ 24 w 42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9">
                    <a:moveTo>
                      <a:pt x="24" y="0"/>
                    </a:moveTo>
                    <a:lnTo>
                      <a:pt x="28" y="4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2" y="21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4" y="49"/>
                    </a:lnTo>
                    <a:lnTo>
                      <a:pt x="31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9"/>
                    </a:lnTo>
                    <a:lnTo>
                      <a:pt x="14" y="59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1" name="Freeform 623"/>
              <p:cNvSpPr>
                <a:spLocks/>
              </p:cNvSpPr>
              <p:nvPr/>
            </p:nvSpPr>
            <p:spPr bwMode="auto">
              <a:xfrm>
                <a:off x="4431" y="4027"/>
                <a:ext cx="8" cy="16"/>
              </a:xfrm>
              <a:custGeom>
                <a:avLst/>
                <a:gdLst>
                  <a:gd name="T0" fmla="*/ 10 w 17"/>
                  <a:gd name="T1" fmla="*/ 0 h 31"/>
                  <a:gd name="T2" fmla="*/ 13 w 17"/>
                  <a:gd name="T3" fmla="*/ 2 h 31"/>
                  <a:gd name="T4" fmla="*/ 17 w 17"/>
                  <a:gd name="T5" fmla="*/ 6 h 31"/>
                  <a:gd name="T6" fmla="*/ 17 w 17"/>
                  <a:gd name="T7" fmla="*/ 10 h 31"/>
                  <a:gd name="T8" fmla="*/ 17 w 17"/>
                  <a:gd name="T9" fmla="*/ 12 h 31"/>
                  <a:gd name="T10" fmla="*/ 17 w 17"/>
                  <a:gd name="T11" fmla="*/ 16 h 31"/>
                  <a:gd name="T12" fmla="*/ 17 w 17"/>
                  <a:gd name="T13" fmla="*/ 21 h 31"/>
                  <a:gd name="T14" fmla="*/ 13 w 17"/>
                  <a:gd name="T15" fmla="*/ 24 h 31"/>
                  <a:gd name="T16" fmla="*/ 13 w 17"/>
                  <a:gd name="T17" fmla="*/ 28 h 31"/>
                  <a:gd name="T18" fmla="*/ 10 w 17"/>
                  <a:gd name="T19" fmla="*/ 31 h 31"/>
                  <a:gd name="T20" fmla="*/ 6 w 17"/>
                  <a:gd name="T21" fmla="*/ 31 h 31"/>
                  <a:gd name="T22" fmla="*/ 3 w 17"/>
                  <a:gd name="T23" fmla="*/ 31 h 31"/>
                  <a:gd name="T24" fmla="*/ 3 w 17"/>
                  <a:gd name="T25" fmla="*/ 28 h 31"/>
                  <a:gd name="T26" fmla="*/ 0 w 17"/>
                  <a:gd name="T27" fmla="*/ 28 h 31"/>
                  <a:gd name="T28" fmla="*/ 0 w 17"/>
                  <a:gd name="T29" fmla="*/ 24 h 31"/>
                  <a:gd name="T30" fmla="*/ 0 w 17"/>
                  <a:gd name="T31" fmla="*/ 21 h 31"/>
                  <a:gd name="T32" fmla="*/ 0 w 17"/>
                  <a:gd name="T33" fmla="*/ 16 h 31"/>
                  <a:gd name="T34" fmla="*/ 3 w 17"/>
                  <a:gd name="T35" fmla="*/ 12 h 31"/>
                  <a:gd name="T36" fmla="*/ 3 w 17"/>
                  <a:gd name="T37" fmla="*/ 10 h 31"/>
                  <a:gd name="T38" fmla="*/ 3 w 17"/>
                  <a:gd name="T39" fmla="*/ 6 h 31"/>
                  <a:gd name="T40" fmla="*/ 6 w 17"/>
                  <a:gd name="T41" fmla="*/ 6 h 31"/>
                  <a:gd name="T42" fmla="*/ 6 w 17"/>
                  <a:gd name="T43" fmla="*/ 2 h 31"/>
                  <a:gd name="T44" fmla="*/ 10 w 17"/>
                  <a:gd name="T45" fmla="*/ 2 h 31"/>
                  <a:gd name="T46" fmla="*/ 10 w 17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31">
                    <a:moveTo>
                      <a:pt x="10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2" name="Freeform 624"/>
              <p:cNvSpPr>
                <a:spLocks/>
              </p:cNvSpPr>
              <p:nvPr/>
            </p:nvSpPr>
            <p:spPr bwMode="auto">
              <a:xfrm>
                <a:off x="4431" y="4027"/>
                <a:ext cx="8" cy="16"/>
              </a:xfrm>
              <a:custGeom>
                <a:avLst/>
                <a:gdLst>
                  <a:gd name="T0" fmla="*/ 10 w 17"/>
                  <a:gd name="T1" fmla="*/ 0 h 31"/>
                  <a:gd name="T2" fmla="*/ 13 w 17"/>
                  <a:gd name="T3" fmla="*/ 2 h 31"/>
                  <a:gd name="T4" fmla="*/ 17 w 17"/>
                  <a:gd name="T5" fmla="*/ 6 h 31"/>
                  <a:gd name="T6" fmla="*/ 17 w 17"/>
                  <a:gd name="T7" fmla="*/ 10 h 31"/>
                  <a:gd name="T8" fmla="*/ 17 w 17"/>
                  <a:gd name="T9" fmla="*/ 12 h 31"/>
                  <a:gd name="T10" fmla="*/ 17 w 17"/>
                  <a:gd name="T11" fmla="*/ 16 h 31"/>
                  <a:gd name="T12" fmla="*/ 17 w 17"/>
                  <a:gd name="T13" fmla="*/ 21 h 31"/>
                  <a:gd name="T14" fmla="*/ 13 w 17"/>
                  <a:gd name="T15" fmla="*/ 24 h 31"/>
                  <a:gd name="T16" fmla="*/ 13 w 17"/>
                  <a:gd name="T17" fmla="*/ 28 h 31"/>
                  <a:gd name="T18" fmla="*/ 10 w 17"/>
                  <a:gd name="T19" fmla="*/ 31 h 31"/>
                  <a:gd name="T20" fmla="*/ 6 w 17"/>
                  <a:gd name="T21" fmla="*/ 31 h 31"/>
                  <a:gd name="T22" fmla="*/ 3 w 17"/>
                  <a:gd name="T23" fmla="*/ 31 h 31"/>
                  <a:gd name="T24" fmla="*/ 3 w 17"/>
                  <a:gd name="T25" fmla="*/ 28 h 31"/>
                  <a:gd name="T26" fmla="*/ 0 w 17"/>
                  <a:gd name="T27" fmla="*/ 28 h 31"/>
                  <a:gd name="T28" fmla="*/ 0 w 17"/>
                  <a:gd name="T29" fmla="*/ 24 h 31"/>
                  <a:gd name="T30" fmla="*/ 0 w 17"/>
                  <a:gd name="T31" fmla="*/ 21 h 31"/>
                  <a:gd name="T32" fmla="*/ 0 w 17"/>
                  <a:gd name="T33" fmla="*/ 16 h 31"/>
                  <a:gd name="T34" fmla="*/ 3 w 17"/>
                  <a:gd name="T35" fmla="*/ 12 h 31"/>
                  <a:gd name="T36" fmla="*/ 3 w 17"/>
                  <a:gd name="T37" fmla="*/ 10 h 31"/>
                  <a:gd name="T38" fmla="*/ 3 w 17"/>
                  <a:gd name="T39" fmla="*/ 6 h 31"/>
                  <a:gd name="T40" fmla="*/ 6 w 17"/>
                  <a:gd name="T41" fmla="*/ 6 h 31"/>
                  <a:gd name="T42" fmla="*/ 6 w 17"/>
                  <a:gd name="T43" fmla="*/ 2 h 31"/>
                  <a:gd name="T44" fmla="*/ 10 w 17"/>
                  <a:gd name="T45" fmla="*/ 2 h 31"/>
                  <a:gd name="T46" fmla="*/ 10 w 17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31">
                    <a:moveTo>
                      <a:pt x="10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3" name="Freeform 625"/>
              <p:cNvSpPr>
                <a:spLocks/>
              </p:cNvSpPr>
              <p:nvPr/>
            </p:nvSpPr>
            <p:spPr bwMode="auto">
              <a:xfrm>
                <a:off x="4772" y="3918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0 h 8"/>
                  <a:gd name="T4" fmla="*/ 4 w 4"/>
                  <a:gd name="T5" fmla="*/ 4 h 8"/>
                  <a:gd name="T6" fmla="*/ 4 w 4"/>
                  <a:gd name="T7" fmla="*/ 8 h 8"/>
                  <a:gd name="T8" fmla="*/ 0 w 4"/>
                  <a:gd name="T9" fmla="*/ 8 h 8"/>
                  <a:gd name="T10" fmla="*/ 0 w 4"/>
                  <a:gd name="T11" fmla="*/ 4 h 8"/>
                  <a:gd name="T12" fmla="*/ 0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4" name="Rectangle 626"/>
              <p:cNvSpPr>
                <a:spLocks noChangeArrowheads="1"/>
              </p:cNvSpPr>
              <p:nvPr/>
            </p:nvSpPr>
            <p:spPr bwMode="auto">
              <a:xfrm>
                <a:off x="4724" y="3917"/>
                <a:ext cx="62" cy="7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5" name="Rectangle 627"/>
              <p:cNvSpPr>
                <a:spLocks noChangeArrowheads="1"/>
              </p:cNvSpPr>
              <p:nvPr/>
            </p:nvSpPr>
            <p:spPr bwMode="auto">
              <a:xfrm>
                <a:off x="4724" y="3917"/>
                <a:ext cx="62" cy="7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6" name="Rectangle 628"/>
              <p:cNvSpPr>
                <a:spLocks noChangeArrowheads="1"/>
              </p:cNvSpPr>
              <p:nvPr/>
            </p:nvSpPr>
            <p:spPr bwMode="auto">
              <a:xfrm>
                <a:off x="4725" y="3918"/>
                <a:ext cx="58" cy="68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7" name="Rectangle 629"/>
              <p:cNvSpPr>
                <a:spLocks noChangeArrowheads="1"/>
              </p:cNvSpPr>
              <p:nvPr/>
            </p:nvSpPr>
            <p:spPr bwMode="auto">
              <a:xfrm>
                <a:off x="4725" y="3918"/>
                <a:ext cx="58" cy="6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8" name="Freeform 630"/>
              <p:cNvSpPr>
                <a:spLocks/>
              </p:cNvSpPr>
              <p:nvPr/>
            </p:nvSpPr>
            <p:spPr bwMode="auto">
              <a:xfrm>
                <a:off x="4758" y="3945"/>
                <a:ext cx="22" cy="35"/>
              </a:xfrm>
              <a:custGeom>
                <a:avLst/>
                <a:gdLst>
                  <a:gd name="T0" fmla="*/ 9 w 43"/>
                  <a:gd name="T1" fmla="*/ 10 h 69"/>
                  <a:gd name="T2" fmla="*/ 0 w 43"/>
                  <a:gd name="T3" fmla="*/ 59 h 69"/>
                  <a:gd name="T4" fmla="*/ 9 w 43"/>
                  <a:gd name="T5" fmla="*/ 66 h 69"/>
                  <a:gd name="T6" fmla="*/ 9 w 43"/>
                  <a:gd name="T7" fmla="*/ 62 h 69"/>
                  <a:gd name="T8" fmla="*/ 11 w 43"/>
                  <a:gd name="T9" fmla="*/ 62 h 69"/>
                  <a:gd name="T10" fmla="*/ 15 w 43"/>
                  <a:gd name="T11" fmla="*/ 42 h 69"/>
                  <a:gd name="T12" fmla="*/ 25 w 43"/>
                  <a:gd name="T13" fmla="*/ 69 h 69"/>
                  <a:gd name="T14" fmla="*/ 32 w 43"/>
                  <a:gd name="T15" fmla="*/ 69 h 69"/>
                  <a:gd name="T16" fmla="*/ 32 w 43"/>
                  <a:gd name="T17" fmla="*/ 54 h 69"/>
                  <a:gd name="T18" fmla="*/ 18 w 43"/>
                  <a:gd name="T19" fmla="*/ 31 h 69"/>
                  <a:gd name="T20" fmla="*/ 43 w 43"/>
                  <a:gd name="T21" fmla="*/ 16 h 69"/>
                  <a:gd name="T22" fmla="*/ 35 w 43"/>
                  <a:gd name="T23" fmla="*/ 3 h 69"/>
                  <a:gd name="T24" fmla="*/ 15 w 43"/>
                  <a:gd name="T25" fmla="*/ 20 h 69"/>
                  <a:gd name="T26" fmla="*/ 18 w 43"/>
                  <a:gd name="T27" fmla="*/ 3 h 69"/>
                  <a:gd name="T28" fmla="*/ 11 w 43"/>
                  <a:gd name="T29" fmla="*/ 0 h 69"/>
                  <a:gd name="T30" fmla="*/ 9 w 43"/>
                  <a:gd name="T3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9">
                    <a:moveTo>
                      <a:pt x="9" y="10"/>
                    </a:moveTo>
                    <a:lnTo>
                      <a:pt x="0" y="59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5" y="42"/>
                    </a:lnTo>
                    <a:lnTo>
                      <a:pt x="25" y="69"/>
                    </a:lnTo>
                    <a:lnTo>
                      <a:pt x="32" y="69"/>
                    </a:lnTo>
                    <a:lnTo>
                      <a:pt x="32" y="54"/>
                    </a:lnTo>
                    <a:lnTo>
                      <a:pt x="18" y="31"/>
                    </a:lnTo>
                    <a:lnTo>
                      <a:pt x="43" y="16"/>
                    </a:lnTo>
                    <a:lnTo>
                      <a:pt x="35" y="3"/>
                    </a:lnTo>
                    <a:lnTo>
                      <a:pt x="15" y="20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19" name="Freeform 631"/>
              <p:cNvSpPr>
                <a:spLocks/>
              </p:cNvSpPr>
              <p:nvPr/>
            </p:nvSpPr>
            <p:spPr bwMode="auto">
              <a:xfrm>
                <a:off x="4758" y="3945"/>
                <a:ext cx="22" cy="35"/>
              </a:xfrm>
              <a:custGeom>
                <a:avLst/>
                <a:gdLst>
                  <a:gd name="T0" fmla="*/ 9 w 43"/>
                  <a:gd name="T1" fmla="*/ 10 h 69"/>
                  <a:gd name="T2" fmla="*/ 0 w 43"/>
                  <a:gd name="T3" fmla="*/ 59 h 69"/>
                  <a:gd name="T4" fmla="*/ 9 w 43"/>
                  <a:gd name="T5" fmla="*/ 66 h 69"/>
                  <a:gd name="T6" fmla="*/ 9 w 43"/>
                  <a:gd name="T7" fmla="*/ 62 h 69"/>
                  <a:gd name="T8" fmla="*/ 11 w 43"/>
                  <a:gd name="T9" fmla="*/ 62 h 69"/>
                  <a:gd name="T10" fmla="*/ 15 w 43"/>
                  <a:gd name="T11" fmla="*/ 42 h 69"/>
                  <a:gd name="T12" fmla="*/ 25 w 43"/>
                  <a:gd name="T13" fmla="*/ 69 h 69"/>
                  <a:gd name="T14" fmla="*/ 32 w 43"/>
                  <a:gd name="T15" fmla="*/ 69 h 69"/>
                  <a:gd name="T16" fmla="*/ 32 w 43"/>
                  <a:gd name="T17" fmla="*/ 54 h 69"/>
                  <a:gd name="T18" fmla="*/ 18 w 43"/>
                  <a:gd name="T19" fmla="*/ 31 h 69"/>
                  <a:gd name="T20" fmla="*/ 43 w 43"/>
                  <a:gd name="T21" fmla="*/ 16 h 69"/>
                  <a:gd name="T22" fmla="*/ 35 w 43"/>
                  <a:gd name="T23" fmla="*/ 3 h 69"/>
                  <a:gd name="T24" fmla="*/ 15 w 43"/>
                  <a:gd name="T25" fmla="*/ 20 h 69"/>
                  <a:gd name="T26" fmla="*/ 18 w 43"/>
                  <a:gd name="T27" fmla="*/ 3 h 69"/>
                  <a:gd name="T28" fmla="*/ 11 w 43"/>
                  <a:gd name="T29" fmla="*/ 0 h 69"/>
                  <a:gd name="T30" fmla="*/ 9 w 43"/>
                  <a:gd name="T3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9">
                    <a:moveTo>
                      <a:pt x="9" y="10"/>
                    </a:moveTo>
                    <a:lnTo>
                      <a:pt x="0" y="59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5" y="42"/>
                    </a:lnTo>
                    <a:lnTo>
                      <a:pt x="25" y="69"/>
                    </a:lnTo>
                    <a:lnTo>
                      <a:pt x="32" y="69"/>
                    </a:lnTo>
                    <a:lnTo>
                      <a:pt x="32" y="54"/>
                    </a:lnTo>
                    <a:lnTo>
                      <a:pt x="18" y="31"/>
                    </a:lnTo>
                    <a:lnTo>
                      <a:pt x="43" y="16"/>
                    </a:lnTo>
                    <a:lnTo>
                      <a:pt x="35" y="3"/>
                    </a:lnTo>
                    <a:lnTo>
                      <a:pt x="15" y="20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9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0" name="Freeform 632"/>
              <p:cNvSpPr>
                <a:spLocks/>
              </p:cNvSpPr>
              <p:nvPr/>
            </p:nvSpPr>
            <p:spPr bwMode="auto">
              <a:xfrm>
                <a:off x="4733" y="3922"/>
                <a:ext cx="33" cy="31"/>
              </a:xfrm>
              <a:custGeom>
                <a:avLst/>
                <a:gdLst>
                  <a:gd name="T0" fmla="*/ 10 w 66"/>
                  <a:gd name="T1" fmla="*/ 2 h 62"/>
                  <a:gd name="T2" fmla="*/ 23 w 66"/>
                  <a:gd name="T3" fmla="*/ 28 h 62"/>
                  <a:gd name="T4" fmla="*/ 0 w 66"/>
                  <a:gd name="T5" fmla="*/ 46 h 62"/>
                  <a:gd name="T6" fmla="*/ 3 w 66"/>
                  <a:gd name="T7" fmla="*/ 58 h 62"/>
                  <a:gd name="T8" fmla="*/ 6 w 66"/>
                  <a:gd name="T9" fmla="*/ 58 h 62"/>
                  <a:gd name="T10" fmla="*/ 6 w 66"/>
                  <a:gd name="T11" fmla="*/ 62 h 62"/>
                  <a:gd name="T12" fmla="*/ 30 w 66"/>
                  <a:gd name="T13" fmla="*/ 42 h 62"/>
                  <a:gd name="T14" fmla="*/ 41 w 66"/>
                  <a:gd name="T15" fmla="*/ 58 h 62"/>
                  <a:gd name="T16" fmla="*/ 51 w 66"/>
                  <a:gd name="T17" fmla="*/ 58 h 62"/>
                  <a:gd name="T18" fmla="*/ 55 w 66"/>
                  <a:gd name="T19" fmla="*/ 52 h 62"/>
                  <a:gd name="T20" fmla="*/ 41 w 66"/>
                  <a:gd name="T21" fmla="*/ 34 h 62"/>
                  <a:gd name="T22" fmla="*/ 66 w 66"/>
                  <a:gd name="T23" fmla="*/ 10 h 62"/>
                  <a:gd name="T24" fmla="*/ 55 w 66"/>
                  <a:gd name="T25" fmla="*/ 0 h 62"/>
                  <a:gd name="T26" fmla="*/ 34 w 66"/>
                  <a:gd name="T27" fmla="*/ 20 h 62"/>
                  <a:gd name="T28" fmla="*/ 23 w 66"/>
                  <a:gd name="T29" fmla="*/ 0 h 62"/>
                  <a:gd name="T30" fmla="*/ 16 w 66"/>
                  <a:gd name="T31" fmla="*/ 2 h 62"/>
                  <a:gd name="T32" fmla="*/ 13 w 66"/>
                  <a:gd name="T33" fmla="*/ 0 h 62"/>
                  <a:gd name="T34" fmla="*/ 10 w 66"/>
                  <a:gd name="T3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0" y="2"/>
                    </a:moveTo>
                    <a:lnTo>
                      <a:pt x="23" y="28"/>
                    </a:lnTo>
                    <a:lnTo>
                      <a:pt x="0" y="46"/>
                    </a:lnTo>
                    <a:lnTo>
                      <a:pt x="3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30" y="42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55" y="52"/>
                    </a:lnTo>
                    <a:lnTo>
                      <a:pt x="41" y="34"/>
                    </a:lnTo>
                    <a:lnTo>
                      <a:pt x="66" y="10"/>
                    </a:lnTo>
                    <a:lnTo>
                      <a:pt x="55" y="0"/>
                    </a:lnTo>
                    <a:lnTo>
                      <a:pt x="34" y="2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1" name="Freeform 633"/>
              <p:cNvSpPr>
                <a:spLocks/>
              </p:cNvSpPr>
              <p:nvPr/>
            </p:nvSpPr>
            <p:spPr bwMode="auto">
              <a:xfrm>
                <a:off x="4733" y="3922"/>
                <a:ext cx="33" cy="31"/>
              </a:xfrm>
              <a:custGeom>
                <a:avLst/>
                <a:gdLst>
                  <a:gd name="T0" fmla="*/ 10 w 66"/>
                  <a:gd name="T1" fmla="*/ 2 h 62"/>
                  <a:gd name="T2" fmla="*/ 23 w 66"/>
                  <a:gd name="T3" fmla="*/ 28 h 62"/>
                  <a:gd name="T4" fmla="*/ 0 w 66"/>
                  <a:gd name="T5" fmla="*/ 46 h 62"/>
                  <a:gd name="T6" fmla="*/ 3 w 66"/>
                  <a:gd name="T7" fmla="*/ 58 h 62"/>
                  <a:gd name="T8" fmla="*/ 6 w 66"/>
                  <a:gd name="T9" fmla="*/ 58 h 62"/>
                  <a:gd name="T10" fmla="*/ 6 w 66"/>
                  <a:gd name="T11" fmla="*/ 62 h 62"/>
                  <a:gd name="T12" fmla="*/ 30 w 66"/>
                  <a:gd name="T13" fmla="*/ 42 h 62"/>
                  <a:gd name="T14" fmla="*/ 41 w 66"/>
                  <a:gd name="T15" fmla="*/ 58 h 62"/>
                  <a:gd name="T16" fmla="*/ 51 w 66"/>
                  <a:gd name="T17" fmla="*/ 58 h 62"/>
                  <a:gd name="T18" fmla="*/ 55 w 66"/>
                  <a:gd name="T19" fmla="*/ 52 h 62"/>
                  <a:gd name="T20" fmla="*/ 41 w 66"/>
                  <a:gd name="T21" fmla="*/ 34 h 62"/>
                  <a:gd name="T22" fmla="*/ 66 w 66"/>
                  <a:gd name="T23" fmla="*/ 10 h 62"/>
                  <a:gd name="T24" fmla="*/ 55 w 66"/>
                  <a:gd name="T25" fmla="*/ 0 h 62"/>
                  <a:gd name="T26" fmla="*/ 34 w 66"/>
                  <a:gd name="T27" fmla="*/ 20 h 62"/>
                  <a:gd name="T28" fmla="*/ 23 w 66"/>
                  <a:gd name="T29" fmla="*/ 0 h 62"/>
                  <a:gd name="T30" fmla="*/ 16 w 66"/>
                  <a:gd name="T31" fmla="*/ 2 h 62"/>
                  <a:gd name="T32" fmla="*/ 13 w 66"/>
                  <a:gd name="T33" fmla="*/ 0 h 62"/>
                  <a:gd name="T34" fmla="*/ 10 w 66"/>
                  <a:gd name="T3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0" y="2"/>
                    </a:moveTo>
                    <a:lnTo>
                      <a:pt x="23" y="28"/>
                    </a:lnTo>
                    <a:lnTo>
                      <a:pt x="0" y="46"/>
                    </a:lnTo>
                    <a:lnTo>
                      <a:pt x="3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30" y="42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55" y="52"/>
                    </a:lnTo>
                    <a:lnTo>
                      <a:pt x="41" y="34"/>
                    </a:lnTo>
                    <a:lnTo>
                      <a:pt x="66" y="10"/>
                    </a:lnTo>
                    <a:lnTo>
                      <a:pt x="55" y="0"/>
                    </a:lnTo>
                    <a:lnTo>
                      <a:pt x="34" y="2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2" name="Freeform 634"/>
              <p:cNvSpPr>
                <a:spLocks/>
              </p:cNvSpPr>
              <p:nvPr/>
            </p:nvSpPr>
            <p:spPr bwMode="auto">
              <a:xfrm>
                <a:off x="4734" y="3951"/>
                <a:ext cx="19" cy="29"/>
              </a:xfrm>
              <a:custGeom>
                <a:avLst/>
                <a:gdLst>
                  <a:gd name="T0" fmla="*/ 25 w 38"/>
                  <a:gd name="T1" fmla="*/ 0 h 57"/>
                  <a:gd name="T2" fmla="*/ 27 w 38"/>
                  <a:gd name="T3" fmla="*/ 0 h 57"/>
                  <a:gd name="T4" fmla="*/ 31 w 38"/>
                  <a:gd name="T5" fmla="*/ 4 h 57"/>
                  <a:gd name="T6" fmla="*/ 35 w 38"/>
                  <a:gd name="T7" fmla="*/ 8 h 57"/>
                  <a:gd name="T8" fmla="*/ 38 w 38"/>
                  <a:gd name="T9" fmla="*/ 10 h 57"/>
                  <a:gd name="T10" fmla="*/ 38 w 38"/>
                  <a:gd name="T11" fmla="*/ 16 h 57"/>
                  <a:gd name="T12" fmla="*/ 38 w 38"/>
                  <a:gd name="T13" fmla="*/ 22 h 57"/>
                  <a:gd name="T14" fmla="*/ 38 w 38"/>
                  <a:gd name="T15" fmla="*/ 26 h 57"/>
                  <a:gd name="T16" fmla="*/ 38 w 38"/>
                  <a:gd name="T17" fmla="*/ 32 h 57"/>
                  <a:gd name="T18" fmla="*/ 38 w 38"/>
                  <a:gd name="T19" fmla="*/ 38 h 57"/>
                  <a:gd name="T20" fmla="*/ 35 w 38"/>
                  <a:gd name="T21" fmla="*/ 42 h 57"/>
                  <a:gd name="T22" fmla="*/ 35 w 38"/>
                  <a:gd name="T23" fmla="*/ 47 h 57"/>
                  <a:gd name="T24" fmla="*/ 31 w 38"/>
                  <a:gd name="T25" fmla="*/ 54 h 57"/>
                  <a:gd name="T26" fmla="*/ 27 w 38"/>
                  <a:gd name="T27" fmla="*/ 54 h 57"/>
                  <a:gd name="T28" fmla="*/ 25 w 38"/>
                  <a:gd name="T29" fmla="*/ 57 h 57"/>
                  <a:gd name="T30" fmla="*/ 17 w 38"/>
                  <a:gd name="T31" fmla="*/ 57 h 57"/>
                  <a:gd name="T32" fmla="*/ 13 w 38"/>
                  <a:gd name="T33" fmla="*/ 57 h 57"/>
                  <a:gd name="T34" fmla="*/ 10 w 38"/>
                  <a:gd name="T35" fmla="*/ 57 h 57"/>
                  <a:gd name="T36" fmla="*/ 7 w 38"/>
                  <a:gd name="T37" fmla="*/ 54 h 57"/>
                  <a:gd name="T38" fmla="*/ 3 w 38"/>
                  <a:gd name="T39" fmla="*/ 50 h 57"/>
                  <a:gd name="T40" fmla="*/ 3 w 38"/>
                  <a:gd name="T41" fmla="*/ 47 h 57"/>
                  <a:gd name="T42" fmla="*/ 0 w 38"/>
                  <a:gd name="T43" fmla="*/ 42 h 57"/>
                  <a:gd name="T44" fmla="*/ 0 w 38"/>
                  <a:gd name="T45" fmla="*/ 36 h 57"/>
                  <a:gd name="T46" fmla="*/ 0 w 38"/>
                  <a:gd name="T47" fmla="*/ 32 h 57"/>
                  <a:gd name="T48" fmla="*/ 0 w 38"/>
                  <a:gd name="T49" fmla="*/ 26 h 57"/>
                  <a:gd name="T50" fmla="*/ 3 w 38"/>
                  <a:gd name="T51" fmla="*/ 19 h 57"/>
                  <a:gd name="T52" fmla="*/ 3 w 38"/>
                  <a:gd name="T53" fmla="*/ 16 h 57"/>
                  <a:gd name="T54" fmla="*/ 7 w 38"/>
                  <a:gd name="T55" fmla="*/ 10 h 57"/>
                  <a:gd name="T56" fmla="*/ 10 w 38"/>
                  <a:gd name="T57" fmla="*/ 8 h 57"/>
                  <a:gd name="T58" fmla="*/ 13 w 38"/>
                  <a:gd name="T59" fmla="*/ 4 h 57"/>
                  <a:gd name="T60" fmla="*/ 17 w 38"/>
                  <a:gd name="T61" fmla="*/ 0 h 57"/>
                  <a:gd name="T62" fmla="*/ 20 w 38"/>
                  <a:gd name="T63" fmla="*/ 0 h 57"/>
                  <a:gd name="T64" fmla="*/ 25 w 3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7">
                    <a:moveTo>
                      <a:pt x="25" y="0"/>
                    </a:moveTo>
                    <a:lnTo>
                      <a:pt x="27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5" y="47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5" y="57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3" name="Freeform 635"/>
              <p:cNvSpPr>
                <a:spLocks/>
              </p:cNvSpPr>
              <p:nvPr/>
            </p:nvSpPr>
            <p:spPr bwMode="auto">
              <a:xfrm>
                <a:off x="4734" y="3951"/>
                <a:ext cx="19" cy="29"/>
              </a:xfrm>
              <a:custGeom>
                <a:avLst/>
                <a:gdLst>
                  <a:gd name="T0" fmla="*/ 25 w 38"/>
                  <a:gd name="T1" fmla="*/ 0 h 57"/>
                  <a:gd name="T2" fmla="*/ 27 w 38"/>
                  <a:gd name="T3" fmla="*/ 0 h 57"/>
                  <a:gd name="T4" fmla="*/ 31 w 38"/>
                  <a:gd name="T5" fmla="*/ 4 h 57"/>
                  <a:gd name="T6" fmla="*/ 35 w 38"/>
                  <a:gd name="T7" fmla="*/ 8 h 57"/>
                  <a:gd name="T8" fmla="*/ 38 w 38"/>
                  <a:gd name="T9" fmla="*/ 10 h 57"/>
                  <a:gd name="T10" fmla="*/ 38 w 38"/>
                  <a:gd name="T11" fmla="*/ 16 h 57"/>
                  <a:gd name="T12" fmla="*/ 38 w 38"/>
                  <a:gd name="T13" fmla="*/ 22 h 57"/>
                  <a:gd name="T14" fmla="*/ 38 w 38"/>
                  <a:gd name="T15" fmla="*/ 26 h 57"/>
                  <a:gd name="T16" fmla="*/ 38 w 38"/>
                  <a:gd name="T17" fmla="*/ 32 h 57"/>
                  <a:gd name="T18" fmla="*/ 38 w 38"/>
                  <a:gd name="T19" fmla="*/ 38 h 57"/>
                  <a:gd name="T20" fmla="*/ 35 w 38"/>
                  <a:gd name="T21" fmla="*/ 42 h 57"/>
                  <a:gd name="T22" fmla="*/ 35 w 38"/>
                  <a:gd name="T23" fmla="*/ 47 h 57"/>
                  <a:gd name="T24" fmla="*/ 31 w 38"/>
                  <a:gd name="T25" fmla="*/ 54 h 57"/>
                  <a:gd name="T26" fmla="*/ 27 w 38"/>
                  <a:gd name="T27" fmla="*/ 54 h 57"/>
                  <a:gd name="T28" fmla="*/ 25 w 38"/>
                  <a:gd name="T29" fmla="*/ 57 h 57"/>
                  <a:gd name="T30" fmla="*/ 17 w 38"/>
                  <a:gd name="T31" fmla="*/ 57 h 57"/>
                  <a:gd name="T32" fmla="*/ 13 w 38"/>
                  <a:gd name="T33" fmla="*/ 57 h 57"/>
                  <a:gd name="T34" fmla="*/ 10 w 38"/>
                  <a:gd name="T35" fmla="*/ 57 h 57"/>
                  <a:gd name="T36" fmla="*/ 7 w 38"/>
                  <a:gd name="T37" fmla="*/ 54 h 57"/>
                  <a:gd name="T38" fmla="*/ 3 w 38"/>
                  <a:gd name="T39" fmla="*/ 50 h 57"/>
                  <a:gd name="T40" fmla="*/ 3 w 38"/>
                  <a:gd name="T41" fmla="*/ 47 h 57"/>
                  <a:gd name="T42" fmla="*/ 0 w 38"/>
                  <a:gd name="T43" fmla="*/ 42 h 57"/>
                  <a:gd name="T44" fmla="*/ 0 w 38"/>
                  <a:gd name="T45" fmla="*/ 36 h 57"/>
                  <a:gd name="T46" fmla="*/ 0 w 38"/>
                  <a:gd name="T47" fmla="*/ 32 h 57"/>
                  <a:gd name="T48" fmla="*/ 0 w 38"/>
                  <a:gd name="T49" fmla="*/ 26 h 57"/>
                  <a:gd name="T50" fmla="*/ 3 w 38"/>
                  <a:gd name="T51" fmla="*/ 19 h 57"/>
                  <a:gd name="T52" fmla="*/ 3 w 38"/>
                  <a:gd name="T53" fmla="*/ 16 h 57"/>
                  <a:gd name="T54" fmla="*/ 7 w 38"/>
                  <a:gd name="T55" fmla="*/ 10 h 57"/>
                  <a:gd name="T56" fmla="*/ 10 w 38"/>
                  <a:gd name="T57" fmla="*/ 8 h 57"/>
                  <a:gd name="T58" fmla="*/ 13 w 38"/>
                  <a:gd name="T59" fmla="*/ 4 h 57"/>
                  <a:gd name="T60" fmla="*/ 17 w 38"/>
                  <a:gd name="T61" fmla="*/ 0 h 57"/>
                  <a:gd name="T62" fmla="*/ 20 w 38"/>
                  <a:gd name="T63" fmla="*/ 0 h 57"/>
                  <a:gd name="T64" fmla="*/ 25 w 3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7">
                    <a:moveTo>
                      <a:pt x="25" y="0"/>
                    </a:moveTo>
                    <a:lnTo>
                      <a:pt x="27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5" y="47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5" y="57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4" name="Freeform 636"/>
              <p:cNvSpPr>
                <a:spLocks/>
              </p:cNvSpPr>
              <p:nvPr/>
            </p:nvSpPr>
            <p:spPr bwMode="auto">
              <a:xfrm>
                <a:off x="4739" y="3956"/>
                <a:ext cx="9" cy="16"/>
              </a:xfrm>
              <a:custGeom>
                <a:avLst/>
                <a:gdLst>
                  <a:gd name="T0" fmla="*/ 10 w 17"/>
                  <a:gd name="T1" fmla="*/ 0 h 32"/>
                  <a:gd name="T2" fmla="*/ 15 w 17"/>
                  <a:gd name="T3" fmla="*/ 0 h 32"/>
                  <a:gd name="T4" fmla="*/ 15 w 17"/>
                  <a:gd name="T5" fmla="*/ 6 h 32"/>
                  <a:gd name="T6" fmla="*/ 15 w 17"/>
                  <a:gd name="T7" fmla="*/ 9 h 32"/>
                  <a:gd name="T8" fmla="*/ 17 w 17"/>
                  <a:gd name="T9" fmla="*/ 9 h 32"/>
                  <a:gd name="T10" fmla="*/ 17 w 17"/>
                  <a:gd name="T11" fmla="*/ 12 h 32"/>
                  <a:gd name="T12" fmla="*/ 17 w 17"/>
                  <a:gd name="T13" fmla="*/ 16 h 32"/>
                  <a:gd name="T14" fmla="*/ 17 w 17"/>
                  <a:gd name="T15" fmla="*/ 20 h 32"/>
                  <a:gd name="T16" fmla="*/ 15 w 17"/>
                  <a:gd name="T17" fmla="*/ 22 h 32"/>
                  <a:gd name="T18" fmla="*/ 15 w 17"/>
                  <a:gd name="T19" fmla="*/ 26 h 32"/>
                  <a:gd name="T20" fmla="*/ 10 w 17"/>
                  <a:gd name="T21" fmla="*/ 28 h 32"/>
                  <a:gd name="T22" fmla="*/ 7 w 17"/>
                  <a:gd name="T23" fmla="*/ 32 h 32"/>
                  <a:gd name="T24" fmla="*/ 3 w 17"/>
                  <a:gd name="T25" fmla="*/ 32 h 32"/>
                  <a:gd name="T26" fmla="*/ 3 w 17"/>
                  <a:gd name="T27" fmla="*/ 28 h 32"/>
                  <a:gd name="T28" fmla="*/ 0 w 17"/>
                  <a:gd name="T29" fmla="*/ 28 h 32"/>
                  <a:gd name="T30" fmla="*/ 0 w 17"/>
                  <a:gd name="T31" fmla="*/ 26 h 32"/>
                  <a:gd name="T32" fmla="*/ 0 w 17"/>
                  <a:gd name="T33" fmla="*/ 22 h 32"/>
                  <a:gd name="T34" fmla="*/ 0 w 17"/>
                  <a:gd name="T35" fmla="*/ 20 h 32"/>
                  <a:gd name="T36" fmla="*/ 0 w 17"/>
                  <a:gd name="T37" fmla="*/ 16 h 32"/>
                  <a:gd name="T38" fmla="*/ 0 w 17"/>
                  <a:gd name="T39" fmla="*/ 12 h 32"/>
                  <a:gd name="T40" fmla="*/ 3 w 17"/>
                  <a:gd name="T41" fmla="*/ 9 h 32"/>
                  <a:gd name="T42" fmla="*/ 3 w 17"/>
                  <a:gd name="T43" fmla="*/ 6 h 32"/>
                  <a:gd name="T44" fmla="*/ 7 w 17"/>
                  <a:gd name="T45" fmla="*/ 6 h 32"/>
                  <a:gd name="T46" fmla="*/ 7 w 17"/>
                  <a:gd name="T47" fmla="*/ 0 h 32"/>
                  <a:gd name="T48" fmla="*/ 10 w 17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2">
                    <a:moveTo>
                      <a:pt x="1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5" name="Freeform 637"/>
              <p:cNvSpPr>
                <a:spLocks/>
              </p:cNvSpPr>
              <p:nvPr/>
            </p:nvSpPr>
            <p:spPr bwMode="auto">
              <a:xfrm>
                <a:off x="4739" y="3956"/>
                <a:ext cx="9" cy="16"/>
              </a:xfrm>
              <a:custGeom>
                <a:avLst/>
                <a:gdLst>
                  <a:gd name="T0" fmla="*/ 10 w 17"/>
                  <a:gd name="T1" fmla="*/ 0 h 32"/>
                  <a:gd name="T2" fmla="*/ 15 w 17"/>
                  <a:gd name="T3" fmla="*/ 0 h 32"/>
                  <a:gd name="T4" fmla="*/ 15 w 17"/>
                  <a:gd name="T5" fmla="*/ 6 h 32"/>
                  <a:gd name="T6" fmla="*/ 15 w 17"/>
                  <a:gd name="T7" fmla="*/ 9 h 32"/>
                  <a:gd name="T8" fmla="*/ 17 w 17"/>
                  <a:gd name="T9" fmla="*/ 9 h 32"/>
                  <a:gd name="T10" fmla="*/ 17 w 17"/>
                  <a:gd name="T11" fmla="*/ 12 h 32"/>
                  <a:gd name="T12" fmla="*/ 17 w 17"/>
                  <a:gd name="T13" fmla="*/ 16 h 32"/>
                  <a:gd name="T14" fmla="*/ 17 w 17"/>
                  <a:gd name="T15" fmla="*/ 20 h 32"/>
                  <a:gd name="T16" fmla="*/ 15 w 17"/>
                  <a:gd name="T17" fmla="*/ 22 h 32"/>
                  <a:gd name="T18" fmla="*/ 15 w 17"/>
                  <a:gd name="T19" fmla="*/ 26 h 32"/>
                  <a:gd name="T20" fmla="*/ 10 w 17"/>
                  <a:gd name="T21" fmla="*/ 28 h 32"/>
                  <a:gd name="T22" fmla="*/ 7 w 17"/>
                  <a:gd name="T23" fmla="*/ 32 h 32"/>
                  <a:gd name="T24" fmla="*/ 3 w 17"/>
                  <a:gd name="T25" fmla="*/ 32 h 32"/>
                  <a:gd name="T26" fmla="*/ 3 w 17"/>
                  <a:gd name="T27" fmla="*/ 28 h 32"/>
                  <a:gd name="T28" fmla="*/ 0 w 17"/>
                  <a:gd name="T29" fmla="*/ 28 h 32"/>
                  <a:gd name="T30" fmla="*/ 0 w 17"/>
                  <a:gd name="T31" fmla="*/ 26 h 32"/>
                  <a:gd name="T32" fmla="*/ 0 w 17"/>
                  <a:gd name="T33" fmla="*/ 22 h 32"/>
                  <a:gd name="T34" fmla="*/ 0 w 17"/>
                  <a:gd name="T35" fmla="*/ 20 h 32"/>
                  <a:gd name="T36" fmla="*/ 0 w 17"/>
                  <a:gd name="T37" fmla="*/ 16 h 32"/>
                  <a:gd name="T38" fmla="*/ 0 w 17"/>
                  <a:gd name="T39" fmla="*/ 12 h 32"/>
                  <a:gd name="T40" fmla="*/ 3 w 17"/>
                  <a:gd name="T41" fmla="*/ 9 h 32"/>
                  <a:gd name="T42" fmla="*/ 3 w 17"/>
                  <a:gd name="T43" fmla="*/ 6 h 32"/>
                  <a:gd name="T44" fmla="*/ 7 w 17"/>
                  <a:gd name="T45" fmla="*/ 6 h 32"/>
                  <a:gd name="T46" fmla="*/ 7 w 17"/>
                  <a:gd name="T47" fmla="*/ 0 h 32"/>
                  <a:gd name="T48" fmla="*/ 10 w 17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2">
                    <a:moveTo>
                      <a:pt x="1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6" name="Line 638"/>
              <p:cNvSpPr>
                <a:spLocks noChangeShapeType="1"/>
              </p:cNvSpPr>
              <p:nvPr/>
            </p:nvSpPr>
            <p:spPr bwMode="auto">
              <a:xfrm flipH="1" flipV="1">
                <a:off x="4483" y="4032"/>
                <a:ext cx="77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7" name="Line 639"/>
              <p:cNvSpPr>
                <a:spLocks noChangeShapeType="1"/>
              </p:cNvSpPr>
              <p:nvPr/>
            </p:nvSpPr>
            <p:spPr bwMode="auto">
              <a:xfrm flipV="1">
                <a:off x="4469" y="3912"/>
                <a:ext cx="42" cy="6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8" name="Line 640"/>
              <p:cNvSpPr>
                <a:spLocks noChangeShapeType="1"/>
              </p:cNvSpPr>
              <p:nvPr/>
            </p:nvSpPr>
            <p:spPr bwMode="auto">
              <a:xfrm>
                <a:off x="4547" y="3920"/>
                <a:ext cx="58" cy="11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29" name="Line 641"/>
              <p:cNvSpPr>
                <a:spLocks noChangeShapeType="1"/>
              </p:cNvSpPr>
              <p:nvPr/>
            </p:nvSpPr>
            <p:spPr bwMode="auto">
              <a:xfrm flipV="1">
                <a:off x="4570" y="3852"/>
                <a:ext cx="75" cy="1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0" name="Line 642"/>
              <p:cNvSpPr>
                <a:spLocks noChangeShapeType="1"/>
              </p:cNvSpPr>
              <p:nvPr/>
            </p:nvSpPr>
            <p:spPr bwMode="auto">
              <a:xfrm flipV="1">
                <a:off x="4661" y="3983"/>
                <a:ext cx="58" cy="4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1" name="Line 643"/>
              <p:cNvSpPr>
                <a:spLocks noChangeShapeType="1"/>
              </p:cNvSpPr>
              <p:nvPr/>
            </p:nvSpPr>
            <p:spPr bwMode="auto">
              <a:xfrm>
                <a:off x="4566" y="3901"/>
                <a:ext cx="153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2" name="Freeform 644"/>
              <p:cNvSpPr>
                <a:spLocks/>
              </p:cNvSpPr>
              <p:nvPr/>
            </p:nvSpPr>
            <p:spPr bwMode="auto">
              <a:xfrm>
                <a:off x="4504" y="3855"/>
                <a:ext cx="73" cy="72"/>
              </a:xfrm>
              <a:custGeom>
                <a:avLst/>
                <a:gdLst>
                  <a:gd name="T0" fmla="*/ 116 w 147"/>
                  <a:gd name="T1" fmla="*/ 130 h 144"/>
                  <a:gd name="T2" fmla="*/ 109 w 147"/>
                  <a:gd name="T3" fmla="*/ 134 h 144"/>
                  <a:gd name="T4" fmla="*/ 98 w 147"/>
                  <a:gd name="T5" fmla="*/ 134 h 144"/>
                  <a:gd name="T6" fmla="*/ 98 w 147"/>
                  <a:gd name="T7" fmla="*/ 140 h 144"/>
                  <a:gd name="T8" fmla="*/ 92 w 147"/>
                  <a:gd name="T9" fmla="*/ 136 h 144"/>
                  <a:gd name="T10" fmla="*/ 85 w 147"/>
                  <a:gd name="T11" fmla="*/ 140 h 144"/>
                  <a:gd name="T12" fmla="*/ 78 w 147"/>
                  <a:gd name="T13" fmla="*/ 144 h 144"/>
                  <a:gd name="T14" fmla="*/ 75 w 147"/>
                  <a:gd name="T15" fmla="*/ 136 h 144"/>
                  <a:gd name="T16" fmla="*/ 64 w 147"/>
                  <a:gd name="T17" fmla="*/ 144 h 144"/>
                  <a:gd name="T18" fmla="*/ 57 w 147"/>
                  <a:gd name="T19" fmla="*/ 136 h 144"/>
                  <a:gd name="T20" fmla="*/ 47 w 147"/>
                  <a:gd name="T21" fmla="*/ 136 h 144"/>
                  <a:gd name="T22" fmla="*/ 38 w 147"/>
                  <a:gd name="T23" fmla="*/ 134 h 144"/>
                  <a:gd name="T24" fmla="*/ 43 w 147"/>
                  <a:gd name="T25" fmla="*/ 126 h 144"/>
                  <a:gd name="T26" fmla="*/ 28 w 147"/>
                  <a:gd name="T27" fmla="*/ 126 h 144"/>
                  <a:gd name="T28" fmla="*/ 25 w 147"/>
                  <a:gd name="T29" fmla="*/ 120 h 144"/>
                  <a:gd name="T30" fmla="*/ 22 w 147"/>
                  <a:gd name="T31" fmla="*/ 113 h 144"/>
                  <a:gd name="T32" fmla="*/ 15 w 147"/>
                  <a:gd name="T33" fmla="*/ 108 h 144"/>
                  <a:gd name="T34" fmla="*/ 15 w 147"/>
                  <a:gd name="T35" fmla="*/ 105 h 144"/>
                  <a:gd name="T36" fmla="*/ 15 w 147"/>
                  <a:gd name="T37" fmla="*/ 98 h 144"/>
                  <a:gd name="T38" fmla="*/ 4 w 147"/>
                  <a:gd name="T39" fmla="*/ 96 h 144"/>
                  <a:gd name="T40" fmla="*/ 9 w 147"/>
                  <a:gd name="T41" fmla="*/ 88 h 144"/>
                  <a:gd name="T42" fmla="*/ 4 w 147"/>
                  <a:gd name="T43" fmla="*/ 82 h 144"/>
                  <a:gd name="T44" fmla="*/ 0 w 147"/>
                  <a:gd name="T45" fmla="*/ 74 h 144"/>
                  <a:gd name="T46" fmla="*/ 9 w 147"/>
                  <a:gd name="T47" fmla="*/ 70 h 144"/>
                  <a:gd name="T48" fmla="*/ 4 w 147"/>
                  <a:gd name="T49" fmla="*/ 58 h 144"/>
                  <a:gd name="T50" fmla="*/ 11 w 147"/>
                  <a:gd name="T51" fmla="*/ 54 h 144"/>
                  <a:gd name="T52" fmla="*/ 9 w 147"/>
                  <a:gd name="T53" fmla="*/ 42 h 144"/>
                  <a:gd name="T54" fmla="*/ 11 w 147"/>
                  <a:gd name="T55" fmla="*/ 36 h 144"/>
                  <a:gd name="T56" fmla="*/ 19 w 147"/>
                  <a:gd name="T57" fmla="*/ 38 h 144"/>
                  <a:gd name="T58" fmla="*/ 19 w 147"/>
                  <a:gd name="T59" fmla="*/ 26 h 144"/>
                  <a:gd name="T60" fmla="*/ 25 w 147"/>
                  <a:gd name="T61" fmla="*/ 22 h 144"/>
                  <a:gd name="T62" fmla="*/ 32 w 147"/>
                  <a:gd name="T63" fmla="*/ 16 h 144"/>
                  <a:gd name="T64" fmla="*/ 38 w 147"/>
                  <a:gd name="T65" fmla="*/ 11 h 144"/>
                  <a:gd name="T66" fmla="*/ 50 w 147"/>
                  <a:gd name="T67" fmla="*/ 8 h 144"/>
                  <a:gd name="T68" fmla="*/ 53 w 147"/>
                  <a:gd name="T69" fmla="*/ 0 h 144"/>
                  <a:gd name="T70" fmla="*/ 57 w 147"/>
                  <a:gd name="T71" fmla="*/ 8 h 144"/>
                  <a:gd name="T72" fmla="*/ 66 w 147"/>
                  <a:gd name="T73" fmla="*/ 0 h 144"/>
                  <a:gd name="T74" fmla="*/ 75 w 147"/>
                  <a:gd name="T75" fmla="*/ 4 h 144"/>
                  <a:gd name="T76" fmla="*/ 88 w 147"/>
                  <a:gd name="T77" fmla="*/ 0 h 144"/>
                  <a:gd name="T78" fmla="*/ 92 w 147"/>
                  <a:gd name="T79" fmla="*/ 8 h 144"/>
                  <a:gd name="T80" fmla="*/ 102 w 147"/>
                  <a:gd name="T81" fmla="*/ 4 h 144"/>
                  <a:gd name="T82" fmla="*/ 109 w 147"/>
                  <a:gd name="T83" fmla="*/ 8 h 144"/>
                  <a:gd name="T84" fmla="*/ 116 w 147"/>
                  <a:gd name="T85" fmla="*/ 19 h 144"/>
                  <a:gd name="T86" fmla="*/ 123 w 147"/>
                  <a:gd name="T87" fmla="*/ 19 h 144"/>
                  <a:gd name="T88" fmla="*/ 123 w 147"/>
                  <a:gd name="T89" fmla="*/ 22 h 144"/>
                  <a:gd name="T90" fmla="*/ 130 w 147"/>
                  <a:gd name="T91" fmla="*/ 28 h 144"/>
                  <a:gd name="T92" fmla="*/ 137 w 147"/>
                  <a:gd name="T93" fmla="*/ 32 h 144"/>
                  <a:gd name="T94" fmla="*/ 134 w 147"/>
                  <a:gd name="T95" fmla="*/ 38 h 144"/>
                  <a:gd name="T96" fmla="*/ 144 w 147"/>
                  <a:gd name="T97" fmla="*/ 47 h 144"/>
                  <a:gd name="T98" fmla="*/ 141 w 147"/>
                  <a:gd name="T99" fmla="*/ 54 h 144"/>
                  <a:gd name="T100" fmla="*/ 144 w 147"/>
                  <a:gd name="T101" fmla="*/ 64 h 144"/>
                  <a:gd name="T102" fmla="*/ 147 w 147"/>
                  <a:gd name="T103" fmla="*/ 70 h 144"/>
                  <a:gd name="T104" fmla="*/ 141 w 147"/>
                  <a:gd name="T105" fmla="*/ 82 h 144"/>
                  <a:gd name="T106" fmla="*/ 147 w 147"/>
                  <a:gd name="T107" fmla="*/ 86 h 144"/>
                  <a:gd name="T108" fmla="*/ 141 w 147"/>
                  <a:gd name="T109" fmla="*/ 88 h 144"/>
                  <a:gd name="T110" fmla="*/ 141 w 147"/>
                  <a:gd name="T111" fmla="*/ 98 h 144"/>
                  <a:gd name="T112" fmla="*/ 137 w 147"/>
                  <a:gd name="T113" fmla="*/ 105 h 144"/>
                  <a:gd name="T114" fmla="*/ 126 w 147"/>
                  <a:gd name="T115" fmla="*/ 113 h 144"/>
                  <a:gd name="T116" fmla="*/ 126 w 147"/>
                  <a:gd name="T117" fmla="*/ 120 h 144"/>
                  <a:gd name="T118" fmla="*/ 123 w 147"/>
                  <a:gd name="T119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4">
                    <a:moveTo>
                      <a:pt x="116" y="124"/>
                    </a:moveTo>
                    <a:lnTo>
                      <a:pt x="116" y="126"/>
                    </a:lnTo>
                    <a:lnTo>
                      <a:pt x="116" y="130"/>
                    </a:lnTo>
                    <a:lnTo>
                      <a:pt x="116" y="134"/>
                    </a:lnTo>
                    <a:lnTo>
                      <a:pt x="113" y="134"/>
                    </a:lnTo>
                    <a:lnTo>
                      <a:pt x="109" y="134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85" y="136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1" y="144"/>
                    </a:lnTo>
                    <a:lnTo>
                      <a:pt x="78" y="144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0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6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15" y="113"/>
                    </a:lnTo>
                    <a:lnTo>
                      <a:pt x="15" y="108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5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9" y="92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5" y="47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2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36" y="19"/>
                    </a:lnTo>
                    <a:lnTo>
                      <a:pt x="32" y="16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85" y="8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8" y="11"/>
                    </a:lnTo>
                    <a:lnTo>
                      <a:pt x="102" y="8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11"/>
                    </a:lnTo>
                    <a:lnTo>
                      <a:pt x="109" y="16"/>
                    </a:lnTo>
                    <a:lnTo>
                      <a:pt x="116" y="19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6"/>
                    </a:lnTo>
                    <a:lnTo>
                      <a:pt x="126" y="32"/>
                    </a:lnTo>
                    <a:lnTo>
                      <a:pt x="130" y="28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7" y="32"/>
                    </a:lnTo>
                    <a:lnTo>
                      <a:pt x="137" y="36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7" y="47"/>
                    </a:lnTo>
                    <a:lnTo>
                      <a:pt x="141" y="47"/>
                    </a:lnTo>
                    <a:lnTo>
                      <a:pt x="144" y="47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1" y="54"/>
                    </a:lnTo>
                    <a:lnTo>
                      <a:pt x="137" y="5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4" y="70"/>
                    </a:lnTo>
                    <a:lnTo>
                      <a:pt x="141" y="70"/>
                    </a:lnTo>
                    <a:lnTo>
                      <a:pt x="141" y="82"/>
                    </a:lnTo>
                    <a:lnTo>
                      <a:pt x="144" y="82"/>
                    </a:lnTo>
                    <a:lnTo>
                      <a:pt x="147" y="82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41" y="105"/>
                    </a:lnTo>
                    <a:lnTo>
                      <a:pt x="137" y="105"/>
                    </a:lnTo>
                    <a:lnTo>
                      <a:pt x="134" y="105"/>
                    </a:lnTo>
                    <a:lnTo>
                      <a:pt x="130" y="105"/>
                    </a:lnTo>
                    <a:lnTo>
                      <a:pt x="126" y="113"/>
                    </a:lnTo>
                    <a:lnTo>
                      <a:pt x="130" y="116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24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0"/>
                    </a:lnTo>
                    <a:lnTo>
                      <a:pt x="116" y="12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3" name="Freeform 645"/>
              <p:cNvSpPr>
                <a:spLocks/>
              </p:cNvSpPr>
              <p:nvPr/>
            </p:nvSpPr>
            <p:spPr bwMode="auto">
              <a:xfrm>
                <a:off x="4504" y="3855"/>
                <a:ext cx="73" cy="72"/>
              </a:xfrm>
              <a:custGeom>
                <a:avLst/>
                <a:gdLst>
                  <a:gd name="T0" fmla="*/ 116 w 147"/>
                  <a:gd name="T1" fmla="*/ 130 h 144"/>
                  <a:gd name="T2" fmla="*/ 109 w 147"/>
                  <a:gd name="T3" fmla="*/ 134 h 144"/>
                  <a:gd name="T4" fmla="*/ 98 w 147"/>
                  <a:gd name="T5" fmla="*/ 134 h 144"/>
                  <a:gd name="T6" fmla="*/ 98 w 147"/>
                  <a:gd name="T7" fmla="*/ 140 h 144"/>
                  <a:gd name="T8" fmla="*/ 92 w 147"/>
                  <a:gd name="T9" fmla="*/ 136 h 144"/>
                  <a:gd name="T10" fmla="*/ 85 w 147"/>
                  <a:gd name="T11" fmla="*/ 140 h 144"/>
                  <a:gd name="T12" fmla="*/ 78 w 147"/>
                  <a:gd name="T13" fmla="*/ 144 h 144"/>
                  <a:gd name="T14" fmla="*/ 75 w 147"/>
                  <a:gd name="T15" fmla="*/ 136 h 144"/>
                  <a:gd name="T16" fmla="*/ 64 w 147"/>
                  <a:gd name="T17" fmla="*/ 144 h 144"/>
                  <a:gd name="T18" fmla="*/ 57 w 147"/>
                  <a:gd name="T19" fmla="*/ 136 h 144"/>
                  <a:gd name="T20" fmla="*/ 47 w 147"/>
                  <a:gd name="T21" fmla="*/ 136 h 144"/>
                  <a:gd name="T22" fmla="*/ 38 w 147"/>
                  <a:gd name="T23" fmla="*/ 134 h 144"/>
                  <a:gd name="T24" fmla="*/ 43 w 147"/>
                  <a:gd name="T25" fmla="*/ 126 h 144"/>
                  <a:gd name="T26" fmla="*/ 28 w 147"/>
                  <a:gd name="T27" fmla="*/ 126 h 144"/>
                  <a:gd name="T28" fmla="*/ 25 w 147"/>
                  <a:gd name="T29" fmla="*/ 120 h 144"/>
                  <a:gd name="T30" fmla="*/ 22 w 147"/>
                  <a:gd name="T31" fmla="*/ 113 h 144"/>
                  <a:gd name="T32" fmla="*/ 15 w 147"/>
                  <a:gd name="T33" fmla="*/ 108 h 144"/>
                  <a:gd name="T34" fmla="*/ 15 w 147"/>
                  <a:gd name="T35" fmla="*/ 105 h 144"/>
                  <a:gd name="T36" fmla="*/ 15 w 147"/>
                  <a:gd name="T37" fmla="*/ 98 h 144"/>
                  <a:gd name="T38" fmla="*/ 4 w 147"/>
                  <a:gd name="T39" fmla="*/ 96 h 144"/>
                  <a:gd name="T40" fmla="*/ 9 w 147"/>
                  <a:gd name="T41" fmla="*/ 88 h 144"/>
                  <a:gd name="T42" fmla="*/ 4 w 147"/>
                  <a:gd name="T43" fmla="*/ 82 h 144"/>
                  <a:gd name="T44" fmla="*/ 0 w 147"/>
                  <a:gd name="T45" fmla="*/ 74 h 144"/>
                  <a:gd name="T46" fmla="*/ 9 w 147"/>
                  <a:gd name="T47" fmla="*/ 70 h 144"/>
                  <a:gd name="T48" fmla="*/ 4 w 147"/>
                  <a:gd name="T49" fmla="*/ 58 h 144"/>
                  <a:gd name="T50" fmla="*/ 11 w 147"/>
                  <a:gd name="T51" fmla="*/ 54 h 144"/>
                  <a:gd name="T52" fmla="*/ 9 w 147"/>
                  <a:gd name="T53" fmla="*/ 42 h 144"/>
                  <a:gd name="T54" fmla="*/ 11 w 147"/>
                  <a:gd name="T55" fmla="*/ 36 h 144"/>
                  <a:gd name="T56" fmla="*/ 19 w 147"/>
                  <a:gd name="T57" fmla="*/ 38 h 144"/>
                  <a:gd name="T58" fmla="*/ 19 w 147"/>
                  <a:gd name="T59" fmla="*/ 26 h 144"/>
                  <a:gd name="T60" fmla="*/ 25 w 147"/>
                  <a:gd name="T61" fmla="*/ 22 h 144"/>
                  <a:gd name="T62" fmla="*/ 32 w 147"/>
                  <a:gd name="T63" fmla="*/ 16 h 144"/>
                  <a:gd name="T64" fmla="*/ 38 w 147"/>
                  <a:gd name="T65" fmla="*/ 11 h 144"/>
                  <a:gd name="T66" fmla="*/ 50 w 147"/>
                  <a:gd name="T67" fmla="*/ 8 h 144"/>
                  <a:gd name="T68" fmla="*/ 53 w 147"/>
                  <a:gd name="T69" fmla="*/ 0 h 144"/>
                  <a:gd name="T70" fmla="*/ 57 w 147"/>
                  <a:gd name="T71" fmla="*/ 8 h 144"/>
                  <a:gd name="T72" fmla="*/ 66 w 147"/>
                  <a:gd name="T73" fmla="*/ 0 h 144"/>
                  <a:gd name="T74" fmla="*/ 75 w 147"/>
                  <a:gd name="T75" fmla="*/ 4 h 144"/>
                  <a:gd name="T76" fmla="*/ 88 w 147"/>
                  <a:gd name="T77" fmla="*/ 0 h 144"/>
                  <a:gd name="T78" fmla="*/ 92 w 147"/>
                  <a:gd name="T79" fmla="*/ 8 h 144"/>
                  <a:gd name="T80" fmla="*/ 102 w 147"/>
                  <a:gd name="T81" fmla="*/ 4 h 144"/>
                  <a:gd name="T82" fmla="*/ 109 w 147"/>
                  <a:gd name="T83" fmla="*/ 8 h 144"/>
                  <a:gd name="T84" fmla="*/ 116 w 147"/>
                  <a:gd name="T85" fmla="*/ 19 h 144"/>
                  <a:gd name="T86" fmla="*/ 123 w 147"/>
                  <a:gd name="T87" fmla="*/ 19 h 144"/>
                  <a:gd name="T88" fmla="*/ 123 w 147"/>
                  <a:gd name="T89" fmla="*/ 22 h 144"/>
                  <a:gd name="T90" fmla="*/ 130 w 147"/>
                  <a:gd name="T91" fmla="*/ 28 h 144"/>
                  <a:gd name="T92" fmla="*/ 137 w 147"/>
                  <a:gd name="T93" fmla="*/ 32 h 144"/>
                  <a:gd name="T94" fmla="*/ 134 w 147"/>
                  <a:gd name="T95" fmla="*/ 38 h 144"/>
                  <a:gd name="T96" fmla="*/ 144 w 147"/>
                  <a:gd name="T97" fmla="*/ 47 h 144"/>
                  <a:gd name="T98" fmla="*/ 141 w 147"/>
                  <a:gd name="T99" fmla="*/ 54 h 144"/>
                  <a:gd name="T100" fmla="*/ 144 w 147"/>
                  <a:gd name="T101" fmla="*/ 64 h 144"/>
                  <a:gd name="T102" fmla="*/ 147 w 147"/>
                  <a:gd name="T103" fmla="*/ 70 h 144"/>
                  <a:gd name="T104" fmla="*/ 141 w 147"/>
                  <a:gd name="T105" fmla="*/ 82 h 144"/>
                  <a:gd name="T106" fmla="*/ 147 w 147"/>
                  <a:gd name="T107" fmla="*/ 86 h 144"/>
                  <a:gd name="T108" fmla="*/ 141 w 147"/>
                  <a:gd name="T109" fmla="*/ 88 h 144"/>
                  <a:gd name="T110" fmla="*/ 141 w 147"/>
                  <a:gd name="T111" fmla="*/ 98 h 144"/>
                  <a:gd name="T112" fmla="*/ 137 w 147"/>
                  <a:gd name="T113" fmla="*/ 105 h 144"/>
                  <a:gd name="T114" fmla="*/ 126 w 147"/>
                  <a:gd name="T115" fmla="*/ 113 h 144"/>
                  <a:gd name="T116" fmla="*/ 126 w 147"/>
                  <a:gd name="T117" fmla="*/ 120 h 144"/>
                  <a:gd name="T118" fmla="*/ 123 w 147"/>
                  <a:gd name="T119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4">
                    <a:moveTo>
                      <a:pt x="116" y="124"/>
                    </a:moveTo>
                    <a:lnTo>
                      <a:pt x="116" y="126"/>
                    </a:lnTo>
                    <a:lnTo>
                      <a:pt x="116" y="130"/>
                    </a:lnTo>
                    <a:lnTo>
                      <a:pt x="116" y="134"/>
                    </a:lnTo>
                    <a:lnTo>
                      <a:pt x="113" y="134"/>
                    </a:lnTo>
                    <a:lnTo>
                      <a:pt x="109" y="134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85" y="136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1" y="144"/>
                    </a:lnTo>
                    <a:lnTo>
                      <a:pt x="78" y="144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0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6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15" y="113"/>
                    </a:lnTo>
                    <a:lnTo>
                      <a:pt x="15" y="108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5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9" y="92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5" y="47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2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36" y="19"/>
                    </a:lnTo>
                    <a:lnTo>
                      <a:pt x="32" y="16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85" y="8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8" y="11"/>
                    </a:lnTo>
                    <a:lnTo>
                      <a:pt x="102" y="8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11"/>
                    </a:lnTo>
                    <a:lnTo>
                      <a:pt x="109" y="16"/>
                    </a:lnTo>
                    <a:lnTo>
                      <a:pt x="116" y="19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6"/>
                    </a:lnTo>
                    <a:lnTo>
                      <a:pt x="126" y="32"/>
                    </a:lnTo>
                    <a:lnTo>
                      <a:pt x="130" y="28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7" y="32"/>
                    </a:lnTo>
                    <a:lnTo>
                      <a:pt x="137" y="36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7" y="47"/>
                    </a:lnTo>
                    <a:lnTo>
                      <a:pt x="141" y="47"/>
                    </a:lnTo>
                    <a:lnTo>
                      <a:pt x="144" y="47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1" y="54"/>
                    </a:lnTo>
                    <a:lnTo>
                      <a:pt x="137" y="5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4" y="70"/>
                    </a:lnTo>
                    <a:lnTo>
                      <a:pt x="141" y="70"/>
                    </a:lnTo>
                    <a:lnTo>
                      <a:pt x="141" y="82"/>
                    </a:lnTo>
                    <a:lnTo>
                      <a:pt x="144" y="82"/>
                    </a:lnTo>
                    <a:lnTo>
                      <a:pt x="147" y="82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41" y="105"/>
                    </a:lnTo>
                    <a:lnTo>
                      <a:pt x="137" y="105"/>
                    </a:lnTo>
                    <a:lnTo>
                      <a:pt x="134" y="105"/>
                    </a:lnTo>
                    <a:lnTo>
                      <a:pt x="130" y="105"/>
                    </a:lnTo>
                    <a:lnTo>
                      <a:pt x="126" y="113"/>
                    </a:lnTo>
                    <a:lnTo>
                      <a:pt x="130" y="116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24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0"/>
                    </a:lnTo>
                    <a:lnTo>
                      <a:pt x="116" y="12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4" name="Freeform 646"/>
              <p:cNvSpPr>
                <a:spLocks/>
              </p:cNvSpPr>
              <p:nvPr/>
            </p:nvSpPr>
            <p:spPr bwMode="auto">
              <a:xfrm>
                <a:off x="4469" y="3859"/>
                <a:ext cx="40" cy="39"/>
              </a:xfrm>
              <a:custGeom>
                <a:avLst/>
                <a:gdLst>
                  <a:gd name="T0" fmla="*/ 11 w 80"/>
                  <a:gd name="T1" fmla="*/ 56 h 78"/>
                  <a:gd name="T2" fmla="*/ 7 w 80"/>
                  <a:gd name="T3" fmla="*/ 58 h 78"/>
                  <a:gd name="T4" fmla="*/ 11 w 80"/>
                  <a:gd name="T5" fmla="*/ 62 h 78"/>
                  <a:gd name="T6" fmla="*/ 14 w 80"/>
                  <a:gd name="T7" fmla="*/ 66 h 78"/>
                  <a:gd name="T8" fmla="*/ 21 w 80"/>
                  <a:gd name="T9" fmla="*/ 66 h 78"/>
                  <a:gd name="T10" fmla="*/ 21 w 80"/>
                  <a:gd name="T11" fmla="*/ 74 h 78"/>
                  <a:gd name="T12" fmla="*/ 25 w 80"/>
                  <a:gd name="T13" fmla="*/ 78 h 78"/>
                  <a:gd name="T14" fmla="*/ 28 w 80"/>
                  <a:gd name="T15" fmla="*/ 74 h 78"/>
                  <a:gd name="T16" fmla="*/ 39 w 80"/>
                  <a:gd name="T17" fmla="*/ 74 h 78"/>
                  <a:gd name="T18" fmla="*/ 41 w 80"/>
                  <a:gd name="T19" fmla="*/ 78 h 78"/>
                  <a:gd name="T20" fmla="*/ 46 w 80"/>
                  <a:gd name="T21" fmla="*/ 69 h 78"/>
                  <a:gd name="T22" fmla="*/ 56 w 80"/>
                  <a:gd name="T23" fmla="*/ 69 h 78"/>
                  <a:gd name="T24" fmla="*/ 59 w 80"/>
                  <a:gd name="T25" fmla="*/ 74 h 78"/>
                  <a:gd name="T26" fmla="*/ 59 w 80"/>
                  <a:gd name="T27" fmla="*/ 62 h 78"/>
                  <a:gd name="T28" fmla="*/ 69 w 80"/>
                  <a:gd name="T29" fmla="*/ 58 h 78"/>
                  <a:gd name="T30" fmla="*/ 73 w 80"/>
                  <a:gd name="T31" fmla="*/ 56 h 78"/>
                  <a:gd name="T32" fmla="*/ 73 w 80"/>
                  <a:gd name="T33" fmla="*/ 46 h 78"/>
                  <a:gd name="T34" fmla="*/ 78 w 80"/>
                  <a:gd name="T35" fmla="*/ 42 h 78"/>
                  <a:gd name="T36" fmla="*/ 80 w 80"/>
                  <a:gd name="T37" fmla="*/ 39 h 78"/>
                  <a:gd name="T38" fmla="*/ 73 w 80"/>
                  <a:gd name="T39" fmla="*/ 34 h 78"/>
                  <a:gd name="T40" fmla="*/ 73 w 80"/>
                  <a:gd name="T41" fmla="*/ 28 h 78"/>
                  <a:gd name="T42" fmla="*/ 78 w 80"/>
                  <a:gd name="T43" fmla="*/ 24 h 78"/>
                  <a:gd name="T44" fmla="*/ 73 w 80"/>
                  <a:gd name="T45" fmla="*/ 20 h 78"/>
                  <a:gd name="T46" fmla="*/ 63 w 80"/>
                  <a:gd name="T47" fmla="*/ 14 h 78"/>
                  <a:gd name="T48" fmla="*/ 66 w 80"/>
                  <a:gd name="T49" fmla="*/ 11 h 78"/>
                  <a:gd name="T50" fmla="*/ 63 w 80"/>
                  <a:gd name="T51" fmla="*/ 8 h 78"/>
                  <a:gd name="T52" fmla="*/ 56 w 80"/>
                  <a:gd name="T53" fmla="*/ 11 h 78"/>
                  <a:gd name="T54" fmla="*/ 50 w 80"/>
                  <a:gd name="T55" fmla="*/ 3 h 78"/>
                  <a:gd name="T56" fmla="*/ 46 w 80"/>
                  <a:gd name="T57" fmla="*/ 0 h 78"/>
                  <a:gd name="T58" fmla="*/ 41 w 80"/>
                  <a:gd name="T59" fmla="*/ 8 h 78"/>
                  <a:gd name="T60" fmla="*/ 35 w 80"/>
                  <a:gd name="T61" fmla="*/ 3 h 78"/>
                  <a:gd name="T62" fmla="*/ 31 w 80"/>
                  <a:gd name="T63" fmla="*/ 0 h 78"/>
                  <a:gd name="T64" fmla="*/ 25 w 80"/>
                  <a:gd name="T65" fmla="*/ 3 h 78"/>
                  <a:gd name="T66" fmla="*/ 18 w 80"/>
                  <a:gd name="T67" fmla="*/ 14 h 78"/>
                  <a:gd name="T68" fmla="*/ 14 w 80"/>
                  <a:gd name="T69" fmla="*/ 11 h 78"/>
                  <a:gd name="T70" fmla="*/ 11 w 80"/>
                  <a:gd name="T71" fmla="*/ 14 h 78"/>
                  <a:gd name="T72" fmla="*/ 11 w 80"/>
                  <a:gd name="T73" fmla="*/ 24 h 78"/>
                  <a:gd name="T74" fmla="*/ 3 w 80"/>
                  <a:gd name="T75" fmla="*/ 24 h 78"/>
                  <a:gd name="T76" fmla="*/ 0 w 80"/>
                  <a:gd name="T77" fmla="*/ 28 h 78"/>
                  <a:gd name="T78" fmla="*/ 3 w 80"/>
                  <a:gd name="T79" fmla="*/ 30 h 78"/>
                  <a:gd name="T80" fmla="*/ 7 w 80"/>
                  <a:gd name="T81" fmla="*/ 42 h 78"/>
                  <a:gd name="T82" fmla="*/ 0 w 80"/>
                  <a:gd name="T83" fmla="*/ 42 h 78"/>
                  <a:gd name="T84" fmla="*/ 0 w 80"/>
                  <a:gd name="T85" fmla="*/ 50 h 78"/>
                  <a:gd name="T86" fmla="*/ 7 w 80"/>
                  <a:gd name="T87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1" y="56"/>
                    </a:moveTo>
                    <a:lnTo>
                      <a:pt x="11" y="56"/>
                    </a:lnTo>
                    <a:lnTo>
                      <a:pt x="11" y="58"/>
                    </a:lnTo>
                    <a:lnTo>
                      <a:pt x="7" y="58"/>
                    </a:lnTo>
                    <a:lnTo>
                      <a:pt x="7" y="62"/>
                    </a:lnTo>
                    <a:lnTo>
                      <a:pt x="11" y="62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1" y="69"/>
                    </a:lnTo>
                    <a:lnTo>
                      <a:pt x="39" y="74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69"/>
                    </a:lnTo>
                    <a:lnTo>
                      <a:pt x="52" y="69"/>
                    </a:lnTo>
                    <a:lnTo>
                      <a:pt x="56" y="69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59" y="62"/>
                    </a:lnTo>
                    <a:lnTo>
                      <a:pt x="66" y="58"/>
                    </a:lnTo>
                    <a:lnTo>
                      <a:pt x="69" y="58"/>
                    </a:lnTo>
                    <a:lnTo>
                      <a:pt x="73" y="58"/>
                    </a:lnTo>
                    <a:lnTo>
                      <a:pt x="73" y="56"/>
                    </a:lnTo>
                    <a:lnTo>
                      <a:pt x="69" y="52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39"/>
                    </a:lnTo>
                    <a:lnTo>
                      <a:pt x="78" y="39"/>
                    </a:lnTo>
                    <a:lnTo>
                      <a:pt x="73" y="34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5" name="Freeform 647"/>
              <p:cNvSpPr>
                <a:spLocks/>
              </p:cNvSpPr>
              <p:nvPr/>
            </p:nvSpPr>
            <p:spPr bwMode="auto">
              <a:xfrm>
                <a:off x="4469" y="3859"/>
                <a:ext cx="40" cy="39"/>
              </a:xfrm>
              <a:custGeom>
                <a:avLst/>
                <a:gdLst>
                  <a:gd name="T0" fmla="*/ 11 w 80"/>
                  <a:gd name="T1" fmla="*/ 58 h 78"/>
                  <a:gd name="T2" fmla="*/ 7 w 80"/>
                  <a:gd name="T3" fmla="*/ 62 h 78"/>
                  <a:gd name="T4" fmla="*/ 11 w 80"/>
                  <a:gd name="T5" fmla="*/ 66 h 78"/>
                  <a:gd name="T6" fmla="*/ 18 w 80"/>
                  <a:gd name="T7" fmla="*/ 62 h 78"/>
                  <a:gd name="T8" fmla="*/ 21 w 80"/>
                  <a:gd name="T9" fmla="*/ 69 h 78"/>
                  <a:gd name="T10" fmla="*/ 25 w 80"/>
                  <a:gd name="T11" fmla="*/ 74 h 78"/>
                  <a:gd name="T12" fmla="*/ 28 w 80"/>
                  <a:gd name="T13" fmla="*/ 78 h 78"/>
                  <a:gd name="T14" fmla="*/ 31 w 80"/>
                  <a:gd name="T15" fmla="*/ 69 h 78"/>
                  <a:gd name="T16" fmla="*/ 39 w 80"/>
                  <a:gd name="T17" fmla="*/ 78 h 78"/>
                  <a:gd name="T18" fmla="*/ 46 w 80"/>
                  <a:gd name="T19" fmla="*/ 78 h 78"/>
                  <a:gd name="T20" fmla="*/ 52 w 80"/>
                  <a:gd name="T21" fmla="*/ 69 h 78"/>
                  <a:gd name="T22" fmla="*/ 56 w 80"/>
                  <a:gd name="T23" fmla="*/ 74 h 78"/>
                  <a:gd name="T24" fmla="*/ 63 w 80"/>
                  <a:gd name="T25" fmla="*/ 69 h 78"/>
                  <a:gd name="T26" fmla="*/ 66 w 80"/>
                  <a:gd name="T27" fmla="*/ 58 h 78"/>
                  <a:gd name="T28" fmla="*/ 73 w 80"/>
                  <a:gd name="T29" fmla="*/ 58 h 78"/>
                  <a:gd name="T30" fmla="*/ 69 w 80"/>
                  <a:gd name="T31" fmla="*/ 52 h 78"/>
                  <a:gd name="T32" fmla="*/ 78 w 80"/>
                  <a:gd name="T33" fmla="*/ 46 h 78"/>
                  <a:gd name="T34" fmla="*/ 80 w 80"/>
                  <a:gd name="T35" fmla="*/ 42 h 78"/>
                  <a:gd name="T36" fmla="*/ 78 w 80"/>
                  <a:gd name="T37" fmla="*/ 39 h 78"/>
                  <a:gd name="T38" fmla="*/ 69 w 80"/>
                  <a:gd name="T39" fmla="*/ 28 h 78"/>
                  <a:gd name="T40" fmla="*/ 78 w 80"/>
                  <a:gd name="T41" fmla="*/ 28 h 78"/>
                  <a:gd name="T42" fmla="*/ 78 w 80"/>
                  <a:gd name="T43" fmla="*/ 20 h 78"/>
                  <a:gd name="T44" fmla="*/ 66 w 80"/>
                  <a:gd name="T45" fmla="*/ 20 h 78"/>
                  <a:gd name="T46" fmla="*/ 66 w 80"/>
                  <a:gd name="T47" fmla="*/ 14 h 78"/>
                  <a:gd name="T48" fmla="*/ 66 w 80"/>
                  <a:gd name="T49" fmla="*/ 8 h 78"/>
                  <a:gd name="T50" fmla="*/ 59 w 80"/>
                  <a:gd name="T51" fmla="*/ 8 h 78"/>
                  <a:gd name="T52" fmla="*/ 50 w 80"/>
                  <a:gd name="T53" fmla="*/ 8 h 78"/>
                  <a:gd name="T54" fmla="*/ 50 w 80"/>
                  <a:gd name="T55" fmla="*/ 0 h 78"/>
                  <a:gd name="T56" fmla="*/ 41 w 80"/>
                  <a:gd name="T57" fmla="*/ 0 h 78"/>
                  <a:gd name="T58" fmla="*/ 35 w 80"/>
                  <a:gd name="T59" fmla="*/ 8 h 78"/>
                  <a:gd name="T60" fmla="*/ 31 w 80"/>
                  <a:gd name="T61" fmla="*/ 3 h 78"/>
                  <a:gd name="T62" fmla="*/ 28 w 80"/>
                  <a:gd name="T63" fmla="*/ 0 h 78"/>
                  <a:gd name="T64" fmla="*/ 25 w 80"/>
                  <a:gd name="T65" fmla="*/ 8 h 78"/>
                  <a:gd name="T66" fmla="*/ 18 w 80"/>
                  <a:gd name="T67" fmla="*/ 11 h 78"/>
                  <a:gd name="T68" fmla="*/ 11 w 80"/>
                  <a:gd name="T69" fmla="*/ 11 h 78"/>
                  <a:gd name="T70" fmla="*/ 14 w 80"/>
                  <a:gd name="T71" fmla="*/ 18 h 78"/>
                  <a:gd name="T72" fmla="*/ 7 w 80"/>
                  <a:gd name="T73" fmla="*/ 24 h 78"/>
                  <a:gd name="T74" fmla="*/ 3 w 80"/>
                  <a:gd name="T75" fmla="*/ 28 h 78"/>
                  <a:gd name="T76" fmla="*/ 0 w 80"/>
                  <a:gd name="T77" fmla="*/ 30 h 78"/>
                  <a:gd name="T78" fmla="*/ 7 w 80"/>
                  <a:gd name="T79" fmla="*/ 30 h 78"/>
                  <a:gd name="T80" fmla="*/ 3 w 80"/>
                  <a:gd name="T81" fmla="*/ 42 h 78"/>
                  <a:gd name="T82" fmla="*/ 0 w 80"/>
                  <a:gd name="T83" fmla="*/ 46 h 78"/>
                  <a:gd name="T84" fmla="*/ 3 w 80"/>
                  <a:gd name="T85" fmla="*/ 50 h 78"/>
                  <a:gd name="T86" fmla="*/ 11 w 80"/>
                  <a:gd name="T87" fmla="*/ 5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1" y="56"/>
                    </a:moveTo>
                    <a:lnTo>
                      <a:pt x="11" y="58"/>
                    </a:lnTo>
                    <a:lnTo>
                      <a:pt x="7" y="58"/>
                    </a:lnTo>
                    <a:lnTo>
                      <a:pt x="7" y="62"/>
                    </a:lnTo>
                    <a:lnTo>
                      <a:pt x="11" y="62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1" y="69"/>
                    </a:lnTo>
                    <a:lnTo>
                      <a:pt x="39" y="74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69"/>
                    </a:lnTo>
                    <a:lnTo>
                      <a:pt x="52" y="69"/>
                    </a:lnTo>
                    <a:lnTo>
                      <a:pt x="56" y="69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59" y="62"/>
                    </a:lnTo>
                    <a:lnTo>
                      <a:pt x="66" y="58"/>
                    </a:lnTo>
                    <a:lnTo>
                      <a:pt x="69" y="58"/>
                    </a:lnTo>
                    <a:lnTo>
                      <a:pt x="73" y="58"/>
                    </a:lnTo>
                    <a:lnTo>
                      <a:pt x="73" y="56"/>
                    </a:lnTo>
                    <a:lnTo>
                      <a:pt x="69" y="52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39"/>
                    </a:lnTo>
                    <a:lnTo>
                      <a:pt x="78" y="39"/>
                    </a:lnTo>
                    <a:lnTo>
                      <a:pt x="73" y="34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5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6" name="Freeform 648"/>
              <p:cNvSpPr>
                <a:spLocks/>
              </p:cNvSpPr>
              <p:nvPr/>
            </p:nvSpPr>
            <p:spPr bwMode="auto">
              <a:xfrm>
                <a:off x="4472" y="3896"/>
                <a:ext cx="42" cy="40"/>
              </a:xfrm>
              <a:custGeom>
                <a:avLst/>
                <a:gdLst>
                  <a:gd name="T0" fmla="*/ 11 w 84"/>
                  <a:gd name="T1" fmla="*/ 58 h 80"/>
                  <a:gd name="T2" fmla="*/ 7 w 84"/>
                  <a:gd name="T3" fmla="*/ 62 h 80"/>
                  <a:gd name="T4" fmla="*/ 11 w 84"/>
                  <a:gd name="T5" fmla="*/ 66 h 80"/>
                  <a:gd name="T6" fmla="*/ 14 w 84"/>
                  <a:gd name="T7" fmla="*/ 70 h 80"/>
                  <a:gd name="T8" fmla="*/ 24 w 84"/>
                  <a:gd name="T9" fmla="*/ 70 h 80"/>
                  <a:gd name="T10" fmla="*/ 24 w 84"/>
                  <a:gd name="T11" fmla="*/ 76 h 80"/>
                  <a:gd name="T12" fmla="*/ 32 w 84"/>
                  <a:gd name="T13" fmla="*/ 80 h 80"/>
                  <a:gd name="T14" fmla="*/ 32 w 84"/>
                  <a:gd name="T15" fmla="*/ 72 h 80"/>
                  <a:gd name="T16" fmla="*/ 43 w 84"/>
                  <a:gd name="T17" fmla="*/ 76 h 80"/>
                  <a:gd name="T18" fmla="*/ 45 w 84"/>
                  <a:gd name="T19" fmla="*/ 80 h 80"/>
                  <a:gd name="T20" fmla="*/ 49 w 84"/>
                  <a:gd name="T21" fmla="*/ 76 h 80"/>
                  <a:gd name="T22" fmla="*/ 56 w 84"/>
                  <a:gd name="T23" fmla="*/ 70 h 80"/>
                  <a:gd name="T24" fmla="*/ 59 w 84"/>
                  <a:gd name="T25" fmla="*/ 72 h 80"/>
                  <a:gd name="T26" fmla="*/ 66 w 84"/>
                  <a:gd name="T27" fmla="*/ 72 h 80"/>
                  <a:gd name="T28" fmla="*/ 62 w 84"/>
                  <a:gd name="T29" fmla="*/ 66 h 80"/>
                  <a:gd name="T30" fmla="*/ 73 w 84"/>
                  <a:gd name="T31" fmla="*/ 58 h 80"/>
                  <a:gd name="T32" fmla="*/ 77 w 84"/>
                  <a:gd name="T33" fmla="*/ 62 h 80"/>
                  <a:gd name="T34" fmla="*/ 77 w 84"/>
                  <a:gd name="T35" fmla="*/ 54 h 80"/>
                  <a:gd name="T36" fmla="*/ 73 w 84"/>
                  <a:gd name="T37" fmla="*/ 52 h 80"/>
                  <a:gd name="T38" fmla="*/ 77 w 84"/>
                  <a:gd name="T39" fmla="*/ 42 h 80"/>
                  <a:gd name="T40" fmla="*/ 84 w 84"/>
                  <a:gd name="T41" fmla="*/ 42 h 80"/>
                  <a:gd name="T42" fmla="*/ 81 w 84"/>
                  <a:gd name="T43" fmla="*/ 38 h 80"/>
                  <a:gd name="T44" fmla="*/ 77 w 84"/>
                  <a:gd name="T45" fmla="*/ 34 h 80"/>
                  <a:gd name="T46" fmla="*/ 77 w 84"/>
                  <a:gd name="T47" fmla="*/ 23 h 80"/>
                  <a:gd name="T48" fmla="*/ 77 w 84"/>
                  <a:gd name="T49" fmla="*/ 16 h 80"/>
                  <a:gd name="T50" fmla="*/ 71 w 84"/>
                  <a:gd name="T51" fmla="*/ 16 h 80"/>
                  <a:gd name="T52" fmla="*/ 62 w 84"/>
                  <a:gd name="T53" fmla="*/ 10 h 80"/>
                  <a:gd name="T54" fmla="*/ 66 w 84"/>
                  <a:gd name="T55" fmla="*/ 6 h 80"/>
                  <a:gd name="T56" fmla="*/ 62 w 84"/>
                  <a:gd name="T57" fmla="*/ 4 h 80"/>
                  <a:gd name="T58" fmla="*/ 56 w 84"/>
                  <a:gd name="T59" fmla="*/ 6 h 80"/>
                  <a:gd name="T60" fmla="*/ 49 w 84"/>
                  <a:gd name="T61" fmla="*/ 4 h 80"/>
                  <a:gd name="T62" fmla="*/ 45 w 84"/>
                  <a:gd name="T63" fmla="*/ 0 h 80"/>
                  <a:gd name="T64" fmla="*/ 39 w 84"/>
                  <a:gd name="T65" fmla="*/ 4 h 80"/>
                  <a:gd name="T66" fmla="*/ 32 w 84"/>
                  <a:gd name="T67" fmla="*/ 4 h 80"/>
                  <a:gd name="T68" fmla="*/ 24 w 84"/>
                  <a:gd name="T69" fmla="*/ 0 h 80"/>
                  <a:gd name="T70" fmla="*/ 21 w 84"/>
                  <a:gd name="T71" fmla="*/ 4 h 80"/>
                  <a:gd name="T72" fmla="*/ 18 w 84"/>
                  <a:gd name="T73" fmla="*/ 14 h 80"/>
                  <a:gd name="T74" fmla="*/ 14 w 84"/>
                  <a:gd name="T75" fmla="*/ 10 h 80"/>
                  <a:gd name="T76" fmla="*/ 11 w 84"/>
                  <a:gd name="T77" fmla="*/ 14 h 80"/>
                  <a:gd name="T78" fmla="*/ 7 w 84"/>
                  <a:gd name="T79" fmla="*/ 16 h 80"/>
                  <a:gd name="T80" fmla="*/ 7 w 84"/>
                  <a:gd name="T81" fmla="*/ 26 h 80"/>
                  <a:gd name="T82" fmla="*/ 0 w 84"/>
                  <a:gd name="T83" fmla="*/ 26 h 80"/>
                  <a:gd name="T84" fmla="*/ 0 w 84"/>
                  <a:gd name="T85" fmla="*/ 34 h 80"/>
                  <a:gd name="T86" fmla="*/ 7 w 84"/>
                  <a:gd name="T87" fmla="*/ 44 h 80"/>
                  <a:gd name="T88" fmla="*/ 0 w 84"/>
                  <a:gd name="T89" fmla="*/ 44 h 80"/>
                  <a:gd name="T90" fmla="*/ 0 w 84"/>
                  <a:gd name="T91" fmla="*/ 52 h 80"/>
                  <a:gd name="T92" fmla="*/ 7 w 84"/>
                  <a:gd name="T93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49" y="72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7" y="52"/>
                    </a:lnTo>
                    <a:lnTo>
                      <a:pt x="73" y="52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81" y="42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77" y="34"/>
                    </a:lnTo>
                    <a:lnTo>
                      <a:pt x="73" y="26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1" y="20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7" name="Freeform 649"/>
              <p:cNvSpPr>
                <a:spLocks/>
              </p:cNvSpPr>
              <p:nvPr/>
            </p:nvSpPr>
            <p:spPr bwMode="auto">
              <a:xfrm>
                <a:off x="4472" y="3896"/>
                <a:ext cx="42" cy="40"/>
              </a:xfrm>
              <a:custGeom>
                <a:avLst/>
                <a:gdLst>
                  <a:gd name="T0" fmla="*/ 11 w 84"/>
                  <a:gd name="T1" fmla="*/ 62 h 80"/>
                  <a:gd name="T2" fmla="*/ 7 w 84"/>
                  <a:gd name="T3" fmla="*/ 66 h 80"/>
                  <a:gd name="T4" fmla="*/ 11 w 84"/>
                  <a:gd name="T5" fmla="*/ 70 h 80"/>
                  <a:gd name="T6" fmla="*/ 18 w 84"/>
                  <a:gd name="T7" fmla="*/ 66 h 80"/>
                  <a:gd name="T8" fmla="*/ 24 w 84"/>
                  <a:gd name="T9" fmla="*/ 72 h 80"/>
                  <a:gd name="T10" fmla="*/ 28 w 84"/>
                  <a:gd name="T11" fmla="*/ 80 h 80"/>
                  <a:gd name="T12" fmla="*/ 32 w 84"/>
                  <a:gd name="T13" fmla="*/ 76 h 80"/>
                  <a:gd name="T14" fmla="*/ 43 w 84"/>
                  <a:gd name="T15" fmla="*/ 72 h 80"/>
                  <a:gd name="T16" fmla="*/ 43 w 84"/>
                  <a:gd name="T17" fmla="*/ 80 h 80"/>
                  <a:gd name="T18" fmla="*/ 49 w 84"/>
                  <a:gd name="T19" fmla="*/ 80 h 80"/>
                  <a:gd name="T20" fmla="*/ 49 w 84"/>
                  <a:gd name="T21" fmla="*/ 72 h 80"/>
                  <a:gd name="T22" fmla="*/ 59 w 84"/>
                  <a:gd name="T23" fmla="*/ 70 h 80"/>
                  <a:gd name="T24" fmla="*/ 62 w 84"/>
                  <a:gd name="T25" fmla="*/ 72 h 80"/>
                  <a:gd name="T26" fmla="*/ 66 w 84"/>
                  <a:gd name="T27" fmla="*/ 70 h 80"/>
                  <a:gd name="T28" fmla="*/ 71 w 84"/>
                  <a:gd name="T29" fmla="*/ 58 h 80"/>
                  <a:gd name="T30" fmla="*/ 73 w 84"/>
                  <a:gd name="T31" fmla="*/ 62 h 80"/>
                  <a:gd name="T32" fmla="*/ 77 w 84"/>
                  <a:gd name="T33" fmla="*/ 58 h 80"/>
                  <a:gd name="T34" fmla="*/ 77 w 84"/>
                  <a:gd name="T35" fmla="*/ 52 h 80"/>
                  <a:gd name="T36" fmla="*/ 77 w 84"/>
                  <a:gd name="T37" fmla="*/ 44 h 80"/>
                  <a:gd name="T38" fmla="*/ 81 w 84"/>
                  <a:gd name="T39" fmla="*/ 42 h 80"/>
                  <a:gd name="T40" fmla="*/ 84 w 84"/>
                  <a:gd name="T41" fmla="*/ 38 h 80"/>
                  <a:gd name="T42" fmla="*/ 81 w 84"/>
                  <a:gd name="T43" fmla="*/ 34 h 80"/>
                  <a:gd name="T44" fmla="*/ 73 w 84"/>
                  <a:gd name="T45" fmla="*/ 26 h 80"/>
                  <a:gd name="T46" fmla="*/ 77 w 84"/>
                  <a:gd name="T47" fmla="*/ 20 h 80"/>
                  <a:gd name="T48" fmla="*/ 73 w 84"/>
                  <a:gd name="T49" fmla="*/ 16 h 80"/>
                  <a:gd name="T50" fmla="*/ 62 w 84"/>
                  <a:gd name="T51" fmla="*/ 14 h 80"/>
                  <a:gd name="T52" fmla="*/ 66 w 84"/>
                  <a:gd name="T53" fmla="*/ 10 h 80"/>
                  <a:gd name="T54" fmla="*/ 62 w 84"/>
                  <a:gd name="T55" fmla="*/ 6 h 80"/>
                  <a:gd name="T56" fmla="*/ 59 w 84"/>
                  <a:gd name="T57" fmla="*/ 4 h 80"/>
                  <a:gd name="T58" fmla="*/ 49 w 84"/>
                  <a:gd name="T59" fmla="*/ 6 h 80"/>
                  <a:gd name="T60" fmla="*/ 49 w 84"/>
                  <a:gd name="T61" fmla="*/ 0 h 80"/>
                  <a:gd name="T62" fmla="*/ 43 w 84"/>
                  <a:gd name="T63" fmla="*/ 0 h 80"/>
                  <a:gd name="T64" fmla="*/ 32 w 84"/>
                  <a:gd name="T65" fmla="*/ 6 h 80"/>
                  <a:gd name="T66" fmla="*/ 28 w 84"/>
                  <a:gd name="T67" fmla="*/ 0 h 80"/>
                  <a:gd name="T68" fmla="*/ 24 w 84"/>
                  <a:gd name="T69" fmla="*/ 4 h 80"/>
                  <a:gd name="T70" fmla="*/ 24 w 84"/>
                  <a:gd name="T71" fmla="*/ 10 h 80"/>
                  <a:gd name="T72" fmla="*/ 14 w 84"/>
                  <a:gd name="T73" fmla="*/ 14 h 80"/>
                  <a:gd name="T74" fmla="*/ 11 w 84"/>
                  <a:gd name="T75" fmla="*/ 10 h 80"/>
                  <a:gd name="T76" fmla="*/ 7 w 84"/>
                  <a:gd name="T77" fmla="*/ 14 h 80"/>
                  <a:gd name="T78" fmla="*/ 11 w 84"/>
                  <a:gd name="T79" fmla="*/ 20 h 80"/>
                  <a:gd name="T80" fmla="*/ 4 w 84"/>
                  <a:gd name="T81" fmla="*/ 26 h 80"/>
                  <a:gd name="T82" fmla="*/ 0 w 84"/>
                  <a:gd name="T83" fmla="*/ 31 h 80"/>
                  <a:gd name="T84" fmla="*/ 7 w 84"/>
                  <a:gd name="T85" fmla="*/ 34 h 80"/>
                  <a:gd name="T86" fmla="*/ 4 w 84"/>
                  <a:gd name="T87" fmla="*/ 44 h 80"/>
                  <a:gd name="T88" fmla="*/ 0 w 84"/>
                  <a:gd name="T89" fmla="*/ 48 h 80"/>
                  <a:gd name="T90" fmla="*/ 4 w 84"/>
                  <a:gd name="T91" fmla="*/ 52 h 80"/>
                  <a:gd name="T92" fmla="*/ 11 w 84"/>
                  <a:gd name="T93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0">
                    <a:moveTo>
                      <a:pt x="11" y="58"/>
                    </a:move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49" y="72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7" y="52"/>
                    </a:lnTo>
                    <a:lnTo>
                      <a:pt x="73" y="52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81" y="42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77" y="34"/>
                    </a:lnTo>
                    <a:lnTo>
                      <a:pt x="73" y="26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1" y="20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8" name="Freeform 650"/>
              <p:cNvSpPr>
                <a:spLocks/>
              </p:cNvSpPr>
              <p:nvPr/>
            </p:nvSpPr>
            <p:spPr bwMode="auto">
              <a:xfrm>
                <a:off x="4525" y="3890"/>
                <a:ext cx="17" cy="25"/>
              </a:xfrm>
              <a:custGeom>
                <a:avLst/>
                <a:gdLst>
                  <a:gd name="T0" fmla="*/ 21 w 35"/>
                  <a:gd name="T1" fmla="*/ 0 h 50"/>
                  <a:gd name="T2" fmla="*/ 23 w 35"/>
                  <a:gd name="T3" fmla="*/ 4 h 50"/>
                  <a:gd name="T4" fmla="*/ 27 w 35"/>
                  <a:gd name="T5" fmla="*/ 4 h 50"/>
                  <a:gd name="T6" fmla="*/ 32 w 35"/>
                  <a:gd name="T7" fmla="*/ 7 h 50"/>
                  <a:gd name="T8" fmla="*/ 32 w 35"/>
                  <a:gd name="T9" fmla="*/ 12 h 50"/>
                  <a:gd name="T10" fmla="*/ 35 w 35"/>
                  <a:gd name="T11" fmla="*/ 16 h 50"/>
                  <a:gd name="T12" fmla="*/ 35 w 35"/>
                  <a:gd name="T13" fmla="*/ 18 h 50"/>
                  <a:gd name="T14" fmla="*/ 35 w 35"/>
                  <a:gd name="T15" fmla="*/ 26 h 50"/>
                  <a:gd name="T16" fmla="*/ 35 w 35"/>
                  <a:gd name="T17" fmla="*/ 28 h 50"/>
                  <a:gd name="T18" fmla="*/ 32 w 35"/>
                  <a:gd name="T19" fmla="*/ 32 h 50"/>
                  <a:gd name="T20" fmla="*/ 32 w 35"/>
                  <a:gd name="T21" fmla="*/ 38 h 50"/>
                  <a:gd name="T22" fmla="*/ 27 w 35"/>
                  <a:gd name="T23" fmla="*/ 43 h 50"/>
                  <a:gd name="T24" fmla="*/ 27 w 35"/>
                  <a:gd name="T25" fmla="*/ 46 h 50"/>
                  <a:gd name="T26" fmla="*/ 23 w 35"/>
                  <a:gd name="T27" fmla="*/ 46 h 50"/>
                  <a:gd name="T28" fmla="*/ 21 w 35"/>
                  <a:gd name="T29" fmla="*/ 50 h 50"/>
                  <a:gd name="T30" fmla="*/ 17 w 35"/>
                  <a:gd name="T31" fmla="*/ 50 h 50"/>
                  <a:gd name="T32" fmla="*/ 14 w 35"/>
                  <a:gd name="T33" fmla="*/ 50 h 50"/>
                  <a:gd name="T34" fmla="*/ 10 w 35"/>
                  <a:gd name="T35" fmla="*/ 50 h 50"/>
                  <a:gd name="T36" fmla="*/ 7 w 35"/>
                  <a:gd name="T37" fmla="*/ 46 h 50"/>
                  <a:gd name="T38" fmla="*/ 7 w 35"/>
                  <a:gd name="T39" fmla="*/ 43 h 50"/>
                  <a:gd name="T40" fmla="*/ 4 w 35"/>
                  <a:gd name="T41" fmla="*/ 38 h 50"/>
                  <a:gd name="T42" fmla="*/ 4 w 35"/>
                  <a:gd name="T43" fmla="*/ 35 h 50"/>
                  <a:gd name="T44" fmla="*/ 0 w 35"/>
                  <a:gd name="T45" fmla="*/ 32 h 50"/>
                  <a:gd name="T46" fmla="*/ 0 w 35"/>
                  <a:gd name="T47" fmla="*/ 28 h 50"/>
                  <a:gd name="T48" fmla="*/ 0 w 35"/>
                  <a:gd name="T49" fmla="*/ 22 h 50"/>
                  <a:gd name="T50" fmla="*/ 4 w 35"/>
                  <a:gd name="T51" fmla="*/ 18 h 50"/>
                  <a:gd name="T52" fmla="*/ 4 w 35"/>
                  <a:gd name="T53" fmla="*/ 16 h 50"/>
                  <a:gd name="T54" fmla="*/ 7 w 35"/>
                  <a:gd name="T55" fmla="*/ 12 h 50"/>
                  <a:gd name="T56" fmla="*/ 10 w 35"/>
                  <a:gd name="T57" fmla="*/ 7 h 50"/>
                  <a:gd name="T58" fmla="*/ 14 w 35"/>
                  <a:gd name="T59" fmla="*/ 4 h 50"/>
                  <a:gd name="T60" fmla="*/ 17 w 35"/>
                  <a:gd name="T61" fmla="*/ 0 h 50"/>
                  <a:gd name="T62" fmla="*/ 21 w 35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0">
                    <a:moveTo>
                      <a:pt x="21" y="0"/>
                    </a:moveTo>
                    <a:lnTo>
                      <a:pt x="23" y="4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39" name="Freeform 651"/>
              <p:cNvSpPr>
                <a:spLocks/>
              </p:cNvSpPr>
              <p:nvPr/>
            </p:nvSpPr>
            <p:spPr bwMode="auto">
              <a:xfrm>
                <a:off x="4525" y="3890"/>
                <a:ext cx="17" cy="25"/>
              </a:xfrm>
              <a:custGeom>
                <a:avLst/>
                <a:gdLst>
                  <a:gd name="T0" fmla="*/ 21 w 35"/>
                  <a:gd name="T1" fmla="*/ 0 h 50"/>
                  <a:gd name="T2" fmla="*/ 23 w 35"/>
                  <a:gd name="T3" fmla="*/ 4 h 50"/>
                  <a:gd name="T4" fmla="*/ 27 w 35"/>
                  <a:gd name="T5" fmla="*/ 4 h 50"/>
                  <a:gd name="T6" fmla="*/ 32 w 35"/>
                  <a:gd name="T7" fmla="*/ 7 h 50"/>
                  <a:gd name="T8" fmla="*/ 32 w 35"/>
                  <a:gd name="T9" fmla="*/ 12 h 50"/>
                  <a:gd name="T10" fmla="*/ 35 w 35"/>
                  <a:gd name="T11" fmla="*/ 16 h 50"/>
                  <a:gd name="T12" fmla="*/ 35 w 35"/>
                  <a:gd name="T13" fmla="*/ 18 h 50"/>
                  <a:gd name="T14" fmla="*/ 35 w 35"/>
                  <a:gd name="T15" fmla="*/ 26 h 50"/>
                  <a:gd name="T16" fmla="*/ 35 w 35"/>
                  <a:gd name="T17" fmla="*/ 28 h 50"/>
                  <a:gd name="T18" fmla="*/ 32 w 35"/>
                  <a:gd name="T19" fmla="*/ 32 h 50"/>
                  <a:gd name="T20" fmla="*/ 32 w 35"/>
                  <a:gd name="T21" fmla="*/ 38 h 50"/>
                  <a:gd name="T22" fmla="*/ 27 w 35"/>
                  <a:gd name="T23" fmla="*/ 43 h 50"/>
                  <a:gd name="T24" fmla="*/ 27 w 35"/>
                  <a:gd name="T25" fmla="*/ 46 h 50"/>
                  <a:gd name="T26" fmla="*/ 23 w 35"/>
                  <a:gd name="T27" fmla="*/ 46 h 50"/>
                  <a:gd name="T28" fmla="*/ 21 w 35"/>
                  <a:gd name="T29" fmla="*/ 50 h 50"/>
                  <a:gd name="T30" fmla="*/ 17 w 35"/>
                  <a:gd name="T31" fmla="*/ 50 h 50"/>
                  <a:gd name="T32" fmla="*/ 14 w 35"/>
                  <a:gd name="T33" fmla="*/ 50 h 50"/>
                  <a:gd name="T34" fmla="*/ 10 w 35"/>
                  <a:gd name="T35" fmla="*/ 50 h 50"/>
                  <a:gd name="T36" fmla="*/ 7 w 35"/>
                  <a:gd name="T37" fmla="*/ 46 h 50"/>
                  <a:gd name="T38" fmla="*/ 7 w 35"/>
                  <a:gd name="T39" fmla="*/ 43 h 50"/>
                  <a:gd name="T40" fmla="*/ 4 w 35"/>
                  <a:gd name="T41" fmla="*/ 38 h 50"/>
                  <a:gd name="T42" fmla="*/ 4 w 35"/>
                  <a:gd name="T43" fmla="*/ 35 h 50"/>
                  <a:gd name="T44" fmla="*/ 0 w 35"/>
                  <a:gd name="T45" fmla="*/ 32 h 50"/>
                  <a:gd name="T46" fmla="*/ 0 w 35"/>
                  <a:gd name="T47" fmla="*/ 28 h 50"/>
                  <a:gd name="T48" fmla="*/ 0 w 35"/>
                  <a:gd name="T49" fmla="*/ 22 h 50"/>
                  <a:gd name="T50" fmla="*/ 4 w 35"/>
                  <a:gd name="T51" fmla="*/ 18 h 50"/>
                  <a:gd name="T52" fmla="*/ 4 w 35"/>
                  <a:gd name="T53" fmla="*/ 16 h 50"/>
                  <a:gd name="T54" fmla="*/ 7 w 35"/>
                  <a:gd name="T55" fmla="*/ 12 h 50"/>
                  <a:gd name="T56" fmla="*/ 10 w 35"/>
                  <a:gd name="T57" fmla="*/ 7 h 50"/>
                  <a:gd name="T58" fmla="*/ 14 w 35"/>
                  <a:gd name="T59" fmla="*/ 4 h 50"/>
                  <a:gd name="T60" fmla="*/ 17 w 35"/>
                  <a:gd name="T61" fmla="*/ 0 h 50"/>
                  <a:gd name="T62" fmla="*/ 21 w 35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0">
                    <a:moveTo>
                      <a:pt x="21" y="0"/>
                    </a:moveTo>
                    <a:lnTo>
                      <a:pt x="23" y="4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7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0" name="Freeform 652"/>
              <p:cNvSpPr>
                <a:spLocks/>
              </p:cNvSpPr>
              <p:nvPr/>
            </p:nvSpPr>
            <p:spPr bwMode="auto">
              <a:xfrm>
                <a:off x="4530" y="3896"/>
                <a:ext cx="7" cy="11"/>
              </a:xfrm>
              <a:custGeom>
                <a:avLst/>
                <a:gdLst>
                  <a:gd name="T0" fmla="*/ 7 w 13"/>
                  <a:gd name="T1" fmla="*/ 0 h 23"/>
                  <a:gd name="T2" fmla="*/ 11 w 13"/>
                  <a:gd name="T3" fmla="*/ 0 h 23"/>
                  <a:gd name="T4" fmla="*/ 11 w 13"/>
                  <a:gd name="T5" fmla="*/ 4 h 23"/>
                  <a:gd name="T6" fmla="*/ 13 w 13"/>
                  <a:gd name="T7" fmla="*/ 4 h 23"/>
                  <a:gd name="T8" fmla="*/ 13 w 13"/>
                  <a:gd name="T9" fmla="*/ 6 h 23"/>
                  <a:gd name="T10" fmla="*/ 13 w 13"/>
                  <a:gd name="T11" fmla="*/ 10 h 23"/>
                  <a:gd name="T12" fmla="*/ 13 w 13"/>
                  <a:gd name="T13" fmla="*/ 14 h 23"/>
                  <a:gd name="T14" fmla="*/ 11 w 13"/>
                  <a:gd name="T15" fmla="*/ 16 h 23"/>
                  <a:gd name="T16" fmla="*/ 11 w 13"/>
                  <a:gd name="T17" fmla="*/ 20 h 23"/>
                  <a:gd name="T18" fmla="*/ 11 w 13"/>
                  <a:gd name="T19" fmla="*/ 23 h 23"/>
                  <a:gd name="T20" fmla="*/ 7 w 13"/>
                  <a:gd name="T21" fmla="*/ 23 h 23"/>
                  <a:gd name="T22" fmla="*/ 4 w 13"/>
                  <a:gd name="T23" fmla="*/ 23 h 23"/>
                  <a:gd name="T24" fmla="*/ 0 w 13"/>
                  <a:gd name="T25" fmla="*/ 23 h 23"/>
                  <a:gd name="T26" fmla="*/ 0 w 13"/>
                  <a:gd name="T27" fmla="*/ 20 h 23"/>
                  <a:gd name="T28" fmla="*/ 0 w 13"/>
                  <a:gd name="T29" fmla="*/ 16 h 23"/>
                  <a:gd name="T30" fmla="*/ 0 w 13"/>
                  <a:gd name="T31" fmla="*/ 14 h 23"/>
                  <a:gd name="T32" fmla="*/ 0 w 13"/>
                  <a:gd name="T33" fmla="*/ 10 h 23"/>
                  <a:gd name="T34" fmla="*/ 0 w 13"/>
                  <a:gd name="T35" fmla="*/ 6 h 23"/>
                  <a:gd name="T36" fmla="*/ 4 w 13"/>
                  <a:gd name="T37" fmla="*/ 4 h 23"/>
                  <a:gd name="T38" fmla="*/ 4 w 13"/>
                  <a:gd name="T39" fmla="*/ 0 h 23"/>
                  <a:gd name="T40" fmla="*/ 7 w 1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3">
                    <a:moveTo>
                      <a:pt x="7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1" name="Freeform 653"/>
              <p:cNvSpPr>
                <a:spLocks/>
              </p:cNvSpPr>
              <p:nvPr/>
            </p:nvSpPr>
            <p:spPr bwMode="auto">
              <a:xfrm>
                <a:off x="4530" y="3896"/>
                <a:ext cx="7" cy="11"/>
              </a:xfrm>
              <a:custGeom>
                <a:avLst/>
                <a:gdLst>
                  <a:gd name="T0" fmla="*/ 7 w 13"/>
                  <a:gd name="T1" fmla="*/ 0 h 23"/>
                  <a:gd name="T2" fmla="*/ 11 w 13"/>
                  <a:gd name="T3" fmla="*/ 0 h 23"/>
                  <a:gd name="T4" fmla="*/ 11 w 13"/>
                  <a:gd name="T5" fmla="*/ 4 h 23"/>
                  <a:gd name="T6" fmla="*/ 13 w 13"/>
                  <a:gd name="T7" fmla="*/ 4 h 23"/>
                  <a:gd name="T8" fmla="*/ 13 w 13"/>
                  <a:gd name="T9" fmla="*/ 6 h 23"/>
                  <a:gd name="T10" fmla="*/ 13 w 13"/>
                  <a:gd name="T11" fmla="*/ 10 h 23"/>
                  <a:gd name="T12" fmla="*/ 13 w 13"/>
                  <a:gd name="T13" fmla="*/ 14 h 23"/>
                  <a:gd name="T14" fmla="*/ 11 w 13"/>
                  <a:gd name="T15" fmla="*/ 16 h 23"/>
                  <a:gd name="T16" fmla="*/ 11 w 13"/>
                  <a:gd name="T17" fmla="*/ 20 h 23"/>
                  <a:gd name="T18" fmla="*/ 11 w 13"/>
                  <a:gd name="T19" fmla="*/ 23 h 23"/>
                  <a:gd name="T20" fmla="*/ 7 w 13"/>
                  <a:gd name="T21" fmla="*/ 23 h 23"/>
                  <a:gd name="T22" fmla="*/ 4 w 13"/>
                  <a:gd name="T23" fmla="*/ 23 h 23"/>
                  <a:gd name="T24" fmla="*/ 0 w 13"/>
                  <a:gd name="T25" fmla="*/ 23 h 23"/>
                  <a:gd name="T26" fmla="*/ 0 w 13"/>
                  <a:gd name="T27" fmla="*/ 20 h 23"/>
                  <a:gd name="T28" fmla="*/ 0 w 13"/>
                  <a:gd name="T29" fmla="*/ 16 h 23"/>
                  <a:gd name="T30" fmla="*/ 0 w 13"/>
                  <a:gd name="T31" fmla="*/ 14 h 23"/>
                  <a:gd name="T32" fmla="*/ 0 w 13"/>
                  <a:gd name="T33" fmla="*/ 10 h 23"/>
                  <a:gd name="T34" fmla="*/ 0 w 13"/>
                  <a:gd name="T35" fmla="*/ 6 h 23"/>
                  <a:gd name="T36" fmla="*/ 4 w 13"/>
                  <a:gd name="T37" fmla="*/ 4 h 23"/>
                  <a:gd name="T38" fmla="*/ 4 w 13"/>
                  <a:gd name="T39" fmla="*/ 0 h 23"/>
                  <a:gd name="T40" fmla="*/ 7 w 1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3">
                    <a:moveTo>
                      <a:pt x="7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2" name="Freeform 654"/>
              <p:cNvSpPr>
                <a:spLocks/>
              </p:cNvSpPr>
              <p:nvPr/>
            </p:nvSpPr>
            <p:spPr bwMode="auto">
              <a:xfrm>
                <a:off x="4546" y="3885"/>
                <a:ext cx="17" cy="28"/>
              </a:xfrm>
              <a:custGeom>
                <a:avLst/>
                <a:gdLst>
                  <a:gd name="T0" fmla="*/ 3 w 35"/>
                  <a:gd name="T1" fmla="*/ 6 h 56"/>
                  <a:gd name="T2" fmla="*/ 0 w 35"/>
                  <a:gd name="T3" fmla="*/ 48 h 56"/>
                  <a:gd name="T4" fmla="*/ 7 w 35"/>
                  <a:gd name="T5" fmla="*/ 56 h 56"/>
                  <a:gd name="T6" fmla="*/ 7 w 35"/>
                  <a:gd name="T7" fmla="*/ 53 h 56"/>
                  <a:gd name="T8" fmla="*/ 10 w 35"/>
                  <a:gd name="T9" fmla="*/ 53 h 56"/>
                  <a:gd name="T10" fmla="*/ 10 w 35"/>
                  <a:gd name="T11" fmla="*/ 36 h 56"/>
                  <a:gd name="T12" fmla="*/ 21 w 35"/>
                  <a:gd name="T13" fmla="*/ 56 h 56"/>
                  <a:gd name="T14" fmla="*/ 24 w 35"/>
                  <a:gd name="T15" fmla="*/ 56 h 56"/>
                  <a:gd name="T16" fmla="*/ 28 w 35"/>
                  <a:gd name="T17" fmla="*/ 48 h 56"/>
                  <a:gd name="T18" fmla="*/ 13 w 35"/>
                  <a:gd name="T19" fmla="*/ 26 h 56"/>
                  <a:gd name="T20" fmla="*/ 35 w 35"/>
                  <a:gd name="T21" fmla="*/ 14 h 56"/>
                  <a:gd name="T22" fmla="*/ 31 w 35"/>
                  <a:gd name="T23" fmla="*/ 4 h 56"/>
                  <a:gd name="T24" fmla="*/ 10 w 35"/>
                  <a:gd name="T25" fmla="*/ 17 h 56"/>
                  <a:gd name="T26" fmla="*/ 13 w 35"/>
                  <a:gd name="T27" fmla="*/ 4 h 56"/>
                  <a:gd name="T28" fmla="*/ 7 w 35"/>
                  <a:gd name="T29" fmla="*/ 0 h 56"/>
                  <a:gd name="T30" fmla="*/ 3 w 35"/>
                  <a:gd name="T3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" y="6"/>
                    </a:moveTo>
                    <a:lnTo>
                      <a:pt x="0" y="4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0" y="3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48"/>
                    </a:lnTo>
                    <a:lnTo>
                      <a:pt x="13" y="26"/>
                    </a:lnTo>
                    <a:lnTo>
                      <a:pt x="35" y="14"/>
                    </a:lnTo>
                    <a:lnTo>
                      <a:pt x="31" y="4"/>
                    </a:lnTo>
                    <a:lnTo>
                      <a:pt x="10" y="17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3" name="Freeform 655"/>
              <p:cNvSpPr>
                <a:spLocks/>
              </p:cNvSpPr>
              <p:nvPr/>
            </p:nvSpPr>
            <p:spPr bwMode="auto">
              <a:xfrm>
                <a:off x="4546" y="3885"/>
                <a:ext cx="17" cy="28"/>
              </a:xfrm>
              <a:custGeom>
                <a:avLst/>
                <a:gdLst>
                  <a:gd name="T0" fmla="*/ 3 w 35"/>
                  <a:gd name="T1" fmla="*/ 6 h 56"/>
                  <a:gd name="T2" fmla="*/ 0 w 35"/>
                  <a:gd name="T3" fmla="*/ 48 h 56"/>
                  <a:gd name="T4" fmla="*/ 7 w 35"/>
                  <a:gd name="T5" fmla="*/ 56 h 56"/>
                  <a:gd name="T6" fmla="*/ 7 w 35"/>
                  <a:gd name="T7" fmla="*/ 53 h 56"/>
                  <a:gd name="T8" fmla="*/ 10 w 35"/>
                  <a:gd name="T9" fmla="*/ 53 h 56"/>
                  <a:gd name="T10" fmla="*/ 10 w 35"/>
                  <a:gd name="T11" fmla="*/ 36 h 56"/>
                  <a:gd name="T12" fmla="*/ 21 w 35"/>
                  <a:gd name="T13" fmla="*/ 56 h 56"/>
                  <a:gd name="T14" fmla="*/ 24 w 35"/>
                  <a:gd name="T15" fmla="*/ 56 h 56"/>
                  <a:gd name="T16" fmla="*/ 28 w 35"/>
                  <a:gd name="T17" fmla="*/ 48 h 56"/>
                  <a:gd name="T18" fmla="*/ 13 w 35"/>
                  <a:gd name="T19" fmla="*/ 26 h 56"/>
                  <a:gd name="T20" fmla="*/ 35 w 35"/>
                  <a:gd name="T21" fmla="*/ 14 h 56"/>
                  <a:gd name="T22" fmla="*/ 31 w 35"/>
                  <a:gd name="T23" fmla="*/ 4 h 56"/>
                  <a:gd name="T24" fmla="*/ 10 w 35"/>
                  <a:gd name="T25" fmla="*/ 17 h 56"/>
                  <a:gd name="T26" fmla="*/ 13 w 35"/>
                  <a:gd name="T27" fmla="*/ 4 h 56"/>
                  <a:gd name="T28" fmla="*/ 7 w 35"/>
                  <a:gd name="T29" fmla="*/ 0 h 56"/>
                  <a:gd name="T30" fmla="*/ 3 w 35"/>
                  <a:gd name="T3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" y="6"/>
                    </a:moveTo>
                    <a:lnTo>
                      <a:pt x="0" y="4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0" y="3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48"/>
                    </a:lnTo>
                    <a:lnTo>
                      <a:pt x="13" y="26"/>
                    </a:lnTo>
                    <a:lnTo>
                      <a:pt x="35" y="14"/>
                    </a:lnTo>
                    <a:lnTo>
                      <a:pt x="31" y="4"/>
                    </a:lnTo>
                    <a:lnTo>
                      <a:pt x="10" y="17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4" name="Freeform 656"/>
              <p:cNvSpPr>
                <a:spLocks/>
              </p:cNvSpPr>
              <p:nvPr/>
            </p:nvSpPr>
            <p:spPr bwMode="auto">
              <a:xfrm>
                <a:off x="4525" y="3868"/>
                <a:ext cx="26" cy="24"/>
              </a:xfrm>
              <a:custGeom>
                <a:avLst/>
                <a:gdLst>
                  <a:gd name="T0" fmla="*/ 7 w 52"/>
                  <a:gd name="T1" fmla="*/ 2 h 48"/>
                  <a:gd name="T2" fmla="*/ 17 w 52"/>
                  <a:gd name="T3" fmla="*/ 21 h 48"/>
                  <a:gd name="T4" fmla="*/ 0 w 52"/>
                  <a:gd name="T5" fmla="*/ 34 h 48"/>
                  <a:gd name="T6" fmla="*/ 0 w 52"/>
                  <a:gd name="T7" fmla="*/ 48 h 48"/>
                  <a:gd name="T8" fmla="*/ 4 w 52"/>
                  <a:gd name="T9" fmla="*/ 44 h 48"/>
                  <a:gd name="T10" fmla="*/ 7 w 52"/>
                  <a:gd name="T11" fmla="*/ 48 h 48"/>
                  <a:gd name="T12" fmla="*/ 23 w 52"/>
                  <a:gd name="T13" fmla="*/ 32 h 48"/>
                  <a:gd name="T14" fmla="*/ 35 w 52"/>
                  <a:gd name="T15" fmla="*/ 48 h 48"/>
                  <a:gd name="T16" fmla="*/ 42 w 52"/>
                  <a:gd name="T17" fmla="*/ 44 h 48"/>
                  <a:gd name="T18" fmla="*/ 45 w 52"/>
                  <a:gd name="T19" fmla="*/ 40 h 48"/>
                  <a:gd name="T20" fmla="*/ 32 w 52"/>
                  <a:gd name="T21" fmla="*/ 24 h 48"/>
                  <a:gd name="T22" fmla="*/ 52 w 52"/>
                  <a:gd name="T23" fmla="*/ 6 h 48"/>
                  <a:gd name="T24" fmla="*/ 45 w 52"/>
                  <a:gd name="T25" fmla="*/ 0 h 48"/>
                  <a:gd name="T26" fmla="*/ 27 w 52"/>
                  <a:gd name="T27" fmla="*/ 12 h 48"/>
                  <a:gd name="T28" fmla="*/ 17 w 52"/>
                  <a:gd name="T29" fmla="*/ 0 h 48"/>
                  <a:gd name="T30" fmla="*/ 14 w 52"/>
                  <a:gd name="T31" fmla="*/ 0 h 48"/>
                  <a:gd name="T32" fmla="*/ 10 w 52"/>
                  <a:gd name="T33" fmla="*/ 0 h 48"/>
                  <a:gd name="T34" fmla="*/ 7 w 52"/>
                  <a:gd name="T3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48">
                    <a:moveTo>
                      <a:pt x="7" y="2"/>
                    </a:moveTo>
                    <a:lnTo>
                      <a:pt x="17" y="21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23" y="32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32" y="24"/>
                    </a:lnTo>
                    <a:lnTo>
                      <a:pt x="52" y="6"/>
                    </a:lnTo>
                    <a:lnTo>
                      <a:pt x="45" y="0"/>
                    </a:lnTo>
                    <a:lnTo>
                      <a:pt x="27" y="1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5" name="Freeform 657"/>
              <p:cNvSpPr>
                <a:spLocks/>
              </p:cNvSpPr>
              <p:nvPr/>
            </p:nvSpPr>
            <p:spPr bwMode="auto">
              <a:xfrm>
                <a:off x="4525" y="3868"/>
                <a:ext cx="26" cy="24"/>
              </a:xfrm>
              <a:custGeom>
                <a:avLst/>
                <a:gdLst>
                  <a:gd name="T0" fmla="*/ 7 w 52"/>
                  <a:gd name="T1" fmla="*/ 2 h 48"/>
                  <a:gd name="T2" fmla="*/ 17 w 52"/>
                  <a:gd name="T3" fmla="*/ 21 h 48"/>
                  <a:gd name="T4" fmla="*/ 0 w 52"/>
                  <a:gd name="T5" fmla="*/ 34 h 48"/>
                  <a:gd name="T6" fmla="*/ 0 w 52"/>
                  <a:gd name="T7" fmla="*/ 48 h 48"/>
                  <a:gd name="T8" fmla="*/ 4 w 52"/>
                  <a:gd name="T9" fmla="*/ 44 h 48"/>
                  <a:gd name="T10" fmla="*/ 7 w 52"/>
                  <a:gd name="T11" fmla="*/ 48 h 48"/>
                  <a:gd name="T12" fmla="*/ 23 w 52"/>
                  <a:gd name="T13" fmla="*/ 32 h 48"/>
                  <a:gd name="T14" fmla="*/ 35 w 52"/>
                  <a:gd name="T15" fmla="*/ 48 h 48"/>
                  <a:gd name="T16" fmla="*/ 42 w 52"/>
                  <a:gd name="T17" fmla="*/ 44 h 48"/>
                  <a:gd name="T18" fmla="*/ 45 w 52"/>
                  <a:gd name="T19" fmla="*/ 40 h 48"/>
                  <a:gd name="T20" fmla="*/ 32 w 52"/>
                  <a:gd name="T21" fmla="*/ 24 h 48"/>
                  <a:gd name="T22" fmla="*/ 52 w 52"/>
                  <a:gd name="T23" fmla="*/ 6 h 48"/>
                  <a:gd name="T24" fmla="*/ 45 w 52"/>
                  <a:gd name="T25" fmla="*/ 0 h 48"/>
                  <a:gd name="T26" fmla="*/ 27 w 52"/>
                  <a:gd name="T27" fmla="*/ 12 h 48"/>
                  <a:gd name="T28" fmla="*/ 17 w 52"/>
                  <a:gd name="T29" fmla="*/ 0 h 48"/>
                  <a:gd name="T30" fmla="*/ 14 w 52"/>
                  <a:gd name="T31" fmla="*/ 0 h 48"/>
                  <a:gd name="T32" fmla="*/ 10 w 52"/>
                  <a:gd name="T33" fmla="*/ 0 h 48"/>
                  <a:gd name="T34" fmla="*/ 7 w 52"/>
                  <a:gd name="T3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48">
                    <a:moveTo>
                      <a:pt x="7" y="2"/>
                    </a:moveTo>
                    <a:lnTo>
                      <a:pt x="17" y="21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23" y="32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32" y="24"/>
                    </a:lnTo>
                    <a:lnTo>
                      <a:pt x="52" y="6"/>
                    </a:lnTo>
                    <a:lnTo>
                      <a:pt x="45" y="0"/>
                    </a:lnTo>
                    <a:lnTo>
                      <a:pt x="27" y="1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6" name="Freeform 658"/>
              <p:cNvSpPr>
                <a:spLocks/>
              </p:cNvSpPr>
              <p:nvPr/>
            </p:nvSpPr>
            <p:spPr bwMode="auto">
              <a:xfrm>
                <a:off x="4708" y="3822"/>
                <a:ext cx="1" cy="5"/>
              </a:xfrm>
              <a:custGeom>
                <a:avLst/>
                <a:gdLst>
                  <a:gd name="T0" fmla="*/ 4 h 10"/>
                  <a:gd name="T1" fmla="*/ 0 h 10"/>
                  <a:gd name="T2" fmla="*/ 4 h 10"/>
                  <a:gd name="T3" fmla="*/ 7 h 10"/>
                  <a:gd name="T4" fmla="*/ 10 h 10"/>
                  <a:gd name="T5" fmla="*/ 7 h 10"/>
                  <a:gd name="T6" fmla="*/ 4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7" name="Line 659"/>
              <p:cNvSpPr>
                <a:spLocks noChangeShapeType="1"/>
              </p:cNvSpPr>
              <p:nvPr/>
            </p:nvSpPr>
            <p:spPr bwMode="auto">
              <a:xfrm>
                <a:off x="4708" y="382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8" name="Rectangle 660"/>
              <p:cNvSpPr>
                <a:spLocks noChangeArrowheads="1"/>
              </p:cNvSpPr>
              <p:nvPr/>
            </p:nvSpPr>
            <p:spPr bwMode="auto">
              <a:xfrm>
                <a:off x="4657" y="3822"/>
                <a:ext cx="65" cy="7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49" name="Rectangle 661"/>
              <p:cNvSpPr>
                <a:spLocks noChangeArrowheads="1"/>
              </p:cNvSpPr>
              <p:nvPr/>
            </p:nvSpPr>
            <p:spPr bwMode="auto">
              <a:xfrm>
                <a:off x="4657" y="3822"/>
                <a:ext cx="65" cy="7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0" name="Rectangle 662"/>
              <p:cNvSpPr>
                <a:spLocks noChangeArrowheads="1"/>
              </p:cNvSpPr>
              <p:nvPr/>
            </p:nvSpPr>
            <p:spPr bwMode="auto">
              <a:xfrm>
                <a:off x="4661" y="3824"/>
                <a:ext cx="58" cy="6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1" name="Rectangle 663"/>
              <p:cNvSpPr>
                <a:spLocks noChangeArrowheads="1"/>
              </p:cNvSpPr>
              <p:nvPr/>
            </p:nvSpPr>
            <p:spPr bwMode="auto">
              <a:xfrm>
                <a:off x="4661" y="3824"/>
                <a:ext cx="58" cy="6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2" name="Freeform 664"/>
              <p:cNvSpPr>
                <a:spLocks/>
              </p:cNvSpPr>
              <p:nvPr/>
            </p:nvSpPr>
            <p:spPr bwMode="auto">
              <a:xfrm>
                <a:off x="4694" y="3849"/>
                <a:ext cx="19" cy="36"/>
              </a:xfrm>
              <a:custGeom>
                <a:avLst/>
                <a:gdLst>
                  <a:gd name="T0" fmla="*/ 3 w 39"/>
                  <a:gd name="T1" fmla="*/ 12 h 72"/>
                  <a:gd name="T2" fmla="*/ 0 w 39"/>
                  <a:gd name="T3" fmla="*/ 62 h 72"/>
                  <a:gd name="T4" fmla="*/ 7 w 39"/>
                  <a:gd name="T5" fmla="*/ 70 h 72"/>
                  <a:gd name="T6" fmla="*/ 7 w 39"/>
                  <a:gd name="T7" fmla="*/ 66 h 72"/>
                  <a:gd name="T8" fmla="*/ 12 w 39"/>
                  <a:gd name="T9" fmla="*/ 66 h 72"/>
                  <a:gd name="T10" fmla="*/ 12 w 39"/>
                  <a:gd name="T11" fmla="*/ 44 h 72"/>
                  <a:gd name="T12" fmla="*/ 25 w 39"/>
                  <a:gd name="T13" fmla="*/ 72 h 72"/>
                  <a:gd name="T14" fmla="*/ 31 w 39"/>
                  <a:gd name="T15" fmla="*/ 72 h 72"/>
                  <a:gd name="T16" fmla="*/ 31 w 39"/>
                  <a:gd name="T17" fmla="*/ 59 h 72"/>
                  <a:gd name="T18" fmla="*/ 18 w 39"/>
                  <a:gd name="T19" fmla="*/ 31 h 72"/>
                  <a:gd name="T20" fmla="*/ 39 w 39"/>
                  <a:gd name="T21" fmla="*/ 16 h 72"/>
                  <a:gd name="T22" fmla="*/ 35 w 39"/>
                  <a:gd name="T23" fmla="*/ 6 h 72"/>
                  <a:gd name="T24" fmla="*/ 14 w 39"/>
                  <a:gd name="T25" fmla="*/ 20 h 72"/>
                  <a:gd name="T26" fmla="*/ 18 w 39"/>
                  <a:gd name="T27" fmla="*/ 6 h 72"/>
                  <a:gd name="T28" fmla="*/ 12 w 39"/>
                  <a:gd name="T29" fmla="*/ 0 h 72"/>
                  <a:gd name="T30" fmla="*/ 3 w 39"/>
                  <a:gd name="T31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72">
                    <a:moveTo>
                      <a:pt x="3" y="12"/>
                    </a:moveTo>
                    <a:lnTo>
                      <a:pt x="0" y="62"/>
                    </a:lnTo>
                    <a:lnTo>
                      <a:pt x="7" y="70"/>
                    </a:lnTo>
                    <a:lnTo>
                      <a:pt x="7" y="66"/>
                    </a:lnTo>
                    <a:lnTo>
                      <a:pt x="12" y="66"/>
                    </a:lnTo>
                    <a:lnTo>
                      <a:pt x="12" y="44"/>
                    </a:lnTo>
                    <a:lnTo>
                      <a:pt x="25" y="72"/>
                    </a:lnTo>
                    <a:lnTo>
                      <a:pt x="31" y="72"/>
                    </a:lnTo>
                    <a:lnTo>
                      <a:pt x="31" y="59"/>
                    </a:lnTo>
                    <a:lnTo>
                      <a:pt x="18" y="31"/>
                    </a:lnTo>
                    <a:lnTo>
                      <a:pt x="39" y="16"/>
                    </a:lnTo>
                    <a:lnTo>
                      <a:pt x="35" y="6"/>
                    </a:lnTo>
                    <a:lnTo>
                      <a:pt x="14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3" name="Freeform 665"/>
              <p:cNvSpPr>
                <a:spLocks/>
              </p:cNvSpPr>
              <p:nvPr/>
            </p:nvSpPr>
            <p:spPr bwMode="auto">
              <a:xfrm>
                <a:off x="4694" y="3849"/>
                <a:ext cx="19" cy="36"/>
              </a:xfrm>
              <a:custGeom>
                <a:avLst/>
                <a:gdLst>
                  <a:gd name="T0" fmla="*/ 3 w 39"/>
                  <a:gd name="T1" fmla="*/ 12 h 72"/>
                  <a:gd name="T2" fmla="*/ 0 w 39"/>
                  <a:gd name="T3" fmla="*/ 62 h 72"/>
                  <a:gd name="T4" fmla="*/ 7 w 39"/>
                  <a:gd name="T5" fmla="*/ 70 h 72"/>
                  <a:gd name="T6" fmla="*/ 7 w 39"/>
                  <a:gd name="T7" fmla="*/ 66 h 72"/>
                  <a:gd name="T8" fmla="*/ 12 w 39"/>
                  <a:gd name="T9" fmla="*/ 66 h 72"/>
                  <a:gd name="T10" fmla="*/ 12 w 39"/>
                  <a:gd name="T11" fmla="*/ 44 h 72"/>
                  <a:gd name="T12" fmla="*/ 25 w 39"/>
                  <a:gd name="T13" fmla="*/ 72 h 72"/>
                  <a:gd name="T14" fmla="*/ 31 w 39"/>
                  <a:gd name="T15" fmla="*/ 72 h 72"/>
                  <a:gd name="T16" fmla="*/ 31 w 39"/>
                  <a:gd name="T17" fmla="*/ 59 h 72"/>
                  <a:gd name="T18" fmla="*/ 18 w 39"/>
                  <a:gd name="T19" fmla="*/ 31 h 72"/>
                  <a:gd name="T20" fmla="*/ 39 w 39"/>
                  <a:gd name="T21" fmla="*/ 16 h 72"/>
                  <a:gd name="T22" fmla="*/ 35 w 39"/>
                  <a:gd name="T23" fmla="*/ 6 h 72"/>
                  <a:gd name="T24" fmla="*/ 14 w 39"/>
                  <a:gd name="T25" fmla="*/ 20 h 72"/>
                  <a:gd name="T26" fmla="*/ 18 w 39"/>
                  <a:gd name="T27" fmla="*/ 6 h 72"/>
                  <a:gd name="T28" fmla="*/ 12 w 39"/>
                  <a:gd name="T29" fmla="*/ 0 h 72"/>
                  <a:gd name="T30" fmla="*/ 3 w 39"/>
                  <a:gd name="T31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72">
                    <a:moveTo>
                      <a:pt x="3" y="12"/>
                    </a:moveTo>
                    <a:lnTo>
                      <a:pt x="0" y="62"/>
                    </a:lnTo>
                    <a:lnTo>
                      <a:pt x="7" y="70"/>
                    </a:lnTo>
                    <a:lnTo>
                      <a:pt x="7" y="66"/>
                    </a:lnTo>
                    <a:lnTo>
                      <a:pt x="12" y="66"/>
                    </a:lnTo>
                    <a:lnTo>
                      <a:pt x="12" y="44"/>
                    </a:lnTo>
                    <a:lnTo>
                      <a:pt x="25" y="72"/>
                    </a:lnTo>
                    <a:lnTo>
                      <a:pt x="31" y="72"/>
                    </a:lnTo>
                    <a:lnTo>
                      <a:pt x="31" y="59"/>
                    </a:lnTo>
                    <a:lnTo>
                      <a:pt x="18" y="31"/>
                    </a:lnTo>
                    <a:lnTo>
                      <a:pt x="39" y="16"/>
                    </a:lnTo>
                    <a:lnTo>
                      <a:pt x="35" y="6"/>
                    </a:lnTo>
                    <a:lnTo>
                      <a:pt x="14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3" y="1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4" name="Freeform 666"/>
              <p:cNvSpPr>
                <a:spLocks/>
              </p:cNvSpPr>
              <p:nvPr/>
            </p:nvSpPr>
            <p:spPr bwMode="auto">
              <a:xfrm>
                <a:off x="4668" y="3827"/>
                <a:ext cx="32" cy="32"/>
              </a:xfrm>
              <a:custGeom>
                <a:avLst/>
                <a:gdLst>
                  <a:gd name="T0" fmla="*/ 10 w 64"/>
                  <a:gd name="T1" fmla="*/ 4 h 64"/>
                  <a:gd name="T2" fmla="*/ 24 w 64"/>
                  <a:gd name="T3" fmla="*/ 28 h 64"/>
                  <a:gd name="T4" fmla="*/ 0 w 64"/>
                  <a:gd name="T5" fmla="*/ 46 h 64"/>
                  <a:gd name="T6" fmla="*/ 4 w 64"/>
                  <a:gd name="T7" fmla="*/ 60 h 64"/>
                  <a:gd name="T8" fmla="*/ 7 w 64"/>
                  <a:gd name="T9" fmla="*/ 64 h 64"/>
                  <a:gd name="T10" fmla="*/ 32 w 64"/>
                  <a:gd name="T11" fmla="*/ 44 h 64"/>
                  <a:gd name="T12" fmla="*/ 42 w 64"/>
                  <a:gd name="T13" fmla="*/ 60 h 64"/>
                  <a:gd name="T14" fmla="*/ 52 w 64"/>
                  <a:gd name="T15" fmla="*/ 60 h 64"/>
                  <a:gd name="T16" fmla="*/ 55 w 64"/>
                  <a:gd name="T17" fmla="*/ 54 h 64"/>
                  <a:gd name="T18" fmla="*/ 38 w 64"/>
                  <a:gd name="T19" fmla="*/ 36 h 64"/>
                  <a:gd name="T20" fmla="*/ 64 w 64"/>
                  <a:gd name="T21" fmla="*/ 12 h 64"/>
                  <a:gd name="T22" fmla="*/ 55 w 64"/>
                  <a:gd name="T23" fmla="*/ 0 h 64"/>
                  <a:gd name="T24" fmla="*/ 36 w 64"/>
                  <a:gd name="T25" fmla="*/ 22 h 64"/>
                  <a:gd name="T26" fmla="*/ 24 w 64"/>
                  <a:gd name="T27" fmla="*/ 0 h 64"/>
                  <a:gd name="T28" fmla="*/ 17 w 64"/>
                  <a:gd name="T29" fmla="*/ 4 h 64"/>
                  <a:gd name="T30" fmla="*/ 14 w 64"/>
                  <a:gd name="T31" fmla="*/ 0 h 64"/>
                  <a:gd name="T32" fmla="*/ 10 w 64"/>
                  <a:gd name="T3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10" y="4"/>
                    </a:moveTo>
                    <a:lnTo>
                      <a:pt x="24" y="28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32" y="44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5" y="54"/>
                    </a:lnTo>
                    <a:lnTo>
                      <a:pt x="38" y="36"/>
                    </a:lnTo>
                    <a:lnTo>
                      <a:pt x="64" y="12"/>
                    </a:lnTo>
                    <a:lnTo>
                      <a:pt x="55" y="0"/>
                    </a:lnTo>
                    <a:lnTo>
                      <a:pt x="36" y="22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5" name="Freeform 667"/>
              <p:cNvSpPr>
                <a:spLocks/>
              </p:cNvSpPr>
              <p:nvPr/>
            </p:nvSpPr>
            <p:spPr bwMode="auto">
              <a:xfrm>
                <a:off x="4668" y="3827"/>
                <a:ext cx="32" cy="32"/>
              </a:xfrm>
              <a:custGeom>
                <a:avLst/>
                <a:gdLst>
                  <a:gd name="T0" fmla="*/ 10 w 64"/>
                  <a:gd name="T1" fmla="*/ 4 h 64"/>
                  <a:gd name="T2" fmla="*/ 24 w 64"/>
                  <a:gd name="T3" fmla="*/ 28 h 64"/>
                  <a:gd name="T4" fmla="*/ 0 w 64"/>
                  <a:gd name="T5" fmla="*/ 46 h 64"/>
                  <a:gd name="T6" fmla="*/ 4 w 64"/>
                  <a:gd name="T7" fmla="*/ 60 h 64"/>
                  <a:gd name="T8" fmla="*/ 7 w 64"/>
                  <a:gd name="T9" fmla="*/ 64 h 64"/>
                  <a:gd name="T10" fmla="*/ 32 w 64"/>
                  <a:gd name="T11" fmla="*/ 44 h 64"/>
                  <a:gd name="T12" fmla="*/ 42 w 64"/>
                  <a:gd name="T13" fmla="*/ 60 h 64"/>
                  <a:gd name="T14" fmla="*/ 52 w 64"/>
                  <a:gd name="T15" fmla="*/ 60 h 64"/>
                  <a:gd name="T16" fmla="*/ 55 w 64"/>
                  <a:gd name="T17" fmla="*/ 54 h 64"/>
                  <a:gd name="T18" fmla="*/ 38 w 64"/>
                  <a:gd name="T19" fmla="*/ 36 h 64"/>
                  <a:gd name="T20" fmla="*/ 64 w 64"/>
                  <a:gd name="T21" fmla="*/ 12 h 64"/>
                  <a:gd name="T22" fmla="*/ 55 w 64"/>
                  <a:gd name="T23" fmla="*/ 0 h 64"/>
                  <a:gd name="T24" fmla="*/ 36 w 64"/>
                  <a:gd name="T25" fmla="*/ 22 h 64"/>
                  <a:gd name="T26" fmla="*/ 24 w 64"/>
                  <a:gd name="T27" fmla="*/ 0 h 64"/>
                  <a:gd name="T28" fmla="*/ 17 w 64"/>
                  <a:gd name="T29" fmla="*/ 4 h 64"/>
                  <a:gd name="T30" fmla="*/ 14 w 64"/>
                  <a:gd name="T31" fmla="*/ 0 h 64"/>
                  <a:gd name="T32" fmla="*/ 10 w 64"/>
                  <a:gd name="T3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10" y="4"/>
                    </a:moveTo>
                    <a:lnTo>
                      <a:pt x="24" y="28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32" y="44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5" y="54"/>
                    </a:lnTo>
                    <a:lnTo>
                      <a:pt x="38" y="36"/>
                    </a:lnTo>
                    <a:lnTo>
                      <a:pt x="64" y="12"/>
                    </a:lnTo>
                    <a:lnTo>
                      <a:pt x="55" y="0"/>
                    </a:lnTo>
                    <a:lnTo>
                      <a:pt x="36" y="22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6" name="Freeform 668"/>
              <p:cNvSpPr>
                <a:spLocks/>
              </p:cNvSpPr>
              <p:nvPr/>
            </p:nvSpPr>
            <p:spPr bwMode="auto">
              <a:xfrm>
                <a:off x="4670" y="3857"/>
                <a:ext cx="19" cy="28"/>
              </a:xfrm>
              <a:custGeom>
                <a:avLst/>
                <a:gdLst>
                  <a:gd name="T0" fmla="*/ 23 w 38"/>
                  <a:gd name="T1" fmla="*/ 0 h 56"/>
                  <a:gd name="T2" fmla="*/ 28 w 38"/>
                  <a:gd name="T3" fmla="*/ 0 h 56"/>
                  <a:gd name="T4" fmla="*/ 32 w 38"/>
                  <a:gd name="T5" fmla="*/ 4 h 56"/>
                  <a:gd name="T6" fmla="*/ 34 w 38"/>
                  <a:gd name="T7" fmla="*/ 7 h 56"/>
                  <a:gd name="T8" fmla="*/ 34 w 38"/>
                  <a:gd name="T9" fmla="*/ 12 h 56"/>
                  <a:gd name="T10" fmla="*/ 38 w 38"/>
                  <a:gd name="T11" fmla="*/ 15 h 56"/>
                  <a:gd name="T12" fmla="*/ 38 w 38"/>
                  <a:gd name="T13" fmla="*/ 22 h 56"/>
                  <a:gd name="T14" fmla="*/ 38 w 38"/>
                  <a:gd name="T15" fmla="*/ 24 h 56"/>
                  <a:gd name="T16" fmla="*/ 38 w 38"/>
                  <a:gd name="T17" fmla="*/ 32 h 56"/>
                  <a:gd name="T18" fmla="*/ 38 w 38"/>
                  <a:gd name="T19" fmla="*/ 38 h 56"/>
                  <a:gd name="T20" fmla="*/ 34 w 38"/>
                  <a:gd name="T21" fmla="*/ 43 h 56"/>
                  <a:gd name="T22" fmla="*/ 32 w 38"/>
                  <a:gd name="T23" fmla="*/ 46 h 56"/>
                  <a:gd name="T24" fmla="*/ 28 w 38"/>
                  <a:gd name="T25" fmla="*/ 50 h 56"/>
                  <a:gd name="T26" fmla="*/ 23 w 38"/>
                  <a:gd name="T27" fmla="*/ 54 h 56"/>
                  <a:gd name="T28" fmla="*/ 20 w 38"/>
                  <a:gd name="T29" fmla="*/ 56 h 56"/>
                  <a:gd name="T30" fmla="*/ 17 w 38"/>
                  <a:gd name="T31" fmla="*/ 56 h 56"/>
                  <a:gd name="T32" fmla="*/ 13 w 38"/>
                  <a:gd name="T33" fmla="*/ 56 h 56"/>
                  <a:gd name="T34" fmla="*/ 10 w 38"/>
                  <a:gd name="T35" fmla="*/ 56 h 56"/>
                  <a:gd name="T36" fmla="*/ 6 w 38"/>
                  <a:gd name="T37" fmla="*/ 54 h 56"/>
                  <a:gd name="T38" fmla="*/ 3 w 38"/>
                  <a:gd name="T39" fmla="*/ 50 h 56"/>
                  <a:gd name="T40" fmla="*/ 0 w 38"/>
                  <a:gd name="T41" fmla="*/ 46 h 56"/>
                  <a:gd name="T42" fmla="*/ 0 w 38"/>
                  <a:gd name="T43" fmla="*/ 43 h 56"/>
                  <a:gd name="T44" fmla="*/ 0 w 38"/>
                  <a:gd name="T45" fmla="*/ 34 h 56"/>
                  <a:gd name="T46" fmla="*/ 0 w 38"/>
                  <a:gd name="T47" fmla="*/ 32 h 56"/>
                  <a:gd name="T48" fmla="*/ 0 w 38"/>
                  <a:gd name="T49" fmla="*/ 24 h 56"/>
                  <a:gd name="T50" fmla="*/ 0 w 38"/>
                  <a:gd name="T51" fmla="*/ 18 h 56"/>
                  <a:gd name="T52" fmla="*/ 3 w 38"/>
                  <a:gd name="T53" fmla="*/ 15 h 56"/>
                  <a:gd name="T54" fmla="*/ 6 w 38"/>
                  <a:gd name="T55" fmla="*/ 12 h 56"/>
                  <a:gd name="T56" fmla="*/ 10 w 38"/>
                  <a:gd name="T57" fmla="*/ 4 h 56"/>
                  <a:gd name="T58" fmla="*/ 13 w 38"/>
                  <a:gd name="T59" fmla="*/ 4 h 56"/>
                  <a:gd name="T60" fmla="*/ 17 w 38"/>
                  <a:gd name="T61" fmla="*/ 0 h 56"/>
                  <a:gd name="T62" fmla="*/ 20 w 38"/>
                  <a:gd name="T63" fmla="*/ 0 h 56"/>
                  <a:gd name="T64" fmla="*/ 23 w 38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6">
                    <a:moveTo>
                      <a:pt x="23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4" y="43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3" y="54"/>
                    </a:lnTo>
                    <a:lnTo>
                      <a:pt x="20" y="56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7" name="Freeform 669"/>
              <p:cNvSpPr>
                <a:spLocks/>
              </p:cNvSpPr>
              <p:nvPr/>
            </p:nvSpPr>
            <p:spPr bwMode="auto">
              <a:xfrm>
                <a:off x="4670" y="3857"/>
                <a:ext cx="19" cy="28"/>
              </a:xfrm>
              <a:custGeom>
                <a:avLst/>
                <a:gdLst>
                  <a:gd name="T0" fmla="*/ 23 w 38"/>
                  <a:gd name="T1" fmla="*/ 0 h 56"/>
                  <a:gd name="T2" fmla="*/ 28 w 38"/>
                  <a:gd name="T3" fmla="*/ 0 h 56"/>
                  <a:gd name="T4" fmla="*/ 32 w 38"/>
                  <a:gd name="T5" fmla="*/ 4 h 56"/>
                  <a:gd name="T6" fmla="*/ 34 w 38"/>
                  <a:gd name="T7" fmla="*/ 7 h 56"/>
                  <a:gd name="T8" fmla="*/ 34 w 38"/>
                  <a:gd name="T9" fmla="*/ 12 h 56"/>
                  <a:gd name="T10" fmla="*/ 38 w 38"/>
                  <a:gd name="T11" fmla="*/ 15 h 56"/>
                  <a:gd name="T12" fmla="*/ 38 w 38"/>
                  <a:gd name="T13" fmla="*/ 22 h 56"/>
                  <a:gd name="T14" fmla="*/ 38 w 38"/>
                  <a:gd name="T15" fmla="*/ 24 h 56"/>
                  <a:gd name="T16" fmla="*/ 38 w 38"/>
                  <a:gd name="T17" fmla="*/ 32 h 56"/>
                  <a:gd name="T18" fmla="*/ 38 w 38"/>
                  <a:gd name="T19" fmla="*/ 38 h 56"/>
                  <a:gd name="T20" fmla="*/ 34 w 38"/>
                  <a:gd name="T21" fmla="*/ 43 h 56"/>
                  <a:gd name="T22" fmla="*/ 32 w 38"/>
                  <a:gd name="T23" fmla="*/ 46 h 56"/>
                  <a:gd name="T24" fmla="*/ 28 w 38"/>
                  <a:gd name="T25" fmla="*/ 50 h 56"/>
                  <a:gd name="T26" fmla="*/ 23 w 38"/>
                  <a:gd name="T27" fmla="*/ 54 h 56"/>
                  <a:gd name="T28" fmla="*/ 20 w 38"/>
                  <a:gd name="T29" fmla="*/ 56 h 56"/>
                  <a:gd name="T30" fmla="*/ 17 w 38"/>
                  <a:gd name="T31" fmla="*/ 56 h 56"/>
                  <a:gd name="T32" fmla="*/ 13 w 38"/>
                  <a:gd name="T33" fmla="*/ 56 h 56"/>
                  <a:gd name="T34" fmla="*/ 10 w 38"/>
                  <a:gd name="T35" fmla="*/ 56 h 56"/>
                  <a:gd name="T36" fmla="*/ 6 w 38"/>
                  <a:gd name="T37" fmla="*/ 54 h 56"/>
                  <a:gd name="T38" fmla="*/ 3 w 38"/>
                  <a:gd name="T39" fmla="*/ 50 h 56"/>
                  <a:gd name="T40" fmla="*/ 0 w 38"/>
                  <a:gd name="T41" fmla="*/ 46 h 56"/>
                  <a:gd name="T42" fmla="*/ 0 w 38"/>
                  <a:gd name="T43" fmla="*/ 43 h 56"/>
                  <a:gd name="T44" fmla="*/ 0 w 38"/>
                  <a:gd name="T45" fmla="*/ 34 h 56"/>
                  <a:gd name="T46" fmla="*/ 0 w 38"/>
                  <a:gd name="T47" fmla="*/ 32 h 56"/>
                  <a:gd name="T48" fmla="*/ 0 w 38"/>
                  <a:gd name="T49" fmla="*/ 24 h 56"/>
                  <a:gd name="T50" fmla="*/ 0 w 38"/>
                  <a:gd name="T51" fmla="*/ 18 h 56"/>
                  <a:gd name="T52" fmla="*/ 3 w 38"/>
                  <a:gd name="T53" fmla="*/ 15 h 56"/>
                  <a:gd name="T54" fmla="*/ 6 w 38"/>
                  <a:gd name="T55" fmla="*/ 12 h 56"/>
                  <a:gd name="T56" fmla="*/ 10 w 38"/>
                  <a:gd name="T57" fmla="*/ 4 h 56"/>
                  <a:gd name="T58" fmla="*/ 13 w 38"/>
                  <a:gd name="T59" fmla="*/ 4 h 56"/>
                  <a:gd name="T60" fmla="*/ 17 w 38"/>
                  <a:gd name="T61" fmla="*/ 0 h 56"/>
                  <a:gd name="T62" fmla="*/ 20 w 38"/>
                  <a:gd name="T63" fmla="*/ 0 h 56"/>
                  <a:gd name="T64" fmla="*/ 23 w 38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6">
                    <a:moveTo>
                      <a:pt x="23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4" y="43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3" y="54"/>
                    </a:lnTo>
                    <a:lnTo>
                      <a:pt x="20" y="56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8" name="Freeform 670"/>
              <p:cNvSpPr>
                <a:spLocks/>
              </p:cNvSpPr>
              <p:nvPr/>
            </p:nvSpPr>
            <p:spPr bwMode="auto">
              <a:xfrm>
                <a:off x="4675" y="3863"/>
                <a:ext cx="6" cy="16"/>
              </a:xfrm>
              <a:custGeom>
                <a:avLst/>
                <a:gdLst>
                  <a:gd name="T0" fmla="*/ 10 w 13"/>
                  <a:gd name="T1" fmla="*/ 0 h 31"/>
                  <a:gd name="T2" fmla="*/ 10 w 13"/>
                  <a:gd name="T3" fmla="*/ 0 h 31"/>
                  <a:gd name="T4" fmla="*/ 13 w 13"/>
                  <a:gd name="T5" fmla="*/ 0 h 31"/>
                  <a:gd name="T6" fmla="*/ 13 w 13"/>
                  <a:gd name="T7" fmla="*/ 3 h 31"/>
                  <a:gd name="T8" fmla="*/ 13 w 13"/>
                  <a:gd name="T9" fmla="*/ 6 h 31"/>
                  <a:gd name="T10" fmla="*/ 13 w 13"/>
                  <a:gd name="T11" fmla="*/ 10 h 31"/>
                  <a:gd name="T12" fmla="*/ 13 w 13"/>
                  <a:gd name="T13" fmla="*/ 12 h 31"/>
                  <a:gd name="T14" fmla="*/ 13 w 13"/>
                  <a:gd name="T15" fmla="*/ 16 h 31"/>
                  <a:gd name="T16" fmla="*/ 13 w 13"/>
                  <a:gd name="T17" fmla="*/ 20 h 31"/>
                  <a:gd name="T18" fmla="*/ 10 w 13"/>
                  <a:gd name="T19" fmla="*/ 22 h 31"/>
                  <a:gd name="T20" fmla="*/ 10 w 13"/>
                  <a:gd name="T21" fmla="*/ 26 h 31"/>
                  <a:gd name="T22" fmla="*/ 7 w 13"/>
                  <a:gd name="T23" fmla="*/ 31 h 31"/>
                  <a:gd name="T24" fmla="*/ 3 w 13"/>
                  <a:gd name="T25" fmla="*/ 31 h 31"/>
                  <a:gd name="T26" fmla="*/ 3 w 13"/>
                  <a:gd name="T27" fmla="*/ 26 h 31"/>
                  <a:gd name="T28" fmla="*/ 0 w 13"/>
                  <a:gd name="T29" fmla="*/ 26 h 31"/>
                  <a:gd name="T30" fmla="*/ 0 w 13"/>
                  <a:gd name="T31" fmla="*/ 22 h 31"/>
                  <a:gd name="T32" fmla="*/ 0 w 13"/>
                  <a:gd name="T33" fmla="*/ 20 h 31"/>
                  <a:gd name="T34" fmla="*/ 0 w 13"/>
                  <a:gd name="T35" fmla="*/ 16 h 31"/>
                  <a:gd name="T36" fmla="*/ 0 w 13"/>
                  <a:gd name="T37" fmla="*/ 12 h 31"/>
                  <a:gd name="T38" fmla="*/ 0 w 13"/>
                  <a:gd name="T39" fmla="*/ 10 h 31"/>
                  <a:gd name="T40" fmla="*/ 0 w 13"/>
                  <a:gd name="T41" fmla="*/ 6 h 31"/>
                  <a:gd name="T42" fmla="*/ 3 w 13"/>
                  <a:gd name="T43" fmla="*/ 6 h 31"/>
                  <a:gd name="T44" fmla="*/ 3 w 13"/>
                  <a:gd name="T45" fmla="*/ 3 h 31"/>
                  <a:gd name="T46" fmla="*/ 7 w 13"/>
                  <a:gd name="T47" fmla="*/ 3 h 31"/>
                  <a:gd name="T48" fmla="*/ 7 w 13"/>
                  <a:gd name="T49" fmla="*/ 0 h 31"/>
                  <a:gd name="T50" fmla="*/ 10 w 13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1">
                    <a:moveTo>
                      <a:pt x="10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59" name="Freeform 671"/>
              <p:cNvSpPr>
                <a:spLocks/>
              </p:cNvSpPr>
              <p:nvPr/>
            </p:nvSpPr>
            <p:spPr bwMode="auto">
              <a:xfrm>
                <a:off x="4675" y="3863"/>
                <a:ext cx="6" cy="16"/>
              </a:xfrm>
              <a:custGeom>
                <a:avLst/>
                <a:gdLst>
                  <a:gd name="T0" fmla="*/ 10 w 13"/>
                  <a:gd name="T1" fmla="*/ 0 h 31"/>
                  <a:gd name="T2" fmla="*/ 13 w 13"/>
                  <a:gd name="T3" fmla="*/ 0 h 31"/>
                  <a:gd name="T4" fmla="*/ 13 w 13"/>
                  <a:gd name="T5" fmla="*/ 3 h 31"/>
                  <a:gd name="T6" fmla="*/ 13 w 13"/>
                  <a:gd name="T7" fmla="*/ 6 h 31"/>
                  <a:gd name="T8" fmla="*/ 13 w 13"/>
                  <a:gd name="T9" fmla="*/ 10 h 31"/>
                  <a:gd name="T10" fmla="*/ 13 w 13"/>
                  <a:gd name="T11" fmla="*/ 12 h 31"/>
                  <a:gd name="T12" fmla="*/ 13 w 13"/>
                  <a:gd name="T13" fmla="*/ 16 h 31"/>
                  <a:gd name="T14" fmla="*/ 13 w 13"/>
                  <a:gd name="T15" fmla="*/ 20 h 31"/>
                  <a:gd name="T16" fmla="*/ 10 w 13"/>
                  <a:gd name="T17" fmla="*/ 22 h 31"/>
                  <a:gd name="T18" fmla="*/ 10 w 13"/>
                  <a:gd name="T19" fmla="*/ 26 h 31"/>
                  <a:gd name="T20" fmla="*/ 7 w 13"/>
                  <a:gd name="T21" fmla="*/ 31 h 31"/>
                  <a:gd name="T22" fmla="*/ 3 w 13"/>
                  <a:gd name="T23" fmla="*/ 31 h 31"/>
                  <a:gd name="T24" fmla="*/ 3 w 13"/>
                  <a:gd name="T25" fmla="*/ 26 h 31"/>
                  <a:gd name="T26" fmla="*/ 0 w 13"/>
                  <a:gd name="T27" fmla="*/ 26 h 31"/>
                  <a:gd name="T28" fmla="*/ 0 w 13"/>
                  <a:gd name="T29" fmla="*/ 22 h 31"/>
                  <a:gd name="T30" fmla="*/ 0 w 13"/>
                  <a:gd name="T31" fmla="*/ 20 h 31"/>
                  <a:gd name="T32" fmla="*/ 0 w 13"/>
                  <a:gd name="T33" fmla="*/ 16 h 31"/>
                  <a:gd name="T34" fmla="*/ 0 w 13"/>
                  <a:gd name="T35" fmla="*/ 12 h 31"/>
                  <a:gd name="T36" fmla="*/ 0 w 13"/>
                  <a:gd name="T37" fmla="*/ 10 h 31"/>
                  <a:gd name="T38" fmla="*/ 0 w 13"/>
                  <a:gd name="T39" fmla="*/ 6 h 31"/>
                  <a:gd name="T40" fmla="*/ 3 w 13"/>
                  <a:gd name="T41" fmla="*/ 6 h 31"/>
                  <a:gd name="T42" fmla="*/ 3 w 13"/>
                  <a:gd name="T43" fmla="*/ 3 h 31"/>
                  <a:gd name="T44" fmla="*/ 7 w 13"/>
                  <a:gd name="T45" fmla="*/ 3 h 31"/>
                  <a:gd name="T46" fmla="*/ 7 w 13"/>
                  <a:gd name="T47" fmla="*/ 0 h 31"/>
                  <a:gd name="T48" fmla="*/ 10 w 13"/>
                  <a:gd name="T4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31">
                    <a:moveTo>
                      <a:pt x="10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0" name="Freeform 672"/>
              <p:cNvSpPr>
                <a:spLocks/>
              </p:cNvSpPr>
              <p:nvPr/>
            </p:nvSpPr>
            <p:spPr bwMode="auto">
              <a:xfrm>
                <a:off x="4609" y="4035"/>
                <a:ext cx="72" cy="74"/>
              </a:xfrm>
              <a:custGeom>
                <a:avLst/>
                <a:gdLst>
                  <a:gd name="T0" fmla="*/ 116 w 145"/>
                  <a:gd name="T1" fmla="*/ 134 h 148"/>
                  <a:gd name="T2" fmla="*/ 107 w 145"/>
                  <a:gd name="T3" fmla="*/ 134 h 148"/>
                  <a:gd name="T4" fmla="*/ 97 w 145"/>
                  <a:gd name="T5" fmla="*/ 137 h 148"/>
                  <a:gd name="T6" fmla="*/ 97 w 145"/>
                  <a:gd name="T7" fmla="*/ 144 h 148"/>
                  <a:gd name="T8" fmla="*/ 90 w 145"/>
                  <a:gd name="T9" fmla="*/ 141 h 148"/>
                  <a:gd name="T10" fmla="*/ 79 w 145"/>
                  <a:gd name="T11" fmla="*/ 144 h 148"/>
                  <a:gd name="T12" fmla="*/ 73 w 145"/>
                  <a:gd name="T13" fmla="*/ 148 h 148"/>
                  <a:gd name="T14" fmla="*/ 66 w 145"/>
                  <a:gd name="T15" fmla="*/ 141 h 148"/>
                  <a:gd name="T16" fmla="*/ 59 w 145"/>
                  <a:gd name="T17" fmla="*/ 148 h 148"/>
                  <a:gd name="T18" fmla="*/ 56 w 145"/>
                  <a:gd name="T19" fmla="*/ 141 h 148"/>
                  <a:gd name="T20" fmla="*/ 45 w 145"/>
                  <a:gd name="T21" fmla="*/ 141 h 148"/>
                  <a:gd name="T22" fmla="*/ 38 w 145"/>
                  <a:gd name="T23" fmla="*/ 137 h 148"/>
                  <a:gd name="T24" fmla="*/ 34 w 145"/>
                  <a:gd name="T25" fmla="*/ 126 h 148"/>
                  <a:gd name="T26" fmla="*/ 24 w 145"/>
                  <a:gd name="T27" fmla="*/ 130 h 148"/>
                  <a:gd name="T28" fmla="*/ 28 w 145"/>
                  <a:gd name="T29" fmla="*/ 120 h 148"/>
                  <a:gd name="T30" fmla="*/ 13 w 145"/>
                  <a:gd name="T31" fmla="*/ 116 h 148"/>
                  <a:gd name="T32" fmla="*/ 9 w 145"/>
                  <a:gd name="T33" fmla="*/ 109 h 148"/>
                  <a:gd name="T34" fmla="*/ 13 w 145"/>
                  <a:gd name="T35" fmla="*/ 98 h 148"/>
                  <a:gd name="T36" fmla="*/ 3 w 145"/>
                  <a:gd name="T37" fmla="*/ 98 h 148"/>
                  <a:gd name="T38" fmla="*/ 6 w 145"/>
                  <a:gd name="T39" fmla="*/ 92 h 148"/>
                  <a:gd name="T40" fmla="*/ 3 w 145"/>
                  <a:gd name="T41" fmla="*/ 84 h 148"/>
                  <a:gd name="T42" fmla="*/ 0 w 145"/>
                  <a:gd name="T43" fmla="*/ 78 h 148"/>
                  <a:gd name="T44" fmla="*/ 6 w 145"/>
                  <a:gd name="T45" fmla="*/ 74 h 148"/>
                  <a:gd name="T46" fmla="*/ 3 w 145"/>
                  <a:gd name="T47" fmla="*/ 60 h 148"/>
                  <a:gd name="T48" fmla="*/ 9 w 145"/>
                  <a:gd name="T49" fmla="*/ 56 h 148"/>
                  <a:gd name="T50" fmla="*/ 6 w 145"/>
                  <a:gd name="T51" fmla="*/ 43 h 148"/>
                  <a:gd name="T52" fmla="*/ 13 w 145"/>
                  <a:gd name="T53" fmla="*/ 39 h 148"/>
                  <a:gd name="T54" fmla="*/ 20 w 145"/>
                  <a:gd name="T55" fmla="*/ 34 h 148"/>
                  <a:gd name="T56" fmla="*/ 17 w 145"/>
                  <a:gd name="T57" fmla="*/ 26 h 148"/>
                  <a:gd name="T58" fmla="*/ 28 w 145"/>
                  <a:gd name="T59" fmla="*/ 28 h 148"/>
                  <a:gd name="T60" fmla="*/ 31 w 145"/>
                  <a:gd name="T61" fmla="*/ 15 h 148"/>
                  <a:gd name="T62" fmla="*/ 38 w 145"/>
                  <a:gd name="T63" fmla="*/ 12 h 148"/>
                  <a:gd name="T64" fmla="*/ 47 w 145"/>
                  <a:gd name="T65" fmla="*/ 15 h 148"/>
                  <a:gd name="T66" fmla="*/ 52 w 145"/>
                  <a:gd name="T67" fmla="*/ 5 h 148"/>
                  <a:gd name="T68" fmla="*/ 56 w 145"/>
                  <a:gd name="T69" fmla="*/ 12 h 148"/>
                  <a:gd name="T70" fmla="*/ 66 w 145"/>
                  <a:gd name="T71" fmla="*/ 0 h 148"/>
                  <a:gd name="T72" fmla="*/ 73 w 145"/>
                  <a:gd name="T73" fmla="*/ 5 h 148"/>
                  <a:gd name="T74" fmla="*/ 84 w 145"/>
                  <a:gd name="T75" fmla="*/ 5 h 148"/>
                  <a:gd name="T76" fmla="*/ 90 w 145"/>
                  <a:gd name="T77" fmla="*/ 8 h 148"/>
                  <a:gd name="T78" fmla="*/ 100 w 145"/>
                  <a:gd name="T79" fmla="*/ 12 h 148"/>
                  <a:gd name="T80" fmla="*/ 104 w 145"/>
                  <a:gd name="T81" fmla="*/ 12 h 148"/>
                  <a:gd name="T82" fmla="*/ 107 w 145"/>
                  <a:gd name="T83" fmla="*/ 18 h 148"/>
                  <a:gd name="T84" fmla="*/ 122 w 145"/>
                  <a:gd name="T85" fmla="*/ 18 h 148"/>
                  <a:gd name="T86" fmla="*/ 122 w 145"/>
                  <a:gd name="T87" fmla="*/ 28 h 148"/>
                  <a:gd name="T88" fmla="*/ 128 w 145"/>
                  <a:gd name="T89" fmla="*/ 32 h 148"/>
                  <a:gd name="T90" fmla="*/ 135 w 145"/>
                  <a:gd name="T91" fmla="*/ 34 h 148"/>
                  <a:gd name="T92" fmla="*/ 132 w 145"/>
                  <a:gd name="T93" fmla="*/ 43 h 148"/>
                  <a:gd name="T94" fmla="*/ 139 w 145"/>
                  <a:gd name="T95" fmla="*/ 50 h 148"/>
                  <a:gd name="T96" fmla="*/ 142 w 145"/>
                  <a:gd name="T97" fmla="*/ 56 h 148"/>
                  <a:gd name="T98" fmla="*/ 139 w 145"/>
                  <a:gd name="T99" fmla="*/ 66 h 148"/>
                  <a:gd name="T100" fmla="*/ 145 w 145"/>
                  <a:gd name="T101" fmla="*/ 71 h 148"/>
                  <a:gd name="T102" fmla="*/ 139 w 145"/>
                  <a:gd name="T103" fmla="*/ 74 h 148"/>
                  <a:gd name="T104" fmla="*/ 145 w 145"/>
                  <a:gd name="T105" fmla="*/ 84 h 148"/>
                  <a:gd name="T106" fmla="*/ 142 w 145"/>
                  <a:gd name="T107" fmla="*/ 92 h 148"/>
                  <a:gd name="T108" fmla="*/ 135 w 145"/>
                  <a:gd name="T109" fmla="*/ 98 h 148"/>
                  <a:gd name="T110" fmla="*/ 139 w 145"/>
                  <a:gd name="T111" fmla="*/ 109 h 148"/>
                  <a:gd name="T112" fmla="*/ 128 w 145"/>
                  <a:gd name="T113" fmla="*/ 109 h 148"/>
                  <a:gd name="T114" fmla="*/ 128 w 145"/>
                  <a:gd name="T115" fmla="*/ 122 h 148"/>
                  <a:gd name="T116" fmla="*/ 118 w 145"/>
                  <a:gd name="T117" fmla="*/ 1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8">
                    <a:moveTo>
                      <a:pt x="116" y="126"/>
                    </a:moveTo>
                    <a:lnTo>
                      <a:pt x="116" y="130"/>
                    </a:lnTo>
                    <a:lnTo>
                      <a:pt x="116" y="134"/>
                    </a:lnTo>
                    <a:lnTo>
                      <a:pt x="111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4" y="134"/>
                    </a:lnTo>
                    <a:lnTo>
                      <a:pt x="104" y="130"/>
                    </a:lnTo>
                    <a:lnTo>
                      <a:pt x="97" y="137"/>
                    </a:lnTo>
                    <a:lnTo>
                      <a:pt x="100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7"/>
                    </a:lnTo>
                    <a:lnTo>
                      <a:pt x="84" y="141"/>
                    </a:lnTo>
                    <a:lnTo>
                      <a:pt x="79" y="144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3" y="144"/>
                    </a:lnTo>
                    <a:lnTo>
                      <a:pt x="73" y="141"/>
                    </a:lnTo>
                    <a:lnTo>
                      <a:pt x="66" y="141"/>
                    </a:lnTo>
                    <a:lnTo>
                      <a:pt x="62" y="144"/>
                    </a:lnTo>
                    <a:lnTo>
                      <a:pt x="62" y="148"/>
                    </a:lnTo>
                    <a:lnTo>
                      <a:pt x="59" y="148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47" y="137"/>
                    </a:lnTo>
                    <a:lnTo>
                      <a:pt x="45" y="141"/>
                    </a:lnTo>
                    <a:lnTo>
                      <a:pt x="41" y="141"/>
                    </a:lnTo>
                    <a:lnTo>
                      <a:pt x="38" y="141"/>
                    </a:lnTo>
                    <a:lnTo>
                      <a:pt x="38" y="137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34" y="126"/>
                    </a:lnTo>
                    <a:lnTo>
                      <a:pt x="31" y="130"/>
                    </a:lnTo>
                    <a:lnTo>
                      <a:pt x="28" y="130"/>
                    </a:lnTo>
                    <a:lnTo>
                      <a:pt x="24" y="130"/>
                    </a:lnTo>
                    <a:lnTo>
                      <a:pt x="24" y="126"/>
                    </a:lnTo>
                    <a:lnTo>
                      <a:pt x="24" y="122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13" y="112"/>
                    </a:lnTo>
                    <a:lnTo>
                      <a:pt x="9" y="112"/>
                    </a:lnTo>
                    <a:lnTo>
                      <a:pt x="9" y="109"/>
                    </a:lnTo>
                    <a:lnTo>
                      <a:pt x="13" y="109"/>
                    </a:lnTo>
                    <a:lnTo>
                      <a:pt x="17" y="106"/>
                    </a:lnTo>
                    <a:lnTo>
                      <a:pt x="13" y="98"/>
                    </a:lnTo>
                    <a:lnTo>
                      <a:pt x="6" y="103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6" y="84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8"/>
                    </a:lnTo>
                    <a:lnTo>
                      <a:pt x="79" y="8"/>
                    </a:lnTo>
                    <a:lnTo>
                      <a:pt x="84" y="5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15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18" y="28"/>
                    </a:lnTo>
                    <a:lnTo>
                      <a:pt x="125" y="34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5" y="34"/>
                    </a:lnTo>
                    <a:lnTo>
                      <a:pt x="135" y="39"/>
                    </a:lnTo>
                    <a:lnTo>
                      <a:pt x="132" y="39"/>
                    </a:lnTo>
                    <a:lnTo>
                      <a:pt x="132" y="43"/>
                    </a:lnTo>
                    <a:lnTo>
                      <a:pt x="128" y="43"/>
                    </a:lnTo>
                    <a:lnTo>
                      <a:pt x="135" y="50"/>
                    </a:lnTo>
                    <a:lnTo>
                      <a:pt x="139" y="50"/>
                    </a:lnTo>
                    <a:lnTo>
                      <a:pt x="142" y="50"/>
                    </a:lnTo>
                    <a:lnTo>
                      <a:pt x="142" y="53"/>
                    </a:lnTo>
                    <a:lnTo>
                      <a:pt x="142" y="56"/>
                    </a:lnTo>
                    <a:lnTo>
                      <a:pt x="139" y="56"/>
                    </a:lnTo>
                    <a:lnTo>
                      <a:pt x="135" y="56"/>
                    </a:lnTo>
                    <a:lnTo>
                      <a:pt x="139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71"/>
                    </a:lnTo>
                    <a:lnTo>
                      <a:pt x="145" y="74"/>
                    </a:lnTo>
                    <a:lnTo>
                      <a:pt x="142" y="74"/>
                    </a:lnTo>
                    <a:lnTo>
                      <a:pt x="139" y="74"/>
                    </a:lnTo>
                    <a:lnTo>
                      <a:pt x="139" y="84"/>
                    </a:lnTo>
                    <a:lnTo>
                      <a:pt x="142" y="84"/>
                    </a:lnTo>
                    <a:lnTo>
                      <a:pt x="145" y="84"/>
                    </a:lnTo>
                    <a:lnTo>
                      <a:pt x="145" y="88"/>
                    </a:lnTo>
                    <a:lnTo>
                      <a:pt x="142" y="88"/>
                    </a:lnTo>
                    <a:lnTo>
                      <a:pt x="142" y="92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5" y="98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39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28" y="109"/>
                    </a:lnTo>
                    <a:lnTo>
                      <a:pt x="125" y="116"/>
                    </a:lnTo>
                    <a:lnTo>
                      <a:pt x="128" y="120"/>
                    </a:lnTo>
                    <a:lnTo>
                      <a:pt x="128" y="122"/>
                    </a:lnTo>
                    <a:lnTo>
                      <a:pt x="125" y="122"/>
                    </a:lnTo>
                    <a:lnTo>
                      <a:pt x="122" y="122"/>
                    </a:lnTo>
                    <a:lnTo>
                      <a:pt x="118" y="122"/>
                    </a:lnTo>
                    <a:lnTo>
                      <a:pt x="116" y="1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1" name="Freeform 673"/>
              <p:cNvSpPr>
                <a:spLocks/>
              </p:cNvSpPr>
              <p:nvPr/>
            </p:nvSpPr>
            <p:spPr bwMode="auto">
              <a:xfrm>
                <a:off x="4609" y="4035"/>
                <a:ext cx="72" cy="74"/>
              </a:xfrm>
              <a:custGeom>
                <a:avLst/>
                <a:gdLst>
                  <a:gd name="T0" fmla="*/ 116 w 145"/>
                  <a:gd name="T1" fmla="*/ 134 h 148"/>
                  <a:gd name="T2" fmla="*/ 107 w 145"/>
                  <a:gd name="T3" fmla="*/ 134 h 148"/>
                  <a:gd name="T4" fmla="*/ 97 w 145"/>
                  <a:gd name="T5" fmla="*/ 137 h 148"/>
                  <a:gd name="T6" fmla="*/ 97 w 145"/>
                  <a:gd name="T7" fmla="*/ 144 h 148"/>
                  <a:gd name="T8" fmla="*/ 90 w 145"/>
                  <a:gd name="T9" fmla="*/ 141 h 148"/>
                  <a:gd name="T10" fmla="*/ 79 w 145"/>
                  <a:gd name="T11" fmla="*/ 144 h 148"/>
                  <a:gd name="T12" fmla="*/ 73 w 145"/>
                  <a:gd name="T13" fmla="*/ 148 h 148"/>
                  <a:gd name="T14" fmla="*/ 66 w 145"/>
                  <a:gd name="T15" fmla="*/ 141 h 148"/>
                  <a:gd name="T16" fmla="*/ 59 w 145"/>
                  <a:gd name="T17" fmla="*/ 148 h 148"/>
                  <a:gd name="T18" fmla="*/ 56 w 145"/>
                  <a:gd name="T19" fmla="*/ 141 h 148"/>
                  <a:gd name="T20" fmla="*/ 45 w 145"/>
                  <a:gd name="T21" fmla="*/ 141 h 148"/>
                  <a:gd name="T22" fmla="*/ 38 w 145"/>
                  <a:gd name="T23" fmla="*/ 137 h 148"/>
                  <a:gd name="T24" fmla="*/ 34 w 145"/>
                  <a:gd name="T25" fmla="*/ 126 h 148"/>
                  <a:gd name="T26" fmla="*/ 24 w 145"/>
                  <a:gd name="T27" fmla="*/ 130 h 148"/>
                  <a:gd name="T28" fmla="*/ 28 w 145"/>
                  <a:gd name="T29" fmla="*/ 120 h 148"/>
                  <a:gd name="T30" fmla="*/ 13 w 145"/>
                  <a:gd name="T31" fmla="*/ 116 h 148"/>
                  <a:gd name="T32" fmla="*/ 9 w 145"/>
                  <a:gd name="T33" fmla="*/ 109 h 148"/>
                  <a:gd name="T34" fmla="*/ 13 w 145"/>
                  <a:gd name="T35" fmla="*/ 98 h 148"/>
                  <a:gd name="T36" fmla="*/ 3 w 145"/>
                  <a:gd name="T37" fmla="*/ 98 h 148"/>
                  <a:gd name="T38" fmla="*/ 6 w 145"/>
                  <a:gd name="T39" fmla="*/ 92 h 148"/>
                  <a:gd name="T40" fmla="*/ 3 w 145"/>
                  <a:gd name="T41" fmla="*/ 84 h 148"/>
                  <a:gd name="T42" fmla="*/ 0 w 145"/>
                  <a:gd name="T43" fmla="*/ 78 h 148"/>
                  <a:gd name="T44" fmla="*/ 6 w 145"/>
                  <a:gd name="T45" fmla="*/ 74 h 148"/>
                  <a:gd name="T46" fmla="*/ 3 w 145"/>
                  <a:gd name="T47" fmla="*/ 60 h 148"/>
                  <a:gd name="T48" fmla="*/ 9 w 145"/>
                  <a:gd name="T49" fmla="*/ 56 h 148"/>
                  <a:gd name="T50" fmla="*/ 6 w 145"/>
                  <a:gd name="T51" fmla="*/ 43 h 148"/>
                  <a:gd name="T52" fmla="*/ 13 w 145"/>
                  <a:gd name="T53" fmla="*/ 39 h 148"/>
                  <a:gd name="T54" fmla="*/ 20 w 145"/>
                  <a:gd name="T55" fmla="*/ 34 h 148"/>
                  <a:gd name="T56" fmla="*/ 17 w 145"/>
                  <a:gd name="T57" fmla="*/ 26 h 148"/>
                  <a:gd name="T58" fmla="*/ 28 w 145"/>
                  <a:gd name="T59" fmla="*/ 28 h 148"/>
                  <a:gd name="T60" fmla="*/ 31 w 145"/>
                  <a:gd name="T61" fmla="*/ 15 h 148"/>
                  <a:gd name="T62" fmla="*/ 38 w 145"/>
                  <a:gd name="T63" fmla="*/ 12 h 148"/>
                  <a:gd name="T64" fmla="*/ 47 w 145"/>
                  <a:gd name="T65" fmla="*/ 15 h 148"/>
                  <a:gd name="T66" fmla="*/ 52 w 145"/>
                  <a:gd name="T67" fmla="*/ 5 h 148"/>
                  <a:gd name="T68" fmla="*/ 56 w 145"/>
                  <a:gd name="T69" fmla="*/ 12 h 148"/>
                  <a:gd name="T70" fmla="*/ 66 w 145"/>
                  <a:gd name="T71" fmla="*/ 0 h 148"/>
                  <a:gd name="T72" fmla="*/ 73 w 145"/>
                  <a:gd name="T73" fmla="*/ 5 h 148"/>
                  <a:gd name="T74" fmla="*/ 84 w 145"/>
                  <a:gd name="T75" fmla="*/ 5 h 148"/>
                  <a:gd name="T76" fmla="*/ 90 w 145"/>
                  <a:gd name="T77" fmla="*/ 8 h 148"/>
                  <a:gd name="T78" fmla="*/ 100 w 145"/>
                  <a:gd name="T79" fmla="*/ 12 h 148"/>
                  <a:gd name="T80" fmla="*/ 104 w 145"/>
                  <a:gd name="T81" fmla="*/ 12 h 148"/>
                  <a:gd name="T82" fmla="*/ 107 w 145"/>
                  <a:gd name="T83" fmla="*/ 18 h 148"/>
                  <a:gd name="T84" fmla="*/ 122 w 145"/>
                  <a:gd name="T85" fmla="*/ 18 h 148"/>
                  <a:gd name="T86" fmla="*/ 122 w 145"/>
                  <a:gd name="T87" fmla="*/ 28 h 148"/>
                  <a:gd name="T88" fmla="*/ 128 w 145"/>
                  <a:gd name="T89" fmla="*/ 32 h 148"/>
                  <a:gd name="T90" fmla="*/ 135 w 145"/>
                  <a:gd name="T91" fmla="*/ 34 h 148"/>
                  <a:gd name="T92" fmla="*/ 132 w 145"/>
                  <a:gd name="T93" fmla="*/ 43 h 148"/>
                  <a:gd name="T94" fmla="*/ 139 w 145"/>
                  <a:gd name="T95" fmla="*/ 50 h 148"/>
                  <a:gd name="T96" fmla="*/ 142 w 145"/>
                  <a:gd name="T97" fmla="*/ 56 h 148"/>
                  <a:gd name="T98" fmla="*/ 139 w 145"/>
                  <a:gd name="T99" fmla="*/ 66 h 148"/>
                  <a:gd name="T100" fmla="*/ 145 w 145"/>
                  <a:gd name="T101" fmla="*/ 71 h 148"/>
                  <a:gd name="T102" fmla="*/ 139 w 145"/>
                  <a:gd name="T103" fmla="*/ 74 h 148"/>
                  <a:gd name="T104" fmla="*/ 145 w 145"/>
                  <a:gd name="T105" fmla="*/ 84 h 148"/>
                  <a:gd name="T106" fmla="*/ 142 w 145"/>
                  <a:gd name="T107" fmla="*/ 92 h 148"/>
                  <a:gd name="T108" fmla="*/ 135 w 145"/>
                  <a:gd name="T109" fmla="*/ 98 h 148"/>
                  <a:gd name="T110" fmla="*/ 139 w 145"/>
                  <a:gd name="T111" fmla="*/ 109 h 148"/>
                  <a:gd name="T112" fmla="*/ 128 w 145"/>
                  <a:gd name="T113" fmla="*/ 109 h 148"/>
                  <a:gd name="T114" fmla="*/ 128 w 145"/>
                  <a:gd name="T115" fmla="*/ 122 h 148"/>
                  <a:gd name="T116" fmla="*/ 118 w 145"/>
                  <a:gd name="T117" fmla="*/ 1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8">
                    <a:moveTo>
                      <a:pt x="116" y="126"/>
                    </a:moveTo>
                    <a:lnTo>
                      <a:pt x="116" y="130"/>
                    </a:lnTo>
                    <a:lnTo>
                      <a:pt x="116" y="134"/>
                    </a:lnTo>
                    <a:lnTo>
                      <a:pt x="111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4" y="134"/>
                    </a:lnTo>
                    <a:lnTo>
                      <a:pt x="104" y="130"/>
                    </a:lnTo>
                    <a:lnTo>
                      <a:pt x="97" y="137"/>
                    </a:lnTo>
                    <a:lnTo>
                      <a:pt x="100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7"/>
                    </a:lnTo>
                    <a:lnTo>
                      <a:pt x="84" y="141"/>
                    </a:lnTo>
                    <a:lnTo>
                      <a:pt x="79" y="144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3" y="144"/>
                    </a:lnTo>
                    <a:lnTo>
                      <a:pt x="73" y="141"/>
                    </a:lnTo>
                    <a:lnTo>
                      <a:pt x="66" y="141"/>
                    </a:lnTo>
                    <a:lnTo>
                      <a:pt x="62" y="144"/>
                    </a:lnTo>
                    <a:lnTo>
                      <a:pt x="62" y="148"/>
                    </a:lnTo>
                    <a:lnTo>
                      <a:pt x="59" y="148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47" y="137"/>
                    </a:lnTo>
                    <a:lnTo>
                      <a:pt x="45" y="141"/>
                    </a:lnTo>
                    <a:lnTo>
                      <a:pt x="41" y="141"/>
                    </a:lnTo>
                    <a:lnTo>
                      <a:pt x="38" y="141"/>
                    </a:lnTo>
                    <a:lnTo>
                      <a:pt x="38" y="137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34" y="126"/>
                    </a:lnTo>
                    <a:lnTo>
                      <a:pt x="31" y="130"/>
                    </a:lnTo>
                    <a:lnTo>
                      <a:pt x="28" y="130"/>
                    </a:lnTo>
                    <a:lnTo>
                      <a:pt x="24" y="130"/>
                    </a:lnTo>
                    <a:lnTo>
                      <a:pt x="24" y="126"/>
                    </a:lnTo>
                    <a:lnTo>
                      <a:pt x="24" y="122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13" y="112"/>
                    </a:lnTo>
                    <a:lnTo>
                      <a:pt x="9" y="112"/>
                    </a:lnTo>
                    <a:lnTo>
                      <a:pt x="9" y="109"/>
                    </a:lnTo>
                    <a:lnTo>
                      <a:pt x="13" y="109"/>
                    </a:lnTo>
                    <a:lnTo>
                      <a:pt x="17" y="106"/>
                    </a:lnTo>
                    <a:lnTo>
                      <a:pt x="13" y="98"/>
                    </a:lnTo>
                    <a:lnTo>
                      <a:pt x="6" y="103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6" y="84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8"/>
                    </a:lnTo>
                    <a:lnTo>
                      <a:pt x="79" y="8"/>
                    </a:lnTo>
                    <a:lnTo>
                      <a:pt x="84" y="5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15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18" y="28"/>
                    </a:lnTo>
                    <a:lnTo>
                      <a:pt x="125" y="34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5" y="34"/>
                    </a:lnTo>
                    <a:lnTo>
                      <a:pt x="135" y="39"/>
                    </a:lnTo>
                    <a:lnTo>
                      <a:pt x="132" y="39"/>
                    </a:lnTo>
                    <a:lnTo>
                      <a:pt x="132" y="43"/>
                    </a:lnTo>
                    <a:lnTo>
                      <a:pt x="128" y="43"/>
                    </a:lnTo>
                    <a:lnTo>
                      <a:pt x="135" y="50"/>
                    </a:lnTo>
                    <a:lnTo>
                      <a:pt x="139" y="50"/>
                    </a:lnTo>
                    <a:lnTo>
                      <a:pt x="142" y="50"/>
                    </a:lnTo>
                    <a:lnTo>
                      <a:pt x="142" y="53"/>
                    </a:lnTo>
                    <a:lnTo>
                      <a:pt x="142" y="56"/>
                    </a:lnTo>
                    <a:lnTo>
                      <a:pt x="139" y="56"/>
                    </a:lnTo>
                    <a:lnTo>
                      <a:pt x="135" y="56"/>
                    </a:lnTo>
                    <a:lnTo>
                      <a:pt x="139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71"/>
                    </a:lnTo>
                    <a:lnTo>
                      <a:pt x="145" y="74"/>
                    </a:lnTo>
                    <a:lnTo>
                      <a:pt x="142" y="74"/>
                    </a:lnTo>
                    <a:lnTo>
                      <a:pt x="139" y="74"/>
                    </a:lnTo>
                    <a:lnTo>
                      <a:pt x="139" y="84"/>
                    </a:lnTo>
                    <a:lnTo>
                      <a:pt x="142" y="84"/>
                    </a:lnTo>
                    <a:lnTo>
                      <a:pt x="145" y="84"/>
                    </a:lnTo>
                    <a:lnTo>
                      <a:pt x="145" y="88"/>
                    </a:lnTo>
                    <a:lnTo>
                      <a:pt x="142" y="88"/>
                    </a:lnTo>
                    <a:lnTo>
                      <a:pt x="142" y="92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5" y="98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39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28" y="109"/>
                    </a:lnTo>
                    <a:lnTo>
                      <a:pt x="125" y="116"/>
                    </a:lnTo>
                    <a:lnTo>
                      <a:pt x="128" y="120"/>
                    </a:lnTo>
                    <a:lnTo>
                      <a:pt x="128" y="122"/>
                    </a:lnTo>
                    <a:lnTo>
                      <a:pt x="125" y="122"/>
                    </a:lnTo>
                    <a:lnTo>
                      <a:pt x="122" y="122"/>
                    </a:lnTo>
                    <a:lnTo>
                      <a:pt x="118" y="122"/>
                    </a:lnTo>
                    <a:lnTo>
                      <a:pt x="116" y="12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2" name="Freeform 674"/>
              <p:cNvSpPr>
                <a:spLocks/>
              </p:cNvSpPr>
              <p:nvPr/>
            </p:nvSpPr>
            <p:spPr bwMode="auto">
              <a:xfrm>
                <a:off x="4574" y="4041"/>
                <a:ext cx="38" cy="38"/>
              </a:xfrm>
              <a:custGeom>
                <a:avLst/>
                <a:gdLst>
                  <a:gd name="T0" fmla="*/ 10 w 76"/>
                  <a:gd name="T1" fmla="*/ 54 h 76"/>
                  <a:gd name="T2" fmla="*/ 6 w 76"/>
                  <a:gd name="T3" fmla="*/ 59 h 76"/>
                  <a:gd name="T4" fmla="*/ 10 w 76"/>
                  <a:gd name="T5" fmla="*/ 62 h 76"/>
                  <a:gd name="T6" fmla="*/ 10 w 76"/>
                  <a:gd name="T7" fmla="*/ 62 h 76"/>
                  <a:gd name="T8" fmla="*/ 17 w 76"/>
                  <a:gd name="T9" fmla="*/ 62 h 76"/>
                  <a:gd name="T10" fmla="*/ 20 w 76"/>
                  <a:gd name="T11" fmla="*/ 69 h 76"/>
                  <a:gd name="T12" fmla="*/ 23 w 76"/>
                  <a:gd name="T13" fmla="*/ 72 h 76"/>
                  <a:gd name="T14" fmla="*/ 32 w 76"/>
                  <a:gd name="T15" fmla="*/ 69 h 76"/>
                  <a:gd name="T16" fmla="*/ 38 w 76"/>
                  <a:gd name="T17" fmla="*/ 72 h 76"/>
                  <a:gd name="T18" fmla="*/ 41 w 76"/>
                  <a:gd name="T19" fmla="*/ 76 h 76"/>
                  <a:gd name="T20" fmla="*/ 45 w 76"/>
                  <a:gd name="T21" fmla="*/ 72 h 76"/>
                  <a:gd name="T22" fmla="*/ 51 w 76"/>
                  <a:gd name="T23" fmla="*/ 69 h 76"/>
                  <a:gd name="T24" fmla="*/ 55 w 76"/>
                  <a:gd name="T25" fmla="*/ 72 h 76"/>
                  <a:gd name="T26" fmla="*/ 60 w 76"/>
                  <a:gd name="T27" fmla="*/ 69 h 76"/>
                  <a:gd name="T28" fmla="*/ 62 w 76"/>
                  <a:gd name="T29" fmla="*/ 66 h 76"/>
                  <a:gd name="T30" fmla="*/ 66 w 76"/>
                  <a:gd name="T31" fmla="*/ 59 h 76"/>
                  <a:gd name="T32" fmla="*/ 73 w 76"/>
                  <a:gd name="T33" fmla="*/ 59 h 76"/>
                  <a:gd name="T34" fmla="*/ 73 w 76"/>
                  <a:gd name="T35" fmla="*/ 52 h 76"/>
                  <a:gd name="T36" fmla="*/ 73 w 76"/>
                  <a:gd name="T37" fmla="*/ 44 h 76"/>
                  <a:gd name="T38" fmla="*/ 76 w 76"/>
                  <a:gd name="T39" fmla="*/ 41 h 76"/>
                  <a:gd name="T40" fmla="*/ 76 w 76"/>
                  <a:gd name="T41" fmla="*/ 34 h 76"/>
                  <a:gd name="T42" fmla="*/ 70 w 76"/>
                  <a:gd name="T43" fmla="*/ 27 h 76"/>
                  <a:gd name="T44" fmla="*/ 73 w 76"/>
                  <a:gd name="T45" fmla="*/ 22 h 76"/>
                  <a:gd name="T46" fmla="*/ 76 w 76"/>
                  <a:gd name="T47" fmla="*/ 20 h 76"/>
                  <a:gd name="T48" fmla="*/ 73 w 76"/>
                  <a:gd name="T49" fmla="*/ 16 h 76"/>
                  <a:gd name="T50" fmla="*/ 66 w 76"/>
                  <a:gd name="T51" fmla="*/ 20 h 76"/>
                  <a:gd name="T52" fmla="*/ 62 w 76"/>
                  <a:gd name="T53" fmla="*/ 10 h 76"/>
                  <a:gd name="T54" fmla="*/ 66 w 76"/>
                  <a:gd name="T55" fmla="*/ 6 h 76"/>
                  <a:gd name="T56" fmla="*/ 60 w 76"/>
                  <a:gd name="T57" fmla="*/ 6 h 76"/>
                  <a:gd name="T58" fmla="*/ 48 w 76"/>
                  <a:gd name="T59" fmla="*/ 6 h 76"/>
                  <a:gd name="T60" fmla="*/ 48 w 76"/>
                  <a:gd name="T61" fmla="*/ 0 h 76"/>
                  <a:gd name="T62" fmla="*/ 41 w 76"/>
                  <a:gd name="T63" fmla="*/ 0 h 76"/>
                  <a:gd name="T64" fmla="*/ 34 w 76"/>
                  <a:gd name="T65" fmla="*/ 6 h 76"/>
                  <a:gd name="T66" fmla="*/ 32 w 76"/>
                  <a:gd name="T67" fmla="*/ 3 h 76"/>
                  <a:gd name="T68" fmla="*/ 28 w 76"/>
                  <a:gd name="T69" fmla="*/ 0 h 76"/>
                  <a:gd name="T70" fmla="*/ 23 w 76"/>
                  <a:gd name="T71" fmla="*/ 3 h 76"/>
                  <a:gd name="T72" fmla="*/ 17 w 76"/>
                  <a:gd name="T73" fmla="*/ 10 h 76"/>
                  <a:gd name="T74" fmla="*/ 10 w 76"/>
                  <a:gd name="T75" fmla="*/ 10 h 76"/>
                  <a:gd name="T76" fmla="*/ 13 w 76"/>
                  <a:gd name="T77" fmla="*/ 16 h 76"/>
                  <a:gd name="T78" fmla="*/ 3 w 76"/>
                  <a:gd name="T79" fmla="*/ 22 h 76"/>
                  <a:gd name="T80" fmla="*/ 0 w 76"/>
                  <a:gd name="T81" fmla="*/ 27 h 76"/>
                  <a:gd name="T82" fmla="*/ 3 w 76"/>
                  <a:gd name="T83" fmla="*/ 31 h 76"/>
                  <a:gd name="T84" fmla="*/ 6 w 76"/>
                  <a:gd name="T85" fmla="*/ 38 h 76"/>
                  <a:gd name="T86" fmla="*/ 3 w 76"/>
                  <a:gd name="T87" fmla="*/ 41 h 76"/>
                  <a:gd name="T88" fmla="*/ 0 w 76"/>
                  <a:gd name="T89" fmla="*/ 44 h 76"/>
                  <a:gd name="T90" fmla="*/ 3 w 76"/>
                  <a:gd name="T91" fmla="*/ 48 h 76"/>
                  <a:gd name="T92" fmla="*/ 10 w 76"/>
                  <a:gd name="T93" fmla="*/ 5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76">
                    <a:moveTo>
                      <a:pt x="10" y="54"/>
                    </a:moveTo>
                    <a:lnTo>
                      <a:pt x="10" y="54"/>
                    </a:lnTo>
                    <a:lnTo>
                      <a:pt x="6" y="54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8" y="72"/>
                    </a:lnTo>
                    <a:lnTo>
                      <a:pt x="32" y="69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6" y="59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0" y="5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5" y="10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3" name="Freeform 675"/>
              <p:cNvSpPr>
                <a:spLocks/>
              </p:cNvSpPr>
              <p:nvPr/>
            </p:nvSpPr>
            <p:spPr bwMode="auto">
              <a:xfrm>
                <a:off x="4574" y="4041"/>
                <a:ext cx="38" cy="38"/>
              </a:xfrm>
              <a:custGeom>
                <a:avLst/>
                <a:gdLst>
                  <a:gd name="T0" fmla="*/ 6 w 76"/>
                  <a:gd name="T1" fmla="*/ 54 h 76"/>
                  <a:gd name="T2" fmla="*/ 6 w 76"/>
                  <a:gd name="T3" fmla="*/ 62 h 76"/>
                  <a:gd name="T4" fmla="*/ 10 w 76"/>
                  <a:gd name="T5" fmla="*/ 66 h 76"/>
                  <a:gd name="T6" fmla="*/ 13 w 76"/>
                  <a:gd name="T7" fmla="*/ 62 h 76"/>
                  <a:gd name="T8" fmla="*/ 20 w 76"/>
                  <a:gd name="T9" fmla="*/ 66 h 76"/>
                  <a:gd name="T10" fmla="*/ 20 w 76"/>
                  <a:gd name="T11" fmla="*/ 72 h 76"/>
                  <a:gd name="T12" fmla="*/ 28 w 76"/>
                  <a:gd name="T13" fmla="*/ 72 h 76"/>
                  <a:gd name="T14" fmla="*/ 38 w 76"/>
                  <a:gd name="T15" fmla="*/ 69 h 76"/>
                  <a:gd name="T16" fmla="*/ 38 w 76"/>
                  <a:gd name="T17" fmla="*/ 76 h 76"/>
                  <a:gd name="T18" fmla="*/ 45 w 76"/>
                  <a:gd name="T19" fmla="*/ 76 h 76"/>
                  <a:gd name="T20" fmla="*/ 45 w 76"/>
                  <a:gd name="T21" fmla="*/ 69 h 76"/>
                  <a:gd name="T22" fmla="*/ 55 w 76"/>
                  <a:gd name="T23" fmla="*/ 69 h 76"/>
                  <a:gd name="T24" fmla="*/ 60 w 76"/>
                  <a:gd name="T25" fmla="*/ 72 h 76"/>
                  <a:gd name="T26" fmla="*/ 62 w 76"/>
                  <a:gd name="T27" fmla="*/ 69 h 76"/>
                  <a:gd name="T28" fmla="*/ 60 w 76"/>
                  <a:gd name="T29" fmla="*/ 62 h 76"/>
                  <a:gd name="T30" fmla="*/ 70 w 76"/>
                  <a:gd name="T31" fmla="*/ 59 h 76"/>
                  <a:gd name="T32" fmla="*/ 73 w 76"/>
                  <a:gd name="T33" fmla="*/ 54 h 76"/>
                  <a:gd name="T34" fmla="*/ 70 w 76"/>
                  <a:gd name="T35" fmla="*/ 52 h 76"/>
                  <a:gd name="T36" fmla="*/ 76 w 76"/>
                  <a:gd name="T37" fmla="*/ 44 h 76"/>
                  <a:gd name="T38" fmla="*/ 76 w 76"/>
                  <a:gd name="T39" fmla="*/ 38 h 76"/>
                  <a:gd name="T40" fmla="*/ 73 w 76"/>
                  <a:gd name="T41" fmla="*/ 34 h 76"/>
                  <a:gd name="T42" fmla="*/ 73 w 76"/>
                  <a:gd name="T43" fmla="*/ 27 h 76"/>
                  <a:gd name="T44" fmla="*/ 76 w 76"/>
                  <a:gd name="T45" fmla="*/ 22 h 76"/>
                  <a:gd name="T46" fmla="*/ 73 w 76"/>
                  <a:gd name="T47" fmla="*/ 20 h 76"/>
                  <a:gd name="T48" fmla="*/ 70 w 76"/>
                  <a:gd name="T49" fmla="*/ 16 h 76"/>
                  <a:gd name="T50" fmla="*/ 62 w 76"/>
                  <a:gd name="T51" fmla="*/ 14 h 76"/>
                  <a:gd name="T52" fmla="*/ 66 w 76"/>
                  <a:gd name="T53" fmla="*/ 10 h 76"/>
                  <a:gd name="T54" fmla="*/ 62 w 76"/>
                  <a:gd name="T55" fmla="*/ 6 h 76"/>
                  <a:gd name="T56" fmla="*/ 55 w 76"/>
                  <a:gd name="T57" fmla="*/ 10 h 76"/>
                  <a:gd name="T58" fmla="*/ 48 w 76"/>
                  <a:gd name="T59" fmla="*/ 3 h 76"/>
                  <a:gd name="T60" fmla="*/ 45 w 76"/>
                  <a:gd name="T61" fmla="*/ 0 h 76"/>
                  <a:gd name="T62" fmla="*/ 41 w 76"/>
                  <a:gd name="T63" fmla="*/ 3 h 76"/>
                  <a:gd name="T64" fmla="*/ 32 w 76"/>
                  <a:gd name="T65" fmla="*/ 6 h 76"/>
                  <a:gd name="T66" fmla="*/ 32 w 76"/>
                  <a:gd name="T67" fmla="*/ 0 h 76"/>
                  <a:gd name="T68" fmla="*/ 23 w 76"/>
                  <a:gd name="T69" fmla="*/ 0 h 76"/>
                  <a:gd name="T70" fmla="*/ 23 w 76"/>
                  <a:gd name="T71" fmla="*/ 6 h 76"/>
                  <a:gd name="T72" fmla="*/ 13 w 76"/>
                  <a:gd name="T73" fmla="*/ 10 h 76"/>
                  <a:gd name="T74" fmla="*/ 10 w 76"/>
                  <a:gd name="T75" fmla="*/ 14 h 76"/>
                  <a:gd name="T76" fmla="*/ 6 w 76"/>
                  <a:gd name="T77" fmla="*/ 22 h 76"/>
                  <a:gd name="T78" fmla="*/ 0 w 76"/>
                  <a:gd name="T79" fmla="*/ 22 h 76"/>
                  <a:gd name="T80" fmla="*/ 0 w 76"/>
                  <a:gd name="T81" fmla="*/ 31 h 76"/>
                  <a:gd name="T82" fmla="*/ 6 w 76"/>
                  <a:gd name="T83" fmla="*/ 31 h 76"/>
                  <a:gd name="T84" fmla="*/ 6 w 76"/>
                  <a:gd name="T85" fmla="*/ 41 h 76"/>
                  <a:gd name="T86" fmla="*/ 0 w 76"/>
                  <a:gd name="T87" fmla="*/ 41 h 76"/>
                  <a:gd name="T88" fmla="*/ 0 w 76"/>
                  <a:gd name="T89" fmla="*/ 48 h 76"/>
                  <a:gd name="T90" fmla="*/ 6 w 76"/>
                  <a:gd name="T91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6">
                    <a:moveTo>
                      <a:pt x="10" y="54"/>
                    </a:moveTo>
                    <a:lnTo>
                      <a:pt x="6" y="54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8" y="72"/>
                    </a:lnTo>
                    <a:lnTo>
                      <a:pt x="32" y="69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6" y="59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0" y="5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5" y="10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10" y="5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4" name="Freeform 676"/>
              <p:cNvSpPr>
                <a:spLocks/>
              </p:cNvSpPr>
              <p:nvPr/>
            </p:nvSpPr>
            <p:spPr bwMode="auto">
              <a:xfrm>
                <a:off x="4577" y="4076"/>
                <a:ext cx="40" cy="42"/>
              </a:xfrm>
              <a:custGeom>
                <a:avLst/>
                <a:gdLst>
                  <a:gd name="T0" fmla="*/ 11 w 81"/>
                  <a:gd name="T1" fmla="*/ 63 h 84"/>
                  <a:gd name="T2" fmla="*/ 7 w 81"/>
                  <a:gd name="T3" fmla="*/ 67 h 84"/>
                  <a:gd name="T4" fmla="*/ 11 w 81"/>
                  <a:gd name="T5" fmla="*/ 69 h 84"/>
                  <a:gd name="T6" fmla="*/ 14 w 81"/>
                  <a:gd name="T7" fmla="*/ 73 h 84"/>
                  <a:gd name="T8" fmla="*/ 26 w 81"/>
                  <a:gd name="T9" fmla="*/ 73 h 84"/>
                  <a:gd name="T10" fmla="*/ 26 w 81"/>
                  <a:gd name="T11" fmla="*/ 79 h 84"/>
                  <a:gd name="T12" fmla="*/ 32 w 81"/>
                  <a:gd name="T13" fmla="*/ 79 h 84"/>
                  <a:gd name="T14" fmla="*/ 42 w 81"/>
                  <a:gd name="T15" fmla="*/ 77 h 84"/>
                  <a:gd name="T16" fmla="*/ 42 w 81"/>
                  <a:gd name="T17" fmla="*/ 84 h 84"/>
                  <a:gd name="T18" fmla="*/ 49 w 81"/>
                  <a:gd name="T19" fmla="*/ 84 h 84"/>
                  <a:gd name="T20" fmla="*/ 49 w 81"/>
                  <a:gd name="T21" fmla="*/ 77 h 84"/>
                  <a:gd name="T22" fmla="*/ 60 w 81"/>
                  <a:gd name="T23" fmla="*/ 73 h 84"/>
                  <a:gd name="T24" fmla="*/ 64 w 81"/>
                  <a:gd name="T25" fmla="*/ 77 h 84"/>
                  <a:gd name="T26" fmla="*/ 67 w 81"/>
                  <a:gd name="T27" fmla="*/ 73 h 84"/>
                  <a:gd name="T28" fmla="*/ 70 w 81"/>
                  <a:gd name="T29" fmla="*/ 63 h 84"/>
                  <a:gd name="T30" fmla="*/ 77 w 81"/>
                  <a:gd name="T31" fmla="*/ 63 h 84"/>
                  <a:gd name="T32" fmla="*/ 77 w 81"/>
                  <a:gd name="T33" fmla="*/ 56 h 84"/>
                  <a:gd name="T34" fmla="*/ 73 w 81"/>
                  <a:gd name="T35" fmla="*/ 45 h 84"/>
                  <a:gd name="T36" fmla="*/ 81 w 81"/>
                  <a:gd name="T37" fmla="*/ 45 h 84"/>
                  <a:gd name="T38" fmla="*/ 81 w 81"/>
                  <a:gd name="T39" fmla="*/ 39 h 84"/>
                  <a:gd name="T40" fmla="*/ 73 w 81"/>
                  <a:gd name="T41" fmla="*/ 31 h 84"/>
                  <a:gd name="T42" fmla="*/ 77 w 81"/>
                  <a:gd name="T43" fmla="*/ 28 h 84"/>
                  <a:gd name="T44" fmla="*/ 77 w 81"/>
                  <a:gd name="T45" fmla="*/ 22 h 84"/>
                  <a:gd name="T46" fmla="*/ 70 w 81"/>
                  <a:gd name="T47" fmla="*/ 22 h 84"/>
                  <a:gd name="T48" fmla="*/ 64 w 81"/>
                  <a:gd name="T49" fmla="*/ 13 h 84"/>
                  <a:gd name="T50" fmla="*/ 67 w 81"/>
                  <a:gd name="T51" fmla="*/ 11 h 84"/>
                  <a:gd name="T52" fmla="*/ 64 w 81"/>
                  <a:gd name="T53" fmla="*/ 7 h 84"/>
                  <a:gd name="T54" fmla="*/ 56 w 81"/>
                  <a:gd name="T55" fmla="*/ 11 h 84"/>
                  <a:gd name="T56" fmla="*/ 49 w 81"/>
                  <a:gd name="T57" fmla="*/ 7 h 84"/>
                  <a:gd name="T58" fmla="*/ 45 w 81"/>
                  <a:gd name="T59" fmla="*/ 3 h 84"/>
                  <a:gd name="T60" fmla="*/ 42 w 81"/>
                  <a:gd name="T61" fmla="*/ 0 h 84"/>
                  <a:gd name="T62" fmla="*/ 39 w 81"/>
                  <a:gd name="T63" fmla="*/ 3 h 84"/>
                  <a:gd name="T64" fmla="*/ 32 w 81"/>
                  <a:gd name="T65" fmla="*/ 11 h 84"/>
                  <a:gd name="T66" fmla="*/ 28 w 81"/>
                  <a:gd name="T67" fmla="*/ 7 h 84"/>
                  <a:gd name="T68" fmla="*/ 26 w 81"/>
                  <a:gd name="T69" fmla="*/ 3 h 84"/>
                  <a:gd name="T70" fmla="*/ 22 w 81"/>
                  <a:gd name="T71" fmla="*/ 7 h 84"/>
                  <a:gd name="T72" fmla="*/ 17 w 81"/>
                  <a:gd name="T73" fmla="*/ 17 h 84"/>
                  <a:gd name="T74" fmla="*/ 14 w 81"/>
                  <a:gd name="T75" fmla="*/ 13 h 84"/>
                  <a:gd name="T76" fmla="*/ 7 w 81"/>
                  <a:gd name="T77" fmla="*/ 17 h 84"/>
                  <a:gd name="T78" fmla="*/ 11 w 81"/>
                  <a:gd name="T79" fmla="*/ 25 h 84"/>
                  <a:gd name="T80" fmla="*/ 4 w 81"/>
                  <a:gd name="T81" fmla="*/ 31 h 84"/>
                  <a:gd name="T82" fmla="*/ 0 w 81"/>
                  <a:gd name="T83" fmla="*/ 35 h 84"/>
                  <a:gd name="T84" fmla="*/ 4 w 81"/>
                  <a:gd name="T85" fmla="*/ 39 h 84"/>
                  <a:gd name="T86" fmla="*/ 0 w 81"/>
                  <a:gd name="T87" fmla="*/ 49 h 84"/>
                  <a:gd name="T88" fmla="*/ 0 w 81"/>
                  <a:gd name="T89" fmla="*/ 56 h 84"/>
                  <a:gd name="T90" fmla="*/ 7 w 81"/>
                  <a:gd name="T91" fmla="*/ 5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4">
                    <a:moveTo>
                      <a:pt x="11" y="63"/>
                    </a:moveTo>
                    <a:lnTo>
                      <a:pt x="11" y="63"/>
                    </a:ln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8" y="84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56" y="73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7" y="77"/>
                    </a:lnTo>
                    <a:lnTo>
                      <a:pt x="67" y="73"/>
                    </a:lnTo>
                    <a:lnTo>
                      <a:pt x="64" y="69"/>
                    </a:lnTo>
                    <a:lnTo>
                      <a:pt x="70" y="63"/>
                    </a:lnTo>
                    <a:lnTo>
                      <a:pt x="73" y="63"/>
                    </a:lnTo>
                    <a:lnTo>
                      <a:pt x="77" y="63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3" y="56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73" y="39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7" y="28"/>
                    </a:lnTo>
                    <a:lnTo>
                      <a:pt x="77" y="2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70" y="22"/>
                    </a:lnTo>
                    <a:lnTo>
                      <a:pt x="64" y="17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7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6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5" name="Freeform 677"/>
              <p:cNvSpPr>
                <a:spLocks/>
              </p:cNvSpPr>
              <p:nvPr/>
            </p:nvSpPr>
            <p:spPr bwMode="auto">
              <a:xfrm>
                <a:off x="4577" y="4076"/>
                <a:ext cx="40" cy="42"/>
              </a:xfrm>
              <a:custGeom>
                <a:avLst/>
                <a:gdLst>
                  <a:gd name="T0" fmla="*/ 11 w 81"/>
                  <a:gd name="T1" fmla="*/ 67 h 84"/>
                  <a:gd name="T2" fmla="*/ 7 w 81"/>
                  <a:gd name="T3" fmla="*/ 69 h 84"/>
                  <a:gd name="T4" fmla="*/ 11 w 81"/>
                  <a:gd name="T5" fmla="*/ 73 h 84"/>
                  <a:gd name="T6" fmla="*/ 17 w 81"/>
                  <a:gd name="T7" fmla="*/ 69 h 84"/>
                  <a:gd name="T8" fmla="*/ 26 w 81"/>
                  <a:gd name="T9" fmla="*/ 77 h 84"/>
                  <a:gd name="T10" fmla="*/ 28 w 81"/>
                  <a:gd name="T11" fmla="*/ 84 h 84"/>
                  <a:gd name="T12" fmla="*/ 32 w 81"/>
                  <a:gd name="T13" fmla="*/ 77 h 84"/>
                  <a:gd name="T14" fmla="*/ 42 w 81"/>
                  <a:gd name="T15" fmla="*/ 79 h 84"/>
                  <a:gd name="T16" fmla="*/ 45 w 81"/>
                  <a:gd name="T17" fmla="*/ 84 h 84"/>
                  <a:gd name="T18" fmla="*/ 49 w 81"/>
                  <a:gd name="T19" fmla="*/ 79 h 84"/>
                  <a:gd name="T20" fmla="*/ 56 w 81"/>
                  <a:gd name="T21" fmla="*/ 73 h 84"/>
                  <a:gd name="T22" fmla="*/ 60 w 81"/>
                  <a:gd name="T23" fmla="*/ 77 h 84"/>
                  <a:gd name="T24" fmla="*/ 67 w 81"/>
                  <a:gd name="T25" fmla="*/ 77 h 84"/>
                  <a:gd name="T26" fmla="*/ 64 w 81"/>
                  <a:gd name="T27" fmla="*/ 69 h 84"/>
                  <a:gd name="T28" fmla="*/ 73 w 81"/>
                  <a:gd name="T29" fmla="*/ 63 h 84"/>
                  <a:gd name="T30" fmla="*/ 77 w 81"/>
                  <a:gd name="T31" fmla="*/ 60 h 84"/>
                  <a:gd name="T32" fmla="*/ 73 w 81"/>
                  <a:gd name="T33" fmla="*/ 56 h 84"/>
                  <a:gd name="T34" fmla="*/ 77 w 81"/>
                  <a:gd name="T35" fmla="*/ 45 h 84"/>
                  <a:gd name="T36" fmla="*/ 81 w 81"/>
                  <a:gd name="T37" fmla="*/ 41 h 84"/>
                  <a:gd name="T38" fmla="*/ 73 w 81"/>
                  <a:gd name="T39" fmla="*/ 39 h 84"/>
                  <a:gd name="T40" fmla="*/ 73 w 81"/>
                  <a:gd name="T41" fmla="*/ 28 h 84"/>
                  <a:gd name="T42" fmla="*/ 77 w 81"/>
                  <a:gd name="T43" fmla="*/ 25 h 84"/>
                  <a:gd name="T44" fmla="*/ 73 w 81"/>
                  <a:gd name="T45" fmla="*/ 22 h 84"/>
                  <a:gd name="T46" fmla="*/ 64 w 81"/>
                  <a:gd name="T47" fmla="*/ 17 h 84"/>
                  <a:gd name="T48" fmla="*/ 67 w 81"/>
                  <a:gd name="T49" fmla="*/ 13 h 84"/>
                  <a:gd name="T50" fmla="*/ 64 w 81"/>
                  <a:gd name="T51" fmla="*/ 11 h 84"/>
                  <a:gd name="T52" fmla="*/ 60 w 81"/>
                  <a:gd name="T53" fmla="*/ 7 h 84"/>
                  <a:gd name="T54" fmla="*/ 49 w 81"/>
                  <a:gd name="T55" fmla="*/ 11 h 84"/>
                  <a:gd name="T56" fmla="*/ 49 w 81"/>
                  <a:gd name="T57" fmla="*/ 3 h 84"/>
                  <a:gd name="T58" fmla="*/ 45 w 81"/>
                  <a:gd name="T59" fmla="*/ 0 h 84"/>
                  <a:gd name="T60" fmla="*/ 42 w 81"/>
                  <a:gd name="T61" fmla="*/ 3 h 84"/>
                  <a:gd name="T62" fmla="*/ 39 w 81"/>
                  <a:gd name="T63" fmla="*/ 7 h 84"/>
                  <a:gd name="T64" fmla="*/ 32 w 81"/>
                  <a:gd name="T65" fmla="*/ 7 h 84"/>
                  <a:gd name="T66" fmla="*/ 28 w 81"/>
                  <a:gd name="T67" fmla="*/ 3 h 84"/>
                  <a:gd name="T68" fmla="*/ 26 w 81"/>
                  <a:gd name="T69" fmla="*/ 7 h 84"/>
                  <a:gd name="T70" fmla="*/ 26 w 81"/>
                  <a:gd name="T71" fmla="*/ 11 h 84"/>
                  <a:gd name="T72" fmla="*/ 14 w 81"/>
                  <a:gd name="T73" fmla="*/ 17 h 84"/>
                  <a:gd name="T74" fmla="*/ 11 w 81"/>
                  <a:gd name="T75" fmla="*/ 13 h 84"/>
                  <a:gd name="T76" fmla="*/ 7 w 81"/>
                  <a:gd name="T77" fmla="*/ 22 h 84"/>
                  <a:gd name="T78" fmla="*/ 7 w 81"/>
                  <a:gd name="T79" fmla="*/ 31 h 84"/>
                  <a:gd name="T80" fmla="*/ 0 w 81"/>
                  <a:gd name="T81" fmla="*/ 31 h 84"/>
                  <a:gd name="T82" fmla="*/ 0 w 81"/>
                  <a:gd name="T83" fmla="*/ 39 h 84"/>
                  <a:gd name="T84" fmla="*/ 4 w 81"/>
                  <a:gd name="T85" fmla="*/ 49 h 84"/>
                  <a:gd name="T86" fmla="*/ 0 w 81"/>
                  <a:gd name="T87" fmla="*/ 53 h 84"/>
                  <a:gd name="T88" fmla="*/ 4 w 81"/>
                  <a:gd name="T89" fmla="*/ 56 h 84"/>
                  <a:gd name="T90" fmla="*/ 11 w 81"/>
                  <a:gd name="T91" fmla="*/ 6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4">
                    <a:moveTo>
                      <a:pt x="11" y="63"/>
                    </a:move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8" y="84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56" y="73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7" y="77"/>
                    </a:lnTo>
                    <a:lnTo>
                      <a:pt x="67" y="73"/>
                    </a:lnTo>
                    <a:lnTo>
                      <a:pt x="64" y="69"/>
                    </a:lnTo>
                    <a:lnTo>
                      <a:pt x="70" y="63"/>
                    </a:lnTo>
                    <a:lnTo>
                      <a:pt x="73" y="63"/>
                    </a:lnTo>
                    <a:lnTo>
                      <a:pt x="77" y="63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3" y="56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73" y="39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7" y="28"/>
                    </a:lnTo>
                    <a:lnTo>
                      <a:pt x="77" y="2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70" y="22"/>
                    </a:lnTo>
                    <a:lnTo>
                      <a:pt x="64" y="17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7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6"/>
                    </a:lnTo>
                    <a:lnTo>
                      <a:pt x="11" y="63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6" name="Freeform 678"/>
              <p:cNvSpPr>
                <a:spLocks/>
              </p:cNvSpPr>
              <p:nvPr/>
            </p:nvSpPr>
            <p:spPr bwMode="auto">
              <a:xfrm>
                <a:off x="4629" y="4072"/>
                <a:ext cx="18" cy="24"/>
              </a:xfrm>
              <a:custGeom>
                <a:avLst/>
                <a:gdLst>
                  <a:gd name="T0" fmla="*/ 21 w 35"/>
                  <a:gd name="T1" fmla="*/ 0 h 48"/>
                  <a:gd name="T2" fmla="*/ 25 w 35"/>
                  <a:gd name="T3" fmla="*/ 4 h 48"/>
                  <a:gd name="T4" fmla="*/ 28 w 35"/>
                  <a:gd name="T5" fmla="*/ 4 h 48"/>
                  <a:gd name="T6" fmla="*/ 32 w 35"/>
                  <a:gd name="T7" fmla="*/ 7 h 48"/>
                  <a:gd name="T8" fmla="*/ 32 w 35"/>
                  <a:gd name="T9" fmla="*/ 10 h 48"/>
                  <a:gd name="T10" fmla="*/ 32 w 35"/>
                  <a:gd name="T11" fmla="*/ 14 h 48"/>
                  <a:gd name="T12" fmla="*/ 35 w 35"/>
                  <a:gd name="T13" fmla="*/ 18 h 48"/>
                  <a:gd name="T14" fmla="*/ 35 w 35"/>
                  <a:gd name="T15" fmla="*/ 20 h 48"/>
                  <a:gd name="T16" fmla="*/ 35 w 35"/>
                  <a:gd name="T17" fmla="*/ 29 h 48"/>
                  <a:gd name="T18" fmla="*/ 32 w 35"/>
                  <a:gd name="T19" fmla="*/ 32 h 48"/>
                  <a:gd name="T20" fmla="*/ 32 w 35"/>
                  <a:gd name="T21" fmla="*/ 35 h 48"/>
                  <a:gd name="T22" fmla="*/ 28 w 35"/>
                  <a:gd name="T23" fmla="*/ 42 h 48"/>
                  <a:gd name="T24" fmla="*/ 25 w 35"/>
                  <a:gd name="T25" fmla="*/ 42 h 48"/>
                  <a:gd name="T26" fmla="*/ 25 w 35"/>
                  <a:gd name="T27" fmla="*/ 46 h 48"/>
                  <a:gd name="T28" fmla="*/ 21 w 35"/>
                  <a:gd name="T29" fmla="*/ 48 h 48"/>
                  <a:gd name="T30" fmla="*/ 18 w 35"/>
                  <a:gd name="T31" fmla="*/ 48 h 48"/>
                  <a:gd name="T32" fmla="*/ 15 w 35"/>
                  <a:gd name="T33" fmla="*/ 48 h 48"/>
                  <a:gd name="T34" fmla="*/ 11 w 35"/>
                  <a:gd name="T35" fmla="*/ 48 h 48"/>
                  <a:gd name="T36" fmla="*/ 6 w 35"/>
                  <a:gd name="T37" fmla="*/ 46 h 48"/>
                  <a:gd name="T38" fmla="*/ 4 w 35"/>
                  <a:gd name="T39" fmla="*/ 42 h 48"/>
                  <a:gd name="T40" fmla="*/ 4 w 35"/>
                  <a:gd name="T41" fmla="*/ 38 h 48"/>
                  <a:gd name="T42" fmla="*/ 0 w 35"/>
                  <a:gd name="T43" fmla="*/ 35 h 48"/>
                  <a:gd name="T44" fmla="*/ 0 w 35"/>
                  <a:gd name="T45" fmla="*/ 32 h 48"/>
                  <a:gd name="T46" fmla="*/ 0 w 35"/>
                  <a:gd name="T47" fmla="*/ 29 h 48"/>
                  <a:gd name="T48" fmla="*/ 0 w 35"/>
                  <a:gd name="T49" fmla="*/ 20 h 48"/>
                  <a:gd name="T50" fmla="*/ 4 w 35"/>
                  <a:gd name="T51" fmla="*/ 18 h 48"/>
                  <a:gd name="T52" fmla="*/ 4 w 35"/>
                  <a:gd name="T53" fmla="*/ 14 h 48"/>
                  <a:gd name="T54" fmla="*/ 6 w 35"/>
                  <a:gd name="T55" fmla="*/ 10 h 48"/>
                  <a:gd name="T56" fmla="*/ 11 w 35"/>
                  <a:gd name="T57" fmla="*/ 7 h 48"/>
                  <a:gd name="T58" fmla="*/ 11 w 35"/>
                  <a:gd name="T59" fmla="*/ 4 h 48"/>
                  <a:gd name="T60" fmla="*/ 15 w 35"/>
                  <a:gd name="T61" fmla="*/ 0 h 48"/>
                  <a:gd name="T62" fmla="*/ 18 w 35"/>
                  <a:gd name="T63" fmla="*/ 0 h 48"/>
                  <a:gd name="T64" fmla="*/ 21 w 35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8">
                    <a:moveTo>
                      <a:pt x="21" y="0"/>
                    </a:moveTo>
                    <a:lnTo>
                      <a:pt x="25" y="4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7" name="Freeform 679"/>
              <p:cNvSpPr>
                <a:spLocks/>
              </p:cNvSpPr>
              <p:nvPr/>
            </p:nvSpPr>
            <p:spPr bwMode="auto">
              <a:xfrm>
                <a:off x="4629" y="4072"/>
                <a:ext cx="18" cy="24"/>
              </a:xfrm>
              <a:custGeom>
                <a:avLst/>
                <a:gdLst>
                  <a:gd name="T0" fmla="*/ 21 w 35"/>
                  <a:gd name="T1" fmla="*/ 0 h 48"/>
                  <a:gd name="T2" fmla="*/ 25 w 35"/>
                  <a:gd name="T3" fmla="*/ 4 h 48"/>
                  <a:gd name="T4" fmla="*/ 28 w 35"/>
                  <a:gd name="T5" fmla="*/ 4 h 48"/>
                  <a:gd name="T6" fmla="*/ 32 w 35"/>
                  <a:gd name="T7" fmla="*/ 7 h 48"/>
                  <a:gd name="T8" fmla="*/ 32 w 35"/>
                  <a:gd name="T9" fmla="*/ 10 h 48"/>
                  <a:gd name="T10" fmla="*/ 32 w 35"/>
                  <a:gd name="T11" fmla="*/ 14 h 48"/>
                  <a:gd name="T12" fmla="*/ 35 w 35"/>
                  <a:gd name="T13" fmla="*/ 18 h 48"/>
                  <a:gd name="T14" fmla="*/ 35 w 35"/>
                  <a:gd name="T15" fmla="*/ 20 h 48"/>
                  <a:gd name="T16" fmla="*/ 35 w 35"/>
                  <a:gd name="T17" fmla="*/ 29 h 48"/>
                  <a:gd name="T18" fmla="*/ 32 w 35"/>
                  <a:gd name="T19" fmla="*/ 32 h 48"/>
                  <a:gd name="T20" fmla="*/ 32 w 35"/>
                  <a:gd name="T21" fmla="*/ 35 h 48"/>
                  <a:gd name="T22" fmla="*/ 28 w 35"/>
                  <a:gd name="T23" fmla="*/ 42 h 48"/>
                  <a:gd name="T24" fmla="*/ 25 w 35"/>
                  <a:gd name="T25" fmla="*/ 42 h 48"/>
                  <a:gd name="T26" fmla="*/ 25 w 35"/>
                  <a:gd name="T27" fmla="*/ 46 h 48"/>
                  <a:gd name="T28" fmla="*/ 21 w 35"/>
                  <a:gd name="T29" fmla="*/ 48 h 48"/>
                  <a:gd name="T30" fmla="*/ 18 w 35"/>
                  <a:gd name="T31" fmla="*/ 48 h 48"/>
                  <a:gd name="T32" fmla="*/ 15 w 35"/>
                  <a:gd name="T33" fmla="*/ 48 h 48"/>
                  <a:gd name="T34" fmla="*/ 11 w 35"/>
                  <a:gd name="T35" fmla="*/ 48 h 48"/>
                  <a:gd name="T36" fmla="*/ 6 w 35"/>
                  <a:gd name="T37" fmla="*/ 46 h 48"/>
                  <a:gd name="T38" fmla="*/ 4 w 35"/>
                  <a:gd name="T39" fmla="*/ 42 h 48"/>
                  <a:gd name="T40" fmla="*/ 4 w 35"/>
                  <a:gd name="T41" fmla="*/ 38 h 48"/>
                  <a:gd name="T42" fmla="*/ 0 w 35"/>
                  <a:gd name="T43" fmla="*/ 35 h 48"/>
                  <a:gd name="T44" fmla="*/ 0 w 35"/>
                  <a:gd name="T45" fmla="*/ 32 h 48"/>
                  <a:gd name="T46" fmla="*/ 0 w 35"/>
                  <a:gd name="T47" fmla="*/ 29 h 48"/>
                  <a:gd name="T48" fmla="*/ 0 w 35"/>
                  <a:gd name="T49" fmla="*/ 20 h 48"/>
                  <a:gd name="T50" fmla="*/ 4 w 35"/>
                  <a:gd name="T51" fmla="*/ 18 h 48"/>
                  <a:gd name="T52" fmla="*/ 4 w 35"/>
                  <a:gd name="T53" fmla="*/ 14 h 48"/>
                  <a:gd name="T54" fmla="*/ 6 w 35"/>
                  <a:gd name="T55" fmla="*/ 10 h 48"/>
                  <a:gd name="T56" fmla="*/ 11 w 35"/>
                  <a:gd name="T57" fmla="*/ 7 h 48"/>
                  <a:gd name="T58" fmla="*/ 11 w 35"/>
                  <a:gd name="T59" fmla="*/ 4 h 48"/>
                  <a:gd name="T60" fmla="*/ 15 w 35"/>
                  <a:gd name="T61" fmla="*/ 0 h 48"/>
                  <a:gd name="T62" fmla="*/ 18 w 35"/>
                  <a:gd name="T63" fmla="*/ 0 h 48"/>
                  <a:gd name="T64" fmla="*/ 21 w 35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8">
                    <a:moveTo>
                      <a:pt x="21" y="0"/>
                    </a:moveTo>
                    <a:lnTo>
                      <a:pt x="25" y="4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8" name="Freeform 680"/>
              <p:cNvSpPr>
                <a:spLocks/>
              </p:cNvSpPr>
              <p:nvPr/>
            </p:nvSpPr>
            <p:spPr bwMode="auto">
              <a:xfrm>
                <a:off x="4635" y="4077"/>
                <a:ext cx="7" cy="13"/>
              </a:xfrm>
              <a:custGeom>
                <a:avLst/>
                <a:gdLst>
                  <a:gd name="T0" fmla="*/ 7 w 14"/>
                  <a:gd name="T1" fmla="*/ 0 h 25"/>
                  <a:gd name="T2" fmla="*/ 10 w 14"/>
                  <a:gd name="T3" fmla="*/ 0 h 25"/>
                  <a:gd name="T4" fmla="*/ 10 w 14"/>
                  <a:gd name="T5" fmla="*/ 4 h 25"/>
                  <a:gd name="T6" fmla="*/ 14 w 14"/>
                  <a:gd name="T7" fmla="*/ 8 h 25"/>
                  <a:gd name="T8" fmla="*/ 14 w 14"/>
                  <a:gd name="T9" fmla="*/ 10 h 25"/>
                  <a:gd name="T10" fmla="*/ 10 w 14"/>
                  <a:gd name="T11" fmla="*/ 14 h 25"/>
                  <a:gd name="T12" fmla="*/ 10 w 14"/>
                  <a:gd name="T13" fmla="*/ 19 h 25"/>
                  <a:gd name="T14" fmla="*/ 10 w 14"/>
                  <a:gd name="T15" fmla="*/ 22 h 25"/>
                  <a:gd name="T16" fmla="*/ 7 w 14"/>
                  <a:gd name="T17" fmla="*/ 22 h 25"/>
                  <a:gd name="T18" fmla="*/ 7 w 14"/>
                  <a:gd name="T19" fmla="*/ 25 h 25"/>
                  <a:gd name="T20" fmla="*/ 4 w 14"/>
                  <a:gd name="T21" fmla="*/ 25 h 25"/>
                  <a:gd name="T22" fmla="*/ 0 w 14"/>
                  <a:gd name="T23" fmla="*/ 25 h 25"/>
                  <a:gd name="T24" fmla="*/ 0 w 14"/>
                  <a:gd name="T25" fmla="*/ 22 h 25"/>
                  <a:gd name="T26" fmla="*/ 0 w 14"/>
                  <a:gd name="T27" fmla="*/ 19 h 25"/>
                  <a:gd name="T28" fmla="*/ 0 w 14"/>
                  <a:gd name="T29" fmla="*/ 14 h 25"/>
                  <a:gd name="T30" fmla="*/ 0 w 14"/>
                  <a:gd name="T31" fmla="*/ 10 h 25"/>
                  <a:gd name="T32" fmla="*/ 0 w 14"/>
                  <a:gd name="T33" fmla="*/ 8 h 25"/>
                  <a:gd name="T34" fmla="*/ 4 w 14"/>
                  <a:gd name="T35" fmla="*/ 4 h 25"/>
                  <a:gd name="T36" fmla="*/ 4 w 14"/>
                  <a:gd name="T37" fmla="*/ 0 h 25"/>
                  <a:gd name="T38" fmla="*/ 7 w 1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69" name="Freeform 681"/>
              <p:cNvSpPr>
                <a:spLocks/>
              </p:cNvSpPr>
              <p:nvPr/>
            </p:nvSpPr>
            <p:spPr bwMode="auto">
              <a:xfrm>
                <a:off x="4635" y="4077"/>
                <a:ext cx="7" cy="13"/>
              </a:xfrm>
              <a:custGeom>
                <a:avLst/>
                <a:gdLst>
                  <a:gd name="T0" fmla="*/ 7 w 14"/>
                  <a:gd name="T1" fmla="*/ 0 h 25"/>
                  <a:gd name="T2" fmla="*/ 10 w 14"/>
                  <a:gd name="T3" fmla="*/ 0 h 25"/>
                  <a:gd name="T4" fmla="*/ 10 w 14"/>
                  <a:gd name="T5" fmla="*/ 4 h 25"/>
                  <a:gd name="T6" fmla="*/ 14 w 14"/>
                  <a:gd name="T7" fmla="*/ 8 h 25"/>
                  <a:gd name="T8" fmla="*/ 14 w 14"/>
                  <a:gd name="T9" fmla="*/ 10 h 25"/>
                  <a:gd name="T10" fmla="*/ 10 w 14"/>
                  <a:gd name="T11" fmla="*/ 14 h 25"/>
                  <a:gd name="T12" fmla="*/ 10 w 14"/>
                  <a:gd name="T13" fmla="*/ 19 h 25"/>
                  <a:gd name="T14" fmla="*/ 10 w 14"/>
                  <a:gd name="T15" fmla="*/ 22 h 25"/>
                  <a:gd name="T16" fmla="*/ 7 w 14"/>
                  <a:gd name="T17" fmla="*/ 22 h 25"/>
                  <a:gd name="T18" fmla="*/ 7 w 14"/>
                  <a:gd name="T19" fmla="*/ 25 h 25"/>
                  <a:gd name="T20" fmla="*/ 4 w 14"/>
                  <a:gd name="T21" fmla="*/ 25 h 25"/>
                  <a:gd name="T22" fmla="*/ 0 w 14"/>
                  <a:gd name="T23" fmla="*/ 25 h 25"/>
                  <a:gd name="T24" fmla="*/ 0 w 14"/>
                  <a:gd name="T25" fmla="*/ 22 h 25"/>
                  <a:gd name="T26" fmla="*/ 0 w 14"/>
                  <a:gd name="T27" fmla="*/ 19 h 25"/>
                  <a:gd name="T28" fmla="*/ 0 w 14"/>
                  <a:gd name="T29" fmla="*/ 14 h 25"/>
                  <a:gd name="T30" fmla="*/ 0 w 14"/>
                  <a:gd name="T31" fmla="*/ 10 h 25"/>
                  <a:gd name="T32" fmla="*/ 0 w 14"/>
                  <a:gd name="T33" fmla="*/ 8 h 25"/>
                  <a:gd name="T34" fmla="*/ 4 w 14"/>
                  <a:gd name="T35" fmla="*/ 4 h 25"/>
                  <a:gd name="T36" fmla="*/ 4 w 14"/>
                  <a:gd name="T37" fmla="*/ 0 h 25"/>
                  <a:gd name="T38" fmla="*/ 7 w 1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0" name="Freeform 682"/>
              <p:cNvSpPr>
                <a:spLocks/>
              </p:cNvSpPr>
              <p:nvPr/>
            </p:nvSpPr>
            <p:spPr bwMode="auto">
              <a:xfrm>
                <a:off x="4651" y="4067"/>
                <a:ext cx="16" cy="28"/>
              </a:xfrm>
              <a:custGeom>
                <a:avLst/>
                <a:gdLst>
                  <a:gd name="T0" fmla="*/ 3 w 32"/>
                  <a:gd name="T1" fmla="*/ 7 h 56"/>
                  <a:gd name="T2" fmla="*/ 0 w 32"/>
                  <a:gd name="T3" fmla="*/ 48 h 56"/>
                  <a:gd name="T4" fmla="*/ 6 w 32"/>
                  <a:gd name="T5" fmla="*/ 56 h 56"/>
                  <a:gd name="T6" fmla="*/ 6 w 32"/>
                  <a:gd name="T7" fmla="*/ 52 h 56"/>
                  <a:gd name="T8" fmla="*/ 10 w 32"/>
                  <a:gd name="T9" fmla="*/ 52 h 56"/>
                  <a:gd name="T10" fmla="*/ 10 w 32"/>
                  <a:gd name="T11" fmla="*/ 34 h 56"/>
                  <a:gd name="T12" fmla="*/ 20 w 32"/>
                  <a:gd name="T13" fmla="*/ 56 h 56"/>
                  <a:gd name="T14" fmla="*/ 23 w 32"/>
                  <a:gd name="T15" fmla="*/ 56 h 56"/>
                  <a:gd name="T16" fmla="*/ 23 w 32"/>
                  <a:gd name="T17" fmla="*/ 48 h 56"/>
                  <a:gd name="T18" fmla="*/ 13 w 32"/>
                  <a:gd name="T19" fmla="*/ 24 h 56"/>
                  <a:gd name="T20" fmla="*/ 32 w 32"/>
                  <a:gd name="T21" fmla="*/ 14 h 56"/>
                  <a:gd name="T22" fmla="*/ 27 w 32"/>
                  <a:gd name="T23" fmla="*/ 2 h 56"/>
                  <a:gd name="T24" fmla="*/ 10 w 32"/>
                  <a:gd name="T25" fmla="*/ 17 h 56"/>
                  <a:gd name="T26" fmla="*/ 13 w 32"/>
                  <a:gd name="T27" fmla="*/ 2 h 56"/>
                  <a:gd name="T28" fmla="*/ 6 w 32"/>
                  <a:gd name="T29" fmla="*/ 0 h 56"/>
                  <a:gd name="T30" fmla="*/ 3 w 32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56">
                    <a:moveTo>
                      <a:pt x="3" y="7"/>
                    </a:moveTo>
                    <a:lnTo>
                      <a:pt x="0" y="4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2"/>
                    </a:lnTo>
                    <a:lnTo>
                      <a:pt x="10" y="34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13" y="24"/>
                    </a:lnTo>
                    <a:lnTo>
                      <a:pt x="32" y="14"/>
                    </a:lnTo>
                    <a:lnTo>
                      <a:pt x="27" y="2"/>
                    </a:lnTo>
                    <a:lnTo>
                      <a:pt x="10" y="1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1" name="Freeform 683"/>
              <p:cNvSpPr>
                <a:spLocks/>
              </p:cNvSpPr>
              <p:nvPr/>
            </p:nvSpPr>
            <p:spPr bwMode="auto">
              <a:xfrm>
                <a:off x="4651" y="4067"/>
                <a:ext cx="16" cy="28"/>
              </a:xfrm>
              <a:custGeom>
                <a:avLst/>
                <a:gdLst>
                  <a:gd name="T0" fmla="*/ 3 w 32"/>
                  <a:gd name="T1" fmla="*/ 7 h 56"/>
                  <a:gd name="T2" fmla="*/ 0 w 32"/>
                  <a:gd name="T3" fmla="*/ 48 h 56"/>
                  <a:gd name="T4" fmla="*/ 6 w 32"/>
                  <a:gd name="T5" fmla="*/ 56 h 56"/>
                  <a:gd name="T6" fmla="*/ 6 w 32"/>
                  <a:gd name="T7" fmla="*/ 52 h 56"/>
                  <a:gd name="T8" fmla="*/ 10 w 32"/>
                  <a:gd name="T9" fmla="*/ 52 h 56"/>
                  <a:gd name="T10" fmla="*/ 10 w 32"/>
                  <a:gd name="T11" fmla="*/ 34 h 56"/>
                  <a:gd name="T12" fmla="*/ 20 w 32"/>
                  <a:gd name="T13" fmla="*/ 56 h 56"/>
                  <a:gd name="T14" fmla="*/ 23 w 32"/>
                  <a:gd name="T15" fmla="*/ 56 h 56"/>
                  <a:gd name="T16" fmla="*/ 23 w 32"/>
                  <a:gd name="T17" fmla="*/ 48 h 56"/>
                  <a:gd name="T18" fmla="*/ 13 w 32"/>
                  <a:gd name="T19" fmla="*/ 24 h 56"/>
                  <a:gd name="T20" fmla="*/ 32 w 32"/>
                  <a:gd name="T21" fmla="*/ 14 h 56"/>
                  <a:gd name="T22" fmla="*/ 27 w 32"/>
                  <a:gd name="T23" fmla="*/ 2 h 56"/>
                  <a:gd name="T24" fmla="*/ 10 w 32"/>
                  <a:gd name="T25" fmla="*/ 17 h 56"/>
                  <a:gd name="T26" fmla="*/ 13 w 32"/>
                  <a:gd name="T27" fmla="*/ 2 h 56"/>
                  <a:gd name="T28" fmla="*/ 6 w 32"/>
                  <a:gd name="T29" fmla="*/ 0 h 56"/>
                  <a:gd name="T30" fmla="*/ 3 w 32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56">
                    <a:moveTo>
                      <a:pt x="3" y="7"/>
                    </a:moveTo>
                    <a:lnTo>
                      <a:pt x="0" y="4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2"/>
                    </a:lnTo>
                    <a:lnTo>
                      <a:pt x="10" y="34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13" y="24"/>
                    </a:lnTo>
                    <a:lnTo>
                      <a:pt x="32" y="14"/>
                    </a:lnTo>
                    <a:lnTo>
                      <a:pt x="27" y="2"/>
                    </a:lnTo>
                    <a:lnTo>
                      <a:pt x="10" y="1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3" y="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2" name="Freeform 684"/>
              <p:cNvSpPr>
                <a:spLocks/>
              </p:cNvSpPr>
              <p:nvPr/>
            </p:nvSpPr>
            <p:spPr bwMode="auto">
              <a:xfrm>
                <a:off x="4628" y="4048"/>
                <a:ext cx="28" cy="26"/>
              </a:xfrm>
              <a:custGeom>
                <a:avLst/>
                <a:gdLst>
                  <a:gd name="T0" fmla="*/ 9 w 56"/>
                  <a:gd name="T1" fmla="*/ 6 h 52"/>
                  <a:gd name="T2" fmla="*/ 21 w 56"/>
                  <a:gd name="T3" fmla="*/ 24 h 52"/>
                  <a:gd name="T4" fmla="*/ 0 w 56"/>
                  <a:gd name="T5" fmla="*/ 38 h 52"/>
                  <a:gd name="T6" fmla="*/ 3 w 56"/>
                  <a:gd name="T7" fmla="*/ 52 h 52"/>
                  <a:gd name="T8" fmla="*/ 7 w 56"/>
                  <a:gd name="T9" fmla="*/ 48 h 52"/>
                  <a:gd name="T10" fmla="*/ 7 w 56"/>
                  <a:gd name="T11" fmla="*/ 52 h 52"/>
                  <a:gd name="T12" fmla="*/ 28 w 56"/>
                  <a:gd name="T13" fmla="*/ 34 h 52"/>
                  <a:gd name="T14" fmla="*/ 35 w 56"/>
                  <a:gd name="T15" fmla="*/ 52 h 52"/>
                  <a:gd name="T16" fmla="*/ 46 w 56"/>
                  <a:gd name="T17" fmla="*/ 48 h 52"/>
                  <a:gd name="T18" fmla="*/ 49 w 56"/>
                  <a:gd name="T19" fmla="*/ 45 h 52"/>
                  <a:gd name="T20" fmla="*/ 35 w 56"/>
                  <a:gd name="T21" fmla="*/ 27 h 52"/>
                  <a:gd name="T22" fmla="*/ 56 w 56"/>
                  <a:gd name="T23" fmla="*/ 8 h 52"/>
                  <a:gd name="T24" fmla="*/ 49 w 56"/>
                  <a:gd name="T25" fmla="*/ 2 h 52"/>
                  <a:gd name="T26" fmla="*/ 31 w 56"/>
                  <a:gd name="T27" fmla="*/ 17 h 52"/>
                  <a:gd name="T28" fmla="*/ 21 w 56"/>
                  <a:gd name="T29" fmla="*/ 0 h 52"/>
                  <a:gd name="T30" fmla="*/ 18 w 56"/>
                  <a:gd name="T31" fmla="*/ 2 h 52"/>
                  <a:gd name="T32" fmla="*/ 14 w 56"/>
                  <a:gd name="T33" fmla="*/ 0 h 52"/>
                  <a:gd name="T34" fmla="*/ 9 w 56"/>
                  <a:gd name="T3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2">
                    <a:moveTo>
                      <a:pt x="9" y="6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2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28" y="34"/>
                    </a:lnTo>
                    <a:lnTo>
                      <a:pt x="35" y="52"/>
                    </a:lnTo>
                    <a:lnTo>
                      <a:pt x="46" y="48"/>
                    </a:lnTo>
                    <a:lnTo>
                      <a:pt x="49" y="45"/>
                    </a:lnTo>
                    <a:lnTo>
                      <a:pt x="35" y="27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31" y="17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3" name="Freeform 685"/>
              <p:cNvSpPr>
                <a:spLocks/>
              </p:cNvSpPr>
              <p:nvPr/>
            </p:nvSpPr>
            <p:spPr bwMode="auto">
              <a:xfrm>
                <a:off x="4628" y="4048"/>
                <a:ext cx="28" cy="26"/>
              </a:xfrm>
              <a:custGeom>
                <a:avLst/>
                <a:gdLst>
                  <a:gd name="T0" fmla="*/ 9 w 56"/>
                  <a:gd name="T1" fmla="*/ 6 h 52"/>
                  <a:gd name="T2" fmla="*/ 21 w 56"/>
                  <a:gd name="T3" fmla="*/ 24 h 52"/>
                  <a:gd name="T4" fmla="*/ 0 w 56"/>
                  <a:gd name="T5" fmla="*/ 38 h 52"/>
                  <a:gd name="T6" fmla="*/ 3 w 56"/>
                  <a:gd name="T7" fmla="*/ 52 h 52"/>
                  <a:gd name="T8" fmla="*/ 7 w 56"/>
                  <a:gd name="T9" fmla="*/ 48 h 52"/>
                  <a:gd name="T10" fmla="*/ 7 w 56"/>
                  <a:gd name="T11" fmla="*/ 52 h 52"/>
                  <a:gd name="T12" fmla="*/ 28 w 56"/>
                  <a:gd name="T13" fmla="*/ 34 h 52"/>
                  <a:gd name="T14" fmla="*/ 35 w 56"/>
                  <a:gd name="T15" fmla="*/ 52 h 52"/>
                  <a:gd name="T16" fmla="*/ 46 w 56"/>
                  <a:gd name="T17" fmla="*/ 48 h 52"/>
                  <a:gd name="T18" fmla="*/ 49 w 56"/>
                  <a:gd name="T19" fmla="*/ 45 h 52"/>
                  <a:gd name="T20" fmla="*/ 35 w 56"/>
                  <a:gd name="T21" fmla="*/ 27 h 52"/>
                  <a:gd name="T22" fmla="*/ 56 w 56"/>
                  <a:gd name="T23" fmla="*/ 8 h 52"/>
                  <a:gd name="T24" fmla="*/ 49 w 56"/>
                  <a:gd name="T25" fmla="*/ 2 h 52"/>
                  <a:gd name="T26" fmla="*/ 31 w 56"/>
                  <a:gd name="T27" fmla="*/ 17 h 52"/>
                  <a:gd name="T28" fmla="*/ 21 w 56"/>
                  <a:gd name="T29" fmla="*/ 0 h 52"/>
                  <a:gd name="T30" fmla="*/ 18 w 56"/>
                  <a:gd name="T31" fmla="*/ 2 h 52"/>
                  <a:gd name="T32" fmla="*/ 14 w 56"/>
                  <a:gd name="T33" fmla="*/ 0 h 52"/>
                  <a:gd name="T34" fmla="*/ 9 w 56"/>
                  <a:gd name="T3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2">
                    <a:moveTo>
                      <a:pt x="9" y="6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2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28" y="34"/>
                    </a:lnTo>
                    <a:lnTo>
                      <a:pt x="35" y="52"/>
                    </a:lnTo>
                    <a:lnTo>
                      <a:pt x="46" y="48"/>
                    </a:lnTo>
                    <a:lnTo>
                      <a:pt x="49" y="45"/>
                    </a:lnTo>
                    <a:lnTo>
                      <a:pt x="35" y="27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31" y="17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4" name="Freeform 686"/>
              <p:cNvSpPr>
                <a:spLocks/>
              </p:cNvSpPr>
              <p:nvPr/>
            </p:nvSpPr>
            <p:spPr bwMode="auto">
              <a:xfrm>
                <a:off x="4474" y="3999"/>
                <a:ext cx="1" cy="3"/>
              </a:xfrm>
              <a:custGeom>
                <a:avLst/>
                <a:gdLst>
                  <a:gd name="T0" fmla="*/ 0 h 6"/>
                  <a:gd name="T1" fmla="*/ 2 h 6"/>
                  <a:gd name="T2" fmla="*/ 6 h 6"/>
                  <a:gd name="T3" fmla="*/ 2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5" name="Freeform 687"/>
              <p:cNvSpPr>
                <a:spLocks/>
              </p:cNvSpPr>
              <p:nvPr/>
            </p:nvSpPr>
            <p:spPr bwMode="auto">
              <a:xfrm>
                <a:off x="4472" y="4002"/>
                <a:ext cx="2" cy="1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6" name="Rectangle 688"/>
              <p:cNvSpPr>
                <a:spLocks noChangeArrowheads="1"/>
              </p:cNvSpPr>
              <p:nvPr/>
            </p:nvSpPr>
            <p:spPr bwMode="auto">
              <a:xfrm>
                <a:off x="4423" y="3997"/>
                <a:ext cx="63" cy="7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7" name="Rectangle 689"/>
              <p:cNvSpPr>
                <a:spLocks noChangeArrowheads="1"/>
              </p:cNvSpPr>
              <p:nvPr/>
            </p:nvSpPr>
            <p:spPr bwMode="auto">
              <a:xfrm>
                <a:off x="4423" y="3997"/>
                <a:ext cx="63" cy="7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8" name="Rectangle 690"/>
              <p:cNvSpPr>
                <a:spLocks noChangeArrowheads="1"/>
              </p:cNvSpPr>
              <p:nvPr/>
            </p:nvSpPr>
            <p:spPr bwMode="auto">
              <a:xfrm>
                <a:off x="4427" y="3999"/>
                <a:ext cx="57" cy="6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79" name="Rectangle 691"/>
              <p:cNvSpPr>
                <a:spLocks noChangeArrowheads="1"/>
              </p:cNvSpPr>
              <p:nvPr/>
            </p:nvSpPr>
            <p:spPr bwMode="auto">
              <a:xfrm>
                <a:off x="4427" y="3999"/>
                <a:ext cx="57" cy="6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0" name="Freeform 692"/>
              <p:cNvSpPr>
                <a:spLocks/>
              </p:cNvSpPr>
              <p:nvPr/>
            </p:nvSpPr>
            <p:spPr bwMode="auto">
              <a:xfrm>
                <a:off x="4458" y="4025"/>
                <a:ext cx="21" cy="35"/>
              </a:xfrm>
              <a:custGeom>
                <a:avLst/>
                <a:gdLst>
                  <a:gd name="T0" fmla="*/ 7 w 42"/>
                  <a:gd name="T1" fmla="*/ 10 h 70"/>
                  <a:gd name="T2" fmla="*/ 0 w 42"/>
                  <a:gd name="T3" fmla="*/ 59 h 70"/>
                  <a:gd name="T4" fmla="*/ 11 w 42"/>
                  <a:gd name="T5" fmla="*/ 66 h 70"/>
                  <a:gd name="T6" fmla="*/ 11 w 42"/>
                  <a:gd name="T7" fmla="*/ 63 h 70"/>
                  <a:gd name="T8" fmla="*/ 14 w 42"/>
                  <a:gd name="T9" fmla="*/ 63 h 70"/>
                  <a:gd name="T10" fmla="*/ 14 w 42"/>
                  <a:gd name="T11" fmla="*/ 42 h 70"/>
                  <a:gd name="T12" fmla="*/ 28 w 42"/>
                  <a:gd name="T13" fmla="*/ 70 h 70"/>
                  <a:gd name="T14" fmla="*/ 32 w 42"/>
                  <a:gd name="T15" fmla="*/ 70 h 70"/>
                  <a:gd name="T16" fmla="*/ 35 w 42"/>
                  <a:gd name="T17" fmla="*/ 59 h 70"/>
                  <a:gd name="T18" fmla="*/ 18 w 42"/>
                  <a:gd name="T19" fmla="*/ 32 h 70"/>
                  <a:gd name="T20" fmla="*/ 42 w 42"/>
                  <a:gd name="T21" fmla="*/ 16 h 70"/>
                  <a:gd name="T22" fmla="*/ 39 w 42"/>
                  <a:gd name="T23" fmla="*/ 4 h 70"/>
                  <a:gd name="T24" fmla="*/ 18 w 42"/>
                  <a:gd name="T25" fmla="*/ 20 h 70"/>
                  <a:gd name="T26" fmla="*/ 21 w 42"/>
                  <a:gd name="T27" fmla="*/ 4 h 70"/>
                  <a:gd name="T28" fmla="*/ 11 w 42"/>
                  <a:gd name="T29" fmla="*/ 0 h 70"/>
                  <a:gd name="T30" fmla="*/ 7 w 42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0">
                    <a:moveTo>
                      <a:pt x="7" y="10"/>
                    </a:moveTo>
                    <a:lnTo>
                      <a:pt x="0" y="5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4" y="63"/>
                    </a:lnTo>
                    <a:lnTo>
                      <a:pt x="14" y="4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5" y="59"/>
                    </a:lnTo>
                    <a:lnTo>
                      <a:pt x="18" y="32"/>
                    </a:lnTo>
                    <a:lnTo>
                      <a:pt x="42" y="16"/>
                    </a:lnTo>
                    <a:lnTo>
                      <a:pt x="39" y="4"/>
                    </a:lnTo>
                    <a:lnTo>
                      <a:pt x="18" y="20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1" name="Freeform 693"/>
              <p:cNvSpPr>
                <a:spLocks/>
              </p:cNvSpPr>
              <p:nvPr/>
            </p:nvSpPr>
            <p:spPr bwMode="auto">
              <a:xfrm>
                <a:off x="4458" y="4025"/>
                <a:ext cx="21" cy="35"/>
              </a:xfrm>
              <a:custGeom>
                <a:avLst/>
                <a:gdLst>
                  <a:gd name="T0" fmla="*/ 7 w 42"/>
                  <a:gd name="T1" fmla="*/ 10 h 70"/>
                  <a:gd name="T2" fmla="*/ 0 w 42"/>
                  <a:gd name="T3" fmla="*/ 59 h 70"/>
                  <a:gd name="T4" fmla="*/ 11 w 42"/>
                  <a:gd name="T5" fmla="*/ 66 h 70"/>
                  <a:gd name="T6" fmla="*/ 11 w 42"/>
                  <a:gd name="T7" fmla="*/ 63 h 70"/>
                  <a:gd name="T8" fmla="*/ 14 w 42"/>
                  <a:gd name="T9" fmla="*/ 63 h 70"/>
                  <a:gd name="T10" fmla="*/ 14 w 42"/>
                  <a:gd name="T11" fmla="*/ 42 h 70"/>
                  <a:gd name="T12" fmla="*/ 28 w 42"/>
                  <a:gd name="T13" fmla="*/ 70 h 70"/>
                  <a:gd name="T14" fmla="*/ 32 w 42"/>
                  <a:gd name="T15" fmla="*/ 70 h 70"/>
                  <a:gd name="T16" fmla="*/ 35 w 42"/>
                  <a:gd name="T17" fmla="*/ 59 h 70"/>
                  <a:gd name="T18" fmla="*/ 18 w 42"/>
                  <a:gd name="T19" fmla="*/ 32 h 70"/>
                  <a:gd name="T20" fmla="*/ 42 w 42"/>
                  <a:gd name="T21" fmla="*/ 16 h 70"/>
                  <a:gd name="T22" fmla="*/ 39 w 42"/>
                  <a:gd name="T23" fmla="*/ 4 h 70"/>
                  <a:gd name="T24" fmla="*/ 18 w 42"/>
                  <a:gd name="T25" fmla="*/ 20 h 70"/>
                  <a:gd name="T26" fmla="*/ 21 w 42"/>
                  <a:gd name="T27" fmla="*/ 4 h 70"/>
                  <a:gd name="T28" fmla="*/ 11 w 42"/>
                  <a:gd name="T29" fmla="*/ 0 h 70"/>
                  <a:gd name="T30" fmla="*/ 7 w 42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0">
                    <a:moveTo>
                      <a:pt x="7" y="10"/>
                    </a:moveTo>
                    <a:lnTo>
                      <a:pt x="0" y="5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4" y="63"/>
                    </a:lnTo>
                    <a:lnTo>
                      <a:pt x="14" y="4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5" y="59"/>
                    </a:lnTo>
                    <a:lnTo>
                      <a:pt x="18" y="32"/>
                    </a:lnTo>
                    <a:lnTo>
                      <a:pt x="42" y="16"/>
                    </a:lnTo>
                    <a:lnTo>
                      <a:pt x="39" y="4"/>
                    </a:lnTo>
                    <a:lnTo>
                      <a:pt x="18" y="20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7" y="1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2" name="Freeform 694"/>
              <p:cNvSpPr>
                <a:spLocks/>
              </p:cNvSpPr>
              <p:nvPr/>
            </p:nvSpPr>
            <p:spPr bwMode="auto">
              <a:xfrm>
                <a:off x="4432" y="4002"/>
                <a:ext cx="33" cy="31"/>
              </a:xfrm>
              <a:custGeom>
                <a:avLst/>
                <a:gdLst>
                  <a:gd name="T0" fmla="*/ 14 w 66"/>
                  <a:gd name="T1" fmla="*/ 8 h 62"/>
                  <a:gd name="T2" fmla="*/ 25 w 66"/>
                  <a:gd name="T3" fmla="*/ 28 h 62"/>
                  <a:gd name="T4" fmla="*/ 0 w 66"/>
                  <a:gd name="T5" fmla="*/ 46 h 62"/>
                  <a:gd name="T6" fmla="*/ 3 w 66"/>
                  <a:gd name="T7" fmla="*/ 60 h 62"/>
                  <a:gd name="T8" fmla="*/ 7 w 66"/>
                  <a:gd name="T9" fmla="*/ 60 h 62"/>
                  <a:gd name="T10" fmla="*/ 10 w 66"/>
                  <a:gd name="T11" fmla="*/ 62 h 62"/>
                  <a:gd name="T12" fmla="*/ 31 w 66"/>
                  <a:gd name="T13" fmla="*/ 43 h 62"/>
                  <a:gd name="T14" fmla="*/ 42 w 66"/>
                  <a:gd name="T15" fmla="*/ 60 h 62"/>
                  <a:gd name="T16" fmla="*/ 52 w 66"/>
                  <a:gd name="T17" fmla="*/ 60 h 62"/>
                  <a:gd name="T18" fmla="*/ 57 w 66"/>
                  <a:gd name="T19" fmla="*/ 52 h 62"/>
                  <a:gd name="T20" fmla="*/ 42 w 66"/>
                  <a:gd name="T21" fmla="*/ 34 h 62"/>
                  <a:gd name="T22" fmla="*/ 66 w 66"/>
                  <a:gd name="T23" fmla="*/ 11 h 62"/>
                  <a:gd name="T24" fmla="*/ 57 w 66"/>
                  <a:gd name="T25" fmla="*/ 4 h 62"/>
                  <a:gd name="T26" fmla="*/ 35 w 66"/>
                  <a:gd name="T27" fmla="*/ 22 h 62"/>
                  <a:gd name="T28" fmla="*/ 25 w 66"/>
                  <a:gd name="T29" fmla="*/ 0 h 62"/>
                  <a:gd name="T30" fmla="*/ 20 w 66"/>
                  <a:gd name="T31" fmla="*/ 4 h 62"/>
                  <a:gd name="T32" fmla="*/ 17 w 66"/>
                  <a:gd name="T33" fmla="*/ 0 h 62"/>
                  <a:gd name="T34" fmla="*/ 14 w 66"/>
                  <a:gd name="T3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4" y="8"/>
                    </a:moveTo>
                    <a:lnTo>
                      <a:pt x="25" y="28"/>
                    </a:lnTo>
                    <a:lnTo>
                      <a:pt x="0" y="46"/>
                    </a:lnTo>
                    <a:lnTo>
                      <a:pt x="3" y="60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31" y="43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7" y="52"/>
                    </a:lnTo>
                    <a:lnTo>
                      <a:pt x="42" y="34"/>
                    </a:lnTo>
                    <a:lnTo>
                      <a:pt x="66" y="11"/>
                    </a:lnTo>
                    <a:lnTo>
                      <a:pt x="57" y="4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3" name="Freeform 695"/>
              <p:cNvSpPr>
                <a:spLocks/>
              </p:cNvSpPr>
              <p:nvPr/>
            </p:nvSpPr>
            <p:spPr bwMode="auto">
              <a:xfrm>
                <a:off x="4432" y="4002"/>
                <a:ext cx="33" cy="31"/>
              </a:xfrm>
              <a:custGeom>
                <a:avLst/>
                <a:gdLst>
                  <a:gd name="T0" fmla="*/ 14 w 66"/>
                  <a:gd name="T1" fmla="*/ 8 h 62"/>
                  <a:gd name="T2" fmla="*/ 25 w 66"/>
                  <a:gd name="T3" fmla="*/ 28 h 62"/>
                  <a:gd name="T4" fmla="*/ 0 w 66"/>
                  <a:gd name="T5" fmla="*/ 46 h 62"/>
                  <a:gd name="T6" fmla="*/ 3 w 66"/>
                  <a:gd name="T7" fmla="*/ 60 h 62"/>
                  <a:gd name="T8" fmla="*/ 7 w 66"/>
                  <a:gd name="T9" fmla="*/ 60 h 62"/>
                  <a:gd name="T10" fmla="*/ 10 w 66"/>
                  <a:gd name="T11" fmla="*/ 62 h 62"/>
                  <a:gd name="T12" fmla="*/ 31 w 66"/>
                  <a:gd name="T13" fmla="*/ 43 h 62"/>
                  <a:gd name="T14" fmla="*/ 42 w 66"/>
                  <a:gd name="T15" fmla="*/ 60 h 62"/>
                  <a:gd name="T16" fmla="*/ 52 w 66"/>
                  <a:gd name="T17" fmla="*/ 60 h 62"/>
                  <a:gd name="T18" fmla="*/ 57 w 66"/>
                  <a:gd name="T19" fmla="*/ 52 h 62"/>
                  <a:gd name="T20" fmla="*/ 42 w 66"/>
                  <a:gd name="T21" fmla="*/ 34 h 62"/>
                  <a:gd name="T22" fmla="*/ 66 w 66"/>
                  <a:gd name="T23" fmla="*/ 11 h 62"/>
                  <a:gd name="T24" fmla="*/ 57 w 66"/>
                  <a:gd name="T25" fmla="*/ 4 h 62"/>
                  <a:gd name="T26" fmla="*/ 35 w 66"/>
                  <a:gd name="T27" fmla="*/ 22 h 62"/>
                  <a:gd name="T28" fmla="*/ 25 w 66"/>
                  <a:gd name="T29" fmla="*/ 0 h 62"/>
                  <a:gd name="T30" fmla="*/ 20 w 66"/>
                  <a:gd name="T31" fmla="*/ 4 h 62"/>
                  <a:gd name="T32" fmla="*/ 17 w 66"/>
                  <a:gd name="T33" fmla="*/ 0 h 62"/>
                  <a:gd name="T34" fmla="*/ 14 w 66"/>
                  <a:gd name="T3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4" y="8"/>
                    </a:moveTo>
                    <a:lnTo>
                      <a:pt x="25" y="28"/>
                    </a:lnTo>
                    <a:lnTo>
                      <a:pt x="0" y="46"/>
                    </a:lnTo>
                    <a:lnTo>
                      <a:pt x="3" y="60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31" y="43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7" y="52"/>
                    </a:lnTo>
                    <a:lnTo>
                      <a:pt x="42" y="34"/>
                    </a:lnTo>
                    <a:lnTo>
                      <a:pt x="66" y="11"/>
                    </a:lnTo>
                    <a:lnTo>
                      <a:pt x="57" y="4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4" y="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4" name="Freeform 696"/>
              <p:cNvSpPr>
                <a:spLocks/>
              </p:cNvSpPr>
              <p:nvPr/>
            </p:nvSpPr>
            <p:spPr bwMode="auto">
              <a:xfrm>
                <a:off x="4434" y="4032"/>
                <a:ext cx="21" cy="28"/>
              </a:xfrm>
              <a:custGeom>
                <a:avLst/>
                <a:gdLst>
                  <a:gd name="T0" fmla="*/ 25 w 42"/>
                  <a:gd name="T1" fmla="*/ 0 h 56"/>
                  <a:gd name="T2" fmla="*/ 32 w 42"/>
                  <a:gd name="T3" fmla="*/ 0 h 56"/>
                  <a:gd name="T4" fmla="*/ 35 w 42"/>
                  <a:gd name="T5" fmla="*/ 2 h 56"/>
                  <a:gd name="T6" fmla="*/ 35 w 42"/>
                  <a:gd name="T7" fmla="*/ 6 h 56"/>
                  <a:gd name="T8" fmla="*/ 39 w 42"/>
                  <a:gd name="T9" fmla="*/ 11 h 56"/>
                  <a:gd name="T10" fmla="*/ 39 w 42"/>
                  <a:gd name="T11" fmla="*/ 14 h 56"/>
                  <a:gd name="T12" fmla="*/ 42 w 42"/>
                  <a:gd name="T13" fmla="*/ 21 h 56"/>
                  <a:gd name="T14" fmla="*/ 42 w 42"/>
                  <a:gd name="T15" fmla="*/ 24 h 56"/>
                  <a:gd name="T16" fmla="*/ 42 w 42"/>
                  <a:gd name="T17" fmla="*/ 32 h 56"/>
                  <a:gd name="T18" fmla="*/ 39 w 42"/>
                  <a:gd name="T19" fmla="*/ 38 h 56"/>
                  <a:gd name="T20" fmla="*/ 39 w 42"/>
                  <a:gd name="T21" fmla="*/ 40 h 56"/>
                  <a:gd name="T22" fmla="*/ 35 w 42"/>
                  <a:gd name="T23" fmla="*/ 49 h 56"/>
                  <a:gd name="T24" fmla="*/ 32 w 42"/>
                  <a:gd name="T25" fmla="*/ 52 h 56"/>
                  <a:gd name="T26" fmla="*/ 28 w 42"/>
                  <a:gd name="T27" fmla="*/ 52 h 56"/>
                  <a:gd name="T28" fmla="*/ 25 w 42"/>
                  <a:gd name="T29" fmla="*/ 56 h 56"/>
                  <a:gd name="T30" fmla="*/ 22 w 42"/>
                  <a:gd name="T31" fmla="*/ 56 h 56"/>
                  <a:gd name="T32" fmla="*/ 17 w 42"/>
                  <a:gd name="T33" fmla="*/ 56 h 56"/>
                  <a:gd name="T34" fmla="*/ 11 w 42"/>
                  <a:gd name="T35" fmla="*/ 56 h 56"/>
                  <a:gd name="T36" fmla="*/ 11 w 42"/>
                  <a:gd name="T37" fmla="*/ 52 h 56"/>
                  <a:gd name="T38" fmla="*/ 7 w 42"/>
                  <a:gd name="T39" fmla="*/ 49 h 56"/>
                  <a:gd name="T40" fmla="*/ 4 w 42"/>
                  <a:gd name="T41" fmla="*/ 45 h 56"/>
                  <a:gd name="T42" fmla="*/ 4 w 42"/>
                  <a:gd name="T43" fmla="*/ 40 h 56"/>
                  <a:gd name="T44" fmla="*/ 0 w 42"/>
                  <a:gd name="T45" fmla="*/ 34 h 56"/>
                  <a:gd name="T46" fmla="*/ 0 w 42"/>
                  <a:gd name="T47" fmla="*/ 32 h 56"/>
                  <a:gd name="T48" fmla="*/ 0 w 42"/>
                  <a:gd name="T49" fmla="*/ 24 h 56"/>
                  <a:gd name="T50" fmla="*/ 4 w 42"/>
                  <a:gd name="T51" fmla="*/ 21 h 56"/>
                  <a:gd name="T52" fmla="*/ 4 w 42"/>
                  <a:gd name="T53" fmla="*/ 14 h 56"/>
                  <a:gd name="T54" fmla="*/ 7 w 42"/>
                  <a:gd name="T55" fmla="*/ 11 h 56"/>
                  <a:gd name="T56" fmla="*/ 11 w 42"/>
                  <a:gd name="T57" fmla="*/ 6 h 56"/>
                  <a:gd name="T58" fmla="*/ 14 w 42"/>
                  <a:gd name="T59" fmla="*/ 2 h 56"/>
                  <a:gd name="T60" fmla="*/ 17 w 42"/>
                  <a:gd name="T61" fmla="*/ 0 h 56"/>
                  <a:gd name="T62" fmla="*/ 22 w 42"/>
                  <a:gd name="T63" fmla="*/ 0 h 56"/>
                  <a:gd name="T64" fmla="*/ 25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5" y="6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32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5" name="Freeform 697"/>
              <p:cNvSpPr>
                <a:spLocks/>
              </p:cNvSpPr>
              <p:nvPr/>
            </p:nvSpPr>
            <p:spPr bwMode="auto">
              <a:xfrm>
                <a:off x="4434" y="4032"/>
                <a:ext cx="21" cy="28"/>
              </a:xfrm>
              <a:custGeom>
                <a:avLst/>
                <a:gdLst>
                  <a:gd name="T0" fmla="*/ 25 w 42"/>
                  <a:gd name="T1" fmla="*/ 0 h 56"/>
                  <a:gd name="T2" fmla="*/ 32 w 42"/>
                  <a:gd name="T3" fmla="*/ 0 h 56"/>
                  <a:gd name="T4" fmla="*/ 35 w 42"/>
                  <a:gd name="T5" fmla="*/ 2 h 56"/>
                  <a:gd name="T6" fmla="*/ 35 w 42"/>
                  <a:gd name="T7" fmla="*/ 6 h 56"/>
                  <a:gd name="T8" fmla="*/ 39 w 42"/>
                  <a:gd name="T9" fmla="*/ 11 h 56"/>
                  <a:gd name="T10" fmla="*/ 39 w 42"/>
                  <a:gd name="T11" fmla="*/ 14 h 56"/>
                  <a:gd name="T12" fmla="*/ 42 w 42"/>
                  <a:gd name="T13" fmla="*/ 21 h 56"/>
                  <a:gd name="T14" fmla="*/ 42 w 42"/>
                  <a:gd name="T15" fmla="*/ 24 h 56"/>
                  <a:gd name="T16" fmla="*/ 42 w 42"/>
                  <a:gd name="T17" fmla="*/ 32 h 56"/>
                  <a:gd name="T18" fmla="*/ 39 w 42"/>
                  <a:gd name="T19" fmla="*/ 38 h 56"/>
                  <a:gd name="T20" fmla="*/ 39 w 42"/>
                  <a:gd name="T21" fmla="*/ 40 h 56"/>
                  <a:gd name="T22" fmla="*/ 35 w 42"/>
                  <a:gd name="T23" fmla="*/ 49 h 56"/>
                  <a:gd name="T24" fmla="*/ 32 w 42"/>
                  <a:gd name="T25" fmla="*/ 52 h 56"/>
                  <a:gd name="T26" fmla="*/ 28 w 42"/>
                  <a:gd name="T27" fmla="*/ 52 h 56"/>
                  <a:gd name="T28" fmla="*/ 25 w 42"/>
                  <a:gd name="T29" fmla="*/ 56 h 56"/>
                  <a:gd name="T30" fmla="*/ 22 w 42"/>
                  <a:gd name="T31" fmla="*/ 56 h 56"/>
                  <a:gd name="T32" fmla="*/ 17 w 42"/>
                  <a:gd name="T33" fmla="*/ 56 h 56"/>
                  <a:gd name="T34" fmla="*/ 11 w 42"/>
                  <a:gd name="T35" fmla="*/ 56 h 56"/>
                  <a:gd name="T36" fmla="*/ 11 w 42"/>
                  <a:gd name="T37" fmla="*/ 52 h 56"/>
                  <a:gd name="T38" fmla="*/ 7 w 42"/>
                  <a:gd name="T39" fmla="*/ 49 h 56"/>
                  <a:gd name="T40" fmla="*/ 4 w 42"/>
                  <a:gd name="T41" fmla="*/ 45 h 56"/>
                  <a:gd name="T42" fmla="*/ 4 w 42"/>
                  <a:gd name="T43" fmla="*/ 40 h 56"/>
                  <a:gd name="T44" fmla="*/ 0 w 42"/>
                  <a:gd name="T45" fmla="*/ 34 h 56"/>
                  <a:gd name="T46" fmla="*/ 0 w 42"/>
                  <a:gd name="T47" fmla="*/ 32 h 56"/>
                  <a:gd name="T48" fmla="*/ 0 w 42"/>
                  <a:gd name="T49" fmla="*/ 24 h 56"/>
                  <a:gd name="T50" fmla="*/ 4 w 42"/>
                  <a:gd name="T51" fmla="*/ 21 h 56"/>
                  <a:gd name="T52" fmla="*/ 4 w 42"/>
                  <a:gd name="T53" fmla="*/ 14 h 56"/>
                  <a:gd name="T54" fmla="*/ 7 w 42"/>
                  <a:gd name="T55" fmla="*/ 11 h 56"/>
                  <a:gd name="T56" fmla="*/ 11 w 42"/>
                  <a:gd name="T57" fmla="*/ 6 h 56"/>
                  <a:gd name="T58" fmla="*/ 14 w 42"/>
                  <a:gd name="T59" fmla="*/ 2 h 56"/>
                  <a:gd name="T60" fmla="*/ 17 w 42"/>
                  <a:gd name="T61" fmla="*/ 0 h 56"/>
                  <a:gd name="T62" fmla="*/ 22 w 42"/>
                  <a:gd name="T63" fmla="*/ 0 h 56"/>
                  <a:gd name="T64" fmla="*/ 25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5" y="6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32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6" name="Freeform 698"/>
              <p:cNvSpPr>
                <a:spLocks/>
              </p:cNvSpPr>
              <p:nvPr/>
            </p:nvSpPr>
            <p:spPr bwMode="auto">
              <a:xfrm>
                <a:off x="4439" y="4038"/>
                <a:ext cx="9" cy="14"/>
              </a:xfrm>
              <a:custGeom>
                <a:avLst/>
                <a:gdLst>
                  <a:gd name="T0" fmla="*/ 11 w 17"/>
                  <a:gd name="T1" fmla="*/ 0 h 29"/>
                  <a:gd name="T2" fmla="*/ 14 w 17"/>
                  <a:gd name="T3" fmla="*/ 0 h 29"/>
                  <a:gd name="T4" fmla="*/ 14 w 17"/>
                  <a:gd name="T5" fmla="*/ 3 h 29"/>
                  <a:gd name="T6" fmla="*/ 17 w 17"/>
                  <a:gd name="T7" fmla="*/ 3 h 29"/>
                  <a:gd name="T8" fmla="*/ 17 w 17"/>
                  <a:gd name="T9" fmla="*/ 7 h 29"/>
                  <a:gd name="T10" fmla="*/ 17 w 17"/>
                  <a:gd name="T11" fmla="*/ 10 h 29"/>
                  <a:gd name="T12" fmla="*/ 17 w 17"/>
                  <a:gd name="T13" fmla="*/ 13 h 29"/>
                  <a:gd name="T14" fmla="*/ 17 w 17"/>
                  <a:gd name="T15" fmla="*/ 17 h 29"/>
                  <a:gd name="T16" fmla="*/ 17 w 17"/>
                  <a:gd name="T17" fmla="*/ 21 h 29"/>
                  <a:gd name="T18" fmla="*/ 14 w 17"/>
                  <a:gd name="T19" fmla="*/ 23 h 29"/>
                  <a:gd name="T20" fmla="*/ 14 w 17"/>
                  <a:gd name="T21" fmla="*/ 27 h 29"/>
                  <a:gd name="T22" fmla="*/ 11 w 17"/>
                  <a:gd name="T23" fmla="*/ 27 h 29"/>
                  <a:gd name="T24" fmla="*/ 11 w 17"/>
                  <a:gd name="T25" fmla="*/ 29 h 29"/>
                  <a:gd name="T26" fmla="*/ 6 w 17"/>
                  <a:gd name="T27" fmla="*/ 29 h 29"/>
                  <a:gd name="T28" fmla="*/ 3 w 17"/>
                  <a:gd name="T29" fmla="*/ 29 h 29"/>
                  <a:gd name="T30" fmla="*/ 3 w 17"/>
                  <a:gd name="T31" fmla="*/ 27 h 29"/>
                  <a:gd name="T32" fmla="*/ 3 w 17"/>
                  <a:gd name="T33" fmla="*/ 23 h 29"/>
                  <a:gd name="T34" fmla="*/ 0 w 17"/>
                  <a:gd name="T35" fmla="*/ 23 h 29"/>
                  <a:gd name="T36" fmla="*/ 0 w 17"/>
                  <a:gd name="T37" fmla="*/ 21 h 29"/>
                  <a:gd name="T38" fmla="*/ 0 w 17"/>
                  <a:gd name="T39" fmla="*/ 17 h 29"/>
                  <a:gd name="T40" fmla="*/ 3 w 17"/>
                  <a:gd name="T41" fmla="*/ 13 h 29"/>
                  <a:gd name="T42" fmla="*/ 3 w 17"/>
                  <a:gd name="T43" fmla="*/ 10 h 29"/>
                  <a:gd name="T44" fmla="*/ 3 w 17"/>
                  <a:gd name="T45" fmla="*/ 7 h 29"/>
                  <a:gd name="T46" fmla="*/ 6 w 17"/>
                  <a:gd name="T47" fmla="*/ 3 h 29"/>
                  <a:gd name="T48" fmla="*/ 11 w 1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7" name="Freeform 699"/>
              <p:cNvSpPr>
                <a:spLocks/>
              </p:cNvSpPr>
              <p:nvPr/>
            </p:nvSpPr>
            <p:spPr bwMode="auto">
              <a:xfrm>
                <a:off x="4439" y="4038"/>
                <a:ext cx="9" cy="14"/>
              </a:xfrm>
              <a:custGeom>
                <a:avLst/>
                <a:gdLst>
                  <a:gd name="T0" fmla="*/ 11 w 17"/>
                  <a:gd name="T1" fmla="*/ 0 h 29"/>
                  <a:gd name="T2" fmla="*/ 14 w 17"/>
                  <a:gd name="T3" fmla="*/ 0 h 29"/>
                  <a:gd name="T4" fmla="*/ 14 w 17"/>
                  <a:gd name="T5" fmla="*/ 3 h 29"/>
                  <a:gd name="T6" fmla="*/ 17 w 17"/>
                  <a:gd name="T7" fmla="*/ 3 h 29"/>
                  <a:gd name="T8" fmla="*/ 17 w 17"/>
                  <a:gd name="T9" fmla="*/ 7 h 29"/>
                  <a:gd name="T10" fmla="*/ 17 w 17"/>
                  <a:gd name="T11" fmla="*/ 10 h 29"/>
                  <a:gd name="T12" fmla="*/ 17 w 17"/>
                  <a:gd name="T13" fmla="*/ 13 h 29"/>
                  <a:gd name="T14" fmla="*/ 17 w 17"/>
                  <a:gd name="T15" fmla="*/ 17 h 29"/>
                  <a:gd name="T16" fmla="*/ 17 w 17"/>
                  <a:gd name="T17" fmla="*/ 21 h 29"/>
                  <a:gd name="T18" fmla="*/ 14 w 17"/>
                  <a:gd name="T19" fmla="*/ 23 h 29"/>
                  <a:gd name="T20" fmla="*/ 14 w 17"/>
                  <a:gd name="T21" fmla="*/ 27 h 29"/>
                  <a:gd name="T22" fmla="*/ 11 w 17"/>
                  <a:gd name="T23" fmla="*/ 27 h 29"/>
                  <a:gd name="T24" fmla="*/ 11 w 17"/>
                  <a:gd name="T25" fmla="*/ 29 h 29"/>
                  <a:gd name="T26" fmla="*/ 6 w 17"/>
                  <a:gd name="T27" fmla="*/ 29 h 29"/>
                  <a:gd name="T28" fmla="*/ 3 w 17"/>
                  <a:gd name="T29" fmla="*/ 29 h 29"/>
                  <a:gd name="T30" fmla="*/ 3 w 17"/>
                  <a:gd name="T31" fmla="*/ 27 h 29"/>
                  <a:gd name="T32" fmla="*/ 3 w 17"/>
                  <a:gd name="T33" fmla="*/ 23 h 29"/>
                  <a:gd name="T34" fmla="*/ 0 w 17"/>
                  <a:gd name="T35" fmla="*/ 23 h 29"/>
                  <a:gd name="T36" fmla="*/ 0 w 17"/>
                  <a:gd name="T37" fmla="*/ 21 h 29"/>
                  <a:gd name="T38" fmla="*/ 0 w 17"/>
                  <a:gd name="T39" fmla="*/ 17 h 29"/>
                  <a:gd name="T40" fmla="*/ 3 w 17"/>
                  <a:gd name="T41" fmla="*/ 13 h 29"/>
                  <a:gd name="T42" fmla="*/ 3 w 17"/>
                  <a:gd name="T43" fmla="*/ 10 h 29"/>
                  <a:gd name="T44" fmla="*/ 3 w 17"/>
                  <a:gd name="T45" fmla="*/ 7 h 29"/>
                  <a:gd name="T46" fmla="*/ 6 w 17"/>
                  <a:gd name="T47" fmla="*/ 3 h 29"/>
                  <a:gd name="T48" fmla="*/ 11 w 1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1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8" name="Freeform 700"/>
              <p:cNvSpPr>
                <a:spLocks/>
              </p:cNvSpPr>
              <p:nvPr/>
            </p:nvSpPr>
            <p:spPr bwMode="auto">
              <a:xfrm>
                <a:off x="4782" y="3927"/>
                <a:ext cx="1" cy="5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2 w 2"/>
                  <a:gd name="T7" fmla="*/ 8 h 10"/>
                  <a:gd name="T8" fmla="*/ 2 w 2"/>
                  <a:gd name="T9" fmla="*/ 10 h 10"/>
                  <a:gd name="T10" fmla="*/ 2 w 2"/>
                  <a:gd name="T11" fmla="*/ 8 h 10"/>
                  <a:gd name="T12" fmla="*/ 2 w 2"/>
                  <a:gd name="T13" fmla="*/ 4 h 10"/>
                  <a:gd name="T14" fmla="*/ 0 w 2"/>
                  <a:gd name="T15" fmla="*/ 4 h 10"/>
                  <a:gd name="T16" fmla="*/ 0 w 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89" name="Freeform 701"/>
              <p:cNvSpPr>
                <a:spLocks/>
              </p:cNvSpPr>
              <p:nvPr/>
            </p:nvSpPr>
            <p:spPr bwMode="auto">
              <a:xfrm>
                <a:off x="4782" y="3927"/>
                <a:ext cx="1" cy="5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2 w 2"/>
                  <a:gd name="T7" fmla="*/ 8 h 10"/>
                  <a:gd name="T8" fmla="*/ 2 w 2"/>
                  <a:gd name="T9" fmla="*/ 10 h 10"/>
                  <a:gd name="T10" fmla="*/ 2 w 2"/>
                  <a:gd name="T11" fmla="*/ 8 h 10"/>
                  <a:gd name="T12" fmla="*/ 2 w 2"/>
                  <a:gd name="T13" fmla="*/ 4 h 10"/>
                  <a:gd name="T14" fmla="*/ 0 w 2"/>
                  <a:gd name="T15" fmla="*/ 4 h 10"/>
                  <a:gd name="T16" fmla="*/ 0 w 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0" name="Line 702"/>
              <p:cNvSpPr>
                <a:spLocks noChangeShapeType="1"/>
              </p:cNvSpPr>
              <p:nvPr/>
            </p:nvSpPr>
            <p:spPr bwMode="auto">
              <a:xfrm>
                <a:off x="4782" y="3932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1" name="Rectangle 703"/>
              <p:cNvSpPr>
                <a:spLocks noChangeArrowheads="1"/>
              </p:cNvSpPr>
              <p:nvPr/>
            </p:nvSpPr>
            <p:spPr bwMode="auto">
              <a:xfrm>
                <a:off x="4733" y="3925"/>
                <a:ext cx="63" cy="7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2" name="Rectangle 704"/>
              <p:cNvSpPr>
                <a:spLocks noChangeArrowheads="1"/>
              </p:cNvSpPr>
              <p:nvPr/>
            </p:nvSpPr>
            <p:spPr bwMode="auto">
              <a:xfrm>
                <a:off x="4733" y="3925"/>
                <a:ext cx="63" cy="7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3" name="Rectangle 705"/>
              <p:cNvSpPr>
                <a:spLocks noChangeArrowheads="1"/>
              </p:cNvSpPr>
              <p:nvPr/>
            </p:nvSpPr>
            <p:spPr bwMode="auto">
              <a:xfrm>
                <a:off x="4734" y="3929"/>
                <a:ext cx="60" cy="6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4" name="Rectangle 706"/>
              <p:cNvSpPr>
                <a:spLocks noChangeArrowheads="1"/>
              </p:cNvSpPr>
              <p:nvPr/>
            </p:nvSpPr>
            <p:spPr bwMode="auto">
              <a:xfrm>
                <a:off x="4734" y="3929"/>
                <a:ext cx="60" cy="66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5" name="Freeform 707"/>
              <p:cNvSpPr>
                <a:spLocks/>
              </p:cNvSpPr>
              <p:nvPr/>
            </p:nvSpPr>
            <p:spPr bwMode="auto">
              <a:xfrm>
                <a:off x="4767" y="3953"/>
                <a:ext cx="21" cy="35"/>
              </a:xfrm>
              <a:custGeom>
                <a:avLst/>
                <a:gdLst>
                  <a:gd name="T0" fmla="*/ 7 w 42"/>
                  <a:gd name="T1" fmla="*/ 12 h 70"/>
                  <a:gd name="T2" fmla="*/ 0 w 42"/>
                  <a:gd name="T3" fmla="*/ 60 h 70"/>
                  <a:gd name="T4" fmla="*/ 10 w 42"/>
                  <a:gd name="T5" fmla="*/ 66 h 70"/>
                  <a:gd name="T6" fmla="*/ 10 w 42"/>
                  <a:gd name="T7" fmla="*/ 64 h 70"/>
                  <a:gd name="T8" fmla="*/ 14 w 42"/>
                  <a:gd name="T9" fmla="*/ 43 h 70"/>
                  <a:gd name="T10" fmla="*/ 25 w 42"/>
                  <a:gd name="T11" fmla="*/ 70 h 70"/>
                  <a:gd name="T12" fmla="*/ 31 w 42"/>
                  <a:gd name="T13" fmla="*/ 70 h 70"/>
                  <a:gd name="T14" fmla="*/ 31 w 42"/>
                  <a:gd name="T15" fmla="*/ 60 h 70"/>
                  <a:gd name="T16" fmla="*/ 17 w 42"/>
                  <a:gd name="T17" fmla="*/ 32 h 70"/>
                  <a:gd name="T18" fmla="*/ 42 w 42"/>
                  <a:gd name="T19" fmla="*/ 18 h 70"/>
                  <a:gd name="T20" fmla="*/ 38 w 42"/>
                  <a:gd name="T21" fmla="*/ 6 h 70"/>
                  <a:gd name="T22" fmla="*/ 14 w 42"/>
                  <a:gd name="T23" fmla="*/ 22 h 70"/>
                  <a:gd name="T24" fmla="*/ 17 w 42"/>
                  <a:gd name="T25" fmla="*/ 6 h 70"/>
                  <a:gd name="T26" fmla="*/ 10 w 42"/>
                  <a:gd name="T27" fmla="*/ 0 h 70"/>
                  <a:gd name="T28" fmla="*/ 7 w 42"/>
                  <a:gd name="T2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70">
                    <a:moveTo>
                      <a:pt x="7" y="12"/>
                    </a:moveTo>
                    <a:lnTo>
                      <a:pt x="0" y="60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4" y="4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2" y="18"/>
                    </a:lnTo>
                    <a:lnTo>
                      <a:pt x="38" y="6"/>
                    </a:lnTo>
                    <a:lnTo>
                      <a:pt x="14" y="22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6" name="Freeform 708"/>
              <p:cNvSpPr>
                <a:spLocks/>
              </p:cNvSpPr>
              <p:nvPr/>
            </p:nvSpPr>
            <p:spPr bwMode="auto">
              <a:xfrm>
                <a:off x="4767" y="3953"/>
                <a:ext cx="21" cy="35"/>
              </a:xfrm>
              <a:custGeom>
                <a:avLst/>
                <a:gdLst>
                  <a:gd name="T0" fmla="*/ 7 w 42"/>
                  <a:gd name="T1" fmla="*/ 12 h 70"/>
                  <a:gd name="T2" fmla="*/ 0 w 42"/>
                  <a:gd name="T3" fmla="*/ 60 h 70"/>
                  <a:gd name="T4" fmla="*/ 10 w 42"/>
                  <a:gd name="T5" fmla="*/ 66 h 70"/>
                  <a:gd name="T6" fmla="*/ 10 w 42"/>
                  <a:gd name="T7" fmla="*/ 64 h 70"/>
                  <a:gd name="T8" fmla="*/ 14 w 42"/>
                  <a:gd name="T9" fmla="*/ 43 h 70"/>
                  <a:gd name="T10" fmla="*/ 25 w 42"/>
                  <a:gd name="T11" fmla="*/ 70 h 70"/>
                  <a:gd name="T12" fmla="*/ 31 w 42"/>
                  <a:gd name="T13" fmla="*/ 70 h 70"/>
                  <a:gd name="T14" fmla="*/ 31 w 42"/>
                  <a:gd name="T15" fmla="*/ 60 h 70"/>
                  <a:gd name="T16" fmla="*/ 17 w 42"/>
                  <a:gd name="T17" fmla="*/ 32 h 70"/>
                  <a:gd name="T18" fmla="*/ 42 w 42"/>
                  <a:gd name="T19" fmla="*/ 18 h 70"/>
                  <a:gd name="T20" fmla="*/ 38 w 42"/>
                  <a:gd name="T21" fmla="*/ 6 h 70"/>
                  <a:gd name="T22" fmla="*/ 14 w 42"/>
                  <a:gd name="T23" fmla="*/ 22 h 70"/>
                  <a:gd name="T24" fmla="*/ 17 w 42"/>
                  <a:gd name="T25" fmla="*/ 6 h 70"/>
                  <a:gd name="T26" fmla="*/ 10 w 42"/>
                  <a:gd name="T27" fmla="*/ 0 h 70"/>
                  <a:gd name="T28" fmla="*/ 7 w 42"/>
                  <a:gd name="T2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70">
                    <a:moveTo>
                      <a:pt x="7" y="12"/>
                    </a:moveTo>
                    <a:lnTo>
                      <a:pt x="0" y="60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4" y="4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2" y="18"/>
                    </a:lnTo>
                    <a:lnTo>
                      <a:pt x="38" y="6"/>
                    </a:lnTo>
                    <a:lnTo>
                      <a:pt x="14" y="22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7" y="1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7" name="Freeform 709"/>
              <p:cNvSpPr>
                <a:spLocks/>
              </p:cNvSpPr>
              <p:nvPr/>
            </p:nvSpPr>
            <p:spPr bwMode="auto">
              <a:xfrm>
                <a:off x="4741" y="3932"/>
                <a:ext cx="33" cy="30"/>
              </a:xfrm>
              <a:custGeom>
                <a:avLst/>
                <a:gdLst>
                  <a:gd name="T0" fmla="*/ 12 w 67"/>
                  <a:gd name="T1" fmla="*/ 4 h 60"/>
                  <a:gd name="T2" fmla="*/ 25 w 67"/>
                  <a:gd name="T3" fmla="*/ 29 h 60"/>
                  <a:gd name="T4" fmla="*/ 0 w 67"/>
                  <a:gd name="T5" fmla="*/ 46 h 60"/>
                  <a:gd name="T6" fmla="*/ 4 w 67"/>
                  <a:gd name="T7" fmla="*/ 60 h 60"/>
                  <a:gd name="T8" fmla="*/ 7 w 67"/>
                  <a:gd name="T9" fmla="*/ 57 h 60"/>
                  <a:gd name="T10" fmla="*/ 12 w 67"/>
                  <a:gd name="T11" fmla="*/ 60 h 60"/>
                  <a:gd name="T12" fmla="*/ 32 w 67"/>
                  <a:gd name="T13" fmla="*/ 42 h 60"/>
                  <a:gd name="T14" fmla="*/ 44 w 67"/>
                  <a:gd name="T15" fmla="*/ 60 h 60"/>
                  <a:gd name="T16" fmla="*/ 53 w 67"/>
                  <a:gd name="T17" fmla="*/ 60 h 60"/>
                  <a:gd name="T18" fmla="*/ 56 w 67"/>
                  <a:gd name="T19" fmla="*/ 54 h 60"/>
                  <a:gd name="T20" fmla="*/ 44 w 67"/>
                  <a:gd name="T21" fmla="*/ 32 h 60"/>
                  <a:gd name="T22" fmla="*/ 67 w 67"/>
                  <a:gd name="T23" fmla="*/ 8 h 60"/>
                  <a:gd name="T24" fmla="*/ 56 w 67"/>
                  <a:gd name="T25" fmla="*/ 0 h 60"/>
                  <a:gd name="T26" fmla="*/ 35 w 67"/>
                  <a:gd name="T27" fmla="*/ 18 h 60"/>
                  <a:gd name="T28" fmla="*/ 25 w 67"/>
                  <a:gd name="T29" fmla="*/ 0 h 60"/>
                  <a:gd name="T30" fmla="*/ 22 w 67"/>
                  <a:gd name="T31" fmla="*/ 0 h 60"/>
                  <a:gd name="T32" fmla="*/ 14 w 67"/>
                  <a:gd name="T33" fmla="*/ 0 h 60"/>
                  <a:gd name="T34" fmla="*/ 12 w 67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60">
                    <a:moveTo>
                      <a:pt x="12" y="4"/>
                    </a:moveTo>
                    <a:lnTo>
                      <a:pt x="25" y="29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57"/>
                    </a:lnTo>
                    <a:lnTo>
                      <a:pt x="12" y="60"/>
                    </a:lnTo>
                    <a:lnTo>
                      <a:pt x="32" y="42"/>
                    </a:lnTo>
                    <a:lnTo>
                      <a:pt x="44" y="60"/>
                    </a:lnTo>
                    <a:lnTo>
                      <a:pt x="53" y="60"/>
                    </a:lnTo>
                    <a:lnTo>
                      <a:pt x="56" y="54"/>
                    </a:lnTo>
                    <a:lnTo>
                      <a:pt x="44" y="32"/>
                    </a:lnTo>
                    <a:lnTo>
                      <a:pt x="67" y="8"/>
                    </a:lnTo>
                    <a:lnTo>
                      <a:pt x="56" y="0"/>
                    </a:lnTo>
                    <a:lnTo>
                      <a:pt x="35" y="1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8" name="Freeform 710"/>
              <p:cNvSpPr>
                <a:spLocks/>
              </p:cNvSpPr>
              <p:nvPr/>
            </p:nvSpPr>
            <p:spPr bwMode="auto">
              <a:xfrm>
                <a:off x="4741" y="3932"/>
                <a:ext cx="33" cy="30"/>
              </a:xfrm>
              <a:custGeom>
                <a:avLst/>
                <a:gdLst>
                  <a:gd name="T0" fmla="*/ 12 w 67"/>
                  <a:gd name="T1" fmla="*/ 4 h 60"/>
                  <a:gd name="T2" fmla="*/ 25 w 67"/>
                  <a:gd name="T3" fmla="*/ 29 h 60"/>
                  <a:gd name="T4" fmla="*/ 0 w 67"/>
                  <a:gd name="T5" fmla="*/ 46 h 60"/>
                  <a:gd name="T6" fmla="*/ 4 w 67"/>
                  <a:gd name="T7" fmla="*/ 60 h 60"/>
                  <a:gd name="T8" fmla="*/ 7 w 67"/>
                  <a:gd name="T9" fmla="*/ 57 h 60"/>
                  <a:gd name="T10" fmla="*/ 12 w 67"/>
                  <a:gd name="T11" fmla="*/ 60 h 60"/>
                  <a:gd name="T12" fmla="*/ 32 w 67"/>
                  <a:gd name="T13" fmla="*/ 42 h 60"/>
                  <a:gd name="T14" fmla="*/ 44 w 67"/>
                  <a:gd name="T15" fmla="*/ 60 h 60"/>
                  <a:gd name="T16" fmla="*/ 53 w 67"/>
                  <a:gd name="T17" fmla="*/ 60 h 60"/>
                  <a:gd name="T18" fmla="*/ 56 w 67"/>
                  <a:gd name="T19" fmla="*/ 54 h 60"/>
                  <a:gd name="T20" fmla="*/ 44 w 67"/>
                  <a:gd name="T21" fmla="*/ 32 h 60"/>
                  <a:gd name="T22" fmla="*/ 67 w 67"/>
                  <a:gd name="T23" fmla="*/ 8 h 60"/>
                  <a:gd name="T24" fmla="*/ 56 w 67"/>
                  <a:gd name="T25" fmla="*/ 0 h 60"/>
                  <a:gd name="T26" fmla="*/ 35 w 67"/>
                  <a:gd name="T27" fmla="*/ 18 h 60"/>
                  <a:gd name="T28" fmla="*/ 25 w 67"/>
                  <a:gd name="T29" fmla="*/ 0 h 60"/>
                  <a:gd name="T30" fmla="*/ 22 w 67"/>
                  <a:gd name="T31" fmla="*/ 0 h 60"/>
                  <a:gd name="T32" fmla="*/ 14 w 67"/>
                  <a:gd name="T33" fmla="*/ 0 h 60"/>
                  <a:gd name="T34" fmla="*/ 12 w 67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60">
                    <a:moveTo>
                      <a:pt x="12" y="4"/>
                    </a:moveTo>
                    <a:lnTo>
                      <a:pt x="25" y="29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57"/>
                    </a:lnTo>
                    <a:lnTo>
                      <a:pt x="12" y="60"/>
                    </a:lnTo>
                    <a:lnTo>
                      <a:pt x="32" y="42"/>
                    </a:lnTo>
                    <a:lnTo>
                      <a:pt x="44" y="60"/>
                    </a:lnTo>
                    <a:lnTo>
                      <a:pt x="53" y="60"/>
                    </a:lnTo>
                    <a:lnTo>
                      <a:pt x="56" y="54"/>
                    </a:lnTo>
                    <a:lnTo>
                      <a:pt x="44" y="32"/>
                    </a:lnTo>
                    <a:lnTo>
                      <a:pt x="67" y="8"/>
                    </a:lnTo>
                    <a:lnTo>
                      <a:pt x="56" y="0"/>
                    </a:lnTo>
                    <a:lnTo>
                      <a:pt x="35" y="1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599" name="Freeform 711"/>
              <p:cNvSpPr>
                <a:spLocks/>
              </p:cNvSpPr>
              <p:nvPr/>
            </p:nvSpPr>
            <p:spPr bwMode="auto">
              <a:xfrm>
                <a:off x="4743" y="3962"/>
                <a:ext cx="21" cy="28"/>
              </a:xfrm>
              <a:custGeom>
                <a:avLst/>
                <a:gdLst>
                  <a:gd name="T0" fmla="*/ 24 w 42"/>
                  <a:gd name="T1" fmla="*/ 0 h 56"/>
                  <a:gd name="T2" fmla="*/ 28 w 42"/>
                  <a:gd name="T3" fmla="*/ 0 h 56"/>
                  <a:gd name="T4" fmla="*/ 31 w 42"/>
                  <a:gd name="T5" fmla="*/ 4 h 56"/>
                  <a:gd name="T6" fmla="*/ 35 w 42"/>
                  <a:gd name="T7" fmla="*/ 4 h 56"/>
                  <a:gd name="T8" fmla="*/ 40 w 42"/>
                  <a:gd name="T9" fmla="*/ 10 h 56"/>
                  <a:gd name="T10" fmla="*/ 40 w 42"/>
                  <a:gd name="T11" fmla="*/ 14 h 56"/>
                  <a:gd name="T12" fmla="*/ 42 w 42"/>
                  <a:gd name="T13" fmla="*/ 16 h 56"/>
                  <a:gd name="T14" fmla="*/ 42 w 42"/>
                  <a:gd name="T15" fmla="*/ 25 h 56"/>
                  <a:gd name="T16" fmla="*/ 40 w 42"/>
                  <a:gd name="T17" fmla="*/ 32 h 56"/>
                  <a:gd name="T18" fmla="*/ 40 w 42"/>
                  <a:gd name="T19" fmla="*/ 35 h 56"/>
                  <a:gd name="T20" fmla="*/ 35 w 42"/>
                  <a:gd name="T21" fmla="*/ 42 h 56"/>
                  <a:gd name="T22" fmla="*/ 35 w 42"/>
                  <a:gd name="T23" fmla="*/ 46 h 56"/>
                  <a:gd name="T24" fmla="*/ 31 w 42"/>
                  <a:gd name="T25" fmla="*/ 48 h 56"/>
                  <a:gd name="T26" fmla="*/ 28 w 42"/>
                  <a:gd name="T27" fmla="*/ 52 h 56"/>
                  <a:gd name="T28" fmla="*/ 24 w 42"/>
                  <a:gd name="T29" fmla="*/ 56 h 56"/>
                  <a:gd name="T30" fmla="*/ 18 w 42"/>
                  <a:gd name="T31" fmla="*/ 56 h 56"/>
                  <a:gd name="T32" fmla="*/ 14 w 42"/>
                  <a:gd name="T33" fmla="*/ 56 h 56"/>
                  <a:gd name="T34" fmla="*/ 10 w 42"/>
                  <a:gd name="T35" fmla="*/ 56 h 56"/>
                  <a:gd name="T36" fmla="*/ 8 w 42"/>
                  <a:gd name="T37" fmla="*/ 52 h 56"/>
                  <a:gd name="T38" fmla="*/ 3 w 42"/>
                  <a:gd name="T39" fmla="*/ 48 h 56"/>
                  <a:gd name="T40" fmla="*/ 3 w 42"/>
                  <a:gd name="T41" fmla="*/ 46 h 56"/>
                  <a:gd name="T42" fmla="*/ 0 w 42"/>
                  <a:gd name="T43" fmla="*/ 38 h 56"/>
                  <a:gd name="T44" fmla="*/ 0 w 42"/>
                  <a:gd name="T45" fmla="*/ 35 h 56"/>
                  <a:gd name="T46" fmla="*/ 0 w 42"/>
                  <a:gd name="T47" fmla="*/ 28 h 56"/>
                  <a:gd name="T48" fmla="*/ 0 w 42"/>
                  <a:gd name="T49" fmla="*/ 25 h 56"/>
                  <a:gd name="T50" fmla="*/ 3 w 42"/>
                  <a:gd name="T51" fmla="*/ 16 h 56"/>
                  <a:gd name="T52" fmla="*/ 3 w 42"/>
                  <a:gd name="T53" fmla="*/ 14 h 56"/>
                  <a:gd name="T54" fmla="*/ 8 w 42"/>
                  <a:gd name="T55" fmla="*/ 8 h 56"/>
                  <a:gd name="T56" fmla="*/ 10 w 42"/>
                  <a:gd name="T57" fmla="*/ 4 h 56"/>
                  <a:gd name="T58" fmla="*/ 14 w 42"/>
                  <a:gd name="T59" fmla="*/ 0 h 56"/>
                  <a:gd name="T60" fmla="*/ 18 w 42"/>
                  <a:gd name="T61" fmla="*/ 0 h 56"/>
                  <a:gd name="T62" fmla="*/ 21 w 42"/>
                  <a:gd name="T63" fmla="*/ 0 h 56"/>
                  <a:gd name="T64" fmla="*/ 24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8" y="52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0" name="Freeform 712"/>
              <p:cNvSpPr>
                <a:spLocks/>
              </p:cNvSpPr>
              <p:nvPr/>
            </p:nvSpPr>
            <p:spPr bwMode="auto">
              <a:xfrm>
                <a:off x="4743" y="3962"/>
                <a:ext cx="21" cy="28"/>
              </a:xfrm>
              <a:custGeom>
                <a:avLst/>
                <a:gdLst>
                  <a:gd name="T0" fmla="*/ 24 w 42"/>
                  <a:gd name="T1" fmla="*/ 0 h 56"/>
                  <a:gd name="T2" fmla="*/ 28 w 42"/>
                  <a:gd name="T3" fmla="*/ 0 h 56"/>
                  <a:gd name="T4" fmla="*/ 31 w 42"/>
                  <a:gd name="T5" fmla="*/ 4 h 56"/>
                  <a:gd name="T6" fmla="*/ 35 w 42"/>
                  <a:gd name="T7" fmla="*/ 4 h 56"/>
                  <a:gd name="T8" fmla="*/ 40 w 42"/>
                  <a:gd name="T9" fmla="*/ 10 h 56"/>
                  <a:gd name="T10" fmla="*/ 40 w 42"/>
                  <a:gd name="T11" fmla="*/ 14 h 56"/>
                  <a:gd name="T12" fmla="*/ 42 w 42"/>
                  <a:gd name="T13" fmla="*/ 16 h 56"/>
                  <a:gd name="T14" fmla="*/ 42 w 42"/>
                  <a:gd name="T15" fmla="*/ 25 h 56"/>
                  <a:gd name="T16" fmla="*/ 40 w 42"/>
                  <a:gd name="T17" fmla="*/ 32 h 56"/>
                  <a:gd name="T18" fmla="*/ 40 w 42"/>
                  <a:gd name="T19" fmla="*/ 35 h 56"/>
                  <a:gd name="T20" fmla="*/ 35 w 42"/>
                  <a:gd name="T21" fmla="*/ 42 h 56"/>
                  <a:gd name="T22" fmla="*/ 35 w 42"/>
                  <a:gd name="T23" fmla="*/ 46 h 56"/>
                  <a:gd name="T24" fmla="*/ 31 w 42"/>
                  <a:gd name="T25" fmla="*/ 48 h 56"/>
                  <a:gd name="T26" fmla="*/ 28 w 42"/>
                  <a:gd name="T27" fmla="*/ 52 h 56"/>
                  <a:gd name="T28" fmla="*/ 24 w 42"/>
                  <a:gd name="T29" fmla="*/ 56 h 56"/>
                  <a:gd name="T30" fmla="*/ 18 w 42"/>
                  <a:gd name="T31" fmla="*/ 56 h 56"/>
                  <a:gd name="T32" fmla="*/ 14 w 42"/>
                  <a:gd name="T33" fmla="*/ 56 h 56"/>
                  <a:gd name="T34" fmla="*/ 10 w 42"/>
                  <a:gd name="T35" fmla="*/ 56 h 56"/>
                  <a:gd name="T36" fmla="*/ 8 w 42"/>
                  <a:gd name="T37" fmla="*/ 52 h 56"/>
                  <a:gd name="T38" fmla="*/ 3 w 42"/>
                  <a:gd name="T39" fmla="*/ 48 h 56"/>
                  <a:gd name="T40" fmla="*/ 3 w 42"/>
                  <a:gd name="T41" fmla="*/ 46 h 56"/>
                  <a:gd name="T42" fmla="*/ 0 w 42"/>
                  <a:gd name="T43" fmla="*/ 38 h 56"/>
                  <a:gd name="T44" fmla="*/ 0 w 42"/>
                  <a:gd name="T45" fmla="*/ 35 h 56"/>
                  <a:gd name="T46" fmla="*/ 0 w 42"/>
                  <a:gd name="T47" fmla="*/ 28 h 56"/>
                  <a:gd name="T48" fmla="*/ 0 w 42"/>
                  <a:gd name="T49" fmla="*/ 25 h 56"/>
                  <a:gd name="T50" fmla="*/ 3 w 42"/>
                  <a:gd name="T51" fmla="*/ 16 h 56"/>
                  <a:gd name="T52" fmla="*/ 3 w 42"/>
                  <a:gd name="T53" fmla="*/ 14 h 56"/>
                  <a:gd name="T54" fmla="*/ 8 w 42"/>
                  <a:gd name="T55" fmla="*/ 8 h 56"/>
                  <a:gd name="T56" fmla="*/ 10 w 42"/>
                  <a:gd name="T57" fmla="*/ 4 h 56"/>
                  <a:gd name="T58" fmla="*/ 14 w 42"/>
                  <a:gd name="T59" fmla="*/ 0 h 56"/>
                  <a:gd name="T60" fmla="*/ 18 w 42"/>
                  <a:gd name="T61" fmla="*/ 0 h 56"/>
                  <a:gd name="T62" fmla="*/ 21 w 42"/>
                  <a:gd name="T63" fmla="*/ 0 h 56"/>
                  <a:gd name="T64" fmla="*/ 24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8" y="52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1" name="Freeform 713"/>
              <p:cNvSpPr>
                <a:spLocks/>
              </p:cNvSpPr>
              <p:nvPr/>
            </p:nvSpPr>
            <p:spPr bwMode="auto">
              <a:xfrm>
                <a:off x="4748" y="3967"/>
                <a:ext cx="9" cy="16"/>
              </a:xfrm>
              <a:custGeom>
                <a:avLst/>
                <a:gdLst>
                  <a:gd name="T0" fmla="*/ 11 w 18"/>
                  <a:gd name="T1" fmla="*/ 0 h 32"/>
                  <a:gd name="T2" fmla="*/ 14 w 18"/>
                  <a:gd name="T3" fmla="*/ 0 h 32"/>
                  <a:gd name="T4" fmla="*/ 14 w 18"/>
                  <a:gd name="T5" fmla="*/ 4 h 32"/>
                  <a:gd name="T6" fmla="*/ 18 w 18"/>
                  <a:gd name="T7" fmla="*/ 4 h 32"/>
                  <a:gd name="T8" fmla="*/ 18 w 18"/>
                  <a:gd name="T9" fmla="*/ 6 h 32"/>
                  <a:gd name="T10" fmla="*/ 18 w 18"/>
                  <a:gd name="T11" fmla="*/ 10 h 32"/>
                  <a:gd name="T12" fmla="*/ 18 w 18"/>
                  <a:gd name="T13" fmla="*/ 15 h 32"/>
                  <a:gd name="T14" fmla="*/ 18 w 18"/>
                  <a:gd name="T15" fmla="*/ 18 h 32"/>
                  <a:gd name="T16" fmla="*/ 14 w 18"/>
                  <a:gd name="T17" fmla="*/ 18 h 32"/>
                  <a:gd name="T18" fmla="*/ 14 w 18"/>
                  <a:gd name="T19" fmla="*/ 22 h 32"/>
                  <a:gd name="T20" fmla="*/ 14 w 18"/>
                  <a:gd name="T21" fmla="*/ 25 h 32"/>
                  <a:gd name="T22" fmla="*/ 11 w 18"/>
                  <a:gd name="T23" fmla="*/ 28 h 32"/>
                  <a:gd name="T24" fmla="*/ 8 w 18"/>
                  <a:gd name="T25" fmla="*/ 32 h 32"/>
                  <a:gd name="T26" fmla="*/ 4 w 18"/>
                  <a:gd name="T27" fmla="*/ 28 h 32"/>
                  <a:gd name="T28" fmla="*/ 0 w 18"/>
                  <a:gd name="T29" fmla="*/ 25 h 32"/>
                  <a:gd name="T30" fmla="*/ 0 w 18"/>
                  <a:gd name="T31" fmla="*/ 22 h 32"/>
                  <a:gd name="T32" fmla="*/ 0 w 18"/>
                  <a:gd name="T33" fmla="*/ 18 h 32"/>
                  <a:gd name="T34" fmla="*/ 0 w 18"/>
                  <a:gd name="T35" fmla="*/ 15 h 32"/>
                  <a:gd name="T36" fmla="*/ 0 w 18"/>
                  <a:gd name="T37" fmla="*/ 10 h 32"/>
                  <a:gd name="T38" fmla="*/ 4 w 18"/>
                  <a:gd name="T39" fmla="*/ 6 h 32"/>
                  <a:gd name="T40" fmla="*/ 4 w 18"/>
                  <a:gd name="T41" fmla="*/ 4 h 32"/>
                  <a:gd name="T42" fmla="*/ 8 w 18"/>
                  <a:gd name="T43" fmla="*/ 0 h 32"/>
                  <a:gd name="T44" fmla="*/ 11 w 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2" name="Freeform 714"/>
              <p:cNvSpPr>
                <a:spLocks/>
              </p:cNvSpPr>
              <p:nvPr/>
            </p:nvSpPr>
            <p:spPr bwMode="auto">
              <a:xfrm>
                <a:off x="4748" y="3967"/>
                <a:ext cx="9" cy="16"/>
              </a:xfrm>
              <a:custGeom>
                <a:avLst/>
                <a:gdLst>
                  <a:gd name="T0" fmla="*/ 11 w 18"/>
                  <a:gd name="T1" fmla="*/ 0 h 32"/>
                  <a:gd name="T2" fmla="*/ 14 w 18"/>
                  <a:gd name="T3" fmla="*/ 0 h 32"/>
                  <a:gd name="T4" fmla="*/ 14 w 18"/>
                  <a:gd name="T5" fmla="*/ 4 h 32"/>
                  <a:gd name="T6" fmla="*/ 18 w 18"/>
                  <a:gd name="T7" fmla="*/ 4 h 32"/>
                  <a:gd name="T8" fmla="*/ 18 w 18"/>
                  <a:gd name="T9" fmla="*/ 6 h 32"/>
                  <a:gd name="T10" fmla="*/ 18 w 18"/>
                  <a:gd name="T11" fmla="*/ 10 h 32"/>
                  <a:gd name="T12" fmla="*/ 18 w 18"/>
                  <a:gd name="T13" fmla="*/ 15 h 32"/>
                  <a:gd name="T14" fmla="*/ 18 w 18"/>
                  <a:gd name="T15" fmla="*/ 18 h 32"/>
                  <a:gd name="T16" fmla="*/ 14 w 18"/>
                  <a:gd name="T17" fmla="*/ 18 h 32"/>
                  <a:gd name="T18" fmla="*/ 14 w 18"/>
                  <a:gd name="T19" fmla="*/ 22 h 32"/>
                  <a:gd name="T20" fmla="*/ 14 w 18"/>
                  <a:gd name="T21" fmla="*/ 25 h 32"/>
                  <a:gd name="T22" fmla="*/ 11 w 18"/>
                  <a:gd name="T23" fmla="*/ 28 h 32"/>
                  <a:gd name="T24" fmla="*/ 8 w 18"/>
                  <a:gd name="T25" fmla="*/ 32 h 32"/>
                  <a:gd name="T26" fmla="*/ 4 w 18"/>
                  <a:gd name="T27" fmla="*/ 28 h 32"/>
                  <a:gd name="T28" fmla="*/ 0 w 18"/>
                  <a:gd name="T29" fmla="*/ 25 h 32"/>
                  <a:gd name="T30" fmla="*/ 0 w 18"/>
                  <a:gd name="T31" fmla="*/ 22 h 32"/>
                  <a:gd name="T32" fmla="*/ 0 w 18"/>
                  <a:gd name="T33" fmla="*/ 18 h 32"/>
                  <a:gd name="T34" fmla="*/ 0 w 18"/>
                  <a:gd name="T35" fmla="*/ 15 h 32"/>
                  <a:gd name="T36" fmla="*/ 0 w 18"/>
                  <a:gd name="T37" fmla="*/ 10 h 32"/>
                  <a:gd name="T38" fmla="*/ 4 w 18"/>
                  <a:gd name="T39" fmla="*/ 6 h 32"/>
                  <a:gd name="T40" fmla="*/ 4 w 18"/>
                  <a:gd name="T41" fmla="*/ 4 h 32"/>
                  <a:gd name="T42" fmla="*/ 8 w 18"/>
                  <a:gd name="T43" fmla="*/ 0 h 32"/>
                  <a:gd name="T44" fmla="*/ 11 w 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3" name="Line 715"/>
              <p:cNvSpPr>
                <a:spLocks noChangeShapeType="1"/>
              </p:cNvSpPr>
              <p:nvPr/>
            </p:nvSpPr>
            <p:spPr bwMode="auto">
              <a:xfrm flipH="1" flipV="1">
                <a:off x="4492" y="4043"/>
                <a:ext cx="76" cy="1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4" name="Line 716"/>
              <p:cNvSpPr>
                <a:spLocks noChangeShapeType="1"/>
              </p:cNvSpPr>
              <p:nvPr/>
            </p:nvSpPr>
            <p:spPr bwMode="auto">
              <a:xfrm flipV="1">
                <a:off x="4478" y="3922"/>
                <a:ext cx="43" cy="7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5" name="Line 717"/>
              <p:cNvSpPr>
                <a:spLocks noChangeShapeType="1"/>
              </p:cNvSpPr>
              <p:nvPr/>
            </p:nvSpPr>
            <p:spPr bwMode="auto">
              <a:xfrm>
                <a:off x="4556" y="3931"/>
                <a:ext cx="59" cy="11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6" name="Line 718"/>
              <p:cNvSpPr>
                <a:spLocks noChangeShapeType="1"/>
              </p:cNvSpPr>
              <p:nvPr/>
            </p:nvSpPr>
            <p:spPr bwMode="auto">
              <a:xfrm flipV="1">
                <a:off x="4579" y="3860"/>
                <a:ext cx="75" cy="1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7" name="Line 719"/>
              <p:cNvSpPr>
                <a:spLocks noChangeShapeType="1"/>
              </p:cNvSpPr>
              <p:nvPr/>
            </p:nvSpPr>
            <p:spPr bwMode="auto">
              <a:xfrm flipV="1">
                <a:off x="4670" y="3992"/>
                <a:ext cx="57" cy="4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8" name="Line 720"/>
              <p:cNvSpPr>
                <a:spLocks noChangeShapeType="1"/>
              </p:cNvSpPr>
              <p:nvPr/>
            </p:nvSpPr>
            <p:spPr bwMode="auto">
              <a:xfrm>
                <a:off x="4575" y="3909"/>
                <a:ext cx="152" cy="4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09" name="Freeform 721"/>
              <p:cNvSpPr>
                <a:spLocks/>
              </p:cNvSpPr>
              <p:nvPr/>
            </p:nvSpPr>
            <p:spPr bwMode="auto">
              <a:xfrm>
                <a:off x="4495" y="3845"/>
                <a:ext cx="73" cy="72"/>
              </a:xfrm>
              <a:custGeom>
                <a:avLst/>
                <a:gdLst>
                  <a:gd name="T0" fmla="*/ 115 w 147"/>
                  <a:gd name="T1" fmla="*/ 133 h 144"/>
                  <a:gd name="T2" fmla="*/ 109 w 147"/>
                  <a:gd name="T3" fmla="*/ 128 h 144"/>
                  <a:gd name="T4" fmla="*/ 102 w 147"/>
                  <a:gd name="T5" fmla="*/ 136 h 144"/>
                  <a:gd name="T6" fmla="*/ 95 w 147"/>
                  <a:gd name="T7" fmla="*/ 140 h 144"/>
                  <a:gd name="T8" fmla="*/ 83 w 147"/>
                  <a:gd name="T9" fmla="*/ 136 h 144"/>
                  <a:gd name="T10" fmla="*/ 77 w 147"/>
                  <a:gd name="T11" fmla="*/ 144 h 144"/>
                  <a:gd name="T12" fmla="*/ 74 w 147"/>
                  <a:gd name="T13" fmla="*/ 136 h 144"/>
                  <a:gd name="T14" fmla="*/ 60 w 147"/>
                  <a:gd name="T15" fmla="*/ 144 h 144"/>
                  <a:gd name="T16" fmla="*/ 55 w 147"/>
                  <a:gd name="T17" fmla="*/ 136 h 144"/>
                  <a:gd name="T18" fmla="*/ 45 w 147"/>
                  <a:gd name="T19" fmla="*/ 140 h 144"/>
                  <a:gd name="T20" fmla="*/ 39 w 147"/>
                  <a:gd name="T21" fmla="*/ 133 h 144"/>
                  <a:gd name="T22" fmla="*/ 36 w 147"/>
                  <a:gd name="T23" fmla="*/ 125 h 144"/>
                  <a:gd name="T24" fmla="*/ 28 w 147"/>
                  <a:gd name="T25" fmla="*/ 128 h 144"/>
                  <a:gd name="T26" fmla="*/ 26 w 147"/>
                  <a:gd name="T27" fmla="*/ 122 h 144"/>
                  <a:gd name="T28" fmla="*/ 21 w 147"/>
                  <a:gd name="T29" fmla="*/ 112 h 144"/>
                  <a:gd name="T30" fmla="*/ 14 w 147"/>
                  <a:gd name="T31" fmla="*/ 112 h 144"/>
                  <a:gd name="T32" fmla="*/ 14 w 147"/>
                  <a:gd name="T33" fmla="*/ 108 h 144"/>
                  <a:gd name="T34" fmla="*/ 14 w 147"/>
                  <a:gd name="T35" fmla="*/ 97 h 144"/>
                  <a:gd name="T36" fmla="*/ 4 w 147"/>
                  <a:gd name="T37" fmla="*/ 94 h 144"/>
                  <a:gd name="T38" fmla="*/ 11 w 147"/>
                  <a:gd name="T39" fmla="*/ 86 h 144"/>
                  <a:gd name="T40" fmla="*/ 0 w 147"/>
                  <a:gd name="T41" fmla="*/ 80 h 144"/>
                  <a:gd name="T42" fmla="*/ 4 w 147"/>
                  <a:gd name="T43" fmla="*/ 74 h 144"/>
                  <a:gd name="T44" fmla="*/ 7 w 147"/>
                  <a:gd name="T45" fmla="*/ 62 h 144"/>
                  <a:gd name="T46" fmla="*/ 4 w 147"/>
                  <a:gd name="T47" fmla="*/ 56 h 144"/>
                  <a:gd name="T48" fmla="*/ 7 w 147"/>
                  <a:gd name="T49" fmla="*/ 56 h 144"/>
                  <a:gd name="T50" fmla="*/ 7 w 147"/>
                  <a:gd name="T51" fmla="*/ 46 h 144"/>
                  <a:gd name="T52" fmla="*/ 11 w 147"/>
                  <a:gd name="T53" fmla="*/ 39 h 144"/>
                  <a:gd name="T54" fmla="*/ 21 w 147"/>
                  <a:gd name="T55" fmla="*/ 31 h 144"/>
                  <a:gd name="T56" fmla="*/ 21 w 147"/>
                  <a:gd name="T57" fmla="*/ 24 h 144"/>
                  <a:gd name="T58" fmla="*/ 26 w 147"/>
                  <a:gd name="T59" fmla="*/ 24 h 144"/>
                  <a:gd name="T60" fmla="*/ 32 w 147"/>
                  <a:gd name="T61" fmla="*/ 14 h 144"/>
                  <a:gd name="T62" fmla="*/ 39 w 147"/>
                  <a:gd name="T63" fmla="*/ 10 h 144"/>
                  <a:gd name="T64" fmla="*/ 49 w 147"/>
                  <a:gd name="T65" fmla="*/ 10 h 144"/>
                  <a:gd name="T66" fmla="*/ 53 w 147"/>
                  <a:gd name="T67" fmla="*/ 4 h 144"/>
                  <a:gd name="T68" fmla="*/ 67 w 147"/>
                  <a:gd name="T69" fmla="*/ 8 h 144"/>
                  <a:gd name="T70" fmla="*/ 70 w 147"/>
                  <a:gd name="T71" fmla="*/ 0 h 144"/>
                  <a:gd name="T72" fmla="*/ 74 w 147"/>
                  <a:gd name="T73" fmla="*/ 8 h 144"/>
                  <a:gd name="T74" fmla="*/ 83 w 147"/>
                  <a:gd name="T75" fmla="*/ 0 h 144"/>
                  <a:gd name="T76" fmla="*/ 92 w 147"/>
                  <a:gd name="T77" fmla="*/ 4 h 144"/>
                  <a:gd name="T78" fmla="*/ 98 w 147"/>
                  <a:gd name="T79" fmla="*/ 10 h 144"/>
                  <a:gd name="T80" fmla="*/ 109 w 147"/>
                  <a:gd name="T81" fmla="*/ 8 h 144"/>
                  <a:gd name="T82" fmla="*/ 115 w 147"/>
                  <a:gd name="T83" fmla="*/ 20 h 144"/>
                  <a:gd name="T84" fmla="*/ 123 w 147"/>
                  <a:gd name="T85" fmla="*/ 20 h 144"/>
                  <a:gd name="T86" fmla="*/ 130 w 147"/>
                  <a:gd name="T87" fmla="*/ 28 h 144"/>
                  <a:gd name="T88" fmla="*/ 137 w 147"/>
                  <a:gd name="T89" fmla="*/ 31 h 144"/>
                  <a:gd name="T90" fmla="*/ 137 w 147"/>
                  <a:gd name="T91" fmla="*/ 46 h 144"/>
                  <a:gd name="T92" fmla="*/ 143 w 147"/>
                  <a:gd name="T93" fmla="*/ 48 h 144"/>
                  <a:gd name="T94" fmla="*/ 140 w 147"/>
                  <a:gd name="T95" fmla="*/ 56 h 144"/>
                  <a:gd name="T96" fmla="*/ 143 w 147"/>
                  <a:gd name="T97" fmla="*/ 62 h 144"/>
                  <a:gd name="T98" fmla="*/ 147 w 147"/>
                  <a:gd name="T99" fmla="*/ 70 h 144"/>
                  <a:gd name="T100" fmla="*/ 140 w 147"/>
                  <a:gd name="T101" fmla="*/ 80 h 144"/>
                  <a:gd name="T102" fmla="*/ 147 w 147"/>
                  <a:gd name="T103" fmla="*/ 84 h 144"/>
                  <a:gd name="T104" fmla="*/ 143 w 147"/>
                  <a:gd name="T105" fmla="*/ 90 h 144"/>
                  <a:gd name="T106" fmla="*/ 137 w 147"/>
                  <a:gd name="T107" fmla="*/ 97 h 144"/>
                  <a:gd name="T108" fmla="*/ 137 w 147"/>
                  <a:gd name="T109" fmla="*/ 106 h 144"/>
                  <a:gd name="T110" fmla="*/ 133 w 147"/>
                  <a:gd name="T111" fmla="*/ 106 h 144"/>
                  <a:gd name="T112" fmla="*/ 130 w 147"/>
                  <a:gd name="T113" fmla="*/ 116 h 144"/>
                  <a:gd name="T114" fmla="*/ 123 w 147"/>
                  <a:gd name="T115" fmla="*/ 122 h 144"/>
                  <a:gd name="T116" fmla="*/ 115 w 147"/>
                  <a:gd name="T117" fmla="*/ 1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4">
                    <a:moveTo>
                      <a:pt x="115" y="125"/>
                    </a:moveTo>
                    <a:lnTo>
                      <a:pt x="115" y="128"/>
                    </a:lnTo>
                    <a:lnTo>
                      <a:pt x="115" y="133"/>
                    </a:lnTo>
                    <a:lnTo>
                      <a:pt x="112" y="133"/>
                    </a:lnTo>
                    <a:lnTo>
                      <a:pt x="109" y="133"/>
                    </a:lnTo>
                    <a:lnTo>
                      <a:pt x="109" y="128"/>
                    </a:lnTo>
                    <a:lnTo>
                      <a:pt x="105" y="128"/>
                    </a:lnTo>
                    <a:lnTo>
                      <a:pt x="98" y="133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83" y="13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74" y="144"/>
                    </a:lnTo>
                    <a:lnTo>
                      <a:pt x="74" y="140"/>
                    </a:lnTo>
                    <a:lnTo>
                      <a:pt x="74" y="136"/>
                    </a:lnTo>
                    <a:lnTo>
                      <a:pt x="67" y="136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5" y="144"/>
                    </a:lnTo>
                    <a:lnTo>
                      <a:pt x="55" y="140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5" y="136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39" y="136"/>
                    </a:lnTo>
                    <a:lnTo>
                      <a:pt x="39" y="133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1" y="112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2"/>
                    </a:lnTo>
                    <a:lnTo>
                      <a:pt x="11" y="112"/>
                    </a:lnTo>
                    <a:lnTo>
                      <a:pt x="11" y="108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7" y="106"/>
                    </a:lnTo>
                    <a:lnTo>
                      <a:pt x="14" y="97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7" y="90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11" y="56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6" y="20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15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20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7" y="31"/>
                    </a:lnTo>
                    <a:lnTo>
                      <a:pt x="137" y="36"/>
                    </a:lnTo>
                    <a:lnTo>
                      <a:pt x="133" y="39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6"/>
                    </a:lnTo>
                    <a:lnTo>
                      <a:pt x="143" y="4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40" y="56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3" y="62"/>
                    </a:lnTo>
                    <a:lnTo>
                      <a:pt x="147" y="62"/>
                    </a:lnTo>
                    <a:lnTo>
                      <a:pt x="147" y="67"/>
                    </a:lnTo>
                    <a:lnTo>
                      <a:pt x="147" y="70"/>
                    </a:lnTo>
                    <a:lnTo>
                      <a:pt x="143" y="74"/>
                    </a:lnTo>
                    <a:lnTo>
                      <a:pt x="140" y="74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3" y="84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3" y="90"/>
                    </a:lnTo>
                    <a:lnTo>
                      <a:pt x="140" y="90"/>
                    </a:lnTo>
                    <a:lnTo>
                      <a:pt x="137" y="90"/>
                    </a:lnTo>
                    <a:lnTo>
                      <a:pt x="137" y="97"/>
                    </a:lnTo>
                    <a:lnTo>
                      <a:pt x="140" y="102"/>
                    </a:lnTo>
                    <a:lnTo>
                      <a:pt x="140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3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12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19" y="118"/>
                    </a:lnTo>
                    <a:lnTo>
                      <a:pt x="115" y="125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0" name="Freeform 722"/>
              <p:cNvSpPr>
                <a:spLocks/>
              </p:cNvSpPr>
              <p:nvPr/>
            </p:nvSpPr>
            <p:spPr bwMode="auto">
              <a:xfrm>
                <a:off x="4495" y="3845"/>
                <a:ext cx="73" cy="72"/>
              </a:xfrm>
              <a:custGeom>
                <a:avLst/>
                <a:gdLst>
                  <a:gd name="T0" fmla="*/ 115 w 147"/>
                  <a:gd name="T1" fmla="*/ 133 h 144"/>
                  <a:gd name="T2" fmla="*/ 109 w 147"/>
                  <a:gd name="T3" fmla="*/ 128 h 144"/>
                  <a:gd name="T4" fmla="*/ 102 w 147"/>
                  <a:gd name="T5" fmla="*/ 136 h 144"/>
                  <a:gd name="T6" fmla="*/ 95 w 147"/>
                  <a:gd name="T7" fmla="*/ 140 h 144"/>
                  <a:gd name="T8" fmla="*/ 83 w 147"/>
                  <a:gd name="T9" fmla="*/ 136 h 144"/>
                  <a:gd name="T10" fmla="*/ 77 w 147"/>
                  <a:gd name="T11" fmla="*/ 144 h 144"/>
                  <a:gd name="T12" fmla="*/ 74 w 147"/>
                  <a:gd name="T13" fmla="*/ 136 h 144"/>
                  <a:gd name="T14" fmla="*/ 60 w 147"/>
                  <a:gd name="T15" fmla="*/ 144 h 144"/>
                  <a:gd name="T16" fmla="*/ 55 w 147"/>
                  <a:gd name="T17" fmla="*/ 136 h 144"/>
                  <a:gd name="T18" fmla="*/ 45 w 147"/>
                  <a:gd name="T19" fmla="*/ 140 h 144"/>
                  <a:gd name="T20" fmla="*/ 39 w 147"/>
                  <a:gd name="T21" fmla="*/ 133 h 144"/>
                  <a:gd name="T22" fmla="*/ 36 w 147"/>
                  <a:gd name="T23" fmla="*/ 125 h 144"/>
                  <a:gd name="T24" fmla="*/ 28 w 147"/>
                  <a:gd name="T25" fmla="*/ 128 h 144"/>
                  <a:gd name="T26" fmla="*/ 26 w 147"/>
                  <a:gd name="T27" fmla="*/ 122 h 144"/>
                  <a:gd name="T28" fmla="*/ 21 w 147"/>
                  <a:gd name="T29" fmla="*/ 112 h 144"/>
                  <a:gd name="T30" fmla="*/ 14 w 147"/>
                  <a:gd name="T31" fmla="*/ 112 h 144"/>
                  <a:gd name="T32" fmla="*/ 14 w 147"/>
                  <a:gd name="T33" fmla="*/ 108 h 144"/>
                  <a:gd name="T34" fmla="*/ 14 w 147"/>
                  <a:gd name="T35" fmla="*/ 97 h 144"/>
                  <a:gd name="T36" fmla="*/ 4 w 147"/>
                  <a:gd name="T37" fmla="*/ 94 h 144"/>
                  <a:gd name="T38" fmla="*/ 11 w 147"/>
                  <a:gd name="T39" fmla="*/ 86 h 144"/>
                  <a:gd name="T40" fmla="*/ 0 w 147"/>
                  <a:gd name="T41" fmla="*/ 80 h 144"/>
                  <a:gd name="T42" fmla="*/ 4 w 147"/>
                  <a:gd name="T43" fmla="*/ 74 h 144"/>
                  <a:gd name="T44" fmla="*/ 7 w 147"/>
                  <a:gd name="T45" fmla="*/ 62 h 144"/>
                  <a:gd name="T46" fmla="*/ 4 w 147"/>
                  <a:gd name="T47" fmla="*/ 56 h 144"/>
                  <a:gd name="T48" fmla="*/ 7 w 147"/>
                  <a:gd name="T49" fmla="*/ 56 h 144"/>
                  <a:gd name="T50" fmla="*/ 7 w 147"/>
                  <a:gd name="T51" fmla="*/ 46 h 144"/>
                  <a:gd name="T52" fmla="*/ 11 w 147"/>
                  <a:gd name="T53" fmla="*/ 39 h 144"/>
                  <a:gd name="T54" fmla="*/ 21 w 147"/>
                  <a:gd name="T55" fmla="*/ 31 h 144"/>
                  <a:gd name="T56" fmla="*/ 21 w 147"/>
                  <a:gd name="T57" fmla="*/ 24 h 144"/>
                  <a:gd name="T58" fmla="*/ 26 w 147"/>
                  <a:gd name="T59" fmla="*/ 24 h 144"/>
                  <a:gd name="T60" fmla="*/ 32 w 147"/>
                  <a:gd name="T61" fmla="*/ 14 h 144"/>
                  <a:gd name="T62" fmla="*/ 39 w 147"/>
                  <a:gd name="T63" fmla="*/ 10 h 144"/>
                  <a:gd name="T64" fmla="*/ 49 w 147"/>
                  <a:gd name="T65" fmla="*/ 10 h 144"/>
                  <a:gd name="T66" fmla="*/ 53 w 147"/>
                  <a:gd name="T67" fmla="*/ 4 h 144"/>
                  <a:gd name="T68" fmla="*/ 67 w 147"/>
                  <a:gd name="T69" fmla="*/ 8 h 144"/>
                  <a:gd name="T70" fmla="*/ 70 w 147"/>
                  <a:gd name="T71" fmla="*/ 0 h 144"/>
                  <a:gd name="T72" fmla="*/ 74 w 147"/>
                  <a:gd name="T73" fmla="*/ 8 h 144"/>
                  <a:gd name="T74" fmla="*/ 83 w 147"/>
                  <a:gd name="T75" fmla="*/ 0 h 144"/>
                  <a:gd name="T76" fmla="*/ 92 w 147"/>
                  <a:gd name="T77" fmla="*/ 4 h 144"/>
                  <a:gd name="T78" fmla="*/ 98 w 147"/>
                  <a:gd name="T79" fmla="*/ 10 h 144"/>
                  <a:gd name="T80" fmla="*/ 109 w 147"/>
                  <a:gd name="T81" fmla="*/ 8 h 144"/>
                  <a:gd name="T82" fmla="*/ 115 w 147"/>
                  <a:gd name="T83" fmla="*/ 20 h 144"/>
                  <a:gd name="T84" fmla="*/ 123 w 147"/>
                  <a:gd name="T85" fmla="*/ 20 h 144"/>
                  <a:gd name="T86" fmla="*/ 130 w 147"/>
                  <a:gd name="T87" fmla="*/ 28 h 144"/>
                  <a:gd name="T88" fmla="*/ 137 w 147"/>
                  <a:gd name="T89" fmla="*/ 31 h 144"/>
                  <a:gd name="T90" fmla="*/ 137 w 147"/>
                  <a:gd name="T91" fmla="*/ 46 h 144"/>
                  <a:gd name="T92" fmla="*/ 143 w 147"/>
                  <a:gd name="T93" fmla="*/ 48 h 144"/>
                  <a:gd name="T94" fmla="*/ 140 w 147"/>
                  <a:gd name="T95" fmla="*/ 56 h 144"/>
                  <a:gd name="T96" fmla="*/ 143 w 147"/>
                  <a:gd name="T97" fmla="*/ 62 h 144"/>
                  <a:gd name="T98" fmla="*/ 147 w 147"/>
                  <a:gd name="T99" fmla="*/ 70 h 144"/>
                  <a:gd name="T100" fmla="*/ 140 w 147"/>
                  <a:gd name="T101" fmla="*/ 80 h 144"/>
                  <a:gd name="T102" fmla="*/ 147 w 147"/>
                  <a:gd name="T103" fmla="*/ 84 h 144"/>
                  <a:gd name="T104" fmla="*/ 143 w 147"/>
                  <a:gd name="T105" fmla="*/ 90 h 144"/>
                  <a:gd name="T106" fmla="*/ 137 w 147"/>
                  <a:gd name="T107" fmla="*/ 97 h 144"/>
                  <a:gd name="T108" fmla="*/ 137 w 147"/>
                  <a:gd name="T109" fmla="*/ 106 h 144"/>
                  <a:gd name="T110" fmla="*/ 133 w 147"/>
                  <a:gd name="T111" fmla="*/ 106 h 144"/>
                  <a:gd name="T112" fmla="*/ 130 w 147"/>
                  <a:gd name="T113" fmla="*/ 116 h 144"/>
                  <a:gd name="T114" fmla="*/ 123 w 147"/>
                  <a:gd name="T115" fmla="*/ 122 h 144"/>
                  <a:gd name="T116" fmla="*/ 115 w 147"/>
                  <a:gd name="T117" fmla="*/ 1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4">
                    <a:moveTo>
                      <a:pt x="115" y="125"/>
                    </a:moveTo>
                    <a:lnTo>
                      <a:pt x="115" y="128"/>
                    </a:lnTo>
                    <a:lnTo>
                      <a:pt x="115" y="133"/>
                    </a:lnTo>
                    <a:lnTo>
                      <a:pt x="112" y="133"/>
                    </a:lnTo>
                    <a:lnTo>
                      <a:pt x="109" y="133"/>
                    </a:lnTo>
                    <a:lnTo>
                      <a:pt x="109" y="128"/>
                    </a:lnTo>
                    <a:lnTo>
                      <a:pt x="105" y="128"/>
                    </a:lnTo>
                    <a:lnTo>
                      <a:pt x="98" y="133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83" y="13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74" y="144"/>
                    </a:lnTo>
                    <a:lnTo>
                      <a:pt x="74" y="140"/>
                    </a:lnTo>
                    <a:lnTo>
                      <a:pt x="74" y="136"/>
                    </a:lnTo>
                    <a:lnTo>
                      <a:pt x="67" y="136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5" y="144"/>
                    </a:lnTo>
                    <a:lnTo>
                      <a:pt x="55" y="140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5" y="136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39" y="136"/>
                    </a:lnTo>
                    <a:lnTo>
                      <a:pt x="39" y="133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1" y="112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2"/>
                    </a:lnTo>
                    <a:lnTo>
                      <a:pt x="11" y="112"/>
                    </a:lnTo>
                    <a:lnTo>
                      <a:pt x="11" y="108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7" y="106"/>
                    </a:lnTo>
                    <a:lnTo>
                      <a:pt x="14" y="97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7" y="90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11" y="56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6" y="20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15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20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7" y="31"/>
                    </a:lnTo>
                    <a:lnTo>
                      <a:pt x="137" y="36"/>
                    </a:lnTo>
                    <a:lnTo>
                      <a:pt x="133" y="39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6"/>
                    </a:lnTo>
                    <a:lnTo>
                      <a:pt x="143" y="4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40" y="56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3" y="62"/>
                    </a:lnTo>
                    <a:lnTo>
                      <a:pt x="147" y="62"/>
                    </a:lnTo>
                    <a:lnTo>
                      <a:pt x="147" y="67"/>
                    </a:lnTo>
                    <a:lnTo>
                      <a:pt x="147" y="70"/>
                    </a:lnTo>
                    <a:lnTo>
                      <a:pt x="143" y="74"/>
                    </a:lnTo>
                    <a:lnTo>
                      <a:pt x="140" y="74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3" y="84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3" y="90"/>
                    </a:lnTo>
                    <a:lnTo>
                      <a:pt x="140" y="90"/>
                    </a:lnTo>
                    <a:lnTo>
                      <a:pt x="137" y="90"/>
                    </a:lnTo>
                    <a:lnTo>
                      <a:pt x="137" y="97"/>
                    </a:lnTo>
                    <a:lnTo>
                      <a:pt x="140" y="102"/>
                    </a:lnTo>
                    <a:lnTo>
                      <a:pt x="140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3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12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19" y="118"/>
                    </a:lnTo>
                    <a:lnTo>
                      <a:pt x="115" y="1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1" name="Freeform 723"/>
              <p:cNvSpPr>
                <a:spLocks/>
              </p:cNvSpPr>
              <p:nvPr/>
            </p:nvSpPr>
            <p:spPr bwMode="auto">
              <a:xfrm>
                <a:off x="4461" y="3849"/>
                <a:ext cx="39" cy="39"/>
              </a:xfrm>
              <a:custGeom>
                <a:avLst/>
                <a:gdLst>
                  <a:gd name="T0" fmla="*/ 9 w 79"/>
                  <a:gd name="T1" fmla="*/ 54 h 78"/>
                  <a:gd name="T2" fmla="*/ 6 w 79"/>
                  <a:gd name="T3" fmla="*/ 59 h 78"/>
                  <a:gd name="T4" fmla="*/ 9 w 79"/>
                  <a:gd name="T5" fmla="*/ 66 h 78"/>
                  <a:gd name="T6" fmla="*/ 16 w 79"/>
                  <a:gd name="T7" fmla="*/ 62 h 78"/>
                  <a:gd name="T8" fmla="*/ 19 w 79"/>
                  <a:gd name="T9" fmla="*/ 72 h 78"/>
                  <a:gd name="T10" fmla="*/ 23 w 79"/>
                  <a:gd name="T11" fmla="*/ 76 h 78"/>
                  <a:gd name="T12" fmla="*/ 30 w 79"/>
                  <a:gd name="T13" fmla="*/ 72 h 78"/>
                  <a:gd name="T14" fmla="*/ 37 w 79"/>
                  <a:gd name="T15" fmla="*/ 76 h 78"/>
                  <a:gd name="T16" fmla="*/ 41 w 79"/>
                  <a:gd name="T17" fmla="*/ 78 h 78"/>
                  <a:gd name="T18" fmla="*/ 44 w 79"/>
                  <a:gd name="T19" fmla="*/ 76 h 78"/>
                  <a:gd name="T20" fmla="*/ 51 w 79"/>
                  <a:gd name="T21" fmla="*/ 70 h 78"/>
                  <a:gd name="T22" fmla="*/ 57 w 79"/>
                  <a:gd name="T23" fmla="*/ 72 h 78"/>
                  <a:gd name="T24" fmla="*/ 62 w 79"/>
                  <a:gd name="T25" fmla="*/ 70 h 78"/>
                  <a:gd name="T26" fmla="*/ 66 w 79"/>
                  <a:gd name="T27" fmla="*/ 59 h 78"/>
                  <a:gd name="T28" fmla="*/ 68 w 79"/>
                  <a:gd name="T29" fmla="*/ 62 h 78"/>
                  <a:gd name="T30" fmla="*/ 72 w 79"/>
                  <a:gd name="T31" fmla="*/ 59 h 78"/>
                  <a:gd name="T32" fmla="*/ 68 w 79"/>
                  <a:gd name="T33" fmla="*/ 50 h 78"/>
                  <a:gd name="T34" fmla="*/ 75 w 79"/>
                  <a:gd name="T35" fmla="*/ 44 h 78"/>
                  <a:gd name="T36" fmla="*/ 79 w 79"/>
                  <a:gd name="T37" fmla="*/ 40 h 78"/>
                  <a:gd name="T38" fmla="*/ 75 w 79"/>
                  <a:gd name="T39" fmla="*/ 38 h 78"/>
                  <a:gd name="T40" fmla="*/ 68 w 79"/>
                  <a:gd name="T41" fmla="*/ 31 h 78"/>
                  <a:gd name="T42" fmla="*/ 75 w 79"/>
                  <a:gd name="T43" fmla="*/ 28 h 78"/>
                  <a:gd name="T44" fmla="*/ 72 w 79"/>
                  <a:gd name="T45" fmla="*/ 23 h 78"/>
                  <a:gd name="T46" fmla="*/ 66 w 79"/>
                  <a:gd name="T47" fmla="*/ 20 h 78"/>
                  <a:gd name="T48" fmla="*/ 62 w 79"/>
                  <a:gd name="T49" fmla="*/ 12 h 78"/>
                  <a:gd name="T50" fmla="*/ 66 w 79"/>
                  <a:gd name="T51" fmla="*/ 10 h 78"/>
                  <a:gd name="T52" fmla="*/ 62 w 79"/>
                  <a:gd name="T53" fmla="*/ 6 h 78"/>
                  <a:gd name="T54" fmla="*/ 55 w 79"/>
                  <a:gd name="T55" fmla="*/ 10 h 78"/>
                  <a:gd name="T56" fmla="*/ 47 w 79"/>
                  <a:gd name="T57" fmla="*/ 2 h 78"/>
                  <a:gd name="T58" fmla="*/ 44 w 79"/>
                  <a:gd name="T59" fmla="*/ 0 h 78"/>
                  <a:gd name="T60" fmla="*/ 41 w 79"/>
                  <a:gd name="T61" fmla="*/ 2 h 78"/>
                  <a:gd name="T62" fmla="*/ 34 w 79"/>
                  <a:gd name="T63" fmla="*/ 6 h 78"/>
                  <a:gd name="T64" fmla="*/ 30 w 79"/>
                  <a:gd name="T65" fmla="*/ 2 h 78"/>
                  <a:gd name="T66" fmla="*/ 23 w 79"/>
                  <a:gd name="T67" fmla="*/ 2 h 78"/>
                  <a:gd name="T68" fmla="*/ 23 w 79"/>
                  <a:gd name="T69" fmla="*/ 10 h 78"/>
                  <a:gd name="T70" fmla="*/ 16 w 79"/>
                  <a:gd name="T71" fmla="*/ 10 h 78"/>
                  <a:gd name="T72" fmla="*/ 9 w 79"/>
                  <a:gd name="T73" fmla="*/ 10 h 78"/>
                  <a:gd name="T74" fmla="*/ 9 w 79"/>
                  <a:gd name="T75" fmla="*/ 16 h 78"/>
                  <a:gd name="T76" fmla="*/ 9 w 79"/>
                  <a:gd name="T77" fmla="*/ 23 h 78"/>
                  <a:gd name="T78" fmla="*/ 2 w 79"/>
                  <a:gd name="T79" fmla="*/ 23 h 78"/>
                  <a:gd name="T80" fmla="*/ 0 w 79"/>
                  <a:gd name="T81" fmla="*/ 28 h 78"/>
                  <a:gd name="T82" fmla="*/ 2 w 79"/>
                  <a:gd name="T83" fmla="*/ 31 h 78"/>
                  <a:gd name="T84" fmla="*/ 6 w 79"/>
                  <a:gd name="T85" fmla="*/ 40 h 78"/>
                  <a:gd name="T86" fmla="*/ 0 w 79"/>
                  <a:gd name="T87" fmla="*/ 40 h 78"/>
                  <a:gd name="T88" fmla="*/ 0 w 79"/>
                  <a:gd name="T89" fmla="*/ 48 h 78"/>
                  <a:gd name="T90" fmla="*/ 6 w 79"/>
                  <a:gd name="T91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8">
                    <a:moveTo>
                      <a:pt x="9" y="54"/>
                    </a:moveTo>
                    <a:lnTo>
                      <a:pt x="9" y="54"/>
                    </a:lnTo>
                    <a:lnTo>
                      <a:pt x="9" y="59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6" y="62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57" y="66"/>
                    </a:lnTo>
                    <a:lnTo>
                      <a:pt x="66" y="59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75" y="40"/>
                    </a:lnTo>
                    <a:lnTo>
                      <a:pt x="79" y="40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68" y="31"/>
                    </a:lnTo>
                    <a:lnTo>
                      <a:pt x="72" y="28"/>
                    </a:lnTo>
                    <a:lnTo>
                      <a:pt x="75" y="28"/>
                    </a:lnTo>
                    <a:lnTo>
                      <a:pt x="75" y="23"/>
                    </a:lnTo>
                    <a:lnTo>
                      <a:pt x="72" y="23"/>
                    </a:lnTo>
                    <a:lnTo>
                      <a:pt x="72" y="20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62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2" name="Freeform 724"/>
              <p:cNvSpPr>
                <a:spLocks/>
              </p:cNvSpPr>
              <p:nvPr/>
            </p:nvSpPr>
            <p:spPr bwMode="auto">
              <a:xfrm>
                <a:off x="4461" y="3849"/>
                <a:ext cx="39" cy="39"/>
              </a:xfrm>
              <a:custGeom>
                <a:avLst/>
                <a:gdLst>
                  <a:gd name="T0" fmla="*/ 9 w 79"/>
                  <a:gd name="T1" fmla="*/ 59 h 78"/>
                  <a:gd name="T2" fmla="*/ 6 w 79"/>
                  <a:gd name="T3" fmla="*/ 62 h 78"/>
                  <a:gd name="T4" fmla="*/ 13 w 79"/>
                  <a:gd name="T5" fmla="*/ 66 h 78"/>
                  <a:gd name="T6" fmla="*/ 19 w 79"/>
                  <a:gd name="T7" fmla="*/ 70 h 78"/>
                  <a:gd name="T8" fmla="*/ 19 w 79"/>
                  <a:gd name="T9" fmla="*/ 76 h 78"/>
                  <a:gd name="T10" fmla="*/ 27 w 79"/>
                  <a:gd name="T11" fmla="*/ 76 h 78"/>
                  <a:gd name="T12" fmla="*/ 37 w 79"/>
                  <a:gd name="T13" fmla="*/ 72 h 78"/>
                  <a:gd name="T14" fmla="*/ 37 w 79"/>
                  <a:gd name="T15" fmla="*/ 78 h 78"/>
                  <a:gd name="T16" fmla="*/ 44 w 79"/>
                  <a:gd name="T17" fmla="*/ 78 h 78"/>
                  <a:gd name="T18" fmla="*/ 44 w 79"/>
                  <a:gd name="T19" fmla="*/ 72 h 78"/>
                  <a:gd name="T20" fmla="*/ 55 w 79"/>
                  <a:gd name="T21" fmla="*/ 72 h 78"/>
                  <a:gd name="T22" fmla="*/ 62 w 79"/>
                  <a:gd name="T23" fmla="*/ 72 h 78"/>
                  <a:gd name="T24" fmla="*/ 57 w 79"/>
                  <a:gd name="T25" fmla="*/ 66 h 78"/>
                  <a:gd name="T26" fmla="*/ 66 w 79"/>
                  <a:gd name="T27" fmla="*/ 62 h 78"/>
                  <a:gd name="T28" fmla="*/ 72 w 79"/>
                  <a:gd name="T29" fmla="*/ 62 h 78"/>
                  <a:gd name="T30" fmla="*/ 72 w 79"/>
                  <a:gd name="T31" fmla="*/ 54 h 78"/>
                  <a:gd name="T32" fmla="*/ 72 w 79"/>
                  <a:gd name="T33" fmla="*/ 44 h 78"/>
                  <a:gd name="T34" fmla="*/ 75 w 79"/>
                  <a:gd name="T35" fmla="*/ 40 h 78"/>
                  <a:gd name="T36" fmla="*/ 79 w 79"/>
                  <a:gd name="T37" fmla="*/ 38 h 78"/>
                  <a:gd name="T38" fmla="*/ 72 w 79"/>
                  <a:gd name="T39" fmla="*/ 38 h 78"/>
                  <a:gd name="T40" fmla="*/ 72 w 79"/>
                  <a:gd name="T41" fmla="*/ 28 h 78"/>
                  <a:gd name="T42" fmla="*/ 75 w 79"/>
                  <a:gd name="T43" fmla="*/ 23 h 78"/>
                  <a:gd name="T44" fmla="*/ 72 w 79"/>
                  <a:gd name="T45" fmla="*/ 20 h 78"/>
                  <a:gd name="T46" fmla="*/ 62 w 79"/>
                  <a:gd name="T47" fmla="*/ 16 h 78"/>
                  <a:gd name="T48" fmla="*/ 66 w 79"/>
                  <a:gd name="T49" fmla="*/ 12 h 78"/>
                  <a:gd name="T50" fmla="*/ 62 w 79"/>
                  <a:gd name="T51" fmla="*/ 10 h 78"/>
                  <a:gd name="T52" fmla="*/ 57 w 79"/>
                  <a:gd name="T53" fmla="*/ 6 h 78"/>
                  <a:gd name="T54" fmla="*/ 47 w 79"/>
                  <a:gd name="T55" fmla="*/ 6 h 78"/>
                  <a:gd name="T56" fmla="*/ 47 w 79"/>
                  <a:gd name="T57" fmla="*/ 0 h 78"/>
                  <a:gd name="T58" fmla="*/ 41 w 79"/>
                  <a:gd name="T59" fmla="*/ 0 h 78"/>
                  <a:gd name="T60" fmla="*/ 41 w 79"/>
                  <a:gd name="T61" fmla="*/ 6 h 78"/>
                  <a:gd name="T62" fmla="*/ 30 w 79"/>
                  <a:gd name="T63" fmla="*/ 6 h 78"/>
                  <a:gd name="T64" fmla="*/ 27 w 79"/>
                  <a:gd name="T65" fmla="*/ 2 h 78"/>
                  <a:gd name="T66" fmla="*/ 23 w 79"/>
                  <a:gd name="T67" fmla="*/ 6 h 78"/>
                  <a:gd name="T68" fmla="*/ 16 w 79"/>
                  <a:gd name="T69" fmla="*/ 12 h 78"/>
                  <a:gd name="T70" fmla="*/ 13 w 79"/>
                  <a:gd name="T71" fmla="*/ 10 h 78"/>
                  <a:gd name="T72" fmla="*/ 9 w 79"/>
                  <a:gd name="T73" fmla="*/ 12 h 78"/>
                  <a:gd name="T74" fmla="*/ 13 w 79"/>
                  <a:gd name="T75" fmla="*/ 20 h 78"/>
                  <a:gd name="T76" fmla="*/ 6 w 79"/>
                  <a:gd name="T77" fmla="*/ 23 h 78"/>
                  <a:gd name="T78" fmla="*/ 2 w 79"/>
                  <a:gd name="T79" fmla="*/ 28 h 78"/>
                  <a:gd name="T80" fmla="*/ 0 w 79"/>
                  <a:gd name="T81" fmla="*/ 31 h 78"/>
                  <a:gd name="T82" fmla="*/ 6 w 79"/>
                  <a:gd name="T83" fmla="*/ 34 h 78"/>
                  <a:gd name="T84" fmla="*/ 2 w 79"/>
                  <a:gd name="T85" fmla="*/ 40 h 78"/>
                  <a:gd name="T86" fmla="*/ 0 w 79"/>
                  <a:gd name="T87" fmla="*/ 44 h 78"/>
                  <a:gd name="T88" fmla="*/ 2 w 79"/>
                  <a:gd name="T89" fmla="*/ 48 h 78"/>
                  <a:gd name="T90" fmla="*/ 9 w 79"/>
                  <a:gd name="T91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8">
                    <a:moveTo>
                      <a:pt x="9" y="54"/>
                    </a:moveTo>
                    <a:lnTo>
                      <a:pt x="9" y="59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6" y="62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57" y="66"/>
                    </a:lnTo>
                    <a:lnTo>
                      <a:pt x="66" y="59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75" y="40"/>
                    </a:lnTo>
                    <a:lnTo>
                      <a:pt x="79" y="40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68" y="31"/>
                    </a:lnTo>
                    <a:lnTo>
                      <a:pt x="72" y="28"/>
                    </a:lnTo>
                    <a:lnTo>
                      <a:pt x="75" y="28"/>
                    </a:lnTo>
                    <a:lnTo>
                      <a:pt x="75" y="23"/>
                    </a:lnTo>
                    <a:lnTo>
                      <a:pt x="72" y="23"/>
                    </a:lnTo>
                    <a:lnTo>
                      <a:pt x="72" y="20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62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9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3" name="Freeform 725"/>
              <p:cNvSpPr>
                <a:spLocks/>
              </p:cNvSpPr>
              <p:nvPr/>
            </p:nvSpPr>
            <p:spPr bwMode="auto">
              <a:xfrm>
                <a:off x="4464" y="3885"/>
                <a:ext cx="40" cy="42"/>
              </a:xfrm>
              <a:custGeom>
                <a:avLst/>
                <a:gdLst>
                  <a:gd name="T0" fmla="*/ 10 w 79"/>
                  <a:gd name="T1" fmla="*/ 64 h 84"/>
                  <a:gd name="T2" fmla="*/ 10 w 79"/>
                  <a:gd name="T3" fmla="*/ 70 h 84"/>
                  <a:gd name="T4" fmla="*/ 17 w 79"/>
                  <a:gd name="T5" fmla="*/ 66 h 84"/>
                  <a:gd name="T6" fmla="*/ 24 w 79"/>
                  <a:gd name="T7" fmla="*/ 76 h 84"/>
                  <a:gd name="T8" fmla="*/ 28 w 79"/>
                  <a:gd name="T9" fmla="*/ 80 h 84"/>
                  <a:gd name="T10" fmla="*/ 31 w 79"/>
                  <a:gd name="T11" fmla="*/ 76 h 84"/>
                  <a:gd name="T12" fmla="*/ 41 w 79"/>
                  <a:gd name="T13" fmla="*/ 80 h 84"/>
                  <a:gd name="T14" fmla="*/ 45 w 79"/>
                  <a:gd name="T15" fmla="*/ 84 h 84"/>
                  <a:gd name="T16" fmla="*/ 49 w 79"/>
                  <a:gd name="T17" fmla="*/ 80 h 84"/>
                  <a:gd name="T18" fmla="*/ 56 w 79"/>
                  <a:gd name="T19" fmla="*/ 74 h 84"/>
                  <a:gd name="T20" fmla="*/ 60 w 79"/>
                  <a:gd name="T21" fmla="*/ 76 h 84"/>
                  <a:gd name="T22" fmla="*/ 62 w 79"/>
                  <a:gd name="T23" fmla="*/ 74 h 84"/>
                  <a:gd name="T24" fmla="*/ 66 w 79"/>
                  <a:gd name="T25" fmla="*/ 70 h 84"/>
                  <a:gd name="T26" fmla="*/ 69 w 79"/>
                  <a:gd name="T27" fmla="*/ 60 h 84"/>
                  <a:gd name="T28" fmla="*/ 73 w 79"/>
                  <a:gd name="T29" fmla="*/ 64 h 84"/>
                  <a:gd name="T30" fmla="*/ 76 w 79"/>
                  <a:gd name="T31" fmla="*/ 60 h 84"/>
                  <a:gd name="T32" fmla="*/ 73 w 79"/>
                  <a:gd name="T33" fmla="*/ 53 h 84"/>
                  <a:gd name="T34" fmla="*/ 76 w 79"/>
                  <a:gd name="T35" fmla="*/ 45 h 84"/>
                  <a:gd name="T36" fmla="*/ 79 w 79"/>
                  <a:gd name="T37" fmla="*/ 42 h 84"/>
                  <a:gd name="T38" fmla="*/ 79 w 79"/>
                  <a:gd name="T39" fmla="*/ 36 h 84"/>
                  <a:gd name="T40" fmla="*/ 73 w 79"/>
                  <a:gd name="T41" fmla="*/ 28 h 84"/>
                  <a:gd name="T42" fmla="*/ 76 w 79"/>
                  <a:gd name="T43" fmla="*/ 26 h 84"/>
                  <a:gd name="T44" fmla="*/ 73 w 79"/>
                  <a:gd name="T45" fmla="*/ 17 h 84"/>
                  <a:gd name="T46" fmla="*/ 62 w 79"/>
                  <a:gd name="T47" fmla="*/ 14 h 84"/>
                  <a:gd name="T48" fmla="*/ 66 w 79"/>
                  <a:gd name="T49" fmla="*/ 6 h 84"/>
                  <a:gd name="T50" fmla="*/ 60 w 79"/>
                  <a:gd name="T51" fmla="*/ 6 h 84"/>
                  <a:gd name="T52" fmla="*/ 49 w 79"/>
                  <a:gd name="T53" fmla="*/ 6 h 84"/>
                  <a:gd name="T54" fmla="*/ 49 w 79"/>
                  <a:gd name="T55" fmla="*/ 0 h 84"/>
                  <a:gd name="T56" fmla="*/ 41 w 79"/>
                  <a:gd name="T57" fmla="*/ 0 h 84"/>
                  <a:gd name="T58" fmla="*/ 31 w 79"/>
                  <a:gd name="T59" fmla="*/ 6 h 84"/>
                  <a:gd name="T60" fmla="*/ 28 w 79"/>
                  <a:gd name="T61" fmla="*/ 4 h 84"/>
                  <a:gd name="T62" fmla="*/ 21 w 79"/>
                  <a:gd name="T63" fmla="*/ 4 h 84"/>
                  <a:gd name="T64" fmla="*/ 24 w 79"/>
                  <a:gd name="T65" fmla="*/ 10 h 84"/>
                  <a:gd name="T66" fmla="*/ 13 w 79"/>
                  <a:gd name="T67" fmla="*/ 14 h 84"/>
                  <a:gd name="T68" fmla="*/ 10 w 79"/>
                  <a:gd name="T69" fmla="*/ 14 h 84"/>
                  <a:gd name="T70" fmla="*/ 7 w 79"/>
                  <a:gd name="T71" fmla="*/ 17 h 84"/>
                  <a:gd name="T72" fmla="*/ 7 w 79"/>
                  <a:gd name="T73" fmla="*/ 28 h 84"/>
                  <a:gd name="T74" fmla="*/ 0 w 79"/>
                  <a:gd name="T75" fmla="*/ 28 h 84"/>
                  <a:gd name="T76" fmla="*/ 0 w 79"/>
                  <a:gd name="T77" fmla="*/ 36 h 84"/>
                  <a:gd name="T78" fmla="*/ 7 w 79"/>
                  <a:gd name="T79" fmla="*/ 45 h 84"/>
                  <a:gd name="T80" fmla="*/ 0 w 79"/>
                  <a:gd name="T81" fmla="*/ 45 h 84"/>
                  <a:gd name="T82" fmla="*/ 0 w 79"/>
                  <a:gd name="T83" fmla="*/ 53 h 84"/>
                  <a:gd name="T84" fmla="*/ 3 w 79"/>
                  <a:gd name="T85" fmla="*/ 56 h 84"/>
                  <a:gd name="T86" fmla="*/ 10 w 79"/>
                  <a:gd name="T8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84">
                    <a:moveTo>
                      <a:pt x="10" y="60"/>
                    </a:moveTo>
                    <a:lnTo>
                      <a:pt x="10" y="64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3" y="5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9" y="45"/>
                    </a:lnTo>
                    <a:lnTo>
                      <a:pt x="79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3" y="17"/>
                    </a:lnTo>
                    <a:lnTo>
                      <a:pt x="69" y="22"/>
                    </a:lnTo>
                    <a:lnTo>
                      <a:pt x="62" y="14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6" y="10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6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4" name="Freeform 726"/>
              <p:cNvSpPr>
                <a:spLocks/>
              </p:cNvSpPr>
              <p:nvPr/>
            </p:nvSpPr>
            <p:spPr bwMode="auto">
              <a:xfrm>
                <a:off x="4464" y="3885"/>
                <a:ext cx="40" cy="42"/>
              </a:xfrm>
              <a:custGeom>
                <a:avLst/>
                <a:gdLst>
                  <a:gd name="T0" fmla="*/ 10 w 79"/>
                  <a:gd name="T1" fmla="*/ 64 h 84"/>
                  <a:gd name="T2" fmla="*/ 10 w 79"/>
                  <a:gd name="T3" fmla="*/ 70 h 84"/>
                  <a:gd name="T4" fmla="*/ 17 w 79"/>
                  <a:gd name="T5" fmla="*/ 66 h 84"/>
                  <a:gd name="T6" fmla="*/ 24 w 79"/>
                  <a:gd name="T7" fmla="*/ 76 h 84"/>
                  <a:gd name="T8" fmla="*/ 28 w 79"/>
                  <a:gd name="T9" fmla="*/ 80 h 84"/>
                  <a:gd name="T10" fmla="*/ 31 w 79"/>
                  <a:gd name="T11" fmla="*/ 76 h 84"/>
                  <a:gd name="T12" fmla="*/ 41 w 79"/>
                  <a:gd name="T13" fmla="*/ 80 h 84"/>
                  <a:gd name="T14" fmla="*/ 45 w 79"/>
                  <a:gd name="T15" fmla="*/ 84 h 84"/>
                  <a:gd name="T16" fmla="*/ 49 w 79"/>
                  <a:gd name="T17" fmla="*/ 80 h 84"/>
                  <a:gd name="T18" fmla="*/ 56 w 79"/>
                  <a:gd name="T19" fmla="*/ 74 h 84"/>
                  <a:gd name="T20" fmla="*/ 60 w 79"/>
                  <a:gd name="T21" fmla="*/ 76 h 84"/>
                  <a:gd name="T22" fmla="*/ 62 w 79"/>
                  <a:gd name="T23" fmla="*/ 74 h 84"/>
                  <a:gd name="T24" fmla="*/ 66 w 79"/>
                  <a:gd name="T25" fmla="*/ 70 h 84"/>
                  <a:gd name="T26" fmla="*/ 69 w 79"/>
                  <a:gd name="T27" fmla="*/ 60 h 84"/>
                  <a:gd name="T28" fmla="*/ 73 w 79"/>
                  <a:gd name="T29" fmla="*/ 64 h 84"/>
                  <a:gd name="T30" fmla="*/ 76 w 79"/>
                  <a:gd name="T31" fmla="*/ 60 h 84"/>
                  <a:gd name="T32" fmla="*/ 73 w 79"/>
                  <a:gd name="T33" fmla="*/ 53 h 84"/>
                  <a:gd name="T34" fmla="*/ 76 w 79"/>
                  <a:gd name="T35" fmla="*/ 45 h 84"/>
                  <a:gd name="T36" fmla="*/ 79 w 79"/>
                  <a:gd name="T37" fmla="*/ 42 h 84"/>
                  <a:gd name="T38" fmla="*/ 79 w 79"/>
                  <a:gd name="T39" fmla="*/ 36 h 84"/>
                  <a:gd name="T40" fmla="*/ 73 w 79"/>
                  <a:gd name="T41" fmla="*/ 28 h 84"/>
                  <a:gd name="T42" fmla="*/ 76 w 79"/>
                  <a:gd name="T43" fmla="*/ 26 h 84"/>
                  <a:gd name="T44" fmla="*/ 73 w 79"/>
                  <a:gd name="T45" fmla="*/ 17 h 84"/>
                  <a:gd name="T46" fmla="*/ 62 w 79"/>
                  <a:gd name="T47" fmla="*/ 14 h 84"/>
                  <a:gd name="T48" fmla="*/ 66 w 79"/>
                  <a:gd name="T49" fmla="*/ 6 h 84"/>
                  <a:gd name="T50" fmla="*/ 60 w 79"/>
                  <a:gd name="T51" fmla="*/ 6 h 84"/>
                  <a:gd name="T52" fmla="*/ 49 w 79"/>
                  <a:gd name="T53" fmla="*/ 6 h 84"/>
                  <a:gd name="T54" fmla="*/ 49 w 79"/>
                  <a:gd name="T55" fmla="*/ 0 h 84"/>
                  <a:gd name="T56" fmla="*/ 41 w 79"/>
                  <a:gd name="T57" fmla="*/ 0 h 84"/>
                  <a:gd name="T58" fmla="*/ 31 w 79"/>
                  <a:gd name="T59" fmla="*/ 6 h 84"/>
                  <a:gd name="T60" fmla="*/ 28 w 79"/>
                  <a:gd name="T61" fmla="*/ 4 h 84"/>
                  <a:gd name="T62" fmla="*/ 21 w 79"/>
                  <a:gd name="T63" fmla="*/ 4 h 84"/>
                  <a:gd name="T64" fmla="*/ 24 w 79"/>
                  <a:gd name="T65" fmla="*/ 10 h 84"/>
                  <a:gd name="T66" fmla="*/ 13 w 79"/>
                  <a:gd name="T67" fmla="*/ 14 h 84"/>
                  <a:gd name="T68" fmla="*/ 10 w 79"/>
                  <a:gd name="T69" fmla="*/ 14 h 84"/>
                  <a:gd name="T70" fmla="*/ 7 w 79"/>
                  <a:gd name="T71" fmla="*/ 17 h 84"/>
                  <a:gd name="T72" fmla="*/ 7 w 79"/>
                  <a:gd name="T73" fmla="*/ 28 h 84"/>
                  <a:gd name="T74" fmla="*/ 0 w 79"/>
                  <a:gd name="T75" fmla="*/ 28 h 84"/>
                  <a:gd name="T76" fmla="*/ 0 w 79"/>
                  <a:gd name="T77" fmla="*/ 36 h 84"/>
                  <a:gd name="T78" fmla="*/ 7 w 79"/>
                  <a:gd name="T79" fmla="*/ 45 h 84"/>
                  <a:gd name="T80" fmla="*/ 0 w 79"/>
                  <a:gd name="T81" fmla="*/ 45 h 84"/>
                  <a:gd name="T82" fmla="*/ 0 w 79"/>
                  <a:gd name="T83" fmla="*/ 53 h 84"/>
                  <a:gd name="T84" fmla="*/ 3 w 79"/>
                  <a:gd name="T85" fmla="*/ 56 h 84"/>
                  <a:gd name="T86" fmla="*/ 10 w 79"/>
                  <a:gd name="T8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84">
                    <a:moveTo>
                      <a:pt x="10" y="60"/>
                    </a:moveTo>
                    <a:lnTo>
                      <a:pt x="10" y="64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3" y="5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9" y="45"/>
                    </a:lnTo>
                    <a:lnTo>
                      <a:pt x="79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3" y="17"/>
                    </a:lnTo>
                    <a:lnTo>
                      <a:pt x="69" y="22"/>
                    </a:lnTo>
                    <a:lnTo>
                      <a:pt x="62" y="14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6" y="10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6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5" name="Freeform 727"/>
              <p:cNvSpPr>
                <a:spLocks/>
              </p:cNvSpPr>
              <p:nvPr/>
            </p:nvSpPr>
            <p:spPr bwMode="auto">
              <a:xfrm>
                <a:off x="4516" y="3882"/>
                <a:ext cx="17" cy="22"/>
              </a:xfrm>
              <a:custGeom>
                <a:avLst/>
                <a:gdLst>
                  <a:gd name="T0" fmla="*/ 22 w 35"/>
                  <a:gd name="T1" fmla="*/ 0 h 44"/>
                  <a:gd name="T2" fmla="*/ 25 w 35"/>
                  <a:gd name="T3" fmla="*/ 0 h 44"/>
                  <a:gd name="T4" fmla="*/ 28 w 35"/>
                  <a:gd name="T5" fmla="*/ 4 h 44"/>
                  <a:gd name="T6" fmla="*/ 32 w 35"/>
                  <a:gd name="T7" fmla="*/ 4 h 44"/>
                  <a:gd name="T8" fmla="*/ 32 w 35"/>
                  <a:gd name="T9" fmla="*/ 6 h 44"/>
                  <a:gd name="T10" fmla="*/ 32 w 35"/>
                  <a:gd name="T11" fmla="*/ 10 h 44"/>
                  <a:gd name="T12" fmla="*/ 35 w 35"/>
                  <a:gd name="T13" fmla="*/ 16 h 44"/>
                  <a:gd name="T14" fmla="*/ 35 w 35"/>
                  <a:gd name="T15" fmla="*/ 20 h 44"/>
                  <a:gd name="T16" fmla="*/ 35 w 35"/>
                  <a:gd name="T17" fmla="*/ 23 h 44"/>
                  <a:gd name="T18" fmla="*/ 32 w 35"/>
                  <a:gd name="T19" fmla="*/ 32 h 44"/>
                  <a:gd name="T20" fmla="*/ 32 w 35"/>
                  <a:gd name="T21" fmla="*/ 34 h 44"/>
                  <a:gd name="T22" fmla="*/ 28 w 35"/>
                  <a:gd name="T23" fmla="*/ 38 h 44"/>
                  <a:gd name="T24" fmla="*/ 25 w 35"/>
                  <a:gd name="T25" fmla="*/ 42 h 44"/>
                  <a:gd name="T26" fmla="*/ 25 w 35"/>
                  <a:gd name="T27" fmla="*/ 44 h 44"/>
                  <a:gd name="T28" fmla="*/ 22 w 35"/>
                  <a:gd name="T29" fmla="*/ 44 h 44"/>
                  <a:gd name="T30" fmla="*/ 18 w 35"/>
                  <a:gd name="T31" fmla="*/ 44 h 44"/>
                  <a:gd name="T32" fmla="*/ 13 w 35"/>
                  <a:gd name="T33" fmla="*/ 44 h 44"/>
                  <a:gd name="T34" fmla="*/ 11 w 35"/>
                  <a:gd name="T35" fmla="*/ 44 h 44"/>
                  <a:gd name="T36" fmla="*/ 7 w 35"/>
                  <a:gd name="T37" fmla="*/ 42 h 44"/>
                  <a:gd name="T38" fmla="*/ 3 w 35"/>
                  <a:gd name="T39" fmla="*/ 42 h 44"/>
                  <a:gd name="T40" fmla="*/ 3 w 35"/>
                  <a:gd name="T41" fmla="*/ 38 h 44"/>
                  <a:gd name="T42" fmla="*/ 0 w 35"/>
                  <a:gd name="T43" fmla="*/ 34 h 44"/>
                  <a:gd name="T44" fmla="*/ 0 w 35"/>
                  <a:gd name="T45" fmla="*/ 28 h 44"/>
                  <a:gd name="T46" fmla="*/ 0 w 35"/>
                  <a:gd name="T47" fmla="*/ 23 h 44"/>
                  <a:gd name="T48" fmla="*/ 0 w 35"/>
                  <a:gd name="T49" fmla="*/ 20 h 44"/>
                  <a:gd name="T50" fmla="*/ 3 w 35"/>
                  <a:gd name="T51" fmla="*/ 12 h 44"/>
                  <a:gd name="T52" fmla="*/ 3 w 35"/>
                  <a:gd name="T53" fmla="*/ 10 h 44"/>
                  <a:gd name="T54" fmla="*/ 7 w 35"/>
                  <a:gd name="T55" fmla="*/ 6 h 44"/>
                  <a:gd name="T56" fmla="*/ 11 w 35"/>
                  <a:gd name="T57" fmla="*/ 4 h 44"/>
                  <a:gd name="T58" fmla="*/ 11 w 35"/>
                  <a:gd name="T59" fmla="*/ 0 h 44"/>
                  <a:gd name="T60" fmla="*/ 13 w 35"/>
                  <a:gd name="T61" fmla="*/ 0 h 44"/>
                  <a:gd name="T62" fmla="*/ 18 w 35"/>
                  <a:gd name="T63" fmla="*/ 0 h 44"/>
                  <a:gd name="T64" fmla="*/ 22 w 35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4">
                    <a:moveTo>
                      <a:pt x="22" y="0"/>
                    </a:moveTo>
                    <a:lnTo>
                      <a:pt x="25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5" y="16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6" name="Freeform 728"/>
              <p:cNvSpPr>
                <a:spLocks/>
              </p:cNvSpPr>
              <p:nvPr/>
            </p:nvSpPr>
            <p:spPr bwMode="auto">
              <a:xfrm>
                <a:off x="4516" y="3882"/>
                <a:ext cx="17" cy="22"/>
              </a:xfrm>
              <a:custGeom>
                <a:avLst/>
                <a:gdLst>
                  <a:gd name="T0" fmla="*/ 22 w 35"/>
                  <a:gd name="T1" fmla="*/ 0 h 44"/>
                  <a:gd name="T2" fmla="*/ 25 w 35"/>
                  <a:gd name="T3" fmla="*/ 0 h 44"/>
                  <a:gd name="T4" fmla="*/ 28 w 35"/>
                  <a:gd name="T5" fmla="*/ 4 h 44"/>
                  <a:gd name="T6" fmla="*/ 32 w 35"/>
                  <a:gd name="T7" fmla="*/ 4 h 44"/>
                  <a:gd name="T8" fmla="*/ 32 w 35"/>
                  <a:gd name="T9" fmla="*/ 6 h 44"/>
                  <a:gd name="T10" fmla="*/ 32 w 35"/>
                  <a:gd name="T11" fmla="*/ 10 h 44"/>
                  <a:gd name="T12" fmla="*/ 35 w 35"/>
                  <a:gd name="T13" fmla="*/ 16 h 44"/>
                  <a:gd name="T14" fmla="*/ 35 w 35"/>
                  <a:gd name="T15" fmla="*/ 20 h 44"/>
                  <a:gd name="T16" fmla="*/ 35 w 35"/>
                  <a:gd name="T17" fmla="*/ 23 h 44"/>
                  <a:gd name="T18" fmla="*/ 32 w 35"/>
                  <a:gd name="T19" fmla="*/ 32 h 44"/>
                  <a:gd name="T20" fmla="*/ 32 w 35"/>
                  <a:gd name="T21" fmla="*/ 34 h 44"/>
                  <a:gd name="T22" fmla="*/ 28 w 35"/>
                  <a:gd name="T23" fmla="*/ 38 h 44"/>
                  <a:gd name="T24" fmla="*/ 25 w 35"/>
                  <a:gd name="T25" fmla="*/ 42 h 44"/>
                  <a:gd name="T26" fmla="*/ 25 w 35"/>
                  <a:gd name="T27" fmla="*/ 44 h 44"/>
                  <a:gd name="T28" fmla="*/ 22 w 35"/>
                  <a:gd name="T29" fmla="*/ 44 h 44"/>
                  <a:gd name="T30" fmla="*/ 18 w 35"/>
                  <a:gd name="T31" fmla="*/ 44 h 44"/>
                  <a:gd name="T32" fmla="*/ 13 w 35"/>
                  <a:gd name="T33" fmla="*/ 44 h 44"/>
                  <a:gd name="T34" fmla="*/ 11 w 35"/>
                  <a:gd name="T35" fmla="*/ 44 h 44"/>
                  <a:gd name="T36" fmla="*/ 7 w 35"/>
                  <a:gd name="T37" fmla="*/ 42 h 44"/>
                  <a:gd name="T38" fmla="*/ 3 w 35"/>
                  <a:gd name="T39" fmla="*/ 42 h 44"/>
                  <a:gd name="T40" fmla="*/ 3 w 35"/>
                  <a:gd name="T41" fmla="*/ 38 h 44"/>
                  <a:gd name="T42" fmla="*/ 0 w 35"/>
                  <a:gd name="T43" fmla="*/ 34 h 44"/>
                  <a:gd name="T44" fmla="*/ 0 w 35"/>
                  <a:gd name="T45" fmla="*/ 28 h 44"/>
                  <a:gd name="T46" fmla="*/ 0 w 35"/>
                  <a:gd name="T47" fmla="*/ 23 h 44"/>
                  <a:gd name="T48" fmla="*/ 0 w 35"/>
                  <a:gd name="T49" fmla="*/ 20 h 44"/>
                  <a:gd name="T50" fmla="*/ 3 w 35"/>
                  <a:gd name="T51" fmla="*/ 12 h 44"/>
                  <a:gd name="T52" fmla="*/ 3 w 35"/>
                  <a:gd name="T53" fmla="*/ 10 h 44"/>
                  <a:gd name="T54" fmla="*/ 7 w 35"/>
                  <a:gd name="T55" fmla="*/ 6 h 44"/>
                  <a:gd name="T56" fmla="*/ 11 w 35"/>
                  <a:gd name="T57" fmla="*/ 4 h 44"/>
                  <a:gd name="T58" fmla="*/ 11 w 35"/>
                  <a:gd name="T59" fmla="*/ 0 h 44"/>
                  <a:gd name="T60" fmla="*/ 13 w 35"/>
                  <a:gd name="T61" fmla="*/ 0 h 44"/>
                  <a:gd name="T62" fmla="*/ 18 w 35"/>
                  <a:gd name="T63" fmla="*/ 0 h 44"/>
                  <a:gd name="T64" fmla="*/ 22 w 35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4">
                    <a:moveTo>
                      <a:pt x="22" y="0"/>
                    </a:moveTo>
                    <a:lnTo>
                      <a:pt x="25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5" y="16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7" name="Freeform 729"/>
              <p:cNvSpPr>
                <a:spLocks/>
              </p:cNvSpPr>
              <p:nvPr/>
            </p:nvSpPr>
            <p:spPr bwMode="auto">
              <a:xfrm>
                <a:off x="4521" y="3885"/>
                <a:ext cx="7" cy="14"/>
              </a:xfrm>
              <a:custGeom>
                <a:avLst/>
                <a:gdLst>
                  <a:gd name="T0" fmla="*/ 7 w 14"/>
                  <a:gd name="T1" fmla="*/ 0 h 28"/>
                  <a:gd name="T2" fmla="*/ 11 w 14"/>
                  <a:gd name="T3" fmla="*/ 4 h 28"/>
                  <a:gd name="T4" fmla="*/ 11 w 14"/>
                  <a:gd name="T5" fmla="*/ 6 h 28"/>
                  <a:gd name="T6" fmla="*/ 14 w 14"/>
                  <a:gd name="T7" fmla="*/ 6 h 28"/>
                  <a:gd name="T8" fmla="*/ 14 w 14"/>
                  <a:gd name="T9" fmla="*/ 10 h 28"/>
                  <a:gd name="T10" fmla="*/ 14 w 14"/>
                  <a:gd name="T11" fmla="*/ 14 h 28"/>
                  <a:gd name="T12" fmla="*/ 11 w 14"/>
                  <a:gd name="T13" fmla="*/ 17 h 28"/>
                  <a:gd name="T14" fmla="*/ 11 w 14"/>
                  <a:gd name="T15" fmla="*/ 22 h 28"/>
                  <a:gd name="T16" fmla="*/ 11 w 14"/>
                  <a:gd name="T17" fmla="*/ 26 h 28"/>
                  <a:gd name="T18" fmla="*/ 7 w 14"/>
                  <a:gd name="T19" fmla="*/ 26 h 28"/>
                  <a:gd name="T20" fmla="*/ 7 w 14"/>
                  <a:gd name="T21" fmla="*/ 28 h 28"/>
                  <a:gd name="T22" fmla="*/ 2 w 14"/>
                  <a:gd name="T23" fmla="*/ 28 h 28"/>
                  <a:gd name="T24" fmla="*/ 0 w 14"/>
                  <a:gd name="T25" fmla="*/ 26 h 28"/>
                  <a:gd name="T26" fmla="*/ 0 w 14"/>
                  <a:gd name="T27" fmla="*/ 22 h 28"/>
                  <a:gd name="T28" fmla="*/ 0 w 14"/>
                  <a:gd name="T29" fmla="*/ 17 h 28"/>
                  <a:gd name="T30" fmla="*/ 0 w 14"/>
                  <a:gd name="T31" fmla="*/ 14 h 28"/>
                  <a:gd name="T32" fmla="*/ 0 w 14"/>
                  <a:gd name="T33" fmla="*/ 10 h 28"/>
                  <a:gd name="T34" fmla="*/ 0 w 14"/>
                  <a:gd name="T35" fmla="*/ 6 h 28"/>
                  <a:gd name="T36" fmla="*/ 2 w 14"/>
                  <a:gd name="T37" fmla="*/ 6 h 28"/>
                  <a:gd name="T38" fmla="*/ 2 w 14"/>
                  <a:gd name="T39" fmla="*/ 4 h 28"/>
                  <a:gd name="T40" fmla="*/ 7 w 14"/>
                  <a:gd name="T41" fmla="*/ 4 h 28"/>
                  <a:gd name="T42" fmla="*/ 7 w 14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7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8" name="Freeform 730"/>
              <p:cNvSpPr>
                <a:spLocks/>
              </p:cNvSpPr>
              <p:nvPr/>
            </p:nvSpPr>
            <p:spPr bwMode="auto">
              <a:xfrm>
                <a:off x="4521" y="3885"/>
                <a:ext cx="7" cy="14"/>
              </a:xfrm>
              <a:custGeom>
                <a:avLst/>
                <a:gdLst>
                  <a:gd name="T0" fmla="*/ 7 w 14"/>
                  <a:gd name="T1" fmla="*/ 0 h 28"/>
                  <a:gd name="T2" fmla="*/ 11 w 14"/>
                  <a:gd name="T3" fmla="*/ 4 h 28"/>
                  <a:gd name="T4" fmla="*/ 11 w 14"/>
                  <a:gd name="T5" fmla="*/ 6 h 28"/>
                  <a:gd name="T6" fmla="*/ 14 w 14"/>
                  <a:gd name="T7" fmla="*/ 6 h 28"/>
                  <a:gd name="T8" fmla="*/ 14 w 14"/>
                  <a:gd name="T9" fmla="*/ 10 h 28"/>
                  <a:gd name="T10" fmla="*/ 14 w 14"/>
                  <a:gd name="T11" fmla="*/ 14 h 28"/>
                  <a:gd name="T12" fmla="*/ 11 w 14"/>
                  <a:gd name="T13" fmla="*/ 17 h 28"/>
                  <a:gd name="T14" fmla="*/ 11 w 14"/>
                  <a:gd name="T15" fmla="*/ 22 h 28"/>
                  <a:gd name="T16" fmla="*/ 11 w 14"/>
                  <a:gd name="T17" fmla="*/ 26 h 28"/>
                  <a:gd name="T18" fmla="*/ 7 w 14"/>
                  <a:gd name="T19" fmla="*/ 26 h 28"/>
                  <a:gd name="T20" fmla="*/ 7 w 14"/>
                  <a:gd name="T21" fmla="*/ 28 h 28"/>
                  <a:gd name="T22" fmla="*/ 2 w 14"/>
                  <a:gd name="T23" fmla="*/ 28 h 28"/>
                  <a:gd name="T24" fmla="*/ 0 w 14"/>
                  <a:gd name="T25" fmla="*/ 26 h 28"/>
                  <a:gd name="T26" fmla="*/ 0 w 14"/>
                  <a:gd name="T27" fmla="*/ 22 h 28"/>
                  <a:gd name="T28" fmla="*/ 0 w 14"/>
                  <a:gd name="T29" fmla="*/ 17 h 28"/>
                  <a:gd name="T30" fmla="*/ 0 w 14"/>
                  <a:gd name="T31" fmla="*/ 14 h 28"/>
                  <a:gd name="T32" fmla="*/ 0 w 14"/>
                  <a:gd name="T33" fmla="*/ 10 h 28"/>
                  <a:gd name="T34" fmla="*/ 0 w 14"/>
                  <a:gd name="T35" fmla="*/ 6 h 28"/>
                  <a:gd name="T36" fmla="*/ 2 w 14"/>
                  <a:gd name="T37" fmla="*/ 6 h 28"/>
                  <a:gd name="T38" fmla="*/ 2 w 14"/>
                  <a:gd name="T39" fmla="*/ 4 h 28"/>
                  <a:gd name="T40" fmla="*/ 7 w 14"/>
                  <a:gd name="T41" fmla="*/ 4 h 28"/>
                  <a:gd name="T42" fmla="*/ 7 w 14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7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19" name="Freeform 731"/>
              <p:cNvSpPr>
                <a:spLocks/>
              </p:cNvSpPr>
              <p:nvPr/>
            </p:nvSpPr>
            <p:spPr bwMode="auto">
              <a:xfrm>
                <a:off x="4537" y="3874"/>
                <a:ext cx="17" cy="30"/>
              </a:xfrm>
              <a:custGeom>
                <a:avLst/>
                <a:gdLst>
                  <a:gd name="T0" fmla="*/ 4 w 36"/>
                  <a:gd name="T1" fmla="*/ 12 h 60"/>
                  <a:gd name="T2" fmla="*/ 0 w 36"/>
                  <a:gd name="T3" fmla="*/ 50 h 60"/>
                  <a:gd name="T4" fmla="*/ 9 w 36"/>
                  <a:gd name="T5" fmla="*/ 58 h 60"/>
                  <a:gd name="T6" fmla="*/ 9 w 36"/>
                  <a:gd name="T7" fmla="*/ 54 h 60"/>
                  <a:gd name="T8" fmla="*/ 12 w 36"/>
                  <a:gd name="T9" fmla="*/ 54 h 60"/>
                  <a:gd name="T10" fmla="*/ 12 w 36"/>
                  <a:gd name="T11" fmla="*/ 36 h 60"/>
                  <a:gd name="T12" fmla="*/ 22 w 36"/>
                  <a:gd name="T13" fmla="*/ 60 h 60"/>
                  <a:gd name="T14" fmla="*/ 26 w 36"/>
                  <a:gd name="T15" fmla="*/ 60 h 60"/>
                  <a:gd name="T16" fmla="*/ 29 w 36"/>
                  <a:gd name="T17" fmla="*/ 50 h 60"/>
                  <a:gd name="T18" fmla="*/ 15 w 36"/>
                  <a:gd name="T19" fmla="*/ 28 h 60"/>
                  <a:gd name="T20" fmla="*/ 36 w 36"/>
                  <a:gd name="T21" fmla="*/ 16 h 60"/>
                  <a:gd name="T22" fmla="*/ 29 w 36"/>
                  <a:gd name="T23" fmla="*/ 9 h 60"/>
                  <a:gd name="T24" fmla="*/ 12 w 36"/>
                  <a:gd name="T25" fmla="*/ 20 h 60"/>
                  <a:gd name="T26" fmla="*/ 15 w 36"/>
                  <a:gd name="T27" fmla="*/ 9 h 60"/>
                  <a:gd name="T28" fmla="*/ 9 w 36"/>
                  <a:gd name="T29" fmla="*/ 0 h 60"/>
                  <a:gd name="T30" fmla="*/ 4 w 36"/>
                  <a:gd name="T3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4" y="12"/>
                    </a:moveTo>
                    <a:lnTo>
                      <a:pt x="0" y="50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36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29" y="50"/>
                    </a:lnTo>
                    <a:lnTo>
                      <a:pt x="15" y="28"/>
                    </a:lnTo>
                    <a:lnTo>
                      <a:pt x="36" y="16"/>
                    </a:lnTo>
                    <a:lnTo>
                      <a:pt x="29" y="9"/>
                    </a:lnTo>
                    <a:lnTo>
                      <a:pt x="12" y="2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0" name="Freeform 732"/>
              <p:cNvSpPr>
                <a:spLocks/>
              </p:cNvSpPr>
              <p:nvPr/>
            </p:nvSpPr>
            <p:spPr bwMode="auto">
              <a:xfrm>
                <a:off x="4537" y="3874"/>
                <a:ext cx="17" cy="30"/>
              </a:xfrm>
              <a:custGeom>
                <a:avLst/>
                <a:gdLst>
                  <a:gd name="T0" fmla="*/ 4 w 36"/>
                  <a:gd name="T1" fmla="*/ 12 h 60"/>
                  <a:gd name="T2" fmla="*/ 0 w 36"/>
                  <a:gd name="T3" fmla="*/ 50 h 60"/>
                  <a:gd name="T4" fmla="*/ 9 w 36"/>
                  <a:gd name="T5" fmla="*/ 58 h 60"/>
                  <a:gd name="T6" fmla="*/ 9 w 36"/>
                  <a:gd name="T7" fmla="*/ 54 h 60"/>
                  <a:gd name="T8" fmla="*/ 12 w 36"/>
                  <a:gd name="T9" fmla="*/ 54 h 60"/>
                  <a:gd name="T10" fmla="*/ 12 w 36"/>
                  <a:gd name="T11" fmla="*/ 36 h 60"/>
                  <a:gd name="T12" fmla="*/ 22 w 36"/>
                  <a:gd name="T13" fmla="*/ 60 h 60"/>
                  <a:gd name="T14" fmla="*/ 26 w 36"/>
                  <a:gd name="T15" fmla="*/ 60 h 60"/>
                  <a:gd name="T16" fmla="*/ 29 w 36"/>
                  <a:gd name="T17" fmla="*/ 50 h 60"/>
                  <a:gd name="T18" fmla="*/ 15 w 36"/>
                  <a:gd name="T19" fmla="*/ 28 h 60"/>
                  <a:gd name="T20" fmla="*/ 36 w 36"/>
                  <a:gd name="T21" fmla="*/ 16 h 60"/>
                  <a:gd name="T22" fmla="*/ 29 w 36"/>
                  <a:gd name="T23" fmla="*/ 9 h 60"/>
                  <a:gd name="T24" fmla="*/ 12 w 36"/>
                  <a:gd name="T25" fmla="*/ 20 h 60"/>
                  <a:gd name="T26" fmla="*/ 15 w 36"/>
                  <a:gd name="T27" fmla="*/ 9 h 60"/>
                  <a:gd name="T28" fmla="*/ 9 w 36"/>
                  <a:gd name="T29" fmla="*/ 0 h 60"/>
                  <a:gd name="T30" fmla="*/ 4 w 36"/>
                  <a:gd name="T3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4" y="12"/>
                    </a:moveTo>
                    <a:lnTo>
                      <a:pt x="0" y="50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36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29" y="50"/>
                    </a:lnTo>
                    <a:lnTo>
                      <a:pt x="15" y="28"/>
                    </a:lnTo>
                    <a:lnTo>
                      <a:pt x="36" y="16"/>
                    </a:lnTo>
                    <a:lnTo>
                      <a:pt x="29" y="9"/>
                    </a:lnTo>
                    <a:lnTo>
                      <a:pt x="12" y="2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4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1" name="Freeform 733"/>
              <p:cNvSpPr>
                <a:spLocks/>
              </p:cNvSpPr>
              <p:nvPr/>
            </p:nvSpPr>
            <p:spPr bwMode="auto">
              <a:xfrm>
                <a:off x="4514" y="3857"/>
                <a:ext cx="28" cy="25"/>
              </a:xfrm>
              <a:custGeom>
                <a:avLst/>
                <a:gdLst>
                  <a:gd name="T0" fmla="*/ 10 w 56"/>
                  <a:gd name="T1" fmla="*/ 4 h 50"/>
                  <a:gd name="T2" fmla="*/ 21 w 56"/>
                  <a:gd name="T3" fmla="*/ 24 h 50"/>
                  <a:gd name="T4" fmla="*/ 0 w 56"/>
                  <a:gd name="T5" fmla="*/ 38 h 50"/>
                  <a:gd name="T6" fmla="*/ 3 w 56"/>
                  <a:gd name="T7" fmla="*/ 50 h 50"/>
                  <a:gd name="T8" fmla="*/ 6 w 56"/>
                  <a:gd name="T9" fmla="*/ 50 h 50"/>
                  <a:gd name="T10" fmla="*/ 10 w 56"/>
                  <a:gd name="T11" fmla="*/ 50 h 50"/>
                  <a:gd name="T12" fmla="*/ 28 w 56"/>
                  <a:gd name="T13" fmla="*/ 34 h 50"/>
                  <a:gd name="T14" fmla="*/ 38 w 56"/>
                  <a:gd name="T15" fmla="*/ 50 h 50"/>
                  <a:gd name="T16" fmla="*/ 44 w 56"/>
                  <a:gd name="T17" fmla="*/ 50 h 50"/>
                  <a:gd name="T18" fmla="*/ 48 w 56"/>
                  <a:gd name="T19" fmla="*/ 43 h 50"/>
                  <a:gd name="T20" fmla="*/ 35 w 56"/>
                  <a:gd name="T21" fmla="*/ 28 h 50"/>
                  <a:gd name="T22" fmla="*/ 56 w 56"/>
                  <a:gd name="T23" fmla="*/ 7 h 50"/>
                  <a:gd name="T24" fmla="*/ 48 w 56"/>
                  <a:gd name="T25" fmla="*/ 0 h 50"/>
                  <a:gd name="T26" fmla="*/ 31 w 56"/>
                  <a:gd name="T27" fmla="*/ 15 h 50"/>
                  <a:gd name="T28" fmla="*/ 21 w 56"/>
                  <a:gd name="T29" fmla="*/ 0 h 50"/>
                  <a:gd name="T30" fmla="*/ 16 w 56"/>
                  <a:gd name="T31" fmla="*/ 0 h 50"/>
                  <a:gd name="T32" fmla="*/ 14 w 56"/>
                  <a:gd name="T33" fmla="*/ 0 h 50"/>
                  <a:gd name="T34" fmla="*/ 10 w 56"/>
                  <a:gd name="T3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0">
                    <a:moveTo>
                      <a:pt x="10" y="4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28" y="3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8" y="43"/>
                    </a:lnTo>
                    <a:lnTo>
                      <a:pt x="35" y="28"/>
                    </a:lnTo>
                    <a:lnTo>
                      <a:pt x="56" y="7"/>
                    </a:lnTo>
                    <a:lnTo>
                      <a:pt x="48" y="0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2" name="Freeform 734"/>
              <p:cNvSpPr>
                <a:spLocks/>
              </p:cNvSpPr>
              <p:nvPr/>
            </p:nvSpPr>
            <p:spPr bwMode="auto">
              <a:xfrm>
                <a:off x="4514" y="3857"/>
                <a:ext cx="28" cy="25"/>
              </a:xfrm>
              <a:custGeom>
                <a:avLst/>
                <a:gdLst>
                  <a:gd name="T0" fmla="*/ 10 w 56"/>
                  <a:gd name="T1" fmla="*/ 4 h 50"/>
                  <a:gd name="T2" fmla="*/ 21 w 56"/>
                  <a:gd name="T3" fmla="*/ 24 h 50"/>
                  <a:gd name="T4" fmla="*/ 0 w 56"/>
                  <a:gd name="T5" fmla="*/ 38 h 50"/>
                  <a:gd name="T6" fmla="*/ 3 w 56"/>
                  <a:gd name="T7" fmla="*/ 50 h 50"/>
                  <a:gd name="T8" fmla="*/ 6 w 56"/>
                  <a:gd name="T9" fmla="*/ 50 h 50"/>
                  <a:gd name="T10" fmla="*/ 10 w 56"/>
                  <a:gd name="T11" fmla="*/ 50 h 50"/>
                  <a:gd name="T12" fmla="*/ 28 w 56"/>
                  <a:gd name="T13" fmla="*/ 34 h 50"/>
                  <a:gd name="T14" fmla="*/ 38 w 56"/>
                  <a:gd name="T15" fmla="*/ 50 h 50"/>
                  <a:gd name="T16" fmla="*/ 44 w 56"/>
                  <a:gd name="T17" fmla="*/ 50 h 50"/>
                  <a:gd name="T18" fmla="*/ 48 w 56"/>
                  <a:gd name="T19" fmla="*/ 43 h 50"/>
                  <a:gd name="T20" fmla="*/ 35 w 56"/>
                  <a:gd name="T21" fmla="*/ 28 h 50"/>
                  <a:gd name="T22" fmla="*/ 56 w 56"/>
                  <a:gd name="T23" fmla="*/ 7 h 50"/>
                  <a:gd name="T24" fmla="*/ 48 w 56"/>
                  <a:gd name="T25" fmla="*/ 0 h 50"/>
                  <a:gd name="T26" fmla="*/ 31 w 56"/>
                  <a:gd name="T27" fmla="*/ 15 h 50"/>
                  <a:gd name="T28" fmla="*/ 21 w 56"/>
                  <a:gd name="T29" fmla="*/ 0 h 50"/>
                  <a:gd name="T30" fmla="*/ 16 w 56"/>
                  <a:gd name="T31" fmla="*/ 0 h 50"/>
                  <a:gd name="T32" fmla="*/ 14 w 56"/>
                  <a:gd name="T33" fmla="*/ 0 h 50"/>
                  <a:gd name="T34" fmla="*/ 10 w 56"/>
                  <a:gd name="T3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0">
                    <a:moveTo>
                      <a:pt x="10" y="4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28" y="3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8" y="43"/>
                    </a:lnTo>
                    <a:lnTo>
                      <a:pt x="35" y="28"/>
                    </a:lnTo>
                    <a:lnTo>
                      <a:pt x="56" y="7"/>
                    </a:lnTo>
                    <a:lnTo>
                      <a:pt x="48" y="0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3" name="Rectangle 735"/>
              <p:cNvSpPr>
                <a:spLocks noChangeArrowheads="1"/>
              </p:cNvSpPr>
              <p:nvPr/>
            </p:nvSpPr>
            <p:spPr bwMode="auto">
              <a:xfrm>
                <a:off x="4648" y="3811"/>
                <a:ext cx="65" cy="73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4" name="Rectangle 736"/>
              <p:cNvSpPr>
                <a:spLocks noChangeArrowheads="1"/>
              </p:cNvSpPr>
              <p:nvPr/>
            </p:nvSpPr>
            <p:spPr bwMode="auto">
              <a:xfrm>
                <a:off x="4648" y="3811"/>
                <a:ext cx="65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5" name="Rectangle 737"/>
              <p:cNvSpPr>
                <a:spLocks noChangeArrowheads="1"/>
              </p:cNvSpPr>
              <p:nvPr/>
            </p:nvSpPr>
            <p:spPr bwMode="auto">
              <a:xfrm>
                <a:off x="4652" y="3816"/>
                <a:ext cx="57" cy="66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6" name="Rectangle 738"/>
              <p:cNvSpPr>
                <a:spLocks noChangeArrowheads="1"/>
              </p:cNvSpPr>
              <p:nvPr/>
            </p:nvSpPr>
            <p:spPr bwMode="auto">
              <a:xfrm>
                <a:off x="4652" y="3816"/>
                <a:ext cx="57" cy="6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7" name="Freeform 739"/>
              <p:cNvSpPr>
                <a:spLocks/>
              </p:cNvSpPr>
              <p:nvPr/>
            </p:nvSpPr>
            <p:spPr bwMode="auto">
              <a:xfrm>
                <a:off x="4686" y="3840"/>
                <a:ext cx="19" cy="34"/>
              </a:xfrm>
              <a:custGeom>
                <a:avLst/>
                <a:gdLst>
                  <a:gd name="T0" fmla="*/ 2 w 38"/>
                  <a:gd name="T1" fmla="*/ 10 h 68"/>
                  <a:gd name="T2" fmla="*/ 0 w 38"/>
                  <a:gd name="T3" fmla="*/ 58 h 68"/>
                  <a:gd name="T4" fmla="*/ 6 w 38"/>
                  <a:gd name="T5" fmla="*/ 66 h 68"/>
                  <a:gd name="T6" fmla="*/ 6 w 38"/>
                  <a:gd name="T7" fmla="*/ 62 h 68"/>
                  <a:gd name="T8" fmla="*/ 9 w 38"/>
                  <a:gd name="T9" fmla="*/ 62 h 68"/>
                  <a:gd name="T10" fmla="*/ 9 w 38"/>
                  <a:gd name="T11" fmla="*/ 41 h 68"/>
                  <a:gd name="T12" fmla="*/ 23 w 38"/>
                  <a:gd name="T13" fmla="*/ 68 h 68"/>
                  <a:gd name="T14" fmla="*/ 30 w 38"/>
                  <a:gd name="T15" fmla="*/ 68 h 68"/>
                  <a:gd name="T16" fmla="*/ 30 w 38"/>
                  <a:gd name="T17" fmla="*/ 58 h 68"/>
                  <a:gd name="T18" fmla="*/ 16 w 38"/>
                  <a:gd name="T19" fmla="*/ 30 h 68"/>
                  <a:gd name="T20" fmla="*/ 38 w 38"/>
                  <a:gd name="T21" fmla="*/ 18 h 68"/>
                  <a:gd name="T22" fmla="*/ 34 w 38"/>
                  <a:gd name="T23" fmla="*/ 6 h 68"/>
                  <a:gd name="T24" fmla="*/ 13 w 38"/>
                  <a:gd name="T25" fmla="*/ 20 h 68"/>
                  <a:gd name="T26" fmla="*/ 16 w 38"/>
                  <a:gd name="T27" fmla="*/ 2 h 68"/>
                  <a:gd name="T28" fmla="*/ 9 w 38"/>
                  <a:gd name="T29" fmla="*/ 0 h 68"/>
                  <a:gd name="T30" fmla="*/ 2 w 38"/>
                  <a:gd name="T3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68">
                    <a:moveTo>
                      <a:pt x="2" y="10"/>
                    </a:moveTo>
                    <a:lnTo>
                      <a:pt x="0" y="58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9" y="41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0" y="58"/>
                    </a:lnTo>
                    <a:lnTo>
                      <a:pt x="16" y="30"/>
                    </a:lnTo>
                    <a:lnTo>
                      <a:pt x="38" y="18"/>
                    </a:lnTo>
                    <a:lnTo>
                      <a:pt x="34" y="6"/>
                    </a:lnTo>
                    <a:lnTo>
                      <a:pt x="13" y="20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8" name="Freeform 740"/>
              <p:cNvSpPr>
                <a:spLocks/>
              </p:cNvSpPr>
              <p:nvPr/>
            </p:nvSpPr>
            <p:spPr bwMode="auto">
              <a:xfrm>
                <a:off x="4686" y="3840"/>
                <a:ext cx="19" cy="34"/>
              </a:xfrm>
              <a:custGeom>
                <a:avLst/>
                <a:gdLst>
                  <a:gd name="T0" fmla="*/ 2 w 38"/>
                  <a:gd name="T1" fmla="*/ 10 h 68"/>
                  <a:gd name="T2" fmla="*/ 0 w 38"/>
                  <a:gd name="T3" fmla="*/ 58 h 68"/>
                  <a:gd name="T4" fmla="*/ 6 w 38"/>
                  <a:gd name="T5" fmla="*/ 66 h 68"/>
                  <a:gd name="T6" fmla="*/ 6 w 38"/>
                  <a:gd name="T7" fmla="*/ 62 h 68"/>
                  <a:gd name="T8" fmla="*/ 9 w 38"/>
                  <a:gd name="T9" fmla="*/ 62 h 68"/>
                  <a:gd name="T10" fmla="*/ 9 w 38"/>
                  <a:gd name="T11" fmla="*/ 41 h 68"/>
                  <a:gd name="T12" fmla="*/ 23 w 38"/>
                  <a:gd name="T13" fmla="*/ 68 h 68"/>
                  <a:gd name="T14" fmla="*/ 30 w 38"/>
                  <a:gd name="T15" fmla="*/ 68 h 68"/>
                  <a:gd name="T16" fmla="*/ 30 w 38"/>
                  <a:gd name="T17" fmla="*/ 58 h 68"/>
                  <a:gd name="T18" fmla="*/ 16 w 38"/>
                  <a:gd name="T19" fmla="*/ 30 h 68"/>
                  <a:gd name="T20" fmla="*/ 38 w 38"/>
                  <a:gd name="T21" fmla="*/ 18 h 68"/>
                  <a:gd name="T22" fmla="*/ 34 w 38"/>
                  <a:gd name="T23" fmla="*/ 6 h 68"/>
                  <a:gd name="T24" fmla="*/ 13 w 38"/>
                  <a:gd name="T25" fmla="*/ 20 h 68"/>
                  <a:gd name="T26" fmla="*/ 16 w 38"/>
                  <a:gd name="T27" fmla="*/ 2 h 68"/>
                  <a:gd name="T28" fmla="*/ 9 w 38"/>
                  <a:gd name="T29" fmla="*/ 0 h 68"/>
                  <a:gd name="T30" fmla="*/ 2 w 38"/>
                  <a:gd name="T3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68">
                    <a:moveTo>
                      <a:pt x="2" y="10"/>
                    </a:moveTo>
                    <a:lnTo>
                      <a:pt x="0" y="58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9" y="41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0" y="58"/>
                    </a:lnTo>
                    <a:lnTo>
                      <a:pt x="16" y="30"/>
                    </a:lnTo>
                    <a:lnTo>
                      <a:pt x="38" y="18"/>
                    </a:lnTo>
                    <a:lnTo>
                      <a:pt x="34" y="6"/>
                    </a:lnTo>
                    <a:lnTo>
                      <a:pt x="13" y="20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2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29" name="Freeform 741"/>
              <p:cNvSpPr>
                <a:spLocks/>
              </p:cNvSpPr>
              <p:nvPr/>
            </p:nvSpPr>
            <p:spPr bwMode="auto">
              <a:xfrm>
                <a:off x="4659" y="3817"/>
                <a:ext cx="31" cy="32"/>
              </a:xfrm>
              <a:custGeom>
                <a:avLst/>
                <a:gdLst>
                  <a:gd name="T0" fmla="*/ 11 w 63"/>
                  <a:gd name="T1" fmla="*/ 8 h 64"/>
                  <a:gd name="T2" fmla="*/ 25 w 63"/>
                  <a:gd name="T3" fmla="*/ 28 h 64"/>
                  <a:gd name="T4" fmla="*/ 0 w 63"/>
                  <a:gd name="T5" fmla="*/ 48 h 64"/>
                  <a:gd name="T6" fmla="*/ 0 w 63"/>
                  <a:gd name="T7" fmla="*/ 64 h 64"/>
                  <a:gd name="T8" fmla="*/ 4 w 63"/>
                  <a:gd name="T9" fmla="*/ 60 h 64"/>
                  <a:gd name="T10" fmla="*/ 7 w 63"/>
                  <a:gd name="T11" fmla="*/ 64 h 64"/>
                  <a:gd name="T12" fmla="*/ 28 w 63"/>
                  <a:gd name="T13" fmla="*/ 42 h 64"/>
                  <a:gd name="T14" fmla="*/ 42 w 63"/>
                  <a:gd name="T15" fmla="*/ 60 h 64"/>
                  <a:gd name="T16" fmla="*/ 54 w 63"/>
                  <a:gd name="T17" fmla="*/ 60 h 64"/>
                  <a:gd name="T18" fmla="*/ 56 w 63"/>
                  <a:gd name="T19" fmla="*/ 52 h 64"/>
                  <a:gd name="T20" fmla="*/ 39 w 63"/>
                  <a:gd name="T21" fmla="*/ 36 h 64"/>
                  <a:gd name="T22" fmla="*/ 63 w 63"/>
                  <a:gd name="T23" fmla="*/ 10 h 64"/>
                  <a:gd name="T24" fmla="*/ 56 w 63"/>
                  <a:gd name="T25" fmla="*/ 4 h 64"/>
                  <a:gd name="T26" fmla="*/ 35 w 63"/>
                  <a:gd name="T27" fmla="*/ 20 h 64"/>
                  <a:gd name="T28" fmla="*/ 22 w 63"/>
                  <a:gd name="T29" fmla="*/ 0 h 64"/>
                  <a:gd name="T30" fmla="*/ 18 w 63"/>
                  <a:gd name="T31" fmla="*/ 4 h 64"/>
                  <a:gd name="T32" fmla="*/ 16 w 63"/>
                  <a:gd name="T33" fmla="*/ 0 h 64"/>
                  <a:gd name="T34" fmla="*/ 11 w 63"/>
                  <a:gd name="T3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64">
                    <a:moveTo>
                      <a:pt x="11" y="8"/>
                    </a:moveTo>
                    <a:lnTo>
                      <a:pt x="25" y="2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28" y="42"/>
                    </a:lnTo>
                    <a:lnTo>
                      <a:pt x="42" y="60"/>
                    </a:lnTo>
                    <a:lnTo>
                      <a:pt x="54" y="60"/>
                    </a:lnTo>
                    <a:lnTo>
                      <a:pt x="56" y="52"/>
                    </a:lnTo>
                    <a:lnTo>
                      <a:pt x="39" y="36"/>
                    </a:lnTo>
                    <a:lnTo>
                      <a:pt x="63" y="10"/>
                    </a:lnTo>
                    <a:lnTo>
                      <a:pt x="56" y="4"/>
                    </a:lnTo>
                    <a:lnTo>
                      <a:pt x="35" y="2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0" name="Freeform 742"/>
              <p:cNvSpPr>
                <a:spLocks/>
              </p:cNvSpPr>
              <p:nvPr/>
            </p:nvSpPr>
            <p:spPr bwMode="auto">
              <a:xfrm>
                <a:off x="4659" y="3817"/>
                <a:ext cx="31" cy="32"/>
              </a:xfrm>
              <a:custGeom>
                <a:avLst/>
                <a:gdLst>
                  <a:gd name="T0" fmla="*/ 11 w 63"/>
                  <a:gd name="T1" fmla="*/ 8 h 64"/>
                  <a:gd name="T2" fmla="*/ 25 w 63"/>
                  <a:gd name="T3" fmla="*/ 28 h 64"/>
                  <a:gd name="T4" fmla="*/ 0 w 63"/>
                  <a:gd name="T5" fmla="*/ 48 h 64"/>
                  <a:gd name="T6" fmla="*/ 0 w 63"/>
                  <a:gd name="T7" fmla="*/ 64 h 64"/>
                  <a:gd name="T8" fmla="*/ 4 w 63"/>
                  <a:gd name="T9" fmla="*/ 60 h 64"/>
                  <a:gd name="T10" fmla="*/ 7 w 63"/>
                  <a:gd name="T11" fmla="*/ 64 h 64"/>
                  <a:gd name="T12" fmla="*/ 28 w 63"/>
                  <a:gd name="T13" fmla="*/ 42 h 64"/>
                  <a:gd name="T14" fmla="*/ 42 w 63"/>
                  <a:gd name="T15" fmla="*/ 60 h 64"/>
                  <a:gd name="T16" fmla="*/ 54 w 63"/>
                  <a:gd name="T17" fmla="*/ 60 h 64"/>
                  <a:gd name="T18" fmla="*/ 56 w 63"/>
                  <a:gd name="T19" fmla="*/ 52 h 64"/>
                  <a:gd name="T20" fmla="*/ 39 w 63"/>
                  <a:gd name="T21" fmla="*/ 36 h 64"/>
                  <a:gd name="T22" fmla="*/ 63 w 63"/>
                  <a:gd name="T23" fmla="*/ 10 h 64"/>
                  <a:gd name="T24" fmla="*/ 56 w 63"/>
                  <a:gd name="T25" fmla="*/ 4 h 64"/>
                  <a:gd name="T26" fmla="*/ 35 w 63"/>
                  <a:gd name="T27" fmla="*/ 20 h 64"/>
                  <a:gd name="T28" fmla="*/ 22 w 63"/>
                  <a:gd name="T29" fmla="*/ 0 h 64"/>
                  <a:gd name="T30" fmla="*/ 18 w 63"/>
                  <a:gd name="T31" fmla="*/ 4 h 64"/>
                  <a:gd name="T32" fmla="*/ 16 w 63"/>
                  <a:gd name="T33" fmla="*/ 0 h 64"/>
                  <a:gd name="T34" fmla="*/ 11 w 63"/>
                  <a:gd name="T3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64">
                    <a:moveTo>
                      <a:pt x="11" y="8"/>
                    </a:moveTo>
                    <a:lnTo>
                      <a:pt x="25" y="2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28" y="42"/>
                    </a:lnTo>
                    <a:lnTo>
                      <a:pt x="42" y="60"/>
                    </a:lnTo>
                    <a:lnTo>
                      <a:pt x="54" y="60"/>
                    </a:lnTo>
                    <a:lnTo>
                      <a:pt x="56" y="52"/>
                    </a:lnTo>
                    <a:lnTo>
                      <a:pt x="39" y="36"/>
                    </a:lnTo>
                    <a:lnTo>
                      <a:pt x="63" y="10"/>
                    </a:lnTo>
                    <a:lnTo>
                      <a:pt x="56" y="4"/>
                    </a:lnTo>
                    <a:lnTo>
                      <a:pt x="35" y="2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1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1" name="Freeform 743"/>
              <p:cNvSpPr>
                <a:spLocks/>
              </p:cNvSpPr>
              <p:nvPr/>
            </p:nvSpPr>
            <p:spPr bwMode="auto">
              <a:xfrm>
                <a:off x="4661" y="3847"/>
                <a:ext cx="19" cy="29"/>
              </a:xfrm>
              <a:custGeom>
                <a:avLst/>
                <a:gdLst>
                  <a:gd name="T0" fmla="*/ 24 w 38"/>
                  <a:gd name="T1" fmla="*/ 0 h 58"/>
                  <a:gd name="T2" fmla="*/ 28 w 38"/>
                  <a:gd name="T3" fmla="*/ 0 h 58"/>
                  <a:gd name="T4" fmla="*/ 31 w 38"/>
                  <a:gd name="T5" fmla="*/ 4 h 58"/>
                  <a:gd name="T6" fmla="*/ 35 w 38"/>
                  <a:gd name="T7" fmla="*/ 6 h 58"/>
                  <a:gd name="T8" fmla="*/ 35 w 38"/>
                  <a:gd name="T9" fmla="*/ 10 h 58"/>
                  <a:gd name="T10" fmla="*/ 38 w 38"/>
                  <a:gd name="T11" fmla="*/ 16 h 58"/>
                  <a:gd name="T12" fmla="*/ 38 w 38"/>
                  <a:gd name="T13" fmla="*/ 20 h 58"/>
                  <a:gd name="T14" fmla="*/ 38 w 38"/>
                  <a:gd name="T15" fmla="*/ 27 h 58"/>
                  <a:gd name="T16" fmla="*/ 38 w 38"/>
                  <a:gd name="T17" fmla="*/ 32 h 58"/>
                  <a:gd name="T18" fmla="*/ 38 w 38"/>
                  <a:gd name="T19" fmla="*/ 38 h 58"/>
                  <a:gd name="T20" fmla="*/ 35 w 38"/>
                  <a:gd name="T21" fmla="*/ 42 h 58"/>
                  <a:gd name="T22" fmla="*/ 31 w 38"/>
                  <a:gd name="T23" fmla="*/ 48 h 58"/>
                  <a:gd name="T24" fmla="*/ 28 w 38"/>
                  <a:gd name="T25" fmla="*/ 52 h 58"/>
                  <a:gd name="T26" fmla="*/ 24 w 38"/>
                  <a:gd name="T27" fmla="*/ 54 h 58"/>
                  <a:gd name="T28" fmla="*/ 21 w 38"/>
                  <a:gd name="T29" fmla="*/ 54 h 58"/>
                  <a:gd name="T30" fmla="*/ 18 w 38"/>
                  <a:gd name="T31" fmla="*/ 58 h 58"/>
                  <a:gd name="T32" fmla="*/ 14 w 38"/>
                  <a:gd name="T33" fmla="*/ 58 h 58"/>
                  <a:gd name="T34" fmla="*/ 12 w 38"/>
                  <a:gd name="T35" fmla="*/ 54 h 58"/>
                  <a:gd name="T36" fmla="*/ 7 w 38"/>
                  <a:gd name="T37" fmla="*/ 52 h 58"/>
                  <a:gd name="T38" fmla="*/ 3 w 38"/>
                  <a:gd name="T39" fmla="*/ 52 h 58"/>
                  <a:gd name="T40" fmla="*/ 0 w 38"/>
                  <a:gd name="T41" fmla="*/ 44 h 58"/>
                  <a:gd name="T42" fmla="*/ 0 w 38"/>
                  <a:gd name="T43" fmla="*/ 42 h 58"/>
                  <a:gd name="T44" fmla="*/ 0 w 38"/>
                  <a:gd name="T45" fmla="*/ 38 h 58"/>
                  <a:gd name="T46" fmla="*/ 0 w 38"/>
                  <a:gd name="T47" fmla="*/ 32 h 58"/>
                  <a:gd name="T48" fmla="*/ 0 w 38"/>
                  <a:gd name="T49" fmla="*/ 24 h 58"/>
                  <a:gd name="T50" fmla="*/ 0 w 38"/>
                  <a:gd name="T51" fmla="*/ 20 h 58"/>
                  <a:gd name="T52" fmla="*/ 3 w 38"/>
                  <a:gd name="T53" fmla="*/ 14 h 58"/>
                  <a:gd name="T54" fmla="*/ 7 w 38"/>
                  <a:gd name="T55" fmla="*/ 10 h 58"/>
                  <a:gd name="T56" fmla="*/ 7 w 38"/>
                  <a:gd name="T57" fmla="*/ 6 h 58"/>
                  <a:gd name="T58" fmla="*/ 12 w 38"/>
                  <a:gd name="T59" fmla="*/ 4 h 58"/>
                  <a:gd name="T60" fmla="*/ 18 w 38"/>
                  <a:gd name="T61" fmla="*/ 0 h 58"/>
                  <a:gd name="T62" fmla="*/ 21 w 38"/>
                  <a:gd name="T63" fmla="*/ 0 h 58"/>
                  <a:gd name="T64" fmla="*/ 24 w 3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8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5" y="10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7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2" y="54"/>
                    </a:lnTo>
                    <a:lnTo>
                      <a:pt x="7" y="52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2" name="Freeform 744"/>
              <p:cNvSpPr>
                <a:spLocks/>
              </p:cNvSpPr>
              <p:nvPr/>
            </p:nvSpPr>
            <p:spPr bwMode="auto">
              <a:xfrm>
                <a:off x="4661" y="3847"/>
                <a:ext cx="19" cy="29"/>
              </a:xfrm>
              <a:custGeom>
                <a:avLst/>
                <a:gdLst>
                  <a:gd name="T0" fmla="*/ 24 w 38"/>
                  <a:gd name="T1" fmla="*/ 0 h 58"/>
                  <a:gd name="T2" fmla="*/ 28 w 38"/>
                  <a:gd name="T3" fmla="*/ 0 h 58"/>
                  <a:gd name="T4" fmla="*/ 31 w 38"/>
                  <a:gd name="T5" fmla="*/ 4 h 58"/>
                  <a:gd name="T6" fmla="*/ 35 w 38"/>
                  <a:gd name="T7" fmla="*/ 6 h 58"/>
                  <a:gd name="T8" fmla="*/ 35 w 38"/>
                  <a:gd name="T9" fmla="*/ 10 h 58"/>
                  <a:gd name="T10" fmla="*/ 38 w 38"/>
                  <a:gd name="T11" fmla="*/ 16 h 58"/>
                  <a:gd name="T12" fmla="*/ 38 w 38"/>
                  <a:gd name="T13" fmla="*/ 20 h 58"/>
                  <a:gd name="T14" fmla="*/ 38 w 38"/>
                  <a:gd name="T15" fmla="*/ 27 h 58"/>
                  <a:gd name="T16" fmla="*/ 38 w 38"/>
                  <a:gd name="T17" fmla="*/ 32 h 58"/>
                  <a:gd name="T18" fmla="*/ 38 w 38"/>
                  <a:gd name="T19" fmla="*/ 38 h 58"/>
                  <a:gd name="T20" fmla="*/ 35 w 38"/>
                  <a:gd name="T21" fmla="*/ 42 h 58"/>
                  <a:gd name="T22" fmla="*/ 31 w 38"/>
                  <a:gd name="T23" fmla="*/ 48 h 58"/>
                  <a:gd name="T24" fmla="*/ 28 w 38"/>
                  <a:gd name="T25" fmla="*/ 52 h 58"/>
                  <a:gd name="T26" fmla="*/ 24 w 38"/>
                  <a:gd name="T27" fmla="*/ 54 h 58"/>
                  <a:gd name="T28" fmla="*/ 21 w 38"/>
                  <a:gd name="T29" fmla="*/ 54 h 58"/>
                  <a:gd name="T30" fmla="*/ 18 w 38"/>
                  <a:gd name="T31" fmla="*/ 58 h 58"/>
                  <a:gd name="T32" fmla="*/ 14 w 38"/>
                  <a:gd name="T33" fmla="*/ 58 h 58"/>
                  <a:gd name="T34" fmla="*/ 12 w 38"/>
                  <a:gd name="T35" fmla="*/ 54 h 58"/>
                  <a:gd name="T36" fmla="*/ 7 w 38"/>
                  <a:gd name="T37" fmla="*/ 52 h 58"/>
                  <a:gd name="T38" fmla="*/ 3 w 38"/>
                  <a:gd name="T39" fmla="*/ 52 h 58"/>
                  <a:gd name="T40" fmla="*/ 0 w 38"/>
                  <a:gd name="T41" fmla="*/ 44 h 58"/>
                  <a:gd name="T42" fmla="*/ 0 w 38"/>
                  <a:gd name="T43" fmla="*/ 42 h 58"/>
                  <a:gd name="T44" fmla="*/ 0 w 38"/>
                  <a:gd name="T45" fmla="*/ 38 h 58"/>
                  <a:gd name="T46" fmla="*/ 0 w 38"/>
                  <a:gd name="T47" fmla="*/ 32 h 58"/>
                  <a:gd name="T48" fmla="*/ 0 w 38"/>
                  <a:gd name="T49" fmla="*/ 24 h 58"/>
                  <a:gd name="T50" fmla="*/ 0 w 38"/>
                  <a:gd name="T51" fmla="*/ 20 h 58"/>
                  <a:gd name="T52" fmla="*/ 3 w 38"/>
                  <a:gd name="T53" fmla="*/ 14 h 58"/>
                  <a:gd name="T54" fmla="*/ 7 w 38"/>
                  <a:gd name="T55" fmla="*/ 10 h 58"/>
                  <a:gd name="T56" fmla="*/ 7 w 38"/>
                  <a:gd name="T57" fmla="*/ 6 h 58"/>
                  <a:gd name="T58" fmla="*/ 12 w 38"/>
                  <a:gd name="T59" fmla="*/ 4 h 58"/>
                  <a:gd name="T60" fmla="*/ 18 w 38"/>
                  <a:gd name="T61" fmla="*/ 0 h 58"/>
                  <a:gd name="T62" fmla="*/ 21 w 38"/>
                  <a:gd name="T63" fmla="*/ 0 h 58"/>
                  <a:gd name="T64" fmla="*/ 24 w 3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8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5" y="10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7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2" y="54"/>
                    </a:lnTo>
                    <a:lnTo>
                      <a:pt x="7" y="52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3" name="Freeform 745"/>
              <p:cNvSpPr>
                <a:spLocks/>
              </p:cNvSpPr>
              <p:nvPr/>
            </p:nvSpPr>
            <p:spPr bwMode="auto">
              <a:xfrm>
                <a:off x="4667" y="3852"/>
                <a:ext cx="6" cy="16"/>
              </a:xfrm>
              <a:custGeom>
                <a:avLst/>
                <a:gdLst>
                  <a:gd name="T0" fmla="*/ 9 w 12"/>
                  <a:gd name="T1" fmla="*/ 0 h 32"/>
                  <a:gd name="T2" fmla="*/ 9 w 12"/>
                  <a:gd name="T3" fmla="*/ 0 h 32"/>
                  <a:gd name="T4" fmla="*/ 12 w 12"/>
                  <a:gd name="T5" fmla="*/ 4 h 32"/>
                  <a:gd name="T6" fmla="*/ 12 w 12"/>
                  <a:gd name="T7" fmla="*/ 6 h 32"/>
                  <a:gd name="T8" fmla="*/ 12 w 12"/>
                  <a:gd name="T9" fmla="*/ 10 h 32"/>
                  <a:gd name="T10" fmla="*/ 12 w 12"/>
                  <a:gd name="T11" fmla="*/ 14 h 32"/>
                  <a:gd name="T12" fmla="*/ 12 w 12"/>
                  <a:gd name="T13" fmla="*/ 17 h 32"/>
                  <a:gd name="T14" fmla="*/ 12 w 12"/>
                  <a:gd name="T15" fmla="*/ 22 h 32"/>
                  <a:gd name="T16" fmla="*/ 12 w 12"/>
                  <a:gd name="T17" fmla="*/ 25 h 32"/>
                  <a:gd name="T18" fmla="*/ 9 w 12"/>
                  <a:gd name="T19" fmla="*/ 28 h 32"/>
                  <a:gd name="T20" fmla="*/ 9 w 12"/>
                  <a:gd name="T21" fmla="*/ 32 h 32"/>
                  <a:gd name="T22" fmla="*/ 6 w 12"/>
                  <a:gd name="T23" fmla="*/ 32 h 32"/>
                  <a:gd name="T24" fmla="*/ 2 w 12"/>
                  <a:gd name="T25" fmla="*/ 32 h 32"/>
                  <a:gd name="T26" fmla="*/ 0 w 12"/>
                  <a:gd name="T27" fmla="*/ 32 h 32"/>
                  <a:gd name="T28" fmla="*/ 0 w 12"/>
                  <a:gd name="T29" fmla="*/ 28 h 32"/>
                  <a:gd name="T30" fmla="*/ 0 w 12"/>
                  <a:gd name="T31" fmla="*/ 25 h 32"/>
                  <a:gd name="T32" fmla="*/ 0 w 12"/>
                  <a:gd name="T33" fmla="*/ 22 h 32"/>
                  <a:gd name="T34" fmla="*/ 0 w 12"/>
                  <a:gd name="T35" fmla="*/ 17 h 32"/>
                  <a:gd name="T36" fmla="*/ 0 w 12"/>
                  <a:gd name="T37" fmla="*/ 14 h 32"/>
                  <a:gd name="T38" fmla="*/ 0 w 12"/>
                  <a:gd name="T39" fmla="*/ 10 h 32"/>
                  <a:gd name="T40" fmla="*/ 2 w 12"/>
                  <a:gd name="T41" fmla="*/ 6 h 32"/>
                  <a:gd name="T42" fmla="*/ 2 w 12"/>
                  <a:gd name="T43" fmla="*/ 4 h 32"/>
                  <a:gd name="T44" fmla="*/ 6 w 12"/>
                  <a:gd name="T45" fmla="*/ 4 h 32"/>
                  <a:gd name="T46" fmla="*/ 6 w 12"/>
                  <a:gd name="T47" fmla="*/ 0 h 32"/>
                  <a:gd name="T48" fmla="*/ 9 w 12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4" name="Freeform 746"/>
              <p:cNvSpPr>
                <a:spLocks/>
              </p:cNvSpPr>
              <p:nvPr/>
            </p:nvSpPr>
            <p:spPr bwMode="auto">
              <a:xfrm>
                <a:off x="4667" y="3852"/>
                <a:ext cx="6" cy="16"/>
              </a:xfrm>
              <a:custGeom>
                <a:avLst/>
                <a:gdLst>
                  <a:gd name="T0" fmla="*/ 9 w 12"/>
                  <a:gd name="T1" fmla="*/ 0 h 32"/>
                  <a:gd name="T2" fmla="*/ 12 w 12"/>
                  <a:gd name="T3" fmla="*/ 4 h 32"/>
                  <a:gd name="T4" fmla="*/ 12 w 12"/>
                  <a:gd name="T5" fmla="*/ 6 h 32"/>
                  <a:gd name="T6" fmla="*/ 12 w 12"/>
                  <a:gd name="T7" fmla="*/ 10 h 32"/>
                  <a:gd name="T8" fmla="*/ 12 w 12"/>
                  <a:gd name="T9" fmla="*/ 14 h 32"/>
                  <a:gd name="T10" fmla="*/ 12 w 12"/>
                  <a:gd name="T11" fmla="*/ 17 h 32"/>
                  <a:gd name="T12" fmla="*/ 12 w 12"/>
                  <a:gd name="T13" fmla="*/ 22 h 32"/>
                  <a:gd name="T14" fmla="*/ 12 w 12"/>
                  <a:gd name="T15" fmla="*/ 25 h 32"/>
                  <a:gd name="T16" fmla="*/ 9 w 12"/>
                  <a:gd name="T17" fmla="*/ 28 h 32"/>
                  <a:gd name="T18" fmla="*/ 9 w 12"/>
                  <a:gd name="T19" fmla="*/ 32 h 32"/>
                  <a:gd name="T20" fmla="*/ 6 w 12"/>
                  <a:gd name="T21" fmla="*/ 32 h 32"/>
                  <a:gd name="T22" fmla="*/ 2 w 12"/>
                  <a:gd name="T23" fmla="*/ 32 h 32"/>
                  <a:gd name="T24" fmla="*/ 0 w 12"/>
                  <a:gd name="T25" fmla="*/ 32 h 32"/>
                  <a:gd name="T26" fmla="*/ 0 w 12"/>
                  <a:gd name="T27" fmla="*/ 28 h 32"/>
                  <a:gd name="T28" fmla="*/ 0 w 12"/>
                  <a:gd name="T29" fmla="*/ 25 h 32"/>
                  <a:gd name="T30" fmla="*/ 0 w 12"/>
                  <a:gd name="T31" fmla="*/ 22 h 32"/>
                  <a:gd name="T32" fmla="*/ 0 w 12"/>
                  <a:gd name="T33" fmla="*/ 17 h 32"/>
                  <a:gd name="T34" fmla="*/ 0 w 12"/>
                  <a:gd name="T35" fmla="*/ 14 h 32"/>
                  <a:gd name="T36" fmla="*/ 0 w 12"/>
                  <a:gd name="T37" fmla="*/ 10 h 32"/>
                  <a:gd name="T38" fmla="*/ 2 w 12"/>
                  <a:gd name="T39" fmla="*/ 6 h 32"/>
                  <a:gd name="T40" fmla="*/ 2 w 12"/>
                  <a:gd name="T41" fmla="*/ 4 h 32"/>
                  <a:gd name="T42" fmla="*/ 6 w 12"/>
                  <a:gd name="T43" fmla="*/ 4 h 32"/>
                  <a:gd name="T44" fmla="*/ 6 w 12"/>
                  <a:gd name="T45" fmla="*/ 0 h 32"/>
                  <a:gd name="T46" fmla="*/ 9 w 12"/>
                  <a:gd name="T4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5" name="Freeform 747"/>
              <p:cNvSpPr>
                <a:spLocks/>
              </p:cNvSpPr>
              <p:nvPr/>
            </p:nvSpPr>
            <p:spPr bwMode="auto">
              <a:xfrm>
                <a:off x="4599" y="4027"/>
                <a:ext cx="74" cy="71"/>
              </a:xfrm>
              <a:custGeom>
                <a:avLst/>
                <a:gdLst>
                  <a:gd name="T0" fmla="*/ 116 w 147"/>
                  <a:gd name="T1" fmla="*/ 132 h 142"/>
                  <a:gd name="T2" fmla="*/ 109 w 147"/>
                  <a:gd name="T3" fmla="*/ 128 h 142"/>
                  <a:gd name="T4" fmla="*/ 98 w 147"/>
                  <a:gd name="T5" fmla="*/ 136 h 142"/>
                  <a:gd name="T6" fmla="*/ 92 w 147"/>
                  <a:gd name="T7" fmla="*/ 138 h 142"/>
                  <a:gd name="T8" fmla="*/ 81 w 147"/>
                  <a:gd name="T9" fmla="*/ 142 h 142"/>
                  <a:gd name="T10" fmla="*/ 75 w 147"/>
                  <a:gd name="T11" fmla="*/ 138 h 142"/>
                  <a:gd name="T12" fmla="*/ 64 w 147"/>
                  <a:gd name="T13" fmla="*/ 138 h 142"/>
                  <a:gd name="T14" fmla="*/ 57 w 147"/>
                  <a:gd name="T15" fmla="*/ 142 h 142"/>
                  <a:gd name="T16" fmla="*/ 50 w 147"/>
                  <a:gd name="T17" fmla="*/ 132 h 142"/>
                  <a:gd name="T18" fmla="*/ 39 w 147"/>
                  <a:gd name="T19" fmla="*/ 136 h 142"/>
                  <a:gd name="T20" fmla="*/ 32 w 147"/>
                  <a:gd name="T21" fmla="*/ 122 h 142"/>
                  <a:gd name="T22" fmla="*/ 28 w 147"/>
                  <a:gd name="T23" fmla="*/ 125 h 142"/>
                  <a:gd name="T24" fmla="*/ 25 w 147"/>
                  <a:gd name="T25" fmla="*/ 119 h 142"/>
                  <a:gd name="T26" fmla="*/ 15 w 147"/>
                  <a:gd name="T27" fmla="*/ 114 h 142"/>
                  <a:gd name="T28" fmla="*/ 11 w 147"/>
                  <a:gd name="T29" fmla="*/ 108 h 142"/>
                  <a:gd name="T30" fmla="*/ 19 w 147"/>
                  <a:gd name="T31" fmla="*/ 104 h 142"/>
                  <a:gd name="T32" fmla="*/ 4 w 147"/>
                  <a:gd name="T33" fmla="*/ 97 h 142"/>
                  <a:gd name="T34" fmla="*/ 9 w 147"/>
                  <a:gd name="T35" fmla="*/ 90 h 142"/>
                  <a:gd name="T36" fmla="*/ 9 w 147"/>
                  <a:gd name="T37" fmla="*/ 80 h 142"/>
                  <a:gd name="T38" fmla="*/ 0 w 147"/>
                  <a:gd name="T39" fmla="*/ 76 h 142"/>
                  <a:gd name="T40" fmla="*/ 4 w 147"/>
                  <a:gd name="T41" fmla="*/ 69 h 142"/>
                  <a:gd name="T42" fmla="*/ 4 w 147"/>
                  <a:gd name="T43" fmla="*/ 62 h 142"/>
                  <a:gd name="T44" fmla="*/ 4 w 147"/>
                  <a:gd name="T45" fmla="*/ 55 h 142"/>
                  <a:gd name="T46" fmla="*/ 11 w 147"/>
                  <a:gd name="T47" fmla="*/ 50 h 142"/>
                  <a:gd name="T48" fmla="*/ 9 w 147"/>
                  <a:gd name="T49" fmla="*/ 42 h 142"/>
                  <a:gd name="T50" fmla="*/ 11 w 147"/>
                  <a:gd name="T51" fmla="*/ 34 h 142"/>
                  <a:gd name="T52" fmla="*/ 22 w 147"/>
                  <a:gd name="T53" fmla="*/ 31 h 142"/>
                  <a:gd name="T54" fmla="*/ 22 w 147"/>
                  <a:gd name="T55" fmla="*/ 21 h 142"/>
                  <a:gd name="T56" fmla="*/ 28 w 147"/>
                  <a:gd name="T57" fmla="*/ 24 h 142"/>
                  <a:gd name="T58" fmla="*/ 32 w 147"/>
                  <a:gd name="T59" fmla="*/ 10 h 142"/>
                  <a:gd name="T60" fmla="*/ 39 w 147"/>
                  <a:gd name="T61" fmla="*/ 12 h 142"/>
                  <a:gd name="T62" fmla="*/ 47 w 147"/>
                  <a:gd name="T63" fmla="*/ 6 h 142"/>
                  <a:gd name="T64" fmla="*/ 53 w 147"/>
                  <a:gd name="T65" fmla="*/ 2 h 142"/>
                  <a:gd name="T66" fmla="*/ 64 w 147"/>
                  <a:gd name="T67" fmla="*/ 6 h 142"/>
                  <a:gd name="T68" fmla="*/ 75 w 147"/>
                  <a:gd name="T69" fmla="*/ 0 h 142"/>
                  <a:gd name="T70" fmla="*/ 81 w 147"/>
                  <a:gd name="T71" fmla="*/ 6 h 142"/>
                  <a:gd name="T72" fmla="*/ 92 w 147"/>
                  <a:gd name="T73" fmla="*/ 0 h 142"/>
                  <a:gd name="T74" fmla="*/ 98 w 147"/>
                  <a:gd name="T75" fmla="*/ 10 h 142"/>
                  <a:gd name="T76" fmla="*/ 109 w 147"/>
                  <a:gd name="T77" fmla="*/ 6 h 142"/>
                  <a:gd name="T78" fmla="*/ 113 w 147"/>
                  <a:gd name="T79" fmla="*/ 16 h 142"/>
                  <a:gd name="T80" fmla="*/ 119 w 147"/>
                  <a:gd name="T81" fmla="*/ 12 h 142"/>
                  <a:gd name="T82" fmla="*/ 123 w 147"/>
                  <a:gd name="T83" fmla="*/ 21 h 142"/>
                  <a:gd name="T84" fmla="*/ 126 w 147"/>
                  <a:gd name="T85" fmla="*/ 31 h 142"/>
                  <a:gd name="T86" fmla="*/ 135 w 147"/>
                  <a:gd name="T87" fmla="*/ 31 h 142"/>
                  <a:gd name="T88" fmla="*/ 135 w 147"/>
                  <a:gd name="T89" fmla="*/ 34 h 142"/>
                  <a:gd name="T90" fmla="*/ 135 w 147"/>
                  <a:gd name="T91" fmla="*/ 44 h 142"/>
                  <a:gd name="T92" fmla="*/ 144 w 147"/>
                  <a:gd name="T93" fmla="*/ 50 h 142"/>
                  <a:gd name="T94" fmla="*/ 137 w 147"/>
                  <a:gd name="T95" fmla="*/ 55 h 142"/>
                  <a:gd name="T96" fmla="*/ 147 w 147"/>
                  <a:gd name="T97" fmla="*/ 62 h 142"/>
                  <a:gd name="T98" fmla="*/ 144 w 147"/>
                  <a:gd name="T99" fmla="*/ 69 h 142"/>
                  <a:gd name="T100" fmla="*/ 141 w 147"/>
                  <a:gd name="T101" fmla="*/ 80 h 142"/>
                  <a:gd name="T102" fmla="*/ 144 w 147"/>
                  <a:gd name="T103" fmla="*/ 87 h 142"/>
                  <a:gd name="T104" fmla="*/ 137 w 147"/>
                  <a:gd name="T105" fmla="*/ 90 h 142"/>
                  <a:gd name="T106" fmla="*/ 141 w 147"/>
                  <a:gd name="T107" fmla="*/ 100 h 142"/>
                  <a:gd name="T108" fmla="*/ 137 w 147"/>
                  <a:gd name="T109" fmla="*/ 108 h 142"/>
                  <a:gd name="T110" fmla="*/ 130 w 147"/>
                  <a:gd name="T111" fmla="*/ 104 h 142"/>
                  <a:gd name="T112" fmla="*/ 130 w 147"/>
                  <a:gd name="T113" fmla="*/ 119 h 142"/>
                  <a:gd name="T114" fmla="*/ 123 w 147"/>
                  <a:gd name="T115" fmla="*/ 122 h 142"/>
                  <a:gd name="T116" fmla="*/ 116 w 147"/>
                  <a:gd name="T117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2">
                    <a:moveTo>
                      <a:pt x="116" y="122"/>
                    </a:moveTo>
                    <a:lnTo>
                      <a:pt x="116" y="128"/>
                    </a:lnTo>
                    <a:lnTo>
                      <a:pt x="116" y="132"/>
                    </a:lnTo>
                    <a:lnTo>
                      <a:pt x="113" y="132"/>
                    </a:lnTo>
                    <a:lnTo>
                      <a:pt x="109" y="132"/>
                    </a:lnTo>
                    <a:lnTo>
                      <a:pt x="109" y="128"/>
                    </a:lnTo>
                    <a:lnTo>
                      <a:pt x="106" y="128"/>
                    </a:lnTo>
                    <a:lnTo>
                      <a:pt x="98" y="132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95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5" y="142"/>
                    </a:lnTo>
                    <a:lnTo>
                      <a:pt x="75" y="138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57" y="142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0" y="132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39" y="132"/>
                    </a:lnTo>
                    <a:lnTo>
                      <a:pt x="39" y="128"/>
                    </a:lnTo>
                    <a:lnTo>
                      <a:pt x="32" y="122"/>
                    </a:lnTo>
                    <a:lnTo>
                      <a:pt x="28" y="125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2" y="110"/>
                    </a:lnTo>
                    <a:lnTo>
                      <a:pt x="19" y="114"/>
                    </a:lnTo>
                    <a:lnTo>
                      <a:pt x="15" y="114"/>
                    </a:lnTo>
                    <a:lnTo>
                      <a:pt x="15" y="110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104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3" y="12"/>
                    </a:lnTo>
                    <a:lnTo>
                      <a:pt x="50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6"/>
                    </a:lnTo>
                    <a:lnTo>
                      <a:pt x="64" y="6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6"/>
                    </a:lnTo>
                    <a:lnTo>
                      <a:pt x="81" y="6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3" y="6"/>
                    </a:lnTo>
                    <a:lnTo>
                      <a:pt x="106" y="6"/>
                    </a:lnTo>
                    <a:lnTo>
                      <a:pt x="109" y="6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6"/>
                    </a:lnTo>
                    <a:lnTo>
                      <a:pt x="116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9" y="16"/>
                    </a:lnTo>
                    <a:lnTo>
                      <a:pt x="123" y="16"/>
                    </a:lnTo>
                    <a:lnTo>
                      <a:pt x="123" y="21"/>
                    </a:lnTo>
                    <a:lnTo>
                      <a:pt x="123" y="24"/>
                    </a:lnTo>
                    <a:lnTo>
                      <a:pt x="119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8"/>
                    </a:lnTo>
                    <a:lnTo>
                      <a:pt x="130" y="38"/>
                    </a:lnTo>
                    <a:lnTo>
                      <a:pt x="135" y="44"/>
                    </a:lnTo>
                    <a:lnTo>
                      <a:pt x="141" y="44"/>
                    </a:lnTo>
                    <a:lnTo>
                      <a:pt x="144" y="48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41" y="55"/>
                    </a:lnTo>
                    <a:lnTo>
                      <a:pt x="137" y="55"/>
                    </a:lnTo>
                    <a:lnTo>
                      <a:pt x="141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4" y="69"/>
                    </a:lnTo>
                    <a:lnTo>
                      <a:pt x="144" y="72"/>
                    </a:lnTo>
                    <a:lnTo>
                      <a:pt x="141" y="72"/>
                    </a:lnTo>
                    <a:lnTo>
                      <a:pt x="141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4" y="87"/>
                    </a:lnTo>
                    <a:lnTo>
                      <a:pt x="144" y="90"/>
                    </a:lnTo>
                    <a:lnTo>
                      <a:pt x="141" y="90"/>
                    </a:lnTo>
                    <a:lnTo>
                      <a:pt x="137" y="90"/>
                    </a:lnTo>
                    <a:lnTo>
                      <a:pt x="135" y="97"/>
                    </a:lnTo>
                    <a:lnTo>
                      <a:pt x="141" y="97"/>
                    </a:lnTo>
                    <a:lnTo>
                      <a:pt x="141" y="100"/>
                    </a:lnTo>
                    <a:lnTo>
                      <a:pt x="141" y="104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0" y="104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9"/>
                    </a:lnTo>
                    <a:lnTo>
                      <a:pt x="119" y="119"/>
                    </a:lnTo>
                    <a:lnTo>
                      <a:pt x="116" y="122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6" name="Freeform 748"/>
              <p:cNvSpPr>
                <a:spLocks/>
              </p:cNvSpPr>
              <p:nvPr/>
            </p:nvSpPr>
            <p:spPr bwMode="auto">
              <a:xfrm>
                <a:off x="4599" y="4027"/>
                <a:ext cx="74" cy="71"/>
              </a:xfrm>
              <a:custGeom>
                <a:avLst/>
                <a:gdLst>
                  <a:gd name="T0" fmla="*/ 116 w 147"/>
                  <a:gd name="T1" fmla="*/ 132 h 142"/>
                  <a:gd name="T2" fmla="*/ 109 w 147"/>
                  <a:gd name="T3" fmla="*/ 128 h 142"/>
                  <a:gd name="T4" fmla="*/ 98 w 147"/>
                  <a:gd name="T5" fmla="*/ 136 h 142"/>
                  <a:gd name="T6" fmla="*/ 92 w 147"/>
                  <a:gd name="T7" fmla="*/ 138 h 142"/>
                  <a:gd name="T8" fmla="*/ 81 w 147"/>
                  <a:gd name="T9" fmla="*/ 142 h 142"/>
                  <a:gd name="T10" fmla="*/ 75 w 147"/>
                  <a:gd name="T11" fmla="*/ 138 h 142"/>
                  <a:gd name="T12" fmla="*/ 64 w 147"/>
                  <a:gd name="T13" fmla="*/ 138 h 142"/>
                  <a:gd name="T14" fmla="*/ 57 w 147"/>
                  <a:gd name="T15" fmla="*/ 142 h 142"/>
                  <a:gd name="T16" fmla="*/ 50 w 147"/>
                  <a:gd name="T17" fmla="*/ 132 h 142"/>
                  <a:gd name="T18" fmla="*/ 39 w 147"/>
                  <a:gd name="T19" fmla="*/ 136 h 142"/>
                  <a:gd name="T20" fmla="*/ 32 w 147"/>
                  <a:gd name="T21" fmla="*/ 122 h 142"/>
                  <a:gd name="T22" fmla="*/ 28 w 147"/>
                  <a:gd name="T23" fmla="*/ 125 h 142"/>
                  <a:gd name="T24" fmla="*/ 25 w 147"/>
                  <a:gd name="T25" fmla="*/ 119 h 142"/>
                  <a:gd name="T26" fmla="*/ 15 w 147"/>
                  <a:gd name="T27" fmla="*/ 114 h 142"/>
                  <a:gd name="T28" fmla="*/ 11 w 147"/>
                  <a:gd name="T29" fmla="*/ 108 h 142"/>
                  <a:gd name="T30" fmla="*/ 19 w 147"/>
                  <a:gd name="T31" fmla="*/ 104 h 142"/>
                  <a:gd name="T32" fmla="*/ 4 w 147"/>
                  <a:gd name="T33" fmla="*/ 97 h 142"/>
                  <a:gd name="T34" fmla="*/ 9 w 147"/>
                  <a:gd name="T35" fmla="*/ 90 h 142"/>
                  <a:gd name="T36" fmla="*/ 9 w 147"/>
                  <a:gd name="T37" fmla="*/ 80 h 142"/>
                  <a:gd name="T38" fmla="*/ 0 w 147"/>
                  <a:gd name="T39" fmla="*/ 76 h 142"/>
                  <a:gd name="T40" fmla="*/ 4 w 147"/>
                  <a:gd name="T41" fmla="*/ 69 h 142"/>
                  <a:gd name="T42" fmla="*/ 4 w 147"/>
                  <a:gd name="T43" fmla="*/ 62 h 142"/>
                  <a:gd name="T44" fmla="*/ 4 w 147"/>
                  <a:gd name="T45" fmla="*/ 55 h 142"/>
                  <a:gd name="T46" fmla="*/ 11 w 147"/>
                  <a:gd name="T47" fmla="*/ 50 h 142"/>
                  <a:gd name="T48" fmla="*/ 9 w 147"/>
                  <a:gd name="T49" fmla="*/ 42 h 142"/>
                  <a:gd name="T50" fmla="*/ 11 w 147"/>
                  <a:gd name="T51" fmla="*/ 34 h 142"/>
                  <a:gd name="T52" fmla="*/ 22 w 147"/>
                  <a:gd name="T53" fmla="*/ 31 h 142"/>
                  <a:gd name="T54" fmla="*/ 22 w 147"/>
                  <a:gd name="T55" fmla="*/ 21 h 142"/>
                  <a:gd name="T56" fmla="*/ 28 w 147"/>
                  <a:gd name="T57" fmla="*/ 24 h 142"/>
                  <a:gd name="T58" fmla="*/ 32 w 147"/>
                  <a:gd name="T59" fmla="*/ 10 h 142"/>
                  <a:gd name="T60" fmla="*/ 39 w 147"/>
                  <a:gd name="T61" fmla="*/ 12 h 142"/>
                  <a:gd name="T62" fmla="*/ 47 w 147"/>
                  <a:gd name="T63" fmla="*/ 6 h 142"/>
                  <a:gd name="T64" fmla="*/ 53 w 147"/>
                  <a:gd name="T65" fmla="*/ 2 h 142"/>
                  <a:gd name="T66" fmla="*/ 64 w 147"/>
                  <a:gd name="T67" fmla="*/ 6 h 142"/>
                  <a:gd name="T68" fmla="*/ 75 w 147"/>
                  <a:gd name="T69" fmla="*/ 0 h 142"/>
                  <a:gd name="T70" fmla="*/ 81 w 147"/>
                  <a:gd name="T71" fmla="*/ 6 h 142"/>
                  <a:gd name="T72" fmla="*/ 92 w 147"/>
                  <a:gd name="T73" fmla="*/ 0 h 142"/>
                  <a:gd name="T74" fmla="*/ 98 w 147"/>
                  <a:gd name="T75" fmla="*/ 10 h 142"/>
                  <a:gd name="T76" fmla="*/ 109 w 147"/>
                  <a:gd name="T77" fmla="*/ 6 h 142"/>
                  <a:gd name="T78" fmla="*/ 113 w 147"/>
                  <a:gd name="T79" fmla="*/ 16 h 142"/>
                  <a:gd name="T80" fmla="*/ 119 w 147"/>
                  <a:gd name="T81" fmla="*/ 12 h 142"/>
                  <a:gd name="T82" fmla="*/ 123 w 147"/>
                  <a:gd name="T83" fmla="*/ 21 h 142"/>
                  <a:gd name="T84" fmla="*/ 126 w 147"/>
                  <a:gd name="T85" fmla="*/ 31 h 142"/>
                  <a:gd name="T86" fmla="*/ 135 w 147"/>
                  <a:gd name="T87" fmla="*/ 31 h 142"/>
                  <a:gd name="T88" fmla="*/ 135 w 147"/>
                  <a:gd name="T89" fmla="*/ 34 h 142"/>
                  <a:gd name="T90" fmla="*/ 135 w 147"/>
                  <a:gd name="T91" fmla="*/ 44 h 142"/>
                  <a:gd name="T92" fmla="*/ 144 w 147"/>
                  <a:gd name="T93" fmla="*/ 50 h 142"/>
                  <a:gd name="T94" fmla="*/ 137 w 147"/>
                  <a:gd name="T95" fmla="*/ 55 h 142"/>
                  <a:gd name="T96" fmla="*/ 147 w 147"/>
                  <a:gd name="T97" fmla="*/ 62 h 142"/>
                  <a:gd name="T98" fmla="*/ 144 w 147"/>
                  <a:gd name="T99" fmla="*/ 69 h 142"/>
                  <a:gd name="T100" fmla="*/ 141 w 147"/>
                  <a:gd name="T101" fmla="*/ 80 h 142"/>
                  <a:gd name="T102" fmla="*/ 144 w 147"/>
                  <a:gd name="T103" fmla="*/ 87 h 142"/>
                  <a:gd name="T104" fmla="*/ 137 w 147"/>
                  <a:gd name="T105" fmla="*/ 90 h 142"/>
                  <a:gd name="T106" fmla="*/ 141 w 147"/>
                  <a:gd name="T107" fmla="*/ 100 h 142"/>
                  <a:gd name="T108" fmla="*/ 137 w 147"/>
                  <a:gd name="T109" fmla="*/ 108 h 142"/>
                  <a:gd name="T110" fmla="*/ 130 w 147"/>
                  <a:gd name="T111" fmla="*/ 104 h 142"/>
                  <a:gd name="T112" fmla="*/ 130 w 147"/>
                  <a:gd name="T113" fmla="*/ 119 h 142"/>
                  <a:gd name="T114" fmla="*/ 123 w 147"/>
                  <a:gd name="T115" fmla="*/ 122 h 142"/>
                  <a:gd name="T116" fmla="*/ 116 w 147"/>
                  <a:gd name="T117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2">
                    <a:moveTo>
                      <a:pt x="116" y="122"/>
                    </a:moveTo>
                    <a:lnTo>
                      <a:pt x="116" y="128"/>
                    </a:lnTo>
                    <a:lnTo>
                      <a:pt x="116" y="132"/>
                    </a:lnTo>
                    <a:lnTo>
                      <a:pt x="113" y="132"/>
                    </a:lnTo>
                    <a:lnTo>
                      <a:pt x="109" y="132"/>
                    </a:lnTo>
                    <a:lnTo>
                      <a:pt x="109" y="128"/>
                    </a:lnTo>
                    <a:lnTo>
                      <a:pt x="106" y="128"/>
                    </a:lnTo>
                    <a:lnTo>
                      <a:pt x="98" y="132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95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5" y="142"/>
                    </a:lnTo>
                    <a:lnTo>
                      <a:pt x="75" y="138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57" y="142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0" y="132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39" y="132"/>
                    </a:lnTo>
                    <a:lnTo>
                      <a:pt x="39" y="128"/>
                    </a:lnTo>
                    <a:lnTo>
                      <a:pt x="32" y="122"/>
                    </a:lnTo>
                    <a:lnTo>
                      <a:pt x="28" y="125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2" y="110"/>
                    </a:lnTo>
                    <a:lnTo>
                      <a:pt x="19" y="114"/>
                    </a:lnTo>
                    <a:lnTo>
                      <a:pt x="15" y="114"/>
                    </a:lnTo>
                    <a:lnTo>
                      <a:pt x="15" y="110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104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3" y="12"/>
                    </a:lnTo>
                    <a:lnTo>
                      <a:pt x="50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6"/>
                    </a:lnTo>
                    <a:lnTo>
                      <a:pt x="64" y="6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6"/>
                    </a:lnTo>
                    <a:lnTo>
                      <a:pt x="81" y="6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3" y="6"/>
                    </a:lnTo>
                    <a:lnTo>
                      <a:pt x="106" y="6"/>
                    </a:lnTo>
                    <a:lnTo>
                      <a:pt x="109" y="6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6"/>
                    </a:lnTo>
                    <a:lnTo>
                      <a:pt x="116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9" y="16"/>
                    </a:lnTo>
                    <a:lnTo>
                      <a:pt x="123" y="16"/>
                    </a:lnTo>
                    <a:lnTo>
                      <a:pt x="123" y="21"/>
                    </a:lnTo>
                    <a:lnTo>
                      <a:pt x="123" y="24"/>
                    </a:lnTo>
                    <a:lnTo>
                      <a:pt x="119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8"/>
                    </a:lnTo>
                    <a:lnTo>
                      <a:pt x="130" y="38"/>
                    </a:lnTo>
                    <a:lnTo>
                      <a:pt x="135" y="44"/>
                    </a:lnTo>
                    <a:lnTo>
                      <a:pt x="141" y="44"/>
                    </a:lnTo>
                    <a:lnTo>
                      <a:pt x="144" y="48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41" y="55"/>
                    </a:lnTo>
                    <a:lnTo>
                      <a:pt x="137" y="55"/>
                    </a:lnTo>
                    <a:lnTo>
                      <a:pt x="141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4" y="69"/>
                    </a:lnTo>
                    <a:lnTo>
                      <a:pt x="144" y="72"/>
                    </a:lnTo>
                    <a:lnTo>
                      <a:pt x="141" y="72"/>
                    </a:lnTo>
                    <a:lnTo>
                      <a:pt x="141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4" y="87"/>
                    </a:lnTo>
                    <a:lnTo>
                      <a:pt x="144" y="90"/>
                    </a:lnTo>
                    <a:lnTo>
                      <a:pt x="141" y="90"/>
                    </a:lnTo>
                    <a:lnTo>
                      <a:pt x="137" y="90"/>
                    </a:lnTo>
                    <a:lnTo>
                      <a:pt x="135" y="97"/>
                    </a:lnTo>
                    <a:lnTo>
                      <a:pt x="141" y="97"/>
                    </a:lnTo>
                    <a:lnTo>
                      <a:pt x="141" y="100"/>
                    </a:lnTo>
                    <a:lnTo>
                      <a:pt x="141" y="104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0" y="104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9"/>
                    </a:lnTo>
                    <a:lnTo>
                      <a:pt x="119" y="119"/>
                    </a:lnTo>
                    <a:lnTo>
                      <a:pt x="116" y="1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7" name="Freeform 749"/>
              <p:cNvSpPr>
                <a:spLocks/>
              </p:cNvSpPr>
              <p:nvPr/>
            </p:nvSpPr>
            <p:spPr bwMode="auto">
              <a:xfrm>
                <a:off x="4565" y="4030"/>
                <a:ext cx="39" cy="41"/>
              </a:xfrm>
              <a:custGeom>
                <a:avLst/>
                <a:gdLst>
                  <a:gd name="T0" fmla="*/ 11 w 78"/>
                  <a:gd name="T1" fmla="*/ 56 h 81"/>
                  <a:gd name="T2" fmla="*/ 7 w 78"/>
                  <a:gd name="T3" fmla="*/ 60 h 81"/>
                  <a:gd name="T4" fmla="*/ 7 w 78"/>
                  <a:gd name="T5" fmla="*/ 66 h 81"/>
                  <a:gd name="T6" fmla="*/ 14 w 78"/>
                  <a:gd name="T7" fmla="*/ 63 h 81"/>
                  <a:gd name="T8" fmla="*/ 21 w 78"/>
                  <a:gd name="T9" fmla="*/ 70 h 81"/>
                  <a:gd name="T10" fmla="*/ 21 w 78"/>
                  <a:gd name="T11" fmla="*/ 76 h 81"/>
                  <a:gd name="T12" fmla="*/ 28 w 78"/>
                  <a:gd name="T13" fmla="*/ 76 h 81"/>
                  <a:gd name="T14" fmla="*/ 28 w 78"/>
                  <a:gd name="T15" fmla="*/ 70 h 81"/>
                  <a:gd name="T16" fmla="*/ 38 w 78"/>
                  <a:gd name="T17" fmla="*/ 74 h 81"/>
                  <a:gd name="T18" fmla="*/ 38 w 78"/>
                  <a:gd name="T19" fmla="*/ 81 h 81"/>
                  <a:gd name="T20" fmla="*/ 41 w 78"/>
                  <a:gd name="T21" fmla="*/ 76 h 81"/>
                  <a:gd name="T22" fmla="*/ 46 w 78"/>
                  <a:gd name="T23" fmla="*/ 74 h 81"/>
                  <a:gd name="T24" fmla="*/ 56 w 78"/>
                  <a:gd name="T25" fmla="*/ 74 h 81"/>
                  <a:gd name="T26" fmla="*/ 63 w 78"/>
                  <a:gd name="T27" fmla="*/ 70 h 81"/>
                  <a:gd name="T28" fmla="*/ 66 w 78"/>
                  <a:gd name="T29" fmla="*/ 60 h 81"/>
                  <a:gd name="T30" fmla="*/ 69 w 78"/>
                  <a:gd name="T31" fmla="*/ 63 h 81"/>
                  <a:gd name="T32" fmla="*/ 73 w 78"/>
                  <a:gd name="T33" fmla="*/ 56 h 81"/>
                  <a:gd name="T34" fmla="*/ 69 w 78"/>
                  <a:gd name="T35" fmla="*/ 44 h 81"/>
                  <a:gd name="T36" fmla="*/ 78 w 78"/>
                  <a:gd name="T37" fmla="*/ 44 h 81"/>
                  <a:gd name="T38" fmla="*/ 78 w 78"/>
                  <a:gd name="T39" fmla="*/ 38 h 81"/>
                  <a:gd name="T40" fmla="*/ 69 w 78"/>
                  <a:gd name="T41" fmla="*/ 28 h 81"/>
                  <a:gd name="T42" fmla="*/ 78 w 78"/>
                  <a:gd name="T43" fmla="*/ 25 h 81"/>
                  <a:gd name="T44" fmla="*/ 73 w 78"/>
                  <a:gd name="T45" fmla="*/ 22 h 81"/>
                  <a:gd name="T46" fmla="*/ 66 w 78"/>
                  <a:gd name="T47" fmla="*/ 22 h 81"/>
                  <a:gd name="T48" fmla="*/ 63 w 78"/>
                  <a:gd name="T49" fmla="*/ 15 h 81"/>
                  <a:gd name="T50" fmla="*/ 66 w 78"/>
                  <a:gd name="T51" fmla="*/ 10 h 81"/>
                  <a:gd name="T52" fmla="*/ 63 w 78"/>
                  <a:gd name="T53" fmla="*/ 6 h 81"/>
                  <a:gd name="T54" fmla="*/ 56 w 78"/>
                  <a:gd name="T55" fmla="*/ 10 h 81"/>
                  <a:gd name="T56" fmla="*/ 50 w 78"/>
                  <a:gd name="T57" fmla="*/ 4 h 81"/>
                  <a:gd name="T58" fmla="*/ 46 w 78"/>
                  <a:gd name="T59" fmla="*/ 0 h 81"/>
                  <a:gd name="T60" fmla="*/ 41 w 78"/>
                  <a:gd name="T61" fmla="*/ 4 h 81"/>
                  <a:gd name="T62" fmla="*/ 31 w 78"/>
                  <a:gd name="T63" fmla="*/ 6 h 81"/>
                  <a:gd name="T64" fmla="*/ 31 w 78"/>
                  <a:gd name="T65" fmla="*/ 0 h 81"/>
                  <a:gd name="T66" fmla="*/ 28 w 78"/>
                  <a:gd name="T67" fmla="*/ 4 h 81"/>
                  <a:gd name="T68" fmla="*/ 24 w 78"/>
                  <a:gd name="T69" fmla="*/ 10 h 81"/>
                  <a:gd name="T70" fmla="*/ 18 w 78"/>
                  <a:gd name="T71" fmla="*/ 10 h 81"/>
                  <a:gd name="T72" fmla="*/ 11 w 78"/>
                  <a:gd name="T73" fmla="*/ 10 h 81"/>
                  <a:gd name="T74" fmla="*/ 11 w 78"/>
                  <a:gd name="T75" fmla="*/ 18 h 81"/>
                  <a:gd name="T76" fmla="*/ 7 w 78"/>
                  <a:gd name="T77" fmla="*/ 25 h 81"/>
                  <a:gd name="T78" fmla="*/ 0 w 78"/>
                  <a:gd name="T79" fmla="*/ 25 h 81"/>
                  <a:gd name="T80" fmla="*/ 0 w 78"/>
                  <a:gd name="T81" fmla="*/ 32 h 81"/>
                  <a:gd name="T82" fmla="*/ 7 w 78"/>
                  <a:gd name="T83" fmla="*/ 36 h 81"/>
                  <a:gd name="T84" fmla="*/ 3 w 78"/>
                  <a:gd name="T85" fmla="*/ 42 h 81"/>
                  <a:gd name="T86" fmla="*/ 0 w 78"/>
                  <a:gd name="T87" fmla="*/ 44 h 81"/>
                  <a:gd name="T88" fmla="*/ 3 w 78"/>
                  <a:gd name="T89" fmla="*/ 49 h 81"/>
                  <a:gd name="T90" fmla="*/ 11 w 78"/>
                  <a:gd name="T91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81">
                    <a:moveTo>
                      <a:pt x="11" y="56"/>
                    </a:moveTo>
                    <a:lnTo>
                      <a:pt x="11" y="56"/>
                    </a:lnTo>
                    <a:lnTo>
                      <a:pt x="11" y="60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21" y="66"/>
                    </a:lnTo>
                    <a:lnTo>
                      <a:pt x="21" y="70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1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52" y="70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70"/>
                    </a:lnTo>
                    <a:lnTo>
                      <a:pt x="59" y="66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73" y="60"/>
                    </a:lnTo>
                    <a:lnTo>
                      <a:pt x="73" y="56"/>
                    </a:lnTo>
                    <a:lnTo>
                      <a:pt x="69" y="53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3" y="38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8" name="Freeform 750"/>
              <p:cNvSpPr>
                <a:spLocks/>
              </p:cNvSpPr>
              <p:nvPr/>
            </p:nvSpPr>
            <p:spPr bwMode="auto">
              <a:xfrm>
                <a:off x="4565" y="4030"/>
                <a:ext cx="39" cy="41"/>
              </a:xfrm>
              <a:custGeom>
                <a:avLst/>
                <a:gdLst>
                  <a:gd name="T0" fmla="*/ 11 w 78"/>
                  <a:gd name="T1" fmla="*/ 60 h 81"/>
                  <a:gd name="T2" fmla="*/ 7 w 78"/>
                  <a:gd name="T3" fmla="*/ 63 h 81"/>
                  <a:gd name="T4" fmla="*/ 11 w 78"/>
                  <a:gd name="T5" fmla="*/ 66 h 81"/>
                  <a:gd name="T6" fmla="*/ 21 w 78"/>
                  <a:gd name="T7" fmla="*/ 66 h 81"/>
                  <a:gd name="T8" fmla="*/ 21 w 78"/>
                  <a:gd name="T9" fmla="*/ 74 h 81"/>
                  <a:gd name="T10" fmla="*/ 24 w 78"/>
                  <a:gd name="T11" fmla="*/ 76 h 81"/>
                  <a:gd name="T12" fmla="*/ 28 w 78"/>
                  <a:gd name="T13" fmla="*/ 74 h 81"/>
                  <a:gd name="T14" fmla="*/ 35 w 78"/>
                  <a:gd name="T15" fmla="*/ 74 h 81"/>
                  <a:gd name="T16" fmla="*/ 38 w 78"/>
                  <a:gd name="T17" fmla="*/ 76 h 81"/>
                  <a:gd name="T18" fmla="*/ 41 w 78"/>
                  <a:gd name="T19" fmla="*/ 81 h 81"/>
                  <a:gd name="T20" fmla="*/ 46 w 78"/>
                  <a:gd name="T21" fmla="*/ 76 h 81"/>
                  <a:gd name="T22" fmla="*/ 52 w 78"/>
                  <a:gd name="T23" fmla="*/ 70 h 81"/>
                  <a:gd name="T24" fmla="*/ 59 w 78"/>
                  <a:gd name="T25" fmla="*/ 74 h 81"/>
                  <a:gd name="T26" fmla="*/ 59 w 78"/>
                  <a:gd name="T27" fmla="*/ 66 h 81"/>
                  <a:gd name="T28" fmla="*/ 66 w 78"/>
                  <a:gd name="T29" fmla="*/ 63 h 81"/>
                  <a:gd name="T30" fmla="*/ 73 w 78"/>
                  <a:gd name="T31" fmla="*/ 60 h 81"/>
                  <a:gd name="T32" fmla="*/ 69 w 78"/>
                  <a:gd name="T33" fmla="*/ 53 h 81"/>
                  <a:gd name="T34" fmla="*/ 73 w 78"/>
                  <a:gd name="T35" fmla="*/ 44 h 81"/>
                  <a:gd name="T36" fmla="*/ 78 w 78"/>
                  <a:gd name="T37" fmla="*/ 42 h 81"/>
                  <a:gd name="T38" fmla="*/ 73 w 78"/>
                  <a:gd name="T39" fmla="*/ 38 h 81"/>
                  <a:gd name="T40" fmla="*/ 73 w 78"/>
                  <a:gd name="T41" fmla="*/ 28 h 81"/>
                  <a:gd name="T42" fmla="*/ 73 w 78"/>
                  <a:gd name="T43" fmla="*/ 25 h 81"/>
                  <a:gd name="T44" fmla="*/ 69 w 78"/>
                  <a:gd name="T45" fmla="*/ 22 h 81"/>
                  <a:gd name="T46" fmla="*/ 63 w 78"/>
                  <a:gd name="T47" fmla="*/ 18 h 81"/>
                  <a:gd name="T48" fmla="*/ 63 w 78"/>
                  <a:gd name="T49" fmla="*/ 10 h 81"/>
                  <a:gd name="T50" fmla="*/ 63 w 78"/>
                  <a:gd name="T51" fmla="*/ 10 h 81"/>
                  <a:gd name="T52" fmla="*/ 59 w 78"/>
                  <a:gd name="T53" fmla="*/ 6 h 81"/>
                  <a:gd name="T54" fmla="*/ 50 w 78"/>
                  <a:gd name="T55" fmla="*/ 6 h 81"/>
                  <a:gd name="T56" fmla="*/ 50 w 78"/>
                  <a:gd name="T57" fmla="*/ 0 h 81"/>
                  <a:gd name="T58" fmla="*/ 41 w 78"/>
                  <a:gd name="T59" fmla="*/ 0 h 81"/>
                  <a:gd name="T60" fmla="*/ 41 w 78"/>
                  <a:gd name="T61" fmla="*/ 6 h 81"/>
                  <a:gd name="T62" fmla="*/ 31 w 78"/>
                  <a:gd name="T63" fmla="*/ 4 h 81"/>
                  <a:gd name="T64" fmla="*/ 28 w 78"/>
                  <a:gd name="T65" fmla="*/ 0 h 81"/>
                  <a:gd name="T66" fmla="*/ 24 w 78"/>
                  <a:gd name="T67" fmla="*/ 4 h 81"/>
                  <a:gd name="T68" fmla="*/ 18 w 78"/>
                  <a:gd name="T69" fmla="*/ 15 h 81"/>
                  <a:gd name="T70" fmla="*/ 14 w 78"/>
                  <a:gd name="T71" fmla="*/ 10 h 81"/>
                  <a:gd name="T72" fmla="*/ 11 w 78"/>
                  <a:gd name="T73" fmla="*/ 15 h 81"/>
                  <a:gd name="T74" fmla="*/ 11 w 78"/>
                  <a:gd name="T75" fmla="*/ 22 h 81"/>
                  <a:gd name="T76" fmla="*/ 3 w 78"/>
                  <a:gd name="T77" fmla="*/ 25 h 81"/>
                  <a:gd name="T78" fmla="*/ 0 w 78"/>
                  <a:gd name="T79" fmla="*/ 28 h 81"/>
                  <a:gd name="T80" fmla="*/ 3 w 78"/>
                  <a:gd name="T81" fmla="*/ 32 h 81"/>
                  <a:gd name="T82" fmla="*/ 7 w 78"/>
                  <a:gd name="T83" fmla="*/ 42 h 81"/>
                  <a:gd name="T84" fmla="*/ 0 w 78"/>
                  <a:gd name="T85" fmla="*/ 42 h 81"/>
                  <a:gd name="T86" fmla="*/ 0 w 78"/>
                  <a:gd name="T87" fmla="*/ 49 h 81"/>
                  <a:gd name="T88" fmla="*/ 7 w 78"/>
                  <a:gd name="T89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" h="81">
                    <a:moveTo>
                      <a:pt x="11" y="56"/>
                    </a:moveTo>
                    <a:lnTo>
                      <a:pt x="11" y="60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21" y="66"/>
                    </a:lnTo>
                    <a:lnTo>
                      <a:pt x="21" y="70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1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52" y="70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70"/>
                    </a:lnTo>
                    <a:lnTo>
                      <a:pt x="59" y="66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73" y="60"/>
                    </a:lnTo>
                    <a:lnTo>
                      <a:pt x="73" y="56"/>
                    </a:lnTo>
                    <a:lnTo>
                      <a:pt x="69" y="53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3" y="38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5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39" name="Freeform 751"/>
              <p:cNvSpPr>
                <a:spLocks/>
              </p:cNvSpPr>
              <p:nvPr/>
            </p:nvSpPr>
            <p:spPr bwMode="auto">
              <a:xfrm>
                <a:off x="4568" y="4067"/>
                <a:ext cx="41" cy="40"/>
              </a:xfrm>
              <a:custGeom>
                <a:avLst/>
                <a:gdLst>
                  <a:gd name="T0" fmla="*/ 11 w 81"/>
                  <a:gd name="T1" fmla="*/ 58 h 80"/>
                  <a:gd name="T2" fmla="*/ 7 w 81"/>
                  <a:gd name="T3" fmla="*/ 62 h 80"/>
                  <a:gd name="T4" fmla="*/ 7 w 81"/>
                  <a:gd name="T5" fmla="*/ 70 h 80"/>
                  <a:gd name="T6" fmla="*/ 14 w 81"/>
                  <a:gd name="T7" fmla="*/ 70 h 80"/>
                  <a:gd name="T8" fmla="*/ 24 w 81"/>
                  <a:gd name="T9" fmla="*/ 73 h 80"/>
                  <a:gd name="T10" fmla="*/ 24 w 81"/>
                  <a:gd name="T11" fmla="*/ 77 h 80"/>
                  <a:gd name="T12" fmla="*/ 28 w 81"/>
                  <a:gd name="T13" fmla="*/ 80 h 80"/>
                  <a:gd name="T14" fmla="*/ 31 w 81"/>
                  <a:gd name="T15" fmla="*/ 73 h 80"/>
                  <a:gd name="T16" fmla="*/ 43 w 81"/>
                  <a:gd name="T17" fmla="*/ 77 h 80"/>
                  <a:gd name="T18" fmla="*/ 45 w 81"/>
                  <a:gd name="T19" fmla="*/ 80 h 80"/>
                  <a:gd name="T20" fmla="*/ 49 w 81"/>
                  <a:gd name="T21" fmla="*/ 73 h 80"/>
                  <a:gd name="T22" fmla="*/ 56 w 81"/>
                  <a:gd name="T23" fmla="*/ 73 h 80"/>
                  <a:gd name="T24" fmla="*/ 59 w 81"/>
                  <a:gd name="T25" fmla="*/ 77 h 80"/>
                  <a:gd name="T26" fmla="*/ 62 w 81"/>
                  <a:gd name="T27" fmla="*/ 73 h 80"/>
                  <a:gd name="T28" fmla="*/ 66 w 81"/>
                  <a:gd name="T29" fmla="*/ 70 h 80"/>
                  <a:gd name="T30" fmla="*/ 71 w 81"/>
                  <a:gd name="T31" fmla="*/ 58 h 80"/>
                  <a:gd name="T32" fmla="*/ 73 w 81"/>
                  <a:gd name="T33" fmla="*/ 62 h 80"/>
                  <a:gd name="T34" fmla="*/ 77 w 81"/>
                  <a:gd name="T35" fmla="*/ 58 h 80"/>
                  <a:gd name="T36" fmla="*/ 73 w 81"/>
                  <a:gd name="T37" fmla="*/ 52 h 80"/>
                  <a:gd name="T38" fmla="*/ 77 w 81"/>
                  <a:gd name="T39" fmla="*/ 45 h 80"/>
                  <a:gd name="T40" fmla="*/ 81 w 81"/>
                  <a:gd name="T41" fmla="*/ 42 h 80"/>
                  <a:gd name="T42" fmla="*/ 81 w 81"/>
                  <a:gd name="T43" fmla="*/ 34 h 80"/>
                  <a:gd name="T44" fmla="*/ 73 w 81"/>
                  <a:gd name="T45" fmla="*/ 28 h 80"/>
                  <a:gd name="T46" fmla="*/ 77 w 81"/>
                  <a:gd name="T47" fmla="*/ 24 h 80"/>
                  <a:gd name="T48" fmla="*/ 73 w 81"/>
                  <a:gd name="T49" fmla="*/ 17 h 80"/>
                  <a:gd name="T50" fmla="*/ 62 w 81"/>
                  <a:gd name="T51" fmla="*/ 14 h 80"/>
                  <a:gd name="T52" fmla="*/ 66 w 81"/>
                  <a:gd name="T53" fmla="*/ 10 h 80"/>
                  <a:gd name="T54" fmla="*/ 62 w 81"/>
                  <a:gd name="T55" fmla="*/ 7 h 80"/>
                  <a:gd name="T56" fmla="*/ 59 w 81"/>
                  <a:gd name="T57" fmla="*/ 7 h 80"/>
                  <a:gd name="T58" fmla="*/ 49 w 81"/>
                  <a:gd name="T59" fmla="*/ 7 h 80"/>
                  <a:gd name="T60" fmla="*/ 49 w 81"/>
                  <a:gd name="T61" fmla="*/ 0 h 80"/>
                  <a:gd name="T62" fmla="*/ 43 w 81"/>
                  <a:gd name="T63" fmla="*/ 0 h 80"/>
                  <a:gd name="T64" fmla="*/ 39 w 81"/>
                  <a:gd name="T65" fmla="*/ 7 h 80"/>
                  <a:gd name="T66" fmla="*/ 31 w 81"/>
                  <a:gd name="T67" fmla="*/ 2 h 80"/>
                  <a:gd name="T68" fmla="*/ 28 w 81"/>
                  <a:gd name="T69" fmla="*/ 0 h 80"/>
                  <a:gd name="T70" fmla="*/ 24 w 81"/>
                  <a:gd name="T71" fmla="*/ 2 h 80"/>
                  <a:gd name="T72" fmla="*/ 21 w 81"/>
                  <a:gd name="T73" fmla="*/ 7 h 80"/>
                  <a:gd name="T74" fmla="*/ 17 w 81"/>
                  <a:gd name="T75" fmla="*/ 14 h 80"/>
                  <a:gd name="T76" fmla="*/ 11 w 81"/>
                  <a:gd name="T77" fmla="*/ 10 h 80"/>
                  <a:gd name="T78" fmla="*/ 7 w 81"/>
                  <a:gd name="T79" fmla="*/ 14 h 80"/>
                  <a:gd name="T80" fmla="*/ 11 w 81"/>
                  <a:gd name="T81" fmla="*/ 20 h 80"/>
                  <a:gd name="T82" fmla="*/ 4 w 81"/>
                  <a:gd name="T83" fmla="*/ 28 h 80"/>
                  <a:gd name="T84" fmla="*/ 0 w 81"/>
                  <a:gd name="T85" fmla="*/ 30 h 80"/>
                  <a:gd name="T86" fmla="*/ 4 w 81"/>
                  <a:gd name="T87" fmla="*/ 39 h 80"/>
                  <a:gd name="T88" fmla="*/ 0 w 81"/>
                  <a:gd name="T89" fmla="*/ 45 h 80"/>
                  <a:gd name="T90" fmla="*/ 0 w 81"/>
                  <a:gd name="T91" fmla="*/ 52 h 80"/>
                  <a:gd name="T92" fmla="*/ 4 w 81"/>
                  <a:gd name="T93" fmla="*/ 56 h 80"/>
                  <a:gd name="T94" fmla="*/ 11 w 81"/>
                  <a:gd name="T95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1" h="8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66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3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1" y="62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3" y="52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9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73" y="28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3" y="17"/>
                    </a:lnTo>
                    <a:lnTo>
                      <a:pt x="71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2" y="7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2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0" name="Freeform 752"/>
              <p:cNvSpPr>
                <a:spLocks/>
              </p:cNvSpPr>
              <p:nvPr/>
            </p:nvSpPr>
            <p:spPr bwMode="auto">
              <a:xfrm>
                <a:off x="4568" y="4067"/>
                <a:ext cx="41" cy="40"/>
              </a:xfrm>
              <a:custGeom>
                <a:avLst/>
                <a:gdLst>
                  <a:gd name="T0" fmla="*/ 11 w 81"/>
                  <a:gd name="T1" fmla="*/ 62 h 80"/>
                  <a:gd name="T2" fmla="*/ 7 w 81"/>
                  <a:gd name="T3" fmla="*/ 66 h 80"/>
                  <a:gd name="T4" fmla="*/ 11 w 81"/>
                  <a:gd name="T5" fmla="*/ 70 h 80"/>
                  <a:gd name="T6" fmla="*/ 17 w 81"/>
                  <a:gd name="T7" fmla="*/ 66 h 80"/>
                  <a:gd name="T8" fmla="*/ 21 w 81"/>
                  <a:gd name="T9" fmla="*/ 77 h 80"/>
                  <a:gd name="T10" fmla="*/ 24 w 81"/>
                  <a:gd name="T11" fmla="*/ 80 h 80"/>
                  <a:gd name="T12" fmla="*/ 31 w 81"/>
                  <a:gd name="T13" fmla="*/ 80 h 80"/>
                  <a:gd name="T14" fmla="*/ 39 w 81"/>
                  <a:gd name="T15" fmla="*/ 77 h 80"/>
                  <a:gd name="T16" fmla="*/ 43 w 81"/>
                  <a:gd name="T17" fmla="*/ 80 h 80"/>
                  <a:gd name="T18" fmla="*/ 49 w 81"/>
                  <a:gd name="T19" fmla="*/ 80 h 80"/>
                  <a:gd name="T20" fmla="*/ 56 w 81"/>
                  <a:gd name="T21" fmla="*/ 70 h 80"/>
                  <a:gd name="T22" fmla="*/ 59 w 81"/>
                  <a:gd name="T23" fmla="*/ 73 h 80"/>
                  <a:gd name="T24" fmla="*/ 62 w 81"/>
                  <a:gd name="T25" fmla="*/ 77 h 80"/>
                  <a:gd name="T26" fmla="*/ 66 w 81"/>
                  <a:gd name="T27" fmla="*/ 73 h 80"/>
                  <a:gd name="T28" fmla="*/ 62 w 81"/>
                  <a:gd name="T29" fmla="*/ 66 h 80"/>
                  <a:gd name="T30" fmla="*/ 71 w 81"/>
                  <a:gd name="T31" fmla="*/ 62 h 80"/>
                  <a:gd name="T32" fmla="*/ 77 w 81"/>
                  <a:gd name="T33" fmla="*/ 62 h 80"/>
                  <a:gd name="T34" fmla="*/ 77 w 81"/>
                  <a:gd name="T35" fmla="*/ 56 h 80"/>
                  <a:gd name="T36" fmla="*/ 73 w 81"/>
                  <a:gd name="T37" fmla="*/ 45 h 80"/>
                  <a:gd name="T38" fmla="*/ 81 w 81"/>
                  <a:gd name="T39" fmla="*/ 45 h 80"/>
                  <a:gd name="T40" fmla="*/ 81 w 81"/>
                  <a:gd name="T41" fmla="*/ 39 h 80"/>
                  <a:gd name="T42" fmla="*/ 73 w 81"/>
                  <a:gd name="T43" fmla="*/ 34 h 80"/>
                  <a:gd name="T44" fmla="*/ 73 w 81"/>
                  <a:gd name="T45" fmla="*/ 24 h 80"/>
                  <a:gd name="T46" fmla="*/ 77 w 81"/>
                  <a:gd name="T47" fmla="*/ 20 h 80"/>
                  <a:gd name="T48" fmla="*/ 71 w 81"/>
                  <a:gd name="T49" fmla="*/ 20 h 80"/>
                  <a:gd name="T50" fmla="*/ 62 w 81"/>
                  <a:gd name="T51" fmla="*/ 10 h 80"/>
                  <a:gd name="T52" fmla="*/ 66 w 81"/>
                  <a:gd name="T53" fmla="*/ 7 h 80"/>
                  <a:gd name="T54" fmla="*/ 59 w 81"/>
                  <a:gd name="T55" fmla="*/ 2 h 80"/>
                  <a:gd name="T56" fmla="*/ 56 w 81"/>
                  <a:gd name="T57" fmla="*/ 10 h 80"/>
                  <a:gd name="T58" fmla="*/ 49 w 81"/>
                  <a:gd name="T59" fmla="*/ 2 h 80"/>
                  <a:gd name="T60" fmla="*/ 45 w 81"/>
                  <a:gd name="T61" fmla="*/ 0 h 80"/>
                  <a:gd name="T62" fmla="*/ 39 w 81"/>
                  <a:gd name="T63" fmla="*/ 0 h 80"/>
                  <a:gd name="T64" fmla="*/ 31 w 81"/>
                  <a:gd name="T65" fmla="*/ 7 h 80"/>
                  <a:gd name="T66" fmla="*/ 28 w 81"/>
                  <a:gd name="T67" fmla="*/ 2 h 80"/>
                  <a:gd name="T68" fmla="*/ 24 w 81"/>
                  <a:gd name="T69" fmla="*/ 0 h 80"/>
                  <a:gd name="T70" fmla="*/ 21 w 81"/>
                  <a:gd name="T71" fmla="*/ 2 h 80"/>
                  <a:gd name="T72" fmla="*/ 21 w 81"/>
                  <a:gd name="T73" fmla="*/ 10 h 80"/>
                  <a:gd name="T74" fmla="*/ 14 w 81"/>
                  <a:gd name="T75" fmla="*/ 14 h 80"/>
                  <a:gd name="T76" fmla="*/ 11 w 81"/>
                  <a:gd name="T77" fmla="*/ 14 h 80"/>
                  <a:gd name="T78" fmla="*/ 7 w 81"/>
                  <a:gd name="T79" fmla="*/ 17 h 80"/>
                  <a:gd name="T80" fmla="*/ 7 w 81"/>
                  <a:gd name="T81" fmla="*/ 28 h 80"/>
                  <a:gd name="T82" fmla="*/ 0 w 81"/>
                  <a:gd name="T83" fmla="*/ 28 h 80"/>
                  <a:gd name="T84" fmla="*/ 0 w 81"/>
                  <a:gd name="T85" fmla="*/ 34 h 80"/>
                  <a:gd name="T86" fmla="*/ 4 w 81"/>
                  <a:gd name="T87" fmla="*/ 45 h 80"/>
                  <a:gd name="T88" fmla="*/ 0 w 81"/>
                  <a:gd name="T89" fmla="*/ 48 h 80"/>
                  <a:gd name="T90" fmla="*/ 0 w 81"/>
                  <a:gd name="T91" fmla="*/ 56 h 80"/>
                  <a:gd name="T92" fmla="*/ 7 w 81"/>
                  <a:gd name="T93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" h="80">
                    <a:moveTo>
                      <a:pt x="11" y="58"/>
                    </a:move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66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3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1" y="62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3" y="52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9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73" y="28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3" y="17"/>
                    </a:lnTo>
                    <a:lnTo>
                      <a:pt x="71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2" y="7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2"/>
                    </a:lnTo>
                    <a:lnTo>
                      <a:pt x="11" y="5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1" name="Freeform 753"/>
              <p:cNvSpPr>
                <a:spLocks/>
              </p:cNvSpPr>
              <p:nvPr/>
            </p:nvSpPr>
            <p:spPr bwMode="auto">
              <a:xfrm>
                <a:off x="4621" y="4063"/>
                <a:ext cx="17" cy="24"/>
              </a:xfrm>
              <a:custGeom>
                <a:avLst/>
                <a:gdLst>
                  <a:gd name="T0" fmla="*/ 21 w 35"/>
                  <a:gd name="T1" fmla="*/ 0 h 47"/>
                  <a:gd name="T2" fmla="*/ 23 w 35"/>
                  <a:gd name="T3" fmla="*/ 0 h 47"/>
                  <a:gd name="T4" fmla="*/ 28 w 35"/>
                  <a:gd name="T5" fmla="*/ 0 h 47"/>
                  <a:gd name="T6" fmla="*/ 28 w 35"/>
                  <a:gd name="T7" fmla="*/ 4 h 47"/>
                  <a:gd name="T8" fmla="*/ 32 w 35"/>
                  <a:gd name="T9" fmla="*/ 8 h 47"/>
                  <a:gd name="T10" fmla="*/ 32 w 35"/>
                  <a:gd name="T11" fmla="*/ 10 h 47"/>
                  <a:gd name="T12" fmla="*/ 35 w 35"/>
                  <a:gd name="T13" fmla="*/ 18 h 47"/>
                  <a:gd name="T14" fmla="*/ 35 w 35"/>
                  <a:gd name="T15" fmla="*/ 22 h 47"/>
                  <a:gd name="T16" fmla="*/ 32 w 35"/>
                  <a:gd name="T17" fmla="*/ 25 h 47"/>
                  <a:gd name="T18" fmla="*/ 32 w 35"/>
                  <a:gd name="T19" fmla="*/ 32 h 47"/>
                  <a:gd name="T20" fmla="*/ 32 w 35"/>
                  <a:gd name="T21" fmla="*/ 36 h 47"/>
                  <a:gd name="T22" fmla="*/ 28 w 35"/>
                  <a:gd name="T23" fmla="*/ 38 h 47"/>
                  <a:gd name="T24" fmla="*/ 23 w 35"/>
                  <a:gd name="T25" fmla="*/ 42 h 47"/>
                  <a:gd name="T26" fmla="*/ 21 w 35"/>
                  <a:gd name="T27" fmla="*/ 42 h 47"/>
                  <a:gd name="T28" fmla="*/ 21 w 35"/>
                  <a:gd name="T29" fmla="*/ 47 h 47"/>
                  <a:gd name="T30" fmla="*/ 17 w 35"/>
                  <a:gd name="T31" fmla="*/ 47 h 47"/>
                  <a:gd name="T32" fmla="*/ 14 w 35"/>
                  <a:gd name="T33" fmla="*/ 47 h 47"/>
                  <a:gd name="T34" fmla="*/ 10 w 35"/>
                  <a:gd name="T35" fmla="*/ 47 h 47"/>
                  <a:gd name="T36" fmla="*/ 7 w 35"/>
                  <a:gd name="T37" fmla="*/ 42 h 47"/>
                  <a:gd name="T38" fmla="*/ 4 w 35"/>
                  <a:gd name="T39" fmla="*/ 42 h 47"/>
                  <a:gd name="T40" fmla="*/ 4 w 35"/>
                  <a:gd name="T41" fmla="*/ 38 h 47"/>
                  <a:gd name="T42" fmla="*/ 0 w 35"/>
                  <a:gd name="T43" fmla="*/ 32 h 47"/>
                  <a:gd name="T44" fmla="*/ 0 w 35"/>
                  <a:gd name="T45" fmla="*/ 28 h 47"/>
                  <a:gd name="T46" fmla="*/ 0 w 35"/>
                  <a:gd name="T47" fmla="*/ 25 h 47"/>
                  <a:gd name="T48" fmla="*/ 0 w 35"/>
                  <a:gd name="T49" fmla="*/ 22 h 47"/>
                  <a:gd name="T50" fmla="*/ 4 w 35"/>
                  <a:gd name="T51" fmla="*/ 15 h 47"/>
                  <a:gd name="T52" fmla="*/ 4 w 35"/>
                  <a:gd name="T53" fmla="*/ 10 h 47"/>
                  <a:gd name="T54" fmla="*/ 7 w 35"/>
                  <a:gd name="T55" fmla="*/ 8 h 47"/>
                  <a:gd name="T56" fmla="*/ 7 w 35"/>
                  <a:gd name="T57" fmla="*/ 4 h 47"/>
                  <a:gd name="T58" fmla="*/ 10 w 35"/>
                  <a:gd name="T59" fmla="*/ 0 h 47"/>
                  <a:gd name="T60" fmla="*/ 14 w 35"/>
                  <a:gd name="T61" fmla="*/ 0 h 47"/>
                  <a:gd name="T62" fmla="*/ 17 w 35"/>
                  <a:gd name="T63" fmla="*/ 0 h 47"/>
                  <a:gd name="T64" fmla="*/ 21 w 35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7">
                    <a:moveTo>
                      <a:pt x="21" y="0"/>
                    </a:moveTo>
                    <a:lnTo>
                      <a:pt x="23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2" name="Freeform 754"/>
              <p:cNvSpPr>
                <a:spLocks/>
              </p:cNvSpPr>
              <p:nvPr/>
            </p:nvSpPr>
            <p:spPr bwMode="auto">
              <a:xfrm>
                <a:off x="4621" y="4063"/>
                <a:ext cx="17" cy="24"/>
              </a:xfrm>
              <a:custGeom>
                <a:avLst/>
                <a:gdLst>
                  <a:gd name="T0" fmla="*/ 21 w 35"/>
                  <a:gd name="T1" fmla="*/ 0 h 47"/>
                  <a:gd name="T2" fmla="*/ 23 w 35"/>
                  <a:gd name="T3" fmla="*/ 0 h 47"/>
                  <a:gd name="T4" fmla="*/ 28 w 35"/>
                  <a:gd name="T5" fmla="*/ 0 h 47"/>
                  <a:gd name="T6" fmla="*/ 28 w 35"/>
                  <a:gd name="T7" fmla="*/ 4 h 47"/>
                  <a:gd name="T8" fmla="*/ 32 w 35"/>
                  <a:gd name="T9" fmla="*/ 8 h 47"/>
                  <a:gd name="T10" fmla="*/ 32 w 35"/>
                  <a:gd name="T11" fmla="*/ 10 h 47"/>
                  <a:gd name="T12" fmla="*/ 35 w 35"/>
                  <a:gd name="T13" fmla="*/ 18 h 47"/>
                  <a:gd name="T14" fmla="*/ 35 w 35"/>
                  <a:gd name="T15" fmla="*/ 22 h 47"/>
                  <a:gd name="T16" fmla="*/ 32 w 35"/>
                  <a:gd name="T17" fmla="*/ 25 h 47"/>
                  <a:gd name="T18" fmla="*/ 32 w 35"/>
                  <a:gd name="T19" fmla="*/ 32 h 47"/>
                  <a:gd name="T20" fmla="*/ 32 w 35"/>
                  <a:gd name="T21" fmla="*/ 36 h 47"/>
                  <a:gd name="T22" fmla="*/ 28 w 35"/>
                  <a:gd name="T23" fmla="*/ 38 h 47"/>
                  <a:gd name="T24" fmla="*/ 23 w 35"/>
                  <a:gd name="T25" fmla="*/ 42 h 47"/>
                  <a:gd name="T26" fmla="*/ 21 w 35"/>
                  <a:gd name="T27" fmla="*/ 42 h 47"/>
                  <a:gd name="T28" fmla="*/ 21 w 35"/>
                  <a:gd name="T29" fmla="*/ 47 h 47"/>
                  <a:gd name="T30" fmla="*/ 17 w 35"/>
                  <a:gd name="T31" fmla="*/ 47 h 47"/>
                  <a:gd name="T32" fmla="*/ 14 w 35"/>
                  <a:gd name="T33" fmla="*/ 47 h 47"/>
                  <a:gd name="T34" fmla="*/ 10 w 35"/>
                  <a:gd name="T35" fmla="*/ 47 h 47"/>
                  <a:gd name="T36" fmla="*/ 7 w 35"/>
                  <a:gd name="T37" fmla="*/ 42 h 47"/>
                  <a:gd name="T38" fmla="*/ 4 w 35"/>
                  <a:gd name="T39" fmla="*/ 42 h 47"/>
                  <a:gd name="T40" fmla="*/ 4 w 35"/>
                  <a:gd name="T41" fmla="*/ 38 h 47"/>
                  <a:gd name="T42" fmla="*/ 0 w 35"/>
                  <a:gd name="T43" fmla="*/ 32 h 47"/>
                  <a:gd name="T44" fmla="*/ 0 w 35"/>
                  <a:gd name="T45" fmla="*/ 28 h 47"/>
                  <a:gd name="T46" fmla="*/ 0 w 35"/>
                  <a:gd name="T47" fmla="*/ 25 h 47"/>
                  <a:gd name="T48" fmla="*/ 0 w 35"/>
                  <a:gd name="T49" fmla="*/ 22 h 47"/>
                  <a:gd name="T50" fmla="*/ 4 w 35"/>
                  <a:gd name="T51" fmla="*/ 15 h 47"/>
                  <a:gd name="T52" fmla="*/ 4 w 35"/>
                  <a:gd name="T53" fmla="*/ 10 h 47"/>
                  <a:gd name="T54" fmla="*/ 7 w 35"/>
                  <a:gd name="T55" fmla="*/ 8 h 47"/>
                  <a:gd name="T56" fmla="*/ 7 w 35"/>
                  <a:gd name="T57" fmla="*/ 4 h 47"/>
                  <a:gd name="T58" fmla="*/ 10 w 35"/>
                  <a:gd name="T59" fmla="*/ 0 h 47"/>
                  <a:gd name="T60" fmla="*/ 14 w 35"/>
                  <a:gd name="T61" fmla="*/ 0 h 47"/>
                  <a:gd name="T62" fmla="*/ 17 w 35"/>
                  <a:gd name="T63" fmla="*/ 0 h 47"/>
                  <a:gd name="T64" fmla="*/ 21 w 35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7">
                    <a:moveTo>
                      <a:pt x="21" y="0"/>
                    </a:moveTo>
                    <a:lnTo>
                      <a:pt x="23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3" name="Freeform 755"/>
              <p:cNvSpPr>
                <a:spLocks/>
              </p:cNvSpPr>
              <p:nvPr/>
            </p:nvSpPr>
            <p:spPr bwMode="auto">
              <a:xfrm>
                <a:off x="4626" y="4067"/>
                <a:ext cx="5" cy="14"/>
              </a:xfrm>
              <a:custGeom>
                <a:avLst/>
                <a:gdLst>
                  <a:gd name="T0" fmla="*/ 7 w 11"/>
                  <a:gd name="T1" fmla="*/ 0 h 28"/>
                  <a:gd name="T2" fmla="*/ 11 w 11"/>
                  <a:gd name="T3" fmla="*/ 0 h 28"/>
                  <a:gd name="T4" fmla="*/ 11 w 11"/>
                  <a:gd name="T5" fmla="*/ 2 h 28"/>
                  <a:gd name="T6" fmla="*/ 11 w 11"/>
                  <a:gd name="T7" fmla="*/ 7 h 28"/>
                  <a:gd name="T8" fmla="*/ 11 w 11"/>
                  <a:gd name="T9" fmla="*/ 10 h 28"/>
                  <a:gd name="T10" fmla="*/ 11 w 11"/>
                  <a:gd name="T11" fmla="*/ 14 h 28"/>
                  <a:gd name="T12" fmla="*/ 11 w 11"/>
                  <a:gd name="T13" fmla="*/ 17 h 28"/>
                  <a:gd name="T14" fmla="*/ 11 w 11"/>
                  <a:gd name="T15" fmla="*/ 20 h 28"/>
                  <a:gd name="T16" fmla="*/ 7 w 11"/>
                  <a:gd name="T17" fmla="*/ 24 h 28"/>
                  <a:gd name="T18" fmla="*/ 4 w 11"/>
                  <a:gd name="T19" fmla="*/ 28 h 28"/>
                  <a:gd name="T20" fmla="*/ 4 w 11"/>
                  <a:gd name="T21" fmla="*/ 24 h 28"/>
                  <a:gd name="T22" fmla="*/ 0 w 11"/>
                  <a:gd name="T23" fmla="*/ 24 h 28"/>
                  <a:gd name="T24" fmla="*/ 0 w 11"/>
                  <a:gd name="T25" fmla="*/ 20 h 28"/>
                  <a:gd name="T26" fmla="*/ 0 w 11"/>
                  <a:gd name="T27" fmla="*/ 17 h 28"/>
                  <a:gd name="T28" fmla="*/ 0 w 11"/>
                  <a:gd name="T29" fmla="*/ 14 h 28"/>
                  <a:gd name="T30" fmla="*/ 0 w 11"/>
                  <a:gd name="T31" fmla="*/ 10 h 28"/>
                  <a:gd name="T32" fmla="*/ 0 w 11"/>
                  <a:gd name="T33" fmla="*/ 7 h 28"/>
                  <a:gd name="T34" fmla="*/ 4 w 11"/>
                  <a:gd name="T35" fmla="*/ 2 h 28"/>
                  <a:gd name="T36" fmla="*/ 4 w 11"/>
                  <a:gd name="T37" fmla="*/ 0 h 28"/>
                  <a:gd name="T38" fmla="*/ 7 w 1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4" name="Freeform 756"/>
              <p:cNvSpPr>
                <a:spLocks/>
              </p:cNvSpPr>
              <p:nvPr/>
            </p:nvSpPr>
            <p:spPr bwMode="auto">
              <a:xfrm>
                <a:off x="4626" y="4067"/>
                <a:ext cx="5" cy="14"/>
              </a:xfrm>
              <a:custGeom>
                <a:avLst/>
                <a:gdLst>
                  <a:gd name="T0" fmla="*/ 7 w 11"/>
                  <a:gd name="T1" fmla="*/ 0 h 28"/>
                  <a:gd name="T2" fmla="*/ 11 w 11"/>
                  <a:gd name="T3" fmla="*/ 0 h 28"/>
                  <a:gd name="T4" fmla="*/ 11 w 11"/>
                  <a:gd name="T5" fmla="*/ 2 h 28"/>
                  <a:gd name="T6" fmla="*/ 11 w 11"/>
                  <a:gd name="T7" fmla="*/ 7 h 28"/>
                  <a:gd name="T8" fmla="*/ 11 w 11"/>
                  <a:gd name="T9" fmla="*/ 10 h 28"/>
                  <a:gd name="T10" fmla="*/ 11 w 11"/>
                  <a:gd name="T11" fmla="*/ 14 h 28"/>
                  <a:gd name="T12" fmla="*/ 11 w 11"/>
                  <a:gd name="T13" fmla="*/ 17 h 28"/>
                  <a:gd name="T14" fmla="*/ 11 w 11"/>
                  <a:gd name="T15" fmla="*/ 20 h 28"/>
                  <a:gd name="T16" fmla="*/ 7 w 11"/>
                  <a:gd name="T17" fmla="*/ 24 h 28"/>
                  <a:gd name="T18" fmla="*/ 4 w 11"/>
                  <a:gd name="T19" fmla="*/ 28 h 28"/>
                  <a:gd name="T20" fmla="*/ 4 w 11"/>
                  <a:gd name="T21" fmla="*/ 24 h 28"/>
                  <a:gd name="T22" fmla="*/ 0 w 11"/>
                  <a:gd name="T23" fmla="*/ 24 h 28"/>
                  <a:gd name="T24" fmla="*/ 0 w 11"/>
                  <a:gd name="T25" fmla="*/ 20 h 28"/>
                  <a:gd name="T26" fmla="*/ 0 w 11"/>
                  <a:gd name="T27" fmla="*/ 17 h 28"/>
                  <a:gd name="T28" fmla="*/ 0 w 11"/>
                  <a:gd name="T29" fmla="*/ 14 h 28"/>
                  <a:gd name="T30" fmla="*/ 0 w 11"/>
                  <a:gd name="T31" fmla="*/ 10 h 28"/>
                  <a:gd name="T32" fmla="*/ 0 w 11"/>
                  <a:gd name="T33" fmla="*/ 7 h 28"/>
                  <a:gd name="T34" fmla="*/ 4 w 11"/>
                  <a:gd name="T35" fmla="*/ 2 h 28"/>
                  <a:gd name="T36" fmla="*/ 4 w 11"/>
                  <a:gd name="T37" fmla="*/ 0 h 28"/>
                  <a:gd name="T38" fmla="*/ 7 w 1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5" name="Freeform 757"/>
              <p:cNvSpPr>
                <a:spLocks/>
              </p:cNvSpPr>
              <p:nvPr/>
            </p:nvSpPr>
            <p:spPr bwMode="auto">
              <a:xfrm>
                <a:off x="4642" y="4057"/>
                <a:ext cx="15" cy="30"/>
              </a:xfrm>
              <a:custGeom>
                <a:avLst/>
                <a:gdLst>
                  <a:gd name="T0" fmla="*/ 3 w 31"/>
                  <a:gd name="T1" fmla="*/ 10 h 60"/>
                  <a:gd name="T2" fmla="*/ 0 w 31"/>
                  <a:gd name="T3" fmla="*/ 49 h 60"/>
                  <a:gd name="T4" fmla="*/ 7 w 31"/>
                  <a:gd name="T5" fmla="*/ 55 h 60"/>
                  <a:gd name="T6" fmla="*/ 7 w 31"/>
                  <a:gd name="T7" fmla="*/ 51 h 60"/>
                  <a:gd name="T8" fmla="*/ 10 w 31"/>
                  <a:gd name="T9" fmla="*/ 51 h 60"/>
                  <a:gd name="T10" fmla="*/ 10 w 31"/>
                  <a:gd name="T11" fmla="*/ 35 h 60"/>
                  <a:gd name="T12" fmla="*/ 21 w 31"/>
                  <a:gd name="T13" fmla="*/ 60 h 60"/>
                  <a:gd name="T14" fmla="*/ 24 w 31"/>
                  <a:gd name="T15" fmla="*/ 60 h 60"/>
                  <a:gd name="T16" fmla="*/ 24 w 31"/>
                  <a:gd name="T17" fmla="*/ 49 h 60"/>
                  <a:gd name="T18" fmla="*/ 13 w 31"/>
                  <a:gd name="T19" fmla="*/ 23 h 60"/>
                  <a:gd name="T20" fmla="*/ 31 w 31"/>
                  <a:gd name="T21" fmla="*/ 13 h 60"/>
                  <a:gd name="T22" fmla="*/ 28 w 31"/>
                  <a:gd name="T23" fmla="*/ 3 h 60"/>
                  <a:gd name="T24" fmla="*/ 10 w 31"/>
                  <a:gd name="T25" fmla="*/ 17 h 60"/>
                  <a:gd name="T26" fmla="*/ 13 w 31"/>
                  <a:gd name="T27" fmla="*/ 3 h 60"/>
                  <a:gd name="T28" fmla="*/ 7 w 31"/>
                  <a:gd name="T29" fmla="*/ 0 h 60"/>
                  <a:gd name="T30" fmla="*/ 3 w 31"/>
                  <a:gd name="T31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0">
                    <a:moveTo>
                      <a:pt x="3" y="10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0" y="35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49"/>
                    </a:lnTo>
                    <a:lnTo>
                      <a:pt x="13" y="23"/>
                    </a:lnTo>
                    <a:lnTo>
                      <a:pt x="31" y="13"/>
                    </a:lnTo>
                    <a:lnTo>
                      <a:pt x="28" y="3"/>
                    </a:lnTo>
                    <a:lnTo>
                      <a:pt x="10" y="17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6" name="Freeform 758"/>
              <p:cNvSpPr>
                <a:spLocks/>
              </p:cNvSpPr>
              <p:nvPr/>
            </p:nvSpPr>
            <p:spPr bwMode="auto">
              <a:xfrm>
                <a:off x="4642" y="4057"/>
                <a:ext cx="15" cy="30"/>
              </a:xfrm>
              <a:custGeom>
                <a:avLst/>
                <a:gdLst>
                  <a:gd name="T0" fmla="*/ 3 w 31"/>
                  <a:gd name="T1" fmla="*/ 10 h 60"/>
                  <a:gd name="T2" fmla="*/ 0 w 31"/>
                  <a:gd name="T3" fmla="*/ 49 h 60"/>
                  <a:gd name="T4" fmla="*/ 7 w 31"/>
                  <a:gd name="T5" fmla="*/ 55 h 60"/>
                  <a:gd name="T6" fmla="*/ 7 w 31"/>
                  <a:gd name="T7" fmla="*/ 51 h 60"/>
                  <a:gd name="T8" fmla="*/ 10 w 31"/>
                  <a:gd name="T9" fmla="*/ 51 h 60"/>
                  <a:gd name="T10" fmla="*/ 10 w 31"/>
                  <a:gd name="T11" fmla="*/ 35 h 60"/>
                  <a:gd name="T12" fmla="*/ 21 w 31"/>
                  <a:gd name="T13" fmla="*/ 60 h 60"/>
                  <a:gd name="T14" fmla="*/ 24 w 31"/>
                  <a:gd name="T15" fmla="*/ 60 h 60"/>
                  <a:gd name="T16" fmla="*/ 24 w 31"/>
                  <a:gd name="T17" fmla="*/ 49 h 60"/>
                  <a:gd name="T18" fmla="*/ 13 w 31"/>
                  <a:gd name="T19" fmla="*/ 23 h 60"/>
                  <a:gd name="T20" fmla="*/ 31 w 31"/>
                  <a:gd name="T21" fmla="*/ 13 h 60"/>
                  <a:gd name="T22" fmla="*/ 28 w 31"/>
                  <a:gd name="T23" fmla="*/ 3 h 60"/>
                  <a:gd name="T24" fmla="*/ 10 w 31"/>
                  <a:gd name="T25" fmla="*/ 17 h 60"/>
                  <a:gd name="T26" fmla="*/ 13 w 31"/>
                  <a:gd name="T27" fmla="*/ 3 h 60"/>
                  <a:gd name="T28" fmla="*/ 7 w 31"/>
                  <a:gd name="T29" fmla="*/ 0 h 60"/>
                  <a:gd name="T30" fmla="*/ 3 w 31"/>
                  <a:gd name="T31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0">
                    <a:moveTo>
                      <a:pt x="3" y="10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0" y="35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49"/>
                    </a:lnTo>
                    <a:lnTo>
                      <a:pt x="13" y="23"/>
                    </a:lnTo>
                    <a:lnTo>
                      <a:pt x="31" y="13"/>
                    </a:lnTo>
                    <a:lnTo>
                      <a:pt x="28" y="3"/>
                    </a:lnTo>
                    <a:lnTo>
                      <a:pt x="10" y="17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3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7" name="Freeform 759"/>
              <p:cNvSpPr>
                <a:spLocks/>
              </p:cNvSpPr>
              <p:nvPr/>
            </p:nvSpPr>
            <p:spPr bwMode="auto">
              <a:xfrm>
                <a:off x="4619" y="4039"/>
                <a:ext cx="28" cy="24"/>
              </a:xfrm>
              <a:custGeom>
                <a:avLst/>
                <a:gdLst>
                  <a:gd name="T0" fmla="*/ 11 w 56"/>
                  <a:gd name="T1" fmla="*/ 4 h 48"/>
                  <a:gd name="T2" fmla="*/ 21 w 56"/>
                  <a:gd name="T3" fmla="*/ 20 h 48"/>
                  <a:gd name="T4" fmla="*/ 0 w 56"/>
                  <a:gd name="T5" fmla="*/ 38 h 48"/>
                  <a:gd name="T6" fmla="*/ 4 w 56"/>
                  <a:gd name="T7" fmla="*/ 48 h 48"/>
                  <a:gd name="T8" fmla="*/ 8 w 56"/>
                  <a:gd name="T9" fmla="*/ 45 h 48"/>
                  <a:gd name="T10" fmla="*/ 8 w 56"/>
                  <a:gd name="T11" fmla="*/ 48 h 48"/>
                  <a:gd name="T12" fmla="*/ 27 w 56"/>
                  <a:gd name="T13" fmla="*/ 35 h 48"/>
                  <a:gd name="T14" fmla="*/ 36 w 56"/>
                  <a:gd name="T15" fmla="*/ 48 h 48"/>
                  <a:gd name="T16" fmla="*/ 46 w 56"/>
                  <a:gd name="T17" fmla="*/ 48 h 48"/>
                  <a:gd name="T18" fmla="*/ 49 w 56"/>
                  <a:gd name="T19" fmla="*/ 42 h 48"/>
                  <a:gd name="T20" fmla="*/ 36 w 56"/>
                  <a:gd name="T21" fmla="*/ 26 h 48"/>
                  <a:gd name="T22" fmla="*/ 56 w 56"/>
                  <a:gd name="T23" fmla="*/ 7 h 48"/>
                  <a:gd name="T24" fmla="*/ 46 w 56"/>
                  <a:gd name="T25" fmla="*/ 0 h 48"/>
                  <a:gd name="T26" fmla="*/ 32 w 56"/>
                  <a:gd name="T27" fmla="*/ 14 h 48"/>
                  <a:gd name="T28" fmla="*/ 21 w 56"/>
                  <a:gd name="T29" fmla="*/ 0 h 48"/>
                  <a:gd name="T30" fmla="*/ 18 w 56"/>
                  <a:gd name="T31" fmla="*/ 0 h 48"/>
                  <a:gd name="T32" fmla="*/ 14 w 56"/>
                  <a:gd name="T33" fmla="*/ 0 h 48"/>
                  <a:gd name="T34" fmla="*/ 11 w 56"/>
                  <a:gd name="T3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11" y="4"/>
                    </a:moveTo>
                    <a:lnTo>
                      <a:pt x="21" y="20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27" y="35"/>
                    </a:lnTo>
                    <a:lnTo>
                      <a:pt x="36" y="48"/>
                    </a:lnTo>
                    <a:lnTo>
                      <a:pt x="46" y="48"/>
                    </a:lnTo>
                    <a:lnTo>
                      <a:pt x="49" y="42"/>
                    </a:lnTo>
                    <a:lnTo>
                      <a:pt x="36" y="26"/>
                    </a:lnTo>
                    <a:lnTo>
                      <a:pt x="56" y="7"/>
                    </a:lnTo>
                    <a:lnTo>
                      <a:pt x="46" y="0"/>
                    </a:lnTo>
                    <a:lnTo>
                      <a:pt x="32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8" name="Freeform 760"/>
              <p:cNvSpPr>
                <a:spLocks/>
              </p:cNvSpPr>
              <p:nvPr/>
            </p:nvSpPr>
            <p:spPr bwMode="auto">
              <a:xfrm>
                <a:off x="4619" y="4039"/>
                <a:ext cx="28" cy="24"/>
              </a:xfrm>
              <a:custGeom>
                <a:avLst/>
                <a:gdLst>
                  <a:gd name="T0" fmla="*/ 11 w 56"/>
                  <a:gd name="T1" fmla="*/ 4 h 48"/>
                  <a:gd name="T2" fmla="*/ 21 w 56"/>
                  <a:gd name="T3" fmla="*/ 20 h 48"/>
                  <a:gd name="T4" fmla="*/ 0 w 56"/>
                  <a:gd name="T5" fmla="*/ 38 h 48"/>
                  <a:gd name="T6" fmla="*/ 4 w 56"/>
                  <a:gd name="T7" fmla="*/ 48 h 48"/>
                  <a:gd name="T8" fmla="*/ 8 w 56"/>
                  <a:gd name="T9" fmla="*/ 45 h 48"/>
                  <a:gd name="T10" fmla="*/ 8 w 56"/>
                  <a:gd name="T11" fmla="*/ 48 h 48"/>
                  <a:gd name="T12" fmla="*/ 27 w 56"/>
                  <a:gd name="T13" fmla="*/ 35 h 48"/>
                  <a:gd name="T14" fmla="*/ 36 w 56"/>
                  <a:gd name="T15" fmla="*/ 48 h 48"/>
                  <a:gd name="T16" fmla="*/ 46 w 56"/>
                  <a:gd name="T17" fmla="*/ 48 h 48"/>
                  <a:gd name="T18" fmla="*/ 49 w 56"/>
                  <a:gd name="T19" fmla="*/ 42 h 48"/>
                  <a:gd name="T20" fmla="*/ 36 w 56"/>
                  <a:gd name="T21" fmla="*/ 26 h 48"/>
                  <a:gd name="T22" fmla="*/ 56 w 56"/>
                  <a:gd name="T23" fmla="*/ 7 h 48"/>
                  <a:gd name="T24" fmla="*/ 46 w 56"/>
                  <a:gd name="T25" fmla="*/ 0 h 48"/>
                  <a:gd name="T26" fmla="*/ 32 w 56"/>
                  <a:gd name="T27" fmla="*/ 14 h 48"/>
                  <a:gd name="T28" fmla="*/ 21 w 56"/>
                  <a:gd name="T29" fmla="*/ 0 h 48"/>
                  <a:gd name="T30" fmla="*/ 18 w 56"/>
                  <a:gd name="T31" fmla="*/ 0 h 48"/>
                  <a:gd name="T32" fmla="*/ 14 w 56"/>
                  <a:gd name="T33" fmla="*/ 0 h 48"/>
                  <a:gd name="T34" fmla="*/ 11 w 56"/>
                  <a:gd name="T3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11" y="4"/>
                    </a:moveTo>
                    <a:lnTo>
                      <a:pt x="21" y="20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27" y="35"/>
                    </a:lnTo>
                    <a:lnTo>
                      <a:pt x="36" y="48"/>
                    </a:lnTo>
                    <a:lnTo>
                      <a:pt x="46" y="48"/>
                    </a:lnTo>
                    <a:lnTo>
                      <a:pt x="49" y="42"/>
                    </a:lnTo>
                    <a:lnTo>
                      <a:pt x="36" y="26"/>
                    </a:lnTo>
                    <a:lnTo>
                      <a:pt x="56" y="7"/>
                    </a:lnTo>
                    <a:lnTo>
                      <a:pt x="46" y="0"/>
                    </a:lnTo>
                    <a:lnTo>
                      <a:pt x="32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49" name="Rectangle 761"/>
              <p:cNvSpPr>
                <a:spLocks noChangeArrowheads="1"/>
              </p:cNvSpPr>
              <p:nvPr/>
            </p:nvSpPr>
            <p:spPr bwMode="auto">
              <a:xfrm>
                <a:off x="4415" y="3986"/>
                <a:ext cx="63" cy="74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0" name="Rectangle 762"/>
              <p:cNvSpPr>
                <a:spLocks noChangeArrowheads="1"/>
              </p:cNvSpPr>
              <p:nvPr/>
            </p:nvSpPr>
            <p:spPr bwMode="auto">
              <a:xfrm>
                <a:off x="4415" y="3986"/>
                <a:ext cx="63" cy="7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1" name="Rectangle 763"/>
              <p:cNvSpPr>
                <a:spLocks noChangeArrowheads="1"/>
              </p:cNvSpPr>
              <p:nvPr/>
            </p:nvSpPr>
            <p:spPr bwMode="auto">
              <a:xfrm>
                <a:off x="4418" y="3990"/>
                <a:ext cx="58" cy="67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2" name="Rectangle 764"/>
              <p:cNvSpPr>
                <a:spLocks noChangeArrowheads="1"/>
              </p:cNvSpPr>
              <p:nvPr/>
            </p:nvSpPr>
            <p:spPr bwMode="auto">
              <a:xfrm>
                <a:off x="4418" y="3990"/>
                <a:ext cx="58" cy="6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3" name="Freeform 765"/>
              <p:cNvSpPr>
                <a:spLocks/>
              </p:cNvSpPr>
              <p:nvPr/>
            </p:nvSpPr>
            <p:spPr bwMode="auto">
              <a:xfrm>
                <a:off x="4450" y="4014"/>
                <a:ext cx="20" cy="35"/>
              </a:xfrm>
              <a:custGeom>
                <a:avLst/>
                <a:gdLst>
                  <a:gd name="T0" fmla="*/ 7 w 41"/>
                  <a:gd name="T1" fmla="*/ 10 h 70"/>
                  <a:gd name="T2" fmla="*/ 0 w 41"/>
                  <a:gd name="T3" fmla="*/ 60 h 70"/>
                  <a:gd name="T4" fmla="*/ 10 w 41"/>
                  <a:gd name="T5" fmla="*/ 68 h 70"/>
                  <a:gd name="T6" fmla="*/ 10 w 41"/>
                  <a:gd name="T7" fmla="*/ 64 h 70"/>
                  <a:gd name="T8" fmla="*/ 13 w 41"/>
                  <a:gd name="T9" fmla="*/ 64 h 70"/>
                  <a:gd name="T10" fmla="*/ 13 w 41"/>
                  <a:gd name="T11" fmla="*/ 42 h 70"/>
                  <a:gd name="T12" fmla="*/ 28 w 41"/>
                  <a:gd name="T13" fmla="*/ 70 h 70"/>
                  <a:gd name="T14" fmla="*/ 31 w 41"/>
                  <a:gd name="T15" fmla="*/ 70 h 70"/>
                  <a:gd name="T16" fmla="*/ 31 w 41"/>
                  <a:gd name="T17" fmla="*/ 60 h 70"/>
                  <a:gd name="T18" fmla="*/ 17 w 41"/>
                  <a:gd name="T19" fmla="*/ 32 h 70"/>
                  <a:gd name="T20" fmla="*/ 41 w 41"/>
                  <a:gd name="T21" fmla="*/ 19 h 70"/>
                  <a:gd name="T22" fmla="*/ 38 w 41"/>
                  <a:gd name="T23" fmla="*/ 8 h 70"/>
                  <a:gd name="T24" fmla="*/ 13 w 41"/>
                  <a:gd name="T25" fmla="*/ 22 h 70"/>
                  <a:gd name="T26" fmla="*/ 17 w 41"/>
                  <a:gd name="T27" fmla="*/ 8 h 70"/>
                  <a:gd name="T28" fmla="*/ 10 w 41"/>
                  <a:gd name="T29" fmla="*/ 0 h 70"/>
                  <a:gd name="T30" fmla="*/ 7 w 41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70">
                    <a:moveTo>
                      <a:pt x="7" y="10"/>
                    </a:moveTo>
                    <a:lnTo>
                      <a:pt x="0" y="60"/>
                    </a:lnTo>
                    <a:lnTo>
                      <a:pt x="10" y="68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3" y="42"/>
                    </a:lnTo>
                    <a:lnTo>
                      <a:pt x="28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1" y="19"/>
                    </a:lnTo>
                    <a:lnTo>
                      <a:pt x="38" y="8"/>
                    </a:lnTo>
                    <a:lnTo>
                      <a:pt x="13" y="22"/>
                    </a:lnTo>
                    <a:lnTo>
                      <a:pt x="17" y="8"/>
                    </a:lnTo>
                    <a:lnTo>
                      <a:pt x="10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4" name="Freeform 766"/>
              <p:cNvSpPr>
                <a:spLocks/>
              </p:cNvSpPr>
              <p:nvPr/>
            </p:nvSpPr>
            <p:spPr bwMode="auto">
              <a:xfrm>
                <a:off x="4450" y="4014"/>
                <a:ext cx="20" cy="35"/>
              </a:xfrm>
              <a:custGeom>
                <a:avLst/>
                <a:gdLst>
                  <a:gd name="T0" fmla="*/ 7 w 41"/>
                  <a:gd name="T1" fmla="*/ 10 h 70"/>
                  <a:gd name="T2" fmla="*/ 0 w 41"/>
                  <a:gd name="T3" fmla="*/ 60 h 70"/>
                  <a:gd name="T4" fmla="*/ 10 w 41"/>
                  <a:gd name="T5" fmla="*/ 68 h 70"/>
                  <a:gd name="T6" fmla="*/ 10 w 41"/>
                  <a:gd name="T7" fmla="*/ 64 h 70"/>
                  <a:gd name="T8" fmla="*/ 13 w 41"/>
                  <a:gd name="T9" fmla="*/ 64 h 70"/>
                  <a:gd name="T10" fmla="*/ 13 w 41"/>
                  <a:gd name="T11" fmla="*/ 42 h 70"/>
                  <a:gd name="T12" fmla="*/ 28 w 41"/>
                  <a:gd name="T13" fmla="*/ 70 h 70"/>
                  <a:gd name="T14" fmla="*/ 31 w 41"/>
                  <a:gd name="T15" fmla="*/ 70 h 70"/>
                  <a:gd name="T16" fmla="*/ 31 w 41"/>
                  <a:gd name="T17" fmla="*/ 60 h 70"/>
                  <a:gd name="T18" fmla="*/ 17 w 41"/>
                  <a:gd name="T19" fmla="*/ 32 h 70"/>
                  <a:gd name="T20" fmla="*/ 41 w 41"/>
                  <a:gd name="T21" fmla="*/ 19 h 70"/>
                  <a:gd name="T22" fmla="*/ 38 w 41"/>
                  <a:gd name="T23" fmla="*/ 8 h 70"/>
                  <a:gd name="T24" fmla="*/ 13 w 41"/>
                  <a:gd name="T25" fmla="*/ 22 h 70"/>
                  <a:gd name="T26" fmla="*/ 17 w 41"/>
                  <a:gd name="T27" fmla="*/ 8 h 70"/>
                  <a:gd name="T28" fmla="*/ 10 w 41"/>
                  <a:gd name="T29" fmla="*/ 0 h 70"/>
                  <a:gd name="T30" fmla="*/ 7 w 41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70">
                    <a:moveTo>
                      <a:pt x="7" y="10"/>
                    </a:moveTo>
                    <a:lnTo>
                      <a:pt x="0" y="60"/>
                    </a:lnTo>
                    <a:lnTo>
                      <a:pt x="10" y="68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3" y="42"/>
                    </a:lnTo>
                    <a:lnTo>
                      <a:pt x="28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1" y="19"/>
                    </a:lnTo>
                    <a:lnTo>
                      <a:pt x="38" y="8"/>
                    </a:lnTo>
                    <a:lnTo>
                      <a:pt x="13" y="22"/>
                    </a:lnTo>
                    <a:lnTo>
                      <a:pt x="17" y="8"/>
                    </a:lnTo>
                    <a:lnTo>
                      <a:pt x="10" y="0"/>
                    </a:lnTo>
                    <a:lnTo>
                      <a:pt x="7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5" name="Freeform 767"/>
              <p:cNvSpPr>
                <a:spLocks/>
              </p:cNvSpPr>
              <p:nvPr/>
            </p:nvSpPr>
            <p:spPr bwMode="auto">
              <a:xfrm>
                <a:off x="4423" y="3994"/>
                <a:ext cx="33" cy="30"/>
              </a:xfrm>
              <a:custGeom>
                <a:avLst/>
                <a:gdLst>
                  <a:gd name="T0" fmla="*/ 15 w 66"/>
                  <a:gd name="T1" fmla="*/ 3 h 60"/>
                  <a:gd name="T2" fmla="*/ 25 w 66"/>
                  <a:gd name="T3" fmla="*/ 28 h 60"/>
                  <a:gd name="T4" fmla="*/ 0 w 66"/>
                  <a:gd name="T5" fmla="*/ 45 h 60"/>
                  <a:gd name="T6" fmla="*/ 4 w 66"/>
                  <a:gd name="T7" fmla="*/ 60 h 60"/>
                  <a:gd name="T8" fmla="*/ 6 w 66"/>
                  <a:gd name="T9" fmla="*/ 56 h 60"/>
                  <a:gd name="T10" fmla="*/ 11 w 66"/>
                  <a:gd name="T11" fmla="*/ 60 h 60"/>
                  <a:gd name="T12" fmla="*/ 32 w 66"/>
                  <a:gd name="T13" fmla="*/ 39 h 60"/>
                  <a:gd name="T14" fmla="*/ 43 w 66"/>
                  <a:gd name="T15" fmla="*/ 60 h 60"/>
                  <a:gd name="T16" fmla="*/ 53 w 66"/>
                  <a:gd name="T17" fmla="*/ 56 h 60"/>
                  <a:gd name="T18" fmla="*/ 56 w 66"/>
                  <a:gd name="T19" fmla="*/ 51 h 60"/>
                  <a:gd name="T20" fmla="*/ 43 w 66"/>
                  <a:gd name="T21" fmla="*/ 31 h 60"/>
                  <a:gd name="T22" fmla="*/ 66 w 66"/>
                  <a:gd name="T23" fmla="*/ 7 h 60"/>
                  <a:gd name="T24" fmla="*/ 56 w 66"/>
                  <a:gd name="T25" fmla="*/ 0 h 60"/>
                  <a:gd name="T26" fmla="*/ 35 w 66"/>
                  <a:gd name="T27" fmla="*/ 17 h 60"/>
                  <a:gd name="T28" fmla="*/ 25 w 66"/>
                  <a:gd name="T29" fmla="*/ 0 h 60"/>
                  <a:gd name="T30" fmla="*/ 21 w 66"/>
                  <a:gd name="T31" fmla="*/ 0 h 60"/>
                  <a:gd name="T32" fmla="*/ 15 w 66"/>
                  <a:gd name="T33" fmla="*/ 0 h 60"/>
                  <a:gd name="T34" fmla="*/ 15 w 66"/>
                  <a:gd name="T3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0">
                    <a:moveTo>
                      <a:pt x="15" y="3"/>
                    </a:moveTo>
                    <a:lnTo>
                      <a:pt x="25" y="28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32" y="39"/>
                    </a:lnTo>
                    <a:lnTo>
                      <a:pt x="43" y="60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43" y="31"/>
                    </a:lnTo>
                    <a:lnTo>
                      <a:pt x="66" y="7"/>
                    </a:lnTo>
                    <a:lnTo>
                      <a:pt x="56" y="0"/>
                    </a:lnTo>
                    <a:lnTo>
                      <a:pt x="35" y="17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6" name="Freeform 768"/>
              <p:cNvSpPr>
                <a:spLocks/>
              </p:cNvSpPr>
              <p:nvPr/>
            </p:nvSpPr>
            <p:spPr bwMode="auto">
              <a:xfrm>
                <a:off x="4423" y="3994"/>
                <a:ext cx="33" cy="30"/>
              </a:xfrm>
              <a:custGeom>
                <a:avLst/>
                <a:gdLst>
                  <a:gd name="T0" fmla="*/ 15 w 66"/>
                  <a:gd name="T1" fmla="*/ 3 h 60"/>
                  <a:gd name="T2" fmla="*/ 25 w 66"/>
                  <a:gd name="T3" fmla="*/ 28 h 60"/>
                  <a:gd name="T4" fmla="*/ 0 w 66"/>
                  <a:gd name="T5" fmla="*/ 45 h 60"/>
                  <a:gd name="T6" fmla="*/ 4 w 66"/>
                  <a:gd name="T7" fmla="*/ 60 h 60"/>
                  <a:gd name="T8" fmla="*/ 6 w 66"/>
                  <a:gd name="T9" fmla="*/ 56 h 60"/>
                  <a:gd name="T10" fmla="*/ 11 w 66"/>
                  <a:gd name="T11" fmla="*/ 60 h 60"/>
                  <a:gd name="T12" fmla="*/ 32 w 66"/>
                  <a:gd name="T13" fmla="*/ 39 h 60"/>
                  <a:gd name="T14" fmla="*/ 43 w 66"/>
                  <a:gd name="T15" fmla="*/ 60 h 60"/>
                  <a:gd name="T16" fmla="*/ 53 w 66"/>
                  <a:gd name="T17" fmla="*/ 56 h 60"/>
                  <a:gd name="T18" fmla="*/ 56 w 66"/>
                  <a:gd name="T19" fmla="*/ 51 h 60"/>
                  <a:gd name="T20" fmla="*/ 43 w 66"/>
                  <a:gd name="T21" fmla="*/ 31 h 60"/>
                  <a:gd name="T22" fmla="*/ 66 w 66"/>
                  <a:gd name="T23" fmla="*/ 7 h 60"/>
                  <a:gd name="T24" fmla="*/ 56 w 66"/>
                  <a:gd name="T25" fmla="*/ 0 h 60"/>
                  <a:gd name="T26" fmla="*/ 35 w 66"/>
                  <a:gd name="T27" fmla="*/ 17 h 60"/>
                  <a:gd name="T28" fmla="*/ 25 w 66"/>
                  <a:gd name="T29" fmla="*/ 0 h 60"/>
                  <a:gd name="T30" fmla="*/ 21 w 66"/>
                  <a:gd name="T31" fmla="*/ 0 h 60"/>
                  <a:gd name="T32" fmla="*/ 15 w 66"/>
                  <a:gd name="T33" fmla="*/ 0 h 60"/>
                  <a:gd name="T34" fmla="*/ 15 w 66"/>
                  <a:gd name="T3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0">
                    <a:moveTo>
                      <a:pt x="15" y="3"/>
                    </a:moveTo>
                    <a:lnTo>
                      <a:pt x="25" y="28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32" y="39"/>
                    </a:lnTo>
                    <a:lnTo>
                      <a:pt x="43" y="60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43" y="31"/>
                    </a:lnTo>
                    <a:lnTo>
                      <a:pt x="66" y="7"/>
                    </a:lnTo>
                    <a:lnTo>
                      <a:pt x="56" y="0"/>
                    </a:lnTo>
                    <a:lnTo>
                      <a:pt x="35" y="17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7" name="Freeform 769"/>
              <p:cNvSpPr>
                <a:spLocks/>
              </p:cNvSpPr>
              <p:nvPr/>
            </p:nvSpPr>
            <p:spPr bwMode="auto">
              <a:xfrm>
                <a:off x="4425" y="4022"/>
                <a:ext cx="21" cy="29"/>
              </a:xfrm>
              <a:custGeom>
                <a:avLst/>
                <a:gdLst>
                  <a:gd name="T0" fmla="*/ 24 w 42"/>
                  <a:gd name="T1" fmla="*/ 0 h 59"/>
                  <a:gd name="T2" fmla="*/ 28 w 42"/>
                  <a:gd name="T3" fmla="*/ 4 h 59"/>
                  <a:gd name="T4" fmla="*/ 31 w 42"/>
                  <a:gd name="T5" fmla="*/ 4 h 59"/>
                  <a:gd name="T6" fmla="*/ 34 w 42"/>
                  <a:gd name="T7" fmla="*/ 7 h 59"/>
                  <a:gd name="T8" fmla="*/ 39 w 42"/>
                  <a:gd name="T9" fmla="*/ 11 h 59"/>
                  <a:gd name="T10" fmla="*/ 39 w 42"/>
                  <a:gd name="T11" fmla="*/ 17 h 59"/>
                  <a:gd name="T12" fmla="*/ 42 w 42"/>
                  <a:gd name="T13" fmla="*/ 21 h 59"/>
                  <a:gd name="T14" fmla="*/ 42 w 42"/>
                  <a:gd name="T15" fmla="*/ 27 h 59"/>
                  <a:gd name="T16" fmla="*/ 42 w 42"/>
                  <a:gd name="T17" fmla="*/ 32 h 59"/>
                  <a:gd name="T18" fmla="*/ 39 w 42"/>
                  <a:gd name="T19" fmla="*/ 39 h 59"/>
                  <a:gd name="T20" fmla="*/ 39 w 42"/>
                  <a:gd name="T21" fmla="*/ 45 h 59"/>
                  <a:gd name="T22" fmla="*/ 34 w 42"/>
                  <a:gd name="T23" fmla="*/ 49 h 59"/>
                  <a:gd name="T24" fmla="*/ 31 w 42"/>
                  <a:gd name="T25" fmla="*/ 53 h 59"/>
                  <a:gd name="T26" fmla="*/ 28 w 42"/>
                  <a:gd name="T27" fmla="*/ 55 h 59"/>
                  <a:gd name="T28" fmla="*/ 24 w 42"/>
                  <a:gd name="T29" fmla="*/ 55 h 59"/>
                  <a:gd name="T30" fmla="*/ 21 w 42"/>
                  <a:gd name="T31" fmla="*/ 59 h 59"/>
                  <a:gd name="T32" fmla="*/ 14 w 42"/>
                  <a:gd name="T33" fmla="*/ 59 h 59"/>
                  <a:gd name="T34" fmla="*/ 11 w 42"/>
                  <a:gd name="T35" fmla="*/ 55 h 59"/>
                  <a:gd name="T36" fmla="*/ 7 w 42"/>
                  <a:gd name="T37" fmla="*/ 55 h 59"/>
                  <a:gd name="T38" fmla="*/ 7 w 42"/>
                  <a:gd name="T39" fmla="*/ 53 h 59"/>
                  <a:gd name="T40" fmla="*/ 2 w 42"/>
                  <a:gd name="T41" fmla="*/ 49 h 59"/>
                  <a:gd name="T42" fmla="*/ 0 w 42"/>
                  <a:gd name="T43" fmla="*/ 42 h 59"/>
                  <a:gd name="T44" fmla="*/ 0 w 42"/>
                  <a:gd name="T45" fmla="*/ 39 h 59"/>
                  <a:gd name="T46" fmla="*/ 0 w 42"/>
                  <a:gd name="T47" fmla="*/ 32 h 59"/>
                  <a:gd name="T48" fmla="*/ 0 w 42"/>
                  <a:gd name="T49" fmla="*/ 27 h 59"/>
                  <a:gd name="T50" fmla="*/ 2 w 42"/>
                  <a:gd name="T51" fmla="*/ 21 h 59"/>
                  <a:gd name="T52" fmla="*/ 2 w 42"/>
                  <a:gd name="T53" fmla="*/ 13 h 59"/>
                  <a:gd name="T54" fmla="*/ 7 w 42"/>
                  <a:gd name="T55" fmla="*/ 11 h 59"/>
                  <a:gd name="T56" fmla="*/ 11 w 42"/>
                  <a:gd name="T57" fmla="*/ 7 h 59"/>
                  <a:gd name="T58" fmla="*/ 14 w 42"/>
                  <a:gd name="T59" fmla="*/ 4 h 59"/>
                  <a:gd name="T60" fmla="*/ 17 w 42"/>
                  <a:gd name="T61" fmla="*/ 4 h 59"/>
                  <a:gd name="T62" fmla="*/ 21 w 42"/>
                  <a:gd name="T63" fmla="*/ 0 h 59"/>
                  <a:gd name="T64" fmla="*/ 24 w 42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9">
                    <a:moveTo>
                      <a:pt x="24" y="0"/>
                    </a:moveTo>
                    <a:lnTo>
                      <a:pt x="28" y="4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2" y="21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4" y="49"/>
                    </a:lnTo>
                    <a:lnTo>
                      <a:pt x="31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9"/>
                    </a:lnTo>
                    <a:lnTo>
                      <a:pt x="14" y="59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8" name="Freeform 770"/>
              <p:cNvSpPr>
                <a:spLocks/>
              </p:cNvSpPr>
              <p:nvPr/>
            </p:nvSpPr>
            <p:spPr bwMode="auto">
              <a:xfrm>
                <a:off x="4425" y="4022"/>
                <a:ext cx="21" cy="29"/>
              </a:xfrm>
              <a:custGeom>
                <a:avLst/>
                <a:gdLst>
                  <a:gd name="T0" fmla="*/ 24 w 42"/>
                  <a:gd name="T1" fmla="*/ 0 h 59"/>
                  <a:gd name="T2" fmla="*/ 28 w 42"/>
                  <a:gd name="T3" fmla="*/ 4 h 59"/>
                  <a:gd name="T4" fmla="*/ 31 w 42"/>
                  <a:gd name="T5" fmla="*/ 4 h 59"/>
                  <a:gd name="T6" fmla="*/ 34 w 42"/>
                  <a:gd name="T7" fmla="*/ 7 h 59"/>
                  <a:gd name="T8" fmla="*/ 39 w 42"/>
                  <a:gd name="T9" fmla="*/ 11 h 59"/>
                  <a:gd name="T10" fmla="*/ 39 w 42"/>
                  <a:gd name="T11" fmla="*/ 17 h 59"/>
                  <a:gd name="T12" fmla="*/ 42 w 42"/>
                  <a:gd name="T13" fmla="*/ 21 h 59"/>
                  <a:gd name="T14" fmla="*/ 42 w 42"/>
                  <a:gd name="T15" fmla="*/ 27 h 59"/>
                  <a:gd name="T16" fmla="*/ 42 w 42"/>
                  <a:gd name="T17" fmla="*/ 32 h 59"/>
                  <a:gd name="T18" fmla="*/ 39 w 42"/>
                  <a:gd name="T19" fmla="*/ 39 h 59"/>
                  <a:gd name="T20" fmla="*/ 39 w 42"/>
                  <a:gd name="T21" fmla="*/ 45 h 59"/>
                  <a:gd name="T22" fmla="*/ 34 w 42"/>
                  <a:gd name="T23" fmla="*/ 49 h 59"/>
                  <a:gd name="T24" fmla="*/ 31 w 42"/>
                  <a:gd name="T25" fmla="*/ 53 h 59"/>
                  <a:gd name="T26" fmla="*/ 28 w 42"/>
                  <a:gd name="T27" fmla="*/ 55 h 59"/>
                  <a:gd name="T28" fmla="*/ 24 w 42"/>
                  <a:gd name="T29" fmla="*/ 55 h 59"/>
                  <a:gd name="T30" fmla="*/ 21 w 42"/>
                  <a:gd name="T31" fmla="*/ 59 h 59"/>
                  <a:gd name="T32" fmla="*/ 14 w 42"/>
                  <a:gd name="T33" fmla="*/ 59 h 59"/>
                  <a:gd name="T34" fmla="*/ 11 w 42"/>
                  <a:gd name="T35" fmla="*/ 55 h 59"/>
                  <a:gd name="T36" fmla="*/ 7 w 42"/>
                  <a:gd name="T37" fmla="*/ 55 h 59"/>
                  <a:gd name="T38" fmla="*/ 7 w 42"/>
                  <a:gd name="T39" fmla="*/ 53 h 59"/>
                  <a:gd name="T40" fmla="*/ 2 w 42"/>
                  <a:gd name="T41" fmla="*/ 49 h 59"/>
                  <a:gd name="T42" fmla="*/ 0 w 42"/>
                  <a:gd name="T43" fmla="*/ 42 h 59"/>
                  <a:gd name="T44" fmla="*/ 0 w 42"/>
                  <a:gd name="T45" fmla="*/ 39 h 59"/>
                  <a:gd name="T46" fmla="*/ 0 w 42"/>
                  <a:gd name="T47" fmla="*/ 32 h 59"/>
                  <a:gd name="T48" fmla="*/ 0 w 42"/>
                  <a:gd name="T49" fmla="*/ 27 h 59"/>
                  <a:gd name="T50" fmla="*/ 2 w 42"/>
                  <a:gd name="T51" fmla="*/ 21 h 59"/>
                  <a:gd name="T52" fmla="*/ 2 w 42"/>
                  <a:gd name="T53" fmla="*/ 13 h 59"/>
                  <a:gd name="T54" fmla="*/ 7 w 42"/>
                  <a:gd name="T55" fmla="*/ 11 h 59"/>
                  <a:gd name="T56" fmla="*/ 11 w 42"/>
                  <a:gd name="T57" fmla="*/ 7 h 59"/>
                  <a:gd name="T58" fmla="*/ 14 w 42"/>
                  <a:gd name="T59" fmla="*/ 4 h 59"/>
                  <a:gd name="T60" fmla="*/ 17 w 42"/>
                  <a:gd name="T61" fmla="*/ 4 h 59"/>
                  <a:gd name="T62" fmla="*/ 21 w 42"/>
                  <a:gd name="T63" fmla="*/ 0 h 59"/>
                  <a:gd name="T64" fmla="*/ 24 w 42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9">
                    <a:moveTo>
                      <a:pt x="24" y="0"/>
                    </a:moveTo>
                    <a:lnTo>
                      <a:pt x="28" y="4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2" y="21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4" y="49"/>
                    </a:lnTo>
                    <a:lnTo>
                      <a:pt x="31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9"/>
                    </a:lnTo>
                    <a:lnTo>
                      <a:pt x="14" y="59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59" name="Freeform 771"/>
              <p:cNvSpPr>
                <a:spLocks/>
              </p:cNvSpPr>
              <p:nvPr/>
            </p:nvSpPr>
            <p:spPr bwMode="auto">
              <a:xfrm>
                <a:off x="4431" y="4027"/>
                <a:ext cx="8" cy="16"/>
              </a:xfrm>
              <a:custGeom>
                <a:avLst/>
                <a:gdLst>
                  <a:gd name="T0" fmla="*/ 10 w 17"/>
                  <a:gd name="T1" fmla="*/ 0 h 31"/>
                  <a:gd name="T2" fmla="*/ 13 w 17"/>
                  <a:gd name="T3" fmla="*/ 2 h 31"/>
                  <a:gd name="T4" fmla="*/ 17 w 17"/>
                  <a:gd name="T5" fmla="*/ 6 h 31"/>
                  <a:gd name="T6" fmla="*/ 17 w 17"/>
                  <a:gd name="T7" fmla="*/ 10 h 31"/>
                  <a:gd name="T8" fmla="*/ 17 w 17"/>
                  <a:gd name="T9" fmla="*/ 12 h 31"/>
                  <a:gd name="T10" fmla="*/ 17 w 17"/>
                  <a:gd name="T11" fmla="*/ 16 h 31"/>
                  <a:gd name="T12" fmla="*/ 17 w 17"/>
                  <a:gd name="T13" fmla="*/ 21 h 31"/>
                  <a:gd name="T14" fmla="*/ 13 w 17"/>
                  <a:gd name="T15" fmla="*/ 24 h 31"/>
                  <a:gd name="T16" fmla="*/ 13 w 17"/>
                  <a:gd name="T17" fmla="*/ 28 h 31"/>
                  <a:gd name="T18" fmla="*/ 10 w 17"/>
                  <a:gd name="T19" fmla="*/ 31 h 31"/>
                  <a:gd name="T20" fmla="*/ 6 w 17"/>
                  <a:gd name="T21" fmla="*/ 31 h 31"/>
                  <a:gd name="T22" fmla="*/ 3 w 17"/>
                  <a:gd name="T23" fmla="*/ 31 h 31"/>
                  <a:gd name="T24" fmla="*/ 3 w 17"/>
                  <a:gd name="T25" fmla="*/ 28 h 31"/>
                  <a:gd name="T26" fmla="*/ 0 w 17"/>
                  <a:gd name="T27" fmla="*/ 28 h 31"/>
                  <a:gd name="T28" fmla="*/ 0 w 17"/>
                  <a:gd name="T29" fmla="*/ 24 h 31"/>
                  <a:gd name="T30" fmla="*/ 0 w 17"/>
                  <a:gd name="T31" fmla="*/ 21 h 31"/>
                  <a:gd name="T32" fmla="*/ 0 w 17"/>
                  <a:gd name="T33" fmla="*/ 16 h 31"/>
                  <a:gd name="T34" fmla="*/ 3 w 17"/>
                  <a:gd name="T35" fmla="*/ 12 h 31"/>
                  <a:gd name="T36" fmla="*/ 3 w 17"/>
                  <a:gd name="T37" fmla="*/ 10 h 31"/>
                  <a:gd name="T38" fmla="*/ 3 w 17"/>
                  <a:gd name="T39" fmla="*/ 6 h 31"/>
                  <a:gd name="T40" fmla="*/ 6 w 17"/>
                  <a:gd name="T41" fmla="*/ 6 h 31"/>
                  <a:gd name="T42" fmla="*/ 6 w 17"/>
                  <a:gd name="T43" fmla="*/ 2 h 31"/>
                  <a:gd name="T44" fmla="*/ 10 w 17"/>
                  <a:gd name="T45" fmla="*/ 2 h 31"/>
                  <a:gd name="T46" fmla="*/ 10 w 17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31">
                    <a:moveTo>
                      <a:pt x="10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0" name="Freeform 772"/>
              <p:cNvSpPr>
                <a:spLocks/>
              </p:cNvSpPr>
              <p:nvPr/>
            </p:nvSpPr>
            <p:spPr bwMode="auto">
              <a:xfrm>
                <a:off x="4431" y="4027"/>
                <a:ext cx="8" cy="16"/>
              </a:xfrm>
              <a:custGeom>
                <a:avLst/>
                <a:gdLst>
                  <a:gd name="T0" fmla="*/ 10 w 17"/>
                  <a:gd name="T1" fmla="*/ 0 h 31"/>
                  <a:gd name="T2" fmla="*/ 13 w 17"/>
                  <a:gd name="T3" fmla="*/ 2 h 31"/>
                  <a:gd name="T4" fmla="*/ 17 w 17"/>
                  <a:gd name="T5" fmla="*/ 6 h 31"/>
                  <a:gd name="T6" fmla="*/ 17 w 17"/>
                  <a:gd name="T7" fmla="*/ 10 h 31"/>
                  <a:gd name="T8" fmla="*/ 17 w 17"/>
                  <a:gd name="T9" fmla="*/ 12 h 31"/>
                  <a:gd name="T10" fmla="*/ 17 w 17"/>
                  <a:gd name="T11" fmla="*/ 16 h 31"/>
                  <a:gd name="T12" fmla="*/ 17 w 17"/>
                  <a:gd name="T13" fmla="*/ 21 h 31"/>
                  <a:gd name="T14" fmla="*/ 13 w 17"/>
                  <a:gd name="T15" fmla="*/ 24 h 31"/>
                  <a:gd name="T16" fmla="*/ 13 w 17"/>
                  <a:gd name="T17" fmla="*/ 28 h 31"/>
                  <a:gd name="T18" fmla="*/ 10 w 17"/>
                  <a:gd name="T19" fmla="*/ 31 h 31"/>
                  <a:gd name="T20" fmla="*/ 6 w 17"/>
                  <a:gd name="T21" fmla="*/ 31 h 31"/>
                  <a:gd name="T22" fmla="*/ 3 w 17"/>
                  <a:gd name="T23" fmla="*/ 31 h 31"/>
                  <a:gd name="T24" fmla="*/ 3 w 17"/>
                  <a:gd name="T25" fmla="*/ 28 h 31"/>
                  <a:gd name="T26" fmla="*/ 0 w 17"/>
                  <a:gd name="T27" fmla="*/ 28 h 31"/>
                  <a:gd name="T28" fmla="*/ 0 w 17"/>
                  <a:gd name="T29" fmla="*/ 24 h 31"/>
                  <a:gd name="T30" fmla="*/ 0 w 17"/>
                  <a:gd name="T31" fmla="*/ 21 h 31"/>
                  <a:gd name="T32" fmla="*/ 0 w 17"/>
                  <a:gd name="T33" fmla="*/ 16 h 31"/>
                  <a:gd name="T34" fmla="*/ 3 w 17"/>
                  <a:gd name="T35" fmla="*/ 12 h 31"/>
                  <a:gd name="T36" fmla="*/ 3 w 17"/>
                  <a:gd name="T37" fmla="*/ 10 h 31"/>
                  <a:gd name="T38" fmla="*/ 3 w 17"/>
                  <a:gd name="T39" fmla="*/ 6 h 31"/>
                  <a:gd name="T40" fmla="*/ 6 w 17"/>
                  <a:gd name="T41" fmla="*/ 6 h 31"/>
                  <a:gd name="T42" fmla="*/ 6 w 17"/>
                  <a:gd name="T43" fmla="*/ 2 h 31"/>
                  <a:gd name="T44" fmla="*/ 10 w 17"/>
                  <a:gd name="T45" fmla="*/ 2 h 31"/>
                  <a:gd name="T46" fmla="*/ 10 w 17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31">
                    <a:moveTo>
                      <a:pt x="10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1" name="Freeform 773"/>
              <p:cNvSpPr>
                <a:spLocks/>
              </p:cNvSpPr>
              <p:nvPr/>
            </p:nvSpPr>
            <p:spPr bwMode="auto">
              <a:xfrm>
                <a:off x="4772" y="3918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0 h 8"/>
                  <a:gd name="T4" fmla="*/ 4 w 4"/>
                  <a:gd name="T5" fmla="*/ 4 h 8"/>
                  <a:gd name="T6" fmla="*/ 4 w 4"/>
                  <a:gd name="T7" fmla="*/ 8 h 8"/>
                  <a:gd name="T8" fmla="*/ 0 w 4"/>
                  <a:gd name="T9" fmla="*/ 8 h 8"/>
                  <a:gd name="T10" fmla="*/ 0 w 4"/>
                  <a:gd name="T11" fmla="*/ 4 h 8"/>
                  <a:gd name="T12" fmla="*/ 0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2" name="Rectangle 774"/>
              <p:cNvSpPr>
                <a:spLocks noChangeArrowheads="1"/>
              </p:cNvSpPr>
              <p:nvPr/>
            </p:nvSpPr>
            <p:spPr bwMode="auto">
              <a:xfrm>
                <a:off x="4724" y="3917"/>
                <a:ext cx="62" cy="7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3" name="Rectangle 775"/>
              <p:cNvSpPr>
                <a:spLocks noChangeArrowheads="1"/>
              </p:cNvSpPr>
              <p:nvPr/>
            </p:nvSpPr>
            <p:spPr bwMode="auto">
              <a:xfrm>
                <a:off x="4724" y="3917"/>
                <a:ext cx="62" cy="7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4" name="Rectangle 776"/>
              <p:cNvSpPr>
                <a:spLocks noChangeArrowheads="1"/>
              </p:cNvSpPr>
              <p:nvPr/>
            </p:nvSpPr>
            <p:spPr bwMode="auto">
              <a:xfrm>
                <a:off x="4725" y="3918"/>
                <a:ext cx="58" cy="68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5" name="Rectangle 777"/>
              <p:cNvSpPr>
                <a:spLocks noChangeArrowheads="1"/>
              </p:cNvSpPr>
              <p:nvPr/>
            </p:nvSpPr>
            <p:spPr bwMode="auto">
              <a:xfrm>
                <a:off x="4725" y="3918"/>
                <a:ext cx="58" cy="6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6" name="Freeform 778"/>
              <p:cNvSpPr>
                <a:spLocks/>
              </p:cNvSpPr>
              <p:nvPr/>
            </p:nvSpPr>
            <p:spPr bwMode="auto">
              <a:xfrm>
                <a:off x="4758" y="3945"/>
                <a:ext cx="22" cy="35"/>
              </a:xfrm>
              <a:custGeom>
                <a:avLst/>
                <a:gdLst>
                  <a:gd name="T0" fmla="*/ 9 w 43"/>
                  <a:gd name="T1" fmla="*/ 10 h 69"/>
                  <a:gd name="T2" fmla="*/ 0 w 43"/>
                  <a:gd name="T3" fmla="*/ 59 h 69"/>
                  <a:gd name="T4" fmla="*/ 9 w 43"/>
                  <a:gd name="T5" fmla="*/ 66 h 69"/>
                  <a:gd name="T6" fmla="*/ 9 w 43"/>
                  <a:gd name="T7" fmla="*/ 62 h 69"/>
                  <a:gd name="T8" fmla="*/ 11 w 43"/>
                  <a:gd name="T9" fmla="*/ 62 h 69"/>
                  <a:gd name="T10" fmla="*/ 15 w 43"/>
                  <a:gd name="T11" fmla="*/ 42 h 69"/>
                  <a:gd name="T12" fmla="*/ 25 w 43"/>
                  <a:gd name="T13" fmla="*/ 69 h 69"/>
                  <a:gd name="T14" fmla="*/ 32 w 43"/>
                  <a:gd name="T15" fmla="*/ 69 h 69"/>
                  <a:gd name="T16" fmla="*/ 32 w 43"/>
                  <a:gd name="T17" fmla="*/ 54 h 69"/>
                  <a:gd name="T18" fmla="*/ 18 w 43"/>
                  <a:gd name="T19" fmla="*/ 31 h 69"/>
                  <a:gd name="T20" fmla="*/ 43 w 43"/>
                  <a:gd name="T21" fmla="*/ 16 h 69"/>
                  <a:gd name="T22" fmla="*/ 35 w 43"/>
                  <a:gd name="T23" fmla="*/ 3 h 69"/>
                  <a:gd name="T24" fmla="*/ 15 w 43"/>
                  <a:gd name="T25" fmla="*/ 20 h 69"/>
                  <a:gd name="T26" fmla="*/ 18 w 43"/>
                  <a:gd name="T27" fmla="*/ 3 h 69"/>
                  <a:gd name="T28" fmla="*/ 11 w 43"/>
                  <a:gd name="T29" fmla="*/ 0 h 69"/>
                  <a:gd name="T30" fmla="*/ 9 w 43"/>
                  <a:gd name="T3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9">
                    <a:moveTo>
                      <a:pt x="9" y="10"/>
                    </a:moveTo>
                    <a:lnTo>
                      <a:pt x="0" y="59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5" y="42"/>
                    </a:lnTo>
                    <a:lnTo>
                      <a:pt x="25" y="69"/>
                    </a:lnTo>
                    <a:lnTo>
                      <a:pt x="32" y="69"/>
                    </a:lnTo>
                    <a:lnTo>
                      <a:pt x="32" y="54"/>
                    </a:lnTo>
                    <a:lnTo>
                      <a:pt x="18" y="31"/>
                    </a:lnTo>
                    <a:lnTo>
                      <a:pt x="43" y="16"/>
                    </a:lnTo>
                    <a:lnTo>
                      <a:pt x="35" y="3"/>
                    </a:lnTo>
                    <a:lnTo>
                      <a:pt x="15" y="20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7" name="Freeform 779"/>
              <p:cNvSpPr>
                <a:spLocks/>
              </p:cNvSpPr>
              <p:nvPr/>
            </p:nvSpPr>
            <p:spPr bwMode="auto">
              <a:xfrm>
                <a:off x="4758" y="3945"/>
                <a:ext cx="22" cy="35"/>
              </a:xfrm>
              <a:custGeom>
                <a:avLst/>
                <a:gdLst>
                  <a:gd name="T0" fmla="*/ 9 w 43"/>
                  <a:gd name="T1" fmla="*/ 10 h 69"/>
                  <a:gd name="T2" fmla="*/ 0 w 43"/>
                  <a:gd name="T3" fmla="*/ 59 h 69"/>
                  <a:gd name="T4" fmla="*/ 9 w 43"/>
                  <a:gd name="T5" fmla="*/ 66 h 69"/>
                  <a:gd name="T6" fmla="*/ 9 w 43"/>
                  <a:gd name="T7" fmla="*/ 62 h 69"/>
                  <a:gd name="T8" fmla="*/ 11 w 43"/>
                  <a:gd name="T9" fmla="*/ 62 h 69"/>
                  <a:gd name="T10" fmla="*/ 15 w 43"/>
                  <a:gd name="T11" fmla="*/ 42 h 69"/>
                  <a:gd name="T12" fmla="*/ 25 w 43"/>
                  <a:gd name="T13" fmla="*/ 69 h 69"/>
                  <a:gd name="T14" fmla="*/ 32 w 43"/>
                  <a:gd name="T15" fmla="*/ 69 h 69"/>
                  <a:gd name="T16" fmla="*/ 32 w 43"/>
                  <a:gd name="T17" fmla="*/ 54 h 69"/>
                  <a:gd name="T18" fmla="*/ 18 w 43"/>
                  <a:gd name="T19" fmla="*/ 31 h 69"/>
                  <a:gd name="T20" fmla="*/ 43 w 43"/>
                  <a:gd name="T21" fmla="*/ 16 h 69"/>
                  <a:gd name="T22" fmla="*/ 35 w 43"/>
                  <a:gd name="T23" fmla="*/ 3 h 69"/>
                  <a:gd name="T24" fmla="*/ 15 w 43"/>
                  <a:gd name="T25" fmla="*/ 20 h 69"/>
                  <a:gd name="T26" fmla="*/ 18 w 43"/>
                  <a:gd name="T27" fmla="*/ 3 h 69"/>
                  <a:gd name="T28" fmla="*/ 11 w 43"/>
                  <a:gd name="T29" fmla="*/ 0 h 69"/>
                  <a:gd name="T30" fmla="*/ 9 w 43"/>
                  <a:gd name="T3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9">
                    <a:moveTo>
                      <a:pt x="9" y="10"/>
                    </a:moveTo>
                    <a:lnTo>
                      <a:pt x="0" y="59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5" y="42"/>
                    </a:lnTo>
                    <a:lnTo>
                      <a:pt x="25" y="69"/>
                    </a:lnTo>
                    <a:lnTo>
                      <a:pt x="32" y="69"/>
                    </a:lnTo>
                    <a:lnTo>
                      <a:pt x="32" y="54"/>
                    </a:lnTo>
                    <a:lnTo>
                      <a:pt x="18" y="31"/>
                    </a:lnTo>
                    <a:lnTo>
                      <a:pt x="43" y="16"/>
                    </a:lnTo>
                    <a:lnTo>
                      <a:pt x="35" y="3"/>
                    </a:lnTo>
                    <a:lnTo>
                      <a:pt x="15" y="20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9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8" name="Freeform 780"/>
              <p:cNvSpPr>
                <a:spLocks/>
              </p:cNvSpPr>
              <p:nvPr/>
            </p:nvSpPr>
            <p:spPr bwMode="auto">
              <a:xfrm>
                <a:off x="4733" y="3922"/>
                <a:ext cx="33" cy="31"/>
              </a:xfrm>
              <a:custGeom>
                <a:avLst/>
                <a:gdLst>
                  <a:gd name="T0" fmla="*/ 10 w 66"/>
                  <a:gd name="T1" fmla="*/ 2 h 62"/>
                  <a:gd name="T2" fmla="*/ 23 w 66"/>
                  <a:gd name="T3" fmla="*/ 28 h 62"/>
                  <a:gd name="T4" fmla="*/ 0 w 66"/>
                  <a:gd name="T5" fmla="*/ 46 h 62"/>
                  <a:gd name="T6" fmla="*/ 3 w 66"/>
                  <a:gd name="T7" fmla="*/ 58 h 62"/>
                  <a:gd name="T8" fmla="*/ 6 w 66"/>
                  <a:gd name="T9" fmla="*/ 58 h 62"/>
                  <a:gd name="T10" fmla="*/ 6 w 66"/>
                  <a:gd name="T11" fmla="*/ 62 h 62"/>
                  <a:gd name="T12" fmla="*/ 30 w 66"/>
                  <a:gd name="T13" fmla="*/ 42 h 62"/>
                  <a:gd name="T14" fmla="*/ 41 w 66"/>
                  <a:gd name="T15" fmla="*/ 58 h 62"/>
                  <a:gd name="T16" fmla="*/ 51 w 66"/>
                  <a:gd name="T17" fmla="*/ 58 h 62"/>
                  <a:gd name="T18" fmla="*/ 55 w 66"/>
                  <a:gd name="T19" fmla="*/ 52 h 62"/>
                  <a:gd name="T20" fmla="*/ 41 w 66"/>
                  <a:gd name="T21" fmla="*/ 34 h 62"/>
                  <a:gd name="T22" fmla="*/ 66 w 66"/>
                  <a:gd name="T23" fmla="*/ 10 h 62"/>
                  <a:gd name="T24" fmla="*/ 55 w 66"/>
                  <a:gd name="T25" fmla="*/ 0 h 62"/>
                  <a:gd name="T26" fmla="*/ 34 w 66"/>
                  <a:gd name="T27" fmla="*/ 20 h 62"/>
                  <a:gd name="T28" fmla="*/ 23 w 66"/>
                  <a:gd name="T29" fmla="*/ 0 h 62"/>
                  <a:gd name="T30" fmla="*/ 16 w 66"/>
                  <a:gd name="T31" fmla="*/ 2 h 62"/>
                  <a:gd name="T32" fmla="*/ 13 w 66"/>
                  <a:gd name="T33" fmla="*/ 0 h 62"/>
                  <a:gd name="T34" fmla="*/ 10 w 66"/>
                  <a:gd name="T3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0" y="2"/>
                    </a:moveTo>
                    <a:lnTo>
                      <a:pt x="23" y="28"/>
                    </a:lnTo>
                    <a:lnTo>
                      <a:pt x="0" y="46"/>
                    </a:lnTo>
                    <a:lnTo>
                      <a:pt x="3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30" y="42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55" y="52"/>
                    </a:lnTo>
                    <a:lnTo>
                      <a:pt x="41" y="34"/>
                    </a:lnTo>
                    <a:lnTo>
                      <a:pt x="66" y="10"/>
                    </a:lnTo>
                    <a:lnTo>
                      <a:pt x="55" y="0"/>
                    </a:lnTo>
                    <a:lnTo>
                      <a:pt x="34" y="2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69" name="Freeform 781"/>
              <p:cNvSpPr>
                <a:spLocks/>
              </p:cNvSpPr>
              <p:nvPr/>
            </p:nvSpPr>
            <p:spPr bwMode="auto">
              <a:xfrm>
                <a:off x="4733" y="3922"/>
                <a:ext cx="33" cy="31"/>
              </a:xfrm>
              <a:custGeom>
                <a:avLst/>
                <a:gdLst>
                  <a:gd name="T0" fmla="*/ 10 w 66"/>
                  <a:gd name="T1" fmla="*/ 2 h 62"/>
                  <a:gd name="T2" fmla="*/ 23 w 66"/>
                  <a:gd name="T3" fmla="*/ 28 h 62"/>
                  <a:gd name="T4" fmla="*/ 0 w 66"/>
                  <a:gd name="T5" fmla="*/ 46 h 62"/>
                  <a:gd name="T6" fmla="*/ 3 w 66"/>
                  <a:gd name="T7" fmla="*/ 58 h 62"/>
                  <a:gd name="T8" fmla="*/ 6 w 66"/>
                  <a:gd name="T9" fmla="*/ 58 h 62"/>
                  <a:gd name="T10" fmla="*/ 6 w 66"/>
                  <a:gd name="T11" fmla="*/ 62 h 62"/>
                  <a:gd name="T12" fmla="*/ 30 w 66"/>
                  <a:gd name="T13" fmla="*/ 42 h 62"/>
                  <a:gd name="T14" fmla="*/ 41 w 66"/>
                  <a:gd name="T15" fmla="*/ 58 h 62"/>
                  <a:gd name="T16" fmla="*/ 51 w 66"/>
                  <a:gd name="T17" fmla="*/ 58 h 62"/>
                  <a:gd name="T18" fmla="*/ 55 w 66"/>
                  <a:gd name="T19" fmla="*/ 52 h 62"/>
                  <a:gd name="T20" fmla="*/ 41 w 66"/>
                  <a:gd name="T21" fmla="*/ 34 h 62"/>
                  <a:gd name="T22" fmla="*/ 66 w 66"/>
                  <a:gd name="T23" fmla="*/ 10 h 62"/>
                  <a:gd name="T24" fmla="*/ 55 w 66"/>
                  <a:gd name="T25" fmla="*/ 0 h 62"/>
                  <a:gd name="T26" fmla="*/ 34 w 66"/>
                  <a:gd name="T27" fmla="*/ 20 h 62"/>
                  <a:gd name="T28" fmla="*/ 23 w 66"/>
                  <a:gd name="T29" fmla="*/ 0 h 62"/>
                  <a:gd name="T30" fmla="*/ 16 w 66"/>
                  <a:gd name="T31" fmla="*/ 2 h 62"/>
                  <a:gd name="T32" fmla="*/ 13 w 66"/>
                  <a:gd name="T33" fmla="*/ 0 h 62"/>
                  <a:gd name="T34" fmla="*/ 10 w 66"/>
                  <a:gd name="T3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0" y="2"/>
                    </a:moveTo>
                    <a:lnTo>
                      <a:pt x="23" y="28"/>
                    </a:lnTo>
                    <a:lnTo>
                      <a:pt x="0" y="46"/>
                    </a:lnTo>
                    <a:lnTo>
                      <a:pt x="3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30" y="42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55" y="52"/>
                    </a:lnTo>
                    <a:lnTo>
                      <a:pt x="41" y="34"/>
                    </a:lnTo>
                    <a:lnTo>
                      <a:pt x="66" y="10"/>
                    </a:lnTo>
                    <a:lnTo>
                      <a:pt x="55" y="0"/>
                    </a:lnTo>
                    <a:lnTo>
                      <a:pt x="34" y="2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0" name="Freeform 782"/>
              <p:cNvSpPr>
                <a:spLocks/>
              </p:cNvSpPr>
              <p:nvPr/>
            </p:nvSpPr>
            <p:spPr bwMode="auto">
              <a:xfrm>
                <a:off x="4734" y="3951"/>
                <a:ext cx="19" cy="29"/>
              </a:xfrm>
              <a:custGeom>
                <a:avLst/>
                <a:gdLst>
                  <a:gd name="T0" fmla="*/ 25 w 38"/>
                  <a:gd name="T1" fmla="*/ 0 h 57"/>
                  <a:gd name="T2" fmla="*/ 27 w 38"/>
                  <a:gd name="T3" fmla="*/ 0 h 57"/>
                  <a:gd name="T4" fmla="*/ 31 w 38"/>
                  <a:gd name="T5" fmla="*/ 4 h 57"/>
                  <a:gd name="T6" fmla="*/ 35 w 38"/>
                  <a:gd name="T7" fmla="*/ 8 h 57"/>
                  <a:gd name="T8" fmla="*/ 38 w 38"/>
                  <a:gd name="T9" fmla="*/ 10 h 57"/>
                  <a:gd name="T10" fmla="*/ 38 w 38"/>
                  <a:gd name="T11" fmla="*/ 16 h 57"/>
                  <a:gd name="T12" fmla="*/ 38 w 38"/>
                  <a:gd name="T13" fmla="*/ 22 h 57"/>
                  <a:gd name="T14" fmla="*/ 38 w 38"/>
                  <a:gd name="T15" fmla="*/ 26 h 57"/>
                  <a:gd name="T16" fmla="*/ 38 w 38"/>
                  <a:gd name="T17" fmla="*/ 32 h 57"/>
                  <a:gd name="T18" fmla="*/ 38 w 38"/>
                  <a:gd name="T19" fmla="*/ 38 h 57"/>
                  <a:gd name="T20" fmla="*/ 35 w 38"/>
                  <a:gd name="T21" fmla="*/ 42 h 57"/>
                  <a:gd name="T22" fmla="*/ 35 w 38"/>
                  <a:gd name="T23" fmla="*/ 47 h 57"/>
                  <a:gd name="T24" fmla="*/ 31 w 38"/>
                  <a:gd name="T25" fmla="*/ 54 h 57"/>
                  <a:gd name="T26" fmla="*/ 27 w 38"/>
                  <a:gd name="T27" fmla="*/ 54 h 57"/>
                  <a:gd name="T28" fmla="*/ 25 w 38"/>
                  <a:gd name="T29" fmla="*/ 57 h 57"/>
                  <a:gd name="T30" fmla="*/ 17 w 38"/>
                  <a:gd name="T31" fmla="*/ 57 h 57"/>
                  <a:gd name="T32" fmla="*/ 13 w 38"/>
                  <a:gd name="T33" fmla="*/ 57 h 57"/>
                  <a:gd name="T34" fmla="*/ 10 w 38"/>
                  <a:gd name="T35" fmla="*/ 57 h 57"/>
                  <a:gd name="T36" fmla="*/ 7 w 38"/>
                  <a:gd name="T37" fmla="*/ 54 h 57"/>
                  <a:gd name="T38" fmla="*/ 3 w 38"/>
                  <a:gd name="T39" fmla="*/ 50 h 57"/>
                  <a:gd name="T40" fmla="*/ 3 w 38"/>
                  <a:gd name="T41" fmla="*/ 47 h 57"/>
                  <a:gd name="T42" fmla="*/ 0 w 38"/>
                  <a:gd name="T43" fmla="*/ 42 h 57"/>
                  <a:gd name="T44" fmla="*/ 0 w 38"/>
                  <a:gd name="T45" fmla="*/ 36 h 57"/>
                  <a:gd name="T46" fmla="*/ 0 w 38"/>
                  <a:gd name="T47" fmla="*/ 32 h 57"/>
                  <a:gd name="T48" fmla="*/ 0 w 38"/>
                  <a:gd name="T49" fmla="*/ 26 h 57"/>
                  <a:gd name="T50" fmla="*/ 3 w 38"/>
                  <a:gd name="T51" fmla="*/ 19 h 57"/>
                  <a:gd name="T52" fmla="*/ 3 w 38"/>
                  <a:gd name="T53" fmla="*/ 16 h 57"/>
                  <a:gd name="T54" fmla="*/ 7 w 38"/>
                  <a:gd name="T55" fmla="*/ 10 h 57"/>
                  <a:gd name="T56" fmla="*/ 10 w 38"/>
                  <a:gd name="T57" fmla="*/ 8 h 57"/>
                  <a:gd name="T58" fmla="*/ 13 w 38"/>
                  <a:gd name="T59" fmla="*/ 4 h 57"/>
                  <a:gd name="T60" fmla="*/ 17 w 38"/>
                  <a:gd name="T61" fmla="*/ 0 h 57"/>
                  <a:gd name="T62" fmla="*/ 20 w 38"/>
                  <a:gd name="T63" fmla="*/ 0 h 57"/>
                  <a:gd name="T64" fmla="*/ 25 w 3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7">
                    <a:moveTo>
                      <a:pt x="25" y="0"/>
                    </a:moveTo>
                    <a:lnTo>
                      <a:pt x="27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5" y="47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5" y="57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1" name="Freeform 783"/>
              <p:cNvSpPr>
                <a:spLocks/>
              </p:cNvSpPr>
              <p:nvPr/>
            </p:nvSpPr>
            <p:spPr bwMode="auto">
              <a:xfrm>
                <a:off x="4734" y="3951"/>
                <a:ext cx="19" cy="29"/>
              </a:xfrm>
              <a:custGeom>
                <a:avLst/>
                <a:gdLst>
                  <a:gd name="T0" fmla="*/ 25 w 38"/>
                  <a:gd name="T1" fmla="*/ 0 h 57"/>
                  <a:gd name="T2" fmla="*/ 27 w 38"/>
                  <a:gd name="T3" fmla="*/ 0 h 57"/>
                  <a:gd name="T4" fmla="*/ 31 w 38"/>
                  <a:gd name="T5" fmla="*/ 4 h 57"/>
                  <a:gd name="T6" fmla="*/ 35 w 38"/>
                  <a:gd name="T7" fmla="*/ 8 h 57"/>
                  <a:gd name="T8" fmla="*/ 38 w 38"/>
                  <a:gd name="T9" fmla="*/ 10 h 57"/>
                  <a:gd name="T10" fmla="*/ 38 w 38"/>
                  <a:gd name="T11" fmla="*/ 16 h 57"/>
                  <a:gd name="T12" fmla="*/ 38 w 38"/>
                  <a:gd name="T13" fmla="*/ 22 h 57"/>
                  <a:gd name="T14" fmla="*/ 38 w 38"/>
                  <a:gd name="T15" fmla="*/ 26 h 57"/>
                  <a:gd name="T16" fmla="*/ 38 w 38"/>
                  <a:gd name="T17" fmla="*/ 32 h 57"/>
                  <a:gd name="T18" fmla="*/ 38 w 38"/>
                  <a:gd name="T19" fmla="*/ 38 h 57"/>
                  <a:gd name="T20" fmla="*/ 35 w 38"/>
                  <a:gd name="T21" fmla="*/ 42 h 57"/>
                  <a:gd name="T22" fmla="*/ 35 w 38"/>
                  <a:gd name="T23" fmla="*/ 47 h 57"/>
                  <a:gd name="T24" fmla="*/ 31 w 38"/>
                  <a:gd name="T25" fmla="*/ 54 h 57"/>
                  <a:gd name="T26" fmla="*/ 27 w 38"/>
                  <a:gd name="T27" fmla="*/ 54 h 57"/>
                  <a:gd name="T28" fmla="*/ 25 w 38"/>
                  <a:gd name="T29" fmla="*/ 57 h 57"/>
                  <a:gd name="T30" fmla="*/ 17 w 38"/>
                  <a:gd name="T31" fmla="*/ 57 h 57"/>
                  <a:gd name="T32" fmla="*/ 13 w 38"/>
                  <a:gd name="T33" fmla="*/ 57 h 57"/>
                  <a:gd name="T34" fmla="*/ 10 w 38"/>
                  <a:gd name="T35" fmla="*/ 57 h 57"/>
                  <a:gd name="T36" fmla="*/ 7 w 38"/>
                  <a:gd name="T37" fmla="*/ 54 h 57"/>
                  <a:gd name="T38" fmla="*/ 3 w 38"/>
                  <a:gd name="T39" fmla="*/ 50 h 57"/>
                  <a:gd name="T40" fmla="*/ 3 w 38"/>
                  <a:gd name="T41" fmla="*/ 47 h 57"/>
                  <a:gd name="T42" fmla="*/ 0 w 38"/>
                  <a:gd name="T43" fmla="*/ 42 h 57"/>
                  <a:gd name="T44" fmla="*/ 0 w 38"/>
                  <a:gd name="T45" fmla="*/ 36 h 57"/>
                  <a:gd name="T46" fmla="*/ 0 w 38"/>
                  <a:gd name="T47" fmla="*/ 32 h 57"/>
                  <a:gd name="T48" fmla="*/ 0 w 38"/>
                  <a:gd name="T49" fmla="*/ 26 h 57"/>
                  <a:gd name="T50" fmla="*/ 3 w 38"/>
                  <a:gd name="T51" fmla="*/ 19 h 57"/>
                  <a:gd name="T52" fmla="*/ 3 w 38"/>
                  <a:gd name="T53" fmla="*/ 16 h 57"/>
                  <a:gd name="T54" fmla="*/ 7 w 38"/>
                  <a:gd name="T55" fmla="*/ 10 h 57"/>
                  <a:gd name="T56" fmla="*/ 10 w 38"/>
                  <a:gd name="T57" fmla="*/ 8 h 57"/>
                  <a:gd name="T58" fmla="*/ 13 w 38"/>
                  <a:gd name="T59" fmla="*/ 4 h 57"/>
                  <a:gd name="T60" fmla="*/ 17 w 38"/>
                  <a:gd name="T61" fmla="*/ 0 h 57"/>
                  <a:gd name="T62" fmla="*/ 20 w 38"/>
                  <a:gd name="T63" fmla="*/ 0 h 57"/>
                  <a:gd name="T64" fmla="*/ 25 w 3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7">
                    <a:moveTo>
                      <a:pt x="25" y="0"/>
                    </a:moveTo>
                    <a:lnTo>
                      <a:pt x="27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5" y="47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5" y="57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2" name="Freeform 784"/>
              <p:cNvSpPr>
                <a:spLocks/>
              </p:cNvSpPr>
              <p:nvPr/>
            </p:nvSpPr>
            <p:spPr bwMode="auto">
              <a:xfrm>
                <a:off x="4739" y="3956"/>
                <a:ext cx="9" cy="16"/>
              </a:xfrm>
              <a:custGeom>
                <a:avLst/>
                <a:gdLst>
                  <a:gd name="T0" fmla="*/ 10 w 17"/>
                  <a:gd name="T1" fmla="*/ 0 h 32"/>
                  <a:gd name="T2" fmla="*/ 15 w 17"/>
                  <a:gd name="T3" fmla="*/ 0 h 32"/>
                  <a:gd name="T4" fmla="*/ 15 w 17"/>
                  <a:gd name="T5" fmla="*/ 6 h 32"/>
                  <a:gd name="T6" fmla="*/ 15 w 17"/>
                  <a:gd name="T7" fmla="*/ 9 h 32"/>
                  <a:gd name="T8" fmla="*/ 17 w 17"/>
                  <a:gd name="T9" fmla="*/ 9 h 32"/>
                  <a:gd name="T10" fmla="*/ 17 w 17"/>
                  <a:gd name="T11" fmla="*/ 12 h 32"/>
                  <a:gd name="T12" fmla="*/ 17 w 17"/>
                  <a:gd name="T13" fmla="*/ 16 h 32"/>
                  <a:gd name="T14" fmla="*/ 17 w 17"/>
                  <a:gd name="T15" fmla="*/ 20 h 32"/>
                  <a:gd name="T16" fmla="*/ 15 w 17"/>
                  <a:gd name="T17" fmla="*/ 22 h 32"/>
                  <a:gd name="T18" fmla="*/ 15 w 17"/>
                  <a:gd name="T19" fmla="*/ 26 h 32"/>
                  <a:gd name="T20" fmla="*/ 10 w 17"/>
                  <a:gd name="T21" fmla="*/ 28 h 32"/>
                  <a:gd name="T22" fmla="*/ 7 w 17"/>
                  <a:gd name="T23" fmla="*/ 32 h 32"/>
                  <a:gd name="T24" fmla="*/ 3 w 17"/>
                  <a:gd name="T25" fmla="*/ 32 h 32"/>
                  <a:gd name="T26" fmla="*/ 3 w 17"/>
                  <a:gd name="T27" fmla="*/ 28 h 32"/>
                  <a:gd name="T28" fmla="*/ 0 w 17"/>
                  <a:gd name="T29" fmla="*/ 28 h 32"/>
                  <a:gd name="T30" fmla="*/ 0 w 17"/>
                  <a:gd name="T31" fmla="*/ 26 h 32"/>
                  <a:gd name="T32" fmla="*/ 0 w 17"/>
                  <a:gd name="T33" fmla="*/ 22 h 32"/>
                  <a:gd name="T34" fmla="*/ 0 w 17"/>
                  <a:gd name="T35" fmla="*/ 20 h 32"/>
                  <a:gd name="T36" fmla="*/ 0 w 17"/>
                  <a:gd name="T37" fmla="*/ 16 h 32"/>
                  <a:gd name="T38" fmla="*/ 0 w 17"/>
                  <a:gd name="T39" fmla="*/ 12 h 32"/>
                  <a:gd name="T40" fmla="*/ 3 w 17"/>
                  <a:gd name="T41" fmla="*/ 9 h 32"/>
                  <a:gd name="T42" fmla="*/ 3 w 17"/>
                  <a:gd name="T43" fmla="*/ 6 h 32"/>
                  <a:gd name="T44" fmla="*/ 7 w 17"/>
                  <a:gd name="T45" fmla="*/ 6 h 32"/>
                  <a:gd name="T46" fmla="*/ 7 w 17"/>
                  <a:gd name="T47" fmla="*/ 0 h 32"/>
                  <a:gd name="T48" fmla="*/ 10 w 17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2">
                    <a:moveTo>
                      <a:pt x="1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3" name="Freeform 785"/>
              <p:cNvSpPr>
                <a:spLocks/>
              </p:cNvSpPr>
              <p:nvPr/>
            </p:nvSpPr>
            <p:spPr bwMode="auto">
              <a:xfrm>
                <a:off x="4739" y="3956"/>
                <a:ext cx="9" cy="16"/>
              </a:xfrm>
              <a:custGeom>
                <a:avLst/>
                <a:gdLst>
                  <a:gd name="T0" fmla="*/ 10 w 17"/>
                  <a:gd name="T1" fmla="*/ 0 h 32"/>
                  <a:gd name="T2" fmla="*/ 15 w 17"/>
                  <a:gd name="T3" fmla="*/ 0 h 32"/>
                  <a:gd name="T4" fmla="*/ 15 w 17"/>
                  <a:gd name="T5" fmla="*/ 6 h 32"/>
                  <a:gd name="T6" fmla="*/ 15 w 17"/>
                  <a:gd name="T7" fmla="*/ 9 h 32"/>
                  <a:gd name="T8" fmla="*/ 17 w 17"/>
                  <a:gd name="T9" fmla="*/ 9 h 32"/>
                  <a:gd name="T10" fmla="*/ 17 w 17"/>
                  <a:gd name="T11" fmla="*/ 12 h 32"/>
                  <a:gd name="T12" fmla="*/ 17 w 17"/>
                  <a:gd name="T13" fmla="*/ 16 h 32"/>
                  <a:gd name="T14" fmla="*/ 17 w 17"/>
                  <a:gd name="T15" fmla="*/ 20 h 32"/>
                  <a:gd name="T16" fmla="*/ 15 w 17"/>
                  <a:gd name="T17" fmla="*/ 22 h 32"/>
                  <a:gd name="T18" fmla="*/ 15 w 17"/>
                  <a:gd name="T19" fmla="*/ 26 h 32"/>
                  <a:gd name="T20" fmla="*/ 10 w 17"/>
                  <a:gd name="T21" fmla="*/ 28 h 32"/>
                  <a:gd name="T22" fmla="*/ 7 w 17"/>
                  <a:gd name="T23" fmla="*/ 32 h 32"/>
                  <a:gd name="T24" fmla="*/ 3 w 17"/>
                  <a:gd name="T25" fmla="*/ 32 h 32"/>
                  <a:gd name="T26" fmla="*/ 3 w 17"/>
                  <a:gd name="T27" fmla="*/ 28 h 32"/>
                  <a:gd name="T28" fmla="*/ 0 w 17"/>
                  <a:gd name="T29" fmla="*/ 28 h 32"/>
                  <a:gd name="T30" fmla="*/ 0 w 17"/>
                  <a:gd name="T31" fmla="*/ 26 h 32"/>
                  <a:gd name="T32" fmla="*/ 0 w 17"/>
                  <a:gd name="T33" fmla="*/ 22 h 32"/>
                  <a:gd name="T34" fmla="*/ 0 w 17"/>
                  <a:gd name="T35" fmla="*/ 20 h 32"/>
                  <a:gd name="T36" fmla="*/ 0 w 17"/>
                  <a:gd name="T37" fmla="*/ 16 h 32"/>
                  <a:gd name="T38" fmla="*/ 0 w 17"/>
                  <a:gd name="T39" fmla="*/ 12 h 32"/>
                  <a:gd name="T40" fmla="*/ 3 w 17"/>
                  <a:gd name="T41" fmla="*/ 9 h 32"/>
                  <a:gd name="T42" fmla="*/ 3 w 17"/>
                  <a:gd name="T43" fmla="*/ 6 h 32"/>
                  <a:gd name="T44" fmla="*/ 7 w 17"/>
                  <a:gd name="T45" fmla="*/ 6 h 32"/>
                  <a:gd name="T46" fmla="*/ 7 w 17"/>
                  <a:gd name="T47" fmla="*/ 0 h 32"/>
                  <a:gd name="T48" fmla="*/ 10 w 17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2">
                    <a:moveTo>
                      <a:pt x="1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4" name="Line 786"/>
              <p:cNvSpPr>
                <a:spLocks noChangeShapeType="1"/>
              </p:cNvSpPr>
              <p:nvPr/>
            </p:nvSpPr>
            <p:spPr bwMode="auto">
              <a:xfrm flipH="1" flipV="1">
                <a:off x="4483" y="4032"/>
                <a:ext cx="77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5" name="Line 787"/>
              <p:cNvSpPr>
                <a:spLocks noChangeShapeType="1"/>
              </p:cNvSpPr>
              <p:nvPr/>
            </p:nvSpPr>
            <p:spPr bwMode="auto">
              <a:xfrm flipV="1">
                <a:off x="4469" y="3912"/>
                <a:ext cx="42" cy="6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6" name="Line 788"/>
              <p:cNvSpPr>
                <a:spLocks noChangeShapeType="1"/>
              </p:cNvSpPr>
              <p:nvPr/>
            </p:nvSpPr>
            <p:spPr bwMode="auto">
              <a:xfrm>
                <a:off x="4547" y="3920"/>
                <a:ext cx="58" cy="11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7" name="Line 789"/>
              <p:cNvSpPr>
                <a:spLocks noChangeShapeType="1"/>
              </p:cNvSpPr>
              <p:nvPr/>
            </p:nvSpPr>
            <p:spPr bwMode="auto">
              <a:xfrm flipV="1">
                <a:off x="4570" y="3852"/>
                <a:ext cx="75" cy="1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8" name="Line 790"/>
              <p:cNvSpPr>
                <a:spLocks noChangeShapeType="1"/>
              </p:cNvSpPr>
              <p:nvPr/>
            </p:nvSpPr>
            <p:spPr bwMode="auto">
              <a:xfrm flipV="1">
                <a:off x="4661" y="3983"/>
                <a:ext cx="58" cy="4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79" name="Line 791"/>
              <p:cNvSpPr>
                <a:spLocks noChangeShapeType="1"/>
              </p:cNvSpPr>
              <p:nvPr/>
            </p:nvSpPr>
            <p:spPr bwMode="auto">
              <a:xfrm>
                <a:off x="4566" y="3901"/>
                <a:ext cx="153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0" name="Line 792"/>
              <p:cNvSpPr>
                <a:spLocks noChangeShapeType="1"/>
              </p:cNvSpPr>
              <p:nvPr/>
            </p:nvSpPr>
            <p:spPr bwMode="auto">
              <a:xfrm flipV="1">
                <a:off x="3258" y="3049"/>
                <a:ext cx="98" cy="35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1" name="Line 793"/>
              <p:cNvSpPr>
                <a:spLocks noChangeShapeType="1"/>
              </p:cNvSpPr>
              <p:nvPr/>
            </p:nvSpPr>
            <p:spPr bwMode="auto">
              <a:xfrm flipH="1">
                <a:off x="3370" y="3092"/>
                <a:ext cx="19" cy="89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2" name="Line 794"/>
              <p:cNvSpPr>
                <a:spLocks noChangeShapeType="1"/>
              </p:cNvSpPr>
              <p:nvPr/>
            </p:nvSpPr>
            <p:spPr bwMode="auto">
              <a:xfrm>
                <a:off x="3250" y="3135"/>
                <a:ext cx="66" cy="4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3" name="Line 795"/>
              <p:cNvSpPr>
                <a:spLocks noChangeShapeType="1"/>
              </p:cNvSpPr>
              <p:nvPr/>
            </p:nvSpPr>
            <p:spPr bwMode="auto">
              <a:xfrm flipV="1">
                <a:off x="3406" y="3183"/>
                <a:ext cx="75" cy="3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4" name="Rectangle 796"/>
              <p:cNvSpPr>
                <a:spLocks noChangeArrowheads="1"/>
              </p:cNvSpPr>
              <p:nvPr/>
            </p:nvSpPr>
            <p:spPr bwMode="auto">
              <a:xfrm>
                <a:off x="3185" y="3063"/>
                <a:ext cx="57" cy="4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5" name="Rectangle 797"/>
              <p:cNvSpPr>
                <a:spLocks noChangeArrowheads="1"/>
              </p:cNvSpPr>
              <p:nvPr/>
            </p:nvSpPr>
            <p:spPr bwMode="auto">
              <a:xfrm>
                <a:off x="3185" y="3063"/>
                <a:ext cx="57" cy="49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6" name="Line 798"/>
              <p:cNvSpPr>
                <a:spLocks noChangeShapeType="1"/>
              </p:cNvSpPr>
              <p:nvPr/>
            </p:nvSpPr>
            <p:spPr bwMode="auto">
              <a:xfrm>
                <a:off x="3185" y="3080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7" name="Line 799"/>
              <p:cNvSpPr>
                <a:spLocks noChangeShapeType="1"/>
              </p:cNvSpPr>
              <p:nvPr/>
            </p:nvSpPr>
            <p:spPr bwMode="auto">
              <a:xfrm>
                <a:off x="3185" y="3092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8" name="Rectangle 800"/>
              <p:cNvSpPr>
                <a:spLocks noChangeArrowheads="1"/>
              </p:cNvSpPr>
              <p:nvPr/>
            </p:nvSpPr>
            <p:spPr bwMode="auto">
              <a:xfrm>
                <a:off x="3490" y="3155"/>
                <a:ext cx="59" cy="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89" name="Rectangle 801"/>
              <p:cNvSpPr>
                <a:spLocks noChangeArrowheads="1"/>
              </p:cNvSpPr>
              <p:nvPr/>
            </p:nvSpPr>
            <p:spPr bwMode="auto">
              <a:xfrm>
                <a:off x="3490" y="3155"/>
                <a:ext cx="59" cy="5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0" name="Line 802"/>
              <p:cNvSpPr>
                <a:spLocks noChangeShapeType="1"/>
              </p:cNvSpPr>
              <p:nvPr/>
            </p:nvSpPr>
            <p:spPr bwMode="auto">
              <a:xfrm>
                <a:off x="3490" y="3173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1" name="Line 803"/>
              <p:cNvSpPr>
                <a:spLocks noChangeShapeType="1"/>
              </p:cNvSpPr>
              <p:nvPr/>
            </p:nvSpPr>
            <p:spPr bwMode="auto">
              <a:xfrm>
                <a:off x="3490" y="3185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2" name="Rectangle 804"/>
              <p:cNvSpPr>
                <a:spLocks noChangeArrowheads="1"/>
              </p:cNvSpPr>
              <p:nvPr/>
            </p:nvSpPr>
            <p:spPr bwMode="auto">
              <a:xfrm>
                <a:off x="3326" y="3189"/>
                <a:ext cx="58" cy="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3" name="Rectangle 805"/>
              <p:cNvSpPr>
                <a:spLocks noChangeArrowheads="1"/>
              </p:cNvSpPr>
              <p:nvPr/>
            </p:nvSpPr>
            <p:spPr bwMode="auto">
              <a:xfrm>
                <a:off x="3326" y="3189"/>
                <a:ext cx="58" cy="5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4" name="Line 806"/>
              <p:cNvSpPr>
                <a:spLocks noChangeShapeType="1"/>
              </p:cNvSpPr>
              <p:nvPr/>
            </p:nvSpPr>
            <p:spPr bwMode="auto">
              <a:xfrm>
                <a:off x="3326" y="3207"/>
                <a:ext cx="58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5" name="Line 807"/>
              <p:cNvSpPr>
                <a:spLocks noChangeShapeType="1"/>
              </p:cNvSpPr>
              <p:nvPr/>
            </p:nvSpPr>
            <p:spPr bwMode="auto">
              <a:xfrm>
                <a:off x="3326" y="3218"/>
                <a:ext cx="58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6" name="Rectangle 808"/>
              <p:cNvSpPr>
                <a:spLocks noChangeArrowheads="1"/>
              </p:cNvSpPr>
              <p:nvPr/>
            </p:nvSpPr>
            <p:spPr bwMode="auto">
              <a:xfrm>
                <a:off x="3368" y="3025"/>
                <a:ext cx="59" cy="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7" name="Rectangle 809"/>
              <p:cNvSpPr>
                <a:spLocks noChangeArrowheads="1"/>
              </p:cNvSpPr>
              <p:nvPr/>
            </p:nvSpPr>
            <p:spPr bwMode="auto">
              <a:xfrm>
                <a:off x="3368" y="3025"/>
                <a:ext cx="59" cy="5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698" name="Line 810"/>
              <p:cNvSpPr>
                <a:spLocks noChangeShapeType="1"/>
              </p:cNvSpPr>
              <p:nvPr/>
            </p:nvSpPr>
            <p:spPr bwMode="auto">
              <a:xfrm>
                <a:off x="3368" y="3042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2900" name="Group 1012"/>
            <p:cNvGrpSpPr>
              <a:grpSpLocks/>
            </p:cNvGrpSpPr>
            <p:nvPr/>
          </p:nvGrpSpPr>
          <p:grpSpPr bwMode="auto">
            <a:xfrm>
              <a:off x="2144713" y="3451225"/>
              <a:ext cx="4467225" cy="2024063"/>
              <a:chOff x="1487" y="2174"/>
              <a:chExt cx="2814" cy="1275"/>
            </a:xfrm>
          </p:grpSpPr>
          <p:sp>
            <p:nvSpPr>
              <p:cNvPr id="422700" name="Line 812"/>
              <p:cNvSpPr>
                <a:spLocks noChangeShapeType="1"/>
              </p:cNvSpPr>
              <p:nvPr/>
            </p:nvSpPr>
            <p:spPr bwMode="auto">
              <a:xfrm>
                <a:off x="3368" y="3053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1" name="Line 813"/>
              <p:cNvSpPr>
                <a:spLocks noChangeShapeType="1"/>
              </p:cNvSpPr>
              <p:nvPr/>
            </p:nvSpPr>
            <p:spPr bwMode="auto">
              <a:xfrm flipV="1">
                <a:off x="3247" y="3039"/>
                <a:ext cx="98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2" name="Line 814"/>
              <p:cNvSpPr>
                <a:spLocks noChangeShapeType="1"/>
              </p:cNvSpPr>
              <p:nvPr/>
            </p:nvSpPr>
            <p:spPr bwMode="auto">
              <a:xfrm flipH="1">
                <a:off x="3359" y="3082"/>
                <a:ext cx="19" cy="9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3" name="Line 815"/>
              <p:cNvSpPr>
                <a:spLocks noChangeShapeType="1"/>
              </p:cNvSpPr>
              <p:nvPr/>
            </p:nvSpPr>
            <p:spPr bwMode="auto">
              <a:xfrm>
                <a:off x="3240" y="3125"/>
                <a:ext cx="66" cy="4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4" name="Line 816"/>
              <p:cNvSpPr>
                <a:spLocks noChangeShapeType="1"/>
              </p:cNvSpPr>
              <p:nvPr/>
            </p:nvSpPr>
            <p:spPr bwMode="auto">
              <a:xfrm flipV="1">
                <a:off x="3396" y="3173"/>
                <a:ext cx="75" cy="3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5" name="Rectangle 817"/>
              <p:cNvSpPr>
                <a:spLocks noChangeArrowheads="1"/>
              </p:cNvSpPr>
              <p:nvPr/>
            </p:nvSpPr>
            <p:spPr bwMode="auto">
              <a:xfrm>
                <a:off x="3174" y="3053"/>
                <a:ext cx="57" cy="5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6" name="Rectangle 818"/>
              <p:cNvSpPr>
                <a:spLocks noChangeArrowheads="1"/>
              </p:cNvSpPr>
              <p:nvPr/>
            </p:nvSpPr>
            <p:spPr bwMode="auto">
              <a:xfrm>
                <a:off x="3174" y="3053"/>
                <a:ext cx="57" cy="5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7" name="Line 819"/>
              <p:cNvSpPr>
                <a:spLocks noChangeShapeType="1"/>
              </p:cNvSpPr>
              <p:nvPr/>
            </p:nvSpPr>
            <p:spPr bwMode="auto">
              <a:xfrm>
                <a:off x="3174" y="3071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8" name="Line 820"/>
              <p:cNvSpPr>
                <a:spLocks noChangeShapeType="1"/>
              </p:cNvSpPr>
              <p:nvPr/>
            </p:nvSpPr>
            <p:spPr bwMode="auto">
              <a:xfrm>
                <a:off x="3174" y="3082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09" name="Rectangle 821"/>
              <p:cNvSpPr>
                <a:spLocks noChangeArrowheads="1"/>
              </p:cNvSpPr>
              <p:nvPr/>
            </p:nvSpPr>
            <p:spPr bwMode="auto">
              <a:xfrm>
                <a:off x="3479" y="3145"/>
                <a:ext cx="59" cy="48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0" name="Rectangle 822"/>
              <p:cNvSpPr>
                <a:spLocks noChangeArrowheads="1"/>
              </p:cNvSpPr>
              <p:nvPr/>
            </p:nvSpPr>
            <p:spPr bwMode="auto">
              <a:xfrm>
                <a:off x="3479" y="3145"/>
                <a:ext cx="59" cy="4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1" name="Line 823"/>
              <p:cNvSpPr>
                <a:spLocks noChangeShapeType="1"/>
              </p:cNvSpPr>
              <p:nvPr/>
            </p:nvSpPr>
            <p:spPr bwMode="auto">
              <a:xfrm>
                <a:off x="3479" y="3164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2" name="Line 824"/>
              <p:cNvSpPr>
                <a:spLocks noChangeShapeType="1"/>
              </p:cNvSpPr>
              <p:nvPr/>
            </p:nvSpPr>
            <p:spPr bwMode="auto">
              <a:xfrm>
                <a:off x="3479" y="3173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3" name="Rectangle 825"/>
              <p:cNvSpPr>
                <a:spLocks noChangeArrowheads="1"/>
              </p:cNvSpPr>
              <p:nvPr/>
            </p:nvSpPr>
            <p:spPr bwMode="auto">
              <a:xfrm>
                <a:off x="3316" y="3178"/>
                <a:ext cx="57" cy="4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4" name="Rectangle 826"/>
              <p:cNvSpPr>
                <a:spLocks noChangeArrowheads="1"/>
              </p:cNvSpPr>
              <p:nvPr/>
            </p:nvSpPr>
            <p:spPr bwMode="auto">
              <a:xfrm>
                <a:off x="3316" y="3178"/>
                <a:ext cx="57" cy="4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5" name="Line 827"/>
              <p:cNvSpPr>
                <a:spLocks noChangeShapeType="1"/>
              </p:cNvSpPr>
              <p:nvPr/>
            </p:nvSpPr>
            <p:spPr bwMode="auto">
              <a:xfrm>
                <a:off x="3316" y="3195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6" name="Line 828"/>
              <p:cNvSpPr>
                <a:spLocks noChangeShapeType="1"/>
              </p:cNvSpPr>
              <p:nvPr/>
            </p:nvSpPr>
            <p:spPr bwMode="auto">
              <a:xfrm>
                <a:off x="3316" y="3207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7" name="Rectangle 829"/>
              <p:cNvSpPr>
                <a:spLocks noChangeArrowheads="1"/>
              </p:cNvSpPr>
              <p:nvPr/>
            </p:nvSpPr>
            <p:spPr bwMode="auto">
              <a:xfrm>
                <a:off x="3358" y="3014"/>
                <a:ext cx="59" cy="4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8" name="Rectangle 830"/>
              <p:cNvSpPr>
                <a:spLocks noChangeArrowheads="1"/>
              </p:cNvSpPr>
              <p:nvPr/>
            </p:nvSpPr>
            <p:spPr bwMode="auto">
              <a:xfrm>
                <a:off x="3358" y="3014"/>
                <a:ext cx="59" cy="4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19" name="Line 831"/>
              <p:cNvSpPr>
                <a:spLocks noChangeShapeType="1"/>
              </p:cNvSpPr>
              <p:nvPr/>
            </p:nvSpPr>
            <p:spPr bwMode="auto">
              <a:xfrm>
                <a:off x="3358" y="3033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0" name="Line 832"/>
              <p:cNvSpPr>
                <a:spLocks noChangeShapeType="1"/>
              </p:cNvSpPr>
              <p:nvPr/>
            </p:nvSpPr>
            <p:spPr bwMode="auto">
              <a:xfrm>
                <a:off x="3358" y="3042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1" name="Line 833"/>
              <p:cNvSpPr>
                <a:spLocks noChangeShapeType="1"/>
              </p:cNvSpPr>
              <p:nvPr/>
            </p:nvSpPr>
            <p:spPr bwMode="auto">
              <a:xfrm flipV="1">
                <a:off x="3258" y="3049"/>
                <a:ext cx="98" cy="35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2" name="Line 834"/>
              <p:cNvSpPr>
                <a:spLocks noChangeShapeType="1"/>
              </p:cNvSpPr>
              <p:nvPr/>
            </p:nvSpPr>
            <p:spPr bwMode="auto">
              <a:xfrm flipH="1">
                <a:off x="3370" y="3092"/>
                <a:ext cx="19" cy="89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3" name="Line 835"/>
              <p:cNvSpPr>
                <a:spLocks noChangeShapeType="1"/>
              </p:cNvSpPr>
              <p:nvPr/>
            </p:nvSpPr>
            <p:spPr bwMode="auto">
              <a:xfrm>
                <a:off x="3250" y="3135"/>
                <a:ext cx="66" cy="4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4" name="Line 836"/>
              <p:cNvSpPr>
                <a:spLocks noChangeShapeType="1"/>
              </p:cNvSpPr>
              <p:nvPr/>
            </p:nvSpPr>
            <p:spPr bwMode="auto">
              <a:xfrm flipV="1">
                <a:off x="3406" y="3183"/>
                <a:ext cx="75" cy="3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5" name="Rectangle 837"/>
              <p:cNvSpPr>
                <a:spLocks noChangeArrowheads="1"/>
              </p:cNvSpPr>
              <p:nvPr/>
            </p:nvSpPr>
            <p:spPr bwMode="auto">
              <a:xfrm>
                <a:off x="3185" y="3063"/>
                <a:ext cx="57" cy="4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6" name="Rectangle 838"/>
              <p:cNvSpPr>
                <a:spLocks noChangeArrowheads="1"/>
              </p:cNvSpPr>
              <p:nvPr/>
            </p:nvSpPr>
            <p:spPr bwMode="auto">
              <a:xfrm>
                <a:off x="3185" y="3063"/>
                <a:ext cx="57" cy="49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7" name="Line 839"/>
              <p:cNvSpPr>
                <a:spLocks noChangeShapeType="1"/>
              </p:cNvSpPr>
              <p:nvPr/>
            </p:nvSpPr>
            <p:spPr bwMode="auto">
              <a:xfrm>
                <a:off x="3185" y="3080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8" name="Line 840"/>
              <p:cNvSpPr>
                <a:spLocks noChangeShapeType="1"/>
              </p:cNvSpPr>
              <p:nvPr/>
            </p:nvSpPr>
            <p:spPr bwMode="auto">
              <a:xfrm>
                <a:off x="3185" y="3092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29" name="Rectangle 841"/>
              <p:cNvSpPr>
                <a:spLocks noChangeArrowheads="1"/>
              </p:cNvSpPr>
              <p:nvPr/>
            </p:nvSpPr>
            <p:spPr bwMode="auto">
              <a:xfrm>
                <a:off x="3490" y="3155"/>
                <a:ext cx="59" cy="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0" name="Rectangle 842"/>
              <p:cNvSpPr>
                <a:spLocks noChangeArrowheads="1"/>
              </p:cNvSpPr>
              <p:nvPr/>
            </p:nvSpPr>
            <p:spPr bwMode="auto">
              <a:xfrm>
                <a:off x="3490" y="3155"/>
                <a:ext cx="59" cy="5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1" name="Line 843"/>
              <p:cNvSpPr>
                <a:spLocks noChangeShapeType="1"/>
              </p:cNvSpPr>
              <p:nvPr/>
            </p:nvSpPr>
            <p:spPr bwMode="auto">
              <a:xfrm>
                <a:off x="3490" y="3173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2" name="Line 844"/>
              <p:cNvSpPr>
                <a:spLocks noChangeShapeType="1"/>
              </p:cNvSpPr>
              <p:nvPr/>
            </p:nvSpPr>
            <p:spPr bwMode="auto">
              <a:xfrm>
                <a:off x="3490" y="3185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3" name="Rectangle 845"/>
              <p:cNvSpPr>
                <a:spLocks noChangeArrowheads="1"/>
              </p:cNvSpPr>
              <p:nvPr/>
            </p:nvSpPr>
            <p:spPr bwMode="auto">
              <a:xfrm>
                <a:off x="3326" y="3189"/>
                <a:ext cx="58" cy="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4" name="Rectangle 846"/>
              <p:cNvSpPr>
                <a:spLocks noChangeArrowheads="1"/>
              </p:cNvSpPr>
              <p:nvPr/>
            </p:nvSpPr>
            <p:spPr bwMode="auto">
              <a:xfrm>
                <a:off x="3326" y="3189"/>
                <a:ext cx="58" cy="5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5" name="Line 847"/>
              <p:cNvSpPr>
                <a:spLocks noChangeShapeType="1"/>
              </p:cNvSpPr>
              <p:nvPr/>
            </p:nvSpPr>
            <p:spPr bwMode="auto">
              <a:xfrm>
                <a:off x="3326" y="3207"/>
                <a:ext cx="58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6" name="Line 848"/>
              <p:cNvSpPr>
                <a:spLocks noChangeShapeType="1"/>
              </p:cNvSpPr>
              <p:nvPr/>
            </p:nvSpPr>
            <p:spPr bwMode="auto">
              <a:xfrm>
                <a:off x="3326" y="3218"/>
                <a:ext cx="58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7" name="Rectangle 849"/>
              <p:cNvSpPr>
                <a:spLocks noChangeArrowheads="1"/>
              </p:cNvSpPr>
              <p:nvPr/>
            </p:nvSpPr>
            <p:spPr bwMode="auto">
              <a:xfrm>
                <a:off x="3368" y="3025"/>
                <a:ext cx="59" cy="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8" name="Rectangle 850"/>
              <p:cNvSpPr>
                <a:spLocks noChangeArrowheads="1"/>
              </p:cNvSpPr>
              <p:nvPr/>
            </p:nvSpPr>
            <p:spPr bwMode="auto">
              <a:xfrm>
                <a:off x="3368" y="3025"/>
                <a:ext cx="59" cy="5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39" name="Line 851"/>
              <p:cNvSpPr>
                <a:spLocks noChangeShapeType="1"/>
              </p:cNvSpPr>
              <p:nvPr/>
            </p:nvSpPr>
            <p:spPr bwMode="auto">
              <a:xfrm>
                <a:off x="3368" y="3042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0" name="Line 852"/>
              <p:cNvSpPr>
                <a:spLocks noChangeShapeType="1"/>
              </p:cNvSpPr>
              <p:nvPr/>
            </p:nvSpPr>
            <p:spPr bwMode="auto">
              <a:xfrm>
                <a:off x="3368" y="3053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1" name="Line 853"/>
              <p:cNvSpPr>
                <a:spLocks noChangeShapeType="1"/>
              </p:cNvSpPr>
              <p:nvPr/>
            </p:nvSpPr>
            <p:spPr bwMode="auto">
              <a:xfrm flipV="1">
                <a:off x="3247" y="3039"/>
                <a:ext cx="98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2" name="Line 854"/>
              <p:cNvSpPr>
                <a:spLocks noChangeShapeType="1"/>
              </p:cNvSpPr>
              <p:nvPr/>
            </p:nvSpPr>
            <p:spPr bwMode="auto">
              <a:xfrm flipH="1">
                <a:off x="3359" y="3082"/>
                <a:ext cx="19" cy="9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3" name="Line 855"/>
              <p:cNvSpPr>
                <a:spLocks noChangeShapeType="1"/>
              </p:cNvSpPr>
              <p:nvPr/>
            </p:nvSpPr>
            <p:spPr bwMode="auto">
              <a:xfrm>
                <a:off x="3240" y="3125"/>
                <a:ext cx="66" cy="4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4" name="Line 856"/>
              <p:cNvSpPr>
                <a:spLocks noChangeShapeType="1"/>
              </p:cNvSpPr>
              <p:nvPr/>
            </p:nvSpPr>
            <p:spPr bwMode="auto">
              <a:xfrm flipV="1">
                <a:off x="3396" y="3173"/>
                <a:ext cx="75" cy="3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5" name="Rectangle 857"/>
              <p:cNvSpPr>
                <a:spLocks noChangeArrowheads="1"/>
              </p:cNvSpPr>
              <p:nvPr/>
            </p:nvSpPr>
            <p:spPr bwMode="auto">
              <a:xfrm>
                <a:off x="3174" y="3053"/>
                <a:ext cx="57" cy="5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6" name="Rectangle 858"/>
              <p:cNvSpPr>
                <a:spLocks noChangeArrowheads="1"/>
              </p:cNvSpPr>
              <p:nvPr/>
            </p:nvSpPr>
            <p:spPr bwMode="auto">
              <a:xfrm>
                <a:off x="3174" y="3053"/>
                <a:ext cx="57" cy="5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7" name="Line 859"/>
              <p:cNvSpPr>
                <a:spLocks noChangeShapeType="1"/>
              </p:cNvSpPr>
              <p:nvPr/>
            </p:nvSpPr>
            <p:spPr bwMode="auto">
              <a:xfrm>
                <a:off x="3174" y="3071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8" name="Line 860"/>
              <p:cNvSpPr>
                <a:spLocks noChangeShapeType="1"/>
              </p:cNvSpPr>
              <p:nvPr/>
            </p:nvSpPr>
            <p:spPr bwMode="auto">
              <a:xfrm>
                <a:off x="3174" y="3082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49" name="Rectangle 861"/>
              <p:cNvSpPr>
                <a:spLocks noChangeArrowheads="1"/>
              </p:cNvSpPr>
              <p:nvPr/>
            </p:nvSpPr>
            <p:spPr bwMode="auto">
              <a:xfrm>
                <a:off x="3479" y="3145"/>
                <a:ext cx="59" cy="48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0" name="Rectangle 862"/>
              <p:cNvSpPr>
                <a:spLocks noChangeArrowheads="1"/>
              </p:cNvSpPr>
              <p:nvPr/>
            </p:nvSpPr>
            <p:spPr bwMode="auto">
              <a:xfrm>
                <a:off x="3479" y="3145"/>
                <a:ext cx="59" cy="4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1" name="Line 863"/>
              <p:cNvSpPr>
                <a:spLocks noChangeShapeType="1"/>
              </p:cNvSpPr>
              <p:nvPr/>
            </p:nvSpPr>
            <p:spPr bwMode="auto">
              <a:xfrm>
                <a:off x="3479" y="3164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2" name="Line 864"/>
              <p:cNvSpPr>
                <a:spLocks noChangeShapeType="1"/>
              </p:cNvSpPr>
              <p:nvPr/>
            </p:nvSpPr>
            <p:spPr bwMode="auto">
              <a:xfrm>
                <a:off x="3479" y="3173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3" name="Rectangle 865"/>
              <p:cNvSpPr>
                <a:spLocks noChangeArrowheads="1"/>
              </p:cNvSpPr>
              <p:nvPr/>
            </p:nvSpPr>
            <p:spPr bwMode="auto">
              <a:xfrm>
                <a:off x="3316" y="3178"/>
                <a:ext cx="57" cy="4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4" name="Rectangle 866"/>
              <p:cNvSpPr>
                <a:spLocks noChangeArrowheads="1"/>
              </p:cNvSpPr>
              <p:nvPr/>
            </p:nvSpPr>
            <p:spPr bwMode="auto">
              <a:xfrm>
                <a:off x="3316" y="3178"/>
                <a:ext cx="57" cy="4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5" name="Line 867"/>
              <p:cNvSpPr>
                <a:spLocks noChangeShapeType="1"/>
              </p:cNvSpPr>
              <p:nvPr/>
            </p:nvSpPr>
            <p:spPr bwMode="auto">
              <a:xfrm>
                <a:off x="3316" y="3195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6" name="Line 868"/>
              <p:cNvSpPr>
                <a:spLocks noChangeShapeType="1"/>
              </p:cNvSpPr>
              <p:nvPr/>
            </p:nvSpPr>
            <p:spPr bwMode="auto">
              <a:xfrm>
                <a:off x="3316" y="3207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7" name="Rectangle 869"/>
              <p:cNvSpPr>
                <a:spLocks noChangeArrowheads="1"/>
              </p:cNvSpPr>
              <p:nvPr/>
            </p:nvSpPr>
            <p:spPr bwMode="auto">
              <a:xfrm>
                <a:off x="3358" y="3014"/>
                <a:ext cx="59" cy="4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8" name="Rectangle 870"/>
              <p:cNvSpPr>
                <a:spLocks noChangeArrowheads="1"/>
              </p:cNvSpPr>
              <p:nvPr/>
            </p:nvSpPr>
            <p:spPr bwMode="auto">
              <a:xfrm>
                <a:off x="3358" y="3014"/>
                <a:ext cx="59" cy="4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59" name="Line 871"/>
              <p:cNvSpPr>
                <a:spLocks noChangeShapeType="1"/>
              </p:cNvSpPr>
              <p:nvPr/>
            </p:nvSpPr>
            <p:spPr bwMode="auto">
              <a:xfrm>
                <a:off x="3358" y="3033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0" name="Line 872"/>
              <p:cNvSpPr>
                <a:spLocks noChangeShapeType="1"/>
              </p:cNvSpPr>
              <p:nvPr/>
            </p:nvSpPr>
            <p:spPr bwMode="auto">
              <a:xfrm>
                <a:off x="3358" y="3042"/>
                <a:ext cx="5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1" name="Line 873"/>
              <p:cNvSpPr>
                <a:spLocks noChangeShapeType="1"/>
              </p:cNvSpPr>
              <p:nvPr/>
            </p:nvSpPr>
            <p:spPr bwMode="auto">
              <a:xfrm>
                <a:off x="2756" y="2279"/>
                <a:ext cx="28" cy="2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2" name="Line 874"/>
              <p:cNvSpPr>
                <a:spLocks noChangeShapeType="1"/>
              </p:cNvSpPr>
              <p:nvPr/>
            </p:nvSpPr>
            <p:spPr bwMode="auto">
              <a:xfrm flipH="1">
                <a:off x="2853" y="2279"/>
                <a:ext cx="27" cy="2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3" name="Line 875"/>
              <p:cNvSpPr>
                <a:spLocks noChangeShapeType="1"/>
              </p:cNvSpPr>
              <p:nvPr/>
            </p:nvSpPr>
            <p:spPr bwMode="auto">
              <a:xfrm>
                <a:off x="2616" y="2232"/>
                <a:ext cx="112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4" name="Freeform 876"/>
              <p:cNvSpPr>
                <a:spLocks/>
              </p:cNvSpPr>
              <p:nvPr/>
            </p:nvSpPr>
            <p:spPr bwMode="auto">
              <a:xfrm>
                <a:off x="2737" y="2202"/>
                <a:ext cx="160" cy="67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0 h 133"/>
                  <a:gd name="T4" fmla="*/ 223 w 320"/>
                  <a:gd name="T5" fmla="*/ 4 h 133"/>
                  <a:gd name="T6" fmla="*/ 248 w 320"/>
                  <a:gd name="T7" fmla="*/ 10 h 133"/>
                  <a:gd name="T8" fmla="*/ 272 w 320"/>
                  <a:gd name="T9" fmla="*/ 16 h 133"/>
                  <a:gd name="T10" fmla="*/ 292 w 320"/>
                  <a:gd name="T11" fmla="*/ 28 h 133"/>
                  <a:gd name="T12" fmla="*/ 308 w 320"/>
                  <a:gd name="T13" fmla="*/ 38 h 133"/>
                  <a:gd name="T14" fmla="*/ 317 w 320"/>
                  <a:gd name="T15" fmla="*/ 53 h 133"/>
                  <a:gd name="T16" fmla="*/ 320 w 320"/>
                  <a:gd name="T17" fmla="*/ 66 h 133"/>
                  <a:gd name="T18" fmla="*/ 317 w 320"/>
                  <a:gd name="T19" fmla="*/ 76 h 133"/>
                  <a:gd name="T20" fmla="*/ 308 w 320"/>
                  <a:gd name="T21" fmla="*/ 91 h 133"/>
                  <a:gd name="T22" fmla="*/ 292 w 320"/>
                  <a:gd name="T23" fmla="*/ 102 h 133"/>
                  <a:gd name="T24" fmla="*/ 272 w 320"/>
                  <a:gd name="T25" fmla="*/ 112 h 133"/>
                  <a:gd name="T26" fmla="*/ 248 w 320"/>
                  <a:gd name="T27" fmla="*/ 119 h 133"/>
                  <a:gd name="T28" fmla="*/ 223 w 320"/>
                  <a:gd name="T29" fmla="*/ 126 h 133"/>
                  <a:gd name="T30" fmla="*/ 192 w 320"/>
                  <a:gd name="T31" fmla="*/ 130 h 133"/>
                  <a:gd name="T32" fmla="*/ 160 w 320"/>
                  <a:gd name="T33" fmla="*/ 133 h 133"/>
                  <a:gd name="T34" fmla="*/ 126 w 320"/>
                  <a:gd name="T35" fmla="*/ 130 h 133"/>
                  <a:gd name="T36" fmla="*/ 98 w 320"/>
                  <a:gd name="T37" fmla="*/ 126 h 133"/>
                  <a:gd name="T38" fmla="*/ 70 w 320"/>
                  <a:gd name="T39" fmla="*/ 119 h 133"/>
                  <a:gd name="T40" fmla="*/ 45 w 320"/>
                  <a:gd name="T41" fmla="*/ 112 h 133"/>
                  <a:gd name="T42" fmla="*/ 28 w 320"/>
                  <a:gd name="T43" fmla="*/ 102 h 133"/>
                  <a:gd name="T44" fmla="*/ 10 w 320"/>
                  <a:gd name="T45" fmla="*/ 91 h 133"/>
                  <a:gd name="T46" fmla="*/ 4 w 320"/>
                  <a:gd name="T47" fmla="*/ 76 h 133"/>
                  <a:gd name="T48" fmla="*/ 0 w 320"/>
                  <a:gd name="T49" fmla="*/ 66 h 133"/>
                  <a:gd name="T50" fmla="*/ 4 w 320"/>
                  <a:gd name="T51" fmla="*/ 53 h 133"/>
                  <a:gd name="T52" fmla="*/ 10 w 320"/>
                  <a:gd name="T53" fmla="*/ 38 h 133"/>
                  <a:gd name="T54" fmla="*/ 28 w 320"/>
                  <a:gd name="T55" fmla="*/ 28 h 133"/>
                  <a:gd name="T56" fmla="*/ 45 w 320"/>
                  <a:gd name="T57" fmla="*/ 16 h 133"/>
                  <a:gd name="T58" fmla="*/ 70 w 320"/>
                  <a:gd name="T59" fmla="*/ 10 h 133"/>
                  <a:gd name="T60" fmla="*/ 98 w 320"/>
                  <a:gd name="T61" fmla="*/ 4 h 133"/>
                  <a:gd name="T62" fmla="*/ 126 w 320"/>
                  <a:gd name="T63" fmla="*/ 0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0"/>
                    </a:lnTo>
                    <a:lnTo>
                      <a:pt x="223" y="4"/>
                    </a:lnTo>
                    <a:lnTo>
                      <a:pt x="248" y="10"/>
                    </a:lnTo>
                    <a:lnTo>
                      <a:pt x="272" y="16"/>
                    </a:lnTo>
                    <a:lnTo>
                      <a:pt x="292" y="28"/>
                    </a:lnTo>
                    <a:lnTo>
                      <a:pt x="308" y="38"/>
                    </a:lnTo>
                    <a:lnTo>
                      <a:pt x="317" y="53"/>
                    </a:lnTo>
                    <a:lnTo>
                      <a:pt x="320" y="66"/>
                    </a:lnTo>
                    <a:lnTo>
                      <a:pt x="317" y="76"/>
                    </a:lnTo>
                    <a:lnTo>
                      <a:pt x="308" y="91"/>
                    </a:lnTo>
                    <a:lnTo>
                      <a:pt x="292" y="102"/>
                    </a:lnTo>
                    <a:lnTo>
                      <a:pt x="272" y="112"/>
                    </a:lnTo>
                    <a:lnTo>
                      <a:pt x="248" y="119"/>
                    </a:lnTo>
                    <a:lnTo>
                      <a:pt x="223" y="126"/>
                    </a:lnTo>
                    <a:lnTo>
                      <a:pt x="192" y="130"/>
                    </a:lnTo>
                    <a:lnTo>
                      <a:pt x="160" y="133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19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1"/>
                    </a:lnTo>
                    <a:lnTo>
                      <a:pt x="4" y="76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0" y="38"/>
                    </a:lnTo>
                    <a:lnTo>
                      <a:pt x="28" y="28"/>
                    </a:lnTo>
                    <a:lnTo>
                      <a:pt x="45" y="16"/>
                    </a:lnTo>
                    <a:lnTo>
                      <a:pt x="70" y="10"/>
                    </a:lnTo>
                    <a:lnTo>
                      <a:pt x="98" y="4"/>
                    </a:lnTo>
                    <a:lnTo>
                      <a:pt x="126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5" name="Freeform 877"/>
              <p:cNvSpPr>
                <a:spLocks/>
              </p:cNvSpPr>
              <p:nvPr/>
            </p:nvSpPr>
            <p:spPr bwMode="auto">
              <a:xfrm>
                <a:off x="2737" y="2202"/>
                <a:ext cx="160" cy="67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0 h 133"/>
                  <a:gd name="T4" fmla="*/ 223 w 320"/>
                  <a:gd name="T5" fmla="*/ 4 h 133"/>
                  <a:gd name="T6" fmla="*/ 248 w 320"/>
                  <a:gd name="T7" fmla="*/ 10 h 133"/>
                  <a:gd name="T8" fmla="*/ 272 w 320"/>
                  <a:gd name="T9" fmla="*/ 16 h 133"/>
                  <a:gd name="T10" fmla="*/ 292 w 320"/>
                  <a:gd name="T11" fmla="*/ 28 h 133"/>
                  <a:gd name="T12" fmla="*/ 308 w 320"/>
                  <a:gd name="T13" fmla="*/ 38 h 133"/>
                  <a:gd name="T14" fmla="*/ 317 w 320"/>
                  <a:gd name="T15" fmla="*/ 53 h 133"/>
                  <a:gd name="T16" fmla="*/ 320 w 320"/>
                  <a:gd name="T17" fmla="*/ 66 h 133"/>
                  <a:gd name="T18" fmla="*/ 317 w 320"/>
                  <a:gd name="T19" fmla="*/ 76 h 133"/>
                  <a:gd name="T20" fmla="*/ 308 w 320"/>
                  <a:gd name="T21" fmla="*/ 91 h 133"/>
                  <a:gd name="T22" fmla="*/ 292 w 320"/>
                  <a:gd name="T23" fmla="*/ 102 h 133"/>
                  <a:gd name="T24" fmla="*/ 272 w 320"/>
                  <a:gd name="T25" fmla="*/ 112 h 133"/>
                  <a:gd name="T26" fmla="*/ 248 w 320"/>
                  <a:gd name="T27" fmla="*/ 119 h 133"/>
                  <a:gd name="T28" fmla="*/ 223 w 320"/>
                  <a:gd name="T29" fmla="*/ 126 h 133"/>
                  <a:gd name="T30" fmla="*/ 192 w 320"/>
                  <a:gd name="T31" fmla="*/ 130 h 133"/>
                  <a:gd name="T32" fmla="*/ 160 w 320"/>
                  <a:gd name="T33" fmla="*/ 133 h 133"/>
                  <a:gd name="T34" fmla="*/ 126 w 320"/>
                  <a:gd name="T35" fmla="*/ 130 h 133"/>
                  <a:gd name="T36" fmla="*/ 98 w 320"/>
                  <a:gd name="T37" fmla="*/ 126 h 133"/>
                  <a:gd name="T38" fmla="*/ 70 w 320"/>
                  <a:gd name="T39" fmla="*/ 119 h 133"/>
                  <a:gd name="T40" fmla="*/ 45 w 320"/>
                  <a:gd name="T41" fmla="*/ 112 h 133"/>
                  <a:gd name="T42" fmla="*/ 28 w 320"/>
                  <a:gd name="T43" fmla="*/ 102 h 133"/>
                  <a:gd name="T44" fmla="*/ 10 w 320"/>
                  <a:gd name="T45" fmla="*/ 91 h 133"/>
                  <a:gd name="T46" fmla="*/ 4 w 320"/>
                  <a:gd name="T47" fmla="*/ 76 h 133"/>
                  <a:gd name="T48" fmla="*/ 0 w 320"/>
                  <a:gd name="T49" fmla="*/ 66 h 133"/>
                  <a:gd name="T50" fmla="*/ 4 w 320"/>
                  <a:gd name="T51" fmla="*/ 53 h 133"/>
                  <a:gd name="T52" fmla="*/ 10 w 320"/>
                  <a:gd name="T53" fmla="*/ 38 h 133"/>
                  <a:gd name="T54" fmla="*/ 28 w 320"/>
                  <a:gd name="T55" fmla="*/ 28 h 133"/>
                  <a:gd name="T56" fmla="*/ 45 w 320"/>
                  <a:gd name="T57" fmla="*/ 16 h 133"/>
                  <a:gd name="T58" fmla="*/ 70 w 320"/>
                  <a:gd name="T59" fmla="*/ 10 h 133"/>
                  <a:gd name="T60" fmla="*/ 98 w 320"/>
                  <a:gd name="T61" fmla="*/ 4 h 133"/>
                  <a:gd name="T62" fmla="*/ 126 w 320"/>
                  <a:gd name="T63" fmla="*/ 0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0"/>
                    </a:lnTo>
                    <a:lnTo>
                      <a:pt x="223" y="4"/>
                    </a:lnTo>
                    <a:lnTo>
                      <a:pt x="248" y="10"/>
                    </a:lnTo>
                    <a:lnTo>
                      <a:pt x="272" y="16"/>
                    </a:lnTo>
                    <a:lnTo>
                      <a:pt x="292" y="28"/>
                    </a:lnTo>
                    <a:lnTo>
                      <a:pt x="308" y="38"/>
                    </a:lnTo>
                    <a:lnTo>
                      <a:pt x="317" y="53"/>
                    </a:lnTo>
                    <a:lnTo>
                      <a:pt x="320" y="66"/>
                    </a:lnTo>
                    <a:lnTo>
                      <a:pt x="317" y="76"/>
                    </a:lnTo>
                    <a:lnTo>
                      <a:pt x="308" y="91"/>
                    </a:lnTo>
                    <a:lnTo>
                      <a:pt x="292" y="102"/>
                    </a:lnTo>
                    <a:lnTo>
                      <a:pt x="272" y="112"/>
                    </a:lnTo>
                    <a:lnTo>
                      <a:pt x="248" y="119"/>
                    </a:lnTo>
                    <a:lnTo>
                      <a:pt x="223" y="126"/>
                    </a:lnTo>
                    <a:lnTo>
                      <a:pt x="192" y="130"/>
                    </a:lnTo>
                    <a:lnTo>
                      <a:pt x="160" y="133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19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1"/>
                    </a:lnTo>
                    <a:lnTo>
                      <a:pt x="4" y="76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0" y="38"/>
                    </a:lnTo>
                    <a:lnTo>
                      <a:pt x="28" y="28"/>
                    </a:lnTo>
                    <a:lnTo>
                      <a:pt x="45" y="16"/>
                    </a:lnTo>
                    <a:lnTo>
                      <a:pt x="70" y="10"/>
                    </a:lnTo>
                    <a:lnTo>
                      <a:pt x="98" y="4"/>
                    </a:lnTo>
                    <a:lnTo>
                      <a:pt x="126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6" name="Line 878"/>
              <p:cNvSpPr>
                <a:spLocks noChangeShapeType="1"/>
              </p:cNvSpPr>
              <p:nvPr/>
            </p:nvSpPr>
            <p:spPr bwMode="auto">
              <a:xfrm flipV="1">
                <a:off x="2709" y="2274"/>
                <a:ext cx="75" cy="89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7" name="Freeform 879"/>
              <p:cNvSpPr>
                <a:spLocks/>
              </p:cNvSpPr>
              <p:nvPr/>
            </p:nvSpPr>
            <p:spPr bwMode="auto">
              <a:xfrm>
                <a:off x="2754" y="2267"/>
                <a:ext cx="38" cy="16"/>
              </a:xfrm>
              <a:custGeom>
                <a:avLst/>
                <a:gdLst>
                  <a:gd name="T0" fmla="*/ 77 w 77"/>
                  <a:gd name="T1" fmla="*/ 6 h 31"/>
                  <a:gd name="T2" fmla="*/ 67 w 77"/>
                  <a:gd name="T3" fmla="*/ 0 h 31"/>
                  <a:gd name="T4" fmla="*/ 0 w 77"/>
                  <a:gd name="T5" fmla="*/ 17 h 31"/>
                  <a:gd name="T6" fmla="*/ 4 w 77"/>
                  <a:gd name="T7" fmla="*/ 31 h 31"/>
                  <a:gd name="T8" fmla="*/ 70 w 77"/>
                  <a:gd name="T9" fmla="*/ 14 h 31"/>
                  <a:gd name="T10" fmla="*/ 60 w 77"/>
                  <a:gd name="T11" fmla="*/ 3 h 31"/>
                  <a:gd name="T12" fmla="*/ 77 w 77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31">
                    <a:moveTo>
                      <a:pt x="77" y="6"/>
                    </a:moveTo>
                    <a:lnTo>
                      <a:pt x="67" y="0"/>
                    </a:lnTo>
                    <a:lnTo>
                      <a:pt x="0" y="17"/>
                    </a:lnTo>
                    <a:lnTo>
                      <a:pt x="4" y="31"/>
                    </a:lnTo>
                    <a:lnTo>
                      <a:pt x="70" y="14"/>
                    </a:lnTo>
                    <a:lnTo>
                      <a:pt x="60" y="3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8" name="Freeform 880"/>
              <p:cNvSpPr>
                <a:spLocks/>
              </p:cNvSpPr>
              <p:nvPr/>
            </p:nvSpPr>
            <p:spPr bwMode="auto">
              <a:xfrm>
                <a:off x="2787" y="2267"/>
                <a:ext cx="5" cy="3"/>
              </a:xfrm>
              <a:custGeom>
                <a:avLst/>
                <a:gdLst>
                  <a:gd name="T0" fmla="*/ 10 w 10"/>
                  <a:gd name="T1" fmla="*/ 6 h 6"/>
                  <a:gd name="T2" fmla="*/ 3 w 10"/>
                  <a:gd name="T3" fmla="*/ 6 h 6"/>
                  <a:gd name="T4" fmla="*/ 0 w 10"/>
                  <a:gd name="T5" fmla="*/ 0 h 6"/>
                  <a:gd name="T6" fmla="*/ 1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69" name="Freeform 881"/>
              <p:cNvSpPr>
                <a:spLocks/>
              </p:cNvSpPr>
              <p:nvPr/>
            </p:nvSpPr>
            <p:spPr bwMode="auto">
              <a:xfrm>
                <a:off x="2781" y="2269"/>
                <a:ext cx="11" cy="35"/>
              </a:xfrm>
              <a:custGeom>
                <a:avLst/>
                <a:gdLst>
                  <a:gd name="T0" fmla="*/ 6 w 23"/>
                  <a:gd name="T1" fmla="*/ 70 h 70"/>
                  <a:gd name="T2" fmla="*/ 13 w 23"/>
                  <a:gd name="T3" fmla="*/ 70 h 70"/>
                  <a:gd name="T4" fmla="*/ 23 w 23"/>
                  <a:gd name="T5" fmla="*/ 3 h 70"/>
                  <a:gd name="T6" fmla="*/ 6 w 23"/>
                  <a:gd name="T7" fmla="*/ 0 h 70"/>
                  <a:gd name="T8" fmla="*/ 0 w 23"/>
                  <a:gd name="T9" fmla="*/ 70 h 70"/>
                  <a:gd name="T10" fmla="*/ 6 w 23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70">
                    <a:moveTo>
                      <a:pt x="6" y="70"/>
                    </a:moveTo>
                    <a:lnTo>
                      <a:pt x="13" y="70"/>
                    </a:lnTo>
                    <a:lnTo>
                      <a:pt x="23" y="3"/>
                    </a:lnTo>
                    <a:lnTo>
                      <a:pt x="6" y="0"/>
                    </a:lnTo>
                    <a:lnTo>
                      <a:pt x="0" y="70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0" name="Line 882"/>
              <p:cNvSpPr>
                <a:spLocks noChangeShapeType="1"/>
              </p:cNvSpPr>
              <p:nvPr/>
            </p:nvSpPr>
            <p:spPr bwMode="auto">
              <a:xfrm flipH="1" flipV="1">
                <a:off x="2852" y="2274"/>
                <a:ext cx="83" cy="94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1" name="Freeform 883"/>
              <p:cNvSpPr>
                <a:spLocks/>
              </p:cNvSpPr>
              <p:nvPr/>
            </p:nvSpPr>
            <p:spPr bwMode="auto">
              <a:xfrm>
                <a:off x="2843" y="2267"/>
                <a:ext cx="15" cy="37"/>
              </a:xfrm>
              <a:custGeom>
                <a:avLst/>
                <a:gdLst>
                  <a:gd name="T0" fmla="*/ 11 w 30"/>
                  <a:gd name="T1" fmla="*/ 0 h 73"/>
                  <a:gd name="T2" fmla="*/ 0 w 30"/>
                  <a:gd name="T3" fmla="*/ 6 h 73"/>
                  <a:gd name="T4" fmla="*/ 11 w 30"/>
                  <a:gd name="T5" fmla="*/ 73 h 73"/>
                  <a:gd name="T6" fmla="*/ 30 w 30"/>
                  <a:gd name="T7" fmla="*/ 73 h 73"/>
                  <a:gd name="T8" fmla="*/ 14 w 30"/>
                  <a:gd name="T9" fmla="*/ 3 h 73"/>
                  <a:gd name="T10" fmla="*/ 8 w 30"/>
                  <a:gd name="T11" fmla="*/ 14 h 73"/>
                  <a:gd name="T12" fmla="*/ 11 w 30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3">
                    <a:moveTo>
                      <a:pt x="11" y="0"/>
                    </a:moveTo>
                    <a:lnTo>
                      <a:pt x="0" y="6"/>
                    </a:lnTo>
                    <a:lnTo>
                      <a:pt x="11" y="73"/>
                    </a:lnTo>
                    <a:lnTo>
                      <a:pt x="30" y="73"/>
                    </a:lnTo>
                    <a:lnTo>
                      <a:pt x="14" y="3"/>
                    </a:lnTo>
                    <a:lnTo>
                      <a:pt x="8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2" name="Freeform 884"/>
              <p:cNvSpPr>
                <a:spLocks/>
              </p:cNvSpPr>
              <p:nvPr/>
            </p:nvSpPr>
            <p:spPr bwMode="auto">
              <a:xfrm>
                <a:off x="2843" y="2267"/>
                <a:ext cx="5" cy="3"/>
              </a:xfrm>
              <a:custGeom>
                <a:avLst/>
                <a:gdLst>
                  <a:gd name="T0" fmla="*/ 11 w 11"/>
                  <a:gd name="T1" fmla="*/ 0 h 6"/>
                  <a:gd name="T2" fmla="*/ 8 w 11"/>
                  <a:gd name="T3" fmla="*/ 6 h 6"/>
                  <a:gd name="T4" fmla="*/ 0 w 11"/>
                  <a:gd name="T5" fmla="*/ 6 h 6"/>
                  <a:gd name="T6" fmla="*/ 11 w 1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6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3" name="Freeform 885"/>
              <p:cNvSpPr>
                <a:spLocks/>
              </p:cNvSpPr>
              <p:nvPr/>
            </p:nvSpPr>
            <p:spPr bwMode="auto">
              <a:xfrm>
                <a:off x="2847" y="2267"/>
                <a:ext cx="34" cy="16"/>
              </a:xfrm>
              <a:custGeom>
                <a:avLst/>
                <a:gdLst>
                  <a:gd name="T0" fmla="*/ 66 w 69"/>
                  <a:gd name="T1" fmla="*/ 25 h 31"/>
                  <a:gd name="T2" fmla="*/ 69 w 69"/>
                  <a:gd name="T3" fmla="*/ 17 h 31"/>
                  <a:gd name="T4" fmla="*/ 3 w 69"/>
                  <a:gd name="T5" fmla="*/ 0 h 31"/>
                  <a:gd name="T6" fmla="*/ 0 w 69"/>
                  <a:gd name="T7" fmla="*/ 14 h 31"/>
                  <a:gd name="T8" fmla="*/ 66 w 69"/>
                  <a:gd name="T9" fmla="*/ 31 h 31"/>
                  <a:gd name="T10" fmla="*/ 66 w 69"/>
                  <a:gd name="T11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1">
                    <a:moveTo>
                      <a:pt x="66" y="25"/>
                    </a:moveTo>
                    <a:lnTo>
                      <a:pt x="69" y="17"/>
                    </a:lnTo>
                    <a:lnTo>
                      <a:pt x="3" y="0"/>
                    </a:lnTo>
                    <a:lnTo>
                      <a:pt x="0" y="14"/>
                    </a:lnTo>
                    <a:lnTo>
                      <a:pt x="66" y="31"/>
                    </a:lnTo>
                    <a:lnTo>
                      <a:pt x="66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4" name="Freeform 886"/>
              <p:cNvSpPr>
                <a:spLocks/>
              </p:cNvSpPr>
              <p:nvPr/>
            </p:nvSpPr>
            <p:spPr bwMode="auto">
              <a:xfrm>
                <a:off x="2847" y="2341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1 w 320"/>
                  <a:gd name="T3" fmla="*/ 0 h 134"/>
                  <a:gd name="T4" fmla="*/ 220 w 320"/>
                  <a:gd name="T5" fmla="*/ 4 h 134"/>
                  <a:gd name="T6" fmla="*/ 248 w 320"/>
                  <a:gd name="T7" fmla="*/ 10 h 134"/>
                  <a:gd name="T8" fmla="*/ 271 w 320"/>
                  <a:gd name="T9" fmla="*/ 17 h 134"/>
                  <a:gd name="T10" fmla="*/ 292 w 320"/>
                  <a:gd name="T11" fmla="*/ 27 h 134"/>
                  <a:gd name="T12" fmla="*/ 306 w 320"/>
                  <a:gd name="T13" fmla="*/ 38 h 134"/>
                  <a:gd name="T14" fmla="*/ 317 w 320"/>
                  <a:gd name="T15" fmla="*/ 52 h 134"/>
                  <a:gd name="T16" fmla="*/ 320 w 320"/>
                  <a:gd name="T17" fmla="*/ 67 h 134"/>
                  <a:gd name="T18" fmla="*/ 317 w 320"/>
                  <a:gd name="T19" fmla="*/ 80 h 134"/>
                  <a:gd name="T20" fmla="*/ 306 w 320"/>
                  <a:gd name="T21" fmla="*/ 90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8 w 320"/>
                  <a:gd name="T27" fmla="*/ 118 h 134"/>
                  <a:gd name="T28" fmla="*/ 220 w 320"/>
                  <a:gd name="T29" fmla="*/ 126 h 134"/>
                  <a:gd name="T30" fmla="*/ 191 w 320"/>
                  <a:gd name="T31" fmla="*/ 130 h 134"/>
                  <a:gd name="T32" fmla="*/ 160 w 320"/>
                  <a:gd name="T33" fmla="*/ 134 h 134"/>
                  <a:gd name="T34" fmla="*/ 125 w 320"/>
                  <a:gd name="T35" fmla="*/ 130 h 134"/>
                  <a:gd name="T36" fmla="*/ 97 w 320"/>
                  <a:gd name="T37" fmla="*/ 126 h 134"/>
                  <a:gd name="T38" fmla="*/ 69 w 320"/>
                  <a:gd name="T39" fmla="*/ 118 h 134"/>
                  <a:gd name="T40" fmla="*/ 45 w 320"/>
                  <a:gd name="T41" fmla="*/ 112 h 134"/>
                  <a:gd name="T42" fmla="*/ 28 w 320"/>
                  <a:gd name="T43" fmla="*/ 102 h 134"/>
                  <a:gd name="T44" fmla="*/ 10 w 320"/>
                  <a:gd name="T45" fmla="*/ 90 h 134"/>
                  <a:gd name="T46" fmla="*/ 3 w 320"/>
                  <a:gd name="T47" fmla="*/ 80 h 134"/>
                  <a:gd name="T48" fmla="*/ 0 w 320"/>
                  <a:gd name="T49" fmla="*/ 67 h 134"/>
                  <a:gd name="T50" fmla="*/ 3 w 320"/>
                  <a:gd name="T51" fmla="*/ 52 h 134"/>
                  <a:gd name="T52" fmla="*/ 10 w 320"/>
                  <a:gd name="T53" fmla="*/ 38 h 134"/>
                  <a:gd name="T54" fmla="*/ 28 w 320"/>
                  <a:gd name="T55" fmla="*/ 27 h 134"/>
                  <a:gd name="T56" fmla="*/ 45 w 320"/>
                  <a:gd name="T57" fmla="*/ 17 h 134"/>
                  <a:gd name="T58" fmla="*/ 69 w 320"/>
                  <a:gd name="T59" fmla="*/ 10 h 134"/>
                  <a:gd name="T60" fmla="*/ 97 w 320"/>
                  <a:gd name="T61" fmla="*/ 4 h 134"/>
                  <a:gd name="T62" fmla="*/ 125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1" y="0"/>
                    </a:lnTo>
                    <a:lnTo>
                      <a:pt x="220" y="4"/>
                    </a:lnTo>
                    <a:lnTo>
                      <a:pt x="248" y="10"/>
                    </a:lnTo>
                    <a:lnTo>
                      <a:pt x="271" y="17"/>
                    </a:lnTo>
                    <a:lnTo>
                      <a:pt x="292" y="27"/>
                    </a:lnTo>
                    <a:lnTo>
                      <a:pt x="306" y="38"/>
                    </a:lnTo>
                    <a:lnTo>
                      <a:pt x="317" y="52"/>
                    </a:lnTo>
                    <a:lnTo>
                      <a:pt x="320" y="67"/>
                    </a:lnTo>
                    <a:lnTo>
                      <a:pt x="317" y="80"/>
                    </a:lnTo>
                    <a:lnTo>
                      <a:pt x="306" y="90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8" y="118"/>
                    </a:lnTo>
                    <a:lnTo>
                      <a:pt x="220" y="126"/>
                    </a:lnTo>
                    <a:lnTo>
                      <a:pt x="191" y="130"/>
                    </a:lnTo>
                    <a:lnTo>
                      <a:pt x="160" y="134"/>
                    </a:lnTo>
                    <a:lnTo>
                      <a:pt x="125" y="130"/>
                    </a:lnTo>
                    <a:lnTo>
                      <a:pt x="97" y="126"/>
                    </a:lnTo>
                    <a:lnTo>
                      <a:pt x="69" y="118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0"/>
                    </a:lnTo>
                    <a:lnTo>
                      <a:pt x="3" y="80"/>
                    </a:lnTo>
                    <a:lnTo>
                      <a:pt x="0" y="67"/>
                    </a:lnTo>
                    <a:lnTo>
                      <a:pt x="3" y="52"/>
                    </a:lnTo>
                    <a:lnTo>
                      <a:pt x="10" y="38"/>
                    </a:lnTo>
                    <a:lnTo>
                      <a:pt x="28" y="27"/>
                    </a:lnTo>
                    <a:lnTo>
                      <a:pt x="45" y="17"/>
                    </a:lnTo>
                    <a:lnTo>
                      <a:pt x="69" y="10"/>
                    </a:lnTo>
                    <a:lnTo>
                      <a:pt x="97" y="4"/>
                    </a:lnTo>
                    <a:lnTo>
                      <a:pt x="125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5" name="Freeform 887"/>
              <p:cNvSpPr>
                <a:spLocks/>
              </p:cNvSpPr>
              <p:nvPr/>
            </p:nvSpPr>
            <p:spPr bwMode="auto">
              <a:xfrm>
                <a:off x="2847" y="2341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1 w 320"/>
                  <a:gd name="T3" fmla="*/ 0 h 134"/>
                  <a:gd name="T4" fmla="*/ 220 w 320"/>
                  <a:gd name="T5" fmla="*/ 4 h 134"/>
                  <a:gd name="T6" fmla="*/ 248 w 320"/>
                  <a:gd name="T7" fmla="*/ 10 h 134"/>
                  <a:gd name="T8" fmla="*/ 271 w 320"/>
                  <a:gd name="T9" fmla="*/ 17 h 134"/>
                  <a:gd name="T10" fmla="*/ 292 w 320"/>
                  <a:gd name="T11" fmla="*/ 27 h 134"/>
                  <a:gd name="T12" fmla="*/ 306 w 320"/>
                  <a:gd name="T13" fmla="*/ 38 h 134"/>
                  <a:gd name="T14" fmla="*/ 317 w 320"/>
                  <a:gd name="T15" fmla="*/ 52 h 134"/>
                  <a:gd name="T16" fmla="*/ 320 w 320"/>
                  <a:gd name="T17" fmla="*/ 67 h 134"/>
                  <a:gd name="T18" fmla="*/ 317 w 320"/>
                  <a:gd name="T19" fmla="*/ 80 h 134"/>
                  <a:gd name="T20" fmla="*/ 306 w 320"/>
                  <a:gd name="T21" fmla="*/ 90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8 w 320"/>
                  <a:gd name="T27" fmla="*/ 118 h 134"/>
                  <a:gd name="T28" fmla="*/ 220 w 320"/>
                  <a:gd name="T29" fmla="*/ 126 h 134"/>
                  <a:gd name="T30" fmla="*/ 191 w 320"/>
                  <a:gd name="T31" fmla="*/ 130 h 134"/>
                  <a:gd name="T32" fmla="*/ 160 w 320"/>
                  <a:gd name="T33" fmla="*/ 134 h 134"/>
                  <a:gd name="T34" fmla="*/ 125 w 320"/>
                  <a:gd name="T35" fmla="*/ 130 h 134"/>
                  <a:gd name="T36" fmla="*/ 97 w 320"/>
                  <a:gd name="T37" fmla="*/ 126 h 134"/>
                  <a:gd name="T38" fmla="*/ 69 w 320"/>
                  <a:gd name="T39" fmla="*/ 118 h 134"/>
                  <a:gd name="T40" fmla="*/ 45 w 320"/>
                  <a:gd name="T41" fmla="*/ 112 h 134"/>
                  <a:gd name="T42" fmla="*/ 28 w 320"/>
                  <a:gd name="T43" fmla="*/ 102 h 134"/>
                  <a:gd name="T44" fmla="*/ 10 w 320"/>
                  <a:gd name="T45" fmla="*/ 90 h 134"/>
                  <a:gd name="T46" fmla="*/ 3 w 320"/>
                  <a:gd name="T47" fmla="*/ 80 h 134"/>
                  <a:gd name="T48" fmla="*/ 0 w 320"/>
                  <a:gd name="T49" fmla="*/ 67 h 134"/>
                  <a:gd name="T50" fmla="*/ 3 w 320"/>
                  <a:gd name="T51" fmla="*/ 52 h 134"/>
                  <a:gd name="T52" fmla="*/ 10 w 320"/>
                  <a:gd name="T53" fmla="*/ 38 h 134"/>
                  <a:gd name="T54" fmla="*/ 28 w 320"/>
                  <a:gd name="T55" fmla="*/ 27 h 134"/>
                  <a:gd name="T56" fmla="*/ 45 w 320"/>
                  <a:gd name="T57" fmla="*/ 17 h 134"/>
                  <a:gd name="T58" fmla="*/ 69 w 320"/>
                  <a:gd name="T59" fmla="*/ 10 h 134"/>
                  <a:gd name="T60" fmla="*/ 97 w 320"/>
                  <a:gd name="T61" fmla="*/ 4 h 134"/>
                  <a:gd name="T62" fmla="*/ 125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1" y="0"/>
                    </a:lnTo>
                    <a:lnTo>
                      <a:pt x="220" y="4"/>
                    </a:lnTo>
                    <a:lnTo>
                      <a:pt x="248" y="10"/>
                    </a:lnTo>
                    <a:lnTo>
                      <a:pt x="271" y="17"/>
                    </a:lnTo>
                    <a:lnTo>
                      <a:pt x="292" y="27"/>
                    </a:lnTo>
                    <a:lnTo>
                      <a:pt x="306" y="38"/>
                    </a:lnTo>
                    <a:lnTo>
                      <a:pt x="317" y="52"/>
                    </a:lnTo>
                    <a:lnTo>
                      <a:pt x="320" y="67"/>
                    </a:lnTo>
                    <a:lnTo>
                      <a:pt x="317" y="80"/>
                    </a:lnTo>
                    <a:lnTo>
                      <a:pt x="306" y="90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8" y="118"/>
                    </a:lnTo>
                    <a:lnTo>
                      <a:pt x="220" y="126"/>
                    </a:lnTo>
                    <a:lnTo>
                      <a:pt x="191" y="130"/>
                    </a:lnTo>
                    <a:lnTo>
                      <a:pt x="160" y="134"/>
                    </a:lnTo>
                    <a:lnTo>
                      <a:pt x="125" y="130"/>
                    </a:lnTo>
                    <a:lnTo>
                      <a:pt x="97" y="126"/>
                    </a:lnTo>
                    <a:lnTo>
                      <a:pt x="69" y="118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0"/>
                    </a:lnTo>
                    <a:lnTo>
                      <a:pt x="3" y="80"/>
                    </a:lnTo>
                    <a:lnTo>
                      <a:pt x="0" y="67"/>
                    </a:lnTo>
                    <a:lnTo>
                      <a:pt x="3" y="52"/>
                    </a:lnTo>
                    <a:lnTo>
                      <a:pt x="10" y="38"/>
                    </a:lnTo>
                    <a:lnTo>
                      <a:pt x="28" y="27"/>
                    </a:lnTo>
                    <a:lnTo>
                      <a:pt x="45" y="17"/>
                    </a:lnTo>
                    <a:lnTo>
                      <a:pt x="69" y="10"/>
                    </a:lnTo>
                    <a:lnTo>
                      <a:pt x="97" y="4"/>
                    </a:lnTo>
                    <a:lnTo>
                      <a:pt x="125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6" name="Freeform 888"/>
              <p:cNvSpPr>
                <a:spLocks/>
              </p:cNvSpPr>
              <p:nvPr/>
            </p:nvSpPr>
            <p:spPr bwMode="auto">
              <a:xfrm>
                <a:off x="2627" y="2341"/>
                <a:ext cx="160" cy="66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0 h 134"/>
                  <a:gd name="T4" fmla="*/ 224 w 321"/>
                  <a:gd name="T5" fmla="*/ 4 h 134"/>
                  <a:gd name="T6" fmla="*/ 252 w 321"/>
                  <a:gd name="T7" fmla="*/ 10 h 134"/>
                  <a:gd name="T8" fmla="*/ 272 w 321"/>
                  <a:gd name="T9" fmla="*/ 17 h 134"/>
                  <a:gd name="T10" fmla="*/ 293 w 321"/>
                  <a:gd name="T11" fmla="*/ 27 h 134"/>
                  <a:gd name="T12" fmla="*/ 308 w 321"/>
                  <a:gd name="T13" fmla="*/ 38 h 134"/>
                  <a:gd name="T14" fmla="*/ 318 w 321"/>
                  <a:gd name="T15" fmla="*/ 52 h 134"/>
                  <a:gd name="T16" fmla="*/ 321 w 321"/>
                  <a:gd name="T17" fmla="*/ 67 h 134"/>
                  <a:gd name="T18" fmla="*/ 318 w 321"/>
                  <a:gd name="T19" fmla="*/ 80 h 134"/>
                  <a:gd name="T20" fmla="*/ 308 w 321"/>
                  <a:gd name="T21" fmla="*/ 90 h 134"/>
                  <a:gd name="T22" fmla="*/ 293 w 321"/>
                  <a:gd name="T23" fmla="*/ 102 h 134"/>
                  <a:gd name="T24" fmla="*/ 272 w 321"/>
                  <a:gd name="T25" fmla="*/ 112 h 134"/>
                  <a:gd name="T26" fmla="*/ 252 w 321"/>
                  <a:gd name="T27" fmla="*/ 118 h 134"/>
                  <a:gd name="T28" fmla="*/ 224 w 321"/>
                  <a:gd name="T29" fmla="*/ 126 h 134"/>
                  <a:gd name="T30" fmla="*/ 192 w 321"/>
                  <a:gd name="T31" fmla="*/ 130 h 134"/>
                  <a:gd name="T32" fmla="*/ 160 w 321"/>
                  <a:gd name="T33" fmla="*/ 134 h 134"/>
                  <a:gd name="T34" fmla="*/ 130 w 321"/>
                  <a:gd name="T35" fmla="*/ 130 h 134"/>
                  <a:gd name="T36" fmla="*/ 98 w 321"/>
                  <a:gd name="T37" fmla="*/ 126 h 134"/>
                  <a:gd name="T38" fmla="*/ 70 w 321"/>
                  <a:gd name="T39" fmla="*/ 118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0 w 321"/>
                  <a:gd name="T45" fmla="*/ 90 h 134"/>
                  <a:gd name="T46" fmla="*/ 4 w 321"/>
                  <a:gd name="T47" fmla="*/ 80 h 134"/>
                  <a:gd name="T48" fmla="*/ 0 w 321"/>
                  <a:gd name="T49" fmla="*/ 67 h 134"/>
                  <a:gd name="T50" fmla="*/ 4 w 321"/>
                  <a:gd name="T51" fmla="*/ 52 h 134"/>
                  <a:gd name="T52" fmla="*/ 10 w 321"/>
                  <a:gd name="T53" fmla="*/ 38 h 134"/>
                  <a:gd name="T54" fmla="*/ 28 w 321"/>
                  <a:gd name="T55" fmla="*/ 27 h 134"/>
                  <a:gd name="T56" fmla="*/ 45 w 321"/>
                  <a:gd name="T57" fmla="*/ 17 h 134"/>
                  <a:gd name="T58" fmla="*/ 70 w 321"/>
                  <a:gd name="T59" fmla="*/ 10 h 134"/>
                  <a:gd name="T60" fmla="*/ 98 w 321"/>
                  <a:gd name="T61" fmla="*/ 4 h 134"/>
                  <a:gd name="T62" fmla="*/ 130 w 321"/>
                  <a:gd name="T63" fmla="*/ 0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24" y="4"/>
                    </a:lnTo>
                    <a:lnTo>
                      <a:pt x="252" y="10"/>
                    </a:lnTo>
                    <a:lnTo>
                      <a:pt x="272" y="17"/>
                    </a:lnTo>
                    <a:lnTo>
                      <a:pt x="293" y="27"/>
                    </a:lnTo>
                    <a:lnTo>
                      <a:pt x="308" y="38"/>
                    </a:lnTo>
                    <a:lnTo>
                      <a:pt x="318" y="52"/>
                    </a:lnTo>
                    <a:lnTo>
                      <a:pt x="321" y="67"/>
                    </a:lnTo>
                    <a:lnTo>
                      <a:pt x="318" y="80"/>
                    </a:lnTo>
                    <a:lnTo>
                      <a:pt x="308" y="90"/>
                    </a:lnTo>
                    <a:lnTo>
                      <a:pt x="293" y="102"/>
                    </a:lnTo>
                    <a:lnTo>
                      <a:pt x="272" y="112"/>
                    </a:lnTo>
                    <a:lnTo>
                      <a:pt x="252" y="118"/>
                    </a:lnTo>
                    <a:lnTo>
                      <a:pt x="224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30" y="130"/>
                    </a:lnTo>
                    <a:lnTo>
                      <a:pt x="98" y="126"/>
                    </a:lnTo>
                    <a:lnTo>
                      <a:pt x="70" y="118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0"/>
                    </a:lnTo>
                    <a:lnTo>
                      <a:pt x="4" y="8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0" y="38"/>
                    </a:lnTo>
                    <a:lnTo>
                      <a:pt x="28" y="27"/>
                    </a:lnTo>
                    <a:lnTo>
                      <a:pt x="45" y="17"/>
                    </a:lnTo>
                    <a:lnTo>
                      <a:pt x="70" y="10"/>
                    </a:lnTo>
                    <a:lnTo>
                      <a:pt x="98" y="4"/>
                    </a:lnTo>
                    <a:lnTo>
                      <a:pt x="13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7" name="Freeform 889"/>
              <p:cNvSpPr>
                <a:spLocks/>
              </p:cNvSpPr>
              <p:nvPr/>
            </p:nvSpPr>
            <p:spPr bwMode="auto">
              <a:xfrm>
                <a:off x="2627" y="2341"/>
                <a:ext cx="160" cy="66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0 h 134"/>
                  <a:gd name="T4" fmla="*/ 224 w 321"/>
                  <a:gd name="T5" fmla="*/ 4 h 134"/>
                  <a:gd name="T6" fmla="*/ 252 w 321"/>
                  <a:gd name="T7" fmla="*/ 10 h 134"/>
                  <a:gd name="T8" fmla="*/ 272 w 321"/>
                  <a:gd name="T9" fmla="*/ 17 h 134"/>
                  <a:gd name="T10" fmla="*/ 293 w 321"/>
                  <a:gd name="T11" fmla="*/ 27 h 134"/>
                  <a:gd name="T12" fmla="*/ 308 w 321"/>
                  <a:gd name="T13" fmla="*/ 38 h 134"/>
                  <a:gd name="T14" fmla="*/ 318 w 321"/>
                  <a:gd name="T15" fmla="*/ 52 h 134"/>
                  <a:gd name="T16" fmla="*/ 321 w 321"/>
                  <a:gd name="T17" fmla="*/ 67 h 134"/>
                  <a:gd name="T18" fmla="*/ 318 w 321"/>
                  <a:gd name="T19" fmla="*/ 80 h 134"/>
                  <a:gd name="T20" fmla="*/ 308 w 321"/>
                  <a:gd name="T21" fmla="*/ 90 h 134"/>
                  <a:gd name="T22" fmla="*/ 293 w 321"/>
                  <a:gd name="T23" fmla="*/ 102 h 134"/>
                  <a:gd name="T24" fmla="*/ 272 w 321"/>
                  <a:gd name="T25" fmla="*/ 112 h 134"/>
                  <a:gd name="T26" fmla="*/ 252 w 321"/>
                  <a:gd name="T27" fmla="*/ 118 h 134"/>
                  <a:gd name="T28" fmla="*/ 224 w 321"/>
                  <a:gd name="T29" fmla="*/ 126 h 134"/>
                  <a:gd name="T30" fmla="*/ 192 w 321"/>
                  <a:gd name="T31" fmla="*/ 130 h 134"/>
                  <a:gd name="T32" fmla="*/ 160 w 321"/>
                  <a:gd name="T33" fmla="*/ 134 h 134"/>
                  <a:gd name="T34" fmla="*/ 130 w 321"/>
                  <a:gd name="T35" fmla="*/ 130 h 134"/>
                  <a:gd name="T36" fmla="*/ 98 w 321"/>
                  <a:gd name="T37" fmla="*/ 126 h 134"/>
                  <a:gd name="T38" fmla="*/ 70 w 321"/>
                  <a:gd name="T39" fmla="*/ 118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0 w 321"/>
                  <a:gd name="T45" fmla="*/ 90 h 134"/>
                  <a:gd name="T46" fmla="*/ 4 w 321"/>
                  <a:gd name="T47" fmla="*/ 80 h 134"/>
                  <a:gd name="T48" fmla="*/ 0 w 321"/>
                  <a:gd name="T49" fmla="*/ 67 h 134"/>
                  <a:gd name="T50" fmla="*/ 4 w 321"/>
                  <a:gd name="T51" fmla="*/ 52 h 134"/>
                  <a:gd name="T52" fmla="*/ 10 w 321"/>
                  <a:gd name="T53" fmla="*/ 38 h 134"/>
                  <a:gd name="T54" fmla="*/ 28 w 321"/>
                  <a:gd name="T55" fmla="*/ 27 h 134"/>
                  <a:gd name="T56" fmla="*/ 45 w 321"/>
                  <a:gd name="T57" fmla="*/ 17 h 134"/>
                  <a:gd name="T58" fmla="*/ 70 w 321"/>
                  <a:gd name="T59" fmla="*/ 10 h 134"/>
                  <a:gd name="T60" fmla="*/ 98 w 321"/>
                  <a:gd name="T61" fmla="*/ 4 h 134"/>
                  <a:gd name="T62" fmla="*/ 130 w 321"/>
                  <a:gd name="T63" fmla="*/ 0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24" y="4"/>
                    </a:lnTo>
                    <a:lnTo>
                      <a:pt x="252" y="10"/>
                    </a:lnTo>
                    <a:lnTo>
                      <a:pt x="272" y="17"/>
                    </a:lnTo>
                    <a:lnTo>
                      <a:pt x="293" y="27"/>
                    </a:lnTo>
                    <a:lnTo>
                      <a:pt x="308" y="38"/>
                    </a:lnTo>
                    <a:lnTo>
                      <a:pt x="318" y="52"/>
                    </a:lnTo>
                    <a:lnTo>
                      <a:pt x="321" y="67"/>
                    </a:lnTo>
                    <a:lnTo>
                      <a:pt x="318" y="80"/>
                    </a:lnTo>
                    <a:lnTo>
                      <a:pt x="308" y="90"/>
                    </a:lnTo>
                    <a:lnTo>
                      <a:pt x="293" y="102"/>
                    </a:lnTo>
                    <a:lnTo>
                      <a:pt x="272" y="112"/>
                    </a:lnTo>
                    <a:lnTo>
                      <a:pt x="252" y="118"/>
                    </a:lnTo>
                    <a:lnTo>
                      <a:pt x="224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30" y="130"/>
                    </a:lnTo>
                    <a:lnTo>
                      <a:pt x="98" y="126"/>
                    </a:lnTo>
                    <a:lnTo>
                      <a:pt x="70" y="118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0"/>
                    </a:lnTo>
                    <a:lnTo>
                      <a:pt x="4" y="8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0" y="38"/>
                    </a:lnTo>
                    <a:lnTo>
                      <a:pt x="28" y="27"/>
                    </a:lnTo>
                    <a:lnTo>
                      <a:pt x="45" y="17"/>
                    </a:lnTo>
                    <a:lnTo>
                      <a:pt x="70" y="10"/>
                    </a:lnTo>
                    <a:lnTo>
                      <a:pt x="98" y="4"/>
                    </a:lnTo>
                    <a:lnTo>
                      <a:pt x="130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8" name="Freeform 890"/>
              <p:cNvSpPr>
                <a:spLocks/>
              </p:cNvSpPr>
              <p:nvPr/>
            </p:nvSpPr>
            <p:spPr bwMode="auto">
              <a:xfrm>
                <a:off x="2723" y="2188"/>
                <a:ext cx="160" cy="67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4 h 133"/>
                  <a:gd name="T4" fmla="*/ 223 w 320"/>
                  <a:gd name="T5" fmla="*/ 6 h 133"/>
                  <a:gd name="T6" fmla="*/ 251 w 320"/>
                  <a:gd name="T7" fmla="*/ 14 h 133"/>
                  <a:gd name="T8" fmla="*/ 276 w 320"/>
                  <a:gd name="T9" fmla="*/ 22 h 133"/>
                  <a:gd name="T10" fmla="*/ 293 w 320"/>
                  <a:gd name="T11" fmla="*/ 32 h 133"/>
                  <a:gd name="T12" fmla="*/ 310 w 320"/>
                  <a:gd name="T13" fmla="*/ 42 h 133"/>
                  <a:gd name="T14" fmla="*/ 317 w 320"/>
                  <a:gd name="T15" fmla="*/ 53 h 133"/>
                  <a:gd name="T16" fmla="*/ 320 w 320"/>
                  <a:gd name="T17" fmla="*/ 66 h 133"/>
                  <a:gd name="T18" fmla="*/ 317 w 320"/>
                  <a:gd name="T19" fmla="*/ 81 h 133"/>
                  <a:gd name="T20" fmla="*/ 310 w 320"/>
                  <a:gd name="T21" fmla="*/ 94 h 133"/>
                  <a:gd name="T22" fmla="*/ 293 w 320"/>
                  <a:gd name="T23" fmla="*/ 104 h 133"/>
                  <a:gd name="T24" fmla="*/ 276 w 320"/>
                  <a:gd name="T25" fmla="*/ 116 h 133"/>
                  <a:gd name="T26" fmla="*/ 251 w 320"/>
                  <a:gd name="T27" fmla="*/ 123 h 133"/>
                  <a:gd name="T28" fmla="*/ 223 w 320"/>
                  <a:gd name="T29" fmla="*/ 130 h 133"/>
                  <a:gd name="T30" fmla="*/ 192 w 320"/>
                  <a:gd name="T31" fmla="*/ 133 h 133"/>
                  <a:gd name="T32" fmla="*/ 160 w 320"/>
                  <a:gd name="T33" fmla="*/ 133 h 133"/>
                  <a:gd name="T34" fmla="*/ 129 w 320"/>
                  <a:gd name="T35" fmla="*/ 133 h 133"/>
                  <a:gd name="T36" fmla="*/ 98 w 320"/>
                  <a:gd name="T37" fmla="*/ 130 h 133"/>
                  <a:gd name="T38" fmla="*/ 73 w 320"/>
                  <a:gd name="T39" fmla="*/ 123 h 133"/>
                  <a:gd name="T40" fmla="*/ 50 w 320"/>
                  <a:gd name="T41" fmla="*/ 116 h 133"/>
                  <a:gd name="T42" fmla="*/ 28 w 320"/>
                  <a:gd name="T43" fmla="*/ 104 h 133"/>
                  <a:gd name="T44" fmla="*/ 14 w 320"/>
                  <a:gd name="T45" fmla="*/ 94 h 133"/>
                  <a:gd name="T46" fmla="*/ 4 w 320"/>
                  <a:gd name="T47" fmla="*/ 81 h 133"/>
                  <a:gd name="T48" fmla="*/ 0 w 320"/>
                  <a:gd name="T49" fmla="*/ 66 h 133"/>
                  <a:gd name="T50" fmla="*/ 4 w 320"/>
                  <a:gd name="T51" fmla="*/ 53 h 133"/>
                  <a:gd name="T52" fmla="*/ 14 w 320"/>
                  <a:gd name="T53" fmla="*/ 42 h 133"/>
                  <a:gd name="T54" fmla="*/ 28 w 320"/>
                  <a:gd name="T55" fmla="*/ 32 h 133"/>
                  <a:gd name="T56" fmla="*/ 50 w 320"/>
                  <a:gd name="T57" fmla="*/ 22 h 133"/>
                  <a:gd name="T58" fmla="*/ 73 w 320"/>
                  <a:gd name="T59" fmla="*/ 14 h 133"/>
                  <a:gd name="T60" fmla="*/ 98 w 320"/>
                  <a:gd name="T61" fmla="*/ 6 h 133"/>
                  <a:gd name="T62" fmla="*/ 129 w 320"/>
                  <a:gd name="T63" fmla="*/ 4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4"/>
                    </a:lnTo>
                    <a:lnTo>
                      <a:pt x="223" y="6"/>
                    </a:lnTo>
                    <a:lnTo>
                      <a:pt x="251" y="14"/>
                    </a:lnTo>
                    <a:lnTo>
                      <a:pt x="276" y="22"/>
                    </a:lnTo>
                    <a:lnTo>
                      <a:pt x="293" y="32"/>
                    </a:lnTo>
                    <a:lnTo>
                      <a:pt x="310" y="42"/>
                    </a:lnTo>
                    <a:lnTo>
                      <a:pt x="317" y="53"/>
                    </a:lnTo>
                    <a:lnTo>
                      <a:pt x="320" y="66"/>
                    </a:lnTo>
                    <a:lnTo>
                      <a:pt x="317" y="81"/>
                    </a:lnTo>
                    <a:lnTo>
                      <a:pt x="310" y="94"/>
                    </a:lnTo>
                    <a:lnTo>
                      <a:pt x="293" y="104"/>
                    </a:lnTo>
                    <a:lnTo>
                      <a:pt x="276" y="116"/>
                    </a:lnTo>
                    <a:lnTo>
                      <a:pt x="251" y="123"/>
                    </a:lnTo>
                    <a:lnTo>
                      <a:pt x="223" y="130"/>
                    </a:lnTo>
                    <a:lnTo>
                      <a:pt x="192" y="133"/>
                    </a:lnTo>
                    <a:lnTo>
                      <a:pt x="160" y="133"/>
                    </a:lnTo>
                    <a:lnTo>
                      <a:pt x="129" y="133"/>
                    </a:lnTo>
                    <a:lnTo>
                      <a:pt x="98" y="130"/>
                    </a:lnTo>
                    <a:lnTo>
                      <a:pt x="73" y="123"/>
                    </a:lnTo>
                    <a:lnTo>
                      <a:pt x="50" y="116"/>
                    </a:lnTo>
                    <a:lnTo>
                      <a:pt x="28" y="104"/>
                    </a:lnTo>
                    <a:lnTo>
                      <a:pt x="14" y="94"/>
                    </a:lnTo>
                    <a:lnTo>
                      <a:pt x="4" y="81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50" y="22"/>
                    </a:lnTo>
                    <a:lnTo>
                      <a:pt x="73" y="14"/>
                    </a:lnTo>
                    <a:lnTo>
                      <a:pt x="98" y="6"/>
                    </a:lnTo>
                    <a:lnTo>
                      <a:pt x="129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79" name="Freeform 891"/>
              <p:cNvSpPr>
                <a:spLocks/>
              </p:cNvSpPr>
              <p:nvPr/>
            </p:nvSpPr>
            <p:spPr bwMode="auto">
              <a:xfrm>
                <a:off x="2723" y="2188"/>
                <a:ext cx="160" cy="67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4 h 133"/>
                  <a:gd name="T4" fmla="*/ 223 w 320"/>
                  <a:gd name="T5" fmla="*/ 6 h 133"/>
                  <a:gd name="T6" fmla="*/ 251 w 320"/>
                  <a:gd name="T7" fmla="*/ 14 h 133"/>
                  <a:gd name="T8" fmla="*/ 276 w 320"/>
                  <a:gd name="T9" fmla="*/ 22 h 133"/>
                  <a:gd name="T10" fmla="*/ 293 w 320"/>
                  <a:gd name="T11" fmla="*/ 32 h 133"/>
                  <a:gd name="T12" fmla="*/ 310 w 320"/>
                  <a:gd name="T13" fmla="*/ 42 h 133"/>
                  <a:gd name="T14" fmla="*/ 317 w 320"/>
                  <a:gd name="T15" fmla="*/ 53 h 133"/>
                  <a:gd name="T16" fmla="*/ 320 w 320"/>
                  <a:gd name="T17" fmla="*/ 66 h 133"/>
                  <a:gd name="T18" fmla="*/ 317 w 320"/>
                  <a:gd name="T19" fmla="*/ 81 h 133"/>
                  <a:gd name="T20" fmla="*/ 310 w 320"/>
                  <a:gd name="T21" fmla="*/ 94 h 133"/>
                  <a:gd name="T22" fmla="*/ 293 w 320"/>
                  <a:gd name="T23" fmla="*/ 104 h 133"/>
                  <a:gd name="T24" fmla="*/ 276 w 320"/>
                  <a:gd name="T25" fmla="*/ 116 h 133"/>
                  <a:gd name="T26" fmla="*/ 251 w 320"/>
                  <a:gd name="T27" fmla="*/ 123 h 133"/>
                  <a:gd name="T28" fmla="*/ 223 w 320"/>
                  <a:gd name="T29" fmla="*/ 130 h 133"/>
                  <a:gd name="T30" fmla="*/ 192 w 320"/>
                  <a:gd name="T31" fmla="*/ 133 h 133"/>
                  <a:gd name="T32" fmla="*/ 160 w 320"/>
                  <a:gd name="T33" fmla="*/ 133 h 133"/>
                  <a:gd name="T34" fmla="*/ 129 w 320"/>
                  <a:gd name="T35" fmla="*/ 133 h 133"/>
                  <a:gd name="T36" fmla="*/ 98 w 320"/>
                  <a:gd name="T37" fmla="*/ 130 h 133"/>
                  <a:gd name="T38" fmla="*/ 73 w 320"/>
                  <a:gd name="T39" fmla="*/ 123 h 133"/>
                  <a:gd name="T40" fmla="*/ 50 w 320"/>
                  <a:gd name="T41" fmla="*/ 116 h 133"/>
                  <a:gd name="T42" fmla="*/ 28 w 320"/>
                  <a:gd name="T43" fmla="*/ 104 h 133"/>
                  <a:gd name="T44" fmla="*/ 14 w 320"/>
                  <a:gd name="T45" fmla="*/ 94 h 133"/>
                  <a:gd name="T46" fmla="*/ 4 w 320"/>
                  <a:gd name="T47" fmla="*/ 81 h 133"/>
                  <a:gd name="T48" fmla="*/ 0 w 320"/>
                  <a:gd name="T49" fmla="*/ 66 h 133"/>
                  <a:gd name="T50" fmla="*/ 4 w 320"/>
                  <a:gd name="T51" fmla="*/ 53 h 133"/>
                  <a:gd name="T52" fmla="*/ 14 w 320"/>
                  <a:gd name="T53" fmla="*/ 42 h 133"/>
                  <a:gd name="T54" fmla="*/ 28 w 320"/>
                  <a:gd name="T55" fmla="*/ 32 h 133"/>
                  <a:gd name="T56" fmla="*/ 50 w 320"/>
                  <a:gd name="T57" fmla="*/ 22 h 133"/>
                  <a:gd name="T58" fmla="*/ 73 w 320"/>
                  <a:gd name="T59" fmla="*/ 14 h 133"/>
                  <a:gd name="T60" fmla="*/ 98 w 320"/>
                  <a:gd name="T61" fmla="*/ 6 h 133"/>
                  <a:gd name="T62" fmla="*/ 129 w 320"/>
                  <a:gd name="T63" fmla="*/ 4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4"/>
                    </a:lnTo>
                    <a:lnTo>
                      <a:pt x="223" y="6"/>
                    </a:lnTo>
                    <a:lnTo>
                      <a:pt x="251" y="14"/>
                    </a:lnTo>
                    <a:lnTo>
                      <a:pt x="276" y="22"/>
                    </a:lnTo>
                    <a:lnTo>
                      <a:pt x="293" y="32"/>
                    </a:lnTo>
                    <a:lnTo>
                      <a:pt x="310" y="42"/>
                    </a:lnTo>
                    <a:lnTo>
                      <a:pt x="317" y="53"/>
                    </a:lnTo>
                    <a:lnTo>
                      <a:pt x="320" y="66"/>
                    </a:lnTo>
                    <a:lnTo>
                      <a:pt x="317" y="81"/>
                    </a:lnTo>
                    <a:lnTo>
                      <a:pt x="310" y="94"/>
                    </a:lnTo>
                    <a:lnTo>
                      <a:pt x="293" y="104"/>
                    </a:lnTo>
                    <a:lnTo>
                      <a:pt x="276" y="116"/>
                    </a:lnTo>
                    <a:lnTo>
                      <a:pt x="251" y="123"/>
                    </a:lnTo>
                    <a:lnTo>
                      <a:pt x="223" y="130"/>
                    </a:lnTo>
                    <a:lnTo>
                      <a:pt x="192" y="133"/>
                    </a:lnTo>
                    <a:lnTo>
                      <a:pt x="160" y="133"/>
                    </a:lnTo>
                    <a:lnTo>
                      <a:pt x="129" y="133"/>
                    </a:lnTo>
                    <a:lnTo>
                      <a:pt x="98" y="130"/>
                    </a:lnTo>
                    <a:lnTo>
                      <a:pt x="73" y="123"/>
                    </a:lnTo>
                    <a:lnTo>
                      <a:pt x="50" y="116"/>
                    </a:lnTo>
                    <a:lnTo>
                      <a:pt x="28" y="104"/>
                    </a:lnTo>
                    <a:lnTo>
                      <a:pt x="14" y="94"/>
                    </a:lnTo>
                    <a:lnTo>
                      <a:pt x="4" y="81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50" y="22"/>
                    </a:lnTo>
                    <a:lnTo>
                      <a:pt x="73" y="14"/>
                    </a:lnTo>
                    <a:lnTo>
                      <a:pt x="98" y="6"/>
                    </a:lnTo>
                    <a:lnTo>
                      <a:pt x="129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0" name="Line 892"/>
              <p:cNvSpPr>
                <a:spLocks noChangeShapeType="1"/>
              </p:cNvSpPr>
              <p:nvPr/>
            </p:nvSpPr>
            <p:spPr bwMode="auto">
              <a:xfrm flipV="1">
                <a:off x="2695" y="2262"/>
                <a:ext cx="77" cy="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1" name="Freeform 893"/>
              <p:cNvSpPr>
                <a:spLocks/>
              </p:cNvSpPr>
              <p:nvPr/>
            </p:nvSpPr>
            <p:spPr bwMode="auto">
              <a:xfrm>
                <a:off x="2740" y="2253"/>
                <a:ext cx="39" cy="17"/>
              </a:xfrm>
              <a:custGeom>
                <a:avLst/>
                <a:gdLst>
                  <a:gd name="T0" fmla="*/ 78 w 78"/>
                  <a:gd name="T1" fmla="*/ 6 h 34"/>
                  <a:gd name="T2" fmla="*/ 67 w 78"/>
                  <a:gd name="T3" fmla="*/ 0 h 34"/>
                  <a:gd name="T4" fmla="*/ 0 w 78"/>
                  <a:gd name="T5" fmla="*/ 21 h 34"/>
                  <a:gd name="T6" fmla="*/ 8 w 78"/>
                  <a:gd name="T7" fmla="*/ 34 h 34"/>
                  <a:gd name="T8" fmla="*/ 75 w 78"/>
                  <a:gd name="T9" fmla="*/ 15 h 34"/>
                  <a:gd name="T10" fmla="*/ 64 w 78"/>
                  <a:gd name="T11" fmla="*/ 6 h 34"/>
                  <a:gd name="T12" fmla="*/ 78 w 78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4">
                    <a:moveTo>
                      <a:pt x="78" y="6"/>
                    </a:moveTo>
                    <a:lnTo>
                      <a:pt x="67" y="0"/>
                    </a:lnTo>
                    <a:lnTo>
                      <a:pt x="0" y="21"/>
                    </a:lnTo>
                    <a:lnTo>
                      <a:pt x="8" y="34"/>
                    </a:lnTo>
                    <a:lnTo>
                      <a:pt x="75" y="15"/>
                    </a:lnTo>
                    <a:lnTo>
                      <a:pt x="64" y="6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2" name="Freeform 894"/>
              <p:cNvSpPr>
                <a:spLocks/>
              </p:cNvSpPr>
              <p:nvPr/>
            </p:nvSpPr>
            <p:spPr bwMode="auto">
              <a:xfrm>
                <a:off x="2773" y="2253"/>
                <a:ext cx="6" cy="3"/>
              </a:xfrm>
              <a:custGeom>
                <a:avLst/>
                <a:gdLst>
                  <a:gd name="T0" fmla="*/ 11 w 11"/>
                  <a:gd name="T1" fmla="*/ 6 h 6"/>
                  <a:gd name="T2" fmla="*/ 3 w 11"/>
                  <a:gd name="T3" fmla="*/ 6 h 6"/>
                  <a:gd name="T4" fmla="*/ 0 w 11"/>
                  <a:gd name="T5" fmla="*/ 0 h 6"/>
                  <a:gd name="T6" fmla="*/ 11 w 1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3" name="Freeform 895"/>
              <p:cNvSpPr>
                <a:spLocks/>
              </p:cNvSpPr>
              <p:nvPr/>
            </p:nvSpPr>
            <p:spPr bwMode="auto">
              <a:xfrm>
                <a:off x="2767" y="2256"/>
                <a:ext cx="12" cy="36"/>
              </a:xfrm>
              <a:custGeom>
                <a:avLst/>
                <a:gdLst>
                  <a:gd name="T0" fmla="*/ 6 w 24"/>
                  <a:gd name="T1" fmla="*/ 71 h 71"/>
                  <a:gd name="T2" fmla="*/ 13 w 24"/>
                  <a:gd name="T3" fmla="*/ 71 h 71"/>
                  <a:gd name="T4" fmla="*/ 24 w 24"/>
                  <a:gd name="T5" fmla="*/ 0 h 71"/>
                  <a:gd name="T6" fmla="*/ 10 w 24"/>
                  <a:gd name="T7" fmla="*/ 0 h 71"/>
                  <a:gd name="T8" fmla="*/ 0 w 24"/>
                  <a:gd name="T9" fmla="*/ 67 h 71"/>
                  <a:gd name="T10" fmla="*/ 6 w 2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1">
                    <a:moveTo>
                      <a:pt x="6" y="71"/>
                    </a:moveTo>
                    <a:lnTo>
                      <a:pt x="13" y="71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0" y="67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4" name="Freeform 896"/>
              <p:cNvSpPr>
                <a:spLocks/>
              </p:cNvSpPr>
              <p:nvPr/>
            </p:nvSpPr>
            <p:spPr bwMode="auto">
              <a:xfrm>
                <a:off x="2833" y="2327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1 w 320"/>
                  <a:gd name="T3" fmla="*/ 4 h 134"/>
                  <a:gd name="T4" fmla="*/ 223 w 320"/>
                  <a:gd name="T5" fmla="*/ 6 h 134"/>
                  <a:gd name="T6" fmla="*/ 250 w 320"/>
                  <a:gd name="T7" fmla="*/ 14 h 134"/>
                  <a:gd name="T8" fmla="*/ 276 w 320"/>
                  <a:gd name="T9" fmla="*/ 20 h 134"/>
                  <a:gd name="T10" fmla="*/ 292 w 320"/>
                  <a:gd name="T11" fmla="*/ 32 h 134"/>
                  <a:gd name="T12" fmla="*/ 306 w 320"/>
                  <a:gd name="T13" fmla="*/ 42 h 134"/>
                  <a:gd name="T14" fmla="*/ 317 w 320"/>
                  <a:gd name="T15" fmla="*/ 52 h 134"/>
                  <a:gd name="T16" fmla="*/ 320 w 320"/>
                  <a:gd name="T17" fmla="*/ 66 h 134"/>
                  <a:gd name="T18" fmla="*/ 317 w 320"/>
                  <a:gd name="T19" fmla="*/ 80 h 134"/>
                  <a:gd name="T20" fmla="*/ 306 w 320"/>
                  <a:gd name="T21" fmla="*/ 95 h 134"/>
                  <a:gd name="T22" fmla="*/ 292 w 320"/>
                  <a:gd name="T23" fmla="*/ 104 h 134"/>
                  <a:gd name="T24" fmla="*/ 276 w 320"/>
                  <a:gd name="T25" fmla="*/ 114 h 134"/>
                  <a:gd name="T26" fmla="*/ 250 w 320"/>
                  <a:gd name="T27" fmla="*/ 123 h 134"/>
                  <a:gd name="T28" fmla="*/ 223 w 320"/>
                  <a:gd name="T29" fmla="*/ 130 h 134"/>
                  <a:gd name="T30" fmla="*/ 191 w 320"/>
                  <a:gd name="T31" fmla="*/ 134 h 134"/>
                  <a:gd name="T32" fmla="*/ 160 w 320"/>
                  <a:gd name="T33" fmla="*/ 134 h 134"/>
                  <a:gd name="T34" fmla="*/ 128 w 320"/>
                  <a:gd name="T35" fmla="*/ 134 h 134"/>
                  <a:gd name="T36" fmla="*/ 97 w 320"/>
                  <a:gd name="T37" fmla="*/ 130 h 134"/>
                  <a:gd name="T38" fmla="*/ 69 w 320"/>
                  <a:gd name="T39" fmla="*/ 123 h 134"/>
                  <a:gd name="T40" fmla="*/ 50 w 320"/>
                  <a:gd name="T41" fmla="*/ 114 h 134"/>
                  <a:gd name="T42" fmla="*/ 28 w 320"/>
                  <a:gd name="T43" fmla="*/ 104 h 134"/>
                  <a:gd name="T44" fmla="*/ 13 w 320"/>
                  <a:gd name="T45" fmla="*/ 95 h 134"/>
                  <a:gd name="T46" fmla="*/ 3 w 320"/>
                  <a:gd name="T47" fmla="*/ 80 h 134"/>
                  <a:gd name="T48" fmla="*/ 0 w 320"/>
                  <a:gd name="T49" fmla="*/ 66 h 134"/>
                  <a:gd name="T50" fmla="*/ 3 w 320"/>
                  <a:gd name="T51" fmla="*/ 52 h 134"/>
                  <a:gd name="T52" fmla="*/ 13 w 320"/>
                  <a:gd name="T53" fmla="*/ 42 h 134"/>
                  <a:gd name="T54" fmla="*/ 28 w 320"/>
                  <a:gd name="T55" fmla="*/ 32 h 134"/>
                  <a:gd name="T56" fmla="*/ 50 w 320"/>
                  <a:gd name="T57" fmla="*/ 20 h 134"/>
                  <a:gd name="T58" fmla="*/ 69 w 320"/>
                  <a:gd name="T59" fmla="*/ 14 h 134"/>
                  <a:gd name="T60" fmla="*/ 97 w 320"/>
                  <a:gd name="T61" fmla="*/ 6 h 134"/>
                  <a:gd name="T62" fmla="*/ 128 w 320"/>
                  <a:gd name="T63" fmla="*/ 4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1" y="4"/>
                    </a:lnTo>
                    <a:lnTo>
                      <a:pt x="223" y="6"/>
                    </a:lnTo>
                    <a:lnTo>
                      <a:pt x="250" y="14"/>
                    </a:lnTo>
                    <a:lnTo>
                      <a:pt x="276" y="20"/>
                    </a:lnTo>
                    <a:lnTo>
                      <a:pt x="292" y="32"/>
                    </a:lnTo>
                    <a:lnTo>
                      <a:pt x="306" y="42"/>
                    </a:lnTo>
                    <a:lnTo>
                      <a:pt x="317" y="52"/>
                    </a:lnTo>
                    <a:lnTo>
                      <a:pt x="320" y="66"/>
                    </a:lnTo>
                    <a:lnTo>
                      <a:pt x="317" y="80"/>
                    </a:lnTo>
                    <a:lnTo>
                      <a:pt x="306" y="95"/>
                    </a:lnTo>
                    <a:lnTo>
                      <a:pt x="292" y="104"/>
                    </a:lnTo>
                    <a:lnTo>
                      <a:pt x="276" y="114"/>
                    </a:lnTo>
                    <a:lnTo>
                      <a:pt x="250" y="123"/>
                    </a:lnTo>
                    <a:lnTo>
                      <a:pt x="223" y="130"/>
                    </a:lnTo>
                    <a:lnTo>
                      <a:pt x="191" y="134"/>
                    </a:lnTo>
                    <a:lnTo>
                      <a:pt x="160" y="134"/>
                    </a:lnTo>
                    <a:lnTo>
                      <a:pt x="128" y="134"/>
                    </a:lnTo>
                    <a:lnTo>
                      <a:pt x="97" y="130"/>
                    </a:lnTo>
                    <a:lnTo>
                      <a:pt x="69" y="123"/>
                    </a:lnTo>
                    <a:lnTo>
                      <a:pt x="50" y="114"/>
                    </a:lnTo>
                    <a:lnTo>
                      <a:pt x="28" y="104"/>
                    </a:lnTo>
                    <a:lnTo>
                      <a:pt x="13" y="95"/>
                    </a:lnTo>
                    <a:lnTo>
                      <a:pt x="3" y="80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3" y="42"/>
                    </a:lnTo>
                    <a:lnTo>
                      <a:pt x="28" y="32"/>
                    </a:lnTo>
                    <a:lnTo>
                      <a:pt x="50" y="20"/>
                    </a:lnTo>
                    <a:lnTo>
                      <a:pt x="69" y="14"/>
                    </a:lnTo>
                    <a:lnTo>
                      <a:pt x="97" y="6"/>
                    </a:lnTo>
                    <a:lnTo>
                      <a:pt x="128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5" name="Freeform 897"/>
              <p:cNvSpPr>
                <a:spLocks/>
              </p:cNvSpPr>
              <p:nvPr/>
            </p:nvSpPr>
            <p:spPr bwMode="auto">
              <a:xfrm>
                <a:off x="2833" y="2327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1 w 320"/>
                  <a:gd name="T3" fmla="*/ 4 h 134"/>
                  <a:gd name="T4" fmla="*/ 223 w 320"/>
                  <a:gd name="T5" fmla="*/ 6 h 134"/>
                  <a:gd name="T6" fmla="*/ 250 w 320"/>
                  <a:gd name="T7" fmla="*/ 14 h 134"/>
                  <a:gd name="T8" fmla="*/ 276 w 320"/>
                  <a:gd name="T9" fmla="*/ 20 h 134"/>
                  <a:gd name="T10" fmla="*/ 292 w 320"/>
                  <a:gd name="T11" fmla="*/ 32 h 134"/>
                  <a:gd name="T12" fmla="*/ 306 w 320"/>
                  <a:gd name="T13" fmla="*/ 42 h 134"/>
                  <a:gd name="T14" fmla="*/ 317 w 320"/>
                  <a:gd name="T15" fmla="*/ 52 h 134"/>
                  <a:gd name="T16" fmla="*/ 320 w 320"/>
                  <a:gd name="T17" fmla="*/ 66 h 134"/>
                  <a:gd name="T18" fmla="*/ 317 w 320"/>
                  <a:gd name="T19" fmla="*/ 80 h 134"/>
                  <a:gd name="T20" fmla="*/ 306 w 320"/>
                  <a:gd name="T21" fmla="*/ 95 h 134"/>
                  <a:gd name="T22" fmla="*/ 292 w 320"/>
                  <a:gd name="T23" fmla="*/ 104 h 134"/>
                  <a:gd name="T24" fmla="*/ 276 w 320"/>
                  <a:gd name="T25" fmla="*/ 114 h 134"/>
                  <a:gd name="T26" fmla="*/ 250 w 320"/>
                  <a:gd name="T27" fmla="*/ 123 h 134"/>
                  <a:gd name="T28" fmla="*/ 223 w 320"/>
                  <a:gd name="T29" fmla="*/ 130 h 134"/>
                  <a:gd name="T30" fmla="*/ 191 w 320"/>
                  <a:gd name="T31" fmla="*/ 134 h 134"/>
                  <a:gd name="T32" fmla="*/ 160 w 320"/>
                  <a:gd name="T33" fmla="*/ 134 h 134"/>
                  <a:gd name="T34" fmla="*/ 128 w 320"/>
                  <a:gd name="T35" fmla="*/ 134 h 134"/>
                  <a:gd name="T36" fmla="*/ 97 w 320"/>
                  <a:gd name="T37" fmla="*/ 130 h 134"/>
                  <a:gd name="T38" fmla="*/ 69 w 320"/>
                  <a:gd name="T39" fmla="*/ 123 h 134"/>
                  <a:gd name="T40" fmla="*/ 50 w 320"/>
                  <a:gd name="T41" fmla="*/ 114 h 134"/>
                  <a:gd name="T42" fmla="*/ 28 w 320"/>
                  <a:gd name="T43" fmla="*/ 104 h 134"/>
                  <a:gd name="T44" fmla="*/ 13 w 320"/>
                  <a:gd name="T45" fmla="*/ 95 h 134"/>
                  <a:gd name="T46" fmla="*/ 3 w 320"/>
                  <a:gd name="T47" fmla="*/ 80 h 134"/>
                  <a:gd name="T48" fmla="*/ 0 w 320"/>
                  <a:gd name="T49" fmla="*/ 66 h 134"/>
                  <a:gd name="T50" fmla="*/ 3 w 320"/>
                  <a:gd name="T51" fmla="*/ 52 h 134"/>
                  <a:gd name="T52" fmla="*/ 13 w 320"/>
                  <a:gd name="T53" fmla="*/ 42 h 134"/>
                  <a:gd name="T54" fmla="*/ 28 w 320"/>
                  <a:gd name="T55" fmla="*/ 32 h 134"/>
                  <a:gd name="T56" fmla="*/ 50 w 320"/>
                  <a:gd name="T57" fmla="*/ 20 h 134"/>
                  <a:gd name="T58" fmla="*/ 69 w 320"/>
                  <a:gd name="T59" fmla="*/ 14 h 134"/>
                  <a:gd name="T60" fmla="*/ 97 w 320"/>
                  <a:gd name="T61" fmla="*/ 6 h 134"/>
                  <a:gd name="T62" fmla="*/ 128 w 320"/>
                  <a:gd name="T63" fmla="*/ 4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1" y="4"/>
                    </a:lnTo>
                    <a:lnTo>
                      <a:pt x="223" y="6"/>
                    </a:lnTo>
                    <a:lnTo>
                      <a:pt x="250" y="14"/>
                    </a:lnTo>
                    <a:lnTo>
                      <a:pt x="276" y="20"/>
                    </a:lnTo>
                    <a:lnTo>
                      <a:pt x="292" y="32"/>
                    </a:lnTo>
                    <a:lnTo>
                      <a:pt x="306" y="42"/>
                    </a:lnTo>
                    <a:lnTo>
                      <a:pt x="317" y="52"/>
                    </a:lnTo>
                    <a:lnTo>
                      <a:pt x="320" y="66"/>
                    </a:lnTo>
                    <a:lnTo>
                      <a:pt x="317" y="80"/>
                    </a:lnTo>
                    <a:lnTo>
                      <a:pt x="306" y="95"/>
                    </a:lnTo>
                    <a:lnTo>
                      <a:pt x="292" y="104"/>
                    </a:lnTo>
                    <a:lnTo>
                      <a:pt x="276" y="114"/>
                    </a:lnTo>
                    <a:lnTo>
                      <a:pt x="250" y="123"/>
                    </a:lnTo>
                    <a:lnTo>
                      <a:pt x="223" y="130"/>
                    </a:lnTo>
                    <a:lnTo>
                      <a:pt x="191" y="134"/>
                    </a:lnTo>
                    <a:lnTo>
                      <a:pt x="160" y="134"/>
                    </a:lnTo>
                    <a:lnTo>
                      <a:pt x="128" y="134"/>
                    </a:lnTo>
                    <a:lnTo>
                      <a:pt x="97" y="130"/>
                    </a:lnTo>
                    <a:lnTo>
                      <a:pt x="69" y="123"/>
                    </a:lnTo>
                    <a:lnTo>
                      <a:pt x="50" y="114"/>
                    </a:lnTo>
                    <a:lnTo>
                      <a:pt x="28" y="104"/>
                    </a:lnTo>
                    <a:lnTo>
                      <a:pt x="13" y="95"/>
                    </a:lnTo>
                    <a:lnTo>
                      <a:pt x="3" y="80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3" y="42"/>
                    </a:lnTo>
                    <a:lnTo>
                      <a:pt x="28" y="32"/>
                    </a:lnTo>
                    <a:lnTo>
                      <a:pt x="50" y="20"/>
                    </a:lnTo>
                    <a:lnTo>
                      <a:pt x="69" y="14"/>
                    </a:lnTo>
                    <a:lnTo>
                      <a:pt x="97" y="6"/>
                    </a:lnTo>
                    <a:lnTo>
                      <a:pt x="128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6" name="Freeform 898"/>
              <p:cNvSpPr>
                <a:spLocks/>
              </p:cNvSpPr>
              <p:nvPr/>
            </p:nvSpPr>
            <p:spPr bwMode="auto">
              <a:xfrm>
                <a:off x="2613" y="2327"/>
                <a:ext cx="160" cy="66"/>
              </a:xfrm>
              <a:custGeom>
                <a:avLst/>
                <a:gdLst>
                  <a:gd name="T0" fmla="*/ 160 w 321"/>
                  <a:gd name="T1" fmla="*/ 0 h 134"/>
                  <a:gd name="T2" fmla="*/ 196 w 321"/>
                  <a:gd name="T3" fmla="*/ 4 h 134"/>
                  <a:gd name="T4" fmla="*/ 224 w 321"/>
                  <a:gd name="T5" fmla="*/ 6 h 134"/>
                  <a:gd name="T6" fmla="*/ 252 w 321"/>
                  <a:gd name="T7" fmla="*/ 14 h 134"/>
                  <a:gd name="T8" fmla="*/ 276 w 321"/>
                  <a:gd name="T9" fmla="*/ 20 h 134"/>
                  <a:gd name="T10" fmla="*/ 293 w 321"/>
                  <a:gd name="T11" fmla="*/ 32 h 134"/>
                  <a:gd name="T12" fmla="*/ 310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6 h 134"/>
                  <a:gd name="T18" fmla="*/ 318 w 321"/>
                  <a:gd name="T19" fmla="*/ 80 h 134"/>
                  <a:gd name="T20" fmla="*/ 310 w 321"/>
                  <a:gd name="T21" fmla="*/ 95 h 134"/>
                  <a:gd name="T22" fmla="*/ 293 w 321"/>
                  <a:gd name="T23" fmla="*/ 104 h 134"/>
                  <a:gd name="T24" fmla="*/ 276 w 321"/>
                  <a:gd name="T25" fmla="*/ 114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6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3 w 321"/>
                  <a:gd name="T39" fmla="*/ 123 h 134"/>
                  <a:gd name="T40" fmla="*/ 50 w 321"/>
                  <a:gd name="T41" fmla="*/ 114 h 134"/>
                  <a:gd name="T42" fmla="*/ 28 w 321"/>
                  <a:gd name="T43" fmla="*/ 104 h 134"/>
                  <a:gd name="T44" fmla="*/ 15 w 321"/>
                  <a:gd name="T45" fmla="*/ 95 h 134"/>
                  <a:gd name="T46" fmla="*/ 4 w 321"/>
                  <a:gd name="T47" fmla="*/ 80 h 134"/>
                  <a:gd name="T48" fmla="*/ 0 w 321"/>
                  <a:gd name="T49" fmla="*/ 66 h 134"/>
                  <a:gd name="T50" fmla="*/ 4 w 321"/>
                  <a:gd name="T51" fmla="*/ 52 h 134"/>
                  <a:gd name="T52" fmla="*/ 15 w 321"/>
                  <a:gd name="T53" fmla="*/ 42 h 134"/>
                  <a:gd name="T54" fmla="*/ 28 w 321"/>
                  <a:gd name="T55" fmla="*/ 32 h 134"/>
                  <a:gd name="T56" fmla="*/ 50 w 321"/>
                  <a:gd name="T57" fmla="*/ 20 h 134"/>
                  <a:gd name="T58" fmla="*/ 73 w 321"/>
                  <a:gd name="T59" fmla="*/ 14 h 134"/>
                  <a:gd name="T60" fmla="*/ 98 w 321"/>
                  <a:gd name="T61" fmla="*/ 6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6" y="4"/>
                    </a:lnTo>
                    <a:lnTo>
                      <a:pt x="224" y="6"/>
                    </a:lnTo>
                    <a:lnTo>
                      <a:pt x="252" y="14"/>
                    </a:lnTo>
                    <a:lnTo>
                      <a:pt x="276" y="20"/>
                    </a:lnTo>
                    <a:lnTo>
                      <a:pt x="293" y="32"/>
                    </a:lnTo>
                    <a:lnTo>
                      <a:pt x="310" y="42"/>
                    </a:lnTo>
                    <a:lnTo>
                      <a:pt x="318" y="52"/>
                    </a:lnTo>
                    <a:lnTo>
                      <a:pt x="321" y="66"/>
                    </a:lnTo>
                    <a:lnTo>
                      <a:pt x="318" y="80"/>
                    </a:lnTo>
                    <a:lnTo>
                      <a:pt x="310" y="95"/>
                    </a:lnTo>
                    <a:lnTo>
                      <a:pt x="293" y="104"/>
                    </a:lnTo>
                    <a:lnTo>
                      <a:pt x="276" y="114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6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3" y="123"/>
                    </a:lnTo>
                    <a:lnTo>
                      <a:pt x="50" y="114"/>
                    </a:lnTo>
                    <a:lnTo>
                      <a:pt x="28" y="104"/>
                    </a:lnTo>
                    <a:lnTo>
                      <a:pt x="15" y="95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5" y="42"/>
                    </a:lnTo>
                    <a:lnTo>
                      <a:pt x="28" y="32"/>
                    </a:lnTo>
                    <a:lnTo>
                      <a:pt x="50" y="20"/>
                    </a:lnTo>
                    <a:lnTo>
                      <a:pt x="73" y="14"/>
                    </a:lnTo>
                    <a:lnTo>
                      <a:pt x="98" y="6"/>
                    </a:lnTo>
                    <a:lnTo>
                      <a:pt x="130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7" name="Freeform 899"/>
              <p:cNvSpPr>
                <a:spLocks/>
              </p:cNvSpPr>
              <p:nvPr/>
            </p:nvSpPr>
            <p:spPr bwMode="auto">
              <a:xfrm>
                <a:off x="2613" y="2327"/>
                <a:ext cx="160" cy="66"/>
              </a:xfrm>
              <a:custGeom>
                <a:avLst/>
                <a:gdLst>
                  <a:gd name="T0" fmla="*/ 160 w 321"/>
                  <a:gd name="T1" fmla="*/ 0 h 134"/>
                  <a:gd name="T2" fmla="*/ 196 w 321"/>
                  <a:gd name="T3" fmla="*/ 4 h 134"/>
                  <a:gd name="T4" fmla="*/ 224 w 321"/>
                  <a:gd name="T5" fmla="*/ 6 h 134"/>
                  <a:gd name="T6" fmla="*/ 252 w 321"/>
                  <a:gd name="T7" fmla="*/ 14 h 134"/>
                  <a:gd name="T8" fmla="*/ 276 w 321"/>
                  <a:gd name="T9" fmla="*/ 20 h 134"/>
                  <a:gd name="T10" fmla="*/ 293 w 321"/>
                  <a:gd name="T11" fmla="*/ 32 h 134"/>
                  <a:gd name="T12" fmla="*/ 310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6 h 134"/>
                  <a:gd name="T18" fmla="*/ 318 w 321"/>
                  <a:gd name="T19" fmla="*/ 80 h 134"/>
                  <a:gd name="T20" fmla="*/ 310 w 321"/>
                  <a:gd name="T21" fmla="*/ 95 h 134"/>
                  <a:gd name="T22" fmla="*/ 293 w 321"/>
                  <a:gd name="T23" fmla="*/ 104 h 134"/>
                  <a:gd name="T24" fmla="*/ 276 w 321"/>
                  <a:gd name="T25" fmla="*/ 114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6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3 w 321"/>
                  <a:gd name="T39" fmla="*/ 123 h 134"/>
                  <a:gd name="T40" fmla="*/ 50 w 321"/>
                  <a:gd name="T41" fmla="*/ 114 h 134"/>
                  <a:gd name="T42" fmla="*/ 28 w 321"/>
                  <a:gd name="T43" fmla="*/ 104 h 134"/>
                  <a:gd name="T44" fmla="*/ 15 w 321"/>
                  <a:gd name="T45" fmla="*/ 95 h 134"/>
                  <a:gd name="T46" fmla="*/ 4 w 321"/>
                  <a:gd name="T47" fmla="*/ 80 h 134"/>
                  <a:gd name="T48" fmla="*/ 0 w 321"/>
                  <a:gd name="T49" fmla="*/ 66 h 134"/>
                  <a:gd name="T50" fmla="*/ 4 w 321"/>
                  <a:gd name="T51" fmla="*/ 52 h 134"/>
                  <a:gd name="T52" fmla="*/ 15 w 321"/>
                  <a:gd name="T53" fmla="*/ 42 h 134"/>
                  <a:gd name="T54" fmla="*/ 28 w 321"/>
                  <a:gd name="T55" fmla="*/ 32 h 134"/>
                  <a:gd name="T56" fmla="*/ 50 w 321"/>
                  <a:gd name="T57" fmla="*/ 20 h 134"/>
                  <a:gd name="T58" fmla="*/ 73 w 321"/>
                  <a:gd name="T59" fmla="*/ 14 h 134"/>
                  <a:gd name="T60" fmla="*/ 98 w 321"/>
                  <a:gd name="T61" fmla="*/ 6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6" y="4"/>
                    </a:lnTo>
                    <a:lnTo>
                      <a:pt x="224" y="6"/>
                    </a:lnTo>
                    <a:lnTo>
                      <a:pt x="252" y="14"/>
                    </a:lnTo>
                    <a:lnTo>
                      <a:pt x="276" y="20"/>
                    </a:lnTo>
                    <a:lnTo>
                      <a:pt x="293" y="32"/>
                    </a:lnTo>
                    <a:lnTo>
                      <a:pt x="310" y="42"/>
                    </a:lnTo>
                    <a:lnTo>
                      <a:pt x="318" y="52"/>
                    </a:lnTo>
                    <a:lnTo>
                      <a:pt x="321" y="66"/>
                    </a:lnTo>
                    <a:lnTo>
                      <a:pt x="318" y="80"/>
                    </a:lnTo>
                    <a:lnTo>
                      <a:pt x="310" y="95"/>
                    </a:lnTo>
                    <a:lnTo>
                      <a:pt x="293" y="104"/>
                    </a:lnTo>
                    <a:lnTo>
                      <a:pt x="276" y="114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6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3" y="123"/>
                    </a:lnTo>
                    <a:lnTo>
                      <a:pt x="50" y="114"/>
                    </a:lnTo>
                    <a:lnTo>
                      <a:pt x="28" y="104"/>
                    </a:lnTo>
                    <a:lnTo>
                      <a:pt x="15" y="95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5" y="42"/>
                    </a:lnTo>
                    <a:lnTo>
                      <a:pt x="28" y="32"/>
                    </a:lnTo>
                    <a:lnTo>
                      <a:pt x="50" y="20"/>
                    </a:lnTo>
                    <a:lnTo>
                      <a:pt x="73" y="14"/>
                    </a:lnTo>
                    <a:lnTo>
                      <a:pt x="98" y="6"/>
                    </a:lnTo>
                    <a:lnTo>
                      <a:pt x="130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8" name="Freeform 900"/>
              <p:cNvSpPr>
                <a:spLocks/>
              </p:cNvSpPr>
              <p:nvPr/>
            </p:nvSpPr>
            <p:spPr bwMode="auto">
              <a:xfrm>
                <a:off x="2565" y="2186"/>
                <a:ext cx="36" cy="37"/>
              </a:xfrm>
              <a:custGeom>
                <a:avLst/>
                <a:gdLst>
                  <a:gd name="T0" fmla="*/ 36 w 72"/>
                  <a:gd name="T1" fmla="*/ 0 h 74"/>
                  <a:gd name="T2" fmla="*/ 45 w 72"/>
                  <a:gd name="T3" fmla="*/ 0 h 74"/>
                  <a:gd name="T4" fmla="*/ 52 w 72"/>
                  <a:gd name="T5" fmla="*/ 4 h 74"/>
                  <a:gd name="T6" fmla="*/ 58 w 72"/>
                  <a:gd name="T7" fmla="*/ 8 h 74"/>
                  <a:gd name="T8" fmla="*/ 62 w 72"/>
                  <a:gd name="T9" fmla="*/ 10 h 74"/>
                  <a:gd name="T10" fmla="*/ 64 w 72"/>
                  <a:gd name="T11" fmla="*/ 18 h 74"/>
                  <a:gd name="T12" fmla="*/ 68 w 72"/>
                  <a:gd name="T13" fmla="*/ 22 h 74"/>
                  <a:gd name="T14" fmla="*/ 72 w 72"/>
                  <a:gd name="T15" fmla="*/ 29 h 74"/>
                  <a:gd name="T16" fmla="*/ 72 w 72"/>
                  <a:gd name="T17" fmla="*/ 36 h 74"/>
                  <a:gd name="T18" fmla="*/ 72 w 72"/>
                  <a:gd name="T19" fmla="*/ 42 h 74"/>
                  <a:gd name="T20" fmla="*/ 68 w 72"/>
                  <a:gd name="T21" fmla="*/ 48 h 74"/>
                  <a:gd name="T22" fmla="*/ 64 w 72"/>
                  <a:gd name="T23" fmla="*/ 57 h 74"/>
                  <a:gd name="T24" fmla="*/ 62 w 72"/>
                  <a:gd name="T25" fmla="*/ 64 h 74"/>
                  <a:gd name="T26" fmla="*/ 58 w 72"/>
                  <a:gd name="T27" fmla="*/ 67 h 74"/>
                  <a:gd name="T28" fmla="*/ 52 w 72"/>
                  <a:gd name="T29" fmla="*/ 70 h 74"/>
                  <a:gd name="T30" fmla="*/ 45 w 72"/>
                  <a:gd name="T31" fmla="*/ 70 h 74"/>
                  <a:gd name="T32" fmla="*/ 36 w 72"/>
                  <a:gd name="T33" fmla="*/ 74 h 74"/>
                  <a:gd name="T34" fmla="*/ 30 w 72"/>
                  <a:gd name="T35" fmla="*/ 70 h 74"/>
                  <a:gd name="T36" fmla="*/ 24 w 72"/>
                  <a:gd name="T37" fmla="*/ 70 h 74"/>
                  <a:gd name="T38" fmla="*/ 17 w 72"/>
                  <a:gd name="T39" fmla="*/ 67 h 74"/>
                  <a:gd name="T40" fmla="*/ 14 w 72"/>
                  <a:gd name="T41" fmla="*/ 64 h 74"/>
                  <a:gd name="T42" fmla="*/ 6 w 72"/>
                  <a:gd name="T43" fmla="*/ 57 h 74"/>
                  <a:gd name="T44" fmla="*/ 2 w 72"/>
                  <a:gd name="T45" fmla="*/ 48 h 74"/>
                  <a:gd name="T46" fmla="*/ 2 w 72"/>
                  <a:gd name="T47" fmla="*/ 42 h 74"/>
                  <a:gd name="T48" fmla="*/ 0 w 72"/>
                  <a:gd name="T49" fmla="*/ 36 h 74"/>
                  <a:gd name="T50" fmla="*/ 2 w 72"/>
                  <a:gd name="T51" fmla="*/ 29 h 74"/>
                  <a:gd name="T52" fmla="*/ 2 w 72"/>
                  <a:gd name="T53" fmla="*/ 22 h 74"/>
                  <a:gd name="T54" fmla="*/ 6 w 72"/>
                  <a:gd name="T55" fmla="*/ 18 h 74"/>
                  <a:gd name="T56" fmla="*/ 14 w 72"/>
                  <a:gd name="T57" fmla="*/ 10 h 74"/>
                  <a:gd name="T58" fmla="*/ 17 w 72"/>
                  <a:gd name="T59" fmla="*/ 8 h 74"/>
                  <a:gd name="T60" fmla="*/ 24 w 72"/>
                  <a:gd name="T61" fmla="*/ 4 h 74"/>
                  <a:gd name="T62" fmla="*/ 30 w 72"/>
                  <a:gd name="T63" fmla="*/ 0 h 74"/>
                  <a:gd name="T64" fmla="*/ 36 w 72"/>
                  <a:gd name="T6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4">
                    <a:moveTo>
                      <a:pt x="36" y="0"/>
                    </a:moveTo>
                    <a:lnTo>
                      <a:pt x="45" y="0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18"/>
                    </a:lnTo>
                    <a:lnTo>
                      <a:pt x="68" y="22"/>
                    </a:lnTo>
                    <a:lnTo>
                      <a:pt x="72" y="29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68" y="48"/>
                    </a:lnTo>
                    <a:lnTo>
                      <a:pt x="64" y="57"/>
                    </a:lnTo>
                    <a:lnTo>
                      <a:pt x="62" y="64"/>
                    </a:lnTo>
                    <a:lnTo>
                      <a:pt x="58" y="67"/>
                    </a:lnTo>
                    <a:lnTo>
                      <a:pt x="52" y="70"/>
                    </a:lnTo>
                    <a:lnTo>
                      <a:pt x="45" y="70"/>
                    </a:lnTo>
                    <a:lnTo>
                      <a:pt x="36" y="74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17" y="67"/>
                    </a:lnTo>
                    <a:lnTo>
                      <a:pt x="14" y="64"/>
                    </a:lnTo>
                    <a:lnTo>
                      <a:pt x="6" y="57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2"/>
                    </a:lnTo>
                    <a:lnTo>
                      <a:pt x="6" y="18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89" name="Freeform 901"/>
              <p:cNvSpPr>
                <a:spLocks/>
              </p:cNvSpPr>
              <p:nvPr/>
            </p:nvSpPr>
            <p:spPr bwMode="auto">
              <a:xfrm>
                <a:off x="2565" y="2186"/>
                <a:ext cx="36" cy="37"/>
              </a:xfrm>
              <a:custGeom>
                <a:avLst/>
                <a:gdLst>
                  <a:gd name="T0" fmla="*/ 36 w 72"/>
                  <a:gd name="T1" fmla="*/ 0 h 74"/>
                  <a:gd name="T2" fmla="*/ 45 w 72"/>
                  <a:gd name="T3" fmla="*/ 0 h 74"/>
                  <a:gd name="T4" fmla="*/ 52 w 72"/>
                  <a:gd name="T5" fmla="*/ 4 h 74"/>
                  <a:gd name="T6" fmla="*/ 58 w 72"/>
                  <a:gd name="T7" fmla="*/ 8 h 74"/>
                  <a:gd name="T8" fmla="*/ 62 w 72"/>
                  <a:gd name="T9" fmla="*/ 10 h 74"/>
                  <a:gd name="T10" fmla="*/ 64 w 72"/>
                  <a:gd name="T11" fmla="*/ 18 h 74"/>
                  <a:gd name="T12" fmla="*/ 68 w 72"/>
                  <a:gd name="T13" fmla="*/ 22 h 74"/>
                  <a:gd name="T14" fmla="*/ 72 w 72"/>
                  <a:gd name="T15" fmla="*/ 29 h 74"/>
                  <a:gd name="T16" fmla="*/ 72 w 72"/>
                  <a:gd name="T17" fmla="*/ 36 h 74"/>
                  <a:gd name="T18" fmla="*/ 72 w 72"/>
                  <a:gd name="T19" fmla="*/ 42 h 74"/>
                  <a:gd name="T20" fmla="*/ 68 w 72"/>
                  <a:gd name="T21" fmla="*/ 48 h 74"/>
                  <a:gd name="T22" fmla="*/ 64 w 72"/>
                  <a:gd name="T23" fmla="*/ 57 h 74"/>
                  <a:gd name="T24" fmla="*/ 62 w 72"/>
                  <a:gd name="T25" fmla="*/ 64 h 74"/>
                  <a:gd name="T26" fmla="*/ 58 w 72"/>
                  <a:gd name="T27" fmla="*/ 67 h 74"/>
                  <a:gd name="T28" fmla="*/ 52 w 72"/>
                  <a:gd name="T29" fmla="*/ 70 h 74"/>
                  <a:gd name="T30" fmla="*/ 45 w 72"/>
                  <a:gd name="T31" fmla="*/ 70 h 74"/>
                  <a:gd name="T32" fmla="*/ 36 w 72"/>
                  <a:gd name="T33" fmla="*/ 74 h 74"/>
                  <a:gd name="T34" fmla="*/ 30 w 72"/>
                  <a:gd name="T35" fmla="*/ 70 h 74"/>
                  <a:gd name="T36" fmla="*/ 24 w 72"/>
                  <a:gd name="T37" fmla="*/ 70 h 74"/>
                  <a:gd name="T38" fmla="*/ 17 w 72"/>
                  <a:gd name="T39" fmla="*/ 67 h 74"/>
                  <a:gd name="T40" fmla="*/ 14 w 72"/>
                  <a:gd name="T41" fmla="*/ 64 h 74"/>
                  <a:gd name="T42" fmla="*/ 6 w 72"/>
                  <a:gd name="T43" fmla="*/ 57 h 74"/>
                  <a:gd name="T44" fmla="*/ 2 w 72"/>
                  <a:gd name="T45" fmla="*/ 48 h 74"/>
                  <a:gd name="T46" fmla="*/ 2 w 72"/>
                  <a:gd name="T47" fmla="*/ 42 h 74"/>
                  <a:gd name="T48" fmla="*/ 0 w 72"/>
                  <a:gd name="T49" fmla="*/ 36 h 74"/>
                  <a:gd name="T50" fmla="*/ 2 w 72"/>
                  <a:gd name="T51" fmla="*/ 29 h 74"/>
                  <a:gd name="T52" fmla="*/ 2 w 72"/>
                  <a:gd name="T53" fmla="*/ 22 h 74"/>
                  <a:gd name="T54" fmla="*/ 6 w 72"/>
                  <a:gd name="T55" fmla="*/ 18 h 74"/>
                  <a:gd name="T56" fmla="*/ 14 w 72"/>
                  <a:gd name="T57" fmla="*/ 10 h 74"/>
                  <a:gd name="T58" fmla="*/ 17 w 72"/>
                  <a:gd name="T59" fmla="*/ 8 h 74"/>
                  <a:gd name="T60" fmla="*/ 24 w 72"/>
                  <a:gd name="T61" fmla="*/ 4 h 74"/>
                  <a:gd name="T62" fmla="*/ 30 w 72"/>
                  <a:gd name="T63" fmla="*/ 0 h 74"/>
                  <a:gd name="T64" fmla="*/ 36 w 72"/>
                  <a:gd name="T6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4">
                    <a:moveTo>
                      <a:pt x="36" y="0"/>
                    </a:moveTo>
                    <a:lnTo>
                      <a:pt x="45" y="0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18"/>
                    </a:lnTo>
                    <a:lnTo>
                      <a:pt x="68" y="22"/>
                    </a:lnTo>
                    <a:lnTo>
                      <a:pt x="72" y="29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68" y="48"/>
                    </a:lnTo>
                    <a:lnTo>
                      <a:pt x="64" y="57"/>
                    </a:lnTo>
                    <a:lnTo>
                      <a:pt x="62" y="64"/>
                    </a:lnTo>
                    <a:lnTo>
                      <a:pt x="58" y="67"/>
                    </a:lnTo>
                    <a:lnTo>
                      <a:pt x="52" y="70"/>
                    </a:lnTo>
                    <a:lnTo>
                      <a:pt x="45" y="70"/>
                    </a:lnTo>
                    <a:lnTo>
                      <a:pt x="36" y="74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17" y="67"/>
                    </a:lnTo>
                    <a:lnTo>
                      <a:pt x="14" y="64"/>
                    </a:lnTo>
                    <a:lnTo>
                      <a:pt x="6" y="57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2"/>
                    </a:lnTo>
                    <a:lnTo>
                      <a:pt x="6" y="18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0" name="Line 902"/>
              <p:cNvSpPr>
                <a:spLocks noChangeShapeType="1"/>
              </p:cNvSpPr>
              <p:nvPr/>
            </p:nvSpPr>
            <p:spPr bwMode="auto">
              <a:xfrm>
                <a:off x="2560" y="2232"/>
                <a:ext cx="48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1" name="Freeform 903"/>
              <p:cNvSpPr>
                <a:spLocks/>
              </p:cNvSpPr>
              <p:nvPr/>
            </p:nvSpPr>
            <p:spPr bwMode="auto">
              <a:xfrm>
                <a:off x="2546" y="2223"/>
                <a:ext cx="37" cy="69"/>
              </a:xfrm>
              <a:custGeom>
                <a:avLst/>
                <a:gdLst>
                  <a:gd name="T0" fmla="*/ 75 w 75"/>
                  <a:gd name="T1" fmla="*/ 0 h 137"/>
                  <a:gd name="T2" fmla="*/ 75 w 75"/>
                  <a:gd name="T3" fmla="*/ 63 h 137"/>
                  <a:gd name="T4" fmla="*/ 0 w 75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37">
                    <a:moveTo>
                      <a:pt x="75" y="0"/>
                    </a:moveTo>
                    <a:lnTo>
                      <a:pt x="75" y="63"/>
                    </a:lnTo>
                    <a:lnTo>
                      <a:pt x="0" y="13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2" name="Line 904"/>
              <p:cNvSpPr>
                <a:spLocks noChangeShapeType="1"/>
              </p:cNvSpPr>
              <p:nvPr/>
            </p:nvSpPr>
            <p:spPr bwMode="auto">
              <a:xfrm>
                <a:off x="2583" y="2255"/>
                <a:ext cx="38" cy="3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3" name="Freeform 905"/>
              <p:cNvSpPr>
                <a:spLocks/>
              </p:cNvSpPr>
              <p:nvPr/>
            </p:nvSpPr>
            <p:spPr bwMode="auto">
              <a:xfrm>
                <a:off x="2554" y="2174"/>
                <a:ext cx="37" cy="35"/>
              </a:xfrm>
              <a:custGeom>
                <a:avLst/>
                <a:gdLst>
                  <a:gd name="T0" fmla="*/ 39 w 74"/>
                  <a:gd name="T1" fmla="*/ 0 h 70"/>
                  <a:gd name="T2" fmla="*/ 46 w 74"/>
                  <a:gd name="T3" fmla="*/ 0 h 70"/>
                  <a:gd name="T4" fmla="*/ 52 w 74"/>
                  <a:gd name="T5" fmla="*/ 4 h 70"/>
                  <a:gd name="T6" fmla="*/ 56 w 74"/>
                  <a:gd name="T7" fmla="*/ 6 h 70"/>
                  <a:gd name="T8" fmla="*/ 62 w 74"/>
                  <a:gd name="T9" fmla="*/ 10 h 70"/>
                  <a:gd name="T10" fmla="*/ 67 w 74"/>
                  <a:gd name="T11" fmla="*/ 14 h 70"/>
                  <a:gd name="T12" fmla="*/ 70 w 74"/>
                  <a:gd name="T13" fmla="*/ 22 h 70"/>
                  <a:gd name="T14" fmla="*/ 74 w 74"/>
                  <a:gd name="T15" fmla="*/ 28 h 70"/>
                  <a:gd name="T16" fmla="*/ 74 w 74"/>
                  <a:gd name="T17" fmla="*/ 34 h 70"/>
                  <a:gd name="T18" fmla="*/ 74 w 74"/>
                  <a:gd name="T19" fmla="*/ 42 h 70"/>
                  <a:gd name="T20" fmla="*/ 70 w 74"/>
                  <a:gd name="T21" fmla="*/ 50 h 70"/>
                  <a:gd name="T22" fmla="*/ 67 w 74"/>
                  <a:gd name="T23" fmla="*/ 56 h 70"/>
                  <a:gd name="T24" fmla="*/ 62 w 74"/>
                  <a:gd name="T25" fmla="*/ 60 h 70"/>
                  <a:gd name="T26" fmla="*/ 56 w 74"/>
                  <a:gd name="T27" fmla="*/ 66 h 70"/>
                  <a:gd name="T28" fmla="*/ 52 w 74"/>
                  <a:gd name="T29" fmla="*/ 70 h 70"/>
                  <a:gd name="T30" fmla="*/ 46 w 74"/>
                  <a:gd name="T31" fmla="*/ 70 h 70"/>
                  <a:gd name="T32" fmla="*/ 39 w 74"/>
                  <a:gd name="T33" fmla="*/ 70 h 70"/>
                  <a:gd name="T34" fmla="*/ 30 w 74"/>
                  <a:gd name="T35" fmla="*/ 70 h 70"/>
                  <a:gd name="T36" fmla="*/ 24 w 74"/>
                  <a:gd name="T37" fmla="*/ 70 h 70"/>
                  <a:gd name="T38" fmla="*/ 18 w 74"/>
                  <a:gd name="T39" fmla="*/ 66 h 70"/>
                  <a:gd name="T40" fmla="*/ 11 w 74"/>
                  <a:gd name="T41" fmla="*/ 60 h 70"/>
                  <a:gd name="T42" fmla="*/ 8 w 74"/>
                  <a:gd name="T43" fmla="*/ 56 h 70"/>
                  <a:gd name="T44" fmla="*/ 4 w 74"/>
                  <a:gd name="T45" fmla="*/ 50 h 70"/>
                  <a:gd name="T46" fmla="*/ 4 w 74"/>
                  <a:gd name="T47" fmla="*/ 42 h 70"/>
                  <a:gd name="T48" fmla="*/ 0 w 74"/>
                  <a:gd name="T49" fmla="*/ 34 h 70"/>
                  <a:gd name="T50" fmla="*/ 4 w 74"/>
                  <a:gd name="T51" fmla="*/ 28 h 70"/>
                  <a:gd name="T52" fmla="*/ 4 w 74"/>
                  <a:gd name="T53" fmla="*/ 22 h 70"/>
                  <a:gd name="T54" fmla="*/ 8 w 74"/>
                  <a:gd name="T55" fmla="*/ 14 h 70"/>
                  <a:gd name="T56" fmla="*/ 11 w 74"/>
                  <a:gd name="T57" fmla="*/ 10 h 70"/>
                  <a:gd name="T58" fmla="*/ 18 w 74"/>
                  <a:gd name="T59" fmla="*/ 6 h 70"/>
                  <a:gd name="T60" fmla="*/ 24 w 74"/>
                  <a:gd name="T61" fmla="*/ 4 h 70"/>
                  <a:gd name="T62" fmla="*/ 30 w 74"/>
                  <a:gd name="T63" fmla="*/ 0 h 70"/>
                  <a:gd name="T64" fmla="*/ 39 w 74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70">
                    <a:moveTo>
                      <a:pt x="39" y="0"/>
                    </a:moveTo>
                    <a:lnTo>
                      <a:pt x="46" y="0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7" y="14"/>
                    </a:lnTo>
                    <a:lnTo>
                      <a:pt x="70" y="22"/>
                    </a:lnTo>
                    <a:lnTo>
                      <a:pt x="74" y="28"/>
                    </a:lnTo>
                    <a:lnTo>
                      <a:pt x="74" y="34"/>
                    </a:lnTo>
                    <a:lnTo>
                      <a:pt x="74" y="42"/>
                    </a:lnTo>
                    <a:lnTo>
                      <a:pt x="70" y="50"/>
                    </a:lnTo>
                    <a:lnTo>
                      <a:pt x="67" y="56"/>
                    </a:lnTo>
                    <a:lnTo>
                      <a:pt x="62" y="60"/>
                    </a:lnTo>
                    <a:lnTo>
                      <a:pt x="56" y="66"/>
                    </a:lnTo>
                    <a:lnTo>
                      <a:pt x="52" y="70"/>
                    </a:lnTo>
                    <a:lnTo>
                      <a:pt x="46" y="70"/>
                    </a:lnTo>
                    <a:lnTo>
                      <a:pt x="39" y="70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18" y="66"/>
                    </a:lnTo>
                    <a:lnTo>
                      <a:pt x="11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4" y="4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1" y="10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4" name="Freeform 906"/>
              <p:cNvSpPr>
                <a:spLocks/>
              </p:cNvSpPr>
              <p:nvPr/>
            </p:nvSpPr>
            <p:spPr bwMode="auto">
              <a:xfrm>
                <a:off x="2554" y="2174"/>
                <a:ext cx="37" cy="35"/>
              </a:xfrm>
              <a:custGeom>
                <a:avLst/>
                <a:gdLst>
                  <a:gd name="T0" fmla="*/ 39 w 74"/>
                  <a:gd name="T1" fmla="*/ 0 h 70"/>
                  <a:gd name="T2" fmla="*/ 46 w 74"/>
                  <a:gd name="T3" fmla="*/ 0 h 70"/>
                  <a:gd name="T4" fmla="*/ 52 w 74"/>
                  <a:gd name="T5" fmla="*/ 4 h 70"/>
                  <a:gd name="T6" fmla="*/ 56 w 74"/>
                  <a:gd name="T7" fmla="*/ 6 h 70"/>
                  <a:gd name="T8" fmla="*/ 62 w 74"/>
                  <a:gd name="T9" fmla="*/ 10 h 70"/>
                  <a:gd name="T10" fmla="*/ 67 w 74"/>
                  <a:gd name="T11" fmla="*/ 14 h 70"/>
                  <a:gd name="T12" fmla="*/ 70 w 74"/>
                  <a:gd name="T13" fmla="*/ 22 h 70"/>
                  <a:gd name="T14" fmla="*/ 74 w 74"/>
                  <a:gd name="T15" fmla="*/ 28 h 70"/>
                  <a:gd name="T16" fmla="*/ 74 w 74"/>
                  <a:gd name="T17" fmla="*/ 34 h 70"/>
                  <a:gd name="T18" fmla="*/ 74 w 74"/>
                  <a:gd name="T19" fmla="*/ 42 h 70"/>
                  <a:gd name="T20" fmla="*/ 70 w 74"/>
                  <a:gd name="T21" fmla="*/ 50 h 70"/>
                  <a:gd name="T22" fmla="*/ 67 w 74"/>
                  <a:gd name="T23" fmla="*/ 56 h 70"/>
                  <a:gd name="T24" fmla="*/ 62 w 74"/>
                  <a:gd name="T25" fmla="*/ 60 h 70"/>
                  <a:gd name="T26" fmla="*/ 56 w 74"/>
                  <a:gd name="T27" fmla="*/ 66 h 70"/>
                  <a:gd name="T28" fmla="*/ 52 w 74"/>
                  <a:gd name="T29" fmla="*/ 70 h 70"/>
                  <a:gd name="T30" fmla="*/ 46 w 74"/>
                  <a:gd name="T31" fmla="*/ 70 h 70"/>
                  <a:gd name="T32" fmla="*/ 39 w 74"/>
                  <a:gd name="T33" fmla="*/ 70 h 70"/>
                  <a:gd name="T34" fmla="*/ 30 w 74"/>
                  <a:gd name="T35" fmla="*/ 70 h 70"/>
                  <a:gd name="T36" fmla="*/ 24 w 74"/>
                  <a:gd name="T37" fmla="*/ 70 h 70"/>
                  <a:gd name="T38" fmla="*/ 18 w 74"/>
                  <a:gd name="T39" fmla="*/ 66 h 70"/>
                  <a:gd name="T40" fmla="*/ 11 w 74"/>
                  <a:gd name="T41" fmla="*/ 60 h 70"/>
                  <a:gd name="T42" fmla="*/ 8 w 74"/>
                  <a:gd name="T43" fmla="*/ 56 h 70"/>
                  <a:gd name="T44" fmla="*/ 4 w 74"/>
                  <a:gd name="T45" fmla="*/ 50 h 70"/>
                  <a:gd name="T46" fmla="*/ 4 w 74"/>
                  <a:gd name="T47" fmla="*/ 42 h 70"/>
                  <a:gd name="T48" fmla="*/ 0 w 74"/>
                  <a:gd name="T49" fmla="*/ 34 h 70"/>
                  <a:gd name="T50" fmla="*/ 4 w 74"/>
                  <a:gd name="T51" fmla="*/ 28 h 70"/>
                  <a:gd name="T52" fmla="*/ 4 w 74"/>
                  <a:gd name="T53" fmla="*/ 22 h 70"/>
                  <a:gd name="T54" fmla="*/ 8 w 74"/>
                  <a:gd name="T55" fmla="*/ 14 h 70"/>
                  <a:gd name="T56" fmla="*/ 11 w 74"/>
                  <a:gd name="T57" fmla="*/ 10 h 70"/>
                  <a:gd name="T58" fmla="*/ 18 w 74"/>
                  <a:gd name="T59" fmla="*/ 6 h 70"/>
                  <a:gd name="T60" fmla="*/ 24 w 74"/>
                  <a:gd name="T61" fmla="*/ 4 h 70"/>
                  <a:gd name="T62" fmla="*/ 30 w 74"/>
                  <a:gd name="T63" fmla="*/ 0 h 70"/>
                  <a:gd name="T64" fmla="*/ 39 w 74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70">
                    <a:moveTo>
                      <a:pt x="39" y="0"/>
                    </a:moveTo>
                    <a:lnTo>
                      <a:pt x="46" y="0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7" y="14"/>
                    </a:lnTo>
                    <a:lnTo>
                      <a:pt x="70" y="22"/>
                    </a:lnTo>
                    <a:lnTo>
                      <a:pt x="74" y="28"/>
                    </a:lnTo>
                    <a:lnTo>
                      <a:pt x="74" y="34"/>
                    </a:lnTo>
                    <a:lnTo>
                      <a:pt x="74" y="42"/>
                    </a:lnTo>
                    <a:lnTo>
                      <a:pt x="70" y="50"/>
                    </a:lnTo>
                    <a:lnTo>
                      <a:pt x="67" y="56"/>
                    </a:lnTo>
                    <a:lnTo>
                      <a:pt x="62" y="60"/>
                    </a:lnTo>
                    <a:lnTo>
                      <a:pt x="56" y="66"/>
                    </a:lnTo>
                    <a:lnTo>
                      <a:pt x="52" y="70"/>
                    </a:lnTo>
                    <a:lnTo>
                      <a:pt x="46" y="70"/>
                    </a:lnTo>
                    <a:lnTo>
                      <a:pt x="39" y="70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18" y="66"/>
                    </a:lnTo>
                    <a:lnTo>
                      <a:pt x="11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4" y="4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1" y="10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5" name="Line 907"/>
              <p:cNvSpPr>
                <a:spLocks noChangeShapeType="1"/>
              </p:cNvSpPr>
              <p:nvPr/>
            </p:nvSpPr>
            <p:spPr bwMode="auto">
              <a:xfrm>
                <a:off x="2547" y="2220"/>
                <a:ext cx="5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6" name="Freeform 908"/>
              <p:cNvSpPr>
                <a:spLocks/>
              </p:cNvSpPr>
              <p:nvPr/>
            </p:nvSpPr>
            <p:spPr bwMode="auto">
              <a:xfrm>
                <a:off x="2535" y="2210"/>
                <a:ext cx="37" cy="69"/>
              </a:xfrm>
              <a:custGeom>
                <a:avLst/>
                <a:gdLst>
                  <a:gd name="T0" fmla="*/ 74 w 74"/>
                  <a:gd name="T1" fmla="*/ 0 h 139"/>
                  <a:gd name="T2" fmla="*/ 74 w 74"/>
                  <a:gd name="T3" fmla="*/ 64 h 139"/>
                  <a:gd name="T4" fmla="*/ 0 w 74"/>
                  <a:gd name="T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39">
                    <a:moveTo>
                      <a:pt x="74" y="0"/>
                    </a:moveTo>
                    <a:lnTo>
                      <a:pt x="74" y="64"/>
                    </a:lnTo>
                    <a:lnTo>
                      <a:pt x="0" y="13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7" name="Line 909"/>
              <p:cNvSpPr>
                <a:spLocks noChangeShapeType="1"/>
              </p:cNvSpPr>
              <p:nvPr/>
            </p:nvSpPr>
            <p:spPr bwMode="auto">
              <a:xfrm>
                <a:off x="2572" y="2242"/>
                <a:ext cx="38" cy="3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8" name="Line 910"/>
              <p:cNvSpPr>
                <a:spLocks noChangeShapeType="1"/>
              </p:cNvSpPr>
              <p:nvPr/>
            </p:nvSpPr>
            <p:spPr bwMode="auto">
              <a:xfrm>
                <a:off x="2605" y="2223"/>
                <a:ext cx="11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799" name="Line 911"/>
              <p:cNvSpPr>
                <a:spLocks noChangeShapeType="1"/>
              </p:cNvSpPr>
              <p:nvPr/>
            </p:nvSpPr>
            <p:spPr bwMode="auto">
              <a:xfrm>
                <a:off x="2744" y="2265"/>
                <a:ext cx="26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0" name="Line 912"/>
              <p:cNvSpPr>
                <a:spLocks noChangeShapeType="1"/>
              </p:cNvSpPr>
              <p:nvPr/>
            </p:nvSpPr>
            <p:spPr bwMode="auto">
              <a:xfrm flipH="1">
                <a:off x="2838" y="2265"/>
                <a:ext cx="28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1" name="Freeform 913"/>
              <p:cNvSpPr>
                <a:spLocks/>
              </p:cNvSpPr>
              <p:nvPr/>
            </p:nvSpPr>
            <p:spPr bwMode="auto">
              <a:xfrm>
                <a:off x="2749" y="2262"/>
                <a:ext cx="21" cy="19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2" name="Freeform 914"/>
              <p:cNvSpPr>
                <a:spLocks/>
              </p:cNvSpPr>
              <p:nvPr/>
            </p:nvSpPr>
            <p:spPr bwMode="auto">
              <a:xfrm>
                <a:off x="2749" y="2262"/>
                <a:ext cx="21" cy="19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3" name="Freeform 915"/>
              <p:cNvSpPr>
                <a:spLocks/>
              </p:cNvSpPr>
              <p:nvPr/>
            </p:nvSpPr>
            <p:spPr bwMode="auto">
              <a:xfrm>
                <a:off x="2773" y="2272"/>
                <a:ext cx="14" cy="28"/>
              </a:xfrm>
              <a:custGeom>
                <a:avLst/>
                <a:gdLst>
                  <a:gd name="T0" fmla="*/ 8 w 28"/>
                  <a:gd name="T1" fmla="*/ 7 h 56"/>
                  <a:gd name="T2" fmla="*/ 28 w 28"/>
                  <a:gd name="T3" fmla="*/ 0 h 56"/>
                  <a:gd name="T4" fmla="*/ 21 w 28"/>
                  <a:gd name="T5" fmla="*/ 56 h 56"/>
                  <a:gd name="T6" fmla="*/ 0 w 28"/>
                  <a:gd name="T7" fmla="*/ 45 h 56"/>
                  <a:gd name="T8" fmla="*/ 8 w 28"/>
                  <a:gd name="T9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6">
                    <a:moveTo>
                      <a:pt x="8" y="7"/>
                    </a:moveTo>
                    <a:lnTo>
                      <a:pt x="28" y="0"/>
                    </a:lnTo>
                    <a:lnTo>
                      <a:pt x="21" y="56"/>
                    </a:lnTo>
                    <a:lnTo>
                      <a:pt x="0" y="4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4" name="Freeform 916"/>
              <p:cNvSpPr>
                <a:spLocks/>
              </p:cNvSpPr>
              <p:nvPr/>
            </p:nvSpPr>
            <p:spPr bwMode="auto">
              <a:xfrm>
                <a:off x="2773" y="2272"/>
                <a:ext cx="14" cy="28"/>
              </a:xfrm>
              <a:custGeom>
                <a:avLst/>
                <a:gdLst>
                  <a:gd name="T0" fmla="*/ 8 w 28"/>
                  <a:gd name="T1" fmla="*/ 7 h 56"/>
                  <a:gd name="T2" fmla="*/ 28 w 28"/>
                  <a:gd name="T3" fmla="*/ 0 h 56"/>
                  <a:gd name="T4" fmla="*/ 21 w 28"/>
                  <a:gd name="T5" fmla="*/ 56 h 56"/>
                  <a:gd name="T6" fmla="*/ 0 w 28"/>
                  <a:gd name="T7" fmla="*/ 45 h 56"/>
                  <a:gd name="T8" fmla="*/ 8 w 28"/>
                  <a:gd name="T9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6">
                    <a:moveTo>
                      <a:pt x="8" y="7"/>
                    </a:moveTo>
                    <a:lnTo>
                      <a:pt x="28" y="0"/>
                    </a:lnTo>
                    <a:lnTo>
                      <a:pt x="21" y="56"/>
                    </a:lnTo>
                    <a:lnTo>
                      <a:pt x="0" y="45"/>
                    </a:lnTo>
                    <a:lnTo>
                      <a:pt x="8" y="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5" name="Freeform 917"/>
              <p:cNvSpPr>
                <a:spLocks/>
              </p:cNvSpPr>
              <p:nvPr/>
            </p:nvSpPr>
            <p:spPr bwMode="auto">
              <a:xfrm>
                <a:off x="2848" y="2274"/>
                <a:ext cx="30" cy="28"/>
              </a:xfrm>
              <a:custGeom>
                <a:avLst/>
                <a:gdLst>
                  <a:gd name="T0" fmla="*/ 25 w 59"/>
                  <a:gd name="T1" fmla="*/ 0 h 55"/>
                  <a:gd name="T2" fmla="*/ 0 w 59"/>
                  <a:gd name="T3" fmla="*/ 21 h 55"/>
                  <a:gd name="T4" fmla="*/ 7 w 59"/>
                  <a:gd name="T5" fmla="*/ 55 h 55"/>
                  <a:gd name="T6" fmla="*/ 59 w 59"/>
                  <a:gd name="T7" fmla="*/ 7 h 55"/>
                  <a:gd name="T8" fmla="*/ 25 w 59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25" y="0"/>
                    </a:moveTo>
                    <a:lnTo>
                      <a:pt x="0" y="21"/>
                    </a:lnTo>
                    <a:lnTo>
                      <a:pt x="7" y="55"/>
                    </a:lnTo>
                    <a:lnTo>
                      <a:pt x="59" y="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6" name="Freeform 918"/>
              <p:cNvSpPr>
                <a:spLocks/>
              </p:cNvSpPr>
              <p:nvPr/>
            </p:nvSpPr>
            <p:spPr bwMode="auto">
              <a:xfrm>
                <a:off x="2848" y="2274"/>
                <a:ext cx="30" cy="28"/>
              </a:xfrm>
              <a:custGeom>
                <a:avLst/>
                <a:gdLst>
                  <a:gd name="T0" fmla="*/ 25 w 59"/>
                  <a:gd name="T1" fmla="*/ 0 h 55"/>
                  <a:gd name="T2" fmla="*/ 0 w 59"/>
                  <a:gd name="T3" fmla="*/ 21 h 55"/>
                  <a:gd name="T4" fmla="*/ 7 w 59"/>
                  <a:gd name="T5" fmla="*/ 55 h 55"/>
                  <a:gd name="T6" fmla="*/ 59 w 59"/>
                  <a:gd name="T7" fmla="*/ 7 h 55"/>
                  <a:gd name="T8" fmla="*/ 25 w 59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25" y="0"/>
                    </a:moveTo>
                    <a:lnTo>
                      <a:pt x="0" y="21"/>
                    </a:lnTo>
                    <a:lnTo>
                      <a:pt x="7" y="55"/>
                    </a:lnTo>
                    <a:lnTo>
                      <a:pt x="59" y="7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7" name="Line 919"/>
              <p:cNvSpPr>
                <a:spLocks noChangeShapeType="1"/>
              </p:cNvSpPr>
              <p:nvPr/>
            </p:nvSpPr>
            <p:spPr bwMode="auto">
              <a:xfrm flipH="1" flipV="1">
                <a:off x="2838" y="2262"/>
                <a:ext cx="57" cy="6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8" name="Freeform 920"/>
              <p:cNvSpPr>
                <a:spLocks/>
              </p:cNvSpPr>
              <p:nvPr/>
            </p:nvSpPr>
            <p:spPr bwMode="auto">
              <a:xfrm>
                <a:off x="2831" y="2253"/>
                <a:ext cx="12" cy="39"/>
              </a:xfrm>
              <a:custGeom>
                <a:avLst/>
                <a:gdLst>
                  <a:gd name="T0" fmla="*/ 7 w 24"/>
                  <a:gd name="T1" fmla="*/ 0 h 77"/>
                  <a:gd name="T2" fmla="*/ 0 w 24"/>
                  <a:gd name="T3" fmla="*/ 10 h 77"/>
                  <a:gd name="T4" fmla="*/ 10 w 24"/>
                  <a:gd name="T5" fmla="*/ 77 h 77"/>
                  <a:gd name="T6" fmla="*/ 24 w 24"/>
                  <a:gd name="T7" fmla="*/ 73 h 77"/>
                  <a:gd name="T8" fmla="*/ 14 w 24"/>
                  <a:gd name="T9" fmla="*/ 6 h 77"/>
                  <a:gd name="T10" fmla="*/ 4 w 24"/>
                  <a:gd name="T11" fmla="*/ 15 h 77"/>
                  <a:gd name="T12" fmla="*/ 7 w 24"/>
                  <a:gd name="T1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7">
                    <a:moveTo>
                      <a:pt x="7" y="0"/>
                    </a:moveTo>
                    <a:lnTo>
                      <a:pt x="0" y="10"/>
                    </a:lnTo>
                    <a:lnTo>
                      <a:pt x="10" y="77"/>
                    </a:lnTo>
                    <a:lnTo>
                      <a:pt x="24" y="73"/>
                    </a:lnTo>
                    <a:lnTo>
                      <a:pt x="14" y="6"/>
                    </a:lnTo>
                    <a:lnTo>
                      <a:pt x="4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09" name="Freeform 921"/>
              <p:cNvSpPr>
                <a:spLocks/>
              </p:cNvSpPr>
              <p:nvPr/>
            </p:nvSpPr>
            <p:spPr bwMode="auto">
              <a:xfrm>
                <a:off x="2831" y="2253"/>
                <a:ext cx="3" cy="5"/>
              </a:xfrm>
              <a:custGeom>
                <a:avLst/>
                <a:gdLst>
                  <a:gd name="T0" fmla="*/ 7 w 7"/>
                  <a:gd name="T1" fmla="*/ 0 h 10"/>
                  <a:gd name="T2" fmla="*/ 7 w 7"/>
                  <a:gd name="T3" fmla="*/ 6 h 10"/>
                  <a:gd name="T4" fmla="*/ 0 w 7"/>
                  <a:gd name="T5" fmla="*/ 10 h 10"/>
                  <a:gd name="T6" fmla="*/ 7 w 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7" y="6"/>
                    </a:lnTo>
                    <a:lnTo>
                      <a:pt x="0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0" name="Freeform 922"/>
              <p:cNvSpPr>
                <a:spLocks/>
              </p:cNvSpPr>
              <p:nvPr/>
            </p:nvSpPr>
            <p:spPr bwMode="auto">
              <a:xfrm>
                <a:off x="2833" y="2253"/>
                <a:ext cx="34" cy="16"/>
              </a:xfrm>
              <a:custGeom>
                <a:avLst/>
                <a:gdLst>
                  <a:gd name="T0" fmla="*/ 69 w 69"/>
                  <a:gd name="T1" fmla="*/ 24 h 31"/>
                  <a:gd name="T2" fmla="*/ 69 w 69"/>
                  <a:gd name="T3" fmla="*/ 17 h 31"/>
                  <a:gd name="T4" fmla="*/ 3 w 69"/>
                  <a:gd name="T5" fmla="*/ 0 h 31"/>
                  <a:gd name="T6" fmla="*/ 0 w 69"/>
                  <a:gd name="T7" fmla="*/ 15 h 31"/>
                  <a:gd name="T8" fmla="*/ 66 w 69"/>
                  <a:gd name="T9" fmla="*/ 31 h 31"/>
                  <a:gd name="T10" fmla="*/ 69 w 69"/>
                  <a:gd name="T1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1">
                    <a:moveTo>
                      <a:pt x="69" y="24"/>
                    </a:moveTo>
                    <a:lnTo>
                      <a:pt x="69" y="17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66" y="31"/>
                    </a:lnTo>
                    <a:lnTo>
                      <a:pt x="6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1" name="Freeform 923"/>
              <p:cNvSpPr>
                <a:spLocks/>
              </p:cNvSpPr>
              <p:nvPr/>
            </p:nvSpPr>
            <p:spPr bwMode="auto">
              <a:xfrm>
                <a:off x="2839" y="2264"/>
                <a:ext cx="19" cy="17"/>
              </a:xfrm>
              <a:custGeom>
                <a:avLst/>
                <a:gdLst>
                  <a:gd name="T0" fmla="*/ 0 w 37"/>
                  <a:gd name="T1" fmla="*/ 0 h 35"/>
                  <a:gd name="T2" fmla="*/ 5 w 37"/>
                  <a:gd name="T3" fmla="*/ 35 h 35"/>
                  <a:gd name="T4" fmla="*/ 37 w 37"/>
                  <a:gd name="T5" fmla="*/ 10 h 35"/>
                  <a:gd name="T6" fmla="*/ 0 w 3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0"/>
                    </a:moveTo>
                    <a:lnTo>
                      <a:pt x="5" y="35"/>
                    </a:lnTo>
                    <a:lnTo>
                      <a:pt x="3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2" name="Freeform 924"/>
              <p:cNvSpPr>
                <a:spLocks/>
              </p:cNvSpPr>
              <p:nvPr/>
            </p:nvSpPr>
            <p:spPr bwMode="auto">
              <a:xfrm>
                <a:off x="2839" y="2264"/>
                <a:ext cx="19" cy="17"/>
              </a:xfrm>
              <a:custGeom>
                <a:avLst/>
                <a:gdLst>
                  <a:gd name="T0" fmla="*/ 0 w 37"/>
                  <a:gd name="T1" fmla="*/ 0 h 35"/>
                  <a:gd name="T2" fmla="*/ 5 w 37"/>
                  <a:gd name="T3" fmla="*/ 35 h 35"/>
                  <a:gd name="T4" fmla="*/ 37 w 37"/>
                  <a:gd name="T5" fmla="*/ 10 h 35"/>
                  <a:gd name="T6" fmla="*/ 0 w 3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0"/>
                    </a:moveTo>
                    <a:lnTo>
                      <a:pt x="5" y="35"/>
                    </a:lnTo>
                    <a:lnTo>
                      <a:pt x="37" y="1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3" name="Line 925"/>
              <p:cNvSpPr>
                <a:spLocks noChangeShapeType="1"/>
              </p:cNvSpPr>
              <p:nvPr/>
            </p:nvSpPr>
            <p:spPr bwMode="auto">
              <a:xfrm>
                <a:off x="2756" y="2279"/>
                <a:ext cx="28" cy="2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4" name="Line 926"/>
              <p:cNvSpPr>
                <a:spLocks noChangeShapeType="1"/>
              </p:cNvSpPr>
              <p:nvPr/>
            </p:nvSpPr>
            <p:spPr bwMode="auto">
              <a:xfrm flipH="1">
                <a:off x="2853" y="2279"/>
                <a:ext cx="27" cy="2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5" name="Line 927"/>
              <p:cNvSpPr>
                <a:spLocks noChangeShapeType="1"/>
              </p:cNvSpPr>
              <p:nvPr/>
            </p:nvSpPr>
            <p:spPr bwMode="auto">
              <a:xfrm>
                <a:off x="2616" y="2232"/>
                <a:ext cx="112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6" name="Freeform 928"/>
              <p:cNvSpPr>
                <a:spLocks/>
              </p:cNvSpPr>
              <p:nvPr/>
            </p:nvSpPr>
            <p:spPr bwMode="auto">
              <a:xfrm>
                <a:off x="2737" y="2202"/>
                <a:ext cx="160" cy="67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0 h 133"/>
                  <a:gd name="T4" fmla="*/ 223 w 320"/>
                  <a:gd name="T5" fmla="*/ 4 h 133"/>
                  <a:gd name="T6" fmla="*/ 248 w 320"/>
                  <a:gd name="T7" fmla="*/ 10 h 133"/>
                  <a:gd name="T8" fmla="*/ 272 w 320"/>
                  <a:gd name="T9" fmla="*/ 16 h 133"/>
                  <a:gd name="T10" fmla="*/ 292 w 320"/>
                  <a:gd name="T11" fmla="*/ 28 h 133"/>
                  <a:gd name="T12" fmla="*/ 308 w 320"/>
                  <a:gd name="T13" fmla="*/ 38 h 133"/>
                  <a:gd name="T14" fmla="*/ 317 w 320"/>
                  <a:gd name="T15" fmla="*/ 53 h 133"/>
                  <a:gd name="T16" fmla="*/ 320 w 320"/>
                  <a:gd name="T17" fmla="*/ 66 h 133"/>
                  <a:gd name="T18" fmla="*/ 317 w 320"/>
                  <a:gd name="T19" fmla="*/ 76 h 133"/>
                  <a:gd name="T20" fmla="*/ 308 w 320"/>
                  <a:gd name="T21" fmla="*/ 91 h 133"/>
                  <a:gd name="T22" fmla="*/ 292 w 320"/>
                  <a:gd name="T23" fmla="*/ 102 h 133"/>
                  <a:gd name="T24" fmla="*/ 272 w 320"/>
                  <a:gd name="T25" fmla="*/ 112 h 133"/>
                  <a:gd name="T26" fmla="*/ 248 w 320"/>
                  <a:gd name="T27" fmla="*/ 119 h 133"/>
                  <a:gd name="T28" fmla="*/ 223 w 320"/>
                  <a:gd name="T29" fmla="*/ 126 h 133"/>
                  <a:gd name="T30" fmla="*/ 192 w 320"/>
                  <a:gd name="T31" fmla="*/ 130 h 133"/>
                  <a:gd name="T32" fmla="*/ 160 w 320"/>
                  <a:gd name="T33" fmla="*/ 133 h 133"/>
                  <a:gd name="T34" fmla="*/ 126 w 320"/>
                  <a:gd name="T35" fmla="*/ 130 h 133"/>
                  <a:gd name="T36" fmla="*/ 98 w 320"/>
                  <a:gd name="T37" fmla="*/ 126 h 133"/>
                  <a:gd name="T38" fmla="*/ 70 w 320"/>
                  <a:gd name="T39" fmla="*/ 119 h 133"/>
                  <a:gd name="T40" fmla="*/ 45 w 320"/>
                  <a:gd name="T41" fmla="*/ 112 h 133"/>
                  <a:gd name="T42" fmla="*/ 28 w 320"/>
                  <a:gd name="T43" fmla="*/ 102 h 133"/>
                  <a:gd name="T44" fmla="*/ 10 w 320"/>
                  <a:gd name="T45" fmla="*/ 91 h 133"/>
                  <a:gd name="T46" fmla="*/ 4 w 320"/>
                  <a:gd name="T47" fmla="*/ 76 h 133"/>
                  <a:gd name="T48" fmla="*/ 0 w 320"/>
                  <a:gd name="T49" fmla="*/ 66 h 133"/>
                  <a:gd name="T50" fmla="*/ 4 w 320"/>
                  <a:gd name="T51" fmla="*/ 53 h 133"/>
                  <a:gd name="T52" fmla="*/ 10 w 320"/>
                  <a:gd name="T53" fmla="*/ 38 h 133"/>
                  <a:gd name="T54" fmla="*/ 28 w 320"/>
                  <a:gd name="T55" fmla="*/ 28 h 133"/>
                  <a:gd name="T56" fmla="*/ 45 w 320"/>
                  <a:gd name="T57" fmla="*/ 16 h 133"/>
                  <a:gd name="T58" fmla="*/ 70 w 320"/>
                  <a:gd name="T59" fmla="*/ 10 h 133"/>
                  <a:gd name="T60" fmla="*/ 98 w 320"/>
                  <a:gd name="T61" fmla="*/ 4 h 133"/>
                  <a:gd name="T62" fmla="*/ 126 w 320"/>
                  <a:gd name="T63" fmla="*/ 0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0"/>
                    </a:lnTo>
                    <a:lnTo>
                      <a:pt x="223" y="4"/>
                    </a:lnTo>
                    <a:lnTo>
                      <a:pt x="248" y="10"/>
                    </a:lnTo>
                    <a:lnTo>
                      <a:pt x="272" y="16"/>
                    </a:lnTo>
                    <a:lnTo>
                      <a:pt x="292" y="28"/>
                    </a:lnTo>
                    <a:lnTo>
                      <a:pt x="308" y="38"/>
                    </a:lnTo>
                    <a:lnTo>
                      <a:pt x="317" y="53"/>
                    </a:lnTo>
                    <a:lnTo>
                      <a:pt x="320" y="66"/>
                    </a:lnTo>
                    <a:lnTo>
                      <a:pt x="317" y="76"/>
                    </a:lnTo>
                    <a:lnTo>
                      <a:pt x="308" y="91"/>
                    </a:lnTo>
                    <a:lnTo>
                      <a:pt x="292" y="102"/>
                    </a:lnTo>
                    <a:lnTo>
                      <a:pt x="272" y="112"/>
                    </a:lnTo>
                    <a:lnTo>
                      <a:pt x="248" y="119"/>
                    </a:lnTo>
                    <a:lnTo>
                      <a:pt x="223" y="126"/>
                    </a:lnTo>
                    <a:lnTo>
                      <a:pt x="192" y="130"/>
                    </a:lnTo>
                    <a:lnTo>
                      <a:pt x="160" y="133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19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1"/>
                    </a:lnTo>
                    <a:lnTo>
                      <a:pt x="4" y="76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0" y="38"/>
                    </a:lnTo>
                    <a:lnTo>
                      <a:pt x="28" y="28"/>
                    </a:lnTo>
                    <a:lnTo>
                      <a:pt x="45" y="16"/>
                    </a:lnTo>
                    <a:lnTo>
                      <a:pt x="70" y="10"/>
                    </a:lnTo>
                    <a:lnTo>
                      <a:pt x="98" y="4"/>
                    </a:lnTo>
                    <a:lnTo>
                      <a:pt x="126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7" name="Freeform 929"/>
              <p:cNvSpPr>
                <a:spLocks/>
              </p:cNvSpPr>
              <p:nvPr/>
            </p:nvSpPr>
            <p:spPr bwMode="auto">
              <a:xfrm>
                <a:off x="2737" y="2202"/>
                <a:ext cx="160" cy="67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0 h 133"/>
                  <a:gd name="T4" fmla="*/ 223 w 320"/>
                  <a:gd name="T5" fmla="*/ 4 h 133"/>
                  <a:gd name="T6" fmla="*/ 248 w 320"/>
                  <a:gd name="T7" fmla="*/ 10 h 133"/>
                  <a:gd name="T8" fmla="*/ 272 w 320"/>
                  <a:gd name="T9" fmla="*/ 16 h 133"/>
                  <a:gd name="T10" fmla="*/ 292 w 320"/>
                  <a:gd name="T11" fmla="*/ 28 h 133"/>
                  <a:gd name="T12" fmla="*/ 308 w 320"/>
                  <a:gd name="T13" fmla="*/ 38 h 133"/>
                  <a:gd name="T14" fmla="*/ 317 w 320"/>
                  <a:gd name="T15" fmla="*/ 53 h 133"/>
                  <a:gd name="T16" fmla="*/ 320 w 320"/>
                  <a:gd name="T17" fmla="*/ 66 h 133"/>
                  <a:gd name="T18" fmla="*/ 317 w 320"/>
                  <a:gd name="T19" fmla="*/ 76 h 133"/>
                  <a:gd name="T20" fmla="*/ 308 w 320"/>
                  <a:gd name="T21" fmla="*/ 91 h 133"/>
                  <a:gd name="T22" fmla="*/ 292 w 320"/>
                  <a:gd name="T23" fmla="*/ 102 h 133"/>
                  <a:gd name="T24" fmla="*/ 272 w 320"/>
                  <a:gd name="T25" fmla="*/ 112 h 133"/>
                  <a:gd name="T26" fmla="*/ 248 w 320"/>
                  <a:gd name="T27" fmla="*/ 119 h 133"/>
                  <a:gd name="T28" fmla="*/ 223 w 320"/>
                  <a:gd name="T29" fmla="*/ 126 h 133"/>
                  <a:gd name="T30" fmla="*/ 192 w 320"/>
                  <a:gd name="T31" fmla="*/ 130 h 133"/>
                  <a:gd name="T32" fmla="*/ 160 w 320"/>
                  <a:gd name="T33" fmla="*/ 133 h 133"/>
                  <a:gd name="T34" fmla="*/ 126 w 320"/>
                  <a:gd name="T35" fmla="*/ 130 h 133"/>
                  <a:gd name="T36" fmla="*/ 98 w 320"/>
                  <a:gd name="T37" fmla="*/ 126 h 133"/>
                  <a:gd name="T38" fmla="*/ 70 w 320"/>
                  <a:gd name="T39" fmla="*/ 119 h 133"/>
                  <a:gd name="T40" fmla="*/ 45 w 320"/>
                  <a:gd name="T41" fmla="*/ 112 h 133"/>
                  <a:gd name="T42" fmla="*/ 28 w 320"/>
                  <a:gd name="T43" fmla="*/ 102 h 133"/>
                  <a:gd name="T44" fmla="*/ 10 w 320"/>
                  <a:gd name="T45" fmla="*/ 91 h 133"/>
                  <a:gd name="T46" fmla="*/ 4 w 320"/>
                  <a:gd name="T47" fmla="*/ 76 h 133"/>
                  <a:gd name="T48" fmla="*/ 0 w 320"/>
                  <a:gd name="T49" fmla="*/ 66 h 133"/>
                  <a:gd name="T50" fmla="*/ 4 w 320"/>
                  <a:gd name="T51" fmla="*/ 53 h 133"/>
                  <a:gd name="T52" fmla="*/ 10 w 320"/>
                  <a:gd name="T53" fmla="*/ 38 h 133"/>
                  <a:gd name="T54" fmla="*/ 28 w 320"/>
                  <a:gd name="T55" fmla="*/ 28 h 133"/>
                  <a:gd name="T56" fmla="*/ 45 w 320"/>
                  <a:gd name="T57" fmla="*/ 16 h 133"/>
                  <a:gd name="T58" fmla="*/ 70 w 320"/>
                  <a:gd name="T59" fmla="*/ 10 h 133"/>
                  <a:gd name="T60" fmla="*/ 98 w 320"/>
                  <a:gd name="T61" fmla="*/ 4 h 133"/>
                  <a:gd name="T62" fmla="*/ 126 w 320"/>
                  <a:gd name="T63" fmla="*/ 0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0"/>
                    </a:lnTo>
                    <a:lnTo>
                      <a:pt x="223" y="4"/>
                    </a:lnTo>
                    <a:lnTo>
                      <a:pt x="248" y="10"/>
                    </a:lnTo>
                    <a:lnTo>
                      <a:pt x="272" y="16"/>
                    </a:lnTo>
                    <a:lnTo>
                      <a:pt x="292" y="28"/>
                    </a:lnTo>
                    <a:lnTo>
                      <a:pt x="308" y="38"/>
                    </a:lnTo>
                    <a:lnTo>
                      <a:pt x="317" y="53"/>
                    </a:lnTo>
                    <a:lnTo>
                      <a:pt x="320" y="66"/>
                    </a:lnTo>
                    <a:lnTo>
                      <a:pt x="317" y="76"/>
                    </a:lnTo>
                    <a:lnTo>
                      <a:pt x="308" y="91"/>
                    </a:lnTo>
                    <a:lnTo>
                      <a:pt x="292" y="102"/>
                    </a:lnTo>
                    <a:lnTo>
                      <a:pt x="272" y="112"/>
                    </a:lnTo>
                    <a:lnTo>
                      <a:pt x="248" y="119"/>
                    </a:lnTo>
                    <a:lnTo>
                      <a:pt x="223" y="126"/>
                    </a:lnTo>
                    <a:lnTo>
                      <a:pt x="192" y="130"/>
                    </a:lnTo>
                    <a:lnTo>
                      <a:pt x="160" y="133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19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1"/>
                    </a:lnTo>
                    <a:lnTo>
                      <a:pt x="4" y="76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0" y="38"/>
                    </a:lnTo>
                    <a:lnTo>
                      <a:pt x="28" y="28"/>
                    </a:lnTo>
                    <a:lnTo>
                      <a:pt x="45" y="16"/>
                    </a:lnTo>
                    <a:lnTo>
                      <a:pt x="70" y="10"/>
                    </a:lnTo>
                    <a:lnTo>
                      <a:pt x="98" y="4"/>
                    </a:lnTo>
                    <a:lnTo>
                      <a:pt x="126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8" name="Line 930"/>
              <p:cNvSpPr>
                <a:spLocks noChangeShapeType="1"/>
              </p:cNvSpPr>
              <p:nvPr/>
            </p:nvSpPr>
            <p:spPr bwMode="auto">
              <a:xfrm flipV="1">
                <a:off x="2709" y="2274"/>
                <a:ext cx="75" cy="89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19" name="Freeform 931"/>
              <p:cNvSpPr>
                <a:spLocks/>
              </p:cNvSpPr>
              <p:nvPr/>
            </p:nvSpPr>
            <p:spPr bwMode="auto">
              <a:xfrm>
                <a:off x="2754" y="2267"/>
                <a:ext cx="38" cy="16"/>
              </a:xfrm>
              <a:custGeom>
                <a:avLst/>
                <a:gdLst>
                  <a:gd name="T0" fmla="*/ 77 w 77"/>
                  <a:gd name="T1" fmla="*/ 6 h 31"/>
                  <a:gd name="T2" fmla="*/ 67 w 77"/>
                  <a:gd name="T3" fmla="*/ 0 h 31"/>
                  <a:gd name="T4" fmla="*/ 0 w 77"/>
                  <a:gd name="T5" fmla="*/ 17 h 31"/>
                  <a:gd name="T6" fmla="*/ 4 w 77"/>
                  <a:gd name="T7" fmla="*/ 31 h 31"/>
                  <a:gd name="T8" fmla="*/ 70 w 77"/>
                  <a:gd name="T9" fmla="*/ 14 h 31"/>
                  <a:gd name="T10" fmla="*/ 60 w 77"/>
                  <a:gd name="T11" fmla="*/ 3 h 31"/>
                  <a:gd name="T12" fmla="*/ 77 w 77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31">
                    <a:moveTo>
                      <a:pt x="77" y="6"/>
                    </a:moveTo>
                    <a:lnTo>
                      <a:pt x="67" y="0"/>
                    </a:lnTo>
                    <a:lnTo>
                      <a:pt x="0" y="17"/>
                    </a:lnTo>
                    <a:lnTo>
                      <a:pt x="4" y="31"/>
                    </a:lnTo>
                    <a:lnTo>
                      <a:pt x="70" y="14"/>
                    </a:lnTo>
                    <a:lnTo>
                      <a:pt x="60" y="3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0" name="Freeform 932"/>
              <p:cNvSpPr>
                <a:spLocks/>
              </p:cNvSpPr>
              <p:nvPr/>
            </p:nvSpPr>
            <p:spPr bwMode="auto">
              <a:xfrm>
                <a:off x="2787" y="2267"/>
                <a:ext cx="5" cy="3"/>
              </a:xfrm>
              <a:custGeom>
                <a:avLst/>
                <a:gdLst>
                  <a:gd name="T0" fmla="*/ 10 w 10"/>
                  <a:gd name="T1" fmla="*/ 6 h 6"/>
                  <a:gd name="T2" fmla="*/ 3 w 10"/>
                  <a:gd name="T3" fmla="*/ 6 h 6"/>
                  <a:gd name="T4" fmla="*/ 0 w 10"/>
                  <a:gd name="T5" fmla="*/ 0 h 6"/>
                  <a:gd name="T6" fmla="*/ 1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1" name="Freeform 933"/>
              <p:cNvSpPr>
                <a:spLocks/>
              </p:cNvSpPr>
              <p:nvPr/>
            </p:nvSpPr>
            <p:spPr bwMode="auto">
              <a:xfrm>
                <a:off x="2781" y="2269"/>
                <a:ext cx="11" cy="35"/>
              </a:xfrm>
              <a:custGeom>
                <a:avLst/>
                <a:gdLst>
                  <a:gd name="T0" fmla="*/ 6 w 23"/>
                  <a:gd name="T1" fmla="*/ 70 h 70"/>
                  <a:gd name="T2" fmla="*/ 13 w 23"/>
                  <a:gd name="T3" fmla="*/ 70 h 70"/>
                  <a:gd name="T4" fmla="*/ 23 w 23"/>
                  <a:gd name="T5" fmla="*/ 3 h 70"/>
                  <a:gd name="T6" fmla="*/ 6 w 23"/>
                  <a:gd name="T7" fmla="*/ 0 h 70"/>
                  <a:gd name="T8" fmla="*/ 0 w 23"/>
                  <a:gd name="T9" fmla="*/ 70 h 70"/>
                  <a:gd name="T10" fmla="*/ 6 w 23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70">
                    <a:moveTo>
                      <a:pt x="6" y="70"/>
                    </a:moveTo>
                    <a:lnTo>
                      <a:pt x="13" y="70"/>
                    </a:lnTo>
                    <a:lnTo>
                      <a:pt x="23" y="3"/>
                    </a:lnTo>
                    <a:lnTo>
                      <a:pt x="6" y="0"/>
                    </a:lnTo>
                    <a:lnTo>
                      <a:pt x="0" y="70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2" name="Line 934"/>
              <p:cNvSpPr>
                <a:spLocks noChangeShapeType="1"/>
              </p:cNvSpPr>
              <p:nvPr/>
            </p:nvSpPr>
            <p:spPr bwMode="auto">
              <a:xfrm flipH="1" flipV="1">
                <a:off x="2852" y="2274"/>
                <a:ext cx="83" cy="94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3" name="Freeform 935"/>
              <p:cNvSpPr>
                <a:spLocks/>
              </p:cNvSpPr>
              <p:nvPr/>
            </p:nvSpPr>
            <p:spPr bwMode="auto">
              <a:xfrm>
                <a:off x="2843" y="2267"/>
                <a:ext cx="15" cy="37"/>
              </a:xfrm>
              <a:custGeom>
                <a:avLst/>
                <a:gdLst>
                  <a:gd name="T0" fmla="*/ 11 w 30"/>
                  <a:gd name="T1" fmla="*/ 0 h 73"/>
                  <a:gd name="T2" fmla="*/ 0 w 30"/>
                  <a:gd name="T3" fmla="*/ 6 h 73"/>
                  <a:gd name="T4" fmla="*/ 11 w 30"/>
                  <a:gd name="T5" fmla="*/ 73 h 73"/>
                  <a:gd name="T6" fmla="*/ 30 w 30"/>
                  <a:gd name="T7" fmla="*/ 73 h 73"/>
                  <a:gd name="T8" fmla="*/ 14 w 30"/>
                  <a:gd name="T9" fmla="*/ 3 h 73"/>
                  <a:gd name="T10" fmla="*/ 8 w 30"/>
                  <a:gd name="T11" fmla="*/ 14 h 73"/>
                  <a:gd name="T12" fmla="*/ 11 w 30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3">
                    <a:moveTo>
                      <a:pt x="11" y="0"/>
                    </a:moveTo>
                    <a:lnTo>
                      <a:pt x="0" y="6"/>
                    </a:lnTo>
                    <a:lnTo>
                      <a:pt x="11" y="73"/>
                    </a:lnTo>
                    <a:lnTo>
                      <a:pt x="30" y="73"/>
                    </a:lnTo>
                    <a:lnTo>
                      <a:pt x="14" y="3"/>
                    </a:lnTo>
                    <a:lnTo>
                      <a:pt x="8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4" name="Freeform 936"/>
              <p:cNvSpPr>
                <a:spLocks/>
              </p:cNvSpPr>
              <p:nvPr/>
            </p:nvSpPr>
            <p:spPr bwMode="auto">
              <a:xfrm>
                <a:off x="2843" y="2267"/>
                <a:ext cx="5" cy="3"/>
              </a:xfrm>
              <a:custGeom>
                <a:avLst/>
                <a:gdLst>
                  <a:gd name="T0" fmla="*/ 11 w 11"/>
                  <a:gd name="T1" fmla="*/ 0 h 6"/>
                  <a:gd name="T2" fmla="*/ 8 w 11"/>
                  <a:gd name="T3" fmla="*/ 6 h 6"/>
                  <a:gd name="T4" fmla="*/ 0 w 11"/>
                  <a:gd name="T5" fmla="*/ 6 h 6"/>
                  <a:gd name="T6" fmla="*/ 11 w 1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6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5" name="Freeform 937"/>
              <p:cNvSpPr>
                <a:spLocks/>
              </p:cNvSpPr>
              <p:nvPr/>
            </p:nvSpPr>
            <p:spPr bwMode="auto">
              <a:xfrm>
                <a:off x="2847" y="2267"/>
                <a:ext cx="34" cy="16"/>
              </a:xfrm>
              <a:custGeom>
                <a:avLst/>
                <a:gdLst>
                  <a:gd name="T0" fmla="*/ 66 w 69"/>
                  <a:gd name="T1" fmla="*/ 25 h 31"/>
                  <a:gd name="T2" fmla="*/ 69 w 69"/>
                  <a:gd name="T3" fmla="*/ 17 h 31"/>
                  <a:gd name="T4" fmla="*/ 3 w 69"/>
                  <a:gd name="T5" fmla="*/ 0 h 31"/>
                  <a:gd name="T6" fmla="*/ 0 w 69"/>
                  <a:gd name="T7" fmla="*/ 14 h 31"/>
                  <a:gd name="T8" fmla="*/ 66 w 69"/>
                  <a:gd name="T9" fmla="*/ 31 h 31"/>
                  <a:gd name="T10" fmla="*/ 66 w 69"/>
                  <a:gd name="T11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1">
                    <a:moveTo>
                      <a:pt x="66" y="25"/>
                    </a:moveTo>
                    <a:lnTo>
                      <a:pt x="69" y="17"/>
                    </a:lnTo>
                    <a:lnTo>
                      <a:pt x="3" y="0"/>
                    </a:lnTo>
                    <a:lnTo>
                      <a:pt x="0" y="14"/>
                    </a:lnTo>
                    <a:lnTo>
                      <a:pt x="66" y="31"/>
                    </a:lnTo>
                    <a:lnTo>
                      <a:pt x="66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6" name="Freeform 938"/>
              <p:cNvSpPr>
                <a:spLocks/>
              </p:cNvSpPr>
              <p:nvPr/>
            </p:nvSpPr>
            <p:spPr bwMode="auto">
              <a:xfrm>
                <a:off x="2847" y="2341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1 w 320"/>
                  <a:gd name="T3" fmla="*/ 0 h 134"/>
                  <a:gd name="T4" fmla="*/ 220 w 320"/>
                  <a:gd name="T5" fmla="*/ 4 h 134"/>
                  <a:gd name="T6" fmla="*/ 248 w 320"/>
                  <a:gd name="T7" fmla="*/ 10 h 134"/>
                  <a:gd name="T8" fmla="*/ 271 w 320"/>
                  <a:gd name="T9" fmla="*/ 17 h 134"/>
                  <a:gd name="T10" fmla="*/ 292 w 320"/>
                  <a:gd name="T11" fmla="*/ 27 h 134"/>
                  <a:gd name="T12" fmla="*/ 306 w 320"/>
                  <a:gd name="T13" fmla="*/ 38 h 134"/>
                  <a:gd name="T14" fmla="*/ 317 w 320"/>
                  <a:gd name="T15" fmla="*/ 52 h 134"/>
                  <a:gd name="T16" fmla="*/ 320 w 320"/>
                  <a:gd name="T17" fmla="*/ 67 h 134"/>
                  <a:gd name="T18" fmla="*/ 317 w 320"/>
                  <a:gd name="T19" fmla="*/ 80 h 134"/>
                  <a:gd name="T20" fmla="*/ 306 w 320"/>
                  <a:gd name="T21" fmla="*/ 90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8 w 320"/>
                  <a:gd name="T27" fmla="*/ 118 h 134"/>
                  <a:gd name="T28" fmla="*/ 220 w 320"/>
                  <a:gd name="T29" fmla="*/ 126 h 134"/>
                  <a:gd name="T30" fmla="*/ 191 w 320"/>
                  <a:gd name="T31" fmla="*/ 130 h 134"/>
                  <a:gd name="T32" fmla="*/ 160 w 320"/>
                  <a:gd name="T33" fmla="*/ 134 h 134"/>
                  <a:gd name="T34" fmla="*/ 125 w 320"/>
                  <a:gd name="T35" fmla="*/ 130 h 134"/>
                  <a:gd name="T36" fmla="*/ 97 w 320"/>
                  <a:gd name="T37" fmla="*/ 126 h 134"/>
                  <a:gd name="T38" fmla="*/ 69 w 320"/>
                  <a:gd name="T39" fmla="*/ 118 h 134"/>
                  <a:gd name="T40" fmla="*/ 45 w 320"/>
                  <a:gd name="T41" fmla="*/ 112 h 134"/>
                  <a:gd name="T42" fmla="*/ 28 w 320"/>
                  <a:gd name="T43" fmla="*/ 102 h 134"/>
                  <a:gd name="T44" fmla="*/ 10 w 320"/>
                  <a:gd name="T45" fmla="*/ 90 h 134"/>
                  <a:gd name="T46" fmla="*/ 3 w 320"/>
                  <a:gd name="T47" fmla="*/ 80 h 134"/>
                  <a:gd name="T48" fmla="*/ 0 w 320"/>
                  <a:gd name="T49" fmla="*/ 67 h 134"/>
                  <a:gd name="T50" fmla="*/ 3 w 320"/>
                  <a:gd name="T51" fmla="*/ 52 h 134"/>
                  <a:gd name="T52" fmla="*/ 10 w 320"/>
                  <a:gd name="T53" fmla="*/ 38 h 134"/>
                  <a:gd name="T54" fmla="*/ 28 w 320"/>
                  <a:gd name="T55" fmla="*/ 27 h 134"/>
                  <a:gd name="T56" fmla="*/ 45 w 320"/>
                  <a:gd name="T57" fmla="*/ 17 h 134"/>
                  <a:gd name="T58" fmla="*/ 69 w 320"/>
                  <a:gd name="T59" fmla="*/ 10 h 134"/>
                  <a:gd name="T60" fmla="*/ 97 w 320"/>
                  <a:gd name="T61" fmla="*/ 4 h 134"/>
                  <a:gd name="T62" fmla="*/ 125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1" y="0"/>
                    </a:lnTo>
                    <a:lnTo>
                      <a:pt x="220" y="4"/>
                    </a:lnTo>
                    <a:lnTo>
                      <a:pt x="248" y="10"/>
                    </a:lnTo>
                    <a:lnTo>
                      <a:pt x="271" y="17"/>
                    </a:lnTo>
                    <a:lnTo>
                      <a:pt x="292" y="27"/>
                    </a:lnTo>
                    <a:lnTo>
                      <a:pt x="306" y="38"/>
                    </a:lnTo>
                    <a:lnTo>
                      <a:pt x="317" y="52"/>
                    </a:lnTo>
                    <a:lnTo>
                      <a:pt x="320" y="67"/>
                    </a:lnTo>
                    <a:lnTo>
                      <a:pt x="317" y="80"/>
                    </a:lnTo>
                    <a:lnTo>
                      <a:pt x="306" y="90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8" y="118"/>
                    </a:lnTo>
                    <a:lnTo>
                      <a:pt x="220" y="126"/>
                    </a:lnTo>
                    <a:lnTo>
                      <a:pt x="191" y="130"/>
                    </a:lnTo>
                    <a:lnTo>
                      <a:pt x="160" y="134"/>
                    </a:lnTo>
                    <a:lnTo>
                      <a:pt x="125" y="130"/>
                    </a:lnTo>
                    <a:lnTo>
                      <a:pt x="97" y="126"/>
                    </a:lnTo>
                    <a:lnTo>
                      <a:pt x="69" y="118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0"/>
                    </a:lnTo>
                    <a:lnTo>
                      <a:pt x="3" y="80"/>
                    </a:lnTo>
                    <a:lnTo>
                      <a:pt x="0" y="67"/>
                    </a:lnTo>
                    <a:lnTo>
                      <a:pt x="3" y="52"/>
                    </a:lnTo>
                    <a:lnTo>
                      <a:pt x="10" y="38"/>
                    </a:lnTo>
                    <a:lnTo>
                      <a:pt x="28" y="27"/>
                    </a:lnTo>
                    <a:lnTo>
                      <a:pt x="45" y="17"/>
                    </a:lnTo>
                    <a:lnTo>
                      <a:pt x="69" y="10"/>
                    </a:lnTo>
                    <a:lnTo>
                      <a:pt x="97" y="4"/>
                    </a:lnTo>
                    <a:lnTo>
                      <a:pt x="125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7" name="Freeform 939"/>
              <p:cNvSpPr>
                <a:spLocks/>
              </p:cNvSpPr>
              <p:nvPr/>
            </p:nvSpPr>
            <p:spPr bwMode="auto">
              <a:xfrm>
                <a:off x="2847" y="2341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1 w 320"/>
                  <a:gd name="T3" fmla="*/ 0 h 134"/>
                  <a:gd name="T4" fmla="*/ 220 w 320"/>
                  <a:gd name="T5" fmla="*/ 4 h 134"/>
                  <a:gd name="T6" fmla="*/ 248 w 320"/>
                  <a:gd name="T7" fmla="*/ 10 h 134"/>
                  <a:gd name="T8" fmla="*/ 271 w 320"/>
                  <a:gd name="T9" fmla="*/ 17 h 134"/>
                  <a:gd name="T10" fmla="*/ 292 w 320"/>
                  <a:gd name="T11" fmla="*/ 27 h 134"/>
                  <a:gd name="T12" fmla="*/ 306 w 320"/>
                  <a:gd name="T13" fmla="*/ 38 h 134"/>
                  <a:gd name="T14" fmla="*/ 317 w 320"/>
                  <a:gd name="T15" fmla="*/ 52 h 134"/>
                  <a:gd name="T16" fmla="*/ 320 w 320"/>
                  <a:gd name="T17" fmla="*/ 67 h 134"/>
                  <a:gd name="T18" fmla="*/ 317 w 320"/>
                  <a:gd name="T19" fmla="*/ 80 h 134"/>
                  <a:gd name="T20" fmla="*/ 306 w 320"/>
                  <a:gd name="T21" fmla="*/ 90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8 w 320"/>
                  <a:gd name="T27" fmla="*/ 118 h 134"/>
                  <a:gd name="T28" fmla="*/ 220 w 320"/>
                  <a:gd name="T29" fmla="*/ 126 h 134"/>
                  <a:gd name="T30" fmla="*/ 191 w 320"/>
                  <a:gd name="T31" fmla="*/ 130 h 134"/>
                  <a:gd name="T32" fmla="*/ 160 w 320"/>
                  <a:gd name="T33" fmla="*/ 134 h 134"/>
                  <a:gd name="T34" fmla="*/ 125 w 320"/>
                  <a:gd name="T35" fmla="*/ 130 h 134"/>
                  <a:gd name="T36" fmla="*/ 97 w 320"/>
                  <a:gd name="T37" fmla="*/ 126 h 134"/>
                  <a:gd name="T38" fmla="*/ 69 w 320"/>
                  <a:gd name="T39" fmla="*/ 118 h 134"/>
                  <a:gd name="T40" fmla="*/ 45 w 320"/>
                  <a:gd name="T41" fmla="*/ 112 h 134"/>
                  <a:gd name="T42" fmla="*/ 28 w 320"/>
                  <a:gd name="T43" fmla="*/ 102 h 134"/>
                  <a:gd name="T44" fmla="*/ 10 w 320"/>
                  <a:gd name="T45" fmla="*/ 90 h 134"/>
                  <a:gd name="T46" fmla="*/ 3 w 320"/>
                  <a:gd name="T47" fmla="*/ 80 h 134"/>
                  <a:gd name="T48" fmla="*/ 0 w 320"/>
                  <a:gd name="T49" fmla="*/ 67 h 134"/>
                  <a:gd name="T50" fmla="*/ 3 w 320"/>
                  <a:gd name="T51" fmla="*/ 52 h 134"/>
                  <a:gd name="T52" fmla="*/ 10 w 320"/>
                  <a:gd name="T53" fmla="*/ 38 h 134"/>
                  <a:gd name="T54" fmla="*/ 28 w 320"/>
                  <a:gd name="T55" fmla="*/ 27 h 134"/>
                  <a:gd name="T56" fmla="*/ 45 w 320"/>
                  <a:gd name="T57" fmla="*/ 17 h 134"/>
                  <a:gd name="T58" fmla="*/ 69 w 320"/>
                  <a:gd name="T59" fmla="*/ 10 h 134"/>
                  <a:gd name="T60" fmla="*/ 97 w 320"/>
                  <a:gd name="T61" fmla="*/ 4 h 134"/>
                  <a:gd name="T62" fmla="*/ 125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1" y="0"/>
                    </a:lnTo>
                    <a:lnTo>
                      <a:pt x="220" y="4"/>
                    </a:lnTo>
                    <a:lnTo>
                      <a:pt x="248" y="10"/>
                    </a:lnTo>
                    <a:lnTo>
                      <a:pt x="271" y="17"/>
                    </a:lnTo>
                    <a:lnTo>
                      <a:pt x="292" y="27"/>
                    </a:lnTo>
                    <a:lnTo>
                      <a:pt x="306" y="38"/>
                    </a:lnTo>
                    <a:lnTo>
                      <a:pt x="317" y="52"/>
                    </a:lnTo>
                    <a:lnTo>
                      <a:pt x="320" y="67"/>
                    </a:lnTo>
                    <a:lnTo>
                      <a:pt x="317" y="80"/>
                    </a:lnTo>
                    <a:lnTo>
                      <a:pt x="306" y="90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8" y="118"/>
                    </a:lnTo>
                    <a:lnTo>
                      <a:pt x="220" y="126"/>
                    </a:lnTo>
                    <a:lnTo>
                      <a:pt x="191" y="130"/>
                    </a:lnTo>
                    <a:lnTo>
                      <a:pt x="160" y="134"/>
                    </a:lnTo>
                    <a:lnTo>
                      <a:pt x="125" y="130"/>
                    </a:lnTo>
                    <a:lnTo>
                      <a:pt x="97" y="126"/>
                    </a:lnTo>
                    <a:lnTo>
                      <a:pt x="69" y="118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0"/>
                    </a:lnTo>
                    <a:lnTo>
                      <a:pt x="3" y="80"/>
                    </a:lnTo>
                    <a:lnTo>
                      <a:pt x="0" y="67"/>
                    </a:lnTo>
                    <a:lnTo>
                      <a:pt x="3" y="52"/>
                    </a:lnTo>
                    <a:lnTo>
                      <a:pt x="10" y="38"/>
                    </a:lnTo>
                    <a:lnTo>
                      <a:pt x="28" y="27"/>
                    </a:lnTo>
                    <a:lnTo>
                      <a:pt x="45" y="17"/>
                    </a:lnTo>
                    <a:lnTo>
                      <a:pt x="69" y="10"/>
                    </a:lnTo>
                    <a:lnTo>
                      <a:pt x="97" y="4"/>
                    </a:lnTo>
                    <a:lnTo>
                      <a:pt x="125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8" name="Freeform 940"/>
              <p:cNvSpPr>
                <a:spLocks/>
              </p:cNvSpPr>
              <p:nvPr/>
            </p:nvSpPr>
            <p:spPr bwMode="auto">
              <a:xfrm>
                <a:off x="2627" y="2341"/>
                <a:ext cx="160" cy="66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0 h 134"/>
                  <a:gd name="T4" fmla="*/ 224 w 321"/>
                  <a:gd name="T5" fmla="*/ 4 h 134"/>
                  <a:gd name="T6" fmla="*/ 252 w 321"/>
                  <a:gd name="T7" fmla="*/ 10 h 134"/>
                  <a:gd name="T8" fmla="*/ 272 w 321"/>
                  <a:gd name="T9" fmla="*/ 17 h 134"/>
                  <a:gd name="T10" fmla="*/ 293 w 321"/>
                  <a:gd name="T11" fmla="*/ 27 h 134"/>
                  <a:gd name="T12" fmla="*/ 308 w 321"/>
                  <a:gd name="T13" fmla="*/ 38 h 134"/>
                  <a:gd name="T14" fmla="*/ 318 w 321"/>
                  <a:gd name="T15" fmla="*/ 52 h 134"/>
                  <a:gd name="T16" fmla="*/ 321 w 321"/>
                  <a:gd name="T17" fmla="*/ 67 h 134"/>
                  <a:gd name="T18" fmla="*/ 318 w 321"/>
                  <a:gd name="T19" fmla="*/ 80 h 134"/>
                  <a:gd name="T20" fmla="*/ 308 w 321"/>
                  <a:gd name="T21" fmla="*/ 90 h 134"/>
                  <a:gd name="T22" fmla="*/ 293 w 321"/>
                  <a:gd name="T23" fmla="*/ 102 h 134"/>
                  <a:gd name="T24" fmla="*/ 272 w 321"/>
                  <a:gd name="T25" fmla="*/ 112 h 134"/>
                  <a:gd name="T26" fmla="*/ 252 w 321"/>
                  <a:gd name="T27" fmla="*/ 118 h 134"/>
                  <a:gd name="T28" fmla="*/ 224 w 321"/>
                  <a:gd name="T29" fmla="*/ 126 h 134"/>
                  <a:gd name="T30" fmla="*/ 192 w 321"/>
                  <a:gd name="T31" fmla="*/ 130 h 134"/>
                  <a:gd name="T32" fmla="*/ 160 w 321"/>
                  <a:gd name="T33" fmla="*/ 134 h 134"/>
                  <a:gd name="T34" fmla="*/ 130 w 321"/>
                  <a:gd name="T35" fmla="*/ 130 h 134"/>
                  <a:gd name="T36" fmla="*/ 98 w 321"/>
                  <a:gd name="T37" fmla="*/ 126 h 134"/>
                  <a:gd name="T38" fmla="*/ 70 w 321"/>
                  <a:gd name="T39" fmla="*/ 118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0 w 321"/>
                  <a:gd name="T45" fmla="*/ 90 h 134"/>
                  <a:gd name="T46" fmla="*/ 4 w 321"/>
                  <a:gd name="T47" fmla="*/ 80 h 134"/>
                  <a:gd name="T48" fmla="*/ 0 w 321"/>
                  <a:gd name="T49" fmla="*/ 67 h 134"/>
                  <a:gd name="T50" fmla="*/ 4 w 321"/>
                  <a:gd name="T51" fmla="*/ 52 h 134"/>
                  <a:gd name="T52" fmla="*/ 10 w 321"/>
                  <a:gd name="T53" fmla="*/ 38 h 134"/>
                  <a:gd name="T54" fmla="*/ 28 w 321"/>
                  <a:gd name="T55" fmla="*/ 27 h 134"/>
                  <a:gd name="T56" fmla="*/ 45 w 321"/>
                  <a:gd name="T57" fmla="*/ 17 h 134"/>
                  <a:gd name="T58" fmla="*/ 70 w 321"/>
                  <a:gd name="T59" fmla="*/ 10 h 134"/>
                  <a:gd name="T60" fmla="*/ 98 w 321"/>
                  <a:gd name="T61" fmla="*/ 4 h 134"/>
                  <a:gd name="T62" fmla="*/ 130 w 321"/>
                  <a:gd name="T63" fmla="*/ 0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24" y="4"/>
                    </a:lnTo>
                    <a:lnTo>
                      <a:pt x="252" y="10"/>
                    </a:lnTo>
                    <a:lnTo>
                      <a:pt x="272" y="17"/>
                    </a:lnTo>
                    <a:lnTo>
                      <a:pt x="293" y="27"/>
                    </a:lnTo>
                    <a:lnTo>
                      <a:pt x="308" y="38"/>
                    </a:lnTo>
                    <a:lnTo>
                      <a:pt x="318" y="52"/>
                    </a:lnTo>
                    <a:lnTo>
                      <a:pt x="321" y="67"/>
                    </a:lnTo>
                    <a:lnTo>
                      <a:pt x="318" y="80"/>
                    </a:lnTo>
                    <a:lnTo>
                      <a:pt x="308" y="90"/>
                    </a:lnTo>
                    <a:lnTo>
                      <a:pt x="293" y="102"/>
                    </a:lnTo>
                    <a:lnTo>
                      <a:pt x="272" y="112"/>
                    </a:lnTo>
                    <a:lnTo>
                      <a:pt x="252" y="118"/>
                    </a:lnTo>
                    <a:lnTo>
                      <a:pt x="224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30" y="130"/>
                    </a:lnTo>
                    <a:lnTo>
                      <a:pt x="98" y="126"/>
                    </a:lnTo>
                    <a:lnTo>
                      <a:pt x="70" y="118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0"/>
                    </a:lnTo>
                    <a:lnTo>
                      <a:pt x="4" y="8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0" y="38"/>
                    </a:lnTo>
                    <a:lnTo>
                      <a:pt x="28" y="27"/>
                    </a:lnTo>
                    <a:lnTo>
                      <a:pt x="45" y="17"/>
                    </a:lnTo>
                    <a:lnTo>
                      <a:pt x="70" y="10"/>
                    </a:lnTo>
                    <a:lnTo>
                      <a:pt x="98" y="4"/>
                    </a:lnTo>
                    <a:lnTo>
                      <a:pt x="13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29" name="Freeform 941"/>
              <p:cNvSpPr>
                <a:spLocks/>
              </p:cNvSpPr>
              <p:nvPr/>
            </p:nvSpPr>
            <p:spPr bwMode="auto">
              <a:xfrm>
                <a:off x="2627" y="2341"/>
                <a:ext cx="160" cy="66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0 h 134"/>
                  <a:gd name="T4" fmla="*/ 224 w 321"/>
                  <a:gd name="T5" fmla="*/ 4 h 134"/>
                  <a:gd name="T6" fmla="*/ 252 w 321"/>
                  <a:gd name="T7" fmla="*/ 10 h 134"/>
                  <a:gd name="T8" fmla="*/ 272 w 321"/>
                  <a:gd name="T9" fmla="*/ 17 h 134"/>
                  <a:gd name="T10" fmla="*/ 293 w 321"/>
                  <a:gd name="T11" fmla="*/ 27 h 134"/>
                  <a:gd name="T12" fmla="*/ 308 w 321"/>
                  <a:gd name="T13" fmla="*/ 38 h 134"/>
                  <a:gd name="T14" fmla="*/ 318 w 321"/>
                  <a:gd name="T15" fmla="*/ 52 h 134"/>
                  <a:gd name="T16" fmla="*/ 321 w 321"/>
                  <a:gd name="T17" fmla="*/ 67 h 134"/>
                  <a:gd name="T18" fmla="*/ 318 w 321"/>
                  <a:gd name="T19" fmla="*/ 80 h 134"/>
                  <a:gd name="T20" fmla="*/ 308 w 321"/>
                  <a:gd name="T21" fmla="*/ 90 h 134"/>
                  <a:gd name="T22" fmla="*/ 293 w 321"/>
                  <a:gd name="T23" fmla="*/ 102 h 134"/>
                  <a:gd name="T24" fmla="*/ 272 w 321"/>
                  <a:gd name="T25" fmla="*/ 112 h 134"/>
                  <a:gd name="T26" fmla="*/ 252 w 321"/>
                  <a:gd name="T27" fmla="*/ 118 h 134"/>
                  <a:gd name="T28" fmla="*/ 224 w 321"/>
                  <a:gd name="T29" fmla="*/ 126 h 134"/>
                  <a:gd name="T30" fmla="*/ 192 w 321"/>
                  <a:gd name="T31" fmla="*/ 130 h 134"/>
                  <a:gd name="T32" fmla="*/ 160 w 321"/>
                  <a:gd name="T33" fmla="*/ 134 h 134"/>
                  <a:gd name="T34" fmla="*/ 130 w 321"/>
                  <a:gd name="T35" fmla="*/ 130 h 134"/>
                  <a:gd name="T36" fmla="*/ 98 w 321"/>
                  <a:gd name="T37" fmla="*/ 126 h 134"/>
                  <a:gd name="T38" fmla="*/ 70 w 321"/>
                  <a:gd name="T39" fmla="*/ 118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0 w 321"/>
                  <a:gd name="T45" fmla="*/ 90 h 134"/>
                  <a:gd name="T46" fmla="*/ 4 w 321"/>
                  <a:gd name="T47" fmla="*/ 80 h 134"/>
                  <a:gd name="T48" fmla="*/ 0 w 321"/>
                  <a:gd name="T49" fmla="*/ 67 h 134"/>
                  <a:gd name="T50" fmla="*/ 4 w 321"/>
                  <a:gd name="T51" fmla="*/ 52 h 134"/>
                  <a:gd name="T52" fmla="*/ 10 w 321"/>
                  <a:gd name="T53" fmla="*/ 38 h 134"/>
                  <a:gd name="T54" fmla="*/ 28 w 321"/>
                  <a:gd name="T55" fmla="*/ 27 h 134"/>
                  <a:gd name="T56" fmla="*/ 45 w 321"/>
                  <a:gd name="T57" fmla="*/ 17 h 134"/>
                  <a:gd name="T58" fmla="*/ 70 w 321"/>
                  <a:gd name="T59" fmla="*/ 10 h 134"/>
                  <a:gd name="T60" fmla="*/ 98 w 321"/>
                  <a:gd name="T61" fmla="*/ 4 h 134"/>
                  <a:gd name="T62" fmla="*/ 130 w 321"/>
                  <a:gd name="T63" fmla="*/ 0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24" y="4"/>
                    </a:lnTo>
                    <a:lnTo>
                      <a:pt x="252" y="10"/>
                    </a:lnTo>
                    <a:lnTo>
                      <a:pt x="272" y="17"/>
                    </a:lnTo>
                    <a:lnTo>
                      <a:pt x="293" y="27"/>
                    </a:lnTo>
                    <a:lnTo>
                      <a:pt x="308" y="38"/>
                    </a:lnTo>
                    <a:lnTo>
                      <a:pt x="318" y="52"/>
                    </a:lnTo>
                    <a:lnTo>
                      <a:pt x="321" y="67"/>
                    </a:lnTo>
                    <a:lnTo>
                      <a:pt x="318" y="80"/>
                    </a:lnTo>
                    <a:lnTo>
                      <a:pt x="308" y="90"/>
                    </a:lnTo>
                    <a:lnTo>
                      <a:pt x="293" y="102"/>
                    </a:lnTo>
                    <a:lnTo>
                      <a:pt x="272" y="112"/>
                    </a:lnTo>
                    <a:lnTo>
                      <a:pt x="252" y="118"/>
                    </a:lnTo>
                    <a:lnTo>
                      <a:pt x="224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30" y="130"/>
                    </a:lnTo>
                    <a:lnTo>
                      <a:pt x="98" y="126"/>
                    </a:lnTo>
                    <a:lnTo>
                      <a:pt x="70" y="118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0" y="90"/>
                    </a:lnTo>
                    <a:lnTo>
                      <a:pt x="4" y="8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0" y="38"/>
                    </a:lnTo>
                    <a:lnTo>
                      <a:pt x="28" y="27"/>
                    </a:lnTo>
                    <a:lnTo>
                      <a:pt x="45" y="17"/>
                    </a:lnTo>
                    <a:lnTo>
                      <a:pt x="70" y="10"/>
                    </a:lnTo>
                    <a:lnTo>
                      <a:pt x="98" y="4"/>
                    </a:lnTo>
                    <a:lnTo>
                      <a:pt x="130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0" name="Freeform 942"/>
              <p:cNvSpPr>
                <a:spLocks/>
              </p:cNvSpPr>
              <p:nvPr/>
            </p:nvSpPr>
            <p:spPr bwMode="auto">
              <a:xfrm>
                <a:off x="2723" y="2188"/>
                <a:ext cx="160" cy="67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4 h 133"/>
                  <a:gd name="T4" fmla="*/ 223 w 320"/>
                  <a:gd name="T5" fmla="*/ 6 h 133"/>
                  <a:gd name="T6" fmla="*/ 251 w 320"/>
                  <a:gd name="T7" fmla="*/ 14 h 133"/>
                  <a:gd name="T8" fmla="*/ 276 w 320"/>
                  <a:gd name="T9" fmla="*/ 22 h 133"/>
                  <a:gd name="T10" fmla="*/ 293 w 320"/>
                  <a:gd name="T11" fmla="*/ 32 h 133"/>
                  <a:gd name="T12" fmla="*/ 310 w 320"/>
                  <a:gd name="T13" fmla="*/ 42 h 133"/>
                  <a:gd name="T14" fmla="*/ 317 w 320"/>
                  <a:gd name="T15" fmla="*/ 53 h 133"/>
                  <a:gd name="T16" fmla="*/ 320 w 320"/>
                  <a:gd name="T17" fmla="*/ 66 h 133"/>
                  <a:gd name="T18" fmla="*/ 317 w 320"/>
                  <a:gd name="T19" fmla="*/ 81 h 133"/>
                  <a:gd name="T20" fmla="*/ 310 w 320"/>
                  <a:gd name="T21" fmla="*/ 94 h 133"/>
                  <a:gd name="T22" fmla="*/ 293 w 320"/>
                  <a:gd name="T23" fmla="*/ 104 h 133"/>
                  <a:gd name="T24" fmla="*/ 276 w 320"/>
                  <a:gd name="T25" fmla="*/ 116 h 133"/>
                  <a:gd name="T26" fmla="*/ 251 w 320"/>
                  <a:gd name="T27" fmla="*/ 123 h 133"/>
                  <a:gd name="T28" fmla="*/ 223 w 320"/>
                  <a:gd name="T29" fmla="*/ 130 h 133"/>
                  <a:gd name="T30" fmla="*/ 192 w 320"/>
                  <a:gd name="T31" fmla="*/ 133 h 133"/>
                  <a:gd name="T32" fmla="*/ 160 w 320"/>
                  <a:gd name="T33" fmla="*/ 133 h 133"/>
                  <a:gd name="T34" fmla="*/ 129 w 320"/>
                  <a:gd name="T35" fmla="*/ 133 h 133"/>
                  <a:gd name="T36" fmla="*/ 98 w 320"/>
                  <a:gd name="T37" fmla="*/ 130 h 133"/>
                  <a:gd name="T38" fmla="*/ 73 w 320"/>
                  <a:gd name="T39" fmla="*/ 123 h 133"/>
                  <a:gd name="T40" fmla="*/ 50 w 320"/>
                  <a:gd name="T41" fmla="*/ 116 h 133"/>
                  <a:gd name="T42" fmla="*/ 28 w 320"/>
                  <a:gd name="T43" fmla="*/ 104 h 133"/>
                  <a:gd name="T44" fmla="*/ 14 w 320"/>
                  <a:gd name="T45" fmla="*/ 94 h 133"/>
                  <a:gd name="T46" fmla="*/ 4 w 320"/>
                  <a:gd name="T47" fmla="*/ 81 h 133"/>
                  <a:gd name="T48" fmla="*/ 0 w 320"/>
                  <a:gd name="T49" fmla="*/ 66 h 133"/>
                  <a:gd name="T50" fmla="*/ 4 w 320"/>
                  <a:gd name="T51" fmla="*/ 53 h 133"/>
                  <a:gd name="T52" fmla="*/ 14 w 320"/>
                  <a:gd name="T53" fmla="*/ 42 h 133"/>
                  <a:gd name="T54" fmla="*/ 28 w 320"/>
                  <a:gd name="T55" fmla="*/ 32 h 133"/>
                  <a:gd name="T56" fmla="*/ 50 w 320"/>
                  <a:gd name="T57" fmla="*/ 22 h 133"/>
                  <a:gd name="T58" fmla="*/ 73 w 320"/>
                  <a:gd name="T59" fmla="*/ 14 h 133"/>
                  <a:gd name="T60" fmla="*/ 98 w 320"/>
                  <a:gd name="T61" fmla="*/ 6 h 133"/>
                  <a:gd name="T62" fmla="*/ 129 w 320"/>
                  <a:gd name="T63" fmla="*/ 4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4"/>
                    </a:lnTo>
                    <a:lnTo>
                      <a:pt x="223" y="6"/>
                    </a:lnTo>
                    <a:lnTo>
                      <a:pt x="251" y="14"/>
                    </a:lnTo>
                    <a:lnTo>
                      <a:pt x="276" y="22"/>
                    </a:lnTo>
                    <a:lnTo>
                      <a:pt x="293" y="32"/>
                    </a:lnTo>
                    <a:lnTo>
                      <a:pt x="310" y="42"/>
                    </a:lnTo>
                    <a:lnTo>
                      <a:pt x="317" y="53"/>
                    </a:lnTo>
                    <a:lnTo>
                      <a:pt x="320" y="66"/>
                    </a:lnTo>
                    <a:lnTo>
                      <a:pt x="317" y="81"/>
                    </a:lnTo>
                    <a:lnTo>
                      <a:pt x="310" y="94"/>
                    </a:lnTo>
                    <a:lnTo>
                      <a:pt x="293" y="104"/>
                    </a:lnTo>
                    <a:lnTo>
                      <a:pt x="276" y="116"/>
                    </a:lnTo>
                    <a:lnTo>
                      <a:pt x="251" y="123"/>
                    </a:lnTo>
                    <a:lnTo>
                      <a:pt x="223" y="130"/>
                    </a:lnTo>
                    <a:lnTo>
                      <a:pt x="192" y="133"/>
                    </a:lnTo>
                    <a:lnTo>
                      <a:pt x="160" y="133"/>
                    </a:lnTo>
                    <a:lnTo>
                      <a:pt x="129" y="133"/>
                    </a:lnTo>
                    <a:lnTo>
                      <a:pt x="98" y="130"/>
                    </a:lnTo>
                    <a:lnTo>
                      <a:pt x="73" y="123"/>
                    </a:lnTo>
                    <a:lnTo>
                      <a:pt x="50" y="116"/>
                    </a:lnTo>
                    <a:lnTo>
                      <a:pt x="28" y="104"/>
                    </a:lnTo>
                    <a:lnTo>
                      <a:pt x="14" y="94"/>
                    </a:lnTo>
                    <a:lnTo>
                      <a:pt x="4" y="81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50" y="22"/>
                    </a:lnTo>
                    <a:lnTo>
                      <a:pt x="73" y="14"/>
                    </a:lnTo>
                    <a:lnTo>
                      <a:pt x="98" y="6"/>
                    </a:lnTo>
                    <a:lnTo>
                      <a:pt x="129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1" name="Freeform 943"/>
              <p:cNvSpPr>
                <a:spLocks/>
              </p:cNvSpPr>
              <p:nvPr/>
            </p:nvSpPr>
            <p:spPr bwMode="auto">
              <a:xfrm>
                <a:off x="2723" y="2188"/>
                <a:ext cx="160" cy="67"/>
              </a:xfrm>
              <a:custGeom>
                <a:avLst/>
                <a:gdLst>
                  <a:gd name="T0" fmla="*/ 160 w 320"/>
                  <a:gd name="T1" fmla="*/ 0 h 133"/>
                  <a:gd name="T2" fmla="*/ 192 w 320"/>
                  <a:gd name="T3" fmla="*/ 4 h 133"/>
                  <a:gd name="T4" fmla="*/ 223 w 320"/>
                  <a:gd name="T5" fmla="*/ 6 h 133"/>
                  <a:gd name="T6" fmla="*/ 251 w 320"/>
                  <a:gd name="T7" fmla="*/ 14 h 133"/>
                  <a:gd name="T8" fmla="*/ 276 w 320"/>
                  <a:gd name="T9" fmla="*/ 22 h 133"/>
                  <a:gd name="T10" fmla="*/ 293 w 320"/>
                  <a:gd name="T11" fmla="*/ 32 h 133"/>
                  <a:gd name="T12" fmla="*/ 310 w 320"/>
                  <a:gd name="T13" fmla="*/ 42 h 133"/>
                  <a:gd name="T14" fmla="*/ 317 w 320"/>
                  <a:gd name="T15" fmla="*/ 53 h 133"/>
                  <a:gd name="T16" fmla="*/ 320 w 320"/>
                  <a:gd name="T17" fmla="*/ 66 h 133"/>
                  <a:gd name="T18" fmla="*/ 317 w 320"/>
                  <a:gd name="T19" fmla="*/ 81 h 133"/>
                  <a:gd name="T20" fmla="*/ 310 w 320"/>
                  <a:gd name="T21" fmla="*/ 94 h 133"/>
                  <a:gd name="T22" fmla="*/ 293 w 320"/>
                  <a:gd name="T23" fmla="*/ 104 h 133"/>
                  <a:gd name="T24" fmla="*/ 276 w 320"/>
                  <a:gd name="T25" fmla="*/ 116 h 133"/>
                  <a:gd name="T26" fmla="*/ 251 w 320"/>
                  <a:gd name="T27" fmla="*/ 123 h 133"/>
                  <a:gd name="T28" fmla="*/ 223 w 320"/>
                  <a:gd name="T29" fmla="*/ 130 h 133"/>
                  <a:gd name="T30" fmla="*/ 192 w 320"/>
                  <a:gd name="T31" fmla="*/ 133 h 133"/>
                  <a:gd name="T32" fmla="*/ 160 w 320"/>
                  <a:gd name="T33" fmla="*/ 133 h 133"/>
                  <a:gd name="T34" fmla="*/ 129 w 320"/>
                  <a:gd name="T35" fmla="*/ 133 h 133"/>
                  <a:gd name="T36" fmla="*/ 98 w 320"/>
                  <a:gd name="T37" fmla="*/ 130 h 133"/>
                  <a:gd name="T38" fmla="*/ 73 w 320"/>
                  <a:gd name="T39" fmla="*/ 123 h 133"/>
                  <a:gd name="T40" fmla="*/ 50 w 320"/>
                  <a:gd name="T41" fmla="*/ 116 h 133"/>
                  <a:gd name="T42" fmla="*/ 28 w 320"/>
                  <a:gd name="T43" fmla="*/ 104 h 133"/>
                  <a:gd name="T44" fmla="*/ 14 w 320"/>
                  <a:gd name="T45" fmla="*/ 94 h 133"/>
                  <a:gd name="T46" fmla="*/ 4 w 320"/>
                  <a:gd name="T47" fmla="*/ 81 h 133"/>
                  <a:gd name="T48" fmla="*/ 0 w 320"/>
                  <a:gd name="T49" fmla="*/ 66 h 133"/>
                  <a:gd name="T50" fmla="*/ 4 w 320"/>
                  <a:gd name="T51" fmla="*/ 53 h 133"/>
                  <a:gd name="T52" fmla="*/ 14 w 320"/>
                  <a:gd name="T53" fmla="*/ 42 h 133"/>
                  <a:gd name="T54" fmla="*/ 28 w 320"/>
                  <a:gd name="T55" fmla="*/ 32 h 133"/>
                  <a:gd name="T56" fmla="*/ 50 w 320"/>
                  <a:gd name="T57" fmla="*/ 22 h 133"/>
                  <a:gd name="T58" fmla="*/ 73 w 320"/>
                  <a:gd name="T59" fmla="*/ 14 h 133"/>
                  <a:gd name="T60" fmla="*/ 98 w 320"/>
                  <a:gd name="T61" fmla="*/ 6 h 133"/>
                  <a:gd name="T62" fmla="*/ 129 w 320"/>
                  <a:gd name="T63" fmla="*/ 4 h 133"/>
                  <a:gd name="T64" fmla="*/ 160 w 320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3">
                    <a:moveTo>
                      <a:pt x="160" y="0"/>
                    </a:moveTo>
                    <a:lnTo>
                      <a:pt x="192" y="4"/>
                    </a:lnTo>
                    <a:lnTo>
                      <a:pt x="223" y="6"/>
                    </a:lnTo>
                    <a:lnTo>
                      <a:pt x="251" y="14"/>
                    </a:lnTo>
                    <a:lnTo>
                      <a:pt x="276" y="22"/>
                    </a:lnTo>
                    <a:lnTo>
                      <a:pt x="293" y="32"/>
                    </a:lnTo>
                    <a:lnTo>
                      <a:pt x="310" y="42"/>
                    </a:lnTo>
                    <a:lnTo>
                      <a:pt x="317" y="53"/>
                    </a:lnTo>
                    <a:lnTo>
                      <a:pt x="320" y="66"/>
                    </a:lnTo>
                    <a:lnTo>
                      <a:pt x="317" y="81"/>
                    </a:lnTo>
                    <a:lnTo>
                      <a:pt x="310" y="94"/>
                    </a:lnTo>
                    <a:lnTo>
                      <a:pt x="293" y="104"/>
                    </a:lnTo>
                    <a:lnTo>
                      <a:pt x="276" y="116"/>
                    </a:lnTo>
                    <a:lnTo>
                      <a:pt x="251" y="123"/>
                    </a:lnTo>
                    <a:lnTo>
                      <a:pt x="223" y="130"/>
                    </a:lnTo>
                    <a:lnTo>
                      <a:pt x="192" y="133"/>
                    </a:lnTo>
                    <a:lnTo>
                      <a:pt x="160" y="133"/>
                    </a:lnTo>
                    <a:lnTo>
                      <a:pt x="129" y="133"/>
                    </a:lnTo>
                    <a:lnTo>
                      <a:pt x="98" y="130"/>
                    </a:lnTo>
                    <a:lnTo>
                      <a:pt x="73" y="123"/>
                    </a:lnTo>
                    <a:lnTo>
                      <a:pt x="50" y="116"/>
                    </a:lnTo>
                    <a:lnTo>
                      <a:pt x="28" y="104"/>
                    </a:lnTo>
                    <a:lnTo>
                      <a:pt x="14" y="94"/>
                    </a:lnTo>
                    <a:lnTo>
                      <a:pt x="4" y="81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50" y="22"/>
                    </a:lnTo>
                    <a:lnTo>
                      <a:pt x="73" y="14"/>
                    </a:lnTo>
                    <a:lnTo>
                      <a:pt x="98" y="6"/>
                    </a:lnTo>
                    <a:lnTo>
                      <a:pt x="129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2" name="Line 944"/>
              <p:cNvSpPr>
                <a:spLocks noChangeShapeType="1"/>
              </p:cNvSpPr>
              <p:nvPr/>
            </p:nvSpPr>
            <p:spPr bwMode="auto">
              <a:xfrm flipV="1">
                <a:off x="2695" y="2262"/>
                <a:ext cx="77" cy="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3" name="Freeform 945"/>
              <p:cNvSpPr>
                <a:spLocks/>
              </p:cNvSpPr>
              <p:nvPr/>
            </p:nvSpPr>
            <p:spPr bwMode="auto">
              <a:xfrm>
                <a:off x="2740" y="2253"/>
                <a:ext cx="39" cy="17"/>
              </a:xfrm>
              <a:custGeom>
                <a:avLst/>
                <a:gdLst>
                  <a:gd name="T0" fmla="*/ 78 w 78"/>
                  <a:gd name="T1" fmla="*/ 6 h 34"/>
                  <a:gd name="T2" fmla="*/ 67 w 78"/>
                  <a:gd name="T3" fmla="*/ 0 h 34"/>
                  <a:gd name="T4" fmla="*/ 0 w 78"/>
                  <a:gd name="T5" fmla="*/ 21 h 34"/>
                  <a:gd name="T6" fmla="*/ 8 w 78"/>
                  <a:gd name="T7" fmla="*/ 34 h 34"/>
                  <a:gd name="T8" fmla="*/ 75 w 78"/>
                  <a:gd name="T9" fmla="*/ 15 h 34"/>
                  <a:gd name="T10" fmla="*/ 64 w 78"/>
                  <a:gd name="T11" fmla="*/ 6 h 34"/>
                  <a:gd name="T12" fmla="*/ 78 w 78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4">
                    <a:moveTo>
                      <a:pt x="78" y="6"/>
                    </a:moveTo>
                    <a:lnTo>
                      <a:pt x="67" y="0"/>
                    </a:lnTo>
                    <a:lnTo>
                      <a:pt x="0" y="21"/>
                    </a:lnTo>
                    <a:lnTo>
                      <a:pt x="8" y="34"/>
                    </a:lnTo>
                    <a:lnTo>
                      <a:pt x="75" y="15"/>
                    </a:lnTo>
                    <a:lnTo>
                      <a:pt x="64" y="6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4" name="Freeform 946"/>
              <p:cNvSpPr>
                <a:spLocks/>
              </p:cNvSpPr>
              <p:nvPr/>
            </p:nvSpPr>
            <p:spPr bwMode="auto">
              <a:xfrm>
                <a:off x="2773" y="2253"/>
                <a:ext cx="6" cy="3"/>
              </a:xfrm>
              <a:custGeom>
                <a:avLst/>
                <a:gdLst>
                  <a:gd name="T0" fmla="*/ 11 w 11"/>
                  <a:gd name="T1" fmla="*/ 6 h 6"/>
                  <a:gd name="T2" fmla="*/ 3 w 11"/>
                  <a:gd name="T3" fmla="*/ 6 h 6"/>
                  <a:gd name="T4" fmla="*/ 0 w 11"/>
                  <a:gd name="T5" fmla="*/ 0 h 6"/>
                  <a:gd name="T6" fmla="*/ 11 w 1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5" name="Freeform 947"/>
              <p:cNvSpPr>
                <a:spLocks/>
              </p:cNvSpPr>
              <p:nvPr/>
            </p:nvSpPr>
            <p:spPr bwMode="auto">
              <a:xfrm>
                <a:off x="2767" y="2256"/>
                <a:ext cx="12" cy="36"/>
              </a:xfrm>
              <a:custGeom>
                <a:avLst/>
                <a:gdLst>
                  <a:gd name="T0" fmla="*/ 6 w 24"/>
                  <a:gd name="T1" fmla="*/ 71 h 71"/>
                  <a:gd name="T2" fmla="*/ 13 w 24"/>
                  <a:gd name="T3" fmla="*/ 71 h 71"/>
                  <a:gd name="T4" fmla="*/ 24 w 24"/>
                  <a:gd name="T5" fmla="*/ 0 h 71"/>
                  <a:gd name="T6" fmla="*/ 10 w 24"/>
                  <a:gd name="T7" fmla="*/ 0 h 71"/>
                  <a:gd name="T8" fmla="*/ 0 w 24"/>
                  <a:gd name="T9" fmla="*/ 67 h 71"/>
                  <a:gd name="T10" fmla="*/ 6 w 2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1">
                    <a:moveTo>
                      <a:pt x="6" y="71"/>
                    </a:moveTo>
                    <a:lnTo>
                      <a:pt x="13" y="71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0" y="67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6" name="Freeform 948"/>
              <p:cNvSpPr>
                <a:spLocks/>
              </p:cNvSpPr>
              <p:nvPr/>
            </p:nvSpPr>
            <p:spPr bwMode="auto">
              <a:xfrm>
                <a:off x="2833" y="2327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1 w 320"/>
                  <a:gd name="T3" fmla="*/ 4 h 134"/>
                  <a:gd name="T4" fmla="*/ 223 w 320"/>
                  <a:gd name="T5" fmla="*/ 6 h 134"/>
                  <a:gd name="T6" fmla="*/ 250 w 320"/>
                  <a:gd name="T7" fmla="*/ 14 h 134"/>
                  <a:gd name="T8" fmla="*/ 276 w 320"/>
                  <a:gd name="T9" fmla="*/ 20 h 134"/>
                  <a:gd name="T10" fmla="*/ 292 w 320"/>
                  <a:gd name="T11" fmla="*/ 32 h 134"/>
                  <a:gd name="T12" fmla="*/ 306 w 320"/>
                  <a:gd name="T13" fmla="*/ 42 h 134"/>
                  <a:gd name="T14" fmla="*/ 317 w 320"/>
                  <a:gd name="T15" fmla="*/ 52 h 134"/>
                  <a:gd name="T16" fmla="*/ 320 w 320"/>
                  <a:gd name="T17" fmla="*/ 66 h 134"/>
                  <a:gd name="T18" fmla="*/ 317 w 320"/>
                  <a:gd name="T19" fmla="*/ 80 h 134"/>
                  <a:gd name="T20" fmla="*/ 306 w 320"/>
                  <a:gd name="T21" fmla="*/ 95 h 134"/>
                  <a:gd name="T22" fmla="*/ 292 w 320"/>
                  <a:gd name="T23" fmla="*/ 104 h 134"/>
                  <a:gd name="T24" fmla="*/ 276 w 320"/>
                  <a:gd name="T25" fmla="*/ 114 h 134"/>
                  <a:gd name="T26" fmla="*/ 250 w 320"/>
                  <a:gd name="T27" fmla="*/ 123 h 134"/>
                  <a:gd name="T28" fmla="*/ 223 w 320"/>
                  <a:gd name="T29" fmla="*/ 130 h 134"/>
                  <a:gd name="T30" fmla="*/ 191 w 320"/>
                  <a:gd name="T31" fmla="*/ 134 h 134"/>
                  <a:gd name="T32" fmla="*/ 160 w 320"/>
                  <a:gd name="T33" fmla="*/ 134 h 134"/>
                  <a:gd name="T34" fmla="*/ 128 w 320"/>
                  <a:gd name="T35" fmla="*/ 134 h 134"/>
                  <a:gd name="T36" fmla="*/ 97 w 320"/>
                  <a:gd name="T37" fmla="*/ 130 h 134"/>
                  <a:gd name="T38" fmla="*/ 69 w 320"/>
                  <a:gd name="T39" fmla="*/ 123 h 134"/>
                  <a:gd name="T40" fmla="*/ 50 w 320"/>
                  <a:gd name="T41" fmla="*/ 114 h 134"/>
                  <a:gd name="T42" fmla="*/ 28 w 320"/>
                  <a:gd name="T43" fmla="*/ 104 h 134"/>
                  <a:gd name="T44" fmla="*/ 13 w 320"/>
                  <a:gd name="T45" fmla="*/ 95 h 134"/>
                  <a:gd name="T46" fmla="*/ 3 w 320"/>
                  <a:gd name="T47" fmla="*/ 80 h 134"/>
                  <a:gd name="T48" fmla="*/ 0 w 320"/>
                  <a:gd name="T49" fmla="*/ 66 h 134"/>
                  <a:gd name="T50" fmla="*/ 3 w 320"/>
                  <a:gd name="T51" fmla="*/ 52 h 134"/>
                  <a:gd name="T52" fmla="*/ 13 w 320"/>
                  <a:gd name="T53" fmla="*/ 42 h 134"/>
                  <a:gd name="T54" fmla="*/ 28 w 320"/>
                  <a:gd name="T55" fmla="*/ 32 h 134"/>
                  <a:gd name="T56" fmla="*/ 50 w 320"/>
                  <a:gd name="T57" fmla="*/ 20 h 134"/>
                  <a:gd name="T58" fmla="*/ 69 w 320"/>
                  <a:gd name="T59" fmla="*/ 14 h 134"/>
                  <a:gd name="T60" fmla="*/ 97 w 320"/>
                  <a:gd name="T61" fmla="*/ 6 h 134"/>
                  <a:gd name="T62" fmla="*/ 128 w 320"/>
                  <a:gd name="T63" fmla="*/ 4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1" y="4"/>
                    </a:lnTo>
                    <a:lnTo>
                      <a:pt x="223" y="6"/>
                    </a:lnTo>
                    <a:lnTo>
                      <a:pt x="250" y="14"/>
                    </a:lnTo>
                    <a:lnTo>
                      <a:pt x="276" y="20"/>
                    </a:lnTo>
                    <a:lnTo>
                      <a:pt x="292" y="32"/>
                    </a:lnTo>
                    <a:lnTo>
                      <a:pt x="306" y="42"/>
                    </a:lnTo>
                    <a:lnTo>
                      <a:pt x="317" y="52"/>
                    </a:lnTo>
                    <a:lnTo>
                      <a:pt x="320" y="66"/>
                    </a:lnTo>
                    <a:lnTo>
                      <a:pt x="317" y="80"/>
                    </a:lnTo>
                    <a:lnTo>
                      <a:pt x="306" y="95"/>
                    </a:lnTo>
                    <a:lnTo>
                      <a:pt x="292" y="104"/>
                    </a:lnTo>
                    <a:lnTo>
                      <a:pt x="276" y="114"/>
                    </a:lnTo>
                    <a:lnTo>
                      <a:pt x="250" y="123"/>
                    </a:lnTo>
                    <a:lnTo>
                      <a:pt x="223" y="130"/>
                    </a:lnTo>
                    <a:lnTo>
                      <a:pt x="191" y="134"/>
                    </a:lnTo>
                    <a:lnTo>
                      <a:pt x="160" y="134"/>
                    </a:lnTo>
                    <a:lnTo>
                      <a:pt x="128" y="134"/>
                    </a:lnTo>
                    <a:lnTo>
                      <a:pt x="97" y="130"/>
                    </a:lnTo>
                    <a:lnTo>
                      <a:pt x="69" y="123"/>
                    </a:lnTo>
                    <a:lnTo>
                      <a:pt x="50" y="114"/>
                    </a:lnTo>
                    <a:lnTo>
                      <a:pt x="28" y="104"/>
                    </a:lnTo>
                    <a:lnTo>
                      <a:pt x="13" y="95"/>
                    </a:lnTo>
                    <a:lnTo>
                      <a:pt x="3" y="80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3" y="42"/>
                    </a:lnTo>
                    <a:lnTo>
                      <a:pt x="28" y="32"/>
                    </a:lnTo>
                    <a:lnTo>
                      <a:pt x="50" y="20"/>
                    </a:lnTo>
                    <a:lnTo>
                      <a:pt x="69" y="14"/>
                    </a:lnTo>
                    <a:lnTo>
                      <a:pt x="97" y="6"/>
                    </a:lnTo>
                    <a:lnTo>
                      <a:pt x="128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7" name="Freeform 949"/>
              <p:cNvSpPr>
                <a:spLocks/>
              </p:cNvSpPr>
              <p:nvPr/>
            </p:nvSpPr>
            <p:spPr bwMode="auto">
              <a:xfrm>
                <a:off x="2833" y="2327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1 w 320"/>
                  <a:gd name="T3" fmla="*/ 4 h 134"/>
                  <a:gd name="T4" fmla="*/ 223 w 320"/>
                  <a:gd name="T5" fmla="*/ 6 h 134"/>
                  <a:gd name="T6" fmla="*/ 250 w 320"/>
                  <a:gd name="T7" fmla="*/ 14 h 134"/>
                  <a:gd name="T8" fmla="*/ 276 w 320"/>
                  <a:gd name="T9" fmla="*/ 20 h 134"/>
                  <a:gd name="T10" fmla="*/ 292 w 320"/>
                  <a:gd name="T11" fmla="*/ 32 h 134"/>
                  <a:gd name="T12" fmla="*/ 306 w 320"/>
                  <a:gd name="T13" fmla="*/ 42 h 134"/>
                  <a:gd name="T14" fmla="*/ 317 w 320"/>
                  <a:gd name="T15" fmla="*/ 52 h 134"/>
                  <a:gd name="T16" fmla="*/ 320 w 320"/>
                  <a:gd name="T17" fmla="*/ 66 h 134"/>
                  <a:gd name="T18" fmla="*/ 317 w 320"/>
                  <a:gd name="T19" fmla="*/ 80 h 134"/>
                  <a:gd name="T20" fmla="*/ 306 w 320"/>
                  <a:gd name="T21" fmla="*/ 95 h 134"/>
                  <a:gd name="T22" fmla="*/ 292 w 320"/>
                  <a:gd name="T23" fmla="*/ 104 h 134"/>
                  <a:gd name="T24" fmla="*/ 276 w 320"/>
                  <a:gd name="T25" fmla="*/ 114 h 134"/>
                  <a:gd name="T26" fmla="*/ 250 w 320"/>
                  <a:gd name="T27" fmla="*/ 123 h 134"/>
                  <a:gd name="T28" fmla="*/ 223 w 320"/>
                  <a:gd name="T29" fmla="*/ 130 h 134"/>
                  <a:gd name="T30" fmla="*/ 191 w 320"/>
                  <a:gd name="T31" fmla="*/ 134 h 134"/>
                  <a:gd name="T32" fmla="*/ 160 w 320"/>
                  <a:gd name="T33" fmla="*/ 134 h 134"/>
                  <a:gd name="T34" fmla="*/ 128 w 320"/>
                  <a:gd name="T35" fmla="*/ 134 h 134"/>
                  <a:gd name="T36" fmla="*/ 97 w 320"/>
                  <a:gd name="T37" fmla="*/ 130 h 134"/>
                  <a:gd name="T38" fmla="*/ 69 w 320"/>
                  <a:gd name="T39" fmla="*/ 123 h 134"/>
                  <a:gd name="T40" fmla="*/ 50 w 320"/>
                  <a:gd name="T41" fmla="*/ 114 h 134"/>
                  <a:gd name="T42" fmla="*/ 28 w 320"/>
                  <a:gd name="T43" fmla="*/ 104 h 134"/>
                  <a:gd name="T44" fmla="*/ 13 w 320"/>
                  <a:gd name="T45" fmla="*/ 95 h 134"/>
                  <a:gd name="T46" fmla="*/ 3 w 320"/>
                  <a:gd name="T47" fmla="*/ 80 h 134"/>
                  <a:gd name="T48" fmla="*/ 0 w 320"/>
                  <a:gd name="T49" fmla="*/ 66 h 134"/>
                  <a:gd name="T50" fmla="*/ 3 w 320"/>
                  <a:gd name="T51" fmla="*/ 52 h 134"/>
                  <a:gd name="T52" fmla="*/ 13 w 320"/>
                  <a:gd name="T53" fmla="*/ 42 h 134"/>
                  <a:gd name="T54" fmla="*/ 28 w 320"/>
                  <a:gd name="T55" fmla="*/ 32 h 134"/>
                  <a:gd name="T56" fmla="*/ 50 w 320"/>
                  <a:gd name="T57" fmla="*/ 20 h 134"/>
                  <a:gd name="T58" fmla="*/ 69 w 320"/>
                  <a:gd name="T59" fmla="*/ 14 h 134"/>
                  <a:gd name="T60" fmla="*/ 97 w 320"/>
                  <a:gd name="T61" fmla="*/ 6 h 134"/>
                  <a:gd name="T62" fmla="*/ 128 w 320"/>
                  <a:gd name="T63" fmla="*/ 4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1" y="4"/>
                    </a:lnTo>
                    <a:lnTo>
                      <a:pt x="223" y="6"/>
                    </a:lnTo>
                    <a:lnTo>
                      <a:pt x="250" y="14"/>
                    </a:lnTo>
                    <a:lnTo>
                      <a:pt x="276" y="20"/>
                    </a:lnTo>
                    <a:lnTo>
                      <a:pt x="292" y="32"/>
                    </a:lnTo>
                    <a:lnTo>
                      <a:pt x="306" y="42"/>
                    </a:lnTo>
                    <a:lnTo>
                      <a:pt x="317" y="52"/>
                    </a:lnTo>
                    <a:lnTo>
                      <a:pt x="320" y="66"/>
                    </a:lnTo>
                    <a:lnTo>
                      <a:pt x="317" y="80"/>
                    </a:lnTo>
                    <a:lnTo>
                      <a:pt x="306" y="95"/>
                    </a:lnTo>
                    <a:lnTo>
                      <a:pt x="292" y="104"/>
                    </a:lnTo>
                    <a:lnTo>
                      <a:pt x="276" y="114"/>
                    </a:lnTo>
                    <a:lnTo>
                      <a:pt x="250" y="123"/>
                    </a:lnTo>
                    <a:lnTo>
                      <a:pt x="223" y="130"/>
                    </a:lnTo>
                    <a:lnTo>
                      <a:pt x="191" y="134"/>
                    </a:lnTo>
                    <a:lnTo>
                      <a:pt x="160" y="134"/>
                    </a:lnTo>
                    <a:lnTo>
                      <a:pt x="128" y="134"/>
                    </a:lnTo>
                    <a:lnTo>
                      <a:pt x="97" y="130"/>
                    </a:lnTo>
                    <a:lnTo>
                      <a:pt x="69" y="123"/>
                    </a:lnTo>
                    <a:lnTo>
                      <a:pt x="50" y="114"/>
                    </a:lnTo>
                    <a:lnTo>
                      <a:pt x="28" y="104"/>
                    </a:lnTo>
                    <a:lnTo>
                      <a:pt x="13" y="95"/>
                    </a:lnTo>
                    <a:lnTo>
                      <a:pt x="3" y="80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3" y="42"/>
                    </a:lnTo>
                    <a:lnTo>
                      <a:pt x="28" y="32"/>
                    </a:lnTo>
                    <a:lnTo>
                      <a:pt x="50" y="20"/>
                    </a:lnTo>
                    <a:lnTo>
                      <a:pt x="69" y="14"/>
                    </a:lnTo>
                    <a:lnTo>
                      <a:pt x="97" y="6"/>
                    </a:lnTo>
                    <a:lnTo>
                      <a:pt x="128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8" name="Freeform 950"/>
              <p:cNvSpPr>
                <a:spLocks/>
              </p:cNvSpPr>
              <p:nvPr/>
            </p:nvSpPr>
            <p:spPr bwMode="auto">
              <a:xfrm>
                <a:off x="2613" y="2327"/>
                <a:ext cx="160" cy="66"/>
              </a:xfrm>
              <a:custGeom>
                <a:avLst/>
                <a:gdLst>
                  <a:gd name="T0" fmla="*/ 160 w 321"/>
                  <a:gd name="T1" fmla="*/ 0 h 134"/>
                  <a:gd name="T2" fmla="*/ 196 w 321"/>
                  <a:gd name="T3" fmla="*/ 4 h 134"/>
                  <a:gd name="T4" fmla="*/ 224 w 321"/>
                  <a:gd name="T5" fmla="*/ 6 h 134"/>
                  <a:gd name="T6" fmla="*/ 252 w 321"/>
                  <a:gd name="T7" fmla="*/ 14 h 134"/>
                  <a:gd name="T8" fmla="*/ 276 w 321"/>
                  <a:gd name="T9" fmla="*/ 20 h 134"/>
                  <a:gd name="T10" fmla="*/ 293 w 321"/>
                  <a:gd name="T11" fmla="*/ 32 h 134"/>
                  <a:gd name="T12" fmla="*/ 310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6 h 134"/>
                  <a:gd name="T18" fmla="*/ 318 w 321"/>
                  <a:gd name="T19" fmla="*/ 80 h 134"/>
                  <a:gd name="T20" fmla="*/ 310 w 321"/>
                  <a:gd name="T21" fmla="*/ 95 h 134"/>
                  <a:gd name="T22" fmla="*/ 293 w 321"/>
                  <a:gd name="T23" fmla="*/ 104 h 134"/>
                  <a:gd name="T24" fmla="*/ 276 w 321"/>
                  <a:gd name="T25" fmla="*/ 114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6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3 w 321"/>
                  <a:gd name="T39" fmla="*/ 123 h 134"/>
                  <a:gd name="T40" fmla="*/ 50 w 321"/>
                  <a:gd name="T41" fmla="*/ 114 h 134"/>
                  <a:gd name="T42" fmla="*/ 28 w 321"/>
                  <a:gd name="T43" fmla="*/ 104 h 134"/>
                  <a:gd name="T44" fmla="*/ 15 w 321"/>
                  <a:gd name="T45" fmla="*/ 95 h 134"/>
                  <a:gd name="T46" fmla="*/ 4 w 321"/>
                  <a:gd name="T47" fmla="*/ 80 h 134"/>
                  <a:gd name="T48" fmla="*/ 0 w 321"/>
                  <a:gd name="T49" fmla="*/ 66 h 134"/>
                  <a:gd name="T50" fmla="*/ 4 w 321"/>
                  <a:gd name="T51" fmla="*/ 52 h 134"/>
                  <a:gd name="T52" fmla="*/ 15 w 321"/>
                  <a:gd name="T53" fmla="*/ 42 h 134"/>
                  <a:gd name="T54" fmla="*/ 28 w 321"/>
                  <a:gd name="T55" fmla="*/ 32 h 134"/>
                  <a:gd name="T56" fmla="*/ 50 w 321"/>
                  <a:gd name="T57" fmla="*/ 20 h 134"/>
                  <a:gd name="T58" fmla="*/ 73 w 321"/>
                  <a:gd name="T59" fmla="*/ 14 h 134"/>
                  <a:gd name="T60" fmla="*/ 98 w 321"/>
                  <a:gd name="T61" fmla="*/ 6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6" y="4"/>
                    </a:lnTo>
                    <a:lnTo>
                      <a:pt x="224" y="6"/>
                    </a:lnTo>
                    <a:lnTo>
                      <a:pt x="252" y="14"/>
                    </a:lnTo>
                    <a:lnTo>
                      <a:pt x="276" y="20"/>
                    </a:lnTo>
                    <a:lnTo>
                      <a:pt x="293" y="32"/>
                    </a:lnTo>
                    <a:lnTo>
                      <a:pt x="310" y="42"/>
                    </a:lnTo>
                    <a:lnTo>
                      <a:pt x="318" y="52"/>
                    </a:lnTo>
                    <a:lnTo>
                      <a:pt x="321" y="66"/>
                    </a:lnTo>
                    <a:lnTo>
                      <a:pt x="318" y="80"/>
                    </a:lnTo>
                    <a:lnTo>
                      <a:pt x="310" y="95"/>
                    </a:lnTo>
                    <a:lnTo>
                      <a:pt x="293" y="104"/>
                    </a:lnTo>
                    <a:lnTo>
                      <a:pt x="276" y="114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6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3" y="123"/>
                    </a:lnTo>
                    <a:lnTo>
                      <a:pt x="50" y="114"/>
                    </a:lnTo>
                    <a:lnTo>
                      <a:pt x="28" y="104"/>
                    </a:lnTo>
                    <a:lnTo>
                      <a:pt x="15" y="95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5" y="42"/>
                    </a:lnTo>
                    <a:lnTo>
                      <a:pt x="28" y="32"/>
                    </a:lnTo>
                    <a:lnTo>
                      <a:pt x="50" y="20"/>
                    </a:lnTo>
                    <a:lnTo>
                      <a:pt x="73" y="14"/>
                    </a:lnTo>
                    <a:lnTo>
                      <a:pt x="98" y="6"/>
                    </a:lnTo>
                    <a:lnTo>
                      <a:pt x="130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39" name="Freeform 951"/>
              <p:cNvSpPr>
                <a:spLocks/>
              </p:cNvSpPr>
              <p:nvPr/>
            </p:nvSpPr>
            <p:spPr bwMode="auto">
              <a:xfrm>
                <a:off x="2613" y="2327"/>
                <a:ext cx="160" cy="66"/>
              </a:xfrm>
              <a:custGeom>
                <a:avLst/>
                <a:gdLst>
                  <a:gd name="T0" fmla="*/ 160 w 321"/>
                  <a:gd name="T1" fmla="*/ 0 h 134"/>
                  <a:gd name="T2" fmla="*/ 196 w 321"/>
                  <a:gd name="T3" fmla="*/ 4 h 134"/>
                  <a:gd name="T4" fmla="*/ 224 w 321"/>
                  <a:gd name="T5" fmla="*/ 6 h 134"/>
                  <a:gd name="T6" fmla="*/ 252 w 321"/>
                  <a:gd name="T7" fmla="*/ 14 h 134"/>
                  <a:gd name="T8" fmla="*/ 276 w 321"/>
                  <a:gd name="T9" fmla="*/ 20 h 134"/>
                  <a:gd name="T10" fmla="*/ 293 w 321"/>
                  <a:gd name="T11" fmla="*/ 32 h 134"/>
                  <a:gd name="T12" fmla="*/ 310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6 h 134"/>
                  <a:gd name="T18" fmla="*/ 318 w 321"/>
                  <a:gd name="T19" fmla="*/ 80 h 134"/>
                  <a:gd name="T20" fmla="*/ 310 w 321"/>
                  <a:gd name="T21" fmla="*/ 95 h 134"/>
                  <a:gd name="T22" fmla="*/ 293 w 321"/>
                  <a:gd name="T23" fmla="*/ 104 h 134"/>
                  <a:gd name="T24" fmla="*/ 276 w 321"/>
                  <a:gd name="T25" fmla="*/ 114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6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3 w 321"/>
                  <a:gd name="T39" fmla="*/ 123 h 134"/>
                  <a:gd name="T40" fmla="*/ 50 w 321"/>
                  <a:gd name="T41" fmla="*/ 114 h 134"/>
                  <a:gd name="T42" fmla="*/ 28 w 321"/>
                  <a:gd name="T43" fmla="*/ 104 h 134"/>
                  <a:gd name="T44" fmla="*/ 15 w 321"/>
                  <a:gd name="T45" fmla="*/ 95 h 134"/>
                  <a:gd name="T46" fmla="*/ 4 w 321"/>
                  <a:gd name="T47" fmla="*/ 80 h 134"/>
                  <a:gd name="T48" fmla="*/ 0 w 321"/>
                  <a:gd name="T49" fmla="*/ 66 h 134"/>
                  <a:gd name="T50" fmla="*/ 4 w 321"/>
                  <a:gd name="T51" fmla="*/ 52 h 134"/>
                  <a:gd name="T52" fmla="*/ 15 w 321"/>
                  <a:gd name="T53" fmla="*/ 42 h 134"/>
                  <a:gd name="T54" fmla="*/ 28 w 321"/>
                  <a:gd name="T55" fmla="*/ 32 h 134"/>
                  <a:gd name="T56" fmla="*/ 50 w 321"/>
                  <a:gd name="T57" fmla="*/ 20 h 134"/>
                  <a:gd name="T58" fmla="*/ 73 w 321"/>
                  <a:gd name="T59" fmla="*/ 14 h 134"/>
                  <a:gd name="T60" fmla="*/ 98 w 321"/>
                  <a:gd name="T61" fmla="*/ 6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6" y="4"/>
                    </a:lnTo>
                    <a:lnTo>
                      <a:pt x="224" y="6"/>
                    </a:lnTo>
                    <a:lnTo>
                      <a:pt x="252" y="14"/>
                    </a:lnTo>
                    <a:lnTo>
                      <a:pt x="276" y="20"/>
                    </a:lnTo>
                    <a:lnTo>
                      <a:pt x="293" y="32"/>
                    </a:lnTo>
                    <a:lnTo>
                      <a:pt x="310" y="42"/>
                    </a:lnTo>
                    <a:lnTo>
                      <a:pt x="318" y="52"/>
                    </a:lnTo>
                    <a:lnTo>
                      <a:pt x="321" y="66"/>
                    </a:lnTo>
                    <a:lnTo>
                      <a:pt x="318" y="80"/>
                    </a:lnTo>
                    <a:lnTo>
                      <a:pt x="310" y="95"/>
                    </a:lnTo>
                    <a:lnTo>
                      <a:pt x="293" y="104"/>
                    </a:lnTo>
                    <a:lnTo>
                      <a:pt x="276" y="114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6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3" y="123"/>
                    </a:lnTo>
                    <a:lnTo>
                      <a:pt x="50" y="114"/>
                    </a:lnTo>
                    <a:lnTo>
                      <a:pt x="28" y="104"/>
                    </a:lnTo>
                    <a:lnTo>
                      <a:pt x="15" y="95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5" y="42"/>
                    </a:lnTo>
                    <a:lnTo>
                      <a:pt x="28" y="32"/>
                    </a:lnTo>
                    <a:lnTo>
                      <a:pt x="50" y="20"/>
                    </a:lnTo>
                    <a:lnTo>
                      <a:pt x="73" y="14"/>
                    </a:lnTo>
                    <a:lnTo>
                      <a:pt x="98" y="6"/>
                    </a:lnTo>
                    <a:lnTo>
                      <a:pt x="130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0" name="Freeform 952"/>
              <p:cNvSpPr>
                <a:spLocks/>
              </p:cNvSpPr>
              <p:nvPr/>
            </p:nvSpPr>
            <p:spPr bwMode="auto">
              <a:xfrm>
                <a:off x="2565" y="2186"/>
                <a:ext cx="36" cy="37"/>
              </a:xfrm>
              <a:custGeom>
                <a:avLst/>
                <a:gdLst>
                  <a:gd name="T0" fmla="*/ 36 w 72"/>
                  <a:gd name="T1" fmla="*/ 0 h 74"/>
                  <a:gd name="T2" fmla="*/ 45 w 72"/>
                  <a:gd name="T3" fmla="*/ 0 h 74"/>
                  <a:gd name="T4" fmla="*/ 52 w 72"/>
                  <a:gd name="T5" fmla="*/ 4 h 74"/>
                  <a:gd name="T6" fmla="*/ 58 w 72"/>
                  <a:gd name="T7" fmla="*/ 8 h 74"/>
                  <a:gd name="T8" fmla="*/ 62 w 72"/>
                  <a:gd name="T9" fmla="*/ 10 h 74"/>
                  <a:gd name="T10" fmla="*/ 64 w 72"/>
                  <a:gd name="T11" fmla="*/ 18 h 74"/>
                  <a:gd name="T12" fmla="*/ 68 w 72"/>
                  <a:gd name="T13" fmla="*/ 22 h 74"/>
                  <a:gd name="T14" fmla="*/ 72 w 72"/>
                  <a:gd name="T15" fmla="*/ 29 h 74"/>
                  <a:gd name="T16" fmla="*/ 72 w 72"/>
                  <a:gd name="T17" fmla="*/ 36 h 74"/>
                  <a:gd name="T18" fmla="*/ 72 w 72"/>
                  <a:gd name="T19" fmla="*/ 42 h 74"/>
                  <a:gd name="T20" fmla="*/ 68 w 72"/>
                  <a:gd name="T21" fmla="*/ 48 h 74"/>
                  <a:gd name="T22" fmla="*/ 64 w 72"/>
                  <a:gd name="T23" fmla="*/ 57 h 74"/>
                  <a:gd name="T24" fmla="*/ 62 w 72"/>
                  <a:gd name="T25" fmla="*/ 64 h 74"/>
                  <a:gd name="T26" fmla="*/ 58 w 72"/>
                  <a:gd name="T27" fmla="*/ 67 h 74"/>
                  <a:gd name="T28" fmla="*/ 52 w 72"/>
                  <a:gd name="T29" fmla="*/ 70 h 74"/>
                  <a:gd name="T30" fmla="*/ 45 w 72"/>
                  <a:gd name="T31" fmla="*/ 70 h 74"/>
                  <a:gd name="T32" fmla="*/ 36 w 72"/>
                  <a:gd name="T33" fmla="*/ 74 h 74"/>
                  <a:gd name="T34" fmla="*/ 30 w 72"/>
                  <a:gd name="T35" fmla="*/ 70 h 74"/>
                  <a:gd name="T36" fmla="*/ 24 w 72"/>
                  <a:gd name="T37" fmla="*/ 70 h 74"/>
                  <a:gd name="T38" fmla="*/ 17 w 72"/>
                  <a:gd name="T39" fmla="*/ 67 h 74"/>
                  <a:gd name="T40" fmla="*/ 14 w 72"/>
                  <a:gd name="T41" fmla="*/ 64 h 74"/>
                  <a:gd name="T42" fmla="*/ 6 w 72"/>
                  <a:gd name="T43" fmla="*/ 57 h 74"/>
                  <a:gd name="T44" fmla="*/ 2 w 72"/>
                  <a:gd name="T45" fmla="*/ 48 h 74"/>
                  <a:gd name="T46" fmla="*/ 2 w 72"/>
                  <a:gd name="T47" fmla="*/ 42 h 74"/>
                  <a:gd name="T48" fmla="*/ 0 w 72"/>
                  <a:gd name="T49" fmla="*/ 36 h 74"/>
                  <a:gd name="T50" fmla="*/ 2 w 72"/>
                  <a:gd name="T51" fmla="*/ 29 h 74"/>
                  <a:gd name="T52" fmla="*/ 2 w 72"/>
                  <a:gd name="T53" fmla="*/ 22 h 74"/>
                  <a:gd name="T54" fmla="*/ 6 w 72"/>
                  <a:gd name="T55" fmla="*/ 18 h 74"/>
                  <a:gd name="T56" fmla="*/ 14 w 72"/>
                  <a:gd name="T57" fmla="*/ 10 h 74"/>
                  <a:gd name="T58" fmla="*/ 17 w 72"/>
                  <a:gd name="T59" fmla="*/ 8 h 74"/>
                  <a:gd name="T60" fmla="*/ 24 w 72"/>
                  <a:gd name="T61" fmla="*/ 4 h 74"/>
                  <a:gd name="T62" fmla="*/ 30 w 72"/>
                  <a:gd name="T63" fmla="*/ 0 h 74"/>
                  <a:gd name="T64" fmla="*/ 36 w 72"/>
                  <a:gd name="T6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4">
                    <a:moveTo>
                      <a:pt x="36" y="0"/>
                    </a:moveTo>
                    <a:lnTo>
                      <a:pt x="45" y="0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18"/>
                    </a:lnTo>
                    <a:lnTo>
                      <a:pt x="68" y="22"/>
                    </a:lnTo>
                    <a:lnTo>
                      <a:pt x="72" y="29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68" y="48"/>
                    </a:lnTo>
                    <a:lnTo>
                      <a:pt x="64" y="57"/>
                    </a:lnTo>
                    <a:lnTo>
                      <a:pt x="62" y="64"/>
                    </a:lnTo>
                    <a:lnTo>
                      <a:pt x="58" y="67"/>
                    </a:lnTo>
                    <a:lnTo>
                      <a:pt x="52" y="70"/>
                    </a:lnTo>
                    <a:lnTo>
                      <a:pt x="45" y="70"/>
                    </a:lnTo>
                    <a:lnTo>
                      <a:pt x="36" y="74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17" y="67"/>
                    </a:lnTo>
                    <a:lnTo>
                      <a:pt x="14" y="64"/>
                    </a:lnTo>
                    <a:lnTo>
                      <a:pt x="6" y="57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2"/>
                    </a:lnTo>
                    <a:lnTo>
                      <a:pt x="6" y="18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1" name="Freeform 953"/>
              <p:cNvSpPr>
                <a:spLocks/>
              </p:cNvSpPr>
              <p:nvPr/>
            </p:nvSpPr>
            <p:spPr bwMode="auto">
              <a:xfrm>
                <a:off x="2565" y="2186"/>
                <a:ext cx="36" cy="37"/>
              </a:xfrm>
              <a:custGeom>
                <a:avLst/>
                <a:gdLst>
                  <a:gd name="T0" fmla="*/ 36 w 72"/>
                  <a:gd name="T1" fmla="*/ 0 h 74"/>
                  <a:gd name="T2" fmla="*/ 45 w 72"/>
                  <a:gd name="T3" fmla="*/ 0 h 74"/>
                  <a:gd name="T4" fmla="*/ 52 w 72"/>
                  <a:gd name="T5" fmla="*/ 4 h 74"/>
                  <a:gd name="T6" fmla="*/ 58 w 72"/>
                  <a:gd name="T7" fmla="*/ 8 h 74"/>
                  <a:gd name="T8" fmla="*/ 62 w 72"/>
                  <a:gd name="T9" fmla="*/ 10 h 74"/>
                  <a:gd name="T10" fmla="*/ 64 w 72"/>
                  <a:gd name="T11" fmla="*/ 18 h 74"/>
                  <a:gd name="T12" fmla="*/ 68 w 72"/>
                  <a:gd name="T13" fmla="*/ 22 h 74"/>
                  <a:gd name="T14" fmla="*/ 72 w 72"/>
                  <a:gd name="T15" fmla="*/ 29 h 74"/>
                  <a:gd name="T16" fmla="*/ 72 w 72"/>
                  <a:gd name="T17" fmla="*/ 36 h 74"/>
                  <a:gd name="T18" fmla="*/ 72 w 72"/>
                  <a:gd name="T19" fmla="*/ 42 h 74"/>
                  <a:gd name="T20" fmla="*/ 68 w 72"/>
                  <a:gd name="T21" fmla="*/ 48 h 74"/>
                  <a:gd name="T22" fmla="*/ 64 w 72"/>
                  <a:gd name="T23" fmla="*/ 57 h 74"/>
                  <a:gd name="T24" fmla="*/ 62 w 72"/>
                  <a:gd name="T25" fmla="*/ 64 h 74"/>
                  <a:gd name="T26" fmla="*/ 58 w 72"/>
                  <a:gd name="T27" fmla="*/ 67 h 74"/>
                  <a:gd name="T28" fmla="*/ 52 w 72"/>
                  <a:gd name="T29" fmla="*/ 70 h 74"/>
                  <a:gd name="T30" fmla="*/ 45 w 72"/>
                  <a:gd name="T31" fmla="*/ 70 h 74"/>
                  <a:gd name="T32" fmla="*/ 36 w 72"/>
                  <a:gd name="T33" fmla="*/ 74 h 74"/>
                  <a:gd name="T34" fmla="*/ 30 w 72"/>
                  <a:gd name="T35" fmla="*/ 70 h 74"/>
                  <a:gd name="T36" fmla="*/ 24 w 72"/>
                  <a:gd name="T37" fmla="*/ 70 h 74"/>
                  <a:gd name="T38" fmla="*/ 17 w 72"/>
                  <a:gd name="T39" fmla="*/ 67 h 74"/>
                  <a:gd name="T40" fmla="*/ 14 w 72"/>
                  <a:gd name="T41" fmla="*/ 64 h 74"/>
                  <a:gd name="T42" fmla="*/ 6 w 72"/>
                  <a:gd name="T43" fmla="*/ 57 h 74"/>
                  <a:gd name="T44" fmla="*/ 2 w 72"/>
                  <a:gd name="T45" fmla="*/ 48 h 74"/>
                  <a:gd name="T46" fmla="*/ 2 w 72"/>
                  <a:gd name="T47" fmla="*/ 42 h 74"/>
                  <a:gd name="T48" fmla="*/ 0 w 72"/>
                  <a:gd name="T49" fmla="*/ 36 h 74"/>
                  <a:gd name="T50" fmla="*/ 2 w 72"/>
                  <a:gd name="T51" fmla="*/ 29 h 74"/>
                  <a:gd name="T52" fmla="*/ 2 w 72"/>
                  <a:gd name="T53" fmla="*/ 22 h 74"/>
                  <a:gd name="T54" fmla="*/ 6 w 72"/>
                  <a:gd name="T55" fmla="*/ 18 h 74"/>
                  <a:gd name="T56" fmla="*/ 14 w 72"/>
                  <a:gd name="T57" fmla="*/ 10 h 74"/>
                  <a:gd name="T58" fmla="*/ 17 w 72"/>
                  <a:gd name="T59" fmla="*/ 8 h 74"/>
                  <a:gd name="T60" fmla="*/ 24 w 72"/>
                  <a:gd name="T61" fmla="*/ 4 h 74"/>
                  <a:gd name="T62" fmla="*/ 30 w 72"/>
                  <a:gd name="T63" fmla="*/ 0 h 74"/>
                  <a:gd name="T64" fmla="*/ 36 w 72"/>
                  <a:gd name="T6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4">
                    <a:moveTo>
                      <a:pt x="36" y="0"/>
                    </a:moveTo>
                    <a:lnTo>
                      <a:pt x="45" y="0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18"/>
                    </a:lnTo>
                    <a:lnTo>
                      <a:pt x="68" y="22"/>
                    </a:lnTo>
                    <a:lnTo>
                      <a:pt x="72" y="29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68" y="48"/>
                    </a:lnTo>
                    <a:lnTo>
                      <a:pt x="64" y="57"/>
                    </a:lnTo>
                    <a:lnTo>
                      <a:pt x="62" y="64"/>
                    </a:lnTo>
                    <a:lnTo>
                      <a:pt x="58" y="67"/>
                    </a:lnTo>
                    <a:lnTo>
                      <a:pt x="52" y="70"/>
                    </a:lnTo>
                    <a:lnTo>
                      <a:pt x="45" y="70"/>
                    </a:lnTo>
                    <a:lnTo>
                      <a:pt x="36" y="74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17" y="67"/>
                    </a:lnTo>
                    <a:lnTo>
                      <a:pt x="14" y="64"/>
                    </a:lnTo>
                    <a:lnTo>
                      <a:pt x="6" y="57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2"/>
                    </a:lnTo>
                    <a:lnTo>
                      <a:pt x="6" y="18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2" name="Line 954"/>
              <p:cNvSpPr>
                <a:spLocks noChangeShapeType="1"/>
              </p:cNvSpPr>
              <p:nvPr/>
            </p:nvSpPr>
            <p:spPr bwMode="auto">
              <a:xfrm>
                <a:off x="2560" y="2232"/>
                <a:ext cx="48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3" name="Freeform 955"/>
              <p:cNvSpPr>
                <a:spLocks/>
              </p:cNvSpPr>
              <p:nvPr/>
            </p:nvSpPr>
            <p:spPr bwMode="auto">
              <a:xfrm>
                <a:off x="2546" y="2223"/>
                <a:ext cx="37" cy="69"/>
              </a:xfrm>
              <a:custGeom>
                <a:avLst/>
                <a:gdLst>
                  <a:gd name="T0" fmla="*/ 75 w 75"/>
                  <a:gd name="T1" fmla="*/ 0 h 137"/>
                  <a:gd name="T2" fmla="*/ 75 w 75"/>
                  <a:gd name="T3" fmla="*/ 63 h 137"/>
                  <a:gd name="T4" fmla="*/ 0 w 75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37">
                    <a:moveTo>
                      <a:pt x="75" y="0"/>
                    </a:moveTo>
                    <a:lnTo>
                      <a:pt x="75" y="63"/>
                    </a:lnTo>
                    <a:lnTo>
                      <a:pt x="0" y="13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4" name="Line 956"/>
              <p:cNvSpPr>
                <a:spLocks noChangeShapeType="1"/>
              </p:cNvSpPr>
              <p:nvPr/>
            </p:nvSpPr>
            <p:spPr bwMode="auto">
              <a:xfrm>
                <a:off x="2583" y="2255"/>
                <a:ext cx="38" cy="3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5" name="Freeform 957"/>
              <p:cNvSpPr>
                <a:spLocks/>
              </p:cNvSpPr>
              <p:nvPr/>
            </p:nvSpPr>
            <p:spPr bwMode="auto">
              <a:xfrm>
                <a:off x="2554" y="2174"/>
                <a:ext cx="37" cy="35"/>
              </a:xfrm>
              <a:custGeom>
                <a:avLst/>
                <a:gdLst>
                  <a:gd name="T0" fmla="*/ 39 w 74"/>
                  <a:gd name="T1" fmla="*/ 0 h 70"/>
                  <a:gd name="T2" fmla="*/ 46 w 74"/>
                  <a:gd name="T3" fmla="*/ 0 h 70"/>
                  <a:gd name="T4" fmla="*/ 52 w 74"/>
                  <a:gd name="T5" fmla="*/ 4 h 70"/>
                  <a:gd name="T6" fmla="*/ 56 w 74"/>
                  <a:gd name="T7" fmla="*/ 6 h 70"/>
                  <a:gd name="T8" fmla="*/ 62 w 74"/>
                  <a:gd name="T9" fmla="*/ 10 h 70"/>
                  <a:gd name="T10" fmla="*/ 67 w 74"/>
                  <a:gd name="T11" fmla="*/ 14 h 70"/>
                  <a:gd name="T12" fmla="*/ 70 w 74"/>
                  <a:gd name="T13" fmla="*/ 22 h 70"/>
                  <a:gd name="T14" fmla="*/ 74 w 74"/>
                  <a:gd name="T15" fmla="*/ 28 h 70"/>
                  <a:gd name="T16" fmla="*/ 74 w 74"/>
                  <a:gd name="T17" fmla="*/ 34 h 70"/>
                  <a:gd name="T18" fmla="*/ 74 w 74"/>
                  <a:gd name="T19" fmla="*/ 42 h 70"/>
                  <a:gd name="T20" fmla="*/ 70 w 74"/>
                  <a:gd name="T21" fmla="*/ 50 h 70"/>
                  <a:gd name="T22" fmla="*/ 67 w 74"/>
                  <a:gd name="T23" fmla="*/ 56 h 70"/>
                  <a:gd name="T24" fmla="*/ 62 w 74"/>
                  <a:gd name="T25" fmla="*/ 60 h 70"/>
                  <a:gd name="T26" fmla="*/ 56 w 74"/>
                  <a:gd name="T27" fmla="*/ 66 h 70"/>
                  <a:gd name="T28" fmla="*/ 52 w 74"/>
                  <a:gd name="T29" fmla="*/ 70 h 70"/>
                  <a:gd name="T30" fmla="*/ 46 w 74"/>
                  <a:gd name="T31" fmla="*/ 70 h 70"/>
                  <a:gd name="T32" fmla="*/ 39 w 74"/>
                  <a:gd name="T33" fmla="*/ 70 h 70"/>
                  <a:gd name="T34" fmla="*/ 30 w 74"/>
                  <a:gd name="T35" fmla="*/ 70 h 70"/>
                  <a:gd name="T36" fmla="*/ 24 w 74"/>
                  <a:gd name="T37" fmla="*/ 70 h 70"/>
                  <a:gd name="T38" fmla="*/ 18 w 74"/>
                  <a:gd name="T39" fmla="*/ 66 h 70"/>
                  <a:gd name="T40" fmla="*/ 11 w 74"/>
                  <a:gd name="T41" fmla="*/ 60 h 70"/>
                  <a:gd name="T42" fmla="*/ 8 w 74"/>
                  <a:gd name="T43" fmla="*/ 56 h 70"/>
                  <a:gd name="T44" fmla="*/ 4 w 74"/>
                  <a:gd name="T45" fmla="*/ 50 h 70"/>
                  <a:gd name="T46" fmla="*/ 4 w 74"/>
                  <a:gd name="T47" fmla="*/ 42 h 70"/>
                  <a:gd name="T48" fmla="*/ 0 w 74"/>
                  <a:gd name="T49" fmla="*/ 34 h 70"/>
                  <a:gd name="T50" fmla="*/ 4 w 74"/>
                  <a:gd name="T51" fmla="*/ 28 h 70"/>
                  <a:gd name="T52" fmla="*/ 4 w 74"/>
                  <a:gd name="T53" fmla="*/ 22 h 70"/>
                  <a:gd name="T54" fmla="*/ 8 w 74"/>
                  <a:gd name="T55" fmla="*/ 14 h 70"/>
                  <a:gd name="T56" fmla="*/ 11 w 74"/>
                  <a:gd name="T57" fmla="*/ 10 h 70"/>
                  <a:gd name="T58" fmla="*/ 18 w 74"/>
                  <a:gd name="T59" fmla="*/ 6 h 70"/>
                  <a:gd name="T60" fmla="*/ 24 w 74"/>
                  <a:gd name="T61" fmla="*/ 4 h 70"/>
                  <a:gd name="T62" fmla="*/ 30 w 74"/>
                  <a:gd name="T63" fmla="*/ 0 h 70"/>
                  <a:gd name="T64" fmla="*/ 39 w 74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70">
                    <a:moveTo>
                      <a:pt x="39" y="0"/>
                    </a:moveTo>
                    <a:lnTo>
                      <a:pt x="46" y="0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7" y="14"/>
                    </a:lnTo>
                    <a:lnTo>
                      <a:pt x="70" y="22"/>
                    </a:lnTo>
                    <a:lnTo>
                      <a:pt x="74" y="28"/>
                    </a:lnTo>
                    <a:lnTo>
                      <a:pt x="74" y="34"/>
                    </a:lnTo>
                    <a:lnTo>
                      <a:pt x="74" y="42"/>
                    </a:lnTo>
                    <a:lnTo>
                      <a:pt x="70" y="50"/>
                    </a:lnTo>
                    <a:lnTo>
                      <a:pt x="67" y="56"/>
                    </a:lnTo>
                    <a:lnTo>
                      <a:pt x="62" y="60"/>
                    </a:lnTo>
                    <a:lnTo>
                      <a:pt x="56" y="66"/>
                    </a:lnTo>
                    <a:lnTo>
                      <a:pt x="52" y="70"/>
                    </a:lnTo>
                    <a:lnTo>
                      <a:pt x="46" y="70"/>
                    </a:lnTo>
                    <a:lnTo>
                      <a:pt x="39" y="70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18" y="66"/>
                    </a:lnTo>
                    <a:lnTo>
                      <a:pt x="11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4" y="4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1" y="10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6" name="Freeform 958"/>
              <p:cNvSpPr>
                <a:spLocks/>
              </p:cNvSpPr>
              <p:nvPr/>
            </p:nvSpPr>
            <p:spPr bwMode="auto">
              <a:xfrm>
                <a:off x="2554" y="2174"/>
                <a:ext cx="37" cy="35"/>
              </a:xfrm>
              <a:custGeom>
                <a:avLst/>
                <a:gdLst>
                  <a:gd name="T0" fmla="*/ 39 w 74"/>
                  <a:gd name="T1" fmla="*/ 0 h 70"/>
                  <a:gd name="T2" fmla="*/ 46 w 74"/>
                  <a:gd name="T3" fmla="*/ 0 h 70"/>
                  <a:gd name="T4" fmla="*/ 52 w 74"/>
                  <a:gd name="T5" fmla="*/ 4 h 70"/>
                  <a:gd name="T6" fmla="*/ 56 w 74"/>
                  <a:gd name="T7" fmla="*/ 6 h 70"/>
                  <a:gd name="T8" fmla="*/ 62 w 74"/>
                  <a:gd name="T9" fmla="*/ 10 h 70"/>
                  <a:gd name="T10" fmla="*/ 67 w 74"/>
                  <a:gd name="T11" fmla="*/ 14 h 70"/>
                  <a:gd name="T12" fmla="*/ 70 w 74"/>
                  <a:gd name="T13" fmla="*/ 22 h 70"/>
                  <a:gd name="T14" fmla="*/ 74 w 74"/>
                  <a:gd name="T15" fmla="*/ 28 h 70"/>
                  <a:gd name="T16" fmla="*/ 74 w 74"/>
                  <a:gd name="T17" fmla="*/ 34 h 70"/>
                  <a:gd name="T18" fmla="*/ 74 w 74"/>
                  <a:gd name="T19" fmla="*/ 42 h 70"/>
                  <a:gd name="T20" fmla="*/ 70 w 74"/>
                  <a:gd name="T21" fmla="*/ 50 h 70"/>
                  <a:gd name="T22" fmla="*/ 67 w 74"/>
                  <a:gd name="T23" fmla="*/ 56 h 70"/>
                  <a:gd name="T24" fmla="*/ 62 w 74"/>
                  <a:gd name="T25" fmla="*/ 60 h 70"/>
                  <a:gd name="T26" fmla="*/ 56 w 74"/>
                  <a:gd name="T27" fmla="*/ 66 h 70"/>
                  <a:gd name="T28" fmla="*/ 52 w 74"/>
                  <a:gd name="T29" fmla="*/ 70 h 70"/>
                  <a:gd name="T30" fmla="*/ 46 w 74"/>
                  <a:gd name="T31" fmla="*/ 70 h 70"/>
                  <a:gd name="T32" fmla="*/ 39 w 74"/>
                  <a:gd name="T33" fmla="*/ 70 h 70"/>
                  <a:gd name="T34" fmla="*/ 30 w 74"/>
                  <a:gd name="T35" fmla="*/ 70 h 70"/>
                  <a:gd name="T36" fmla="*/ 24 w 74"/>
                  <a:gd name="T37" fmla="*/ 70 h 70"/>
                  <a:gd name="T38" fmla="*/ 18 w 74"/>
                  <a:gd name="T39" fmla="*/ 66 h 70"/>
                  <a:gd name="T40" fmla="*/ 11 w 74"/>
                  <a:gd name="T41" fmla="*/ 60 h 70"/>
                  <a:gd name="T42" fmla="*/ 8 w 74"/>
                  <a:gd name="T43" fmla="*/ 56 h 70"/>
                  <a:gd name="T44" fmla="*/ 4 w 74"/>
                  <a:gd name="T45" fmla="*/ 50 h 70"/>
                  <a:gd name="T46" fmla="*/ 4 w 74"/>
                  <a:gd name="T47" fmla="*/ 42 h 70"/>
                  <a:gd name="T48" fmla="*/ 0 w 74"/>
                  <a:gd name="T49" fmla="*/ 34 h 70"/>
                  <a:gd name="T50" fmla="*/ 4 w 74"/>
                  <a:gd name="T51" fmla="*/ 28 h 70"/>
                  <a:gd name="T52" fmla="*/ 4 w 74"/>
                  <a:gd name="T53" fmla="*/ 22 h 70"/>
                  <a:gd name="T54" fmla="*/ 8 w 74"/>
                  <a:gd name="T55" fmla="*/ 14 h 70"/>
                  <a:gd name="T56" fmla="*/ 11 w 74"/>
                  <a:gd name="T57" fmla="*/ 10 h 70"/>
                  <a:gd name="T58" fmla="*/ 18 w 74"/>
                  <a:gd name="T59" fmla="*/ 6 h 70"/>
                  <a:gd name="T60" fmla="*/ 24 w 74"/>
                  <a:gd name="T61" fmla="*/ 4 h 70"/>
                  <a:gd name="T62" fmla="*/ 30 w 74"/>
                  <a:gd name="T63" fmla="*/ 0 h 70"/>
                  <a:gd name="T64" fmla="*/ 39 w 74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70">
                    <a:moveTo>
                      <a:pt x="39" y="0"/>
                    </a:moveTo>
                    <a:lnTo>
                      <a:pt x="46" y="0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7" y="14"/>
                    </a:lnTo>
                    <a:lnTo>
                      <a:pt x="70" y="22"/>
                    </a:lnTo>
                    <a:lnTo>
                      <a:pt x="74" y="28"/>
                    </a:lnTo>
                    <a:lnTo>
                      <a:pt x="74" y="34"/>
                    </a:lnTo>
                    <a:lnTo>
                      <a:pt x="74" y="42"/>
                    </a:lnTo>
                    <a:lnTo>
                      <a:pt x="70" y="50"/>
                    </a:lnTo>
                    <a:lnTo>
                      <a:pt x="67" y="56"/>
                    </a:lnTo>
                    <a:lnTo>
                      <a:pt x="62" y="60"/>
                    </a:lnTo>
                    <a:lnTo>
                      <a:pt x="56" y="66"/>
                    </a:lnTo>
                    <a:lnTo>
                      <a:pt x="52" y="70"/>
                    </a:lnTo>
                    <a:lnTo>
                      <a:pt x="46" y="70"/>
                    </a:lnTo>
                    <a:lnTo>
                      <a:pt x="39" y="70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18" y="66"/>
                    </a:lnTo>
                    <a:lnTo>
                      <a:pt x="11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4" y="4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1" y="10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7" name="Line 959"/>
              <p:cNvSpPr>
                <a:spLocks noChangeShapeType="1"/>
              </p:cNvSpPr>
              <p:nvPr/>
            </p:nvSpPr>
            <p:spPr bwMode="auto">
              <a:xfrm>
                <a:off x="2547" y="2220"/>
                <a:ext cx="5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8" name="Freeform 960"/>
              <p:cNvSpPr>
                <a:spLocks/>
              </p:cNvSpPr>
              <p:nvPr/>
            </p:nvSpPr>
            <p:spPr bwMode="auto">
              <a:xfrm>
                <a:off x="2535" y="2210"/>
                <a:ext cx="37" cy="69"/>
              </a:xfrm>
              <a:custGeom>
                <a:avLst/>
                <a:gdLst>
                  <a:gd name="T0" fmla="*/ 74 w 74"/>
                  <a:gd name="T1" fmla="*/ 0 h 139"/>
                  <a:gd name="T2" fmla="*/ 74 w 74"/>
                  <a:gd name="T3" fmla="*/ 64 h 139"/>
                  <a:gd name="T4" fmla="*/ 0 w 74"/>
                  <a:gd name="T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39">
                    <a:moveTo>
                      <a:pt x="74" y="0"/>
                    </a:moveTo>
                    <a:lnTo>
                      <a:pt x="74" y="64"/>
                    </a:lnTo>
                    <a:lnTo>
                      <a:pt x="0" y="13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49" name="Line 961"/>
              <p:cNvSpPr>
                <a:spLocks noChangeShapeType="1"/>
              </p:cNvSpPr>
              <p:nvPr/>
            </p:nvSpPr>
            <p:spPr bwMode="auto">
              <a:xfrm>
                <a:off x="2572" y="2242"/>
                <a:ext cx="38" cy="3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0" name="Line 962"/>
              <p:cNvSpPr>
                <a:spLocks noChangeShapeType="1"/>
              </p:cNvSpPr>
              <p:nvPr/>
            </p:nvSpPr>
            <p:spPr bwMode="auto">
              <a:xfrm>
                <a:off x="2605" y="2223"/>
                <a:ext cx="11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1" name="Line 963"/>
              <p:cNvSpPr>
                <a:spLocks noChangeShapeType="1"/>
              </p:cNvSpPr>
              <p:nvPr/>
            </p:nvSpPr>
            <p:spPr bwMode="auto">
              <a:xfrm>
                <a:off x="2744" y="2265"/>
                <a:ext cx="26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2" name="Line 964"/>
              <p:cNvSpPr>
                <a:spLocks noChangeShapeType="1"/>
              </p:cNvSpPr>
              <p:nvPr/>
            </p:nvSpPr>
            <p:spPr bwMode="auto">
              <a:xfrm flipH="1">
                <a:off x="2838" y="2265"/>
                <a:ext cx="28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3" name="Freeform 965"/>
              <p:cNvSpPr>
                <a:spLocks/>
              </p:cNvSpPr>
              <p:nvPr/>
            </p:nvSpPr>
            <p:spPr bwMode="auto">
              <a:xfrm>
                <a:off x="2749" y="2262"/>
                <a:ext cx="21" cy="19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4" name="Freeform 966"/>
              <p:cNvSpPr>
                <a:spLocks/>
              </p:cNvSpPr>
              <p:nvPr/>
            </p:nvSpPr>
            <p:spPr bwMode="auto">
              <a:xfrm>
                <a:off x="2749" y="2262"/>
                <a:ext cx="21" cy="19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5" name="Freeform 967"/>
              <p:cNvSpPr>
                <a:spLocks/>
              </p:cNvSpPr>
              <p:nvPr/>
            </p:nvSpPr>
            <p:spPr bwMode="auto">
              <a:xfrm>
                <a:off x="2773" y="2272"/>
                <a:ext cx="14" cy="28"/>
              </a:xfrm>
              <a:custGeom>
                <a:avLst/>
                <a:gdLst>
                  <a:gd name="T0" fmla="*/ 8 w 28"/>
                  <a:gd name="T1" fmla="*/ 7 h 56"/>
                  <a:gd name="T2" fmla="*/ 28 w 28"/>
                  <a:gd name="T3" fmla="*/ 0 h 56"/>
                  <a:gd name="T4" fmla="*/ 21 w 28"/>
                  <a:gd name="T5" fmla="*/ 56 h 56"/>
                  <a:gd name="T6" fmla="*/ 0 w 28"/>
                  <a:gd name="T7" fmla="*/ 45 h 56"/>
                  <a:gd name="T8" fmla="*/ 8 w 28"/>
                  <a:gd name="T9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6">
                    <a:moveTo>
                      <a:pt x="8" y="7"/>
                    </a:moveTo>
                    <a:lnTo>
                      <a:pt x="28" y="0"/>
                    </a:lnTo>
                    <a:lnTo>
                      <a:pt x="21" y="56"/>
                    </a:lnTo>
                    <a:lnTo>
                      <a:pt x="0" y="4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6" name="Freeform 968"/>
              <p:cNvSpPr>
                <a:spLocks/>
              </p:cNvSpPr>
              <p:nvPr/>
            </p:nvSpPr>
            <p:spPr bwMode="auto">
              <a:xfrm>
                <a:off x="2773" y="2272"/>
                <a:ext cx="14" cy="28"/>
              </a:xfrm>
              <a:custGeom>
                <a:avLst/>
                <a:gdLst>
                  <a:gd name="T0" fmla="*/ 8 w 28"/>
                  <a:gd name="T1" fmla="*/ 7 h 56"/>
                  <a:gd name="T2" fmla="*/ 28 w 28"/>
                  <a:gd name="T3" fmla="*/ 0 h 56"/>
                  <a:gd name="T4" fmla="*/ 21 w 28"/>
                  <a:gd name="T5" fmla="*/ 56 h 56"/>
                  <a:gd name="T6" fmla="*/ 0 w 28"/>
                  <a:gd name="T7" fmla="*/ 45 h 56"/>
                  <a:gd name="T8" fmla="*/ 8 w 28"/>
                  <a:gd name="T9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6">
                    <a:moveTo>
                      <a:pt x="8" y="7"/>
                    </a:moveTo>
                    <a:lnTo>
                      <a:pt x="28" y="0"/>
                    </a:lnTo>
                    <a:lnTo>
                      <a:pt x="21" y="56"/>
                    </a:lnTo>
                    <a:lnTo>
                      <a:pt x="0" y="45"/>
                    </a:lnTo>
                    <a:lnTo>
                      <a:pt x="8" y="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7" name="Freeform 969"/>
              <p:cNvSpPr>
                <a:spLocks/>
              </p:cNvSpPr>
              <p:nvPr/>
            </p:nvSpPr>
            <p:spPr bwMode="auto">
              <a:xfrm>
                <a:off x="2848" y="2274"/>
                <a:ext cx="30" cy="28"/>
              </a:xfrm>
              <a:custGeom>
                <a:avLst/>
                <a:gdLst>
                  <a:gd name="T0" fmla="*/ 25 w 59"/>
                  <a:gd name="T1" fmla="*/ 0 h 55"/>
                  <a:gd name="T2" fmla="*/ 0 w 59"/>
                  <a:gd name="T3" fmla="*/ 21 h 55"/>
                  <a:gd name="T4" fmla="*/ 7 w 59"/>
                  <a:gd name="T5" fmla="*/ 55 h 55"/>
                  <a:gd name="T6" fmla="*/ 59 w 59"/>
                  <a:gd name="T7" fmla="*/ 7 h 55"/>
                  <a:gd name="T8" fmla="*/ 25 w 59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25" y="0"/>
                    </a:moveTo>
                    <a:lnTo>
                      <a:pt x="0" y="21"/>
                    </a:lnTo>
                    <a:lnTo>
                      <a:pt x="7" y="55"/>
                    </a:lnTo>
                    <a:lnTo>
                      <a:pt x="59" y="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8" name="Freeform 970"/>
              <p:cNvSpPr>
                <a:spLocks/>
              </p:cNvSpPr>
              <p:nvPr/>
            </p:nvSpPr>
            <p:spPr bwMode="auto">
              <a:xfrm>
                <a:off x="2848" y="2274"/>
                <a:ext cx="30" cy="28"/>
              </a:xfrm>
              <a:custGeom>
                <a:avLst/>
                <a:gdLst>
                  <a:gd name="T0" fmla="*/ 25 w 59"/>
                  <a:gd name="T1" fmla="*/ 0 h 55"/>
                  <a:gd name="T2" fmla="*/ 0 w 59"/>
                  <a:gd name="T3" fmla="*/ 21 h 55"/>
                  <a:gd name="T4" fmla="*/ 7 w 59"/>
                  <a:gd name="T5" fmla="*/ 55 h 55"/>
                  <a:gd name="T6" fmla="*/ 59 w 59"/>
                  <a:gd name="T7" fmla="*/ 7 h 55"/>
                  <a:gd name="T8" fmla="*/ 25 w 59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25" y="0"/>
                    </a:moveTo>
                    <a:lnTo>
                      <a:pt x="0" y="21"/>
                    </a:lnTo>
                    <a:lnTo>
                      <a:pt x="7" y="55"/>
                    </a:lnTo>
                    <a:lnTo>
                      <a:pt x="59" y="7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59" name="Line 971"/>
              <p:cNvSpPr>
                <a:spLocks noChangeShapeType="1"/>
              </p:cNvSpPr>
              <p:nvPr/>
            </p:nvSpPr>
            <p:spPr bwMode="auto">
              <a:xfrm flipH="1" flipV="1">
                <a:off x="2838" y="2262"/>
                <a:ext cx="57" cy="6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60" name="Freeform 972"/>
              <p:cNvSpPr>
                <a:spLocks/>
              </p:cNvSpPr>
              <p:nvPr/>
            </p:nvSpPr>
            <p:spPr bwMode="auto">
              <a:xfrm>
                <a:off x="2831" y="2253"/>
                <a:ext cx="12" cy="39"/>
              </a:xfrm>
              <a:custGeom>
                <a:avLst/>
                <a:gdLst>
                  <a:gd name="T0" fmla="*/ 7 w 24"/>
                  <a:gd name="T1" fmla="*/ 0 h 77"/>
                  <a:gd name="T2" fmla="*/ 0 w 24"/>
                  <a:gd name="T3" fmla="*/ 10 h 77"/>
                  <a:gd name="T4" fmla="*/ 10 w 24"/>
                  <a:gd name="T5" fmla="*/ 77 h 77"/>
                  <a:gd name="T6" fmla="*/ 24 w 24"/>
                  <a:gd name="T7" fmla="*/ 73 h 77"/>
                  <a:gd name="T8" fmla="*/ 14 w 24"/>
                  <a:gd name="T9" fmla="*/ 6 h 77"/>
                  <a:gd name="T10" fmla="*/ 4 w 24"/>
                  <a:gd name="T11" fmla="*/ 15 h 77"/>
                  <a:gd name="T12" fmla="*/ 7 w 24"/>
                  <a:gd name="T1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7">
                    <a:moveTo>
                      <a:pt x="7" y="0"/>
                    </a:moveTo>
                    <a:lnTo>
                      <a:pt x="0" y="10"/>
                    </a:lnTo>
                    <a:lnTo>
                      <a:pt x="10" y="77"/>
                    </a:lnTo>
                    <a:lnTo>
                      <a:pt x="24" y="73"/>
                    </a:lnTo>
                    <a:lnTo>
                      <a:pt x="14" y="6"/>
                    </a:lnTo>
                    <a:lnTo>
                      <a:pt x="4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61" name="Freeform 973"/>
              <p:cNvSpPr>
                <a:spLocks/>
              </p:cNvSpPr>
              <p:nvPr/>
            </p:nvSpPr>
            <p:spPr bwMode="auto">
              <a:xfrm>
                <a:off x="2831" y="2253"/>
                <a:ext cx="3" cy="5"/>
              </a:xfrm>
              <a:custGeom>
                <a:avLst/>
                <a:gdLst>
                  <a:gd name="T0" fmla="*/ 7 w 7"/>
                  <a:gd name="T1" fmla="*/ 0 h 10"/>
                  <a:gd name="T2" fmla="*/ 7 w 7"/>
                  <a:gd name="T3" fmla="*/ 6 h 10"/>
                  <a:gd name="T4" fmla="*/ 0 w 7"/>
                  <a:gd name="T5" fmla="*/ 10 h 10"/>
                  <a:gd name="T6" fmla="*/ 7 w 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7" y="6"/>
                    </a:lnTo>
                    <a:lnTo>
                      <a:pt x="0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62" name="Freeform 974"/>
              <p:cNvSpPr>
                <a:spLocks/>
              </p:cNvSpPr>
              <p:nvPr/>
            </p:nvSpPr>
            <p:spPr bwMode="auto">
              <a:xfrm>
                <a:off x="2833" y="2253"/>
                <a:ext cx="34" cy="16"/>
              </a:xfrm>
              <a:custGeom>
                <a:avLst/>
                <a:gdLst>
                  <a:gd name="T0" fmla="*/ 69 w 69"/>
                  <a:gd name="T1" fmla="*/ 24 h 31"/>
                  <a:gd name="T2" fmla="*/ 69 w 69"/>
                  <a:gd name="T3" fmla="*/ 17 h 31"/>
                  <a:gd name="T4" fmla="*/ 3 w 69"/>
                  <a:gd name="T5" fmla="*/ 0 h 31"/>
                  <a:gd name="T6" fmla="*/ 0 w 69"/>
                  <a:gd name="T7" fmla="*/ 15 h 31"/>
                  <a:gd name="T8" fmla="*/ 66 w 69"/>
                  <a:gd name="T9" fmla="*/ 31 h 31"/>
                  <a:gd name="T10" fmla="*/ 69 w 69"/>
                  <a:gd name="T1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1">
                    <a:moveTo>
                      <a:pt x="69" y="24"/>
                    </a:moveTo>
                    <a:lnTo>
                      <a:pt x="69" y="17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66" y="31"/>
                    </a:lnTo>
                    <a:lnTo>
                      <a:pt x="6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63" name="Freeform 975"/>
              <p:cNvSpPr>
                <a:spLocks/>
              </p:cNvSpPr>
              <p:nvPr/>
            </p:nvSpPr>
            <p:spPr bwMode="auto">
              <a:xfrm>
                <a:off x="2839" y="2264"/>
                <a:ext cx="19" cy="17"/>
              </a:xfrm>
              <a:custGeom>
                <a:avLst/>
                <a:gdLst>
                  <a:gd name="T0" fmla="*/ 0 w 37"/>
                  <a:gd name="T1" fmla="*/ 0 h 35"/>
                  <a:gd name="T2" fmla="*/ 5 w 37"/>
                  <a:gd name="T3" fmla="*/ 35 h 35"/>
                  <a:gd name="T4" fmla="*/ 37 w 37"/>
                  <a:gd name="T5" fmla="*/ 10 h 35"/>
                  <a:gd name="T6" fmla="*/ 0 w 3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0"/>
                    </a:moveTo>
                    <a:lnTo>
                      <a:pt x="5" y="35"/>
                    </a:lnTo>
                    <a:lnTo>
                      <a:pt x="3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64" name="Freeform 976"/>
              <p:cNvSpPr>
                <a:spLocks/>
              </p:cNvSpPr>
              <p:nvPr/>
            </p:nvSpPr>
            <p:spPr bwMode="auto">
              <a:xfrm>
                <a:off x="2839" y="2264"/>
                <a:ext cx="19" cy="17"/>
              </a:xfrm>
              <a:custGeom>
                <a:avLst/>
                <a:gdLst>
                  <a:gd name="T0" fmla="*/ 0 w 37"/>
                  <a:gd name="T1" fmla="*/ 0 h 35"/>
                  <a:gd name="T2" fmla="*/ 5 w 37"/>
                  <a:gd name="T3" fmla="*/ 35 h 35"/>
                  <a:gd name="T4" fmla="*/ 37 w 37"/>
                  <a:gd name="T5" fmla="*/ 10 h 35"/>
                  <a:gd name="T6" fmla="*/ 0 w 3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0"/>
                    </a:moveTo>
                    <a:lnTo>
                      <a:pt x="5" y="35"/>
                    </a:lnTo>
                    <a:lnTo>
                      <a:pt x="37" y="1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65" name="Rectangle 977"/>
              <p:cNvSpPr>
                <a:spLocks noChangeArrowheads="1"/>
              </p:cNvSpPr>
              <p:nvPr/>
            </p:nvSpPr>
            <p:spPr bwMode="auto">
              <a:xfrm>
                <a:off x="2449" y="2435"/>
                <a:ext cx="81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000" i="1">
                    <a:solidFill>
                      <a:srgbClr val="000000"/>
                    </a:solidFill>
                    <a:latin typeface="Arial" pitchFamily="34" charset="0"/>
                  </a:rPr>
                  <a:t>Μοντέλο επιχείρησης</a:t>
                </a:r>
              </a:p>
            </p:txBody>
          </p:sp>
          <p:sp>
            <p:nvSpPr>
              <p:cNvPr id="422866" name="Rectangle 978"/>
              <p:cNvSpPr>
                <a:spLocks noChangeArrowheads="1"/>
              </p:cNvSpPr>
              <p:nvPr/>
            </p:nvSpPr>
            <p:spPr bwMode="auto">
              <a:xfrm>
                <a:off x="3230" y="3251"/>
                <a:ext cx="32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000" i="1">
                    <a:solidFill>
                      <a:srgbClr val="000000"/>
                    </a:solidFill>
                    <a:latin typeface="Arial" pitchFamily="34" charset="0"/>
                  </a:rPr>
                  <a:t>Μοντέλο</a:t>
                </a:r>
              </a:p>
            </p:txBody>
          </p:sp>
          <p:sp>
            <p:nvSpPr>
              <p:cNvPr id="422867" name="Rectangle 979"/>
              <p:cNvSpPr>
                <a:spLocks noChangeArrowheads="1"/>
              </p:cNvSpPr>
              <p:nvPr/>
            </p:nvSpPr>
            <p:spPr bwMode="auto">
              <a:xfrm>
                <a:off x="3191" y="3353"/>
                <a:ext cx="39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000" i="1">
                    <a:solidFill>
                      <a:srgbClr val="000000"/>
                    </a:solidFill>
                    <a:latin typeface="Arial" pitchFamily="34" charset="0"/>
                  </a:rPr>
                  <a:t>Σχεδίασης</a:t>
                </a:r>
              </a:p>
            </p:txBody>
          </p:sp>
          <p:sp>
            <p:nvSpPr>
              <p:cNvPr id="422868" name="Rectangle 980"/>
              <p:cNvSpPr>
                <a:spLocks noChangeArrowheads="1"/>
              </p:cNvSpPr>
              <p:nvPr/>
            </p:nvSpPr>
            <p:spPr bwMode="auto">
              <a:xfrm>
                <a:off x="3764" y="3176"/>
                <a:ext cx="535" cy="1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69" name="Rectangle 981"/>
              <p:cNvSpPr>
                <a:spLocks noChangeArrowheads="1"/>
              </p:cNvSpPr>
              <p:nvPr/>
            </p:nvSpPr>
            <p:spPr bwMode="auto">
              <a:xfrm>
                <a:off x="3817" y="3183"/>
                <a:ext cx="48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100" b="0" i="1">
                    <a:solidFill>
                      <a:srgbClr val="000000"/>
                    </a:solidFill>
                  </a:rPr>
                  <a:t>υποστηρίζεται</a:t>
                </a:r>
                <a:endParaRPr lang="el-GR"/>
              </a:p>
            </p:txBody>
          </p:sp>
          <p:sp>
            <p:nvSpPr>
              <p:cNvPr id="422870" name="Rectangle 982"/>
              <p:cNvSpPr>
                <a:spLocks noChangeArrowheads="1"/>
              </p:cNvSpPr>
              <p:nvPr/>
            </p:nvSpPr>
            <p:spPr bwMode="auto">
              <a:xfrm>
                <a:off x="1487" y="2569"/>
                <a:ext cx="832" cy="32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71" name="Rectangle 983"/>
              <p:cNvSpPr>
                <a:spLocks noChangeArrowheads="1"/>
              </p:cNvSpPr>
              <p:nvPr/>
            </p:nvSpPr>
            <p:spPr bwMode="auto">
              <a:xfrm>
                <a:off x="1558" y="2580"/>
                <a:ext cx="690" cy="3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72" name="Rectangle 984"/>
              <p:cNvSpPr>
                <a:spLocks noChangeArrowheads="1"/>
              </p:cNvSpPr>
              <p:nvPr/>
            </p:nvSpPr>
            <p:spPr bwMode="auto">
              <a:xfrm>
                <a:off x="1623" y="2618"/>
                <a:ext cx="62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Requirements</a:t>
                </a:r>
                <a:endParaRPr lang="el-GR"/>
              </a:p>
            </p:txBody>
          </p:sp>
          <p:sp>
            <p:nvSpPr>
              <p:cNvPr id="422873" name="Rectangle 985"/>
              <p:cNvSpPr>
                <a:spLocks noChangeArrowheads="1"/>
              </p:cNvSpPr>
              <p:nvPr/>
            </p:nvSpPr>
            <p:spPr bwMode="auto">
              <a:xfrm>
                <a:off x="1702" y="2748"/>
                <a:ext cx="4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Workflow</a:t>
                </a:r>
                <a:endParaRPr lang="el-GR"/>
              </a:p>
            </p:txBody>
          </p:sp>
          <p:sp>
            <p:nvSpPr>
              <p:cNvPr id="422874" name="Rectangle 986"/>
              <p:cNvSpPr>
                <a:spLocks noChangeArrowheads="1"/>
              </p:cNvSpPr>
              <p:nvPr/>
            </p:nvSpPr>
            <p:spPr bwMode="auto">
              <a:xfrm>
                <a:off x="2319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75" name="Rectangle 987"/>
              <p:cNvSpPr>
                <a:spLocks noChangeArrowheads="1"/>
              </p:cNvSpPr>
              <p:nvPr/>
            </p:nvSpPr>
            <p:spPr bwMode="auto">
              <a:xfrm>
                <a:off x="2361" y="272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76" name="Rectangle 988"/>
              <p:cNvSpPr>
                <a:spLocks noChangeArrowheads="1"/>
              </p:cNvSpPr>
              <p:nvPr/>
            </p:nvSpPr>
            <p:spPr bwMode="auto">
              <a:xfrm>
                <a:off x="2403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77" name="Rectangle 989"/>
              <p:cNvSpPr>
                <a:spLocks noChangeArrowheads="1"/>
              </p:cNvSpPr>
              <p:nvPr/>
            </p:nvSpPr>
            <p:spPr bwMode="auto">
              <a:xfrm>
                <a:off x="2446" y="272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78" name="Rectangle 990"/>
              <p:cNvSpPr>
                <a:spLocks noChangeArrowheads="1"/>
              </p:cNvSpPr>
              <p:nvPr/>
            </p:nvSpPr>
            <p:spPr bwMode="auto">
              <a:xfrm>
                <a:off x="2488" y="2729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79" name="Rectangle 991"/>
              <p:cNvSpPr>
                <a:spLocks noChangeArrowheads="1"/>
              </p:cNvSpPr>
              <p:nvPr/>
            </p:nvSpPr>
            <p:spPr bwMode="auto">
              <a:xfrm>
                <a:off x="2319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0" name="Rectangle 992"/>
              <p:cNvSpPr>
                <a:spLocks noChangeArrowheads="1"/>
              </p:cNvSpPr>
              <p:nvPr/>
            </p:nvSpPr>
            <p:spPr bwMode="auto">
              <a:xfrm>
                <a:off x="2361" y="272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1" name="Rectangle 993"/>
              <p:cNvSpPr>
                <a:spLocks noChangeArrowheads="1"/>
              </p:cNvSpPr>
              <p:nvPr/>
            </p:nvSpPr>
            <p:spPr bwMode="auto">
              <a:xfrm>
                <a:off x="2403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2" name="Rectangle 994"/>
              <p:cNvSpPr>
                <a:spLocks noChangeArrowheads="1"/>
              </p:cNvSpPr>
              <p:nvPr/>
            </p:nvSpPr>
            <p:spPr bwMode="auto">
              <a:xfrm>
                <a:off x="2446" y="272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3" name="Rectangle 995"/>
              <p:cNvSpPr>
                <a:spLocks noChangeArrowheads="1"/>
              </p:cNvSpPr>
              <p:nvPr/>
            </p:nvSpPr>
            <p:spPr bwMode="auto">
              <a:xfrm>
                <a:off x="2488" y="2729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4" name="Rectangle 996"/>
              <p:cNvSpPr>
                <a:spLocks noChangeArrowheads="1"/>
              </p:cNvSpPr>
              <p:nvPr/>
            </p:nvSpPr>
            <p:spPr bwMode="auto">
              <a:xfrm>
                <a:off x="1487" y="2568"/>
                <a:ext cx="832" cy="34"/>
              </a:xfrm>
              <a:prstGeom prst="rect">
                <a:avLst/>
              </a:prstGeom>
              <a:solidFill>
                <a:srgbClr val="B5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5" name="Rectangle 997"/>
              <p:cNvSpPr>
                <a:spLocks noChangeArrowheads="1"/>
              </p:cNvSpPr>
              <p:nvPr/>
            </p:nvSpPr>
            <p:spPr bwMode="auto">
              <a:xfrm>
                <a:off x="1487" y="2602"/>
                <a:ext cx="832" cy="16"/>
              </a:xfrm>
              <a:prstGeom prst="rect">
                <a:avLst/>
              </a:prstGeom>
              <a:solidFill>
                <a:srgbClr val="B5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6" name="Rectangle 998"/>
              <p:cNvSpPr>
                <a:spLocks noChangeArrowheads="1"/>
              </p:cNvSpPr>
              <p:nvPr/>
            </p:nvSpPr>
            <p:spPr bwMode="auto">
              <a:xfrm>
                <a:off x="1487" y="2618"/>
                <a:ext cx="832" cy="19"/>
              </a:xfrm>
              <a:prstGeom prst="rect">
                <a:avLst/>
              </a:prstGeom>
              <a:solidFill>
                <a:srgbClr val="B5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7" name="Rectangle 999"/>
              <p:cNvSpPr>
                <a:spLocks noChangeArrowheads="1"/>
              </p:cNvSpPr>
              <p:nvPr/>
            </p:nvSpPr>
            <p:spPr bwMode="auto">
              <a:xfrm>
                <a:off x="1487" y="2637"/>
                <a:ext cx="832" cy="10"/>
              </a:xfrm>
              <a:prstGeom prst="rect">
                <a:avLst/>
              </a:prstGeom>
              <a:solidFill>
                <a:srgbClr val="B5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8" name="Rectangle 1000"/>
              <p:cNvSpPr>
                <a:spLocks noChangeArrowheads="1"/>
              </p:cNvSpPr>
              <p:nvPr/>
            </p:nvSpPr>
            <p:spPr bwMode="auto">
              <a:xfrm>
                <a:off x="1487" y="2647"/>
                <a:ext cx="832" cy="13"/>
              </a:xfrm>
              <a:prstGeom prst="rect">
                <a:avLst/>
              </a:prstGeom>
              <a:solidFill>
                <a:srgbClr val="B5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89" name="Rectangle 1001"/>
              <p:cNvSpPr>
                <a:spLocks noChangeArrowheads="1"/>
              </p:cNvSpPr>
              <p:nvPr/>
            </p:nvSpPr>
            <p:spPr bwMode="auto">
              <a:xfrm>
                <a:off x="1487" y="2660"/>
                <a:ext cx="832" cy="8"/>
              </a:xfrm>
              <a:prstGeom prst="rect">
                <a:avLst/>
              </a:prstGeom>
              <a:solidFill>
                <a:srgbClr val="B4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0" name="Rectangle 1002"/>
              <p:cNvSpPr>
                <a:spLocks noChangeArrowheads="1"/>
              </p:cNvSpPr>
              <p:nvPr/>
            </p:nvSpPr>
            <p:spPr bwMode="auto">
              <a:xfrm>
                <a:off x="1487" y="2668"/>
                <a:ext cx="832" cy="9"/>
              </a:xfrm>
              <a:prstGeom prst="rect">
                <a:avLst/>
              </a:prstGeom>
              <a:solidFill>
                <a:srgbClr val="B4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1" name="Rectangle 1003"/>
              <p:cNvSpPr>
                <a:spLocks noChangeArrowheads="1"/>
              </p:cNvSpPr>
              <p:nvPr/>
            </p:nvSpPr>
            <p:spPr bwMode="auto">
              <a:xfrm>
                <a:off x="1487" y="2677"/>
                <a:ext cx="832" cy="9"/>
              </a:xfrm>
              <a:prstGeom prst="rect">
                <a:avLst/>
              </a:prstGeom>
              <a:solidFill>
                <a:srgbClr val="B4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2" name="Rectangle 1004"/>
              <p:cNvSpPr>
                <a:spLocks noChangeArrowheads="1"/>
              </p:cNvSpPr>
              <p:nvPr/>
            </p:nvSpPr>
            <p:spPr bwMode="auto">
              <a:xfrm>
                <a:off x="1487" y="2686"/>
                <a:ext cx="832" cy="10"/>
              </a:xfrm>
              <a:prstGeom prst="rect">
                <a:avLst/>
              </a:prstGeom>
              <a:solidFill>
                <a:srgbClr val="B4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3" name="Rectangle 1005"/>
              <p:cNvSpPr>
                <a:spLocks noChangeArrowheads="1"/>
              </p:cNvSpPr>
              <p:nvPr/>
            </p:nvSpPr>
            <p:spPr bwMode="auto">
              <a:xfrm>
                <a:off x="1487" y="2696"/>
                <a:ext cx="832" cy="9"/>
              </a:xfrm>
              <a:prstGeom prst="rect">
                <a:avLst/>
              </a:prstGeom>
              <a:solidFill>
                <a:srgbClr val="B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4" name="Rectangle 1006"/>
              <p:cNvSpPr>
                <a:spLocks noChangeArrowheads="1"/>
              </p:cNvSpPr>
              <p:nvPr/>
            </p:nvSpPr>
            <p:spPr bwMode="auto">
              <a:xfrm>
                <a:off x="1487" y="2705"/>
                <a:ext cx="832" cy="9"/>
              </a:xfrm>
              <a:prstGeom prst="rect">
                <a:avLst/>
              </a:prstGeom>
              <a:solidFill>
                <a:srgbClr val="B4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5" name="Rectangle 1007"/>
              <p:cNvSpPr>
                <a:spLocks noChangeArrowheads="1"/>
              </p:cNvSpPr>
              <p:nvPr/>
            </p:nvSpPr>
            <p:spPr bwMode="auto">
              <a:xfrm>
                <a:off x="1487" y="2714"/>
                <a:ext cx="832" cy="8"/>
              </a:xfrm>
              <a:prstGeom prst="rect">
                <a:avLst/>
              </a:prstGeom>
              <a:solidFill>
                <a:srgbClr val="B4C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6" name="Rectangle 1008"/>
              <p:cNvSpPr>
                <a:spLocks noChangeArrowheads="1"/>
              </p:cNvSpPr>
              <p:nvPr/>
            </p:nvSpPr>
            <p:spPr bwMode="auto">
              <a:xfrm>
                <a:off x="1487" y="2722"/>
                <a:ext cx="832" cy="6"/>
              </a:xfrm>
              <a:prstGeom prst="rect">
                <a:avLst/>
              </a:prstGeom>
              <a:solidFill>
                <a:srgbClr val="B4C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7" name="Rectangle 1009"/>
              <p:cNvSpPr>
                <a:spLocks noChangeArrowheads="1"/>
              </p:cNvSpPr>
              <p:nvPr/>
            </p:nvSpPr>
            <p:spPr bwMode="auto">
              <a:xfrm>
                <a:off x="1487" y="2728"/>
                <a:ext cx="832" cy="7"/>
              </a:xfrm>
              <a:prstGeom prst="rect">
                <a:avLst/>
              </a:prstGeom>
              <a:solidFill>
                <a:srgbClr val="B4C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8" name="Rectangle 1010"/>
              <p:cNvSpPr>
                <a:spLocks noChangeArrowheads="1"/>
              </p:cNvSpPr>
              <p:nvPr/>
            </p:nvSpPr>
            <p:spPr bwMode="auto">
              <a:xfrm>
                <a:off x="1487" y="2735"/>
                <a:ext cx="832" cy="6"/>
              </a:xfrm>
              <a:prstGeom prst="rect">
                <a:avLst/>
              </a:prstGeom>
              <a:solidFill>
                <a:srgbClr val="B3C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899" name="Rectangle 1011"/>
              <p:cNvSpPr>
                <a:spLocks noChangeArrowheads="1"/>
              </p:cNvSpPr>
              <p:nvPr/>
            </p:nvSpPr>
            <p:spPr bwMode="auto">
              <a:xfrm>
                <a:off x="1487" y="2741"/>
                <a:ext cx="832" cy="5"/>
              </a:xfrm>
              <a:prstGeom prst="rect">
                <a:avLst/>
              </a:prstGeom>
              <a:solidFill>
                <a:srgbClr val="B3C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9485" name="Group 1213"/>
            <p:cNvGrpSpPr>
              <a:grpSpLocks/>
            </p:cNvGrpSpPr>
            <p:nvPr/>
          </p:nvGrpSpPr>
          <p:grpSpPr bwMode="auto">
            <a:xfrm>
              <a:off x="2144713" y="4078288"/>
              <a:ext cx="4508500" cy="2281237"/>
              <a:chOff x="1487" y="2569"/>
              <a:chExt cx="2840" cy="1437"/>
            </a:xfrm>
          </p:grpSpPr>
          <p:sp>
            <p:nvSpPr>
              <p:cNvPr id="422901" name="Rectangle 1013"/>
              <p:cNvSpPr>
                <a:spLocks noChangeArrowheads="1"/>
              </p:cNvSpPr>
              <p:nvPr/>
            </p:nvSpPr>
            <p:spPr bwMode="auto">
              <a:xfrm>
                <a:off x="1487" y="2746"/>
                <a:ext cx="832" cy="6"/>
              </a:xfrm>
              <a:prstGeom prst="rect">
                <a:avLst/>
              </a:prstGeom>
              <a:solidFill>
                <a:srgbClr val="B3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02" name="Rectangle 1014"/>
              <p:cNvSpPr>
                <a:spLocks noChangeArrowheads="1"/>
              </p:cNvSpPr>
              <p:nvPr/>
            </p:nvSpPr>
            <p:spPr bwMode="auto">
              <a:xfrm>
                <a:off x="1487" y="2752"/>
                <a:ext cx="832" cy="7"/>
              </a:xfrm>
              <a:prstGeom prst="rect">
                <a:avLst/>
              </a:prstGeom>
              <a:solidFill>
                <a:srgbClr val="B3C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03" name="Rectangle 1015"/>
              <p:cNvSpPr>
                <a:spLocks noChangeArrowheads="1"/>
              </p:cNvSpPr>
              <p:nvPr/>
            </p:nvSpPr>
            <p:spPr bwMode="auto">
              <a:xfrm>
                <a:off x="1487" y="2759"/>
                <a:ext cx="832" cy="7"/>
              </a:xfrm>
              <a:prstGeom prst="rect">
                <a:avLst/>
              </a:prstGeom>
              <a:solidFill>
                <a:srgbClr val="B3C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04" name="Rectangle 1016"/>
              <p:cNvSpPr>
                <a:spLocks noChangeArrowheads="1"/>
              </p:cNvSpPr>
              <p:nvPr/>
            </p:nvSpPr>
            <p:spPr bwMode="auto">
              <a:xfrm>
                <a:off x="1487" y="2766"/>
                <a:ext cx="832" cy="9"/>
              </a:xfrm>
              <a:prstGeom prst="rect">
                <a:avLst/>
              </a:prstGeom>
              <a:solidFill>
                <a:srgbClr val="B3C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05" name="Rectangle 1017"/>
              <p:cNvSpPr>
                <a:spLocks noChangeArrowheads="1"/>
              </p:cNvSpPr>
              <p:nvPr/>
            </p:nvSpPr>
            <p:spPr bwMode="auto">
              <a:xfrm>
                <a:off x="1487" y="2775"/>
                <a:ext cx="832" cy="9"/>
              </a:xfrm>
              <a:prstGeom prst="rect">
                <a:avLst/>
              </a:prstGeom>
              <a:solidFill>
                <a:srgbClr val="B3C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06" name="Rectangle 1018"/>
              <p:cNvSpPr>
                <a:spLocks noChangeArrowheads="1"/>
              </p:cNvSpPr>
              <p:nvPr/>
            </p:nvSpPr>
            <p:spPr bwMode="auto">
              <a:xfrm>
                <a:off x="1487" y="2784"/>
                <a:ext cx="832" cy="9"/>
              </a:xfrm>
              <a:prstGeom prst="rect">
                <a:avLst/>
              </a:prstGeom>
              <a:solidFill>
                <a:srgbClr val="B3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07" name="Rectangle 1019"/>
              <p:cNvSpPr>
                <a:spLocks noChangeArrowheads="1"/>
              </p:cNvSpPr>
              <p:nvPr/>
            </p:nvSpPr>
            <p:spPr bwMode="auto">
              <a:xfrm>
                <a:off x="1487" y="2793"/>
                <a:ext cx="832" cy="6"/>
              </a:xfrm>
              <a:prstGeom prst="rect">
                <a:avLst/>
              </a:prstGeom>
              <a:solidFill>
                <a:srgbClr val="B3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08" name="Rectangle 1020"/>
              <p:cNvSpPr>
                <a:spLocks noChangeArrowheads="1"/>
              </p:cNvSpPr>
              <p:nvPr/>
            </p:nvSpPr>
            <p:spPr bwMode="auto">
              <a:xfrm>
                <a:off x="1487" y="2799"/>
                <a:ext cx="832" cy="11"/>
              </a:xfrm>
              <a:prstGeom prst="rect">
                <a:avLst/>
              </a:prstGeom>
              <a:solidFill>
                <a:srgbClr val="B3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09" name="Rectangle 1021"/>
              <p:cNvSpPr>
                <a:spLocks noChangeArrowheads="1"/>
              </p:cNvSpPr>
              <p:nvPr/>
            </p:nvSpPr>
            <p:spPr bwMode="auto">
              <a:xfrm>
                <a:off x="1487" y="2810"/>
                <a:ext cx="832" cy="10"/>
              </a:xfrm>
              <a:prstGeom prst="rect">
                <a:avLst/>
              </a:prstGeom>
              <a:solidFill>
                <a:srgbClr val="B2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10" name="Rectangle 1022"/>
              <p:cNvSpPr>
                <a:spLocks noChangeArrowheads="1"/>
              </p:cNvSpPr>
              <p:nvPr/>
            </p:nvSpPr>
            <p:spPr bwMode="auto">
              <a:xfrm>
                <a:off x="1487" y="2820"/>
                <a:ext cx="832" cy="7"/>
              </a:xfrm>
              <a:prstGeom prst="rect">
                <a:avLst/>
              </a:prstGeom>
              <a:solidFill>
                <a:srgbClr val="B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911" name="Rectangle 1023"/>
              <p:cNvSpPr>
                <a:spLocks noChangeArrowheads="1"/>
              </p:cNvSpPr>
              <p:nvPr/>
            </p:nvSpPr>
            <p:spPr bwMode="auto">
              <a:xfrm>
                <a:off x="1487" y="2827"/>
                <a:ext cx="832" cy="14"/>
              </a:xfrm>
              <a:prstGeom prst="rect">
                <a:avLst/>
              </a:prstGeom>
              <a:solidFill>
                <a:srgbClr val="B2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296" name="Rectangle 1024"/>
              <p:cNvSpPr>
                <a:spLocks noChangeArrowheads="1"/>
              </p:cNvSpPr>
              <p:nvPr/>
            </p:nvSpPr>
            <p:spPr bwMode="auto">
              <a:xfrm>
                <a:off x="1487" y="2841"/>
                <a:ext cx="832" cy="13"/>
              </a:xfrm>
              <a:prstGeom prst="rect">
                <a:avLst/>
              </a:prstGeom>
              <a:solidFill>
                <a:srgbClr val="B2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297" name="Rectangle 1025"/>
              <p:cNvSpPr>
                <a:spLocks noChangeArrowheads="1"/>
              </p:cNvSpPr>
              <p:nvPr/>
            </p:nvSpPr>
            <p:spPr bwMode="auto">
              <a:xfrm>
                <a:off x="1487" y="2854"/>
                <a:ext cx="832" cy="29"/>
              </a:xfrm>
              <a:prstGeom prst="rect">
                <a:avLst/>
              </a:prstGeom>
              <a:solidFill>
                <a:srgbClr val="B2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298" name="Rectangle 1026"/>
              <p:cNvSpPr>
                <a:spLocks noChangeArrowheads="1"/>
              </p:cNvSpPr>
              <p:nvPr/>
            </p:nvSpPr>
            <p:spPr bwMode="auto">
              <a:xfrm>
                <a:off x="1487" y="2883"/>
                <a:ext cx="832" cy="1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299" name="Rectangle 1027"/>
              <p:cNvSpPr>
                <a:spLocks noChangeArrowheads="1"/>
              </p:cNvSpPr>
              <p:nvPr/>
            </p:nvSpPr>
            <p:spPr bwMode="auto">
              <a:xfrm>
                <a:off x="1487" y="2569"/>
                <a:ext cx="832" cy="32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00" name="Rectangle 1028"/>
              <p:cNvSpPr>
                <a:spLocks noChangeArrowheads="1"/>
              </p:cNvSpPr>
              <p:nvPr/>
            </p:nvSpPr>
            <p:spPr bwMode="auto">
              <a:xfrm>
                <a:off x="1624" y="2618"/>
                <a:ext cx="17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Ροή</a:t>
                </a:r>
                <a:endParaRPr lang="el-GR"/>
              </a:p>
            </p:txBody>
          </p:sp>
          <p:sp>
            <p:nvSpPr>
              <p:cNvPr id="439301" name="Rectangle 1029"/>
              <p:cNvSpPr>
                <a:spLocks noChangeArrowheads="1"/>
              </p:cNvSpPr>
              <p:nvPr/>
            </p:nvSpPr>
            <p:spPr bwMode="auto">
              <a:xfrm>
                <a:off x="1827" y="2618"/>
                <a:ext cx="44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ανάλυσης</a:t>
                </a:r>
                <a:endParaRPr lang="el-GR"/>
              </a:p>
            </p:txBody>
          </p:sp>
          <p:sp>
            <p:nvSpPr>
              <p:cNvPr id="439302" name="Rectangle 1030"/>
              <p:cNvSpPr>
                <a:spLocks noChangeArrowheads="1"/>
              </p:cNvSpPr>
              <p:nvPr/>
            </p:nvSpPr>
            <p:spPr bwMode="auto">
              <a:xfrm>
                <a:off x="1644" y="2726"/>
                <a:ext cx="54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απαιτήσεων</a:t>
                </a:r>
                <a:endParaRPr lang="el-GR"/>
              </a:p>
            </p:txBody>
          </p:sp>
          <p:sp>
            <p:nvSpPr>
              <p:cNvPr id="439303" name="Rectangle 1031"/>
              <p:cNvSpPr>
                <a:spLocks noChangeArrowheads="1"/>
              </p:cNvSpPr>
              <p:nvPr/>
            </p:nvSpPr>
            <p:spPr bwMode="auto">
              <a:xfrm>
                <a:off x="2319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04" name="Rectangle 1032"/>
              <p:cNvSpPr>
                <a:spLocks noChangeArrowheads="1"/>
              </p:cNvSpPr>
              <p:nvPr/>
            </p:nvSpPr>
            <p:spPr bwMode="auto">
              <a:xfrm>
                <a:off x="2361" y="272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05" name="Rectangle 1033"/>
              <p:cNvSpPr>
                <a:spLocks noChangeArrowheads="1"/>
              </p:cNvSpPr>
              <p:nvPr/>
            </p:nvSpPr>
            <p:spPr bwMode="auto">
              <a:xfrm>
                <a:off x="2403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06" name="Rectangle 1034"/>
              <p:cNvSpPr>
                <a:spLocks noChangeArrowheads="1"/>
              </p:cNvSpPr>
              <p:nvPr/>
            </p:nvSpPr>
            <p:spPr bwMode="auto">
              <a:xfrm>
                <a:off x="2446" y="272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07" name="Rectangle 1035"/>
              <p:cNvSpPr>
                <a:spLocks noChangeArrowheads="1"/>
              </p:cNvSpPr>
              <p:nvPr/>
            </p:nvSpPr>
            <p:spPr bwMode="auto">
              <a:xfrm>
                <a:off x="2488" y="2729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08" name="Rectangle 1036"/>
              <p:cNvSpPr>
                <a:spLocks noChangeArrowheads="1"/>
              </p:cNvSpPr>
              <p:nvPr/>
            </p:nvSpPr>
            <p:spPr bwMode="auto">
              <a:xfrm>
                <a:off x="2319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09" name="Rectangle 1037"/>
              <p:cNvSpPr>
                <a:spLocks noChangeArrowheads="1"/>
              </p:cNvSpPr>
              <p:nvPr/>
            </p:nvSpPr>
            <p:spPr bwMode="auto">
              <a:xfrm>
                <a:off x="2361" y="272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0" name="Rectangle 1038"/>
              <p:cNvSpPr>
                <a:spLocks noChangeArrowheads="1"/>
              </p:cNvSpPr>
              <p:nvPr/>
            </p:nvSpPr>
            <p:spPr bwMode="auto">
              <a:xfrm>
                <a:off x="2403" y="272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1" name="Rectangle 1039"/>
              <p:cNvSpPr>
                <a:spLocks noChangeArrowheads="1"/>
              </p:cNvSpPr>
              <p:nvPr/>
            </p:nvSpPr>
            <p:spPr bwMode="auto">
              <a:xfrm>
                <a:off x="2446" y="272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2" name="Rectangle 1040"/>
              <p:cNvSpPr>
                <a:spLocks noChangeArrowheads="1"/>
              </p:cNvSpPr>
              <p:nvPr/>
            </p:nvSpPr>
            <p:spPr bwMode="auto">
              <a:xfrm>
                <a:off x="2488" y="2729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3" name="Rectangle 1041"/>
              <p:cNvSpPr>
                <a:spLocks noChangeArrowheads="1"/>
              </p:cNvSpPr>
              <p:nvPr/>
            </p:nvSpPr>
            <p:spPr bwMode="auto">
              <a:xfrm>
                <a:off x="2319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4" name="Rectangle 1042"/>
              <p:cNvSpPr>
                <a:spLocks noChangeArrowheads="1"/>
              </p:cNvSpPr>
              <p:nvPr/>
            </p:nvSpPr>
            <p:spPr bwMode="auto">
              <a:xfrm>
                <a:off x="2361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5" name="Rectangle 1043"/>
              <p:cNvSpPr>
                <a:spLocks noChangeArrowheads="1"/>
              </p:cNvSpPr>
              <p:nvPr/>
            </p:nvSpPr>
            <p:spPr bwMode="auto">
              <a:xfrm>
                <a:off x="2403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6" name="Rectangle 1044"/>
              <p:cNvSpPr>
                <a:spLocks noChangeArrowheads="1"/>
              </p:cNvSpPr>
              <p:nvPr/>
            </p:nvSpPr>
            <p:spPr bwMode="auto">
              <a:xfrm>
                <a:off x="2446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7" name="Rectangle 1045"/>
              <p:cNvSpPr>
                <a:spLocks noChangeArrowheads="1"/>
              </p:cNvSpPr>
              <p:nvPr/>
            </p:nvSpPr>
            <p:spPr bwMode="auto">
              <a:xfrm>
                <a:off x="2488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8" name="Rectangle 1046"/>
              <p:cNvSpPr>
                <a:spLocks noChangeArrowheads="1"/>
              </p:cNvSpPr>
              <p:nvPr/>
            </p:nvSpPr>
            <p:spPr bwMode="auto">
              <a:xfrm>
                <a:off x="2530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19" name="Rectangle 1047"/>
              <p:cNvSpPr>
                <a:spLocks noChangeArrowheads="1"/>
              </p:cNvSpPr>
              <p:nvPr/>
            </p:nvSpPr>
            <p:spPr bwMode="auto">
              <a:xfrm>
                <a:off x="2572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0" name="Rectangle 1048"/>
              <p:cNvSpPr>
                <a:spLocks noChangeArrowheads="1"/>
              </p:cNvSpPr>
              <p:nvPr/>
            </p:nvSpPr>
            <p:spPr bwMode="auto">
              <a:xfrm>
                <a:off x="2614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1" name="Rectangle 1049"/>
              <p:cNvSpPr>
                <a:spLocks noChangeArrowheads="1"/>
              </p:cNvSpPr>
              <p:nvPr/>
            </p:nvSpPr>
            <p:spPr bwMode="auto">
              <a:xfrm>
                <a:off x="2657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2" name="Rectangle 1050"/>
              <p:cNvSpPr>
                <a:spLocks noChangeArrowheads="1"/>
              </p:cNvSpPr>
              <p:nvPr/>
            </p:nvSpPr>
            <p:spPr bwMode="auto">
              <a:xfrm>
                <a:off x="2699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3" name="Rectangle 1051"/>
              <p:cNvSpPr>
                <a:spLocks noChangeArrowheads="1"/>
              </p:cNvSpPr>
              <p:nvPr/>
            </p:nvSpPr>
            <p:spPr bwMode="auto">
              <a:xfrm>
                <a:off x="2741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4" name="Rectangle 1052"/>
              <p:cNvSpPr>
                <a:spLocks noChangeArrowheads="1"/>
              </p:cNvSpPr>
              <p:nvPr/>
            </p:nvSpPr>
            <p:spPr bwMode="auto">
              <a:xfrm>
                <a:off x="2783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5" name="Rectangle 1053"/>
              <p:cNvSpPr>
                <a:spLocks noChangeArrowheads="1"/>
              </p:cNvSpPr>
              <p:nvPr/>
            </p:nvSpPr>
            <p:spPr bwMode="auto">
              <a:xfrm>
                <a:off x="2826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6" name="Rectangle 1054"/>
              <p:cNvSpPr>
                <a:spLocks noChangeArrowheads="1"/>
              </p:cNvSpPr>
              <p:nvPr/>
            </p:nvSpPr>
            <p:spPr bwMode="auto">
              <a:xfrm>
                <a:off x="2867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7" name="Rectangle 1055"/>
              <p:cNvSpPr>
                <a:spLocks noChangeArrowheads="1"/>
              </p:cNvSpPr>
              <p:nvPr/>
            </p:nvSpPr>
            <p:spPr bwMode="auto">
              <a:xfrm>
                <a:off x="2910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8" name="Rectangle 1056"/>
              <p:cNvSpPr>
                <a:spLocks noChangeArrowheads="1"/>
              </p:cNvSpPr>
              <p:nvPr/>
            </p:nvSpPr>
            <p:spPr bwMode="auto">
              <a:xfrm>
                <a:off x="2953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29" name="Rectangle 1057"/>
              <p:cNvSpPr>
                <a:spLocks noChangeArrowheads="1"/>
              </p:cNvSpPr>
              <p:nvPr/>
            </p:nvSpPr>
            <p:spPr bwMode="auto">
              <a:xfrm>
                <a:off x="2994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0" name="Rectangle 1058"/>
              <p:cNvSpPr>
                <a:spLocks noChangeArrowheads="1"/>
              </p:cNvSpPr>
              <p:nvPr/>
            </p:nvSpPr>
            <p:spPr bwMode="auto">
              <a:xfrm>
                <a:off x="3036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1" name="Rectangle 1059"/>
              <p:cNvSpPr>
                <a:spLocks noChangeArrowheads="1"/>
              </p:cNvSpPr>
              <p:nvPr/>
            </p:nvSpPr>
            <p:spPr bwMode="auto">
              <a:xfrm>
                <a:off x="3078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2" name="Rectangle 1060"/>
              <p:cNvSpPr>
                <a:spLocks noChangeArrowheads="1"/>
              </p:cNvSpPr>
              <p:nvPr/>
            </p:nvSpPr>
            <p:spPr bwMode="auto">
              <a:xfrm>
                <a:off x="2319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3" name="Rectangle 1061"/>
              <p:cNvSpPr>
                <a:spLocks noChangeArrowheads="1"/>
              </p:cNvSpPr>
              <p:nvPr/>
            </p:nvSpPr>
            <p:spPr bwMode="auto">
              <a:xfrm>
                <a:off x="2361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4" name="Rectangle 1062"/>
              <p:cNvSpPr>
                <a:spLocks noChangeArrowheads="1"/>
              </p:cNvSpPr>
              <p:nvPr/>
            </p:nvSpPr>
            <p:spPr bwMode="auto">
              <a:xfrm>
                <a:off x="2403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5" name="Rectangle 1063"/>
              <p:cNvSpPr>
                <a:spLocks noChangeArrowheads="1"/>
              </p:cNvSpPr>
              <p:nvPr/>
            </p:nvSpPr>
            <p:spPr bwMode="auto">
              <a:xfrm>
                <a:off x="2446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6" name="Rectangle 1064"/>
              <p:cNvSpPr>
                <a:spLocks noChangeArrowheads="1"/>
              </p:cNvSpPr>
              <p:nvPr/>
            </p:nvSpPr>
            <p:spPr bwMode="auto">
              <a:xfrm>
                <a:off x="2488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7" name="Rectangle 1065"/>
              <p:cNvSpPr>
                <a:spLocks noChangeArrowheads="1"/>
              </p:cNvSpPr>
              <p:nvPr/>
            </p:nvSpPr>
            <p:spPr bwMode="auto">
              <a:xfrm>
                <a:off x="2530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8" name="Rectangle 1066"/>
              <p:cNvSpPr>
                <a:spLocks noChangeArrowheads="1"/>
              </p:cNvSpPr>
              <p:nvPr/>
            </p:nvSpPr>
            <p:spPr bwMode="auto">
              <a:xfrm>
                <a:off x="2572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39" name="Rectangle 1067"/>
              <p:cNvSpPr>
                <a:spLocks noChangeArrowheads="1"/>
              </p:cNvSpPr>
              <p:nvPr/>
            </p:nvSpPr>
            <p:spPr bwMode="auto">
              <a:xfrm>
                <a:off x="2614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0" name="Rectangle 1068"/>
              <p:cNvSpPr>
                <a:spLocks noChangeArrowheads="1"/>
              </p:cNvSpPr>
              <p:nvPr/>
            </p:nvSpPr>
            <p:spPr bwMode="auto">
              <a:xfrm>
                <a:off x="2657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1" name="Rectangle 1069"/>
              <p:cNvSpPr>
                <a:spLocks noChangeArrowheads="1"/>
              </p:cNvSpPr>
              <p:nvPr/>
            </p:nvSpPr>
            <p:spPr bwMode="auto">
              <a:xfrm>
                <a:off x="2699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2" name="Rectangle 1070"/>
              <p:cNvSpPr>
                <a:spLocks noChangeArrowheads="1"/>
              </p:cNvSpPr>
              <p:nvPr/>
            </p:nvSpPr>
            <p:spPr bwMode="auto">
              <a:xfrm>
                <a:off x="2741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3" name="Rectangle 1071"/>
              <p:cNvSpPr>
                <a:spLocks noChangeArrowheads="1"/>
              </p:cNvSpPr>
              <p:nvPr/>
            </p:nvSpPr>
            <p:spPr bwMode="auto">
              <a:xfrm>
                <a:off x="2783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4" name="Rectangle 1072"/>
              <p:cNvSpPr>
                <a:spLocks noChangeArrowheads="1"/>
              </p:cNvSpPr>
              <p:nvPr/>
            </p:nvSpPr>
            <p:spPr bwMode="auto">
              <a:xfrm>
                <a:off x="2826" y="3162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5" name="Rectangle 1073"/>
              <p:cNvSpPr>
                <a:spLocks noChangeArrowheads="1"/>
              </p:cNvSpPr>
              <p:nvPr/>
            </p:nvSpPr>
            <p:spPr bwMode="auto">
              <a:xfrm>
                <a:off x="2867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6" name="Rectangle 1074"/>
              <p:cNvSpPr>
                <a:spLocks noChangeArrowheads="1"/>
              </p:cNvSpPr>
              <p:nvPr/>
            </p:nvSpPr>
            <p:spPr bwMode="auto">
              <a:xfrm>
                <a:off x="2910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7" name="Rectangle 1075"/>
              <p:cNvSpPr>
                <a:spLocks noChangeArrowheads="1"/>
              </p:cNvSpPr>
              <p:nvPr/>
            </p:nvSpPr>
            <p:spPr bwMode="auto">
              <a:xfrm>
                <a:off x="2953" y="3162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8" name="Rectangle 1076"/>
              <p:cNvSpPr>
                <a:spLocks noChangeArrowheads="1"/>
              </p:cNvSpPr>
              <p:nvPr/>
            </p:nvSpPr>
            <p:spPr bwMode="auto">
              <a:xfrm>
                <a:off x="2994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49" name="Rectangle 1077"/>
              <p:cNvSpPr>
                <a:spLocks noChangeArrowheads="1"/>
              </p:cNvSpPr>
              <p:nvPr/>
            </p:nvSpPr>
            <p:spPr bwMode="auto">
              <a:xfrm>
                <a:off x="3036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0" name="Rectangle 1078"/>
              <p:cNvSpPr>
                <a:spLocks noChangeArrowheads="1"/>
              </p:cNvSpPr>
              <p:nvPr/>
            </p:nvSpPr>
            <p:spPr bwMode="auto">
              <a:xfrm>
                <a:off x="3078" y="3162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1" name="Rectangle 1079"/>
              <p:cNvSpPr>
                <a:spLocks noChangeArrowheads="1"/>
              </p:cNvSpPr>
              <p:nvPr/>
            </p:nvSpPr>
            <p:spPr bwMode="auto">
              <a:xfrm>
                <a:off x="231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2" name="Rectangle 1080"/>
              <p:cNvSpPr>
                <a:spLocks noChangeArrowheads="1"/>
              </p:cNvSpPr>
              <p:nvPr/>
            </p:nvSpPr>
            <p:spPr bwMode="auto">
              <a:xfrm>
                <a:off x="2361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3" name="Rectangle 1081"/>
              <p:cNvSpPr>
                <a:spLocks noChangeArrowheads="1"/>
              </p:cNvSpPr>
              <p:nvPr/>
            </p:nvSpPr>
            <p:spPr bwMode="auto">
              <a:xfrm>
                <a:off x="2403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4" name="Rectangle 1082"/>
              <p:cNvSpPr>
                <a:spLocks noChangeArrowheads="1"/>
              </p:cNvSpPr>
              <p:nvPr/>
            </p:nvSpPr>
            <p:spPr bwMode="auto">
              <a:xfrm>
                <a:off x="2446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5" name="Rectangle 1083"/>
              <p:cNvSpPr>
                <a:spLocks noChangeArrowheads="1"/>
              </p:cNvSpPr>
              <p:nvPr/>
            </p:nvSpPr>
            <p:spPr bwMode="auto">
              <a:xfrm>
                <a:off x="2488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6" name="Rectangle 1084"/>
              <p:cNvSpPr>
                <a:spLocks noChangeArrowheads="1"/>
              </p:cNvSpPr>
              <p:nvPr/>
            </p:nvSpPr>
            <p:spPr bwMode="auto">
              <a:xfrm>
                <a:off x="253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7" name="Rectangle 1085"/>
              <p:cNvSpPr>
                <a:spLocks noChangeArrowheads="1"/>
              </p:cNvSpPr>
              <p:nvPr/>
            </p:nvSpPr>
            <p:spPr bwMode="auto">
              <a:xfrm>
                <a:off x="2572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8" name="Rectangle 1086"/>
              <p:cNvSpPr>
                <a:spLocks noChangeArrowheads="1"/>
              </p:cNvSpPr>
              <p:nvPr/>
            </p:nvSpPr>
            <p:spPr bwMode="auto">
              <a:xfrm>
                <a:off x="261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59" name="Rectangle 1087"/>
              <p:cNvSpPr>
                <a:spLocks noChangeArrowheads="1"/>
              </p:cNvSpPr>
              <p:nvPr/>
            </p:nvSpPr>
            <p:spPr bwMode="auto">
              <a:xfrm>
                <a:off x="2657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0" name="Rectangle 1088"/>
              <p:cNvSpPr>
                <a:spLocks noChangeArrowheads="1"/>
              </p:cNvSpPr>
              <p:nvPr/>
            </p:nvSpPr>
            <p:spPr bwMode="auto">
              <a:xfrm>
                <a:off x="269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1" name="Rectangle 1089"/>
              <p:cNvSpPr>
                <a:spLocks noChangeArrowheads="1"/>
              </p:cNvSpPr>
              <p:nvPr/>
            </p:nvSpPr>
            <p:spPr bwMode="auto">
              <a:xfrm>
                <a:off x="2741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2" name="Rectangle 1090"/>
              <p:cNvSpPr>
                <a:spLocks noChangeArrowheads="1"/>
              </p:cNvSpPr>
              <p:nvPr/>
            </p:nvSpPr>
            <p:spPr bwMode="auto">
              <a:xfrm>
                <a:off x="278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3" name="Rectangle 1091"/>
              <p:cNvSpPr>
                <a:spLocks noChangeArrowheads="1"/>
              </p:cNvSpPr>
              <p:nvPr/>
            </p:nvSpPr>
            <p:spPr bwMode="auto">
              <a:xfrm>
                <a:off x="2826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4" name="Rectangle 1092"/>
              <p:cNvSpPr>
                <a:spLocks noChangeArrowheads="1"/>
              </p:cNvSpPr>
              <p:nvPr/>
            </p:nvSpPr>
            <p:spPr bwMode="auto">
              <a:xfrm>
                <a:off x="2867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5" name="Rectangle 1093"/>
              <p:cNvSpPr>
                <a:spLocks noChangeArrowheads="1"/>
              </p:cNvSpPr>
              <p:nvPr/>
            </p:nvSpPr>
            <p:spPr bwMode="auto">
              <a:xfrm>
                <a:off x="2910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6" name="Rectangle 1094"/>
              <p:cNvSpPr>
                <a:spLocks noChangeArrowheads="1"/>
              </p:cNvSpPr>
              <p:nvPr/>
            </p:nvSpPr>
            <p:spPr bwMode="auto">
              <a:xfrm>
                <a:off x="2953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7" name="Rectangle 1095"/>
              <p:cNvSpPr>
                <a:spLocks noChangeArrowheads="1"/>
              </p:cNvSpPr>
              <p:nvPr/>
            </p:nvSpPr>
            <p:spPr bwMode="auto">
              <a:xfrm>
                <a:off x="299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8" name="Rectangle 1096"/>
              <p:cNvSpPr>
                <a:spLocks noChangeArrowheads="1"/>
              </p:cNvSpPr>
              <p:nvPr/>
            </p:nvSpPr>
            <p:spPr bwMode="auto">
              <a:xfrm>
                <a:off x="3036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69" name="Rectangle 1097"/>
              <p:cNvSpPr>
                <a:spLocks noChangeArrowheads="1"/>
              </p:cNvSpPr>
              <p:nvPr/>
            </p:nvSpPr>
            <p:spPr bwMode="auto">
              <a:xfrm>
                <a:off x="3078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0" name="Rectangle 1098"/>
              <p:cNvSpPr>
                <a:spLocks noChangeArrowheads="1"/>
              </p:cNvSpPr>
              <p:nvPr/>
            </p:nvSpPr>
            <p:spPr bwMode="auto">
              <a:xfrm>
                <a:off x="3121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1" name="Rectangle 1099"/>
              <p:cNvSpPr>
                <a:spLocks noChangeArrowheads="1"/>
              </p:cNvSpPr>
              <p:nvPr/>
            </p:nvSpPr>
            <p:spPr bwMode="auto">
              <a:xfrm>
                <a:off x="316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2" name="Rectangle 1100"/>
              <p:cNvSpPr>
                <a:spLocks noChangeArrowheads="1"/>
              </p:cNvSpPr>
              <p:nvPr/>
            </p:nvSpPr>
            <p:spPr bwMode="auto">
              <a:xfrm>
                <a:off x="3205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3" name="Rectangle 1101"/>
              <p:cNvSpPr>
                <a:spLocks noChangeArrowheads="1"/>
              </p:cNvSpPr>
              <p:nvPr/>
            </p:nvSpPr>
            <p:spPr bwMode="auto">
              <a:xfrm>
                <a:off x="3247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4" name="Rectangle 1102"/>
              <p:cNvSpPr>
                <a:spLocks noChangeArrowheads="1"/>
              </p:cNvSpPr>
              <p:nvPr/>
            </p:nvSpPr>
            <p:spPr bwMode="auto">
              <a:xfrm>
                <a:off x="329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5" name="Rectangle 1103"/>
              <p:cNvSpPr>
                <a:spLocks noChangeArrowheads="1"/>
              </p:cNvSpPr>
              <p:nvPr/>
            </p:nvSpPr>
            <p:spPr bwMode="auto">
              <a:xfrm>
                <a:off x="3331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6" name="Rectangle 1104"/>
              <p:cNvSpPr>
                <a:spLocks noChangeArrowheads="1"/>
              </p:cNvSpPr>
              <p:nvPr/>
            </p:nvSpPr>
            <p:spPr bwMode="auto">
              <a:xfrm>
                <a:off x="337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7" name="Rectangle 1105"/>
              <p:cNvSpPr>
                <a:spLocks noChangeArrowheads="1"/>
              </p:cNvSpPr>
              <p:nvPr/>
            </p:nvSpPr>
            <p:spPr bwMode="auto">
              <a:xfrm>
                <a:off x="3417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8" name="Rectangle 1106"/>
              <p:cNvSpPr>
                <a:spLocks noChangeArrowheads="1"/>
              </p:cNvSpPr>
              <p:nvPr/>
            </p:nvSpPr>
            <p:spPr bwMode="auto">
              <a:xfrm>
                <a:off x="345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79" name="Rectangle 1107"/>
              <p:cNvSpPr>
                <a:spLocks noChangeArrowheads="1"/>
              </p:cNvSpPr>
              <p:nvPr/>
            </p:nvSpPr>
            <p:spPr bwMode="auto">
              <a:xfrm>
                <a:off x="3500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0" name="Rectangle 1108"/>
              <p:cNvSpPr>
                <a:spLocks noChangeArrowheads="1"/>
              </p:cNvSpPr>
              <p:nvPr/>
            </p:nvSpPr>
            <p:spPr bwMode="auto">
              <a:xfrm>
                <a:off x="354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1" name="Rectangle 1109"/>
              <p:cNvSpPr>
                <a:spLocks noChangeArrowheads="1"/>
              </p:cNvSpPr>
              <p:nvPr/>
            </p:nvSpPr>
            <p:spPr bwMode="auto">
              <a:xfrm>
                <a:off x="3585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2" name="Rectangle 1110"/>
              <p:cNvSpPr>
                <a:spLocks noChangeArrowheads="1"/>
              </p:cNvSpPr>
              <p:nvPr/>
            </p:nvSpPr>
            <p:spPr bwMode="auto">
              <a:xfrm>
                <a:off x="3628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3" name="Rectangle 1111"/>
              <p:cNvSpPr>
                <a:spLocks noChangeArrowheads="1"/>
              </p:cNvSpPr>
              <p:nvPr/>
            </p:nvSpPr>
            <p:spPr bwMode="auto">
              <a:xfrm>
                <a:off x="367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4" name="Rectangle 1112"/>
              <p:cNvSpPr>
                <a:spLocks noChangeArrowheads="1"/>
              </p:cNvSpPr>
              <p:nvPr/>
            </p:nvSpPr>
            <p:spPr bwMode="auto">
              <a:xfrm>
                <a:off x="3711" y="3555"/>
                <a:ext cx="1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5" name="Rectangle 1113"/>
              <p:cNvSpPr>
                <a:spLocks noChangeArrowheads="1"/>
              </p:cNvSpPr>
              <p:nvPr/>
            </p:nvSpPr>
            <p:spPr bwMode="auto">
              <a:xfrm>
                <a:off x="231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6" name="Rectangle 1114"/>
              <p:cNvSpPr>
                <a:spLocks noChangeArrowheads="1"/>
              </p:cNvSpPr>
              <p:nvPr/>
            </p:nvSpPr>
            <p:spPr bwMode="auto">
              <a:xfrm>
                <a:off x="2361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7" name="Rectangle 1115"/>
              <p:cNvSpPr>
                <a:spLocks noChangeArrowheads="1"/>
              </p:cNvSpPr>
              <p:nvPr/>
            </p:nvSpPr>
            <p:spPr bwMode="auto">
              <a:xfrm>
                <a:off x="2403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8" name="Rectangle 1116"/>
              <p:cNvSpPr>
                <a:spLocks noChangeArrowheads="1"/>
              </p:cNvSpPr>
              <p:nvPr/>
            </p:nvSpPr>
            <p:spPr bwMode="auto">
              <a:xfrm>
                <a:off x="2446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89" name="Rectangle 1117"/>
              <p:cNvSpPr>
                <a:spLocks noChangeArrowheads="1"/>
              </p:cNvSpPr>
              <p:nvPr/>
            </p:nvSpPr>
            <p:spPr bwMode="auto">
              <a:xfrm>
                <a:off x="2488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0" name="Rectangle 1118"/>
              <p:cNvSpPr>
                <a:spLocks noChangeArrowheads="1"/>
              </p:cNvSpPr>
              <p:nvPr/>
            </p:nvSpPr>
            <p:spPr bwMode="auto">
              <a:xfrm>
                <a:off x="253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1" name="Rectangle 1119"/>
              <p:cNvSpPr>
                <a:spLocks noChangeArrowheads="1"/>
              </p:cNvSpPr>
              <p:nvPr/>
            </p:nvSpPr>
            <p:spPr bwMode="auto">
              <a:xfrm>
                <a:off x="2572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2" name="Rectangle 1120"/>
              <p:cNvSpPr>
                <a:spLocks noChangeArrowheads="1"/>
              </p:cNvSpPr>
              <p:nvPr/>
            </p:nvSpPr>
            <p:spPr bwMode="auto">
              <a:xfrm>
                <a:off x="261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3" name="Rectangle 1121"/>
              <p:cNvSpPr>
                <a:spLocks noChangeArrowheads="1"/>
              </p:cNvSpPr>
              <p:nvPr/>
            </p:nvSpPr>
            <p:spPr bwMode="auto">
              <a:xfrm>
                <a:off x="2657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4" name="Rectangle 1122"/>
              <p:cNvSpPr>
                <a:spLocks noChangeArrowheads="1"/>
              </p:cNvSpPr>
              <p:nvPr/>
            </p:nvSpPr>
            <p:spPr bwMode="auto">
              <a:xfrm>
                <a:off x="269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5" name="Rectangle 1123"/>
              <p:cNvSpPr>
                <a:spLocks noChangeArrowheads="1"/>
              </p:cNvSpPr>
              <p:nvPr/>
            </p:nvSpPr>
            <p:spPr bwMode="auto">
              <a:xfrm>
                <a:off x="2741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6" name="Rectangle 1124"/>
              <p:cNvSpPr>
                <a:spLocks noChangeArrowheads="1"/>
              </p:cNvSpPr>
              <p:nvPr/>
            </p:nvSpPr>
            <p:spPr bwMode="auto">
              <a:xfrm>
                <a:off x="278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7" name="Rectangle 1125"/>
              <p:cNvSpPr>
                <a:spLocks noChangeArrowheads="1"/>
              </p:cNvSpPr>
              <p:nvPr/>
            </p:nvSpPr>
            <p:spPr bwMode="auto">
              <a:xfrm>
                <a:off x="2826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8" name="Rectangle 1126"/>
              <p:cNvSpPr>
                <a:spLocks noChangeArrowheads="1"/>
              </p:cNvSpPr>
              <p:nvPr/>
            </p:nvSpPr>
            <p:spPr bwMode="auto">
              <a:xfrm>
                <a:off x="2867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399" name="Rectangle 1127"/>
              <p:cNvSpPr>
                <a:spLocks noChangeArrowheads="1"/>
              </p:cNvSpPr>
              <p:nvPr/>
            </p:nvSpPr>
            <p:spPr bwMode="auto">
              <a:xfrm>
                <a:off x="2910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0" name="Rectangle 1128"/>
              <p:cNvSpPr>
                <a:spLocks noChangeArrowheads="1"/>
              </p:cNvSpPr>
              <p:nvPr/>
            </p:nvSpPr>
            <p:spPr bwMode="auto">
              <a:xfrm>
                <a:off x="2953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1" name="Rectangle 1129"/>
              <p:cNvSpPr>
                <a:spLocks noChangeArrowheads="1"/>
              </p:cNvSpPr>
              <p:nvPr/>
            </p:nvSpPr>
            <p:spPr bwMode="auto">
              <a:xfrm>
                <a:off x="299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2" name="Rectangle 1130"/>
              <p:cNvSpPr>
                <a:spLocks noChangeArrowheads="1"/>
              </p:cNvSpPr>
              <p:nvPr/>
            </p:nvSpPr>
            <p:spPr bwMode="auto">
              <a:xfrm>
                <a:off x="3036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3" name="Rectangle 1131"/>
              <p:cNvSpPr>
                <a:spLocks noChangeArrowheads="1"/>
              </p:cNvSpPr>
              <p:nvPr/>
            </p:nvSpPr>
            <p:spPr bwMode="auto">
              <a:xfrm>
                <a:off x="3078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4" name="Rectangle 1132"/>
              <p:cNvSpPr>
                <a:spLocks noChangeArrowheads="1"/>
              </p:cNvSpPr>
              <p:nvPr/>
            </p:nvSpPr>
            <p:spPr bwMode="auto">
              <a:xfrm>
                <a:off x="3121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5" name="Rectangle 1133"/>
              <p:cNvSpPr>
                <a:spLocks noChangeArrowheads="1"/>
              </p:cNvSpPr>
              <p:nvPr/>
            </p:nvSpPr>
            <p:spPr bwMode="auto">
              <a:xfrm>
                <a:off x="316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6" name="Rectangle 1134"/>
              <p:cNvSpPr>
                <a:spLocks noChangeArrowheads="1"/>
              </p:cNvSpPr>
              <p:nvPr/>
            </p:nvSpPr>
            <p:spPr bwMode="auto">
              <a:xfrm>
                <a:off x="3205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7" name="Rectangle 1135"/>
              <p:cNvSpPr>
                <a:spLocks noChangeArrowheads="1"/>
              </p:cNvSpPr>
              <p:nvPr/>
            </p:nvSpPr>
            <p:spPr bwMode="auto">
              <a:xfrm>
                <a:off x="3247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8" name="Rectangle 1136"/>
              <p:cNvSpPr>
                <a:spLocks noChangeArrowheads="1"/>
              </p:cNvSpPr>
              <p:nvPr/>
            </p:nvSpPr>
            <p:spPr bwMode="auto">
              <a:xfrm>
                <a:off x="329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09" name="Rectangle 1137"/>
              <p:cNvSpPr>
                <a:spLocks noChangeArrowheads="1"/>
              </p:cNvSpPr>
              <p:nvPr/>
            </p:nvSpPr>
            <p:spPr bwMode="auto">
              <a:xfrm>
                <a:off x="3331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0" name="Rectangle 1138"/>
              <p:cNvSpPr>
                <a:spLocks noChangeArrowheads="1"/>
              </p:cNvSpPr>
              <p:nvPr/>
            </p:nvSpPr>
            <p:spPr bwMode="auto">
              <a:xfrm>
                <a:off x="3374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1" name="Rectangle 1139"/>
              <p:cNvSpPr>
                <a:spLocks noChangeArrowheads="1"/>
              </p:cNvSpPr>
              <p:nvPr/>
            </p:nvSpPr>
            <p:spPr bwMode="auto">
              <a:xfrm>
                <a:off x="3417" y="3555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2" name="Rectangle 1140"/>
              <p:cNvSpPr>
                <a:spLocks noChangeArrowheads="1"/>
              </p:cNvSpPr>
              <p:nvPr/>
            </p:nvSpPr>
            <p:spPr bwMode="auto">
              <a:xfrm>
                <a:off x="3459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3" name="Rectangle 1141"/>
              <p:cNvSpPr>
                <a:spLocks noChangeArrowheads="1"/>
              </p:cNvSpPr>
              <p:nvPr/>
            </p:nvSpPr>
            <p:spPr bwMode="auto">
              <a:xfrm>
                <a:off x="3500" y="3555"/>
                <a:ext cx="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4" name="Rectangle 1142"/>
              <p:cNvSpPr>
                <a:spLocks noChangeArrowheads="1"/>
              </p:cNvSpPr>
              <p:nvPr/>
            </p:nvSpPr>
            <p:spPr bwMode="auto">
              <a:xfrm>
                <a:off x="3543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5" name="Rectangle 1143"/>
              <p:cNvSpPr>
                <a:spLocks noChangeArrowheads="1"/>
              </p:cNvSpPr>
              <p:nvPr/>
            </p:nvSpPr>
            <p:spPr bwMode="auto">
              <a:xfrm>
                <a:off x="3585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6" name="Rectangle 1144"/>
              <p:cNvSpPr>
                <a:spLocks noChangeArrowheads="1"/>
              </p:cNvSpPr>
              <p:nvPr/>
            </p:nvSpPr>
            <p:spPr bwMode="auto">
              <a:xfrm>
                <a:off x="3628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7" name="Rectangle 1145"/>
              <p:cNvSpPr>
                <a:spLocks noChangeArrowheads="1"/>
              </p:cNvSpPr>
              <p:nvPr/>
            </p:nvSpPr>
            <p:spPr bwMode="auto">
              <a:xfrm>
                <a:off x="3670" y="3555"/>
                <a:ext cx="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8" name="Rectangle 1146"/>
              <p:cNvSpPr>
                <a:spLocks noChangeArrowheads="1"/>
              </p:cNvSpPr>
              <p:nvPr/>
            </p:nvSpPr>
            <p:spPr bwMode="auto">
              <a:xfrm>
                <a:off x="3711" y="3555"/>
                <a:ext cx="1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19" name="Rectangle 1147"/>
              <p:cNvSpPr>
                <a:spLocks noChangeArrowheads="1"/>
              </p:cNvSpPr>
              <p:nvPr/>
            </p:nvSpPr>
            <p:spPr bwMode="auto">
              <a:xfrm>
                <a:off x="231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0" name="Rectangle 1148"/>
              <p:cNvSpPr>
                <a:spLocks noChangeArrowheads="1"/>
              </p:cNvSpPr>
              <p:nvPr/>
            </p:nvSpPr>
            <p:spPr bwMode="auto">
              <a:xfrm>
                <a:off x="236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1" name="Rectangle 1149"/>
              <p:cNvSpPr>
                <a:spLocks noChangeArrowheads="1"/>
              </p:cNvSpPr>
              <p:nvPr/>
            </p:nvSpPr>
            <p:spPr bwMode="auto">
              <a:xfrm>
                <a:off x="2403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2" name="Rectangle 1150"/>
              <p:cNvSpPr>
                <a:spLocks noChangeArrowheads="1"/>
              </p:cNvSpPr>
              <p:nvPr/>
            </p:nvSpPr>
            <p:spPr bwMode="auto">
              <a:xfrm>
                <a:off x="2446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3" name="Rectangle 1151"/>
              <p:cNvSpPr>
                <a:spLocks noChangeArrowheads="1"/>
              </p:cNvSpPr>
              <p:nvPr/>
            </p:nvSpPr>
            <p:spPr bwMode="auto">
              <a:xfrm>
                <a:off x="2488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4" name="Rectangle 1152"/>
              <p:cNvSpPr>
                <a:spLocks noChangeArrowheads="1"/>
              </p:cNvSpPr>
              <p:nvPr/>
            </p:nvSpPr>
            <p:spPr bwMode="auto">
              <a:xfrm>
                <a:off x="253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5" name="Rectangle 1153"/>
              <p:cNvSpPr>
                <a:spLocks noChangeArrowheads="1"/>
              </p:cNvSpPr>
              <p:nvPr/>
            </p:nvSpPr>
            <p:spPr bwMode="auto">
              <a:xfrm>
                <a:off x="2572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6" name="Rectangle 1154"/>
              <p:cNvSpPr>
                <a:spLocks noChangeArrowheads="1"/>
              </p:cNvSpPr>
              <p:nvPr/>
            </p:nvSpPr>
            <p:spPr bwMode="auto">
              <a:xfrm>
                <a:off x="261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7" name="Rectangle 1155"/>
              <p:cNvSpPr>
                <a:spLocks noChangeArrowheads="1"/>
              </p:cNvSpPr>
              <p:nvPr/>
            </p:nvSpPr>
            <p:spPr bwMode="auto">
              <a:xfrm>
                <a:off x="2657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8" name="Rectangle 1156"/>
              <p:cNvSpPr>
                <a:spLocks noChangeArrowheads="1"/>
              </p:cNvSpPr>
              <p:nvPr/>
            </p:nvSpPr>
            <p:spPr bwMode="auto">
              <a:xfrm>
                <a:off x="269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29" name="Rectangle 1157"/>
              <p:cNvSpPr>
                <a:spLocks noChangeArrowheads="1"/>
              </p:cNvSpPr>
              <p:nvPr/>
            </p:nvSpPr>
            <p:spPr bwMode="auto">
              <a:xfrm>
                <a:off x="2741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0" name="Rectangle 1158"/>
              <p:cNvSpPr>
                <a:spLocks noChangeArrowheads="1"/>
              </p:cNvSpPr>
              <p:nvPr/>
            </p:nvSpPr>
            <p:spPr bwMode="auto">
              <a:xfrm>
                <a:off x="278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1" name="Rectangle 1159"/>
              <p:cNvSpPr>
                <a:spLocks noChangeArrowheads="1"/>
              </p:cNvSpPr>
              <p:nvPr/>
            </p:nvSpPr>
            <p:spPr bwMode="auto">
              <a:xfrm>
                <a:off x="2826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2" name="Rectangle 1160"/>
              <p:cNvSpPr>
                <a:spLocks noChangeArrowheads="1"/>
              </p:cNvSpPr>
              <p:nvPr/>
            </p:nvSpPr>
            <p:spPr bwMode="auto">
              <a:xfrm>
                <a:off x="2867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3" name="Rectangle 1161"/>
              <p:cNvSpPr>
                <a:spLocks noChangeArrowheads="1"/>
              </p:cNvSpPr>
              <p:nvPr/>
            </p:nvSpPr>
            <p:spPr bwMode="auto">
              <a:xfrm>
                <a:off x="2910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4" name="Rectangle 1162"/>
              <p:cNvSpPr>
                <a:spLocks noChangeArrowheads="1"/>
              </p:cNvSpPr>
              <p:nvPr/>
            </p:nvSpPr>
            <p:spPr bwMode="auto">
              <a:xfrm>
                <a:off x="2953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5" name="Rectangle 1163"/>
              <p:cNvSpPr>
                <a:spLocks noChangeArrowheads="1"/>
              </p:cNvSpPr>
              <p:nvPr/>
            </p:nvSpPr>
            <p:spPr bwMode="auto">
              <a:xfrm>
                <a:off x="299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6" name="Rectangle 1164"/>
              <p:cNvSpPr>
                <a:spLocks noChangeArrowheads="1"/>
              </p:cNvSpPr>
              <p:nvPr/>
            </p:nvSpPr>
            <p:spPr bwMode="auto">
              <a:xfrm>
                <a:off x="3036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7" name="Rectangle 1165"/>
              <p:cNvSpPr>
                <a:spLocks noChangeArrowheads="1"/>
              </p:cNvSpPr>
              <p:nvPr/>
            </p:nvSpPr>
            <p:spPr bwMode="auto">
              <a:xfrm>
                <a:off x="3078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8" name="Rectangle 1166"/>
              <p:cNvSpPr>
                <a:spLocks noChangeArrowheads="1"/>
              </p:cNvSpPr>
              <p:nvPr/>
            </p:nvSpPr>
            <p:spPr bwMode="auto">
              <a:xfrm>
                <a:off x="3121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39" name="Rectangle 1167"/>
              <p:cNvSpPr>
                <a:spLocks noChangeArrowheads="1"/>
              </p:cNvSpPr>
              <p:nvPr/>
            </p:nvSpPr>
            <p:spPr bwMode="auto">
              <a:xfrm>
                <a:off x="316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0" name="Rectangle 1168"/>
              <p:cNvSpPr>
                <a:spLocks noChangeArrowheads="1"/>
              </p:cNvSpPr>
              <p:nvPr/>
            </p:nvSpPr>
            <p:spPr bwMode="auto">
              <a:xfrm>
                <a:off x="3205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1" name="Rectangle 1169"/>
              <p:cNvSpPr>
                <a:spLocks noChangeArrowheads="1"/>
              </p:cNvSpPr>
              <p:nvPr/>
            </p:nvSpPr>
            <p:spPr bwMode="auto">
              <a:xfrm>
                <a:off x="3247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2" name="Rectangle 1170"/>
              <p:cNvSpPr>
                <a:spLocks noChangeArrowheads="1"/>
              </p:cNvSpPr>
              <p:nvPr/>
            </p:nvSpPr>
            <p:spPr bwMode="auto">
              <a:xfrm>
                <a:off x="329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3" name="Rectangle 1171"/>
              <p:cNvSpPr>
                <a:spLocks noChangeArrowheads="1"/>
              </p:cNvSpPr>
              <p:nvPr/>
            </p:nvSpPr>
            <p:spPr bwMode="auto">
              <a:xfrm>
                <a:off x="333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4" name="Rectangle 1172"/>
              <p:cNvSpPr>
                <a:spLocks noChangeArrowheads="1"/>
              </p:cNvSpPr>
              <p:nvPr/>
            </p:nvSpPr>
            <p:spPr bwMode="auto">
              <a:xfrm>
                <a:off x="337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5" name="Rectangle 1173"/>
              <p:cNvSpPr>
                <a:spLocks noChangeArrowheads="1"/>
              </p:cNvSpPr>
              <p:nvPr/>
            </p:nvSpPr>
            <p:spPr bwMode="auto">
              <a:xfrm>
                <a:off x="3417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6" name="Rectangle 1174"/>
              <p:cNvSpPr>
                <a:spLocks noChangeArrowheads="1"/>
              </p:cNvSpPr>
              <p:nvPr/>
            </p:nvSpPr>
            <p:spPr bwMode="auto">
              <a:xfrm>
                <a:off x="345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7" name="Rectangle 1175"/>
              <p:cNvSpPr>
                <a:spLocks noChangeArrowheads="1"/>
              </p:cNvSpPr>
              <p:nvPr/>
            </p:nvSpPr>
            <p:spPr bwMode="auto">
              <a:xfrm>
                <a:off x="3500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8" name="Rectangle 1176"/>
              <p:cNvSpPr>
                <a:spLocks noChangeArrowheads="1"/>
              </p:cNvSpPr>
              <p:nvPr/>
            </p:nvSpPr>
            <p:spPr bwMode="auto">
              <a:xfrm>
                <a:off x="354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49" name="Rectangle 1177"/>
              <p:cNvSpPr>
                <a:spLocks noChangeArrowheads="1"/>
              </p:cNvSpPr>
              <p:nvPr/>
            </p:nvSpPr>
            <p:spPr bwMode="auto">
              <a:xfrm>
                <a:off x="3585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0" name="Rectangle 1178"/>
              <p:cNvSpPr>
                <a:spLocks noChangeArrowheads="1"/>
              </p:cNvSpPr>
              <p:nvPr/>
            </p:nvSpPr>
            <p:spPr bwMode="auto">
              <a:xfrm>
                <a:off x="3628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1" name="Rectangle 1179"/>
              <p:cNvSpPr>
                <a:spLocks noChangeArrowheads="1"/>
              </p:cNvSpPr>
              <p:nvPr/>
            </p:nvSpPr>
            <p:spPr bwMode="auto">
              <a:xfrm>
                <a:off x="367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2" name="Rectangle 1180"/>
              <p:cNvSpPr>
                <a:spLocks noChangeArrowheads="1"/>
              </p:cNvSpPr>
              <p:nvPr/>
            </p:nvSpPr>
            <p:spPr bwMode="auto">
              <a:xfrm>
                <a:off x="371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3" name="Rectangle 1181"/>
              <p:cNvSpPr>
                <a:spLocks noChangeArrowheads="1"/>
              </p:cNvSpPr>
              <p:nvPr/>
            </p:nvSpPr>
            <p:spPr bwMode="auto">
              <a:xfrm>
                <a:off x="3754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4" name="Rectangle 1182"/>
              <p:cNvSpPr>
                <a:spLocks noChangeArrowheads="1"/>
              </p:cNvSpPr>
              <p:nvPr/>
            </p:nvSpPr>
            <p:spPr bwMode="auto">
              <a:xfrm>
                <a:off x="3797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5" name="Rectangle 1183"/>
              <p:cNvSpPr>
                <a:spLocks noChangeArrowheads="1"/>
              </p:cNvSpPr>
              <p:nvPr/>
            </p:nvSpPr>
            <p:spPr bwMode="auto">
              <a:xfrm>
                <a:off x="3838" y="3999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6" name="Rectangle 1184"/>
              <p:cNvSpPr>
                <a:spLocks noChangeArrowheads="1"/>
              </p:cNvSpPr>
              <p:nvPr/>
            </p:nvSpPr>
            <p:spPr bwMode="auto">
              <a:xfrm>
                <a:off x="3881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7" name="Rectangle 1185"/>
              <p:cNvSpPr>
                <a:spLocks noChangeArrowheads="1"/>
              </p:cNvSpPr>
              <p:nvPr/>
            </p:nvSpPr>
            <p:spPr bwMode="auto">
              <a:xfrm>
                <a:off x="3923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8" name="Rectangle 1186"/>
              <p:cNvSpPr>
                <a:spLocks noChangeArrowheads="1"/>
              </p:cNvSpPr>
              <p:nvPr/>
            </p:nvSpPr>
            <p:spPr bwMode="auto">
              <a:xfrm>
                <a:off x="3965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59" name="Rectangle 1187"/>
              <p:cNvSpPr>
                <a:spLocks noChangeArrowheads="1"/>
              </p:cNvSpPr>
              <p:nvPr/>
            </p:nvSpPr>
            <p:spPr bwMode="auto">
              <a:xfrm>
                <a:off x="4007" y="3999"/>
                <a:ext cx="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0" name="Rectangle 1188"/>
              <p:cNvSpPr>
                <a:spLocks noChangeArrowheads="1"/>
              </p:cNvSpPr>
              <p:nvPr/>
            </p:nvSpPr>
            <p:spPr bwMode="auto">
              <a:xfrm>
                <a:off x="4050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1" name="Rectangle 1189"/>
              <p:cNvSpPr>
                <a:spLocks noChangeArrowheads="1"/>
              </p:cNvSpPr>
              <p:nvPr/>
            </p:nvSpPr>
            <p:spPr bwMode="auto">
              <a:xfrm>
                <a:off x="4092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2" name="Rectangle 1190"/>
              <p:cNvSpPr>
                <a:spLocks noChangeArrowheads="1"/>
              </p:cNvSpPr>
              <p:nvPr/>
            </p:nvSpPr>
            <p:spPr bwMode="auto">
              <a:xfrm>
                <a:off x="4134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3" name="Rectangle 1191"/>
              <p:cNvSpPr>
                <a:spLocks noChangeArrowheads="1"/>
              </p:cNvSpPr>
              <p:nvPr/>
            </p:nvSpPr>
            <p:spPr bwMode="auto">
              <a:xfrm>
                <a:off x="4176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4" name="Rectangle 1192"/>
              <p:cNvSpPr>
                <a:spLocks noChangeArrowheads="1"/>
              </p:cNvSpPr>
              <p:nvPr/>
            </p:nvSpPr>
            <p:spPr bwMode="auto">
              <a:xfrm>
                <a:off x="4218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5" name="Rectangle 1193"/>
              <p:cNvSpPr>
                <a:spLocks noChangeArrowheads="1"/>
              </p:cNvSpPr>
              <p:nvPr/>
            </p:nvSpPr>
            <p:spPr bwMode="auto">
              <a:xfrm>
                <a:off x="4261" y="3999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6" name="Rectangle 1194"/>
              <p:cNvSpPr>
                <a:spLocks noChangeArrowheads="1"/>
              </p:cNvSpPr>
              <p:nvPr/>
            </p:nvSpPr>
            <p:spPr bwMode="auto">
              <a:xfrm>
                <a:off x="4303" y="3999"/>
                <a:ext cx="2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7" name="Rectangle 1195"/>
              <p:cNvSpPr>
                <a:spLocks noChangeArrowheads="1"/>
              </p:cNvSpPr>
              <p:nvPr/>
            </p:nvSpPr>
            <p:spPr bwMode="auto">
              <a:xfrm>
                <a:off x="231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8" name="Rectangle 1196"/>
              <p:cNvSpPr>
                <a:spLocks noChangeArrowheads="1"/>
              </p:cNvSpPr>
              <p:nvPr/>
            </p:nvSpPr>
            <p:spPr bwMode="auto">
              <a:xfrm>
                <a:off x="2361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69" name="Rectangle 1197"/>
              <p:cNvSpPr>
                <a:spLocks noChangeArrowheads="1"/>
              </p:cNvSpPr>
              <p:nvPr/>
            </p:nvSpPr>
            <p:spPr bwMode="auto">
              <a:xfrm>
                <a:off x="2403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0" name="Rectangle 1198"/>
              <p:cNvSpPr>
                <a:spLocks noChangeArrowheads="1"/>
              </p:cNvSpPr>
              <p:nvPr/>
            </p:nvSpPr>
            <p:spPr bwMode="auto">
              <a:xfrm>
                <a:off x="2446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1" name="Rectangle 1199"/>
              <p:cNvSpPr>
                <a:spLocks noChangeArrowheads="1"/>
              </p:cNvSpPr>
              <p:nvPr/>
            </p:nvSpPr>
            <p:spPr bwMode="auto">
              <a:xfrm>
                <a:off x="2488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2" name="Rectangle 1200"/>
              <p:cNvSpPr>
                <a:spLocks noChangeArrowheads="1"/>
              </p:cNvSpPr>
              <p:nvPr/>
            </p:nvSpPr>
            <p:spPr bwMode="auto">
              <a:xfrm>
                <a:off x="2530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3" name="Rectangle 1201"/>
              <p:cNvSpPr>
                <a:spLocks noChangeArrowheads="1"/>
              </p:cNvSpPr>
              <p:nvPr/>
            </p:nvSpPr>
            <p:spPr bwMode="auto">
              <a:xfrm>
                <a:off x="2572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4" name="Rectangle 1202"/>
              <p:cNvSpPr>
                <a:spLocks noChangeArrowheads="1"/>
              </p:cNvSpPr>
              <p:nvPr/>
            </p:nvSpPr>
            <p:spPr bwMode="auto">
              <a:xfrm>
                <a:off x="261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5" name="Rectangle 1203"/>
              <p:cNvSpPr>
                <a:spLocks noChangeArrowheads="1"/>
              </p:cNvSpPr>
              <p:nvPr/>
            </p:nvSpPr>
            <p:spPr bwMode="auto">
              <a:xfrm>
                <a:off x="2657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6" name="Rectangle 1204"/>
              <p:cNvSpPr>
                <a:spLocks noChangeArrowheads="1"/>
              </p:cNvSpPr>
              <p:nvPr/>
            </p:nvSpPr>
            <p:spPr bwMode="auto">
              <a:xfrm>
                <a:off x="2699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7" name="Rectangle 1205"/>
              <p:cNvSpPr>
                <a:spLocks noChangeArrowheads="1"/>
              </p:cNvSpPr>
              <p:nvPr/>
            </p:nvSpPr>
            <p:spPr bwMode="auto">
              <a:xfrm>
                <a:off x="2741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8" name="Rectangle 1206"/>
              <p:cNvSpPr>
                <a:spLocks noChangeArrowheads="1"/>
              </p:cNvSpPr>
              <p:nvPr/>
            </p:nvSpPr>
            <p:spPr bwMode="auto">
              <a:xfrm>
                <a:off x="2783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79" name="Rectangle 1207"/>
              <p:cNvSpPr>
                <a:spLocks noChangeArrowheads="1"/>
              </p:cNvSpPr>
              <p:nvPr/>
            </p:nvSpPr>
            <p:spPr bwMode="auto">
              <a:xfrm>
                <a:off x="2826" y="3999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80" name="Rectangle 1208"/>
              <p:cNvSpPr>
                <a:spLocks noChangeArrowheads="1"/>
              </p:cNvSpPr>
              <p:nvPr/>
            </p:nvSpPr>
            <p:spPr bwMode="auto">
              <a:xfrm>
                <a:off x="2867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81" name="Rectangle 1209"/>
              <p:cNvSpPr>
                <a:spLocks noChangeArrowheads="1"/>
              </p:cNvSpPr>
              <p:nvPr/>
            </p:nvSpPr>
            <p:spPr bwMode="auto">
              <a:xfrm>
                <a:off x="2910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82" name="Rectangle 1210"/>
              <p:cNvSpPr>
                <a:spLocks noChangeArrowheads="1"/>
              </p:cNvSpPr>
              <p:nvPr/>
            </p:nvSpPr>
            <p:spPr bwMode="auto">
              <a:xfrm>
                <a:off x="2953" y="3999"/>
                <a:ext cx="2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83" name="Rectangle 1211"/>
              <p:cNvSpPr>
                <a:spLocks noChangeArrowheads="1"/>
              </p:cNvSpPr>
              <p:nvPr/>
            </p:nvSpPr>
            <p:spPr bwMode="auto">
              <a:xfrm>
                <a:off x="2994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484" name="Rectangle 1212"/>
              <p:cNvSpPr>
                <a:spLocks noChangeArrowheads="1"/>
              </p:cNvSpPr>
              <p:nvPr/>
            </p:nvSpPr>
            <p:spPr bwMode="auto">
              <a:xfrm>
                <a:off x="3036" y="3999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9486" name="Rectangle 1214"/>
            <p:cNvSpPr>
              <a:spLocks noChangeArrowheads="1"/>
            </p:cNvSpPr>
            <p:nvPr/>
          </p:nvSpPr>
          <p:spPr bwMode="auto">
            <a:xfrm>
              <a:off x="4670425" y="6348413"/>
              <a:ext cx="39688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87" name="Rectangle 1215"/>
            <p:cNvSpPr>
              <a:spLocks noChangeArrowheads="1"/>
            </p:cNvSpPr>
            <p:nvPr/>
          </p:nvSpPr>
          <p:spPr bwMode="auto">
            <a:xfrm>
              <a:off x="4738688" y="634841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88" name="Rectangle 1216"/>
            <p:cNvSpPr>
              <a:spLocks noChangeArrowheads="1"/>
            </p:cNvSpPr>
            <p:nvPr/>
          </p:nvSpPr>
          <p:spPr bwMode="auto">
            <a:xfrm>
              <a:off x="4805363" y="634841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89" name="Rectangle 1217"/>
            <p:cNvSpPr>
              <a:spLocks noChangeArrowheads="1"/>
            </p:cNvSpPr>
            <p:nvPr/>
          </p:nvSpPr>
          <p:spPr bwMode="auto">
            <a:xfrm>
              <a:off x="4872038" y="6348413"/>
              <a:ext cx="39687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0" name="Rectangle 1218"/>
            <p:cNvSpPr>
              <a:spLocks noChangeArrowheads="1"/>
            </p:cNvSpPr>
            <p:nvPr/>
          </p:nvSpPr>
          <p:spPr bwMode="auto">
            <a:xfrm>
              <a:off x="4938713" y="6348413"/>
              <a:ext cx="39687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1" name="Rectangle 1219"/>
            <p:cNvSpPr>
              <a:spLocks noChangeArrowheads="1"/>
            </p:cNvSpPr>
            <p:nvPr/>
          </p:nvSpPr>
          <p:spPr bwMode="auto">
            <a:xfrm>
              <a:off x="5006975" y="634841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2" name="Rectangle 1220"/>
            <p:cNvSpPr>
              <a:spLocks noChangeArrowheads="1"/>
            </p:cNvSpPr>
            <p:nvPr/>
          </p:nvSpPr>
          <p:spPr bwMode="auto">
            <a:xfrm>
              <a:off x="5072063" y="6348413"/>
              <a:ext cx="39687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3" name="Rectangle 1221"/>
            <p:cNvSpPr>
              <a:spLocks noChangeArrowheads="1"/>
            </p:cNvSpPr>
            <p:nvPr/>
          </p:nvSpPr>
          <p:spPr bwMode="auto">
            <a:xfrm>
              <a:off x="5140325" y="6348413"/>
              <a:ext cx="39688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4" name="Rectangle 1222"/>
            <p:cNvSpPr>
              <a:spLocks noChangeArrowheads="1"/>
            </p:cNvSpPr>
            <p:nvPr/>
          </p:nvSpPr>
          <p:spPr bwMode="auto">
            <a:xfrm>
              <a:off x="5208588" y="6348413"/>
              <a:ext cx="36512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5" name="Rectangle 1223"/>
            <p:cNvSpPr>
              <a:spLocks noChangeArrowheads="1"/>
            </p:cNvSpPr>
            <p:nvPr/>
          </p:nvSpPr>
          <p:spPr bwMode="auto">
            <a:xfrm>
              <a:off x="5275263" y="634841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6" name="Rectangle 1224"/>
            <p:cNvSpPr>
              <a:spLocks noChangeArrowheads="1"/>
            </p:cNvSpPr>
            <p:nvPr/>
          </p:nvSpPr>
          <p:spPr bwMode="auto">
            <a:xfrm>
              <a:off x="5340350" y="6348413"/>
              <a:ext cx="39688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7" name="Rectangle 1225"/>
            <p:cNvSpPr>
              <a:spLocks noChangeArrowheads="1"/>
            </p:cNvSpPr>
            <p:nvPr/>
          </p:nvSpPr>
          <p:spPr bwMode="auto">
            <a:xfrm>
              <a:off x="5408613" y="634841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8" name="Rectangle 1226"/>
            <p:cNvSpPr>
              <a:spLocks noChangeArrowheads="1"/>
            </p:cNvSpPr>
            <p:nvPr/>
          </p:nvSpPr>
          <p:spPr bwMode="auto">
            <a:xfrm>
              <a:off x="5475288" y="634841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499" name="Rectangle 1227"/>
            <p:cNvSpPr>
              <a:spLocks noChangeArrowheads="1"/>
            </p:cNvSpPr>
            <p:nvPr/>
          </p:nvSpPr>
          <p:spPr bwMode="auto">
            <a:xfrm>
              <a:off x="5543550" y="634841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0" name="Rectangle 1228"/>
            <p:cNvSpPr>
              <a:spLocks noChangeArrowheads="1"/>
            </p:cNvSpPr>
            <p:nvPr/>
          </p:nvSpPr>
          <p:spPr bwMode="auto">
            <a:xfrm>
              <a:off x="5610225" y="634841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1" name="Rectangle 1229"/>
            <p:cNvSpPr>
              <a:spLocks noChangeArrowheads="1"/>
            </p:cNvSpPr>
            <p:nvPr/>
          </p:nvSpPr>
          <p:spPr bwMode="auto">
            <a:xfrm>
              <a:off x="5675313" y="6348413"/>
              <a:ext cx="39687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2" name="Rectangle 1230"/>
            <p:cNvSpPr>
              <a:spLocks noChangeArrowheads="1"/>
            </p:cNvSpPr>
            <p:nvPr/>
          </p:nvSpPr>
          <p:spPr bwMode="auto">
            <a:xfrm>
              <a:off x="5743575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3" name="Rectangle 1231"/>
            <p:cNvSpPr>
              <a:spLocks noChangeArrowheads="1"/>
            </p:cNvSpPr>
            <p:nvPr/>
          </p:nvSpPr>
          <p:spPr bwMode="auto">
            <a:xfrm>
              <a:off x="5811838" y="6348413"/>
              <a:ext cx="36512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4" name="Rectangle 1232"/>
            <p:cNvSpPr>
              <a:spLocks noChangeArrowheads="1"/>
            </p:cNvSpPr>
            <p:nvPr/>
          </p:nvSpPr>
          <p:spPr bwMode="auto">
            <a:xfrm>
              <a:off x="5876925" y="6348413"/>
              <a:ext cx="39688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5" name="Rectangle 1233"/>
            <p:cNvSpPr>
              <a:spLocks noChangeArrowheads="1"/>
            </p:cNvSpPr>
            <p:nvPr/>
          </p:nvSpPr>
          <p:spPr bwMode="auto">
            <a:xfrm>
              <a:off x="5945188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6" name="Rectangle 1234"/>
            <p:cNvSpPr>
              <a:spLocks noChangeArrowheads="1"/>
            </p:cNvSpPr>
            <p:nvPr/>
          </p:nvSpPr>
          <p:spPr bwMode="auto">
            <a:xfrm>
              <a:off x="6011863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7" name="Rectangle 1235"/>
            <p:cNvSpPr>
              <a:spLocks noChangeArrowheads="1"/>
            </p:cNvSpPr>
            <p:nvPr/>
          </p:nvSpPr>
          <p:spPr bwMode="auto">
            <a:xfrm>
              <a:off x="6078538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8" name="Rectangle 1236"/>
            <p:cNvSpPr>
              <a:spLocks noChangeArrowheads="1"/>
            </p:cNvSpPr>
            <p:nvPr/>
          </p:nvSpPr>
          <p:spPr bwMode="auto">
            <a:xfrm>
              <a:off x="6145213" y="6348413"/>
              <a:ext cx="39687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09" name="Rectangle 1237"/>
            <p:cNvSpPr>
              <a:spLocks noChangeArrowheads="1"/>
            </p:cNvSpPr>
            <p:nvPr/>
          </p:nvSpPr>
          <p:spPr bwMode="auto">
            <a:xfrm>
              <a:off x="6213475" y="6348413"/>
              <a:ext cx="36513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10" name="Rectangle 1238"/>
            <p:cNvSpPr>
              <a:spLocks noChangeArrowheads="1"/>
            </p:cNvSpPr>
            <p:nvPr/>
          </p:nvSpPr>
          <p:spPr bwMode="auto">
            <a:xfrm>
              <a:off x="6280150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11" name="Rectangle 1239"/>
            <p:cNvSpPr>
              <a:spLocks noChangeArrowheads="1"/>
            </p:cNvSpPr>
            <p:nvPr/>
          </p:nvSpPr>
          <p:spPr bwMode="auto">
            <a:xfrm>
              <a:off x="6346825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12" name="Rectangle 1240"/>
            <p:cNvSpPr>
              <a:spLocks noChangeArrowheads="1"/>
            </p:cNvSpPr>
            <p:nvPr/>
          </p:nvSpPr>
          <p:spPr bwMode="auto">
            <a:xfrm>
              <a:off x="6413500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13" name="Rectangle 1241"/>
            <p:cNvSpPr>
              <a:spLocks noChangeArrowheads="1"/>
            </p:cNvSpPr>
            <p:nvPr/>
          </p:nvSpPr>
          <p:spPr bwMode="auto">
            <a:xfrm>
              <a:off x="6480175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14" name="Rectangle 1242"/>
            <p:cNvSpPr>
              <a:spLocks noChangeArrowheads="1"/>
            </p:cNvSpPr>
            <p:nvPr/>
          </p:nvSpPr>
          <p:spPr bwMode="auto">
            <a:xfrm>
              <a:off x="6548438" y="6348413"/>
              <a:ext cx="36512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15" name="Rectangle 1243"/>
            <p:cNvSpPr>
              <a:spLocks noChangeArrowheads="1"/>
            </p:cNvSpPr>
            <p:nvPr/>
          </p:nvSpPr>
          <p:spPr bwMode="auto">
            <a:xfrm>
              <a:off x="6615113" y="6348413"/>
              <a:ext cx="38100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16" name="Rectangle 1244"/>
            <p:cNvSpPr>
              <a:spLocks noChangeArrowheads="1"/>
            </p:cNvSpPr>
            <p:nvPr/>
          </p:nvSpPr>
          <p:spPr bwMode="auto">
            <a:xfrm>
              <a:off x="2168525" y="4767263"/>
              <a:ext cx="1273175" cy="4826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17" name="Rectangle 1245"/>
            <p:cNvSpPr>
              <a:spLocks noChangeArrowheads="1"/>
            </p:cNvSpPr>
            <p:nvPr/>
          </p:nvSpPr>
          <p:spPr bwMode="auto">
            <a:xfrm>
              <a:off x="2271713" y="4827588"/>
              <a:ext cx="11731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Analysis Design</a:t>
              </a:r>
              <a:endParaRPr lang="el-GR"/>
            </a:p>
          </p:txBody>
        </p:sp>
        <p:sp>
          <p:nvSpPr>
            <p:cNvPr id="439518" name="Rectangle 1246"/>
            <p:cNvSpPr>
              <a:spLocks noChangeArrowheads="1"/>
            </p:cNvSpPr>
            <p:nvPr/>
          </p:nvSpPr>
          <p:spPr bwMode="auto">
            <a:xfrm>
              <a:off x="2486025" y="5033963"/>
              <a:ext cx="7302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Workflow</a:t>
              </a:r>
              <a:endParaRPr lang="el-GR"/>
            </a:p>
          </p:txBody>
        </p:sp>
        <p:sp>
          <p:nvSpPr>
            <p:cNvPr id="439519" name="Rectangle 1247"/>
            <p:cNvSpPr>
              <a:spLocks noChangeArrowheads="1"/>
            </p:cNvSpPr>
            <p:nvPr/>
          </p:nvSpPr>
          <p:spPr bwMode="auto">
            <a:xfrm>
              <a:off x="2168525" y="4767263"/>
              <a:ext cx="1273175" cy="50800"/>
            </a:xfrm>
            <a:prstGeom prst="rect">
              <a:avLst/>
            </a:prstGeom>
            <a:solidFill>
              <a:srgbClr val="B5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0" name="Rectangle 1248"/>
            <p:cNvSpPr>
              <a:spLocks noChangeArrowheads="1"/>
            </p:cNvSpPr>
            <p:nvPr/>
          </p:nvSpPr>
          <p:spPr bwMode="auto">
            <a:xfrm>
              <a:off x="2168525" y="4818063"/>
              <a:ext cx="1273175" cy="22225"/>
            </a:xfrm>
            <a:prstGeom prst="rect">
              <a:avLst/>
            </a:prstGeom>
            <a:solidFill>
              <a:srgbClr val="B5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1" name="Rectangle 1249"/>
            <p:cNvSpPr>
              <a:spLocks noChangeArrowheads="1"/>
            </p:cNvSpPr>
            <p:nvPr/>
          </p:nvSpPr>
          <p:spPr bwMode="auto">
            <a:xfrm>
              <a:off x="2168525" y="4840288"/>
              <a:ext cx="1273175" cy="26987"/>
            </a:xfrm>
            <a:prstGeom prst="rect">
              <a:avLst/>
            </a:prstGeom>
            <a:solidFill>
              <a:srgbClr val="B5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2" name="Rectangle 1250"/>
            <p:cNvSpPr>
              <a:spLocks noChangeArrowheads="1"/>
            </p:cNvSpPr>
            <p:nvPr/>
          </p:nvSpPr>
          <p:spPr bwMode="auto">
            <a:xfrm>
              <a:off x="2168525" y="4867275"/>
              <a:ext cx="1273175" cy="15875"/>
            </a:xfrm>
            <a:prstGeom prst="rect">
              <a:avLst/>
            </a:prstGeom>
            <a:solidFill>
              <a:srgbClr val="B5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3" name="Rectangle 1251"/>
            <p:cNvSpPr>
              <a:spLocks noChangeArrowheads="1"/>
            </p:cNvSpPr>
            <p:nvPr/>
          </p:nvSpPr>
          <p:spPr bwMode="auto">
            <a:xfrm>
              <a:off x="2168525" y="4883150"/>
              <a:ext cx="1273175" cy="19050"/>
            </a:xfrm>
            <a:prstGeom prst="rect">
              <a:avLst/>
            </a:prstGeom>
            <a:solidFill>
              <a:srgbClr val="B5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4" name="Rectangle 1252"/>
            <p:cNvSpPr>
              <a:spLocks noChangeArrowheads="1"/>
            </p:cNvSpPr>
            <p:nvPr/>
          </p:nvSpPr>
          <p:spPr bwMode="auto">
            <a:xfrm>
              <a:off x="2168525" y="4902200"/>
              <a:ext cx="1273175" cy="12700"/>
            </a:xfrm>
            <a:prstGeom prst="rect">
              <a:avLst/>
            </a:prstGeom>
            <a:solidFill>
              <a:srgbClr val="B4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5" name="Rectangle 1253"/>
            <p:cNvSpPr>
              <a:spLocks noChangeArrowheads="1"/>
            </p:cNvSpPr>
            <p:nvPr/>
          </p:nvSpPr>
          <p:spPr bwMode="auto">
            <a:xfrm>
              <a:off x="2168525" y="4914900"/>
              <a:ext cx="1273175" cy="14288"/>
            </a:xfrm>
            <a:prstGeom prst="rect">
              <a:avLst/>
            </a:prstGeom>
            <a:solidFill>
              <a:srgbClr val="B4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6" name="Rectangle 1254"/>
            <p:cNvSpPr>
              <a:spLocks noChangeArrowheads="1"/>
            </p:cNvSpPr>
            <p:nvPr/>
          </p:nvSpPr>
          <p:spPr bwMode="auto">
            <a:xfrm>
              <a:off x="2168525" y="4929188"/>
              <a:ext cx="1273175" cy="12700"/>
            </a:xfrm>
            <a:prstGeom prst="rect">
              <a:avLst/>
            </a:prstGeom>
            <a:solidFill>
              <a:srgbClr val="B4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7" name="Rectangle 1255"/>
            <p:cNvSpPr>
              <a:spLocks noChangeArrowheads="1"/>
            </p:cNvSpPr>
            <p:nvPr/>
          </p:nvSpPr>
          <p:spPr bwMode="auto">
            <a:xfrm>
              <a:off x="2168525" y="4941888"/>
              <a:ext cx="1273175" cy="14287"/>
            </a:xfrm>
            <a:prstGeom prst="rect">
              <a:avLst/>
            </a:prstGeom>
            <a:solidFill>
              <a:srgbClr val="B4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8" name="Rectangle 1256"/>
            <p:cNvSpPr>
              <a:spLocks noChangeArrowheads="1"/>
            </p:cNvSpPr>
            <p:nvPr/>
          </p:nvSpPr>
          <p:spPr bwMode="auto">
            <a:xfrm>
              <a:off x="2168525" y="4956175"/>
              <a:ext cx="1273175" cy="14288"/>
            </a:xfrm>
            <a:prstGeom prst="rect">
              <a:avLst/>
            </a:prstGeom>
            <a:solidFill>
              <a:srgbClr val="B4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29" name="Rectangle 1257"/>
            <p:cNvSpPr>
              <a:spLocks noChangeArrowheads="1"/>
            </p:cNvSpPr>
            <p:nvPr/>
          </p:nvSpPr>
          <p:spPr bwMode="auto">
            <a:xfrm>
              <a:off x="2168525" y="4970463"/>
              <a:ext cx="1273175" cy="12700"/>
            </a:xfrm>
            <a:prstGeom prst="rect">
              <a:avLst/>
            </a:prstGeom>
            <a:solidFill>
              <a:srgbClr val="B4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0" name="Rectangle 1258"/>
            <p:cNvSpPr>
              <a:spLocks noChangeArrowheads="1"/>
            </p:cNvSpPr>
            <p:nvPr/>
          </p:nvSpPr>
          <p:spPr bwMode="auto">
            <a:xfrm>
              <a:off x="2168525" y="4983163"/>
              <a:ext cx="1273175" cy="11112"/>
            </a:xfrm>
            <a:prstGeom prst="rect">
              <a:avLst/>
            </a:prstGeom>
            <a:solidFill>
              <a:srgbClr val="B4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1" name="Rectangle 1259"/>
            <p:cNvSpPr>
              <a:spLocks noChangeArrowheads="1"/>
            </p:cNvSpPr>
            <p:nvPr/>
          </p:nvSpPr>
          <p:spPr bwMode="auto">
            <a:xfrm>
              <a:off x="2168525" y="4994275"/>
              <a:ext cx="1273175" cy="9525"/>
            </a:xfrm>
            <a:prstGeom prst="rect">
              <a:avLst/>
            </a:prstGeom>
            <a:solidFill>
              <a:srgbClr val="B4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2" name="Rectangle 1260"/>
            <p:cNvSpPr>
              <a:spLocks noChangeArrowheads="1"/>
            </p:cNvSpPr>
            <p:nvPr/>
          </p:nvSpPr>
          <p:spPr bwMode="auto">
            <a:xfrm>
              <a:off x="2168525" y="5003800"/>
              <a:ext cx="1273175" cy="9525"/>
            </a:xfrm>
            <a:prstGeom prst="rect">
              <a:avLst/>
            </a:prstGeom>
            <a:solidFill>
              <a:srgbClr val="B4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3" name="Rectangle 1261"/>
            <p:cNvSpPr>
              <a:spLocks noChangeArrowheads="1"/>
            </p:cNvSpPr>
            <p:nvPr/>
          </p:nvSpPr>
          <p:spPr bwMode="auto">
            <a:xfrm>
              <a:off x="2168525" y="5013325"/>
              <a:ext cx="1273175" cy="9525"/>
            </a:xfrm>
            <a:prstGeom prst="rect">
              <a:avLst/>
            </a:prstGeom>
            <a:solidFill>
              <a:srgbClr val="B3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4" name="Rectangle 1262"/>
            <p:cNvSpPr>
              <a:spLocks noChangeArrowheads="1"/>
            </p:cNvSpPr>
            <p:nvPr/>
          </p:nvSpPr>
          <p:spPr bwMode="auto">
            <a:xfrm>
              <a:off x="2168525" y="5022850"/>
              <a:ext cx="1273175" cy="7938"/>
            </a:xfrm>
            <a:prstGeom prst="rect">
              <a:avLst/>
            </a:prstGeom>
            <a:solidFill>
              <a:srgbClr val="B3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5" name="Rectangle 1263"/>
            <p:cNvSpPr>
              <a:spLocks noChangeArrowheads="1"/>
            </p:cNvSpPr>
            <p:nvPr/>
          </p:nvSpPr>
          <p:spPr bwMode="auto">
            <a:xfrm>
              <a:off x="2168525" y="5030788"/>
              <a:ext cx="1273175" cy="9525"/>
            </a:xfrm>
            <a:prstGeom prst="rect">
              <a:avLst/>
            </a:prstGeom>
            <a:solidFill>
              <a:srgbClr val="B3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6" name="Rectangle 1264"/>
            <p:cNvSpPr>
              <a:spLocks noChangeArrowheads="1"/>
            </p:cNvSpPr>
            <p:nvPr/>
          </p:nvSpPr>
          <p:spPr bwMode="auto">
            <a:xfrm>
              <a:off x="2168525" y="5040313"/>
              <a:ext cx="1273175" cy="9525"/>
            </a:xfrm>
            <a:prstGeom prst="rect">
              <a:avLst/>
            </a:prstGeom>
            <a:solidFill>
              <a:srgbClr val="B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7" name="Rectangle 1265"/>
            <p:cNvSpPr>
              <a:spLocks noChangeArrowheads="1"/>
            </p:cNvSpPr>
            <p:nvPr/>
          </p:nvSpPr>
          <p:spPr bwMode="auto">
            <a:xfrm>
              <a:off x="2168525" y="5049838"/>
              <a:ext cx="1273175" cy="11112"/>
            </a:xfrm>
            <a:prstGeom prst="rect">
              <a:avLst/>
            </a:prstGeom>
            <a:solidFill>
              <a:srgbClr val="B3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8" name="Rectangle 1266"/>
            <p:cNvSpPr>
              <a:spLocks noChangeArrowheads="1"/>
            </p:cNvSpPr>
            <p:nvPr/>
          </p:nvSpPr>
          <p:spPr bwMode="auto">
            <a:xfrm>
              <a:off x="2168525" y="5060950"/>
              <a:ext cx="1273175" cy="12700"/>
            </a:xfrm>
            <a:prstGeom prst="rect">
              <a:avLst/>
            </a:prstGeom>
            <a:solidFill>
              <a:srgbClr val="B3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39" name="Rectangle 1267"/>
            <p:cNvSpPr>
              <a:spLocks noChangeArrowheads="1"/>
            </p:cNvSpPr>
            <p:nvPr/>
          </p:nvSpPr>
          <p:spPr bwMode="auto">
            <a:xfrm>
              <a:off x="2168525" y="5073650"/>
              <a:ext cx="1273175" cy="12700"/>
            </a:xfrm>
            <a:prstGeom prst="rect">
              <a:avLst/>
            </a:prstGeom>
            <a:solidFill>
              <a:srgbClr val="B3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0" name="Rectangle 1268"/>
            <p:cNvSpPr>
              <a:spLocks noChangeArrowheads="1"/>
            </p:cNvSpPr>
            <p:nvPr/>
          </p:nvSpPr>
          <p:spPr bwMode="auto">
            <a:xfrm>
              <a:off x="2168525" y="5086350"/>
              <a:ext cx="1273175" cy="14288"/>
            </a:xfrm>
            <a:prstGeom prst="rect">
              <a:avLst/>
            </a:prstGeom>
            <a:solidFill>
              <a:srgbClr val="B3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1" name="Rectangle 1269"/>
            <p:cNvSpPr>
              <a:spLocks noChangeArrowheads="1"/>
            </p:cNvSpPr>
            <p:nvPr/>
          </p:nvSpPr>
          <p:spPr bwMode="auto">
            <a:xfrm>
              <a:off x="2168525" y="5100638"/>
              <a:ext cx="1273175" cy="9525"/>
            </a:xfrm>
            <a:prstGeom prst="rect">
              <a:avLst/>
            </a:prstGeom>
            <a:solidFill>
              <a:srgbClr val="B3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2" name="Rectangle 1270"/>
            <p:cNvSpPr>
              <a:spLocks noChangeArrowheads="1"/>
            </p:cNvSpPr>
            <p:nvPr/>
          </p:nvSpPr>
          <p:spPr bwMode="auto">
            <a:xfrm>
              <a:off x="2168525" y="5110163"/>
              <a:ext cx="1273175" cy="14287"/>
            </a:xfrm>
            <a:prstGeom prst="rect">
              <a:avLst/>
            </a:prstGeom>
            <a:solidFill>
              <a:srgbClr val="B3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3" name="Rectangle 1271"/>
            <p:cNvSpPr>
              <a:spLocks noChangeArrowheads="1"/>
            </p:cNvSpPr>
            <p:nvPr/>
          </p:nvSpPr>
          <p:spPr bwMode="auto">
            <a:xfrm>
              <a:off x="2168525" y="5124450"/>
              <a:ext cx="1273175" cy="15875"/>
            </a:xfrm>
            <a:prstGeom prst="rect">
              <a:avLst/>
            </a:prstGeom>
            <a:solidFill>
              <a:srgbClr val="B2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4" name="Rectangle 1272"/>
            <p:cNvSpPr>
              <a:spLocks noChangeArrowheads="1"/>
            </p:cNvSpPr>
            <p:nvPr/>
          </p:nvSpPr>
          <p:spPr bwMode="auto">
            <a:xfrm>
              <a:off x="2168525" y="5140325"/>
              <a:ext cx="1273175" cy="11113"/>
            </a:xfrm>
            <a:prstGeom prst="rect">
              <a:avLst/>
            </a:prstGeom>
            <a:solidFill>
              <a:srgbClr val="B2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5" name="Rectangle 1273"/>
            <p:cNvSpPr>
              <a:spLocks noChangeArrowheads="1"/>
            </p:cNvSpPr>
            <p:nvPr/>
          </p:nvSpPr>
          <p:spPr bwMode="auto">
            <a:xfrm>
              <a:off x="2168525" y="5151438"/>
              <a:ext cx="1273175" cy="20637"/>
            </a:xfrm>
            <a:prstGeom prst="rect">
              <a:avLst/>
            </a:prstGeom>
            <a:solidFill>
              <a:srgbClr val="B2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6" name="Rectangle 1274"/>
            <p:cNvSpPr>
              <a:spLocks noChangeArrowheads="1"/>
            </p:cNvSpPr>
            <p:nvPr/>
          </p:nvSpPr>
          <p:spPr bwMode="auto">
            <a:xfrm>
              <a:off x="2168525" y="5172075"/>
              <a:ext cx="1273175" cy="19050"/>
            </a:xfrm>
            <a:prstGeom prst="rect">
              <a:avLst/>
            </a:prstGeom>
            <a:solidFill>
              <a:srgbClr val="B2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7" name="Rectangle 1275"/>
            <p:cNvSpPr>
              <a:spLocks noChangeArrowheads="1"/>
            </p:cNvSpPr>
            <p:nvPr/>
          </p:nvSpPr>
          <p:spPr bwMode="auto">
            <a:xfrm>
              <a:off x="2168525" y="5191125"/>
              <a:ext cx="1273175" cy="42863"/>
            </a:xfrm>
            <a:prstGeom prst="rect">
              <a:avLst/>
            </a:prstGeom>
            <a:solidFill>
              <a:srgbClr val="B2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8" name="Rectangle 1276"/>
            <p:cNvSpPr>
              <a:spLocks noChangeArrowheads="1"/>
            </p:cNvSpPr>
            <p:nvPr/>
          </p:nvSpPr>
          <p:spPr bwMode="auto">
            <a:xfrm>
              <a:off x="2168525" y="5233988"/>
              <a:ext cx="1273175" cy="1587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49" name="Rectangle 1277"/>
            <p:cNvSpPr>
              <a:spLocks noChangeArrowheads="1"/>
            </p:cNvSpPr>
            <p:nvPr/>
          </p:nvSpPr>
          <p:spPr bwMode="auto">
            <a:xfrm>
              <a:off x="2168525" y="4767263"/>
              <a:ext cx="1273175" cy="4826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50" name="Rectangle 1278"/>
            <p:cNvSpPr>
              <a:spLocks noChangeArrowheads="1"/>
            </p:cNvSpPr>
            <p:nvPr/>
          </p:nvSpPr>
          <p:spPr bwMode="auto">
            <a:xfrm>
              <a:off x="2273300" y="4827588"/>
              <a:ext cx="2809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Ροή</a:t>
              </a:r>
              <a:endParaRPr lang="el-GR"/>
            </a:p>
          </p:txBody>
        </p:sp>
        <p:sp>
          <p:nvSpPr>
            <p:cNvPr id="439551" name="Rectangle 1279"/>
            <p:cNvSpPr>
              <a:spLocks noChangeArrowheads="1"/>
            </p:cNvSpPr>
            <p:nvPr/>
          </p:nvSpPr>
          <p:spPr bwMode="auto">
            <a:xfrm>
              <a:off x="2595563" y="4827588"/>
              <a:ext cx="8826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ανάλυσης &amp;</a:t>
              </a:r>
              <a:endParaRPr lang="el-GR"/>
            </a:p>
          </p:txBody>
        </p:sp>
        <p:sp>
          <p:nvSpPr>
            <p:cNvPr id="439552" name="Rectangle 1280"/>
            <p:cNvSpPr>
              <a:spLocks noChangeArrowheads="1"/>
            </p:cNvSpPr>
            <p:nvPr/>
          </p:nvSpPr>
          <p:spPr bwMode="auto">
            <a:xfrm>
              <a:off x="2443163" y="4975225"/>
              <a:ext cx="8413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σχεδιασμού</a:t>
              </a:r>
              <a:endParaRPr lang="el-GR"/>
            </a:p>
          </p:txBody>
        </p:sp>
        <p:sp>
          <p:nvSpPr>
            <p:cNvPr id="439553" name="Rectangle 1281"/>
            <p:cNvSpPr>
              <a:spLocks noChangeArrowheads="1"/>
            </p:cNvSpPr>
            <p:nvPr/>
          </p:nvSpPr>
          <p:spPr bwMode="auto">
            <a:xfrm>
              <a:off x="2144713" y="5389563"/>
              <a:ext cx="1320800" cy="5159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54" name="Rectangle 1282"/>
            <p:cNvSpPr>
              <a:spLocks noChangeArrowheads="1"/>
            </p:cNvSpPr>
            <p:nvPr/>
          </p:nvSpPr>
          <p:spPr bwMode="auto">
            <a:xfrm>
              <a:off x="2292350" y="5570538"/>
              <a:ext cx="11255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Implementation</a:t>
              </a:r>
              <a:endParaRPr lang="el-GR"/>
            </a:p>
          </p:txBody>
        </p:sp>
        <p:sp>
          <p:nvSpPr>
            <p:cNvPr id="439555" name="Rectangle 1283"/>
            <p:cNvSpPr>
              <a:spLocks noChangeArrowheads="1"/>
            </p:cNvSpPr>
            <p:nvPr/>
          </p:nvSpPr>
          <p:spPr bwMode="auto">
            <a:xfrm>
              <a:off x="2144713" y="5387975"/>
              <a:ext cx="1320800" cy="55563"/>
            </a:xfrm>
            <a:prstGeom prst="rect">
              <a:avLst/>
            </a:prstGeom>
            <a:solidFill>
              <a:srgbClr val="B5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56" name="Rectangle 1284"/>
            <p:cNvSpPr>
              <a:spLocks noChangeArrowheads="1"/>
            </p:cNvSpPr>
            <p:nvPr/>
          </p:nvSpPr>
          <p:spPr bwMode="auto">
            <a:xfrm>
              <a:off x="2144713" y="5443538"/>
              <a:ext cx="1320800" cy="23812"/>
            </a:xfrm>
            <a:prstGeom prst="rect">
              <a:avLst/>
            </a:prstGeom>
            <a:solidFill>
              <a:srgbClr val="B5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57" name="Rectangle 1285"/>
            <p:cNvSpPr>
              <a:spLocks noChangeArrowheads="1"/>
            </p:cNvSpPr>
            <p:nvPr/>
          </p:nvSpPr>
          <p:spPr bwMode="auto">
            <a:xfrm>
              <a:off x="2144713" y="5467350"/>
              <a:ext cx="1320800" cy="30163"/>
            </a:xfrm>
            <a:prstGeom prst="rect">
              <a:avLst/>
            </a:prstGeom>
            <a:solidFill>
              <a:srgbClr val="B5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58" name="Rectangle 1286"/>
            <p:cNvSpPr>
              <a:spLocks noChangeArrowheads="1"/>
            </p:cNvSpPr>
            <p:nvPr/>
          </p:nvSpPr>
          <p:spPr bwMode="auto">
            <a:xfrm>
              <a:off x="2144713" y="5497513"/>
              <a:ext cx="1320800" cy="15875"/>
            </a:xfrm>
            <a:prstGeom prst="rect">
              <a:avLst/>
            </a:prstGeom>
            <a:solidFill>
              <a:srgbClr val="B5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59" name="Rectangle 1287"/>
            <p:cNvSpPr>
              <a:spLocks noChangeArrowheads="1"/>
            </p:cNvSpPr>
            <p:nvPr/>
          </p:nvSpPr>
          <p:spPr bwMode="auto">
            <a:xfrm>
              <a:off x="2144713" y="5513388"/>
              <a:ext cx="1320800" cy="20637"/>
            </a:xfrm>
            <a:prstGeom prst="rect">
              <a:avLst/>
            </a:prstGeom>
            <a:solidFill>
              <a:srgbClr val="B5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0" name="Rectangle 1288"/>
            <p:cNvSpPr>
              <a:spLocks noChangeArrowheads="1"/>
            </p:cNvSpPr>
            <p:nvPr/>
          </p:nvSpPr>
          <p:spPr bwMode="auto">
            <a:xfrm>
              <a:off x="2144713" y="5534025"/>
              <a:ext cx="1320800" cy="14288"/>
            </a:xfrm>
            <a:prstGeom prst="rect">
              <a:avLst/>
            </a:prstGeom>
            <a:solidFill>
              <a:srgbClr val="B4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1" name="Rectangle 1289"/>
            <p:cNvSpPr>
              <a:spLocks noChangeArrowheads="1"/>
            </p:cNvSpPr>
            <p:nvPr/>
          </p:nvSpPr>
          <p:spPr bwMode="auto">
            <a:xfrm>
              <a:off x="2144713" y="5548313"/>
              <a:ext cx="1320800" cy="14287"/>
            </a:xfrm>
            <a:prstGeom prst="rect">
              <a:avLst/>
            </a:prstGeom>
            <a:solidFill>
              <a:srgbClr val="B4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2" name="Rectangle 1290"/>
            <p:cNvSpPr>
              <a:spLocks noChangeArrowheads="1"/>
            </p:cNvSpPr>
            <p:nvPr/>
          </p:nvSpPr>
          <p:spPr bwMode="auto">
            <a:xfrm>
              <a:off x="2144713" y="5562600"/>
              <a:ext cx="1320800" cy="14288"/>
            </a:xfrm>
            <a:prstGeom prst="rect">
              <a:avLst/>
            </a:prstGeom>
            <a:solidFill>
              <a:srgbClr val="B4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3" name="Rectangle 1291"/>
            <p:cNvSpPr>
              <a:spLocks noChangeArrowheads="1"/>
            </p:cNvSpPr>
            <p:nvPr/>
          </p:nvSpPr>
          <p:spPr bwMode="auto">
            <a:xfrm>
              <a:off x="2144713" y="5576888"/>
              <a:ext cx="1320800" cy="15875"/>
            </a:xfrm>
            <a:prstGeom prst="rect">
              <a:avLst/>
            </a:prstGeom>
            <a:solidFill>
              <a:srgbClr val="B4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4" name="Rectangle 1292"/>
            <p:cNvSpPr>
              <a:spLocks noChangeArrowheads="1"/>
            </p:cNvSpPr>
            <p:nvPr/>
          </p:nvSpPr>
          <p:spPr bwMode="auto">
            <a:xfrm>
              <a:off x="2144713" y="5592763"/>
              <a:ext cx="1320800" cy="14287"/>
            </a:xfrm>
            <a:prstGeom prst="rect">
              <a:avLst/>
            </a:prstGeom>
            <a:solidFill>
              <a:srgbClr val="B4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5" name="Rectangle 1293"/>
            <p:cNvSpPr>
              <a:spLocks noChangeArrowheads="1"/>
            </p:cNvSpPr>
            <p:nvPr/>
          </p:nvSpPr>
          <p:spPr bwMode="auto">
            <a:xfrm>
              <a:off x="2144713" y="5607050"/>
              <a:ext cx="1320800" cy="14288"/>
            </a:xfrm>
            <a:prstGeom prst="rect">
              <a:avLst/>
            </a:prstGeom>
            <a:solidFill>
              <a:srgbClr val="B4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6" name="Rectangle 1294"/>
            <p:cNvSpPr>
              <a:spLocks noChangeArrowheads="1"/>
            </p:cNvSpPr>
            <p:nvPr/>
          </p:nvSpPr>
          <p:spPr bwMode="auto">
            <a:xfrm>
              <a:off x="2144713" y="5621338"/>
              <a:ext cx="1320800" cy="11112"/>
            </a:xfrm>
            <a:prstGeom prst="rect">
              <a:avLst/>
            </a:prstGeom>
            <a:solidFill>
              <a:srgbClr val="B4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7" name="Rectangle 1295"/>
            <p:cNvSpPr>
              <a:spLocks noChangeArrowheads="1"/>
            </p:cNvSpPr>
            <p:nvPr/>
          </p:nvSpPr>
          <p:spPr bwMode="auto">
            <a:xfrm>
              <a:off x="2144713" y="5632450"/>
              <a:ext cx="1320800" cy="11113"/>
            </a:xfrm>
            <a:prstGeom prst="rect">
              <a:avLst/>
            </a:prstGeom>
            <a:solidFill>
              <a:srgbClr val="B4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8" name="Rectangle 1296"/>
            <p:cNvSpPr>
              <a:spLocks noChangeArrowheads="1"/>
            </p:cNvSpPr>
            <p:nvPr/>
          </p:nvSpPr>
          <p:spPr bwMode="auto">
            <a:xfrm>
              <a:off x="2144713" y="5643563"/>
              <a:ext cx="1320800" cy="9525"/>
            </a:xfrm>
            <a:prstGeom prst="rect">
              <a:avLst/>
            </a:prstGeom>
            <a:solidFill>
              <a:srgbClr val="B4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69" name="Rectangle 1297"/>
            <p:cNvSpPr>
              <a:spLocks noChangeArrowheads="1"/>
            </p:cNvSpPr>
            <p:nvPr/>
          </p:nvSpPr>
          <p:spPr bwMode="auto">
            <a:xfrm>
              <a:off x="2144713" y="5653088"/>
              <a:ext cx="1320800" cy="9525"/>
            </a:xfrm>
            <a:prstGeom prst="rect">
              <a:avLst/>
            </a:prstGeom>
            <a:solidFill>
              <a:srgbClr val="B3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0" name="Rectangle 1298"/>
            <p:cNvSpPr>
              <a:spLocks noChangeArrowheads="1"/>
            </p:cNvSpPr>
            <p:nvPr/>
          </p:nvSpPr>
          <p:spPr bwMode="auto">
            <a:xfrm>
              <a:off x="2144713" y="5662613"/>
              <a:ext cx="1320800" cy="7937"/>
            </a:xfrm>
            <a:prstGeom prst="rect">
              <a:avLst/>
            </a:prstGeom>
            <a:solidFill>
              <a:srgbClr val="B3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1" name="Rectangle 1299"/>
            <p:cNvSpPr>
              <a:spLocks noChangeArrowheads="1"/>
            </p:cNvSpPr>
            <p:nvPr/>
          </p:nvSpPr>
          <p:spPr bwMode="auto">
            <a:xfrm>
              <a:off x="2144713" y="5670550"/>
              <a:ext cx="1320800" cy="11113"/>
            </a:xfrm>
            <a:prstGeom prst="rect">
              <a:avLst/>
            </a:prstGeom>
            <a:solidFill>
              <a:srgbClr val="B3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2" name="Rectangle 1300"/>
            <p:cNvSpPr>
              <a:spLocks noChangeArrowheads="1"/>
            </p:cNvSpPr>
            <p:nvPr/>
          </p:nvSpPr>
          <p:spPr bwMode="auto">
            <a:xfrm>
              <a:off x="2144713" y="5681663"/>
              <a:ext cx="1320800" cy="9525"/>
            </a:xfrm>
            <a:prstGeom prst="rect">
              <a:avLst/>
            </a:prstGeom>
            <a:solidFill>
              <a:srgbClr val="B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3" name="Rectangle 1301"/>
            <p:cNvSpPr>
              <a:spLocks noChangeArrowheads="1"/>
            </p:cNvSpPr>
            <p:nvPr/>
          </p:nvSpPr>
          <p:spPr bwMode="auto">
            <a:xfrm>
              <a:off x="2144713" y="5691188"/>
              <a:ext cx="1320800" cy="12700"/>
            </a:xfrm>
            <a:prstGeom prst="rect">
              <a:avLst/>
            </a:prstGeom>
            <a:solidFill>
              <a:srgbClr val="B3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4" name="Rectangle 1302"/>
            <p:cNvSpPr>
              <a:spLocks noChangeArrowheads="1"/>
            </p:cNvSpPr>
            <p:nvPr/>
          </p:nvSpPr>
          <p:spPr bwMode="auto">
            <a:xfrm>
              <a:off x="2144713" y="5703888"/>
              <a:ext cx="1320800" cy="14287"/>
            </a:xfrm>
            <a:prstGeom prst="rect">
              <a:avLst/>
            </a:prstGeom>
            <a:solidFill>
              <a:srgbClr val="B3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5" name="Rectangle 1303"/>
            <p:cNvSpPr>
              <a:spLocks noChangeArrowheads="1"/>
            </p:cNvSpPr>
            <p:nvPr/>
          </p:nvSpPr>
          <p:spPr bwMode="auto">
            <a:xfrm>
              <a:off x="2144713" y="5718175"/>
              <a:ext cx="1320800" cy="12700"/>
            </a:xfrm>
            <a:prstGeom prst="rect">
              <a:avLst/>
            </a:prstGeom>
            <a:solidFill>
              <a:srgbClr val="B3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6" name="Rectangle 1304"/>
            <p:cNvSpPr>
              <a:spLocks noChangeArrowheads="1"/>
            </p:cNvSpPr>
            <p:nvPr/>
          </p:nvSpPr>
          <p:spPr bwMode="auto">
            <a:xfrm>
              <a:off x="2144713" y="5730875"/>
              <a:ext cx="1320800" cy="14288"/>
            </a:xfrm>
            <a:prstGeom prst="rect">
              <a:avLst/>
            </a:prstGeom>
            <a:solidFill>
              <a:srgbClr val="B3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7" name="Rectangle 1305"/>
            <p:cNvSpPr>
              <a:spLocks noChangeArrowheads="1"/>
            </p:cNvSpPr>
            <p:nvPr/>
          </p:nvSpPr>
          <p:spPr bwMode="auto">
            <a:xfrm>
              <a:off x="2144713" y="5745163"/>
              <a:ext cx="1320800" cy="11112"/>
            </a:xfrm>
            <a:prstGeom prst="rect">
              <a:avLst/>
            </a:prstGeom>
            <a:solidFill>
              <a:srgbClr val="B3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8" name="Rectangle 1306"/>
            <p:cNvSpPr>
              <a:spLocks noChangeArrowheads="1"/>
            </p:cNvSpPr>
            <p:nvPr/>
          </p:nvSpPr>
          <p:spPr bwMode="auto">
            <a:xfrm>
              <a:off x="2144713" y="5756275"/>
              <a:ext cx="1320800" cy="15875"/>
            </a:xfrm>
            <a:prstGeom prst="rect">
              <a:avLst/>
            </a:prstGeom>
            <a:solidFill>
              <a:srgbClr val="B3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79" name="Rectangle 1307"/>
            <p:cNvSpPr>
              <a:spLocks noChangeArrowheads="1"/>
            </p:cNvSpPr>
            <p:nvPr/>
          </p:nvSpPr>
          <p:spPr bwMode="auto">
            <a:xfrm>
              <a:off x="2144713" y="5772150"/>
              <a:ext cx="1320800" cy="15875"/>
            </a:xfrm>
            <a:prstGeom prst="rect">
              <a:avLst/>
            </a:prstGeom>
            <a:solidFill>
              <a:srgbClr val="B2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80" name="Rectangle 1308"/>
            <p:cNvSpPr>
              <a:spLocks noChangeArrowheads="1"/>
            </p:cNvSpPr>
            <p:nvPr/>
          </p:nvSpPr>
          <p:spPr bwMode="auto">
            <a:xfrm>
              <a:off x="2144713" y="5788025"/>
              <a:ext cx="1320800" cy="12700"/>
            </a:xfrm>
            <a:prstGeom prst="rect">
              <a:avLst/>
            </a:prstGeom>
            <a:solidFill>
              <a:srgbClr val="B2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81" name="Rectangle 1309"/>
            <p:cNvSpPr>
              <a:spLocks noChangeArrowheads="1"/>
            </p:cNvSpPr>
            <p:nvPr/>
          </p:nvSpPr>
          <p:spPr bwMode="auto">
            <a:xfrm>
              <a:off x="2144713" y="5800725"/>
              <a:ext cx="1320800" cy="22225"/>
            </a:xfrm>
            <a:prstGeom prst="rect">
              <a:avLst/>
            </a:prstGeom>
            <a:solidFill>
              <a:srgbClr val="B2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82" name="Rectangle 1310"/>
            <p:cNvSpPr>
              <a:spLocks noChangeArrowheads="1"/>
            </p:cNvSpPr>
            <p:nvPr/>
          </p:nvSpPr>
          <p:spPr bwMode="auto">
            <a:xfrm>
              <a:off x="2144713" y="5822950"/>
              <a:ext cx="1320800" cy="19050"/>
            </a:xfrm>
            <a:prstGeom prst="rect">
              <a:avLst/>
            </a:prstGeom>
            <a:solidFill>
              <a:srgbClr val="B2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83" name="Rectangle 1311"/>
            <p:cNvSpPr>
              <a:spLocks noChangeArrowheads="1"/>
            </p:cNvSpPr>
            <p:nvPr/>
          </p:nvSpPr>
          <p:spPr bwMode="auto">
            <a:xfrm>
              <a:off x="2144713" y="5842000"/>
              <a:ext cx="1320800" cy="47625"/>
            </a:xfrm>
            <a:prstGeom prst="rect">
              <a:avLst/>
            </a:prstGeom>
            <a:solidFill>
              <a:srgbClr val="B2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84" name="Rectangle 1312"/>
            <p:cNvSpPr>
              <a:spLocks noChangeArrowheads="1"/>
            </p:cNvSpPr>
            <p:nvPr/>
          </p:nvSpPr>
          <p:spPr bwMode="auto">
            <a:xfrm>
              <a:off x="2144713" y="5889625"/>
              <a:ext cx="1320800" cy="1587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85" name="Rectangle 1313"/>
            <p:cNvSpPr>
              <a:spLocks noChangeArrowheads="1"/>
            </p:cNvSpPr>
            <p:nvPr/>
          </p:nvSpPr>
          <p:spPr bwMode="auto">
            <a:xfrm>
              <a:off x="2144713" y="5389563"/>
              <a:ext cx="1320800" cy="5159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86" name="Rectangle 1314"/>
            <p:cNvSpPr>
              <a:spLocks noChangeArrowheads="1"/>
            </p:cNvSpPr>
            <p:nvPr/>
          </p:nvSpPr>
          <p:spPr bwMode="auto">
            <a:xfrm>
              <a:off x="2736850" y="5453063"/>
              <a:ext cx="2809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Ροή</a:t>
              </a:r>
              <a:endParaRPr lang="el-GR"/>
            </a:p>
          </p:txBody>
        </p:sp>
        <p:sp>
          <p:nvSpPr>
            <p:cNvPr id="439587" name="Rectangle 1315"/>
            <p:cNvSpPr>
              <a:spLocks noChangeArrowheads="1"/>
            </p:cNvSpPr>
            <p:nvPr/>
          </p:nvSpPr>
          <p:spPr bwMode="auto">
            <a:xfrm>
              <a:off x="2425700" y="5616575"/>
              <a:ext cx="8826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Υλοποίησης</a:t>
              </a:r>
              <a:endParaRPr lang="el-GR"/>
            </a:p>
          </p:txBody>
        </p:sp>
        <p:sp>
          <p:nvSpPr>
            <p:cNvPr id="439588" name="Rectangle 1316"/>
            <p:cNvSpPr>
              <a:spLocks noChangeArrowheads="1"/>
            </p:cNvSpPr>
            <p:nvPr/>
          </p:nvSpPr>
          <p:spPr bwMode="auto">
            <a:xfrm>
              <a:off x="2144713" y="6094413"/>
              <a:ext cx="1320800" cy="5175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89" name="Rectangle 1317"/>
            <p:cNvSpPr>
              <a:spLocks noChangeArrowheads="1"/>
            </p:cNvSpPr>
            <p:nvPr/>
          </p:nvSpPr>
          <p:spPr bwMode="auto">
            <a:xfrm>
              <a:off x="2212975" y="6216650"/>
              <a:ext cx="1185863" cy="2762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0" name="Rectangle 1318"/>
            <p:cNvSpPr>
              <a:spLocks noChangeArrowheads="1"/>
            </p:cNvSpPr>
            <p:nvPr/>
          </p:nvSpPr>
          <p:spPr bwMode="auto">
            <a:xfrm>
              <a:off x="2317750" y="6276975"/>
              <a:ext cx="10810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Test Workflow</a:t>
              </a:r>
              <a:endParaRPr lang="el-GR"/>
            </a:p>
          </p:txBody>
        </p:sp>
        <p:sp>
          <p:nvSpPr>
            <p:cNvPr id="439591" name="Rectangle 1319"/>
            <p:cNvSpPr>
              <a:spLocks noChangeArrowheads="1"/>
            </p:cNvSpPr>
            <p:nvPr/>
          </p:nvSpPr>
          <p:spPr bwMode="auto">
            <a:xfrm>
              <a:off x="2144713" y="6094413"/>
              <a:ext cx="1320800" cy="53975"/>
            </a:xfrm>
            <a:prstGeom prst="rect">
              <a:avLst/>
            </a:prstGeom>
            <a:solidFill>
              <a:srgbClr val="B5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2" name="Rectangle 1320"/>
            <p:cNvSpPr>
              <a:spLocks noChangeArrowheads="1"/>
            </p:cNvSpPr>
            <p:nvPr/>
          </p:nvSpPr>
          <p:spPr bwMode="auto">
            <a:xfrm>
              <a:off x="2144713" y="6148388"/>
              <a:ext cx="1320800" cy="23812"/>
            </a:xfrm>
            <a:prstGeom prst="rect">
              <a:avLst/>
            </a:prstGeom>
            <a:solidFill>
              <a:srgbClr val="B5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3" name="Rectangle 1321"/>
            <p:cNvSpPr>
              <a:spLocks noChangeArrowheads="1"/>
            </p:cNvSpPr>
            <p:nvPr/>
          </p:nvSpPr>
          <p:spPr bwMode="auto">
            <a:xfrm>
              <a:off x="2144713" y="6172200"/>
              <a:ext cx="1320800" cy="30163"/>
            </a:xfrm>
            <a:prstGeom prst="rect">
              <a:avLst/>
            </a:prstGeom>
            <a:solidFill>
              <a:srgbClr val="B5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4" name="Rectangle 1322"/>
            <p:cNvSpPr>
              <a:spLocks noChangeArrowheads="1"/>
            </p:cNvSpPr>
            <p:nvPr/>
          </p:nvSpPr>
          <p:spPr bwMode="auto">
            <a:xfrm>
              <a:off x="2144713" y="6202363"/>
              <a:ext cx="1320800" cy="15875"/>
            </a:xfrm>
            <a:prstGeom prst="rect">
              <a:avLst/>
            </a:prstGeom>
            <a:solidFill>
              <a:srgbClr val="B5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5" name="Rectangle 1323"/>
            <p:cNvSpPr>
              <a:spLocks noChangeArrowheads="1"/>
            </p:cNvSpPr>
            <p:nvPr/>
          </p:nvSpPr>
          <p:spPr bwMode="auto">
            <a:xfrm>
              <a:off x="2144713" y="6218238"/>
              <a:ext cx="1320800" cy="20637"/>
            </a:xfrm>
            <a:prstGeom prst="rect">
              <a:avLst/>
            </a:prstGeom>
            <a:solidFill>
              <a:srgbClr val="B5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6" name="Rectangle 1324"/>
            <p:cNvSpPr>
              <a:spLocks noChangeArrowheads="1"/>
            </p:cNvSpPr>
            <p:nvPr/>
          </p:nvSpPr>
          <p:spPr bwMode="auto">
            <a:xfrm>
              <a:off x="2144713" y="6238875"/>
              <a:ext cx="1320800" cy="14288"/>
            </a:xfrm>
            <a:prstGeom prst="rect">
              <a:avLst/>
            </a:prstGeom>
            <a:solidFill>
              <a:srgbClr val="B4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7" name="Rectangle 1325"/>
            <p:cNvSpPr>
              <a:spLocks noChangeArrowheads="1"/>
            </p:cNvSpPr>
            <p:nvPr/>
          </p:nvSpPr>
          <p:spPr bwMode="auto">
            <a:xfrm>
              <a:off x="2144713" y="6253163"/>
              <a:ext cx="1320800" cy="14287"/>
            </a:xfrm>
            <a:prstGeom prst="rect">
              <a:avLst/>
            </a:prstGeom>
            <a:solidFill>
              <a:srgbClr val="B4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8" name="Rectangle 1326"/>
            <p:cNvSpPr>
              <a:spLocks noChangeArrowheads="1"/>
            </p:cNvSpPr>
            <p:nvPr/>
          </p:nvSpPr>
          <p:spPr bwMode="auto">
            <a:xfrm>
              <a:off x="2144713" y="6267450"/>
              <a:ext cx="1320800" cy="14288"/>
            </a:xfrm>
            <a:prstGeom prst="rect">
              <a:avLst/>
            </a:prstGeom>
            <a:solidFill>
              <a:srgbClr val="B4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599" name="Rectangle 1327"/>
            <p:cNvSpPr>
              <a:spLocks noChangeArrowheads="1"/>
            </p:cNvSpPr>
            <p:nvPr/>
          </p:nvSpPr>
          <p:spPr bwMode="auto">
            <a:xfrm>
              <a:off x="2144713" y="6281738"/>
              <a:ext cx="1320800" cy="15875"/>
            </a:xfrm>
            <a:prstGeom prst="rect">
              <a:avLst/>
            </a:prstGeom>
            <a:solidFill>
              <a:srgbClr val="B4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0" name="Rectangle 1328"/>
            <p:cNvSpPr>
              <a:spLocks noChangeArrowheads="1"/>
            </p:cNvSpPr>
            <p:nvPr/>
          </p:nvSpPr>
          <p:spPr bwMode="auto">
            <a:xfrm>
              <a:off x="2144713" y="6297613"/>
              <a:ext cx="1320800" cy="14287"/>
            </a:xfrm>
            <a:prstGeom prst="rect">
              <a:avLst/>
            </a:prstGeom>
            <a:solidFill>
              <a:srgbClr val="B4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1" name="Rectangle 1329"/>
            <p:cNvSpPr>
              <a:spLocks noChangeArrowheads="1"/>
            </p:cNvSpPr>
            <p:nvPr/>
          </p:nvSpPr>
          <p:spPr bwMode="auto">
            <a:xfrm>
              <a:off x="2144713" y="6311900"/>
              <a:ext cx="1320800" cy="14288"/>
            </a:xfrm>
            <a:prstGeom prst="rect">
              <a:avLst/>
            </a:prstGeom>
            <a:solidFill>
              <a:srgbClr val="B4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2" name="Rectangle 1330"/>
            <p:cNvSpPr>
              <a:spLocks noChangeArrowheads="1"/>
            </p:cNvSpPr>
            <p:nvPr/>
          </p:nvSpPr>
          <p:spPr bwMode="auto">
            <a:xfrm>
              <a:off x="2144713" y="6326188"/>
              <a:ext cx="1320800" cy="11112"/>
            </a:xfrm>
            <a:prstGeom prst="rect">
              <a:avLst/>
            </a:prstGeom>
            <a:solidFill>
              <a:srgbClr val="B4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3" name="Rectangle 1331"/>
            <p:cNvSpPr>
              <a:spLocks noChangeArrowheads="1"/>
            </p:cNvSpPr>
            <p:nvPr/>
          </p:nvSpPr>
          <p:spPr bwMode="auto">
            <a:xfrm>
              <a:off x="2144713" y="6337300"/>
              <a:ext cx="1320800" cy="11113"/>
            </a:xfrm>
            <a:prstGeom prst="rect">
              <a:avLst/>
            </a:prstGeom>
            <a:solidFill>
              <a:srgbClr val="B4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4" name="Rectangle 1332"/>
            <p:cNvSpPr>
              <a:spLocks noChangeArrowheads="1"/>
            </p:cNvSpPr>
            <p:nvPr/>
          </p:nvSpPr>
          <p:spPr bwMode="auto">
            <a:xfrm>
              <a:off x="2144713" y="6348413"/>
              <a:ext cx="1320800" cy="9525"/>
            </a:xfrm>
            <a:prstGeom prst="rect">
              <a:avLst/>
            </a:prstGeom>
            <a:solidFill>
              <a:srgbClr val="B4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5" name="Rectangle 1333"/>
            <p:cNvSpPr>
              <a:spLocks noChangeArrowheads="1"/>
            </p:cNvSpPr>
            <p:nvPr/>
          </p:nvSpPr>
          <p:spPr bwMode="auto">
            <a:xfrm>
              <a:off x="2144713" y="6357938"/>
              <a:ext cx="1320800" cy="11112"/>
            </a:xfrm>
            <a:prstGeom prst="rect">
              <a:avLst/>
            </a:prstGeom>
            <a:solidFill>
              <a:srgbClr val="B3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6" name="Rectangle 1334"/>
            <p:cNvSpPr>
              <a:spLocks noChangeArrowheads="1"/>
            </p:cNvSpPr>
            <p:nvPr/>
          </p:nvSpPr>
          <p:spPr bwMode="auto">
            <a:xfrm>
              <a:off x="2144713" y="6369050"/>
              <a:ext cx="1320800" cy="7938"/>
            </a:xfrm>
            <a:prstGeom prst="rect">
              <a:avLst/>
            </a:prstGeom>
            <a:solidFill>
              <a:srgbClr val="B3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7" name="Rectangle 1335"/>
            <p:cNvSpPr>
              <a:spLocks noChangeArrowheads="1"/>
            </p:cNvSpPr>
            <p:nvPr/>
          </p:nvSpPr>
          <p:spPr bwMode="auto">
            <a:xfrm>
              <a:off x="2144713" y="6376988"/>
              <a:ext cx="1320800" cy="9525"/>
            </a:xfrm>
            <a:prstGeom prst="rect">
              <a:avLst/>
            </a:prstGeom>
            <a:solidFill>
              <a:srgbClr val="B3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8" name="Rectangle 1336"/>
            <p:cNvSpPr>
              <a:spLocks noChangeArrowheads="1"/>
            </p:cNvSpPr>
            <p:nvPr/>
          </p:nvSpPr>
          <p:spPr bwMode="auto">
            <a:xfrm>
              <a:off x="2144713" y="6386513"/>
              <a:ext cx="1320800" cy="9525"/>
            </a:xfrm>
            <a:prstGeom prst="rect">
              <a:avLst/>
            </a:prstGeom>
            <a:solidFill>
              <a:srgbClr val="B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09" name="Rectangle 1337"/>
            <p:cNvSpPr>
              <a:spLocks noChangeArrowheads="1"/>
            </p:cNvSpPr>
            <p:nvPr/>
          </p:nvSpPr>
          <p:spPr bwMode="auto">
            <a:xfrm>
              <a:off x="2144713" y="6396038"/>
              <a:ext cx="1320800" cy="12700"/>
            </a:xfrm>
            <a:prstGeom prst="rect">
              <a:avLst/>
            </a:prstGeom>
            <a:solidFill>
              <a:srgbClr val="B3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0" name="Rectangle 1338"/>
            <p:cNvSpPr>
              <a:spLocks noChangeArrowheads="1"/>
            </p:cNvSpPr>
            <p:nvPr/>
          </p:nvSpPr>
          <p:spPr bwMode="auto">
            <a:xfrm>
              <a:off x="2144713" y="6408738"/>
              <a:ext cx="1320800" cy="14287"/>
            </a:xfrm>
            <a:prstGeom prst="rect">
              <a:avLst/>
            </a:prstGeom>
            <a:solidFill>
              <a:srgbClr val="B3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1" name="Rectangle 1339"/>
            <p:cNvSpPr>
              <a:spLocks noChangeArrowheads="1"/>
            </p:cNvSpPr>
            <p:nvPr/>
          </p:nvSpPr>
          <p:spPr bwMode="auto">
            <a:xfrm>
              <a:off x="2144713" y="6423025"/>
              <a:ext cx="1320800" cy="14288"/>
            </a:xfrm>
            <a:prstGeom prst="rect">
              <a:avLst/>
            </a:prstGeom>
            <a:solidFill>
              <a:srgbClr val="B3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2" name="Rectangle 1340"/>
            <p:cNvSpPr>
              <a:spLocks noChangeArrowheads="1"/>
            </p:cNvSpPr>
            <p:nvPr/>
          </p:nvSpPr>
          <p:spPr bwMode="auto">
            <a:xfrm>
              <a:off x="2144713" y="6437313"/>
              <a:ext cx="1320800" cy="14287"/>
            </a:xfrm>
            <a:prstGeom prst="rect">
              <a:avLst/>
            </a:prstGeom>
            <a:solidFill>
              <a:srgbClr val="B3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3" name="Rectangle 1341"/>
            <p:cNvSpPr>
              <a:spLocks noChangeArrowheads="1"/>
            </p:cNvSpPr>
            <p:nvPr/>
          </p:nvSpPr>
          <p:spPr bwMode="auto">
            <a:xfrm>
              <a:off x="2144713" y="6451600"/>
              <a:ext cx="1320800" cy="9525"/>
            </a:xfrm>
            <a:prstGeom prst="rect">
              <a:avLst/>
            </a:prstGeom>
            <a:solidFill>
              <a:srgbClr val="B3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4" name="Rectangle 1342"/>
            <p:cNvSpPr>
              <a:spLocks noChangeArrowheads="1"/>
            </p:cNvSpPr>
            <p:nvPr/>
          </p:nvSpPr>
          <p:spPr bwMode="auto">
            <a:xfrm>
              <a:off x="2144713" y="6461125"/>
              <a:ext cx="1320800" cy="15875"/>
            </a:xfrm>
            <a:prstGeom prst="rect">
              <a:avLst/>
            </a:prstGeom>
            <a:solidFill>
              <a:srgbClr val="B3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5" name="Rectangle 1343"/>
            <p:cNvSpPr>
              <a:spLocks noChangeArrowheads="1"/>
            </p:cNvSpPr>
            <p:nvPr/>
          </p:nvSpPr>
          <p:spPr bwMode="auto">
            <a:xfrm>
              <a:off x="2144713" y="6477000"/>
              <a:ext cx="1320800" cy="15875"/>
            </a:xfrm>
            <a:prstGeom prst="rect">
              <a:avLst/>
            </a:prstGeom>
            <a:solidFill>
              <a:srgbClr val="B2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6" name="Rectangle 1344"/>
            <p:cNvSpPr>
              <a:spLocks noChangeArrowheads="1"/>
            </p:cNvSpPr>
            <p:nvPr/>
          </p:nvSpPr>
          <p:spPr bwMode="auto">
            <a:xfrm>
              <a:off x="2144713" y="6492875"/>
              <a:ext cx="1320800" cy="12700"/>
            </a:xfrm>
            <a:prstGeom prst="rect">
              <a:avLst/>
            </a:prstGeom>
            <a:solidFill>
              <a:srgbClr val="B2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7" name="Rectangle 1345"/>
            <p:cNvSpPr>
              <a:spLocks noChangeArrowheads="1"/>
            </p:cNvSpPr>
            <p:nvPr/>
          </p:nvSpPr>
          <p:spPr bwMode="auto">
            <a:xfrm>
              <a:off x="2144713" y="6505575"/>
              <a:ext cx="1320800" cy="22225"/>
            </a:xfrm>
            <a:prstGeom prst="rect">
              <a:avLst/>
            </a:prstGeom>
            <a:solidFill>
              <a:srgbClr val="B2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8" name="Rectangle 1346"/>
            <p:cNvSpPr>
              <a:spLocks noChangeArrowheads="1"/>
            </p:cNvSpPr>
            <p:nvPr/>
          </p:nvSpPr>
          <p:spPr bwMode="auto">
            <a:xfrm>
              <a:off x="2144713" y="6527800"/>
              <a:ext cx="1320800" cy="20638"/>
            </a:xfrm>
            <a:prstGeom prst="rect">
              <a:avLst/>
            </a:prstGeom>
            <a:solidFill>
              <a:srgbClr val="B2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19" name="Rectangle 1347"/>
            <p:cNvSpPr>
              <a:spLocks noChangeArrowheads="1"/>
            </p:cNvSpPr>
            <p:nvPr/>
          </p:nvSpPr>
          <p:spPr bwMode="auto">
            <a:xfrm>
              <a:off x="2144713" y="6548438"/>
              <a:ext cx="1320800" cy="46037"/>
            </a:xfrm>
            <a:prstGeom prst="rect">
              <a:avLst/>
            </a:prstGeom>
            <a:solidFill>
              <a:srgbClr val="B2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20" name="Rectangle 1348"/>
            <p:cNvSpPr>
              <a:spLocks noChangeArrowheads="1"/>
            </p:cNvSpPr>
            <p:nvPr/>
          </p:nvSpPr>
          <p:spPr bwMode="auto">
            <a:xfrm>
              <a:off x="2144713" y="6594475"/>
              <a:ext cx="1320800" cy="17463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21" name="Rectangle 1349"/>
            <p:cNvSpPr>
              <a:spLocks noChangeArrowheads="1"/>
            </p:cNvSpPr>
            <p:nvPr/>
          </p:nvSpPr>
          <p:spPr bwMode="auto">
            <a:xfrm>
              <a:off x="2144713" y="6094413"/>
              <a:ext cx="1320800" cy="5175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22" name="Rectangle 1350"/>
            <p:cNvSpPr>
              <a:spLocks noChangeArrowheads="1"/>
            </p:cNvSpPr>
            <p:nvPr/>
          </p:nvSpPr>
          <p:spPr bwMode="auto">
            <a:xfrm>
              <a:off x="2395538" y="6235700"/>
              <a:ext cx="2809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Ροή</a:t>
              </a:r>
              <a:endParaRPr lang="el-GR"/>
            </a:p>
          </p:txBody>
        </p:sp>
        <p:sp>
          <p:nvSpPr>
            <p:cNvPr id="439623" name="Rectangle 1351"/>
            <p:cNvSpPr>
              <a:spLocks noChangeArrowheads="1"/>
            </p:cNvSpPr>
            <p:nvPr/>
          </p:nvSpPr>
          <p:spPr bwMode="auto">
            <a:xfrm>
              <a:off x="2720975" y="6235700"/>
              <a:ext cx="5683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ελέγχου</a:t>
              </a:r>
              <a:endParaRPr lang="el-GR"/>
            </a:p>
          </p:txBody>
        </p:sp>
        <p:sp>
          <p:nvSpPr>
            <p:cNvPr id="439624" name="Rectangle 1352"/>
            <p:cNvSpPr>
              <a:spLocks noChangeArrowheads="1"/>
            </p:cNvSpPr>
            <p:nvPr/>
          </p:nvSpPr>
          <p:spPr bwMode="auto">
            <a:xfrm>
              <a:off x="3759200" y="4505325"/>
              <a:ext cx="831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000" i="1">
                  <a:solidFill>
                    <a:srgbClr val="000000"/>
                  </a:solidFill>
                  <a:latin typeface="Arial" pitchFamily="34" charset="0"/>
                </a:rPr>
                <a:t>Μοντέλο </a:t>
              </a:r>
            </a:p>
            <a:p>
              <a:pPr defTabSz="762000"/>
              <a:r>
                <a:rPr lang="el-GR" sz="1000" i="1">
                  <a:solidFill>
                    <a:srgbClr val="000000"/>
                  </a:solidFill>
                  <a:latin typeface="Arial" pitchFamily="34" charset="0"/>
                </a:rPr>
                <a:t>Περιπτώσεων</a:t>
              </a:r>
            </a:p>
            <a:p>
              <a:pPr defTabSz="762000"/>
              <a:r>
                <a:rPr lang="el-GR" sz="1000" i="1">
                  <a:solidFill>
                    <a:srgbClr val="000000"/>
                  </a:solidFill>
                  <a:latin typeface="Arial" pitchFamily="34" charset="0"/>
                </a:rPr>
                <a:t>Χρήσης</a:t>
              </a:r>
            </a:p>
          </p:txBody>
        </p:sp>
        <p:sp>
          <p:nvSpPr>
            <p:cNvPr id="439627" name="Line 1355"/>
            <p:cNvSpPr>
              <a:spLocks noChangeShapeType="1"/>
            </p:cNvSpPr>
            <p:nvPr/>
          </p:nvSpPr>
          <p:spPr bwMode="auto">
            <a:xfrm>
              <a:off x="4125913" y="4319588"/>
              <a:ext cx="44450" cy="34925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28" name="Line 1356"/>
            <p:cNvSpPr>
              <a:spLocks noChangeShapeType="1"/>
            </p:cNvSpPr>
            <p:nvPr/>
          </p:nvSpPr>
          <p:spPr bwMode="auto">
            <a:xfrm flipH="1">
              <a:off x="4281488" y="4319588"/>
              <a:ext cx="41275" cy="34925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29" name="Line 1357"/>
            <p:cNvSpPr>
              <a:spLocks noChangeShapeType="1"/>
            </p:cNvSpPr>
            <p:nvPr/>
          </p:nvSpPr>
          <p:spPr bwMode="auto">
            <a:xfrm>
              <a:off x="3905250" y="4244975"/>
              <a:ext cx="176213" cy="15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0" name="Freeform 1358"/>
            <p:cNvSpPr>
              <a:spLocks/>
            </p:cNvSpPr>
            <p:nvPr/>
          </p:nvSpPr>
          <p:spPr bwMode="auto">
            <a:xfrm>
              <a:off x="4095750" y="4197350"/>
              <a:ext cx="254000" cy="104775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0 h 133"/>
                <a:gd name="T4" fmla="*/ 224 w 320"/>
                <a:gd name="T5" fmla="*/ 3 h 133"/>
                <a:gd name="T6" fmla="*/ 247 w 320"/>
                <a:gd name="T7" fmla="*/ 11 h 133"/>
                <a:gd name="T8" fmla="*/ 272 w 320"/>
                <a:gd name="T9" fmla="*/ 17 h 133"/>
                <a:gd name="T10" fmla="*/ 293 w 320"/>
                <a:gd name="T11" fmla="*/ 28 h 133"/>
                <a:gd name="T12" fmla="*/ 307 w 320"/>
                <a:gd name="T13" fmla="*/ 39 h 133"/>
                <a:gd name="T14" fmla="*/ 318 w 320"/>
                <a:gd name="T15" fmla="*/ 51 h 133"/>
                <a:gd name="T16" fmla="*/ 320 w 320"/>
                <a:gd name="T17" fmla="*/ 66 h 133"/>
                <a:gd name="T18" fmla="*/ 318 w 320"/>
                <a:gd name="T19" fmla="*/ 77 h 133"/>
                <a:gd name="T20" fmla="*/ 307 w 320"/>
                <a:gd name="T21" fmla="*/ 91 h 133"/>
                <a:gd name="T22" fmla="*/ 293 w 320"/>
                <a:gd name="T23" fmla="*/ 101 h 133"/>
                <a:gd name="T24" fmla="*/ 272 w 320"/>
                <a:gd name="T25" fmla="*/ 111 h 133"/>
                <a:gd name="T26" fmla="*/ 247 w 320"/>
                <a:gd name="T27" fmla="*/ 119 h 133"/>
                <a:gd name="T28" fmla="*/ 224 w 320"/>
                <a:gd name="T29" fmla="*/ 126 h 133"/>
                <a:gd name="T30" fmla="*/ 192 w 320"/>
                <a:gd name="T31" fmla="*/ 130 h 133"/>
                <a:gd name="T32" fmla="*/ 160 w 320"/>
                <a:gd name="T33" fmla="*/ 133 h 133"/>
                <a:gd name="T34" fmla="*/ 126 w 320"/>
                <a:gd name="T35" fmla="*/ 130 h 133"/>
                <a:gd name="T36" fmla="*/ 98 w 320"/>
                <a:gd name="T37" fmla="*/ 126 h 133"/>
                <a:gd name="T38" fmla="*/ 70 w 320"/>
                <a:gd name="T39" fmla="*/ 119 h 133"/>
                <a:gd name="T40" fmla="*/ 46 w 320"/>
                <a:gd name="T41" fmla="*/ 111 h 133"/>
                <a:gd name="T42" fmla="*/ 28 w 320"/>
                <a:gd name="T43" fmla="*/ 101 h 133"/>
                <a:gd name="T44" fmla="*/ 10 w 320"/>
                <a:gd name="T45" fmla="*/ 91 h 133"/>
                <a:gd name="T46" fmla="*/ 4 w 320"/>
                <a:gd name="T47" fmla="*/ 77 h 133"/>
                <a:gd name="T48" fmla="*/ 0 w 320"/>
                <a:gd name="T49" fmla="*/ 66 h 133"/>
                <a:gd name="T50" fmla="*/ 4 w 320"/>
                <a:gd name="T51" fmla="*/ 51 h 133"/>
                <a:gd name="T52" fmla="*/ 10 w 320"/>
                <a:gd name="T53" fmla="*/ 39 h 133"/>
                <a:gd name="T54" fmla="*/ 28 w 320"/>
                <a:gd name="T55" fmla="*/ 28 h 133"/>
                <a:gd name="T56" fmla="*/ 46 w 320"/>
                <a:gd name="T57" fmla="*/ 17 h 133"/>
                <a:gd name="T58" fmla="*/ 70 w 320"/>
                <a:gd name="T59" fmla="*/ 11 h 133"/>
                <a:gd name="T60" fmla="*/ 98 w 320"/>
                <a:gd name="T61" fmla="*/ 3 h 133"/>
                <a:gd name="T62" fmla="*/ 126 w 320"/>
                <a:gd name="T63" fmla="*/ 0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0"/>
                  </a:lnTo>
                  <a:lnTo>
                    <a:pt x="224" y="3"/>
                  </a:lnTo>
                  <a:lnTo>
                    <a:pt x="247" y="11"/>
                  </a:lnTo>
                  <a:lnTo>
                    <a:pt x="272" y="17"/>
                  </a:lnTo>
                  <a:lnTo>
                    <a:pt x="293" y="28"/>
                  </a:lnTo>
                  <a:lnTo>
                    <a:pt x="307" y="39"/>
                  </a:lnTo>
                  <a:lnTo>
                    <a:pt x="318" y="51"/>
                  </a:lnTo>
                  <a:lnTo>
                    <a:pt x="320" y="66"/>
                  </a:lnTo>
                  <a:lnTo>
                    <a:pt x="318" y="77"/>
                  </a:lnTo>
                  <a:lnTo>
                    <a:pt x="307" y="91"/>
                  </a:lnTo>
                  <a:lnTo>
                    <a:pt x="293" y="101"/>
                  </a:lnTo>
                  <a:lnTo>
                    <a:pt x="272" y="111"/>
                  </a:lnTo>
                  <a:lnTo>
                    <a:pt x="247" y="119"/>
                  </a:lnTo>
                  <a:lnTo>
                    <a:pt x="224" y="126"/>
                  </a:lnTo>
                  <a:lnTo>
                    <a:pt x="192" y="130"/>
                  </a:lnTo>
                  <a:lnTo>
                    <a:pt x="160" y="133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19"/>
                  </a:lnTo>
                  <a:lnTo>
                    <a:pt x="46" y="111"/>
                  </a:lnTo>
                  <a:lnTo>
                    <a:pt x="28" y="101"/>
                  </a:lnTo>
                  <a:lnTo>
                    <a:pt x="10" y="91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9"/>
                  </a:lnTo>
                  <a:lnTo>
                    <a:pt x="28" y="28"/>
                  </a:lnTo>
                  <a:lnTo>
                    <a:pt x="46" y="17"/>
                  </a:lnTo>
                  <a:lnTo>
                    <a:pt x="70" y="11"/>
                  </a:lnTo>
                  <a:lnTo>
                    <a:pt x="98" y="3"/>
                  </a:lnTo>
                  <a:lnTo>
                    <a:pt x="126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1" name="Freeform 1359"/>
            <p:cNvSpPr>
              <a:spLocks/>
            </p:cNvSpPr>
            <p:nvPr/>
          </p:nvSpPr>
          <p:spPr bwMode="auto">
            <a:xfrm>
              <a:off x="4095750" y="4197350"/>
              <a:ext cx="254000" cy="104775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0 h 133"/>
                <a:gd name="T4" fmla="*/ 224 w 320"/>
                <a:gd name="T5" fmla="*/ 3 h 133"/>
                <a:gd name="T6" fmla="*/ 247 w 320"/>
                <a:gd name="T7" fmla="*/ 11 h 133"/>
                <a:gd name="T8" fmla="*/ 272 w 320"/>
                <a:gd name="T9" fmla="*/ 17 h 133"/>
                <a:gd name="T10" fmla="*/ 293 w 320"/>
                <a:gd name="T11" fmla="*/ 28 h 133"/>
                <a:gd name="T12" fmla="*/ 307 w 320"/>
                <a:gd name="T13" fmla="*/ 39 h 133"/>
                <a:gd name="T14" fmla="*/ 318 w 320"/>
                <a:gd name="T15" fmla="*/ 51 h 133"/>
                <a:gd name="T16" fmla="*/ 320 w 320"/>
                <a:gd name="T17" fmla="*/ 66 h 133"/>
                <a:gd name="T18" fmla="*/ 318 w 320"/>
                <a:gd name="T19" fmla="*/ 77 h 133"/>
                <a:gd name="T20" fmla="*/ 307 w 320"/>
                <a:gd name="T21" fmla="*/ 91 h 133"/>
                <a:gd name="T22" fmla="*/ 293 w 320"/>
                <a:gd name="T23" fmla="*/ 101 h 133"/>
                <a:gd name="T24" fmla="*/ 272 w 320"/>
                <a:gd name="T25" fmla="*/ 111 h 133"/>
                <a:gd name="T26" fmla="*/ 247 w 320"/>
                <a:gd name="T27" fmla="*/ 119 h 133"/>
                <a:gd name="T28" fmla="*/ 224 w 320"/>
                <a:gd name="T29" fmla="*/ 126 h 133"/>
                <a:gd name="T30" fmla="*/ 192 w 320"/>
                <a:gd name="T31" fmla="*/ 130 h 133"/>
                <a:gd name="T32" fmla="*/ 160 w 320"/>
                <a:gd name="T33" fmla="*/ 133 h 133"/>
                <a:gd name="T34" fmla="*/ 126 w 320"/>
                <a:gd name="T35" fmla="*/ 130 h 133"/>
                <a:gd name="T36" fmla="*/ 98 w 320"/>
                <a:gd name="T37" fmla="*/ 126 h 133"/>
                <a:gd name="T38" fmla="*/ 70 w 320"/>
                <a:gd name="T39" fmla="*/ 119 h 133"/>
                <a:gd name="T40" fmla="*/ 46 w 320"/>
                <a:gd name="T41" fmla="*/ 111 h 133"/>
                <a:gd name="T42" fmla="*/ 28 w 320"/>
                <a:gd name="T43" fmla="*/ 101 h 133"/>
                <a:gd name="T44" fmla="*/ 10 w 320"/>
                <a:gd name="T45" fmla="*/ 91 h 133"/>
                <a:gd name="T46" fmla="*/ 4 w 320"/>
                <a:gd name="T47" fmla="*/ 77 h 133"/>
                <a:gd name="T48" fmla="*/ 0 w 320"/>
                <a:gd name="T49" fmla="*/ 66 h 133"/>
                <a:gd name="T50" fmla="*/ 4 w 320"/>
                <a:gd name="T51" fmla="*/ 51 h 133"/>
                <a:gd name="T52" fmla="*/ 10 w 320"/>
                <a:gd name="T53" fmla="*/ 39 h 133"/>
                <a:gd name="T54" fmla="*/ 28 w 320"/>
                <a:gd name="T55" fmla="*/ 28 h 133"/>
                <a:gd name="T56" fmla="*/ 46 w 320"/>
                <a:gd name="T57" fmla="*/ 17 h 133"/>
                <a:gd name="T58" fmla="*/ 70 w 320"/>
                <a:gd name="T59" fmla="*/ 11 h 133"/>
                <a:gd name="T60" fmla="*/ 98 w 320"/>
                <a:gd name="T61" fmla="*/ 3 h 133"/>
                <a:gd name="T62" fmla="*/ 126 w 320"/>
                <a:gd name="T63" fmla="*/ 0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0"/>
                  </a:lnTo>
                  <a:lnTo>
                    <a:pt x="224" y="3"/>
                  </a:lnTo>
                  <a:lnTo>
                    <a:pt x="247" y="11"/>
                  </a:lnTo>
                  <a:lnTo>
                    <a:pt x="272" y="17"/>
                  </a:lnTo>
                  <a:lnTo>
                    <a:pt x="293" y="28"/>
                  </a:lnTo>
                  <a:lnTo>
                    <a:pt x="307" y="39"/>
                  </a:lnTo>
                  <a:lnTo>
                    <a:pt x="318" y="51"/>
                  </a:lnTo>
                  <a:lnTo>
                    <a:pt x="320" y="66"/>
                  </a:lnTo>
                  <a:lnTo>
                    <a:pt x="318" y="77"/>
                  </a:lnTo>
                  <a:lnTo>
                    <a:pt x="307" y="91"/>
                  </a:lnTo>
                  <a:lnTo>
                    <a:pt x="293" y="101"/>
                  </a:lnTo>
                  <a:lnTo>
                    <a:pt x="272" y="111"/>
                  </a:lnTo>
                  <a:lnTo>
                    <a:pt x="247" y="119"/>
                  </a:lnTo>
                  <a:lnTo>
                    <a:pt x="224" y="126"/>
                  </a:lnTo>
                  <a:lnTo>
                    <a:pt x="192" y="130"/>
                  </a:lnTo>
                  <a:lnTo>
                    <a:pt x="160" y="133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19"/>
                  </a:lnTo>
                  <a:lnTo>
                    <a:pt x="46" y="111"/>
                  </a:lnTo>
                  <a:lnTo>
                    <a:pt x="28" y="101"/>
                  </a:lnTo>
                  <a:lnTo>
                    <a:pt x="10" y="91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9"/>
                  </a:lnTo>
                  <a:lnTo>
                    <a:pt x="28" y="28"/>
                  </a:lnTo>
                  <a:lnTo>
                    <a:pt x="46" y="17"/>
                  </a:lnTo>
                  <a:lnTo>
                    <a:pt x="70" y="11"/>
                  </a:lnTo>
                  <a:lnTo>
                    <a:pt x="98" y="3"/>
                  </a:lnTo>
                  <a:lnTo>
                    <a:pt x="126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2" name="Line 1360"/>
            <p:cNvSpPr>
              <a:spLocks noChangeShapeType="1"/>
            </p:cNvSpPr>
            <p:nvPr/>
          </p:nvSpPr>
          <p:spPr bwMode="auto">
            <a:xfrm flipV="1">
              <a:off x="4051300" y="4310063"/>
              <a:ext cx="119063" cy="142875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3" name="Freeform 1361"/>
            <p:cNvSpPr>
              <a:spLocks/>
            </p:cNvSpPr>
            <p:nvPr/>
          </p:nvSpPr>
          <p:spPr bwMode="auto">
            <a:xfrm>
              <a:off x="4124325" y="4300538"/>
              <a:ext cx="60325" cy="23812"/>
            </a:xfrm>
            <a:custGeom>
              <a:avLst/>
              <a:gdLst>
                <a:gd name="T0" fmla="*/ 76 w 76"/>
                <a:gd name="T1" fmla="*/ 6 h 31"/>
                <a:gd name="T2" fmla="*/ 66 w 76"/>
                <a:gd name="T3" fmla="*/ 0 h 31"/>
                <a:gd name="T4" fmla="*/ 0 w 76"/>
                <a:gd name="T5" fmla="*/ 17 h 31"/>
                <a:gd name="T6" fmla="*/ 2 w 76"/>
                <a:gd name="T7" fmla="*/ 31 h 31"/>
                <a:gd name="T8" fmla="*/ 68 w 76"/>
                <a:gd name="T9" fmla="*/ 13 h 31"/>
                <a:gd name="T10" fmla="*/ 58 w 76"/>
                <a:gd name="T11" fmla="*/ 3 h 31"/>
                <a:gd name="T12" fmla="*/ 76 w 76"/>
                <a:gd name="T1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1">
                  <a:moveTo>
                    <a:pt x="76" y="6"/>
                  </a:moveTo>
                  <a:lnTo>
                    <a:pt x="66" y="0"/>
                  </a:lnTo>
                  <a:lnTo>
                    <a:pt x="0" y="17"/>
                  </a:lnTo>
                  <a:lnTo>
                    <a:pt x="2" y="31"/>
                  </a:lnTo>
                  <a:lnTo>
                    <a:pt x="68" y="13"/>
                  </a:lnTo>
                  <a:lnTo>
                    <a:pt x="58" y="3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4" name="Freeform 1362"/>
            <p:cNvSpPr>
              <a:spLocks/>
            </p:cNvSpPr>
            <p:nvPr/>
          </p:nvSpPr>
          <p:spPr bwMode="auto">
            <a:xfrm>
              <a:off x="4176713" y="4300538"/>
              <a:ext cx="7937" cy="4762"/>
            </a:xfrm>
            <a:custGeom>
              <a:avLst/>
              <a:gdLst>
                <a:gd name="T0" fmla="*/ 10 w 10"/>
                <a:gd name="T1" fmla="*/ 6 h 6"/>
                <a:gd name="T2" fmla="*/ 2 w 10"/>
                <a:gd name="T3" fmla="*/ 6 h 6"/>
                <a:gd name="T4" fmla="*/ 0 w 10"/>
                <a:gd name="T5" fmla="*/ 0 h 6"/>
                <a:gd name="T6" fmla="*/ 10 w 1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5" name="Freeform 1363"/>
            <p:cNvSpPr>
              <a:spLocks/>
            </p:cNvSpPr>
            <p:nvPr/>
          </p:nvSpPr>
          <p:spPr bwMode="auto">
            <a:xfrm>
              <a:off x="4164013" y="4302125"/>
              <a:ext cx="20637" cy="55563"/>
            </a:xfrm>
            <a:custGeom>
              <a:avLst/>
              <a:gdLst>
                <a:gd name="T0" fmla="*/ 7 w 25"/>
                <a:gd name="T1" fmla="*/ 70 h 70"/>
                <a:gd name="T2" fmla="*/ 15 w 25"/>
                <a:gd name="T3" fmla="*/ 70 h 70"/>
                <a:gd name="T4" fmla="*/ 25 w 25"/>
                <a:gd name="T5" fmla="*/ 3 h 70"/>
                <a:gd name="T6" fmla="*/ 7 w 25"/>
                <a:gd name="T7" fmla="*/ 0 h 70"/>
                <a:gd name="T8" fmla="*/ 0 w 25"/>
                <a:gd name="T9" fmla="*/ 70 h 70"/>
                <a:gd name="T10" fmla="*/ 7 w 25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70">
                  <a:moveTo>
                    <a:pt x="7" y="70"/>
                  </a:moveTo>
                  <a:lnTo>
                    <a:pt x="15" y="70"/>
                  </a:lnTo>
                  <a:lnTo>
                    <a:pt x="25" y="3"/>
                  </a:lnTo>
                  <a:lnTo>
                    <a:pt x="7" y="0"/>
                  </a:lnTo>
                  <a:lnTo>
                    <a:pt x="0" y="70"/>
                  </a:lnTo>
                  <a:lnTo>
                    <a:pt x="7" y="7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6" name="Line 1364"/>
            <p:cNvSpPr>
              <a:spLocks noChangeShapeType="1"/>
            </p:cNvSpPr>
            <p:nvPr/>
          </p:nvSpPr>
          <p:spPr bwMode="auto">
            <a:xfrm flipH="1" flipV="1">
              <a:off x="4278313" y="4310063"/>
              <a:ext cx="131762" cy="150812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7" name="Freeform 1365"/>
            <p:cNvSpPr>
              <a:spLocks/>
            </p:cNvSpPr>
            <p:nvPr/>
          </p:nvSpPr>
          <p:spPr bwMode="auto">
            <a:xfrm>
              <a:off x="4264025" y="4300538"/>
              <a:ext cx="22225" cy="57150"/>
            </a:xfrm>
            <a:custGeom>
              <a:avLst/>
              <a:gdLst>
                <a:gd name="T0" fmla="*/ 12 w 28"/>
                <a:gd name="T1" fmla="*/ 0 h 73"/>
                <a:gd name="T2" fmla="*/ 0 w 28"/>
                <a:gd name="T3" fmla="*/ 6 h 73"/>
                <a:gd name="T4" fmla="*/ 12 w 28"/>
                <a:gd name="T5" fmla="*/ 73 h 73"/>
                <a:gd name="T6" fmla="*/ 28 w 28"/>
                <a:gd name="T7" fmla="*/ 73 h 73"/>
                <a:gd name="T8" fmla="*/ 14 w 28"/>
                <a:gd name="T9" fmla="*/ 3 h 73"/>
                <a:gd name="T10" fmla="*/ 8 w 28"/>
                <a:gd name="T11" fmla="*/ 13 h 73"/>
                <a:gd name="T12" fmla="*/ 12 w 28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3">
                  <a:moveTo>
                    <a:pt x="12" y="0"/>
                  </a:moveTo>
                  <a:lnTo>
                    <a:pt x="0" y="6"/>
                  </a:lnTo>
                  <a:lnTo>
                    <a:pt x="12" y="73"/>
                  </a:lnTo>
                  <a:lnTo>
                    <a:pt x="28" y="73"/>
                  </a:lnTo>
                  <a:lnTo>
                    <a:pt x="14" y="3"/>
                  </a:lnTo>
                  <a:lnTo>
                    <a:pt x="8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8" name="Freeform 1366"/>
            <p:cNvSpPr>
              <a:spLocks/>
            </p:cNvSpPr>
            <p:nvPr/>
          </p:nvSpPr>
          <p:spPr bwMode="auto">
            <a:xfrm>
              <a:off x="4264025" y="4300538"/>
              <a:ext cx="9525" cy="4762"/>
            </a:xfrm>
            <a:custGeom>
              <a:avLst/>
              <a:gdLst>
                <a:gd name="T0" fmla="*/ 12 w 12"/>
                <a:gd name="T1" fmla="*/ 0 h 6"/>
                <a:gd name="T2" fmla="*/ 8 w 12"/>
                <a:gd name="T3" fmla="*/ 6 h 6"/>
                <a:gd name="T4" fmla="*/ 0 w 12"/>
                <a:gd name="T5" fmla="*/ 6 h 6"/>
                <a:gd name="T6" fmla="*/ 12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39" name="Freeform 1367"/>
            <p:cNvSpPr>
              <a:spLocks/>
            </p:cNvSpPr>
            <p:nvPr/>
          </p:nvSpPr>
          <p:spPr bwMode="auto">
            <a:xfrm>
              <a:off x="4270375" y="4300538"/>
              <a:ext cx="55563" cy="23812"/>
            </a:xfrm>
            <a:custGeom>
              <a:avLst/>
              <a:gdLst>
                <a:gd name="T0" fmla="*/ 66 w 70"/>
                <a:gd name="T1" fmla="*/ 24 h 31"/>
                <a:gd name="T2" fmla="*/ 70 w 70"/>
                <a:gd name="T3" fmla="*/ 17 h 31"/>
                <a:gd name="T4" fmla="*/ 4 w 70"/>
                <a:gd name="T5" fmla="*/ 0 h 31"/>
                <a:gd name="T6" fmla="*/ 0 w 70"/>
                <a:gd name="T7" fmla="*/ 13 h 31"/>
                <a:gd name="T8" fmla="*/ 66 w 70"/>
                <a:gd name="T9" fmla="*/ 31 h 31"/>
                <a:gd name="T10" fmla="*/ 66 w 70"/>
                <a:gd name="T1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31">
                  <a:moveTo>
                    <a:pt x="66" y="24"/>
                  </a:moveTo>
                  <a:lnTo>
                    <a:pt x="70" y="17"/>
                  </a:lnTo>
                  <a:lnTo>
                    <a:pt x="4" y="0"/>
                  </a:lnTo>
                  <a:lnTo>
                    <a:pt x="0" y="13"/>
                  </a:lnTo>
                  <a:lnTo>
                    <a:pt x="66" y="31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0" name="Freeform 1368"/>
            <p:cNvSpPr>
              <a:spLocks/>
            </p:cNvSpPr>
            <p:nvPr/>
          </p:nvSpPr>
          <p:spPr bwMode="auto">
            <a:xfrm>
              <a:off x="4270375" y="4416425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2 w 320"/>
                <a:gd name="T3" fmla="*/ 0 h 134"/>
                <a:gd name="T4" fmla="*/ 219 w 320"/>
                <a:gd name="T5" fmla="*/ 3 h 134"/>
                <a:gd name="T6" fmla="*/ 247 w 320"/>
                <a:gd name="T7" fmla="*/ 12 h 134"/>
                <a:gd name="T8" fmla="*/ 271 w 320"/>
                <a:gd name="T9" fmla="*/ 18 h 134"/>
                <a:gd name="T10" fmla="*/ 292 w 320"/>
                <a:gd name="T11" fmla="*/ 28 h 134"/>
                <a:gd name="T12" fmla="*/ 306 w 320"/>
                <a:gd name="T13" fmla="*/ 40 h 134"/>
                <a:gd name="T14" fmla="*/ 318 w 320"/>
                <a:gd name="T15" fmla="*/ 52 h 134"/>
                <a:gd name="T16" fmla="*/ 320 w 320"/>
                <a:gd name="T17" fmla="*/ 66 h 134"/>
                <a:gd name="T18" fmla="*/ 318 w 320"/>
                <a:gd name="T19" fmla="*/ 82 h 134"/>
                <a:gd name="T20" fmla="*/ 306 w 320"/>
                <a:gd name="T21" fmla="*/ 91 h 134"/>
                <a:gd name="T22" fmla="*/ 292 w 320"/>
                <a:gd name="T23" fmla="*/ 102 h 134"/>
                <a:gd name="T24" fmla="*/ 271 w 320"/>
                <a:gd name="T25" fmla="*/ 112 h 134"/>
                <a:gd name="T26" fmla="*/ 247 w 320"/>
                <a:gd name="T27" fmla="*/ 120 h 134"/>
                <a:gd name="T28" fmla="*/ 219 w 320"/>
                <a:gd name="T29" fmla="*/ 126 h 134"/>
                <a:gd name="T30" fmla="*/ 192 w 320"/>
                <a:gd name="T31" fmla="*/ 130 h 134"/>
                <a:gd name="T32" fmla="*/ 160 w 320"/>
                <a:gd name="T33" fmla="*/ 134 h 134"/>
                <a:gd name="T34" fmla="*/ 126 w 320"/>
                <a:gd name="T35" fmla="*/ 130 h 134"/>
                <a:gd name="T36" fmla="*/ 98 w 320"/>
                <a:gd name="T37" fmla="*/ 126 h 134"/>
                <a:gd name="T38" fmla="*/ 70 w 320"/>
                <a:gd name="T39" fmla="*/ 120 h 134"/>
                <a:gd name="T40" fmla="*/ 45 w 320"/>
                <a:gd name="T41" fmla="*/ 112 h 134"/>
                <a:gd name="T42" fmla="*/ 27 w 320"/>
                <a:gd name="T43" fmla="*/ 102 h 134"/>
                <a:gd name="T44" fmla="*/ 10 w 320"/>
                <a:gd name="T45" fmla="*/ 91 h 134"/>
                <a:gd name="T46" fmla="*/ 4 w 320"/>
                <a:gd name="T47" fmla="*/ 82 h 134"/>
                <a:gd name="T48" fmla="*/ 0 w 320"/>
                <a:gd name="T49" fmla="*/ 66 h 134"/>
                <a:gd name="T50" fmla="*/ 4 w 320"/>
                <a:gd name="T51" fmla="*/ 52 h 134"/>
                <a:gd name="T52" fmla="*/ 10 w 320"/>
                <a:gd name="T53" fmla="*/ 40 h 134"/>
                <a:gd name="T54" fmla="*/ 27 w 320"/>
                <a:gd name="T55" fmla="*/ 28 h 134"/>
                <a:gd name="T56" fmla="*/ 45 w 320"/>
                <a:gd name="T57" fmla="*/ 18 h 134"/>
                <a:gd name="T58" fmla="*/ 70 w 320"/>
                <a:gd name="T59" fmla="*/ 12 h 134"/>
                <a:gd name="T60" fmla="*/ 98 w 320"/>
                <a:gd name="T61" fmla="*/ 3 h 134"/>
                <a:gd name="T62" fmla="*/ 126 w 320"/>
                <a:gd name="T63" fmla="*/ 0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2" y="0"/>
                  </a:lnTo>
                  <a:lnTo>
                    <a:pt x="219" y="3"/>
                  </a:lnTo>
                  <a:lnTo>
                    <a:pt x="247" y="12"/>
                  </a:lnTo>
                  <a:lnTo>
                    <a:pt x="271" y="18"/>
                  </a:lnTo>
                  <a:lnTo>
                    <a:pt x="292" y="28"/>
                  </a:lnTo>
                  <a:lnTo>
                    <a:pt x="306" y="40"/>
                  </a:lnTo>
                  <a:lnTo>
                    <a:pt x="318" y="52"/>
                  </a:lnTo>
                  <a:lnTo>
                    <a:pt x="320" y="66"/>
                  </a:lnTo>
                  <a:lnTo>
                    <a:pt x="318" y="82"/>
                  </a:lnTo>
                  <a:lnTo>
                    <a:pt x="306" y="91"/>
                  </a:lnTo>
                  <a:lnTo>
                    <a:pt x="292" y="102"/>
                  </a:lnTo>
                  <a:lnTo>
                    <a:pt x="271" y="112"/>
                  </a:lnTo>
                  <a:lnTo>
                    <a:pt x="247" y="120"/>
                  </a:lnTo>
                  <a:lnTo>
                    <a:pt x="219" y="126"/>
                  </a:lnTo>
                  <a:lnTo>
                    <a:pt x="192" y="130"/>
                  </a:lnTo>
                  <a:lnTo>
                    <a:pt x="160" y="134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20"/>
                  </a:lnTo>
                  <a:lnTo>
                    <a:pt x="45" y="112"/>
                  </a:lnTo>
                  <a:lnTo>
                    <a:pt x="27" y="102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0" y="66"/>
                  </a:lnTo>
                  <a:lnTo>
                    <a:pt x="4" y="52"/>
                  </a:lnTo>
                  <a:lnTo>
                    <a:pt x="10" y="40"/>
                  </a:lnTo>
                  <a:lnTo>
                    <a:pt x="27" y="28"/>
                  </a:lnTo>
                  <a:lnTo>
                    <a:pt x="45" y="18"/>
                  </a:lnTo>
                  <a:lnTo>
                    <a:pt x="70" y="12"/>
                  </a:lnTo>
                  <a:lnTo>
                    <a:pt x="98" y="3"/>
                  </a:lnTo>
                  <a:lnTo>
                    <a:pt x="126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1" name="Freeform 1369"/>
            <p:cNvSpPr>
              <a:spLocks/>
            </p:cNvSpPr>
            <p:nvPr/>
          </p:nvSpPr>
          <p:spPr bwMode="auto">
            <a:xfrm>
              <a:off x="4270375" y="4416425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2 w 320"/>
                <a:gd name="T3" fmla="*/ 0 h 134"/>
                <a:gd name="T4" fmla="*/ 219 w 320"/>
                <a:gd name="T5" fmla="*/ 3 h 134"/>
                <a:gd name="T6" fmla="*/ 247 w 320"/>
                <a:gd name="T7" fmla="*/ 12 h 134"/>
                <a:gd name="T8" fmla="*/ 271 w 320"/>
                <a:gd name="T9" fmla="*/ 18 h 134"/>
                <a:gd name="T10" fmla="*/ 292 w 320"/>
                <a:gd name="T11" fmla="*/ 28 h 134"/>
                <a:gd name="T12" fmla="*/ 306 w 320"/>
                <a:gd name="T13" fmla="*/ 40 h 134"/>
                <a:gd name="T14" fmla="*/ 318 w 320"/>
                <a:gd name="T15" fmla="*/ 52 h 134"/>
                <a:gd name="T16" fmla="*/ 320 w 320"/>
                <a:gd name="T17" fmla="*/ 66 h 134"/>
                <a:gd name="T18" fmla="*/ 318 w 320"/>
                <a:gd name="T19" fmla="*/ 82 h 134"/>
                <a:gd name="T20" fmla="*/ 306 w 320"/>
                <a:gd name="T21" fmla="*/ 91 h 134"/>
                <a:gd name="T22" fmla="*/ 292 w 320"/>
                <a:gd name="T23" fmla="*/ 102 h 134"/>
                <a:gd name="T24" fmla="*/ 271 w 320"/>
                <a:gd name="T25" fmla="*/ 112 h 134"/>
                <a:gd name="T26" fmla="*/ 247 w 320"/>
                <a:gd name="T27" fmla="*/ 120 h 134"/>
                <a:gd name="T28" fmla="*/ 219 w 320"/>
                <a:gd name="T29" fmla="*/ 126 h 134"/>
                <a:gd name="T30" fmla="*/ 192 w 320"/>
                <a:gd name="T31" fmla="*/ 130 h 134"/>
                <a:gd name="T32" fmla="*/ 160 w 320"/>
                <a:gd name="T33" fmla="*/ 134 h 134"/>
                <a:gd name="T34" fmla="*/ 126 w 320"/>
                <a:gd name="T35" fmla="*/ 130 h 134"/>
                <a:gd name="T36" fmla="*/ 98 w 320"/>
                <a:gd name="T37" fmla="*/ 126 h 134"/>
                <a:gd name="T38" fmla="*/ 70 w 320"/>
                <a:gd name="T39" fmla="*/ 120 h 134"/>
                <a:gd name="T40" fmla="*/ 45 w 320"/>
                <a:gd name="T41" fmla="*/ 112 h 134"/>
                <a:gd name="T42" fmla="*/ 27 w 320"/>
                <a:gd name="T43" fmla="*/ 102 h 134"/>
                <a:gd name="T44" fmla="*/ 10 w 320"/>
                <a:gd name="T45" fmla="*/ 91 h 134"/>
                <a:gd name="T46" fmla="*/ 4 w 320"/>
                <a:gd name="T47" fmla="*/ 82 h 134"/>
                <a:gd name="T48" fmla="*/ 0 w 320"/>
                <a:gd name="T49" fmla="*/ 66 h 134"/>
                <a:gd name="T50" fmla="*/ 4 w 320"/>
                <a:gd name="T51" fmla="*/ 52 h 134"/>
                <a:gd name="T52" fmla="*/ 10 w 320"/>
                <a:gd name="T53" fmla="*/ 40 h 134"/>
                <a:gd name="T54" fmla="*/ 27 w 320"/>
                <a:gd name="T55" fmla="*/ 28 h 134"/>
                <a:gd name="T56" fmla="*/ 45 w 320"/>
                <a:gd name="T57" fmla="*/ 18 h 134"/>
                <a:gd name="T58" fmla="*/ 70 w 320"/>
                <a:gd name="T59" fmla="*/ 12 h 134"/>
                <a:gd name="T60" fmla="*/ 98 w 320"/>
                <a:gd name="T61" fmla="*/ 3 h 134"/>
                <a:gd name="T62" fmla="*/ 126 w 320"/>
                <a:gd name="T63" fmla="*/ 0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2" y="0"/>
                  </a:lnTo>
                  <a:lnTo>
                    <a:pt x="219" y="3"/>
                  </a:lnTo>
                  <a:lnTo>
                    <a:pt x="247" y="12"/>
                  </a:lnTo>
                  <a:lnTo>
                    <a:pt x="271" y="18"/>
                  </a:lnTo>
                  <a:lnTo>
                    <a:pt x="292" y="28"/>
                  </a:lnTo>
                  <a:lnTo>
                    <a:pt x="306" y="40"/>
                  </a:lnTo>
                  <a:lnTo>
                    <a:pt x="318" y="52"/>
                  </a:lnTo>
                  <a:lnTo>
                    <a:pt x="320" y="66"/>
                  </a:lnTo>
                  <a:lnTo>
                    <a:pt x="318" y="82"/>
                  </a:lnTo>
                  <a:lnTo>
                    <a:pt x="306" y="91"/>
                  </a:lnTo>
                  <a:lnTo>
                    <a:pt x="292" y="102"/>
                  </a:lnTo>
                  <a:lnTo>
                    <a:pt x="271" y="112"/>
                  </a:lnTo>
                  <a:lnTo>
                    <a:pt x="247" y="120"/>
                  </a:lnTo>
                  <a:lnTo>
                    <a:pt x="219" y="126"/>
                  </a:lnTo>
                  <a:lnTo>
                    <a:pt x="192" y="130"/>
                  </a:lnTo>
                  <a:lnTo>
                    <a:pt x="160" y="134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20"/>
                  </a:lnTo>
                  <a:lnTo>
                    <a:pt x="45" y="112"/>
                  </a:lnTo>
                  <a:lnTo>
                    <a:pt x="27" y="102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0" y="66"/>
                  </a:lnTo>
                  <a:lnTo>
                    <a:pt x="4" y="52"/>
                  </a:lnTo>
                  <a:lnTo>
                    <a:pt x="10" y="40"/>
                  </a:lnTo>
                  <a:lnTo>
                    <a:pt x="27" y="28"/>
                  </a:lnTo>
                  <a:lnTo>
                    <a:pt x="45" y="18"/>
                  </a:lnTo>
                  <a:lnTo>
                    <a:pt x="70" y="12"/>
                  </a:lnTo>
                  <a:lnTo>
                    <a:pt x="98" y="3"/>
                  </a:lnTo>
                  <a:lnTo>
                    <a:pt x="126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2" name="Freeform 1370"/>
            <p:cNvSpPr>
              <a:spLocks/>
            </p:cNvSpPr>
            <p:nvPr/>
          </p:nvSpPr>
          <p:spPr bwMode="auto">
            <a:xfrm>
              <a:off x="3922713" y="4416425"/>
              <a:ext cx="254000" cy="104775"/>
            </a:xfrm>
            <a:custGeom>
              <a:avLst/>
              <a:gdLst>
                <a:gd name="T0" fmla="*/ 161 w 321"/>
                <a:gd name="T1" fmla="*/ 0 h 134"/>
                <a:gd name="T2" fmla="*/ 191 w 321"/>
                <a:gd name="T3" fmla="*/ 0 h 134"/>
                <a:gd name="T4" fmla="*/ 223 w 321"/>
                <a:gd name="T5" fmla="*/ 3 h 134"/>
                <a:gd name="T6" fmla="*/ 251 w 321"/>
                <a:gd name="T7" fmla="*/ 12 h 134"/>
                <a:gd name="T8" fmla="*/ 271 w 321"/>
                <a:gd name="T9" fmla="*/ 18 h 134"/>
                <a:gd name="T10" fmla="*/ 293 w 321"/>
                <a:gd name="T11" fmla="*/ 28 h 134"/>
                <a:gd name="T12" fmla="*/ 306 w 321"/>
                <a:gd name="T13" fmla="*/ 40 h 134"/>
                <a:gd name="T14" fmla="*/ 317 w 321"/>
                <a:gd name="T15" fmla="*/ 52 h 134"/>
                <a:gd name="T16" fmla="*/ 321 w 321"/>
                <a:gd name="T17" fmla="*/ 66 h 134"/>
                <a:gd name="T18" fmla="*/ 317 w 321"/>
                <a:gd name="T19" fmla="*/ 82 h 134"/>
                <a:gd name="T20" fmla="*/ 306 w 321"/>
                <a:gd name="T21" fmla="*/ 91 h 134"/>
                <a:gd name="T22" fmla="*/ 293 w 321"/>
                <a:gd name="T23" fmla="*/ 102 h 134"/>
                <a:gd name="T24" fmla="*/ 271 w 321"/>
                <a:gd name="T25" fmla="*/ 112 h 134"/>
                <a:gd name="T26" fmla="*/ 251 w 321"/>
                <a:gd name="T27" fmla="*/ 120 h 134"/>
                <a:gd name="T28" fmla="*/ 223 w 321"/>
                <a:gd name="T29" fmla="*/ 126 h 134"/>
                <a:gd name="T30" fmla="*/ 191 w 321"/>
                <a:gd name="T31" fmla="*/ 130 h 134"/>
                <a:gd name="T32" fmla="*/ 161 w 321"/>
                <a:gd name="T33" fmla="*/ 134 h 134"/>
                <a:gd name="T34" fmla="*/ 129 w 321"/>
                <a:gd name="T35" fmla="*/ 130 h 134"/>
                <a:gd name="T36" fmla="*/ 97 w 321"/>
                <a:gd name="T37" fmla="*/ 126 h 134"/>
                <a:gd name="T38" fmla="*/ 69 w 321"/>
                <a:gd name="T39" fmla="*/ 120 h 134"/>
                <a:gd name="T40" fmla="*/ 45 w 321"/>
                <a:gd name="T41" fmla="*/ 112 h 134"/>
                <a:gd name="T42" fmla="*/ 28 w 321"/>
                <a:gd name="T43" fmla="*/ 102 h 134"/>
                <a:gd name="T44" fmla="*/ 11 w 321"/>
                <a:gd name="T45" fmla="*/ 91 h 134"/>
                <a:gd name="T46" fmla="*/ 3 w 321"/>
                <a:gd name="T47" fmla="*/ 82 h 134"/>
                <a:gd name="T48" fmla="*/ 0 w 321"/>
                <a:gd name="T49" fmla="*/ 66 h 134"/>
                <a:gd name="T50" fmla="*/ 3 w 321"/>
                <a:gd name="T51" fmla="*/ 52 h 134"/>
                <a:gd name="T52" fmla="*/ 11 w 321"/>
                <a:gd name="T53" fmla="*/ 40 h 134"/>
                <a:gd name="T54" fmla="*/ 28 w 321"/>
                <a:gd name="T55" fmla="*/ 28 h 134"/>
                <a:gd name="T56" fmla="*/ 45 w 321"/>
                <a:gd name="T57" fmla="*/ 18 h 134"/>
                <a:gd name="T58" fmla="*/ 69 w 321"/>
                <a:gd name="T59" fmla="*/ 12 h 134"/>
                <a:gd name="T60" fmla="*/ 97 w 321"/>
                <a:gd name="T61" fmla="*/ 3 h 134"/>
                <a:gd name="T62" fmla="*/ 129 w 321"/>
                <a:gd name="T63" fmla="*/ 0 h 134"/>
                <a:gd name="T64" fmla="*/ 161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1" y="0"/>
                  </a:moveTo>
                  <a:lnTo>
                    <a:pt x="191" y="0"/>
                  </a:lnTo>
                  <a:lnTo>
                    <a:pt x="223" y="3"/>
                  </a:lnTo>
                  <a:lnTo>
                    <a:pt x="251" y="12"/>
                  </a:lnTo>
                  <a:lnTo>
                    <a:pt x="271" y="18"/>
                  </a:lnTo>
                  <a:lnTo>
                    <a:pt x="293" y="28"/>
                  </a:lnTo>
                  <a:lnTo>
                    <a:pt x="306" y="40"/>
                  </a:lnTo>
                  <a:lnTo>
                    <a:pt x="317" y="52"/>
                  </a:lnTo>
                  <a:lnTo>
                    <a:pt x="321" y="66"/>
                  </a:lnTo>
                  <a:lnTo>
                    <a:pt x="317" y="82"/>
                  </a:lnTo>
                  <a:lnTo>
                    <a:pt x="306" y="91"/>
                  </a:lnTo>
                  <a:lnTo>
                    <a:pt x="293" y="102"/>
                  </a:lnTo>
                  <a:lnTo>
                    <a:pt x="271" y="112"/>
                  </a:lnTo>
                  <a:lnTo>
                    <a:pt x="251" y="120"/>
                  </a:lnTo>
                  <a:lnTo>
                    <a:pt x="223" y="126"/>
                  </a:lnTo>
                  <a:lnTo>
                    <a:pt x="191" y="130"/>
                  </a:lnTo>
                  <a:lnTo>
                    <a:pt x="161" y="134"/>
                  </a:lnTo>
                  <a:lnTo>
                    <a:pt x="129" y="130"/>
                  </a:lnTo>
                  <a:lnTo>
                    <a:pt x="97" y="126"/>
                  </a:lnTo>
                  <a:lnTo>
                    <a:pt x="69" y="120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1" y="91"/>
                  </a:lnTo>
                  <a:lnTo>
                    <a:pt x="3" y="82"/>
                  </a:lnTo>
                  <a:lnTo>
                    <a:pt x="0" y="66"/>
                  </a:lnTo>
                  <a:lnTo>
                    <a:pt x="3" y="52"/>
                  </a:lnTo>
                  <a:lnTo>
                    <a:pt x="11" y="40"/>
                  </a:lnTo>
                  <a:lnTo>
                    <a:pt x="28" y="28"/>
                  </a:lnTo>
                  <a:lnTo>
                    <a:pt x="45" y="18"/>
                  </a:lnTo>
                  <a:lnTo>
                    <a:pt x="69" y="12"/>
                  </a:lnTo>
                  <a:lnTo>
                    <a:pt x="97" y="3"/>
                  </a:lnTo>
                  <a:lnTo>
                    <a:pt x="12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3" name="Freeform 1371"/>
            <p:cNvSpPr>
              <a:spLocks/>
            </p:cNvSpPr>
            <p:nvPr/>
          </p:nvSpPr>
          <p:spPr bwMode="auto">
            <a:xfrm>
              <a:off x="3922713" y="4416425"/>
              <a:ext cx="254000" cy="104775"/>
            </a:xfrm>
            <a:custGeom>
              <a:avLst/>
              <a:gdLst>
                <a:gd name="T0" fmla="*/ 161 w 321"/>
                <a:gd name="T1" fmla="*/ 0 h 134"/>
                <a:gd name="T2" fmla="*/ 191 w 321"/>
                <a:gd name="T3" fmla="*/ 0 h 134"/>
                <a:gd name="T4" fmla="*/ 223 w 321"/>
                <a:gd name="T5" fmla="*/ 3 h 134"/>
                <a:gd name="T6" fmla="*/ 251 w 321"/>
                <a:gd name="T7" fmla="*/ 12 h 134"/>
                <a:gd name="T8" fmla="*/ 271 w 321"/>
                <a:gd name="T9" fmla="*/ 18 h 134"/>
                <a:gd name="T10" fmla="*/ 293 w 321"/>
                <a:gd name="T11" fmla="*/ 28 h 134"/>
                <a:gd name="T12" fmla="*/ 306 w 321"/>
                <a:gd name="T13" fmla="*/ 40 h 134"/>
                <a:gd name="T14" fmla="*/ 317 w 321"/>
                <a:gd name="T15" fmla="*/ 52 h 134"/>
                <a:gd name="T16" fmla="*/ 321 w 321"/>
                <a:gd name="T17" fmla="*/ 66 h 134"/>
                <a:gd name="T18" fmla="*/ 317 w 321"/>
                <a:gd name="T19" fmla="*/ 82 h 134"/>
                <a:gd name="T20" fmla="*/ 306 w 321"/>
                <a:gd name="T21" fmla="*/ 91 h 134"/>
                <a:gd name="T22" fmla="*/ 293 w 321"/>
                <a:gd name="T23" fmla="*/ 102 h 134"/>
                <a:gd name="T24" fmla="*/ 271 w 321"/>
                <a:gd name="T25" fmla="*/ 112 h 134"/>
                <a:gd name="T26" fmla="*/ 251 w 321"/>
                <a:gd name="T27" fmla="*/ 120 h 134"/>
                <a:gd name="T28" fmla="*/ 223 w 321"/>
                <a:gd name="T29" fmla="*/ 126 h 134"/>
                <a:gd name="T30" fmla="*/ 191 w 321"/>
                <a:gd name="T31" fmla="*/ 130 h 134"/>
                <a:gd name="T32" fmla="*/ 161 w 321"/>
                <a:gd name="T33" fmla="*/ 134 h 134"/>
                <a:gd name="T34" fmla="*/ 129 w 321"/>
                <a:gd name="T35" fmla="*/ 130 h 134"/>
                <a:gd name="T36" fmla="*/ 97 w 321"/>
                <a:gd name="T37" fmla="*/ 126 h 134"/>
                <a:gd name="T38" fmla="*/ 69 w 321"/>
                <a:gd name="T39" fmla="*/ 120 h 134"/>
                <a:gd name="T40" fmla="*/ 45 w 321"/>
                <a:gd name="T41" fmla="*/ 112 h 134"/>
                <a:gd name="T42" fmla="*/ 28 w 321"/>
                <a:gd name="T43" fmla="*/ 102 h 134"/>
                <a:gd name="T44" fmla="*/ 11 w 321"/>
                <a:gd name="T45" fmla="*/ 91 h 134"/>
                <a:gd name="T46" fmla="*/ 3 w 321"/>
                <a:gd name="T47" fmla="*/ 82 h 134"/>
                <a:gd name="T48" fmla="*/ 0 w 321"/>
                <a:gd name="T49" fmla="*/ 66 h 134"/>
                <a:gd name="T50" fmla="*/ 3 w 321"/>
                <a:gd name="T51" fmla="*/ 52 h 134"/>
                <a:gd name="T52" fmla="*/ 11 w 321"/>
                <a:gd name="T53" fmla="*/ 40 h 134"/>
                <a:gd name="T54" fmla="*/ 28 w 321"/>
                <a:gd name="T55" fmla="*/ 28 h 134"/>
                <a:gd name="T56" fmla="*/ 45 w 321"/>
                <a:gd name="T57" fmla="*/ 18 h 134"/>
                <a:gd name="T58" fmla="*/ 69 w 321"/>
                <a:gd name="T59" fmla="*/ 12 h 134"/>
                <a:gd name="T60" fmla="*/ 97 w 321"/>
                <a:gd name="T61" fmla="*/ 3 h 134"/>
                <a:gd name="T62" fmla="*/ 129 w 321"/>
                <a:gd name="T63" fmla="*/ 0 h 134"/>
                <a:gd name="T64" fmla="*/ 161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1" y="0"/>
                  </a:moveTo>
                  <a:lnTo>
                    <a:pt x="191" y="0"/>
                  </a:lnTo>
                  <a:lnTo>
                    <a:pt x="223" y="3"/>
                  </a:lnTo>
                  <a:lnTo>
                    <a:pt x="251" y="12"/>
                  </a:lnTo>
                  <a:lnTo>
                    <a:pt x="271" y="18"/>
                  </a:lnTo>
                  <a:lnTo>
                    <a:pt x="293" y="28"/>
                  </a:lnTo>
                  <a:lnTo>
                    <a:pt x="306" y="40"/>
                  </a:lnTo>
                  <a:lnTo>
                    <a:pt x="317" y="52"/>
                  </a:lnTo>
                  <a:lnTo>
                    <a:pt x="321" y="66"/>
                  </a:lnTo>
                  <a:lnTo>
                    <a:pt x="317" y="82"/>
                  </a:lnTo>
                  <a:lnTo>
                    <a:pt x="306" y="91"/>
                  </a:lnTo>
                  <a:lnTo>
                    <a:pt x="293" y="102"/>
                  </a:lnTo>
                  <a:lnTo>
                    <a:pt x="271" y="112"/>
                  </a:lnTo>
                  <a:lnTo>
                    <a:pt x="251" y="120"/>
                  </a:lnTo>
                  <a:lnTo>
                    <a:pt x="223" y="126"/>
                  </a:lnTo>
                  <a:lnTo>
                    <a:pt x="191" y="130"/>
                  </a:lnTo>
                  <a:lnTo>
                    <a:pt x="161" y="134"/>
                  </a:lnTo>
                  <a:lnTo>
                    <a:pt x="129" y="130"/>
                  </a:lnTo>
                  <a:lnTo>
                    <a:pt x="97" y="126"/>
                  </a:lnTo>
                  <a:lnTo>
                    <a:pt x="69" y="120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1" y="91"/>
                  </a:lnTo>
                  <a:lnTo>
                    <a:pt x="3" y="82"/>
                  </a:lnTo>
                  <a:lnTo>
                    <a:pt x="0" y="66"/>
                  </a:lnTo>
                  <a:lnTo>
                    <a:pt x="3" y="52"/>
                  </a:lnTo>
                  <a:lnTo>
                    <a:pt x="11" y="40"/>
                  </a:lnTo>
                  <a:lnTo>
                    <a:pt x="28" y="28"/>
                  </a:lnTo>
                  <a:lnTo>
                    <a:pt x="45" y="18"/>
                  </a:lnTo>
                  <a:lnTo>
                    <a:pt x="69" y="12"/>
                  </a:lnTo>
                  <a:lnTo>
                    <a:pt x="97" y="3"/>
                  </a:lnTo>
                  <a:lnTo>
                    <a:pt x="129" y="0"/>
                  </a:lnTo>
                  <a:lnTo>
                    <a:pt x="161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4" name="Freeform 1372"/>
            <p:cNvSpPr>
              <a:spLocks/>
            </p:cNvSpPr>
            <p:nvPr/>
          </p:nvSpPr>
          <p:spPr bwMode="auto">
            <a:xfrm>
              <a:off x="4073525" y="4173538"/>
              <a:ext cx="254000" cy="106362"/>
            </a:xfrm>
            <a:custGeom>
              <a:avLst/>
              <a:gdLst>
                <a:gd name="T0" fmla="*/ 160 w 321"/>
                <a:gd name="T1" fmla="*/ 0 h 134"/>
                <a:gd name="T2" fmla="*/ 192 w 321"/>
                <a:gd name="T3" fmla="*/ 4 h 134"/>
                <a:gd name="T4" fmla="*/ 224 w 321"/>
                <a:gd name="T5" fmla="*/ 8 h 134"/>
                <a:gd name="T6" fmla="*/ 252 w 321"/>
                <a:gd name="T7" fmla="*/ 14 h 134"/>
                <a:gd name="T8" fmla="*/ 275 w 321"/>
                <a:gd name="T9" fmla="*/ 20 h 134"/>
                <a:gd name="T10" fmla="*/ 293 w 321"/>
                <a:gd name="T11" fmla="*/ 32 h 134"/>
                <a:gd name="T12" fmla="*/ 312 w 321"/>
                <a:gd name="T13" fmla="*/ 42 h 134"/>
                <a:gd name="T14" fmla="*/ 318 w 321"/>
                <a:gd name="T15" fmla="*/ 52 h 134"/>
                <a:gd name="T16" fmla="*/ 321 w 321"/>
                <a:gd name="T17" fmla="*/ 68 h 134"/>
                <a:gd name="T18" fmla="*/ 318 w 321"/>
                <a:gd name="T19" fmla="*/ 80 h 134"/>
                <a:gd name="T20" fmla="*/ 312 w 321"/>
                <a:gd name="T21" fmla="*/ 95 h 134"/>
                <a:gd name="T22" fmla="*/ 293 w 321"/>
                <a:gd name="T23" fmla="*/ 106 h 134"/>
                <a:gd name="T24" fmla="*/ 275 w 321"/>
                <a:gd name="T25" fmla="*/ 116 h 134"/>
                <a:gd name="T26" fmla="*/ 252 w 321"/>
                <a:gd name="T27" fmla="*/ 123 h 134"/>
                <a:gd name="T28" fmla="*/ 224 w 321"/>
                <a:gd name="T29" fmla="*/ 130 h 134"/>
                <a:gd name="T30" fmla="*/ 192 w 321"/>
                <a:gd name="T31" fmla="*/ 134 h 134"/>
                <a:gd name="T32" fmla="*/ 160 w 321"/>
                <a:gd name="T33" fmla="*/ 134 h 134"/>
                <a:gd name="T34" fmla="*/ 130 w 321"/>
                <a:gd name="T35" fmla="*/ 134 h 134"/>
                <a:gd name="T36" fmla="*/ 98 w 321"/>
                <a:gd name="T37" fmla="*/ 130 h 134"/>
                <a:gd name="T38" fmla="*/ 74 w 321"/>
                <a:gd name="T39" fmla="*/ 123 h 134"/>
                <a:gd name="T40" fmla="*/ 48 w 321"/>
                <a:gd name="T41" fmla="*/ 116 h 134"/>
                <a:gd name="T42" fmla="*/ 28 w 321"/>
                <a:gd name="T43" fmla="*/ 106 h 134"/>
                <a:gd name="T44" fmla="*/ 14 w 321"/>
                <a:gd name="T45" fmla="*/ 95 h 134"/>
                <a:gd name="T46" fmla="*/ 4 w 321"/>
                <a:gd name="T47" fmla="*/ 80 h 134"/>
                <a:gd name="T48" fmla="*/ 0 w 321"/>
                <a:gd name="T49" fmla="*/ 68 h 134"/>
                <a:gd name="T50" fmla="*/ 4 w 321"/>
                <a:gd name="T51" fmla="*/ 52 h 134"/>
                <a:gd name="T52" fmla="*/ 14 w 321"/>
                <a:gd name="T53" fmla="*/ 42 h 134"/>
                <a:gd name="T54" fmla="*/ 28 w 321"/>
                <a:gd name="T55" fmla="*/ 32 h 134"/>
                <a:gd name="T56" fmla="*/ 48 w 321"/>
                <a:gd name="T57" fmla="*/ 20 h 134"/>
                <a:gd name="T58" fmla="*/ 74 w 321"/>
                <a:gd name="T59" fmla="*/ 14 h 134"/>
                <a:gd name="T60" fmla="*/ 98 w 321"/>
                <a:gd name="T61" fmla="*/ 8 h 134"/>
                <a:gd name="T62" fmla="*/ 130 w 321"/>
                <a:gd name="T63" fmla="*/ 4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2" y="4"/>
                  </a:lnTo>
                  <a:lnTo>
                    <a:pt x="224" y="8"/>
                  </a:lnTo>
                  <a:lnTo>
                    <a:pt x="252" y="14"/>
                  </a:lnTo>
                  <a:lnTo>
                    <a:pt x="275" y="20"/>
                  </a:lnTo>
                  <a:lnTo>
                    <a:pt x="293" y="32"/>
                  </a:lnTo>
                  <a:lnTo>
                    <a:pt x="312" y="42"/>
                  </a:lnTo>
                  <a:lnTo>
                    <a:pt x="318" y="52"/>
                  </a:lnTo>
                  <a:lnTo>
                    <a:pt x="321" y="68"/>
                  </a:lnTo>
                  <a:lnTo>
                    <a:pt x="318" y="80"/>
                  </a:lnTo>
                  <a:lnTo>
                    <a:pt x="312" y="95"/>
                  </a:lnTo>
                  <a:lnTo>
                    <a:pt x="293" y="106"/>
                  </a:lnTo>
                  <a:lnTo>
                    <a:pt x="275" y="116"/>
                  </a:lnTo>
                  <a:lnTo>
                    <a:pt x="252" y="123"/>
                  </a:lnTo>
                  <a:lnTo>
                    <a:pt x="224" y="130"/>
                  </a:lnTo>
                  <a:lnTo>
                    <a:pt x="192" y="134"/>
                  </a:lnTo>
                  <a:lnTo>
                    <a:pt x="160" y="134"/>
                  </a:lnTo>
                  <a:lnTo>
                    <a:pt x="130" y="134"/>
                  </a:lnTo>
                  <a:lnTo>
                    <a:pt x="98" y="130"/>
                  </a:lnTo>
                  <a:lnTo>
                    <a:pt x="74" y="123"/>
                  </a:lnTo>
                  <a:lnTo>
                    <a:pt x="48" y="116"/>
                  </a:lnTo>
                  <a:lnTo>
                    <a:pt x="28" y="106"/>
                  </a:lnTo>
                  <a:lnTo>
                    <a:pt x="14" y="95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4" y="42"/>
                  </a:lnTo>
                  <a:lnTo>
                    <a:pt x="28" y="32"/>
                  </a:lnTo>
                  <a:lnTo>
                    <a:pt x="48" y="20"/>
                  </a:lnTo>
                  <a:lnTo>
                    <a:pt x="74" y="14"/>
                  </a:lnTo>
                  <a:lnTo>
                    <a:pt x="98" y="8"/>
                  </a:lnTo>
                  <a:lnTo>
                    <a:pt x="130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5" name="Freeform 1373"/>
            <p:cNvSpPr>
              <a:spLocks/>
            </p:cNvSpPr>
            <p:nvPr/>
          </p:nvSpPr>
          <p:spPr bwMode="auto">
            <a:xfrm>
              <a:off x="4073525" y="4173538"/>
              <a:ext cx="254000" cy="106362"/>
            </a:xfrm>
            <a:custGeom>
              <a:avLst/>
              <a:gdLst>
                <a:gd name="T0" fmla="*/ 160 w 321"/>
                <a:gd name="T1" fmla="*/ 0 h 134"/>
                <a:gd name="T2" fmla="*/ 192 w 321"/>
                <a:gd name="T3" fmla="*/ 4 h 134"/>
                <a:gd name="T4" fmla="*/ 224 w 321"/>
                <a:gd name="T5" fmla="*/ 8 h 134"/>
                <a:gd name="T6" fmla="*/ 252 w 321"/>
                <a:gd name="T7" fmla="*/ 14 h 134"/>
                <a:gd name="T8" fmla="*/ 275 w 321"/>
                <a:gd name="T9" fmla="*/ 20 h 134"/>
                <a:gd name="T10" fmla="*/ 293 w 321"/>
                <a:gd name="T11" fmla="*/ 32 h 134"/>
                <a:gd name="T12" fmla="*/ 312 w 321"/>
                <a:gd name="T13" fmla="*/ 42 h 134"/>
                <a:gd name="T14" fmla="*/ 318 w 321"/>
                <a:gd name="T15" fmla="*/ 52 h 134"/>
                <a:gd name="T16" fmla="*/ 321 w 321"/>
                <a:gd name="T17" fmla="*/ 68 h 134"/>
                <a:gd name="T18" fmla="*/ 318 w 321"/>
                <a:gd name="T19" fmla="*/ 80 h 134"/>
                <a:gd name="T20" fmla="*/ 312 w 321"/>
                <a:gd name="T21" fmla="*/ 95 h 134"/>
                <a:gd name="T22" fmla="*/ 293 w 321"/>
                <a:gd name="T23" fmla="*/ 106 h 134"/>
                <a:gd name="T24" fmla="*/ 275 w 321"/>
                <a:gd name="T25" fmla="*/ 116 h 134"/>
                <a:gd name="T26" fmla="*/ 252 w 321"/>
                <a:gd name="T27" fmla="*/ 123 h 134"/>
                <a:gd name="T28" fmla="*/ 224 w 321"/>
                <a:gd name="T29" fmla="*/ 130 h 134"/>
                <a:gd name="T30" fmla="*/ 192 w 321"/>
                <a:gd name="T31" fmla="*/ 134 h 134"/>
                <a:gd name="T32" fmla="*/ 160 w 321"/>
                <a:gd name="T33" fmla="*/ 134 h 134"/>
                <a:gd name="T34" fmla="*/ 130 w 321"/>
                <a:gd name="T35" fmla="*/ 134 h 134"/>
                <a:gd name="T36" fmla="*/ 98 w 321"/>
                <a:gd name="T37" fmla="*/ 130 h 134"/>
                <a:gd name="T38" fmla="*/ 74 w 321"/>
                <a:gd name="T39" fmla="*/ 123 h 134"/>
                <a:gd name="T40" fmla="*/ 48 w 321"/>
                <a:gd name="T41" fmla="*/ 116 h 134"/>
                <a:gd name="T42" fmla="*/ 28 w 321"/>
                <a:gd name="T43" fmla="*/ 106 h 134"/>
                <a:gd name="T44" fmla="*/ 14 w 321"/>
                <a:gd name="T45" fmla="*/ 95 h 134"/>
                <a:gd name="T46" fmla="*/ 4 w 321"/>
                <a:gd name="T47" fmla="*/ 80 h 134"/>
                <a:gd name="T48" fmla="*/ 0 w 321"/>
                <a:gd name="T49" fmla="*/ 68 h 134"/>
                <a:gd name="T50" fmla="*/ 4 w 321"/>
                <a:gd name="T51" fmla="*/ 52 h 134"/>
                <a:gd name="T52" fmla="*/ 14 w 321"/>
                <a:gd name="T53" fmla="*/ 42 h 134"/>
                <a:gd name="T54" fmla="*/ 28 w 321"/>
                <a:gd name="T55" fmla="*/ 32 h 134"/>
                <a:gd name="T56" fmla="*/ 48 w 321"/>
                <a:gd name="T57" fmla="*/ 20 h 134"/>
                <a:gd name="T58" fmla="*/ 74 w 321"/>
                <a:gd name="T59" fmla="*/ 14 h 134"/>
                <a:gd name="T60" fmla="*/ 98 w 321"/>
                <a:gd name="T61" fmla="*/ 8 h 134"/>
                <a:gd name="T62" fmla="*/ 130 w 321"/>
                <a:gd name="T63" fmla="*/ 4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2" y="4"/>
                  </a:lnTo>
                  <a:lnTo>
                    <a:pt x="224" y="8"/>
                  </a:lnTo>
                  <a:lnTo>
                    <a:pt x="252" y="14"/>
                  </a:lnTo>
                  <a:lnTo>
                    <a:pt x="275" y="20"/>
                  </a:lnTo>
                  <a:lnTo>
                    <a:pt x="293" y="32"/>
                  </a:lnTo>
                  <a:lnTo>
                    <a:pt x="312" y="42"/>
                  </a:lnTo>
                  <a:lnTo>
                    <a:pt x="318" y="52"/>
                  </a:lnTo>
                  <a:lnTo>
                    <a:pt x="321" y="68"/>
                  </a:lnTo>
                  <a:lnTo>
                    <a:pt x="318" y="80"/>
                  </a:lnTo>
                  <a:lnTo>
                    <a:pt x="312" y="95"/>
                  </a:lnTo>
                  <a:lnTo>
                    <a:pt x="293" y="106"/>
                  </a:lnTo>
                  <a:lnTo>
                    <a:pt x="275" y="116"/>
                  </a:lnTo>
                  <a:lnTo>
                    <a:pt x="252" y="123"/>
                  </a:lnTo>
                  <a:lnTo>
                    <a:pt x="224" y="130"/>
                  </a:lnTo>
                  <a:lnTo>
                    <a:pt x="192" y="134"/>
                  </a:lnTo>
                  <a:lnTo>
                    <a:pt x="160" y="134"/>
                  </a:lnTo>
                  <a:lnTo>
                    <a:pt x="130" y="134"/>
                  </a:lnTo>
                  <a:lnTo>
                    <a:pt x="98" y="130"/>
                  </a:lnTo>
                  <a:lnTo>
                    <a:pt x="74" y="123"/>
                  </a:lnTo>
                  <a:lnTo>
                    <a:pt x="48" y="116"/>
                  </a:lnTo>
                  <a:lnTo>
                    <a:pt x="28" y="106"/>
                  </a:lnTo>
                  <a:lnTo>
                    <a:pt x="14" y="95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4" y="42"/>
                  </a:lnTo>
                  <a:lnTo>
                    <a:pt x="28" y="32"/>
                  </a:lnTo>
                  <a:lnTo>
                    <a:pt x="48" y="20"/>
                  </a:lnTo>
                  <a:lnTo>
                    <a:pt x="74" y="14"/>
                  </a:lnTo>
                  <a:lnTo>
                    <a:pt x="98" y="8"/>
                  </a:lnTo>
                  <a:lnTo>
                    <a:pt x="130" y="4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6" name="Line 1374"/>
            <p:cNvSpPr>
              <a:spLocks noChangeShapeType="1"/>
            </p:cNvSpPr>
            <p:nvPr/>
          </p:nvSpPr>
          <p:spPr bwMode="auto">
            <a:xfrm flipV="1">
              <a:off x="4029075" y="4291013"/>
              <a:ext cx="122238" cy="1397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7" name="Freeform 1375"/>
            <p:cNvSpPr>
              <a:spLocks/>
            </p:cNvSpPr>
            <p:nvPr/>
          </p:nvSpPr>
          <p:spPr bwMode="auto">
            <a:xfrm>
              <a:off x="4102100" y="4276725"/>
              <a:ext cx="60325" cy="28575"/>
            </a:xfrm>
            <a:custGeom>
              <a:avLst/>
              <a:gdLst>
                <a:gd name="T0" fmla="*/ 76 w 76"/>
                <a:gd name="T1" fmla="*/ 7 h 35"/>
                <a:gd name="T2" fmla="*/ 66 w 76"/>
                <a:gd name="T3" fmla="*/ 0 h 35"/>
                <a:gd name="T4" fmla="*/ 0 w 76"/>
                <a:gd name="T5" fmla="*/ 21 h 35"/>
                <a:gd name="T6" fmla="*/ 6 w 76"/>
                <a:gd name="T7" fmla="*/ 35 h 35"/>
                <a:gd name="T8" fmla="*/ 72 w 76"/>
                <a:gd name="T9" fmla="*/ 14 h 35"/>
                <a:gd name="T10" fmla="*/ 62 w 76"/>
                <a:gd name="T11" fmla="*/ 7 h 35"/>
                <a:gd name="T12" fmla="*/ 76 w 76"/>
                <a:gd name="T13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5">
                  <a:moveTo>
                    <a:pt x="76" y="7"/>
                  </a:moveTo>
                  <a:lnTo>
                    <a:pt x="66" y="0"/>
                  </a:lnTo>
                  <a:lnTo>
                    <a:pt x="0" y="21"/>
                  </a:lnTo>
                  <a:lnTo>
                    <a:pt x="6" y="35"/>
                  </a:lnTo>
                  <a:lnTo>
                    <a:pt x="72" y="14"/>
                  </a:lnTo>
                  <a:lnTo>
                    <a:pt x="62" y="7"/>
                  </a:lnTo>
                  <a:lnTo>
                    <a:pt x="7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8" name="Freeform 1376"/>
            <p:cNvSpPr>
              <a:spLocks/>
            </p:cNvSpPr>
            <p:nvPr/>
          </p:nvSpPr>
          <p:spPr bwMode="auto">
            <a:xfrm>
              <a:off x="4154488" y="4276725"/>
              <a:ext cx="7937" cy="6350"/>
            </a:xfrm>
            <a:custGeom>
              <a:avLst/>
              <a:gdLst>
                <a:gd name="T0" fmla="*/ 10 w 10"/>
                <a:gd name="T1" fmla="*/ 7 h 7"/>
                <a:gd name="T2" fmla="*/ 2 w 10"/>
                <a:gd name="T3" fmla="*/ 7 h 7"/>
                <a:gd name="T4" fmla="*/ 0 w 10"/>
                <a:gd name="T5" fmla="*/ 0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49" name="Freeform 1377"/>
            <p:cNvSpPr>
              <a:spLocks/>
            </p:cNvSpPr>
            <p:nvPr/>
          </p:nvSpPr>
          <p:spPr bwMode="auto">
            <a:xfrm>
              <a:off x="4143375" y="4283075"/>
              <a:ext cx="19050" cy="55563"/>
            </a:xfrm>
            <a:custGeom>
              <a:avLst/>
              <a:gdLst>
                <a:gd name="T0" fmla="*/ 6 w 24"/>
                <a:gd name="T1" fmla="*/ 70 h 70"/>
                <a:gd name="T2" fmla="*/ 14 w 24"/>
                <a:gd name="T3" fmla="*/ 70 h 70"/>
                <a:gd name="T4" fmla="*/ 24 w 24"/>
                <a:gd name="T5" fmla="*/ 0 h 70"/>
                <a:gd name="T6" fmla="*/ 10 w 24"/>
                <a:gd name="T7" fmla="*/ 0 h 70"/>
                <a:gd name="T8" fmla="*/ 0 w 24"/>
                <a:gd name="T9" fmla="*/ 67 h 70"/>
                <a:gd name="T10" fmla="*/ 6 w 24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0">
                  <a:moveTo>
                    <a:pt x="6" y="70"/>
                  </a:moveTo>
                  <a:lnTo>
                    <a:pt x="14" y="7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0" y="67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0" name="Freeform 1378"/>
            <p:cNvSpPr>
              <a:spLocks/>
            </p:cNvSpPr>
            <p:nvPr/>
          </p:nvSpPr>
          <p:spPr bwMode="auto">
            <a:xfrm>
              <a:off x="4248150" y="4392613"/>
              <a:ext cx="254000" cy="106362"/>
            </a:xfrm>
            <a:custGeom>
              <a:avLst/>
              <a:gdLst>
                <a:gd name="T0" fmla="*/ 160 w 320"/>
                <a:gd name="T1" fmla="*/ 0 h 135"/>
                <a:gd name="T2" fmla="*/ 192 w 320"/>
                <a:gd name="T3" fmla="*/ 5 h 135"/>
                <a:gd name="T4" fmla="*/ 224 w 320"/>
                <a:gd name="T5" fmla="*/ 9 h 135"/>
                <a:gd name="T6" fmla="*/ 252 w 320"/>
                <a:gd name="T7" fmla="*/ 15 h 135"/>
                <a:gd name="T8" fmla="*/ 275 w 320"/>
                <a:gd name="T9" fmla="*/ 22 h 135"/>
                <a:gd name="T10" fmla="*/ 292 w 320"/>
                <a:gd name="T11" fmla="*/ 32 h 135"/>
                <a:gd name="T12" fmla="*/ 306 w 320"/>
                <a:gd name="T13" fmla="*/ 43 h 135"/>
                <a:gd name="T14" fmla="*/ 318 w 320"/>
                <a:gd name="T15" fmla="*/ 53 h 135"/>
                <a:gd name="T16" fmla="*/ 320 w 320"/>
                <a:gd name="T17" fmla="*/ 69 h 135"/>
                <a:gd name="T18" fmla="*/ 318 w 320"/>
                <a:gd name="T19" fmla="*/ 81 h 135"/>
                <a:gd name="T20" fmla="*/ 306 w 320"/>
                <a:gd name="T21" fmla="*/ 95 h 135"/>
                <a:gd name="T22" fmla="*/ 292 w 320"/>
                <a:gd name="T23" fmla="*/ 107 h 135"/>
                <a:gd name="T24" fmla="*/ 275 w 320"/>
                <a:gd name="T25" fmla="*/ 117 h 135"/>
                <a:gd name="T26" fmla="*/ 252 w 320"/>
                <a:gd name="T27" fmla="*/ 123 h 135"/>
                <a:gd name="T28" fmla="*/ 224 w 320"/>
                <a:gd name="T29" fmla="*/ 131 h 135"/>
                <a:gd name="T30" fmla="*/ 192 w 320"/>
                <a:gd name="T31" fmla="*/ 135 h 135"/>
                <a:gd name="T32" fmla="*/ 160 w 320"/>
                <a:gd name="T33" fmla="*/ 135 h 135"/>
                <a:gd name="T34" fmla="*/ 128 w 320"/>
                <a:gd name="T35" fmla="*/ 135 h 135"/>
                <a:gd name="T36" fmla="*/ 98 w 320"/>
                <a:gd name="T37" fmla="*/ 131 h 135"/>
                <a:gd name="T38" fmla="*/ 70 w 320"/>
                <a:gd name="T39" fmla="*/ 123 h 135"/>
                <a:gd name="T40" fmla="*/ 48 w 320"/>
                <a:gd name="T41" fmla="*/ 117 h 135"/>
                <a:gd name="T42" fmla="*/ 28 w 320"/>
                <a:gd name="T43" fmla="*/ 107 h 135"/>
                <a:gd name="T44" fmla="*/ 14 w 320"/>
                <a:gd name="T45" fmla="*/ 95 h 135"/>
                <a:gd name="T46" fmla="*/ 4 w 320"/>
                <a:gd name="T47" fmla="*/ 81 h 135"/>
                <a:gd name="T48" fmla="*/ 0 w 320"/>
                <a:gd name="T49" fmla="*/ 69 h 135"/>
                <a:gd name="T50" fmla="*/ 4 w 320"/>
                <a:gd name="T51" fmla="*/ 53 h 135"/>
                <a:gd name="T52" fmla="*/ 14 w 320"/>
                <a:gd name="T53" fmla="*/ 43 h 135"/>
                <a:gd name="T54" fmla="*/ 28 w 320"/>
                <a:gd name="T55" fmla="*/ 32 h 135"/>
                <a:gd name="T56" fmla="*/ 48 w 320"/>
                <a:gd name="T57" fmla="*/ 22 h 135"/>
                <a:gd name="T58" fmla="*/ 70 w 320"/>
                <a:gd name="T59" fmla="*/ 15 h 135"/>
                <a:gd name="T60" fmla="*/ 98 w 320"/>
                <a:gd name="T61" fmla="*/ 9 h 135"/>
                <a:gd name="T62" fmla="*/ 128 w 320"/>
                <a:gd name="T63" fmla="*/ 5 h 135"/>
                <a:gd name="T64" fmla="*/ 160 w 320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5">
                  <a:moveTo>
                    <a:pt x="160" y="0"/>
                  </a:moveTo>
                  <a:lnTo>
                    <a:pt x="192" y="5"/>
                  </a:lnTo>
                  <a:lnTo>
                    <a:pt x="224" y="9"/>
                  </a:lnTo>
                  <a:lnTo>
                    <a:pt x="252" y="15"/>
                  </a:lnTo>
                  <a:lnTo>
                    <a:pt x="275" y="22"/>
                  </a:lnTo>
                  <a:lnTo>
                    <a:pt x="292" y="32"/>
                  </a:lnTo>
                  <a:lnTo>
                    <a:pt x="306" y="43"/>
                  </a:lnTo>
                  <a:lnTo>
                    <a:pt x="318" y="53"/>
                  </a:lnTo>
                  <a:lnTo>
                    <a:pt x="320" y="69"/>
                  </a:lnTo>
                  <a:lnTo>
                    <a:pt x="318" y="81"/>
                  </a:lnTo>
                  <a:lnTo>
                    <a:pt x="306" y="95"/>
                  </a:lnTo>
                  <a:lnTo>
                    <a:pt x="292" y="107"/>
                  </a:lnTo>
                  <a:lnTo>
                    <a:pt x="275" y="117"/>
                  </a:lnTo>
                  <a:lnTo>
                    <a:pt x="252" y="123"/>
                  </a:lnTo>
                  <a:lnTo>
                    <a:pt x="224" y="131"/>
                  </a:lnTo>
                  <a:lnTo>
                    <a:pt x="192" y="135"/>
                  </a:lnTo>
                  <a:lnTo>
                    <a:pt x="160" y="135"/>
                  </a:lnTo>
                  <a:lnTo>
                    <a:pt x="128" y="135"/>
                  </a:lnTo>
                  <a:lnTo>
                    <a:pt x="98" y="131"/>
                  </a:lnTo>
                  <a:lnTo>
                    <a:pt x="70" y="123"/>
                  </a:lnTo>
                  <a:lnTo>
                    <a:pt x="48" y="117"/>
                  </a:lnTo>
                  <a:lnTo>
                    <a:pt x="28" y="107"/>
                  </a:lnTo>
                  <a:lnTo>
                    <a:pt x="14" y="95"/>
                  </a:lnTo>
                  <a:lnTo>
                    <a:pt x="4" y="81"/>
                  </a:lnTo>
                  <a:lnTo>
                    <a:pt x="0" y="69"/>
                  </a:lnTo>
                  <a:lnTo>
                    <a:pt x="4" y="53"/>
                  </a:lnTo>
                  <a:lnTo>
                    <a:pt x="14" y="43"/>
                  </a:lnTo>
                  <a:lnTo>
                    <a:pt x="28" y="32"/>
                  </a:lnTo>
                  <a:lnTo>
                    <a:pt x="48" y="22"/>
                  </a:lnTo>
                  <a:lnTo>
                    <a:pt x="70" y="15"/>
                  </a:lnTo>
                  <a:lnTo>
                    <a:pt x="98" y="9"/>
                  </a:lnTo>
                  <a:lnTo>
                    <a:pt x="128" y="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1" name="Freeform 1379"/>
            <p:cNvSpPr>
              <a:spLocks/>
            </p:cNvSpPr>
            <p:nvPr/>
          </p:nvSpPr>
          <p:spPr bwMode="auto">
            <a:xfrm>
              <a:off x="4248150" y="4392613"/>
              <a:ext cx="254000" cy="106362"/>
            </a:xfrm>
            <a:custGeom>
              <a:avLst/>
              <a:gdLst>
                <a:gd name="T0" fmla="*/ 160 w 320"/>
                <a:gd name="T1" fmla="*/ 0 h 135"/>
                <a:gd name="T2" fmla="*/ 192 w 320"/>
                <a:gd name="T3" fmla="*/ 5 h 135"/>
                <a:gd name="T4" fmla="*/ 224 w 320"/>
                <a:gd name="T5" fmla="*/ 9 h 135"/>
                <a:gd name="T6" fmla="*/ 252 w 320"/>
                <a:gd name="T7" fmla="*/ 15 h 135"/>
                <a:gd name="T8" fmla="*/ 275 w 320"/>
                <a:gd name="T9" fmla="*/ 22 h 135"/>
                <a:gd name="T10" fmla="*/ 292 w 320"/>
                <a:gd name="T11" fmla="*/ 32 h 135"/>
                <a:gd name="T12" fmla="*/ 306 w 320"/>
                <a:gd name="T13" fmla="*/ 43 h 135"/>
                <a:gd name="T14" fmla="*/ 318 w 320"/>
                <a:gd name="T15" fmla="*/ 53 h 135"/>
                <a:gd name="T16" fmla="*/ 320 w 320"/>
                <a:gd name="T17" fmla="*/ 69 h 135"/>
                <a:gd name="T18" fmla="*/ 318 w 320"/>
                <a:gd name="T19" fmla="*/ 81 h 135"/>
                <a:gd name="T20" fmla="*/ 306 w 320"/>
                <a:gd name="T21" fmla="*/ 95 h 135"/>
                <a:gd name="T22" fmla="*/ 292 w 320"/>
                <a:gd name="T23" fmla="*/ 107 h 135"/>
                <a:gd name="T24" fmla="*/ 275 w 320"/>
                <a:gd name="T25" fmla="*/ 117 h 135"/>
                <a:gd name="T26" fmla="*/ 252 w 320"/>
                <a:gd name="T27" fmla="*/ 123 h 135"/>
                <a:gd name="T28" fmla="*/ 224 w 320"/>
                <a:gd name="T29" fmla="*/ 131 h 135"/>
                <a:gd name="T30" fmla="*/ 192 w 320"/>
                <a:gd name="T31" fmla="*/ 135 h 135"/>
                <a:gd name="T32" fmla="*/ 160 w 320"/>
                <a:gd name="T33" fmla="*/ 135 h 135"/>
                <a:gd name="T34" fmla="*/ 128 w 320"/>
                <a:gd name="T35" fmla="*/ 135 h 135"/>
                <a:gd name="T36" fmla="*/ 98 w 320"/>
                <a:gd name="T37" fmla="*/ 131 h 135"/>
                <a:gd name="T38" fmla="*/ 70 w 320"/>
                <a:gd name="T39" fmla="*/ 123 h 135"/>
                <a:gd name="T40" fmla="*/ 48 w 320"/>
                <a:gd name="T41" fmla="*/ 117 h 135"/>
                <a:gd name="T42" fmla="*/ 28 w 320"/>
                <a:gd name="T43" fmla="*/ 107 h 135"/>
                <a:gd name="T44" fmla="*/ 14 w 320"/>
                <a:gd name="T45" fmla="*/ 95 h 135"/>
                <a:gd name="T46" fmla="*/ 4 w 320"/>
                <a:gd name="T47" fmla="*/ 81 h 135"/>
                <a:gd name="T48" fmla="*/ 0 w 320"/>
                <a:gd name="T49" fmla="*/ 69 h 135"/>
                <a:gd name="T50" fmla="*/ 4 w 320"/>
                <a:gd name="T51" fmla="*/ 53 h 135"/>
                <a:gd name="T52" fmla="*/ 14 w 320"/>
                <a:gd name="T53" fmla="*/ 43 h 135"/>
                <a:gd name="T54" fmla="*/ 28 w 320"/>
                <a:gd name="T55" fmla="*/ 32 h 135"/>
                <a:gd name="T56" fmla="*/ 48 w 320"/>
                <a:gd name="T57" fmla="*/ 22 h 135"/>
                <a:gd name="T58" fmla="*/ 70 w 320"/>
                <a:gd name="T59" fmla="*/ 15 h 135"/>
                <a:gd name="T60" fmla="*/ 98 w 320"/>
                <a:gd name="T61" fmla="*/ 9 h 135"/>
                <a:gd name="T62" fmla="*/ 128 w 320"/>
                <a:gd name="T63" fmla="*/ 5 h 135"/>
                <a:gd name="T64" fmla="*/ 160 w 320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5">
                  <a:moveTo>
                    <a:pt x="160" y="0"/>
                  </a:moveTo>
                  <a:lnTo>
                    <a:pt x="192" y="5"/>
                  </a:lnTo>
                  <a:lnTo>
                    <a:pt x="224" y="9"/>
                  </a:lnTo>
                  <a:lnTo>
                    <a:pt x="252" y="15"/>
                  </a:lnTo>
                  <a:lnTo>
                    <a:pt x="275" y="22"/>
                  </a:lnTo>
                  <a:lnTo>
                    <a:pt x="292" y="32"/>
                  </a:lnTo>
                  <a:lnTo>
                    <a:pt x="306" y="43"/>
                  </a:lnTo>
                  <a:lnTo>
                    <a:pt x="318" y="53"/>
                  </a:lnTo>
                  <a:lnTo>
                    <a:pt x="320" y="69"/>
                  </a:lnTo>
                  <a:lnTo>
                    <a:pt x="318" y="81"/>
                  </a:lnTo>
                  <a:lnTo>
                    <a:pt x="306" y="95"/>
                  </a:lnTo>
                  <a:lnTo>
                    <a:pt x="292" y="107"/>
                  </a:lnTo>
                  <a:lnTo>
                    <a:pt x="275" y="117"/>
                  </a:lnTo>
                  <a:lnTo>
                    <a:pt x="252" y="123"/>
                  </a:lnTo>
                  <a:lnTo>
                    <a:pt x="224" y="131"/>
                  </a:lnTo>
                  <a:lnTo>
                    <a:pt x="192" y="135"/>
                  </a:lnTo>
                  <a:lnTo>
                    <a:pt x="160" y="135"/>
                  </a:lnTo>
                  <a:lnTo>
                    <a:pt x="128" y="135"/>
                  </a:lnTo>
                  <a:lnTo>
                    <a:pt x="98" y="131"/>
                  </a:lnTo>
                  <a:lnTo>
                    <a:pt x="70" y="123"/>
                  </a:lnTo>
                  <a:lnTo>
                    <a:pt x="48" y="117"/>
                  </a:lnTo>
                  <a:lnTo>
                    <a:pt x="28" y="107"/>
                  </a:lnTo>
                  <a:lnTo>
                    <a:pt x="14" y="95"/>
                  </a:lnTo>
                  <a:lnTo>
                    <a:pt x="4" y="81"/>
                  </a:lnTo>
                  <a:lnTo>
                    <a:pt x="0" y="69"/>
                  </a:lnTo>
                  <a:lnTo>
                    <a:pt x="4" y="53"/>
                  </a:lnTo>
                  <a:lnTo>
                    <a:pt x="14" y="43"/>
                  </a:lnTo>
                  <a:lnTo>
                    <a:pt x="28" y="32"/>
                  </a:lnTo>
                  <a:lnTo>
                    <a:pt x="48" y="22"/>
                  </a:lnTo>
                  <a:lnTo>
                    <a:pt x="70" y="15"/>
                  </a:lnTo>
                  <a:lnTo>
                    <a:pt x="98" y="9"/>
                  </a:lnTo>
                  <a:lnTo>
                    <a:pt x="128" y="5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2" name="Freeform 1380"/>
            <p:cNvSpPr>
              <a:spLocks/>
            </p:cNvSpPr>
            <p:nvPr/>
          </p:nvSpPr>
          <p:spPr bwMode="auto">
            <a:xfrm>
              <a:off x="3900488" y="4392613"/>
              <a:ext cx="254000" cy="106362"/>
            </a:xfrm>
            <a:custGeom>
              <a:avLst/>
              <a:gdLst>
                <a:gd name="T0" fmla="*/ 161 w 321"/>
                <a:gd name="T1" fmla="*/ 0 h 135"/>
                <a:gd name="T2" fmla="*/ 195 w 321"/>
                <a:gd name="T3" fmla="*/ 5 h 135"/>
                <a:gd name="T4" fmla="*/ 223 w 321"/>
                <a:gd name="T5" fmla="*/ 9 h 135"/>
                <a:gd name="T6" fmla="*/ 251 w 321"/>
                <a:gd name="T7" fmla="*/ 15 h 135"/>
                <a:gd name="T8" fmla="*/ 275 w 321"/>
                <a:gd name="T9" fmla="*/ 22 h 135"/>
                <a:gd name="T10" fmla="*/ 293 w 321"/>
                <a:gd name="T11" fmla="*/ 32 h 135"/>
                <a:gd name="T12" fmla="*/ 311 w 321"/>
                <a:gd name="T13" fmla="*/ 43 h 135"/>
                <a:gd name="T14" fmla="*/ 317 w 321"/>
                <a:gd name="T15" fmla="*/ 53 h 135"/>
                <a:gd name="T16" fmla="*/ 321 w 321"/>
                <a:gd name="T17" fmla="*/ 69 h 135"/>
                <a:gd name="T18" fmla="*/ 317 w 321"/>
                <a:gd name="T19" fmla="*/ 81 h 135"/>
                <a:gd name="T20" fmla="*/ 311 w 321"/>
                <a:gd name="T21" fmla="*/ 95 h 135"/>
                <a:gd name="T22" fmla="*/ 293 w 321"/>
                <a:gd name="T23" fmla="*/ 107 h 135"/>
                <a:gd name="T24" fmla="*/ 275 w 321"/>
                <a:gd name="T25" fmla="*/ 117 h 135"/>
                <a:gd name="T26" fmla="*/ 251 w 321"/>
                <a:gd name="T27" fmla="*/ 123 h 135"/>
                <a:gd name="T28" fmla="*/ 223 w 321"/>
                <a:gd name="T29" fmla="*/ 131 h 135"/>
                <a:gd name="T30" fmla="*/ 195 w 321"/>
                <a:gd name="T31" fmla="*/ 135 h 135"/>
                <a:gd name="T32" fmla="*/ 161 w 321"/>
                <a:gd name="T33" fmla="*/ 135 h 135"/>
                <a:gd name="T34" fmla="*/ 129 w 321"/>
                <a:gd name="T35" fmla="*/ 135 h 135"/>
                <a:gd name="T36" fmla="*/ 97 w 321"/>
                <a:gd name="T37" fmla="*/ 131 h 135"/>
                <a:gd name="T38" fmla="*/ 73 w 321"/>
                <a:gd name="T39" fmla="*/ 123 h 135"/>
                <a:gd name="T40" fmla="*/ 48 w 321"/>
                <a:gd name="T41" fmla="*/ 117 h 135"/>
                <a:gd name="T42" fmla="*/ 28 w 321"/>
                <a:gd name="T43" fmla="*/ 107 h 135"/>
                <a:gd name="T44" fmla="*/ 13 w 321"/>
                <a:gd name="T45" fmla="*/ 95 h 135"/>
                <a:gd name="T46" fmla="*/ 3 w 321"/>
                <a:gd name="T47" fmla="*/ 81 h 135"/>
                <a:gd name="T48" fmla="*/ 0 w 321"/>
                <a:gd name="T49" fmla="*/ 69 h 135"/>
                <a:gd name="T50" fmla="*/ 3 w 321"/>
                <a:gd name="T51" fmla="*/ 53 h 135"/>
                <a:gd name="T52" fmla="*/ 13 w 321"/>
                <a:gd name="T53" fmla="*/ 43 h 135"/>
                <a:gd name="T54" fmla="*/ 28 w 321"/>
                <a:gd name="T55" fmla="*/ 32 h 135"/>
                <a:gd name="T56" fmla="*/ 48 w 321"/>
                <a:gd name="T57" fmla="*/ 22 h 135"/>
                <a:gd name="T58" fmla="*/ 73 w 321"/>
                <a:gd name="T59" fmla="*/ 15 h 135"/>
                <a:gd name="T60" fmla="*/ 97 w 321"/>
                <a:gd name="T61" fmla="*/ 9 h 135"/>
                <a:gd name="T62" fmla="*/ 129 w 321"/>
                <a:gd name="T63" fmla="*/ 5 h 135"/>
                <a:gd name="T64" fmla="*/ 161 w 321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5">
                  <a:moveTo>
                    <a:pt x="161" y="0"/>
                  </a:moveTo>
                  <a:lnTo>
                    <a:pt x="195" y="5"/>
                  </a:lnTo>
                  <a:lnTo>
                    <a:pt x="223" y="9"/>
                  </a:lnTo>
                  <a:lnTo>
                    <a:pt x="251" y="15"/>
                  </a:lnTo>
                  <a:lnTo>
                    <a:pt x="275" y="22"/>
                  </a:lnTo>
                  <a:lnTo>
                    <a:pt x="293" y="32"/>
                  </a:lnTo>
                  <a:lnTo>
                    <a:pt x="311" y="43"/>
                  </a:lnTo>
                  <a:lnTo>
                    <a:pt x="317" y="53"/>
                  </a:lnTo>
                  <a:lnTo>
                    <a:pt x="321" y="69"/>
                  </a:lnTo>
                  <a:lnTo>
                    <a:pt x="317" y="81"/>
                  </a:lnTo>
                  <a:lnTo>
                    <a:pt x="311" y="95"/>
                  </a:lnTo>
                  <a:lnTo>
                    <a:pt x="293" y="107"/>
                  </a:lnTo>
                  <a:lnTo>
                    <a:pt x="275" y="117"/>
                  </a:lnTo>
                  <a:lnTo>
                    <a:pt x="251" y="123"/>
                  </a:lnTo>
                  <a:lnTo>
                    <a:pt x="223" y="131"/>
                  </a:lnTo>
                  <a:lnTo>
                    <a:pt x="195" y="135"/>
                  </a:lnTo>
                  <a:lnTo>
                    <a:pt x="161" y="135"/>
                  </a:lnTo>
                  <a:lnTo>
                    <a:pt x="129" y="135"/>
                  </a:lnTo>
                  <a:lnTo>
                    <a:pt x="97" y="131"/>
                  </a:lnTo>
                  <a:lnTo>
                    <a:pt x="73" y="123"/>
                  </a:lnTo>
                  <a:lnTo>
                    <a:pt x="48" y="117"/>
                  </a:lnTo>
                  <a:lnTo>
                    <a:pt x="28" y="107"/>
                  </a:lnTo>
                  <a:lnTo>
                    <a:pt x="13" y="95"/>
                  </a:lnTo>
                  <a:lnTo>
                    <a:pt x="3" y="81"/>
                  </a:lnTo>
                  <a:lnTo>
                    <a:pt x="0" y="69"/>
                  </a:lnTo>
                  <a:lnTo>
                    <a:pt x="3" y="53"/>
                  </a:lnTo>
                  <a:lnTo>
                    <a:pt x="13" y="43"/>
                  </a:lnTo>
                  <a:lnTo>
                    <a:pt x="28" y="32"/>
                  </a:lnTo>
                  <a:lnTo>
                    <a:pt x="48" y="22"/>
                  </a:lnTo>
                  <a:lnTo>
                    <a:pt x="73" y="15"/>
                  </a:lnTo>
                  <a:lnTo>
                    <a:pt x="97" y="9"/>
                  </a:lnTo>
                  <a:lnTo>
                    <a:pt x="129" y="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3" name="Freeform 1381"/>
            <p:cNvSpPr>
              <a:spLocks/>
            </p:cNvSpPr>
            <p:nvPr/>
          </p:nvSpPr>
          <p:spPr bwMode="auto">
            <a:xfrm>
              <a:off x="3900488" y="4392613"/>
              <a:ext cx="254000" cy="106362"/>
            </a:xfrm>
            <a:custGeom>
              <a:avLst/>
              <a:gdLst>
                <a:gd name="T0" fmla="*/ 161 w 321"/>
                <a:gd name="T1" fmla="*/ 0 h 135"/>
                <a:gd name="T2" fmla="*/ 195 w 321"/>
                <a:gd name="T3" fmla="*/ 5 h 135"/>
                <a:gd name="T4" fmla="*/ 223 w 321"/>
                <a:gd name="T5" fmla="*/ 9 h 135"/>
                <a:gd name="T6" fmla="*/ 251 w 321"/>
                <a:gd name="T7" fmla="*/ 15 h 135"/>
                <a:gd name="T8" fmla="*/ 275 w 321"/>
                <a:gd name="T9" fmla="*/ 22 h 135"/>
                <a:gd name="T10" fmla="*/ 293 w 321"/>
                <a:gd name="T11" fmla="*/ 32 h 135"/>
                <a:gd name="T12" fmla="*/ 311 w 321"/>
                <a:gd name="T13" fmla="*/ 43 h 135"/>
                <a:gd name="T14" fmla="*/ 317 w 321"/>
                <a:gd name="T15" fmla="*/ 53 h 135"/>
                <a:gd name="T16" fmla="*/ 321 w 321"/>
                <a:gd name="T17" fmla="*/ 69 h 135"/>
                <a:gd name="T18" fmla="*/ 317 w 321"/>
                <a:gd name="T19" fmla="*/ 81 h 135"/>
                <a:gd name="T20" fmla="*/ 311 w 321"/>
                <a:gd name="T21" fmla="*/ 95 h 135"/>
                <a:gd name="T22" fmla="*/ 293 w 321"/>
                <a:gd name="T23" fmla="*/ 107 h 135"/>
                <a:gd name="T24" fmla="*/ 275 w 321"/>
                <a:gd name="T25" fmla="*/ 117 h 135"/>
                <a:gd name="T26" fmla="*/ 251 w 321"/>
                <a:gd name="T27" fmla="*/ 123 h 135"/>
                <a:gd name="T28" fmla="*/ 223 w 321"/>
                <a:gd name="T29" fmla="*/ 131 h 135"/>
                <a:gd name="T30" fmla="*/ 195 w 321"/>
                <a:gd name="T31" fmla="*/ 135 h 135"/>
                <a:gd name="T32" fmla="*/ 161 w 321"/>
                <a:gd name="T33" fmla="*/ 135 h 135"/>
                <a:gd name="T34" fmla="*/ 129 w 321"/>
                <a:gd name="T35" fmla="*/ 135 h 135"/>
                <a:gd name="T36" fmla="*/ 97 w 321"/>
                <a:gd name="T37" fmla="*/ 131 h 135"/>
                <a:gd name="T38" fmla="*/ 73 w 321"/>
                <a:gd name="T39" fmla="*/ 123 h 135"/>
                <a:gd name="T40" fmla="*/ 48 w 321"/>
                <a:gd name="T41" fmla="*/ 117 h 135"/>
                <a:gd name="T42" fmla="*/ 28 w 321"/>
                <a:gd name="T43" fmla="*/ 107 h 135"/>
                <a:gd name="T44" fmla="*/ 13 w 321"/>
                <a:gd name="T45" fmla="*/ 95 h 135"/>
                <a:gd name="T46" fmla="*/ 3 w 321"/>
                <a:gd name="T47" fmla="*/ 81 h 135"/>
                <a:gd name="T48" fmla="*/ 0 w 321"/>
                <a:gd name="T49" fmla="*/ 69 h 135"/>
                <a:gd name="T50" fmla="*/ 3 w 321"/>
                <a:gd name="T51" fmla="*/ 53 h 135"/>
                <a:gd name="T52" fmla="*/ 13 w 321"/>
                <a:gd name="T53" fmla="*/ 43 h 135"/>
                <a:gd name="T54" fmla="*/ 28 w 321"/>
                <a:gd name="T55" fmla="*/ 32 h 135"/>
                <a:gd name="T56" fmla="*/ 48 w 321"/>
                <a:gd name="T57" fmla="*/ 22 h 135"/>
                <a:gd name="T58" fmla="*/ 73 w 321"/>
                <a:gd name="T59" fmla="*/ 15 h 135"/>
                <a:gd name="T60" fmla="*/ 97 w 321"/>
                <a:gd name="T61" fmla="*/ 9 h 135"/>
                <a:gd name="T62" fmla="*/ 129 w 321"/>
                <a:gd name="T63" fmla="*/ 5 h 135"/>
                <a:gd name="T64" fmla="*/ 161 w 321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5">
                  <a:moveTo>
                    <a:pt x="161" y="0"/>
                  </a:moveTo>
                  <a:lnTo>
                    <a:pt x="195" y="5"/>
                  </a:lnTo>
                  <a:lnTo>
                    <a:pt x="223" y="9"/>
                  </a:lnTo>
                  <a:lnTo>
                    <a:pt x="251" y="15"/>
                  </a:lnTo>
                  <a:lnTo>
                    <a:pt x="275" y="22"/>
                  </a:lnTo>
                  <a:lnTo>
                    <a:pt x="293" y="32"/>
                  </a:lnTo>
                  <a:lnTo>
                    <a:pt x="311" y="43"/>
                  </a:lnTo>
                  <a:lnTo>
                    <a:pt x="317" y="53"/>
                  </a:lnTo>
                  <a:lnTo>
                    <a:pt x="321" y="69"/>
                  </a:lnTo>
                  <a:lnTo>
                    <a:pt x="317" y="81"/>
                  </a:lnTo>
                  <a:lnTo>
                    <a:pt x="311" y="95"/>
                  </a:lnTo>
                  <a:lnTo>
                    <a:pt x="293" y="107"/>
                  </a:lnTo>
                  <a:lnTo>
                    <a:pt x="275" y="117"/>
                  </a:lnTo>
                  <a:lnTo>
                    <a:pt x="251" y="123"/>
                  </a:lnTo>
                  <a:lnTo>
                    <a:pt x="223" y="131"/>
                  </a:lnTo>
                  <a:lnTo>
                    <a:pt x="195" y="135"/>
                  </a:lnTo>
                  <a:lnTo>
                    <a:pt x="161" y="135"/>
                  </a:lnTo>
                  <a:lnTo>
                    <a:pt x="129" y="135"/>
                  </a:lnTo>
                  <a:lnTo>
                    <a:pt x="97" y="131"/>
                  </a:lnTo>
                  <a:lnTo>
                    <a:pt x="73" y="123"/>
                  </a:lnTo>
                  <a:lnTo>
                    <a:pt x="48" y="117"/>
                  </a:lnTo>
                  <a:lnTo>
                    <a:pt x="28" y="107"/>
                  </a:lnTo>
                  <a:lnTo>
                    <a:pt x="13" y="95"/>
                  </a:lnTo>
                  <a:lnTo>
                    <a:pt x="3" y="81"/>
                  </a:lnTo>
                  <a:lnTo>
                    <a:pt x="0" y="69"/>
                  </a:lnTo>
                  <a:lnTo>
                    <a:pt x="3" y="53"/>
                  </a:lnTo>
                  <a:lnTo>
                    <a:pt x="13" y="43"/>
                  </a:lnTo>
                  <a:lnTo>
                    <a:pt x="28" y="32"/>
                  </a:lnTo>
                  <a:lnTo>
                    <a:pt x="48" y="22"/>
                  </a:lnTo>
                  <a:lnTo>
                    <a:pt x="73" y="15"/>
                  </a:lnTo>
                  <a:lnTo>
                    <a:pt x="97" y="9"/>
                  </a:lnTo>
                  <a:lnTo>
                    <a:pt x="129" y="5"/>
                  </a:lnTo>
                  <a:lnTo>
                    <a:pt x="16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4" name="Freeform 1382"/>
            <p:cNvSpPr>
              <a:spLocks/>
            </p:cNvSpPr>
            <p:nvPr/>
          </p:nvSpPr>
          <p:spPr bwMode="auto">
            <a:xfrm>
              <a:off x="3822700" y="4171950"/>
              <a:ext cx="57150" cy="57150"/>
            </a:xfrm>
            <a:custGeom>
              <a:avLst/>
              <a:gdLst>
                <a:gd name="T0" fmla="*/ 38 w 72"/>
                <a:gd name="T1" fmla="*/ 0 h 72"/>
                <a:gd name="T2" fmla="*/ 44 w 72"/>
                <a:gd name="T3" fmla="*/ 0 h 72"/>
                <a:gd name="T4" fmla="*/ 50 w 72"/>
                <a:gd name="T5" fmla="*/ 2 h 72"/>
                <a:gd name="T6" fmla="*/ 59 w 72"/>
                <a:gd name="T7" fmla="*/ 6 h 72"/>
                <a:gd name="T8" fmla="*/ 62 w 72"/>
                <a:gd name="T9" fmla="*/ 10 h 72"/>
                <a:gd name="T10" fmla="*/ 66 w 72"/>
                <a:gd name="T11" fmla="*/ 16 h 72"/>
                <a:gd name="T12" fmla="*/ 70 w 72"/>
                <a:gd name="T13" fmla="*/ 20 h 72"/>
                <a:gd name="T14" fmla="*/ 72 w 72"/>
                <a:gd name="T15" fmla="*/ 28 h 72"/>
                <a:gd name="T16" fmla="*/ 72 w 72"/>
                <a:gd name="T17" fmla="*/ 34 h 72"/>
                <a:gd name="T18" fmla="*/ 72 w 72"/>
                <a:gd name="T19" fmla="*/ 42 h 72"/>
                <a:gd name="T20" fmla="*/ 70 w 72"/>
                <a:gd name="T21" fmla="*/ 48 h 72"/>
                <a:gd name="T22" fmla="*/ 66 w 72"/>
                <a:gd name="T23" fmla="*/ 54 h 72"/>
                <a:gd name="T24" fmla="*/ 62 w 72"/>
                <a:gd name="T25" fmla="*/ 62 h 72"/>
                <a:gd name="T26" fmla="*/ 59 w 72"/>
                <a:gd name="T27" fmla="*/ 66 h 72"/>
                <a:gd name="T28" fmla="*/ 50 w 72"/>
                <a:gd name="T29" fmla="*/ 70 h 72"/>
                <a:gd name="T30" fmla="*/ 44 w 72"/>
                <a:gd name="T31" fmla="*/ 70 h 72"/>
                <a:gd name="T32" fmla="*/ 38 w 72"/>
                <a:gd name="T33" fmla="*/ 72 h 72"/>
                <a:gd name="T34" fmla="*/ 31 w 72"/>
                <a:gd name="T35" fmla="*/ 70 h 72"/>
                <a:gd name="T36" fmla="*/ 24 w 72"/>
                <a:gd name="T37" fmla="*/ 70 h 72"/>
                <a:gd name="T38" fmla="*/ 16 w 72"/>
                <a:gd name="T39" fmla="*/ 66 h 72"/>
                <a:gd name="T40" fmla="*/ 12 w 72"/>
                <a:gd name="T41" fmla="*/ 62 h 72"/>
                <a:gd name="T42" fmla="*/ 6 w 72"/>
                <a:gd name="T43" fmla="*/ 54 h 72"/>
                <a:gd name="T44" fmla="*/ 3 w 72"/>
                <a:gd name="T45" fmla="*/ 48 h 72"/>
                <a:gd name="T46" fmla="*/ 3 w 72"/>
                <a:gd name="T47" fmla="*/ 42 h 72"/>
                <a:gd name="T48" fmla="*/ 0 w 72"/>
                <a:gd name="T49" fmla="*/ 34 h 72"/>
                <a:gd name="T50" fmla="*/ 3 w 72"/>
                <a:gd name="T51" fmla="*/ 28 h 72"/>
                <a:gd name="T52" fmla="*/ 3 w 72"/>
                <a:gd name="T53" fmla="*/ 20 h 72"/>
                <a:gd name="T54" fmla="*/ 6 w 72"/>
                <a:gd name="T55" fmla="*/ 16 h 72"/>
                <a:gd name="T56" fmla="*/ 12 w 72"/>
                <a:gd name="T57" fmla="*/ 10 h 72"/>
                <a:gd name="T58" fmla="*/ 16 w 72"/>
                <a:gd name="T59" fmla="*/ 6 h 72"/>
                <a:gd name="T60" fmla="*/ 24 w 72"/>
                <a:gd name="T61" fmla="*/ 2 h 72"/>
                <a:gd name="T62" fmla="*/ 31 w 72"/>
                <a:gd name="T63" fmla="*/ 0 h 72"/>
                <a:gd name="T64" fmla="*/ 38 w 72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2">
                  <a:moveTo>
                    <a:pt x="38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9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0"/>
                  </a:lnTo>
                  <a:lnTo>
                    <a:pt x="72" y="28"/>
                  </a:lnTo>
                  <a:lnTo>
                    <a:pt x="72" y="34"/>
                  </a:lnTo>
                  <a:lnTo>
                    <a:pt x="72" y="42"/>
                  </a:lnTo>
                  <a:lnTo>
                    <a:pt x="70" y="48"/>
                  </a:lnTo>
                  <a:lnTo>
                    <a:pt x="66" y="54"/>
                  </a:lnTo>
                  <a:lnTo>
                    <a:pt x="62" y="62"/>
                  </a:lnTo>
                  <a:lnTo>
                    <a:pt x="59" y="66"/>
                  </a:lnTo>
                  <a:lnTo>
                    <a:pt x="50" y="70"/>
                  </a:lnTo>
                  <a:lnTo>
                    <a:pt x="44" y="70"/>
                  </a:lnTo>
                  <a:lnTo>
                    <a:pt x="38" y="72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6" y="66"/>
                  </a:lnTo>
                  <a:lnTo>
                    <a:pt x="12" y="62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3" y="42"/>
                  </a:lnTo>
                  <a:lnTo>
                    <a:pt x="0" y="34"/>
                  </a:lnTo>
                  <a:lnTo>
                    <a:pt x="3" y="28"/>
                  </a:lnTo>
                  <a:lnTo>
                    <a:pt x="3" y="20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5" name="Freeform 1383"/>
            <p:cNvSpPr>
              <a:spLocks/>
            </p:cNvSpPr>
            <p:nvPr/>
          </p:nvSpPr>
          <p:spPr bwMode="auto">
            <a:xfrm>
              <a:off x="3822700" y="4171950"/>
              <a:ext cx="57150" cy="57150"/>
            </a:xfrm>
            <a:custGeom>
              <a:avLst/>
              <a:gdLst>
                <a:gd name="T0" fmla="*/ 38 w 72"/>
                <a:gd name="T1" fmla="*/ 0 h 72"/>
                <a:gd name="T2" fmla="*/ 44 w 72"/>
                <a:gd name="T3" fmla="*/ 0 h 72"/>
                <a:gd name="T4" fmla="*/ 50 w 72"/>
                <a:gd name="T5" fmla="*/ 2 h 72"/>
                <a:gd name="T6" fmla="*/ 59 w 72"/>
                <a:gd name="T7" fmla="*/ 6 h 72"/>
                <a:gd name="T8" fmla="*/ 62 w 72"/>
                <a:gd name="T9" fmla="*/ 10 h 72"/>
                <a:gd name="T10" fmla="*/ 66 w 72"/>
                <a:gd name="T11" fmla="*/ 16 h 72"/>
                <a:gd name="T12" fmla="*/ 70 w 72"/>
                <a:gd name="T13" fmla="*/ 20 h 72"/>
                <a:gd name="T14" fmla="*/ 72 w 72"/>
                <a:gd name="T15" fmla="*/ 28 h 72"/>
                <a:gd name="T16" fmla="*/ 72 w 72"/>
                <a:gd name="T17" fmla="*/ 34 h 72"/>
                <a:gd name="T18" fmla="*/ 72 w 72"/>
                <a:gd name="T19" fmla="*/ 42 h 72"/>
                <a:gd name="T20" fmla="*/ 70 w 72"/>
                <a:gd name="T21" fmla="*/ 48 h 72"/>
                <a:gd name="T22" fmla="*/ 66 w 72"/>
                <a:gd name="T23" fmla="*/ 54 h 72"/>
                <a:gd name="T24" fmla="*/ 62 w 72"/>
                <a:gd name="T25" fmla="*/ 62 h 72"/>
                <a:gd name="T26" fmla="*/ 59 w 72"/>
                <a:gd name="T27" fmla="*/ 66 h 72"/>
                <a:gd name="T28" fmla="*/ 50 w 72"/>
                <a:gd name="T29" fmla="*/ 70 h 72"/>
                <a:gd name="T30" fmla="*/ 44 w 72"/>
                <a:gd name="T31" fmla="*/ 70 h 72"/>
                <a:gd name="T32" fmla="*/ 38 w 72"/>
                <a:gd name="T33" fmla="*/ 72 h 72"/>
                <a:gd name="T34" fmla="*/ 31 w 72"/>
                <a:gd name="T35" fmla="*/ 70 h 72"/>
                <a:gd name="T36" fmla="*/ 24 w 72"/>
                <a:gd name="T37" fmla="*/ 70 h 72"/>
                <a:gd name="T38" fmla="*/ 16 w 72"/>
                <a:gd name="T39" fmla="*/ 66 h 72"/>
                <a:gd name="T40" fmla="*/ 12 w 72"/>
                <a:gd name="T41" fmla="*/ 62 h 72"/>
                <a:gd name="T42" fmla="*/ 6 w 72"/>
                <a:gd name="T43" fmla="*/ 54 h 72"/>
                <a:gd name="T44" fmla="*/ 3 w 72"/>
                <a:gd name="T45" fmla="*/ 48 h 72"/>
                <a:gd name="T46" fmla="*/ 3 w 72"/>
                <a:gd name="T47" fmla="*/ 42 h 72"/>
                <a:gd name="T48" fmla="*/ 0 w 72"/>
                <a:gd name="T49" fmla="*/ 34 h 72"/>
                <a:gd name="T50" fmla="*/ 3 w 72"/>
                <a:gd name="T51" fmla="*/ 28 h 72"/>
                <a:gd name="T52" fmla="*/ 3 w 72"/>
                <a:gd name="T53" fmla="*/ 20 h 72"/>
                <a:gd name="T54" fmla="*/ 6 w 72"/>
                <a:gd name="T55" fmla="*/ 16 h 72"/>
                <a:gd name="T56" fmla="*/ 12 w 72"/>
                <a:gd name="T57" fmla="*/ 10 h 72"/>
                <a:gd name="T58" fmla="*/ 16 w 72"/>
                <a:gd name="T59" fmla="*/ 6 h 72"/>
                <a:gd name="T60" fmla="*/ 24 w 72"/>
                <a:gd name="T61" fmla="*/ 2 h 72"/>
                <a:gd name="T62" fmla="*/ 31 w 72"/>
                <a:gd name="T63" fmla="*/ 0 h 72"/>
                <a:gd name="T64" fmla="*/ 38 w 72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2">
                  <a:moveTo>
                    <a:pt x="38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9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0"/>
                  </a:lnTo>
                  <a:lnTo>
                    <a:pt x="72" y="28"/>
                  </a:lnTo>
                  <a:lnTo>
                    <a:pt x="72" y="34"/>
                  </a:lnTo>
                  <a:lnTo>
                    <a:pt x="72" y="42"/>
                  </a:lnTo>
                  <a:lnTo>
                    <a:pt x="70" y="48"/>
                  </a:lnTo>
                  <a:lnTo>
                    <a:pt x="66" y="54"/>
                  </a:lnTo>
                  <a:lnTo>
                    <a:pt x="62" y="62"/>
                  </a:lnTo>
                  <a:lnTo>
                    <a:pt x="59" y="66"/>
                  </a:lnTo>
                  <a:lnTo>
                    <a:pt x="50" y="70"/>
                  </a:lnTo>
                  <a:lnTo>
                    <a:pt x="44" y="70"/>
                  </a:lnTo>
                  <a:lnTo>
                    <a:pt x="38" y="72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6" y="66"/>
                  </a:lnTo>
                  <a:lnTo>
                    <a:pt x="12" y="62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3" y="42"/>
                  </a:lnTo>
                  <a:lnTo>
                    <a:pt x="0" y="34"/>
                  </a:lnTo>
                  <a:lnTo>
                    <a:pt x="3" y="28"/>
                  </a:lnTo>
                  <a:lnTo>
                    <a:pt x="3" y="20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6" name="Line 1384"/>
            <p:cNvSpPr>
              <a:spLocks noChangeShapeType="1"/>
            </p:cNvSpPr>
            <p:nvPr/>
          </p:nvSpPr>
          <p:spPr bwMode="auto">
            <a:xfrm>
              <a:off x="3813175" y="4244975"/>
              <a:ext cx="79375" cy="15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7" name="Freeform 1385"/>
            <p:cNvSpPr>
              <a:spLocks/>
            </p:cNvSpPr>
            <p:nvPr/>
          </p:nvSpPr>
          <p:spPr bwMode="auto">
            <a:xfrm>
              <a:off x="3792538" y="4229100"/>
              <a:ext cx="60325" cy="109538"/>
            </a:xfrm>
            <a:custGeom>
              <a:avLst/>
              <a:gdLst>
                <a:gd name="T0" fmla="*/ 77 w 77"/>
                <a:gd name="T1" fmla="*/ 0 h 137"/>
                <a:gd name="T2" fmla="*/ 77 w 77"/>
                <a:gd name="T3" fmla="*/ 64 h 137"/>
                <a:gd name="T4" fmla="*/ 0 w 77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37">
                  <a:moveTo>
                    <a:pt x="77" y="0"/>
                  </a:moveTo>
                  <a:lnTo>
                    <a:pt x="77" y="64"/>
                  </a:lnTo>
                  <a:lnTo>
                    <a:pt x="0" y="137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8" name="Line 1386"/>
            <p:cNvSpPr>
              <a:spLocks noChangeShapeType="1"/>
            </p:cNvSpPr>
            <p:nvPr/>
          </p:nvSpPr>
          <p:spPr bwMode="auto">
            <a:xfrm>
              <a:off x="3852863" y="4279900"/>
              <a:ext cx="57150" cy="5873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59" name="Freeform 1387"/>
            <p:cNvSpPr>
              <a:spLocks/>
            </p:cNvSpPr>
            <p:nvPr/>
          </p:nvSpPr>
          <p:spPr bwMode="auto">
            <a:xfrm>
              <a:off x="3805238" y="4151313"/>
              <a:ext cx="57150" cy="55562"/>
            </a:xfrm>
            <a:custGeom>
              <a:avLst/>
              <a:gdLst>
                <a:gd name="T0" fmla="*/ 38 w 72"/>
                <a:gd name="T1" fmla="*/ 0 h 70"/>
                <a:gd name="T2" fmla="*/ 46 w 72"/>
                <a:gd name="T3" fmla="*/ 0 h 70"/>
                <a:gd name="T4" fmla="*/ 53 w 72"/>
                <a:gd name="T5" fmla="*/ 4 h 70"/>
                <a:gd name="T6" fmla="*/ 56 w 72"/>
                <a:gd name="T7" fmla="*/ 8 h 70"/>
                <a:gd name="T8" fmla="*/ 64 w 72"/>
                <a:gd name="T9" fmla="*/ 10 h 70"/>
                <a:gd name="T10" fmla="*/ 66 w 72"/>
                <a:gd name="T11" fmla="*/ 14 h 70"/>
                <a:gd name="T12" fmla="*/ 70 w 72"/>
                <a:gd name="T13" fmla="*/ 22 h 70"/>
                <a:gd name="T14" fmla="*/ 72 w 72"/>
                <a:gd name="T15" fmla="*/ 28 h 70"/>
                <a:gd name="T16" fmla="*/ 72 w 72"/>
                <a:gd name="T17" fmla="*/ 36 h 70"/>
                <a:gd name="T18" fmla="*/ 72 w 72"/>
                <a:gd name="T19" fmla="*/ 42 h 70"/>
                <a:gd name="T20" fmla="*/ 70 w 72"/>
                <a:gd name="T21" fmla="*/ 48 h 70"/>
                <a:gd name="T22" fmla="*/ 66 w 72"/>
                <a:gd name="T23" fmla="*/ 57 h 70"/>
                <a:gd name="T24" fmla="*/ 64 w 72"/>
                <a:gd name="T25" fmla="*/ 60 h 70"/>
                <a:gd name="T26" fmla="*/ 56 w 72"/>
                <a:gd name="T27" fmla="*/ 68 h 70"/>
                <a:gd name="T28" fmla="*/ 53 w 72"/>
                <a:gd name="T29" fmla="*/ 70 h 70"/>
                <a:gd name="T30" fmla="*/ 46 w 72"/>
                <a:gd name="T31" fmla="*/ 70 h 70"/>
                <a:gd name="T32" fmla="*/ 38 w 72"/>
                <a:gd name="T33" fmla="*/ 70 h 70"/>
                <a:gd name="T34" fmla="*/ 32 w 72"/>
                <a:gd name="T35" fmla="*/ 70 h 70"/>
                <a:gd name="T36" fmla="*/ 25 w 72"/>
                <a:gd name="T37" fmla="*/ 70 h 70"/>
                <a:gd name="T38" fmla="*/ 18 w 72"/>
                <a:gd name="T39" fmla="*/ 68 h 70"/>
                <a:gd name="T40" fmla="*/ 10 w 72"/>
                <a:gd name="T41" fmla="*/ 60 h 70"/>
                <a:gd name="T42" fmla="*/ 6 w 72"/>
                <a:gd name="T43" fmla="*/ 57 h 70"/>
                <a:gd name="T44" fmla="*/ 4 w 72"/>
                <a:gd name="T45" fmla="*/ 48 h 70"/>
                <a:gd name="T46" fmla="*/ 4 w 72"/>
                <a:gd name="T47" fmla="*/ 42 h 70"/>
                <a:gd name="T48" fmla="*/ 0 w 72"/>
                <a:gd name="T49" fmla="*/ 36 h 70"/>
                <a:gd name="T50" fmla="*/ 4 w 72"/>
                <a:gd name="T51" fmla="*/ 28 h 70"/>
                <a:gd name="T52" fmla="*/ 4 w 72"/>
                <a:gd name="T53" fmla="*/ 22 h 70"/>
                <a:gd name="T54" fmla="*/ 6 w 72"/>
                <a:gd name="T55" fmla="*/ 14 h 70"/>
                <a:gd name="T56" fmla="*/ 10 w 72"/>
                <a:gd name="T57" fmla="*/ 10 h 70"/>
                <a:gd name="T58" fmla="*/ 18 w 72"/>
                <a:gd name="T59" fmla="*/ 8 h 70"/>
                <a:gd name="T60" fmla="*/ 25 w 72"/>
                <a:gd name="T61" fmla="*/ 4 h 70"/>
                <a:gd name="T62" fmla="*/ 32 w 72"/>
                <a:gd name="T63" fmla="*/ 0 h 70"/>
                <a:gd name="T64" fmla="*/ 38 w 72"/>
                <a:gd name="T6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0">
                  <a:moveTo>
                    <a:pt x="38" y="0"/>
                  </a:moveTo>
                  <a:lnTo>
                    <a:pt x="46" y="0"/>
                  </a:lnTo>
                  <a:lnTo>
                    <a:pt x="53" y="4"/>
                  </a:lnTo>
                  <a:lnTo>
                    <a:pt x="56" y="8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0" y="48"/>
                  </a:lnTo>
                  <a:lnTo>
                    <a:pt x="66" y="57"/>
                  </a:lnTo>
                  <a:lnTo>
                    <a:pt x="64" y="60"/>
                  </a:lnTo>
                  <a:lnTo>
                    <a:pt x="56" y="68"/>
                  </a:lnTo>
                  <a:lnTo>
                    <a:pt x="53" y="70"/>
                  </a:lnTo>
                  <a:lnTo>
                    <a:pt x="46" y="70"/>
                  </a:lnTo>
                  <a:lnTo>
                    <a:pt x="38" y="70"/>
                  </a:lnTo>
                  <a:lnTo>
                    <a:pt x="32" y="70"/>
                  </a:lnTo>
                  <a:lnTo>
                    <a:pt x="25" y="70"/>
                  </a:lnTo>
                  <a:lnTo>
                    <a:pt x="18" y="68"/>
                  </a:lnTo>
                  <a:lnTo>
                    <a:pt x="10" y="60"/>
                  </a:lnTo>
                  <a:lnTo>
                    <a:pt x="6" y="57"/>
                  </a:lnTo>
                  <a:lnTo>
                    <a:pt x="4" y="48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0" name="Freeform 1388"/>
            <p:cNvSpPr>
              <a:spLocks/>
            </p:cNvSpPr>
            <p:nvPr/>
          </p:nvSpPr>
          <p:spPr bwMode="auto">
            <a:xfrm>
              <a:off x="3805238" y="4151313"/>
              <a:ext cx="57150" cy="55562"/>
            </a:xfrm>
            <a:custGeom>
              <a:avLst/>
              <a:gdLst>
                <a:gd name="T0" fmla="*/ 38 w 72"/>
                <a:gd name="T1" fmla="*/ 0 h 70"/>
                <a:gd name="T2" fmla="*/ 46 w 72"/>
                <a:gd name="T3" fmla="*/ 0 h 70"/>
                <a:gd name="T4" fmla="*/ 53 w 72"/>
                <a:gd name="T5" fmla="*/ 4 h 70"/>
                <a:gd name="T6" fmla="*/ 56 w 72"/>
                <a:gd name="T7" fmla="*/ 8 h 70"/>
                <a:gd name="T8" fmla="*/ 64 w 72"/>
                <a:gd name="T9" fmla="*/ 10 h 70"/>
                <a:gd name="T10" fmla="*/ 66 w 72"/>
                <a:gd name="T11" fmla="*/ 14 h 70"/>
                <a:gd name="T12" fmla="*/ 70 w 72"/>
                <a:gd name="T13" fmla="*/ 22 h 70"/>
                <a:gd name="T14" fmla="*/ 72 w 72"/>
                <a:gd name="T15" fmla="*/ 28 h 70"/>
                <a:gd name="T16" fmla="*/ 72 w 72"/>
                <a:gd name="T17" fmla="*/ 36 h 70"/>
                <a:gd name="T18" fmla="*/ 72 w 72"/>
                <a:gd name="T19" fmla="*/ 42 h 70"/>
                <a:gd name="T20" fmla="*/ 70 w 72"/>
                <a:gd name="T21" fmla="*/ 48 h 70"/>
                <a:gd name="T22" fmla="*/ 66 w 72"/>
                <a:gd name="T23" fmla="*/ 57 h 70"/>
                <a:gd name="T24" fmla="*/ 64 w 72"/>
                <a:gd name="T25" fmla="*/ 60 h 70"/>
                <a:gd name="T26" fmla="*/ 56 w 72"/>
                <a:gd name="T27" fmla="*/ 68 h 70"/>
                <a:gd name="T28" fmla="*/ 53 w 72"/>
                <a:gd name="T29" fmla="*/ 70 h 70"/>
                <a:gd name="T30" fmla="*/ 46 w 72"/>
                <a:gd name="T31" fmla="*/ 70 h 70"/>
                <a:gd name="T32" fmla="*/ 38 w 72"/>
                <a:gd name="T33" fmla="*/ 70 h 70"/>
                <a:gd name="T34" fmla="*/ 32 w 72"/>
                <a:gd name="T35" fmla="*/ 70 h 70"/>
                <a:gd name="T36" fmla="*/ 25 w 72"/>
                <a:gd name="T37" fmla="*/ 70 h 70"/>
                <a:gd name="T38" fmla="*/ 18 w 72"/>
                <a:gd name="T39" fmla="*/ 68 h 70"/>
                <a:gd name="T40" fmla="*/ 10 w 72"/>
                <a:gd name="T41" fmla="*/ 60 h 70"/>
                <a:gd name="T42" fmla="*/ 6 w 72"/>
                <a:gd name="T43" fmla="*/ 57 h 70"/>
                <a:gd name="T44" fmla="*/ 4 w 72"/>
                <a:gd name="T45" fmla="*/ 48 h 70"/>
                <a:gd name="T46" fmla="*/ 4 w 72"/>
                <a:gd name="T47" fmla="*/ 42 h 70"/>
                <a:gd name="T48" fmla="*/ 0 w 72"/>
                <a:gd name="T49" fmla="*/ 36 h 70"/>
                <a:gd name="T50" fmla="*/ 4 w 72"/>
                <a:gd name="T51" fmla="*/ 28 h 70"/>
                <a:gd name="T52" fmla="*/ 4 w 72"/>
                <a:gd name="T53" fmla="*/ 22 h 70"/>
                <a:gd name="T54" fmla="*/ 6 w 72"/>
                <a:gd name="T55" fmla="*/ 14 h 70"/>
                <a:gd name="T56" fmla="*/ 10 w 72"/>
                <a:gd name="T57" fmla="*/ 10 h 70"/>
                <a:gd name="T58" fmla="*/ 18 w 72"/>
                <a:gd name="T59" fmla="*/ 8 h 70"/>
                <a:gd name="T60" fmla="*/ 25 w 72"/>
                <a:gd name="T61" fmla="*/ 4 h 70"/>
                <a:gd name="T62" fmla="*/ 32 w 72"/>
                <a:gd name="T63" fmla="*/ 0 h 70"/>
                <a:gd name="T64" fmla="*/ 38 w 72"/>
                <a:gd name="T6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0">
                  <a:moveTo>
                    <a:pt x="38" y="0"/>
                  </a:moveTo>
                  <a:lnTo>
                    <a:pt x="46" y="0"/>
                  </a:lnTo>
                  <a:lnTo>
                    <a:pt x="53" y="4"/>
                  </a:lnTo>
                  <a:lnTo>
                    <a:pt x="56" y="8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0" y="48"/>
                  </a:lnTo>
                  <a:lnTo>
                    <a:pt x="66" y="57"/>
                  </a:lnTo>
                  <a:lnTo>
                    <a:pt x="64" y="60"/>
                  </a:lnTo>
                  <a:lnTo>
                    <a:pt x="56" y="68"/>
                  </a:lnTo>
                  <a:lnTo>
                    <a:pt x="53" y="70"/>
                  </a:lnTo>
                  <a:lnTo>
                    <a:pt x="46" y="70"/>
                  </a:lnTo>
                  <a:lnTo>
                    <a:pt x="38" y="70"/>
                  </a:lnTo>
                  <a:lnTo>
                    <a:pt x="32" y="70"/>
                  </a:lnTo>
                  <a:lnTo>
                    <a:pt x="25" y="70"/>
                  </a:lnTo>
                  <a:lnTo>
                    <a:pt x="18" y="68"/>
                  </a:lnTo>
                  <a:lnTo>
                    <a:pt x="10" y="60"/>
                  </a:lnTo>
                  <a:lnTo>
                    <a:pt x="6" y="57"/>
                  </a:lnTo>
                  <a:lnTo>
                    <a:pt x="4" y="48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3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1" name="Line 1389"/>
            <p:cNvSpPr>
              <a:spLocks noChangeShapeType="1"/>
            </p:cNvSpPr>
            <p:nvPr/>
          </p:nvSpPr>
          <p:spPr bwMode="auto">
            <a:xfrm>
              <a:off x="3795713" y="4224338"/>
              <a:ext cx="79375" cy="15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2" name="Freeform 1390"/>
            <p:cNvSpPr>
              <a:spLocks/>
            </p:cNvSpPr>
            <p:nvPr/>
          </p:nvSpPr>
          <p:spPr bwMode="auto">
            <a:xfrm>
              <a:off x="3775075" y="4210050"/>
              <a:ext cx="57150" cy="109538"/>
            </a:xfrm>
            <a:custGeom>
              <a:avLst/>
              <a:gdLst>
                <a:gd name="T0" fmla="*/ 72 w 72"/>
                <a:gd name="T1" fmla="*/ 0 h 137"/>
                <a:gd name="T2" fmla="*/ 72 w 72"/>
                <a:gd name="T3" fmla="*/ 62 h 137"/>
                <a:gd name="T4" fmla="*/ 0 w 72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37">
                  <a:moveTo>
                    <a:pt x="72" y="0"/>
                  </a:moveTo>
                  <a:lnTo>
                    <a:pt x="72" y="62"/>
                  </a:lnTo>
                  <a:lnTo>
                    <a:pt x="0" y="13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3" name="Line 1391"/>
            <p:cNvSpPr>
              <a:spLocks noChangeShapeType="1"/>
            </p:cNvSpPr>
            <p:nvPr/>
          </p:nvSpPr>
          <p:spPr bwMode="auto">
            <a:xfrm>
              <a:off x="3832225" y="4259263"/>
              <a:ext cx="61913" cy="603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4" name="Line 1392"/>
            <p:cNvSpPr>
              <a:spLocks noChangeShapeType="1"/>
            </p:cNvSpPr>
            <p:nvPr/>
          </p:nvSpPr>
          <p:spPr bwMode="auto">
            <a:xfrm>
              <a:off x="3884613" y="4229100"/>
              <a:ext cx="179387" cy="15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5" name="Line 1393"/>
            <p:cNvSpPr>
              <a:spLocks noChangeShapeType="1"/>
            </p:cNvSpPr>
            <p:nvPr/>
          </p:nvSpPr>
          <p:spPr bwMode="auto">
            <a:xfrm>
              <a:off x="4106863" y="4297363"/>
              <a:ext cx="41275" cy="381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6" name="Line 1394"/>
            <p:cNvSpPr>
              <a:spLocks noChangeShapeType="1"/>
            </p:cNvSpPr>
            <p:nvPr/>
          </p:nvSpPr>
          <p:spPr bwMode="auto">
            <a:xfrm flipH="1">
              <a:off x="4256088" y="4297363"/>
              <a:ext cx="44450" cy="381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7" name="Freeform 1395"/>
            <p:cNvSpPr>
              <a:spLocks/>
            </p:cNvSpPr>
            <p:nvPr/>
          </p:nvSpPr>
          <p:spPr bwMode="auto">
            <a:xfrm>
              <a:off x="4114800" y="4291013"/>
              <a:ext cx="33338" cy="31750"/>
            </a:xfrm>
            <a:custGeom>
              <a:avLst/>
              <a:gdLst>
                <a:gd name="T0" fmla="*/ 0 w 42"/>
                <a:gd name="T1" fmla="*/ 14 h 39"/>
                <a:gd name="T2" fmla="*/ 42 w 42"/>
                <a:gd name="T3" fmla="*/ 0 h 39"/>
                <a:gd name="T4" fmla="*/ 36 w 42"/>
                <a:gd name="T5" fmla="*/ 39 h 39"/>
                <a:gd name="T6" fmla="*/ 0 w 42"/>
                <a:gd name="T7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9">
                  <a:moveTo>
                    <a:pt x="0" y="14"/>
                  </a:moveTo>
                  <a:lnTo>
                    <a:pt x="42" y="0"/>
                  </a:lnTo>
                  <a:lnTo>
                    <a:pt x="36" y="3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8" name="Freeform 1396"/>
            <p:cNvSpPr>
              <a:spLocks/>
            </p:cNvSpPr>
            <p:nvPr/>
          </p:nvSpPr>
          <p:spPr bwMode="auto">
            <a:xfrm>
              <a:off x="4114800" y="4291013"/>
              <a:ext cx="33338" cy="31750"/>
            </a:xfrm>
            <a:custGeom>
              <a:avLst/>
              <a:gdLst>
                <a:gd name="T0" fmla="*/ 0 w 42"/>
                <a:gd name="T1" fmla="*/ 14 h 39"/>
                <a:gd name="T2" fmla="*/ 42 w 42"/>
                <a:gd name="T3" fmla="*/ 0 h 39"/>
                <a:gd name="T4" fmla="*/ 36 w 42"/>
                <a:gd name="T5" fmla="*/ 39 h 39"/>
                <a:gd name="T6" fmla="*/ 0 w 42"/>
                <a:gd name="T7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9">
                  <a:moveTo>
                    <a:pt x="0" y="14"/>
                  </a:moveTo>
                  <a:lnTo>
                    <a:pt x="42" y="0"/>
                  </a:lnTo>
                  <a:lnTo>
                    <a:pt x="36" y="39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69" name="Freeform 1397"/>
            <p:cNvSpPr>
              <a:spLocks/>
            </p:cNvSpPr>
            <p:nvPr/>
          </p:nvSpPr>
          <p:spPr bwMode="auto">
            <a:xfrm>
              <a:off x="4154488" y="4306888"/>
              <a:ext cx="22225" cy="46037"/>
            </a:xfrm>
            <a:custGeom>
              <a:avLst/>
              <a:gdLst>
                <a:gd name="T0" fmla="*/ 6 w 28"/>
                <a:gd name="T1" fmla="*/ 8 h 57"/>
                <a:gd name="T2" fmla="*/ 28 w 28"/>
                <a:gd name="T3" fmla="*/ 0 h 57"/>
                <a:gd name="T4" fmla="*/ 20 w 28"/>
                <a:gd name="T5" fmla="*/ 57 h 57"/>
                <a:gd name="T6" fmla="*/ 0 w 28"/>
                <a:gd name="T7" fmla="*/ 47 h 57"/>
                <a:gd name="T8" fmla="*/ 6 w 28"/>
                <a:gd name="T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7">
                  <a:moveTo>
                    <a:pt x="6" y="8"/>
                  </a:moveTo>
                  <a:lnTo>
                    <a:pt x="28" y="0"/>
                  </a:lnTo>
                  <a:lnTo>
                    <a:pt x="20" y="57"/>
                  </a:lnTo>
                  <a:lnTo>
                    <a:pt x="0" y="47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0" name="Freeform 1398"/>
            <p:cNvSpPr>
              <a:spLocks/>
            </p:cNvSpPr>
            <p:nvPr/>
          </p:nvSpPr>
          <p:spPr bwMode="auto">
            <a:xfrm>
              <a:off x="4154488" y="4306888"/>
              <a:ext cx="22225" cy="46037"/>
            </a:xfrm>
            <a:custGeom>
              <a:avLst/>
              <a:gdLst>
                <a:gd name="T0" fmla="*/ 6 w 28"/>
                <a:gd name="T1" fmla="*/ 8 h 57"/>
                <a:gd name="T2" fmla="*/ 28 w 28"/>
                <a:gd name="T3" fmla="*/ 0 h 57"/>
                <a:gd name="T4" fmla="*/ 20 w 28"/>
                <a:gd name="T5" fmla="*/ 57 h 57"/>
                <a:gd name="T6" fmla="*/ 0 w 28"/>
                <a:gd name="T7" fmla="*/ 47 h 57"/>
                <a:gd name="T8" fmla="*/ 6 w 28"/>
                <a:gd name="T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7">
                  <a:moveTo>
                    <a:pt x="6" y="8"/>
                  </a:moveTo>
                  <a:lnTo>
                    <a:pt x="28" y="0"/>
                  </a:lnTo>
                  <a:lnTo>
                    <a:pt x="20" y="57"/>
                  </a:lnTo>
                  <a:lnTo>
                    <a:pt x="0" y="47"/>
                  </a:lnTo>
                  <a:lnTo>
                    <a:pt x="6" y="8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1" name="Freeform 1399"/>
            <p:cNvSpPr>
              <a:spLocks/>
            </p:cNvSpPr>
            <p:nvPr/>
          </p:nvSpPr>
          <p:spPr bwMode="auto">
            <a:xfrm>
              <a:off x="4273550" y="4310063"/>
              <a:ext cx="47625" cy="44450"/>
            </a:xfrm>
            <a:custGeom>
              <a:avLst/>
              <a:gdLst>
                <a:gd name="T0" fmla="*/ 23 w 60"/>
                <a:gd name="T1" fmla="*/ 0 h 56"/>
                <a:gd name="T2" fmla="*/ 0 w 60"/>
                <a:gd name="T3" fmla="*/ 21 h 56"/>
                <a:gd name="T4" fmla="*/ 6 w 60"/>
                <a:gd name="T5" fmla="*/ 56 h 56"/>
                <a:gd name="T6" fmla="*/ 60 w 60"/>
                <a:gd name="T7" fmla="*/ 6 h 56"/>
                <a:gd name="T8" fmla="*/ 23 w 6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23" y="0"/>
                  </a:moveTo>
                  <a:lnTo>
                    <a:pt x="0" y="21"/>
                  </a:lnTo>
                  <a:lnTo>
                    <a:pt x="6" y="56"/>
                  </a:lnTo>
                  <a:lnTo>
                    <a:pt x="60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2" name="Freeform 1400"/>
            <p:cNvSpPr>
              <a:spLocks/>
            </p:cNvSpPr>
            <p:nvPr/>
          </p:nvSpPr>
          <p:spPr bwMode="auto">
            <a:xfrm>
              <a:off x="4273550" y="4310063"/>
              <a:ext cx="47625" cy="44450"/>
            </a:xfrm>
            <a:custGeom>
              <a:avLst/>
              <a:gdLst>
                <a:gd name="T0" fmla="*/ 23 w 60"/>
                <a:gd name="T1" fmla="*/ 0 h 56"/>
                <a:gd name="T2" fmla="*/ 0 w 60"/>
                <a:gd name="T3" fmla="*/ 21 h 56"/>
                <a:gd name="T4" fmla="*/ 6 w 60"/>
                <a:gd name="T5" fmla="*/ 56 h 56"/>
                <a:gd name="T6" fmla="*/ 60 w 60"/>
                <a:gd name="T7" fmla="*/ 6 h 56"/>
                <a:gd name="T8" fmla="*/ 23 w 6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23" y="0"/>
                  </a:moveTo>
                  <a:lnTo>
                    <a:pt x="0" y="21"/>
                  </a:lnTo>
                  <a:lnTo>
                    <a:pt x="6" y="56"/>
                  </a:lnTo>
                  <a:lnTo>
                    <a:pt x="60" y="6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3" name="Line 1401"/>
            <p:cNvSpPr>
              <a:spLocks noChangeShapeType="1"/>
            </p:cNvSpPr>
            <p:nvPr/>
          </p:nvSpPr>
          <p:spPr bwMode="auto">
            <a:xfrm flipH="1" flipV="1">
              <a:off x="4256088" y="4291013"/>
              <a:ext cx="92075" cy="1016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4" name="Freeform 1402"/>
            <p:cNvSpPr>
              <a:spLocks/>
            </p:cNvSpPr>
            <p:nvPr/>
          </p:nvSpPr>
          <p:spPr bwMode="auto">
            <a:xfrm>
              <a:off x="4246563" y="4276725"/>
              <a:ext cx="17462" cy="61913"/>
            </a:xfrm>
            <a:custGeom>
              <a:avLst/>
              <a:gdLst>
                <a:gd name="T0" fmla="*/ 6 w 22"/>
                <a:gd name="T1" fmla="*/ 0 h 77"/>
                <a:gd name="T2" fmla="*/ 0 w 22"/>
                <a:gd name="T3" fmla="*/ 10 h 77"/>
                <a:gd name="T4" fmla="*/ 8 w 22"/>
                <a:gd name="T5" fmla="*/ 77 h 77"/>
                <a:gd name="T6" fmla="*/ 22 w 22"/>
                <a:gd name="T7" fmla="*/ 74 h 77"/>
                <a:gd name="T8" fmla="*/ 12 w 22"/>
                <a:gd name="T9" fmla="*/ 7 h 77"/>
                <a:gd name="T10" fmla="*/ 2 w 22"/>
                <a:gd name="T11" fmla="*/ 14 h 77"/>
                <a:gd name="T12" fmla="*/ 6 w 22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7">
                  <a:moveTo>
                    <a:pt x="6" y="0"/>
                  </a:moveTo>
                  <a:lnTo>
                    <a:pt x="0" y="10"/>
                  </a:lnTo>
                  <a:lnTo>
                    <a:pt x="8" y="77"/>
                  </a:lnTo>
                  <a:lnTo>
                    <a:pt x="22" y="74"/>
                  </a:lnTo>
                  <a:lnTo>
                    <a:pt x="12" y="7"/>
                  </a:lnTo>
                  <a:lnTo>
                    <a:pt x="2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5" name="Freeform 1403"/>
            <p:cNvSpPr>
              <a:spLocks/>
            </p:cNvSpPr>
            <p:nvPr/>
          </p:nvSpPr>
          <p:spPr bwMode="auto">
            <a:xfrm>
              <a:off x="4246563" y="4276725"/>
              <a:ext cx="4762" cy="7938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7 h 10"/>
                <a:gd name="T4" fmla="*/ 0 w 6"/>
                <a:gd name="T5" fmla="*/ 10 h 10"/>
                <a:gd name="T6" fmla="*/ 6 w 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6" name="Freeform 1404"/>
            <p:cNvSpPr>
              <a:spLocks/>
            </p:cNvSpPr>
            <p:nvPr/>
          </p:nvSpPr>
          <p:spPr bwMode="auto">
            <a:xfrm>
              <a:off x="4248150" y="4276725"/>
              <a:ext cx="55563" cy="25400"/>
            </a:xfrm>
            <a:custGeom>
              <a:avLst/>
              <a:gdLst>
                <a:gd name="T0" fmla="*/ 70 w 70"/>
                <a:gd name="T1" fmla="*/ 25 h 32"/>
                <a:gd name="T2" fmla="*/ 70 w 70"/>
                <a:gd name="T3" fmla="*/ 18 h 32"/>
                <a:gd name="T4" fmla="*/ 4 w 70"/>
                <a:gd name="T5" fmla="*/ 0 h 32"/>
                <a:gd name="T6" fmla="*/ 0 w 70"/>
                <a:gd name="T7" fmla="*/ 14 h 32"/>
                <a:gd name="T8" fmla="*/ 66 w 70"/>
                <a:gd name="T9" fmla="*/ 32 h 32"/>
                <a:gd name="T10" fmla="*/ 70 w 70"/>
                <a:gd name="T1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32">
                  <a:moveTo>
                    <a:pt x="70" y="25"/>
                  </a:moveTo>
                  <a:lnTo>
                    <a:pt x="70" y="18"/>
                  </a:lnTo>
                  <a:lnTo>
                    <a:pt x="4" y="0"/>
                  </a:lnTo>
                  <a:lnTo>
                    <a:pt x="0" y="14"/>
                  </a:lnTo>
                  <a:lnTo>
                    <a:pt x="66" y="32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7" name="Freeform 1405"/>
            <p:cNvSpPr>
              <a:spLocks/>
            </p:cNvSpPr>
            <p:nvPr/>
          </p:nvSpPr>
          <p:spPr bwMode="auto">
            <a:xfrm>
              <a:off x="4259263" y="4294188"/>
              <a:ext cx="26987" cy="28575"/>
            </a:xfrm>
            <a:custGeom>
              <a:avLst/>
              <a:gdLst>
                <a:gd name="T0" fmla="*/ 0 w 34"/>
                <a:gd name="T1" fmla="*/ 0 h 36"/>
                <a:gd name="T2" fmla="*/ 3 w 34"/>
                <a:gd name="T3" fmla="*/ 36 h 36"/>
                <a:gd name="T4" fmla="*/ 34 w 34"/>
                <a:gd name="T5" fmla="*/ 11 h 36"/>
                <a:gd name="T6" fmla="*/ 0 w 3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lnTo>
                    <a:pt x="3" y="36"/>
                  </a:lnTo>
                  <a:lnTo>
                    <a:pt x="3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8" name="Freeform 1406"/>
            <p:cNvSpPr>
              <a:spLocks/>
            </p:cNvSpPr>
            <p:nvPr/>
          </p:nvSpPr>
          <p:spPr bwMode="auto">
            <a:xfrm>
              <a:off x="4259263" y="4294188"/>
              <a:ext cx="26987" cy="28575"/>
            </a:xfrm>
            <a:custGeom>
              <a:avLst/>
              <a:gdLst>
                <a:gd name="T0" fmla="*/ 0 w 34"/>
                <a:gd name="T1" fmla="*/ 0 h 36"/>
                <a:gd name="T2" fmla="*/ 3 w 34"/>
                <a:gd name="T3" fmla="*/ 36 h 36"/>
                <a:gd name="T4" fmla="*/ 34 w 34"/>
                <a:gd name="T5" fmla="*/ 11 h 36"/>
                <a:gd name="T6" fmla="*/ 0 w 3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lnTo>
                    <a:pt x="3" y="36"/>
                  </a:lnTo>
                  <a:lnTo>
                    <a:pt x="34" y="1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79" name="Line 1407"/>
            <p:cNvSpPr>
              <a:spLocks noChangeShapeType="1"/>
            </p:cNvSpPr>
            <p:nvPr/>
          </p:nvSpPr>
          <p:spPr bwMode="auto">
            <a:xfrm>
              <a:off x="4125913" y="4319588"/>
              <a:ext cx="44450" cy="34925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80" name="Line 1408"/>
            <p:cNvSpPr>
              <a:spLocks noChangeShapeType="1"/>
            </p:cNvSpPr>
            <p:nvPr/>
          </p:nvSpPr>
          <p:spPr bwMode="auto">
            <a:xfrm flipH="1">
              <a:off x="4281488" y="4319588"/>
              <a:ext cx="41275" cy="34925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81" name="Line 1409"/>
            <p:cNvSpPr>
              <a:spLocks noChangeShapeType="1"/>
            </p:cNvSpPr>
            <p:nvPr/>
          </p:nvSpPr>
          <p:spPr bwMode="auto">
            <a:xfrm>
              <a:off x="3905250" y="4244975"/>
              <a:ext cx="176213" cy="15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82" name="Freeform 1410"/>
            <p:cNvSpPr>
              <a:spLocks/>
            </p:cNvSpPr>
            <p:nvPr/>
          </p:nvSpPr>
          <p:spPr bwMode="auto">
            <a:xfrm>
              <a:off x="4095750" y="4197350"/>
              <a:ext cx="254000" cy="104775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0 h 133"/>
                <a:gd name="T4" fmla="*/ 224 w 320"/>
                <a:gd name="T5" fmla="*/ 3 h 133"/>
                <a:gd name="T6" fmla="*/ 247 w 320"/>
                <a:gd name="T7" fmla="*/ 11 h 133"/>
                <a:gd name="T8" fmla="*/ 272 w 320"/>
                <a:gd name="T9" fmla="*/ 17 h 133"/>
                <a:gd name="T10" fmla="*/ 293 w 320"/>
                <a:gd name="T11" fmla="*/ 28 h 133"/>
                <a:gd name="T12" fmla="*/ 307 w 320"/>
                <a:gd name="T13" fmla="*/ 39 h 133"/>
                <a:gd name="T14" fmla="*/ 318 w 320"/>
                <a:gd name="T15" fmla="*/ 51 h 133"/>
                <a:gd name="T16" fmla="*/ 320 w 320"/>
                <a:gd name="T17" fmla="*/ 66 h 133"/>
                <a:gd name="T18" fmla="*/ 318 w 320"/>
                <a:gd name="T19" fmla="*/ 77 h 133"/>
                <a:gd name="T20" fmla="*/ 307 w 320"/>
                <a:gd name="T21" fmla="*/ 91 h 133"/>
                <a:gd name="T22" fmla="*/ 293 w 320"/>
                <a:gd name="T23" fmla="*/ 101 h 133"/>
                <a:gd name="T24" fmla="*/ 272 w 320"/>
                <a:gd name="T25" fmla="*/ 111 h 133"/>
                <a:gd name="T26" fmla="*/ 247 w 320"/>
                <a:gd name="T27" fmla="*/ 119 h 133"/>
                <a:gd name="T28" fmla="*/ 224 w 320"/>
                <a:gd name="T29" fmla="*/ 126 h 133"/>
                <a:gd name="T30" fmla="*/ 192 w 320"/>
                <a:gd name="T31" fmla="*/ 130 h 133"/>
                <a:gd name="T32" fmla="*/ 160 w 320"/>
                <a:gd name="T33" fmla="*/ 133 h 133"/>
                <a:gd name="T34" fmla="*/ 126 w 320"/>
                <a:gd name="T35" fmla="*/ 130 h 133"/>
                <a:gd name="T36" fmla="*/ 98 w 320"/>
                <a:gd name="T37" fmla="*/ 126 h 133"/>
                <a:gd name="T38" fmla="*/ 70 w 320"/>
                <a:gd name="T39" fmla="*/ 119 h 133"/>
                <a:gd name="T40" fmla="*/ 46 w 320"/>
                <a:gd name="T41" fmla="*/ 111 h 133"/>
                <a:gd name="T42" fmla="*/ 28 w 320"/>
                <a:gd name="T43" fmla="*/ 101 h 133"/>
                <a:gd name="T44" fmla="*/ 10 w 320"/>
                <a:gd name="T45" fmla="*/ 91 h 133"/>
                <a:gd name="T46" fmla="*/ 4 w 320"/>
                <a:gd name="T47" fmla="*/ 77 h 133"/>
                <a:gd name="T48" fmla="*/ 0 w 320"/>
                <a:gd name="T49" fmla="*/ 66 h 133"/>
                <a:gd name="T50" fmla="*/ 4 w 320"/>
                <a:gd name="T51" fmla="*/ 51 h 133"/>
                <a:gd name="T52" fmla="*/ 10 w 320"/>
                <a:gd name="T53" fmla="*/ 39 h 133"/>
                <a:gd name="T54" fmla="*/ 28 w 320"/>
                <a:gd name="T55" fmla="*/ 28 h 133"/>
                <a:gd name="T56" fmla="*/ 46 w 320"/>
                <a:gd name="T57" fmla="*/ 17 h 133"/>
                <a:gd name="T58" fmla="*/ 70 w 320"/>
                <a:gd name="T59" fmla="*/ 11 h 133"/>
                <a:gd name="T60" fmla="*/ 98 w 320"/>
                <a:gd name="T61" fmla="*/ 3 h 133"/>
                <a:gd name="T62" fmla="*/ 126 w 320"/>
                <a:gd name="T63" fmla="*/ 0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0"/>
                  </a:lnTo>
                  <a:lnTo>
                    <a:pt x="224" y="3"/>
                  </a:lnTo>
                  <a:lnTo>
                    <a:pt x="247" y="11"/>
                  </a:lnTo>
                  <a:lnTo>
                    <a:pt x="272" y="17"/>
                  </a:lnTo>
                  <a:lnTo>
                    <a:pt x="293" y="28"/>
                  </a:lnTo>
                  <a:lnTo>
                    <a:pt x="307" y="39"/>
                  </a:lnTo>
                  <a:lnTo>
                    <a:pt x="318" y="51"/>
                  </a:lnTo>
                  <a:lnTo>
                    <a:pt x="320" y="66"/>
                  </a:lnTo>
                  <a:lnTo>
                    <a:pt x="318" y="77"/>
                  </a:lnTo>
                  <a:lnTo>
                    <a:pt x="307" y="91"/>
                  </a:lnTo>
                  <a:lnTo>
                    <a:pt x="293" y="101"/>
                  </a:lnTo>
                  <a:lnTo>
                    <a:pt x="272" y="111"/>
                  </a:lnTo>
                  <a:lnTo>
                    <a:pt x="247" y="119"/>
                  </a:lnTo>
                  <a:lnTo>
                    <a:pt x="224" y="126"/>
                  </a:lnTo>
                  <a:lnTo>
                    <a:pt x="192" y="130"/>
                  </a:lnTo>
                  <a:lnTo>
                    <a:pt x="160" y="133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19"/>
                  </a:lnTo>
                  <a:lnTo>
                    <a:pt x="46" y="111"/>
                  </a:lnTo>
                  <a:lnTo>
                    <a:pt x="28" y="101"/>
                  </a:lnTo>
                  <a:lnTo>
                    <a:pt x="10" y="91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9"/>
                  </a:lnTo>
                  <a:lnTo>
                    <a:pt x="28" y="28"/>
                  </a:lnTo>
                  <a:lnTo>
                    <a:pt x="46" y="17"/>
                  </a:lnTo>
                  <a:lnTo>
                    <a:pt x="70" y="11"/>
                  </a:lnTo>
                  <a:lnTo>
                    <a:pt x="98" y="3"/>
                  </a:lnTo>
                  <a:lnTo>
                    <a:pt x="126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83" name="Freeform 1411"/>
            <p:cNvSpPr>
              <a:spLocks/>
            </p:cNvSpPr>
            <p:nvPr/>
          </p:nvSpPr>
          <p:spPr bwMode="auto">
            <a:xfrm>
              <a:off x="4095750" y="4197350"/>
              <a:ext cx="254000" cy="104775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0 h 133"/>
                <a:gd name="T4" fmla="*/ 224 w 320"/>
                <a:gd name="T5" fmla="*/ 3 h 133"/>
                <a:gd name="T6" fmla="*/ 247 w 320"/>
                <a:gd name="T7" fmla="*/ 11 h 133"/>
                <a:gd name="T8" fmla="*/ 272 w 320"/>
                <a:gd name="T9" fmla="*/ 17 h 133"/>
                <a:gd name="T10" fmla="*/ 293 w 320"/>
                <a:gd name="T11" fmla="*/ 28 h 133"/>
                <a:gd name="T12" fmla="*/ 307 w 320"/>
                <a:gd name="T13" fmla="*/ 39 h 133"/>
                <a:gd name="T14" fmla="*/ 318 w 320"/>
                <a:gd name="T15" fmla="*/ 51 h 133"/>
                <a:gd name="T16" fmla="*/ 320 w 320"/>
                <a:gd name="T17" fmla="*/ 66 h 133"/>
                <a:gd name="T18" fmla="*/ 318 w 320"/>
                <a:gd name="T19" fmla="*/ 77 h 133"/>
                <a:gd name="T20" fmla="*/ 307 w 320"/>
                <a:gd name="T21" fmla="*/ 91 h 133"/>
                <a:gd name="T22" fmla="*/ 293 w 320"/>
                <a:gd name="T23" fmla="*/ 101 h 133"/>
                <a:gd name="T24" fmla="*/ 272 w 320"/>
                <a:gd name="T25" fmla="*/ 111 h 133"/>
                <a:gd name="T26" fmla="*/ 247 w 320"/>
                <a:gd name="T27" fmla="*/ 119 h 133"/>
                <a:gd name="T28" fmla="*/ 224 w 320"/>
                <a:gd name="T29" fmla="*/ 126 h 133"/>
                <a:gd name="T30" fmla="*/ 192 w 320"/>
                <a:gd name="T31" fmla="*/ 130 h 133"/>
                <a:gd name="T32" fmla="*/ 160 w 320"/>
                <a:gd name="T33" fmla="*/ 133 h 133"/>
                <a:gd name="T34" fmla="*/ 126 w 320"/>
                <a:gd name="T35" fmla="*/ 130 h 133"/>
                <a:gd name="T36" fmla="*/ 98 w 320"/>
                <a:gd name="T37" fmla="*/ 126 h 133"/>
                <a:gd name="T38" fmla="*/ 70 w 320"/>
                <a:gd name="T39" fmla="*/ 119 h 133"/>
                <a:gd name="T40" fmla="*/ 46 w 320"/>
                <a:gd name="T41" fmla="*/ 111 h 133"/>
                <a:gd name="T42" fmla="*/ 28 w 320"/>
                <a:gd name="T43" fmla="*/ 101 h 133"/>
                <a:gd name="T44" fmla="*/ 10 w 320"/>
                <a:gd name="T45" fmla="*/ 91 h 133"/>
                <a:gd name="T46" fmla="*/ 4 w 320"/>
                <a:gd name="T47" fmla="*/ 77 h 133"/>
                <a:gd name="T48" fmla="*/ 0 w 320"/>
                <a:gd name="T49" fmla="*/ 66 h 133"/>
                <a:gd name="T50" fmla="*/ 4 w 320"/>
                <a:gd name="T51" fmla="*/ 51 h 133"/>
                <a:gd name="T52" fmla="*/ 10 w 320"/>
                <a:gd name="T53" fmla="*/ 39 h 133"/>
                <a:gd name="T54" fmla="*/ 28 w 320"/>
                <a:gd name="T55" fmla="*/ 28 h 133"/>
                <a:gd name="T56" fmla="*/ 46 w 320"/>
                <a:gd name="T57" fmla="*/ 17 h 133"/>
                <a:gd name="T58" fmla="*/ 70 w 320"/>
                <a:gd name="T59" fmla="*/ 11 h 133"/>
                <a:gd name="T60" fmla="*/ 98 w 320"/>
                <a:gd name="T61" fmla="*/ 3 h 133"/>
                <a:gd name="T62" fmla="*/ 126 w 320"/>
                <a:gd name="T63" fmla="*/ 0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0"/>
                  </a:lnTo>
                  <a:lnTo>
                    <a:pt x="224" y="3"/>
                  </a:lnTo>
                  <a:lnTo>
                    <a:pt x="247" y="11"/>
                  </a:lnTo>
                  <a:lnTo>
                    <a:pt x="272" y="17"/>
                  </a:lnTo>
                  <a:lnTo>
                    <a:pt x="293" y="28"/>
                  </a:lnTo>
                  <a:lnTo>
                    <a:pt x="307" y="39"/>
                  </a:lnTo>
                  <a:lnTo>
                    <a:pt x="318" y="51"/>
                  </a:lnTo>
                  <a:lnTo>
                    <a:pt x="320" y="66"/>
                  </a:lnTo>
                  <a:lnTo>
                    <a:pt x="318" y="77"/>
                  </a:lnTo>
                  <a:lnTo>
                    <a:pt x="307" y="91"/>
                  </a:lnTo>
                  <a:lnTo>
                    <a:pt x="293" y="101"/>
                  </a:lnTo>
                  <a:lnTo>
                    <a:pt x="272" y="111"/>
                  </a:lnTo>
                  <a:lnTo>
                    <a:pt x="247" y="119"/>
                  </a:lnTo>
                  <a:lnTo>
                    <a:pt x="224" y="126"/>
                  </a:lnTo>
                  <a:lnTo>
                    <a:pt x="192" y="130"/>
                  </a:lnTo>
                  <a:lnTo>
                    <a:pt x="160" y="133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19"/>
                  </a:lnTo>
                  <a:lnTo>
                    <a:pt x="46" y="111"/>
                  </a:lnTo>
                  <a:lnTo>
                    <a:pt x="28" y="101"/>
                  </a:lnTo>
                  <a:lnTo>
                    <a:pt x="10" y="91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9"/>
                  </a:lnTo>
                  <a:lnTo>
                    <a:pt x="28" y="28"/>
                  </a:lnTo>
                  <a:lnTo>
                    <a:pt x="46" y="17"/>
                  </a:lnTo>
                  <a:lnTo>
                    <a:pt x="70" y="11"/>
                  </a:lnTo>
                  <a:lnTo>
                    <a:pt x="98" y="3"/>
                  </a:lnTo>
                  <a:lnTo>
                    <a:pt x="126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84" name="Line 1412"/>
            <p:cNvSpPr>
              <a:spLocks noChangeShapeType="1"/>
            </p:cNvSpPr>
            <p:nvPr/>
          </p:nvSpPr>
          <p:spPr bwMode="auto">
            <a:xfrm flipV="1">
              <a:off x="4051300" y="4310063"/>
              <a:ext cx="119063" cy="142875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9685" name="Freeform 1413"/>
            <p:cNvSpPr>
              <a:spLocks/>
            </p:cNvSpPr>
            <p:nvPr/>
          </p:nvSpPr>
          <p:spPr bwMode="auto">
            <a:xfrm>
              <a:off x="4124325" y="4300538"/>
              <a:ext cx="60325" cy="23812"/>
            </a:xfrm>
            <a:custGeom>
              <a:avLst/>
              <a:gdLst>
                <a:gd name="T0" fmla="*/ 76 w 76"/>
                <a:gd name="T1" fmla="*/ 6 h 31"/>
                <a:gd name="T2" fmla="*/ 66 w 76"/>
                <a:gd name="T3" fmla="*/ 0 h 31"/>
                <a:gd name="T4" fmla="*/ 0 w 76"/>
                <a:gd name="T5" fmla="*/ 17 h 31"/>
                <a:gd name="T6" fmla="*/ 2 w 76"/>
                <a:gd name="T7" fmla="*/ 31 h 31"/>
                <a:gd name="T8" fmla="*/ 68 w 76"/>
                <a:gd name="T9" fmla="*/ 13 h 31"/>
                <a:gd name="T10" fmla="*/ 58 w 76"/>
                <a:gd name="T11" fmla="*/ 3 h 31"/>
                <a:gd name="T12" fmla="*/ 76 w 76"/>
                <a:gd name="T1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1">
                  <a:moveTo>
                    <a:pt x="76" y="6"/>
                  </a:moveTo>
                  <a:lnTo>
                    <a:pt x="66" y="0"/>
                  </a:lnTo>
                  <a:lnTo>
                    <a:pt x="0" y="17"/>
                  </a:lnTo>
                  <a:lnTo>
                    <a:pt x="2" y="31"/>
                  </a:lnTo>
                  <a:lnTo>
                    <a:pt x="68" y="13"/>
                  </a:lnTo>
                  <a:lnTo>
                    <a:pt x="58" y="3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9887" name="Group 1615"/>
            <p:cNvGrpSpPr>
              <a:grpSpLocks/>
            </p:cNvGrpSpPr>
            <p:nvPr/>
          </p:nvGrpSpPr>
          <p:grpSpPr bwMode="auto">
            <a:xfrm>
              <a:off x="3775075" y="4151313"/>
              <a:ext cx="3275013" cy="2097087"/>
              <a:chOff x="2514" y="2615"/>
              <a:chExt cx="2063" cy="1321"/>
            </a:xfrm>
          </p:grpSpPr>
          <p:sp>
            <p:nvSpPr>
              <p:cNvPr id="439687" name="Freeform 1415"/>
              <p:cNvSpPr>
                <a:spLocks/>
              </p:cNvSpPr>
              <p:nvPr/>
            </p:nvSpPr>
            <p:spPr bwMode="auto">
              <a:xfrm>
                <a:off x="2767" y="2709"/>
                <a:ext cx="5" cy="3"/>
              </a:xfrm>
              <a:custGeom>
                <a:avLst/>
                <a:gdLst>
                  <a:gd name="T0" fmla="*/ 10 w 10"/>
                  <a:gd name="T1" fmla="*/ 6 h 6"/>
                  <a:gd name="T2" fmla="*/ 2 w 10"/>
                  <a:gd name="T3" fmla="*/ 6 h 6"/>
                  <a:gd name="T4" fmla="*/ 0 w 10"/>
                  <a:gd name="T5" fmla="*/ 0 h 6"/>
                  <a:gd name="T6" fmla="*/ 1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88" name="Freeform 1416"/>
              <p:cNvSpPr>
                <a:spLocks/>
              </p:cNvSpPr>
              <p:nvPr/>
            </p:nvSpPr>
            <p:spPr bwMode="auto">
              <a:xfrm>
                <a:off x="2759" y="2710"/>
                <a:ext cx="13" cy="35"/>
              </a:xfrm>
              <a:custGeom>
                <a:avLst/>
                <a:gdLst>
                  <a:gd name="T0" fmla="*/ 7 w 25"/>
                  <a:gd name="T1" fmla="*/ 70 h 70"/>
                  <a:gd name="T2" fmla="*/ 15 w 25"/>
                  <a:gd name="T3" fmla="*/ 70 h 70"/>
                  <a:gd name="T4" fmla="*/ 25 w 25"/>
                  <a:gd name="T5" fmla="*/ 3 h 70"/>
                  <a:gd name="T6" fmla="*/ 7 w 25"/>
                  <a:gd name="T7" fmla="*/ 0 h 70"/>
                  <a:gd name="T8" fmla="*/ 0 w 25"/>
                  <a:gd name="T9" fmla="*/ 70 h 70"/>
                  <a:gd name="T10" fmla="*/ 7 w 25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70">
                    <a:moveTo>
                      <a:pt x="7" y="70"/>
                    </a:moveTo>
                    <a:lnTo>
                      <a:pt x="15" y="70"/>
                    </a:lnTo>
                    <a:lnTo>
                      <a:pt x="25" y="3"/>
                    </a:lnTo>
                    <a:lnTo>
                      <a:pt x="7" y="0"/>
                    </a:lnTo>
                    <a:lnTo>
                      <a:pt x="0" y="70"/>
                    </a:lnTo>
                    <a:lnTo>
                      <a:pt x="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89" name="Line 1417"/>
              <p:cNvSpPr>
                <a:spLocks noChangeShapeType="1"/>
              </p:cNvSpPr>
              <p:nvPr/>
            </p:nvSpPr>
            <p:spPr bwMode="auto">
              <a:xfrm flipH="1" flipV="1">
                <a:off x="2831" y="2715"/>
                <a:ext cx="83" cy="95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0" name="Freeform 1418"/>
              <p:cNvSpPr>
                <a:spLocks/>
              </p:cNvSpPr>
              <p:nvPr/>
            </p:nvSpPr>
            <p:spPr bwMode="auto">
              <a:xfrm>
                <a:off x="2822" y="2709"/>
                <a:ext cx="14" cy="36"/>
              </a:xfrm>
              <a:custGeom>
                <a:avLst/>
                <a:gdLst>
                  <a:gd name="T0" fmla="*/ 12 w 28"/>
                  <a:gd name="T1" fmla="*/ 0 h 73"/>
                  <a:gd name="T2" fmla="*/ 0 w 28"/>
                  <a:gd name="T3" fmla="*/ 6 h 73"/>
                  <a:gd name="T4" fmla="*/ 12 w 28"/>
                  <a:gd name="T5" fmla="*/ 73 h 73"/>
                  <a:gd name="T6" fmla="*/ 28 w 28"/>
                  <a:gd name="T7" fmla="*/ 73 h 73"/>
                  <a:gd name="T8" fmla="*/ 14 w 28"/>
                  <a:gd name="T9" fmla="*/ 3 h 73"/>
                  <a:gd name="T10" fmla="*/ 8 w 28"/>
                  <a:gd name="T11" fmla="*/ 13 h 73"/>
                  <a:gd name="T12" fmla="*/ 12 w 2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73">
                    <a:moveTo>
                      <a:pt x="12" y="0"/>
                    </a:moveTo>
                    <a:lnTo>
                      <a:pt x="0" y="6"/>
                    </a:lnTo>
                    <a:lnTo>
                      <a:pt x="12" y="73"/>
                    </a:lnTo>
                    <a:lnTo>
                      <a:pt x="28" y="73"/>
                    </a:lnTo>
                    <a:lnTo>
                      <a:pt x="14" y="3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1" name="Freeform 1419"/>
              <p:cNvSpPr>
                <a:spLocks/>
              </p:cNvSpPr>
              <p:nvPr/>
            </p:nvSpPr>
            <p:spPr bwMode="auto">
              <a:xfrm>
                <a:off x="2822" y="2709"/>
                <a:ext cx="6" cy="3"/>
              </a:xfrm>
              <a:custGeom>
                <a:avLst/>
                <a:gdLst>
                  <a:gd name="T0" fmla="*/ 12 w 12"/>
                  <a:gd name="T1" fmla="*/ 0 h 6"/>
                  <a:gd name="T2" fmla="*/ 8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8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2" name="Freeform 1420"/>
              <p:cNvSpPr>
                <a:spLocks/>
              </p:cNvSpPr>
              <p:nvPr/>
            </p:nvSpPr>
            <p:spPr bwMode="auto">
              <a:xfrm>
                <a:off x="2826" y="2709"/>
                <a:ext cx="35" cy="15"/>
              </a:xfrm>
              <a:custGeom>
                <a:avLst/>
                <a:gdLst>
                  <a:gd name="T0" fmla="*/ 66 w 70"/>
                  <a:gd name="T1" fmla="*/ 24 h 31"/>
                  <a:gd name="T2" fmla="*/ 70 w 70"/>
                  <a:gd name="T3" fmla="*/ 17 h 31"/>
                  <a:gd name="T4" fmla="*/ 4 w 70"/>
                  <a:gd name="T5" fmla="*/ 0 h 31"/>
                  <a:gd name="T6" fmla="*/ 0 w 70"/>
                  <a:gd name="T7" fmla="*/ 13 h 31"/>
                  <a:gd name="T8" fmla="*/ 66 w 70"/>
                  <a:gd name="T9" fmla="*/ 31 h 31"/>
                  <a:gd name="T10" fmla="*/ 66 w 70"/>
                  <a:gd name="T1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1">
                    <a:moveTo>
                      <a:pt x="66" y="24"/>
                    </a:moveTo>
                    <a:lnTo>
                      <a:pt x="70" y="17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66" y="31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3" name="Freeform 1421"/>
              <p:cNvSpPr>
                <a:spLocks/>
              </p:cNvSpPr>
              <p:nvPr/>
            </p:nvSpPr>
            <p:spPr bwMode="auto">
              <a:xfrm>
                <a:off x="2826" y="2782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2 w 320"/>
                  <a:gd name="T3" fmla="*/ 0 h 134"/>
                  <a:gd name="T4" fmla="*/ 219 w 320"/>
                  <a:gd name="T5" fmla="*/ 3 h 134"/>
                  <a:gd name="T6" fmla="*/ 247 w 320"/>
                  <a:gd name="T7" fmla="*/ 12 h 134"/>
                  <a:gd name="T8" fmla="*/ 271 w 320"/>
                  <a:gd name="T9" fmla="*/ 18 h 134"/>
                  <a:gd name="T10" fmla="*/ 292 w 320"/>
                  <a:gd name="T11" fmla="*/ 28 h 134"/>
                  <a:gd name="T12" fmla="*/ 306 w 320"/>
                  <a:gd name="T13" fmla="*/ 40 h 134"/>
                  <a:gd name="T14" fmla="*/ 318 w 320"/>
                  <a:gd name="T15" fmla="*/ 52 h 134"/>
                  <a:gd name="T16" fmla="*/ 320 w 320"/>
                  <a:gd name="T17" fmla="*/ 66 h 134"/>
                  <a:gd name="T18" fmla="*/ 318 w 320"/>
                  <a:gd name="T19" fmla="*/ 82 h 134"/>
                  <a:gd name="T20" fmla="*/ 306 w 320"/>
                  <a:gd name="T21" fmla="*/ 91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7 w 320"/>
                  <a:gd name="T27" fmla="*/ 120 h 134"/>
                  <a:gd name="T28" fmla="*/ 219 w 320"/>
                  <a:gd name="T29" fmla="*/ 126 h 134"/>
                  <a:gd name="T30" fmla="*/ 192 w 320"/>
                  <a:gd name="T31" fmla="*/ 130 h 134"/>
                  <a:gd name="T32" fmla="*/ 160 w 320"/>
                  <a:gd name="T33" fmla="*/ 134 h 134"/>
                  <a:gd name="T34" fmla="*/ 126 w 320"/>
                  <a:gd name="T35" fmla="*/ 130 h 134"/>
                  <a:gd name="T36" fmla="*/ 98 w 320"/>
                  <a:gd name="T37" fmla="*/ 126 h 134"/>
                  <a:gd name="T38" fmla="*/ 70 w 320"/>
                  <a:gd name="T39" fmla="*/ 120 h 134"/>
                  <a:gd name="T40" fmla="*/ 45 w 320"/>
                  <a:gd name="T41" fmla="*/ 112 h 134"/>
                  <a:gd name="T42" fmla="*/ 27 w 320"/>
                  <a:gd name="T43" fmla="*/ 102 h 134"/>
                  <a:gd name="T44" fmla="*/ 10 w 320"/>
                  <a:gd name="T45" fmla="*/ 91 h 134"/>
                  <a:gd name="T46" fmla="*/ 4 w 320"/>
                  <a:gd name="T47" fmla="*/ 82 h 134"/>
                  <a:gd name="T48" fmla="*/ 0 w 320"/>
                  <a:gd name="T49" fmla="*/ 66 h 134"/>
                  <a:gd name="T50" fmla="*/ 4 w 320"/>
                  <a:gd name="T51" fmla="*/ 52 h 134"/>
                  <a:gd name="T52" fmla="*/ 10 w 320"/>
                  <a:gd name="T53" fmla="*/ 40 h 134"/>
                  <a:gd name="T54" fmla="*/ 27 w 320"/>
                  <a:gd name="T55" fmla="*/ 28 h 134"/>
                  <a:gd name="T56" fmla="*/ 45 w 320"/>
                  <a:gd name="T57" fmla="*/ 18 h 134"/>
                  <a:gd name="T58" fmla="*/ 70 w 320"/>
                  <a:gd name="T59" fmla="*/ 12 h 134"/>
                  <a:gd name="T60" fmla="*/ 98 w 320"/>
                  <a:gd name="T61" fmla="*/ 3 h 134"/>
                  <a:gd name="T62" fmla="*/ 126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19" y="3"/>
                    </a:lnTo>
                    <a:lnTo>
                      <a:pt x="247" y="12"/>
                    </a:lnTo>
                    <a:lnTo>
                      <a:pt x="271" y="18"/>
                    </a:lnTo>
                    <a:lnTo>
                      <a:pt x="292" y="28"/>
                    </a:lnTo>
                    <a:lnTo>
                      <a:pt x="306" y="40"/>
                    </a:lnTo>
                    <a:lnTo>
                      <a:pt x="318" y="52"/>
                    </a:lnTo>
                    <a:lnTo>
                      <a:pt x="320" y="66"/>
                    </a:lnTo>
                    <a:lnTo>
                      <a:pt x="318" y="82"/>
                    </a:lnTo>
                    <a:lnTo>
                      <a:pt x="306" y="91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7" y="120"/>
                    </a:lnTo>
                    <a:lnTo>
                      <a:pt x="219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20"/>
                    </a:lnTo>
                    <a:lnTo>
                      <a:pt x="45" y="112"/>
                    </a:lnTo>
                    <a:lnTo>
                      <a:pt x="27" y="102"/>
                    </a:lnTo>
                    <a:lnTo>
                      <a:pt x="10" y="91"/>
                    </a:lnTo>
                    <a:lnTo>
                      <a:pt x="4" y="82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0" y="40"/>
                    </a:lnTo>
                    <a:lnTo>
                      <a:pt x="27" y="28"/>
                    </a:lnTo>
                    <a:lnTo>
                      <a:pt x="45" y="18"/>
                    </a:lnTo>
                    <a:lnTo>
                      <a:pt x="70" y="12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4" name="Freeform 1422"/>
              <p:cNvSpPr>
                <a:spLocks/>
              </p:cNvSpPr>
              <p:nvPr/>
            </p:nvSpPr>
            <p:spPr bwMode="auto">
              <a:xfrm>
                <a:off x="2826" y="2782"/>
                <a:ext cx="160" cy="66"/>
              </a:xfrm>
              <a:custGeom>
                <a:avLst/>
                <a:gdLst>
                  <a:gd name="T0" fmla="*/ 160 w 320"/>
                  <a:gd name="T1" fmla="*/ 0 h 134"/>
                  <a:gd name="T2" fmla="*/ 192 w 320"/>
                  <a:gd name="T3" fmla="*/ 0 h 134"/>
                  <a:gd name="T4" fmla="*/ 219 w 320"/>
                  <a:gd name="T5" fmla="*/ 3 h 134"/>
                  <a:gd name="T6" fmla="*/ 247 w 320"/>
                  <a:gd name="T7" fmla="*/ 12 h 134"/>
                  <a:gd name="T8" fmla="*/ 271 w 320"/>
                  <a:gd name="T9" fmla="*/ 18 h 134"/>
                  <a:gd name="T10" fmla="*/ 292 w 320"/>
                  <a:gd name="T11" fmla="*/ 28 h 134"/>
                  <a:gd name="T12" fmla="*/ 306 w 320"/>
                  <a:gd name="T13" fmla="*/ 40 h 134"/>
                  <a:gd name="T14" fmla="*/ 318 w 320"/>
                  <a:gd name="T15" fmla="*/ 52 h 134"/>
                  <a:gd name="T16" fmla="*/ 320 w 320"/>
                  <a:gd name="T17" fmla="*/ 66 h 134"/>
                  <a:gd name="T18" fmla="*/ 318 w 320"/>
                  <a:gd name="T19" fmla="*/ 82 h 134"/>
                  <a:gd name="T20" fmla="*/ 306 w 320"/>
                  <a:gd name="T21" fmla="*/ 91 h 134"/>
                  <a:gd name="T22" fmla="*/ 292 w 320"/>
                  <a:gd name="T23" fmla="*/ 102 h 134"/>
                  <a:gd name="T24" fmla="*/ 271 w 320"/>
                  <a:gd name="T25" fmla="*/ 112 h 134"/>
                  <a:gd name="T26" fmla="*/ 247 w 320"/>
                  <a:gd name="T27" fmla="*/ 120 h 134"/>
                  <a:gd name="T28" fmla="*/ 219 w 320"/>
                  <a:gd name="T29" fmla="*/ 126 h 134"/>
                  <a:gd name="T30" fmla="*/ 192 w 320"/>
                  <a:gd name="T31" fmla="*/ 130 h 134"/>
                  <a:gd name="T32" fmla="*/ 160 w 320"/>
                  <a:gd name="T33" fmla="*/ 134 h 134"/>
                  <a:gd name="T34" fmla="*/ 126 w 320"/>
                  <a:gd name="T35" fmla="*/ 130 h 134"/>
                  <a:gd name="T36" fmla="*/ 98 w 320"/>
                  <a:gd name="T37" fmla="*/ 126 h 134"/>
                  <a:gd name="T38" fmla="*/ 70 w 320"/>
                  <a:gd name="T39" fmla="*/ 120 h 134"/>
                  <a:gd name="T40" fmla="*/ 45 w 320"/>
                  <a:gd name="T41" fmla="*/ 112 h 134"/>
                  <a:gd name="T42" fmla="*/ 27 w 320"/>
                  <a:gd name="T43" fmla="*/ 102 h 134"/>
                  <a:gd name="T44" fmla="*/ 10 w 320"/>
                  <a:gd name="T45" fmla="*/ 91 h 134"/>
                  <a:gd name="T46" fmla="*/ 4 w 320"/>
                  <a:gd name="T47" fmla="*/ 82 h 134"/>
                  <a:gd name="T48" fmla="*/ 0 w 320"/>
                  <a:gd name="T49" fmla="*/ 66 h 134"/>
                  <a:gd name="T50" fmla="*/ 4 w 320"/>
                  <a:gd name="T51" fmla="*/ 52 h 134"/>
                  <a:gd name="T52" fmla="*/ 10 w 320"/>
                  <a:gd name="T53" fmla="*/ 40 h 134"/>
                  <a:gd name="T54" fmla="*/ 27 w 320"/>
                  <a:gd name="T55" fmla="*/ 28 h 134"/>
                  <a:gd name="T56" fmla="*/ 45 w 320"/>
                  <a:gd name="T57" fmla="*/ 18 h 134"/>
                  <a:gd name="T58" fmla="*/ 70 w 320"/>
                  <a:gd name="T59" fmla="*/ 12 h 134"/>
                  <a:gd name="T60" fmla="*/ 98 w 320"/>
                  <a:gd name="T61" fmla="*/ 3 h 134"/>
                  <a:gd name="T62" fmla="*/ 126 w 320"/>
                  <a:gd name="T63" fmla="*/ 0 h 134"/>
                  <a:gd name="T64" fmla="*/ 160 w 320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4">
                    <a:moveTo>
                      <a:pt x="160" y="0"/>
                    </a:moveTo>
                    <a:lnTo>
                      <a:pt x="192" y="0"/>
                    </a:lnTo>
                    <a:lnTo>
                      <a:pt x="219" y="3"/>
                    </a:lnTo>
                    <a:lnTo>
                      <a:pt x="247" y="12"/>
                    </a:lnTo>
                    <a:lnTo>
                      <a:pt x="271" y="18"/>
                    </a:lnTo>
                    <a:lnTo>
                      <a:pt x="292" y="28"/>
                    </a:lnTo>
                    <a:lnTo>
                      <a:pt x="306" y="40"/>
                    </a:lnTo>
                    <a:lnTo>
                      <a:pt x="318" y="52"/>
                    </a:lnTo>
                    <a:lnTo>
                      <a:pt x="320" y="66"/>
                    </a:lnTo>
                    <a:lnTo>
                      <a:pt x="318" y="82"/>
                    </a:lnTo>
                    <a:lnTo>
                      <a:pt x="306" y="91"/>
                    </a:lnTo>
                    <a:lnTo>
                      <a:pt x="292" y="102"/>
                    </a:lnTo>
                    <a:lnTo>
                      <a:pt x="271" y="112"/>
                    </a:lnTo>
                    <a:lnTo>
                      <a:pt x="247" y="120"/>
                    </a:lnTo>
                    <a:lnTo>
                      <a:pt x="219" y="126"/>
                    </a:lnTo>
                    <a:lnTo>
                      <a:pt x="192" y="130"/>
                    </a:lnTo>
                    <a:lnTo>
                      <a:pt x="160" y="134"/>
                    </a:lnTo>
                    <a:lnTo>
                      <a:pt x="126" y="130"/>
                    </a:lnTo>
                    <a:lnTo>
                      <a:pt x="98" y="126"/>
                    </a:lnTo>
                    <a:lnTo>
                      <a:pt x="70" y="120"/>
                    </a:lnTo>
                    <a:lnTo>
                      <a:pt x="45" y="112"/>
                    </a:lnTo>
                    <a:lnTo>
                      <a:pt x="27" y="102"/>
                    </a:lnTo>
                    <a:lnTo>
                      <a:pt x="10" y="91"/>
                    </a:lnTo>
                    <a:lnTo>
                      <a:pt x="4" y="82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10" y="40"/>
                    </a:lnTo>
                    <a:lnTo>
                      <a:pt x="27" y="28"/>
                    </a:lnTo>
                    <a:lnTo>
                      <a:pt x="45" y="18"/>
                    </a:lnTo>
                    <a:lnTo>
                      <a:pt x="70" y="12"/>
                    </a:lnTo>
                    <a:lnTo>
                      <a:pt x="98" y="3"/>
                    </a:lnTo>
                    <a:lnTo>
                      <a:pt x="126" y="0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5" name="Freeform 1423"/>
              <p:cNvSpPr>
                <a:spLocks/>
              </p:cNvSpPr>
              <p:nvPr/>
            </p:nvSpPr>
            <p:spPr bwMode="auto">
              <a:xfrm>
                <a:off x="2607" y="2782"/>
                <a:ext cx="160" cy="66"/>
              </a:xfrm>
              <a:custGeom>
                <a:avLst/>
                <a:gdLst>
                  <a:gd name="T0" fmla="*/ 161 w 321"/>
                  <a:gd name="T1" fmla="*/ 0 h 134"/>
                  <a:gd name="T2" fmla="*/ 191 w 321"/>
                  <a:gd name="T3" fmla="*/ 0 h 134"/>
                  <a:gd name="T4" fmla="*/ 223 w 321"/>
                  <a:gd name="T5" fmla="*/ 3 h 134"/>
                  <a:gd name="T6" fmla="*/ 251 w 321"/>
                  <a:gd name="T7" fmla="*/ 12 h 134"/>
                  <a:gd name="T8" fmla="*/ 271 w 321"/>
                  <a:gd name="T9" fmla="*/ 18 h 134"/>
                  <a:gd name="T10" fmla="*/ 293 w 321"/>
                  <a:gd name="T11" fmla="*/ 28 h 134"/>
                  <a:gd name="T12" fmla="*/ 306 w 321"/>
                  <a:gd name="T13" fmla="*/ 40 h 134"/>
                  <a:gd name="T14" fmla="*/ 317 w 321"/>
                  <a:gd name="T15" fmla="*/ 52 h 134"/>
                  <a:gd name="T16" fmla="*/ 321 w 321"/>
                  <a:gd name="T17" fmla="*/ 66 h 134"/>
                  <a:gd name="T18" fmla="*/ 317 w 321"/>
                  <a:gd name="T19" fmla="*/ 82 h 134"/>
                  <a:gd name="T20" fmla="*/ 306 w 321"/>
                  <a:gd name="T21" fmla="*/ 91 h 134"/>
                  <a:gd name="T22" fmla="*/ 293 w 321"/>
                  <a:gd name="T23" fmla="*/ 102 h 134"/>
                  <a:gd name="T24" fmla="*/ 271 w 321"/>
                  <a:gd name="T25" fmla="*/ 112 h 134"/>
                  <a:gd name="T26" fmla="*/ 251 w 321"/>
                  <a:gd name="T27" fmla="*/ 120 h 134"/>
                  <a:gd name="T28" fmla="*/ 223 w 321"/>
                  <a:gd name="T29" fmla="*/ 126 h 134"/>
                  <a:gd name="T30" fmla="*/ 191 w 321"/>
                  <a:gd name="T31" fmla="*/ 130 h 134"/>
                  <a:gd name="T32" fmla="*/ 161 w 321"/>
                  <a:gd name="T33" fmla="*/ 134 h 134"/>
                  <a:gd name="T34" fmla="*/ 129 w 321"/>
                  <a:gd name="T35" fmla="*/ 130 h 134"/>
                  <a:gd name="T36" fmla="*/ 97 w 321"/>
                  <a:gd name="T37" fmla="*/ 126 h 134"/>
                  <a:gd name="T38" fmla="*/ 69 w 321"/>
                  <a:gd name="T39" fmla="*/ 120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1 w 321"/>
                  <a:gd name="T45" fmla="*/ 91 h 134"/>
                  <a:gd name="T46" fmla="*/ 3 w 321"/>
                  <a:gd name="T47" fmla="*/ 82 h 134"/>
                  <a:gd name="T48" fmla="*/ 0 w 321"/>
                  <a:gd name="T49" fmla="*/ 66 h 134"/>
                  <a:gd name="T50" fmla="*/ 3 w 321"/>
                  <a:gd name="T51" fmla="*/ 52 h 134"/>
                  <a:gd name="T52" fmla="*/ 11 w 321"/>
                  <a:gd name="T53" fmla="*/ 40 h 134"/>
                  <a:gd name="T54" fmla="*/ 28 w 321"/>
                  <a:gd name="T55" fmla="*/ 28 h 134"/>
                  <a:gd name="T56" fmla="*/ 45 w 321"/>
                  <a:gd name="T57" fmla="*/ 18 h 134"/>
                  <a:gd name="T58" fmla="*/ 69 w 321"/>
                  <a:gd name="T59" fmla="*/ 12 h 134"/>
                  <a:gd name="T60" fmla="*/ 97 w 321"/>
                  <a:gd name="T61" fmla="*/ 3 h 134"/>
                  <a:gd name="T62" fmla="*/ 129 w 321"/>
                  <a:gd name="T63" fmla="*/ 0 h 134"/>
                  <a:gd name="T64" fmla="*/ 161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1" y="0"/>
                    </a:moveTo>
                    <a:lnTo>
                      <a:pt x="191" y="0"/>
                    </a:lnTo>
                    <a:lnTo>
                      <a:pt x="223" y="3"/>
                    </a:lnTo>
                    <a:lnTo>
                      <a:pt x="251" y="12"/>
                    </a:lnTo>
                    <a:lnTo>
                      <a:pt x="271" y="18"/>
                    </a:lnTo>
                    <a:lnTo>
                      <a:pt x="293" y="28"/>
                    </a:lnTo>
                    <a:lnTo>
                      <a:pt x="306" y="40"/>
                    </a:lnTo>
                    <a:lnTo>
                      <a:pt x="317" y="52"/>
                    </a:lnTo>
                    <a:lnTo>
                      <a:pt x="321" y="66"/>
                    </a:lnTo>
                    <a:lnTo>
                      <a:pt x="317" y="82"/>
                    </a:lnTo>
                    <a:lnTo>
                      <a:pt x="306" y="91"/>
                    </a:lnTo>
                    <a:lnTo>
                      <a:pt x="293" y="102"/>
                    </a:lnTo>
                    <a:lnTo>
                      <a:pt x="271" y="112"/>
                    </a:lnTo>
                    <a:lnTo>
                      <a:pt x="251" y="120"/>
                    </a:lnTo>
                    <a:lnTo>
                      <a:pt x="223" y="126"/>
                    </a:lnTo>
                    <a:lnTo>
                      <a:pt x="191" y="130"/>
                    </a:lnTo>
                    <a:lnTo>
                      <a:pt x="161" y="134"/>
                    </a:lnTo>
                    <a:lnTo>
                      <a:pt x="129" y="130"/>
                    </a:lnTo>
                    <a:lnTo>
                      <a:pt x="97" y="126"/>
                    </a:lnTo>
                    <a:lnTo>
                      <a:pt x="69" y="120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1" y="91"/>
                    </a:lnTo>
                    <a:lnTo>
                      <a:pt x="3" y="82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1" y="40"/>
                    </a:lnTo>
                    <a:lnTo>
                      <a:pt x="28" y="28"/>
                    </a:lnTo>
                    <a:lnTo>
                      <a:pt x="45" y="18"/>
                    </a:lnTo>
                    <a:lnTo>
                      <a:pt x="69" y="12"/>
                    </a:lnTo>
                    <a:lnTo>
                      <a:pt x="97" y="3"/>
                    </a:lnTo>
                    <a:lnTo>
                      <a:pt x="129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6" name="Freeform 1424"/>
              <p:cNvSpPr>
                <a:spLocks/>
              </p:cNvSpPr>
              <p:nvPr/>
            </p:nvSpPr>
            <p:spPr bwMode="auto">
              <a:xfrm>
                <a:off x="2607" y="2782"/>
                <a:ext cx="160" cy="66"/>
              </a:xfrm>
              <a:custGeom>
                <a:avLst/>
                <a:gdLst>
                  <a:gd name="T0" fmla="*/ 161 w 321"/>
                  <a:gd name="T1" fmla="*/ 0 h 134"/>
                  <a:gd name="T2" fmla="*/ 191 w 321"/>
                  <a:gd name="T3" fmla="*/ 0 h 134"/>
                  <a:gd name="T4" fmla="*/ 223 w 321"/>
                  <a:gd name="T5" fmla="*/ 3 h 134"/>
                  <a:gd name="T6" fmla="*/ 251 w 321"/>
                  <a:gd name="T7" fmla="*/ 12 h 134"/>
                  <a:gd name="T8" fmla="*/ 271 w 321"/>
                  <a:gd name="T9" fmla="*/ 18 h 134"/>
                  <a:gd name="T10" fmla="*/ 293 w 321"/>
                  <a:gd name="T11" fmla="*/ 28 h 134"/>
                  <a:gd name="T12" fmla="*/ 306 w 321"/>
                  <a:gd name="T13" fmla="*/ 40 h 134"/>
                  <a:gd name="T14" fmla="*/ 317 w 321"/>
                  <a:gd name="T15" fmla="*/ 52 h 134"/>
                  <a:gd name="T16" fmla="*/ 321 w 321"/>
                  <a:gd name="T17" fmla="*/ 66 h 134"/>
                  <a:gd name="T18" fmla="*/ 317 w 321"/>
                  <a:gd name="T19" fmla="*/ 82 h 134"/>
                  <a:gd name="T20" fmla="*/ 306 w 321"/>
                  <a:gd name="T21" fmla="*/ 91 h 134"/>
                  <a:gd name="T22" fmla="*/ 293 w 321"/>
                  <a:gd name="T23" fmla="*/ 102 h 134"/>
                  <a:gd name="T24" fmla="*/ 271 w 321"/>
                  <a:gd name="T25" fmla="*/ 112 h 134"/>
                  <a:gd name="T26" fmla="*/ 251 w 321"/>
                  <a:gd name="T27" fmla="*/ 120 h 134"/>
                  <a:gd name="T28" fmla="*/ 223 w 321"/>
                  <a:gd name="T29" fmla="*/ 126 h 134"/>
                  <a:gd name="T30" fmla="*/ 191 w 321"/>
                  <a:gd name="T31" fmla="*/ 130 h 134"/>
                  <a:gd name="T32" fmla="*/ 161 w 321"/>
                  <a:gd name="T33" fmla="*/ 134 h 134"/>
                  <a:gd name="T34" fmla="*/ 129 w 321"/>
                  <a:gd name="T35" fmla="*/ 130 h 134"/>
                  <a:gd name="T36" fmla="*/ 97 w 321"/>
                  <a:gd name="T37" fmla="*/ 126 h 134"/>
                  <a:gd name="T38" fmla="*/ 69 w 321"/>
                  <a:gd name="T39" fmla="*/ 120 h 134"/>
                  <a:gd name="T40" fmla="*/ 45 w 321"/>
                  <a:gd name="T41" fmla="*/ 112 h 134"/>
                  <a:gd name="T42" fmla="*/ 28 w 321"/>
                  <a:gd name="T43" fmla="*/ 102 h 134"/>
                  <a:gd name="T44" fmla="*/ 11 w 321"/>
                  <a:gd name="T45" fmla="*/ 91 h 134"/>
                  <a:gd name="T46" fmla="*/ 3 w 321"/>
                  <a:gd name="T47" fmla="*/ 82 h 134"/>
                  <a:gd name="T48" fmla="*/ 0 w 321"/>
                  <a:gd name="T49" fmla="*/ 66 h 134"/>
                  <a:gd name="T50" fmla="*/ 3 w 321"/>
                  <a:gd name="T51" fmla="*/ 52 h 134"/>
                  <a:gd name="T52" fmla="*/ 11 w 321"/>
                  <a:gd name="T53" fmla="*/ 40 h 134"/>
                  <a:gd name="T54" fmla="*/ 28 w 321"/>
                  <a:gd name="T55" fmla="*/ 28 h 134"/>
                  <a:gd name="T56" fmla="*/ 45 w 321"/>
                  <a:gd name="T57" fmla="*/ 18 h 134"/>
                  <a:gd name="T58" fmla="*/ 69 w 321"/>
                  <a:gd name="T59" fmla="*/ 12 h 134"/>
                  <a:gd name="T60" fmla="*/ 97 w 321"/>
                  <a:gd name="T61" fmla="*/ 3 h 134"/>
                  <a:gd name="T62" fmla="*/ 129 w 321"/>
                  <a:gd name="T63" fmla="*/ 0 h 134"/>
                  <a:gd name="T64" fmla="*/ 161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1" y="0"/>
                    </a:moveTo>
                    <a:lnTo>
                      <a:pt x="191" y="0"/>
                    </a:lnTo>
                    <a:lnTo>
                      <a:pt x="223" y="3"/>
                    </a:lnTo>
                    <a:lnTo>
                      <a:pt x="251" y="12"/>
                    </a:lnTo>
                    <a:lnTo>
                      <a:pt x="271" y="18"/>
                    </a:lnTo>
                    <a:lnTo>
                      <a:pt x="293" y="28"/>
                    </a:lnTo>
                    <a:lnTo>
                      <a:pt x="306" y="40"/>
                    </a:lnTo>
                    <a:lnTo>
                      <a:pt x="317" y="52"/>
                    </a:lnTo>
                    <a:lnTo>
                      <a:pt x="321" y="66"/>
                    </a:lnTo>
                    <a:lnTo>
                      <a:pt x="317" y="82"/>
                    </a:lnTo>
                    <a:lnTo>
                      <a:pt x="306" y="91"/>
                    </a:lnTo>
                    <a:lnTo>
                      <a:pt x="293" y="102"/>
                    </a:lnTo>
                    <a:lnTo>
                      <a:pt x="271" y="112"/>
                    </a:lnTo>
                    <a:lnTo>
                      <a:pt x="251" y="120"/>
                    </a:lnTo>
                    <a:lnTo>
                      <a:pt x="223" y="126"/>
                    </a:lnTo>
                    <a:lnTo>
                      <a:pt x="191" y="130"/>
                    </a:lnTo>
                    <a:lnTo>
                      <a:pt x="161" y="134"/>
                    </a:lnTo>
                    <a:lnTo>
                      <a:pt x="129" y="130"/>
                    </a:lnTo>
                    <a:lnTo>
                      <a:pt x="97" y="126"/>
                    </a:lnTo>
                    <a:lnTo>
                      <a:pt x="69" y="120"/>
                    </a:lnTo>
                    <a:lnTo>
                      <a:pt x="45" y="112"/>
                    </a:lnTo>
                    <a:lnTo>
                      <a:pt x="28" y="102"/>
                    </a:lnTo>
                    <a:lnTo>
                      <a:pt x="11" y="91"/>
                    </a:lnTo>
                    <a:lnTo>
                      <a:pt x="3" y="82"/>
                    </a:lnTo>
                    <a:lnTo>
                      <a:pt x="0" y="66"/>
                    </a:lnTo>
                    <a:lnTo>
                      <a:pt x="3" y="52"/>
                    </a:lnTo>
                    <a:lnTo>
                      <a:pt x="11" y="40"/>
                    </a:lnTo>
                    <a:lnTo>
                      <a:pt x="28" y="28"/>
                    </a:lnTo>
                    <a:lnTo>
                      <a:pt x="45" y="18"/>
                    </a:lnTo>
                    <a:lnTo>
                      <a:pt x="69" y="12"/>
                    </a:lnTo>
                    <a:lnTo>
                      <a:pt x="97" y="3"/>
                    </a:lnTo>
                    <a:lnTo>
                      <a:pt x="129" y="0"/>
                    </a:lnTo>
                    <a:lnTo>
                      <a:pt x="16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7" name="Freeform 1425"/>
              <p:cNvSpPr>
                <a:spLocks/>
              </p:cNvSpPr>
              <p:nvPr/>
            </p:nvSpPr>
            <p:spPr bwMode="auto">
              <a:xfrm>
                <a:off x="2702" y="2629"/>
                <a:ext cx="160" cy="67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4 h 134"/>
                  <a:gd name="T4" fmla="*/ 224 w 321"/>
                  <a:gd name="T5" fmla="*/ 8 h 134"/>
                  <a:gd name="T6" fmla="*/ 252 w 321"/>
                  <a:gd name="T7" fmla="*/ 14 h 134"/>
                  <a:gd name="T8" fmla="*/ 275 w 321"/>
                  <a:gd name="T9" fmla="*/ 20 h 134"/>
                  <a:gd name="T10" fmla="*/ 293 w 321"/>
                  <a:gd name="T11" fmla="*/ 32 h 134"/>
                  <a:gd name="T12" fmla="*/ 312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8 h 134"/>
                  <a:gd name="T18" fmla="*/ 318 w 321"/>
                  <a:gd name="T19" fmla="*/ 80 h 134"/>
                  <a:gd name="T20" fmla="*/ 312 w 321"/>
                  <a:gd name="T21" fmla="*/ 95 h 134"/>
                  <a:gd name="T22" fmla="*/ 293 w 321"/>
                  <a:gd name="T23" fmla="*/ 106 h 134"/>
                  <a:gd name="T24" fmla="*/ 275 w 321"/>
                  <a:gd name="T25" fmla="*/ 116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2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4 w 321"/>
                  <a:gd name="T39" fmla="*/ 123 h 134"/>
                  <a:gd name="T40" fmla="*/ 48 w 321"/>
                  <a:gd name="T41" fmla="*/ 116 h 134"/>
                  <a:gd name="T42" fmla="*/ 28 w 321"/>
                  <a:gd name="T43" fmla="*/ 106 h 134"/>
                  <a:gd name="T44" fmla="*/ 14 w 321"/>
                  <a:gd name="T45" fmla="*/ 95 h 134"/>
                  <a:gd name="T46" fmla="*/ 4 w 321"/>
                  <a:gd name="T47" fmla="*/ 80 h 134"/>
                  <a:gd name="T48" fmla="*/ 0 w 321"/>
                  <a:gd name="T49" fmla="*/ 68 h 134"/>
                  <a:gd name="T50" fmla="*/ 4 w 321"/>
                  <a:gd name="T51" fmla="*/ 52 h 134"/>
                  <a:gd name="T52" fmla="*/ 14 w 321"/>
                  <a:gd name="T53" fmla="*/ 42 h 134"/>
                  <a:gd name="T54" fmla="*/ 28 w 321"/>
                  <a:gd name="T55" fmla="*/ 32 h 134"/>
                  <a:gd name="T56" fmla="*/ 48 w 321"/>
                  <a:gd name="T57" fmla="*/ 20 h 134"/>
                  <a:gd name="T58" fmla="*/ 74 w 321"/>
                  <a:gd name="T59" fmla="*/ 14 h 134"/>
                  <a:gd name="T60" fmla="*/ 98 w 321"/>
                  <a:gd name="T61" fmla="*/ 8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4"/>
                    </a:lnTo>
                    <a:lnTo>
                      <a:pt x="224" y="8"/>
                    </a:lnTo>
                    <a:lnTo>
                      <a:pt x="252" y="14"/>
                    </a:lnTo>
                    <a:lnTo>
                      <a:pt x="275" y="20"/>
                    </a:lnTo>
                    <a:lnTo>
                      <a:pt x="293" y="32"/>
                    </a:lnTo>
                    <a:lnTo>
                      <a:pt x="312" y="42"/>
                    </a:lnTo>
                    <a:lnTo>
                      <a:pt x="318" y="52"/>
                    </a:lnTo>
                    <a:lnTo>
                      <a:pt x="321" y="68"/>
                    </a:lnTo>
                    <a:lnTo>
                      <a:pt x="318" y="80"/>
                    </a:lnTo>
                    <a:lnTo>
                      <a:pt x="312" y="95"/>
                    </a:lnTo>
                    <a:lnTo>
                      <a:pt x="293" y="106"/>
                    </a:lnTo>
                    <a:lnTo>
                      <a:pt x="275" y="116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2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4" y="123"/>
                    </a:lnTo>
                    <a:lnTo>
                      <a:pt x="48" y="116"/>
                    </a:lnTo>
                    <a:lnTo>
                      <a:pt x="28" y="106"/>
                    </a:lnTo>
                    <a:lnTo>
                      <a:pt x="14" y="95"/>
                    </a:lnTo>
                    <a:lnTo>
                      <a:pt x="4" y="80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48" y="20"/>
                    </a:lnTo>
                    <a:lnTo>
                      <a:pt x="74" y="14"/>
                    </a:lnTo>
                    <a:lnTo>
                      <a:pt x="98" y="8"/>
                    </a:lnTo>
                    <a:lnTo>
                      <a:pt x="130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8" name="Freeform 1426"/>
              <p:cNvSpPr>
                <a:spLocks/>
              </p:cNvSpPr>
              <p:nvPr/>
            </p:nvSpPr>
            <p:spPr bwMode="auto">
              <a:xfrm>
                <a:off x="2702" y="2629"/>
                <a:ext cx="160" cy="67"/>
              </a:xfrm>
              <a:custGeom>
                <a:avLst/>
                <a:gdLst>
                  <a:gd name="T0" fmla="*/ 160 w 321"/>
                  <a:gd name="T1" fmla="*/ 0 h 134"/>
                  <a:gd name="T2" fmla="*/ 192 w 321"/>
                  <a:gd name="T3" fmla="*/ 4 h 134"/>
                  <a:gd name="T4" fmla="*/ 224 w 321"/>
                  <a:gd name="T5" fmla="*/ 8 h 134"/>
                  <a:gd name="T6" fmla="*/ 252 w 321"/>
                  <a:gd name="T7" fmla="*/ 14 h 134"/>
                  <a:gd name="T8" fmla="*/ 275 w 321"/>
                  <a:gd name="T9" fmla="*/ 20 h 134"/>
                  <a:gd name="T10" fmla="*/ 293 w 321"/>
                  <a:gd name="T11" fmla="*/ 32 h 134"/>
                  <a:gd name="T12" fmla="*/ 312 w 321"/>
                  <a:gd name="T13" fmla="*/ 42 h 134"/>
                  <a:gd name="T14" fmla="*/ 318 w 321"/>
                  <a:gd name="T15" fmla="*/ 52 h 134"/>
                  <a:gd name="T16" fmla="*/ 321 w 321"/>
                  <a:gd name="T17" fmla="*/ 68 h 134"/>
                  <a:gd name="T18" fmla="*/ 318 w 321"/>
                  <a:gd name="T19" fmla="*/ 80 h 134"/>
                  <a:gd name="T20" fmla="*/ 312 w 321"/>
                  <a:gd name="T21" fmla="*/ 95 h 134"/>
                  <a:gd name="T22" fmla="*/ 293 w 321"/>
                  <a:gd name="T23" fmla="*/ 106 h 134"/>
                  <a:gd name="T24" fmla="*/ 275 w 321"/>
                  <a:gd name="T25" fmla="*/ 116 h 134"/>
                  <a:gd name="T26" fmla="*/ 252 w 321"/>
                  <a:gd name="T27" fmla="*/ 123 h 134"/>
                  <a:gd name="T28" fmla="*/ 224 w 321"/>
                  <a:gd name="T29" fmla="*/ 130 h 134"/>
                  <a:gd name="T30" fmla="*/ 192 w 321"/>
                  <a:gd name="T31" fmla="*/ 134 h 134"/>
                  <a:gd name="T32" fmla="*/ 160 w 321"/>
                  <a:gd name="T33" fmla="*/ 134 h 134"/>
                  <a:gd name="T34" fmla="*/ 130 w 321"/>
                  <a:gd name="T35" fmla="*/ 134 h 134"/>
                  <a:gd name="T36" fmla="*/ 98 w 321"/>
                  <a:gd name="T37" fmla="*/ 130 h 134"/>
                  <a:gd name="T38" fmla="*/ 74 w 321"/>
                  <a:gd name="T39" fmla="*/ 123 h 134"/>
                  <a:gd name="T40" fmla="*/ 48 w 321"/>
                  <a:gd name="T41" fmla="*/ 116 h 134"/>
                  <a:gd name="T42" fmla="*/ 28 w 321"/>
                  <a:gd name="T43" fmla="*/ 106 h 134"/>
                  <a:gd name="T44" fmla="*/ 14 w 321"/>
                  <a:gd name="T45" fmla="*/ 95 h 134"/>
                  <a:gd name="T46" fmla="*/ 4 w 321"/>
                  <a:gd name="T47" fmla="*/ 80 h 134"/>
                  <a:gd name="T48" fmla="*/ 0 w 321"/>
                  <a:gd name="T49" fmla="*/ 68 h 134"/>
                  <a:gd name="T50" fmla="*/ 4 w 321"/>
                  <a:gd name="T51" fmla="*/ 52 h 134"/>
                  <a:gd name="T52" fmla="*/ 14 w 321"/>
                  <a:gd name="T53" fmla="*/ 42 h 134"/>
                  <a:gd name="T54" fmla="*/ 28 w 321"/>
                  <a:gd name="T55" fmla="*/ 32 h 134"/>
                  <a:gd name="T56" fmla="*/ 48 w 321"/>
                  <a:gd name="T57" fmla="*/ 20 h 134"/>
                  <a:gd name="T58" fmla="*/ 74 w 321"/>
                  <a:gd name="T59" fmla="*/ 14 h 134"/>
                  <a:gd name="T60" fmla="*/ 98 w 321"/>
                  <a:gd name="T61" fmla="*/ 8 h 134"/>
                  <a:gd name="T62" fmla="*/ 130 w 321"/>
                  <a:gd name="T63" fmla="*/ 4 h 134"/>
                  <a:gd name="T64" fmla="*/ 160 w 321"/>
                  <a:gd name="T6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4">
                    <a:moveTo>
                      <a:pt x="160" y="0"/>
                    </a:moveTo>
                    <a:lnTo>
                      <a:pt x="192" y="4"/>
                    </a:lnTo>
                    <a:lnTo>
                      <a:pt x="224" y="8"/>
                    </a:lnTo>
                    <a:lnTo>
                      <a:pt x="252" y="14"/>
                    </a:lnTo>
                    <a:lnTo>
                      <a:pt x="275" y="20"/>
                    </a:lnTo>
                    <a:lnTo>
                      <a:pt x="293" y="32"/>
                    </a:lnTo>
                    <a:lnTo>
                      <a:pt x="312" y="42"/>
                    </a:lnTo>
                    <a:lnTo>
                      <a:pt x="318" y="52"/>
                    </a:lnTo>
                    <a:lnTo>
                      <a:pt x="321" y="68"/>
                    </a:lnTo>
                    <a:lnTo>
                      <a:pt x="318" y="80"/>
                    </a:lnTo>
                    <a:lnTo>
                      <a:pt x="312" y="95"/>
                    </a:lnTo>
                    <a:lnTo>
                      <a:pt x="293" y="106"/>
                    </a:lnTo>
                    <a:lnTo>
                      <a:pt x="275" y="116"/>
                    </a:lnTo>
                    <a:lnTo>
                      <a:pt x="252" y="123"/>
                    </a:lnTo>
                    <a:lnTo>
                      <a:pt x="224" y="130"/>
                    </a:lnTo>
                    <a:lnTo>
                      <a:pt x="192" y="134"/>
                    </a:lnTo>
                    <a:lnTo>
                      <a:pt x="160" y="134"/>
                    </a:lnTo>
                    <a:lnTo>
                      <a:pt x="130" y="134"/>
                    </a:lnTo>
                    <a:lnTo>
                      <a:pt x="98" y="130"/>
                    </a:lnTo>
                    <a:lnTo>
                      <a:pt x="74" y="123"/>
                    </a:lnTo>
                    <a:lnTo>
                      <a:pt x="48" y="116"/>
                    </a:lnTo>
                    <a:lnTo>
                      <a:pt x="28" y="106"/>
                    </a:lnTo>
                    <a:lnTo>
                      <a:pt x="14" y="95"/>
                    </a:lnTo>
                    <a:lnTo>
                      <a:pt x="4" y="80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4" y="42"/>
                    </a:lnTo>
                    <a:lnTo>
                      <a:pt x="28" y="32"/>
                    </a:lnTo>
                    <a:lnTo>
                      <a:pt x="48" y="20"/>
                    </a:lnTo>
                    <a:lnTo>
                      <a:pt x="74" y="14"/>
                    </a:lnTo>
                    <a:lnTo>
                      <a:pt x="98" y="8"/>
                    </a:lnTo>
                    <a:lnTo>
                      <a:pt x="130" y="4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699" name="Line 1427"/>
              <p:cNvSpPr>
                <a:spLocks noChangeShapeType="1"/>
              </p:cNvSpPr>
              <p:nvPr/>
            </p:nvSpPr>
            <p:spPr bwMode="auto">
              <a:xfrm flipV="1">
                <a:off x="2674" y="2703"/>
                <a:ext cx="77" cy="8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0" name="Freeform 1428"/>
              <p:cNvSpPr>
                <a:spLocks/>
              </p:cNvSpPr>
              <p:nvPr/>
            </p:nvSpPr>
            <p:spPr bwMode="auto">
              <a:xfrm>
                <a:off x="2720" y="2694"/>
                <a:ext cx="38" cy="18"/>
              </a:xfrm>
              <a:custGeom>
                <a:avLst/>
                <a:gdLst>
                  <a:gd name="T0" fmla="*/ 76 w 76"/>
                  <a:gd name="T1" fmla="*/ 7 h 35"/>
                  <a:gd name="T2" fmla="*/ 66 w 76"/>
                  <a:gd name="T3" fmla="*/ 0 h 35"/>
                  <a:gd name="T4" fmla="*/ 0 w 76"/>
                  <a:gd name="T5" fmla="*/ 21 h 35"/>
                  <a:gd name="T6" fmla="*/ 6 w 76"/>
                  <a:gd name="T7" fmla="*/ 35 h 35"/>
                  <a:gd name="T8" fmla="*/ 72 w 76"/>
                  <a:gd name="T9" fmla="*/ 14 h 35"/>
                  <a:gd name="T10" fmla="*/ 62 w 76"/>
                  <a:gd name="T11" fmla="*/ 7 h 35"/>
                  <a:gd name="T12" fmla="*/ 76 w 76"/>
                  <a:gd name="T13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5">
                    <a:moveTo>
                      <a:pt x="76" y="7"/>
                    </a:moveTo>
                    <a:lnTo>
                      <a:pt x="66" y="0"/>
                    </a:lnTo>
                    <a:lnTo>
                      <a:pt x="0" y="21"/>
                    </a:lnTo>
                    <a:lnTo>
                      <a:pt x="6" y="35"/>
                    </a:lnTo>
                    <a:lnTo>
                      <a:pt x="72" y="14"/>
                    </a:lnTo>
                    <a:lnTo>
                      <a:pt x="62" y="7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1" name="Freeform 1429"/>
              <p:cNvSpPr>
                <a:spLocks/>
              </p:cNvSpPr>
              <p:nvPr/>
            </p:nvSpPr>
            <p:spPr bwMode="auto">
              <a:xfrm>
                <a:off x="2753" y="2694"/>
                <a:ext cx="5" cy="4"/>
              </a:xfrm>
              <a:custGeom>
                <a:avLst/>
                <a:gdLst>
                  <a:gd name="T0" fmla="*/ 10 w 10"/>
                  <a:gd name="T1" fmla="*/ 7 h 7"/>
                  <a:gd name="T2" fmla="*/ 2 w 10"/>
                  <a:gd name="T3" fmla="*/ 7 h 7"/>
                  <a:gd name="T4" fmla="*/ 0 w 10"/>
                  <a:gd name="T5" fmla="*/ 0 h 7"/>
                  <a:gd name="T6" fmla="*/ 10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2" name="Freeform 1430"/>
              <p:cNvSpPr>
                <a:spLocks/>
              </p:cNvSpPr>
              <p:nvPr/>
            </p:nvSpPr>
            <p:spPr bwMode="auto">
              <a:xfrm>
                <a:off x="2746" y="2698"/>
                <a:ext cx="12" cy="35"/>
              </a:xfrm>
              <a:custGeom>
                <a:avLst/>
                <a:gdLst>
                  <a:gd name="T0" fmla="*/ 6 w 24"/>
                  <a:gd name="T1" fmla="*/ 70 h 70"/>
                  <a:gd name="T2" fmla="*/ 14 w 24"/>
                  <a:gd name="T3" fmla="*/ 70 h 70"/>
                  <a:gd name="T4" fmla="*/ 24 w 24"/>
                  <a:gd name="T5" fmla="*/ 0 h 70"/>
                  <a:gd name="T6" fmla="*/ 10 w 24"/>
                  <a:gd name="T7" fmla="*/ 0 h 70"/>
                  <a:gd name="T8" fmla="*/ 0 w 24"/>
                  <a:gd name="T9" fmla="*/ 67 h 70"/>
                  <a:gd name="T10" fmla="*/ 6 w 24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0">
                    <a:moveTo>
                      <a:pt x="6" y="70"/>
                    </a:moveTo>
                    <a:lnTo>
                      <a:pt x="14" y="7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0" y="67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3" name="Freeform 1431"/>
              <p:cNvSpPr>
                <a:spLocks/>
              </p:cNvSpPr>
              <p:nvPr/>
            </p:nvSpPr>
            <p:spPr bwMode="auto">
              <a:xfrm>
                <a:off x="2812" y="2767"/>
                <a:ext cx="160" cy="67"/>
              </a:xfrm>
              <a:custGeom>
                <a:avLst/>
                <a:gdLst>
                  <a:gd name="T0" fmla="*/ 160 w 320"/>
                  <a:gd name="T1" fmla="*/ 0 h 135"/>
                  <a:gd name="T2" fmla="*/ 192 w 320"/>
                  <a:gd name="T3" fmla="*/ 5 h 135"/>
                  <a:gd name="T4" fmla="*/ 224 w 320"/>
                  <a:gd name="T5" fmla="*/ 9 h 135"/>
                  <a:gd name="T6" fmla="*/ 252 w 320"/>
                  <a:gd name="T7" fmla="*/ 15 h 135"/>
                  <a:gd name="T8" fmla="*/ 275 w 320"/>
                  <a:gd name="T9" fmla="*/ 22 h 135"/>
                  <a:gd name="T10" fmla="*/ 292 w 320"/>
                  <a:gd name="T11" fmla="*/ 32 h 135"/>
                  <a:gd name="T12" fmla="*/ 306 w 320"/>
                  <a:gd name="T13" fmla="*/ 43 h 135"/>
                  <a:gd name="T14" fmla="*/ 318 w 320"/>
                  <a:gd name="T15" fmla="*/ 53 h 135"/>
                  <a:gd name="T16" fmla="*/ 320 w 320"/>
                  <a:gd name="T17" fmla="*/ 69 h 135"/>
                  <a:gd name="T18" fmla="*/ 318 w 320"/>
                  <a:gd name="T19" fmla="*/ 81 h 135"/>
                  <a:gd name="T20" fmla="*/ 306 w 320"/>
                  <a:gd name="T21" fmla="*/ 95 h 135"/>
                  <a:gd name="T22" fmla="*/ 292 w 320"/>
                  <a:gd name="T23" fmla="*/ 107 h 135"/>
                  <a:gd name="T24" fmla="*/ 275 w 320"/>
                  <a:gd name="T25" fmla="*/ 117 h 135"/>
                  <a:gd name="T26" fmla="*/ 252 w 320"/>
                  <a:gd name="T27" fmla="*/ 123 h 135"/>
                  <a:gd name="T28" fmla="*/ 224 w 320"/>
                  <a:gd name="T29" fmla="*/ 131 h 135"/>
                  <a:gd name="T30" fmla="*/ 192 w 320"/>
                  <a:gd name="T31" fmla="*/ 135 h 135"/>
                  <a:gd name="T32" fmla="*/ 160 w 320"/>
                  <a:gd name="T33" fmla="*/ 135 h 135"/>
                  <a:gd name="T34" fmla="*/ 128 w 320"/>
                  <a:gd name="T35" fmla="*/ 135 h 135"/>
                  <a:gd name="T36" fmla="*/ 98 w 320"/>
                  <a:gd name="T37" fmla="*/ 131 h 135"/>
                  <a:gd name="T38" fmla="*/ 70 w 320"/>
                  <a:gd name="T39" fmla="*/ 123 h 135"/>
                  <a:gd name="T40" fmla="*/ 48 w 320"/>
                  <a:gd name="T41" fmla="*/ 117 h 135"/>
                  <a:gd name="T42" fmla="*/ 28 w 320"/>
                  <a:gd name="T43" fmla="*/ 107 h 135"/>
                  <a:gd name="T44" fmla="*/ 14 w 320"/>
                  <a:gd name="T45" fmla="*/ 95 h 135"/>
                  <a:gd name="T46" fmla="*/ 4 w 320"/>
                  <a:gd name="T47" fmla="*/ 81 h 135"/>
                  <a:gd name="T48" fmla="*/ 0 w 320"/>
                  <a:gd name="T49" fmla="*/ 69 h 135"/>
                  <a:gd name="T50" fmla="*/ 4 w 320"/>
                  <a:gd name="T51" fmla="*/ 53 h 135"/>
                  <a:gd name="T52" fmla="*/ 14 w 320"/>
                  <a:gd name="T53" fmla="*/ 43 h 135"/>
                  <a:gd name="T54" fmla="*/ 28 w 320"/>
                  <a:gd name="T55" fmla="*/ 32 h 135"/>
                  <a:gd name="T56" fmla="*/ 48 w 320"/>
                  <a:gd name="T57" fmla="*/ 22 h 135"/>
                  <a:gd name="T58" fmla="*/ 70 w 320"/>
                  <a:gd name="T59" fmla="*/ 15 h 135"/>
                  <a:gd name="T60" fmla="*/ 98 w 320"/>
                  <a:gd name="T61" fmla="*/ 9 h 135"/>
                  <a:gd name="T62" fmla="*/ 128 w 320"/>
                  <a:gd name="T63" fmla="*/ 5 h 135"/>
                  <a:gd name="T64" fmla="*/ 160 w 320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5">
                    <a:moveTo>
                      <a:pt x="160" y="0"/>
                    </a:moveTo>
                    <a:lnTo>
                      <a:pt x="192" y="5"/>
                    </a:lnTo>
                    <a:lnTo>
                      <a:pt x="224" y="9"/>
                    </a:lnTo>
                    <a:lnTo>
                      <a:pt x="252" y="15"/>
                    </a:lnTo>
                    <a:lnTo>
                      <a:pt x="275" y="22"/>
                    </a:lnTo>
                    <a:lnTo>
                      <a:pt x="292" y="32"/>
                    </a:lnTo>
                    <a:lnTo>
                      <a:pt x="306" y="43"/>
                    </a:lnTo>
                    <a:lnTo>
                      <a:pt x="318" y="53"/>
                    </a:lnTo>
                    <a:lnTo>
                      <a:pt x="320" y="69"/>
                    </a:lnTo>
                    <a:lnTo>
                      <a:pt x="318" y="81"/>
                    </a:lnTo>
                    <a:lnTo>
                      <a:pt x="306" y="95"/>
                    </a:lnTo>
                    <a:lnTo>
                      <a:pt x="292" y="107"/>
                    </a:lnTo>
                    <a:lnTo>
                      <a:pt x="275" y="117"/>
                    </a:lnTo>
                    <a:lnTo>
                      <a:pt x="252" y="123"/>
                    </a:lnTo>
                    <a:lnTo>
                      <a:pt x="224" y="131"/>
                    </a:lnTo>
                    <a:lnTo>
                      <a:pt x="192" y="135"/>
                    </a:lnTo>
                    <a:lnTo>
                      <a:pt x="160" y="135"/>
                    </a:lnTo>
                    <a:lnTo>
                      <a:pt x="128" y="135"/>
                    </a:lnTo>
                    <a:lnTo>
                      <a:pt x="98" y="131"/>
                    </a:lnTo>
                    <a:lnTo>
                      <a:pt x="70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4" y="95"/>
                    </a:lnTo>
                    <a:lnTo>
                      <a:pt x="4" y="81"/>
                    </a:lnTo>
                    <a:lnTo>
                      <a:pt x="0" y="69"/>
                    </a:lnTo>
                    <a:lnTo>
                      <a:pt x="4" y="53"/>
                    </a:lnTo>
                    <a:lnTo>
                      <a:pt x="14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0" y="15"/>
                    </a:lnTo>
                    <a:lnTo>
                      <a:pt x="98" y="9"/>
                    </a:lnTo>
                    <a:lnTo>
                      <a:pt x="128" y="5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4" name="Freeform 1432"/>
              <p:cNvSpPr>
                <a:spLocks/>
              </p:cNvSpPr>
              <p:nvPr/>
            </p:nvSpPr>
            <p:spPr bwMode="auto">
              <a:xfrm>
                <a:off x="2812" y="2767"/>
                <a:ext cx="160" cy="67"/>
              </a:xfrm>
              <a:custGeom>
                <a:avLst/>
                <a:gdLst>
                  <a:gd name="T0" fmla="*/ 160 w 320"/>
                  <a:gd name="T1" fmla="*/ 0 h 135"/>
                  <a:gd name="T2" fmla="*/ 192 w 320"/>
                  <a:gd name="T3" fmla="*/ 5 h 135"/>
                  <a:gd name="T4" fmla="*/ 224 w 320"/>
                  <a:gd name="T5" fmla="*/ 9 h 135"/>
                  <a:gd name="T6" fmla="*/ 252 w 320"/>
                  <a:gd name="T7" fmla="*/ 15 h 135"/>
                  <a:gd name="T8" fmla="*/ 275 w 320"/>
                  <a:gd name="T9" fmla="*/ 22 h 135"/>
                  <a:gd name="T10" fmla="*/ 292 w 320"/>
                  <a:gd name="T11" fmla="*/ 32 h 135"/>
                  <a:gd name="T12" fmla="*/ 306 w 320"/>
                  <a:gd name="T13" fmla="*/ 43 h 135"/>
                  <a:gd name="T14" fmla="*/ 318 w 320"/>
                  <a:gd name="T15" fmla="*/ 53 h 135"/>
                  <a:gd name="T16" fmla="*/ 320 w 320"/>
                  <a:gd name="T17" fmla="*/ 69 h 135"/>
                  <a:gd name="T18" fmla="*/ 318 w 320"/>
                  <a:gd name="T19" fmla="*/ 81 h 135"/>
                  <a:gd name="T20" fmla="*/ 306 w 320"/>
                  <a:gd name="T21" fmla="*/ 95 h 135"/>
                  <a:gd name="T22" fmla="*/ 292 w 320"/>
                  <a:gd name="T23" fmla="*/ 107 h 135"/>
                  <a:gd name="T24" fmla="*/ 275 w 320"/>
                  <a:gd name="T25" fmla="*/ 117 h 135"/>
                  <a:gd name="T26" fmla="*/ 252 w 320"/>
                  <a:gd name="T27" fmla="*/ 123 h 135"/>
                  <a:gd name="T28" fmla="*/ 224 w 320"/>
                  <a:gd name="T29" fmla="*/ 131 h 135"/>
                  <a:gd name="T30" fmla="*/ 192 w 320"/>
                  <a:gd name="T31" fmla="*/ 135 h 135"/>
                  <a:gd name="T32" fmla="*/ 160 w 320"/>
                  <a:gd name="T33" fmla="*/ 135 h 135"/>
                  <a:gd name="T34" fmla="*/ 128 w 320"/>
                  <a:gd name="T35" fmla="*/ 135 h 135"/>
                  <a:gd name="T36" fmla="*/ 98 w 320"/>
                  <a:gd name="T37" fmla="*/ 131 h 135"/>
                  <a:gd name="T38" fmla="*/ 70 w 320"/>
                  <a:gd name="T39" fmla="*/ 123 h 135"/>
                  <a:gd name="T40" fmla="*/ 48 w 320"/>
                  <a:gd name="T41" fmla="*/ 117 h 135"/>
                  <a:gd name="T42" fmla="*/ 28 w 320"/>
                  <a:gd name="T43" fmla="*/ 107 h 135"/>
                  <a:gd name="T44" fmla="*/ 14 w 320"/>
                  <a:gd name="T45" fmla="*/ 95 h 135"/>
                  <a:gd name="T46" fmla="*/ 4 w 320"/>
                  <a:gd name="T47" fmla="*/ 81 h 135"/>
                  <a:gd name="T48" fmla="*/ 0 w 320"/>
                  <a:gd name="T49" fmla="*/ 69 h 135"/>
                  <a:gd name="T50" fmla="*/ 4 w 320"/>
                  <a:gd name="T51" fmla="*/ 53 h 135"/>
                  <a:gd name="T52" fmla="*/ 14 w 320"/>
                  <a:gd name="T53" fmla="*/ 43 h 135"/>
                  <a:gd name="T54" fmla="*/ 28 w 320"/>
                  <a:gd name="T55" fmla="*/ 32 h 135"/>
                  <a:gd name="T56" fmla="*/ 48 w 320"/>
                  <a:gd name="T57" fmla="*/ 22 h 135"/>
                  <a:gd name="T58" fmla="*/ 70 w 320"/>
                  <a:gd name="T59" fmla="*/ 15 h 135"/>
                  <a:gd name="T60" fmla="*/ 98 w 320"/>
                  <a:gd name="T61" fmla="*/ 9 h 135"/>
                  <a:gd name="T62" fmla="*/ 128 w 320"/>
                  <a:gd name="T63" fmla="*/ 5 h 135"/>
                  <a:gd name="T64" fmla="*/ 160 w 320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0" h="135">
                    <a:moveTo>
                      <a:pt x="160" y="0"/>
                    </a:moveTo>
                    <a:lnTo>
                      <a:pt x="192" y="5"/>
                    </a:lnTo>
                    <a:lnTo>
                      <a:pt x="224" y="9"/>
                    </a:lnTo>
                    <a:lnTo>
                      <a:pt x="252" y="15"/>
                    </a:lnTo>
                    <a:lnTo>
                      <a:pt x="275" y="22"/>
                    </a:lnTo>
                    <a:lnTo>
                      <a:pt x="292" y="32"/>
                    </a:lnTo>
                    <a:lnTo>
                      <a:pt x="306" y="43"/>
                    </a:lnTo>
                    <a:lnTo>
                      <a:pt x="318" y="53"/>
                    </a:lnTo>
                    <a:lnTo>
                      <a:pt x="320" y="69"/>
                    </a:lnTo>
                    <a:lnTo>
                      <a:pt x="318" y="81"/>
                    </a:lnTo>
                    <a:lnTo>
                      <a:pt x="306" y="95"/>
                    </a:lnTo>
                    <a:lnTo>
                      <a:pt x="292" y="107"/>
                    </a:lnTo>
                    <a:lnTo>
                      <a:pt x="275" y="117"/>
                    </a:lnTo>
                    <a:lnTo>
                      <a:pt x="252" y="123"/>
                    </a:lnTo>
                    <a:lnTo>
                      <a:pt x="224" y="131"/>
                    </a:lnTo>
                    <a:lnTo>
                      <a:pt x="192" y="135"/>
                    </a:lnTo>
                    <a:lnTo>
                      <a:pt x="160" y="135"/>
                    </a:lnTo>
                    <a:lnTo>
                      <a:pt x="128" y="135"/>
                    </a:lnTo>
                    <a:lnTo>
                      <a:pt x="98" y="131"/>
                    </a:lnTo>
                    <a:lnTo>
                      <a:pt x="70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4" y="95"/>
                    </a:lnTo>
                    <a:lnTo>
                      <a:pt x="4" y="81"/>
                    </a:lnTo>
                    <a:lnTo>
                      <a:pt x="0" y="69"/>
                    </a:lnTo>
                    <a:lnTo>
                      <a:pt x="4" y="53"/>
                    </a:lnTo>
                    <a:lnTo>
                      <a:pt x="14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0" y="15"/>
                    </a:lnTo>
                    <a:lnTo>
                      <a:pt x="98" y="9"/>
                    </a:lnTo>
                    <a:lnTo>
                      <a:pt x="128" y="5"/>
                    </a:lnTo>
                    <a:lnTo>
                      <a:pt x="16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5" name="Freeform 1433"/>
              <p:cNvSpPr>
                <a:spLocks/>
              </p:cNvSpPr>
              <p:nvPr/>
            </p:nvSpPr>
            <p:spPr bwMode="auto">
              <a:xfrm>
                <a:off x="2593" y="2767"/>
                <a:ext cx="160" cy="67"/>
              </a:xfrm>
              <a:custGeom>
                <a:avLst/>
                <a:gdLst>
                  <a:gd name="T0" fmla="*/ 161 w 321"/>
                  <a:gd name="T1" fmla="*/ 0 h 135"/>
                  <a:gd name="T2" fmla="*/ 195 w 321"/>
                  <a:gd name="T3" fmla="*/ 5 h 135"/>
                  <a:gd name="T4" fmla="*/ 223 w 321"/>
                  <a:gd name="T5" fmla="*/ 9 h 135"/>
                  <a:gd name="T6" fmla="*/ 251 w 321"/>
                  <a:gd name="T7" fmla="*/ 15 h 135"/>
                  <a:gd name="T8" fmla="*/ 275 w 321"/>
                  <a:gd name="T9" fmla="*/ 22 h 135"/>
                  <a:gd name="T10" fmla="*/ 293 w 321"/>
                  <a:gd name="T11" fmla="*/ 32 h 135"/>
                  <a:gd name="T12" fmla="*/ 311 w 321"/>
                  <a:gd name="T13" fmla="*/ 43 h 135"/>
                  <a:gd name="T14" fmla="*/ 317 w 321"/>
                  <a:gd name="T15" fmla="*/ 53 h 135"/>
                  <a:gd name="T16" fmla="*/ 321 w 321"/>
                  <a:gd name="T17" fmla="*/ 69 h 135"/>
                  <a:gd name="T18" fmla="*/ 317 w 321"/>
                  <a:gd name="T19" fmla="*/ 81 h 135"/>
                  <a:gd name="T20" fmla="*/ 311 w 321"/>
                  <a:gd name="T21" fmla="*/ 95 h 135"/>
                  <a:gd name="T22" fmla="*/ 293 w 321"/>
                  <a:gd name="T23" fmla="*/ 107 h 135"/>
                  <a:gd name="T24" fmla="*/ 275 w 321"/>
                  <a:gd name="T25" fmla="*/ 117 h 135"/>
                  <a:gd name="T26" fmla="*/ 251 w 321"/>
                  <a:gd name="T27" fmla="*/ 123 h 135"/>
                  <a:gd name="T28" fmla="*/ 223 w 321"/>
                  <a:gd name="T29" fmla="*/ 131 h 135"/>
                  <a:gd name="T30" fmla="*/ 195 w 321"/>
                  <a:gd name="T31" fmla="*/ 135 h 135"/>
                  <a:gd name="T32" fmla="*/ 161 w 321"/>
                  <a:gd name="T33" fmla="*/ 135 h 135"/>
                  <a:gd name="T34" fmla="*/ 129 w 321"/>
                  <a:gd name="T35" fmla="*/ 135 h 135"/>
                  <a:gd name="T36" fmla="*/ 97 w 321"/>
                  <a:gd name="T37" fmla="*/ 131 h 135"/>
                  <a:gd name="T38" fmla="*/ 73 w 321"/>
                  <a:gd name="T39" fmla="*/ 123 h 135"/>
                  <a:gd name="T40" fmla="*/ 48 w 321"/>
                  <a:gd name="T41" fmla="*/ 117 h 135"/>
                  <a:gd name="T42" fmla="*/ 28 w 321"/>
                  <a:gd name="T43" fmla="*/ 107 h 135"/>
                  <a:gd name="T44" fmla="*/ 13 w 321"/>
                  <a:gd name="T45" fmla="*/ 95 h 135"/>
                  <a:gd name="T46" fmla="*/ 3 w 321"/>
                  <a:gd name="T47" fmla="*/ 81 h 135"/>
                  <a:gd name="T48" fmla="*/ 0 w 321"/>
                  <a:gd name="T49" fmla="*/ 69 h 135"/>
                  <a:gd name="T50" fmla="*/ 3 w 321"/>
                  <a:gd name="T51" fmla="*/ 53 h 135"/>
                  <a:gd name="T52" fmla="*/ 13 w 321"/>
                  <a:gd name="T53" fmla="*/ 43 h 135"/>
                  <a:gd name="T54" fmla="*/ 28 w 321"/>
                  <a:gd name="T55" fmla="*/ 32 h 135"/>
                  <a:gd name="T56" fmla="*/ 48 w 321"/>
                  <a:gd name="T57" fmla="*/ 22 h 135"/>
                  <a:gd name="T58" fmla="*/ 73 w 321"/>
                  <a:gd name="T59" fmla="*/ 15 h 135"/>
                  <a:gd name="T60" fmla="*/ 97 w 321"/>
                  <a:gd name="T61" fmla="*/ 9 h 135"/>
                  <a:gd name="T62" fmla="*/ 129 w 321"/>
                  <a:gd name="T63" fmla="*/ 5 h 135"/>
                  <a:gd name="T64" fmla="*/ 161 w 321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5">
                    <a:moveTo>
                      <a:pt x="161" y="0"/>
                    </a:moveTo>
                    <a:lnTo>
                      <a:pt x="195" y="5"/>
                    </a:lnTo>
                    <a:lnTo>
                      <a:pt x="223" y="9"/>
                    </a:lnTo>
                    <a:lnTo>
                      <a:pt x="251" y="15"/>
                    </a:lnTo>
                    <a:lnTo>
                      <a:pt x="275" y="22"/>
                    </a:lnTo>
                    <a:lnTo>
                      <a:pt x="293" y="32"/>
                    </a:lnTo>
                    <a:lnTo>
                      <a:pt x="311" y="43"/>
                    </a:lnTo>
                    <a:lnTo>
                      <a:pt x="317" y="53"/>
                    </a:lnTo>
                    <a:lnTo>
                      <a:pt x="321" y="69"/>
                    </a:lnTo>
                    <a:lnTo>
                      <a:pt x="317" y="81"/>
                    </a:lnTo>
                    <a:lnTo>
                      <a:pt x="311" y="95"/>
                    </a:lnTo>
                    <a:lnTo>
                      <a:pt x="293" y="107"/>
                    </a:lnTo>
                    <a:lnTo>
                      <a:pt x="275" y="117"/>
                    </a:lnTo>
                    <a:lnTo>
                      <a:pt x="251" y="123"/>
                    </a:lnTo>
                    <a:lnTo>
                      <a:pt x="223" y="131"/>
                    </a:lnTo>
                    <a:lnTo>
                      <a:pt x="195" y="135"/>
                    </a:lnTo>
                    <a:lnTo>
                      <a:pt x="161" y="135"/>
                    </a:lnTo>
                    <a:lnTo>
                      <a:pt x="129" y="135"/>
                    </a:lnTo>
                    <a:lnTo>
                      <a:pt x="97" y="131"/>
                    </a:lnTo>
                    <a:lnTo>
                      <a:pt x="73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3" y="95"/>
                    </a:lnTo>
                    <a:lnTo>
                      <a:pt x="3" y="81"/>
                    </a:lnTo>
                    <a:lnTo>
                      <a:pt x="0" y="69"/>
                    </a:lnTo>
                    <a:lnTo>
                      <a:pt x="3" y="53"/>
                    </a:lnTo>
                    <a:lnTo>
                      <a:pt x="13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3" y="15"/>
                    </a:lnTo>
                    <a:lnTo>
                      <a:pt x="97" y="9"/>
                    </a:lnTo>
                    <a:lnTo>
                      <a:pt x="129" y="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6" name="Freeform 1434"/>
              <p:cNvSpPr>
                <a:spLocks/>
              </p:cNvSpPr>
              <p:nvPr/>
            </p:nvSpPr>
            <p:spPr bwMode="auto">
              <a:xfrm>
                <a:off x="2593" y="2767"/>
                <a:ext cx="160" cy="67"/>
              </a:xfrm>
              <a:custGeom>
                <a:avLst/>
                <a:gdLst>
                  <a:gd name="T0" fmla="*/ 161 w 321"/>
                  <a:gd name="T1" fmla="*/ 0 h 135"/>
                  <a:gd name="T2" fmla="*/ 195 w 321"/>
                  <a:gd name="T3" fmla="*/ 5 h 135"/>
                  <a:gd name="T4" fmla="*/ 223 w 321"/>
                  <a:gd name="T5" fmla="*/ 9 h 135"/>
                  <a:gd name="T6" fmla="*/ 251 w 321"/>
                  <a:gd name="T7" fmla="*/ 15 h 135"/>
                  <a:gd name="T8" fmla="*/ 275 w 321"/>
                  <a:gd name="T9" fmla="*/ 22 h 135"/>
                  <a:gd name="T10" fmla="*/ 293 w 321"/>
                  <a:gd name="T11" fmla="*/ 32 h 135"/>
                  <a:gd name="T12" fmla="*/ 311 w 321"/>
                  <a:gd name="T13" fmla="*/ 43 h 135"/>
                  <a:gd name="T14" fmla="*/ 317 w 321"/>
                  <a:gd name="T15" fmla="*/ 53 h 135"/>
                  <a:gd name="T16" fmla="*/ 321 w 321"/>
                  <a:gd name="T17" fmla="*/ 69 h 135"/>
                  <a:gd name="T18" fmla="*/ 317 w 321"/>
                  <a:gd name="T19" fmla="*/ 81 h 135"/>
                  <a:gd name="T20" fmla="*/ 311 w 321"/>
                  <a:gd name="T21" fmla="*/ 95 h 135"/>
                  <a:gd name="T22" fmla="*/ 293 w 321"/>
                  <a:gd name="T23" fmla="*/ 107 h 135"/>
                  <a:gd name="T24" fmla="*/ 275 w 321"/>
                  <a:gd name="T25" fmla="*/ 117 h 135"/>
                  <a:gd name="T26" fmla="*/ 251 w 321"/>
                  <a:gd name="T27" fmla="*/ 123 h 135"/>
                  <a:gd name="T28" fmla="*/ 223 w 321"/>
                  <a:gd name="T29" fmla="*/ 131 h 135"/>
                  <a:gd name="T30" fmla="*/ 195 w 321"/>
                  <a:gd name="T31" fmla="*/ 135 h 135"/>
                  <a:gd name="T32" fmla="*/ 161 w 321"/>
                  <a:gd name="T33" fmla="*/ 135 h 135"/>
                  <a:gd name="T34" fmla="*/ 129 w 321"/>
                  <a:gd name="T35" fmla="*/ 135 h 135"/>
                  <a:gd name="T36" fmla="*/ 97 w 321"/>
                  <a:gd name="T37" fmla="*/ 131 h 135"/>
                  <a:gd name="T38" fmla="*/ 73 w 321"/>
                  <a:gd name="T39" fmla="*/ 123 h 135"/>
                  <a:gd name="T40" fmla="*/ 48 w 321"/>
                  <a:gd name="T41" fmla="*/ 117 h 135"/>
                  <a:gd name="T42" fmla="*/ 28 w 321"/>
                  <a:gd name="T43" fmla="*/ 107 h 135"/>
                  <a:gd name="T44" fmla="*/ 13 w 321"/>
                  <a:gd name="T45" fmla="*/ 95 h 135"/>
                  <a:gd name="T46" fmla="*/ 3 w 321"/>
                  <a:gd name="T47" fmla="*/ 81 h 135"/>
                  <a:gd name="T48" fmla="*/ 0 w 321"/>
                  <a:gd name="T49" fmla="*/ 69 h 135"/>
                  <a:gd name="T50" fmla="*/ 3 w 321"/>
                  <a:gd name="T51" fmla="*/ 53 h 135"/>
                  <a:gd name="T52" fmla="*/ 13 w 321"/>
                  <a:gd name="T53" fmla="*/ 43 h 135"/>
                  <a:gd name="T54" fmla="*/ 28 w 321"/>
                  <a:gd name="T55" fmla="*/ 32 h 135"/>
                  <a:gd name="T56" fmla="*/ 48 w 321"/>
                  <a:gd name="T57" fmla="*/ 22 h 135"/>
                  <a:gd name="T58" fmla="*/ 73 w 321"/>
                  <a:gd name="T59" fmla="*/ 15 h 135"/>
                  <a:gd name="T60" fmla="*/ 97 w 321"/>
                  <a:gd name="T61" fmla="*/ 9 h 135"/>
                  <a:gd name="T62" fmla="*/ 129 w 321"/>
                  <a:gd name="T63" fmla="*/ 5 h 135"/>
                  <a:gd name="T64" fmla="*/ 161 w 321"/>
                  <a:gd name="T6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135">
                    <a:moveTo>
                      <a:pt x="161" y="0"/>
                    </a:moveTo>
                    <a:lnTo>
                      <a:pt x="195" y="5"/>
                    </a:lnTo>
                    <a:lnTo>
                      <a:pt x="223" y="9"/>
                    </a:lnTo>
                    <a:lnTo>
                      <a:pt x="251" y="15"/>
                    </a:lnTo>
                    <a:lnTo>
                      <a:pt x="275" y="22"/>
                    </a:lnTo>
                    <a:lnTo>
                      <a:pt x="293" y="32"/>
                    </a:lnTo>
                    <a:lnTo>
                      <a:pt x="311" y="43"/>
                    </a:lnTo>
                    <a:lnTo>
                      <a:pt x="317" y="53"/>
                    </a:lnTo>
                    <a:lnTo>
                      <a:pt x="321" y="69"/>
                    </a:lnTo>
                    <a:lnTo>
                      <a:pt x="317" y="81"/>
                    </a:lnTo>
                    <a:lnTo>
                      <a:pt x="311" y="95"/>
                    </a:lnTo>
                    <a:lnTo>
                      <a:pt x="293" y="107"/>
                    </a:lnTo>
                    <a:lnTo>
                      <a:pt x="275" y="117"/>
                    </a:lnTo>
                    <a:lnTo>
                      <a:pt x="251" y="123"/>
                    </a:lnTo>
                    <a:lnTo>
                      <a:pt x="223" y="131"/>
                    </a:lnTo>
                    <a:lnTo>
                      <a:pt x="195" y="135"/>
                    </a:lnTo>
                    <a:lnTo>
                      <a:pt x="161" y="135"/>
                    </a:lnTo>
                    <a:lnTo>
                      <a:pt x="129" y="135"/>
                    </a:lnTo>
                    <a:lnTo>
                      <a:pt x="97" y="131"/>
                    </a:lnTo>
                    <a:lnTo>
                      <a:pt x="73" y="123"/>
                    </a:lnTo>
                    <a:lnTo>
                      <a:pt x="48" y="117"/>
                    </a:lnTo>
                    <a:lnTo>
                      <a:pt x="28" y="107"/>
                    </a:lnTo>
                    <a:lnTo>
                      <a:pt x="13" y="95"/>
                    </a:lnTo>
                    <a:lnTo>
                      <a:pt x="3" y="81"/>
                    </a:lnTo>
                    <a:lnTo>
                      <a:pt x="0" y="69"/>
                    </a:lnTo>
                    <a:lnTo>
                      <a:pt x="3" y="53"/>
                    </a:lnTo>
                    <a:lnTo>
                      <a:pt x="13" y="43"/>
                    </a:lnTo>
                    <a:lnTo>
                      <a:pt x="28" y="32"/>
                    </a:lnTo>
                    <a:lnTo>
                      <a:pt x="48" y="22"/>
                    </a:lnTo>
                    <a:lnTo>
                      <a:pt x="73" y="15"/>
                    </a:lnTo>
                    <a:lnTo>
                      <a:pt x="97" y="9"/>
                    </a:lnTo>
                    <a:lnTo>
                      <a:pt x="129" y="5"/>
                    </a:lnTo>
                    <a:lnTo>
                      <a:pt x="16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7" name="Freeform 1435"/>
              <p:cNvSpPr>
                <a:spLocks/>
              </p:cNvSpPr>
              <p:nvPr/>
            </p:nvSpPr>
            <p:spPr bwMode="auto">
              <a:xfrm>
                <a:off x="2544" y="2628"/>
                <a:ext cx="36" cy="36"/>
              </a:xfrm>
              <a:custGeom>
                <a:avLst/>
                <a:gdLst>
                  <a:gd name="T0" fmla="*/ 38 w 72"/>
                  <a:gd name="T1" fmla="*/ 0 h 72"/>
                  <a:gd name="T2" fmla="*/ 44 w 72"/>
                  <a:gd name="T3" fmla="*/ 0 h 72"/>
                  <a:gd name="T4" fmla="*/ 50 w 72"/>
                  <a:gd name="T5" fmla="*/ 2 h 72"/>
                  <a:gd name="T6" fmla="*/ 59 w 72"/>
                  <a:gd name="T7" fmla="*/ 6 h 72"/>
                  <a:gd name="T8" fmla="*/ 62 w 72"/>
                  <a:gd name="T9" fmla="*/ 10 h 72"/>
                  <a:gd name="T10" fmla="*/ 66 w 72"/>
                  <a:gd name="T11" fmla="*/ 16 h 72"/>
                  <a:gd name="T12" fmla="*/ 70 w 72"/>
                  <a:gd name="T13" fmla="*/ 20 h 72"/>
                  <a:gd name="T14" fmla="*/ 72 w 72"/>
                  <a:gd name="T15" fmla="*/ 28 h 72"/>
                  <a:gd name="T16" fmla="*/ 72 w 72"/>
                  <a:gd name="T17" fmla="*/ 34 h 72"/>
                  <a:gd name="T18" fmla="*/ 72 w 72"/>
                  <a:gd name="T19" fmla="*/ 42 h 72"/>
                  <a:gd name="T20" fmla="*/ 70 w 72"/>
                  <a:gd name="T21" fmla="*/ 48 h 72"/>
                  <a:gd name="T22" fmla="*/ 66 w 72"/>
                  <a:gd name="T23" fmla="*/ 54 h 72"/>
                  <a:gd name="T24" fmla="*/ 62 w 72"/>
                  <a:gd name="T25" fmla="*/ 62 h 72"/>
                  <a:gd name="T26" fmla="*/ 59 w 72"/>
                  <a:gd name="T27" fmla="*/ 66 h 72"/>
                  <a:gd name="T28" fmla="*/ 50 w 72"/>
                  <a:gd name="T29" fmla="*/ 70 h 72"/>
                  <a:gd name="T30" fmla="*/ 44 w 72"/>
                  <a:gd name="T31" fmla="*/ 70 h 72"/>
                  <a:gd name="T32" fmla="*/ 38 w 72"/>
                  <a:gd name="T33" fmla="*/ 72 h 72"/>
                  <a:gd name="T34" fmla="*/ 31 w 72"/>
                  <a:gd name="T35" fmla="*/ 70 h 72"/>
                  <a:gd name="T36" fmla="*/ 24 w 72"/>
                  <a:gd name="T37" fmla="*/ 70 h 72"/>
                  <a:gd name="T38" fmla="*/ 16 w 72"/>
                  <a:gd name="T39" fmla="*/ 66 h 72"/>
                  <a:gd name="T40" fmla="*/ 12 w 72"/>
                  <a:gd name="T41" fmla="*/ 62 h 72"/>
                  <a:gd name="T42" fmla="*/ 6 w 72"/>
                  <a:gd name="T43" fmla="*/ 54 h 72"/>
                  <a:gd name="T44" fmla="*/ 3 w 72"/>
                  <a:gd name="T45" fmla="*/ 48 h 72"/>
                  <a:gd name="T46" fmla="*/ 3 w 72"/>
                  <a:gd name="T47" fmla="*/ 42 h 72"/>
                  <a:gd name="T48" fmla="*/ 0 w 72"/>
                  <a:gd name="T49" fmla="*/ 34 h 72"/>
                  <a:gd name="T50" fmla="*/ 3 w 72"/>
                  <a:gd name="T51" fmla="*/ 28 h 72"/>
                  <a:gd name="T52" fmla="*/ 3 w 72"/>
                  <a:gd name="T53" fmla="*/ 20 h 72"/>
                  <a:gd name="T54" fmla="*/ 6 w 72"/>
                  <a:gd name="T55" fmla="*/ 16 h 72"/>
                  <a:gd name="T56" fmla="*/ 12 w 72"/>
                  <a:gd name="T57" fmla="*/ 10 h 72"/>
                  <a:gd name="T58" fmla="*/ 16 w 72"/>
                  <a:gd name="T59" fmla="*/ 6 h 72"/>
                  <a:gd name="T60" fmla="*/ 24 w 72"/>
                  <a:gd name="T61" fmla="*/ 2 h 72"/>
                  <a:gd name="T62" fmla="*/ 31 w 72"/>
                  <a:gd name="T63" fmla="*/ 0 h 72"/>
                  <a:gd name="T64" fmla="*/ 38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8" y="0"/>
                    </a:moveTo>
                    <a:lnTo>
                      <a:pt x="44" y="0"/>
                    </a:lnTo>
                    <a:lnTo>
                      <a:pt x="50" y="2"/>
                    </a:lnTo>
                    <a:lnTo>
                      <a:pt x="59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0"/>
                    </a:lnTo>
                    <a:lnTo>
                      <a:pt x="72" y="28"/>
                    </a:lnTo>
                    <a:lnTo>
                      <a:pt x="72" y="34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4"/>
                    </a:lnTo>
                    <a:lnTo>
                      <a:pt x="62" y="62"/>
                    </a:lnTo>
                    <a:lnTo>
                      <a:pt x="59" y="66"/>
                    </a:lnTo>
                    <a:lnTo>
                      <a:pt x="50" y="70"/>
                    </a:lnTo>
                    <a:lnTo>
                      <a:pt x="44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4" y="70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4"/>
                    </a:lnTo>
                    <a:lnTo>
                      <a:pt x="3" y="48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8" name="Freeform 1436"/>
              <p:cNvSpPr>
                <a:spLocks/>
              </p:cNvSpPr>
              <p:nvPr/>
            </p:nvSpPr>
            <p:spPr bwMode="auto">
              <a:xfrm>
                <a:off x="2544" y="2628"/>
                <a:ext cx="36" cy="36"/>
              </a:xfrm>
              <a:custGeom>
                <a:avLst/>
                <a:gdLst>
                  <a:gd name="T0" fmla="*/ 38 w 72"/>
                  <a:gd name="T1" fmla="*/ 0 h 72"/>
                  <a:gd name="T2" fmla="*/ 44 w 72"/>
                  <a:gd name="T3" fmla="*/ 0 h 72"/>
                  <a:gd name="T4" fmla="*/ 50 w 72"/>
                  <a:gd name="T5" fmla="*/ 2 h 72"/>
                  <a:gd name="T6" fmla="*/ 59 w 72"/>
                  <a:gd name="T7" fmla="*/ 6 h 72"/>
                  <a:gd name="T8" fmla="*/ 62 w 72"/>
                  <a:gd name="T9" fmla="*/ 10 h 72"/>
                  <a:gd name="T10" fmla="*/ 66 w 72"/>
                  <a:gd name="T11" fmla="*/ 16 h 72"/>
                  <a:gd name="T12" fmla="*/ 70 w 72"/>
                  <a:gd name="T13" fmla="*/ 20 h 72"/>
                  <a:gd name="T14" fmla="*/ 72 w 72"/>
                  <a:gd name="T15" fmla="*/ 28 h 72"/>
                  <a:gd name="T16" fmla="*/ 72 w 72"/>
                  <a:gd name="T17" fmla="*/ 34 h 72"/>
                  <a:gd name="T18" fmla="*/ 72 w 72"/>
                  <a:gd name="T19" fmla="*/ 42 h 72"/>
                  <a:gd name="T20" fmla="*/ 70 w 72"/>
                  <a:gd name="T21" fmla="*/ 48 h 72"/>
                  <a:gd name="T22" fmla="*/ 66 w 72"/>
                  <a:gd name="T23" fmla="*/ 54 h 72"/>
                  <a:gd name="T24" fmla="*/ 62 w 72"/>
                  <a:gd name="T25" fmla="*/ 62 h 72"/>
                  <a:gd name="T26" fmla="*/ 59 w 72"/>
                  <a:gd name="T27" fmla="*/ 66 h 72"/>
                  <a:gd name="T28" fmla="*/ 50 w 72"/>
                  <a:gd name="T29" fmla="*/ 70 h 72"/>
                  <a:gd name="T30" fmla="*/ 44 w 72"/>
                  <a:gd name="T31" fmla="*/ 70 h 72"/>
                  <a:gd name="T32" fmla="*/ 38 w 72"/>
                  <a:gd name="T33" fmla="*/ 72 h 72"/>
                  <a:gd name="T34" fmla="*/ 31 w 72"/>
                  <a:gd name="T35" fmla="*/ 70 h 72"/>
                  <a:gd name="T36" fmla="*/ 24 w 72"/>
                  <a:gd name="T37" fmla="*/ 70 h 72"/>
                  <a:gd name="T38" fmla="*/ 16 w 72"/>
                  <a:gd name="T39" fmla="*/ 66 h 72"/>
                  <a:gd name="T40" fmla="*/ 12 w 72"/>
                  <a:gd name="T41" fmla="*/ 62 h 72"/>
                  <a:gd name="T42" fmla="*/ 6 w 72"/>
                  <a:gd name="T43" fmla="*/ 54 h 72"/>
                  <a:gd name="T44" fmla="*/ 3 w 72"/>
                  <a:gd name="T45" fmla="*/ 48 h 72"/>
                  <a:gd name="T46" fmla="*/ 3 w 72"/>
                  <a:gd name="T47" fmla="*/ 42 h 72"/>
                  <a:gd name="T48" fmla="*/ 0 w 72"/>
                  <a:gd name="T49" fmla="*/ 34 h 72"/>
                  <a:gd name="T50" fmla="*/ 3 w 72"/>
                  <a:gd name="T51" fmla="*/ 28 h 72"/>
                  <a:gd name="T52" fmla="*/ 3 w 72"/>
                  <a:gd name="T53" fmla="*/ 20 h 72"/>
                  <a:gd name="T54" fmla="*/ 6 w 72"/>
                  <a:gd name="T55" fmla="*/ 16 h 72"/>
                  <a:gd name="T56" fmla="*/ 12 w 72"/>
                  <a:gd name="T57" fmla="*/ 10 h 72"/>
                  <a:gd name="T58" fmla="*/ 16 w 72"/>
                  <a:gd name="T59" fmla="*/ 6 h 72"/>
                  <a:gd name="T60" fmla="*/ 24 w 72"/>
                  <a:gd name="T61" fmla="*/ 2 h 72"/>
                  <a:gd name="T62" fmla="*/ 31 w 72"/>
                  <a:gd name="T63" fmla="*/ 0 h 72"/>
                  <a:gd name="T64" fmla="*/ 38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8" y="0"/>
                    </a:moveTo>
                    <a:lnTo>
                      <a:pt x="44" y="0"/>
                    </a:lnTo>
                    <a:lnTo>
                      <a:pt x="50" y="2"/>
                    </a:lnTo>
                    <a:lnTo>
                      <a:pt x="59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0"/>
                    </a:lnTo>
                    <a:lnTo>
                      <a:pt x="72" y="28"/>
                    </a:lnTo>
                    <a:lnTo>
                      <a:pt x="72" y="34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4"/>
                    </a:lnTo>
                    <a:lnTo>
                      <a:pt x="62" y="62"/>
                    </a:lnTo>
                    <a:lnTo>
                      <a:pt x="59" y="66"/>
                    </a:lnTo>
                    <a:lnTo>
                      <a:pt x="50" y="70"/>
                    </a:lnTo>
                    <a:lnTo>
                      <a:pt x="44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4" y="70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4"/>
                    </a:lnTo>
                    <a:lnTo>
                      <a:pt x="3" y="48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09" name="Line 1437"/>
              <p:cNvSpPr>
                <a:spLocks noChangeShapeType="1"/>
              </p:cNvSpPr>
              <p:nvPr/>
            </p:nvSpPr>
            <p:spPr bwMode="auto">
              <a:xfrm>
                <a:off x="2538" y="2674"/>
                <a:ext cx="50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0" name="Freeform 1438"/>
              <p:cNvSpPr>
                <a:spLocks/>
              </p:cNvSpPr>
              <p:nvPr/>
            </p:nvSpPr>
            <p:spPr bwMode="auto">
              <a:xfrm>
                <a:off x="2525" y="2664"/>
                <a:ext cx="38" cy="69"/>
              </a:xfrm>
              <a:custGeom>
                <a:avLst/>
                <a:gdLst>
                  <a:gd name="T0" fmla="*/ 77 w 77"/>
                  <a:gd name="T1" fmla="*/ 0 h 137"/>
                  <a:gd name="T2" fmla="*/ 77 w 77"/>
                  <a:gd name="T3" fmla="*/ 64 h 137"/>
                  <a:gd name="T4" fmla="*/ 0 w 77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37">
                    <a:moveTo>
                      <a:pt x="77" y="0"/>
                    </a:moveTo>
                    <a:lnTo>
                      <a:pt x="77" y="64"/>
                    </a:lnTo>
                    <a:lnTo>
                      <a:pt x="0" y="13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1" name="Line 1439"/>
              <p:cNvSpPr>
                <a:spLocks noChangeShapeType="1"/>
              </p:cNvSpPr>
              <p:nvPr/>
            </p:nvSpPr>
            <p:spPr bwMode="auto">
              <a:xfrm>
                <a:off x="2563" y="2696"/>
                <a:ext cx="36" cy="3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2" name="Freeform 1440"/>
              <p:cNvSpPr>
                <a:spLocks/>
              </p:cNvSpPr>
              <p:nvPr/>
            </p:nvSpPr>
            <p:spPr bwMode="auto">
              <a:xfrm>
                <a:off x="2533" y="2615"/>
                <a:ext cx="36" cy="35"/>
              </a:xfrm>
              <a:custGeom>
                <a:avLst/>
                <a:gdLst>
                  <a:gd name="T0" fmla="*/ 38 w 72"/>
                  <a:gd name="T1" fmla="*/ 0 h 70"/>
                  <a:gd name="T2" fmla="*/ 46 w 72"/>
                  <a:gd name="T3" fmla="*/ 0 h 70"/>
                  <a:gd name="T4" fmla="*/ 53 w 72"/>
                  <a:gd name="T5" fmla="*/ 4 h 70"/>
                  <a:gd name="T6" fmla="*/ 56 w 72"/>
                  <a:gd name="T7" fmla="*/ 8 h 70"/>
                  <a:gd name="T8" fmla="*/ 64 w 72"/>
                  <a:gd name="T9" fmla="*/ 10 h 70"/>
                  <a:gd name="T10" fmla="*/ 66 w 72"/>
                  <a:gd name="T11" fmla="*/ 14 h 70"/>
                  <a:gd name="T12" fmla="*/ 70 w 72"/>
                  <a:gd name="T13" fmla="*/ 22 h 70"/>
                  <a:gd name="T14" fmla="*/ 72 w 72"/>
                  <a:gd name="T15" fmla="*/ 28 h 70"/>
                  <a:gd name="T16" fmla="*/ 72 w 72"/>
                  <a:gd name="T17" fmla="*/ 36 h 70"/>
                  <a:gd name="T18" fmla="*/ 72 w 72"/>
                  <a:gd name="T19" fmla="*/ 42 h 70"/>
                  <a:gd name="T20" fmla="*/ 70 w 72"/>
                  <a:gd name="T21" fmla="*/ 48 h 70"/>
                  <a:gd name="T22" fmla="*/ 66 w 72"/>
                  <a:gd name="T23" fmla="*/ 57 h 70"/>
                  <a:gd name="T24" fmla="*/ 64 w 72"/>
                  <a:gd name="T25" fmla="*/ 60 h 70"/>
                  <a:gd name="T26" fmla="*/ 56 w 72"/>
                  <a:gd name="T27" fmla="*/ 68 h 70"/>
                  <a:gd name="T28" fmla="*/ 53 w 72"/>
                  <a:gd name="T29" fmla="*/ 70 h 70"/>
                  <a:gd name="T30" fmla="*/ 46 w 72"/>
                  <a:gd name="T31" fmla="*/ 70 h 70"/>
                  <a:gd name="T32" fmla="*/ 38 w 72"/>
                  <a:gd name="T33" fmla="*/ 70 h 70"/>
                  <a:gd name="T34" fmla="*/ 32 w 72"/>
                  <a:gd name="T35" fmla="*/ 70 h 70"/>
                  <a:gd name="T36" fmla="*/ 25 w 72"/>
                  <a:gd name="T37" fmla="*/ 70 h 70"/>
                  <a:gd name="T38" fmla="*/ 18 w 72"/>
                  <a:gd name="T39" fmla="*/ 68 h 70"/>
                  <a:gd name="T40" fmla="*/ 10 w 72"/>
                  <a:gd name="T41" fmla="*/ 60 h 70"/>
                  <a:gd name="T42" fmla="*/ 6 w 72"/>
                  <a:gd name="T43" fmla="*/ 57 h 70"/>
                  <a:gd name="T44" fmla="*/ 4 w 72"/>
                  <a:gd name="T45" fmla="*/ 48 h 70"/>
                  <a:gd name="T46" fmla="*/ 4 w 72"/>
                  <a:gd name="T47" fmla="*/ 42 h 70"/>
                  <a:gd name="T48" fmla="*/ 0 w 72"/>
                  <a:gd name="T49" fmla="*/ 36 h 70"/>
                  <a:gd name="T50" fmla="*/ 4 w 72"/>
                  <a:gd name="T51" fmla="*/ 28 h 70"/>
                  <a:gd name="T52" fmla="*/ 4 w 72"/>
                  <a:gd name="T53" fmla="*/ 22 h 70"/>
                  <a:gd name="T54" fmla="*/ 6 w 72"/>
                  <a:gd name="T55" fmla="*/ 14 h 70"/>
                  <a:gd name="T56" fmla="*/ 10 w 72"/>
                  <a:gd name="T57" fmla="*/ 10 h 70"/>
                  <a:gd name="T58" fmla="*/ 18 w 72"/>
                  <a:gd name="T59" fmla="*/ 8 h 70"/>
                  <a:gd name="T60" fmla="*/ 25 w 72"/>
                  <a:gd name="T61" fmla="*/ 4 h 70"/>
                  <a:gd name="T62" fmla="*/ 32 w 72"/>
                  <a:gd name="T63" fmla="*/ 0 h 70"/>
                  <a:gd name="T64" fmla="*/ 38 w 72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0">
                    <a:moveTo>
                      <a:pt x="38" y="0"/>
                    </a:moveTo>
                    <a:lnTo>
                      <a:pt x="46" y="0"/>
                    </a:lnTo>
                    <a:lnTo>
                      <a:pt x="53" y="4"/>
                    </a:lnTo>
                    <a:lnTo>
                      <a:pt x="56" y="8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70" y="22"/>
                    </a:lnTo>
                    <a:lnTo>
                      <a:pt x="72" y="28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7"/>
                    </a:lnTo>
                    <a:lnTo>
                      <a:pt x="64" y="60"/>
                    </a:lnTo>
                    <a:lnTo>
                      <a:pt x="56" y="68"/>
                    </a:lnTo>
                    <a:lnTo>
                      <a:pt x="53" y="70"/>
                    </a:lnTo>
                    <a:lnTo>
                      <a:pt x="46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5" y="70"/>
                    </a:lnTo>
                    <a:lnTo>
                      <a:pt x="18" y="68"/>
                    </a:lnTo>
                    <a:lnTo>
                      <a:pt x="10" y="60"/>
                    </a:lnTo>
                    <a:lnTo>
                      <a:pt x="6" y="57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3" name="Freeform 1441"/>
              <p:cNvSpPr>
                <a:spLocks/>
              </p:cNvSpPr>
              <p:nvPr/>
            </p:nvSpPr>
            <p:spPr bwMode="auto">
              <a:xfrm>
                <a:off x="2533" y="2615"/>
                <a:ext cx="36" cy="35"/>
              </a:xfrm>
              <a:custGeom>
                <a:avLst/>
                <a:gdLst>
                  <a:gd name="T0" fmla="*/ 38 w 72"/>
                  <a:gd name="T1" fmla="*/ 0 h 70"/>
                  <a:gd name="T2" fmla="*/ 46 w 72"/>
                  <a:gd name="T3" fmla="*/ 0 h 70"/>
                  <a:gd name="T4" fmla="*/ 53 w 72"/>
                  <a:gd name="T5" fmla="*/ 4 h 70"/>
                  <a:gd name="T6" fmla="*/ 56 w 72"/>
                  <a:gd name="T7" fmla="*/ 8 h 70"/>
                  <a:gd name="T8" fmla="*/ 64 w 72"/>
                  <a:gd name="T9" fmla="*/ 10 h 70"/>
                  <a:gd name="T10" fmla="*/ 66 w 72"/>
                  <a:gd name="T11" fmla="*/ 14 h 70"/>
                  <a:gd name="T12" fmla="*/ 70 w 72"/>
                  <a:gd name="T13" fmla="*/ 22 h 70"/>
                  <a:gd name="T14" fmla="*/ 72 w 72"/>
                  <a:gd name="T15" fmla="*/ 28 h 70"/>
                  <a:gd name="T16" fmla="*/ 72 w 72"/>
                  <a:gd name="T17" fmla="*/ 36 h 70"/>
                  <a:gd name="T18" fmla="*/ 72 w 72"/>
                  <a:gd name="T19" fmla="*/ 42 h 70"/>
                  <a:gd name="T20" fmla="*/ 70 w 72"/>
                  <a:gd name="T21" fmla="*/ 48 h 70"/>
                  <a:gd name="T22" fmla="*/ 66 w 72"/>
                  <a:gd name="T23" fmla="*/ 57 h 70"/>
                  <a:gd name="T24" fmla="*/ 64 w 72"/>
                  <a:gd name="T25" fmla="*/ 60 h 70"/>
                  <a:gd name="T26" fmla="*/ 56 w 72"/>
                  <a:gd name="T27" fmla="*/ 68 h 70"/>
                  <a:gd name="T28" fmla="*/ 53 w 72"/>
                  <a:gd name="T29" fmla="*/ 70 h 70"/>
                  <a:gd name="T30" fmla="*/ 46 w 72"/>
                  <a:gd name="T31" fmla="*/ 70 h 70"/>
                  <a:gd name="T32" fmla="*/ 38 w 72"/>
                  <a:gd name="T33" fmla="*/ 70 h 70"/>
                  <a:gd name="T34" fmla="*/ 32 w 72"/>
                  <a:gd name="T35" fmla="*/ 70 h 70"/>
                  <a:gd name="T36" fmla="*/ 25 w 72"/>
                  <a:gd name="T37" fmla="*/ 70 h 70"/>
                  <a:gd name="T38" fmla="*/ 18 w 72"/>
                  <a:gd name="T39" fmla="*/ 68 h 70"/>
                  <a:gd name="T40" fmla="*/ 10 w 72"/>
                  <a:gd name="T41" fmla="*/ 60 h 70"/>
                  <a:gd name="T42" fmla="*/ 6 w 72"/>
                  <a:gd name="T43" fmla="*/ 57 h 70"/>
                  <a:gd name="T44" fmla="*/ 4 w 72"/>
                  <a:gd name="T45" fmla="*/ 48 h 70"/>
                  <a:gd name="T46" fmla="*/ 4 w 72"/>
                  <a:gd name="T47" fmla="*/ 42 h 70"/>
                  <a:gd name="T48" fmla="*/ 0 w 72"/>
                  <a:gd name="T49" fmla="*/ 36 h 70"/>
                  <a:gd name="T50" fmla="*/ 4 w 72"/>
                  <a:gd name="T51" fmla="*/ 28 h 70"/>
                  <a:gd name="T52" fmla="*/ 4 w 72"/>
                  <a:gd name="T53" fmla="*/ 22 h 70"/>
                  <a:gd name="T54" fmla="*/ 6 w 72"/>
                  <a:gd name="T55" fmla="*/ 14 h 70"/>
                  <a:gd name="T56" fmla="*/ 10 w 72"/>
                  <a:gd name="T57" fmla="*/ 10 h 70"/>
                  <a:gd name="T58" fmla="*/ 18 w 72"/>
                  <a:gd name="T59" fmla="*/ 8 h 70"/>
                  <a:gd name="T60" fmla="*/ 25 w 72"/>
                  <a:gd name="T61" fmla="*/ 4 h 70"/>
                  <a:gd name="T62" fmla="*/ 32 w 72"/>
                  <a:gd name="T63" fmla="*/ 0 h 70"/>
                  <a:gd name="T64" fmla="*/ 38 w 72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0">
                    <a:moveTo>
                      <a:pt x="38" y="0"/>
                    </a:moveTo>
                    <a:lnTo>
                      <a:pt x="46" y="0"/>
                    </a:lnTo>
                    <a:lnTo>
                      <a:pt x="53" y="4"/>
                    </a:lnTo>
                    <a:lnTo>
                      <a:pt x="56" y="8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70" y="22"/>
                    </a:lnTo>
                    <a:lnTo>
                      <a:pt x="72" y="28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8"/>
                    </a:lnTo>
                    <a:lnTo>
                      <a:pt x="66" y="57"/>
                    </a:lnTo>
                    <a:lnTo>
                      <a:pt x="64" y="60"/>
                    </a:lnTo>
                    <a:lnTo>
                      <a:pt x="56" y="68"/>
                    </a:lnTo>
                    <a:lnTo>
                      <a:pt x="53" y="70"/>
                    </a:lnTo>
                    <a:lnTo>
                      <a:pt x="46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5" y="70"/>
                    </a:lnTo>
                    <a:lnTo>
                      <a:pt x="18" y="68"/>
                    </a:lnTo>
                    <a:lnTo>
                      <a:pt x="10" y="60"/>
                    </a:lnTo>
                    <a:lnTo>
                      <a:pt x="6" y="57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0"/>
                    </a:lnTo>
                    <a:lnTo>
                      <a:pt x="3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4" name="Line 1442"/>
              <p:cNvSpPr>
                <a:spLocks noChangeShapeType="1"/>
              </p:cNvSpPr>
              <p:nvPr/>
            </p:nvSpPr>
            <p:spPr bwMode="auto">
              <a:xfrm>
                <a:off x="2527" y="2661"/>
                <a:ext cx="5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5" name="Freeform 1443"/>
              <p:cNvSpPr>
                <a:spLocks/>
              </p:cNvSpPr>
              <p:nvPr/>
            </p:nvSpPr>
            <p:spPr bwMode="auto">
              <a:xfrm>
                <a:off x="2514" y="2652"/>
                <a:ext cx="36" cy="69"/>
              </a:xfrm>
              <a:custGeom>
                <a:avLst/>
                <a:gdLst>
                  <a:gd name="T0" fmla="*/ 72 w 72"/>
                  <a:gd name="T1" fmla="*/ 0 h 137"/>
                  <a:gd name="T2" fmla="*/ 72 w 72"/>
                  <a:gd name="T3" fmla="*/ 62 h 137"/>
                  <a:gd name="T4" fmla="*/ 0 w 72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37">
                    <a:moveTo>
                      <a:pt x="72" y="0"/>
                    </a:moveTo>
                    <a:lnTo>
                      <a:pt x="72" y="62"/>
                    </a:lnTo>
                    <a:lnTo>
                      <a:pt x="0" y="13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6" name="Line 1444"/>
              <p:cNvSpPr>
                <a:spLocks noChangeShapeType="1"/>
              </p:cNvSpPr>
              <p:nvPr/>
            </p:nvSpPr>
            <p:spPr bwMode="auto">
              <a:xfrm>
                <a:off x="2550" y="2683"/>
                <a:ext cx="39" cy="3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7" name="Line 1445"/>
              <p:cNvSpPr>
                <a:spLocks noChangeShapeType="1"/>
              </p:cNvSpPr>
              <p:nvPr/>
            </p:nvSpPr>
            <p:spPr bwMode="auto">
              <a:xfrm>
                <a:off x="2583" y="2664"/>
                <a:ext cx="11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8" name="Line 1446"/>
              <p:cNvSpPr>
                <a:spLocks noChangeShapeType="1"/>
              </p:cNvSpPr>
              <p:nvPr/>
            </p:nvSpPr>
            <p:spPr bwMode="auto">
              <a:xfrm>
                <a:off x="2723" y="2707"/>
                <a:ext cx="26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19" name="Line 1447"/>
              <p:cNvSpPr>
                <a:spLocks noChangeShapeType="1"/>
              </p:cNvSpPr>
              <p:nvPr/>
            </p:nvSpPr>
            <p:spPr bwMode="auto">
              <a:xfrm flipH="1">
                <a:off x="2817" y="2707"/>
                <a:ext cx="28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0" name="Freeform 1448"/>
              <p:cNvSpPr>
                <a:spLocks/>
              </p:cNvSpPr>
              <p:nvPr/>
            </p:nvSpPr>
            <p:spPr bwMode="auto">
              <a:xfrm>
                <a:off x="2728" y="2703"/>
                <a:ext cx="21" cy="20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1" name="Freeform 1449"/>
              <p:cNvSpPr>
                <a:spLocks/>
              </p:cNvSpPr>
              <p:nvPr/>
            </p:nvSpPr>
            <p:spPr bwMode="auto">
              <a:xfrm>
                <a:off x="2728" y="2703"/>
                <a:ext cx="21" cy="20"/>
              </a:xfrm>
              <a:custGeom>
                <a:avLst/>
                <a:gdLst>
                  <a:gd name="T0" fmla="*/ 0 w 42"/>
                  <a:gd name="T1" fmla="*/ 14 h 39"/>
                  <a:gd name="T2" fmla="*/ 42 w 42"/>
                  <a:gd name="T3" fmla="*/ 0 h 39"/>
                  <a:gd name="T4" fmla="*/ 36 w 42"/>
                  <a:gd name="T5" fmla="*/ 39 h 39"/>
                  <a:gd name="T6" fmla="*/ 0 w 42"/>
                  <a:gd name="T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0" y="14"/>
                    </a:moveTo>
                    <a:lnTo>
                      <a:pt x="42" y="0"/>
                    </a:lnTo>
                    <a:lnTo>
                      <a:pt x="36" y="39"/>
                    </a:lnTo>
                    <a:lnTo>
                      <a:pt x="0" y="14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2" name="Freeform 1450"/>
              <p:cNvSpPr>
                <a:spLocks/>
              </p:cNvSpPr>
              <p:nvPr/>
            </p:nvSpPr>
            <p:spPr bwMode="auto">
              <a:xfrm>
                <a:off x="2753" y="2713"/>
                <a:ext cx="14" cy="29"/>
              </a:xfrm>
              <a:custGeom>
                <a:avLst/>
                <a:gdLst>
                  <a:gd name="T0" fmla="*/ 6 w 28"/>
                  <a:gd name="T1" fmla="*/ 8 h 57"/>
                  <a:gd name="T2" fmla="*/ 28 w 28"/>
                  <a:gd name="T3" fmla="*/ 0 h 57"/>
                  <a:gd name="T4" fmla="*/ 20 w 28"/>
                  <a:gd name="T5" fmla="*/ 57 h 57"/>
                  <a:gd name="T6" fmla="*/ 0 w 28"/>
                  <a:gd name="T7" fmla="*/ 47 h 57"/>
                  <a:gd name="T8" fmla="*/ 6 w 28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6" y="8"/>
                    </a:moveTo>
                    <a:lnTo>
                      <a:pt x="28" y="0"/>
                    </a:lnTo>
                    <a:lnTo>
                      <a:pt x="20" y="57"/>
                    </a:lnTo>
                    <a:lnTo>
                      <a:pt x="0" y="4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3" name="Freeform 1451"/>
              <p:cNvSpPr>
                <a:spLocks/>
              </p:cNvSpPr>
              <p:nvPr/>
            </p:nvSpPr>
            <p:spPr bwMode="auto">
              <a:xfrm>
                <a:off x="2753" y="2713"/>
                <a:ext cx="14" cy="29"/>
              </a:xfrm>
              <a:custGeom>
                <a:avLst/>
                <a:gdLst>
                  <a:gd name="T0" fmla="*/ 6 w 28"/>
                  <a:gd name="T1" fmla="*/ 8 h 57"/>
                  <a:gd name="T2" fmla="*/ 28 w 28"/>
                  <a:gd name="T3" fmla="*/ 0 h 57"/>
                  <a:gd name="T4" fmla="*/ 20 w 28"/>
                  <a:gd name="T5" fmla="*/ 57 h 57"/>
                  <a:gd name="T6" fmla="*/ 0 w 28"/>
                  <a:gd name="T7" fmla="*/ 47 h 57"/>
                  <a:gd name="T8" fmla="*/ 6 w 28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6" y="8"/>
                    </a:moveTo>
                    <a:lnTo>
                      <a:pt x="28" y="0"/>
                    </a:lnTo>
                    <a:lnTo>
                      <a:pt x="20" y="57"/>
                    </a:lnTo>
                    <a:lnTo>
                      <a:pt x="0" y="47"/>
                    </a:lnTo>
                    <a:lnTo>
                      <a:pt x="6" y="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4" name="Freeform 1452"/>
              <p:cNvSpPr>
                <a:spLocks/>
              </p:cNvSpPr>
              <p:nvPr/>
            </p:nvSpPr>
            <p:spPr bwMode="auto">
              <a:xfrm>
                <a:off x="2828" y="2715"/>
                <a:ext cx="30" cy="28"/>
              </a:xfrm>
              <a:custGeom>
                <a:avLst/>
                <a:gdLst>
                  <a:gd name="T0" fmla="*/ 23 w 60"/>
                  <a:gd name="T1" fmla="*/ 0 h 56"/>
                  <a:gd name="T2" fmla="*/ 0 w 60"/>
                  <a:gd name="T3" fmla="*/ 21 h 56"/>
                  <a:gd name="T4" fmla="*/ 6 w 60"/>
                  <a:gd name="T5" fmla="*/ 56 h 56"/>
                  <a:gd name="T6" fmla="*/ 60 w 60"/>
                  <a:gd name="T7" fmla="*/ 6 h 56"/>
                  <a:gd name="T8" fmla="*/ 23 w 6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6">
                    <a:moveTo>
                      <a:pt x="23" y="0"/>
                    </a:moveTo>
                    <a:lnTo>
                      <a:pt x="0" y="21"/>
                    </a:lnTo>
                    <a:lnTo>
                      <a:pt x="6" y="56"/>
                    </a:lnTo>
                    <a:lnTo>
                      <a:pt x="60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5" name="Freeform 1453"/>
              <p:cNvSpPr>
                <a:spLocks/>
              </p:cNvSpPr>
              <p:nvPr/>
            </p:nvSpPr>
            <p:spPr bwMode="auto">
              <a:xfrm>
                <a:off x="2828" y="2715"/>
                <a:ext cx="30" cy="28"/>
              </a:xfrm>
              <a:custGeom>
                <a:avLst/>
                <a:gdLst>
                  <a:gd name="T0" fmla="*/ 23 w 60"/>
                  <a:gd name="T1" fmla="*/ 0 h 56"/>
                  <a:gd name="T2" fmla="*/ 0 w 60"/>
                  <a:gd name="T3" fmla="*/ 21 h 56"/>
                  <a:gd name="T4" fmla="*/ 6 w 60"/>
                  <a:gd name="T5" fmla="*/ 56 h 56"/>
                  <a:gd name="T6" fmla="*/ 60 w 60"/>
                  <a:gd name="T7" fmla="*/ 6 h 56"/>
                  <a:gd name="T8" fmla="*/ 23 w 6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6">
                    <a:moveTo>
                      <a:pt x="23" y="0"/>
                    </a:moveTo>
                    <a:lnTo>
                      <a:pt x="0" y="21"/>
                    </a:lnTo>
                    <a:lnTo>
                      <a:pt x="6" y="56"/>
                    </a:lnTo>
                    <a:lnTo>
                      <a:pt x="60" y="6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6" name="Line 1454"/>
              <p:cNvSpPr>
                <a:spLocks noChangeShapeType="1"/>
              </p:cNvSpPr>
              <p:nvPr/>
            </p:nvSpPr>
            <p:spPr bwMode="auto">
              <a:xfrm flipH="1" flipV="1">
                <a:off x="2817" y="2703"/>
                <a:ext cx="58" cy="6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7" name="Freeform 1455"/>
              <p:cNvSpPr>
                <a:spLocks/>
              </p:cNvSpPr>
              <p:nvPr/>
            </p:nvSpPr>
            <p:spPr bwMode="auto">
              <a:xfrm>
                <a:off x="2811" y="2694"/>
                <a:ext cx="11" cy="39"/>
              </a:xfrm>
              <a:custGeom>
                <a:avLst/>
                <a:gdLst>
                  <a:gd name="T0" fmla="*/ 6 w 22"/>
                  <a:gd name="T1" fmla="*/ 0 h 77"/>
                  <a:gd name="T2" fmla="*/ 0 w 22"/>
                  <a:gd name="T3" fmla="*/ 10 h 77"/>
                  <a:gd name="T4" fmla="*/ 8 w 22"/>
                  <a:gd name="T5" fmla="*/ 77 h 77"/>
                  <a:gd name="T6" fmla="*/ 22 w 22"/>
                  <a:gd name="T7" fmla="*/ 74 h 77"/>
                  <a:gd name="T8" fmla="*/ 12 w 22"/>
                  <a:gd name="T9" fmla="*/ 7 h 77"/>
                  <a:gd name="T10" fmla="*/ 2 w 22"/>
                  <a:gd name="T11" fmla="*/ 14 h 77"/>
                  <a:gd name="T12" fmla="*/ 6 w 22"/>
                  <a:gd name="T1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7">
                    <a:moveTo>
                      <a:pt x="6" y="0"/>
                    </a:moveTo>
                    <a:lnTo>
                      <a:pt x="0" y="10"/>
                    </a:lnTo>
                    <a:lnTo>
                      <a:pt x="8" y="77"/>
                    </a:lnTo>
                    <a:lnTo>
                      <a:pt x="22" y="74"/>
                    </a:lnTo>
                    <a:lnTo>
                      <a:pt x="12" y="7"/>
                    </a:lnTo>
                    <a:lnTo>
                      <a:pt x="2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8" name="Freeform 1456"/>
              <p:cNvSpPr>
                <a:spLocks/>
              </p:cNvSpPr>
              <p:nvPr/>
            </p:nvSpPr>
            <p:spPr bwMode="auto">
              <a:xfrm>
                <a:off x="2811" y="2694"/>
                <a:ext cx="3" cy="5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7 h 10"/>
                  <a:gd name="T4" fmla="*/ 0 w 6"/>
                  <a:gd name="T5" fmla="*/ 10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7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29" name="Freeform 1457"/>
              <p:cNvSpPr>
                <a:spLocks/>
              </p:cNvSpPr>
              <p:nvPr/>
            </p:nvSpPr>
            <p:spPr bwMode="auto">
              <a:xfrm>
                <a:off x="2812" y="2694"/>
                <a:ext cx="35" cy="16"/>
              </a:xfrm>
              <a:custGeom>
                <a:avLst/>
                <a:gdLst>
                  <a:gd name="T0" fmla="*/ 70 w 70"/>
                  <a:gd name="T1" fmla="*/ 25 h 32"/>
                  <a:gd name="T2" fmla="*/ 70 w 70"/>
                  <a:gd name="T3" fmla="*/ 18 h 32"/>
                  <a:gd name="T4" fmla="*/ 4 w 70"/>
                  <a:gd name="T5" fmla="*/ 0 h 32"/>
                  <a:gd name="T6" fmla="*/ 0 w 70"/>
                  <a:gd name="T7" fmla="*/ 14 h 32"/>
                  <a:gd name="T8" fmla="*/ 66 w 70"/>
                  <a:gd name="T9" fmla="*/ 32 h 32"/>
                  <a:gd name="T10" fmla="*/ 70 w 70"/>
                  <a:gd name="T11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2">
                    <a:moveTo>
                      <a:pt x="70" y="25"/>
                    </a:moveTo>
                    <a:lnTo>
                      <a:pt x="70" y="18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66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0" name="Freeform 1458"/>
              <p:cNvSpPr>
                <a:spLocks/>
              </p:cNvSpPr>
              <p:nvPr/>
            </p:nvSpPr>
            <p:spPr bwMode="auto">
              <a:xfrm>
                <a:off x="2819" y="2705"/>
                <a:ext cx="17" cy="18"/>
              </a:xfrm>
              <a:custGeom>
                <a:avLst/>
                <a:gdLst>
                  <a:gd name="T0" fmla="*/ 0 w 34"/>
                  <a:gd name="T1" fmla="*/ 0 h 36"/>
                  <a:gd name="T2" fmla="*/ 3 w 34"/>
                  <a:gd name="T3" fmla="*/ 36 h 36"/>
                  <a:gd name="T4" fmla="*/ 34 w 34"/>
                  <a:gd name="T5" fmla="*/ 11 h 36"/>
                  <a:gd name="T6" fmla="*/ 0 w 3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6">
                    <a:moveTo>
                      <a:pt x="0" y="0"/>
                    </a:moveTo>
                    <a:lnTo>
                      <a:pt x="3" y="36"/>
                    </a:lnTo>
                    <a:lnTo>
                      <a:pt x="3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1" name="Freeform 1459"/>
              <p:cNvSpPr>
                <a:spLocks/>
              </p:cNvSpPr>
              <p:nvPr/>
            </p:nvSpPr>
            <p:spPr bwMode="auto">
              <a:xfrm>
                <a:off x="2819" y="2705"/>
                <a:ext cx="17" cy="18"/>
              </a:xfrm>
              <a:custGeom>
                <a:avLst/>
                <a:gdLst>
                  <a:gd name="T0" fmla="*/ 0 w 34"/>
                  <a:gd name="T1" fmla="*/ 0 h 36"/>
                  <a:gd name="T2" fmla="*/ 3 w 34"/>
                  <a:gd name="T3" fmla="*/ 36 h 36"/>
                  <a:gd name="T4" fmla="*/ 34 w 34"/>
                  <a:gd name="T5" fmla="*/ 11 h 36"/>
                  <a:gd name="T6" fmla="*/ 0 w 3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6">
                    <a:moveTo>
                      <a:pt x="0" y="0"/>
                    </a:moveTo>
                    <a:lnTo>
                      <a:pt x="3" y="36"/>
                    </a:lnTo>
                    <a:lnTo>
                      <a:pt x="34" y="1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2" name="Line 1460"/>
              <p:cNvSpPr>
                <a:spLocks noChangeShapeType="1"/>
              </p:cNvSpPr>
              <p:nvPr/>
            </p:nvSpPr>
            <p:spPr bwMode="auto">
              <a:xfrm flipV="1">
                <a:off x="3885" y="3451"/>
                <a:ext cx="118" cy="4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3" name="Line 1461"/>
              <p:cNvSpPr>
                <a:spLocks noChangeShapeType="1"/>
              </p:cNvSpPr>
              <p:nvPr/>
            </p:nvSpPr>
            <p:spPr bwMode="auto">
              <a:xfrm flipH="1">
                <a:off x="4019" y="3504"/>
                <a:ext cx="22" cy="11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4" name="Line 1462"/>
              <p:cNvSpPr>
                <a:spLocks noChangeShapeType="1"/>
              </p:cNvSpPr>
              <p:nvPr/>
            </p:nvSpPr>
            <p:spPr bwMode="auto">
              <a:xfrm>
                <a:off x="3878" y="3557"/>
                <a:ext cx="77" cy="5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5" name="Line 1463"/>
              <p:cNvSpPr>
                <a:spLocks noChangeShapeType="1"/>
              </p:cNvSpPr>
              <p:nvPr/>
            </p:nvSpPr>
            <p:spPr bwMode="auto">
              <a:xfrm flipV="1">
                <a:off x="4060" y="3617"/>
                <a:ext cx="89" cy="4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6" name="Rectangle 1464"/>
              <p:cNvSpPr>
                <a:spLocks noChangeArrowheads="1"/>
              </p:cNvSpPr>
              <p:nvPr/>
            </p:nvSpPr>
            <p:spPr bwMode="auto">
              <a:xfrm>
                <a:off x="4171" y="3541"/>
                <a:ext cx="70" cy="6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7" name="Rectangle 1465"/>
              <p:cNvSpPr>
                <a:spLocks noChangeArrowheads="1"/>
              </p:cNvSpPr>
              <p:nvPr/>
            </p:nvSpPr>
            <p:spPr bwMode="auto">
              <a:xfrm>
                <a:off x="4171" y="3541"/>
                <a:ext cx="70" cy="6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8" name="Freeform 1466"/>
              <p:cNvSpPr>
                <a:spLocks/>
              </p:cNvSpPr>
              <p:nvPr/>
            </p:nvSpPr>
            <p:spPr bwMode="auto">
              <a:xfrm>
                <a:off x="4149" y="3565"/>
                <a:ext cx="49" cy="9"/>
              </a:xfrm>
              <a:custGeom>
                <a:avLst/>
                <a:gdLst>
                  <a:gd name="T0" fmla="*/ 48 w 98"/>
                  <a:gd name="T1" fmla="*/ 0 h 17"/>
                  <a:gd name="T2" fmla="*/ 57 w 98"/>
                  <a:gd name="T3" fmla="*/ 0 h 17"/>
                  <a:gd name="T4" fmla="*/ 64 w 98"/>
                  <a:gd name="T5" fmla="*/ 0 h 17"/>
                  <a:gd name="T6" fmla="*/ 77 w 98"/>
                  <a:gd name="T7" fmla="*/ 0 h 17"/>
                  <a:gd name="T8" fmla="*/ 82 w 98"/>
                  <a:gd name="T9" fmla="*/ 0 h 17"/>
                  <a:gd name="T10" fmla="*/ 90 w 98"/>
                  <a:gd name="T11" fmla="*/ 3 h 17"/>
                  <a:gd name="T12" fmla="*/ 92 w 98"/>
                  <a:gd name="T13" fmla="*/ 3 h 17"/>
                  <a:gd name="T14" fmla="*/ 98 w 98"/>
                  <a:gd name="T15" fmla="*/ 9 h 17"/>
                  <a:gd name="T16" fmla="*/ 98 w 98"/>
                  <a:gd name="T17" fmla="*/ 11 h 17"/>
                  <a:gd name="T18" fmla="*/ 92 w 98"/>
                  <a:gd name="T19" fmla="*/ 11 h 17"/>
                  <a:gd name="T20" fmla="*/ 90 w 98"/>
                  <a:gd name="T21" fmla="*/ 15 h 17"/>
                  <a:gd name="T22" fmla="*/ 82 w 98"/>
                  <a:gd name="T23" fmla="*/ 15 h 17"/>
                  <a:gd name="T24" fmla="*/ 77 w 98"/>
                  <a:gd name="T25" fmla="*/ 15 h 17"/>
                  <a:gd name="T26" fmla="*/ 64 w 98"/>
                  <a:gd name="T27" fmla="*/ 17 h 17"/>
                  <a:gd name="T28" fmla="*/ 57 w 98"/>
                  <a:gd name="T29" fmla="*/ 17 h 17"/>
                  <a:gd name="T30" fmla="*/ 48 w 98"/>
                  <a:gd name="T31" fmla="*/ 17 h 17"/>
                  <a:gd name="T32" fmla="*/ 35 w 98"/>
                  <a:gd name="T33" fmla="*/ 17 h 17"/>
                  <a:gd name="T34" fmla="*/ 28 w 98"/>
                  <a:gd name="T35" fmla="*/ 17 h 17"/>
                  <a:gd name="T36" fmla="*/ 20 w 98"/>
                  <a:gd name="T37" fmla="*/ 15 h 17"/>
                  <a:gd name="T38" fmla="*/ 12 w 98"/>
                  <a:gd name="T39" fmla="*/ 15 h 17"/>
                  <a:gd name="T40" fmla="*/ 7 w 98"/>
                  <a:gd name="T41" fmla="*/ 15 h 17"/>
                  <a:gd name="T42" fmla="*/ 2 w 98"/>
                  <a:gd name="T43" fmla="*/ 11 h 17"/>
                  <a:gd name="T44" fmla="*/ 0 w 98"/>
                  <a:gd name="T45" fmla="*/ 11 h 17"/>
                  <a:gd name="T46" fmla="*/ 0 w 98"/>
                  <a:gd name="T47" fmla="*/ 9 h 17"/>
                  <a:gd name="T48" fmla="*/ 2 w 98"/>
                  <a:gd name="T49" fmla="*/ 3 h 17"/>
                  <a:gd name="T50" fmla="*/ 7 w 98"/>
                  <a:gd name="T51" fmla="*/ 3 h 17"/>
                  <a:gd name="T52" fmla="*/ 12 w 98"/>
                  <a:gd name="T53" fmla="*/ 0 h 17"/>
                  <a:gd name="T54" fmla="*/ 20 w 98"/>
                  <a:gd name="T55" fmla="*/ 0 h 17"/>
                  <a:gd name="T56" fmla="*/ 28 w 98"/>
                  <a:gd name="T57" fmla="*/ 0 h 17"/>
                  <a:gd name="T58" fmla="*/ 35 w 98"/>
                  <a:gd name="T59" fmla="*/ 0 h 17"/>
                  <a:gd name="T60" fmla="*/ 48 w 98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7">
                    <a:moveTo>
                      <a:pt x="48" y="0"/>
                    </a:moveTo>
                    <a:lnTo>
                      <a:pt x="57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2" y="11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48" y="17"/>
                    </a:lnTo>
                    <a:lnTo>
                      <a:pt x="35" y="17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39" name="Freeform 1467"/>
              <p:cNvSpPr>
                <a:spLocks/>
              </p:cNvSpPr>
              <p:nvPr/>
            </p:nvSpPr>
            <p:spPr bwMode="auto">
              <a:xfrm>
                <a:off x="4149" y="3565"/>
                <a:ext cx="49" cy="9"/>
              </a:xfrm>
              <a:custGeom>
                <a:avLst/>
                <a:gdLst>
                  <a:gd name="T0" fmla="*/ 48 w 98"/>
                  <a:gd name="T1" fmla="*/ 0 h 17"/>
                  <a:gd name="T2" fmla="*/ 57 w 98"/>
                  <a:gd name="T3" fmla="*/ 0 h 17"/>
                  <a:gd name="T4" fmla="*/ 64 w 98"/>
                  <a:gd name="T5" fmla="*/ 0 h 17"/>
                  <a:gd name="T6" fmla="*/ 77 w 98"/>
                  <a:gd name="T7" fmla="*/ 0 h 17"/>
                  <a:gd name="T8" fmla="*/ 82 w 98"/>
                  <a:gd name="T9" fmla="*/ 0 h 17"/>
                  <a:gd name="T10" fmla="*/ 90 w 98"/>
                  <a:gd name="T11" fmla="*/ 3 h 17"/>
                  <a:gd name="T12" fmla="*/ 92 w 98"/>
                  <a:gd name="T13" fmla="*/ 3 h 17"/>
                  <a:gd name="T14" fmla="*/ 98 w 98"/>
                  <a:gd name="T15" fmla="*/ 9 h 17"/>
                  <a:gd name="T16" fmla="*/ 98 w 98"/>
                  <a:gd name="T17" fmla="*/ 11 h 17"/>
                  <a:gd name="T18" fmla="*/ 92 w 98"/>
                  <a:gd name="T19" fmla="*/ 11 h 17"/>
                  <a:gd name="T20" fmla="*/ 90 w 98"/>
                  <a:gd name="T21" fmla="*/ 15 h 17"/>
                  <a:gd name="T22" fmla="*/ 82 w 98"/>
                  <a:gd name="T23" fmla="*/ 15 h 17"/>
                  <a:gd name="T24" fmla="*/ 77 w 98"/>
                  <a:gd name="T25" fmla="*/ 15 h 17"/>
                  <a:gd name="T26" fmla="*/ 64 w 98"/>
                  <a:gd name="T27" fmla="*/ 17 h 17"/>
                  <a:gd name="T28" fmla="*/ 57 w 98"/>
                  <a:gd name="T29" fmla="*/ 17 h 17"/>
                  <a:gd name="T30" fmla="*/ 48 w 98"/>
                  <a:gd name="T31" fmla="*/ 17 h 17"/>
                  <a:gd name="T32" fmla="*/ 35 w 98"/>
                  <a:gd name="T33" fmla="*/ 17 h 17"/>
                  <a:gd name="T34" fmla="*/ 28 w 98"/>
                  <a:gd name="T35" fmla="*/ 17 h 17"/>
                  <a:gd name="T36" fmla="*/ 20 w 98"/>
                  <a:gd name="T37" fmla="*/ 15 h 17"/>
                  <a:gd name="T38" fmla="*/ 12 w 98"/>
                  <a:gd name="T39" fmla="*/ 15 h 17"/>
                  <a:gd name="T40" fmla="*/ 7 w 98"/>
                  <a:gd name="T41" fmla="*/ 15 h 17"/>
                  <a:gd name="T42" fmla="*/ 2 w 98"/>
                  <a:gd name="T43" fmla="*/ 11 h 17"/>
                  <a:gd name="T44" fmla="*/ 0 w 98"/>
                  <a:gd name="T45" fmla="*/ 11 h 17"/>
                  <a:gd name="T46" fmla="*/ 0 w 98"/>
                  <a:gd name="T47" fmla="*/ 9 h 17"/>
                  <a:gd name="T48" fmla="*/ 2 w 98"/>
                  <a:gd name="T49" fmla="*/ 3 h 17"/>
                  <a:gd name="T50" fmla="*/ 7 w 98"/>
                  <a:gd name="T51" fmla="*/ 3 h 17"/>
                  <a:gd name="T52" fmla="*/ 12 w 98"/>
                  <a:gd name="T53" fmla="*/ 0 h 17"/>
                  <a:gd name="T54" fmla="*/ 20 w 98"/>
                  <a:gd name="T55" fmla="*/ 0 h 17"/>
                  <a:gd name="T56" fmla="*/ 28 w 98"/>
                  <a:gd name="T57" fmla="*/ 0 h 17"/>
                  <a:gd name="T58" fmla="*/ 35 w 98"/>
                  <a:gd name="T59" fmla="*/ 0 h 17"/>
                  <a:gd name="T60" fmla="*/ 48 w 98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7">
                    <a:moveTo>
                      <a:pt x="48" y="0"/>
                    </a:moveTo>
                    <a:lnTo>
                      <a:pt x="57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2" y="11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48" y="17"/>
                    </a:lnTo>
                    <a:lnTo>
                      <a:pt x="35" y="17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8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0" name="Freeform 1468"/>
              <p:cNvSpPr>
                <a:spLocks/>
              </p:cNvSpPr>
              <p:nvPr/>
            </p:nvSpPr>
            <p:spPr bwMode="auto">
              <a:xfrm>
                <a:off x="4149" y="3585"/>
                <a:ext cx="49" cy="10"/>
              </a:xfrm>
              <a:custGeom>
                <a:avLst/>
                <a:gdLst>
                  <a:gd name="T0" fmla="*/ 48 w 98"/>
                  <a:gd name="T1" fmla="*/ 0 h 20"/>
                  <a:gd name="T2" fmla="*/ 57 w 98"/>
                  <a:gd name="T3" fmla="*/ 0 h 20"/>
                  <a:gd name="T4" fmla="*/ 64 w 98"/>
                  <a:gd name="T5" fmla="*/ 0 h 20"/>
                  <a:gd name="T6" fmla="*/ 77 w 98"/>
                  <a:gd name="T7" fmla="*/ 0 h 20"/>
                  <a:gd name="T8" fmla="*/ 82 w 98"/>
                  <a:gd name="T9" fmla="*/ 0 h 20"/>
                  <a:gd name="T10" fmla="*/ 90 w 98"/>
                  <a:gd name="T11" fmla="*/ 3 h 20"/>
                  <a:gd name="T12" fmla="*/ 92 w 98"/>
                  <a:gd name="T13" fmla="*/ 3 h 20"/>
                  <a:gd name="T14" fmla="*/ 98 w 98"/>
                  <a:gd name="T15" fmla="*/ 8 h 20"/>
                  <a:gd name="T16" fmla="*/ 98 w 98"/>
                  <a:gd name="T17" fmla="*/ 13 h 20"/>
                  <a:gd name="T18" fmla="*/ 92 w 98"/>
                  <a:gd name="T19" fmla="*/ 13 h 20"/>
                  <a:gd name="T20" fmla="*/ 90 w 98"/>
                  <a:gd name="T21" fmla="*/ 15 h 20"/>
                  <a:gd name="T22" fmla="*/ 82 w 98"/>
                  <a:gd name="T23" fmla="*/ 15 h 20"/>
                  <a:gd name="T24" fmla="*/ 77 w 98"/>
                  <a:gd name="T25" fmla="*/ 15 h 20"/>
                  <a:gd name="T26" fmla="*/ 64 w 98"/>
                  <a:gd name="T27" fmla="*/ 20 h 20"/>
                  <a:gd name="T28" fmla="*/ 57 w 98"/>
                  <a:gd name="T29" fmla="*/ 20 h 20"/>
                  <a:gd name="T30" fmla="*/ 48 w 98"/>
                  <a:gd name="T31" fmla="*/ 20 h 20"/>
                  <a:gd name="T32" fmla="*/ 35 w 98"/>
                  <a:gd name="T33" fmla="*/ 20 h 20"/>
                  <a:gd name="T34" fmla="*/ 28 w 98"/>
                  <a:gd name="T35" fmla="*/ 20 h 20"/>
                  <a:gd name="T36" fmla="*/ 20 w 98"/>
                  <a:gd name="T37" fmla="*/ 15 h 20"/>
                  <a:gd name="T38" fmla="*/ 12 w 98"/>
                  <a:gd name="T39" fmla="*/ 15 h 20"/>
                  <a:gd name="T40" fmla="*/ 7 w 98"/>
                  <a:gd name="T41" fmla="*/ 15 h 20"/>
                  <a:gd name="T42" fmla="*/ 2 w 98"/>
                  <a:gd name="T43" fmla="*/ 13 h 20"/>
                  <a:gd name="T44" fmla="*/ 0 w 98"/>
                  <a:gd name="T45" fmla="*/ 13 h 20"/>
                  <a:gd name="T46" fmla="*/ 0 w 98"/>
                  <a:gd name="T47" fmla="*/ 8 h 20"/>
                  <a:gd name="T48" fmla="*/ 2 w 98"/>
                  <a:gd name="T49" fmla="*/ 3 h 20"/>
                  <a:gd name="T50" fmla="*/ 7 w 98"/>
                  <a:gd name="T51" fmla="*/ 3 h 20"/>
                  <a:gd name="T52" fmla="*/ 12 w 98"/>
                  <a:gd name="T53" fmla="*/ 0 h 20"/>
                  <a:gd name="T54" fmla="*/ 20 w 98"/>
                  <a:gd name="T55" fmla="*/ 0 h 20"/>
                  <a:gd name="T56" fmla="*/ 28 w 98"/>
                  <a:gd name="T57" fmla="*/ 0 h 20"/>
                  <a:gd name="T58" fmla="*/ 35 w 98"/>
                  <a:gd name="T59" fmla="*/ 0 h 20"/>
                  <a:gd name="T60" fmla="*/ 48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48" y="0"/>
                    </a:moveTo>
                    <a:lnTo>
                      <a:pt x="57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64" y="20"/>
                    </a:lnTo>
                    <a:lnTo>
                      <a:pt x="57" y="20"/>
                    </a:lnTo>
                    <a:lnTo>
                      <a:pt x="48" y="20"/>
                    </a:lnTo>
                    <a:lnTo>
                      <a:pt x="35" y="20"/>
                    </a:lnTo>
                    <a:lnTo>
                      <a:pt x="28" y="20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1" name="Freeform 1469"/>
              <p:cNvSpPr>
                <a:spLocks/>
              </p:cNvSpPr>
              <p:nvPr/>
            </p:nvSpPr>
            <p:spPr bwMode="auto">
              <a:xfrm>
                <a:off x="4149" y="3585"/>
                <a:ext cx="49" cy="10"/>
              </a:xfrm>
              <a:custGeom>
                <a:avLst/>
                <a:gdLst>
                  <a:gd name="T0" fmla="*/ 48 w 98"/>
                  <a:gd name="T1" fmla="*/ 0 h 20"/>
                  <a:gd name="T2" fmla="*/ 57 w 98"/>
                  <a:gd name="T3" fmla="*/ 0 h 20"/>
                  <a:gd name="T4" fmla="*/ 64 w 98"/>
                  <a:gd name="T5" fmla="*/ 0 h 20"/>
                  <a:gd name="T6" fmla="*/ 77 w 98"/>
                  <a:gd name="T7" fmla="*/ 0 h 20"/>
                  <a:gd name="T8" fmla="*/ 82 w 98"/>
                  <a:gd name="T9" fmla="*/ 0 h 20"/>
                  <a:gd name="T10" fmla="*/ 90 w 98"/>
                  <a:gd name="T11" fmla="*/ 3 h 20"/>
                  <a:gd name="T12" fmla="*/ 92 w 98"/>
                  <a:gd name="T13" fmla="*/ 3 h 20"/>
                  <a:gd name="T14" fmla="*/ 98 w 98"/>
                  <a:gd name="T15" fmla="*/ 8 h 20"/>
                  <a:gd name="T16" fmla="*/ 98 w 98"/>
                  <a:gd name="T17" fmla="*/ 13 h 20"/>
                  <a:gd name="T18" fmla="*/ 92 w 98"/>
                  <a:gd name="T19" fmla="*/ 13 h 20"/>
                  <a:gd name="T20" fmla="*/ 90 w 98"/>
                  <a:gd name="T21" fmla="*/ 15 h 20"/>
                  <a:gd name="T22" fmla="*/ 82 w 98"/>
                  <a:gd name="T23" fmla="*/ 15 h 20"/>
                  <a:gd name="T24" fmla="*/ 77 w 98"/>
                  <a:gd name="T25" fmla="*/ 15 h 20"/>
                  <a:gd name="T26" fmla="*/ 64 w 98"/>
                  <a:gd name="T27" fmla="*/ 20 h 20"/>
                  <a:gd name="T28" fmla="*/ 57 w 98"/>
                  <a:gd name="T29" fmla="*/ 20 h 20"/>
                  <a:gd name="T30" fmla="*/ 48 w 98"/>
                  <a:gd name="T31" fmla="*/ 20 h 20"/>
                  <a:gd name="T32" fmla="*/ 35 w 98"/>
                  <a:gd name="T33" fmla="*/ 20 h 20"/>
                  <a:gd name="T34" fmla="*/ 28 w 98"/>
                  <a:gd name="T35" fmla="*/ 20 h 20"/>
                  <a:gd name="T36" fmla="*/ 20 w 98"/>
                  <a:gd name="T37" fmla="*/ 15 h 20"/>
                  <a:gd name="T38" fmla="*/ 12 w 98"/>
                  <a:gd name="T39" fmla="*/ 15 h 20"/>
                  <a:gd name="T40" fmla="*/ 7 w 98"/>
                  <a:gd name="T41" fmla="*/ 15 h 20"/>
                  <a:gd name="T42" fmla="*/ 2 w 98"/>
                  <a:gd name="T43" fmla="*/ 13 h 20"/>
                  <a:gd name="T44" fmla="*/ 0 w 98"/>
                  <a:gd name="T45" fmla="*/ 13 h 20"/>
                  <a:gd name="T46" fmla="*/ 0 w 98"/>
                  <a:gd name="T47" fmla="*/ 8 h 20"/>
                  <a:gd name="T48" fmla="*/ 2 w 98"/>
                  <a:gd name="T49" fmla="*/ 3 h 20"/>
                  <a:gd name="T50" fmla="*/ 7 w 98"/>
                  <a:gd name="T51" fmla="*/ 3 h 20"/>
                  <a:gd name="T52" fmla="*/ 12 w 98"/>
                  <a:gd name="T53" fmla="*/ 0 h 20"/>
                  <a:gd name="T54" fmla="*/ 20 w 98"/>
                  <a:gd name="T55" fmla="*/ 0 h 20"/>
                  <a:gd name="T56" fmla="*/ 28 w 98"/>
                  <a:gd name="T57" fmla="*/ 0 h 20"/>
                  <a:gd name="T58" fmla="*/ 35 w 98"/>
                  <a:gd name="T59" fmla="*/ 0 h 20"/>
                  <a:gd name="T60" fmla="*/ 48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48" y="0"/>
                    </a:moveTo>
                    <a:lnTo>
                      <a:pt x="57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64" y="20"/>
                    </a:lnTo>
                    <a:lnTo>
                      <a:pt x="57" y="20"/>
                    </a:lnTo>
                    <a:lnTo>
                      <a:pt x="48" y="20"/>
                    </a:lnTo>
                    <a:lnTo>
                      <a:pt x="35" y="20"/>
                    </a:lnTo>
                    <a:lnTo>
                      <a:pt x="28" y="20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8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2" name="Rectangle 1470"/>
              <p:cNvSpPr>
                <a:spLocks noChangeArrowheads="1"/>
              </p:cNvSpPr>
              <p:nvPr/>
            </p:nvSpPr>
            <p:spPr bwMode="auto">
              <a:xfrm>
                <a:off x="4153" y="3548"/>
                <a:ext cx="38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3" name="Rectangle 1471"/>
              <p:cNvSpPr>
                <a:spLocks noChangeArrowheads="1"/>
              </p:cNvSpPr>
              <p:nvPr/>
            </p:nvSpPr>
            <p:spPr bwMode="auto">
              <a:xfrm>
                <a:off x="4153" y="3548"/>
                <a:ext cx="38" cy="1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4" name="Rectangle 1472"/>
              <p:cNvSpPr>
                <a:spLocks noChangeArrowheads="1"/>
              </p:cNvSpPr>
              <p:nvPr/>
            </p:nvSpPr>
            <p:spPr bwMode="auto">
              <a:xfrm>
                <a:off x="4032" y="3417"/>
                <a:ext cx="72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5" name="Rectangle 1473"/>
              <p:cNvSpPr>
                <a:spLocks noChangeArrowheads="1"/>
              </p:cNvSpPr>
              <p:nvPr/>
            </p:nvSpPr>
            <p:spPr bwMode="auto">
              <a:xfrm>
                <a:off x="4032" y="3417"/>
                <a:ext cx="72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6" name="Freeform 1474"/>
              <p:cNvSpPr>
                <a:spLocks/>
              </p:cNvSpPr>
              <p:nvPr/>
            </p:nvSpPr>
            <p:spPr bwMode="auto">
              <a:xfrm>
                <a:off x="4012" y="3441"/>
                <a:ext cx="48" cy="10"/>
              </a:xfrm>
              <a:custGeom>
                <a:avLst/>
                <a:gdLst>
                  <a:gd name="T0" fmla="*/ 50 w 97"/>
                  <a:gd name="T1" fmla="*/ 0 h 20"/>
                  <a:gd name="T2" fmla="*/ 58 w 97"/>
                  <a:gd name="T3" fmla="*/ 0 h 20"/>
                  <a:gd name="T4" fmla="*/ 65 w 97"/>
                  <a:gd name="T5" fmla="*/ 0 h 20"/>
                  <a:gd name="T6" fmla="*/ 73 w 97"/>
                  <a:gd name="T7" fmla="*/ 0 h 20"/>
                  <a:gd name="T8" fmla="*/ 82 w 97"/>
                  <a:gd name="T9" fmla="*/ 2 h 20"/>
                  <a:gd name="T10" fmla="*/ 89 w 97"/>
                  <a:gd name="T11" fmla="*/ 2 h 20"/>
                  <a:gd name="T12" fmla="*/ 94 w 97"/>
                  <a:gd name="T13" fmla="*/ 7 h 20"/>
                  <a:gd name="T14" fmla="*/ 97 w 97"/>
                  <a:gd name="T15" fmla="*/ 10 h 20"/>
                  <a:gd name="T16" fmla="*/ 94 w 97"/>
                  <a:gd name="T17" fmla="*/ 10 h 20"/>
                  <a:gd name="T18" fmla="*/ 94 w 97"/>
                  <a:gd name="T19" fmla="*/ 15 h 20"/>
                  <a:gd name="T20" fmla="*/ 89 w 97"/>
                  <a:gd name="T21" fmla="*/ 15 h 20"/>
                  <a:gd name="T22" fmla="*/ 82 w 97"/>
                  <a:gd name="T23" fmla="*/ 15 h 20"/>
                  <a:gd name="T24" fmla="*/ 73 w 97"/>
                  <a:gd name="T25" fmla="*/ 20 h 20"/>
                  <a:gd name="T26" fmla="*/ 65 w 97"/>
                  <a:gd name="T27" fmla="*/ 20 h 20"/>
                  <a:gd name="T28" fmla="*/ 58 w 97"/>
                  <a:gd name="T29" fmla="*/ 20 h 20"/>
                  <a:gd name="T30" fmla="*/ 50 w 97"/>
                  <a:gd name="T31" fmla="*/ 20 h 20"/>
                  <a:gd name="T32" fmla="*/ 37 w 97"/>
                  <a:gd name="T33" fmla="*/ 20 h 20"/>
                  <a:gd name="T34" fmla="*/ 28 w 97"/>
                  <a:gd name="T35" fmla="*/ 20 h 20"/>
                  <a:gd name="T36" fmla="*/ 21 w 97"/>
                  <a:gd name="T37" fmla="*/ 20 h 20"/>
                  <a:gd name="T38" fmla="*/ 13 w 97"/>
                  <a:gd name="T39" fmla="*/ 15 h 20"/>
                  <a:gd name="T40" fmla="*/ 8 w 97"/>
                  <a:gd name="T41" fmla="*/ 15 h 20"/>
                  <a:gd name="T42" fmla="*/ 5 w 97"/>
                  <a:gd name="T43" fmla="*/ 15 h 20"/>
                  <a:gd name="T44" fmla="*/ 0 w 97"/>
                  <a:gd name="T45" fmla="*/ 10 h 20"/>
                  <a:gd name="T46" fmla="*/ 0 w 97"/>
                  <a:gd name="T47" fmla="*/ 7 h 20"/>
                  <a:gd name="T48" fmla="*/ 5 w 97"/>
                  <a:gd name="T49" fmla="*/ 7 h 20"/>
                  <a:gd name="T50" fmla="*/ 8 w 97"/>
                  <a:gd name="T51" fmla="*/ 2 h 20"/>
                  <a:gd name="T52" fmla="*/ 13 w 97"/>
                  <a:gd name="T53" fmla="*/ 2 h 20"/>
                  <a:gd name="T54" fmla="*/ 21 w 97"/>
                  <a:gd name="T55" fmla="*/ 0 h 20"/>
                  <a:gd name="T56" fmla="*/ 28 w 97"/>
                  <a:gd name="T57" fmla="*/ 0 h 20"/>
                  <a:gd name="T58" fmla="*/ 37 w 97"/>
                  <a:gd name="T59" fmla="*/ 0 h 20"/>
                  <a:gd name="T60" fmla="*/ 50 w 97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89" y="2"/>
                    </a:lnTo>
                    <a:lnTo>
                      <a:pt x="94" y="7"/>
                    </a:lnTo>
                    <a:lnTo>
                      <a:pt x="97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20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0" y="20"/>
                    </a:lnTo>
                    <a:lnTo>
                      <a:pt x="37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3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7" name="Freeform 1475"/>
              <p:cNvSpPr>
                <a:spLocks/>
              </p:cNvSpPr>
              <p:nvPr/>
            </p:nvSpPr>
            <p:spPr bwMode="auto">
              <a:xfrm>
                <a:off x="4012" y="3441"/>
                <a:ext cx="48" cy="10"/>
              </a:xfrm>
              <a:custGeom>
                <a:avLst/>
                <a:gdLst>
                  <a:gd name="T0" fmla="*/ 50 w 97"/>
                  <a:gd name="T1" fmla="*/ 0 h 20"/>
                  <a:gd name="T2" fmla="*/ 58 w 97"/>
                  <a:gd name="T3" fmla="*/ 0 h 20"/>
                  <a:gd name="T4" fmla="*/ 65 w 97"/>
                  <a:gd name="T5" fmla="*/ 0 h 20"/>
                  <a:gd name="T6" fmla="*/ 73 w 97"/>
                  <a:gd name="T7" fmla="*/ 0 h 20"/>
                  <a:gd name="T8" fmla="*/ 82 w 97"/>
                  <a:gd name="T9" fmla="*/ 2 h 20"/>
                  <a:gd name="T10" fmla="*/ 89 w 97"/>
                  <a:gd name="T11" fmla="*/ 2 h 20"/>
                  <a:gd name="T12" fmla="*/ 94 w 97"/>
                  <a:gd name="T13" fmla="*/ 7 h 20"/>
                  <a:gd name="T14" fmla="*/ 97 w 97"/>
                  <a:gd name="T15" fmla="*/ 10 h 20"/>
                  <a:gd name="T16" fmla="*/ 94 w 97"/>
                  <a:gd name="T17" fmla="*/ 10 h 20"/>
                  <a:gd name="T18" fmla="*/ 94 w 97"/>
                  <a:gd name="T19" fmla="*/ 15 h 20"/>
                  <a:gd name="T20" fmla="*/ 89 w 97"/>
                  <a:gd name="T21" fmla="*/ 15 h 20"/>
                  <a:gd name="T22" fmla="*/ 82 w 97"/>
                  <a:gd name="T23" fmla="*/ 15 h 20"/>
                  <a:gd name="T24" fmla="*/ 73 w 97"/>
                  <a:gd name="T25" fmla="*/ 20 h 20"/>
                  <a:gd name="T26" fmla="*/ 65 w 97"/>
                  <a:gd name="T27" fmla="*/ 20 h 20"/>
                  <a:gd name="T28" fmla="*/ 58 w 97"/>
                  <a:gd name="T29" fmla="*/ 20 h 20"/>
                  <a:gd name="T30" fmla="*/ 50 w 97"/>
                  <a:gd name="T31" fmla="*/ 20 h 20"/>
                  <a:gd name="T32" fmla="*/ 37 w 97"/>
                  <a:gd name="T33" fmla="*/ 20 h 20"/>
                  <a:gd name="T34" fmla="*/ 28 w 97"/>
                  <a:gd name="T35" fmla="*/ 20 h 20"/>
                  <a:gd name="T36" fmla="*/ 21 w 97"/>
                  <a:gd name="T37" fmla="*/ 20 h 20"/>
                  <a:gd name="T38" fmla="*/ 13 w 97"/>
                  <a:gd name="T39" fmla="*/ 15 h 20"/>
                  <a:gd name="T40" fmla="*/ 8 w 97"/>
                  <a:gd name="T41" fmla="*/ 15 h 20"/>
                  <a:gd name="T42" fmla="*/ 5 w 97"/>
                  <a:gd name="T43" fmla="*/ 15 h 20"/>
                  <a:gd name="T44" fmla="*/ 0 w 97"/>
                  <a:gd name="T45" fmla="*/ 10 h 20"/>
                  <a:gd name="T46" fmla="*/ 0 w 97"/>
                  <a:gd name="T47" fmla="*/ 7 h 20"/>
                  <a:gd name="T48" fmla="*/ 5 w 97"/>
                  <a:gd name="T49" fmla="*/ 7 h 20"/>
                  <a:gd name="T50" fmla="*/ 8 w 97"/>
                  <a:gd name="T51" fmla="*/ 2 h 20"/>
                  <a:gd name="T52" fmla="*/ 13 w 97"/>
                  <a:gd name="T53" fmla="*/ 2 h 20"/>
                  <a:gd name="T54" fmla="*/ 21 w 97"/>
                  <a:gd name="T55" fmla="*/ 0 h 20"/>
                  <a:gd name="T56" fmla="*/ 28 w 97"/>
                  <a:gd name="T57" fmla="*/ 0 h 20"/>
                  <a:gd name="T58" fmla="*/ 37 w 97"/>
                  <a:gd name="T59" fmla="*/ 0 h 20"/>
                  <a:gd name="T60" fmla="*/ 50 w 97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89" y="2"/>
                    </a:lnTo>
                    <a:lnTo>
                      <a:pt x="94" y="7"/>
                    </a:lnTo>
                    <a:lnTo>
                      <a:pt x="97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20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0" y="20"/>
                    </a:lnTo>
                    <a:lnTo>
                      <a:pt x="37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3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8" name="Freeform 1476"/>
              <p:cNvSpPr>
                <a:spLocks/>
              </p:cNvSpPr>
              <p:nvPr/>
            </p:nvSpPr>
            <p:spPr bwMode="auto">
              <a:xfrm>
                <a:off x="4012" y="3460"/>
                <a:ext cx="48" cy="11"/>
              </a:xfrm>
              <a:custGeom>
                <a:avLst/>
                <a:gdLst>
                  <a:gd name="T0" fmla="*/ 50 w 97"/>
                  <a:gd name="T1" fmla="*/ 0 h 20"/>
                  <a:gd name="T2" fmla="*/ 58 w 97"/>
                  <a:gd name="T3" fmla="*/ 0 h 20"/>
                  <a:gd name="T4" fmla="*/ 65 w 97"/>
                  <a:gd name="T5" fmla="*/ 0 h 20"/>
                  <a:gd name="T6" fmla="*/ 73 w 97"/>
                  <a:gd name="T7" fmla="*/ 0 h 20"/>
                  <a:gd name="T8" fmla="*/ 82 w 97"/>
                  <a:gd name="T9" fmla="*/ 5 h 20"/>
                  <a:gd name="T10" fmla="*/ 89 w 97"/>
                  <a:gd name="T11" fmla="*/ 5 h 20"/>
                  <a:gd name="T12" fmla="*/ 94 w 97"/>
                  <a:gd name="T13" fmla="*/ 8 h 20"/>
                  <a:gd name="T14" fmla="*/ 97 w 97"/>
                  <a:gd name="T15" fmla="*/ 13 h 20"/>
                  <a:gd name="T16" fmla="*/ 94 w 97"/>
                  <a:gd name="T17" fmla="*/ 13 h 20"/>
                  <a:gd name="T18" fmla="*/ 94 w 97"/>
                  <a:gd name="T19" fmla="*/ 15 h 20"/>
                  <a:gd name="T20" fmla="*/ 89 w 97"/>
                  <a:gd name="T21" fmla="*/ 15 h 20"/>
                  <a:gd name="T22" fmla="*/ 82 w 97"/>
                  <a:gd name="T23" fmla="*/ 15 h 20"/>
                  <a:gd name="T24" fmla="*/ 73 w 97"/>
                  <a:gd name="T25" fmla="*/ 20 h 20"/>
                  <a:gd name="T26" fmla="*/ 65 w 97"/>
                  <a:gd name="T27" fmla="*/ 20 h 20"/>
                  <a:gd name="T28" fmla="*/ 58 w 97"/>
                  <a:gd name="T29" fmla="*/ 20 h 20"/>
                  <a:gd name="T30" fmla="*/ 50 w 97"/>
                  <a:gd name="T31" fmla="*/ 20 h 20"/>
                  <a:gd name="T32" fmla="*/ 37 w 97"/>
                  <a:gd name="T33" fmla="*/ 20 h 20"/>
                  <a:gd name="T34" fmla="*/ 28 w 97"/>
                  <a:gd name="T35" fmla="*/ 20 h 20"/>
                  <a:gd name="T36" fmla="*/ 21 w 97"/>
                  <a:gd name="T37" fmla="*/ 20 h 20"/>
                  <a:gd name="T38" fmla="*/ 13 w 97"/>
                  <a:gd name="T39" fmla="*/ 15 h 20"/>
                  <a:gd name="T40" fmla="*/ 8 w 97"/>
                  <a:gd name="T41" fmla="*/ 15 h 20"/>
                  <a:gd name="T42" fmla="*/ 5 w 97"/>
                  <a:gd name="T43" fmla="*/ 15 h 20"/>
                  <a:gd name="T44" fmla="*/ 0 w 97"/>
                  <a:gd name="T45" fmla="*/ 13 h 20"/>
                  <a:gd name="T46" fmla="*/ 0 w 97"/>
                  <a:gd name="T47" fmla="*/ 8 h 20"/>
                  <a:gd name="T48" fmla="*/ 5 w 97"/>
                  <a:gd name="T49" fmla="*/ 8 h 20"/>
                  <a:gd name="T50" fmla="*/ 8 w 97"/>
                  <a:gd name="T51" fmla="*/ 5 h 20"/>
                  <a:gd name="T52" fmla="*/ 13 w 97"/>
                  <a:gd name="T53" fmla="*/ 5 h 20"/>
                  <a:gd name="T54" fmla="*/ 21 w 97"/>
                  <a:gd name="T55" fmla="*/ 0 h 20"/>
                  <a:gd name="T56" fmla="*/ 28 w 97"/>
                  <a:gd name="T57" fmla="*/ 0 h 20"/>
                  <a:gd name="T58" fmla="*/ 37 w 97"/>
                  <a:gd name="T59" fmla="*/ 0 h 20"/>
                  <a:gd name="T60" fmla="*/ 50 w 97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5"/>
                    </a:lnTo>
                    <a:lnTo>
                      <a:pt x="89" y="5"/>
                    </a:lnTo>
                    <a:lnTo>
                      <a:pt x="94" y="8"/>
                    </a:lnTo>
                    <a:lnTo>
                      <a:pt x="97" y="13"/>
                    </a:lnTo>
                    <a:lnTo>
                      <a:pt x="94" y="13"/>
                    </a:lnTo>
                    <a:lnTo>
                      <a:pt x="94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20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0" y="20"/>
                    </a:lnTo>
                    <a:lnTo>
                      <a:pt x="37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3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3" y="5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49" name="Freeform 1477"/>
              <p:cNvSpPr>
                <a:spLocks/>
              </p:cNvSpPr>
              <p:nvPr/>
            </p:nvSpPr>
            <p:spPr bwMode="auto">
              <a:xfrm>
                <a:off x="4012" y="3460"/>
                <a:ext cx="48" cy="11"/>
              </a:xfrm>
              <a:custGeom>
                <a:avLst/>
                <a:gdLst>
                  <a:gd name="T0" fmla="*/ 50 w 97"/>
                  <a:gd name="T1" fmla="*/ 0 h 20"/>
                  <a:gd name="T2" fmla="*/ 58 w 97"/>
                  <a:gd name="T3" fmla="*/ 0 h 20"/>
                  <a:gd name="T4" fmla="*/ 65 w 97"/>
                  <a:gd name="T5" fmla="*/ 0 h 20"/>
                  <a:gd name="T6" fmla="*/ 73 w 97"/>
                  <a:gd name="T7" fmla="*/ 0 h 20"/>
                  <a:gd name="T8" fmla="*/ 82 w 97"/>
                  <a:gd name="T9" fmla="*/ 5 h 20"/>
                  <a:gd name="T10" fmla="*/ 89 w 97"/>
                  <a:gd name="T11" fmla="*/ 5 h 20"/>
                  <a:gd name="T12" fmla="*/ 94 w 97"/>
                  <a:gd name="T13" fmla="*/ 8 h 20"/>
                  <a:gd name="T14" fmla="*/ 97 w 97"/>
                  <a:gd name="T15" fmla="*/ 13 h 20"/>
                  <a:gd name="T16" fmla="*/ 94 w 97"/>
                  <a:gd name="T17" fmla="*/ 13 h 20"/>
                  <a:gd name="T18" fmla="*/ 94 w 97"/>
                  <a:gd name="T19" fmla="*/ 15 h 20"/>
                  <a:gd name="T20" fmla="*/ 89 w 97"/>
                  <a:gd name="T21" fmla="*/ 15 h 20"/>
                  <a:gd name="T22" fmla="*/ 82 w 97"/>
                  <a:gd name="T23" fmla="*/ 15 h 20"/>
                  <a:gd name="T24" fmla="*/ 73 w 97"/>
                  <a:gd name="T25" fmla="*/ 20 h 20"/>
                  <a:gd name="T26" fmla="*/ 65 w 97"/>
                  <a:gd name="T27" fmla="*/ 20 h 20"/>
                  <a:gd name="T28" fmla="*/ 58 w 97"/>
                  <a:gd name="T29" fmla="*/ 20 h 20"/>
                  <a:gd name="T30" fmla="*/ 50 w 97"/>
                  <a:gd name="T31" fmla="*/ 20 h 20"/>
                  <a:gd name="T32" fmla="*/ 37 w 97"/>
                  <a:gd name="T33" fmla="*/ 20 h 20"/>
                  <a:gd name="T34" fmla="*/ 28 w 97"/>
                  <a:gd name="T35" fmla="*/ 20 h 20"/>
                  <a:gd name="T36" fmla="*/ 21 w 97"/>
                  <a:gd name="T37" fmla="*/ 20 h 20"/>
                  <a:gd name="T38" fmla="*/ 13 w 97"/>
                  <a:gd name="T39" fmla="*/ 15 h 20"/>
                  <a:gd name="T40" fmla="*/ 8 w 97"/>
                  <a:gd name="T41" fmla="*/ 15 h 20"/>
                  <a:gd name="T42" fmla="*/ 5 w 97"/>
                  <a:gd name="T43" fmla="*/ 15 h 20"/>
                  <a:gd name="T44" fmla="*/ 0 w 97"/>
                  <a:gd name="T45" fmla="*/ 13 h 20"/>
                  <a:gd name="T46" fmla="*/ 0 w 97"/>
                  <a:gd name="T47" fmla="*/ 8 h 20"/>
                  <a:gd name="T48" fmla="*/ 5 w 97"/>
                  <a:gd name="T49" fmla="*/ 8 h 20"/>
                  <a:gd name="T50" fmla="*/ 8 w 97"/>
                  <a:gd name="T51" fmla="*/ 5 h 20"/>
                  <a:gd name="T52" fmla="*/ 13 w 97"/>
                  <a:gd name="T53" fmla="*/ 5 h 20"/>
                  <a:gd name="T54" fmla="*/ 21 w 97"/>
                  <a:gd name="T55" fmla="*/ 0 h 20"/>
                  <a:gd name="T56" fmla="*/ 28 w 97"/>
                  <a:gd name="T57" fmla="*/ 0 h 20"/>
                  <a:gd name="T58" fmla="*/ 37 w 97"/>
                  <a:gd name="T59" fmla="*/ 0 h 20"/>
                  <a:gd name="T60" fmla="*/ 50 w 97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5"/>
                    </a:lnTo>
                    <a:lnTo>
                      <a:pt x="89" y="5"/>
                    </a:lnTo>
                    <a:lnTo>
                      <a:pt x="94" y="8"/>
                    </a:lnTo>
                    <a:lnTo>
                      <a:pt x="97" y="13"/>
                    </a:lnTo>
                    <a:lnTo>
                      <a:pt x="94" y="13"/>
                    </a:lnTo>
                    <a:lnTo>
                      <a:pt x="94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20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0" y="20"/>
                    </a:lnTo>
                    <a:lnTo>
                      <a:pt x="37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3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3" y="5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0" name="Rectangle 1478"/>
              <p:cNvSpPr>
                <a:spLocks noChangeArrowheads="1"/>
              </p:cNvSpPr>
              <p:nvPr/>
            </p:nvSpPr>
            <p:spPr bwMode="auto">
              <a:xfrm>
                <a:off x="4017" y="3423"/>
                <a:ext cx="38" cy="1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1" name="Rectangle 1479"/>
              <p:cNvSpPr>
                <a:spLocks noChangeArrowheads="1"/>
              </p:cNvSpPr>
              <p:nvPr/>
            </p:nvSpPr>
            <p:spPr bwMode="auto">
              <a:xfrm>
                <a:off x="4017" y="3423"/>
                <a:ext cx="38" cy="12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2" name="Rectangle 1480"/>
              <p:cNvSpPr>
                <a:spLocks noChangeArrowheads="1"/>
              </p:cNvSpPr>
              <p:nvPr/>
            </p:nvSpPr>
            <p:spPr bwMode="auto">
              <a:xfrm>
                <a:off x="3796" y="3478"/>
                <a:ext cx="72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3" name="Rectangle 1481"/>
              <p:cNvSpPr>
                <a:spLocks noChangeArrowheads="1"/>
              </p:cNvSpPr>
              <p:nvPr/>
            </p:nvSpPr>
            <p:spPr bwMode="auto">
              <a:xfrm>
                <a:off x="3796" y="3478"/>
                <a:ext cx="72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4" name="Freeform 1482"/>
              <p:cNvSpPr>
                <a:spLocks/>
              </p:cNvSpPr>
              <p:nvPr/>
            </p:nvSpPr>
            <p:spPr bwMode="auto">
              <a:xfrm>
                <a:off x="3773" y="3502"/>
                <a:ext cx="49" cy="9"/>
              </a:xfrm>
              <a:custGeom>
                <a:avLst/>
                <a:gdLst>
                  <a:gd name="T0" fmla="*/ 50 w 98"/>
                  <a:gd name="T1" fmla="*/ 0 h 19"/>
                  <a:gd name="T2" fmla="*/ 63 w 98"/>
                  <a:gd name="T3" fmla="*/ 0 h 19"/>
                  <a:gd name="T4" fmla="*/ 70 w 98"/>
                  <a:gd name="T5" fmla="*/ 0 h 19"/>
                  <a:gd name="T6" fmla="*/ 79 w 98"/>
                  <a:gd name="T7" fmla="*/ 3 h 19"/>
                  <a:gd name="T8" fmla="*/ 88 w 98"/>
                  <a:gd name="T9" fmla="*/ 3 h 19"/>
                  <a:gd name="T10" fmla="*/ 91 w 98"/>
                  <a:gd name="T11" fmla="*/ 3 h 19"/>
                  <a:gd name="T12" fmla="*/ 96 w 98"/>
                  <a:gd name="T13" fmla="*/ 7 h 19"/>
                  <a:gd name="T14" fmla="*/ 98 w 98"/>
                  <a:gd name="T15" fmla="*/ 7 h 19"/>
                  <a:gd name="T16" fmla="*/ 98 w 98"/>
                  <a:gd name="T17" fmla="*/ 11 h 19"/>
                  <a:gd name="T18" fmla="*/ 96 w 98"/>
                  <a:gd name="T19" fmla="*/ 16 h 19"/>
                  <a:gd name="T20" fmla="*/ 91 w 98"/>
                  <a:gd name="T21" fmla="*/ 16 h 19"/>
                  <a:gd name="T22" fmla="*/ 88 w 98"/>
                  <a:gd name="T23" fmla="*/ 19 h 19"/>
                  <a:gd name="T24" fmla="*/ 79 w 98"/>
                  <a:gd name="T25" fmla="*/ 19 h 19"/>
                  <a:gd name="T26" fmla="*/ 70 w 98"/>
                  <a:gd name="T27" fmla="*/ 19 h 19"/>
                  <a:gd name="T28" fmla="*/ 63 w 98"/>
                  <a:gd name="T29" fmla="*/ 19 h 19"/>
                  <a:gd name="T30" fmla="*/ 50 w 98"/>
                  <a:gd name="T31" fmla="*/ 19 h 19"/>
                  <a:gd name="T32" fmla="*/ 41 w 98"/>
                  <a:gd name="T33" fmla="*/ 19 h 19"/>
                  <a:gd name="T34" fmla="*/ 33 w 98"/>
                  <a:gd name="T35" fmla="*/ 19 h 19"/>
                  <a:gd name="T36" fmla="*/ 26 w 98"/>
                  <a:gd name="T37" fmla="*/ 19 h 19"/>
                  <a:gd name="T38" fmla="*/ 18 w 98"/>
                  <a:gd name="T39" fmla="*/ 19 h 19"/>
                  <a:gd name="T40" fmla="*/ 8 w 98"/>
                  <a:gd name="T41" fmla="*/ 16 h 19"/>
                  <a:gd name="T42" fmla="*/ 5 w 98"/>
                  <a:gd name="T43" fmla="*/ 16 h 19"/>
                  <a:gd name="T44" fmla="*/ 5 w 98"/>
                  <a:gd name="T45" fmla="*/ 11 h 19"/>
                  <a:gd name="T46" fmla="*/ 0 w 98"/>
                  <a:gd name="T47" fmla="*/ 11 h 19"/>
                  <a:gd name="T48" fmla="*/ 5 w 98"/>
                  <a:gd name="T49" fmla="*/ 7 h 19"/>
                  <a:gd name="T50" fmla="*/ 8 w 98"/>
                  <a:gd name="T51" fmla="*/ 3 h 19"/>
                  <a:gd name="T52" fmla="*/ 18 w 98"/>
                  <a:gd name="T53" fmla="*/ 3 h 19"/>
                  <a:gd name="T54" fmla="*/ 26 w 98"/>
                  <a:gd name="T55" fmla="*/ 3 h 19"/>
                  <a:gd name="T56" fmla="*/ 33 w 98"/>
                  <a:gd name="T57" fmla="*/ 0 h 19"/>
                  <a:gd name="T58" fmla="*/ 41 w 98"/>
                  <a:gd name="T59" fmla="*/ 0 h 19"/>
                  <a:gd name="T60" fmla="*/ 50 w 98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9">
                    <a:moveTo>
                      <a:pt x="50" y="0"/>
                    </a:moveTo>
                    <a:lnTo>
                      <a:pt x="63" y="0"/>
                    </a:lnTo>
                    <a:lnTo>
                      <a:pt x="70" y="0"/>
                    </a:lnTo>
                    <a:lnTo>
                      <a:pt x="79" y="3"/>
                    </a:lnTo>
                    <a:lnTo>
                      <a:pt x="88" y="3"/>
                    </a:lnTo>
                    <a:lnTo>
                      <a:pt x="91" y="3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11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88" y="19"/>
                    </a:lnTo>
                    <a:lnTo>
                      <a:pt x="79" y="19"/>
                    </a:lnTo>
                    <a:lnTo>
                      <a:pt x="70" y="19"/>
                    </a:lnTo>
                    <a:lnTo>
                      <a:pt x="63" y="19"/>
                    </a:lnTo>
                    <a:lnTo>
                      <a:pt x="50" y="19"/>
                    </a:lnTo>
                    <a:lnTo>
                      <a:pt x="41" y="19"/>
                    </a:lnTo>
                    <a:lnTo>
                      <a:pt x="33" y="19"/>
                    </a:lnTo>
                    <a:lnTo>
                      <a:pt x="26" y="19"/>
                    </a:lnTo>
                    <a:lnTo>
                      <a:pt x="18" y="19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8" y="3"/>
                    </a:lnTo>
                    <a:lnTo>
                      <a:pt x="26" y="3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5" name="Freeform 1483"/>
              <p:cNvSpPr>
                <a:spLocks/>
              </p:cNvSpPr>
              <p:nvPr/>
            </p:nvSpPr>
            <p:spPr bwMode="auto">
              <a:xfrm>
                <a:off x="3773" y="3502"/>
                <a:ext cx="49" cy="9"/>
              </a:xfrm>
              <a:custGeom>
                <a:avLst/>
                <a:gdLst>
                  <a:gd name="T0" fmla="*/ 50 w 98"/>
                  <a:gd name="T1" fmla="*/ 0 h 19"/>
                  <a:gd name="T2" fmla="*/ 63 w 98"/>
                  <a:gd name="T3" fmla="*/ 0 h 19"/>
                  <a:gd name="T4" fmla="*/ 70 w 98"/>
                  <a:gd name="T5" fmla="*/ 0 h 19"/>
                  <a:gd name="T6" fmla="*/ 79 w 98"/>
                  <a:gd name="T7" fmla="*/ 3 h 19"/>
                  <a:gd name="T8" fmla="*/ 88 w 98"/>
                  <a:gd name="T9" fmla="*/ 3 h 19"/>
                  <a:gd name="T10" fmla="*/ 91 w 98"/>
                  <a:gd name="T11" fmla="*/ 3 h 19"/>
                  <a:gd name="T12" fmla="*/ 96 w 98"/>
                  <a:gd name="T13" fmla="*/ 7 h 19"/>
                  <a:gd name="T14" fmla="*/ 98 w 98"/>
                  <a:gd name="T15" fmla="*/ 7 h 19"/>
                  <a:gd name="T16" fmla="*/ 98 w 98"/>
                  <a:gd name="T17" fmla="*/ 11 h 19"/>
                  <a:gd name="T18" fmla="*/ 96 w 98"/>
                  <a:gd name="T19" fmla="*/ 16 h 19"/>
                  <a:gd name="T20" fmla="*/ 91 w 98"/>
                  <a:gd name="T21" fmla="*/ 16 h 19"/>
                  <a:gd name="T22" fmla="*/ 88 w 98"/>
                  <a:gd name="T23" fmla="*/ 19 h 19"/>
                  <a:gd name="T24" fmla="*/ 79 w 98"/>
                  <a:gd name="T25" fmla="*/ 19 h 19"/>
                  <a:gd name="T26" fmla="*/ 70 w 98"/>
                  <a:gd name="T27" fmla="*/ 19 h 19"/>
                  <a:gd name="T28" fmla="*/ 63 w 98"/>
                  <a:gd name="T29" fmla="*/ 19 h 19"/>
                  <a:gd name="T30" fmla="*/ 50 w 98"/>
                  <a:gd name="T31" fmla="*/ 19 h 19"/>
                  <a:gd name="T32" fmla="*/ 41 w 98"/>
                  <a:gd name="T33" fmla="*/ 19 h 19"/>
                  <a:gd name="T34" fmla="*/ 33 w 98"/>
                  <a:gd name="T35" fmla="*/ 19 h 19"/>
                  <a:gd name="T36" fmla="*/ 26 w 98"/>
                  <a:gd name="T37" fmla="*/ 19 h 19"/>
                  <a:gd name="T38" fmla="*/ 18 w 98"/>
                  <a:gd name="T39" fmla="*/ 19 h 19"/>
                  <a:gd name="T40" fmla="*/ 8 w 98"/>
                  <a:gd name="T41" fmla="*/ 16 h 19"/>
                  <a:gd name="T42" fmla="*/ 5 w 98"/>
                  <a:gd name="T43" fmla="*/ 16 h 19"/>
                  <a:gd name="T44" fmla="*/ 5 w 98"/>
                  <a:gd name="T45" fmla="*/ 11 h 19"/>
                  <a:gd name="T46" fmla="*/ 0 w 98"/>
                  <a:gd name="T47" fmla="*/ 11 h 19"/>
                  <a:gd name="T48" fmla="*/ 5 w 98"/>
                  <a:gd name="T49" fmla="*/ 7 h 19"/>
                  <a:gd name="T50" fmla="*/ 8 w 98"/>
                  <a:gd name="T51" fmla="*/ 3 h 19"/>
                  <a:gd name="T52" fmla="*/ 18 w 98"/>
                  <a:gd name="T53" fmla="*/ 3 h 19"/>
                  <a:gd name="T54" fmla="*/ 26 w 98"/>
                  <a:gd name="T55" fmla="*/ 3 h 19"/>
                  <a:gd name="T56" fmla="*/ 33 w 98"/>
                  <a:gd name="T57" fmla="*/ 0 h 19"/>
                  <a:gd name="T58" fmla="*/ 41 w 98"/>
                  <a:gd name="T59" fmla="*/ 0 h 19"/>
                  <a:gd name="T60" fmla="*/ 50 w 98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9">
                    <a:moveTo>
                      <a:pt x="50" y="0"/>
                    </a:moveTo>
                    <a:lnTo>
                      <a:pt x="63" y="0"/>
                    </a:lnTo>
                    <a:lnTo>
                      <a:pt x="70" y="0"/>
                    </a:lnTo>
                    <a:lnTo>
                      <a:pt x="79" y="3"/>
                    </a:lnTo>
                    <a:lnTo>
                      <a:pt x="88" y="3"/>
                    </a:lnTo>
                    <a:lnTo>
                      <a:pt x="91" y="3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11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88" y="19"/>
                    </a:lnTo>
                    <a:lnTo>
                      <a:pt x="79" y="19"/>
                    </a:lnTo>
                    <a:lnTo>
                      <a:pt x="70" y="19"/>
                    </a:lnTo>
                    <a:lnTo>
                      <a:pt x="63" y="19"/>
                    </a:lnTo>
                    <a:lnTo>
                      <a:pt x="50" y="19"/>
                    </a:lnTo>
                    <a:lnTo>
                      <a:pt x="41" y="19"/>
                    </a:lnTo>
                    <a:lnTo>
                      <a:pt x="33" y="19"/>
                    </a:lnTo>
                    <a:lnTo>
                      <a:pt x="26" y="19"/>
                    </a:lnTo>
                    <a:lnTo>
                      <a:pt x="18" y="19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8" y="3"/>
                    </a:lnTo>
                    <a:lnTo>
                      <a:pt x="26" y="3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6" name="Freeform 1484"/>
              <p:cNvSpPr>
                <a:spLocks/>
              </p:cNvSpPr>
              <p:nvPr/>
            </p:nvSpPr>
            <p:spPr bwMode="auto">
              <a:xfrm>
                <a:off x="3773" y="3521"/>
                <a:ext cx="49" cy="11"/>
              </a:xfrm>
              <a:custGeom>
                <a:avLst/>
                <a:gdLst>
                  <a:gd name="T0" fmla="*/ 50 w 98"/>
                  <a:gd name="T1" fmla="*/ 0 h 22"/>
                  <a:gd name="T2" fmla="*/ 63 w 98"/>
                  <a:gd name="T3" fmla="*/ 0 h 22"/>
                  <a:gd name="T4" fmla="*/ 70 w 98"/>
                  <a:gd name="T5" fmla="*/ 0 h 22"/>
                  <a:gd name="T6" fmla="*/ 79 w 98"/>
                  <a:gd name="T7" fmla="*/ 5 h 22"/>
                  <a:gd name="T8" fmla="*/ 88 w 98"/>
                  <a:gd name="T9" fmla="*/ 5 h 22"/>
                  <a:gd name="T10" fmla="*/ 91 w 98"/>
                  <a:gd name="T11" fmla="*/ 5 h 22"/>
                  <a:gd name="T12" fmla="*/ 96 w 98"/>
                  <a:gd name="T13" fmla="*/ 9 h 22"/>
                  <a:gd name="T14" fmla="*/ 98 w 98"/>
                  <a:gd name="T15" fmla="*/ 9 h 22"/>
                  <a:gd name="T16" fmla="*/ 98 w 98"/>
                  <a:gd name="T17" fmla="*/ 13 h 22"/>
                  <a:gd name="T18" fmla="*/ 96 w 98"/>
                  <a:gd name="T19" fmla="*/ 16 h 22"/>
                  <a:gd name="T20" fmla="*/ 91 w 98"/>
                  <a:gd name="T21" fmla="*/ 16 h 22"/>
                  <a:gd name="T22" fmla="*/ 88 w 98"/>
                  <a:gd name="T23" fmla="*/ 22 h 22"/>
                  <a:gd name="T24" fmla="*/ 79 w 98"/>
                  <a:gd name="T25" fmla="*/ 22 h 22"/>
                  <a:gd name="T26" fmla="*/ 70 w 98"/>
                  <a:gd name="T27" fmla="*/ 22 h 22"/>
                  <a:gd name="T28" fmla="*/ 63 w 98"/>
                  <a:gd name="T29" fmla="*/ 22 h 22"/>
                  <a:gd name="T30" fmla="*/ 50 w 98"/>
                  <a:gd name="T31" fmla="*/ 22 h 22"/>
                  <a:gd name="T32" fmla="*/ 41 w 98"/>
                  <a:gd name="T33" fmla="*/ 22 h 22"/>
                  <a:gd name="T34" fmla="*/ 33 w 98"/>
                  <a:gd name="T35" fmla="*/ 22 h 22"/>
                  <a:gd name="T36" fmla="*/ 26 w 98"/>
                  <a:gd name="T37" fmla="*/ 22 h 22"/>
                  <a:gd name="T38" fmla="*/ 18 w 98"/>
                  <a:gd name="T39" fmla="*/ 22 h 22"/>
                  <a:gd name="T40" fmla="*/ 8 w 98"/>
                  <a:gd name="T41" fmla="*/ 16 h 22"/>
                  <a:gd name="T42" fmla="*/ 5 w 98"/>
                  <a:gd name="T43" fmla="*/ 16 h 22"/>
                  <a:gd name="T44" fmla="*/ 5 w 98"/>
                  <a:gd name="T45" fmla="*/ 13 h 22"/>
                  <a:gd name="T46" fmla="*/ 0 w 98"/>
                  <a:gd name="T47" fmla="*/ 13 h 22"/>
                  <a:gd name="T48" fmla="*/ 5 w 98"/>
                  <a:gd name="T49" fmla="*/ 9 h 22"/>
                  <a:gd name="T50" fmla="*/ 8 w 98"/>
                  <a:gd name="T51" fmla="*/ 5 h 22"/>
                  <a:gd name="T52" fmla="*/ 18 w 98"/>
                  <a:gd name="T53" fmla="*/ 5 h 22"/>
                  <a:gd name="T54" fmla="*/ 26 w 98"/>
                  <a:gd name="T55" fmla="*/ 5 h 22"/>
                  <a:gd name="T56" fmla="*/ 33 w 98"/>
                  <a:gd name="T57" fmla="*/ 0 h 22"/>
                  <a:gd name="T58" fmla="*/ 41 w 98"/>
                  <a:gd name="T59" fmla="*/ 0 h 22"/>
                  <a:gd name="T60" fmla="*/ 50 w 98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2">
                    <a:moveTo>
                      <a:pt x="50" y="0"/>
                    </a:moveTo>
                    <a:lnTo>
                      <a:pt x="63" y="0"/>
                    </a:lnTo>
                    <a:lnTo>
                      <a:pt x="70" y="0"/>
                    </a:lnTo>
                    <a:lnTo>
                      <a:pt x="79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3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88" y="22"/>
                    </a:lnTo>
                    <a:lnTo>
                      <a:pt x="79" y="22"/>
                    </a:lnTo>
                    <a:lnTo>
                      <a:pt x="70" y="22"/>
                    </a:lnTo>
                    <a:lnTo>
                      <a:pt x="63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8" y="22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26" y="5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7" name="Freeform 1485"/>
              <p:cNvSpPr>
                <a:spLocks/>
              </p:cNvSpPr>
              <p:nvPr/>
            </p:nvSpPr>
            <p:spPr bwMode="auto">
              <a:xfrm>
                <a:off x="3773" y="3521"/>
                <a:ext cx="49" cy="11"/>
              </a:xfrm>
              <a:custGeom>
                <a:avLst/>
                <a:gdLst>
                  <a:gd name="T0" fmla="*/ 50 w 98"/>
                  <a:gd name="T1" fmla="*/ 0 h 22"/>
                  <a:gd name="T2" fmla="*/ 63 w 98"/>
                  <a:gd name="T3" fmla="*/ 0 h 22"/>
                  <a:gd name="T4" fmla="*/ 70 w 98"/>
                  <a:gd name="T5" fmla="*/ 0 h 22"/>
                  <a:gd name="T6" fmla="*/ 79 w 98"/>
                  <a:gd name="T7" fmla="*/ 5 h 22"/>
                  <a:gd name="T8" fmla="*/ 88 w 98"/>
                  <a:gd name="T9" fmla="*/ 5 h 22"/>
                  <a:gd name="T10" fmla="*/ 91 w 98"/>
                  <a:gd name="T11" fmla="*/ 5 h 22"/>
                  <a:gd name="T12" fmla="*/ 96 w 98"/>
                  <a:gd name="T13" fmla="*/ 9 h 22"/>
                  <a:gd name="T14" fmla="*/ 98 w 98"/>
                  <a:gd name="T15" fmla="*/ 9 h 22"/>
                  <a:gd name="T16" fmla="*/ 98 w 98"/>
                  <a:gd name="T17" fmla="*/ 13 h 22"/>
                  <a:gd name="T18" fmla="*/ 96 w 98"/>
                  <a:gd name="T19" fmla="*/ 16 h 22"/>
                  <a:gd name="T20" fmla="*/ 91 w 98"/>
                  <a:gd name="T21" fmla="*/ 16 h 22"/>
                  <a:gd name="T22" fmla="*/ 88 w 98"/>
                  <a:gd name="T23" fmla="*/ 22 h 22"/>
                  <a:gd name="T24" fmla="*/ 79 w 98"/>
                  <a:gd name="T25" fmla="*/ 22 h 22"/>
                  <a:gd name="T26" fmla="*/ 70 w 98"/>
                  <a:gd name="T27" fmla="*/ 22 h 22"/>
                  <a:gd name="T28" fmla="*/ 63 w 98"/>
                  <a:gd name="T29" fmla="*/ 22 h 22"/>
                  <a:gd name="T30" fmla="*/ 50 w 98"/>
                  <a:gd name="T31" fmla="*/ 22 h 22"/>
                  <a:gd name="T32" fmla="*/ 41 w 98"/>
                  <a:gd name="T33" fmla="*/ 22 h 22"/>
                  <a:gd name="T34" fmla="*/ 33 w 98"/>
                  <a:gd name="T35" fmla="*/ 22 h 22"/>
                  <a:gd name="T36" fmla="*/ 26 w 98"/>
                  <a:gd name="T37" fmla="*/ 22 h 22"/>
                  <a:gd name="T38" fmla="*/ 18 w 98"/>
                  <a:gd name="T39" fmla="*/ 22 h 22"/>
                  <a:gd name="T40" fmla="*/ 8 w 98"/>
                  <a:gd name="T41" fmla="*/ 16 h 22"/>
                  <a:gd name="T42" fmla="*/ 5 w 98"/>
                  <a:gd name="T43" fmla="*/ 16 h 22"/>
                  <a:gd name="T44" fmla="*/ 5 w 98"/>
                  <a:gd name="T45" fmla="*/ 13 h 22"/>
                  <a:gd name="T46" fmla="*/ 0 w 98"/>
                  <a:gd name="T47" fmla="*/ 13 h 22"/>
                  <a:gd name="T48" fmla="*/ 5 w 98"/>
                  <a:gd name="T49" fmla="*/ 9 h 22"/>
                  <a:gd name="T50" fmla="*/ 8 w 98"/>
                  <a:gd name="T51" fmla="*/ 5 h 22"/>
                  <a:gd name="T52" fmla="*/ 18 w 98"/>
                  <a:gd name="T53" fmla="*/ 5 h 22"/>
                  <a:gd name="T54" fmla="*/ 26 w 98"/>
                  <a:gd name="T55" fmla="*/ 5 h 22"/>
                  <a:gd name="T56" fmla="*/ 33 w 98"/>
                  <a:gd name="T57" fmla="*/ 0 h 22"/>
                  <a:gd name="T58" fmla="*/ 41 w 98"/>
                  <a:gd name="T59" fmla="*/ 0 h 22"/>
                  <a:gd name="T60" fmla="*/ 50 w 98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2">
                    <a:moveTo>
                      <a:pt x="50" y="0"/>
                    </a:moveTo>
                    <a:lnTo>
                      <a:pt x="63" y="0"/>
                    </a:lnTo>
                    <a:lnTo>
                      <a:pt x="70" y="0"/>
                    </a:lnTo>
                    <a:lnTo>
                      <a:pt x="79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3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88" y="22"/>
                    </a:lnTo>
                    <a:lnTo>
                      <a:pt x="79" y="22"/>
                    </a:lnTo>
                    <a:lnTo>
                      <a:pt x="70" y="22"/>
                    </a:lnTo>
                    <a:lnTo>
                      <a:pt x="63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8" y="22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26" y="5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8" name="Rectangle 1486"/>
              <p:cNvSpPr>
                <a:spLocks noChangeArrowheads="1"/>
              </p:cNvSpPr>
              <p:nvPr/>
            </p:nvSpPr>
            <p:spPr bwMode="auto">
              <a:xfrm>
                <a:off x="3780" y="3487"/>
                <a:ext cx="37" cy="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59" name="Rectangle 1487"/>
              <p:cNvSpPr>
                <a:spLocks noChangeArrowheads="1"/>
              </p:cNvSpPr>
              <p:nvPr/>
            </p:nvSpPr>
            <p:spPr bwMode="auto">
              <a:xfrm>
                <a:off x="3780" y="3487"/>
                <a:ext cx="37" cy="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0" name="Rectangle 1488"/>
              <p:cNvSpPr>
                <a:spLocks noChangeArrowheads="1"/>
              </p:cNvSpPr>
              <p:nvPr/>
            </p:nvSpPr>
            <p:spPr bwMode="auto">
              <a:xfrm>
                <a:off x="3969" y="3634"/>
                <a:ext cx="72" cy="6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1" name="Rectangle 1489"/>
              <p:cNvSpPr>
                <a:spLocks noChangeArrowheads="1"/>
              </p:cNvSpPr>
              <p:nvPr/>
            </p:nvSpPr>
            <p:spPr bwMode="auto">
              <a:xfrm>
                <a:off x="3969" y="3634"/>
                <a:ext cx="72" cy="62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2" name="Freeform 1490"/>
              <p:cNvSpPr>
                <a:spLocks/>
              </p:cNvSpPr>
              <p:nvPr/>
            </p:nvSpPr>
            <p:spPr bwMode="auto">
              <a:xfrm>
                <a:off x="3947" y="3658"/>
                <a:ext cx="49" cy="12"/>
              </a:xfrm>
              <a:custGeom>
                <a:avLst/>
                <a:gdLst>
                  <a:gd name="T0" fmla="*/ 50 w 98"/>
                  <a:gd name="T1" fmla="*/ 0 h 23"/>
                  <a:gd name="T2" fmla="*/ 61 w 98"/>
                  <a:gd name="T3" fmla="*/ 4 h 23"/>
                  <a:gd name="T4" fmla="*/ 69 w 98"/>
                  <a:gd name="T5" fmla="*/ 4 h 23"/>
                  <a:gd name="T6" fmla="*/ 79 w 98"/>
                  <a:gd name="T7" fmla="*/ 4 h 23"/>
                  <a:gd name="T8" fmla="*/ 87 w 98"/>
                  <a:gd name="T9" fmla="*/ 4 h 23"/>
                  <a:gd name="T10" fmla="*/ 91 w 98"/>
                  <a:gd name="T11" fmla="*/ 8 h 23"/>
                  <a:gd name="T12" fmla="*/ 94 w 98"/>
                  <a:gd name="T13" fmla="*/ 8 h 23"/>
                  <a:gd name="T14" fmla="*/ 98 w 98"/>
                  <a:gd name="T15" fmla="*/ 12 h 23"/>
                  <a:gd name="T16" fmla="*/ 98 w 98"/>
                  <a:gd name="T17" fmla="*/ 14 h 23"/>
                  <a:gd name="T18" fmla="*/ 94 w 98"/>
                  <a:gd name="T19" fmla="*/ 14 h 23"/>
                  <a:gd name="T20" fmla="*/ 91 w 98"/>
                  <a:gd name="T21" fmla="*/ 14 h 23"/>
                  <a:gd name="T22" fmla="*/ 87 w 98"/>
                  <a:gd name="T23" fmla="*/ 19 h 23"/>
                  <a:gd name="T24" fmla="*/ 79 w 98"/>
                  <a:gd name="T25" fmla="*/ 19 h 23"/>
                  <a:gd name="T26" fmla="*/ 69 w 98"/>
                  <a:gd name="T27" fmla="*/ 19 h 23"/>
                  <a:gd name="T28" fmla="*/ 61 w 98"/>
                  <a:gd name="T29" fmla="*/ 23 h 23"/>
                  <a:gd name="T30" fmla="*/ 50 w 98"/>
                  <a:gd name="T31" fmla="*/ 23 h 23"/>
                  <a:gd name="T32" fmla="*/ 42 w 98"/>
                  <a:gd name="T33" fmla="*/ 23 h 23"/>
                  <a:gd name="T34" fmla="*/ 35 w 98"/>
                  <a:gd name="T35" fmla="*/ 19 h 23"/>
                  <a:gd name="T36" fmla="*/ 26 w 98"/>
                  <a:gd name="T37" fmla="*/ 19 h 23"/>
                  <a:gd name="T38" fmla="*/ 17 w 98"/>
                  <a:gd name="T39" fmla="*/ 19 h 23"/>
                  <a:gd name="T40" fmla="*/ 9 w 98"/>
                  <a:gd name="T41" fmla="*/ 14 h 23"/>
                  <a:gd name="T42" fmla="*/ 5 w 98"/>
                  <a:gd name="T43" fmla="*/ 14 h 23"/>
                  <a:gd name="T44" fmla="*/ 0 w 98"/>
                  <a:gd name="T45" fmla="*/ 12 h 23"/>
                  <a:gd name="T46" fmla="*/ 5 w 98"/>
                  <a:gd name="T47" fmla="*/ 12 h 23"/>
                  <a:gd name="T48" fmla="*/ 5 w 98"/>
                  <a:gd name="T49" fmla="*/ 8 h 23"/>
                  <a:gd name="T50" fmla="*/ 9 w 98"/>
                  <a:gd name="T51" fmla="*/ 8 h 23"/>
                  <a:gd name="T52" fmla="*/ 17 w 98"/>
                  <a:gd name="T53" fmla="*/ 4 h 23"/>
                  <a:gd name="T54" fmla="*/ 26 w 98"/>
                  <a:gd name="T55" fmla="*/ 4 h 23"/>
                  <a:gd name="T56" fmla="*/ 35 w 98"/>
                  <a:gd name="T57" fmla="*/ 4 h 23"/>
                  <a:gd name="T58" fmla="*/ 42 w 98"/>
                  <a:gd name="T59" fmla="*/ 4 h 23"/>
                  <a:gd name="T60" fmla="*/ 50 w 98"/>
                  <a:gd name="T6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3">
                    <a:moveTo>
                      <a:pt x="50" y="0"/>
                    </a:moveTo>
                    <a:lnTo>
                      <a:pt x="61" y="4"/>
                    </a:lnTo>
                    <a:lnTo>
                      <a:pt x="69" y="4"/>
                    </a:lnTo>
                    <a:lnTo>
                      <a:pt x="79" y="4"/>
                    </a:lnTo>
                    <a:lnTo>
                      <a:pt x="87" y="4"/>
                    </a:lnTo>
                    <a:lnTo>
                      <a:pt x="91" y="8"/>
                    </a:lnTo>
                    <a:lnTo>
                      <a:pt x="94" y="8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91" y="14"/>
                    </a:lnTo>
                    <a:lnTo>
                      <a:pt x="87" y="19"/>
                    </a:lnTo>
                    <a:lnTo>
                      <a:pt x="79" y="19"/>
                    </a:lnTo>
                    <a:lnTo>
                      <a:pt x="69" y="19"/>
                    </a:lnTo>
                    <a:lnTo>
                      <a:pt x="61" y="23"/>
                    </a:lnTo>
                    <a:lnTo>
                      <a:pt x="50" y="23"/>
                    </a:lnTo>
                    <a:lnTo>
                      <a:pt x="42" y="23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7" y="19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3" name="Freeform 1491"/>
              <p:cNvSpPr>
                <a:spLocks/>
              </p:cNvSpPr>
              <p:nvPr/>
            </p:nvSpPr>
            <p:spPr bwMode="auto">
              <a:xfrm>
                <a:off x="3947" y="3658"/>
                <a:ext cx="49" cy="12"/>
              </a:xfrm>
              <a:custGeom>
                <a:avLst/>
                <a:gdLst>
                  <a:gd name="T0" fmla="*/ 50 w 98"/>
                  <a:gd name="T1" fmla="*/ 0 h 23"/>
                  <a:gd name="T2" fmla="*/ 61 w 98"/>
                  <a:gd name="T3" fmla="*/ 4 h 23"/>
                  <a:gd name="T4" fmla="*/ 69 w 98"/>
                  <a:gd name="T5" fmla="*/ 4 h 23"/>
                  <a:gd name="T6" fmla="*/ 79 w 98"/>
                  <a:gd name="T7" fmla="*/ 4 h 23"/>
                  <a:gd name="T8" fmla="*/ 87 w 98"/>
                  <a:gd name="T9" fmla="*/ 4 h 23"/>
                  <a:gd name="T10" fmla="*/ 91 w 98"/>
                  <a:gd name="T11" fmla="*/ 8 h 23"/>
                  <a:gd name="T12" fmla="*/ 94 w 98"/>
                  <a:gd name="T13" fmla="*/ 8 h 23"/>
                  <a:gd name="T14" fmla="*/ 98 w 98"/>
                  <a:gd name="T15" fmla="*/ 12 h 23"/>
                  <a:gd name="T16" fmla="*/ 98 w 98"/>
                  <a:gd name="T17" fmla="*/ 14 h 23"/>
                  <a:gd name="T18" fmla="*/ 94 w 98"/>
                  <a:gd name="T19" fmla="*/ 14 h 23"/>
                  <a:gd name="T20" fmla="*/ 91 w 98"/>
                  <a:gd name="T21" fmla="*/ 14 h 23"/>
                  <a:gd name="T22" fmla="*/ 87 w 98"/>
                  <a:gd name="T23" fmla="*/ 19 h 23"/>
                  <a:gd name="T24" fmla="*/ 79 w 98"/>
                  <a:gd name="T25" fmla="*/ 19 h 23"/>
                  <a:gd name="T26" fmla="*/ 69 w 98"/>
                  <a:gd name="T27" fmla="*/ 19 h 23"/>
                  <a:gd name="T28" fmla="*/ 61 w 98"/>
                  <a:gd name="T29" fmla="*/ 23 h 23"/>
                  <a:gd name="T30" fmla="*/ 50 w 98"/>
                  <a:gd name="T31" fmla="*/ 23 h 23"/>
                  <a:gd name="T32" fmla="*/ 42 w 98"/>
                  <a:gd name="T33" fmla="*/ 23 h 23"/>
                  <a:gd name="T34" fmla="*/ 35 w 98"/>
                  <a:gd name="T35" fmla="*/ 19 h 23"/>
                  <a:gd name="T36" fmla="*/ 26 w 98"/>
                  <a:gd name="T37" fmla="*/ 19 h 23"/>
                  <a:gd name="T38" fmla="*/ 17 w 98"/>
                  <a:gd name="T39" fmla="*/ 19 h 23"/>
                  <a:gd name="T40" fmla="*/ 9 w 98"/>
                  <a:gd name="T41" fmla="*/ 14 h 23"/>
                  <a:gd name="T42" fmla="*/ 5 w 98"/>
                  <a:gd name="T43" fmla="*/ 14 h 23"/>
                  <a:gd name="T44" fmla="*/ 0 w 98"/>
                  <a:gd name="T45" fmla="*/ 12 h 23"/>
                  <a:gd name="T46" fmla="*/ 5 w 98"/>
                  <a:gd name="T47" fmla="*/ 12 h 23"/>
                  <a:gd name="T48" fmla="*/ 5 w 98"/>
                  <a:gd name="T49" fmla="*/ 8 h 23"/>
                  <a:gd name="T50" fmla="*/ 9 w 98"/>
                  <a:gd name="T51" fmla="*/ 8 h 23"/>
                  <a:gd name="T52" fmla="*/ 17 w 98"/>
                  <a:gd name="T53" fmla="*/ 4 h 23"/>
                  <a:gd name="T54" fmla="*/ 26 w 98"/>
                  <a:gd name="T55" fmla="*/ 4 h 23"/>
                  <a:gd name="T56" fmla="*/ 35 w 98"/>
                  <a:gd name="T57" fmla="*/ 4 h 23"/>
                  <a:gd name="T58" fmla="*/ 42 w 98"/>
                  <a:gd name="T59" fmla="*/ 4 h 23"/>
                  <a:gd name="T60" fmla="*/ 50 w 98"/>
                  <a:gd name="T6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3">
                    <a:moveTo>
                      <a:pt x="50" y="0"/>
                    </a:moveTo>
                    <a:lnTo>
                      <a:pt x="61" y="4"/>
                    </a:lnTo>
                    <a:lnTo>
                      <a:pt x="69" y="4"/>
                    </a:lnTo>
                    <a:lnTo>
                      <a:pt x="79" y="4"/>
                    </a:lnTo>
                    <a:lnTo>
                      <a:pt x="87" y="4"/>
                    </a:lnTo>
                    <a:lnTo>
                      <a:pt x="91" y="8"/>
                    </a:lnTo>
                    <a:lnTo>
                      <a:pt x="94" y="8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91" y="14"/>
                    </a:lnTo>
                    <a:lnTo>
                      <a:pt x="87" y="19"/>
                    </a:lnTo>
                    <a:lnTo>
                      <a:pt x="79" y="19"/>
                    </a:lnTo>
                    <a:lnTo>
                      <a:pt x="69" y="19"/>
                    </a:lnTo>
                    <a:lnTo>
                      <a:pt x="61" y="23"/>
                    </a:lnTo>
                    <a:lnTo>
                      <a:pt x="50" y="23"/>
                    </a:lnTo>
                    <a:lnTo>
                      <a:pt x="42" y="23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7" y="19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4" name="Freeform 1492"/>
              <p:cNvSpPr>
                <a:spLocks/>
              </p:cNvSpPr>
              <p:nvPr/>
            </p:nvSpPr>
            <p:spPr bwMode="auto">
              <a:xfrm>
                <a:off x="3947" y="3678"/>
                <a:ext cx="49" cy="12"/>
              </a:xfrm>
              <a:custGeom>
                <a:avLst/>
                <a:gdLst>
                  <a:gd name="T0" fmla="*/ 50 w 98"/>
                  <a:gd name="T1" fmla="*/ 0 h 24"/>
                  <a:gd name="T2" fmla="*/ 61 w 98"/>
                  <a:gd name="T3" fmla="*/ 3 h 24"/>
                  <a:gd name="T4" fmla="*/ 69 w 98"/>
                  <a:gd name="T5" fmla="*/ 3 h 24"/>
                  <a:gd name="T6" fmla="*/ 79 w 98"/>
                  <a:gd name="T7" fmla="*/ 3 h 24"/>
                  <a:gd name="T8" fmla="*/ 87 w 98"/>
                  <a:gd name="T9" fmla="*/ 3 h 24"/>
                  <a:gd name="T10" fmla="*/ 91 w 98"/>
                  <a:gd name="T11" fmla="*/ 9 h 24"/>
                  <a:gd name="T12" fmla="*/ 94 w 98"/>
                  <a:gd name="T13" fmla="*/ 9 h 24"/>
                  <a:gd name="T14" fmla="*/ 98 w 98"/>
                  <a:gd name="T15" fmla="*/ 11 h 24"/>
                  <a:gd name="T16" fmla="*/ 98 w 98"/>
                  <a:gd name="T17" fmla="*/ 16 h 24"/>
                  <a:gd name="T18" fmla="*/ 94 w 98"/>
                  <a:gd name="T19" fmla="*/ 16 h 24"/>
                  <a:gd name="T20" fmla="*/ 91 w 98"/>
                  <a:gd name="T21" fmla="*/ 19 h 24"/>
                  <a:gd name="T22" fmla="*/ 87 w 98"/>
                  <a:gd name="T23" fmla="*/ 19 h 24"/>
                  <a:gd name="T24" fmla="*/ 79 w 98"/>
                  <a:gd name="T25" fmla="*/ 19 h 24"/>
                  <a:gd name="T26" fmla="*/ 69 w 98"/>
                  <a:gd name="T27" fmla="*/ 19 h 24"/>
                  <a:gd name="T28" fmla="*/ 61 w 98"/>
                  <a:gd name="T29" fmla="*/ 24 h 24"/>
                  <a:gd name="T30" fmla="*/ 50 w 98"/>
                  <a:gd name="T31" fmla="*/ 24 h 24"/>
                  <a:gd name="T32" fmla="*/ 42 w 98"/>
                  <a:gd name="T33" fmla="*/ 24 h 24"/>
                  <a:gd name="T34" fmla="*/ 35 w 98"/>
                  <a:gd name="T35" fmla="*/ 19 h 24"/>
                  <a:gd name="T36" fmla="*/ 26 w 98"/>
                  <a:gd name="T37" fmla="*/ 19 h 24"/>
                  <a:gd name="T38" fmla="*/ 17 w 98"/>
                  <a:gd name="T39" fmla="*/ 19 h 24"/>
                  <a:gd name="T40" fmla="*/ 9 w 98"/>
                  <a:gd name="T41" fmla="*/ 19 h 24"/>
                  <a:gd name="T42" fmla="*/ 5 w 98"/>
                  <a:gd name="T43" fmla="*/ 16 h 24"/>
                  <a:gd name="T44" fmla="*/ 0 w 98"/>
                  <a:gd name="T45" fmla="*/ 11 h 24"/>
                  <a:gd name="T46" fmla="*/ 5 w 98"/>
                  <a:gd name="T47" fmla="*/ 11 h 24"/>
                  <a:gd name="T48" fmla="*/ 5 w 98"/>
                  <a:gd name="T49" fmla="*/ 9 h 24"/>
                  <a:gd name="T50" fmla="*/ 9 w 98"/>
                  <a:gd name="T51" fmla="*/ 9 h 24"/>
                  <a:gd name="T52" fmla="*/ 17 w 98"/>
                  <a:gd name="T53" fmla="*/ 3 h 24"/>
                  <a:gd name="T54" fmla="*/ 26 w 98"/>
                  <a:gd name="T55" fmla="*/ 3 h 24"/>
                  <a:gd name="T56" fmla="*/ 35 w 98"/>
                  <a:gd name="T57" fmla="*/ 3 h 24"/>
                  <a:gd name="T58" fmla="*/ 42 w 98"/>
                  <a:gd name="T59" fmla="*/ 3 h 24"/>
                  <a:gd name="T60" fmla="*/ 50 w 98"/>
                  <a:gd name="T6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4">
                    <a:moveTo>
                      <a:pt x="50" y="0"/>
                    </a:moveTo>
                    <a:lnTo>
                      <a:pt x="61" y="3"/>
                    </a:lnTo>
                    <a:lnTo>
                      <a:pt x="69" y="3"/>
                    </a:lnTo>
                    <a:lnTo>
                      <a:pt x="79" y="3"/>
                    </a:lnTo>
                    <a:lnTo>
                      <a:pt x="87" y="3"/>
                    </a:lnTo>
                    <a:lnTo>
                      <a:pt x="91" y="9"/>
                    </a:lnTo>
                    <a:lnTo>
                      <a:pt x="94" y="9"/>
                    </a:lnTo>
                    <a:lnTo>
                      <a:pt x="98" y="11"/>
                    </a:lnTo>
                    <a:lnTo>
                      <a:pt x="98" y="16"/>
                    </a:lnTo>
                    <a:lnTo>
                      <a:pt x="94" y="16"/>
                    </a:lnTo>
                    <a:lnTo>
                      <a:pt x="91" y="19"/>
                    </a:lnTo>
                    <a:lnTo>
                      <a:pt x="87" y="19"/>
                    </a:lnTo>
                    <a:lnTo>
                      <a:pt x="79" y="19"/>
                    </a:lnTo>
                    <a:lnTo>
                      <a:pt x="69" y="19"/>
                    </a:lnTo>
                    <a:lnTo>
                      <a:pt x="61" y="24"/>
                    </a:lnTo>
                    <a:lnTo>
                      <a:pt x="50" y="24"/>
                    </a:lnTo>
                    <a:lnTo>
                      <a:pt x="42" y="24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7" y="19"/>
                    </a:lnTo>
                    <a:lnTo>
                      <a:pt x="9" y="19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6" y="3"/>
                    </a:lnTo>
                    <a:lnTo>
                      <a:pt x="35" y="3"/>
                    </a:lnTo>
                    <a:lnTo>
                      <a:pt x="42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5" name="Freeform 1493"/>
              <p:cNvSpPr>
                <a:spLocks/>
              </p:cNvSpPr>
              <p:nvPr/>
            </p:nvSpPr>
            <p:spPr bwMode="auto">
              <a:xfrm>
                <a:off x="3947" y="3678"/>
                <a:ext cx="49" cy="12"/>
              </a:xfrm>
              <a:custGeom>
                <a:avLst/>
                <a:gdLst>
                  <a:gd name="T0" fmla="*/ 50 w 98"/>
                  <a:gd name="T1" fmla="*/ 0 h 24"/>
                  <a:gd name="T2" fmla="*/ 61 w 98"/>
                  <a:gd name="T3" fmla="*/ 3 h 24"/>
                  <a:gd name="T4" fmla="*/ 69 w 98"/>
                  <a:gd name="T5" fmla="*/ 3 h 24"/>
                  <a:gd name="T6" fmla="*/ 79 w 98"/>
                  <a:gd name="T7" fmla="*/ 3 h 24"/>
                  <a:gd name="T8" fmla="*/ 87 w 98"/>
                  <a:gd name="T9" fmla="*/ 3 h 24"/>
                  <a:gd name="T10" fmla="*/ 91 w 98"/>
                  <a:gd name="T11" fmla="*/ 9 h 24"/>
                  <a:gd name="T12" fmla="*/ 94 w 98"/>
                  <a:gd name="T13" fmla="*/ 9 h 24"/>
                  <a:gd name="T14" fmla="*/ 98 w 98"/>
                  <a:gd name="T15" fmla="*/ 11 h 24"/>
                  <a:gd name="T16" fmla="*/ 98 w 98"/>
                  <a:gd name="T17" fmla="*/ 16 h 24"/>
                  <a:gd name="T18" fmla="*/ 94 w 98"/>
                  <a:gd name="T19" fmla="*/ 16 h 24"/>
                  <a:gd name="T20" fmla="*/ 91 w 98"/>
                  <a:gd name="T21" fmla="*/ 19 h 24"/>
                  <a:gd name="T22" fmla="*/ 87 w 98"/>
                  <a:gd name="T23" fmla="*/ 19 h 24"/>
                  <a:gd name="T24" fmla="*/ 79 w 98"/>
                  <a:gd name="T25" fmla="*/ 19 h 24"/>
                  <a:gd name="T26" fmla="*/ 69 w 98"/>
                  <a:gd name="T27" fmla="*/ 19 h 24"/>
                  <a:gd name="T28" fmla="*/ 61 w 98"/>
                  <a:gd name="T29" fmla="*/ 24 h 24"/>
                  <a:gd name="T30" fmla="*/ 50 w 98"/>
                  <a:gd name="T31" fmla="*/ 24 h 24"/>
                  <a:gd name="T32" fmla="*/ 42 w 98"/>
                  <a:gd name="T33" fmla="*/ 24 h 24"/>
                  <a:gd name="T34" fmla="*/ 35 w 98"/>
                  <a:gd name="T35" fmla="*/ 19 h 24"/>
                  <a:gd name="T36" fmla="*/ 26 w 98"/>
                  <a:gd name="T37" fmla="*/ 19 h 24"/>
                  <a:gd name="T38" fmla="*/ 17 w 98"/>
                  <a:gd name="T39" fmla="*/ 19 h 24"/>
                  <a:gd name="T40" fmla="*/ 9 w 98"/>
                  <a:gd name="T41" fmla="*/ 19 h 24"/>
                  <a:gd name="T42" fmla="*/ 5 w 98"/>
                  <a:gd name="T43" fmla="*/ 16 h 24"/>
                  <a:gd name="T44" fmla="*/ 0 w 98"/>
                  <a:gd name="T45" fmla="*/ 11 h 24"/>
                  <a:gd name="T46" fmla="*/ 5 w 98"/>
                  <a:gd name="T47" fmla="*/ 11 h 24"/>
                  <a:gd name="T48" fmla="*/ 5 w 98"/>
                  <a:gd name="T49" fmla="*/ 9 h 24"/>
                  <a:gd name="T50" fmla="*/ 9 w 98"/>
                  <a:gd name="T51" fmla="*/ 9 h 24"/>
                  <a:gd name="T52" fmla="*/ 17 w 98"/>
                  <a:gd name="T53" fmla="*/ 3 h 24"/>
                  <a:gd name="T54" fmla="*/ 26 w 98"/>
                  <a:gd name="T55" fmla="*/ 3 h 24"/>
                  <a:gd name="T56" fmla="*/ 35 w 98"/>
                  <a:gd name="T57" fmla="*/ 3 h 24"/>
                  <a:gd name="T58" fmla="*/ 42 w 98"/>
                  <a:gd name="T59" fmla="*/ 3 h 24"/>
                  <a:gd name="T60" fmla="*/ 50 w 98"/>
                  <a:gd name="T6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4">
                    <a:moveTo>
                      <a:pt x="50" y="0"/>
                    </a:moveTo>
                    <a:lnTo>
                      <a:pt x="61" y="3"/>
                    </a:lnTo>
                    <a:lnTo>
                      <a:pt x="69" y="3"/>
                    </a:lnTo>
                    <a:lnTo>
                      <a:pt x="79" y="3"/>
                    </a:lnTo>
                    <a:lnTo>
                      <a:pt x="87" y="3"/>
                    </a:lnTo>
                    <a:lnTo>
                      <a:pt x="91" y="9"/>
                    </a:lnTo>
                    <a:lnTo>
                      <a:pt x="94" y="9"/>
                    </a:lnTo>
                    <a:lnTo>
                      <a:pt x="98" y="11"/>
                    </a:lnTo>
                    <a:lnTo>
                      <a:pt x="98" y="16"/>
                    </a:lnTo>
                    <a:lnTo>
                      <a:pt x="94" y="16"/>
                    </a:lnTo>
                    <a:lnTo>
                      <a:pt x="91" y="19"/>
                    </a:lnTo>
                    <a:lnTo>
                      <a:pt x="87" y="19"/>
                    </a:lnTo>
                    <a:lnTo>
                      <a:pt x="79" y="19"/>
                    </a:lnTo>
                    <a:lnTo>
                      <a:pt x="69" y="19"/>
                    </a:lnTo>
                    <a:lnTo>
                      <a:pt x="61" y="24"/>
                    </a:lnTo>
                    <a:lnTo>
                      <a:pt x="50" y="24"/>
                    </a:lnTo>
                    <a:lnTo>
                      <a:pt x="42" y="24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7" y="19"/>
                    </a:lnTo>
                    <a:lnTo>
                      <a:pt x="9" y="19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6" y="3"/>
                    </a:lnTo>
                    <a:lnTo>
                      <a:pt x="35" y="3"/>
                    </a:lnTo>
                    <a:lnTo>
                      <a:pt x="42" y="3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6" name="Rectangle 1494"/>
              <p:cNvSpPr>
                <a:spLocks noChangeArrowheads="1"/>
              </p:cNvSpPr>
              <p:nvPr/>
            </p:nvSpPr>
            <p:spPr bwMode="auto">
              <a:xfrm>
                <a:off x="3953" y="3642"/>
                <a:ext cx="37" cy="1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7" name="Rectangle 1495"/>
              <p:cNvSpPr>
                <a:spLocks noChangeArrowheads="1"/>
              </p:cNvSpPr>
              <p:nvPr/>
            </p:nvSpPr>
            <p:spPr bwMode="auto">
              <a:xfrm>
                <a:off x="3953" y="3642"/>
                <a:ext cx="37" cy="1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8" name="Line 1496"/>
              <p:cNvSpPr>
                <a:spLocks noChangeShapeType="1"/>
              </p:cNvSpPr>
              <p:nvPr/>
            </p:nvSpPr>
            <p:spPr bwMode="auto">
              <a:xfrm flipV="1">
                <a:off x="3875" y="3439"/>
                <a:ext cx="117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69" name="Line 1497"/>
              <p:cNvSpPr>
                <a:spLocks noChangeShapeType="1"/>
              </p:cNvSpPr>
              <p:nvPr/>
            </p:nvSpPr>
            <p:spPr bwMode="auto">
              <a:xfrm flipH="1">
                <a:off x="4006" y="3492"/>
                <a:ext cx="25" cy="1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0" name="Line 1498"/>
              <p:cNvSpPr>
                <a:spLocks noChangeShapeType="1"/>
              </p:cNvSpPr>
              <p:nvPr/>
            </p:nvSpPr>
            <p:spPr bwMode="auto">
              <a:xfrm>
                <a:off x="3868" y="3548"/>
                <a:ext cx="75" cy="5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1" name="Line 1499"/>
              <p:cNvSpPr>
                <a:spLocks noChangeShapeType="1"/>
              </p:cNvSpPr>
              <p:nvPr/>
            </p:nvSpPr>
            <p:spPr bwMode="auto">
              <a:xfrm flipV="1">
                <a:off x="4051" y="3605"/>
                <a:ext cx="88" cy="4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2" name="Rectangle 1500"/>
              <p:cNvSpPr>
                <a:spLocks noChangeArrowheads="1"/>
              </p:cNvSpPr>
              <p:nvPr/>
            </p:nvSpPr>
            <p:spPr bwMode="auto">
              <a:xfrm>
                <a:off x="4159" y="3530"/>
                <a:ext cx="71" cy="5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3" name="Rectangle 1501"/>
              <p:cNvSpPr>
                <a:spLocks noChangeArrowheads="1"/>
              </p:cNvSpPr>
              <p:nvPr/>
            </p:nvSpPr>
            <p:spPr bwMode="auto">
              <a:xfrm>
                <a:off x="4159" y="3530"/>
                <a:ext cx="71" cy="5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4" name="Freeform 1502"/>
              <p:cNvSpPr>
                <a:spLocks/>
              </p:cNvSpPr>
              <p:nvPr/>
            </p:nvSpPr>
            <p:spPr bwMode="auto">
              <a:xfrm>
                <a:off x="4137" y="3554"/>
                <a:ext cx="48" cy="9"/>
              </a:xfrm>
              <a:custGeom>
                <a:avLst/>
                <a:gdLst>
                  <a:gd name="T0" fmla="*/ 50 w 97"/>
                  <a:gd name="T1" fmla="*/ 0 h 19"/>
                  <a:gd name="T2" fmla="*/ 60 w 97"/>
                  <a:gd name="T3" fmla="*/ 0 h 19"/>
                  <a:gd name="T4" fmla="*/ 70 w 97"/>
                  <a:gd name="T5" fmla="*/ 0 h 19"/>
                  <a:gd name="T6" fmla="*/ 78 w 97"/>
                  <a:gd name="T7" fmla="*/ 0 h 19"/>
                  <a:gd name="T8" fmla="*/ 86 w 97"/>
                  <a:gd name="T9" fmla="*/ 0 h 19"/>
                  <a:gd name="T10" fmla="*/ 89 w 97"/>
                  <a:gd name="T11" fmla="*/ 2 h 19"/>
                  <a:gd name="T12" fmla="*/ 97 w 97"/>
                  <a:gd name="T13" fmla="*/ 2 h 19"/>
                  <a:gd name="T14" fmla="*/ 97 w 97"/>
                  <a:gd name="T15" fmla="*/ 7 h 19"/>
                  <a:gd name="T16" fmla="*/ 97 w 97"/>
                  <a:gd name="T17" fmla="*/ 10 h 19"/>
                  <a:gd name="T18" fmla="*/ 89 w 97"/>
                  <a:gd name="T19" fmla="*/ 14 h 19"/>
                  <a:gd name="T20" fmla="*/ 86 w 97"/>
                  <a:gd name="T21" fmla="*/ 14 h 19"/>
                  <a:gd name="T22" fmla="*/ 78 w 97"/>
                  <a:gd name="T23" fmla="*/ 14 h 19"/>
                  <a:gd name="T24" fmla="*/ 70 w 97"/>
                  <a:gd name="T25" fmla="*/ 19 h 19"/>
                  <a:gd name="T26" fmla="*/ 60 w 97"/>
                  <a:gd name="T27" fmla="*/ 19 h 19"/>
                  <a:gd name="T28" fmla="*/ 50 w 97"/>
                  <a:gd name="T29" fmla="*/ 19 h 19"/>
                  <a:gd name="T30" fmla="*/ 41 w 97"/>
                  <a:gd name="T31" fmla="*/ 19 h 19"/>
                  <a:gd name="T32" fmla="*/ 34 w 97"/>
                  <a:gd name="T33" fmla="*/ 19 h 19"/>
                  <a:gd name="T34" fmla="*/ 26 w 97"/>
                  <a:gd name="T35" fmla="*/ 14 h 19"/>
                  <a:gd name="T36" fmla="*/ 16 w 97"/>
                  <a:gd name="T37" fmla="*/ 14 h 19"/>
                  <a:gd name="T38" fmla="*/ 13 w 97"/>
                  <a:gd name="T39" fmla="*/ 14 h 19"/>
                  <a:gd name="T40" fmla="*/ 6 w 97"/>
                  <a:gd name="T41" fmla="*/ 10 h 19"/>
                  <a:gd name="T42" fmla="*/ 0 w 97"/>
                  <a:gd name="T43" fmla="*/ 7 h 19"/>
                  <a:gd name="T44" fmla="*/ 6 w 97"/>
                  <a:gd name="T45" fmla="*/ 7 h 19"/>
                  <a:gd name="T46" fmla="*/ 6 w 97"/>
                  <a:gd name="T47" fmla="*/ 2 h 19"/>
                  <a:gd name="T48" fmla="*/ 13 w 97"/>
                  <a:gd name="T49" fmla="*/ 2 h 19"/>
                  <a:gd name="T50" fmla="*/ 16 w 97"/>
                  <a:gd name="T51" fmla="*/ 0 h 19"/>
                  <a:gd name="T52" fmla="*/ 26 w 97"/>
                  <a:gd name="T53" fmla="*/ 0 h 19"/>
                  <a:gd name="T54" fmla="*/ 34 w 97"/>
                  <a:gd name="T55" fmla="*/ 0 h 19"/>
                  <a:gd name="T56" fmla="*/ 41 w 97"/>
                  <a:gd name="T57" fmla="*/ 0 h 19"/>
                  <a:gd name="T58" fmla="*/ 50 w 97"/>
                  <a:gd name="T5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19">
                    <a:moveTo>
                      <a:pt x="50" y="0"/>
                    </a:moveTo>
                    <a:lnTo>
                      <a:pt x="60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7" y="2"/>
                    </a:lnTo>
                    <a:lnTo>
                      <a:pt x="97" y="7"/>
                    </a:lnTo>
                    <a:lnTo>
                      <a:pt x="97" y="10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70" y="19"/>
                    </a:lnTo>
                    <a:lnTo>
                      <a:pt x="60" y="19"/>
                    </a:lnTo>
                    <a:lnTo>
                      <a:pt x="50" y="19"/>
                    </a:lnTo>
                    <a:lnTo>
                      <a:pt x="41" y="19"/>
                    </a:lnTo>
                    <a:lnTo>
                      <a:pt x="34" y="19"/>
                    </a:lnTo>
                    <a:lnTo>
                      <a:pt x="2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2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5" name="Freeform 1503"/>
              <p:cNvSpPr>
                <a:spLocks/>
              </p:cNvSpPr>
              <p:nvPr/>
            </p:nvSpPr>
            <p:spPr bwMode="auto">
              <a:xfrm>
                <a:off x="4137" y="3554"/>
                <a:ext cx="48" cy="9"/>
              </a:xfrm>
              <a:custGeom>
                <a:avLst/>
                <a:gdLst>
                  <a:gd name="T0" fmla="*/ 50 w 97"/>
                  <a:gd name="T1" fmla="*/ 0 h 19"/>
                  <a:gd name="T2" fmla="*/ 60 w 97"/>
                  <a:gd name="T3" fmla="*/ 0 h 19"/>
                  <a:gd name="T4" fmla="*/ 70 w 97"/>
                  <a:gd name="T5" fmla="*/ 0 h 19"/>
                  <a:gd name="T6" fmla="*/ 78 w 97"/>
                  <a:gd name="T7" fmla="*/ 0 h 19"/>
                  <a:gd name="T8" fmla="*/ 86 w 97"/>
                  <a:gd name="T9" fmla="*/ 0 h 19"/>
                  <a:gd name="T10" fmla="*/ 89 w 97"/>
                  <a:gd name="T11" fmla="*/ 2 h 19"/>
                  <a:gd name="T12" fmla="*/ 97 w 97"/>
                  <a:gd name="T13" fmla="*/ 2 h 19"/>
                  <a:gd name="T14" fmla="*/ 97 w 97"/>
                  <a:gd name="T15" fmla="*/ 7 h 19"/>
                  <a:gd name="T16" fmla="*/ 97 w 97"/>
                  <a:gd name="T17" fmla="*/ 10 h 19"/>
                  <a:gd name="T18" fmla="*/ 89 w 97"/>
                  <a:gd name="T19" fmla="*/ 14 h 19"/>
                  <a:gd name="T20" fmla="*/ 86 w 97"/>
                  <a:gd name="T21" fmla="*/ 14 h 19"/>
                  <a:gd name="T22" fmla="*/ 78 w 97"/>
                  <a:gd name="T23" fmla="*/ 14 h 19"/>
                  <a:gd name="T24" fmla="*/ 70 w 97"/>
                  <a:gd name="T25" fmla="*/ 19 h 19"/>
                  <a:gd name="T26" fmla="*/ 60 w 97"/>
                  <a:gd name="T27" fmla="*/ 19 h 19"/>
                  <a:gd name="T28" fmla="*/ 50 w 97"/>
                  <a:gd name="T29" fmla="*/ 19 h 19"/>
                  <a:gd name="T30" fmla="*/ 41 w 97"/>
                  <a:gd name="T31" fmla="*/ 19 h 19"/>
                  <a:gd name="T32" fmla="*/ 34 w 97"/>
                  <a:gd name="T33" fmla="*/ 19 h 19"/>
                  <a:gd name="T34" fmla="*/ 26 w 97"/>
                  <a:gd name="T35" fmla="*/ 14 h 19"/>
                  <a:gd name="T36" fmla="*/ 16 w 97"/>
                  <a:gd name="T37" fmla="*/ 14 h 19"/>
                  <a:gd name="T38" fmla="*/ 13 w 97"/>
                  <a:gd name="T39" fmla="*/ 14 h 19"/>
                  <a:gd name="T40" fmla="*/ 6 w 97"/>
                  <a:gd name="T41" fmla="*/ 10 h 19"/>
                  <a:gd name="T42" fmla="*/ 0 w 97"/>
                  <a:gd name="T43" fmla="*/ 7 h 19"/>
                  <a:gd name="T44" fmla="*/ 6 w 97"/>
                  <a:gd name="T45" fmla="*/ 7 h 19"/>
                  <a:gd name="T46" fmla="*/ 6 w 97"/>
                  <a:gd name="T47" fmla="*/ 2 h 19"/>
                  <a:gd name="T48" fmla="*/ 13 w 97"/>
                  <a:gd name="T49" fmla="*/ 2 h 19"/>
                  <a:gd name="T50" fmla="*/ 16 w 97"/>
                  <a:gd name="T51" fmla="*/ 0 h 19"/>
                  <a:gd name="T52" fmla="*/ 26 w 97"/>
                  <a:gd name="T53" fmla="*/ 0 h 19"/>
                  <a:gd name="T54" fmla="*/ 34 w 97"/>
                  <a:gd name="T55" fmla="*/ 0 h 19"/>
                  <a:gd name="T56" fmla="*/ 41 w 97"/>
                  <a:gd name="T57" fmla="*/ 0 h 19"/>
                  <a:gd name="T58" fmla="*/ 50 w 97"/>
                  <a:gd name="T5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19">
                    <a:moveTo>
                      <a:pt x="50" y="0"/>
                    </a:moveTo>
                    <a:lnTo>
                      <a:pt x="60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7" y="2"/>
                    </a:lnTo>
                    <a:lnTo>
                      <a:pt x="97" y="7"/>
                    </a:lnTo>
                    <a:lnTo>
                      <a:pt x="97" y="10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70" y="19"/>
                    </a:lnTo>
                    <a:lnTo>
                      <a:pt x="60" y="19"/>
                    </a:lnTo>
                    <a:lnTo>
                      <a:pt x="50" y="19"/>
                    </a:lnTo>
                    <a:lnTo>
                      <a:pt x="41" y="19"/>
                    </a:lnTo>
                    <a:lnTo>
                      <a:pt x="34" y="19"/>
                    </a:lnTo>
                    <a:lnTo>
                      <a:pt x="2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2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6" name="Freeform 1504"/>
              <p:cNvSpPr>
                <a:spLocks/>
              </p:cNvSpPr>
              <p:nvPr/>
            </p:nvSpPr>
            <p:spPr bwMode="auto">
              <a:xfrm>
                <a:off x="4137" y="3573"/>
                <a:ext cx="48" cy="10"/>
              </a:xfrm>
              <a:custGeom>
                <a:avLst/>
                <a:gdLst>
                  <a:gd name="T0" fmla="*/ 50 w 97"/>
                  <a:gd name="T1" fmla="*/ 0 h 20"/>
                  <a:gd name="T2" fmla="*/ 60 w 97"/>
                  <a:gd name="T3" fmla="*/ 0 h 20"/>
                  <a:gd name="T4" fmla="*/ 70 w 97"/>
                  <a:gd name="T5" fmla="*/ 0 h 20"/>
                  <a:gd name="T6" fmla="*/ 78 w 97"/>
                  <a:gd name="T7" fmla="*/ 0 h 20"/>
                  <a:gd name="T8" fmla="*/ 86 w 97"/>
                  <a:gd name="T9" fmla="*/ 4 h 20"/>
                  <a:gd name="T10" fmla="*/ 89 w 97"/>
                  <a:gd name="T11" fmla="*/ 4 h 20"/>
                  <a:gd name="T12" fmla="*/ 97 w 97"/>
                  <a:gd name="T13" fmla="*/ 4 h 20"/>
                  <a:gd name="T14" fmla="*/ 97 w 97"/>
                  <a:gd name="T15" fmla="*/ 8 h 20"/>
                  <a:gd name="T16" fmla="*/ 97 w 97"/>
                  <a:gd name="T17" fmla="*/ 13 h 20"/>
                  <a:gd name="T18" fmla="*/ 89 w 97"/>
                  <a:gd name="T19" fmla="*/ 15 h 20"/>
                  <a:gd name="T20" fmla="*/ 86 w 97"/>
                  <a:gd name="T21" fmla="*/ 15 h 20"/>
                  <a:gd name="T22" fmla="*/ 78 w 97"/>
                  <a:gd name="T23" fmla="*/ 20 h 20"/>
                  <a:gd name="T24" fmla="*/ 70 w 97"/>
                  <a:gd name="T25" fmla="*/ 20 h 20"/>
                  <a:gd name="T26" fmla="*/ 60 w 97"/>
                  <a:gd name="T27" fmla="*/ 20 h 20"/>
                  <a:gd name="T28" fmla="*/ 50 w 97"/>
                  <a:gd name="T29" fmla="*/ 20 h 20"/>
                  <a:gd name="T30" fmla="*/ 41 w 97"/>
                  <a:gd name="T31" fmla="*/ 20 h 20"/>
                  <a:gd name="T32" fmla="*/ 34 w 97"/>
                  <a:gd name="T33" fmla="*/ 20 h 20"/>
                  <a:gd name="T34" fmla="*/ 26 w 97"/>
                  <a:gd name="T35" fmla="*/ 20 h 20"/>
                  <a:gd name="T36" fmla="*/ 16 w 97"/>
                  <a:gd name="T37" fmla="*/ 15 h 20"/>
                  <a:gd name="T38" fmla="*/ 13 w 97"/>
                  <a:gd name="T39" fmla="*/ 15 h 20"/>
                  <a:gd name="T40" fmla="*/ 6 w 97"/>
                  <a:gd name="T41" fmla="*/ 13 h 20"/>
                  <a:gd name="T42" fmla="*/ 0 w 97"/>
                  <a:gd name="T43" fmla="*/ 8 h 20"/>
                  <a:gd name="T44" fmla="*/ 6 w 97"/>
                  <a:gd name="T45" fmla="*/ 8 h 20"/>
                  <a:gd name="T46" fmla="*/ 6 w 97"/>
                  <a:gd name="T47" fmla="*/ 4 h 20"/>
                  <a:gd name="T48" fmla="*/ 13 w 97"/>
                  <a:gd name="T49" fmla="*/ 4 h 20"/>
                  <a:gd name="T50" fmla="*/ 16 w 97"/>
                  <a:gd name="T51" fmla="*/ 4 h 20"/>
                  <a:gd name="T52" fmla="*/ 26 w 97"/>
                  <a:gd name="T53" fmla="*/ 0 h 20"/>
                  <a:gd name="T54" fmla="*/ 34 w 97"/>
                  <a:gd name="T55" fmla="*/ 0 h 20"/>
                  <a:gd name="T56" fmla="*/ 41 w 97"/>
                  <a:gd name="T57" fmla="*/ 0 h 20"/>
                  <a:gd name="T58" fmla="*/ 50 w 97"/>
                  <a:gd name="T5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60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4"/>
                    </a:lnTo>
                    <a:lnTo>
                      <a:pt x="89" y="4"/>
                    </a:lnTo>
                    <a:lnTo>
                      <a:pt x="97" y="4"/>
                    </a:lnTo>
                    <a:lnTo>
                      <a:pt x="97" y="8"/>
                    </a:lnTo>
                    <a:lnTo>
                      <a:pt x="97" y="13"/>
                    </a:lnTo>
                    <a:lnTo>
                      <a:pt x="89" y="15"/>
                    </a:lnTo>
                    <a:lnTo>
                      <a:pt x="86" y="15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0" y="20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4" y="20"/>
                    </a:lnTo>
                    <a:lnTo>
                      <a:pt x="26" y="20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7" name="Freeform 1505"/>
              <p:cNvSpPr>
                <a:spLocks/>
              </p:cNvSpPr>
              <p:nvPr/>
            </p:nvSpPr>
            <p:spPr bwMode="auto">
              <a:xfrm>
                <a:off x="4137" y="3573"/>
                <a:ext cx="48" cy="10"/>
              </a:xfrm>
              <a:custGeom>
                <a:avLst/>
                <a:gdLst>
                  <a:gd name="T0" fmla="*/ 50 w 97"/>
                  <a:gd name="T1" fmla="*/ 0 h 20"/>
                  <a:gd name="T2" fmla="*/ 60 w 97"/>
                  <a:gd name="T3" fmla="*/ 0 h 20"/>
                  <a:gd name="T4" fmla="*/ 70 w 97"/>
                  <a:gd name="T5" fmla="*/ 0 h 20"/>
                  <a:gd name="T6" fmla="*/ 78 w 97"/>
                  <a:gd name="T7" fmla="*/ 0 h 20"/>
                  <a:gd name="T8" fmla="*/ 86 w 97"/>
                  <a:gd name="T9" fmla="*/ 4 h 20"/>
                  <a:gd name="T10" fmla="*/ 89 w 97"/>
                  <a:gd name="T11" fmla="*/ 4 h 20"/>
                  <a:gd name="T12" fmla="*/ 97 w 97"/>
                  <a:gd name="T13" fmla="*/ 4 h 20"/>
                  <a:gd name="T14" fmla="*/ 97 w 97"/>
                  <a:gd name="T15" fmla="*/ 8 h 20"/>
                  <a:gd name="T16" fmla="*/ 97 w 97"/>
                  <a:gd name="T17" fmla="*/ 13 h 20"/>
                  <a:gd name="T18" fmla="*/ 89 w 97"/>
                  <a:gd name="T19" fmla="*/ 15 h 20"/>
                  <a:gd name="T20" fmla="*/ 86 w 97"/>
                  <a:gd name="T21" fmla="*/ 15 h 20"/>
                  <a:gd name="T22" fmla="*/ 78 w 97"/>
                  <a:gd name="T23" fmla="*/ 20 h 20"/>
                  <a:gd name="T24" fmla="*/ 70 w 97"/>
                  <a:gd name="T25" fmla="*/ 20 h 20"/>
                  <a:gd name="T26" fmla="*/ 60 w 97"/>
                  <a:gd name="T27" fmla="*/ 20 h 20"/>
                  <a:gd name="T28" fmla="*/ 50 w 97"/>
                  <a:gd name="T29" fmla="*/ 20 h 20"/>
                  <a:gd name="T30" fmla="*/ 41 w 97"/>
                  <a:gd name="T31" fmla="*/ 20 h 20"/>
                  <a:gd name="T32" fmla="*/ 34 w 97"/>
                  <a:gd name="T33" fmla="*/ 20 h 20"/>
                  <a:gd name="T34" fmla="*/ 26 w 97"/>
                  <a:gd name="T35" fmla="*/ 20 h 20"/>
                  <a:gd name="T36" fmla="*/ 16 w 97"/>
                  <a:gd name="T37" fmla="*/ 15 h 20"/>
                  <a:gd name="T38" fmla="*/ 13 w 97"/>
                  <a:gd name="T39" fmla="*/ 15 h 20"/>
                  <a:gd name="T40" fmla="*/ 6 w 97"/>
                  <a:gd name="T41" fmla="*/ 13 h 20"/>
                  <a:gd name="T42" fmla="*/ 0 w 97"/>
                  <a:gd name="T43" fmla="*/ 8 h 20"/>
                  <a:gd name="T44" fmla="*/ 6 w 97"/>
                  <a:gd name="T45" fmla="*/ 8 h 20"/>
                  <a:gd name="T46" fmla="*/ 6 w 97"/>
                  <a:gd name="T47" fmla="*/ 4 h 20"/>
                  <a:gd name="T48" fmla="*/ 13 w 97"/>
                  <a:gd name="T49" fmla="*/ 4 h 20"/>
                  <a:gd name="T50" fmla="*/ 16 w 97"/>
                  <a:gd name="T51" fmla="*/ 4 h 20"/>
                  <a:gd name="T52" fmla="*/ 26 w 97"/>
                  <a:gd name="T53" fmla="*/ 0 h 20"/>
                  <a:gd name="T54" fmla="*/ 34 w 97"/>
                  <a:gd name="T55" fmla="*/ 0 h 20"/>
                  <a:gd name="T56" fmla="*/ 41 w 97"/>
                  <a:gd name="T57" fmla="*/ 0 h 20"/>
                  <a:gd name="T58" fmla="*/ 50 w 97"/>
                  <a:gd name="T5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60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4"/>
                    </a:lnTo>
                    <a:lnTo>
                      <a:pt x="89" y="4"/>
                    </a:lnTo>
                    <a:lnTo>
                      <a:pt x="97" y="4"/>
                    </a:lnTo>
                    <a:lnTo>
                      <a:pt x="97" y="8"/>
                    </a:lnTo>
                    <a:lnTo>
                      <a:pt x="97" y="13"/>
                    </a:lnTo>
                    <a:lnTo>
                      <a:pt x="89" y="15"/>
                    </a:lnTo>
                    <a:lnTo>
                      <a:pt x="86" y="15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0" y="20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4" y="20"/>
                    </a:lnTo>
                    <a:lnTo>
                      <a:pt x="26" y="20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8" name="Rectangle 1506"/>
              <p:cNvSpPr>
                <a:spLocks noChangeArrowheads="1"/>
              </p:cNvSpPr>
              <p:nvPr/>
            </p:nvSpPr>
            <p:spPr bwMode="auto">
              <a:xfrm>
                <a:off x="4143" y="3535"/>
                <a:ext cx="36" cy="13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79" name="Rectangle 1507"/>
              <p:cNvSpPr>
                <a:spLocks noChangeArrowheads="1"/>
              </p:cNvSpPr>
              <p:nvPr/>
            </p:nvSpPr>
            <p:spPr bwMode="auto">
              <a:xfrm>
                <a:off x="4143" y="3535"/>
                <a:ext cx="36" cy="1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0" name="Rectangle 1508"/>
              <p:cNvSpPr>
                <a:spLocks noChangeArrowheads="1"/>
              </p:cNvSpPr>
              <p:nvPr/>
            </p:nvSpPr>
            <p:spPr bwMode="auto">
              <a:xfrm>
                <a:off x="4022" y="3405"/>
                <a:ext cx="71" cy="62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1" name="Rectangle 1509"/>
              <p:cNvSpPr>
                <a:spLocks noChangeArrowheads="1"/>
              </p:cNvSpPr>
              <p:nvPr/>
            </p:nvSpPr>
            <p:spPr bwMode="auto">
              <a:xfrm>
                <a:off x="4022" y="3405"/>
                <a:ext cx="71" cy="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2" name="Freeform 1510"/>
              <p:cNvSpPr>
                <a:spLocks/>
              </p:cNvSpPr>
              <p:nvPr/>
            </p:nvSpPr>
            <p:spPr bwMode="auto">
              <a:xfrm>
                <a:off x="4000" y="3429"/>
                <a:ext cx="49" cy="10"/>
              </a:xfrm>
              <a:custGeom>
                <a:avLst/>
                <a:gdLst>
                  <a:gd name="T0" fmla="*/ 50 w 98"/>
                  <a:gd name="T1" fmla="*/ 0 h 21"/>
                  <a:gd name="T2" fmla="*/ 62 w 98"/>
                  <a:gd name="T3" fmla="*/ 0 h 21"/>
                  <a:gd name="T4" fmla="*/ 70 w 98"/>
                  <a:gd name="T5" fmla="*/ 0 h 21"/>
                  <a:gd name="T6" fmla="*/ 78 w 98"/>
                  <a:gd name="T7" fmla="*/ 4 h 21"/>
                  <a:gd name="T8" fmla="*/ 85 w 98"/>
                  <a:gd name="T9" fmla="*/ 4 h 21"/>
                  <a:gd name="T10" fmla="*/ 90 w 98"/>
                  <a:gd name="T11" fmla="*/ 4 h 21"/>
                  <a:gd name="T12" fmla="*/ 94 w 98"/>
                  <a:gd name="T13" fmla="*/ 8 h 21"/>
                  <a:gd name="T14" fmla="*/ 98 w 98"/>
                  <a:gd name="T15" fmla="*/ 8 h 21"/>
                  <a:gd name="T16" fmla="*/ 98 w 98"/>
                  <a:gd name="T17" fmla="*/ 13 h 21"/>
                  <a:gd name="T18" fmla="*/ 94 w 98"/>
                  <a:gd name="T19" fmla="*/ 16 h 21"/>
                  <a:gd name="T20" fmla="*/ 90 w 98"/>
                  <a:gd name="T21" fmla="*/ 16 h 21"/>
                  <a:gd name="T22" fmla="*/ 85 w 98"/>
                  <a:gd name="T23" fmla="*/ 21 h 21"/>
                  <a:gd name="T24" fmla="*/ 78 w 98"/>
                  <a:gd name="T25" fmla="*/ 21 h 21"/>
                  <a:gd name="T26" fmla="*/ 70 w 98"/>
                  <a:gd name="T27" fmla="*/ 21 h 21"/>
                  <a:gd name="T28" fmla="*/ 62 w 98"/>
                  <a:gd name="T29" fmla="*/ 21 h 21"/>
                  <a:gd name="T30" fmla="*/ 50 w 98"/>
                  <a:gd name="T31" fmla="*/ 21 h 21"/>
                  <a:gd name="T32" fmla="*/ 40 w 98"/>
                  <a:gd name="T33" fmla="*/ 21 h 21"/>
                  <a:gd name="T34" fmla="*/ 32 w 98"/>
                  <a:gd name="T35" fmla="*/ 21 h 21"/>
                  <a:gd name="T36" fmla="*/ 24 w 98"/>
                  <a:gd name="T37" fmla="*/ 21 h 21"/>
                  <a:gd name="T38" fmla="*/ 17 w 98"/>
                  <a:gd name="T39" fmla="*/ 21 h 21"/>
                  <a:gd name="T40" fmla="*/ 8 w 98"/>
                  <a:gd name="T41" fmla="*/ 16 h 21"/>
                  <a:gd name="T42" fmla="*/ 4 w 98"/>
                  <a:gd name="T43" fmla="*/ 16 h 21"/>
                  <a:gd name="T44" fmla="*/ 0 w 98"/>
                  <a:gd name="T45" fmla="*/ 13 h 21"/>
                  <a:gd name="T46" fmla="*/ 0 w 98"/>
                  <a:gd name="T47" fmla="*/ 8 h 21"/>
                  <a:gd name="T48" fmla="*/ 4 w 98"/>
                  <a:gd name="T49" fmla="*/ 8 h 21"/>
                  <a:gd name="T50" fmla="*/ 8 w 98"/>
                  <a:gd name="T51" fmla="*/ 4 h 21"/>
                  <a:gd name="T52" fmla="*/ 17 w 98"/>
                  <a:gd name="T53" fmla="*/ 4 h 21"/>
                  <a:gd name="T54" fmla="*/ 24 w 98"/>
                  <a:gd name="T55" fmla="*/ 4 h 21"/>
                  <a:gd name="T56" fmla="*/ 32 w 98"/>
                  <a:gd name="T57" fmla="*/ 0 h 21"/>
                  <a:gd name="T58" fmla="*/ 40 w 98"/>
                  <a:gd name="T59" fmla="*/ 0 h 21"/>
                  <a:gd name="T60" fmla="*/ 50 w 98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1">
                    <a:moveTo>
                      <a:pt x="50" y="0"/>
                    </a:moveTo>
                    <a:lnTo>
                      <a:pt x="62" y="0"/>
                    </a:lnTo>
                    <a:lnTo>
                      <a:pt x="70" y="0"/>
                    </a:lnTo>
                    <a:lnTo>
                      <a:pt x="78" y="4"/>
                    </a:lnTo>
                    <a:lnTo>
                      <a:pt x="85" y="4"/>
                    </a:lnTo>
                    <a:lnTo>
                      <a:pt x="90" y="4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4" y="16"/>
                    </a:lnTo>
                    <a:lnTo>
                      <a:pt x="90" y="16"/>
                    </a:lnTo>
                    <a:lnTo>
                      <a:pt x="85" y="21"/>
                    </a:lnTo>
                    <a:lnTo>
                      <a:pt x="78" y="21"/>
                    </a:lnTo>
                    <a:lnTo>
                      <a:pt x="70" y="21"/>
                    </a:lnTo>
                    <a:lnTo>
                      <a:pt x="62" y="21"/>
                    </a:lnTo>
                    <a:lnTo>
                      <a:pt x="50" y="21"/>
                    </a:lnTo>
                    <a:lnTo>
                      <a:pt x="40" y="21"/>
                    </a:lnTo>
                    <a:lnTo>
                      <a:pt x="32" y="21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7" y="4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3" name="Freeform 1511"/>
              <p:cNvSpPr>
                <a:spLocks/>
              </p:cNvSpPr>
              <p:nvPr/>
            </p:nvSpPr>
            <p:spPr bwMode="auto">
              <a:xfrm>
                <a:off x="4000" y="3429"/>
                <a:ext cx="49" cy="10"/>
              </a:xfrm>
              <a:custGeom>
                <a:avLst/>
                <a:gdLst>
                  <a:gd name="T0" fmla="*/ 50 w 98"/>
                  <a:gd name="T1" fmla="*/ 0 h 21"/>
                  <a:gd name="T2" fmla="*/ 62 w 98"/>
                  <a:gd name="T3" fmla="*/ 0 h 21"/>
                  <a:gd name="T4" fmla="*/ 70 w 98"/>
                  <a:gd name="T5" fmla="*/ 0 h 21"/>
                  <a:gd name="T6" fmla="*/ 78 w 98"/>
                  <a:gd name="T7" fmla="*/ 4 h 21"/>
                  <a:gd name="T8" fmla="*/ 85 w 98"/>
                  <a:gd name="T9" fmla="*/ 4 h 21"/>
                  <a:gd name="T10" fmla="*/ 90 w 98"/>
                  <a:gd name="T11" fmla="*/ 4 h 21"/>
                  <a:gd name="T12" fmla="*/ 94 w 98"/>
                  <a:gd name="T13" fmla="*/ 8 h 21"/>
                  <a:gd name="T14" fmla="*/ 98 w 98"/>
                  <a:gd name="T15" fmla="*/ 8 h 21"/>
                  <a:gd name="T16" fmla="*/ 98 w 98"/>
                  <a:gd name="T17" fmla="*/ 13 h 21"/>
                  <a:gd name="T18" fmla="*/ 94 w 98"/>
                  <a:gd name="T19" fmla="*/ 16 h 21"/>
                  <a:gd name="T20" fmla="*/ 90 w 98"/>
                  <a:gd name="T21" fmla="*/ 16 h 21"/>
                  <a:gd name="T22" fmla="*/ 85 w 98"/>
                  <a:gd name="T23" fmla="*/ 21 h 21"/>
                  <a:gd name="T24" fmla="*/ 78 w 98"/>
                  <a:gd name="T25" fmla="*/ 21 h 21"/>
                  <a:gd name="T26" fmla="*/ 70 w 98"/>
                  <a:gd name="T27" fmla="*/ 21 h 21"/>
                  <a:gd name="T28" fmla="*/ 62 w 98"/>
                  <a:gd name="T29" fmla="*/ 21 h 21"/>
                  <a:gd name="T30" fmla="*/ 50 w 98"/>
                  <a:gd name="T31" fmla="*/ 21 h 21"/>
                  <a:gd name="T32" fmla="*/ 40 w 98"/>
                  <a:gd name="T33" fmla="*/ 21 h 21"/>
                  <a:gd name="T34" fmla="*/ 32 w 98"/>
                  <a:gd name="T35" fmla="*/ 21 h 21"/>
                  <a:gd name="T36" fmla="*/ 24 w 98"/>
                  <a:gd name="T37" fmla="*/ 21 h 21"/>
                  <a:gd name="T38" fmla="*/ 17 w 98"/>
                  <a:gd name="T39" fmla="*/ 21 h 21"/>
                  <a:gd name="T40" fmla="*/ 8 w 98"/>
                  <a:gd name="T41" fmla="*/ 16 h 21"/>
                  <a:gd name="T42" fmla="*/ 4 w 98"/>
                  <a:gd name="T43" fmla="*/ 16 h 21"/>
                  <a:gd name="T44" fmla="*/ 0 w 98"/>
                  <a:gd name="T45" fmla="*/ 13 h 21"/>
                  <a:gd name="T46" fmla="*/ 0 w 98"/>
                  <a:gd name="T47" fmla="*/ 8 h 21"/>
                  <a:gd name="T48" fmla="*/ 4 w 98"/>
                  <a:gd name="T49" fmla="*/ 8 h 21"/>
                  <a:gd name="T50" fmla="*/ 8 w 98"/>
                  <a:gd name="T51" fmla="*/ 4 h 21"/>
                  <a:gd name="T52" fmla="*/ 17 w 98"/>
                  <a:gd name="T53" fmla="*/ 4 h 21"/>
                  <a:gd name="T54" fmla="*/ 24 w 98"/>
                  <a:gd name="T55" fmla="*/ 4 h 21"/>
                  <a:gd name="T56" fmla="*/ 32 w 98"/>
                  <a:gd name="T57" fmla="*/ 0 h 21"/>
                  <a:gd name="T58" fmla="*/ 40 w 98"/>
                  <a:gd name="T59" fmla="*/ 0 h 21"/>
                  <a:gd name="T60" fmla="*/ 50 w 98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1">
                    <a:moveTo>
                      <a:pt x="50" y="0"/>
                    </a:moveTo>
                    <a:lnTo>
                      <a:pt x="62" y="0"/>
                    </a:lnTo>
                    <a:lnTo>
                      <a:pt x="70" y="0"/>
                    </a:lnTo>
                    <a:lnTo>
                      <a:pt x="78" y="4"/>
                    </a:lnTo>
                    <a:lnTo>
                      <a:pt x="85" y="4"/>
                    </a:lnTo>
                    <a:lnTo>
                      <a:pt x="90" y="4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4" y="16"/>
                    </a:lnTo>
                    <a:lnTo>
                      <a:pt x="90" y="16"/>
                    </a:lnTo>
                    <a:lnTo>
                      <a:pt x="85" y="21"/>
                    </a:lnTo>
                    <a:lnTo>
                      <a:pt x="78" y="21"/>
                    </a:lnTo>
                    <a:lnTo>
                      <a:pt x="70" y="21"/>
                    </a:lnTo>
                    <a:lnTo>
                      <a:pt x="62" y="21"/>
                    </a:lnTo>
                    <a:lnTo>
                      <a:pt x="50" y="21"/>
                    </a:lnTo>
                    <a:lnTo>
                      <a:pt x="40" y="21"/>
                    </a:lnTo>
                    <a:lnTo>
                      <a:pt x="32" y="21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7" y="4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4" name="Freeform 1512"/>
              <p:cNvSpPr>
                <a:spLocks/>
              </p:cNvSpPr>
              <p:nvPr/>
            </p:nvSpPr>
            <p:spPr bwMode="auto">
              <a:xfrm>
                <a:off x="4000" y="3448"/>
                <a:ext cx="49" cy="11"/>
              </a:xfrm>
              <a:custGeom>
                <a:avLst/>
                <a:gdLst>
                  <a:gd name="T0" fmla="*/ 50 w 98"/>
                  <a:gd name="T1" fmla="*/ 0 h 20"/>
                  <a:gd name="T2" fmla="*/ 62 w 98"/>
                  <a:gd name="T3" fmla="*/ 0 h 20"/>
                  <a:gd name="T4" fmla="*/ 70 w 98"/>
                  <a:gd name="T5" fmla="*/ 0 h 20"/>
                  <a:gd name="T6" fmla="*/ 78 w 98"/>
                  <a:gd name="T7" fmla="*/ 5 h 20"/>
                  <a:gd name="T8" fmla="*/ 85 w 98"/>
                  <a:gd name="T9" fmla="*/ 5 h 20"/>
                  <a:gd name="T10" fmla="*/ 90 w 98"/>
                  <a:gd name="T11" fmla="*/ 5 h 20"/>
                  <a:gd name="T12" fmla="*/ 94 w 98"/>
                  <a:gd name="T13" fmla="*/ 9 h 20"/>
                  <a:gd name="T14" fmla="*/ 98 w 98"/>
                  <a:gd name="T15" fmla="*/ 9 h 20"/>
                  <a:gd name="T16" fmla="*/ 98 w 98"/>
                  <a:gd name="T17" fmla="*/ 12 h 20"/>
                  <a:gd name="T18" fmla="*/ 94 w 98"/>
                  <a:gd name="T19" fmla="*/ 18 h 20"/>
                  <a:gd name="T20" fmla="*/ 90 w 98"/>
                  <a:gd name="T21" fmla="*/ 18 h 20"/>
                  <a:gd name="T22" fmla="*/ 85 w 98"/>
                  <a:gd name="T23" fmla="*/ 20 h 20"/>
                  <a:gd name="T24" fmla="*/ 78 w 98"/>
                  <a:gd name="T25" fmla="*/ 20 h 20"/>
                  <a:gd name="T26" fmla="*/ 70 w 98"/>
                  <a:gd name="T27" fmla="*/ 20 h 20"/>
                  <a:gd name="T28" fmla="*/ 62 w 98"/>
                  <a:gd name="T29" fmla="*/ 20 h 20"/>
                  <a:gd name="T30" fmla="*/ 50 w 98"/>
                  <a:gd name="T31" fmla="*/ 20 h 20"/>
                  <a:gd name="T32" fmla="*/ 40 w 98"/>
                  <a:gd name="T33" fmla="*/ 20 h 20"/>
                  <a:gd name="T34" fmla="*/ 32 w 98"/>
                  <a:gd name="T35" fmla="*/ 20 h 20"/>
                  <a:gd name="T36" fmla="*/ 24 w 98"/>
                  <a:gd name="T37" fmla="*/ 20 h 20"/>
                  <a:gd name="T38" fmla="*/ 17 w 98"/>
                  <a:gd name="T39" fmla="*/ 20 h 20"/>
                  <a:gd name="T40" fmla="*/ 8 w 98"/>
                  <a:gd name="T41" fmla="*/ 18 h 20"/>
                  <a:gd name="T42" fmla="*/ 4 w 98"/>
                  <a:gd name="T43" fmla="*/ 18 h 20"/>
                  <a:gd name="T44" fmla="*/ 0 w 98"/>
                  <a:gd name="T45" fmla="*/ 12 h 20"/>
                  <a:gd name="T46" fmla="*/ 0 w 98"/>
                  <a:gd name="T47" fmla="*/ 9 h 20"/>
                  <a:gd name="T48" fmla="*/ 4 w 98"/>
                  <a:gd name="T49" fmla="*/ 9 h 20"/>
                  <a:gd name="T50" fmla="*/ 8 w 98"/>
                  <a:gd name="T51" fmla="*/ 5 h 20"/>
                  <a:gd name="T52" fmla="*/ 17 w 98"/>
                  <a:gd name="T53" fmla="*/ 5 h 20"/>
                  <a:gd name="T54" fmla="*/ 24 w 98"/>
                  <a:gd name="T55" fmla="*/ 5 h 20"/>
                  <a:gd name="T56" fmla="*/ 32 w 98"/>
                  <a:gd name="T57" fmla="*/ 0 h 20"/>
                  <a:gd name="T58" fmla="*/ 40 w 98"/>
                  <a:gd name="T59" fmla="*/ 0 h 20"/>
                  <a:gd name="T60" fmla="*/ 50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50" y="0"/>
                    </a:moveTo>
                    <a:lnTo>
                      <a:pt x="62" y="0"/>
                    </a:lnTo>
                    <a:lnTo>
                      <a:pt x="70" y="0"/>
                    </a:lnTo>
                    <a:lnTo>
                      <a:pt x="78" y="5"/>
                    </a:lnTo>
                    <a:lnTo>
                      <a:pt x="85" y="5"/>
                    </a:lnTo>
                    <a:lnTo>
                      <a:pt x="90" y="5"/>
                    </a:lnTo>
                    <a:lnTo>
                      <a:pt x="94" y="9"/>
                    </a:lnTo>
                    <a:lnTo>
                      <a:pt x="98" y="9"/>
                    </a:lnTo>
                    <a:lnTo>
                      <a:pt x="98" y="12"/>
                    </a:lnTo>
                    <a:lnTo>
                      <a:pt x="94" y="18"/>
                    </a:lnTo>
                    <a:lnTo>
                      <a:pt x="90" y="18"/>
                    </a:lnTo>
                    <a:lnTo>
                      <a:pt x="85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2" y="20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0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5" name="Freeform 1513"/>
              <p:cNvSpPr>
                <a:spLocks/>
              </p:cNvSpPr>
              <p:nvPr/>
            </p:nvSpPr>
            <p:spPr bwMode="auto">
              <a:xfrm>
                <a:off x="4000" y="3448"/>
                <a:ext cx="49" cy="11"/>
              </a:xfrm>
              <a:custGeom>
                <a:avLst/>
                <a:gdLst>
                  <a:gd name="T0" fmla="*/ 50 w 98"/>
                  <a:gd name="T1" fmla="*/ 0 h 20"/>
                  <a:gd name="T2" fmla="*/ 62 w 98"/>
                  <a:gd name="T3" fmla="*/ 0 h 20"/>
                  <a:gd name="T4" fmla="*/ 70 w 98"/>
                  <a:gd name="T5" fmla="*/ 0 h 20"/>
                  <a:gd name="T6" fmla="*/ 78 w 98"/>
                  <a:gd name="T7" fmla="*/ 5 h 20"/>
                  <a:gd name="T8" fmla="*/ 85 w 98"/>
                  <a:gd name="T9" fmla="*/ 5 h 20"/>
                  <a:gd name="T10" fmla="*/ 90 w 98"/>
                  <a:gd name="T11" fmla="*/ 5 h 20"/>
                  <a:gd name="T12" fmla="*/ 94 w 98"/>
                  <a:gd name="T13" fmla="*/ 9 h 20"/>
                  <a:gd name="T14" fmla="*/ 98 w 98"/>
                  <a:gd name="T15" fmla="*/ 9 h 20"/>
                  <a:gd name="T16" fmla="*/ 98 w 98"/>
                  <a:gd name="T17" fmla="*/ 12 h 20"/>
                  <a:gd name="T18" fmla="*/ 94 w 98"/>
                  <a:gd name="T19" fmla="*/ 18 h 20"/>
                  <a:gd name="T20" fmla="*/ 90 w 98"/>
                  <a:gd name="T21" fmla="*/ 18 h 20"/>
                  <a:gd name="T22" fmla="*/ 85 w 98"/>
                  <a:gd name="T23" fmla="*/ 20 h 20"/>
                  <a:gd name="T24" fmla="*/ 78 w 98"/>
                  <a:gd name="T25" fmla="*/ 20 h 20"/>
                  <a:gd name="T26" fmla="*/ 70 w 98"/>
                  <a:gd name="T27" fmla="*/ 20 h 20"/>
                  <a:gd name="T28" fmla="*/ 62 w 98"/>
                  <a:gd name="T29" fmla="*/ 20 h 20"/>
                  <a:gd name="T30" fmla="*/ 50 w 98"/>
                  <a:gd name="T31" fmla="*/ 20 h 20"/>
                  <a:gd name="T32" fmla="*/ 40 w 98"/>
                  <a:gd name="T33" fmla="*/ 20 h 20"/>
                  <a:gd name="T34" fmla="*/ 32 w 98"/>
                  <a:gd name="T35" fmla="*/ 20 h 20"/>
                  <a:gd name="T36" fmla="*/ 24 w 98"/>
                  <a:gd name="T37" fmla="*/ 20 h 20"/>
                  <a:gd name="T38" fmla="*/ 17 w 98"/>
                  <a:gd name="T39" fmla="*/ 20 h 20"/>
                  <a:gd name="T40" fmla="*/ 8 w 98"/>
                  <a:gd name="T41" fmla="*/ 18 h 20"/>
                  <a:gd name="T42" fmla="*/ 4 w 98"/>
                  <a:gd name="T43" fmla="*/ 18 h 20"/>
                  <a:gd name="T44" fmla="*/ 0 w 98"/>
                  <a:gd name="T45" fmla="*/ 12 h 20"/>
                  <a:gd name="T46" fmla="*/ 0 w 98"/>
                  <a:gd name="T47" fmla="*/ 9 h 20"/>
                  <a:gd name="T48" fmla="*/ 4 w 98"/>
                  <a:gd name="T49" fmla="*/ 9 h 20"/>
                  <a:gd name="T50" fmla="*/ 8 w 98"/>
                  <a:gd name="T51" fmla="*/ 5 h 20"/>
                  <a:gd name="T52" fmla="*/ 17 w 98"/>
                  <a:gd name="T53" fmla="*/ 5 h 20"/>
                  <a:gd name="T54" fmla="*/ 24 w 98"/>
                  <a:gd name="T55" fmla="*/ 5 h 20"/>
                  <a:gd name="T56" fmla="*/ 32 w 98"/>
                  <a:gd name="T57" fmla="*/ 0 h 20"/>
                  <a:gd name="T58" fmla="*/ 40 w 98"/>
                  <a:gd name="T59" fmla="*/ 0 h 20"/>
                  <a:gd name="T60" fmla="*/ 50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50" y="0"/>
                    </a:moveTo>
                    <a:lnTo>
                      <a:pt x="62" y="0"/>
                    </a:lnTo>
                    <a:lnTo>
                      <a:pt x="70" y="0"/>
                    </a:lnTo>
                    <a:lnTo>
                      <a:pt x="78" y="5"/>
                    </a:lnTo>
                    <a:lnTo>
                      <a:pt x="85" y="5"/>
                    </a:lnTo>
                    <a:lnTo>
                      <a:pt x="90" y="5"/>
                    </a:lnTo>
                    <a:lnTo>
                      <a:pt x="94" y="9"/>
                    </a:lnTo>
                    <a:lnTo>
                      <a:pt x="98" y="9"/>
                    </a:lnTo>
                    <a:lnTo>
                      <a:pt x="98" y="12"/>
                    </a:lnTo>
                    <a:lnTo>
                      <a:pt x="94" y="18"/>
                    </a:lnTo>
                    <a:lnTo>
                      <a:pt x="90" y="18"/>
                    </a:lnTo>
                    <a:lnTo>
                      <a:pt x="85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2" y="20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0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6" name="Rectangle 1514"/>
              <p:cNvSpPr>
                <a:spLocks noChangeArrowheads="1"/>
              </p:cNvSpPr>
              <p:nvPr/>
            </p:nvSpPr>
            <p:spPr bwMode="auto">
              <a:xfrm>
                <a:off x="4006" y="3413"/>
                <a:ext cx="36" cy="1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7" name="Rectangle 1515"/>
              <p:cNvSpPr>
                <a:spLocks noChangeArrowheads="1"/>
              </p:cNvSpPr>
              <p:nvPr/>
            </p:nvSpPr>
            <p:spPr bwMode="auto">
              <a:xfrm>
                <a:off x="4006" y="3413"/>
                <a:ext cx="36" cy="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8" name="Rectangle 1516"/>
              <p:cNvSpPr>
                <a:spLocks noChangeArrowheads="1"/>
              </p:cNvSpPr>
              <p:nvPr/>
            </p:nvSpPr>
            <p:spPr bwMode="auto">
              <a:xfrm>
                <a:off x="3786" y="3467"/>
                <a:ext cx="69" cy="6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89" name="Rectangle 1517"/>
              <p:cNvSpPr>
                <a:spLocks noChangeArrowheads="1"/>
              </p:cNvSpPr>
              <p:nvPr/>
            </p:nvSpPr>
            <p:spPr bwMode="auto">
              <a:xfrm>
                <a:off x="3786" y="3467"/>
                <a:ext cx="69" cy="6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0" name="Freeform 1518"/>
              <p:cNvSpPr>
                <a:spLocks/>
              </p:cNvSpPr>
              <p:nvPr/>
            </p:nvSpPr>
            <p:spPr bwMode="auto">
              <a:xfrm>
                <a:off x="3764" y="3490"/>
                <a:ext cx="49" cy="10"/>
              </a:xfrm>
              <a:custGeom>
                <a:avLst/>
                <a:gdLst>
                  <a:gd name="T0" fmla="*/ 50 w 98"/>
                  <a:gd name="T1" fmla="*/ 0 h 22"/>
                  <a:gd name="T2" fmla="*/ 57 w 98"/>
                  <a:gd name="T3" fmla="*/ 0 h 22"/>
                  <a:gd name="T4" fmla="*/ 70 w 98"/>
                  <a:gd name="T5" fmla="*/ 0 h 22"/>
                  <a:gd name="T6" fmla="*/ 78 w 98"/>
                  <a:gd name="T7" fmla="*/ 5 h 22"/>
                  <a:gd name="T8" fmla="*/ 83 w 98"/>
                  <a:gd name="T9" fmla="*/ 5 h 22"/>
                  <a:gd name="T10" fmla="*/ 90 w 98"/>
                  <a:gd name="T11" fmla="*/ 5 h 22"/>
                  <a:gd name="T12" fmla="*/ 94 w 98"/>
                  <a:gd name="T13" fmla="*/ 9 h 22"/>
                  <a:gd name="T14" fmla="*/ 98 w 98"/>
                  <a:gd name="T15" fmla="*/ 9 h 22"/>
                  <a:gd name="T16" fmla="*/ 98 w 98"/>
                  <a:gd name="T17" fmla="*/ 13 h 22"/>
                  <a:gd name="T18" fmla="*/ 94 w 98"/>
                  <a:gd name="T19" fmla="*/ 17 h 22"/>
                  <a:gd name="T20" fmla="*/ 90 w 98"/>
                  <a:gd name="T21" fmla="*/ 17 h 22"/>
                  <a:gd name="T22" fmla="*/ 83 w 98"/>
                  <a:gd name="T23" fmla="*/ 22 h 22"/>
                  <a:gd name="T24" fmla="*/ 78 w 98"/>
                  <a:gd name="T25" fmla="*/ 22 h 22"/>
                  <a:gd name="T26" fmla="*/ 70 w 98"/>
                  <a:gd name="T27" fmla="*/ 22 h 22"/>
                  <a:gd name="T28" fmla="*/ 57 w 98"/>
                  <a:gd name="T29" fmla="*/ 22 h 22"/>
                  <a:gd name="T30" fmla="*/ 50 w 98"/>
                  <a:gd name="T31" fmla="*/ 22 h 22"/>
                  <a:gd name="T32" fmla="*/ 41 w 98"/>
                  <a:gd name="T33" fmla="*/ 22 h 22"/>
                  <a:gd name="T34" fmla="*/ 28 w 98"/>
                  <a:gd name="T35" fmla="*/ 22 h 22"/>
                  <a:gd name="T36" fmla="*/ 21 w 98"/>
                  <a:gd name="T37" fmla="*/ 22 h 22"/>
                  <a:gd name="T38" fmla="*/ 12 w 98"/>
                  <a:gd name="T39" fmla="*/ 22 h 22"/>
                  <a:gd name="T40" fmla="*/ 8 w 98"/>
                  <a:gd name="T41" fmla="*/ 17 h 22"/>
                  <a:gd name="T42" fmla="*/ 4 w 98"/>
                  <a:gd name="T43" fmla="*/ 17 h 22"/>
                  <a:gd name="T44" fmla="*/ 0 w 98"/>
                  <a:gd name="T45" fmla="*/ 13 h 22"/>
                  <a:gd name="T46" fmla="*/ 0 w 98"/>
                  <a:gd name="T47" fmla="*/ 9 h 22"/>
                  <a:gd name="T48" fmla="*/ 4 w 98"/>
                  <a:gd name="T49" fmla="*/ 9 h 22"/>
                  <a:gd name="T50" fmla="*/ 8 w 98"/>
                  <a:gd name="T51" fmla="*/ 5 h 22"/>
                  <a:gd name="T52" fmla="*/ 12 w 98"/>
                  <a:gd name="T53" fmla="*/ 5 h 22"/>
                  <a:gd name="T54" fmla="*/ 21 w 98"/>
                  <a:gd name="T55" fmla="*/ 5 h 22"/>
                  <a:gd name="T56" fmla="*/ 28 w 98"/>
                  <a:gd name="T57" fmla="*/ 0 h 22"/>
                  <a:gd name="T58" fmla="*/ 41 w 98"/>
                  <a:gd name="T59" fmla="*/ 0 h 22"/>
                  <a:gd name="T60" fmla="*/ 50 w 98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2">
                    <a:moveTo>
                      <a:pt x="50" y="0"/>
                    </a:moveTo>
                    <a:lnTo>
                      <a:pt x="57" y="0"/>
                    </a:lnTo>
                    <a:lnTo>
                      <a:pt x="70" y="0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90" y="5"/>
                    </a:lnTo>
                    <a:lnTo>
                      <a:pt x="94" y="9"/>
                    </a:lnTo>
                    <a:lnTo>
                      <a:pt x="98" y="9"/>
                    </a:lnTo>
                    <a:lnTo>
                      <a:pt x="98" y="13"/>
                    </a:lnTo>
                    <a:lnTo>
                      <a:pt x="94" y="17"/>
                    </a:lnTo>
                    <a:lnTo>
                      <a:pt x="90" y="17"/>
                    </a:lnTo>
                    <a:lnTo>
                      <a:pt x="83" y="22"/>
                    </a:lnTo>
                    <a:lnTo>
                      <a:pt x="78" y="22"/>
                    </a:lnTo>
                    <a:lnTo>
                      <a:pt x="70" y="22"/>
                    </a:lnTo>
                    <a:lnTo>
                      <a:pt x="57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2" y="22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21" y="5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1" name="Freeform 1519"/>
              <p:cNvSpPr>
                <a:spLocks/>
              </p:cNvSpPr>
              <p:nvPr/>
            </p:nvSpPr>
            <p:spPr bwMode="auto">
              <a:xfrm>
                <a:off x="3764" y="3490"/>
                <a:ext cx="49" cy="10"/>
              </a:xfrm>
              <a:custGeom>
                <a:avLst/>
                <a:gdLst>
                  <a:gd name="T0" fmla="*/ 50 w 98"/>
                  <a:gd name="T1" fmla="*/ 0 h 22"/>
                  <a:gd name="T2" fmla="*/ 57 w 98"/>
                  <a:gd name="T3" fmla="*/ 0 h 22"/>
                  <a:gd name="T4" fmla="*/ 70 w 98"/>
                  <a:gd name="T5" fmla="*/ 0 h 22"/>
                  <a:gd name="T6" fmla="*/ 78 w 98"/>
                  <a:gd name="T7" fmla="*/ 5 h 22"/>
                  <a:gd name="T8" fmla="*/ 83 w 98"/>
                  <a:gd name="T9" fmla="*/ 5 h 22"/>
                  <a:gd name="T10" fmla="*/ 90 w 98"/>
                  <a:gd name="T11" fmla="*/ 5 h 22"/>
                  <a:gd name="T12" fmla="*/ 94 w 98"/>
                  <a:gd name="T13" fmla="*/ 9 h 22"/>
                  <a:gd name="T14" fmla="*/ 98 w 98"/>
                  <a:gd name="T15" fmla="*/ 9 h 22"/>
                  <a:gd name="T16" fmla="*/ 98 w 98"/>
                  <a:gd name="T17" fmla="*/ 13 h 22"/>
                  <a:gd name="T18" fmla="*/ 94 w 98"/>
                  <a:gd name="T19" fmla="*/ 17 h 22"/>
                  <a:gd name="T20" fmla="*/ 90 w 98"/>
                  <a:gd name="T21" fmla="*/ 17 h 22"/>
                  <a:gd name="T22" fmla="*/ 83 w 98"/>
                  <a:gd name="T23" fmla="*/ 22 h 22"/>
                  <a:gd name="T24" fmla="*/ 78 w 98"/>
                  <a:gd name="T25" fmla="*/ 22 h 22"/>
                  <a:gd name="T26" fmla="*/ 70 w 98"/>
                  <a:gd name="T27" fmla="*/ 22 h 22"/>
                  <a:gd name="T28" fmla="*/ 57 w 98"/>
                  <a:gd name="T29" fmla="*/ 22 h 22"/>
                  <a:gd name="T30" fmla="*/ 50 w 98"/>
                  <a:gd name="T31" fmla="*/ 22 h 22"/>
                  <a:gd name="T32" fmla="*/ 41 w 98"/>
                  <a:gd name="T33" fmla="*/ 22 h 22"/>
                  <a:gd name="T34" fmla="*/ 28 w 98"/>
                  <a:gd name="T35" fmla="*/ 22 h 22"/>
                  <a:gd name="T36" fmla="*/ 21 w 98"/>
                  <a:gd name="T37" fmla="*/ 22 h 22"/>
                  <a:gd name="T38" fmla="*/ 12 w 98"/>
                  <a:gd name="T39" fmla="*/ 22 h 22"/>
                  <a:gd name="T40" fmla="*/ 8 w 98"/>
                  <a:gd name="T41" fmla="*/ 17 h 22"/>
                  <a:gd name="T42" fmla="*/ 4 w 98"/>
                  <a:gd name="T43" fmla="*/ 17 h 22"/>
                  <a:gd name="T44" fmla="*/ 0 w 98"/>
                  <a:gd name="T45" fmla="*/ 13 h 22"/>
                  <a:gd name="T46" fmla="*/ 0 w 98"/>
                  <a:gd name="T47" fmla="*/ 9 h 22"/>
                  <a:gd name="T48" fmla="*/ 4 w 98"/>
                  <a:gd name="T49" fmla="*/ 9 h 22"/>
                  <a:gd name="T50" fmla="*/ 8 w 98"/>
                  <a:gd name="T51" fmla="*/ 5 h 22"/>
                  <a:gd name="T52" fmla="*/ 12 w 98"/>
                  <a:gd name="T53" fmla="*/ 5 h 22"/>
                  <a:gd name="T54" fmla="*/ 21 w 98"/>
                  <a:gd name="T55" fmla="*/ 5 h 22"/>
                  <a:gd name="T56" fmla="*/ 28 w 98"/>
                  <a:gd name="T57" fmla="*/ 0 h 22"/>
                  <a:gd name="T58" fmla="*/ 41 w 98"/>
                  <a:gd name="T59" fmla="*/ 0 h 22"/>
                  <a:gd name="T60" fmla="*/ 50 w 98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2">
                    <a:moveTo>
                      <a:pt x="50" y="0"/>
                    </a:moveTo>
                    <a:lnTo>
                      <a:pt x="57" y="0"/>
                    </a:lnTo>
                    <a:lnTo>
                      <a:pt x="70" y="0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90" y="5"/>
                    </a:lnTo>
                    <a:lnTo>
                      <a:pt x="94" y="9"/>
                    </a:lnTo>
                    <a:lnTo>
                      <a:pt x="98" y="9"/>
                    </a:lnTo>
                    <a:lnTo>
                      <a:pt x="98" y="13"/>
                    </a:lnTo>
                    <a:lnTo>
                      <a:pt x="94" y="17"/>
                    </a:lnTo>
                    <a:lnTo>
                      <a:pt x="90" y="17"/>
                    </a:lnTo>
                    <a:lnTo>
                      <a:pt x="83" y="22"/>
                    </a:lnTo>
                    <a:lnTo>
                      <a:pt x="78" y="22"/>
                    </a:lnTo>
                    <a:lnTo>
                      <a:pt x="70" y="22"/>
                    </a:lnTo>
                    <a:lnTo>
                      <a:pt x="57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2" y="22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21" y="5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2" name="Freeform 1520"/>
              <p:cNvSpPr>
                <a:spLocks/>
              </p:cNvSpPr>
              <p:nvPr/>
            </p:nvSpPr>
            <p:spPr bwMode="auto">
              <a:xfrm>
                <a:off x="3764" y="3510"/>
                <a:ext cx="49" cy="10"/>
              </a:xfrm>
              <a:custGeom>
                <a:avLst/>
                <a:gdLst>
                  <a:gd name="T0" fmla="*/ 50 w 98"/>
                  <a:gd name="T1" fmla="*/ 0 h 20"/>
                  <a:gd name="T2" fmla="*/ 57 w 98"/>
                  <a:gd name="T3" fmla="*/ 0 h 20"/>
                  <a:gd name="T4" fmla="*/ 70 w 98"/>
                  <a:gd name="T5" fmla="*/ 4 h 20"/>
                  <a:gd name="T6" fmla="*/ 78 w 98"/>
                  <a:gd name="T7" fmla="*/ 4 h 20"/>
                  <a:gd name="T8" fmla="*/ 83 w 98"/>
                  <a:gd name="T9" fmla="*/ 4 h 20"/>
                  <a:gd name="T10" fmla="*/ 90 w 98"/>
                  <a:gd name="T11" fmla="*/ 4 h 20"/>
                  <a:gd name="T12" fmla="*/ 94 w 98"/>
                  <a:gd name="T13" fmla="*/ 8 h 20"/>
                  <a:gd name="T14" fmla="*/ 98 w 98"/>
                  <a:gd name="T15" fmla="*/ 8 h 20"/>
                  <a:gd name="T16" fmla="*/ 98 w 98"/>
                  <a:gd name="T17" fmla="*/ 13 h 20"/>
                  <a:gd name="T18" fmla="*/ 94 w 98"/>
                  <a:gd name="T19" fmla="*/ 15 h 20"/>
                  <a:gd name="T20" fmla="*/ 90 w 98"/>
                  <a:gd name="T21" fmla="*/ 15 h 20"/>
                  <a:gd name="T22" fmla="*/ 83 w 98"/>
                  <a:gd name="T23" fmla="*/ 20 h 20"/>
                  <a:gd name="T24" fmla="*/ 78 w 98"/>
                  <a:gd name="T25" fmla="*/ 20 h 20"/>
                  <a:gd name="T26" fmla="*/ 70 w 98"/>
                  <a:gd name="T27" fmla="*/ 20 h 20"/>
                  <a:gd name="T28" fmla="*/ 57 w 98"/>
                  <a:gd name="T29" fmla="*/ 20 h 20"/>
                  <a:gd name="T30" fmla="*/ 50 w 98"/>
                  <a:gd name="T31" fmla="*/ 20 h 20"/>
                  <a:gd name="T32" fmla="*/ 41 w 98"/>
                  <a:gd name="T33" fmla="*/ 20 h 20"/>
                  <a:gd name="T34" fmla="*/ 28 w 98"/>
                  <a:gd name="T35" fmla="*/ 20 h 20"/>
                  <a:gd name="T36" fmla="*/ 21 w 98"/>
                  <a:gd name="T37" fmla="*/ 20 h 20"/>
                  <a:gd name="T38" fmla="*/ 12 w 98"/>
                  <a:gd name="T39" fmla="*/ 20 h 20"/>
                  <a:gd name="T40" fmla="*/ 8 w 98"/>
                  <a:gd name="T41" fmla="*/ 15 h 20"/>
                  <a:gd name="T42" fmla="*/ 4 w 98"/>
                  <a:gd name="T43" fmla="*/ 15 h 20"/>
                  <a:gd name="T44" fmla="*/ 0 w 98"/>
                  <a:gd name="T45" fmla="*/ 13 h 20"/>
                  <a:gd name="T46" fmla="*/ 0 w 98"/>
                  <a:gd name="T47" fmla="*/ 8 h 20"/>
                  <a:gd name="T48" fmla="*/ 4 w 98"/>
                  <a:gd name="T49" fmla="*/ 8 h 20"/>
                  <a:gd name="T50" fmla="*/ 8 w 98"/>
                  <a:gd name="T51" fmla="*/ 4 h 20"/>
                  <a:gd name="T52" fmla="*/ 12 w 98"/>
                  <a:gd name="T53" fmla="*/ 4 h 20"/>
                  <a:gd name="T54" fmla="*/ 21 w 98"/>
                  <a:gd name="T55" fmla="*/ 4 h 20"/>
                  <a:gd name="T56" fmla="*/ 28 w 98"/>
                  <a:gd name="T57" fmla="*/ 4 h 20"/>
                  <a:gd name="T58" fmla="*/ 41 w 98"/>
                  <a:gd name="T59" fmla="*/ 0 h 20"/>
                  <a:gd name="T60" fmla="*/ 50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50" y="0"/>
                    </a:moveTo>
                    <a:lnTo>
                      <a:pt x="57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3" y="4"/>
                    </a:lnTo>
                    <a:lnTo>
                      <a:pt x="90" y="4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90" y="15"/>
                    </a:lnTo>
                    <a:lnTo>
                      <a:pt x="83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57" y="20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2" y="20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3" name="Freeform 1521"/>
              <p:cNvSpPr>
                <a:spLocks/>
              </p:cNvSpPr>
              <p:nvPr/>
            </p:nvSpPr>
            <p:spPr bwMode="auto">
              <a:xfrm>
                <a:off x="3764" y="3510"/>
                <a:ext cx="49" cy="10"/>
              </a:xfrm>
              <a:custGeom>
                <a:avLst/>
                <a:gdLst>
                  <a:gd name="T0" fmla="*/ 50 w 98"/>
                  <a:gd name="T1" fmla="*/ 0 h 20"/>
                  <a:gd name="T2" fmla="*/ 57 w 98"/>
                  <a:gd name="T3" fmla="*/ 0 h 20"/>
                  <a:gd name="T4" fmla="*/ 70 w 98"/>
                  <a:gd name="T5" fmla="*/ 4 h 20"/>
                  <a:gd name="T6" fmla="*/ 78 w 98"/>
                  <a:gd name="T7" fmla="*/ 4 h 20"/>
                  <a:gd name="T8" fmla="*/ 83 w 98"/>
                  <a:gd name="T9" fmla="*/ 4 h 20"/>
                  <a:gd name="T10" fmla="*/ 90 w 98"/>
                  <a:gd name="T11" fmla="*/ 4 h 20"/>
                  <a:gd name="T12" fmla="*/ 94 w 98"/>
                  <a:gd name="T13" fmla="*/ 8 h 20"/>
                  <a:gd name="T14" fmla="*/ 98 w 98"/>
                  <a:gd name="T15" fmla="*/ 8 h 20"/>
                  <a:gd name="T16" fmla="*/ 98 w 98"/>
                  <a:gd name="T17" fmla="*/ 13 h 20"/>
                  <a:gd name="T18" fmla="*/ 94 w 98"/>
                  <a:gd name="T19" fmla="*/ 15 h 20"/>
                  <a:gd name="T20" fmla="*/ 90 w 98"/>
                  <a:gd name="T21" fmla="*/ 15 h 20"/>
                  <a:gd name="T22" fmla="*/ 83 w 98"/>
                  <a:gd name="T23" fmla="*/ 20 h 20"/>
                  <a:gd name="T24" fmla="*/ 78 w 98"/>
                  <a:gd name="T25" fmla="*/ 20 h 20"/>
                  <a:gd name="T26" fmla="*/ 70 w 98"/>
                  <a:gd name="T27" fmla="*/ 20 h 20"/>
                  <a:gd name="T28" fmla="*/ 57 w 98"/>
                  <a:gd name="T29" fmla="*/ 20 h 20"/>
                  <a:gd name="T30" fmla="*/ 50 w 98"/>
                  <a:gd name="T31" fmla="*/ 20 h 20"/>
                  <a:gd name="T32" fmla="*/ 41 w 98"/>
                  <a:gd name="T33" fmla="*/ 20 h 20"/>
                  <a:gd name="T34" fmla="*/ 28 w 98"/>
                  <a:gd name="T35" fmla="*/ 20 h 20"/>
                  <a:gd name="T36" fmla="*/ 21 w 98"/>
                  <a:gd name="T37" fmla="*/ 20 h 20"/>
                  <a:gd name="T38" fmla="*/ 12 w 98"/>
                  <a:gd name="T39" fmla="*/ 20 h 20"/>
                  <a:gd name="T40" fmla="*/ 8 w 98"/>
                  <a:gd name="T41" fmla="*/ 15 h 20"/>
                  <a:gd name="T42" fmla="*/ 4 w 98"/>
                  <a:gd name="T43" fmla="*/ 15 h 20"/>
                  <a:gd name="T44" fmla="*/ 0 w 98"/>
                  <a:gd name="T45" fmla="*/ 13 h 20"/>
                  <a:gd name="T46" fmla="*/ 0 w 98"/>
                  <a:gd name="T47" fmla="*/ 8 h 20"/>
                  <a:gd name="T48" fmla="*/ 4 w 98"/>
                  <a:gd name="T49" fmla="*/ 8 h 20"/>
                  <a:gd name="T50" fmla="*/ 8 w 98"/>
                  <a:gd name="T51" fmla="*/ 4 h 20"/>
                  <a:gd name="T52" fmla="*/ 12 w 98"/>
                  <a:gd name="T53" fmla="*/ 4 h 20"/>
                  <a:gd name="T54" fmla="*/ 21 w 98"/>
                  <a:gd name="T55" fmla="*/ 4 h 20"/>
                  <a:gd name="T56" fmla="*/ 28 w 98"/>
                  <a:gd name="T57" fmla="*/ 4 h 20"/>
                  <a:gd name="T58" fmla="*/ 41 w 98"/>
                  <a:gd name="T59" fmla="*/ 0 h 20"/>
                  <a:gd name="T60" fmla="*/ 50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50" y="0"/>
                    </a:moveTo>
                    <a:lnTo>
                      <a:pt x="57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3" y="4"/>
                    </a:lnTo>
                    <a:lnTo>
                      <a:pt x="90" y="4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90" y="15"/>
                    </a:lnTo>
                    <a:lnTo>
                      <a:pt x="83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57" y="20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2" y="20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4" name="Rectangle 1522"/>
              <p:cNvSpPr>
                <a:spLocks noChangeArrowheads="1"/>
              </p:cNvSpPr>
              <p:nvPr/>
            </p:nvSpPr>
            <p:spPr bwMode="auto">
              <a:xfrm>
                <a:off x="3767" y="3474"/>
                <a:ext cx="39" cy="1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5" name="Rectangle 1523"/>
              <p:cNvSpPr>
                <a:spLocks noChangeArrowheads="1"/>
              </p:cNvSpPr>
              <p:nvPr/>
            </p:nvSpPr>
            <p:spPr bwMode="auto">
              <a:xfrm>
                <a:off x="3767" y="3474"/>
                <a:ext cx="39" cy="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6" name="Rectangle 1524"/>
              <p:cNvSpPr>
                <a:spLocks noChangeArrowheads="1"/>
              </p:cNvSpPr>
              <p:nvPr/>
            </p:nvSpPr>
            <p:spPr bwMode="auto">
              <a:xfrm>
                <a:off x="3959" y="3623"/>
                <a:ext cx="69" cy="6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7" name="Rectangle 1525"/>
              <p:cNvSpPr>
                <a:spLocks noChangeArrowheads="1"/>
              </p:cNvSpPr>
              <p:nvPr/>
            </p:nvSpPr>
            <p:spPr bwMode="auto">
              <a:xfrm>
                <a:off x="3959" y="3623"/>
                <a:ext cx="69" cy="6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8" name="Freeform 1526"/>
              <p:cNvSpPr>
                <a:spLocks/>
              </p:cNvSpPr>
              <p:nvPr/>
            </p:nvSpPr>
            <p:spPr bwMode="auto">
              <a:xfrm>
                <a:off x="3937" y="3649"/>
                <a:ext cx="49" cy="9"/>
              </a:xfrm>
              <a:custGeom>
                <a:avLst/>
                <a:gdLst>
                  <a:gd name="T0" fmla="*/ 50 w 99"/>
                  <a:gd name="T1" fmla="*/ 0 h 19"/>
                  <a:gd name="T2" fmla="*/ 61 w 99"/>
                  <a:gd name="T3" fmla="*/ 0 h 19"/>
                  <a:gd name="T4" fmla="*/ 70 w 99"/>
                  <a:gd name="T5" fmla="*/ 0 h 19"/>
                  <a:gd name="T6" fmla="*/ 78 w 99"/>
                  <a:gd name="T7" fmla="*/ 0 h 19"/>
                  <a:gd name="T8" fmla="*/ 86 w 99"/>
                  <a:gd name="T9" fmla="*/ 0 h 19"/>
                  <a:gd name="T10" fmla="*/ 89 w 99"/>
                  <a:gd name="T11" fmla="*/ 3 h 19"/>
                  <a:gd name="T12" fmla="*/ 94 w 99"/>
                  <a:gd name="T13" fmla="*/ 3 h 19"/>
                  <a:gd name="T14" fmla="*/ 99 w 99"/>
                  <a:gd name="T15" fmla="*/ 8 h 19"/>
                  <a:gd name="T16" fmla="*/ 99 w 99"/>
                  <a:gd name="T17" fmla="*/ 12 h 19"/>
                  <a:gd name="T18" fmla="*/ 94 w 99"/>
                  <a:gd name="T19" fmla="*/ 12 h 19"/>
                  <a:gd name="T20" fmla="*/ 89 w 99"/>
                  <a:gd name="T21" fmla="*/ 14 h 19"/>
                  <a:gd name="T22" fmla="*/ 86 w 99"/>
                  <a:gd name="T23" fmla="*/ 14 h 19"/>
                  <a:gd name="T24" fmla="*/ 78 w 99"/>
                  <a:gd name="T25" fmla="*/ 14 h 19"/>
                  <a:gd name="T26" fmla="*/ 70 w 99"/>
                  <a:gd name="T27" fmla="*/ 19 h 19"/>
                  <a:gd name="T28" fmla="*/ 61 w 99"/>
                  <a:gd name="T29" fmla="*/ 19 h 19"/>
                  <a:gd name="T30" fmla="*/ 50 w 99"/>
                  <a:gd name="T31" fmla="*/ 19 h 19"/>
                  <a:gd name="T32" fmla="*/ 42 w 99"/>
                  <a:gd name="T33" fmla="*/ 19 h 19"/>
                  <a:gd name="T34" fmla="*/ 29 w 99"/>
                  <a:gd name="T35" fmla="*/ 19 h 19"/>
                  <a:gd name="T36" fmla="*/ 19 w 99"/>
                  <a:gd name="T37" fmla="*/ 14 h 19"/>
                  <a:gd name="T38" fmla="*/ 17 w 99"/>
                  <a:gd name="T39" fmla="*/ 14 h 19"/>
                  <a:gd name="T40" fmla="*/ 9 w 99"/>
                  <a:gd name="T41" fmla="*/ 14 h 19"/>
                  <a:gd name="T42" fmla="*/ 4 w 99"/>
                  <a:gd name="T43" fmla="*/ 12 h 19"/>
                  <a:gd name="T44" fmla="*/ 0 w 99"/>
                  <a:gd name="T45" fmla="*/ 12 h 19"/>
                  <a:gd name="T46" fmla="*/ 0 w 99"/>
                  <a:gd name="T47" fmla="*/ 8 h 19"/>
                  <a:gd name="T48" fmla="*/ 4 w 99"/>
                  <a:gd name="T49" fmla="*/ 3 h 19"/>
                  <a:gd name="T50" fmla="*/ 9 w 99"/>
                  <a:gd name="T51" fmla="*/ 3 h 19"/>
                  <a:gd name="T52" fmla="*/ 17 w 99"/>
                  <a:gd name="T53" fmla="*/ 0 h 19"/>
                  <a:gd name="T54" fmla="*/ 19 w 99"/>
                  <a:gd name="T55" fmla="*/ 0 h 19"/>
                  <a:gd name="T56" fmla="*/ 29 w 99"/>
                  <a:gd name="T57" fmla="*/ 0 h 19"/>
                  <a:gd name="T58" fmla="*/ 42 w 99"/>
                  <a:gd name="T59" fmla="*/ 0 h 19"/>
                  <a:gd name="T60" fmla="*/ 50 w 99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9">
                    <a:moveTo>
                      <a:pt x="50" y="0"/>
                    </a:moveTo>
                    <a:lnTo>
                      <a:pt x="61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3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2"/>
                    </a:lnTo>
                    <a:lnTo>
                      <a:pt x="94" y="12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70" y="19"/>
                    </a:lnTo>
                    <a:lnTo>
                      <a:pt x="61" y="19"/>
                    </a:lnTo>
                    <a:lnTo>
                      <a:pt x="50" y="19"/>
                    </a:lnTo>
                    <a:lnTo>
                      <a:pt x="42" y="19"/>
                    </a:lnTo>
                    <a:lnTo>
                      <a:pt x="29" y="19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799" name="Freeform 1527"/>
              <p:cNvSpPr>
                <a:spLocks/>
              </p:cNvSpPr>
              <p:nvPr/>
            </p:nvSpPr>
            <p:spPr bwMode="auto">
              <a:xfrm>
                <a:off x="3937" y="3649"/>
                <a:ext cx="49" cy="9"/>
              </a:xfrm>
              <a:custGeom>
                <a:avLst/>
                <a:gdLst>
                  <a:gd name="T0" fmla="*/ 50 w 99"/>
                  <a:gd name="T1" fmla="*/ 0 h 19"/>
                  <a:gd name="T2" fmla="*/ 61 w 99"/>
                  <a:gd name="T3" fmla="*/ 0 h 19"/>
                  <a:gd name="T4" fmla="*/ 70 w 99"/>
                  <a:gd name="T5" fmla="*/ 0 h 19"/>
                  <a:gd name="T6" fmla="*/ 78 w 99"/>
                  <a:gd name="T7" fmla="*/ 0 h 19"/>
                  <a:gd name="T8" fmla="*/ 86 w 99"/>
                  <a:gd name="T9" fmla="*/ 0 h 19"/>
                  <a:gd name="T10" fmla="*/ 89 w 99"/>
                  <a:gd name="T11" fmla="*/ 3 h 19"/>
                  <a:gd name="T12" fmla="*/ 94 w 99"/>
                  <a:gd name="T13" fmla="*/ 3 h 19"/>
                  <a:gd name="T14" fmla="*/ 99 w 99"/>
                  <a:gd name="T15" fmla="*/ 8 h 19"/>
                  <a:gd name="T16" fmla="*/ 99 w 99"/>
                  <a:gd name="T17" fmla="*/ 12 h 19"/>
                  <a:gd name="T18" fmla="*/ 94 w 99"/>
                  <a:gd name="T19" fmla="*/ 12 h 19"/>
                  <a:gd name="T20" fmla="*/ 89 w 99"/>
                  <a:gd name="T21" fmla="*/ 14 h 19"/>
                  <a:gd name="T22" fmla="*/ 86 w 99"/>
                  <a:gd name="T23" fmla="*/ 14 h 19"/>
                  <a:gd name="T24" fmla="*/ 78 w 99"/>
                  <a:gd name="T25" fmla="*/ 14 h 19"/>
                  <a:gd name="T26" fmla="*/ 70 w 99"/>
                  <a:gd name="T27" fmla="*/ 19 h 19"/>
                  <a:gd name="T28" fmla="*/ 61 w 99"/>
                  <a:gd name="T29" fmla="*/ 19 h 19"/>
                  <a:gd name="T30" fmla="*/ 50 w 99"/>
                  <a:gd name="T31" fmla="*/ 19 h 19"/>
                  <a:gd name="T32" fmla="*/ 42 w 99"/>
                  <a:gd name="T33" fmla="*/ 19 h 19"/>
                  <a:gd name="T34" fmla="*/ 29 w 99"/>
                  <a:gd name="T35" fmla="*/ 19 h 19"/>
                  <a:gd name="T36" fmla="*/ 19 w 99"/>
                  <a:gd name="T37" fmla="*/ 14 h 19"/>
                  <a:gd name="T38" fmla="*/ 17 w 99"/>
                  <a:gd name="T39" fmla="*/ 14 h 19"/>
                  <a:gd name="T40" fmla="*/ 9 w 99"/>
                  <a:gd name="T41" fmla="*/ 14 h 19"/>
                  <a:gd name="T42" fmla="*/ 4 w 99"/>
                  <a:gd name="T43" fmla="*/ 12 h 19"/>
                  <a:gd name="T44" fmla="*/ 0 w 99"/>
                  <a:gd name="T45" fmla="*/ 12 h 19"/>
                  <a:gd name="T46" fmla="*/ 0 w 99"/>
                  <a:gd name="T47" fmla="*/ 8 h 19"/>
                  <a:gd name="T48" fmla="*/ 4 w 99"/>
                  <a:gd name="T49" fmla="*/ 3 h 19"/>
                  <a:gd name="T50" fmla="*/ 9 w 99"/>
                  <a:gd name="T51" fmla="*/ 3 h 19"/>
                  <a:gd name="T52" fmla="*/ 17 w 99"/>
                  <a:gd name="T53" fmla="*/ 0 h 19"/>
                  <a:gd name="T54" fmla="*/ 19 w 99"/>
                  <a:gd name="T55" fmla="*/ 0 h 19"/>
                  <a:gd name="T56" fmla="*/ 29 w 99"/>
                  <a:gd name="T57" fmla="*/ 0 h 19"/>
                  <a:gd name="T58" fmla="*/ 42 w 99"/>
                  <a:gd name="T59" fmla="*/ 0 h 19"/>
                  <a:gd name="T60" fmla="*/ 50 w 99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9">
                    <a:moveTo>
                      <a:pt x="50" y="0"/>
                    </a:moveTo>
                    <a:lnTo>
                      <a:pt x="61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3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2"/>
                    </a:lnTo>
                    <a:lnTo>
                      <a:pt x="94" y="12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70" y="19"/>
                    </a:lnTo>
                    <a:lnTo>
                      <a:pt x="61" y="19"/>
                    </a:lnTo>
                    <a:lnTo>
                      <a:pt x="50" y="19"/>
                    </a:lnTo>
                    <a:lnTo>
                      <a:pt x="42" y="19"/>
                    </a:lnTo>
                    <a:lnTo>
                      <a:pt x="29" y="19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0" name="Freeform 1528"/>
              <p:cNvSpPr>
                <a:spLocks/>
              </p:cNvSpPr>
              <p:nvPr/>
            </p:nvSpPr>
            <p:spPr bwMode="auto">
              <a:xfrm>
                <a:off x="3937" y="3668"/>
                <a:ext cx="49" cy="10"/>
              </a:xfrm>
              <a:custGeom>
                <a:avLst/>
                <a:gdLst>
                  <a:gd name="T0" fmla="*/ 50 w 99"/>
                  <a:gd name="T1" fmla="*/ 0 h 21"/>
                  <a:gd name="T2" fmla="*/ 61 w 99"/>
                  <a:gd name="T3" fmla="*/ 0 h 21"/>
                  <a:gd name="T4" fmla="*/ 70 w 99"/>
                  <a:gd name="T5" fmla="*/ 0 h 21"/>
                  <a:gd name="T6" fmla="*/ 78 w 99"/>
                  <a:gd name="T7" fmla="*/ 0 h 21"/>
                  <a:gd name="T8" fmla="*/ 86 w 99"/>
                  <a:gd name="T9" fmla="*/ 0 h 21"/>
                  <a:gd name="T10" fmla="*/ 89 w 99"/>
                  <a:gd name="T11" fmla="*/ 5 h 21"/>
                  <a:gd name="T12" fmla="*/ 94 w 99"/>
                  <a:gd name="T13" fmla="*/ 5 h 21"/>
                  <a:gd name="T14" fmla="*/ 99 w 99"/>
                  <a:gd name="T15" fmla="*/ 8 h 21"/>
                  <a:gd name="T16" fmla="*/ 99 w 99"/>
                  <a:gd name="T17" fmla="*/ 13 h 21"/>
                  <a:gd name="T18" fmla="*/ 94 w 99"/>
                  <a:gd name="T19" fmla="*/ 13 h 21"/>
                  <a:gd name="T20" fmla="*/ 89 w 99"/>
                  <a:gd name="T21" fmla="*/ 18 h 21"/>
                  <a:gd name="T22" fmla="*/ 86 w 99"/>
                  <a:gd name="T23" fmla="*/ 18 h 21"/>
                  <a:gd name="T24" fmla="*/ 78 w 99"/>
                  <a:gd name="T25" fmla="*/ 18 h 21"/>
                  <a:gd name="T26" fmla="*/ 70 w 99"/>
                  <a:gd name="T27" fmla="*/ 21 h 21"/>
                  <a:gd name="T28" fmla="*/ 61 w 99"/>
                  <a:gd name="T29" fmla="*/ 21 h 21"/>
                  <a:gd name="T30" fmla="*/ 50 w 99"/>
                  <a:gd name="T31" fmla="*/ 21 h 21"/>
                  <a:gd name="T32" fmla="*/ 42 w 99"/>
                  <a:gd name="T33" fmla="*/ 21 h 21"/>
                  <a:gd name="T34" fmla="*/ 29 w 99"/>
                  <a:gd name="T35" fmla="*/ 21 h 21"/>
                  <a:gd name="T36" fmla="*/ 19 w 99"/>
                  <a:gd name="T37" fmla="*/ 18 h 21"/>
                  <a:gd name="T38" fmla="*/ 17 w 99"/>
                  <a:gd name="T39" fmla="*/ 18 h 21"/>
                  <a:gd name="T40" fmla="*/ 9 w 99"/>
                  <a:gd name="T41" fmla="*/ 18 h 21"/>
                  <a:gd name="T42" fmla="*/ 4 w 99"/>
                  <a:gd name="T43" fmla="*/ 13 h 21"/>
                  <a:gd name="T44" fmla="*/ 0 w 99"/>
                  <a:gd name="T45" fmla="*/ 13 h 21"/>
                  <a:gd name="T46" fmla="*/ 0 w 99"/>
                  <a:gd name="T47" fmla="*/ 8 h 21"/>
                  <a:gd name="T48" fmla="*/ 4 w 99"/>
                  <a:gd name="T49" fmla="*/ 5 h 21"/>
                  <a:gd name="T50" fmla="*/ 9 w 99"/>
                  <a:gd name="T51" fmla="*/ 5 h 21"/>
                  <a:gd name="T52" fmla="*/ 17 w 99"/>
                  <a:gd name="T53" fmla="*/ 0 h 21"/>
                  <a:gd name="T54" fmla="*/ 19 w 99"/>
                  <a:gd name="T55" fmla="*/ 0 h 21"/>
                  <a:gd name="T56" fmla="*/ 29 w 99"/>
                  <a:gd name="T57" fmla="*/ 0 h 21"/>
                  <a:gd name="T58" fmla="*/ 42 w 99"/>
                  <a:gd name="T59" fmla="*/ 0 h 21"/>
                  <a:gd name="T60" fmla="*/ 50 w 99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50" y="0"/>
                    </a:moveTo>
                    <a:lnTo>
                      <a:pt x="61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4" y="13"/>
                    </a:lnTo>
                    <a:lnTo>
                      <a:pt x="89" y="18"/>
                    </a:lnTo>
                    <a:lnTo>
                      <a:pt x="86" y="18"/>
                    </a:lnTo>
                    <a:lnTo>
                      <a:pt x="78" y="18"/>
                    </a:lnTo>
                    <a:lnTo>
                      <a:pt x="70" y="21"/>
                    </a:lnTo>
                    <a:lnTo>
                      <a:pt x="61" y="21"/>
                    </a:lnTo>
                    <a:lnTo>
                      <a:pt x="50" y="21"/>
                    </a:lnTo>
                    <a:lnTo>
                      <a:pt x="42" y="21"/>
                    </a:lnTo>
                    <a:lnTo>
                      <a:pt x="29" y="21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9" y="18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1" name="Freeform 1529"/>
              <p:cNvSpPr>
                <a:spLocks/>
              </p:cNvSpPr>
              <p:nvPr/>
            </p:nvSpPr>
            <p:spPr bwMode="auto">
              <a:xfrm>
                <a:off x="3937" y="3668"/>
                <a:ext cx="49" cy="10"/>
              </a:xfrm>
              <a:custGeom>
                <a:avLst/>
                <a:gdLst>
                  <a:gd name="T0" fmla="*/ 50 w 99"/>
                  <a:gd name="T1" fmla="*/ 0 h 21"/>
                  <a:gd name="T2" fmla="*/ 61 w 99"/>
                  <a:gd name="T3" fmla="*/ 0 h 21"/>
                  <a:gd name="T4" fmla="*/ 70 w 99"/>
                  <a:gd name="T5" fmla="*/ 0 h 21"/>
                  <a:gd name="T6" fmla="*/ 78 w 99"/>
                  <a:gd name="T7" fmla="*/ 0 h 21"/>
                  <a:gd name="T8" fmla="*/ 86 w 99"/>
                  <a:gd name="T9" fmla="*/ 0 h 21"/>
                  <a:gd name="T10" fmla="*/ 89 w 99"/>
                  <a:gd name="T11" fmla="*/ 5 h 21"/>
                  <a:gd name="T12" fmla="*/ 94 w 99"/>
                  <a:gd name="T13" fmla="*/ 5 h 21"/>
                  <a:gd name="T14" fmla="*/ 99 w 99"/>
                  <a:gd name="T15" fmla="*/ 8 h 21"/>
                  <a:gd name="T16" fmla="*/ 99 w 99"/>
                  <a:gd name="T17" fmla="*/ 13 h 21"/>
                  <a:gd name="T18" fmla="*/ 94 w 99"/>
                  <a:gd name="T19" fmla="*/ 13 h 21"/>
                  <a:gd name="T20" fmla="*/ 89 w 99"/>
                  <a:gd name="T21" fmla="*/ 18 h 21"/>
                  <a:gd name="T22" fmla="*/ 86 w 99"/>
                  <a:gd name="T23" fmla="*/ 18 h 21"/>
                  <a:gd name="T24" fmla="*/ 78 w 99"/>
                  <a:gd name="T25" fmla="*/ 18 h 21"/>
                  <a:gd name="T26" fmla="*/ 70 w 99"/>
                  <a:gd name="T27" fmla="*/ 21 h 21"/>
                  <a:gd name="T28" fmla="*/ 61 w 99"/>
                  <a:gd name="T29" fmla="*/ 21 h 21"/>
                  <a:gd name="T30" fmla="*/ 50 w 99"/>
                  <a:gd name="T31" fmla="*/ 21 h 21"/>
                  <a:gd name="T32" fmla="*/ 42 w 99"/>
                  <a:gd name="T33" fmla="*/ 21 h 21"/>
                  <a:gd name="T34" fmla="*/ 29 w 99"/>
                  <a:gd name="T35" fmla="*/ 21 h 21"/>
                  <a:gd name="T36" fmla="*/ 19 w 99"/>
                  <a:gd name="T37" fmla="*/ 18 h 21"/>
                  <a:gd name="T38" fmla="*/ 17 w 99"/>
                  <a:gd name="T39" fmla="*/ 18 h 21"/>
                  <a:gd name="T40" fmla="*/ 9 w 99"/>
                  <a:gd name="T41" fmla="*/ 18 h 21"/>
                  <a:gd name="T42" fmla="*/ 4 w 99"/>
                  <a:gd name="T43" fmla="*/ 13 h 21"/>
                  <a:gd name="T44" fmla="*/ 0 w 99"/>
                  <a:gd name="T45" fmla="*/ 13 h 21"/>
                  <a:gd name="T46" fmla="*/ 0 w 99"/>
                  <a:gd name="T47" fmla="*/ 8 h 21"/>
                  <a:gd name="T48" fmla="*/ 4 w 99"/>
                  <a:gd name="T49" fmla="*/ 5 h 21"/>
                  <a:gd name="T50" fmla="*/ 9 w 99"/>
                  <a:gd name="T51" fmla="*/ 5 h 21"/>
                  <a:gd name="T52" fmla="*/ 17 w 99"/>
                  <a:gd name="T53" fmla="*/ 0 h 21"/>
                  <a:gd name="T54" fmla="*/ 19 w 99"/>
                  <a:gd name="T55" fmla="*/ 0 h 21"/>
                  <a:gd name="T56" fmla="*/ 29 w 99"/>
                  <a:gd name="T57" fmla="*/ 0 h 21"/>
                  <a:gd name="T58" fmla="*/ 42 w 99"/>
                  <a:gd name="T59" fmla="*/ 0 h 21"/>
                  <a:gd name="T60" fmla="*/ 50 w 99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50" y="0"/>
                    </a:moveTo>
                    <a:lnTo>
                      <a:pt x="61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4" y="13"/>
                    </a:lnTo>
                    <a:lnTo>
                      <a:pt x="89" y="18"/>
                    </a:lnTo>
                    <a:lnTo>
                      <a:pt x="86" y="18"/>
                    </a:lnTo>
                    <a:lnTo>
                      <a:pt x="78" y="18"/>
                    </a:lnTo>
                    <a:lnTo>
                      <a:pt x="70" y="21"/>
                    </a:lnTo>
                    <a:lnTo>
                      <a:pt x="61" y="21"/>
                    </a:lnTo>
                    <a:lnTo>
                      <a:pt x="50" y="21"/>
                    </a:lnTo>
                    <a:lnTo>
                      <a:pt x="42" y="21"/>
                    </a:lnTo>
                    <a:lnTo>
                      <a:pt x="29" y="21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9" y="18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2" name="Rectangle 1530"/>
              <p:cNvSpPr>
                <a:spLocks noChangeArrowheads="1"/>
              </p:cNvSpPr>
              <p:nvPr/>
            </p:nvSpPr>
            <p:spPr bwMode="auto">
              <a:xfrm>
                <a:off x="3941" y="3630"/>
                <a:ext cx="39" cy="1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3" name="Rectangle 1531"/>
              <p:cNvSpPr>
                <a:spLocks noChangeArrowheads="1"/>
              </p:cNvSpPr>
              <p:nvPr/>
            </p:nvSpPr>
            <p:spPr bwMode="auto">
              <a:xfrm>
                <a:off x="3941" y="3630"/>
                <a:ext cx="39" cy="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4" name="Line 1532"/>
              <p:cNvSpPr>
                <a:spLocks noChangeShapeType="1"/>
              </p:cNvSpPr>
              <p:nvPr/>
            </p:nvSpPr>
            <p:spPr bwMode="auto">
              <a:xfrm flipV="1">
                <a:off x="3885" y="3451"/>
                <a:ext cx="118" cy="4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5" name="Line 1533"/>
              <p:cNvSpPr>
                <a:spLocks noChangeShapeType="1"/>
              </p:cNvSpPr>
              <p:nvPr/>
            </p:nvSpPr>
            <p:spPr bwMode="auto">
              <a:xfrm flipH="1">
                <a:off x="4019" y="3504"/>
                <a:ext cx="22" cy="11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6" name="Line 1534"/>
              <p:cNvSpPr>
                <a:spLocks noChangeShapeType="1"/>
              </p:cNvSpPr>
              <p:nvPr/>
            </p:nvSpPr>
            <p:spPr bwMode="auto">
              <a:xfrm>
                <a:off x="3878" y="3557"/>
                <a:ext cx="77" cy="5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7" name="Line 1535"/>
              <p:cNvSpPr>
                <a:spLocks noChangeShapeType="1"/>
              </p:cNvSpPr>
              <p:nvPr/>
            </p:nvSpPr>
            <p:spPr bwMode="auto">
              <a:xfrm flipV="1">
                <a:off x="4060" y="3617"/>
                <a:ext cx="89" cy="4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8" name="Rectangle 1536"/>
              <p:cNvSpPr>
                <a:spLocks noChangeArrowheads="1"/>
              </p:cNvSpPr>
              <p:nvPr/>
            </p:nvSpPr>
            <p:spPr bwMode="auto">
              <a:xfrm>
                <a:off x="4171" y="3541"/>
                <a:ext cx="70" cy="6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09" name="Rectangle 1537"/>
              <p:cNvSpPr>
                <a:spLocks noChangeArrowheads="1"/>
              </p:cNvSpPr>
              <p:nvPr/>
            </p:nvSpPr>
            <p:spPr bwMode="auto">
              <a:xfrm>
                <a:off x="4171" y="3541"/>
                <a:ext cx="70" cy="6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0" name="Freeform 1538"/>
              <p:cNvSpPr>
                <a:spLocks/>
              </p:cNvSpPr>
              <p:nvPr/>
            </p:nvSpPr>
            <p:spPr bwMode="auto">
              <a:xfrm>
                <a:off x="4149" y="3565"/>
                <a:ext cx="49" cy="9"/>
              </a:xfrm>
              <a:custGeom>
                <a:avLst/>
                <a:gdLst>
                  <a:gd name="T0" fmla="*/ 48 w 98"/>
                  <a:gd name="T1" fmla="*/ 0 h 17"/>
                  <a:gd name="T2" fmla="*/ 57 w 98"/>
                  <a:gd name="T3" fmla="*/ 0 h 17"/>
                  <a:gd name="T4" fmla="*/ 64 w 98"/>
                  <a:gd name="T5" fmla="*/ 0 h 17"/>
                  <a:gd name="T6" fmla="*/ 77 w 98"/>
                  <a:gd name="T7" fmla="*/ 0 h 17"/>
                  <a:gd name="T8" fmla="*/ 82 w 98"/>
                  <a:gd name="T9" fmla="*/ 0 h 17"/>
                  <a:gd name="T10" fmla="*/ 90 w 98"/>
                  <a:gd name="T11" fmla="*/ 3 h 17"/>
                  <a:gd name="T12" fmla="*/ 92 w 98"/>
                  <a:gd name="T13" fmla="*/ 3 h 17"/>
                  <a:gd name="T14" fmla="*/ 98 w 98"/>
                  <a:gd name="T15" fmla="*/ 9 h 17"/>
                  <a:gd name="T16" fmla="*/ 98 w 98"/>
                  <a:gd name="T17" fmla="*/ 11 h 17"/>
                  <a:gd name="T18" fmla="*/ 92 w 98"/>
                  <a:gd name="T19" fmla="*/ 11 h 17"/>
                  <a:gd name="T20" fmla="*/ 90 w 98"/>
                  <a:gd name="T21" fmla="*/ 15 h 17"/>
                  <a:gd name="T22" fmla="*/ 82 w 98"/>
                  <a:gd name="T23" fmla="*/ 15 h 17"/>
                  <a:gd name="T24" fmla="*/ 77 w 98"/>
                  <a:gd name="T25" fmla="*/ 15 h 17"/>
                  <a:gd name="T26" fmla="*/ 64 w 98"/>
                  <a:gd name="T27" fmla="*/ 17 h 17"/>
                  <a:gd name="T28" fmla="*/ 57 w 98"/>
                  <a:gd name="T29" fmla="*/ 17 h 17"/>
                  <a:gd name="T30" fmla="*/ 48 w 98"/>
                  <a:gd name="T31" fmla="*/ 17 h 17"/>
                  <a:gd name="T32" fmla="*/ 35 w 98"/>
                  <a:gd name="T33" fmla="*/ 17 h 17"/>
                  <a:gd name="T34" fmla="*/ 28 w 98"/>
                  <a:gd name="T35" fmla="*/ 17 h 17"/>
                  <a:gd name="T36" fmla="*/ 20 w 98"/>
                  <a:gd name="T37" fmla="*/ 15 h 17"/>
                  <a:gd name="T38" fmla="*/ 12 w 98"/>
                  <a:gd name="T39" fmla="*/ 15 h 17"/>
                  <a:gd name="T40" fmla="*/ 7 w 98"/>
                  <a:gd name="T41" fmla="*/ 15 h 17"/>
                  <a:gd name="T42" fmla="*/ 2 w 98"/>
                  <a:gd name="T43" fmla="*/ 11 h 17"/>
                  <a:gd name="T44" fmla="*/ 0 w 98"/>
                  <a:gd name="T45" fmla="*/ 11 h 17"/>
                  <a:gd name="T46" fmla="*/ 0 w 98"/>
                  <a:gd name="T47" fmla="*/ 9 h 17"/>
                  <a:gd name="T48" fmla="*/ 2 w 98"/>
                  <a:gd name="T49" fmla="*/ 3 h 17"/>
                  <a:gd name="T50" fmla="*/ 7 w 98"/>
                  <a:gd name="T51" fmla="*/ 3 h 17"/>
                  <a:gd name="T52" fmla="*/ 12 w 98"/>
                  <a:gd name="T53" fmla="*/ 0 h 17"/>
                  <a:gd name="T54" fmla="*/ 20 w 98"/>
                  <a:gd name="T55" fmla="*/ 0 h 17"/>
                  <a:gd name="T56" fmla="*/ 28 w 98"/>
                  <a:gd name="T57" fmla="*/ 0 h 17"/>
                  <a:gd name="T58" fmla="*/ 35 w 98"/>
                  <a:gd name="T59" fmla="*/ 0 h 17"/>
                  <a:gd name="T60" fmla="*/ 48 w 98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7">
                    <a:moveTo>
                      <a:pt x="48" y="0"/>
                    </a:moveTo>
                    <a:lnTo>
                      <a:pt x="57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2" y="11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48" y="17"/>
                    </a:lnTo>
                    <a:lnTo>
                      <a:pt x="35" y="17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1" name="Freeform 1539"/>
              <p:cNvSpPr>
                <a:spLocks/>
              </p:cNvSpPr>
              <p:nvPr/>
            </p:nvSpPr>
            <p:spPr bwMode="auto">
              <a:xfrm>
                <a:off x="4149" y="3565"/>
                <a:ext cx="49" cy="9"/>
              </a:xfrm>
              <a:custGeom>
                <a:avLst/>
                <a:gdLst>
                  <a:gd name="T0" fmla="*/ 48 w 98"/>
                  <a:gd name="T1" fmla="*/ 0 h 17"/>
                  <a:gd name="T2" fmla="*/ 57 w 98"/>
                  <a:gd name="T3" fmla="*/ 0 h 17"/>
                  <a:gd name="T4" fmla="*/ 64 w 98"/>
                  <a:gd name="T5" fmla="*/ 0 h 17"/>
                  <a:gd name="T6" fmla="*/ 77 w 98"/>
                  <a:gd name="T7" fmla="*/ 0 h 17"/>
                  <a:gd name="T8" fmla="*/ 82 w 98"/>
                  <a:gd name="T9" fmla="*/ 0 h 17"/>
                  <a:gd name="T10" fmla="*/ 90 w 98"/>
                  <a:gd name="T11" fmla="*/ 3 h 17"/>
                  <a:gd name="T12" fmla="*/ 92 w 98"/>
                  <a:gd name="T13" fmla="*/ 3 h 17"/>
                  <a:gd name="T14" fmla="*/ 98 w 98"/>
                  <a:gd name="T15" fmla="*/ 9 h 17"/>
                  <a:gd name="T16" fmla="*/ 98 w 98"/>
                  <a:gd name="T17" fmla="*/ 11 h 17"/>
                  <a:gd name="T18" fmla="*/ 92 w 98"/>
                  <a:gd name="T19" fmla="*/ 11 h 17"/>
                  <a:gd name="T20" fmla="*/ 90 w 98"/>
                  <a:gd name="T21" fmla="*/ 15 h 17"/>
                  <a:gd name="T22" fmla="*/ 82 w 98"/>
                  <a:gd name="T23" fmla="*/ 15 h 17"/>
                  <a:gd name="T24" fmla="*/ 77 w 98"/>
                  <a:gd name="T25" fmla="*/ 15 h 17"/>
                  <a:gd name="T26" fmla="*/ 64 w 98"/>
                  <a:gd name="T27" fmla="*/ 17 h 17"/>
                  <a:gd name="T28" fmla="*/ 57 w 98"/>
                  <a:gd name="T29" fmla="*/ 17 h 17"/>
                  <a:gd name="T30" fmla="*/ 48 w 98"/>
                  <a:gd name="T31" fmla="*/ 17 h 17"/>
                  <a:gd name="T32" fmla="*/ 35 w 98"/>
                  <a:gd name="T33" fmla="*/ 17 h 17"/>
                  <a:gd name="T34" fmla="*/ 28 w 98"/>
                  <a:gd name="T35" fmla="*/ 17 h 17"/>
                  <a:gd name="T36" fmla="*/ 20 w 98"/>
                  <a:gd name="T37" fmla="*/ 15 h 17"/>
                  <a:gd name="T38" fmla="*/ 12 w 98"/>
                  <a:gd name="T39" fmla="*/ 15 h 17"/>
                  <a:gd name="T40" fmla="*/ 7 w 98"/>
                  <a:gd name="T41" fmla="*/ 15 h 17"/>
                  <a:gd name="T42" fmla="*/ 2 w 98"/>
                  <a:gd name="T43" fmla="*/ 11 h 17"/>
                  <a:gd name="T44" fmla="*/ 0 w 98"/>
                  <a:gd name="T45" fmla="*/ 11 h 17"/>
                  <a:gd name="T46" fmla="*/ 0 w 98"/>
                  <a:gd name="T47" fmla="*/ 9 h 17"/>
                  <a:gd name="T48" fmla="*/ 2 w 98"/>
                  <a:gd name="T49" fmla="*/ 3 h 17"/>
                  <a:gd name="T50" fmla="*/ 7 w 98"/>
                  <a:gd name="T51" fmla="*/ 3 h 17"/>
                  <a:gd name="T52" fmla="*/ 12 w 98"/>
                  <a:gd name="T53" fmla="*/ 0 h 17"/>
                  <a:gd name="T54" fmla="*/ 20 w 98"/>
                  <a:gd name="T55" fmla="*/ 0 h 17"/>
                  <a:gd name="T56" fmla="*/ 28 w 98"/>
                  <a:gd name="T57" fmla="*/ 0 h 17"/>
                  <a:gd name="T58" fmla="*/ 35 w 98"/>
                  <a:gd name="T59" fmla="*/ 0 h 17"/>
                  <a:gd name="T60" fmla="*/ 48 w 98"/>
                  <a:gd name="T6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7">
                    <a:moveTo>
                      <a:pt x="48" y="0"/>
                    </a:moveTo>
                    <a:lnTo>
                      <a:pt x="57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2" y="11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48" y="17"/>
                    </a:lnTo>
                    <a:lnTo>
                      <a:pt x="35" y="17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8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2" name="Freeform 1540"/>
              <p:cNvSpPr>
                <a:spLocks/>
              </p:cNvSpPr>
              <p:nvPr/>
            </p:nvSpPr>
            <p:spPr bwMode="auto">
              <a:xfrm>
                <a:off x="4149" y="3585"/>
                <a:ext cx="49" cy="10"/>
              </a:xfrm>
              <a:custGeom>
                <a:avLst/>
                <a:gdLst>
                  <a:gd name="T0" fmla="*/ 48 w 98"/>
                  <a:gd name="T1" fmla="*/ 0 h 20"/>
                  <a:gd name="T2" fmla="*/ 57 w 98"/>
                  <a:gd name="T3" fmla="*/ 0 h 20"/>
                  <a:gd name="T4" fmla="*/ 64 w 98"/>
                  <a:gd name="T5" fmla="*/ 0 h 20"/>
                  <a:gd name="T6" fmla="*/ 77 w 98"/>
                  <a:gd name="T7" fmla="*/ 0 h 20"/>
                  <a:gd name="T8" fmla="*/ 82 w 98"/>
                  <a:gd name="T9" fmla="*/ 0 h 20"/>
                  <a:gd name="T10" fmla="*/ 90 w 98"/>
                  <a:gd name="T11" fmla="*/ 3 h 20"/>
                  <a:gd name="T12" fmla="*/ 92 w 98"/>
                  <a:gd name="T13" fmla="*/ 3 h 20"/>
                  <a:gd name="T14" fmla="*/ 98 w 98"/>
                  <a:gd name="T15" fmla="*/ 8 h 20"/>
                  <a:gd name="T16" fmla="*/ 98 w 98"/>
                  <a:gd name="T17" fmla="*/ 13 h 20"/>
                  <a:gd name="T18" fmla="*/ 92 w 98"/>
                  <a:gd name="T19" fmla="*/ 13 h 20"/>
                  <a:gd name="T20" fmla="*/ 90 w 98"/>
                  <a:gd name="T21" fmla="*/ 15 h 20"/>
                  <a:gd name="T22" fmla="*/ 82 w 98"/>
                  <a:gd name="T23" fmla="*/ 15 h 20"/>
                  <a:gd name="T24" fmla="*/ 77 w 98"/>
                  <a:gd name="T25" fmla="*/ 15 h 20"/>
                  <a:gd name="T26" fmla="*/ 64 w 98"/>
                  <a:gd name="T27" fmla="*/ 20 h 20"/>
                  <a:gd name="T28" fmla="*/ 57 w 98"/>
                  <a:gd name="T29" fmla="*/ 20 h 20"/>
                  <a:gd name="T30" fmla="*/ 48 w 98"/>
                  <a:gd name="T31" fmla="*/ 20 h 20"/>
                  <a:gd name="T32" fmla="*/ 35 w 98"/>
                  <a:gd name="T33" fmla="*/ 20 h 20"/>
                  <a:gd name="T34" fmla="*/ 28 w 98"/>
                  <a:gd name="T35" fmla="*/ 20 h 20"/>
                  <a:gd name="T36" fmla="*/ 20 w 98"/>
                  <a:gd name="T37" fmla="*/ 15 h 20"/>
                  <a:gd name="T38" fmla="*/ 12 w 98"/>
                  <a:gd name="T39" fmla="*/ 15 h 20"/>
                  <a:gd name="T40" fmla="*/ 7 w 98"/>
                  <a:gd name="T41" fmla="*/ 15 h 20"/>
                  <a:gd name="T42" fmla="*/ 2 w 98"/>
                  <a:gd name="T43" fmla="*/ 13 h 20"/>
                  <a:gd name="T44" fmla="*/ 0 w 98"/>
                  <a:gd name="T45" fmla="*/ 13 h 20"/>
                  <a:gd name="T46" fmla="*/ 0 w 98"/>
                  <a:gd name="T47" fmla="*/ 8 h 20"/>
                  <a:gd name="T48" fmla="*/ 2 w 98"/>
                  <a:gd name="T49" fmla="*/ 3 h 20"/>
                  <a:gd name="T50" fmla="*/ 7 w 98"/>
                  <a:gd name="T51" fmla="*/ 3 h 20"/>
                  <a:gd name="T52" fmla="*/ 12 w 98"/>
                  <a:gd name="T53" fmla="*/ 0 h 20"/>
                  <a:gd name="T54" fmla="*/ 20 w 98"/>
                  <a:gd name="T55" fmla="*/ 0 h 20"/>
                  <a:gd name="T56" fmla="*/ 28 w 98"/>
                  <a:gd name="T57" fmla="*/ 0 h 20"/>
                  <a:gd name="T58" fmla="*/ 35 w 98"/>
                  <a:gd name="T59" fmla="*/ 0 h 20"/>
                  <a:gd name="T60" fmla="*/ 48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48" y="0"/>
                    </a:moveTo>
                    <a:lnTo>
                      <a:pt x="57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64" y="20"/>
                    </a:lnTo>
                    <a:lnTo>
                      <a:pt x="57" y="20"/>
                    </a:lnTo>
                    <a:lnTo>
                      <a:pt x="48" y="20"/>
                    </a:lnTo>
                    <a:lnTo>
                      <a:pt x="35" y="20"/>
                    </a:lnTo>
                    <a:lnTo>
                      <a:pt x="28" y="20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3" name="Freeform 1541"/>
              <p:cNvSpPr>
                <a:spLocks/>
              </p:cNvSpPr>
              <p:nvPr/>
            </p:nvSpPr>
            <p:spPr bwMode="auto">
              <a:xfrm>
                <a:off x="4149" y="3585"/>
                <a:ext cx="49" cy="10"/>
              </a:xfrm>
              <a:custGeom>
                <a:avLst/>
                <a:gdLst>
                  <a:gd name="T0" fmla="*/ 48 w 98"/>
                  <a:gd name="T1" fmla="*/ 0 h 20"/>
                  <a:gd name="T2" fmla="*/ 57 w 98"/>
                  <a:gd name="T3" fmla="*/ 0 h 20"/>
                  <a:gd name="T4" fmla="*/ 64 w 98"/>
                  <a:gd name="T5" fmla="*/ 0 h 20"/>
                  <a:gd name="T6" fmla="*/ 77 w 98"/>
                  <a:gd name="T7" fmla="*/ 0 h 20"/>
                  <a:gd name="T8" fmla="*/ 82 w 98"/>
                  <a:gd name="T9" fmla="*/ 0 h 20"/>
                  <a:gd name="T10" fmla="*/ 90 w 98"/>
                  <a:gd name="T11" fmla="*/ 3 h 20"/>
                  <a:gd name="T12" fmla="*/ 92 w 98"/>
                  <a:gd name="T13" fmla="*/ 3 h 20"/>
                  <a:gd name="T14" fmla="*/ 98 w 98"/>
                  <a:gd name="T15" fmla="*/ 8 h 20"/>
                  <a:gd name="T16" fmla="*/ 98 w 98"/>
                  <a:gd name="T17" fmla="*/ 13 h 20"/>
                  <a:gd name="T18" fmla="*/ 92 w 98"/>
                  <a:gd name="T19" fmla="*/ 13 h 20"/>
                  <a:gd name="T20" fmla="*/ 90 w 98"/>
                  <a:gd name="T21" fmla="*/ 15 h 20"/>
                  <a:gd name="T22" fmla="*/ 82 w 98"/>
                  <a:gd name="T23" fmla="*/ 15 h 20"/>
                  <a:gd name="T24" fmla="*/ 77 w 98"/>
                  <a:gd name="T25" fmla="*/ 15 h 20"/>
                  <a:gd name="T26" fmla="*/ 64 w 98"/>
                  <a:gd name="T27" fmla="*/ 20 h 20"/>
                  <a:gd name="T28" fmla="*/ 57 w 98"/>
                  <a:gd name="T29" fmla="*/ 20 h 20"/>
                  <a:gd name="T30" fmla="*/ 48 w 98"/>
                  <a:gd name="T31" fmla="*/ 20 h 20"/>
                  <a:gd name="T32" fmla="*/ 35 w 98"/>
                  <a:gd name="T33" fmla="*/ 20 h 20"/>
                  <a:gd name="T34" fmla="*/ 28 w 98"/>
                  <a:gd name="T35" fmla="*/ 20 h 20"/>
                  <a:gd name="T36" fmla="*/ 20 w 98"/>
                  <a:gd name="T37" fmla="*/ 15 h 20"/>
                  <a:gd name="T38" fmla="*/ 12 w 98"/>
                  <a:gd name="T39" fmla="*/ 15 h 20"/>
                  <a:gd name="T40" fmla="*/ 7 w 98"/>
                  <a:gd name="T41" fmla="*/ 15 h 20"/>
                  <a:gd name="T42" fmla="*/ 2 w 98"/>
                  <a:gd name="T43" fmla="*/ 13 h 20"/>
                  <a:gd name="T44" fmla="*/ 0 w 98"/>
                  <a:gd name="T45" fmla="*/ 13 h 20"/>
                  <a:gd name="T46" fmla="*/ 0 w 98"/>
                  <a:gd name="T47" fmla="*/ 8 h 20"/>
                  <a:gd name="T48" fmla="*/ 2 w 98"/>
                  <a:gd name="T49" fmla="*/ 3 h 20"/>
                  <a:gd name="T50" fmla="*/ 7 w 98"/>
                  <a:gd name="T51" fmla="*/ 3 h 20"/>
                  <a:gd name="T52" fmla="*/ 12 w 98"/>
                  <a:gd name="T53" fmla="*/ 0 h 20"/>
                  <a:gd name="T54" fmla="*/ 20 w 98"/>
                  <a:gd name="T55" fmla="*/ 0 h 20"/>
                  <a:gd name="T56" fmla="*/ 28 w 98"/>
                  <a:gd name="T57" fmla="*/ 0 h 20"/>
                  <a:gd name="T58" fmla="*/ 35 w 98"/>
                  <a:gd name="T59" fmla="*/ 0 h 20"/>
                  <a:gd name="T60" fmla="*/ 48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48" y="0"/>
                    </a:moveTo>
                    <a:lnTo>
                      <a:pt x="57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64" y="20"/>
                    </a:lnTo>
                    <a:lnTo>
                      <a:pt x="57" y="20"/>
                    </a:lnTo>
                    <a:lnTo>
                      <a:pt x="48" y="20"/>
                    </a:lnTo>
                    <a:lnTo>
                      <a:pt x="35" y="20"/>
                    </a:lnTo>
                    <a:lnTo>
                      <a:pt x="28" y="20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8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4" name="Rectangle 1542"/>
              <p:cNvSpPr>
                <a:spLocks noChangeArrowheads="1"/>
              </p:cNvSpPr>
              <p:nvPr/>
            </p:nvSpPr>
            <p:spPr bwMode="auto">
              <a:xfrm>
                <a:off x="4153" y="3548"/>
                <a:ext cx="38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5" name="Rectangle 1543"/>
              <p:cNvSpPr>
                <a:spLocks noChangeArrowheads="1"/>
              </p:cNvSpPr>
              <p:nvPr/>
            </p:nvSpPr>
            <p:spPr bwMode="auto">
              <a:xfrm>
                <a:off x="4153" y="3548"/>
                <a:ext cx="38" cy="1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6" name="Rectangle 1544"/>
              <p:cNvSpPr>
                <a:spLocks noChangeArrowheads="1"/>
              </p:cNvSpPr>
              <p:nvPr/>
            </p:nvSpPr>
            <p:spPr bwMode="auto">
              <a:xfrm>
                <a:off x="4032" y="3417"/>
                <a:ext cx="72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7" name="Rectangle 1545"/>
              <p:cNvSpPr>
                <a:spLocks noChangeArrowheads="1"/>
              </p:cNvSpPr>
              <p:nvPr/>
            </p:nvSpPr>
            <p:spPr bwMode="auto">
              <a:xfrm>
                <a:off x="4032" y="3417"/>
                <a:ext cx="72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8" name="Freeform 1546"/>
              <p:cNvSpPr>
                <a:spLocks/>
              </p:cNvSpPr>
              <p:nvPr/>
            </p:nvSpPr>
            <p:spPr bwMode="auto">
              <a:xfrm>
                <a:off x="4012" y="3441"/>
                <a:ext cx="48" cy="10"/>
              </a:xfrm>
              <a:custGeom>
                <a:avLst/>
                <a:gdLst>
                  <a:gd name="T0" fmla="*/ 50 w 97"/>
                  <a:gd name="T1" fmla="*/ 0 h 20"/>
                  <a:gd name="T2" fmla="*/ 58 w 97"/>
                  <a:gd name="T3" fmla="*/ 0 h 20"/>
                  <a:gd name="T4" fmla="*/ 65 w 97"/>
                  <a:gd name="T5" fmla="*/ 0 h 20"/>
                  <a:gd name="T6" fmla="*/ 73 w 97"/>
                  <a:gd name="T7" fmla="*/ 0 h 20"/>
                  <a:gd name="T8" fmla="*/ 82 w 97"/>
                  <a:gd name="T9" fmla="*/ 2 h 20"/>
                  <a:gd name="T10" fmla="*/ 89 w 97"/>
                  <a:gd name="T11" fmla="*/ 2 h 20"/>
                  <a:gd name="T12" fmla="*/ 94 w 97"/>
                  <a:gd name="T13" fmla="*/ 7 h 20"/>
                  <a:gd name="T14" fmla="*/ 97 w 97"/>
                  <a:gd name="T15" fmla="*/ 10 h 20"/>
                  <a:gd name="T16" fmla="*/ 94 w 97"/>
                  <a:gd name="T17" fmla="*/ 10 h 20"/>
                  <a:gd name="T18" fmla="*/ 94 w 97"/>
                  <a:gd name="T19" fmla="*/ 15 h 20"/>
                  <a:gd name="T20" fmla="*/ 89 w 97"/>
                  <a:gd name="T21" fmla="*/ 15 h 20"/>
                  <a:gd name="T22" fmla="*/ 82 w 97"/>
                  <a:gd name="T23" fmla="*/ 15 h 20"/>
                  <a:gd name="T24" fmla="*/ 73 w 97"/>
                  <a:gd name="T25" fmla="*/ 20 h 20"/>
                  <a:gd name="T26" fmla="*/ 65 w 97"/>
                  <a:gd name="T27" fmla="*/ 20 h 20"/>
                  <a:gd name="T28" fmla="*/ 58 w 97"/>
                  <a:gd name="T29" fmla="*/ 20 h 20"/>
                  <a:gd name="T30" fmla="*/ 50 w 97"/>
                  <a:gd name="T31" fmla="*/ 20 h 20"/>
                  <a:gd name="T32" fmla="*/ 37 w 97"/>
                  <a:gd name="T33" fmla="*/ 20 h 20"/>
                  <a:gd name="T34" fmla="*/ 28 w 97"/>
                  <a:gd name="T35" fmla="*/ 20 h 20"/>
                  <a:gd name="T36" fmla="*/ 21 w 97"/>
                  <a:gd name="T37" fmla="*/ 20 h 20"/>
                  <a:gd name="T38" fmla="*/ 13 w 97"/>
                  <a:gd name="T39" fmla="*/ 15 h 20"/>
                  <a:gd name="T40" fmla="*/ 8 w 97"/>
                  <a:gd name="T41" fmla="*/ 15 h 20"/>
                  <a:gd name="T42" fmla="*/ 5 w 97"/>
                  <a:gd name="T43" fmla="*/ 15 h 20"/>
                  <a:gd name="T44" fmla="*/ 0 w 97"/>
                  <a:gd name="T45" fmla="*/ 10 h 20"/>
                  <a:gd name="T46" fmla="*/ 0 w 97"/>
                  <a:gd name="T47" fmla="*/ 7 h 20"/>
                  <a:gd name="T48" fmla="*/ 5 w 97"/>
                  <a:gd name="T49" fmla="*/ 7 h 20"/>
                  <a:gd name="T50" fmla="*/ 8 w 97"/>
                  <a:gd name="T51" fmla="*/ 2 h 20"/>
                  <a:gd name="T52" fmla="*/ 13 w 97"/>
                  <a:gd name="T53" fmla="*/ 2 h 20"/>
                  <a:gd name="T54" fmla="*/ 21 w 97"/>
                  <a:gd name="T55" fmla="*/ 0 h 20"/>
                  <a:gd name="T56" fmla="*/ 28 w 97"/>
                  <a:gd name="T57" fmla="*/ 0 h 20"/>
                  <a:gd name="T58" fmla="*/ 37 w 97"/>
                  <a:gd name="T59" fmla="*/ 0 h 20"/>
                  <a:gd name="T60" fmla="*/ 50 w 97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89" y="2"/>
                    </a:lnTo>
                    <a:lnTo>
                      <a:pt x="94" y="7"/>
                    </a:lnTo>
                    <a:lnTo>
                      <a:pt x="97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20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0" y="20"/>
                    </a:lnTo>
                    <a:lnTo>
                      <a:pt x="37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3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19" name="Freeform 1547"/>
              <p:cNvSpPr>
                <a:spLocks/>
              </p:cNvSpPr>
              <p:nvPr/>
            </p:nvSpPr>
            <p:spPr bwMode="auto">
              <a:xfrm>
                <a:off x="4012" y="3441"/>
                <a:ext cx="48" cy="10"/>
              </a:xfrm>
              <a:custGeom>
                <a:avLst/>
                <a:gdLst>
                  <a:gd name="T0" fmla="*/ 50 w 97"/>
                  <a:gd name="T1" fmla="*/ 0 h 20"/>
                  <a:gd name="T2" fmla="*/ 58 w 97"/>
                  <a:gd name="T3" fmla="*/ 0 h 20"/>
                  <a:gd name="T4" fmla="*/ 65 w 97"/>
                  <a:gd name="T5" fmla="*/ 0 h 20"/>
                  <a:gd name="T6" fmla="*/ 73 w 97"/>
                  <a:gd name="T7" fmla="*/ 0 h 20"/>
                  <a:gd name="T8" fmla="*/ 82 w 97"/>
                  <a:gd name="T9" fmla="*/ 2 h 20"/>
                  <a:gd name="T10" fmla="*/ 89 w 97"/>
                  <a:gd name="T11" fmla="*/ 2 h 20"/>
                  <a:gd name="T12" fmla="*/ 94 w 97"/>
                  <a:gd name="T13" fmla="*/ 7 h 20"/>
                  <a:gd name="T14" fmla="*/ 97 w 97"/>
                  <a:gd name="T15" fmla="*/ 10 h 20"/>
                  <a:gd name="T16" fmla="*/ 94 w 97"/>
                  <a:gd name="T17" fmla="*/ 10 h 20"/>
                  <a:gd name="T18" fmla="*/ 94 w 97"/>
                  <a:gd name="T19" fmla="*/ 15 h 20"/>
                  <a:gd name="T20" fmla="*/ 89 w 97"/>
                  <a:gd name="T21" fmla="*/ 15 h 20"/>
                  <a:gd name="T22" fmla="*/ 82 w 97"/>
                  <a:gd name="T23" fmla="*/ 15 h 20"/>
                  <a:gd name="T24" fmla="*/ 73 w 97"/>
                  <a:gd name="T25" fmla="*/ 20 h 20"/>
                  <a:gd name="T26" fmla="*/ 65 w 97"/>
                  <a:gd name="T27" fmla="*/ 20 h 20"/>
                  <a:gd name="T28" fmla="*/ 58 w 97"/>
                  <a:gd name="T29" fmla="*/ 20 h 20"/>
                  <a:gd name="T30" fmla="*/ 50 w 97"/>
                  <a:gd name="T31" fmla="*/ 20 h 20"/>
                  <a:gd name="T32" fmla="*/ 37 w 97"/>
                  <a:gd name="T33" fmla="*/ 20 h 20"/>
                  <a:gd name="T34" fmla="*/ 28 w 97"/>
                  <a:gd name="T35" fmla="*/ 20 h 20"/>
                  <a:gd name="T36" fmla="*/ 21 w 97"/>
                  <a:gd name="T37" fmla="*/ 20 h 20"/>
                  <a:gd name="T38" fmla="*/ 13 w 97"/>
                  <a:gd name="T39" fmla="*/ 15 h 20"/>
                  <a:gd name="T40" fmla="*/ 8 w 97"/>
                  <a:gd name="T41" fmla="*/ 15 h 20"/>
                  <a:gd name="T42" fmla="*/ 5 w 97"/>
                  <a:gd name="T43" fmla="*/ 15 h 20"/>
                  <a:gd name="T44" fmla="*/ 0 w 97"/>
                  <a:gd name="T45" fmla="*/ 10 h 20"/>
                  <a:gd name="T46" fmla="*/ 0 w 97"/>
                  <a:gd name="T47" fmla="*/ 7 h 20"/>
                  <a:gd name="T48" fmla="*/ 5 w 97"/>
                  <a:gd name="T49" fmla="*/ 7 h 20"/>
                  <a:gd name="T50" fmla="*/ 8 w 97"/>
                  <a:gd name="T51" fmla="*/ 2 h 20"/>
                  <a:gd name="T52" fmla="*/ 13 w 97"/>
                  <a:gd name="T53" fmla="*/ 2 h 20"/>
                  <a:gd name="T54" fmla="*/ 21 w 97"/>
                  <a:gd name="T55" fmla="*/ 0 h 20"/>
                  <a:gd name="T56" fmla="*/ 28 w 97"/>
                  <a:gd name="T57" fmla="*/ 0 h 20"/>
                  <a:gd name="T58" fmla="*/ 37 w 97"/>
                  <a:gd name="T59" fmla="*/ 0 h 20"/>
                  <a:gd name="T60" fmla="*/ 50 w 97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89" y="2"/>
                    </a:lnTo>
                    <a:lnTo>
                      <a:pt x="94" y="7"/>
                    </a:lnTo>
                    <a:lnTo>
                      <a:pt x="97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20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0" y="20"/>
                    </a:lnTo>
                    <a:lnTo>
                      <a:pt x="37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3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0" name="Freeform 1548"/>
              <p:cNvSpPr>
                <a:spLocks/>
              </p:cNvSpPr>
              <p:nvPr/>
            </p:nvSpPr>
            <p:spPr bwMode="auto">
              <a:xfrm>
                <a:off x="4012" y="3460"/>
                <a:ext cx="48" cy="11"/>
              </a:xfrm>
              <a:custGeom>
                <a:avLst/>
                <a:gdLst>
                  <a:gd name="T0" fmla="*/ 50 w 97"/>
                  <a:gd name="T1" fmla="*/ 0 h 20"/>
                  <a:gd name="T2" fmla="*/ 58 w 97"/>
                  <a:gd name="T3" fmla="*/ 0 h 20"/>
                  <a:gd name="T4" fmla="*/ 65 w 97"/>
                  <a:gd name="T5" fmla="*/ 0 h 20"/>
                  <a:gd name="T6" fmla="*/ 73 w 97"/>
                  <a:gd name="T7" fmla="*/ 0 h 20"/>
                  <a:gd name="T8" fmla="*/ 82 w 97"/>
                  <a:gd name="T9" fmla="*/ 5 h 20"/>
                  <a:gd name="T10" fmla="*/ 89 w 97"/>
                  <a:gd name="T11" fmla="*/ 5 h 20"/>
                  <a:gd name="T12" fmla="*/ 94 w 97"/>
                  <a:gd name="T13" fmla="*/ 8 h 20"/>
                  <a:gd name="T14" fmla="*/ 97 w 97"/>
                  <a:gd name="T15" fmla="*/ 13 h 20"/>
                  <a:gd name="T16" fmla="*/ 94 w 97"/>
                  <a:gd name="T17" fmla="*/ 13 h 20"/>
                  <a:gd name="T18" fmla="*/ 94 w 97"/>
                  <a:gd name="T19" fmla="*/ 15 h 20"/>
                  <a:gd name="T20" fmla="*/ 89 w 97"/>
                  <a:gd name="T21" fmla="*/ 15 h 20"/>
                  <a:gd name="T22" fmla="*/ 82 w 97"/>
                  <a:gd name="T23" fmla="*/ 15 h 20"/>
                  <a:gd name="T24" fmla="*/ 73 w 97"/>
                  <a:gd name="T25" fmla="*/ 20 h 20"/>
                  <a:gd name="T26" fmla="*/ 65 w 97"/>
                  <a:gd name="T27" fmla="*/ 20 h 20"/>
                  <a:gd name="T28" fmla="*/ 58 w 97"/>
                  <a:gd name="T29" fmla="*/ 20 h 20"/>
                  <a:gd name="T30" fmla="*/ 50 w 97"/>
                  <a:gd name="T31" fmla="*/ 20 h 20"/>
                  <a:gd name="T32" fmla="*/ 37 w 97"/>
                  <a:gd name="T33" fmla="*/ 20 h 20"/>
                  <a:gd name="T34" fmla="*/ 28 w 97"/>
                  <a:gd name="T35" fmla="*/ 20 h 20"/>
                  <a:gd name="T36" fmla="*/ 21 w 97"/>
                  <a:gd name="T37" fmla="*/ 20 h 20"/>
                  <a:gd name="T38" fmla="*/ 13 w 97"/>
                  <a:gd name="T39" fmla="*/ 15 h 20"/>
                  <a:gd name="T40" fmla="*/ 8 w 97"/>
                  <a:gd name="T41" fmla="*/ 15 h 20"/>
                  <a:gd name="T42" fmla="*/ 5 w 97"/>
                  <a:gd name="T43" fmla="*/ 15 h 20"/>
                  <a:gd name="T44" fmla="*/ 0 w 97"/>
                  <a:gd name="T45" fmla="*/ 13 h 20"/>
                  <a:gd name="T46" fmla="*/ 0 w 97"/>
                  <a:gd name="T47" fmla="*/ 8 h 20"/>
                  <a:gd name="T48" fmla="*/ 5 w 97"/>
                  <a:gd name="T49" fmla="*/ 8 h 20"/>
                  <a:gd name="T50" fmla="*/ 8 w 97"/>
                  <a:gd name="T51" fmla="*/ 5 h 20"/>
                  <a:gd name="T52" fmla="*/ 13 w 97"/>
                  <a:gd name="T53" fmla="*/ 5 h 20"/>
                  <a:gd name="T54" fmla="*/ 21 w 97"/>
                  <a:gd name="T55" fmla="*/ 0 h 20"/>
                  <a:gd name="T56" fmla="*/ 28 w 97"/>
                  <a:gd name="T57" fmla="*/ 0 h 20"/>
                  <a:gd name="T58" fmla="*/ 37 w 97"/>
                  <a:gd name="T59" fmla="*/ 0 h 20"/>
                  <a:gd name="T60" fmla="*/ 50 w 97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5"/>
                    </a:lnTo>
                    <a:lnTo>
                      <a:pt x="89" y="5"/>
                    </a:lnTo>
                    <a:lnTo>
                      <a:pt x="94" y="8"/>
                    </a:lnTo>
                    <a:lnTo>
                      <a:pt x="97" y="13"/>
                    </a:lnTo>
                    <a:lnTo>
                      <a:pt x="94" y="13"/>
                    </a:lnTo>
                    <a:lnTo>
                      <a:pt x="94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20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0" y="20"/>
                    </a:lnTo>
                    <a:lnTo>
                      <a:pt x="37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3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3" y="5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1" name="Freeform 1549"/>
              <p:cNvSpPr>
                <a:spLocks/>
              </p:cNvSpPr>
              <p:nvPr/>
            </p:nvSpPr>
            <p:spPr bwMode="auto">
              <a:xfrm>
                <a:off x="4012" y="3460"/>
                <a:ext cx="48" cy="11"/>
              </a:xfrm>
              <a:custGeom>
                <a:avLst/>
                <a:gdLst>
                  <a:gd name="T0" fmla="*/ 50 w 97"/>
                  <a:gd name="T1" fmla="*/ 0 h 20"/>
                  <a:gd name="T2" fmla="*/ 58 w 97"/>
                  <a:gd name="T3" fmla="*/ 0 h 20"/>
                  <a:gd name="T4" fmla="*/ 65 w 97"/>
                  <a:gd name="T5" fmla="*/ 0 h 20"/>
                  <a:gd name="T6" fmla="*/ 73 w 97"/>
                  <a:gd name="T7" fmla="*/ 0 h 20"/>
                  <a:gd name="T8" fmla="*/ 82 w 97"/>
                  <a:gd name="T9" fmla="*/ 5 h 20"/>
                  <a:gd name="T10" fmla="*/ 89 w 97"/>
                  <a:gd name="T11" fmla="*/ 5 h 20"/>
                  <a:gd name="T12" fmla="*/ 94 w 97"/>
                  <a:gd name="T13" fmla="*/ 8 h 20"/>
                  <a:gd name="T14" fmla="*/ 97 w 97"/>
                  <a:gd name="T15" fmla="*/ 13 h 20"/>
                  <a:gd name="T16" fmla="*/ 94 w 97"/>
                  <a:gd name="T17" fmla="*/ 13 h 20"/>
                  <a:gd name="T18" fmla="*/ 94 w 97"/>
                  <a:gd name="T19" fmla="*/ 15 h 20"/>
                  <a:gd name="T20" fmla="*/ 89 w 97"/>
                  <a:gd name="T21" fmla="*/ 15 h 20"/>
                  <a:gd name="T22" fmla="*/ 82 w 97"/>
                  <a:gd name="T23" fmla="*/ 15 h 20"/>
                  <a:gd name="T24" fmla="*/ 73 w 97"/>
                  <a:gd name="T25" fmla="*/ 20 h 20"/>
                  <a:gd name="T26" fmla="*/ 65 w 97"/>
                  <a:gd name="T27" fmla="*/ 20 h 20"/>
                  <a:gd name="T28" fmla="*/ 58 w 97"/>
                  <a:gd name="T29" fmla="*/ 20 h 20"/>
                  <a:gd name="T30" fmla="*/ 50 w 97"/>
                  <a:gd name="T31" fmla="*/ 20 h 20"/>
                  <a:gd name="T32" fmla="*/ 37 w 97"/>
                  <a:gd name="T33" fmla="*/ 20 h 20"/>
                  <a:gd name="T34" fmla="*/ 28 w 97"/>
                  <a:gd name="T35" fmla="*/ 20 h 20"/>
                  <a:gd name="T36" fmla="*/ 21 w 97"/>
                  <a:gd name="T37" fmla="*/ 20 h 20"/>
                  <a:gd name="T38" fmla="*/ 13 w 97"/>
                  <a:gd name="T39" fmla="*/ 15 h 20"/>
                  <a:gd name="T40" fmla="*/ 8 w 97"/>
                  <a:gd name="T41" fmla="*/ 15 h 20"/>
                  <a:gd name="T42" fmla="*/ 5 w 97"/>
                  <a:gd name="T43" fmla="*/ 15 h 20"/>
                  <a:gd name="T44" fmla="*/ 0 w 97"/>
                  <a:gd name="T45" fmla="*/ 13 h 20"/>
                  <a:gd name="T46" fmla="*/ 0 w 97"/>
                  <a:gd name="T47" fmla="*/ 8 h 20"/>
                  <a:gd name="T48" fmla="*/ 5 w 97"/>
                  <a:gd name="T49" fmla="*/ 8 h 20"/>
                  <a:gd name="T50" fmla="*/ 8 w 97"/>
                  <a:gd name="T51" fmla="*/ 5 h 20"/>
                  <a:gd name="T52" fmla="*/ 13 w 97"/>
                  <a:gd name="T53" fmla="*/ 5 h 20"/>
                  <a:gd name="T54" fmla="*/ 21 w 97"/>
                  <a:gd name="T55" fmla="*/ 0 h 20"/>
                  <a:gd name="T56" fmla="*/ 28 w 97"/>
                  <a:gd name="T57" fmla="*/ 0 h 20"/>
                  <a:gd name="T58" fmla="*/ 37 w 97"/>
                  <a:gd name="T59" fmla="*/ 0 h 20"/>
                  <a:gd name="T60" fmla="*/ 50 w 97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5"/>
                    </a:lnTo>
                    <a:lnTo>
                      <a:pt x="89" y="5"/>
                    </a:lnTo>
                    <a:lnTo>
                      <a:pt x="94" y="8"/>
                    </a:lnTo>
                    <a:lnTo>
                      <a:pt x="97" y="13"/>
                    </a:lnTo>
                    <a:lnTo>
                      <a:pt x="94" y="13"/>
                    </a:lnTo>
                    <a:lnTo>
                      <a:pt x="94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20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0" y="20"/>
                    </a:lnTo>
                    <a:lnTo>
                      <a:pt x="37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3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3" y="5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2" name="Rectangle 1550"/>
              <p:cNvSpPr>
                <a:spLocks noChangeArrowheads="1"/>
              </p:cNvSpPr>
              <p:nvPr/>
            </p:nvSpPr>
            <p:spPr bwMode="auto">
              <a:xfrm>
                <a:off x="4017" y="3423"/>
                <a:ext cx="38" cy="1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3" name="Rectangle 1551"/>
              <p:cNvSpPr>
                <a:spLocks noChangeArrowheads="1"/>
              </p:cNvSpPr>
              <p:nvPr/>
            </p:nvSpPr>
            <p:spPr bwMode="auto">
              <a:xfrm>
                <a:off x="4017" y="3423"/>
                <a:ext cx="38" cy="12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4" name="Rectangle 1552"/>
              <p:cNvSpPr>
                <a:spLocks noChangeArrowheads="1"/>
              </p:cNvSpPr>
              <p:nvPr/>
            </p:nvSpPr>
            <p:spPr bwMode="auto">
              <a:xfrm>
                <a:off x="3796" y="3478"/>
                <a:ext cx="72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5" name="Rectangle 1553"/>
              <p:cNvSpPr>
                <a:spLocks noChangeArrowheads="1"/>
              </p:cNvSpPr>
              <p:nvPr/>
            </p:nvSpPr>
            <p:spPr bwMode="auto">
              <a:xfrm>
                <a:off x="3796" y="3478"/>
                <a:ext cx="72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6" name="Freeform 1554"/>
              <p:cNvSpPr>
                <a:spLocks/>
              </p:cNvSpPr>
              <p:nvPr/>
            </p:nvSpPr>
            <p:spPr bwMode="auto">
              <a:xfrm>
                <a:off x="3773" y="3502"/>
                <a:ext cx="49" cy="9"/>
              </a:xfrm>
              <a:custGeom>
                <a:avLst/>
                <a:gdLst>
                  <a:gd name="T0" fmla="*/ 50 w 98"/>
                  <a:gd name="T1" fmla="*/ 0 h 19"/>
                  <a:gd name="T2" fmla="*/ 63 w 98"/>
                  <a:gd name="T3" fmla="*/ 0 h 19"/>
                  <a:gd name="T4" fmla="*/ 70 w 98"/>
                  <a:gd name="T5" fmla="*/ 0 h 19"/>
                  <a:gd name="T6" fmla="*/ 79 w 98"/>
                  <a:gd name="T7" fmla="*/ 3 h 19"/>
                  <a:gd name="T8" fmla="*/ 88 w 98"/>
                  <a:gd name="T9" fmla="*/ 3 h 19"/>
                  <a:gd name="T10" fmla="*/ 91 w 98"/>
                  <a:gd name="T11" fmla="*/ 3 h 19"/>
                  <a:gd name="T12" fmla="*/ 96 w 98"/>
                  <a:gd name="T13" fmla="*/ 7 h 19"/>
                  <a:gd name="T14" fmla="*/ 98 w 98"/>
                  <a:gd name="T15" fmla="*/ 7 h 19"/>
                  <a:gd name="T16" fmla="*/ 98 w 98"/>
                  <a:gd name="T17" fmla="*/ 11 h 19"/>
                  <a:gd name="T18" fmla="*/ 96 w 98"/>
                  <a:gd name="T19" fmla="*/ 16 h 19"/>
                  <a:gd name="T20" fmla="*/ 91 w 98"/>
                  <a:gd name="T21" fmla="*/ 16 h 19"/>
                  <a:gd name="T22" fmla="*/ 88 w 98"/>
                  <a:gd name="T23" fmla="*/ 19 h 19"/>
                  <a:gd name="T24" fmla="*/ 79 w 98"/>
                  <a:gd name="T25" fmla="*/ 19 h 19"/>
                  <a:gd name="T26" fmla="*/ 70 w 98"/>
                  <a:gd name="T27" fmla="*/ 19 h 19"/>
                  <a:gd name="T28" fmla="*/ 63 w 98"/>
                  <a:gd name="T29" fmla="*/ 19 h 19"/>
                  <a:gd name="T30" fmla="*/ 50 w 98"/>
                  <a:gd name="T31" fmla="*/ 19 h 19"/>
                  <a:gd name="T32" fmla="*/ 41 w 98"/>
                  <a:gd name="T33" fmla="*/ 19 h 19"/>
                  <a:gd name="T34" fmla="*/ 33 w 98"/>
                  <a:gd name="T35" fmla="*/ 19 h 19"/>
                  <a:gd name="T36" fmla="*/ 26 w 98"/>
                  <a:gd name="T37" fmla="*/ 19 h 19"/>
                  <a:gd name="T38" fmla="*/ 18 w 98"/>
                  <a:gd name="T39" fmla="*/ 19 h 19"/>
                  <a:gd name="T40" fmla="*/ 8 w 98"/>
                  <a:gd name="T41" fmla="*/ 16 h 19"/>
                  <a:gd name="T42" fmla="*/ 5 w 98"/>
                  <a:gd name="T43" fmla="*/ 16 h 19"/>
                  <a:gd name="T44" fmla="*/ 5 w 98"/>
                  <a:gd name="T45" fmla="*/ 11 h 19"/>
                  <a:gd name="T46" fmla="*/ 0 w 98"/>
                  <a:gd name="T47" fmla="*/ 11 h 19"/>
                  <a:gd name="T48" fmla="*/ 5 w 98"/>
                  <a:gd name="T49" fmla="*/ 7 h 19"/>
                  <a:gd name="T50" fmla="*/ 8 w 98"/>
                  <a:gd name="T51" fmla="*/ 3 h 19"/>
                  <a:gd name="T52" fmla="*/ 18 w 98"/>
                  <a:gd name="T53" fmla="*/ 3 h 19"/>
                  <a:gd name="T54" fmla="*/ 26 w 98"/>
                  <a:gd name="T55" fmla="*/ 3 h 19"/>
                  <a:gd name="T56" fmla="*/ 33 w 98"/>
                  <a:gd name="T57" fmla="*/ 0 h 19"/>
                  <a:gd name="T58" fmla="*/ 41 w 98"/>
                  <a:gd name="T59" fmla="*/ 0 h 19"/>
                  <a:gd name="T60" fmla="*/ 50 w 98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9">
                    <a:moveTo>
                      <a:pt x="50" y="0"/>
                    </a:moveTo>
                    <a:lnTo>
                      <a:pt x="63" y="0"/>
                    </a:lnTo>
                    <a:lnTo>
                      <a:pt x="70" y="0"/>
                    </a:lnTo>
                    <a:lnTo>
                      <a:pt x="79" y="3"/>
                    </a:lnTo>
                    <a:lnTo>
                      <a:pt x="88" y="3"/>
                    </a:lnTo>
                    <a:lnTo>
                      <a:pt x="91" y="3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11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88" y="19"/>
                    </a:lnTo>
                    <a:lnTo>
                      <a:pt x="79" y="19"/>
                    </a:lnTo>
                    <a:lnTo>
                      <a:pt x="70" y="19"/>
                    </a:lnTo>
                    <a:lnTo>
                      <a:pt x="63" y="19"/>
                    </a:lnTo>
                    <a:lnTo>
                      <a:pt x="50" y="19"/>
                    </a:lnTo>
                    <a:lnTo>
                      <a:pt x="41" y="19"/>
                    </a:lnTo>
                    <a:lnTo>
                      <a:pt x="33" y="19"/>
                    </a:lnTo>
                    <a:lnTo>
                      <a:pt x="26" y="19"/>
                    </a:lnTo>
                    <a:lnTo>
                      <a:pt x="18" y="19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8" y="3"/>
                    </a:lnTo>
                    <a:lnTo>
                      <a:pt x="26" y="3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7" name="Freeform 1555"/>
              <p:cNvSpPr>
                <a:spLocks/>
              </p:cNvSpPr>
              <p:nvPr/>
            </p:nvSpPr>
            <p:spPr bwMode="auto">
              <a:xfrm>
                <a:off x="3773" y="3502"/>
                <a:ext cx="49" cy="9"/>
              </a:xfrm>
              <a:custGeom>
                <a:avLst/>
                <a:gdLst>
                  <a:gd name="T0" fmla="*/ 50 w 98"/>
                  <a:gd name="T1" fmla="*/ 0 h 19"/>
                  <a:gd name="T2" fmla="*/ 63 w 98"/>
                  <a:gd name="T3" fmla="*/ 0 h 19"/>
                  <a:gd name="T4" fmla="*/ 70 w 98"/>
                  <a:gd name="T5" fmla="*/ 0 h 19"/>
                  <a:gd name="T6" fmla="*/ 79 w 98"/>
                  <a:gd name="T7" fmla="*/ 3 h 19"/>
                  <a:gd name="T8" fmla="*/ 88 w 98"/>
                  <a:gd name="T9" fmla="*/ 3 h 19"/>
                  <a:gd name="T10" fmla="*/ 91 w 98"/>
                  <a:gd name="T11" fmla="*/ 3 h 19"/>
                  <a:gd name="T12" fmla="*/ 96 w 98"/>
                  <a:gd name="T13" fmla="*/ 7 h 19"/>
                  <a:gd name="T14" fmla="*/ 98 w 98"/>
                  <a:gd name="T15" fmla="*/ 7 h 19"/>
                  <a:gd name="T16" fmla="*/ 98 w 98"/>
                  <a:gd name="T17" fmla="*/ 11 h 19"/>
                  <a:gd name="T18" fmla="*/ 96 w 98"/>
                  <a:gd name="T19" fmla="*/ 16 h 19"/>
                  <a:gd name="T20" fmla="*/ 91 w 98"/>
                  <a:gd name="T21" fmla="*/ 16 h 19"/>
                  <a:gd name="T22" fmla="*/ 88 w 98"/>
                  <a:gd name="T23" fmla="*/ 19 h 19"/>
                  <a:gd name="T24" fmla="*/ 79 w 98"/>
                  <a:gd name="T25" fmla="*/ 19 h 19"/>
                  <a:gd name="T26" fmla="*/ 70 w 98"/>
                  <a:gd name="T27" fmla="*/ 19 h 19"/>
                  <a:gd name="T28" fmla="*/ 63 w 98"/>
                  <a:gd name="T29" fmla="*/ 19 h 19"/>
                  <a:gd name="T30" fmla="*/ 50 w 98"/>
                  <a:gd name="T31" fmla="*/ 19 h 19"/>
                  <a:gd name="T32" fmla="*/ 41 w 98"/>
                  <a:gd name="T33" fmla="*/ 19 h 19"/>
                  <a:gd name="T34" fmla="*/ 33 w 98"/>
                  <a:gd name="T35" fmla="*/ 19 h 19"/>
                  <a:gd name="T36" fmla="*/ 26 w 98"/>
                  <a:gd name="T37" fmla="*/ 19 h 19"/>
                  <a:gd name="T38" fmla="*/ 18 w 98"/>
                  <a:gd name="T39" fmla="*/ 19 h 19"/>
                  <a:gd name="T40" fmla="*/ 8 w 98"/>
                  <a:gd name="T41" fmla="*/ 16 h 19"/>
                  <a:gd name="T42" fmla="*/ 5 w 98"/>
                  <a:gd name="T43" fmla="*/ 16 h 19"/>
                  <a:gd name="T44" fmla="*/ 5 w 98"/>
                  <a:gd name="T45" fmla="*/ 11 h 19"/>
                  <a:gd name="T46" fmla="*/ 0 w 98"/>
                  <a:gd name="T47" fmla="*/ 11 h 19"/>
                  <a:gd name="T48" fmla="*/ 5 w 98"/>
                  <a:gd name="T49" fmla="*/ 7 h 19"/>
                  <a:gd name="T50" fmla="*/ 8 w 98"/>
                  <a:gd name="T51" fmla="*/ 3 h 19"/>
                  <a:gd name="T52" fmla="*/ 18 w 98"/>
                  <a:gd name="T53" fmla="*/ 3 h 19"/>
                  <a:gd name="T54" fmla="*/ 26 w 98"/>
                  <a:gd name="T55" fmla="*/ 3 h 19"/>
                  <a:gd name="T56" fmla="*/ 33 w 98"/>
                  <a:gd name="T57" fmla="*/ 0 h 19"/>
                  <a:gd name="T58" fmla="*/ 41 w 98"/>
                  <a:gd name="T59" fmla="*/ 0 h 19"/>
                  <a:gd name="T60" fmla="*/ 50 w 98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9">
                    <a:moveTo>
                      <a:pt x="50" y="0"/>
                    </a:moveTo>
                    <a:lnTo>
                      <a:pt x="63" y="0"/>
                    </a:lnTo>
                    <a:lnTo>
                      <a:pt x="70" y="0"/>
                    </a:lnTo>
                    <a:lnTo>
                      <a:pt x="79" y="3"/>
                    </a:lnTo>
                    <a:lnTo>
                      <a:pt x="88" y="3"/>
                    </a:lnTo>
                    <a:lnTo>
                      <a:pt x="91" y="3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11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88" y="19"/>
                    </a:lnTo>
                    <a:lnTo>
                      <a:pt x="79" y="19"/>
                    </a:lnTo>
                    <a:lnTo>
                      <a:pt x="70" y="19"/>
                    </a:lnTo>
                    <a:lnTo>
                      <a:pt x="63" y="19"/>
                    </a:lnTo>
                    <a:lnTo>
                      <a:pt x="50" y="19"/>
                    </a:lnTo>
                    <a:lnTo>
                      <a:pt x="41" y="19"/>
                    </a:lnTo>
                    <a:lnTo>
                      <a:pt x="33" y="19"/>
                    </a:lnTo>
                    <a:lnTo>
                      <a:pt x="26" y="19"/>
                    </a:lnTo>
                    <a:lnTo>
                      <a:pt x="18" y="19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8" y="3"/>
                    </a:lnTo>
                    <a:lnTo>
                      <a:pt x="26" y="3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8" name="Freeform 1556"/>
              <p:cNvSpPr>
                <a:spLocks/>
              </p:cNvSpPr>
              <p:nvPr/>
            </p:nvSpPr>
            <p:spPr bwMode="auto">
              <a:xfrm>
                <a:off x="3773" y="3521"/>
                <a:ext cx="49" cy="11"/>
              </a:xfrm>
              <a:custGeom>
                <a:avLst/>
                <a:gdLst>
                  <a:gd name="T0" fmla="*/ 50 w 98"/>
                  <a:gd name="T1" fmla="*/ 0 h 22"/>
                  <a:gd name="T2" fmla="*/ 63 w 98"/>
                  <a:gd name="T3" fmla="*/ 0 h 22"/>
                  <a:gd name="T4" fmla="*/ 70 w 98"/>
                  <a:gd name="T5" fmla="*/ 0 h 22"/>
                  <a:gd name="T6" fmla="*/ 79 w 98"/>
                  <a:gd name="T7" fmla="*/ 5 h 22"/>
                  <a:gd name="T8" fmla="*/ 88 w 98"/>
                  <a:gd name="T9" fmla="*/ 5 h 22"/>
                  <a:gd name="T10" fmla="*/ 91 w 98"/>
                  <a:gd name="T11" fmla="*/ 5 h 22"/>
                  <a:gd name="T12" fmla="*/ 96 w 98"/>
                  <a:gd name="T13" fmla="*/ 9 h 22"/>
                  <a:gd name="T14" fmla="*/ 98 w 98"/>
                  <a:gd name="T15" fmla="*/ 9 h 22"/>
                  <a:gd name="T16" fmla="*/ 98 w 98"/>
                  <a:gd name="T17" fmla="*/ 13 h 22"/>
                  <a:gd name="T18" fmla="*/ 96 w 98"/>
                  <a:gd name="T19" fmla="*/ 16 h 22"/>
                  <a:gd name="T20" fmla="*/ 91 w 98"/>
                  <a:gd name="T21" fmla="*/ 16 h 22"/>
                  <a:gd name="T22" fmla="*/ 88 w 98"/>
                  <a:gd name="T23" fmla="*/ 22 h 22"/>
                  <a:gd name="T24" fmla="*/ 79 w 98"/>
                  <a:gd name="T25" fmla="*/ 22 h 22"/>
                  <a:gd name="T26" fmla="*/ 70 w 98"/>
                  <a:gd name="T27" fmla="*/ 22 h 22"/>
                  <a:gd name="T28" fmla="*/ 63 w 98"/>
                  <a:gd name="T29" fmla="*/ 22 h 22"/>
                  <a:gd name="T30" fmla="*/ 50 w 98"/>
                  <a:gd name="T31" fmla="*/ 22 h 22"/>
                  <a:gd name="T32" fmla="*/ 41 w 98"/>
                  <a:gd name="T33" fmla="*/ 22 h 22"/>
                  <a:gd name="T34" fmla="*/ 33 w 98"/>
                  <a:gd name="T35" fmla="*/ 22 h 22"/>
                  <a:gd name="T36" fmla="*/ 26 w 98"/>
                  <a:gd name="T37" fmla="*/ 22 h 22"/>
                  <a:gd name="T38" fmla="*/ 18 w 98"/>
                  <a:gd name="T39" fmla="*/ 22 h 22"/>
                  <a:gd name="T40" fmla="*/ 8 w 98"/>
                  <a:gd name="T41" fmla="*/ 16 h 22"/>
                  <a:gd name="T42" fmla="*/ 5 w 98"/>
                  <a:gd name="T43" fmla="*/ 16 h 22"/>
                  <a:gd name="T44" fmla="*/ 5 w 98"/>
                  <a:gd name="T45" fmla="*/ 13 h 22"/>
                  <a:gd name="T46" fmla="*/ 0 w 98"/>
                  <a:gd name="T47" fmla="*/ 13 h 22"/>
                  <a:gd name="T48" fmla="*/ 5 w 98"/>
                  <a:gd name="T49" fmla="*/ 9 h 22"/>
                  <a:gd name="T50" fmla="*/ 8 w 98"/>
                  <a:gd name="T51" fmla="*/ 5 h 22"/>
                  <a:gd name="T52" fmla="*/ 18 w 98"/>
                  <a:gd name="T53" fmla="*/ 5 h 22"/>
                  <a:gd name="T54" fmla="*/ 26 w 98"/>
                  <a:gd name="T55" fmla="*/ 5 h 22"/>
                  <a:gd name="T56" fmla="*/ 33 w 98"/>
                  <a:gd name="T57" fmla="*/ 0 h 22"/>
                  <a:gd name="T58" fmla="*/ 41 w 98"/>
                  <a:gd name="T59" fmla="*/ 0 h 22"/>
                  <a:gd name="T60" fmla="*/ 50 w 98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2">
                    <a:moveTo>
                      <a:pt x="50" y="0"/>
                    </a:moveTo>
                    <a:lnTo>
                      <a:pt x="63" y="0"/>
                    </a:lnTo>
                    <a:lnTo>
                      <a:pt x="70" y="0"/>
                    </a:lnTo>
                    <a:lnTo>
                      <a:pt x="79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3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88" y="22"/>
                    </a:lnTo>
                    <a:lnTo>
                      <a:pt x="79" y="22"/>
                    </a:lnTo>
                    <a:lnTo>
                      <a:pt x="70" y="22"/>
                    </a:lnTo>
                    <a:lnTo>
                      <a:pt x="63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8" y="22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26" y="5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29" name="Freeform 1557"/>
              <p:cNvSpPr>
                <a:spLocks/>
              </p:cNvSpPr>
              <p:nvPr/>
            </p:nvSpPr>
            <p:spPr bwMode="auto">
              <a:xfrm>
                <a:off x="3773" y="3521"/>
                <a:ext cx="49" cy="11"/>
              </a:xfrm>
              <a:custGeom>
                <a:avLst/>
                <a:gdLst>
                  <a:gd name="T0" fmla="*/ 50 w 98"/>
                  <a:gd name="T1" fmla="*/ 0 h 22"/>
                  <a:gd name="T2" fmla="*/ 63 w 98"/>
                  <a:gd name="T3" fmla="*/ 0 h 22"/>
                  <a:gd name="T4" fmla="*/ 70 w 98"/>
                  <a:gd name="T5" fmla="*/ 0 h 22"/>
                  <a:gd name="T6" fmla="*/ 79 w 98"/>
                  <a:gd name="T7" fmla="*/ 5 h 22"/>
                  <a:gd name="T8" fmla="*/ 88 w 98"/>
                  <a:gd name="T9" fmla="*/ 5 h 22"/>
                  <a:gd name="T10" fmla="*/ 91 w 98"/>
                  <a:gd name="T11" fmla="*/ 5 h 22"/>
                  <a:gd name="T12" fmla="*/ 96 w 98"/>
                  <a:gd name="T13" fmla="*/ 9 h 22"/>
                  <a:gd name="T14" fmla="*/ 98 w 98"/>
                  <a:gd name="T15" fmla="*/ 9 h 22"/>
                  <a:gd name="T16" fmla="*/ 98 w 98"/>
                  <a:gd name="T17" fmla="*/ 13 h 22"/>
                  <a:gd name="T18" fmla="*/ 96 w 98"/>
                  <a:gd name="T19" fmla="*/ 16 h 22"/>
                  <a:gd name="T20" fmla="*/ 91 w 98"/>
                  <a:gd name="T21" fmla="*/ 16 h 22"/>
                  <a:gd name="T22" fmla="*/ 88 w 98"/>
                  <a:gd name="T23" fmla="*/ 22 h 22"/>
                  <a:gd name="T24" fmla="*/ 79 w 98"/>
                  <a:gd name="T25" fmla="*/ 22 h 22"/>
                  <a:gd name="T26" fmla="*/ 70 w 98"/>
                  <a:gd name="T27" fmla="*/ 22 h 22"/>
                  <a:gd name="T28" fmla="*/ 63 w 98"/>
                  <a:gd name="T29" fmla="*/ 22 h 22"/>
                  <a:gd name="T30" fmla="*/ 50 w 98"/>
                  <a:gd name="T31" fmla="*/ 22 h 22"/>
                  <a:gd name="T32" fmla="*/ 41 w 98"/>
                  <a:gd name="T33" fmla="*/ 22 h 22"/>
                  <a:gd name="T34" fmla="*/ 33 w 98"/>
                  <a:gd name="T35" fmla="*/ 22 h 22"/>
                  <a:gd name="T36" fmla="*/ 26 w 98"/>
                  <a:gd name="T37" fmla="*/ 22 h 22"/>
                  <a:gd name="T38" fmla="*/ 18 w 98"/>
                  <a:gd name="T39" fmla="*/ 22 h 22"/>
                  <a:gd name="T40" fmla="*/ 8 w 98"/>
                  <a:gd name="T41" fmla="*/ 16 h 22"/>
                  <a:gd name="T42" fmla="*/ 5 w 98"/>
                  <a:gd name="T43" fmla="*/ 16 h 22"/>
                  <a:gd name="T44" fmla="*/ 5 w 98"/>
                  <a:gd name="T45" fmla="*/ 13 h 22"/>
                  <a:gd name="T46" fmla="*/ 0 w 98"/>
                  <a:gd name="T47" fmla="*/ 13 h 22"/>
                  <a:gd name="T48" fmla="*/ 5 w 98"/>
                  <a:gd name="T49" fmla="*/ 9 h 22"/>
                  <a:gd name="T50" fmla="*/ 8 w 98"/>
                  <a:gd name="T51" fmla="*/ 5 h 22"/>
                  <a:gd name="T52" fmla="*/ 18 w 98"/>
                  <a:gd name="T53" fmla="*/ 5 h 22"/>
                  <a:gd name="T54" fmla="*/ 26 w 98"/>
                  <a:gd name="T55" fmla="*/ 5 h 22"/>
                  <a:gd name="T56" fmla="*/ 33 w 98"/>
                  <a:gd name="T57" fmla="*/ 0 h 22"/>
                  <a:gd name="T58" fmla="*/ 41 w 98"/>
                  <a:gd name="T59" fmla="*/ 0 h 22"/>
                  <a:gd name="T60" fmla="*/ 50 w 98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2">
                    <a:moveTo>
                      <a:pt x="50" y="0"/>
                    </a:moveTo>
                    <a:lnTo>
                      <a:pt x="63" y="0"/>
                    </a:lnTo>
                    <a:lnTo>
                      <a:pt x="70" y="0"/>
                    </a:lnTo>
                    <a:lnTo>
                      <a:pt x="79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3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88" y="22"/>
                    </a:lnTo>
                    <a:lnTo>
                      <a:pt x="79" y="22"/>
                    </a:lnTo>
                    <a:lnTo>
                      <a:pt x="70" y="22"/>
                    </a:lnTo>
                    <a:lnTo>
                      <a:pt x="63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8" y="22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26" y="5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0" name="Rectangle 1558"/>
              <p:cNvSpPr>
                <a:spLocks noChangeArrowheads="1"/>
              </p:cNvSpPr>
              <p:nvPr/>
            </p:nvSpPr>
            <p:spPr bwMode="auto">
              <a:xfrm>
                <a:off x="3780" y="3487"/>
                <a:ext cx="37" cy="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1" name="Rectangle 1559"/>
              <p:cNvSpPr>
                <a:spLocks noChangeArrowheads="1"/>
              </p:cNvSpPr>
              <p:nvPr/>
            </p:nvSpPr>
            <p:spPr bwMode="auto">
              <a:xfrm>
                <a:off x="3780" y="3487"/>
                <a:ext cx="37" cy="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2" name="Rectangle 1560"/>
              <p:cNvSpPr>
                <a:spLocks noChangeArrowheads="1"/>
              </p:cNvSpPr>
              <p:nvPr/>
            </p:nvSpPr>
            <p:spPr bwMode="auto">
              <a:xfrm>
                <a:off x="3969" y="3634"/>
                <a:ext cx="72" cy="6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3" name="Rectangle 1561"/>
              <p:cNvSpPr>
                <a:spLocks noChangeArrowheads="1"/>
              </p:cNvSpPr>
              <p:nvPr/>
            </p:nvSpPr>
            <p:spPr bwMode="auto">
              <a:xfrm>
                <a:off x="3969" y="3634"/>
                <a:ext cx="72" cy="62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4" name="Freeform 1562"/>
              <p:cNvSpPr>
                <a:spLocks/>
              </p:cNvSpPr>
              <p:nvPr/>
            </p:nvSpPr>
            <p:spPr bwMode="auto">
              <a:xfrm>
                <a:off x="3947" y="3658"/>
                <a:ext cx="49" cy="12"/>
              </a:xfrm>
              <a:custGeom>
                <a:avLst/>
                <a:gdLst>
                  <a:gd name="T0" fmla="*/ 50 w 98"/>
                  <a:gd name="T1" fmla="*/ 0 h 23"/>
                  <a:gd name="T2" fmla="*/ 61 w 98"/>
                  <a:gd name="T3" fmla="*/ 4 h 23"/>
                  <a:gd name="T4" fmla="*/ 69 w 98"/>
                  <a:gd name="T5" fmla="*/ 4 h 23"/>
                  <a:gd name="T6" fmla="*/ 79 w 98"/>
                  <a:gd name="T7" fmla="*/ 4 h 23"/>
                  <a:gd name="T8" fmla="*/ 87 w 98"/>
                  <a:gd name="T9" fmla="*/ 4 h 23"/>
                  <a:gd name="T10" fmla="*/ 91 w 98"/>
                  <a:gd name="T11" fmla="*/ 8 h 23"/>
                  <a:gd name="T12" fmla="*/ 94 w 98"/>
                  <a:gd name="T13" fmla="*/ 8 h 23"/>
                  <a:gd name="T14" fmla="*/ 98 w 98"/>
                  <a:gd name="T15" fmla="*/ 12 h 23"/>
                  <a:gd name="T16" fmla="*/ 98 w 98"/>
                  <a:gd name="T17" fmla="*/ 14 h 23"/>
                  <a:gd name="T18" fmla="*/ 94 w 98"/>
                  <a:gd name="T19" fmla="*/ 14 h 23"/>
                  <a:gd name="T20" fmla="*/ 91 w 98"/>
                  <a:gd name="T21" fmla="*/ 14 h 23"/>
                  <a:gd name="T22" fmla="*/ 87 w 98"/>
                  <a:gd name="T23" fmla="*/ 19 h 23"/>
                  <a:gd name="T24" fmla="*/ 79 w 98"/>
                  <a:gd name="T25" fmla="*/ 19 h 23"/>
                  <a:gd name="T26" fmla="*/ 69 w 98"/>
                  <a:gd name="T27" fmla="*/ 19 h 23"/>
                  <a:gd name="T28" fmla="*/ 61 w 98"/>
                  <a:gd name="T29" fmla="*/ 23 h 23"/>
                  <a:gd name="T30" fmla="*/ 50 w 98"/>
                  <a:gd name="T31" fmla="*/ 23 h 23"/>
                  <a:gd name="T32" fmla="*/ 42 w 98"/>
                  <a:gd name="T33" fmla="*/ 23 h 23"/>
                  <a:gd name="T34" fmla="*/ 35 w 98"/>
                  <a:gd name="T35" fmla="*/ 19 h 23"/>
                  <a:gd name="T36" fmla="*/ 26 w 98"/>
                  <a:gd name="T37" fmla="*/ 19 h 23"/>
                  <a:gd name="T38" fmla="*/ 17 w 98"/>
                  <a:gd name="T39" fmla="*/ 19 h 23"/>
                  <a:gd name="T40" fmla="*/ 9 w 98"/>
                  <a:gd name="T41" fmla="*/ 14 h 23"/>
                  <a:gd name="T42" fmla="*/ 5 w 98"/>
                  <a:gd name="T43" fmla="*/ 14 h 23"/>
                  <a:gd name="T44" fmla="*/ 0 w 98"/>
                  <a:gd name="T45" fmla="*/ 12 h 23"/>
                  <a:gd name="T46" fmla="*/ 5 w 98"/>
                  <a:gd name="T47" fmla="*/ 12 h 23"/>
                  <a:gd name="T48" fmla="*/ 5 w 98"/>
                  <a:gd name="T49" fmla="*/ 8 h 23"/>
                  <a:gd name="T50" fmla="*/ 9 w 98"/>
                  <a:gd name="T51" fmla="*/ 8 h 23"/>
                  <a:gd name="T52" fmla="*/ 17 w 98"/>
                  <a:gd name="T53" fmla="*/ 4 h 23"/>
                  <a:gd name="T54" fmla="*/ 26 w 98"/>
                  <a:gd name="T55" fmla="*/ 4 h 23"/>
                  <a:gd name="T56" fmla="*/ 35 w 98"/>
                  <a:gd name="T57" fmla="*/ 4 h 23"/>
                  <a:gd name="T58" fmla="*/ 42 w 98"/>
                  <a:gd name="T59" fmla="*/ 4 h 23"/>
                  <a:gd name="T60" fmla="*/ 50 w 98"/>
                  <a:gd name="T6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3">
                    <a:moveTo>
                      <a:pt x="50" y="0"/>
                    </a:moveTo>
                    <a:lnTo>
                      <a:pt x="61" y="4"/>
                    </a:lnTo>
                    <a:lnTo>
                      <a:pt x="69" y="4"/>
                    </a:lnTo>
                    <a:lnTo>
                      <a:pt x="79" y="4"/>
                    </a:lnTo>
                    <a:lnTo>
                      <a:pt x="87" y="4"/>
                    </a:lnTo>
                    <a:lnTo>
                      <a:pt x="91" y="8"/>
                    </a:lnTo>
                    <a:lnTo>
                      <a:pt x="94" y="8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91" y="14"/>
                    </a:lnTo>
                    <a:lnTo>
                      <a:pt x="87" y="19"/>
                    </a:lnTo>
                    <a:lnTo>
                      <a:pt x="79" y="19"/>
                    </a:lnTo>
                    <a:lnTo>
                      <a:pt x="69" y="19"/>
                    </a:lnTo>
                    <a:lnTo>
                      <a:pt x="61" y="23"/>
                    </a:lnTo>
                    <a:lnTo>
                      <a:pt x="50" y="23"/>
                    </a:lnTo>
                    <a:lnTo>
                      <a:pt x="42" y="23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7" y="19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5" name="Freeform 1563"/>
              <p:cNvSpPr>
                <a:spLocks/>
              </p:cNvSpPr>
              <p:nvPr/>
            </p:nvSpPr>
            <p:spPr bwMode="auto">
              <a:xfrm>
                <a:off x="3947" y="3658"/>
                <a:ext cx="49" cy="12"/>
              </a:xfrm>
              <a:custGeom>
                <a:avLst/>
                <a:gdLst>
                  <a:gd name="T0" fmla="*/ 50 w 98"/>
                  <a:gd name="T1" fmla="*/ 0 h 23"/>
                  <a:gd name="T2" fmla="*/ 61 w 98"/>
                  <a:gd name="T3" fmla="*/ 4 h 23"/>
                  <a:gd name="T4" fmla="*/ 69 w 98"/>
                  <a:gd name="T5" fmla="*/ 4 h 23"/>
                  <a:gd name="T6" fmla="*/ 79 w 98"/>
                  <a:gd name="T7" fmla="*/ 4 h 23"/>
                  <a:gd name="T8" fmla="*/ 87 w 98"/>
                  <a:gd name="T9" fmla="*/ 4 h 23"/>
                  <a:gd name="T10" fmla="*/ 91 w 98"/>
                  <a:gd name="T11" fmla="*/ 8 h 23"/>
                  <a:gd name="T12" fmla="*/ 94 w 98"/>
                  <a:gd name="T13" fmla="*/ 8 h 23"/>
                  <a:gd name="T14" fmla="*/ 98 w 98"/>
                  <a:gd name="T15" fmla="*/ 12 h 23"/>
                  <a:gd name="T16" fmla="*/ 98 w 98"/>
                  <a:gd name="T17" fmla="*/ 14 h 23"/>
                  <a:gd name="T18" fmla="*/ 94 w 98"/>
                  <a:gd name="T19" fmla="*/ 14 h 23"/>
                  <a:gd name="T20" fmla="*/ 91 w 98"/>
                  <a:gd name="T21" fmla="*/ 14 h 23"/>
                  <a:gd name="T22" fmla="*/ 87 w 98"/>
                  <a:gd name="T23" fmla="*/ 19 h 23"/>
                  <a:gd name="T24" fmla="*/ 79 w 98"/>
                  <a:gd name="T25" fmla="*/ 19 h 23"/>
                  <a:gd name="T26" fmla="*/ 69 w 98"/>
                  <a:gd name="T27" fmla="*/ 19 h 23"/>
                  <a:gd name="T28" fmla="*/ 61 w 98"/>
                  <a:gd name="T29" fmla="*/ 23 h 23"/>
                  <a:gd name="T30" fmla="*/ 50 w 98"/>
                  <a:gd name="T31" fmla="*/ 23 h 23"/>
                  <a:gd name="T32" fmla="*/ 42 w 98"/>
                  <a:gd name="T33" fmla="*/ 23 h 23"/>
                  <a:gd name="T34" fmla="*/ 35 w 98"/>
                  <a:gd name="T35" fmla="*/ 19 h 23"/>
                  <a:gd name="T36" fmla="*/ 26 w 98"/>
                  <a:gd name="T37" fmla="*/ 19 h 23"/>
                  <a:gd name="T38" fmla="*/ 17 w 98"/>
                  <a:gd name="T39" fmla="*/ 19 h 23"/>
                  <a:gd name="T40" fmla="*/ 9 w 98"/>
                  <a:gd name="T41" fmla="*/ 14 h 23"/>
                  <a:gd name="T42" fmla="*/ 5 w 98"/>
                  <a:gd name="T43" fmla="*/ 14 h 23"/>
                  <a:gd name="T44" fmla="*/ 0 w 98"/>
                  <a:gd name="T45" fmla="*/ 12 h 23"/>
                  <a:gd name="T46" fmla="*/ 5 w 98"/>
                  <a:gd name="T47" fmla="*/ 12 h 23"/>
                  <a:gd name="T48" fmla="*/ 5 w 98"/>
                  <a:gd name="T49" fmla="*/ 8 h 23"/>
                  <a:gd name="T50" fmla="*/ 9 w 98"/>
                  <a:gd name="T51" fmla="*/ 8 h 23"/>
                  <a:gd name="T52" fmla="*/ 17 w 98"/>
                  <a:gd name="T53" fmla="*/ 4 h 23"/>
                  <a:gd name="T54" fmla="*/ 26 w 98"/>
                  <a:gd name="T55" fmla="*/ 4 h 23"/>
                  <a:gd name="T56" fmla="*/ 35 w 98"/>
                  <a:gd name="T57" fmla="*/ 4 h 23"/>
                  <a:gd name="T58" fmla="*/ 42 w 98"/>
                  <a:gd name="T59" fmla="*/ 4 h 23"/>
                  <a:gd name="T60" fmla="*/ 50 w 98"/>
                  <a:gd name="T6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3">
                    <a:moveTo>
                      <a:pt x="50" y="0"/>
                    </a:moveTo>
                    <a:lnTo>
                      <a:pt x="61" y="4"/>
                    </a:lnTo>
                    <a:lnTo>
                      <a:pt x="69" y="4"/>
                    </a:lnTo>
                    <a:lnTo>
                      <a:pt x="79" y="4"/>
                    </a:lnTo>
                    <a:lnTo>
                      <a:pt x="87" y="4"/>
                    </a:lnTo>
                    <a:lnTo>
                      <a:pt x="91" y="8"/>
                    </a:lnTo>
                    <a:lnTo>
                      <a:pt x="94" y="8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91" y="14"/>
                    </a:lnTo>
                    <a:lnTo>
                      <a:pt x="87" y="19"/>
                    </a:lnTo>
                    <a:lnTo>
                      <a:pt x="79" y="19"/>
                    </a:lnTo>
                    <a:lnTo>
                      <a:pt x="69" y="19"/>
                    </a:lnTo>
                    <a:lnTo>
                      <a:pt x="61" y="23"/>
                    </a:lnTo>
                    <a:lnTo>
                      <a:pt x="50" y="23"/>
                    </a:lnTo>
                    <a:lnTo>
                      <a:pt x="42" y="23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7" y="19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6" name="Freeform 1564"/>
              <p:cNvSpPr>
                <a:spLocks/>
              </p:cNvSpPr>
              <p:nvPr/>
            </p:nvSpPr>
            <p:spPr bwMode="auto">
              <a:xfrm>
                <a:off x="3947" y="3678"/>
                <a:ext cx="49" cy="12"/>
              </a:xfrm>
              <a:custGeom>
                <a:avLst/>
                <a:gdLst>
                  <a:gd name="T0" fmla="*/ 50 w 98"/>
                  <a:gd name="T1" fmla="*/ 0 h 24"/>
                  <a:gd name="T2" fmla="*/ 61 w 98"/>
                  <a:gd name="T3" fmla="*/ 3 h 24"/>
                  <a:gd name="T4" fmla="*/ 69 w 98"/>
                  <a:gd name="T5" fmla="*/ 3 h 24"/>
                  <a:gd name="T6" fmla="*/ 79 w 98"/>
                  <a:gd name="T7" fmla="*/ 3 h 24"/>
                  <a:gd name="T8" fmla="*/ 87 w 98"/>
                  <a:gd name="T9" fmla="*/ 3 h 24"/>
                  <a:gd name="T10" fmla="*/ 91 w 98"/>
                  <a:gd name="T11" fmla="*/ 9 h 24"/>
                  <a:gd name="T12" fmla="*/ 94 w 98"/>
                  <a:gd name="T13" fmla="*/ 9 h 24"/>
                  <a:gd name="T14" fmla="*/ 98 w 98"/>
                  <a:gd name="T15" fmla="*/ 11 h 24"/>
                  <a:gd name="T16" fmla="*/ 98 w 98"/>
                  <a:gd name="T17" fmla="*/ 16 h 24"/>
                  <a:gd name="T18" fmla="*/ 94 w 98"/>
                  <a:gd name="T19" fmla="*/ 16 h 24"/>
                  <a:gd name="T20" fmla="*/ 91 w 98"/>
                  <a:gd name="T21" fmla="*/ 19 h 24"/>
                  <a:gd name="T22" fmla="*/ 87 w 98"/>
                  <a:gd name="T23" fmla="*/ 19 h 24"/>
                  <a:gd name="T24" fmla="*/ 79 w 98"/>
                  <a:gd name="T25" fmla="*/ 19 h 24"/>
                  <a:gd name="T26" fmla="*/ 69 w 98"/>
                  <a:gd name="T27" fmla="*/ 19 h 24"/>
                  <a:gd name="T28" fmla="*/ 61 w 98"/>
                  <a:gd name="T29" fmla="*/ 24 h 24"/>
                  <a:gd name="T30" fmla="*/ 50 w 98"/>
                  <a:gd name="T31" fmla="*/ 24 h 24"/>
                  <a:gd name="T32" fmla="*/ 42 w 98"/>
                  <a:gd name="T33" fmla="*/ 24 h 24"/>
                  <a:gd name="T34" fmla="*/ 35 w 98"/>
                  <a:gd name="T35" fmla="*/ 19 h 24"/>
                  <a:gd name="T36" fmla="*/ 26 w 98"/>
                  <a:gd name="T37" fmla="*/ 19 h 24"/>
                  <a:gd name="T38" fmla="*/ 17 w 98"/>
                  <a:gd name="T39" fmla="*/ 19 h 24"/>
                  <a:gd name="T40" fmla="*/ 9 w 98"/>
                  <a:gd name="T41" fmla="*/ 19 h 24"/>
                  <a:gd name="T42" fmla="*/ 5 w 98"/>
                  <a:gd name="T43" fmla="*/ 16 h 24"/>
                  <a:gd name="T44" fmla="*/ 0 w 98"/>
                  <a:gd name="T45" fmla="*/ 11 h 24"/>
                  <a:gd name="T46" fmla="*/ 5 w 98"/>
                  <a:gd name="T47" fmla="*/ 11 h 24"/>
                  <a:gd name="T48" fmla="*/ 5 w 98"/>
                  <a:gd name="T49" fmla="*/ 9 h 24"/>
                  <a:gd name="T50" fmla="*/ 9 w 98"/>
                  <a:gd name="T51" fmla="*/ 9 h 24"/>
                  <a:gd name="T52" fmla="*/ 17 w 98"/>
                  <a:gd name="T53" fmla="*/ 3 h 24"/>
                  <a:gd name="T54" fmla="*/ 26 w 98"/>
                  <a:gd name="T55" fmla="*/ 3 h 24"/>
                  <a:gd name="T56" fmla="*/ 35 w 98"/>
                  <a:gd name="T57" fmla="*/ 3 h 24"/>
                  <a:gd name="T58" fmla="*/ 42 w 98"/>
                  <a:gd name="T59" fmla="*/ 3 h 24"/>
                  <a:gd name="T60" fmla="*/ 50 w 98"/>
                  <a:gd name="T6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4">
                    <a:moveTo>
                      <a:pt x="50" y="0"/>
                    </a:moveTo>
                    <a:lnTo>
                      <a:pt x="61" y="3"/>
                    </a:lnTo>
                    <a:lnTo>
                      <a:pt x="69" y="3"/>
                    </a:lnTo>
                    <a:lnTo>
                      <a:pt x="79" y="3"/>
                    </a:lnTo>
                    <a:lnTo>
                      <a:pt x="87" y="3"/>
                    </a:lnTo>
                    <a:lnTo>
                      <a:pt x="91" y="9"/>
                    </a:lnTo>
                    <a:lnTo>
                      <a:pt x="94" y="9"/>
                    </a:lnTo>
                    <a:lnTo>
                      <a:pt x="98" y="11"/>
                    </a:lnTo>
                    <a:lnTo>
                      <a:pt x="98" y="16"/>
                    </a:lnTo>
                    <a:lnTo>
                      <a:pt x="94" y="16"/>
                    </a:lnTo>
                    <a:lnTo>
                      <a:pt x="91" y="19"/>
                    </a:lnTo>
                    <a:lnTo>
                      <a:pt x="87" y="19"/>
                    </a:lnTo>
                    <a:lnTo>
                      <a:pt x="79" y="19"/>
                    </a:lnTo>
                    <a:lnTo>
                      <a:pt x="69" y="19"/>
                    </a:lnTo>
                    <a:lnTo>
                      <a:pt x="61" y="24"/>
                    </a:lnTo>
                    <a:lnTo>
                      <a:pt x="50" y="24"/>
                    </a:lnTo>
                    <a:lnTo>
                      <a:pt x="42" y="24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7" y="19"/>
                    </a:lnTo>
                    <a:lnTo>
                      <a:pt x="9" y="19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6" y="3"/>
                    </a:lnTo>
                    <a:lnTo>
                      <a:pt x="35" y="3"/>
                    </a:lnTo>
                    <a:lnTo>
                      <a:pt x="42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7" name="Freeform 1565"/>
              <p:cNvSpPr>
                <a:spLocks/>
              </p:cNvSpPr>
              <p:nvPr/>
            </p:nvSpPr>
            <p:spPr bwMode="auto">
              <a:xfrm>
                <a:off x="3947" y="3678"/>
                <a:ext cx="49" cy="12"/>
              </a:xfrm>
              <a:custGeom>
                <a:avLst/>
                <a:gdLst>
                  <a:gd name="T0" fmla="*/ 50 w 98"/>
                  <a:gd name="T1" fmla="*/ 0 h 24"/>
                  <a:gd name="T2" fmla="*/ 61 w 98"/>
                  <a:gd name="T3" fmla="*/ 3 h 24"/>
                  <a:gd name="T4" fmla="*/ 69 w 98"/>
                  <a:gd name="T5" fmla="*/ 3 h 24"/>
                  <a:gd name="T6" fmla="*/ 79 w 98"/>
                  <a:gd name="T7" fmla="*/ 3 h 24"/>
                  <a:gd name="T8" fmla="*/ 87 w 98"/>
                  <a:gd name="T9" fmla="*/ 3 h 24"/>
                  <a:gd name="T10" fmla="*/ 91 w 98"/>
                  <a:gd name="T11" fmla="*/ 9 h 24"/>
                  <a:gd name="T12" fmla="*/ 94 w 98"/>
                  <a:gd name="T13" fmla="*/ 9 h 24"/>
                  <a:gd name="T14" fmla="*/ 98 w 98"/>
                  <a:gd name="T15" fmla="*/ 11 h 24"/>
                  <a:gd name="T16" fmla="*/ 98 w 98"/>
                  <a:gd name="T17" fmla="*/ 16 h 24"/>
                  <a:gd name="T18" fmla="*/ 94 w 98"/>
                  <a:gd name="T19" fmla="*/ 16 h 24"/>
                  <a:gd name="T20" fmla="*/ 91 w 98"/>
                  <a:gd name="T21" fmla="*/ 19 h 24"/>
                  <a:gd name="T22" fmla="*/ 87 w 98"/>
                  <a:gd name="T23" fmla="*/ 19 h 24"/>
                  <a:gd name="T24" fmla="*/ 79 w 98"/>
                  <a:gd name="T25" fmla="*/ 19 h 24"/>
                  <a:gd name="T26" fmla="*/ 69 w 98"/>
                  <a:gd name="T27" fmla="*/ 19 h 24"/>
                  <a:gd name="T28" fmla="*/ 61 w 98"/>
                  <a:gd name="T29" fmla="*/ 24 h 24"/>
                  <a:gd name="T30" fmla="*/ 50 w 98"/>
                  <a:gd name="T31" fmla="*/ 24 h 24"/>
                  <a:gd name="T32" fmla="*/ 42 w 98"/>
                  <a:gd name="T33" fmla="*/ 24 h 24"/>
                  <a:gd name="T34" fmla="*/ 35 w 98"/>
                  <a:gd name="T35" fmla="*/ 19 h 24"/>
                  <a:gd name="T36" fmla="*/ 26 w 98"/>
                  <a:gd name="T37" fmla="*/ 19 h 24"/>
                  <a:gd name="T38" fmla="*/ 17 w 98"/>
                  <a:gd name="T39" fmla="*/ 19 h 24"/>
                  <a:gd name="T40" fmla="*/ 9 w 98"/>
                  <a:gd name="T41" fmla="*/ 19 h 24"/>
                  <a:gd name="T42" fmla="*/ 5 w 98"/>
                  <a:gd name="T43" fmla="*/ 16 h 24"/>
                  <a:gd name="T44" fmla="*/ 0 w 98"/>
                  <a:gd name="T45" fmla="*/ 11 h 24"/>
                  <a:gd name="T46" fmla="*/ 5 w 98"/>
                  <a:gd name="T47" fmla="*/ 11 h 24"/>
                  <a:gd name="T48" fmla="*/ 5 w 98"/>
                  <a:gd name="T49" fmla="*/ 9 h 24"/>
                  <a:gd name="T50" fmla="*/ 9 w 98"/>
                  <a:gd name="T51" fmla="*/ 9 h 24"/>
                  <a:gd name="T52" fmla="*/ 17 w 98"/>
                  <a:gd name="T53" fmla="*/ 3 h 24"/>
                  <a:gd name="T54" fmla="*/ 26 w 98"/>
                  <a:gd name="T55" fmla="*/ 3 h 24"/>
                  <a:gd name="T56" fmla="*/ 35 w 98"/>
                  <a:gd name="T57" fmla="*/ 3 h 24"/>
                  <a:gd name="T58" fmla="*/ 42 w 98"/>
                  <a:gd name="T59" fmla="*/ 3 h 24"/>
                  <a:gd name="T60" fmla="*/ 50 w 98"/>
                  <a:gd name="T6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4">
                    <a:moveTo>
                      <a:pt x="50" y="0"/>
                    </a:moveTo>
                    <a:lnTo>
                      <a:pt x="61" y="3"/>
                    </a:lnTo>
                    <a:lnTo>
                      <a:pt x="69" y="3"/>
                    </a:lnTo>
                    <a:lnTo>
                      <a:pt x="79" y="3"/>
                    </a:lnTo>
                    <a:lnTo>
                      <a:pt x="87" y="3"/>
                    </a:lnTo>
                    <a:lnTo>
                      <a:pt x="91" y="9"/>
                    </a:lnTo>
                    <a:lnTo>
                      <a:pt x="94" y="9"/>
                    </a:lnTo>
                    <a:lnTo>
                      <a:pt x="98" y="11"/>
                    </a:lnTo>
                    <a:lnTo>
                      <a:pt x="98" y="16"/>
                    </a:lnTo>
                    <a:lnTo>
                      <a:pt x="94" y="16"/>
                    </a:lnTo>
                    <a:lnTo>
                      <a:pt x="91" y="19"/>
                    </a:lnTo>
                    <a:lnTo>
                      <a:pt x="87" y="19"/>
                    </a:lnTo>
                    <a:lnTo>
                      <a:pt x="79" y="19"/>
                    </a:lnTo>
                    <a:lnTo>
                      <a:pt x="69" y="19"/>
                    </a:lnTo>
                    <a:lnTo>
                      <a:pt x="61" y="24"/>
                    </a:lnTo>
                    <a:lnTo>
                      <a:pt x="50" y="24"/>
                    </a:lnTo>
                    <a:lnTo>
                      <a:pt x="42" y="24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7" y="19"/>
                    </a:lnTo>
                    <a:lnTo>
                      <a:pt x="9" y="19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6" y="3"/>
                    </a:lnTo>
                    <a:lnTo>
                      <a:pt x="35" y="3"/>
                    </a:lnTo>
                    <a:lnTo>
                      <a:pt x="42" y="3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8" name="Rectangle 1566"/>
              <p:cNvSpPr>
                <a:spLocks noChangeArrowheads="1"/>
              </p:cNvSpPr>
              <p:nvPr/>
            </p:nvSpPr>
            <p:spPr bwMode="auto">
              <a:xfrm>
                <a:off x="3953" y="3642"/>
                <a:ext cx="37" cy="1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39" name="Rectangle 1567"/>
              <p:cNvSpPr>
                <a:spLocks noChangeArrowheads="1"/>
              </p:cNvSpPr>
              <p:nvPr/>
            </p:nvSpPr>
            <p:spPr bwMode="auto">
              <a:xfrm>
                <a:off x="3953" y="3642"/>
                <a:ext cx="37" cy="10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0" name="Line 1568"/>
              <p:cNvSpPr>
                <a:spLocks noChangeShapeType="1"/>
              </p:cNvSpPr>
              <p:nvPr/>
            </p:nvSpPr>
            <p:spPr bwMode="auto">
              <a:xfrm flipV="1">
                <a:off x="3875" y="3439"/>
                <a:ext cx="117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1" name="Line 1569"/>
              <p:cNvSpPr>
                <a:spLocks noChangeShapeType="1"/>
              </p:cNvSpPr>
              <p:nvPr/>
            </p:nvSpPr>
            <p:spPr bwMode="auto">
              <a:xfrm flipH="1">
                <a:off x="4006" y="3492"/>
                <a:ext cx="25" cy="1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2" name="Line 1570"/>
              <p:cNvSpPr>
                <a:spLocks noChangeShapeType="1"/>
              </p:cNvSpPr>
              <p:nvPr/>
            </p:nvSpPr>
            <p:spPr bwMode="auto">
              <a:xfrm>
                <a:off x="3868" y="3548"/>
                <a:ext cx="75" cy="5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3" name="Line 1571"/>
              <p:cNvSpPr>
                <a:spLocks noChangeShapeType="1"/>
              </p:cNvSpPr>
              <p:nvPr/>
            </p:nvSpPr>
            <p:spPr bwMode="auto">
              <a:xfrm flipV="1">
                <a:off x="4051" y="3605"/>
                <a:ext cx="88" cy="4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4" name="Rectangle 1572"/>
              <p:cNvSpPr>
                <a:spLocks noChangeArrowheads="1"/>
              </p:cNvSpPr>
              <p:nvPr/>
            </p:nvSpPr>
            <p:spPr bwMode="auto">
              <a:xfrm>
                <a:off x="4159" y="3530"/>
                <a:ext cx="71" cy="59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5" name="Rectangle 1573"/>
              <p:cNvSpPr>
                <a:spLocks noChangeArrowheads="1"/>
              </p:cNvSpPr>
              <p:nvPr/>
            </p:nvSpPr>
            <p:spPr bwMode="auto">
              <a:xfrm>
                <a:off x="4159" y="3530"/>
                <a:ext cx="71" cy="5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6" name="Freeform 1574"/>
              <p:cNvSpPr>
                <a:spLocks/>
              </p:cNvSpPr>
              <p:nvPr/>
            </p:nvSpPr>
            <p:spPr bwMode="auto">
              <a:xfrm>
                <a:off x="4137" y="3554"/>
                <a:ext cx="48" cy="9"/>
              </a:xfrm>
              <a:custGeom>
                <a:avLst/>
                <a:gdLst>
                  <a:gd name="T0" fmla="*/ 50 w 97"/>
                  <a:gd name="T1" fmla="*/ 0 h 19"/>
                  <a:gd name="T2" fmla="*/ 60 w 97"/>
                  <a:gd name="T3" fmla="*/ 0 h 19"/>
                  <a:gd name="T4" fmla="*/ 70 w 97"/>
                  <a:gd name="T5" fmla="*/ 0 h 19"/>
                  <a:gd name="T6" fmla="*/ 78 w 97"/>
                  <a:gd name="T7" fmla="*/ 0 h 19"/>
                  <a:gd name="T8" fmla="*/ 86 w 97"/>
                  <a:gd name="T9" fmla="*/ 0 h 19"/>
                  <a:gd name="T10" fmla="*/ 89 w 97"/>
                  <a:gd name="T11" fmla="*/ 2 h 19"/>
                  <a:gd name="T12" fmla="*/ 97 w 97"/>
                  <a:gd name="T13" fmla="*/ 2 h 19"/>
                  <a:gd name="T14" fmla="*/ 97 w 97"/>
                  <a:gd name="T15" fmla="*/ 7 h 19"/>
                  <a:gd name="T16" fmla="*/ 97 w 97"/>
                  <a:gd name="T17" fmla="*/ 10 h 19"/>
                  <a:gd name="T18" fmla="*/ 89 w 97"/>
                  <a:gd name="T19" fmla="*/ 14 h 19"/>
                  <a:gd name="T20" fmla="*/ 86 w 97"/>
                  <a:gd name="T21" fmla="*/ 14 h 19"/>
                  <a:gd name="T22" fmla="*/ 78 w 97"/>
                  <a:gd name="T23" fmla="*/ 14 h 19"/>
                  <a:gd name="T24" fmla="*/ 70 w 97"/>
                  <a:gd name="T25" fmla="*/ 19 h 19"/>
                  <a:gd name="T26" fmla="*/ 60 w 97"/>
                  <a:gd name="T27" fmla="*/ 19 h 19"/>
                  <a:gd name="T28" fmla="*/ 50 w 97"/>
                  <a:gd name="T29" fmla="*/ 19 h 19"/>
                  <a:gd name="T30" fmla="*/ 41 w 97"/>
                  <a:gd name="T31" fmla="*/ 19 h 19"/>
                  <a:gd name="T32" fmla="*/ 34 w 97"/>
                  <a:gd name="T33" fmla="*/ 19 h 19"/>
                  <a:gd name="T34" fmla="*/ 26 w 97"/>
                  <a:gd name="T35" fmla="*/ 14 h 19"/>
                  <a:gd name="T36" fmla="*/ 16 w 97"/>
                  <a:gd name="T37" fmla="*/ 14 h 19"/>
                  <a:gd name="T38" fmla="*/ 13 w 97"/>
                  <a:gd name="T39" fmla="*/ 14 h 19"/>
                  <a:gd name="T40" fmla="*/ 6 w 97"/>
                  <a:gd name="T41" fmla="*/ 10 h 19"/>
                  <a:gd name="T42" fmla="*/ 0 w 97"/>
                  <a:gd name="T43" fmla="*/ 7 h 19"/>
                  <a:gd name="T44" fmla="*/ 6 w 97"/>
                  <a:gd name="T45" fmla="*/ 7 h 19"/>
                  <a:gd name="T46" fmla="*/ 6 w 97"/>
                  <a:gd name="T47" fmla="*/ 2 h 19"/>
                  <a:gd name="T48" fmla="*/ 13 w 97"/>
                  <a:gd name="T49" fmla="*/ 2 h 19"/>
                  <a:gd name="T50" fmla="*/ 16 w 97"/>
                  <a:gd name="T51" fmla="*/ 0 h 19"/>
                  <a:gd name="T52" fmla="*/ 26 w 97"/>
                  <a:gd name="T53" fmla="*/ 0 h 19"/>
                  <a:gd name="T54" fmla="*/ 34 w 97"/>
                  <a:gd name="T55" fmla="*/ 0 h 19"/>
                  <a:gd name="T56" fmla="*/ 41 w 97"/>
                  <a:gd name="T57" fmla="*/ 0 h 19"/>
                  <a:gd name="T58" fmla="*/ 50 w 97"/>
                  <a:gd name="T5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19">
                    <a:moveTo>
                      <a:pt x="50" y="0"/>
                    </a:moveTo>
                    <a:lnTo>
                      <a:pt x="60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7" y="2"/>
                    </a:lnTo>
                    <a:lnTo>
                      <a:pt x="97" y="7"/>
                    </a:lnTo>
                    <a:lnTo>
                      <a:pt x="97" y="10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70" y="19"/>
                    </a:lnTo>
                    <a:lnTo>
                      <a:pt x="60" y="19"/>
                    </a:lnTo>
                    <a:lnTo>
                      <a:pt x="50" y="19"/>
                    </a:lnTo>
                    <a:lnTo>
                      <a:pt x="41" y="19"/>
                    </a:lnTo>
                    <a:lnTo>
                      <a:pt x="34" y="19"/>
                    </a:lnTo>
                    <a:lnTo>
                      <a:pt x="2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2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7" name="Freeform 1575"/>
              <p:cNvSpPr>
                <a:spLocks/>
              </p:cNvSpPr>
              <p:nvPr/>
            </p:nvSpPr>
            <p:spPr bwMode="auto">
              <a:xfrm>
                <a:off x="4137" y="3554"/>
                <a:ext cx="48" cy="9"/>
              </a:xfrm>
              <a:custGeom>
                <a:avLst/>
                <a:gdLst>
                  <a:gd name="T0" fmla="*/ 50 w 97"/>
                  <a:gd name="T1" fmla="*/ 0 h 19"/>
                  <a:gd name="T2" fmla="*/ 60 w 97"/>
                  <a:gd name="T3" fmla="*/ 0 h 19"/>
                  <a:gd name="T4" fmla="*/ 70 w 97"/>
                  <a:gd name="T5" fmla="*/ 0 h 19"/>
                  <a:gd name="T6" fmla="*/ 78 w 97"/>
                  <a:gd name="T7" fmla="*/ 0 h 19"/>
                  <a:gd name="T8" fmla="*/ 86 w 97"/>
                  <a:gd name="T9" fmla="*/ 0 h 19"/>
                  <a:gd name="T10" fmla="*/ 89 w 97"/>
                  <a:gd name="T11" fmla="*/ 2 h 19"/>
                  <a:gd name="T12" fmla="*/ 97 w 97"/>
                  <a:gd name="T13" fmla="*/ 2 h 19"/>
                  <a:gd name="T14" fmla="*/ 97 w 97"/>
                  <a:gd name="T15" fmla="*/ 7 h 19"/>
                  <a:gd name="T16" fmla="*/ 97 w 97"/>
                  <a:gd name="T17" fmla="*/ 10 h 19"/>
                  <a:gd name="T18" fmla="*/ 89 w 97"/>
                  <a:gd name="T19" fmla="*/ 14 h 19"/>
                  <a:gd name="T20" fmla="*/ 86 w 97"/>
                  <a:gd name="T21" fmla="*/ 14 h 19"/>
                  <a:gd name="T22" fmla="*/ 78 w 97"/>
                  <a:gd name="T23" fmla="*/ 14 h 19"/>
                  <a:gd name="T24" fmla="*/ 70 w 97"/>
                  <a:gd name="T25" fmla="*/ 19 h 19"/>
                  <a:gd name="T26" fmla="*/ 60 w 97"/>
                  <a:gd name="T27" fmla="*/ 19 h 19"/>
                  <a:gd name="T28" fmla="*/ 50 w 97"/>
                  <a:gd name="T29" fmla="*/ 19 h 19"/>
                  <a:gd name="T30" fmla="*/ 41 w 97"/>
                  <a:gd name="T31" fmla="*/ 19 h 19"/>
                  <a:gd name="T32" fmla="*/ 34 w 97"/>
                  <a:gd name="T33" fmla="*/ 19 h 19"/>
                  <a:gd name="T34" fmla="*/ 26 w 97"/>
                  <a:gd name="T35" fmla="*/ 14 h 19"/>
                  <a:gd name="T36" fmla="*/ 16 w 97"/>
                  <a:gd name="T37" fmla="*/ 14 h 19"/>
                  <a:gd name="T38" fmla="*/ 13 w 97"/>
                  <a:gd name="T39" fmla="*/ 14 h 19"/>
                  <a:gd name="T40" fmla="*/ 6 w 97"/>
                  <a:gd name="T41" fmla="*/ 10 h 19"/>
                  <a:gd name="T42" fmla="*/ 0 w 97"/>
                  <a:gd name="T43" fmla="*/ 7 h 19"/>
                  <a:gd name="T44" fmla="*/ 6 w 97"/>
                  <a:gd name="T45" fmla="*/ 7 h 19"/>
                  <a:gd name="T46" fmla="*/ 6 w 97"/>
                  <a:gd name="T47" fmla="*/ 2 h 19"/>
                  <a:gd name="T48" fmla="*/ 13 w 97"/>
                  <a:gd name="T49" fmla="*/ 2 h 19"/>
                  <a:gd name="T50" fmla="*/ 16 w 97"/>
                  <a:gd name="T51" fmla="*/ 0 h 19"/>
                  <a:gd name="T52" fmla="*/ 26 w 97"/>
                  <a:gd name="T53" fmla="*/ 0 h 19"/>
                  <a:gd name="T54" fmla="*/ 34 w 97"/>
                  <a:gd name="T55" fmla="*/ 0 h 19"/>
                  <a:gd name="T56" fmla="*/ 41 w 97"/>
                  <a:gd name="T57" fmla="*/ 0 h 19"/>
                  <a:gd name="T58" fmla="*/ 50 w 97"/>
                  <a:gd name="T5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19">
                    <a:moveTo>
                      <a:pt x="50" y="0"/>
                    </a:moveTo>
                    <a:lnTo>
                      <a:pt x="60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7" y="2"/>
                    </a:lnTo>
                    <a:lnTo>
                      <a:pt x="97" y="7"/>
                    </a:lnTo>
                    <a:lnTo>
                      <a:pt x="97" y="10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70" y="19"/>
                    </a:lnTo>
                    <a:lnTo>
                      <a:pt x="60" y="19"/>
                    </a:lnTo>
                    <a:lnTo>
                      <a:pt x="50" y="19"/>
                    </a:lnTo>
                    <a:lnTo>
                      <a:pt x="41" y="19"/>
                    </a:lnTo>
                    <a:lnTo>
                      <a:pt x="34" y="19"/>
                    </a:lnTo>
                    <a:lnTo>
                      <a:pt x="2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2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8" name="Freeform 1576"/>
              <p:cNvSpPr>
                <a:spLocks/>
              </p:cNvSpPr>
              <p:nvPr/>
            </p:nvSpPr>
            <p:spPr bwMode="auto">
              <a:xfrm>
                <a:off x="4137" y="3573"/>
                <a:ext cx="48" cy="10"/>
              </a:xfrm>
              <a:custGeom>
                <a:avLst/>
                <a:gdLst>
                  <a:gd name="T0" fmla="*/ 50 w 97"/>
                  <a:gd name="T1" fmla="*/ 0 h 20"/>
                  <a:gd name="T2" fmla="*/ 60 w 97"/>
                  <a:gd name="T3" fmla="*/ 0 h 20"/>
                  <a:gd name="T4" fmla="*/ 70 w 97"/>
                  <a:gd name="T5" fmla="*/ 0 h 20"/>
                  <a:gd name="T6" fmla="*/ 78 w 97"/>
                  <a:gd name="T7" fmla="*/ 0 h 20"/>
                  <a:gd name="T8" fmla="*/ 86 w 97"/>
                  <a:gd name="T9" fmla="*/ 4 h 20"/>
                  <a:gd name="T10" fmla="*/ 89 w 97"/>
                  <a:gd name="T11" fmla="*/ 4 h 20"/>
                  <a:gd name="T12" fmla="*/ 97 w 97"/>
                  <a:gd name="T13" fmla="*/ 4 h 20"/>
                  <a:gd name="T14" fmla="*/ 97 w 97"/>
                  <a:gd name="T15" fmla="*/ 8 h 20"/>
                  <a:gd name="T16" fmla="*/ 97 w 97"/>
                  <a:gd name="T17" fmla="*/ 13 h 20"/>
                  <a:gd name="T18" fmla="*/ 89 w 97"/>
                  <a:gd name="T19" fmla="*/ 15 h 20"/>
                  <a:gd name="T20" fmla="*/ 86 w 97"/>
                  <a:gd name="T21" fmla="*/ 15 h 20"/>
                  <a:gd name="T22" fmla="*/ 78 w 97"/>
                  <a:gd name="T23" fmla="*/ 20 h 20"/>
                  <a:gd name="T24" fmla="*/ 70 w 97"/>
                  <a:gd name="T25" fmla="*/ 20 h 20"/>
                  <a:gd name="T26" fmla="*/ 60 w 97"/>
                  <a:gd name="T27" fmla="*/ 20 h 20"/>
                  <a:gd name="T28" fmla="*/ 50 w 97"/>
                  <a:gd name="T29" fmla="*/ 20 h 20"/>
                  <a:gd name="T30" fmla="*/ 41 w 97"/>
                  <a:gd name="T31" fmla="*/ 20 h 20"/>
                  <a:gd name="T32" fmla="*/ 34 w 97"/>
                  <a:gd name="T33" fmla="*/ 20 h 20"/>
                  <a:gd name="T34" fmla="*/ 26 w 97"/>
                  <a:gd name="T35" fmla="*/ 20 h 20"/>
                  <a:gd name="T36" fmla="*/ 16 w 97"/>
                  <a:gd name="T37" fmla="*/ 15 h 20"/>
                  <a:gd name="T38" fmla="*/ 13 w 97"/>
                  <a:gd name="T39" fmla="*/ 15 h 20"/>
                  <a:gd name="T40" fmla="*/ 6 w 97"/>
                  <a:gd name="T41" fmla="*/ 13 h 20"/>
                  <a:gd name="T42" fmla="*/ 0 w 97"/>
                  <a:gd name="T43" fmla="*/ 8 h 20"/>
                  <a:gd name="T44" fmla="*/ 6 w 97"/>
                  <a:gd name="T45" fmla="*/ 8 h 20"/>
                  <a:gd name="T46" fmla="*/ 6 w 97"/>
                  <a:gd name="T47" fmla="*/ 4 h 20"/>
                  <a:gd name="T48" fmla="*/ 13 w 97"/>
                  <a:gd name="T49" fmla="*/ 4 h 20"/>
                  <a:gd name="T50" fmla="*/ 16 w 97"/>
                  <a:gd name="T51" fmla="*/ 4 h 20"/>
                  <a:gd name="T52" fmla="*/ 26 w 97"/>
                  <a:gd name="T53" fmla="*/ 0 h 20"/>
                  <a:gd name="T54" fmla="*/ 34 w 97"/>
                  <a:gd name="T55" fmla="*/ 0 h 20"/>
                  <a:gd name="T56" fmla="*/ 41 w 97"/>
                  <a:gd name="T57" fmla="*/ 0 h 20"/>
                  <a:gd name="T58" fmla="*/ 50 w 97"/>
                  <a:gd name="T5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60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4"/>
                    </a:lnTo>
                    <a:lnTo>
                      <a:pt x="89" y="4"/>
                    </a:lnTo>
                    <a:lnTo>
                      <a:pt x="97" y="4"/>
                    </a:lnTo>
                    <a:lnTo>
                      <a:pt x="97" y="8"/>
                    </a:lnTo>
                    <a:lnTo>
                      <a:pt x="97" y="13"/>
                    </a:lnTo>
                    <a:lnTo>
                      <a:pt x="89" y="15"/>
                    </a:lnTo>
                    <a:lnTo>
                      <a:pt x="86" y="15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0" y="20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4" y="20"/>
                    </a:lnTo>
                    <a:lnTo>
                      <a:pt x="26" y="20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49" name="Freeform 1577"/>
              <p:cNvSpPr>
                <a:spLocks/>
              </p:cNvSpPr>
              <p:nvPr/>
            </p:nvSpPr>
            <p:spPr bwMode="auto">
              <a:xfrm>
                <a:off x="4137" y="3573"/>
                <a:ext cx="48" cy="10"/>
              </a:xfrm>
              <a:custGeom>
                <a:avLst/>
                <a:gdLst>
                  <a:gd name="T0" fmla="*/ 50 w 97"/>
                  <a:gd name="T1" fmla="*/ 0 h 20"/>
                  <a:gd name="T2" fmla="*/ 60 w 97"/>
                  <a:gd name="T3" fmla="*/ 0 h 20"/>
                  <a:gd name="T4" fmla="*/ 70 w 97"/>
                  <a:gd name="T5" fmla="*/ 0 h 20"/>
                  <a:gd name="T6" fmla="*/ 78 w 97"/>
                  <a:gd name="T7" fmla="*/ 0 h 20"/>
                  <a:gd name="T8" fmla="*/ 86 w 97"/>
                  <a:gd name="T9" fmla="*/ 4 h 20"/>
                  <a:gd name="T10" fmla="*/ 89 w 97"/>
                  <a:gd name="T11" fmla="*/ 4 h 20"/>
                  <a:gd name="T12" fmla="*/ 97 w 97"/>
                  <a:gd name="T13" fmla="*/ 4 h 20"/>
                  <a:gd name="T14" fmla="*/ 97 w 97"/>
                  <a:gd name="T15" fmla="*/ 8 h 20"/>
                  <a:gd name="T16" fmla="*/ 97 w 97"/>
                  <a:gd name="T17" fmla="*/ 13 h 20"/>
                  <a:gd name="T18" fmla="*/ 89 w 97"/>
                  <a:gd name="T19" fmla="*/ 15 h 20"/>
                  <a:gd name="T20" fmla="*/ 86 w 97"/>
                  <a:gd name="T21" fmla="*/ 15 h 20"/>
                  <a:gd name="T22" fmla="*/ 78 w 97"/>
                  <a:gd name="T23" fmla="*/ 20 h 20"/>
                  <a:gd name="T24" fmla="*/ 70 w 97"/>
                  <a:gd name="T25" fmla="*/ 20 h 20"/>
                  <a:gd name="T26" fmla="*/ 60 w 97"/>
                  <a:gd name="T27" fmla="*/ 20 h 20"/>
                  <a:gd name="T28" fmla="*/ 50 w 97"/>
                  <a:gd name="T29" fmla="*/ 20 h 20"/>
                  <a:gd name="T30" fmla="*/ 41 w 97"/>
                  <a:gd name="T31" fmla="*/ 20 h 20"/>
                  <a:gd name="T32" fmla="*/ 34 w 97"/>
                  <a:gd name="T33" fmla="*/ 20 h 20"/>
                  <a:gd name="T34" fmla="*/ 26 w 97"/>
                  <a:gd name="T35" fmla="*/ 20 h 20"/>
                  <a:gd name="T36" fmla="*/ 16 w 97"/>
                  <a:gd name="T37" fmla="*/ 15 h 20"/>
                  <a:gd name="T38" fmla="*/ 13 w 97"/>
                  <a:gd name="T39" fmla="*/ 15 h 20"/>
                  <a:gd name="T40" fmla="*/ 6 w 97"/>
                  <a:gd name="T41" fmla="*/ 13 h 20"/>
                  <a:gd name="T42" fmla="*/ 0 w 97"/>
                  <a:gd name="T43" fmla="*/ 8 h 20"/>
                  <a:gd name="T44" fmla="*/ 6 w 97"/>
                  <a:gd name="T45" fmla="*/ 8 h 20"/>
                  <a:gd name="T46" fmla="*/ 6 w 97"/>
                  <a:gd name="T47" fmla="*/ 4 h 20"/>
                  <a:gd name="T48" fmla="*/ 13 w 97"/>
                  <a:gd name="T49" fmla="*/ 4 h 20"/>
                  <a:gd name="T50" fmla="*/ 16 w 97"/>
                  <a:gd name="T51" fmla="*/ 4 h 20"/>
                  <a:gd name="T52" fmla="*/ 26 w 97"/>
                  <a:gd name="T53" fmla="*/ 0 h 20"/>
                  <a:gd name="T54" fmla="*/ 34 w 97"/>
                  <a:gd name="T55" fmla="*/ 0 h 20"/>
                  <a:gd name="T56" fmla="*/ 41 w 97"/>
                  <a:gd name="T57" fmla="*/ 0 h 20"/>
                  <a:gd name="T58" fmla="*/ 50 w 97"/>
                  <a:gd name="T5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20">
                    <a:moveTo>
                      <a:pt x="50" y="0"/>
                    </a:moveTo>
                    <a:lnTo>
                      <a:pt x="60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4"/>
                    </a:lnTo>
                    <a:lnTo>
                      <a:pt x="89" y="4"/>
                    </a:lnTo>
                    <a:lnTo>
                      <a:pt x="97" y="4"/>
                    </a:lnTo>
                    <a:lnTo>
                      <a:pt x="97" y="8"/>
                    </a:lnTo>
                    <a:lnTo>
                      <a:pt x="97" y="13"/>
                    </a:lnTo>
                    <a:lnTo>
                      <a:pt x="89" y="15"/>
                    </a:lnTo>
                    <a:lnTo>
                      <a:pt x="86" y="15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0" y="20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4" y="20"/>
                    </a:lnTo>
                    <a:lnTo>
                      <a:pt x="26" y="20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0" name="Rectangle 1578"/>
              <p:cNvSpPr>
                <a:spLocks noChangeArrowheads="1"/>
              </p:cNvSpPr>
              <p:nvPr/>
            </p:nvSpPr>
            <p:spPr bwMode="auto">
              <a:xfrm>
                <a:off x="4143" y="3535"/>
                <a:ext cx="36" cy="13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1" name="Rectangle 1579"/>
              <p:cNvSpPr>
                <a:spLocks noChangeArrowheads="1"/>
              </p:cNvSpPr>
              <p:nvPr/>
            </p:nvSpPr>
            <p:spPr bwMode="auto">
              <a:xfrm>
                <a:off x="4143" y="3535"/>
                <a:ext cx="36" cy="1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2" name="Rectangle 1580"/>
              <p:cNvSpPr>
                <a:spLocks noChangeArrowheads="1"/>
              </p:cNvSpPr>
              <p:nvPr/>
            </p:nvSpPr>
            <p:spPr bwMode="auto">
              <a:xfrm>
                <a:off x="4022" y="3405"/>
                <a:ext cx="71" cy="62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3" name="Rectangle 1581"/>
              <p:cNvSpPr>
                <a:spLocks noChangeArrowheads="1"/>
              </p:cNvSpPr>
              <p:nvPr/>
            </p:nvSpPr>
            <p:spPr bwMode="auto">
              <a:xfrm>
                <a:off x="4022" y="3405"/>
                <a:ext cx="71" cy="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4" name="Freeform 1582"/>
              <p:cNvSpPr>
                <a:spLocks/>
              </p:cNvSpPr>
              <p:nvPr/>
            </p:nvSpPr>
            <p:spPr bwMode="auto">
              <a:xfrm>
                <a:off x="4000" y="3429"/>
                <a:ext cx="49" cy="10"/>
              </a:xfrm>
              <a:custGeom>
                <a:avLst/>
                <a:gdLst>
                  <a:gd name="T0" fmla="*/ 50 w 98"/>
                  <a:gd name="T1" fmla="*/ 0 h 21"/>
                  <a:gd name="T2" fmla="*/ 62 w 98"/>
                  <a:gd name="T3" fmla="*/ 0 h 21"/>
                  <a:gd name="T4" fmla="*/ 70 w 98"/>
                  <a:gd name="T5" fmla="*/ 0 h 21"/>
                  <a:gd name="T6" fmla="*/ 78 w 98"/>
                  <a:gd name="T7" fmla="*/ 4 h 21"/>
                  <a:gd name="T8" fmla="*/ 85 w 98"/>
                  <a:gd name="T9" fmla="*/ 4 h 21"/>
                  <a:gd name="T10" fmla="*/ 90 w 98"/>
                  <a:gd name="T11" fmla="*/ 4 h 21"/>
                  <a:gd name="T12" fmla="*/ 94 w 98"/>
                  <a:gd name="T13" fmla="*/ 8 h 21"/>
                  <a:gd name="T14" fmla="*/ 98 w 98"/>
                  <a:gd name="T15" fmla="*/ 8 h 21"/>
                  <a:gd name="T16" fmla="*/ 98 w 98"/>
                  <a:gd name="T17" fmla="*/ 13 h 21"/>
                  <a:gd name="T18" fmla="*/ 94 w 98"/>
                  <a:gd name="T19" fmla="*/ 16 h 21"/>
                  <a:gd name="T20" fmla="*/ 90 w 98"/>
                  <a:gd name="T21" fmla="*/ 16 h 21"/>
                  <a:gd name="T22" fmla="*/ 85 w 98"/>
                  <a:gd name="T23" fmla="*/ 21 h 21"/>
                  <a:gd name="T24" fmla="*/ 78 w 98"/>
                  <a:gd name="T25" fmla="*/ 21 h 21"/>
                  <a:gd name="T26" fmla="*/ 70 w 98"/>
                  <a:gd name="T27" fmla="*/ 21 h 21"/>
                  <a:gd name="T28" fmla="*/ 62 w 98"/>
                  <a:gd name="T29" fmla="*/ 21 h 21"/>
                  <a:gd name="T30" fmla="*/ 50 w 98"/>
                  <a:gd name="T31" fmla="*/ 21 h 21"/>
                  <a:gd name="T32" fmla="*/ 40 w 98"/>
                  <a:gd name="T33" fmla="*/ 21 h 21"/>
                  <a:gd name="T34" fmla="*/ 32 w 98"/>
                  <a:gd name="T35" fmla="*/ 21 h 21"/>
                  <a:gd name="T36" fmla="*/ 24 w 98"/>
                  <a:gd name="T37" fmla="*/ 21 h 21"/>
                  <a:gd name="T38" fmla="*/ 17 w 98"/>
                  <a:gd name="T39" fmla="*/ 21 h 21"/>
                  <a:gd name="T40" fmla="*/ 8 w 98"/>
                  <a:gd name="T41" fmla="*/ 16 h 21"/>
                  <a:gd name="T42" fmla="*/ 4 w 98"/>
                  <a:gd name="T43" fmla="*/ 16 h 21"/>
                  <a:gd name="T44" fmla="*/ 0 w 98"/>
                  <a:gd name="T45" fmla="*/ 13 h 21"/>
                  <a:gd name="T46" fmla="*/ 0 w 98"/>
                  <a:gd name="T47" fmla="*/ 8 h 21"/>
                  <a:gd name="T48" fmla="*/ 4 w 98"/>
                  <a:gd name="T49" fmla="*/ 8 h 21"/>
                  <a:gd name="T50" fmla="*/ 8 w 98"/>
                  <a:gd name="T51" fmla="*/ 4 h 21"/>
                  <a:gd name="T52" fmla="*/ 17 w 98"/>
                  <a:gd name="T53" fmla="*/ 4 h 21"/>
                  <a:gd name="T54" fmla="*/ 24 w 98"/>
                  <a:gd name="T55" fmla="*/ 4 h 21"/>
                  <a:gd name="T56" fmla="*/ 32 w 98"/>
                  <a:gd name="T57" fmla="*/ 0 h 21"/>
                  <a:gd name="T58" fmla="*/ 40 w 98"/>
                  <a:gd name="T59" fmla="*/ 0 h 21"/>
                  <a:gd name="T60" fmla="*/ 50 w 98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1">
                    <a:moveTo>
                      <a:pt x="50" y="0"/>
                    </a:moveTo>
                    <a:lnTo>
                      <a:pt x="62" y="0"/>
                    </a:lnTo>
                    <a:lnTo>
                      <a:pt x="70" y="0"/>
                    </a:lnTo>
                    <a:lnTo>
                      <a:pt x="78" y="4"/>
                    </a:lnTo>
                    <a:lnTo>
                      <a:pt x="85" y="4"/>
                    </a:lnTo>
                    <a:lnTo>
                      <a:pt x="90" y="4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4" y="16"/>
                    </a:lnTo>
                    <a:lnTo>
                      <a:pt x="90" y="16"/>
                    </a:lnTo>
                    <a:lnTo>
                      <a:pt x="85" y="21"/>
                    </a:lnTo>
                    <a:lnTo>
                      <a:pt x="78" y="21"/>
                    </a:lnTo>
                    <a:lnTo>
                      <a:pt x="70" y="21"/>
                    </a:lnTo>
                    <a:lnTo>
                      <a:pt x="62" y="21"/>
                    </a:lnTo>
                    <a:lnTo>
                      <a:pt x="50" y="21"/>
                    </a:lnTo>
                    <a:lnTo>
                      <a:pt x="40" y="21"/>
                    </a:lnTo>
                    <a:lnTo>
                      <a:pt x="32" y="21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7" y="4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5" name="Freeform 1583"/>
              <p:cNvSpPr>
                <a:spLocks/>
              </p:cNvSpPr>
              <p:nvPr/>
            </p:nvSpPr>
            <p:spPr bwMode="auto">
              <a:xfrm>
                <a:off x="4000" y="3429"/>
                <a:ext cx="49" cy="10"/>
              </a:xfrm>
              <a:custGeom>
                <a:avLst/>
                <a:gdLst>
                  <a:gd name="T0" fmla="*/ 50 w 98"/>
                  <a:gd name="T1" fmla="*/ 0 h 21"/>
                  <a:gd name="T2" fmla="*/ 62 w 98"/>
                  <a:gd name="T3" fmla="*/ 0 h 21"/>
                  <a:gd name="T4" fmla="*/ 70 w 98"/>
                  <a:gd name="T5" fmla="*/ 0 h 21"/>
                  <a:gd name="T6" fmla="*/ 78 w 98"/>
                  <a:gd name="T7" fmla="*/ 4 h 21"/>
                  <a:gd name="T8" fmla="*/ 85 w 98"/>
                  <a:gd name="T9" fmla="*/ 4 h 21"/>
                  <a:gd name="T10" fmla="*/ 90 w 98"/>
                  <a:gd name="T11" fmla="*/ 4 h 21"/>
                  <a:gd name="T12" fmla="*/ 94 w 98"/>
                  <a:gd name="T13" fmla="*/ 8 h 21"/>
                  <a:gd name="T14" fmla="*/ 98 w 98"/>
                  <a:gd name="T15" fmla="*/ 8 h 21"/>
                  <a:gd name="T16" fmla="*/ 98 w 98"/>
                  <a:gd name="T17" fmla="*/ 13 h 21"/>
                  <a:gd name="T18" fmla="*/ 94 w 98"/>
                  <a:gd name="T19" fmla="*/ 16 h 21"/>
                  <a:gd name="T20" fmla="*/ 90 w 98"/>
                  <a:gd name="T21" fmla="*/ 16 h 21"/>
                  <a:gd name="T22" fmla="*/ 85 w 98"/>
                  <a:gd name="T23" fmla="*/ 21 h 21"/>
                  <a:gd name="T24" fmla="*/ 78 w 98"/>
                  <a:gd name="T25" fmla="*/ 21 h 21"/>
                  <a:gd name="T26" fmla="*/ 70 w 98"/>
                  <a:gd name="T27" fmla="*/ 21 h 21"/>
                  <a:gd name="T28" fmla="*/ 62 w 98"/>
                  <a:gd name="T29" fmla="*/ 21 h 21"/>
                  <a:gd name="T30" fmla="*/ 50 w 98"/>
                  <a:gd name="T31" fmla="*/ 21 h 21"/>
                  <a:gd name="T32" fmla="*/ 40 w 98"/>
                  <a:gd name="T33" fmla="*/ 21 h 21"/>
                  <a:gd name="T34" fmla="*/ 32 w 98"/>
                  <a:gd name="T35" fmla="*/ 21 h 21"/>
                  <a:gd name="T36" fmla="*/ 24 w 98"/>
                  <a:gd name="T37" fmla="*/ 21 h 21"/>
                  <a:gd name="T38" fmla="*/ 17 w 98"/>
                  <a:gd name="T39" fmla="*/ 21 h 21"/>
                  <a:gd name="T40" fmla="*/ 8 w 98"/>
                  <a:gd name="T41" fmla="*/ 16 h 21"/>
                  <a:gd name="T42" fmla="*/ 4 w 98"/>
                  <a:gd name="T43" fmla="*/ 16 h 21"/>
                  <a:gd name="T44" fmla="*/ 0 w 98"/>
                  <a:gd name="T45" fmla="*/ 13 h 21"/>
                  <a:gd name="T46" fmla="*/ 0 w 98"/>
                  <a:gd name="T47" fmla="*/ 8 h 21"/>
                  <a:gd name="T48" fmla="*/ 4 w 98"/>
                  <a:gd name="T49" fmla="*/ 8 h 21"/>
                  <a:gd name="T50" fmla="*/ 8 w 98"/>
                  <a:gd name="T51" fmla="*/ 4 h 21"/>
                  <a:gd name="T52" fmla="*/ 17 w 98"/>
                  <a:gd name="T53" fmla="*/ 4 h 21"/>
                  <a:gd name="T54" fmla="*/ 24 w 98"/>
                  <a:gd name="T55" fmla="*/ 4 h 21"/>
                  <a:gd name="T56" fmla="*/ 32 w 98"/>
                  <a:gd name="T57" fmla="*/ 0 h 21"/>
                  <a:gd name="T58" fmla="*/ 40 w 98"/>
                  <a:gd name="T59" fmla="*/ 0 h 21"/>
                  <a:gd name="T60" fmla="*/ 50 w 98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1">
                    <a:moveTo>
                      <a:pt x="50" y="0"/>
                    </a:moveTo>
                    <a:lnTo>
                      <a:pt x="62" y="0"/>
                    </a:lnTo>
                    <a:lnTo>
                      <a:pt x="70" y="0"/>
                    </a:lnTo>
                    <a:lnTo>
                      <a:pt x="78" y="4"/>
                    </a:lnTo>
                    <a:lnTo>
                      <a:pt x="85" y="4"/>
                    </a:lnTo>
                    <a:lnTo>
                      <a:pt x="90" y="4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4" y="16"/>
                    </a:lnTo>
                    <a:lnTo>
                      <a:pt x="90" y="16"/>
                    </a:lnTo>
                    <a:lnTo>
                      <a:pt x="85" y="21"/>
                    </a:lnTo>
                    <a:lnTo>
                      <a:pt x="78" y="21"/>
                    </a:lnTo>
                    <a:lnTo>
                      <a:pt x="70" y="21"/>
                    </a:lnTo>
                    <a:lnTo>
                      <a:pt x="62" y="21"/>
                    </a:lnTo>
                    <a:lnTo>
                      <a:pt x="50" y="21"/>
                    </a:lnTo>
                    <a:lnTo>
                      <a:pt x="40" y="21"/>
                    </a:lnTo>
                    <a:lnTo>
                      <a:pt x="32" y="21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7" y="4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6" name="Freeform 1584"/>
              <p:cNvSpPr>
                <a:spLocks/>
              </p:cNvSpPr>
              <p:nvPr/>
            </p:nvSpPr>
            <p:spPr bwMode="auto">
              <a:xfrm>
                <a:off x="4000" y="3448"/>
                <a:ext cx="49" cy="11"/>
              </a:xfrm>
              <a:custGeom>
                <a:avLst/>
                <a:gdLst>
                  <a:gd name="T0" fmla="*/ 50 w 98"/>
                  <a:gd name="T1" fmla="*/ 0 h 20"/>
                  <a:gd name="T2" fmla="*/ 62 w 98"/>
                  <a:gd name="T3" fmla="*/ 0 h 20"/>
                  <a:gd name="T4" fmla="*/ 70 w 98"/>
                  <a:gd name="T5" fmla="*/ 0 h 20"/>
                  <a:gd name="T6" fmla="*/ 78 w 98"/>
                  <a:gd name="T7" fmla="*/ 5 h 20"/>
                  <a:gd name="T8" fmla="*/ 85 w 98"/>
                  <a:gd name="T9" fmla="*/ 5 h 20"/>
                  <a:gd name="T10" fmla="*/ 90 w 98"/>
                  <a:gd name="T11" fmla="*/ 5 h 20"/>
                  <a:gd name="T12" fmla="*/ 94 w 98"/>
                  <a:gd name="T13" fmla="*/ 9 h 20"/>
                  <a:gd name="T14" fmla="*/ 98 w 98"/>
                  <a:gd name="T15" fmla="*/ 9 h 20"/>
                  <a:gd name="T16" fmla="*/ 98 w 98"/>
                  <a:gd name="T17" fmla="*/ 12 h 20"/>
                  <a:gd name="T18" fmla="*/ 94 w 98"/>
                  <a:gd name="T19" fmla="*/ 18 h 20"/>
                  <a:gd name="T20" fmla="*/ 90 w 98"/>
                  <a:gd name="T21" fmla="*/ 18 h 20"/>
                  <a:gd name="T22" fmla="*/ 85 w 98"/>
                  <a:gd name="T23" fmla="*/ 20 h 20"/>
                  <a:gd name="T24" fmla="*/ 78 w 98"/>
                  <a:gd name="T25" fmla="*/ 20 h 20"/>
                  <a:gd name="T26" fmla="*/ 70 w 98"/>
                  <a:gd name="T27" fmla="*/ 20 h 20"/>
                  <a:gd name="T28" fmla="*/ 62 w 98"/>
                  <a:gd name="T29" fmla="*/ 20 h 20"/>
                  <a:gd name="T30" fmla="*/ 50 w 98"/>
                  <a:gd name="T31" fmla="*/ 20 h 20"/>
                  <a:gd name="T32" fmla="*/ 40 w 98"/>
                  <a:gd name="T33" fmla="*/ 20 h 20"/>
                  <a:gd name="T34" fmla="*/ 32 w 98"/>
                  <a:gd name="T35" fmla="*/ 20 h 20"/>
                  <a:gd name="T36" fmla="*/ 24 w 98"/>
                  <a:gd name="T37" fmla="*/ 20 h 20"/>
                  <a:gd name="T38" fmla="*/ 17 w 98"/>
                  <a:gd name="T39" fmla="*/ 20 h 20"/>
                  <a:gd name="T40" fmla="*/ 8 w 98"/>
                  <a:gd name="T41" fmla="*/ 18 h 20"/>
                  <a:gd name="T42" fmla="*/ 4 w 98"/>
                  <a:gd name="T43" fmla="*/ 18 h 20"/>
                  <a:gd name="T44" fmla="*/ 0 w 98"/>
                  <a:gd name="T45" fmla="*/ 12 h 20"/>
                  <a:gd name="T46" fmla="*/ 0 w 98"/>
                  <a:gd name="T47" fmla="*/ 9 h 20"/>
                  <a:gd name="T48" fmla="*/ 4 w 98"/>
                  <a:gd name="T49" fmla="*/ 9 h 20"/>
                  <a:gd name="T50" fmla="*/ 8 w 98"/>
                  <a:gd name="T51" fmla="*/ 5 h 20"/>
                  <a:gd name="T52" fmla="*/ 17 w 98"/>
                  <a:gd name="T53" fmla="*/ 5 h 20"/>
                  <a:gd name="T54" fmla="*/ 24 w 98"/>
                  <a:gd name="T55" fmla="*/ 5 h 20"/>
                  <a:gd name="T56" fmla="*/ 32 w 98"/>
                  <a:gd name="T57" fmla="*/ 0 h 20"/>
                  <a:gd name="T58" fmla="*/ 40 w 98"/>
                  <a:gd name="T59" fmla="*/ 0 h 20"/>
                  <a:gd name="T60" fmla="*/ 50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50" y="0"/>
                    </a:moveTo>
                    <a:lnTo>
                      <a:pt x="62" y="0"/>
                    </a:lnTo>
                    <a:lnTo>
                      <a:pt x="70" y="0"/>
                    </a:lnTo>
                    <a:lnTo>
                      <a:pt x="78" y="5"/>
                    </a:lnTo>
                    <a:lnTo>
                      <a:pt x="85" y="5"/>
                    </a:lnTo>
                    <a:lnTo>
                      <a:pt x="90" y="5"/>
                    </a:lnTo>
                    <a:lnTo>
                      <a:pt x="94" y="9"/>
                    </a:lnTo>
                    <a:lnTo>
                      <a:pt x="98" y="9"/>
                    </a:lnTo>
                    <a:lnTo>
                      <a:pt x="98" y="12"/>
                    </a:lnTo>
                    <a:lnTo>
                      <a:pt x="94" y="18"/>
                    </a:lnTo>
                    <a:lnTo>
                      <a:pt x="90" y="18"/>
                    </a:lnTo>
                    <a:lnTo>
                      <a:pt x="85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2" y="20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0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7" name="Freeform 1585"/>
              <p:cNvSpPr>
                <a:spLocks/>
              </p:cNvSpPr>
              <p:nvPr/>
            </p:nvSpPr>
            <p:spPr bwMode="auto">
              <a:xfrm>
                <a:off x="4000" y="3448"/>
                <a:ext cx="49" cy="11"/>
              </a:xfrm>
              <a:custGeom>
                <a:avLst/>
                <a:gdLst>
                  <a:gd name="T0" fmla="*/ 50 w 98"/>
                  <a:gd name="T1" fmla="*/ 0 h 20"/>
                  <a:gd name="T2" fmla="*/ 62 w 98"/>
                  <a:gd name="T3" fmla="*/ 0 h 20"/>
                  <a:gd name="T4" fmla="*/ 70 w 98"/>
                  <a:gd name="T5" fmla="*/ 0 h 20"/>
                  <a:gd name="T6" fmla="*/ 78 w 98"/>
                  <a:gd name="T7" fmla="*/ 5 h 20"/>
                  <a:gd name="T8" fmla="*/ 85 w 98"/>
                  <a:gd name="T9" fmla="*/ 5 h 20"/>
                  <a:gd name="T10" fmla="*/ 90 w 98"/>
                  <a:gd name="T11" fmla="*/ 5 h 20"/>
                  <a:gd name="T12" fmla="*/ 94 w 98"/>
                  <a:gd name="T13" fmla="*/ 9 h 20"/>
                  <a:gd name="T14" fmla="*/ 98 w 98"/>
                  <a:gd name="T15" fmla="*/ 9 h 20"/>
                  <a:gd name="T16" fmla="*/ 98 w 98"/>
                  <a:gd name="T17" fmla="*/ 12 h 20"/>
                  <a:gd name="T18" fmla="*/ 94 w 98"/>
                  <a:gd name="T19" fmla="*/ 18 h 20"/>
                  <a:gd name="T20" fmla="*/ 90 w 98"/>
                  <a:gd name="T21" fmla="*/ 18 h 20"/>
                  <a:gd name="T22" fmla="*/ 85 w 98"/>
                  <a:gd name="T23" fmla="*/ 20 h 20"/>
                  <a:gd name="T24" fmla="*/ 78 w 98"/>
                  <a:gd name="T25" fmla="*/ 20 h 20"/>
                  <a:gd name="T26" fmla="*/ 70 w 98"/>
                  <a:gd name="T27" fmla="*/ 20 h 20"/>
                  <a:gd name="T28" fmla="*/ 62 w 98"/>
                  <a:gd name="T29" fmla="*/ 20 h 20"/>
                  <a:gd name="T30" fmla="*/ 50 w 98"/>
                  <a:gd name="T31" fmla="*/ 20 h 20"/>
                  <a:gd name="T32" fmla="*/ 40 w 98"/>
                  <a:gd name="T33" fmla="*/ 20 h 20"/>
                  <a:gd name="T34" fmla="*/ 32 w 98"/>
                  <a:gd name="T35" fmla="*/ 20 h 20"/>
                  <a:gd name="T36" fmla="*/ 24 w 98"/>
                  <a:gd name="T37" fmla="*/ 20 h 20"/>
                  <a:gd name="T38" fmla="*/ 17 w 98"/>
                  <a:gd name="T39" fmla="*/ 20 h 20"/>
                  <a:gd name="T40" fmla="*/ 8 w 98"/>
                  <a:gd name="T41" fmla="*/ 18 h 20"/>
                  <a:gd name="T42" fmla="*/ 4 w 98"/>
                  <a:gd name="T43" fmla="*/ 18 h 20"/>
                  <a:gd name="T44" fmla="*/ 0 w 98"/>
                  <a:gd name="T45" fmla="*/ 12 h 20"/>
                  <a:gd name="T46" fmla="*/ 0 w 98"/>
                  <a:gd name="T47" fmla="*/ 9 h 20"/>
                  <a:gd name="T48" fmla="*/ 4 w 98"/>
                  <a:gd name="T49" fmla="*/ 9 h 20"/>
                  <a:gd name="T50" fmla="*/ 8 w 98"/>
                  <a:gd name="T51" fmla="*/ 5 h 20"/>
                  <a:gd name="T52" fmla="*/ 17 w 98"/>
                  <a:gd name="T53" fmla="*/ 5 h 20"/>
                  <a:gd name="T54" fmla="*/ 24 w 98"/>
                  <a:gd name="T55" fmla="*/ 5 h 20"/>
                  <a:gd name="T56" fmla="*/ 32 w 98"/>
                  <a:gd name="T57" fmla="*/ 0 h 20"/>
                  <a:gd name="T58" fmla="*/ 40 w 98"/>
                  <a:gd name="T59" fmla="*/ 0 h 20"/>
                  <a:gd name="T60" fmla="*/ 50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50" y="0"/>
                    </a:moveTo>
                    <a:lnTo>
                      <a:pt x="62" y="0"/>
                    </a:lnTo>
                    <a:lnTo>
                      <a:pt x="70" y="0"/>
                    </a:lnTo>
                    <a:lnTo>
                      <a:pt x="78" y="5"/>
                    </a:lnTo>
                    <a:lnTo>
                      <a:pt x="85" y="5"/>
                    </a:lnTo>
                    <a:lnTo>
                      <a:pt x="90" y="5"/>
                    </a:lnTo>
                    <a:lnTo>
                      <a:pt x="94" y="9"/>
                    </a:lnTo>
                    <a:lnTo>
                      <a:pt x="98" y="9"/>
                    </a:lnTo>
                    <a:lnTo>
                      <a:pt x="98" y="12"/>
                    </a:lnTo>
                    <a:lnTo>
                      <a:pt x="94" y="18"/>
                    </a:lnTo>
                    <a:lnTo>
                      <a:pt x="90" y="18"/>
                    </a:lnTo>
                    <a:lnTo>
                      <a:pt x="85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2" y="20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0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8" name="Rectangle 1586"/>
              <p:cNvSpPr>
                <a:spLocks noChangeArrowheads="1"/>
              </p:cNvSpPr>
              <p:nvPr/>
            </p:nvSpPr>
            <p:spPr bwMode="auto">
              <a:xfrm>
                <a:off x="4006" y="3413"/>
                <a:ext cx="36" cy="1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59" name="Rectangle 1587"/>
              <p:cNvSpPr>
                <a:spLocks noChangeArrowheads="1"/>
              </p:cNvSpPr>
              <p:nvPr/>
            </p:nvSpPr>
            <p:spPr bwMode="auto">
              <a:xfrm>
                <a:off x="4006" y="3413"/>
                <a:ext cx="36" cy="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0" name="Rectangle 1588"/>
              <p:cNvSpPr>
                <a:spLocks noChangeArrowheads="1"/>
              </p:cNvSpPr>
              <p:nvPr/>
            </p:nvSpPr>
            <p:spPr bwMode="auto">
              <a:xfrm>
                <a:off x="3786" y="3467"/>
                <a:ext cx="69" cy="6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1" name="Rectangle 1589"/>
              <p:cNvSpPr>
                <a:spLocks noChangeArrowheads="1"/>
              </p:cNvSpPr>
              <p:nvPr/>
            </p:nvSpPr>
            <p:spPr bwMode="auto">
              <a:xfrm>
                <a:off x="3786" y="3467"/>
                <a:ext cx="69" cy="6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2" name="Freeform 1590"/>
              <p:cNvSpPr>
                <a:spLocks/>
              </p:cNvSpPr>
              <p:nvPr/>
            </p:nvSpPr>
            <p:spPr bwMode="auto">
              <a:xfrm>
                <a:off x="3764" y="3490"/>
                <a:ext cx="49" cy="10"/>
              </a:xfrm>
              <a:custGeom>
                <a:avLst/>
                <a:gdLst>
                  <a:gd name="T0" fmla="*/ 50 w 98"/>
                  <a:gd name="T1" fmla="*/ 0 h 22"/>
                  <a:gd name="T2" fmla="*/ 57 w 98"/>
                  <a:gd name="T3" fmla="*/ 0 h 22"/>
                  <a:gd name="T4" fmla="*/ 70 w 98"/>
                  <a:gd name="T5" fmla="*/ 0 h 22"/>
                  <a:gd name="T6" fmla="*/ 78 w 98"/>
                  <a:gd name="T7" fmla="*/ 5 h 22"/>
                  <a:gd name="T8" fmla="*/ 83 w 98"/>
                  <a:gd name="T9" fmla="*/ 5 h 22"/>
                  <a:gd name="T10" fmla="*/ 90 w 98"/>
                  <a:gd name="T11" fmla="*/ 5 h 22"/>
                  <a:gd name="T12" fmla="*/ 94 w 98"/>
                  <a:gd name="T13" fmla="*/ 9 h 22"/>
                  <a:gd name="T14" fmla="*/ 98 w 98"/>
                  <a:gd name="T15" fmla="*/ 9 h 22"/>
                  <a:gd name="T16" fmla="*/ 98 w 98"/>
                  <a:gd name="T17" fmla="*/ 13 h 22"/>
                  <a:gd name="T18" fmla="*/ 94 w 98"/>
                  <a:gd name="T19" fmla="*/ 17 h 22"/>
                  <a:gd name="T20" fmla="*/ 90 w 98"/>
                  <a:gd name="T21" fmla="*/ 17 h 22"/>
                  <a:gd name="T22" fmla="*/ 83 w 98"/>
                  <a:gd name="T23" fmla="*/ 22 h 22"/>
                  <a:gd name="T24" fmla="*/ 78 w 98"/>
                  <a:gd name="T25" fmla="*/ 22 h 22"/>
                  <a:gd name="T26" fmla="*/ 70 w 98"/>
                  <a:gd name="T27" fmla="*/ 22 h 22"/>
                  <a:gd name="T28" fmla="*/ 57 w 98"/>
                  <a:gd name="T29" fmla="*/ 22 h 22"/>
                  <a:gd name="T30" fmla="*/ 50 w 98"/>
                  <a:gd name="T31" fmla="*/ 22 h 22"/>
                  <a:gd name="T32" fmla="*/ 41 w 98"/>
                  <a:gd name="T33" fmla="*/ 22 h 22"/>
                  <a:gd name="T34" fmla="*/ 28 w 98"/>
                  <a:gd name="T35" fmla="*/ 22 h 22"/>
                  <a:gd name="T36" fmla="*/ 21 w 98"/>
                  <a:gd name="T37" fmla="*/ 22 h 22"/>
                  <a:gd name="T38" fmla="*/ 12 w 98"/>
                  <a:gd name="T39" fmla="*/ 22 h 22"/>
                  <a:gd name="T40" fmla="*/ 8 w 98"/>
                  <a:gd name="T41" fmla="*/ 17 h 22"/>
                  <a:gd name="T42" fmla="*/ 4 w 98"/>
                  <a:gd name="T43" fmla="*/ 17 h 22"/>
                  <a:gd name="T44" fmla="*/ 0 w 98"/>
                  <a:gd name="T45" fmla="*/ 13 h 22"/>
                  <a:gd name="T46" fmla="*/ 0 w 98"/>
                  <a:gd name="T47" fmla="*/ 9 h 22"/>
                  <a:gd name="T48" fmla="*/ 4 w 98"/>
                  <a:gd name="T49" fmla="*/ 9 h 22"/>
                  <a:gd name="T50" fmla="*/ 8 w 98"/>
                  <a:gd name="T51" fmla="*/ 5 h 22"/>
                  <a:gd name="T52" fmla="*/ 12 w 98"/>
                  <a:gd name="T53" fmla="*/ 5 h 22"/>
                  <a:gd name="T54" fmla="*/ 21 w 98"/>
                  <a:gd name="T55" fmla="*/ 5 h 22"/>
                  <a:gd name="T56" fmla="*/ 28 w 98"/>
                  <a:gd name="T57" fmla="*/ 0 h 22"/>
                  <a:gd name="T58" fmla="*/ 41 w 98"/>
                  <a:gd name="T59" fmla="*/ 0 h 22"/>
                  <a:gd name="T60" fmla="*/ 50 w 98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2">
                    <a:moveTo>
                      <a:pt x="50" y="0"/>
                    </a:moveTo>
                    <a:lnTo>
                      <a:pt x="57" y="0"/>
                    </a:lnTo>
                    <a:lnTo>
                      <a:pt x="70" y="0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90" y="5"/>
                    </a:lnTo>
                    <a:lnTo>
                      <a:pt x="94" y="9"/>
                    </a:lnTo>
                    <a:lnTo>
                      <a:pt x="98" y="9"/>
                    </a:lnTo>
                    <a:lnTo>
                      <a:pt x="98" y="13"/>
                    </a:lnTo>
                    <a:lnTo>
                      <a:pt x="94" y="17"/>
                    </a:lnTo>
                    <a:lnTo>
                      <a:pt x="90" y="17"/>
                    </a:lnTo>
                    <a:lnTo>
                      <a:pt x="83" y="22"/>
                    </a:lnTo>
                    <a:lnTo>
                      <a:pt x="78" y="22"/>
                    </a:lnTo>
                    <a:lnTo>
                      <a:pt x="70" y="22"/>
                    </a:lnTo>
                    <a:lnTo>
                      <a:pt x="57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2" y="22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21" y="5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3" name="Freeform 1591"/>
              <p:cNvSpPr>
                <a:spLocks/>
              </p:cNvSpPr>
              <p:nvPr/>
            </p:nvSpPr>
            <p:spPr bwMode="auto">
              <a:xfrm>
                <a:off x="3764" y="3490"/>
                <a:ext cx="49" cy="10"/>
              </a:xfrm>
              <a:custGeom>
                <a:avLst/>
                <a:gdLst>
                  <a:gd name="T0" fmla="*/ 50 w 98"/>
                  <a:gd name="T1" fmla="*/ 0 h 22"/>
                  <a:gd name="T2" fmla="*/ 57 w 98"/>
                  <a:gd name="T3" fmla="*/ 0 h 22"/>
                  <a:gd name="T4" fmla="*/ 70 w 98"/>
                  <a:gd name="T5" fmla="*/ 0 h 22"/>
                  <a:gd name="T6" fmla="*/ 78 w 98"/>
                  <a:gd name="T7" fmla="*/ 5 h 22"/>
                  <a:gd name="T8" fmla="*/ 83 w 98"/>
                  <a:gd name="T9" fmla="*/ 5 h 22"/>
                  <a:gd name="T10" fmla="*/ 90 w 98"/>
                  <a:gd name="T11" fmla="*/ 5 h 22"/>
                  <a:gd name="T12" fmla="*/ 94 w 98"/>
                  <a:gd name="T13" fmla="*/ 9 h 22"/>
                  <a:gd name="T14" fmla="*/ 98 w 98"/>
                  <a:gd name="T15" fmla="*/ 9 h 22"/>
                  <a:gd name="T16" fmla="*/ 98 w 98"/>
                  <a:gd name="T17" fmla="*/ 13 h 22"/>
                  <a:gd name="T18" fmla="*/ 94 w 98"/>
                  <a:gd name="T19" fmla="*/ 17 h 22"/>
                  <a:gd name="T20" fmla="*/ 90 w 98"/>
                  <a:gd name="T21" fmla="*/ 17 h 22"/>
                  <a:gd name="T22" fmla="*/ 83 w 98"/>
                  <a:gd name="T23" fmla="*/ 22 h 22"/>
                  <a:gd name="T24" fmla="*/ 78 w 98"/>
                  <a:gd name="T25" fmla="*/ 22 h 22"/>
                  <a:gd name="T26" fmla="*/ 70 w 98"/>
                  <a:gd name="T27" fmla="*/ 22 h 22"/>
                  <a:gd name="T28" fmla="*/ 57 w 98"/>
                  <a:gd name="T29" fmla="*/ 22 h 22"/>
                  <a:gd name="T30" fmla="*/ 50 w 98"/>
                  <a:gd name="T31" fmla="*/ 22 h 22"/>
                  <a:gd name="T32" fmla="*/ 41 w 98"/>
                  <a:gd name="T33" fmla="*/ 22 h 22"/>
                  <a:gd name="T34" fmla="*/ 28 w 98"/>
                  <a:gd name="T35" fmla="*/ 22 h 22"/>
                  <a:gd name="T36" fmla="*/ 21 w 98"/>
                  <a:gd name="T37" fmla="*/ 22 h 22"/>
                  <a:gd name="T38" fmla="*/ 12 w 98"/>
                  <a:gd name="T39" fmla="*/ 22 h 22"/>
                  <a:gd name="T40" fmla="*/ 8 w 98"/>
                  <a:gd name="T41" fmla="*/ 17 h 22"/>
                  <a:gd name="T42" fmla="*/ 4 w 98"/>
                  <a:gd name="T43" fmla="*/ 17 h 22"/>
                  <a:gd name="T44" fmla="*/ 0 w 98"/>
                  <a:gd name="T45" fmla="*/ 13 h 22"/>
                  <a:gd name="T46" fmla="*/ 0 w 98"/>
                  <a:gd name="T47" fmla="*/ 9 h 22"/>
                  <a:gd name="T48" fmla="*/ 4 w 98"/>
                  <a:gd name="T49" fmla="*/ 9 h 22"/>
                  <a:gd name="T50" fmla="*/ 8 w 98"/>
                  <a:gd name="T51" fmla="*/ 5 h 22"/>
                  <a:gd name="T52" fmla="*/ 12 w 98"/>
                  <a:gd name="T53" fmla="*/ 5 h 22"/>
                  <a:gd name="T54" fmla="*/ 21 w 98"/>
                  <a:gd name="T55" fmla="*/ 5 h 22"/>
                  <a:gd name="T56" fmla="*/ 28 w 98"/>
                  <a:gd name="T57" fmla="*/ 0 h 22"/>
                  <a:gd name="T58" fmla="*/ 41 w 98"/>
                  <a:gd name="T59" fmla="*/ 0 h 22"/>
                  <a:gd name="T60" fmla="*/ 50 w 98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2">
                    <a:moveTo>
                      <a:pt x="50" y="0"/>
                    </a:moveTo>
                    <a:lnTo>
                      <a:pt x="57" y="0"/>
                    </a:lnTo>
                    <a:lnTo>
                      <a:pt x="70" y="0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90" y="5"/>
                    </a:lnTo>
                    <a:lnTo>
                      <a:pt x="94" y="9"/>
                    </a:lnTo>
                    <a:lnTo>
                      <a:pt x="98" y="9"/>
                    </a:lnTo>
                    <a:lnTo>
                      <a:pt x="98" y="13"/>
                    </a:lnTo>
                    <a:lnTo>
                      <a:pt x="94" y="17"/>
                    </a:lnTo>
                    <a:lnTo>
                      <a:pt x="90" y="17"/>
                    </a:lnTo>
                    <a:lnTo>
                      <a:pt x="83" y="22"/>
                    </a:lnTo>
                    <a:lnTo>
                      <a:pt x="78" y="22"/>
                    </a:lnTo>
                    <a:lnTo>
                      <a:pt x="70" y="22"/>
                    </a:lnTo>
                    <a:lnTo>
                      <a:pt x="57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2" y="22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21" y="5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4" name="Freeform 1592"/>
              <p:cNvSpPr>
                <a:spLocks/>
              </p:cNvSpPr>
              <p:nvPr/>
            </p:nvSpPr>
            <p:spPr bwMode="auto">
              <a:xfrm>
                <a:off x="3764" y="3510"/>
                <a:ext cx="49" cy="10"/>
              </a:xfrm>
              <a:custGeom>
                <a:avLst/>
                <a:gdLst>
                  <a:gd name="T0" fmla="*/ 50 w 98"/>
                  <a:gd name="T1" fmla="*/ 0 h 20"/>
                  <a:gd name="T2" fmla="*/ 57 w 98"/>
                  <a:gd name="T3" fmla="*/ 0 h 20"/>
                  <a:gd name="T4" fmla="*/ 70 w 98"/>
                  <a:gd name="T5" fmla="*/ 4 h 20"/>
                  <a:gd name="T6" fmla="*/ 78 w 98"/>
                  <a:gd name="T7" fmla="*/ 4 h 20"/>
                  <a:gd name="T8" fmla="*/ 83 w 98"/>
                  <a:gd name="T9" fmla="*/ 4 h 20"/>
                  <a:gd name="T10" fmla="*/ 90 w 98"/>
                  <a:gd name="T11" fmla="*/ 4 h 20"/>
                  <a:gd name="T12" fmla="*/ 94 w 98"/>
                  <a:gd name="T13" fmla="*/ 8 h 20"/>
                  <a:gd name="T14" fmla="*/ 98 w 98"/>
                  <a:gd name="T15" fmla="*/ 8 h 20"/>
                  <a:gd name="T16" fmla="*/ 98 w 98"/>
                  <a:gd name="T17" fmla="*/ 13 h 20"/>
                  <a:gd name="T18" fmla="*/ 94 w 98"/>
                  <a:gd name="T19" fmla="*/ 15 h 20"/>
                  <a:gd name="T20" fmla="*/ 90 w 98"/>
                  <a:gd name="T21" fmla="*/ 15 h 20"/>
                  <a:gd name="T22" fmla="*/ 83 w 98"/>
                  <a:gd name="T23" fmla="*/ 20 h 20"/>
                  <a:gd name="T24" fmla="*/ 78 w 98"/>
                  <a:gd name="T25" fmla="*/ 20 h 20"/>
                  <a:gd name="T26" fmla="*/ 70 w 98"/>
                  <a:gd name="T27" fmla="*/ 20 h 20"/>
                  <a:gd name="T28" fmla="*/ 57 w 98"/>
                  <a:gd name="T29" fmla="*/ 20 h 20"/>
                  <a:gd name="T30" fmla="*/ 50 w 98"/>
                  <a:gd name="T31" fmla="*/ 20 h 20"/>
                  <a:gd name="T32" fmla="*/ 41 w 98"/>
                  <a:gd name="T33" fmla="*/ 20 h 20"/>
                  <a:gd name="T34" fmla="*/ 28 w 98"/>
                  <a:gd name="T35" fmla="*/ 20 h 20"/>
                  <a:gd name="T36" fmla="*/ 21 w 98"/>
                  <a:gd name="T37" fmla="*/ 20 h 20"/>
                  <a:gd name="T38" fmla="*/ 12 w 98"/>
                  <a:gd name="T39" fmla="*/ 20 h 20"/>
                  <a:gd name="T40" fmla="*/ 8 w 98"/>
                  <a:gd name="T41" fmla="*/ 15 h 20"/>
                  <a:gd name="T42" fmla="*/ 4 w 98"/>
                  <a:gd name="T43" fmla="*/ 15 h 20"/>
                  <a:gd name="T44" fmla="*/ 0 w 98"/>
                  <a:gd name="T45" fmla="*/ 13 h 20"/>
                  <a:gd name="T46" fmla="*/ 0 w 98"/>
                  <a:gd name="T47" fmla="*/ 8 h 20"/>
                  <a:gd name="T48" fmla="*/ 4 w 98"/>
                  <a:gd name="T49" fmla="*/ 8 h 20"/>
                  <a:gd name="T50" fmla="*/ 8 w 98"/>
                  <a:gd name="T51" fmla="*/ 4 h 20"/>
                  <a:gd name="T52" fmla="*/ 12 w 98"/>
                  <a:gd name="T53" fmla="*/ 4 h 20"/>
                  <a:gd name="T54" fmla="*/ 21 w 98"/>
                  <a:gd name="T55" fmla="*/ 4 h 20"/>
                  <a:gd name="T56" fmla="*/ 28 w 98"/>
                  <a:gd name="T57" fmla="*/ 4 h 20"/>
                  <a:gd name="T58" fmla="*/ 41 w 98"/>
                  <a:gd name="T59" fmla="*/ 0 h 20"/>
                  <a:gd name="T60" fmla="*/ 50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50" y="0"/>
                    </a:moveTo>
                    <a:lnTo>
                      <a:pt x="57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3" y="4"/>
                    </a:lnTo>
                    <a:lnTo>
                      <a:pt x="90" y="4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90" y="15"/>
                    </a:lnTo>
                    <a:lnTo>
                      <a:pt x="83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57" y="20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2" y="20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4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5" name="Freeform 1593"/>
              <p:cNvSpPr>
                <a:spLocks/>
              </p:cNvSpPr>
              <p:nvPr/>
            </p:nvSpPr>
            <p:spPr bwMode="auto">
              <a:xfrm>
                <a:off x="3764" y="3510"/>
                <a:ext cx="49" cy="10"/>
              </a:xfrm>
              <a:custGeom>
                <a:avLst/>
                <a:gdLst>
                  <a:gd name="T0" fmla="*/ 50 w 98"/>
                  <a:gd name="T1" fmla="*/ 0 h 20"/>
                  <a:gd name="T2" fmla="*/ 57 w 98"/>
                  <a:gd name="T3" fmla="*/ 0 h 20"/>
                  <a:gd name="T4" fmla="*/ 70 w 98"/>
                  <a:gd name="T5" fmla="*/ 4 h 20"/>
                  <a:gd name="T6" fmla="*/ 78 w 98"/>
                  <a:gd name="T7" fmla="*/ 4 h 20"/>
                  <a:gd name="T8" fmla="*/ 83 w 98"/>
                  <a:gd name="T9" fmla="*/ 4 h 20"/>
                  <a:gd name="T10" fmla="*/ 90 w 98"/>
                  <a:gd name="T11" fmla="*/ 4 h 20"/>
                  <a:gd name="T12" fmla="*/ 94 w 98"/>
                  <a:gd name="T13" fmla="*/ 8 h 20"/>
                  <a:gd name="T14" fmla="*/ 98 w 98"/>
                  <a:gd name="T15" fmla="*/ 8 h 20"/>
                  <a:gd name="T16" fmla="*/ 98 w 98"/>
                  <a:gd name="T17" fmla="*/ 13 h 20"/>
                  <a:gd name="T18" fmla="*/ 94 w 98"/>
                  <a:gd name="T19" fmla="*/ 15 h 20"/>
                  <a:gd name="T20" fmla="*/ 90 w 98"/>
                  <a:gd name="T21" fmla="*/ 15 h 20"/>
                  <a:gd name="T22" fmla="*/ 83 w 98"/>
                  <a:gd name="T23" fmla="*/ 20 h 20"/>
                  <a:gd name="T24" fmla="*/ 78 w 98"/>
                  <a:gd name="T25" fmla="*/ 20 h 20"/>
                  <a:gd name="T26" fmla="*/ 70 w 98"/>
                  <a:gd name="T27" fmla="*/ 20 h 20"/>
                  <a:gd name="T28" fmla="*/ 57 w 98"/>
                  <a:gd name="T29" fmla="*/ 20 h 20"/>
                  <a:gd name="T30" fmla="*/ 50 w 98"/>
                  <a:gd name="T31" fmla="*/ 20 h 20"/>
                  <a:gd name="T32" fmla="*/ 41 w 98"/>
                  <a:gd name="T33" fmla="*/ 20 h 20"/>
                  <a:gd name="T34" fmla="*/ 28 w 98"/>
                  <a:gd name="T35" fmla="*/ 20 h 20"/>
                  <a:gd name="T36" fmla="*/ 21 w 98"/>
                  <a:gd name="T37" fmla="*/ 20 h 20"/>
                  <a:gd name="T38" fmla="*/ 12 w 98"/>
                  <a:gd name="T39" fmla="*/ 20 h 20"/>
                  <a:gd name="T40" fmla="*/ 8 w 98"/>
                  <a:gd name="T41" fmla="*/ 15 h 20"/>
                  <a:gd name="T42" fmla="*/ 4 w 98"/>
                  <a:gd name="T43" fmla="*/ 15 h 20"/>
                  <a:gd name="T44" fmla="*/ 0 w 98"/>
                  <a:gd name="T45" fmla="*/ 13 h 20"/>
                  <a:gd name="T46" fmla="*/ 0 w 98"/>
                  <a:gd name="T47" fmla="*/ 8 h 20"/>
                  <a:gd name="T48" fmla="*/ 4 w 98"/>
                  <a:gd name="T49" fmla="*/ 8 h 20"/>
                  <a:gd name="T50" fmla="*/ 8 w 98"/>
                  <a:gd name="T51" fmla="*/ 4 h 20"/>
                  <a:gd name="T52" fmla="*/ 12 w 98"/>
                  <a:gd name="T53" fmla="*/ 4 h 20"/>
                  <a:gd name="T54" fmla="*/ 21 w 98"/>
                  <a:gd name="T55" fmla="*/ 4 h 20"/>
                  <a:gd name="T56" fmla="*/ 28 w 98"/>
                  <a:gd name="T57" fmla="*/ 4 h 20"/>
                  <a:gd name="T58" fmla="*/ 41 w 98"/>
                  <a:gd name="T59" fmla="*/ 0 h 20"/>
                  <a:gd name="T60" fmla="*/ 50 w 98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20">
                    <a:moveTo>
                      <a:pt x="50" y="0"/>
                    </a:moveTo>
                    <a:lnTo>
                      <a:pt x="57" y="0"/>
                    </a:lnTo>
                    <a:lnTo>
                      <a:pt x="70" y="4"/>
                    </a:lnTo>
                    <a:lnTo>
                      <a:pt x="78" y="4"/>
                    </a:lnTo>
                    <a:lnTo>
                      <a:pt x="83" y="4"/>
                    </a:lnTo>
                    <a:lnTo>
                      <a:pt x="90" y="4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90" y="15"/>
                    </a:lnTo>
                    <a:lnTo>
                      <a:pt x="83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57" y="20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28" y="20"/>
                    </a:lnTo>
                    <a:lnTo>
                      <a:pt x="21" y="20"/>
                    </a:lnTo>
                    <a:lnTo>
                      <a:pt x="12" y="20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21" y="4"/>
                    </a:lnTo>
                    <a:lnTo>
                      <a:pt x="28" y="4"/>
                    </a:lnTo>
                    <a:lnTo>
                      <a:pt x="41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6" name="Rectangle 1594"/>
              <p:cNvSpPr>
                <a:spLocks noChangeArrowheads="1"/>
              </p:cNvSpPr>
              <p:nvPr/>
            </p:nvSpPr>
            <p:spPr bwMode="auto">
              <a:xfrm>
                <a:off x="3767" y="3474"/>
                <a:ext cx="39" cy="1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7" name="Rectangle 1595"/>
              <p:cNvSpPr>
                <a:spLocks noChangeArrowheads="1"/>
              </p:cNvSpPr>
              <p:nvPr/>
            </p:nvSpPr>
            <p:spPr bwMode="auto">
              <a:xfrm>
                <a:off x="3767" y="3474"/>
                <a:ext cx="39" cy="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8" name="Rectangle 1596"/>
              <p:cNvSpPr>
                <a:spLocks noChangeArrowheads="1"/>
              </p:cNvSpPr>
              <p:nvPr/>
            </p:nvSpPr>
            <p:spPr bwMode="auto">
              <a:xfrm>
                <a:off x="3959" y="3623"/>
                <a:ext cx="69" cy="6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69" name="Rectangle 1597"/>
              <p:cNvSpPr>
                <a:spLocks noChangeArrowheads="1"/>
              </p:cNvSpPr>
              <p:nvPr/>
            </p:nvSpPr>
            <p:spPr bwMode="auto">
              <a:xfrm>
                <a:off x="3959" y="3623"/>
                <a:ext cx="69" cy="6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0" name="Freeform 1598"/>
              <p:cNvSpPr>
                <a:spLocks/>
              </p:cNvSpPr>
              <p:nvPr/>
            </p:nvSpPr>
            <p:spPr bwMode="auto">
              <a:xfrm>
                <a:off x="3937" y="3649"/>
                <a:ext cx="49" cy="9"/>
              </a:xfrm>
              <a:custGeom>
                <a:avLst/>
                <a:gdLst>
                  <a:gd name="T0" fmla="*/ 50 w 99"/>
                  <a:gd name="T1" fmla="*/ 0 h 19"/>
                  <a:gd name="T2" fmla="*/ 61 w 99"/>
                  <a:gd name="T3" fmla="*/ 0 h 19"/>
                  <a:gd name="T4" fmla="*/ 70 w 99"/>
                  <a:gd name="T5" fmla="*/ 0 h 19"/>
                  <a:gd name="T6" fmla="*/ 78 w 99"/>
                  <a:gd name="T7" fmla="*/ 0 h 19"/>
                  <a:gd name="T8" fmla="*/ 86 w 99"/>
                  <a:gd name="T9" fmla="*/ 0 h 19"/>
                  <a:gd name="T10" fmla="*/ 89 w 99"/>
                  <a:gd name="T11" fmla="*/ 3 h 19"/>
                  <a:gd name="T12" fmla="*/ 94 w 99"/>
                  <a:gd name="T13" fmla="*/ 3 h 19"/>
                  <a:gd name="T14" fmla="*/ 99 w 99"/>
                  <a:gd name="T15" fmla="*/ 8 h 19"/>
                  <a:gd name="T16" fmla="*/ 99 w 99"/>
                  <a:gd name="T17" fmla="*/ 12 h 19"/>
                  <a:gd name="T18" fmla="*/ 94 w 99"/>
                  <a:gd name="T19" fmla="*/ 12 h 19"/>
                  <a:gd name="T20" fmla="*/ 89 w 99"/>
                  <a:gd name="T21" fmla="*/ 14 h 19"/>
                  <a:gd name="T22" fmla="*/ 86 w 99"/>
                  <a:gd name="T23" fmla="*/ 14 h 19"/>
                  <a:gd name="T24" fmla="*/ 78 w 99"/>
                  <a:gd name="T25" fmla="*/ 14 h 19"/>
                  <a:gd name="T26" fmla="*/ 70 w 99"/>
                  <a:gd name="T27" fmla="*/ 19 h 19"/>
                  <a:gd name="T28" fmla="*/ 61 w 99"/>
                  <a:gd name="T29" fmla="*/ 19 h 19"/>
                  <a:gd name="T30" fmla="*/ 50 w 99"/>
                  <a:gd name="T31" fmla="*/ 19 h 19"/>
                  <a:gd name="T32" fmla="*/ 42 w 99"/>
                  <a:gd name="T33" fmla="*/ 19 h 19"/>
                  <a:gd name="T34" fmla="*/ 29 w 99"/>
                  <a:gd name="T35" fmla="*/ 19 h 19"/>
                  <a:gd name="T36" fmla="*/ 19 w 99"/>
                  <a:gd name="T37" fmla="*/ 14 h 19"/>
                  <a:gd name="T38" fmla="*/ 17 w 99"/>
                  <a:gd name="T39" fmla="*/ 14 h 19"/>
                  <a:gd name="T40" fmla="*/ 9 w 99"/>
                  <a:gd name="T41" fmla="*/ 14 h 19"/>
                  <a:gd name="T42" fmla="*/ 4 w 99"/>
                  <a:gd name="T43" fmla="*/ 12 h 19"/>
                  <a:gd name="T44" fmla="*/ 0 w 99"/>
                  <a:gd name="T45" fmla="*/ 12 h 19"/>
                  <a:gd name="T46" fmla="*/ 0 w 99"/>
                  <a:gd name="T47" fmla="*/ 8 h 19"/>
                  <a:gd name="T48" fmla="*/ 4 w 99"/>
                  <a:gd name="T49" fmla="*/ 3 h 19"/>
                  <a:gd name="T50" fmla="*/ 9 w 99"/>
                  <a:gd name="T51" fmla="*/ 3 h 19"/>
                  <a:gd name="T52" fmla="*/ 17 w 99"/>
                  <a:gd name="T53" fmla="*/ 0 h 19"/>
                  <a:gd name="T54" fmla="*/ 19 w 99"/>
                  <a:gd name="T55" fmla="*/ 0 h 19"/>
                  <a:gd name="T56" fmla="*/ 29 w 99"/>
                  <a:gd name="T57" fmla="*/ 0 h 19"/>
                  <a:gd name="T58" fmla="*/ 42 w 99"/>
                  <a:gd name="T59" fmla="*/ 0 h 19"/>
                  <a:gd name="T60" fmla="*/ 50 w 99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9">
                    <a:moveTo>
                      <a:pt x="50" y="0"/>
                    </a:moveTo>
                    <a:lnTo>
                      <a:pt x="61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3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2"/>
                    </a:lnTo>
                    <a:lnTo>
                      <a:pt x="94" y="12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70" y="19"/>
                    </a:lnTo>
                    <a:lnTo>
                      <a:pt x="61" y="19"/>
                    </a:lnTo>
                    <a:lnTo>
                      <a:pt x="50" y="19"/>
                    </a:lnTo>
                    <a:lnTo>
                      <a:pt x="42" y="19"/>
                    </a:lnTo>
                    <a:lnTo>
                      <a:pt x="29" y="19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1" name="Freeform 1599"/>
              <p:cNvSpPr>
                <a:spLocks/>
              </p:cNvSpPr>
              <p:nvPr/>
            </p:nvSpPr>
            <p:spPr bwMode="auto">
              <a:xfrm>
                <a:off x="3937" y="3649"/>
                <a:ext cx="49" cy="9"/>
              </a:xfrm>
              <a:custGeom>
                <a:avLst/>
                <a:gdLst>
                  <a:gd name="T0" fmla="*/ 50 w 99"/>
                  <a:gd name="T1" fmla="*/ 0 h 19"/>
                  <a:gd name="T2" fmla="*/ 61 w 99"/>
                  <a:gd name="T3" fmla="*/ 0 h 19"/>
                  <a:gd name="T4" fmla="*/ 70 w 99"/>
                  <a:gd name="T5" fmla="*/ 0 h 19"/>
                  <a:gd name="T6" fmla="*/ 78 w 99"/>
                  <a:gd name="T7" fmla="*/ 0 h 19"/>
                  <a:gd name="T8" fmla="*/ 86 w 99"/>
                  <a:gd name="T9" fmla="*/ 0 h 19"/>
                  <a:gd name="T10" fmla="*/ 89 w 99"/>
                  <a:gd name="T11" fmla="*/ 3 h 19"/>
                  <a:gd name="T12" fmla="*/ 94 w 99"/>
                  <a:gd name="T13" fmla="*/ 3 h 19"/>
                  <a:gd name="T14" fmla="*/ 99 w 99"/>
                  <a:gd name="T15" fmla="*/ 8 h 19"/>
                  <a:gd name="T16" fmla="*/ 99 w 99"/>
                  <a:gd name="T17" fmla="*/ 12 h 19"/>
                  <a:gd name="T18" fmla="*/ 94 w 99"/>
                  <a:gd name="T19" fmla="*/ 12 h 19"/>
                  <a:gd name="T20" fmla="*/ 89 w 99"/>
                  <a:gd name="T21" fmla="*/ 14 h 19"/>
                  <a:gd name="T22" fmla="*/ 86 w 99"/>
                  <a:gd name="T23" fmla="*/ 14 h 19"/>
                  <a:gd name="T24" fmla="*/ 78 w 99"/>
                  <a:gd name="T25" fmla="*/ 14 h 19"/>
                  <a:gd name="T26" fmla="*/ 70 w 99"/>
                  <a:gd name="T27" fmla="*/ 19 h 19"/>
                  <a:gd name="T28" fmla="*/ 61 w 99"/>
                  <a:gd name="T29" fmla="*/ 19 h 19"/>
                  <a:gd name="T30" fmla="*/ 50 w 99"/>
                  <a:gd name="T31" fmla="*/ 19 h 19"/>
                  <a:gd name="T32" fmla="*/ 42 w 99"/>
                  <a:gd name="T33" fmla="*/ 19 h 19"/>
                  <a:gd name="T34" fmla="*/ 29 w 99"/>
                  <a:gd name="T35" fmla="*/ 19 h 19"/>
                  <a:gd name="T36" fmla="*/ 19 w 99"/>
                  <a:gd name="T37" fmla="*/ 14 h 19"/>
                  <a:gd name="T38" fmla="*/ 17 w 99"/>
                  <a:gd name="T39" fmla="*/ 14 h 19"/>
                  <a:gd name="T40" fmla="*/ 9 w 99"/>
                  <a:gd name="T41" fmla="*/ 14 h 19"/>
                  <a:gd name="T42" fmla="*/ 4 w 99"/>
                  <a:gd name="T43" fmla="*/ 12 h 19"/>
                  <a:gd name="T44" fmla="*/ 0 w 99"/>
                  <a:gd name="T45" fmla="*/ 12 h 19"/>
                  <a:gd name="T46" fmla="*/ 0 w 99"/>
                  <a:gd name="T47" fmla="*/ 8 h 19"/>
                  <a:gd name="T48" fmla="*/ 4 w 99"/>
                  <a:gd name="T49" fmla="*/ 3 h 19"/>
                  <a:gd name="T50" fmla="*/ 9 w 99"/>
                  <a:gd name="T51" fmla="*/ 3 h 19"/>
                  <a:gd name="T52" fmla="*/ 17 w 99"/>
                  <a:gd name="T53" fmla="*/ 0 h 19"/>
                  <a:gd name="T54" fmla="*/ 19 w 99"/>
                  <a:gd name="T55" fmla="*/ 0 h 19"/>
                  <a:gd name="T56" fmla="*/ 29 w 99"/>
                  <a:gd name="T57" fmla="*/ 0 h 19"/>
                  <a:gd name="T58" fmla="*/ 42 w 99"/>
                  <a:gd name="T59" fmla="*/ 0 h 19"/>
                  <a:gd name="T60" fmla="*/ 50 w 99"/>
                  <a:gd name="T6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9">
                    <a:moveTo>
                      <a:pt x="50" y="0"/>
                    </a:moveTo>
                    <a:lnTo>
                      <a:pt x="61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3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2"/>
                    </a:lnTo>
                    <a:lnTo>
                      <a:pt x="94" y="12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70" y="19"/>
                    </a:lnTo>
                    <a:lnTo>
                      <a:pt x="61" y="19"/>
                    </a:lnTo>
                    <a:lnTo>
                      <a:pt x="50" y="19"/>
                    </a:lnTo>
                    <a:lnTo>
                      <a:pt x="42" y="19"/>
                    </a:lnTo>
                    <a:lnTo>
                      <a:pt x="29" y="19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2" name="Freeform 1600"/>
              <p:cNvSpPr>
                <a:spLocks/>
              </p:cNvSpPr>
              <p:nvPr/>
            </p:nvSpPr>
            <p:spPr bwMode="auto">
              <a:xfrm>
                <a:off x="3937" y="3668"/>
                <a:ext cx="49" cy="10"/>
              </a:xfrm>
              <a:custGeom>
                <a:avLst/>
                <a:gdLst>
                  <a:gd name="T0" fmla="*/ 50 w 99"/>
                  <a:gd name="T1" fmla="*/ 0 h 21"/>
                  <a:gd name="T2" fmla="*/ 61 w 99"/>
                  <a:gd name="T3" fmla="*/ 0 h 21"/>
                  <a:gd name="T4" fmla="*/ 70 w 99"/>
                  <a:gd name="T5" fmla="*/ 0 h 21"/>
                  <a:gd name="T6" fmla="*/ 78 w 99"/>
                  <a:gd name="T7" fmla="*/ 0 h 21"/>
                  <a:gd name="T8" fmla="*/ 86 w 99"/>
                  <a:gd name="T9" fmla="*/ 0 h 21"/>
                  <a:gd name="T10" fmla="*/ 89 w 99"/>
                  <a:gd name="T11" fmla="*/ 5 h 21"/>
                  <a:gd name="T12" fmla="*/ 94 w 99"/>
                  <a:gd name="T13" fmla="*/ 5 h 21"/>
                  <a:gd name="T14" fmla="*/ 99 w 99"/>
                  <a:gd name="T15" fmla="*/ 8 h 21"/>
                  <a:gd name="T16" fmla="*/ 99 w 99"/>
                  <a:gd name="T17" fmla="*/ 13 h 21"/>
                  <a:gd name="T18" fmla="*/ 94 w 99"/>
                  <a:gd name="T19" fmla="*/ 13 h 21"/>
                  <a:gd name="T20" fmla="*/ 89 w 99"/>
                  <a:gd name="T21" fmla="*/ 18 h 21"/>
                  <a:gd name="T22" fmla="*/ 86 w 99"/>
                  <a:gd name="T23" fmla="*/ 18 h 21"/>
                  <a:gd name="T24" fmla="*/ 78 w 99"/>
                  <a:gd name="T25" fmla="*/ 18 h 21"/>
                  <a:gd name="T26" fmla="*/ 70 w 99"/>
                  <a:gd name="T27" fmla="*/ 21 h 21"/>
                  <a:gd name="T28" fmla="*/ 61 w 99"/>
                  <a:gd name="T29" fmla="*/ 21 h 21"/>
                  <a:gd name="T30" fmla="*/ 50 w 99"/>
                  <a:gd name="T31" fmla="*/ 21 h 21"/>
                  <a:gd name="T32" fmla="*/ 42 w 99"/>
                  <a:gd name="T33" fmla="*/ 21 h 21"/>
                  <a:gd name="T34" fmla="*/ 29 w 99"/>
                  <a:gd name="T35" fmla="*/ 21 h 21"/>
                  <a:gd name="T36" fmla="*/ 19 w 99"/>
                  <a:gd name="T37" fmla="*/ 18 h 21"/>
                  <a:gd name="T38" fmla="*/ 17 w 99"/>
                  <a:gd name="T39" fmla="*/ 18 h 21"/>
                  <a:gd name="T40" fmla="*/ 9 w 99"/>
                  <a:gd name="T41" fmla="*/ 18 h 21"/>
                  <a:gd name="T42" fmla="*/ 4 w 99"/>
                  <a:gd name="T43" fmla="*/ 13 h 21"/>
                  <a:gd name="T44" fmla="*/ 0 w 99"/>
                  <a:gd name="T45" fmla="*/ 13 h 21"/>
                  <a:gd name="T46" fmla="*/ 0 w 99"/>
                  <a:gd name="T47" fmla="*/ 8 h 21"/>
                  <a:gd name="T48" fmla="*/ 4 w 99"/>
                  <a:gd name="T49" fmla="*/ 5 h 21"/>
                  <a:gd name="T50" fmla="*/ 9 w 99"/>
                  <a:gd name="T51" fmla="*/ 5 h 21"/>
                  <a:gd name="T52" fmla="*/ 17 w 99"/>
                  <a:gd name="T53" fmla="*/ 0 h 21"/>
                  <a:gd name="T54" fmla="*/ 19 w 99"/>
                  <a:gd name="T55" fmla="*/ 0 h 21"/>
                  <a:gd name="T56" fmla="*/ 29 w 99"/>
                  <a:gd name="T57" fmla="*/ 0 h 21"/>
                  <a:gd name="T58" fmla="*/ 42 w 99"/>
                  <a:gd name="T59" fmla="*/ 0 h 21"/>
                  <a:gd name="T60" fmla="*/ 50 w 99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50" y="0"/>
                    </a:moveTo>
                    <a:lnTo>
                      <a:pt x="61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4" y="13"/>
                    </a:lnTo>
                    <a:lnTo>
                      <a:pt x="89" y="18"/>
                    </a:lnTo>
                    <a:lnTo>
                      <a:pt x="86" y="18"/>
                    </a:lnTo>
                    <a:lnTo>
                      <a:pt x="78" y="18"/>
                    </a:lnTo>
                    <a:lnTo>
                      <a:pt x="70" y="21"/>
                    </a:lnTo>
                    <a:lnTo>
                      <a:pt x="61" y="21"/>
                    </a:lnTo>
                    <a:lnTo>
                      <a:pt x="50" y="21"/>
                    </a:lnTo>
                    <a:lnTo>
                      <a:pt x="42" y="21"/>
                    </a:lnTo>
                    <a:lnTo>
                      <a:pt x="29" y="21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9" y="18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3" name="Freeform 1601"/>
              <p:cNvSpPr>
                <a:spLocks/>
              </p:cNvSpPr>
              <p:nvPr/>
            </p:nvSpPr>
            <p:spPr bwMode="auto">
              <a:xfrm>
                <a:off x="3937" y="3668"/>
                <a:ext cx="49" cy="10"/>
              </a:xfrm>
              <a:custGeom>
                <a:avLst/>
                <a:gdLst>
                  <a:gd name="T0" fmla="*/ 50 w 99"/>
                  <a:gd name="T1" fmla="*/ 0 h 21"/>
                  <a:gd name="T2" fmla="*/ 61 w 99"/>
                  <a:gd name="T3" fmla="*/ 0 h 21"/>
                  <a:gd name="T4" fmla="*/ 70 w 99"/>
                  <a:gd name="T5" fmla="*/ 0 h 21"/>
                  <a:gd name="T6" fmla="*/ 78 w 99"/>
                  <a:gd name="T7" fmla="*/ 0 h 21"/>
                  <a:gd name="T8" fmla="*/ 86 w 99"/>
                  <a:gd name="T9" fmla="*/ 0 h 21"/>
                  <a:gd name="T10" fmla="*/ 89 w 99"/>
                  <a:gd name="T11" fmla="*/ 5 h 21"/>
                  <a:gd name="T12" fmla="*/ 94 w 99"/>
                  <a:gd name="T13" fmla="*/ 5 h 21"/>
                  <a:gd name="T14" fmla="*/ 99 w 99"/>
                  <a:gd name="T15" fmla="*/ 8 h 21"/>
                  <a:gd name="T16" fmla="*/ 99 w 99"/>
                  <a:gd name="T17" fmla="*/ 13 h 21"/>
                  <a:gd name="T18" fmla="*/ 94 w 99"/>
                  <a:gd name="T19" fmla="*/ 13 h 21"/>
                  <a:gd name="T20" fmla="*/ 89 w 99"/>
                  <a:gd name="T21" fmla="*/ 18 h 21"/>
                  <a:gd name="T22" fmla="*/ 86 w 99"/>
                  <a:gd name="T23" fmla="*/ 18 h 21"/>
                  <a:gd name="T24" fmla="*/ 78 w 99"/>
                  <a:gd name="T25" fmla="*/ 18 h 21"/>
                  <a:gd name="T26" fmla="*/ 70 w 99"/>
                  <a:gd name="T27" fmla="*/ 21 h 21"/>
                  <a:gd name="T28" fmla="*/ 61 w 99"/>
                  <a:gd name="T29" fmla="*/ 21 h 21"/>
                  <a:gd name="T30" fmla="*/ 50 w 99"/>
                  <a:gd name="T31" fmla="*/ 21 h 21"/>
                  <a:gd name="T32" fmla="*/ 42 w 99"/>
                  <a:gd name="T33" fmla="*/ 21 h 21"/>
                  <a:gd name="T34" fmla="*/ 29 w 99"/>
                  <a:gd name="T35" fmla="*/ 21 h 21"/>
                  <a:gd name="T36" fmla="*/ 19 w 99"/>
                  <a:gd name="T37" fmla="*/ 18 h 21"/>
                  <a:gd name="T38" fmla="*/ 17 w 99"/>
                  <a:gd name="T39" fmla="*/ 18 h 21"/>
                  <a:gd name="T40" fmla="*/ 9 w 99"/>
                  <a:gd name="T41" fmla="*/ 18 h 21"/>
                  <a:gd name="T42" fmla="*/ 4 w 99"/>
                  <a:gd name="T43" fmla="*/ 13 h 21"/>
                  <a:gd name="T44" fmla="*/ 0 w 99"/>
                  <a:gd name="T45" fmla="*/ 13 h 21"/>
                  <a:gd name="T46" fmla="*/ 0 w 99"/>
                  <a:gd name="T47" fmla="*/ 8 h 21"/>
                  <a:gd name="T48" fmla="*/ 4 w 99"/>
                  <a:gd name="T49" fmla="*/ 5 h 21"/>
                  <a:gd name="T50" fmla="*/ 9 w 99"/>
                  <a:gd name="T51" fmla="*/ 5 h 21"/>
                  <a:gd name="T52" fmla="*/ 17 w 99"/>
                  <a:gd name="T53" fmla="*/ 0 h 21"/>
                  <a:gd name="T54" fmla="*/ 19 w 99"/>
                  <a:gd name="T55" fmla="*/ 0 h 21"/>
                  <a:gd name="T56" fmla="*/ 29 w 99"/>
                  <a:gd name="T57" fmla="*/ 0 h 21"/>
                  <a:gd name="T58" fmla="*/ 42 w 99"/>
                  <a:gd name="T59" fmla="*/ 0 h 21"/>
                  <a:gd name="T60" fmla="*/ 50 w 99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50" y="0"/>
                    </a:moveTo>
                    <a:lnTo>
                      <a:pt x="61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4" y="13"/>
                    </a:lnTo>
                    <a:lnTo>
                      <a:pt x="89" y="18"/>
                    </a:lnTo>
                    <a:lnTo>
                      <a:pt x="86" y="18"/>
                    </a:lnTo>
                    <a:lnTo>
                      <a:pt x="78" y="18"/>
                    </a:lnTo>
                    <a:lnTo>
                      <a:pt x="70" y="21"/>
                    </a:lnTo>
                    <a:lnTo>
                      <a:pt x="61" y="21"/>
                    </a:lnTo>
                    <a:lnTo>
                      <a:pt x="50" y="21"/>
                    </a:lnTo>
                    <a:lnTo>
                      <a:pt x="42" y="21"/>
                    </a:lnTo>
                    <a:lnTo>
                      <a:pt x="29" y="21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9" y="18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4" name="Rectangle 1602"/>
              <p:cNvSpPr>
                <a:spLocks noChangeArrowheads="1"/>
              </p:cNvSpPr>
              <p:nvPr/>
            </p:nvSpPr>
            <p:spPr bwMode="auto">
              <a:xfrm>
                <a:off x="3941" y="3630"/>
                <a:ext cx="39" cy="10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5" name="Rectangle 1603"/>
              <p:cNvSpPr>
                <a:spLocks noChangeArrowheads="1"/>
              </p:cNvSpPr>
              <p:nvPr/>
            </p:nvSpPr>
            <p:spPr bwMode="auto">
              <a:xfrm>
                <a:off x="3941" y="3630"/>
                <a:ext cx="39" cy="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6" name="Freeform 1604"/>
              <p:cNvSpPr>
                <a:spLocks/>
              </p:cNvSpPr>
              <p:nvPr/>
            </p:nvSpPr>
            <p:spPr bwMode="auto">
              <a:xfrm>
                <a:off x="4504" y="3855"/>
                <a:ext cx="73" cy="72"/>
              </a:xfrm>
              <a:custGeom>
                <a:avLst/>
                <a:gdLst>
                  <a:gd name="T0" fmla="*/ 116 w 147"/>
                  <a:gd name="T1" fmla="*/ 130 h 144"/>
                  <a:gd name="T2" fmla="*/ 109 w 147"/>
                  <a:gd name="T3" fmla="*/ 134 h 144"/>
                  <a:gd name="T4" fmla="*/ 98 w 147"/>
                  <a:gd name="T5" fmla="*/ 134 h 144"/>
                  <a:gd name="T6" fmla="*/ 98 w 147"/>
                  <a:gd name="T7" fmla="*/ 140 h 144"/>
                  <a:gd name="T8" fmla="*/ 92 w 147"/>
                  <a:gd name="T9" fmla="*/ 136 h 144"/>
                  <a:gd name="T10" fmla="*/ 85 w 147"/>
                  <a:gd name="T11" fmla="*/ 140 h 144"/>
                  <a:gd name="T12" fmla="*/ 78 w 147"/>
                  <a:gd name="T13" fmla="*/ 144 h 144"/>
                  <a:gd name="T14" fmla="*/ 75 w 147"/>
                  <a:gd name="T15" fmla="*/ 136 h 144"/>
                  <a:gd name="T16" fmla="*/ 64 w 147"/>
                  <a:gd name="T17" fmla="*/ 144 h 144"/>
                  <a:gd name="T18" fmla="*/ 57 w 147"/>
                  <a:gd name="T19" fmla="*/ 136 h 144"/>
                  <a:gd name="T20" fmla="*/ 47 w 147"/>
                  <a:gd name="T21" fmla="*/ 136 h 144"/>
                  <a:gd name="T22" fmla="*/ 38 w 147"/>
                  <a:gd name="T23" fmla="*/ 134 h 144"/>
                  <a:gd name="T24" fmla="*/ 43 w 147"/>
                  <a:gd name="T25" fmla="*/ 126 h 144"/>
                  <a:gd name="T26" fmla="*/ 28 w 147"/>
                  <a:gd name="T27" fmla="*/ 126 h 144"/>
                  <a:gd name="T28" fmla="*/ 25 w 147"/>
                  <a:gd name="T29" fmla="*/ 120 h 144"/>
                  <a:gd name="T30" fmla="*/ 22 w 147"/>
                  <a:gd name="T31" fmla="*/ 113 h 144"/>
                  <a:gd name="T32" fmla="*/ 15 w 147"/>
                  <a:gd name="T33" fmla="*/ 108 h 144"/>
                  <a:gd name="T34" fmla="*/ 15 w 147"/>
                  <a:gd name="T35" fmla="*/ 105 h 144"/>
                  <a:gd name="T36" fmla="*/ 15 w 147"/>
                  <a:gd name="T37" fmla="*/ 98 h 144"/>
                  <a:gd name="T38" fmla="*/ 4 w 147"/>
                  <a:gd name="T39" fmla="*/ 96 h 144"/>
                  <a:gd name="T40" fmla="*/ 9 w 147"/>
                  <a:gd name="T41" fmla="*/ 88 h 144"/>
                  <a:gd name="T42" fmla="*/ 4 w 147"/>
                  <a:gd name="T43" fmla="*/ 82 h 144"/>
                  <a:gd name="T44" fmla="*/ 0 w 147"/>
                  <a:gd name="T45" fmla="*/ 74 h 144"/>
                  <a:gd name="T46" fmla="*/ 9 w 147"/>
                  <a:gd name="T47" fmla="*/ 70 h 144"/>
                  <a:gd name="T48" fmla="*/ 4 w 147"/>
                  <a:gd name="T49" fmla="*/ 58 h 144"/>
                  <a:gd name="T50" fmla="*/ 11 w 147"/>
                  <a:gd name="T51" fmla="*/ 54 h 144"/>
                  <a:gd name="T52" fmla="*/ 9 w 147"/>
                  <a:gd name="T53" fmla="*/ 42 h 144"/>
                  <a:gd name="T54" fmla="*/ 11 w 147"/>
                  <a:gd name="T55" fmla="*/ 36 h 144"/>
                  <a:gd name="T56" fmla="*/ 19 w 147"/>
                  <a:gd name="T57" fmla="*/ 38 h 144"/>
                  <a:gd name="T58" fmla="*/ 19 w 147"/>
                  <a:gd name="T59" fmla="*/ 26 h 144"/>
                  <a:gd name="T60" fmla="*/ 25 w 147"/>
                  <a:gd name="T61" fmla="*/ 22 h 144"/>
                  <a:gd name="T62" fmla="*/ 32 w 147"/>
                  <a:gd name="T63" fmla="*/ 16 h 144"/>
                  <a:gd name="T64" fmla="*/ 38 w 147"/>
                  <a:gd name="T65" fmla="*/ 11 h 144"/>
                  <a:gd name="T66" fmla="*/ 50 w 147"/>
                  <a:gd name="T67" fmla="*/ 8 h 144"/>
                  <a:gd name="T68" fmla="*/ 53 w 147"/>
                  <a:gd name="T69" fmla="*/ 0 h 144"/>
                  <a:gd name="T70" fmla="*/ 57 w 147"/>
                  <a:gd name="T71" fmla="*/ 8 h 144"/>
                  <a:gd name="T72" fmla="*/ 66 w 147"/>
                  <a:gd name="T73" fmla="*/ 0 h 144"/>
                  <a:gd name="T74" fmla="*/ 75 w 147"/>
                  <a:gd name="T75" fmla="*/ 4 h 144"/>
                  <a:gd name="T76" fmla="*/ 88 w 147"/>
                  <a:gd name="T77" fmla="*/ 0 h 144"/>
                  <a:gd name="T78" fmla="*/ 92 w 147"/>
                  <a:gd name="T79" fmla="*/ 8 h 144"/>
                  <a:gd name="T80" fmla="*/ 102 w 147"/>
                  <a:gd name="T81" fmla="*/ 4 h 144"/>
                  <a:gd name="T82" fmla="*/ 109 w 147"/>
                  <a:gd name="T83" fmla="*/ 8 h 144"/>
                  <a:gd name="T84" fmla="*/ 116 w 147"/>
                  <a:gd name="T85" fmla="*/ 19 h 144"/>
                  <a:gd name="T86" fmla="*/ 123 w 147"/>
                  <a:gd name="T87" fmla="*/ 19 h 144"/>
                  <a:gd name="T88" fmla="*/ 123 w 147"/>
                  <a:gd name="T89" fmla="*/ 22 h 144"/>
                  <a:gd name="T90" fmla="*/ 130 w 147"/>
                  <a:gd name="T91" fmla="*/ 28 h 144"/>
                  <a:gd name="T92" fmla="*/ 137 w 147"/>
                  <a:gd name="T93" fmla="*/ 32 h 144"/>
                  <a:gd name="T94" fmla="*/ 134 w 147"/>
                  <a:gd name="T95" fmla="*/ 38 h 144"/>
                  <a:gd name="T96" fmla="*/ 144 w 147"/>
                  <a:gd name="T97" fmla="*/ 47 h 144"/>
                  <a:gd name="T98" fmla="*/ 141 w 147"/>
                  <a:gd name="T99" fmla="*/ 54 h 144"/>
                  <a:gd name="T100" fmla="*/ 144 w 147"/>
                  <a:gd name="T101" fmla="*/ 64 h 144"/>
                  <a:gd name="T102" fmla="*/ 147 w 147"/>
                  <a:gd name="T103" fmla="*/ 70 h 144"/>
                  <a:gd name="T104" fmla="*/ 141 w 147"/>
                  <a:gd name="T105" fmla="*/ 82 h 144"/>
                  <a:gd name="T106" fmla="*/ 147 w 147"/>
                  <a:gd name="T107" fmla="*/ 86 h 144"/>
                  <a:gd name="T108" fmla="*/ 141 w 147"/>
                  <a:gd name="T109" fmla="*/ 88 h 144"/>
                  <a:gd name="T110" fmla="*/ 141 w 147"/>
                  <a:gd name="T111" fmla="*/ 98 h 144"/>
                  <a:gd name="T112" fmla="*/ 137 w 147"/>
                  <a:gd name="T113" fmla="*/ 105 h 144"/>
                  <a:gd name="T114" fmla="*/ 126 w 147"/>
                  <a:gd name="T115" fmla="*/ 113 h 144"/>
                  <a:gd name="T116" fmla="*/ 126 w 147"/>
                  <a:gd name="T117" fmla="*/ 120 h 144"/>
                  <a:gd name="T118" fmla="*/ 123 w 147"/>
                  <a:gd name="T119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4">
                    <a:moveTo>
                      <a:pt x="116" y="124"/>
                    </a:moveTo>
                    <a:lnTo>
                      <a:pt x="116" y="126"/>
                    </a:lnTo>
                    <a:lnTo>
                      <a:pt x="116" y="130"/>
                    </a:lnTo>
                    <a:lnTo>
                      <a:pt x="116" y="134"/>
                    </a:lnTo>
                    <a:lnTo>
                      <a:pt x="113" y="134"/>
                    </a:lnTo>
                    <a:lnTo>
                      <a:pt x="109" y="134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85" y="136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1" y="144"/>
                    </a:lnTo>
                    <a:lnTo>
                      <a:pt x="78" y="144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0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6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15" y="113"/>
                    </a:lnTo>
                    <a:lnTo>
                      <a:pt x="15" y="108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5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9" y="92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5" y="47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2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36" y="19"/>
                    </a:lnTo>
                    <a:lnTo>
                      <a:pt x="32" y="16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85" y="8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8" y="11"/>
                    </a:lnTo>
                    <a:lnTo>
                      <a:pt x="102" y="8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11"/>
                    </a:lnTo>
                    <a:lnTo>
                      <a:pt x="109" y="16"/>
                    </a:lnTo>
                    <a:lnTo>
                      <a:pt x="116" y="19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6"/>
                    </a:lnTo>
                    <a:lnTo>
                      <a:pt x="126" y="32"/>
                    </a:lnTo>
                    <a:lnTo>
                      <a:pt x="130" y="28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7" y="32"/>
                    </a:lnTo>
                    <a:lnTo>
                      <a:pt x="137" y="36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7" y="47"/>
                    </a:lnTo>
                    <a:lnTo>
                      <a:pt x="141" y="47"/>
                    </a:lnTo>
                    <a:lnTo>
                      <a:pt x="144" y="47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1" y="54"/>
                    </a:lnTo>
                    <a:lnTo>
                      <a:pt x="137" y="5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4" y="70"/>
                    </a:lnTo>
                    <a:lnTo>
                      <a:pt x="141" y="70"/>
                    </a:lnTo>
                    <a:lnTo>
                      <a:pt x="141" y="82"/>
                    </a:lnTo>
                    <a:lnTo>
                      <a:pt x="144" y="82"/>
                    </a:lnTo>
                    <a:lnTo>
                      <a:pt x="147" y="82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41" y="105"/>
                    </a:lnTo>
                    <a:lnTo>
                      <a:pt x="137" y="105"/>
                    </a:lnTo>
                    <a:lnTo>
                      <a:pt x="134" y="105"/>
                    </a:lnTo>
                    <a:lnTo>
                      <a:pt x="130" y="105"/>
                    </a:lnTo>
                    <a:lnTo>
                      <a:pt x="126" y="113"/>
                    </a:lnTo>
                    <a:lnTo>
                      <a:pt x="130" y="116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24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0"/>
                    </a:lnTo>
                    <a:lnTo>
                      <a:pt x="116" y="12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7" name="Freeform 1605"/>
              <p:cNvSpPr>
                <a:spLocks/>
              </p:cNvSpPr>
              <p:nvPr/>
            </p:nvSpPr>
            <p:spPr bwMode="auto">
              <a:xfrm>
                <a:off x="4504" y="3855"/>
                <a:ext cx="73" cy="72"/>
              </a:xfrm>
              <a:custGeom>
                <a:avLst/>
                <a:gdLst>
                  <a:gd name="T0" fmla="*/ 116 w 147"/>
                  <a:gd name="T1" fmla="*/ 130 h 144"/>
                  <a:gd name="T2" fmla="*/ 109 w 147"/>
                  <a:gd name="T3" fmla="*/ 134 h 144"/>
                  <a:gd name="T4" fmla="*/ 98 w 147"/>
                  <a:gd name="T5" fmla="*/ 134 h 144"/>
                  <a:gd name="T6" fmla="*/ 98 w 147"/>
                  <a:gd name="T7" fmla="*/ 140 h 144"/>
                  <a:gd name="T8" fmla="*/ 92 w 147"/>
                  <a:gd name="T9" fmla="*/ 136 h 144"/>
                  <a:gd name="T10" fmla="*/ 85 w 147"/>
                  <a:gd name="T11" fmla="*/ 140 h 144"/>
                  <a:gd name="T12" fmla="*/ 78 w 147"/>
                  <a:gd name="T13" fmla="*/ 144 h 144"/>
                  <a:gd name="T14" fmla="*/ 75 w 147"/>
                  <a:gd name="T15" fmla="*/ 136 h 144"/>
                  <a:gd name="T16" fmla="*/ 64 w 147"/>
                  <a:gd name="T17" fmla="*/ 144 h 144"/>
                  <a:gd name="T18" fmla="*/ 57 w 147"/>
                  <a:gd name="T19" fmla="*/ 136 h 144"/>
                  <a:gd name="T20" fmla="*/ 47 w 147"/>
                  <a:gd name="T21" fmla="*/ 136 h 144"/>
                  <a:gd name="T22" fmla="*/ 38 w 147"/>
                  <a:gd name="T23" fmla="*/ 134 h 144"/>
                  <a:gd name="T24" fmla="*/ 43 w 147"/>
                  <a:gd name="T25" fmla="*/ 126 h 144"/>
                  <a:gd name="T26" fmla="*/ 28 w 147"/>
                  <a:gd name="T27" fmla="*/ 126 h 144"/>
                  <a:gd name="T28" fmla="*/ 25 w 147"/>
                  <a:gd name="T29" fmla="*/ 120 h 144"/>
                  <a:gd name="T30" fmla="*/ 22 w 147"/>
                  <a:gd name="T31" fmla="*/ 113 h 144"/>
                  <a:gd name="T32" fmla="*/ 15 w 147"/>
                  <a:gd name="T33" fmla="*/ 108 h 144"/>
                  <a:gd name="T34" fmla="*/ 15 w 147"/>
                  <a:gd name="T35" fmla="*/ 105 h 144"/>
                  <a:gd name="T36" fmla="*/ 15 w 147"/>
                  <a:gd name="T37" fmla="*/ 98 h 144"/>
                  <a:gd name="T38" fmla="*/ 4 w 147"/>
                  <a:gd name="T39" fmla="*/ 96 h 144"/>
                  <a:gd name="T40" fmla="*/ 9 w 147"/>
                  <a:gd name="T41" fmla="*/ 88 h 144"/>
                  <a:gd name="T42" fmla="*/ 4 w 147"/>
                  <a:gd name="T43" fmla="*/ 82 h 144"/>
                  <a:gd name="T44" fmla="*/ 0 w 147"/>
                  <a:gd name="T45" fmla="*/ 74 h 144"/>
                  <a:gd name="T46" fmla="*/ 9 w 147"/>
                  <a:gd name="T47" fmla="*/ 70 h 144"/>
                  <a:gd name="T48" fmla="*/ 4 w 147"/>
                  <a:gd name="T49" fmla="*/ 58 h 144"/>
                  <a:gd name="T50" fmla="*/ 11 w 147"/>
                  <a:gd name="T51" fmla="*/ 54 h 144"/>
                  <a:gd name="T52" fmla="*/ 9 w 147"/>
                  <a:gd name="T53" fmla="*/ 42 h 144"/>
                  <a:gd name="T54" fmla="*/ 11 w 147"/>
                  <a:gd name="T55" fmla="*/ 36 h 144"/>
                  <a:gd name="T56" fmla="*/ 19 w 147"/>
                  <a:gd name="T57" fmla="*/ 38 h 144"/>
                  <a:gd name="T58" fmla="*/ 19 w 147"/>
                  <a:gd name="T59" fmla="*/ 26 h 144"/>
                  <a:gd name="T60" fmla="*/ 25 w 147"/>
                  <a:gd name="T61" fmla="*/ 22 h 144"/>
                  <a:gd name="T62" fmla="*/ 32 w 147"/>
                  <a:gd name="T63" fmla="*/ 16 h 144"/>
                  <a:gd name="T64" fmla="*/ 38 w 147"/>
                  <a:gd name="T65" fmla="*/ 11 h 144"/>
                  <a:gd name="T66" fmla="*/ 50 w 147"/>
                  <a:gd name="T67" fmla="*/ 8 h 144"/>
                  <a:gd name="T68" fmla="*/ 53 w 147"/>
                  <a:gd name="T69" fmla="*/ 0 h 144"/>
                  <a:gd name="T70" fmla="*/ 57 w 147"/>
                  <a:gd name="T71" fmla="*/ 8 h 144"/>
                  <a:gd name="T72" fmla="*/ 66 w 147"/>
                  <a:gd name="T73" fmla="*/ 0 h 144"/>
                  <a:gd name="T74" fmla="*/ 75 w 147"/>
                  <a:gd name="T75" fmla="*/ 4 h 144"/>
                  <a:gd name="T76" fmla="*/ 88 w 147"/>
                  <a:gd name="T77" fmla="*/ 0 h 144"/>
                  <a:gd name="T78" fmla="*/ 92 w 147"/>
                  <a:gd name="T79" fmla="*/ 8 h 144"/>
                  <a:gd name="T80" fmla="*/ 102 w 147"/>
                  <a:gd name="T81" fmla="*/ 4 h 144"/>
                  <a:gd name="T82" fmla="*/ 109 w 147"/>
                  <a:gd name="T83" fmla="*/ 8 h 144"/>
                  <a:gd name="T84" fmla="*/ 116 w 147"/>
                  <a:gd name="T85" fmla="*/ 19 h 144"/>
                  <a:gd name="T86" fmla="*/ 123 w 147"/>
                  <a:gd name="T87" fmla="*/ 19 h 144"/>
                  <a:gd name="T88" fmla="*/ 123 w 147"/>
                  <a:gd name="T89" fmla="*/ 22 h 144"/>
                  <a:gd name="T90" fmla="*/ 130 w 147"/>
                  <a:gd name="T91" fmla="*/ 28 h 144"/>
                  <a:gd name="T92" fmla="*/ 137 w 147"/>
                  <a:gd name="T93" fmla="*/ 32 h 144"/>
                  <a:gd name="T94" fmla="*/ 134 w 147"/>
                  <a:gd name="T95" fmla="*/ 38 h 144"/>
                  <a:gd name="T96" fmla="*/ 144 w 147"/>
                  <a:gd name="T97" fmla="*/ 47 h 144"/>
                  <a:gd name="T98" fmla="*/ 141 w 147"/>
                  <a:gd name="T99" fmla="*/ 54 h 144"/>
                  <a:gd name="T100" fmla="*/ 144 w 147"/>
                  <a:gd name="T101" fmla="*/ 64 h 144"/>
                  <a:gd name="T102" fmla="*/ 147 w 147"/>
                  <a:gd name="T103" fmla="*/ 70 h 144"/>
                  <a:gd name="T104" fmla="*/ 141 w 147"/>
                  <a:gd name="T105" fmla="*/ 82 h 144"/>
                  <a:gd name="T106" fmla="*/ 147 w 147"/>
                  <a:gd name="T107" fmla="*/ 86 h 144"/>
                  <a:gd name="T108" fmla="*/ 141 w 147"/>
                  <a:gd name="T109" fmla="*/ 88 h 144"/>
                  <a:gd name="T110" fmla="*/ 141 w 147"/>
                  <a:gd name="T111" fmla="*/ 98 h 144"/>
                  <a:gd name="T112" fmla="*/ 137 w 147"/>
                  <a:gd name="T113" fmla="*/ 105 h 144"/>
                  <a:gd name="T114" fmla="*/ 126 w 147"/>
                  <a:gd name="T115" fmla="*/ 113 h 144"/>
                  <a:gd name="T116" fmla="*/ 126 w 147"/>
                  <a:gd name="T117" fmla="*/ 120 h 144"/>
                  <a:gd name="T118" fmla="*/ 123 w 147"/>
                  <a:gd name="T119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4">
                    <a:moveTo>
                      <a:pt x="116" y="124"/>
                    </a:moveTo>
                    <a:lnTo>
                      <a:pt x="116" y="126"/>
                    </a:lnTo>
                    <a:lnTo>
                      <a:pt x="116" y="130"/>
                    </a:lnTo>
                    <a:lnTo>
                      <a:pt x="116" y="134"/>
                    </a:lnTo>
                    <a:lnTo>
                      <a:pt x="113" y="134"/>
                    </a:lnTo>
                    <a:lnTo>
                      <a:pt x="109" y="134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85" y="136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1" y="144"/>
                    </a:lnTo>
                    <a:lnTo>
                      <a:pt x="78" y="144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0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6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15" y="113"/>
                    </a:lnTo>
                    <a:lnTo>
                      <a:pt x="15" y="108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5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9" y="92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5" y="47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2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36" y="19"/>
                    </a:lnTo>
                    <a:lnTo>
                      <a:pt x="32" y="16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85" y="8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8" y="11"/>
                    </a:lnTo>
                    <a:lnTo>
                      <a:pt x="102" y="8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11"/>
                    </a:lnTo>
                    <a:lnTo>
                      <a:pt x="109" y="16"/>
                    </a:lnTo>
                    <a:lnTo>
                      <a:pt x="116" y="19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6"/>
                    </a:lnTo>
                    <a:lnTo>
                      <a:pt x="126" y="32"/>
                    </a:lnTo>
                    <a:lnTo>
                      <a:pt x="130" y="28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7" y="32"/>
                    </a:lnTo>
                    <a:lnTo>
                      <a:pt x="137" y="36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7" y="47"/>
                    </a:lnTo>
                    <a:lnTo>
                      <a:pt x="141" y="47"/>
                    </a:lnTo>
                    <a:lnTo>
                      <a:pt x="144" y="47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1" y="54"/>
                    </a:lnTo>
                    <a:lnTo>
                      <a:pt x="137" y="5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4" y="70"/>
                    </a:lnTo>
                    <a:lnTo>
                      <a:pt x="141" y="70"/>
                    </a:lnTo>
                    <a:lnTo>
                      <a:pt x="141" y="82"/>
                    </a:lnTo>
                    <a:lnTo>
                      <a:pt x="144" y="82"/>
                    </a:lnTo>
                    <a:lnTo>
                      <a:pt x="147" y="82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41" y="105"/>
                    </a:lnTo>
                    <a:lnTo>
                      <a:pt x="137" y="105"/>
                    </a:lnTo>
                    <a:lnTo>
                      <a:pt x="134" y="105"/>
                    </a:lnTo>
                    <a:lnTo>
                      <a:pt x="130" y="105"/>
                    </a:lnTo>
                    <a:lnTo>
                      <a:pt x="126" y="113"/>
                    </a:lnTo>
                    <a:lnTo>
                      <a:pt x="130" y="116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24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0"/>
                    </a:lnTo>
                    <a:lnTo>
                      <a:pt x="116" y="12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8" name="Freeform 1606"/>
              <p:cNvSpPr>
                <a:spLocks/>
              </p:cNvSpPr>
              <p:nvPr/>
            </p:nvSpPr>
            <p:spPr bwMode="auto">
              <a:xfrm>
                <a:off x="4469" y="3859"/>
                <a:ext cx="40" cy="39"/>
              </a:xfrm>
              <a:custGeom>
                <a:avLst/>
                <a:gdLst>
                  <a:gd name="T0" fmla="*/ 11 w 80"/>
                  <a:gd name="T1" fmla="*/ 56 h 78"/>
                  <a:gd name="T2" fmla="*/ 7 w 80"/>
                  <a:gd name="T3" fmla="*/ 58 h 78"/>
                  <a:gd name="T4" fmla="*/ 11 w 80"/>
                  <a:gd name="T5" fmla="*/ 62 h 78"/>
                  <a:gd name="T6" fmla="*/ 14 w 80"/>
                  <a:gd name="T7" fmla="*/ 66 h 78"/>
                  <a:gd name="T8" fmla="*/ 21 w 80"/>
                  <a:gd name="T9" fmla="*/ 66 h 78"/>
                  <a:gd name="T10" fmla="*/ 21 w 80"/>
                  <a:gd name="T11" fmla="*/ 74 h 78"/>
                  <a:gd name="T12" fmla="*/ 25 w 80"/>
                  <a:gd name="T13" fmla="*/ 78 h 78"/>
                  <a:gd name="T14" fmla="*/ 28 w 80"/>
                  <a:gd name="T15" fmla="*/ 74 h 78"/>
                  <a:gd name="T16" fmla="*/ 39 w 80"/>
                  <a:gd name="T17" fmla="*/ 74 h 78"/>
                  <a:gd name="T18" fmla="*/ 41 w 80"/>
                  <a:gd name="T19" fmla="*/ 78 h 78"/>
                  <a:gd name="T20" fmla="*/ 46 w 80"/>
                  <a:gd name="T21" fmla="*/ 69 h 78"/>
                  <a:gd name="T22" fmla="*/ 56 w 80"/>
                  <a:gd name="T23" fmla="*/ 69 h 78"/>
                  <a:gd name="T24" fmla="*/ 59 w 80"/>
                  <a:gd name="T25" fmla="*/ 74 h 78"/>
                  <a:gd name="T26" fmla="*/ 59 w 80"/>
                  <a:gd name="T27" fmla="*/ 62 h 78"/>
                  <a:gd name="T28" fmla="*/ 69 w 80"/>
                  <a:gd name="T29" fmla="*/ 58 h 78"/>
                  <a:gd name="T30" fmla="*/ 73 w 80"/>
                  <a:gd name="T31" fmla="*/ 56 h 78"/>
                  <a:gd name="T32" fmla="*/ 73 w 80"/>
                  <a:gd name="T33" fmla="*/ 46 h 78"/>
                  <a:gd name="T34" fmla="*/ 78 w 80"/>
                  <a:gd name="T35" fmla="*/ 42 h 78"/>
                  <a:gd name="T36" fmla="*/ 80 w 80"/>
                  <a:gd name="T37" fmla="*/ 39 h 78"/>
                  <a:gd name="T38" fmla="*/ 73 w 80"/>
                  <a:gd name="T39" fmla="*/ 34 h 78"/>
                  <a:gd name="T40" fmla="*/ 73 w 80"/>
                  <a:gd name="T41" fmla="*/ 28 h 78"/>
                  <a:gd name="T42" fmla="*/ 78 w 80"/>
                  <a:gd name="T43" fmla="*/ 24 h 78"/>
                  <a:gd name="T44" fmla="*/ 73 w 80"/>
                  <a:gd name="T45" fmla="*/ 20 h 78"/>
                  <a:gd name="T46" fmla="*/ 63 w 80"/>
                  <a:gd name="T47" fmla="*/ 14 h 78"/>
                  <a:gd name="T48" fmla="*/ 66 w 80"/>
                  <a:gd name="T49" fmla="*/ 11 h 78"/>
                  <a:gd name="T50" fmla="*/ 63 w 80"/>
                  <a:gd name="T51" fmla="*/ 8 h 78"/>
                  <a:gd name="T52" fmla="*/ 56 w 80"/>
                  <a:gd name="T53" fmla="*/ 11 h 78"/>
                  <a:gd name="T54" fmla="*/ 50 w 80"/>
                  <a:gd name="T55" fmla="*/ 3 h 78"/>
                  <a:gd name="T56" fmla="*/ 46 w 80"/>
                  <a:gd name="T57" fmla="*/ 0 h 78"/>
                  <a:gd name="T58" fmla="*/ 41 w 80"/>
                  <a:gd name="T59" fmla="*/ 8 h 78"/>
                  <a:gd name="T60" fmla="*/ 35 w 80"/>
                  <a:gd name="T61" fmla="*/ 3 h 78"/>
                  <a:gd name="T62" fmla="*/ 31 w 80"/>
                  <a:gd name="T63" fmla="*/ 0 h 78"/>
                  <a:gd name="T64" fmla="*/ 25 w 80"/>
                  <a:gd name="T65" fmla="*/ 3 h 78"/>
                  <a:gd name="T66" fmla="*/ 18 w 80"/>
                  <a:gd name="T67" fmla="*/ 14 h 78"/>
                  <a:gd name="T68" fmla="*/ 14 w 80"/>
                  <a:gd name="T69" fmla="*/ 11 h 78"/>
                  <a:gd name="T70" fmla="*/ 11 w 80"/>
                  <a:gd name="T71" fmla="*/ 14 h 78"/>
                  <a:gd name="T72" fmla="*/ 11 w 80"/>
                  <a:gd name="T73" fmla="*/ 24 h 78"/>
                  <a:gd name="T74" fmla="*/ 3 w 80"/>
                  <a:gd name="T75" fmla="*/ 24 h 78"/>
                  <a:gd name="T76" fmla="*/ 0 w 80"/>
                  <a:gd name="T77" fmla="*/ 28 h 78"/>
                  <a:gd name="T78" fmla="*/ 3 w 80"/>
                  <a:gd name="T79" fmla="*/ 30 h 78"/>
                  <a:gd name="T80" fmla="*/ 7 w 80"/>
                  <a:gd name="T81" fmla="*/ 42 h 78"/>
                  <a:gd name="T82" fmla="*/ 0 w 80"/>
                  <a:gd name="T83" fmla="*/ 42 h 78"/>
                  <a:gd name="T84" fmla="*/ 0 w 80"/>
                  <a:gd name="T85" fmla="*/ 50 h 78"/>
                  <a:gd name="T86" fmla="*/ 7 w 80"/>
                  <a:gd name="T87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1" y="56"/>
                    </a:moveTo>
                    <a:lnTo>
                      <a:pt x="11" y="56"/>
                    </a:lnTo>
                    <a:lnTo>
                      <a:pt x="11" y="58"/>
                    </a:lnTo>
                    <a:lnTo>
                      <a:pt x="7" y="58"/>
                    </a:lnTo>
                    <a:lnTo>
                      <a:pt x="7" y="62"/>
                    </a:lnTo>
                    <a:lnTo>
                      <a:pt x="11" y="62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1" y="69"/>
                    </a:lnTo>
                    <a:lnTo>
                      <a:pt x="39" y="74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69"/>
                    </a:lnTo>
                    <a:lnTo>
                      <a:pt x="52" y="69"/>
                    </a:lnTo>
                    <a:lnTo>
                      <a:pt x="56" y="69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59" y="62"/>
                    </a:lnTo>
                    <a:lnTo>
                      <a:pt x="66" y="58"/>
                    </a:lnTo>
                    <a:lnTo>
                      <a:pt x="69" y="58"/>
                    </a:lnTo>
                    <a:lnTo>
                      <a:pt x="73" y="58"/>
                    </a:lnTo>
                    <a:lnTo>
                      <a:pt x="73" y="56"/>
                    </a:lnTo>
                    <a:lnTo>
                      <a:pt x="69" y="52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39"/>
                    </a:lnTo>
                    <a:lnTo>
                      <a:pt x="78" y="39"/>
                    </a:lnTo>
                    <a:lnTo>
                      <a:pt x="73" y="34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79" name="Freeform 1607"/>
              <p:cNvSpPr>
                <a:spLocks/>
              </p:cNvSpPr>
              <p:nvPr/>
            </p:nvSpPr>
            <p:spPr bwMode="auto">
              <a:xfrm>
                <a:off x="4469" y="3859"/>
                <a:ext cx="40" cy="39"/>
              </a:xfrm>
              <a:custGeom>
                <a:avLst/>
                <a:gdLst>
                  <a:gd name="T0" fmla="*/ 11 w 80"/>
                  <a:gd name="T1" fmla="*/ 58 h 78"/>
                  <a:gd name="T2" fmla="*/ 7 w 80"/>
                  <a:gd name="T3" fmla="*/ 62 h 78"/>
                  <a:gd name="T4" fmla="*/ 11 w 80"/>
                  <a:gd name="T5" fmla="*/ 66 h 78"/>
                  <a:gd name="T6" fmla="*/ 18 w 80"/>
                  <a:gd name="T7" fmla="*/ 62 h 78"/>
                  <a:gd name="T8" fmla="*/ 21 w 80"/>
                  <a:gd name="T9" fmla="*/ 69 h 78"/>
                  <a:gd name="T10" fmla="*/ 25 w 80"/>
                  <a:gd name="T11" fmla="*/ 74 h 78"/>
                  <a:gd name="T12" fmla="*/ 28 w 80"/>
                  <a:gd name="T13" fmla="*/ 78 h 78"/>
                  <a:gd name="T14" fmla="*/ 31 w 80"/>
                  <a:gd name="T15" fmla="*/ 69 h 78"/>
                  <a:gd name="T16" fmla="*/ 39 w 80"/>
                  <a:gd name="T17" fmla="*/ 78 h 78"/>
                  <a:gd name="T18" fmla="*/ 46 w 80"/>
                  <a:gd name="T19" fmla="*/ 78 h 78"/>
                  <a:gd name="T20" fmla="*/ 52 w 80"/>
                  <a:gd name="T21" fmla="*/ 69 h 78"/>
                  <a:gd name="T22" fmla="*/ 56 w 80"/>
                  <a:gd name="T23" fmla="*/ 74 h 78"/>
                  <a:gd name="T24" fmla="*/ 63 w 80"/>
                  <a:gd name="T25" fmla="*/ 69 h 78"/>
                  <a:gd name="T26" fmla="*/ 66 w 80"/>
                  <a:gd name="T27" fmla="*/ 58 h 78"/>
                  <a:gd name="T28" fmla="*/ 73 w 80"/>
                  <a:gd name="T29" fmla="*/ 58 h 78"/>
                  <a:gd name="T30" fmla="*/ 69 w 80"/>
                  <a:gd name="T31" fmla="*/ 52 h 78"/>
                  <a:gd name="T32" fmla="*/ 78 w 80"/>
                  <a:gd name="T33" fmla="*/ 46 h 78"/>
                  <a:gd name="T34" fmla="*/ 80 w 80"/>
                  <a:gd name="T35" fmla="*/ 42 h 78"/>
                  <a:gd name="T36" fmla="*/ 78 w 80"/>
                  <a:gd name="T37" fmla="*/ 39 h 78"/>
                  <a:gd name="T38" fmla="*/ 69 w 80"/>
                  <a:gd name="T39" fmla="*/ 28 h 78"/>
                  <a:gd name="T40" fmla="*/ 78 w 80"/>
                  <a:gd name="T41" fmla="*/ 28 h 78"/>
                  <a:gd name="T42" fmla="*/ 78 w 80"/>
                  <a:gd name="T43" fmla="*/ 20 h 78"/>
                  <a:gd name="T44" fmla="*/ 66 w 80"/>
                  <a:gd name="T45" fmla="*/ 20 h 78"/>
                  <a:gd name="T46" fmla="*/ 66 w 80"/>
                  <a:gd name="T47" fmla="*/ 14 h 78"/>
                  <a:gd name="T48" fmla="*/ 66 w 80"/>
                  <a:gd name="T49" fmla="*/ 8 h 78"/>
                  <a:gd name="T50" fmla="*/ 59 w 80"/>
                  <a:gd name="T51" fmla="*/ 8 h 78"/>
                  <a:gd name="T52" fmla="*/ 50 w 80"/>
                  <a:gd name="T53" fmla="*/ 8 h 78"/>
                  <a:gd name="T54" fmla="*/ 50 w 80"/>
                  <a:gd name="T55" fmla="*/ 0 h 78"/>
                  <a:gd name="T56" fmla="*/ 41 w 80"/>
                  <a:gd name="T57" fmla="*/ 0 h 78"/>
                  <a:gd name="T58" fmla="*/ 35 w 80"/>
                  <a:gd name="T59" fmla="*/ 8 h 78"/>
                  <a:gd name="T60" fmla="*/ 31 w 80"/>
                  <a:gd name="T61" fmla="*/ 3 h 78"/>
                  <a:gd name="T62" fmla="*/ 28 w 80"/>
                  <a:gd name="T63" fmla="*/ 0 h 78"/>
                  <a:gd name="T64" fmla="*/ 25 w 80"/>
                  <a:gd name="T65" fmla="*/ 8 h 78"/>
                  <a:gd name="T66" fmla="*/ 18 w 80"/>
                  <a:gd name="T67" fmla="*/ 11 h 78"/>
                  <a:gd name="T68" fmla="*/ 11 w 80"/>
                  <a:gd name="T69" fmla="*/ 11 h 78"/>
                  <a:gd name="T70" fmla="*/ 14 w 80"/>
                  <a:gd name="T71" fmla="*/ 18 h 78"/>
                  <a:gd name="T72" fmla="*/ 7 w 80"/>
                  <a:gd name="T73" fmla="*/ 24 h 78"/>
                  <a:gd name="T74" fmla="*/ 3 w 80"/>
                  <a:gd name="T75" fmla="*/ 28 h 78"/>
                  <a:gd name="T76" fmla="*/ 0 w 80"/>
                  <a:gd name="T77" fmla="*/ 30 h 78"/>
                  <a:gd name="T78" fmla="*/ 7 w 80"/>
                  <a:gd name="T79" fmla="*/ 30 h 78"/>
                  <a:gd name="T80" fmla="*/ 3 w 80"/>
                  <a:gd name="T81" fmla="*/ 42 h 78"/>
                  <a:gd name="T82" fmla="*/ 0 w 80"/>
                  <a:gd name="T83" fmla="*/ 46 h 78"/>
                  <a:gd name="T84" fmla="*/ 3 w 80"/>
                  <a:gd name="T85" fmla="*/ 50 h 78"/>
                  <a:gd name="T86" fmla="*/ 11 w 80"/>
                  <a:gd name="T87" fmla="*/ 5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1" y="56"/>
                    </a:moveTo>
                    <a:lnTo>
                      <a:pt x="11" y="58"/>
                    </a:lnTo>
                    <a:lnTo>
                      <a:pt x="7" y="58"/>
                    </a:lnTo>
                    <a:lnTo>
                      <a:pt x="7" y="62"/>
                    </a:lnTo>
                    <a:lnTo>
                      <a:pt x="11" y="62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1" y="69"/>
                    </a:lnTo>
                    <a:lnTo>
                      <a:pt x="39" y="74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69"/>
                    </a:lnTo>
                    <a:lnTo>
                      <a:pt x="52" y="69"/>
                    </a:lnTo>
                    <a:lnTo>
                      <a:pt x="56" y="69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59" y="62"/>
                    </a:lnTo>
                    <a:lnTo>
                      <a:pt x="66" y="58"/>
                    </a:lnTo>
                    <a:lnTo>
                      <a:pt x="69" y="58"/>
                    </a:lnTo>
                    <a:lnTo>
                      <a:pt x="73" y="58"/>
                    </a:lnTo>
                    <a:lnTo>
                      <a:pt x="73" y="56"/>
                    </a:lnTo>
                    <a:lnTo>
                      <a:pt x="69" y="52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39"/>
                    </a:lnTo>
                    <a:lnTo>
                      <a:pt x="78" y="39"/>
                    </a:lnTo>
                    <a:lnTo>
                      <a:pt x="73" y="34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5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80" name="Freeform 1608"/>
              <p:cNvSpPr>
                <a:spLocks/>
              </p:cNvSpPr>
              <p:nvPr/>
            </p:nvSpPr>
            <p:spPr bwMode="auto">
              <a:xfrm>
                <a:off x="4472" y="3896"/>
                <a:ext cx="42" cy="40"/>
              </a:xfrm>
              <a:custGeom>
                <a:avLst/>
                <a:gdLst>
                  <a:gd name="T0" fmla="*/ 11 w 84"/>
                  <a:gd name="T1" fmla="*/ 58 h 80"/>
                  <a:gd name="T2" fmla="*/ 7 w 84"/>
                  <a:gd name="T3" fmla="*/ 62 h 80"/>
                  <a:gd name="T4" fmla="*/ 11 w 84"/>
                  <a:gd name="T5" fmla="*/ 66 h 80"/>
                  <a:gd name="T6" fmla="*/ 14 w 84"/>
                  <a:gd name="T7" fmla="*/ 70 h 80"/>
                  <a:gd name="T8" fmla="*/ 24 w 84"/>
                  <a:gd name="T9" fmla="*/ 70 h 80"/>
                  <a:gd name="T10" fmla="*/ 24 w 84"/>
                  <a:gd name="T11" fmla="*/ 76 h 80"/>
                  <a:gd name="T12" fmla="*/ 32 w 84"/>
                  <a:gd name="T13" fmla="*/ 80 h 80"/>
                  <a:gd name="T14" fmla="*/ 32 w 84"/>
                  <a:gd name="T15" fmla="*/ 72 h 80"/>
                  <a:gd name="T16" fmla="*/ 43 w 84"/>
                  <a:gd name="T17" fmla="*/ 76 h 80"/>
                  <a:gd name="T18" fmla="*/ 45 w 84"/>
                  <a:gd name="T19" fmla="*/ 80 h 80"/>
                  <a:gd name="T20" fmla="*/ 49 w 84"/>
                  <a:gd name="T21" fmla="*/ 76 h 80"/>
                  <a:gd name="T22" fmla="*/ 56 w 84"/>
                  <a:gd name="T23" fmla="*/ 70 h 80"/>
                  <a:gd name="T24" fmla="*/ 59 w 84"/>
                  <a:gd name="T25" fmla="*/ 72 h 80"/>
                  <a:gd name="T26" fmla="*/ 66 w 84"/>
                  <a:gd name="T27" fmla="*/ 72 h 80"/>
                  <a:gd name="T28" fmla="*/ 62 w 84"/>
                  <a:gd name="T29" fmla="*/ 66 h 80"/>
                  <a:gd name="T30" fmla="*/ 73 w 84"/>
                  <a:gd name="T31" fmla="*/ 58 h 80"/>
                  <a:gd name="T32" fmla="*/ 77 w 84"/>
                  <a:gd name="T33" fmla="*/ 62 h 80"/>
                  <a:gd name="T34" fmla="*/ 77 w 84"/>
                  <a:gd name="T35" fmla="*/ 54 h 80"/>
                  <a:gd name="T36" fmla="*/ 73 w 84"/>
                  <a:gd name="T37" fmla="*/ 52 h 80"/>
                  <a:gd name="T38" fmla="*/ 77 w 84"/>
                  <a:gd name="T39" fmla="*/ 42 h 80"/>
                  <a:gd name="T40" fmla="*/ 84 w 84"/>
                  <a:gd name="T41" fmla="*/ 42 h 80"/>
                  <a:gd name="T42" fmla="*/ 81 w 84"/>
                  <a:gd name="T43" fmla="*/ 38 h 80"/>
                  <a:gd name="T44" fmla="*/ 77 w 84"/>
                  <a:gd name="T45" fmla="*/ 34 h 80"/>
                  <a:gd name="T46" fmla="*/ 77 w 84"/>
                  <a:gd name="T47" fmla="*/ 23 h 80"/>
                  <a:gd name="T48" fmla="*/ 77 w 84"/>
                  <a:gd name="T49" fmla="*/ 16 h 80"/>
                  <a:gd name="T50" fmla="*/ 71 w 84"/>
                  <a:gd name="T51" fmla="*/ 16 h 80"/>
                  <a:gd name="T52" fmla="*/ 62 w 84"/>
                  <a:gd name="T53" fmla="*/ 10 h 80"/>
                  <a:gd name="T54" fmla="*/ 66 w 84"/>
                  <a:gd name="T55" fmla="*/ 6 h 80"/>
                  <a:gd name="T56" fmla="*/ 62 w 84"/>
                  <a:gd name="T57" fmla="*/ 4 h 80"/>
                  <a:gd name="T58" fmla="*/ 56 w 84"/>
                  <a:gd name="T59" fmla="*/ 6 h 80"/>
                  <a:gd name="T60" fmla="*/ 49 w 84"/>
                  <a:gd name="T61" fmla="*/ 4 h 80"/>
                  <a:gd name="T62" fmla="*/ 45 w 84"/>
                  <a:gd name="T63" fmla="*/ 0 h 80"/>
                  <a:gd name="T64" fmla="*/ 39 w 84"/>
                  <a:gd name="T65" fmla="*/ 4 h 80"/>
                  <a:gd name="T66" fmla="*/ 32 w 84"/>
                  <a:gd name="T67" fmla="*/ 4 h 80"/>
                  <a:gd name="T68" fmla="*/ 24 w 84"/>
                  <a:gd name="T69" fmla="*/ 0 h 80"/>
                  <a:gd name="T70" fmla="*/ 21 w 84"/>
                  <a:gd name="T71" fmla="*/ 4 h 80"/>
                  <a:gd name="T72" fmla="*/ 18 w 84"/>
                  <a:gd name="T73" fmla="*/ 14 h 80"/>
                  <a:gd name="T74" fmla="*/ 14 w 84"/>
                  <a:gd name="T75" fmla="*/ 10 h 80"/>
                  <a:gd name="T76" fmla="*/ 11 w 84"/>
                  <a:gd name="T77" fmla="*/ 14 h 80"/>
                  <a:gd name="T78" fmla="*/ 7 w 84"/>
                  <a:gd name="T79" fmla="*/ 16 h 80"/>
                  <a:gd name="T80" fmla="*/ 7 w 84"/>
                  <a:gd name="T81" fmla="*/ 26 h 80"/>
                  <a:gd name="T82" fmla="*/ 0 w 84"/>
                  <a:gd name="T83" fmla="*/ 26 h 80"/>
                  <a:gd name="T84" fmla="*/ 0 w 84"/>
                  <a:gd name="T85" fmla="*/ 34 h 80"/>
                  <a:gd name="T86" fmla="*/ 7 w 84"/>
                  <a:gd name="T87" fmla="*/ 44 h 80"/>
                  <a:gd name="T88" fmla="*/ 0 w 84"/>
                  <a:gd name="T89" fmla="*/ 44 h 80"/>
                  <a:gd name="T90" fmla="*/ 0 w 84"/>
                  <a:gd name="T91" fmla="*/ 52 h 80"/>
                  <a:gd name="T92" fmla="*/ 7 w 84"/>
                  <a:gd name="T93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49" y="72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7" y="52"/>
                    </a:lnTo>
                    <a:lnTo>
                      <a:pt x="73" y="52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81" y="42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77" y="34"/>
                    </a:lnTo>
                    <a:lnTo>
                      <a:pt x="73" y="26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1" y="20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81" name="Freeform 1609"/>
              <p:cNvSpPr>
                <a:spLocks/>
              </p:cNvSpPr>
              <p:nvPr/>
            </p:nvSpPr>
            <p:spPr bwMode="auto">
              <a:xfrm>
                <a:off x="4472" y="3896"/>
                <a:ext cx="42" cy="40"/>
              </a:xfrm>
              <a:custGeom>
                <a:avLst/>
                <a:gdLst>
                  <a:gd name="T0" fmla="*/ 11 w 84"/>
                  <a:gd name="T1" fmla="*/ 62 h 80"/>
                  <a:gd name="T2" fmla="*/ 7 w 84"/>
                  <a:gd name="T3" fmla="*/ 66 h 80"/>
                  <a:gd name="T4" fmla="*/ 11 w 84"/>
                  <a:gd name="T5" fmla="*/ 70 h 80"/>
                  <a:gd name="T6" fmla="*/ 18 w 84"/>
                  <a:gd name="T7" fmla="*/ 66 h 80"/>
                  <a:gd name="T8" fmla="*/ 24 w 84"/>
                  <a:gd name="T9" fmla="*/ 72 h 80"/>
                  <a:gd name="T10" fmla="*/ 28 w 84"/>
                  <a:gd name="T11" fmla="*/ 80 h 80"/>
                  <a:gd name="T12" fmla="*/ 32 w 84"/>
                  <a:gd name="T13" fmla="*/ 76 h 80"/>
                  <a:gd name="T14" fmla="*/ 43 w 84"/>
                  <a:gd name="T15" fmla="*/ 72 h 80"/>
                  <a:gd name="T16" fmla="*/ 43 w 84"/>
                  <a:gd name="T17" fmla="*/ 80 h 80"/>
                  <a:gd name="T18" fmla="*/ 49 w 84"/>
                  <a:gd name="T19" fmla="*/ 80 h 80"/>
                  <a:gd name="T20" fmla="*/ 49 w 84"/>
                  <a:gd name="T21" fmla="*/ 72 h 80"/>
                  <a:gd name="T22" fmla="*/ 59 w 84"/>
                  <a:gd name="T23" fmla="*/ 70 h 80"/>
                  <a:gd name="T24" fmla="*/ 62 w 84"/>
                  <a:gd name="T25" fmla="*/ 72 h 80"/>
                  <a:gd name="T26" fmla="*/ 66 w 84"/>
                  <a:gd name="T27" fmla="*/ 70 h 80"/>
                  <a:gd name="T28" fmla="*/ 71 w 84"/>
                  <a:gd name="T29" fmla="*/ 58 h 80"/>
                  <a:gd name="T30" fmla="*/ 73 w 84"/>
                  <a:gd name="T31" fmla="*/ 62 h 80"/>
                  <a:gd name="T32" fmla="*/ 77 w 84"/>
                  <a:gd name="T33" fmla="*/ 58 h 80"/>
                  <a:gd name="T34" fmla="*/ 77 w 84"/>
                  <a:gd name="T35" fmla="*/ 52 h 80"/>
                  <a:gd name="T36" fmla="*/ 77 w 84"/>
                  <a:gd name="T37" fmla="*/ 44 h 80"/>
                  <a:gd name="T38" fmla="*/ 81 w 84"/>
                  <a:gd name="T39" fmla="*/ 42 h 80"/>
                  <a:gd name="T40" fmla="*/ 84 w 84"/>
                  <a:gd name="T41" fmla="*/ 38 h 80"/>
                  <a:gd name="T42" fmla="*/ 81 w 84"/>
                  <a:gd name="T43" fmla="*/ 34 h 80"/>
                  <a:gd name="T44" fmla="*/ 73 w 84"/>
                  <a:gd name="T45" fmla="*/ 26 h 80"/>
                  <a:gd name="T46" fmla="*/ 77 w 84"/>
                  <a:gd name="T47" fmla="*/ 20 h 80"/>
                  <a:gd name="T48" fmla="*/ 73 w 84"/>
                  <a:gd name="T49" fmla="*/ 16 h 80"/>
                  <a:gd name="T50" fmla="*/ 62 w 84"/>
                  <a:gd name="T51" fmla="*/ 14 h 80"/>
                  <a:gd name="T52" fmla="*/ 66 w 84"/>
                  <a:gd name="T53" fmla="*/ 10 h 80"/>
                  <a:gd name="T54" fmla="*/ 62 w 84"/>
                  <a:gd name="T55" fmla="*/ 6 h 80"/>
                  <a:gd name="T56" fmla="*/ 59 w 84"/>
                  <a:gd name="T57" fmla="*/ 4 h 80"/>
                  <a:gd name="T58" fmla="*/ 49 w 84"/>
                  <a:gd name="T59" fmla="*/ 6 h 80"/>
                  <a:gd name="T60" fmla="*/ 49 w 84"/>
                  <a:gd name="T61" fmla="*/ 0 h 80"/>
                  <a:gd name="T62" fmla="*/ 43 w 84"/>
                  <a:gd name="T63" fmla="*/ 0 h 80"/>
                  <a:gd name="T64" fmla="*/ 32 w 84"/>
                  <a:gd name="T65" fmla="*/ 6 h 80"/>
                  <a:gd name="T66" fmla="*/ 28 w 84"/>
                  <a:gd name="T67" fmla="*/ 0 h 80"/>
                  <a:gd name="T68" fmla="*/ 24 w 84"/>
                  <a:gd name="T69" fmla="*/ 4 h 80"/>
                  <a:gd name="T70" fmla="*/ 24 w 84"/>
                  <a:gd name="T71" fmla="*/ 10 h 80"/>
                  <a:gd name="T72" fmla="*/ 14 w 84"/>
                  <a:gd name="T73" fmla="*/ 14 h 80"/>
                  <a:gd name="T74" fmla="*/ 11 w 84"/>
                  <a:gd name="T75" fmla="*/ 10 h 80"/>
                  <a:gd name="T76" fmla="*/ 7 w 84"/>
                  <a:gd name="T77" fmla="*/ 14 h 80"/>
                  <a:gd name="T78" fmla="*/ 11 w 84"/>
                  <a:gd name="T79" fmla="*/ 20 h 80"/>
                  <a:gd name="T80" fmla="*/ 4 w 84"/>
                  <a:gd name="T81" fmla="*/ 26 h 80"/>
                  <a:gd name="T82" fmla="*/ 0 w 84"/>
                  <a:gd name="T83" fmla="*/ 31 h 80"/>
                  <a:gd name="T84" fmla="*/ 7 w 84"/>
                  <a:gd name="T85" fmla="*/ 34 h 80"/>
                  <a:gd name="T86" fmla="*/ 4 w 84"/>
                  <a:gd name="T87" fmla="*/ 44 h 80"/>
                  <a:gd name="T88" fmla="*/ 0 w 84"/>
                  <a:gd name="T89" fmla="*/ 48 h 80"/>
                  <a:gd name="T90" fmla="*/ 4 w 84"/>
                  <a:gd name="T91" fmla="*/ 52 h 80"/>
                  <a:gd name="T92" fmla="*/ 11 w 84"/>
                  <a:gd name="T93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0">
                    <a:moveTo>
                      <a:pt x="11" y="58"/>
                    </a:move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49" y="72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7" y="52"/>
                    </a:lnTo>
                    <a:lnTo>
                      <a:pt x="73" y="52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81" y="42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77" y="34"/>
                    </a:lnTo>
                    <a:lnTo>
                      <a:pt x="73" y="26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1" y="20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82" name="Freeform 1610"/>
              <p:cNvSpPr>
                <a:spLocks/>
              </p:cNvSpPr>
              <p:nvPr/>
            </p:nvSpPr>
            <p:spPr bwMode="auto">
              <a:xfrm>
                <a:off x="4525" y="3890"/>
                <a:ext cx="17" cy="25"/>
              </a:xfrm>
              <a:custGeom>
                <a:avLst/>
                <a:gdLst>
                  <a:gd name="T0" fmla="*/ 21 w 35"/>
                  <a:gd name="T1" fmla="*/ 0 h 50"/>
                  <a:gd name="T2" fmla="*/ 23 w 35"/>
                  <a:gd name="T3" fmla="*/ 4 h 50"/>
                  <a:gd name="T4" fmla="*/ 27 w 35"/>
                  <a:gd name="T5" fmla="*/ 4 h 50"/>
                  <a:gd name="T6" fmla="*/ 32 w 35"/>
                  <a:gd name="T7" fmla="*/ 7 h 50"/>
                  <a:gd name="T8" fmla="*/ 32 w 35"/>
                  <a:gd name="T9" fmla="*/ 12 h 50"/>
                  <a:gd name="T10" fmla="*/ 35 w 35"/>
                  <a:gd name="T11" fmla="*/ 16 h 50"/>
                  <a:gd name="T12" fmla="*/ 35 w 35"/>
                  <a:gd name="T13" fmla="*/ 18 h 50"/>
                  <a:gd name="T14" fmla="*/ 35 w 35"/>
                  <a:gd name="T15" fmla="*/ 26 h 50"/>
                  <a:gd name="T16" fmla="*/ 35 w 35"/>
                  <a:gd name="T17" fmla="*/ 28 h 50"/>
                  <a:gd name="T18" fmla="*/ 32 w 35"/>
                  <a:gd name="T19" fmla="*/ 32 h 50"/>
                  <a:gd name="T20" fmla="*/ 32 w 35"/>
                  <a:gd name="T21" fmla="*/ 38 h 50"/>
                  <a:gd name="T22" fmla="*/ 27 w 35"/>
                  <a:gd name="T23" fmla="*/ 43 h 50"/>
                  <a:gd name="T24" fmla="*/ 27 w 35"/>
                  <a:gd name="T25" fmla="*/ 46 h 50"/>
                  <a:gd name="T26" fmla="*/ 23 w 35"/>
                  <a:gd name="T27" fmla="*/ 46 h 50"/>
                  <a:gd name="T28" fmla="*/ 21 w 35"/>
                  <a:gd name="T29" fmla="*/ 50 h 50"/>
                  <a:gd name="T30" fmla="*/ 17 w 35"/>
                  <a:gd name="T31" fmla="*/ 50 h 50"/>
                  <a:gd name="T32" fmla="*/ 14 w 35"/>
                  <a:gd name="T33" fmla="*/ 50 h 50"/>
                  <a:gd name="T34" fmla="*/ 10 w 35"/>
                  <a:gd name="T35" fmla="*/ 50 h 50"/>
                  <a:gd name="T36" fmla="*/ 7 w 35"/>
                  <a:gd name="T37" fmla="*/ 46 h 50"/>
                  <a:gd name="T38" fmla="*/ 7 w 35"/>
                  <a:gd name="T39" fmla="*/ 43 h 50"/>
                  <a:gd name="T40" fmla="*/ 4 w 35"/>
                  <a:gd name="T41" fmla="*/ 38 h 50"/>
                  <a:gd name="T42" fmla="*/ 4 w 35"/>
                  <a:gd name="T43" fmla="*/ 35 h 50"/>
                  <a:gd name="T44" fmla="*/ 0 w 35"/>
                  <a:gd name="T45" fmla="*/ 32 h 50"/>
                  <a:gd name="T46" fmla="*/ 0 w 35"/>
                  <a:gd name="T47" fmla="*/ 28 h 50"/>
                  <a:gd name="T48" fmla="*/ 0 w 35"/>
                  <a:gd name="T49" fmla="*/ 22 h 50"/>
                  <a:gd name="T50" fmla="*/ 4 w 35"/>
                  <a:gd name="T51" fmla="*/ 18 h 50"/>
                  <a:gd name="T52" fmla="*/ 4 w 35"/>
                  <a:gd name="T53" fmla="*/ 16 h 50"/>
                  <a:gd name="T54" fmla="*/ 7 w 35"/>
                  <a:gd name="T55" fmla="*/ 12 h 50"/>
                  <a:gd name="T56" fmla="*/ 10 w 35"/>
                  <a:gd name="T57" fmla="*/ 7 h 50"/>
                  <a:gd name="T58" fmla="*/ 14 w 35"/>
                  <a:gd name="T59" fmla="*/ 4 h 50"/>
                  <a:gd name="T60" fmla="*/ 17 w 35"/>
                  <a:gd name="T61" fmla="*/ 0 h 50"/>
                  <a:gd name="T62" fmla="*/ 21 w 35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0">
                    <a:moveTo>
                      <a:pt x="21" y="0"/>
                    </a:moveTo>
                    <a:lnTo>
                      <a:pt x="23" y="4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83" name="Freeform 1611"/>
              <p:cNvSpPr>
                <a:spLocks/>
              </p:cNvSpPr>
              <p:nvPr/>
            </p:nvSpPr>
            <p:spPr bwMode="auto">
              <a:xfrm>
                <a:off x="4525" y="3890"/>
                <a:ext cx="17" cy="25"/>
              </a:xfrm>
              <a:custGeom>
                <a:avLst/>
                <a:gdLst>
                  <a:gd name="T0" fmla="*/ 21 w 35"/>
                  <a:gd name="T1" fmla="*/ 0 h 50"/>
                  <a:gd name="T2" fmla="*/ 23 w 35"/>
                  <a:gd name="T3" fmla="*/ 4 h 50"/>
                  <a:gd name="T4" fmla="*/ 27 w 35"/>
                  <a:gd name="T5" fmla="*/ 4 h 50"/>
                  <a:gd name="T6" fmla="*/ 32 w 35"/>
                  <a:gd name="T7" fmla="*/ 7 h 50"/>
                  <a:gd name="T8" fmla="*/ 32 w 35"/>
                  <a:gd name="T9" fmla="*/ 12 h 50"/>
                  <a:gd name="T10" fmla="*/ 35 w 35"/>
                  <a:gd name="T11" fmla="*/ 16 h 50"/>
                  <a:gd name="T12" fmla="*/ 35 w 35"/>
                  <a:gd name="T13" fmla="*/ 18 h 50"/>
                  <a:gd name="T14" fmla="*/ 35 w 35"/>
                  <a:gd name="T15" fmla="*/ 26 h 50"/>
                  <a:gd name="T16" fmla="*/ 35 w 35"/>
                  <a:gd name="T17" fmla="*/ 28 h 50"/>
                  <a:gd name="T18" fmla="*/ 32 w 35"/>
                  <a:gd name="T19" fmla="*/ 32 h 50"/>
                  <a:gd name="T20" fmla="*/ 32 w 35"/>
                  <a:gd name="T21" fmla="*/ 38 h 50"/>
                  <a:gd name="T22" fmla="*/ 27 w 35"/>
                  <a:gd name="T23" fmla="*/ 43 h 50"/>
                  <a:gd name="T24" fmla="*/ 27 w 35"/>
                  <a:gd name="T25" fmla="*/ 46 h 50"/>
                  <a:gd name="T26" fmla="*/ 23 w 35"/>
                  <a:gd name="T27" fmla="*/ 46 h 50"/>
                  <a:gd name="T28" fmla="*/ 21 w 35"/>
                  <a:gd name="T29" fmla="*/ 50 h 50"/>
                  <a:gd name="T30" fmla="*/ 17 w 35"/>
                  <a:gd name="T31" fmla="*/ 50 h 50"/>
                  <a:gd name="T32" fmla="*/ 14 w 35"/>
                  <a:gd name="T33" fmla="*/ 50 h 50"/>
                  <a:gd name="T34" fmla="*/ 10 w 35"/>
                  <a:gd name="T35" fmla="*/ 50 h 50"/>
                  <a:gd name="T36" fmla="*/ 7 w 35"/>
                  <a:gd name="T37" fmla="*/ 46 h 50"/>
                  <a:gd name="T38" fmla="*/ 7 w 35"/>
                  <a:gd name="T39" fmla="*/ 43 h 50"/>
                  <a:gd name="T40" fmla="*/ 4 w 35"/>
                  <a:gd name="T41" fmla="*/ 38 h 50"/>
                  <a:gd name="T42" fmla="*/ 4 w 35"/>
                  <a:gd name="T43" fmla="*/ 35 h 50"/>
                  <a:gd name="T44" fmla="*/ 0 w 35"/>
                  <a:gd name="T45" fmla="*/ 32 h 50"/>
                  <a:gd name="T46" fmla="*/ 0 w 35"/>
                  <a:gd name="T47" fmla="*/ 28 h 50"/>
                  <a:gd name="T48" fmla="*/ 0 w 35"/>
                  <a:gd name="T49" fmla="*/ 22 h 50"/>
                  <a:gd name="T50" fmla="*/ 4 w 35"/>
                  <a:gd name="T51" fmla="*/ 18 h 50"/>
                  <a:gd name="T52" fmla="*/ 4 w 35"/>
                  <a:gd name="T53" fmla="*/ 16 h 50"/>
                  <a:gd name="T54" fmla="*/ 7 w 35"/>
                  <a:gd name="T55" fmla="*/ 12 h 50"/>
                  <a:gd name="T56" fmla="*/ 10 w 35"/>
                  <a:gd name="T57" fmla="*/ 7 h 50"/>
                  <a:gd name="T58" fmla="*/ 14 w 35"/>
                  <a:gd name="T59" fmla="*/ 4 h 50"/>
                  <a:gd name="T60" fmla="*/ 17 w 35"/>
                  <a:gd name="T61" fmla="*/ 0 h 50"/>
                  <a:gd name="T62" fmla="*/ 21 w 35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0">
                    <a:moveTo>
                      <a:pt x="21" y="0"/>
                    </a:moveTo>
                    <a:lnTo>
                      <a:pt x="23" y="4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7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84" name="Freeform 1612"/>
              <p:cNvSpPr>
                <a:spLocks/>
              </p:cNvSpPr>
              <p:nvPr/>
            </p:nvSpPr>
            <p:spPr bwMode="auto">
              <a:xfrm>
                <a:off x="4530" y="3896"/>
                <a:ext cx="7" cy="11"/>
              </a:xfrm>
              <a:custGeom>
                <a:avLst/>
                <a:gdLst>
                  <a:gd name="T0" fmla="*/ 7 w 13"/>
                  <a:gd name="T1" fmla="*/ 0 h 23"/>
                  <a:gd name="T2" fmla="*/ 11 w 13"/>
                  <a:gd name="T3" fmla="*/ 0 h 23"/>
                  <a:gd name="T4" fmla="*/ 11 w 13"/>
                  <a:gd name="T5" fmla="*/ 4 h 23"/>
                  <a:gd name="T6" fmla="*/ 13 w 13"/>
                  <a:gd name="T7" fmla="*/ 4 h 23"/>
                  <a:gd name="T8" fmla="*/ 13 w 13"/>
                  <a:gd name="T9" fmla="*/ 6 h 23"/>
                  <a:gd name="T10" fmla="*/ 13 w 13"/>
                  <a:gd name="T11" fmla="*/ 10 h 23"/>
                  <a:gd name="T12" fmla="*/ 13 w 13"/>
                  <a:gd name="T13" fmla="*/ 14 h 23"/>
                  <a:gd name="T14" fmla="*/ 11 w 13"/>
                  <a:gd name="T15" fmla="*/ 16 h 23"/>
                  <a:gd name="T16" fmla="*/ 11 w 13"/>
                  <a:gd name="T17" fmla="*/ 20 h 23"/>
                  <a:gd name="T18" fmla="*/ 11 w 13"/>
                  <a:gd name="T19" fmla="*/ 23 h 23"/>
                  <a:gd name="T20" fmla="*/ 7 w 13"/>
                  <a:gd name="T21" fmla="*/ 23 h 23"/>
                  <a:gd name="T22" fmla="*/ 4 w 13"/>
                  <a:gd name="T23" fmla="*/ 23 h 23"/>
                  <a:gd name="T24" fmla="*/ 0 w 13"/>
                  <a:gd name="T25" fmla="*/ 23 h 23"/>
                  <a:gd name="T26" fmla="*/ 0 w 13"/>
                  <a:gd name="T27" fmla="*/ 20 h 23"/>
                  <a:gd name="T28" fmla="*/ 0 w 13"/>
                  <a:gd name="T29" fmla="*/ 16 h 23"/>
                  <a:gd name="T30" fmla="*/ 0 w 13"/>
                  <a:gd name="T31" fmla="*/ 14 h 23"/>
                  <a:gd name="T32" fmla="*/ 0 w 13"/>
                  <a:gd name="T33" fmla="*/ 10 h 23"/>
                  <a:gd name="T34" fmla="*/ 0 w 13"/>
                  <a:gd name="T35" fmla="*/ 6 h 23"/>
                  <a:gd name="T36" fmla="*/ 4 w 13"/>
                  <a:gd name="T37" fmla="*/ 4 h 23"/>
                  <a:gd name="T38" fmla="*/ 4 w 13"/>
                  <a:gd name="T39" fmla="*/ 0 h 23"/>
                  <a:gd name="T40" fmla="*/ 7 w 1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3">
                    <a:moveTo>
                      <a:pt x="7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85" name="Freeform 1613"/>
              <p:cNvSpPr>
                <a:spLocks/>
              </p:cNvSpPr>
              <p:nvPr/>
            </p:nvSpPr>
            <p:spPr bwMode="auto">
              <a:xfrm>
                <a:off x="4530" y="3896"/>
                <a:ext cx="7" cy="11"/>
              </a:xfrm>
              <a:custGeom>
                <a:avLst/>
                <a:gdLst>
                  <a:gd name="T0" fmla="*/ 7 w 13"/>
                  <a:gd name="T1" fmla="*/ 0 h 23"/>
                  <a:gd name="T2" fmla="*/ 11 w 13"/>
                  <a:gd name="T3" fmla="*/ 0 h 23"/>
                  <a:gd name="T4" fmla="*/ 11 w 13"/>
                  <a:gd name="T5" fmla="*/ 4 h 23"/>
                  <a:gd name="T6" fmla="*/ 13 w 13"/>
                  <a:gd name="T7" fmla="*/ 4 h 23"/>
                  <a:gd name="T8" fmla="*/ 13 w 13"/>
                  <a:gd name="T9" fmla="*/ 6 h 23"/>
                  <a:gd name="T10" fmla="*/ 13 w 13"/>
                  <a:gd name="T11" fmla="*/ 10 h 23"/>
                  <a:gd name="T12" fmla="*/ 13 w 13"/>
                  <a:gd name="T13" fmla="*/ 14 h 23"/>
                  <a:gd name="T14" fmla="*/ 11 w 13"/>
                  <a:gd name="T15" fmla="*/ 16 h 23"/>
                  <a:gd name="T16" fmla="*/ 11 w 13"/>
                  <a:gd name="T17" fmla="*/ 20 h 23"/>
                  <a:gd name="T18" fmla="*/ 11 w 13"/>
                  <a:gd name="T19" fmla="*/ 23 h 23"/>
                  <a:gd name="T20" fmla="*/ 7 w 13"/>
                  <a:gd name="T21" fmla="*/ 23 h 23"/>
                  <a:gd name="T22" fmla="*/ 4 w 13"/>
                  <a:gd name="T23" fmla="*/ 23 h 23"/>
                  <a:gd name="T24" fmla="*/ 0 w 13"/>
                  <a:gd name="T25" fmla="*/ 23 h 23"/>
                  <a:gd name="T26" fmla="*/ 0 w 13"/>
                  <a:gd name="T27" fmla="*/ 20 h 23"/>
                  <a:gd name="T28" fmla="*/ 0 w 13"/>
                  <a:gd name="T29" fmla="*/ 16 h 23"/>
                  <a:gd name="T30" fmla="*/ 0 w 13"/>
                  <a:gd name="T31" fmla="*/ 14 h 23"/>
                  <a:gd name="T32" fmla="*/ 0 w 13"/>
                  <a:gd name="T33" fmla="*/ 10 h 23"/>
                  <a:gd name="T34" fmla="*/ 0 w 13"/>
                  <a:gd name="T35" fmla="*/ 6 h 23"/>
                  <a:gd name="T36" fmla="*/ 4 w 13"/>
                  <a:gd name="T37" fmla="*/ 4 h 23"/>
                  <a:gd name="T38" fmla="*/ 4 w 13"/>
                  <a:gd name="T39" fmla="*/ 0 h 23"/>
                  <a:gd name="T40" fmla="*/ 7 w 1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3">
                    <a:moveTo>
                      <a:pt x="7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86" name="Freeform 1614"/>
              <p:cNvSpPr>
                <a:spLocks/>
              </p:cNvSpPr>
              <p:nvPr/>
            </p:nvSpPr>
            <p:spPr bwMode="auto">
              <a:xfrm>
                <a:off x="4546" y="3885"/>
                <a:ext cx="17" cy="28"/>
              </a:xfrm>
              <a:custGeom>
                <a:avLst/>
                <a:gdLst>
                  <a:gd name="T0" fmla="*/ 3 w 35"/>
                  <a:gd name="T1" fmla="*/ 6 h 56"/>
                  <a:gd name="T2" fmla="*/ 0 w 35"/>
                  <a:gd name="T3" fmla="*/ 48 h 56"/>
                  <a:gd name="T4" fmla="*/ 7 w 35"/>
                  <a:gd name="T5" fmla="*/ 56 h 56"/>
                  <a:gd name="T6" fmla="*/ 7 w 35"/>
                  <a:gd name="T7" fmla="*/ 53 h 56"/>
                  <a:gd name="T8" fmla="*/ 10 w 35"/>
                  <a:gd name="T9" fmla="*/ 53 h 56"/>
                  <a:gd name="T10" fmla="*/ 10 w 35"/>
                  <a:gd name="T11" fmla="*/ 36 h 56"/>
                  <a:gd name="T12" fmla="*/ 21 w 35"/>
                  <a:gd name="T13" fmla="*/ 56 h 56"/>
                  <a:gd name="T14" fmla="*/ 24 w 35"/>
                  <a:gd name="T15" fmla="*/ 56 h 56"/>
                  <a:gd name="T16" fmla="*/ 28 w 35"/>
                  <a:gd name="T17" fmla="*/ 48 h 56"/>
                  <a:gd name="T18" fmla="*/ 13 w 35"/>
                  <a:gd name="T19" fmla="*/ 26 h 56"/>
                  <a:gd name="T20" fmla="*/ 35 w 35"/>
                  <a:gd name="T21" fmla="*/ 14 h 56"/>
                  <a:gd name="T22" fmla="*/ 31 w 35"/>
                  <a:gd name="T23" fmla="*/ 4 h 56"/>
                  <a:gd name="T24" fmla="*/ 10 w 35"/>
                  <a:gd name="T25" fmla="*/ 17 h 56"/>
                  <a:gd name="T26" fmla="*/ 13 w 35"/>
                  <a:gd name="T27" fmla="*/ 4 h 56"/>
                  <a:gd name="T28" fmla="*/ 7 w 35"/>
                  <a:gd name="T29" fmla="*/ 0 h 56"/>
                  <a:gd name="T30" fmla="*/ 3 w 35"/>
                  <a:gd name="T3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" y="6"/>
                    </a:moveTo>
                    <a:lnTo>
                      <a:pt x="0" y="4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0" y="3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48"/>
                    </a:lnTo>
                    <a:lnTo>
                      <a:pt x="13" y="26"/>
                    </a:lnTo>
                    <a:lnTo>
                      <a:pt x="35" y="14"/>
                    </a:lnTo>
                    <a:lnTo>
                      <a:pt x="31" y="4"/>
                    </a:lnTo>
                    <a:lnTo>
                      <a:pt x="10" y="17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0088" name="Group 1816"/>
            <p:cNvGrpSpPr>
              <a:grpSpLocks/>
            </p:cNvGrpSpPr>
            <p:nvPr/>
          </p:nvGrpSpPr>
          <p:grpSpPr bwMode="auto">
            <a:xfrm>
              <a:off x="6792913" y="6049963"/>
              <a:ext cx="604837" cy="487362"/>
              <a:chOff x="4415" y="3811"/>
              <a:chExt cx="381" cy="307"/>
            </a:xfrm>
          </p:grpSpPr>
          <p:sp>
            <p:nvSpPr>
              <p:cNvPr id="439888" name="Freeform 1616"/>
              <p:cNvSpPr>
                <a:spLocks/>
              </p:cNvSpPr>
              <p:nvPr/>
            </p:nvSpPr>
            <p:spPr bwMode="auto">
              <a:xfrm>
                <a:off x="4546" y="3885"/>
                <a:ext cx="17" cy="28"/>
              </a:xfrm>
              <a:custGeom>
                <a:avLst/>
                <a:gdLst>
                  <a:gd name="T0" fmla="*/ 3 w 35"/>
                  <a:gd name="T1" fmla="*/ 6 h 56"/>
                  <a:gd name="T2" fmla="*/ 0 w 35"/>
                  <a:gd name="T3" fmla="*/ 48 h 56"/>
                  <a:gd name="T4" fmla="*/ 7 w 35"/>
                  <a:gd name="T5" fmla="*/ 56 h 56"/>
                  <a:gd name="T6" fmla="*/ 7 w 35"/>
                  <a:gd name="T7" fmla="*/ 53 h 56"/>
                  <a:gd name="T8" fmla="*/ 10 w 35"/>
                  <a:gd name="T9" fmla="*/ 53 h 56"/>
                  <a:gd name="T10" fmla="*/ 10 w 35"/>
                  <a:gd name="T11" fmla="*/ 36 h 56"/>
                  <a:gd name="T12" fmla="*/ 21 w 35"/>
                  <a:gd name="T13" fmla="*/ 56 h 56"/>
                  <a:gd name="T14" fmla="*/ 24 w 35"/>
                  <a:gd name="T15" fmla="*/ 56 h 56"/>
                  <a:gd name="T16" fmla="*/ 28 w 35"/>
                  <a:gd name="T17" fmla="*/ 48 h 56"/>
                  <a:gd name="T18" fmla="*/ 13 w 35"/>
                  <a:gd name="T19" fmla="*/ 26 h 56"/>
                  <a:gd name="T20" fmla="*/ 35 w 35"/>
                  <a:gd name="T21" fmla="*/ 14 h 56"/>
                  <a:gd name="T22" fmla="*/ 31 w 35"/>
                  <a:gd name="T23" fmla="*/ 4 h 56"/>
                  <a:gd name="T24" fmla="*/ 10 w 35"/>
                  <a:gd name="T25" fmla="*/ 17 h 56"/>
                  <a:gd name="T26" fmla="*/ 13 w 35"/>
                  <a:gd name="T27" fmla="*/ 4 h 56"/>
                  <a:gd name="T28" fmla="*/ 7 w 35"/>
                  <a:gd name="T29" fmla="*/ 0 h 56"/>
                  <a:gd name="T30" fmla="*/ 3 w 35"/>
                  <a:gd name="T3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" y="6"/>
                    </a:moveTo>
                    <a:lnTo>
                      <a:pt x="0" y="4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0" y="3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48"/>
                    </a:lnTo>
                    <a:lnTo>
                      <a:pt x="13" y="26"/>
                    </a:lnTo>
                    <a:lnTo>
                      <a:pt x="35" y="14"/>
                    </a:lnTo>
                    <a:lnTo>
                      <a:pt x="31" y="4"/>
                    </a:lnTo>
                    <a:lnTo>
                      <a:pt x="10" y="17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89" name="Freeform 1617"/>
              <p:cNvSpPr>
                <a:spLocks/>
              </p:cNvSpPr>
              <p:nvPr/>
            </p:nvSpPr>
            <p:spPr bwMode="auto">
              <a:xfrm>
                <a:off x="4525" y="3868"/>
                <a:ext cx="26" cy="24"/>
              </a:xfrm>
              <a:custGeom>
                <a:avLst/>
                <a:gdLst>
                  <a:gd name="T0" fmla="*/ 7 w 52"/>
                  <a:gd name="T1" fmla="*/ 2 h 48"/>
                  <a:gd name="T2" fmla="*/ 17 w 52"/>
                  <a:gd name="T3" fmla="*/ 21 h 48"/>
                  <a:gd name="T4" fmla="*/ 0 w 52"/>
                  <a:gd name="T5" fmla="*/ 34 h 48"/>
                  <a:gd name="T6" fmla="*/ 0 w 52"/>
                  <a:gd name="T7" fmla="*/ 48 h 48"/>
                  <a:gd name="T8" fmla="*/ 4 w 52"/>
                  <a:gd name="T9" fmla="*/ 44 h 48"/>
                  <a:gd name="T10" fmla="*/ 7 w 52"/>
                  <a:gd name="T11" fmla="*/ 48 h 48"/>
                  <a:gd name="T12" fmla="*/ 23 w 52"/>
                  <a:gd name="T13" fmla="*/ 32 h 48"/>
                  <a:gd name="T14" fmla="*/ 35 w 52"/>
                  <a:gd name="T15" fmla="*/ 48 h 48"/>
                  <a:gd name="T16" fmla="*/ 42 w 52"/>
                  <a:gd name="T17" fmla="*/ 44 h 48"/>
                  <a:gd name="T18" fmla="*/ 45 w 52"/>
                  <a:gd name="T19" fmla="*/ 40 h 48"/>
                  <a:gd name="T20" fmla="*/ 32 w 52"/>
                  <a:gd name="T21" fmla="*/ 24 h 48"/>
                  <a:gd name="T22" fmla="*/ 52 w 52"/>
                  <a:gd name="T23" fmla="*/ 6 h 48"/>
                  <a:gd name="T24" fmla="*/ 45 w 52"/>
                  <a:gd name="T25" fmla="*/ 0 h 48"/>
                  <a:gd name="T26" fmla="*/ 27 w 52"/>
                  <a:gd name="T27" fmla="*/ 12 h 48"/>
                  <a:gd name="T28" fmla="*/ 17 w 52"/>
                  <a:gd name="T29" fmla="*/ 0 h 48"/>
                  <a:gd name="T30" fmla="*/ 14 w 52"/>
                  <a:gd name="T31" fmla="*/ 0 h 48"/>
                  <a:gd name="T32" fmla="*/ 10 w 52"/>
                  <a:gd name="T33" fmla="*/ 0 h 48"/>
                  <a:gd name="T34" fmla="*/ 7 w 52"/>
                  <a:gd name="T3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48">
                    <a:moveTo>
                      <a:pt x="7" y="2"/>
                    </a:moveTo>
                    <a:lnTo>
                      <a:pt x="17" y="21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23" y="32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32" y="24"/>
                    </a:lnTo>
                    <a:lnTo>
                      <a:pt x="52" y="6"/>
                    </a:lnTo>
                    <a:lnTo>
                      <a:pt x="45" y="0"/>
                    </a:lnTo>
                    <a:lnTo>
                      <a:pt x="27" y="1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0" name="Freeform 1618"/>
              <p:cNvSpPr>
                <a:spLocks/>
              </p:cNvSpPr>
              <p:nvPr/>
            </p:nvSpPr>
            <p:spPr bwMode="auto">
              <a:xfrm>
                <a:off x="4525" y="3868"/>
                <a:ext cx="26" cy="24"/>
              </a:xfrm>
              <a:custGeom>
                <a:avLst/>
                <a:gdLst>
                  <a:gd name="T0" fmla="*/ 7 w 52"/>
                  <a:gd name="T1" fmla="*/ 2 h 48"/>
                  <a:gd name="T2" fmla="*/ 17 w 52"/>
                  <a:gd name="T3" fmla="*/ 21 h 48"/>
                  <a:gd name="T4" fmla="*/ 0 w 52"/>
                  <a:gd name="T5" fmla="*/ 34 h 48"/>
                  <a:gd name="T6" fmla="*/ 0 w 52"/>
                  <a:gd name="T7" fmla="*/ 48 h 48"/>
                  <a:gd name="T8" fmla="*/ 4 w 52"/>
                  <a:gd name="T9" fmla="*/ 44 h 48"/>
                  <a:gd name="T10" fmla="*/ 7 w 52"/>
                  <a:gd name="T11" fmla="*/ 48 h 48"/>
                  <a:gd name="T12" fmla="*/ 23 w 52"/>
                  <a:gd name="T13" fmla="*/ 32 h 48"/>
                  <a:gd name="T14" fmla="*/ 35 w 52"/>
                  <a:gd name="T15" fmla="*/ 48 h 48"/>
                  <a:gd name="T16" fmla="*/ 42 w 52"/>
                  <a:gd name="T17" fmla="*/ 44 h 48"/>
                  <a:gd name="T18" fmla="*/ 45 w 52"/>
                  <a:gd name="T19" fmla="*/ 40 h 48"/>
                  <a:gd name="T20" fmla="*/ 32 w 52"/>
                  <a:gd name="T21" fmla="*/ 24 h 48"/>
                  <a:gd name="T22" fmla="*/ 52 w 52"/>
                  <a:gd name="T23" fmla="*/ 6 h 48"/>
                  <a:gd name="T24" fmla="*/ 45 w 52"/>
                  <a:gd name="T25" fmla="*/ 0 h 48"/>
                  <a:gd name="T26" fmla="*/ 27 w 52"/>
                  <a:gd name="T27" fmla="*/ 12 h 48"/>
                  <a:gd name="T28" fmla="*/ 17 w 52"/>
                  <a:gd name="T29" fmla="*/ 0 h 48"/>
                  <a:gd name="T30" fmla="*/ 14 w 52"/>
                  <a:gd name="T31" fmla="*/ 0 h 48"/>
                  <a:gd name="T32" fmla="*/ 10 w 52"/>
                  <a:gd name="T33" fmla="*/ 0 h 48"/>
                  <a:gd name="T34" fmla="*/ 7 w 52"/>
                  <a:gd name="T3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48">
                    <a:moveTo>
                      <a:pt x="7" y="2"/>
                    </a:moveTo>
                    <a:lnTo>
                      <a:pt x="17" y="21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23" y="32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32" y="24"/>
                    </a:lnTo>
                    <a:lnTo>
                      <a:pt x="52" y="6"/>
                    </a:lnTo>
                    <a:lnTo>
                      <a:pt x="45" y="0"/>
                    </a:lnTo>
                    <a:lnTo>
                      <a:pt x="27" y="1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1" name="Freeform 1619"/>
              <p:cNvSpPr>
                <a:spLocks/>
              </p:cNvSpPr>
              <p:nvPr/>
            </p:nvSpPr>
            <p:spPr bwMode="auto">
              <a:xfrm>
                <a:off x="4708" y="3822"/>
                <a:ext cx="1" cy="5"/>
              </a:xfrm>
              <a:custGeom>
                <a:avLst/>
                <a:gdLst>
                  <a:gd name="T0" fmla="*/ 4 h 10"/>
                  <a:gd name="T1" fmla="*/ 0 h 10"/>
                  <a:gd name="T2" fmla="*/ 4 h 10"/>
                  <a:gd name="T3" fmla="*/ 7 h 10"/>
                  <a:gd name="T4" fmla="*/ 10 h 10"/>
                  <a:gd name="T5" fmla="*/ 7 h 10"/>
                  <a:gd name="T6" fmla="*/ 4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2" name="Line 1620"/>
              <p:cNvSpPr>
                <a:spLocks noChangeShapeType="1"/>
              </p:cNvSpPr>
              <p:nvPr/>
            </p:nvSpPr>
            <p:spPr bwMode="auto">
              <a:xfrm>
                <a:off x="4708" y="382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3" name="Rectangle 1621"/>
              <p:cNvSpPr>
                <a:spLocks noChangeArrowheads="1"/>
              </p:cNvSpPr>
              <p:nvPr/>
            </p:nvSpPr>
            <p:spPr bwMode="auto">
              <a:xfrm>
                <a:off x="4657" y="3822"/>
                <a:ext cx="65" cy="7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4" name="Rectangle 1622"/>
              <p:cNvSpPr>
                <a:spLocks noChangeArrowheads="1"/>
              </p:cNvSpPr>
              <p:nvPr/>
            </p:nvSpPr>
            <p:spPr bwMode="auto">
              <a:xfrm>
                <a:off x="4657" y="3822"/>
                <a:ext cx="65" cy="7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5" name="Rectangle 1623"/>
              <p:cNvSpPr>
                <a:spLocks noChangeArrowheads="1"/>
              </p:cNvSpPr>
              <p:nvPr/>
            </p:nvSpPr>
            <p:spPr bwMode="auto">
              <a:xfrm>
                <a:off x="4661" y="3824"/>
                <a:ext cx="58" cy="6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6" name="Rectangle 1624"/>
              <p:cNvSpPr>
                <a:spLocks noChangeArrowheads="1"/>
              </p:cNvSpPr>
              <p:nvPr/>
            </p:nvSpPr>
            <p:spPr bwMode="auto">
              <a:xfrm>
                <a:off x="4661" y="3824"/>
                <a:ext cx="58" cy="6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7" name="Freeform 1625"/>
              <p:cNvSpPr>
                <a:spLocks/>
              </p:cNvSpPr>
              <p:nvPr/>
            </p:nvSpPr>
            <p:spPr bwMode="auto">
              <a:xfrm>
                <a:off x="4694" y="3849"/>
                <a:ext cx="19" cy="36"/>
              </a:xfrm>
              <a:custGeom>
                <a:avLst/>
                <a:gdLst>
                  <a:gd name="T0" fmla="*/ 3 w 39"/>
                  <a:gd name="T1" fmla="*/ 12 h 72"/>
                  <a:gd name="T2" fmla="*/ 0 w 39"/>
                  <a:gd name="T3" fmla="*/ 62 h 72"/>
                  <a:gd name="T4" fmla="*/ 7 w 39"/>
                  <a:gd name="T5" fmla="*/ 70 h 72"/>
                  <a:gd name="T6" fmla="*/ 7 w 39"/>
                  <a:gd name="T7" fmla="*/ 66 h 72"/>
                  <a:gd name="T8" fmla="*/ 12 w 39"/>
                  <a:gd name="T9" fmla="*/ 66 h 72"/>
                  <a:gd name="T10" fmla="*/ 12 w 39"/>
                  <a:gd name="T11" fmla="*/ 44 h 72"/>
                  <a:gd name="T12" fmla="*/ 25 w 39"/>
                  <a:gd name="T13" fmla="*/ 72 h 72"/>
                  <a:gd name="T14" fmla="*/ 31 w 39"/>
                  <a:gd name="T15" fmla="*/ 72 h 72"/>
                  <a:gd name="T16" fmla="*/ 31 w 39"/>
                  <a:gd name="T17" fmla="*/ 59 h 72"/>
                  <a:gd name="T18" fmla="*/ 18 w 39"/>
                  <a:gd name="T19" fmla="*/ 31 h 72"/>
                  <a:gd name="T20" fmla="*/ 39 w 39"/>
                  <a:gd name="T21" fmla="*/ 16 h 72"/>
                  <a:gd name="T22" fmla="*/ 35 w 39"/>
                  <a:gd name="T23" fmla="*/ 6 h 72"/>
                  <a:gd name="T24" fmla="*/ 14 w 39"/>
                  <a:gd name="T25" fmla="*/ 20 h 72"/>
                  <a:gd name="T26" fmla="*/ 18 w 39"/>
                  <a:gd name="T27" fmla="*/ 6 h 72"/>
                  <a:gd name="T28" fmla="*/ 12 w 39"/>
                  <a:gd name="T29" fmla="*/ 0 h 72"/>
                  <a:gd name="T30" fmla="*/ 3 w 39"/>
                  <a:gd name="T31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72">
                    <a:moveTo>
                      <a:pt x="3" y="12"/>
                    </a:moveTo>
                    <a:lnTo>
                      <a:pt x="0" y="62"/>
                    </a:lnTo>
                    <a:lnTo>
                      <a:pt x="7" y="70"/>
                    </a:lnTo>
                    <a:lnTo>
                      <a:pt x="7" y="66"/>
                    </a:lnTo>
                    <a:lnTo>
                      <a:pt x="12" y="66"/>
                    </a:lnTo>
                    <a:lnTo>
                      <a:pt x="12" y="44"/>
                    </a:lnTo>
                    <a:lnTo>
                      <a:pt x="25" y="72"/>
                    </a:lnTo>
                    <a:lnTo>
                      <a:pt x="31" y="72"/>
                    </a:lnTo>
                    <a:lnTo>
                      <a:pt x="31" y="59"/>
                    </a:lnTo>
                    <a:lnTo>
                      <a:pt x="18" y="31"/>
                    </a:lnTo>
                    <a:lnTo>
                      <a:pt x="39" y="16"/>
                    </a:lnTo>
                    <a:lnTo>
                      <a:pt x="35" y="6"/>
                    </a:lnTo>
                    <a:lnTo>
                      <a:pt x="14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8" name="Freeform 1626"/>
              <p:cNvSpPr>
                <a:spLocks/>
              </p:cNvSpPr>
              <p:nvPr/>
            </p:nvSpPr>
            <p:spPr bwMode="auto">
              <a:xfrm>
                <a:off x="4694" y="3849"/>
                <a:ext cx="19" cy="36"/>
              </a:xfrm>
              <a:custGeom>
                <a:avLst/>
                <a:gdLst>
                  <a:gd name="T0" fmla="*/ 3 w 39"/>
                  <a:gd name="T1" fmla="*/ 12 h 72"/>
                  <a:gd name="T2" fmla="*/ 0 w 39"/>
                  <a:gd name="T3" fmla="*/ 62 h 72"/>
                  <a:gd name="T4" fmla="*/ 7 w 39"/>
                  <a:gd name="T5" fmla="*/ 70 h 72"/>
                  <a:gd name="T6" fmla="*/ 7 w 39"/>
                  <a:gd name="T7" fmla="*/ 66 h 72"/>
                  <a:gd name="T8" fmla="*/ 12 w 39"/>
                  <a:gd name="T9" fmla="*/ 66 h 72"/>
                  <a:gd name="T10" fmla="*/ 12 w 39"/>
                  <a:gd name="T11" fmla="*/ 44 h 72"/>
                  <a:gd name="T12" fmla="*/ 25 w 39"/>
                  <a:gd name="T13" fmla="*/ 72 h 72"/>
                  <a:gd name="T14" fmla="*/ 31 w 39"/>
                  <a:gd name="T15" fmla="*/ 72 h 72"/>
                  <a:gd name="T16" fmla="*/ 31 w 39"/>
                  <a:gd name="T17" fmla="*/ 59 h 72"/>
                  <a:gd name="T18" fmla="*/ 18 w 39"/>
                  <a:gd name="T19" fmla="*/ 31 h 72"/>
                  <a:gd name="T20" fmla="*/ 39 w 39"/>
                  <a:gd name="T21" fmla="*/ 16 h 72"/>
                  <a:gd name="T22" fmla="*/ 35 w 39"/>
                  <a:gd name="T23" fmla="*/ 6 h 72"/>
                  <a:gd name="T24" fmla="*/ 14 w 39"/>
                  <a:gd name="T25" fmla="*/ 20 h 72"/>
                  <a:gd name="T26" fmla="*/ 18 w 39"/>
                  <a:gd name="T27" fmla="*/ 6 h 72"/>
                  <a:gd name="T28" fmla="*/ 12 w 39"/>
                  <a:gd name="T29" fmla="*/ 0 h 72"/>
                  <a:gd name="T30" fmla="*/ 3 w 39"/>
                  <a:gd name="T31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72">
                    <a:moveTo>
                      <a:pt x="3" y="12"/>
                    </a:moveTo>
                    <a:lnTo>
                      <a:pt x="0" y="62"/>
                    </a:lnTo>
                    <a:lnTo>
                      <a:pt x="7" y="70"/>
                    </a:lnTo>
                    <a:lnTo>
                      <a:pt x="7" y="66"/>
                    </a:lnTo>
                    <a:lnTo>
                      <a:pt x="12" y="66"/>
                    </a:lnTo>
                    <a:lnTo>
                      <a:pt x="12" y="44"/>
                    </a:lnTo>
                    <a:lnTo>
                      <a:pt x="25" y="72"/>
                    </a:lnTo>
                    <a:lnTo>
                      <a:pt x="31" y="72"/>
                    </a:lnTo>
                    <a:lnTo>
                      <a:pt x="31" y="59"/>
                    </a:lnTo>
                    <a:lnTo>
                      <a:pt x="18" y="31"/>
                    </a:lnTo>
                    <a:lnTo>
                      <a:pt x="39" y="16"/>
                    </a:lnTo>
                    <a:lnTo>
                      <a:pt x="35" y="6"/>
                    </a:lnTo>
                    <a:lnTo>
                      <a:pt x="14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3" y="1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899" name="Freeform 1627"/>
              <p:cNvSpPr>
                <a:spLocks/>
              </p:cNvSpPr>
              <p:nvPr/>
            </p:nvSpPr>
            <p:spPr bwMode="auto">
              <a:xfrm>
                <a:off x="4668" y="3827"/>
                <a:ext cx="32" cy="32"/>
              </a:xfrm>
              <a:custGeom>
                <a:avLst/>
                <a:gdLst>
                  <a:gd name="T0" fmla="*/ 10 w 64"/>
                  <a:gd name="T1" fmla="*/ 4 h 64"/>
                  <a:gd name="T2" fmla="*/ 24 w 64"/>
                  <a:gd name="T3" fmla="*/ 28 h 64"/>
                  <a:gd name="T4" fmla="*/ 0 w 64"/>
                  <a:gd name="T5" fmla="*/ 46 h 64"/>
                  <a:gd name="T6" fmla="*/ 4 w 64"/>
                  <a:gd name="T7" fmla="*/ 60 h 64"/>
                  <a:gd name="T8" fmla="*/ 7 w 64"/>
                  <a:gd name="T9" fmla="*/ 64 h 64"/>
                  <a:gd name="T10" fmla="*/ 32 w 64"/>
                  <a:gd name="T11" fmla="*/ 44 h 64"/>
                  <a:gd name="T12" fmla="*/ 42 w 64"/>
                  <a:gd name="T13" fmla="*/ 60 h 64"/>
                  <a:gd name="T14" fmla="*/ 52 w 64"/>
                  <a:gd name="T15" fmla="*/ 60 h 64"/>
                  <a:gd name="T16" fmla="*/ 55 w 64"/>
                  <a:gd name="T17" fmla="*/ 54 h 64"/>
                  <a:gd name="T18" fmla="*/ 38 w 64"/>
                  <a:gd name="T19" fmla="*/ 36 h 64"/>
                  <a:gd name="T20" fmla="*/ 64 w 64"/>
                  <a:gd name="T21" fmla="*/ 12 h 64"/>
                  <a:gd name="T22" fmla="*/ 55 w 64"/>
                  <a:gd name="T23" fmla="*/ 0 h 64"/>
                  <a:gd name="T24" fmla="*/ 36 w 64"/>
                  <a:gd name="T25" fmla="*/ 22 h 64"/>
                  <a:gd name="T26" fmla="*/ 24 w 64"/>
                  <a:gd name="T27" fmla="*/ 0 h 64"/>
                  <a:gd name="T28" fmla="*/ 17 w 64"/>
                  <a:gd name="T29" fmla="*/ 4 h 64"/>
                  <a:gd name="T30" fmla="*/ 14 w 64"/>
                  <a:gd name="T31" fmla="*/ 0 h 64"/>
                  <a:gd name="T32" fmla="*/ 10 w 64"/>
                  <a:gd name="T3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10" y="4"/>
                    </a:moveTo>
                    <a:lnTo>
                      <a:pt x="24" y="28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32" y="44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5" y="54"/>
                    </a:lnTo>
                    <a:lnTo>
                      <a:pt x="38" y="36"/>
                    </a:lnTo>
                    <a:lnTo>
                      <a:pt x="64" y="12"/>
                    </a:lnTo>
                    <a:lnTo>
                      <a:pt x="55" y="0"/>
                    </a:lnTo>
                    <a:lnTo>
                      <a:pt x="36" y="22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0" name="Freeform 1628"/>
              <p:cNvSpPr>
                <a:spLocks/>
              </p:cNvSpPr>
              <p:nvPr/>
            </p:nvSpPr>
            <p:spPr bwMode="auto">
              <a:xfrm>
                <a:off x="4668" y="3827"/>
                <a:ext cx="32" cy="32"/>
              </a:xfrm>
              <a:custGeom>
                <a:avLst/>
                <a:gdLst>
                  <a:gd name="T0" fmla="*/ 10 w 64"/>
                  <a:gd name="T1" fmla="*/ 4 h 64"/>
                  <a:gd name="T2" fmla="*/ 24 w 64"/>
                  <a:gd name="T3" fmla="*/ 28 h 64"/>
                  <a:gd name="T4" fmla="*/ 0 w 64"/>
                  <a:gd name="T5" fmla="*/ 46 h 64"/>
                  <a:gd name="T6" fmla="*/ 4 w 64"/>
                  <a:gd name="T7" fmla="*/ 60 h 64"/>
                  <a:gd name="T8" fmla="*/ 7 w 64"/>
                  <a:gd name="T9" fmla="*/ 64 h 64"/>
                  <a:gd name="T10" fmla="*/ 32 w 64"/>
                  <a:gd name="T11" fmla="*/ 44 h 64"/>
                  <a:gd name="T12" fmla="*/ 42 w 64"/>
                  <a:gd name="T13" fmla="*/ 60 h 64"/>
                  <a:gd name="T14" fmla="*/ 52 w 64"/>
                  <a:gd name="T15" fmla="*/ 60 h 64"/>
                  <a:gd name="T16" fmla="*/ 55 w 64"/>
                  <a:gd name="T17" fmla="*/ 54 h 64"/>
                  <a:gd name="T18" fmla="*/ 38 w 64"/>
                  <a:gd name="T19" fmla="*/ 36 h 64"/>
                  <a:gd name="T20" fmla="*/ 64 w 64"/>
                  <a:gd name="T21" fmla="*/ 12 h 64"/>
                  <a:gd name="T22" fmla="*/ 55 w 64"/>
                  <a:gd name="T23" fmla="*/ 0 h 64"/>
                  <a:gd name="T24" fmla="*/ 36 w 64"/>
                  <a:gd name="T25" fmla="*/ 22 h 64"/>
                  <a:gd name="T26" fmla="*/ 24 w 64"/>
                  <a:gd name="T27" fmla="*/ 0 h 64"/>
                  <a:gd name="T28" fmla="*/ 17 w 64"/>
                  <a:gd name="T29" fmla="*/ 4 h 64"/>
                  <a:gd name="T30" fmla="*/ 14 w 64"/>
                  <a:gd name="T31" fmla="*/ 0 h 64"/>
                  <a:gd name="T32" fmla="*/ 10 w 64"/>
                  <a:gd name="T3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10" y="4"/>
                    </a:moveTo>
                    <a:lnTo>
                      <a:pt x="24" y="28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32" y="44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5" y="54"/>
                    </a:lnTo>
                    <a:lnTo>
                      <a:pt x="38" y="36"/>
                    </a:lnTo>
                    <a:lnTo>
                      <a:pt x="64" y="12"/>
                    </a:lnTo>
                    <a:lnTo>
                      <a:pt x="55" y="0"/>
                    </a:lnTo>
                    <a:lnTo>
                      <a:pt x="36" y="22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1" name="Freeform 1629"/>
              <p:cNvSpPr>
                <a:spLocks/>
              </p:cNvSpPr>
              <p:nvPr/>
            </p:nvSpPr>
            <p:spPr bwMode="auto">
              <a:xfrm>
                <a:off x="4670" y="3857"/>
                <a:ext cx="19" cy="28"/>
              </a:xfrm>
              <a:custGeom>
                <a:avLst/>
                <a:gdLst>
                  <a:gd name="T0" fmla="*/ 23 w 38"/>
                  <a:gd name="T1" fmla="*/ 0 h 56"/>
                  <a:gd name="T2" fmla="*/ 28 w 38"/>
                  <a:gd name="T3" fmla="*/ 0 h 56"/>
                  <a:gd name="T4" fmla="*/ 32 w 38"/>
                  <a:gd name="T5" fmla="*/ 4 h 56"/>
                  <a:gd name="T6" fmla="*/ 34 w 38"/>
                  <a:gd name="T7" fmla="*/ 7 h 56"/>
                  <a:gd name="T8" fmla="*/ 34 w 38"/>
                  <a:gd name="T9" fmla="*/ 12 h 56"/>
                  <a:gd name="T10" fmla="*/ 38 w 38"/>
                  <a:gd name="T11" fmla="*/ 15 h 56"/>
                  <a:gd name="T12" fmla="*/ 38 w 38"/>
                  <a:gd name="T13" fmla="*/ 22 h 56"/>
                  <a:gd name="T14" fmla="*/ 38 w 38"/>
                  <a:gd name="T15" fmla="*/ 24 h 56"/>
                  <a:gd name="T16" fmla="*/ 38 w 38"/>
                  <a:gd name="T17" fmla="*/ 32 h 56"/>
                  <a:gd name="T18" fmla="*/ 38 w 38"/>
                  <a:gd name="T19" fmla="*/ 38 h 56"/>
                  <a:gd name="T20" fmla="*/ 34 w 38"/>
                  <a:gd name="T21" fmla="*/ 43 h 56"/>
                  <a:gd name="T22" fmla="*/ 32 w 38"/>
                  <a:gd name="T23" fmla="*/ 46 h 56"/>
                  <a:gd name="T24" fmla="*/ 28 w 38"/>
                  <a:gd name="T25" fmla="*/ 50 h 56"/>
                  <a:gd name="T26" fmla="*/ 23 w 38"/>
                  <a:gd name="T27" fmla="*/ 54 h 56"/>
                  <a:gd name="T28" fmla="*/ 20 w 38"/>
                  <a:gd name="T29" fmla="*/ 56 h 56"/>
                  <a:gd name="T30" fmla="*/ 17 w 38"/>
                  <a:gd name="T31" fmla="*/ 56 h 56"/>
                  <a:gd name="T32" fmla="*/ 13 w 38"/>
                  <a:gd name="T33" fmla="*/ 56 h 56"/>
                  <a:gd name="T34" fmla="*/ 10 w 38"/>
                  <a:gd name="T35" fmla="*/ 56 h 56"/>
                  <a:gd name="T36" fmla="*/ 6 w 38"/>
                  <a:gd name="T37" fmla="*/ 54 h 56"/>
                  <a:gd name="T38" fmla="*/ 3 w 38"/>
                  <a:gd name="T39" fmla="*/ 50 h 56"/>
                  <a:gd name="T40" fmla="*/ 0 w 38"/>
                  <a:gd name="T41" fmla="*/ 46 h 56"/>
                  <a:gd name="T42" fmla="*/ 0 w 38"/>
                  <a:gd name="T43" fmla="*/ 43 h 56"/>
                  <a:gd name="T44" fmla="*/ 0 w 38"/>
                  <a:gd name="T45" fmla="*/ 34 h 56"/>
                  <a:gd name="T46" fmla="*/ 0 w 38"/>
                  <a:gd name="T47" fmla="*/ 32 h 56"/>
                  <a:gd name="T48" fmla="*/ 0 w 38"/>
                  <a:gd name="T49" fmla="*/ 24 h 56"/>
                  <a:gd name="T50" fmla="*/ 0 w 38"/>
                  <a:gd name="T51" fmla="*/ 18 h 56"/>
                  <a:gd name="T52" fmla="*/ 3 w 38"/>
                  <a:gd name="T53" fmla="*/ 15 h 56"/>
                  <a:gd name="T54" fmla="*/ 6 w 38"/>
                  <a:gd name="T55" fmla="*/ 12 h 56"/>
                  <a:gd name="T56" fmla="*/ 10 w 38"/>
                  <a:gd name="T57" fmla="*/ 4 h 56"/>
                  <a:gd name="T58" fmla="*/ 13 w 38"/>
                  <a:gd name="T59" fmla="*/ 4 h 56"/>
                  <a:gd name="T60" fmla="*/ 17 w 38"/>
                  <a:gd name="T61" fmla="*/ 0 h 56"/>
                  <a:gd name="T62" fmla="*/ 20 w 38"/>
                  <a:gd name="T63" fmla="*/ 0 h 56"/>
                  <a:gd name="T64" fmla="*/ 23 w 38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6">
                    <a:moveTo>
                      <a:pt x="23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4" y="43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3" y="54"/>
                    </a:lnTo>
                    <a:lnTo>
                      <a:pt x="20" y="56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2" name="Freeform 1630"/>
              <p:cNvSpPr>
                <a:spLocks/>
              </p:cNvSpPr>
              <p:nvPr/>
            </p:nvSpPr>
            <p:spPr bwMode="auto">
              <a:xfrm>
                <a:off x="4670" y="3857"/>
                <a:ext cx="19" cy="28"/>
              </a:xfrm>
              <a:custGeom>
                <a:avLst/>
                <a:gdLst>
                  <a:gd name="T0" fmla="*/ 23 w 38"/>
                  <a:gd name="T1" fmla="*/ 0 h 56"/>
                  <a:gd name="T2" fmla="*/ 28 w 38"/>
                  <a:gd name="T3" fmla="*/ 0 h 56"/>
                  <a:gd name="T4" fmla="*/ 32 w 38"/>
                  <a:gd name="T5" fmla="*/ 4 h 56"/>
                  <a:gd name="T6" fmla="*/ 34 w 38"/>
                  <a:gd name="T7" fmla="*/ 7 h 56"/>
                  <a:gd name="T8" fmla="*/ 34 w 38"/>
                  <a:gd name="T9" fmla="*/ 12 h 56"/>
                  <a:gd name="T10" fmla="*/ 38 w 38"/>
                  <a:gd name="T11" fmla="*/ 15 h 56"/>
                  <a:gd name="T12" fmla="*/ 38 w 38"/>
                  <a:gd name="T13" fmla="*/ 22 h 56"/>
                  <a:gd name="T14" fmla="*/ 38 w 38"/>
                  <a:gd name="T15" fmla="*/ 24 h 56"/>
                  <a:gd name="T16" fmla="*/ 38 w 38"/>
                  <a:gd name="T17" fmla="*/ 32 h 56"/>
                  <a:gd name="T18" fmla="*/ 38 w 38"/>
                  <a:gd name="T19" fmla="*/ 38 h 56"/>
                  <a:gd name="T20" fmla="*/ 34 w 38"/>
                  <a:gd name="T21" fmla="*/ 43 h 56"/>
                  <a:gd name="T22" fmla="*/ 32 w 38"/>
                  <a:gd name="T23" fmla="*/ 46 h 56"/>
                  <a:gd name="T24" fmla="*/ 28 w 38"/>
                  <a:gd name="T25" fmla="*/ 50 h 56"/>
                  <a:gd name="T26" fmla="*/ 23 w 38"/>
                  <a:gd name="T27" fmla="*/ 54 h 56"/>
                  <a:gd name="T28" fmla="*/ 20 w 38"/>
                  <a:gd name="T29" fmla="*/ 56 h 56"/>
                  <a:gd name="T30" fmla="*/ 17 w 38"/>
                  <a:gd name="T31" fmla="*/ 56 h 56"/>
                  <a:gd name="T32" fmla="*/ 13 w 38"/>
                  <a:gd name="T33" fmla="*/ 56 h 56"/>
                  <a:gd name="T34" fmla="*/ 10 w 38"/>
                  <a:gd name="T35" fmla="*/ 56 h 56"/>
                  <a:gd name="T36" fmla="*/ 6 w 38"/>
                  <a:gd name="T37" fmla="*/ 54 h 56"/>
                  <a:gd name="T38" fmla="*/ 3 w 38"/>
                  <a:gd name="T39" fmla="*/ 50 h 56"/>
                  <a:gd name="T40" fmla="*/ 0 w 38"/>
                  <a:gd name="T41" fmla="*/ 46 h 56"/>
                  <a:gd name="T42" fmla="*/ 0 w 38"/>
                  <a:gd name="T43" fmla="*/ 43 h 56"/>
                  <a:gd name="T44" fmla="*/ 0 w 38"/>
                  <a:gd name="T45" fmla="*/ 34 h 56"/>
                  <a:gd name="T46" fmla="*/ 0 w 38"/>
                  <a:gd name="T47" fmla="*/ 32 h 56"/>
                  <a:gd name="T48" fmla="*/ 0 w 38"/>
                  <a:gd name="T49" fmla="*/ 24 h 56"/>
                  <a:gd name="T50" fmla="*/ 0 w 38"/>
                  <a:gd name="T51" fmla="*/ 18 h 56"/>
                  <a:gd name="T52" fmla="*/ 3 w 38"/>
                  <a:gd name="T53" fmla="*/ 15 h 56"/>
                  <a:gd name="T54" fmla="*/ 6 w 38"/>
                  <a:gd name="T55" fmla="*/ 12 h 56"/>
                  <a:gd name="T56" fmla="*/ 10 w 38"/>
                  <a:gd name="T57" fmla="*/ 4 h 56"/>
                  <a:gd name="T58" fmla="*/ 13 w 38"/>
                  <a:gd name="T59" fmla="*/ 4 h 56"/>
                  <a:gd name="T60" fmla="*/ 17 w 38"/>
                  <a:gd name="T61" fmla="*/ 0 h 56"/>
                  <a:gd name="T62" fmla="*/ 20 w 38"/>
                  <a:gd name="T63" fmla="*/ 0 h 56"/>
                  <a:gd name="T64" fmla="*/ 23 w 38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6">
                    <a:moveTo>
                      <a:pt x="23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4" y="43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3" y="54"/>
                    </a:lnTo>
                    <a:lnTo>
                      <a:pt x="20" y="56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3" name="Freeform 1631"/>
              <p:cNvSpPr>
                <a:spLocks/>
              </p:cNvSpPr>
              <p:nvPr/>
            </p:nvSpPr>
            <p:spPr bwMode="auto">
              <a:xfrm>
                <a:off x="4675" y="3863"/>
                <a:ext cx="6" cy="16"/>
              </a:xfrm>
              <a:custGeom>
                <a:avLst/>
                <a:gdLst>
                  <a:gd name="T0" fmla="*/ 10 w 13"/>
                  <a:gd name="T1" fmla="*/ 0 h 31"/>
                  <a:gd name="T2" fmla="*/ 10 w 13"/>
                  <a:gd name="T3" fmla="*/ 0 h 31"/>
                  <a:gd name="T4" fmla="*/ 13 w 13"/>
                  <a:gd name="T5" fmla="*/ 0 h 31"/>
                  <a:gd name="T6" fmla="*/ 13 w 13"/>
                  <a:gd name="T7" fmla="*/ 3 h 31"/>
                  <a:gd name="T8" fmla="*/ 13 w 13"/>
                  <a:gd name="T9" fmla="*/ 6 h 31"/>
                  <a:gd name="T10" fmla="*/ 13 w 13"/>
                  <a:gd name="T11" fmla="*/ 10 h 31"/>
                  <a:gd name="T12" fmla="*/ 13 w 13"/>
                  <a:gd name="T13" fmla="*/ 12 h 31"/>
                  <a:gd name="T14" fmla="*/ 13 w 13"/>
                  <a:gd name="T15" fmla="*/ 16 h 31"/>
                  <a:gd name="T16" fmla="*/ 13 w 13"/>
                  <a:gd name="T17" fmla="*/ 20 h 31"/>
                  <a:gd name="T18" fmla="*/ 10 w 13"/>
                  <a:gd name="T19" fmla="*/ 22 h 31"/>
                  <a:gd name="T20" fmla="*/ 10 w 13"/>
                  <a:gd name="T21" fmla="*/ 26 h 31"/>
                  <a:gd name="T22" fmla="*/ 7 w 13"/>
                  <a:gd name="T23" fmla="*/ 31 h 31"/>
                  <a:gd name="T24" fmla="*/ 3 w 13"/>
                  <a:gd name="T25" fmla="*/ 31 h 31"/>
                  <a:gd name="T26" fmla="*/ 3 w 13"/>
                  <a:gd name="T27" fmla="*/ 26 h 31"/>
                  <a:gd name="T28" fmla="*/ 0 w 13"/>
                  <a:gd name="T29" fmla="*/ 26 h 31"/>
                  <a:gd name="T30" fmla="*/ 0 w 13"/>
                  <a:gd name="T31" fmla="*/ 22 h 31"/>
                  <a:gd name="T32" fmla="*/ 0 w 13"/>
                  <a:gd name="T33" fmla="*/ 20 h 31"/>
                  <a:gd name="T34" fmla="*/ 0 w 13"/>
                  <a:gd name="T35" fmla="*/ 16 h 31"/>
                  <a:gd name="T36" fmla="*/ 0 w 13"/>
                  <a:gd name="T37" fmla="*/ 12 h 31"/>
                  <a:gd name="T38" fmla="*/ 0 w 13"/>
                  <a:gd name="T39" fmla="*/ 10 h 31"/>
                  <a:gd name="T40" fmla="*/ 0 w 13"/>
                  <a:gd name="T41" fmla="*/ 6 h 31"/>
                  <a:gd name="T42" fmla="*/ 3 w 13"/>
                  <a:gd name="T43" fmla="*/ 6 h 31"/>
                  <a:gd name="T44" fmla="*/ 3 w 13"/>
                  <a:gd name="T45" fmla="*/ 3 h 31"/>
                  <a:gd name="T46" fmla="*/ 7 w 13"/>
                  <a:gd name="T47" fmla="*/ 3 h 31"/>
                  <a:gd name="T48" fmla="*/ 7 w 13"/>
                  <a:gd name="T49" fmla="*/ 0 h 31"/>
                  <a:gd name="T50" fmla="*/ 10 w 13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1">
                    <a:moveTo>
                      <a:pt x="10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4" name="Freeform 1632"/>
              <p:cNvSpPr>
                <a:spLocks/>
              </p:cNvSpPr>
              <p:nvPr/>
            </p:nvSpPr>
            <p:spPr bwMode="auto">
              <a:xfrm>
                <a:off x="4675" y="3863"/>
                <a:ext cx="6" cy="16"/>
              </a:xfrm>
              <a:custGeom>
                <a:avLst/>
                <a:gdLst>
                  <a:gd name="T0" fmla="*/ 10 w 13"/>
                  <a:gd name="T1" fmla="*/ 0 h 31"/>
                  <a:gd name="T2" fmla="*/ 13 w 13"/>
                  <a:gd name="T3" fmla="*/ 0 h 31"/>
                  <a:gd name="T4" fmla="*/ 13 w 13"/>
                  <a:gd name="T5" fmla="*/ 3 h 31"/>
                  <a:gd name="T6" fmla="*/ 13 w 13"/>
                  <a:gd name="T7" fmla="*/ 6 h 31"/>
                  <a:gd name="T8" fmla="*/ 13 w 13"/>
                  <a:gd name="T9" fmla="*/ 10 h 31"/>
                  <a:gd name="T10" fmla="*/ 13 w 13"/>
                  <a:gd name="T11" fmla="*/ 12 h 31"/>
                  <a:gd name="T12" fmla="*/ 13 w 13"/>
                  <a:gd name="T13" fmla="*/ 16 h 31"/>
                  <a:gd name="T14" fmla="*/ 13 w 13"/>
                  <a:gd name="T15" fmla="*/ 20 h 31"/>
                  <a:gd name="T16" fmla="*/ 10 w 13"/>
                  <a:gd name="T17" fmla="*/ 22 h 31"/>
                  <a:gd name="T18" fmla="*/ 10 w 13"/>
                  <a:gd name="T19" fmla="*/ 26 h 31"/>
                  <a:gd name="T20" fmla="*/ 7 w 13"/>
                  <a:gd name="T21" fmla="*/ 31 h 31"/>
                  <a:gd name="T22" fmla="*/ 3 w 13"/>
                  <a:gd name="T23" fmla="*/ 31 h 31"/>
                  <a:gd name="T24" fmla="*/ 3 w 13"/>
                  <a:gd name="T25" fmla="*/ 26 h 31"/>
                  <a:gd name="T26" fmla="*/ 0 w 13"/>
                  <a:gd name="T27" fmla="*/ 26 h 31"/>
                  <a:gd name="T28" fmla="*/ 0 w 13"/>
                  <a:gd name="T29" fmla="*/ 22 h 31"/>
                  <a:gd name="T30" fmla="*/ 0 w 13"/>
                  <a:gd name="T31" fmla="*/ 20 h 31"/>
                  <a:gd name="T32" fmla="*/ 0 w 13"/>
                  <a:gd name="T33" fmla="*/ 16 h 31"/>
                  <a:gd name="T34" fmla="*/ 0 w 13"/>
                  <a:gd name="T35" fmla="*/ 12 h 31"/>
                  <a:gd name="T36" fmla="*/ 0 w 13"/>
                  <a:gd name="T37" fmla="*/ 10 h 31"/>
                  <a:gd name="T38" fmla="*/ 0 w 13"/>
                  <a:gd name="T39" fmla="*/ 6 h 31"/>
                  <a:gd name="T40" fmla="*/ 3 w 13"/>
                  <a:gd name="T41" fmla="*/ 6 h 31"/>
                  <a:gd name="T42" fmla="*/ 3 w 13"/>
                  <a:gd name="T43" fmla="*/ 3 h 31"/>
                  <a:gd name="T44" fmla="*/ 7 w 13"/>
                  <a:gd name="T45" fmla="*/ 3 h 31"/>
                  <a:gd name="T46" fmla="*/ 7 w 13"/>
                  <a:gd name="T47" fmla="*/ 0 h 31"/>
                  <a:gd name="T48" fmla="*/ 10 w 13"/>
                  <a:gd name="T4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31">
                    <a:moveTo>
                      <a:pt x="10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5" name="Freeform 1633"/>
              <p:cNvSpPr>
                <a:spLocks/>
              </p:cNvSpPr>
              <p:nvPr/>
            </p:nvSpPr>
            <p:spPr bwMode="auto">
              <a:xfrm>
                <a:off x="4609" y="4035"/>
                <a:ext cx="72" cy="74"/>
              </a:xfrm>
              <a:custGeom>
                <a:avLst/>
                <a:gdLst>
                  <a:gd name="T0" fmla="*/ 116 w 145"/>
                  <a:gd name="T1" fmla="*/ 134 h 148"/>
                  <a:gd name="T2" fmla="*/ 107 w 145"/>
                  <a:gd name="T3" fmla="*/ 134 h 148"/>
                  <a:gd name="T4" fmla="*/ 97 w 145"/>
                  <a:gd name="T5" fmla="*/ 137 h 148"/>
                  <a:gd name="T6" fmla="*/ 97 w 145"/>
                  <a:gd name="T7" fmla="*/ 144 h 148"/>
                  <a:gd name="T8" fmla="*/ 90 w 145"/>
                  <a:gd name="T9" fmla="*/ 141 h 148"/>
                  <a:gd name="T10" fmla="*/ 79 w 145"/>
                  <a:gd name="T11" fmla="*/ 144 h 148"/>
                  <a:gd name="T12" fmla="*/ 73 w 145"/>
                  <a:gd name="T13" fmla="*/ 148 h 148"/>
                  <a:gd name="T14" fmla="*/ 66 w 145"/>
                  <a:gd name="T15" fmla="*/ 141 h 148"/>
                  <a:gd name="T16" fmla="*/ 59 w 145"/>
                  <a:gd name="T17" fmla="*/ 148 h 148"/>
                  <a:gd name="T18" fmla="*/ 56 w 145"/>
                  <a:gd name="T19" fmla="*/ 141 h 148"/>
                  <a:gd name="T20" fmla="*/ 45 w 145"/>
                  <a:gd name="T21" fmla="*/ 141 h 148"/>
                  <a:gd name="T22" fmla="*/ 38 w 145"/>
                  <a:gd name="T23" fmla="*/ 137 h 148"/>
                  <a:gd name="T24" fmla="*/ 34 w 145"/>
                  <a:gd name="T25" fmla="*/ 126 h 148"/>
                  <a:gd name="T26" fmla="*/ 24 w 145"/>
                  <a:gd name="T27" fmla="*/ 130 h 148"/>
                  <a:gd name="T28" fmla="*/ 28 w 145"/>
                  <a:gd name="T29" fmla="*/ 120 h 148"/>
                  <a:gd name="T30" fmla="*/ 13 w 145"/>
                  <a:gd name="T31" fmla="*/ 116 h 148"/>
                  <a:gd name="T32" fmla="*/ 9 w 145"/>
                  <a:gd name="T33" fmla="*/ 109 h 148"/>
                  <a:gd name="T34" fmla="*/ 13 w 145"/>
                  <a:gd name="T35" fmla="*/ 98 h 148"/>
                  <a:gd name="T36" fmla="*/ 3 w 145"/>
                  <a:gd name="T37" fmla="*/ 98 h 148"/>
                  <a:gd name="T38" fmla="*/ 6 w 145"/>
                  <a:gd name="T39" fmla="*/ 92 h 148"/>
                  <a:gd name="T40" fmla="*/ 3 w 145"/>
                  <a:gd name="T41" fmla="*/ 84 h 148"/>
                  <a:gd name="T42" fmla="*/ 0 w 145"/>
                  <a:gd name="T43" fmla="*/ 78 h 148"/>
                  <a:gd name="T44" fmla="*/ 6 w 145"/>
                  <a:gd name="T45" fmla="*/ 74 h 148"/>
                  <a:gd name="T46" fmla="*/ 3 w 145"/>
                  <a:gd name="T47" fmla="*/ 60 h 148"/>
                  <a:gd name="T48" fmla="*/ 9 w 145"/>
                  <a:gd name="T49" fmla="*/ 56 h 148"/>
                  <a:gd name="T50" fmla="*/ 6 w 145"/>
                  <a:gd name="T51" fmla="*/ 43 h 148"/>
                  <a:gd name="T52" fmla="*/ 13 w 145"/>
                  <a:gd name="T53" fmla="*/ 39 h 148"/>
                  <a:gd name="T54" fmla="*/ 20 w 145"/>
                  <a:gd name="T55" fmla="*/ 34 h 148"/>
                  <a:gd name="T56" fmla="*/ 17 w 145"/>
                  <a:gd name="T57" fmla="*/ 26 h 148"/>
                  <a:gd name="T58" fmla="*/ 28 w 145"/>
                  <a:gd name="T59" fmla="*/ 28 h 148"/>
                  <a:gd name="T60" fmla="*/ 31 w 145"/>
                  <a:gd name="T61" fmla="*/ 15 h 148"/>
                  <a:gd name="T62" fmla="*/ 38 w 145"/>
                  <a:gd name="T63" fmla="*/ 12 h 148"/>
                  <a:gd name="T64" fmla="*/ 47 w 145"/>
                  <a:gd name="T65" fmla="*/ 15 h 148"/>
                  <a:gd name="T66" fmla="*/ 52 w 145"/>
                  <a:gd name="T67" fmla="*/ 5 h 148"/>
                  <a:gd name="T68" fmla="*/ 56 w 145"/>
                  <a:gd name="T69" fmla="*/ 12 h 148"/>
                  <a:gd name="T70" fmla="*/ 66 w 145"/>
                  <a:gd name="T71" fmla="*/ 0 h 148"/>
                  <a:gd name="T72" fmla="*/ 73 w 145"/>
                  <a:gd name="T73" fmla="*/ 5 h 148"/>
                  <a:gd name="T74" fmla="*/ 84 w 145"/>
                  <a:gd name="T75" fmla="*/ 5 h 148"/>
                  <a:gd name="T76" fmla="*/ 90 w 145"/>
                  <a:gd name="T77" fmla="*/ 8 h 148"/>
                  <a:gd name="T78" fmla="*/ 100 w 145"/>
                  <a:gd name="T79" fmla="*/ 12 h 148"/>
                  <a:gd name="T80" fmla="*/ 104 w 145"/>
                  <a:gd name="T81" fmla="*/ 12 h 148"/>
                  <a:gd name="T82" fmla="*/ 107 w 145"/>
                  <a:gd name="T83" fmla="*/ 18 h 148"/>
                  <a:gd name="T84" fmla="*/ 122 w 145"/>
                  <a:gd name="T85" fmla="*/ 18 h 148"/>
                  <a:gd name="T86" fmla="*/ 122 w 145"/>
                  <a:gd name="T87" fmla="*/ 28 h 148"/>
                  <a:gd name="T88" fmla="*/ 128 w 145"/>
                  <a:gd name="T89" fmla="*/ 32 h 148"/>
                  <a:gd name="T90" fmla="*/ 135 w 145"/>
                  <a:gd name="T91" fmla="*/ 34 h 148"/>
                  <a:gd name="T92" fmla="*/ 132 w 145"/>
                  <a:gd name="T93" fmla="*/ 43 h 148"/>
                  <a:gd name="T94" fmla="*/ 139 w 145"/>
                  <a:gd name="T95" fmla="*/ 50 h 148"/>
                  <a:gd name="T96" fmla="*/ 142 w 145"/>
                  <a:gd name="T97" fmla="*/ 56 h 148"/>
                  <a:gd name="T98" fmla="*/ 139 w 145"/>
                  <a:gd name="T99" fmla="*/ 66 h 148"/>
                  <a:gd name="T100" fmla="*/ 145 w 145"/>
                  <a:gd name="T101" fmla="*/ 71 h 148"/>
                  <a:gd name="T102" fmla="*/ 139 w 145"/>
                  <a:gd name="T103" fmla="*/ 74 h 148"/>
                  <a:gd name="T104" fmla="*/ 145 w 145"/>
                  <a:gd name="T105" fmla="*/ 84 h 148"/>
                  <a:gd name="T106" fmla="*/ 142 w 145"/>
                  <a:gd name="T107" fmla="*/ 92 h 148"/>
                  <a:gd name="T108" fmla="*/ 135 w 145"/>
                  <a:gd name="T109" fmla="*/ 98 h 148"/>
                  <a:gd name="T110" fmla="*/ 139 w 145"/>
                  <a:gd name="T111" fmla="*/ 109 h 148"/>
                  <a:gd name="T112" fmla="*/ 128 w 145"/>
                  <a:gd name="T113" fmla="*/ 109 h 148"/>
                  <a:gd name="T114" fmla="*/ 128 w 145"/>
                  <a:gd name="T115" fmla="*/ 122 h 148"/>
                  <a:gd name="T116" fmla="*/ 118 w 145"/>
                  <a:gd name="T117" fmla="*/ 1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8">
                    <a:moveTo>
                      <a:pt x="116" y="126"/>
                    </a:moveTo>
                    <a:lnTo>
                      <a:pt x="116" y="130"/>
                    </a:lnTo>
                    <a:lnTo>
                      <a:pt x="116" y="134"/>
                    </a:lnTo>
                    <a:lnTo>
                      <a:pt x="111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4" y="134"/>
                    </a:lnTo>
                    <a:lnTo>
                      <a:pt x="104" y="130"/>
                    </a:lnTo>
                    <a:lnTo>
                      <a:pt x="97" y="137"/>
                    </a:lnTo>
                    <a:lnTo>
                      <a:pt x="100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7"/>
                    </a:lnTo>
                    <a:lnTo>
                      <a:pt x="84" y="141"/>
                    </a:lnTo>
                    <a:lnTo>
                      <a:pt x="79" y="144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3" y="144"/>
                    </a:lnTo>
                    <a:lnTo>
                      <a:pt x="73" y="141"/>
                    </a:lnTo>
                    <a:lnTo>
                      <a:pt x="66" y="141"/>
                    </a:lnTo>
                    <a:lnTo>
                      <a:pt x="62" y="144"/>
                    </a:lnTo>
                    <a:lnTo>
                      <a:pt x="62" y="148"/>
                    </a:lnTo>
                    <a:lnTo>
                      <a:pt x="59" y="148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47" y="137"/>
                    </a:lnTo>
                    <a:lnTo>
                      <a:pt x="45" y="141"/>
                    </a:lnTo>
                    <a:lnTo>
                      <a:pt x="41" y="141"/>
                    </a:lnTo>
                    <a:lnTo>
                      <a:pt x="38" y="141"/>
                    </a:lnTo>
                    <a:lnTo>
                      <a:pt x="38" y="137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34" y="126"/>
                    </a:lnTo>
                    <a:lnTo>
                      <a:pt x="31" y="130"/>
                    </a:lnTo>
                    <a:lnTo>
                      <a:pt x="28" y="130"/>
                    </a:lnTo>
                    <a:lnTo>
                      <a:pt x="24" y="130"/>
                    </a:lnTo>
                    <a:lnTo>
                      <a:pt x="24" y="126"/>
                    </a:lnTo>
                    <a:lnTo>
                      <a:pt x="24" y="122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13" y="112"/>
                    </a:lnTo>
                    <a:lnTo>
                      <a:pt x="9" y="112"/>
                    </a:lnTo>
                    <a:lnTo>
                      <a:pt x="9" y="109"/>
                    </a:lnTo>
                    <a:lnTo>
                      <a:pt x="13" y="109"/>
                    </a:lnTo>
                    <a:lnTo>
                      <a:pt x="17" y="106"/>
                    </a:lnTo>
                    <a:lnTo>
                      <a:pt x="13" y="98"/>
                    </a:lnTo>
                    <a:lnTo>
                      <a:pt x="6" y="103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6" y="84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8"/>
                    </a:lnTo>
                    <a:lnTo>
                      <a:pt x="79" y="8"/>
                    </a:lnTo>
                    <a:lnTo>
                      <a:pt x="84" y="5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15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18" y="28"/>
                    </a:lnTo>
                    <a:lnTo>
                      <a:pt x="125" y="34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5" y="34"/>
                    </a:lnTo>
                    <a:lnTo>
                      <a:pt x="135" y="39"/>
                    </a:lnTo>
                    <a:lnTo>
                      <a:pt x="132" y="39"/>
                    </a:lnTo>
                    <a:lnTo>
                      <a:pt x="132" y="43"/>
                    </a:lnTo>
                    <a:lnTo>
                      <a:pt x="128" y="43"/>
                    </a:lnTo>
                    <a:lnTo>
                      <a:pt x="135" y="50"/>
                    </a:lnTo>
                    <a:lnTo>
                      <a:pt x="139" y="50"/>
                    </a:lnTo>
                    <a:lnTo>
                      <a:pt x="142" y="50"/>
                    </a:lnTo>
                    <a:lnTo>
                      <a:pt x="142" y="53"/>
                    </a:lnTo>
                    <a:lnTo>
                      <a:pt x="142" y="56"/>
                    </a:lnTo>
                    <a:lnTo>
                      <a:pt x="139" y="56"/>
                    </a:lnTo>
                    <a:lnTo>
                      <a:pt x="135" y="56"/>
                    </a:lnTo>
                    <a:lnTo>
                      <a:pt x="139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71"/>
                    </a:lnTo>
                    <a:lnTo>
                      <a:pt x="145" y="74"/>
                    </a:lnTo>
                    <a:lnTo>
                      <a:pt x="142" y="74"/>
                    </a:lnTo>
                    <a:lnTo>
                      <a:pt x="139" y="74"/>
                    </a:lnTo>
                    <a:lnTo>
                      <a:pt x="139" y="84"/>
                    </a:lnTo>
                    <a:lnTo>
                      <a:pt x="142" y="84"/>
                    </a:lnTo>
                    <a:lnTo>
                      <a:pt x="145" y="84"/>
                    </a:lnTo>
                    <a:lnTo>
                      <a:pt x="145" y="88"/>
                    </a:lnTo>
                    <a:lnTo>
                      <a:pt x="142" y="88"/>
                    </a:lnTo>
                    <a:lnTo>
                      <a:pt x="142" y="92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5" y="98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39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28" y="109"/>
                    </a:lnTo>
                    <a:lnTo>
                      <a:pt x="125" y="116"/>
                    </a:lnTo>
                    <a:lnTo>
                      <a:pt x="128" y="120"/>
                    </a:lnTo>
                    <a:lnTo>
                      <a:pt x="128" y="122"/>
                    </a:lnTo>
                    <a:lnTo>
                      <a:pt x="125" y="122"/>
                    </a:lnTo>
                    <a:lnTo>
                      <a:pt x="122" y="122"/>
                    </a:lnTo>
                    <a:lnTo>
                      <a:pt x="118" y="122"/>
                    </a:lnTo>
                    <a:lnTo>
                      <a:pt x="116" y="1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6" name="Freeform 1634"/>
              <p:cNvSpPr>
                <a:spLocks/>
              </p:cNvSpPr>
              <p:nvPr/>
            </p:nvSpPr>
            <p:spPr bwMode="auto">
              <a:xfrm>
                <a:off x="4609" y="4035"/>
                <a:ext cx="72" cy="74"/>
              </a:xfrm>
              <a:custGeom>
                <a:avLst/>
                <a:gdLst>
                  <a:gd name="T0" fmla="*/ 116 w 145"/>
                  <a:gd name="T1" fmla="*/ 134 h 148"/>
                  <a:gd name="T2" fmla="*/ 107 w 145"/>
                  <a:gd name="T3" fmla="*/ 134 h 148"/>
                  <a:gd name="T4" fmla="*/ 97 w 145"/>
                  <a:gd name="T5" fmla="*/ 137 h 148"/>
                  <a:gd name="T6" fmla="*/ 97 w 145"/>
                  <a:gd name="T7" fmla="*/ 144 h 148"/>
                  <a:gd name="T8" fmla="*/ 90 w 145"/>
                  <a:gd name="T9" fmla="*/ 141 h 148"/>
                  <a:gd name="T10" fmla="*/ 79 w 145"/>
                  <a:gd name="T11" fmla="*/ 144 h 148"/>
                  <a:gd name="T12" fmla="*/ 73 w 145"/>
                  <a:gd name="T13" fmla="*/ 148 h 148"/>
                  <a:gd name="T14" fmla="*/ 66 w 145"/>
                  <a:gd name="T15" fmla="*/ 141 h 148"/>
                  <a:gd name="T16" fmla="*/ 59 w 145"/>
                  <a:gd name="T17" fmla="*/ 148 h 148"/>
                  <a:gd name="T18" fmla="*/ 56 w 145"/>
                  <a:gd name="T19" fmla="*/ 141 h 148"/>
                  <a:gd name="T20" fmla="*/ 45 w 145"/>
                  <a:gd name="T21" fmla="*/ 141 h 148"/>
                  <a:gd name="T22" fmla="*/ 38 w 145"/>
                  <a:gd name="T23" fmla="*/ 137 h 148"/>
                  <a:gd name="T24" fmla="*/ 34 w 145"/>
                  <a:gd name="T25" fmla="*/ 126 h 148"/>
                  <a:gd name="T26" fmla="*/ 24 w 145"/>
                  <a:gd name="T27" fmla="*/ 130 h 148"/>
                  <a:gd name="T28" fmla="*/ 28 w 145"/>
                  <a:gd name="T29" fmla="*/ 120 h 148"/>
                  <a:gd name="T30" fmla="*/ 13 w 145"/>
                  <a:gd name="T31" fmla="*/ 116 h 148"/>
                  <a:gd name="T32" fmla="*/ 9 w 145"/>
                  <a:gd name="T33" fmla="*/ 109 h 148"/>
                  <a:gd name="T34" fmla="*/ 13 w 145"/>
                  <a:gd name="T35" fmla="*/ 98 h 148"/>
                  <a:gd name="T36" fmla="*/ 3 w 145"/>
                  <a:gd name="T37" fmla="*/ 98 h 148"/>
                  <a:gd name="T38" fmla="*/ 6 w 145"/>
                  <a:gd name="T39" fmla="*/ 92 h 148"/>
                  <a:gd name="T40" fmla="*/ 3 w 145"/>
                  <a:gd name="T41" fmla="*/ 84 h 148"/>
                  <a:gd name="T42" fmla="*/ 0 w 145"/>
                  <a:gd name="T43" fmla="*/ 78 h 148"/>
                  <a:gd name="T44" fmla="*/ 6 w 145"/>
                  <a:gd name="T45" fmla="*/ 74 h 148"/>
                  <a:gd name="T46" fmla="*/ 3 w 145"/>
                  <a:gd name="T47" fmla="*/ 60 h 148"/>
                  <a:gd name="T48" fmla="*/ 9 w 145"/>
                  <a:gd name="T49" fmla="*/ 56 h 148"/>
                  <a:gd name="T50" fmla="*/ 6 w 145"/>
                  <a:gd name="T51" fmla="*/ 43 h 148"/>
                  <a:gd name="T52" fmla="*/ 13 w 145"/>
                  <a:gd name="T53" fmla="*/ 39 h 148"/>
                  <a:gd name="T54" fmla="*/ 20 w 145"/>
                  <a:gd name="T55" fmla="*/ 34 h 148"/>
                  <a:gd name="T56" fmla="*/ 17 w 145"/>
                  <a:gd name="T57" fmla="*/ 26 h 148"/>
                  <a:gd name="T58" fmla="*/ 28 w 145"/>
                  <a:gd name="T59" fmla="*/ 28 h 148"/>
                  <a:gd name="T60" fmla="*/ 31 w 145"/>
                  <a:gd name="T61" fmla="*/ 15 h 148"/>
                  <a:gd name="T62" fmla="*/ 38 w 145"/>
                  <a:gd name="T63" fmla="*/ 12 h 148"/>
                  <a:gd name="T64" fmla="*/ 47 w 145"/>
                  <a:gd name="T65" fmla="*/ 15 h 148"/>
                  <a:gd name="T66" fmla="*/ 52 w 145"/>
                  <a:gd name="T67" fmla="*/ 5 h 148"/>
                  <a:gd name="T68" fmla="*/ 56 w 145"/>
                  <a:gd name="T69" fmla="*/ 12 h 148"/>
                  <a:gd name="T70" fmla="*/ 66 w 145"/>
                  <a:gd name="T71" fmla="*/ 0 h 148"/>
                  <a:gd name="T72" fmla="*/ 73 w 145"/>
                  <a:gd name="T73" fmla="*/ 5 h 148"/>
                  <a:gd name="T74" fmla="*/ 84 w 145"/>
                  <a:gd name="T75" fmla="*/ 5 h 148"/>
                  <a:gd name="T76" fmla="*/ 90 w 145"/>
                  <a:gd name="T77" fmla="*/ 8 h 148"/>
                  <a:gd name="T78" fmla="*/ 100 w 145"/>
                  <a:gd name="T79" fmla="*/ 12 h 148"/>
                  <a:gd name="T80" fmla="*/ 104 w 145"/>
                  <a:gd name="T81" fmla="*/ 12 h 148"/>
                  <a:gd name="T82" fmla="*/ 107 w 145"/>
                  <a:gd name="T83" fmla="*/ 18 h 148"/>
                  <a:gd name="T84" fmla="*/ 122 w 145"/>
                  <a:gd name="T85" fmla="*/ 18 h 148"/>
                  <a:gd name="T86" fmla="*/ 122 w 145"/>
                  <a:gd name="T87" fmla="*/ 28 h 148"/>
                  <a:gd name="T88" fmla="*/ 128 w 145"/>
                  <a:gd name="T89" fmla="*/ 32 h 148"/>
                  <a:gd name="T90" fmla="*/ 135 w 145"/>
                  <a:gd name="T91" fmla="*/ 34 h 148"/>
                  <a:gd name="T92" fmla="*/ 132 w 145"/>
                  <a:gd name="T93" fmla="*/ 43 h 148"/>
                  <a:gd name="T94" fmla="*/ 139 w 145"/>
                  <a:gd name="T95" fmla="*/ 50 h 148"/>
                  <a:gd name="T96" fmla="*/ 142 w 145"/>
                  <a:gd name="T97" fmla="*/ 56 h 148"/>
                  <a:gd name="T98" fmla="*/ 139 w 145"/>
                  <a:gd name="T99" fmla="*/ 66 h 148"/>
                  <a:gd name="T100" fmla="*/ 145 w 145"/>
                  <a:gd name="T101" fmla="*/ 71 h 148"/>
                  <a:gd name="T102" fmla="*/ 139 w 145"/>
                  <a:gd name="T103" fmla="*/ 74 h 148"/>
                  <a:gd name="T104" fmla="*/ 145 w 145"/>
                  <a:gd name="T105" fmla="*/ 84 h 148"/>
                  <a:gd name="T106" fmla="*/ 142 w 145"/>
                  <a:gd name="T107" fmla="*/ 92 h 148"/>
                  <a:gd name="T108" fmla="*/ 135 w 145"/>
                  <a:gd name="T109" fmla="*/ 98 h 148"/>
                  <a:gd name="T110" fmla="*/ 139 w 145"/>
                  <a:gd name="T111" fmla="*/ 109 h 148"/>
                  <a:gd name="T112" fmla="*/ 128 w 145"/>
                  <a:gd name="T113" fmla="*/ 109 h 148"/>
                  <a:gd name="T114" fmla="*/ 128 w 145"/>
                  <a:gd name="T115" fmla="*/ 122 h 148"/>
                  <a:gd name="T116" fmla="*/ 118 w 145"/>
                  <a:gd name="T117" fmla="*/ 1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8">
                    <a:moveTo>
                      <a:pt x="116" y="126"/>
                    </a:moveTo>
                    <a:lnTo>
                      <a:pt x="116" y="130"/>
                    </a:lnTo>
                    <a:lnTo>
                      <a:pt x="116" y="134"/>
                    </a:lnTo>
                    <a:lnTo>
                      <a:pt x="111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4" y="134"/>
                    </a:lnTo>
                    <a:lnTo>
                      <a:pt x="104" y="130"/>
                    </a:lnTo>
                    <a:lnTo>
                      <a:pt x="97" y="137"/>
                    </a:lnTo>
                    <a:lnTo>
                      <a:pt x="100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7"/>
                    </a:lnTo>
                    <a:lnTo>
                      <a:pt x="84" y="141"/>
                    </a:lnTo>
                    <a:lnTo>
                      <a:pt x="79" y="144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3" y="144"/>
                    </a:lnTo>
                    <a:lnTo>
                      <a:pt x="73" y="141"/>
                    </a:lnTo>
                    <a:lnTo>
                      <a:pt x="66" y="141"/>
                    </a:lnTo>
                    <a:lnTo>
                      <a:pt x="62" y="144"/>
                    </a:lnTo>
                    <a:lnTo>
                      <a:pt x="62" y="148"/>
                    </a:lnTo>
                    <a:lnTo>
                      <a:pt x="59" y="148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47" y="137"/>
                    </a:lnTo>
                    <a:lnTo>
                      <a:pt x="45" y="141"/>
                    </a:lnTo>
                    <a:lnTo>
                      <a:pt x="41" y="141"/>
                    </a:lnTo>
                    <a:lnTo>
                      <a:pt x="38" y="141"/>
                    </a:lnTo>
                    <a:lnTo>
                      <a:pt x="38" y="137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34" y="126"/>
                    </a:lnTo>
                    <a:lnTo>
                      <a:pt x="31" y="130"/>
                    </a:lnTo>
                    <a:lnTo>
                      <a:pt x="28" y="130"/>
                    </a:lnTo>
                    <a:lnTo>
                      <a:pt x="24" y="130"/>
                    </a:lnTo>
                    <a:lnTo>
                      <a:pt x="24" y="126"/>
                    </a:lnTo>
                    <a:lnTo>
                      <a:pt x="24" y="122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13" y="112"/>
                    </a:lnTo>
                    <a:lnTo>
                      <a:pt x="9" y="112"/>
                    </a:lnTo>
                    <a:lnTo>
                      <a:pt x="9" y="109"/>
                    </a:lnTo>
                    <a:lnTo>
                      <a:pt x="13" y="109"/>
                    </a:lnTo>
                    <a:lnTo>
                      <a:pt x="17" y="106"/>
                    </a:lnTo>
                    <a:lnTo>
                      <a:pt x="13" y="98"/>
                    </a:lnTo>
                    <a:lnTo>
                      <a:pt x="6" y="103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6" y="84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8"/>
                    </a:lnTo>
                    <a:lnTo>
                      <a:pt x="79" y="8"/>
                    </a:lnTo>
                    <a:lnTo>
                      <a:pt x="84" y="5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15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18" y="28"/>
                    </a:lnTo>
                    <a:lnTo>
                      <a:pt x="125" y="34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5" y="34"/>
                    </a:lnTo>
                    <a:lnTo>
                      <a:pt x="135" y="39"/>
                    </a:lnTo>
                    <a:lnTo>
                      <a:pt x="132" y="39"/>
                    </a:lnTo>
                    <a:lnTo>
                      <a:pt x="132" y="43"/>
                    </a:lnTo>
                    <a:lnTo>
                      <a:pt x="128" y="43"/>
                    </a:lnTo>
                    <a:lnTo>
                      <a:pt x="135" y="50"/>
                    </a:lnTo>
                    <a:lnTo>
                      <a:pt x="139" y="50"/>
                    </a:lnTo>
                    <a:lnTo>
                      <a:pt x="142" y="50"/>
                    </a:lnTo>
                    <a:lnTo>
                      <a:pt x="142" y="53"/>
                    </a:lnTo>
                    <a:lnTo>
                      <a:pt x="142" y="56"/>
                    </a:lnTo>
                    <a:lnTo>
                      <a:pt x="139" y="56"/>
                    </a:lnTo>
                    <a:lnTo>
                      <a:pt x="135" y="56"/>
                    </a:lnTo>
                    <a:lnTo>
                      <a:pt x="139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71"/>
                    </a:lnTo>
                    <a:lnTo>
                      <a:pt x="145" y="74"/>
                    </a:lnTo>
                    <a:lnTo>
                      <a:pt x="142" y="74"/>
                    </a:lnTo>
                    <a:lnTo>
                      <a:pt x="139" y="74"/>
                    </a:lnTo>
                    <a:lnTo>
                      <a:pt x="139" y="84"/>
                    </a:lnTo>
                    <a:lnTo>
                      <a:pt x="142" y="84"/>
                    </a:lnTo>
                    <a:lnTo>
                      <a:pt x="145" y="84"/>
                    </a:lnTo>
                    <a:lnTo>
                      <a:pt x="145" y="88"/>
                    </a:lnTo>
                    <a:lnTo>
                      <a:pt x="142" y="88"/>
                    </a:lnTo>
                    <a:lnTo>
                      <a:pt x="142" y="92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5" y="98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39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28" y="109"/>
                    </a:lnTo>
                    <a:lnTo>
                      <a:pt x="125" y="116"/>
                    </a:lnTo>
                    <a:lnTo>
                      <a:pt x="128" y="120"/>
                    </a:lnTo>
                    <a:lnTo>
                      <a:pt x="128" y="122"/>
                    </a:lnTo>
                    <a:lnTo>
                      <a:pt x="125" y="122"/>
                    </a:lnTo>
                    <a:lnTo>
                      <a:pt x="122" y="122"/>
                    </a:lnTo>
                    <a:lnTo>
                      <a:pt x="118" y="122"/>
                    </a:lnTo>
                    <a:lnTo>
                      <a:pt x="116" y="12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7" name="Freeform 1635"/>
              <p:cNvSpPr>
                <a:spLocks/>
              </p:cNvSpPr>
              <p:nvPr/>
            </p:nvSpPr>
            <p:spPr bwMode="auto">
              <a:xfrm>
                <a:off x="4574" y="4041"/>
                <a:ext cx="38" cy="38"/>
              </a:xfrm>
              <a:custGeom>
                <a:avLst/>
                <a:gdLst>
                  <a:gd name="T0" fmla="*/ 10 w 76"/>
                  <a:gd name="T1" fmla="*/ 54 h 76"/>
                  <a:gd name="T2" fmla="*/ 6 w 76"/>
                  <a:gd name="T3" fmla="*/ 59 h 76"/>
                  <a:gd name="T4" fmla="*/ 10 w 76"/>
                  <a:gd name="T5" fmla="*/ 62 h 76"/>
                  <a:gd name="T6" fmla="*/ 10 w 76"/>
                  <a:gd name="T7" fmla="*/ 62 h 76"/>
                  <a:gd name="T8" fmla="*/ 17 w 76"/>
                  <a:gd name="T9" fmla="*/ 62 h 76"/>
                  <a:gd name="T10" fmla="*/ 20 w 76"/>
                  <a:gd name="T11" fmla="*/ 69 h 76"/>
                  <a:gd name="T12" fmla="*/ 23 w 76"/>
                  <a:gd name="T13" fmla="*/ 72 h 76"/>
                  <a:gd name="T14" fmla="*/ 32 w 76"/>
                  <a:gd name="T15" fmla="*/ 69 h 76"/>
                  <a:gd name="T16" fmla="*/ 38 w 76"/>
                  <a:gd name="T17" fmla="*/ 72 h 76"/>
                  <a:gd name="T18" fmla="*/ 41 w 76"/>
                  <a:gd name="T19" fmla="*/ 76 h 76"/>
                  <a:gd name="T20" fmla="*/ 45 w 76"/>
                  <a:gd name="T21" fmla="*/ 72 h 76"/>
                  <a:gd name="T22" fmla="*/ 51 w 76"/>
                  <a:gd name="T23" fmla="*/ 69 h 76"/>
                  <a:gd name="T24" fmla="*/ 55 w 76"/>
                  <a:gd name="T25" fmla="*/ 72 h 76"/>
                  <a:gd name="T26" fmla="*/ 60 w 76"/>
                  <a:gd name="T27" fmla="*/ 69 h 76"/>
                  <a:gd name="T28" fmla="*/ 62 w 76"/>
                  <a:gd name="T29" fmla="*/ 66 h 76"/>
                  <a:gd name="T30" fmla="*/ 66 w 76"/>
                  <a:gd name="T31" fmla="*/ 59 h 76"/>
                  <a:gd name="T32" fmla="*/ 73 w 76"/>
                  <a:gd name="T33" fmla="*/ 59 h 76"/>
                  <a:gd name="T34" fmla="*/ 73 w 76"/>
                  <a:gd name="T35" fmla="*/ 52 h 76"/>
                  <a:gd name="T36" fmla="*/ 73 w 76"/>
                  <a:gd name="T37" fmla="*/ 44 h 76"/>
                  <a:gd name="T38" fmla="*/ 76 w 76"/>
                  <a:gd name="T39" fmla="*/ 41 h 76"/>
                  <a:gd name="T40" fmla="*/ 76 w 76"/>
                  <a:gd name="T41" fmla="*/ 34 h 76"/>
                  <a:gd name="T42" fmla="*/ 70 w 76"/>
                  <a:gd name="T43" fmla="*/ 27 h 76"/>
                  <a:gd name="T44" fmla="*/ 73 w 76"/>
                  <a:gd name="T45" fmla="*/ 22 h 76"/>
                  <a:gd name="T46" fmla="*/ 76 w 76"/>
                  <a:gd name="T47" fmla="*/ 20 h 76"/>
                  <a:gd name="T48" fmla="*/ 73 w 76"/>
                  <a:gd name="T49" fmla="*/ 16 h 76"/>
                  <a:gd name="T50" fmla="*/ 66 w 76"/>
                  <a:gd name="T51" fmla="*/ 20 h 76"/>
                  <a:gd name="T52" fmla="*/ 62 w 76"/>
                  <a:gd name="T53" fmla="*/ 10 h 76"/>
                  <a:gd name="T54" fmla="*/ 66 w 76"/>
                  <a:gd name="T55" fmla="*/ 6 h 76"/>
                  <a:gd name="T56" fmla="*/ 60 w 76"/>
                  <a:gd name="T57" fmla="*/ 6 h 76"/>
                  <a:gd name="T58" fmla="*/ 48 w 76"/>
                  <a:gd name="T59" fmla="*/ 6 h 76"/>
                  <a:gd name="T60" fmla="*/ 48 w 76"/>
                  <a:gd name="T61" fmla="*/ 0 h 76"/>
                  <a:gd name="T62" fmla="*/ 41 w 76"/>
                  <a:gd name="T63" fmla="*/ 0 h 76"/>
                  <a:gd name="T64" fmla="*/ 34 w 76"/>
                  <a:gd name="T65" fmla="*/ 6 h 76"/>
                  <a:gd name="T66" fmla="*/ 32 w 76"/>
                  <a:gd name="T67" fmla="*/ 3 h 76"/>
                  <a:gd name="T68" fmla="*/ 28 w 76"/>
                  <a:gd name="T69" fmla="*/ 0 h 76"/>
                  <a:gd name="T70" fmla="*/ 23 w 76"/>
                  <a:gd name="T71" fmla="*/ 3 h 76"/>
                  <a:gd name="T72" fmla="*/ 17 w 76"/>
                  <a:gd name="T73" fmla="*/ 10 h 76"/>
                  <a:gd name="T74" fmla="*/ 10 w 76"/>
                  <a:gd name="T75" fmla="*/ 10 h 76"/>
                  <a:gd name="T76" fmla="*/ 13 w 76"/>
                  <a:gd name="T77" fmla="*/ 16 h 76"/>
                  <a:gd name="T78" fmla="*/ 3 w 76"/>
                  <a:gd name="T79" fmla="*/ 22 h 76"/>
                  <a:gd name="T80" fmla="*/ 0 w 76"/>
                  <a:gd name="T81" fmla="*/ 27 h 76"/>
                  <a:gd name="T82" fmla="*/ 3 w 76"/>
                  <a:gd name="T83" fmla="*/ 31 h 76"/>
                  <a:gd name="T84" fmla="*/ 6 w 76"/>
                  <a:gd name="T85" fmla="*/ 38 h 76"/>
                  <a:gd name="T86" fmla="*/ 3 w 76"/>
                  <a:gd name="T87" fmla="*/ 41 h 76"/>
                  <a:gd name="T88" fmla="*/ 0 w 76"/>
                  <a:gd name="T89" fmla="*/ 44 h 76"/>
                  <a:gd name="T90" fmla="*/ 3 w 76"/>
                  <a:gd name="T91" fmla="*/ 48 h 76"/>
                  <a:gd name="T92" fmla="*/ 10 w 76"/>
                  <a:gd name="T93" fmla="*/ 5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76">
                    <a:moveTo>
                      <a:pt x="10" y="54"/>
                    </a:moveTo>
                    <a:lnTo>
                      <a:pt x="10" y="54"/>
                    </a:lnTo>
                    <a:lnTo>
                      <a:pt x="6" y="54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8" y="72"/>
                    </a:lnTo>
                    <a:lnTo>
                      <a:pt x="32" y="69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6" y="59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0" y="5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5" y="10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8" name="Freeform 1636"/>
              <p:cNvSpPr>
                <a:spLocks/>
              </p:cNvSpPr>
              <p:nvPr/>
            </p:nvSpPr>
            <p:spPr bwMode="auto">
              <a:xfrm>
                <a:off x="4574" y="4041"/>
                <a:ext cx="38" cy="38"/>
              </a:xfrm>
              <a:custGeom>
                <a:avLst/>
                <a:gdLst>
                  <a:gd name="T0" fmla="*/ 6 w 76"/>
                  <a:gd name="T1" fmla="*/ 54 h 76"/>
                  <a:gd name="T2" fmla="*/ 6 w 76"/>
                  <a:gd name="T3" fmla="*/ 62 h 76"/>
                  <a:gd name="T4" fmla="*/ 10 w 76"/>
                  <a:gd name="T5" fmla="*/ 66 h 76"/>
                  <a:gd name="T6" fmla="*/ 13 w 76"/>
                  <a:gd name="T7" fmla="*/ 62 h 76"/>
                  <a:gd name="T8" fmla="*/ 20 w 76"/>
                  <a:gd name="T9" fmla="*/ 66 h 76"/>
                  <a:gd name="T10" fmla="*/ 20 w 76"/>
                  <a:gd name="T11" fmla="*/ 72 h 76"/>
                  <a:gd name="T12" fmla="*/ 28 w 76"/>
                  <a:gd name="T13" fmla="*/ 72 h 76"/>
                  <a:gd name="T14" fmla="*/ 38 w 76"/>
                  <a:gd name="T15" fmla="*/ 69 h 76"/>
                  <a:gd name="T16" fmla="*/ 38 w 76"/>
                  <a:gd name="T17" fmla="*/ 76 h 76"/>
                  <a:gd name="T18" fmla="*/ 45 w 76"/>
                  <a:gd name="T19" fmla="*/ 76 h 76"/>
                  <a:gd name="T20" fmla="*/ 45 w 76"/>
                  <a:gd name="T21" fmla="*/ 69 h 76"/>
                  <a:gd name="T22" fmla="*/ 55 w 76"/>
                  <a:gd name="T23" fmla="*/ 69 h 76"/>
                  <a:gd name="T24" fmla="*/ 60 w 76"/>
                  <a:gd name="T25" fmla="*/ 72 h 76"/>
                  <a:gd name="T26" fmla="*/ 62 w 76"/>
                  <a:gd name="T27" fmla="*/ 69 h 76"/>
                  <a:gd name="T28" fmla="*/ 60 w 76"/>
                  <a:gd name="T29" fmla="*/ 62 h 76"/>
                  <a:gd name="T30" fmla="*/ 70 w 76"/>
                  <a:gd name="T31" fmla="*/ 59 h 76"/>
                  <a:gd name="T32" fmla="*/ 73 w 76"/>
                  <a:gd name="T33" fmla="*/ 54 h 76"/>
                  <a:gd name="T34" fmla="*/ 70 w 76"/>
                  <a:gd name="T35" fmla="*/ 52 h 76"/>
                  <a:gd name="T36" fmla="*/ 76 w 76"/>
                  <a:gd name="T37" fmla="*/ 44 h 76"/>
                  <a:gd name="T38" fmla="*/ 76 w 76"/>
                  <a:gd name="T39" fmla="*/ 38 h 76"/>
                  <a:gd name="T40" fmla="*/ 73 w 76"/>
                  <a:gd name="T41" fmla="*/ 34 h 76"/>
                  <a:gd name="T42" fmla="*/ 73 w 76"/>
                  <a:gd name="T43" fmla="*/ 27 h 76"/>
                  <a:gd name="T44" fmla="*/ 76 w 76"/>
                  <a:gd name="T45" fmla="*/ 22 h 76"/>
                  <a:gd name="T46" fmla="*/ 73 w 76"/>
                  <a:gd name="T47" fmla="*/ 20 h 76"/>
                  <a:gd name="T48" fmla="*/ 70 w 76"/>
                  <a:gd name="T49" fmla="*/ 16 h 76"/>
                  <a:gd name="T50" fmla="*/ 62 w 76"/>
                  <a:gd name="T51" fmla="*/ 14 h 76"/>
                  <a:gd name="T52" fmla="*/ 66 w 76"/>
                  <a:gd name="T53" fmla="*/ 10 h 76"/>
                  <a:gd name="T54" fmla="*/ 62 w 76"/>
                  <a:gd name="T55" fmla="*/ 6 h 76"/>
                  <a:gd name="T56" fmla="*/ 55 w 76"/>
                  <a:gd name="T57" fmla="*/ 10 h 76"/>
                  <a:gd name="T58" fmla="*/ 48 w 76"/>
                  <a:gd name="T59" fmla="*/ 3 h 76"/>
                  <a:gd name="T60" fmla="*/ 45 w 76"/>
                  <a:gd name="T61" fmla="*/ 0 h 76"/>
                  <a:gd name="T62" fmla="*/ 41 w 76"/>
                  <a:gd name="T63" fmla="*/ 3 h 76"/>
                  <a:gd name="T64" fmla="*/ 32 w 76"/>
                  <a:gd name="T65" fmla="*/ 6 h 76"/>
                  <a:gd name="T66" fmla="*/ 32 w 76"/>
                  <a:gd name="T67" fmla="*/ 0 h 76"/>
                  <a:gd name="T68" fmla="*/ 23 w 76"/>
                  <a:gd name="T69" fmla="*/ 0 h 76"/>
                  <a:gd name="T70" fmla="*/ 23 w 76"/>
                  <a:gd name="T71" fmla="*/ 6 h 76"/>
                  <a:gd name="T72" fmla="*/ 13 w 76"/>
                  <a:gd name="T73" fmla="*/ 10 h 76"/>
                  <a:gd name="T74" fmla="*/ 10 w 76"/>
                  <a:gd name="T75" fmla="*/ 14 h 76"/>
                  <a:gd name="T76" fmla="*/ 6 w 76"/>
                  <a:gd name="T77" fmla="*/ 22 h 76"/>
                  <a:gd name="T78" fmla="*/ 0 w 76"/>
                  <a:gd name="T79" fmla="*/ 22 h 76"/>
                  <a:gd name="T80" fmla="*/ 0 w 76"/>
                  <a:gd name="T81" fmla="*/ 31 h 76"/>
                  <a:gd name="T82" fmla="*/ 6 w 76"/>
                  <a:gd name="T83" fmla="*/ 31 h 76"/>
                  <a:gd name="T84" fmla="*/ 6 w 76"/>
                  <a:gd name="T85" fmla="*/ 41 h 76"/>
                  <a:gd name="T86" fmla="*/ 0 w 76"/>
                  <a:gd name="T87" fmla="*/ 41 h 76"/>
                  <a:gd name="T88" fmla="*/ 0 w 76"/>
                  <a:gd name="T89" fmla="*/ 48 h 76"/>
                  <a:gd name="T90" fmla="*/ 6 w 76"/>
                  <a:gd name="T91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6">
                    <a:moveTo>
                      <a:pt x="10" y="54"/>
                    </a:moveTo>
                    <a:lnTo>
                      <a:pt x="6" y="54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8" y="72"/>
                    </a:lnTo>
                    <a:lnTo>
                      <a:pt x="32" y="69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6" y="59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0" y="5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5" y="10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10" y="5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09" name="Freeform 1637"/>
              <p:cNvSpPr>
                <a:spLocks/>
              </p:cNvSpPr>
              <p:nvPr/>
            </p:nvSpPr>
            <p:spPr bwMode="auto">
              <a:xfrm>
                <a:off x="4577" y="4076"/>
                <a:ext cx="40" cy="42"/>
              </a:xfrm>
              <a:custGeom>
                <a:avLst/>
                <a:gdLst>
                  <a:gd name="T0" fmla="*/ 11 w 81"/>
                  <a:gd name="T1" fmla="*/ 63 h 84"/>
                  <a:gd name="T2" fmla="*/ 7 w 81"/>
                  <a:gd name="T3" fmla="*/ 67 h 84"/>
                  <a:gd name="T4" fmla="*/ 11 w 81"/>
                  <a:gd name="T5" fmla="*/ 69 h 84"/>
                  <a:gd name="T6" fmla="*/ 14 w 81"/>
                  <a:gd name="T7" fmla="*/ 73 h 84"/>
                  <a:gd name="T8" fmla="*/ 26 w 81"/>
                  <a:gd name="T9" fmla="*/ 73 h 84"/>
                  <a:gd name="T10" fmla="*/ 26 w 81"/>
                  <a:gd name="T11" fmla="*/ 79 h 84"/>
                  <a:gd name="T12" fmla="*/ 32 w 81"/>
                  <a:gd name="T13" fmla="*/ 79 h 84"/>
                  <a:gd name="T14" fmla="*/ 42 w 81"/>
                  <a:gd name="T15" fmla="*/ 77 h 84"/>
                  <a:gd name="T16" fmla="*/ 42 w 81"/>
                  <a:gd name="T17" fmla="*/ 84 h 84"/>
                  <a:gd name="T18" fmla="*/ 49 w 81"/>
                  <a:gd name="T19" fmla="*/ 84 h 84"/>
                  <a:gd name="T20" fmla="*/ 49 w 81"/>
                  <a:gd name="T21" fmla="*/ 77 h 84"/>
                  <a:gd name="T22" fmla="*/ 60 w 81"/>
                  <a:gd name="T23" fmla="*/ 73 h 84"/>
                  <a:gd name="T24" fmla="*/ 64 w 81"/>
                  <a:gd name="T25" fmla="*/ 77 h 84"/>
                  <a:gd name="T26" fmla="*/ 67 w 81"/>
                  <a:gd name="T27" fmla="*/ 73 h 84"/>
                  <a:gd name="T28" fmla="*/ 70 w 81"/>
                  <a:gd name="T29" fmla="*/ 63 h 84"/>
                  <a:gd name="T30" fmla="*/ 77 w 81"/>
                  <a:gd name="T31" fmla="*/ 63 h 84"/>
                  <a:gd name="T32" fmla="*/ 77 w 81"/>
                  <a:gd name="T33" fmla="*/ 56 h 84"/>
                  <a:gd name="T34" fmla="*/ 73 w 81"/>
                  <a:gd name="T35" fmla="*/ 45 h 84"/>
                  <a:gd name="T36" fmla="*/ 81 w 81"/>
                  <a:gd name="T37" fmla="*/ 45 h 84"/>
                  <a:gd name="T38" fmla="*/ 81 w 81"/>
                  <a:gd name="T39" fmla="*/ 39 h 84"/>
                  <a:gd name="T40" fmla="*/ 73 w 81"/>
                  <a:gd name="T41" fmla="*/ 31 h 84"/>
                  <a:gd name="T42" fmla="*/ 77 w 81"/>
                  <a:gd name="T43" fmla="*/ 28 h 84"/>
                  <a:gd name="T44" fmla="*/ 77 w 81"/>
                  <a:gd name="T45" fmla="*/ 22 h 84"/>
                  <a:gd name="T46" fmla="*/ 70 w 81"/>
                  <a:gd name="T47" fmla="*/ 22 h 84"/>
                  <a:gd name="T48" fmla="*/ 64 w 81"/>
                  <a:gd name="T49" fmla="*/ 13 h 84"/>
                  <a:gd name="T50" fmla="*/ 67 w 81"/>
                  <a:gd name="T51" fmla="*/ 11 h 84"/>
                  <a:gd name="T52" fmla="*/ 64 w 81"/>
                  <a:gd name="T53" fmla="*/ 7 h 84"/>
                  <a:gd name="T54" fmla="*/ 56 w 81"/>
                  <a:gd name="T55" fmla="*/ 11 h 84"/>
                  <a:gd name="T56" fmla="*/ 49 w 81"/>
                  <a:gd name="T57" fmla="*/ 7 h 84"/>
                  <a:gd name="T58" fmla="*/ 45 w 81"/>
                  <a:gd name="T59" fmla="*/ 3 h 84"/>
                  <a:gd name="T60" fmla="*/ 42 w 81"/>
                  <a:gd name="T61" fmla="*/ 0 h 84"/>
                  <a:gd name="T62" fmla="*/ 39 w 81"/>
                  <a:gd name="T63" fmla="*/ 3 h 84"/>
                  <a:gd name="T64" fmla="*/ 32 w 81"/>
                  <a:gd name="T65" fmla="*/ 11 h 84"/>
                  <a:gd name="T66" fmla="*/ 28 w 81"/>
                  <a:gd name="T67" fmla="*/ 7 h 84"/>
                  <a:gd name="T68" fmla="*/ 26 w 81"/>
                  <a:gd name="T69" fmla="*/ 3 h 84"/>
                  <a:gd name="T70" fmla="*/ 22 w 81"/>
                  <a:gd name="T71" fmla="*/ 7 h 84"/>
                  <a:gd name="T72" fmla="*/ 17 w 81"/>
                  <a:gd name="T73" fmla="*/ 17 h 84"/>
                  <a:gd name="T74" fmla="*/ 14 w 81"/>
                  <a:gd name="T75" fmla="*/ 13 h 84"/>
                  <a:gd name="T76" fmla="*/ 7 w 81"/>
                  <a:gd name="T77" fmla="*/ 17 h 84"/>
                  <a:gd name="T78" fmla="*/ 11 w 81"/>
                  <a:gd name="T79" fmla="*/ 25 h 84"/>
                  <a:gd name="T80" fmla="*/ 4 w 81"/>
                  <a:gd name="T81" fmla="*/ 31 h 84"/>
                  <a:gd name="T82" fmla="*/ 0 w 81"/>
                  <a:gd name="T83" fmla="*/ 35 h 84"/>
                  <a:gd name="T84" fmla="*/ 4 w 81"/>
                  <a:gd name="T85" fmla="*/ 39 h 84"/>
                  <a:gd name="T86" fmla="*/ 0 w 81"/>
                  <a:gd name="T87" fmla="*/ 49 h 84"/>
                  <a:gd name="T88" fmla="*/ 0 w 81"/>
                  <a:gd name="T89" fmla="*/ 56 h 84"/>
                  <a:gd name="T90" fmla="*/ 7 w 81"/>
                  <a:gd name="T91" fmla="*/ 5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4">
                    <a:moveTo>
                      <a:pt x="11" y="63"/>
                    </a:moveTo>
                    <a:lnTo>
                      <a:pt x="11" y="63"/>
                    </a:ln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8" y="84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56" y="73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7" y="77"/>
                    </a:lnTo>
                    <a:lnTo>
                      <a:pt x="67" y="73"/>
                    </a:lnTo>
                    <a:lnTo>
                      <a:pt x="64" y="69"/>
                    </a:lnTo>
                    <a:lnTo>
                      <a:pt x="70" y="63"/>
                    </a:lnTo>
                    <a:lnTo>
                      <a:pt x="73" y="63"/>
                    </a:lnTo>
                    <a:lnTo>
                      <a:pt x="77" y="63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3" y="56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73" y="39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7" y="28"/>
                    </a:lnTo>
                    <a:lnTo>
                      <a:pt x="77" y="2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70" y="22"/>
                    </a:lnTo>
                    <a:lnTo>
                      <a:pt x="64" y="17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7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6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0" name="Freeform 1638"/>
              <p:cNvSpPr>
                <a:spLocks/>
              </p:cNvSpPr>
              <p:nvPr/>
            </p:nvSpPr>
            <p:spPr bwMode="auto">
              <a:xfrm>
                <a:off x="4577" y="4076"/>
                <a:ext cx="40" cy="42"/>
              </a:xfrm>
              <a:custGeom>
                <a:avLst/>
                <a:gdLst>
                  <a:gd name="T0" fmla="*/ 11 w 81"/>
                  <a:gd name="T1" fmla="*/ 67 h 84"/>
                  <a:gd name="T2" fmla="*/ 7 w 81"/>
                  <a:gd name="T3" fmla="*/ 69 h 84"/>
                  <a:gd name="T4" fmla="*/ 11 w 81"/>
                  <a:gd name="T5" fmla="*/ 73 h 84"/>
                  <a:gd name="T6" fmla="*/ 17 w 81"/>
                  <a:gd name="T7" fmla="*/ 69 h 84"/>
                  <a:gd name="T8" fmla="*/ 26 w 81"/>
                  <a:gd name="T9" fmla="*/ 77 h 84"/>
                  <a:gd name="T10" fmla="*/ 28 w 81"/>
                  <a:gd name="T11" fmla="*/ 84 h 84"/>
                  <a:gd name="T12" fmla="*/ 32 w 81"/>
                  <a:gd name="T13" fmla="*/ 77 h 84"/>
                  <a:gd name="T14" fmla="*/ 42 w 81"/>
                  <a:gd name="T15" fmla="*/ 79 h 84"/>
                  <a:gd name="T16" fmla="*/ 45 w 81"/>
                  <a:gd name="T17" fmla="*/ 84 h 84"/>
                  <a:gd name="T18" fmla="*/ 49 w 81"/>
                  <a:gd name="T19" fmla="*/ 79 h 84"/>
                  <a:gd name="T20" fmla="*/ 56 w 81"/>
                  <a:gd name="T21" fmla="*/ 73 h 84"/>
                  <a:gd name="T22" fmla="*/ 60 w 81"/>
                  <a:gd name="T23" fmla="*/ 77 h 84"/>
                  <a:gd name="T24" fmla="*/ 67 w 81"/>
                  <a:gd name="T25" fmla="*/ 77 h 84"/>
                  <a:gd name="T26" fmla="*/ 64 w 81"/>
                  <a:gd name="T27" fmla="*/ 69 h 84"/>
                  <a:gd name="T28" fmla="*/ 73 w 81"/>
                  <a:gd name="T29" fmla="*/ 63 h 84"/>
                  <a:gd name="T30" fmla="*/ 77 w 81"/>
                  <a:gd name="T31" fmla="*/ 60 h 84"/>
                  <a:gd name="T32" fmla="*/ 73 w 81"/>
                  <a:gd name="T33" fmla="*/ 56 h 84"/>
                  <a:gd name="T34" fmla="*/ 77 w 81"/>
                  <a:gd name="T35" fmla="*/ 45 h 84"/>
                  <a:gd name="T36" fmla="*/ 81 w 81"/>
                  <a:gd name="T37" fmla="*/ 41 h 84"/>
                  <a:gd name="T38" fmla="*/ 73 w 81"/>
                  <a:gd name="T39" fmla="*/ 39 h 84"/>
                  <a:gd name="T40" fmla="*/ 73 w 81"/>
                  <a:gd name="T41" fmla="*/ 28 h 84"/>
                  <a:gd name="T42" fmla="*/ 77 w 81"/>
                  <a:gd name="T43" fmla="*/ 25 h 84"/>
                  <a:gd name="T44" fmla="*/ 73 w 81"/>
                  <a:gd name="T45" fmla="*/ 22 h 84"/>
                  <a:gd name="T46" fmla="*/ 64 w 81"/>
                  <a:gd name="T47" fmla="*/ 17 h 84"/>
                  <a:gd name="T48" fmla="*/ 67 w 81"/>
                  <a:gd name="T49" fmla="*/ 13 h 84"/>
                  <a:gd name="T50" fmla="*/ 64 w 81"/>
                  <a:gd name="T51" fmla="*/ 11 h 84"/>
                  <a:gd name="T52" fmla="*/ 60 w 81"/>
                  <a:gd name="T53" fmla="*/ 7 h 84"/>
                  <a:gd name="T54" fmla="*/ 49 w 81"/>
                  <a:gd name="T55" fmla="*/ 11 h 84"/>
                  <a:gd name="T56" fmla="*/ 49 w 81"/>
                  <a:gd name="T57" fmla="*/ 3 h 84"/>
                  <a:gd name="T58" fmla="*/ 45 w 81"/>
                  <a:gd name="T59" fmla="*/ 0 h 84"/>
                  <a:gd name="T60" fmla="*/ 42 w 81"/>
                  <a:gd name="T61" fmla="*/ 3 h 84"/>
                  <a:gd name="T62" fmla="*/ 39 w 81"/>
                  <a:gd name="T63" fmla="*/ 7 h 84"/>
                  <a:gd name="T64" fmla="*/ 32 w 81"/>
                  <a:gd name="T65" fmla="*/ 7 h 84"/>
                  <a:gd name="T66" fmla="*/ 28 w 81"/>
                  <a:gd name="T67" fmla="*/ 3 h 84"/>
                  <a:gd name="T68" fmla="*/ 26 w 81"/>
                  <a:gd name="T69" fmla="*/ 7 h 84"/>
                  <a:gd name="T70" fmla="*/ 26 w 81"/>
                  <a:gd name="T71" fmla="*/ 11 h 84"/>
                  <a:gd name="T72" fmla="*/ 14 w 81"/>
                  <a:gd name="T73" fmla="*/ 17 h 84"/>
                  <a:gd name="T74" fmla="*/ 11 w 81"/>
                  <a:gd name="T75" fmla="*/ 13 h 84"/>
                  <a:gd name="T76" fmla="*/ 7 w 81"/>
                  <a:gd name="T77" fmla="*/ 22 h 84"/>
                  <a:gd name="T78" fmla="*/ 7 w 81"/>
                  <a:gd name="T79" fmla="*/ 31 h 84"/>
                  <a:gd name="T80" fmla="*/ 0 w 81"/>
                  <a:gd name="T81" fmla="*/ 31 h 84"/>
                  <a:gd name="T82" fmla="*/ 0 w 81"/>
                  <a:gd name="T83" fmla="*/ 39 h 84"/>
                  <a:gd name="T84" fmla="*/ 4 w 81"/>
                  <a:gd name="T85" fmla="*/ 49 h 84"/>
                  <a:gd name="T86" fmla="*/ 0 w 81"/>
                  <a:gd name="T87" fmla="*/ 53 h 84"/>
                  <a:gd name="T88" fmla="*/ 4 w 81"/>
                  <a:gd name="T89" fmla="*/ 56 h 84"/>
                  <a:gd name="T90" fmla="*/ 11 w 81"/>
                  <a:gd name="T91" fmla="*/ 6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4">
                    <a:moveTo>
                      <a:pt x="11" y="63"/>
                    </a:move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8" y="84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56" y="73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7" y="77"/>
                    </a:lnTo>
                    <a:lnTo>
                      <a:pt x="67" y="73"/>
                    </a:lnTo>
                    <a:lnTo>
                      <a:pt x="64" y="69"/>
                    </a:lnTo>
                    <a:lnTo>
                      <a:pt x="70" y="63"/>
                    </a:lnTo>
                    <a:lnTo>
                      <a:pt x="73" y="63"/>
                    </a:lnTo>
                    <a:lnTo>
                      <a:pt x="77" y="63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3" y="56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73" y="39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7" y="28"/>
                    </a:lnTo>
                    <a:lnTo>
                      <a:pt x="77" y="2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70" y="22"/>
                    </a:lnTo>
                    <a:lnTo>
                      <a:pt x="64" y="17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7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6"/>
                    </a:lnTo>
                    <a:lnTo>
                      <a:pt x="11" y="63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1" name="Freeform 1639"/>
              <p:cNvSpPr>
                <a:spLocks/>
              </p:cNvSpPr>
              <p:nvPr/>
            </p:nvSpPr>
            <p:spPr bwMode="auto">
              <a:xfrm>
                <a:off x="4629" y="4072"/>
                <a:ext cx="18" cy="24"/>
              </a:xfrm>
              <a:custGeom>
                <a:avLst/>
                <a:gdLst>
                  <a:gd name="T0" fmla="*/ 21 w 35"/>
                  <a:gd name="T1" fmla="*/ 0 h 48"/>
                  <a:gd name="T2" fmla="*/ 25 w 35"/>
                  <a:gd name="T3" fmla="*/ 4 h 48"/>
                  <a:gd name="T4" fmla="*/ 28 w 35"/>
                  <a:gd name="T5" fmla="*/ 4 h 48"/>
                  <a:gd name="T6" fmla="*/ 32 w 35"/>
                  <a:gd name="T7" fmla="*/ 7 h 48"/>
                  <a:gd name="T8" fmla="*/ 32 w 35"/>
                  <a:gd name="T9" fmla="*/ 10 h 48"/>
                  <a:gd name="T10" fmla="*/ 32 w 35"/>
                  <a:gd name="T11" fmla="*/ 14 h 48"/>
                  <a:gd name="T12" fmla="*/ 35 w 35"/>
                  <a:gd name="T13" fmla="*/ 18 h 48"/>
                  <a:gd name="T14" fmla="*/ 35 w 35"/>
                  <a:gd name="T15" fmla="*/ 20 h 48"/>
                  <a:gd name="T16" fmla="*/ 35 w 35"/>
                  <a:gd name="T17" fmla="*/ 29 h 48"/>
                  <a:gd name="T18" fmla="*/ 32 w 35"/>
                  <a:gd name="T19" fmla="*/ 32 h 48"/>
                  <a:gd name="T20" fmla="*/ 32 w 35"/>
                  <a:gd name="T21" fmla="*/ 35 h 48"/>
                  <a:gd name="T22" fmla="*/ 28 w 35"/>
                  <a:gd name="T23" fmla="*/ 42 h 48"/>
                  <a:gd name="T24" fmla="*/ 25 w 35"/>
                  <a:gd name="T25" fmla="*/ 42 h 48"/>
                  <a:gd name="T26" fmla="*/ 25 w 35"/>
                  <a:gd name="T27" fmla="*/ 46 h 48"/>
                  <a:gd name="T28" fmla="*/ 21 w 35"/>
                  <a:gd name="T29" fmla="*/ 48 h 48"/>
                  <a:gd name="T30" fmla="*/ 18 w 35"/>
                  <a:gd name="T31" fmla="*/ 48 h 48"/>
                  <a:gd name="T32" fmla="*/ 15 w 35"/>
                  <a:gd name="T33" fmla="*/ 48 h 48"/>
                  <a:gd name="T34" fmla="*/ 11 w 35"/>
                  <a:gd name="T35" fmla="*/ 48 h 48"/>
                  <a:gd name="T36" fmla="*/ 6 w 35"/>
                  <a:gd name="T37" fmla="*/ 46 h 48"/>
                  <a:gd name="T38" fmla="*/ 4 w 35"/>
                  <a:gd name="T39" fmla="*/ 42 h 48"/>
                  <a:gd name="T40" fmla="*/ 4 w 35"/>
                  <a:gd name="T41" fmla="*/ 38 h 48"/>
                  <a:gd name="T42" fmla="*/ 0 w 35"/>
                  <a:gd name="T43" fmla="*/ 35 h 48"/>
                  <a:gd name="T44" fmla="*/ 0 w 35"/>
                  <a:gd name="T45" fmla="*/ 32 h 48"/>
                  <a:gd name="T46" fmla="*/ 0 w 35"/>
                  <a:gd name="T47" fmla="*/ 29 h 48"/>
                  <a:gd name="T48" fmla="*/ 0 w 35"/>
                  <a:gd name="T49" fmla="*/ 20 h 48"/>
                  <a:gd name="T50" fmla="*/ 4 w 35"/>
                  <a:gd name="T51" fmla="*/ 18 h 48"/>
                  <a:gd name="T52" fmla="*/ 4 w 35"/>
                  <a:gd name="T53" fmla="*/ 14 h 48"/>
                  <a:gd name="T54" fmla="*/ 6 w 35"/>
                  <a:gd name="T55" fmla="*/ 10 h 48"/>
                  <a:gd name="T56" fmla="*/ 11 w 35"/>
                  <a:gd name="T57" fmla="*/ 7 h 48"/>
                  <a:gd name="T58" fmla="*/ 11 w 35"/>
                  <a:gd name="T59" fmla="*/ 4 h 48"/>
                  <a:gd name="T60" fmla="*/ 15 w 35"/>
                  <a:gd name="T61" fmla="*/ 0 h 48"/>
                  <a:gd name="T62" fmla="*/ 18 w 35"/>
                  <a:gd name="T63" fmla="*/ 0 h 48"/>
                  <a:gd name="T64" fmla="*/ 21 w 35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8">
                    <a:moveTo>
                      <a:pt x="21" y="0"/>
                    </a:moveTo>
                    <a:lnTo>
                      <a:pt x="25" y="4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2" name="Freeform 1640"/>
              <p:cNvSpPr>
                <a:spLocks/>
              </p:cNvSpPr>
              <p:nvPr/>
            </p:nvSpPr>
            <p:spPr bwMode="auto">
              <a:xfrm>
                <a:off x="4629" y="4072"/>
                <a:ext cx="18" cy="24"/>
              </a:xfrm>
              <a:custGeom>
                <a:avLst/>
                <a:gdLst>
                  <a:gd name="T0" fmla="*/ 21 w 35"/>
                  <a:gd name="T1" fmla="*/ 0 h 48"/>
                  <a:gd name="T2" fmla="*/ 25 w 35"/>
                  <a:gd name="T3" fmla="*/ 4 h 48"/>
                  <a:gd name="T4" fmla="*/ 28 w 35"/>
                  <a:gd name="T5" fmla="*/ 4 h 48"/>
                  <a:gd name="T6" fmla="*/ 32 w 35"/>
                  <a:gd name="T7" fmla="*/ 7 h 48"/>
                  <a:gd name="T8" fmla="*/ 32 w 35"/>
                  <a:gd name="T9" fmla="*/ 10 h 48"/>
                  <a:gd name="T10" fmla="*/ 32 w 35"/>
                  <a:gd name="T11" fmla="*/ 14 h 48"/>
                  <a:gd name="T12" fmla="*/ 35 w 35"/>
                  <a:gd name="T13" fmla="*/ 18 h 48"/>
                  <a:gd name="T14" fmla="*/ 35 w 35"/>
                  <a:gd name="T15" fmla="*/ 20 h 48"/>
                  <a:gd name="T16" fmla="*/ 35 w 35"/>
                  <a:gd name="T17" fmla="*/ 29 h 48"/>
                  <a:gd name="T18" fmla="*/ 32 w 35"/>
                  <a:gd name="T19" fmla="*/ 32 h 48"/>
                  <a:gd name="T20" fmla="*/ 32 w 35"/>
                  <a:gd name="T21" fmla="*/ 35 h 48"/>
                  <a:gd name="T22" fmla="*/ 28 w 35"/>
                  <a:gd name="T23" fmla="*/ 42 h 48"/>
                  <a:gd name="T24" fmla="*/ 25 w 35"/>
                  <a:gd name="T25" fmla="*/ 42 h 48"/>
                  <a:gd name="T26" fmla="*/ 25 w 35"/>
                  <a:gd name="T27" fmla="*/ 46 h 48"/>
                  <a:gd name="T28" fmla="*/ 21 w 35"/>
                  <a:gd name="T29" fmla="*/ 48 h 48"/>
                  <a:gd name="T30" fmla="*/ 18 w 35"/>
                  <a:gd name="T31" fmla="*/ 48 h 48"/>
                  <a:gd name="T32" fmla="*/ 15 w 35"/>
                  <a:gd name="T33" fmla="*/ 48 h 48"/>
                  <a:gd name="T34" fmla="*/ 11 w 35"/>
                  <a:gd name="T35" fmla="*/ 48 h 48"/>
                  <a:gd name="T36" fmla="*/ 6 w 35"/>
                  <a:gd name="T37" fmla="*/ 46 h 48"/>
                  <a:gd name="T38" fmla="*/ 4 w 35"/>
                  <a:gd name="T39" fmla="*/ 42 h 48"/>
                  <a:gd name="T40" fmla="*/ 4 w 35"/>
                  <a:gd name="T41" fmla="*/ 38 h 48"/>
                  <a:gd name="T42" fmla="*/ 0 w 35"/>
                  <a:gd name="T43" fmla="*/ 35 h 48"/>
                  <a:gd name="T44" fmla="*/ 0 w 35"/>
                  <a:gd name="T45" fmla="*/ 32 h 48"/>
                  <a:gd name="T46" fmla="*/ 0 w 35"/>
                  <a:gd name="T47" fmla="*/ 29 h 48"/>
                  <a:gd name="T48" fmla="*/ 0 w 35"/>
                  <a:gd name="T49" fmla="*/ 20 h 48"/>
                  <a:gd name="T50" fmla="*/ 4 w 35"/>
                  <a:gd name="T51" fmla="*/ 18 h 48"/>
                  <a:gd name="T52" fmla="*/ 4 w 35"/>
                  <a:gd name="T53" fmla="*/ 14 h 48"/>
                  <a:gd name="T54" fmla="*/ 6 w 35"/>
                  <a:gd name="T55" fmla="*/ 10 h 48"/>
                  <a:gd name="T56" fmla="*/ 11 w 35"/>
                  <a:gd name="T57" fmla="*/ 7 h 48"/>
                  <a:gd name="T58" fmla="*/ 11 w 35"/>
                  <a:gd name="T59" fmla="*/ 4 h 48"/>
                  <a:gd name="T60" fmla="*/ 15 w 35"/>
                  <a:gd name="T61" fmla="*/ 0 h 48"/>
                  <a:gd name="T62" fmla="*/ 18 w 35"/>
                  <a:gd name="T63" fmla="*/ 0 h 48"/>
                  <a:gd name="T64" fmla="*/ 21 w 35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8">
                    <a:moveTo>
                      <a:pt x="21" y="0"/>
                    </a:moveTo>
                    <a:lnTo>
                      <a:pt x="25" y="4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3" name="Freeform 1641"/>
              <p:cNvSpPr>
                <a:spLocks/>
              </p:cNvSpPr>
              <p:nvPr/>
            </p:nvSpPr>
            <p:spPr bwMode="auto">
              <a:xfrm>
                <a:off x="4635" y="4077"/>
                <a:ext cx="7" cy="13"/>
              </a:xfrm>
              <a:custGeom>
                <a:avLst/>
                <a:gdLst>
                  <a:gd name="T0" fmla="*/ 7 w 14"/>
                  <a:gd name="T1" fmla="*/ 0 h 25"/>
                  <a:gd name="T2" fmla="*/ 10 w 14"/>
                  <a:gd name="T3" fmla="*/ 0 h 25"/>
                  <a:gd name="T4" fmla="*/ 10 w 14"/>
                  <a:gd name="T5" fmla="*/ 4 h 25"/>
                  <a:gd name="T6" fmla="*/ 14 w 14"/>
                  <a:gd name="T7" fmla="*/ 8 h 25"/>
                  <a:gd name="T8" fmla="*/ 14 w 14"/>
                  <a:gd name="T9" fmla="*/ 10 h 25"/>
                  <a:gd name="T10" fmla="*/ 10 w 14"/>
                  <a:gd name="T11" fmla="*/ 14 h 25"/>
                  <a:gd name="T12" fmla="*/ 10 w 14"/>
                  <a:gd name="T13" fmla="*/ 19 h 25"/>
                  <a:gd name="T14" fmla="*/ 10 w 14"/>
                  <a:gd name="T15" fmla="*/ 22 h 25"/>
                  <a:gd name="T16" fmla="*/ 7 w 14"/>
                  <a:gd name="T17" fmla="*/ 22 h 25"/>
                  <a:gd name="T18" fmla="*/ 7 w 14"/>
                  <a:gd name="T19" fmla="*/ 25 h 25"/>
                  <a:gd name="T20" fmla="*/ 4 w 14"/>
                  <a:gd name="T21" fmla="*/ 25 h 25"/>
                  <a:gd name="T22" fmla="*/ 0 w 14"/>
                  <a:gd name="T23" fmla="*/ 25 h 25"/>
                  <a:gd name="T24" fmla="*/ 0 w 14"/>
                  <a:gd name="T25" fmla="*/ 22 h 25"/>
                  <a:gd name="T26" fmla="*/ 0 w 14"/>
                  <a:gd name="T27" fmla="*/ 19 h 25"/>
                  <a:gd name="T28" fmla="*/ 0 w 14"/>
                  <a:gd name="T29" fmla="*/ 14 h 25"/>
                  <a:gd name="T30" fmla="*/ 0 w 14"/>
                  <a:gd name="T31" fmla="*/ 10 h 25"/>
                  <a:gd name="T32" fmla="*/ 0 w 14"/>
                  <a:gd name="T33" fmla="*/ 8 h 25"/>
                  <a:gd name="T34" fmla="*/ 4 w 14"/>
                  <a:gd name="T35" fmla="*/ 4 h 25"/>
                  <a:gd name="T36" fmla="*/ 4 w 14"/>
                  <a:gd name="T37" fmla="*/ 0 h 25"/>
                  <a:gd name="T38" fmla="*/ 7 w 1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4" name="Freeform 1642"/>
              <p:cNvSpPr>
                <a:spLocks/>
              </p:cNvSpPr>
              <p:nvPr/>
            </p:nvSpPr>
            <p:spPr bwMode="auto">
              <a:xfrm>
                <a:off x="4635" y="4077"/>
                <a:ext cx="7" cy="13"/>
              </a:xfrm>
              <a:custGeom>
                <a:avLst/>
                <a:gdLst>
                  <a:gd name="T0" fmla="*/ 7 w 14"/>
                  <a:gd name="T1" fmla="*/ 0 h 25"/>
                  <a:gd name="T2" fmla="*/ 10 w 14"/>
                  <a:gd name="T3" fmla="*/ 0 h 25"/>
                  <a:gd name="T4" fmla="*/ 10 w 14"/>
                  <a:gd name="T5" fmla="*/ 4 h 25"/>
                  <a:gd name="T6" fmla="*/ 14 w 14"/>
                  <a:gd name="T7" fmla="*/ 8 h 25"/>
                  <a:gd name="T8" fmla="*/ 14 w 14"/>
                  <a:gd name="T9" fmla="*/ 10 h 25"/>
                  <a:gd name="T10" fmla="*/ 10 w 14"/>
                  <a:gd name="T11" fmla="*/ 14 h 25"/>
                  <a:gd name="T12" fmla="*/ 10 w 14"/>
                  <a:gd name="T13" fmla="*/ 19 h 25"/>
                  <a:gd name="T14" fmla="*/ 10 w 14"/>
                  <a:gd name="T15" fmla="*/ 22 h 25"/>
                  <a:gd name="T16" fmla="*/ 7 w 14"/>
                  <a:gd name="T17" fmla="*/ 22 h 25"/>
                  <a:gd name="T18" fmla="*/ 7 w 14"/>
                  <a:gd name="T19" fmla="*/ 25 h 25"/>
                  <a:gd name="T20" fmla="*/ 4 w 14"/>
                  <a:gd name="T21" fmla="*/ 25 h 25"/>
                  <a:gd name="T22" fmla="*/ 0 w 14"/>
                  <a:gd name="T23" fmla="*/ 25 h 25"/>
                  <a:gd name="T24" fmla="*/ 0 w 14"/>
                  <a:gd name="T25" fmla="*/ 22 h 25"/>
                  <a:gd name="T26" fmla="*/ 0 w 14"/>
                  <a:gd name="T27" fmla="*/ 19 h 25"/>
                  <a:gd name="T28" fmla="*/ 0 w 14"/>
                  <a:gd name="T29" fmla="*/ 14 h 25"/>
                  <a:gd name="T30" fmla="*/ 0 w 14"/>
                  <a:gd name="T31" fmla="*/ 10 h 25"/>
                  <a:gd name="T32" fmla="*/ 0 w 14"/>
                  <a:gd name="T33" fmla="*/ 8 h 25"/>
                  <a:gd name="T34" fmla="*/ 4 w 14"/>
                  <a:gd name="T35" fmla="*/ 4 h 25"/>
                  <a:gd name="T36" fmla="*/ 4 w 14"/>
                  <a:gd name="T37" fmla="*/ 0 h 25"/>
                  <a:gd name="T38" fmla="*/ 7 w 1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5" name="Freeform 1643"/>
              <p:cNvSpPr>
                <a:spLocks/>
              </p:cNvSpPr>
              <p:nvPr/>
            </p:nvSpPr>
            <p:spPr bwMode="auto">
              <a:xfrm>
                <a:off x="4651" y="4067"/>
                <a:ext cx="16" cy="28"/>
              </a:xfrm>
              <a:custGeom>
                <a:avLst/>
                <a:gdLst>
                  <a:gd name="T0" fmla="*/ 3 w 32"/>
                  <a:gd name="T1" fmla="*/ 7 h 56"/>
                  <a:gd name="T2" fmla="*/ 0 w 32"/>
                  <a:gd name="T3" fmla="*/ 48 h 56"/>
                  <a:gd name="T4" fmla="*/ 6 w 32"/>
                  <a:gd name="T5" fmla="*/ 56 h 56"/>
                  <a:gd name="T6" fmla="*/ 6 w 32"/>
                  <a:gd name="T7" fmla="*/ 52 h 56"/>
                  <a:gd name="T8" fmla="*/ 10 w 32"/>
                  <a:gd name="T9" fmla="*/ 52 h 56"/>
                  <a:gd name="T10" fmla="*/ 10 w 32"/>
                  <a:gd name="T11" fmla="*/ 34 h 56"/>
                  <a:gd name="T12" fmla="*/ 20 w 32"/>
                  <a:gd name="T13" fmla="*/ 56 h 56"/>
                  <a:gd name="T14" fmla="*/ 23 w 32"/>
                  <a:gd name="T15" fmla="*/ 56 h 56"/>
                  <a:gd name="T16" fmla="*/ 23 w 32"/>
                  <a:gd name="T17" fmla="*/ 48 h 56"/>
                  <a:gd name="T18" fmla="*/ 13 w 32"/>
                  <a:gd name="T19" fmla="*/ 24 h 56"/>
                  <a:gd name="T20" fmla="*/ 32 w 32"/>
                  <a:gd name="T21" fmla="*/ 14 h 56"/>
                  <a:gd name="T22" fmla="*/ 27 w 32"/>
                  <a:gd name="T23" fmla="*/ 2 h 56"/>
                  <a:gd name="T24" fmla="*/ 10 w 32"/>
                  <a:gd name="T25" fmla="*/ 17 h 56"/>
                  <a:gd name="T26" fmla="*/ 13 w 32"/>
                  <a:gd name="T27" fmla="*/ 2 h 56"/>
                  <a:gd name="T28" fmla="*/ 6 w 32"/>
                  <a:gd name="T29" fmla="*/ 0 h 56"/>
                  <a:gd name="T30" fmla="*/ 3 w 32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56">
                    <a:moveTo>
                      <a:pt x="3" y="7"/>
                    </a:moveTo>
                    <a:lnTo>
                      <a:pt x="0" y="4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2"/>
                    </a:lnTo>
                    <a:lnTo>
                      <a:pt x="10" y="34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13" y="24"/>
                    </a:lnTo>
                    <a:lnTo>
                      <a:pt x="32" y="14"/>
                    </a:lnTo>
                    <a:lnTo>
                      <a:pt x="27" y="2"/>
                    </a:lnTo>
                    <a:lnTo>
                      <a:pt x="10" y="1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6" name="Freeform 1644"/>
              <p:cNvSpPr>
                <a:spLocks/>
              </p:cNvSpPr>
              <p:nvPr/>
            </p:nvSpPr>
            <p:spPr bwMode="auto">
              <a:xfrm>
                <a:off x="4651" y="4067"/>
                <a:ext cx="16" cy="28"/>
              </a:xfrm>
              <a:custGeom>
                <a:avLst/>
                <a:gdLst>
                  <a:gd name="T0" fmla="*/ 3 w 32"/>
                  <a:gd name="T1" fmla="*/ 7 h 56"/>
                  <a:gd name="T2" fmla="*/ 0 w 32"/>
                  <a:gd name="T3" fmla="*/ 48 h 56"/>
                  <a:gd name="T4" fmla="*/ 6 w 32"/>
                  <a:gd name="T5" fmla="*/ 56 h 56"/>
                  <a:gd name="T6" fmla="*/ 6 w 32"/>
                  <a:gd name="T7" fmla="*/ 52 h 56"/>
                  <a:gd name="T8" fmla="*/ 10 w 32"/>
                  <a:gd name="T9" fmla="*/ 52 h 56"/>
                  <a:gd name="T10" fmla="*/ 10 w 32"/>
                  <a:gd name="T11" fmla="*/ 34 h 56"/>
                  <a:gd name="T12" fmla="*/ 20 w 32"/>
                  <a:gd name="T13" fmla="*/ 56 h 56"/>
                  <a:gd name="T14" fmla="*/ 23 w 32"/>
                  <a:gd name="T15" fmla="*/ 56 h 56"/>
                  <a:gd name="T16" fmla="*/ 23 w 32"/>
                  <a:gd name="T17" fmla="*/ 48 h 56"/>
                  <a:gd name="T18" fmla="*/ 13 w 32"/>
                  <a:gd name="T19" fmla="*/ 24 h 56"/>
                  <a:gd name="T20" fmla="*/ 32 w 32"/>
                  <a:gd name="T21" fmla="*/ 14 h 56"/>
                  <a:gd name="T22" fmla="*/ 27 w 32"/>
                  <a:gd name="T23" fmla="*/ 2 h 56"/>
                  <a:gd name="T24" fmla="*/ 10 w 32"/>
                  <a:gd name="T25" fmla="*/ 17 h 56"/>
                  <a:gd name="T26" fmla="*/ 13 w 32"/>
                  <a:gd name="T27" fmla="*/ 2 h 56"/>
                  <a:gd name="T28" fmla="*/ 6 w 32"/>
                  <a:gd name="T29" fmla="*/ 0 h 56"/>
                  <a:gd name="T30" fmla="*/ 3 w 32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56">
                    <a:moveTo>
                      <a:pt x="3" y="7"/>
                    </a:moveTo>
                    <a:lnTo>
                      <a:pt x="0" y="4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2"/>
                    </a:lnTo>
                    <a:lnTo>
                      <a:pt x="10" y="34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13" y="24"/>
                    </a:lnTo>
                    <a:lnTo>
                      <a:pt x="32" y="14"/>
                    </a:lnTo>
                    <a:lnTo>
                      <a:pt x="27" y="2"/>
                    </a:lnTo>
                    <a:lnTo>
                      <a:pt x="10" y="1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3" y="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7" name="Freeform 1645"/>
              <p:cNvSpPr>
                <a:spLocks/>
              </p:cNvSpPr>
              <p:nvPr/>
            </p:nvSpPr>
            <p:spPr bwMode="auto">
              <a:xfrm>
                <a:off x="4628" y="4048"/>
                <a:ext cx="28" cy="26"/>
              </a:xfrm>
              <a:custGeom>
                <a:avLst/>
                <a:gdLst>
                  <a:gd name="T0" fmla="*/ 9 w 56"/>
                  <a:gd name="T1" fmla="*/ 6 h 52"/>
                  <a:gd name="T2" fmla="*/ 21 w 56"/>
                  <a:gd name="T3" fmla="*/ 24 h 52"/>
                  <a:gd name="T4" fmla="*/ 0 w 56"/>
                  <a:gd name="T5" fmla="*/ 38 h 52"/>
                  <a:gd name="T6" fmla="*/ 3 w 56"/>
                  <a:gd name="T7" fmla="*/ 52 h 52"/>
                  <a:gd name="T8" fmla="*/ 7 w 56"/>
                  <a:gd name="T9" fmla="*/ 48 h 52"/>
                  <a:gd name="T10" fmla="*/ 7 w 56"/>
                  <a:gd name="T11" fmla="*/ 52 h 52"/>
                  <a:gd name="T12" fmla="*/ 28 w 56"/>
                  <a:gd name="T13" fmla="*/ 34 h 52"/>
                  <a:gd name="T14" fmla="*/ 35 w 56"/>
                  <a:gd name="T15" fmla="*/ 52 h 52"/>
                  <a:gd name="T16" fmla="*/ 46 w 56"/>
                  <a:gd name="T17" fmla="*/ 48 h 52"/>
                  <a:gd name="T18" fmla="*/ 49 w 56"/>
                  <a:gd name="T19" fmla="*/ 45 h 52"/>
                  <a:gd name="T20" fmla="*/ 35 w 56"/>
                  <a:gd name="T21" fmla="*/ 27 h 52"/>
                  <a:gd name="T22" fmla="*/ 56 w 56"/>
                  <a:gd name="T23" fmla="*/ 8 h 52"/>
                  <a:gd name="T24" fmla="*/ 49 w 56"/>
                  <a:gd name="T25" fmla="*/ 2 h 52"/>
                  <a:gd name="T26" fmla="*/ 31 w 56"/>
                  <a:gd name="T27" fmla="*/ 17 h 52"/>
                  <a:gd name="T28" fmla="*/ 21 w 56"/>
                  <a:gd name="T29" fmla="*/ 0 h 52"/>
                  <a:gd name="T30" fmla="*/ 18 w 56"/>
                  <a:gd name="T31" fmla="*/ 2 h 52"/>
                  <a:gd name="T32" fmla="*/ 14 w 56"/>
                  <a:gd name="T33" fmla="*/ 0 h 52"/>
                  <a:gd name="T34" fmla="*/ 9 w 56"/>
                  <a:gd name="T3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2">
                    <a:moveTo>
                      <a:pt x="9" y="6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2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28" y="34"/>
                    </a:lnTo>
                    <a:lnTo>
                      <a:pt x="35" y="52"/>
                    </a:lnTo>
                    <a:lnTo>
                      <a:pt x="46" y="48"/>
                    </a:lnTo>
                    <a:lnTo>
                      <a:pt x="49" y="45"/>
                    </a:lnTo>
                    <a:lnTo>
                      <a:pt x="35" y="27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31" y="17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8" name="Freeform 1646"/>
              <p:cNvSpPr>
                <a:spLocks/>
              </p:cNvSpPr>
              <p:nvPr/>
            </p:nvSpPr>
            <p:spPr bwMode="auto">
              <a:xfrm>
                <a:off x="4628" y="4048"/>
                <a:ext cx="28" cy="26"/>
              </a:xfrm>
              <a:custGeom>
                <a:avLst/>
                <a:gdLst>
                  <a:gd name="T0" fmla="*/ 9 w 56"/>
                  <a:gd name="T1" fmla="*/ 6 h 52"/>
                  <a:gd name="T2" fmla="*/ 21 w 56"/>
                  <a:gd name="T3" fmla="*/ 24 h 52"/>
                  <a:gd name="T4" fmla="*/ 0 w 56"/>
                  <a:gd name="T5" fmla="*/ 38 h 52"/>
                  <a:gd name="T6" fmla="*/ 3 w 56"/>
                  <a:gd name="T7" fmla="*/ 52 h 52"/>
                  <a:gd name="T8" fmla="*/ 7 w 56"/>
                  <a:gd name="T9" fmla="*/ 48 h 52"/>
                  <a:gd name="T10" fmla="*/ 7 w 56"/>
                  <a:gd name="T11" fmla="*/ 52 h 52"/>
                  <a:gd name="T12" fmla="*/ 28 w 56"/>
                  <a:gd name="T13" fmla="*/ 34 h 52"/>
                  <a:gd name="T14" fmla="*/ 35 w 56"/>
                  <a:gd name="T15" fmla="*/ 52 h 52"/>
                  <a:gd name="T16" fmla="*/ 46 w 56"/>
                  <a:gd name="T17" fmla="*/ 48 h 52"/>
                  <a:gd name="T18" fmla="*/ 49 w 56"/>
                  <a:gd name="T19" fmla="*/ 45 h 52"/>
                  <a:gd name="T20" fmla="*/ 35 w 56"/>
                  <a:gd name="T21" fmla="*/ 27 h 52"/>
                  <a:gd name="T22" fmla="*/ 56 w 56"/>
                  <a:gd name="T23" fmla="*/ 8 h 52"/>
                  <a:gd name="T24" fmla="*/ 49 w 56"/>
                  <a:gd name="T25" fmla="*/ 2 h 52"/>
                  <a:gd name="T26" fmla="*/ 31 w 56"/>
                  <a:gd name="T27" fmla="*/ 17 h 52"/>
                  <a:gd name="T28" fmla="*/ 21 w 56"/>
                  <a:gd name="T29" fmla="*/ 0 h 52"/>
                  <a:gd name="T30" fmla="*/ 18 w 56"/>
                  <a:gd name="T31" fmla="*/ 2 h 52"/>
                  <a:gd name="T32" fmla="*/ 14 w 56"/>
                  <a:gd name="T33" fmla="*/ 0 h 52"/>
                  <a:gd name="T34" fmla="*/ 9 w 56"/>
                  <a:gd name="T3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2">
                    <a:moveTo>
                      <a:pt x="9" y="6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2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28" y="34"/>
                    </a:lnTo>
                    <a:lnTo>
                      <a:pt x="35" y="52"/>
                    </a:lnTo>
                    <a:lnTo>
                      <a:pt x="46" y="48"/>
                    </a:lnTo>
                    <a:lnTo>
                      <a:pt x="49" y="45"/>
                    </a:lnTo>
                    <a:lnTo>
                      <a:pt x="35" y="27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31" y="17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19" name="Freeform 1647"/>
              <p:cNvSpPr>
                <a:spLocks/>
              </p:cNvSpPr>
              <p:nvPr/>
            </p:nvSpPr>
            <p:spPr bwMode="auto">
              <a:xfrm>
                <a:off x="4474" y="3999"/>
                <a:ext cx="1" cy="3"/>
              </a:xfrm>
              <a:custGeom>
                <a:avLst/>
                <a:gdLst>
                  <a:gd name="T0" fmla="*/ 0 h 6"/>
                  <a:gd name="T1" fmla="*/ 2 h 6"/>
                  <a:gd name="T2" fmla="*/ 6 h 6"/>
                  <a:gd name="T3" fmla="*/ 2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0" name="Freeform 1648"/>
              <p:cNvSpPr>
                <a:spLocks/>
              </p:cNvSpPr>
              <p:nvPr/>
            </p:nvSpPr>
            <p:spPr bwMode="auto">
              <a:xfrm>
                <a:off x="4472" y="4002"/>
                <a:ext cx="2" cy="1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1" name="Rectangle 1649"/>
              <p:cNvSpPr>
                <a:spLocks noChangeArrowheads="1"/>
              </p:cNvSpPr>
              <p:nvPr/>
            </p:nvSpPr>
            <p:spPr bwMode="auto">
              <a:xfrm>
                <a:off x="4423" y="3997"/>
                <a:ext cx="63" cy="7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2" name="Rectangle 1650"/>
              <p:cNvSpPr>
                <a:spLocks noChangeArrowheads="1"/>
              </p:cNvSpPr>
              <p:nvPr/>
            </p:nvSpPr>
            <p:spPr bwMode="auto">
              <a:xfrm>
                <a:off x="4423" y="3997"/>
                <a:ext cx="63" cy="7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3" name="Rectangle 1651"/>
              <p:cNvSpPr>
                <a:spLocks noChangeArrowheads="1"/>
              </p:cNvSpPr>
              <p:nvPr/>
            </p:nvSpPr>
            <p:spPr bwMode="auto">
              <a:xfrm>
                <a:off x="4427" y="3999"/>
                <a:ext cx="57" cy="6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4" name="Rectangle 1652"/>
              <p:cNvSpPr>
                <a:spLocks noChangeArrowheads="1"/>
              </p:cNvSpPr>
              <p:nvPr/>
            </p:nvSpPr>
            <p:spPr bwMode="auto">
              <a:xfrm>
                <a:off x="4427" y="3999"/>
                <a:ext cx="57" cy="6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5" name="Freeform 1653"/>
              <p:cNvSpPr>
                <a:spLocks/>
              </p:cNvSpPr>
              <p:nvPr/>
            </p:nvSpPr>
            <p:spPr bwMode="auto">
              <a:xfrm>
                <a:off x="4458" y="4025"/>
                <a:ext cx="21" cy="35"/>
              </a:xfrm>
              <a:custGeom>
                <a:avLst/>
                <a:gdLst>
                  <a:gd name="T0" fmla="*/ 7 w 42"/>
                  <a:gd name="T1" fmla="*/ 10 h 70"/>
                  <a:gd name="T2" fmla="*/ 0 w 42"/>
                  <a:gd name="T3" fmla="*/ 59 h 70"/>
                  <a:gd name="T4" fmla="*/ 11 w 42"/>
                  <a:gd name="T5" fmla="*/ 66 h 70"/>
                  <a:gd name="T6" fmla="*/ 11 w 42"/>
                  <a:gd name="T7" fmla="*/ 63 h 70"/>
                  <a:gd name="T8" fmla="*/ 14 w 42"/>
                  <a:gd name="T9" fmla="*/ 63 h 70"/>
                  <a:gd name="T10" fmla="*/ 14 w 42"/>
                  <a:gd name="T11" fmla="*/ 42 h 70"/>
                  <a:gd name="T12" fmla="*/ 28 w 42"/>
                  <a:gd name="T13" fmla="*/ 70 h 70"/>
                  <a:gd name="T14" fmla="*/ 32 w 42"/>
                  <a:gd name="T15" fmla="*/ 70 h 70"/>
                  <a:gd name="T16" fmla="*/ 35 w 42"/>
                  <a:gd name="T17" fmla="*/ 59 h 70"/>
                  <a:gd name="T18" fmla="*/ 18 w 42"/>
                  <a:gd name="T19" fmla="*/ 32 h 70"/>
                  <a:gd name="T20" fmla="*/ 42 w 42"/>
                  <a:gd name="T21" fmla="*/ 16 h 70"/>
                  <a:gd name="T22" fmla="*/ 39 w 42"/>
                  <a:gd name="T23" fmla="*/ 4 h 70"/>
                  <a:gd name="T24" fmla="*/ 18 w 42"/>
                  <a:gd name="T25" fmla="*/ 20 h 70"/>
                  <a:gd name="T26" fmla="*/ 21 w 42"/>
                  <a:gd name="T27" fmla="*/ 4 h 70"/>
                  <a:gd name="T28" fmla="*/ 11 w 42"/>
                  <a:gd name="T29" fmla="*/ 0 h 70"/>
                  <a:gd name="T30" fmla="*/ 7 w 42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0">
                    <a:moveTo>
                      <a:pt x="7" y="10"/>
                    </a:moveTo>
                    <a:lnTo>
                      <a:pt x="0" y="5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4" y="63"/>
                    </a:lnTo>
                    <a:lnTo>
                      <a:pt x="14" y="4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5" y="59"/>
                    </a:lnTo>
                    <a:lnTo>
                      <a:pt x="18" y="32"/>
                    </a:lnTo>
                    <a:lnTo>
                      <a:pt x="42" y="16"/>
                    </a:lnTo>
                    <a:lnTo>
                      <a:pt x="39" y="4"/>
                    </a:lnTo>
                    <a:lnTo>
                      <a:pt x="18" y="20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6" name="Freeform 1654"/>
              <p:cNvSpPr>
                <a:spLocks/>
              </p:cNvSpPr>
              <p:nvPr/>
            </p:nvSpPr>
            <p:spPr bwMode="auto">
              <a:xfrm>
                <a:off x="4458" y="4025"/>
                <a:ext cx="21" cy="35"/>
              </a:xfrm>
              <a:custGeom>
                <a:avLst/>
                <a:gdLst>
                  <a:gd name="T0" fmla="*/ 7 w 42"/>
                  <a:gd name="T1" fmla="*/ 10 h 70"/>
                  <a:gd name="T2" fmla="*/ 0 w 42"/>
                  <a:gd name="T3" fmla="*/ 59 h 70"/>
                  <a:gd name="T4" fmla="*/ 11 w 42"/>
                  <a:gd name="T5" fmla="*/ 66 h 70"/>
                  <a:gd name="T6" fmla="*/ 11 w 42"/>
                  <a:gd name="T7" fmla="*/ 63 h 70"/>
                  <a:gd name="T8" fmla="*/ 14 w 42"/>
                  <a:gd name="T9" fmla="*/ 63 h 70"/>
                  <a:gd name="T10" fmla="*/ 14 w 42"/>
                  <a:gd name="T11" fmla="*/ 42 h 70"/>
                  <a:gd name="T12" fmla="*/ 28 w 42"/>
                  <a:gd name="T13" fmla="*/ 70 h 70"/>
                  <a:gd name="T14" fmla="*/ 32 w 42"/>
                  <a:gd name="T15" fmla="*/ 70 h 70"/>
                  <a:gd name="T16" fmla="*/ 35 w 42"/>
                  <a:gd name="T17" fmla="*/ 59 h 70"/>
                  <a:gd name="T18" fmla="*/ 18 w 42"/>
                  <a:gd name="T19" fmla="*/ 32 h 70"/>
                  <a:gd name="T20" fmla="*/ 42 w 42"/>
                  <a:gd name="T21" fmla="*/ 16 h 70"/>
                  <a:gd name="T22" fmla="*/ 39 w 42"/>
                  <a:gd name="T23" fmla="*/ 4 h 70"/>
                  <a:gd name="T24" fmla="*/ 18 w 42"/>
                  <a:gd name="T25" fmla="*/ 20 h 70"/>
                  <a:gd name="T26" fmla="*/ 21 w 42"/>
                  <a:gd name="T27" fmla="*/ 4 h 70"/>
                  <a:gd name="T28" fmla="*/ 11 w 42"/>
                  <a:gd name="T29" fmla="*/ 0 h 70"/>
                  <a:gd name="T30" fmla="*/ 7 w 42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0">
                    <a:moveTo>
                      <a:pt x="7" y="10"/>
                    </a:moveTo>
                    <a:lnTo>
                      <a:pt x="0" y="5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4" y="63"/>
                    </a:lnTo>
                    <a:lnTo>
                      <a:pt x="14" y="4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5" y="59"/>
                    </a:lnTo>
                    <a:lnTo>
                      <a:pt x="18" y="32"/>
                    </a:lnTo>
                    <a:lnTo>
                      <a:pt x="42" y="16"/>
                    </a:lnTo>
                    <a:lnTo>
                      <a:pt x="39" y="4"/>
                    </a:lnTo>
                    <a:lnTo>
                      <a:pt x="18" y="20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7" y="1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7" name="Freeform 1655"/>
              <p:cNvSpPr>
                <a:spLocks/>
              </p:cNvSpPr>
              <p:nvPr/>
            </p:nvSpPr>
            <p:spPr bwMode="auto">
              <a:xfrm>
                <a:off x="4432" y="4002"/>
                <a:ext cx="33" cy="31"/>
              </a:xfrm>
              <a:custGeom>
                <a:avLst/>
                <a:gdLst>
                  <a:gd name="T0" fmla="*/ 14 w 66"/>
                  <a:gd name="T1" fmla="*/ 8 h 62"/>
                  <a:gd name="T2" fmla="*/ 25 w 66"/>
                  <a:gd name="T3" fmla="*/ 28 h 62"/>
                  <a:gd name="T4" fmla="*/ 0 w 66"/>
                  <a:gd name="T5" fmla="*/ 46 h 62"/>
                  <a:gd name="T6" fmla="*/ 3 w 66"/>
                  <a:gd name="T7" fmla="*/ 60 h 62"/>
                  <a:gd name="T8" fmla="*/ 7 w 66"/>
                  <a:gd name="T9" fmla="*/ 60 h 62"/>
                  <a:gd name="T10" fmla="*/ 10 w 66"/>
                  <a:gd name="T11" fmla="*/ 62 h 62"/>
                  <a:gd name="T12" fmla="*/ 31 w 66"/>
                  <a:gd name="T13" fmla="*/ 43 h 62"/>
                  <a:gd name="T14" fmla="*/ 42 w 66"/>
                  <a:gd name="T15" fmla="*/ 60 h 62"/>
                  <a:gd name="T16" fmla="*/ 52 w 66"/>
                  <a:gd name="T17" fmla="*/ 60 h 62"/>
                  <a:gd name="T18" fmla="*/ 57 w 66"/>
                  <a:gd name="T19" fmla="*/ 52 h 62"/>
                  <a:gd name="T20" fmla="*/ 42 w 66"/>
                  <a:gd name="T21" fmla="*/ 34 h 62"/>
                  <a:gd name="T22" fmla="*/ 66 w 66"/>
                  <a:gd name="T23" fmla="*/ 11 h 62"/>
                  <a:gd name="T24" fmla="*/ 57 w 66"/>
                  <a:gd name="T25" fmla="*/ 4 h 62"/>
                  <a:gd name="T26" fmla="*/ 35 w 66"/>
                  <a:gd name="T27" fmla="*/ 22 h 62"/>
                  <a:gd name="T28" fmla="*/ 25 w 66"/>
                  <a:gd name="T29" fmla="*/ 0 h 62"/>
                  <a:gd name="T30" fmla="*/ 20 w 66"/>
                  <a:gd name="T31" fmla="*/ 4 h 62"/>
                  <a:gd name="T32" fmla="*/ 17 w 66"/>
                  <a:gd name="T33" fmla="*/ 0 h 62"/>
                  <a:gd name="T34" fmla="*/ 14 w 66"/>
                  <a:gd name="T3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4" y="8"/>
                    </a:moveTo>
                    <a:lnTo>
                      <a:pt x="25" y="28"/>
                    </a:lnTo>
                    <a:lnTo>
                      <a:pt x="0" y="46"/>
                    </a:lnTo>
                    <a:lnTo>
                      <a:pt x="3" y="60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31" y="43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7" y="52"/>
                    </a:lnTo>
                    <a:lnTo>
                      <a:pt x="42" y="34"/>
                    </a:lnTo>
                    <a:lnTo>
                      <a:pt x="66" y="11"/>
                    </a:lnTo>
                    <a:lnTo>
                      <a:pt x="57" y="4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8" name="Freeform 1656"/>
              <p:cNvSpPr>
                <a:spLocks/>
              </p:cNvSpPr>
              <p:nvPr/>
            </p:nvSpPr>
            <p:spPr bwMode="auto">
              <a:xfrm>
                <a:off x="4432" y="4002"/>
                <a:ext cx="33" cy="31"/>
              </a:xfrm>
              <a:custGeom>
                <a:avLst/>
                <a:gdLst>
                  <a:gd name="T0" fmla="*/ 14 w 66"/>
                  <a:gd name="T1" fmla="*/ 8 h 62"/>
                  <a:gd name="T2" fmla="*/ 25 w 66"/>
                  <a:gd name="T3" fmla="*/ 28 h 62"/>
                  <a:gd name="T4" fmla="*/ 0 w 66"/>
                  <a:gd name="T5" fmla="*/ 46 h 62"/>
                  <a:gd name="T6" fmla="*/ 3 w 66"/>
                  <a:gd name="T7" fmla="*/ 60 h 62"/>
                  <a:gd name="T8" fmla="*/ 7 w 66"/>
                  <a:gd name="T9" fmla="*/ 60 h 62"/>
                  <a:gd name="T10" fmla="*/ 10 w 66"/>
                  <a:gd name="T11" fmla="*/ 62 h 62"/>
                  <a:gd name="T12" fmla="*/ 31 w 66"/>
                  <a:gd name="T13" fmla="*/ 43 h 62"/>
                  <a:gd name="T14" fmla="*/ 42 w 66"/>
                  <a:gd name="T15" fmla="*/ 60 h 62"/>
                  <a:gd name="T16" fmla="*/ 52 w 66"/>
                  <a:gd name="T17" fmla="*/ 60 h 62"/>
                  <a:gd name="T18" fmla="*/ 57 w 66"/>
                  <a:gd name="T19" fmla="*/ 52 h 62"/>
                  <a:gd name="T20" fmla="*/ 42 w 66"/>
                  <a:gd name="T21" fmla="*/ 34 h 62"/>
                  <a:gd name="T22" fmla="*/ 66 w 66"/>
                  <a:gd name="T23" fmla="*/ 11 h 62"/>
                  <a:gd name="T24" fmla="*/ 57 w 66"/>
                  <a:gd name="T25" fmla="*/ 4 h 62"/>
                  <a:gd name="T26" fmla="*/ 35 w 66"/>
                  <a:gd name="T27" fmla="*/ 22 h 62"/>
                  <a:gd name="T28" fmla="*/ 25 w 66"/>
                  <a:gd name="T29" fmla="*/ 0 h 62"/>
                  <a:gd name="T30" fmla="*/ 20 w 66"/>
                  <a:gd name="T31" fmla="*/ 4 h 62"/>
                  <a:gd name="T32" fmla="*/ 17 w 66"/>
                  <a:gd name="T33" fmla="*/ 0 h 62"/>
                  <a:gd name="T34" fmla="*/ 14 w 66"/>
                  <a:gd name="T3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4" y="8"/>
                    </a:moveTo>
                    <a:lnTo>
                      <a:pt x="25" y="28"/>
                    </a:lnTo>
                    <a:lnTo>
                      <a:pt x="0" y="46"/>
                    </a:lnTo>
                    <a:lnTo>
                      <a:pt x="3" y="60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31" y="43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7" y="52"/>
                    </a:lnTo>
                    <a:lnTo>
                      <a:pt x="42" y="34"/>
                    </a:lnTo>
                    <a:lnTo>
                      <a:pt x="66" y="11"/>
                    </a:lnTo>
                    <a:lnTo>
                      <a:pt x="57" y="4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4" y="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29" name="Freeform 1657"/>
              <p:cNvSpPr>
                <a:spLocks/>
              </p:cNvSpPr>
              <p:nvPr/>
            </p:nvSpPr>
            <p:spPr bwMode="auto">
              <a:xfrm>
                <a:off x="4434" y="4032"/>
                <a:ext cx="21" cy="28"/>
              </a:xfrm>
              <a:custGeom>
                <a:avLst/>
                <a:gdLst>
                  <a:gd name="T0" fmla="*/ 25 w 42"/>
                  <a:gd name="T1" fmla="*/ 0 h 56"/>
                  <a:gd name="T2" fmla="*/ 32 w 42"/>
                  <a:gd name="T3" fmla="*/ 0 h 56"/>
                  <a:gd name="T4" fmla="*/ 35 w 42"/>
                  <a:gd name="T5" fmla="*/ 2 h 56"/>
                  <a:gd name="T6" fmla="*/ 35 w 42"/>
                  <a:gd name="T7" fmla="*/ 6 h 56"/>
                  <a:gd name="T8" fmla="*/ 39 w 42"/>
                  <a:gd name="T9" fmla="*/ 11 h 56"/>
                  <a:gd name="T10" fmla="*/ 39 w 42"/>
                  <a:gd name="T11" fmla="*/ 14 h 56"/>
                  <a:gd name="T12" fmla="*/ 42 w 42"/>
                  <a:gd name="T13" fmla="*/ 21 h 56"/>
                  <a:gd name="T14" fmla="*/ 42 w 42"/>
                  <a:gd name="T15" fmla="*/ 24 h 56"/>
                  <a:gd name="T16" fmla="*/ 42 w 42"/>
                  <a:gd name="T17" fmla="*/ 32 h 56"/>
                  <a:gd name="T18" fmla="*/ 39 w 42"/>
                  <a:gd name="T19" fmla="*/ 38 h 56"/>
                  <a:gd name="T20" fmla="*/ 39 w 42"/>
                  <a:gd name="T21" fmla="*/ 40 h 56"/>
                  <a:gd name="T22" fmla="*/ 35 w 42"/>
                  <a:gd name="T23" fmla="*/ 49 h 56"/>
                  <a:gd name="T24" fmla="*/ 32 w 42"/>
                  <a:gd name="T25" fmla="*/ 52 h 56"/>
                  <a:gd name="T26" fmla="*/ 28 w 42"/>
                  <a:gd name="T27" fmla="*/ 52 h 56"/>
                  <a:gd name="T28" fmla="*/ 25 w 42"/>
                  <a:gd name="T29" fmla="*/ 56 h 56"/>
                  <a:gd name="T30" fmla="*/ 22 w 42"/>
                  <a:gd name="T31" fmla="*/ 56 h 56"/>
                  <a:gd name="T32" fmla="*/ 17 w 42"/>
                  <a:gd name="T33" fmla="*/ 56 h 56"/>
                  <a:gd name="T34" fmla="*/ 11 w 42"/>
                  <a:gd name="T35" fmla="*/ 56 h 56"/>
                  <a:gd name="T36" fmla="*/ 11 w 42"/>
                  <a:gd name="T37" fmla="*/ 52 h 56"/>
                  <a:gd name="T38" fmla="*/ 7 w 42"/>
                  <a:gd name="T39" fmla="*/ 49 h 56"/>
                  <a:gd name="T40" fmla="*/ 4 w 42"/>
                  <a:gd name="T41" fmla="*/ 45 h 56"/>
                  <a:gd name="T42" fmla="*/ 4 w 42"/>
                  <a:gd name="T43" fmla="*/ 40 h 56"/>
                  <a:gd name="T44" fmla="*/ 0 w 42"/>
                  <a:gd name="T45" fmla="*/ 34 h 56"/>
                  <a:gd name="T46" fmla="*/ 0 w 42"/>
                  <a:gd name="T47" fmla="*/ 32 h 56"/>
                  <a:gd name="T48" fmla="*/ 0 w 42"/>
                  <a:gd name="T49" fmla="*/ 24 h 56"/>
                  <a:gd name="T50" fmla="*/ 4 w 42"/>
                  <a:gd name="T51" fmla="*/ 21 h 56"/>
                  <a:gd name="T52" fmla="*/ 4 w 42"/>
                  <a:gd name="T53" fmla="*/ 14 h 56"/>
                  <a:gd name="T54" fmla="*/ 7 w 42"/>
                  <a:gd name="T55" fmla="*/ 11 h 56"/>
                  <a:gd name="T56" fmla="*/ 11 w 42"/>
                  <a:gd name="T57" fmla="*/ 6 h 56"/>
                  <a:gd name="T58" fmla="*/ 14 w 42"/>
                  <a:gd name="T59" fmla="*/ 2 h 56"/>
                  <a:gd name="T60" fmla="*/ 17 w 42"/>
                  <a:gd name="T61" fmla="*/ 0 h 56"/>
                  <a:gd name="T62" fmla="*/ 22 w 42"/>
                  <a:gd name="T63" fmla="*/ 0 h 56"/>
                  <a:gd name="T64" fmla="*/ 25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5" y="6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32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0" name="Freeform 1658"/>
              <p:cNvSpPr>
                <a:spLocks/>
              </p:cNvSpPr>
              <p:nvPr/>
            </p:nvSpPr>
            <p:spPr bwMode="auto">
              <a:xfrm>
                <a:off x="4434" y="4032"/>
                <a:ext cx="21" cy="28"/>
              </a:xfrm>
              <a:custGeom>
                <a:avLst/>
                <a:gdLst>
                  <a:gd name="T0" fmla="*/ 25 w 42"/>
                  <a:gd name="T1" fmla="*/ 0 h 56"/>
                  <a:gd name="T2" fmla="*/ 32 w 42"/>
                  <a:gd name="T3" fmla="*/ 0 h 56"/>
                  <a:gd name="T4" fmla="*/ 35 w 42"/>
                  <a:gd name="T5" fmla="*/ 2 h 56"/>
                  <a:gd name="T6" fmla="*/ 35 w 42"/>
                  <a:gd name="T7" fmla="*/ 6 h 56"/>
                  <a:gd name="T8" fmla="*/ 39 w 42"/>
                  <a:gd name="T9" fmla="*/ 11 h 56"/>
                  <a:gd name="T10" fmla="*/ 39 w 42"/>
                  <a:gd name="T11" fmla="*/ 14 h 56"/>
                  <a:gd name="T12" fmla="*/ 42 w 42"/>
                  <a:gd name="T13" fmla="*/ 21 h 56"/>
                  <a:gd name="T14" fmla="*/ 42 w 42"/>
                  <a:gd name="T15" fmla="*/ 24 h 56"/>
                  <a:gd name="T16" fmla="*/ 42 w 42"/>
                  <a:gd name="T17" fmla="*/ 32 h 56"/>
                  <a:gd name="T18" fmla="*/ 39 w 42"/>
                  <a:gd name="T19" fmla="*/ 38 h 56"/>
                  <a:gd name="T20" fmla="*/ 39 w 42"/>
                  <a:gd name="T21" fmla="*/ 40 h 56"/>
                  <a:gd name="T22" fmla="*/ 35 w 42"/>
                  <a:gd name="T23" fmla="*/ 49 h 56"/>
                  <a:gd name="T24" fmla="*/ 32 w 42"/>
                  <a:gd name="T25" fmla="*/ 52 h 56"/>
                  <a:gd name="T26" fmla="*/ 28 w 42"/>
                  <a:gd name="T27" fmla="*/ 52 h 56"/>
                  <a:gd name="T28" fmla="*/ 25 w 42"/>
                  <a:gd name="T29" fmla="*/ 56 h 56"/>
                  <a:gd name="T30" fmla="*/ 22 w 42"/>
                  <a:gd name="T31" fmla="*/ 56 h 56"/>
                  <a:gd name="T32" fmla="*/ 17 w 42"/>
                  <a:gd name="T33" fmla="*/ 56 h 56"/>
                  <a:gd name="T34" fmla="*/ 11 w 42"/>
                  <a:gd name="T35" fmla="*/ 56 h 56"/>
                  <a:gd name="T36" fmla="*/ 11 w 42"/>
                  <a:gd name="T37" fmla="*/ 52 h 56"/>
                  <a:gd name="T38" fmla="*/ 7 w 42"/>
                  <a:gd name="T39" fmla="*/ 49 h 56"/>
                  <a:gd name="T40" fmla="*/ 4 w 42"/>
                  <a:gd name="T41" fmla="*/ 45 h 56"/>
                  <a:gd name="T42" fmla="*/ 4 w 42"/>
                  <a:gd name="T43" fmla="*/ 40 h 56"/>
                  <a:gd name="T44" fmla="*/ 0 w 42"/>
                  <a:gd name="T45" fmla="*/ 34 h 56"/>
                  <a:gd name="T46" fmla="*/ 0 w 42"/>
                  <a:gd name="T47" fmla="*/ 32 h 56"/>
                  <a:gd name="T48" fmla="*/ 0 w 42"/>
                  <a:gd name="T49" fmla="*/ 24 h 56"/>
                  <a:gd name="T50" fmla="*/ 4 w 42"/>
                  <a:gd name="T51" fmla="*/ 21 h 56"/>
                  <a:gd name="T52" fmla="*/ 4 w 42"/>
                  <a:gd name="T53" fmla="*/ 14 h 56"/>
                  <a:gd name="T54" fmla="*/ 7 w 42"/>
                  <a:gd name="T55" fmla="*/ 11 h 56"/>
                  <a:gd name="T56" fmla="*/ 11 w 42"/>
                  <a:gd name="T57" fmla="*/ 6 h 56"/>
                  <a:gd name="T58" fmla="*/ 14 w 42"/>
                  <a:gd name="T59" fmla="*/ 2 h 56"/>
                  <a:gd name="T60" fmla="*/ 17 w 42"/>
                  <a:gd name="T61" fmla="*/ 0 h 56"/>
                  <a:gd name="T62" fmla="*/ 22 w 42"/>
                  <a:gd name="T63" fmla="*/ 0 h 56"/>
                  <a:gd name="T64" fmla="*/ 25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5" y="6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32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1" name="Freeform 1659"/>
              <p:cNvSpPr>
                <a:spLocks/>
              </p:cNvSpPr>
              <p:nvPr/>
            </p:nvSpPr>
            <p:spPr bwMode="auto">
              <a:xfrm>
                <a:off x="4439" y="4038"/>
                <a:ext cx="9" cy="14"/>
              </a:xfrm>
              <a:custGeom>
                <a:avLst/>
                <a:gdLst>
                  <a:gd name="T0" fmla="*/ 11 w 17"/>
                  <a:gd name="T1" fmla="*/ 0 h 29"/>
                  <a:gd name="T2" fmla="*/ 14 w 17"/>
                  <a:gd name="T3" fmla="*/ 0 h 29"/>
                  <a:gd name="T4" fmla="*/ 14 w 17"/>
                  <a:gd name="T5" fmla="*/ 3 h 29"/>
                  <a:gd name="T6" fmla="*/ 17 w 17"/>
                  <a:gd name="T7" fmla="*/ 3 h 29"/>
                  <a:gd name="T8" fmla="*/ 17 w 17"/>
                  <a:gd name="T9" fmla="*/ 7 h 29"/>
                  <a:gd name="T10" fmla="*/ 17 w 17"/>
                  <a:gd name="T11" fmla="*/ 10 h 29"/>
                  <a:gd name="T12" fmla="*/ 17 w 17"/>
                  <a:gd name="T13" fmla="*/ 13 h 29"/>
                  <a:gd name="T14" fmla="*/ 17 w 17"/>
                  <a:gd name="T15" fmla="*/ 17 h 29"/>
                  <a:gd name="T16" fmla="*/ 17 w 17"/>
                  <a:gd name="T17" fmla="*/ 21 h 29"/>
                  <a:gd name="T18" fmla="*/ 14 w 17"/>
                  <a:gd name="T19" fmla="*/ 23 h 29"/>
                  <a:gd name="T20" fmla="*/ 14 w 17"/>
                  <a:gd name="T21" fmla="*/ 27 h 29"/>
                  <a:gd name="T22" fmla="*/ 11 w 17"/>
                  <a:gd name="T23" fmla="*/ 27 h 29"/>
                  <a:gd name="T24" fmla="*/ 11 w 17"/>
                  <a:gd name="T25" fmla="*/ 29 h 29"/>
                  <a:gd name="T26" fmla="*/ 6 w 17"/>
                  <a:gd name="T27" fmla="*/ 29 h 29"/>
                  <a:gd name="T28" fmla="*/ 3 w 17"/>
                  <a:gd name="T29" fmla="*/ 29 h 29"/>
                  <a:gd name="T30" fmla="*/ 3 w 17"/>
                  <a:gd name="T31" fmla="*/ 27 h 29"/>
                  <a:gd name="T32" fmla="*/ 3 w 17"/>
                  <a:gd name="T33" fmla="*/ 23 h 29"/>
                  <a:gd name="T34" fmla="*/ 0 w 17"/>
                  <a:gd name="T35" fmla="*/ 23 h 29"/>
                  <a:gd name="T36" fmla="*/ 0 w 17"/>
                  <a:gd name="T37" fmla="*/ 21 h 29"/>
                  <a:gd name="T38" fmla="*/ 0 w 17"/>
                  <a:gd name="T39" fmla="*/ 17 h 29"/>
                  <a:gd name="T40" fmla="*/ 3 w 17"/>
                  <a:gd name="T41" fmla="*/ 13 h 29"/>
                  <a:gd name="T42" fmla="*/ 3 w 17"/>
                  <a:gd name="T43" fmla="*/ 10 h 29"/>
                  <a:gd name="T44" fmla="*/ 3 w 17"/>
                  <a:gd name="T45" fmla="*/ 7 h 29"/>
                  <a:gd name="T46" fmla="*/ 6 w 17"/>
                  <a:gd name="T47" fmla="*/ 3 h 29"/>
                  <a:gd name="T48" fmla="*/ 11 w 1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2" name="Freeform 1660"/>
              <p:cNvSpPr>
                <a:spLocks/>
              </p:cNvSpPr>
              <p:nvPr/>
            </p:nvSpPr>
            <p:spPr bwMode="auto">
              <a:xfrm>
                <a:off x="4439" y="4038"/>
                <a:ext cx="9" cy="14"/>
              </a:xfrm>
              <a:custGeom>
                <a:avLst/>
                <a:gdLst>
                  <a:gd name="T0" fmla="*/ 11 w 17"/>
                  <a:gd name="T1" fmla="*/ 0 h 29"/>
                  <a:gd name="T2" fmla="*/ 14 w 17"/>
                  <a:gd name="T3" fmla="*/ 0 h 29"/>
                  <a:gd name="T4" fmla="*/ 14 w 17"/>
                  <a:gd name="T5" fmla="*/ 3 h 29"/>
                  <a:gd name="T6" fmla="*/ 17 w 17"/>
                  <a:gd name="T7" fmla="*/ 3 h 29"/>
                  <a:gd name="T8" fmla="*/ 17 w 17"/>
                  <a:gd name="T9" fmla="*/ 7 h 29"/>
                  <a:gd name="T10" fmla="*/ 17 w 17"/>
                  <a:gd name="T11" fmla="*/ 10 h 29"/>
                  <a:gd name="T12" fmla="*/ 17 w 17"/>
                  <a:gd name="T13" fmla="*/ 13 h 29"/>
                  <a:gd name="T14" fmla="*/ 17 w 17"/>
                  <a:gd name="T15" fmla="*/ 17 h 29"/>
                  <a:gd name="T16" fmla="*/ 17 w 17"/>
                  <a:gd name="T17" fmla="*/ 21 h 29"/>
                  <a:gd name="T18" fmla="*/ 14 w 17"/>
                  <a:gd name="T19" fmla="*/ 23 h 29"/>
                  <a:gd name="T20" fmla="*/ 14 w 17"/>
                  <a:gd name="T21" fmla="*/ 27 h 29"/>
                  <a:gd name="T22" fmla="*/ 11 w 17"/>
                  <a:gd name="T23" fmla="*/ 27 h 29"/>
                  <a:gd name="T24" fmla="*/ 11 w 17"/>
                  <a:gd name="T25" fmla="*/ 29 h 29"/>
                  <a:gd name="T26" fmla="*/ 6 w 17"/>
                  <a:gd name="T27" fmla="*/ 29 h 29"/>
                  <a:gd name="T28" fmla="*/ 3 w 17"/>
                  <a:gd name="T29" fmla="*/ 29 h 29"/>
                  <a:gd name="T30" fmla="*/ 3 w 17"/>
                  <a:gd name="T31" fmla="*/ 27 h 29"/>
                  <a:gd name="T32" fmla="*/ 3 w 17"/>
                  <a:gd name="T33" fmla="*/ 23 h 29"/>
                  <a:gd name="T34" fmla="*/ 0 w 17"/>
                  <a:gd name="T35" fmla="*/ 23 h 29"/>
                  <a:gd name="T36" fmla="*/ 0 w 17"/>
                  <a:gd name="T37" fmla="*/ 21 h 29"/>
                  <a:gd name="T38" fmla="*/ 0 w 17"/>
                  <a:gd name="T39" fmla="*/ 17 h 29"/>
                  <a:gd name="T40" fmla="*/ 3 w 17"/>
                  <a:gd name="T41" fmla="*/ 13 h 29"/>
                  <a:gd name="T42" fmla="*/ 3 w 17"/>
                  <a:gd name="T43" fmla="*/ 10 h 29"/>
                  <a:gd name="T44" fmla="*/ 3 w 17"/>
                  <a:gd name="T45" fmla="*/ 7 h 29"/>
                  <a:gd name="T46" fmla="*/ 6 w 17"/>
                  <a:gd name="T47" fmla="*/ 3 h 29"/>
                  <a:gd name="T48" fmla="*/ 11 w 1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1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3" name="Freeform 1661"/>
              <p:cNvSpPr>
                <a:spLocks/>
              </p:cNvSpPr>
              <p:nvPr/>
            </p:nvSpPr>
            <p:spPr bwMode="auto">
              <a:xfrm>
                <a:off x="4782" y="3927"/>
                <a:ext cx="1" cy="5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2 w 2"/>
                  <a:gd name="T7" fmla="*/ 8 h 10"/>
                  <a:gd name="T8" fmla="*/ 2 w 2"/>
                  <a:gd name="T9" fmla="*/ 10 h 10"/>
                  <a:gd name="T10" fmla="*/ 2 w 2"/>
                  <a:gd name="T11" fmla="*/ 8 h 10"/>
                  <a:gd name="T12" fmla="*/ 2 w 2"/>
                  <a:gd name="T13" fmla="*/ 4 h 10"/>
                  <a:gd name="T14" fmla="*/ 0 w 2"/>
                  <a:gd name="T15" fmla="*/ 4 h 10"/>
                  <a:gd name="T16" fmla="*/ 0 w 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4" name="Freeform 1662"/>
              <p:cNvSpPr>
                <a:spLocks/>
              </p:cNvSpPr>
              <p:nvPr/>
            </p:nvSpPr>
            <p:spPr bwMode="auto">
              <a:xfrm>
                <a:off x="4782" y="3927"/>
                <a:ext cx="1" cy="5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2 w 2"/>
                  <a:gd name="T7" fmla="*/ 8 h 10"/>
                  <a:gd name="T8" fmla="*/ 2 w 2"/>
                  <a:gd name="T9" fmla="*/ 10 h 10"/>
                  <a:gd name="T10" fmla="*/ 2 w 2"/>
                  <a:gd name="T11" fmla="*/ 8 h 10"/>
                  <a:gd name="T12" fmla="*/ 2 w 2"/>
                  <a:gd name="T13" fmla="*/ 4 h 10"/>
                  <a:gd name="T14" fmla="*/ 0 w 2"/>
                  <a:gd name="T15" fmla="*/ 4 h 10"/>
                  <a:gd name="T16" fmla="*/ 0 w 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5" name="Line 1663"/>
              <p:cNvSpPr>
                <a:spLocks noChangeShapeType="1"/>
              </p:cNvSpPr>
              <p:nvPr/>
            </p:nvSpPr>
            <p:spPr bwMode="auto">
              <a:xfrm>
                <a:off x="4782" y="3932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6" name="Rectangle 1664"/>
              <p:cNvSpPr>
                <a:spLocks noChangeArrowheads="1"/>
              </p:cNvSpPr>
              <p:nvPr/>
            </p:nvSpPr>
            <p:spPr bwMode="auto">
              <a:xfrm>
                <a:off x="4733" y="3925"/>
                <a:ext cx="63" cy="7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7" name="Rectangle 1665"/>
              <p:cNvSpPr>
                <a:spLocks noChangeArrowheads="1"/>
              </p:cNvSpPr>
              <p:nvPr/>
            </p:nvSpPr>
            <p:spPr bwMode="auto">
              <a:xfrm>
                <a:off x="4733" y="3925"/>
                <a:ext cx="63" cy="7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8" name="Rectangle 1666"/>
              <p:cNvSpPr>
                <a:spLocks noChangeArrowheads="1"/>
              </p:cNvSpPr>
              <p:nvPr/>
            </p:nvSpPr>
            <p:spPr bwMode="auto">
              <a:xfrm>
                <a:off x="4734" y="3929"/>
                <a:ext cx="60" cy="6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39" name="Rectangle 1667"/>
              <p:cNvSpPr>
                <a:spLocks noChangeArrowheads="1"/>
              </p:cNvSpPr>
              <p:nvPr/>
            </p:nvSpPr>
            <p:spPr bwMode="auto">
              <a:xfrm>
                <a:off x="4734" y="3929"/>
                <a:ext cx="60" cy="66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0" name="Freeform 1668"/>
              <p:cNvSpPr>
                <a:spLocks/>
              </p:cNvSpPr>
              <p:nvPr/>
            </p:nvSpPr>
            <p:spPr bwMode="auto">
              <a:xfrm>
                <a:off x="4767" y="3953"/>
                <a:ext cx="21" cy="35"/>
              </a:xfrm>
              <a:custGeom>
                <a:avLst/>
                <a:gdLst>
                  <a:gd name="T0" fmla="*/ 7 w 42"/>
                  <a:gd name="T1" fmla="*/ 12 h 70"/>
                  <a:gd name="T2" fmla="*/ 0 w 42"/>
                  <a:gd name="T3" fmla="*/ 60 h 70"/>
                  <a:gd name="T4" fmla="*/ 10 w 42"/>
                  <a:gd name="T5" fmla="*/ 66 h 70"/>
                  <a:gd name="T6" fmla="*/ 10 w 42"/>
                  <a:gd name="T7" fmla="*/ 64 h 70"/>
                  <a:gd name="T8" fmla="*/ 14 w 42"/>
                  <a:gd name="T9" fmla="*/ 43 h 70"/>
                  <a:gd name="T10" fmla="*/ 25 w 42"/>
                  <a:gd name="T11" fmla="*/ 70 h 70"/>
                  <a:gd name="T12" fmla="*/ 31 w 42"/>
                  <a:gd name="T13" fmla="*/ 70 h 70"/>
                  <a:gd name="T14" fmla="*/ 31 w 42"/>
                  <a:gd name="T15" fmla="*/ 60 h 70"/>
                  <a:gd name="T16" fmla="*/ 17 w 42"/>
                  <a:gd name="T17" fmla="*/ 32 h 70"/>
                  <a:gd name="T18" fmla="*/ 42 w 42"/>
                  <a:gd name="T19" fmla="*/ 18 h 70"/>
                  <a:gd name="T20" fmla="*/ 38 w 42"/>
                  <a:gd name="T21" fmla="*/ 6 h 70"/>
                  <a:gd name="T22" fmla="*/ 14 w 42"/>
                  <a:gd name="T23" fmla="*/ 22 h 70"/>
                  <a:gd name="T24" fmla="*/ 17 w 42"/>
                  <a:gd name="T25" fmla="*/ 6 h 70"/>
                  <a:gd name="T26" fmla="*/ 10 w 42"/>
                  <a:gd name="T27" fmla="*/ 0 h 70"/>
                  <a:gd name="T28" fmla="*/ 7 w 42"/>
                  <a:gd name="T2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70">
                    <a:moveTo>
                      <a:pt x="7" y="12"/>
                    </a:moveTo>
                    <a:lnTo>
                      <a:pt x="0" y="60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4" y="4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2" y="18"/>
                    </a:lnTo>
                    <a:lnTo>
                      <a:pt x="38" y="6"/>
                    </a:lnTo>
                    <a:lnTo>
                      <a:pt x="14" y="22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1" name="Freeform 1669"/>
              <p:cNvSpPr>
                <a:spLocks/>
              </p:cNvSpPr>
              <p:nvPr/>
            </p:nvSpPr>
            <p:spPr bwMode="auto">
              <a:xfrm>
                <a:off x="4767" y="3953"/>
                <a:ext cx="21" cy="35"/>
              </a:xfrm>
              <a:custGeom>
                <a:avLst/>
                <a:gdLst>
                  <a:gd name="T0" fmla="*/ 7 w 42"/>
                  <a:gd name="T1" fmla="*/ 12 h 70"/>
                  <a:gd name="T2" fmla="*/ 0 w 42"/>
                  <a:gd name="T3" fmla="*/ 60 h 70"/>
                  <a:gd name="T4" fmla="*/ 10 w 42"/>
                  <a:gd name="T5" fmla="*/ 66 h 70"/>
                  <a:gd name="T6" fmla="*/ 10 w 42"/>
                  <a:gd name="T7" fmla="*/ 64 h 70"/>
                  <a:gd name="T8" fmla="*/ 14 w 42"/>
                  <a:gd name="T9" fmla="*/ 43 h 70"/>
                  <a:gd name="T10" fmla="*/ 25 w 42"/>
                  <a:gd name="T11" fmla="*/ 70 h 70"/>
                  <a:gd name="T12" fmla="*/ 31 w 42"/>
                  <a:gd name="T13" fmla="*/ 70 h 70"/>
                  <a:gd name="T14" fmla="*/ 31 w 42"/>
                  <a:gd name="T15" fmla="*/ 60 h 70"/>
                  <a:gd name="T16" fmla="*/ 17 w 42"/>
                  <a:gd name="T17" fmla="*/ 32 h 70"/>
                  <a:gd name="T18" fmla="*/ 42 w 42"/>
                  <a:gd name="T19" fmla="*/ 18 h 70"/>
                  <a:gd name="T20" fmla="*/ 38 w 42"/>
                  <a:gd name="T21" fmla="*/ 6 h 70"/>
                  <a:gd name="T22" fmla="*/ 14 w 42"/>
                  <a:gd name="T23" fmla="*/ 22 h 70"/>
                  <a:gd name="T24" fmla="*/ 17 w 42"/>
                  <a:gd name="T25" fmla="*/ 6 h 70"/>
                  <a:gd name="T26" fmla="*/ 10 w 42"/>
                  <a:gd name="T27" fmla="*/ 0 h 70"/>
                  <a:gd name="T28" fmla="*/ 7 w 42"/>
                  <a:gd name="T2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70">
                    <a:moveTo>
                      <a:pt x="7" y="12"/>
                    </a:moveTo>
                    <a:lnTo>
                      <a:pt x="0" y="60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4" y="4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2" y="18"/>
                    </a:lnTo>
                    <a:lnTo>
                      <a:pt x="38" y="6"/>
                    </a:lnTo>
                    <a:lnTo>
                      <a:pt x="14" y="22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7" y="1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2" name="Freeform 1670"/>
              <p:cNvSpPr>
                <a:spLocks/>
              </p:cNvSpPr>
              <p:nvPr/>
            </p:nvSpPr>
            <p:spPr bwMode="auto">
              <a:xfrm>
                <a:off x="4741" y="3932"/>
                <a:ext cx="33" cy="30"/>
              </a:xfrm>
              <a:custGeom>
                <a:avLst/>
                <a:gdLst>
                  <a:gd name="T0" fmla="*/ 12 w 67"/>
                  <a:gd name="T1" fmla="*/ 4 h 60"/>
                  <a:gd name="T2" fmla="*/ 25 w 67"/>
                  <a:gd name="T3" fmla="*/ 29 h 60"/>
                  <a:gd name="T4" fmla="*/ 0 w 67"/>
                  <a:gd name="T5" fmla="*/ 46 h 60"/>
                  <a:gd name="T6" fmla="*/ 4 w 67"/>
                  <a:gd name="T7" fmla="*/ 60 h 60"/>
                  <a:gd name="T8" fmla="*/ 7 w 67"/>
                  <a:gd name="T9" fmla="*/ 57 h 60"/>
                  <a:gd name="T10" fmla="*/ 12 w 67"/>
                  <a:gd name="T11" fmla="*/ 60 h 60"/>
                  <a:gd name="T12" fmla="*/ 32 w 67"/>
                  <a:gd name="T13" fmla="*/ 42 h 60"/>
                  <a:gd name="T14" fmla="*/ 44 w 67"/>
                  <a:gd name="T15" fmla="*/ 60 h 60"/>
                  <a:gd name="T16" fmla="*/ 53 w 67"/>
                  <a:gd name="T17" fmla="*/ 60 h 60"/>
                  <a:gd name="T18" fmla="*/ 56 w 67"/>
                  <a:gd name="T19" fmla="*/ 54 h 60"/>
                  <a:gd name="T20" fmla="*/ 44 w 67"/>
                  <a:gd name="T21" fmla="*/ 32 h 60"/>
                  <a:gd name="T22" fmla="*/ 67 w 67"/>
                  <a:gd name="T23" fmla="*/ 8 h 60"/>
                  <a:gd name="T24" fmla="*/ 56 w 67"/>
                  <a:gd name="T25" fmla="*/ 0 h 60"/>
                  <a:gd name="T26" fmla="*/ 35 w 67"/>
                  <a:gd name="T27" fmla="*/ 18 h 60"/>
                  <a:gd name="T28" fmla="*/ 25 w 67"/>
                  <a:gd name="T29" fmla="*/ 0 h 60"/>
                  <a:gd name="T30" fmla="*/ 22 w 67"/>
                  <a:gd name="T31" fmla="*/ 0 h 60"/>
                  <a:gd name="T32" fmla="*/ 14 w 67"/>
                  <a:gd name="T33" fmla="*/ 0 h 60"/>
                  <a:gd name="T34" fmla="*/ 12 w 67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60">
                    <a:moveTo>
                      <a:pt x="12" y="4"/>
                    </a:moveTo>
                    <a:lnTo>
                      <a:pt x="25" y="29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57"/>
                    </a:lnTo>
                    <a:lnTo>
                      <a:pt x="12" y="60"/>
                    </a:lnTo>
                    <a:lnTo>
                      <a:pt x="32" y="42"/>
                    </a:lnTo>
                    <a:lnTo>
                      <a:pt x="44" y="60"/>
                    </a:lnTo>
                    <a:lnTo>
                      <a:pt x="53" y="60"/>
                    </a:lnTo>
                    <a:lnTo>
                      <a:pt x="56" y="54"/>
                    </a:lnTo>
                    <a:lnTo>
                      <a:pt x="44" y="32"/>
                    </a:lnTo>
                    <a:lnTo>
                      <a:pt x="67" y="8"/>
                    </a:lnTo>
                    <a:lnTo>
                      <a:pt x="56" y="0"/>
                    </a:lnTo>
                    <a:lnTo>
                      <a:pt x="35" y="1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3" name="Freeform 1671"/>
              <p:cNvSpPr>
                <a:spLocks/>
              </p:cNvSpPr>
              <p:nvPr/>
            </p:nvSpPr>
            <p:spPr bwMode="auto">
              <a:xfrm>
                <a:off x="4741" y="3932"/>
                <a:ext cx="33" cy="30"/>
              </a:xfrm>
              <a:custGeom>
                <a:avLst/>
                <a:gdLst>
                  <a:gd name="T0" fmla="*/ 12 w 67"/>
                  <a:gd name="T1" fmla="*/ 4 h 60"/>
                  <a:gd name="T2" fmla="*/ 25 w 67"/>
                  <a:gd name="T3" fmla="*/ 29 h 60"/>
                  <a:gd name="T4" fmla="*/ 0 w 67"/>
                  <a:gd name="T5" fmla="*/ 46 h 60"/>
                  <a:gd name="T6" fmla="*/ 4 w 67"/>
                  <a:gd name="T7" fmla="*/ 60 h 60"/>
                  <a:gd name="T8" fmla="*/ 7 w 67"/>
                  <a:gd name="T9" fmla="*/ 57 h 60"/>
                  <a:gd name="T10" fmla="*/ 12 w 67"/>
                  <a:gd name="T11" fmla="*/ 60 h 60"/>
                  <a:gd name="T12" fmla="*/ 32 w 67"/>
                  <a:gd name="T13" fmla="*/ 42 h 60"/>
                  <a:gd name="T14" fmla="*/ 44 w 67"/>
                  <a:gd name="T15" fmla="*/ 60 h 60"/>
                  <a:gd name="T16" fmla="*/ 53 w 67"/>
                  <a:gd name="T17" fmla="*/ 60 h 60"/>
                  <a:gd name="T18" fmla="*/ 56 w 67"/>
                  <a:gd name="T19" fmla="*/ 54 h 60"/>
                  <a:gd name="T20" fmla="*/ 44 w 67"/>
                  <a:gd name="T21" fmla="*/ 32 h 60"/>
                  <a:gd name="T22" fmla="*/ 67 w 67"/>
                  <a:gd name="T23" fmla="*/ 8 h 60"/>
                  <a:gd name="T24" fmla="*/ 56 w 67"/>
                  <a:gd name="T25" fmla="*/ 0 h 60"/>
                  <a:gd name="T26" fmla="*/ 35 w 67"/>
                  <a:gd name="T27" fmla="*/ 18 h 60"/>
                  <a:gd name="T28" fmla="*/ 25 w 67"/>
                  <a:gd name="T29" fmla="*/ 0 h 60"/>
                  <a:gd name="T30" fmla="*/ 22 w 67"/>
                  <a:gd name="T31" fmla="*/ 0 h 60"/>
                  <a:gd name="T32" fmla="*/ 14 w 67"/>
                  <a:gd name="T33" fmla="*/ 0 h 60"/>
                  <a:gd name="T34" fmla="*/ 12 w 67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60">
                    <a:moveTo>
                      <a:pt x="12" y="4"/>
                    </a:moveTo>
                    <a:lnTo>
                      <a:pt x="25" y="29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57"/>
                    </a:lnTo>
                    <a:lnTo>
                      <a:pt x="12" y="60"/>
                    </a:lnTo>
                    <a:lnTo>
                      <a:pt x="32" y="42"/>
                    </a:lnTo>
                    <a:lnTo>
                      <a:pt x="44" y="60"/>
                    </a:lnTo>
                    <a:lnTo>
                      <a:pt x="53" y="60"/>
                    </a:lnTo>
                    <a:lnTo>
                      <a:pt x="56" y="54"/>
                    </a:lnTo>
                    <a:lnTo>
                      <a:pt x="44" y="32"/>
                    </a:lnTo>
                    <a:lnTo>
                      <a:pt x="67" y="8"/>
                    </a:lnTo>
                    <a:lnTo>
                      <a:pt x="56" y="0"/>
                    </a:lnTo>
                    <a:lnTo>
                      <a:pt x="35" y="1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4" name="Freeform 1672"/>
              <p:cNvSpPr>
                <a:spLocks/>
              </p:cNvSpPr>
              <p:nvPr/>
            </p:nvSpPr>
            <p:spPr bwMode="auto">
              <a:xfrm>
                <a:off x="4743" y="3962"/>
                <a:ext cx="21" cy="28"/>
              </a:xfrm>
              <a:custGeom>
                <a:avLst/>
                <a:gdLst>
                  <a:gd name="T0" fmla="*/ 24 w 42"/>
                  <a:gd name="T1" fmla="*/ 0 h 56"/>
                  <a:gd name="T2" fmla="*/ 28 w 42"/>
                  <a:gd name="T3" fmla="*/ 0 h 56"/>
                  <a:gd name="T4" fmla="*/ 31 w 42"/>
                  <a:gd name="T5" fmla="*/ 4 h 56"/>
                  <a:gd name="T6" fmla="*/ 35 w 42"/>
                  <a:gd name="T7" fmla="*/ 4 h 56"/>
                  <a:gd name="T8" fmla="*/ 40 w 42"/>
                  <a:gd name="T9" fmla="*/ 10 h 56"/>
                  <a:gd name="T10" fmla="*/ 40 w 42"/>
                  <a:gd name="T11" fmla="*/ 14 h 56"/>
                  <a:gd name="T12" fmla="*/ 42 w 42"/>
                  <a:gd name="T13" fmla="*/ 16 h 56"/>
                  <a:gd name="T14" fmla="*/ 42 w 42"/>
                  <a:gd name="T15" fmla="*/ 25 h 56"/>
                  <a:gd name="T16" fmla="*/ 40 w 42"/>
                  <a:gd name="T17" fmla="*/ 32 h 56"/>
                  <a:gd name="T18" fmla="*/ 40 w 42"/>
                  <a:gd name="T19" fmla="*/ 35 h 56"/>
                  <a:gd name="T20" fmla="*/ 35 w 42"/>
                  <a:gd name="T21" fmla="*/ 42 h 56"/>
                  <a:gd name="T22" fmla="*/ 35 w 42"/>
                  <a:gd name="T23" fmla="*/ 46 h 56"/>
                  <a:gd name="T24" fmla="*/ 31 w 42"/>
                  <a:gd name="T25" fmla="*/ 48 h 56"/>
                  <a:gd name="T26" fmla="*/ 28 w 42"/>
                  <a:gd name="T27" fmla="*/ 52 h 56"/>
                  <a:gd name="T28" fmla="*/ 24 w 42"/>
                  <a:gd name="T29" fmla="*/ 56 h 56"/>
                  <a:gd name="T30" fmla="*/ 18 w 42"/>
                  <a:gd name="T31" fmla="*/ 56 h 56"/>
                  <a:gd name="T32" fmla="*/ 14 w 42"/>
                  <a:gd name="T33" fmla="*/ 56 h 56"/>
                  <a:gd name="T34" fmla="*/ 10 w 42"/>
                  <a:gd name="T35" fmla="*/ 56 h 56"/>
                  <a:gd name="T36" fmla="*/ 8 w 42"/>
                  <a:gd name="T37" fmla="*/ 52 h 56"/>
                  <a:gd name="T38" fmla="*/ 3 w 42"/>
                  <a:gd name="T39" fmla="*/ 48 h 56"/>
                  <a:gd name="T40" fmla="*/ 3 w 42"/>
                  <a:gd name="T41" fmla="*/ 46 h 56"/>
                  <a:gd name="T42" fmla="*/ 0 w 42"/>
                  <a:gd name="T43" fmla="*/ 38 h 56"/>
                  <a:gd name="T44" fmla="*/ 0 w 42"/>
                  <a:gd name="T45" fmla="*/ 35 h 56"/>
                  <a:gd name="T46" fmla="*/ 0 w 42"/>
                  <a:gd name="T47" fmla="*/ 28 h 56"/>
                  <a:gd name="T48" fmla="*/ 0 w 42"/>
                  <a:gd name="T49" fmla="*/ 25 h 56"/>
                  <a:gd name="T50" fmla="*/ 3 w 42"/>
                  <a:gd name="T51" fmla="*/ 16 h 56"/>
                  <a:gd name="T52" fmla="*/ 3 w 42"/>
                  <a:gd name="T53" fmla="*/ 14 h 56"/>
                  <a:gd name="T54" fmla="*/ 8 w 42"/>
                  <a:gd name="T55" fmla="*/ 8 h 56"/>
                  <a:gd name="T56" fmla="*/ 10 w 42"/>
                  <a:gd name="T57" fmla="*/ 4 h 56"/>
                  <a:gd name="T58" fmla="*/ 14 w 42"/>
                  <a:gd name="T59" fmla="*/ 0 h 56"/>
                  <a:gd name="T60" fmla="*/ 18 w 42"/>
                  <a:gd name="T61" fmla="*/ 0 h 56"/>
                  <a:gd name="T62" fmla="*/ 21 w 42"/>
                  <a:gd name="T63" fmla="*/ 0 h 56"/>
                  <a:gd name="T64" fmla="*/ 24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8" y="52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5" name="Freeform 1673"/>
              <p:cNvSpPr>
                <a:spLocks/>
              </p:cNvSpPr>
              <p:nvPr/>
            </p:nvSpPr>
            <p:spPr bwMode="auto">
              <a:xfrm>
                <a:off x="4743" y="3962"/>
                <a:ext cx="21" cy="28"/>
              </a:xfrm>
              <a:custGeom>
                <a:avLst/>
                <a:gdLst>
                  <a:gd name="T0" fmla="*/ 24 w 42"/>
                  <a:gd name="T1" fmla="*/ 0 h 56"/>
                  <a:gd name="T2" fmla="*/ 28 w 42"/>
                  <a:gd name="T3" fmla="*/ 0 h 56"/>
                  <a:gd name="T4" fmla="*/ 31 w 42"/>
                  <a:gd name="T5" fmla="*/ 4 h 56"/>
                  <a:gd name="T6" fmla="*/ 35 w 42"/>
                  <a:gd name="T7" fmla="*/ 4 h 56"/>
                  <a:gd name="T8" fmla="*/ 40 w 42"/>
                  <a:gd name="T9" fmla="*/ 10 h 56"/>
                  <a:gd name="T10" fmla="*/ 40 w 42"/>
                  <a:gd name="T11" fmla="*/ 14 h 56"/>
                  <a:gd name="T12" fmla="*/ 42 w 42"/>
                  <a:gd name="T13" fmla="*/ 16 h 56"/>
                  <a:gd name="T14" fmla="*/ 42 w 42"/>
                  <a:gd name="T15" fmla="*/ 25 h 56"/>
                  <a:gd name="T16" fmla="*/ 40 w 42"/>
                  <a:gd name="T17" fmla="*/ 32 h 56"/>
                  <a:gd name="T18" fmla="*/ 40 w 42"/>
                  <a:gd name="T19" fmla="*/ 35 h 56"/>
                  <a:gd name="T20" fmla="*/ 35 w 42"/>
                  <a:gd name="T21" fmla="*/ 42 h 56"/>
                  <a:gd name="T22" fmla="*/ 35 w 42"/>
                  <a:gd name="T23" fmla="*/ 46 h 56"/>
                  <a:gd name="T24" fmla="*/ 31 w 42"/>
                  <a:gd name="T25" fmla="*/ 48 h 56"/>
                  <a:gd name="T26" fmla="*/ 28 w 42"/>
                  <a:gd name="T27" fmla="*/ 52 h 56"/>
                  <a:gd name="T28" fmla="*/ 24 w 42"/>
                  <a:gd name="T29" fmla="*/ 56 h 56"/>
                  <a:gd name="T30" fmla="*/ 18 w 42"/>
                  <a:gd name="T31" fmla="*/ 56 h 56"/>
                  <a:gd name="T32" fmla="*/ 14 w 42"/>
                  <a:gd name="T33" fmla="*/ 56 h 56"/>
                  <a:gd name="T34" fmla="*/ 10 w 42"/>
                  <a:gd name="T35" fmla="*/ 56 h 56"/>
                  <a:gd name="T36" fmla="*/ 8 w 42"/>
                  <a:gd name="T37" fmla="*/ 52 h 56"/>
                  <a:gd name="T38" fmla="*/ 3 w 42"/>
                  <a:gd name="T39" fmla="*/ 48 h 56"/>
                  <a:gd name="T40" fmla="*/ 3 w 42"/>
                  <a:gd name="T41" fmla="*/ 46 h 56"/>
                  <a:gd name="T42" fmla="*/ 0 w 42"/>
                  <a:gd name="T43" fmla="*/ 38 h 56"/>
                  <a:gd name="T44" fmla="*/ 0 w 42"/>
                  <a:gd name="T45" fmla="*/ 35 h 56"/>
                  <a:gd name="T46" fmla="*/ 0 w 42"/>
                  <a:gd name="T47" fmla="*/ 28 h 56"/>
                  <a:gd name="T48" fmla="*/ 0 w 42"/>
                  <a:gd name="T49" fmla="*/ 25 h 56"/>
                  <a:gd name="T50" fmla="*/ 3 w 42"/>
                  <a:gd name="T51" fmla="*/ 16 h 56"/>
                  <a:gd name="T52" fmla="*/ 3 w 42"/>
                  <a:gd name="T53" fmla="*/ 14 h 56"/>
                  <a:gd name="T54" fmla="*/ 8 w 42"/>
                  <a:gd name="T55" fmla="*/ 8 h 56"/>
                  <a:gd name="T56" fmla="*/ 10 w 42"/>
                  <a:gd name="T57" fmla="*/ 4 h 56"/>
                  <a:gd name="T58" fmla="*/ 14 w 42"/>
                  <a:gd name="T59" fmla="*/ 0 h 56"/>
                  <a:gd name="T60" fmla="*/ 18 w 42"/>
                  <a:gd name="T61" fmla="*/ 0 h 56"/>
                  <a:gd name="T62" fmla="*/ 21 w 42"/>
                  <a:gd name="T63" fmla="*/ 0 h 56"/>
                  <a:gd name="T64" fmla="*/ 24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8" y="52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6" name="Freeform 1674"/>
              <p:cNvSpPr>
                <a:spLocks/>
              </p:cNvSpPr>
              <p:nvPr/>
            </p:nvSpPr>
            <p:spPr bwMode="auto">
              <a:xfrm>
                <a:off x="4748" y="3967"/>
                <a:ext cx="9" cy="16"/>
              </a:xfrm>
              <a:custGeom>
                <a:avLst/>
                <a:gdLst>
                  <a:gd name="T0" fmla="*/ 11 w 18"/>
                  <a:gd name="T1" fmla="*/ 0 h 32"/>
                  <a:gd name="T2" fmla="*/ 14 w 18"/>
                  <a:gd name="T3" fmla="*/ 0 h 32"/>
                  <a:gd name="T4" fmla="*/ 14 w 18"/>
                  <a:gd name="T5" fmla="*/ 4 h 32"/>
                  <a:gd name="T6" fmla="*/ 18 w 18"/>
                  <a:gd name="T7" fmla="*/ 4 h 32"/>
                  <a:gd name="T8" fmla="*/ 18 w 18"/>
                  <a:gd name="T9" fmla="*/ 6 h 32"/>
                  <a:gd name="T10" fmla="*/ 18 w 18"/>
                  <a:gd name="T11" fmla="*/ 10 h 32"/>
                  <a:gd name="T12" fmla="*/ 18 w 18"/>
                  <a:gd name="T13" fmla="*/ 15 h 32"/>
                  <a:gd name="T14" fmla="*/ 18 w 18"/>
                  <a:gd name="T15" fmla="*/ 18 h 32"/>
                  <a:gd name="T16" fmla="*/ 14 w 18"/>
                  <a:gd name="T17" fmla="*/ 18 h 32"/>
                  <a:gd name="T18" fmla="*/ 14 w 18"/>
                  <a:gd name="T19" fmla="*/ 22 h 32"/>
                  <a:gd name="T20" fmla="*/ 14 w 18"/>
                  <a:gd name="T21" fmla="*/ 25 h 32"/>
                  <a:gd name="T22" fmla="*/ 11 w 18"/>
                  <a:gd name="T23" fmla="*/ 28 h 32"/>
                  <a:gd name="T24" fmla="*/ 8 w 18"/>
                  <a:gd name="T25" fmla="*/ 32 h 32"/>
                  <a:gd name="T26" fmla="*/ 4 w 18"/>
                  <a:gd name="T27" fmla="*/ 28 h 32"/>
                  <a:gd name="T28" fmla="*/ 0 w 18"/>
                  <a:gd name="T29" fmla="*/ 25 h 32"/>
                  <a:gd name="T30" fmla="*/ 0 w 18"/>
                  <a:gd name="T31" fmla="*/ 22 h 32"/>
                  <a:gd name="T32" fmla="*/ 0 w 18"/>
                  <a:gd name="T33" fmla="*/ 18 h 32"/>
                  <a:gd name="T34" fmla="*/ 0 w 18"/>
                  <a:gd name="T35" fmla="*/ 15 h 32"/>
                  <a:gd name="T36" fmla="*/ 0 w 18"/>
                  <a:gd name="T37" fmla="*/ 10 h 32"/>
                  <a:gd name="T38" fmla="*/ 4 w 18"/>
                  <a:gd name="T39" fmla="*/ 6 h 32"/>
                  <a:gd name="T40" fmla="*/ 4 w 18"/>
                  <a:gd name="T41" fmla="*/ 4 h 32"/>
                  <a:gd name="T42" fmla="*/ 8 w 18"/>
                  <a:gd name="T43" fmla="*/ 0 h 32"/>
                  <a:gd name="T44" fmla="*/ 11 w 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7" name="Freeform 1675"/>
              <p:cNvSpPr>
                <a:spLocks/>
              </p:cNvSpPr>
              <p:nvPr/>
            </p:nvSpPr>
            <p:spPr bwMode="auto">
              <a:xfrm>
                <a:off x="4748" y="3967"/>
                <a:ext cx="9" cy="16"/>
              </a:xfrm>
              <a:custGeom>
                <a:avLst/>
                <a:gdLst>
                  <a:gd name="T0" fmla="*/ 11 w 18"/>
                  <a:gd name="T1" fmla="*/ 0 h 32"/>
                  <a:gd name="T2" fmla="*/ 14 w 18"/>
                  <a:gd name="T3" fmla="*/ 0 h 32"/>
                  <a:gd name="T4" fmla="*/ 14 w 18"/>
                  <a:gd name="T5" fmla="*/ 4 h 32"/>
                  <a:gd name="T6" fmla="*/ 18 w 18"/>
                  <a:gd name="T7" fmla="*/ 4 h 32"/>
                  <a:gd name="T8" fmla="*/ 18 w 18"/>
                  <a:gd name="T9" fmla="*/ 6 h 32"/>
                  <a:gd name="T10" fmla="*/ 18 w 18"/>
                  <a:gd name="T11" fmla="*/ 10 h 32"/>
                  <a:gd name="T12" fmla="*/ 18 w 18"/>
                  <a:gd name="T13" fmla="*/ 15 h 32"/>
                  <a:gd name="T14" fmla="*/ 18 w 18"/>
                  <a:gd name="T15" fmla="*/ 18 h 32"/>
                  <a:gd name="T16" fmla="*/ 14 w 18"/>
                  <a:gd name="T17" fmla="*/ 18 h 32"/>
                  <a:gd name="T18" fmla="*/ 14 w 18"/>
                  <a:gd name="T19" fmla="*/ 22 h 32"/>
                  <a:gd name="T20" fmla="*/ 14 w 18"/>
                  <a:gd name="T21" fmla="*/ 25 h 32"/>
                  <a:gd name="T22" fmla="*/ 11 w 18"/>
                  <a:gd name="T23" fmla="*/ 28 h 32"/>
                  <a:gd name="T24" fmla="*/ 8 w 18"/>
                  <a:gd name="T25" fmla="*/ 32 h 32"/>
                  <a:gd name="T26" fmla="*/ 4 w 18"/>
                  <a:gd name="T27" fmla="*/ 28 h 32"/>
                  <a:gd name="T28" fmla="*/ 0 w 18"/>
                  <a:gd name="T29" fmla="*/ 25 h 32"/>
                  <a:gd name="T30" fmla="*/ 0 w 18"/>
                  <a:gd name="T31" fmla="*/ 22 h 32"/>
                  <a:gd name="T32" fmla="*/ 0 w 18"/>
                  <a:gd name="T33" fmla="*/ 18 h 32"/>
                  <a:gd name="T34" fmla="*/ 0 w 18"/>
                  <a:gd name="T35" fmla="*/ 15 h 32"/>
                  <a:gd name="T36" fmla="*/ 0 w 18"/>
                  <a:gd name="T37" fmla="*/ 10 h 32"/>
                  <a:gd name="T38" fmla="*/ 4 w 18"/>
                  <a:gd name="T39" fmla="*/ 6 h 32"/>
                  <a:gd name="T40" fmla="*/ 4 w 18"/>
                  <a:gd name="T41" fmla="*/ 4 h 32"/>
                  <a:gd name="T42" fmla="*/ 8 w 18"/>
                  <a:gd name="T43" fmla="*/ 0 h 32"/>
                  <a:gd name="T44" fmla="*/ 11 w 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8" name="Line 1676"/>
              <p:cNvSpPr>
                <a:spLocks noChangeShapeType="1"/>
              </p:cNvSpPr>
              <p:nvPr/>
            </p:nvSpPr>
            <p:spPr bwMode="auto">
              <a:xfrm flipH="1" flipV="1">
                <a:off x="4492" y="4043"/>
                <a:ext cx="76" cy="1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49" name="Line 1677"/>
              <p:cNvSpPr>
                <a:spLocks noChangeShapeType="1"/>
              </p:cNvSpPr>
              <p:nvPr/>
            </p:nvSpPr>
            <p:spPr bwMode="auto">
              <a:xfrm flipV="1">
                <a:off x="4478" y="3922"/>
                <a:ext cx="43" cy="7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0" name="Line 1678"/>
              <p:cNvSpPr>
                <a:spLocks noChangeShapeType="1"/>
              </p:cNvSpPr>
              <p:nvPr/>
            </p:nvSpPr>
            <p:spPr bwMode="auto">
              <a:xfrm>
                <a:off x="4556" y="3931"/>
                <a:ext cx="59" cy="11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1" name="Line 1679"/>
              <p:cNvSpPr>
                <a:spLocks noChangeShapeType="1"/>
              </p:cNvSpPr>
              <p:nvPr/>
            </p:nvSpPr>
            <p:spPr bwMode="auto">
              <a:xfrm flipV="1">
                <a:off x="4579" y="3860"/>
                <a:ext cx="75" cy="1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2" name="Line 1680"/>
              <p:cNvSpPr>
                <a:spLocks noChangeShapeType="1"/>
              </p:cNvSpPr>
              <p:nvPr/>
            </p:nvSpPr>
            <p:spPr bwMode="auto">
              <a:xfrm flipV="1">
                <a:off x="4670" y="3992"/>
                <a:ext cx="57" cy="4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3" name="Line 1681"/>
              <p:cNvSpPr>
                <a:spLocks noChangeShapeType="1"/>
              </p:cNvSpPr>
              <p:nvPr/>
            </p:nvSpPr>
            <p:spPr bwMode="auto">
              <a:xfrm>
                <a:off x="4575" y="3909"/>
                <a:ext cx="152" cy="4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4" name="Freeform 1682"/>
              <p:cNvSpPr>
                <a:spLocks/>
              </p:cNvSpPr>
              <p:nvPr/>
            </p:nvSpPr>
            <p:spPr bwMode="auto">
              <a:xfrm>
                <a:off x="4495" y="3845"/>
                <a:ext cx="73" cy="72"/>
              </a:xfrm>
              <a:custGeom>
                <a:avLst/>
                <a:gdLst>
                  <a:gd name="T0" fmla="*/ 115 w 147"/>
                  <a:gd name="T1" fmla="*/ 133 h 144"/>
                  <a:gd name="T2" fmla="*/ 109 w 147"/>
                  <a:gd name="T3" fmla="*/ 128 h 144"/>
                  <a:gd name="T4" fmla="*/ 102 w 147"/>
                  <a:gd name="T5" fmla="*/ 136 h 144"/>
                  <a:gd name="T6" fmla="*/ 95 w 147"/>
                  <a:gd name="T7" fmla="*/ 140 h 144"/>
                  <a:gd name="T8" fmla="*/ 83 w 147"/>
                  <a:gd name="T9" fmla="*/ 136 h 144"/>
                  <a:gd name="T10" fmla="*/ 77 w 147"/>
                  <a:gd name="T11" fmla="*/ 144 h 144"/>
                  <a:gd name="T12" fmla="*/ 74 w 147"/>
                  <a:gd name="T13" fmla="*/ 136 h 144"/>
                  <a:gd name="T14" fmla="*/ 60 w 147"/>
                  <a:gd name="T15" fmla="*/ 144 h 144"/>
                  <a:gd name="T16" fmla="*/ 55 w 147"/>
                  <a:gd name="T17" fmla="*/ 136 h 144"/>
                  <a:gd name="T18" fmla="*/ 45 w 147"/>
                  <a:gd name="T19" fmla="*/ 140 h 144"/>
                  <a:gd name="T20" fmla="*/ 39 w 147"/>
                  <a:gd name="T21" fmla="*/ 133 h 144"/>
                  <a:gd name="T22" fmla="*/ 36 w 147"/>
                  <a:gd name="T23" fmla="*/ 125 h 144"/>
                  <a:gd name="T24" fmla="*/ 28 w 147"/>
                  <a:gd name="T25" fmla="*/ 128 h 144"/>
                  <a:gd name="T26" fmla="*/ 26 w 147"/>
                  <a:gd name="T27" fmla="*/ 122 h 144"/>
                  <a:gd name="T28" fmla="*/ 21 w 147"/>
                  <a:gd name="T29" fmla="*/ 112 h 144"/>
                  <a:gd name="T30" fmla="*/ 14 w 147"/>
                  <a:gd name="T31" fmla="*/ 112 h 144"/>
                  <a:gd name="T32" fmla="*/ 14 w 147"/>
                  <a:gd name="T33" fmla="*/ 108 h 144"/>
                  <a:gd name="T34" fmla="*/ 14 w 147"/>
                  <a:gd name="T35" fmla="*/ 97 h 144"/>
                  <a:gd name="T36" fmla="*/ 4 w 147"/>
                  <a:gd name="T37" fmla="*/ 94 h 144"/>
                  <a:gd name="T38" fmla="*/ 11 w 147"/>
                  <a:gd name="T39" fmla="*/ 86 h 144"/>
                  <a:gd name="T40" fmla="*/ 0 w 147"/>
                  <a:gd name="T41" fmla="*/ 80 h 144"/>
                  <a:gd name="T42" fmla="*/ 4 w 147"/>
                  <a:gd name="T43" fmla="*/ 74 h 144"/>
                  <a:gd name="T44" fmla="*/ 7 w 147"/>
                  <a:gd name="T45" fmla="*/ 62 h 144"/>
                  <a:gd name="T46" fmla="*/ 4 w 147"/>
                  <a:gd name="T47" fmla="*/ 56 h 144"/>
                  <a:gd name="T48" fmla="*/ 7 w 147"/>
                  <a:gd name="T49" fmla="*/ 56 h 144"/>
                  <a:gd name="T50" fmla="*/ 7 w 147"/>
                  <a:gd name="T51" fmla="*/ 46 h 144"/>
                  <a:gd name="T52" fmla="*/ 11 w 147"/>
                  <a:gd name="T53" fmla="*/ 39 h 144"/>
                  <a:gd name="T54" fmla="*/ 21 w 147"/>
                  <a:gd name="T55" fmla="*/ 31 h 144"/>
                  <a:gd name="T56" fmla="*/ 21 w 147"/>
                  <a:gd name="T57" fmla="*/ 24 h 144"/>
                  <a:gd name="T58" fmla="*/ 26 w 147"/>
                  <a:gd name="T59" fmla="*/ 24 h 144"/>
                  <a:gd name="T60" fmla="*/ 32 w 147"/>
                  <a:gd name="T61" fmla="*/ 14 h 144"/>
                  <a:gd name="T62" fmla="*/ 39 w 147"/>
                  <a:gd name="T63" fmla="*/ 10 h 144"/>
                  <a:gd name="T64" fmla="*/ 49 w 147"/>
                  <a:gd name="T65" fmla="*/ 10 h 144"/>
                  <a:gd name="T66" fmla="*/ 53 w 147"/>
                  <a:gd name="T67" fmla="*/ 4 h 144"/>
                  <a:gd name="T68" fmla="*/ 67 w 147"/>
                  <a:gd name="T69" fmla="*/ 8 h 144"/>
                  <a:gd name="T70" fmla="*/ 70 w 147"/>
                  <a:gd name="T71" fmla="*/ 0 h 144"/>
                  <a:gd name="T72" fmla="*/ 74 w 147"/>
                  <a:gd name="T73" fmla="*/ 8 h 144"/>
                  <a:gd name="T74" fmla="*/ 83 w 147"/>
                  <a:gd name="T75" fmla="*/ 0 h 144"/>
                  <a:gd name="T76" fmla="*/ 92 w 147"/>
                  <a:gd name="T77" fmla="*/ 4 h 144"/>
                  <a:gd name="T78" fmla="*/ 98 w 147"/>
                  <a:gd name="T79" fmla="*/ 10 h 144"/>
                  <a:gd name="T80" fmla="*/ 109 w 147"/>
                  <a:gd name="T81" fmla="*/ 8 h 144"/>
                  <a:gd name="T82" fmla="*/ 115 w 147"/>
                  <a:gd name="T83" fmla="*/ 20 h 144"/>
                  <a:gd name="T84" fmla="*/ 123 w 147"/>
                  <a:gd name="T85" fmla="*/ 20 h 144"/>
                  <a:gd name="T86" fmla="*/ 130 w 147"/>
                  <a:gd name="T87" fmla="*/ 28 h 144"/>
                  <a:gd name="T88" fmla="*/ 137 w 147"/>
                  <a:gd name="T89" fmla="*/ 31 h 144"/>
                  <a:gd name="T90" fmla="*/ 137 w 147"/>
                  <a:gd name="T91" fmla="*/ 46 h 144"/>
                  <a:gd name="T92" fmla="*/ 143 w 147"/>
                  <a:gd name="T93" fmla="*/ 48 h 144"/>
                  <a:gd name="T94" fmla="*/ 140 w 147"/>
                  <a:gd name="T95" fmla="*/ 56 h 144"/>
                  <a:gd name="T96" fmla="*/ 143 w 147"/>
                  <a:gd name="T97" fmla="*/ 62 h 144"/>
                  <a:gd name="T98" fmla="*/ 147 w 147"/>
                  <a:gd name="T99" fmla="*/ 70 h 144"/>
                  <a:gd name="T100" fmla="*/ 140 w 147"/>
                  <a:gd name="T101" fmla="*/ 80 h 144"/>
                  <a:gd name="T102" fmla="*/ 147 w 147"/>
                  <a:gd name="T103" fmla="*/ 84 h 144"/>
                  <a:gd name="T104" fmla="*/ 143 w 147"/>
                  <a:gd name="T105" fmla="*/ 90 h 144"/>
                  <a:gd name="T106" fmla="*/ 137 w 147"/>
                  <a:gd name="T107" fmla="*/ 97 h 144"/>
                  <a:gd name="T108" fmla="*/ 137 w 147"/>
                  <a:gd name="T109" fmla="*/ 106 h 144"/>
                  <a:gd name="T110" fmla="*/ 133 w 147"/>
                  <a:gd name="T111" fmla="*/ 106 h 144"/>
                  <a:gd name="T112" fmla="*/ 130 w 147"/>
                  <a:gd name="T113" fmla="*/ 116 h 144"/>
                  <a:gd name="T114" fmla="*/ 123 w 147"/>
                  <a:gd name="T115" fmla="*/ 122 h 144"/>
                  <a:gd name="T116" fmla="*/ 115 w 147"/>
                  <a:gd name="T117" fmla="*/ 1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4">
                    <a:moveTo>
                      <a:pt x="115" y="125"/>
                    </a:moveTo>
                    <a:lnTo>
                      <a:pt x="115" y="128"/>
                    </a:lnTo>
                    <a:lnTo>
                      <a:pt x="115" y="133"/>
                    </a:lnTo>
                    <a:lnTo>
                      <a:pt x="112" y="133"/>
                    </a:lnTo>
                    <a:lnTo>
                      <a:pt x="109" y="133"/>
                    </a:lnTo>
                    <a:lnTo>
                      <a:pt x="109" y="128"/>
                    </a:lnTo>
                    <a:lnTo>
                      <a:pt x="105" y="128"/>
                    </a:lnTo>
                    <a:lnTo>
                      <a:pt x="98" y="133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83" y="13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74" y="144"/>
                    </a:lnTo>
                    <a:lnTo>
                      <a:pt x="74" y="140"/>
                    </a:lnTo>
                    <a:lnTo>
                      <a:pt x="74" y="136"/>
                    </a:lnTo>
                    <a:lnTo>
                      <a:pt x="67" y="136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5" y="144"/>
                    </a:lnTo>
                    <a:lnTo>
                      <a:pt x="55" y="140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5" y="136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39" y="136"/>
                    </a:lnTo>
                    <a:lnTo>
                      <a:pt x="39" y="133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1" y="112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2"/>
                    </a:lnTo>
                    <a:lnTo>
                      <a:pt x="11" y="112"/>
                    </a:lnTo>
                    <a:lnTo>
                      <a:pt x="11" y="108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7" y="106"/>
                    </a:lnTo>
                    <a:lnTo>
                      <a:pt x="14" y="97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7" y="90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11" y="56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6" y="20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15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20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7" y="31"/>
                    </a:lnTo>
                    <a:lnTo>
                      <a:pt x="137" y="36"/>
                    </a:lnTo>
                    <a:lnTo>
                      <a:pt x="133" y="39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6"/>
                    </a:lnTo>
                    <a:lnTo>
                      <a:pt x="143" y="4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40" y="56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3" y="62"/>
                    </a:lnTo>
                    <a:lnTo>
                      <a:pt x="147" y="62"/>
                    </a:lnTo>
                    <a:lnTo>
                      <a:pt x="147" y="67"/>
                    </a:lnTo>
                    <a:lnTo>
                      <a:pt x="147" y="70"/>
                    </a:lnTo>
                    <a:lnTo>
                      <a:pt x="143" y="74"/>
                    </a:lnTo>
                    <a:lnTo>
                      <a:pt x="140" y="74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3" y="84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3" y="90"/>
                    </a:lnTo>
                    <a:lnTo>
                      <a:pt x="140" y="90"/>
                    </a:lnTo>
                    <a:lnTo>
                      <a:pt x="137" y="90"/>
                    </a:lnTo>
                    <a:lnTo>
                      <a:pt x="137" y="97"/>
                    </a:lnTo>
                    <a:lnTo>
                      <a:pt x="140" y="102"/>
                    </a:lnTo>
                    <a:lnTo>
                      <a:pt x="140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3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12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19" y="118"/>
                    </a:lnTo>
                    <a:lnTo>
                      <a:pt x="115" y="125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5" name="Freeform 1683"/>
              <p:cNvSpPr>
                <a:spLocks/>
              </p:cNvSpPr>
              <p:nvPr/>
            </p:nvSpPr>
            <p:spPr bwMode="auto">
              <a:xfrm>
                <a:off x="4495" y="3845"/>
                <a:ext cx="73" cy="72"/>
              </a:xfrm>
              <a:custGeom>
                <a:avLst/>
                <a:gdLst>
                  <a:gd name="T0" fmla="*/ 115 w 147"/>
                  <a:gd name="T1" fmla="*/ 133 h 144"/>
                  <a:gd name="T2" fmla="*/ 109 w 147"/>
                  <a:gd name="T3" fmla="*/ 128 h 144"/>
                  <a:gd name="T4" fmla="*/ 102 w 147"/>
                  <a:gd name="T5" fmla="*/ 136 h 144"/>
                  <a:gd name="T6" fmla="*/ 95 w 147"/>
                  <a:gd name="T7" fmla="*/ 140 h 144"/>
                  <a:gd name="T8" fmla="*/ 83 w 147"/>
                  <a:gd name="T9" fmla="*/ 136 h 144"/>
                  <a:gd name="T10" fmla="*/ 77 w 147"/>
                  <a:gd name="T11" fmla="*/ 144 h 144"/>
                  <a:gd name="T12" fmla="*/ 74 w 147"/>
                  <a:gd name="T13" fmla="*/ 136 h 144"/>
                  <a:gd name="T14" fmla="*/ 60 w 147"/>
                  <a:gd name="T15" fmla="*/ 144 h 144"/>
                  <a:gd name="T16" fmla="*/ 55 w 147"/>
                  <a:gd name="T17" fmla="*/ 136 h 144"/>
                  <a:gd name="T18" fmla="*/ 45 w 147"/>
                  <a:gd name="T19" fmla="*/ 140 h 144"/>
                  <a:gd name="T20" fmla="*/ 39 w 147"/>
                  <a:gd name="T21" fmla="*/ 133 h 144"/>
                  <a:gd name="T22" fmla="*/ 36 w 147"/>
                  <a:gd name="T23" fmla="*/ 125 h 144"/>
                  <a:gd name="T24" fmla="*/ 28 w 147"/>
                  <a:gd name="T25" fmla="*/ 128 h 144"/>
                  <a:gd name="T26" fmla="*/ 26 w 147"/>
                  <a:gd name="T27" fmla="*/ 122 h 144"/>
                  <a:gd name="T28" fmla="*/ 21 w 147"/>
                  <a:gd name="T29" fmla="*/ 112 h 144"/>
                  <a:gd name="T30" fmla="*/ 14 w 147"/>
                  <a:gd name="T31" fmla="*/ 112 h 144"/>
                  <a:gd name="T32" fmla="*/ 14 w 147"/>
                  <a:gd name="T33" fmla="*/ 108 h 144"/>
                  <a:gd name="T34" fmla="*/ 14 w 147"/>
                  <a:gd name="T35" fmla="*/ 97 h 144"/>
                  <a:gd name="T36" fmla="*/ 4 w 147"/>
                  <a:gd name="T37" fmla="*/ 94 h 144"/>
                  <a:gd name="T38" fmla="*/ 11 w 147"/>
                  <a:gd name="T39" fmla="*/ 86 h 144"/>
                  <a:gd name="T40" fmla="*/ 0 w 147"/>
                  <a:gd name="T41" fmla="*/ 80 h 144"/>
                  <a:gd name="T42" fmla="*/ 4 w 147"/>
                  <a:gd name="T43" fmla="*/ 74 h 144"/>
                  <a:gd name="T44" fmla="*/ 7 w 147"/>
                  <a:gd name="T45" fmla="*/ 62 h 144"/>
                  <a:gd name="T46" fmla="*/ 4 w 147"/>
                  <a:gd name="T47" fmla="*/ 56 h 144"/>
                  <a:gd name="T48" fmla="*/ 7 w 147"/>
                  <a:gd name="T49" fmla="*/ 56 h 144"/>
                  <a:gd name="T50" fmla="*/ 7 w 147"/>
                  <a:gd name="T51" fmla="*/ 46 h 144"/>
                  <a:gd name="T52" fmla="*/ 11 w 147"/>
                  <a:gd name="T53" fmla="*/ 39 h 144"/>
                  <a:gd name="T54" fmla="*/ 21 w 147"/>
                  <a:gd name="T55" fmla="*/ 31 h 144"/>
                  <a:gd name="T56" fmla="*/ 21 w 147"/>
                  <a:gd name="T57" fmla="*/ 24 h 144"/>
                  <a:gd name="T58" fmla="*/ 26 w 147"/>
                  <a:gd name="T59" fmla="*/ 24 h 144"/>
                  <a:gd name="T60" fmla="*/ 32 w 147"/>
                  <a:gd name="T61" fmla="*/ 14 h 144"/>
                  <a:gd name="T62" fmla="*/ 39 w 147"/>
                  <a:gd name="T63" fmla="*/ 10 h 144"/>
                  <a:gd name="T64" fmla="*/ 49 w 147"/>
                  <a:gd name="T65" fmla="*/ 10 h 144"/>
                  <a:gd name="T66" fmla="*/ 53 w 147"/>
                  <a:gd name="T67" fmla="*/ 4 h 144"/>
                  <a:gd name="T68" fmla="*/ 67 w 147"/>
                  <a:gd name="T69" fmla="*/ 8 h 144"/>
                  <a:gd name="T70" fmla="*/ 70 w 147"/>
                  <a:gd name="T71" fmla="*/ 0 h 144"/>
                  <a:gd name="T72" fmla="*/ 74 w 147"/>
                  <a:gd name="T73" fmla="*/ 8 h 144"/>
                  <a:gd name="T74" fmla="*/ 83 w 147"/>
                  <a:gd name="T75" fmla="*/ 0 h 144"/>
                  <a:gd name="T76" fmla="*/ 92 w 147"/>
                  <a:gd name="T77" fmla="*/ 4 h 144"/>
                  <a:gd name="T78" fmla="*/ 98 w 147"/>
                  <a:gd name="T79" fmla="*/ 10 h 144"/>
                  <a:gd name="T80" fmla="*/ 109 w 147"/>
                  <a:gd name="T81" fmla="*/ 8 h 144"/>
                  <a:gd name="T82" fmla="*/ 115 w 147"/>
                  <a:gd name="T83" fmla="*/ 20 h 144"/>
                  <a:gd name="T84" fmla="*/ 123 w 147"/>
                  <a:gd name="T85" fmla="*/ 20 h 144"/>
                  <a:gd name="T86" fmla="*/ 130 w 147"/>
                  <a:gd name="T87" fmla="*/ 28 h 144"/>
                  <a:gd name="T88" fmla="*/ 137 w 147"/>
                  <a:gd name="T89" fmla="*/ 31 h 144"/>
                  <a:gd name="T90" fmla="*/ 137 w 147"/>
                  <a:gd name="T91" fmla="*/ 46 h 144"/>
                  <a:gd name="T92" fmla="*/ 143 w 147"/>
                  <a:gd name="T93" fmla="*/ 48 h 144"/>
                  <a:gd name="T94" fmla="*/ 140 w 147"/>
                  <a:gd name="T95" fmla="*/ 56 h 144"/>
                  <a:gd name="T96" fmla="*/ 143 w 147"/>
                  <a:gd name="T97" fmla="*/ 62 h 144"/>
                  <a:gd name="T98" fmla="*/ 147 w 147"/>
                  <a:gd name="T99" fmla="*/ 70 h 144"/>
                  <a:gd name="T100" fmla="*/ 140 w 147"/>
                  <a:gd name="T101" fmla="*/ 80 h 144"/>
                  <a:gd name="T102" fmla="*/ 147 w 147"/>
                  <a:gd name="T103" fmla="*/ 84 h 144"/>
                  <a:gd name="T104" fmla="*/ 143 w 147"/>
                  <a:gd name="T105" fmla="*/ 90 h 144"/>
                  <a:gd name="T106" fmla="*/ 137 w 147"/>
                  <a:gd name="T107" fmla="*/ 97 h 144"/>
                  <a:gd name="T108" fmla="*/ 137 w 147"/>
                  <a:gd name="T109" fmla="*/ 106 h 144"/>
                  <a:gd name="T110" fmla="*/ 133 w 147"/>
                  <a:gd name="T111" fmla="*/ 106 h 144"/>
                  <a:gd name="T112" fmla="*/ 130 w 147"/>
                  <a:gd name="T113" fmla="*/ 116 h 144"/>
                  <a:gd name="T114" fmla="*/ 123 w 147"/>
                  <a:gd name="T115" fmla="*/ 122 h 144"/>
                  <a:gd name="T116" fmla="*/ 115 w 147"/>
                  <a:gd name="T117" fmla="*/ 1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4">
                    <a:moveTo>
                      <a:pt x="115" y="125"/>
                    </a:moveTo>
                    <a:lnTo>
                      <a:pt x="115" y="128"/>
                    </a:lnTo>
                    <a:lnTo>
                      <a:pt x="115" y="133"/>
                    </a:lnTo>
                    <a:lnTo>
                      <a:pt x="112" y="133"/>
                    </a:lnTo>
                    <a:lnTo>
                      <a:pt x="109" y="133"/>
                    </a:lnTo>
                    <a:lnTo>
                      <a:pt x="109" y="128"/>
                    </a:lnTo>
                    <a:lnTo>
                      <a:pt x="105" y="128"/>
                    </a:lnTo>
                    <a:lnTo>
                      <a:pt x="98" y="133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83" y="13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74" y="144"/>
                    </a:lnTo>
                    <a:lnTo>
                      <a:pt x="74" y="140"/>
                    </a:lnTo>
                    <a:lnTo>
                      <a:pt x="74" y="136"/>
                    </a:lnTo>
                    <a:lnTo>
                      <a:pt x="67" y="136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5" y="144"/>
                    </a:lnTo>
                    <a:lnTo>
                      <a:pt x="55" y="140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5" y="136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39" y="136"/>
                    </a:lnTo>
                    <a:lnTo>
                      <a:pt x="39" y="133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1" y="112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2"/>
                    </a:lnTo>
                    <a:lnTo>
                      <a:pt x="11" y="112"/>
                    </a:lnTo>
                    <a:lnTo>
                      <a:pt x="11" y="108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7" y="106"/>
                    </a:lnTo>
                    <a:lnTo>
                      <a:pt x="14" y="97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7" y="90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11" y="56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6" y="20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15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20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7" y="31"/>
                    </a:lnTo>
                    <a:lnTo>
                      <a:pt x="137" y="36"/>
                    </a:lnTo>
                    <a:lnTo>
                      <a:pt x="133" y="39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6"/>
                    </a:lnTo>
                    <a:lnTo>
                      <a:pt x="143" y="4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40" y="56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3" y="62"/>
                    </a:lnTo>
                    <a:lnTo>
                      <a:pt x="147" y="62"/>
                    </a:lnTo>
                    <a:lnTo>
                      <a:pt x="147" y="67"/>
                    </a:lnTo>
                    <a:lnTo>
                      <a:pt x="147" y="70"/>
                    </a:lnTo>
                    <a:lnTo>
                      <a:pt x="143" y="74"/>
                    </a:lnTo>
                    <a:lnTo>
                      <a:pt x="140" y="74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3" y="84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3" y="90"/>
                    </a:lnTo>
                    <a:lnTo>
                      <a:pt x="140" y="90"/>
                    </a:lnTo>
                    <a:lnTo>
                      <a:pt x="137" y="90"/>
                    </a:lnTo>
                    <a:lnTo>
                      <a:pt x="137" y="97"/>
                    </a:lnTo>
                    <a:lnTo>
                      <a:pt x="140" y="102"/>
                    </a:lnTo>
                    <a:lnTo>
                      <a:pt x="140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3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12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19" y="118"/>
                    </a:lnTo>
                    <a:lnTo>
                      <a:pt x="115" y="1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6" name="Freeform 1684"/>
              <p:cNvSpPr>
                <a:spLocks/>
              </p:cNvSpPr>
              <p:nvPr/>
            </p:nvSpPr>
            <p:spPr bwMode="auto">
              <a:xfrm>
                <a:off x="4461" y="3849"/>
                <a:ext cx="39" cy="39"/>
              </a:xfrm>
              <a:custGeom>
                <a:avLst/>
                <a:gdLst>
                  <a:gd name="T0" fmla="*/ 9 w 79"/>
                  <a:gd name="T1" fmla="*/ 54 h 78"/>
                  <a:gd name="T2" fmla="*/ 6 w 79"/>
                  <a:gd name="T3" fmla="*/ 59 h 78"/>
                  <a:gd name="T4" fmla="*/ 9 w 79"/>
                  <a:gd name="T5" fmla="*/ 66 h 78"/>
                  <a:gd name="T6" fmla="*/ 16 w 79"/>
                  <a:gd name="T7" fmla="*/ 62 h 78"/>
                  <a:gd name="T8" fmla="*/ 19 w 79"/>
                  <a:gd name="T9" fmla="*/ 72 h 78"/>
                  <a:gd name="T10" fmla="*/ 23 w 79"/>
                  <a:gd name="T11" fmla="*/ 76 h 78"/>
                  <a:gd name="T12" fmla="*/ 30 w 79"/>
                  <a:gd name="T13" fmla="*/ 72 h 78"/>
                  <a:gd name="T14" fmla="*/ 37 w 79"/>
                  <a:gd name="T15" fmla="*/ 76 h 78"/>
                  <a:gd name="T16" fmla="*/ 41 w 79"/>
                  <a:gd name="T17" fmla="*/ 78 h 78"/>
                  <a:gd name="T18" fmla="*/ 44 w 79"/>
                  <a:gd name="T19" fmla="*/ 76 h 78"/>
                  <a:gd name="T20" fmla="*/ 51 w 79"/>
                  <a:gd name="T21" fmla="*/ 70 h 78"/>
                  <a:gd name="T22" fmla="*/ 57 w 79"/>
                  <a:gd name="T23" fmla="*/ 72 h 78"/>
                  <a:gd name="T24" fmla="*/ 62 w 79"/>
                  <a:gd name="T25" fmla="*/ 70 h 78"/>
                  <a:gd name="T26" fmla="*/ 66 w 79"/>
                  <a:gd name="T27" fmla="*/ 59 h 78"/>
                  <a:gd name="T28" fmla="*/ 68 w 79"/>
                  <a:gd name="T29" fmla="*/ 62 h 78"/>
                  <a:gd name="T30" fmla="*/ 72 w 79"/>
                  <a:gd name="T31" fmla="*/ 59 h 78"/>
                  <a:gd name="T32" fmla="*/ 68 w 79"/>
                  <a:gd name="T33" fmla="*/ 50 h 78"/>
                  <a:gd name="T34" fmla="*/ 75 w 79"/>
                  <a:gd name="T35" fmla="*/ 44 h 78"/>
                  <a:gd name="T36" fmla="*/ 79 w 79"/>
                  <a:gd name="T37" fmla="*/ 40 h 78"/>
                  <a:gd name="T38" fmla="*/ 75 w 79"/>
                  <a:gd name="T39" fmla="*/ 38 h 78"/>
                  <a:gd name="T40" fmla="*/ 68 w 79"/>
                  <a:gd name="T41" fmla="*/ 31 h 78"/>
                  <a:gd name="T42" fmla="*/ 75 w 79"/>
                  <a:gd name="T43" fmla="*/ 28 h 78"/>
                  <a:gd name="T44" fmla="*/ 72 w 79"/>
                  <a:gd name="T45" fmla="*/ 23 h 78"/>
                  <a:gd name="T46" fmla="*/ 66 w 79"/>
                  <a:gd name="T47" fmla="*/ 20 h 78"/>
                  <a:gd name="T48" fmla="*/ 62 w 79"/>
                  <a:gd name="T49" fmla="*/ 12 h 78"/>
                  <a:gd name="T50" fmla="*/ 66 w 79"/>
                  <a:gd name="T51" fmla="*/ 10 h 78"/>
                  <a:gd name="T52" fmla="*/ 62 w 79"/>
                  <a:gd name="T53" fmla="*/ 6 h 78"/>
                  <a:gd name="T54" fmla="*/ 55 w 79"/>
                  <a:gd name="T55" fmla="*/ 10 h 78"/>
                  <a:gd name="T56" fmla="*/ 47 w 79"/>
                  <a:gd name="T57" fmla="*/ 2 h 78"/>
                  <a:gd name="T58" fmla="*/ 44 w 79"/>
                  <a:gd name="T59" fmla="*/ 0 h 78"/>
                  <a:gd name="T60" fmla="*/ 41 w 79"/>
                  <a:gd name="T61" fmla="*/ 2 h 78"/>
                  <a:gd name="T62" fmla="*/ 34 w 79"/>
                  <a:gd name="T63" fmla="*/ 6 h 78"/>
                  <a:gd name="T64" fmla="*/ 30 w 79"/>
                  <a:gd name="T65" fmla="*/ 2 h 78"/>
                  <a:gd name="T66" fmla="*/ 23 w 79"/>
                  <a:gd name="T67" fmla="*/ 2 h 78"/>
                  <a:gd name="T68" fmla="*/ 23 w 79"/>
                  <a:gd name="T69" fmla="*/ 10 h 78"/>
                  <a:gd name="T70" fmla="*/ 16 w 79"/>
                  <a:gd name="T71" fmla="*/ 10 h 78"/>
                  <a:gd name="T72" fmla="*/ 9 w 79"/>
                  <a:gd name="T73" fmla="*/ 10 h 78"/>
                  <a:gd name="T74" fmla="*/ 9 w 79"/>
                  <a:gd name="T75" fmla="*/ 16 h 78"/>
                  <a:gd name="T76" fmla="*/ 9 w 79"/>
                  <a:gd name="T77" fmla="*/ 23 h 78"/>
                  <a:gd name="T78" fmla="*/ 2 w 79"/>
                  <a:gd name="T79" fmla="*/ 23 h 78"/>
                  <a:gd name="T80" fmla="*/ 0 w 79"/>
                  <a:gd name="T81" fmla="*/ 28 h 78"/>
                  <a:gd name="T82" fmla="*/ 2 w 79"/>
                  <a:gd name="T83" fmla="*/ 31 h 78"/>
                  <a:gd name="T84" fmla="*/ 6 w 79"/>
                  <a:gd name="T85" fmla="*/ 40 h 78"/>
                  <a:gd name="T86" fmla="*/ 0 w 79"/>
                  <a:gd name="T87" fmla="*/ 40 h 78"/>
                  <a:gd name="T88" fmla="*/ 0 w 79"/>
                  <a:gd name="T89" fmla="*/ 48 h 78"/>
                  <a:gd name="T90" fmla="*/ 6 w 79"/>
                  <a:gd name="T91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8">
                    <a:moveTo>
                      <a:pt x="9" y="54"/>
                    </a:moveTo>
                    <a:lnTo>
                      <a:pt x="9" y="54"/>
                    </a:lnTo>
                    <a:lnTo>
                      <a:pt x="9" y="59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6" y="62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57" y="66"/>
                    </a:lnTo>
                    <a:lnTo>
                      <a:pt x="66" y="59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75" y="40"/>
                    </a:lnTo>
                    <a:lnTo>
                      <a:pt x="79" y="40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68" y="31"/>
                    </a:lnTo>
                    <a:lnTo>
                      <a:pt x="72" y="28"/>
                    </a:lnTo>
                    <a:lnTo>
                      <a:pt x="75" y="28"/>
                    </a:lnTo>
                    <a:lnTo>
                      <a:pt x="75" y="23"/>
                    </a:lnTo>
                    <a:lnTo>
                      <a:pt x="72" y="23"/>
                    </a:lnTo>
                    <a:lnTo>
                      <a:pt x="72" y="20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62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7" name="Freeform 1685"/>
              <p:cNvSpPr>
                <a:spLocks/>
              </p:cNvSpPr>
              <p:nvPr/>
            </p:nvSpPr>
            <p:spPr bwMode="auto">
              <a:xfrm>
                <a:off x="4461" y="3849"/>
                <a:ext cx="39" cy="39"/>
              </a:xfrm>
              <a:custGeom>
                <a:avLst/>
                <a:gdLst>
                  <a:gd name="T0" fmla="*/ 9 w 79"/>
                  <a:gd name="T1" fmla="*/ 59 h 78"/>
                  <a:gd name="T2" fmla="*/ 6 w 79"/>
                  <a:gd name="T3" fmla="*/ 62 h 78"/>
                  <a:gd name="T4" fmla="*/ 13 w 79"/>
                  <a:gd name="T5" fmla="*/ 66 h 78"/>
                  <a:gd name="T6" fmla="*/ 19 w 79"/>
                  <a:gd name="T7" fmla="*/ 70 h 78"/>
                  <a:gd name="T8" fmla="*/ 19 w 79"/>
                  <a:gd name="T9" fmla="*/ 76 h 78"/>
                  <a:gd name="T10" fmla="*/ 27 w 79"/>
                  <a:gd name="T11" fmla="*/ 76 h 78"/>
                  <a:gd name="T12" fmla="*/ 37 w 79"/>
                  <a:gd name="T13" fmla="*/ 72 h 78"/>
                  <a:gd name="T14" fmla="*/ 37 w 79"/>
                  <a:gd name="T15" fmla="*/ 78 h 78"/>
                  <a:gd name="T16" fmla="*/ 44 w 79"/>
                  <a:gd name="T17" fmla="*/ 78 h 78"/>
                  <a:gd name="T18" fmla="*/ 44 w 79"/>
                  <a:gd name="T19" fmla="*/ 72 h 78"/>
                  <a:gd name="T20" fmla="*/ 55 w 79"/>
                  <a:gd name="T21" fmla="*/ 72 h 78"/>
                  <a:gd name="T22" fmla="*/ 62 w 79"/>
                  <a:gd name="T23" fmla="*/ 72 h 78"/>
                  <a:gd name="T24" fmla="*/ 57 w 79"/>
                  <a:gd name="T25" fmla="*/ 66 h 78"/>
                  <a:gd name="T26" fmla="*/ 66 w 79"/>
                  <a:gd name="T27" fmla="*/ 62 h 78"/>
                  <a:gd name="T28" fmla="*/ 72 w 79"/>
                  <a:gd name="T29" fmla="*/ 62 h 78"/>
                  <a:gd name="T30" fmla="*/ 72 w 79"/>
                  <a:gd name="T31" fmla="*/ 54 h 78"/>
                  <a:gd name="T32" fmla="*/ 72 w 79"/>
                  <a:gd name="T33" fmla="*/ 44 h 78"/>
                  <a:gd name="T34" fmla="*/ 75 w 79"/>
                  <a:gd name="T35" fmla="*/ 40 h 78"/>
                  <a:gd name="T36" fmla="*/ 79 w 79"/>
                  <a:gd name="T37" fmla="*/ 38 h 78"/>
                  <a:gd name="T38" fmla="*/ 72 w 79"/>
                  <a:gd name="T39" fmla="*/ 38 h 78"/>
                  <a:gd name="T40" fmla="*/ 72 w 79"/>
                  <a:gd name="T41" fmla="*/ 28 h 78"/>
                  <a:gd name="T42" fmla="*/ 75 w 79"/>
                  <a:gd name="T43" fmla="*/ 23 h 78"/>
                  <a:gd name="T44" fmla="*/ 72 w 79"/>
                  <a:gd name="T45" fmla="*/ 20 h 78"/>
                  <a:gd name="T46" fmla="*/ 62 w 79"/>
                  <a:gd name="T47" fmla="*/ 16 h 78"/>
                  <a:gd name="T48" fmla="*/ 66 w 79"/>
                  <a:gd name="T49" fmla="*/ 12 h 78"/>
                  <a:gd name="T50" fmla="*/ 62 w 79"/>
                  <a:gd name="T51" fmla="*/ 10 h 78"/>
                  <a:gd name="T52" fmla="*/ 57 w 79"/>
                  <a:gd name="T53" fmla="*/ 6 h 78"/>
                  <a:gd name="T54" fmla="*/ 47 w 79"/>
                  <a:gd name="T55" fmla="*/ 6 h 78"/>
                  <a:gd name="T56" fmla="*/ 47 w 79"/>
                  <a:gd name="T57" fmla="*/ 0 h 78"/>
                  <a:gd name="T58" fmla="*/ 41 w 79"/>
                  <a:gd name="T59" fmla="*/ 0 h 78"/>
                  <a:gd name="T60" fmla="*/ 41 w 79"/>
                  <a:gd name="T61" fmla="*/ 6 h 78"/>
                  <a:gd name="T62" fmla="*/ 30 w 79"/>
                  <a:gd name="T63" fmla="*/ 6 h 78"/>
                  <a:gd name="T64" fmla="*/ 27 w 79"/>
                  <a:gd name="T65" fmla="*/ 2 h 78"/>
                  <a:gd name="T66" fmla="*/ 23 w 79"/>
                  <a:gd name="T67" fmla="*/ 6 h 78"/>
                  <a:gd name="T68" fmla="*/ 16 w 79"/>
                  <a:gd name="T69" fmla="*/ 12 h 78"/>
                  <a:gd name="T70" fmla="*/ 13 w 79"/>
                  <a:gd name="T71" fmla="*/ 10 h 78"/>
                  <a:gd name="T72" fmla="*/ 9 w 79"/>
                  <a:gd name="T73" fmla="*/ 12 h 78"/>
                  <a:gd name="T74" fmla="*/ 13 w 79"/>
                  <a:gd name="T75" fmla="*/ 20 h 78"/>
                  <a:gd name="T76" fmla="*/ 6 w 79"/>
                  <a:gd name="T77" fmla="*/ 23 h 78"/>
                  <a:gd name="T78" fmla="*/ 2 w 79"/>
                  <a:gd name="T79" fmla="*/ 28 h 78"/>
                  <a:gd name="T80" fmla="*/ 0 w 79"/>
                  <a:gd name="T81" fmla="*/ 31 h 78"/>
                  <a:gd name="T82" fmla="*/ 6 w 79"/>
                  <a:gd name="T83" fmla="*/ 34 h 78"/>
                  <a:gd name="T84" fmla="*/ 2 w 79"/>
                  <a:gd name="T85" fmla="*/ 40 h 78"/>
                  <a:gd name="T86" fmla="*/ 0 w 79"/>
                  <a:gd name="T87" fmla="*/ 44 h 78"/>
                  <a:gd name="T88" fmla="*/ 2 w 79"/>
                  <a:gd name="T89" fmla="*/ 48 h 78"/>
                  <a:gd name="T90" fmla="*/ 9 w 79"/>
                  <a:gd name="T91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8">
                    <a:moveTo>
                      <a:pt x="9" y="54"/>
                    </a:moveTo>
                    <a:lnTo>
                      <a:pt x="9" y="59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6" y="62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57" y="66"/>
                    </a:lnTo>
                    <a:lnTo>
                      <a:pt x="66" y="59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75" y="40"/>
                    </a:lnTo>
                    <a:lnTo>
                      <a:pt x="79" y="40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68" y="31"/>
                    </a:lnTo>
                    <a:lnTo>
                      <a:pt x="72" y="28"/>
                    </a:lnTo>
                    <a:lnTo>
                      <a:pt x="75" y="28"/>
                    </a:lnTo>
                    <a:lnTo>
                      <a:pt x="75" y="23"/>
                    </a:lnTo>
                    <a:lnTo>
                      <a:pt x="72" y="23"/>
                    </a:lnTo>
                    <a:lnTo>
                      <a:pt x="72" y="20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62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9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8" name="Freeform 1686"/>
              <p:cNvSpPr>
                <a:spLocks/>
              </p:cNvSpPr>
              <p:nvPr/>
            </p:nvSpPr>
            <p:spPr bwMode="auto">
              <a:xfrm>
                <a:off x="4464" y="3885"/>
                <a:ext cx="40" cy="42"/>
              </a:xfrm>
              <a:custGeom>
                <a:avLst/>
                <a:gdLst>
                  <a:gd name="T0" fmla="*/ 10 w 79"/>
                  <a:gd name="T1" fmla="*/ 64 h 84"/>
                  <a:gd name="T2" fmla="*/ 10 w 79"/>
                  <a:gd name="T3" fmla="*/ 70 h 84"/>
                  <a:gd name="T4" fmla="*/ 17 w 79"/>
                  <a:gd name="T5" fmla="*/ 66 h 84"/>
                  <a:gd name="T6" fmla="*/ 24 w 79"/>
                  <a:gd name="T7" fmla="*/ 76 h 84"/>
                  <a:gd name="T8" fmla="*/ 28 w 79"/>
                  <a:gd name="T9" fmla="*/ 80 h 84"/>
                  <a:gd name="T10" fmla="*/ 31 w 79"/>
                  <a:gd name="T11" fmla="*/ 76 h 84"/>
                  <a:gd name="T12" fmla="*/ 41 w 79"/>
                  <a:gd name="T13" fmla="*/ 80 h 84"/>
                  <a:gd name="T14" fmla="*/ 45 w 79"/>
                  <a:gd name="T15" fmla="*/ 84 h 84"/>
                  <a:gd name="T16" fmla="*/ 49 w 79"/>
                  <a:gd name="T17" fmla="*/ 80 h 84"/>
                  <a:gd name="T18" fmla="*/ 56 w 79"/>
                  <a:gd name="T19" fmla="*/ 74 h 84"/>
                  <a:gd name="T20" fmla="*/ 60 w 79"/>
                  <a:gd name="T21" fmla="*/ 76 h 84"/>
                  <a:gd name="T22" fmla="*/ 62 w 79"/>
                  <a:gd name="T23" fmla="*/ 74 h 84"/>
                  <a:gd name="T24" fmla="*/ 66 w 79"/>
                  <a:gd name="T25" fmla="*/ 70 h 84"/>
                  <a:gd name="T26" fmla="*/ 69 w 79"/>
                  <a:gd name="T27" fmla="*/ 60 h 84"/>
                  <a:gd name="T28" fmla="*/ 73 w 79"/>
                  <a:gd name="T29" fmla="*/ 64 h 84"/>
                  <a:gd name="T30" fmla="*/ 76 w 79"/>
                  <a:gd name="T31" fmla="*/ 60 h 84"/>
                  <a:gd name="T32" fmla="*/ 73 w 79"/>
                  <a:gd name="T33" fmla="*/ 53 h 84"/>
                  <a:gd name="T34" fmla="*/ 76 w 79"/>
                  <a:gd name="T35" fmla="*/ 45 h 84"/>
                  <a:gd name="T36" fmla="*/ 79 w 79"/>
                  <a:gd name="T37" fmla="*/ 42 h 84"/>
                  <a:gd name="T38" fmla="*/ 79 w 79"/>
                  <a:gd name="T39" fmla="*/ 36 h 84"/>
                  <a:gd name="T40" fmla="*/ 73 w 79"/>
                  <a:gd name="T41" fmla="*/ 28 h 84"/>
                  <a:gd name="T42" fmla="*/ 76 w 79"/>
                  <a:gd name="T43" fmla="*/ 26 h 84"/>
                  <a:gd name="T44" fmla="*/ 73 w 79"/>
                  <a:gd name="T45" fmla="*/ 17 h 84"/>
                  <a:gd name="T46" fmla="*/ 62 w 79"/>
                  <a:gd name="T47" fmla="*/ 14 h 84"/>
                  <a:gd name="T48" fmla="*/ 66 w 79"/>
                  <a:gd name="T49" fmla="*/ 6 h 84"/>
                  <a:gd name="T50" fmla="*/ 60 w 79"/>
                  <a:gd name="T51" fmla="*/ 6 h 84"/>
                  <a:gd name="T52" fmla="*/ 49 w 79"/>
                  <a:gd name="T53" fmla="*/ 6 h 84"/>
                  <a:gd name="T54" fmla="*/ 49 w 79"/>
                  <a:gd name="T55" fmla="*/ 0 h 84"/>
                  <a:gd name="T56" fmla="*/ 41 w 79"/>
                  <a:gd name="T57" fmla="*/ 0 h 84"/>
                  <a:gd name="T58" fmla="*/ 31 w 79"/>
                  <a:gd name="T59" fmla="*/ 6 h 84"/>
                  <a:gd name="T60" fmla="*/ 28 w 79"/>
                  <a:gd name="T61" fmla="*/ 4 h 84"/>
                  <a:gd name="T62" fmla="*/ 21 w 79"/>
                  <a:gd name="T63" fmla="*/ 4 h 84"/>
                  <a:gd name="T64" fmla="*/ 24 w 79"/>
                  <a:gd name="T65" fmla="*/ 10 h 84"/>
                  <a:gd name="T66" fmla="*/ 13 w 79"/>
                  <a:gd name="T67" fmla="*/ 14 h 84"/>
                  <a:gd name="T68" fmla="*/ 10 w 79"/>
                  <a:gd name="T69" fmla="*/ 14 h 84"/>
                  <a:gd name="T70" fmla="*/ 7 w 79"/>
                  <a:gd name="T71" fmla="*/ 17 h 84"/>
                  <a:gd name="T72" fmla="*/ 7 w 79"/>
                  <a:gd name="T73" fmla="*/ 28 h 84"/>
                  <a:gd name="T74" fmla="*/ 0 w 79"/>
                  <a:gd name="T75" fmla="*/ 28 h 84"/>
                  <a:gd name="T76" fmla="*/ 0 w 79"/>
                  <a:gd name="T77" fmla="*/ 36 h 84"/>
                  <a:gd name="T78" fmla="*/ 7 w 79"/>
                  <a:gd name="T79" fmla="*/ 45 h 84"/>
                  <a:gd name="T80" fmla="*/ 0 w 79"/>
                  <a:gd name="T81" fmla="*/ 45 h 84"/>
                  <a:gd name="T82" fmla="*/ 0 w 79"/>
                  <a:gd name="T83" fmla="*/ 53 h 84"/>
                  <a:gd name="T84" fmla="*/ 3 w 79"/>
                  <a:gd name="T85" fmla="*/ 56 h 84"/>
                  <a:gd name="T86" fmla="*/ 10 w 79"/>
                  <a:gd name="T8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84">
                    <a:moveTo>
                      <a:pt x="10" y="60"/>
                    </a:moveTo>
                    <a:lnTo>
                      <a:pt x="10" y="64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3" y="5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9" y="45"/>
                    </a:lnTo>
                    <a:lnTo>
                      <a:pt x="79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3" y="17"/>
                    </a:lnTo>
                    <a:lnTo>
                      <a:pt x="69" y="22"/>
                    </a:lnTo>
                    <a:lnTo>
                      <a:pt x="62" y="14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6" y="10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6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59" name="Freeform 1687"/>
              <p:cNvSpPr>
                <a:spLocks/>
              </p:cNvSpPr>
              <p:nvPr/>
            </p:nvSpPr>
            <p:spPr bwMode="auto">
              <a:xfrm>
                <a:off x="4464" y="3885"/>
                <a:ext cx="40" cy="42"/>
              </a:xfrm>
              <a:custGeom>
                <a:avLst/>
                <a:gdLst>
                  <a:gd name="T0" fmla="*/ 10 w 79"/>
                  <a:gd name="T1" fmla="*/ 64 h 84"/>
                  <a:gd name="T2" fmla="*/ 10 w 79"/>
                  <a:gd name="T3" fmla="*/ 70 h 84"/>
                  <a:gd name="T4" fmla="*/ 17 w 79"/>
                  <a:gd name="T5" fmla="*/ 66 h 84"/>
                  <a:gd name="T6" fmla="*/ 24 w 79"/>
                  <a:gd name="T7" fmla="*/ 76 h 84"/>
                  <a:gd name="T8" fmla="*/ 28 w 79"/>
                  <a:gd name="T9" fmla="*/ 80 h 84"/>
                  <a:gd name="T10" fmla="*/ 31 w 79"/>
                  <a:gd name="T11" fmla="*/ 76 h 84"/>
                  <a:gd name="T12" fmla="*/ 41 w 79"/>
                  <a:gd name="T13" fmla="*/ 80 h 84"/>
                  <a:gd name="T14" fmla="*/ 45 w 79"/>
                  <a:gd name="T15" fmla="*/ 84 h 84"/>
                  <a:gd name="T16" fmla="*/ 49 w 79"/>
                  <a:gd name="T17" fmla="*/ 80 h 84"/>
                  <a:gd name="T18" fmla="*/ 56 w 79"/>
                  <a:gd name="T19" fmla="*/ 74 h 84"/>
                  <a:gd name="T20" fmla="*/ 60 w 79"/>
                  <a:gd name="T21" fmla="*/ 76 h 84"/>
                  <a:gd name="T22" fmla="*/ 62 w 79"/>
                  <a:gd name="T23" fmla="*/ 74 h 84"/>
                  <a:gd name="T24" fmla="*/ 66 w 79"/>
                  <a:gd name="T25" fmla="*/ 70 h 84"/>
                  <a:gd name="T26" fmla="*/ 69 w 79"/>
                  <a:gd name="T27" fmla="*/ 60 h 84"/>
                  <a:gd name="T28" fmla="*/ 73 w 79"/>
                  <a:gd name="T29" fmla="*/ 64 h 84"/>
                  <a:gd name="T30" fmla="*/ 76 w 79"/>
                  <a:gd name="T31" fmla="*/ 60 h 84"/>
                  <a:gd name="T32" fmla="*/ 73 w 79"/>
                  <a:gd name="T33" fmla="*/ 53 h 84"/>
                  <a:gd name="T34" fmla="*/ 76 w 79"/>
                  <a:gd name="T35" fmla="*/ 45 h 84"/>
                  <a:gd name="T36" fmla="*/ 79 w 79"/>
                  <a:gd name="T37" fmla="*/ 42 h 84"/>
                  <a:gd name="T38" fmla="*/ 79 w 79"/>
                  <a:gd name="T39" fmla="*/ 36 h 84"/>
                  <a:gd name="T40" fmla="*/ 73 w 79"/>
                  <a:gd name="T41" fmla="*/ 28 h 84"/>
                  <a:gd name="T42" fmla="*/ 76 w 79"/>
                  <a:gd name="T43" fmla="*/ 26 h 84"/>
                  <a:gd name="T44" fmla="*/ 73 w 79"/>
                  <a:gd name="T45" fmla="*/ 17 h 84"/>
                  <a:gd name="T46" fmla="*/ 62 w 79"/>
                  <a:gd name="T47" fmla="*/ 14 h 84"/>
                  <a:gd name="T48" fmla="*/ 66 w 79"/>
                  <a:gd name="T49" fmla="*/ 6 h 84"/>
                  <a:gd name="T50" fmla="*/ 60 w 79"/>
                  <a:gd name="T51" fmla="*/ 6 h 84"/>
                  <a:gd name="T52" fmla="*/ 49 w 79"/>
                  <a:gd name="T53" fmla="*/ 6 h 84"/>
                  <a:gd name="T54" fmla="*/ 49 w 79"/>
                  <a:gd name="T55" fmla="*/ 0 h 84"/>
                  <a:gd name="T56" fmla="*/ 41 w 79"/>
                  <a:gd name="T57" fmla="*/ 0 h 84"/>
                  <a:gd name="T58" fmla="*/ 31 w 79"/>
                  <a:gd name="T59" fmla="*/ 6 h 84"/>
                  <a:gd name="T60" fmla="*/ 28 w 79"/>
                  <a:gd name="T61" fmla="*/ 4 h 84"/>
                  <a:gd name="T62" fmla="*/ 21 w 79"/>
                  <a:gd name="T63" fmla="*/ 4 h 84"/>
                  <a:gd name="T64" fmla="*/ 24 w 79"/>
                  <a:gd name="T65" fmla="*/ 10 h 84"/>
                  <a:gd name="T66" fmla="*/ 13 w 79"/>
                  <a:gd name="T67" fmla="*/ 14 h 84"/>
                  <a:gd name="T68" fmla="*/ 10 w 79"/>
                  <a:gd name="T69" fmla="*/ 14 h 84"/>
                  <a:gd name="T70" fmla="*/ 7 w 79"/>
                  <a:gd name="T71" fmla="*/ 17 h 84"/>
                  <a:gd name="T72" fmla="*/ 7 w 79"/>
                  <a:gd name="T73" fmla="*/ 28 h 84"/>
                  <a:gd name="T74" fmla="*/ 0 w 79"/>
                  <a:gd name="T75" fmla="*/ 28 h 84"/>
                  <a:gd name="T76" fmla="*/ 0 w 79"/>
                  <a:gd name="T77" fmla="*/ 36 h 84"/>
                  <a:gd name="T78" fmla="*/ 7 w 79"/>
                  <a:gd name="T79" fmla="*/ 45 h 84"/>
                  <a:gd name="T80" fmla="*/ 0 w 79"/>
                  <a:gd name="T81" fmla="*/ 45 h 84"/>
                  <a:gd name="T82" fmla="*/ 0 w 79"/>
                  <a:gd name="T83" fmla="*/ 53 h 84"/>
                  <a:gd name="T84" fmla="*/ 3 w 79"/>
                  <a:gd name="T85" fmla="*/ 56 h 84"/>
                  <a:gd name="T86" fmla="*/ 10 w 79"/>
                  <a:gd name="T8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84">
                    <a:moveTo>
                      <a:pt x="10" y="60"/>
                    </a:moveTo>
                    <a:lnTo>
                      <a:pt x="10" y="64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3" y="5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9" y="45"/>
                    </a:lnTo>
                    <a:lnTo>
                      <a:pt x="79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3" y="17"/>
                    </a:lnTo>
                    <a:lnTo>
                      <a:pt x="69" y="22"/>
                    </a:lnTo>
                    <a:lnTo>
                      <a:pt x="62" y="14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6" y="10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6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0" name="Freeform 1688"/>
              <p:cNvSpPr>
                <a:spLocks/>
              </p:cNvSpPr>
              <p:nvPr/>
            </p:nvSpPr>
            <p:spPr bwMode="auto">
              <a:xfrm>
                <a:off x="4516" y="3882"/>
                <a:ext cx="17" cy="22"/>
              </a:xfrm>
              <a:custGeom>
                <a:avLst/>
                <a:gdLst>
                  <a:gd name="T0" fmla="*/ 22 w 35"/>
                  <a:gd name="T1" fmla="*/ 0 h 44"/>
                  <a:gd name="T2" fmla="*/ 25 w 35"/>
                  <a:gd name="T3" fmla="*/ 0 h 44"/>
                  <a:gd name="T4" fmla="*/ 28 w 35"/>
                  <a:gd name="T5" fmla="*/ 4 h 44"/>
                  <a:gd name="T6" fmla="*/ 32 w 35"/>
                  <a:gd name="T7" fmla="*/ 4 h 44"/>
                  <a:gd name="T8" fmla="*/ 32 w 35"/>
                  <a:gd name="T9" fmla="*/ 6 h 44"/>
                  <a:gd name="T10" fmla="*/ 32 w 35"/>
                  <a:gd name="T11" fmla="*/ 10 h 44"/>
                  <a:gd name="T12" fmla="*/ 35 w 35"/>
                  <a:gd name="T13" fmla="*/ 16 h 44"/>
                  <a:gd name="T14" fmla="*/ 35 w 35"/>
                  <a:gd name="T15" fmla="*/ 20 h 44"/>
                  <a:gd name="T16" fmla="*/ 35 w 35"/>
                  <a:gd name="T17" fmla="*/ 23 h 44"/>
                  <a:gd name="T18" fmla="*/ 32 w 35"/>
                  <a:gd name="T19" fmla="*/ 32 h 44"/>
                  <a:gd name="T20" fmla="*/ 32 w 35"/>
                  <a:gd name="T21" fmla="*/ 34 h 44"/>
                  <a:gd name="T22" fmla="*/ 28 w 35"/>
                  <a:gd name="T23" fmla="*/ 38 h 44"/>
                  <a:gd name="T24" fmla="*/ 25 w 35"/>
                  <a:gd name="T25" fmla="*/ 42 h 44"/>
                  <a:gd name="T26" fmla="*/ 25 w 35"/>
                  <a:gd name="T27" fmla="*/ 44 h 44"/>
                  <a:gd name="T28" fmla="*/ 22 w 35"/>
                  <a:gd name="T29" fmla="*/ 44 h 44"/>
                  <a:gd name="T30" fmla="*/ 18 w 35"/>
                  <a:gd name="T31" fmla="*/ 44 h 44"/>
                  <a:gd name="T32" fmla="*/ 13 w 35"/>
                  <a:gd name="T33" fmla="*/ 44 h 44"/>
                  <a:gd name="T34" fmla="*/ 11 w 35"/>
                  <a:gd name="T35" fmla="*/ 44 h 44"/>
                  <a:gd name="T36" fmla="*/ 7 w 35"/>
                  <a:gd name="T37" fmla="*/ 42 h 44"/>
                  <a:gd name="T38" fmla="*/ 3 w 35"/>
                  <a:gd name="T39" fmla="*/ 42 h 44"/>
                  <a:gd name="T40" fmla="*/ 3 w 35"/>
                  <a:gd name="T41" fmla="*/ 38 h 44"/>
                  <a:gd name="T42" fmla="*/ 0 w 35"/>
                  <a:gd name="T43" fmla="*/ 34 h 44"/>
                  <a:gd name="T44" fmla="*/ 0 w 35"/>
                  <a:gd name="T45" fmla="*/ 28 h 44"/>
                  <a:gd name="T46" fmla="*/ 0 w 35"/>
                  <a:gd name="T47" fmla="*/ 23 h 44"/>
                  <a:gd name="T48" fmla="*/ 0 w 35"/>
                  <a:gd name="T49" fmla="*/ 20 h 44"/>
                  <a:gd name="T50" fmla="*/ 3 w 35"/>
                  <a:gd name="T51" fmla="*/ 12 h 44"/>
                  <a:gd name="T52" fmla="*/ 3 w 35"/>
                  <a:gd name="T53" fmla="*/ 10 h 44"/>
                  <a:gd name="T54" fmla="*/ 7 w 35"/>
                  <a:gd name="T55" fmla="*/ 6 h 44"/>
                  <a:gd name="T56" fmla="*/ 11 w 35"/>
                  <a:gd name="T57" fmla="*/ 4 h 44"/>
                  <a:gd name="T58" fmla="*/ 11 w 35"/>
                  <a:gd name="T59" fmla="*/ 0 h 44"/>
                  <a:gd name="T60" fmla="*/ 13 w 35"/>
                  <a:gd name="T61" fmla="*/ 0 h 44"/>
                  <a:gd name="T62" fmla="*/ 18 w 35"/>
                  <a:gd name="T63" fmla="*/ 0 h 44"/>
                  <a:gd name="T64" fmla="*/ 22 w 35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4">
                    <a:moveTo>
                      <a:pt x="22" y="0"/>
                    </a:moveTo>
                    <a:lnTo>
                      <a:pt x="25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5" y="16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1" name="Freeform 1689"/>
              <p:cNvSpPr>
                <a:spLocks/>
              </p:cNvSpPr>
              <p:nvPr/>
            </p:nvSpPr>
            <p:spPr bwMode="auto">
              <a:xfrm>
                <a:off x="4516" y="3882"/>
                <a:ext cx="17" cy="22"/>
              </a:xfrm>
              <a:custGeom>
                <a:avLst/>
                <a:gdLst>
                  <a:gd name="T0" fmla="*/ 22 w 35"/>
                  <a:gd name="T1" fmla="*/ 0 h 44"/>
                  <a:gd name="T2" fmla="*/ 25 w 35"/>
                  <a:gd name="T3" fmla="*/ 0 h 44"/>
                  <a:gd name="T4" fmla="*/ 28 w 35"/>
                  <a:gd name="T5" fmla="*/ 4 h 44"/>
                  <a:gd name="T6" fmla="*/ 32 w 35"/>
                  <a:gd name="T7" fmla="*/ 4 h 44"/>
                  <a:gd name="T8" fmla="*/ 32 w 35"/>
                  <a:gd name="T9" fmla="*/ 6 h 44"/>
                  <a:gd name="T10" fmla="*/ 32 w 35"/>
                  <a:gd name="T11" fmla="*/ 10 h 44"/>
                  <a:gd name="T12" fmla="*/ 35 w 35"/>
                  <a:gd name="T13" fmla="*/ 16 h 44"/>
                  <a:gd name="T14" fmla="*/ 35 w 35"/>
                  <a:gd name="T15" fmla="*/ 20 h 44"/>
                  <a:gd name="T16" fmla="*/ 35 w 35"/>
                  <a:gd name="T17" fmla="*/ 23 h 44"/>
                  <a:gd name="T18" fmla="*/ 32 w 35"/>
                  <a:gd name="T19" fmla="*/ 32 h 44"/>
                  <a:gd name="T20" fmla="*/ 32 w 35"/>
                  <a:gd name="T21" fmla="*/ 34 h 44"/>
                  <a:gd name="T22" fmla="*/ 28 w 35"/>
                  <a:gd name="T23" fmla="*/ 38 h 44"/>
                  <a:gd name="T24" fmla="*/ 25 w 35"/>
                  <a:gd name="T25" fmla="*/ 42 h 44"/>
                  <a:gd name="T26" fmla="*/ 25 w 35"/>
                  <a:gd name="T27" fmla="*/ 44 h 44"/>
                  <a:gd name="T28" fmla="*/ 22 w 35"/>
                  <a:gd name="T29" fmla="*/ 44 h 44"/>
                  <a:gd name="T30" fmla="*/ 18 w 35"/>
                  <a:gd name="T31" fmla="*/ 44 h 44"/>
                  <a:gd name="T32" fmla="*/ 13 w 35"/>
                  <a:gd name="T33" fmla="*/ 44 h 44"/>
                  <a:gd name="T34" fmla="*/ 11 w 35"/>
                  <a:gd name="T35" fmla="*/ 44 h 44"/>
                  <a:gd name="T36" fmla="*/ 7 w 35"/>
                  <a:gd name="T37" fmla="*/ 42 h 44"/>
                  <a:gd name="T38" fmla="*/ 3 w 35"/>
                  <a:gd name="T39" fmla="*/ 42 h 44"/>
                  <a:gd name="T40" fmla="*/ 3 w 35"/>
                  <a:gd name="T41" fmla="*/ 38 h 44"/>
                  <a:gd name="T42" fmla="*/ 0 w 35"/>
                  <a:gd name="T43" fmla="*/ 34 h 44"/>
                  <a:gd name="T44" fmla="*/ 0 w 35"/>
                  <a:gd name="T45" fmla="*/ 28 h 44"/>
                  <a:gd name="T46" fmla="*/ 0 w 35"/>
                  <a:gd name="T47" fmla="*/ 23 h 44"/>
                  <a:gd name="T48" fmla="*/ 0 w 35"/>
                  <a:gd name="T49" fmla="*/ 20 h 44"/>
                  <a:gd name="T50" fmla="*/ 3 w 35"/>
                  <a:gd name="T51" fmla="*/ 12 h 44"/>
                  <a:gd name="T52" fmla="*/ 3 w 35"/>
                  <a:gd name="T53" fmla="*/ 10 h 44"/>
                  <a:gd name="T54" fmla="*/ 7 w 35"/>
                  <a:gd name="T55" fmla="*/ 6 h 44"/>
                  <a:gd name="T56" fmla="*/ 11 w 35"/>
                  <a:gd name="T57" fmla="*/ 4 h 44"/>
                  <a:gd name="T58" fmla="*/ 11 w 35"/>
                  <a:gd name="T59" fmla="*/ 0 h 44"/>
                  <a:gd name="T60" fmla="*/ 13 w 35"/>
                  <a:gd name="T61" fmla="*/ 0 h 44"/>
                  <a:gd name="T62" fmla="*/ 18 w 35"/>
                  <a:gd name="T63" fmla="*/ 0 h 44"/>
                  <a:gd name="T64" fmla="*/ 22 w 35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4">
                    <a:moveTo>
                      <a:pt x="22" y="0"/>
                    </a:moveTo>
                    <a:lnTo>
                      <a:pt x="25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5" y="16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2" name="Freeform 1690"/>
              <p:cNvSpPr>
                <a:spLocks/>
              </p:cNvSpPr>
              <p:nvPr/>
            </p:nvSpPr>
            <p:spPr bwMode="auto">
              <a:xfrm>
                <a:off x="4521" y="3885"/>
                <a:ext cx="7" cy="14"/>
              </a:xfrm>
              <a:custGeom>
                <a:avLst/>
                <a:gdLst>
                  <a:gd name="T0" fmla="*/ 7 w 14"/>
                  <a:gd name="T1" fmla="*/ 0 h 28"/>
                  <a:gd name="T2" fmla="*/ 11 w 14"/>
                  <a:gd name="T3" fmla="*/ 4 h 28"/>
                  <a:gd name="T4" fmla="*/ 11 w 14"/>
                  <a:gd name="T5" fmla="*/ 6 h 28"/>
                  <a:gd name="T6" fmla="*/ 14 w 14"/>
                  <a:gd name="T7" fmla="*/ 6 h 28"/>
                  <a:gd name="T8" fmla="*/ 14 w 14"/>
                  <a:gd name="T9" fmla="*/ 10 h 28"/>
                  <a:gd name="T10" fmla="*/ 14 w 14"/>
                  <a:gd name="T11" fmla="*/ 14 h 28"/>
                  <a:gd name="T12" fmla="*/ 11 w 14"/>
                  <a:gd name="T13" fmla="*/ 17 h 28"/>
                  <a:gd name="T14" fmla="*/ 11 w 14"/>
                  <a:gd name="T15" fmla="*/ 22 h 28"/>
                  <a:gd name="T16" fmla="*/ 11 w 14"/>
                  <a:gd name="T17" fmla="*/ 26 h 28"/>
                  <a:gd name="T18" fmla="*/ 7 w 14"/>
                  <a:gd name="T19" fmla="*/ 26 h 28"/>
                  <a:gd name="T20" fmla="*/ 7 w 14"/>
                  <a:gd name="T21" fmla="*/ 28 h 28"/>
                  <a:gd name="T22" fmla="*/ 2 w 14"/>
                  <a:gd name="T23" fmla="*/ 28 h 28"/>
                  <a:gd name="T24" fmla="*/ 0 w 14"/>
                  <a:gd name="T25" fmla="*/ 26 h 28"/>
                  <a:gd name="T26" fmla="*/ 0 w 14"/>
                  <a:gd name="T27" fmla="*/ 22 h 28"/>
                  <a:gd name="T28" fmla="*/ 0 w 14"/>
                  <a:gd name="T29" fmla="*/ 17 h 28"/>
                  <a:gd name="T30" fmla="*/ 0 w 14"/>
                  <a:gd name="T31" fmla="*/ 14 h 28"/>
                  <a:gd name="T32" fmla="*/ 0 w 14"/>
                  <a:gd name="T33" fmla="*/ 10 h 28"/>
                  <a:gd name="T34" fmla="*/ 0 w 14"/>
                  <a:gd name="T35" fmla="*/ 6 h 28"/>
                  <a:gd name="T36" fmla="*/ 2 w 14"/>
                  <a:gd name="T37" fmla="*/ 6 h 28"/>
                  <a:gd name="T38" fmla="*/ 2 w 14"/>
                  <a:gd name="T39" fmla="*/ 4 h 28"/>
                  <a:gd name="T40" fmla="*/ 7 w 14"/>
                  <a:gd name="T41" fmla="*/ 4 h 28"/>
                  <a:gd name="T42" fmla="*/ 7 w 14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7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3" name="Freeform 1691"/>
              <p:cNvSpPr>
                <a:spLocks/>
              </p:cNvSpPr>
              <p:nvPr/>
            </p:nvSpPr>
            <p:spPr bwMode="auto">
              <a:xfrm>
                <a:off x="4521" y="3885"/>
                <a:ext cx="7" cy="14"/>
              </a:xfrm>
              <a:custGeom>
                <a:avLst/>
                <a:gdLst>
                  <a:gd name="T0" fmla="*/ 7 w 14"/>
                  <a:gd name="T1" fmla="*/ 0 h 28"/>
                  <a:gd name="T2" fmla="*/ 11 w 14"/>
                  <a:gd name="T3" fmla="*/ 4 h 28"/>
                  <a:gd name="T4" fmla="*/ 11 w 14"/>
                  <a:gd name="T5" fmla="*/ 6 h 28"/>
                  <a:gd name="T6" fmla="*/ 14 w 14"/>
                  <a:gd name="T7" fmla="*/ 6 h 28"/>
                  <a:gd name="T8" fmla="*/ 14 w 14"/>
                  <a:gd name="T9" fmla="*/ 10 h 28"/>
                  <a:gd name="T10" fmla="*/ 14 w 14"/>
                  <a:gd name="T11" fmla="*/ 14 h 28"/>
                  <a:gd name="T12" fmla="*/ 11 w 14"/>
                  <a:gd name="T13" fmla="*/ 17 h 28"/>
                  <a:gd name="T14" fmla="*/ 11 w 14"/>
                  <a:gd name="T15" fmla="*/ 22 h 28"/>
                  <a:gd name="T16" fmla="*/ 11 w 14"/>
                  <a:gd name="T17" fmla="*/ 26 h 28"/>
                  <a:gd name="T18" fmla="*/ 7 w 14"/>
                  <a:gd name="T19" fmla="*/ 26 h 28"/>
                  <a:gd name="T20" fmla="*/ 7 w 14"/>
                  <a:gd name="T21" fmla="*/ 28 h 28"/>
                  <a:gd name="T22" fmla="*/ 2 w 14"/>
                  <a:gd name="T23" fmla="*/ 28 h 28"/>
                  <a:gd name="T24" fmla="*/ 0 w 14"/>
                  <a:gd name="T25" fmla="*/ 26 h 28"/>
                  <a:gd name="T26" fmla="*/ 0 w 14"/>
                  <a:gd name="T27" fmla="*/ 22 h 28"/>
                  <a:gd name="T28" fmla="*/ 0 w 14"/>
                  <a:gd name="T29" fmla="*/ 17 h 28"/>
                  <a:gd name="T30" fmla="*/ 0 w 14"/>
                  <a:gd name="T31" fmla="*/ 14 h 28"/>
                  <a:gd name="T32" fmla="*/ 0 w 14"/>
                  <a:gd name="T33" fmla="*/ 10 h 28"/>
                  <a:gd name="T34" fmla="*/ 0 w 14"/>
                  <a:gd name="T35" fmla="*/ 6 h 28"/>
                  <a:gd name="T36" fmla="*/ 2 w 14"/>
                  <a:gd name="T37" fmla="*/ 6 h 28"/>
                  <a:gd name="T38" fmla="*/ 2 w 14"/>
                  <a:gd name="T39" fmla="*/ 4 h 28"/>
                  <a:gd name="T40" fmla="*/ 7 w 14"/>
                  <a:gd name="T41" fmla="*/ 4 h 28"/>
                  <a:gd name="T42" fmla="*/ 7 w 14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7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4" name="Freeform 1692"/>
              <p:cNvSpPr>
                <a:spLocks/>
              </p:cNvSpPr>
              <p:nvPr/>
            </p:nvSpPr>
            <p:spPr bwMode="auto">
              <a:xfrm>
                <a:off x="4537" y="3874"/>
                <a:ext cx="17" cy="30"/>
              </a:xfrm>
              <a:custGeom>
                <a:avLst/>
                <a:gdLst>
                  <a:gd name="T0" fmla="*/ 4 w 36"/>
                  <a:gd name="T1" fmla="*/ 12 h 60"/>
                  <a:gd name="T2" fmla="*/ 0 w 36"/>
                  <a:gd name="T3" fmla="*/ 50 h 60"/>
                  <a:gd name="T4" fmla="*/ 9 w 36"/>
                  <a:gd name="T5" fmla="*/ 58 h 60"/>
                  <a:gd name="T6" fmla="*/ 9 w 36"/>
                  <a:gd name="T7" fmla="*/ 54 h 60"/>
                  <a:gd name="T8" fmla="*/ 12 w 36"/>
                  <a:gd name="T9" fmla="*/ 54 h 60"/>
                  <a:gd name="T10" fmla="*/ 12 w 36"/>
                  <a:gd name="T11" fmla="*/ 36 h 60"/>
                  <a:gd name="T12" fmla="*/ 22 w 36"/>
                  <a:gd name="T13" fmla="*/ 60 h 60"/>
                  <a:gd name="T14" fmla="*/ 26 w 36"/>
                  <a:gd name="T15" fmla="*/ 60 h 60"/>
                  <a:gd name="T16" fmla="*/ 29 w 36"/>
                  <a:gd name="T17" fmla="*/ 50 h 60"/>
                  <a:gd name="T18" fmla="*/ 15 w 36"/>
                  <a:gd name="T19" fmla="*/ 28 h 60"/>
                  <a:gd name="T20" fmla="*/ 36 w 36"/>
                  <a:gd name="T21" fmla="*/ 16 h 60"/>
                  <a:gd name="T22" fmla="*/ 29 w 36"/>
                  <a:gd name="T23" fmla="*/ 9 h 60"/>
                  <a:gd name="T24" fmla="*/ 12 w 36"/>
                  <a:gd name="T25" fmla="*/ 20 h 60"/>
                  <a:gd name="T26" fmla="*/ 15 w 36"/>
                  <a:gd name="T27" fmla="*/ 9 h 60"/>
                  <a:gd name="T28" fmla="*/ 9 w 36"/>
                  <a:gd name="T29" fmla="*/ 0 h 60"/>
                  <a:gd name="T30" fmla="*/ 4 w 36"/>
                  <a:gd name="T3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4" y="12"/>
                    </a:moveTo>
                    <a:lnTo>
                      <a:pt x="0" y="50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36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29" y="50"/>
                    </a:lnTo>
                    <a:lnTo>
                      <a:pt x="15" y="28"/>
                    </a:lnTo>
                    <a:lnTo>
                      <a:pt x="36" y="16"/>
                    </a:lnTo>
                    <a:lnTo>
                      <a:pt x="29" y="9"/>
                    </a:lnTo>
                    <a:lnTo>
                      <a:pt x="12" y="2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5" name="Freeform 1693"/>
              <p:cNvSpPr>
                <a:spLocks/>
              </p:cNvSpPr>
              <p:nvPr/>
            </p:nvSpPr>
            <p:spPr bwMode="auto">
              <a:xfrm>
                <a:off x="4537" y="3874"/>
                <a:ext cx="17" cy="30"/>
              </a:xfrm>
              <a:custGeom>
                <a:avLst/>
                <a:gdLst>
                  <a:gd name="T0" fmla="*/ 4 w 36"/>
                  <a:gd name="T1" fmla="*/ 12 h 60"/>
                  <a:gd name="T2" fmla="*/ 0 w 36"/>
                  <a:gd name="T3" fmla="*/ 50 h 60"/>
                  <a:gd name="T4" fmla="*/ 9 w 36"/>
                  <a:gd name="T5" fmla="*/ 58 h 60"/>
                  <a:gd name="T6" fmla="*/ 9 w 36"/>
                  <a:gd name="T7" fmla="*/ 54 h 60"/>
                  <a:gd name="T8" fmla="*/ 12 w 36"/>
                  <a:gd name="T9" fmla="*/ 54 h 60"/>
                  <a:gd name="T10" fmla="*/ 12 w 36"/>
                  <a:gd name="T11" fmla="*/ 36 h 60"/>
                  <a:gd name="T12" fmla="*/ 22 w 36"/>
                  <a:gd name="T13" fmla="*/ 60 h 60"/>
                  <a:gd name="T14" fmla="*/ 26 w 36"/>
                  <a:gd name="T15" fmla="*/ 60 h 60"/>
                  <a:gd name="T16" fmla="*/ 29 w 36"/>
                  <a:gd name="T17" fmla="*/ 50 h 60"/>
                  <a:gd name="T18" fmla="*/ 15 w 36"/>
                  <a:gd name="T19" fmla="*/ 28 h 60"/>
                  <a:gd name="T20" fmla="*/ 36 w 36"/>
                  <a:gd name="T21" fmla="*/ 16 h 60"/>
                  <a:gd name="T22" fmla="*/ 29 w 36"/>
                  <a:gd name="T23" fmla="*/ 9 h 60"/>
                  <a:gd name="T24" fmla="*/ 12 w 36"/>
                  <a:gd name="T25" fmla="*/ 20 h 60"/>
                  <a:gd name="T26" fmla="*/ 15 w 36"/>
                  <a:gd name="T27" fmla="*/ 9 h 60"/>
                  <a:gd name="T28" fmla="*/ 9 w 36"/>
                  <a:gd name="T29" fmla="*/ 0 h 60"/>
                  <a:gd name="T30" fmla="*/ 4 w 36"/>
                  <a:gd name="T3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4" y="12"/>
                    </a:moveTo>
                    <a:lnTo>
                      <a:pt x="0" y="50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36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29" y="50"/>
                    </a:lnTo>
                    <a:lnTo>
                      <a:pt x="15" y="28"/>
                    </a:lnTo>
                    <a:lnTo>
                      <a:pt x="36" y="16"/>
                    </a:lnTo>
                    <a:lnTo>
                      <a:pt x="29" y="9"/>
                    </a:lnTo>
                    <a:lnTo>
                      <a:pt x="12" y="2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4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6" name="Freeform 1694"/>
              <p:cNvSpPr>
                <a:spLocks/>
              </p:cNvSpPr>
              <p:nvPr/>
            </p:nvSpPr>
            <p:spPr bwMode="auto">
              <a:xfrm>
                <a:off x="4514" y="3857"/>
                <a:ext cx="28" cy="25"/>
              </a:xfrm>
              <a:custGeom>
                <a:avLst/>
                <a:gdLst>
                  <a:gd name="T0" fmla="*/ 10 w 56"/>
                  <a:gd name="T1" fmla="*/ 4 h 50"/>
                  <a:gd name="T2" fmla="*/ 21 w 56"/>
                  <a:gd name="T3" fmla="*/ 24 h 50"/>
                  <a:gd name="T4" fmla="*/ 0 w 56"/>
                  <a:gd name="T5" fmla="*/ 38 h 50"/>
                  <a:gd name="T6" fmla="*/ 3 w 56"/>
                  <a:gd name="T7" fmla="*/ 50 h 50"/>
                  <a:gd name="T8" fmla="*/ 6 w 56"/>
                  <a:gd name="T9" fmla="*/ 50 h 50"/>
                  <a:gd name="T10" fmla="*/ 10 w 56"/>
                  <a:gd name="T11" fmla="*/ 50 h 50"/>
                  <a:gd name="T12" fmla="*/ 28 w 56"/>
                  <a:gd name="T13" fmla="*/ 34 h 50"/>
                  <a:gd name="T14" fmla="*/ 38 w 56"/>
                  <a:gd name="T15" fmla="*/ 50 h 50"/>
                  <a:gd name="T16" fmla="*/ 44 w 56"/>
                  <a:gd name="T17" fmla="*/ 50 h 50"/>
                  <a:gd name="T18" fmla="*/ 48 w 56"/>
                  <a:gd name="T19" fmla="*/ 43 h 50"/>
                  <a:gd name="T20" fmla="*/ 35 w 56"/>
                  <a:gd name="T21" fmla="*/ 28 h 50"/>
                  <a:gd name="T22" fmla="*/ 56 w 56"/>
                  <a:gd name="T23" fmla="*/ 7 h 50"/>
                  <a:gd name="T24" fmla="*/ 48 w 56"/>
                  <a:gd name="T25" fmla="*/ 0 h 50"/>
                  <a:gd name="T26" fmla="*/ 31 w 56"/>
                  <a:gd name="T27" fmla="*/ 15 h 50"/>
                  <a:gd name="T28" fmla="*/ 21 w 56"/>
                  <a:gd name="T29" fmla="*/ 0 h 50"/>
                  <a:gd name="T30" fmla="*/ 16 w 56"/>
                  <a:gd name="T31" fmla="*/ 0 h 50"/>
                  <a:gd name="T32" fmla="*/ 14 w 56"/>
                  <a:gd name="T33" fmla="*/ 0 h 50"/>
                  <a:gd name="T34" fmla="*/ 10 w 56"/>
                  <a:gd name="T3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0">
                    <a:moveTo>
                      <a:pt x="10" y="4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28" y="3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8" y="43"/>
                    </a:lnTo>
                    <a:lnTo>
                      <a:pt x="35" y="28"/>
                    </a:lnTo>
                    <a:lnTo>
                      <a:pt x="56" y="7"/>
                    </a:lnTo>
                    <a:lnTo>
                      <a:pt x="48" y="0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7" name="Freeform 1695"/>
              <p:cNvSpPr>
                <a:spLocks/>
              </p:cNvSpPr>
              <p:nvPr/>
            </p:nvSpPr>
            <p:spPr bwMode="auto">
              <a:xfrm>
                <a:off x="4514" y="3857"/>
                <a:ext cx="28" cy="25"/>
              </a:xfrm>
              <a:custGeom>
                <a:avLst/>
                <a:gdLst>
                  <a:gd name="T0" fmla="*/ 10 w 56"/>
                  <a:gd name="T1" fmla="*/ 4 h 50"/>
                  <a:gd name="T2" fmla="*/ 21 w 56"/>
                  <a:gd name="T3" fmla="*/ 24 h 50"/>
                  <a:gd name="T4" fmla="*/ 0 w 56"/>
                  <a:gd name="T5" fmla="*/ 38 h 50"/>
                  <a:gd name="T6" fmla="*/ 3 w 56"/>
                  <a:gd name="T7" fmla="*/ 50 h 50"/>
                  <a:gd name="T8" fmla="*/ 6 w 56"/>
                  <a:gd name="T9" fmla="*/ 50 h 50"/>
                  <a:gd name="T10" fmla="*/ 10 w 56"/>
                  <a:gd name="T11" fmla="*/ 50 h 50"/>
                  <a:gd name="T12" fmla="*/ 28 w 56"/>
                  <a:gd name="T13" fmla="*/ 34 h 50"/>
                  <a:gd name="T14" fmla="*/ 38 w 56"/>
                  <a:gd name="T15" fmla="*/ 50 h 50"/>
                  <a:gd name="T16" fmla="*/ 44 w 56"/>
                  <a:gd name="T17" fmla="*/ 50 h 50"/>
                  <a:gd name="T18" fmla="*/ 48 w 56"/>
                  <a:gd name="T19" fmla="*/ 43 h 50"/>
                  <a:gd name="T20" fmla="*/ 35 w 56"/>
                  <a:gd name="T21" fmla="*/ 28 h 50"/>
                  <a:gd name="T22" fmla="*/ 56 w 56"/>
                  <a:gd name="T23" fmla="*/ 7 h 50"/>
                  <a:gd name="T24" fmla="*/ 48 w 56"/>
                  <a:gd name="T25" fmla="*/ 0 h 50"/>
                  <a:gd name="T26" fmla="*/ 31 w 56"/>
                  <a:gd name="T27" fmla="*/ 15 h 50"/>
                  <a:gd name="T28" fmla="*/ 21 w 56"/>
                  <a:gd name="T29" fmla="*/ 0 h 50"/>
                  <a:gd name="T30" fmla="*/ 16 w 56"/>
                  <a:gd name="T31" fmla="*/ 0 h 50"/>
                  <a:gd name="T32" fmla="*/ 14 w 56"/>
                  <a:gd name="T33" fmla="*/ 0 h 50"/>
                  <a:gd name="T34" fmla="*/ 10 w 56"/>
                  <a:gd name="T3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0">
                    <a:moveTo>
                      <a:pt x="10" y="4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28" y="3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8" y="43"/>
                    </a:lnTo>
                    <a:lnTo>
                      <a:pt x="35" y="28"/>
                    </a:lnTo>
                    <a:lnTo>
                      <a:pt x="56" y="7"/>
                    </a:lnTo>
                    <a:lnTo>
                      <a:pt x="48" y="0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8" name="Rectangle 1696"/>
              <p:cNvSpPr>
                <a:spLocks noChangeArrowheads="1"/>
              </p:cNvSpPr>
              <p:nvPr/>
            </p:nvSpPr>
            <p:spPr bwMode="auto">
              <a:xfrm>
                <a:off x="4648" y="3811"/>
                <a:ext cx="65" cy="73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69" name="Rectangle 1697"/>
              <p:cNvSpPr>
                <a:spLocks noChangeArrowheads="1"/>
              </p:cNvSpPr>
              <p:nvPr/>
            </p:nvSpPr>
            <p:spPr bwMode="auto">
              <a:xfrm>
                <a:off x="4648" y="3811"/>
                <a:ext cx="65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0" name="Rectangle 1698"/>
              <p:cNvSpPr>
                <a:spLocks noChangeArrowheads="1"/>
              </p:cNvSpPr>
              <p:nvPr/>
            </p:nvSpPr>
            <p:spPr bwMode="auto">
              <a:xfrm>
                <a:off x="4652" y="3816"/>
                <a:ext cx="57" cy="66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1" name="Rectangle 1699"/>
              <p:cNvSpPr>
                <a:spLocks noChangeArrowheads="1"/>
              </p:cNvSpPr>
              <p:nvPr/>
            </p:nvSpPr>
            <p:spPr bwMode="auto">
              <a:xfrm>
                <a:off x="4652" y="3816"/>
                <a:ext cx="57" cy="6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2" name="Freeform 1700"/>
              <p:cNvSpPr>
                <a:spLocks/>
              </p:cNvSpPr>
              <p:nvPr/>
            </p:nvSpPr>
            <p:spPr bwMode="auto">
              <a:xfrm>
                <a:off x="4686" y="3840"/>
                <a:ext cx="19" cy="34"/>
              </a:xfrm>
              <a:custGeom>
                <a:avLst/>
                <a:gdLst>
                  <a:gd name="T0" fmla="*/ 2 w 38"/>
                  <a:gd name="T1" fmla="*/ 10 h 68"/>
                  <a:gd name="T2" fmla="*/ 0 w 38"/>
                  <a:gd name="T3" fmla="*/ 58 h 68"/>
                  <a:gd name="T4" fmla="*/ 6 w 38"/>
                  <a:gd name="T5" fmla="*/ 66 h 68"/>
                  <a:gd name="T6" fmla="*/ 6 w 38"/>
                  <a:gd name="T7" fmla="*/ 62 h 68"/>
                  <a:gd name="T8" fmla="*/ 9 w 38"/>
                  <a:gd name="T9" fmla="*/ 62 h 68"/>
                  <a:gd name="T10" fmla="*/ 9 w 38"/>
                  <a:gd name="T11" fmla="*/ 41 h 68"/>
                  <a:gd name="T12" fmla="*/ 23 w 38"/>
                  <a:gd name="T13" fmla="*/ 68 h 68"/>
                  <a:gd name="T14" fmla="*/ 30 w 38"/>
                  <a:gd name="T15" fmla="*/ 68 h 68"/>
                  <a:gd name="T16" fmla="*/ 30 w 38"/>
                  <a:gd name="T17" fmla="*/ 58 h 68"/>
                  <a:gd name="T18" fmla="*/ 16 w 38"/>
                  <a:gd name="T19" fmla="*/ 30 h 68"/>
                  <a:gd name="T20" fmla="*/ 38 w 38"/>
                  <a:gd name="T21" fmla="*/ 18 h 68"/>
                  <a:gd name="T22" fmla="*/ 34 w 38"/>
                  <a:gd name="T23" fmla="*/ 6 h 68"/>
                  <a:gd name="T24" fmla="*/ 13 w 38"/>
                  <a:gd name="T25" fmla="*/ 20 h 68"/>
                  <a:gd name="T26" fmla="*/ 16 w 38"/>
                  <a:gd name="T27" fmla="*/ 2 h 68"/>
                  <a:gd name="T28" fmla="*/ 9 w 38"/>
                  <a:gd name="T29" fmla="*/ 0 h 68"/>
                  <a:gd name="T30" fmla="*/ 2 w 38"/>
                  <a:gd name="T3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68">
                    <a:moveTo>
                      <a:pt x="2" y="10"/>
                    </a:moveTo>
                    <a:lnTo>
                      <a:pt x="0" y="58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9" y="41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0" y="58"/>
                    </a:lnTo>
                    <a:lnTo>
                      <a:pt x="16" y="30"/>
                    </a:lnTo>
                    <a:lnTo>
                      <a:pt x="38" y="18"/>
                    </a:lnTo>
                    <a:lnTo>
                      <a:pt x="34" y="6"/>
                    </a:lnTo>
                    <a:lnTo>
                      <a:pt x="13" y="20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3" name="Freeform 1701"/>
              <p:cNvSpPr>
                <a:spLocks/>
              </p:cNvSpPr>
              <p:nvPr/>
            </p:nvSpPr>
            <p:spPr bwMode="auto">
              <a:xfrm>
                <a:off x="4686" y="3840"/>
                <a:ext cx="19" cy="34"/>
              </a:xfrm>
              <a:custGeom>
                <a:avLst/>
                <a:gdLst>
                  <a:gd name="T0" fmla="*/ 2 w 38"/>
                  <a:gd name="T1" fmla="*/ 10 h 68"/>
                  <a:gd name="T2" fmla="*/ 0 w 38"/>
                  <a:gd name="T3" fmla="*/ 58 h 68"/>
                  <a:gd name="T4" fmla="*/ 6 w 38"/>
                  <a:gd name="T5" fmla="*/ 66 h 68"/>
                  <a:gd name="T6" fmla="*/ 6 w 38"/>
                  <a:gd name="T7" fmla="*/ 62 h 68"/>
                  <a:gd name="T8" fmla="*/ 9 w 38"/>
                  <a:gd name="T9" fmla="*/ 62 h 68"/>
                  <a:gd name="T10" fmla="*/ 9 w 38"/>
                  <a:gd name="T11" fmla="*/ 41 h 68"/>
                  <a:gd name="T12" fmla="*/ 23 w 38"/>
                  <a:gd name="T13" fmla="*/ 68 h 68"/>
                  <a:gd name="T14" fmla="*/ 30 w 38"/>
                  <a:gd name="T15" fmla="*/ 68 h 68"/>
                  <a:gd name="T16" fmla="*/ 30 w 38"/>
                  <a:gd name="T17" fmla="*/ 58 h 68"/>
                  <a:gd name="T18" fmla="*/ 16 w 38"/>
                  <a:gd name="T19" fmla="*/ 30 h 68"/>
                  <a:gd name="T20" fmla="*/ 38 w 38"/>
                  <a:gd name="T21" fmla="*/ 18 h 68"/>
                  <a:gd name="T22" fmla="*/ 34 w 38"/>
                  <a:gd name="T23" fmla="*/ 6 h 68"/>
                  <a:gd name="T24" fmla="*/ 13 w 38"/>
                  <a:gd name="T25" fmla="*/ 20 h 68"/>
                  <a:gd name="T26" fmla="*/ 16 w 38"/>
                  <a:gd name="T27" fmla="*/ 2 h 68"/>
                  <a:gd name="T28" fmla="*/ 9 w 38"/>
                  <a:gd name="T29" fmla="*/ 0 h 68"/>
                  <a:gd name="T30" fmla="*/ 2 w 38"/>
                  <a:gd name="T3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68">
                    <a:moveTo>
                      <a:pt x="2" y="10"/>
                    </a:moveTo>
                    <a:lnTo>
                      <a:pt x="0" y="58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9" y="41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0" y="58"/>
                    </a:lnTo>
                    <a:lnTo>
                      <a:pt x="16" y="30"/>
                    </a:lnTo>
                    <a:lnTo>
                      <a:pt x="38" y="18"/>
                    </a:lnTo>
                    <a:lnTo>
                      <a:pt x="34" y="6"/>
                    </a:lnTo>
                    <a:lnTo>
                      <a:pt x="13" y="20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2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4" name="Freeform 1702"/>
              <p:cNvSpPr>
                <a:spLocks/>
              </p:cNvSpPr>
              <p:nvPr/>
            </p:nvSpPr>
            <p:spPr bwMode="auto">
              <a:xfrm>
                <a:off x="4659" y="3817"/>
                <a:ext cx="31" cy="32"/>
              </a:xfrm>
              <a:custGeom>
                <a:avLst/>
                <a:gdLst>
                  <a:gd name="T0" fmla="*/ 11 w 63"/>
                  <a:gd name="T1" fmla="*/ 8 h 64"/>
                  <a:gd name="T2" fmla="*/ 25 w 63"/>
                  <a:gd name="T3" fmla="*/ 28 h 64"/>
                  <a:gd name="T4" fmla="*/ 0 w 63"/>
                  <a:gd name="T5" fmla="*/ 48 h 64"/>
                  <a:gd name="T6" fmla="*/ 0 w 63"/>
                  <a:gd name="T7" fmla="*/ 64 h 64"/>
                  <a:gd name="T8" fmla="*/ 4 w 63"/>
                  <a:gd name="T9" fmla="*/ 60 h 64"/>
                  <a:gd name="T10" fmla="*/ 7 w 63"/>
                  <a:gd name="T11" fmla="*/ 64 h 64"/>
                  <a:gd name="T12" fmla="*/ 28 w 63"/>
                  <a:gd name="T13" fmla="*/ 42 h 64"/>
                  <a:gd name="T14" fmla="*/ 42 w 63"/>
                  <a:gd name="T15" fmla="*/ 60 h 64"/>
                  <a:gd name="T16" fmla="*/ 54 w 63"/>
                  <a:gd name="T17" fmla="*/ 60 h 64"/>
                  <a:gd name="T18" fmla="*/ 56 w 63"/>
                  <a:gd name="T19" fmla="*/ 52 h 64"/>
                  <a:gd name="T20" fmla="*/ 39 w 63"/>
                  <a:gd name="T21" fmla="*/ 36 h 64"/>
                  <a:gd name="T22" fmla="*/ 63 w 63"/>
                  <a:gd name="T23" fmla="*/ 10 h 64"/>
                  <a:gd name="T24" fmla="*/ 56 w 63"/>
                  <a:gd name="T25" fmla="*/ 4 h 64"/>
                  <a:gd name="T26" fmla="*/ 35 w 63"/>
                  <a:gd name="T27" fmla="*/ 20 h 64"/>
                  <a:gd name="T28" fmla="*/ 22 w 63"/>
                  <a:gd name="T29" fmla="*/ 0 h 64"/>
                  <a:gd name="T30" fmla="*/ 18 w 63"/>
                  <a:gd name="T31" fmla="*/ 4 h 64"/>
                  <a:gd name="T32" fmla="*/ 16 w 63"/>
                  <a:gd name="T33" fmla="*/ 0 h 64"/>
                  <a:gd name="T34" fmla="*/ 11 w 63"/>
                  <a:gd name="T3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64">
                    <a:moveTo>
                      <a:pt x="11" y="8"/>
                    </a:moveTo>
                    <a:lnTo>
                      <a:pt x="25" y="2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28" y="42"/>
                    </a:lnTo>
                    <a:lnTo>
                      <a:pt x="42" y="60"/>
                    </a:lnTo>
                    <a:lnTo>
                      <a:pt x="54" y="60"/>
                    </a:lnTo>
                    <a:lnTo>
                      <a:pt x="56" y="52"/>
                    </a:lnTo>
                    <a:lnTo>
                      <a:pt x="39" y="36"/>
                    </a:lnTo>
                    <a:lnTo>
                      <a:pt x="63" y="10"/>
                    </a:lnTo>
                    <a:lnTo>
                      <a:pt x="56" y="4"/>
                    </a:lnTo>
                    <a:lnTo>
                      <a:pt x="35" y="2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5" name="Freeform 1703"/>
              <p:cNvSpPr>
                <a:spLocks/>
              </p:cNvSpPr>
              <p:nvPr/>
            </p:nvSpPr>
            <p:spPr bwMode="auto">
              <a:xfrm>
                <a:off x="4659" y="3817"/>
                <a:ext cx="31" cy="32"/>
              </a:xfrm>
              <a:custGeom>
                <a:avLst/>
                <a:gdLst>
                  <a:gd name="T0" fmla="*/ 11 w 63"/>
                  <a:gd name="T1" fmla="*/ 8 h 64"/>
                  <a:gd name="T2" fmla="*/ 25 w 63"/>
                  <a:gd name="T3" fmla="*/ 28 h 64"/>
                  <a:gd name="T4" fmla="*/ 0 w 63"/>
                  <a:gd name="T5" fmla="*/ 48 h 64"/>
                  <a:gd name="T6" fmla="*/ 0 w 63"/>
                  <a:gd name="T7" fmla="*/ 64 h 64"/>
                  <a:gd name="T8" fmla="*/ 4 w 63"/>
                  <a:gd name="T9" fmla="*/ 60 h 64"/>
                  <a:gd name="T10" fmla="*/ 7 w 63"/>
                  <a:gd name="T11" fmla="*/ 64 h 64"/>
                  <a:gd name="T12" fmla="*/ 28 w 63"/>
                  <a:gd name="T13" fmla="*/ 42 h 64"/>
                  <a:gd name="T14" fmla="*/ 42 w 63"/>
                  <a:gd name="T15" fmla="*/ 60 h 64"/>
                  <a:gd name="T16" fmla="*/ 54 w 63"/>
                  <a:gd name="T17" fmla="*/ 60 h 64"/>
                  <a:gd name="T18" fmla="*/ 56 w 63"/>
                  <a:gd name="T19" fmla="*/ 52 h 64"/>
                  <a:gd name="T20" fmla="*/ 39 w 63"/>
                  <a:gd name="T21" fmla="*/ 36 h 64"/>
                  <a:gd name="T22" fmla="*/ 63 w 63"/>
                  <a:gd name="T23" fmla="*/ 10 h 64"/>
                  <a:gd name="T24" fmla="*/ 56 w 63"/>
                  <a:gd name="T25" fmla="*/ 4 h 64"/>
                  <a:gd name="T26" fmla="*/ 35 w 63"/>
                  <a:gd name="T27" fmla="*/ 20 h 64"/>
                  <a:gd name="T28" fmla="*/ 22 w 63"/>
                  <a:gd name="T29" fmla="*/ 0 h 64"/>
                  <a:gd name="T30" fmla="*/ 18 w 63"/>
                  <a:gd name="T31" fmla="*/ 4 h 64"/>
                  <a:gd name="T32" fmla="*/ 16 w 63"/>
                  <a:gd name="T33" fmla="*/ 0 h 64"/>
                  <a:gd name="T34" fmla="*/ 11 w 63"/>
                  <a:gd name="T3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64">
                    <a:moveTo>
                      <a:pt x="11" y="8"/>
                    </a:moveTo>
                    <a:lnTo>
                      <a:pt x="25" y="2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28" y="42"/>
                    </a:lnTo>
                    <a:lnTo>
                      <a:pt x="42" y="60"/>
                    </a:lnTo>
                    <a:lnTo>
                      <a:pt x="54" y="60"/>
                    </a:lnTo>
                    <a:lnTo>
                      <a:pt x="56" y="52"/>
                    </a:lnTo>
                    <a:lnTo>
                      <a:pt x="39" y="36"/>
                    </a:lnTo>
                    <a:lnTo>
                      <a:pt x="63" y="10"/>
                    </a:lnTo>
                    <a:lnTo>
                      <a:pt x="56" y="4"/>
                    </a:lnTo>
                    <a:lnTo>
                      <a:pt x="35" y="2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1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6" name="Freeform 1704"/>
              <p:cNvSpPr>
                <a:spLocks/>
              </p:cNvSpPr>
              <p:nvPr/>
            </p:nvSpPr>
            <p:spPr bwMode="auto">
              <a:xfrm>
                <a:off x="4661" y="3847"/>
                <a:ext cx="19" cy="29"/>
              </a:xfrm>
              <a:custGeom>
                <a:avLst/>
                <a:gdLst>
                  <a:gd name="T0" fmla="*/ 24 w 38"/>
                  <a:gd name="T1" fmla="*/ 0 h 58"/>
                  <a:gd name="T2" fmla="*/ 28 w 38"/>
                  <a:gd name="T3" fmla="*/ 0 h 58"/>
                  <a:gd name="T4" fmla="*/ 31 w 38"/>
                  <a:gd name="T5" fmla="*/ 4 h 58"/>
                  <a:gd name="T6" fmla="*/ 35 w 38"/>
                  <a:gd name="T7" fmla="*/ 6 h 58"/>
                  <a:gd name="T8" fmla="*/ 35 w 38"/>
                  <a:gd name="T9" fmla="*/ 10 h 58"/>
                  <a:gd name="T10" fmla="*/ 38 w 38"/>
                  <a:gd name="T11" fmla="*/ 16 h 58"/>
                  <a:gd name="T12" fmla="*/ 38 w 38"/>
                  <a:gd name="T13" fmla="*/ 20 h 58"/>
                  <a:gd name="T14" fmla="*/ 38 w 38"/>
                  <a:gd name="T15" fmla="*/ 27 h 58"/>
                  <a:gd name="T16" fmla="*/ 38 w 38"/>
                  <a:gd name="T17" fmla="*/ 32 h 58"/>
                  <a:gd name="T18" fmla="*/ 38 w 38"/>
                  <a:gd name="T19" fmla="*/ 38 h 58"/>
                  <a:gd name="T20" fmla="*/ 35 w 38"/>
                  <a:gd name="T21" fmla="*/ 42 h 58"/>
                  <a:gd name="T22" fmla="*/ 31 w 38"/>
                  <a:gd name="T23" fmla="*/ 48 h 58"/>
                  <a:gd name="T24" fmla="*/ 28 w 38"/>
                  <a:gd name="T25" fmla="*/ 52 h 58"/>
                  <a:gd name="T26" fmla="*/ 24 w 38"/>
                  <a:gd name="T27" fmla="*/ 54 h 58"/>
                  <a:gd name="T28" fmla="*/ 21 w 38"/>
                  <a:gd name="T29" fmla="*/ 54 h 58"/>
                  <a:gd name="T30" fmla="*/ 18 w 38"/>
                  <a:gd name="T31" fmla="*/ 58 h 58"/>
                  <a:gd name="T32" fmla="*/ 14 w 38"/>
                  <a:gd name="T33" fmla="*/ 58 h 58"/>
                  <a:gd name="T34" fmla="*/ 12 w 38"/>
                  <a:gd name="T35" fmla="*/ 54 h 58"/>
                  <a:gd name="T36" fmla="*/ 7 w 38"/>
                  <a:gd name="T37" fmla="*/ 52 h 58"/>
                  <a:gd name="T38" fmla="*/ 3 w 38"/>
                  <a:gd name="T39" fmla="*/ 52 h 58"/>
                  <a:gd name="T40" fmla="*/ 0 w 38"/>
                  <a:gd name="T41" fmla="*/ 44 h 58"/>
                  <a:gd name="T42" fmla="*/ 0 w 38"/>
                  <a:gd name="T43" fmla="*/ 42 h 58"/>
                  <a:gd name="T44" fmla="*/ 0 w 38"/>
                  <a:gd name="T45" fmla="*/ 38 h 58"/>
                  <a:gd name="T46" fmla="*/ 0 w 38"/>
                  <a:gd name="T47" fmla="*/ 32 h 58"/>
                  <a:gd name="T48" fmla="*/ 0 w 38"/>
                  <a:gd name="T49" fmla="*/ 24 h 58"/>
                  <a:gd name="T50" fmla="*/ 0 w 38"/>
                  <a:gd name="T51" fmla="*/ 20 h 58"/>
                  <a:gd name="T52" fmla="*/ 3 w 38"/>
                  <a:gd name="T53" fmla="*/ 14 h 58"/>
                  <a:gd name="T54" fmla="*/ 7 w 38"/>
                  <a:gd name="T55" fmla="*/ 10 h 58"/>
                  <a:gd name="T56" fmla="*/ 7 w 38"/>
                  <a:gd name="T57" fmla="*/ 6 h 58"/>
                  <a:gd name="T58" fmla="*/ 12 w 38"/>
                  <a:gd name="T59" fmla="*/ 4 h 58"/>
                  <a:gd name="T60" fmla="*/ 18 w 38"/>
                  <a:gd name="T61" fmla="*/ 0 h 58"/>
                  <a:gd name="T62" fmla="*/ 21 w 38"/>
                  <a:gd name="T63" fmla="*/ 0 h 58"/>
                  <a:gd name="T64" fmla="*/ 24 w 3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8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5" y="10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7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2" y="54"/>
                    </a:lnTo>
                    <a:lnTo>
                      <a:pt x="7" y="52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7" name="Freeform 1705"/>
              <p:cNvSpPr>
                <a:spLocks/>
              </p:cNvSpPr>
              <p:nvPr/>
            </p:nvSpPr>
            <p:spPr bwMode="auto">
              <a:xfrm>
                <a:off x="4661" y="3847"/>
                <a:ext cx="19" cy="29"/>
              </a:xfrm>
              <a:custGeom>
                <a:avLst/>
                <a:gdLst>
                  <a:gd name="T0" fmla="*/ 24 w 38"/>
                  <a:gd name="T1" fmla="*/ 0 h 58"/>
                  <a:gd name="T2" fmla="*/ 28 w 38"/>
                  <a:gd name="T3" fmla="*/ 0 h 58"/>
                  <a:gd name="T4" fmla="*/ 31 w 38"/>
                  <a:gd name="T5" fmla="*/ 4 h 58"/>
                  <a:gd name="T6" fmla="*/ 35 w 38"/>
                  <a:gd name="T7" fmla="*/ 6 h 58"/>
                  <a:gd name="T8" fmla="*/ 35 w 38"/>
                  <a:gd name="T9" fmla="*/ 10 h 58"/>
                  <a:gd name="T10" fmla="*/ 38 w 38"/>
                  <a:gd name="T11" fmla="*/ 16 h 58"/>
                  <a:gd name="T12" fmla="*/ 38 w 38"/>
                  <a:gd name="T13" fmla="*/ 20 h 58"/>
                  <a:gd name="T14" fmla="*/ 38 w 38"/>
                  <a:gd name="T15" fmla="*/ 27 h 58"/>
                  <a:gd name="T16" fmla="*/ 38 w 38"/>
                  <a:gd name="T17" fmla="*/ 32 h 58"/>
                  <a:gd name="T18" fmla="*/ 38 w 38"/>
                  <a:gd name="T19" fmla="*/ 38 h 58"/>
                  <a:gd name="T20" fmla="*/ 35 w 38"/>
                  <a:gd name="T21" fmla="*/ 42 h 58"/>
                  <a:gd name="T22" fmla="*/ 31 w 38"/>
                  <a:gd name="T23" fmla="*/ 48 h 58"/>
                  <a:gd name="T24" fmla="*/ 28 w 38"/>
                  <a:gd name="T25" fmla="*/ 52 h 58"/>
                  <a:gd name="T26" fmla="*/ 24 w 38"/>
                  <a:gd name="T27" fmla="*/ 54 h 58"/>
                  <a:gd name="T28" fmla="*/ 21 w 38"/>
                  <a:gd name="T29" fmla="*/ 54 h 58"/>
                  <a:gd name="T30" fmla="*/ 18 w 38"/>
                  <a:gd name="T31" fmla="*/ 58 h 58"/>
                  <a:gd name="T32" fmla="*/ 14 w 38"/>
                  <a:gd name="T33" fmla="*/ 58 h 58"/>
                  <a:gd name="T34" fmla="*/ 12 w 38"/>
                  <a:gd name="T35" fmla="*/ 54 h 58"/>
                  <a:gd name="T36" fmla="*/ 7 w 38"/>
                  <a:gd name="T37" fmla="*/ 52 h 58"/>
                  <a:gd name="T38" fmla="*/ 3 w 38"/>
                  <a:gd name="T39" fmla="*/ 52 h 58"/>
                  <a:gd name="T40" fmla="*/ 0 w 38"/>
                  <a:gd name="T41" fmla="*/ 44 h 58"/>
                  <a:gd name="T42" fmla="*/ 0 w 38"/>
                  <a:gd name="T43" fmla="*/ 42 h 58"/>
                  <a:gd name="T44" fmla="*/ 0 w 38"/>
                  <a:gd name="T45" fmla="*/ 38 h 58"/>
                  <a:gd name="T46" fmla="*/ 0 w 38"/>
                  <a:gd name="T47" fmla="*/ 32 h 58"/>
                  <a:gd name="T48" fmla="*/ 0 w 38"/>
                  <a:gd name="T49" fmla="*/ 24 h 58"/>
                  <a:gd name="T50" fmla="*/ 0 w 38"/>
                  <a:gd name="T51" fmla="*/ 20 h 58"/>
                  <a:gd name="T52" fmla="*/ 3 w 38"/>
                  <a:gd name="T53" fmla="*/ 14 h 58"/>
                  <a:gd name="T54" fmla="*/ 7 w 38"/>
                  <a:gd name="T55" fmla="*/ 10 h 58"/>
                  <a:gd name="T56" fmla="*/ 7 w 38"/>
                  <a:gd name="T57" fmla="*/ 6 h 58"/>
                  <a:gd name="T58" fmla="*/ 12 w 38"/>
                  <a:gd name="T59" fmla="*/ 4 h 58"/>
                  <a:gd name="T60" fmla="*/ 18 w 38"/>
                  <a:gd name="T61" fmla="*/ 0 h 58"/>
                  <a:gd name="T62" fmla="*/ 21 w 38"/>
                  <a:gd name="T63" fmla="*/ 0 h 58"/>
                  <a:gd name="T64" fmla="*/ 24 w 3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8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5" y="10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7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2" y="54"/>
                    </a:lnTo>
                    <a:lnTo>
                      <a:pt x="7" y="52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8" name="Freeform 1706"/>
              <p:cNvSpPr>
                <a:spLocks/>
              </p:cNvSpPr>
              <p:nvPr/>
            </p:nvSpPr>
            <p:spPr bwMode="auto">
              <a:xfrm>
                <a:off x="4667" y="3852"/>
                <a:ext cx="6" cy="16"/>
              </a:xfrm>
              <a:custGeom>
                <a:avLst/>
                <a:gdLst>
                  <a:gd name="T0" fmla="*/ 9 w 12"/>
                  <a:gd name="T1" fmla="*/ 0 h 32"/>
                  <a:gd name="T2" fmla="*/ 9 w 12"/>
                  <a:gd name="T3" fmla="*/ 0 h 32"/>
                  <a:gd name="T4" fmla="*/ 12 w 12"/>
                  <a:gd name="T5" fmla="*/ 4 h 32"/>
                  <a:gd name="T6" fmla="*/ 12 w 12"/>
                  <a:gd name="T7" fmla="*/ 6 h 32"/>
                  <a:gd name="T8" fmla="*/ 12 w 12"/>
                  <a:gd name="T9" fmla="*/ 10 h 32"/>
                  <a:gd name="T10" fmla="*/ 12 w 12"/>
                  <a:gd name="T11" fmla="*/ 14 h 32"/>
                  <a:gd name="T12" fmla="*/ 12 w 12"/>
                  <a:gd name="T13" fmla="*/ 17 h 32"/>
                  <a:gd name="T14" fmla="*/ 12 w 12"/>
                  <a:gd name="T15" fmla="*/ 22 h 32"/>
                  <a:gd name="T16" fmla="*/ 12 w 12"/>
                  <a:gd name="T17" fmla="*/ 25 h 32"/>
                  <a:gd name="T18" fmla="*/ 9 w 12"/>
                  <a:gd name="T19" fmla="*/ 28 h 32"/>
                  <a:gd name="T20" fmla="*/ 9 w 12"/>
                  <a:gd name="T21" fmla="*/ 32 h 32"/>
                  <a:gd name="T22" fmla="*/ 6 w 12"/>
                  <a:gd name="T23" fmla="*/ 32 h 32"/>
                  <a:gd name="T24" fmla="*/ 2 w 12"/>
                  <a:gd name="T25" fmla="*/ 32 h 32"/>
                  <a:gd name="T26" fmla="*/ 0 w 12"/>
                  <a:gd name="T27" fmla="*/ 32 h 32"/>
                  <a:gd name="T28" fmla="*/ 0 w 12"/>
                  <a:gd name="T29" fmla="*/ 28 h 32"/>
                  <a:gd name="T30" fmla="*/ 0 w 12"/>
                  <a:gd name="T31" fmla="*/ 25 h 32"/>
                  <a:gd name="T32" fmla="*/ 0 w 12"/>
                  <a:gd name="T33" fmla="*/ 22 h 32"/>
                  <a:gd name="T34" fmla="*/ 0 w 12"/>
                  <a:gd name="T35" fmla="*/ 17 h 32"/>
                  <a:gd name="T36" fmla="*/ 0 w 12"/>
                  <a:gd name="T37" fmla="*/ 14 h 32"/>
                  <a:gd name="T38" fmla="*/ 0 w 12"/>
                  <a:gd name="T39" fmla="*/ 10 h 32"/>
                  <a:gd name="T40" fmla="*/ 2 w 12"/>
                  <a:gd name="T41" fmla="*/ 6 h 32"/>
                  <a:gd name="T42" fmla="*/ 2 w 12"/>
                  <a:gd name="T43" fmla="*/ 4 h 32"/>
                  <a:gd name="T44" fmla="*/ 6 w 12"/>
                  <a:gd name="T45" fmla="*/ 4 h 32"/>
                  <a:gd name="T46" fmla="*/ 6 w 12"/>
                  <a:gd name="T47" fmla="*/ 0 h 32"/>
                  <a:gd name="T48" fmla="*/ 9 w 12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79" name="Freeform 1707"/>
              <p:cNvSpPr>
                <a:spLocks/>
              </p:cNvSpPr>
              <p:nvPr/>
            </p:nvSpPr>
            <p:spPr bwMode="auto">
              <a:xfrm>
                <a:off x="4667" y="3852"/>
                <a:ext cx="6" cy="16"/>
              </a:xfrm>
              <a:custGeom>
                <a:avLst/>
                <a:gdLst>
                  <a:gd name="T0" fmla="*/ 9 w 12"/>
                  <a:gd name="T1" fmla="*/ 0 h 32"/>
                  <a:gd name="T2" fmla="*/ 12 w 12"/>
                  <a:gd name="T3" fmla="*/ 4 h 32"/>
                  <a:gd name="T4" fmla="*/ 12 w 12"/>
                  <a:gd name="T5" fmla="*/ 6 h 32"/>
                  <a:gd name="T6" fmla="*/ 12 w 12"/>
                  <a:gd name="T7" fmla="*/ 10 h 32"/>
                  <a:gd name="T8" fmla="*/ 12 w 12"/>
                  <a:gd name="T9" fmla="*/ 14 h 32"/>
                  <a:gd name="T10" fmla="*/ 12 w 12"/>
                  <a:gd name="T11" fmla="*/ 17 h 32"/>
                  <a:gd name="T12" fmla="*/ 12 w 12"/>
                  <a:gd name="T13" fmla="*/ 22 h 32"/>
                  <a:gd name="T14" fmla="*/ 12 w 12"/>
                  <a:gd name="T15" fmla="*/ 25 h 32"/>
                  <a:gd name="T16" fmla="*/ 9 w 12"/>
                  <a:gd name="T17" fmla="*/ 28 h 32"/>
                  <a:gd name="T18" fmla="*/ 9 w 12"/>
                  <a:gd name="T19" fmla="*/ 32 h 32"/>
                  <a:gd name="T20" fmla="*/ 6 w 12"/>
                  <a:gd name="T21" fmla="*/ 32 h 32"/>
                  <a:gd name="T22" fmla="*/ 2 w 12"/>
                  <a:gd name="T23" fmla="*/ 32 h 32"/>
                  <a:gd name="T24" fmla="*/ 0 w 12"/>
                  <a:gd name="T25" fmla="*/ 32 h 32"/>
                  <a:gd name="T26" fmla="*/ 0 w 12"/>
                  <a:gd name="T27" fmla="*/ 28 h 32"/>
                  <a:gd name="T28" fmla="*/ 0 w 12"/>
                  <a:gd name="T29" fmla="*/ 25 h 32"/>
                  <a:gd name="T30" fmla="*/ 0 w 12"/>
                  <a:gd name="T31" fmla="*/ 22 h 32"/>
                  <a:gd name="T32" fmla="*/ 0 w 12"/>
                  <a:gd name="T33" fmla="*/ 17 h 32"/>
                  <a:gd name="T34" fmla="*/ 0 w 12"/>
                  <a:gd name="T35" fmla="*/ 14 h 32"/>
                  <a:gd name="T36" fmla="*/ 0 w 12"/>
                  <a:gd name="T37" fmla="*/ 10 h 32"/>
                  <a:gd name="T38" fmla="*/ 2 w 12"/>
                  <a:gd name="T39" fmla="*/ 6 h 32"/>
                  <a:gd name="T40" fmla="*/ 2 w 12"/>
                  <a:gd name="T41" fmla="*/ 4 h 32"/>
                  <a:gd name="T42" fmla="*/ 6 w 12"/>
                  <a:gd name="T43" fmla="*/ 4 h 32"/>
                  <a:gd name="T44" fmla="*/ 6 w 12"/>
                  <a:gd name="T45" fmla="*/ 0 h 32"/>
                  <a:gd name="T46" fmla="*/ 9 w 12"/>
                  <a:gd name="T4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0" name="Freeform 1708"/>
              <p:cNvSpPr>
                <a:spLocks/>
              </p:cNvSpPr>
              <p:nvPr/>
            </p:nvSpPr>
            <p:spPr bwMode="auto">
              <a:xfrm>
                <a:off x="4599" y="4027"/>
                <a:ext cx="74" cy="71"/>
              </a:xfrm>
              <a:custGeom>
                <a:avLst/>
                <a:gdLst>
                  <a:gd name="T0" fmla="*/ 116 w 147"/>
                  <a:gd name="T1" fmla="*/ 132 h 142"/>
                  <a:gd name="T2" fmla="*/ 109 w 147"/>
                  <a:gd name="T3" fmla="*/ 128 h 142"/>
                  <a:gd name="T4" fmla="*/ 98 w 147"/>
                  <a:gd name="T5" fmla="*/ 136 h 142"/>
                  <a:gd name="T6" fmla="*/ 92 w 147"/>
                  <a:gd name="T7" fmla="*/ 138 h 142"/>
                  <a:gd name="T8" fmla="*/ 81 w 147"/>
                  <a:gd name="T9" fmla="*/ 142 h 142"/>
                  <a:gd name="T10" fmla="*/ 75 w 147"/>
                  <a:gd name="T11" fmla="*/ 138 h 142"/>
                  <a:gd name="T12" fmla="*/ 64 w 147"/>
                  <a:gd name="T13" fmla="*/ 138 h 142"/>
                  <a:gd name="T14" fmla="*/ 57 w 147"/>
                  <a:gd name="T15" fmla="*/ 142 h 142"/>
                  <a:gd name="T16" fmla="*/ 50 w 147"/>
                  <a:gd name="T17" fmla="*/ 132 h 142"/>
                  <a:gd name="T18" fmla="*/ 39 w 147"/>
                  <a:gd name="T19" fmla="*/ 136 h 142"/>
                  <a:gd name="T20" fmla="*/ 32 w 147"/>
                  <a:gd name="T21" fmla="*/ 122 h 142"/>
                  <a:gd name="T22" fmla="*/ 28 w 147"/>
                  <a:gd name="T23" fmla="*/ 125 h 142"/>
                  <a:gd name="T24" fmla="*/ 25 w 147"/>
                  <a:gd name="T25" fmla="*/ 119 h 142"/>
                  <a:gd name="T26" fmla="*/ 15 w 147"/>
                  <a:gd name="T27" fmla="*/ 114 h 142"/>
                  <a:gd name="T28" fmla="*/ 11 w 147"/>
                  <a:gd name="T29" fmla="*/ 108 h 142"/>
                  <a:gd name="T30" fmla="*/ 19 w 147"/>
                  <a:gd name="T31" fmla="*/ 104 h 142"/>
                  <a:gd name="T32" fmla="*/ 4 w 147"/>
                  <a:gd name="T33" fmla="*/ 97 h 142"/>
                  <a:gd name="T34" fmla="*/ 9 w 147"/>
                  <a:gd name="T35" fmla="*/ 90 h 142"/>
                  <a:gd name="T36" fmla="*/ 9 w 147"/>
                  <a:gd name="T37" fmla="*/ 80 h 142"/>
                  <a:gd name="T38" fmla="*/ 0 w 147"/>
                  <a:gd name="T39" fmla="*/ 76 h 142"/>
                  <a:gd name="T40" fmla="*/ 4 w 147"/>
                  <a:gd name="T41" fmla="*/ 69 h 142"/>
                  <a:gd name="T42" fmla="*/ 4 w 147"/>
                  <a:gd name="T43" fmla="*/ 62 h 142"/>
                  <a:gd name="T44" fmla="*/ 4 w 147"/>
                  <a:gd name="T45" fmla="*/ 55 h 142"/>
                  <a:gd name="T46" fmla="*/ 11 w 147"/>
                  <a:gd name="T47" fmla="*/ 50 h 142"/>
                  <a:gd name="T48" fmla="*/ 9 w 147"/>
                  <a:gd name="T49" fmla="*/ 42 h 142"/>
                  <a:gd name="T50" fmla="*/ 11 w 147"/>
                  <a:gd name="T51" fmla="*/ 34 h 142"/>
                  <a:gd name="T52" fmla="*/ 22 w 147"/>
                  <a:gd name="T53" fmla="*/ 31 h 142"/>
                  <a:gd name="T54" fmla="*/ 22 w 147"/>
                  <a:gd name="T55" fmla="*/ 21 h 142"/>
                  <a:gd name="T56" fmla="*/ 28 w 147"/>
                  <a:gd name="T57" fmla="*/ 24 h 142"/>
                  <a:gd name="T58" fmla="*/ 32 w 147"/>
                  <a:gd name="T59" fmla="*/ 10 h 142"/>
                  <a:gd name="T60" fmla="*/ 39 w 147"/>
                  <a:gd name="T61" fmla="*/ 12 h 142"/>
                  <a:gd name="T62" fmla="*/ 47 w 147"/>
                  <a:gd name="T63" fmla="*/ 6 h 142"/>
                  <a:gd name="T64" fmla="*/ 53 w 147"/>
                  <a:gd name="T65" fmla="*/ 2 h 142"/>
                  <a:gd name="T66" fmla="*/ 64 w 147"/>
                  <a:gd name="T67" fmla="*/ 6 h 142"/>
                  <a:gd name="T68" fmla="*/ 75 w 147"/>
                  <a:gd name="T69" fmla="*/ 0 h 142"/>
                  <a:gd name="T70" fmla="*/ 81 w 147"/>
                  <a:gd name="T71" fmla="*/ 6 h 142"/>
                  <a:gd name="T72" fmla="*/ 92 w 147"/>
                  <a:gd name="T73" fmla="*/ 0 h 142"/>
                  <a:gd name="T74" fmla="*/ 98 w 147"/>
                  <a:gd name="T75" fmla="*/ 10 h 142"/>
                  <a:gd name="T76" fmla="*/ 109 w 147"/>
                  <a:gd name="T77" fmla="*/ 6 h 142"/>
                  <a:gd name="T78" fmla="*/ 113 w 147"/>
                  <a:gd name="T79" fmla="*/ 16 h 142"/>
                  <a:gd name="T80" fmla="*/ 119 w 147"/>
                  <a:gd name="T81" fmla="*/ 12 h 142"/>
                  <a:gd name="T82" fmla="*/ 123 w 147"/>
                  <a:gd name="T83" fmla="*/ 21 h 142"/>
                  <a:gd name="T84" fmla="*/ 126 w 147"/>
                  <a:gd name="T85" fmla="*/ 31 h 142"/>
                  <a:gd name="T86" fmla="*/ 135 w 147"/>
                  <a:gd name="T87" fmla="*/ 31 h 142"/>
                  <a:gd name="T88" fmla="*/ 135 w 147"/>
                  <a:gd name="T89" fmla="*/ 34 h 142"/>
                  <a:gd name="T90" fmla="*/ 135 w 147"/>
                  <a:gd name="T91" fmla="*/ 44 h 142"/>
                  <a:gd name="T92" fmla="*/ 144 w 147"/>
                  <a:gd name="T93" fmla="*/ 50 h 142"/>
                  <a:gd name="T94" fmla="*/ 137 w 147"/>
                  <a:gd name="T95" fmla="*/ 55 h 142"/>
                  <a:gd name="T96" fmla="*/ 147 w 147"/>
                  <a:gd name="T97" fmla="*/ 62 h 142"/>
                  <a:gd name="T98" fmla="*/ 144 w 147"/>
                  <a:gd name="T99" fmla="*/ 69 h 142"/>
                  <a:gd name="T100" fmla="*/ 141 w 147"/>
                  <a:gd name="T101" fmla="*/ 80 h 142"/>
                  <a:gd name="T102" fmla="*/ 144 w 147"/>
                  <a:gd name="T103" fmla="*/ 87 h 142"/>
                  <a:gd name="T104" fmla="*/ 137 w 147"/>
                  <a:gd name="T105" fmla="*/ 90 h 142"/>
                  <a:gd name="T106" fmla="*/ 141 w 147"/>
                  <a:gd name="T107" fmla="*/ 100 h 142"/>
                  <a:gd name="T108" fmla="*/ 137 w 147"/>
                  <a:gd name="T109" fmla="*/ 108 h 142"/>
                  <a:gd name="T110" fmla="*/ 130 w 147"/>
                  <a:gd name="T111" fmla="*/ 104 h 142"/>
                  <a:gd name="T112" fmla="*/ 130 w 147"/>
                  <a:gd name="T113" fmla="*/ 119 h 142"/>
                  <a:gd name="T114" fmla="*/ 123 w 147"/>
                  <a:gd name="T115" fmla="*/ 122 h 142"/>
                  <a:gd name="T116" fmla="*/ 116 w 147"/>
                  <a:gd name="T117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2">
                    <a:moveTo>
                      <a:pt x="116" y="122"/>
                    </a:moveTo>
                    <a:lnTo>
                      <a:pt x="116" y="128"/>
                    </a:lnTo>
                    <a:lnTo>
                      <a:pt x="116" y="132"/>
                    </a:lnTo>
                    <a:lnTo>
                      <a:pt x="113" y="132"/>
                    </a:lnTo>
                    <a:lnTo>
                      <a:pt x="109" y="132"/>
                    </a:lnTo>
                    <a:lnTo>
                      <a:pt x="109" y="128"/>
                    </a:lnTo>
                    <a:lnTo>
                      <a:pt x="106" y="128"/>
                    </a:lnTo>
                    <a:lnTo>
                      <a:pt x="98" y="132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95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5" y="142"/>
                    </a:lnTo>
                    <a:lnTo>
                      <a:pt x="75" y="138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57" y="142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0" y="132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39" y="132"/>
                    </a:lnTo>
                    <a:lnTo>
                      <a:pt x="39" y="128"/>
                    </a:lnTo>
                    <a:lnTo>
                      <a:pt x="32" y="122"/>
                    </a:lnTo>
                    <a:lnTo>
                      <a:pt x="28" y="125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2" y="110"/>
                    </a:lnTo>
                    <a:lnTo>
                      <a:pt x="19" y="114"/>
                    </a:lnTo>
                    <a:lnTo>
                      <a:pt x="15" y="114"/>
                    </a:lnTo>
                    <a:lnTo>
                      <a:pt x="15" y="110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104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3" y="12"/>
                    </a:lnTo>
                    <a:lnTo>
                      <a:pt x="50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6"/>
                    </a:lnTo>
                    <a:lnTo>
                      <a:pt x="64" y="6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6"/>
                    </a:lnTo>
                    <a:lnTo>
                      <a:pt x="81" y="6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3" y="6"/>
                    </a:lnTo>
                    <a:lnTo>
                      <a:pt x="106" y="6"/>
                    </a:lnTo>
                    <a:lnTo>
                      <a:pt x="109" y="6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6"/>
                    </a:lnTo>
                    <a:lnTo>
                      <a:pt x="116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9" y="16"/>
                    </a:lnTo>
                    <a:lnTo>
                      <a:pt x="123" y="16"/>
                    </a:lnTo>
                    <a:lnTo>
                      <a:pt x="123" y="21"/>
                    </a:lnTo>
                    <a:lnTo>
                      <a:pt x="123" y="24"/>
                    </a:lnTo>
                    <a:lnTo>
                      <a:pt x="119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8"/>
                    </a:lnTo>
                    <a:lnTo>
                      <a:pt x="130" y="38"/>
                    </a:lnTo>
                    <a:lnTo>
                      <a:pt x="135" y="44"/>
                    </a:lnTo>
                    <a:lnTo>
                      <a:pt x="141" y="44"/>
                    </a:lnTo>
                    <a:lnTo>
                      <a:pt x="144" y="48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41" y="55"/>
                    </a:lnTo>
                    <a:lnTo>
                      <a:pt x="137" y="55"/>
                    </a:lnTo>
                    <a:lnTo>
                      <a:pt x="141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4" y="69"/>
                    </a:lnTo>
                    <a:lnTo>
                      <a:pt x="144" y="72"/>
                    </a:lnTo>
                    <a:lnTo>
                      <a:pt x="141" y="72"/>
                    </a:lnTo>
                    <a:lnTo>
                      <a:pt x="141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4" y="87"/>
                    </a:lnTo>
                    <a:lnTo>
                      <a:pt x="144" y="90"/>
                    </a:lnTo>
                    <a:lnTo>
                      <a:pt x="141" y="90"/>
                    </a:lnTo>
                    <a:lnTo>
                      <a:pt x="137" y="90"/>
                    </a:lnTo>
                    <a:lnTo>
                      <a:pt x="135" y="97"/>
                    </a:lnTo>
                    <a:lnTo>
                      <a:pt x="141" y="97"/>
                    </a:lnTo>
                    <a:lnTo>
                      <a:pt x="141" y="100"/>
                    </a:lnTo>
                    <a:lnTo>
                      <a:pt x="141" y="104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0" y="104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9"/>
                    </a:lnTo>
                    <a:lnTo>
                      <a:pt x="119" y="119"/>
                    </a:lnTo>
                    <a:lnTo>
                      <a:pt x="116" y="122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1" name="Freeform 1709"/>
              <p:cNvSpPr>
                <a:spLocks/>
              </p:cNvSpPr>
              <p:nvPr/>
            </p:nvSpPr>
            <p:spPr bwMode="auto">
              <a:xfrm>
                <a:off x="4599" y="4027"/>
                <a:ext cx="74" cy="71"/>
              </a:xfrm>
              <a:custGeom>
                <a:avLst/>
                <a:gdLst>
                  <a:gd name="T0" fmla="*/ 116 w 147"/>
                  <a:gd name="T1" fmla="*/ 132 h 142"/>
                  <a:gd name="T2" fmla="*/ 109 w 147"/>
                  <a:gd name="T3" fmla="*/ 128 h 142"/>
                  <a:gd name="T4" fmla="*/ 98 w 147"/>
                  <a:gd name="T5" fmla="*/ 136 h 142"/>
                  <a:gd name="T6" fmla="*/ 92 w 147"/>
                  <a:gd name="T7" fmla="*/ 138 h 142"/>
                  <a:gd name="T8" fmla="*/ 81 w 147"/>
                  <a:gd name="T9" fmla="*/ 142 h 142"/>
                  <a:gd name="T10" fmla="*/ 75 w 147"/>
                  <a:gd name="T11" fmla="*/ 138 h 142"/>
                  <a:gd name="T12" fmla="*/ 64 w 147"/>
                  <a:gd name="T13" fmla="*/ 138 h 142"/>
                  <a:gd name="T14" fmla="*/ 57 w 147"/>
                  <a:gd name="T15" fmla="*/ 142 h 142"/>
                  <a:gd name="T16" fmla="*/ 50 w 147"/>
                  <a:gd name="T17" fmla="*/ 132 h 142"/>
                  <a:gd name="T18" fmla="*/ 39 w 147"/>
                  <a:gd name="T19" fmla="*/ 136 h 142"/>
                  <a:gd name="T20" fmla="*/ 32 w 147"/>
                  <a:gd name="T21" fmla="*/ 122 h 142"/>
                  <a:gd name="T22" fmla="*/ 28 w 147"/>
                  <a:gd name="T23" fmla="*/ 125 h 142"/>
                  <a:gd name="T24" fmla="*/ 25 w 147"/>
                  <a:gd name="T25" fmla="*/ 119 h 142"/>
                  <a:gd name="T26" fmla="*/ 15 w 147"/>
                  <a:gd name="T27" fmla="*/ 114 h 142"/>
                  <a:gd name="T28" fmla="*/ 11 w 147"/>
                  <a:gd name="T29" fmla="*/ 108 h 142"/>
                  <a:gd name="T30" fmla="*/ 19 w 147"/>
                  <a:gd name="T31" fmla="*/ 104 h 142"/>
                  <a:gd name="T32" fmla="*/ 4 w 147"/>
                  <a:gd name="T33" fmla="*/ 97 h 142"/>
                  <a:gd name="T34" fmla="*/ 9 w 147"/>
                  <a:gd name="T35" fmla="*/ 90 h 142"/>
                  <a:gd name="T36" fmla="*/ 9 w 147"/>
                  <a:gd name="T37" fmla="*/ 80 h 142"/>
                  <a:gd name="T38" fmla="*/ 0 w 147"/>
                  <a:gd name="T39" fmla="*/ 76 h 142"/>
                  <a:gd name="T40" fmla="*/ 4 w 147"/>
                  <a:gd name="T41" fmla="*/ 69 h 142"/>
                  <a:gd name="T42" fmla="*/ 4 w 147"/>
                  <a:gd name="T43" fmla="*/ 62 h 142"/>
                  <a:gd name="T44" fmla="*/ 4 w 147"/>
                  <a:gd name="T45" fmla="*/ 55 h 142"/>
                  <a:gd name="T46" fmla="*/ 11 w 147"/>
                  <a:gd name="T47" fmla="*/ 50 h 142"/>
                  <a:gd name="T48" fmla="*/ 9 w 147"/>
                  <a:gd name="T49" fmla="*/ 42 h 142"/>
                  <a:gd name="T50" fmla="*/ 11 w 147"/>
                  <a:gd name="T51" fmla="*/ 34 h 142"/>
                  <a:gd name="T52" fmla="*/ 22 w 147"/>
                  <a:gd name="T53" fmla="*/ 31 h 142"/>
                  <a:gd name="T54" fmla="*/ 22 w 147"/>
                  <a:gd name="T55" fmla="*/ 21 h 142"/>
                  <a:gd name="T56" fmla="*/ 28 w 147"/>
                  <a:gd name="T57" fmla="*/ 24 h 142"/>
                  <a:gd name="T58" fmla="*/ 32 w 147"/>
                  <a:gd name="T59" fmla="*/ 10 h 142"/>
                  <a:gd name="T60" fmla="*/ 39 w 147"/>
                  <a:gd name="T61" fmla="*/ 12 h 142"/>
                  <a:gd name="T62" fmla="*/ 47 w 147"/>
                  <a:gd name="T63" fmla="*/ 6 h 142"/>
                  <a:gd name="T64" fmla="*/ 53 w 147"/>
                  <a:gd name="T65" fmla="*/ 2 h 142"/>
                  <a:gd name="T66" fmla="*/ 64 w 147"/>
                  <a:gd name="T67" fmla="*/ 6 h 142"/>
                  <a:gd name="T68" fmla="*/ 75 w 147"/>
                  <a:gd name="T69" fmla="*/ 0 h 142"/>
                  <a:gd name="T70" fmla="*/ 81 w 147"/>
                  <a:gd name="T71" fmla="*/ 6 h 142"/>
                  <a:gd name="T72" fmla="*/ 92 w 147"/>
                  <a:gd name="T73" fmla="*/ 0 h 142"/>
                  <a:gd name="T74" fmla="*/ 98 w 147"/>
                  <a:gd name="T75" fmla="*/ 10 h 142"/>
                  <a:gd name="T76" fmla="*/ 109 w 147"/>
                  <a:gd name="T77" fmla="*/ 6 h 142"/>
                  <a:gd name="T78" fmla="*/ 113 w 147"/>
                  <a:gd name="T79" fmla="*/ 16 h 142"/>
                  <a:gd name="T80" fmla="*/ 119 w 147"/>
                  <a:gd name="T81" fmla="*/ 12 h 142"/>
                  <a:gd name="T82" fmla="*/ 123 w 147"/>
                  <a:gd name="T83" fmla="*/ 21 h 142"/>
                  <a:gd name="T84" fmla="*/ 126 w 147"/>
                  <a:gd name="T85" fmla="*/ 31 h 142"/>
                  <a:gd name="T86" fmla="*/ 135 w 147"/>
                  <a:gd name="T87" fmla="*/ 31 h 142"/>
                  <a:gd name="T88" fmla="*/ 135 w 147"/>
                  <a:gd name="T89" fmla="*/ 34 h 142"/>
                  <a:gd name="T90" fmla="*/ 135 w 147"/>
                  <a:gd name="T91" fmla="*/ 44 h 142"/>
                  <a:gd name="T92" fmla="*/ 144 w 147"/>
                  <a:gd name="T93" fmla="*/ 50 h 142"/>
                  <a:gd name="T94" fmla="*/ 137 w 147"/>
                  <a:gd name="T95" fmla="*/ 55 h 142"/>
                  <a:gd name="T96" fmla="*/ 147 w 147"/>
                  <a:gd name="T97" fmla="*/ 62 h 142"/>
                  <a:gd name="T98" fmla="*/ 144 w 147"/>
                  <a:gd name="T99" fmla="*/ 69 h 142"/>
                  <a:gd name="T100" fmla="*/ 141 w 147"/>
                  <a:gd name="T101" fmla="*/ 80 h 142"/>
                  <a:gd name="T102" fmla="*/ 144 w 147"/>
                  <a:gd name="T103" fmla="*/ 87 h 142"/>
                  <a:gd name="T104" fmla="*/ 137 w 147"/>
                  <a:gd name="T105" fmla="*/ 90 h 142"/>
                  <a:gd name="T106" fmla="*/ 141 w 147"/>
                  <a:gd name="T107" fmla="*/ 100 h 142"/>
                  <a:gd name="T108" fmla="*/ 137 w 147"/>
                  <a:gd name="T109" fmla="*/ 108 h 142"/>
                  <a:gd name="T110" fmla="*/ 130 w 147"/>
                  <a:gd name="T111" fmla="*/ 104 h 142"/>
                  <a:gd name="T112" fmla="*/ 130 w 147"/>
                  <a:gd name="T113" fmla="*/ 119 h 142"/>
                  <a:gd name="T114" fmla="*/ 123 w 147"/>
                  <a:gd name="T115" fmla="*/ 122 h 142"/>
                  <a:gd name="T116" fmla="*/ 116 w 147"/>
                  <a:gd name="T117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2">
                    <a:moveTo>
                      <a:pt x="116" y="122"/>
                    </a:moveTo>
                    <a:lnTo>
                      <a:pt x="116" y="128"/>
                    </a:lnTo>
                    <a:lnTo>
                      <a:pt x="116" y="132"/>
                    </a:lnTo>
                    <a:lnTo>
                      <a:pt x="113" y="132"/>
                    </a:lnTo>
                    <a:lnTo>
                      <a:pt x="109" y="132"/>
                    </a:lnTo>
                    <a:lnTo>
                      <a:pt x="109" y="128"/>
                    </a:lnTo>
                    <a:lnTo>
                      <a:pt x="106" y="128"/>
                    </a:lnTo>
                    <a:lnTo>
                      <a:pt x="98" y="132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95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5" y="142"/>
                    </a:lnTo>
                    <a:lnTo>
                      <a:pt x="75" y="138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57" y="142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0" y="132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39" y="132"/>
                    </a:lnTo>
                    <a:lnTo>
                      <a:pt x="39" y="128"/>
                    </a:lnTo>
                    <a:lnTo>
                      <a:pt x="32" y="122"/>
                    </a:lnTo>
                    <a:lnTo>
                      <a:pt x="28" y="125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2" y="110"/>
                    </a:lnTo>
                    <a:lnTo>
                      <a:pt x="19" y="114"/>
                    </a:lnTo>
                    <a:lnTo>
                      <a:pt x="15" y="114"/>
                    </a:lnTo>
                    <a:lnTo>
                      <a:pt x="15" y="110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104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3" y="12"/>
                    </a:lnTo>
                    <a:lnTo>
                      <a:pt x="50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6"/>
                    </a:lnTo>
                    <a:lnTo>
                      <a:pt x="64" y="6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6"/>
                    </a:lnTo>
                    <a:lnTo>
                      <a:pt x="81" y="6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3" y="6"/>
                    </a:lnTo>
                    <a:lnTo>
                      <a:pt x="106" y="6"/>
                    </a:lnTo>
                    <a:lnTo>
                      <a:pt x="109" y="6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6"/>
                    </a:lnTo>
                    <a:lnTo>
                      <a:pt x="116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9" y="16"/>
                    </a:lnTo>
                    <a:lnTo>
                      <a:pt x="123" y="16"/>
                    </a:lnTo>
                    <a:lnTo>
                      <a:pt x="123" y="21"/>
                    </a:lnTo>
                    <a:lnTo>
                      <a:pt x="123" y="24"/>
                    </a:lnTo>
                    <a:lnTo>
                      <a:pt x="119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8"/>
                    </a:lnTo>
                    <a:lnTo>
                      <a:pt x="130" y="38"/>
                    </a:lnTo>
                    <a:lnTo>
                      <a:pt x="135" y="44"/>
                    </a:lnTo>
                    <a:lnTo>
                      <a:pt x="141" y="44"/>
                    </a:lnTo>
                    <a:lnTo>
                      <a:pt x="144" y="48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41" y="55"/>
                    </a:lnTo>
                    <a:lnTo>
                      <a:pt x="137" y="55"/>
                    </a:lnTo>
                    <a:lnTo>
                      <a:pt x="141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4" y="69"/>
                    </a:lnTo>
                    <a:lnTo>
                      <a:pt x="144" y="72"/>
                    </a:lnTo>
                    <a:lnTo>
                      <a:pt x="141" y="72"/>
                    </a:lnTo>
                    <a:lnTo>
                      <a:pt x="141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4" y="87"/>
                    </a:lnTo>
                    <a:lnTo>
                      <a:pt x="144" y="90"/>
                    </a:lnTo>
                    <a:lnTo>
                      <a:pt x="141" y="90"/>
                    </a:lnTo>
                    <a:lnTo>
                      <a:pt x="137" y="90"/>
                    </a:lnTo>
                    <a:lnTo>
                      <a:pt x="135" y="97"/>
                    </a:lnTo>
                    <a:lnTo>
                      <a:pt x="141" y="97"/>
                    </a:lnTo>
                    <a:lnTo>
                      <a:pt x="141" y="100"/>
                    </a:lnTo>
                    <a:lnTo>
                      <a:pt x="141" y="104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0" y="104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9"/>
                    </a:lnTo>
                    <a:lnTo>
                      <a:pt x="119" y="119"/>
                    </a:lnTo>
                    <a:lnTo>
                      <a:pt x="116" y="1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2" name="Freeform 1710"/>
              <p:cNvSpPr>
                <a:spLocks/>
              </p:cNvSpPr>
              <p:nvPr/>
            </p:nvSpPr>
            <p:spPr bwMode="auto">
              <a:xfrm>
                <a:off x="4565" y="4030"/>
                <a:ext cx="39" cy="41"/>
              </a:xfrm>
              <a:custGeom>
                <a:avLst/>
                <a:gdLst>
                  <a:gd name="T0" fmla="*/ 11 w 78"/>
                  <a:gd name="T1" fmla="*/ 56 h 81"/>
                  <a:gd name="T2" fmla="*/ 7 w 78"/>
                  <a:gd name="T3" fmla="*/ 60 h 81"/>
                  <a:gd name="T4" fmla="*/ 7 w 78"/>
                  <a:gd name="T5" fmla="*/ 66 h 81"/>
                  <a:gd name="T6" fmla="*/ 14 w 78"/>
                  <a:gd name="T7" fmla="*/ 63 h 81"/>
                  <a:gd name="T8" fmla="*/ 21 w 78"/>
                  <a:gd name="T9" fmla="*/ 70 h 81"/>
                  <a:gd name="T10" fmla="*/ 21 w 78"/>
                  <a:gd name="T11" fmla="*/ 76 h 81"/>
                  <a:gd name="T12" fmla="*/ 28 w 78"/>
                  <a:gd name="T13" fmla="*/ 76 h 81"/>
                  <a:gd name="T14" fmla="*/ 28 w 78"/>
                  <a:gd name="T15" fmla="*/ 70 h 81"/>
                  <a:gd name="T16" fmla="*/ 38 w 78"/>
                  <a:gd name="T17" fmla="*/ 74 h 81"/>
                  <a:gd name="T18" fmla="*/ 38 w 78"/>
                  <a:gd name="T19" fmla="*/ 81 h 81"/>
                  <a:gd name="T20" fmla="*/ 41 w 78"/>
                  <a:gd name="T21" fmla="*/ 76 h 81"/>
                  <a:gd name="T22" fmla="*/ 46 w 78"/>
                  <a:gd name="T23" fmla="*/ 74 h 81"/>
                  <a:gd name="T24" fmla="*/ 56 w 78"/>
                  <a:gd name="T25" fmla="*/ 74 h 81"/>
                  <a:gd name="T26" fmla="*/ 63 w 78"/>
                  <a:gd name="T27" fmla="*/ 70 h 81"/>
                  <a:gd name="T28" fmla="*/ 66 w 78"/>
                  <a:gd name="T29" fmla="*/ 60 h 81"/>
                  <a:gd name="T30" fmla="*/ 69 w 78"/>
                  <a:gd name="T31" fmla="*/ 63 h 81"/>
                  <a:gd name="T32" fmla="*/ 73 w 78"/>
                  <a:gd name="T33" fmla="*/ 56 h 81"/>
                  <a:gd name="T34" fmla="*/ 69 w 78"/>
                  <a:gd name="T35" fmla="*/ 44 h 81"/>
                  <a:gd name="T36" fmla="*/ 78 w 78"/>
                  <a:gd name="T37" fmla="*/ 44 h 81"/>
                  <a:gd name="T38" fmla="*/ 78 w 78"/>
                  <a:gd name="T39" fmla="*/ 38 h 81"/>
                  <a:gd name="T40" fmla="*/ 69 w 78"/>
                  <a:gd name="T41" fmla="*/ 28 h 81"/>
                  <a:gd name="T42" fmla="*/ 78 w 78"/>
                  <a:gd name="T43" fmla="*/ 25 h 81"/>
                  <a:gd name="T44" fmla="*/ 73 w 78"/>
                  <a:gd name="T45" fmla="*/ 22 h 81"/>
                  <a:gd name="T46" fmla="*/ 66 w 78"/>
                  <a:gd name="T47" fmla="*/ 22 h 81"/>
                  <a:gd name="T48" fmla="*/ 63 w 78"/>
                  <a:gd name="T49" fmla="*/ 15 h 81"/>
                  <a:gd name="T50" fmla="*/ 66 w 78"/>
                  <a:gd name="T51" fmla="*/ 10 h 81"/>
                  <a:gd name="T52" fmla="*/ 63 w 78"/>
                  <a:gd name="T53" fmla="*/ 6 h 81"/>
                  <a:gd name="T54" fmla="*/ 56 w 78"/>
                  <a:gd name="T55" fmla="*/ 10 h 81"/>
                  <a:gd name="T56" fmla="*/ 50 w 78"/>
                  <a:gd name="T57" fmla="*/ 4 h 81"/>
                  <a:gd name="T58" fmla="*/ 46 w 78"/>
                  <a:gd name="T59" fmla="*/ 0 h 81"/>
                  <a:gd name="T60" fmla="*/ 41 w 78"/>
                  <a:gd name="T61" fmla="*/ 4 h 81"/>
                  <a:gd name="T62" fmla="*/ 31 w 78"/>
                  <a:gd name="T63" fmla="*/ 6 h 81"/>
                  <a:gd name="T64" fmla="*/ 31 w 78"/>
                  <a:gd name="T65" fmla="*/ 0 h 81"/>
                  <a:gd name="T66" fmla="*/ 28 w 78"/>
                  <a:gd name="T67" fmla="*/ 4 h 81"/>
                  <a:gd name="T68" fmla="*/ 24 w 78"/>
                  <a:gd name="T69" fmla="*/ 10 h 81"/>
                  <a:gd name="T70" fmla="*/ 18 w 78"/>
                  <a:gd name="T71" fmla="*/ 10 h 81"/>
                  <a:gd name="T72" fmla="*/ 11 w 78"/>
                  <a:gd name="T73" fmla="*/ 10 h 81"/>
                  <a:gd name="T74" fmla="*/ 11 w 78"/>
                  <a:gd name="T75" fmla="*/ 18 h 81"/>
                  <a:gd name="T76" fmla="*/ 7 w 78"/>
                  <a:gd name="T77" fmla="*/ 25 h 81"/>
                  <a:gd name="T78" fmla="*/ 0 w 78"/>
                  <a:gd name="T79" fmla="*/ 25 h 81"/>
                  <a:gd name="T80" fmla="*/ 0 w 78"/>
                  <a:gd name="T81" fmla="*/ 32 h 81"/>
                  <a:gd name="T82" fmla="*/ 7 w 78"/>
                  <a:gd name="T83" fmla="*/ 36 h 81"/>
                  <a:gd name="T84" fmla="*/ 3 w 78"/>
                  <a:gd name="T85" fmla="*/ 42 h 81"/>
                  <a:gd name="T86" fmla="*/ 0 w 78"/>
                  <a:gd name="T87" fmla="*/ 44 h 81"/>
                  <a:gd name="T88" fmla="*/ 3 w 78"/>
                  <a:gd name="T89" fmla="*/ 49 h 81"/>
                  <a:gd name="T90" fmla="*/ 11 w 78"/>
                  <a:gd name="T91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81">
                    <a:moveTo>
                      <a:pt x="11" y="56"/>
                    </a:moveTo>
                    <a:lnTo>
                      <a:pt x="11" y="56"/>
                    </a:lnTo>
                    <a:lnTo>
                      <a:pt x="11" y="60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21" y="66"/>
                    </a:lnTo>
                    <a:lnTo>
                      <a:pt x="21" y="70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1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52" y="70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70"/>
                    </a:lnTo>
                    <a:lnTo>
                      <a:pt x="59" y="66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73" y="60"/>
                    </a:lnTo>
                    <a:lnTo>
                      <a:pt x="73" y="56"/>
                    </a:lnTo>
                    <a:lnTo>
                      <a:pt x="69" y="53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3" y="38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3" name="Freeform 1711"/>
              <p:cNvSpPr>
                <a:spLocks/>
              </p:cNvSpPr>
              <p:nvPr/>
            </p:nvSpPr>
            <p:spPr bwMode="auto">
              <a:xfrm>
                <a:off x="4565" y="4030"/>
                <a:ext cx="39" cy="41"/>
              </a:xfrm>
              <a:custGeom>
                <a:avLst/>
                <a:gdLst>
                  <a:gd name="T0" fmla="*/ 11 w 78"/>
                  <a:gd name="T1" fmla="*/ 60 h 81"/>
                  <a:gd name="T2" fmla="*/ 7 w 78"/>
                  <a:gd name="T3" fmla="*/ 63 h 81"/>
                  <a:gd name="T4" fmla="*/ 11 w 78"/>
                  <a:gd name="T5" fmla="*/ 66 h 81"/>
                  <a:gd name="T6" fmla="*/ 21 w 78"/>
                  <a:gd name="T7" fmla="*/ 66 h 81"/>
                  <a:gd name="T8" fmla="*/ 21 w 78"/>
                  <a:gd name="T9" fmla="*/ 74 h 81"/>
                  <a:gd name="T10" fmla="*/ 24 w 78"/>
                  <a:gd name="T11" fmla="*/ 76 h 81"/>
                  <a:gd name="T12" fmla="*/ 28 w 78"/>
                  <a:gd name="T13" fmla="*/ 74 h 81"/>
                  <a:gd name="T14" fmla="*/ 35 w 78"/>
                  <a:gd name="T15" fmla="*/ 74 h 81"/>
                  <a:gd name="T16" fmla="*/ 38 w 78"/>
                  <a:gd name="T17" fmla="*/ 76 h 81"/>
                  <a:gd name="T18" fmla="*/ 41 w 78"/>
                  <a:gd name="T19" fmla="*/ 81 h 81"/>
                  <a:gd name="T20" fmla="*/ 46 w 78"/>
                  <a:gd name="T21" fmla="*/ 76 h 81"/>
                  <a:gd name="T22" fmla="*/ 52 w 78"/>
                  <a:gd name="T23" fmla="*/ 70 h 81"/>
                  <a:gd name="T24" fmla="*/ 59 w 78"/>
                  <a:gd name="T25" fmla="*/ 74 h 81"/>
                  <a:gd name="T26" fmla="*/ 59 w 78"/>
                  <a:gd name="T27" fmla="*/ 66 h 81"/>
                  <a:gd name="T28" fmla="*/ 66 w 78"/>
                  <a:gd name="T29" fmla="*/ 63 h 81"/>
                  <a:gd name="T30" fmla="*/ 73 w 78"/>
                  <a:gd name="T31" fmla="*/ 60 h 81"/>
                  <a:gd name="T32" fmla="*/ 69 w 78"/>
                  <a:gd name="T33" fmla="*/ 53 h 81"/>
                  <a:gd name="T34" fmla="*/ 73 w 78"/>
                  <a:gd name="T35" fmla="*/ 44 h 81"/>
                  <a:gd name="T36" fmla="*/ 78 w 78"/>
                  <a:gd name="T37" fmla="*/ 42 h 81"/>
                  <a:gd name="T38" fmla="*/ 73 w 78"/>
                  <a:gd name="T39" fmla="*/ 38 h 81"/>
                  <a:gd name="T40" fmla="*/ 73 w 78"/>
                  <a:gd name="T41" fmla="*/ 28 h 81"/>
                  <a:gd name="T42" fmla="*/ 73 w 78"/>
                  <a:gd name="T43" fmla="*/ 25 h 81"/>
                  <a:gd name="T44" fmla="*/ 69 w 78"/>
                  <a:gd name="T45" fmla="*/ 22 h 81"/>
                  <a:gd name="T46" fmla="*/ 63 w 78"/>
                  <a:gd name="T47" fmla="*/ 18 h 81"/>
                  <a:gd name="T48" fmla="*/ 63 w 78"/>
                  <a:gd name="T49" fmla="*/ 10 h 81"/>
                  <a:gd name="T50" fmla="*/ 63 w 78"/>
                  <a:gd name="T51" fmla="*/ 10 h 81"/>
                  <a:gd name="T52" fmla="*/ 59 w 78"/>
                  <a:gd name="T53" fmla="*/ 6 h 81"/>
                  <a:gd name="T54" fmla="*/ 50 w 78"/>
                  <a:gd name="T55" fmla="*/ 6 h 81"/>
                  <a:gd name="T56" fmla="*/ 50 w 78"/>
                  <a:gd name="T57" fmla="*/ 0 h 81"/>
                  <a:gd name="T58" fmla="*/ 41 w 78"/>
                  <a:gd name="T59" fmla="*/ 0 h 81"/>
                  <a:gd name="T60" fmla="*/ 41 w 78"/>
                  <a:gd name="T61" fmla="*/ 6 h 81"/>
                  <a:gd name="T62" fmla="*/ 31 w 78"/>
                  <a:gd name="T63" fmla="*/ 4 h 81"/>
                  <a:gd name="T64" fmla="*/ 28 w 78"/>
                  <a:gd name="T65" fmla="*/ 0 h 81"/>
                  <a:gd name="T66" fmla="*/ 24 w 78"/>
                  <a:gd name="T67" fmla="*/ 4 h 81"/>
                  <a:gd name="T68" fmla="*/ 18 w 78"/>
                  <a:gd name="T69" fmla="*/ 15 h 81"/>
                  <a:gd name="T70" fmla="*/ 14 w 78"/>
                  <a:gd name="T71" fmla="*/ 10 h 81"/>
                  <a:gd name="T72" fmla="*/ 11 w 78"/>
                  <a:gd name="T73" fmla="*/ 15 h 81"/>
                  <a:gd name="T74" fmla="*/ 11 w 78"/>
                  <a:gd name="T75" fmla="*/ 22 h 81"/>
                  <a:gd name="T76" fmla="*/ 3 w 78"/>
                  <a:gd name="T77" fmla="*/ 25 h 81"/>
                  <a:gd name="T78" fmla="*/ 0 w 78"/>
                  <a:gd name="T79" fmla="*/ 28 h 81"/>
                  <a:gd name="T80" fmla="*/ 3 w 78"/>
                  <a:gd name="T81" fmla="*/ 32 h 81"/>
                  <a:gd name="T82" fmla="*/ 7 w 78"/>
                  <a:gd name="T83" fmla="*/ 42 h 81"/>
                  <a:gd name="T84" fmla="*/ 0 w 78"/>
                  <a:gd name="T85" fmla="*/ 42 h 81"/>
                  <a:gd name="T86" fmla="*/ 0 w 78"/>
                  <a:gd name="T87" fmla="*/ 49 h 81"/>
                  <a:gd name="T88" fmla="*/ 7 w 78"/>
                  <a:gd name="T89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" h="81">
                    <a:moveTo>
                      <a:pt x="11" y="56"/>
                    </a:moveTo>
                    <a:lnTo>
                      <a:pt x="11" y="60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21" y="66"/>
                    </a:lnTo>
                    <a:lnTo>
                      <a:pt x="21" y="70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1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52" y="70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70"/>
                    </a:lnTo>
                    <a:lnTo>
                      <a:pt x="59" y="66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73" y="60"/>
                    </a:lnTo>
                    <a:lnTo>
                      <a:pt x="73" y="56"/>
                    </a:lnTo>
                    <a:lnTo>
                      <a:pt x="69" y="53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3" y="38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5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4" name="Freeform 1712"/>
              <p:cNvSpPr>
                <a:spLocks/>
              </p:cNvSpPr>
              <p:nvPr/>
            </p:nvSpPr>
            <p:spPr bwMode="auto">
              <a:xfrm>
                <a:off x="4568" y="4067"/>
                <a:ext cx="41" cy="40"/>
              </a:xfrm>
              <a:custGeom>
                <a:avLst/>
                <a:gdLst>
                  <a:gd name="T0" fmla="*/ 11 w 81"/>
                  <a:gd name="T1" fmla="*/ 58 h 80"/>
                  <a:gd name="T2" fmla="*/ 7 w 81"/>
                  <a:gd name="T3" fmla="*/ 62 h 80"/>
                  <a:gd name="T4" fmla="*/ 7 w 81"/>
                  <a:gd name="T5" fmla="*/ 70 h 80"/>
                  <a:gd name="T6" fmla="*/ 14 w 81"/>
                  <a:gd name="T7" fmla="*/ 70 h 80"/>
                  <a:gd name="T8" fmla="*/ 24 w 81"/>
                  <a:gd name="T9" fmla="*/ 73 h 80"/>
                  <a:gd name="T10" fmla="*/ 24 w 81"/>
                  <a:gd name="T11" fmla="*/ 77 h 80"/>
                  <a:gd name="T12" fmla="*/ 28 w 81"/>
                  <a:gd name="T13" fmla="*/ 80 h 80"/>
                  <a:gd name="T14" fmla="*/ 31 w 81"/>
                  <a:gd name="T15" fmla="*/ 73 h 80"/>
                  <a:gd name="T16" fmla="*/ 43 w 81"/>
                  <a:gd name="T17" fmla="*/ 77 h 80"/>
                  <a:gd name="T18" fmla="*/ 45 w 81"/>
                  <a:gd name="T19" fmla="*/ 80 h 80"/>
                  <a:gd name="T20" fmla="*/ 49 w 81"/>
                  <a:gd name="T21" fmla="*/ 73 h 80"/>
                  <a:gd name="T22" fmla="*/ 56 w 81"/>
                  <a:gd name="T23" fmla="*/ 73 h 80"/>
                  <a:gd name="T24" fmla="*/ 59 w 81"/>
                  <a:gd name="T25" fmla="*/ 77 h 80"/>
                  <a:gd name="T26" fmla="*/ 62 w 81"/>
                  <a:gd name="T27" fmla="*/ 73 h 80"/>
                  <a:gd name="T28" fmla="*/ 66 w 81"/>
                  <a:gd name="T29" fmla="*/ 70 h 80"/>
                  <a:gd name="T30" fmla="*/ 71 w 81"/>
                  <a:gd name="T31" fmla="*/ 58 h 80"/>
                  <a:gd name="T32" fmla="*/ 73 w 81"/>
                  <a:gd name="T33" fmla="*/ 62 h 80"/>
                  <a:gd name="T34" fmla="*/ 77 w 81"/>
                  <a:gd name="T35" fmla="*/ 58 h 80"/>
                  <a:gd name="T36" fmla="*/ 73 w 81"/>
                  <a:gd name="T37" fmla="*/ 52 h 80"/>
                  <a:gd name="T38" fmla="*/ 77 w 81"/>
                  <a:gd name="T39" fmla="*/ 45 h 80"/>
                  <a:gd name="T40" fmla="*/ 81 w 81"/>
                  <a:gd name="T41" fmla="*/ 42 h 80"/>
                  <a:gd name="T42" fmla="*/ 81 w 81"/>
                  <a:gd name="T43" fmla="*/ 34 h 80"/>
                  <a:gd name="T44" fmla="*/ 73 w 81"/>
                  <a:gd name="T45" fmla="*/ 28 h 80"/>
                  <a:gd name="T46" fmla="*/ 77 w 81"/>
                  <a:gd name="T47" fmla="*/ 24 h 80"/>
                  <a:gd name="T48" fmla="*/ 73 w 81"/>
                  <a:gd name="T49" fmla="*/ 17 h 80"/>
                  <a:gd name="T50" fmla="*/ 62 w 81"/>
                  <a:gd name="T51" fmla="*/ 14 h 80"/>
                  <a:gd name="T52" fmla="*/ 66 w 81"/>
                  <a:gd name="T53" fmla="*/ 10 h 80"/>
                  <a:gd name="T54" fmla="*/ 62 w 81"/>
                  <a:gd name="T55" fmla="*/ 7 h 80"/>
                  <a:gd name="T56" fmla="*/ 59 w 81"/>
                  <a:gd name="T57" fmla="*/ 7 h 80"/>
                  <a:gd name="T58" fmla="*/ 49 w 81"/>
                  <a:gd name="T59" fmla="*/ 7 h 80"/>
                  <a:gd name="T60" fmla="*/ 49 w 81"/>
                  <a:gd name="T61" fmla="*/ 0 h 80"/>
                  <a:gd name="T62" fmla="*/ 43 w 81"/>
                  <a:gd name="T63" fmla="*/ 0 h 80"/>
                  <a:gd name="T64" fmla="*/ 39 w 81"/>
                  <a:gd name="T65" fmla="*/ 7 h 80"/>
                  <a:gd name="T66" fmla="*/ 31 w 81"/>
                  <a:gd name="T67" fmla="*/ 2 h 80"/>
                  <a:gd name="T68" fmla="*/ 28 w 81"/>
                  <a:gd name="T69" fmla="*/ 0 h 80"/>
                  <a:gd name="T70" fmla="*/ 24 w 81"/>
                  <a:gd name="T71" fmla="*/ 2 h 80"/>
                  <a:gd name="T72" fmla="*/ 21 w 81"/>
                  <a:gd name="T73" fmla="*/ 7 h 80"/>
                  <a:gd name="T74" fmla="*/ 17 w 81"/>
                  <a:gd name="T75" fmla="*/ 14 h 80"/>
                  <a:gd name="T76" fmla="*/ 11 w 81"/>
                  <a:gd name="T77" fmla="*/ 10 h 80"/>
                  <a:gd name="T78" fmla="*/ 7 w 81"/>
                  <a:gd name="T79" fmla="*/ 14 h 80"/>
                  <a:gd name="T80" fmla="*/ 11 w 81"/>
                  <a:gd name="T81" fmla="*/ 20 h 80"/>
                  <a:gd name="T82" fmla="*/ 4 w 81"/>
                  <a:gd name="T83" fmla="*/ 28 h 80"/>
                  <a:gd name="T84" fmla="*/ 0 w 81"/>
                  <a:gd name="T85" fmla="*/ 30 h 80"/>
                  <a:gd name="T86" fmla="*/ 4 w 81"/>
                  <a:gd name="T87" fmla="*/ 39 h 80"/>
                  <a:gd name="T88" fmla="*/ 0 w 81"/>
                  <a:gd name="T89" fmla="*/ 45 h 80"/>
                  <a:gd name="T90" fmla="*/ 0 w 81"/>
                  <a:gd name="T91" fmla="*/ 52 h 80"/>
                  <a:gd name="T92" fmla="*/ 4 w 81"/>
                  <a:gd name="T93" fmla="*/ 56 h 80"/>
                  <a:gd name="T94" fmla="*/ 11 w 81"/>
                  <a:gd name="T95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1" h="8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66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3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1" y="62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3" y="52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9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73" y="28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3" y="17"/>
                    </a:lnTo>
                    <a:lnTo>
                      <a:pt x="71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2" y="7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2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5" name="Freeform 1713"/>
              <p:cNvSpPr>
                <a:spLocks/>
              </p:cNvSpPr>
              <p:nvPr/>
            </p:nvSpPr>
            <p:spPr bwMode="auto">
              <a:xfrm>
                <a:off x="4568" y="4067"/>
                <a:ext cx="41" cy="40"/>
              </a:xfrm>
              <a:custGeom>
                <a:avLst/>
                <a:gdLst>
                  <a:gd name="T0" fmla="*/ 11 w 81"/>
                  <a:gd name="T1" fmla="*/ 62 h 80"/>
                  <a:gd name="T2" fmla="*/ 7 w 81"/>
                  <a:gd name="T3" fmla="*/ 66 h 80"/>
                  <a:gd name="T4" fmla="*/ 11 w 81"/>
                  <a:gd name="T5" fmla="*/ 70 h 80"/>
                  <a:gd name="T6" fmla="*/ 17 w 81"/>
                  <a:gd name="T7" fmla="*/ 66 h 80"/>
                  <a:gd name="T8" fmla="*/ 21 w 81"/>
                  <a:gd name="T9" fmla="*/ 77 h 80"/>
                  <a:gd name="T10" fmla="*/ 24 w 81"/>
                  <a:gd name="T11" fmla="*/ 80 h 80"/>
                  <a:gd name="T12" fmla="*/ 31 w 81"/>
                  <a:gd name="T13" fmla="*/ 80 h 80"/>
                  <a:gd name="T14" fmla="*/ 39 w 81"/>
                  <a:gd name="T15" fmla="*/ 77 h 80"/>
                  <a:gd name="T16" fmla="*/ 43 w 81"/>
                  <a:gd name="T17" fmla="*/ 80 h 80"/>
                  <a:gd name="T18" fmla="*/ 49 w 81"/>
                  <a:gd name="T19" fmla="*/ 80 h 80"/>
                  <a:gd name="T20" fmla="*/ 56 w 81"/>
                  <a:gd name="T21" fmla="*/ 70 h 80"/>
                  <a:gd name="T22" fmla="*/ 59 w 81"/>
                  <a:gd name="T23" fmla="*/ 73 h 80"/>
                  <a:gd name="T24" fmla="*/ 62 w 81"/>
                  <a:gd name="T25" fmla="*/ 77 h 80"/>
                  <a:gd name="T26" fmla="*/ 66 w 81"/>
                  <a:gd name="T27" fmla="*/ 73 h 80"/>
                  <a:gd name="T28" fmla="*/ 62 w 81"/>
                  <a:gd name="T29" fmla="*/ 66 h 80"/>
                  <a:gd name="T30" fmla="*/ 71 w 81"/>
                  <a:gd name="T31" fmla="*/ 62 h 80"/>
                  <a:gd name="T32" fmla="*/ 77 w 81"/>
                  <a:gd name="T33" fmla="*/ 62 h 80"/>
                  <a:gd name="T34" fmla="*/ 77 w 81"/>
                  <a:gd name="T35" fmla="*/ 56 h 80"/>
                  <a:gd name="T36" fmla="*/ 73 w 81"/>
                  <a:gd name="T37" fmla="*/ 45 h 80"/>
                  <a:gd name="T38" fmla="*/ 81 w 81"/>
                  <a:gd name="T39" fmla="*/ 45 h 80"/>
                  <a:gd name="T40" fmla="*/ 81 w 81"/>
                  <a:gd name="T41" fmla="*/ 39 h 80"/>
                  <a:gd name="T42" fmla="*/ 73 w 81"/>
                  <a:gd name="T43" fmla="*/ 34 h 80"/>
                  <a:gd name="T44" fmla="*/ 73 w 81"/>
                  <a:gd name="T45" fmla="*/ 24 h 80"/>
                  <a:gd name="T46" fmla="*/ 77 w 81"/>
                  <a:gd name="T47" fmla="*/ 20 h 80"/>
                  <a:gd name="T48" fmla="*/ 71 w 81"/>
                  <a:gd name="T49" fmla="*/ 20 h 80"/>
                  <a:gd name="T50" fmla="*/ 62 w 81"/>
                  <a:gd name="T51" fmla="*/ 10 h 80"/>
                  <a:gd name="T52" fmla="*/ 66 w 81"/>
                  <a:gd name="T53" fmla="*/ 7 h 80"/>
                  <a:gd name="T54" fmla="*/ 59 w 81"/>
                  <a:gd name="T55" fmla="*/ 2 h 80"/>
                  <a:gd name="T56" fmla="*/ 56 w 81"/>
                  <a:gd name="T57" fmla="*/ 10 h 80"/>
                  <a:gd name="T58" fmla="*/ 49 w 81"/>
                  <a:gd name="T59" fmla="*/ 2 h 80"/>
                  <a:gd name="T60" fmla="*/ 45 w 81"/>
                  <a:gd name="T61" fmla="*/ 0 h 80"/>
                  <a:gd name="T62" fmla="*/ 39 w 81"/>
                  <a:gd name="T63" fmla="*/ 0 h 80"/>
                  <a:gd name="T64" fmla="*/ 31 w 81"/>
                  <a:gd name="T65" fmla="*/ 7 h 80"/>
                  <a:gd name="T66" fmla="*/ 28 w 81"/>
                  <a:gd name="T67" fmla="*/ 2 h 80"/>
                  <a:gd name="T68" fmla="*/ 24 w 81"/>
                  <a:gd name="T69" fmla="*/ 0 h 80"/>
                  <a:gd name="T70" fmla="*/ 21 w 81"/>
                  <a:gd name="T71" fmla="*/ 2 h 80"/>
                  <a:gd name="T72" fmla="*/ 21 w 81"/>
                  <a:gd name="T73" fmla="*/ 10 h 80"/>
                  <a:gd name="T74" fmla="*/ 14 w 81"/>
                  <a:gd name="T75" fmla="*/ 14 h 80"/>
                  <a:gd name="T76" fmla="*/ 11 w 81"/>
                  <a:gd name="T77" fmla="*/ 14 h 80"/>
                  <a:gd name="T78" fmla="*/ 7 w 81"/>
                  <a:gd name="T79" fmla="*/ 17 h 80"/>
                  <a:gd name="T80" fmla="*/ 7 w 81"/>
                  <a:gd name="T81" fmla="*/ 28 h 80"/>
                  <a:gd name="T82" fmla="*/ 0 w 81"/>
                  <a:gd name="T83" fmla="*/ 28 h 80"/>
                  <a:gd name="T84" fmla="*/ 0 w 81"/>
                  <a:gd name="T85" fmla="*/ 34 h 80"/>
                  <a:gd name="T86" fmla="*/ 4 w 81"/>
                  <a:gd name="T87" fmla="*/ 45 h 80"/>
                  <a:gd name="T88" fmla="*/ 0 w 81"/>
                  <a:gd name="T89" fmla="*/ 48 h 80"/>
                  <a:gd name="T90" fmla="*/ 0 w 81"/>
                  <a:gd name="T91" fmla="*/ 56 h 80"/>
                  <a:gd name="T92" fmla="*/ 7 w 81"/>
                  <a:gd name="T93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" h="80">
                    <a:moveTo>
                      <a:pt x="11" y="58"/>
                    </a:move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66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3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1" y="62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3" y="52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9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73" y="28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3" y="17"/>
                    </a:lnTo>
                    <a:lnTo>
                      <a:pt x="71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2" y="7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2"/>
                    </a:lnTo>
                    <a:lnTo>
                      <a:pt x="11" y="5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6" name="Freeform 1714"/>
              <p:cNvSpPr>
                <a:spLocks/>
              </p:cNvSpPr>
              <p:nvPr/>
            </p:nvSpPr>
            <p:spPr bwMode="auto">
              <a:xfrm>
                <a:off x="4621" y="4063"/>
                <a:ext cx="17" cy="24"/>
              </a:xfrm>
              <a:custGeom>
                <a:avLst/>
                <a:gdLst>
                  <a:gd name="T0" fmla="*/ 21 w 35"/>
                  <a:gd name="T1" fmla="*/ 0 h 47"/>
                  <a:gd name="T2" fmla="*/ 23 w 35"/>
                  <a:gd name="T3" fmla="*/ 0 h 47"/>
                  <a:gd name="T4" fmla="*/ 28 w 35"/>
                  <a:gd name="T5" fmla="*/ 0 h 47"/>
                  <a:gd name="T6" fmla="*/ 28 w 35"/>
                  <a:gd name="T7" fmla="*/ 4 h 47"/>
                  <a:gd name="T8" fmla="*/ 32 w 35"/>
                  <a:gd name="T9" fmla="*/ 8 h 47"/>
                  <a:gd name="T10" fmla="*/ 32 w 35"/>
                  <a:gd name="T11" fmla="*/ 10 h 47"/>
                  <a:gd name="T12" fmla="*/ 35 w 35"/>
                  <a:gd name="T13" fmla="*/ 18 h 47"/>
                  <a:gd name="T14" fmla="*/ 35 w 35"/>
                  <a:gd name="T15" fmla="*/ 22 h 47"/>
                  <a:gd name="T16" fmla="*/ 32 w 35"/>
                  <a:gd name="T17" fmla="*/ 25 h 47"/>
                  <a:gd name="T18" fmla="*/ 32 w 35"/>
                  <a:gd name="T19" fmla="*/ 32 h 47"/>
                  <a:gd name="T20" fmla="*/ 32 w 35"/>
                  <a:gd name="T21" fmla="*/ 36 h 47"/>
                  <a:gd name="T22" fmla="*/ 28 w 35"/>
                  <a:gd name="T23" fmla="*/ 38 h 47"/>
                  <a:gd name="T24" fmla="*/ 23 w 35"/>
                  <a:gd name="T25" fmla="*/ 42 h 47"/>
                  <a:gd name="T26" fmla="*/ 21 w 35"/>
                  <a:gd name="T27" fmla="*/ 42 h 47"/>
                  <a:gd name="T28" fmla="*/ 21 w 35"/>
                  <a:gd name="T29" fmla="*/ 47 h 47"/>
                  <a:gd name="T30" fmla="*/ 17 w 35"/>
                  <a:gd name="T31" fmla="*/ 47 h 47"/>
                  <a:gd name="T32" fmla="*/ 14 w 35"/>
                  <a:gd name="T33" fmla="*/ 47 h 47"/>
                  <a:gd name="T34" fmla="*/ 10 w 35"/>
                  <a:gd name="T35" fmla="*/ 47 h 47"/>
                  <a:gd name="T36" fmla="*/ 7 w 35"/>
                  <a:gd name="T37" fmla="*/ 42 h 47"/>
                  <a:gd name="T38" fmla="*/ 4 w 35"/>
                  <a:gd name="T39" fmla="*/ 42 h 47"/>
                  <a:gd name="T40" fmla="*/ 4 w 35"/>
                  <a:gd name="T41" fmla="*/ 38 h 47"/>
                  <a:gd name="T42" fmla="*/ 0 w 35"/>
                  <a:gd name="T43" fmla="*/ 32 h 47"/>
                  <a:gd name="T44" fmla="*/ 0 w 35"/>
                  <a:gd name="T45" fmla="*/ 28 h 47"/>
                  <a:gd name="T46" fmla="*/ 0 w 35"/>
                  <a:gd name="T47" fmla="*/ 25 h 47"/>
                  <a:gd name="T48" fmla="*/ 0 w 35"/>
                  <a:gd name="T49" fmla="*/ 22 h 47"/>
                  <a:gd name="T50" fmla="*/ 4 w 35"/>
                  <a:gd name="T51" fmla="*/ 15 h 47"/>
                  <a:gd name="T52" fmla="*/ 4 w 35"/>
                  <a:gd name="T53" fmla="*/ 10 h 47"/>
                  <a:gd name="T54" fmla="*/ 7 w 35"/>
                  <a:gd name="T55" fmla="*/ 8 h 47"/>
                  <a:gd name="T56" fmla="*/ 7 w 35"/>
                  <a:gd name="T57" fmla="*/ 4 h 47"/>
                  <a:gd name="T58" fmla="*/ 10 w 35"/>
                  <a:gd name="T59" fmla="*/ 0 h 47"/>
                  <a:gd name="T60" fmla="*/ 14 w 35"/>
                  <a:gd name="T61" fmla="*/ 0 h 47"/>
                  <a:gd name="T62" fmla="*/ 17 w 35"/>
                  <a:gd name="T63" fmla="*/ 0 h 47"/>
                  <a:gd name="T64" fmla="*/ 21 w 35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7">
                    <a:moveTo>
                      <a:pt x="21" y="0"/>
                    </a:moveTo>
                    <a:lnTo>
                      <a:pt x="23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7" name="Freeform 1715"/>
              <p:cNvSpPr>
                <a:spLocks/>
              </p:cNvSpPr>
              <p:nvPr/>
            </p:nvSpPr>
            <p:spPr bwMode="auto">
              <a:xfrm>
                <a:off x="4621" y="4063"/>
                <a:ext cx="17" cy="24"/>
              </a:xfrm>
              <a:custGeom>
                <a:avLst/>
                <a:gdLst>
                  <a:gd name="T0" fmla="*/ 21 w 35"/>
                  <a:gd name="T1" fmla="*/ 0 h 47"/>
                  <a:gd name="T2" fmla="*/ 23 w 35"/>
                  <a:gd name="T3" fmla="*/ 0 h 47"/>
                  <a:gd name="T4" fmla="*/ 28 w 35"/>
                  <a:gd name="T5" fmla="*/ 0 h 47"/>
                  <a:gd name="T6" fmla="*/ 28 w 35"/>
                  <a:gd name="T7" fmla="*/ 4 h 47"/>
                  <a:gd name="T8" fmla="*/ 32 w 35"/>
                  <a:gd name="T9" fmla="*/ 8 h 47"/>
                  <a:gd name="T10" fmla="*/ 32 w 35"/>
                  <a:gd name="T11" fmla="*/ 10 h 47"/>
                  <a:gd name="T12" fmla="*/ 35 w 35"/>
                  <a:gd name="T13" fmla="*/ 18 h 47"/>
                  <a:gd name="T14" fmla="*/ 35 w 35"/>
                  <a:gd name="T15" fmla="*/ 22 h 47"/>
                  <a:gd name="T16" fmla="*/ 32 w 35"/>
                  <a:gd name="T17" fmla="*/ 25 h 47"/>
                  <a:gd name="T18" fmla="*/ 32 w 35"/>
                  <a:gd name="T19" fmla="*/ 32 h 47"/>
                  <a:gd name="T20" fmla="*/ 32 w 35"/>
                  <a:gd name="T21" fmla="*/ 36 h 47"/>
                  <a:gd name="T22" fmla="*/ 28 w 35"/>
                  <a:gd name="T23" fmla="*/ 38 h 47"/>
                  <a:gd name="T24" fmla="*/ 23 w 35"/>
                  <a:gd name="T25" fmla="*/ 42 h 47"/>
                  <a:gd name="T26" fmla="*/ 21 w 35"/>
                  <a:gd name="T27" fmla="*/ 42 h 47"/>
                  <a:gd name="T28" fmla="*/ 21 w 35"/>
                  <a:gd name="T29" fmla="*/ 47 h 47"/>
                  <a:gd name="T30" fmla="*/ 17 w 35"/>
                  <a:gd name="T31" fmla="*/ 47 h 47"/>
                  <a:gd name="T32" fmla="*/ 14 w 35"/>
                  <a:gd name="T33" fmla="*/ 47 h 47"/>
                  <a:gd name="T34" fmla="*/ 10 w 35"/>
                  <a:gd name="T35" fmla="*/ 47 h 47"/>
                  <a:gd name="T36" fmla="*/ 7 w 35"/>
                  <a:gd name="T37" fmla="*/ 42 h 47"/>
                  <a:gd name="T38" fmla="*/ 4 w 35"/>
                  <a:gd name="T39" fmla="*/ 42 h 47"/>
                  <a:gd name="T40" fmla="*/ 4 w 35"/>
                  <a:gd name="T41" fmla="*/ 38 h 47"/>
                  <a:gd name="T42" fmla="*/ 0 w 35"/>
                  <a:gd name="T43" fmla="*/ 32 h 47"/>
                  <a:gd name="T44" fmla="*/ 0 w 35"/>
                  <a:gd name="T45" fmla="*/ 28 h 47"/>
                  <a:gd name="T46" fmla="*/ 0 w 35"/>
                  <a:gd name="T47" fmla="*/ 25 h 47"/>
                  <a:gd name="T48" fmla="*/ 0 w 35"/>
                  <a:gd name="T49" fmla="*/ 22 h 47"/>
                  <a:gd name="T50" fmla="*/ 4 w 35"/>
                  <a:gd name="T51" fmla="*/ 15 h 47"/>
                  <a:gd name="T52" fmla="*/ 4 w 35"/>
                  <a:gd name="T53" fmla="*/ 10 h 47"/>
                  <a:gd name="T54" fmla="*/ 7 w 35"/>
                  <a:gd name="T55" fmla="*/ 8 h 47"/>
                  <a:gd name="T56" fmla="*/ 7 w 35"/>
                  <a:gd name="T57" fmla="*/ 4 h 47"/>
                  <a:gd name="T58" fmla="*/ 10 w 35"/>
                  <a:gd name="T59" fmla="*/ 0 h 47"/>
                  <a:gd name="T60" fmla="*/ 14 w 35"/>
                  <a:gd name="T61" fmla="*/ 0 h 47"/>
                  <a:gd name="T62" fmla="*/ 17 w 35"/>
                  <a:gd name="T63" fmla="*/ 0 h 47"/>
                  <a:gd name="T64" fmla="*/ 21 w 35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7">
                    <a:moveTo>
                      <a:pt x="21" y="0"/>
                    </a:moveTo>
                    <a:lnTo>
                      <a:pt x="23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8" name="Freeform 1716"/>
              <p:cNvSpPr>
                <a:spLocks/>
              </p:cNvSpPr>
              <p:nvPr/>
            </p:nvSpPr>
            <p:spPr bwMode="auto">
              <a:xfrm>
                <a:off x="4626" y="4067"/>
                <a:ext cx="5" cy="14"/>
              </a:xfrm>
              <a:custGeom>
                <a:avLst/>
                <a:gdLst>
                  <a:gd name="T0" fmla="*/ 7 w 11"/>
                  <a:gd name="T1" fmla="*/ 0 h 28"/>
                  <a:gd name="T2" fmla="*/ 11 w 11"/>
                  <a:gd name="T3" fmla="*/ 0 h 28"/>
                  <a:gd name="T4" fmla="*/ 11 w 11"/>
                  <a:gd name="T5" fmla="*/ 2 h 28"/>
                  <a:gd name="T6" fmla="*/ 11 w 11"/>
                  <a:gd name="T7" fmla="*/ 7 h 28"/>
                  <a:gd name="T8" fmla="*/ 11 w 11"/>
                  <a:gd name="T9" fmla="*/ 10 h 28"/>
                  <a:gd name="T10" fmla="*/ 11 w 11"/>
                  <a:gd name="T11" fmla="*/ 14 h 28"/>
                  <a:gd name="T12" fmla="*/ 11 w 11"/>
                  <a:gd name="T13" fmla="*/ 17 h 28"/>
                  <a:gd name="T14" fmla="*/ 11 w 11"/>
                  <a:gd name="T15" fmla="*/ 20 h 28"/>
                  <a:gd name="T16" fmla="*/ 7 w 11"/>
                  <a:gd name="T17" fmla="*/ 24 h 28"/>
                  <a:gd name="T18" fmla="*/ 4 w 11"/>
                  <a:gd name="T19" fmla="*/ 28 h 28"/>
                  <a:gd name="T20" fmla="*/ 4 w 11"/>
                  <a:gd name="T21" fmla="*/ 24 h 28"/>
                  <a:gd name="T22" fmla="*/ 0 w 11"/>
                  <a:gd name="T23" fmla="*/ 24 h 28"/>
                  <a:gd name="T24" fmla="*/ 0 w 11"/>
                  <a:gd name="T25" fmla="*/ 20 h 28"/>
                  <a:gd name="T26" fmla="*/ 0 w 11"/>
                  <a:gd name="T27" fmla="*/ 17 h 28"/>
                  <a:gd name="T28" fmla="*/ 0 w 11"/>
                  <a:gd name="T29" fmla="*/ 14 h 28"/>
                  <a:gd name="T30" fmla="*/ 0 w 11"/>
                  <a:gd name="T31" fmla="*/ 10 h 28"/>
                  <a:gd name="T32" fmla="*/ 0 w 11"/>
                  <a:gd name="T33" fmla="*/ 7 h 28"/>
                  <a:gd name="T34" fmla="*/ 4 w 11"/>
                  <a:gd name="T35" fmla="*/ 2 h 28"/>
                  <a:gd name="T36" fmla="*/ 4 w 11"/>
                  <a:gd name="T37" fmla="*/ 0 h 28"/>
                  <a:gd name="T38" fmla="*/ 7 w 1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89" name="Freeform 1717"/>
              <p:cNvSpPr>
                <a:spLocks/>
              </p:cNvSpPr>
              <p:nvPr/>
            </p:nvSpPr>
            <p:spPr bwMode="auto">
              <a:xfrm>
                <a:off x="4626" y="4067"/>
                <a:ext cx="5" cy="14"/>
              </a:xfrm>
              <a:custGeom>
                <a:avLst/>
                <a:gdLst>
                  <a:gd name="T0" fmla="*/ 7 w 11"/>
                  <a:gd name="T1" fmla="*/ 0 h 28"/>
                  <a:gd name="T2" fmla="*/ 11 w 11"/>
                  <a:gd name="T3" fmla="*/ 0 h 28"/>
                  <a:gd name="T4" fmla="*/ 11 w 11"/>
                  <a:gd name="T5" fmla="*/ 2 h 28"/>
                  <a:gd name="T6" fmla="*/ 11 w 11"/>
                  <a:gd name="T7" fmla="*/ 7 h 28"/>
                  <a:gd name="T8" fmla="*/ 11 w 11"/>
                  <a:gd name="T9" fmla="*/ 10 h 28"/>
                  <a:gd name="T10" fmla="*/ 11 w 11"/>
                  <a:gd name="T11" fmla="*/ 14 h 28"/>
                  <a:gd name="T12" fmla="*/ 11 w 11"/>
                  <a:gd name="T13" fmla="*/ 17 h 28"/>
                  <a:gd name="T14" fmla="*/ 11 w 11"/>
                  <a:gd name="T15" fmla="*/ 20 h 28"/>
                  <a:gd name="T16" fmla="*/ 7 w 11"/>
                  <a:gd name="T17" fmla="*/ 24 h 28"/>
                  <a:gd name="T18" fmla="*/ 4 w 11"/>
                  <a:gd name="T19" fmla="*/ 28 h 28"/>
                  <a:gd name="T20" fmla="*/ 4 w 11"/>
                  <a:gd name="T21" fmla="*/ 24 h 28"/>
                  <a:gd name="T22" fmla="*/ 0 w 11"/>
                  <a:gd name="T23" fmla="*/ 24 h 28"/>
                  <a:gd name="T24" fmla="*/ 0 w 11"/>
                  <a:gd name="T25" fmla="*/ 20 h 28"/>
                  <a:gd name="T26" fmla="*/ 0 w 11"/>
                  <a:gd name="T27" fmla="*/ 17 h 28"/>
                  <a:gd name="T28" fmla="*/ 0 w 11"/>
                  <a:gd name="T29" fmla="*/ 14 h 28"/>
                  <a:gd name="T30" fmla="*/ 0 w 11"/>
                  <a:gd name="T31" fmla="*/ 10 h 28"/>
                  <a:gd name="T32" fmla="*/ 0 w 11"/>
                  <a:gd name="T33" fmla="*/ 7 h 28"/>
                  <a:gd name="T34" fmla="*/ 4 w 11"/>
                  <a:gd name="T35" fmla="*/ 2 h 28"/>
                  <a:gd name="T36" fmla="*/ 4 w 11"/>
                  <a:gd name="T37" fmla="*/ 0 h 28"/>
                  <a:gd name="T38" fmla="*/ 7 w 1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0" name="Freeform 1718"/>
              <p:cNvSpPr>
                <a:spLocks/>
              </p:cNvSpPr>
              <p:nvPr/>
            </p:nvSpPr>
            <p:spPr bwMode="auto">
              <a:xfrm>
                <a:off x="4642" y="4057"/>
                <a:ext cx="15" cy="30"/>
              </a:xfrm>
              <a:custGeom>
                <a:avLst/>
                <a:gdLst>
                  <a:gd name="T0" fmla="*/ 3 w 31"/>
                  <a:gd name="T1" fmla="*/ 10 h 60"/>
                  <a:gd name="T2" fmla="*/ 0 w 31"/>
                  <a:gd name="T3" fmla="*/ 49 h 60"/>
                  <a:gd name="T4" fmla="*/ 7 w 31"/>
                  <a:gd name="T5" fmla="*/ 55 h 60"/>
                  <a:gd name="T6" fmla="*/ 7 w 31"/>
                  <a:gd name="T7" fmla="*/ 51 h 60"/>
                  <a:gd name="T8" fmla="*/ 10 w 31"/>
                  <a:gd name="T9" fmla="*/ 51 h 60"/>
                  <a:gd name="T10" fmla="*/ 10 w 31"/>
                  <a:gd name="T11" fmla="*/ 35 h 60"/>
                  <a:gd name="T12" fmla="*/ 21 w 31"/>
                  <a:gd name="T13" fmla="*/ 60 h 60"/>
                  <a:gd name="T14" fmla="*/ 24 w 31"/>
                  <a:gd name="T15" fmla="*/ 60 h 60"/>
                  <a:gd name="T16" fmla="*/ 24 w 31"/>
                  <a:gd name="T17" fmla="*/ 49 h 60"/>
                  <a:gd name="T18" fmla="*/ 13 w 31"/>
                  <a:gd name="T19" fmla="*/ 23 h 60"/>
                  <a:gd name="T20" fmla="*/ 31 w 31"/>
                  <a:gd name="T21" fmla="*/ 13 h 60"/>
                  <a:gd name="T22" fmla="*/ 28 w 31"/>
                  <a:gd name="T23" fmla="*/ 3 h 60"/>
                  <a:gd name="T24" fmla="*/ 10 w 31"/>
                  <a:gd name="T25" fmla="*/ 17 h 60"/>
                  <a:gd name="T26" fmla="*/ 13 w 31"/>
                  <a:gd name="T27" fmla="*/ 3 h 60"/>
                  <a:gd name="T28" fmla="*/ 7 w 31"/>
                  <a:gd name="T29" fmla="*/ 0 h 60"/>
                  <a:gd name="T30" fmla="*/ 3 w 31"/>
                  <a:gd name="T31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0">
                    <a:moveTo>
                      <a:pt x="3" y="10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0" y="35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49"/>
                    </a:lnTo>
                    <a:lnTo>
                      <a:pt x="13" y="23"/>
                    </a:lnTo>
                    <a:lnTo>
                      <a:pt x="31" y="13"/>
                    </a:lnTo>
                    <a:lnTo>
                      <a:pt x="28" y="3"/>
                    </a:lnTo>
                    <a:lnTo>
                      <a:pt x="10" y="17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1" name="Freeform 1719"/>
              <p:cNvSpPr>
                <a:spLocks/>
              </p:cNvSpPr>
              <p:nvPr/>
            </p:nvSpPr>
            <p:spPr bwMode="auto">
              <a:xfrm>
                <a:off x="4642" y="4057"/>
                <a:ext cx="15" cy="30"/>
              </a:xfrm>
              <a:custGeom>
                <a:avLst/>
                <a:gdLst>
                  <a:gd name="T0" fmla="*/ 3 w 31"/>
                  <a:gd name="T1" fmla="*/ 10 h 60"/>
                  <a:gd name="T2" fmla="*/ 0 w 31"/>
                  <a:gd name="T3" fmla="*/ 49 h 60"/>
                  <a:gd name="T4" fmla="*/ 7 w 31"/>
                  <a:gd name="T5" fmla="*/ 55 h 60"/>
                  <a:gd name="T6" fmla="*/ 7 w 31"/>
                  <a:gd name="T7" fmla="*/ 51 h 60"/>
                  <a:gd name="T8" fmla="*/ 10 w 31"/>
                  <a:gd name="T9" fmla="*/ 51 h 60"/>
                  <a:gd name="T10" fmla="*/ 10 w 31"/>
                  <a:gd name="T11" fmla="*/ 35 h 60"/>
                  <a:gd name="T12" fmla="*/ 21 w 31"/>
                  <a:gd name="T13" fmla="*/ 60 h 60"/>
                  <a:gd name="T14" fmla="*/ 24 w 31"/>
                  <a:gd name="T15" fmla="*/ 60 h 60"/>
                  <a:gd name="T16" fmla="*/ 24 w 31"/>
                  <a:gd name="T17" fmla="*/ 49 h 60"/>
                  <a:gd name="T18" fmla="*/ 13 w 31"/>
                  <a:gd name="T19" fmla="*/ 23 h 60"/>
                  <a:gd name="T20" fmla="*/ 31 w 31"/>
                  <a:gd name="T21" fmla="*/ 13 h 60"/>
                  <a:gd name="T22" fmla="*/ 28 w 31"/>
                  <a:gd name="T23" fmla="*/ 3 h 60"/>
                  <a:gd name="T24" fmla="*/ 10 w 31"/>
                  <a:gd name="T25" fmla="*/ 17 h 60"/>
                  <a:gd name="T26" fmla="*/ 13 w 31"/>
                  <a:gd name="T27" fmla="*/ 3 h 60"/>
                  <a:gd name="T28" fmla="*/ 7 w 31"/>
                  <a:gd name="T29" fmla="*/ 0 h 60"/>
                  <a:gd name="T30" fmla="*/ 3 w 31"/>
                  <a:gd name="T31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0">
                    <a:moveTo>
                      <a:pt x="3" y="10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0" y="35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49"/>
                    </a:lnTo>
                    <a:lnTo>
                      <a:pt x="13" y="23"/>
                    </a:lnTo>
                    <a:lnTo>
                      <a:pt x="31" y="13"/>
                    </a:lnTo>
                    <a:lnTo>
                      <a:pt x="28" y="3"/>
                    </a:lnTo>
                    <a:lnTo>
                      <a:pt x="10" y="17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3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2" name="Freeform 1720"/>
              <p:cNvSpPr>
                <a:spLocks/>
              </p:cNvSpPr>
              <p:nvPr/>
            </p:nvSpPr>
            <p:spPr bwMode="auto">
              <a:xfrm>
                <a:off x="4619" y="4039"/>
                <a:ext cx="28" cy="24"/>
              </a:xfrm>
              <a:custGeom>
                <a:avLst/>
                <a:gdLst>
                  <a:gd name="T0" fmla="*/ 11 w 56"/>
                  <a:gd name="T1" fmla="*/ 4 h 48"/>
                  <a:gd name="T2" fmla="*/ 21 w 56"/>
                  <a:gd name="T3" fmla="*/ 20 h 48"/>
                  <a:gd name="T4" fmla="*/ 0 w 56"/>
                  <a:gd name="T5" fmla="*/ 38 h 48"/>
                  <a:gd name="T6" fmla="*/ 4 w 56"/>
                  <a:gd name="T7" fmla="*/ 48 h 48"/>
                  <a:gd name="T8" fmla="*/ 8 w 56"/>
                  <a:gd name="T9" fmla="*/ 45 h 48"/>
                  <a:gd name="T10" fmla="*/ 8 w 56"/>
                  <a:gd name="T11" fmla="*/ 48 h 48"/>
                  <a:gd name="T12" fmla="*/ 27 w 56"/>
                  <a:gd name="T13" fmla="*/ 35 h 48"/>
                  <a:gd name="T14" fmla="*/ 36 w 56"/>
                  <a:gd name="T15" fmla="*/ 48 h 48"/>
                  <a:gd name="T16" fmla="*/ 46 w 56"/>
                  <a:gd name="T17" fmla="*/ 48 h 48"/>
                  <a:gd name="T18" fmla="*/ 49 w 56"/>
                  <a:gd name="T19" fmla="*/ 42 h 48"/>
                  <a:gd name="T20" fmla="*/ 36 w 56"/>
                  <a:gd name="T21" fmla="*/ 26 h 48"/>
                  <a:gd name="T22" fmla="*/ 56 w 56"/>
                  <a:gd name="T23" fmla="*/ 7 h 48"/>
                  <a:gd name="T24" fmla="*/ 46 w 56"/>
                  <a:gd name="T25" fmla="*/ 0 h 48"/>
                  <a:gd name="T26" fmla="*/ 32 w 56"/>
                  <a:gd name="T27" fmla="*/ 14 h 48"/>
                  <a:gd name="T28" fmla="*/ 21 w 56"/>
                  <a:gd name="T29" fmla="*/ 0 h 48"/>
                  <a:gd name="T30" fmla="*/ 18 w 56"/>
                  <a:gd name="T31" fmla="*/ 0 h 48"/>
                  <a:gd name="T32" fmla="*/ 14 w 56"/>
                  <a:gd name="T33" fmla="*/ 0 h 48"/>
                  <a:gd name="T34" fmla="*/ 11 w 56"/>
                  <a:gd name="T3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11" y="4"/>
                    </a:moveTo>
                    <a:lnTo>
                      <a:pt x="21" y="20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27" y="35"/>
                    </a:lnTo>
                    <a:lnTo>
                      <a:pt x="36" y="48"/>
                    </a:lnTo>
                    <a:lnTo>
                      <a:pt x="46" y="48"/>
                    </a:lnTo>
                    <a:lnTo>
                      <a:pt x="49" y="42"/>
                    </a:lnTo>
                    <a:lnTo>
                      <a:pt x="36" y="26"/>
                    </a:lnTo>
                    <a:lnTo>
                      <a:pt x="56" y="7"/>
                    </a:lnTo>
                    <a:lnTo>
                      <a:pt x="46" y="0"/>
                    </a:lnTo>
                    <a:lnTo>
                      <a:pt x="32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3" name="Freeform 1721"/>
              <p:cNvSpPr>
                <a:spLocks/>
              </p:cNvSpPr>
              <p:nvPr/>
            </p:nvSpPr>
            <p:spPr bwMode="auto">
              <a:xfrm>
                <a:off x="4619" y="4039"/>
                <a:ext cx="28" cy="24"/>
              </a:xfrm>
              <a:custGeom>
                <a:avLst/>
                <a:gdLst>
                  <a:gd name="T0" fmla="*/ 11 w 56"/>
                  <a:gd name="T1" fmla="*/ 4 h 48"/>
                  <a:gd name="T2" fmla="*/ 21 w 56"/>
                  <a:gd name="T3" fmla="*/ 20 h 48"/>
                  <a:gd name="T4" fmla="*/ 0 w 56"/>
                  <a:gd name="T5" fmla="*/ 38 h 48"/>
                  <a:gd name="T6" fmla="*/ 4 w 56"/>
                  <a:gd name="T7" fmla="*/ 48 h 48"/>
                  <a:gd name="T8" fmla="*/ 8 w 56"/>
                  <a:gd name="T9" fmla="*/ 45 h 48"/>
                  <a:gd name="T10" fmla="*/ 8 w 56"/>
                  <a:gd name="T11" fmla="*/ 48 h 48"/>
                  <a:gd name="T12" fmla="*/ 27 w 56"/>
                  <a:gd name="T13" fmla="*/ 35 h 48"/>
                  <a:gd name="T14" fmla="*/ 36 w 56"/>
                  <a:gd name="T15" fmla="*/ 48 h 48"/>
                  <a:gd name="T16" fmla="*/ 46 w 56"/>
                  <a:gd name="T17" fmla="*/ 48 h 48"/>
                  <a:gd name="T18" fmla="*/ 49 w 56"/>
                  <a:gd name="T19" fmla="*/ 42 h 48"/>
                  <a:gd name="T20" fmla="*/ 36 w 56"/>
                  <a:gd name="T21" fmla="*/ 26 h 48"/>
                  <a:gd name="T22" fmla="*/ 56 w 56"/>
                  <a:gd name="T23" fmla="*/ 7 h 48"/>
                  <a:gd name="T24" fmla="*/ 46 w 56"/>
                  <a:gd name="T25" fmla="*/ 0 h 48"/>
                  <a:gd name="T26" fmla="*/ 32 w 56"/>
                  <a:gd name="T27" fmla="*/ 14 h 48"/>
                  <a:gd name="T28" fmla="*/ 21 w 56"/>
                  <a:gd name="T29" fmla="*/ 0 h 48"/>
                  <a:gd name="T30" fmla="*/ 18 w 56"/>
                  <a:gd name="T31" fmla="*/ 0 h 48"/>
                  <a:gd name="T32" fmla="*/ 14 w 56"/>
                  <a:gd name="T33" fmla="*/ 0 h 48"/>
                  <a:gd name="T34" fmla="*/ 11 w 56"/>
                  <a:gd name="T3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11" y="4"/>
                    </a:moveTo>
                    <a:lnTo>
                      <a:pt x="21" y="20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27" y="35"/>
                    </a:lnTo>
                    <a:lnTo>
                      <a:pt x="36" y="48"/>
                    </a:lnTo>
                    <a:lnTo>
                      <a:pt x="46" y="48"/>
                    </a:lnTo>
                    <a:lnTo>
                      <a:pt x="49" y="42"/>
                    </a:lnTo>
                    <a:lnTo>
                      <a:pt x="36" y="26"/>
                    </a:lnTo>
                    <a:lnTo>
                      <a:pt x="56" y="7"/>
                    </a:lnTo>
                    <a:lnTo>
                      <a:pt x="46" y="0"/>
                    </a:lnTo>
                    <a:lnTo>
                      <a:pt x="32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4" name="Rectangle 1722"/>
              <p:cNvSpPr>
                <a:spLocks noChangeArrowheads="1"/>
              </p:cNvSpPr>
              <p:nvPr/>
            </p:nvSpPr>
            <p:spPr bwMode="auto">
              <a:xfrm>
                <a:off x="4415" y="3986"/>
                <a:ext cx="63" cy="74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5" name="Rectangle 1723"/>
              <p:cNvSpPr>
                <a:spLocks noChangeArrowheads="1"/>
              </p:cNvSpPr>
              <p:nvPr/>
            </p:nvSpPr>
            <p:spPr bwMode="auto">
              <a:xfrm>
                <a:off x="4415" y="3986"/>
                <a:ext cx="63" cy="7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6" name="Rectangle 1724"/>
              <p:cNvSpPr>
                <a:spLocks noChangeArrowheads="1"/>
              </p:cNvSpPr>
              <p:nvPr/>
            </p:nvSpPr>
            <p:spPr bwMode="auto">
              <a:xfrm>
                <a:off x="4418" y="3990"/>
                <a:ext cx="58" cy="67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7" name="Rectangle 1725"/>
              <p:cNvSpPr>
                <a:spLocks noChangeArrowheads="1"/>
              </p:cNvSpPr>
              <p:nvPr/>
            </p:nvSpPr>
            <p:spPr bwMode="auto">
              <a:xfrm>
                <a:off x="4418" y="3990"/>
                <a:ext cx="58" cy="6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8" name="Freeform 1726"/>
              <p:cNvSpPr>
                <a:spLocks/>
              </p:cNvSpPr>
              <p:nvPr/>
            </p:nvSpPr>
            <p:spPr bwMode="auto">
              <a:xfrm>
                <a:off x="4450" y="4014"/>
                <a:ext cx="20" cy="35"/>
              </a:xfrm>
              <a:custGeom>
                <a:avLst/>
                <a:gdLst>
                  <a:gd name="T0" fmla="*/ 7 w 41"/>
                  <a:gd name="T1" fmla="*/ 10 h 70"/>
                  <a:gd name="T2" fmla="*/ 0 w 41"/>
                  <a:gd name="T3" fmla="*/ 60 h 70"/>
                  <a:gd name="T4" fmla="*/ 10 w 41"/>
                  <a:gd name="T5" fmla="*/ 68 h 70"/>
                  <a:gd name="T6" fmla="*/ 10 w 41"/>
                  <a:gd name="T7" fmla="*/ 64 h 70"/>
                  <a:gd name="T8" fmla="*/ 13 w 41"/>
                  <a:gd name="T9" fmla="*/ 64 h 70"/>
                  <a:gd name="T10" fmla="*/ 13 w 41"/>
                  <a:gd name="T11" fmla="*/ 42 h 70"/>
                  <a:gd name="T12" fmla="*/ 28 w 41"/>
                  <a:gd name="T13" fmla="*/ 70 h 70"/>
                  <a:gd name="T14" fmla="*/ 31 w 41"/>
                  <a:gd name="T15" fmla="*/ 70 h 70"/>
                  <a:gd name="T16" fmla="*/ 31 w 41"/>
                  <a:gd name="T17" fmla="*/ 60 h 70"/>
                  <a:gd name="T18" fmla="*/ 17 w 41"/>
                  <a:gd name="T19" fmla="*/ 32 h 70"/>
                  <a:gd name="T20" fmla="*/ 41 w 41"/>
                  <a:gd name="T21" fmla="*/ 19 h 70"/>
                  <a:gd name="T22" fmla="*/ 38 w 41"/>
                  <a:gd name="T23" fmla="*/ 8 h 70"/>
                  <a:gd name="T24" fmla="*/ 13 w 41"/>
                  <a:gd name="T25" fmla="*/ 22 h 70"/>
                  <a:gd name="T26" fmla="*/ 17 w 41"/>
                  <a:gd name="T27" fmla="*/ 8 h 70"/>
                  <a:gd name="T28" fmla="*/ 10 w 41"/>
                  <a:gd name="T29" fmla="*/ 0 h 70"/>
                  <a:gd name="T30" fmla="*/ 7 w 41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70">
                    <a:moveTo>
                      <a:pt x="7" y="10"/>
                    </a:moveTo>
                    <a:lnTo>
                      <a:pt x="0" y="60"/>
                    </a:lnTo>
                    <a:lnTo>
                      <a:pt x="10" y="68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3" y="42"/>
                    </a:lnTo>
                    <a:lnTo>
                      <a:pt x="28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1" y="19"/>
                    </a:lnTo>
                    <a:lnTo>
                      <a:pt x="38" y="8"/>
                    </a:lnTo>
                    <a:lnTo>
                      <a:pt x="13" y="22"/>
                    </a:lnTo>
                    <a:lnTo>
                      <a:pt x="17" y="8"/>
                    </a:lnTo>
                    <a:lnTo>
                      <a:pt x="10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999" name="Freeform 1727"/>
              <p:cNvSpPr>
                <a:spLocks/>
              </p:cNvSpPr>
              <p:nvPr/>
            </p:nvSpPr>
            <p:spPr bwMode="auto">
              <a:xfrm>
                <a:off x="4450" y="4014"/>
                <a:ext cx="20" cy="35"/>
              </a:xfrm>
              <a:custGeom>
                <a:avLst/>
                <a:gdLst>
                  <a:gd name="T0" fmla="*/ 7 w 41"/>
                  <a:gd name="T1" fmla="*/ 10 h 70"/>
                  <a:gd name="T2" fmla="*/ 0 w 41"/>
                  <a:gd name="T3" fmla="*/ 60 h 70"/>
                  <a:gd name="T4" fmla="*/ 10 w 41"/>
                  <a:gd name="T5" fmla="*/ 68 h 70"/>
                  <a:gd name="T6" fmla="*/ 10 w 41"/>
                  <a:gd name="T7" fmla="*/ 64 h 70"/>
                  <a:gd name="T8" fmla="*/ 13 w 41"/>
                  <a:gd name="T9" fmla="*/ 64 h 70"/>
                  <a:gd name="T10" fmla="*/ 13 w 41"/>
                  <a:gd name="T11" fmla="*/ 42 h 70"/>
                  <a:gd name="T12" fmla="*/ 28 w 41"/>
                  <a:gd name="T13" fmla="*/ 70 h 70"/>
                  <a:gd name="T14" fmla="*/ 31 w 41"/>
                  <a:gd name="T15" fmla="*/ 70 h 70"/>
                  <a:gd name="T16" fmla="*/ 31 w 41"/>
                  <a:gd name="T17" fmla="*/ 60 h 70"/>
                  <a:gd name="T18" fmla="*/ 17 w 41"/>
                  <a:gd name="T19" fmla="*/ 32 h 70"/>
                  <a:gd name="T20" fmla="*/ 41 w 41"/>
                  <a:gd name="T21" fmla="*/ 19 h 70"/>
                  <a:gd name="T22" fmla="*/ 38 w 41"/>
                  <a:gd name="T23" fmla="*/ 8 h 70"/>
                  <a:gd name="T24" fmla="*/ 13 w 41"/>
                  <a:gd name="T25" fmla="*/ 22 h 70"/>
                  <a:gd name="T26" fmla="*/ 17 w 41"/>
                  <a:gd name="T27" fmla="*/ 8 h 70"/>
                  <a:gd name="T28" fmla="*/ 10 w 41"/>
                  <a:gd name="T29" fmla="*/ 0 h 70"/>
                  <a:gd name="T30" fmla="*/ 7 w 41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70">
                    <a:moveTo>
                      <a:pt x="7" y="10"/>
                    </a:moveTo>
                    <a:lnTo>
                      <a:pt x="0" y="60"/>
                    </a:lnTo>
                    <a:lnTo>
                      <a:pt x="10" y="68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3" y="42"/>
                    </a:lnTo>
                    <a:lnTo>
                      <a:pt x="28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1" y="19"/>
                    </a:lnTo>
                    <a:lnTo>
                      <a:pt x="38" y="8"/>
                    </a:lnTo>
                    <a:lnTo>
                      <a:pt x="13" y="22"/>
                    </a:lnTo>
                    <a:lnTo>
                      <a:pt x="17" y="8"/>
                    </a:lnTo>
                    <a:lnTo>
                      <a:pt x="10" y="0"/>
                    </a:lnTo>
                    <a:lnTo>
                      <a:pt x="7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0" name="Freeform 1728"/>
              <p:cNvSpPr>
                <a:spLocks/>
              </p:cNvSpPr>
              <p:nvPr/>
            </p:nvSpPr>
            <p:spPr bwMode="auto">
              <a:xfrm>
                <a:off x="4423" y="3994"/>
                <a:ext cx="33" cy="30"/>
              </a:xfrm>
              <a:custGeom>
                <a:avLst/>
                <a:gdLst>
                  <a:gd name="T0" fmla="*/ 15 w 66"/>
                  <a:gd name="T1" fmla="*/ 3 h 60"/>
                  <a:gd name="T2" fmla="*/ 25 w 66"/>
                  <a:gd name="T3" fmla="*/ 28 h 60"/>
                  <a:gd name="T4" fmla="*/ 0 w 66"/>
                  <a:gd name="T5" fmla="*/ 45 h 60"/>
                  <a:gd name="T6" fmla="*/ 4 w 66"/>
                  <a:gd name="T7" fmla="*/ 60 h 60"/>
                  <a:gd name="T8" fmla="*/ 6 w 66"/>
                  <a:gd name="T9" fmla="*/ 56 h 60"/>
                  <a:gd name="T10" fmla="*/ 11 w 66"/>
                  <a:gd name="T11" fmla="*/ 60 h 60"/>
                  <a:gd name="T12" fmla="*/ 32 w 66"/>
                  <a:gd name="T13" fmla="*/ 39 h 60"/>
                  <a:gd name="T14" fmla="*/ 43 w 66"/>
                  <a:gd name="T15" fmla="*/ 60 h 60"/>
                  <a:gd name="T16" fmla="*/ 53 w 66"/>
                  <a:gd name="T17" fmla="*/ 56 h 60"/>
                  <a:gd name="T18" fmla="*/ 56 w 66"/>
                  <a:gd name="T19" fmla="*/ 51 h 60"/>
                  <a:gd name="T20" fmla="*/ 43 w 66"/>
                  <a:gd name="T21" fmla="*/ 31 h 60"/>
                  <a:gd name="T22" fmla="*/ 66 w 66"/>
                  <a:gd name="T23" fmla="*/ 7 h 60"/>
                  <a:gd name="T24" fmla="*/ 56 w 66"/>
                  <a:gd name="T25" fmla="*/ 0 h 60"/>
                  <a:gd name="T26" fmla="*/ 35 w 66"/>
                  <a:gd name="T27" fmla="*/ 17 h 60"/>
                  <a:gd name="T28" fmla="*/ 25 w 66"/>
                  <a:gd name="T29" fmla="*/ 0 h 60"/>
                  <a:gd name="T30" fmla="*/ 21 w 66"/>
                  <a:gd name="T31" fmla="*/ 0 h 60"/>
                  <a:gd name="T32" fmla="*/ 15 w 66"/>
                  <a:gd name="T33" fmla="*/ 0 h 60"/>
                  <a:gd name="T34" fmla="*/ 15 w 66"/>
                  <a:gd name="T3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0">
                    <a:moveTo>
                      <a:pt x="15" y="3"/>
                    </a:moveTo>
                    <a:lnTo>
                      <a:pt x="25" y="28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32" y="39"/>
                    </a:lnTo>
                    <a:lnTo>
                      <a:pt x="43" y="60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43" y="31"/>
                    </a:lnTo>
                    <a:lnTo>
                      <a:pt x="66" y="7"/>
                    </a:lnTo>
                    <a:lnTo>
                      <a:pt x="56" y="0"/>
                    </a:lnTo>
                    <a:lnTo>
                      <a:pt x="35" y="17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1" name="Freeform 1729"/>
              <p:cNvSpPr>
                <a:spLocks/>
              </p:cNvSpPr>
              <p:nvPr/>
            </p:nvSpPr>
            <p:spPr bwMode="auto">
              <a:xfrm>
                <a:off x="4423" y="3994"/>
                <a:ext cx="33" cy="30"/>
              </a:xfrm>
              <a:custGeom>
                <a:avLst/>
                <a:gdLst>
                  <a:gd name="T0" fmla="*/ 15 w 66"/>
                  <a:gd name="T1" fmla="*/ 3 h 60"/>
                  <a:gd name="T2" fmla="*/ 25 w 66"/>
                  <a:gd name="T3" fmla="*/ 28 h 60"/>
                  <a:gd name="T4" fmla="*/ 0 w 66"/>
                  <a:gd name="T5" fmla="*/ 45 h 60"/>
                  <a:gd name="T6" fmla="*/ 4 w 66"/>
                  <a:gd name="T7" fmla="*/ 60 h 60"/>
                  <a:gd name="T8" fmla="*/ 6 w 66"/>
                  <a:gd name="T9" fmla="*/ 56 h 60"/>
                  <a:gd name="T10" fmla="*/ 11 w 66"/>
                  <a:gd name="T11" fmla="*/ 60 h 60"/>
                  <a:gd name="T12" fmla="*/ 32 w 66"/>
                  <a:gd name="T13" fmla="*/ 39 h 60"/>
                  <a:gd name="T14" fmla="*/ 43 w 66"/>
                  <a:gd name="T15" fmla="*/ 60 h 60"/>
                  <a:gd name="T16" fmla="*/ 53 w 66"/>
                  <a:gd name="T17" fmla="*/ 56 h 60"/>
                  <a:gd name="T18" fmla="*/ 56 w 66"/>
                  <a:gd name="T19" fmla="*/ 51 h 60"/>
                  <a:gd name="T20" fmla="*/ 43 w 66"/>
                  <a:gd name="T21" fmla="*/ 31 h 60"/>
                  <a:gd name="T22" fmla="*/ 66 w 66"/>
                  <a:gd name="T23" fmla="*/ 7 h 60"/>
                  <a:gd name="T24" fmla="*/ 56 w 66"/>
                  <a:gd name="T25" fmla="*/ 0 h 60"/>
                  <a:gd name="T26" fmla="*/ 35 w 66"/>
                  <a:gd name="T27" fmla="*/ 17 h 60"/>
                  <a:gd name="T28" fmla="*/ 25 w 66"/>
                  <a:gd name="T29" fmla="*/ 0 h 60"/>
                  <a:gd name="T30" fmla="*/ 21 w 66"/>
                  <a:gd name="T31" fmla="*/ 0 h 60"/>
                  <a:gd name="T32" fmla="*/ 15 w 66"/>
                  <a:gd name="T33" fmla="*/ 0 h 60"/>
                  <a:gd name="T34" fmla="*/ 15 w 66"/>
                  <a:gd name="T3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0">
                    <a:moveTo>
                      <a:pt x="15" y="3"/>
                    </a:moveTo>
                    <a:lnTo>
                      <a:pt x="25" y="28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32" y="39"/>
                    </a:lnTo>
                    <a:lnTo>
                      <a:pt x="43" y="60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43" y="31"/>
                    </a:lnTo>
                    <a:lnTo>
                      <a:pt x="66" y="7"/>
                    </a:lnTo>
                    <a:lnTo>
                      <a:pt x="56" y="0"/>
                    </a:lnTo>
                    <a:lnTo>
                      <a:pt x="35" y="17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2" name="Freeform 1730"/>
              <p:cNvSpPr>
                <a:spLocks/>
              </p:cNvSpPr>
              <p:nvPr/>
            </p:nvSpPr>
            <p:spPr bwMode="auto">
              <a:xfrm>
                <a:off x="4425" y="4022"/>
                <a:ext cx="21" cy="29"/>
              </a:xfrm>
              <a:custGeom>
                <a:avLst/>
                <a:gdLst>
                  <a:gd name="T0" fmla="*/ 24 w 42"/>
                  <a:gd name="T1" fmla="*/ 0 h 59"/>
                  <a:gd name="T2" fmla="*/ 28 w 42"/>
                  <a:gd name="T3" fmla="*/ 4 h 59"/>
                  <a:gd name="T4" fmla="*/ 31 w 42"/>
                  <a:gd name="T5" fmla="*/ 4 h 59"/>
                  <a:gd name="T6" fmla="*/ 34 w 42"/>
                  <a:gd name="T7" fmla="*/ 7 h 59"/>
                  <a:gd name="T8" fmla="*/ 39 w 42"/>
                  <a:gd name="T9" fmla="*/ 11 h 59"/>
                  <a:gd name="T10" fmla="*/ 39 w 42"/>
                  <a:gd name="T11" fmla="*/ 17 h 59"/>
                  <a:gd name="T12" fmla="*/ 42 w 42"/>
                  <a:gd name="T13" fmla="*/ 21 h 59"/>
                  <a:gd name="T14" fmla="*/ 42 w 42"/>
                  <a:gd name="T15" fmla="*/ 27 h 59"/>
                  <a:gd name="T16" fmla="*/ 42 w 42"/>
                  <a:gd name="T17" fmla="*/ 32 h 59"/>
                  <a:gd name="T18" fmla="*/ 39 w 42"/>
                  <a:gd name="T19" fmla="*/ 39 h 59"/>
                  <a:gd name="T20" fmla="*/ 39 w 42"/>
                  <a:gd name="T21" fmla="*/ 45 h 59"/>
                  <a:gd name="T22" fmla="*/ 34 w 42"/>
                  <a:gd name="T23" fmla="*/ 49 h 59"/>
                  <a:gd name="T24" fmla="*/ 31 w 42"/>
                  <a:gd name="T25" fmla="*/ 53 h 59"/>
                  <a:gd name="T26" fmla="*/ 28 w 42"/>
                  <a:gd name="T27" fmla="*/ 55 h 59"/>
                  <a:gd name="T28" fmla="*/ 24 w 42"/>
                  <a:gd name="T29" fmla="*/ 55 h 59"/>
                  <a:gd name="T30" fmla="*/ 21 w 42"/>
                  <a:gd name="T31" fmla="*/ 59 h 59"/>
                  <a:gd name="T32" fmla="*/ 14 w 42"/>
                  <a:gd name="T33" fmla="*/ 59 h 59"/>
                  <a:gd name="T34" fmla="*/ 11 w 42"/>
                  <a:gd name="T35" fmla="*/ 55 h 59"/>
                  <a:gd name="T36" fmla="*/ 7 w 42"/>
                  <a:gd name="T37" fmla="*/ 55 h 59"/>
                  <a:gd name="T38" fmla="*/ 7 w 42"/>
                  <a:gd name="T39" fmla="*/ 53 h 59"/>
                  <a:gd name="T40" fmla="*/ 2 w 42"/>
                  <a:gd name="T41" fmla="*/ 49 h 59"/>
                  <a:gd name="T42" fmla="*/ 0 w 42"/>
                  <a:gd name="T43" fmla="*/ 42 h 59"/>
                  <a:gd name="T44" fmla="*/ 0 w 42"/>
                  <a:gd name="T45" fmla="*/ 39 h 59"/>
                  <a:gd name="T46" fmla="*/ 0 w 42"/>
                  <a:gd name="T47" fmla="*/ 32 h 59"/>
                  <a:gd name="T48" fmla="*/ 0 w 42"/>
                  <a:gd name="T49" fmla="*/ 27 h 59"/>
                  <a:gd name="T50" fmla="*/ 2 w 42"/>
                  <a:gd name="T51" fmla="*/ 21 h 59"/>
                  <a:gd name="T52" fmla="*/ 2 w 42"/>
                  <a:gd name="T53" fmla="*/ 13 h 59"/>
                  <a:gd name="T54" fmla="*/ 7 w 42"/>
                  <a:gd name="T55" fmla="*/ 11 h 59"/>
                  <a:gd name="T56" fmla="*/ 11 w 42"/>
                  <a:gd name="T57" fmla="*/ 7 h 59"/>
                  <a:gd name="T58" fmla="*/ 14 w 42"/>
                  <a:gd name="T59" fmla="*/ 4 h 59"/>
                  <a:gd name="T60" fmla="*/ 17 w 42"/>
                  <a:gd name="T61" fmla="*/ 4 h 59"/>
                  <a:gd name="T62" fmla="*/ 21 w 42"/>
                  <a:gd name="T63" fmla="*/ 0 h 59"/>
                  <a:gd name="T64" fmla="*/ 24 w 42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9">
                    <a:moveTo>
                      <a:pt x="24" y="0"/>
                    </a:moveTo>
                    <a:lnTo>
                      <a:pt x="28" y="4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2" y="21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4" y="49"/>
                    </a:lnTo>
                    <a:lnTo>
                      <a:pt x="31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9"/>
                    </a:lnTo>
                    <a:lnTo>
                      <a:pt x="14" y="59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3" name="Freeform 1731"/>
              <p:cNvSpPr>
                <a:spLocks/>
              </p:cNvSpPr>
              <p:nvPr/>
            </p:nvSpPr>
            <p:spPr bwMode="auto">
              <a:xfrm>
                <a:off x="4425" y="4022"/>
                <a:ext cx="21" cy="29"/>
              </a:xfrm>
              <a:custGeom>
                <a:avLst/>
                <a:gdLst>
                  <a:gd name="T0" fmla="*/ 24 w 42"/>
                  <a:gd name="T1" fmla="*/ 0 h 59"/>
                  <a:gd name="T2" fmla="*/ 28 w 42"/>
                  <a:gd name="T3" fmla="*/ 4 h 59"/>
                  <a:gd name="T4" fmla="*/ 31 w 42"/>
                  <a:gd name="T5" fmla="*/ 4 h 59"/>
                  <a:gd name="T6" fmla="*/ 34 w 42"/>
                  <a:gd name="T7" fmla="*/ 7 h 59"/>
                  <a:gd name="T8" fmla="*/ 39 w 42"/>
                  <a:gd name="T9" fmla="*/ 11 h 59"/>
                  <a:gd name="T10" fmla="*/ 39 w 42"/>
                  <a:gd name="T11" fmla="*/ 17 h 59"/>
                  <a:gd name="T12" fmla="*/ 42 w 42"/>
                  <a:gd name="T13" fmla="*/ 21 h 59"/>
                  <a:gd name="T14" fmla="*/ 42 w 42"/>
                  <a:gd name="T15" fmla="*/ 27 h 59"/>
                  <a:gd name="T16" fmla="*/ 42 w 42"/>
                  <a:gd name="T17" fmla="*/ 32 h 59"/>
                  <a:gd name="T18" fmla="*/ 39 w 42"/>
                  <a:gd name="T19" fmla="*/ 39 h 59"/>
                  <a:gd name="T20" fmla="*/ 39 w 42"/>
                  <a:gd name="T21" fmla="*/ 45 h 59"/>
                  <a:gd name="T22" fmla="*/ 34 w 42"/>
                  <a:gd name="T23" fmla="*/ 49 h 59"/>
                  <a:gd name="T24" fmla="*/ 31 w 42"/>
                  <a:gd name="T25" fmla="*/ 53 h 59"/>
                  <a:gd name="T26" fmla="*/ 28 w 42"/>
                  <a:gd name="T27" fmla="*/ 55 h 59"/>
                  <a:gd name="T28" fmla="*/ 24 w 42"/>
                  <a:gd name="T29" fmla="*/ 55 h 59"/>
                  <a:gd name="T30" fmla="*/ 21 w 42"/>
                  <a:gd name="T31" fmla="*/ 59 h 59"/>
                  <a:gd name="T32" fmla="*/ 14 w 42"/>
                  <a:gd name="T33" fmla="*/ 59 h 59"/>
                  <a:gd name="T34" fmla="*/ 11 w 42"/>
                  <a:gd name="T35" fmla="*/ 55 h 59"/>
                  <a:gd name="T36" fmla="*/ 7 w 42"/>
                  <a:gd name="T37" fmla="*/ 55 h 59"/>
                  <a:gd name="T38" fmla="*/ 7 w 42"/>
                  <a:gd name="T39" fmla="*/ 53 h 59"/>
                  <a:gd name="T40" fmla="*/ 2 w 42"/>
                  <a:gd name="T41" fmla="*/ 49 h 59"/>
                  <a:gd name="T42" fmla="*/ 0 w 42"/>
                  <a:gd name="T43" fmla="*/ 42 h 59"/>
                  <a:gd name="T44" fmla="*/ 0 w 42"/>
                  <a:gd name="T45" fmla="*/ 39 h 59"/>
                  <a:gd name="T46" fmla="*/ 0 w 42"/>
                  <a:gd name="T47" fmla="*/ 32 h 59"/>
                  <a:gd name="T48" fmla="*/ 0 w 42"/>
                  <a:gd name="T49" fmla="*/ 27 h 59"/>
                  <a:gd name="T50" fmla="*/ 2 w 42"/>
                  <a:gd name="T51" fmla="*/ 21 h 59"/>
                  <a:gd name="T52" fmla="*/ 2 w 42"/>
                  <a:gd name="T53" fmla="*/ 13 h 59"/>
                  <a:gd name="T54" fmla="*/ 7 w 42"/>
                  <a:gd name="T55" fmla="*/ 11 h 59"/>
                  <a:gd name="T56" fmla="*/ 11 w 42"/>
                  <a:gd name="T57" fmla="*/ 7 h 59"/>
                  <a:gd name="T58" fmla="*/ 14 w 42"/>
                  <a:gd name="T59" fmla="*/ 4 h 59"/>
                  <a:gd name="T60" fmla="*/ 17 w 42"/>
                  <a:gd name="T61" fmla="*/ 4 h 59"/>
                  <a:gd name="T62" fmla="*/ 21 w 42"/>
                  <a:gd name="T63" fmla="*/ 0 h 59"/>
                  <a:gd name="T64" fmla="*/ 24 w 42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9">
                    <a:moveTo>
                      <a:pt x="24" y="0"/>
                    </a:moveTo>
                    <a:lnTo>
                      <a:pt x="28" y="4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2" y="21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4" y="49"/>
                    </a:lnTo>
                    <a:lnTo>
                      <a:pt x="31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9"/>
                    </a:lnTo>
                    <a:lnTo>
                      <a:pt x="14" y="59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4" name="Freeform 1732"/>
              <p:cNvSpPr>
                <a:spLocks/>
              </p:cNvSpPr>
              <p:nvPr/>
            </p:nvSpPr>
            <p:spPr bwMode="auto">
              <a:xfrm>
                <a:off x="4431" y="4027"/>
                <a:ext cx="8" cy="16"/>
              </a:xfrm>
              <a:custGeom>
                <a:avLst/>
                <a:gdLst>
                  <a:gd name="T0" fmla="*/ 10 w 17"/>
                  <a:gd name="T1" fmla="*/ 0 h 31"/>
                  <a:gd name="T2" fmla="*/ 13 w 17"/>
                  <a:gd name="T3" fmla="*/ 2 h 31"/>
                  <a:gd name="T4" fmla="*/ 17 w 17"/>
                  <a:gd name="T5" fmla="*/ 6 h 31"/>
                  <a:gd name="T6" fmla="*/ 17 w 17"/>
                  <a:gd name="T7" fmla="*/ 10 h 31"/>
                  <a:gd name="T8" fmla="*/ 17 w 17"/>
                  <a:gd name="T9" fmla="*/ 12 h 31"/>
                  <a:gd name="T10" fmla="*/ 17 w 17"/>
                  <a:gd name="T11" fmla="*/ 16 h 31"/>
                  <a:gd name="T12" fmla="*/ 17 w 17"/>
                  <a:gd name="T13" fmla="*/ 21 h 31"/>
                  <a:gd name="T14" fmla="*/ 13 w 17"/>
                  <a:gd name="T15" fmla="*/ 24 h 31"/>
                  <a:gd name="T16" fmla="*/ 13 w 17"/>
                  <a:gd name="T17" fmla="*/ 28 h 31"/>
                  <a:gd name="T18" fmla="*/ 10 w 17"/>
                  <a:gd name="T19" fmla="*/ 31 h 31"/>
                  <a:gd name="T20" fmla="*/ 6 w 17"/>
                  <a:gd name="T21" fmla="*/ 31 h 31"/>
                  <a:gd name="T22" fmla="*/ 3 w 17"/>
                  <a:gd name="T23" fmla="*/ 31 h 31"/>
                  <a:gd name="T24" fmla="*/ 3 w 17"/>
                  <a:gd name="T25" fmla="*/ 28 h 31"/>
                  <a:gd name="T26" fmla="*/ 0 w 17"/>
                  <a:gd name="T27" fmla="*/ 28 h 31"/>
                  <a:gd name="T28" fmla="*/ 0 w 17"/>
                  <a:gd name="T29" fmla="*/ 24 h 31"/>
                  <a:gd name="T30" fmla="*/ 0 w 17"/>
                  <a:gd name="T31" fmla="*/ 21 h 31"/>
                  <a:gd name="T32" fmla="*/ 0 w 17"/>
                  <a:gd name="T33" fmla="*/ 16 h 31"/>
                  <a:gd name="T34" fmla="*/ 3 w 17"/>
                  <a:gd name="T35" fmla="*/ 12 h 31"/>
                  <a:gd name="T36" fmla="*/ 3 w 17"/>
                  <a:gd name="T37" fmla="*/ 10 h 31"/>
                  <a:gd name="T38" fmla="*/ 3 w 17"/>
                  <a:gd name="T39" fmla="*/ 6 h 31"/>
                  <a:gd name="T40" fmla="*/ 6 w 17"/>
                  <a:gd name="T41" fmla="*/ 6 h 31"/>
                  <a:gd name="T42" fmla="*/ 6 w 17"/>
                  <a:gd name="T43" fmla="*/ 2 h 31"/>
                  <a:gd name="T44" fmla="*/ 10 w 17"/>
                  <a:gd name="T45" fmla="*/ 2 h 31"/>
                  <a:gd name="T46" fmla="*/ 10 w 17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31">
                    <a:moveTo>
                      <a:pt x="10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5" name="Freeform 1733"/>
              <p:cNvSpPr>
                <a:spLocks/>
              </p:cNvSpPr>
              <p:nvPr/>
            </p:nvSpPr>
            <p:spPr bwMode="auto">
              <a:xfrm>
                <a:off x="4431" y="4027"/>
                <a:ext cx="8" cy="16"/>
              </a:xfrm>
              <a:custGeom>
                <a:avLst/>
                <a:gdLst>
                  <a:gd name="T0" fmla="*/ 10 w 17"/>
                  <a:gd name="T1" fmla="*/ 0 h 31"/>
                  <a:gd name="T2" fmla="*/ 13 w 17"/>
                  <a:gd name="T3" fmla="*/ 2 h 31"/>
                  <a:gd name="T4" fmla="*/ 17 w 17"/>
                  <a:gd name="T5" fmla="*/ 6 h 31"/>
                  <a:gd name="T6" fmla="*/ 17 w 17"/>
                  <a:gd name="T7" fmla="*/ 10 h 31"/>
                  <a:gd name="T8" fmla="*/ 17 w 17"/>
                  <a:gd name="T9" fmla="*/ 12 h 31"/>
                  <a:gd name="T10" fmla="*/ 17 w 17"/>
                  <a:gd name="T11" fmla="*/ 16 h 31"/>
                  <a:gd name="T12" fmla="*/ 17 w 17"/>
                  <a:gd name="T13" fmla="*/ 21 h 31"/>
                  <a:gd name="T14" fmla="*/ 13 w 17"/>
                  <a:gd name="T15" fmla="*/ 24 h 31"/>
                  <a:gd name="T16" fmla="*/ 13 w 17"/>
                  <a:gd name="T17" fmla="*/ 28 h 31"/>
                  <a:gd name="T18" fmla="*/ 10 w 17"/>
                  <a:gd name="T19" fmla="*/ 31 h 31"/>
                  <a:gd name="T20" fmla="*/ 6 w 17"/>
                  <a:gd name="T21" fmla="*/ 31 h 31"/>
                  <a:gd name="T22" fmla="*/ 3 w 17"/>
                  <a:gd name="T23" fmla="*/ 31 h 31"/>
                  <a:gd name="T24" fmla="*/ 3 w 17"/>
                  <a:gd name="T25" fmla="*/ 28 h 31"/>
                  <a:gd name="T26" fmla="*/ 0 w 17"/>
                  <a:gd name="T27" fmla="*/ 28 h 31"/>
                  <a:gd name="T28" fmla="*/ 0 w 17"/>
                  <a:gd name="T29" fmla="*/ 24 h 31"/>
                  <a:gd name="T30" fmla="*/ 0 w 17"/>
                  <a:gd name="T31" fmla="*/ 21 h 31"/>
                  <a:gd name="T32" fmla="*/ 0 w 17"/>
                  <a:gd name="T33" fmla="*/ 16 h 31"/>
                  <a:gd name="T34" fmla="*/ 3 w 17"/>
                  <a:gd name="T35" fmla="*/ 12 h 31"/>
                  <a:gd name="T36" fmla="*/ 3 w 17"/>
                  <a:gd name="T37" fmla="*/ 10 h 31"/>
                  <a:gd name="T38" fmla="*/ 3 w 17"/>
                  <a:gd name="T39" fmla="*/ 6 h 31"/>
                  <a:gd name="T40" fmla="*/ 6 w 17"/>
                  <a:gd name="T41" fmla="*/ 6 h 31"/>
                  <a:gd name="T42" fmla="*/ 6 w 17"/>
                  <a:gd name="T43" fmla="*/ 2 h 31"/>
                  <a:gd name="T44" fmla="*/ 10 w 17"/>
                  <a:gd name="T45" fmla="*/ 2 h 31"/>
                  <a:gd name="T46" fmla="*/ 10 w 17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31">
                    <a:moveTo>
                      <a:pt x="10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6" name="Freeform 1734"/>
              <p:cNvSpPr>
                <a:spLocks/>
              </p:cNvSpPr>
              <p:nvPr/>
            </p:nvSpPr>
            <p:spPr bwMode="auto">
              <a:xfrm>
                <a:off x="4772" y="3918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0 h 8"/>
                  <a:gd name="T4" fmla="*/ 4 w 4"/>
                  <a:gd name="T5" fmla="*/ 4 h 8"/>
                  <a:gd name="T6" fmla="*/ 4 w 4"/>
                  <a:gd name="T7" fmla="*/ 8 h 8"/>
                  <a:gd name="T8" fmla="*/ 0 w 4"/>
                  <a:gd name="T9" fmla="*/ 8 h 8"/>
                  <a:gd name="T10" fmla="*/ 0 w 4"/>
                  <a:gd name="T11" fmla="*/ 4 h 8"/>
                  <a:gd name="T12" fmla="*/ 0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7" name="Rectangle 1735"/>
              <p:cNvSpPr>
                <a:spLocks noChangeArrowheads="1"/>
              </p:cNvSpPr>
              <p:nvPr/>
            </p:nvSpPr>
            <p:spPr bwMode="auto">
              <a:xfrm>
                <a:off x="4724" y="3917"/>
                <a:ext cx="62" cy="7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8" name="Rectangle 1736"/>
              <p:cNvSpPr>
                <a:spLocks noChangeArrowheads="1"/>
              </p:cNvSpPr>
              <p:nvPr/>
            </p:nvSpPr>
            <p:spPr bwMode="auto">
              <a:xfrm>
                <a:off x="4724" y="3917"/>
                <a:ext cx="62" cy="7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09" name="Rectangle 1737"/>
              <p:cNvSpPr>
                <a:spLocks noChangeArrowheads="1"/>
              </p:cNvSpPr>
              <p:nvPr/>
            </p:nvSpPr>
            <p:spPr bwMode="auto">
              <a:xfrm>
                <a:off x="4725" y="3918"/>
                <a:ext cx="58" cy="68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0" name="Rectangle 1738"/>
              <p:cNvSpPr>
                <a:spLocks noChangeArrowheads="1"/>
              </p:cNvSpPr>
              <p:nvPr/>
            </p:nvSpPr>
            <p:spPr bwMode="auto">
              <a:xfrm>
                <a:off x="4725" y="3918"/>
                <a:ext cx="58" cy="6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1" name="Freeform 1739"/>
              <p:cNvSpPr>
                <a:spLocks/>
              </p:cNvSpPr>
              <p:nvPr/>
            </p:nvSpPr>
            <p:spPr bwMode="auto">
              <a:xfrm>
                <a:off x="4758" y="3945"/>
                <a:ext cx="22" cy="35"/>
              </a:xfrm>
              <a:custGeom>
                <a:avLst/>
                <a:gdLst>
                  <a:gd name="T0" fmla="*/ 9 w 43"/>
                  <a:gd name="T1" fmla="*/ 10 h 69"/>
                  <a:gd name="T2" fmla="*/ 0 w 43"/>
                  <a:gd name="T3" fmla="*/ 59 h 69"/>
                  <a:gd name="T4" fmla="*/ 9 w 43"/>
                  <a:gd name="T5" fmla="*/ 66 h 69"/>
                  <a:gd name="T6" fmla="*/ 9 w 43"/>
                  <a:gd name="T7" fmla="*/ 62 h 69"/>
                  <a:gd name="T8" fmla="*/ 11 w 43"/>
                  <a:gd name="T9" fmla="*/ 62 h 69"/>
                  <a:gd name="T10" fmla="*/ 15 w 43"/>
                  <a:gd name="T11" fmla="*/ 42 h 69"/>
                  <a:gd name="T12" fmla="*/ 25 w 43"/>
                  <a:gd name="T13" fmla="*/ 69 h 69"/>
                  <a:gd name="T14" fmla="*/ 32 w 43"/>
                  <a:gd name="T15" fmla="*/ 69 h 69"/>
                  <a:gd name="T16" fmla="*/ 32 w 43"/>
                  <a:gd name="T17" fmla="*/ 54 h 69"/>
                  <a:gd name="T18" fmla="*/ 18 w 43"/>
                  <a:gd name="T19" fmla="*/ 31 h 69"/>
                  <a:gd name="T20" fmla="*/ 43 w 43"/>
                  <a:gd name="T21" fmla="*/ 16 h 69"/>
                  <a:gd name="T22" fmla="*/ 35 w 43"/>
                  <a:gd name="T23" fmla="*/ 3 h 69"/>
                  <a:gd name="T24" fmla="*/ 15 w 43"/>
                  <a:gd name="T25" fmla="*/ 20 h 69"/>
                  <a:gd name="T26" fmla="*/ 18 w 43"/>
                  <a:gd name="T27" fmla="*/ 3 h 69"/>
                  <a:gd name="T28" fmla="*/ 11 w 43"/>
                  <a:gd name="T29" fmla="*/ 0 h 69"/>
                  <a:gd name="T30" fmla="*/ 9 w 43"/>
                  <a:gd name="T3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9">
                    <a:moveTo>
                      <a:pt x="9" y="10"/>
                    </a:moveTo>
                    <a:lnTo>
                      <a:pt x="0" y="59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5" y="42"/>
                    </a:lnTo>
                    <a:lnTo>
                      <a:pt x="25" y="69"/>
                    </a:lnTo>
                    <a:lnTo>
                      <a:pt x="32" y="69"/>
                    </a:lnTo>
                    <a:lnTo>
                      <a:pt x="32" y="54"/>
                    </a:lnTo>
                    <a:lnTo>
                      <a:pt x="18" y="31"/>
                    </a:lnTo>
                    <a:lnTo>
                      <a:pt x="43" y="16"/>
                    </a:lnTo>
                    <a:lnTo>
                      <a:pt x="35" y="3"/>
                    </a:lnTo>
                    <a:lnTo>
                      <a:pt x="15" y="20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2" name="Freeform 1740"/>
              <p:cNvSpPr>
                <a:spLocks/>
              </p:cNvSpPr>
              <p:nvPr/>
            </p:nvSpPr>
            <p:spPr bwMode="auto">
              <a:xfrm>
                <a:off x="4758" y="3945"/>
                <a:ext cx="22" cy="35"/>
              </a:xfrm>
              <a:custGeom>
                <a:avLst/>
                <a:gdLst>
                  <a:gd name="T0" fmla="*/ 9 w 43"/>
                  <a:gd name="T1" fmla="*/ 10 h 69"/>
                  <a:gd name="T2" fmla="*/ 0 w 43"/>
                  <a:gd name="T3" fmla="*/ 59 h 69"/>
                  <a:gd name="T4" fmla="*/ 9 w 43"/>
                  <a:gd name="T5" fmla="*/ 66 h 69"/>
                  <a:gd name="T6" fmla="*/ 9 w 43"/>
                  <a:gd name="T7" fmla="*/ 62 h 69"/>
                  <a:gd name="T8" fmla="*/ 11 w 43"/>
                  <a:gd name="T9" fmla="*/ 62 h 69"/>
                  <a:gd name="T10" fmla="*/ 15 w 43"/>
                  <a:gd name="T11" fmla="*/ 42 h 69"/>
                  <a:gd name="T12" fmla="*/ 25 w 43"/>
                  <a:gd name="T13" fmla="*/ 69 h 69"/>
                  <a:gd name="T14" fmla="*/ 32 w 43"/>
                  <a:gd name="T15" fmla="*/ 69 h 69"/>
                  <a:gd name="T16" fmla="*/ 32 w 43"/>
                  <a:gd name="T17" fmla="*/ 54 h 69"/>
                  <a:gd name="T18" fmla="*/ 18 w 43"/>
                  <a:gd name="T19" fmla="*/ 31 h 69"/>
                  <a:gd name="T20" fmla="*/ 43 w 43"/>
                  <a:gd name="T21" fmla="*/ 16 h 69"/>
                  <a:gd name="T22" fmla="*/ 35 w 43"/>
                  <a:gd name="T23" fmla="*/ 3 h 69"/>
                  <a:gd name="T24" fmla="*/ 15 w 43"/>
                  <a:gd name="T25" fmla="*/ 20 h 69"/>
                  <a:gd name="T26" fmla="*/ 18 w 43"/>
                  <a:gd name="T27" fmla="*/ 3 h 69"/>
                  <a:gd name="T28" fmla="*/ 11 w 43"/>
                  <a:gd name="T29" fmla="*/ 0 h 69"/>
                  <a:gd name="T30" fmla="*/ 9 w 43"/>
                  <a:gd name="T3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9">
                    <a:moveTo>
                      <a:pt x="9" y="10"/>
                    </a:moveTo>
                    <a:lnTo>
                      <a:pt x="0" y="59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5" y="42"/>
                    </a:lnTo>
                    <a:lnTo>
                      <a:pt x="25" y="69"/>
                    </a:lnTo>
                    <a:lnTo>
                      <a:pt x="32" y="69"/>
                    </a:lnTo>
                    <a:lnTo>
                      <a:pt x="32" y="54"/>
                    </a:lnTo>
                    <a:lnTo>
                      <a:pt x="18" y="31"/>
                    </a:lnTo>
                    <a:lnTo>
                      <a:pt x="43" y="16"/>
                    </a:lnTo>
                    <a:lnTo>
                      <a:pt x="35" y="3"/>
                    </a:lnTo>
                    <a:lnTo>
                      <a:pt x="15" y="20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9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3" name="Freeform 1741"/>
              <p:cNvSpPr>
                <a:spLocks/>
              </p:cNvSpPr>
              <p:nvPr/>
            </p:nvSpPr>
            <p:spPr bwMode="auto">
              <a:xfrm>
                <a:off x="4733" y="3922"/>
                <a:ext cx="33" cy="31"/>
              </a:xfrm>
              <a:custGeom>
                <a:avLst/>
                <a:gdLst>
                  <a:gd name="T0" fmla="*/ 10 w 66"/>
                  <a:gd name="T1" fmla="*/ 2 h 62"/>
                  <a:gd name="T2" fmla="*/ 23 w 66"/>
                  <a:gd name="T3" fmla="*/ 28 h 62"/>
                  <a:gd name="T4" fmla="*/ 0 w 66"/>
                  <a:gd name="T5" fmla="*/ 46 h 62"/>
                  <a:gd name="T6" fmla="*/ 3 w 66"/>
                  <a:gd name="T7" fmla="*/ 58 h 62"/>
                  <a:gd name="T8" fmla="*/ 6 w 66"/>
                  <a:gd name="T9" fmla="*/ 58 h 62"/>
                  <a:gd name="T10" fmla="*/ 6 w 66"/>
                  <a:gd name="T11" fmla="*/ 62 h 62"/>
                  <a:gd name="T12" fmla="*/ 30 w 66"/>
                  <a:gd name="T13" fmla="*/ 42 h 62"/>
                  <a:gd name="T14" fmla="*/ 41 w 66"/>
                  <a:gd name="T15" fmla="*/ 58 h 62"/>
                  <a:gd name="T16" fmla="*/ 51 w 66"/>
                  <a:gd name="T17" fmla="*/ 58 h 62"/>
                  <a:gd name="T18" fmla="*/ 55 w 66"/>
                  <a:gd name="T19" fmla="*/ 52 h 62"/>
                  <a:gd name="T20" fmla="*/ 41 w 66"/>
                  <a:gd name="T21" fmla="*/ 34 h 62"/>
                  <a:gd name="T22" fmla="*/ 66 w 66"/>
                  <a:gd name="T23" fmla="*/ 10 h 62"/>
                  <a:gd name="T24" fmla="*/ 55 w 66"/>
                  <a:gd name="T25" fmla="*/ 0 h 62"/>
                  <a:gd name="T26" fmla="*/ 34 w 66"/>
                  <a:gd name="T27" fmla="*/ 20 h 62"/>
                  <a:gd name="T28" fmla="*/ 23 w 66"/>
                  <a:gd name="T29" fmla="*/ 0 h 62"/>
                  <a:gd name="T30" fmla="*/ 16 w 66"/>
                  <a:gd name="T31" fmla="*/ 2 h 62"/>
                  <a:gd name="T32" fmla="*/ 13 w 66"/>
                  <a:gd name="T33" fmla="*/ 0 h 62"/>
                  <a:gd name="T34" fmla="*/ 10 w 66"/>
                  <a:gd name="T3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0" y="2"/>
                    </a:moveTo>
                    <a:lnTo>
                      <a:pt x="23" y="28"/>
                    </a:lnTo>
                    <a:lnTo>
                      <a:pt x="0" y="46"/>
                    </a:lnTo>
                    <a:lnTo>
                      <a:pt x="3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30" y="42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55" y="52"/>
                    </a:lnTo>
                    <a:lnTo>
                      <a:pt x="41" y="34"/>
                    </a:lnTo>
                    <a:lnTo>
                      <a:pt x="66" y="10"/>
                    </a:lnTo>
                    <a:lnTo>
                      <a:pt x="55" y="0"/>
                    </a:lnTo>
                    <a:lnTo>
                      <a:pt x="34" y="2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4" name="Freeform 1742"/>
              <p:cNvSpPr>
                <a:spLocks/>
              </p:cNvSpPr>
              <p:nvPr/>
            </p:nvSpPr>
            <p:spPr bwMode="auto">
              <a:xfrm>
                <a:off x="4733" y="3922"/>
                <a:ext cx="33" cy="31"/>
              </a:xfrm>
              <a:custGeom>
                <a:avLst/>
                <a:gdLst>
                  <a:gd name="T0" fmla="*/ 10 w 66"/>
                  <a:gd name="T1" fmla="*/ 2 h 62"/>
                  <a:gd name="T2" fmla="*/ 23 w 66"/>
                  <a:gd name="T3" fmla="*/ 28 h 62"/>
                  <a:gd name="T4" fmla="*/ 0 w 66"/>
                  <a:gd name="T5" fmla="*/ 46 h 62"/>
                  <a:gd name="T6" fmla="*/ 3 w 66"/>
                  <a:gd name="T7" fmla="*/ 58 h 62"/>
                  <a:gd name="T8" fmla="*/ 6 w 66"/>
                  <a:gd name="T9" fmla="*/ 58 h 62"/>
                  <a:gd name="T10" fmla="*/ 6 w 66"/>
                  <a:gd name="T11" fmla="*/ 62 h 62"/>
                  <a:gd name="T12" fmla="*/ 30 w 66"/>
                  <a:gd name="T13" fmla="*/ 42 h 62"/>
                  <a:gd name="T14" fmla="*/ 41 w 66"/>
                  <a:gd name="T15" fmla="*/ 58 h 62"/>
                  <a:gd name="T16" fmla="*/ 51 w 66"/>
                  <a:gd name="T17" fmla="*/ 58 h 62"/>
                  <a:gd name="T18" fmla="*/ 55 w 66"/>
                  <a:gd name="T19" fmla="*/ 52 h 62"/>
                  <a:gd name="T20" fmla="*/ 41 w 66"/>
                  <a:gd name="T21" fmla="*/ 34 h 62"/>
                  <a:gd name="T22" fmla="*/ 66 w 66"/>
                  <a:gd name="T23" fmla="*/ 10 h 62"/>
                  <a:gd name="T24" fmla="*/ 55 w 66"/>
                  <a:gd name="T25" fmla="*/ 0 h 62"/>
                  <a:gd name="T26" fmla="*/ 34 w 66"/>
                  <a:gd name="T27" fmla="*/ 20 h 62"/>
                  <a:gd name="T28" fmla="*/ 23 w 66"/>
                  <a:gd name="T29" fmla="*/ 0 h 62"/>
                  <a:gd name="T30" fmla="*/ 16 w 66"/>
                  <a:gd name="T31" fmla="*/ 2 h 62"/>
                  <a:gd name="T32" fmla="*/ 13 w 66"/>
                  <a:gd name="T33" fmla="*/ 0 h 62"/>
                  <a:gd name="T34" fmla="*/ 10 w 66"/>
                  <a:gd name="T3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0" y="2"/>
                    </a:moveTo>
                    <a:lnTo>
                      <a:pt x="23" y="28"/>
                    </a:lnTo>
                    <a:lnTo>
                      <a:pt x="0" y="46"/>
                    </a:lnTo>
                    <a:lnTo>
                      <a:pt x="3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30" y="42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55" y="52"/>
                    </a:lnTo>
                    <a:lnTo>
                      <a:pt x="41" y="34"/>
                    </a:lnTo>
                    <a:lnTo>
                      <a:pt x="66" y="10"/>
                    </a:lnTo>
                    <a:lnTo>
                      <a:pt x="55" y="0"/>
                    </a:lnTo>
                    <a:lnTo>
                      <a:pt x="34" y="2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5" name="Freeform 1743"/>
              <p:cNvSpPr>
                <a:spLocks/>
              </p:cNvSpPr>
              <p:nvPr/>
            </p:nvSpPr>
            <p:spPr bwMode="auto">
              <a:xfrm>
                <a:off x="4734" y="3951"/>
                <a:ext cx="19" cy="29"/>
              </a:xfrm>
              <a:custGeom>
                <a:avLst/>
                <a:gdLst>
                  <a:gd name="T0" fmla="*/ 25 w 38"/>
                  <a:gd name="T1" fmla="*/ 0 h 57"/>
                  <a:gd name="T2" fmla="*/ 27 w 38"/>
                  <a:gd name="T3" fmla="*/ 0 h 57"/>
                  <a:gd name="T4" fmla="*/ 31 w 38"/>
                  <a:gd name="T5" fmla="*/ 4 h 57"/>
                  <a:gd name="T6" fmla="*/ 35 w 38"/>
                  <a:gd name="T7" fmla="*/ 8 h 57"/>
                  <a:gd name="T8" fmla="*/ 38 w 38"/>
                  <a:gd name="T9" fmla="*/ 10 h 57"/>
                  <a:gd name="T10" fmla="*/ 38 w 38"/>
                  <a:gd name="T11" fmla="*/ 16 h 57"/>
                  <a:gd name="T12" fmla="*/ 38 w 38"/>
                  <a:gd name="T13" fmla="*/ 22 h 57"/>
                  <a:gd name="T14" fmla="*/ 38 w 38"/>
                  <a:gd name="T15" fmla="*/ 26 h 57"/>
                  <a:gd name="T16" fmla="*/ 38 w 38"/>
                  <a:gd name="T17" fmla="*/ 32 h 57"/>
                  <a:gd name="T18" fmla="*/ 38 w 38"/>
                  <a:gd name="T19" fmla="*/ 38 h 57"/>
                  <a:gd name="T20" fmla="*/ 35 w 38"/>
                  <a:gd name="T21" fmla="*/ 42 h 57"/>
                  <a:gd name="T22" fmla="*/ 35 w 38"/>
                  <a:gd name="T23" fmla="*/ 47 h 57"/>
                  <a:gd name="T24" fmla="*/ 31 w 38"/>
                  <a:gd name="T25" fmla="*/ 54 h 57"/>
                  <a:gd name="T26" fmla="*/ 27 w 38"/>
                  <a:gd name="T27" fmla="*/ 54 h 57"/>
                  <a:gd name="T28" fmla="*/ 25 w 38"/>
                  <a:gd name="T29" fmla="*/ 57 h 57"/>
                  <a:gd name="T30" fmla="*/ 17 w 38"/>
                  <a:gd name="T31" fmla="*/ 57 h 57"/>
                  <a:gd name="T32" fmla="*/ 13 w 38"/>
                  <a:gd name="T33" fmla="*/ 57 h 57"/>
                  <a:gd name="T34" fmla="*/ 10 w 38"/>
                  <a:gd name="T35" fmla="*/ 57 h 57"/>
                  <a:gd name="T36" fmla="*/ 7 w 38"/>
                  <a:gd name="T37" fmla="*/ 54 h 57"/>
                  <a:gd name="T38" fmla="*/ 3 w 38"/>
                  <a:gd name="T39" fmla="*/ 50 h 57"/>
                  <a:gd name="T40" fmla="*/ 3 w 38"/>
                  <a:gd name="T41" fmla="*/ 47 h 57"/>
                  <a:gd name="T42" fmla="*/ 0 w 38"/>
                  <a:gd name="T43" fmla="*/ 42 h 57"/>
                  <a:gd name="T44" fmla="*/ 0 w 38"/>
                  <a:gd name="T45" fmla="*/ 36 h 57"/>
                  <a:gd name="T46" fmla="*/ 0 w 38"/>
                  <a:gd name="T47" fmla="*/ 32 h 57"/>
                  <a:gd name="T48" fmla="*/ 0 w 38"/>
                  <a:gd name="T49" fmla="*/ 26 h 57"/>
                  <a:gd name="T50" fmla="*/ 3 w 38"/>
                  <a:gd name="T51" fmla="*/ 19 h 57"/>
                  <a:gd name="T52" fmla="*/ 3 w 38"/>
                  <a:gd name="T53" fmla="*/ 16 h 57"/>
                  <a:gd name="T54" fmla="*/ 7 w 38"/>
                  <a:gd name="T55" fmla="*/ 10 h 57"/>
                  <a:gd name="T56" fmla="*/ 10 w 38"/>
                  <a:gd name="T57" fmla="*/ 8 h 57"/>
                  <a:gd name="T58" fmla="*/ 13 w 38"/>
                  <a:gd name="T59" fmla="*/ 4 h 57"/>
                  <a:gd name="T60" fmla="*/ 17 w 38"/>
                  <a:gd name="T61" fmla="*/ 0 h 57"/>
                  <a:gd name="T62" fmla="*/ 20 w 38"/>
                  <a:gd name="T63" fmla="*/ 0 h 57"/>
                  <a:gd name="T64" fmla="*/ 25 w 3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7">
                    <a:moveTo>
                      <a:pt x="25" y="0"/>
                    </a:moveTo>
                    <a:lnTo>
                      <a:pt x="27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5" y="47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5" y="57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6" name="Freeform 1744"/>
              <p:cNvSpPr>
                <a:spLocks/>
              </p:cNvSpPr>
              <p:nvPr/>
            </p:nvSpPr>
            <p:spPr bwMode="auto">
              <a:xfrm>
                <a:off x="4734" y="3951"/>
                <a:ext cx="19" cy="29"/>
              </a:xfrm>
              <a:custGeom>
                <a:avLst/>
                <a:gdLst>
                  <a:gd name="T0" fmla="*/ 25 w 38"/>
                  <a:gd name="T1" fmla="*/ 0 h 57"/>
                  <a:gd name="T2" fmla="*/ 27 w 38"/>
                  <a:gd name="T3" fmla="*/ 0 h 57"/>
                  <a:gd name="T4" fmla="*/ 31 w 38"/>
                  <a:gd name="T5" fmla="*/ 4 h 57"/>
                  <a:gd name="T6" fmla="*/ 35 w 38"/>
                  <a:gd name="T7" fmla="*/ 8 h 57"/>
                  <a:gd name="T8" fmla="*/ 38 w 38"/>
                  <a:gd name="T9" fmla="*/ 10 h 57"/>
                  <a:gd name="T10" fmla="*/ 38 w 38"/>
                  <a:gd name="T11" fmla="*/ 16 h 57"/>
                  <a:gd name="T12" fmla="*/ 38 w 38"/>
                  <a:gd name="T13" fmla="*/ 22 h 57"/>
                  <a:gd name="T14" fmla="*/ 38 w 38"/>
                  <a:gd name="T15" fmla="*/ 26 h 57"/>
                  <a:gd name="T16" fmla="*/ 38 w 38"/>
                  <a:gd name="T17" fmla="*/ 32 h 57"/>
                  <a:gd name="T18" fmla="*/ 38 w 38"/>
                  <a:gd name="T19" fmla="*/ 38 h 57"/>
                  <a:gd name="T20" fmla="*/ 35 w 38"/>
                  <a:gd name="T21" fmla="*/ 42 h 57"/>
                  <a:gd name="T22" fmla="*/ 35 w 38"/>
                  <a:gd name="T23" fmla="*/ 47 h 57"/>
                  <a:gd name="T24" fmla="*/ 31 w 38"/>
                  <a:gd name="T25" fmla="*/ 54 h 57"/>
                  <a:gd name="T26" fmla="*/ 27 w 38"/>
                  <a:gd name="T27" fmla="*/ 54 h 57"/>
                  <a:gd name="T28" fmla="*/ 25 w 38"/>
                  <a:gd name="T29" fmla="*/ 57 h 57"/>
                  <a:gd name="T30" fmla="*/ 17 w 38"/>
                  <a:gd name="T31" fmla="*/ 57 h 57"/>
                  <a:gd name="T32" fmla="*/ 13 w 38"/>
                  <a:gd name="T33" fmla="*/ 57 h 57"/>
                  <a:gd name="T34" fmla="*/ 10 w 38"/>
                  <a:gd name="T35" fmla="*/ 57 h 57"/>
                  <a:gd name="T36" fmla="*/ 7 w 38"/>
                  <a:gd name="T37" fmla="*/ 54 h 57"/>
                  <a:gd name="T38" fmla="*/ 3 w 38"/>
                  <a:gd name="T39" fmla="*/ 50 h 57"/>
                  <a:gd name="T40" fmla="*/ 3 w 38"/>
                  <a:gd name="T41" fmla="*/ 47 h 57"/>
                  <a:gd name="T42" fmla="*/ 0 w 38"/>
                  <a:gd name="T43" fmla="*/ 42 h 57"/>
                  <a:gd name="T44" fmla="*/ 0 w 38"/>
                  <a:gd name="T45" fmla="*/ 36 h 57"/>
                  <a:gd name="T46" fmla="*/ 0 w 38"/>
                  <a:gd name="T47" fmla="*/ 32 h 57"/>
                  <a:gd name="T48" fmla="*/ 0 w 38"/>
                  <a:gd name="T49" fmla="*/ 26 h 57"/>
                  <a:gd name="T50" fmla="*/ 3 w 38"/>
                  <a:gd name="T51" fmla="*/ 19 h 57"/>
                  <a:gd name="T52" fmla="*/ 3 w 38"/>
                  <a:gd name="T53" fmla="*/ 16 h 57"/>
                  <a:gd name="T54" fmla="*/ 7 w 38"/>
                  <a:gd name="T55" fmla="*/ 10 h 57"/>
                  <a:gd name="T56" fmla="*/ 10 w 38"/>
                  <a:gd name="T57" fmla="*/ 8 h 57"/>
                  <a:gd name="T58" fmla="*/ 13 w 38"/>
                  <a:gd name="T59" fmla="*/ 4 h 57"/>
                  <a:gd name="T60" fmla="*/ 17 w 38"/>
                  <a:gd name="T61" fmla="*/ 0 h 57"/>
                  <a:gd name="T62" fmla="*/ 20 w 38"/>
                  <a:gd name="T63" fmla="*/ 0 h 57"/>
                  <a:gd name="T64" fmla="*/ 25 w 3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7">
                    <a:moveTo>
                      <a:pt x="25" y="0"/>
                    </a:moveTo>
                    <a:lnTo>
                      <a:pt x="27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5" y="47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5" y="57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7" name="Freeform 1745"/>
              <p:cNvSpPr>
                <a:spLocks/>
              </p:cNvSpPr>
              <p:nvPr/>
            </p:nvSpPr>
            <p:spPr bwMode="auto">
              <a:xfrm>
                <a:off x="4739" y="3956"/>
                <a:ext cx="9" cy="16"/>
              </a:xfrm>
              <a:custGeom>
                <a:avLst/>
                <a:gdLst>
                  <a:gd name="T0" fmla="*/ 10 w 17"/>
                  <a:gd name="T1" fmla="*/ 0 h 32"/>
                  <a:gd name="T2" fmla="*/ 15 w 17"/>
                  <a:gd name="T3" fmla="*/ 0 h 32"/>
                  <a:gd name="T4" fmla="*/ 15 w 17"/>
                  <a:gd name="T5" fmla="*/ 6 h 32"/>
                  <a:gd name="T6" fmla="*/ 15 w 17"/>
                  <a:gd name="T7" fmla="*/ 9 h 32"/>
                  <a:gd name="T8" fmla="*/ 17 w 17"/>
                  <a:gd name="T9" fmla="*/ 9 h 32"/>
                  <a:gd name="T10" fmla="*/ 17 w 17"/>
                  <a:gd name="T11" fmla="*/ 12 h 32"/>
                  <a:gd name="T12" fmla="*/ 17 w 17"/>
                  <a:gd name="T13" fmla="*/ 16 h 32"/>
                  <a:gd name="T14" fmla="*/ 17 w 17"/>
                  <a:gd name="T15" fmla="*/ 20 h 32"/>
                  <a:gd name="T16" fmla="*/ 15 w 17"/>
                  <a:gd name="T17" fmla="*/ 22 h 32"/>
                  <a:gd name="T18" fmla="*/ 15 w 17"/>
                  <a:gd name="T19" fmla="*/ 26 h 32"/>
                  <a:gd name="T20" fmla="*/ 10 w 17"/>
                  <a:gd name="T21" fmla="*/ 28 h 32"/>
                  <a:gd name="T22" fmla="*/ 7 w 17"/>
                  <a:gd name="T23" fmla="*/ 32 h 32"/>
                  <a:gd name="T24" fmla="*/ 3 w 17"/>
                  <a:gd name="T25" fmla="*/ 32 h 32"/>
                  <a:gd name="T26" fmla="*/ 3 w 17"/>
                  <a:gd name="T27" fmla="*/ 28 h 32"/>
                  <a:gd name="T28" fmla="*/ 0 w 17"/>
                  <a:gd name="T29" fmla="*/ 28 h 32"/>
                  <a:gd name="T30" fmla="*/ 0 w 17"/>
                  <a:gd name="T31" fmla="*/ 26 h 32"/>
                  <a:gd name="T32" fmla="*/ 0 w 17"/>
                  <a:gd name="T33" fmla="*/ 22 h 32"/>
                  <a:gd name="T34" fmla="*/ 0 w 17"/>
                  <a:gd name="T35" fmla="*/ 20 h 32"/>
                  <a:gd name="T36" fmla="*/ 0 w 17"/>
                  <a:gd name="T37" fmla="*/ 16 h 32"/>
                  <a:gd name="T38" fmla="*/ 0 w 17"/>
                  <a:gd name="T39" fmla="*/ 12 h 32"/>
                  <a:gd name="T40" fmla="*/ 3 w 17"/>
                  <a:gd name="T41" fmla="*/ 9 h 32"/>
                  <a:gd name="T42" fmla="*/ 3 w 17"/>
                  <a:gd name="T43" fmla="*/ 6 h 32"/>
                  <a:gd name="T44" fmla="*/ 7 w 17"/>
                  <a:gd name="T45" fmla="*/ 6 h 32"/>
                  <a:gd name="T46" fmla="*/ 7 w 17"/>
                  <a:gd name="T47" fmla="*/ 0 h 32"/>
                  <a:gd name="T48" fmla="*/ 10 w 17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2">
                    <a:moveTo>
                      <a:pt x="1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8" name="Freeform 1746"/>
              <p:cNvSpPr>
                <a:spLocks/>
              </p:cNvSpPr>
              <p:nvPr/>
            </p:nvSpPr>
            <p:spPr bwMode="auto">
              <a:xfrm>
                <a:off x="4739" y="3956"/>
                <a:ext cx="9" cy="16"/>
              </a:xfrm>
              <a:custGeom>
                <a:avLst/>
                <a:gdLst>
                  <a:gd name="T0" fmla="*/ 10 w 17"/>
                  <a:gd name="T1" fmla="*/ 0 h 32"/>
                  <a:gd name="T2" fmla="*/ 15 w 17"/>
                  <a:gd name="T3" fmla="*/ 0 h 32"/>
                  <a:gd name="T4" fmla="*/ 15 w 17"/>
                  <a:gd name="T5" fmla="*/ 6 h 32"/>
                  <a:gd name="T6" fmla="*/ 15 w 17"/>
                  <a:gd name="T7" fmla="*/ 9 h 32"/>
                  <a:gd name="T8" fmla="*/ 17 w 17"/>
                  <a:gd name="T9" fmla="*/ 9 h 32"/>
                  <a:gd name="T10" fmla="*/ 17 w 17"/>
                  <a:gd name="T11" fmla="*/ 12 h 32"/>
                  <a:gd name="T12" fmla="*/ 17 w 17"/>
                  <a:gd name="T13" fmla="*/ 16 h 32"/>
                  <a:gd name="T14" fmla="*/ 17 w 17"/>
                  <a:gd name="T15" fmla="*/ 20 h 32"/>
                  <a:gd name="T16" fmla="*/ 15 w 17"/>
                  <a:gd name="T17" fmla="*/ 22 h 32"/>
                  <a:gd name="T18" fmla="*/ 15 w 17"/>
                  <a:gd name="T19" fmla="*/ 26 h 32"/>
                  <a:gd name="T20" fmla="*/ 10 w 17"/>
                  <a:gd name="T21" fmla="*/ 28 h 32"/>
                  <a:gd name="T22" fmla="*/ 7 w 17"/>
                  <a:gd name="T23" fmla="*/ 32 h 32"/>
                  <a:gd name="T24" fmla="*/ 3 w 17"/>
                  <a:gd name="T25" fmla="*/ 32 h 32"/>
                  <a:gd name="T26" fmla="*/ 3 w 17"/>
                  <a:gd name="T27" fmla="*/ 28 h 32"/>
                  <a:gd name="T28" fmla="*/ 0 w 17"/>
                  <a:gd name="T29" fmla="*/ 28 h 32"/>
                  <a:gd name="T30" fmla="*/ 0 w 17"/>
                  <a:gd name="T31" fmla="*/ 26 h 32"/>
                  <a:gd name="T32" fmla="*/ 0 w 17"/>
                  <a:gd name="T33" fmla="*/ 22 h 32"/>
                  <a:gd name="T34" fmla="*/ 0 w 17"/>
                  <a:gd name="T35" fmla="*/ 20 h 32"/>
                  <a:gd name="T36" fmla="*/ 0 w 17"/>
                  <a:gd name="T37" fmla="*/ 16 h 32"/>
                  <a:gd name="T38" fmla="*/ 0 w 17"/>
                  <a:gd name="T39" fmla="*/ 12 h 32"/>
                  <a:gd name="T40" fmla="*/ 3 w 17"/>
                  <a:gd name="T41" fmla="*/ 9 h 32"/>
                  <a:gd name="T42" fmla="*/ 3 w 17"/>
                  <a:gd name="T43" fmla="*/ 6 h 32"/>
                  <a:gd name="T44" fmla="*/ 7 w 17"/>
                  <a:gd name="T45" fmla="*/ 6 h 32"/>
                  <a:gd name="T46" fmla="*/ 7 w 17"/>
                  <a:gd name="T47" fmla="*/ 0 h 32"/>
                  <a:gd name="T48" fmla="*/ 10 w 17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2">
                    <a:moveTo>
                      <a:pt x="1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19" name="Line 1747"/>
              <p:cNvSpPr>
                <a:spLocks noChangeShapeType="1"/>
              </p:cNvSpPr>
              <p:nvPr/>
            </p:nvSpPr>
            <p:spPr bwMode="auto">
              <a:xfrm flipH="1" flipV="1">
                <a:off x="4483" y="4032"/>
                <a:ext cx="77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0" name="Line 1748"/>
              <p:cNvSpPr>
                <a:spLocks noChangeShapeType="1"/>
              </p:cNvSpPr>
              <p:nvPr/>
            </p:nvSpPr>
            <p:spPr bwMode="auto">
              <a:xfrm flipV="1">
                <a:off x="4469" y="3912"/>
                <a:ext cx="42" cy="6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1" name="Line 1749"/>
              <p:cNvSpPr>
                <a:spLocks noChangeShapeType="1"/>
              </p:cNvSpPr>
              <p:nvPr/>
            </p:nvSpPr>
            <p:spPr bwMode="auto">
              <a:xfrm>
                <a:off x="4547" y="3920"/>
                <a:ext cx="58" cy="11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2" name="Line 1750"/>
              <p:cNvSpPr>
                <a:spLocks noChangeShapeType="1"/>
              </p:cNvSpPr>
              <p:nvPr/>
            </p:nvSpPr>
            <p:spPr bwMode="auto">
              <a:xfrm flipV="1">
                <a:off x="4570" y="3852"/>
                <a:ext cx="75" cy="1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3" name="Line 1751"/>
              <p:cNvSpPr>
                <a:spLocks noChangeShapeType="1"/>
              </p:cNvSpPr>
              <p:nvPr/>
            </p:nvSpPr>
            <p:spPr bwMode="auto">
              <a:xfrm flipV="1">
                <a:off x="4661" y="3983"/>
                <a:ext cx="58" cy="4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4" name="Line 1752"/>
              <p:cNvSpPr>
                <a:spLocks noChangeShapeType="1"/>
              </p:cNvSpPr>
              <p:nvPr/>
            </p:nvSpPr>
            <p:spPr bwMode="auto">
              <a:xfrm>
                <a:off x="4566" y="3901"/>
                <a:ext cx="153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5" name="Freeform 1753"/>
              <p:cNvSpPr>
                <a:spLocks/>
              </p:cNvSpPr>
              <p:nvPr/>
            </p:nvSpPr>
            <p:spPr bwMode="auto">
              <a:xfrm>
                <a:off x="4504" y="3855"/>
                <a:ext cx="73" cy="72"/>
              </a:xfrm>
              <a:custGeom>
                <a:avLst/>
                <a:gdLst>
                  <a:gd name="T0" fmla="*/ 116 w 147"/>
                  <a:gd name="T1" fmla="*/ 130 h 144"/>
                  <a:gd name="T2" fmla="*/ 109 w 147"/>
                  <a:gd name="T3" fmla="*/ 134 h 144"/>
                  <a:gd name="T4" fmla="*/ 98 w 147"/>
                  <a:gd name="T5" fmla="*/ 134 h 144"/>
                  <a:gd name="T6" fmla="*/ 98 w 147"/>
                  <a:gd name="T7" fmla="*/ 140 h 144"/>
                  <a:gd name="T8" fmla="*/ 92 w 147"/>
                  <a:gd name="T9" fmla="*/ 136 h 144"/>
                  <a:gd name="T10" fmla="*/ 85 w 147"/>
                  <a:gd name="T11" fmla="*/ 140 h 144"/>
                  <a:gd name="T12" fmla="*/ 78 w 147"/>
                  <a:gd name="T13" fmla="*/ 144 h 144"/>
                  <a:gd name="T14" fmla="*/ 75 w 147"/>
                  <a:gd name="T15" fmla="*/ 136 h 144"/>
                  <a:gd name="T16" fmla="*/ 64 w 147"/>
                  <a:gd name="T17" fmla="*/ 144 h 144"/>
                  <a:gd name="T18" fmla="*/ 57 w 147"/>
                  <a:gd name="T19" fmla="*/ 136 h 144"/>
                  <a:gd name="T20" fmla="*/ 47 w 147"/>
                  <a:gd name="T21" fmla="*/ 136 h 144"/>
                  <a:gd name="T22" fmla="*/ 38 w 147"/>
                  <a:gd name="T23" fmla="*/ 134 h 144"/>
                  <a:gd name="T24" fmla="*/ 43 w 147"/>
                  <a:gd name="T25" fmla="*/ 126 h 144"/>
                  <a:gd name="T26" fmla="*/ 28 w 147"/>
                  <a:gd name="T27" fmla="*/ 126 h 144"/>
                  <a:gd name="T28" fmla="*/ 25 w 147"/>
                  <a:gd name="T29" fmla="*/ 120 h 144"/>
                  <a:gd name="T30" fmla="*/ 22 w 147"/>
                  <a:gd name="T31" fmla="*/ 113 h 144"/>
                  <a:gd name="T32" fmla="*/ 15 w 147"/>
                  <a:gd name="T33" fmla="*/ 108 h 144"/>
                  <a:gd name="T34" fmla="*/ 15 w 147"/>
                  <a:gd name="T35" fmla="*/ 105 h 144"/>
                  <a:gd name="T36" fmla="*/ 15 w 147"/>
                  <a:gd name="T37" fmla="*/ 98 h 144"/>
                  <a:gd name="T38" fmla="*/ 4 w 147"/>
                  <a:gd name="T39" fmla="*/ 96 h 144"/>
                  <a:gd name="T40" fmla="*/ 9 w 147"/>
                  <a:gd name="T41" fmla="*/ 88 h 144"/>
                  <a:gd name="T42" fmla="*/ 4 w 147"/>
                  <a:gd name="T43" fmla="*/ 82 h 144"/>
                  <a:gd name="T44" fmla="*/ 0 w 147"/>
                  <a:gd name="T45" fmla="*/ 74 h 144"/>
                  <a:gd name="T46" fmla="*/ 9 w 147"/>
                  <a:gd name="T47" fmla="*/ 70 h 144"/>
                  <a:gd name="T48" fmla="*/ 4 w 147"/>
                  <a:gd name="T49" fmla="*/ 58 h 144"/>
                  <a:gd name="T50" fmla="*/ 11 w 147"/>
                  <a:gd name="T51" fmla="*/ 54 h 144"/>
                  <a:gd name="T52" fmla="*/ 9 w 147"/>
                  <a:gd name="T53" fmla="*/ 42 h 144"/>
                  <a:gd name="T54" fmla="*/ 11 w 147"/>
                  <a:gd name="T55" fmla="*/ 36 h 144"/>
                  <a:gd name="T56" fmla="*/ 19 w 147"/>
                  <a:gd name="T57" fmla="*/ 38 h 144"/>
                  <a:gd name="T58" fmla="*/ 19 w 147"/>
                  <a:gd name="T59" fmla="*/ 26 h 144"/>
                  <a:gd name="T60" fmla="*/ 25 w 147"/>
                  <a:gd name="T61" fmla="*/ 22 h 144"/>
                  <a:gd name="T62" fmla="*/ 32 w 147"/>
                  <a:gd name="T63" fmla="*/ 16 h 144"/>
                  <a:gd name="T64" fmla="*/ 38 w 147"/>
                  <a:gd name="T65" fmla="*/ 11 h 144"/>
                  <a:gd name="T66" fmla="*/ 50 w 147"/>
                  <a:gd name="T67" fmla="*/ 8 h 144"/>
                  <a:gd name="T68" fmla="*/ 53 w 147"/>
                  <a:gd name="T69" fmla="*/ 0 h 144"/>
                  <a:gd name="T70" fmla="*/ 57 w 147"/>
                  <a:gd name="T71" fmla="*/ 8 h 144"/>
                  <a:gd name="T72" fmla="*/ 66 w 147"/>
                  <a:gd name="T73" fmla="*/ 0 h 144"/>
                  <a:gd name="T74" fmla="*/ 75 w 147"/>
                  <a:gd name="T75" fmla="*/ 4 h 144"/>
                  <a:gd name="T76" fmla="*/ 88 w 147"/>
                  <a:gd name="T77" fmla="*/ 0 h 144"/>
                  <a:gd name="T78" fmla="*/ 92 w 147"/>
                  <a:gd name="T79" fmla="*/ 8 h 144"/>
                  <a:gd name="T80" fmla="*/ 102 w 147"/>
                  <a:gd name="T81" fmla="*/ 4 h 144"/>
                  <a:gd name="T82" fmla="*/ 109 w 147"/>
                  <a:gd name="T83" fmla="*/ 8 h 144"/>
                  <a:gd name="T84" fmla="*/ 116 w 147"/>
                  <a:gd name="T85" fmla="*/ 19 h 144"/>
                  <a:gd name="T86" fmla="*/ 123 w 147"/>
                  <a:gd name="T87" fmla="*/ 19 h 144"/>
                  <a:gd name="T88" fmla="*/ 123 w 147"/>
                  <a:gd name="T89" fmla="*/ 22 h 144"/>
                  <a:gd name="T90" fmla="*/ 130 w 147"/>
                  <a:gd name="T91" fmla="*/ 28 h 144"/>
                  <a:gd name="T92" fmla="*/ 137 w 147"/>
                  <a:gd name="T93" fmla="*/ 32 h 144"/>
                  <a:gd name="T94" fmla="*/ 134 w 147"/>
                  <a:gd name="T95" fmla="*/ 38 h 144"/>
                  <a:gd name="T96" fmla="*/ 144 w 147"/>
                  <a:gd name="T97" fmla="*/ 47 h 144"/>
                  <a:gd name="T98" fmla="*/ 141 w 147"/>
                  <a:gd name="T99" fmla="*/ 54 h 144"/>
                  <a:gd name="T100" fmla="*/ 144 w 147"/>
                  <a:gd name="T101" fmla="*/ 64 h 144"/>
                  <a:gd name="T102" fmla="*/ 147 w 147"/>
                  <a:gd name="T103" fmla="*/ 70 h 144"/>
                  <a:gd name="T104" fmla="*/ 141 w 147"/>
                  <a:gd name="T105" fmla="*/ 82 h 144"/>
                  <a:gd name="T106" fmla="*/ 147 w 147"/>
                  <a:gd name="T107" fmla="*/ 86 h 144"/>
                  <a:gd name="T108" fmla="*/ 141 w 147"/>
                  <a:gd name="T109" fmla="*/ 88 h 144"/>
                  <a:gd name="T110" fmla="*/ 141 w 147"/>
                  <a:gd name="T111" fmla="*/ 98 h 144"/>
                  <a:gd name="T112" fmla="*/ 137 w 147"/>
                  <a:gd name="T113" fmla="*/ 105 h 144"/>
                  <a:gd name="T114" fmla="*/ 126 w 147"/>
                  <a:gd name="T115" fmla="*/ 113 h 144"/>
                  <a:gd name="T116" fmla="*/ 126 w 147"/>
                  <a:gd name="T117" fmla="*/ 120 h 144"/>
                  <a:gd name="T118" fmla="*/ 123 w 147"/>
                  <a:gd name="T119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4">
                    <a:moveTo>
                      <a:pt x="116" y="124"/>
                    </a:moveTo>
                    <a:lnTo>
                      <a:pt x="116" y="126"/>
                    </a:lnTo>
                    <a:lnTo>
                      <a:pt x="116" y="130"/>
                    </a:lnTo>
                    <a:lnTo>
                      <a:pt x="116" y="134"/>
                    </a:lnTo>
                    <a:lnTo>
                      <a:pt x="113" y="134"/>
                    </a:lnTo>
                    <a:lnTo>
                      <a:pt x="109" y="134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85" y="136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1" y="144"/>
                    </a:lnTo>
                    <a:lnTo>
                      <a:pt x="78" y="144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0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6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15" y="113"/>
                    </a:lnTo>
                    <a:lnTo>
                      <a:pt x="15" y="108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5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9" y="92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5" y="47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2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36" y="19"/>
                    </a:lnTo>
                    <a:lnTo>
                      <a:pt x="32" y="16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85" y="8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8" y="11"/>
                    </a:lnTo>
                    <a:lnTo>
                      <a:pt x="102" y="8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11"/>
                    </a:lnTo>
                    <a:lnTo>
                      <a:pt x="109" y="16"/>
                    </a:lnTo>
                    <a:lnTo>
                      <a:pt x="116" y="19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6"/>
                    </a:lnTo>
                    <a:lnTo>
                      <a:pt x="126" y="32"/>
                    </a:lnTo>
                    <a:lnTo>
                      <a:pt x="130" y="28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7" y="32"/>
                    </a:lnTo>
                    <a:lnTo>
                      <a:pt x="137" y="36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7" y="47"/>
                    </a:lnTo>
                    <a:lnTo>
                      <a:pt x="141" y="47"/>
                    </a:lnTo>
                    <a:lnTo>
                      <a:pt x="144" y="47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1" y="54"/>
                    </a:lnTo>
                    <a:lnTo>
                      <a:pt x="137" y="5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4" y="70"/>
                    </a:lnTo>
                    <a:lnTo>
                      <a:pt x="141" y="70"/>
                    </a:lnTo>
                    <a:lnTo>
                      <a:pt x="141" y="82"/>
                    </a:lnTo>
                    <a:lnTo>
                      <a:pt x="144" y="82"/>
                    </a:lnTo>
                    <a:lnTo>
                      <a:pt x="147" y="82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41" y="105"/>
                    </a:lnTo>
                    <a:lnTo>
                      <a:pt x="137" y="105"/>
                    </a:lnTo>
                    <a:lnTo>
                      <a:pt x="134" y="105"/>
                    </a:lnTo>
                    <a:lnTo>
                      <a:pt x="130" y="105"/>
                    </a:lnTo>
                    <a:lnTo>
                      <a:pt x="126" y="113"/>
                    </a:lnTo>
                    <a:lnTo>
                      <a:pt x="130" y="116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24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0"/>
                    </a:lnTo>
                    <a:lnTo>
                      <a:pt x="116" y="12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6" name="Freeform 1754"/>
              <p:cNvSpPr>
                <a:spLocks/>
              </p:cNvSpPr>
              <p:nvPr/>
            </p:nvSpPr>
            <p:spPr bwMode="auto">
              <a:xfrm>
                <a:off x="4504" y="3855"/>
                <a:ext cx="73" cy="72"/>
              </a:xfrm>
              <a:custGeom>
                <a:avLst/>
                <a:gdLst>
                  <a:gd name="T0" fmla="*/ 116 w 147"/>
                  <a:gd name="T1" fmla="*/ 130 h 144"/>
                  <a:gd name="T2" fmla="*/ 109 w 147"/>
                  <a:gd name="T3" fmla="*/ 134 h 144"/>
                  <a:gd name="T4" fmla="*/ 98 w 147"/>
                  <a:gd name="T5" fmla="*/ 134 h 144"/>
                  <a:gd name="T6" fmla="*/ 98 w 147"/>
                  <a:gd name="T7" fmla="*/ 140 h 144"/>
                  <a:gd name="T8" fmla="*/ 92 w 147"/>
                  <a:gd name="T9" fmla="*/ 136 h 144"/>
                  <a:gd name="T10" fmla="*/ 85 w 147"/>
                  <a:gd name="T11" fmla="*/ 140 h 144"/>
                  <a:gd name="T12" fmla="*/ 78 w 147"/>
                  <a:gd name="T13" fmla="*/ 144 h 144"/>
                  <a:gd name="T14" fmla="*/ 75 w 147"/>
                  <a:gd name="T15" fmla="*/ 136 h 144"/>
                  <a:gd name="T16" fmla="*/ 64 w 147"/>
                  <a:gd name="T17" fmla="*/ 144 h 144"/>
                  <a:gd name="T18" fmla="*/ 57 w 147"/>
                  <a:gd name="T19" fmla="*/ 136 h 144"/>
                  <a:gd name="T20" fmla="*/ 47 w 147"/>
                  <a:gd name="T21" fmla="*/ 136 h 144"/>
                  <a:gd name="T22" fmla="*/ 38 w 147"/>
                  <a:gd name="T23" fmla="*/ 134 h 144"/>
                  <a:gd name="T24" fmla="*/ 43 w 147"/>
                  <a:gd name="T25" fmla="*/ 126 h 144"/>
                  <a:gd name="T26" fmla="*/ 28 w 147"/>
                  <a:gd name="T27" fmla="*/ 126 h 144"/>
                  <a:gd name="T28" fmla="*/ 25 w 147"/>
                  <a:gd name="T29" fmla="*/ 120 h 144"/>
                  <a:gd name="T30" fmla="*/ 22 w 147"/>
                  <a:gd name="T31" fmla="*/ 113 h 144"/>
                  <a:gd name="T32" fmla="*/ 15 w 147"/>
                  <a:gd name="T33" fmla="*/ 108 h 144"/>
                  <a:gd name="T34" fmla="*/ 15 w 147"/>
                  <a:gd name="T35" fmla="*/ 105 h 144"/>
                  <a:gd name="T36" fmla="*/ 15 w 147"/>
                  <a:gd name="T37" fmla="*/ 98 h 144"/>
                  <a:gd name="T38" fmla="*/ 4 w 147"/>
                  <a:gd name="T39" fmla="*/ 96 h 144"/>
                  <a:gd name="T40" fmla="*/ 9 w 147"/>
                  <a:gd name="T41" fmla="*/ 88 h 144"/>
                  <a:gd name="T42" fmla="*/ 4 w 147"/>
                  <a:gd name="T43" fmla="*/ 82 h 144"/>
                  <a:gd name="T44" fmla="*/ 0 w 147"/>
                  <a:gd name="T45" fmla="*/ 74 h 144"/>
                  <a:gd name="T46" fmla="*/ 9 w 147"/>
                  <a:gd name="T47" fmla="*/ 70 h 144"/>
                  <a:gd name="T48" fmla="*/ 4 w 147"/>
                  <a:gd name="T49" fmla="*/ 58 h 144"/>
                  <a:gd name="T50" fmla="*/ 11 w 147"/>
                  <a:gd name="T51" fmla="*/ 54 h 144"/>
                  <a:gd name="T52" fmla="*/ 9 w 147"/>
                  <a:gd name="T53" fmla="*/ 42 h 144"/>
                  <a:gd name="T54" fmla="*/ 11 w 147"/>
                  <a:gd name="T55" fmla="*/ 36 h 144"/>
                  <a:gd name="T56" fmla="*/ 19 w 147"/>
                  <a:gd name="T57" fmla="*/ 38 h 144"/>
                  <a:gd name="T58" fmla="*/ 19 w 147"/>
                  <a:gd name="T59" fmla="*/ 26 h 144"/>
                  <a:gd name="T60" fmla="*/ 25 w 147"/>
                  <a:gd name="T61" fmla="*/ 22 h 144"/>
                  <a:gd name="T62" fmla="*/ 32 w 147"/>
                  <a:gd name="T63" fmla="*/ 16 h 144"/>
                  <a:gd name="T64" fmla="*/ 38 w 147"/>
                  <a:gd name="T65" fmla="*/ 11 h 144"/>
                  <a:gd name="T66" fmla="*/ 50 w 147"/>
                  <a:gd name="T67" fmla="*/ 8 h 144"/>
                  <a:gd name="T68" fmla="*/ 53 w 147"/>
                  <a:gd name="T69" fmla="*/ 0 h 144"/>
                  <a:gd name="T70" fmla="*/ 57 w 147"/>
                  <a:gd name="T71" fmla="*/ 8 h 144"/>
                  <a:gd name="T72" fmla="*/ 66 w 147"/>
                  <a:gd name="T73" fmla="*/ 0 h 144"/>
                  <a:gd name="T74" fmla="*/ 75 w 147"/>
                  <a:gd name="T75" fmla="*/ 4 h 144"/>
                  <a:gd name="T76" fmla="*/ 88 w 147"/>
                  <a:gd name="T77" fmla="*/ 0 h 144"/>
                  <a:gd name="T78" fmla="*/ 92 w 147"/>
                  <a:gd name="T79" fmla="*/ 8 h 144"/>
                  <a:gd name="T80" fmla="*/ 102 w 147"/>
                  <a:gd name="T81" fmla="*/ 4 h 144"/>
                  <a:gd name="T82" fmla="*/ 109 w 147"/>
                  <a:gd name="T83" fmla="*/ 8 h 144"/>
                  <a:gd name="T84" fmla="*/ 116 w 147"/>
                  <a:gd name="T85" fmla="*/ 19 h 144"/>
                  <a:gd name="T86" fmla="*/ 123 w 147"/>
                  <a:gd name="T87" fmla="*/ 19 h 144"/>
                  <a:gd name="T88" fmla="*/ 123 w 147"/>
                  <a:gd name="T89" fmla="*/ 22 h 144"/>
                  <a:gd name="T90" fmla="*/ 130 w 147"/>
                  <a:gd name="T91" fmla="*/ 28 h 144"/>
                  <a:gd name="T92" fmla="*/ 137 w 147"/>
                  <a:gd name="T93" fmla="*/ 32 h 144"/>
                  <a:gd name="T94" fmla="*/ 134 w 147"/>
                  <a:gd name="T95" fmla="*/ 38 h 144"/>
                  <a:gd name="T96" fmla="*/ 144 w 147"/>
                  <a:gd name="T97" fmla="*/ 47 h 144"/>
                  <a:gd name="T98" fmla="*/ 141 w 147"/>
                  <a:gd name="T99" fmla="*/ 54 h 144"/>
                  <a:gd name="T100" fmla="*/ 144 w 147"/>
                  <a:gd name="T101" fmla="*/ 64 h 144"/>
                  <a:gd name="T102" fmla="*/ 147 w 147"/>
                  <a:gd name="T103" fmla="*/ 70 h 144"/>
                  <a:gd name="T104" fmla="*/ 141 w 147"/>
                  <a:gd name="T105" fmla="*/ 82 h 144"/>
                  <a:gd name="T106" fmla="*/ 147 w 147"/>
                  <a:gd name="T107" fmla="*/ 86 h 144"/>
                  <a:gd name="T108" fmla="*/ 141 w 147"/>
                  <a:gd name="T109" fmla="*/ 88 h 144"/>
                  <a:gd name="T110" fmla="*/ 141 w 147"/>
                  <a:gd name="T111" fmla="*/ 98 h 144"/>
                  <a:gd name="T112" fmla="*/ 137 w 147"/>
                  <a:gd name="T113" fmla="*/ 105 h 144"/>
                  <a:gd name="T114" fmla="*/ 126 w 147"/>
                  <a:gd name="T115" fmla="*/ 113 h 144"/>
                  <a:gd name="T116" fmla="*/ 126 w 147"/>
                  <a:gd name="T117" fmla="*/ 120 h 144"/>
                  <a:gd name="T118" fmla="*/ 123 w 147"/>
                  <a:gd name="T119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4">
                    <a:moveTo>
                      <a:pt x="116" y="124"/>
                    </a:moveTo>
                    <a:lnTo>
                      <a:pt x="116" y="126"/>
                    </a:lnTo>
                    <a:lnTo>
                      <a:pt x="116" y="130"/>
                    </a:lnTo>
                    <a:lnTo>
                      <a:pt x="116" y="134"/>
                    </a:lnTo>
                    <a:lnTo>
                      <a:pt x="113" y="134"/>
                    </a:lnTo>
                    <a:lnTo>
                      <a:pt x="109" y="134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85" y="136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1" y="144"/>
                    </a:lnTo>
                    <a:lnTo>
                      <a:pt x="78" y="144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0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6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15" y="113"/>
                    </a:lnTo>
                    <a:lnTo>
                      <a:pt x="15" y="108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5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9" y="92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5" y="47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2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36" y="19"/>
                    </a:lnTo>
                    <a:lnTo>
                      <a:pt x="32" y="16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85" y="8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8" y="11"/>
                    </a:lnTo>
                    <a:lnTo>
                      <a:pt x="102" y="8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11"/>
                    </a:lnTo>
                    <a:lnTo>
                      <a:pt x="109" y="16"/>
                    </a:lnTo>
                    <a:lnTo>
                      <a:pt x="116" y="19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6"/>
                    </a:lnTo>
                    <a:lnTo>
                      <a:pt x="126" y="32"/>
                    </a:lnTo>
                    <a:lnTo>
                      <a:pt x="130" y="28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7" y="32"/>
                    </a:lnTo>
                    <a:lnTo>
                      <a:pt x="137" y="36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7" y="47"/>
                    </a:lnTo>
                    <a:lnTo>
                      <a:pt x="141" y="47"/>
                    </a:lnTo>
                    <a:lnTo>
                      <a:pt x="144" y="47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1" y="54"/>
                    </a:lnTo>
                    <a:lnTo>
                      <a:pt x="137" y="5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4" y="70"/>
                    </a:lnTo>
                    <a:lnTo>
                      <a:pt x="141" y="70"/>
                    </a:lnTo>
                    <a:lnTo>
                      <a:pt x="141" y="82"/>
                    </a:lnTo>
                    <a:lnTo>
                      <a:pt x="144" y="82"/>
                    </a:lnTo>
                    <a:lnTo>
                      <a:pt x="147" y="82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41" y="105"/>
                    </a:lnTo>
                    <a:lnTo>
                      <a:pt x="137" y="105"/>
                    </a:lnTo>
                    <a:lnTo>
                      <a:pt x="134" y="105"/>
                    </a:lnTo>
                    <a:lnTo>
                      <a:pt x="130" y="105"/>
                    </a:lnTo>
                    <a:lnTo>
                      <a:pt x="126" y="113"/>
                    </a:lnTo>
                    <a:lnTo>
                      <a:pt x="130" y="116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24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0"/>
                    </a:lnTo>
                    <a:lnTo>
                      <a:pt x="116" y="12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7" name="Freeform 1755"/>
              <p:cNvSpPr>
                <a:spLocks/>
              </p:cNvSpPr>
              <p:nvPr/>
            </p:nvSpPr>
            <p:spPr bwMode="auto">
              <a:xfrm>
                <a:off x="4469" y="3859"/>
                <a:ext cx="40" cy="39"/>
              </a:xfrm>
              <a:custGeom>
                <a:avLst/>
                <a:gdLst>
                  <a:gd name="T0" fmla="*/ 11 w 80"/>
                  <a:gd name="T1" fmla="*/ 56 h 78"/>
                  <a:gd name="T2" fmla="*/ 7 w 80"/>
                  <a:gd name="T3" fmla="*/ 58 h 78"/>
                  <a:gd name="T4" fmla="*/ 11 w 80"/>
                  <a:gd name="T5" fmla="*/ 62 h 78"/>
                  <a:gd name="T6" fmla="*/ 14 w 80"/>
                  <a:gd name="T7" fmla="*/ 66 h 78"/>
                  <a:gd name="T8" fmla="*/ 21 w 80"/>
                  <a:gd name="T9" fmla="*/ 66 h 78"/>
                  <a:gd name="T10" fmla="*/ 21 w 80"/>
                  <a:gd name="T11" fmla="*/ 74 h 78"/>
                  <a:gd name="T12" fmla="*/ 25 w 80"/>
                  <a:gd name="T13" fmla="*/ 78 h 78"/>
                  <a:gd name="T14" fmla="*/ 28 w 80"/>
                  <a:gd name="T15" fmla="*/ 74 h 78"/>
                  <a:gd name="T16" fmla="*/ 39 w 80"/>
                  <a:gd name="T17" fmla="*/ 74 h 78"/>
                  <a:gd name="T18" fmla="*/ 41 w 80"/>
                  <a:gd name="T19" fmla="*/ 78 h 78"/>
                  <a:gd name="T20" fmla="*/ 46 w 80"/>
                  <a:gd name="T21" fmla="*/ 69 h 78"/>
                  <a:gd name="T22" fmla="*/ 56 w 80"/>
                  <a:gd name="T23" fmla="*/ 69 h 78"/>
                  <a:gd name="T24" fmla="*/ 59 w 80"/>
                  <a:gd name="T25" fmla="*/ 74 h 78"/>
                  <a:gd name="T26" fmla="*/ 59 w 80"/>
                  <a:gd name="T27" fmla="*/ 62 h 78"/>
                  <a:gd name="T28" fmla="*/ 69 w 80"/>
                  <a:gd name="T29" fmla="*/ 58 h 78"/>
                  <a:gd name="T30" fmla="*/ 73 w 80"/>
                  <a:gd name="T31" fmla="*/ 56 h 78"/>
                  <a:gd name="T32" fmla="*/ 73 w 80"/>
                  <a:gd name="T33" fmla="*/ 46 h 78"/>
                  <a:gd name="T34" fmla="*/ 78 w 80"/>
                  <a:gd name="T35" fmla="*/ 42 h 78"/>
                  <a:gd name="T36" fmla="*/ 80 w 80"/>
                  <a:gd name="T37" fmla="*/ 39 h 78"/>
                  <a:gd name="T38" fmla="*/ 73 w 80"/>
                  <a:gd name="T39" fmla="*/ 34 h 78"/>
                  <a:gd name="T40" fmla="*/ 73 w 80"/>
                  <a:gd name="T41" fmla="*/ 28 h 78"/>
                  <a:gd name="T42" fmla="*/ 78 w 80"/>
                  <a:gd name="T43" fmla="*/ 24 h 78"/>
                  <a:gd name="T44" fmla="*/ 73 w 80"/>
                  <a:gd name="T45" fmla="*/ 20 h 78"/>
                  <a:gd name="T46" fmla="*/ 63 w 80"/>
                  <a:gd name="T47" fmla="*/ 14 h 78"/>
                  <a:gd name="T48" fmla="*/ 66 w 80"/>
                  <a:gd name="T49" fmla="*/ 11 h 78"/>
                  <a:gd name="T50" fmla="*/ 63 w 80"/>
                  <a:gd name="T51" fmla="*/ 8 h 78"/>
                  <a:gd name="T52" fmla="*/ 56 w 80"/>
                  <a:gd name="T53" fmla="*/ 11 h 78"/>
                  <a:gd name="T54" fmla="*/ 50 w 80"/>
                  <a:gd name="T55" fmla="*/ 3 h 78"/>
                  <a:gd name="T56" fmla="*/ 46 w 80"/>
                  <a:gd name="T57" fmla="*/ 0 h 78"/>
                  <a:gd name="T58" fmla="*/ 41 w 80"/>
                  <a:gd name="T59" fmla="*/ 8 h 78"/>
                  <a:gd name="T60" fmla="*/ 35 w 80"/>
                  <a:gd name="T61" fmla="*/ 3 h 78"/>
                  <a:gd name="T62" fmla="*/ 31 w 80"/>
                  <a:gd name="T63" fmla="*/ 0 h 78"/>
                  <a:gd name="T64" fmla="*/ 25 w 80"/>
                  <a:gd name="T65" fmla="*/ 3 h 78"/>
                  <a:gd name="T66" fmla="*/ 18 w 80"/>
                  <a:gd name="T67" fmla="*/ 14 h 78"/>
                  <a:gd name="T68" fmla="*/ 14 w 80"/>
                  <a:gd name="T69" fmla="*/ 11 h 78"/>
                  <a:gd name="T70" fmla="*/ 11 w 80"/>
                  <a:gd name="T71" fmla="*/ 14 h 78"/>
                  <a:gd name="T72" fmla="*/ 11 w 80"/>
                  <a:gd name="T73" fmla="*/ 24 h 78"/>
                  <a:gd name="T74" fmla="*/ 3 w 80"/>
                  <a:gd name="T75" fmla="*/ 24 h 78"/>
                  <a:gd name="T76" fmla="*/ 0 w 80"/>
                  <a:gd name="T77" fmla="*/ 28 h 78"/>
                  <a:gd name="T78" fmla="*/ 3 w 80"/>
                  <a:gd name="T79" fmla="*/ 30 h 78"/>
                  <a:gd name="T80" fmla="*/ 7 w 80"/>
                  <a:gd name="T81" fmla="*/ 42 h 78"/>
                  <a:gd name="T82" fmla="*/ 0 w 80"/>
                  <a:gd name="T83" fmla="*/ 42 h 78"/>
                  <a:gd name="T84" fmla="*/ 0 w 80"/>
                  <a:gd name="T85" fmla="*/ 50 h 78"/>
                  <a:gd name="T86" fmla="*/ 7 w 80"/>
                  <a:gd name="T87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1" y="56"/>
                    </a:moveTo>
                    <a:lnTo>
                      <a:pt x="11" y="56"/>
                    </a:lnTo>
                    <a:lnTo>
                      <a:pt x="11" y="58"/>
                    </a:lnTo>
                    <a:lnTo>
                      <a:pt x="7" y="58"/>
                    </a:lnTo>
                    <a:lnTo>
                      <a:pt x="7" y="62"/>
                    </a:lnTo>
                    <a:lnTo>
                      <a:pt x="11" y="62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1" y="69"/>
                    </a:lnTo>
                    <a:lnTo>
                      <a:pt x="39" y="74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69"/>
                    </a:lnTo>
                    <a:lnTo>
                      <a:pt x="52" y="69"/>
                    </a:lnTo>
                    <a:lnTo>
                      <a:pt x="56" y="69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59" y="62"/>
                    </a:lnTo>
                    <a:lnTo>
                      <a:pt x="66" y="58"/>
                    </a:lnTo>
                    <a:lnTo>
                      <a:pt x="69" y="58"/>
                    </a:lnTo>
                    <a:lnTo>
                      <a:pt x="73" y="58"/>
                    </a:lnTo>
                    <a:lnTo>
                      <a:pt x="73" y="56"/>
                    </a:lnTo>
                    <a:lnTo>
                      <a:pt x="69" y="52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39"/>
                    </a:lnTo>
                    <a:lnTo>
                      <a:pt x="78" y="39"/>
                    </a:lnTo>
                    <a:lnTo>
                      <a:pt x="73" y="34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8" name="Freeform 1756"/>
              <p:cNvSpPr>
                <a:spLocks/>
              </p:cNvSpPr>
              <p:nvPr/>
            </p:nvSpPr>
            <p:spPr bwMode="auto">
              <a:xfrm>
                <a:off x="4469" y="3859"/>
                <a:ext cx="40" cy="39"/>
              </a:xfrm>
              <a:custGeom>
                <a:avLst/>
                <a:gdLst>
                  <a:gd name="T0" fmla="*/ 11 w 80"/>
                  <a:gd name="T1" fmla="*/ 58 h 78"/>
                  <a:gd name="T2" fmla="*/ 7 w 80"/>
                  <a:gd name="T3" fmla="*/ 62 h 78"/>
                  <a:gd name="T4" fmla="*/ 11 w 80"/>
                  <a:gd name="T5" fmla="*/ 66 h 78"/>
                  <a:gd name="T6" fmla="*/ 18 w 80"/>
                  <a:gd name="T7" fmla="*/ 62 h 78"/>
                  <a:gd name="T8" fmla="*/ 21 w 80"/>
                  <a:gd name="T9" fmla="*/ 69 h 78"/>
                  <a:gd name="T10" fmla="*/ 25 w 80"/>
                  <a:gd name="T11" fmla="*/ 74 h 78"/>
                  <a:gd name="T12" fmla="*/ 28 w 80"/>
                  <a:gd name="T13" fmla="*/ 78 h 78"/>
                  <a:gd name="T14" fmla="*/ 31 w 80"/>
                  <a:gd name="T15" fmla="*/ 69 h 78"/>
                  <a:gd name="T16" fmla="*/ 39 w 80"/>
                  <a:gd name="T17" fmla="*/ 78 h 78"/>
                  <a:gd name="T18" fmla="*/ 46 w 80"/>
                  <a:gd name="T19" fmla="*/ 78 h 78"/>
                  <a:gd name="T20" fmla="*/ 52 w 80"/>
                  <a:gd name="T21" fmla="*/ 69 h 78"/>
                  <a:gd name="T22" fmla="*/ 56 w 80"/>
                  <a:gd name="T23" fmla="*/ 74 h 78"/>
                  <a:gd name="T24" fmla="*/ 63 w 80"/>
                  <a:gd name="T25" fmla="*/ 69 h 78"/>
                  <a:gd name="T26" fmla="*/ 66 w 80"/>
                  <a:gd name="T27" fmla="*/ 58 h 78"/>
                  <a:gd name="T28" fmla="*/ 73 w 80"/>
                  <a:gd name="T29" fmla="*/ 58 h 78"/>
                  <a:gd name="T30" fmla="*/ 69 w 80"/>
                  <a:gd name="T31" fmla="*/ 52 h 78"/>
                  <a:gd name="T32" fmla="*/ 78 w 80"/>
                  <a:gd name="T33" fmla="*/ 46 h 78"/>
                  <a:gd name="T34" fmla="*/ 80 w 80"/>
                  <a:gd name="T35" fmla="*/ 42 h 78"/>
                  <a:gd name="T36" fmla="*/ 78 w 80"/>
                  <a:gd name="T37" fmla="*/ 39 h 78"/>
                  <a:gd name="T38" fmla="*/ 69 w 80"/>
                  <a:gd name="T39" fmla="*/ 28 h 78"/>
                  <a:gd name="T40" fmla="*/ 78 w 80"/>
                  <a:gd name="T41" fmla="*/ 28 h 78"/>
                  <a:gd name="T42" fmla="*/ 78 w 80"/>
                  <a:gd name="T43" fmla="*/ 20 h 78"/>
                  <a:gd name="T44" fmla="*/ 66 w 80"/>
                  <a:gd name="T45" fmla="*/ 20 h 78"/>
                  <a:gd name="T46" fmla="*/ 66 w 80"/>
                  <a:gd name="T47" fmla="*/ 14 h 78"/>
                  <a:gd name="T48" fmla="*/ 66 w 80"/>
                  <a:gd name="T49" fmla="*/ 8 h 78"/>
                  <a:gd name="T50" fmla="*/ 59 w 80"/>
                  <a:gd name="T51" fmla="*/ 8 h 78"/>
                  <a:gd name="T52" fmla="*/ 50 w 80"/>
                  <a:gd name="T53" fmla="*/ 8 h 78"/>
                  <a:gd name="T54" fmla="*/ 50 w 80"/>
                  <a:gd name="T55" fmla="*/ 0 h 78"/>
                  <a:gd name="T56" fmla="*/ 41 w 80"/>
                  <a:gd name="T57" fmla="*/ 0 h 78"/>
                  <a:gd name="T58" fmla="*/ 35 w 80"/>
                  <a:gd name="T59" fmla="*/ 8 h 78"/>
                  <a:gd name="T60" fmla="*/ 31 w 80"/>
                  <a:gd name="T61" fmla="*/ 3 h 78"/>
                  <a:gd name="T62" fmla="*/ 28 w 80"/>
                  <a:gd name="T63" fmla="*/ 0 h 78"/>
                  <a:gd name="T64" fmla="*/ 25 w 80"/>
                  <a:gd name="T65" fmla="*/ 8 h 78"/>
                  <a:gd name="T66" fmla="*/ 18 w 80"/>
                  <a:gd name="T67" fmla="*/ 11 h 78"/>
                  <a:gd name="T68" fmla="*/ 11 w 80"/>
                  <a:gd name="T69" fmla="*/ 11 h 78"/>
                  <a:gd name="T70" fmla="*/ 14 w 80"/>
                  <a:gd name="T71" fmla="*/ 18 h 78"/>
                  <a:gd name="T72" fmla="*/ 7 w 80"/>
                  <a:gd name="T73" fmla="*/ 24 h 78"/>
                  <a:gd name="T74" fmla="*/ 3 w 80"/>
                  <a:gd name="T75" fmla="*/ 28 h 78"/>
                  <a:gd name="T76" fmla="*/ 0 w 80"/>
                  <a:gd name="T77" fmla="*/ 30 h 78"/>
                  <a:gd name="T78" fmla="*/ 7 w 80"/>
                  <a:gd name="T79" fmla="*/ 30 h 78"/>
                  <a:gd name="T80" fmla="*/ 3 w 80"/>
                  <a:gd name="T81" fmla="*/ 42 h 78"/>
                  <a:gd name="T82" fmla="*/ 0 w 80"/>
                  <a:gd name="T83" fmla="*/ 46 h 78"/>
                  <a:gd name="T84" fmla="*/ 3 w 80"/>
                  <a:gd name="T85" fmla="*/ 50 h 78"/>
                  <a:gd name="T86" fmla="*/ 11 w 80"/>
                  <a:gd name="T87" fmla="*/ 5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1" y="56"/>
                    </a:moveTo>
                    <a:lnTo>
                      <a:pt x="11" y="58"/>
                    </a:lnTo>
                    <a:lnTo>
                      <a:pt x="7" y="58"/>
                    </a:lnTo>
                    <a:lnTo>
                      <a:pt x="7" y="62"/>
                    </a:lnTo>
                    <a:lnTo>
                      <a:pt x="11" y="62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1" y="69"/>
                    </a:lnTo>
                    <a:lnTo>
                      <a:pt x="39" y="74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69"/>
                    </a:lnTo>
                    <a:lnTo>
                      <a:pt x="52" y="69"/>
                    </a:lnTo>
                    <a:lnTo>
                      <a:pt x="56" y="69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59" y="62"/>
                    </a:lnTo>
                    <a:lnTo>
                      <a:pt x="66" y="58"/>
                    </a:lnTo>
                    <a:lnTo>
                      <a:pt x="69" y="58"/>
                    </a:lnTo>
                    <a:lnTo>
                      <a:pt x="73" y="58"/>
                    </a:lnTo>
                    <a:lnTo>
                      <a:pt x="73" y="56"/>
                    </a:lnTo>
                    <a:lnTo>
                      <a:pt x="69" y="52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39"/>
                    </a:lnTo>
                    <a:lnTo>
                      <a:pt x="78" y="39"/>
                    </a:lnTo>
                    <a:lnTo>
                      <a:pt x="73" y="34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5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29" name="Freeform 1757"/>
              <p:cNvSpPr>
                <a:spLocks/>
              </p:cNvSpPr>
              <p:nvPr/>
            </p:nvSpPr>
            <p:spPr bwMode="auto">
              <a:xfrm>
                <a:off x="4472" y="3896"/>
                <a:ext cx="42" cy="40"/>
              </a:xfrm>
              <a:custGeom>
                <a:avLst/>
                <a:gdLst>
                  <a:gd name="T0" fmla="*/ 11 w 84"/>
                  <a:gd name="T1" fmla="*/ 58 h 80"/>
                  <a:gd name="T2" fmla="*/ 7 w 84"/>
                  <a:gd name="T3" fmla="*/ 62 h 80"/>
                  <a:gd name="T4" fmla="*/ 11 w 84"/>
                  <a:gd name="T5" fmla="*/ 66 h 80"/>
                  <a:gd name="T6" fmla="*/ 14 w 84"/>
                  <a:gd name="T7" fmla="*/ 70 h 80"/>
                  <a:gd name="T8" fmla="*/ 24 w 84"/>
                  <a:gd name="T9" fmla="*/ 70 h 80"/>
                  <a:gd name="T10" fmla="*/ 24 w 84"/>
                  <a:gd name="T11" fmla="*/ 76 h 80"/>
                  <a:gd name="T12" fmla="*/ 32 w 84"/>
                  <a:gd name="T13" fmla="*/ 80 h 80"/>
                  <a:gd name="T14" fmla="*/ 32 w 84"/>
                  <a:gd name="T15" fmla="*/ 72 h 80"/>
                  <a:gd name="T16" fmla="*/ 43 w 84"/>
                  <a:gd name="T17" fmla="*/ 76 h 80"/>
                  <a:gd name="T18" fmla="*/ 45 w 84"/>
                  <a:gd name="T19" fmla="*/ 80 h 80"/>
                  <a:gd name="T20" fmla="*/ 49 w 84"/>
                  <a:gd name="T21" fmla="*/ 76 h 80"/>
                  <a:gd name="T22" fmla="*/ 56 w 84"/>
                  <a:gd name="T23" fmla="*/ 70 h 80"/>
                  <a:gd name="T24" fmla="*/ 59 w 84"/>
                  <a:gd name="T25" fmla="*/ 72 h 80"/>
                  <a:gd name="T26" fmla="*/ 66 w 84"/>
                  <a:gd name="T27" fmla="*/ 72 h 80"/>
                  <a:gd name="T28" fmla="*/ 62 w 84"/>
                  <a:gd name="T29" fmla="*/ 66 h 80"/>
                  <a:gd name="T30" fmla="*/ 73 w 84"/>
                  <a:gd name="T31" fmla="*/ 58 h 80"/>
                  <a:gd name="T32" fmla="*/ 77 w 84"/>
                  <a:gd name="T33" fmla="*/ 62 h 80"/>
                  <a:gd name="T34" fmla="*/ 77 w 84"/>
                  <a:gd name="T35" fmla="*/ 54 h 80"/>
                  <a:gd name="T36" fmla="*/ 73 w 84"/>
                  <a:gd name="T37" fmla="*/ 52 h 80"/>
                  <a:gd name="T38" fmla="*/ 77 w 84"/>
                  <a:gd name="T39" fmla="*/ 42 h 80"/>
                  <a:gd name="T40" fmla="*/ 84 w 84"/>
                  <a:gd name="T41" fmla="*/ 42 h 80"/>
                  <a:gd name="T42" fmla="*/ 81 w 84"/>
                  <a:gd name="T43" fmla="*/ 38 h 80"/>
                  <a:gd name="T44" fmla="*/ 77 w 84"/>
                  <a:gd name="T45" fmla="*/ 34 h 80"/>
                  <a:gd name="T46" fmla="*/ 77 w 84"/>
                  <a:gd name="T47" fmla="*/ 23 h 80"/>
                  <a:gd name="T48" fmla="*/ 77 w 84"/>
                  <a:gd name="T49" fmla="*/ 16 h 80"/>
                  <a:gd name="T50" fmla="*/ 71 w 84"/>
                  <a:gd name="T51" fmla="*/ 16 h 80"/>
                  <a:gd name="T52" fmla="*/ 62 w 84"/>
                  <a:gd name="T53" fmla="*/ 10 h 80"/>
                  <a:gd name="T54" fmla="*/ 66 w 84"/>
                  <a:gd name="T55" fmla="*/ 6 h 80"/>
                  <a:gd name="T56" fmla="*/ 62 w 84"/>
                  <a:gd name="T57" fmla="*/ 4 h 80"/>
                  <a:gd name="T58" fmla="*/ 56 w 84"/>
                  <a:gd name="T59" fmla="*/ 6 h 80"/>
                  <a:gd name="T60" fmla="*/ 49 w 84"/>
                  <a:gd name="T61" fmla="*/ 4 h 80"/>
                  <a:gd name="T62" fmla="*/ 45 w 84"/>
                  <a:gd name="T63" fmla="*/ 0 h 80"/>
                  <a:gd name="T64" fmla="*/ 39 w 84"/>
                  <a:gd name="T65" fmla="*/ 4 h 80"/>
                  <a:gd name="T66" fmla="*/ 32 w 84"/>
                  <a:gd name="T67" fmla="*/ 4 h 80"/>
                  <a:gd name="T68" fmla="*/ 24 w 84"/>
                  <a:gd name="T69" fmla="*/ 0 h 80"/>
                  <a:gd name="T70" fmla="*/ 21 w 84"/>
                  <a:gd name="T71" fmla="*/ 4 h 80"/>
                  <a:gd name="T72" fmla="*/ 18 w 84"/>
                  <a:gd name="T73" fmla="*/ 14 h 80"/>
                  <a:gd name="T74" fmla="*/ 14 w 84"/>
                  <a:gd name="T75" fmla="*/ 10 h 80"/>
                  <a:gd name="T76" fmla="*/ 11 w 84"/>
                  <a:gd name="T77" fmla="*/ 14 h 80"/>
                  <a:gd name="T78" fmla="*/ 7 w 84"/>
                  <a:gd name="T79" fmla="*/ 16 h 80"/>
                  <a:gd name="T80" fmla="*/ 7 w 84"/>
                  <a:gd name="T81" fmla="*/ 26 h 80"/>
                  <a:gd name="T82" fmla="*/ 0 w 84"/>
                  <a:gd name="T83" fmla="*/ 26 h 80"/>
                  <a:gd name="T84" fmla="*/ 0 w 84"/>
                  <a:gd name="T85" fmla="*/ 34 h 80"/>
                  <a:gd name="T86" fmla="*/ 7 w 84"/>
                  <a:gd name="T87" fmla="*/ 44 h 80"/>
                  <a:gd name="T88" fmla="*/ 0 w 84"/>
                  <a:gd name="T89" fmla="*/ 44 h 80"/>
                  <a:gd name="T90" fmla="*/ 0 w 84"/>
                  <a:gd name="T91" fmla="*/ 52 h 80"/>
                  <a:gd name="T92" fmla="*/ 7 w 84"/>
                  <a:gd name="T93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49" y="72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7" y="52"/>
                    </a:lnTo>
                    <a:lnTo>
                      <a:pt x="73" y="52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81" y="42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77" y="34"/>
                    </a:lnTo>
                    <a:lnTo>
                      <a:pt x="73" y="26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1" y="20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0" name="Freeform 1758"/>
              <p:cNvSpPr>
                <a:spLocks/>
              </p:cNvSpPr>
              <p:nvPr/>
            </p:nvSpPr>
            <p:spPr bwMode="auto">
              <a:xfrm>
                <a:off x="4472" y="3896"/>
                <a:ext cx="42" cy="40"/>
              </a:xfrm>
              <a:custGeom>
                <a:avLst/>
                <a:gdLst>
                  <a:gd name="T0" fmla="*/ 11 w 84"/>
                  <a:gd name="T1" fmla="*/ 62 h 80"/>
                  <a:gd name="T2" fmla="*/ 7 w 84"/>
                  <a:gd name="T3" fmla="*/ 66 h 80"/>
                  <a:gd name="T4" fmla="*/ 11 w 84"/>
                  <a:gd name="T5" fmla="*/ 70 h 80"/>
                  <a:gd name="T6" fmla="*/ 18 w 84"/>
                  <a:gd name="T7" fmla="*/ 66 h 80"/>
                  <a:gd name="T8" fmla="*/ 24 w 84"/>
                  <a:gd name="T9" fmla="*/ 72 h 80"/>
                  <a:gd name="T10" fmla="*/ 28 w 84"/>
                  <a:gd name="T11" fmla="*/ 80 h 80"/>
                  <a:gd name="T12" fmla="*/ 32 w 84"/>
                  <a:gd name="T13" fmla="*/ 76 h 80"/>
                  <a:gd name="T14" fmla="*/ 43 w 84"/>
                  <a:gd name="T15" fmla="*/ 72 h 80"/>
                  <a:gd name="T16" fmla="*/ 43 w 84"/>
                  <a:gd name="T17" fmla="*/ 80 h 80"/>
                  <a:gd name="T18" fmla="*/ 49 w 84"/>
                  <a:gd name="T19" fmla="*/ 80 h 80"/>
                  <a:gd name="T20" fmla="*/ 49 w 84"/>
                  <a:gd name="T21" fmla="*/ 72 h 80"/>
                  <a:gd name="T22" fmla="*/ 59 w 84"/>
                  <a:gd name="T23" fmla="*/ 70 h 80"/>
                  <a:gd name="T24" fmla="*/ 62 w 84"/>
                  <a:gd name="T25" fmla="*/ 72 h 80"/>
                  <a:gd name="T26" fmla="*/ 66 w 84"/>
                  <a:gd name="T27" fmla="*/ 70 h 80"/>
                  <a:gd name="T28" fmla="*/ 71 w 84"/>
                  <a:gd name="T29" fmla="*/ 58 h 80"/>
                  <a:gd name="T30" fmla="*/ 73 w 84"/>
                  <a:gd name="T31" fmla="*/ 62 h 80"/>
                  <a:gd name="T32" fmla="*/ 77 w 84"/>
                  <a:gd name="T33" fmla="*/ 58 h 80"/>
                  <a:gd name="T34" fmla="*/ 77 w 84"/>
                  <a:gd name="T35" fmla="*/ 52 h 80"/>
                  <a:gd name="T36" fmla="*/ 77 w 84"/>
                  <a:gd name="T37" fmla="*/ 44 h 80"/>
                  <a:gd name="T38" fmla="*/ 81 w 84"/>
                  <a:gd name="T39" fmla="*/ 42 h 80"/>
                  <a:gd name="T40" fmla="*/ 84 w 84"/>
                  <a:gd name="T41" fmla="*/ 38 h 80"/>
                  <a:gd name="T42" fmla="*/ 81 w 84"/>
                  <a:gd name="T43" fmla="*/ 34 h 80"/>
                  <a:gd name="T44" fmla="*/ 73 w 84"/>
                  <a:gd name="T45" fmla="*/ 26 h 80"/>
                  <a:gd name="T46" fmla="*/ 77 w 84"/>
                  <a:gd name="T47" fmla="*/ 20 h 80"/>
                  <a:gd name="T48" fmla="*/ 73 w 84"/>
                  <a:gd name="T49" fmla="*/ 16 h 80"/>
                  <a:gd name="T50" fmla="*/ 62 w 84"/>
                  <a:gd name="T51" fmla="*/ 14 h 80"/>
                  <a:gd name="T52" fmla="*/ 66 w 84"/>
                  <a:gd name="T53" fmla="*/ 10 h 80"/>
                  <a:gd name="T54" fmla="*/ 62 w 84"/>
                  <a:gd name="T55" fmla="*/ 6 h 80"/>
                  <a:gd name="T56" fmla="*/ 59 w 84"/>
                  <a:gd name="T57" fmla="*/ 4 h 80"/>
                  <a:gd name="T58" fmla="*/ 49 w 84"/>
                  <a:gd name="T59" fmla="*/ 6 h 80"/>
                  <a:gd name="T60" fmla="*/ 49 w 84"/>
                  <a:gd name="T61" fmla="*/ 0 h 80"/>
                  <a:gd name="T62" fmla="*/ 43 w 84"/>
                  <a:gd name="T63" fmla="*/ 0 h 80"/>
                  <a:gd name="T64" fmla="*/ 32 w 84"/>
                  <a:gd name="T65" fmla="*/ 6 h 80"/>
                  <a:gd name="T66" fmla="*/ 28 w 84"/>
                  <a:gd name="T67" fmla="*/ 0 h 80"/>
                  <a:gd name="T68" fmla="*/ 24 w 84"/>
                  <a:gd name="T69" fmla="*/ 4 h 80"/>
                  <a:gd name="T70" fmla="*/ 24 w 84"/>
                  <a:gd name="T71" fmla="*/ 10 h 80"/>
                  <a:gd name="T72" fmla="*/ 14 w 84"/>
                  <a:gd name="T73" fmla="*/ 14 h 80"/>
                  <a:gd name="T74" fmla="*/ 11 w 84"/>
                  <a:gd name="T75" fmla="*/ 10 h 80"/>
                  <a:gd name="T76" fmla="*/ 7 w 84"/>
                  <a:gd name="T77" fmla="*/ 14 h 80"/>
                  <a:gd name="T78" fmla="*/ 11 w 84"/>
                  <a:gd name="T79" fmla="*/ 20 h 80"/>
                  <a:gd name="T80" fmla="*/ 4 w 84"/>
                  <a:gd name="T81" fmla="*/ 26 h 80"/>
                  <a:gd name="T82" fmla="*/ 0 w 84"/>
                  <a:gd name="T83" fmla="*/ 31 h 80"/>
                  <a:gd name="T84" fmla="*/ 7 w 84"/>
                  <a:gd name="T85" fmla="*/ 34 h 80"/>
                  <a:gd name="T86" fmla="*/ 4 w 84"/>
                  <a:gd name="T87" fmla="*/ 44 h 80"/>
                  <a:gd name="T88" fmla="*/ 0 w 84"/>
                  <a:gd name="T89" fmla="*/ 48 h 80"/>
                  <a:gd name="T90" fmla="*/ 4 w 84"/>
                  <a:gd name="T91" fmla="*/ 52 h 80"/>
                  <a:gd name="T92" fmla="*/ 11 w 84"/>
                  <a:gd name="T93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0">
                    <a:moveTo>
                      <a:pt x="11" y="58"/>
                    </a:move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49" y="72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7" y="52"/>
                    </a:lnTo>
                    <a:lnTo>
                      <a:pt x="73" y="52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81" y="42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77" y="34"/>
                    </a:lnTo>
                    <a:lnTo>
                      <a:pt x="73" y="26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1" y="20"/>
                    </a:lnTo>
                    <a:lnTo>
                      <a:pt x="7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1" name="Freeform 1759"/>
              <p:cNvSpPr>
                <a:spLocks/>
              </p:cNvSpPr>
              <p:nvPr/>
            </p:nvSpPr>
            <p:spPr bwMode="auto">
              <a:xfrm>
                <a:off x="4525" y="3890"/>
                <a:ext cx="17" cy="25"/>
              </a:xfrm>
              <a:custGeom>
                <a:avLst/>
                <a:gdLst>
                  <a:gd name="T0" fmla="*/ 21 w 35"/>
                  <a:gd name="T1" fmla="*/ 0 h 50"/>
                  <a:gd name="T2" fmla="*/ 23 w 35"/>
                  <a:gd name="T3" fmla="*/ 4 h 50"/>
                  <a:gd name="T4" fmla="*/ 27 w 35"/>
                  <a:gd name="T5" fmla="*/ 4 h 50"/>
                  <a:gd name="T6" fmla="*/ 32 w 35"/>
                  <a:gd name="T7" fmla="*/ 7 h 50"/>
                  <a:gd name="T8" fmla="*/ 32 w 35"/>
                  <a:gd name="T9" fmla="*/ 12 h 50"/>
                  <a:gd name="T10" fmla="*/ 35 w 35"/>
                  <a:gd name="T11" fmla="*/ 16 h 50"/>
                  <a:gd name="T12" fmla="*/ 35 w 35"/>
                  <a:gd name="T13" fmla="*/ 18 h 50"/>
                  <a:gd name="T14" fmla="*/ 35 w 35"/>
                  <a:gd name="T15" fmla="*/ 26 h 50"/>
                  <a:gd name="T16" fmla="*/ 35 w 35"/>
                  <a:gd name="T17" fmla="*/ 28 h 50"/>
                  <a:gd name="T18" fmla="*/ 32 w 35"/>
                  <a:gd name="T19" fmla="*/ 32 h 50"/>
                  <a:gd name="T20" fmla="*/ 32 w 35"/>
                  <a:gd name="T21" fmla="*/ 38 h 50"/>
                  <a:gd name="T22" fmla="*/ 27 w 35"/>
                  <a:gd name="T23" fmla="*/ 43 h 50"/>
                  <a:gd name="T24" fmla="*/ 27 w 35"/>
                  <a:gd name="T25" fmla="*/ 46 h 50"/>
                  <a:gd name="T26" fmla="*/ 23 w 35"/>
                  <a:gd name="T27" fmla="*/ 46 h 50"/>
                  <a:gd name="T28" fmla="*/ 21 w 35"/>
                  <a:gd name="T29" fmla="*/ 50 h 50"/>
                  <a:gd name="T30" fmla="*/ 17 w 35"/>
                  <a:gd name="T31" fmla="*/ 50 h 50"/>
                  <a:gd name="T32" fmla="*/ 14 w 35"/>
                  <a:gd name="T33" fmla="*/ 50 h 50"/>
                  <a:gd name="T34" fmla="*/ 10 w 35"/>
                  <a:gd name="T35" fmla="*/ 50 h 50"/>
                  <a:gd name="T36" fmla="*/ 7 w 35"/>
                  <a:gd name="T37" fmla="*/ 46 h 50"/>
                  <a:gd name="T38" fmla="*/ 7 w 35"/>
                  <a:gd name="T39" fmla="*/ 43 h 50"/>
                  <a:gd name="T40" fmla="*/ 4 w 35"/>
                  <a:gd name="T41" fmla="*/ 38 h 50"/>
                  <a:gd name="T42" fmla="*/ 4 w 35"/>
                  <a:gd name="T43" fmla="*/ 35 h 50"/>
                  <a:gd name="T44" fmla="*/ 0 w 35"/>
                  <a:gd name="T45" fmla="*/ 32 h 50"/>
                  <a:gd name="T46" fmla="*/ 0 w 35"/>
                  <a:gd name="T47" fmla="*/ 28 h 50"/>
                  <a:gd name="T48" fmla="*/ 0 w 35"/>
                  <a:gd name="T49" fmla="*/ 22 h 50"/>
                  <a:gd name="T50" fmla="*/ 4 w 35"/>
                  <a:gd name="T51" fmla="*/ 18 h 50"/>
                  <a:gd name="T52" fmla="*/ 4 w 35"/>
                  <a:gd name="T53" fmla="*/ 16 h 50"/>
                  <a:gd name="T54" fmla="*/ 7 w 35"/>
                  <a:gd name="T55" fmla="*/ 12 h 50"/>
                  <a:gd name="T56" fmla="*/ 10 w 35"/>
                  <a:gd name="T57" fmla="*/ 7 h 50"/>
                  <a:gd name="T58" fmla="*/ 14 w 35"/>
                  <a:gd name="T59" fmla="*/ 4 h 50"/>
                  <a:gd name="T60" fmla="*/ 17 w 35"/>
                  <a:gd name="T61" fmla="*/ 0 h 50"/>
                  <a:gd name="T62" fmla="*/ 21 w 35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0">
                    <a:moveTo>
                      <a:pt x="21" y="0"/>
                    </a:moveTo>
                    <a:lnTo>
                      <a:pt x="23" y="4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2" name="Freeform 1760"/>
              <p:cNvSpPr>
                <a:spLocks/>
              </p:cNvSpPr>
              <p:nvPr/>
            </p:nvSpPr>
            <p:spPr bwMode="auto">
              <a:xfrm>
                <a:off x="4525" y="3890"/>
                <a:ext cx="17" cy="25"/>
              </a:xfrm>
              <a:custGeom>
                <a:avLst/>
                <a:gdLst>
                  <a:gd name="T0" fmla="*/ 21 w 35"/>
                  <a:gd name="T1" fmla="*/ 0 h 50"/>
                  <a:gd name="T2" fmla="*/ 23 w 35"/>
                  <a:gd name="T3" fmla="*/ 4 h 50"/>
                  <a:gd name="T4" fmla="*/ 27 w 35"/>
                  <a:gd name="T5" fmla="*/ 4 h 50"/>
                  <a:gd name="T6" fmla="*/ 32 w 35"/>
                  <a:gd name="T7" fmla="*/ 7 h 50"/>
                  <a:gd name="T8" fmla="*/ 32 w 35"/>
                  <a:gd name="T9" fmla="*/ 12 h 50"/>
                  <a:gd name="T10" fmla="*/ 35 w 35"/>
                  <a:gd name="T11" fmla="*/ 16 h 50"/>
                  <a:gd name="T12" fmla="*/ 35 w 35"/>
                  <a:gd name="T13" fmla="*/ 18 h 50"/>
                  <a:gd name="T14" fmla="*/ 35 w 35"/>
                  <a:gd name="T15" fmla="*/ 26 h 50"/>
                  <a:gd name="T16" fmla="*/ 35 w 35"/>
                  <a:gd name="T17" fmla="*/ 28 h 50"/>
                  <a:gd name="T18" fmla="*/ 32 w 35"/>
                  <a:gd name="T19" fmla="*/ 32 h 50"/>
                  <a:gd name="T20" fmla="*/ 32 w 35"/>
                  <a:gd name="T21" fmla="*/ 38 h 50"/>
                  <a:gd name="T22" fmla="*/ 27 w 35"/>
                  <a:gd name="T23" fmla="*/ 43 h 50"/>
                  <a:gd name="T24" fmla="*/ 27 w 35"/>
                  <a:gd name="T25" fmla="*/ 46 h 50"/>
                  <a:gd name="T26" fmla="*/ 23 w 35"/>
                  <a:gd name="T27" fmla="*/ 46 h 50"/>
                  <a:gd name="T28" fmla="*/ 21 w 35"/>
                  <a:gd name="T29" fmla="*/ 50 h 50"/>
                  <a:gd name="T30" fmla="*/ 17 w 35"/>
                  <a:gd name="T31" fmla="*/ 50 h 50"/>
                  <a:gd name="T32" fmla="*/ 14 w 35"/>
                  <a:gd name="T33" fmla="*/ 50 h 50"/>
                  <a:gd name="T34" fmla="*/ 10 w 35"/>
                  <a:gd name="T35" fmla="*/ 50 h 50"/>
                  <a:gd name="T36" fmla="*/ 7 w 35"/>
                  <a:gd name="T37" fmla="*/ 46 h 50"/>
                  <a:gd name="T38" fmla="*/ 7 w 35"/>
                  <a:gd name="T39" fmla="*/ 43 h 50"/>
                  <a:gd name="T40" fmla="*/ 4 w 35"/>
                  <a:gd name="T41" fmla="*/ 38 h 50"/>
                  <a:gd name="T42" fmla="*/ 4 w 35"/>
                  <a:gd name="T43" fmla="*/ 35 h 50"/>
                  <a:gd name="T44" fmla="*/ 0 w 35"/>
                  <a:gd name="T45" fmla="*/ 32 h 50"/>
                  <a:gd name="T46" fmla="*/ 0 w 35"/>
                  <a:gd name="T47" fmla="*/ 28 h 50"/>
                  <a:gd name="T48" fmla="*/ 0 w 35"/>
                  <a:gd name="T49" fmla="*/ 22 h 50"/>
                  <a:gd name="T50" fmla="*/ 4 w 35"/>
                  <a:gd name="T51" fmla="*/ 18 h 50"/>
                  <a:gd name="T52" fmla="*/ 4 w 35"/>
                  <a:gd name="T53" fmla="*/ 16 h 50"/>
                  <a:gd name="T54" fmla="*/ 7 w 35"/>
                  <a:gd name="T55" fmla="*/ 12 h 50"/>
                  <a:gd name="T56" fmla="*/ 10 w 35"/>
                  <a:gd name="T57" fmla="*/ 7 h 50"/>
                  <a:gd name="T58" fmla="*/ 14 w 35"/>
                  <a:gd name="T59" fmla="*/ 4 h 50"/>
                  <a:gd name="T60" fmla="*/ 17 w 35"/>
                  <a:gd name="T61" fmla="*/ 0 h 50"/>
                  <a:gd name="T62" fmla="*/ 21 w 35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0">
                    <a:moveTo>
                      <a:pt x="21" y="0"/>
                    </a:moveTo>
                    <a:lnTo>
                      <a:pt x="23" y="4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7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3" name="Freeform 1761"/>
              <p:cNvSpPr>
                <a:spLocks/>
              </p:cNvSpPr>
              <p:nvPr/>
            </p:nvSpPr>
            <p:spPr bwMode="auto">
              <a:xfrm>
                <a:off x="4530" y="3896"/>
                <a:ext cx="7" cy="11"/>
              </a:xfrm>
              <a:custGeom>
                <a:avLst/>
                <a:gdLst>
                  <a:gd name="T0" fmla="*/ 7 w 13"/>
                  <a:gd name="T1" fmla="*/ 0 h 23"/>
                  <a:gd name="T2" fmla="*/ 11 w 13"/>
                  <a:gd name="T3" fmla="*/ 0 h 23"/>
                  <a:gd name="T4" fmla="*/ 11 w 13"/>
                  <a:gd name="T5" fmla="*/ 4 h 23"/>
                  <a:gd name="T6" fmla="*/ 13 w 13"/>
                  <a:gd name="T7" fmla="*/ 4 h 23"/>
                  <a:gd name="T8" fmla="*/ 13 w 13"/>
                  <a:gd name="T9" fmla="*/ 6 h 23"/>
                  <a:gd name="T10" fmla="*/ 13 w 13"/>
                  <a:gd name="T11" fmla="*/ 10 h 23"/>
                  <a:gd name="T12" fmla="*/ 13 w 13"/>
                  <a:gd name="T13" fmla="*/ 14 h 23"/>
                  <a:gd name="T14" fmla="*/ 11 w 13"/>
                  <a:gd name="T15" fmla="*/ 16 h 23"/>
                  <a:gd name="T16" fmla="*/ 11 w 13"/>
                  <a:gd name="T17" fmla="*/ 20 h 23"/>
                  <a:gd name="T18" fmla="*/ 11 w 13"/>
                  <a:gd name="T19" fmla="*/ 23 h 23"/>
                  <a:gd name="T20" fmla="*/ 7 w 13"/>
                  <a:gd name="T21" fmla="*/ 23 h 23"/>
                  <a:gd name="T22" fmla="*/ 4 w 13"/>
                  <a:gd name="T23" fmla="*/ 23 h 23"/>
                  <a:gd name="T24" fmla="*/ 0 w 13"/>
                  <a:gd name="T25" fmla="*/ 23 h 23"/>
                  <a:gd name="T26" fmla="*/ 0 w 13"/>
                  <a:gd name="T27" fmla="*/ 20 h 23"/>
                  <a:gd name="T28" fmla="*/ 0 w 13"/>
                  <a:gd name="T29" fmla="*/ 16 h 23"/>
                  <a:gd name="T30" fmla="*/ 0 w 13"/>
                  <a:gd name="T31" fmla="*/ 14 h 23"/>
                  <a:gd name="T32" fmla="*/ 0 w 13"/>
                  <a:gd name="T33" fmla="*/ 10 h 23"/>
                  <a:gd name="T34" fmla="*/ 0 w 13"/>
                  <a:gd name="T35" fmla="*/ 6 h 23"/>
                  <a:gd name="T36" fmla="*/ 4 w 13"/>
                  <a:gd name="T37" fmla="*/ 4 h 23"/>
                  <a:gd name="T38" fmla="*/ 4 w 13"/>
                  <a:gd name="T39" fmla="*/ 0 h 23"/>
                  <a:gd name="T40" fmla="*/ 7 w 1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3">
                    <a:moveTo>
                      <a:pt x="7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4" name="Freeform 1762"/>
              <p:cNvSpPr>
                <a:spLocks/>
              </p:cNvSpPr>
              <p:nvPr/>
            </p:nvSpPr>
            <p:spPr bwMode="auto">
              <a:xfrm>
                <a:off x="4530" y="3896"/>
                <a:ext cx="7" cy="11"/>
              </a:xfrm>
              <a:custGeom>
                <a:avLst/>
                <a:gdLst>
                  <a:gd name="T0" fmla="*/ 7 w 13"/>
                  <a:gd name="T1" fmla="*/ 0 h 23"/>
                  <a:gd name="T2" fmla="*/ 11 w 13"/>
                  <a:gd name="T3" fmla="*/ 0 h 23"/>
                  <a:gd name="T4" fmla="*/ 11 w 13"/>
                  <a:gd name="T5" fmla="*/ 4 h 23"/>
                  <a:gd name="T6" fmla="*/ 13 w 13"/>
                  <a:gd name="T7" fmla="*/ 4 h 23"/>
                  <a:gd name="T8" fmla="*/ 13 w 13"/>
                  <a:gd name="T9" fmla="*/ 6 h 23"/>
                  <a:gd name="T10" fmla="*/ 13 w 13"/>
                  <a:gd name="T11" fmla="*/ 10 h 23"/>
                  <a:gd name="T12" fmla="*/ 13 w 13"/>
                  <a:gd name="T13" fmla="*/ 14 h 23"/>
                  <a:gd name="T14" fmla="*/ 11 w 13"/>
                  <a:gd name="T15" fmla="*/ 16 h 23"/>
                  <a:gd name="T16" fmla="*/ 11 w 13"/>
                  <a:gd name="T17" fmla="*/ 20 h 23"/>
                  <a:gd name="T18" fmla="*/ 11 w 13"/>
                  <a:gd name="T19" fmla="*/ 23 h 23"/>
                  <a:gd name="T20" fmla="*/ 7 w 13"/>
                  <a:gd name="T21" fmla="*/ 23 h 23"/>
                  <a:gd name="T22" fmla="*/ 4 w 13"/>
                  <a:gd name="T23" fmla="*/ 23 h 23"/>
                  <a:gd name="T24" fmla="*/ 0 w 13"/>
                  <a:gd name="T25" fmla="*/ 23 h 23"/>
                  <a:gd name="T26" fmla="*/ 0 w 13"/>
                  <a:gd name="T27" fmla="*/ 20 h 23"/>
                  <a:gd name="T28" fmla="*/ 0 w 13"/>
                  <a:gd name="T29" fmla="*/ 16 h 23"/>
                  <a:gd name="T30" fmla="*/ 0 w 13"/>
                  <a:gd name="T31" fmla="*/ 14 h 23"/>
                  <a:gd name="T32" fmla="*/ 0 w 13"/>
                  <a:gd name="T33" fmla="*/ 10 h 23"/>
                  <a:gd name="T34" fmla="*/ 0 w 13"/>
                  <a:gd name="T35" fmla="*/ 6 h 23"/>
                  <a:gd name="T36" fmla="*/ 4 w 13"/>
                  <a:gd name="T37" fmla="*/ 4 h 23"/>
                  <a:gd name="T38" fmla="*/ 4 w 13"/>
                  <a:gd name="T39" fmla="*/ 0 h 23"/>
                  <a:gd name="T40" fmla="*/ 7 w 1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3">
                    <a:moveTo>
                      <a:pt x="7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5" name="Freeform 1763"/>
              <p:cNvSpPr>
                <a:spLocks/>
              </p:cNvSpPr>
              <p:nvPr/>
            </p:nvSpPr>
            <p:spPr bwMode="auto">
              <a:xfrm>
                <a:off x="4546" y="3885"/>
                <a:ext cx="17" cy="28"/>
              </a:xfrm>
              <a:custGeom>
                <a:avLst/>
                <a:gdLst>
                  <a:gd name="T0" fmla="*/ 3 w 35"/>
                  <a:gd name="T1" fmla="*/ 6 h 56"/>
                  <a:gd name="T2" fmla="*/ 0 w 35"/>
                  <a:gd name="T3" fmla="*/ 48 h 56"/>
                  <a:gd name="T4" fmla="*/ 7 w 35"/>
                  <a:gd name="T5" fmla="*/ 56 h 56"/>
                  <a:gd name="T6" fmla="*/ 7 w 35"/>
                  <a:gd name="T7" fmla="*/ 53 h 56"/>
                  <a:gd name="T8" fmla="*/ 10 w 35"/>
                  <a:gd name="T9" fmla="*/ 53 h 56"/>
                  <a:gd name="T10" fmla="*/ 10 w 35"/>
                  <a:gd name="T11" fmla="*/ 36 h 56"/>
                  <a:gd name="T12" fmla="*/ 21 w 35"/>
                  <a:gd name="T13" fmla="*/ 56 h 56"/>
                  <a:gd name="T14" fmla="*/ 24 w 35"/>
                  <a:gd name="T15" fmla="*/ 56 h 56"/>
                  <a:gd name="T16" fmla="*/ 28 w 35"/>
                  <a:gd name="T17" fmla="*/ 48 h 56"/>
                  <a:gd name="T18" fmla="*/ 13 w 35"/>
                  <a:gd name="T19" fmla="*/ 26 h 56"/>
                  <a:gd name="T20" fmla="*/ 35 w 35"/>
                  <a:gd name="T21" fmla="*/ 14 h 56"/>
                  <a:gd name="T22" fmla="*/ 31 w 35"/>
                  <a:gd name="T23" fmla="*/ 4 h 56"/>
                  <a:gd name="T24" fmla="*/ 10 w 35"/>
                  <a:gd name="T25" fmla="*/ 17 h 56"/>
                  <a:gd name="T26" fmla="*/ 13 w 35"/>
                  <a:gd name="T27" fmla="*/ 4 h 56"/>
                  <a:gd name="T28" fmla="*/ 7 w 35"/>
                  <a:gd name="T29" fmla="*/ 0 h 56"/>
                  <a:gd name="T30" fmla="*/ 3 w 35"/>
                  <a:gd name="T3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" y="6"/>
                    </a:moveTo>
                    <a:lnTo>
                      <a:pt x="0" y="4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0" y="3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48"/>
                    </a:lnTo>
                    <a:lnTo>
                      <a:pt x="13" y="26"/>
                    </a:lnTo>
                    <a:lnTo>
                      <a:pt x="35" y="14"/>
                    </a:lnTo>
                    <a:lnTo>
                      <a:pt x="31" y="4"/>
                    </a:lnTo>
                    <a:lnTo>
                      <a:pt x="10" y="17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6" name="Freeform 1764"/>
              <p:cNvSpPr>
                <a:spLocks/>
              </p:cNvSpPr>
              <p:nvPr/>
            </p:nvSpPr>
            <p:spPr bwMode="auto">
              <a:xfrm>
                <a:off x="4546" y="3885"/>
                <a:ext cx="17" cy="28"/>
              </a:xfrm>
              <a:custGeom>
                <a:avLst/>
                <a:gdLst>
                  <a:gd name="T0" fmla="*/ 3 w 35"/>
                  <a:gd name="T1" fmla="*/ 6 h 56"/>
                  <a:gd name="T2" fmla="*/ 0 w 35"/>
                  <a:gd name="T3" fmla="*/ 48 h 56"/>
                  <a:gd name="T4" fmla="*/ 7 w 35"/>
                  <a:gd name="T5" fmla="*/ 56 h 56"/>
                  <a:gd name="T6" fmla="*/ 7 w 35"/>
                  <a:gd name="T7" fmla="*/ 53 h 56"/>
                  <a:gd name="T8" fmla="*/ 10 w 35"/>
                  <a:gd name="T9" fmla="*/ 53 h 56"/>
                  <a:gd name="T10" fmla="*/ 10 w 35"/>
                  <a:gd name="T11" fmla="*/ 36 h 56"/>
                  <a:gd name="T12" fmla="*/ 21 w 35"/>
                  <a:gd name="T13" fmla="*/ 56 h 56"/>
                  <a:gd name="T14" fmla="*/ 24 w 35"/>
                  <a:gd name="T15" fmla="*/ 56 h 56"/>
                  <a:gd name="T16" fmla="*/ 28 w 35"/>
                  <a:gd name="T17" fmla="*/ 48 h 56"/>
                  <a:gd name="T18" fmla="*/ 13 w 35"/>
                  <a:gd name="T19" fmla="*/ 26 h 56"/>
                  <a:gd name="T20" fmla="*/ 35 w 35"/>
                  <a:gd name="T21" fmla="*/ 14 h 56"/>
                  <a:gd name="T22" fmla="*/ 31 w 35"/>
                  <a:gd name="T23" fmla="*/ 4 h 56"/>
                  <a:gd name="T24" fmla="*/ 10 w 35"/>
                  <a:gd name="T25" fmla="*/ 17 h 56"/>
                  <a:gd name="T26" fmla="*/ 13 w 35"/>
                  <a:gd name="T27" fmla="*/ 4 h 56"/>
                  <a:gd name="T28" fmla="*/ 7 w 35"/>
                  <a:gd name="T29" fmla="*/ 0 h 56"/>
                  <a:gd name="T30" fmla="*/ 3 w 35"/>
                  <a:gd name="T3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" y="6"/>
                    </a:moveTo>
                    <a:lnTo>
                      <a:pt x="0" y="4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0" y="3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48"/>
                    </a:lnTo>
                    <a:lnTo>
                      <a:pt x="13" y="26"/>
                    </a:lnTo>
                    <a:lnTo>
                      <a:pt x="35" y="14"/>
                    </a:lnTo>
                    <a:lnTo>
                      <a:pt x="31" y="4"/>
                    </a:lnTo>
                    <a:lnTo>
                      <a:pt x="10" y="17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7" name="Freeform 1765"/>
              <p:cNvSpPr>
                <a:spLocks/>
              </p:cNvSpPr>
              <p:nvPr/>
            </p:nvSpPr>
            <p:spPr bwMode="auto">
              <a:xfrm>
                <a:off x="4525" y="3868"/>
                <a:ext cx="26" cy="24"/>
              </a:xfrm>
              <a:custGeom>
                <a:avLst/>
                <a:gdLst>
                  <a:gd name="T0" fmla="*/ 7 w 52"/>
                  <a:gd name="T1" fmla="*/ 2 h 48"/>
                  <a:gd name="T2" fmla="*/ 17 w 52"/>
                  <a:gd name="T3" fmla="*/ 21 h 48"/>
                  <a:gd name="T4" fmla="*/ 0 w 52"/>
                  <a:gd name="T5" fmla="*/ 34 h 48"/>
                  <a:gd name="T6" fmla="*/ 0 w 52"/>
                  <a:gd name="T7" fmla="*/ 48 h 48"/>
                  <a:gd name="T8" fmla="*/ 4 w 52"/>
                  <a:gd name="T9" fmla="*/ 44 h 48"/>
                  <a:gd name="T10" fmla="*/ 7 w 52"/>
                  <a:gd name="T11" fmla="*/ 48 h 48"/>
                  <a:gd name="T12" fmla="*/ 23 w 52"/>
                  <a:gd name="T13" fmla="*/ 32 h 48"/>
                  <a:gd name="T14" fmla="*/ 35 w 52"/>
                  <a:gd name="T15" fmla="*/ 48 h 48"/>
                  <a:gd name="T16" fmla="*/ 42 w 52"/>
                  <a:gd name="T17" fmla="*/ 44 h 48"/>
                  <a:gd name="T18" fmla="*/ 45 w 52"/>
                  <a:gd name="T19" fmla="*/ 40 h 48"/>
                  <a:gd name="T20" fmla="*/ 32 w 52"/>
                  <a:gd name="T21" fmla="*/ 24 h 48"/>
                  <a:gd name="T22" fmla="*/ 52 w 52"/>
                  <a:gd name="T23" fmla="*/ 6 h 48"/>
                  <a:gd name="T24" fmla="*/ 45 w 52"/>
                  <a:gd name="T25" fmla="*/ 0 h 48"/>
                  <a:gd name="T26" fmla="*/ 27 w 52"/>
                  <a:gd name="T27" fmla="*/ 12 h 48"/>
                  <a:gd name="T28" fmla="*/ 17 w 52"/>
                  <a:gd name="T29" fmla="*/ 0 h 48"/>
                  <a:gd name="T30" fmla="*/ 14 w 52"/>
                  <a:gd name="T31" fmla="*/ 0 h 48"/>
                  <a:gd name="T32" fmla="*/ 10 w 52"/>
                  <a:gd name="T33" fmla="*/ 0 h 48"/>
                  <a:gd name="T34" fmla="*/ 7 w 52"/>
                  <a:gd name="T3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48">
                    <a:moveTo>
                      <a:pt x="7" y="2"/>
                    </a:moveTo>
                    <a:lnTo>
                      <a:pt x="17" y="21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23" y="32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32" y="24"/>
                    </a:lnTo>
                    <a:lnTo>
                      <a:pt x="52" y="6"/>
                    </a:lnTo>
                    <a:lnTo>
                      <a:pt x="45" y="0"/>
                    </a:lnTo>
                    <a:lnTo>
                      <a:pt x="27" y="1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8" name="Freeform 1766"/>
              <p:cNvSpPr>
                <a:spLocks/>
              </p:cNvSpPr>
              <p:nvPr/>
            </p:nvSpPr>
            <p:spPr bwMode="auto">
              <a:xfrm>
                <a:off x="4525" y="3868"/>
                <a:ext cx="26" cy="24"/>
              </a:xfrm>
              <a:custGeom>
                <a:avLst/>
                <a:gdLst>
                  <a:gd name="T0" fmla="*/ 7 w 52"/>
                  <a:gd name="T1" fmla="*/ 2 h 48"/>
                  <a:gd name="T2" fmla="*/ 17 w 52"/>
                  <a:gd name="T3" fmla="*/ 21 h 48"/>
                  <a:gd name="T4" fmla="*/ 0 w 52"/>
                  <a:gd name="T5" fmla="*/ 34 h 48"/>
                  <a:gd name="T6" fmla="*/ 0 w 52"/>
                  <a:gd name="T7" fmla="*/ 48 h 48"/>
                  <a:gd name="T8" fmla="*/ 4 w 52"/>
                  <a:gd name="T9" fmla="*/ 44 h 48"/>
                  <a:gd name="T10" fmla="*/ 7 w 52"/>
                  <a:gd name="T11" fmla="*/ 48 h 48"/>
                  <a:gd name="T12" fmla="*/ 23 w 52"/>
                  <a:gd name="T13" fmla="*/ 32 h 48"/>
                  <a:gd name="T14" fmla="*/ 35 w 52"/>
                  <a:gd name="T15" fmla="*/ 48 h 48"/>
                  <a:gd name="T16" fmla="*/ 42 w 52"/>
                  <a:gd name="T17" fmla="*/ 44 h 48"/>
                  <a:gd name="T18" fmla="*/ 45 w 52"/>
                  <a:gd name="T19" fmla="*/ 40 h 48"/>
                  <a:gd name="T20" fmla="*/ 32 w 52"/>
                  <a:gd name="T21" fmla="*/ 24 h 48"/>
                  <a:gd name="T22" fmla="*/ 52 w 52"/>
                  <a:gd name="T23" fmla="*/ 6 h 48"/>
                  <a:gd name="T24" fmla="*/ 45 w 52"/>
                  <a:gd name="T25" fmla="*/ 0 h 48"/>
                  <a:gd name="T26" fmla="*/ 27 w 52"/>
                  <a:gd name="T27" fmla="*/ 12 h 48"/>
                  <a:gd name="T28" fmla="*/ 17 w 52"/>
                  <a:gd name="T29" fmla="*/ 0 h 48"/>
                  <a:gd name="T30" fmla="*/ 14 w 52"/>
                  <a:gd name="T31" fmla="*/ 0 h 48"/>
                  <a:gd name="T32" fmla="*/ 10 w 52"/>
                  <a:gd name="T33" fmla="*/ 0 h 48"/>
                  <a:gd name="T34" fmla="*/ 7 w 52"/>
                  <a:gd name="T3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48">
                    <a:moveTo>
                      <a:pt x="7" y="2"/>
                    </a:moveTo>
                    <a:lnTo>
                      <a:pt x="17" y="21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23" y="32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32" y="24"/>
                    </a:lnTo>
                    <a:lnTo>
                      <a:pt x="52" y="6"/>
                    </a:lnTo>
                    <a:lnTo>
                      <a:pt x="45" y="0"/>
                    </a:lnTo>
                    <a:lnTo>
                      <a:pt x="27" y="1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39" name="Freeform 1767"/>
              <p:cNvSpPr>
                <a:spLocks/>
              </p:cNvSpPr>
              <p:nvPr/>
            </p:nvSpPr>
            <p:spPr bwMode="auto">
              <a:xfrm>
                <a:off x="4708" y="3822"/>
                <a:ext cx="1" cy="5"/>
              </a:xfrm>
              <a:custGeom>
                <a:avLst/>
                <a:gdLst>
                  <a:gd name="T0" fmla="*/ 4 h 10"/>
                  <a:gd name="T1" fmla="*/ 0 h 10"/>
                  <a:gd name="T2" fmla="*/ 4 h 10"/>
                  <a:gd name="T3" fmla="*/ 7 h 10"/>
                  <a:gd name="T4" fmla="*/ 10 h 10"/>
                  <a:gd name="T5" fmla="*/ 7 h 10"/>
                  <a:gd name="T6" fmla="*/ 4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0" name="Line 1768"/>
              <p:cNvSpPr>
                <a:spLocks noChangeShapeType="1"/>
              </p:cNvSpPr>
              <p:nvPr/>
            </p:nvSpPr>
            <p:spPr bwMode="auto">
              <a:xfrm>
                <a:off x="4708" y="382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1" name="Rectangle 1769"/>
              <p:cNvSpPr>
                <a:spLocks noChangeArrowheads="1"/>
              </p:cNvSpPr>
              <p:nvPr/>
            </p:nvSpPr>
            <p:spPr bwMode="auto">
              <a:xfrm>
                <a:off x="4657" y="3822"/>
                <a:ext cx="65" cy="7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2" name="Rectangle 1770"/>
              <p:cNvSpPr>
                <a:spLocks noChangeArrowheads="1"/>
              </p:cNvSpPr>
              <p:nvPr/>
            </p:nvSpPr>
            <p:spPr bwMode="auto">
              <a:xfrm>
                <a:off x="4657" y="3822"/>
                <a:ext cx="65" cy="7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3" name="Rectangle 1771"/>
              <p:cNvSpPr>
                <a:spLocks noChangeArrowheads="1"/>
              </p:cNvSpPr>
              <p:nvPr/>
            </p:nvSpPr>
            <p:spPr bwMode="auto">
              <a:xfrm>
                <a:off x="4661" y="3824"/>
                <a:ext cx="58" cy="6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4" name="Rectangle 1772"/>
              <p:cNvSpPr>
                <a:spLocks noChangeArrowheads="1"/>
              </p:cNvSpPr>
              <p:nvPr/>
            </p:nvSpPr>
            <p:spPr bwMode="auto">
              <a:xfrm>
                <a:off x="4661" y="3824"/>
                <a:ext cx="58" cy="6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5" name="Freeform 1773"/>
              <p:cNvSpPr>
                <a:spLocks/>
              </p:cNvSpPr>
              <p:nvPr/>
            </p:nvSpPr>
            <p:spPr bwMode="auto">
              <a:xfrm>
                <a:off x="4694" y="3849"/>
                <a:ext cx="19" cy="36"/>
              </a:xfrm>
              <a:custGeom>
                <a:avLst/>
                <a:gdLst>
                  <a:gd name="T0" fmla="*/ 3 w 39"/>
                  <a:gd name="T1" fmla="*/ 12 h 72"/>
                  <a:gd name="T2" fmla="*/ 0 w 39"/>
                  <a:gd name="T3" fmla="*/ 62 h 72"/>
                  <a:gd name="T4" fmla="*/ 7 w 39"/>
                  <a:gd name="T5" fmla="*/ 70 h 72"/>
                  <a:gd name="T6" fmla="*/ 7 w 39"/>
                  <a:gd name="T7" fmla="*/ 66 h 72"/>
                  <a:gd name="T8" fmla="*/ 12 w 39"/>
                  <a:gd name="T9" fmla="*/ 66 h 72"/>
                  <a:gd name="T10" fmla="*/ 12 w 39"/>
                  <a:gd name="T11" fmla="*/ 44 h 72"/>
                  <a:gd name="T12" fmla="*/ 25 w 39"/>
                  <a:gd name="T13" fmla="*/ 72 h 72"/>
                  <a:gd name="T14" fmla="*/ 31 w 39"/>
                  <a:gd name="T15" fmla="*/ 72 h 72"/>
                  <a:gd name="T16" fmla="*/ 31 w 39"/>
                  <a:gd name="T17" fmla="*/ 59 h 72"/>
                  <a:gd name="T18" fmla="*/ 18 w 39"/>
                  <a:gd name="T19" fmla="*/ 31 h 72"/>
                  <a:gd name="T20" fmla="*/ 39 w 39"/>
                  <a:gd name="T21" fmla="*/ 16 h 72"/>
                  <a:gd name="T22" fmla="*/ 35 w 39"/>
                  <a:gd name="T23" fmla="*/ 6 h 72"/>
                  <a:gd name="T24" fmla="*/ 14 w 39"/>
                  <a:gd name="T25" fmla="*/ 20 h 72"/>
                  <a:gd name="T26" fmla="*/ 18 w 39"/>
                  <a:gd name="T27" fmla="*/ 6 h 72"/>
                  <a:gd name="T28" fmla="*/ 12 w 39"/>
                  <a:gd name="T29" fmla="*/ 0 h 72"/>
                  <a:gd name="T30" fmla="*/ 3 w 39"/>
                  <a:gd name="T31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72">
                    <a:moveTo>
                      <a:pt x="3" y="12"/>
                    </a:moveTo>
                    <a:lnTo>
                      <a:pt x="0" y="62"/>
                    </a:lnTo>
                    <a:lnTo>
                      <a:pt x="7" y="70"/>
                    </a:lnTo>
                    <a:lnTo>
                      <a:pt x="7" y="66"/>
                    </a:lnTo>
                    <a:lnTo>
                      <a:pt x="12" y="66"/>
                    </a:lnTo>
                    <a:lnTo>
                      <a:pt x="12" y="44"/>
                    </a:lnTo>
                    <a:lnTo>
                      <a:pt x="25" y="72"/>
                    </a:lnTo>
                    <a:lnTo>
                      <a:pt x="31" y="72"/>
                    </a:lnTo>
                    <a:lnTo>
                      <a:pt x="31" y="59"/>
                    </a:lnTo>
                    <a:lnTo>
                      <a:pt x="18" y="31"/>
                    </a:lnTo>
                    <a:lnTo>
                      <a:pt x="39" y="16"/>
                    </a:lnTo>
                    <a:lnTo>
                      <a:pt x="35" y="6"/>
                    </a:lnTo>
                    <a:lnTo>
                      <a:pt x="14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6" name="Freeform 1774"/>
              <p:cNvSpPr>
                <a:spLocks/>
              </p:cNvSpPr>
              <p:nvPr/>
            </p:nvSpPr>
            <p:spPr bwMode="auto">
              <a:xfrm>
                <a:off x="4694" y="3849"/>
                <a:ext cx="19" cy="36"/>
              </a:xfrm>
              <a:custGeom>
                <a:avLst/>
                <a:gdLst>
                  <a:gd name="T0" fmla="*/ 3 w 39"/>
                  <a:gd name="T1" fmla="*/ 12 h 72"/>
                  <a:gd name="T2" fmla="*/ 0 w 39"/>
                  <a:gd name="T3" fmla="*/ 62 h 72"/>
                  <a:gd name="T4" fmla="*/ 7 w 39"/>
                  <a:gd name="T5" fmla="*/ 70 h 72"/>
                  <a:gd name="T6" fmla="*/ 7 w 39"/>
                  <a:gd name="T7" fmla="*/ 66 h 72"/>
                  <a:gd name="T8" fmla="*/ 12 w 39"/>
                  <a:gd name="T9" fmla="*/ 66 h 72"/>
                  <a:gd name="T10" fmla="*/ 12 w 39"/>
                  <a:gd name="T11" fmla="*/ 44 h 72"/>
                  <a:gd name="T12" fmla="*/ 25 w 39"/>
                  <a:gd name="T13" fmla="*/ 72 h 72"/>
                  <a:gd name="T14" fmla="*/ 31 w 39"/>
                  <a:gd name="T15" fmla="*/ 72 h 72"/>
                  <a:gd name="T16" fmla="*/ 31 w 39"/>
                  <a:gd name="T17" fmla="*/ 59 h 72"/>
                  <a:gd name="T18" fmla="*/ 18 w 39"/>
                  <a:gd name="T19" fmla="*/ 31 h 72"/>
                  <a:gd name="T20" fmla="*/ 39 w 39"/>
                  <a:gd name="T21" fmla="*/ 16 h 72"/>
                  <a:gd name="T22" fmla="*/ 35 w 39"/>
                  <a:gd name="T23" fmla="*/ 6 h 72"/>
                  <a:gd name="T24" fmla="*/ 14 w 39"/>
                  <a:gd name="T25" fmla="*/ 20 h 72"/>
                  <a:gd name="T26" fmla="*/ 18 w 39"/>
                  <a:gd name="T27" fmla="*/ 6 h 72"/>
                  <a:gd name="T28" fmla="*/ 12 w 39"/>
                  <a:gd name="T29" fmla="*/ 0 h 72"/>
                  <a:gd name="T30" fmla="*/ 3 w 39"/>
                  <a:gd name="T31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72">
                    <a:moveTo>
                      <a:pt x="3" y="12"/>
                    </a:moveTo>
                    <a:lnTo>
                      <a:pt x="0" y="62"/>
                    </a:lnTo>
                    <a:lnTo>
                      <a:pt x="7" y="70"/>
                    </a:lnTo>
                    <a:lnTo>
                      <a:pt x="7" y="66"/>
                    </a:lnTo>
                    <a:lnTo>
                      <a:pt x="12" y="66"/>
                    </a:lnTo>
                    <a:lnTo>
                      <a:pt x="12" y="44"/>
                    </a:lnTo>
                    <a:lnTo>
                      <a:pt x="25" y="72"/>
                    </a:lnTo>
                    <a:lnTo>
                      <a:pt x="31" y="72"/>
                    </a:lnTo>
                    <a:lnTo>
                      <a:pt x="31" y="59"/>
                    </a:lnTo>
                    <a:lnTo>
                      <a:pt x="18" y="31"/>
                    </a:lnTo>
                    <a:lnTo>
                      <a:pt x="39" y="16"/>
                    </a:lnTo>
                    <a:lnTo>
                      <a:pt x="35" y="6"/>
                    </a:lnTo>
                    <a:lnTo>
                      <a:pt x="14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3" y="1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7" name="Freeform 1775"/>
              <p:cNvSpPr>
                <a:spLocks/>
              </p:cNvSpPr>
              <p:nvPr/>
            </p:nvSpPr>
            <p:spPr bwMode="auto">
              <a:xfrm>
                <a:off x="4668" y="3827"/>
                <a:ext cx="32" cy="32"/>
              </a:xfrm>
              <a:custGeom>
                <a:avLst/>
                <a:gdLst>
                  <a:gd name="T0" fmla="*/ 10 w 64"/>
                  <a:gd name="T1" fmla="*/ 4 h 64"/>
                  <a:gd name="T2" fmla="*/ 24 w 64"/>
                  <a:gd name="T3" fmla="*/ 28 h 64"/>
                  <a:gd name="T4" fmla="*/ 0 w 64"/>
                  <a:gd name="T5" fmla="*/ 46 h 64"/>
                  <a:gd name="T6" fmla="*/ 4 w 64"/>
                  <a:gd name="T7" fmla="*/ 60 h 64"/>
                  <a:gd name="T8" fmla="*/ 7 w 64"/>
                  <a:gd name="T9" fmla="*/ 64 h 64"/>
                  <a:gd name="T10" fmla="*/ 32 w 64"/>
                  <a:gd name="T11" fmla="*/ 44 h 64"/>
                  <a:gd name="T12" fmla="*/ 42 w 64"/>
                  <a:gd name="T13" fmla="*/ 60 h 64"/>
                  <a:gd name="T14" fmla="*/ 52 w 64"/>
                  <a:gd name="T15" fmla="*/ 60 h 64"/>
                  <a:gd name="T16" fmla="*/ 55 w 64"/>
                  <a:gd name="T17" fmla="*/ 54 h 64"/>
                  <a:gd name="T18" fmla="*/ 38 w 64"/>
                  <a:gd name="T19" fmla="*/ 36 h 64"/>
                  <a:gd name="T20" fmla="*/ 64 w 64"/>
                  <a:gd name="T21" fmla="*/ 12 h 64"/>
                  <a:gd name="T22" fmla="*/ 55 w 64"/>
                  <a:gd name="T23" fmla="*/ 0 h 64"/>
                  <a:gd name="T24" fmla="*/ 36 w 64"/>
                  <a:gd name="T25" fmla="*/ 22 h 64"/>
                  <a:gd name="T26" fmla="*/ 24 w 64"/>
                  <a:gd name="T27" fmla="*/ 0 h 64"/>
                  <a:gd name="T28" fmla="*/ 17 w 64"/>
                  <a:gd name="T29" fmla="*/ 4 h 64"/>
                  <a:gd name="T30" fmla="*/ 14 w 64"/>
                  <a:gd name="T31" fmla="*/ 0 h 64"/>
                  <a:gd name="T32" fmla="*/ 10 w 64"/>
                  <a:gd name="T3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10" y="4"/>
                    </a:moveTo>
                    <a:lnTo>
                      <a:pt x="24" y="28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32" y="44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5" y="54"/>
                    </a:lnTo>
                    <a:lnTo>
                      <a:pt x="38" y="36"/>
                    </a:lnTo>
                    <a:lnTo>
                      <a:pt x="64" y="12"/>
                    </a:lnTo>
                    <a:lnTo>
                      <a:pt x="55" y="0"/>
                    </a:lnTo>
                    <a:lnTo>
                      <a:pt x="36" y="22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8" name="Freeform 1776"/>
              <p:cNvSpPr>
                <a:spLocks/>
              </p:cNvSpPr>
              <p:nvPr/>
            </p:nvSpPr>
            <p:spPr bwMode="auto">
              <a:xfrm>
                <a:off x="4668" y="3827"/>
                <a:ext cx="32" cy="32"/>
              </a:xfrm>
              <a:custGeom>
                <a:avLst/>
                <a:gdLst>
                  <a:gd name="T0" fmla="*/ 10 w 64"/>
                  <a:gd name="T1" fmla="*/ 4 h 64"/>
                  <a:gd name="T2" fmla="*/ 24 w 64"/>
                  <a:gd name="T3" fmla="*/ 28 h 64"/>
                  <a:gd name="T4" fmla="*/ 0 w 64"/>
                  <a:gd name="T5" fmla="*/ 46 h 64"/>
                  <a:gd name="T6" fmla="*/ 4 w 64"/>
                  <a:gd name="T7" fmla="*/ 60 h 64"/>
                  <a:gd name="T8" fmla="*/ 7 w 64"/>
                  <a:gd name="T9" fmla="*/ 64 h 64"/>
                  <a:gd name="T10" fmla="*/ 32 w 64"/>
                  <a:gd name="T11" fmla="*/ 44 h 64"/>
                  <a:gd name="T12" fmla="*/ 42 w 64"/>
                  <a:gd name="T13" fmla="*/ 60 h 64"/>
                  <a:gd name="T14" fmla="*/ 52 w 64"/>
                  <a:gd name="T15" fmla="*/ 60 h 64"/>
                  <a:gd name="T16" fmla="*/ 55 w 64"/>
                  <a:gd name="T17" fmla="*/ 54 h 64"/>
                  <a:gd name="T18" fmla="*/ 38 w 64"/>
                  <a:gd name="T19" fmla="*/ 36 h 64"/>
                  <a:gd name="T20" fmla="*/ 64 w 64"/>
                  <a:gd name="T21" fmla="*/ 12 h 64"/>
                  <a:gd name="T22" fmla="*/ 55 w 64"/>
                  <a:gd name="T23" fmla="*/ 0 h 64"/>
                  <a:gd name="T24" fmla="*/ 36 w 64"/>
                  <a:gd name="T25" fmla="*/ 22 h 64"/>
                  <a:gd name="T26" fmla="*/ 24 w 64"/>
                  <a:gd name="T27" fmla="*/ 0 h 64"/>
                  <a:gd name="T28" fmla="*/ 17 w 64"/>
                  <a:gd name="T29" fmla="*/ 4 h 64"/>
                  <a:gd name="T30" fmla="*/ 14 w 64"/>
                  <a:gd name="T31" fmla="*/ 0 h 64"/>
                  <a:gd name="T32" fmla="*/ 10 w 64"/>
                  <a:gd name="T3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10" y="4"/>
                    </a:moveTo>
                    <a:lnTo>
                      <a:pt x="24" y="28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32" y="44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5" y="54"/>
                    </a:lnTo>
                    <a:lnTo>
                      <a:pt x="38" y="36"/>
                    </a:lnTo>
                    <a:lnTo>
                      <a:pt x="64" y="12"/>
                    </a:lnTo>
                    <a:lnTo>
                      <a:pt x="55" y="0"/>
                    </a:lnTo>
                    <a:lnTo>
                      <a:pt x="36" y="22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49" name="Freeform 1777"/>
              <p:cNvSpPr>
                <a:spLocks/>
              </p:cNvSpPr>
              <p:nvPr/>
            </p:nvSpPr>
            <p:spPr bwMode="auto">
              <a:xfrm>
                <a:off x="4670" y="3857"/>
                <a:ext cx="19" cy="28"/>
              </a:xfrm>
              <a:custGeom>
                <a:avLst/>
                <a:gdLst>
                  <a:gd name="T0" fmla="*/ 23 w 38"/>
                  <a:gd name="T1" fmla="*/ 0 h 56"/>
                  <a:gd name="T2" fmla="*/ 28 w 38"/>
                  <a:gd name="T3" fmla="*/ 0 h 56"/>
                  <a:gd name="T4" fmla="*/ 32 w 38"/>
                  <a:gd name="T5" fmla="*/ 4 h 56"/>
                  <a:gd name="T6" fmla="*/ 34 w 38"/>
                  <a:gd name="T7" fmla="*/ 7 h 56"/>
                  <a:gd name="T8" fmla="*/ 34 w 38"/>
                  <a:gd name="T9" fmla="*/ 12 h 56"/>
                  <a:gd name="T10" fmla="*/ 38 w 38"/>
                  <a:gd name="T11" fmla="*/ 15 h 56"/>
                  <a:gd name="T12" fmla="*/ 38 w 38"/>
                  <a:gd name="T13" fmla="*/ 22 h 56"/>
                  <a:gd name="T14" fmla="*/ 38 w 38"/>
                  <a:gd name="T15" fmla="*/ 24 h 56"/>
                  <a:gd name="T16" fmla="*/ 38 w 38"/>
                  <a:gd name="T17" fmla="*/ 32 h 56"/>
                  <a:gd name="T18" fmla="*/ 38 w 38"/>
                  <a:gd name="T19" fmla="*/ 38 h 56"/>
                  <a:gd name="T20" fmla="*/ 34 w 38"/>
                  <a:gd name="T21" fmla="*/ 43 h 56"/>
                  <a:gd name="T22" fmla="*/ 32 w 38"/>
                  <a:gd name="T23" fmla="*/ 46 h 56"/>
                  <a:gd name="T24" fmla="*/ 28 w 38"/>
                  <a:gd name="T25" fmla="*/ 50 h 56"/>
                  <a:gd name="T26" fmla="*/ 23 w 38"/>
                  <a:gd name="T27" fmla="*/ 54 h 56"/>
                  <a:gd name="T28" fmla="*/ 20 w 38"/>
                  <a:gd name="T29" fmla="*/ 56 h 56"/>
                  <a:gd name="T30" fmla="*/ 17 w 38"/>
                  <a:gd name="T31" fmla="*/ 56 h 56"/>
                  <a:gd name="T32" fmla="*/ 13 w 38"/>
                  <a:gd name="T33" fmla="*/ 56 h 56"/>
                  <a:gd name="T34" fmla="*/ 10 w 38"/>
                  <a:gd name="T35" fmla="*/ 56 h 56"/>
                  <a:gd name="T36" fmla="*/ 6 w 38"/>
                  <a:gd name="T37" fmla="*/ 54 h 56"/>
                  <a:gd name="T38" fmla="*/ 3 w 38"/>
                  <a:gd name="T39" fmla="*/ 50 h 56"/>
                  <a:gd name="T40" fmla="*/ 0 w 38"/>
                  <a:gd name="T41" fmla="*/ 46 h 56"/>
                  <a:gd name="T42" fmla="*/ 0 w 38"/>
                  <a:gd name="T43" fmla="*/ 43 h 56"/>
                  <a:gd name="T44" fmla="*/ 0 w 38"/>
                  <a:gd name="T45" fmla="*/ 34 h 56"/>
                  <a:gd name="T46" fmla="*/ 0 w 38"/>
                  <a:gd name="T47" fmla="*/ 32 h 56"/>
                  <a:gd name="T48" fmla="*/ 0 w 38"/>
                  <a:gd name="T49" fmla="*/ 24 h 56"/>
                  <a:gd name="T50" fmla="*/ 0 w 38"/>
                  <a:gd name="T51" fmla="*/ 18 h 56"/>
                  <a:gd name="T52" fmla="*/ 3 w 38"/>
                  <a:gd name="T53" fmla="*/ 15 h 56"/>
                  <a:gd name="T54" fmla="*/ 6 w 38"/>
                  <a:gd name="T55" fmla="*/ 12 h 56"/>
                  <a:gd name="T56" fmla="*/ 10 w 38"/>
                  <a:gd name="T57" fmla="*/ 4 h 56"/>
                  <a:gd name="T58" fmla="*/ 13 w 38"/>
                  <a:gd name="T59" fmla="*/ 4 h 56"/>
                  <a:gd name="T60" fmla="*/ 17 w 38"/>
                  <a:gd name="T61" fmla="*/ 0 h 56"/>
                  <a:gd name="T62" fmla="*/ 20 w 38"/>
                  <a:gd name="T63" fmla="*/ 0 h 56"/>
                  <a:gd name="T64" fmla="*/ 23 w 38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6">
                    <a:moveTo>
                      <a:pt x="23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4" y="43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3" y="54"/>
                    </a:lnTo>
                    <a:lnTo>
                      <a:pt x="20" y="56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0" name="Freeform 1778"/>
              <p:cNvSpPr>
                <a:spLocks/>
              </p:cNvSpPr>
              <p:nvPr/>
            </p:nvSpPr>
            <p:spPr bwMode="auto">
              <a:xfrm>
                <a:off x="4670" y="3857"/>
                <a:ext cx="19" cy="28"/>
              </a:xfrm>
              <a:custGeom>
                <a:avLst/>
                <a:gdLst>
                  <a:gd name="T0" fmla="*/ 23 w 38"/>
                  <a:gd name="T1" fmla="*/ 0 h 56"/>
                  <a:gd name="T2" fmla="*/ 28 w 38"/>
                  <a:gd name="T3" fmla="*/ 0 h 56"/>
                  <a:gd name="T4" fmla="*/ 32 w 38"/>
                  <a:gd name="T5" fmla="*/ 4 h 56"/>
                  <a:gd name="T6" fmla="*/ 34 w 38"/>
                  <a:gd name="T7" fmla="*/ 7 h 56"/>
                  <a:gd name="T8" fmla="*/ 34 w 38"/>
                  <a:gd name="T9" fmla="*/ 12 h 56"/>
                  <a:gd name="T10" fmla="*/ 38 w 38"/>
                  <a:gd name="T11" fmla="*/ 15 h 56"/>
                  <a:gd name="T12" fmla="*/ 38 w 38"/>
                  <a:gd name="T13" fmla="*/ 22 h 56"/>
                  <a:gd name="T14" fmla="*/ 38 w 38"/>
                  <a:gd name="T15" fmla="*/ 24 h 56"/>
                  <a:gd name="T16" fmla="*/ 38 w 38"/>
                  <a:gd name="T17" fmla="*/ 32 h 56"/>
                  <a:gd name="T18" fmla="*/ 38 w 38"/>
                  <a:gd name="T19" fmla="*/ 38 h 56"/>
                  <a:gd name="T20" fmla="*/ 34 w 38"/>
                  <a:gd name="T21" fmla="*/ 43 h 56"/>
                  <a:gd name="T22" fmla="*/ 32 w 38"/>
                  <a:gd name="T23" fmla="*/ 46 h 56"/>
                  <a:gd name="T24" fmla="*/ 28 w 38"/>
                  <a:gd name="T25" fmla="*/ 50 h 56"/>
                  <a:gd name="T26" fmla="*/ 23 w 38"/>
                  <a:gd name="T27" fmla="*/ 54 h 56"/>
                  <a:gd name="T28" fmla="*/ 20 w 38"/>
                  <a:gd name="T29" fmla="*/ 56 h 56"/>
                  <a:gd name="T30" fmla="*/ 17 w 38"/>
                  <a:gd name="T31" fmla="*/ 56 h 56"/>
                  <a:gd name="T32" fmla="*/ 13 w 38"/>
                  <a:gd name="T33" fmla="*/ 56 h 56"/>
                  <a:gd name="T34" fmla="*/ 10 w 38"/>
                  <a:gd name="T35" fmla="*/ 56 h 56"/>
                  <a:gd name="T36" fmla="*/ 6 w 38"/>
                  <a:gd name="T37" fmla="*/ 54 h 56"/>
                  <a:gd name="T38" fmla="*/ 3 w 38"/>
                  <a:gd name="T39" fmla="*/ 50 h 56"/>
                  <a:gd name="T40" fmla="*/ 0 w 38"/>
                  <a:gd name="T41" fmla="*/ 46 h 56"/>
                  <a:gd name="T42" fmla="*/ 0 w 38"/>
                  <a:gd name="T43" fmla="*/ 43 h 56"/>
                  <a:gd name="T44" fmla="*/ 0 w 38"/>
                  <a:gd name="T45" fmla="*/ 34 h 56"/>
                  <a:gd name="T46" fmla="*/ 0 w 38"/>
                  <a:gd name="T47" fmla="*/ 32 h 56"/>
                  <a:gd name="T48" fmla="*/ 0 w 38"/>
                  <a:gd name="T49" fmla="*/ 24 h 56"/>
                  <a:gd name="T50" fmla="*/ 0 w 38"/>
                  <a:gd name="T51" fmla="*/ 18 h 56"/>
                  <a:gd name="T52" fmla="*/ 3 w 38"/>
                  <a:gd name="T53" fmla="*/ 15 h 56"/>
                  <a:gd name="T54" fmla="*/ 6 w 38"/>
                  <a:gd name="T55" fmla="*/ 12 h 56"/>
                  <a:gd name="T56" fmla="*/ 10 w 38"/>
                  <a:gd name="T57" fmla="*/ 4 h 56"/>
                  <a:gd name="T58" fmla="*/ 13 w 38"/>
                  <a:gd name="T59" fmla="*/ 4 h 56"/>
                  <a:gd name="T60" fmla="*/ 17 w 38"/>
                  <a:gd name="T61" fmla="*/ 0 h 56"/>
                  <a:gd name="T62" fmla="*/ 20 w 38"/>
                  <a:gd name="T63" fmla="*/ 0 h 56"/>
                  <a:gd name="T64" fmla="*/ 23 w 38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6">
                    <a:moveTo>
                      <a:pt x="23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4" y="43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3" y="54"/>
                    </a:lnTo>
                    <a:lnTo>
                      <a:pt x="20" y="56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1" name="Freeform 1779"/>
              <p:cNvSpPr>
                <a:spLocks/>
              </p:cNvSpPr>
              <p:nvPr/>
            </p:nvSpPr>
            <p:spPr bwMode="auto">
              <a:xfrm>
                <a:off x="4675" y="3863"/>
                <a:ext cx="6" cy="16"/>
              </a:xfrm>
              <a:custGeom>
                <a:avLst/>
                <a:gdLst>
                  <a:gd name="T0" fmla="*/ 10 w 13"/>
                  <a:gd name="T1" fmla="*/ 0 h 31"/>
                  <a:gd name="T2" fmla="*/ 10 w 13"/>
                  <a:gd name="T3" fmla="*/ 0 h 31"/>
                  <a:gd name="T4" fmla="*/ 13 w 13"/>
                  <a:gd name="T5" fmla="*/ 0 h 31"/>
                  <a:gd name="T6" fmla="*/ 13 w 13"/>
                  <a:gd name="T7" fmla="*/ 3 h 31"/>
                  <a:gd name="T8" fmla="*/ 13 w 13"/>
                  <a:gd name="T9" fmla="*/ 6 h 31"/>
                  <a:gd name="T10" fmla="*/ 13 w 13"/>
                  <a:gd name="T11" fmla="*/ 10 h 31"/>
                  <a:gd name="T12" fmla="*/ 13 w 13"/>
                  <a:gd name="T13" fmla="*/ 12 h 31"/>
                  <a:gd name="T14" fmla="*/ 13 w 13"/>
                  <a:gd name="T15" fmla="*/ 16 h 31"/>
                  <a:gd name="T16" fmla="*/ 13 w 13"/>
                  <a:gd name="T17" fmla="*/ 20 h 31"/>
                  <a:gd name="T18" fmla="*/ 10 w 13"/>
                  <a:gd name="T19" fmla="*/ 22 h 31"/>
                  <a:gd name="T20" fmla="*/ 10 w 13"/>
                  <a:gd name="T21" fmla="*/ 26 h 31"/>
                  <a:gd name="T22" fmla="*/ 7 w 13"/>
                  <a:gd name="T23" fmla="*/ 31 h 31"/>
                  <a:gd name="T24" fmla="*/ 3 w 13"/>
                  <a:gd name="T25" fmla="*/ 31 h 31"/>
                  <a:gd name="T26" fmla="*/ 3 w 13"/>
                  <a:gd name="T27" fmla="*/ 26 h 31"/>
                  <a:gd name="T28" fmla="*/ 0 w 13"/>
                  <a:gd name="T29" fmla="*/ 26 h 31"/>
                  <a:gd name="T30" fmla="*/ 0 w 13"/>
                  <a:gd name="T31" fmla="*/ 22 h 31"/>
                  <a:gd name="T32" fmla="*/ 0 w 13"/>
                  <a:gd name="T33" fmla="*/ 20 h 31"/>
                  <a:gd name="T34" fmla="*/ 0 w 13"/>
                  <a:gd name="T35" fmla="*/ 16 h 31"/>
                  <a:gd name="T36" fmla="*/ 0 w 13"/>
                  <a:gd name="T37" fmla="*/ 12 h 31"/>
                  <a:gd name="T38" fmla="*/ 0 w 13"/>
                  <a:gd name="T39" fmla="*/ 10 h 31"/>
                  <a:gd name="T40" fmla="*/ 0 w 13"/>
                  <a:gd name="T41" fmla="*/ 6 h 31"/>
                  <a:gd name="T42" fmla="*/ 3 w 13"/>
                  <a:gd name="T43" fmla="*/ 6 h 31"/>
                  <a:gd name="T44" fmla="*/ 3 w 13"/>
                  <a:gd name="T45" fmla="*/ 3 h 31"/>
                  <a:gd name="T46" fmla="*/ 7 w 13"/>
                  <a:gd name="T47" fmla="*/ 3 h 31"/>
                  <a:gd name="T48" fmla="*/ 7 w 13"/>
                  <a:gd name="T49" fmla="*/ 0 h 31"/>
                  <a:gd name="T50" fmla="*/ 10 w 13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1">
                    <a:moveTo>
                      <a:pt x="10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2" name="Freeform 1780"/>
              <p:cNvSpPr>
                <a:spLocks/>
              </p:cNvSpPr>
              <p:nvPr/>
            </p:nvSpPr>
            <p:spPr bwMode="auto">
              <a:xfrm>
                <a:off x="4675" y="3863"/>
                <a:ext cx="6" cy="16"/>
              </a:xfrm>
              <a:custGeom>
                <a:avLst/>
                <a:gdLst>
                  <a:gd name="T0" fmla="*/ 10 w 13"/>
                  <a:gd name="T1" fmla="*/ 0 h 31"/>
                  <a:gd name="T2" fmla="*/ 13 w 13"/>
                  <a:gd name="T3" fmla="*/ 0 h 31"/>
                  <a:gd name="T4" fmla="*/ 13 w 13"/>
                  <a:gd name="T5" fmla="*/ 3 h 31"/>
                  <a:gd name="T6" fmla="*/ 13 w 13"/>
                  <a:gd name="T7" fmla="*/ 6 h 31"/>
                  <a:gd name="T8" fmla="*/ 13 w 13"/>
                  <a:gd name="T9" fmla="*/ 10 h 31"/>
                  <a:gd name="T10" fmla="*/ 13 w 13"/>
                  <a:gd name="T11" fmla="*/ 12 h 31"/>
                  <a:gd name="T12" fmla="*/ 13 w 13"/>
                  <a:gd name="T13" fmla="*/ 16 h 31"/>
                  <a:gd name="T14" fmla="*/ 13 w 13"/>
                  <a:gd name="T15" fmla="*/ 20 h 31"/>
                  <a:gd name="T16" fmla="*/ 10 w 13"/>
                  <a:gd name="T17" fmla="*/ 22 h 31"/>
                  <a:gd name="T18" fmla="*/ 10 w 13"/>
                  <a:gd name="T19" fmla="*/ 26 h 31"/>
                  <a:gd name="T20" fmla="*/ 7 w 13"/>
                  <a:gd name="T21" fmla="*/ 31 h 31"/>
                  <a:gd name="T22" fmla="*/ 3 w 13"/>
                  <a:gd name="T23" fmla="*/ 31 h 31"/>
                  <a:gd name="T24" fmla="*/ 3 w 13"/>
                  <a:gd name="T25" fmla="*/ 26 h 31"/>
                  <a:gd name="T26" fmla="*/ 0 w 13"/>
                  <a:gd name="T27" fmla="*/ 26 h 31"/>
                  <a:gd name="T28" fmla="*/ 0 w 13"/>
                  <a:gd name="T29" fmla="*/ 22 h 31"/>
                  <a:gd name="T30" fmla="*/ 0 w 13"/>
                  <a:gd name="T31" fmla="*/ 20 h 31"/>
                  <a:gd name="T32" fmla="*/ 0 w 13"/>
                  <a:gd name="T33" fmla="*/ 16 h 31"/>
                  <a:gd name="T34" fmla="*/ 0 w 13"/>
                  <a:gd name="T35" fmla="*/ 12 h 31"/>
                  <a:gd name="T36" fmla="*/ 0 w 13"/>
                  <a:gd name="T37" fmla="*/ 10 h 31"/>
                  <a:gd name="T38" fmla="*/ 0 w 13"/>
                  <a:gd name="T39" fmla="*/ 6 h 31"/>
                  <a:gd name="T40" fmla="*/ 3 w 13"/>
                  <a:gd name="T41" fmla="*/ 6 h 31"/>
                  <a:gd name="T42" fmla="*/ 3 w 13"/>
                  <a:gd name="T43" fmla="*/ 3 h 31"/>
                  <a:gd name="T44" fmla="*/ 7 w 13"/>
                  <a:gd name="T45" fmla="*/ 3 h 31"/>
                  <a:gd name="T46" fmla="*/ 7 w 13"/>
                  <a:gd name="T47" fmla="*/ 0 h 31"/>
                  <a:gd name="T48" fmla="*/ 10 w 13"/>
                  <a:gd name="T4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31">
                    <a:moveTo>
                      <a:pt x="10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3" name="Freeform 1781"/>
              <p:cNvSpPr>
                <a:spLocks/>
              </p:cNvSpPr>
              <p:nvPr/>
            </p:nvSpPr>
            <p:spPr bwMode="auto">
              <a:xfrm>
                <a:off x="4609" y="4035"/>
                <a:ext cx="72" cy="74"/>
              </a:xfrm>
              <a:custGeom>
                <a:avLst/>
                <a:gdLst>
                  <a:gd name="T0" fmla="*/ 116 w 145"/>
                  <a:gd name="T1" fmla="*/ 134 h 148"/>
                  <a:gd name="T2" fmla="*/ 107 w 145"/>
                  <a:gd name="T3" fmla="*/ 134 h 148"/>
                  <a:gd name="T4" fmla="*/ 97 w 145"/>
                  <a:gd name="T5" fmla="*/ 137 h 148"/>
                  <a:gd name="T6" fmla="*/ 97 w 145"/>
                  <a:gd name="T7" fmla="*/ 144 h 148"/>
                  <a:gd name="T8" fmla="*/ 90 w 145"/>
                  <a:gd name="T9" fmla="*/ 141 h 148"/>
                  <a:gd name="T10" fmla="*/ 79 w 145"/>
                  <a:gd name="T11" fmla="*/ 144 h 148"/>
                  <a:gd name="T12" fmla="*/ 73 w 145"/>
                  <a:gd name="T13" fmla="*/ 148 h 148"/>
                  <a:gd name="T14" fmla="*/ 66 w 145"/>
                  <a:gd name="T15" fmla="*/ 141 h 148"/>
                  <a:gd name="T16" fmla="*/ 59 w 145"/>
                  <a:gd name="T17" fmla="*/ 148 h 148"/>
                  <a:gd name="T18" fmla="*/ 56 w 145"/>
                  <a:gd name="T19" fmla="*/ 141 h 148"/>
                  <a:gd name="T20" fmla="*/ 45 w 145"/>
                  <a:gd name="T21" fmla="*/ 141 h 148"/>
                  <a:gd name="T22" fmla="*/ 38 w 145"/>
                  <a:gd name="T23" fmla="*/ 137 h 148"/>
                  <a:gd name="T24" fmla="*/ 34 w 145"/>
                  <a:gd name="T25" fmla="*/ 126 h 148"/>
                  <a:gd name="T26" fmla="*/ 24 w 145"/>
                  <a:gd name="T27" fmla="*/ 130 h 148"/>
                  <a:gd name="T28" fmla="*/ 28 w 145"/>
                  <a:gd name="T29" fmla="*/ 120 h 148"/>
                  <a:gd name="T30" fmla="*/ 13 w 145"/>
                  <a:gd name="T31" fmla="*/ 116 h 148"/>
                  <a:gd name="T32" fmla="*/ 9 w 145"/>
                  <a:gd name="T33" fmla="*/ 109 h 148"/>
                  <a:gd name="T34" fmla="*/ 13 w 145"/>
                  <a:gd name="T35" fmla="*/ 98 h 148"/>
                  <a:gd name="T36" fmla="*/ 3 w 145"/>
                  <a:gd name="T37" fmla="*/ 98 h 148"/>
                  <a:gd name="T38" fmla="*/ 6 w 145"/>
                  <a:gd name="T39" fmla="*/ 92 h 148"/>
                  <a:gd name="T40" fmla="*/ 3 w 145"/>
                  <a:gd name="T41" fmla="*/ 84 h 148"/>
                  <a:gd name="T42" fmla="*/ 0 w 145"/>
                  <a:gd name="T43" fmla="*/ 78 h 148"/>
                  <a:gd name="T44" fmla="*/ 6 w 145"/>
                  <a:gd name="T45" fmla="*/ 74 h 148"/>
                  <a:gd name="T46" fmla="*/ 3 w 145"/>
                  <a:gd name="T47" fmla="*/ 60 h 148"/>
                  <a:gd name="T48" fmla="*/ 9 w 145"/>
                  <a:gd name="T49" fmla="*/ 56 h 148"/>
                  <a:gd name="T50" fmla="*/ 6 w 145"/>
                  <a:gd name="T51" fmla="*/ 43 h 148"/>
                  <a:gd name="T52" fmla="*/ 13 w 145"/>
                  <a:gd name="T53" fmla="*/ 39 h 148"/>
                  <a:gd name="T54" fmla="*/ 20 w 145"/>
                  <a:gd name="T55" fmla="*/ 34 h 148"/>
                  <a:gd name="T56" fmla="*/ 17 w 145"/>
                  <a:gd name="T57" fmla="*/ 26 h 148"/>
                  <a:gd name="T58" fmla="*/ 28 w 145"/>
                  <a:gd name="T59" fmla="*/ 28 h 148"/>
                  <a:gd name="T60" fmla="*/ 31 w 145"/>
                  <a:gd name="T61" fmla="*/ 15 h 148"/>
                  <a:gd name="T62" fmla="*/ 38 w 145"/>
                  <a:gd name="T63" fmla="*/ 12 h 148"/>
                  <a:gd name="T64" fmla="*/ 47 w 145"/>
                  <a:gd name="T65" fmla="*/ 15 h 148"/>
                  <a:gd name="T66" fmla="*/ 52 w 145"/>
                  <a:gd name="T67" fmla="*/ 5 h 148"/>
                  <a:gd name="T68" fmla="*/ 56 w 145"/>
                  <a:gd name="T69" fmla="*/ 12 h 148"/>
                  <a:gd name="T70" fmla="*/ 66 w 145"/>
                  <a:gd name="T71" fmla="*/ 0 h 148"/>
                  <a:gd name="T72" fmla="*/ 73 w 145"/>
                  <a:gd name="T73" fmla="*/ 5 h 148"/>
                  <a:gd name="T74" fmla="*/ 84 w 145"/>
                  <a:gd name="T75" fmla="*/ 5 h 148"/>
                  <a:gd name="T76" fmla="*/ 90 w 145"/>
                  <a:gd name="T77" fmla="*/ 8 h 148"/>
                  <a:gd name="T78" fmla="*/ 100 w 145"/>
                  <a:gd name="T79" fmla="*/ 12 h 148"/>
                  <a:gd name="T80" fmla="*/ 104 w 145"/>
                  <a:gd name="T81" fmla="*/ 12 h 148"/>
                  <a:gd name="T82" fmla="*/ 107 w 145"/>
                  <a:gd name="T83" fmla="*/ 18 h 148"/>
                  <a:gd name="T84" fmla="*/ 122 w 145"/>
                  <a:gd name="T85" fmla="*/ 18 h 148"/>
                  <a:gd name="T86" fmla="*/ 122 w 145"/>
                  <a:gd name="T87" fmla="*/ 28 h 148"/>
                  <a:gd name="T88" fmla="*/ 128 w 145"/>
                  <a:gd name="T89" fmla="*/ 32 h 148"/>
                  <a:gd name="T90" fmla="*/ 135 w 145"/>
                  <a:gd name="T91" fmla="*/ 34 h 148"/>
                  <a:gd name="T92" fmla="*/ 132 w 145"/>
                  <a:gd name="T93" fmla="*/ 43 h 148"/>
                  <a:gd name="T94" fmla="*/ 139 w 145"/>
                  <a:gd name="T95" fmla="*/ 50 h 148"/>
                  <a:gd name="T96" fmla="*/ 142 w 145"/>
                  <a:gd name="T97" fmla="*/ 56 h 148"/>
                  <a:gd name="T98" fmla="*/ 139 w 145"/>
                  <a:gd name="T99" fmla="*/ 66 h 148"/>
                  <a:gd name="T100" fmla="*/ 145 w 145"/>
                  <a:gd name="T101" fmla="*/ 71 h 148"/>
                  <a:gd name="T102" fmla="*/ 139 w 145"/>
                  <a:gd name="T103" fmla="*/ 74 h 148"/>
                  <a:gd name="T104" fmla="*/ 145 w 145"/>
                  <a:gd name="T105" fmla="*/ 84 h 148"/>
                  <a:gd name="T106" fmla="*/ 142 w 145"/>
                  <a:gd name="T107" fmla="*/ 92 h 148"/>
                  <a:gd name="T108" fmla="*/ 135 w 145"/>
                  <a:gd name="T109" fmla="*/ 98 h 148"/>
                  <a:gd name="T110" fmla="*/ 139 w 145"/>
                  <a:gd name="T111" fmla="*/ 109 h 148"/>
                  <a:gd name="T112" fmla="*/ 128 w 145"/>
                  <a:gd name="T113" fmla="*/ 109 h 148"/>
                  <a:gd name="T114" fmla="*/ 128 w 145"/>
                  <a:gd name="T115" fmla="*/ 122 h 148"/>
                  <a:gd name="T116" fmla="*/ 118 w 145"/>
                  <a:gd name="T117" fmla="*/ 1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8">
                    <a:moveTo>
                      <a:pt x="116" y="126"/>
                    </a:moveTo>
                    <a:lnTo>
                      <a:pt x="116" y="130"/>
                    </a:lnTo>
                    <a:lnTo>
                      <a:pt x="116" y="134"/>
                    </a:lnTo>
                    <a:lnTo>
                      <a:pt x="111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4" y="134"/>
                    </a:lnTo>
                    <a:lnTo>
                      <a:pt x="104" y="130"/>
                    </a:lnTo>
                    <a:lnTo>
                      <a:pt x="97" y="137"/>
                    </a:lnTo>
                    <a:lnTo>
                      <a:pt x="100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7"/>
                    </a:lnTo>
                    <a:lnTo>
                      <a:pt x="84" y="141"/>
                    </a:lnTo>
                    <a:lnTo>
                      <a:pt x="79" y="144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3" y="144"/>
                    </a:lnTo>
                    <a:lnTo>
                      <a:pt x="73" y="141"/>
                    </a:lnTo>
                    <a:lnTo>
                      <a:pt x="66" y="141"/>
                    </a:lnTo>
                    <a:lnTo>
                      <a:pt x="62" y="144"/>
                    </a:lnTo>
                    <a:lnTo>
                      <a:pt x="62" y="148"/>
                    </a:lnTo>
                    <a:lnTo>
                      <a:pt x="59" y="148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47" y="137"/>
                    </a:lnTo>
                    <a:lnTo>
                      <a:pt x="45" y="141"/>
                    </a:lnTo>
                    <a:lnTo>
                      <a:pt x="41" y="141"/>
                    </a:lnTo>
                    <a:lnTo>
                      <a:pt x="38" y="141"/>
                    </a:lnTo>
                    <a:lnTo>
                      <a:pt x="38" y="137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34" y="126"/>
                    </a:lnTo>
                    <a:lnTo>
                      <a:pt x="31" y="130"/>
                    </a:lnTo>
                    <a:lnTo>
                      <a:pt x="28" y="130"/>
                    </a:lnTo>
                    <a:lnTo>
                      <a:pt x="24" y="130"/>
                    </a:lnTo>
                    <a:lnTo>
                      <a:pt x="24" y="126"/>
                    </a:lnTo>
                    <a:lnTo>
                      <a:pt x="24" y="122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13" y="112"/>
                    </a:lnTo>
                    <a:lnTo>
                      <a:pt x="9" y="112"/>
                    </a:lnTo>
                    <a:lnTo>
                      <a:pt x="9" y="109"/>
                    </a:lnTo>
                    <a:lnTo>
                      <a:pt x="13" y="109"/>
                    </a:lnTo>
                    <a:lnTo>
                      <a:pt x="17" y="106"/>
                    </a:lnTo>
                    <a:lnTo>
                      <a:pt x="13" y="98"/>
                    </a:lnTo>
                    <a:lnTo>
                      <a:pt x="6" y="103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6" y="84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8"/>
                    </a:lnTo>
                    <a:lnTo>
                      <a:pt x="79" y="8"/>
                    </a:lnTo>
                    <a:lnTo>
                      <a:pt x="84" y="5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15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18" y="28"/>
                    </a:lnTo>
                    <a:lnTo>
                      <a:pt x="125" y="34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5" y="34"/>
                    </a:lnTo>
                    <a:lnTo>
                      <a:pt x="135" y="39"/>
                    </a:lnTo>
                    <a:lnTo>
                      <a:pt x="132" y="39"/>
                    </a:lnTo>
                    <a:lnTo>
                      <a:pt x="132" y="43"/>
                    </a:lnTo>
                    <a:lnTo>
                      <a:pt x="128" y="43"/>
                    </a:lnTo>
                    <a:lnTo>
                      <a:pt x="135" y="50"/>
                    </a:lnTo>
                    <a:lnTo>
                      <a:pt x="139" y="50"/>
                    </a:lnTo>
                    <a:lnTo>
                      <a:pt x="142" y="50"/>
                    </a:lnTo>
                    <a:lnTo>
                      <a:pt x="142" y="53"/>
                    </a:lnTo>
                    <a:lnTo>
                      <a:pt x="142" y="56"/>
                    </a:lnTo>
                    <a:lnTo>
                      <a:pt x="139" y="56"/>
                    </a:lnTo>
                    <a:lnTo>
                      <a:pt x="135" y="56"/>
                    </a:lnTo>
                    <a:lnTo>
                      <a:pt x="139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71"/>
                    </a:lnTo>
                    <a:lnTo>
                      <a:pt x="145" y="74"/>
                    </a:lnTo>
                    <a:lnTo>
                      <a:pt x="142" y="74"/>
                    </a:lnTo>
                    <a:lnTo>
                      <a:pt x="139" y="74"/>
                    </a:lnTo>
                    <a:lnTo>
                      <a:pt x="139" y="84"/>
                    </a:lnTo>
                    <a:lnTo>
                      <a:pt x="142" y="84"/>
                    </a:lnTo>
                    <a:lnTo>
                      <a:pt x="145" y="84"/>
                    </a:lnTo>
                    <a:lnTo>
                      <a:pt x="145" y="88"/>
                    </a:lnTo>
                    <a:lnTo>
                      <a:pt x="142" y="88"/>
                    </a:lnTo>
                    <a:lnTo>
                      <a:pt x="142" y="92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5" y="98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39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28" y="109"/>
                    </a:lnTo>
                    <a:lnTo>
                      <a:pt x="125" y="116"/>
                    </a:lnTo>
                    <a:lnTo>
                      <a:pt x="128" y="120"/>
                    </a:lnTo>
                    <a:lnTo>
                      <a:pt x="128" y="122"/>
                    </a:lnTo>
                    <a:lnTo>
                      <a:pt x="125" y="122"/>
                    </a:lnTo>
                    <a:lnTo>
                      <a:pt x="122" y="122"/>
                    </a:lnTo>
                    <a:lnTo>
                      <a:pt x="118" y="122"/>
                    </a:lnTo>
                    <a:lnTo>
                      <a:pt x="116" y="1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4" name="Freeform 1782"/>
              <p:cNvSpPr>
                <a:spLocks/>
              </p:cNvSpPr>
              <p:nvPr/>
            </p:nvSpPr>
            <p:spPr bwMode="auto">
              <a:xfrm>
                <a:off x="4609" y="4035"/>
                <a:ext cx="72" cy="74"/>
              </a:xfrm>
              <a:custGeom>
                <a:avLst/>
                <a:gdLst>
                  <a:gd name="T0" fmla="*/ 116 w 145"/>
                  <a:gd name="T1" fmla="*/ 134 h 148"/>
                  <a:gd name="T2" fmla="*/ 107 w 145"/>
                  <a:gd name="T3" fmla="*/ 134 h 148"/>
                  <a:gd name="T4" fmla="*/ 97 w 145"/>
                  <a:gd name="T5" fmla="*/ 137 h 148"/>
                  <a:gd name="T6" fmla="*/ 97 w 145"/>
                  <a:gd name="T7" fmla="*/ 144 h 148"/>
                  <a:gd name="T8" fmla="*/ 90 w 145"/>
                  <a:gd name="T9" fmla="*/ 141 h 148"/>
                  <a:gd name="T10" fmla="*/ 79 w 145"/>
                  <a:gd name="T11" fmla="*/ 144 h 148"/>
                  <a:gd name="T12" fmla="*/ 73 w 145"/>
                  <a:gd name="T13" fmla="*/ 148 h 148"/>
                  <a:gd name="T14" fmla="*/ 66 w 145"/>
                  <a:gd name="T15" fmla="*/ 141 h 148"/>
                  <a:gd name="T16" fmla="*/ 59 w 145"/>
                  <a:gd name="T17" fmla="*/ 148 h 148"/>
                  <a:gd name="T18" fmla="*/ 56 w 145"/>
                  <a:gd name="T19" fmla="*/ 141 h 148"/>
                  <a:gd name="T20" fmla="*/ 45 w 145"/>
                  <a:gd name="T21" fmla="*/ 141 h 148"/>
                  <a:gd name="T22" fmla="*/ 38 w 145"/>
                  <a:gd name="T23" fmla="*/ 137 h 148"/>
                  <a:gd name="T24" fmla="*/ 34 w 145"/>
                  <a:gd name="T25" fmla="*/ 126 h 148"/>
                  <a:gd name="T26" fmla="*/ 24 w 145"/>
                  <a:gd name="T27" fmla="*/ 130 h 148"/>
                  <a:gd name="T28" fmla="*/ 28 w 145"/>
                  <a:gd name="T29" fmla="*/ 120 h 148"/>
                  <a:gd name="T30" fmla="*/ 13 w 145"/>
                  <a:gd name="T31" fmla="*/ 116 h 148"/>
                  <a:gd name="T32" fmla="*/ 9 w 145"/>
                  <a:gd name="T33" fmla="*/ 109 h 148"/>
                  <a:gd name="T34" fmla="*/ 13 w 145"/>
                  <a:gd name="T35" fmla="*/ 98 h 148"/>
                  <a:gd name="T36" fmla="*/ 3 w 145"/>
                  <a:gd name="T37" fmla="*/ 98 h 148"/>
                  <a:gd name="T38" fmla="*/ 6 w 145"/>
                  <a:gd name="T39" fmla="*/ 92 h 148"/>
                  <a:gd name="T40" fmla="*/ 3 w 145"/>
                  <a:gd name="T41" fmla="*/ 84 h 148"/>
                  <a:gd name="T42" fmla="*/ 0 w 145"/>
                  <a:gd name="T43" fmla="*/ 78 h 148"/>
                  <a:gd name="T44" fmla="*/ 6 w 145"/>
                  <a:gd name="T45" fmla="*/ 74 h 148"/>
                  <a:gd name="T46" fmla="*/ 3 w 145"/>
                  <a:gd name="T47" fmla="*/ 60 h 148"/>
                  <a:gd name="T48" fmla="*/ 9 w 145"/>
                  <a:gd name="T49" fmla="*/ 56 h 148"/>
                  <a:gd name="T50" fmla="*/ 6 w 145"/>
                  <a:gd name="T51" fmla="*/ 43 h 148"/>
                  <a:gd name="T52" fmla="*/ 13 w 145"/>
                  <a:gd name="T53" fmla="*/ 39 h 148"/>
                  <a:gd name="T54" fmla="*/ 20 w 145"/>
                  <a:gd name="T55" fmla="*/ 34 h 148"/>
                  <a:gd name="T56" fmla="*/ 17 w 145"/>
                  <a:gd name="T57" fmla="*/ 26 h 148"/>
                  <a:gd name="T58" fmla="*/ 28 w 145"/>
                  <a:gd name="T59" fmla="*/ 28 h 148"/>
                  <a:gd name="T60" fmla="*/ 31 w 145"/>
                  <a:gd name="T61" fmla="*/ 15 h 148"/>
                  <a:gd name="T62" fmla="*/ 38 w 145"/>
                  <a:gd name="T63" fmla="*/ 12 h 148"/>
                  <a:gd name="T64" fmla="*/ 47 w 145"/>
                  <a:gd name="T65" fmla="*/ 15 h 148"/>
                  <a:gd name="T66" fmla="*/ 52 w 145"/>
                  <a:gd name="T67" fmla="*/ 5 h 148"/>
                  <a:gd name="T68" fmla="*/ 56 w 145"/>
                  <a:gd name="T69" fmla="*/ 12 h 148"/>
                  <a:gd name="T70" fmla="*/ 66 w 145"/>
                  <a:gd name="T71" fmla="*/ 0 h 148"/>
                  <a:gd name="T72" fmla="*/ 73 w 145"/>
                  <a:gd name="T73" fmla="*/ 5 h 148"/>
                  <a:gd name="T74" fmla="*/ 84 w 145"/>
                  <a:gd name="T75" fmla="*/ 5 h 148"/>
                  <a:gd name="T76" fmla="*/ 90 w 145"/>
                  <a:gd name="T77" fmla="*/ 8 h 148"/>
                  <a:gd name="T78" fmla="*/ 100 w 145"/>
                  <a:gd name="T79" fmla="*/ 12 h 148"/>
                  <a:gd name="T80" fmla="*/ 104 w 145"/>
                  <a:gd name="T81" fmla="*/ 12 h 148"/>
                  <a:gd name="T82" fmla="*/ 107 w 145"/>
                  <a:gd name="T83" fmla="*/ 18 h 148"/>
                  <a:gd name="T84" fmla="*/ 122 w 145"/>
                  <a:gd name="T85" fmla="*/ 18 h 148"/>
                  <a:gd name="T86" fmla="*/ 122 w 145"/>
                  <a:gd name="T87" fmla="*/ 28 h 148"/>
                  <a:gd name="T88" fmla="*/ 128 w 145"/>
                  <a:gd name="T89" fmla="*/ 32 h 148"/>
                  <a:gd name="T90" fmla="*/ 135 w 145"/>
                  <a:gd name="T91" fmla="*/ 34 h 148"/>
                  <a:gd name="T92" fmla="*/ 132 w 145"/>
                  <a:gd name="T93" fmla="*/ 43 h 148"/>
                  <a:gd name="T94" fmla="*/ 139 w 145"/>
                  <a:gd name="T95" fmla="*/ 50 h 148"/>
                  <a:gd name="T96" fmla="*/ 142 w 145"/>
                  <a:gd name="T97" fmla="*/ 56 h 148"/>
                  <a:gd name="T98" fmla="*/ 139 w 145"/>
                  <a:gd name="T99" fmla="*/ 66 h 148"/>
                  <a:gd name="T100" fmla="*/ 145 w 145"/>
                  <a:gd name="T101" fmla="*/ 71 h 148"/>
                  <a:gd name="T102" fmla="*/ 139 w 145"/>
                  <a:gd name="T103" fmla="*/ 74 h 148"/>
                  <a:gd name="T104" fmla="*/ 145 w 145"/>
                  <a:gd name="T105" fmla="*/ 84 h 148"/>
                  <a:gd name="T106" fmla="*/ 142 w 145"/>
                  <a:gd name="T107" fmla="*/ 92 h 148"/>
                  <a:gd name="T108" fmla="*/ 135 w 145"/>
                  <a:gd name="T109" fmla="*/ 98 h 148"/>
                  <a:gd name="T110" fmla="*/ 139 w 145"/>
                  <a:gd name="T111" fmla="*/ 109 h 148"/>
                  <a:gd name="T112" fmla="*/ 128 w 145"/>
                  <a:gd name="T113" fmla="*/ 109 h 148"/>
                  <a:gd name="T114" fmla="*/ 128 w 145"/>
                  <a:gd name="T115" fmla="*/ 122 h 148"/>
                  <a:gd name="T116" fmla="*/ 118 w 145"/>
                  <a:gd name="T117" fmla="*/ 1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8">
                    <a:moveTo>
                      <a:pt x="116" y="126"/>
                    </a:moveTo>
                    <a:lnTo>
                      <a:pt x="116" y="130"/>
                    </a:lnTo>
                    <a:lnTo>
                      <a:pt x="116" y="134"/>
                    </a:lnTo>
                    <a:lnTo>
                      <a:pt x="111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4" y="134"/>
                    </a:lnTo>
                    <a:lnTo>
                      <a:pt x="104" y="130"/>
                    </a:lnTo>
                    <a:lnTo>
                      <a:pt x="97" y="137"/>
                    </a:lnTo>
                    <a:lnTo>
                      <a:pt x="100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7"/>
                    </a:lnTo>
                    <a:lnTo>
                      <a:pt x="84" y="141"/>
                    </a:lnTo>
                    <a:lnTo>
                      <a:pt x="79" y="144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3" y="144"/>
                    </a:lnTo>
                    <a:lnTo>
                      <a:pt x="73" y="141"/>
                    </a:lnTo>
                    <a:lnTo>
                      <a:pt x="66" y="141"/>
                    </a:lnTo>
                    <a:lnTo>
                      <a:pt x="62" y="144"/>
                    </a:lnTo>
                    <a:lnTo>
                      <a:pt x="62" y="148"/>
                    </a:lnTo>
                    <a:lnTo>
                      <a:pt x="59" y="148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47" y="137"/>
                    </a:lnTo>
                    <a:lnTo>
                      <a:pt x="45" y="141"/>
                    </a:lnTo>
                    <a:lnTo>
                      <a:pt x="41" y="141"/>
                    </a:lnTo>
                    <a:lnTo>
                      <a:pt x="38" y="141"/>
                    </a:lnTo>
                    <a:lnTo>
                      <a:pt x="38" y="137"/>
                    </a:lnTo>
                    <a:lnTo>
                      <a:pt x="38" y="134"/>
                    </a:lnTo>
                    <a:lnTo>
                      <a:pt x="38" y="130"/>
                    </a:lnTo>
                    <a:lnTo>
                      <a:pt x="34" y="126"/>
                    </a:lnTo>
                    <a:lnTo>
                      <a:pt x="31" y="130"/>
                    </a:lnTo>
                    <a:lnTo>
                      <a:pt x="28" y="130"/>
                    </a:lnTo>
                    <a:lnTo>
                      <a:pt x="24" y="130"/>
                    </a:lnTo>
                    <a:lnTo>
                      <a:pt x="24" y="126"/>
                    </a:lnTo>
                    <a:lnTo>
                      <a:pt x="24" y="122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3" y="116"/>
                    </a:lnTo>
                    <a:lnTo>
                      <a:pt x="13" y="112"/>
                    </a:lnTo>
                    <a:lnTo>
                      <a:pt x="9" y="112"/>
                    </a:lnTo>
                    <a:lnTo>
                      <a:pt x="9" y="109"/>
                    </a:lnTo>
                    <a:lnTo>
                      <a:pt x="13" y="109"/>
                    </a:lnTo>
                    <a:lnTo>
                      <a:pt x="17" y="106"/>
                    </a:lnTo>
                    <a:lnTo>
                      <a:pt x="13" y="98"/>
                    </a:lnTo>
                    <a:lnTo>
                      <a:pt x="6" y="103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6" y="84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8"/>
                    </a:lnTo>
                    <a:lnTo>
                      <a:pt x="79" y="8"/>
                    </a:lnTo>
                    <a:lnTo>
                      <a:pt x="84" y="5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15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22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18" y="28"/>
                    </a:lnTo>
                    <a:lnTo>
                      <a:pt x="125" y="34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5" y="34"/>
                    </a:lnTo>
                    <a:lnTo>
                      <a:pt x="135" y="39"/>
                    </a:lnTo>
                    <a:lnTo>
                      <a:pt x="132" y="39"/>
                    </a:lnTo>
                    <a:lnTo>
                      <a:pt x="132" y="43"/>
                    </a:lnTo>
                    <a:lnTo>
                      <a:pt x="128" y="43"/>
                    </a:lnTo>
                    <a:lnTo>
                      <a:pt x="135" y="50"/>
                    </a:lnTo>
                    <a:lnTo>
                      <a:pt x="139" y="50"/>
                    </a:lnTo>
                    <a:lnTo>
                      <a:pt x="142" y="50"/>
                    </a:lnTo>
                    <a:lnTo>
                      <a:pt x="142" y="53"/>
                    </a:lnTo>
                    <a:lnTo>
                      <a:pt x="142" y="56"/>
                    </a:lnTo>
                    <a:lnTo>
                      <a:pt x="139" y="56"/>
                    </a:lnTo>
                    <a:lnTo>
                      <a:pt x="135" y="56"/>
                    </a:lnTo>
                    <a:lnTo>
                      <a:pt x="139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71"/>
                    </a:lnTo>
                    <a:lnTo>
                      <a:pt x="145" y="74"/>
                    </a:lnTo>
                    <a:lnTo>
                      <a:pt x="142" y="74"/>
                    </a:lnTo>
                    <a:lnTo>
                      <a:pt x="139" y="74"/>
                    </a:lnTo>
                    <a:lnTo>
                      <a:pt x="139" y="84"/>
                    </a:lnTo>
                    <a:lnTo>
                      <a:pt x="142" y="84"/>
                    </a:lnTo>
                    <a:lnTo>
                      <a:pt x="145" y="84"/>
                    </a:lnTo>
                    <a:lnTo>
                      <a:pt x="145" y="88"/>
                    </a:lnTo>
                    <a:lnTo>
                      <a:pt x="142" y="88"/>
                    </a:lnTo>
                    <a:lnTo>
                      <a:pt x="142" y="92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5" y="98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39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28" y="109"/>
                    </a:lnTo>
                    <a:lnTo>
                      <a:pt x="125" y="116"/>
                    </a:lnTo>
                    <a:lnTo>
                      <a:pt x="128" y="120"/>
                    </a:lnTo>
                    <a:lnTo>
                      <a:pt x="128" y="122"/>
                    </a:lnTo>
                    <a:lnTo>
                      <a:pt x="125" y="122"/>
                    </a:lnTo>
                    <a:lnTo>
                      <a:pt x="122" y="122"/>
                    </a:lnTo>
                    <a:lnTo>
                      <a:pt x="118" y="122"/>
                    </a:lnTo>
                    <a:lnTo>
                      <a:pt x="116" y="12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5" name="Freeform 1783"/>
              <p:cNvSpPr>
                <a:spLocks/>
              </p:cNvSpPr>
              <p:nvPr/>
            </p:nvSpPr>
            <p:spPr bwMode="auto">
              <a:xfrm>
                <a:off x="4574" y="4041"/>
                <a:ext cx="38" cy="38"/>
              </a:xfrm>
              <a:custGeom>
                <a:avLst/>
                <a:gdLst>
                  <a:gd name="T0" fmla="*/ 10 w 76"/>
                  <a:gd name="T1" fmla="*/ 54 h 76"/>
                  <a:gd name="T2" fmla="*/ 6 w 76"/>
                  <a:gd name="T3" fmla="*/ 59 h 76"/>
                  <a:gd name="T4" fmla="*/ 10 w 76"/>
                  <a:gd name="T5" fmla="*/ 62 h 76"/>
                  <a:gd name="T6" fmla="*/ 10 w 76"/>
                  <a:gd name="T7" fmla="*/ 62 h 76"/>
                  <a:gd name="T8" fmla="*/ 17 w 76"/>
                  <a:gd name="T9" fmla="*/ 62 h 76"/>
                  <a:gd name="T10" fmla="*/ 20 w 76"/>
                  <a:gd name="T11" fmla="*/ 69 h 76"/>
                  <a:gd name="T12" fmla="*/ 23 w 76"/>
                  <a:gd name="T13" fmla="*/ 72 h 76"/>
                  <a:gd name="T14" fmla="*/ 32 w 76"/>
                  <a:gd name="T15" fmla="*/ 69 h 76"/>
                  <a:gd name="T16" fmla="*/ 38 w 76"/>
                  <a:gd name="T17" fmla="*/ 72 h 76"/>
                  <a:gd name="T18" fmla="*/ 41 w 76"/>
                  <a:gd name="T19" fmla="*/ 76 h 76"/>
                  <a:gd name="T20" fmla="*/ 45 w 76"/>
                  <a:gd name="T21" fmla="*/ 72 h 76"/>
                  <a:gd name="T22" fmla="*/ 51 w 76"/>
                  <a:gd name="T23" fmla="*/ 69 h 76"/>
                  <a:gd name="T24" fmla="*/ 55 w 76"/>
                  <a:gd name="T25" fmla="*/ 72 h 76"/>
                  <a:gd name="T26" fmla="*/ 60 w 76"/>
                  <a:gd name="T27" fmla="*/ 69 h 76"/>
                  <a:gd name="T28" fmla="*/ 62 w 76"/>
                  <a:gd name="T29" fmla="*/ 66 h 76"/>
                  <a:gd name="T30" fmla="*/ 66 w 76"/>
                  <a:gd name="T31" fmla="*/ 59 h 76"/>
                  <a:gd name="T32" fmla="*/ 73 w 76"/>
                  <a:gd name="T33" fmla="*/ 59 h 76"/>
                  <a:gd name="T34" fmla="*/ 73 w 76"/>
                  <a:gd name="T35" fmla="*/ 52 h 76"/>
                  <a:gd name="T36" fmla="*/ 73 w 76"/>
                  <a:gd name="T37" fmla="*/ 44 h 76"/>
                  <a:gd name="T38" fmla="*/ 76 w 76"/>
                  <a:gd name="T39" fmla="*/ 41 h 76"/>
                  <a:gd name="T40" fmla="*/ 76 w 76"/>
                  <a:gd name="T41" fmla="*/ 34 h 76"/>
                  <a:gd name="T42" fmla="*/ 70 w 76"/>
                  <a:gd name="T43" fmla="*/ 27 h 76"/>
                  <a:gd name="T44" fmla="*/ 73 w 76"/>
                  <a:gd name="T45" fmla="*/ 22 h 76"/>
                  <a:gd name="T46" fmla="*/ 76 w 76"/>
                  <a:gd name="T47" fmla="*/ 20 h 76"/>
                  <a:gd name="T48" fmla="*/ 73 w 76"/>
                  <a:gd name="T49" fmla="*/ 16 h 76"/>
                  <a:gd name="T50" fmla="*/ 66 w 76"/>
                  <a:gd name="T51" fmla="*/ 20 h 76"/>
                  <a:gd name="T52" fmla="*/ 62 w 76"/>
                  <a:gd name="T53" fmla="*/ 10 h 76"/>
                  <a:gd name="T54" fmla="*/ 66 w 76"/>
                  <a:gd name="T55" fmla="*/ 6 h 76"/>
                  <a:gd name="T56" fmla="*/ 60 w 76"/>
                  <a:gd name="T57" fmla="*/ 6 h 76"/>
                  <a:gd name="T58" fmla="*/ 48 w 76"/>
                  <a:gd name="T59" fmla="*/ 6 h 76"/>
                  <a:gd name="T60" fmla="*/ 48 w 76"/>
                  <a:gd name="T61" fmla="*/ 0 h 76"/>
                  <a:gd name="T62" fmla="*/ 41 w 76"/>
                  <a:gd name="T63" fmla="*/ 0 h 76"/>
                  <a:gd name="T64" fmla="*/ 34 w 76"/>
                  <a:gd name="T65" fmla="*/ 6 h 76"/>
                  <a:gd name="T66" fmla="*/ 32 w 76"/>
                  <a:gd name="T67" fmla="*/ 3 h 76"/>
                  <a:gd name="T68" fmla="*/ 28 w 76"/>
                  <a:gd name="T69" fmla="*/ 0 h 76"/>
                  <a:gd name="T70" fmla="*/ 23 w 76"/>
                  <a:gd name="T71" fmla="*/ 3 h 76"/>
                  <a:gd name="T72" fmla="*/ 17 w 76"/>
                  <a:gd name="T73" fmla="*/ 10 h 76"/>
                  <a:gd name="T74" fmla="*/ 10 w 76"/>
                  <a:gd name="T75" fmla="*/ 10 h 76"/>
                  <a:gd name="T76" fmla="*/ 13 w 76"/>
                  <a:gd name="T77" fmla="*/ 16 h 76"/>
                  <a:gd name="T78" fmla="*/ 3 w 76"/>
                  <a:gd name="T79" fmla="*/ 22 h 76"/>
                  <a:gd name="T80" fmla="*/ 0 w 76"/>
                  <a:gd name="T81" fmla="*/ 27 h 76"/>
                  <a:gd name="T82" fmla="*/ 3 w 76"/>
                  <a:gd name="T83" fmla="*/ 31 h 76"/>
                  <a:gd name="T84" fmla="*/ 6 w 76"/>
                  <a:gd name="T85" fmla="*/ 38 h 76"/>
                  <a:gd name="T86" fmla="*/ 3 w 76"/>
                  <a:gd name="T87" fmla="*/ 41 h 76"/>
                  <a:gd name="T88" fmla="*/ 0 w 76"/>
                  <a:gd name="T89" fmla="*/ 44 h 76"/>
                  <a:gd name="T90" fmla="*/ 3 w 76"/>
                  <a:gd name="T91" fmla="*/ 48 h 76"/>
                  <a:gd name="T92" fmla="*/ 10 w 76"/>
                  <a:gd name="T93" fmla="*/ 5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76">
                    <a:moveTo>
                      <a:pt x="10" y="54"/>
                    </a:moveTo>
                    <a:lnTo>
                      <a:pt x="10" y="54"/>
                    </a:lnTo>
                    <a:lnTo>
                      <a:pt x="6" y="54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8" y="72"/>
                    </a:lnTo>
                    <a:lnTo>
                      <a:pt x="32" y="69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6" y="59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0" y="5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5" y="10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6" name="Freeform 1784"/>
              <p:cNvSpPr>
                <a:spLocks/>
              </p:cNvSpPr>
              <p:nvPr/>
            </p:nvSpPr>
            <p:spPr bwMode="auto">
              <a:xfrm>
                <a:off x="4574" y="4041"/>
                <a:ext cx="38" cy="38"/>
              </a:xfrm>
              <a:custGeom>
                <a:avLst/>
                <a:gdLst>
                  <a:gd name="T0" fmla="*/ 6 w 76"/>
                  <a:gd name="T1" fmla="*/ 54 h 76"/>
                  <a:gd name="T2" fmla="*/ 6 w 76"/>
                  <a:gd name="T3" fmla="*/ 62 h 76"/>
                  <a:gd name="T4" fmla="*/ 10 w 76"/>
                  <a:gd name="T5" fmla="*/ 66 h 76"/>
                  <a:gd name="T6" fmla="*/ 13 w 76"/>
                  <a:gd name="T7" fmla="*/ 62 h 76"/>
                  <a:gd name="T8" fmla="*/ 20 w 76"/>
                  <a:gd name="T9" fmla="*/ 66 h 76"/>
                  <a:gd name="T10" fmla="*/ 20 w 76"/>
                  <a:gd name="T11" fmla="*/ 72 h 76"/>
                  <a:gd name="T12" fmla="*/ 28 w 76"/>
                  <a:gd name="T13" fmla="*/ 72 h 76"/>
                  <a:gd name="T14" fmla="*/ 38 w 76"/>
                  <a:gd name="T15" fmla="*/ 69 h 76"/>
                  <a:gd name="T16" fmla="*/ 38 w 76"/>
                  <a:gd name="T17" fmla="*/ 76 h 76"/>
                  <a:gd name="T18" fmla="*/ 45 w 76"/>
                  <a:gd name="T19" fmla="*/ 76 h 76"/>
                  <a:gd name="T20" fmla="*/ 45 w 76"/>
                  <a:gd name="T21" fmla="*/ 69 h 76"/>
                  <a:gd name="T22" fmla="*/ 55 w 76"/>
                  <a:gd name="T23" fmla="*/ 69 h 76"/>
                  <a:gd name="T24" fmla="*/ 60 w 76"/>
                  <a:gd name="T25" fmla="*/ 72 h 76"/>
                  <a:gd name="T26" fmla="*/ 62 w 76"/>
                  <a:gd name="T27" fmla="*/ 69 h 76"/>
                  <a:gd name="T28" fmla="*/ 60 w 76"/>
                  <a:gd name="T29" fmla="*/ 62 h 76"/>
                  <a:gd name="T30" fmla="*/ 70 w 76"/>
                  <a:gd name="T31" fmla="*/ 59 h 76"/>
                  <a:gd name="T32" fmla="*/ 73 w 76"/>
                  <a:gd name="T33" fmla="*/ 54 h 76"/>
                  <a:gd name="T34" fmla="*/ 70 w 76"/>
                  <a:gd name="T35" fmla="*/ 52 h 76"/>
                  <a:gd name="T36" fmla="*/ 76 w 76"/>
                  <a:gd name="T37" fmla="*/ 44 h 76"/>
                  <a:gd name="T38" fmla="*/ 76 w 76"/>
                  <a:gd name="T39" fmla="*/ 38 h 76"/>
                  <a:gd name="T40" fmla="*/ 73 w 76"/>
                  <a:gd name="T41" fmla="*/ 34 h 76"/>
                  <a:gd name="T42" fmla="*/ 73 w 76"/>
                  <a:gd name="T43" fmla="*/ 27 h 76"/>
                  <a:gd name="T44" fmla="*/ 76 w 76"/>
                  <a:gd name="T45" fmla="*/ 22 h 76"/>
                  <a:gd name="T46" fmla="*/ 73 w 76"/>
                  <a:gd name="T47" fmla="*/ 20 h 76"/>
                  <a:gd name="T48" fmla="*/ 70 w 76"/>
                  <a:gd name="T49" fmla="*/ 16 h 76"/>
                  <a:gd name="T50" fmla="*/ 62 w 76"/>
                  <a:gd name="T51" fmla="*/ 14 h 76"/>
                  <a:gd name="T52" fmla="*/ 66 w 76"/>
                  <a:gd name="T53" fmla="*/ 10 h 76"/>
                  <a:gd name="T54" fmla="*/ 62 w 76"/>
                  <a:gd name="T55" fmla="*/ 6 h 76"/>
                  <a:gd name="T56" fmla="*/ 55 w 76"/>
                  <a:gd name="T57" fmla="*/ 10 h 76"/>
                  <a:gd name="T58" fmla="*/ 48 w 76"/>
                  <a:gd name="T59" fmla="*/ 3 h 76"/>
                  <a:gd name="T60" fmla="*/ 45 w 76"/>
                  <a:gd name="T61" fmla="*/ 0 h 76"/>
                  <a:gd name="T62" fmla="*/ 41 w 76"/>
                  <a:gd name="T63" fmla="*/ 3 h 76"/>
                  <a:gd name="T64" fmla="*/ 32 w 76"/>
                  <a:gd name="T65" fmla="*/ 6 h 76"/>
                  <a:gd name="T66" fmla="*/ 32 w 76"/>
                  <a:gd name="T67" fmla="*/ 0 h 76"/>
                  <a:gd name="T68" fmla="*/ 23 w 76"/>
                  <a:gd name="T69" fmla="*/ 0 h 76"/>
                  <a:gd name="T70" fmla="*/ 23 w 76"/>
                  <a:gd name="T71" fmla="*/ 6 h 76"/>
                  <a:gd name="T72" fmla="*/ 13 w 76"/>
                  <a:gd name="T73" fmla="*/ 10 h 76"/>
                  <a:gd name="T74" fmla="*/ 10 w 76"/>
                  <a:gd name="T75" fmla="*/ 14 h 76"/>
                  <a:gd name="T76" fmla="*/ 6 w 76"/>
                  <a:gd name="T77" fmla="*/ 22 h 76"/>
                  <a:gd name="T78" fmla="*/ 0 w 76"/>
                  <a:gd name="T79" fmla="*/ 22 h 76"/>
                  <a:gd name="T80" fmla="*/ 0 w 76"/>
                  <a:gd name="T81" fmla="*/ 31 h 76"/>
                  <a:gd name="T82" fmla="*/ 6 w 76"/>
                  <a:gd name="T83" fmla="*/ 31 h 76"/>
                  <a:gd name="T84" fmla="*/ 6 w 76"/>
                  <a:gd name="T85" fmla="*/ 41 h 76"/>
                  <a:gd name="T86" fmla="*/ 0 w 76"/>
                  <a:gd name="T87" fmla="*/ 41 h 76"/>
                  <a:gd name="T88" fmla="*/ 0 w 76"/>
                  <a:gd name="T89" fmla="*/ 48 h 76"/>
                  <a:gd name="T90" fmla="*/ 6 w 76"/>
                  <a:gd name="T91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6">
                    <a:moveTo>
                      <a:pt x="10" y="54"/>
                    </a:moveTo>
                    <a:lnTo>
                      <a:pt x="6" y="54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8" y="72"/>
                    </a:lnTo>
                    <a:lnTo>
                      <a:pt x="32" y="69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6" y="59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0" y="5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5" y="10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10" y="5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7" name="Freeform 1785"/>
              <p:cNvSpPr>
                <a:spLocks/>
              </p:cNvSpPr>
              <p:nvPr/>
            </p:nvSpPr>
            <p:spPr bwMode="auto">
              <a:xfrm>
                <a:off x="4577" y="4076"/>
                <a:ext cx="40" cy="42"/>
              </a:xfrm>
              <a:custGeom>
                <a:avLst/>
                <a:gdLst>
                  <a:gd name="T0" fmla="*/ 11 w 81"/>
                  <a:gd name="T1" fmla="*/ 63 h 84"/>
                  <a:gd name="T2" fmla="*/ 7 w 81"/>
                  <a:gd name="T3" fmla="*/ 67 h 84"/>
                  <a:gd name="T4" fmla="*/ 11 w 81"/>
                  <a:gd name="T5" fmla="*/ 69 h 84"/>
                  <a:gd name="T6" fmla="*/ 14 w 81"/>
                  <a:gd name="T7" fmla="*/ 73 h 84"/>
                  <a:gd name="T8" fmla="*/ 26 w 81"/>
                  <a:gd name="T9" fmla="*/ 73 h 84"/>
                  <a:gd name="T10" fmla="*/ 26 w 81"/>
                  <a:gd name="T11" fmla="*/ 79 h 84"/>
                  <a:gd name="T12" fmla="*/ 32 w 81"/>
                  <a:gd name="T13" fmla="*/ 79 h 84"/>
                  <a:gd name="T14" fmla="*/ 42 w 81"/>
                  <a:gd name="T15" fmla="*/ 77 h 84"/>
                  <a:gd name="T16" fmla="*/ 42 w 81"/>
                  <a:gd name="T17" fmla="*/ 84 h 84"/>
                  <a:gd name="T18" fmla="*/ 49 w 81"/>
                  <a:gd name="T19" fmla="*/ 84 h 84"/>
                  <a:gd name="T20" fmla="*/ 49 w 81"/>
                  <a:gd name="T21" fmla="*/ 77 h 84"/>
                  <a:gd name="T22" fmla="*/ 60 w 81"/>
                  <a:gd name="T23" fmla="*/ 73 h 84"/>
                  <a:gd name="T24" fmla="*/ 64 w 81"/>
                  <a:gd name="T25" fmla="*/ 77 h 84"/>
                  <a:gd name="T26" fmla="*/ 67 w 81"/>
                  <a:gd name="T27" fmla="*/ 73 h 84"/>
                  <a:gd name="T28" fmla="*/ 70 w 81"/>
                  <a:gd name="T29" fmla="*/ 63 h 84"/>
                  <a:gd name="T30" fmla="*/ 77 w 81"/>
                  <a:gd name="T31" fmla="*/ 63 h 84"/>
                  <a:gd name="T32" fmla="*/ 77 w 81"/>
                  <a:gd name="T33" fmla="*/ 56 h 84"/>
                  <a:gd name="T34" fmla="*/ 73 w 81"/>
                  <a:gd name="T35" fmla="*/ 45 h 84"/>
                  <a:gd name="T36" fmla="*/ 81 w 81"/>
                  <a:gd name="T37" fmla="*/ 45 h 84"/>
                  <a:gd name="T38" fmla="*/ 81 w 81"/>
                  <a:gd name="T39" fmla="*/ 39 h 84"/>
                  <a:gd name="T40" fmla="*/ 73 w 81"/>
                  <a:gd name="T41" fmla="*/ 31 h 84"/>
                  <a:gd name="T42" fmla="*/ 77 w 81"/>
                  <a:gd name="T43" fmla="*/ 28 h 84"/>
                  <a:gd name="T44" fmla="*/ 77 w 81"/>
                  <a:gd name="T45" fmla="*/ 22 h 84"/>
                  <a:gd name="T46" fmla="*/ 70 w 81"/>
                  <a:gd name="T47" fmla="*/ 22 h 84"/>
                  <a:gd name="T48" fmla="*/ 64 w 81"/>
                  <a:gd name="T49" fmla="*/ 13 h 84"/>
                  <a:gd name="T50" fmla="*/ 67 w 81"/>
                  <a:gd name="T51" fmla="*/ 11 h 84"/>
                  <a:gd name="T52" fmla="*/ 64 w 81"/>
                  <a:gd name="T53" fmla="*/ 7 h 84"/>
                  <a:gd name="T54" fmla="*/ 56 w 81"/>
                  <a:gd name="T55" fmla="*/ 11 h 84"/>
                  <a:gd name="T56" fmla="*/ 49 w 81"/>
                  <a:gd name="T57" fmla="*/ 7 h 84"/>
                  <a:gd name="T58" fmla="*/ 45 w 81"/>
                  <a:gd name="T59" fmla="*/ 3 h 84"/>
                  <a:gd name="T60" fmla="*/ 42 w 81"/>
                  <a:gd name="T61" fmla="*/ 0 h 84"/>
                  <a:gd name="T62" fmla="*/ 39 w 81"/>
                  <a:gd name="T63" fmla="*/ 3 h 84"/>
                  <a:gd name="T64" fmla="*/ 32 w 81"/>
                  <a:gd name="T65" fmla="*/ 11 h 84"/>
                  <a:gd name="T66" fmla="*/ 28 w 81"/>
                  <a:gd name="T67" fmla="*/ 7 h 84"/>
                  <a:gd name="T68" fmla="*/ 26 w 81"/>
                  <a:gd name="T69" fmla="*/ 3 h 84"/>
                  <a:gd name="T70" fmla="*/ 22 w 81"/>
                  <a:gd name="T71" fmla="*/ 7 h 84"/>
                  <a:gd name="T72" fmla="*/ 17 w 81"/>
                  <a:gd name="T73" fmla="*/ 17 h 84"/>
                  <a:gd name="T74" fmla="*/ 14 w 81"/>
                  <a:gd name="T75" fmla="*/ 13 h 84"/>
                  <a:gd name="T76" fmla="*/ 7 w 81"/>
                  <a:gd name="T77" fmla="*/ 17 h 84"/>
                  <a:gd name="T78" fmla="*/ 11 w 81"/>
                  <a:gd name="T79" fmla="*/ 25 h 84"/>
                  <a:gd name="T80" fmla="*/ 4 w 81"/>
                  <a:gd name="T81" fmla="*/ 31 h 84"/>
                  <a:gd name="T82" fmla="*/ 0 w 81"/>
                  <a:gd name="T83" fmla="*/ 35 h 84"/>
                  <a:gd name="T84" fmla="*/ 4 w 81"/>
                  <a:gd name="T85" fmla="*/ 39 h 84"/>
                  <a:gd name="T86" fmla="*/ 0 w 81"/>
                  <a:gd name="T87" fmla="*/ 49 h 84"/>
                  <a:gd name="T88" fmla="*/ 0 w 81"/>
                  <a:gd name="T89" fmla="*/ 56 h 84"/>
                  <a:gd name="T90" fmla="*/ 7 w 81"/>
                  <a:gd name="T91" fmla="*/ 5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4">
                    <a:moveTo>
                      <a:pt x="11" y="63"/>
                    </a:moveTo>
                    <a:lnTo>
                      <a:pt x="11" y="63"/>
                    </a:ln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8" y="84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56" y="73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7" y="77"/>
                    </a:lnTo>
                    <a:lnTo>
                      <a:pt x="67" y="73"/>
                    </a:lnTo>
                    <a:lnTo>
                      <a:pt x="64" y="69"/>
                    </a:lnTo>
                    <a:lnTo>
                      <a:pt x="70" y="63"/>
                    </a:lnTo>
                    <a:lnTo>
                      <a:pt x="73" y="63"/>
                    </a:lnTo>
                    <a:lnTo>
                      <a:pt x="77" y="63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3" y="56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73" y="39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7" y="28"/>
                    </a:lnTo>
                    <a:lnTo>
                      <a:pt x="77" y="2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70" y="22"/>
                    </a:lnTo>
                    <a:lnTo>
                      <a:pt x="64" y="17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7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6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8" name="Freeform 1786"/>
              <p:cNvSpPr>
                <a:spLocks/>
              </p:cNvSpPr>
              <p:nvPr/>
            </p:nvSpPr>
            <p:spPr bwMode="auto">
              <a:xfrm>
                <a:off x="4577" y="4076"/>
                <a:ext cx="40" cy="42"/>
              </a:xfrm>
              <a:custGeom>
                <a:avLst/>
                <a:gdLst>
                  <a:gd name="T0" fmla="*/ 11 w 81"/>
                  <a:gd name="T1" fmla="*/ 67 h 84"/>
                  <a:gd name="T2" fmla="*/ 7 w 81"/>
                  <a:gd name="T3" fmla="*/ 69 h 84"/>
                  <a:gd name="T4" fmla="*/ 11 w 81"/>
                  <a:gd name="T5" fmla="*/ 73 h 84"/>
                  <a:gd name="T6" fmla="*/ 17 w 81"/>
                  <a:gd name="T7" fmla="*/ 69 h 84"/>
                  <a:gd name="T8" fmla="*/ 26 w 81"/>
                  <a:gd name="T9" fmla="*/ 77 h 84"/>
                  <a:gd name="T10" fmla="*/ 28 w 81"/>
                  <a:gd name="T11" fmla="*/ 84 h 84"/>
                  <a:gd name="T12" fmla="*/ 32 w 81"/>
                  <a:gd name="T13" fmla="*/ 77 h 84"/>
                  <a:gd name="T14" fmla="*/ 42 w 81"/>
                  <a:gd name="T15" fmla="*/ 79 h 84"/>
                  <a:gd name="T16" fmla="*/ 45 w 81"/>
                  <a:gd name="T17" fmla="*/ 84 h 84"/>
                  <a:gd name="T18" fmla="*/ 49 w 81"/>
                  <a:gd name="T19" fmla="*/ 79 h 84"/>
                  <a:gd name="T20" fmla="*/ 56 w 81"/>
                  <a:gd name="T21" fmla="*/ 73 h 84"/>
                  <a:gd name="T22" fmla="*/ 60 w 81"/>
                  <a:gd name="T23" fmla="*/ 77 h 84"/>
                  <a:gd name="T24" fmla="*/ 67 w 81"/>
                  <a:gd name="T25" fmla="*/ 77 h 84"/>
                  <a:gd name="T26" fmla="*/ 64 w 81"/>
                  <a:gd name="T27" fmla="*/ 69 h 84"/>
                  <a:gd name="T28" fmla="*/ 73 w 81"/>
                  <a:gd name="T29" fmla="*/ 63 h 84"/>
                  <a:gd name="T30" fmla="*/ 77 w 81"/>
                  <a:gd name="T31" fmla="*/ 60 h 84"/>
                  <a:gd name="T32" fmla="*/ 73 w 81"/>
                  <a:gd name="T33" fmla="*/ 56 h 84"/>
                  <a:gd name="T34" fmla="*/ 77 w 81"/>
                  <a:gd name="T35" fmla="*/ 45 h 84"/>
                  <a:gd name="T36" fmla="*/ 81 w 81"/>
                  <a:gd name="T37" fmla="*/ 41 h 84"/>
                  <a:gd name="T38" fmla="*/ 73 w 81"/>
                  <a:gd name="T39" fmla="*/ 39 h 84"/>
                  <a:gd name="T40" fmla="*/ 73 w 81"/>
                  <a:gd name="T41" fmla="*/ 28 h 84"/>
                  <a:gd name="T42" fmla="*/ 77 w 81"/>
                  <a:gd name="T43" fmla="*/ 25 h 84"/>
                  <a:gd name="T44" fmla="*/ 73 w 81"/>
                  <a:gd name="T45" fmla="*/ 22 h 84"/>
                  <a:gd name="T46" fmla="*/ 64 w 81"/>
                  <a:gd name="T47" fmla="*/ 17 h 84"/>
                  <a:gd name="T48" fmla="*/ 67 w 81"/>
                  <a:gd name="T49" fmla="*/ 13 h 84"/>
                  <a:gd name="T50" fmla="*/ 64 w 81"/>
                  <a:gd name="T51" fmla="*/ 11 h 84"/>
                  <a:gd name="T52" fmla="*/ 60 w 81"/>
                  <a:gd name="T53" fmla="*/ 7 h 84"/>
                  <a:gd name="T54" fmla="*/ 49 w 81"/>
                  <a:gd name="T55" fmla="*/ 11 h 84"/>
                  <a:gd name="T56" fmla="*/ 49 w 81"/>
                  <a:gd name="T57" fmla="*/ 3 h 84"/>
                  <a:gd name="T58" fmla="*/ 45 w 81"/>
                  <a:gd name="T59" fmla="*/ 0 h 84"/>
                  <a:gd name="T60" fmla="*/ 42 w 81"/>
                  <a:gd name="T61" fmla="*/ 3 h 84"/>
                  <a:gd name="T62" fmla="*/ 39 w 81"/>
                  <a:gd name="T63" fmla="*/ 7 h 84"/>
                  <a:gd name="T64" fmla="*/ 32 w 81"/>
                  <a:gd name="T65" fmla="*/ 7 h 84"/>
                  <a:gd name="T66" fmla="*/ 28 w 81"/>
                  <a:gd name="T67" fmla="*/ 3 h 84"/>
                  <a:gd name="T68" fmla="*/ 26 w 81"/>
                  <a:gd name="T69" fmla="*/ 7 h 84"/>
                  <a:gd name="T70" fmla="*/ 26 w 81"/>
                  <a:gd name="T71" fmla="*/ 11 h 84"/>
                  <a:gd name="T72" fmla="*/ 14 w 81"/>
                  <a:gd name="T73" fmla="*/ 17 h 84"/>
                  <a:gd name="T74" fmla="*/ 11 w 81"/>
                  <a:gd name="T75" fmla="*/ 13 h 84"/>
                  <a:gd name="T76" fmla="*/ 7 w 81"/>
                  <a:gd name="T77" fmla="*/ 22 h 84"/>
                  <a:gd name="T78" fmla="*/ 7 w 81"/>
                  <a:gd name="T79" fmla="*/ 31 h 84"/>
                  <a:gd name="T80" fmla="*/ 0 w 81"/>
                  <a:gd name="T81" fmla="*/ 31 h 84"/>
                  <a:gd name="T82" fmla="*/ 0 w 81"/>
                  <a:gd name="T83" fmla="*/ 39 h 84"/>
                  <a:gd name="T84" fmla="*/ 4 w 81"/>
                  <a:gd name="T85" fmla="*/ 49 h 84"/>
                  <a:gd name="T86" fmla="*/ 0 w 81"/>
                  <a:gd name="T87" fmla="*/ 53 h 84"/>
                  <a:gd name="T88" fmla="*/ 4 w 81"/>
                  <a:gd name="T89" fmla="*/ 56 h 84"/>
                  <a:gd name="T90" fmla="*/ 11 w 81"/>
                  <a:gd name="T91" fmla="*/ 6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4">
                    <a:moveTo>
                      <a:pt x="11" y="63"/>
                    </a:move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8" y="84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56" y="73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7" y="77"/>
                    </a:lnTo>
                    <a:lnTo>
                      <a:pt x="67" y="73"/>
                    </a:lnTo>
                    <a:lnTo>
                      <a:pt x="64" y="69"/>
                    </a:lnTo>
                    <a:lnTo>
                      <a:pt x="70" y="63"/>
                    </a:lnTo>
                    <a:lnTo>
                      <a:pt x="73" y="63"/>
                    </a:lnTo>
                    <a:lnTo>
                      <a:pt x="77" y="63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3" y="56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73" y="39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7" y="28"/>
                    </a:lnTo>
                    <a:lnTo>
                      <a:pt x="77" y="2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70" y="22"/>
                    </a:lnTo>
                    <a:lnTo>
                      <a:pt x="64" y="17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7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6"/>
                    </a:lnTo>
                    <a:lnTo>
                      <a:pt x="11" y="63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59" name="Freeform 1787"/>
              <p:cNvSpPr>
                <a:spLocks/>
              </p:cNvSpPr>
              <p:nvPr/>
            </p:nvSpPr>
            <p:spPr bwMode="auto">
              <a:xfrm>
                <a:off x="4629" y="4072"/>
                <a:ext cx="18" cy="24"/>
              </a:xfrm>
              <a:custGeom>
                <a:avLst/>
                <a:gdLst>
                  <a:gd name="T0" fmla="*/ 21 w 35"/>
                  <a:gd name="T1" fmla="*/ 0 h 48"/>
                  <a:gd name="T2" fmla="*/ 25 w 35"/>
                  <a:gd name="T3" fmla="*/ 4 h 48"/>
                  <a:gd name="T4" fmla="*/ 28 w 35"/>
                  <a:gd name="T5" fmla="*/ 4 h 48"/>
                  <a:gd name="T6" fmla="*/ 32 w 35"/>
                  <a:gd name="T7" fmla="*/ 7 h 48"/>
                  <a:gd name="T8" fmla="*/ 32 w 35"/>
                  <a:gd name="T9" fmla="*/ 10 h 48"/>
                  <a:gd name="T10" fmla="*/ 32 w 35"/>
                  <a:gd name="T11" fmla="*/ 14 h 48"/>
                  <a:gd name="T12" fmla="*/ 35 w 35"/>
                  <a:gd name="T13" fmla="*/ 18 h 48"/>
                  <a:gd name="T14" fmla="*/ 35 w 35"/>
                  <a:gd name="T15" fmla="*/ 20 h 48"/>
                  <a:gd name="T16" fmla="*/ 35 w 35"/>
                  <a:gd name="T17" fmla="*/ 29 h 48"/>
                  <a:gd name="T18" fmla="*/ 32 w 35"/>
                  <a:gd name="T19" fmla="*/ 32 h 48"/>
                  <a:gd name="T20" fmla="*/ 32 w 35"/>
                  <a:gd name="T21" fmla="*/ 35 h 48"/>
                  <a:gd name="T22" fmla="*/ 28 w 35"/>
                  <a:gd name="T23" fmla="*/ 42 h 48"/>
                  <a:gd name="T24" fmla="*/ 25 w 35"/>
                  <a:gd name="T25" fmla="*/ 42 h 48"/>
                  <a:gd name="T26" fmla="*/ 25 w 35"/>
                  <a:gd name="T27" fmla="*/ 46 h 48"/>
                  <a:gd name="T28" fmla="*/ 21 w 35"/>
                  <a:gd name="T29" fmla="*/ 48 h 48"/>
                  <a:gd name="T30" fmla="*/ 18 w 35"/>
                  <a:gd name="T31" fmla="*/ 48 h 48"/>
                  <a:gd name="T32" fmla="*/ 15 w 35"/>
                  <a:gd name="T33" fmla="*/ 48 h 48"/>
                  <a:gd name="T34" fmla="*/ 11 w 35"/>
                  <a:gd name="T35" fmla="*/ 48 h 48"/>
                  <a:gd name="T36" fmla="*/ 6 w 35"/>
                  <a:gd name="T37" fmla="*/ 46 h 48"/>
                  <a:gd name="T38" fmla="*/ 4 w 35"/>
                  <a:gd name="T39" fmla="*/ 42 h 48"/>
                  <a:gd name="T40" fmla="*/ 4 w 35"/>
                  <a:gd name="T41" fmla="*/ 38 h 48"/>
                  <a:gd name="T42" fmla="*/ 0 w 35"/>
                  <a:gd name="T43" fmla="*/ 35 h 48"/>
                  <a:gd name="T44" fmla="*/ 0 w 35"/>
                  <a:gd name="T45" fmla="*/ 32 h 48"/>
                  <a:gd name="T46" fmla="*/ 0 w 35"/>
                  <a:gd name="T47" fmla="*/ 29 h 48"/>
                  <a:gd name="T48" fmla="*/ 0 w 35"/>
                  <a:gd name="T49" fmla="*/ 20 h 48"/>
                  <a:gd name="T50" fmla="*/ 4 w 35"/>
                  <a:gd name="T51" fmla="*/ 18 h 48"/>
                  <a:gd name="T52" fmla="*/ 4 w 35"/>
                  <a:gd name="T53" fmla="*/ 14 h 48"/>
                  <a:gd name="T54" fmla="*/ 6 w 35"/>
                  <a:gd name="T55" fmla="*/ 10 h 48"/>
                  <a:gd name="T56" fmla="*/ 11 w 35"/>
                  <a:gd name="T57" fmla="*/ 7 h 48"/>
                  <a:gd name="T58" fmla="*/ 11 w 35"/>
                  <a:gd name="T59" fmla="*/ 4 h 48"/>
                  <a:gd name="T60" fmla="*/ 15 w 35"/>
                  <a:gd name="T61" fmla="*/ 0 h 48"/>
                  <a:gd name="T62" fmla="*/ 18 w 35"/>
                  <a:gd name="T63" fmla="*/ 0 h 48"/>
                  <a:gd name="T64" fmla="*/ 21 w 35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8">
                    <a:moveTo>
                      <a:pt x="21" y="0"/>
                    </a:moveTo>
                    <a:lnTo>
                      <a:pt x="25" y="4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0" name="Freeform 1788"/>
              <p:cNvSpPr>
                <a:spLocks/>
              </p:cNvSpPr>
              <p:nvPr/>
            </p:nvSpPr>
            <p:spPr bwMode="auto">
              <a:xfrm>
                <a:off x="4629" y="4072"/>
                <a:ext cx="18" cy="24"/>
              </a:xfrm>
              <a:custGeom>
                <a:avLst/>
                <a:gdLst>
                  <a:gd name="T0" fmla="*/ 21 w 35"/>
                  <a:gd name="T1" fmla="*/ 0 h 48"/>
                  <a:gd name="T2" fmla="*/ 25 w 35"/>
                  <a:gd name="T3" fmla="*/ 4 h 48"/>
                  <a:gd name="T4" fmla="*/ 28 w 35"/>
                  <a:gd name="T5" fmla="*/ 4 h 48"/>
                  <a:gd name="T6" fmla="*/ 32 w 35"/>
                  <a:gd name="T7" fmla="*/ 7 h 48"/>
                  <a:gd name="T8" fmla="*/ 32 w 35"/>
                  <a:gd name="T9" fmla="*/ 10 h 48"/>
                  <a:gd name="T10" fmla="*/ 32 w 35"/>
                  <a:gd name="T11" fmla="*/ 14 h 48"/>
                  <a:gd name="T12" fmla="*/ 35 w 35"/>
                  <a:gd name="T13" fmla="*/ 18 h 48"/>
                  <a:gd name="T14" fmla="*/ 35 w 35"/>
                  <a:gd name="T15" fmla="*/ 20 h 48"/>
                  <a:gd name="T16" fmla="*/ 35 w 35"/>
                  <a:gd name="T17" fmla="*/ 29 h 48"/>
                  <a:gd name="T18" fmla="*/ 32 w 35"/>
                  <a:gd name="T19" fmla="*/ 32 h 48"/>
                  <a:gd name="T20" fmla="*/ 32 w 35"/>
                  <a:gd name="T21" fmla="*/ 35 h 48"/>
                  <a:gd name="T22" fmla="*/ 28 w 35"/>
                  <a:gd name="T23" fmla="*/ 42 h 48"/>
                  <a:gd name="T24" fmla="*/ 25 w 35"/>
                  <a:gd name="T25" fmla="*/ 42 h 48"/>
                  <a:gd name="T26" fmla="*/ 25 w 35"/>
                  <a:gd name="T27" fmla="*/ 46 h 48"/>
                  <a:gd name="T28" fmla="*/ 21 w 35"/>
                  <a:gd name="T29" fmla="*/ 48 h 48"/>
                  <a:gd name="T30" fmla="*/ 18 w 35"/>
                  <a:gd name="T31" fmla="*/ 48 h 48"/>
                  <a:gd name="T32" fmla="*/ 15 w 35"/>
                  <a:gd name="T33" fmla="*/ 48 h 48"/>
                  <a:gd name="T34" fmla="*/ 11 w 35"/>
                  <a:gd name="T35" fmla="*/ 48 h 48"/>
                  <a:gd name="T36" fmla="*/ 6 w 35"/>
                  <a:gd name="T37" fmla="*/ 46 h 48"/>
                  <a:gd name="T38" fmla="*/ 4 w 35"/>
                  <a:gd name="T39" fmla="*/ 42 h 48"/>
                  <a:gd name="T40" fmla="*/ 4 w 35"/>
                  <a:gd name="T41" fmla="*/ 38 h 48"/>
                  <a:gd name="T42" fmla="*/ 0 w 35"/>
                  <a:gd name="T43" fmla="*/ 35 h 48"/>
                  <a:gd name="T44" fmla="*/ 0 w 35"/>
                  <a:gd name="T45" fmla="*/ 32 h 48"/>
                  <a:gd name="T46" fmla="*/ 0 w 35"/>
                  <a:gd name="T47" fmla="*/ 29 h 48"/>
                  <a:gd name="T48" fmla="*/ 0 w 35"/>
                  <a:gd name="T49" fmla="*/ 20 h 48"/>
                  <a:gd name="T50" fmla="*/ 4 w 35"/>
                  <a:gd name="T51" fmla="*/ 18 h 48"/>
                  <a:gd name="T52" fmla="*/ 4 w 35"/>
                  <a:gd name="T53" fmla="*/ 14 h 48"/>
                  <a:gd name="T54" fmla="*/ 6 w 35"/>
                  <a:gd name="T55" fmla="*/ 10 h 48"/>
                  <a:gd name="T56" fmla="*/ 11 w 35"/>
                  <a:gd name="T57" fmla="*/ 7 h 48"/>
                  <a:gd name="T58" fmla="*/ 11 w 35"/>
                  <a:gd name="T59" fmla="*/ 4 h 48"/>
                  <a:gd name="T60" fmla="*/ 15 w 35"/>
                  <a:gd name="T61" fmla="*/ 0 h 48"/>
                  <a:gd name="T62" fmla="*/ 18 w 35"/>
                  <a:gd name="T63" fmla="*/ 0 h 48"/>
                  <a:gd name="T64" fmla="*/ 21 w 35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8">
                    <a:moveTo>
                      <a:pt x="21" y="0"/>
                    </a:moveTo>
                    <a:lnTo>
                      <a:pt x="25" y="4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1" name="Freeform 1789"/>
              <p:cNvSpPr>
                <a:spLocks/>
              </p:cNvSpPr>
              <p:nvPr/>
            </p:nvSpPr>
            <p:spPr bwMode="auto">
              <a:xfrm>
                <a:off x="4635" y="4077"/>
                <a:ext cx="7" cy="13"/>
              </a:xfrm>
              <a:custGeom>
                <a:avLst/>
                <a:gdLst>
                  <a:gd name="T0" fmla="*/ 7 w 14"/>
                  <a:gd name="T1" fmla="*/ 0 h 25"/>
                  <a:gd name="T2" fmla="*/ 10 w 14"/>
                  <a:gd name="T3" fmla="*/ 0 h 25"/>
                  <a:gd name="T4" fmla="*/ 10 w 14"/>
                  <a:gd name="T5" fmla="*/ 4 h 25"/>
                  <a:gd name="T6" fmla="*/ 14 w 14"/>
                  <a:gd name="T7" fmla="*/ 8 h 25"/>
                  <a:gd name="T8" fmla="*/ 14 w 14"/>
                  <a:gd name="T9" fmla="*/ 10 h 25"/>
                  <a:gd name="T10" fmla="*/ 10 w 14"/>
                  <a:gd name="T11" fmla="*/ 14 h 25"/>
                  <a:gd name="T12" fmla="*/ 10 w 14"/>
                  <a:gd name="T13" fmla="*/ 19 h 25"/>
                  <a:gd name="T14" fmla="*/ 10 w 14"/>
                  <a:gd name="T15" fmla="*/ 22 h 25"/>
                  <a:gd name="T16" fmla="*/ 7 w 14"/>
                  <a:gd name="T17" fmla="*/ 22 h 25"/>
                  <a:gd name="T18" fmla="*/ 7 w 14"/>
                  <a:gd name="T19" fmla="*/ 25 h 25"/>
                  <a:gd name="T20" fmla="*/ 4 w 14"/>
                  <a:gd name="T21" fmla="*/ 25 h 25"/>
                  <a:gd name="T22" fmla="*/ 0 w 14"/>
                  <a:gd name="T23" fmla="*/ 25 h 25"/>
                  <a:gd name="T24" fmla="*/ 0 w 14"/>
                  <a:gd name="T25" fmla="*/ 22 h 25"/>
                  <a:gd name="T26" fmla="*/ 0 w 14"/>
                  <a:gd name="T27" fmla="*/ 19 h 25"/>
                  <a:gd name="T28" fmla="*/ 0 w 14"/>
                  <a:gd name="T29" fmla="*/ 14 h 25"/>
                  <a:gd name="T30" fmla="*/ 0 w 14"/>
                  <a:gd name="T31" fmla="*/ 10 h 25"/>
                  <a:gd name="T32" fmla="*/ 0 w 14"/>
                  <a:gd name="T33" fmla="*/ 8 h 25"/>
                  <a:gd name="T34" fmla="*/ 4 w 14"/>
                  <a:gd name="T35" fmla="*/ 4 h 25"/>
                  <a:gd name="T36" fmla="*/ 4 w 14"/>
                  <a:gd name="T37" fmla="*/ 0 h 25"/>
                  <a:gd name="T38" fmla="*/ 7 w 1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2" name="Freeform 1790"/>
              <p:cNvSpPr>
                <a:spLocks/>
              </p:cNvSpPr>
              <p:nvPr/>
            </p:nvSpPr>
            <p:spPr bwMode="auto">
              <a:xfrm>
                <a:off x="4635" y="4077"/>
                <a:ext cx="7" cy="13"/>
              </a:xfrm>
              <a:custGeom>
                <a:avLst/>
                <a:gdLst>
                  <a:gd name="T0" fmla="*/ 7 w 14"/>
                  <a:gd name="T1" fmla="*/ 0 h 25"/>
                  <a:gd name="T2" fmla="*/ 10 w 14"/>
                  <a:gd name="T3" fmla="*/ 0 h 25"/>
                  <a:gd name="T4" fmla="*/ 10 w 14"/>
                  <a:gd name="T5" fmla="*/ 4 h 25"/>
                  <a:gd name="T6" fmla="*/ 14 w 14"/>
                  <a:gd name="T7" fmla="*/ 8 h 25"/>
                  <a:gd name="T8" fmla="*/ 14 w 14"/>
                  <a:gd name="T9" fmla="*/ 10 h 25"/>
                  <a:gd name="T10" fmla="*/ 10 w 14"/>
                  <a:gd name="T11" fmla="*/ 14 h 25"/>
                  <a:gd name="T12" fmla="*/ 10 w 14"/>
                  <a:gd name="T13" fmla="*/ 19 h 25"/>
                  <a:gd name="T14" fmla="*/ 10 w 14"/>
                  <a:gd name="T15" fmla="*/ 22 h 25"/>
                  <a:gd name="T16" fmla="*/ 7 w 14"/>
                  <a:gd name="T17" fmla="*/ 22 h 25"/>
                  <a:gd name="T18" fmla="*/ 7 w 14"/>
                  <a:gd name="T19" fmla="*/ 25 h 25"/>
                  <a:gd name="T20" fmla="*/ 4 w 14"/>
                  <a:gd name="T21" fmla="*/ 25 h 25"/>
                  <a:gd name="T22" fmla="*/ 0 w 14"/>
                  <a:gd name="T23" fmla="*/ 25 h 25"/>
                  <a:gd name="T24" fmla="*/ 0 w 14"/>
                  <a:gd name="T25" fmla="*/ 22 h 25"/>
                  <a:gd name="T26" fmla="*/ 0 w 14"/>
                  <a:gd name="T27" fmla="*/ 19 h 25"/>
                  <a:gd name="T28" fmla="*/ 0 w 14"/>
                  <a:gd name="T29" fmla="*/ 14 h 25"/>
                  <a:gd name="T30" fmla="*/ 0 w 14"/>
                  <a:gd name="T31" fmla="*/ 10 h 25"/>
                  <a:gd name="T32" fmla="*/ 0 w 14"/>
                  <a:gd name="T33" fmla="*/ 8 h 25"/>
                  <a:gd name="T34" fmla="*/ 4 w 14"/>
                  <a:gd name="T35" fmla="*/ 4 h 25"/>
                  <a:gd name="T36" fmla="*/ 4 w 14"/>
                  <a:gd name="T37" fmla="*/ 0 h 25"/>
                  <a:gd name="T38" fmla="*/ 7 w 1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3" name="Freeform 1791"/>
              <p:cNvSpPr>
                <a:spLocks/>
              </p:cNvSpPr>
              <p:nvPr/>
            </p:nvSpPr>
            <p:spPr bwMode="auto">
              <a:xfrm>
                <a:off x="4651" y="4067"/>
                <a:ext cx="16" cy="28"/>
              </a:xfrm>
              <a:custGeom>
                <a:avLst/>
                <a:gdLst>
                  <a:gd name="T0" fmla="*/ 3 w 32"/>
                  <a:gd name="T1" fmla="*/ 7 h 56"/>
                  <a:gd name="T2" fmla="*/ 0 w 32"/>
                  <a:gd name="T3" fmla="*/ 48 h 56"/>
                  <a:gd name="T4" fmla="*/ 6 w 32"/>
                  <a:gd name="T5" fmla="*/ 56 h 56"/>
                  <a:gd name="T6" fmla="*/ 6 w 32"/>
                  <a:gd name="T7" fmla="*/ 52 h 56"/>
                  <a:gd name="T8" fmla="*/ 10 w 32"/>
                  <a:gd name="T9" fmla="*/ 52 h 56"/>
                  <a:gd name="T10" fmla="*/ 10 w 32"/>
                  <a:gd name="T11" fmla="*/ 34 h 56"/>
                  <a:gd name="T12" fmla="*/ 20 w 32"/>
                  <a:gd name="T13" fmla="*/ 56 h 56"/>
                  <a:gd name="T14" fmla="*/ 23 w 32"/>
                  <a:gd name="T15" fmla="*/ 56 h 56"/>
                  <a:gd name="T16" fmla="*/ 23 w 32"/>
                  <a:gd name="T17" fmla="*/ 48 h 56"/>
                  <a:gd name="T18" fmla="*/ 13 w 32"/>
                  <a:gd name="T19" fmla="*/ 24 h 56"/>
                  <a:gd name="T20" fmla="*/ 32 w 32"/>
                  <a:gd name="T21" fmla="*/ 14 h 56"/>
                  <a:gd name="T22" fmla="*/ 27 w 32"/>
                  <a:gd name="T23" fmla="*/ 2 h 56"/>
                  <a:gd name="T24" fmla="*/ 10 w 32"/>
                  <a:gd name="T25" fmla="*/ 17 h 56"/>
                  <a:gd name="T26" fmla="*/ 13 w 32"/>
                  <a:gd name="T27" fmla="*/ 2 h 56"/>
                  <a:gd name="T28" fmla="*/ 6 w 32"/>
                  <a:gd name="T29" fmla="*/ 0 h 56"/>
                  <a:gd name="T30" fmla="*/ 3 w 32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56">
                    <a:moveTo>
                      <a:pt x="3" y="7"/>
                    </a:moveTo>
                    <a:lnTo>
                      <a:pt x="0" y="4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2"/>
                    </a:lnTo>
                    <a:lnTo>
                      <a:pt x="10" y="34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13" y="24"/>
                    </a:lnTo>
                    <a:lnTo>
                      <a:pt x="32" y="14"/>
                    </a:lnTo>
                    <a:lnTo>
                      <a:pt x="27" y="2"/>
                    </a:lnTo>
                    <a:lnTo>
                      <a:pt x="10" y="1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4" name="Freeform 1792"/>
              <p:cNvSpPr>
                <a:spLocks/>
              </p:cNvSpPr>
              <p:nvPr/>
            </p:nvSpPr>
            <p:spPr bwMode="auto">
              <a:xfrm>
                <a:off x="4651" y="4067"/>
                <a:ext cx="16" cy="28"/>
              </a:xfrm>
              <a:custGeom>
                <a:avLst/>
                <a:gdLst>
                  <a:gd name="T0" fmla="*/ 3 w 32"/>
                  <a:gd name="T1" fmla="*/ 7 h 56"/>
                  <a:gd name="T2" fmla="*/ 0 w 32"/>
                  <a:gd name="T3" fmla="*/ 48 h 56"/>
                  <a:gd name="T4" fmla="*/ 6 w 32"/>
                  <a:gd name="T5" fmla="*/ 56 h 56"/>
                  <a:gd name="T6" fmla="*/ 6 w 32"/>
                  <a:gd name="T7" fmla="*/ 52 h 56"/>
                  <a:gd name="T8" fmla="*/ 10 w 32"/>
                  <a:gd name="T9" fmla="*/ 52 h 56"/>
                  <a:gd name="T10" fmla="*/ 10 w 32"/>
                  <a:gd name="T11" fmla="*/ 34 h 56"/>
                  <a:gd name="T12" fmla="*/ 20 w 32"/>
                  <a:gd name="T13" fmla="*/ 56 h 56"/>
                  <a:gd name="T14" fmla="*/ 23 w 32"/>
                  <a:gd name="T15" fmla="*/ 56 h 56"/>
                  <a:gd name="T16" fmla="*/ 23 w 32"/>
                  <a:gd name="T17" fmla="*/ 48 h 56"/>
                  <a:gd name="T18" fmla="*/ 13 w 32"/>
                  <a:gd name="T19" fmla="*/ 24 h 56"/>
                  <a:gd name="T20" fmla="*/ 32 w 32"/>
                  <a:gd name="T21" fmla="*/ 14 h 56"/>
                  <a:gd name="T22" fmla="*/ 27 w 32"/>
                  <a:gd name="T23" fmla="*/ 2 h 56"/>
                  <a:gd name="T24" fmla="*/ 10 w 32"/>
                  <a:gd name="T25" fmla="*/ 17 h 56"/>
                  <a:gd name="T26" fmla="*/ 13 w 32"/>
                  <a:gd name="T27" fmla="*/ 2 h 56"/>
                  <a:gd name="T28" fmla="*/ 6 w 32"/>
                  <a:gd name="T29" fmla="*/ 0 h 56"/>
                  <a:gd name="T30" fmla="*/ 3 w 32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56">
                    <a:moveTo>
                      <a:pt x="3" y="7"/>
                    </a:moveTo>
                    <a:lnTo>
                      <a:pt x="0" y="4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2"/>
                    </a:lnTo>
                    <a:lnTo>
                      <a:pt x="10" y="34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3" y="48"/>
                    </a:lnTo>
                    <a:lnTo>
                      <a:pt x="13" y="24"/>
                    </a:lnTo>
                    <a:lnTo>
                      <a:pt x="32" y="14"/>
                    </a:lnTo>
                    <a:lnTo>
                      <a:pt x="27" y="2"/>
                    </a:lnTo>
                    <a:lnTo>
                      <a:pt x="10" y="1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3" y="7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5" name="Freeform 1793"/>
              <p:cNvSpPr>
                <a:spLocks/>
              </p:cNvSpPr>
              <p:nvPr/>
            </p:nvSpPr>
            <p:spPr bwMode="auto">
              <a:xfrm>
                <a:off x="4628" y="4048"/>
                <a:ext cx="28" cy="26"/>
              </a:xfrm>
              <a:custGeom>
                <a:avLst/>
                <a:gdLst>
                  <a:gd name="T0" fmla="*/ 9 w 56"/>
                  <a:gd name="T1" fmla="*/ 6 h 52"/>
                  <a:gd name="T2" fmla="*/ 21 w 56"/>
                  <a:gd name="T3" fmla="*/ 24 h 52"/>
                  <a:gd name="T4" fmla="*/ 0 w 56"/>
                  <a:gd name="T5" fmla="*/ 38 h 52"/>
                  <a:gd name="T6" fmla="*/ 3 w 56"/>
                  <a:gd name="T7" fmla="*/ 52 h 52"/>
                  <a:gd name="T8" fmla="*/ 7 w 56"/>
                  <a:gd name="T9" fmla="*/ 48 h 52"/>
                  <a:gd name="T10" fmla="*/ 7 w 56"/>
                  <a:gd name="T11" fmla="*/ 52 h 52"/>
                  <a:gd name="T12" fmla="*/ 28 w 56"/>
                  <a:gd name="T13" fmla="*/ 34 h 52"/>
                  <a:gd name="T14" fmla="*/ 35 w 56"/>
                  <a:gd name="T15" fmla="*/ 52 h 52"/>
                  <a:gd name="T16" fmla="*/ 46 w 56"/>
                  <a:gd name="T17" fmla="*/ 48 h 52"/>
                  <a:gd name="T18" fmla="*/ 49 w 56"/>
                  <a:gd name="T19" fmla="*/ 45 h 52"/>
                  <a:gd name="T20" fmla="*/ 35 w 56"/>
                  <a:gd name="T21" fmla="*/ 27 h 52"/>
                  <a:gd name="T22" fmla="*/ 56 w 56"/>
                  <a:gd name="T23" fmla="*/ 8 h 52"/>
                  <a:gd name="T24" fmla="*/ 49 w 56"/>
                  <a:gd name="T25" fmla="*/ 2 h 52"/>
                  <a:gd name="T26" fmla="*/ 31 w 56"/>
                  <a:gd name="T27" fmla="*/ 17 h 52"/>
                  <a:gd name="T28" fmla="*/ 21 w 56"/>
                  <a:gd name="T29" fmla="*/ 0 h 52"/>
                  <a:gd name="T30" fmla="*/ 18 w 56"/>
                  <a:gd name="T31" fmla="*/ 2 h 52"/>
                  <a:gd name="T32" fmla="*/ 14 w 56"/>
                  <a:gd name="T33" fmla="*/ 0 h 52"/>
                  <a:gd name="T34" fmla="*/ 9 w 56"/>
                  <a:gd name="T3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2">
                    <a:moveTo>
                      <a:pt x="9" y="6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2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28" y="34"/>
                    </a:lnTo>
                    <a:lnTo>
                      <a:pt x="35" y="52"/>
                    </a:lnTo>
                    <a:lnTo>
                      <a:pt x="46" y="48"/>
                    </a:lnTo>
                    <a:lnTo>
                      <a:pt x="49" y="45"/>
                    </a:lnTo>
                    <a:lnTo>
                      <a:pt x="35" y="27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31" y="17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6" name="Freeform 1794"/>
              <p:cNvSpPr>
                <a:spLocks/>
              </p:cNvSpPr>
              <p:nvPr/>
            </p:nvSpPr>
            <p:spPr bwMode="auto">
              <a:xfrm>
                <a:off x="4628" y="4048"/>
                <a:ext cx="28" cy="26"/>
              </a:xfrm>
              <a:custGeom>
                <a:avLst/>
                <a:gdLst>
                  <a:gd name="T0" fmla="*/ 9 w 56"/>
                  <a:gd name="T1" fmla="*/ 6 h 52"/>
                  <a:gd name="T2" fmla="*/ 21 w 56"/>
                  <a:gd name="T3" fmla="*/ 24 h 52"/>
                  <a:gd name="T4" fmla="*/ 0 w 56"/>
                  <a:gd name="T5" fmla="*/ 38 h 52"/>
                  <a:gd name="T6" fmla="*/ 3 w 56"/>
                  <a:gd name="T7" fmla="*/ 52 h 52"/>
                  <a:gd name="T8" fmla="*/ 7 w 56"/>
                  <a:gd name="T9" fmla="*/ 48 h 52"/>
                  <a:gd name="T10" fmla="*/ 7 w 56"/>
                  <a:gd name="T11" fmla="*/ 52 h 52"/>
                  <a:gd name="T12" fmla="*/ 28 w 56"/>
                  <a:gd name="T13" fmla="*/ 34 h 52"/>
                  <a:gd name="T14" fmla="*/ 35 w 56"/>
                  <a:gd name="T15" fmla="*/ 52 h 52"/>
                  <a:gd name="T16" fmla="*/ 46 w 56"/>
                  <a:gd name="T17" fmla="*/ 48 h 52"/>
                  <a:gd name="T18" fmla="*/ 49 w 56"/>
                  <a:gd name="T19" fmla="*/ 45 h 52"/>
                  <a:gd name="T20" fmla="*/ 35 w 56"/>
                  <a:gd name="T21" fmla="*/ 27 h 52"/>
                  <a:gd name="T22" fmla="*/ 56 w 56"/>
                  <a:gd name="T23" fmla="*/ 8 h 52"/>
                  <a:gd name="T24" fmla="*/ 49 w 56"/>
                  <a:gd name="T25" fmla="*/ 2 h 52"/>
                  <a:gd name="T26" fmla="*/ 31 w 56"/>
                  <a:gd name="T27" fmla="*/ 17 h 52"/>
                  <a:gd name="T28" fmla="*/ 21 w 56"/>
                  <a:gd name="T29" fmla="*/ 0 h 52"/>
                  <a:gd name="T30" fmla="*/ 18 w 56"/>
                  <a:gd name="T31" fmla="*/ 2 h 52"/>
                  <a:gd name="T32" fmla="*/ 14 w 56"/>
                  <a:gd name="T33" fmla="*/ 0 h 52"/>
                  <a:gd name="T34" fmla="*/ 9 w 56"/>
                  <a:gd name="T3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2">
                    <a:moveTo>
                      <a:pt x="9" y="6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2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28" y="34"/>
                    </a:lnTo>
                    <a:lnTo>
                      <a:pt x="35" y="52"/>
                    </a:lnTo>
                    <a:lnTo>
                      <a:pt x="46" y="48"/>
                    </a:lnTo>
                    <a:lnTo>
                      <a:pt x="49" y="45"/>
                    </a:lnTo>
                    <a:lnTo>
                      <a:pt x="35" y="27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31" y="17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6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7" name="Freeform 1795"/>
              <p:cNvSpPr>
                <a:spLocks/>
              </p:cNvSpPr>
              <p:nvPr/>
            </p:nvSpPr>
            <p:spPr bwMode="auto">
              <a:xfrm>
                <a:off x="4474" y="3999"/>
                <a:ext cx="1" cy="3"/>
              </a:xfrm>
              <a:custGeom>
                <a:avLst/>
                <a:gdLst>
                  <a:gd name="T0" fmla="*/ 0 h 6"/>
                  <a:gd name="T1" fmla="*/ 2 h 6"/>
                  <a:gd name="T2" fmla="*/ 6 h 6"/>
                  <a:gd name="T3" fmla="*/ 2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8" name="Freeform 1796"/>
              <p:cNvSpPr>
                <a:spLocks/>
              </p:cNvSpPr>
              <p:nvPr/>
            </p:nvSpPr>
            <p:spPr bwMode="auto">
              <a:xfrm>
                <a:off x="4472" y="4002"/>
                <a:ext cx="2" cy="1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69" name="Rectangle 1797"/>
              <p:cNvSpPr>
                <a:spLocks noChangeArrowheads="1"/>
              </p:cNvSpPr>
              <p:nvPr/>
            </p:nvSpPr>
            <p:spPr bwMode="auto">
              <a:xfrm>
                <a:off x="4423" y="3997"/>
                <a:ext cx="63" cy="7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0" name="Rectangle 1798"/>
              <p:cNvSpPr>
                <a:spLocks noChangeArrowheads="1"/>
              </p:cNvSpPr>
              <p:nvPr/>
            </p:nvSpPr>
            <p:spPr bwMode="auto">
              <a:xfrm>
                <a:off x="4423" y="3997"/>
                <a:ext cx="63" cy="7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1" name="Rectangle 1799"/>
              <p:cNvSpPr>
                <a:spLocks noChangeArrowheads="1"/>
              </p:cNvSpPr>
              <p:nvPr/>
            </p:nvSpPr>
            <p:spPr bwMode="auto">
              <a:xfrm>
                <a:off x="4427" y="3999"/>
                <a:ext cx="57" cy="6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2" name="Rectangle 1800"/>
              <p:cNvSpPr>
                <a:spLocks noChangeArrowheads="1"/>
              </p:cNvSpPr>
              <p:nvPr/>
            </p:nvSpPr>
            <p:spPr bwMode="auto">
              <a:xfrm>
                <a:off x="4427" y="3999"/>
                <a:ext cx="57" cy="68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3" name="Freeform 1801"/>
              <p:cNvSpPr>
                <a:spLocks/>
              </p:cNvSpPr>
              <p:nvPr/>
            </p:nvSpPr>
            <p:spPr bwMode="auto">
              <a:xfrm>
                <a:off x="4458" y="4025"/>
                <a:ext cx="21" cy="35"/>
              </a:xfrm>
              <a:custGeom>
                <a:avLst/>
                <a:gdLst>
                  <a:gd name="T0" fmla="*/ 7 w 42"/>
                  <a:gd name="T1" fmla="*/ 10 h 70"/>
                  <a:gd name="T2" fmla="*/ 0 w 42"/>
                  <a:gd name="T3" fmla="*/ 59 h 70"/>
                  <a:gd name="T4" fmla="*/ 11 w 42"/>
                  <a:gd name="T5" fmla="*/ 66 h 70"/>
                  <a:gd name="T6" fmla="*/ 11 w 42"/>
                  <a:gd name="T7" fmla="*/ 63 h 70"/>
                  <a:gd name="T8" fmla="*/ 14 w 42"/>
                  <a:gd name="T9" fmla="*/ 63 h 70"/>
                  <a:gd name="T10" fmla="*/ 14 w 42"/>
                  <a:gd name="T11" fmla="*/ 42 h 70"/>
                  <a:gd name="T12" fmla="*/ 28 w 42"/>
                  <a:gd name="T13" fmla="*/ 70 h 70"/>
                  <a:gd name="T14" fmla="*/ 32 w 42"/>
                  <a:gd name="T15" fmla="*/ 70 h 70"/>
                  <a:gd name="T16" fmla="*/ 35 w 42"/>
                  <a:gd name="T17" fmla="*/ 59 h 70"/>
                  <a:gd name="T18" fmla="*/ 18 w 42"/>
                  <a:gd name="T19" fmla="*/ 32 h 70"/>
                  <a:gd name="T20" fmla="*/ 42 w 42"/>
                  <a:gd name="T21" fmla="*/ 16 h 70"/>
                  <a:gd name="T22" fmla="*/ 39 w 42"/>
                  <a:gd name="T23" fmla="*/ 4 h 70"/>
                  <a:gd name="T24" fmla="*/ 18 w 42"/>
                  <a:gd name="T25" fmla="*/ 20 h 70"/>
                  <a:gd name="T26" fmla="*/ 21 w 42"/>
                  <a:gd name="T27" fmla="*/ 4 h 70"/>
                  <a:gd name="T28" fmla="*/ 11 w 42"/>
                  <a:gd name="T29" fmla="*/ 0 h 70"/>
                  <a:gd name="T30" fmla="*/ 7 w 42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0">
                    <a:moveTo>
                      <a:pt x="7" y="10"/>
                    </a:moveTo>
                    <a:lnTo>
                      <a:pt x="0" y="5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4" y="63"/>
                    </a:lnTo>
                    <a:lnTo>
                      <a:pt x="14" y="4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5" y="59"/>
                    </a:lnTo>
                    <a:lnTo>
                      <a:pt x="18" y="32"/>
                    </a:lnTo>
                    <a:lnTo>
                      <a:pt x="42" y="16"/>
                    </a:lnTo>
                    <a:lnTo>
                      <a:pt x="39" y="4"/>
                    </a:lnTo>
                    <a:lnTo>
                      <a:pt x="18" y="20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4" name="Freeform 1802"/>
              <p:cNvSpPr>
                <a:spLocks/>
              </p:cNvSpPr>
              <p:nvPr/>
            </p:nvSpPr>
            <p:spPr bwMode="auto">
              <a:xfrm>
                <a:off x="4458" y="4025"/>
                <a:ext cx="21" cy="35"/>
              </a:xfrm>
              <a:custGeom>
                <a:avLst/>
                <a:gdLst>
                  <a:gd name="T0" fmla="*/ 7 w 42"/>
                  <a:gd name="T1" fmla="*/ 10 h 70"/>
                  <a:gd name="T2" fmla="*/ 0 w 42"/>
                  <a:gd name="T3" fmla="*/ 59 h 70"/>
                  <a:gd name="T4" fmla="*/ 11 w 42"/>
                  <a:gd name="T5" fmla="*/ 66 h 70"/>
                  <a:gd name="T6" fmla="*/ 11 w 42"/>
                  <a:gd name="T7" fmla="*/ 63 h 70"/>
                  <a:gd name="T8" fmla="*/ 14 w 42"/>
                  <a:gd name="T9" fmla="*/ 63 h 70"/>
                  <a:gd name="T10" fmla="*/ 14 w 42"/>
                  <a:gd name="T11" fmla="*/ 42 h 70"/>
                  <a:gd name="T12" fmla="*/ 28 w 42"/>
                  <a:gd name="T13" fmla="*/ 70 h 70"/>
                  <a:gd name="T14" fmla="*/ 32 w 42"/>
                  <a:gd name="T15" fmla="*/ 70 h 70"/>
                  <a:gd name="T16" fmla="*/ 35 w 42"/>
                  <a:gd name="T17" fmla="*/ 59 h 70"/>
                  <a:gd name="T18" fmla="*/ 18 w 42"/>
                  <a:gd name="T19" fmla="*/ 32 h 70"/>
                  <a:gd name="T20" fmla="*/ 42 w 42"/>
                  <a:gd name="T21" fmla="*/ 16 h 70"/>
                  <a:gd name="T22" fmla="*/ 39 w 42"/>
                  <a:gd name="T23" fmla="*/ 4 h 70"/>
                  <a:gd name="T24" fmla="*/ 18 w 42"/>
                  <a:gd name="T25" fmla="*/ 20 h 70"/>
                  <a:gd name="T26" fmla="*/ 21 w 42"/>
                  <a:gd name="T27" fmla="*/ 4 h 70"/>
                  <a:gd name="T28" fmla="*/ 11 w 42"/>
                  <a:gd name="T29" fmla="*/ 0 h 70"/>
                  <a:gd name="T30" fmla="*/ 7 w 42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0">
                    <a:moveTo>
                      <a:pt x="7" y="10"/>
                    </a:moveTo>
                    <a:lnTo>
                      <a:pt x="0" y="5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4" y="63"/>
                    </a:lnTo>
                    <a:lnTo>
                      <a:pt x="14" y="4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5" y="59"/>
                    </a:lnTo>
                    <a:lnTo>
                      <a:pt x="18" y="32"/>
                    </a:lnTo>
                    <a:lnTo>
                      <a:pt x="42" y="16"/>
                    </a:lnTo>
                    <a:lnTo>
                      <a:pt x="39" y="4"/>
                    </a:lnTo>
                    <a:lnTo>
                      <a:pt x="18" y="20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7" y="1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5" name="Freeform 1803"/>
              <p:cNvSpPr>
                <a:spLocks/>
              </p:cNvSpPr>
              <p:nvPr/>
            </p:nvSpPr>
            <p:spPr bwMode="auto">
              <a:xfrm>
                <a:off x="4432" y="4002"/>
                <a:ext cx="33" cy="31"/>
              </a:xfrm>
              <a:custGeom>
                <a:avLst/>
                <a:gdLst>
                  <a:gd name="T0" fmla="*/ 14 w 66"/>
                  <a:gd name="T1" fmla="*/ 8 h 62"/>
                  <a:gd name="T2" fmla="*/ 25 w 66"/>
                  <a:gd name="T3" fmla="*/ 28 h 62"/>
                  <a:gd name="T4" fmla="*/ 0 w 66"/>
                  <a:gd name="T5" fmla="*/ 46 h 62"/>
                  <a:gd name="T6" fmla="*/ 3 w 66"/>
                  <a:gd name="T7" fmla="*/ 60 h 62"/>
                  <a:gd name="T8" fmla="*/ 7 w 66"/>
                  <a:gd name="T9" fmla="*/ 60 h 62"/>
                  <a:gd name="T10" fmla="*/ 10 w 66"/>
                  <a:gd name="T11" fmla="*/ 62 h 62"/>
                  <a:gd name="T12" fmla="*/ 31 w 66"/>
                  <a:gd name="T13" fmla="*/ 43 h 62"/>
                  <a:gd name="T14" fmla="*/ 42 w 66"/>
                  <a:gd name="T15" fmla="*/ 60 h 62"/>
                  <a:gd name="T16" fmla="*/ 52 w 66"/>
                  <a:gd name="T17" fmla="*/ 60 h 62"/>
                  <a:gd name="T18" fmla="*/ 57 w 66"/>
                  <a:gd name="T19" fmla="*/ 52 h 62"/>
                  <a:gd name="T20" fmla="*/ 42 w 66"/>
                  <a:gd name="T21" fmla="*/ 34 h 62"/>
                  <a:gd name="T22" fmla="*/ 66 w 66"/>
                  <a:gd name="T23" fmla="*/ 11 h 62"/>
                  <a:gd name="T24" fmla="*/ 57 w 66"/>
                  <a:gd name="T25" fmla="*/ 4 h 62"/>
                  <a:gd name="T26" fmla="*/ 35 w 66"/>
                  <a:gd name="T27" fmla="*/ 22 h 62"/>
                  <a:gd name="T28" fmla="*/ 25 w 66"/>
                  <a:gd name="T29" fmla="*/ 0 h 62"/>
                  <a:gd name="T30" fmla="*/ 20 w 66"/>
                  <a:gd name="T31" fmla="*/ 4 h 62"/>
                  <a:gd name="T32" fmla="*/ 17 w 66"/>
                  <a:gd name="T33" fmla="*/ 0 h 62"/>
                  <a:gd name="T34" fmla="*/ 14 w 66"/>
                  <a:gd name="T3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4" y="8"/>
                    </a:moveTo>
                    <a:lnTo>
                      <a:pt x="25" y="28"/>
                    </a:lnTo>
                    <a:lnTo>
                      <a:pt x="0" y="46"/>
                    </a:lnTo>
                    <a:lnTo>
                      <a:pt x="3" y="60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31" y="43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7" y="52"/>
                    </a:lnTo>
                    <a:lnTo>
                      <a:pt x="42" y="34"/>
                    </a:lnTo>
                    <a:lnTo>
                      <a:pt x="66" y="11"/>
                    </a:lnTo>
                    <a:lnTo>
                      <a:pt x="57" y="4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6" name="Freeform 1804"/>
              <p:cNvSpPr>
                <a:spLocks/>
              </p:cNvSpPr>
              <p:nvPr/>
            </p:nvSpPr>
            <p:spPr bwMode="auto">
              <a:xfrm>
                <a:off x="4432" y="4002"/>
                <a:ext cx="33" cy="31"/>
              </a:xfrm>
              <a:custGeom>
                <a:avLst/>
                <a:gdLst>
                  <a:gd name="T0" fmla="*/ 14 w 66"/>
                  <a:gd name="T1" fmla="*/ 8 h 62"/>
                  <a:gd name="T2" fmla="*/ 25 w 66"/>
                  <a:gd name="T3" fmla="*/ 28 h 62"/>
                  <a:gd name="T4" fmla="*/ 0 w 66"/>
                  <a:gd name="T5" fmla="*/ 46 h 62"/>
                  <a:gd name="T6" fmla="*/ 3 w 66"/>
                  <a:gd name="T7" fmla="*/ 60 h 62"/>
                  <a:gd name="T8" fmla="*/ 7 w 66"/>
                  <a:gd name="T9" fmla="*/ 60 h 62"/>
                  <a:gd name="T10" fmla="*/ 10 w 66"/>
                  <a:gd name="T11" fmla="*/ 62 h 62"/>
                  <a:gd name="T12" fmla="*/ 31 w 66"/>
                  <a:gd name="T13" fmla="*/ 43 h 62"/>
                  <a:gd name="T14" fmla="*/ 42 w 66"/>
                  <a:gd name="T15" fmla="*/ 60 h 62"/>
                  <a:gd name="T16" fmla="*/ 52 w 66"/>
                  <a:gd name="T17" fmla="*/ 60 h 62"/>
                  <a:gd name="T18" fmla="*/ 57 w 66"/>
                  <a:gd name="T19" fmla="*/ 52 h 62"/>
                  <a:gd name="T20" fmla="*/ 42 w 66"/>
                  <a:gd name="T21" fmla="*/ 34 h 62"/>
                  <a:gd name="T22" fmla="*/ 66 w 66"/>
                  <a:gd name="T23" fmla="*/ 11 h 62"/>
                  <a:gd name="T24" fmla="*/ 57 w 66"/>
                  <a:gd name="T25" fmla="*/ 4 h 62"/>
                  <a:gd name="T26" fmla="*/ 35 w 66"/>
                  <a:gd name="T27" fmla="*/ 22 h 62"/>
                  <a:gd name="T28" fmla="*/ 25 w 66"/>
                  <a:gd name="T29" fmla="*/ 0 h 62"/>
                  <a:gd name="T30" fmla="*/ 20 w 66"/>
                  <a:gd name="T31" fmla="*/ 4 h 62"/>
                  <a:gd name="T32" fmla="*/ 17 w 66"/>
                  <a:gd name="T33" fmla="*/ 0 h 62"/>
                  <a:gd name="T34" fmla="*/ 14 w 66"/>
                  <a:gd name="T3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4" y="8"/>
                    </a:moveTo>
                    <a:lnTo>
                      <a:pt x="25" y="28"/>
                    </a:lnTo>
                    <a:lnTo>
                      <a:pt x="0" y="46"/>
                    </a:lnTo>
                    <a:lnTo>
                      <a:pt x="3" y="60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31" y="43"/>
                    </a:lnTo>
                    <a:lnTo>
                      <a:pt x="42" y="60"/>
                    </a:lnTo>
                    <a:lnTo>
                      <a:pt x="52" y="60"/>
                    </a:lnTo>
                    <a:lnTo>
                      <a:pt x="57" y="52"/>
                    </a:lnTo>
                    <a:lnTo>
                      <a:pt x="42" y="34"/>
                    </a:lnTo>
                    <a:lnTo>
                      <a:pt x="66" y="11"/>
                    </a:lnTo>
                    <a:lnTo>
                      <a:pt x="57" y="4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4" y="8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7" name="Freeform 1805"/>
              <p:cNvSpPr>
                <a:spLocks/>
              </p:cNvSpPr>
              <p:nvPr/>
            </p:nvSpPr>
            <p:spPr bwMode="auto">
              <a:xfrm>
                <a:off x="4434" y="4032"/>
                <a:ext cx="21" cy="28"/>
              </a:xfrm>
              <a:custGeom>
                <a:avLst/>
                <a:gdLst>
                  <a:gd name="T0" fmla="*/ 25 w 42"/>
                  <a:gd name="T1" fmla="*/ 0 h 56"/>
                  <a:gd name="T2" fmla="*/ 32 w 42"/>
                  <a:gd name="T3" fmla="*/ 0 h 56"/>
                  <a:gd name="T4" fmla="*/ 35 w 42"/>
                  <a:gd name="T5" fmla="*/ 2 h 56"/>
                  <a:gd name="T6" fmla="*/ 35 w 42"/>
                  <a:gd name="T7" fmla="*/ 6 h 56"/>
                  <a:gd name="T8" fmla="*/ 39 w 42"/>
                  <a:gd name="T9" fmla="*/ 11 h 56"/>
                  <a:gd name="T10" fmla="*/ 39 w 42"/>
                  <a:gd name="T11" fmla="*/ 14 h 56"/>
                  <a:gd name="T12" fmla="*/ 42 w 42"/>
                  <a:gd name="T13" fmla="*/ 21 h 56"/>
                  <a:gd name="T14" fmla="*/ 42 w 42"/>
                  <a:gd name="T15" fmla="*/ 24 h 56"/>
                  <a:gd name="T16" fmla="*/ 42 w 42"/>
                  <a:gd name="T17" fmla="*/ 32 h 56"/>
                  <a:gd name="T18" fmla="*/ 39 w 42"/>
                  <a:gd name="T19" fmla="*/ 38 h 56"/>
                  <a:gd name="T20" fmla="*/ 39 w 42"/>
                  <a:gd name="T21" fmla="*/ 40 h 56"/>
                  <a:gd name="T22" fmla="*/ 35 w 42"/>
                  <a:gd name="T23" fmla="*/ 49 h 56"/>
                  <a:gd name="T24" fmla="*/ 32 w 42"/>
                  <a:gd name="T25" fmla="*/ 52 h 56"/>
                  <a:gd name="T26" fmla="*/ 28 w 42"/>
                  <a:gd name="T27" fmla="*/ 52 h 56"/>
                  <a:gd name="T28" fmla="*/ 25 w 42"/>
                  <a:gd name="T29" fmla="*/ 56 h 56"/>
                  <a:gd name="T30" fmla="*/ 22 w 42"/>
                  <a:gd name="T31" fmla="*/ 56 h 56"/>
                  <a:gd name="T32" fmla="*/ 17 w 42"/>
                  <a:gd name="T33" fmla="*/ 56 h 56"/>
                  <a:gd name="T34" fmla="*/ 11 w 42"/>
                  <a:gd name="T35" fmla="*/ 56 h 56"/>
                  <a:gd name="T36" fmla="*/ 11 w 42"/>
                  <a:gd name="T37" fmla="*/ 52 h 56"/>
                  <a:gd name="T38" fmla="*/ 7 w 42"/>
                  <a:gd name="T39" fmla="*/ 49 h 56"/>
                  <a:gd name="T40" fmla="*/ 4 w 42"/>
                  <a:gd name="T41" fmla="*/ 45 h 56"/>
                  <a:gd name="T42" fmla="*/ 4 w 42"/>
                  <a:gd name="T43" fmla="*/ 40 h 56"/>
                  <a:gd name="T44" fmla="*/ 0 w 42"/>
                  <a:gd name="T45" fmla="*/ 34 h 56"/>
                  <a:gd name="T46" fmla="*/ 0 w 42"/>
                  <a:gd name="T47" fmla="*/ 32 h 56"/>
                  <a:gd name="T48" fmla="*/ 0 w 42"/>
                  <a:gd name="T49" fmla="*/ 24 h 56"/>
                  <a:gd name="T50" fmla="*/ 4 w 42"/>
                  <a:gd name="T51" fmla="*/ 21 h 56"/>
                  <a:gd name="T52" fmla="*/ 4 w 42"/>
                  <a:gd name="T53" fmla="*/ 14 h 56"/>
                  <a:gd name="T54" fmla="*/ 7 w 42"/>
                  <a:gd name="T55" fmla="*/ 11 h 56"/>
                  <a:gd name="T56" fmla="*/ 11 w 42"/>
                  <a:gd name="T57" fmla="*/ 6 h 56"/>
                  <a:gd name="T58" fmla="*/ 14 w 42"/>
                  <a:gd name="T59" fmla="*/ 2 h 56"/>
                  <a:gd name="T60" fmla="*/ 17 w 42"/>
                  <a:gd name="T61" fmla="*/ 0 h 56"/>
                  <a:gd name="T62" fmla="*/ 22 w 42"/>
                  <a:gd name="T63" fmla="*/ 0 h 56"/>
                  <a:gd name="T64" fmla="*/ 25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5" y="6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32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8" name="Freeform 1806"/>
              <p:cNvSpPr>
                <a:spLocks/>
              </p:cNvSpPr>
              <p:nvPr/>
            </p:nvSpPr>
            <p:spPr bwMode="auto">
              <a:xfrm>
                <a:off x="4434" y="4032"/>
                <a:ext cx="21" cy="28"/>
              </a:xfrm>
              <a:custGeom>
                <a:avLst/>
                <a:gdLst>
                  <a:gd name="T0" fmla="*/ 25 w 42"/>
                  <a:gd name="T1" fmla="*/ 0 h 56"/>
                  <a:gd name="T2" fmla="*/ 32 w 42"/>
                  <a:gd name="T3" fmla="*/ 0 h 56"/>
                  <a:gd name="T4" fmla="*/ 35 w 42"/>
                  <a:gd name="T5" fmla="*/ 2 h 56"/>
                  <a:gd name="T6" fmla="*/ 35 w 42"/>
                  <a:gd name="T7" fmla="*/ 6 h 56"/>
                  <a:gd name="T8" fmla="*/ 39 w 42"/>
                  <a:gd name="T9" fmla="*/ 11 h 56"/>
                  <a:gd name="T10" fmla="*/ 39 w 42"/>
                  <a:gd name="T11" fmla="*/ 14 h 56"/>
                  <a:gd name="T12" fmla="*/ 42 w 42"/>
                  <a:gd name="T13" fmla="*/ 21 h 56"/>
                  <a:gd name="T14" fmla="*/ 42 w 42"/>
                  <a:gd name="T15" fmla="*/ 24 h 56"/>
                  <a:gd name="T16" fmla="*/ 42 w 42"/>
                  <a:gd name="T17" fmla="*/ 32 h 56"/>
                  <a:gd name="T18" fmla="*/ 39 w 42"/>
                  <a:gd name="T19" fmla="*/ 38 h 56"/>
                  <a:gd name="T20" fmla="*/ 39 w 42"/>
                  <a:gd name="T21" fmla="*/ 40 h 56"/>
                  <a:gd name="T22" fmla="*/ 35 w 42"/>
                  <a:gd name="T23" fmla="*/ 49 h 56"/>
                  <a:gd name="T24" fmla="*/ 32 w 42"/>
                  <a:gd name="T25" fmla="*/ 52 h 56"/>
                  <a:gd name="T26" fmla="*/ 28 w 42"/>
                  <a:gd name="T27" fmla="*/ 52 h 56"/>
                  <a:gd name="T28" fmla="*/ 25 w 42"/>
                  <a:gd name="T29" fmla="*/ 56 h 56"/>
                  <a:gd name="T30" fmla="*/ 22 w 42"/>
                  <a:gd name="T31" fmla="*/ 56 h 56"/>
                  <a:gd name="T32" fmla="*/ 17 w 42"/>
                  <a:gd name="T33" fmla="*/ 56 h 56"/>
                  <a:gd name="T34" fmla="*/ 11 w 42"/>
                  <a:gd name="T35" fmla="*/ 56 h 56"/>
                  <a:gd name="T36" fmla="*/ 11 w 42"/>
                  <a:gd name="T37" fmla="*/ 52 h 56"/>
                  <a:gd name="T38" fmla="*/ 7 w 42"/>
                  <a:gd name="T39" fmla="*/ 49 h 56"/>
                  <a:gd name="T40" fmla="*/ 4 w 42"/>
                  <a:gd name="T41" fmla="*/ 45 h 56"/>
                  <a:gd name="T42" fmla="*/ 4 w 42"/>
                  <a:gd name="T43" fmla="*/ 40 h 56"/>
                  <a:gd name="T44" fmla="*/ 0 w 42"/>
                  <a:gd name="T45" fmla="*/ 34 h 56"/>
                  <a:gd name="T46" fmla="*/ 0 w 42"/>
                  <a:gd name="T47" fmla="*/ 32 h 56"/>
                  <a:gd name="T48" fmla="*/ 0 w 42"/>
                  <a:gd name="T49" fmla="*/ 24 h 56"/>
                  <a:gd name="T50" fmla="*/ 4 w 42"/>
                  <a:gd name="T51" fmla="*/ 21 h 56"/>
                  <a:gd name="T52" fmla="*/ 4 w 42"/>
                  <a:gd name="T53" fmla="*/ 14 h 56"/>
                  <a:gd name="T54" fmla="*/ 7 w 42"/>
                  <a:gd name="T55" fmla="*/ 11 h 56"/>
                  <a:gd name="T56" fmla="*/ 11 w 42"/>
                  <a:gd name="T57" fmla="*/ 6 h 56"/>
                  <a:gd name="T58" fmla="*/ 14 w 42"/>
                  <a:gd name="T59" fmla="*/ 2 h 56"/>
                  <a:gd name="T60" fmla="*/ 17 w 42"/>
                  <a:gd name="T61" fmla="*/ 0 h 56"/>
                  <a:gd name="T62" fmla="*/ 22 w 42"/>
                  <a:gd name="T63" fmla="*/ 0 h 56"/>
                  <a:gd name="T64" fmla="*/ 25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5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5" y="6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32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11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79" name="Freeform 1807"/>
              <p:cNvSpPr>
                <a:spLocks/>
              </p:cNvSpPr>
              <p:nvPr/>
            </p:nvSpPr>
            <p:spPr bwMode="auto">
              <a:xfrm>
                <a:off x="4439" y="4038"/>
                <a:ext cx="9" cy="14"/>
              </a:xfrm>
              <a:custGeom>
                <a:avLst/>
                <a:gdLst>
                  <a:gd name="T0" fmla="*/ 11 w 17"/>
                  <a:gd name="T1" fmla="*/ 0 h 29"/>
                  <a:gd name="T2" fmla="*/ 14 w 17"/>
                  <a:gd name="T3" fmla="*/ 0 h 29"/>
                  <a:gd name="T4" fmla="*/ 14 w 17"/>
                  <a:gd name="T5" fmla="*/ 3 h 29"/>
                  <a:gd name="T6" fmla="*/ 17 w 17"/>
                  <a:gd name="T7" fmla="*/ 3 h 29"/>
                  <a:gd name="T8" fmla="*/ 17 w 17"/>
                  <a:gd name="T9" fmla="*/ 7 h 29"/>
                  <a:gd name="T10" fmla="*/ 17 w 17"/>
                  <a:gd name="T11" fmla="*/ 10 h 29"/>
                  <a:gd name="T12" fmla="*/ 17 w 17"/>
                  <a:gd name="T13" fmla="*/ 13 h 29"/>
                  <a:gd name="T14" fmla="*/ 17 w 17"/>
                  <a:gd name="T15" fmla="*/ 17 h 29"/>
                  <a:gd name="T16" fmla="*/ 17 w 17"/>
                  <a:gd name="T17" fmla="*/ 21 h 29"/>
                  <a:gd name="T18" fmla="*/ 14 w 17"/>
                  <a:gd name="T19" fmla="*/ 23 h 29"/>
                  <a:gd name="T20" fmla="*/ 14 w 17"/>
                  <a:gd name="T21" fmla="*/ 27 h 29"/>
                  <a:gd name="T22" fmla="*/ 11 w 17"/>
                  <a:gd name="T23" fmla="*/ 27 h 29"/>
                  <a:gd name="T24" fmla="*/ 11 w 17"/>
                  <a:gd name="T25" fmla="*/ 29 h 29"/>
                  <a:gd name="T26" fmla="*/ 6 w 17"/>
                  <a:gd name="T27" fmla="*/ 29 h 29"/>
                  <a:gd name="T28" fmla="*/ 3 w 17"/>
                  <a:gd name="T29" fmla="*/ 29 h 29"/>
                  <a:gd name="T30" fmla="*/ 3 w 17"/>
                  <a:gd name="T31" fmla="*/ 27 h 29"/>
                  <a:gd name="T32" fmla="*/ 3 w 17"/>
                  <a:gd name="T33" fmla="*/ 23 h 29"/>
                  <a:gd name="T34" fmla="*/ 0 w 17"/>
                  <a:gd name="T35" fmla="*/ 23 h 29"/>
                  <a:gd name="T36" fmla="*/ 0 w 17"/>
                  <a:gd name="T37" fmla="*/ 21 h 29"/>
                  <a:gd name="T38" fmla="*/ 0 w 17"/>
                  <a:gd name="T39" fmla="*/ 17 h 29"/>
                  <a:gd name="T40" fmla="*/ 3 w 17"/>
                  <a:gd name="T41" fmla="*/ 13 h 29"/>
                  <a:gd name="T42" fmla="*/ 3 w 17"/>
                  <a:gd name="T43" fmla="*/ 10 h 29"/>
                  <a:gd name="T44" fmla="*/ 3 w 17"/>
                  <a:gd name="T45" fmla="*/ 7 h 29"/>
                  <a:gd name="T46" fmla="*/ 6 w 17"/>
                  <a:gd name="T47" fmla="*/ 3 h 29"/>
                  <a:gd name="T48" fmla="*/ 11 w 1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80" name="Freeform 1808"/>
              <p:cNvSpPr>
                <a:spLocks/>
              </p:cNvSpPr>
              <p:nvPr/>
            </p:nvSpPr>
            <p:spPr bwMode="auto">
              <a:xfrm>
                <a:off x="4439" y="4038"/>
                <a:ext cx="9" cy="14"/>
              </a:xfrm>
              <a:custGeom>
                <a:avLst/>
                <a:gdLst>
                  <a:gd name="T0" fmla="*/ 11 w 17"/>
                  <a:gd name="T1" fmla="*/ 0 h 29"/>
                  <a:gd name="T2" fmla="*/ 14 w 17"/>
                  <a:gd name="T3" fmla="*/ 0 h 29"/>
                  <a:gd name="T4" fmla="*/ 14 w 17"/>
                  <a:gd name="T5" fmla="*/ 3 h 29"/>
                  <a:gd name="T6" fmla="*/ 17 w 17"/>
                  <a:gd name="T7" fmla="*/ 3 h 29"/>
                  <a:gd name="T8" fmla="*/ 17 w 17"/>
                  <a:gd name="T9" fmla="*/ 7 h 29"/>
                  <a:gd name="T10" fmla="*/ 17 w 17"/>
                  <a:gd name="T11" fmla="*/ 10 h 29"/>
                  <a:gd name="T12" fmla="*/ 17 w 17"/>
                  <a:gd name="T13" fmla="*/ 13 h 29"/>
                  <a:gd name="T14" fmla="*/ 17 w 17"/>
                  <a:gd name="T15" fmla="*/ 17 h 29"/>
                  <a:gd name="T16" fmla="*/ 17 w 17"/>
                  <a:gd name="T17" fmla="*/ 21 h 29"/>
                  <a:gd name="T18" fmla="*/ 14 w 17"/>
                  <a:gd name="T19" fmla="*/ 23 h 29"/>
                  <a:gd name="T20" fmla="*/ 14 w 17"/>
                  <a:gd name="T21" fmla="*/ 27 h 29"/>
                  <a:gd name="T22" fmla="*/ 11 w 17"/>
                  <a:gd name="T23" fmla="*/ 27 h 29"/>
                  <a:gd name="T24" fmla="*/ 11 w 17"/>
                  <a:gd name="T25" fmla="*/ 29 h 29"/>
                  <a:gd name="T26" fmla="*/ 6 w 17"/>
                  <a:gd name="T27" fmla="*/ 29 h 29"/>
                  <a:gd name="T28" fmla="*/ 3 w 17"/>
                  <a:gd name="T29" fmla="*/ 29 h 29"/>
                  <a:gd name="T30" fmla="*/ 3 w 17"/>
                  <a:gd name="T31" fmla="*/ 27 h 29"/>
                  <a:gd name="T32" fmla="*/ 3 w 17"/>
                  <a:gd name="T33" fmla="*/ 23 h 29"/>
                  <a:gd name="T34" fmla="*/ 0 w 17"/>
                  <a:gd name="T35" fmla="*/ 23 h 29"/>
                  <a:gd name="T36" fmla="*/ 0 w 17"/>
                  <a:gd name="T37" fmla="*/ 21 h 29"/>
                  <a:gd name="T38" fmla="*/ 0 w 17"/>
                  <a:gd name="T39" fmla="*/ 17 h 29"/>
                  <a:gd name="T40" fmla="*/ 3 w 17"/>
                  <a:gd name="T41" fmla="*/ 13 h 29"/>
                  <a:gd name="T42" fmla="*/ 3 w 17"/>
                  <a:gd name="T43" fmla="*/ 10 h 29"/>
                  <a:gd name="T44" fmla="*/ 3 w 17"/>
                  <a:gd name="T45" fmla="*/ 7 h 29"/>
                  <a:gd name="T46" fmla="*/ 6 w 17"/>
                  <a:gd name="T47" fmla="*/ 3 h 29"/>
                  <a:gd name="T48" fmla="*/ 11 w 1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1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81" name="Freeform 1809"/>
              <p:cNvSpPr>
                <a:spLocks/>
              </p:cNvSpPr>
              <p:nvPr/>
            </p:nvSpPr>
            <p:spPr bwMode="auto">
              <a:xfrm>
                <a:off x="4782" y="3927"/>
                <a:ext cx="1" cy="5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2 w 2"/>
                  <a:gd name="T7" fmla="*/ 8 h 10"/>
                  <a:gd name="T8" fmla="*/ 2 w 2"/>
                  <a:gd name="T9" fmla="*/ 10 h 10"/>
                  <a:gd name="T10" fmla="*/ 2 w 2"/>
                  <a:gd name="T11" fmla="*/ 8 h 10"/>
                  <a:gd name="T12" fmla="*/ 2 w 2"/>
                  <a:gd name="T13" fmla="*/ 4 h 10"/>
                  <a:gd name="T14" fmla="*/ 0 w 2"/>
                  <a:gd name="T15" fmla="*/ 4 h 10"/>
                  <a:gd name="T16" fmla="*/ 0 w 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82" name="Freeform 1810"/>
              <p:cNvSpPr>
                <a:spLocks/>
              </p:cNvSpPr>
              <p:nvPr/>
            </p:nvSpPr>
            <p:spPr bwMode="auto">
              <a:xfrm>
                <a:off x="4782" y="3927"/>
                <a:ext cx="1" cy="5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2 w 2"/>
                  <a:gd name="T7" fmla="*/ 8 h 10"/>
                  <a:gd name="T8" fmla="*/ 2 w 2"/>
                  <a:gd name="T9" fmla="*/ 10 h 10"/>
                  <a:gd name="T10" fmla="*/ 2 w 2"/>
                  <a:gd name="T11" fmla="*/ 8 h 10"/>
                  <a:gd name="T12" fmla="*/ 2 w 2"/>
                  <a:gd name="T13" fmla="*/ 4 h 10"/>
                  <a:gd name="T14" fmla="*/ 0 w 2"/>
                  <a:gd name="T15" fmla="*/ 4 h 10"/>
                  <a:gd name="T16" fmla="*/ 0 w 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83" name="Line 1811"/>
              <p:cNvSpPr>
                <a:spLocks noChangeShapeType="1"/>
              </p:cNvSpPr>
              <p:nvPr/>
            </p:nvSpPr>
            <p:spPr bwMode="auto">
              <a:xfrm>
                <a:off x="4782" y="3932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84" name="Rectangle 1812"/>
              <p:cNvSpPr>
                <a:spLocks noChangeArrowheads="1"/>
              </p:cNvSpPr>
              <p:nvPr/>
            </p:nvSpPr>
            <p:spPr bwMode="auto">
              <a:xfrm>
                <a:off x="4733" y="3925"/>
                <a:ext cx="63" cy="7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85" name="Rectangle 1813"/>
              <p:cNvSpPr>
                <a:spLocks noChangeArrowheads="1"/>
              </p:cNvSpPr>
              <p:nvPr/>
            </p:nvSpPr>
            <p:spPr bwMode="auto">
              <a:xfrm>
                <a:off x="4733" y="3925"/>
                <a:ext cx="63" cy="74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86" name="Rectangle 1814"/>
              <p:cNvSpPr>
                <a:spLocks noChangeArrowheads="1"/>
              </p:cNvSpPr>
              <p:nvPr/>
            </p:nvSpPr>
            <p:spPr bwMode="auto">
              <a:xfrm>
                <a:off x="4734" y="3929"/>
                <a:ext cx="60" cy="6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87" name="Rectangle 1815"/>
              <p:cNvSpPr>
                <a:spLocks noChangeArrowheads="1"/>
              </p:cNvSpPr>
              <p:nvPr/>
            </p:nvSpPr>
            <p:spPr bwMode="auto">
              <a:xfrm>
                <a:off x="4734" y="3929"/>
                <a:ext cx="60" cy="66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0289" name="Group 2017"/>
            <p:cNvGrpSpPr>
              <a:grpSpLocks/>
            </p:cNvGrpSpPr>
            <p:nvPr/>
          </p:nvGrpSpPr>
          <p:grpSpPr bwMode="auto">
            <a:xfrm>
              <a:off x="2125663" y="3430588"/>
              <a:ext cx="5259387" cy="3089275"/>
              <a:chOff x="1475" y="2161"/>
              <a:chExt cx="3313" cy="1946"/>
            </a:xfrm>
          </p:grpSpPr>
          <p:sp>
            <p:nvSpPr>
              <p:cNvPr id="440089" name="Freeform 1817"/>
              <p:cNvSpPr>
                <a:spLocks/>
              </p:cNvSpPr>
              <p:nvPr/>
            </p:nvSpPr>
            <p:spPr bwMode="auto">
              <a:xfrm>
                <a:off x="4767" y="3953"/>
                <a:ext cx="21" cy="35"/>
              </a:xfrm>
              <a:custGeom>
                <a:avLst/>
                <a:gdLst>
                  <a:gd name="T0" fmla="*/ 7 w 42"/>
                  <a:gd name="T1" fmla="*/ 12 h 70"/>
                  <a:gd name="T2" fmla="*/ 0 w 42"/>
                  <a:gd name="T3" fmla="*/ 60 h 70"/>
                  <a:gd name="T4" fmla="*/ 10 w 42"/>
                  <a:gd name="T5" fmla="*/ 66 h 70"/>
                  <a:gd name="T6" fmla="*/ 10 w 42"/>
                  <a:gd name="T7" fmla="*/ 64 h 70"/>
                  <a:gd name="T8" fmla="*/ 14 w 42"/>
                  <a:gd name="T9" fmla="*/ 43 h 70"/>
                  <a:gd name="T10" fmla="*/ 25 w 42"/>
                  <a:gd name="T11" fmla="*/ 70 h 70"/>
                  <a:gd name="T12" fmla="*/ 31 w 42"/>
                  <a:gd name="T13" fmla="*/ 70 h 70"/>
                  <a:gd name="T14" fmla="*/ 31 w 42"/>
                  <a:gd name="T15" fmla="*/ 60 h 70"/>
                  <a:gd name="T16" fmla="*/ 17 w 42"/>
                  <a:gd name="T17" fmla="*/ 32 h 70"/>
                  <a:gd name="T18" fmla="*/ 42 w 42"/>
                  <a:gd name="T19" fmla="*/ 18 h 70"/>
                  <a:gd name="T20" fmla="*/ 38 w 42"/>
                  <a:gd name="T21" fmla="*/ 6 h 70"/>
                  <a:gd name="T22" fmla="*/ 14 w 42"/>
                  <a:gd name="T23" fmla="*/ 22 h 70"/>
                  <a:gd name="T24" fmla="*/ 17 w 42"/>
                  <a:gd name="T25" fmla="*/ 6 h 70"/>
                  <a:gd name="T26" fmla="*/ 10 w 42"/>
                  <a:gd name="T27" fmla="*/ 0 h 70"/>
                  <a:gd name="T28" fmla="*/ 7 w 42"/>
                  <a:gd name="T2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70">
                    <a:moveTo>
                      <a:pt x="7" y="12"/>
                    </a:moveTo>
                    <a:lnTo>
                      <a:pt x="0" y="60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4" y="4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2" y="18"/>
                    </a:lnTo>
                    <a:lnTo>
                      <a:pt x="38" y="6"/>
                    </a:lnTo>
                    <a:lnTo>
                      <a:pt x="14" y="22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0" name="Freeform 1818"/>
              <p:cNvSpPr>
                <a:spLocks/>
              </p:cNvSpPr>
              <p:nvPr/>
            </p:nvSpPr>
            <p:spPr bwMode="auto">
              <a:xfrm>
                <a:off x="4767" y="3953"/>
                <a:ext cx="21" cy="35"/>
              </a:xfrm>
              <a:custGeom>
                <a:avLst/>
                <a:gdLst>
                  <a:gd name="T0" fmla="*/ 7 w 42"/>
                  <a:gd name="T1" fmla="*/ 12 h 70"/>
                  <a:gd name="T2" fmla="*/ 0 w 42"/>
                  <a:gd name="T3" fmla="*/ 60 h 70"/>
                  <a:gd name="T4" fmla="*/ 10 w 42"/>
                  <a:gd name="T5" fmla="*/ 66 h 70"/>
                  <a:gd name="T6" fmla="*/ 10 w 42"/>
                  <a:gd name="T7" fmla="*/ 64 h 70"/>
                  <a:gd name="T8" fmla="*/ 14 w 42"/>
                  <a:gd name="T9" fmla="*/ 43 h 70"/>
                  <a:gd name="T10" fmla="*/ 25 w 42"/>
                  <a:gd name="T11" fmla="*/ 70 h 70"/>
                  <a:gd name="T12" fmla="*/ 31 w 42"/>
                  <a:gd name="T13" fmla="*/ 70 h 70"/>
                  <a:gd name="T14" fmla="*/ 31 w 42"/>
                  <a:gd name="T15" fmla="*/ 60 h 70"/>
                  <a:gd name="T16" fmla="*/ 17 w 42"/>
                  <a:gd name="T17" fmla="*/ 32 h 70"/>
                  <a:gd name="T18" fmla="*/ 42 w 42"/>
                  <a:gd name="T19" fmla="*/ 18 h 70"/>
                  <a:gd name="T20" fmla="*/ 38 w 42"/>
                  <a:gd name="T21" fmla="*/ 6 h 70"/>
                  <a:gd name="T22" fmla="*/ 14 w 42"/>
                  <a:gd name="T23" fmla="*/ 22 h 70"/>
                  <a:gd name="T24" fmla="*/ 17 w 42"/>
                  <a:gd name="T25" fmla="*/ 6 h 70"/>
                  <a:gd name="T26" fmla="*/ 10 w 42"/>
                  <a:gd name="T27" fmla="*/ 0 h 70"/>
                  <a:gd name="T28" fmla="*/ 7 w 42"/>
                  <a:gd name="T2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70">
                    <a:moveTo>
                      <a:pt x="7" y="12"/>
                    </a:moveTo>
                    <a:lnTo>
                      <a:pt x="0" y="60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4" y="4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2" y="18"/>
                    </a:lnTo>
                    <a:lnTo>
                      <a:pt x="38" y="6"/>
                    </a:lnTo>
                    <a:lnTo>
                      <a:pt x="14" y="22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7" y="12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1" name="Freeform 1819"/>
              <p:cNvSpPr>
                <a:spLocks/>
              </p:cNvSpPr>
              <p:nvPr/>
            </p:nvSpPr>
            <p:spPr bwMode="auto">
              <a:xfrm>
                <a:off x="4741" y="3932"/>
                <a:ext cx="33" cy="30"/>
              </a:xfrm>
              <a:custGeom>
                <a:avLst/>
                <a:gdLst>
                  <a:gd name="T0" fmla="*/ 12 w 67"/>
                  <a:gd name="T1" fmla="*/ 4 h 60"/>
                  <a:gd name="T2" fmla="*/ 25 w 67"/>
                  <a:gd name="T3" fmla="*/ 29 h 60"/>
                  <a:gd name="T4" fmla="*/ 0 w 67"/>
                  <a:gd name="T5" fmla="*/ 46 h 60"/>
                  <a:gd name="T6" fmla="*/ 4 w 67"/>
                  <a:gd name="T7" fmla="*/ 60 h 60"/>
                  <a:gd name="T8" fmla="*/ 7 w 67"/>
                  <a:gd name="T9" fmla="*/ 57 h 60"/>
                  <a:gd name="T10" fmla="*/ 12 w 67"/>
                  <a:gd name="T11" fmla="*/ 60 h 60"/>
                  <a:gd name="T12" fmla="*/ 32 w 67"/>
                  <a:gd name="T13" fmla="*/ 42 h 60"/>
                  <a:gd name="T14" fmla="*/ 44 w 67"/>
                  <a:gd name="T15" fmla="*/ 60 h 60"/>
                  <a:gd name="T16" fmla="*/ 53 w 67"/>
                  <a:gd name="T17" fmla="*/ 60 h 60"/>
                  <a:gd name="T18" fmla="*/ 56 w 67"/>
                  <a:gd name="T19" fmla="*/ 54 h 60"/>
                  <a:gd name="T20" fmla="*/ 44 w 67"/>
                  <a:gd name="T21" fmla="*/ 32 h 60"/>
                  <a:gd name="T22" fmla="*/ 67 w 67"/>
                  <a:gd name="T23" fmla="*/ 8 h 60"/>
                  <a:gd name="T24" fmla="*/ 56 w 67"/>
                  <a:gd name="T25" fmla="*/ 0 h 60"/>
                  <a:gd name="T26" fmla="*/ 35 w 67"/>
                  <a:gd name="T27" fmla="*/ 18 h 60"/>
                  <a:gd name="T28" fmla="*/ 25 w 67"/>
                  <a:gd name="T29" fmla="*/ 0 h 60"/>
                  <a:gd name="T30" fmla="*/ 22 w 67"/>
                  <a:gd name="T31" fmla="*/ 0 h 60"/>
                  <a:gd name="T32" fmla="*/ 14 w 67"/>
                  <a:gd name="T33" fmla="*/ 0 h 60"/>
                  <a:gd name="T34" fmla="*/ 12 w 67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60">
                    <a:moveTo>
                      <a:pt x="12" y="4"/>
                    </a:moveTo>
                    <a:lnTo>
                      <a:pt x="25" y="29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57"/>
                    </a:lnTo>
                    <a:lnTo>
                      <a:pt x="12" y="60"/>
                    </a:lnTo>
                    <a:lnTo>
                      <a:pt x="32" y="42"/>
                    </a:lnTo>
                    <a:lnTo>
                      <a:pt x="44" y="60"/>
                    </a:lnTo>
                    <a:lnTo>
                      <a:pt x="53" y="60"/>
                    </a:lnTo>
                    <a:lnTo>
                      <a:pt x="56" y="54"/>
                    </a:lnTo>
                    <a:lnTo>
                      <a:pt x="44" y="32"/>
                    </a:lnTo>
                    <a:lnTo>
                      <a:pt x="67" y="8"/>
                    </a:lnTo>
                    <a:lnTo>
                      <a:pt x="56" y="0"/>
                    </a:lnTo>
                    <a:lnTo>
                      <a:pt x="35" y="1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2" name="Freeform 1820"/>
              <p:cNvSpPr>
                <a:spLocks/>
              </p:cNvSpPr>
              <p:nvPr/>
            </p:nvSpPr>
            <p:spPr bwMode="auto">
              <a:xfrm>
                <a:off x="4741" y="3932"/>
                <a:ext cx="33" cy="30"/>
              </a:xfrm>
              <a:custGeom>
                <a:avLst/>
                <a:gdLst>
                  <a:gd name="T0" fmla="*/ 12 w 67"/>
                  <a:gd name="T1" fmla="*/ 4 h 60"/>
                  <a:gd name="T2" fmla="*/ 25 w 67"/>
                  <a:gd name="T3" fmla="*/ 29 h 60"/>
                  <a:gd name="T4" fmla="*/ 0 w 67"/>
                  <a:gd name="T5" fmla="*/ 46 h 60"/>
                  <a:gd name="T6" fmla="*/ 4 w 67"/>
                  <a:gd name="T7" fmla="*/ 60 h 60"/>
                  <a:gd name="T8" fmla="*/ 7 w 67"/>
                  <a:gd name="T9" fmla="*/ 57 h 60"/>
                  <a:gd name="T10" fmla="*/ 12 w 67"/>
                  <a:gd name="T11" fmla="*/ 60 h 60"/>
                  <a:gd name="T12" fmla="*/ 32 w 67"/>
                  <a:gd name="T13" fmla="*/ 42 h 60"/>
                  <a:gd name="T14" fmla="*/ 44 w 67"/>
                  <a:gd name="T15" fmla="*/ 60 h 60"/>
                  <a:gd name="T16" fmla="*/ 53 w 67"/>
                  <a:gd name="T17" fmla="*/ 60 h 60"/>
                  <a:gd name="T18" fmla="*/ 56 w 67"/>
                  <a:gd name="T19" fmla="*/ 54 h 60"/>
                  <a:gd name="T20" fmla="*/ 44 w 67"/>
                  <a:gd name="T21" fmla="*/ 32 h 60"/>
                  <a:gd name="T22" fmla="*/ 67 w 67"/>
                  <a:gd name="T23" fmla="*/ 8 h 60"/>
                  <a:gd name="T24" fmla="*/ 56 w 67"/>
                  <a:gd name="T25" fmla="*/ 0 h 60"/>
                  <a:gd name="T26" fmla="*/ 35 w 67"/>
                  <a:gd name="T27" fmla="*/ 18 h 60"/>
                  <a:gd name="T28" fmla="*/ 25 w 67"/>
                  <a:gd name="T29" fmla="*/ 0 h 60"/>
                  <a:gd name="T30" fmla="*/ 22 w 67"/>
                  <a:gd name="T31" fmla="*/ 0 h 60"/>
                  <a:gd name="T32" fmla="*/ 14 w 67"/>
                  <a:gd name="T33" fmla="*/ 0 h 60"/>
                  <a:gd name="T34" fmla="*/ 12 w 67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60">
                    <a:moveTo>
                      <a:pt x="12" y="4"/>
                    </a:moveTo>
                    <a:lnTo>
                      <a:pt x="25" y="29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7" y="57"/>
                    </a:lnTo>
                    <a:lnTo>
                      <a:pt x="12" y="60"/>
                    </a:lnTo>
                    <a:lnTo>
                      <a:pt x="32" y="42"/>
                    </a:lnTo>
                    <a:lnTo>
                      <a:pt x="44" y="60"/>
                    </a:lnTo>
                    <a:lnTo>
                      <a:pt x="53" y="60"/>
                    </a:lnTo>
                    <a:lnTo>
                      <a:pt x="56" y="54"/>
                    </a:lnTo>
                    <a:lnTo>
                      <a:pt x="44" y="32"/>
                    </a:lnTo>
                    <a:lnTo>
                      <a:pt x="67" y="8"/>
                    </a:lnTo>
                    <a:lnTo>
                      <a:pt x="56" y="0"/>
                    </a:lnTo>
                    <a:lnTo>
                      <a:pt x="35" y="1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3" name="Freeform 1821"/>
              <p:cNvSpPr>
                <a:spLocks/>
              </p:cNvSpPr>
              <p:nvPr/>
            </p:nvSpPr>
            <p:spPr bwMode="auto">
              <a:xfrm>
                <a:off x="4743" y="3962"/>
                <a:ext cx="21" cy="28"/>
              </a:xfrm>
              <a:custGeom>
                <a:avLst/>
                <a:gdLst>
                  <a:gd name="T0" fmla="*/ 24 w 42"/>
                  <a:gd name="T1" fmla="*/ 0 h 56"/>
                  <a:gd name="T2" fmla="*/ 28 w 42"/>
                  <a:gd name="T3" fmla="*/ 0 h 56"/>
                  <a:gd name="T4" fmla="*/ 31 w 42"/>
                  <a:gd name="T5" fmla="*/ 4 h 56"/>
                  <a:gd name="T6" fmla="*/ 35 w 42"/>
                  <a:gd name="T7" fmla="*/ 4 h 56"/>
                  <a:gd name="T8" fmla="*/ 40 w 42"/>
                  <a:gd name="T9" fmla="*/ 10 h 56"/>
                  <a:gd name="T10" fmla="*/ 40 w 42"/>
                  <a:gd name="T11" fmla="*/ 14 h 56"/>
                  <a:gd name="T12" fmla="*/ 42 w 42"/>
                  <a:gd name="T13" fmla="*/ 16 h 56"/>
                  <a:gd name="T14" fmla="*/ 42 w 42"/>
                  <a:gd name="T15" fmla="*/ 25 h 56"/>
                  <a:gd name="T16" fmla="*/ 40 w 42"/>
                  <a:gd name="T17" fmla="*/ 32 h 56"/>
                  <a:gd name="T18" fmla="*/ 40 w 42"/>
                  <a:gd name="T19" fmla="*/ 35 h 56"/>
                  <a:gd name="T20" fmla="*/ 35 w 42"/>
                  <a:gd name="T21" fmla="*/ 42 h 56"/>
                  <a:gd name="T22" fmla="*/ 35 w 42"/>
                  <a:gd name="T23" fmla="*/ 46 h 56"/>
                  <a:gd name="T24" fmla="*/ 31 w 42"/>
                  <a:gd name="T25" fmla="*/ 48 h 56"/>
                  <a:gd name="T26" fmla="*/ 28 w 42"/>
                  <a:gd name="T27" fmla="*/ 52 h 56"/>
                  <a:gd name="T28" fmla="*/ 24 w 42"/>
                  <a:gd name="T29" fmla="*/ 56 h 56"/>
                  <a:gd name="T30" fmla="*/ 18 w 42"/>
                  <a:gd name="T31" fmla="*/ 56 h 56"/>
                  <a:gd name="T32" fmla="*/ 14 w 42"/>
                  <a:gd name="T33" fmla="*/ 56 h 56"/>
                  <a:gd name="T34" fmla="*/ 10 w 42"/>
                  <a:gd name="T35" fmla="*/ 56 h 56"/>
                  <a:gd name="T36" fmla="*/ 8 w 42"/>
                  <a:gd name="T37" fmla="*/ 52 h 56"/>
                  <a:gd name="T38" fmla="*/ 3 w 42"/>
                  <a:gd name="T39" fmla="*/ 48 h 56"/>
                  <a:gd name="T40" fmla="*/ 3 w 42"/>
                  <a:gd name="T41" fmla="*/ 46 h 56"/>
                  <a:gd name="T42" fmla="*/ 0 w 42"/>
                  <a:gd name="T43" fmla="*/ 38 h 56"/>
                  <a:gd name="T44" fmla="*/ 0 w 42"/>
                  <a:gd name="T45" fmla="*/ 35 h 56"/>
                  <a:gd name="T46" fmla="*/ 0 w 42"/>
                  <a:gd name="T47" fmla="*/ 28 h 56"/>
                  <a:gd name="T48" fmla="*/ 0 w 42"/>
                  <a:gd name="T49" fmla="*/ 25 h 56"/>
                  <a:gd name="T50" fmla="*/ 3 w 42"/>
                  <a:gd name="T51" fmla="*/ 16 h 56"/>
                  <a:gd name="T52" fmla="*/ 3 w 42"/>
                  <a:gd name="T53" fmla="*/ 14 h 56"/>
                  <a:gd name="T54" fmla="*/ 8 w 42"/>
                  <a:gd name="T55" fmla="*/ 8 h 56"/>
                  <a:gd name="T56" fmla="*/ 10 w 42"/>
                  <a:gd name="T57" fmla="*/ 4 h 56"/>
                  <a:gd name="T58" fmla="*/ 14 w 42"/>
                  <a:gd name="T59" fmla="*/ 0 h 56"/>
                  <a:gd name="T60" fmla="*/ 18 w 42"/>
                  <a:gd name="T61" fmla="*/ 0 h 56"/>
                  <a:gd name="T62" fmla="*/ 21 w 42"/>
                  <a:gd name="T63" fmla="*/ 0 h 56"/>
                  <a:gd name="T64" fmla="*/ 24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8" y="52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4" name="Freeform 1822"/>
              <p:cNvSpPr>
                <a:spLocks/>
              </p:cNvSpPr>
              <p:nvPr/>
            </p:nvSpPr>
            <p:spPr bwMode="auto">
              <a:xfrm>
                <a:off x="4743" y="3962"/>
                <a:ext cx="21" cy="28"/>
              </a:xfrm>
              <a:custGeom>
                <a:avLst/>
                <a:gdLst>
                  <a:gd name="T0" fmla="*/ 24 w 42"/>
                  <a:gd name="T1" fmla="*/ 0 h 56"/>
                  <a:gd name="T2" fmla="*/ 28 w 42"/>
                  <a:gd name="T3" fmla="*/ 0 h 56"/>
                  <a:gd name="T4" fmla="*/ 31 w 42"/>
                  <a:gd name="T5" fmla="*/ 4 h 56"/>
                  <a:gd name="T6" fmla="*/ 35 w 42"/>
                  <a:gd name="T7" fmla="*/ 4 h 56"/>
                  <a:gd name="T8" fmla="*/ 40 w 42"/>
                  <a:gd name="T9" fmla="*/ 10 h 56"/>
                  <a:gd name="T10" fmla="*/ 40 w 42"/>
                  <a:gd name="T11" fmla="*/ 14 h 56"/>
                  <a:gd name="T12" fmla="*/ 42 w 42"/>
                  <a:gd name="T13" fmla="*/ 16 h 56"/>
                  <a:gd name="T14" fmla="*/ 42 w 42"/>
                  <a:gd name="T15" fmla="*/ 25 h 56"/>
                  <a:gd name="T16" fmla="*/ 40 w 42"/>
                  <a:gd name="T17" fmla="*/ 32 h 56"/>
                  <a:gd name="T18" fmla="*/ 40 w 42"/>
                  <a:gd name="T19" fmla="*/ 35 h 56"/>
                  <a:gd name="T20" fmla="*/ 35 w 42"/>
                  <a:gd name="T21" fmla="*/ 42 h 56"/>
                  <a:gd name="T22" fmla="*/ 35 w 42"/>
                  <a:gd name="T23" fmla="*/ 46 h 56"/>
                  <a:gd name="T24" fmla="*/ 31 w 42"/>
                  <a:gd name="T25" fmla="*/ 48 h 56"/>
                  <a:gd name="T26" fmla="*/ 28 w 42"/>
                  <a:gd name="T27" fmla="*/ 52 h 56"/>
                  <a:gd name="T28" fmla="*/ 24 w 42"/>
                  <a:gd name="T29" fmla="*/ 56 h 56"/>
                  <a:gd name="T30" fmla="*/ 18 w 42"/>
                  <a:gd name="T31" fmla="*/ 56 h 56"/>
                  <a:gd name="T32" fmla="*/ 14 w 42"/>
                  <a:gd name="T33" fmla="*/ 56 h 56"/>
                  <a:gd name="T34" fmla="*/ 10 w 42"/>
                  <a:gd name="T35" fmla="*/ 56 h 56"/>
                  <a:gd name="T36" fmla="*/ 8 w 42"/>
                  <a:gd name="T37" fmla="*/ 52 h 56"/>
                  <a:gd name="T38" fmla="*/ 3 w 42"/>
                  <a:gd name="T39" fmla="*/ 48 h 56"/>
                  <a:gd name="T40" fmla="*/ 3 w 42"/>
                  <a:gd name="T41" fmla="*/ 46 h 56"/>
                  <a:gd name="T42" fmla="*/ 0 w 42"/>
                  <a:gd name="T43" fmla="*/ 38 h 56"/>
                  <a:gd name="T44" fmla="*/ 0 w 42"/>
                  <a:gd name="T45" fmla="*/ 35 h 56"/>
                  <a:gd name="T46" fmla="*/ 0 w 42"/>
                  <a:gd name="T47" fmla="*/ 28 h 56"/>
                  <a:gd name="T48" fmla="*/ 0 w 42"/>
                  <a:gd name="T49" fmla="*/ 25 h 56"/>
                  <a:gd name="T50" fmla="*/ 3 w 42"/>
                  <a:gd name="T51" fmla="*/ 16 h 56"/>
                  <a:gd name="T52" fmla="*/ 3 w 42"/>
                  <a:gd name="T53" fmla="*/ 14 h 56"/>
                  <a:gd name="T54" fmla="*/ 8 w 42"/>
                  <a:gd name="T55" fmla="*/ 8 h 56"/>
                  <a:gd name="T56" fmla="*/ 10 w 42"/>
                  <a:gd name="T57" fmla="*/ 4 h 56"/>
                  <a:gd name="T58" fmla="*/ 14 w 42"/>
                  <a:gd name="T59" fmla="*/ 0 h 56"/>
                  <a:gd name="T60" fmla="*/ 18 w 42"/>
                  <a:gd name="T61" fmla="*/ 0 h 56"/>
                  <a:gd name="T62" fmla="*/ 21 w 42"/>
                  <a:gd name="T63" fmla="*/ 0 h 56"/>
                  <a:gd name="T64" fmla="*/ 24 w 42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6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0" y="14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8" y="52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5" name="Freeform 1823"/>
              <p:cNvSpPr>
                <a:spLocks/>
              </p:cNvSpPr>
              <p:nvPr/>
            </p:nvSpPr>
            <p:spPr bwMode="auto">
              <a:xfrm>
                <a:off x="4748" y="3967"/>
                <a:ext cx="9" cy="16"/>
              </a:xfrm>
              <a:custGeom>
                <a:avLst/>
                <a:gdLst>
                  <a:gd name="T0" fmla="*/ 11 w 18"/>
                  <a:gd name="T1" fmla="*/ 0 h 32"/>
                  <a:gd name="T2" fmla="*/ 14 w 18"/>
                  <a:gd name="T3" fmla="*/ 0 h 32"/>
                  <a:gd name="T4" fmla="*/ 14 w 18"/>
                  <a:gd name="T5" fmla="*/ 4 h 32"/>
                  <a:gd name="T6" fmla="*/ 18 w 18"/>
                  <a:gd name="T7" fmla="*/ 4 h 32"/>
                  <a:gd name="T8" fmla="*/ 18 w 18"/>
                  <a:gd name="T9" fmla="*/ 6 h 32"/>
                  <a:gd name="T10" fmla="*/ 18 w 18"/>
                  <a:gd name="T11" fmla="*/ 10 h 32"/>
                  <a:gd name="T12" fmla="*/ 18 w 18"/>
                  <a:gd name="T13" fmla="*/ 15 h 32"/>
                  <a:gd name="T14" fmla="*/ 18 w 18"/>
                  <a:gd name="T15" fmla="*/ 18 h 32"/>
                  <a:gd name="T16" fmla="*/ 14 w 18"/>
                  <a:gd name="T17" fmla="*/ 18 h 32"/>
                  <a:gd name="T18" fmla="*/ 14 w 18"/>
                  <a:gd name="T19" fmla="*/ 22 h 32"/>
                  <a:gd name="T20" fmla="*/ 14 w 18"/>
                  <a:gd name="T21" fmla="*/ 25 h 32"/>
                  <a:gd name="T22" fmla="*/ 11 w 18"/>
                  <a:gd name="T23" fmla="*/ 28 h 32"/>
                  <a:gd name="T24" fmla="*/ 8 w 18"/>
                  <a:gd name="T25" fmla="*/ 32 h 32"/>
                  <a:gd name="T26" fmla="*/ 4 w 18"/>
                  <a:gd name="T27" fmla="*/ 28 h 32"/>
                  <a:gd name="T28" fmla="*/ 0 w 18"/>
                  <a:gd name="T29" fmla="*/ 25 h 32"/>
                  <a:gd name="T30" fmla="*/ 0 w 18"/>
                  <a:gd name="T31" fmla="*/ 22 h 32"/>
                  <a:gd name="T32" fmla="*/ 0 w 18"/>
                  <a:gd name="T33" fmla="*/ 18 h 32"/>
                  <a:gd name="T34" fmla="*/ 0 w 18"/>
                  <a:gd name="T35" fmla="*/ 15 h 32"/>
                  <a:gd name="T36" fmla="*/ 0 w 18"/>
                  <a:gd name="T37" fmla="*/ 10 h 32"/>
                  <a:gd name="T38" fmla="*/ 4 w 18"/>
                  <a:gd name="T39" fmla="*/ 6 h 32"/>
                  <a:gd name="T40" fmla="*/ 4 w 18"/>
                  <a:gd name="T41" fmla="*/ 4 h 32"/>
                  <a:gd name="T42" fmla="*/ 8 w 18"/>
                  <a:gd name="T43" fmla="*/ 0 h 32"/>
                  <a:gd name="T44" fmla="*/ 11 w 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6" name="Freeform 1824"/>
              <p:cNvSpPr>
                <a:spLocks/>
              </p:cNvSpPr>
              <p:nvPr/>
            </p:nvSpPr>
            <p:spPr bwMode="auto">
              <a:xfrm>
                <a:off x="4748" y="3967"/>
                <a:ext cx="9" cy="16"/>
              </a:xfrm>
              <a:custGeom>
                <a:avLst/>
                <a:gdLst>
                  <a:gd name="T0" fmla="*/ 11 w 18"/>
                  <a:gd name="T1" fmla="*/ 0 h 32"/>
                  <a:gd name="T2" fmla="*/ 14 w 18"/>
                  <a:gd name="T3" fmla="*/ 0 h 32"/>
                  <a:gd name="T4" fmla="*/ 14 w 18"/>
                  <a:gd name="T5" fmla="*/ 4 h 32"/>
                  <a:gd name="T6" fmla="*/ 18 w 18"/>
                  <a:gd name="T7" fmla="*/ 4 h 32"/>
                  <a:gd name="T8" fmla="*/ 18 w 18"/>
                  <a:gd name="T9" fmla="*/ 6 h 32"/>
                  <a:gd name="T10" fmla="*/ 18 w 18"/>
                  <a:gd name="T11" fmla="*/ 10 h 32"/>
                  <a:gd name="T12" fmla="*/ 18 w 18"/>
                  <a:gd name="T13" fmla="*/ 15 h 32"/>
                  <a:gd name="T14" fmla="*/ 18 w 18"/>
                  <a:gd name="T15" fmla="*/ 18 h 32"/>
                  <a:gd name="T16" fmla="*/ 14 w 18"/>
                  <a:gd name="T17" fmla="*/ 18 h 32"/>
                  <a:gd name="T18" fmla="*/ 14 w 18"/>
                  <a:gd name="T19" fmla="*/ 22 h 32"/>
                  <a:gd name="T20" fmla="*/ 14 w 18"/>
                  <a:gd name="T21" fmla="*/ 25 h 32"/>
                  <a:gd name="T22" fmla="*/ 11 w 18"/>
                  <a:gd name="T23" fmla="*/ 28 h 32"/>
                  <a:gd name="T24" fmla="*/ 8 w 18"/>
                  <a:gd name="T25" fmla="*/ 32 h 32"/>
                  <a:gd name="T26" fmla="*/ 4 w 18"/>
                  <a:gd name="T27" fmla="*/ 28 h 32"/>
                  <a:gd name="T28" fmla="*/ 0 w 18"/>
                  <a:gd name="T29" fmla="*/ 25 h 32"/>
                  <a:gd name="T30" fmla="*/ 0 w 18"/>
                  <a:gd name="T31" fmla="*/ 22 h 32"/>
                  <a:gd name="T32" fmla="*/ 0 w 18"/>
                  <a:gd name="T33" fmla="*/ 18 h 32"/>
                  <a:gd name="T34" fmla="*/ 0 w 18"/>
                  <a:gd name="T35" fmla="*/ 15 h 32"/>
                  <a:gd name="T36" fmla="*/ 0 w 18"/>
                  <a:gd name="T37" fmla="*/ 10 h 32"/>
                  <a:gd name="T38" fmla="*/ 4 w 18"/>
                  <a:gd name="T39" fmla="*/ 6 h 32"/>
                  <a:gd name="T40" fmla="*/ 4 w 18"/>
                  <a:gd name="T41" fmla="*/ 4 h 32"/>
                  <a:gd name="T42" fmla="*/ 8 w 18"/>
                  <a:gd name="T43" fmla="*/ 0 h 32"/>
                  <a:gd name="T44" fmla="*/ 11 w 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1588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7" name="Line 1825"/>
              <p:cNvSpPr>
                <a:spLocks noChangeShapeType="1"/>
              </p:cNvSpPr>
              <p:nvPr/>
            </p:nvSpPr>
            <p:spPr bwMode="auto">
              <a:xfrm flipH="1" flipV="1">
                <a:off x="4492" y="4043"/>
                <a:ext cx="76" cy="1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8" name="Line 1826"/>
              <p:cNvSpPr>
                <a:spLocks noChangeShapeType="1"/>
              </p:cNvSpPr>
              <p:nvPr/>
            </p:nvSpPr>
            <p:spPr bwMode="auto">
              <a:xfrm flipV="1">
                <a:off x="4478" y="3922"/>
                <a:ext cx="43" cy="7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099" name="Line 1827"/>
              <p:cNvSpPr>
                <a:spLocks noChangeShapeType="1"/>
              </p:cNvSpPr>
              <p:nvPr/>
            </p:nvSpPr>
            <p:spPr bwMode="auto">
              <a:xfrm>
                <a:off x="4556" y="3931"/>
                <a:ext cx="59" cy="113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0" name="Line 1828"/>
              <p:cNvSpPr>
                <a:spLocks noChangeShapeType="1"/>
              </p:cNvSpPr>
              <p:nvPr/>
            </p:nvSpPr>
            <p:spPr bwMode="auto">
              <a:xfrm flipV="1">
                <a:off x="4579" y="3860"/>
                <a:ext cx="75" cy="1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1" name="Line 1829"/>
              <p:cNvSpPr>
                <a:spLocks noChangeShapeType="1"/>
              </p:cNvSpPr>
              <p:nvPr/>
            </p:nvSpPr>
            <p:spPr bwMode="auto">
              <a:xfrm flipV="1">
                <a:off x="4670" y="3992"/>
                <a:ext cx="57" cy="4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2" name="Line 1830"/>
              <p:cNvSpPr>
                <a:spLocks noChangeShapeType="1"/>
              </p:cNvSpPr>
              <p:nvPr/>
            </p:nvSpPr>
            <p:spPr bwMode="auto">
              <a:xfrm>
                <a:off x="4575" y="3909"/>
                <a:ext cx="152" cy="46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3" name="Freeform 1831"/>
              <p:cNvSpPr>
                <a:spLocks/>
              </p:cNvSpPr>
              <p:nvPr/>
            </p:nvSpPr>
            <p:spPr bwMode="auto">
              <a:xfrm>
                <a:off x="4495" y="3845"/>
                <a:ext cx="73" cy="72"/>
              </a:xfrm>
              <a:custGeom>
                <a:avLst/>
                <a:gdLst>
                  <a:gd name="T0" fmla="*/ 115 w 147"/>
                  <a:gd name="T1" fmla="*/ 133 h 144"/>
                  <a:gd name="T2" fmla="*/ 109 w 147"/>
                  <a:gd name="T3" fmla="*/ 128 h 144"/>
                  <a:gd name="T4" fmla="*/ 102 w 147"/>
                  <a:gd name="T5" fmla="*/ 136 h 144"/>
                  <a:gd name="T6" fmla="*/ 95 w 147"/>
                  <a:gd name="T7" fmla="*/ 140 h 144"/>
                  <a:gd name="T8" fmla="*/ 83 w 147"/>
                  <a:gd name="T9" fmla="*/ 136 h 144"/>
                  <a:gd name="T10" fmla="*/ 77 w 147"/>
                  <a:gd name="T11" fmla="*/ 144 h 144"/>
                  <a:gd name="T12" fmla="*/ 74 w 147"/>
                  <a:gd name="T13" fmla="*/ 136 h 144"/>
                  <a:gd name="T14" fmla="*/ 60 w 147"/>
                  <a:gd name="T15" fmla="*/ 144 h 144"/>
                  <a:gd name="T16" fmla="*/ 55 w 147"/>
                  <a:gd name="T17" fmla="*/ 136 h 144"/>
                  <a:gd name="T18" fmla="*/ 45 w 147"/>
                  <a:gd name="T19" fmla="*/ 140 h 144"/>
                  <a:gd name="T20" fmla="*/ 39 w 147"/>
                  <a:gd name="T21" fmla="*/ 133 h 144"/>
                  <a:gd name="T22" fmla="*/ 36 w 147"/>
                  <a:gd name="T23" fmla="*/ 125 h 144"/>
                  <a:gd name="T24" fmla="*/ 28 w 147"/>
                  <a:gd name="T25" fmla="*/ 128 h 144"/>
                  <a:gd name="T26" fmla="*/ 26 w 147"/>
                  <a:gd name="T27" fmla="*/ 122 h 144"/>
                  <a:gd name="T28" fmla="*/ 21 w 147"/>
                  <a:gd name="T29" fmla="*/ 112 h 144"/>
                  <a:gd name="T30" fmla="*/ 14 w 147"/>
                  <a:gd name="T31" fmla="*/ 112 h 144"/>
                  <a:gd name="T32" fmla="*/ 14 w 147"/>
                  <a:gd name="T33" fmla="*/ 108 h 144"/>
                  <a:gd name="T34" fmla="*/ 14 w 147"/>
                  <a:gd name="T35" fmla="*/ 97 h 144"/>
                  <a:gd name="T36" fmla="*/ 4 w 147"/>
                  <a:gd name="T37" fmla="*/ 94 h 144"/>
                  <a:gd name="T38" fmla="*/ 11 w 147"/>
                  <a:gd name="T39" fmla="*/ 86 h 144"/>
                  <a:gd name="T40" fmla="*/ 0 w 147"/>
                  <a:gd name="T41" fmla="*/ 80 h 144"/>
                  <a:gd name="T42" fmla="*/ 4 w 147"/>
                  <a:gd name="T43" fmla="*/ 74 h 144"/>
                  <a:gd name="T44" fmla="*/ 7 w 147"/>
                  <a:gd name="T45" fmla="*/ 62 h 144"/>
                  <a:gd name="T46" fmla="*/ 4 w 147"/>
                  <a:gd name="T47" fmla="*/ 56 h 144"/>
                  <a:gd name="T48" fmla="*/ 7 w 147"/>
                  <a:gd name="T49" fmla="*/ 56 h 144"/>
                  <a:gd name="T50" fmla="*/ 7 w 147"/>
                  <a:gd name="T51" fmla="*/ 46 h 144"/>
                  <a:gd name="T52" fmla="*/ 11 w 147"/>
                  <a:gd name="T53" fmla="*/ 39 h 144"/>
                  <a:gd name="T54" fmla="*/ 21 w 147"/>
                  <a:gd name="T55" fmla="*/ 31 h 144"/>
                  <a:gd name="T56" fmla="*/ 21 w 147"/>
                  <a:gd name="T57" fmla="*/ 24 h 144"/>
                  <a:gd name="T58" fmla="*/ 26 w 147"/>
                  <a:gd name="T59" fmla="*/ 24 h 144"/>
                  <a:gd name="T60" fmla="*/ 32 w 147"/>
                  <a:gd name="T61" fmla="*/ 14 h 144"/>
                  <a:gd name="T62" fmla="*/ 39 w 147"/>
                  <a:gd name="T63" fmla="*/ 10 h 144"/>
                  <a:gd name="T64" fmla="*/ 49 w 147"/>
                  <a:gd name="T65" fmla="*/ 10 h 144"/>
                  <a:gd name="T66" fmla="*/ 53 w 147"/>
                  <a:gd name="T67" fmla="*/ 4 h 144"/>
                  <a:gd name="T68" fmla="*/ 67 w 147"/>
                  <a:gd name="T69" fmla="*/ 8 h 144"/>
                  <a:gd name="T70" fmla="*/ 70 w 147"/>
                  <a:gd name="T71" fmla="*/ 0 h 144"/>
                  <a:gd name="T72" fmla="*/ 74 w 147"/>
                  <a:gd name="T73" fmla="*/ 8 h 144"/>
                  <a:gd name="T74" fmla="*/ 83 w 147"/>
                  <a:gd name="T75" fmla="*/ 0 h 144"/>
                  <a:gd name="T76" fmla="*/ 92 w 147"/>
                  <a:gd name="T77" fmla="*/ 4 h 144"/>
                  <a:gd name="T78" fmla="*/ 98 w 147"/>
                  <a:gd name="T79" fmla="*/ 10 h 144"/>
                  <a:gd name="T80" fmla="*/ 109 w 147"/>
                  <a:gd name="T81" fmla="*/ 8 h 144"/>
                  <a:gd name="T82" fmla="*/ 115 w 147"/>
                  <a:gd name="T83" fmla="*/ 20 h 144"/>
                  <a:gd name="T84" fmla="*/ 123 w 147"/>
                  <a:gd name="T85" fmla="*/ 20 h 144"/>
                  <a:gd name="T86" fmla="*/ 130 w 147"/>
                  <a:gd name="T87" fmla="*/ 28 h 144"/>
                  <a:gd name="T88" fmla="*/ 137 w 147"/>
                  <a:gd name="T89" fmla="*/ 31 h 144"/>
                  <a:gd name="T90" fmla="*/ 137 w 147"/>
                  <a:gd name="T91" fmla="*/ 46 h 144"/>
                  <a:gd name="T92" fmla="*/ 143 w 147"/>
                  <a:gd name="T93" fmla="*/ 48 h 144"/>
                  <a:gd name="T94" fmla="*/ 140 w 147"/>
                  <a:gd name="T95" fmla="*/ 56 h 144"/>
                  <a:gd name="T96" fmla="*/ 143 w 147"/>
                  <a:gd name="T97" fmla="*/ 62 h 144"/>
                  <a:gd name="T98" fmla="*/ 147 w 147"/>
                  <a:gd name="T99" fmla="*/ 70 h 144"/>
                  <a:gd name="T100" fmla="*/ 140 w 147"/>
                  <a:gd name="T101" fmla="*/ 80 h 144"/>
                  <a:gd name="T102" fmla="*/ 147 w 147"/>
                  <a:gd name="T103" fmla="*/ 84 h 144"/>
                  <a:gd name="T104" fmla="*/ 143 w 147"/>
                  <a:gd name="T105" fmla="*/ 90 h 144"/>
                  <a:gd name="T106" fmla="*/ 137 w 147"/>
                  <a:gd name="T107" fmla="*/ 97 h 144"/>
                  <a:gd name="T108" fmla="*/ 137 w 147"/>
                  <a:gd name="T109" fmla="*/ 106 h 144"/>
                  <a:gd name="T110" fmla="*/ 133 w 147"/>
                  <a:gd name="T111" fmla="*/ 106 h 144"/>
                  <a:gd name="T112" fmla="*/ 130 w 147"/>
                  <a:gd name="T113" fmla="*/ 116 h 144"/>
                  <a:gd name="T114" fmla="*/ 123 w 147"/>
                  <a:gd name="T115" fmla="*/ 122 h 144"/>
                  <a:gd name="T116" fmla="*/ 115 w 147"/>
                  <a:gd name="T117" fmla="*/ 1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4">
                    <a:moveTo>
                      <a:pt x="115" y="125"/>
                    </a:moveTo>
                    <a:lnTo>
                      <a:pt x="115" y="128"/>
                    </a:lnTo>
                    <a:lnTo>
                      <a:pt x="115" y="133"/>
                    </a:lnTo>
                    <a:lnTo>
                      <a:pt x="112" y="133"/>
                    </a:lnTo>
                    <a:lnTo>
                      <a:pt x="109" y="133"/>
                    </a:lnTo>
                    <a:lnTo>
                      <a:pt x="109" y="128"/>
                    </a:lnTo>
                    <a:lnTo>
                      <a:pt x="105" y="128"/>
                    </a:lnTo>
                    <a:lnTo>
                      <a:pt x="98" y="133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83" y="13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74" y="144"/>
                    </a:lnTo>
                    <a:lnTo>
                      <a:pt x="74" y="140"/>
                    </a:lnTo>
                    <a:lnTo>
                      <a:pt x="74" y="136"/>
                    </a:lnTo>
                    <a:lnTo>
                      <a:pt x="67" y="136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5" y="144"/>
                    </a:lnTo>
                    <a:lnTo>
                      <a:pt x="55" y="140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5" y="136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39" y="136"/>
                    </a:lnTo>
                    <a:lnTo>
                      <a:pt x="39" y="133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1" y="112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2"/>
                    </a:lnTo>
                    <a:lnTo>
                      <a:pt x="11" y="112"/>
                    </a:lnTo>
                    <a:lnTo>
                      <a:pt x="11" y="108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7" y="106"/>
                    </a:lnTo>
                    <a:lnTo>
                      <a:pt x="14" y="97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7" y="90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11" y="56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6" y="20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15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20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7" y="31"/>
                    </a:lnTo>
                    <a:lnTo>
                      <a:pt x="137" y="36"/>
                    </a:lnTo>
                    <a:lnTo>
                      <a:pt x="133" y="39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6"/>
                    </a:lnTo>
                    <a:lnTo>
                      <a:pt x="143" y="4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40" y="56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3" y="62"/>
                    </a:lnTo>
                    <a:lnTo>
                      <a:pt x="147" y="62"/>
                    </a:lnTo>
                    <a:lnTo>
                      <a:pt x="147" y="67"/>
                    </a:lnTo>
                    <a:lnTo>
                      <a:pt x="147" y="70"/>
                    </a:lnTo>
                    <a:lnTo>
                      <a:pt x="143" y="74"/>
                    </a:lnTo>
                    <a:lnTo>
                      <a:pt x="140" y="74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3" y="84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3" y="90"/>
                    </a:lnTo>
                    <a:lnTo>
                      <a:pt x="140" y="90"/>
                    </a:lnTo>
                    <a:lnTo>
                      <a:pt x="137" y="90"/>
                    </a:lnTo>
                    <a:lnTo>
                      <a:pt x="137" y="97"/>
                    </a:lnTo>
                    <a:lnTo>
                      <a:pt x="140" y="102"/>
                    </a:lnTo>
                    <a:lnTo>
                      <a:pt x="140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3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12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19" y="118"/>
                    </a:lnTo>
                    <a:lnTo>
                      <a:pt x="115" y="125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4" name="Freeform 1832"/>
              <p:cNvSpPr>
                <a:spLocks/>
              </p:cNvSpPr>
              <p:nvPr/>
            </p:nvSpPr>
            <p:spPr bwMode="auto">
              <a:xfrm>
                <a:off x="4495" y="3845"/>
                <a:ext cx="73" cy="72"/>
              </a:xfrm>
              <a:custGeom>
                <a:avLst/>
                <a:gdLst>
                  <a:gd name="T0" fmla="*/ 115 w 147"/>
                  <a:gd name="T1" fmla="*/ 133 h 144"/>
                  <a:gd name="T2" fmla="*/ 109 w 147"/>
                  <a:gd name="T3" fmla="*/ 128 h 144"/>
                  <a:gd name="T4" fmla="*/ 102 w 147"/>
                  <a:gd name="T5" fmla="*/ 136 h 144"/>
                  <a:gd name="T6" fmla="*/ 95 w 147"/>
                  <a:gd name="T7" fmla="*/ 140 h 144"/>
                  <a:gd name="T8" fmla="*/ 83 w 147"/>
                  <a:gd name="T9" fmla="*/ 136 h 144"/>
                  <a:gd name="T10" fmla="*/ 77 w 147"/>
                  <a:gd name="T11" fmla="*/ 144 h 144"/>
                  <a:gd name="T12" fmla="*/ 74 w 147"/>
                  <a:gd name="T13" fmla="*/ 136 h 144"/>
                  <a:gd name="T14" fmla="*/ 60 w 147"/>
                  <a:gd name="T15" fmla="*/ 144 h 144"/>
                  <a:gd name="T16" fmla="*/ 55 w 147"/>
                  <a:gd name="T17" fmla="*/ 136 h 144"/>
                  <a:gd name="T18" fmla="*/ 45 w 147"/>
                  <a:gd name="T19" fmla="*/ 140 h 144"/>
                  <a:gd name="T20" fmla="*/ 39 w 147"/>
                  <a:gd name="T21" fmla="*/ 133 h 144"/>
                  <a:gd name="T22" fmla="*/ 36 w 147"/>
                  <a:gd name="T23" fmla="*/ 125 h 144"/>
                  <a:gd name="T24" fmla="*/ 28 w 147"/>
                  <a:gd name="T25" fmla="*/ 128 h 144"/>
                  <a:gd name="T26" fmla="*/ 26 w 147"/>
                  <a:gd name="T27" fmla="*/ 122 h 144"/>
                  <a:gd name="T28" fmla="*/ 21 w 147"/>
                  <a:gd name="T29" fmla="*/ 112 h 144"/>
                  <a:gd name="T30" fmla="*/ 14 w 147"/>
                  <a:gd name="T31" fmla="*/ 112 h 144"/>
                  <a:gd name="T32" fmla="*/ 14 w 147"/>
                  <a:gd name="T33" fmla="*/ 108 h 144"/>
                  <a:gd name="T34" fmla="*/ 14 w 147"/>
                  <a:gd name="T35" fmla="*/ 97 h 144"/>
                  <a:gd name="T36" fmla="*/ 4 w 147"/>
                  <a:gd name="T37" fmla="*/ 94 h 144"/>
                  <a:gd name="T38" fmla="*/ 11 w 147"/>
                  <a:gd name="T39" fmla="*/ 86 h 144"/>
                  <a:gd name="T40" fmla="*/ 0 w 147"/>
                  <a:gd name="T41" fmla="*/ 80 h 144"/>
                  <a:gd name="T42" fmla="*/ 4 w 147"/>
                  <a:gd name="T43" fmla="*/ 74 h 144"/>
                  <a:gd name="T44" fmla="*/ 7 w 147"/>
                  <a:gd name="T45" fmla="*/ 62 h 144"/>
                  <a:gd name="T46" fmla="*/ 4 w 147"/>
                  <a:gd name="T47" fmla="*/ 56 h 144"/>
                  <a:gd name="T48" fmla="*/ 7 w 147"/>
                  <a:gd name="T49" fmla="*/ 56 h 144"/>
                  <a:gd name="T50" fmla="*/ 7 w 147"/>
                  <a:gd name="T51" fmla="*/ 46 h 144"/>
                  <a:gd name="T52" fmla="*/ 11 w 147"/>
                  <a:gd name="T53" fmla="*/ 39 h 144"/>
                  <a:gd name="T54" fmla="*/ 21 w 147"/>
                  <a:gd name="T55" fmla="*/ 31 h 144"/>
                  <a:gd name="T56" fmla="*/ 21 w 147"/>
                  <a:gd name="T57" fmla="*/ 24 h 144"/>
                  <a:gd name="T58" fmla="*/ 26 w 147"/>
                  <a:gd name="T59" fmla="*/ 24 h 144"/>
                  <a:gd name="T60" fmla="*/ 32 w 147"/>
                  <a:gd name="T61" fmla="*/ 14 h 144"/>
                  <a:gd name="T62" fmla="*/ 39 w 147"/>
                  <a:gd name="T63" fmla="*/ 10 h 144"/>
                  <a:gd name="T64" fmla="*/ 49 w 147"/>
                  <a:gd name="T65" fmla="*/ 10 h 144"/>
                  <a:gd name="T66" fmla="*/ 53 w 147"/>
                  <a:gd name="T67" fmla="*/ 4 h 144"/>
                  <a:gd name="T68" fmla="*/ 67 w 147"/>
                  <a:gd name="T69" fmla="*/ 8 h 144"/>
                  <a:gd name="T70" fmla="*/ 70 w 147"/>
                  <a:gd name="T71" fmla="*/ 0 h 144"/>
                  <a:gd name="T72" fmla="*/ 74 w 147"/>
                  <a:gd name="T73" fmla="*/ 8 h 144"/>
                  <a:gd name="T74" fmla="*/ 83 w 147"/>
                  <a:gd name="T75" fmla="*/ 0 h 144"/>
                  <a:gd name="T76" fmla="*/ 92 w 147"/>
                  <a:gd name="T77" fmla="*/ 4 h 144"/>
                  <a:gd name="T78" fmla="*/ 98 w 147"/>
                  <a:gd name="T79" fmla="*/ 10 h 144"/>
                  <a:gd name="T80" fmla="*/ 109 w 147"/>
                  <a:gd name="T81" fmla="*/ 8 h 144"/>
                  <a:gd name="T82" fmla="*/ 115 w 147"/>
                  <a:gd name="T83" fmla="*/ 20 h 144"/>
                  <a:gd name="T84" fmla="*/ 123 w 147"/>
                  <a:gd name="T85" fmla="*/ 20 h 144"/>
                  <a:gd name="T86" fmla="*/ 130 w 147"/>
                  <a:gd name="T87" fmla="*/ 28 h 144"/>
                  <a:gd name="T88" fmla="*/ 137 w 147"/>
                  <a:gd name="T89" fmla="*/ 31 h 144"/>
                  <a:gd name="T90" fmla="*/ 137 w 147"/>
                  <a:gd name="T91" fmla="*/ 46 h 144"/>
                  <a:gd name="T92" fmla="*/ 143 w 147"/>
                  <a:gd name="T93" fmla="*/ 48 h 144"/>
                  <a:gd name="T94" fmla="*/ 140 w 147"/>
                  <a:gd name="T95" fmla="*/ 56 h 144"/>
                  <a:gd name="T96" fmla="*/ 143 w 147"/>
                  <a:gd name="T97" fmla="*/ 62 h 144"/>
                  <a:gd name="T98" fmla="*/ 147 w 147"/>
                  <a:gd name="T99" fmla="*/ 70 h 144"/>
                  <a:gd name="T100" fmla="*/ 140 w 147"/>
                  <a:gd name="T101" fmla="*/ 80 h 144"/>
                  <a:gd name="T102" fmla="*/ 147 w 147"/>
                  <a:gd name="T103" fmla="*/ 84 h 144"/>
                  <a:gd name="T104" fmla="*/ 143 w 147"/>
                  <a:gd name="T105" fmla="*/ 90 h 144"/>
                  <a:gd name="T106" fmla="*/ 137 w 147"/>
                  <a:gd name="T107" fmla="*/ 97 h 144"/>
                  <a:gd name="T108" fmla="*/ 137 w 147"/>
                  <a:gd name="T109" fmla="*/ 106 h 144"/>
                  <a:gd name="T110" fmla="*/ 133 w 147"/>
                  <a:gd name="T111" fmla="*/ 106 h 144"/>
                  <a:gd name="T112" fmla="*/ 130 w 147"/>
                  <a:gd name="T113" fmla="*/ 116 h 144"/>
                  <a:gd name="T114" fmla="*/ 123 w 147"/>
                  <a:gd name="T115" fmla="*/ 122 h 144"/>
                  <a:gd name="T116" fmla="*/ 115 w 147"/>
                  <a:gd name="T117" fmla="*/ 1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4">
                    <a:moveTo>
                      <a:pt x="115" y="125"/>
                    </a:moveTo>
                    <a:lnTo>
                      <a:pt x="115" y="128"/>
                    </a:lnTo>
                    <a:lnTo>
                      <a:pt x="115" y="133"/>
                    </a:lnTo>
                    <a:lnTo>
                      <a:pt x="112" y="133"/>
                    </a:lnTo>
                    <a:lnTo>
                      <a:pt x="109" y="133"/>
                    </a:lnTo>
                    <a:lnTo>
                      <a:pt x="109" y="128"/>
                    </a:lnTo>
                    <a:lnTo>
                      <a:pt x="105" y="128"/>
                    </a:lnTo>
                    <a:lnTo>
                      <a:pt x="98" y="133"/>
                    </a:lnTo>
                    <a:lnTo>
                      <a:pt x="102" y="136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5" y="140"/>
                    </a:lnTo>
                    <a:lnTo>
                      <a:pt x="92" y="140"/>
                    </a:lnTo>
                    <a:lnTo>
                      <a:pt x="92" y="136"/>
                    </a:lnTo>
                    <a:lnTo>
                      <a:pt x="83" y="13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74" y="144"/>
                    </a:lnTo>
                    <a:lnTo>
                      <a:pt x="74" y="140"/>
                    </a:lnTo>
                    <a:lnTo>
                      <a:pt x="74" y="136"/>
                    </a:lnTo>
                    <a:lnTo>
                      <a:pt x="67" y="136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5" y="144"/>
                    </a:lnTo>
                    <a:lnTo>
                      <a:pt x="55" y="140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5" y="136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39" y="136"/>
                    </a:lnTo>
                    <a:lnTo>
                      <a:pt x="39" y="133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1" y="112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2"/>
                    </a:lnTo>
                    <a:lnTo>
                      <a:pt x="11" y="112"/>
                    </a:lnTo>
                    <a:lnTo>
                      <a:pt x="11" y="108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7" y="106"/>
                    </a:lnTo>
                    <a:lnTo>
                      <a:pt x="14" y="97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7" y="90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11" y="56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6" y="20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2" y="4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15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20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7" y="31"/>
                    </a:lnTo>
                    <a:lnTo>
                      <a:pt x="137" y="36"/>
                    </a:lnTo>
                    <a:lnTo>
                      <a:pt x="133" y="39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6"/>
                    </a:lnTo>
                    <a:lnTo>
                      <a:pt x="143" y="4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40" y="56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3" y="62"/>
                    </a:lnTo>
                    <a:lnTo>
                      <a:pt x="147" y="62"/>
                    </a:lnTo>
                    <a:lnTo>
                      <a:pt x="147" y="67"/>
                    </a:lnTo>
                    <a:lnTo>
                      <a:pt x="147" y="70"/>
                    </a:lnTo>
                    <a:lnTo>
                      <a:pt x="143" y="74"/>
                    </a:lnTo>
                    <a:lnTo>
                      <a:pt x="140" y="74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3" y="84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3" y="86"/>
                    </a:lnTo>
                    <a:lnTo>
                      <a:pt x="143" y="90"/>
                    </a:lnTo>
                    <a:lnTo>
                      <a:pt x="140" y="90"/>
                    </a:lnTo>
                    <a:lnTo>
                      <a:pt x="137" y="90"/>
                    </a:lnTo>
                    <a:lnTo>
                      <a:pt x="137" y="97"/>
                    </a:lnTo>
                    <a:lnTo>
                      <a:pt x="140" y="102"/>
                    </a:lnTo>
                    <a:lnTo>
                      <a:pt x="140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3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12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19" y="118"/>
                    </a:lnTo>
                    <a:lnTo>
                      <a:pt x="115" y="1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5" name="Freeform 1833"/>
              <p:cNvSpPr>
                <a:spLocks/>
              </p:cNvSpPr>
              <p:nvPr/>
            </p:nvSpPr>
            <p:spPr bwMode="auto">
              <a:xfrm>
                <a:off x="4461" y="3849"/>
                <a:ext cx="39" cy="39"/>
              </a:xfrm>
              <a:custGeom>
                <a:avLst/>
                <a:gdLst>
                  <a:gd name="T0" fmla="*/ 9 w 79"/>
                  <a:gd name="T1" fmla="*/ 54 h 78"/>
                  <a:gd name="T2" fmla="*/ 6 w 79"/>
                  <a:gd name="T3" fmla="*/ 59 h 78"/>
                  <a:gd name="T4" fmla="*/ 9 w 79"/>
                  <a:gd name="T5" fmla="*/ 66 h 78"/>
                  <a:gd name="T6" fmla="*/ 16 w 79"/>
                  <a:gd name="T7" fmla="*/ 62 h 78"/>
                  <a:gd name="T8" fmla="*/ 19 w 79"/>
                  <a:gd name="T9" fmla="*/ 72 h 78"/>
                  <a:gd name="T10" fmla="*/ 23 w 79"/>
                  <a:gd name="T11" fmla="*/ 76 h 78"/>
                  <a:gd name="T12" fmla="*/ 30 w 79"/>
                  <a:gd name="T13" fmla="*/ 72 h 78"/>
                  <a:gd name="T14" fmla="*/ 37 w 79"/>
                  <a:gd name="T15" fmla="*/ 76 h 78"/>
                  <a:gd name="T16" fmla="*/ 41 w 79"/>
                  <a:gd name="T17" fmla="*/ 78 h 78"/>
                  <a:gd name="T18" fmla="*/ 44 w 79"/>
                  <a:gd name="T19" fmla="*/ 76 h 78"/>
                  <a:gd name="T20" fmla="*/ 51 w 79"/>
                  <a:gd name="T21" fmla="*/ 70 h 78"/>
                  <a:gd name="T22" fmla="*/ 57 w 79"/>
                  <a:gd name="T23" fmla="*/ 72 h 78"/>
                  <a:gd name="T24" fmla="*/ 62 w 79"/>
                  <a:gd name="T25" fmla="*/ 70 h 78"/>
                  <a:gd name="T26" fmla="*/ 66 w 79"/>
                  <a:gd name="T27" fmla="*/ 59 h 78"/>
                  <a:gd name="T28" fmla="*/ 68 w 79"/>
                  <a:gd name="T29" fmla="*/ 62 h 78"/>
                  <a:gd name="T30" fmla="*/ 72 w 79"/>
                  <a:gd name="T31" fmla="*/ 59 h 78"/>
                  <a:gd name="T32" fmla="*/ 68 w 79"/>
                  <a:gd name="T33" fmla="*/ 50 h 78"/>
                  <a:gd name="T34" fmla="*/ 75 w 79"/>
                  <a:gd name="T35" fmla="*/ 44 h 78"/>
                  <a:gd name="T36" fmla="*/ 79 w 79"/>
                  <a:gd name="T37" fmla="*/ 40 h 78"/>
                  <a:gd name="T38" fmla="*/ 75 w 79"/>
                  <a:gd name="T39" fmla="*/ 38 h 78"/>
                  <a:gd name="T40" fmla="*/ 68 w 79"/>
                  <a:gd name="T41" fmla="*/ 31 h 78"/>
                  <a:gd name="T42" fmla="*/ 75 w 79"/>
                  <a:gd name="T43" fmla="*/ 28 h 78"/>
                  <a:gd name="T44" fmla="*/ 72 w 79"/>
                  <a:gd name="T45" fmla="*/ 23 h 78"/>
                  <a:gd name="T46" fmla="*/ 66 w 79"/>
                  <a:gd name="T47" fmla="*/ 20 h 78"/>
                  <a:gd name="T48" fmla="*/ 62 w 79"/>
                  <a:gd name="T49" fmla="*/ 12 h 78"/>
                  <a:gd name="T50" fmla="*/ 66 w 79"/>
                  <a:gd name="T51" fmla="*/ 10 h 78"/>
                  <a:gd name="T52" fmla="*/ 62 w 79"/>
                  <a:gd name="T53" fmla="*/ 6 h 78"/>
                  <a:gd name="T54" fmla="*/ 55 w 79"/>
                  <a:gd name="T55" fmla="*/ 10 h 78"/>
                  <a:gd name="T56" fmla="*/ 47 w 79"/>
                  <a:gd name="T57" fmla="*/ 2 h 78"/>
                  <a:gd name="T58" fmla="*/ 44 w 79"/>
                  <a:gd name="T59" fmla="*/ 0 h 78"/>
                  <a:gd name="T60" fmla="*/ 41 w 79"/>
                  <a:gd name="T61" fmla="*/ 2 h 78"/>
                  <a:gd name="T62" fmla="*/ 34 w 79"/>
                  <a:gd name="T63" fmla="*/ 6 h 78"/>
                  <a:gd name="T64" fmla="*/ 30 w 79"/>
                  <a:gd name="T65" fmla="*/ 2 h 78"/>
                  <a:gd name="T66" fmla="*/ 23 w 79"/>
                  <a:gd name="T67" fmla="*/ 2 h 78"/>
                  <a:gd name="T68" fmla="*/ 23 w 79"/>
                  <a:gd name="T69" fmla="*/ 10 h 78"/>
                  <a:gd name="T70" fmla="*/ 16 w 79"/>
                  <a:gd name="T71" fmla="*/ 10 h 78"/>
                  <a:gd name="T72" fmla="*/ 9 w 79"/>
                  <a:gd name="T73" fmla="*/ 10 h 78"/>
                  <a:gd name="T74" fmla="*/ 9 w 79"/>
                  <a:gd name="T75" fmla="*/ 16 h 78"/>
                  <a:gd name="T76" fmla="*/ 9 w 79"/>
                  <a:gd name="T77" fmla="*/ 23 h 78"/>
                  <a:gd name="T78" fmla="*/ 2 w 79"/>
                  <a:gd name="T79" fmla="*/ 23 h 78"/>
                  <a:gd name="T80" fmla="*/ 0 w 79"/>
                  <a:gd name="T81" fmla="*/ 28 h 78"/>
                  <a:gd name="T82" fmla="*/ 2 w 79"/>
                  <a:gd name="T83" fmla="*/ 31 h 78"/>
                  <a:gd name="T84" fmla="*/ 6 w 79"/>
                  <a:gd name="T85" fmla="*/ 40 h 78"/>
                  <a:gd name="T86" fmla="*/ 0 w 79"/>
                  <a:gd name="T87" fmla="*/ 40 h 78"/>
                  <a:gd name="T88" fmla="*/ 0 w 79"/>
                  <a:gd name="T89" fmla="*/ 48 h 78"/>
                  <a:gd name="T90" fmla="*/ 6 w 79"/>
                  <a:gd name="T91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8">
                    <a:moveTo>
                      <a:pt x="9" y="54"/>
                    </a:moveTo>
                    <a:lnTo>
                      <a:pt x="9" y="54"/>
                    </a:lnTo>
                    <a:lnTo>
                      <a:pt x="9" y="59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6" y="62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57" y="66"/>
                    </a:lnTo>
                    <a:lnTo>
                      <a:pt x="66" y="59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75" y="40"/>
                    </a:lnTo>
                    <a:lnTo>
                      <a:pt x="79" y="40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68" y="31"/>
                    </a:lnTo>
                    <a:lnTo>
                      <a:pt x="72" y="28"/>
                    </a:lnTo>
                    <a:lnTo>
                      <a:pt x="75" y="28"/>
                    </a:lnTo>
                    <a:lnTo>
                      <a:pt x="75" y="23"/>
                    </a:lnTo>
                    <a:lnTo>
                      <a:pt x="72" y="23"/>
                    </a:lnTo>
                    <a:lnTo>
                      <a:pt x="72" y="20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62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6" name="Freeform 1834"/>
              <p:cNvSpPr>
                <a:spLocks/>
              </p:cNvSpPr>
              <p:nvPr/>
            </p:nvSpPr>
            <p:spPr bwMode="auto">
              <a:xfrm>
                <a:off x="4461" y="3849"/>
                <a:ext cx="39" cy="39"/>
              </a:xfrm>
              <a:custGeom>
                <a:avLst/>
                <a:gdLst>
                  <a:gd name="T0" fmla="*/ 9 w 79"/>
                  <a:gd name="T1" fmla="*/ 59 h 78"/>
                  <a:gd name="T2" fmla="*/ 6 w 79"/>
                  <a:gd name="T3" fmla="*/ 62 h 78"/>
                  <a:gd name="T4" fmla="*/ 13 w 79"/>
                  <a:gd name="T5" fmla="*/ 66 h 78"/>
                  <a:gd name="T6" fmla="*/ 19 w 79"/>
                  <a:gd name="T7" fmla="*/ 70 h 78"/>
                  <a:gd name="T8" fmla="*/ 19 w 79"/>
                  <a:gd name="T9" fmla="*/ 76 h 78"/>
                  <a:gd name="T10" fmla="*/ 27 w 79"/>
                  <a:gd name="T11" fmla="*/ 76 h 78"/>
                  <a:gd name="T12" fmla="*/ 37 w 79"/>
                  <a:gd name="T13" fmla="*/ 72 h 78"/>
                  <a:gd name="T14" fmla="*/ 37 w 79"/>
                  <a:gd name="T15" fmla="*/ 78 h 78"/>
                  <a:gd name="T16" fmla="*/ 44 w 79"/>
                  <a:gd name="T17" fmla="*/ 78 h 78"/>
                  <a:gd name="T18" fmla="*/ 44 w 79"/>
                  <a:gd name="T19" fmla="*/ 72 h 78"/>
                  <a:gd name="T20" fmla="*/ 55 w 79"/>
                  <a:gd name="T21" fmla="*/ 72 h 78"/>
                  <a:gd name="T22" fmla="*/ 62 w 79"/>
                  <a:gd name="T23" fmla="*/ 72 h 78"/>
                  <a:gd name="T24" fmla="*/ 57 w 79"/>
                  <a:gd name="T25" fmla="*/ 66 h 78"/>
                  <a:gd name="T26" fmla="*/ 66 w 79"/>
                  <a:gd name="T27" fmla="*/ 62 h 78"/>
                  <a:gd name="T28" fmla="*/ 72 w 79"/>
                  <a:gd name="T29" fmla="*/ 62 h 78"/>
                  <a:gd name="T30" fmla="*/ 72 w 79"/>
                  <a:gd name="T31" fmla="*/ 54 h 78"/>
                  <a:gd name="T32" fmla="*/ 72 w 79"/>
                  <a:gd name="T33" fmla="*/ 44 h 78"/>
                  <a:gd name="T34" fmla="*/ 75 w 79"/>
                  <a:gd name="T35" fmla="*/ 40 h 78"/>
                  <a:gd name="T36" fmla="*/ 79 w 79"/>
                  <a:gd name="T37" fmla="*/ 38 h 78"/>
                  <a:gd name="T38" fmla="*/ 72 w 79"/>
                  <a:gd name="T39" fmla="*/ 38 h 78"/>
                  <a:gd name="T40" fmla="*/ 72 w 79"/>
                  <a:gd name="T41" fmla="*/ 28 h 78"/>
                  <a:gd name="T42" fmla="*/ 75 w 79"/>
                  <a:gd name="T43" fmla="*/ 23 h 78"/>
                  <a:gd name="T44" fmla="*/ 72 w 79"/>
                  <a:gd name="T45" fmla="*/ 20 h 78"/>
                  <a:gd name="T46" fmla="*/ 62 w 79"/>
                  <a:gd name="T47" fmla="*/ 16 h 78"/>
                  <a:gd name="T48" fmla="*/ 66 w 79"/>
                  <a:gd name="T49" fmla="*/ 12 h 78"/>
                  <a:gd name="T50" fmla="*/ 62 w 79"/>
                  <a:gd name="T51" fmla="*/ 10 h 78"/>
                  <a:gd name="T52" fmla="*/ 57 w 79"/>
                  <a:gd name="T53" fmla="*/ 6 h 78"/>
                  <a:gd name="T54" fmla="*/ 47 w 79"/>
                  <a:gd name="T55" fmla="*/ 6 h 78"/>
                  <a:gd name="T56" fmla="*/ 47 w 79"/>
                  <a:gd name="T57" fmla="*/ 0 h 78"/>
                  <a:gd name="T58" fmla="*/ 41 w 79"/>
                  <a:gd name="T59" fmla="*/ 0 h 78"/>
                  <a:gd name="T60" fmla="*/ 41 w 79"/>
                  <a:gd name="T61" fmla="*/ 6 h 78"/>
                  <a:gd name="T62" fmla="*/ 30 w 79"/>
                  <a:gd name="T63" fmla="*/ 6 h 78"/>
                  <a:gd name="T64" fmla="*/ 27 w 79"/>
                  <a:gd name="T65" fmla="*/ 2 h 78"/>
                  <a:gd name="T66" fmla="*/ 23 w 79"/>
                  <a:gd name="T67" fmla="*/ 6 h 78"/>
                  <a:gd name="T68" fmla="*/ 16 w 79"/>
                  <a:gd name="T69" fmla="*/ 12 h 78"/>
                  <a:gd name="T70" fmla="*/ 13 w 79"/>
                  <a:gd name="T71" fmla="*/ 10 h 78"/>
                  <a:gd name="T72" fmla="*/ 9 w 79"/>
                  <a:gd name="T73" fmla="*/ 12 h 78"/>
                  <a:gd name="T74" fmla="*/ 13 w 79"/>
                  <a:gd name="T75" fmla="*/ 20 h 78"/>
                  <a:gd name="T76" fmla="*/ 6 w 79"/>
                  <a:gd name="T77" fmla="*/ 23 h 78"/>
                  <a:gd name="T78" fmla="*/ 2 w 79"/>
                  <a:gd name="T79" fmla="*/ 28 h 78"/>
                  <a:gd name="T80" fmla="*/ 0 w 79"/>
                  <a:gd name="T81" fmla="*/ 31 h 78"/>
                  <a:gd name="T82" fmla="*/ 6 w 79"/>
                  <a:gd name="T83" fmla="*/ 34 h 78"/>
                  <a:gd name="T84" fmla="*/ 2 w 79"/>
                  <a:gd name="T85" fmla="*/ 40 h 78"/>
                  <a:gd name="T86" fmla="*/ 0 w 79"/>
                  <a:gd name="T87" fmla="*/ 44 h 78"/>
                  <a:gd name="T88" fmla="*/ 2 w 79"/>
                  <a:gd name="T89" fmla="*/ 48 h 78"/>
                  <a:gd name="T90" fmla="*/ 9 w 79"/>
                  <a:gd name="T91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8">
                    <a:moveTo>
                      <a:pt x="9" y="54"/>
                    </a:moveTo>
                    <a:lnTo>
                      <a:pt x="9" y="59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6" y="62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57" y="66"/>
                    </a:lnTo>
                    <a:lnTo>
                      <a:pt x="66" y="59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75" y="40"/>
                    </a:lnTo>
                    <a:lnTo>
                      <a:pt x="79" y="40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68" y="31"/>
                    </a:lnTo>
                    <a:lnTo>
                      <a:pt x="72" y="28"/>
                    </a:lnTo>
                    <a:lnTo>
                      <a:pt x="75" y="28"/>
                    </a:lnTo>
                    <a:lnTo>
                      <a:pt x="75" y="23"/>
                    </a:lnTo>
                    <a:lnTo>
                      <a:pt x="72" y="23"/>
                    </a:lnTo>
                    <a:lnTo>
                      <a:pt x="72" y="20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62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9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7" name="Freeform 1835"/>
              <p:cNvSpPr>
                <a:spLocks/>
              </p:cNvSpPr>
              <p:nvPr/>
            </p:nvSpPr>
            <p:spPr bwMode="auto">
              <a:xfrm>
                <a:off x="4464" y="3885"/>
                <a:ext cx="40" cy="42"/>
              </a:xfrm>
              <a:custGeom>
                <a:avLst/>
                <a:gdLst>
                  <a:gd name="T0" fmla="*/ 10 w 79"/>
                  <a:gd name="T1" fmla="*/ 64 h 84"/>
                  <a:gd name="T2" fmla="*/ 10 w 79"/>
                  <a:gd name="T3" fmla="*/ 70 h 84"/>
                  <a:gd name="T4" fmla="*/ 17 w 79"/>
                  <a:gd name="T5" fmla="*/ 66 h 84"/>
                  <a:gd name="T6" fmla="*/ 24 w 79"/>
                  <a:gd name="T7" fmla="*/ 76 h 84"/>
                  <a:gd name="T8" fmla="*/ 28 w 79"/>
                  <a:gd name="T9" fmla="*/ 80 h 84"/>
                  <a:gd name="T10" fmla="*/ 31 w 79"/>
                  <a:gd name="T11" fmla="*/ 76 h 84"/>
                  <a:gd name="T12" fmla="*/ 41 w 79"/>
                  <a:gd name="T13" fmla="*/ 80 h 84"/>
                  <a:gd name="T14" fmla="*/ 45 w 79"/>
                  <a:gd name="T15" fmla="*/ 84 h 84"/>
                  <a:gd name="T16" fmla="*/ 49 w 79"/>
                  <a:gd name="T17" fmla="*/ 80 h 84"/>
                  <a:gd name="T18" fmla="*/ 56 w 79"/>
                  <a:gd name="T19" fmla="*/ 74 h 84"/>
                  <a:gd name="T20" fmla="*/ 60 w 79"/>
                  <a:gd name="T21" fmla="*/ 76 h 84"/>
                  <a:gd name="T22" fmla="*/ 62 w 79"/>
                  <a:gd name="T23" fmla="*/ 74 h 84"/>
                  <a:gd name="T24" fmla="*/ 66 w 79"/>
                  <a:gd name="T25" fmla="*/ 70 h 84"/>
                  <a:gd name="T26" fmla="*/ 69 w 79"/>
                  <a:gd name="T27" fmla="*/ 60 h 84"/>
                  <a:gd name="T28" fmla="*/ 73 w 79"/>
                  <a:gd name="T29" fmla="*/ 64 h 84"/>
                  <a:gd name="T30" fmla="*/ 76 w 79"/>
                  <a:gd name="T31" fmla="*/ 60 h 84"/>
                  <a:gd name="T32" fmla="*/ 73 w 79"/>
                  <a:gd name="T33" fmla="*/ 53 h 84"/>
                  <a:gd name="T34" fmla="*/ 76 w 79"/>
                  <a:gd name="T35" fmla="*/ 45 h 84"/>
                  <a:gd name="T36" fmla="*/ 79 w 79"/>
                  <a:gd name="T37" fmla="*/ 42 h 84"/>
                  <a:gd name="T38" fmla="*/ 79 w 79"/>
                  <a:gd name="T39" fmla="*/ 36 h 84"/>
                  <a:gd name="T40" fmla="*/ 73 w 79"/>
                  <a:gd name="T41" fmla="*/ 28 h 84"/>
                  <a:gd name="T42" fmla="*/ 76 w 79"/>
                  <a:gd name="T43" fmla="*/ 26 h 84"/>
                  <a:gd name="T44" fmla="*/ 73 w 79"/>
                  <a:gd name="T45" fmla="*/ 17 h 84"/>
                  <a:gd name="T46" fmla="*/ 62 w 79"/>
                  <a:gd name="T47" fmla="*/ 14 h 84"/>
                  <a:gd name="T48" fmla="*/ 66 w 79"/>
                  <a:gd name="T49" fmla="*/ 6 h 84"/>
                  <a:gd name="T50" fmla="*/ 60 w 79"/>
                  <a:gd name="T51" fmla="*/ 6 h 84"/>
                  <a:gd name="T52" fmla="*/ 49 w 79"/>
                  <a:gd name="T53" fmla="*/ 6 h 84"/>
                  <a:gd name="T54" fmla="*/ 49 w 79"/>
                  <a:gd name="T55" fmla="*/ 0 h 84"/>
                  <a:gd name="T56" fmla="*/ 41 w 79"/>
                  <a:gd name="T57" fmla="*/ 0 h 84"/>
                  <a:gd name="T58" fmla="*/ 31 w 79"/>
                  <a:gd name="T59" fmla="*/ 6 h 84"/>
                  <a:gd name="T60" fmla="*/ 28 w 79"/>
                  <a:gd name="T61" fmla="*/ 4 h 84"/>
                  <a:gd name="T62" fmla="*/ 21 w 79"/>
                  <a:gd name="T63" fmla="*/ 4 h 84"/>
                  <a:gd name="T64" fmla="*/ 24 w 79"/>
                  <a:gd name="T65" fmla="*/ 10 h 84"/>
                  <a:gd name="T66" fmla="*/ 13 w 79"/>
                  <a:gd name="T67" fmla="*/ 14 h 84"/>
                  <a:gd name="T68" fmla="*/ 10 w 79"/>
                  <a:gd name="T69" fmla="*/ 14 h 84"/>
                  <a:gd name="T70" fmla="*/ 7 w 79"/>
                  <a:gd name="T71" fmla="*/ 17 h 84"/>
                  <a:gd name="T72" fmla="*/ 7 w 79"/>
                  <a:gd name="T73" fmla="*/ 28 h 84"/>
                  <a:gd name="T74" fmla="*/ 0 w 79"/>
                  <a:gd name="T75" fmla="*/ 28 h 84"/>
                  <a:gd name="T76" fmla="*/ 0 w 79"/>
                  <a:gd name="T77" fmla="*/ 36 h 84"/>
                  <a:gd name="T78" fmla="*/ 7 w 79"/>
                  <a:gd name="T79" fmla="*/ 45 h 84"/>
                  <a:gd name="T80" fmla="*/ 0 w 79"/>
                  <a:gd name="T81" fmla="*/ 45 h 84"/>
                  <a:gd name="T82" fmla="*/ 0 w 79"/>
                  <a:gd name="T83" fmla="*/ 53 h 84"/>
                  <a:gd name="T84" fmla="*/ 3 w 79"/>
                  <a:gd name="T85" fmla="*/ 56 h 84"/>
                  <a:gd name="T86" fmla="*/ 10 w 79"/>
                  <a:gd name="T8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84">
                    <a:moveTo>
                      <a:pt x="10" y="60"/>
                    </a:moveTo>
                    <a:lnTo>
                      <a:pt x="10" y="64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3" y="5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9" y="45"/>
                    </a:lnTo>
                    <a:lnTo>
                      <a:pt x="79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3" y="17"/>
                    </a:lnTo>
                    <a:lnTo>
                      <a:pt x="69" y="22"/>
                    </a:lnTo>
                    <a:lnTo>
                      <a:pt x="62" y="14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6" y="10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6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8" name="Freeform 1836"/>
              <p:cNvSpPr>
                <a:spLocks/>
              </p:cNvSpPr>
              <p:nvPr/>
            </p:nvSpPr>
            <p:spPr bwMode="auto">
              <a:xfrm>
                <a:off x="4464" y="3885"/>
                <a:ext cx="40" cy="42"/>
              </a:xfrm>
              <a:custGeom>
                <a:avLst/>
                <a:gdLst>
                  <a:gd name="T0" fmla="*/ 10 w 79"/>
                  <a:gd name="T1" fmla="*/ 64 h 84"/>
                  <a:gd name="T2" fmla="*/ 10 w 79"/>
                  <a:gd name="T3" fmla="*/ 70 h 84"/>
                  <a:gd name="T4" fmla="*/ 17 w 79"/>
                  <a:gd name="T5" fmla="*/ 66 h 84"/>
                  <a:gd name="T6" fmla="*/ 24 w 79"/>
                  <a:gd name="T7" fmla="*/ 76 h 84"/>
                  <a:gd name="T8" fmla="*/ 28 w 79"/>
                  <a:gd name="T9" fmla="*/ 80 h 84"/>
                  <a:gd name="T10" fmla="*/ 31 w 79"/>
                  <a:gd name="T11" fmla="*/ 76 h 84"/>
                  <a:gd name="T12" fmla="*/ 41 w 79"/>
                  <a:gd name="T13" fmla="*/ 80 h 84"/>
                  <a:gd name="T14" fmla="*/ 45 w 79"/>
                  <a:gd name="T15" fmla="*/ 84 h 84"/>
                  <a:gd name="T16" fmla="*/ 49 w 79"/>
                  <a:gd name="T17" fmla="*/ 80 h 84"/>
                  <a:gd name="T18" fmla="*/ 56 w 79"/>
                  <a:gd name="T19" fmla="*/ 74 h 84"/>
                  <a:gd name="T20" fmla="*/ 60 w 79"/>
                  <a:gd name="T21" fmla="*/ 76 h 84"/>
                  <a:gd name="T22" fmla="*/ 62 w 79"/>
                  <a:gd name="T23" fmla="*/ 74 h 84"/>
                  <a:gd name="T24" fmla="*/ 66 w 79"/>
                  <a:gd name="T25" fmla="*/ 70 h 84"/>
                  <a:gd name="T26" fmla="*/ 69 w 79"/>
                  <a:gd name="T27" fmla="*/ 60 h 84"/>
                  <a:gd name="T28" fmla="*/ 73 w 79"/>
                  <a:gd name="T29" fmla="*/ 64 h 84"/>
                  <a:gd name="T30" fmla="*/ 76 w 79"/>
                  <a:gd name="T31" fmla="*/ 60 h 84"/>
                  <a:gd name="T32" fmla="*/ 73 w 79"/>
                  <a:gd name="T33" fmla="*/ 53 h 84"/>
                  <a:gd name="T34" fmla="*/ 76 w 79"/>
                  <a:gd name="T35" fmla="*/ 45 h 84"/>
                  <a:gd name="T36" fmla="*/ 79 w 79"/>
                  <a:gd name="T37" fmla="*/ 42 h 84"/>
                  <a:gd name="T38" fmla="*/ 79 w 79"/>
                  <a:gd name="T39" fmla="*/ 36 h 84"/>
                  <a:gd name="T40" fmla="*/ 73 w 79"/>
                  <a:gd name="T41" fmla="*/ 28 h 84"/>
                  <a:gd name="T42" fmla="*/ 76 w 79"/>
                  <a:gd name="T43" fmla="*/ 26 h 84"/>
                  <a:gd name="T44" fmla="*/ 73 w 79"/>
                  <a:gd name="T45" fmla="*/ 17 h 84"/>
                  <a:gd name="T46" fmla="*/ 62 w 79"/>
                  <a:gd name="T47" fmla="*/ 14 h 84"/>
                  <a:gd name="T48" fmla="*/ 66 w 79"/>
                  <a:gd name="T49" fmla="*/ 6 h 84"/>
                  <a:gd name="T50" fmla="*/ 60 w 79"/>
                  <a:gd name="T51" fmla="*/ 6 h 84"/>
                  <a:gd name="T52" fmla="*/ 49 w 79"/>
                  <a:gd name="T53" fmla="*/ 6 h 84"/>
                  <a:gd name="T54" fmla="*/ 49 w 79"/>
                  <a:gd name="T55" fmla="*/ 0 h 84"/>
                  <a:gd name="T56" fmla="*/ 41 w 79"/>
                  <a:gd name="T57" fmla="*/ 0 h 84"/>
                  <a:gd name="T58" fmla="*/ 31 w 79"/>
                  <a:gd name="T59" fmla="*/ 6 h 84"/>
                  <a:gd name="T60" fmla="*/ 28 w 79"/>
                  <a:gd name="T61" fmla="*/ 4 h 84"/>
                  <a:gd name="T62" fmla="*/ 21 w 79"/>
                  <a:gd name="T63" fmla="*/ 4 h 84"/>
                  <a:gd name="T64" fmla="*/ 24 w 79"/>
                  <a:gd name="T65" fmla="*/ 10 h 84"/>
                  <a:gd name="T66" fmla="*/ 13 w 79"/>
                  <a:gd name="T67" fmla="*/ 14 h 84"/>
                  <a:gd name="T68" fmla="*/ 10 w 79"/>
                  <a:gd name="T69" fmla="*/ 14 h 84"/>
                  <a:gd name="T70" fmla="*/ 7 w 79"/>
                  <a:gd name="T71" fmla="*/ 17 h 84"/>
                  <a:gd name="T72" fmla="*/ 7 w 79"/>
                  <a:gd name="T73" fmla="*/ 28 h 84"/>
                  <a:gd name="T74" fmla="*/ 0 w 79"/>
                  <a:gd name="T75" fmla="*/ 28 h 84"/>
                  <a:gd name="T76" fmla="*/ 0 w 79"/>
                  <a:gd name="T77" fmla="*/ 36 h 84"/>
                  <a:gd name="T78" fmla="*/ 7 w 79"/>
                  <a:gd name="T79" fmla="*/ 45 h 84"/>
                  <a:gd name="T80" fmla="*/ 0 w 79"/>
                  <a:gd name="T81" fmla="*/ 45 h 84"/>
                  <a:gd name="T82" fmla="*/ 0 w 79"/>
                  <a:gd name="T83" fmla="*/ 53 h 84"/>
                  <a:gd name="T84" fmla="*/ 3 w 79"/>
                  <a:gd name="T85" fmla="*/ 56 h 84"/>
                  <a:gd name="T86" fmla="*/ 10 w 79"/>
                  <a:gd name="T8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84">
                    <a:moveTo>
                      <a:pt x="10" y="60"/>
                    </a:moveTo>
                    <a:lnTo>
                      <a:pt x="10" y="64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3" y="5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9" y="45"/>
                    </a:lnTo>
                    <a:lnTo>
                      <a:pt x="79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3" y="17"/>
                    </a:lnTo>
                    <a:lnTo>
                      <a:pt x="69" y="22"/>
                    </a:lnTo>
                    <a:lnTo>
                      <a:pt x="62" y="14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6" y="10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6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09" name="Freeform 1837"/>
              <p:cNvSpPr>
                <a:spLocks/>
              </p:cNvSpPr>
              <p:nvPr/>
            </p:nvSpPr>
            <p:spPr bwMode="auto">
              <a:xfrm>
                <a:off x="4516" y="3882"/>
                <a:ext cx="17" cy="22"/>
              </a:xfrm>
              <a:custGeom>
                <a:avLst/>
                <a:gdLst>
                  <a:gd name="T0" fmla="*/ 22 w 35"/>
                  <a:gd name="T1" fmla="*/ 0 h 44"/>
                  <a:gd name="T2" fmla="*/ 25 w 35"/>
                  <a:gd name="T3" fmla="*/ 0 h 44"/>
                  <a:gd name="T4" fmla="*/ 28 w 35"/>
                  <a:gd name="T5" fmla="*/ 4 h 44"/>
                  <a:gd name="T6" fmla="*/ 32 w 35"/>
                  <a:gd name="T7" fmla="*/ 4 h 44"/>
                  <a:gd name="T8" fmla="*/ 32 w 35"/>
                  <a:gd name="T9" fmla="*/ 6 h 44"/>
                  <a:gd name="T10" fmla="*/ 32 w 35"/>
                  <a:gd name="T11" fmla="*/ 10 h 44"/>
                  <a:gd name="T12" fmla="*/ 35 w 35"/>
                  <a:gd name="T13" fmla="*/ 16 h 44"/>
                  <a:gd name="T14" fmla="*/ 35 w 35"/>
                  <a:gd name="T15" fmla="*/ 20 h 44"/>
                  <a:gd name="T16" fmla="*/ 35 w 35"/>
                  <a:gd name="T17" fmla="*/ 23 h 44"/>
                  <a:gd name="T18" fmla="*/ 32 w 35"/>
                  <a:gd name="T19" fmla="*/ 32 h 44"/>
                  <a:gd name="T20" fmla="*/ 32 w 35"/>
                  <a:gd name="T21" fmla="*/ 34 h 44"/>
                  <a:gd name="T22" fmla="*/ 28 w 35"/>
                  <a:gd name="T23" fmla="*/ 38 h 44"/>
                  <a:gd name="T24" fmla="*/ 25 w 35"/>
                  <a:gd name="T25" fmla="*/ 42 h 44"/>
                  <a:gd name="T26" fmla="*/ 25 w 35"/>
                  <a:gd name="T27" fmla="*/ 44 h 44"/>
                  <a:gd name="T28" fmla="*/ 22 w 35"/>
                  <a:gd name="T29" fmla="*/ 44 h 44"/>
                  <a:gd name="T30" fmla="*/ 18 w 35"/>
                  <a:gd name="T31" fmla="*/ 44 h 44"/>
                  <a:gd name="T32" fmla="*/ 13 w 35"/>
                  <a:gd name="T33" fmla="*/ 44 h 44"/>
                  <a:gd name="T34" fmla="*/ 11 w 35"/>
                  <a:gd name="T35" fmla="*/ 44 h 44"/>
                  <a:gd name="T36" fmla="*/ 7 w 35"/>
                  <a:gd name="T37" fmla="*/ 42 h 44"/>
                  <a:gd name="T38" fmla="*/ 3 w 35"/>
                  <a:gd name="T39" fmla="*/ 42 h 44"/>
                  <a:gd name="T40" fmla="*/ 3 w 35"/>
                  <a:gd name="T41" fmla="*/ 38 h 44"/>
                  <a:gd name="T42" fmla="*/ 0 w 35"/>
                  <a:gd name="T43" fmla="*/ 34 h 44"/>
                  <a:gd name="T44" fmla="*/ 0 w 35"/>
                  <a:gd name="T45" fmla="*/ 28 h 44"/>
                  <a:gd name="T46" fmla="*/ 0 w 35"/>
                  <a:gd name="T47" fmla="*/ 23 h 44"/>
                  <a:gd name="T48" fmla="*/ 0 w 35"/>
                  <a:gd name="T49" fmla="*/ 20 h 44"/>
                  <a:gd name="T50" fmla="*/ 3 w 35"/>
                  <a:gd name="T51" fmla="*/ 12 h 44"/>
                  <a:gd name="T52" fmla="*/ 3 w 35"/>
                  <a:gd name="T53" fmla="*/ 10 h 44"/>
                  <a:gd name="T54" fmla="*/ 7 w 35"/>
                  <a:gd name="T55" fmla="*/ 6 h 44"/>
                  <a:gd name="T56" fmla="*/ 11 w 35"/>
                  <a:gd name="T57" fmla="*/ 4 h 44"/>
                  <a:gd name="T58" fmla="*/ 11 w 35"/>
                  <a:gd name="T59" fmla="*/ 0 h 44"/>
                  <a:gd name="T60" fmla="*/ 13 w 35"/>
                  <a:gd name="T61" fmla="*/ 0 h 44"/>
                  <a:gd name="T62" fmla="*/ 18 w 35"/>
                  <a:gd name="T63" fmla="*/ 0 h 44"/>
                  <a:gd name="T64" fmla="*/ 22 w 35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4">
                    <a:moveTo>
                      <a:pt x="22" y="0"/>
                    </a:moveTo>
                    <a:lnTo>
                      <a:pt x="25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5" y="16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0" name="Freeform 1838"/>
              <p:cNvSpPr>
                <a:spLocks/>
              </p:cNvSpPr>
              <p:nvPr/>
            </p:nvSpPr>
            <p:spPr bwMode="auto">
              <a:xfrm>
                <a:off x="4516" y="3882"/>
                <a:ext cx="17" cy="22"/>
              </a:xfrm>
              <a:custGeom>
                <a:avLst/>
                <a:gdLst>
                  <a:gd name="T0" fmla="*/ 22 w 35"/>
                  <a:gd name="T1" fmla="*/ 0 h 44"/>
                  <a:gd name="T2" fmla="*/ 25 w 35"/>
                  <a:gd name="T3" fmla="*/ 0 h 44"/>
                  <a:gd name="T4" fmla="*/ 28 w 35"/>
                  <a:gd name="T5" fmla="*/ 4 h 44"/>
                  <a:gd name="T6" fmla="*/ 32 w 35"/>
                  <a:gd name="T7" fmla="*/ 4 h 44"/>
                  <a:gd name="T8" fmla="*/ 32 w 35"/>
                  <a:gd name="T9" fmla="*/ 6 h 44"/>
                  <a:gd name="T10" fmla="*/ 32 w 35"/>
                  <a:gd name="T11" fmla="*/ 10 h 44"/>
                  <a:gd name="T12" fmla="*/ 35 w 35"/>
                  <a:gd name="T13" fmla="*/ 16 h 44"/>
                  <a:gd name="T14" fmla="*/ 35 w 35"/>
                  <a:gd name="T15" fmla="*/ 20 h 44"/>
                  <a:gd name="T16" fmla="*/ 35 w 35"/>
                  <a:gd name="T17" fmla="*/ 23 h 44"/>
                  <a:gd name="T18" fmla="*/ 32 w 35"/>
                  <a:gd name="T19" fmla="*/ 32 h 44"/>
                  <a:gd name="T20" fmla="*/ 32 w 35"/>
                  <a:gd name="T21" fmla="*/ 34 h 44"/>
                  <a:gd name="T22" fmla="*/ 28 w 35"/>
                  <a:gd name="T23" fmla="*/ 38 h 44"/>
                  <a:gd name="T24" fmla="*/ 25 w 35"/>
                  <a:gd name="T25" fmla="*/ 42 h 44"/>
                  <a:gd name="T26" fmla="*/ 25 w 35"/>
                  <a:gd name="T27" fmla="*/ 44 h 44"/>
                  <a:gd name="T28" fmla="*/ 22 w 35"/>
                  <a:gd name="T29" fmla="*/ 44 h 44"/>
                  <a:gd name="T30" fmla="*/ 18 w 35"/>
                  <a:gd name="T31" fmla="*/ 44 h 44"/>
                  <a:gd name="T32" fmla="*/ 13 w 35"/>
                  <a:gd name="T33" fmla="*/ 44 h 44"/>
                  <a:gd name="T34" fmla="*/ 11 w 35"/>
                  <a:gd name="T35" fmla="*/ 44 h 44"/>
                  <a:gd name="T36" fmla="*/ 7 w 35"/>
                  <a:gd name="T37" fmla="*/ 42 h 44"/>
                  <a:gd name="T38" fmla="*/ 3 w 35"/>
                  <a:gd name="T39" fmla="*/ 42 h 44"/>
                  <a:gd name="T40" fmla="*/ 3 w 35"/>
                  <a:gd name="T41" fmla="*/ 38 h 44"/>
                  <a:gd name="T42" fmla="*/ 0 w 35"/>
                  <a:gd name="T43" fmla="*/ 34 h 44"/>
                  <a:gd name="T44" fmla="*/ 0 w 35"/>
                  <a:gd name="T45" fmla="*/ 28 h 44"/>
                  <a:gd name="T46" fmla="*/ 0 w 35"/>
                  <a:gd name="T47" fmla="*/ 23 h 44"/>
                  <a:gd name="T48" fmla="*/ 0 w 35"/>
                  <a:gd name="T49" fmla="*/ 20 h 44"/>
                  <a:gd name="T50" fmla="*/ 3 w 35"/>
                  <a:gd name="T51" fmla="*/ 12 h 44"/>
                  <a:gd name="T52" fmla="*/ 3 w 35"/>
                  <a:gd name="T53" fmla="*/ 10 h 44"/>
                  <a:gd name="T54" fmla="*/ 7 w 35"/>
                  <a:gd name="T55" fmla="*/ 6 h 44"/>
                  <a:gd name="T56" fmla="*/ 11 w 35"/>
                  <a:gd name="T57" fmla="*/ 4 h 44"/>
                  <a:gd name="T58" fmla="*/ 11 w 35"/>
                  <a:gd name="T59" fmla="*/ 0 h 44"/>
                  <a:gd name="T60" fmla="*/ 13 w 35"/>
                  <a:gd name="T61" fmla="*/ 0 h 44"/>
                  <a:gd name="T62" fmla="*/ 18 w 35"/>
                  <a:gd name="T63" fmla="*/ 0 h 44"/>
                  <a:gd name="T64" fmla="*/ 22 w 35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4">
                    <a:moveTo>
                      <a:pt x="22" y="0"/>
                    </a:moveTo>
                    <a:lnTo>
                      <a:pt x="25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5" y="16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1" name="Freeform 1839"/>
              <p:cNvSpPr>
                <a:spLocks/>
              </p:cNvSpPr>
              <p:nvPr/>
            </p:nvSpPr>
            <p:spPr bwMode="auto">
              <a:xfrm>
                <a:off x="4521" y="3885"/>
                <a:ext cx="7" cy="14"/>
              </a:xfrm>
              <a:custGeom>
                <a:avLst/>
                <a:gdLst>
                  <a:gd name="T0" fmla="*/ 7 w 14"/>
                  <a:gd name="T1" fmla="*/ 0 h 28"/>
                  <a:gd name="T2" fmla="*/ 11 w 14"/>
                  <a:gd name="T3" fmla="*/ 4 h 28"/>
                  <a:gd name="T4" fmla="*/ 11 w 14"/>
                  <a:gd name="T5" fmla="*/ 6 h 28"/>
                  <a:gd name="T6" fmla="*/ 14 w 14"/>
                  <a:gd name="T7" fmla="*/ 6 h 28"/>
                  <a:gd name="T8" fmla="*/ 14 w 14"/>
                  <a:gd name="T9" fmla="*/ 10 h 28"/>
                  <a:gd name="T10" fmla="*/ 14 w 14"/>
                  <a:gd name="T11" fmla="*/ 14 h 28"/>
                  <a:gd name="T12" fmla="*/ 11 w 14"/>
                  <a:gd name="T13" fmla="*/ 17 h 28"/>
                  <a:gd name="T14" fmla="*/ 11 w 14"/>
                  <a:gd name="T15" fmla="*/ 22 h 28"/>
                  <a:gd name="T16" fmla="*/ 11 w 14"/>
                  <a:gd name="T17" fmla="*/ 26 h 28"/>
                  <a:gd name="T18" fmla="*/ 7 w 14"/>
                  <a:gd name="T19" fmla="*/ 26 h 28"/>
                  <a:gd name="T20" fmla="*/ 7 w 14"/>
                  <a:gd name="T21" fmla="*/ 28 h 28"/>
                  <a:gd name="T22" fmla="*/ 2 w 14"/>
                  <a:gd name="T23" fmla="*/ 28 h 28"/>
                  <a:gd name="T24" fmla="*/ 0 w 14"/>
                  <a:gd name="T25" fmla="*/ 26 h 28"/>
                  <a:gd name="T26" fmla="*/ 0 w 14"/>
                  <a:gd name="T27" fmla="*/ 22 h 28"/>
                  <a:gd name="T28" fmla="*/ 0 w 14"/>
                  <a:gd name="T29" fmla="*/ 17 h 28"/>
                  <a:gd name="T30" fmla="*/ 0 w 14"/>
                  <a:gd name="T31" fmla="*/ 14 h 28"/>
                  <a:gd name="T32" fmla="*/ 0 w 14"/>
                  <a:gd name="T33" fmla="*/ 10 h 28"/>
                  <a:gd name="T34" fmla="*/ 0 w 14"/>
                  <a:gd name="T35" fmla="*/ 6 h 28"/>
                  <a:gd name="T36" fmla="*/ 2 w 14"/>
                  <a:gd name="T37" fmla="*/ 6 h 28"/>
                  <a:gd name="T38" fmla="*/ 2 w 14"/>
                  <a:gd name="T39" fmla="*/ 4 h 28"/>
                  <a:gd name="T40" fmla="*/ 7 w 14"/>
                  <a:gd name="T41" fmla="*/ 4 h 28"/>
                  <a:gd name="T42" fmla="*/ 7 w 14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7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2" name="Freeform 1840"/>
              <p:cNvSpPr>
                <a:spLocks/>
              </p:cNvSpPr>
              <p:nvPr/>
            </p:nvSpPr>
            <p:spPr bwMode="auto">
              <a:xfrm>
                <a:off x="4521" y="3885"/>
                <a:ext cx="7" cy="14"/>
              </a:xfrm>
              <a:custGeom>
                <a:avLst/>
                <a:gdLst>
                  <a:gd name="T0" fmla="*/ 7 w 14"/>
                  <a:gd name="T1" fmla="*/ 0 h 28"/>
                  <a:gd name="T2" fmla="*/ 11 w 14"/>
                  <a:gd name="T3" fmla="*/ 4 h 28"/>
                  <a:gd name="T4" fmla="*/ 11 w 14"/>
                  <a:gd name="T5" fmla="*/ 6 h 28"/>
                  <a:gd name="T6" fmla="*/ 14 w 14"/>
                  <a:gd name="T7" fmla="*/ 6 h 28"/>
                  <a:gd name="T8" fmla="*/ 14 w 14"/>
                  <a:gd name="T9" fmla="*/ 10 h 28"/>
                  <a:gd name="T10" fmla="*/ 14 w 14"/>
                  <a:gd name="T11" fmla="*/ 14 h 28"/>
                  <a:gd name="T12" fmla="*/ 11 w 14"/>
                  <a:gd name="T13" fmla="*/ 17 h 28"/>
                  <a:gd name="T14" fmla="*/ 11 w 14"/>
                  <a:gd name="T15" fmla="*/ 22 h 28"/>
                  <a:gd name="T16" fmla="*/ 11 w 14"/>
                  <a:gd name="T17" fmla="*/ 26 h 28"/>
                  <a:gd name="T18" fmla="*/ 7 w 14"/>
                  <a:gd name="T19" fmla="*/ 26 h 28"/>
                  <a:gd name="T20" fmla="*/ 7 w 14"/>
                  <a:gd name="T21" fmla="*/ 28 h 28"/>
                  <a:gd name="T22" fmla="*/ 2 w 14"/>
                  <a:gd name="T23" fmla="*/ 28 h 28"/>
                  <a:gd name="T24" fmla="*/ 0 w 14"/>
                  <a:gd name="T25" fmla="*/ 26 h 28"/>
                  <a:gd name="T26" fmla="*/ 0 w 14"/>
                  <a:gd name="T27" fmla="*/ 22 h 28"/>
                  <a:gd name="T28" fmla="*/ 0 w 14"/>
                  <a:gd name="T29" fmla="*/ 17 h 28"/>
                  <a:gd name="T30" fmla="*/ 0 w 14"/>
                  <a:gd name="T31" fmla="*/ 14 h 28"/>
                  <a:gd name="T32" fmla="*/ 0 w 14"/>
                  <a:gd name="T33" fmla="*/ 10 h 28"/>
                  <a:gd name="T34" fmla="*/ 0 w 14"/>
                  <a:gd name="T35" fmla="*/ 6 h 28"/>
                  <a:gd name="T36" fmla="*/ 2 w 14"/>
                  <a:gd name="T37" fmla="*/ 6 h 28"/>
                  <a:gd name="T38" fmla="*/ 2 w 14"/>
                  <a:gd name="T39" fmla="*/ 4 h 28"/>
                  <a:gd name="T40" fmla="*/ 7 w 14"/>
                  <a:gd name="T41" fmla="*/ 4 h 28"/>
                  <a:gd name="T42" fmla="*/ 7 w 14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7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3" name="Freeform 1841"/>
              <p:cNvSpPr>
                <a:spLocks/>
              </p:cNvSpPr>
              <p:nvPr/>
            </p:nvSpPr>
            <p:spPr bwMode="auto">
              <a:xfrm>
                <a:off x="4537" y="3874"/>
                <a:ext cx="17" cy="30"/>
              </a:xfrm>
              <a:custGeom>
                <a:avLst/>
                <a:gdLst>
                  <a:gd name="T0" fmla="*/ 4 w 36"/>
                  <a:gd name="T1" fmla="*/ 12 h 60"/>
                  <a:gd name="T2" fmla="*/ 0 w 36"/>
                  <a:gd name="T3" fmla="*/ 50 h 60"/>
                  <a:gd name="T4" fmla="*/ 9 w 36"/>
                  <a:gd name="T5" fmla="*/ 58 h 60"/>
                  <a:gd name="T6" fmla="*/ 9 w 36"/>
                  <a:gd name="T7" fmla="*/ 54 h 60"/>
                  <a:gd name="T8" fmla="*/ 12 w 36"/>
                  <a:gd name="T9" fmla="*/ 54 h 60"/>
                  <a:gd name="T10" fmla="*/ 12 w 36"/>
                  <a:gd name="T11" fmla="*/ 36 h 60"/>
                  <a:gd name="T12" fmla="*/ 22 w 36"/>
                  <a:gd name="T13" fmla="*/ 60 h 60"/>
                  <a:gd name="T14" fmla="*/ 26 w 36"/>
                  <a:gd name="T15" fmla="*/ 60 h 60"/>
                  <a:gd name="T16" fmla="*/ 29 w 36"/>
                  <a:gd name="T17" fmla="*/ 50 h 60"/>
                  <a:gd name="T18" fmla="*/ 15 w 36"/>
                  <a:gd name="T19" fmla="*/ 28 h 60"/>
                  <a:gd name="T20" fmla="*/ 36 w 36"/>
                  <a:gd name="T21" fmla="*/ 16 h 60"/>
                  <a:gd name="T22" fmla="*/ 29 w 36"/>
                  <a:gd name="T23" fmla="*/ 9 h 60"/>
                  <a:gd name="T24" fmla="*/ 12 w 36"/>
                  <a:gd name="T25" fmla="*/ 20 h 60"/>
                  <a:gd name="T26" fmla="*/ 15 w 36"/>
                  <a:gd name="T27" fmla="*/ 9 h 60"/>
                  <a:gd name="T28" fmla="*/ 9 w 36"/>
                  <a:gd name="T29" fmla="*/ 0 h 60"/>
                  <a:gd name="T30" fmla="*/ 4 w 36"/>
                  <a:gd name="T3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4" y="12"/>
                    </a:moveTo>
                    <a:lnTo>
                      <a:pt x="0" y="50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36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29" y="50"/>
                    </a:lnTo>
                    <a:lnTo>
                      <a:pt x="15" y="28"/>
                    </a:lnTo>
                    <a:lnTo>
                      <a:pt x="36" y="16"/>
                    </a:lnTo>
                    <a:lnTo>
                      <a:pt x="29" y="9"/>
                    </a:lnTo>
                    <a:lnTo>
                      <a:pt x="12" y="2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4" name="Freeform 1842"/>
              <p:cNvSpPr>
                <a:spLocks/>
              </p:cNvSpPr>
              <p:nvPr/>
            </p:nvSpPr>
            <p:spPr bwMode="auto">
              <a:xfrm>
                <a:off x="4537" y="3874"/>
                <a:ext cx="17" cy="30"/>
              </a:xfrm>
              <a:custGeom>
                <a:avLst/>
                <a:gdLst>
                  <a:gd name="T0" fmla="*/ 4 w 36"/>
                  <a:gd name="T1" fmla="*/ 12 h 60"/>
                  <a:gd name="T2" fmla="*/ 0 w 36"/>
                  <a:gd name="T3" fmla="*/ 50 h 60"/>
                  <a:gd name="T4" fmla="*/ 9 w 36"/>
                  <a:gd name="T5" fmla="*/ 58 h 60"/>
                  <a:gd name="T6" fmla="*/ 9 w 36"/>
                  <a:gd name="T7" fmla="*/ 54 h 60"/>
                  <a:gd name="T8" fmla="*/ 12 w 36"/>
                  <a:gd name="T9" fmla="*/ 54 h 60"/>
                  <a:gd name="T10" fmla="*/ 12 w 36"/>
                  <a:gd name="T11" fmla="*/ 36 h 60"/>
                  <a:gd name="T12" fmla="*/ 22 w 36"/>
                  <a:gd name="T13" fmla="*/ 60 h 60"/>
                  <a:gd name="T14" fmla="*/ 26 w 36"/>
                  <a:gd name="T15" fmla="*/ 60 h 60"/>
                  <a:gd name="T16" fmla="*/ 29 w 36"/>
                  <a:gd name="T17" fmla="*/ 50 h 60"/>
                  <a:gd name="T18" fmla="*/ 15 w 36"/>
                  <a:gd name="T19" fmla="*/ 28 h 60"/>
                  <a:gd name="T20" fmla="*/ 36 w 36"/>
                  <a:gd name="T21" fmla="*/ 16 h 60"/>
                  <a:gd name="T22" fmla="*/ 29 w 36"/>
                  <a:gd name="T23" fmla="*/ 9 h 60"/>
                  <a:gd name="T24" fmla="*/ 12 w 36"/>
                  <a:gd name="T25" fmla="*/ 20 h 60"/>
                  <a:gd name="T26" fmla="*/ 15 w 36"/>
                  <a:gd name="T27" fmla="*/ 9 h 60"/>
                  <a:gd name="T28" fmla="*/ 9 w 36"/>
                  <a:gd name="T29" fmla="*/ 0 h 60"/>
                  <a:gd name="T30" fmla="*/ 4 w 36"/>
                  <a:gd name="T3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4" y="12"/>
                    </a:moveTo>
                    <a:lnTo>
                      <a:pt x="0" y="50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2" y="36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29" y="50"/>
                    </a:lnTo>
                    <a:lnTo>
                      <a:pt x="15" y="28"/>
                    </a:lnTo>
                    <a:lnTo>
                      <a:pt x="36" y="16"/>
                    </a:lnTo>
                    <a:lnTo>
                      <a:pt x="29" y="9"/>
                    </a:lnTo>
                    <a:lnTo>
                      <a:pt x="12" y="2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4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5" name="Freeform 1843"/>
              <p:cNvSpPr>
                <a:spLocks/>
              </p:cNvSpPr>
              <p:nvPr/>
            </p:nvSpPr>
            <p:spPr bwMode="auto">
              <a:xfrm>
                <a:off x="4514" y="3857"/>
                <a:ext cx="28" cy="25"/>
              </a:xfrm>
              <a:custGeom>
                <a:avLst/>
                <a:gdLst>
                  <a:gd name="T0" fmla="*/ 10 w 56"/>
                  <a:gd name="T1" fmla="*/ 4 h 50"/>
                  <a:gd name="T2" fmla="*/ 21 w 56"/>
                  <a:gd name="T3" fmla="*/ 24 h 50"/>
                  <a:gd name="T4" fmla="*/ 0 w 56"/>
                  <a:gd name="T5" fmla="*/ 38 h 50"/>
                  <a:gd name="T6" fmla="*/ 3 w 56"/>
                  <a:gd name="T7" fmla="*/ 50 h 50"/>
                  <a:gd name="T8" fmla="*/ 6 w 56"/>
                  <a:gd name="T9" fmla="*/ 50 h 50"/>
                  <a:gd name="T10" fmla="*/ 10 w 56"/>
                  <a:gd name="T11" fmla="*/ 50 h 50"/>
                  <a:gd name="T12" fmla="*/ 28 w 56"/>
                  <a:gd name="T13" fmla="*/ 34 h 50"/>
                  <a:gd name="T14" fmla="*/ 38 w 56"/>
                  <a:gd name="T15" fmla="*/ 50 h 50"/>
                  <a:gd name="T16" fmla="*/ 44 w 56"/>
                  <a:gd name="T17" fmla="*/ 50 h 50"/>
                  <a:gd name="T18" fmla="*/ 48 w 56"/>
                  <a:gd name="T19" fmla="*/ 43 h 50"/>
                  <a:gd name="T20" fmla="*/ 35 w 56"/>
                  <a:gd name="T21" fmla="*/ 28 h 50"/>
                  <a:gd name="T22" fmla="*/ 56 w 56"/>
                  <a:gd name="T23" fmla="*/ 7 h 50"/>
                  <a:gd name="T24" fmla="*/ 48 w 56"/>
                  <a:gd name="T25" fmla="*/ 0 h 50"/>
                  <a:gd name="T26" fmla="*/ 31 w 56"/>
                  <a:gd name="T27" fmla="*/ 15 h 50"/>
                  <a:gd name="T28" fmla="*/ 21 w 56"/>
                  <a:gd name="T29" fmla="*/ 0 h 50"/>
                  <a:gd name="T30" fmla="*/ 16 w 56"/>
                  <a:gd name="T31" fmla="*/ 0 h 50"/>
                  <a:gd name="T32" fmla="*/ 14 w 56"/>
                  <a:gd name="T33" fmla="*/ 0 h 50"/>
                  <a:gd name="T34" fmla="*/ 10 w 56"/>
                  <a:gd name="T3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0">
                    <a:moveTo>
                      <a:pt x="10" y="4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28" y="3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8" y="43"/>
                    </a:lnTo>
                    <a:lnTo>
                      <a:pt x="35" y="28"/>
                    </a:lnTo>
                    <a:lnTo>
                      <a:pt x="56" y="7"/>
                    </a:lnTo>
                    <a:lnTo>
                      <a:pt x="48" y="0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6" name="Freeform 1844"/>
              <p:cNvSpPr>
                <a:spLocks/>
              </p:cNvSpPr>
              <p:nvPr/>
            </p:nvSpPr>
            <p:spPr bwMode="auto">
              <a:xfrm>
                <a:off x="4514" y="3857"/>
                <a:ext cx="28" cy="25"/>
              </a:xfrm>
              <a:custGeom>
                <a:avLst/>
                <a:gdLst>
                  <a:gd name="T0" fmla="*/ 10 w 56"/>
                  <a:gd name="T1" fmla="*/ 4 h 50"/>
                  <a:gd name="T2" fmla="*/ 21 w 56"/>
                  <a:gd name="T3" fmla="*/ 24 h 50"/>
                  <a:gd name="T4" fmla="*/ 0 w 56"/>
                  <a:gd name="T5" fmla="*/ 38 h 50"/>
                  <a:gd name="T6" fmla="*/ 3 w 56"/>
                  <a:gd name="T7" fmla="*/ 50 h 50"/>
                  <a:gd name="T8" fmla="*/ 6 w 56"/>
                  <a:gd name="T9" fmla="*/ 50 h 50"/>
                  <a:gd name="T10" fmla="*/ 10 w 56"/>
                  <a:gd name="T11" fmla="*/ 50 h 50"/>
                  <a:gd name="T12" fmla="*/ 28 w 56"/>
                  <a:gd name="T13" fmla="*/ 34 h 50"/>
                  <a:gd name="T14" fmla="*/ 38 w 56"/>
                  <a:gd name="T15" fmla="*/ 50 h 50"/>
                  <a:gd name="T16" fmla="*/ 44 w 56"/>
                  <a:gd name="T17" fmla="*/ 50 h 50"/>
                  <a:gd name="T18" fmla="*/ 48 w 56"/>
                  <a:gd name="T19" fmla="*/ 43 h 50"/>
                  <a:gd name="T20" fmla="*/ 35 w 56"/>
                  <a:gd name="T21" fmla="*/ 28 h 50"/>
                  <a:gd name="T22" fmla="*/ 56 w 56"/>
                  <a:gd name="T23" fmla="*/ 7 h 50"/>
                  <a:gd name="T24" fmla="*/ 48 w 56"/>
                  <a:gd name="T25" fmla="*/ 0 h 50"/>
                  <a:gd name="T26" fmla="*/ 31 w 56"/>
                  <a:gd name="T27" fmla="*/ 15 h 50"/>
                  <a:gd name="T28" fmla="*/ 21 w 56"/>
                  <a:gd name="T29" fmla="*/ 0 h 50"/>
                  <a:gd name="T30" fmla="*/ 16 w 56"/>
                  <a:gd name="T31" fmla="*/ 0 h 50"/>
                  <a:gd name="T32" fmla="*/ 14 w 56"/>
                  <a:gd name="T33" fmla="*/ 0 h 50"/>
                  <a:gd name="T34" fmla="*/ 10 w 56"/>
                  <a:gd name="T3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0">
                    <a:moveTo>
                      <a:pt x="10" y="4"/>
                    </a:moveTo>
                    <a:lnTo>
                      <a:pt x="21" y="24"/>
                    </a:lnTo>
                    <a:lnTo>
                      <a:pt x="0" y="38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28" y="3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8" y="43"/>
                    </a:lnTo>
                    <a:lnTo>
                      <a:pt x="35" y="28"/>
                    </a:lnTo>
                    <a:lnTo>
                      <a:pt x="56" y="7"/>
                    </a:lnTo>
                    <a:lnTo>
                      <a:pt x="48" y="0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7" name="Rectangle 1845"/>
              <p:cNvSpPr>
                <a:spLocks noChangeArrowheads="1"/>
              </p:cNvSpPr>
              <p:nvPr/>
            </p:nvSpPr>
            <p:spPr bwMode="auto">
              <a:xfrm>
                <a:off x="4648" y="3811"/>
                <a:ext cx="65" cy="73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8" name="Rectangle 1846"/>
              <p:cNvSpPr>
                <a:spLocks noChangeArrowheads="1"/>
              </p:cNvSpPr>
              <p:nvPr/>
            </p:nvSpPr>
            <p:spPr bwMode="auto">
              <a:xfrm>
                <a:off x="4648" y="3811"/>
                <a:ext cx="65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19" name="Rectangle 1847"/>
              <p:cNvSpPr>
                <a:spLocks noChangeArrowheads="1"/>
              </p:cNvSpPr>
              <p:nvPr/>
            </p:nvSpPr>
            <p:spPr bwMode="auto">
              <a:xfrm>
                <a:off x="4652" y="3816"/>
                <a:ext cx="57" cy="66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0" name="Rectangle 1848"/>
              <p:cNvSpPr>
                <a:spLocks noChangeArrowheads="1"/>
              </p:cNvSpPr>
              <p:nvPr/>
            </p:nvSpPr>
            <p:spPr bwMode="auto">
              <a:xfrm>
                <a:off x="4652" y="3816"/>
                <a:ext cx="57" cy="6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1" name="Freeform 1849"/>
              <p:cNvSpPr>
                <a:spLocks/>
              </p:cNvSpPr>
              <p:nvPr/>
            </p:nvSpPr>
            <p:spPr bwMode="auto">
              <a:xfrm>
                <a:off x="4686" y="3840"/>
                <a:ext cx="19" cy="34"/>
              </a:xfrm>
              <a:custGeom>
                <a:avLst/>
                <a:gdLst>
                  <a:gd name="T0" fmla="*/ 2 w 38"/>
                  <a:gd name="T1" fmla="*/ 10 h 68"/>
                  <a:gd name="T2" fmla="*/ 0 w 38"/>
                  <a:gd name="T3" fmla="*/ 58 h 68"/>
                  <a:gd name="T4" fmla="*/ 6 w 38"/>
                  <a:gd name="T5" fmla="*/ 66 h 68"/>
                  <a:gd name="T6" fmla="*/ 6 w 38"/>
                  <a:gd name="T7" fmla="*/ 62 h 68"/>
                  <a:gd name="T8" fmla="*/ 9 w 38"/>
                  <a:gd name="T9" fmla="*/ 62 h 68"/>
                  <a:gd name="T10" fmla="*/ 9 w 38"/>
                  <a:gd name="T11" fmla="*/ 41 h 68"/>
                  <a:gd name="T12" fmla="*/ 23 w 38"/>
                  <a:gd name="T13" fmla="*/ 68 h 68"/>
                  <a:gd name="T14" fmla="*/ 30 w 38"/>
                  <a:gd name="T15" fmla="*/ 68 h 68"/>
                  <a:gd name="T16" fmla="*/ 30 w 38"/>
                  <a:gd name="T17" fmla="*/ 58 h 68"/>
                  <a:gd name="T18" fmla="*/ 16 w 38"/>
                  <a:gd name="T19" fmla="*/ 30 h 68"/>
                  <a:gd name="T20" fmla="*/ 38 w 38"/>
                  <a:gd name="T21" fmla="*/ 18 h 68"/>
                  <a:gd name="T22" fmla="*/ 34 w 38"/>
                  <a:gd name="T23" fmla="*/ 6 h 68"/>
                  <a:gd name="T24" fmla="*/ 13 w 38"/>
                  <a:gd name="T25" fmla="*/ 20 h 68"/>
                  <a:gd name="T26" fmla="*/ 16 w 38"/>
                  <a:gd name="T27" fmla="*/ 2 h 68"/>
                  <a:gd name="T28" fmla="*/ 9 w 38"/>
                  <a:gd name="T29" fmla="*/ 0 h 68"/>
                  <a:gd name="T30" fmla="*/ 2 w 38"/>
                  <a:gd name="T3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68">
                    <a:moveTo>
                      <a:pt x="2" y="10"/>
                    </a:moveTo>
                    <a:lnTo>
                      <a:pt x="0" y="58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9" y="41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0" y="58"/>
                    </a:lnTo>
                    <a:lnTo>
                      <a:pt x="16" y="30"/>
                    </a:lnTo>
                    <a:lnTo>
                      <a:pt x="38" y="18"/>
                    </a:lnTo>
                    <a:lnTo>
                      <a:pt x="34" y="6"/>
                    </a:lnTo>
                    <a:lnTo>
                      <a:pt x="13" y="20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2" name="Freeform 1850"/>
              <p:cNvSpPr>
                <a:spLocks/>
              </p:cNvSpPr>
              <p:nvPr/>
            </p:nvSpPr>
            <p:spPr bwMode="auto">
              <a:xfrm>
                <a:off x="4686" y="3840"/>
                <a:ext cx="19" cy="34"/>
              </a:xfrm>
              <a:custGeom>
                <a:avLst/>
                <a:gdLst>
                  <a:gd name="T0" fmla="*/ 2 w 38"/>
                  <a:gd name="T1" fmla="*/ 10 h 68"/>
                  <a:gd name="T2" fmla="*/ 0 w 38"/>
                  <a:gd name="T3" fmla="*/ 58 h 68"/>
                  <a:gd name="T4" fmla="*/ 6 w 38"/>
                  <a:gd name="T5" fmla="*/ 66 h 68"/>
                  <a:gd name="T6" fmla="*/ 6 w 38"/>
                  <a:gd name="T7" fmla="*/ 62 h 68"/>
                  <a:gd name="T8" fmla="*/ 9 w 38"/>
                  <a:gd name="T9" fmla="*/ 62 h 68"/>
                  <a:gd name="T10" fmla="*/ 9 w 38"/>
                  <a:gd name="T11" fmla="*/ 41 h 68"/>
                  <a:gd name="T12" fmla="*/ 23 w 38"/>
                  <a:gd name="T13" fmla="*/ 68 h 68"/>
                  <a:gd name="T14" fmla="*/ 30 w 38"/>
                  <a:gd name="T15" fmla="*/ 68 h 68"/>
                  <a:gd name="T16" fmla="*/ 30 w 38"/>
                  <a:gd name="T17" fmla="*/ 58 h 68"/>
                  <a:gd name="T18" fmla="*/ 16 w 38"/>
                  <a:gd name="T19" fmla="*/ 30 h 68"/>
                  <a:gd name="T20" fmla="*/ 38 w 38"/>
                  <a:gd name="T21" fmla="*/ 18 h 68"/>
                  <a:gd name="T22" fmla="*/ 34 w 38"/>
                  <a:gd name="T23" fmla="*/ 6 h 68"/>
                  <a:gd name="T24" fmla="*/ 13 w 38"/>
                  <a:gd name="T25" fmla="*/ 20 h 68"/>
                  <a:gd name="T26" fmla="*/ 16 w 38"/>
                  <a:gd name="T27" fmla="*/ 2 h 68"/>
                  <a:gd name="T28" fmla="*/ 9 w 38"/>
                  <a:gd name="T29" fmla="*/ 0 h 68"/>
                  <a:gd name="T30" fmla="*/ 2 w 38"/>
                  <a:gd name="T3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68">
                    <a:moveTo>
                      <a:pt x="2" y="10"/>
                    </a:moveTo>
                    <a:lnTo>
                      <a:pt x="0" y="58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9" y="41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0" y="58"/>
                    </a:lnTo>
                    <a:lnTo>
                      <a:pt x="16" y="30"/>
                    </a:lnTo>
                    <a:lnTo>
                      <a:pt x="38" y="18"/>
                    </a:lnTo>
                    <a:lnTo>
                      <a:pt x="34" y="6"/>
                    </a:lnTo>
                    <a:lnTo>
                      <a:pt x="13" y="20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2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3" name="Freeform 1851"/>
              <p:cNvSpPr>
                <a:spLocks/>
              </p:cNvSpPr>
              <p:nvPr/>
            </p:nvSpPr>
            <p:spPr bwMode="auto">
              <a:xfrm>
                <a:off x="4659" y="3817"/>
                <a:ext cx="31" cy="32"/>
              </a:xfrm>
              <a:custGeom>
                <a:avLst/>
                <a:gdLst>
                  <a:gd name="T0" fmla="*/ 11 w 63"/>
                  <a:gd name="T1" fmla="*/ 8 h 64"/>
                  <a:gd name="T2" fmla="*/ 25 w 63"/>
                  <a:gd name="T3" fmla="*/ 28 h 64"/>
                  <a:gd name="T4" fmla="*/ 0 w 63"/>
                  <a:gd name="T5" fmla="*/ 48 h 64"/>
                  <a:gd name="T6" fmla="*/ 0 w 63"/>
                  <a:gd name="T7" fmla="*/ 64 h 64"/>
                  <a:gd name="T8" fmla="*/ 4 w 63"/>
                  <a:gd name="T9" fmla="*/ 60 h 64"/>
                  <a:gd name="T10" fmla="*/ 7 w 63"/>
                  <a:gd name="T11" fmla="*/ 64 h 64"/>
                  <a:gd name="T12" fmla="*/ 28 w 63"/>
                  <a:gd name="T13" fmla="*/ 42 h 64"/>
                  <a:gd name="T14" fmla="*/ 42 w 63"/>
                  <a:gd name="T15" fmla="*/ 60 h 64"/>
                  <a:gd name="T16" fmla="*/ 54 w 63"/>
                  <a:gd name="T17" fmla="*/ 60 h 64"/>
                  <a:gd name="T18" fmla="*/ 56 w 63"/>
                  <a:gd name="T19" fmla="*/ 52 h 64"/>
                  <a:gd name="T20" fmla="*/ 39 w 63"/>
                  <a:gd name="T21" fmla="*/ 36 h 64"/>
                  <a:gd name="T22" fmla="*/ 63 w 63"/>
                  <a:gd name="T23" fmla="*/ 10 h 64"/>
                  <a:gd name="T24" fmla="*/ 56 w 63"/>
                  <a:gd name="T25" fmla="*/ 4 h 64"/>
                  <a:gd name="T26" fmla="*/ 35 w 63"/>
                  <a:gd name="T27" fmla="*/ 20 h 64"/>
                  <a:gd name="T28" fmla="*/ 22 w 63"/>
                  <a:gd name="T29" fmla="*/ 0 h 64"/>
                  <a:gd name="T30" fmla="*/ 18 w 63"/>
                  <a:gd name="T31" fmla="*/ 4 h 64"/>
                  <a:gd name="T32" fmla="*/ 16 w 63"/>
                  <a:gd name="T33" fmla="*/ 0 h 64"/>
                  <a:gd name="T34" fmla="*/ 11 w 63"/>
                  <a:gd name="T3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64">
                    <a:moveTo>
                      <a:pt x="11" y="8"/>
                    </a:moveTo>
                    <a:lnTo>
                      <a:pt x="25" y="2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28" y="42"/>
                    </a:lnTo>
                    <a:lnTo>
                      <a:pt x="42" y="60"/>
                    </a:lnTo>
                    <a:lnTo>
                      <a:pt x="54" y="60"/>
                    </a:lnTo>
                    <a:lnTo>
                      <a:pt x="56" y="52"/>
                    </a:lnTo>
                    <a:lnTo>
                      <a:pt x="39" y="36"/>
                    </a:lnTo>
                    <a:lnTo>
                      <a:pt x="63" y="10"/>
                    </a:lnTo>
                    <a:lnTo>
                      <a:pt x="56" y="4"/>
                    </a:lnTo>
                    <a:lnTo>
                      <a:pt x="35" y="2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4" name="Freeform 1852"/>
              <p:cNvSpPr>
                <a:spLocks/>
              </p:cNvSpPr>
              <p:nvPr/>
            </p:nvSpPr>
            <p:spPr bwMode="auto">
              <a:xfrm>
                <a:off x="4659" y="3817"/>
                <a:ext cx="31" cy="32"/>
              </a:xfrm>
              <a:custGeom>
                <a:avLst/>
                <a:gdLst>
                  <a:gd name="T0" fmla="*/ 11 w 63"/>
                  <a:gd name="T1" fmla="*/ 8 h 64"/>
                  <a:gd name="T2" fmla="*/ 25 w 63"/>
                  <a:gd name="T3" fmla="*/ 28 h 64"/>
                  <a:gd name="T4" fmla="*/ 0 w 63"/>
                  <a:gd name="T5" fmla="*/ 48 h 64"/>
                  <a:gd name="T6" fmla="*/ 0 w 63"/>
                  <a:gd name="T7" fmla="*/ 64 h 64"/>
                  <a:gd name="T8" fmla="*/ 4 w 63"/>
                  <a:gd name="T9" fmla="*/ 60 h 64"/>
                  <a:gd name="T10" fmla="*/ 7 w 63"/>
                  <a:gd name="T11" fmla="*/ 64 h 64"/>
                  <a:gd name="T12" fmla="*/ 28 w 63"/>
                  <a:gd name="T13" fmla="*/ 42 h 64"/>
                  <a:gd name="T14" fmla="*/ 42 w 63"/>
                  <a:gd name="T15" fmla="*/ 60 h 64"/>
                  <a:gd name="T16" fmla="*/ 54 w 63"/>
                  <a:gd name="T17" fmla="*/ 60 h 64"/>
                  <a:gd name="T18" fmla="*/ 56 w 63"/>
                  <a:gd name="T19" fmla="*/ 52 h 64"/>
                  <a:gd name="T20" fmla="*/ 39 w 63"/>
                  <a:gd name="T21" fmla="*/ 36 h 64"/>
                  <a:gd name="T22" fmla="*/ 63 w 63"/>
                  <a:gd name="T23" fmla="*/ 10 h 64"/>
                  <a:gd name="T24" fmla="*/ 56 w 63"/>
                  <a:gd name="T25" fmla="*/ 4 h 64"/>
                  <a:gd name="T26" fmla="*/ 35 w 63"/>
                  <a:gd name="T27" fmla="*/ 20 h 64"/>
                  <a:gd name="T28" fmla="*/ 22 w 63"/>
                  <a:gd name="T29" fmla="*/ 0 h 64"/>
                  <a:gd name="T30" fmla="*/ 18 w 63"/>
                  <a:gd name="T31" fmla="*/ 4 h 64"/>
                  <a:gd name="T32" fmla="*/ 16 w 63"/>
                  <a:gd name="T33" fmla="*/ 0 h 64"/>
                  <a:gd name="T34" fmla="*/ 11 w 63"/>
                  <a:gd name="T3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64">
                    <a:moveTo>
                      <a:pt x="11" y="8"/>
                    </a:moveTo>
                    <a:lnTo>
                      <a:pt x="25" y="28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7" y="64"/>
                    </a:lnTo>
                    <a:lnTo>
                      <a:pt x="28" y="42"/>
                    </a:lnTo>
                    <a:lnTo>
                      <a:pt x="42" y="60"/>
                    </a:lnTo>
                    <a:lnTo>
                      <a:pt x="54" y="60"/>
                    </a:lnTo>
                    <a:lnTo>
                      <a:pt x="56" y="52"/>
                    </a:lnTo>
                    <a:lnTo>
                      <a:pt x="39" y="36"/>
                    </a:lnTo>
                    <a:lnTo>
                      <a:pt x="63" y="10"/>
                    </a:lnTo>
                    <a:lnTo>
                      <a:pt x="56" y="4"/>
                    </a:lnTo>
                    <a:lnTo>
                      <a:pt x="35" y="2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1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5" name="Freeform 1853"/>
              <p:cNvSpPr>
                <a:spLocks/>
              </p:cNvSpPr>
              <p:nvPr/>
            </p:nvSpPr>
            <p:spPr bwMode="auto">
              <a:xfrm>
                <a:off x="4661" y="3847"/>
                <a:ext cx="19" cy="29"/>
              </a:xfrm>
              <a:custGeom>
                <a:avLst/>
                <a:gdLst>
                  <a:gd name="T0" fmla="*/ 24 w 38"/>
                  <a:gd name="T1" fmla="*/ 0 h 58"/>
                  <a:gd name="T2" fmla="*/ 28 w 38"/>
                  <a:gd name="T3" fmla="*/ 0 h 58"/>
                  <a:gd name="T4" fmla="*/ 31 w 38"/>
                  <a:gd name="T5" fmla="*/ 4 h 58"/>
                  <a:gd name="T6" fmla="*/ 35 w 38"/>
                  <a:gd name="T7" fmla="*/ 6 h 58"/>
                  <a:gd name="T8" fmla="*/ 35 w 38"/>
                  <a:gd name="T9" fmla="*/ 10 h 58"/>
                  <a:gd name="T10" fmla="*/ 38 w 38"/>
                  <a:gd name="T11" fmla="*/ 16 h 58"/>
                  <a:gd name="T12" fmla="*/ 38 w 38"/>
                  <a:gd name="T13" fmla="*/ 20 h 58"/>
                  <a:gd name="T14" fmla="*/ 38 w 38"/>
                  <a:gd name="T15" fmla="*/ 27 h 58"/>
                  <a:gd name="T16" fmla="*/ 38 w 38"/>
                  <a:gd name="T17" fmla="*/ 32 h 58"/>
                  <a:gd name="T18" fmla="*/ 38 w 38"/>
                  <a:gd name="T19" fmla="*/ 38 h 58"/>
                  <a:gd name="T20" fmla="*/ 35 w 38"/>
                  <a:gd name="T21" fmla="*/ 42 h 58"/>
                  <a:gd name="T22" fmla="*/ 31 w 38"/>
                  <a:gd name="T23" fmla="*/ 48 h 58"/>
                  <a:gd name="T24" fmla="*/ 28 w 38"/>
                  <a:gd name="T25" fmla="*/ 52 h 58"/>
                  <a:gd name="T26" fmla="*/ 24 w 38"/>
                  <a:gd name="T27" fmla="*/ 54 h 58"/>
                  <a:gd name="T28" fmla="*/ 21 w 38"/>
                  <a:gd name="T29" fmla="*/ 54 h 58"/>
                  <a:gd name="T30" fmla="*/ 18 w 38"/>
                  <a:gd name="T31" fmla="*/ 58 h 58"/>
                  <a:gd name="T32" fmla="*/ 14 w 38"/>
                  <a:gd name="T33" fmla="*/ 58 h 58"/>
                  <a:gd name="T34" fmla="*/ 12 w 38"/>
                  <a:gd name="T35" fmla="*/ 54 h 58"/>
                  <a:gd name="T36" fmla="*/ 7 w 38"/>
                  <a:gd name="T37" fmla="*/ 52 h 58"/>
                  <a:gd name="T38" fmla="*/ 3 w 38"/>
                  <a:gd name="T39" fmla="*/ 52 h 58"/>
                  <a:gd name="T40" fmla="*/ 0 w 38"/>
                  <a:gd name="T41" fmla="*/ 44 h 58"/>
                  <a:gd name="T42" fmla="*/ 0 w 38"/>
                  <a:gd name="T43" fmla="*/ 42 h 58"/>
                  <a:gd name="T44" fmla="*/ 0 w 38"/>
                  <a:gd name="T45" fmla="*/ 38 h 58"/>
                  <a:gd name="T46" fmla="*/ 0 w 38"/>
                  <a:gd name="T47" fmla="*/ 32 h 58"/>
                  <a:gd name="T48" fmla="*/ 0 w 38"/>
                  <a:gd name="T49" fmla="*/ 24 h 58"/>
                  <a:gd name="T50" fmla="*/ 0 w 38"/>
                  <a:gd name="T51" fmla="*/ 20 h 58"/>
                  <a:gd name="T52" fmla="*/ 3 w 38"/>
                  <a:gd name="T53" fmla="*/ 14 h 58"/>
                  <a:gd name="T54" fmla="*/ 7 w 38"/>
                  <a:gd name="T55" fmla="*/ 10 h 58"/>
                  <a:gd name="T56" fmla="*/ 7 w 38"/>
                  <a:gd name="T57" fmla="*/ 6 h 58"/>
                  <a:gd name="T58" fmla="*/ 12 w 38"/>
                  <a:gd name="T59" fmla="*/ 4 h 58"/>
                  <a:gd name="T60" fmla="*/ 18 w 38"/>
                  <a:gd name="T61" fmla="*/ 0 h 58"/>
                  <a:gd name="T62" fmla="*/ 21 w 38"/>
                  <a:gd name="T63" fmla="*/ 0 h 58"/>
                  <a:gd name="T64" fmla="*/ 24 w 3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8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5" y="10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7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2" y="54"/>
                    </a:lnTo>
                    <a:lnTo>
                      <a:pt x="7" y="52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6" name="Freeform 1854"/>
              <p:cNvSpPr>
                <a:spLocks/>
              </p:cNvSpPr>
              <p:nvPr/>
            </p:nvSpPr>
            <p:spPr bwMode="auto">
              <a:xfrm>
                <a:off x="4661" y="3847"/>
                <a:ext cx="19" cy="29"/>
              </a:xfrm>
              <a:custGeom>
                <a:avLst/>
                <a:gdLst>
                  <a:gd name="T0" fmla="*/ 24 w 38"/>
                  <a:gd name="T1" fmla="*/ 0 h 58"/>
                  <a:gd name="T2" fmla="*/ 28 w 38"/>
                  <a:gd name="T3" fmla="*/ 0 h 58"/>
                  <a:gd name="T4" fmla="*/ 31 w 38"/>
                  <a:gd name="T5" fmla="*/ 4 h 58"/>
                  <a:gd name="T6" fmla="*/ 35 w 38"/>
                  <a:gd name="T7" fmla="*/ 6 h 58"/>
                  <a:gd name="T8" fmla="*/ 35 w 38"/>
                  <a:gd name="T9" fmla="*/ 10 h 58"/>
                  <a:gd name="T10" fmla="*/ 38 w 38"/>
                  <a:gd name="T11" fmla="*/ 16 h 58"/>
                  <a:gd name="T12" fmla="*/ 38 w 38"/>
                  <a:gd name="T13" fmla="*/ 20 h 58"/>
                  <a:gd name="T14" fmla="*/ 38 w 38"/>
                  <a:gd name="T15" fmla="*/ 27 h 58"/>
                  <a:gd name="T16" fmla="*/ 38 w 38"/>
                  <a:gd name="T17" fmla="*/ 32 h 58"/>
                  <a:gd name="T18" fmla="*/ 38 w 38"/>
                  <a:gd name="T19" fmla="*/ 38 h 58"/>
                  <a:gd name="T20" fmla="*/ 35 w 38"/>
                  <a:gd name="T21" fmla="*/ 42 h 58"/>
                  <a:gd name="T22" fmla="*/ 31 w 38"/>
                  <a:gd name="T23" fmla="*/ 48 h 58"/>
                  <a:gd name="T24" fmla="*/ 28 w 38"/>
                  <a:gd name="T25" fmla="*/ 52 h 58"/>
                  <a:gd name="T26" fmla="*/ 24 w 38"/>
                  <a:gd name="T27" fmla="*/ 54 h 58"/>
                  <a:gd name="T28" fmla="*/ 21 w 38"/>
                  <a:gd name="T29" fmla="*/ 54 h 58"/>
                  <a:gd name="T30" fmla="*/ 18 w 38"/>
                  <a:gd name="T31" fmla="*/ 58 h 58"/>
                  <a:gd name="T32" fmla="*/ 14 w 38"/>
                  <a:gd name="T33" fmla="*/ 58 h 58"/>
                  <a:gd name="T34" fmla="*/ 12 w 38"/>
                  <a:gd name="T35" fmla="*/ 54 h 58"/>
                  <a:gd name="T36" fmla="*/ 7 w 38"/>
                  <a:gd name="T37" fmla="*/ 52 h 58"/>
                  <a:gd name="T38" fmla="*/ 3 w 38"/>
                  <a:gd name="T39" fmla="*/ 52 h 58"/>
                  <a:gd name="T40" fmla="*/ 0 w 38"/>
                  <a:gd name="T41" fmla="*/ 44 h 58"/>
                  <a:gd name="T42" fmla="*/ 0 w 38"/>
                  <a:gd name="T43" fmla="*/ 42 h 58"/>
                  <a:gd name="T44" fmla="*/ 0 w 38"/>
                  <a:gd name="T45" fmla="*/ 38 h 58"/>
                  <a:gd name="T46" fmla="*/ 0 w 38"/>
                  <a:gd name="T47" fmla="*/ 32 h 58"/>
                  <a:gd name="T48" fmla="*/ 0 w 38"/>
                  <a:gd name="T49" fmla="*/ 24 h 58"/>
                  <a:gd name="T50" fmla="*/ 0 w 38"/>
                  <a:gd name="T51" fmla="*/ 20 h 58"/>
                  <a:gd name="T52" fmla="*/ 3 w 38"/>
                  <a:gd name="T53" fmla="*/ 14 h 58"/>
                  <a:gd name="T54" fmla="*/ 7 w 38"/>
                  <a:gd name="T55" fmla="*/ 10 h 58"/>
                  <a:gd name="T56" fmla="*/ 7 w 38"/>
                  <a:gd name="T57" fmla="*/ 6 h 58"/>
                  <a:gd name="T58" fmla="*/ 12 w 38"/>
                  <a:gd name="T59" fmla="*/ 4 h 58"/>
                  <a:gd name="T60" fmla="*/ 18 w 38"/>
                  <a:gd name="T61" fmla="*/ 0 h 58"/>
                  <a:gd name="T62" fmla="*/ 21 w 38"/>
                  <a:gd name="T63" fmla="*/ 0 h 58"/>
                  <a:gd name="T64" fmla="*/ 24 w 3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8">
                    <a:moveTo>
                      <a:pt x="24" y="0"/>
                    </a:moveTo>
                    <a:lnTo>
                      <a:pt x="28" y="0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5" y="10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7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8" y="52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2" y="54"/>
                    </a:lnTo>
                    <a:lnTo>
                      <a:pt x="7" y="52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7" name="Freeform 1855"/>
              <p:cNvSpPr>
                <a:spLocks/>
              </p:cNvSpPr>
              <p:nvPr/>
            </p:nvSpPr>
            <p:spPr bwMode="auto">
              <a:xfrm>
                <a:off x="4667" y="3852"/>
                <a:ext cx="6" cy="16"/>
              </a:xfrm>
              <a:custGeom>
                <a:avLst/>
                <a:gdLst>
                  <a:gd name="T0" fmla="*/ 9 w 12"/>
                  <a:gd name="T1" fmla="*/ 0 h 32"/>
                  <a:gd name="T2" fmla="*/ 9 w 12"/>
                  <a:gd name="T3" fmla="*/ 0 h 32"/>
                  <a:gd name="T4" fmla="*/ 12 w 12"/>
                  <a:gd name="T5" fmla="*/ 4 h 32"/>
                  <a:gd name="T6" fmla="*/ 12 w 12"/>
                  <a:gd name="T7" fmla="*/ 6 h 32"/>
                  <a:gd name="T8" fmla="*/ 12 w 12"/>
                  <a:gd name="T9" fmla="*/ 10 h 32"/>
                  <a:gd name="T10" fmla="*/ 12 w 12"/>
                  <a:gd name="T11" fmla="*/ 14 h 32"/>
                  <a:gd name="T12" fmla="*/ 12 w 12"/>
                  <a:gd name="T13" fmla="*/ 17 h 32"/>
                  <a:gd name="T14" fmla="*/ 12 w 12"/>
                  <a:gd name="T15" fmla="*/ 22 h 32"/>
                  <a:gd name="T16" fmla="*/ 12 w 12"/>
                  <a:gd name="T17" fmla="*/ 25 h 32"/>
                  <a:gd name="T18" fmla="*/ 9 w 12"/>
                  <a:gd name="T19" fmla="*/ 28 h 32"/>
                  <a:gd name="T20" fmla="*/ 9 w 12"/>
                  <a:gd name="T21" fmla="*/ 32 h 32"/>
                  <a:gd name="T22" fmla="*/ 6 w 12"/>
                  <a:gd name="T23" fmla="*/ 32 h 32"/>
                  <a:gd name="T24" fmla="*/ 2 w 12"/>
                  <a:gd name="T25" fmla="*/ 32 h 32"/>
                  <a:gd name="T26" fmla="*/ 0 w 12"/>
                  <a:gd name="T27" fmla="*/ 32 h 32"/>
                  <a:gd name="T28" fmla="*/ 0 w 12"/>
                  <a:gd name="T29" fmla="*/ 28 h 32"/>
                  <a:gd name="T30" fmla="*/ 0 w 12"/>
                  <a:gd name="T31" fmla="*/ 25 h 32"/>
                  <a:gd name="T32" fmla="*/ 0 w 12"/>
                  <a:gd name="T33" fmla="*/ 22 h 32"/>
                  <a:gd name="T34" fmla="*/ 0 w 12"/>
                  <a:gd name="T35" fmla="*/ 17 h 32"/>
                  <a:gd name="T36" fmla="*/ 0 w 12"/>
                  <a:gd name="T37" fmla="*/ 14 h 32"/>
                  <a:gd name="T38" fmla="*/ 0 w 12"/>
                  <a:gd name="T39" fmla="*/ 10 h 32"/>
                  <a:gd name="T40" fmla="*/ 2 w 12"/>
                  <a:gd name="T41" fmla="*/ 6 h 32"/>
                  <a:gd name="T42" fmla="*/ 2 w 12"/>
                  <a:gd name="T43" fmla="*/ 4 h 32"/>
                  <a:gd name="T44" fmla="*/ 6 w 12"/>
                  <a:gd name="T45" fmla="*/ 4 h 32"/>
                  <a:gd name="T46" fmla="*/ 6 w 12"/>
                  <a:gd name="T47" fmla="*/ 0 h 32"/>
                  <a:gd name="T48" fmla="*/ 9 w 12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8" name="Freeform 1856"/>
              <p:cNvSpPr>
                <a:spLocks/>
              </p:cNvSpPr>
              <p:nvPr/>
            </p:nvSpPr>
            <p:spPr bwMode="auto">
              <a:xfrm>
                <a:off x="4667" y="3852"/>
                <a:ext cx="6" cy="16"/>
              </a:xfrm>
              <a:custGeom>
                <a:avLst/>
                <a:gdLst>
                  <a:gd name="T0" fmla="*/ 9 w 12"/>
                  <a:gd name="T1" fmla="*/ 0 h 32"/>
                  <a:gd name="T2" fmla="*/ 12 w 12"/>
                  <a:gd name="T3" fmla="*/ 4 h 32"/>
                  <a:gd name="T4" fmla="*/ 12 w 12"/>
                  <a:gd name="T5" fmla="*/ 6 h 32"/>
                  <a:gd name="T6" fmla="*/ 12 w 12"/>
                  <a:gd name="T7" fmla="*/ 10 h 32"/>
                  <a:gd name="T8" fmla="*/ 12 w 12"/>
                  <a:gd name="T9" fmla="*/ 14 h 32"/>
                  <a:gd name="T10" fmla="*/ 12 w 12"/>
                  <a:gd name="T11" fmla="*/ 17 h 32"/>
                  <a:gd name="T12" fmla="*/ 12 w 12"/>
                  <a:gd name="T13" fmla="*/ 22 h 32"/>
                  <a:gd name="T14" fmla="*/ 12 w 12"/>
                  <a:gd name="T15" fmla="*/ 25 h 32"/>
                  <a:gd name="T16" fmla="*/ 9 w 12"/>
                  <a:gd name="T17" fmla="*/ 28 h 32"/>
                  <a:gd name="T18" fmla="*/ 9 w 12"/>
                  <a:gd name="T19" fmla="*/ 32 h 32"/>
                  <a:gd name="T20" fmla="*/ 6 w 12"/>
                  <a:gd name="T21" fmla="*/ 32 h 32"/>
                  <a:gd name="T22" fmla="*/ 2 w 12"/>
                  <a:gd name="T23" fmla="*/ 32 h 32"/>
                  <a:gd name="T24" fmla="*/ 0 w 12"/>
                  <a:gd name="T25" fmla="*/ 32 h 32"/>
                  <a:gd name="T26" fmla="*/ 0 w 12"/>
                  <a:gd name="T27" fmla="*/ 28 h 32"/>
                  <a:gd name="T28" fmla="*/ 0 w 12"/>
                  <a:gd name="T29" fmla="*/ 25 h 32"/>
                  <a:gd name="T30" fmla="*/ 0 w 12"/>
                  <a:gd name="T31" fmla="*/ 22 h 32"/>
                  <a:gd name="T32" fmla="*/ 0 w 12"/>
                  <a:gd name="T33" fmla="*/ 17 h 32"/>
                  <a:gd name="T34" fmla="*/ 0 w 12"/>
                  <a:gd name="T35" fmla="*/ 14 h 32"/>
                  <a:gd name="T36" fmla="*/ 0 w 12"/>
                  <a:gd name="T37" fmla="*/ 10 h 32"/>
                  <a:gd name="T38" fmla="*/ 2 w 12"/>
                  <a:gd name="T39" fmla="*/ 6 h 32"/>
                  <a:gd name="T40" fmla="*/ 2 w 12"/>
                  <a:gd name="T41" fmla="*/ 4 h 32"/>
                  <a:gd name="T42" fmla="*/ 6 w 12"/>
                  <a:gd name="T43" fmla="*/ 4 h 32"/>
                  <a:gd name="T44" fmla="*/ 6 w 12"/>
                  <a:gd name="T45" fmla="*/ 0 h 32"/>
                  <a:gd name="T46" fmla="*/ 9 w 12"/>
                  <a:gd name="T4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29" name="Freeform 1857"/>
              <p:cNvSpPr>
                <a:spLocks/>
              </p:cNvSpPr>
              <p:nvPr/>
            </p:nvSpPr>
            <p:spPr bwMode="auto">
              <a:xfrm>
                <a:off x="4599" y="4027"/>
                <a:ext cx="74" cy="71"/>
              </a:xfrm>
              <a:custGeom>
                <a:avLst/>
                <a:gdLst>
                  <a:gd name="T0" fmla="*/ 116 w 147"/>
                  <a:gd name="T1" fmla="*/ 132 h 142"/>
                  <a:gd name="T2" fmla="*/ 109 w 147"/>
                  <a:gd name="T3" fmla="*/ 128 h 142"/>
                  <a:gd name="T4" fmla="*/ 98 w 147"/>
                  <a:gd name="T5" fmla="*/ 136 h 142"/>
                  <a:gd name="T6" fmla="*/ 92 w 147"/>
                  <a:gd name="T7" fmla="*/ 138 h 142"/>
                  <a:gd name="T8" fmla="*/ 81 w 147"/>
                  <a:gd name="T9" fmla="*/ 142 h 142"/>
                  <a:gd name="T10" fmla="*/ 75 w 147"/>
                  <a:gd name="T11" fmla="*/ 138 h 142"/>
                  <a:gd name="T12" fmla="*/ 64 w 147"/>
                  <a:gd name="T13" fmla="*/ 138 h 142"/>
                  <a:gd name="T14" fmla="*/ 57 w 147"/>
                  <a:gd name="T15" fmla="*/ 142 h 142"/>
                  <a:gd name="T16" fmla="*/ 50 w 147"/>
                  <a:gd name="T17" fmla="*/ 132 h 142"/>
                  <a:gd name="T18" fmla="*/ 39 w 147"/>
                  <a:gd name="T19" fmla="*/ 136 h 142"/>
                  <a:gd name="T20" fmla="*/ 32 w 147"/>
                  <a:gd name="T21" fmla="*/ 122 h 142"/>
                  <a:gd name="T22" fmla="*/ 28 w 147"/>
                  <a:gd name="T23" fmla="*/ 125 h 142"/>
                  <a:gd name="T24" fmla="*/ 25 w 147"/>
                  <a:gd name="T25" fmla="*/ 119 h 142"/>
                  <a:gd name="T26" fmla="*/ 15 w 147"/>
                  <a:gd name="T27" fmla="*/ 114 h 142"/>
                  <a:gd name="T28" fmla="*/ 11 w 147"/>
                  <a:gd name="T29" fmla="*/ 108 h 142"/>
                  <a:gd name="T30" fmla="*/ 19 w 147"/>
                  <a:gd name="T31" fmla="*/ 104 h 142"/>
                  <a:gd name="T32" fmla="*/ 4 w 147"/>
                  <a:gd name="T33" fmla="*/ 97 h 142"/>
                  <a:gd name="T34" fmla="*/ 9 w 147"/>
                  <a:gd name="T35" fmla="*/ 90 h 142"/>
                  <a:gd name="T36" fmla="*/ 9 w 147"/>
                  <a:gd name="T37" fmla="*/ 80 h 142"/>
                  <a:gd name="T38" fmla="*/ 0 w 147"/>
                  <a:gd name="T39" fmla="*/ 76 h 142"/>
                  <a:gd name="T40" fmla="*/ 4 w 147"/>
                  <a:gd name="T41" fmla="*/ 69 h 142"/>
                  <a:gd name="T42" fmla="*/ 4 w 147"/>
                  <a:gd name="T43" fmla="*/ 62 h 142"/>
                  <a:gd name="T44" fmla="*/ 4 w 147"/>
                  <a:gd name="T45" fmla="*/ 55 h 142"/>
                  <a:gd name="T46" fmla="*/ 11 w 147"/>
                  <a:gd name="T47" fmla="*/ 50 h 142"/>
                  <a:gd name="T48" fmla="*/ 9 w 147"/>
                  <a:gd name="T49" fmla="*/ 42 h 142"/>
                  <a:gd name="T50" fmla="*/ 11 w 147"/>
                  <a:gd name="T51" fmla="*/ 34 h 142"/>
                  <a:gd name="T52" fmla="*/ 22 w 147"/>
                  <a:gd name="T53" fmla="*/ 31 h 142"/>
                  <a:gd name="T54" fmla="*/ 22 w 147"/>
                  <a:gd name="T55" fmla="*/ 21 h 142"/>
                  <a:gd name="T56" fmla="*/ 28 w 147"/>
                  <a:gd name="T57" fmla="*/ 24 h 142"/>
                  <a:gd name="T58" fmla="*/ 32 w 147"/>
                  <a:gd name="T59" fmla="*/ 10 h 142"/>
                  <a:gd name="T60" fmla="*/ 39 w 147"/>
                  <a:gd name="T61" fmla="*/ 12 h 142"/>
                  <a:gd name="T62" fmla="*/ 47 w 147"/>
                  <a:gd name="T63" fmla="*/ 6 h 142"/>
                  <a:gd name="T64" fmla="*/ 53 w 147"/>
                  <a:gd name="T65" fmla="*/ 2 h 142"/>
                  <a:gd name="T66" fmla="*/ 64 w 147"/>
                  <a:gd name="T67" fmla="*/ 6 h 142"/>
                  <a:gd name="T68" fmla="*/ 75 w 147"/>
                  <a:gd name="T69" fmla="*/ 0 h 142"/>
                  <a:gd name="T70" fmla="*/ 81 w 147"/>
                  <a:gd name="T71" fmla="*/ 6 h 142"/>
                  <a:gd name="T72" fmla="*/ 92 w 147"/>
                  <a:gd name="T73" fmla="*/ 0 h 142"/>
                  <a:gd name="T74" fmla="*/ 98 w 147"/>
                  <a:gd name="T75" fmla="*/ 10 h 142"/>
                  <a:gd name="T76" fmla="*/ 109 w 147"/>
                  <a:gd name="T77" fmla="*/ 6 h 142"/>
                  <a:gd name="T78" fmla="*/ 113 w 147"/>
                  <a:gd name="T79" fmla="*/ 16 h 142"/>
                  <a:gd name="T80" fmla="*/ 119 w 147"/>
                  <a:gd name="T81" fmla="*/ 12 h 142"/>
                  <a:gd name="T82" fmla="*/ 123 w 147"/>
                  <a:gd name="T83" fmla="*/ 21 h 142"/>
                  <a:gd name="T84" fmla="*/ 126 w 147"/>
                  <a:gd name="T85" fmla="*/ 31 h 142"/>
                  <a:gd name="T86" fmla="*/ 135 w 147"/>
                  <a:gd name="T87" fmla="*/ 31 h 142"/>
                  <a:gd name="T88" fmla="*/ 135 w 147"/>
                  <a:gd name="T89" fmla="*/ 34 h 142"/>
                  <a:gd name="T90" fmla="*/ 135 w 147"/>
                  <a:gd name="T91" fmla="*/ 44 h 142"/>
                  <a:gd name="T92" fmla="*/ 144 w 147"/>
                  <a:gd name="T93" fmla="*/ 50 h 142"/>
                  <a:gd name="T94" fmla="*/ 137 w 147"/>
                  <a:gd name="T95" fmla="*/ 55 h 142"/>
                  <a:gd name="T96" fmla="*/ 147 w 147"/>
                  <a:gd name="T97" fmla="*/ 62 h 142"/>
                  <a:gd name="T98" fmla="*/ 144 w 147"/>
                  <a:gd name="T99" fmla="*/ 69 h 142"/>
                  <a:gd name="T100" fmla="*/ 141 w 147"/>
                  <a:gd name="T101" fmla="*/ 80 h 142"/>
                  <a:gd name="T102" fmla="*/ 144 w 147"/>
                  <a:gd name="T103" fmla="*/ 87 h 142"/>
                  <a:gd name="T104" fmla="*/ 137 w 147"/>
                  <a:gd name="T105" fmla="*/ 90 h 142"/>
                  <a:gd name="T106" fmla="*/ 141 w 147"/>
                  <a:gd name="T107" fmla="*/ 100 h 142"/>
                  <a:gd name="T108" fmla="*/ 137 w 147"/>
                  <a:gd name="T109" fmla="*/ 108 h 142"/>
                  <a:gd name="T110" fmla="*/ 130 w 147"/>
                  <a:gd name="T111" fmla="*/ 104 h 142"/>
                  <a:gd name="T112" fmla="*/ 130 w 147"/>
                  <a:gd name="T113" fmla="*/ 119 h 142"/>
                  <a:gd name="T114" fmla="*/ 123 w 147"/>
                  <a:gd name="T115" fmla="*/ 122 h 142"/>
                  <a:gd name="T116" fmla="*/ 116 w 147"/>
                  <a:gd name="T117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2">
                    <a:moveTo>
                      <a:pt x="116" y="122"/>
                    </a:moveTo>
                    <a:lnTo>
                      <a:pt x="116" y="128"/>
                    </a:lnTo>
                    <a:lnTo>
                      <a:pt x="116" y="132"/>
                    </a:lnTo>
                    <a:lnTo>
                      <a:pt x="113" y="132"/>
                    </a:lnTo>
                    <a:lnTo>
                      <a:pt x="109" y="132"/>
                    </a:lnTo>
                    <a:lnTo>
                      <a:pt x="109" y="128"/>
                    </a:lnTo>
                    <a:lnTo>
                      <a:pt x="106" y="128"/>
                    </a:lnTo>
                    <a:lnTo>
                      <a:pt x="98" y="132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95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5" y="142"/>
                    </a:lnTo>
                    <a:lnTo>
                      <a:pt x="75" y="138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57" y="142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0" y="132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39" y="132"/>
                    </a:lnTo>
                    <a:lnTo>
                      <a:pt x="39" y="128"/>
                    </a:lnTo>
                    <a:lnTo>
                      <a:pt x="32" y="122"/>
                    </a:lnTo>
                    <a:lnTo>
                      <a:pt x="28" y="125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2" y="110"/>
                    </a:lnTo>
                    <a:lnTo>
                      <a:pt x="19" y="114"/>
                    </a:lnTo>
                    <a:lnTo>
                      <a:pt x="15" y="114"/>
                    </a:lnTo>
                    <a:lnTo>
                      <a:pt x="15" y="110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104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3" y="12"/>
                    </a:lnTo>
                    <a:lnTo>
                      <a:pt x="50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6"/>
                    </a:lnTo>
                    <a:lnTo>
                      <a:pt x="64" y="6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6"/>
                    </a:lnTo>
                    <a:lnTo>
                      <a:pt x="81" y="6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3" y="6"/>
                    </a:lnTo>
                    <a:lnTo>
                      <a:pt x="106" y="6"/>
                    </a:lnTo>
                    <a:lnTo>
                      <a:pt x="109" y="6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6"/>
                    </a:lnTo>
                    <a:lnTo>
                      <a:pt x="116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9" y="16"/>
                    </a:lnTo>
                    <a:lnTo>
                      <a:pt x="123" y="16"/>
                    </a:lnTo>
                    <a:lnTo>
                      <a:pt x="123" y="21"/>
                    </a:lnTo>
                    <a:lnTo>
                      <a:pt x="123" y="24"/>
                    </a:lnTo>
                    <a:lnTo>
                      <a:pt x="119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8"/>
                    </a:lnTo>
                    <a:lnTo>
                      <a:pt x="130" y="38"/>
                    </a:lnTo>
                    <a:lnTo>
                      <a:pt x="135" y="44"/>
                    </a:lnTo>
                    <a:lnTo>
                      <a:pt x="141" y="44"/>
                    </a:lnTo>
                    <a:lnTo>
                      <a:pt x="144" y="48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41" y="55"/>
                    </a:lnTo>
                    <a:lnTo>
                      <a:pt x="137" y="55"/>
                    </a:lnTo>
                    <a:lnTo>
                      <a:pt x="141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4" y="69"/>
                    </a:lnTo>
                    <a:lnTo>
                      <a:pt x="144" y="72"/>
                    </a:lnTo>
                    <a:lnTo>
                      <a:pt x="141" y="72"/>
                    </a:lnTo>
                    <a:lnTo>
                      <a:pt x="141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4" y="87"/>
                    </a:lnTo>
                    <a:lnTo>
                      <a:pt x="144" y="90"/>
                    </a:lnTo>
                    <a:lnTo>
                      <a:pt x="141" y="90"/>
                    </a:lnTo>
                    <a:lnTo>
                      <a:pt x="137" y="90"/>
                    </a:lnTo>
                    <a:lnTo>
                      <a:pt x="135" y="97"/>
                    </a:lnTo>
                    <a:lnTo>
                      <a:pt x="141" y="97"/>
                    </a:lnTo>
                    <a:lnTo>
                      <a:pt x="141" y="100"/>
                    </a:lnTo>
                    <a:lnTo>
                      <a:pt x="141" y="104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0" y="104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9"/>
                    </a:lnTo>
                    <a:lnTo>
                      <a:pt x="119" y="119"/>
                    </a:lnTo>
                    <a:lnTo>
                      <a:pt x="116" y="122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0" name="Freeform 1858"/>
              <p:cNvSpPr>
                <a:spLocks/>
              </p:cNvSpPr>
              <p:nvPr/>
            </p:nvSpPr>
            <p:spPr bwMode="auto">
              <a:xfrm>
                <a:off x="4599" y="4027"/>
                <a:ext cx="74" cy="71"/>
              </a:xfrm>
              <a:custGeom>
                <a:avLst/>
                <a:gdLst>
                  <a:gd name="T0" fmla="*/ 116 w 147"/>
                  <a:gd name="T1" fmla="*/ 132 h 142"/>
                  <a:gd name="T2" fmla="*/ 109 w 147"/>
                  <a:gd name="T3" fmla="*/ 128 h 142"/>
                  <a:gd name="T4" fmla="*/ 98 w 147"/>
                  <a:gd name="T5" fmla="*/ 136 h 142"/>
                  <a:gd name="T6" fmla="*/ 92 w 147"/>
                  <a:gd name="T7" fmla="*/ 138 h 142"/>
                  <a:gd name="T8" fmla="*/ 81 w 147"/>
                  <a:gd name="T9" fmla="*/ 142 h 142"/>
                  <a:gd name="T10" fmla="*/ 75 w 147"/>
                  <a:gd name="T11" fmla="*/ 138 h 142"/>
                  <a:gd name="T12" fmla="*/ 64 w 147"/>
                  <a:gd name="T13" fmla="*/ 138 h 142"/>
                  <a:gd name="T14" fmla="*/ 57 w 147"/>
                  <a:gd name="T15" fmla="*/ 142 h 142"/>
                  <a:gd name="T16" fmla="*/ 50 w 147"/>
                  <a:gd name="T17" fmla="*/ 132 h 142"/>
                  <a:gd name="T18" fmla="*/ 39 w 147"/>
                  <a:gd name="T19" fmla="*/ 136 h 142"/>
                  <a:gd name="T20" fmla="*/ 32 w 147"/>
                  <a:gd name="T21" fmla="*/ 122 h 142"/>
                  <a:gd name="T22" fmla="*/ 28 w 147"/>
                  <a:gd name="T23" fmla="*/ 125 h 142"/>
                  <a:gd name="T24" fmla="*/ 25 w 147"/>
                  <a:gd name="T25" fmla="*/ 119 h 142"/>
                  <a:gd name="T26" fmla="*/ 15 w 147"/>
                  <a:gd name="T27" fmla="*/ 114 h 142"/>
                  <a:gd name="T28" fmla="*/ 11 w 147"/>
                  <a:gd name="T29" fmla="*/ 108 h 142"/>
                  <a:gd name="T30" fmla="*/ 19 w 147"/>
                  <a:gd name="T31" fmla="*/ 104 h 142"/>
                  <a:gd name="T32" fmla="*/ 4 w 147"/>
                  <a:gd name="T33" fmla="*/ 97 h 142"/>
                  <a:gd name="T34" fmla="*/ 9 w 147"/>
                  <a:gd name="T35" fmla="*/ 90 h 142"/>
                  <a:gd name="T36" fmla="*/ 9 w 147"/>
                  <a:gd name="T37" fmla="*/ 80 h 142"/>
                  <a:gd name="T38" fmla="*/ 0 w 147"/>
                  <a:gd name="T39" fmla="*/ 76 h 142"/>
                  <a:gd name="T40" fmla="*/ 4 w 147"/>
                  <a:gd name="T41" fmla="*/ 69 h 142"/>
                  <a:gd name="T42" fmla="*/ 4 w 147"/>
                  <a:gd name="T43" fmla="*/ 62 h 142"/>
                  <a:gd name="T44" fmla="*/ 4 w 147"/>
                  <a:gd name="T45" fmla="*/ 55 h 142"/>
                  <a:gd name="T46" fmla="*/ 11 w 147"/>
                  <a:gd name="T47" fmla="*/ 50 h 142"/>
                  <a:gd name="T48" fmla="*/ 9 w 147"/>
                  <a:gd name="T49" fmla="*/ 42 h 142"/>
                  <a:gd name="T50" fmla="*/ 11 w 147"/>
                  <a:gd name="T51" fmla="*/ 34 h 142"/>
                  <a:gd name="T52" fmla="*/ 22 w 147"/>
                  <a:gd name="T53" fmla="*/ 31 h 142"/>
                  <a:gd name="T54" fmla="*/ 22 w 147"/>
                  <a:gd name="T55" fmla="*/ 21 h 142"/>
                  <a:gd name="T56" fmla="*/ 28 w 147"/>
                  <a:gd name="T57" fmla="*/ 24 h 142"/>
                  <a:gd name="T58" fmla="*/ 32 w 147"/>
                  <a:gd name="T59" fmla="*/ 10 h 142"/>
                  <a:gd name="T60" fmla="*/ 39 w 147"/>
                  <a:gd name="T61" fmla="*/ 12 h 142"/>
                  <a:gd name="T62" fmla="*/ 47 w 147"/>
                  <a:gd name="T63" fmla="*/ 6 h 142"/>
                  <a:gd name="T64" fmla="*/ 53 w 147"/>
                  <a:gd name="T65" fmla="*/ 2 h 142"/>
                  <a:gd name="T66" fmla="*/ 64 w 147"/>
                  <a:gd name="T67" fmla="*/ 6 h 142"/>
                  <a:gd name="T68" fmla="*/ 75 w 147"/>
                  <a:gd name="T69" fmla="*/ 0 h 142"/>
                  <a:gd name="T70" fmla="*/ 81 w 147"/>
                  <a:gd name="T71" fmla="*/ 6 h 142"/>
                  <a:gd name="T72" fmla="*/ 92 w 147"/>
                  <a:gd name="T73" fmla="*/ 0 h 142"/>
                  <a:gd name="T74" fmla="*/ 98 w 147"/>
                  <a:gd name="T75" fmla="*/ 10 h 142"/>
                  <a:gd name="T76" fmla="*/ 109 w 147"/>
                  <a:gd name="T77" fmla="*/ 6 h 142"/>
                  <a:gd name="T78" fmla="*/ 113 w 147"/>
                  <a:gd name="T79" fmla="*/ 16 h 142"/>
                  <a:gd name="T80" fmla="*/ 119 w 147"/>
                  <a:gd name="T81" fmla="*/ 12 h 142"/>
                  <a:gd name="T82" fmla="*/ 123 w 147"/>
                  <a:gd name="T83" fmla="*/ 21 h 142"/>
                  <a:gd name="T84" fmla="*/ 126 w 147"/>
                  <a:gd name="T85" fmla="*/ 31 h 142"/>
                  <a:gd name="T86" fmla="*/ 135 w 147"/>
                  <a:gd name="T87" fmla="*/ 31 h 142"/>
                  <a:gd name="T88" fmla="*/ 135 w 147"/>
                  <a:gd name="T89" fmla="*/ 34 h 142"/>
                  <a:gd name="T90" fmla="*/ 135 w 147"/>
                  <a:gd name="T91" fmla="*/ 44 h 142"/>
                  <a:gd name="T92" fmla="*/ 144 w 147"/>
                  <a:gd name="T93" fmla="*/ 50 h 142"/>
                  <a:gd name="T94" fmla="*/ 137 w 147"/>
                  <a:gd name="T95" fmla="*/ 55 h 142"/>
                  <a:gd name="T96" fmla="*/ 147 w 147"/>
                  <a:gd name="T97" fmla="*/ 62 h 142"/>
                  <a:gd name="T98" fmla="*/ 144 w 147"/>
                  <a:gd name="T99" fmla="*/ 69 h 142"/>
                  <a:gd name="T100" fmla="*/ 141 w 147"/>
                  <a:gd name="T101" fmla="*/ 80 h 142"/>
                  <a:gd name="T102" fmla="*/ 144 w 147"/>
                  <a:gd name="T103" fmla="*/ 87 h 142"/>
                  <a:gd name="T104" fmla="*/ 137 w 147"/>
                  <a:gd name="T105" fmla="*/ 90 h 142"/>
                  <a:gd name="T106" fmla="*/ 141 w 147"/>
                  <a:gd name="T107" fmla="*/ 100 h 142"/>
                  <a:gd name="T108" fmla="*/ 137 w 147"/>
                  <a:gd name="T109" fmla="*/ 108 h 142"/>
                  <a:gd name="T110" fmla="*/ 130 w 147"/>
                  <a:gd name="T111" fmla="*/ 104 h 142"/>
                  <a:gd name="T112" fmla="*/ 130 w 147"/>
                  <a:gd name="T113" fmla="*/ 119 h 142"/>
                  <a:gd name="T114" fmla="*/ 123 w 147"/>
                  <a:gd name="T115" fmla="*/ 122 h 142"/>
                  <a:gd name="T116" fmla="*/ 116 w 147"/>
                  <a:gd name="T117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42">
                    <a:moveTo>
                      <a:pt x="116" y="122"/>
                    </a:moveTo>
                    <a:lnTo>
                      <a:pt x="116" y="128"/>
                    </a:lnTo>
                    <a:lnTo>
                      <a:pt x="116" y="132"/>
                    </a:lnTo>
                    <a:lnTo>
                      <a:pt x="113" y="132"/>
                    </a:lnTo>
                    <a:lnTo>
                      <a:pt x="109" y="132"/>
                    </a:lnTo>
                    <a:lnTo>
                      <a:pt x="109" y="128"/>
                    </a:lnTo>
                    <a:lnTo>
                      <a:pt x="106" y="128"/>
                    </a:lnTo>
                    <a:lnTo>
                      <a:pt x="98" y="132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95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5" y="142"/>
                    </a:lnTo>
                    <a:lnTo>
                      <a:pt x="75" y="138"/>
                    </a:lnTo>
                    <a:lnTo>
                      <a:pt x="75" y="136"/>
                    </a:lnTo>
                    <a:lnTo>
                      <a:pt x="66" y="136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57" y="142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0" y="132"/>
                    </a:lnTo>
                    <a:lnTo>
                      <a:pt x="47" y="136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39" y="132"/>
                    </a:lnTo>
                    <a:lnTo>
                      <a:pt x="39" y="128"/>
                    </a:lnTo>
                    <a:lnTo>
                      <a:pt x="32" y="122"/>
                    </a:lnTo>
                    <a:lnTo>
                      <a:pt x="28" y="125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2" y="110"/>
                    </a:lnTo>
                    <a:lnTo>
                      <a:pt x="19" y="114"/>
                    </a:lnTo>
                    <a:lnTo>
                      <a:pt x="15" y="114"/>
                    </a:lnTo>
                    <a:lnTo>
                      <a:pt x="15" y="110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104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9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3" y="12"/>
                    </a:lnTo>
                    <a:lnTo>
                      <a:pt x="50" y="10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6"/>
                    </a:lnTo>
                    <a:lnTo>
                      <a:pt x="64" y="6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6"/>
                    </a:lnTo>
                    <a:lnTo>
                      <a:pt x="81" y="6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3" y="6"/>
                    </a:lnTo>
                    <a:lnTo>
                      <a:pt x="106" y="6"/>
                    </a:lnTo>
                    <a:lnTo>
                      <a:pt x="109" y="6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6"/>
                    </a:lnTo>
                    <a:lnTo>
                      <a:pt x="116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9" y="16"/>
                    </a:lnTo>
                    <a:lnTo>
                      <a:pt x="123" y="16"/>
                    </a:lnTo>
                    <a:lnTo>
                      <a:pt x="123" y="21"/>
                    </a:lnTo>
                    <a:lnTo>
                      <a:pt x="123" y="24"/>
                    </a:lnTo>
                    <a:lnTo>
                      <a:pt x="119" y="24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8"/>
                    </a:lnTo>
                    <a:lnTo>
                      <a:pt x="130" y="38"/>
                    </a:lnTo>
                    <a:lnTo>
                      <a:pt x="135" y="44"/>
                    </a:lnTo>
                    <a:lnTo>
                      <a:pt x="141" y="44"/>
                    </a:lnTo>
                    <a:lnTo>
                      <a:pt x="144" y="48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41" y="55"/>
                    </a:lnTo>
                    <a:lnTo>
                      <a:pt x="137" y="55"/>
                    </a:lnTo>
                    <a:lnTo>
                      <a:pt x="141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4" y="69"/>
                    </a:lnTo>
                    <a:lnTo>
                      <a:pt x="144" y="72"/>
                    </a:lnTo>
                    <a:lnTo>
                      <a:pt x="141" y="72"/>
                    </a:lnTo>
                    <a:lnTo>
                      <a:pt x="141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4" y="87"/>
                    </a:lnTo>
                    <a:lnTo>
                      <a:pt x="144" y="90"/>
                    </a:lnTo>
                    <a:lnTo>
                      <a:pt x="141" y="90"/>
                    </a:lnTo>
                    <a:lnTo>
                      <a:pt x="137" y="90"/>
                    </a:lnTo>
                    <a:lnTo>
                      <a:pt x="135" y="97"/>
                    </a:lnTo>
                    <a:lnTo>
                      <a:pt x="141" y="97"/>
                    </a:lnTo>
                    <a:lnTo>
                      <a:pt x="141" y="100"/>
                    </a:lnTo>
                    <a:lnTo>
                      <a:pt x="141" y="104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0" y="104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19"/>
                    </a:lnTo>
                    <a:lnTo>
                      <a:pt x="119" y="119"/>
                    </a:lnTo>
                    <a:lnTo>
                      <a:pt x="116" y="1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1" name="Freeform 1859"/>
              <p:cNvSpPr>
                <a:spLocks/>
              </p:cNvSpPr>
              <p:nvPr/>
            </p:nvSpPr>
            <p:spPr bwMode="auto">
              <a:xfrm>
                <a:off x="4565" y="4030"/>
                <a:ext cx="39" cy="41"/>
              </a:xfrm>
              <a:custGeom>
                <a:avLst/>
                <a:gdLst>
                  <a:gd name="T0" fmla="*/ 11 w 78"/>
                  <a:gd name="T1" fmla="*/ 56 h 81"/>
                  <a:gd name="T2" fmla="*/ 7 w 78"/>
                  <a:gd name="T3" fmla="*/ 60 h 81"/>
                  <a:gd name="T4" fmla="*/ 7 w 78"/>
                  <a:gd name="T5" fmla="*/ 66 h 81"/>
                  <a:gd name="T6" fmla="*/ 14 w 78"/>
                  <a:gd name="T7" fmla="*/ 63 h 81"/>
                  <a:gd name="T8" fmla="*/ 21 w 78"/>
                  <a:gd name="T9" fmla="*/ 70 h 81"/>
                  <a:gd name="T10" fmla="*/ 21 w 78"/>
                  <a:gd name="T11" fmla="*/ 76 h 81"/>
                  <a:gd name="T12" fmla="*/ 28 w 78"/>
                  <a:gd name="T13" fmla="*/ 76 h 81"/>
                  <a:gd name="T14" fmla="*/ 28 w 78"/>
                  <a:gd name="T15" fmla="*/ 70 h 81"/>
                  <a:gd name="T16" fmla="*/ 38 w 78"/>
                  <a:gd name="T17" fmla="*/ 74 h 81"/>
                  <a:gd name="T18" fmla="*/ 38 w 78"/>
                  <a:gd name="T19" fmla="*/ 81 h 81"/>
                  <a:gd name="T20" fmla="*/ 41 w 78"/>
                  <a:gd name="T21" fmla="*/ 76 h 81"/>
                  <a:gd name="T22" fmla="*/ 46 w 78"/>
                  <a:gd name="T23" fmla="*/ 74 h 81"/>
                  <a:gd name="T24" fmla="*/ 56 w 78"/>
                  <a:gd name="T25" fmla="*/ 74 h 81"/>
                  <a:gd name="T26" fmla="*/ 63 w 78"/>
                  <a:gd name="T27" fmla="*/ 70 h 81"/>
                  <a:gd name="T28" fmla="*/ 66 w 78"/>
                  <a:gd name="T29" fmla="*/ 60 h 81"/>
                  <a:gd name="T30" fmla="*/ 69 w 78"/>
                  <a:gd name="T31" fmla="*/ 63 h 81"/>
                  <a:gd name="T32" fmla="*/ 73 w 78"/>
                  <a:gd name="T33" fmla="*/ 56 h 81"/>
                  <a:gd name="T34" fmla="*/ 69 w 78"/>
                  <a:gd name="T35" fmla="*/ 44 h 81"/>
                  <a:gd name="T36" fmla="*/ 78 w 78"/>
                  <a:gd name="T37" fmla="*/ 44 h 81"/>
                  <a:gd name="T38" fmla="*/ 78 w 78"/>
                  <a:gd name="T39" fmla="*/ 38 h 81"/>
                  <a:gd name="T40" fmla="*/ 69 w 78"/>
                  <a:gd name="T41" fmla="*/ 28 h 81"/>
                  <a:gd name="T42" fmla="*/ 78 w 78"/>
                  <a:gd name="T43" fmla="*/ 25 h 81"/>
                  <a:gd name="T44" fmla="*/ 73 w 78"/>
                  <a:gd name="T45" fmla="*/ 22 h 81"/>
                  <a:gd name="T46" fmla="*/ 66 w 78"/>
                  <a:gd name="T47" fmla="*/ 22 h 81"/>
                  <a:gd name="T48" fmla="*/ 63 w 78"/>
                  <a:gd name="T49" fmla="*/ 15 h 81"/>
                  <a:gd name="T50" fmla="*/ 66 w 78"/>
                  <a:gd name="T51" fmla="*/ 10 h 81"/>
                  <a:gd name="T52" fmla="*/ 63 w 78"/>
                  <a:gd name="T53" fmla="*/ 6 h 81"/>
                  <a:gd name="T54" fmla="*/ 56 w 78"/>
                  <a:gd name="T55" fmla="*/ 10 h 81"/>
                  <a:gd name="T56" fmla="*/ 50 w 78"/>
                  <a:gd name="T57" fmla="*/ 4 h 81"/>
                  <a:gd name="T58" fmla="*/ 46 w 78"/>
                  <a:gd name="T59" fmla="*/ 0 h 81"/>
                  <a:gd name="T60" fmla="*/ 41 w 78"/>
                  <a:gd name="T61" fmla="*/ 4 h 81"/>
                  <a:gd name="T62" fmla="*/ 31 w 78"/>
                  <a:gd name="T63" fmla="*/ 6 h 81"/>
                  <a:gd name="T64" fmla="*/ 31 w 78"/>
                  <a:gd name="T65" fmla="*/ 0 h 81"/>
                  <a:gd name="T66" fmla="*/ 28 w 78"/>
                  <a:gd name="T67" fmla="*/ 4 h 81"/>
                  <a:gd name="T68" fmla="*/ 24 w 78"/>
                  <a:gd name="T69" fmla="*/ 10 h 81"/>
                  <a:gd name="T70" fmla="*/ 18 w 78"/>
                  <a:gd name="T71" fmla="*/ 10 h 81"/>
                  <a:gd name="T72" fmla="*/ 11 w 78"/>
                  <a:gd name="T73" fmla="*/ 10 h 81"/>
                  <a:gd name="T74" fmla="*/ 11 w 78"/>
                  <a:gd name="T75" fmla="*/ 18 h 81"/>
                  <a:gd name="T76" fmla="*/ 7 w 78"/>
                  <a:gd name="T77" fmla="*/ 25 h 81"/>
                  <a:gd name="T78" fmla="*/ 0 w 78"/>
                  <a:gd name="T79" fmla="*/ 25 h 81"/>
                  <a:gd name="T80" fmla="*/ 0 w 78"/>
                  <a:gd name="T81" fmla="*/ 32 h 81"/>
                  <a:gd name="T82" fmla="*/ 7 w 78"/>
                  <a:gd name="T83" fmla="*/ 36 h 81"/>
                  <a:gd name="T84" fmla="*/ 3 w 78"/>
                  <a:gd name="T85" fmla="*/ 42 h 81"/>
                  <a:gd name="T86" fmla="*/ 0 w 78"/>
                  <a:gd name="T87" fmla="*/ 44 h 81"/>
                  <a:gd name="T88" fmla="*/ 3 w 78"/>
                  <a:gd name="T89" fmla="*/ 49 h 81"/>
                  <a:gd name="T90" fmla="*/ 11 w 78"/>
                  <a:gd name="T91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81">
                    <a:moveTo>
                      <a:pt x="11" y="56"/>
                    </a:moveTo>
                    <a:lnTo>
                      <a:pt x="11" y="56"/>
                    </a:lnTo>
                    <a:lnTo>
                      <a:pt x="11" y="60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21" y="66"/>
                    </a:lnTo>
                    <a:lnTo>
                      <a:pt x="21" y="70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1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52" y="70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70"/>
                    </a:lnTo>
                    <a:lnTo>
                      <a:pt x="59" y="66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73" y="60"/>
                    </a:lnTo>
                    <a:lnTo>
                      <a:pt x="73" y="56"/>
                    </a:lnTo>
                    <a:lnTo>
                      <a:pt x="69" y="53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3" y="38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2" name="Freeform 1860"/>
              <p:cNvSpPr>
                <a:spLocks/>
              </p:cNvSpPr>
              <p:nvPr/>
            </p:nvSpPr>
            <p:spPr bwMode="auto">
              <a:xfrm>
                <a:off x="4565" y="4030"/>
                <a:ext cx="39" cy="41"/>
              </a:xfrm>
              <a:custGeom>
                <a:avLst/>
                <a:gdLst>
                  <a:gd name="T0" fmla="*/ 11 w 78"/>
                  <a:gd name="T1" fmla="*/ 60 h 81"/>
                  <a:gd name="T2" fmla="*/ 7 w 78"/>
                  <a:gd name="T3" fmla="*/ 63 h 81"/>
                  <a:gd name="T4" fmla="*/ 11 w 78"/>
                  <a:gd name="T5" fmla="*/ 66 h 81"/>
                  <a:gd name="T6" fmla="*/ 21 w 78"/>
                  <a:gd name="T7" fmla="*/ 66 h 81"/>
                  <a:gd name="T8" fmla="*/ 21 w 78"/>
                  <a:gd name="T9" fmla="*/ 74 h 81"/>
                  <a:gd name="T10" fmla="*/ 24 w 78"/>
                  <a:gd name="T11" fmla="*/ 76 h 81"/>
                  <a:gd name="T12" fmla="*/ 28 w 78"/>
                  <a:gd name="T13" fmla="*/ 74 h 81"/>
                  <a:gd name="T14" fmla="*/ 35 w 78"/>
                  <a:gd name="T15" fmla="*/ 74 h 81"/>
                  <a:gd name="T16" fmla="*/ 38 w 78"/>
                  <a:gd name="T17" fmla="*/ 76 h 81"/>
                  <a:gd name="T18" fmla="*/ 41 w 78"/>
                  <a:gd name="T19" fmla="*/ 81 h 81"/>
                  <a:gd name="T20" fmla="*/ 46 w 78"/>
                  <a:gd name="T21" fmla="*/ 76 h 81"/>
                  <a:gd name="T22" fmla="*/ 52 w 78"/>
                  <a:gd name="T23" fmla="*/ 70 h 81"/>
                  <a:gd name="T24" fmla="*/ 59 w 78"/>
                  <a:gd name="T25" fmla="*/ 74 h 81"/>
                  <a:gd name="T26" fmla="*/ 59 w 78"/>
                  <a:gd name="T27" fmla="*/ 66 h 81"/>
                  <a:gd name="T28" fmla="*/ 66 w 78"/>
                  <a:gd name="T29" fmla="*/ 63 h 81"/>
                  <a:gd name="T30" fmla="*/ 73 w 78"/>
                  <a:gd name="T31" fmla="*/ 60 h 81"/>
                  <a:gd name="T32" fmla="*/ 69 w 78"/>
                  <a:gd name="T33" fmla="*/ 53 h 81"/>
                  <a:gd name="T34" fmla="*/ 73 w 78"/>
                  <a:gd name="T35" fmla="*/ 44 h 81"/>
                  <a:gd name="T36" fmla="*/ 78 w 78"/>
                  <a:gd name="T37" fmla="*/ 42 h 81"/>
                  <a:gd name="T38" fmla="*/ 73 w 78"/>
                  <a:gd name="T39" fmla="*/ 38 h 81"/>
                  <a:gd name="T40" fmla="*/ 73 w 78"/>
                  <a:gd name="T41" fmla="*/ 28 h 81"/>
                  <a:gd name="T42" fmla="*/ 73 w 78"/>
                  <a:gd name="T43" fmla="*/ 25 h 81"/>
                  <a:gd name="T44" fmla="*/ 69 w 78"/>
                  <a:gd name="T45" fmla="*/ 22 h 81"/>
                  <a:gd name="T46" fmla="*/ 63 w 78"/>
                  <a:gd name="T47" fmla="*/ 18 h 81"/>
                  <a:gd name="T48" fmla="*/ 63 w 78"/>
                  <a:gd name="T49" fmla="*/ 10 h 81"/>
                  <a:gd name="T50" fmla="*/ 63 w 78"/>
                  <a:gd name="T51" fmla="*/ 10 h 81"/>
                  <a:gd name="T52" fmla="*/ 59 w 78"/>
                  <a:gd name="T53" fmla="*/ 6 h 81"/>
                  <a:gd name="T54" fmla="*/ 50 w 78"/>
                  <a:gd name="T55" fmla="*/ 6 h 81"/>
                  <a:gd name="T56" fmla="*/ 50 w 78"/>
                  <a:gd name="T57" fmla="*/ 0 h 81"/>
                  <a:gd name="T58" fmla="*/ 41 w 78"/>
                  <a:gd name="T59" fmla="*/ 0 h 81"/>
                  <a:gd name="T60" fmla="*/ 41 w 78"/>
                  <a:gd name="T61" fmla="*/ 6 h 81"/>
                  <a:gd name="T62" fmla="*/ 31 w 78"/>
                  <a:gd name="T63" fmla="*/ 4 h 81"/>
                  <a:gd name="T64" fmla="*/ 28 w 78"/>
                  <a:gd name="T65" fmla="*/ 0 h 81"/>
                  <a:gd name="T66" fmla="*/ 24 w 78"/>
                  <a:gd name="T67" fmla="*/ 4 h 81"/>
                  <a:gd name="T68" fmla="*/ 18 w 78"/>
                  <a:gd name="T69" fmla="*/ 15 h 81"/>
                  <a:gd name="T70" fmla="*/ 14 w 78"/>
                  <a:gd name="T71" fmla="*/ 10 h 81"/>
                  <a:gd name="T72" fmla="*/ 11 w 78"/>
                  <a:gd name="T73" fmla="*/ 15 h 81"/>
                  <a:gd name="T74" fmla="*/ 11 w 78"/>
                  <a:gd name="T75" fmla="*/ 22 h 81"/>
                  <a:gd name="T76" fmla="*/ 3 w 78"/>
                  <a:gd name="T77" fmla="*/ 25 h 81"/>
                  <a:gd name="T78" fmla="*/ 0 w 78"/>
                  <a:gd name="T79" fmla="*/ 28 h 81"/>
                  <a:gd name="T80" fmla="*/ 3 w 78"/>
                  <a:gd name="T81" fmla="*/ 32 h 81"/>
                  <a:gd name="T82" fmla="*/ 7 w 78"/>
                  <a:gd name="T83" fmla="*/ 42 h 81"/>
                  <a:gd name="T84" fmla="*/ 0 w 78"/>
                  <a:gd name="T85" fmla="*/ 42 h 81"/>
                  <a:gd name="T86" fmla="*/ 0 w 78"/>
                  <a:gd name="T87" fmla="*/ 49 h 81"/>
                  <a:gd name="T88" fmla="*/ 7 w 78"/>
                  <a:gd name="T89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" h="81">
                    <a:moveTo>
                      <a:pt x="11" y="56"/>
                    </a:moveTo>
                    <a:lnTo>
                      <a:pt x="11" y="60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11" y="66"/>
                    </a:lnTo>
                    <a:lnTo>
                      <a:pt x="14" y="63"/>
                    </a:lnTo>
                    <a:lnTo>
                      <a:pt x="21" y="66"/>
                    </a:lnTo>
                    <a:lnTo>
                      <a:pt x="21" y="70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1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52" y="70"/>
                    </a:lnTo>
                    <a:lnTo>
                      <a:pt x="56" y="74"/>
                    </a:lnTo>
                    <a:lnTo>
                      <a:pt x="59" y="74"/>
                    </a:lnTo>
                    <a:lnTo>
                      <a:pt x="63" y="70"/>
                    </a:lnTo>
                    <a:lnTo>
                      <a:pt x="59" y="66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73" y="60"/>
                    </a:lnTo>
                    <a:lnTo>
                      <a:pt x="73" y="56"/>
                    </a:lnTo>
                    <a:lnTo>
                      <a:pt x="69" y="53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3" y="38"/>
                    </a:lnTo>
                    <a:lnTo>
                      <a:pt x="69" y="28"/>
                    </a:lnTo>
                    <a:lnTo>
                      <a:pt x="73" y="28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5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3" name="Freeform 1861"/>
              <p:cNvSpPr>
                <a:spLocks/>
              </p:cNvSpPr>
              <p:nvPr/>
            </p:nvSpPr>
            <p:spPr bwMode="auto">
              <a:xfrm>
                <a:off x="4568" y="4067"/>
                <a:ext cx="41" cy="40"/>
              </a:xfrm>
              <a:custGeom>
                <a:avLst/>
                <a:gdLst>
                  <a:gd name="T0" fmla="*/ 11 w 81"/>
                  <a:gd name="T1" fmla="*/ 58 h 80"/>
                  <a:gd name="T2" fmla="*/ 7 w 81"/>
                  <a:gd name="T3" fmla="*/ 62 h 80"/>
                  <a:gd name="T4" fmla="*/ 7 w 81"/>
                  <a:gd name="T5" fmla="*/ 70 h 80"/>
                  <a:gd name="T6" fmla="*/ 14 w 81"/>
                  <a:gd name="T7" fmla="*/ 70 h 80"/>
                  <a:gd name="T8" fmla="*/ 24 w 81"/>
                  <a:gd name="T9" fmla="*/ 73 h 80"/>
                  <a:gd name="T10" fmla="*/ 24 w 81"/>
                  <a:gd name="T11" fmla="*/ 77 h 80"/>
                  <a:gd name="T12" fmla="*/ 28 w 81"/>
                  <a:gd name="T13" fmla="*/ 80 h 80"/>
                  <a:gd name="T14" fmla="*/ 31 w 81"/>
                  <a:gd name="T15" fmla="*/ 73 h 80"/>
                  <a:gd name="T16" fmla="*/ 43 w 81"/>
                  <a:gd name="T17" fmla="*/ 77 h 80"/>
                  <a:gd name="T18" fmla="*/ 45 w 81"/>
                  <a:gd name="T19" fmla="*/ 80 h 80"/>
                  <a:gd name="T20" fmla="*/ 49 w 81"/>
                  <a:gd name="T21" fmla="*/ 73 h 80"/>
                  <a:gd name="T22" fmla="*/ 56 w 81"/>
                  <a:gd name="T23" fmla="*/ 73 h 80"/>
                  <a:gd name="T24" fmla="*/ 59 w 81"/>
                  <a:gd name="T25" fmla="*/ 77 h 80"/>
                  <a:gd name="T26" fmla="*/ 62 w 81"/>
                  <a:gd name="T27" fmla="*/ 73 h 80"/>
                  <a:gd name="T28" fmla="*/ 66 w 81"/>
                  <a:gd name="T29" fmla="*/ 70 h 80"/>
                  <a:gd name="T30" fmla="*/ 71 w 81"/>
                  <a:gd name="T31" fmla="*/ 58 h 80"/>
                  <a:gd name="T32" fmla="*/ 73 w 81"/>
                  <a:gd name="T33" fmla="*/ 62 h 80"/>
                  <a:gd name="T34" fmla="*/ 77 w 81"/>
                  <a:gd name="T35" fmla="*/ 58 h 80"/>
                  <a:gd name="T36" fmla="*/ 73 w 81"/>
                  <a:gd name="T37" fmla="*/ 52 h 80"/>
                  <a:gd name="T38" fmla="*/ 77 w 81"/>
                  <a:gd name="T39" fmla="*/ 45 h 80"/>
                  <a:gd name="T40" fmla="*/ 81 w 81"/>
                  <a:gd name="T41" fmla="*/ 42 h 80"/>
                  <a:gd name="T42" fmla="*/ 81 w 81"/>
                  <a:gd name="T43" fmla="*/ 34 h 80"/>
                  <a:gd name="T44" fmla="*/ 73 w 81"/>
                  <a:gd name="T45" fmla="*/ 28 h 80"/>
                  <a:gd name="T46" fmla="*/ 77 w 81"/>
                  <a:gd name="T47" fmla="*/ 24 h 80"/>
                  <a:gd name="T48" fmla="*/ 73 w 81"/>
                  <a:gd name="T49" fmla="*/ 17 h 80"/>
                  <a:gd name="T50" fmla="*/ 62 w 81"/>
                  <a:gd name="T51" fmla="*/ 14 h 80"/>
                  <a:gd name="T52" fmla="*/ 66 w 81"/>
                  <a:gd name="T53" fmla="*/ 10 h 80"/>
                  <a:gd name="T54" fmla="*/ 62 w 81"/>
                  <a:gd name="T55" fmla="*/ 7 h 80"/>
                  <a:gd name="T56" fmla="*/ 59 w 81"/>
                  <a:gd name="T57" fmla="*/ 7 h 80"/>
                  <a:gd name="T58" fmla="*/ 49 w 81"/>
                  <a:gd name="T59" fmla="*/ 7 h 80"/>
                  <a:gd name="T60" fmla="*/ 49 w 81"/>
                  <a:gd name="T61" fmla="*/ 0 h 80"/>
                  <a:gd name="T62" fmla="*/ 43 w 81"/>
                  <a:gd name="T63" fmla="*/ 0 h 80"/>
                  <a:gd name="T64" fmla="*/ 39 w 81"/>
                  <a:gd name="T65" fmla="*/ 7 h 80"/>
                  <a:gd name="T66" fmla="*/ 31 w 81"/>
                  <a:gd name="T67" fmla="*/ 2 h 80"/>
                  <a:gd name="T68" fmla="*/ 28 w 81"/>
                  <a:gd name="T69" fmla="*/ 0 h 80"/>
                  <a:gd name="T70" fmla="*/ 24 w 81"/>
                  <a:gd name="T71" fmla="*/ 2 h 80"/>
                  <a:gd name="T72" fmla="*/ 21 w 81"/>
                  <a:gd name="T73" fmla="*/ 7 h 80"/>
                  <a:gd name="T74" fmla="*/ 17 w 81"/>
                  <a:gd name="T75" fmla="*/ 14 h 80"/>
                  <a:gd name="T76" fmla="*/ 11 w 81"/>
                  <a:gd name="T77" fmla="*/ 10 h 80"/>
                  <a:gd name="T78" fmla="*/ 7 w 81"/>
                  <a:gd name="T79" fmla="*/ 14 h 80"/>
                  <a:gd name="T80" fmla="*/ 11 w 81"/>
                  <a:gd name="T81" fmla="*/ 20 h 80"/>
                  <a:gd name="T82" fmla="*/ 4 w 81"/>
                  <a:gd name="T83" fmla="*/ 28 h 80"/>
                  <a:gd name="T84" fmla="*/ 0 w 81"/>
                  <a:gd name="T85" fmla="*/ 30 h 80"/>
                  <a:gd name="T86" fmla="*/ 4 w 81"/>
                  <a:gd name="T87" fmla="*/ 39 h 80"/>
                  <a:gd name="T88" fmla="*/ 0 w 81"/>
                  <a:gd name="T89" fmla="*/ 45 h 80"/>
                  <a:gd name="T90" fmla="*/ 0 w 81"/>
                  <a:gd name="T91" fmla="*/ 52 h 80"/>
                  <a:gd name="T92" fmla="*/ 4 w 81"/>
                  <a:gd name="T93" fmla="*/ 56 h 80"/>
                  <a:gd name="T94" fmla="*/ 11 w 81"/>
                  <a:gd name="T95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1" h="8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66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3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1" y="62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3" y="52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9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73" y="28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3" y="17"/>
                    </a:lnTo>
                    <a:lnTo>
                      <a:pt x="71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2" y="7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2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4" name="Freeform 1862"/>
              <p:cNvSpPr>
                <a:spLocks/>
              </p:cNvSpPr>
              <p:nvPr/>
            </p:nvSpPr>
            <p:spPr bwMode="auto">
              <a:xfrm>
                <a:off x="4568" y="4067"/>
                <a:ext cx="41" cy="40"/>
              </a:xfrm>
              <a:custGeom>
                <a:avLst/>
                <a:gdLst>
                  <a:gd name="T0" fmla="*/ 11 w 81"/>
                  <a:gd name="T1" fmla="*/ 62 h 80"/>
                  <a:gd name="T2" fmla="*/ 7 w 81"/>
                  <a:gd name="T3" fmla="*/ 66 h 80"/>
                  <a:gd name="T4" fmla="*/ 11 w 81"/>
                  <a:gd name="T5" fmla="*/ 70 h 80"/>
                  <a:gd name="T6" fmla="*/ 17 w 81"/>
                  <a:gd name="T7" fmla="*/ 66 h 80"/>
                  <a:gd name="T8" fmla="*/ 21 w 81"/>
                  <a:gd name="T9" fmla="*/ 77 h 80"/>
                  <a:gd name="T10" fmla="*/ 24 w 81"/>
                  <a:gd name="T11" fmla="*/ 80 h 80"/>
                  <a:gd name="T12" fmla="*/ 31 w 81"/>
                  <a:gd name="T13" fmla="*/ 80 h 80"/>
                  <a:gd name="T14" fmla="*/ 39 w 81"/>
                  <a:gd name="T15" fmla="*/ 77 h 80"/>
                  <a:gd name="T16" fmla="*/ 43 w 81"/>
                  <a:gd name="T17" fmla="*/ 80 h 80"/>
                  <a:gd name="T18" fmla="*/ 49 w 81"/>
                  <a:gd name="T19" fmla="*/ 80 h 80"/>
                  <a:gd name="T20" fmla="*/ 56 w 81"/>
                  <a:gd name="T21" fmla="*/ 70 h 80"/>
                  <a:gd name="T22" fmla="*/ 59 w 81"/>
                  <a:gd name="T23" fmla="*/ 73 h 80"/>
                  <a:gd name="T24" fmla="*/ 62 w 81"/>
                  <a:gd name="T25" fmla="*/ 77 h 80"/>
                  <a:gd name="T26" fmla="*/ 66 w 81"/>
                  <a:gd name="T27" fmla="*/ 73 h 80"/>
                  <a:gd name="T28" fmla="*/ 62 w 81"/>
                  <a:gd name="T29" fmla="*/ 66 h 80"/>
                  <a:gd name="T30" fmla="*/ 71 w 81"/>
                  <a:gd name="T31" fmla="*/ 62 h 80"/>
                  <a:gd name="T32" fmla="*/ 77 w 81"/>
                  <a:gd name="T33" fmla="*/ 62 h 80"/>
                  <a:gd name="T34" fmla="*/ 77 w 81"/>
                  <a:gd name="T35" fmla="*/ 56 h 80"/>
                  <a:gd name="T36" fmla="*/ 73 w 81"/>
                  <a:gd name="T37" fmla="*/ 45 h 80"/>
                  <a:gd name="T38" fmla="*/ 81 w 81"/>
                  <a:gd name="T39" fmla="*/ 45 h 80"/>
                  <a:gd name="T40" fmla="*/ 81 w 81"/>
                  <a:gd name="T41" fmla="*/ 39 h 80"/>
                  <a:gd name="T42" fmla="*/ 73 w 81"/>
                  <a:gd name="T43" fmla="*/ 34 h 80"/>
                  <a:gd name="T44" fmla="*/ 73 w 81"/>
                  <a:gd name="T45" fmla="*/ 24 h 80"/>
                  <a:gd name="T46" fmla="*/ 77 w 81"/>
                  <a:gd name="T47" fmla="*/ 20 h 80"/>
                  <a:gd name="T48" fmla="*/ 71 w 81"/>
                  <a:gd name="T49" fmla="*/ 20 h 80"/>
                  <a:gd name="T50" fmla="*/ 62 w 81"/>
                  <a:gd name="T51" fmla="*/ 10 h 80"/>
                  <a:gd name="T52" fmla="*/ 66 w 81"/>
                  <a:gd name="T53" fmla="*/ 7 h 80"/>
                  <a:gd name="T54" fmla="*/ 59 w 81"/>
                  <a:gd name="T55" fmla="*/ 2 h 80"/>
                  <a:gd name="T56" fmla="*/ 56 w 81"/>
                  <a:gd name="T57" fmla="*/ 10 h 80"/>
                  <a:gd name="T58" fmla="*/ 49 w 81"/>
                  <a:gd name="T59" fmla="*/ 2 h 80"/>
                  <a:gd name="T60" fmla="*/ 45 w 81"/>
                  <a:gd name="T61" fmla="*/ 0 h 80"/>
                  <a:gd name="T62" fmla="*/ 39 w 81"/>
                  <a:gd name="T63" fmla="*/ 0 h 80"/>
                  <a:gd name="T64" fmla="*/ 31 w 81"/>
                  <a:gd name="T65" fmla="*/ 7 h 80"/>
                  <a:gd name="T66" fmla="*/ 28 w 81"/>
                  <a:gd name="T67" fmla="*/ 2 h 80"/>
                  <a:gd name="T68" fmla="*/ 24 w 81"/>
                  <a:gd name="T69" fmla="*/ 0 h 80"/>
                  <a:gd name="T70" fmla="*/ 21 w 81"/>
                  <a:gd name="T71" fmla="*/ 2 h 80"/>
                  <a:gd name="T72" fmla="*/ 21 w 81"/>
                  <a:gd name="T73" fmla="*/ 10 h 80"/>
                  <a:gd name="T74" fmla="*/ 14 w 81"/>
                  <a:gd name="T75" fmla="*/ 14 h 80"/>
                  <a:gd name="T76" fmla="*/ 11 w 81"/>
                  <a:gd name="T77" fmla="*/ 14 h 80"/>
                  <a:gd name="T78" fmla="*/ 7 w 81"/>
                  <a:gd name="T79" fmla="*/ 17 h 80"/>
                  <a:gd name="T80" fmla="*/ 7 w 81"/>
                  <a:gd name="T81" fmla="*/ 28 h 80"/>
                  <a:gd name="T82" fmla="*/ 0 w 81"/>
                  <a:gd name="T83" fmla="*/ 28 h 80"/>
                  <a:gd name="T84" fmla="*/ 0 w 81"/>
                  <a:gd name="T85" fmla="*/ 34 h 80"/>
                  <a:gd name="T86" fmla="*/ 4 w 81"/>
                  <a:gd name="T87" fmla="*/ 45 h 80"/>
                  <a:gd name="T88" fmla="*/ 0 w 81"/>
                  <a:gd name="T89" fmla="*/ 48 h 80"/>
                  <a:gd name="T90" fmla="*/ 0 w 81"/>
                  <a:gd name="T91" fmla="*/ 56 h 80"/>
                  <a:gd name="T92" fmla="*/ 7 w 81"/>
                  <a:gd name="T93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" h="80">
                    <a:moveTo>
                      <a:pt x="11" y="58"/>
                    </a:moveTo>
                    <a:lnTo>
                      <a:pt x="11" y="62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66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8" y="80"/>
                    </a:lnTo>
                    <a:lnTo>
                      <a:pt x="31" y="80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49" y="73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2" y="66"/>
                    </a:lnTo>
                    <a:lnTo>
                      <a:pt x="71" y="58"/>
                    </a:lnTo>
                    <a:lnTo>
                      <a:pt x="71" y="62"/>
                    </a:lnTo>
                    <a:lnTo>
                      <a:pt x="73" y="62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3" y="52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9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73" y="28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3" y="17"/>
                    </a:lnTo>
                    <a:lnTo>
                      <a:pt x="71" y="20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2" y="7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7" y="52"/>
                    </a:lnTo>
                    <a:lnTo>
                      <a:pt x="11" y="5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5" name="Freeform 1863"/>
              <p:cNvSpPr>
                <a:spLocks/>
              </p:cNvSpPr>
              <p:nvPr/>
            </p:nvSpPr>
            <p:spPr bwMode="auto">
              <a:xfrm>
                <a:off x="4621" y="4063"/>
                <a:ext cx="17" cy="24"/>
              </a:xfrm>
              <a:custGeom>
                <a:avLst/>
                <a:gdLst>
                  <a:gd name="T0" fmla="*/ 21 w 35"/>
                  <a:gd name="T1" fmla="*/ 0 h 47"/>
                  <a:gd name="T2" fmla="*/ 23 w 35"/>
                  <a:gd name="T3" fmla="*/ 0 h 47"/>
                  <a:gd name="T4" fmla="*/ 28 w 35"/>
                  <a:gd name="T5" fmla="*/ 0 h 47"/>
                  <a:gd name="T6" fmla="*/ 28 w 35"/>
                  <a:gd name="T7" fmla="*/ 4 h 47"/>
                  <a:gd name="T8" fmla="*/ 32 w 35"/>
                  <a:gd name="T9" fmla="*/ 8 h 47"/>
                  <a:gd name="T10" fmla="*/ 32 w 35"/>
                  <a:gd name="T11" fmla="*/ 10 h 47"/>
                  <a:gd name="T12" fmla="*/ 35 w 35"/>
                  <a:gd name="T13" fmla="*/ 18 h 47"/>
                  <a:gd name="T14" fmla="*/ 35 w 35"/>
                  <a:gd name="T15" fmla="*/ 22 h 47"/>
                  <a:gd name="T16" fmla="*/ 32 w 35"/>
                  <a:gd name="T17" fmla="*/ 25 h 47"/>
                  <a:gd name="T18" fmla="*/ 32 w 35"/>
                  <a:gd name="T19" fmla="*/ 32 h 47"/>
                  <a:gd name="T20" fmla="*/ 32 w 35"/>
                  <a:gd name="T21" fmla="*/ 36 h 47"/>
                  <a:gd name="T22" fmla="*/ 28 w 35"/>
                  <a:gd name="T23" fmla="*/ 38 h 47"/>
                  <a:gd name="T24" fmla="*/ 23 w 35"/>
                  <a:gd name="T25" fmla="*/ 42 h 47"/>
                  <a:gd name="T26" fmla="*/ 21 w 35"/>
                  <a:gd name="T27" fmla="*/ 42 h 47"/>
                  <a:gd name="T28" fmla="*/ 21 w 35"/>
                  <a:gd name="T29" fmla="*/ 47 h 47"/>
                  <a:gd name="T30" fmla="*/ 17 w 35"/>
                  <a:gd name="T31" fmla="*/ 47 h 47"/>
                  <a:gd name="T32" fmla="*/ 14 w 35"/>
                  <a:gd name="T33" fmla="*/ 47 h 47"/>
                  <a:gd name="T34" fmla="*/ 10 w 35"/>
                  <a:gd name="T35" fmla="*/ 47 h 47"/>
                  <a:gd name="T36" fmla="*/ 7 w 35"/>
                  <a:gd name="T37" fmla="*/ 42 h 47"/>
                  <a:gd name="T38" fmla="*/ 4 w 35"/>
                  <a:gd name="T39" fmla="*/ 42 h 47"/>
                  <a:gd name="T40" fmla="*/ 4 w 35"/>
                  <a:gd name="T41" fmla="*/ 38 h 47"/>
                  <a:gd name="T42" fmla="*/ 0 w 35"/>
                  <a:gd name="T43" fmla="*/ 32 h 47"/>
                  <a:gd name="T44" fmla="*/ 0 w 35"/>
                  <a:gd name="T45" fmla="*/ 28 h 47"/>
                  <a:gd name="T46" fmla="*/ 0 w 35"/>
                  <a:gd name="T47" fmla="*/ 25 h 47"/>
                  <a:gd name="T48" fmla="*/ 0 w 35"/>
                  <a:gd name="T49" fmla="*/ 22 h 47"/>
                  <a:gd name="T50" fmla="*/ 4 w 35"/>
                  <a:gd name="T51" fmla="*/ 15 h 47"/>
                  <a:gd name="T52" fmla="*/ 4 w 35"/>
                  <a:gd name="T53" fmla="*/ 10 h 47"/>
                  <a:gd name="T54" fmla="*/ 7 w 35"/>
                  <a:gd name="T55" fmla="*/ 8 h 47"/>
                  <a:gd name="T56" fmla="*/ 7 w 35"/>
                  <a:gd name="T57" fmla="*/ 4 h 47"/>
                  <a:gd name="T58" fmla="*/ 10 w 35"/>
                  <a:gd name="T59" fmla="*/ 0 h 47"/>
                  <a:gd name="T60" fmla="*/ 14 w 35"/>
                  <a:gd name="T61" fmla="*/ 0 h 47"/>
                  <a:gd name="T62" fmla="*/ 17 w 35"/>
                  <a:gd name="T63" fmla="*/ 0 h 47"/>
                  <a:gd name="T64" fmla="*/ 21 w 35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7">
                    <a:moveTo>
                      <a:pt x="21" y="0"/>
                    </a:moveTo>
                    <a:lnTo>
                      <a:pt x="23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6" name="Freeform 1864"/>
              <p:cNvSpPr>
                <a:spLocks/>
              </p:cNvSpPr>
              <p:nvPr/>
            </p:nvSpPr>
            <p:spPr bwMode="auto">
              <a:xfrm>
                <a:off x="4621" y="4063"/>
                <a:ext cx="17" cy="24"/>
              </a:xfrm>
              <a:custGeom>
                <a:avLst/>
                <a:gdLst>
                  <a:gd name="T0" fmla="*/ 21 w 35"/>
                  <a:gd name="T1" fmla="*/ 0 h 47"/>
                  <a:gd name="T2" fmla="*/ 23 w 35"/>
                  <a:gd name="T3" fmla="*/ 0 h 47"/>
                  <a:gd name="T4" fmla="*/ 28 w 35"/>
                  <a:gd name="T5" fmla="*/ 0 h 47"/>
                  <a:gd name="T6" fmla="*/ 28 w 35"/>
                  <a:gd name="T7" fmla="*/ 4 h 47"/>
                  <a:gd name="T8" fmla="*/ 32 w 35"/>
                  <a:gd name="T9" fmla="*/ 8 h 47"/>
                  <a:gd name="T10" fmla="*/ 32 w 35"/>
                  <a:gd name="T11" fmla="*/ 10 h 47"/>
                  <a:gd name="T12" fmla="*/ 35 w 35"/>
                  <a:gd name="T13" fmla="*/ 18 h 47"/>
                  <a:gd name="T14" fmla="*/ 35 w 35"/>
                  <a:gd name="T15" fmla="*/ 22 h 47"/>
                  <a:gd name="T16" fmla="*/ 32 w 35"/>
                  <a:gd name="T17" fmla="*/ 25 h 47"/>
                  <a:gd name="T18" fmla="*/ 32 w 35"/>
                  <a:gd name="T19" fmla="*/ 32 h 47"/>
                  <a:gd name="T20" fmla="*/ 32 w 35"/>
                  <a:gd name="T21" fmla="*/ 36 h 47"/>
                  <a:gd name="T22" fmla="*/ 28 w 35"/>
                  <a:gd name="T23" fmla="*/ 38 h 47"/>
                  <a:gd name="T24" fmla="*/ 23 w 35"/>
                  <a:gd name="T25" fmla="*/ 42 h 47"/>
                  <a:gd name="T26" fmla="*/ 21 w 35"/>
                  <a:gd name="T27" fmla="*/ 42 h 47"/>
                  <a:gd name="T28" fmla="*/ 21 w 35"/>
                  <a:gd name="T29" fmla="*/ 47 h 47"/>
                  <a:gd name="T30" fmla="*/ 17 w 35"/>
                  <a:gd name="T31" fmla="*/ 47 h 47"/>
                  <a:gd name="T32" fmla="*/ 14 w 35"/>
                  <a:gd name="T33" fmla="*/ 47 h 47"/>
                  <a:gd name="T34" fmla="*/ 10 w 35"/>
                  <a:gd name="T35" fmla="*/ 47 h 47"/>
                  <a:gd name="T36" fmla="*/ 7 w 35"/>
                  <a:gd name="T37" fmla="*/ 42 h 47"/>
                  <a:gd name="T38" fmla="*/ 4 w 35"/>
                  <a:gd name="T39" fmla="*/ 42 h 47"/>
                  <a:gd name="T40" fmla="*/ 4 w 35"/>
                  <a:gd name="T41" fmla="*/ 38 h 47"/>
                  <a:gd name="T42" fmla="*/ 0 w 35"/>
                  <a:gd name="T43" fmla="*/ 32 h 47"/>
                  <a:gd name="T44" fmla="*/ 0 w 35"/>
                  <a:gd name="T45" fmla="*/ 28 h 47"/>
                  <a:gd name="T46" fmla="*/ 0 w 35"/>
                  <a:gd name="T47" fmla="*/ 25 h 47"/>
                  <a:gd name="T48" fmla="*/ 0 w 35"/>
                  <a:gd name="T49" fmla="*/ 22 h 47"/>
                  <a:gd name="T50" fmla="*/ 4 w 35"/>
                  <a:gd name="T51" fmla="*/ 15 h 47"/>
                  <a:gd name="T52" fmla="*/ 4 w 35"/>
                  <a:gd name="T53" fmla="*/ 10 h 47"/>
                  <a:gd name="T54" fmla="*/ 7 w 35"/>
                  <a:gd name="T55" fmla="*/ 8 h 47"/>
                  <a:gd name="T56" fmla="*/ 7 w 35"/>
                  <a:gd name="T57" fmla="*/ 4 h 47"/>
                  <a:gd name="T58" fmla="*/ 10 w 35"/>
                  <a:gd name="T59" fmla="*/ 0 h 47"/>
                  <a:gd name="T60" fmla="*/ 14 w 35"/>
                  <a:gd name="T61" fmla="*/ 0 h 47"/>
                  <a:gd name="T62" fmla="*/ 17 w 35"/>
                  <a:gd name="T63" fmla="*/ 0 h 47"/>
                  <a:gd name="T64" fmla="*/ 21 w 35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47">
                    <a:moveTo>
                      <a:pt x="21" y="0"/>
                    </a:moveTo>
                    <a:lnTo>
                      <a:pt x="23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7" name="Freeform 1865"/>
              <p:cNvSpPr>
                <a:spLocks/>
              </p:cNvSpPr>
              <p:nvPr/>
            </p:nvSpPr>
            <p:spPr bwMode="auto">
              <a:xfrm>
                <a:off x="4626" y="4067"/>
                <a:ext cx="5" cy="14"/>
              </a:xfrm>
              <a:custGeom>
                <a:avLst/>
                <a:gdLst>
                  <a:gd name="T0" fmla="*/ 7 w 11"/>
                  <a:gd name="T1" fmla="*/ 0 h 28"/>
                  <a:gd name="T2" fmla="*/ 11 w 11"/>
                  <a:gd name="T3" fmla="*/ 0 h 28"/>
                  <a:gd name="T4" fmla="*/ 11 w 11"/>
                  <a:gd name="T5" fmla="*/ 2 h 28"/>
                  <a:gd name="T6" fmla="*/ 11 w 11"/>
                  <a:gd name="T7" fmla="*/ 7 h 28"/>
                  <a:gd name="T8" fmla="*/ 11 w 11"/>
                  <a:gd name="T9" fmla="*/ 10 h 28"/>
                  <a:gd name="T10" fmla="*/ 11 w 11"/>
                  <a:gd name="T11" fmla="*/ 14 h 28"/>
                  <a:gd name="T12" fmla="*/ 11 w 11"/>
                  <a:gd name="T13" fmla="*/ 17 h 28"/>
                  <a:gd name="T14" fmla="*/ 11 w 11"/>
                  <a:gd name="T15" fmla="*/ 20 h 28"/>
                  <a:gd name="T16" fmla="*/ 7 w 11"/>
                  <a:gd name="T17" fmla="*/ 24 h 28"/>
                  <a:gd name="T18" fmla="*/ 4 w 11"/>
                  <a:gd name="T19" fmla="*/ 28 h 28"/>
                  <a:gd name="T20" fmla="*/ 4 w 11"/>
                  <a:gd name="T21" fmla="*/ 24 h 28"/>
                  <a:gd name="T22" fmla="*/ 0 w 11"/>
                  <a:gd name="T23" fmla="*/ 24 h 28"/>
                  <a:gd name="T24" fmla="*/ 0 w 11"/>
                  <a:gd name="T25" fmla="*/ 20 h 28"/>
                  <a:gd name="T26" fmla="*/ 0 w 11"/>
                  <a:gd name="T27" fmla="*/ 17 h 28"/>
                  <a:gd name="T28" fmla="*/ 0 w 11"/>
                  <a:gd name="T29" fmla="*/ 14 h 28"/>
                  <a:gd name="T30" fmla="*/ 0 w 11"/>
                  <a:gd name="T31" fmla="*/ 10 h 28"/>
                  <a:gd name="T32" fmla="*/ 0 w 11"/>
                  <a:gd name="T33" fmla="*/ 7 h 28"/>
                  <a:gd name="T34" fmla="*/ 4 w 11"/>
                  <a:gd name="T35" fmla="*/ 2 h 28"/>
                  <a:gd name="T36" fmla="*/ 4 w 11"/>
                  <a:gd name="T37" fmla="*/ 0 h 28"/>
                  <a:gd name="T38" fmla="*/ 7 w 1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8" name="Freeform 1866"/>
              <p:cNvSpPr>
                <a:spLocks/>
              </p:cNvSpPr>
              <p:nvPr/>
            </p:nvSpPr>
            <p:spPr bwMode="auto">
              <a:xfrm>
                <a:off x="4626" y="4067"/>
                <a:ext cx="5" cy="14"/>
              </a:xfrm>
              <a:custGeom>
                <a:avLst/>
                <a:gdLst>
                  <a:gd name="T0" fmla="*/ 7 w 11"/>
                  <a:gd name="T1" fmla="*/ 0 h 28"/>
                  <a:gd name="T2" fmla="*/ 11 w 11"/>
                  <a:gd name="T3" fmla="*/ 0 h 28"/>
                  <a:gd name="T4" fmla="*/ 11 w 11"/>
                  <a:gd name="T5" fmla="*/ 2 h 28"/>
                  <a:gd name="T6" fmla="*/ 11 w 11"/>
                  <a:gd name="T7" fmla="*/ 7 h 28"/>
                  <a:gd name="T8" fmla="*/ 11 w 11"/>
                  <a:gd name="T9" fmla="*/ 10 h 28"/>
                  <a:gd name="T10" fmla="*/ 11 w 11"/>
                  <a:gd name="T11" fmla="*/ 14 h 28"/>
                  <a:gd name="T12" fmla="*/ 11 w 11"/>
                  <a:gd name="T13" fmla="*/ 17 h 28"/>
                  <a:gd name="T14" fmla="*/ 11 w 11"/>
                  <a:gd name="T15" fmla="*/ 20 h 28"/>
                  <a:gd name="T16" fmla="*/ 7 w 11"/>
                  <a:gd name="T17" fmla="*/ 24 h 28"/>
                  <a:gd name="T18" fmla="*/ 4 w 11"/>
                  <a:gd name="T19" fmla="*/ 28 h 28"/>
                  <a:gd name="T20" fmla="*/ 4 w 11"/>
                  <a:gd name="T21" fmla="*/ 24 h 28"/>
                  <a:gd name="T22" fmla="*/ 0 w 11"/>
                  <a:gd name="T23" fmla="*/ 24 h 28"/>
                  <a:gd name="T24" fmla="*/ 0 w 11"/>
                  <a:gd name="T25" fmla="*/ 20 h 28"/>
                  <a:gd name="T26" fmla="*/ 0 w 11"/>
                  <a:gd name="T27" fmla="*/ 17 h 28"/>
                  <a:gd name="T28" fmla="*/ 0 w 11"/>
                  <a:gd name="T29" fmla="*/ 14 h 28"/>
                  <a:gd name="T30" fmla="*/ 0 w 11"/>
                  <a:gd name="T31" fmla="*/ 10 h 28"/>
                  <a:gd name="T32" fmla="*/ 0 w 11"/>
                  <a:gd name="T33" fmla="*/ 7 h 28"/>
                  <a:gd name="T34" fmla="*/ 4 w 11"/>
                  <a:gd name="T35" fmla="*/ 2 h 28"/>
                  <a:gd name="T36" fmla="*/ 4 w 11"/>
                  <a:gd name="T37" fmla="*/ 0 h 28"/>
                  <a:gd name="T38" fmla="*/ 7 w 1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39" name="Freeform 1867"/>
              <p:cNvSpPr>
                <a:spLocks/>
              </p:cNvSpPr>
              <p:nvPr/>
            </p:nvSpPr>
            <p:spPr bwMode="auto">
              <a:xfrm>
                <a:off x="4642" y="4057"/>
                <a:ext cx="15" cy="30"/>
              </a:xfrm>
              <a:custGeom>
                <a:avLst/>
                <a:gdLst>
                  <a:gd name="T0" fmla="*/ 3 w 31"/>
                  <a:gd name="T1" fmla="*/ 10 h 60"/>
                  <a:gd name="T2" fmla="*/ 0 w 31"/>
                  <a:gd name="T3" fmla="*/ 49 h 60"/>
                  <a:gd name="T4" fmla="*/ 7 w 31"/>
                  <a:gd name="T5" fmla="*/ 55 h 60"/>
                  <a:gd name="T6" fmla="*/ 7 w 31"/>
                  <a:gd name="T7" fmla="*/ 51 h 60"/>
                  <a:gd name="T8" fmla="*/ 10 w 31"/>
                  <a:gd name="T9" fmla="*/ 51 h 60"/>
                  <a:gd name="T10" fmla="*/ 10 w 31"/>
                  <a:gd name="T11" fmla="*/ 35 h 60"/>
                  <a:gd name="T12" fmla="*/ 21 w 31"/>
                  <a:gd name="T13" fmla="*/ 60 h 60"/>
                  <a:gd name="T14" fmla="*/ 24 w 31"/>
                  <a:gd name="T15" fmla="*/ 60 h 60"/>
                  <a:gd name="T16" fmla="*/ 24 w 31"/>
                  <a:gd name="T17" fmla="*/ 49 h 60"/>
                  <a:gd name="T18" fmla="*/ 13 w 31"/>
                  <a:gd name="T19" fmla="*/ 23 h 60"/>
                  <a:gd name="T20" fmla="*/ 31 w 31"/>
                  <a:gd name="T21" fmla="*/ 13 h 60"/>
                  <a:gd name="T22" fmla="*/ 28 w 31"/>
                  <a:gd name="T23" fmla="*/ 3 h 60"/>
                  <a:gd name="T24" fmla="*/ 10 w 31"/>
                  <a:gd name="T25" fmla="*/ 17 h 60"/>
                  <a:gd name="T26" fmla="*/ 13 w 31"/>
                  <a:gd name="T27" fmla="*/ 3 h 60"/>
                  <a:gd name="T28" fmla="*/ 7 w 31"/>
                  <a:gd name="T29" fmla="*/ 0 h 60"/>
                  <a:gd name="T30" fmla="*/ 3 w 31"/>
                  <a:gd name="T31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0">
                    <a:moveTo>
                      <a:pt x="3" y="10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0" y="35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49"/>
                    </a:lnTo>
                    <a:lnTo>
                      <a:pt x="13" y="23"/>
                    </a:lnTo>
                    <a:lnTo>
                      <a:pt x="31" y="13"/>
                    </a:lnTo>
                    <a:lnTo>
                      <a:pt x="28" y="3"/>
                    </a:lnTo>
                    <a:lnTo>
                      <a:pt x="10" y="17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0" name="Freeform 1868"/>
              <p:cNvSpPr>
                <a:spLocks/>
              </p:cNvSpPr>
              <p:nvPr/>
            </p:nvSpPr>
            <p:spPr bwMode="auto">
              <a:xfrm>
                <a:off x="4642" y="4057"/>
                <a:ext cx="15" cy="30"/>
              </a:xfrm>
              <a:custGeom>
                <a:avLst/>
                <a:gdLst>
                  <a:gd name="T0" fmla="*/ 3 w 31"/>
                  <a:gd name="T1" fmla="*/ 10 h 60"/>
                  <a:gd name="T2" fmla="*/ 0 w 31"/>
                  <a:gd name="T3" fmla="*/ 49 h 60"/>
                  <a:gd name="T4" fmla="*/ 7 w 31"/>
                  <a:gd name="T5" fmla="*/ 55 h 60"/>
                  <a:gd name="T6" fmla="*/ 7 w 31"/>
                  <a:gd name="T7" fmla="*/ 51 h 60"/>
                  <a:gd name="T8" fmla="*/ 10 w 31"/>
                  <a:gd name="T9" fmla="*/ 51 h 60"/>
                  <a:gd name="T10" fmla="*/ 10 w 31"/>
                  <a:gd name="T11" fmla="*/ 35 h 60"/>
                  <a:gd name="T12" fmla="*/ 21 w 31"/>
                  <a:gd name="T13" fmla="*/ 60 h 60"/>
                  <a:gd name="T14" fmla="*/ 24 w 31"/>
                  <a:gd name="T15" fmla="*/ 60 h 60"/>
                  <a:gd name="T16" fmla="*/ 24 w 31"/>
                  <a:gd name="T17" fmla="*/ 49 h 60"/>
                  <a:gd name="T18" fmla="*/ 13 w 31"/>
                  <a:gd name="T19" fmla="*/ 23 h 60"/>
                  <a:gd name="T20" fmla="*/ 31 w 31"/>
                  <a:gd name="T21" fmla="*/ 13 h 60"/>
                  <a:gd name="T22" fmla="*/ 28 w 31"/>
                  <a:gd name="T23" fmla="*/ 3 h 60"/>
                  <a:gd name="T24" fmla="*/ 10 w 31"/>
                  <a:gd name="T25" fmla="*/ 17 h 60"/>
                  <a:gd name="T26" fmla="*/ 13 w 31"/>
                  <a:gd name="T27" fmla="*/ 3 h 60"/>
                  <a:gd name="T28" fmla="*/ 7 w 31"/>
                  <a:gd name="T29" fmla="*/ 0 h 60"/>
                  <a:gd name="T30" fmla="*/ 3 w 31"/>
                  <a:gd name="T31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0">
                    <a:moveTo>
                      <a:pt x="3" y="10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0" y="35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49"/>
                    </a:lnTo>
                    <a:lnTo>
                      <a:pt x="13" y="23"/>
                    </a:lnTo>
                    <a:lnTo>
                      <a:pt x="31" y="13"/>
                    </a:lnTo>
                    <a:lnTo>
                      <a:pt x="28" y="3"/>
                    </a:lnTo>
                    <a:lnTo>
                      <a:pt x="10" y="17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3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1" name="Freeform 1869"/>
              <p:cNvSpPr>
                <a:spLocks/>
              </p:cNvSpPr>
              <p:nvPr/>
            </p:nvSpPr>
            <p:spPr bwMode="auto">
              <a:xfrm>
                <a:off x="4619" y="4039"/>
                <a:ext cx="28" cy="24"/>
              </a:xfrm>
              <a:custGeom>
                <a:avLst/>
                <a:gdLst>
                  <a:gd name="T0" fmla="*/ 11 w 56"/>
                  <a:gd name="T1" fmla="*/ 4 h 48"/>
                  <a:gd name="T2" fmla="*/ 21 w 56"/>
                  <a:gd name="T3" fmla="*/ 20 h 48"/>
                  <a:gd name="T4" fmla="*/ 0 w 56"/>
                  <a:gd name="T5" fmla="*/ 38 h 48"/>
                  <a:gd name="T6" fmla="*/ 4 w 56"/>
                  <a:gd name="T7" fmla="*/ 48 h 48"/>
                  <a:gd name="T8" fmla="*/ 8 w 56"/>
                  <a:gd name="T9" fmla="*/ 45 h 48"/>
                  <a:gd name="T10" fmla="*/ 8 w 56"/>
                  <a:gd name="T11" fmla="*/ 48 h 48"/>
                  <a:gd name="T12" fmla="*/ 27 w 56"/>
                  <a:gd name="T13" fmla="*/ 35 h 48"/>
                  <a:gd name="T14" fmla="*/ 36 w 56"/>
                  <a:gd name="T15" fmla="*/ 48 h 48"/>
                  <a:gd name="T16" fmla="*/ 46 w 56"/>
                  <a:gd name="T17" fmla="*/ 48 h 48"/>
                  <a:gd name="T18" fmla="*/ 49 w 56"/>
                  <a:gd name="T19" fmla="*/ 42 h 48"/>
                  <a:gd name="T20" fmla="*/ 36 w 56"/>
                  <a:gd name="T21" fmla="*/ 26 h 48"/>
                  <a:gd name="T22" fmla="*/ 56 w 56"/>
                  <a:gd name="T23" fmla="*/ 7 h 48"/>
                  <a:gd name="T24" fmla="*/ 46 w 56"/>
                  <a:gd name="T25" fmla="*/ 0 h 48"/>
                  <a:gd name="T26" fmla="*/ 32 w 56"/>
                  <a:gd name="T27" fmla="*/ 14 h 48"/>
                  <a:gd name="T28" fmla="*/ 21 w 56"/>
                  <a:gd name="T29" fmla="*/ 0 h 48"/>
                  <a:gd name="T30" fmla="*/ 18 w 56"/>
                  <a:gd name="T31" fmla="*/ 0 h 48"/>
                  <a:gd name="T32" fmla="*/ 14 w 56"/>
                  <a:gd name="T33" fmla="*/ 0 h 48"/>
                  <a:gd name="T34" fmla="*/ 11 w 56"/>
                  <a:gd name="T3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11" y="4"/>
                    </a:moveTo>
                    <a:lnTo>
                      <a:pt x="21" y="20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27" y="35"/>
                    </a:lnTo>
                    <a:lnTo>
                      <a:pt x="36" y="48"/>
                    </a:lnTo>
                    <a:lnTo>
                      <a:pt x="46" y="48"/>
                    </a:lnTo>
                    <a:lnTo>
                      <a:pt x="49" y="42"/>
                    </a:lnTo>
                    <a:lnTo>
                      <a:pt x="36" y="26"/>
                    </a:lnTo>
                    <a:lnTo>
                      <a:pt x="56" y="7"/>
                    </a:lnTo>
                    <a:lnTo>
                      <a:pt x="46" y="0"/>
                    </a:lnTo>
                    <a:lnTo>
                      <a:pt x="32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2" name="Freeform 1870"/>
              <p:cNvSpPr>
                <a:spLocks/>
              </p:cNvSpPr>
              <p:nvPr/>
            </p:nvSpPr>
            <p:spPr bwMode="auto">
              <a:xfrm>
                <a:off x="4619" y="4039"/>
                <a:ext cx="28" cy="24"/>
              </a:xfrm>
              <a:custGeom>
                <a:avLst/>
                <a:gdLst>
                  <a:gd name="T0" fmla="*/ 11 w 56"/>
                  <a:gd name="T1" fmla="*/ 4 h 48"/>
                  <a:gd name="T2" fmla="*/ 21 w 56"/>
                  <a:gd name="T3" fmla="*/ 20 h 48"/>
                  <a:gd name="T4" fmla="*/ 0 w 56"/>
                  <a:gd name="T5" fmla="*/ 38 h 48"/>
                  <a:gd name="T6" fmla="*/ 4 w 56"/>
                  <a:gd name="T7" fmla="*/ 48 h 48"/>
                  <a:gd name="T8" fmla="*/ 8 w 56"/>
                  <a:gd name="T9" fmla="*/ 45 h 48"/>
                  <a:gd name="T10" fmla="*/ 8 w 56"/>
                  <a:gd name="T11" fmla="*/ 48 h 48"/>
                  <a:gd name="T12" fmla="*/ 27 w 56"/>
                  <a:gd name="T13" fmla="*/ 35 h 48"/>
                  <a:gd name="T14" fmla="*/ 36 w 56"/>
                  <a:gd name="T15" fmla="*/ 48 h 48"/>
                  <a:gd name="T16" fmla="*/ 46 w 56"/>
                  <a:gd name="T17" fmla="*/ 48 h 48"/>
                  <a:gd name="T18" fmla="*/ 49 w 56"/>
                  <a:gd name="T19" fmla="*/ 42 h 48"/>
                  <a:gd name="T20" fmla="*/ 36 w 56"/>
                  <a:gd name="T21" fmla="*/ 26 h 48"/>
                  <a:gd name="T22" fmla="*/ 56 w 56"/>
                  <a:gd name="T23" fmla="*/ 7 h 48"/>
                  <a:gd name="T24" fmla="*/ 46 w 56"/>
                  <a:gd name="T25" fmla="*/ 0 h 48"/>
                  <a:gd name="T26" fmla="*/ 32 w 56"/>
                  <a:gd name="T27" fmla="*/ 14 h 48"/>
                  <a:gd name="T28" fmla="*/ 21 w 56"/>
                  <a:gd name="T29" fmla="*/ 0 h 48"/>
                  <a:gd name="T30" fmla="*/ 18 w 56"/>
                  <a:gd name="T31" fmla="*/ 0 h 48"/>
                  <a:gd name="T32" fmla="*/ 14 w 56"/>
                  <a:gd name="T33" fmla="*/ 0 h 48"/>
                  <a:gd name="T34" fmla="*/ 11 w 56"/>
                  <a:gd name="T3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11" y="4"/>
                    </a:moveTo>
                    <a:lnTo>
                      <a:pt x="21" y="20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27" y="35"/>
                    </a:lnTo>
                    <a:lnTo>
                      <a:pt x="36" y="48"/>
                    </a:lnTo>
                    <a:lnTo>
                      <a:pt x="46" y="48"/>
                    </a:lnTo>
                    <a:lnTo>
                      <a:pt x="49" y="42"/>
                    </a:lnTo>
                    <a:lnTo>
                      <a:pt x="36" y="26"/>
                    </a:lnTo>
                    <a:lnTo>
                      <a:pt x="56" y="7"/>
                    </a:lnTo>
                    <a:lnTo>
                      <a:pt x="46" y="0"/>
                    </a:lnTo>
                    <a:lnTo>
                      <a:pt x="32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3" name="Rectangle 1871"/>
              <p:cNvSpPr>
                <a:spLocks noChangeArrowheads="1"/>
              </p:cNvSpPr>
              <p:nvPr/>
            </p:nvSpPr>
            <p:spPr bwMode="auto">
              <a:xfrm>
                <a:off x="4415" y="3986"/>
                <a:ext cx="63" cy="74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4" name="Rectangle 1872"/>
              <p:cNvSpPr>
                <a:spLocks noChangeArrowheads="1"/>
              </p:cNvSpPr>
              <p:nvPr/>
            </p:nvSpPr>
            <p:spPr bwMode="auto">
              <a:xfrm>
                <a:off x="4415" y="3986"/>
                <a:ext cx="63" cy="7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5" name="Rectangle 1873"/>
              <p:cNvSpPr>
                <a:spLocks noChangeArrowheads="1"/>
              </p:cNvSpPr>
              <p:nvPr/>
            </p:nvSpPr>
            <p:spPr bwMode="auto">
              <a:xfrm>
                <a:off x="4418" y="3990"/>
                <a:ext cx="58" cy="67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6" name="Rectangle 1874"/>
              <p:cNvSpPr>
                <a:spLocks noChangeArrowheads="1"/>
              </p:cNvSpPr>
              <p:nvPr/>
            </p:nvSpPr>
            <p:spPr bwMode="auto">
              <a:xfrm>
                <a:off x="4418" y="3990"/>
                <a:ext cx="58" cy="6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7" name="Freeform 1875"/>
              <p:cNvSpPr>
                <a:spLocks/>
              </p:cNvSpPr>
              <p:nvPr/>
            </p:nvSpPr>
            <p:spPr bwMode="auto">
              <a:xfrm>
                <a:off x="4450" y="4014"/>
                <a:ext cx="20" cy="35"/>
              </a:xfrm>
              <a:custGeom>
                <a:avLst/>
                <a:gdLst>
                  <a:gd name="T0" fmla="*/ 7 w 41"/>
                  <a:gd name="T1" fmla="*/ 10 h 70"/>
                  <a:gd name="T2" fmla="*/ 0 w 41"/>
                  <a:gd name="T3" fmla="*/ 60 h 70"/>
                  <a:gd name="T4" fmla="*/ 10 w 41"/>
                  <a:gd name="T5" fmla="*/ 68 h 70"/>
                  <a:gd name="T6" fmla="*/ 10 w 41"/>
                  <a:gd name="T7" fmla="*/ 64 h 70"/>
                  <a:gd name="T8" fmla="*/ 13 w 41"/>
                  <a:gd name="T9" fmla="*/ 64 h 70"/>
                  <a:gd name="T10" fmla="*/ 13 w 41"/>
                  <a:gd name="T11" fmla="*/ 42 h 70"/>
                  <a:gd name="T12" fmla="*/ 28 w 41"/>
                  <a:gd name="T13" fmla="*/ 70 h 70"/>
                  <a:gd name="T14" fmla="*/ 31 w 41"/>
                  <a:gd name="T15" fmla="*/ 70 h 70"/>
                  <a:gd name="T16" fmla="*/ 31 w 41"/>
                  <a:gd name="T17" fmla="*/ 60 h 70"/>
                  <a:gd name="T18" fmla="*/ 17 w 41"/>
                  <a:gd name="T19" fmla="*/ 32 h 70"/>
                  <a:gd name="T20" fmla="*/ 41 w 41"/>
                  <a:gd name="T21" fmla="*/ 19 h 70"/>
                  <a:gd name="T22" fmla="*/ 38 w 41"/>
                  <a:gd name="T23" fmla="*/ 8 h 70"/>
                  <a:gd name="T24" fmla="*/ 13 w 41"/>
                  <a:gd name="T25" fmla="*/ 22 h 70"/>
                  <a:gd name="T26" fmla="*/ 17 w 41"/>
                  <a:gd name="T27" fmla="*/ 8 h 70"/>
                  <a:gd name="T28" fmla="*/ 10 w 41"/>
                  <a:gd name="T29" fmla="*/ 0 h 70"/>
                  <a:gd name="T30" fmla="*/ 7 w 41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70">
                    <a:moveTo>
                      <a:pt x="7" y="10"/>
                    </a:moveTo>
                    <a:lnTo>
                      <a:pt x="0" y="60"/>
                    </a:lnTo>
                    <a:lnTo>
                      <a:pt x="10" y="68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3" y="42"/>
                    </a:lnTo>
                    <a:lnTo>
                      <a:pt x="28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1" y="19"/>
                    </a:lnTo>
                    <a:lnTo>
                      <a:pt x="38" y="8"/>
                    </a:lnTo>
                    <a:lnTo>
                      <a:pt x="13" y="22"/>
                    </a:lnTo>
                    <a:lnTo>
                      <a:pt x="17" y="8"/>
                    </a:lnTo>
                    <a:lnTo>
                      <a:pt x="10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8" name="Freeform 1876"/>
              <p:cNvSpPr>
                <a:spLocks/>
              </p:cNvSpPr>
              <p:nvPr/>
            </p:nvSpPr>
            <p:spPr bwMode="auto">
              <a:xfrm>
                <a:off x="4450" y="4014"/>
                <a:ext cx="20" cy="35"/>
              </a:xfrm>
              <a:custGeom>
                <a:avLst/>
                <a:gdLst>
                  <a:gd name="T0" fmla="*/ 7 w 41"/>
                  <a:gd name="T1" fmla="*/ 10 h 70"/>
                  <a:gd name="T2" fmla="*/ 0 w 41"/>
                  <a:gd name="T3" fmla="*/ 60 h 70"/>
                  <a:gd name="T4" fmla="*/ 10 w 41"/>
                  <a:gd name="T5" fmla="*/ 68 h 70"/>
                  <a:gd name="T6" fmla="*/ 10 w 41"/>
                  <a:gd name="T7" fmla="*/ 64 h 70"/>
                  <a:gd name="T8" fmla="*/ 13 w 41"/>
                  <a:gd name="T9" fmla="*/ 64 h 70"/>
                  <a:gd name="T10" fmla="*/ 13 w 41"/>
                  <a:gd name="T11" fmla="*/ 42 h 70"/>
                  <a:gd name="T12" fmla="*/ 28 w 41"/>
                  <a:gd name="T13" fmla="*/ 70 h 70"/>
                  <a:gd name="T14" fmla="*/ 31 w 41"/>
                  <a:gd name="T15" fmla="*/ 70 h 70"/>
                  <a:gd name="T16" fmla="*/ 31 w 41"/>
                  <a:gd name="T17" fmla="*/ 60 h 70"/>
                  <a:gd name="T18" fmla="*/ 17 w 41"/>
                  <a:gd name="T19" fmla="*/ 32 h 70"/>
                  <a:gd name="T20" fmla="*/ 41 w 41"/>
                  <a:gd name="T21" fmla="*/ 19 h 70"/>
                  <a:gd name="T22" fmla="*/ 38 w 41"/>
                  <a:gd name="T23" fmla="*/ 8 h 70"/>
                  <a:gd name="T24" fmla="*/ 13 w 41"/>
                  <a:gd name="T25" fmla="*/ 22 h 70"/>
                  <a:gd name="T26" fmla="*/ 17 w 41"/>
                  <a:gd name="T27" fmla="*/ 8 h 70"/>
                  <a:gd name="T28" fmla="*/ 10 w 41"/>
                  <a:gd name="T29" fmla="*/ 0 h 70"/>
                  <a:gd name="T30" fmla="*/ 7 w 41"/>
                  <a:gd name="T31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70">
                    <a:moveTo>
                      <a:pt x="7" y="10"/>
                    </a:moveTo>
                    <a:lnTo>
                      <a:pt x="0" y="60"/>
                    </a:lnTo>
                    <a:lnTo>
                      <a:pt x="10" y="68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3" y="42"/>
                    </a:lnTo>
                    <a:lnTo>
                      <a:pt x="28" y="70"/>
                    </a:lnTo>
                    <a:lnTo>
                      <a:pt x="31" y="70"/>
                    </a:lnTo>
                    <a:lnTo>
                      <a:pt x="31" y="60"/>
                    </a:lnTo>
                    <a:lnTo>
                      <a:pt x="17" y="32"/>
                    </a:lnTo>
                    <a:lnTo>
                      <a:pt x="41" y="19"/>
                    </a:lnTo>
                    <a:lnTo>
                      <a:pt x="38" y="8"/>
                    </a:lnTo>
                    <a:lnTo>
                      <a:pt x="13" y="22"/>
                    </a:lnTo>
                    <a:lnTo>
                      <a:pt x="17" y="8"/>
                    </a:lnTo>
                    <a:lnTo>
                      <a:pt x="10" y="0"/>
                    </a:lnTo>
                    <a:lnTo>
                      <a:pt x="7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49" name="Freeform 1877"/>
              <p:cNvSpPr>
                <a:spLocks/>
              </p:cNvSpPr>
              <p:nvPr/>
            </p:nvSpPr>
            <p:spPr bwMode="auto">
              <a:xfrm>
                <a:off x="4423" y="3994"/>
                <a:ext cx="33" cy="30"/>
              </a:xfrm>
              <a:custGeom>
                <a:avLst/>
                <a:gdLst>
                  <a:gd name="T0" fmla="*/ 15 w 66"/>
                  <a:gd name="T1" fmla="*/ 3 h 60"/>
                  <a:gd name="T2" fmla="*/ 25 w 66"/>
                  <a:gd name="T3" fmla="*/ 28 h 60"/>
                  <a:gd name="T4" fmla="*/ 0 w 66"/>
                  <a:gd name="T5" fmla="*/ 45 h 60"/>
                  <a:gd name="T6" fmla="*/ 4 w 66"/>
                  <a:gd name="T7" fmla="*/ 60 h 60"/>
                  <a:gd name="T8" fmla="*/ 6 w 66"/>
                  <a:gd name="T9" fmla="*/ 56 h 60"/>
                  <a:gd name="T10" fmla="*/ 11 w 66"/>
                  <a:gd name="T11" fmla="*/ 60 h 60"/>
                  <a:gd name="T12" fmla="*/ 32 w 66"/>
                  <a:gd name="T13" fmla="*/ 39 h 60"/>
                  <a:gd name="T14" fmla="*/ 43 w 66"/>
                  <a:gd name="T15" fmla="*/ 60 h 60"/>
                  <a:gd name="T16" fmla="*/ 53 w 66"/>
                  <a:gd name="T17" fmla="*/ 56 h 60"/>
                  <a:gd name="T18" fmla="*/ 56 w 66"/>
                  <a:gd name="T19" fmla="*/ 51 h 60"/>
                  <a:gd name="T20" fmla="*/ 43 w 66"/>
                  <a:gd name="T21" fmla="*/ 31 h 60"/>
                  <a:gd name="T22" fmla="*/ 66 w 66"/>
                  <a:gd name="T23" fmla="*/ 7 h 60"/>
                  <a:gd name="T24" fmla="*/ 56 w 66"/>
                  <a:gd name="T25" fmla="*/ 0 h 60"/>
                  <a:gd name="T26" fmla="*/ 35 w 66"/>
                  <a:gd name="T27" fmla="*/ 17 h 60"/>
                  <a:gd name="T28" fmla="*/ 25 w 66"/>
                  <a:gd name="T29" fmla="*/ 0 h 60"/>
                  <a:gd name="T30" fmla="*/ 21 w 66"/>
                  <a:gd name="T31" fmla="*/ 0 h 60"/>
                  <a:gd name="T32" fmla="*/ 15 w 66"/>
                  <a:gd name="T33" fmla="*/ 0 h 60"/>
                  <a:gd name="T34" fmla="*/ 15 w 66"/>
                  <a:gd name="T3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0">
                    <a:moveTo>
                      <a:pt x="15" y="3"/>
                    </a:moveTo>
                    <a:lnTo>
                      <a:pt x="25" y="28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32" y="39"/>
                    </a:lnTo>
                    <a:lnTo>
                      <a:pt x="43" y="60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43" y="31"/>
                    </a:lnTo>
                    <a:lnTo>
                      <a:pt x="66" y="7"/>
                    </a:lnTo>
                    <a:lnTo>
                      <a:pt x="56" y="0"/>
                    </a:lnTo>
                    <a:lnTo>
                      <a:pt x="35" y="17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0" name="Freeform 1878"/>
              <p:cNvSpPr>
                <a:spLocks/>
              </p:cNvSpPr>
              <p:nvPr/>
            </p:nvSpPr>
            <p:spPr bwMode="auto">
              <a:xfrm>
                <a:off x="4423" y="3994"/>
                <a:ext cx="33" cy="30"/>
              </a:xfrm>
              <a:custGeom>
                <a:avLst/>
                <a:gdLst>
                  <a:gd name="T0" fmla="*/ 15 w 66"/>
                  <a:gd name="T1" fmla="*/ 3 h 60"/>
                  <a:gd name="T2" fmla="*/ 25 w 66"/>
                  <a:gd name="T3" fmla="*/ 28 h 60"/>
                  <a:gd name="T4" fmla="*/ 0 w 66"/>
                  <a:gd name="T5" fmla="*/ 45 h 60"/>
                  <a:gd name="T6" fmla="*/ 4 w 66"/>
                  <a:gd name="T7" fmla="*/ 60 h 60"/>
                  <a:gd name="T8" fmla="*/ 6 w 66"/>
                  <a:gd name="T9" fmla="*/ 56 h 60"/>
                  <a:gd name="T10" fmla="*/ 11 w 66"/>
                  <a:gd name="T11" fmla="*/ 60 h 60"/>
                  <a:gd name="T12" fmla="*/ 32 w 66"/>
                  <a:gd name="T13" fmla="*/ 39 h 60"/>
                  <a:gd name="T14" fmla="*/ 43 w 66"/>
                  <a:gd name="T15" fmla="*/ 60 h 60"/>
                  <a:gd name="T16" fmla="*/ 53 w 66"/>
                  <a:gd name="T17" fmla="*/ 56 h 60"/>
                  <a:gd name="T18" fmla="*/ 56 w 66"/>
                  <a:gd name="T19" fmla="*/ 51 h 60"/>
                  <a:gd name="T20" fmla="*/ 43 w 66"/>
                  <a:gd name="T21" fmla="*/ 31 h 60"/>
                  <a:gd name="T22" fmla="*/ 66 w 66"/>
                  <a:gd name="T23" fmla="*/ 7 h 60"/>
                  <a:gd name="T24" fmla="*/ 56 w 66"/>
                  <a:gd name="T25" fmla="*/ 0 h 60"/>
                  <a:gd name="T26" fmla="*/ 35 w 66"/>
                  <a:gd name="T27" fmla="*/ 17 h 60"/>
                  <a:gd name="T28" fmla="*/ 25 w 66"/>
                  <a:gd name="T29" fmla="*/ 0 h 60"/>
                  <a:gd name="T30" fmla="*/ 21 w 66"/>
                  <a:gd name="T31" fmla="*/ 0 h 60"/>
                  <a:gd name="T32" fmla="*/ 15 w 66"/>
                  <a:gd name="T33" fmla="*/ 0 h 60"/>
                  <a:gd name="T34" fmla="*/ 15 w 66"/>
                  <a:gd name="T3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0">
                    <a:moveTo>
                      <a:pt x="15" y="3"/>
                    </a:moveTo>
                    <a:lnTo>
                      <a:pt x="25" y="28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32" y="39"/>
                    </a:lnTo>
                    <a:lnTo>
                      <a:pt x="43" y="60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43" y="31"/>
                    </a:lnTo>
                    <a:lnTo>
                      <a:pt x="66" y="7"/>
                    </a:lnTo>
                    <a:lnTo>
                      <a:pt x="56" y="0"/>
                    </a:lnTo>
                    <a:lnTo>
                      <a:pt x="35" y="17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1" name="Freeform 1879"/>
              <p:cNvSpPr>
                <a:spLocks/>
              </p:cNvSpPr>
              <p:nvPr/>
            </p:nvSpPr>
            <p:spPr bwMode="auto">
              <a:xfrm>
                <a:off x="4425" y="4022"/>
                <a:ext cx="21" cy="29"/>
              </a:xfrm>
              <a:custGeom>
                <a:avLst/>
                <a:gdLst>
                  <a:gd name="T0" fmla="*/ 24 w 42"/>
                  <a:gd name="T1" fmla="*/ 0 h 59"/>
                  <a:gd name="T2" fmla="*/ 28 w 42"/>
                  <a:gd name="T3" fmla="*/ 4 h 59"/>
                  <a:gd name="T4" fmla="*/ 31 w 42"/>
                  <a:gd name="T5" fmla="*/ 4 h 59"/>
                  <a:gd name="T6" fmla="*/ 34 w 42"/>
                  <a:gd name="T7" fmla="*/ 7 h 59"/>
                  <a:gd name="T8" fmla="*/ 39 w 42"/>
                  <a:gd name="T9" fmla="*/ 11 h 59"/>
                  <a:gd name="T10" fmla="*/ 39 w 42"/>
                  <a:gd name="T11" fmla="*/ 17 h 59"/>
                  <a:gd name="T12" fmla="*/ 42 w 42"/>
                  <a:gd name="T13" fmla="*/ 21 h 59"/>
                  <a:gd name="T14" fmla="*/ 42 w 42"/>
                  <a:gd name="T15" fmla="*/ 27 h 59"/>
                  <a:gd name="T16" fmla="*/ 42 w 42"/>
                  <a:gd name="T17" fmla="*/ 32 h 59"/>
                  <a:gd name="T18" fmla="*/ 39 w 42"/>
                  <a:gd name="T19" fmla="*/ 39 h 59"/>
                  <a:gd name="T20" fmla="*/ 39 w 42"/>
                  <a:gd name="T21" fmla="*/ 45 h 59"/>
                  <a:gd name="T22" fmla="*/ 34 w 42"/>
                  <a:gd name="T23" fmla="*/ 49 h 59"/>
                  <a:gd name="T24" fmla="*/ 31 w 42"/>
                  <a:gd name="T25" fmla="*/ 53 h 59"/>
                  <a:gd name="T26" fmla="*/ 28 w 42"/>
                  <a:gd name="T27" fmla="*/ 55 h 59"/>
                  <a:gd name="T28" fmla="*/ 24 w 42"/>
                  <a:gd name="T29" fmla="*/ 55 h 59"/>
                  <a:gd name="T30" fmla="*/ 21 w 42"/>
                  <a:gd name="T31" fmla="*/ 59 h 59"/>
                  <a:gd name="T32" fmla="*/ 14 w 42"/>
                  <a:gd name="T33" fmla="*/ 59 h 59"/>
                  <a:gd name="T34" fmla="*/ 11 w 42"/>
                  <a:gd name="T35" fmla="*/ 55 h 59"/>
                  <a:gd name="T36" fmla="*/ 7 w 42"/>
                  <a:gd name="T37" fmla="*/ 55 h 59"/>
                  <a:gd name="T38" fmla="*/ 7 w 42"/>
                  <a:gd name="T39" fmla="*/ 53 h 59"/>
                  <a:gd name="T40" fmla="*/ 2 w 42"/>
                  <a:gd name="T41" fmla="*/ 49 h 59"/>
                  <a:gd name="T42" fmla="*/ 0 w 42"/>
                  <a:gd name="T43" fmla="*/ 42 h 59"/>
                  <a:gd name="T44" fmla="*/ 0 w 42"/>
                  <a:gd name="T45" fmla="*/ 39 h 59"/>
                  <a:gd name="T46" fmla="*/ 0 w 42"/>
                  <a:gd name="T47" fmla="*/ 32 h 59"/>
                  <a:gd name="T48" fmla="*/ 0 w 42"/>
                  <a:gd name="T49" fmla="*/ 27 h 59"/>
                  <a:gd name="T50" fmla="*/ 2 w 42"/>
                  <a:gd name="T51" fmla="*/ 21 h 59"/>
                  <a:gd name="T52" fmla="*/ 2 w 42"/>
                  <a:gd name="T53" fmla="*/ 13 h 59"/>
                  <a:gd name="T54" fmla="*/ 7 w 42"/>
                  <a:gd name="T55" fmla="*/ 11 h 59"/>
                  <a:gd name="T56" fmla="*/ 11 w 42"/>
                  <a:gd name="T57" fmla="*/ 7 h 59"/>
                  <a:gd name="T58" fmla="*/ 14 w 42"/>
                  <a:gd name="T59" fmla="*/ 4 h 59"/>
                  <a:gd name="T60" fmla="*/ 17 w 42"/>
                  <a:gd name="T61" fmla="*/ 4 h 59"/>
                  <a:gd name="T62" fmla="*/ 21 w 42"/>
                  <a:gd name="T63" fmla="*/ 0 h 59"/>
                  <a:gd name="T64" fmla="*/ 24 w 42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9">
                    <a:moveTo>
                      <a:pt x="24" y="0"/>
                    </a:moveTo>
                    <a:lnTo>
                      <a:pt x="28" y="4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2" y="21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4" y="49"/>
                    </a:lnTo>
                    <a:lnTo>
                      <a:pt x="31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9"/>
                    </a:lnTo>
                    <a:lnTo>
                      <a:pt x="14" y="59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2" name="Freeform 1880"/>
              <p:cNvSpPr>
                <a:spLocks/>
              </p:cNvSpPr>
              <p:nvPr/>
            </p:nvSpPr>
            <p:spPr bwMode="auto">
              <a:xfrm>
                <a:off x="4425" y="4022"/>
                <a:ext cx="21" cy="29"/>
              </a:xfrm>
              <a:custGeom>
                <a:avLst/>
                <a:gdLst>
                  <a:gd name="T0" fmla="*/ 24 w 42"/>
                  <a:gd name="T1" fmla="*/ 0 h 59"/>
                  <a:gd name="T2" fmla="*/ 28 w 42"/>
                  <a:gd name="T3" fmla="*/ 4 h 59"/>
                  <a:gd name="T4" fmla="*/ 31 w 42"/>
                  <a:gd name="T5" fmla="*/ 4 h 59"/>
                  <a:gd name="T6" fmla="*/ 34 w 42"/>
                  <a:gd name="T7" fmla="*/ 7 h 59"/>
                  <a:gd name="T8" fmla="*/ 39 w 42"/>
                  <a:gd name="T9" fmla="*/ 11 h 59"/>
                  <a:gd name="T10" fmla="*/ 39 w 42"/>
                  <a:gd name="T11" fmla="*/ 17 h 59"/>
                  <a:gd name="T12" fmla="*/ 42 w 42"/>
                  <a:gd name="T13" fmla="*/ 21 h 59"/>
                  <a:gd name="T14" fmla="*/ 42 w 42"/>
                  <a:gd name="T15" fmla="*/ 27 h 59"/>
                  <a:gd name="T16" fmla="*/ 42 w 42"/>
                  <a:gd name="T17" fmla="*/ 32 h 59"/>
                  <a:gd name="T18" fmla="*/ 39 w 42"/>
                  <a:gd name="T19" fmla="*/ 39 h 59"/>
                  <a:gd name="T20" fmla="*/ 39 w 42"/>
                  <a:gd name="T21" fmla="*/ 45 h 59"/>
                  <a:gd name="T22" fmla="*/ 34 w 42"/>
                  <a:gd name="T23" fmla="*/ 49 h 59"/>
                  <a:gd name="T24" fmla="*/ 31 w 42"/>
                  <a:gd name="T25" fmla="*/ 53 h 59"/>
                  <a:gd name="T26" fmla="*/ 28 w 42"/>
                  <a:gd name="T27" fmla="*/ 55 h 59"/>
                  <a:gd name="T28" fmla="*/ 24 w 42"/>
                  <a:gd name="T29" fmla="*/ 55 h 59"/>
                  <a:gd name="T30" fmla="*/ 21 w 42"/>
                  <a:gd name="T31" fmla="*/ 59 h 59"/>
                  <a:gd name="T32" fmla="*/ 14 w 42"/>
                  <a:gd name="T33" fmla="*/ 59 h 59"/>
                  <a:gd name="T34" fmla="*/ 11 w 42"/>
                  <a:gd name="T35" fmla="*/ 55 h 59"/>
                  <a:gd name="T36" fmla="*/ 7 w 42"/>
                  <a:gd name="T37" fmla="*/ 55 h 59"/>
                  <a:gd name="T38" fmla="*/ 7 w 42"/>
                  <a:gd name="T39" fmla="*/ 53 h 59"/>
                  <a:gd name="T40" fmla="*/ 2 w 42"/>
                  <a:gd name="T41" fmla="*/ 49 h 59"/>
                  <a:gd name="T42" fmla="*/ 0 w 42"/>
                  <a:gd name="T43" fmla="*/ 42 h 59"/>
                  <a:gd name="T44" fmla="*/ 0 w 42"/>
                  <a:gd name="T45" fmla="*/ 39 h 59"/>
                  <a:gd name="T46" fmla="*/ 0 w 42"/>
                  <a:gd name="T47" fmla="*/ 32 h 59"/>
                  <a:gd name="T48" fmla="*/ 0 w 42"/>
                  <a:gd name="T49" fmla="*/ 27 h 59"/>
                  <a:gd name="T50" fmla="*/ 2 w 42"/>
                  <a:gd name="T51" fmla="*/ 21 h 59"/>
                  <a:gd name="T52" fmla="*/ 2 w 42"/>
                  <a:gd name="T53" fmla="*/ 13 h 59"/>
                  <a:gd name="T54" fmla="*/ 7 w 42"/>
                  <a:gd name="T55" fmla="*/ 11 h 59"/>
                  <a:gd name="T56" fmla="*/ 11 w 42"/>
                  <a:gd name="T57" fmla="*/ 7 h 59"/>
                  <a:gd name="T58" fmla="*/ 14 w 42"/>
                  <a:gd name="T59" fmla="*/ 4 h 59"/>
                  <a:gd name="T60" fmla="*/ 17 w 42"/>
                  <a:gd name="T61" fmla="*/ 4 h 59"/>
                  <a:gd name="T62" fmla="*/ 21 w 42"/>
                  <a:gd name="T63" fmla="*/ 0 h 59"/>
                  <a:gd name="T64" fmla="*/ 24 w 42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59">
                    <a:moveTo>
                      <a:pt x="24" y="0"/>
                    </a:moveTo>
                    <a:lnTo>
                      <a:pt x="28" y="4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2" y="21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4" y="49"/>
                    </a:lnTo>
                    <a:lnTo>
                      <a:pt x="31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9"/>
                    </a:lnTo>
                    <a:lnTo>
                      <a:pt x="14" y="59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3" name="Freeform 1881"/>
              <p:cNvSpPr>
                <a:spLocks/>
              </p:cNvSpPr>
              <p:nvPr/>
            </p:nvSpPr>
            <p:spPr bwMode="auto">
              <a:xfrm>
                <a:off x="4431" y="4027"/>
                <a:ext cx="8" cy="16"/>
              </a:xfrm>
              <a:custGeom>
                <a:avLst/>
                <a:gdLst>
                  <a:gd name="T0" fmla="*/ 10 w 17"/>
                  <a:gd name="T1" fmla="*/ 0 h 31"/>
                  <a:gd name="T2" fmla="*/ 13 w 17"/>
                  <a:gd name="T3" fmla="*/ 2 h 31"/>
                  <a:gd name="T4" fmla="*/ 17 w 17"/>
                  <a:gd name="T5" fmla="*/ 6 h 31"/>
                  <a:gd name="T6" fmla="*/ 17 w 17"/>
                  <a:gd name="T7" fmla="*/ 10 h 31"/>
                  <a:gd name="T8" fmla="*/ 17 w 17"/>
                  <a:gd name="T9" fmla="*/ 12 h 31"/>
                  <a:gd name="T10" fmla="*/ 17 w 17"/>
                  <a:gd name="T11" fmla="*/ 16 h 31"/>
                  <a:gd name="T12" fmla="*/ 17 w 17"/>
                  <a:gd name="T13" fmla="*/ 21 h 31"/>
                  <a:gd name="T14" fmla="*/ 13 w 17"/>
                  <a:gd name="T15" fmla="*/ 24 h 31"/>
                  <a:gd name="T16" fmla="*/ 13 w 17"/>
                  <a:gd name="T17" fmla="*/ 28 h 31"/>
                  <a:gd name="T18" fmla="*/ 10 w 17"/>
                  <a:gd name="T19" fmla="*/ 31 h 31"/>
                  <a:gd name="T20" fmla="*/ 6 w 17"/>
                  <a:gd name="T21" fmla="*/ 31 h 31"/>
                  <a:gd name="T22" fmla="*/ 3 w 17"/>
                  <a:gd name="T23" fmla="*/ 31 h 31"/>
                  <a:gd name="T24" fmla="*/ 3 w 17"/>
                  <a:gd name="T25" fmla="*/ 28 h 31"/>
                  <a:gd name="T26" fmla="*/ 0 w 17"/>
                  <a:gd name="T27" fmla="*/ 28 h 31"/>
                  <a:gd name="T28" fmla="*/ 0 w 17"/>
                  <a:gd name="T29" fmla="*/ 24 h 31"/>
                  <a:gd name="T30" fmla="*/ 0 w 17"/>
                  <a:gd name="T31" fmla="*/ 21 h 31"/>
                  <a:gd name="T32" fmla="*/ 0 w 17"/>
                  <a:gd name="T33" fmla="*/ 16 h 31"/>
                  <a:gd name="T34" fmla="*/ 3 w 17"/>
                  <a:gd name="T35" fmla="*/ 12 h 31"/>
                  <a:gd name="T36" fmla="*/ 3 w 17"/>
                  <a:gd name="T37" fmla="*/ 10 h 31"/>
                  <a:gd name="T38" fmla="*/ 3 w 17"/>
                  <a:gd name="T39" fmla="*/ 6 h 31"/>
                  <a:gd name="T40" fmla="*/ 6 w 17"/>
                  <a:gd name="T41" fmla="*/ 6 h 31"/>
                  <a:gd name="T42" fmla="*/ 6 w 17"/>
                  <a:gd name="T43" fmla="*/ 2 h 31"/>
                  <a:gd name="T44" fmla="*/ 10 w 17"/>
                  <a:gd name="T45" fmla="*/ 2 h 31"/>
                  <a:gd name="T46" fmla="*/ 10 w 17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31">
                    <a:moveTo>
                      <a:pt x="10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4" name="Freeform 1882"/>
              <p:cNvSpPr>
                <a:spLocks/>
              </p:cNvSpPr>
              <p:nvPr/>
            </p:nvSpPr>
            <p:spPr bwMode="auto">
              <a:xfrm>
                <a:off x="4431" y="4027"/>
                <a:ext cx="8" cy="16"/>
              </a:xfrm>
              <a:custGeom>
                <a:avLst/>
                <a:gdLst>
                  <a:gd name="T0" fmla="*/ 10 w 17"/>
                  <a:gd name="T1" fmla="*/ 0 h 31"/>
                  <a:gd name="T2" fmla="*/ 13 w 17"/>
                  <a:gd name="T3" fmla="*/ 2 h 31"/>
                  <a:gd name="T4" fmla="*/ 17 w 17"/>
                  <a:gd name="T5" fmla="*/ 6 h 31"/>
                  <a:gd name="T6" fmla="*/ 17 w 17"/>
                  <a:gd name="T7" fmla="*/ 10 h 31"/>
                  <a:gd name="T8" fmla="*/ 17 w 17"/>
                  <a:gd name="T9" fmla="*/ 12 h 31"/>
                  <a:gd name="T10" fmla="*/ 17 w 17"/>
                  <a:gd name="T11" fmla="*/ 16 h 31"/>
                  <a:gd name="T12" fmla="*/ 17 w 17"/>
                  <a:gd name="T13" fmla="*/ 21 h 31"/>
                  <a:gd name="T14" fmla="*/ 13 w 17"/>
                  <a:gd name="T15" fmla="*/ 24 h 31"/>
                  <a:gd name="T16" fmla="*/ 13 w 17"/>
                  <a:gd name="T17" fmla="*/ 28 h 31"/>
                  <a:gd name="T18" fmla="*/ 10 w 17"/>
                  <a:gd name="T19" fmla="*/ 31 h 31"/>
                  <a:gd name="T20" fmla="*/ 6 w 17"/>
                  <a:gd name="T21" fmla="*/ 31 h 31"/>
                  <a:gd name="T22" fmla="*/ 3 w 17"/>
                  <a:gd name="T23" fmla="*/ 31 h 31"/>
                  <a:gd name="T24" fmla="*/ 3 w 17"/>
                  <a:gd name="T25" fmla="*/ 28 h 31"/>
                  <a:gd name="T26" fmla="*/ 0 w 17"/>
                  <a:gd name="T27" fmla="*/ 28 h 31"/>
                  <a:gd name="T28" fmla="*/ 0 w 17"/>
                  <a:gd name="T29" fmla="*/ 24 h 31"/>
                  <a:gd name="T30" fmla="*/ 0 w 17"/>
                  <a:gd name="T31" fmla="*/ 21 h 31"/>
                  <a:gd name="T32" fmla="*/ 0 w 17"/>
                  <a:gd name="T33" fmla="*/ 16 h 31"/>
                  <a:gd name="T34" fmla="*/ 3 w 17"/>
                  <a:gd name="T35" fmla="*/ 12 h 31"/>
                  <a:gd name="T36" fmla="*/ 3 w 17"/>
                  <a:gd name="T37" fmla="*/ 10 h 31"/>
                  <a:gd name="T38" fmla="*/ 3 w 17"/>
                  <a:gd name="T39" fmla="*/ 6 h 31"/>
                  <a:gd name="T40" fmla="*/ 6 w 17"/>
                  <a:gd name="T41" fmla="*/ 6 h 31"/>
                  <a:gd name="T42" fmla="*/ 6 w 17"/>
                  <a:gd name="T43" fmla="*/ 2 h 31"/>
                  <a:gd name="T44" fmla="*/ 10 w 17"/>
                  <a:gd name="T45" fmla="*/ 2 h 31"/>
                  <a:gd name="T46" fmla="*/ 10 w 17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31">
                    <a:moveTo>
                      <a:pt x="10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1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5" name="Freeform 1883"/>
              <p:cNvSpPr>
                <a:spLocks/>
              </p:cNvSpPr>
              <p:nvPr/>
            </p:nvSpPr>
            <p:spPr bwMode="auto">
              <a:xfrm>
                <a:off x="4772" y="3918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0 h 8"/>
                  <a:gd name="T4" fmla="*/ 4 w 4"/>
                  <a:gd name="T5" fmla="*/ 4 h 8"/>
                  <a:gd name="T6" fmla="*/ 4 w 4"/>
                  <a:gd name="T7" fmla="*/ 8 h 8"/>
                  <a:gd name="T8" fmla="*/ 0 w 4"/>
                  <a:gd name="T9" fmla="*/ 8 h 8"/>
                  <a:gd name="T10" fmla="*/ 0 w 4"/>
                  <a:gd name="T11" fmla="*/ 4 h 8"/>
                  <a:gd name="T12" fmla="*/ 0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6" name="Rectangle 1884"/>
              <p:cNvSpPr>
                <a:spLocks noChangeArrowheads="1"/>
              </p:cNvSpPr>
              <p:nvPr/>
            </p:nvSpPr>
            <p:spPr bwMode="auto">
              <a:xfrm>
                <a:off x="4724" y="3917"/>
                <a:ext cx="62" cy="7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7" name="Rectangle 1885"/>
              <p:cNvSpPr>
                <a:spLocks noChangeArrowheads="1"/>
              </p:cNvSpPr>
              <p:nvPr/>
            </p:nvSpPr>
            <p:spPr bwMode="auto">
              <a:xfrm>
                <a:off x="4724" y="3917"/>
                <a:ext cx="62" cy="7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8" name="Rectangle 1886"/>
              <p:cNvSpPr>
                <a:spLocks noChangeArrowheads="1"/>
              </p:cNvSpPr>
              <p:nvPr/>
            </p:nvSpPr>
            <p:spPr bwMode="auto">
              <a:xfrm>
                <a:off x="4725" y="3918"/>
                <a:ext cx="58" cy="68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59" name="Rectangle 1887"/>
              <p:cNvSpPr>
                <a:spLocks noChangeArrowheads="1"/>
              </p:cNvSpPr>
              <p:nvPr/>
            </p:nvSpPr>
            <p:spPr bwMode="auto">
              <a:xfrm>
                <a:off x="4725" y="3918"/>
                <a:ext cx="58" cy="6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0" name="Freeform 1888"/>
              <p:cNvSpPr>
                <a:spLocks/>
              </p:cNvSpPr>
              <p:nvPr/>
            </p:nvSpPr>
            <p:spPr bwMode="auto">
              <a:xfrm>
                <a:off x="4758" y="3945"/>
                <a:ext cx="22" cy="35"/>
              </a:xfrm>
              <a:custGeom>
                <a:avLst/>
                <a:gdLst>
                  <a:gd name="T0" fmla="*/ 9 w 43"/>
                  <a:gd name="T1" fmla="*/ 10 h 69"/>
                  <a:gd name="T2" fmla="*/ 0 w 43"/>
                  <a:gd name="T3" fmla="*/ 59 h 69"/>
                  <a:gd name="T4" fmla="*/ 9 w 43"/>
                  <a:gd name="T5" fmla="*/ 66 h 69"/>
                  <a:gd name="T6" fmla="*/ 9 w 43"/>
                  <a:gd name="T7" fmla="*/ 62 h 69"/>
                  <a:gd name="T8" fmla="*/ 11 w 43"/>
                  <a:gd name="T9" fmla="*/ 62 h 69"/>
                  <a:gd name="T10" fmla="*/ 15 w 43"/>
                  <a:gd name="T11" fmla="*/ 42 h 69"/>
                  <a:gd name="T12" fmla="*/ 25 w 43"/>
                  <a:gd name="T13" fmla="*/ 69 h 69"/>
                  <a:gd name="T14" fmla="*/ 32 w 43"/>
                  <a:gd name="T15" fmla="*/ 69 h 69"/>
                  <a:gd name="T16" fmla="*/ 32 w 43"/>
                  <a:gd name="T17" fmla="*/ 54 h 69"/>
                  <a:gd name="T18" fmla="*/ 18 w 43"/>
                  <a:gd name="T19" fmla="*/ 31 h 69"/>
                  <a:gd name="T20" fmla="*/ 43 w 43"/>
                  <a:gd name="T21" fmla="*/ 16 h 69"/>
                  <a:gd name="T22" fmla="*/ 35 w 43"/>
                  <a:gd name="T23" fmla="*/ 3 h 69"/>
                  <a:gd name="T24" fmla="*/ 15 w 43"/>
                  <a:gd name="T25" fmla="*/ 20 h 69"/>
                  <a:gd name="T26" fmla="*/ 18 w 43"/>
                  <a:gd name="T27" fmla="*/ 3 h 69"/>
                  <a:gd name="T28" fmla="*/ 11 w 43"/>
                  <a:gd name="T29" fmla="*/ 0 h 69"/>
                  <a:gd name="T30" fmla="*/ 9 w 43"/>
                  <a:gd name="T3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9">
                    <a:moveTo>
                      <a:pt x="9" y="10"/>
                    </a:moveTo>
                    <a:lnTo>
                      <a:pt x="0" y="59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5" y="42"/>
                    </a:lnTo>
                    <a:lnTo>
                      <a:pt x="25" y="69"/>
                    </a:lnTo>
                    <a:lnTo>
                      <a:pt x="32" y="69"/>
                    </a:lnTo>
                    <a:lnTo>
                      <a:pt x="32" y="54"/>
                    </a:lnTo>
                    <a:lnTo>
                      <a:pt x="18" y="31"/>
                    </a:lnTo>
                    <a:lnTo>
                      <a:pt x="43" y="16"/>
                    </a:lnTo>
                    <a:lnTo>
                      <a:pt x="35" y="3"/>
                    </a:lnTo>
                    <a:lnTo>
                      <a:pt x="15" y="20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1" name="Freeform 1889"/>
              <p:cNvSpPr>
                <a:spLocks/>
              </p:cNvSpPr>
              <p:nvPr/>
            </p:nvSpPr>
            <p:spPr bwMode="auto">
              <a:xfrm>
                <a:off x="4758" y="3945"/>
                <a:ext cx="22" cy="35"/>
              </a:xfrm>
              <a:custGeom>
                <a:avLst/>
                <a:gdLst>
                  <a:gd name="T0" fmla="*/ 9 w 43"/>
                  <a:gd name="T1" fmla="*/ 10 h 69"/>
                  <a:gd name="T2" fmla="*/ 0 w 43"/>
                  <a:gd name="T3" fmla="*/ 59 h 69"/>
                  <a:gd name="T4" fmla="*/ 9 w 43"/>
                  <a:gd name="T5" fmla="*/ 66 h 69"/>
                  <a:gd name="T6" fmla="*/ 9 w 43"/>
                  <a:gd name="T7" fmla="*/ 62 h 69"/>
                  <a:gd name="T8" fmla="*/ 11 w 43"/>
                  <a:gd name="T9" fmla="*/ 62 h 69"/>
                  <a:gd name="T10" fmla="*/ 15 w 43"/>
                  <a:gd name="T11" fmla="*/ 42 h 69"/>
                  <a:gd name="T12" fmla="*/ 25 w 43"/>
                  <a:gd name="T13" fmla="*/ 69 h 69"/>
                  <a:gd name="T14" fmla="*/ 32 w 43"/>
                  <a:gd name="T15" fmla="*/ 69 h 69"/>
                  <a:gd name="T16" fmla="*/ 32 w 43"/>
                  <a:gd name="T17" fmla="*/ 54 h 69"/>
                  <a:gd name="T18" fmla="*/ 18 w 43"/>
                  <a:gd name="T19" fmla="*/ 31 h 69"/>
                  <a:gd name="T20" fmla="*/ 43 w 43"/>
                  <a:gd name="T21" fmla="*/ 16 h 69"/>
                  <a:gd name="T22" fmla="*/ 35 w 43"/>
                  <a:gd name="T23" fmla="*/ 3 h 69"/>
                  <a:gd name="T24" fmla="*/ 15 w 43"/>
                  <a:gd name="T25" fmla="*/ 20 h 69"/>
                  <a:gd name="T26" fmla="*/ 18 w 43"/>
                  <a:gd name="T27" fmla="*/ 3 h 69"/>
                  <a:gd name="T28" fmla="*/ 11 w 43"/>
                  <a:gd name="T29" fmla="*/ 0 h 69"/>
                  <a:gd name="T30" fmla="*/ 9 w 43"/>
                  <a:gd name="T3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9">
                    <a:moveTo>
                      <a:pt x="9" y="10"/>
                    </a:moveTo>
                    <a:lnTo>
                      <a:pt x="0" y="59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5" y="42"/>
                    </a:lnTo>
                    <a:lnTo>
                      <a:pt x="25" y="69"/>
                    </a:lnTo>
                    <a:lnTo>
                      <a:pt x="32" y="69"/>
                    </a:lnTo>
                    <a:lnTo>
                      <a:pt x="32" y="54"/>
                    </a:lnTo>
                    <a:lnTo>
                      <a:pt x="18" y="31"/>
                    </a:lnTo>
                    <a:lnTo>
                      <a:pt x="43" y="16"/>
                    </a:lnTo>
                    <a:lnTo>
                      <a:pt x="35" y="3"/>
                    </a:lnTo>
                    <a:lnTo>
                      <a:pt x="15" y="20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9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2" name="Freeform 1890"/>
              <p:cNvSpPr>
                <a:spLocks/>
              </p:cNvSpPr>
              <p:nvPr/>
            </p:nvSpPr>
            <p:spPr bwMode="auto">
              <a:xfrm>
                <a:off x="4733" y="3922"/>
                <a:ext cx="33" cy="31"/>
              </a:xfrm>
              <a:custGeom>
                <a:avLst/>
                <a:gdLst>
                  <a:gd name="T0" fmla="*/ 10 w 66"/>
                  <a:gd name="T1" fmla="*/ 2 h 62"/>
                  <a:gd name="T2" fmla="*/ 23 w 66"/>
                  <a:gd name="T3" fmla="*/ 28 h 62"/>
                  <a:gd name="T4" fmla="*/ 0 w 66"/>
                  <a:gd name="T5" fmla="*/ 46 h 62"/>
                  <a:gd name="T6" fmla="*/ 3 w 66"/>
                  <a:gd name="T7" fmla="*/ 58 h 62"/>
                  <a:gd name="T8" fmla="*/ 6 w 66"/>
                  <a:gd name="T9" fmla="*/ 58 h 62"/>
                  <a:gd name="T10" fmla="*/ 6 w 66"/>
                  <a:gd name="T11" fmla="*/ 62 h 62"/>
                  <a:gd name="T12" fmla="*/ 30 w 66"/>
                  <a:gd name="T13" fmla="*/ 42 h 62"/>
                  <a:gd name="T14" fmla="*/ 41 w 66"/>
                  <a:gd name="T15" fmla="*/ 58 h 62"/>
                  <a:gd name="T16" fmla="*/ 51 w 66"/>
                  <a:gd name="T17" fmla="*/ 58 h 62"/>
                  <a:gd name="T18" fmla="*/ 55 w 66"/>
                  <a:gd name="T19" fmla="*/ 52 h 62"/>
                  <a:gd name="T20" fmla="*/ 41 w 66"/>
                  <a:gd name="T21" fmla="*/ 34 h 62"/>
                  <a:gd name="T22" fmla="*/ 66 w 66"/>
                  <a:gd name="T23" fmla="*/ 10 h 62"/>
                  <a:gd name="T24" fmla="*/ 55 w 66"/>
                  <a:gd name="T25" fmla="*/ 0 h 62"/>
                  <a:gd name="T26" fmla="*/ 34 w 66"/>
                  <a:gd name="T27" fmla="*/ 20 h 62"/>
                  <a:gd name="T28" fmla="*/ 23 w 66"/>
                  <a:gd name="T29" fmla="*/ 0 h 62"/>
                  <a:gd name="T30" fmla="*/ 16 w 66"/>
                  <a:gd name="T31" fmla="*/ 2 h 62"/>
                  <a:gd name="T32" fmla="*/ 13 w 66"/>
                  <a:gd name="T33" fmla="*/ 0 h 62"/>
                  <a:gd name="T34" fmla="*/ 10 w 66"/>
                  <a:gd name="T3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0" y="2"/>
                    </a:moveTo>
                    <a:lnTo>
                      <a:pt x="23" y="28"/>
                    </a:lnTo>
                    <a:lnTo>
                      <a:pt x="0" y="46"/>
                    </a:lnTo>
                    <a:lnTo>
                      <a:pt x="3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30" y="42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55" y="52"/>
                    </a:lnTo>
                    <a:lnTo>
                      <a:pt x="41" y="34"/>
                    </a:lnTo>
                    <a:lnTo>
                      <a:pt x="66" y="10"/>
                    </a:lnTo>
                    <a:lnTo>
                      <a:pt x="55" y="0"/>
                    </a:lnTo>
                    <a:lnTo>
                      <a:pt x="34" y="2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3" name="Freeform 1891"/>
              <p:cNvSpPr>
                <a:spLocks/>
              </p:cNvSpPr>
              <p:nvPr/>
            </p:nvSpPr>
            <p:spPr bwMode="auto">
              <a:xfrm>
                <a:off x="4733" y="3922"/>
                <a:ext cx="33" cy="31"/>
              </a:xfrm>
              <a:custGeom>
                <a:avLst/>
                <a:gdLst>
                  <a:gd name="T0" fmla="*/ 10 w 66"/>
                  <a:gd name="T1" fmla="*/ 2 h 62"/>
                  <a:gd name="T2" fmla="*/ 23 w 66"/>
                  <a:gd name="T3" fmla="*/ 28 h 62"/>
                  <a:gd name="T4" fmla="*/ 0 w 66"/>
                  <a:gd name="T5" fmla="*/ 46 h 62"/>
                  <a:gd name="T6" fmla="*/ 3 w 66"/>
                  <a:gd name="T7" fmla="*/ 58 h 62"/>
                  <a:gd name="T8" fmla="*/ 6 w 66"/>
                  <a:gd name="T9" fmla="*/ 58 h 62"/>
                  <a:gd name="T10" fmla="*/ 6 w 66"/>
                  <a:gd name="T11" fmla="*/ 62 h 62"/>
                  <a:gd name="T12" fmla="*/ 30 w 66"/>
                  <a:gd name="T13" fmla="*/ 42 h 62"/>
                  <a:gd name="T14" fmla="*/ 41 w 66"/>
                  <a:gd name="T15" fmla="*/ 58 h 62"/>
                  <a:gd name="T16" fmla="*/ 51 w 66"/>
                  <a:gd name="T17" fmla="*/ 58 h 62"/>
                  <a:gd name="T18" fmla="*/ 55 w 66"/>
                  <a:gd name="T19" fmla="*/ 52 h 62"/>
                  <a:gd name="T20" fmla="*/ 41 w 66"/>
                  <a:gd name="T21" fmla="*/ 34 h 62"/>
                  <a:gd name="T22" fmla="*/ 66 w 66"/>
                  <a:gd name="T23" fmla="*/ 10 h 62"/>
                  <a:gd name="T24" fmla="*/ 55 w 66"/>
                  <a:gd name="T25" fmla="*/ 0 h 62"/>
                  <a:gd name="T26" fmla="*/ 34 w 66"/>
                  <a:gd name="T27" fmla="*/ 20 h 62"/>
                  <a:gd name="T28" fmla="*/ 23 w 66"/>
                  <a:gd name="T29" fmla="*/ 0 h 62"/>
                  <a:gd name="T30" fmla="*/ 16 w 66"/>
                  <a:gd name="T31" fmla="*/ 2 h 62"/>
                  <a:gd name="T32" fmla="*/ 13 w 66"/>
                  <a:gd name="T33" fmla="*/ 0 h 62"/>
                  <a:gd name="T34" fmla="*/ 10 w 66"/>
                  <a:gd name="T3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2">
                    <a:moveTo>
                      <a:pt x="10" y="2"/>
                    </a:moveTo>
                    <a:lnTo>
                      <a:pt x="23" y="28"/>
                    </a:lnTo>
                    <a:lnTo>
                      <a:pt x="0" y="46"/>
                    </a:lnTo>
                    <a:lnTo>
                      <a:pt x="3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30" y="42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55" y="52"/>
                    </a:lnTo>
                    <a:lnTo>
                      <a:pt x="41" y="34"/>
                    </a:lnTo>
                    <a:lnTo>
                      <a:pt x="66" y="10"/>
                    </a:lnTo>
                    <a:lnTo>
                      <a:pt x="55" y="0"/>
                    </a:lnTo>
                    <a:lnTo>
                      <a:pt x="34" y="2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4" name="Freeform 1892"/>
              <p:cNvSpPr>
                <a:spLocks/>
              </p:cNvSpPr>
              <p:nvPr/>
            </p:nvSpPr>
            <p:spPr bwMode="auto">
              <a:xfrm>
                <a:off x="4734" y="3951"/>
                <a:ext cx="19" cy="29"/>
              </a:xfrm>
              <a:custGeom>
                <a:avLst/>
                <a:gdLst>
                  <a:gd name="T0" fmla="*/ 25 w 38"/>
                  <a:gd name="T1" fmla="*/ 0 h 57"/>
                  <a:gd name="T2" fmla="*/ 27 w 38"/>
                  <a:gd name="T3" fmla="*/ 0 h 57"/>
                  <a:gd name="T4" fmla="*/ 31 w 38"/>
                  <a:gd name="T5" fmla="*/ 4 h 57"/>
                  <a:gd name="T6" fmla="*/ 35 w 38"/>
                  <a:gd name="T7" fmla="*/ 8 h 57"/>
                  <a:gd name="T8" fmla="*/ 38 w 38"/>
                  <a:gd name="T9" fmla="*/ 10 h 57"/>
                  <a:gd name="T10" fmla="*/ 38 w 38"/>
                  <a:gd name="T11" fmla="*/ 16 h 57"/>
                  <a:gd name="T12" fmla="*/ 38 w 38"/>
                  <a:gd name="T13" fmla="*/ 22 h 57"/>
                  <a:gd name="T14" fmla="*/ 38 w 38"/>
                  <a:gd name="T15" fmla="*/ 26 h 57"/>
                  <a:gd name="T16" fmla="*/ 38 w 38"/>
                  <a:gd name="T17" fmla="*/ 32 h 57"/>
                  <a:gd name="T18" fmla="*/ 38 w 38"/>
                  <a:gd name="T19" fmla="*/ 38 h 57"/>
                  <a:gd name="T20" fmla="*/ 35 w 38"/>
                  <a:gd name="T21" fmla="*/ 42 h 57"/>
                  <a:gd name="T22" fmla="*/ 35 w 38"/>
                  <a:gd name="T23" fmla="*/ 47 h 57"/>
                  <a:gd name="T24" fmla="*/ 31 w 38"/>
                  <a:gd name="T25" fmla="*/ 54 h 57"/>
                  <a:gd name="T26" fmla="*/ 27 w 38"/>
                  <a:gd name="T27" fmla="*/ 54 h 57"/>
                  <a:gd name="T28" fmla="*/ 25 w 38"/>
                  <a:gd name="T29" fmla="*/ 57 h 57"/>
                  <a:gd name="T30" fmla="*/ 17 w 38"/>
                  <a:gd name="T31" fmla="*/ 57 h 57"/>
                  <a:gd name="T32" fmla="*/ 13 w 38"/>
                  <a:gd name="T33" fmla="*/ 57 h 57"/>
                  <a:gd name="T34" fmla="*/ 10 w 38"/>
                  <a:gd name="T35" fmla="*/ 57 h 57"/>
                  <a:gd name="T36" fmla="*/ 7 w 38"/>
                  <a:gd name="T37" fmla="*/ 54 h 57"/>
                  <a:gd name="T38" fmla="*/ 3 w 38"/>
                  <a:gd name="T39" fmla="*/ 50 h 57"/>
                  <a:gd name="T40" fmla="*/ 3 w 38"/>
                  <a:gd name="T41" fmla="*/ 47 h 57"/>
                  <a:gd name="T42" fmla="*/ 0 w 38"/>
                  <a:gd name="T43" fmla="*/ 42 h 57"/>
                  <a:gd name="T44" fmla="*/ 0 w 38"/>
                  <a:gd name="T45" fmla="*/ 36 h 57"/>
                  <a:gd name="T46" fmla="*/ 0 w 38"/>
                  <a:gd name="T47" fmla="*/ 32 h 57"/>
                  <a:gd name="T48" fmla="*/ 0 w 38"/>
                  <a:gd name="T49" fmla="*/ 26 h 57"/>
                  <a:gd name="T50" fmla="*/ 3 w 38"/>
                  <a:gd name="T51" fmla="*/ 19 h 57"/>
                  <a:gd name="T52" fmla="*/ 3 w 38"/>
                  <a:gd name="T53" fmla="*/ 16 h 57"/>
                  <a:gd name="T54" fmla="*/ 7 w 38"/>
                  <a:gd name="T55" fmla="*/ 10 h 57"/>
                  <a:gd name="T56" fmla="*/ 10 w 38"/>
                  <a:gd name="T57" fmla="*/ 8 h 57"/>
                  <a:gd name="T58" fmla="*/ 13 w 38"/>
                  <a:gd name="T59" fmla="*/ 4 h 57"/>
                  <a:gd name="T60" fmla="*/ 17 w 38"/>
                  <a:gd name="T61" fmla="*/ 0 h 57"/>
                  <a:gd name="T62" fmla="*/ 20 w 38"/>
                  <a:gd name="T63" fmla="*/ 0 h 57"/>
                  <a:gd name="T64" fmla="*/ 25 w 3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7">
                    <a:moveTo>
                      <a:pt x="25" y="0"/>
                    </a:moveTo>
                    <a:lnTo>
                      <a:pt x="27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5" y="47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5" y="57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5" name="Freeform 1893"/>
              <p:cNvSpPr>
                <a:spLocks/>
              </p:cNvSpPr>
              <p:nvPr/>
            </p:nvSpPr>
            <p:spPr bwMode="auto">
              <a:xfrm>
                <a:off x="4734" y="3951"/>
                <a:ext cx="19" cy="29"/>
              </a:xfrm>
              <a:custGeom>
                <a:avLst/>
                <a:gdLst>
                  <a:gd name="T0" fmla="*/ 25 w 38"/>
                  <a:gd name="T1" fmla="*/ 0 h 57"/>
                  <a:gd name="T2" fmla="*/ 27 w 38"/>
                  <a:gd name="T3" fmla="*/ 0 h 57"/>
                  <a:gd name="T4" fmla="*/ 31 w 38"/>
                  <a:gd name="T5" fmla="*/ 4 h 57"/>
                  <a:gd name="T6" fmla="*/ 35 w 38"/>
                  <a:gd name="T7" fmla="*/ 8 h 57"/>
                  <a:gd name="T8" fmla="*/ 38 w 38"/>
                  <a:gd name="T9" fmla="*/ 10 h 57"/>
                  <a:gd name="T10" fmla="*/ 38 w 38"/>
                  <a:gd name="T11" fmla="*/ 16 h 57"/>
                  <a:gd name="T12" fmla="*/ 38 w 38"/>
                  <a:gd name="T13" fmla="*/ 22 h 57"/>
                  <a:gd name="T14" fmla="*/ 38 w 38"/>
                  <a:gd name="T15" fmla="*/ 26 h 57"/>
                  <a:gd name="T16" fmla="*/ 38 w 38"/>
                  <a:gd name="T17" fmla="*/ 32 h 57"/>
                  <a:gd name="T18" fmla="*/ 38 w 38"/>
                  <a:gd name="T19" fmla="*/ 38 h 57"/>
                  <a:gd name="T20" fmla="*/ 35 w 38"/>
                  <a:gd name="T21" fmla="*/ 42 h 57"/>
                  <a:gd name="T22" fmla="*/ 35 w 38"/>
                  <a:gd name="T23" fmla="*/ 47 h 57"/>
                  <a:gd name="T24" fmla="*/ 31 w 38"/>
                  <a:gd name="T25" fmla="*/ 54 h 57"/>
                  <a:gd name="T26" fmla="*/ 27 w 38"/>
                  <a:gd name="T27" fmla="*/ 54 h 57"/>
                  <a:gd name="T28" fmla="*/ 25 w 38"/>
                  <a:gd name="T29" fmla="*/ 57 h 57"/>
                  <a:gd name="T30" fmla="*/ 17 w 38"/>
                  <a:gd name="T31" fmla="*/ 57 h 57"/>
                  <a:gd name="T32" fmla="*/ 13 w 38"/>
                  <a:gd name="T33" fmla="*/ 57 h 57"/>
                  <a:gd name="T34" fmla="*/ 10 w 38"/>
                  <a:gd name="T35" fmla="*/ 57 h 57"/>
                  <a:gd name="T36" fmla="*/ 7 w 38"/>
                  <a:gd name="T37" fmla="*/ 54 h 57"/>
                  <a:gd name="T38" fmla="*/ 3 w 38"/>
                  <a:gd name="T39" fmla="*/ 50 h 57"/>
                  <a:gd name="T40" fmla="*/ 3 w 38"/>
                  <a:gd name="T41" fmla="*/ 47 h 57"/>
                  <a:gd name="T42" fmla="*/ 0 w 38"/>
                  <a:gd name="T43" fmla="*/ 42 h 57"/>
                  <a:gd name="T44" fmla="*/ 0 w 38"/>
                  <a:gd name="T45" fmla="*/ 36 h 57"/>
                  <a:gd name="T46" fmla="*/ 0 w 38"/>
                  <a:gd name="T47" fmla="*/ 32 h 57"/>
                  <a:gd name="T48" fmla="*/ 0 w 38"/>
                  <a:gd name="T49" fmla="*/ 26 h 57"/>
                  <a:gd name="T50" fmla="*/ 3 w 38"/>
                  <a:gd name="T51" fmla="*/ 19 h 57"/>
                  <a:gd name="T52" fmla="*/ 3 w 38"/>
                  <a:gd name="T53" fmla="*/ 16 h 57"/>
                  <a:gd name="T54" fmla="*/ 7 w 38"/>
                  <a:gd name="T55" fmla="*/ 10 h 57"/>
                  <a:gd name="T56" fmla="*/ 10 w 38"/>
                  <a:gd name="T57" fmla="*/ 8 h 57"/>
                  <a:gd name="T58" fmla="*/ 13 w 38"/>
                  <a:gd name="T59" fmla="*/ 4 h 57"/>
                  <a:gd name="T60" fmla="*/ 17 w 38"/>
                  <a:gd name="T61" fmla="*/ 0 h 57"/>
                  <a:gd name="T62" fmla="*/ 20 w 38"/>
                  <a:gd name="T63" fmla="*/ 0 h 57"/>
                  <a:gd name="T64" fmla="*/ 25 w 3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57">
                    <a:moveTo>
                      <a:pt x="25" y="0"/>
                    </a:moveTo>
                    <a:lnTo>
                      <a:pt x="27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32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5" y="47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5" y="57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6" name="Freeform 1894"/>
              <p:cNvSpPr>
                <a:spLocks/>
              </p:cNvSpPr>
              <p:nvPr/>
            </p:nvSpPr>
            <p:spPr bwMode="auto">
              <a:xfrm>
                <a:off x="4739" y="3956"/>
                <a:ext cx="9" cy="16"/>
              </a:xfrm>
              <a:custGeom>
                <a:avLst/>
                <a:gdLst>
                  <a:gd name="T0" fmla="*/ 10 w 17"/>
                  <a:gd name="T1" fmla="*/ 0 h 32"/>
                  <a:gd name="T2" fmla="*/ 15 w 17"/>
                  <a:gd name="T3" fmla="*/ 0 h 32"/>
                  <a:gd name="T4" fmla="*/ 15 w 17"/>
                  <a:gd name="T5" fmla="*/ 6 h 32"/>
                  <a:gd name="T6" fmla="*/ 15 w 17"/>
                  <a:gd name="T7" fmla="*/ 9 h 32"/>
                  <a:gd name="T8" fmla="*/ 17 w 17"/>
                  <a:gd name="T9" fmla="*/ 9 h 32"/>
                  <a:gd name="T10" fmla="*/ 17 w 17"/>
                  <a:gd name="T11" fmla="*/ 12 h 32"/>
                  <a:gd name="T12" fmla="*/ 17 w 17"/>
                  <a:gd name="T13" fmla="*/ 16 h 32"/>
                  <a:gd name="T14" fmla="*/ 17 w 17"/>
                  <a:gd name="T15" fmla="*/ 20 h 32"/>
                  <a:gd name="T16" fmla="*/ 15 w 17"/>
                  <a:gd name="T17" fmla="*/ 22 h 32"/>
                  <a:gd name="T18" fmla="*/ 15 w 17"/>
                  <a:gd name="T19" fmla="*/ 26 h 32"/>
                  <a:gd name="T20" fmla="*/ 10 w 17"/>
                  <a:gd name="T21" fmla="*/ 28 h 32"/>
                  <a:gd name="T22" fmla="*/ 7 w 17"/>
                  <a:gd name="T23" fmla="*/ 32 h 32"/>
                  <a:gd name="T24" fmla="*/ 3 w 17"/>
                  <a:gd name="T25" fmla="*/ 32 h 32"/>
                  <a:gd name="T26" fmla="*/ 3 w 17"/>
                  <a:gd name="T27" fmla="*/ 28 h 32"/>
                  <a:gd name="T28" fmla="*/ 0 w 17"/>
                  <a:gd name="T29" fmla="*/ 28 h 32"/>
                  <a:gd name="T30" fmla="*/ 0 w 17"/>
                  <a:gd name="T31" fmla="*/ 26 h 32"/>
                  <a:gd name="T32" fmla="*/ 0 w 17"/>
                  <a:gd name="T33" fmla="*/ 22 h 32"/>
                  <a:gd name="T34" fmla="*/ 0 w 17"/>
                  <a:gd name="T35" fmla="*/ 20 h 32"/>
                  <a:gd name="T36" fmla="*/ 0 w 17"/>
                  <a:gd name="T37" fmla="*/ 16 h 32"/>
                  <a:gd name="T38" fmla="*/ 0 w 17"/>
                  <a:gd name="T39" fmla="*/ 12 h 32"/>
                  <a:gd name="T40" fmla="*/ 3 w 17"/>
                  <a:gd name="T41" fmla="*/ 9 h 32"/>
                  <a:gd name="T42" fmla="*/ 3 w 17"/>
                  <a:gd name="T43" fmla="*/ 6 h 32"/>
                  <a:gd name="T44" fmla="*/ 7 w 17"/>
                  <a:gd name="T45" fmla="*/ 6 h 32"/>
                  <a:gd name="T46" fmla="*/ 7 w 17"/>
                  <a:gd name="T47" fmla="*/ 0 h 32"/>
                  <a:gd name="T48" fmla="*/ 10 w 17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2">
                    <a:moveTo>
                      <a:pt x="1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7" name="Freeform 1895"/>
              <p:cNvSpPr>
                <a:spLocks/>
              </p:cNvSpPr>
              <p:nvPr/>
            </p:nvSpPr>
            <p:spPr bwMode="auto">
              <a:xfrm>
                <a:off x="4739" y="3956"/>
                <a:ext cx="9" cy="16"/>
              </a:xfrm>
              <a:custGeom>
                <a:avLst/>
                <a:gdLst>
                  <a:gd name="T0" fmla="*/ 10 w 17"/>
                  <a:gd name="T1" fmla="*/ 0 h 32"/>
                  <a:gd name="T2" fmla="*/ 15 w 17"/>
                  <a:gd name="T3" fmla="*/ 0 h 32"/>
                  <a:gd name="T4" fmla="*/ 15 w 17"/>
                  <a:gd name="T5" fmla="*/ 6 h 32"/>
                  <a:gd name="T6" fmla="*/ 15 w 17"/>
                  <a:gd name="T7" fmla="*/ 9 h 32"/>
                  <a:gd name="T8" fmla="*/ 17 w 17"/>
                  <a:gd name="T9" fmla="*/ 9 h 32"/>
                  <a:gd name="T10" fmla="*/ 17 w 17"/>
                  <a:gd name="T11" fmla="*/ 12 h 32"/>
                  <a:gd name="T12" fmla="*/ 17 w 17"/>
                  <a:gd name="T13" fmla="*/ 16 h 32"/>
                  <a:gd name="T14" fmla="*/ 17 w 17"/>
                  <a:gd name="T15" fmla="*/ 20 h 32"/>
                  <a:gd name="T16" fmla="*/ 15 w 17"/>
                  <a:gd name="T17" fmla="*/ 22 h 32"/>
                  <a:gd name="T18" fmla="*/ 15 w 17"/>
                  <a:gd name="T19" fmla="*/ 26 h 32"/>
                  <a:gd name="T20" fmla="*/ 10 w 17"/>
                  <a:gd name="T21" fmla="*/ 28 h 32"/>
                  <a:gd name="T22" fmla="*/ 7 w 17"/>
                  <a:gd name="T23" fmla="*/ 32 h 32"/>
                  <a:gd name="T24" fmla="*/ 3 w 17"/>
                  <a:gd name="T25" fmla="*/ 32 h 32"/>
                  <a:gd name="T26" fmla="*/ 3 w 17"/>
                  <a:gd name="T27" fmla="*/ 28 h 32"/>
                  <a:gd name="T28" fmla="*/ 0 w 17"/>
                  <a:gd name="T29" fmla="*/ 28 h 32"/>
                  <a:gd name="T30" fmla="*/ 0 w 17"/>
                  <a:gd name="T31" fmla="*/ 26 h 32"/>
                  <a:gd name="T32" fmla="*/ 0 w 17"/>
                  <a:gd name="T33" fmla="*/ 22 h 32"/>
                  <a:gd name="T34" fmla="*/ 0 w 17"/>
                  <a:gd name="T35" fmla="*/ 20 h 32"/>
                  <a:gd name="T36" fmla="*/ 0 w 17"/>
                  <a:gd name="T37" fmla="*/ 16 h 32"/>
                  <a:gd name="T38" fmla="*/ 0 w 17"/>
                  <a:gd name="T39" fmla="*/ 12 h 32"/>
                  <a:gd name="T40" fmla="*/ 3 w 17"/>
                  <a:gd name="T41" fmla="*/ 9 h 32"/>
                  <a:gd name="T42" fmla="*/ 3 w 17"/>
                  <a:gd name="T43" fmla="*/ 6 h 32"/>
                  <a:gd name="T44" fmla="*/ 7 w 17"/>
                  <a:gd name="T45" fmla="*/ 6 h 32"/>
                  <a:gd name="T46" fmla="*/ 7 w 17"/>
                  <a:gd name="T47" fmla="*/ 0 h 32"/>
                  <a:gd name="T48" fmla="*/ 10 w 17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2">
                    <a:moveTo>
                      <a:pt x="1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8" name="Line 1896"/>
              <p:cNvSpPr>
                <a:spLocks noChangeShapeType="1"/>
              </p:cNvSpPr>
              <p:nvPr/>
            </p:nvSpPr>
            <p:spPr bwMode="auto">
              <a:xfrm flipH="1" flipV="1">
                <a:off x="4483" y="4032"/>
                <a:ext cx="77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69" name="Line 1897"/>
              <p:cNvSpPr>
                <a:spLocks noChangeShapeType="1"/>
              </p:cNvSpPr>
              <p:nvPr/>
            </p:nvSpPr>
            <p:spPr bwMode="auto">
              <a:xfrm flipV="1">
                <a:off x="4469" y="3912"/>
                <a:ext cx="42" cy="6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0" name="Line 1898"/>
              <p:cNvSpPr>
                <a:spLocks noChangeShapeType="1"/>
              </p:cNvSpPr>
              <p:nvPr/>
            </p:nvSpPr>
            <p:spPr bwMode="auto">
              <a:xfrm>
                <a:off x="4547" y="3920"/>
                <a:ext cx="58" cy="11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1" name="Line 1899"/>
              <p:cNvSpPr>
                <a:spLocks noChangeShapeType="1"/>
              </p:cNvSpPr>
              <p:nvPr/>
            </p:nvSpPr>
            <p:spPr bwMode="auto">
              <a:xfrm flipV="1">
                <a:off x="4570" y="3852"/>
                <a:ext cx="75" cy="1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2" name="Line 1900"/>
              <p:cNvSpPr>
                <a:spLocks noChangeShapeType="1"/>
              </p:cNvSpPr>
              <p:nvPr/>
            </p:nvSpPr>
            <p:spPr bwMode="auto">
              <a:xfrm flipV="1">
                <a:off x="4661" y="3983"/>
                <a:ext cx="58" cy="4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3" name="Line 1901"/>
              <p:cNvSpPr>
                <a:spLocks noChangeShapeType="1"/>
              </p:cNvSpPr>
              <p:nvPr/>
            </p:nvSpPr>
            <p:spPr bwMode="auto">
              <a:xfrm>
                <a:off x="4566" y="3901"/>
                <a:ext cx="153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4" name="Line 1902"/>
              <p:cNvSpPr>
                <a:spLocks noChangeShapeType="1"/>
              </p:cNvSpPr>
              <p:nvPr/>
            </p:nvSpPr>
            <p:spPr bwMode="auto">
              <a:xfrm flipV="1">
                <a:off x="3277" y="3003"/>
                <a:ext cx="122" cy="44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5" name="Line 1903"/>
              <p:cNvSpPr>
                <a:spLocks noChangeShapeType="1"/>
              </p:cNvSpPr>
              <p:nvPr/>
            </p:nvSpPr>
            <p:spPr bwMode="auto">
              <a:xfrm flipH="1">
                <a:off x="3417" y="3057"/>
                <a:ext cx="22" cy="11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6" name="Line 1904"/>
              <p:cNvSpPr>
                <a:spLocks noChangeShapeType="1"/>
              </p:cNvSpPr>
              <p:nvPr/>
            </p:nvSpPr>
            <p:spPr bwMode="auto">
              <a:xfrm>
                <a:off x="3268" y="3110"/>
                <a:ext cx="82" cy="5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7" name="Line 1905"/>
              <p:cNvSpPr>
                <a:spLocks noChangeShapeType="1"/>
              </p:cNvSpPr>
              <p:nvPr/>
            </p:nvSpPr>
            <p:spPr bwMode="auto">
              <a:xfrm flipV="1">
                <a:off x="3461" y="3169"/>
                <a:ext cx="92" cy="4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8" name="Rectangle 1906"/>
              <p:cNvSpPr>
                <a:spLocks noChangeArrowheads="1"/>
              </p:cNvSpPr>
              <p:nvPr/>
            </p:nvSpPr>
            <p:spPr bwMode="auto">
              <a:xfrm>
                <a:off x="3187" y="3021"/>
                <a:ext cx="71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79" name="Rectangle 1907"/>
              <p:cNvSpPr>
                <a:spLocks noChangeArrowheads="1"/>
              </p:cNvSpPr>
              <p:nvPr/>
            </p:nvSpPr>
            <p:spPr bwMode="auto">
              <a:xfrm>
                <a:off x="3187" y="3021"/>
                <a:ext cx="71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0" name="Line 1908"/>
              <p:cNvSpPr>
                <a:spLocks noChangeShapeType="1"/>
              </p:cNvSpPr>
              <p:nvPr/>
            </p:nvSpPr>
            <p:spPr bwMode="auto">
              <a:xfrm>
                <a:off x="3187" y="3043"/>
                <a:ext cx="7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1" name="Line 1909"/>
              <p:cNvSpPr>
                <a:spLocks noChangeShapeType="1"/>
              </p:cNvSpPr>
              <p:nvPr/>
            </p:nvSpPr>
            <p:spPr bwMode="auto">
              <a:xfrm>
                <a:off x="3187" y="3057"/>
                <a:ext cx="7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2" name="Rectangle 1910"/>
              <p:cNvSpPr>
                <a:spLocks noChangeArrowheads="1"/>
              </p:cNvSpPr>
              <p:nvPr/>
            </p:nvSpPr>
            <p:spPr bwMode="auto">
              <a:xfrm>
                <a:off x="3564" y="3136"/>
                <a:ext cx="73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3" name="Rectangle 1911"/>
              <p:cNvSpPr>
                <a:spLocks noChangeArrowheads="1"/>
              </p:cNvSpPr>
              <p:nvPr/>
            </p:nvSpPr>
            <p:spPr bwMode="auto">
              <a:xfrm>
                <a:off x="3564" y="3136"/>
                <a:ext cx="73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4" name="Line 1912"/>
              <p:cNvSpPr>
                <a:spLocks noChangeShapeType="1"/>
              </p:cNvSpPr>
              <p:nvPr/>
            </p:nvSpPr>
            <p:spPr bwMode="auto">
              <a:xfrm>
                <a:off x="3564" y="3157"/>
                <a:ext cx="73" cy="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5" name="Line 1913"/>
              <p:cNvSpPr>
                <a:spLocks noChangeShapeType="1"/>
              </p:cNvSpPr>
              <p:nvPr/>
            </p:nvSpPr>
            <p:spPr bwMode="auto">
              <a:xfrm>
                <a:off x="3564" y="3171"/>
                <a:ext cx="73" cy="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6" name="Rectangle 1914"/>
              <p:cNvSpPr>
                <a:spLocks noChangeArrowheads="1"/>
              </p:cNvSpPr>
              <p:nvPr/>
            </p:nvSpPr>
            <p:spPr bwMode="auto">
              <a:xfrm>
                <a:off x="3362" y="3177"/>
                <a:ext cx="71" cy="6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7" name="Rectangle 1915"/>
              <p:cNvSpPr>
                <a:spLocks noChangeArrowheads="1"/>
              </p:cNvSpPr>
              <p:nvPr/>
            </p:nvSpPr>
            <p:spPr bwMode="auto">
              <a:xfrm>
                <a:off x="3362" y="3177"/>
                <a:ext cx="71" cy="62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8" name="Line 1916"/>
              <p:cNvSpPr>
                <a:spLocks noChangeShapeType="1"/>
              </p:cNvSpPr>
              <p:nvPr/>
            </p:nvSpPr>
            <p:spPr bwMode="auto">
              <a:xfrm>
                <a:off x="3362" y="3200"/>
                <a:ext cx="7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89" name="Line 1917"/>
              <p:cNvSpPr>
                <a:spLocks noChangeShapeType="1"/>
              </p:cNvSpPr>
              <p:nvPr/>
            </p:nvSpPr>
            <p:spPr bwMode="auto">
              <a:xfrm>
                <a:off x="3362" y="3214"/>
                <a:ext cx="7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0" name="Rectangle 1918"/>
              <p:cNvSpPr>
                <a:spLocks noChangeArrowheads="1"/>
              </p:cNvSpPr>
              <p:nvPr/>
            </p:nvSpPr>
            <p:spPr bwMode="auto">
              <a:xfrm>
                <a:off x="3414" y="2974"/>
                <a:ext cx="72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1" name="Rectangle 1919"/>
              <p:cNvSpPr>
                <a:spLocks noChangeArrowheads="1"/>
              </p:cNvSpPr>
              <p:nvPr/>
            </p:nvSpPr>
            <p:spPr bwMode="auto">
              <a:xfrm>
                <a:off x="3414" y="2974"/>
                <a:ext cx="72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2" name="Line 1920"/>
              <p:cNvSpPr>
                <a:spLocks noChangeShapeType="1"/>
              </p:cNvSpPr>
              <p:nvPr/>
            </p:nvSpPr>
            <p:spPr bwMode="auto">
              <a:xfrm>
                <a:off x="3414" y="2995"/>
                <a:ext cx="72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3" name="Line 1921"/>
              <p:cNvSpPr>
                <a:spLocks noChangeShapeType="1"/>
              </p:cNvSpPr>
              <p:nvPr/>
            </p:nvSpPr>
            <p:spPr bwMode="auto">
              <a:xfrm>
                <a:off x="3414" y="3009"/>
                <a:ext cx="72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4" name="Line 1922"/>
              <p:cNvSpPr>
                <a:spLocks noChangeShapeType="1"/>
              </p:cNvSpPr>
              <p:nvPr/>
            </p:nvSpPr>
            <p:spPr bwMode="auto">
              <a:xfrm flipV="1">
                <a:off x="3264" y="2991"/>
                <a:ext cx="122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5" name="Line 1923"/>
              <p:cNvSpPr>
                <a:spLocks noChangeShapeType="1"/>
              </p:cNvSpPr>
              <p:nvPr/>
            </p:nvSpPr>
            <p:spPr bwMode="auto">
              <a:xfrm flipH="1">
                <a:off x="3403" y="3045"/>
                <a:ext cx="24" cy="1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6" name="Line 1924"/>
              <p:cNvSpPr>
                <a:spLocks noChangeShapeType="1"/>
              </p:cNvSpPr>
              <p:nvPr/>
            </p:nvSpPr>
            <p:spPr bwMode="auto">
              <a:xfrm>
                <a:off x="3255" y="3098"/>
                <a:ext cx="82" cy="5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7" name="Line 1925"/>
              <p:cNvSpPr>
                <a:spLocks noChangeShapeType="1"/>
              </p:cNvSpPr>
              <p:nvPr/>
            </p:nvSpPr>
            <p:spPr bwMode="auto">
              <a:xfrm flipV="1">
                <a:off x="3448" y="3157"/>
                <a:ext cx="92" cy="4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8" name="Rectangle 1926"/>
              <p:cNvSpPr>
                <a:spLocks noChangeArrowheads="1"/>
              </p:cNvSpPr>
              <p:nvPr/>
            </p:nvSpPr>
            <p:spPr bwMode="auto">
              <a:xfrm>
                <a:off x="3174" y="3009"/>
                <a:ext cx="70" cy="62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199" name="Rectangle 1927"/>
              <p:cNvSpPr>
                <a:spLocks noChangeArrowheads="1"/>
              </p:cNvSpPr>
              <p:nvPr/>
            </p:nvSpPr>
            <p:spPr bwMode="auto">
              <a:xfrm>
                <a:off x="3174" y="3009"/>
                <a:ext cx="70" cy="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0" name="Line 1928"/>
              <p:cNvSpPr>
                <a:spLocks noChangeShapeType="1"/>
              </p:cNvSpPr>
              <p:nvPr/>
            </p:nvSpPr>
            <p:spPr bwMode="auto">
              <a:xfrm>
                <a:off x="3174" y="3031"/>
                <a:ext cx="7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1" name="Line 1929"/>
              <p:cNvSpPr>
                <a:spLocks noChangeShapeType="1"/>
              </p:cNvSpPr>
              <p:nvPr/>
            </p:nvSpPr>
            <p:spPr bwMode="auto">
              <a:xfrm>
                <a:off x="3174" y="3045"/>
                <a:ext cx="7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2" name="Rectangle 1930"/>
              <p:cNvSpPr>
                <a:spLocks noChangeArrowheads="1"/>
              </p:cNvSpPr>
              <p:nvPr/>
            </p:nvSpPr>
            <p:spPr bwMode="auto">
              <a:xfrm>
                <a:off x="3551" y="3122"/>
                <a:ext cx="73" cy="6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3" name="Rectangle 1931"/>
              <p:cNvSpPr>
                <a:spLocks noChangeArrowheads="1"/>
              </p:cNvSpPr>
              <p:nvPr/>
            </p:nvSpPr>
            <p:spPr bwMode="auto">
              <a:xfrm>
                <a:off x="3551" y="3122"/>
                <a:ext cx="73" cy="6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4" name="Line 1932"/>
              <p:cNvSpPr>
                <a:spLocks noChangeShapeType="1"/>
              </p:cNvSpPr>
              <p:nvPr/>
            </p:nvSpPr>
            <p:spPr bwMode="auto">
              <a:xfrm>
                <a:off x="3551" y="3146"/>
                <a:ext cx="7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5" name="Line 1933"/>
              <p:cNvSpPr>
                <a:spLocks noChangeShapeType="1"/>
              </p:cNvSpPr>
              <p:nvPr/>
            </p:nvSpPr>
            <p:spPr bwMode="auto">
              <a:xfrm>
                <a:off x="3551" y="3157"/>
                <a:ext cx="73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6" name="Rectangle 1934"/>
              <p:cNvSpPr>
                <a:spLocks noChangeArrowheads="1"/>
              </p:cNvSpPr>
              <p:nvPr/>
            </p:nvSpPr>
            <p:spPr bwMode="auto">
              <a:xfrm>
                <a:off x="3350" y="3163"/>
                <a:ext cx="70" cy="62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7" name="Rectangle 1935"/>
              <p:cNvSpPr>
                <a:spLocks noChangeArrowheads="1"/>
              </p:cNvSpPr>
              <p:nvPr/>
            </p:nvSpPr>
            <p:spPr bwMode="auto">
              <a:xfrm>
                <a:off x="3350" y="3163"/>
                <a:ext cx="70" cy="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8" name="Line 1936"/>
              <p:cNvSpPr>
                <a:spLocks noChangeShapeType="1"/>
              </p:cNvSpPr>
              <p:nvPr/>
            </p:nvSpPr>
            <p:spPr bwMode="auto">
              <a:xfrm>
                <a:off x="3350" y="3186"/>
                <a:ext cx="7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09" name="Line 1937"/>
              <p:cNvSpPr>
                <a:spLocks noChangeShapeType="1"/>
              </p:cNvSpPr>
              <p:nvPr/>
            </p:nvSpPr>
            <p:spPr bwMode="auto">
              <a:xfrm>
                <a:off x="3350" y="3200"/>
                <a:ext cx="7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0" name="Rectangle 1938"/>
              <p:cNvSpPr>
                <a:spLocks noChangeArrowheads="1"/>
              </p:cNvSpPr>
              <p:nvPr/>
            </p:nvSpPr>
            <p:spPr bwMode="auto">
              <a:xfrm>
                <a:off x="3401" y="2960"/>
                <a:ext cx="73" cy="6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1" name="Rectangle 1939"/>
              <p:cNvSpPr>
                <a:spLocks noChangeArrowheads="1"/>
              </p:cNvSpPr>
              <p:nvPr/>
            </p:nvSpPr>
            <p:spPr bwMode="auto">
              <a:xfrm>
                <a:off x="3401" y="2960"/>
                <a:ext cx="73" cy="6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2" name="Line 1940"/>
              <p:cNvSpPr>
                <a:spLocks noChangeShapeType="1"/>
              </p:cNvSpPr>
              <p:nvPr/>
            </p:nvSpPr>
            <p:spPr bwMode="auto">
              <a:xfrm>
                <a:off x="3401" y="2984"/>
                <a:ext cx="7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3" name="Line 1941"/>
              <p:cNvSpPr>
                <a:spLocks noChangeShapeType="1"/>
              </p:cNvSpPr>
              <p:nvPr/>
            </p:nvSpPr>
            <p:spPr bwMode="auto">
              <a:xfrm>
                <a:off x="3401" y="2995"/>
                <a:ext cx="7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4" name="Line 1942"/>
              <p:cNvSpPr>
                <a:spLocks noChangeShapeType="1"/>
              </p:cNvSpPr>
              <p:nvPr/>
            </p:nvSpPr>
            <p:spPr bwMode="auto">
              <a:xfrm flipV="1">
                <a:off x="3277" y="3003"/>
                <a:ext cx="122" cy="44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5" name="Line 1943"/>
              <p:cNvSpPr>
                <a:spLocks noChangeShapeType="1"/>
              </p:cNvSpPr>
              <p:nvPr/>
            </p:nvSpPr>
            <p:spPr bwMode="auto">
              <a:xfrm flipH="1">
                <a:off x="3417" y="3057"/>
                <a:ext cx="22" cy="110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6" name="Line 1944"/>
              <p:cNvSpPr>
                <a:spLocks noChangeShapeType="1"/>
              </p:cNvSpPr>
              <p:nvPr/>
            </p:nvSpPr>
            <p:spPr bwMode="auto">
              <a:xfrm>
                <a:off x="3268" y="3110"/>
                <a:ext cx="82" cy="57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7" name="Line 1945"/>
              <p:cNvSpPr>
                <a:spLocks noChangeShapeType="1"/>
              </p:cNvSpPr>
              <p:nvPr/>
            </p:nvSpPr>
            <p:spPr bwMode="auto">
              <a:xfrm flipV="1">
                <a:off x="3461" y="3169"/>
                <a:ext cx="92" cy="4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8" name="Rectangle 1946"/>
              <p:cNvSpPr>
                <a:spLocks noChangeArrowheads="1"/>
              </p:cNvSpPr>
              <p:nvPr/>
            </p:nvSpPr>
            <p:spPr bwMode="auto">
              <a:xfrm>
                <a:off x="3187" y="3021"/>
                <a:ext cx="71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19" name="Rectangle 1947"/>
              <p:cNvSpPr>
                <a:spLocks noChangeArrowheads="1"/>
              </p:cNvSpPr>
              <p:nvPr/>
            </p:nvSpPr>
            <p:spPr bwMode="auto">
              <a:xfrm>
                <a:off x="3187" y="3021"/>
                <a:ext cx="71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0" name="Line 1948"/>
              <p:cNvSpPr>
                <a:spLocks noChangeShapeType="1"/>
              </p:cNvSpPr>
              <p:nvPr/>
            </p:nvSpPr>
            <p:spPr bwMode="auto">
              <a:xfrm>
                <a:off x="3187" y="3043"/>
                <a:ext cx="7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1" name="Line 1949"/>
              <p:cNvSpPr>
                <a:spLocks noChangeShapeType="1"/>
              </p:cNvSpPr>
              <p:nvPr/>
            </p:nvSpPr>
            <p:spPr bwMode="auto">
              <a:xfrm>
                <a:off x="3187" y="3057"/>
                <a:ext cx="7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2" name="Rectangle 1950"/>
              <p:cNvSpPr>
                <a:spLocks noChangeArrowheads="1"/>
              </p:cNvSpPr>
              <p:nvPr/>
            </p:nvSpPr>
            <p:spPr bwMode="auto">
              <a:xfrm>
                <a:off x="3564" y="3136"/>
                <a:ext cx="73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3" name="Rectangle 1951"/>
              <p:cNvSpPr>
                <a:spLocks noChangeArrowheads="1"/>
              </p:cNvSpPr>
              <p:nvPr/>
            </p:nvSpPr>
            <p:spPr bwMode="auto">
              <a:xfrm>
                <a:off x="3564" y="3136"/>
                <a:ext cx="73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4" name="Line 1952"/>
              <p:cNvSpPr>
                <a:spLocks noChangeShapeType="1"/>
              </p:cNvSpPr>
              <p:nvPr/>
            </p:nvSpPr>
            <p:spPr bwMode="auto">
              <a:xfrm>
                <a:off x="3564" y="3157"/>
                <a:ext cx="73" cy="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5" name="Line 1953"/>
              <p:cNvSpPr>
                <a:spLocks noChangeShapeType="1"/>
              </p:cNvSpPr>
              <p:nvPr/>
            </p:nvSpPr>
            <p:spPr bwMode="auto">
              <a:xfrm>
                <a:off x="3564" y="3171"/>
                <a:ext cx="73" cy="2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6" name="Rectangle 1954"/>
              <p:cNvSpPr>
                <a:spLocks noChangeArrowheads="1"/>
              </p:cNvSpPr>
              <p:nvPr/>
            </p:nvSpPr>
            <p:spPr bwMode="auto">
              <a:xfrm>
                <a:off x="3362" y="3177"/>
                <a:ext cx="71" cy="6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7" name="Rectangle 1955"/>
              <p:cNvSpPr>
                <a:spLocks noChangeArrowheads="1"/>
              </p:cNvSpPr>
              <p:nvPr/>
            </p:nvSpPr>
            <p:spPr bwMode="auto">
              <a:xfrm>
                <a:off x="3362" y="3177"/>
                <a:ext cx="71" cy="62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8" name="Line 1956"/>
              <p:cNvSpPr>
                <a:spLocks noChangeShapeType="1"/>
              </p:cNvSpPr>
              <p:nvPr/>
            </p:nvSpPr>
            <p:spPr bwMode="auto">
              <a:xfrm>
                <a:off x="3362" y="3200"/>
                <a:ext cx="7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29" name="Line 1957"/>
              <p:cNvSpPr>
                <a:spLocks noChangeShapeType="1"/>
              </p:cNvSpPr>
              <p:nvPr/>
            </p:nvSpPr>
            <p:spPr bwMode="auto">
              <a:xfrm>
                <a:off x="3362" y="3214"/>
                <a:ext cx="71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0" name="Rectangle 1958"/>
              <p:cNvSpPr>
                <a:spLocks noChangeArrowheads="1"/>
              </p:cNvSpPr>
              <p:nvPr/>
            </p:nvSpPr>
            <p:spPr bwMode="auto">
              <a:xfrm>
                <a:off x="3414" y="2974"/>
                <a:ext cx="72" cy="6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1" name="Rectangle 1959"/>
              <p:cNvSpPr>
                <a:spLocks noChangeArrowheads="1"/>
              </p:cNvSpPr>
              <p:nvPr/>
            </p:nvSpPr>
            <p:spPr bwMode="auto">
              <a:xfrm>
                <a:off x="3414" y="2974"/>
                <a:ext cx="72" cy="61"/>
              </a:xfrm>
              <a:prstGeom prst="rect">
                <a:avLst/>
              </a:prstGeom>
              <a:noFill/>
              <a:ln w="1588">
                <a:solidFill>
                  <a:srgbClr val="CC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2" name="Line 1960"/>
              <p:cNvSpPr>
                <a:spLocks noChangeShapeType="1"/>
              </p:cNvSpPr>
              <p:nvPr/>
            </p:nvSpPr>
            <p:spPr bwMode="auto">
              <a:xfrm>
                <a:off x="3414" y="2995"/>
                <a:ext cx="72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3" name="Line 1961"/>
              <p:cNvSpPr>
                <a:spLocks noChangeShapeType="1"/>
              </p:cNvSpPr>
              <p:nvPr/>
            </p:nvSpPr>
            <p:spPr bwMode="auto">
              <a:xfrm>
                <a:off x="3414" y="3009"/>
                <a:ext cx="72" cy="1"/>
              </a:xfrm>
              <a:prstGeom prst="line">
                <a:avLst/>
              </a:prstGeom>
              <a:noFill/>
              <a:ln w="1588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4" name="Line 1962"/>
              <p:cNvSpPr>
                <a:spLocks noChangeShapeType="1"/>
              </p:cNvSpPr>
              <p:nvPr/>
            </p:nvSpPr>
            <p:spPr bwMode="auto">
              <a:xfrm flipV="1">
                <a:off x="3264" y="2991"/>
                <a:ext cx="122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5" name="Line 1963"/>
              <p:cNvSpPr>
                <a:spLocks noChangeShapeType="1"/>
              </p:cNvSpPr>
              <p:nvPr/>
            </p:nvSpPr>
            <p:spPr bwMode="auto">
              <a:xfrm flipH="1">
                <a:off x="3403" y="3045"/>
                <a:ext cx="24" cy="1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6" name="Line 1964"/>
              <p:cNvSpPr>
                <a:spLocks noChangeShapeType="1"/>
              </p:cNvSpPr>
              <p:nvPr/>
            </p:nvSpPr>
            <p:spPr bwMode="auto">
              <a:xfrm>
                <a:off x="3255" y="3098"/>
                <a:ext cx="82" cy="5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7" name="Line 1965"/>
              <p:cNvSpPr>
                <a:spLocks noChangeShapeType="1"/>
              </p:cNvSpPr>
              <p:nvPr/>
            </p:nvSpPr>
            <p:spPr bwMode="auto">
              <a:xfrm flipV="1">
                <a:off x="3448" y="3157"/>
                <a:ext cx="92" cy="4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8" name="Rectangle 1966"/>
              <p:cNvSpPr>
                <a:spLocks noChangeArrowheads="1"/>
              </p:cNvSpPr>
              <p:nvPr/>
            </p:nvSpPr>
            <p:spPr bwMode="auto">
              <a:xfrm>
                <a:off x="3174" y="3009"/>
                <a:ext cx="70" cy="62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39" name="Rectangle 1967"/>
              <p:cNvSpPr>
                <a:spLocks noChangeArrowheads="1"/>
              </p:cNvSpPr>
              <p:nvPr/>
            </p:nvSpPr>
            <p:spPr bwMode="auto">
              <a:xfrm>
                <a:off x="3174" y="3009"/>
                <a:ext cx="70" cy="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0" name="Line 1968"/>
              <p:cNvSpPr>
                <a:spLocks noChangeShapeType="1"/>
              </p:cNvSpPr>
              <p:nvPr/>
            </p:nvSpPr>
            <p:spPr bwMode="auto">
              <a:xfrm>
                <a:off x="3174" y="3031"/>
                <a:ext cx="7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1" name="Line 1969"/>
              <p:cNvSpPr>
                <a:spLocks noChangeShapeType="1"/>
              </p:cNvSpPr>
              <p:nvPr/>
            </p:nvSpPr>
            <p:spPr bwMode="auto">
              <a:xfrm>
                <a:off x="3174" y="3045"/>
                <a:ext cx="7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2" name="Rectangle 1970"/>
              <p:cNvSpPr>
                <a:spLocks noChangeArrowheads="1"/>
              </p:cNvSpPr>
              <p:nvPr/>
            </p:nvSpPr>
            <p:spPr bwMode="auto">
              <a:xfrm>
                <a:off x="3551" y="3122"/>
                <a:ext cx="73" cy="6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3" name="Rectangle 1971"/>
              <p:cNvSpPr>
                <a:spLocks noChangeArrowheads="1"/>
              </p:cNvSpPr>
              <p:nvPr/>
            </p:nvSpPr>
            <p:spPr bwMode="auto">
              <a:xfrm>
                <a:off x="3551" y="3122"/>
                <a:ext cx="73" cy="6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4" name="Line 1972"/>
              <p:cNvSpPr>
                <a:spLocks noChangeShapeType="1"/>
              </p:cNvSpPr>
              <p:nvPr/>
            </p:nvSpPr>
            <p:spPr bwMode="auto">
              <a:xfrm>
                <a:off x="3551" y="3146"/>
                <a:ext cx="7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5" name="Line 1973"/>
              <p:cNvSpPr>
                <a:spLocks noChangeShapeType="1"/>
              </p:cNvSpPr>
              <p:nvPr/>
            </p:nvSpPr>
            <p:spPr bwMode="auto">
              <a:xfrm>
                <a:off x="3551" y="3157"/>
                <a:ext cx="73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6" name="Rectangle 1974"/>
              <p:cNvSpPr>
                <a:spLocks noChangeArrowheads="1"/>
              </p:cNvSpPr>
              <p:nvPr/>
            </p:nvSpPr>
            <p:spPr bwMode="auto">
              <a:xfrm>
                <a:off x="3350" y="3163"/>
                <a:ext cx="70" cy="62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7" name="Rectangle 1975"/>
              <p:cNvSpPr>
                <a:spLocks noChangeArrowheads="1"/>
              </p:cNvSpPr>
              <p:nvPr/>
            </p:nvSpPr>
            <p:spPr bwMode="auto">
              <a:xfrm>
                <a:off x="3350" y="3163"/>
                <a:ext cx="70" cy="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8" name="Line 1976"/>
              <p:cNvSpPr>
                <a:spLocks noChangeShapeType="1"/>
              </p:cNvSpPr>
              <p:nvPr/>
            </p:nvSpPr>
            <p:spPr bwMode="auto">
              <a:xfrm>
                <a:off x="3350" y="3186"/>
                <a:ext cx="7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49" name="Line 1977"/>
              <p:cNvSpPr>
                <a:spLocks noChangeShapeType="1"/>
              </p:cNvSpPr>
              <p:nvPr/>
            </p:nvSpPr>
            <p:spPr bwMode="auto">
              <a:xfrm>
                <a:off x="3350" y="3200"/>
                <a:ext cx="7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50" name="Rectangle 1978"/>
              <p:cNvSpPr>
                <a:spLocks noChangeArrowheads="1"/>
              </p:cNvSpPr>
              <p:nvPr/>
            </p:nvSpPr>
            <p:spPr bwMode="auto">
              <a:xfrm>
                <a:off x="3401" y="2960"/>
                <a:ext cx="73" cy="61"/>
              </a:xfrm>
              <a:prstGeom prst="rect">
                <a:avLst/>
              </a:pr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51" name="Rectangle 1979"/>
              <p:cNvSpPr>
                <a:spLocks noChangeArrowheads="1"/>
              </p:cNvSpPr>
              <p:nvPr/>
            </p:nvSpPr>
            <p:spPr bwMode="auto">
              <a:xfrm>
                <a:off x="3401" y="2960"/>
                <a:ext cx="73" cy="6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52" name="Line 1980"/>
              <p:cNvSpPr>
                <a:spLocks noChangeShapeType="1"/>
              </p:cNvSpPr>
              <p:nvPr/>
            </p:nvSpPr>
            <p:spPr bwMode="auto">
              <a:xfrm>
                <a:off x="3401" y="2984"/>
                <a:ext cx="7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53" name="Line 1981"/>
              <p:cNvSpPr>
                <a:spLocks noChangeShapeType="1"/>
              </p:cNvSpPr>
              <p:nvPr/>
            </p:nvSpPr>
            <p:spPr bwMode="auto">
              <a:xfrm>
                <a:off x="3401" y="2995"/>
                <a:ext cx="7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54" name="Rectangle 1982"/>
              <p:cNvSpPr>
                <a:spLocks noChangeArrowheads="1"/>
              </p:cNvSpPr>
              <p:nvPr/>
            </p:nvSpPr>
            <p:spPr bwMode="auto">
              <a:xfrm>
                <a:off x="1735" y="2212"/>
                <a:ext cx="4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Business</a:t>
                </a:r>
                <a:endParaRPr lang="el-GR"/>
              </a:p>
            </p:txBody>
          </p:sp>
          <p:sp>
            <p:nvSpPr>
              <p:cNvPr id="440255" name="Rectangle 1983"/>
              <p:cNvSpPr>
                <a:spLocks noChangeArrowheads="1"/>
              </p:cNvSpPr>
              <p:nvPr/>
            </p:nvSpPr>
            <p:spPr bwMode="auto">
              <a:xfrm>
                <a:off x="1717" y="2343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l-GR" sz="1400" b="0">
                    <a:solidFill>
                      <a:srgbClr val="000000"/>
                    </a:solidFill>
                  </a:rPr>
                  <a:t>Modeling</a:t>
                </a:r>
                <a:endParaRPr lang="el-GR"/>
              </a:p>
            </p:txBody>
          </p:sp>
          <p:sp>
            <p:nvSpPr>
              <p:cNvPr id="440256" name="Rectangle 1984"/>
              <p:cNvSpPr>
                <a:spLocks noChangeArrowheads="1"/>
              </p:cNvSpPr>
              <p:nvPr/>
            </p:nvSpPr>
            <p:spPr bwMode="auto">
              <a:xfrm>
                <a:off x="2337" y="2323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57" name="Rectangle 1985"/>
              <p:cNvSpPr>
                <a:spLocks noChangeArrowheads="1"/>
              </p:cNvSpPr>
              <p:nvPr/>
            </p:nvSpPr>
            <p:spPr bwMode="auto">
              <a:xfrm>
                <a:off x="2379" y="2323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58" name="Rectangle 1986"/>
              <p:cNvSpPr>
                <a:spLocks noChangeArrowheads="1"/>
              </p:cNvSpPr>
              <p:nvPr/>
            </p:nvSpPr>
            <p:spPr bwMode="auto">
              <a:xfrm>
                <a:off x="2421" y="2323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59" name="Rectangle 1987"/>
              <p:cNvSpPr>
                <a:spLocks noChangeArrowheads="1"/>
              </p:cNvSpPr>
              <p:nvPr/>
            </p:nvSpPr>
            <p:spPr bwMode="auto">
              <a:xfrm>
                <a:off x="2464" y="2323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0" name="Rectangle 1988"/>
              <p:cNvSpPr>
                <a:spLocks noChangeArrowheads="1"/>
              </p:cNvSpPr>
              <p:nvPr/>
            </p:nvSpPr>
            <p:spPr bwMode="auto">
              <a:xfrm>
                <a:off x="2506" y="2323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1" name="Rectangle 1989"/>
              <p:cNvSpPr>
                <a:spLocks noChangeArrowheads="1"/>
              </p:cNvSpPr>
              <p:nvPr/>
            </p:nvSpPr>
            <p:spPr bwMode="auto">
              <a:xfrm>
                <a:off x="2337" y="2323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2" name="Rectangle 1990"/>
              <p:cNvSpPr>
                <a:spLocks noChangeArrowheads="1"/>
              </p:cNvSpPr>
              <p:nvPr/>
            </p:nvSpPr>
            <p:spPr bwMode="auto">
              <a:xfrm>
                <a:off x="2379" y="2323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3" name="Rectangle 1991"/>
              <p:cNvSpPr>
                <a:spLocks noChangeArrowheads="1"/>
              </p:cNvSpPr>
              <p:nvPr/>
            </p:nvSpPr>
            <p:spPr bwMode="auto">
              <a:xfrm>
                <a:off x="2421" y="2323"/>
                <a:ext cx="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4" name="Rectangle 1992"/>
              <p:cNvSpPr>
                <a:spLocks noChangeArrowheads="1"/>
              </p:cNvSpPr>
              <p:nvPr/>
            </p:nvSpPr>
            <p:spPr bwMode="auto">
              <a:xfrm>
                <a:off x="2464" y="2323"/>
                <a:ext cx="2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5" name="Rectangle 1993"/>
              <p:cNvSpPr>
                <a:spLocks noChangeArrowheads="1"/>
              </p:cNvSpPr>
              <p:nvPr/>
            </p:nvSpPr>
            <p:spPr bwMode="auto">
              <a:xfrm>
                <a:off x="2506" y="2323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6" name="Rectangle 1994"/>
              <p:cNvSpPr>
                <a:spLocks noChangeArrowheads="1"/>
              </p:cNvSpPr>
              <p:nvPr/>
            </p:nvSpPr>
            <p:spPr bwMode="auto">
              <a:xfrm>
                <a:off x="1475" y="2161"/>
                <a:ext cx="862" cy="34"/>
              </a:xfrm>
              <a:prstGeom prst="rect">
                <a:avLst/>
              </a:prstGeom>
              <a:solidFill>
                <a:srgbClr val="B5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7" name="Rectangle 1995"/>
              <p:cNvSpPr>
                <a:spLocks noChangeArrowheads="1"/>
              </p:cNvSpPr>
              <p:nvPr/>
            </p:nvSpPr>
            <p:spPr bwMode="auto">
              <a:xfrm>
                <a:off x="1475" y="2195"/>
                <a:ext cx="862" cy="15"/>
              </a:xfrm>
              <a:prstGeom prst="rect">
                <a:avLst/>
              </a:prstGeom>
              <a:solidFill>
                <a:srgbClr val="B5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8" name="Rectangle 1996"/>
              <p:cNvSpPr>
                <a:spLocks noChangeArrowheads="1"/>
              </p:cNvSpPr>
              <p:nvPr/>
            </p:nvSpPr>
            <p:spPr bwMode="auto">
              <a:xfrm>
                <a:off x="1475" y="2210"/>
                <a:ext cx="862" cy="19"/>
              </a:xfrm>
              <a:prstGeom prst="rect">
                <a:avLst/>
              </a:prstGeom>
              <a:solidFill>
                <a:srgbClr val="B5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69" name="Rectangle 1997"/>
              <p:cNvSpPr>
                <a:spLocks noChangeArrowheads="1"/>
              </p:cNvSpPr>
              <p:nvPr/>
            </p:nvSpPr>
            <p:spPr bwMode="auto">
              <a:xfrm>
                <a:off x="1475" y="2229"/>
                <a:ext cx="862" cy="10"/>
              </a:xfrm>
              <a:prstGeom prst="rect">
                <a:avLst/>
              </a:prstGeom>
              <a:solidFill>
                <a:srgbClr val="B5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0" name="Rectangle 1998"/>
              <p:cNvSpPr>
                <a:spLocks noChangeArrowheads="1"/>
              </p:cNvSpPr>
              <p:nvPr/>
            </p:nvSpPr>
            <p:spPr bwMode="auto">
              <a:xfrm>
                <a:off x="1475" y="2239"/>
                <a:ext cx="862" cy="13"/>
              </a:xfrm>
              <a:prstGeom prst="rect">
                <a:avLst/>
              </a:prstGeom>
              <a:solidFill>
                <a:srgbClr val="B5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1" name="Rectangle 1999"/>
              <p:cNvSpPr>
                <a:spLocks noChangeArrowheads="1"/>
              </p:cNvSpPr>
              <p:nvPr/>
            </p:nvSpPr>
            <p:spPr bwMode="auto">
              <a:xfrm>
                <a:off x="1475" y="2252"/>
                <a:ext cx="862" cy="9"/>
              </a:xfrm>
              <a:prstGeom prst="rect">
                <a:avLst/>
              </a:prstGeom>
              <a:solidFill>
                <a:srgbClr val="B4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2" name="Rectangle 2000"/>
              <p:cNvSpPr>
                <a:spLocks noChangeArrowheads="1"/>
              </p:cNvSpPr>
              <p:nvPr/>
            </p:nvSpPr>
            <p:spPr bwMode="auto">
              <a:xfrm>
                <a:off x="1475" y="2261"/>
                <a:ext cx="862" cy="9"/>
              </a:xfrm>
              <a:prstGeom prst="rect">
                <a:avLst/>
              </a:prstGeom>
              <a:solidFill>
                <a:srgbClr val="B4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3" name="Rectangle 2001"/>
              <p:cNvSpPr>
                <a:spLocks noChangeArrowheads="1"/>
              </p:cNvSpPr>
              <p:nvPr/>
            </p:nvSpPr>
            <p:spPr bwMode="auto">
              <a:xfrm>
                <a:off x="1475" y="2270"/>
                <a:ext cx="862" cy="9"/>
              </a:xfrm>
              <a:prstGeom prst="rect">
                <a:avLst/>
              </a:prstGeom>
              <a:solidFill>
                <a:srgbClr val="B4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4" name="Rectangle 2002"/>
              <p:cNvSpPr>
                <a:spLocks noChangeArrowheads="1"/>
              </p:cNvSpPr>
              <p:nvPr/>
            </p:nvSpPr>
            <p:spPr bwMode="auto">
              <a:xfrm>
                <a:off x="1475" y="2279"/>
                <a:ext cx="862" cy="10"/>
              </a:xfrm>
              <a:prstGeom prst="rect">
                <a:avLst/>
              </a:prstGeom>
              <a:solidFill>
                <a:srgbClr val="B4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5" name="Rectangle 2003"/>
              <p:cNvSpPr>
                <a:spLocks noChangeArrowheads="1"/>
              </p:cNvSpPr>
              <p:nvPr/>
            </p:nvSpPr>
            <p:spPr bwMode="auto">
              <a:xfrm>
                <a:off x="1475" y="2289"/>
                <a:ext cx="862" cy="9"/>
              </a:xfrm>
              <a:prstGeom prst="rect">
                <a:avLst/>
              </a:prstGeom>
              <a:solidFill>
                <a:srgbClr val="B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6" name="Rectangle 2004"/>
              <p:cNvSpPr>
                <a:spLocks noChangeArrowheads="1"/>
              </p:cNvSpPr>
              <p:nvPr/>
            </p:nvSpPr>
            <p:spPr bwMode="auto">
              <a:xfrm>
                <a:off x="1475" y="2298"/>
                <a:ext cx="862" cy="9"/>
              </a:xfrm>
              <a:prstGeom prst="rect">
                <a:avLst/>
              </a:prstGeom>
              <a:solidFill>
                <a:srgbClr val="B4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7" name="Rectangle 2005"/>
              <p:cNvSpPr>
                <a:spLocks noChangeArrowheads="1"/>
              </p:cNvSpPr>
              <p:nvPr/>
            </p:nvSpPr>
            <p:spPr bwMode="auto">
              <a:xfrm>
                <a:off x="1475" y="2307"/>
                <a:ext cx="862" cy="7"/>
              </a:xfrm>
              <a:prstGeom prst="rect">
                <a:avLst/>
              </a:prstGeom>
              <a:solidFill>
                <a:srgbClr val="B4C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8" name="Rectangle 2006"/>
              <p:cNvSpPr>
                <a:spLocks noChangeArrowheads="1"/>
              </p:cNvSpPr>
              <p:nvPr/>
            </p:nvSpPr>
            <p:spPr bwMode="auto">
              <a:xfrm>
                <a:off x="1475" y="2314"/>
                <a:ext cx="862" cy="7"/>
              </a:xfrm>
              <a:prstGeom prst="rect">
                <a:avLst/>
              </a:prstGeom>
              <a:solidFill>
                <a:srgbClr val="B4C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79" name="Rectangle 2007"/>
              <p:cNvSpPr>
                <a:spLocks noChangeArrowheads="1"/>
              </p:cNvSpPr>
              <p:nvPr/>
            </p:nvSpPr>
            <p:spPr bwMode="auto">
              <a:xfrm>
                <a:off x="1475" y="2321"/>
                <a:ext cx="862" cy="7"/>
              </a:xfrm>
              <a:prstGeom prst="rect">
                <a:avLst/>
              </a:prstGeom>
              <a:solidFill>
                <a:srgbClr val="B4C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0" name="Rectangle 2008"/>
              <p:cNvSpPr>
                <a:spLocks noChangeArrowheads="1"/>
              </p:cNvSpPr>
              <p:nvPr/>
            </p:nvSpPr>
            <p:spPr bwMode="auto">
              <a:xfrm>
                <a:off x="1475" y="2328"/>
                <a:ext cx="862" cy="6"/>
              </a:xfrm>
              <a:prstGeom prst="rect">
                <a:avLst/>
              </a:prstGeom>
              <a:solidFill>
                <a:srgbClr val="B3C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1" name="Rectangle 2009"/>
              <p:cNvSpPr>
                <a:spLocks noChangeArrowheads="1"/>
              </p:cNvSpPr>
              <p:nvPr/>
            </p:nvSpPr>
            <p:spPr bwMode="auto">
              <a:xfrm>
                <a:off x="1475" y="2334"/>
                <a:ext cx="862" cy="5"/>
              </a:xfrm>
              <a:prstGeom prst="rect">
                <a:avLst/>
              </a:prstGeom>
              <a:solidFill>
                <a:srgbClr val="B3C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2" name="Rectangle 2010"/>
              <p:cNvSpPr>
                <a:spLocks noChangeArrowheads="1"/>
              </p:cNvSpPr>
              <p:nvPr/>
            </p:nvSpPr>
            <p:spPr bwMode="auto">
              <a:xfrm>
                <a:off x="1475" y="2339"/>
                <a:ext cx="862" cy="7"/>
              </a:xfrm>
              <a:prstGeom prst="rect">
                <a:avLst/>
              </a:prstGeom>
              <a:solidFill>
                <a:srgbClr val="B3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3" name="Rectangle 2011"/>
              <p:cNvSpPr>
                <a:spLocks noChangeArrowheads="1"/>
              </p:cNvSpPr>
              <p:nvPr/>
            </p:nvSpPr>
            <p:spPr bwMode="auto">
              <a:xfrm>
                <a:off x="1475" y="2346"/>
                <a:ext cx="862" cy="6"/>
              </a:xfrm>
              <a:prstGeom prst="rect">
                <a:avLst/>
              </a:prstGeom>
              <a:solidFill>
                <a:srgbClr val="B3C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4" name="Rectangle 2012"/>
              <p:cNvSpPr>
                <a:spLocks noChangeArrowheads="1"/>
              </p:cNvSpPr>
              <p:nvPr/>
            </p:nvSpPr>
            <p:spPr bwMode="auto">
              <a:xfrm>
                <a:off x="1475" y="2352"/>
                <a:ext cx="862" cy="8"/>
              </a:xfrm>
              <a:prstGeom prst="rect">
                <a:avLst/>
              </a:prstGeom>
              <a:solidFill>
                <a:srgbClr val="B3C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5" name="Rectangle 2013"/>
              <p:cNvSpPr>
                <a:spLocks noChangeArrowheads="1"/>
              </p:cNvSpPr>
              <p:nvPr/>
            </p:nvSpPr>
            <p:spPr bwMode="auto">
              <a:xfrm>
                <a:off x="1475" y="2360"/>
                <a:ext cx="862" cy="8"/>
              </a:xfrm>
              <a:prstGeom prst="rect">
                <a:avLst/>
              </a:prstGeom>
              <a:solidFill>
                <a:srgbClr val="B3C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6" name="Rectangle 2014"/>
              <p:cNvSpPr>
                <a:spLocks noChangeArrowheads="1"/>
              </p:cNvSpPr>
              <p:nvPr/>
            </p:nvSpPr>
            <p:spPr bwMode="auto">
              <a:xfrm>
                <a:off x="1475" y="2368"/>
                <a:ext cx="862" cy="9"/>
              </a:xfrm>
              <a:prstGeom prst="rect">
                <a:avLst/>
              </a:prstGeom>
              <a:solidFill>
                <a:srgbClr val="B3C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7" name="Rectangle 2015"/>
              <p:cNvSpPr>
                <a:spLocks noChangeArrowheads="1"/>
              </p:cNvSpPr>
              <p:nvPr/>
            </p:nvSpPr>
            <p:spPr bwMode="auto">
              <a:xfrm>
                <a:off x="1475" y="2377"/>
                <a:ext cx="862" cy="9"/>
              </a:xfrm>
              <a:prstGeom prst="rect">
                <a:avLst/>
              </a:prstGeom>
              <a:solidFill>
                <a:srgbClr val="B3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288" name="Rectangle 2016"/>
              <p:cNvSpPr>
                <a:spLocks noChangeArrowheads="1"/>
              </p:cNvSpPr>
              <p:nvPr/>
            </p:nvSpPr>
            <p:spPr bwMode="auto">
              <a:xfrm>
                <a:off x="1475" y="2386"/>
                <a:ext cx="862" cy="7"/>
              </a:xfrm>
              <a:prstGeom prst="rect">
                <a:avLst/>
              </a:prstGeom>
              <a:solidFill>
                <a:srgbClr val="B3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40290" name="Rectangle 2018"/>
            <p:cNvSpPr>
              <a:spLocks noChangeArrowheads="1"/>
            </p:cNvSpPr>
            <p:nvPr/>
          </p:nvSpPr>
          <p:spPr bwMode="auto">
            <a:xfrm>
              <a:off x="2125663" y="3798888"/>
              <a:ext cx="1368425" cy="15875"/>
            </a:xfrm>
            <a:prstGeom prst="rect">
              <a:avLst/>
            </a:prstGeom>
            <a:solidFill>
              <a:srgbClr val="B3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291" name="Rectangle 2019"/>
            <p:cNvSpPr>
              <a:spLocks noChangeArrowheads="1"/>
            </p:cNvSpPr>
            <p:nvPr/>
          </p:nvSpPr>
          <p:spPr bwMode="auto">
            <a:xfrm>
              <a:off x="2125663" y="3814763"/>
              <a:ext cx="1368425" cy="15875"/>
            </a:xfrm>
            <a:prstGeom prst="rect">
              <a:avLst/>
            </a:prstGeom>
            <a:solidFill>
              <a:srgbClr val="B2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292" name="Rectangle 2020"/>
            <p:cNvSpPr>
              <a:spLocks noChangeArrowheads="1"/>
            </p:cNvSpPr>
            <p:nvPr/>
          </p:nvSpPr>
          <p:spPr bwMode="auto">
            <a:xfrm>
              <a:off x="2125663" y="3830638"/>
              <a:ext cx="1368425" cy="12700"/>
            </a:xfrm>
            <a:prstGeom prst="rect">
              <a:avLst/>
            </a:prstGeom>
            <a:solidFill>
              <a:srgbClr val="B2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293" name="Rectangle 2021"/>
            <p:cNvSpPr>
              <a:spLocks noChangeArrowheads="1"/>
            </p:cNvSpPr>
            <p:nvPr/>
          </p:nvSpPr>
          <p:spPr bwMode="auto">
            <a:xfrm>
              <a:off x="2125663" y="3843338"/>
              <a:ext cx="1368425" cy="22225"/>
            </a:xfrm>
            <a:prstGeom prst="rect">
              <a:avLst/>
            </a:prstGeom>
            <a:solidFill>
              <a:srgbClr val="B2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294" name="Rectangle 2022"/>
            <p:cNvSpPr>
              <a:spLocks noChangeArrowheads="1"/>
            </p:cNvSpPr>
            <p:nvPr/>
          </p:nvSpPr>
          <p:spPr bwMode="auto">
            <a:xfrm>
              <a:off x="2125663" y="3865563"/>
              <a:ext cx="1368425" cy="19050"/>
            </a:xfrm>
            <a:prstGeom prst="rect">
              <a:avLst/>
            </a:prstGeom>
            <a:solidFill>
              <a:srgbClr val="B2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295" name="Rectangle 2023"/>
            <p:cNvSpPr>
              <a:spLocks noChangeArrowheads="1"/>
            </p:cNvSpPr>
            <p:nvPr/>
          </p:nvSpPr>
          <p:spPr bwMode="auto">
            <a:xfrm>
              <a:off x="2125663" y="3884613"/>
              <a:ext cx="1368425" cy="47625"/>
            </a:xfrm>
            <a:prstGeom prst="rect">
              <a:avLst/>
            </a:prstGeom>
            <a:solidFill>
              <a:srgbClr val="B2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296" name="Rectangle 2024"/>
            <p:cNvSpPr>
              <a:spLocks noChangeArrowheads="1"/>
            </p:cNvSpPr>
            <p:nvPr/>
          </p:nvSpPr>
          <p:spPr bwMode="auto">
            <a:xfrm>
              <a:off x="2125663" y="3932238"/>
              <a:ext cx="1368425" cy="1587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297" name="Rectangle 2025"/>
            <p:cNvSpPr>
              <a:spLocks noChangeArrowheads="1"/>
            </p:cNvSpPr>
            <p:nvPr/>
          </p:nvSpPr>
          <p:spPr bwMode="auto">
            <a:xfrm>
              <a:off x="2127250" y="3430588"/>
              <a:ext cx="1366838" cy="5175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298" name="Rectangle 2026"/>
            <p:cNvSpPr>
              <a:spLocks noChangeArrowheads="1"/>
            </p:cNvSpPr>
            <p:nvPr/>
          </p:nvSpPr>
          <p:spPr bwMode="auto">
            <a:xfrm>
              <a:off x="2252663" y="3511550"/>
              <a:ext cx="11588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Μοντελοποίηση</a:t>
              </a:r>
              <a:endParaRPr lang="el-GR"/>
            </a:p>
          </p:txBody>
        </p:sp>
        <p:sp>
          <p:nvSpPr>
            <p:cNvPr id="440299" name="Rectangle 2027"/>
            <p:cNvSpPr>
              <a:spLocks noChangeArrowheads="1"/>
            </p:cNvSpPr>
            <p:nvPr/>
          </p:nvSpPr>
          <p:spPr bwMode="auto">
            <a:xfrm>
              <a:off x="2347913" y="3687763"/>
              <a:ext cx="8890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400" b="0">
                  <a:solidFill>
                    <a:srgbClr val="000000"/>
                  </a:solidFill>
                </a:rPr>
                <a:t>Επιχείρησης</a:t>
              </a:r>
              <a:endParaRPr lang="el-GR"/>
            </a:p>
          </p:txBody>
        </p:sp>
        <p:sp>
          <p:nvSpPr>
            <p:cNvPr id="440300" name="Rectangle 2028"/>
            <p:cNvSpPr>
              <a:spLocks noChangeArrowheads="1"/>
            </p:cNvSpPr>
            <p:nvPr/>
          </p:nvSpPr>
          <p:spPr bwMode="auto">
            <a:xfrm>
              <a:off x="3494088" y="368776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1" name="Rectangle 2029"/>
            <p:cNvSpPr>
              <a:spLocks noChangeArrowheads="1"/>
            </p:cNvSpPr>
            <p:nvPr/>
          </p:nvSpPr>
          <p:spPr bwMode="auto">
            <a:xfrm>
              <a:off x="3560763" y="368776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2" name="Rectangle 2030"/>
            <p:cNvSpPr>
              <a:spLocks noChangeArrowheads="1"/>
            </p:cNvSpPr>
            <p:nvPr/>
          </p:nvSpPr>
          <p:spPr bwMode="auto">
            <a:xfrm>
              <a:off x="3627438" y="3687763"/>
              <a:ext cx="39687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3" name="Rectangle 2031"/>
            <p:cNvSpPr>
              <a:spLocks noChangeArrowheads="1"/>
            </p:cNvSpPr>
            <p:nvPr/>
          </p:nvSpPr>
          <p:spPr bwMode="auto">
            <a:xfrm>
              <a:off x="3695700" y="368776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4" name="Rectangle 2032"/>
            <p:cNvSpPr>
              <a:spLocks noChangeArrowheads="1"/>
            </p:cNvSpPr>
            <p:nvPr/>
          </p:nvSpPr>
          <p:spPr bwMode="auto">
            <a:xfrm>
              <a:off x="3762375" y="3687763"/>
              <a:ext cx="30163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5" name="Rectangle 2033"/>
            <p:cNvSpPr>
              <a:spLocks noChangeArrowheads="1"/>
            </p:cNvSpPr>
            <p:nvPr/>
          </p:nvSpPr>
          <p:spPr bwMode="auto">
            <a:xfrm>
              <a:off x="3494088" y="368776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6" name="Rectangle 2034"/>
            <p:cNvSpPr>
              <a:spLocks noChangeArrowheads="1"/>
            </p:cNvSpPr>
            <p:nvPr/>
          </p:nvSpPr>
          <p:spPr bwMode="auto">
            <a:xfrm>
              <a:off x="3560763" y="368776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7" name="Rectangle 2035"/>
            <p:cNvSpPr>
              <a:spLocks noChangeArrowheads="1"/>
            </p:cNvSpPr>
            <p:nvPr/>
          </p:nvSpPr>
          <p:spPr bwMode="auto">
            <a:xfrm>
              <a:off x="3627438" y="3687763"/>
              <a:ext cx="39687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8" name="Rectangle 2036"/>
            <p:cNvSpPr>
              <a:spLocks noChangeArrowheads="1"/>
            </p:cNvSpPr>
            <p:nvPr/>
          </p:nvSpPr>
          <p:spPr bwMode="auto">
            <a:xfrm>
              <a:off x="3695700" y="3687763"/>
              <a:ext cx="381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09" name="Rectangle 2037"/>
            <p:cNvSpPr>
              <a:spLocks noChangeArrowheads="1"/>
            </p:cNvSpPr>
            <p:nvPr/>
          </p:nvSpPr>
          <p:spPr bwMode="auto">
            <a:xfrm>
              <a:off x="3762375" y="3687763"/>
              <a:ext cx="30163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0" name="Line 2038"/>
            <p:cNvSpPr>
              <a:spLocks noChangeShapeType="1"/>
            </p:cNvSpPr>
            <p:nvPr/>
          </p:nvSpPr>
          <p:spPr bwMode="auto">
            <a:xfrm>
              <a:off x="4159250" y="3617913"/>
              <a:ext cx="44450" cy="36512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1" name="Line 2039"/>
            <p:cNvSpPr>
              <a:spLocks noChangeShapeType="1"/>
            </p:cNvSpPr>
            <p:nvPr/>
          </p:nvSpPr>
          <p:spPr bwMode="auto">
            <a:xfrm flipH="1">
              <a:off x="4313238" y="3617913"/>
              <a:ext cx="42862" cy="36512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2" name="Line 2040"/>
            <p:cNvSpPr>
              <a:spLocks noChangeShapeType="1"/>
            </p:cNvSpPr>
            <p:nvPr/>
          </p:nvSpPr>
          <p:spPr bwMode="auto">
            <a:xfrm>
              <a:off x="3937000" y="3543300"/>
              <a:ext cx="177800" cy="15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3" name="Freeform 2041"/>
            <p:cNvSpPr>
              <a:spLocks/>
            </p:cNvSpPr>
            <p:nvPr/>
          </p:nvSpPr>
          <p:spPr bwMode="auto">
            <a:xfrm>
              <a:off x="4129088" y="3495675"/>
              <a:ext cx="254000" cy="106363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0 h 133"/>
                <a:gd name="T4" fmla="*/ 223 w 320"/>
                <a:gd name="T5" fmla="*/ 4 h 133"/>
                <a:gd name="T6" fmla="*/ 248 w 320"/>
                <a:gd name="T7" fmla="*/ 10 h 133"/>
                <a:gd name="T8" fmla="*/ 272 w 320"/>
                <a:gd name="T9" fmla="*/ 16 h 133"/>
                <a:gd name="T10" fmla="*/ 292 w 320"/>
                <a:gd name="T11" fmla="*/ 28 h 133"/>
                <a:gd name="T12" fmla="*/ 308 w 320"/>
                <a:gd name="T13" fmla="*/ 38 h 133"/>
                <a:gd name="T14" fmla="*/ 317 w 320"/>
                <a:gd name="T15" fmla="*/ 53 h 133"/>
                <a:gd name="T16" fmla="*/ 320 w 320"/>
                <a:gd name="T17" fmla="*/ 66 h 133"/>
                <a:gd name="T18" fmla="*/ 317 w 320"/>
                <a:gd name="T19" fmla="*/ 76 h 133"/>
                <a:gd name="T20" fmla="*/ 308 w 320"/>
                <a:gd name="T21" fmla="*/ 91 h 133"/>
                <a:gd name="T22" fmla="*/ 292 w 320"/>
                <a:gd name="T23" fmla="*/ 102 h 133"/>
                <a:gd name="T24" fmla="*/ 272 w 320"/>
                <a:gd name="T25" fmla="*/ 112 h 133"/>
                <a:gd name="T26" fmla="*/ 248 w 320"/>
                <a:gd name="T27" fmla="*/ 119 h 133"/>
                <a:gd name="T28" fmla="*/ 223 w 320"/>
                <a:gd name="T29" fmla="*/ 126 h 133"/>
                <a:gd name="T30" fmla="*/ 192 w 320"/>
                <a:gd name="T31" fmla="*/ 130 h 133"/>
                <a:gd name="T32" fmla="*/ 160 w 320"/>
                <a:gd name="T33" fmla="*/ 133 h 133"/>
                <a:gd name="T34" fmla="*/ 126 w 320"/>
                <a:gd name="T35" fmla="*/ 130 h 133"/>
                <a:gd name="T36" fmla="*/ 98 w 320"/>
                <a:gd name="T37" fmla="*/ 126 h 133"/>
                <a:gd name="T38" fmla="*/ 70 w 320"/>
                <a:gd name="T39" fmla="*/ 119 h 133"/>
                <a:gd name="T40" fmla="*/ 45 w 320"/>
                <a:gd name="T41" fmla="*/ 112 h 133"/>
                <a:gd name="T42" fmla="*/ 28 w 320"/>
                <a:gd name="T43" fmla="*/ 102 h 133"/>
                <a:gd name="T44" fmla="*/ 10 w 320"/>
                <a:gd name="T45" fmla="*/ 91 h 133"/>
                <a:gd name="T46" fmla="*/ 4 w 320"/>
                <a:gd name="T47" fmla="*/ 76 h 133"/>
                <a:gd name="T48" fmla="*/ 0 w 320"/>
                <a:gd name="T49" fmla="*/ 66 h 133"/>
                <a:gd name="T50" fmla="*/ 4 w 320"/>
                <a:gd name="T51" fmla="*/ 53 h 133"/>
                <a:gd name="T52" fmla="*/ 10 w 320"/>
                <a:gd name="T53" fmla="*/ 38 h 133"/>
                <a:gd name="T54" fmla="*/ 28 w 320"/>
                <a:gd name="T55" fmla="*/ 28 h 133"/>
                <a:gd name="T56" fmla="*/ 45 w 320"/>
                <a:gd name="T57" fmla="*/ 16 h 133"/>
                <a:gd name="T58" fmla="*/ 70 w 320"/>
                <a:gd name="T59" fmla="*/ 10 h 133"/>
                <a:gd name="T60" fmla="*/ 98 w 320"/>
                <a:gd name="T61" fmla="*/ 4 h 133"/>
                <a:gd name="T62" fmla="*/ 126 w 320"/>
                <a:gd name="T63" fmla="*/ 0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0"/>
                  </a:lnTo>
                  <a:lnTo>
                    <a:pt x="223" y="4"/>
                  </a:lnTo>
                  <a:lnTo>
                    <a:pt x="248" y="10"/>
                  </a:lnTo>
                  <a:lnTo>
                    <a:pt x="272" y="16"/>
                  </a:lnTo>
                  <a:lnTo>
                    <a:pt x="292" y="28"/>
                  </a:lnTo>
                  <a:lnTo>
                    <a:pt x="308" y="38"/>
                  </a:lnTo>
                  <a:lnTo>
                    <a:pt x="317" y="53"/>
                  </a:lnTo>
                  <a:lnTo>
                    <a:pt x="320" y="66"/>
                  </a:lnTo>
                  <a:lnTo>
                    <a:pt x="317" y="76"/>
                  </a:lnTo>
                  <a:lnTo>
                    <a:pt x="308" y="91"/>
                  </a:lnTo>
                  <a:lnTo>
                    <a:pt x="292" y="102"/>
                  </a:lnTo>
                  <a:lnTo>
                    <a:pt x="272" y="112"/>
                  </a:lnTo>
                  <a:lnTo>
                    <a:pt x="248" y="119"/>
                  </a:lnTo>
                  <a:lnTo>
                    <a:pt x="223" y="126"/>
                  </a:lnTo>
                  <a:lnTo>
                    <a:pt x="192" y="130"/>
                  </a:lnTo>
                  <a:lnTo>
                    <a:pt x="160" y="133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19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1"/>
                  </a:lnTo>
                  <a:lnTo>
                    <a:pt x="4" y="76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0" y="38"/>
                  </a:lnTo>
                  <a:lnTo>
                    <a:pt x="28" y="28"/>
                  </a:lnTo>
                  <a:lnTo>
                    <a:pt x="45" y="16"/>
                  </a:lnTo>
                  <a:lnTo>
                    <a:pt x="70" y="10"/>
                  </a:lnTo>
                  <a:lnTo>
                    <a:pt x="98" y="4"/>
                  </a:lnTo>
                  <a:lnTo>
                    <a:pt x="126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4" name="Freeform 2042"/>
            <p:cNvSpPr>
              <a:spLocks/>
            </p:cNvSpPr>
            <p:nvPr/>
          </p:nvSpPr>
          <p:spPr bwMode="auto">
            <a:xfrm>
              <a:off x="4129088" y="3495675"/>
              <a:ext cx="254000" cy="106363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0 h 133"/>
                <a:gd name="T4" fmla="*/ 223 w 320"/>
                <a:gd name="T5" fmla="*/ 4 h 133"/>
                <a:gd name="T6" fmla="*/ 248 w 320"/>
                <a:gd name="T7" fmla="*/ 10 h 133"/>
                <a:gd name="T8" fmla="*/ 272 w 320"/>
                <a:gd name="T9" fmla="*/ 16 h 133"/>
                <a:gd name="T10" fmla="*/ 292 w 320"/>
                <a:gd name="T11" fmla="*/ 28 h 133"/>
                <a:gd name="T12" fmla="*/ 308 w 320"/>
                <a:gd name="T13" fmla="*/ 38 h 133"/>
                <a:gd name="T14" fmla="*/ 317 w 320"/>
                <a:gd name="T15" fmla="*/ 53 h 133"/>
                <a:gd name="T16" fmla="*/ 320 w 320"/>
                <a:gd name="T17" fmla="*/ 66 h 133"/>
                <a:gd name="T18" fmla="*/ 317 w 320"/>
                <a:gd name="T19" fmla="*/ 76 h 133"/>
                <a:gd name="T20" fmla="*/ 308 w 320"/>
                <a:gd name="T21" fmla="*/ 91 h 133"/>
                <a:gd name="T22" fmla="*/ 292 w 320"/>
                <a:gd name="T23" fmla="*/ 102 h 133"/>
                <a:gd name="T24" fmla="*/ 272 w 320"/>
                <a:gd name="T25" fmla="*/ 112 h 133"/>
                <a:gd name="T26" fmla="*/ 248 w 320"/>
                <a:gd name="T27" fmla="*/ 119 h 133"/>
                <a:gd name="T28" fmla="*/ 223 w 320"/>
                <a:gd name="T29" fmla="*/ 126 h 133"/>
                <a:gd name="T30" fmla="*/ 192 w 320"/>
                <a:gd name="T31" fmla="*/ 130 h 133"/>
                <a:gd name="T32" fmla="*/ 160 w 320"/>
                <a:gd name="T33" fmla="*/ 133 h 133"/>
                <a:gd name="T34" fmla="*/ 126 w 320"/>
                <a:gd name="T35" fmla="*/ 130 h 133"/>
                <a:gd name="T36" fmla="*/ 98 w 320"/>
                <a:gd name="T37" fmla="*/ 126 h 133"/>
                <a:gd name="T38" fmla="*/ 70 w 320"/>
                <a:gd name="T39" fmla="*/ 119 h 133"/>
                <a:gd name="T40" fmla="*/ 45 w 320"/>
                <a:gd name="T41" fmla="*/ 112 h 133"/>
                <a:gd name="T42" fmla="*/ 28 w 320"/>
                <a:gd name="T43" fmla="*/ 102 h 133"/>
                <a:gd name="T44" fmla="*/ 10 w 320"/>
                <a:gd name="T45" fmla="*/ 91 h 133"/>
                <a:gd name="T46" fmla="*/ 4 w 320"/>
                <a:gd name="T47" fmla="*/ 76 h 133"/>
                <a:gd name="T48" fmla="*/ 0 w 320"/>
                <a:gd name="T49" fmla="*/ 66 h 133"/>
                <a:gd name="T50" fmla="*/ 4 w 320"/>
                <a:gd name="T51" fmla="*/ 53 h 133"/>
                <a:gd name="T52" fmla="*/ 10 w 320"/>
                <a:gd name="T53" fmla="*/ 38 h 133"/>
                <a:gd name="T54" fmla="*/ 28 w 320"/>
                <a:gd name="T55" fmla="*/ 28 h 133"/>
                <a:gd name="T56" fmla="*/ 45 w 320"/>
                <a:gd name="T57" fmla="*/ 16 h 133"/>
                <a:gd name="T58" fmla="*/ 70 w 320"/>
                <a:gd name="T59" fmla="*/ 10 h 133"/>
                <a:gd name="T60" fmla="*/ 98 w 320"/>
                <a:gd name="T61" fmla="*/ 4 h 133"/>
                <a:gd name="T62" fmla="*/ 126 w 320"/>
                <a:gd name="T63" fmla="*/ 0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0"/>
                  </a:lnTo>
                  <a:lnTo>
                    <a:pt x="223" y="4"/>
                  </a:lnTo>
                  <a:lnTo>
                    <a:pt x="248" y="10"/>
                  </a:lnTo>
                  <a:lnTo>
                    <a:pt x="272" y="16"/>
                  </a:lnTo>
                  <a:lnTo>
                    <a:pt x="292" y="28"/>
                  </a:lnTo>
                  <a:lnTo>
                    <a:pt x="308" y="38"/>
                  </a:lnTo>
                  <a:lnTo>
                    <a:pt x="317" y="53"/>
                  </a:lnTo>
                  <a:lnTo>
                    <a:pt x="320" y="66"/>
                  </a:lnTo>
                  <a:lnTo>
                    <a:pt x="317" y="76"/>
                  </a:lnTo>
                  <a:lnTo>
                    <a:pt x="308" y="91"/>
                  </a:lnTo>
                  <a:lnTo>
                    <a:pt x="292" y="102"/>
                  </a:lnTo>
                  <a:lnTo>
                    <a:pt x="272" y="112"/>
                  </a:lnTo>
                  <a:lnTo>
                    <a:pt x="248" y="119"/>
                  </a:lnTo>
                  <a:lnTo>
                    <a:pt x="223" y="126"/>
                  </a:lnTo>
                  <a:lnTo>
                    <a:pt x="192" y="130"/>
                  </a:lnTo>
                  <a:lnTo>
                    <a:pt x="160" y="133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19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1"/>
                  </a:lnTo>
                  <a:lnTo>
                    <a:pt x="4" y="76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0" y="38"/>
                  </a:lnTo>
                  <a:lnTo>
                    <a:pt x="28" y="28"/>
                  </a:lnTo>
                  <a:lnTo>
                    <a:pt x="45" y="16"/>
                  </a:lnTo>
                  <a:lnTo>
                    <a:pt x="70" y="10"/>
                  </a:lnTo>
                  <a:lnTo>
                    <a:pt x="98" y="4"/>
                  </a:lnTo>
                  <a:lnTo>
                    <a:pt x="126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5" name="Line 2043"/>
            <p:cNvSpPr>
              <a:spLocks noChangeShapeType="1"/>
            </p:cNvSpPr>
            <p:nvPr/>
          </p:nvSpPr>
          <p:spPr bwMode="auto">
            <a:xfrm flipV="1">
              <a:off x="4084638" y="3609975"/>
              <a:ext cx="119062" cy="1412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6" name="Freeform 2044"/>
            <p:cNvSpPr>
              <a:spLocks/>
            </p:cNvSpPr>
            <p:nvPr/>
          </p:nvSpPr>
          <p:spPr bwMode="auto">
            <a:xfrm>
              <a:off x="4156075" y="3598863"/>
              <a:ext cx="60325" cy="25400"/>
            </a:xfrm>
            <a:custGeom>
              <a:avLst/>
              <a:gdLst>
                <a:gd name="T0" fmla="*/ 77 w 77"/>
                <a:gd name="T1" fmla="*/ 6 h 31"/>
                <a:gd name="T2" fmla="*/ 67 w 77"/>
                <a:gd name="T3" fmla="*/ 0 h 31"/>
                <a:gd name="T4" fmla="*/ 0 w 77"/>
                <a:gd name="T5" fmla="*/ 17 h 31"/>
                <a:gd name="T6" fmla="*/ 4 w 77"/>
                <a:gd name="T7" fmla="*/ 31 h 31"/>
                <a:gd name="T8" fmla="*/ 70 w 77"/>
                <a:gd name="T9" fmla="*/ 14 h 31"/>
                <a:gd name="T10" fmla="*/ 60 w 77"/>
                <a:gd name="T11" fmla="*/ 3 h 31"/>
                <a:gd name="T12" fmla="*/ 77 w 77"/>
                <a:gd name="T1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1">
                  <a:moveTo>
                    <a:pt x="77" y="6"/>
                  </a:moveTo>
                  <a:lnTo>
                    <a:pt x="67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0" y="14"/>
                  </a:lnTo>
                  <a:lnTo>
                    <a:pt x="60" y="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7" name="Freeform 2045"/>
            <p:cNvSpPr>
              <a:spLocks/>
            </p:cNvSpPr>
            <p:nvPr/>
          </p:nvSpPr>
          <p:spPr bwMode="auto">
            <a:xfrm>
              <a:off x="4208463" y="3598863"/>
              <a:ext cx="7937" cy="4762"/>
            </a:xfrm>
            <a:custGeom>
              <a:avLst/>
              <a:gdLst>
                <a:gd name="T0" fmla="*/ 10 w 10"/>
                <a:gd name="T1" fmla="*/ 6 h 6"/>
                <a:gd name="T2" fmla="*/ 3 w 10"/>
                <a:gd name="T3" fmla="*/ 6 h 6"/>
                <a:gd name="T4" fmla="*/ 0 w 10"/>
                <a:gd name="T5" fmla="*/ 0 h 6"/>
                <a:gd name="T6" fmla="*/ 10 w 1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8" name="Freeform 2046"/>
            <p:cNvSpPr>
              <a:spLocks/>
            </p:cNvSpPr>
            <p:nvPr/>
          </p:nvSpPr>
          <p:spPr bwMode="auto">
            <a:xfrm>
              <a:off x="4198938" y="3602038"/>
              <a:ext cx="17462" cy="55562"/>
            </a:xfrm>
            <a:custGeom>
              <a:avLst/>
              <a:gdLst>
                <a:gd name="T0" fmla="*/ 6 w 23"/>
                <a:gd name="T1" fmla="*/ 70 h 70"/>
                <a:gd name="T2" fmla="*/ 13 w 23"/>
                <a:gd name="T3" fmla="*/ 70 h 70"/>
                <a:gd name="T4" fmla="*/ 23 w 23"/>
                <a:gd name="T5" fmla="*/ 3 h 70"/>
                <a:gd name="T6" fmla="*/ 6 w 23"/>
                <a:gd name="T7" fmla="*/ 0 h 70"/>
                <a:gd name="T8" fmla="*/ 0 w 23"/>
                <a:gd name="T9" fmla="*/ 70 h 70"/>
                <a:gd name="T10" fmla="*/ 6 w 23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0">
                  <a:moveTo>
                    <a:pt x="6" y="70"/>
                  </a:moveTo>
                  <a:lnTo>
                    <a:pt x="13" y="70"/>
                  </a:lnTo>
                  <a:lnTo>
                    <a:pt x="23" y="3"/>
                  </a:lnTo>
                  <a:lnTo>
                    <a:pt x="6" y="0"/>
                  </a:lnTo>
                  <a:lnTo>
                    <a:pt x="0" y="70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19" name="Line 2047"/>
            <p:cNvSpPr>
              <a:spLocks noChangeShapeType="1"/>
            </p:cNvSpPr>
            <p:nvPr/>
          </p:nvSpPr>
          <p:spPr bwMode="auto">
            <a:xfrm flipH="1" flipV="1">
              <a:off x="4311650" y="3609975"/>
              <a:ext cx="131763" cy="149225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0" name="Freeform 2048"/>
            <p:cNvSpPr>
              <a:spLocks/>
            </p:cNvSpPr>
            <p:nvPr/>
          </p:nvSpPr>
          <p:spPr bwMode="auto">
            <a:xfrm>
              <a:off x="4297363" y="3598863"/>
              <a:ext cx="23812" cy="58737"/>
            </a:xfrm>
            <a:custGeom>
              <a:avLst/>
              <a:gdLst>
                <a:gd name="T0" fmla="*/ 11 w 30"/>
                <a:gd name="T1" fmla="*/ 0 h 73"/>
                <a:gd name="T2" fmla="*/ 0 w 30"/>
                <a:gd name="T3" fmla="*/ 6 h 73"/>
                <a:gd name="T4" fmla="*/ 11 w 30"/>
                <a:gd name="T5" fmla="*/ 73 h 73"/>
                <a:gd name="T6" fmla="*/ 30 w 30"/>
                <a:gd name="T7" fmla="*/ 73 h 73"/>
                <a:gd name="T8" fmla="*/ 14 w 30"/>
                <a:gd name="T9" fmla="*/ 3 h 73"/>
                <a:gd name="T10" fmla="*/ 8 w 30"/>
                <a:gd name="T11" fmla="*/ 14 h 73"/>
                <a:gd name="T12" fmla="*/ 11 w 30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3">
                  <a:moveTo>
                    <a:pt x="11" y="0"/>
                  </a:moveTo>
                  <a:lnTo>
                    <a:pt x="0" y="6"/>
                  </a:lnTo>
                  <a:lnTo>
                    <a:pt x="11" y="73"/>
                  </a:lnTo>
                  <a:lnTo>
                    <a:pt x="30" y="73"/>
                  </a:lnTo>
                  <a:lnTo>
                    <a:pt x="14" y="3"/>
                  </a:lnTo>
                  <a:lnTo>
                    <a:pt x="8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1" name="Freeform 2049"/>
            <p:cNvSpPr>
              <a:spLocks/>
            </p:cNvSpPr>
            <p:nvPr/>
          </p:nvSpPr>
          <p:spPr bwMode="auto">
            <a:xfrm>
              <a:off x="4297363" y="3598863"/>
              <a:ext cx="7937" cy="4762"/>
            </a:xfrm>
            <a:custGeom>
              <a:avLst/>
              <a:gdLst>
                <a:gd name="T0" fmla="*/ 11 w 11"/>
                <a:gd name="T1" fmla="*/ 0 h 6"/>
                <a:gd name="T2" fmla="*/ 8 w 11"/>
                <a:gd name="T3" fmla="*/ 6 h 6"/>
                <a:gd name="T4" fmla="*/ 0 w 11"/>
                <a:gd name="T5" fmla="*/ 6 h 6"/>
                <a:gd name="T6" fmla="*/ 11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2" name="Freeform 2050"/>
            <p:cNvSpPr>
              <a:spLocks/>
            </p:cNvSpPr>
            <p:nvPr/>
          </p:nvSpPr>
          <p:spPr bwMode="auto">
            <a:xfrm>
              <a:off x="4303713" y="3598863"/>
              <a:ext cx="53975" cy="25400"/>
            </a:xfrm>
            <a:custGeom>
              <a:avLst/>
              <a:gdLst>
                <a:gd name="T0" fmla="*/ 66 w 69"/>
                <a:gd name="T1" fmla="*/ 25 h 31"/>
                <a:gd name="T2" fmla="*/ 69 w 69"/>
                <a:gd name="T3" fmla="*/ 17 h 31"/>
                <a:gd name="T4" fmla="*/ 3 w 69"/>
                <a:gd name="T5" fmla="*/ 0 h 31"/>
                <a:gd name="T6" fmla="*/ 0 w 69"/>
                <a:gd name="T7" fmla="*/ 14 h 31"/>
                <a:gd name="T8" fmla="*/ 66 w 69"/>
                <a:gd name="T9" fmla="*/ 31 h 31"/>
                <a:gd name="T10" fmla="*/ 66 w 69"/>
                <a:gd name="T11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1">
                  <a:moveTo>
                    <a:pt x="66" y="25"/>
                  </a:moveTo>
                  <a:lnTo>
                    <a:pt x="69" y="17"/>
                  </a:lnTo>
                  <a:lnTo>
                    <a:pt x="3" y="0"/>
                  </a:lnTo>
                  <a:lnTo>
                    <a:pt x="0" y="14"/>
                  </a:lnTo>
                  <a:lnTo>
                    <a:pt x="66" y="31"/>
                  </a:lnTo>
                  <a:lnTo>
                    <a:pt x="66" y="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3" name="Freeform 2051"/>
            <p:cNvSpPr>
              <a:spLocks/>
            </p:cNvSpPr>
            <p:nvPr/>
          </p:nvSpPr>
          <p:spPr bwMode="auto">
            <a:xfrm>
              <a:off x="4303713" y="3716338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1 w 320"/>
                <a:gd name="T3" fmla="*/ 0 h 134"/>
                <a:gd name="T4" fmla="*/ 220 w 320"/>
                <a:gd name="T5" fmla="*/ 4 h 134"/>
                <a:gd name="T6" fmla="*/ 248 w 320"/>
                <a:gd name="T7" fmla="*/ 10 h 134"/>
                <a:gd name="T8" fmla="*/ 271 w 320"/>
                <a:gd name="T9" fmla="*/ 17 h 134"/>
                <a:gd name="T10" fmla="*/ 292 w 320"/>
                <a:gd name="T11" fmla="*/ 27 h 134"/>
                <a:gd name="T12" fmla="*/ 306 w 320"/>
                <a:gd name="T13" fmla="*/ 38 h 134"/>
                <a:gd name="T14" fmla="*/ 317 w 320"/>
                <a:gd name="T15" fmla="*/ 52 h 134"/>
                <a:gd name="T16" fmla="*/ 320 w 320"/>
                <a:gd name="T17" fmla="*/ 67 h 134"/>
                <a:gd name="T18" fmla="*/ 317 w 320"/>
                <a:gd name="T19" fmla="*/ 80 h 134"/>
                <a:gd name="T20" fmla="*/ 306 w 320"/>
                <a:gd name="T21" fmla="*/ 90 h 134"/>
                <a:gd name="T22" fmla="*/ 292 w 320"/>
                <a:gd name="T23" fmla="*/ 102 h 134"/>
                <a:gd name="T24" fmla="*/ 271 w 320"/>
                <a:gd name="T25" fmla="*/ 112 h 134"/>
                <a:gd name="T26" fmla="*/ 248 w 320"/>
                <a:gd name="T27" fmla="*/ 118 h 134"/>
                <a:gd name="T28" fmla="*/ 220 w 320"/>
                <a:gd name="T29" fmla="*/ 126 h 134"/>
                <a:gd name="T30" fmla="*/ 191 w 320"/>
                <a:gd name="T31" fmla="*/ 130 h 134"/>
                <a:gd name="T32" fmla="*/ 160 w 320"/>
                <a:gd name="T33" fmla="*/ 134 h 134"/>
                <a:gd name="T34" fmla="*/ 125 w 320"/>
                <a:gd name="T35" fmla="*/ 130 h 134"/>
                <a:gd name="T36" fmla="*/ 97 w 320"/>
                <a:gd name="T37" fmla="*/ 126 h 134"/>
                <a:gd name="T38" fmla="*/ 69 w 320"/>
                <a:gd name="T39" fmla="*/ 118 h 134"/>
                <a:gd name="T40" fmla="*/ 45 w 320"/>
                <a:gd name="T41" fmla="*/ 112 h 134"/>
                <a:gd name="T42" fmla="*/ 28 w 320"/>
                <a:gd name="T43" fmla="*/ 102 h 134"/>
                <a:gd name="T44" fmla="*/ 10 w 320"/>
                <a:gd name="T45" fmla="*/ 90 h 134"/>
                <a:gd name="T46" fmla="*/ 3 w 320"/>
                <a:gd name="T47" fmla="*/ 80 h 134"/>
                <a:gd name="T48" fmla="*/ 0 w 320"/>
                <a:gd name="T49" fmla="*/ 67 h 134"/>
                <a:gd name="T50" fmla="*/ 3 w 320"/>
                <a:gd name="T51" fmla="*/ 52 h 134"/>
                <a:gd name="T52" fmla="*/ 10 w 320"/>
                <a:gd name="T53" fmla="*/ 38 h 134"/>
                <a:gd name="T54" fmla="*/ 28 w 320"/>
                <a:gd name="T55" fmla="*/ 27 h 134"/>
                <a:gd name="T56" fmla="*/ 45 w 320"/>
                <a:gd name="T57" fmla="*/ 17 h 134"/>
                <a:gd name="T58" fmla="*/ 69 w 320"/>
                <a:gd name="T59" fmla="*/ 10 h 134"/>
                <a:gd name="T60" fmla="*/ 97 w 320"/>
                <a:gd name="T61" fmla="*/ 4 h 134"/>
                <a:gd name="T62" fmla="*/ 125 w 320"/>
                <a:gd name="T63" fmla="*/ 0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1" y="0"/>
                  </a:lnTo>
                  <a:lnTo>
                    <a:pt x="220" y="4"/>
                  </a:lnTo>
                  <a:lnTo>
                    <a:pt x="248" y="10"/>
                  </a:lnTo>
                  <a:lnTo>
                    <a:pt x="271" y="17"/>
                  </a:lnTo>
                  <a:lnTo>
                    <a:pt x="292" y="27"/>
                  </a:lnTo>
                  <a:lnTo>
                    <a:pt x="306" y="38"/>
                  </a:lnTo>
                  <a:lnTo>
                    <a:pt x="317" y="52"/>
                  </a:lnTo>
                  <a:lnTo>
                    <a:pt x="320" y="67"/>
                  </a:lnTo>
                  <a:lnTo>
                    <a:pt x="317" y="80"/>
                  </a:lnTo>
                  <a:lnTo>
                    <a:pt x="306" y="90"/>
                  </a:lnTo>
                  <a:lnTo>
                    <a:pt x="292" y="102"/>
                  </a:lnTo>
                  <a:lnTo>
                    <a:pt x="271" y="112"/>
                  </a:lnTo>
                  <a:lnTo>
                    <a:pt x="248" y="118"/>
                  </a:lnTo>
                  <a:lnTo>
                    <a:pt x="220" y="126"/>
                  </a:lnTo>
                  <a:lnTo>
                    <a:pt x="191" y="130"/>
                  </a:lnTo>
                  <a:lnTo>
                    <a:pt x="160" y="134"/>
                  </a:lnTo>
                  <a:lnTo>
                    <a:pt x="125" y="130"/>
                  </a:lnTo>
                  <a:lnTo>
                    <a:pt x="97" y="126"/>
                  </a:lnTo>
                  <a:lnTo>
                    <a:pt x="69" y="118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0"/>
                  </a:lnTo>
                  <a:lnTo>
                    <a:pt x="3" y="80"/>
                  </a:lnTo>
                  <a:lnTo>
                    <a:pt x="0" y="67"/>
                  </a:lnTo>
                  <a:lnTo>
                    <a:pt x="3" y="52"/>
                  </a:lnTo>
                  <a:lnTo>
                    <a:pt x="10" y="38"/>
                  </a:lnTo>
                  <a:lnTo>
                    <a:pt x="28" y="27"/>
                  </a:lnTo>
                  <a:lnTo>
                    <a:pt x="45" y="17"/>
                  </a:lnTo>
                  <a:lnTo>
                    <a:pt x="69" y="10"/>
                  </a:lnTo>
                  <a:lnTo>
                    <a:pt x="97" y="4"/>
                  </a:lnTo>
                  <a:lnTo>
                    <a:pt x="125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4" name="Freeform 2052"/>
            <p:cNvSpPr>
              <a:spLocks/>
            </p:cNvSpPr>
            <p:nvPr/>
          </p:nvSpPr>
          <p:spPr bwMode="auto">
            <a:xfrm>
              <a:off x="4303713" y="3716338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1 w 320"/>
                <a:gd name="T3" fmla="*/ 0 h 134"/>
                <a:gd name="T4" fmla="*/ 220 w 320"/>
                <a:gd name="T5" fmla="*/ 4 h 134"/>
                <a:gd name="T6" fmla="*/ 248 w 320"/>
                <a:gd name="T7" fmla="*/ 10 h 134"/>
                <a:gd name="T8" fmla="*/ 271 w 320"/>
                <a:gd name="T9" fmla="*/ 17 h 134"/>
                <a:gd name="T10" fmla="*/ 292 w 320"/>
                <a:gd name="T11" fmla="*/ 27 h 134"/>
                <a:gd name="T12" fmla="*/ 306 w 320"/>
                <a:gd name="T13" fmla="*/ 38 h 134"/>
                <a:gd name="T14" fmla="*/ 317 w 320"/>
                <a:gd name="T15" fmla="*/ 52 h 134"/>
                <a:gd name="T16" fmla="*/ 320 w 320"/>
                <a:gd name="T17" fmla="*/ 67 h 134"/>
                <a:gd name="T18" fmla="*/ 317 w 320"/>
                <a:gd name="T19" fmla="*/ 80 h 134"/>
                <a:gd name="T20" fmla="*/ 306 w 320"/>
                <a:gd name="T21" fmla="*/ 90 h 134"/>
                <a:gd name="T22" fmla="*/ 292 w 320"/>
                <a:gd name="T23" fmla="*/ 102 h 134"/>
                <a:gd name="T24" fmla="*/ 271 w 320"/>
                <a:gd name="T25" fmla="*/ 112 h 134"/>
                <a:gd name="T26" fmla="*/ 248 w 320"/>
                <a:gd name="T27" fmla="*/ 118 h 134"/>
                <a:gd name="T28" fmla="*/ 220 w 320"/>
                <a:gd name="T29" fmla="*/ 126 h 134"/>
                <a:gd name="T30" fmla="*/ 191 w 320"/>
                <a:gd name="T31" fmla="*/ 130 h 134"/>
                <a:gd name="T32" fmla="*/ 160 w 320"/>
                <a:gd name="T33" fmla="*/ 134 h 134"/>
                <a:gd name="T34" fmla="*/ 125 w 320"/>
                <a:gd name="T35" fmla="*/ 130 h 134"/>
                <a:gd name="T36" fmla="*/ 97 w 320"/>
                <a:gd name="T37" fmla="*/ 126 h 134"/>
                <a:gd name="T38" fmla="*/ 69 w 320"/>
                <a:gd name="T39" fmla="*/ 118 h 134"/>
                <a:gd name="T40" fmla="*/ 45 w 320"/>
                <a:gd name="T41" fmla="*/ 112 h 134"/>
                <a:gd name="T42" fmla="*/ 28 w 320"/>
                <a:gd name="T43" fmla="*/ 102 h 134"/>
                <a:gd name="T44" fmla="*/ 10 w 320"/>
                <a:gd name="T45" fmla="*/ 90 h 134"/>
                <a:gd name="T46" fmla="*/ 3 w 320"/>
                <a:gd name="T47" fmla="*/ 80 h 134"/>
                <a:gd name="T48" fmla="*/ 0 w 320"/>
                <a:gd name="T49" fmla="*/ 67 h 134"/>
                <a:gd name="T50" fmla="*/ 3 w 320"/>
                <a:gd name="T51" fmla="*/ 52 h 134"/>
                <a:gd name="T52" fmla="*/ 10 w 320"/>
                <a:gd name="T53" fmla="*/ 38 h 134"/>
                <a:gd name="T54" fmla="*/ 28 w 320"/>
                <a:gd name="T55" fmla="*/ 27 h 134"/>
                <a:gd name="T56" fmla="*/ 45 w 320"/>
                <a:gd name="T57" fmla="*/ 17 h 134"/>
                <a:gd name="T58" fmla="*/ 69 w 320"/>
                <a:gd name="T59" fmla="*/ 10 h 134"/>
                <a:gd name="T60" fmla="*/ 97 w 320"/>
                <a:gd name="T61" fmla="*/ 4 h 134"/>
                <a:gd name="T62" fmla="*/ 125 w 320"/>
                <a:gd name="T63" fmla="*/ 0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1" y="0"/>
                  </a:lnTo>
                  <a:lnTo>
                    <a:pt x="220" y="4"/>
                  </a:lnTo>
                  <a:lnTo>
                    <a:pt x="248" y="10"/>
                  </a:lnTo>
                  <a:lnTo>
                    <a:pt x="271" y="17"/>
                  </a:lnTo>
                  <a:lnTo>
                    <a:pt x="292" y="27"/>
                  </a:lnTo>
                  <a:lnTo>
                    <a:pt x="306" y="38"/>
                  </a:lnTo>
                  <a:lnTo>
                    <a:pt x="317" y="52"/>
                  </a:lnTo>
                  <a:lnTo>
                    <a:pt x="320" y="67"/>
                  </a:lnTo>
                  <a:lnTo>
                    <a:pt x="317" y="80"/>
                  </a:lnTo>
                  <a:lnTo>
                    <a:pt x="306" y="90"/>
                  </a:lnTo>
                  <a:lnTo>
                    <a:pt x="292" y="102"/>
                  </a:lnTo>
                  <a:lnTo>
                    <a:pt x="271" y="112"/>
                  </a:lnTo>
                  <a:lnTo>
                    <a:pt x="248" y="118"/>
                  </a:lnTo>
                  <a:lnTo>
                    <a:pt x="220" y="126"/>
                  </a:lnTo>
                  <a:lnTo>
                    <a:pt x="191" y="130"/>
                  </a:lnTo>
                  <a:lnTo>
                    <a:pt x="160" y="134"/>
                  </a:lnTo>
                  <a:lnTo>
                    <a:pt x="125" y="130"/>
                  </a:lnTo>
                  <a:lnTo>
                    <a:pt x="97" y="126"/>
                  </a:lnTo>
                  <a:lnTo>
                    <a:pt x="69" y="118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0"/>
                  </a:lnTo>
                  <a:lnTo>
                    <a:pt x="3" y="80"/>
                  </a:lnTo>
                  <a:lnTo>
                    <a:pt x="0" y="67"/>
                  </a:lnTo>
                  <a:lnTo>
                    <a:pt x="3" y="52"/>
                  </a:lnTo>
                  <a:lnTo>
                    <a:pt x="10" y="38"/>
                  </a:lnTo>
                  <a:lnTo>
                    <a:pt x="28" y="27"/>
                  </a:lnTo>
                  <a:lnTo>
                    <a:pt x="45" y="17"/>
                  </a:lnTo>
                  <a:lnTo>
                    <a:pt x="69" y="10"/>
                  </a:lnTo>
                  <a:lnTo>
                    <a:pt x="97" y="4"/>
                  </a:lnTo>
                  <a:lnTo>
                    <a:pt x="125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5" name="Freeform 2053"/>
            <p:cNvSpPr>
              <a:spLocks/>
            </p:cNvSpPr>
            <p:nvPr/>
          </p:nvSpPr>
          <p:spPr bwMode="auto">
            <a:xfrm>
              <a:off x="3954463" y="3716338"/>
              <a:ext cx="254000" cy="104775"/>
            </a:xfrm>
            <a:custGeom>
              <a:avLst/>
              <a:gdLst>
                <a:gd name="T0" fmla="*/ 160 w 321"/>
                <a:gd name="T1" fmla="*/ 0 h 134"/>
                <a:gd name="T2" fmla="*/ 192 w 321"/>
                <a:gd name="T3" fmla="*/ 0 h 134"/>
                <a:gd name="T4" fmla="*/ 224 w 321"/>
                <a:gd name="T5" fmla="*/ 4 h 134"/>
                <a:gd name="T6" fmla="*/ 252 w 321"/>
                <a:gd name="T7" fmla="*/ 10 h 134"/>
                <a:gd name="T8" fmla="*/ 272 w 321"/>
                <a:gd name="T9" fmla="*/ 17 h 134"/>
                <a:gd name="T10" fmla="*/ 293 w 321"/>
                <a:gd name="T11" fmla="*/ 27 h 134"/>
                <a:gd name="T12" fmla="*/ 308 w 321"/>
                <a:gd name="T13" fmla="*/ 38 h 134"/>
                <a:gd name="T14" fmla="*/ 318 w 321"/>
                <a:gd name="T15" fmla="*/ 52 h 134"/>
                <a:gd name="T16" fmla="*/ 321 w 321"/>
                <a:gd name="T17" fmla="*/ 67 h 134"/>
                <a:gd name="T18" fmla="*/ 318 w 321"/>
                <a:gd name="T19" fmla="*/ 80 h 134"/>
                <a:gd name="T20" fmla="*/ 308 w 321"/>
                <a:gd name="T21" fmla="*/ 90 h 134"/>
                <a:gd name="T22" fmla="*/ 293 w 321"/>
                <a:gd name="T23" fmla="*/ 102 h 134"/>
                <a:gd name="T24" fmla="*/ 272 w 321"/>
                <a:gd name="T25" fmla="*/ 112 h 134"/>
                <a:gd name="T26" fmla="*/ 252 w 321"/>
                <a:gd name="T27" fmla="*/ 118 h 134"/>
                <a:gd name="T28" fmla="*/ 224 w 321"/>
                <a:gd name="T29" fmla="*/ 126 h 134"/>
                <a:gd name="T30" fmla="*/ 192 w 321"/>
                <a:gd name="T31" fmla="*/ 130 h 134"/>
                <a:gd name="T32" fmla="*/ 160 w 321"/>
                <a:gd name="T33" fmla="*/ 134 h 134"/>
                <a:gd name="T34" fmla="*/ 130 w 321"/>
                <a:gd name="T35" fmla="*/ 130 h 134"/>
                <a:gd name="T36" fmla="*/ 98 w 321"/>
                <a:gd name="T37" fmla="*/ 126 h 134"/>
                <a:gd name="T38" fmla="*/ 70 w 321"/>
                <a:gd name="T39" fmla="*/ 118 h 134"/>
                <a:gd name="T40" fmla="*/ 45 w 321"/>
                <a:gd name="T41" fmla="*/ 112 h 134"/>
                <a:gd name="T42" fmla="*/ 28 w 321"/>
                <a:gd name="T43" fmla="*/ 102 h 134"/>
                <a:gd name="T44" fmla="*/ 10 w 321"/>
                <a:gd name="T45" fmla="*/ 90 h 134"/>
                <a:gd name="T46" fmla="*/ 4 w 321"/>
                <a:gd name="T47" fmla="*/ 80 h 134"/>
                <a:gd name="T48" fmla="*/ 0 w 321"/>
                <a:gd name="T49" fmla="*/ 67 h 134"/>
                <a:gd name="T50" fmla="*/ 4 w 321"/>
                <a:gd name="T51" fmla="*/ 52 h 134"/>
                <a:gd name="T52" fmla="*/ 10 w 321"/>
                <a:gd name="T53" fmla="*/ 38 h 134"/>
                <a:gd name="T54" fmla="*/ 28 w 321"/>
                <a:gd name="T55" fmla="*/ 27 h 134"/>
                <a:gd name="T56" fmla="*/ 45 w 321"/>
                <a:gd name="T57" fmla="*/ 17 h 134"/>
                <a:gd name="T58" fmla="*/ 70 w 321"/>
                <a:gd name="T59" fmla="*/ 10 h 134"/>
                <a:gd name="T60" fmla="*/ 98 w 321"/>
                <a:gd name="T61" fmla="*/ 4 h 134"/>
                <a:gd name="T62" fmla="*/ 130 w 321"/>
                <a:gd name="T63" fmla="*/ 0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2" y="0"/>
                  </a:lnTo>
                  <a:lnTo>
                    <a:pt x="224" y="4"/>
                  </a:lnTo>
                  <a:lnTo>
                    <a:pt x="252" y="10"/>
                  </a:lnTo>
                  <a:lnTo>
                    <a:pt x="272" y="17"/>
                  </a:lnTo>
                  <a:lnTo>
                    <a:pt x="293" y="27"/>
                  </a:lnTo>
                  <a:lnTo>
                    <a:pt x="308" y="38"/>
                  </a:lnTo>
                  <a:lnTo>
                    <a:pt x="318" y="52"/>
                  </a:lnTo>
                  <a:lnTo>
                    <a:pt x="321" y="67"/>
                  </a:lnTo>
                  <a:lnTo>
                    <a:pt x="318" y="80"/>
                  </a:lnTo>
                  <a:lnTo>
                    <a:pt x="308" y="90"/>
                  </a:lnTo>
                  <a:lnTo>
                    <a:pt x="293" y="102"/>
                  </a:lnTo>
                  <a:lnTo>
                    <a:pt x="272" y="112"/>
                  </a:lnTo>
                  <a:lnTo>
                    <a:pt x="252" y="118"/>
                  </a:lnTo>
                  <a:lnTo>
                    <a:pt x="224" y="126"/>
                  </a:lnTo>
                  <a:lnTo>
                    <a:pt x="192" y="130"/>
                  </a:lnTo>
                  <a:lnTo>
                    <a:pt x="160" y="134"/>
                  </a:lnTo>
                  <a:lnTo>
                    <a:pt x="130" y="130"/>
                  </a:lnTo>
                  <a:lnTo>
                    <a:pt x="98" y="126"/>
                  </a:lnTo>
                  <a:lnTo>
                    <a:pt x="70" y="118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0"/>
                  </a:lnTo>
                  <a:lnTo>
                    <a:pt x="4" y="80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28" y="27"/>
                  </a:lnTo>
                  <a:lnTo>
                    <a:pt x="45" y="17"/>
                  </a:lnTo>
                  <a:lnTo>
                    <a:pt x="70" y="10"/>
                  </a:lnTo>
                  <a:lnTo>
                    <a:pt x="98" y="4"/>
                  </a:lnTo>
                  <a:lnTo>
                    <a:pt x="13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6" name="Freeform 2054"/>
            <p:cNvSpPr>
              <a:spLocks/>
            </p:cNvSpPr>
            <p:nvPr/>
          </p:nvSpPr>
          <p:spPr bwMode="auto">
            <a:xfrm>
              <a:off x="3954463" y="3716338"/>
              <a:ext cx="254000" cy="104775"/>
            </a:xfrm>
            <a:custGeom>
              <a:avLst/>
              <a:gdLst>
                <a:gd name="T0" fmla="*/ 160 w 321"/>
                <a:gd name="T1" fmla="*/ 0 h 134"/>
                <a:gd name="T2" fmla="*/ 192 w 321"/>
                <a:gd name="T3" fmla="*/ 0 h 134"/>
                <a:gd name="T4" fmla="*/ 224 w 321"/>
                <a:gd name="T5" fmla="*/ 4 h 134"/>
                <a:gd name="T6" fmla="*/ 252 w 321"/>
                <a:gd name="T7" fmla="*/ 10 h 134"/>
                <a:gd name="T8" fmla="*/ 272 w 321"/>
                <a:gd name="T9" fmla="*/ 17 h 134"/>
                <a:gd name="T10" fmla="*/ 293 w 321"/>
                <a:gd name="T11" fmla="*/ 27 h 134"/>
                <a:gd name="T12" fmla="*/ 308 w 321"/>
                <a:gd name="T13" fmla="*/ 38 h 134"/>
                <a:gd name="T14" fmla="*/ 318 w 321"/>
                <a:gd name="T15" fmla="*/ 52 h 134"/>
                <a:gd name="T16" fmla="*/ 321 w 321"/>
                <a:gd name="T17" fmla="*/ 67 h 134"/>
                <a:gd name="T18" fmla="*/ 318 w 321"/>
                <a:gd name="T19" fmla="*/ 80 h 134"/>
                <a:gd name="T20" fmla="*/ 308 w 321"/>
                <a:gd name="T21" fmla="*/ 90 h 134"/>
                <a:gd name="T22" fmla="*/ 293 w 321"/>
                <a:gd name="T23" fmla="*/ 102 h 134"/>
                <a:gd name="T24" fmla="*/ 272 w 321"/>
                <a:gd name="T25" fmla="*/ 112 h 134"/>
                <a:gd name="T26" fmla="*/ 252 w 321"/>
                <a:gd name="T27" fmla="*/ 118 h 134"/>
                <a:gd name="T28" fmla="*/ 224 w 321"/>
                <a:gd name="T29" fmla="*/ 126 h 134"/>
                <a:gd name="T30" fmla="*/ 192 w 321"/>
                <a:gd name="T31" fmla="*/ 130 h 134"/>
                <a:gd name="T32" fmla="*/ 160 w 321"/>
                <a:gd name="T33" fmla="*/ 134 h 134"/>
                <a:gd name="T34" fmla="*/ 130 w 321"/>
                <a:gd name="T35" fmla="*/ 130 h 134"/>
                <a:gd name="T36" fmla="*/ 98 w 321"/>
                <a:gd name="T37" fmla="*/ 126 h 134"/>
                <a:gd name="T38" fmla="*/ 70 w 321"/>
                <a:gd name="T39" fmla="*/ 118 h 134"/>
                <a:gd name="T40" fmla="*/ 45 w 321"/>
                <a:gd name="T41" fmla="*/ 112 h 134"/>
                <a:gd name="T42" fmla="*/ 28 w 321"/>
                <a:gd name="T43" fmla="*/ 102 h 134"/>
                <a:gd name="T44" fmla="*/ 10 w 321"/>
                <a:gd name="T45" fmla="*/ 90 h 134"/>
                <a:gd name="T46" fmla="*/ 4 w 321"/>
                <a:gd name="T47" fmla="*/ 80 h 134"/>
                <a:gd name="T48" fmla="*/ 0 w 321"/>
                <a:gd name="T49" fmla="*/ 67 h 134"/>
                <a:gd name="T50" fmla="*/ 4 w 321"/>
                <a:gd name="T51" fmla="*/ 52 h 134"/>
                <a:gd name="T52" fmla="*/ 10 w 321"/>
                <a:gd name="T53" fmla="*/ 38 h 134"/>
                <a:gd name="T54" fmla="*/ 28 w 321"/>
                <a:gd name="T55" fmla="*/ 27 h 134"/>
                <a:gd name="T56" fmla="*/ 45 w 321"/>
                <a:gd name="T57" fmla="*/ 17 h 134"/>
                <a:gd name="T58" fmla="*/ 70 w 321"/>
                <a:gd name="T59" fmla="*/ 10 h 134"/>
                <a:gd name="T60" fmla="*/ 98 w 321"/>
                <a:gd name="T61" fmla="*/ 4 h 134"/>
                <a:gd name="T62" fmla="*/ 130 w 321"/>
                <a:gd name="T63" fmla="*/ 0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2" y="0"/>
                  </a:lnTo>
                  <a:lnTo>
                    <a:pt x="224" y="4"/>
                  </a:lnTo>
                  <a:lnTo>
                    <a:pt x="252" y="10"/>
                  </a:lnTo>
                  <a:lnTo>
                    <a:pt x="272" y="17"/>
                  </a:lnTo>
                  <a:lnTo>
                    <a:pt x="293" y="27"/>
                  </a:lnTo>
                  <a:lnTo>
                    <a:pt x="308" y="38"/>
                  </a:lnTo>
                  <a:lnTo>
                    <a:pt x="318" y="52"/>
                  </a:lnTo>
                  <a:lnTo>
                    <a:pt x="321" y="67"/>
                  </a:lnTo>
                  <a:lnTo>
                    <a:pt x="318" y="80"/>
                  </a:lnTo>
                  <a:lnTo>
                    <a:pt x="308" y="90"/>
                  </a:lnTo>
                  <a:lnTo>
                    <a:pt x="293" y="102"/>
                  </a:lnTo>
                  <a:lnTo>
                    <a:pt x="272" y="112"/>
                  </a:lnTo>
                  <a:lnTo>
                    <a:pt x="252" y="118"/>
                  </a:lnTo>
                  <a:lnTo>
                    <a:pt x="224" y="126"/>
                  </a:lnTo>
                  <a:lnTo>
                    <a:pt x="192" y="130"/>
                  </a:lnTo>
                  <a:lnTo>
                    <a:pt x="160" y="134"/>
                  </a:lnTo>
                  <a:lnTo>
                    <a:pt x="130" y="130"/>
                  </a:lnTo>
                  <a:lnTo>
                    <a:pt x="98" y="126"/>
                  </a:lnTo>
                  <a:lnTo>
                    <a:pt x="70" y="118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0"/>
                  </a:lnTo>
                  <a:lnTo>
                    <a:pt x="4" y="80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28" y="27"/>
                  </a:lnTo>
                  <a:lnTo>
                    <a:pt x="45" y="17"/>
                  </a:lnTo>
                  <a:lnTo>
                    <a:pt x="70" y="10"/>
                  </a:lnTo>
                  <a:lnTo>
                    <a:pt x="98" y="4"/>
                  </a:lnTo>
                  <a:lnTo>
                    <a:pt x="130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7" name="Freeform 2055"/>
            <p:cNvSpPr>
              <a:spLocks/>
            </p:cNvSpPr>
            <p:nvPr/>
          </p:nvSpPr>
          <p:spPr bwMode="auto">
            <a:xfrm>
              <a:off x="4106863" y="3473450"/>
              <a:ext cx="254000" cy="106363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4 h 133"/>
                <a:gd name="T4" fmla="*/ 223 w 320"/>
                <a:gd name="T5" fmla="*/ 6 h 133"/>
                <a:gd name="T6" fmla="*/ 251 w 320"/>
                <a:gd name="T7" fmla="*/ 14 h 133"/>
                <a:gd name="T8" fmla="*/ 276 w 320"/>
                <a:gd name="T9" fmla="*/ 22 h 133"/>
                <a:gd name="T10" fmla="*/ 293 w 320"/>
                <a:gd name="T11" fmla="*/ 32 h 133"/>
                <a:gd name="T12" fmla="*/ 310 w 320"/>
                <a:gd name="T13" fmla="*/ 42 h 133"/>
                <a:gd name="T14" fmla="*/ 317 w 320"/>
                <a:gd name="T15" fmla="*/ 53 h 133"/>
                <a:gd name="T16" fmla="*/ 320 w 320"/>
                <a:gd name="T17" fmla="*/ 66 h 133"/>
                <a:gd name="T18" fmla="*/ 317 w 320"/>
                <a:gd name="T19" fmla="*/ 81 h 133"/>
                <a:gd name="T20" fmla="*/ 310 w 320"/>
                <a:gd name="T21" fmla="*/ 94 h 133"/>
                <a:gd name="T22" fmla="*/ 293 w 320"/>
                <a:gd name="T23" fmla="*/ 104 h 133"/>
                <a:gd name="T24" fmla="*/ 276 w 320"/>
                <a:gd name="T25" fmla="*/ 116 h 133"/>
                <a:gd name="T26" fmla="*/ 251 w 320"/>
                <a:gd name="T27" fmla="*/ 123 h 133"/>
                <a:gd name="T28" fmla="*/ 223 w 320"/>
                <a:gd name="T29" fmla="*/ 130 h 133"/>
                <a:gd name="T30" fmla="*/ 192 w 320"/>
                <a:gd name="T31" fmla="*/ 133 h 133"/>
                <a:gd name="T32" fmla="*/ 160 w 320"/>
                <a:gd name="T33" fmla="*/ 133 h 133"/>
                <a:gd name="T34" fmla="*/ 129 w 320"/>
                <a:gd name="T35" fmla="*/ 133 h 133"/>
                <a:gd name="T36" fmla="*/ 98 w 320"/>
                <a:gd name="T37" fmla="*/ 130 h 133"/>
                <a:gd name="T38" fmla="*/ 73 w 320"/>
                <a:gd name="T39" fmla="*/ 123 h 133"/>
                <a:gd name="T40" fmla="*/ 50 w 320"/>
                <a:gd name="T41" fmla="*/ 116 h 133"/>
                <a:gd name="T42" fmla="*/ 28 w 320"/>
                <a:gd name="T43" fmla="*/ 104 h 133"/>
                <a:gd name="T44" fmla="*/ 14 w 320"/>
                <a:gd name="T45" fmla="*/ 94 h 133"/>
                <a:gd name="T46" fmla="*/ 4 w 320"/>
                <a:gd name="T47" fmla="*/ 81 h 133"/>
                <a:gd name="T48" fmla="*/ 0 w 320"/>
                <a:gd name="T49" fmla="*/ 66 h 133"/>
                <a:gd name="T50" fmla="*/ 4 w 320"/>
                <a:gd name="T51" fmla="*/ 53 h 133"/>
                <a:gd name="T52" fmla="*/ 14 w 320"/>
                <a:gd name="T53" fmla="*/ 42 h 133"/>
                <a:gd name="T54" fmla="*/ 28 w 320"/>
                <a:gd name="T55" fmla="*/ 32 h 133"/>
                <a:gd name="T56" fmla="*/ 50 w 320"/>
                <a:gd name="T57" fmla="*/ 22 h 133"/>
                <a:gd name="T58" fmla="*/ 73 w 320"/>
                <a:gd name="T59" fmla="*/ 14 h 133"/>
                <a:gd name="T60" fmla="*/ 98 w 320"/>
                <a:gd name="T61" fmla="*/ 6 h 133"/>
                <a:gd name="T62" fmla="*/ 129 w 320"/>
                <a:gd name="T63" fmla="*/ 4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4"/>
                  </a:lnTo>
                  <a:lnTo>
                    <a:pt x="223" y="6"/>
                  </a:lnTo>
                  <a:lnTo>
                    <a:pt x="251" y="14"/>
                  </a:lnTo>
                  <a:lnTo>
                    <a:pt x="276" y="22"/>
                  </a:lnTo>
                  <a:lnTo>
                    <a:pt x="293" y="32"/>
                  </a:lnTo>
                  <a:lnTo>
                    <a:pt x="310" y="42"/>
                  </a:lnTo>
                  <a:lnTo>
                    <a:pt x="317" y="53"/>
                  </a:lnTo>
                  <a:lnTo>
                    <a:pt x="320" y="66"/>
                  </a:lnTo>
                  <a:lnTo>
                    <a:pt x="317" y="81"/>
                  </a:lnTo>
                  <a:lnTo>
                    <a:pt x="310" y="94"/>
                  </a:lnTo>
                  <a:lnTo>
                    <a:pt x="293" y="104"/>
                  </a:lnTo>
                  <a:lnTo>
                    <a:pt x="276" y="116"/>
                  </a:lnTo>
                  <a:lnTo>
                    <a:pt x="251" y="123"/>
                  </a:lnTo>
                  <a:lnTo>
                    <a:pt x="223" y="130"/>
                  </a:lnTo>
                  <a:lnTo>
                    <a:pt x="192" y="133"/>
                  </a:lnTo>
                  <a:lnTo>
                    <a:pt x="160" y="133"/>
                  </a:lnTo>
                  <a:lnTo>
                    <a:pt x="129" y="133"/>
                  </a:lnTo>
                  <a:lnTo>
                    <a:pt x="98" y="130"/>
                  </a:lnTo>
                  <a:lnTo>
                    <a:pt x="73" y="123"/>
                  </a:lnTo>
                  <a:lnTo>
                    <a:pt x="50" y="116"/>
                  </a:lnTo>
                  <a:lnTo>
                    <a:pt x="28" y="104"/>
                  </a:lnTo>
                  <a:lnTo>
                    <a:pt x="14" y="94"/>
                  </a:lnTo>
                  <a:lnTo>
                    <a:pt x="4" y="81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4" y="42"/>
                  </a:lnTo>
                  <a:lnTo>
                    <a:pt x="28" y="32"/>
                  </a:lnTo>
                  <a:lnTo>
                    <a:pt x="50" y="22"/>
                  </a:lnTo>
                  <a:lnTo>
                    <a:pt x="73" y="14"/>
                  </a:lnTo>
                  <a:lnTo>
                    <a:pt x="98" y="6"/>
                  </a:lnTo>
                  <a:lnTo>
                    <a:pt x="129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8" name="Freeform 2056"/>
            <p:cNvSpPr>
              <a:spLocks/>
            </p:cNvSpPr>
            <p:nvPr/>
          </p:nvSpPr>
          <p:spPr bwMode="auto">
            <a:xfrm>
              <a:off x="4106863" y="3473450"/>
              <a:ext cx="254000" cy="106363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4 h 133"/>
                <a:gd name="T4" fmla="*/ 223 w 320"/>
                <a:gd name="T5" fmla="*/ 6 h 133"/>
                <a:gd name="T6" fmla="*/ 251 w 320"/>
                <a:gd name="T7" fmla="*/ 14 h 133"/>
                <a:gd name="T8" fmla="*/ 276 w 320"/>
                <a:gd name="T9" fmla="*/ 22 h 133"/>
                <a:gd name="T10" fmla="*/ 293 w 320"/>
                <a:gd name="T11" fmla="*/ 32 h 133"/>
                <a:gd name="T12" fmla="*/ 310 w 320"/>
                <a:gd name="T13" fmla="*/ 42 h 133"/>
                <a:gd name="T14" fmla="*/ 317 w 320"/>
                <a:gd name="T15" fmla="*/ 53 h 133"/>
                <a:gd name="T16" fmla="*/ 320 w 320"/>
                <a:gd name="T17" fmla="*/ 66 h 133"/>
                <a:gd name="T18" fmla="*/ 317 w 320"/>
                <a:gd name="T19" fmla="*/ 81 h 133"/>
                <a:gd name="T20" fmla="*/ 310 w 320"/>
                <a:gd name="T21" fmla="*/ 94 h 133"/>
                <a:gd name="T22" fmla="*/ 293 w 320"/>
                <a:gd name="T23" fmla="*/ 104 h 133"/>
                <a:gd name="T24" fmla="*/ 276 w 320"/>
                <a:gd name="T25" fmla="*/ 116 h 133"/>
                <a:gd name="T26" fmla="*/ 251 w 320"/>
                <a:gd name="T27" fmla="*/ 123 h 133"/>
                <a:gd name="T28" fmla="*/ 223 w 320"/>
                <a:gd name="T29" fmla="*/ 130 h 133"/>
                <a:gd name="T30" fmla="*/ 192 w 320"/>
                <a:gd name="T31" fmla="*/ 133 h 133"/>
                <a:gd name="T32" fmla="*/ 160 w 320"/>
                <a:gd name="T33" fmla="*/ 133 h 133"/>
                <a:gd name="T34" fmla="*/ 129 w 320"/>
                <a:gd name="T35" fmla="*/ 133 h 133"/>
                <a:gd name="T36" fmla="*/ 98 w 320"/>
                <a:gd name="T37" fmla="*/ 130 h 133"/>
                <a:gd name="T38" fmla="*/ 73 w 320"/>
                <a:gd name="T39" fmla="*/ 123 h 133"/>
                <a:gd name="T40" fmla="*/ 50 w 320"/>
                <a:gd name="T41" fmla="*/ 116 h 133"/>
                <a:gd name="T42" fmla="*/ 28 w 320"/>
                <a:gd name="T43" fmla="*/ 104 h 133"/>
                <a:gd name="T44" fmla="*/ 14 w 320"/>
                <a:gd name="T45" fmla="*/ 94 h 133"/>
                <a:gd name="T46" fmla="*/ 4 w 320"/>
                <a:gd name="T47" fmla="*/ 81 h 133"/>
                <a:gd name="T48" fmla="*/ 0 w 320"/>
                <a:gd name="T49" fmla="*/ 66 h 133"/>
                <a:gd name="T50" fmla="*/ 4 w 320"/>
                <a:gd name="T51" fmla="*/ 53 h 133"/>
                <a:gd name="T52" fmla="*/ 14 w 320"/>
                <a:gd name="T53" fmla="*/ 42 h 133"/>
                <a:gd name="T54" fmla="*/ 28 w 320"/>
                <a:gd name="T55" fmla="*/ 32 h 133"/>
                <a:gd name="T56" fmla="*/ 50 w 320"/>
                <a:gd name="T57" fmla="*/ 22 h 133"/>
                <a:gd name="T58" fmla="*/ 73 w 320"/>
                <a:gd name="T59" fmla="*/ 14 h 133"/>
                <a:gd name="T60" fmla="*/ 98 w 320"/>
                <a:gd name="T61" fmla="*/ 6 h 133"/>
                <a:gd name="T62" fmla="*/ 129 w 320"/>
                <a:gd name="T63" fmla="*/ 4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4"/>
                  </a:lnTo>
                  <a:lnTo>
                    <a:pt x="223" y="6"/>
                  </a:lnTo>
                  <a:lnTo>
                    <a:pt x="251" y="14"/>
                  </a:lnTo>
                  <a:lnTo>
                    <a:pt x="276" y="22"/>
                  </a:lnTo>
                  <a:lnTo>
                    <a:pt x="293" y="32"/>
                  </a:lnTo>
                  <a:lnTo>
                    <a:pt x="310" y="42"/>
                  </a:lnTo>
                  <a:lnTo>
                    <a:pt x="317" y="53"/>
                  </a:lnTo>
                  <a:lnTo>
                    <a:pt x="320" y="66"/>
                  </a:lnTo>
                  <a:lnTo>
                    <a:pt x="317" y="81"/>
                  </a:lnTo>
                  <a:lnTo>
                    <a:pt x="310" y="94"/>
                  </a:lnTo>
                  <a:lnTo>
                    <a:pt x="293" y="104"/>
                  </a:lnTo>
                  <a:lnTo>
                    <a:pt x="276" y="116"/>
                  </a:lnTo>
                  <a:lnTo>
                    <a:pt x="251" y="123"/>
                  </a:lnTo>
                  <a:lnTo>
                    <a:pt x="223" y="130"/>
                  </a:lnTo>
                  <a:lnTo>
                    <a:pt x="192" y="133"/>
                  </a:lnTo>
                  <a:lnTo>
                    <a:pt x="160" y="133"/>
                  </a:lnTo>
                  <a:lnTo>
                    <a:pt x="129" y="133"/>
                  </a:lnTo>
                  <a:lnTo>
                    <a:pt x="98" y="130"/>
                  </a:lnTo>
                  <a:lnTo>
                    <a:pt x="73" y="123"/>
                  </a:lnTo>
                  <a:lnTo>
                    <a:pt x="50" y="116"/>
                  </a:lnTo>
                  <a:lnTo>
                    <a:pt x="28" y="104"/>
                  </a:lnTo>
                  <a:lnTo>
                    <a:pt x="14" y="94"/>
                  </a:lnTo>
                  <a:lnTo>
                    <a:pt x="4" y="81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4" y="42"/>
                  </a:lnTo>
                  <a:lnTo>
                    <a:pt x="28" y="32"/>
                  </a:lnTo>
                  <a:lnTo>
                    <a:pt x="50" y="22"/>
                  </a:lnTo>
                  <a:lnTo>
                    <a:pt x="73" y="14"/>
                  </a:lnTo>
                  <a:lnTo>
                    <a:pt x="98" y="6"/>
                  </a:lnTo>
                  <a:lnTo>
                    <a:pt x="129" y="4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29" name="Line 2057"/>
            <p:cNvSpPr>
              <a:spLocks noChangeShapeType="1"/>
            </p:cNvSpPr>
            <p:nvPr/>
          </p:nvSpPr>
          <p:spPr bwMode="auto">
            <a:xfrm flipV="1">
              <a:off x="4062413" y="3590925"/>
              <a:ext cx="122237" cy="1381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0" name="Freeform 2058"/>
            <p:cNvSpPr>
              <a:spLocks/>
            </p:cNvSpPr>
            <p:nvPr/>
          </p:nvSpPr>
          <p:spPr bwMode="auto">
            <a:xfrm>
              <a:off x="4133850" y="3576638"/>
              <a:ext cx="61913" cy="26987"/>
            </a:xfrm>
            <a:custGeom>
              <a:avLst/>
              <a:gdLst>
                <a:gd name="T0" fmla="*/ 78 w 78"/>
                <a:gd name="T1" fmla="*/ 6 h 34"/>
                <a:gd name="T2" fmla="*/ 67 w 78"/>
                <a:gd name="T3" fmla="*/ 0 h 34"/>
                <a:gd name="T4" fmla="*/ 0 w 78"/>
                <a:gd name="T5" fmla="*/ 21 h 34"/>
                <a:gd name="T6" fmla="*/ 8 w 78"/>
                <a:gd name="T7" fmla="*/ 34 h 34"/>
                <a:gd name="T8" fmla="*/ 75 w 78"/>
                <a:gd name="T9" fmla="*/ 15 h 34"/>
                <a:gd name="T10" fmla="*/ 64 w 78"/>
                <a:gd name="T11" fmla="*/ 6 h 34"/>
                <a:gd name="T12" fmla="*/ 78 w 78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78" y="6"/>
                  </a:moveTo>
                  <a:lnTo>
                    <a:pt x="67" y="0"/>
                  </a:lnTo>
                  <a:lnTo>
                    <a:pt x="0" y="21"/>
                  </a:lnTo>
                  <a:lnTo>
                    <a:pt x="8" y="34"/>
                  </a:lnTo>
                  <a:lnTo>
                    <a:pt x="75" y="15"/>
                  </a:lnTo>
                  <a:lnTo>
                    <a:pt x="64" y="6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1" name="Freeform 2059"/>
            <p:cNvSpPr>
              <a:spLocks/>
            </p:cNvSpPr>
            <p:nvPr/>
          </p:nvSpPr>
          <p:spPr bwMode="auto">
            <a:xfrm>
              <a:off x="4186238" y="3576638"/>
              <a:ext cx="9525" cy="4762"/>
            </a:xfrm>
            <a:custGeom>
              <a:avLst/>
              <a:gdLst>
                <a:gd name="T0" fmla="*/ 11 w 11"/>
                <a:gd name="T1" fmla="*/ 6 h 6"/>
                <a:gd name="T2" fmla="*/ 3 w 11"/>
                <a:gd name="T3" fmla="*/ 6 h 6"/>
                <a:gd name="T4" fmla="*/ 0 w 11"/>
                <a:gd name="T5" fmla="*/ 0 h 6"/>
                <a:gd name="T6" fmla="*/ 11 w 1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2" name="Freeform 2060"/>
            <p:cNvSpPr>
              <a:spLocks/>
            </p:cNvSpPr>
            <p:nvPr/>
          </p:nvSpPr>
          <p:spPr bwMode="auto">
            <a:xfrm>
              <a:off x="4176713" y="3581400"/>
              <a:ext cx="19050" cy="57150"/>
            </a:xfrm>
            <a:custGeom>
              <a:avLst/>
              <a:gdLst>
                <a:gd name="T0" fmla="*/ 6 w 24"/>
                <a:gd name="T1" fmla="*/ 71 h 71"/>
                <a:gd name="T2" fmla="*/ 13 w 24"/>
                <a:gd name="T3" fmla="*/ 71 h 71"/>
                <a:gd name="T4" fmla="*/ 24 w 24"/>
                <a:gd name="T5" fmla="*/ 0 h 71"/>
                <a:gd name="T6" fmla="*/ 10 w 24"/>
                <a:gd name="T7" fmla="*/ 0 h 71"/>
                <a:gd name="T8" fmla="*/ 0 w 24"/>
                <a:gd name="T9" fmla="*/ 67 h 71"/>
                <a:gd name="T10" fmla="*/ 6 w 2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1">
                  <a:moveTo>
                    <a:pt x="6" y="71"/>
                  </a:moveTo>
                  <a:lnTo>
                    <a:pt x="13" y="71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0" y="67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3" name="Freeform 2061"/>
            <p:cNvSpPr>
              <a:spLocks/>
            </p:cNvSpPr>
            <p:nvPr/>
          </p:nvSpPr>
          <p:spPr bwMode="auto">
            <a:xfrm>
              <a:off x="4281488" y="3694113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1 w 320"/>
                <a:gd name="T3" fmla="*/ 4 h 134"/>
                <a:gd name="T4" fmla="*/ 223 w 320"/>
                <a:gd name="T5" fmla="*/ 6 h 134"/>
                <a:gd name="T6" fmla="*/ 250 w 320"/>
                <a:gd name="T7" fmla="*/ 14 h 134"/>
                <a:gd name="T8" fmla="*/ 276 w 320"/>
                <a:gd name="T9" fmla="*/ 20 h 134"/>
                <a:gd name="T10" fmla="*/ 292 w 320"/>
                <a:gd name="T11" fmla="*/ 32 h 134"/>
                <a:gd name="T12" fmla="*/ 306 w 320"/>
                <a:gd name="T13" fmla="*/ 42 h 134"/>
                <a:gd name="T14" fmla="*/ 317 w 320"/>
                <a:gd name="T15" fmla="*/ 52 h 134"/>
                <a:gd name="T16" fmla="*/ 320 w 320"/>
                <a:gd name="T17" fmla="*/ 66 h 134"/>
                <a:gd name="T18" fmla="*/ 317 w 320"/>
                <a:gd name="T19" fmla="*/ 80 h 134"/>
                <a:gd name="T20" fmla="*/ 306 w 320"/>
                <a:gd name="T21" fmla="*/ 95 h 134"/>
                <a:gd name="T22" fmla="*/ 292 w 320"/>
                <a:gd name="T23" fmla="*/ 104 h 134"/>
                <a:gd name="T24" fmla="*/ 276 w 320"/>
                <a:gd name="T25" fmla="*/ 114 h 134"/>
                <a:gd name="T26" fmla="*/ 250 w 320"/>
                <a:gd name="T27" fmla="*/ 123 h 134"/>
                <a:gd name="T28" fmla="*/ 223 w 320"/>
                <a:gd name="T29" fmla="*/ 130 h 134"/>
                <a:gd name="T30" fmla="*/ 191 w 320"/>
                <a:gd name="T31" fmla="*/ 134 h 134"/>
                <a:gd name="T32" fmla="*/ 160 w 320"/>
                <a:gd name="T33" fmla="*/ 134 h 134"/>
                <a:gd name="T34" fmla="*/ 128 w 320"/>
                <a:gd name="T35" fmla="*/ 134 h 134"/>
                <a:gd name="T36" fmla="*/ 97 w 320"/>
                <a:gd name="T37" fmla="*/ 130 h 134"/>
                <a:gd name="T38" fmla="*/ 69 w 320"/>
                <a:gd name="T39" fmla="*/ 123 h 134"/>
                <a:gd name="T40" fmla="*/ 50 w 320"/>
                <a:gd name="T41" fmla="*/ 114 h 134"/>
                <a:gd name="T42" fmla="*/ 28 w 320"/>
                <a:gd name="T43" fmla="*/ 104 h 134"/>
                <a:gd name="T44" fmla="*/ 13 w 320"/>
                <a:gd name="T45" fmla="*/ 95 h 134"/>
                <a:gd name="T46" fmla="*/ 3 w 320"/>
                <a:gd name="T47" fmla="*/ 80 h 134"/>
                <a:gd name="T48" fmla="*/ 0 w 320"/>
                <a:gd name="T49" fmla="*/ 66 h 134"/>
                <a:gd name="T50" fmla="*/ 3 w 320"/>
                <a:gd name="T51" fmla="*/ 52 h 134"/>
                <a:gd name="T52" fmla="*/ 13 w 320"/>
                <a:gd name="T53" fmla="*/ 42 h 134"/>
                <a:gd name="T54" fmla="*/ 28 w 320"/>
                <a:gd name="T55" fmla="*/ 32 h 134"/>
                <a:gd name="T56" fmla="*/ 50 w 320"/>
                <a:gd name="T57" fmla="*/ 20 h 134"/>
                <a:gd name="T58" fmla="*/ 69 w 320"/>
                <a:gd name="T59" fmla="*/ 14 h 134"/>
                <a:gd name="T60" fmla="*/ 97 w 320"/>
                <a:gd name="T61" fmla="*/ 6 h 134"/>
                <a:gd name="T62" fmla="*/ 128 w 320"/>
                <a:gd name="T63" fmla="*/ 4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1" y="4"/>
                  </a:lnTo>
                  <a:lnTo>
                    <a:pt x="223" y="6"/>
                  </a:lnTo>
                  <a:lnTo>
                    <a:pt x="250" y="14"/>
                  </a:lnTo>
                  <a:lnTo>
                    <a:pt x="276" y="20"/>
                  </a:lnTo>
                  <a:lnTo>
                    <a:pt x="292" y="32"/>
                  </a:lnTo>
                  <a:lnTo>
                    <a:pt x="306" y="42"/>
                  </a:lnTo>
                  <a:lnTo>
                    <a:pt x="317" y="52"/>
                  </a:lnTo>
                  <a:lnTo>
                    <a:pt x="320" y="66"/>
                  </a:lnTo>
                  <a:lnTo>
                    <a:pt x="317" y="80"/>
                  </a:lnTo>
                  <a:lnTo>
                    <a:pt x="306" y="95"/>
                  </a:lnTo>
                  <a:lnTo>
                    <a:pt x="292" y="104"/>
                  </a:lnTo>
                  <a:lnTo>
                    <a:pt x="276" y="114"/>
                  </a:lnTo>
                  <a:lnTo>
                    <a:pt x="250" y="123"/>
                  </a:lnTo>
                  <a:lnTo>
                    <a:pt x="223" y="130"/>
                  </a:lnTo>
                  <a:lnTo>
                    <a:pt x="191" y="134"/>
                  </a:lnTo>
                  <a:lnTo>
                    <a:pt x="160" y="134"/>
                  </a:lnTo>
                  <a:lnTo>
                    <a:pt x="128" y="134"/>
                  </a:lnTo>
                  <a:lnTo>
                    <a:pt x="97" y="130"/>
                  </a:lnTo>
                  <a:lnTo>
                    <a:pt x="69" y="123"/>
                  </a:lnTo>
                  <a:lnTo>
                    <a:pt x="50" y="114"/>
                  </a:lnTo>
                  <a:lnTo>
                    <a:pt x="28" y="104"/>
                  </a:lnTo>
                  <a:lnTo>
                    <a:pt x="13" y="95"/>
                  </a:lnTo>
                  <a:lnTo>
                    <a:pt x="3" y="80"/>
                  </a:lnTo>
                  <a:lnTo>
                    <a:pt x="0" y="66"/>
                  </a:lnTo>
                  <a:lnTo>
                    <a:pt x="3" y="52"/>
                  </a:lnTo>
                  <a:lnTo>
                    <a:pt x="13" y="42"/>
                  </a:lnTo>
                  <a:lnTo>
                    <a:pt x="28" y="32"/>
                  </a:lnTo>
                  <a:lnTo>
                    <a:pt x="50" y="20"/>
                  </a:lnTo>
                  <a:lnTo>
                    <a:pt x="69" y="14"/>
                  </a:lnTo>
                  <a:lnTo>
                    <a:pt x="97" y="6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4" name="Freeform 2062"/>
            <p:cNvSpPr>
              <a:spLocks/>
            </p:cNvSpPr>
            <p:nvPr/>
          </p:nvSpPr>
          <p:spPr bwMode="auto">
            <a:xfrm>
              <a:off x="4281488" y="3694113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1 w 320"/>
                <a:gd name="T3" fmla="*/ 4 h 134"/>
                <a:gd name="T4" fmla="*/ 223 w 320"/>
                <a:gd name="T5" fmla="*/ 6 h 134"/>
                <a:gd name="T6" fmla="*/ 250 w 320"/>
                <a:gd name="T7" fmla="*/ 14 h 134"/>
                <a:gd name="T8" fmla="*/ 276 w 320"/>
                <a:gd name="T9" fmla="*/ 20 h 134"/>
                <a:gd name="T10" fmla="*/ 292 w 320"/>
                <a:gd name="T11" fmla="*/ 32 h 134"/>
                <a:gd name="T12" fmla="*/ 306 w 320"/>
                <a:gd name="T13" fmla="*/ 42 h 134"/>
                <a:gd name="T14" fmla="*/ 317 w 320"/>
                <a:gd name="T15" fmla="*/ 52 h 134"/>
                <a:gd name="T16" fmla="*/ 320 w 320"/>
                <a:gd name="T17" fmla="*/ 66 h 134"/>
                <a:gd name="T18" fmla="*/ 317 w 320"/>
                <a:gd name="T19" fmla="*/ 80 h 134"/>
                <a:gd name="T20" fmla="*/ 306 w 320"/>
                <a:gd name="T21" fmla="*/ 95 h 134"/>
                <a:gd name="T22" fmla="*/ 292 w 320"/>
                <a:gd name="T23" fmla="*/ 104 h 134"/>
                <a:gd name="T24" fmla="*/ 276 w 320"/>
                <a:gd name="T25" fmla="*/ 114 h 134"/>
                <a:gd name="T26" fmla="*/ 250 w 320"/>
                <a:gd name="T27" fmla="*/ 123 h 134"/>
                <a:gd name="T28" fmla="*/ 223 w 320"/>
                <a:gd name="T29" fmla="*/ 130 h 134"/>
                <a:gd name="T30" fmla="*/ 191 w 320"/>
                <a:gd name="T31" fmla="*/ 134 h 134"/>
                <a:gd name="T32" fmla="*/ 160 w 320"/>
                <a:gd name="T33" fmla="*/ 134 h 134"/>
                <a:gd name="T34" fmla="*/ 128 w 320"/>
                <a:gd name="T35" fmla="*/ 134 h 134"/>
                <a:gd name="T36" fmla="*/ 97 w 320"/>
                <a:gd name="T37" fmla="*/ 130 h 134"/>
                <a:gd name="T38" fmla="*/ 69 w 320"/>
                <a:gd name="T39" fmla="*/ 123 h 134"/>
                <a:gd name="T40" fmla="*/ 50 w 320"/>
                <a:gd name="T41" fmla="*/ 114 h 134"/>
                <a:gd name="T42" fmla="*/ 28 w 320"/>
                <a:gd name="T43" fmla="*/ 104 h 134"/>
                <a:gd name="T44" fmla="*/ 13 w 320"/>
                <a:gd name="T45" fmla="*/ 95 h 134"/>
                <a:gd name="T46" fmla="*/ 3 w 320"/>
                <a:gd name="T47" fmla="*/ 80 h 134"/>
                <a:gd name="T48" fmla="*/ 0 w 320"/>
                <a:gd name="T49" fmla="*/ 66 h 134"/>
                <a:gd name="T50" fmla="*/ 3 w 320"/>
                <a:gd name="T51" fmla="*/ 52 h 134"/>
                <a:gd name="T52" fmla="*/ 13 w 320"/>
                <a:gd name="T53" fmla="*/ 42 h 134"/>
                <a:gd name="T54" fmla="*/ 28 w 320"/>
                <a:gd name="T55" fmla="*/ 32 h 134"/>
                <a:gd name="T56" fmla="*/ 50 w 320"/>
                <a:gd name="T57" fmla="*/ 20 h 134"/>
                <a:gd name="T58" fmla="*/ 69 w 320"/>
                <a:gd name="T59" fmla="*/ 14 h 134"/>
                <a:gd name="T60" fmla="*/ 97 w 320"/>
                <a:gd name="T61" fmla="*/ 6 h 134"/>
                <a:gd name="T62" fmla="*/ 128 w 320"/>
                <a:gd name="T63" fmla="*/ 4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1" y="4"/>
                  </a:lnTo>
                  <a:lnTo>
                    <a:pt x="223" y="6"/>
                  </a:lnTo>
                  <a:lnTo>
                    <a:pt x="250" y="14"/>
                  </a:lnTo>
                  <a:lnTo>
                    <a:pt x="276" y="20"/>
                  </a:lnTo>
                  <a:lnTo>
                    <a:pt x="292" y="32"/>
                  </a:lnTo>
                  <a:lnTo>
                    <a:pt x="306" y="42"/>
                  </a:lnTo>
                  <a:lnTo>
                    <a:pt x="317" y="52"/>
                  </a:lnTo>
                  <a:lnTo>
                    <a:pt x="320" y="66"/>
                  </a:lnTo>
                  <a:lnTo>
                    <a:pt x="317" y="80"/>
                  </a:lnTo>
                  <a:lnTo>
                    <a:pt x="306" y="95"/>
                  </a:lnTo>
                  <a:lnTo>
                    <a:pt x="292" y="104"/>
                  </a:lnTo>
                  <a:lnTo>
                    <a:pt x="276" y="114"/>
                  </a:lnTo>
                  <a:lnTo>
                    <a:pt x="250" y="123"/>
                  </a:lnTo>
                  <a:lnTo>
                    <a:pt x="223" y="130"/>
                  </a:lnTo>
                  <a:lnTo>
                    <a:pt x="191" y="134"/>
                  </a:lnTo>
                  <a:lnTo>
                    <a:pt x="160" y="134"/>
                  </a:lnTo>
                  <a:lnTo>
                    <a:pt x="128" y="134"/>
                  </a:lnTo>
                  <a:lnTo>
                    <a:pt x="97" y="130"/>
                  </a:lnTo>
                  <a:lnTo>
                    <a:pt x="69" y="123"/>
                  </a:lnTo>
                  <a:lnTo>
                    <a:pt x="50" y="114"/>
                  </a:lnTo>
                  <a:lnTo>
                    <a:pt x="28" y="104"/>
                  </a:lnTo>
                  <a:lnTo>
                    <a:pt x="13" y="95"/>
                  </a:lnTo>
                  <a:lnTo>
                    <a:pt x="3" y="80"/>
                  </a:lnTo>
                  <a:lnTo>
                    <a:pt x="0" y="66"/>
                  </a:lnTo>
                  <a:lnTo>
                    <a:pt x="3" y="52"/>
                  </a:lnTo>
                  <a:lnTo>
                    <a:pt x="13" y="42"/>
                  </a:lnTo>
                  <a:lnTo>
                    <a:pt x="28" y="32"/>
                  </a:lnTo>
                  <a:lnTo>
                    <a:pt x="50" y="20"/>
                  </a:lnTo>
                  <a:lnTo>
                    <a:pt x="69" y="14"/>
                  </a:lnTo>
                  <a:lnTo>
                    <a:pt x="97" y="6"/>
                  </a:lnTo>
                  <a:lnTo>
                    <a:pt x="128" y="4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5" name="Freeform 2063"/>
            <p:cNvSpPr>
              <a:spLocks/>
            </p:cNvSpPr>
            <p:nvPr/>
          </p:nvSpPr>
          <p:spPr bwMode="auto">
            <a:xfrm>
              <a:off x="3932238" y="3694113"/>
              <a:ext cx="254000" cy="104775"/>
            </a:xfrm>
            <a:custGeom>
              <a:avLst/>
              <a:gdLst>
                <a:gd name="T0" fmla="*/ 160 w 321"/>
                <a:gd name="T1" fmla="*/ 0 h 134"/>
                <a:gd name="T2" fmla="*/ 196 w 321"/>
                <a:gd name="T3" fmla="*/ 4 h 134"/>
                <a:gd name="T4" fmla="*/ 224 w 321"/>
                <a:gd name="T5" fmla="*/ 6 h 134"/>
                <a:gd name="T6" fmla="*/ 252 w 321"/>
                <a:gd name="T7" fmla="*/ 14 h 134"/>
                <a:gd name="T8" fmla="*/ 276 w 321"/>
                <a:gd name="T9" fmla="*/ 20 h 134"/>
                <a:gd name="T10" fmla="*/ 293 w 321"/>
                <a:gd name="T11" fmla="*/ 32 h 134"/>
                <a:gd name="T12" fmla="*/ 310 w 321"/>
                <a:gd name="T13" fmla="*/ 42 h 134"/>
                <a:gd name="T14" fmla="*/ 318 w 321"/>
                <a:gd name="T15" fmla="*/ 52 h 134"/>
                <a:gd name="T16" fmla="*/ 321 w 321"/>
                <a:gd name="T17" fmla="*/ 66 h 134"/>
                <a:gd name="T18" fmla="*/ 318 w 321"/>
                <a:gd name="T19" fmla="*/ 80 h 134"/>
                <a:gd name="T20" fmla="*/ 310 w 321"/>
                <a:gd name="T21" fmla="*/ 95 h 134"/>
                <a:gd name="T22" fmla="*/ 293 w 321"/>
                <a:gd name="T23" fmla="*/ 104 h 134"/>
                <a:gd name="T24" fmla="*/ 276 w 321"/>
                <a:gd name="T25" fmla="*/ 114 h 134"/>
                <a:gd name="T26" fmla="*/ 252 w 321"/>
                <a:gd name="T27" fmla="*/ 123 h 134"/>
                <a:gd name="T28" fmla="*/ 224 w 321"/>
                <a:gd name="T29" fmla="*/ 130 h 134"/>
                <a:gd name="T30" fmla="*/ 196 w 321"/>
                <a:gd name="T31" fmla="*/ 134 h 134"/>
                <a:gd name="T32" fmla="*/ 160 w 321"/>
                <a:gd name="T33" fmla="*/ 134 h 134"/>
                <a:gd name="T34" fmla="*/ 130 w 321"/>
                <a:gd name="T35" fmla="*/ 134 h 134"/>
                <a:gd name="T36" fmla="*/ 98 w 321"/>
                <a:gd name="T37" fmla="*/ 130 h 134"/>
                <a:gd name="T38" fmla="*/ 73 w 321"/>
                <a:gd name="T39" fmla="*/ 123 h 134"/>
                <a:gd name="T40" fmla="*/ 50 w 321"/>
                <a:gd name="T41" fmla="*/ 114 h 134"/>
                <a:gd name="T42" fmla="*/ 28 w 321"/>
                <a:gd name="T43" fmla="*/ 104 h 134"/>
                <a:gd name="T44" fmla="*/ 15 w 321"/>
                <a:gd name="T45" fmla="*/ 95 h 134"/>
                <a:gd name="T46" fmla="*/ 4 w 321"/>
                <a:gd name="T47" fmla="*/ 80 h 134"/>
                <a:gd name="T48" fmla="*/ 0 w 321"/>
                <a:gd name="T49" fmla="*/ 66 h 134"/>
                <a:gd name="T50" fmla="*/ 4 w 321"/>
                <a:gd name="T51" fmla="*/ 52 h 134"/>
                <a:gd name="T52" fmla="*/ 15 w 321"/>
                <a:gd name="T53" fmla="*/ 42 h 134"/>
                <a:gd name="T54" fmla="*/ 28 w 321"/>
                <a:gd name="T55" fmla="*/ 32 h 134"/>
                <a:gd name="T56" fmla="*/ 50 w 321"/>
                <a:gd name="T57" fmla="*/ 20 h 134"/>
                <a:gd name="T58" fmla="*/ 73 w 321"/>
                <a:gd name="T59" fmla="*/ 14 h 134"/>
                <a:gd name="T60" fmla="*/ 98 w 321"/>
                <a:gd name="T61" fmla="*/ 6 h 134"/>
                <a:gd name="T62" fmla="*/ 130 w 321"/>
                <a:gd name="T63" fmla="*/ 4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6" y="4"/>
                  </a:lnTo>
                  <a:lnTo>
                    <a:pt x="224" y="6"/>
                  </a:lnTo>
                  <a:lnTo>
                    <a:pt x="252" y="14"/>
                  </a:lnTo>
                  <a:lnTo>
                    <a:pt x="276" y="20"/>
                  </a:lnTo>
                  <a:lnTo>
                    <a:pt x="293" y="32"/>
                  </a:lnTo>
                  <a:lnTo>
                    <a:pt x="310" y="42"/>
                  </a:lnTo>
                  <a:lnTo>
                    <a:pt x="318" y="52"/>
                  </a:lnTo>
                  <a:lnTo>
                    <a:pt x="321" y="66"/>
                  </a:lnTo>
                  <a:lnTo>
                    <a:pt x="318" y="80"/>
                  </a:lnTo>
                  <a:lnTo>
                    <a:pt x="310" y="95"/>
                  </a:lnTo>
                  <a:lnTo>
                    <a:pt x="293" y="104"/>
                  </a:lnTo>
                  <a:lnTo>
                    <a:pt x="276" y="114"/>
                  </a:lnTo>
                  <a:lnTo>
                    <a:pt x="252" y="123"/>
                  </a:lnTo>
                  <a:lnTo>
                    <a:pt x="224" y="130"/>
                  </a:lnTo>
                  <a:lnTo>
                    <a:pt x="196" y="134"/>
                  </a:lnTo>
                  <a:lnTo>
                    <a:pt x="160" y="134"/>
                  </a:lnTo>
                  <a:lnTo>
                    <a:pt x="130" y="134"/>
                  </a:lnTo>
                  <a:lnTo>
                    <a:pt x="98" y="130"/>
                  </a:lnTo>
                  <a:lnTo>
                    <a:pt x="73" y="123"/>
                  </a:lnTo>
                  <a:lnTo>
                    <a:pt x="50" y="114"/>
                  </a:lnTo>
                  <a:lnTo>
                    <a:pt x="28" y="104"/>
                  </a:lnTo>
                  <a:lnTo>
                    <a:pt x="15" y="95"/>
                  </a:lnTo>
                  <a:lnTo>
                    <a:pt x="4" y="80"/>
                  </a:lnTo>
                  <a:lnTo>
                    <a:pt x="0" y="66"/>
                  </a:lnTo>
                  <a:lnTo>
                    <a:pt x="4" y="52"/>
                  </a:lnTo>
                  <a:lnTo>
                    <a:pt x="15" y="42"/>
                  </a:lnTo>
                  <a:lnTo>
                    <a:pt x="28" y="32"/>
                  </a:lnTo>
                  <a:lnTo>
                    <a:pt x="50" y="20"/>
                  </a:lnTo>
                  <a:lnTo>
                    <a:pt x="73" y="14"/>
                  </a:lnTo>
                  <a:lnTo>
                    <a:pt x="98" y="6"/>
                  </a:lnTo>
                  <a:lnTo>
                    <a:pt x="130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6" name="Freeform 2064"/>
            <p:cNvSpPr>
              <a:spLocks/>
            </p:cNvSpPr>
            <p:nvPr/>
          </p:nvSpPr>
          <p:spPr bwMode="auto">
            <a:xfrm>
              <a:off x="3932238" y="3694113"/>
              <a:ext cx="254000" cy="104775"/>
            </a:xfrm>
            <a:custGeom>
              <a:avLst/>
              <a:gdLst>
                <a:gd name="T0" fmla="*/ 160 w 321"/>
                <a:gd name="T1" fmla="*/ 0 h 134"/>
                <a:gd name="T2" fmla="*/ 196 w 321"/>
                <a:gd name="T3" fmla="*/ 4 h 134"/>
                <a:gd name="T4" fmla="*/ 224 w 321"/>
                <a:gd name="T5" fmla="*/ 6 h 134"/>
                <a:gd name="T6" fmla="*/ 252 w 321"/>
                <a:gd name="T7" fmla="*/ 14 h 134"/>
                <a:gd name="T8" fmla="*/ 276 w 321"/>
                <a:gd name="T9" fmla="*/ 20 h 134"/>
                <a:gd name="T10" fmla="*/ 293 w 321"/>
                <a:gd name="T11" fmla="*/ 32 h 134"/>
                <a:gd name="T12" fmla="*/ 310 w 321"/>
                <a:gd name="T13" fmla="*/ 42 h 134"/>
                <a:gd name="T14" fmla="*/ 318 w 321"/>
                <a:gd name="T15" fmla="*/ 52 h 134"/>
                <a:gd name="T16" fmla="*/ 321 w 321"/>
                <a:gd name="T17" fmla="*/ 66 h 134"/>
                <a:gd name="T18" fmla="*/ 318 w 321"/>
                <a:gd name="T19" fmla="*/ 80 h 134"/>
                <a:gd name="T20" fmla="*/ 310 w 321"/>
                <a:gd name="T21" fmla="*/ 95 h 134"/>
                <a:gd name="T22" fmla="*/ 293 w 321"/>
                <a:gd name="T23" fmla="*/ 104 h 134"/>
                <a:gd name="T24" fmla="*/ 276 w 321"/>
                <a:gd name="T25" fmla="*/ 114 h 134"/>
                <a:gd name="T26" fmla="*/ 252 w 321"/>
                <a:gd name="T27" fmla="*/ 123 h 134"/>
                <a:gd name="T28" fmla="*/ 224 w 321"/>
                <a:gd name="T29" fmla="*/ 130 h 134"/>
                <a:gd name="T30" fmla="*/ 196 w 321"/>
                <a:gd name="T31" fmla="*/ 134 h 134"/>
                <a:gd name="T32" fmla="*/ 160 w 321"/>
                <a:gd name="T33" fmla="*/ 134 h 134"/>
                <a:gd name="T34" fmla="*/ 130 w 321"/>
                <a:gd name="T35" fmla="*/ 134 h 134"/>
                <a:gd name="T36" fmla="*/ 98 w 321"/>
                <a:gd name="T37" fmla="*/ 130 h 134"/>
                <a:gd name="T38" fmla="*/ 73 w 321"/>
                <a:gd name="T39" fmla="*/ 123 h 134"/>
                <a:gd name="T40" fmla="*/ 50 w 321"/>
                <a:gd name="T41" fmla="*/ 114 h 134"/>
                <a:gd name="T42" fmla="*/ 28 w 321"/>
                <a:gd name="T43" fmla="*/ 104 h 134"/>
                <a:gd name="T44" fmla="*/ 15 w 321"/>
                <a:gd name="T45" fmla="*/ 95 h 134"/>
                <a:gd name="T46" fmla="*/ 4 w 321"/>
                <a:gd name="T47" fmla="*/ 80 h 134"/>
                <a:gd name="T48" fmla="*/ 0 w 321"/>
                <a:gd name="T49" fmla="*/ 66 h 134"/>
                <a:gd name="T50" fmla="*/ 4 w 321"/>
                <a:gd name="T51" fmla="*/ 52 h 134"/>
                <a:gd name="T52" fmla="*/ 15 w 321"/>
                <a:gd name="T53" fmla="*/ 42 h 134"/>
                <a:gd name="T54" fmla="*/ 28 w 321"/>
                <a:gd name="T55" fmla="*/ 32 h 134"/>
                <a:gd name="T56" fmla="*/ 50 w 321"/>
                <a:gd name="T57" fmla="*/ 20 h 134"/>
                <a:gd name="T58" fmla="*/ 73 w 321"/>
                <a:gd name="T59" fmla="*/ 14 h 134"/>
                <a:gd name="T60" fmla="*/ 98 w 321"/>
                <a:gd name="T61" fmla="*/ 6 h 134"/>
                <a:gd name="T62" fmla="*/ 130 w 321"/>
                <a:gd name="T63" fmla="*/ 4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6" y="4"/>
                  </a:lnTo>
                  <a:lnTo>
                    <a:pt x="224" y="6"/>
                  </a:lnTo>
                  <a:lnTo>
                    <a:pt x="252" y="14"/>
                  </a:lnTo>
                  <a:lnTo>
                    <a:pt x="276" y="20"/>
                  </a:lnTo>
                  <a:lnTo>
                    <a:pt x="293" y="32"/>
                  </a:lnTo>
                  <a:lnTo>
                    <a:pt x="310" y="42"/>
                  </a:lnTo>
                  <a:lnTo>
                    <a:pt x="318" y="52"/>
                  </a:lnTo>
                  <a:lnTo>
                    <a:pt x="321" y="66"/>
                  </a:lnTo>
                  <a:lnTo>
                    <a:pt x="318" y="80"/>
                  </a:lnTo>
                  <a:lnTo>
                    <a:pt x="310" y="95"/>
                  </a:lnTo>
                  <a:lnTo>
                    <a:pt x="293" y="104"/>
                  </a:lnTo>
                  <a:lnTo>
                    <a:pt x="276" y="114"/>
                  </a:lnTo>
                  <a:lnTo>
                    <a:pt x="252" y="123"/>
                  </a:lnTo>
                  <a:lnTo>
                    <a:pt x="224" y="130"/>
                  </a:lnTo>
                  <a:lnTo>
                    <a:pt x="196" y="134"/>
                  </a:lnTo>
                  <a:lnTo>
                    <a:pt x="160" y="134"/>
                  </a:lnTo>
                  <a:lnTo>
                    <a:pt x="130" y="134"/>
                  </a:lnTo>
                  <a:lnTo>
                    <a:pt x="98" y="130"/>
                  </a:lnTo>
                  <a:lnTo>
                    <a:pt x="73" y="123"/>
                  </a:lnTo>
                  <a:lnTo>
                    <a:pt x="50" y="114"/>
                  </a:lnTo>
                  <a:lnTo>
                    <a:pt x="28" y="104"/>
                  </a:lnTo>
                  <a:lnTo>
                    <a:pt x="15" y="95"/>
                  </a:lnTo>
                  <a:lnTo>
                    <a:pt x="4" y="80"/>
                  </a:lnTo>
                  <a:lnTo>
                    <a:pt x="0" y="66"/>
                  </a:lnTo>
                  <a:lnTo>
                    <a:pt x="4" y="52"/>
                  </a:lnTo>
                  <a:lnTo>
                    <a:pt x="15" y="42"/>
                  </a:lnTo>
                  <a:lnTo>
                    <a:pt x="28" y="32"/>
                  </a:lnTo>
                  <a:lnTo>
                    <a:pt x="50" y="20"/>
                  </a:lnTo>
                  <a:lnTo>
                    <a:pt x="73" y="14"/>
                  </a:lnTo>
                  <a:lnTo>
                    <a:pt x="98" y="6"/>
                  </a:lnTo>
                  <a:lnTo>
                    <a:pt x="130" y="4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7" name="Freeform 2065"/>
            <p:cNvSpPr>
              <a:spLocks/>
            </p:cNvSpPr>
            <p:nvPr/>
          </p:nvSpPr>
          <p:spPr bwMode="auto">
            <a:xfrm>
              <a:off x="3856038" y="3470275"/>
              <a:ext cx="57150" cy="58738"/>
            </a:xfrm>
            <a:custGeom>
              <a:avLst/>
              <a:gdLst>
                <a:gd name="T0" fmla="*/ 36 w 72"/>
                <a:gd name="T1" fmla="*/ 0 h 74"/>
                <a:gd name="T2" fmla="*/ 45 w 72"/>
                <a:gd name="T3" fmla="*/ 0 h 74"/>
                <a:gd name="T4" fmla="*/ 52 w 72"/>
                <a:gd name="T5" fmla="*/ 4 h 74"/>
                <a:gd name="T6" fmla="*/ 58 w 72"/>
                <a:gd name="T7" fmla="*/ 8 h 74"/>
                <a:gd name="T8" fmla="*/ 62 w 72"/>
                <a:gd name="T9" fmla="*/ 10 h 74"/>
                <a:gd name="T10" fmla="*/ 64 w 72"/>
                <a:gd name="T11" fmla="*/ 18 h 74"/>
                <a:gd name="T12" fmla="*/ 68 w 72"/>
                <a:gd name="T13" fmla="*/ 22 h 74"/>
                <a:gd name="T14" fmla="*/ 72 w 72"/>
                <a:gd name="T15" fmla="*/ 29 h 74"/>
                <a:gd name="T16" fmla="*/ 72 w 72"/>
                <a:gd name="T17" fmla="*/ 36 h 74"/>
                <a:gd name="T18" fmla="*/ 72 w 72"/>
                <a:gd name="T19" fmla="*/ 42 h 74"/>
                <a:gd name="T20" fmla="*/ 68 w 72"/>
                <a:gd name="T21" fmla="*/ 48 h 74"/>
                <a:gd name="T22" fmla="*/ 64 w 72"/>
                <a:gd name="T23" fmla="*/ 57 h 74"/>
                <a:gd name="T24" fmla="*/ 62 w 72"/>
                <a:gd name="T25" fmla="*/ 64 h 74"/>
                <a:gd name="T26" fmla="*/ 58 w 72"/>
                <a:gd name="T27" fmla="*/ 67 h 74"/>
                <a:gd name="T28" fmla="*/ 52 w 72"/>
                <a:gd name="T29" fmla="*/ 70 h 74"/>
                <a:gd name="T30" fmla="*/ 45 w 72"/>
                <a:gd name="T31" fmla="*/ 70 h 74"/>
                <a:gd name="T32" fmla="*/ 36 w 72"/>
                <a:gd name="T33" fmla="*/ 74 h 74"/>
                <a:gd name="T34" fmla="*/ 30 w 72"/>
                <a:gd name="T35" fmla="*/ 70 h 74"/>
                <a:gd name="T36" fmla="*/ 24 w 72"/>
                <a:gd name="T37" fmla="*/ 70 h 74"/>
                <a:gd name="T38" fmla="*/ 17 w 72"/>
                <a:gd name="T39" fmla="*/ 67 h 74"/>
                <a:gd name="T40" fmla="*/ 14 w 72"/>
                <a:gd name="T41" fmla="*/ 64 h 74"/>
                <a:gd name="T42" fmla="*/ 6 w 72"/>
                <a:gd name="T43" fmla="*/ 57 h 74"/>
                <a:gd name="T44" fmla="*/ 2 w 72"/>
                <a:gd name="T45" fmla="*/ 48 h 74"/>
                <a:gd name="T46" fmla="*/ 2 w 72"/>
                <a:gd name="T47" fmla="*/ 42 h 74"/>
                <a:gd name="T48" fmla="*/ 0 w 72"/>
                <a:gd name="T49" fmla="*/ 36 h 74"/>
                <a:gd name="T50" fmla="*/ 2 w 72"/>
                <a:gd name="T51" fmla="*/ 29 h 74"/>
                <a:gd name="T52" fmla="*/ 2 w 72"/>
                <a:gd name="T53" fmla="*/ 22 h 74"/>
                <a:gd name="T54" fmla="*/ 6 w 72"/>
                <a:gd name="T55" fmla="*/ 18 h 74"/>
                <a:gd name="T56" fmla="*/ 14 w 72"/>
                <a:gd name="T57" fmla="*/ 10 h 74"/>
                <a:gd name="T58" fmla="*/ 17 w 72"/>
                <a:gd name="T59" fmla="*/ 8 h 74"/>
                <a:gd name="T60" fmla="*/ 24 w 72"/>
                <a:gd name="T61" fmla="*/ 4 h 74"/>
                <a:gd name="T62" fmla="*/ 30 w 72"/>
                <a:gd name="T63" fmla="*/ 0 h 74"/>
                <a:gd name="T64" fmla="*/ 36 w 72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4">
                  <a:moveTo>
                    <a:pt x="36" y="0"/>
                  </a:moveTo>
                  <a:lnTo>
                    <a:pt x="45" y="0"/>
                  </a:lnTo>
                  <a:lnTo>
                    <a:pt x="52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4" y="18"/>
                  </a:lnTo>
                  <a:lnTo>
                    <a:pt x="68" y="22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68" y="48"/>
                  </a:lnTo>
                  <a:lnTo>
                    <a:pt x="64" y="57"/>
                  </a:lnTo>
                  <a:lnTo>
                    <a:pt x="62" y="64"/>
                  </a:lnTo>
                  <a:lnTo>
                    <a:pt x="58" y="67"/>
                  </a:lnTo>
                  <a:lnTo>
                    <a:pt x="52" y="70"/>
                  </a:lnTo>
                  <a:lnTo>
                    <a:pt x="45" y="70"/>
                  </a:lnTo>
                  <a:lnTo>
                    <a:pt x="36" y="74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6" y="57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8" name="Freeform 2066"/>
            <p:cNvSpPr>
              <a:spLocks/>
            </p:cNvSpPr>
            <p:nvPr/>
          </p:nvSpPr>
          <p:spPr bwMode="auto">
            <a:xfrm>
              <a:off x="3856038" y="3470275"/>
              <a:ext cx="57150" cy="58738"/>
            </a:xfrm>
            <a:custGeom>
              <a:avLst/>
              <a:gdLst>
                <a:gd name="T0" fmla="*/ 36 w 72"/>
                <a:gd name="T1" fmla="*/ 0 h 74"/>
                <a:gd name="T2" fmla="*/ 45 w 72"/>
                <a:gd name="T3" fmla="*/ 0 h 74"/>
                <a:gd name="T4" fmla="*/ 52 w 72"/>
                <a:gd name="T5" fmla="*/ 4 h 74"/>
                <a:gd name="T6" fmla="*/ 58 w 72"/>
                <a:gd name="T7" fmla="*/ 8 h 74"/>
                <a:gd name="T8" fmla="*/ 62 w 72"/>
                <a:gd name="T9" fmla="*/ 10 h 74"/>
                <a:gd name="T10" fmla="*/ 64 w 72"/>
                <a:gd name="T11" fmla="*/ 18 h 74"/>
                <a:gd name="T12" fmla="*/ 68 w 72"/>
                <a:gd name="T13" fmla="*/ 22 h 74"/>
                <a:gd name="T14" fmla="*/ 72 w 72"/>
                <a:gd name="T15" fmla="*/ 29 h 74"/>
                <a:gd name="T16" fmla="*/ 72 w 72"/>
                <a:gd name="T17" fmla="*/ 36 h 74"/>
                <a:gd name="T18" fmla="*/ 72 w 72"/>
                <a:gd name="T19" fmla="*/ 42 h 74"/>
                <a:gd name="T20" fmla="*/ 68 w 72"/>
                <a:gd name="T21" fmla="*/ 48 h 74"/>
                <a:gd name="T22" fmla="*/ 64 w 72"/>
                <a:gd name="T23" fmla="*/ 57 h 74"/>
                <a:gd name="T24" fmla="*/ 62 w 72"/>
                <a:gd name="T25" fmla="*/ 64 h 74"/>
                <a:gd name="T26" fmla="*/ 58 w 72"/>
                <a:gd name="T27" fmla="*/ 67 h 74"/>
                <a:gd name="T28" fmla="*/ 52 w 72"/>
                <a:gd name="T29" fmla="*/ 70 h 74"/>
                <a:gd name="T30" fmla="*/ 45 w 72"/>
                <a:gd name="T31" fmla="*/ 70 h 74"/>
                <a:gd name="T32" fmla="*/ 36 w 72"/>
                <a:gd name="T33" fmla="*/ 74 h 74"/>
                <a:gd name="T34" fmla="*/ 30 w 72"/>
                <a:gd name="T35" fmla="*/ 70 h 74"/>
                <a:gd name="T36" fmla="*/ 24 w 72"/>
                <a:gd name="T37" fmla="*/ 70 h 74"/>
                <a:gd name="T38" fmla="*/ 17 w 72"/>
                <a:gd name="T39" fmla="*/ 67 h 74"/>
                <a:gd name="T40" fmla="*/ 14 w 72"/>
                <a:gd name="T41" fmla="*/ 64 h 74"/>
                <a:gd name="T42" fmla="*/ 6 w 72"/>
                <a:gd name="T43" fmla="*/ 57 h 74"/>
                <a:gd name="T44" fmla="*/ 2 w 72"/>
                <a:gd name="T45" fmla="*/ 48 h 74"/>
                <a:gd name="T46" fmla="*/ 2 w 72"/>
                <a:gd name="T47" fmla="*/ 42 h 74"/>
                <a:gd name="T48" fmla="*/ 0 w 72"/>
                <a:gd name="T49" fmla="*/ 36 h 74"/>
                <a:gd name="T50" fmla="*/ 2 w 72"/>
                <a:gd name="T51" fmla="*/ 29 h 74"/>
                <a:gd name="T52" fmla="*/ 2 w 72"/>
                <a:gd name="T53" fmla="*/ 22 h 74"/>
                <a:gd name="T54" fmla="*/ 6 w 72"/>
                <a:gd name="T55" fmla="*/ 18 h 74"/>
                <a:gd name="T56" fmla="*/ 14 w 72"/>
                <a:gd name="T57" fmla="*/ 10 h 74"/>
                <a:gd name="T58" fmla="*/ 17 w 72"/>
                <a:gd name="T59" fmla="*/ 8 h 74"/>
                <a:gd name="T60" fmla="*/ 24 w 72"/>
                <a:gd name="T61" fmla="*/ 4 h 74"/>
                <a:gd name="T62" fmla="*/ 30 w 72"/>
                <a:gd name="T63" fmla="*/ 0 h 74"/>
                <a:gd name="T64" fmla="*/ 36 w 72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4">
                  <a:moveTo>
                    <a:pt x="36" y="0"/>
                  </a:moveTo>
                  <a:lnTo>
                    <a:pt x="45" y="0"/>
                  </a:lnTo>
                  <a:lnTo>
                    <a:pt x="52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4" y="18"/>
                  </a:lnTo>
                  <a:lnTo>
                    <a:pt x="68" y="22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68" y="48"/>
                  </a:lnTo>
                  <a:lnTo>
                    <a:pt x="64" y="57"/>
                  </a:lnTo>
                  <a:lnTo>
                    <a:pt x="62" y="64"/>
                  </a:lnTo>
                  <a:lnTo>
                    <a:pt x="58" y="67"/>
                  </a:lnTo>
                  <a:lnTo>
                    <a:pt x="52" y="70"/>
                  </a:lnTo>
                  <a:lnTo>
                    <a:pt x="45" y="70"/>
                  </a:lnTo>
                  <a:lnTo>
                    <a:pt x="36" y="74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6" y="57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6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39" name="Line 2067"/>
            <p:cNvSpPr>
              <a:spLocks noChangeShapeType="1"/>
            </p:cNvSpPr>
            <p:nvPr/>
          </p:nvSpPr>
          <p:spPr bwMode="auto">
            <a:xfrm>
              <a:off x="3848100" y="3543300"/>
              <a:ext cx="76200" cy="15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0" name="Freeform 2068"/>
            <p:cNvSpPr>
              <a:spLocks/>
            </p:cNvSpPr>
            <p:nvPr/>
          </p:nvSpPr>
          <p:spPr bwMode="auto">
            <a:xfrm>
              <a:off x="3825875" y="3529013"/>
              <a:ext cx="58738" cy="109537"/>
            </a:xfrm>
            <a:custGeom>
              <a:avLst/>
              <a:gdLst>
                <a:gd name="T0" fmla="*/ 75 w 75"/>
                <a:gd name="T1" fmla="*/ 0 h 137"/>
                <a:gd name="T2" fmla="*/ 75 w 75"/>
                <a:gd name="T3" fmla="*/ 63 h 137"/>
                <a:gd name="T4" fmla="*/ 0 w 75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37">
                  <a:moveTo>
                    <a:pt x="75" y="0"/>
                  </a:moveTo>
                  <a:lnTo>
                    <a:pt x="75" y="63"/>
                  </a:lnTo>
                  <a:lnTo>
                    <a:pt x="0" y="137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1" name="Line 2069"/>
            <p:cNvSpPr>
              <a:spLocks noChangeShapeType="1"/>
            </p:cNvSpPr>
            <p:nvPr/>
          </p:nvSpPr>
          <p:spPr bwMode="auto">
            <a:xfrm>
              <a:off x="3884613" y="3579813"/>
              <a:ext cx="60325" cy="58737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2" name="Freeform 2070"/>
            <p:cNvSpPr>
              <a:spLocks/>
            </p:cNvSpPr>
            <p:nvPr/>
          </p:nvSpPr>
          <p:spPr bwMode="auto">
            <a:xfrm>
              <a:off x="3838575" y="3451225"/>
              <a:ext cx="58738" cy="55563"/>
            </a:xfrm>
            <a:custGeom>
              <a:avLst/>
              <a:gdLst>
                <a:gd name="T0" fmla="*/ 39 w 74"/>
                <a:gd name="T1" fmla="*/ 0 h 70"/>
                <a:gd name="T2" fmla="*/ 46 w 74"/>
                <a:gd name="T3" fmla="*/ 0 h 70"/>
                <a:gd name="T4" fmla="*/ 52 w 74"/>
                <a:gd name="T5" fmla="*/ 4 h 70"/>
                <a:gd name="T6" fmla="*/ 56 w 74"/>
                <a:gd name="T7" fmla="*/ 6 h 70"/>
                <a:gd name="T8" fmla="*/ 62 w 74"/>
                <a:gd name="T9" fmla="*/ 10 h 70"/>
                <a:gd name="T10" fmla="*/ 67 w 74"/>
                <a:gd name="T11" fmla="*/ 14 h 70"/>
                <a:gd name="T12" fmla="*/ 70 w 74"/>
                <a:gd name="T13" fmla="*/ 22 h 70"/>
                <a:gd name="T14" fmla="*/ 74 w 74"/>
                <a:gd name="T15" fmla="*/ 28 h 70"/>
                <a:gd name="T16" fmla="*/ 74 w 74"/>
                <a:gd name="T17" fmla="*/ 34 h 70"/>
                <a:gd name="T18" fmla="*/ 74 w 74"/>
                <a:gd name="T19" fmla="*/ 42 h 70"/>
                <a:gd name="T20" fmla="*/ 70 w 74"/>
                <a:gd name="T21" fmla="*/ 50 h 70"/>
                <a:gd name="T22" fmla="*/ 67 w 74"/>
                <a:gd name="T23" fmla="*/ 56 h 70"/>
                <a:gd name="T24" fmla="*/ 62 w 74"/>
                <a:gd name="T25" fmla="*/ 60 h 70"/>
                <a:gd name="T26" fmla="*/ 56 w 74"/>
                <a:gd name="T27" fmla="*/ 66 h 70"/>
                <a:gd name="T28" fmla="*/ 52 w 74"/>
                <a:gd name="T29" fmla="*/ 70 h 70"/>
                <a:gd name="T30" fmla="*/ 46 w 74"/>
                <a:gd name="T31" fmla="*/ 70 h 70"/>
                <a:gd name="T32" fmla="*/ 39 w 74"/>
                <a:gd name="T33" fmla="*/ 70 h 70"/>
                <a:gd name="T34" fmla="*/ 30 w 74"/>
                <a:gd name="T35" fmla="*/ 70 h 70"/>
                <a:gd name="T36" fmla="*/ 24 w 74"/>
                <a:gd name="T37" fmla="*/ 70 h 70"/>
                <a:gd name="T38" fmla="*/ 18 w 74"/>
                <a:gd name="T39" fmla="*/ 66 h 70"/>
                <a:gd name="T40" fmla="*/ 11 w 74"/>
                <a:gd name="T41" fmla="*/ 60 h 70"/>
                <a:gd name="T42" fmla="*/ 8 w 74"/>
                <a:gd name="T43" fmla="*/ 56 h 70"/>
                <a:gd name="T44" fmla="*/ 4 w 74"/>
                <a:gd name="T45" fmla="*/ 50 h 70"/>
                <a:gd name="T46" fmla="*/ 4 w 74"/>
                <a:gd name="T47" fmla="*/ 42 h 70"/>
                <a:gd name="T48" fmla="*/ 0 w 74"/>
                <a:gd name="T49" fmla="*/ 34 h 70"/>
                <a:gd name="T50" fmla="*/ 4 w 74"/>
                <a:gd name="T51" fmla="*/ 28 h 70"/>
                <a:gd name="T52" fmla="*/ 4 w 74"/>
                <a:gd name="T53" fmla="*/ 22 h 70"/>
                <a:gd name="T54" fmla="*/ 8 w 74"/>
                <a:gd name="T55" fmla="*/ 14 h 70"/>
                <a:gd name="T56" fmla="*/ 11 w 74"/>
                <a:gd name="T57" fmla="*/ 10 h 70"/>
                <a:gd name="T58" fmla="*/ 18 w 74"/>
                <a:gd name="T59" fmla="*/ 6 h 70"/>
                <a:gd name="T60" fmla="*/ 24 w 74"/>
                <a:gd name="T61" fmla="*/ 4 h 70"/>
                <a:gd name="T62" fmla="*/ 30 w 74"/>
                <a:gd name="T63" fmla="*/ 0 h 70"/>
                <a:gd name="T64" fmla="*/ 39 w 74"/>
                <a:gd name="T6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70">
                  <a:moveTo>
                    <a:pt x="39" y="0"/>
                  </a:moveTo>
                  <a:lnTo>
                    <a:pt x="46" y="0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7" y="14"/>
                  </a:lnTo>
                  <a:lnTo>
                    <a:pt x="70" y="22"/>
                  </a:lnTo>
                  <a:lnTo>
                    <a:pt x="74" y="28"/>
                  </a:lnTo>
                  <a:lnTo>
                    <a:pt x="74" y="34"/>
                  </a:lnTo>
                  <a:lnTo>
                    <a:pt x="74" y="42"/>
                  </a:lnTo>
                  <a:lnTo>
                    <a:pt x="70" y="50"/>
                  </a:lnTo>
                  <a:lnTo>
                    <a:pt x="67" y="56"/>
                  </a:lnTo>
                  <a:lnTo>
                    <a:pt x="62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0"/>
                  </a:lnTo>
                  <a:lnTo>
                    <a:pt x="39" y="70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8" y="66"/>
                  </a:lnTo>
                  <a:lnTo>
                    <a:pt x="11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3" name="Freeform 2071"/>
            <p:cNvSpPr>
              <a:spLocks/>
            </p:cNvSpPr>
            <p:nvPr/>
          </p:nvSpPr>
          <p:spPr bwMode="auto">
            <a:xfrm>
              <a:off x="3838575" y="3451225"/>
              <a:ext cx="58738" cy="55563"/>
            </a:xfrm>
            <a:custGeom>
              <a:avLst/>
              <a:gdLst>
                <a:gd name="T0" fmla="*/ 39 w 74"/>
                <a:gd name="T1" fmla="*/ 0 h 70"/>
                <a:gd name="T2" fmla="*/ 46 w 74"/>
                <a:gd name="T3" fmla="*/ 0 h 70"/>
                <a:gd name="T4" fmla="*/ 52 w 74"/>
                <a:gd name="T5" fmla="*/ 4 h 70"/>
                <a:gd name="T6" fmla="*/ 56 w 74"/>
                <a:gd name="T7" fmla="*/ 6 h 70"/>
                <a:gd name="T8" fmla="*/ 62 w 74"/>
                <a:gd name="T9" fmla="*/ 10 h 70"/>
                <a:gd name="T10" fmla="*/ 67 w 74"/>
                <a:gd name="T11" fmla="*/ 14 h 70"/>
                <a:gd name="T12" fmla="*/ 70 w 74"/>
                <a:gd name="T13" fmla="*/ 22 h 70"/>
                <a:gd name="T14" fmla="*/ 74 w 74"/>
                <a:gd name="T15" fmla="*/ 28 h 70"/>
                <a:gd name="T16" fmla="*/ 74 w 74"/>
                <a:gd name="T17" fmla="*/ 34 h 70"/>
                <a:gd name="T18" fmla="*/ 74 w 74"/>
                <a:gd name="T19" fmla="*/ 42 h 70"/>
                <a:gd name="T20" fmla="*/ 70 w 74"/>
                <a:gd name="T21" fmla="*/ 50 h 70"/>
                <a:gd name="T22" fmla="*/ 67 w 74"/>
                <a:gd name="T23" fmla="*/ 56 h 70"/>
                <a:gd name="T24" fmla="*/ 62 w 74"/>
                <a:gd name="T25" fmla="*/ 60 h 70"/>
                <a:gd name="T26" fmla="*/ 56 w 74"/>
                <a:gd name="T27" fmla="*/ 66 h 70"/>
                <a:gd name="T28" fmla="*/ 52 w 74"/>
                <a:gd name="T29" fmla="*/ 70 h 70"/>
                <a:gd name="T30" fmla="*/ 46 w 74"/>
                <a:gd name="T31" fmla="*/ 70 h 70"/>
                <a:gd name="T32" fmla="*/ 39 w 74"/>
                <a:gd name="T33" fmla="*/ 70 h 70"/>
                <a:gd name="T34" fmla="*/ 30 w 74"/>
                <a:gd name="T35" fmla="*/ 70 h 70"/>
                <a:gd name="T36" fmla="*/ 24 w 74"/>
                <a:gd name="T37" fmla="*/ 70 h 70"/>
                <a:gd name="T38" fmla="*/ 18 w 74"/>
                <a:gd name="T39" fmla="*/ 66 h 70"/>
                <a:gd name="T40" fmla="*/ 11 w 74"/>
                <a:gd name="T41" fmla="*/ 60 h 70"/>
                <a:gd name="T42" fmla="*/ 8 w 74"/>
                <a:gd name="T43" fmla="*/ 56 h 70"/>
                <a:gd name="T44" fmla="*/ 4 w 74"/>
                <a:gd name="T45" fmla="*/ 50 h 70"/>
                <a:gd name="T46" fmla="*/ 4 w 74"/>
                <a:gd name="T47" fmla="*/ 42 h 70"/>
                <a:gd name="T48" fmla="*/ 0 w 74"/>
                <a:gd name="T49" fmla="*/ 34 h 70"/>
                <a:gd name="T50" fmla="*/ 4 w 74"/>
                <a:gd name="T51" fmla="*/ 28 h 70"/>
                <a:gd name="T52" fmla="*/ 4 w 74"/>
                <a:gd name="T53" fmla="*/ 22 h 70"/>
                <a:gd name="T54" fmla="*/ 8 w 74"/>
                <a:gd name="T55" fmla="*/ 14 h 70"/>
                <a:gd name="T56" fmla="*/ 11 w 74"/>
                <a:gd name="T57" fmla="*/ 10 h 70"/>
                <a:gd name="T58" fmla="*/ 18 w 74"/>
                <a:gd name="T59" fmla="*/ 6 h 70"/>
                <a:gd name="T60" fmla="*/ 24 w 74"/>
                <a:gd name="T61" fmla="*/ 4 h 70"/>
                <a:gd name="T62" fmla="*/ 30 w 74"/>
                <a:gd name="T63" fmla="*/ 0 h 70"/>
                <a:gd name="T64" fmla="*/ 39 w 74"/>
                <a:gd name="T6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70">
                  <a:moveTo>
                    <a:pt x="39" y="0"/>
                  </a:moveTo>
                  <a:lnTo>
                    <a:pt x="46" y="0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7" y="14"/>
                  </a:lnTo>
                  <a:lnTo>
                    <a:pt x="70" y="22"/>
                  </a:lnTo>
                  <a:lnTo>
                    <a:pt x="74" y="28"/>
                  </a:lnTo>
                  <a:lnTo>
                    <a:pt x="74" y="34"/>
                  </a:lnTo>
                  <a:lnTo>
                    <a:pt x="74" y="42"/>
                  </a:lnTo>
                  <a:lnTo>
                    <a:pt x="70" y="50"/>
                  </a:lnTo>
                  <a:lnTo>
                    <a:pt x="67" y="56"/>
                  </a:lnTo>
                  <a:lnTo>
                    <a:pt x="62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0"/>
                  </a:lnTo>
                  <a:lnTo>
                    <a:pt x="39" y="70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8" y="66"/>
                  </a:lnTo>
                  <a:lnTo>
                    <a:pt x="11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4" name="Line 2072"/>
            <p:cNvSpPr>
              <a:spLocks noChangeShapeType="1"/>
            </p:cNvSpPr>
            <p:nvPr/>
          </p:nvSpPr>
          <p:spPr bwMode="auto">
            <a:xfrm>
              <a:off x="3827463" y="3524250"/>
              <a:ext cx="79375" cy="15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5" name="Freeform 2073"/>
            <p:cNvSpPr>
              <a:spLocks/>
            </p:cNvSpPr>
            <p:nvPr/>
          </p:nvSpPr>
          <p:spPr bwMode="auto">
            <a:xfrm>
              <a:off x="3808413" y="3508375"/>
              <a:ext cx="58737" cy="109538"/>
            </a:xfrm>
            <a:custGeom>
              <a:avLst/>
              <a:gdLst>
                <a:gd name="T0" fmla="*/ 74 w 74"/>
                <a:gd name="T1" fmla="*/ 0 h 139"/>
                <a:gd name="T2" fmla="*/ 74 w 74"/>
                <a:gd name="T3" fmla="*/ 64 h 139"/>
                <a:gd name="T4" fmla="*/ 0 w 74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39">
                  <a:moveTo>
                    <a:pt x="74" y="0"/>
                  </a:moveTo>
                  <a:lnTo>
                    <a:pt x="74" y="64"/>
                  </a:lnTo>
                  <a:lnTo>
                    <a:pt x="0" y="13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6" name="Line 2074"/>
            <p:cNvSpPr>
              <a:spLocks noChangeShapeType="1"/>
            </p:cNvSpPr>
            <p:nvPr/>
          </p:nvSpPr>
          <p:spPr bwMode="auto">
            <a:xfrm>
              <a:off x="3867150" y="3559175"/>
              <a:ext cx="60325" cy="587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7" name="Line 2075"/>
            <p:cNvSpPr>
              <a:spLocks noChangeShapeType="1"/>
            </p:cNvSpPr>
            <p:nvPr/>
          </p:nvSpPr>
          <p:spPr bwMode="auto">
            <a:xfrm>
              <a:off x="3919538" y="3529013"/>
              <a:ext cx="179387" cy="15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8" name="Line 2076"/>
            <p:cNvSpPr>
              <a:spLocks noChangeShapeType="1"/>
            </p:cNvSpPr>
            <p:nvPr/>
          </p:nvSpPr>
          <p:spPr bwMode="auto">
            <a:xfrm>
              <a:off x="4140200" y="3595688"/>
              <a:ext cx="41275" cy="396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49" name="Line 2077"/>
            <p:cNvSpPr>
              <a:spLocks noChangeShapeType="1"/>
            </p:cNvSpPr>
            <p:nvPr/>
          </p:nvSpPr>
          <p:spPr bwMode="auto">
            <a:xfrm flipH="1">
              <a:off x="4289425" y="3595688"/>
              <a:ext cx="44450" cy="396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0" name="Freeform 2078"/>
            <p:cNvSpPr>
              <a:spLocks/>
            </p:cNvSpPr>
            <p:nvPr/>
          </p:nvSpPr>
          <p:spPr bwMode="auto">
            <a:xfrm>
              <a:off x="4148138" y="3590925"/>
              <a:ext cx="33337" cy="30163"/>
            </a:xfrm>
            <a:custGeom>
              <a:avLst/>
              <a:gdLst>
                <a:gd name="T0" fmla="*/ 0 w 42"/>
                <a:gd name="T1" fmla="*/ 14 h 39"/>
                <a:gd name="T2" fmla="*/ 42 w 42"/>
                <a:gd name="T3" fmla="*/ 0 h 39"/>
                <a:gd name="T4" fmla="*/ 36 w 42"/>
                <a:gd name="T5" fmla="*/ 39 h 39"/>
                <a:gd name="T6" fmla="*/ 0 w 42"/>
                <a:gd name="T7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9">
                  <a:moveTo>
                    <a:pt x="0" y="14"/>
                  </a:moveTo>
                  <a:lnTo>
                    <a:pt x="42" y="0"/>
                  </a:lnTo>
                  <a:lnTo>
                    <a:pt x="36" y="3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1" name="Freeform 2079"/>
            <p:cNvSpPr>
              <a:spLocks/>
            </p:cNvSpPr>
            <p:nvPr/>
          </p:nvSpPr>
          <p:spPr bwMode="auto">
            <a:xfrm>
              <a:off x="4148138" y="3590925"/>
              <a:ext cx="33337" cy="30163"/>
            </a:xfrm>
            <a:custGeom>
              <a:avLst/>
              <a:gdLst>
                <a:gd name="T0" fmla="*/ 0 w 42"/>
                <a:gd name="T1" fmla="*/ 14 h 39"/>
                <a:gd name="T2" fmla="*/ 42 w 42"/>
                <a:gd name="T3" fmla="*/ 0 h 39"/>
                <a:gd name="T4" fmla="*/ 36 w 42"/>
                <a:gd name="T5" fmla="*/ 39 h 39"/>
                <a:gd name="T6" fmla="*/ 0 w 42"/>
                <a:gd name="T7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9">
                  <a:moveTo>
                    <a:pt x="0" y="14"/>
                  </a:moveTo>
                  <a:lnTo>
                    <a:pt x="42" y="0"/>
                  </a:lnTo>
                  <a:lnTo>
                    <a:pt x="36" y="39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2" name="Freeform 2080"/>
            <p:cNvSpPr>
              <a:spLocks/>
            </p:cNvSpPr>
            <p:nvPr/>
          </p:nvSpPr>
          <p:spPr bwMode="auto">
            <a:xfrm>
              <a:off x="4186238" y="3606800"/>
              <a:ext cx="22225" cy="44450"/>
            </a:xfrm>
            <a:custGeom>
              <a:avLst/>
              <a:gdLst>
                <a:gd name="T0" fmla="*/ 8 w 28"/>
                <a:gd name="T1" fmla="*/ 7 h 56"/>
                <a:gd name="T2" fmla="*/ 28 w 28"/>
                <a:gd name="T3" fmla="*/ 0 h 56"/>
                <a:gd name="T4" fmla="*/ 21 w 28"/>
                <a:gd name="T5" fmla="*/ 56 h 56"/>
                <a:gd name="T6" fmla="*/ 0 w 28"/>
                <a:gd name="T7" fmla="*/ 45 h 56"/>
                <a:gd name="T8" fmla="*/ 8 w 28"/>
                <a:gd name="T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8" y="7"/>
                  </a:moveTo>
                  <a:lnTo>
                    <a:pt x="28" y="0"/>
                  </a:lnTo>
                  <a:lnTo>
                    <a:pt x="21" y="56"/>
                  </a:lnTo>
                  <a:lnTo>
                    <a:pt x="0" y="45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3" name="Freeform 2081"/>
            <p:cNvSpPr>
              <a:spLocks/>
            </p:cNvSpPr>
            <p:nvPr/>
          </p:nvSpPr>
          <p:spPr bwMode="auto">
            <a:xfrm>
              <a:off x="4186238" y="3606800"/>
              <a:ext cx="22225" cy="44450"/>
            </a:xfrm>
            <a:custGeom>
              <a:avLst/>
              <a:gdLst>
                <a:gd name="T0" fmla="*/ 8 w 28"/>
                <a:gd name="T1" fmla="*/ 7 h 56"/>
                <a:gd name="T2" fmla="*/ 28 w 28"/>
                <a:gd name="T3" fmla="*/ 0 h 56"/>
                <a:gd name="T4" fmla="*/ 21 w 28"/>
                <a:gd name="T5" fmla="*/ 56 h 56"/>
                <a:gd name="T6" fmla="*/ 0 w 28"/>
                <a:gd name="T7" fmla="*/ 45 h 56"/>
                <a:gd name="T8" fmla="*/ 8 w 28"/>
                <a:gd name="T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8" y="7"/>
                  </a:moveTo>
                  <a:lnTo>
                    <a:pt x="28" y="0"/>
                  </a:lnTo>
                  <a:lnTo>
                    <a:pt x="21" y="56"/>
                  </a:lnTo>
                  <a:lnTo>
                    <a:pt x="0" y="45"/>
                  </a:lnTo>
                  <a:lnTo>
                    <a:pt x="8" y="7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4" name="Freeform 2082"/>
            <p:cNvSpPr>
              <a:spLocks/>
            </p:cNvSpPr>
            <p:nvPr/>
          </p:nvSpPr>
          <p:spPr bwMode="auto">
            <a:xfrm>
              <a:off x="4305300" y="3609975"/>
              <a:ext cx="47625" cy="44450"/>
            </a:xfrm>
            <a:custGeom>
              <a:avLst/>
              <a:gdLst>
                <a:gd name="T0" fmla="*/ 25 w 59"/>
                <a:gd name="T1" fmla="*/ 0 h 55"/>
                <a:gd name="T2" fmla="*/ 0 w 59"/>
                <a:gd name="T3" fmla="*/ 21 h 55"/>
                <a:gd name="T4" fmla="*/ 7 w 59"/>
                <a:gd name="T5" fmla="*/ 55 h 55"/>
                <a:gd name="T6" fmla="*/ 59 w 59"/>
                <a:gd name="T7" fmla="*/ 7 h 55"/>
                <a:gd name="T8" fmla="*/ 25 w 5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25" y="0"/>
                  </a:moveTo>
                  <a:lnTo>
                    <a:pt x="0" y="21"/>
                  </a:lnTo>
                  <a:lnTo>
                    <a:pt x="7" y="55"/>
                  </a:lnTo>
                  <a:lnTo>
                    <a:pt x="59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5" name="Freeform 2083"/>
            <p:cNvSpPr>
              <a:spLocks/>
            </p:cNvSpPr>
            <p:nvPr/>
          </p:nvSpPr>
          <p:spPr bwMode="auto">
            <a:xfrm>
              <a:off x="4305300" y="3609975"/>
              <a:ext cx="47625" cy="44450"/>
            </a:xfrm>
            <a:custGeom>
              <a:avLst/>
              <a:gdLst>
                <a:gd name="T0" fmla="*/ 25 w 59"/>
                <a:gd name="T1" fmla="*/ 0 h 55"/>
                <a:gd name="T2" fmla="*/ 0 w 59"/>
                <a:gd name="T3" fmla="*/ 21 h 55"/>
                <a:gd name="T4" fmla="*/ 7 w 59"/>
                <a:gd name="T5" fmla="*/ 55 h 55"/>
                <a:gd name="T6" fmla="*/ 59 w 59"/>
                <a:gd name="T7" fmla="*/ 7 h 55"/>
                <a:gd name="T8" fmla="*/ 25 w 5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25" y="0"/>
                  </a:moveTo>
                  <a:lnTo>
                    <a:pt x="0" y="21"/>
                  </a:lnTo>
                  <a:lnTo>
                    <a:pt x="7" y="55"/>
                  </a:lnTo>
                  <a:lnTo>
                    <a:pt x="59" y="7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6" name="Line 2084"/>
            <p:cNvSpPr>
              <a:spLocks noChangeShapeType="1"/>
            </p:cNvSpPr>
            <p:nvPr/>
          </p:nvSpPr>
          <p:spPr bwMode="auto">
            <a:xfrm flipH="1" flipV="1">
              <a:off x="4289425" y="3590925"/>
              <a:ext cx="90488" cy="1031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7" name="Freeform 2085"/>
            <p:cNvSpPr>
              <a:spLocks/>
            </p:cNvSpPr>
            <p:nvPr/>
          </p:nvSpPr>
          <p:spPr bwMode="auto">
            <a:xfrm>
              <a:off x="4278313" y="3576638"/>
              <a:ext cx="19050" cy="61912"/>
            </a:xfrm>
            <a:custGeom>
              <a:avLst/>
              <a:gdLst>
                <a:gd name="T0" fmla="*/ 7 w 24"/>
                <a:gd name="T1" fmla="*/ 0 h 77"/>
                <a:gd name="T2" fmla="*/ 0 w 24"/>
                <a:gd name="T3" fmla="*/ 10 h 77"/>
                <a:gd name="T4" fmla="*/ 10 w 24"/>
                <a:gd name="T5" fmla="*/ 77 h 77"/>
                <a:gd name="T6" fmla="*/ 24 w 24"/>
                <a:gd name="T7" fmla="*/ 73 h 77"/>
                <a:gd name="T8" fmla="*/ 14 w 24"/>
                <a:gd name="T9" fmla="*/ 6 h 77"/>
                <a:gd name="T10" fmla="*/ 4 w 24"/>
                <a:gd name="T11" fmla="*/ 15 h 77"/>
                <a:gd name="T12" fmla="*/ 7 w 2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7">
                  <a:moveTo>
                    <a:pt x="7" y="0"/>
                  </a:moveTo>
                  <a:lnTo>
                    <a:pt x="0" y="10"/>
                  </a:lnTo>
                  <a:lnTo>
                    <a:pt x="10" y="77"/>
                  </a:lnTo>
                  <a:lnTo>
                    <a:pt x="24" y="73"/>
                  </a:lnTo>
                  <a:lnTo>
                    <a:pt x="14" y="6"/>
                  </a:lnTo>
                  <a:lnTo>
                    <a:pt x="4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8" name="Freeform 2086"/>
            <p:cNvSpPr>
              <a:spLocks/>
            </p:cNvSpPr>
            <p:nvPr/>
          </p:nvSpPr>
          <p:spPr bwMode="auto">
            <a:xfrm>
              <a:off x="4278313" y="3576638"/>
              <a:ext cx="4762" cy="7937"/>
            </a:xfrm>
            <a:custGeom>
              <a:avLst/>
              <a:gdLst>
                <a:gd name="T0" fmla="*/ 7 w 7"/>
                <a:gd name="T1" fmla="*/ 0 h 10"/>
                <a:gd name="T2" fmla="*/ 7 w 7"/>
                <a:gd name="T3" fmla="*/ 6 h 10"/>
                <a:gd name="T4" fmla="*/ 0 w 7"/>
                <a:gd name="T5" fmla="*/ 10 h 10"/>
                <a:gd name="T6" fmla="*/ 7 w 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7" y="6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59" name="Freeform 2087"/>
            <p:cNvSpPr>
              <a:spLocks/>
            </p:cNvSpPr>
            <p:nvPr/>
          </p:nvSpPr>
          <p:spPr bwMode="auto">
            <a:xfrm>
              <a:off x="4281488" y="3576638"/>
              <a:ext cx="53975" cy="25400"/>
            </a:xfrm>
            <a:custGeom>
              <a:avLst/>
              <a:gdLst>
                <a:gd name="T0" fmla="*/ 69 w 69"/>
                <a:gd name="T1" fmla="*/ 24 h 31"/>
                <a:gd name="T2" fmla="*/ 69 w 69"/>
                <a:gd name="T3" fmla="*/ 17 h 31"/>
                <a:gd name="T4" fmla="*/ 3 w 69"/>
                <a:gd name="T5" fmla="*/ 0 h 31"/>
                <a:gd name="T6" fmla="*/ 0 w 69"/>
                <a:gd name="T7" fmla="*/ 15 h 31"/>
                <a:gd name="T8" fmla="*/ 66 w 69"/>
                <a:gd name="T9" fmla="*/ 31 h 31"/>
                <a:gd name="T10" fmla="*/ 69 w 69"/>
                <a:gd name="T1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1">
                  <a:moveTo>
                    <a:pt x="69" y="24"/>
                  </a:moveTo>
                  <a:lnTo>
                    <a:pt x="69" y="17"/>
                  </a:lnTo>
                  <a:lnTo>
                    <a:pt x="3" y="0"/>
                  </a:lnTo>
                  <a:lnTo>
                    <a:pt x="0" y="15"/>
                  </a:lnTo>
                  <a:lnTo>
                    <a:pt x="66" y="31"/>
                  </a:lnTo>
                  <a:lnTo>
                    <a:pt x="6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0" name="Freeform 2088"/>
            <p:cNvSpPr>
              <a:spLocks/>
            </p:cNvSpPr>
            <p:nvPr/>
          </p:nvSpPr>
          <p:spPr bwMode="auto">
            <a:xfrm>
              <a:off x="4291013" y="3594100"/>
              <a:ext cx="30162" cy="26988"/>
            </a:xfrm>
            <a:custGeom>
              <a:avLst/>
              <a:gdLst>
                <a:gd name="T0" fmla="*/ 0 w 37"/>
                <a:gd name="T1" fmla="*/ 0 h 35"/>
                <a:gd name="T2" fmla="*/ 5 w 37"/>
                <a:gd name="T3" fmla="*/ 35 h 35"/>
                <a:gd name="T4" fmla="*/ 37 w 37"/>
                <a:gd name="T5" fmla="*/ 10 h 35"/>
                <a:gd name="T6" fmla="*/ 0 w 3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0" y="0"/>
                  </a:moveTo>
                  <a:lnTo>
                    <a:pt x="5" y="35"/>
                  </a:lnTo>
                  <a:lnTo>
                    <a:pt x="3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1" name="Freeform 2089"/>
            <p:cNvSpPr>
              <a:spLocks/>
            </p:cNvSpPr>
            <p:nvPr/>
          </p:nvSpPr>
          <p:spPr bwMode="auto">
            <a:xfrm>
              <a:off x="4291013" y="3594100"/>
              <a:ext cx="30162" cy="26988"/>
            </a:xfrm>
            <a:custGeom>
              <a:avLst/>
              <a:gdLst>
                <a:gd name="T0" fmla="*/ 0 w 37"/>
                <a:gd name="T1" fmla="*/ 0 h 35"/>
                <a:gd name="T2" fmla="*/ 5 w 37"/>
                <a:gd name="T3" fmla="*/ 35 h 35"/>
                <a:gd name="T4" fmla="*/ 37 w 37"/>
                <a:gd name="T5" fmla="*/ 10 h 35"/>
                <a:gd name="T6" fmla="*/ 0 w 3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0" y="0"/>
                  </a:moveTo>
                  <a:lnTo>
                    <a:pt x="5" y="35"/>
                  </a:lnTo>
                  <a:lnTo>
                    <a:pt x="37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2" name="Line 2090"/>
            <p:cNvSpPr>
              <a:spLocks noChangeShapeType="1"/>
            </p:cNvSpPr>
            <p:nvPr/>
          </p:nvSpPr>
          <p:spPr bwMode="auto">
            <a:xfrm>
              <a:off x="4159250" y="3617913"/>
              <a:ext cx="44450" cy="36512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3" name="Line 2091"/>
            <p:cNvSpPr>
              <a:spLocks noChangeShapeType="1"/>
            </p:cNvSpPr>
            <p:nvPr/>
          </p:nvSpPr>
          <p:spPr bwMode="auto">
            <a:xfrm flipH="1">
              <a:off x="4313238" y="3617913"/>
              <a:ext cx="42862" cy="36512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4" name="Line 2092"/>
            <p:cNvSpPr>
              <a:spLocks noChangeShapeType="1"/>
            </p:cNvSpPr>
            <p:nvPr/>
          </p:nvSpPr>
          <p:spPr bwMode="auto">
            <a:xfrm>
              <a:off x="3937000" y="3543300"/>
              <a:ext cx="177800" cy="15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5" name="Freeform 2093"/>
            <p:cNvSpPr>
              <a:spLocks/>
            </p:cNvSpPr>
            <p:nvPr/>
          </p:nvSpPr>
          <p:spPr bwMode="auto">
            <a:xfrm>
              <a:off x="4129088" y="3495675"/>
              <a:ext cx="254000" cy="106363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0 h 133"/>
                <a:gd name="T4" fmla="*/ 223 w 320"/>
                <a:gd name="T5" fmla="*/ 4 h 133"/>
                <a:gd name="T6" fmla="*/ 248 w 320"/>
                <a:gd name="T7" fmla="*/ 10 h 133"/>
                <a:gd name="T8" fmla="*/ 272 w 320"/>
                <a:gd name="T9" fmla="*/ 16 h 133"/>
                <a:gd name="T10" fmla="*/ 292 w 320"/>
                <a:gd name="T11" fmla="*/ 28 h 133"/>
                <a:gd name="T12" fmla="*/ 308 w 320"/>
                <a:gd name="T13" fmla="*/ 38 h 133"/>
                <a:gd name="T14" fmla="*/ 317 w 320"/>
                <a:gd name="T15" fmla="*/ 53 h 133"/>
                <a:gd name="T16" fmla="*/ 320 w 320"/>
                <a:gd name="T17" fmla="*/ 66 h 133"/>
                <a:gd name="T18" fmla="*/ 317 w 320"/>
                <a:gd name="T19" fmla="*/ 76 h 133"/>
                <a:gd name="T20" fmla="*/ 308 w 320"/>
                <a:gd name="T21" fmla="*/ 91 h 133"/>
                <a:gd name="T22" fmla="*/ 292 w 320"/>
                <a:gd name="T23" fmla="*/ 102 h 133"/>
                <a:gd name="T24" fmla="*/ 272 w 320"/>
                <a:gd name="T25" fmla="*/ 112 h 133"/>
                <a:gd name="T26" fmla="*/ 248 w 320"/>
                <a:gd name="T27" fmla="*/ 119 h 133"/>
                <a:gd name="T28" fmla="*/ 223 w 320"/>
                <a:gd name="T29" fmla="*/ 126 h 133"/>
                <a:gd name="T30" fmla="*/ 192 w 320"/>
                <a:gd name="T31" fmla="*/ 130 h 133"/>
                <a:gd name="T32" fmla="*/ 160 w 320"/>
                <a:gd name="T33" fmla="*/ 133 h 133"/>
                <a:gd name="T34" fmla="*/ 126 w 320"/>
                <a:gd name="T35" fmla="*/ 130 h 133"/>
                <a:gd name="T36" fmla="*/ 98 w 320"/>
                <a:gd name="T37" fmla="*/ 126 h 133"/>
                <a:gd name="T38" fmla="*/ 70 w 320"/>
                <a:gd name="T39" fmla="*/ 119 h 133"/>
                <a:gd name="T40" fmla="*/ 45 w 320"/>
                <a:gd name="T41" fmla="*/ 112 h 133"/>
                <a:gd name="T42" fmla="*/ 28 w 320"/>
                <a:gd name="T43" fmla="*/ 102 h 133"/>
                <a:gd name="T44" fmla="*/ 10 w 320"/>
                <a:gd name="T45" fmla="*/ 91 h 133"/>
                <a:gd name="T46" fmla="*/ 4 w 320"/>
                <a:gd name="T47" fmla="*/ 76 h 133"/>
                <a:gd name="T48" fmla="*/ 0 w 320"/>
                <a:gd name="T49" fmla="*/ 66 h 133"/>
                <a:gd name="T50" fmla="*/ 4 w 320"/>
                <a:gd name="T51" fmla="*/ 53 h 133"/>
                <a:gd name="T52" fmla="*/ 10 w 320"/>
                <a:gd name="T53" fmla="*/ 38 h 133"/>
                <a:gd name="T54" fmla="*/ 28 w 320"/>
                <a:gd name="T55" fmla="*/ 28 h 133"/>
                <a:gd name="T56" fmla="*/ 45 w 320"/>
                <a:gd name="T57" fmla="*/ 16 h 133"/>
                <a:gd name="T58" fmla="*/ 70 w 320"/>
                <a:gd name="T59" fmla="*/ 10 h 133"/>
                <a:gd name="T60" fmla="*/ 98 w 320"/>
                <a:gd name="T61" fmla="*/ 4 h 133"/>
                <a:gd name="T62" fmla="*/ 126 w 320"/>
                <a:gd name="T63" fmla="*/ 0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0"/>
                  </a:lnTo>
                  <a:lnTo>
                    <a:pt x="223" y="4"/>
                  </a:lnTo>
                  <a:lnTo>
                    <a:pt x="248" y="10"/>
                  </a:lnTo>
                  <a:lnTo>
                    <a:pt x="272" y="16"/>
                  </a:lnTo>
                  <a:lnTo>
                    <a:pt x="292" y="28"/>
                  </a:lnTo>
                  <a:lnTo>
                    <a:pt x="308" y="38"/>
                  </a:lnTo>
                  <a:lnTo>
                    <a:pt x="317" y="53"/>
                  </a:lnTo>
                  <a:lnTo>
                    <a:pt x="320" y="66"/>
                  </a:lnTo>
                  <a:lnTo>
                    <a:pt x="317" y="76"/>
                  </a:lnTo>
                  <a:lnTo>
                    <a:pt x="308" y="91"/>
                  </a:lnTo>
                  <a:lnTo>
                    <a:pt x="292" y="102"/>
                  </a:lnTo>
                  <a:lnTo>
                    <a:pt x="272" y="112"/>
                  </a:lnTo>
                  <a:lnTo>
                    <a:pt x="248" y="119"/>
                  </a:lnTo>
                  <a:lnTo>
                    <a:pt x="223" y="126"/>
                  </a:lnTo>
                  <a:lnTo>
                    <a:pt x="192" y="130"/>
                  </a:lnTo>
                  <a:lnTo>
                    <a:pt x="160" y="133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19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1"/>
                  </a:lnTo>
                  <a:lnTo>
                    <a:pt x="4" y="76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0" y="38"/>
                  </a:lnTo>
                  <a:lnTo>
                    <a:pt x="28" y="28"/>
                  </a:lnTo>
                  <a:lnTo>
                    <a:pt x="45" y="16"/>
                  </a:lnTo>
                  <a:lnTo>
                    <a:pt x="70" y="10"/>
                  </a:lnTo>
                  <a:lnTo>
                    <a:pt x="98" y="4"/>
                  </a:lnTo>
                  <a:lnTo>
                    <a:pt x="126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6" name="Freeform 2094"/>
            <p:cNvSpPr>
              <a:spLocks/>
            </p:cNvSpPr>
            <p:nvPr/>
          </p:nvSpPr>
          <p:spPr bwMode="auto">
            <a:xfrm>
              <a:off x="4129088" y="3495675"/>
              <a:ext cx="254000" cy="106363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0 h 133"/>
                <a:gd name="T4" fmla="*/ 223 w 320"/>
                <a:gd name="T5" fmla="*/ 4 h 133"/>
                <a:gd name="T6" fmla="*/ 248 w 320"/>
                <a:gd name="T7" fmla="*/ 10 h 133"/>
                <a:gd name="T8" fmla="*/ 272 w 320"/>
                <a:gd name="T9" fmla="*/ 16 h 133"/>
                <a:gd name="T10" fmla="*/ 292 w 320"/>
                <a:gd name="T11" fmla="*/ 28 h 133"/>
                <a:gd name="T12" fmla="*/ 308 w 320"/>
                <a:gd name="T13" fmla="*/ 38 h 133"/>
                <a:gd name="T14" fmla="*/ 317 w 320"/>
                <a:gd name="T15" fmla="*/ 53 h 133"/>
                <a:gd name="T16" fmla="*/ 320 w 320"/>
                <a:gd name="T17" fmla="*/ 66 h 133"/>
                <a:gd name="T18" fmla="*/ 317 w 320"/>
                <a:gd name="T19" fmla="*/ 76 h 133"/>
                <a:gd name="T20" fmla="*/ 308 w 320"/>
                <a:gd name="T21" fmla="*/ 91 h 133"/>
                <a:gd name="T22" fmla="*/ 292 w 320"/>
                <a:gd name="T23" fmla="*/ 102 h 133"/>
                <a:gd name="T24" fmla="*/ 272 w 320"/>
                <a:gd name="T25" fmla="*/ 112 h 133"/>
                <a:gd name="T26" fmla="*/ 248 w 320"/>
                <a:gd name="T27" fmla="*/ 119 h 133"/>
                <a:gd name="T28" fmla="*/ 223 w 320"/>
                <a:gd name="T29" fmla="*/ 126 h 133"/>
                <a:gd name="T30" fmla="*/ 192 w 320"/>
                <a:gd name="T31" fmla="*/ 130 h 133"/>
                <a:gd name="T32" fmla="*/ 160 w 320"/>
                <a:gd name="T33" fmla="*/ 133 h 133"/>
                <a:gd name="T34" fmla="*/ 126 w 320"/>
                <a:gd name="T35" fmla="*/ 130 h 133"/>
                <a:gd name="T36" fmla="*/ 98 w 320"/>
                <a:gd name="T37" fmla="*/ 126 h 133"/>
                <a:gd name="T38" fmla="*/ 70 w 320"/>
                <a:gd name="T39" fmla="*/ 119 h 133"/>
                <a:gd name="T40" fmla="*/ 45 w 320"/>
                <a:gd name="T41" fmla="*/ 112 h 133"/>
                <a:gd name="T42" fmla="*/ 28 w 320"/>
                <a:gd name="T43" fmla="*/ 102 h 133"/>
                <a:gd name="T44" fmla="*/ 10 w 320"/>
                <a:gd name="T45" fmla="*/ 91 h 133"/>
                <a:gd name="T46" fmla="*/ 4 w 320"/>
                <a:gd name="T47" fmla="*/ 76 h 133"/>
                <a:gd name="T48" fmla="*/ 0 w 320"/>
                <a:gd name="T49" fmla="*/ 66 h 133"/>
                <a:gd name="T50" fmla="*/ 4 w 320"/>
                <a:gd name="T51" fmla="*/ 53 h 133"/>
                <a:gd name="T52" fmla="*/ 10 w 320"/>
                <a:gd name="T53" fmla="*/ 38 h 133"/>
                <a:gd name="T54" fmla="*/ 28 w 320"/>
                <a:gd name="T55" fmla="*/ 28 h 133"/>
                <a:gd name="T56" fmla="*/ 45 w 320"/>
                <a:gd name="T57" fmla="*/ 16 h 133"/>
                <a:gd name="T58" fmla="*/ 70 w 320"/>
                <a:gd name="T59" fmla="*/ 10 h 133"/>
                <a:gd name="T60" fmla="*/ 98 w 320"/>
                <a:gd name="T61" fmla="*/ 4 h 133"/>
                <a:gd name="T62" fmla="*/ 126 w 320"/>
                <a:gd name="T63" fmla="*/ 0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0"/>
                  </a:lnTo>
                  <a:lnTo>
                    <a:pt x="223" y="4"/>
                  </a:lnTo>
                  <a:lnTo>
                    <a:pt x="248" y="10"/>
                  </a:lnTo>
                  <a:lnTo>
                    <a:pt x="272" y="16"/>
                  </a:lnTo>
                  <a:lnTo>
                    <a:pt x="292" y="28"/>
                  </a:lnTo>
                  <a:lnTo>
                    <a:pt x="308" y="38"/>
                  </a:lnTo>
                  <a:lnTo>
                    <a:pt x="317" y="53"/>
                  </a:lnTo>
                  <a:lnTo>
                    <a:pt x="320" y="66"/>
                  </a:lnTo>
                  <a:lnTo>
                    <a:pt x="317" y="76"/>
                  </a:lnTo>
                  <a:lnTo>
                    <a:pt x="308" y="91"/>
                  </a:lnTo>
                  <a:lnTo>
                    <a:pt x="292" y="102"/>
                  </a:lnTo>
                  <a:lnTo>
                    <a:pt x="272" y="112"/>
                  </a:lnTo>
                  <a:lnTo>
                    <a:pt x="248" y="119"/>
                  </a:lnTo>
                  <a:lnTo>
                    <a:pt x="223" y="126"/>
                  </a:lnTo>
                  <a:lnTo>
                    <a:pt x="192" y="130"/>
                  </a:lnTo>
                  <a:lnTo>
                    <a:pt x="160" y="133"/>
                  </a:lnTo>
                  <a:lnTo>
                    <a:pt x="126" y="130"/>
                  </a:lnTo>
                  <a:lnTo>
                    <a:pt x="98" y="126"/>
                  </a:lnTo>
                  <a:lnTo>
                    <a:pt x="70" y="119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1"/>
                  </a:lnTo>
                  <a:lnTo>
                    <a:pt x="4" y="76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0" y="38"/>
                  </a:lnTo>
                  <a:lnTo>
                    <a:pt x="28" y="28"/>
                  </a:lnTo>
                  <a:lnTo>
                    <a:pt x="45" y="16"/>
                  </a:lnTo>
                  <a:lnTo>
                    <a:pt x="70" y="10"/>
                  </a:lnTo>
                  <a:lnTo>
                    <a:pt x="98" y="4"/>
                  </a:lnTo>
                  <a:lnTo>
                    <a:pt x="126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7" name="Line 2095"/>
            <p:cNvSpPr>
              <a:spLocks noChangeShapeType="1"/>
            </p:cNvSpPr>
            <p:nvPr/>
          </p:nvSpPr>
          <p:spPr bwMode="auto">
            <a:xfrm flipV="1">
              <a:off x="4084638" y="3609975"/>
              <a:ext cx="119062" cy="1412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8" name="Freeform 2096"/>
            <p:cNvSpPr>
              <a:spLocks/>
            </p:cNvSpPr>
            <p:nvPr/>
          </p:nvSpPr>
          <p:spPr bwMode="auto">
            <a:xfrm>
              <a:off x="4156075" y="3598863"/>
              <a:ext cx="60325" cy="25400"/>
            </a:xfrm>
            <a:custGeom>
              <a:avLst/>
              <a:gdLst>
                <a:gd name="T0" fmla="*/ 77 w 77"/>
                <a:gd name="T1" fmla="*/ 6 h 31"/>
                <a:gd name="T2" fmla="*/ 67 w 77"/>
                <a:gd name="T3" fmla="*/ 0 h 31"/>
                <a:gd name="T4" fmla="*/ 0 w 77"/>
                <a:gd name="T5" fmla="*/ 17 h 31"/>
                <a:gd name="T6" fmla="*/ 4 w 77"/>
                <a:gd name="T7" fmla="*/ 31 h 31"/>
                <a:gd name="T8" fmla="*/ 70 w 77"/>
                <a:gd name="T9" fmla="*/ 14 h 31"/>
                <a:gd name="T10" fmla="*/ 60 w 77"/>
                <a:gd name="T11" fmla="*/ 3 h 31"/>
                <a:gd name="T12" fmla="*/ 77 w 77"/>
                <a:gd name="T1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1">
                  <a:moveTo>
                    <a:pt x="77" y="6"/>
                  </a:moveTo>
                  <a:lnTo>
                    <a:pt x="67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0" y="14"/>
                  </a:lnTo>
                  <a:lnTo>
                    <a:pt x="60" y="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69" name="Freeform 2097"/>
            <p:cNvSpPr>
              <a:spLocks/>
            </p:cNvSpPr>
            <p:nvPr/>
          </p:nvSpPr>
          <p:spPr bwMode="auto">
            <a:xfrm>
              <a:off x="4208463" y="3598863"/>
              <a:ext cx="7937" cy="4762"/>
            </a:xfrm>
            <a:custGeom>
              <a:avLst/>
              <a:gdLst>
                <a:gd name="T0" fmla="*/ 10 w 10"/>
                <a:gd name="T1" fmla="*/ 6 h 6"/>
                <a:gd name="T2" fmla="*/ 3 w 10"/>
                <a:gd name="T3" fmla="*/ 6 h 6"/>
                <a:gd name="T4" fmla="*/ 0 w 10"/>
                <a:gd name="T5" fmla="*/ 0 h 6"/>
                <a:gd name="T6" fmla="*/ 10 w 1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0" name="Freeform 2098"/>
            <p:cNvSpPr>
              <a:spLocks/>
            </p:cNvSpPr>
            <p:nvPr/>
          </p:nvSpPr>
          <p:spPr bwMode="auto">
            <a:xfrm>
              <a:off x="4198938" y="3602038"/>
              <a:ext cx="17462" cy="55562"/>
            </a:xfrm>
            <a:custGeom>
              <a:avLst/>
              <a:gdLst>
                <a:gd name="T0" fmla="*/ 6 w 23"/>
                <a:gd name="T1" fmla="*/ 70 h 70"/>
                <a:gd name="T2" fmla="*/ 13 w 23"/>
                <a:gd name="T3" fmla="*/ 70 h 70"/>
                <a:gd name="T4" fmla="*/ 23 w 23"/>
                <a:gd name="T5" fmla="*/ 3 h 70"/>
                <a:gd name="T6" fmla="*/ 6 w 23"/>
                <a:gd name="T7" fmla="*/ 0 h 70"/>
                <a:gd name="T8" fmla="*/ 0 w 23"/>
                <a:gd name="T9" fmla="*/ 70 h 70"/>
                <a:gd name="T10" fmla="*/ 6 w 23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0">
                  <a:moveTo>
                    <a:pt x="6" y="70"/>
                  </a:moveTo>
                  <a:lnTo>
                    <a:pt x="13" y="70"/>
                  </a:lnTo>
                  <a:lnTo>
                    <a:pt x="23" y="3"/>
                  </a:lnTo>
                  <a:lnTo>
                    <a:pt x="6" y="0"/>
                  </a:lnTo>
                  <a:lnTo>
                    <a:pt x="0" y="70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1" name="Line 2099"/>
            <p:cNvSpPr>
              <a:spLocks noChangeShapeType="1"/>
            </p:cNvSpPr>
            <p:nvPr/>
          </p:nvSpPr>
          <p:spPr bwMode="auto">
            <a:xfrm flipH="1" flipV="1">
              <a:off x="4311650" y="3609975"/>
              <a:ext cx="131763" cy="149225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2" name="Freeform 2100"/>
            <p:cNvSpPr>
              <a:spLocks/>
            </p:cNvSpPr>
            <p:nvPr/>
          </p:nvSpPr>
          <p:spPr bwMode="auto">
            <a:xfrm>
              <a:off x="4297363" y="3598863"/>
              <a:ext cx="23812" cy="58737"/>
            </a:xfrm>
            <a:custGeom>
              <a:avLst/>
              <a:gdLst>
                <a:gd name="T0" fmla="*/ 11 w 30"/>
                <a:gd name="T1" fmla="*/ 0 h 73"/>
                <a:gd name="T2" fmla="*/ 0 w 30"/>
                <a:gd name="T3" fmla="*/ 6 h 73"/>
                <a:gd name="T4" fmla="*/ 11 w 30"/>
                <a:gd name="T5" fmla="*/ 73 h 73"/>
                <a:gd name="T6" fmla="*/ 30 w 30"/>
                <a:gd name="T7" fmla="*/ 73 h 73"/>
                <a:gd name="T8" fmla="*/ 14 w 30"/>
                <a:gd name="T9" fmla="*/ 3 h 73"/>
                <a:gd name="T10" fmla="*/ 8 w 30"/>
                <a:gd name="T11" fmla="*/ 14 h 73"/>
                <a:gd name="T12" fmla="*/ 11 w 30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3">
                  <a:moveTo>
                    <a:pt x="11" y="0"/>
                  </a:moveTo>
                  <a:lnTo>
                    <a:pt x="0" y="6"/>
                  </a:lnTo>
                  <a:lnTo>
                    <a:pt x="11" y="73"/>
                  </a:lnTo>
                  <a:lnTo>
                    <a:pt x="30" y="73"/>
                  </a:lnTo>
                  <a:lnTo>
                    <a:pt x="14" y="3"/>
                  </a:lnTo>
                  <a:lnTo>
                    <a:pt x="8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3" name="Freeform 2101"/>
            <p:cNvSpPr>
              <a:spLocks/>
            </p:cNvSpPr>
            <p:nvPr/>
          </p:nvSpPr>
          <p:spPr bwMode="auto">
            <a:xfrm>
              <a:off x="4297363" y="3598863"/>
              <a:ext cx="7937" cy="4762"/>
            </a:xfrm>
            <a:custGeom>
              <a:avLst/>
              <a:gdLst>
                <a:gd name="T0" fmla="*/ 11 w 11"/>
                <a:gd name="T1" fmla="*/ 0 h 6"/>
                <a:gd name="T2" fmla="*/ 8 w 11"/>
                <a:gd name="T3" fmla="*/ 6 h 6"/>
                <a:gd name="T4" fmla="*/ 0 w 11"/>
                <a:gd name="T5" fmla="*/ 6 h 6"/>
                <a:gd name="T6" fmla="*/ 11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4" name="Freeform 2102"/>
            <p:cNvSpPr>
              <a:spLocks/>
            </p:cNvSpPr>
            <p:nvPr/>
          </p:nvSpPr>
          <p:spPr bwMode="auto">
            <a:xfrm>
              <a:off x="4303713" y="3598863"/>
              <a:ext cx="53975" cy="25400"/>
            </a:xfrm>
            <a:custGeom>
              <a:avLst/>
              <a:gdLst>
                <a:gd name="T0" fmla="*/ 66 w 69"/>
                <a:gd name="T1" fmla="*/ 25 h 31"/>
                <a:gd name="T2" fmla="*/ 69 w 69"/>
                <a:gd name="T3" fmla="*/ 17 h 31"/>
                <a:gd name="T4" fmla="*/ 3 w 69"/>
                <a:gd name="T5" fmla="*/ 0 h 31"/>
                <a:gd name="T6" fmla="*/ 0 w 69"/>
                <a:gd name="T7" fmla="*/ 14 h 31"/>
                <a:gd name="T8" fmla="*/ 66 w 69"/>
                <a:gd name="T9" fmla="*/ 31 h 31"/>
                <a:gd name="T10" fmla="*/ 66 w 69"/>
                <a:gd name="T11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1">
                  <a:moveTo>
                    <a:pt x="66" y="25"/>
                  </a:moveTo>
                  <a:lnTo>
                    <a:pt x="69" y="17"/>
                  </a:lnTo>
                  <a:lnTo>
                    <a:pt x="3" y="0"/>
                  </a:lnTo>
                  <a:lnTo>
                    <a:pt x="0" y="14"/>
                  </a:lnTo>
                  <a:lnTo>
                    <a:pt x="66" y="31"/>
                  </a:lnTo>
                  <a:lnTo>
                    <a:pt x="66" y="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5" name="Freeform 2103"/>
            <p:cNvSpPr>
              <a:spLocks/>
            </p:cNvSpPr>
            <p:nvPr/>
          </p:nvSpPr>
          <p:spPr bwMode="auto">
            <a:xfrm>
              <a:off x="4303713" y="3716338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1 w 320"/>
                <a:gd name="T3" fmla="*/ 0 h 134"/>
                <a:gd name="T4" fmla="*/ 220 w 320"/>
                <a:gd name="T5" fmla="*/ 4 h 134"/>
                <a:gd name="T6" fmla="*/ 248 w 320"/>
                <a:gd name="T7" fmla="*/ 10 h 134"/>
                <a:gd name="T8" fmla="*/ 271 w 320"/>
                <a:gd name="T9" fmla="*/ 17 h 134"/>
                <a:gd name="T10" fmla="*/ 292 w 320"/>
                <a:gd name="T11" fmla="*/ 27 h 134"/>
                <a:gd name="T12" fmla="*/ 306 w 320"/>
                <a:gd name="T13" fmla="*/ 38 h 134"/>
                <a:gd name="T14" fmla="*/ 317 w 320"/>
                <a:gd name="T15" fmla="*/ 52 h 134"/>
                <a:gd name="T16" fmla="*/ 320 w 320"/>
                <a:gd name="T17" fmla="*/ 67 h 134"/>
                <a:gd name="T18" fmla="*/ 317 w 320"/>
                <a:gd name="T19" fmla="*/ 80 h 134"/>
                <a:gd name="T20" fmla="*/ 306 w 320"/>
                <a:gd name="T21" fmla="*/ 90 h 134"/>
                <a:gd name="T22" fmla="*/ 292 w 320"/>
                <a:gd name="T23" fmla="*/ 102 h 134"/>
                <a:gd name="T24" fmla="*/ 271 w 320"/>
                <a:gd name="T25" fmla="*/ 112 h 134"/>
                <a:gd name="T26" fmla="*/ 248 w 320"/>
                <a:gd name="T27" fmla="*/ 118 h 134"/>
                <a:gd name="T28" fmla="*/ 220 w 320"/>
                <a:gd name="T29" fmla="*/ 126 h 134"/>
                <a:gd name="T30" fmla="*/ 191 w 320"/>
                <a:gd name="T31" fmla="*/ 130 h 134"/>
                <a:gd name="T32" fmla="*/ 160 w 320"/>
                <a:gd name="T33" fmla="*/ 134 h 134"/>
                <a:gd name="T34" fmla="*/ 125 w 320"/>
                <a:gd name="T35" fmla="*/ 130 h 134"/>
                <a:gd name="T36" fmla="*/ 97 w 320"/>
                <a:gd name="T37" fmla="*/ 126 h 134"/>
                <a:gd name="T38" fmla="*/ 69 w 320"/>
                <a:gd name="T39" fmla="*/ 118 h 134"/>
                <a:gd name="T40" fmla="*/ 45 w 320"/>
                <a:gd name="T41" fmla="*/ 112 h 134"/>
                <a:gd name="T42" fmla="*/ 28 w 320"/>
                <a:gd name="T43" fmla="*/ 102 h 134"/>
                <a:gd name="T44" fmla="*/ 10 w 320"/>
                <a:gd name="T45" fmla="*/ 90 h 134"/>
                <a:gd name="T46" fmla="*/ 3 w 320"/>
                <a:gd name="T47" fmla="*/ 80 h 134"/>
                <a:gd name="T48" fmla="*/ 0 w 320"/>
                <a:gd name="T49" fmla="*/ 67 h 134"/>
                <a:gd name="T50" fmla="*/ 3 w 320"/>
                <a:gd name="T51" fmla="*/ 52 h 134"/>
                <a:gd name="T52" fmla="*/ 10 w 320"/>
                <a:gd name="T53" fmla="*/ 38 h 134"/>
                <a:gd name="T54" fmla="*/ 28 w 320"/>
                <a:gd name="T55" fmla="*/ 27 h 134"/>
                <a:gd name="T56" fmla="*/ 45 w 320"/>
                <a:gd name="T57" fmla="*/ 17 h 134"/>
                <a:gd name="T58" fmla="*/ 69 w 320"/>
                <a:gd name="T59" fmla="*/ 10 h 134"/>
                <a:gd name="T60" fmla="*/ 97 w 320"/>
                <a:gd name="T61" fmla="*/ 4 h 134"/>
                <a:gd name="T62" fmla="*/ 125 w 320"/>
                <a:gd name="T63" fmla="*/ 0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1" y="0"/>
                  </a:lnTo>
                  <a:lnTo>
                    <a:pt x="220" y="4"/>
                  </a:lnTo>
                  <a:lnTo>
                    <a:pt x="248" y="10"/>
                  </a:lnTo>
                  <a:lnTo>
                    <a:pt x="271" y="17"/>
                  </a:lnTo>
                  <a:lnTo>
                    <a:pt x="292" y="27"/>
                  </a:lnTo>
                  <a:lnTo>
                    <a:pt x="306" y="38"/>
                  </a:lnTo>
                  <a:lnTo>
                    <a:pt x="317" y="52"/>
                  </a:lnTo>
                  <a:lnTo>
                    <a:pt x="320" y="67"/>
                  </a:lnTo>
                  <a:lnTo>
                    <a:pt x="317" y="80"/>
                  </a:lnTo>
                  <a:lnTo>
                    <a:pt x="306" y="90"/>
                  </a:lnTo>
                  <a:lnTo>
                    <a:pt x="292" y="102"/>
                  </a:lnTo>
                  <a:lnTo>
                    <a:pt x="271" y="112"/>
                  </a:lnTo>
                  <a:lnTo>
                    <a:pt x="248" y="118"/>
                  </a:lnTo>
                  <a:lnTo>
                    <a:pt x="220" y="126"/>
                  </a:lnTo>
                  <a:lnTo>
                    <a:pt x="191" y="130"/>
                  </a:lnTo>
                  <a:lnTo>
                    <a:pt x="160" y="134"/>
                  </a:lnTo>
                  <a:lnTo>
                    <a:pt x="125" y="130"/>
                  </a:lnTo>
                  <a:lnTo>
                    <a:pt x="97" y="126"/>
                  </a:lnTo>
                  <a:lnTo>
                    <a:pt x="69" y="118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0"/>
                  </a:lnTo>
                  <a:lnTo>
                    <a:pt x="3" y="80"/>
                  </a:lnTo>
                  <a:lnTo>
                    <a:pt x="0" y="67"/>
                  </a:lnTo>
                  <a:lnTo>
                    <a:pt x="3" y="52"/>
                  </a:lnTo>
                  <a:lnTo>
                    <a:pt x="10" y="38"/>
                  </a:lnTo>
                  <a:lnTo>
                    <a:pt x="28" y="27"/>
                  </a:lnTo>
                  <a:lnTo>
                    <a:pt x="45" y="17"/>
                  </a:lnTo>
                  <a:lnTo>
                    <a:pt x="69" y="10"/>
                  </a:lnTo>
                  <a:lnTo>
                    <a:pt x="97" y="4"/>
                  </a:lnTo>
                  <a:lnTo>
                    <a:pt x="125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6" name="Freeform 2104"/>
            <p:cNvSpPr>
              <a:spLocks/>
            </p:cNvSpPr>
            <p:nvPr/>
          </p:nvSpPr>
          <p:spPr bwMode="auto">
            <a:xfrm>
              <a:off x="4303713" y="3716338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1 w 320"/>
                <a:gd name="T3" fmla="*/ 0 h 134"/>
                <a:gd name="T4" fmla="*/ 220 w 320"/>
                <a:gd name="T5" fmla="*/ 4 h 134"/>
                <a:gd name="T6" fmla="*/ 248 w 320"/>
                <a:gd name="T7" fmla="*/ 10 h 134"/>
                <a:gd name="T8" fmla="*/ 271 w 320"/>
                <a:gd name="T9" fmla="*/ 17 h 134"/>
                <a:gd name="T10" fmla="*/ 292 w 320"/>
                <a:gd name="T11" fmla="*/ 27 h 134"/>
                <a:gd name="T12" fmla="*/ 306 w 320"/>
                <a:gd name="T13" fmla="*/ 38 h 134"/>
                <a:gd name="T14" fmla="*/ 317 w 320"/>
                <a:gd name="T15" fmla="*/ 52 h 134"/>
                <a:gd name="T16" fmla="*/ 320 w 320"/>
                <a:gd name="T17" fmla="*/ 67 h 134"/>
                <a:gd name="T18" fmla="*/ 317 w 320"/>
                <a:gd name="T19" fmla="*/ 80 h 134"/>
                <a:gd name="T20" fmla="*/ 306 w 320"/>
                <a:gd name="T21" fmla="*/ 90 h 134"/>
                <a:gd name="T22" fmla="*/ 292 w 320"/>
                <a:gd name="T23" fmla="*/ 102 h 134"/>
                <a:gd name="T24" fmla="*/ 271 w 320"/>
                <a:gd name="T25" fmla="*/ 112 h 134"/>
                <a:gd name="T26" fmla="*/ 248 w 320"/>
                <a:gd name="T27" fmla="*/ 118 h 134"/>
                <a:gd name="T28" fmla="*/ 220 w 320"/>
                <a:gd name="T29" fmla="*/ 126 h 134"/>
                <a:gd name="T30" fmla="*/ 191 w 320"/>
                <a:gd name="T31" fmla="*/ 130 h 134"/>
                <a:gd name="T32" fmla="*/ 160 w 320"/>
                <a:gd name="T33" fmla="*/ 134 h 134"/>
                <a:gd name="T34" fmla="*/ 125 w 320"/>
                <a:gd name="T35" fmla="*/ 130 h 134"/>
                <a:gd name="T36" fmla="*/ 97 w 320"/>
                <a:gd name="T37" fmla="*/ 126 h 134"/>
                <a:gd name="T38" fmla="*/ 69 w 320"/>
                <a:gd name="T39" fmla="*/ 118 h 134"/>
                <a:gd name="T40" fmla="*/ 45 w 320"/>
                <a:gd name="T41" fmla="*/ 112 h 134"/>
                <a:gd name="T42" fmla="*/ 28 w 320"/>
                <a:gd name="T43" fmla="*/ 102 h 134"/>
                <a:gd name="T44" fmla="*/ 10 w 320"/>
                <a:gd name="T45" fmla="*/ 90 h 134"/>
                <a:gd name="T46" fmla="*/ 3 w 320"/>
                <a:gd name="T47" fmla="*/ 80 h 134"/>
                <a:gd name="T48" fmla="*/ 0 w 320"/>
                <a:gd name="T49" fmla="*/ 67 h 134"/>
                <a:gd name="T50" fmla="*/ 3 w 320"/>
                <a:gd name="T51" fmla="*/ 52 h 134"/>
                <a:gd name="T52" fmla="*/ 10 w 320"/>
                <a:gd name="T53" fmla="*/ 38 h 134"/>
                <a:gd name="T54" fmla="*/ 28 w 320"/>
                <a:gd name="T55" fmla="*/ 27 h 134"/>
                <a:gd name="T56" fmla="*/ 45 w 320"/>
                <a:gd name="T57" fmla="*/ 17 h 134"/>
                <a:gd name="T58" fmla="*/ 69 w 320"/>
                <a:gd name="T59" fmla="*/ 10 h 134"/>
                <a:gd name="T60" fmla="*/ 97 w 320"/>
                <a:gd name="T61" fmla="*/ 4 h 134"/>
                <a:gd name="T62" fmla="*/ 125 w 320"/>
                <a:gd name="T63" fmla="*/ 0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1" y="0"/>
                  </a:lnTo>
                  <a:lnTo>
                    <a:pt x="220" y="4"/>
                  </a:lnTo>
                  <a:lnTo>
                    <a:pt x="248" y="10"/>
                  </a:lnTo>
                  <a:lnTo>
                    <a:pt x="271" y="17"/>
                  </a:lnTo>
                  <a:lnTo>
                    <a:pt x="292" y="27"/>
                  </a:lnTo>
                  <a:lnTo>
                    <a:pt x="306" y="38"/>
                  </a:lnTo>
                  <a:lnTo>
                    <a:pt x="317" y="52"/>
                  </a:lnTo>
                  <a:lnTo>
                    <a:pt x="320" y="67"/>
                  </a:lnTo>
                  <a:lnTo>
                    <a:pt x="317" y="80"/>
                  </a:lnTo>
                  <a:lnTo>
                    <a:pt x="306" y="90"/>
                  </a:lnTo>
                  <a:lnTo>
                    <a:pt x="292" y="102"/>
                  </a:lnTo>
                  <a:lnTo>
                    <a:pt x="271" y="112"/>
                  </a:lnTo>
                  <a:lnTo>
                    <a:pt x="248" y="118"/>
                  </a:lnTo>
                  <a:lnTo>
                    <a:pt x="220" y="126"/>
                  </a:lnTo>
                  <a:lnTo>
                    <a:pt x="191" y="130"/>
                  </a:lnTo>
                  <a:lnTo>
                    <a:pt x="160" y="134"/>
                  </a:lnTo>
                  <a:lnTo>
                    <a:pt x="125" y="130"/>
                  </a:lnTo>
                  <a:lnTo>
                    <a:pt x="97" y="126"/>
                  </a:lnTo>
                  <a:lnTo>
                    <a:pt x="69" y="118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0"/>
                  </a:lnTo>
                  <a:lnTo>
                    <a:pt x="3" y="80"/>
                  </a:lnTo>
                  <a:lnTo>
                    <a:pt x="0" y="67"/>
                  </a:lnTo>
                  <a:lnTo>
                    <a:pt x="3" y="52"/>
                  </a:lnTo>
                  <a:lnTo>
                    <a:pt x="10" y="38"/>
                  </a:lnTo>
                  <a:lnTo>
                    <a:pt x="28" y="27"/>
                  </a:lnTo>
                  <a:lnTo>
                    <a:pt x="45" y="17"/>
                  </a:lnTo>
                  <a:lnTo>
                    <a:pt x="69" y="10"/>
                  </a:lnTo>
                  <a:lnTo>
                    <a:pt x="97" y="4"/>
                  </a:lnTo>
                  <a:lnTo>
                    <a:pt x="125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7" name="Freeform 2105"/>
            <p:cNvSpPr>
              <a:spLocks/>
            </p:cNvSpPr>
            <p:nvPr/>
          </p:nvSpPr>
          <p:spPr bwMode="auto">
            <a:xfrm>
              <a:off x="3954463" y="3716338"/>
              <a:ext cx="254000" cy="104775"/>
            </a:xfrm>
            <a:custGeom>
              <a:avLst/>
              <a:gdLst>
                <a:gd name="T0" fmla="*/ 160 w 321"/>
                <a:gd name="T1" fmla="*/ 0 h 134"/>
                <a:gd name="T2" fmla="*/ 192 w 321"/>
                <a:gd name="T3" fmla="*/ 0 h 134"/>
                <a:gd name="T4" fmla="*/ 224 w 321"/>
                <a:gd name="T5" fmla="*/ 4 h 134"/>
                <a:gd name="T6" fmla="*/ 252 w 321"/>
                <a:gd name="T7" fmla="*/ 10 h 134"/>
                <a:gd name="T8" fmla="*/ 272 w 321"/>
                <a:gd name="T9" fmla="*/ 17 h 134"/>
                <a:gd name="T10" fmla="*/ 293 w 321"/>
                <a:gd name="T11" fmla="*/ 27 h 134"/>
                <a:gd name="T12" fmla="*/ 308 w 321"/>
                <a:gd name="T13" fmla="*/ 38 h 134"/>
                <a:gd name="T14" fmla="*/ 318 w 321"/>
                <a:gd name="T15" fmla="*/ 52 h 134"/>
                <a:gd name="T16" fmla="*/ 321 w 321"/>
                <a:gd name="T17" fmla="*/ 67 h 134"/>
                <a:gd name="T18" fmla="*/ 318 w 321"/>
                <a:gd name="T19" fmla="*/ 80 h 134"/>
                <a:gd name="T20" fmla="*/ 308 w 321"/>
                <a:gd name="T21" fmla="*/ 90 h 134"/>
                <a:gd name="T22" fmla="*/ 293 w 321"/>
                <a:gd name="T23" fmla="*/ 102 h 134"/>
                <a:gd name="T24" fmla="*/ 272 w 321"/>
                <a:gd name="T25" fmla="*/ 112 h 134"/>
                <a:gd name="T26" fmla="*/ 252 w 321"/>
                <a:gd name="T27" fmla="*/ 118 h 134"/>
                <a:gd name="T28" fmla="*/ 224 w 321"/>
                <a:gd name="T29" fmla="*/ 126 h 134"/>
                <a:gd name="T30" fmla="*/ 192 w 321"/>
                <a:gd name="T31" fmla="*/ 130 h 134"/>
                <a:gd name="T32" fmla="*/ 160 w 321"/>
                <a:gd name="T33" fmla="*/ 134 h 134"/>
                <a:gd name="T34" fmla="*/ 130 w 321"/>
                <a:gd name="T35" fmla="*/ 130 h 134"/>
                <a:gd name="T36" fmla="*/ 98 w 321"/>
                <a:gd name="T37" fmla="*/ 126 h 134"/>
                <a:gd name="T38" fmla="*/ 70 w 321"/>
                <a:gd name="T39" fmla="*/ 118 h 134"/>
                <a:gd name="T40" fmla="*/ 45 w 321"/>
                <a:gd name="T41" fmla="*/ 112 h 134"/>
                <a:gd name="T42" fmla="*/ 28 w 321"/>
                <a:gd name="T43" fmla="*/ 102 h 134"/>
                <a:gd name="T44" fmla="*/ 10 w 321"/>
                <a:gd name="T45" fmla="*/ 90 h 134"/>
                <a:gd name="T46" fmla="*/ 4 w 321"/>
                <a:gd name="T47" fmla="*/ 80 h 134"/>
                <a:gd name="T48" fmla="*/ 0 w 321"/>
                <a:gd name="T49" fmla="*/ 67 h 134"/>
                <a:gd name="T50" fmla="*/ 4 w 321"/>
                <a:gd name="T51" fmla="*/ 52 h 134"/>
                <a:gd name="T52" fmla="*/ 10 w 321"/>
                <a:gd name="T53" fmla="*/ 38 h 134"/>
                <a:gd name="T54" fmla="*/ 28 w 321"/>
                <a:gd name="T55" fmla="*/ 27 h 134"/>
                <a:gd name="T56" fmla="*/ 45 w 321"/>
                <a:gd name="T57" fmla="*/ 17 h 134"/>
                <a:gd name="T58" fmla="*/ 70 w 321"/>
                <a:gd name="T59" fmla="*/ 10 h 134"/>
                <a:gd name="T60" fmla="*/ 98 w 321"/>
                <a:gd name="T61" fmla="*/ 4 h 134"/>
                <a:gd name="T62" fmla="*/ 130 w 321"/>
                <a:gd name="T63" fmla="*/ 0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2" y="0"/>
                  </a:lnTo>
                  <a:lnTo>
                    <a:pt x="224" y="4"/>
                  </a:lnTo>
                  <a:lnTo>
                    <a:pt x="252" y="10"/>
                  </a:lnTo>
                  <a:lnTo>
                    <a:pt x="272" y="17"/>
                  </a:lnTo>
                  <a:lnTo>
                    <a:pt x="293" y="27"/>
                  </a:lnTo>
                  <a:lnTo>
                    <a:pt x="308" y="38"/>
                  </a:lnTo>
                  <a:lnTo>
                    <a:pt x="318" y="52"/>
                  </a:lnTo>
                  <a:lnTo>
                    <a:pt x="321" y="67"/>
                  </a:lnTo>
                  <a:lnTo>
                    <a:pt x="318" y="80"/>
                  </a:lnTo>
                  <a:lnTo>
                    <a:pt x="308" y="90"/>
                  </a:lnTo>
                  <a:lnTo>
                    <a:pt x="293" y="102"/>
                  </a:lnTo>
                  <a:lnTo>
                    <a:pt x="272" y="112"/>
                  </a:lnTo>
                  <a:lnTo>
                    <a:pt x="252" y="118"/>
                  </a:lnTo>
                  <a:lnTo>
                    <a:pt x="224" y="126"/>
                  </a:lnTo>
                  <a:lnTo>
                    <a:pt x="192" y="130"/>
                  </a:lnTo>
                  <a:lnTo>
                    <a:pt x="160" y="134"/>
                  </a:lnTo>
                  <a:lnTo>
                    <a:pt x="130" y="130"/>
                  </a:lnTo>
                  <a:lnTo>
                    <a:pt x="98" y="126"/>
                  </a:lnTo>
                  <a:lnTo>
                    <a:pt x="70" y="118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0"/>
                  </a:lnTo>
                  <a:lnTo>
                    <a:pt x="4" y="80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28" y="27"/>
                  </a:lnTo>
                  <a:lnTo>
                    <a:pt x="45" y="17"/>
                  </a:lnTo>
                  <a:lnTo>
                    <a:pt x="70" y="10"/>
                  </a:lnTo>
                  <a:lnTo>
                    <a:pt x="98" y="4"/>
                  </a:lnTo>
                  <a:lnTo>
                    <a:pt x="13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8" name="Freeform 2106"/>
            <p:cNvSpPr>
              <a:spLocks/>
            </p:cNvSpPr>
            <p:nvPr/>
          </p:nvSpPr>
          <p:spPr bwMode="auto">
            <a:xfrm>
              <a:off x="3954463" y="3716338"/>
              <a:ext cx="254000" cy="104775"/>
            </a:xfrm>
            <a:custGeom>
              <a:avLst/>
              <a:gdLst>
                <a:gd name="T0" fmla="*/ 160 w 321"/>
                <a:gd name="T1" fmla="*/ 0 h 134"/>
                <a:gd name="T2" fmla="*/ 192 w 321"/>
                <a:gd name="T3" fmla="*/ 0 h 134"/>
                <a:gd name="T4" fmla="*/ 224 w 321"/>
                <a:gd name="T5" fmla="*/ 4 h 134"/>
                <a:gd name="T6" fmla="*/ 252 w 321"/>
                <a:gd name="T7" fmla="*/ 10 h 134"/>
                <a:gd name="T8" fmla="*/ 272 w 321"/>
                <a:gd name="T9" fmla="*/ 17 h 134"/>
                <a:gd name="T10" fmla="*/ 293 w 321"/>
                <a:gd name="T11" fmla="*/ 27 h 134"/>
                <a:gd name="T12" fmla="*/ 308 w 321"/>
                <a:gd name="T13" fmla="*/ 38 h 134"/>
                <a:gd name="T14" fmla="*/ 318 w 321"/>
                <a:gd name="T15" fmla="*/ 52 h 134"/>
                <a:gd name="T16" fmla="*/ 321 w 321"/>
                <a:gd name="T17" fmla="*/ 67 h 134"/>
                <a:gd name="T18" fmla="*/ 318 w 321"/>
                <a:gd name="T19" fmla="*/ 80 h 134"/>
                <a:gd name="T20" fmla="*/ 308 w 321"/>
                <a:gd name="T21" fmla="*/ 90 h 134"/>
                <a:gd name="T22" fmla="*/ 293 w 321"/>
                <a:gd name="T23" fmla="*/ 102 h 134"/>
                <a:gd name="T24" fmla="*/ 272 w 321"/>
                <a:gd name="T25" fmla="*/ 112 h 134"/>
                <a:gd name="T26" fmla="*/ 252 w 321"/>
                <a:gd name="T27" fmla="*/ 118 h 134"/>
                <a:gd name="T28" fmla="*/ 224 w 321"/>
                <a:gd name="T29" fmla="*/ 126 h 134"/>
                <a:gd name="T30" fmla="*/ 192 w 321"/>
                <a:gd name="T31" fmla="*/ 130 h 134"/>
                <a:gd name="T32" fmla="*/ 160 w 321"/>
                <a:gd name="T33" fmla="*/ 134 h 134"/>
                <a:gd name="T34" fmla="*/ 130 w 321"/>
                <a:gd name="T35" fmla="*/ 130 h 134"/>
                <a:gd name="T36" fmla="*/ 98 w 321"/>
                <a:gd name="T37" fmla="*/ 126 h 134"/>
                <a:gd name="T38" fmla="*/ 70 w 321"/>
                <a:gd name="T39" fmla="*/ 118 h 134"/>
                <a:gd name="T40" fmla="*/ 45 w 321"/>
                <a:gd name="T41" fmla="*/ 112 h 134"/>
                <a:gd name="T42" fmla="*/ 28 w 321"/>
                <a:gd name="T43" fmla="*/ 102 h 134"/>
                <a:gd name="T44" fmla="*/ 10 w 321"/>
                <a:gd name="T45" fmla="*/ 90 h 134"/>
                <a:gd name="T46" fmla="*/ 4 w 321"/>
                <a:gd name="T47" fmla="*/ 80 h 134"/>
                <a:gd name="T48" fmla="*/ 0 w 321"/>
                <a:gd name="T49" fmla="*/ 67 h 134"/>
                <a:gd name="T50" fmla="*/ 4 w 321"/>
                <a:gd name="T51" fmla="*/ 52 h 134"/>
                <a:gd name="T52" fmla="*/ 10 w 321"/>
                <a:gd name="T53" fmla="*/ 38 h 134"/>
                <a:gd name="T54" fmla="*/ 28 w 321"/>
                <a:gd name="T55" fmla="*/ 27 h 134"/>
                <a:gd name="T56" fmla="*/ 45 w 321"/>
                <a:gd name="T57" fmla="*/ 17 h 134"/>
                <a:gd name="T58" fmla="*/ 70 w 321"/>
                <a:gd name="T59" fmla="*/ 10 h 134"/>
                <a:gd name="T60" fmla="*/ 98 w 321"/>
                <a:gd name="T61" fmla="*/ 4 h 134"/>
                <a:gd name="T62" fmla="*/ 130 w 321"/>
                <a:gd name="T63" fmla="*/ 0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2" y="0"/>
                  </a:lnTo>
                  <a:lnTo>
                    <a:pt x="224" y="4"/>
                  </a:lnTo>
                  <a:lnTo>
                    <a:pt x="252" y="10"/>
                  </a:lnTo>
                  <a:lnTo>
                    <a:pt x="272" y="17"/>
                  </a:lnTo>
                  <a:lnTo>
                    <a:pt x="293" y="27"/>
                  </a:lnTo>
                  <a:lnTo>
                    <a:pt x="308" y="38"/>
                  </a:lnTo>
                  <a:lnTo>
                    <a:pt x="318" y="52"/>
                  </a:lnTo>
                  <a:lnTo>
                    <a:pt x="321" y="67"/>
                  </a:lnTo>
                  <a:lnTo>
                    <a:pt x="318" y="80"/>
                  </a:lnTo>
                  <a:lnTo>
                    <a:pt x="308" y="90"/>
                  </a:lnTo>
                  <a:lnTo>
                    <a:pt x="293" y="102"/>
                  </a:lnTo>
                  <a:lnTo>
                    <a:pt x="272" y="112"/>
                  </a:lnTo>
                  <a:lnTo>
                    <a:pt x="252" y="118"/>
                  </a:lnTo>
                  <a:lnTo>
                    <a:pt x="224" y="126"/>
                  </a:lnTo>
                  <a:lnTo>
                    <a:pt x="192" y="130"/>
                  </a:lnTo>
                  <a:lnTo>
                    <a:pt x="160" y="134"/>
                  </a:lnTo>
                  <a:lnTo>
                    <a:pt x="130" y="130"/>
                  </a:lnTo>
                  <a:lnTo>
                    <a:pt x="98" y="126"/>
                  </a:lnTo>
                  <a:lnTo>
                    <a:pt x="70" y="118"/>
                  </a:lnTo>
                  <a:lnTo>
                    <a:pt x="45" y="112"/>
                  </a:lnTo>
                  <a:lnTo>
                    <a:pt x="28" y="102"/>
                  </a:lnTo>
                  <a:lnTo>
                    <a:pt x="10" y="90"/>
                  </a:lnTo>
                  <a:lnTo>
                    <a:pt x="4" y="80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28" y="27"/>
                  </a:lnTo>
                  <a:lnTo>
                    <a:pt x="45" y="17"/>
                  </a:lnTo>
                  <a:lnTo>
                    <a:pt x="70" y="10"/>
                  </a:lnTo>
                  <a:lnTo>
                    <a:pt x="98" y="4"/>
                  </a:lnTo>
                  <a:lnTo>
                    <a:pt x="130" y="0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79" name="Freeform 2107"/>
            <p:cNvSpPr>
              <a:spLocks/>
            </p:cNvSpPr>
            <p:nvPr/>
          </p:nvSpPr>
          <p:spPr bwMode="auto">
            <a:xfrm>
              <a:off x="4106863" y="3473450"/>
              <a:ext cx="254000" cy="106363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4 h 133"/>
                <a:gd name="T4" fmla="*/ 223 w 320"/>
                <a:gd name="T5" fmla="*/ 6 h 133"/>
                <a:gd name="T6" fmla="*/ 251 w 320"/>
                <a:gd name="T7" fmla="*/ 14 h 133"/>
                <a:gd name="T8" fmla="*/ 276 w 320"/>
                <a:gd name="T9" fmla="*/ 22 h 133"/>
                <a:gd name="T10" fmla="*/ 293 w 320"/>
                <a:gd name="T11" fmla="*/ 32 h 133"/>
                <a:gd name="T12" fmla="*/ 310 w 320"/>
                <a:gd name="T13" fmla="*/ 42 h 133"/>
                <a:gd name="T14" fmla="*/ 317 w 320"/>
                <a:gd name="T15" fmla="*/ 53 h 133"/>
                <a:gd name="T16" fmla="*/ 320 w 320"/>
                <a:gd name="T17" fmla="*/ 66 h 133"/>
                <a:gd name="T18" fmla="*/ 317 w 320"/>
                <a:gd name="T19" fmla="*/ 81 h 133"/>
                <a:gd name="T20" fmla="*/ 310 w 320"/>
                <a:gd name="T21" fmla="*/ 94 h 133"/>
                <a:gd name="T22" fmla="*/ 293 w 320"/>
                <a:gd name="T23" fmla="*/ 104 h 133"/>
                <a:gd name="T24" fmla="*/ 276 w 320"/>
                <a:gd name="T25" fmla="*/ 116 h 133"/>
                <a:gd name="T26" fmla="*/ 251 w 320"/>
                <a:gd name="T27" fmla="*/ 123 h 133"/>
                <a:gd name="T28" fmla="*/ 223 w 320"/>
                <a:gd name="T29" fmla="*/ 130 h 133"/>
                <a:gd name="T30" fmla="*/ 192 w 320"/>
                <a:gd name="T31" fmla="*/ 133 h 133"/>
                <a:gd name="T32" fmla="*/ 160 w 320"/>
                <a:gd name="T33" fmla="*/ 133 h 133"/>
                <a:gd name="T34" fmla="*/ 129 w 320"/>
                <a:gd name="T35" fmla="*/ 133 h 133"/>
                <a:gd name="T36" fmla="*/ 98 w 320"/>
                <a:gd name="T37" fmla="*/ 130 h 133"/>
                <a:gd name="T38" fmla="*/ 73 w 320"/>
                <a:gd name="T39" fmla="*/ 123 h 133"/>
                <a:gd name="T40" fmla="*/ 50 w 320"/>
                <a:gd name="T41" fmla="*/ 116 h 133"/>
                <a:gd name="T42" fmla="*/ 28 w 320"/>
                <a:gd name="T43" fmla="*/ 104 h 133"/>
                <a:gd name="T44" fmla="*/ 14 w 320"/>
                <a:gd name="T45" fmla="*/ 94 h 133"/>
                <a:gd name="T46" fmla="*/ 4 w 320"/>
                <a:gd name="T47" fmla="*/ 81 h 133"/>
                <a:gd name="T48" fmla="*/ 0 w 320"/>
                <a:gd name="T49" fmla="*/ 66 h 133"/>
                <a:gd name="T50" fmla="*/ 4 w 320"/>
                <a:gd name="T51" fmla="*/ 53 h 133"/>
                <a:gd name="T52" fmla="*/ 14 w 320"/>
                <a:gd name="T53" fmla="*/ 42 h 133"/>
                <a:gd name="T54" fmla="*/ 28 w 320"/>
                <a:gd name="T55" fmla="*/ 32 h 133"/>
                <a:gd name="T56" fmla="*/ 50 w 320"/>
                <a:gd name="T57" fmla="*/ 22 h 133"/>
                <a:gd name="T58" fmla="*/ 73 w 320"/>
                <a:gd name="T59" fmla="*/ 14 h 133"/>
                <a:gd name="T60" fmla="*/ 98 w 320"/>
                <a:gd name="T61" fmla="*/ 6 h 133"/>
                <a:gd name="T62" fmla="*/ 129 w 320"/>
                <a:gd name="T63" fmla="*/ 4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4"/>
                  </a:lnTo>
                  <a:lnTo>
                    <a:pt x="223" y="6"/>
                  </a:lnTo>
                  <a:lnTo>
                    <a:pt x="251" y="14"/>
                  </a:lnTo>
                  <a:lnTo>
                    <a:pt x="276" y="22"/>
                  </a:lnTo>
                  <a:lnTo>
                    <a:pt x="293" y="32"/>
                  </a:lnTo>
                  <a:lnTo>
                    <a:pt x="310" y="42"/>
                  </a:lnTo>
                  <a:lnTo>
                    <a:pt x="317" y="53"/>
                  </a:lnTo>
                  <a:lnTo>
                    <a:pt x="320" y="66"/>
                  </a:lnTo>
                  <a:lnTo>
                    <a:pt x="317" y="81"/>
                  </a:lnTo>
                  <a:lnTo>
                    <a:pt x="310" y="94"/>
                  </a:lnTo>
                  <a:lnTo>
                    <a:pt x="293" y="104"/>
                  </a:lnTo>
                  <a:lnTo>
                    <a:pt x="276" y="116"/>
                  </a:lnTo>
                  <a:lnTo>
                    <a:pt x="251" y="123"/>
                  </a:lnTo>
                  <a:lnTo>
                    <a:pt x="223" y="130"/>
                  </a:lnTo>
                  <a:lnTo>
                    <a:pt x="192" y="133"/>
                  </a:lnTo>
                  <a:lnTo>
                    <a:pt x="160" y="133"/>
                  </a:lnTo>
                  <a:lnTo>
                    <a:pt x="129" y="133"/>
                  </a:lnTo>
                  <a:lnTo>
                    <a:pt x="98" y="130"/>
                  </a:lnTo>
                  <a:lnTo>
                    <a:pt x="73" y="123"/>
                  </a:lnTo>
                  <a:lnTo>
                    <a:pt x="50" y="116"/>
                  </a:lnTo>
                  <a:lnTo>
                    <a:pt x="28" y="104"/>
                  </a:lnTo>
                  <a:lnTo>
                    <a:pt x="14" y="94"/>
                  </a:lnTo>
                  <a:lnTo>
                    <a:pt x="4" y="81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4" y="42"/>
                  </a:lnTo>
                  <a:lnTo>
                    <a:pt x="28" y="32"/>
                  </a:lnTo>
                  <a:lnTo>
                    <a:pt x="50" y="22"/>
                  </a:lnTo>
                  <a:lnTo>
                    <a:pt x="73" y="14"/>
                  </a:lnTo>
                  <a:lnTo>
                    <a:pt x="98" y="6"/>
                  </a:lnTo>
                  <a:lnTo>
                    <a:pt x="129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0" name="Freeform 2108"/>
            <p:cNvSpPr>
              <a:spLocks/>
            </p:cNvSpPr>
            <p:nvPr/>
          </p:nvSpPr>
          <p:spPr bwMode="auto">
            <a:xfrm>
              <a:off x="4106863" y="3473450"/>
              <a:ext cx="254000" cy="106363"/>
            </a:xfrm>
            <a:custGeom>
              <a:avLst/>
              <a:gdLst>
                <a:gd name="T0" fmla="*/ 160 w 320"/>
                <a:gd name="T1" fmla="*/ 0 h 133"/>
                <a:gd name="T2" fmla="*/ 192 w 320"/>
                <a:gd name="T3" fmla="*/ 4 h 133"/>
                <a:gd name="T4" fmla="*/ 223 w 320"/>
                <a:gd name="T5" fmla="*/ 6 h 133"/>
                <a:gd name="T6" fmla="*/ 251 w 320"/>
                <a:gd name="T7" fmla="*/ 14 h 133"/>
                <a:gd name="T8" fmla="*/ 276 w 320"/>
                <a:gd name="T9" fmla="*/ 22 h 133"/>
                <a:gd name="T10" fmla="*/ 293 w 320"/>
                <a:gd name="T11" fmla="*/ 32 h 133"/>
                <a:gd name="T12" fmla="*/ 310 w 320"/>
                <a:gd name="T13" fmla="*/ 42 h 133"/>
                <a:gd name="T14" fmla="*/ 317 w 320"/>
                <a:gd name="T15" fmla="*/ 53 h 133"/>
                <a:gd name="T16" fmla="*/ 320 w 320"/>
                <a:gd name="T17" fmla="*/ 66 h 133"/>
                <a:gd name="T18" fmla="*/ 317 w 320"/>
                <a:gd name="T19" fmla="*/ 81 h 133"/>
                <a:gd name="T20" fmla="*/ 310 w 320"/>
                <a:gd name="T21" fmla="*/ 94 h 133"/>
                <a:gd name="T22" fmla="*/ 293 w 320"/>
                <a:gd name="T23" fmla="*/ 104 h 133"/>
                <a:gd name="T24" fmla="*/ 276 w 320"/>
                <a:gd name="T25" fmla="*/ 116 h 133"/>
                <a:gd name="T26" fmla="*/ 251 w 320"/>
                <a:gd name="T27" fmla="*/ 123 h 133"/>
                <a:gd name="T28" fmla="*/ 223 w 320"/>
                <a:gd name="T29" fmla="*/ 130 h 133"/>
                <a:gd name="T30" fmla="*/ 192 w 320"/>
                <a:gd name="T31" fmla="*/ 133 h 133"/>
                <a:gd name="T32" fmla="*/ 160 w 320"/>
                <a:gd name="T33" fmla="*/ 133 h 133"/>
                <a:gd name="T34" fmla="*/ 129 w 320"/>
                <a:gd name="T35" fmla="*/ 133 h 133"/>
                <a:gd name="T36" fmla="*/ 98 w 320"/>
                <a:gd name="T37" fmla="*/ 130 h 133"/>
                <a:gd name="T38" fmla="*/ 73 w 320"/>
                <a:gd name="T39" fmla="*/ 123 h 133"/>
                <a:gd name="T40" fmla="*/ 50 w 320"/>
                <a:gd name="T41" fmla="*/ 116 h 133"/>
                <a:gd name="T42" fmla="*/ 28 w 320"/>
                <a:gd name="T43" fmla="*/ 104 h 133"/>
                <a:gd name="T44" fmla="*/ 14 w 320"/>
                <a:gd name="T45" fmla="*/ 94 h 133"/>
                <a:gd name="T46" fmla="*/ 4 w 320"/>
                <a:gd name="T47" fmla="*/ 81 h 133"/>
                <a:gd name="T48" fmla="*/ 0 w 320"/>
                <a:gd name="T49" fmla="*/ 66 h 133"/>
                <a:gd name="T50" fmla="*/ 4 w 320"/>
                <a:gd name="T51" fmla="*/ 53 h 133"/>
                <a:gd name="T52" fmla="*/ 14 w 320"/>
                <a:gd name="T53" fmla="*/ 42 h 133"/>
                <a:gd name="T54" fmla="*/ 28 w 320"/>
                <a:gd name="T55" fmla="*/ 32 h 133"/>
                <a:gd name="T56" fmla="*/ 50 w 320"/>
                <a:gd name="T57" fmla="*/ 22 h 133"/>
                <a:gd name="T58" fmla="*/ 73 w 320"/>
                <a:gd name="T59" fmla="*/ 14 h 133"/>
                <a:gd name="T60" fmla="*/ 98 w 320"/>
                <a:gd name="T61" fmla="*/ 6 h 133"/>
                <a:gd name="T62" fmla="*/ 129 w 320"/>
                <a:gd name="T63" fmla="*/ 4 h 133"/>
                <a:gd name="T64" fmla="*/ 160 w 320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3">
                  <a:moveTo>
                    <a:pt x="160" y="0"/>
                  </a:moveTo>
                  <a:lnTo>
                    <a:pt x="192" y="4"/>
                  </a:lnTo>
                  <a:lnTo>
                    <a:pt x="223" y="6"/>
                  </a:lnTo>
                  <a:lnTo>
                    <a:pt x="251" y="14"/>
                  </a:lnTo>
                  <a:lnTo>
                    <a:pt x="276" y="22"/>
                  </a:lnTo>
                  <a:lnTo>
                    <a:pt x="293" y="32"/>
                  </a:lnTo>
                  <a:lnTo>
                    <a:pt x="310" y="42"/>
                  </a:lnTo>
                  <a:lnTo>
                    <a:pt x="317" y="53"/>
                  </a:lnTo>
                  <a:lnTo>
                    <a:pt x="320" y="66"/>
                  </a:lnTo>
                  <a:lnTo>
                    <a:pt x="317" y="81"/>
                  </a:lnTo>
                  <a:lnTo>
                    <a:pt x="310" y="94"/>
                  </a:lnTo>
                  <a:lnTo>
                    <a:pt x="293" y="104"/>
                  </a:lnTo>
                  <a:lnTo>
                    <a:pt x="276" y="116"/>
                  </a:lnTo>
                  <a:lnTo>
                    <a:pt x="251" y="123"/>
                  </a:lnTo>
                  <a:lnTo>
                    <a:pt x="223" y="130"/>
                  </a:lnTo>
                  <a:lnTo>
                    <a:pt x="192" y="133"/>
                  </a:lnTo>
                  <a:lnTo>
                    <a:pt x="160" y="133"/>
                  </a:lnTo>
                  <a:lnTo>
                    <a:pt x="129" y="133"/>
                  </a:lnTo>
                  <a:lnTo>
                    <a:pt x="98" y="130"/>
                  </a:lnTo>
                  <a:lnTo>
                    <a:pt x="73" y="123"/>
                  </a:lnTo>
                  <a:lnTo>
                    <a:pt x="50" y="116"/>
                  </a:lnTo>
                  <a:lnTo>
                    <a:pt x="28" y="104"/>
                  </a:lnTo>
                  <a:lnTo>
                    <a:pt x="14" y="94"/>
                  </a:lnTo>
                  <a:lnTo>
                    <a:pt x="4" y="81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4" y="42"/>
                  </a:lnTo>
                  <a:lnTo>
                    <a:pt x="28" y="32"/>
                  </a:lnTo>
                  <a:lnTo>
                    <a:pt x="50" y="22"/>
                  </a:lnTo>
                  <a:lnTo>
                    <a:pt x="73" y="14"/>
                  </a:lnTo>
                  <a:lnTo>
                    <a:pt x="98" y="6"/>
                  </a:lnTo>
                  <a:lnTo>
                    <a:pt x="129" y="4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1" name="Line 2109"/>
            <p:cNvSpPr>
              <a:spLocks noChangeShapeType="1"/>
            </p:cNvSpPr>
            <p:nvPr/>
          </p:nvSpPr>
          <p:spPr bwMode="auto">
            <a:xfrm flipV="1">
              <a:off x="4062413" y="3590925"/>
              <a:ext cx="122237" cy="1381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2" name="Freeform 2110"/>
            <p:cNvSpPr>
              <a:spLocks/>
            </p:cNvSpPr>
            <p:nvPr/>
          </p:nvSpPr>
          <p:spPr bwMode="auto">
            <a:xfrm>
              <a:off x="4133850" y="3576638"/>
              <a:ext cx="61913" cy="26987"/>
            </a:xfrm>
            <a:custGeom>
              <a:avLst/>
              <a:gdLst>
                <a:gd name="T0" fmla="*/ 78 w 78"/>
                <a:gd name="T1" fmla="*/ 6 h 34"/>
                <a:gd name="T2" fmla="*/ 67 w 78"/>
                <a:gd name="T3" fmla="*/ 0 h 34"/>
                <a:gd name="T4" fmla="*/ 0 w 78"/>
                <a:gd name="T5" fmla="*/ 21 h 34"/>
                <a:gd name="T6" fmla="*/ 8 w 78"/>
                <a:gd name="T7" fmla="*/ 34 h 34"/>
                <a:gd name="T8" fmla="*/ 75 w 78"/>
                <a:gd name="T9" fmla="*/ 15 h 34"/>
                <a:gd name="T10" fmla="*/ 64 w 78"/>
                <a:gd name="T11" fmla="*/ 6 h 34"/>
                <a:gd name="T12" fmla="*/ 78 w 78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78" y="6"/>
                  </a:moveTo>
                  <a:lnTo>
                    <a:pt x="67" y="0"/>
                  </a:lnTo>
                  <a:lnTo>
                    <a:pt x="0" y="21"/>
                  </a:lnTo>
                  <a:lnTo>
                    <a:pt x="8" y="34"/>
                  </a:lnTo>
                  <a:lnTo>
                    <a:pt x="75" y="15"/>
                  </a:lnTo>
                  <a:lnTo>
                    <a:pt x="64" y="6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3" name="Freeform 2111"/>
            <p:cNvSpPr>
              <a:spLocks/>
            </p:cNvSpPr>
            <p:nvPr/>
          </p:nvSpPr>
          <p:spPr bwMode="auto">
            <a:xfrm>
              <a:off x="4186238" y="3576638"/>
              <a:ext cx="9525" cy="4762"/>
            </a:xfrm>
            <a:custGeom>
              <a:avLst/>
              <a:gdLst>
                <a:gd name="T0" fmla="*/ 11 w 11"/>
                <a:gd name="T1" fmla="*/ 6 h 6"/>
                <a:gd name="T2" fmla="*/ 3 w 11"/>
                <a:gd name="T3" fmla="*/ 6 h 6"/>
                <a:gd name="T4" fmla="*/ 0 w 11"/>
                <a:gd name="T5" fmla="*/ 0 h 6"/>
                <a:gd name="T6" fmla="*/ 11 w 1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4" name="Freeform 2112"/>
            <p:cNvSpPr>
              <a:spLocks/>
            </p:cNvSpPr>
            <p:nvPr/>
          </p:nvSpPr>
          <p:spPr bwMode="auto">
            <a:xfrm>
              <a:off x="4176713" y="3581400"/>
              <a:ext cx="19050" cy="57150"/>
            </a:xfrm>
            <a:custGeom>
              <a:avLst/>
              <a:gdLst>
                <a:gd name="T0" fmla="*/ 6 w 24"/>
                <a:gd name="T1" fmla="*/ 71 h 71"/>
                <a:gd name="T2" fmla="*/ 13 w 24"/>
                <a:gd name="T3" fmla="*/ 71 h 71"/>
                <a:gd name="T4" fmla="*/ 24 w 24"/>
                <a:gd name="T5" fmla="*/ 0 h 71"/>
                <a:gd name="T6" fmla="*/ 10 w 24"/>
                <a:gd name="T7" fmla="*/ 0 h 71"/>
                <a:gd name="T8" fmla="*/ 0 w 24"/>
                <a:gd name="T9" fmla="*/ 67 h 71"/>
                <a:gd name="T10" fmla="*/ 6 w 2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1">
                  <a:moveTo>
                    <a:pt x="6" y="71"/>
                  </a:moveTo>
                  <a:lnTo>
                    <a:pt x="13" y="71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0" y="67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5" name="Freeform 2113"/>
            <p:cNvSpPr>
              <a:spLocks/>
            </p:cNvSpPr>
            <p:nvPr/>
          </p:nvSpPr>
          <p:spPr bwMode="auto">
            <a:xfrm>
              <a:off x="4281488" y="3694113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1 w 320"/>
                <a:gd name="T3" fmla="*/ 4 h 134"/>
                <a:gd name="T4" fmla="*/ 223 w 320"/>
                <a:gd name="T5" fmla="*/ 6 h 134"/>
                <a:gd name="T6" fmla="*/ 250 w 320"/>
                <a:gd name="T7" fmla="*/ 14 h 134"/>
                <a:gd name="T8" fmla="*/ 276 w 320"/>
                <a:gd name="T9" fmla="*/ 20 h 134"/>
                <a:gd name="T10" fmla="*/ 292 w 320"/>
                <a:gd name="T11" fmla="*/ 32 h 134"/>
                <a:gd name="T12" fmla="*/ 306 w 320"/>
                <a:gd name="T13" fmla="*/ 42 h 134"/>
                <a:gd name="T14" fmla="*/ 317 w 320"/>
                <a:gd name="T15" fmla="*/ 52 h 134"/>
                <a:gd name="T16" fmla="*/ 320 w 320"/>
                <a:gd name="T17" fmla="*/ 66 h 134"/>
                <a:gd name="T18" fmla="*/ 317 w 320"/>
                <a:gd name="T19" fmla="*/ 80 h 134"/>
                <a:gd name="T20" fmla="*/ 306 w 320"/>
                <a:gd name="T21" fmla="*/ 95 h 134"/>
                <a:gd name="T22" fmla="*/ 292 w 320"/>
                <a:gd name="T23" fmla="*/ 104 h 134"/>
                <a:gd name="T24" fmla="*/ 276 w 320"/>
                <a:gd name="T25" fmla="*/ 114 h 134"/>
                <a:gd name="T26" fmla="*/ 250 w 320"/>
                <a:gd name="T27" fmla="*/ 123 h 134"/>
                <a:gd name="T28" fmla="*/ 223 w 320"/>
                <a:gd name="T29" fmla="*/ 130 h 134"/>
                <a:gd name="T30" fmla="*/ 191 w 320"/>
                <a:gd name="T31" fmla="*/ 134 h 134"/>
                <a:gd name="T32" fmla="*/ 160 w 320"/>
                <a:gd name="T33" fmla="*/ 134 h 134"/>
                <a:gd name="T34" fmla="*/ 128 w 320"/>
                <a:gd name="T35" fmla="*/ 134 h 134"/>
                <a:gd name="T36" fmla="*/ 97 w 320"/>
                <a:gd name="T37" fmla="*/ 130 h 134"/>
                <a:gd name="T38" fmla="*/ 69 w 320"/>
                <a:gd name="T39" fmla="*/ 123 h 134"/>
                <a:gd name="T40" fmla="*/ 50 w 320"/>
                <a:gd name="T41" fmla="*/ 114 h 134"/>
                <a:gd name="T42" fmla="*/ 28 w 320"/>
                <a:gd name="T43" fmla="*/ 104 h 134"/>
                <a:gd name="T44" fmla="*/ 13 w 320"/>
                <a:gd name="T45" fmla="*/ 95 h 134"/>
                <a:gd name="T46" fmla="*/ 3 w 320"/>
                <a:gd name="T47" fmla="*/ 80 h 134"/>
                <a:gd name="T48" fmla="*/ 0 w 320"/>
                <a:gd name="T49" fmla="*/ 66 h 134"/>
                <a:gd name="T50" fmla="*/ 3 w 320"/>
                <a:gd name="T51" fmla="*/ 52 h 134"/>
                <a:gd name="T52" fmla="*/ 13 w 320"/>
                <a:gd name="T53" fmla="*/ 42 h 134"/>
                <a:gd name="T54" fmla="*/ 28 w 320"/>
                <a:gd name="T55" fmla="*/ 32 h 134"/>
                <a:gd name="T56" fmla="*/ 50 w 320"/>
                <a:gd name="T57" fmla="*/ 20 h 134"/>
                <a:gd name="T58" fmla="*/ 69 w 320"/>
                <a:gd name="T59" fmla="*/ 14 h 134"/>
                <a:gd name="T60" fmla="*/ 97 w 320"/>
                <a:gd name="T61" fmla="*/ 6 h 134"/>
                <a:gd name="T62" fmla="*/ 128 w 320"/>
                <a:gd name="T63" fmla="*/ 4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1" y="4"/>
                  </a:lnTo>
                  <a:lnTo>
                    <a:pt x="223" y="6"/>
                  </a:lnTo>
                  <a:lnTo>
                    <a:pt x="250" y="14"/>
                  </a:lnTo>
                  <a:lnTo>
                    <a:pt x="276" y="20"/>
                  </a:lnTo>
                  <a:lnTo>
                    <a:pt x="292" y="32"/>
                  </a:lnTo>
                  <a:lnTo>
                    <a:pt x="306" y="42"/>
                  </a:lnTo>
                  <a:lnTo>
                    <a:pt x="317" y="52"/>
                  </a:lnTo>
                  <a:lnTo>
                    <a:pt x="320" y="66"/>
                  </a:lnTo>
                  <a:lnTo>
                    <a:pt x="317" y="80"/>
                  </a:lnTo>
                  <a:lnTo>
                    <a:pt x="306" y="95"/>
                  </a:lnTo>
                  <a:lnTo>
                    <a:pt x="292" y="104"/>
                  </a:lnTo>
                  <a:lnTo>
                    <a:pt x="276" y="114"/>
                  </a:lnTo>
                  <a:lnTo>
                    <a:pt x="250" y="123"/>
                  </a:lnTo>
                  <a:lnTo>
                    <a:pt x="223" y="130"/>
                  </a:lnTo>
                  <a:lnTo>
                    <a:pt x="191" y="134"/>
                  </a:lnTo>
                  <a:lnTo>
                    <a:pt x="160" y="134"/>
                  </a:lnTo>
                  <a:lnTo>
                    <a:pt x="128" y="134"/>
                  </a:lnTo>
                  <a:lnTo>
                    <a:pt x="97" y="130"/>
                  </a:lnTo>
                  <a:lnTo>
                    <a:pt x="69" y="123"/>
                  </a:lnTo>
                  <a:lnTo>
                    <a:pt x="50" y="114"/>
                  </a:lnTo>
                  <a:lnTo>
                    <a:pt x="28" y="104"/>
                  </a:lnTo>
                  <a:lnTo>
                    <a:pt x="13" y="95"/>
                  </a:lnTo>
                  <a:lnTo>
                    <a:pt x="3" y="80"/>
                  </a:lnTo>
                  <a:lnTo>
                    <a:pt x="0" y="66"/>
                  </a:lnTo>
                  <a:lnTo>
                    <a:pt x="3" y="52"/>
                  </a:lnTo>
                  <a:lnTo>
                    <a:pt x="13" y="42"/>
                  </a:lnTo>
                  <a:lnTo>
                    <a:pt x="28" y="32"/>
                  </a:lnTo>
                  <a:lnTo>
                    <a:pt x="50" y="20"/>
                  </a:lnTo>
                  <a:lnTo>
                    <a:pt x="69" y="14"/>
                  </a:lnTo>
                  <a:lnTo>
                    <a:pt x="97" y="6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6" name="Freeform 2114"/>
            <p:cNvSpPr>
              <a:spLocks/>
            </p:cNvSpPr>
            <p:nvPr/>
          </p:nvSpPr>
          <p:spPr bwMode="auto">
            <a:xfrm>
              <a:off x="4281488" y="3694113"/>
              <a:ext cx="254000" cy="104775"/>
            </a:xfrm>
            <a:custGeom>
              <a:avLst/>
              <a:gdLst>
                <a:gd name="T0" fmla="*/ 160 w 320"/>
                <a:gd name="T1" fmla="*/ 0 h 134"/>
                <a:gd name="T2" fmla="*/ 191 w 320"/>
                <a:gd name="T3" fmla="*/ 4 h 134"/>
                <a:gd name="T4" fmla="*/ 223 w 320"/>
                <a:gd name="T5" fmla="*/ 6 h 134"/>
                <a:gd name="T6" fmla="*/ 250 w 320"/>
                <a:gd name="T7" fmla="*/ 14 h 134"/>
                <a:gd name="T8" fmla="*/ 276 w 320"/>
                <a:gd name="T9" fmla="*/ 20 h 134"/>
                <a:gd name="T10" fmla="*/ 292 w 320"/>
                <a:gd name="T11" fmla="*/ 32 h 134"/>
                <a:gd name="T12" fmla="*/ 306 w 320"/>
                <a:gd name="T13" fmla="*/ 42 h 134"/>
                <a:gd name="T14" fmla="*/ 317 w 320"/>
                <a:gd name="T15" fmla="*/ 52 h 134"/>
                <a:gd name="T16" fmla="*/ 320 w 320"/>
                <a:gd name="T17" fmla="*/ 66 h 134"/>
                <a:gd name="T18" fmla="*/ 317 w 320"/>
                <a:gd name="T19" fmla="*/ 80 h 134"/>
                <a:gd name="T20" fmla="*/ 306 w 320"/>
                <a:gd name="T21" fmla="*/ 95 h 134"/>
                <a:gd name="T22" fmla="*/ 292 w 320"/>
                <a:gd name="T23" fmla="*/ 104 h 134"/>
                <a:gd name="T24" fmla="*/ 276 w 320"/>
                <a:gd name="T25" fmla="*/ 114 h 134"/>
                <a:gd name="T26" fmla="*/ 250 w 320"/>
                <a:gd name="T27" fmla="*/ 123 h 134"/>
                <a:gd name="T28" fmla="*/ 223 w 320"/>
                <a:gd name="T29" fmla="*/ 130 h 134"/>
                <a:gd name="T30" fmla="*/ 191 w 320"/>
                <a:gd name="T31" fmla="*/ 134 h 134"/>
                <a:gd name="T32" fmla="*/ 160 w 320"/>
                <a:gd name="T33" fmla="*/ 134 h 134"/>
                <a:gd name="T34" fmla="*/ 128 w 320"/>
                <a:gd name="T35" fmla="*/ 134 h 134"/>
                <a:gd name="T36" fmla="*/ 97 w 320"/>
                <a:gd name="T37" fmla="*/ 130 h 134"/>
                <a:gd name="T38" fmla="*/ 69 w 320"/>
                <a:gd name="T39" fmla="*/ 123 h 134"/>
                <a:gd name="T40" fmla="*/ 50 w 320"/>
                <a:gd name="T41" fmla="*/ 114 h 134"/>
                <a:gd name="T42" fmla="*/ 28 w 320"/>
                <a:gd name="T43" fmla="*/ 104 h 134"/>
                <a:gd name="T44" fmla="*/ 13 w 320"/>
                <a:gd name="T45" fmla="*/ 95 h 134"/>
                <a:gd name="T46" fmla="*/ 3 w 320"/>
                <a:gd name="T47" fmla="*/ 80 h 134"/>
                <a:gd name="T48" fmla="*/ 0 w 320"/>
                <a:gd name="T49" fmla="*/ 66 h 134"/>
                <a:gd name="T50" fmla="*/ 3 w 320"/>
                <a:gd name="T51" fmla="*/ 52 h 134"/>
                <a:gd name="T52" fmla="*/ 13 w 320"/>
                <a:gd name="T53" fmla="*/ 42 h 134"/>
                <a:gd name="T54" fmla="*/ 28 w 320"/>
                <a:gd name="T55" fmla="*/ 32 h 134"/>
                <a:gd name="T56" fmla="*/ 50 w 320"/>
                <a:gd name="T57" fmla="*/ 20 h 134"/>
                <a:gd name="T58" fmla="*/ 69 w 320"/>
                <a:gd name="T59" fmla="*/ 14 h 134"/>
                <a:gd name="T60" fmla="*/ 97 w 320"/>
                <a:gd name="T61" fmla="*/ 6 h 134"/>
                <a:gd name="T62" fmla="*/ 128 w 320"/>
                <a:gd name="T63" fmla="*/ 4 h 134"/>
                <a:gd name="T64" fmla="*/ 160 w 320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34">
                  <a:moveTo>
                    <a:pt x="160" y="0"/>
                  </a:moveTo>
                  <a:lnTo>
                    <a:pt x="191" y="4"/>
                  </a:lnTo>
                  <a:lnTo>
                    <a:pt x="223" y="6"/>
                  </a:lnTo>
                  <a:lnTo>
                    <a:pt x="250" y="14"/>
                  </a:lnTo>
                  <a:lnTo>
                    <a:pt x="276" y="20"/>
                  </a:lnTo>
                  <a:lnTo>
                    <a:pt x="292" y="32"/>
                  </a:lnTo>
                  <a:lnTo>
                    <a:pt x="306" y="42"/>
                  </a:lnTo>
                  <a:lnTo>
                    <a:pt x="317" y="52"/>
                  </a:lnTo>
                  <a:lnTo>
                    <a:pt x="320" y="66"/>
                  </a:lnTo>
                  <a:lnTo>
                    <a:pt x="317" y="80"/>
                  </a:lnTo>
                  <a:lnTo>
                    <a:pt x="306" y="95"/>
                  </a:lnTo>
                  <a:lnTo>
                    <a:pt x="292" y="104"/>
                  </a:lnTo>
                  <a:lnTo>
                    <a:pt x="276" y="114"/>
                  </a:lnTo>
                  <a:lnTo>
                    <a:pt x="250" y="123"/>
                  </a:lnTo>
                  <a:lnTo>
                    <a:pt x="223" y="130"/>
                  </a:lnTo>
                  <a:lnTo>
                    <a:pt x="191" y="134"/>
                  </a:lnTo>
                  <a:lnTo>
                    <a:pt x="160" y="134"/>
                  </a:lnTo>
                  <a:lnTo>
                    <a:pt x="128" y="134"/>
                  </a:lnTo>
                  <a:lnTo>
                    <a:pt x="97" y="130"/>
                  </a:lnTo>
                  <a:lnTo>
                    <a:pt x="69" y="123"/>
                  </a:lnTo>
                  <a:lnTo>
                    <a:pt x="50" y="114"/>
                  </a:lnTo>
                  <a:lnTo>
                    <a:pt x="28" y="104"/>
                  </a:lnTo>
                  <a:lnTo>
                    <a:pt x="13" y="95"/>
                  </a:lnTo>
                  <a:lnTo>
                    <a:pt x="3" y="80"/>
                  </a:lnTo>
                  <a:lnTo>
                    <a:pt x="0" y="66"/>
                  </a:lnTo>
                  <a:lnTo>
                    <a:pt x="3" y="52"/>
                  </a:lnTo>
                  <a:lnTo>
                    <a:pt x="13" y="42"/>
                  </a:lnTo>
                  <a:lnTo>
                    <a:pt x="28" y="32"/>
                  </a:lnTo>
                  <a:lnTo>
                    <a:pt x="50" y="20"/>
                  </a:lnTo>
                  <a:lnTo>
                    <a:pt x="69" y="14"/>
                  </a:lnTo>
                  <a:lnTo>
                    <a:pt x="97" y="6"/>
                  </a:lnTo>
                  <a:lnTo>
                    <a:pt x="128" y="4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7" name="Freeform 2115"/>
            <p:cNvSpPr>
              <a:spLocks/>
            </p:cNvSpPr>
            <p:nvPr/>
          </p:nvSpPr>
          <p:spPr bwMode="auto">
            <a:xfrm>
              <a:off x="3932238" y="3694113"/>
              <a:ext cx="254000" cy="104775"/>
            </a:xfrm>
            <a:custGeom>
              <a:avLst/>
              <a:gdLst>
                <a:gd name="T0" fmla="*/ 160 w 321"/>
                <a:gd name="T1" fmla="*/ 0 h 134"/>
                <a:gd name="T2" fmla="*/ 196 w 321"/>
                <a:gd name="T3" fmla="*/ 4 h 134"/>
                <a:gd name="T4" fmla="*/ 224 w 321"/>
                <a:gd name="T5" fmla="*/ 6 h 134"/>
                <a:gd name="T6" fmla="*/ 252 w 321"/>
                <a:gd name="T7" fmla="*/ 14 h 134"/>
                <a:gd name="T8" fmla="*/ 276 w 321"/>
                <a:gd name="T9" fmla="*/ 20 h 134"/>
                <a:gd name="T10" fmla="*/ 293 w 321"/>
                <a:gd name="T11" fmla="*/ 32 h 134"/>
                <a:gd name="T12" fmla="*/ 310 w 321"/>
                <a:gd name="T13" fmla="*/ 42 h 134"/>
                <a:gd name="T14" fmla="*/ 318 w 321"/>
                <a:gd name="T15" fmla="*/ 52 h 134"/>
                <a:gd name="T16" fmla="*/ 321 w 321"/>
                <a:gd name="T17" fmla="*/ 66 h 134"/>
                <a:gd name="T18" fmla="*/ 318 w 321"/>
                <a:gd name="T19" fmla="*/ 80 h 134"/>
                <a:gd name="T20" fmla="*/ 310 w 321"/>
                <a:gd name="T21" fmla="*/ 95 h 134"/>
                <a:gd name="T22" fmla="*/ 293 w 321"/>
                <a:gd name="T23" fmla="*/ 104 h 134"/>
                <a:gd name="T24" fmla="*/ 276 w 321"/>
                <a:gd name="T25" fmla="*/ 114 h 134"/>
                <a:gd name="T26" fmla="*/ 252 w 321"/>
                <a:gd name="T27" fmla="*/ 123 h 134"/>
                <a:gd name="T28" fmla="*/ 224 w 321"/>
                <a:gd name="T29" fmla="*/ 130 h 134"/>
                <a:gd name="T30" fmla="*/ 196 w 321"/>
                <a:gd name="T31" fmla="*/ 134 h 134"/>
                <a:gd name="T32" fmla="*/ 160 w 321"/>
                <a:gd name="T33" fmla="*/ 134 h 134"/>
                <a:gd name="T34" fmla="*/ 130 w 321"/>
                <a:gd name="T35" fmla="*/ 134 h 134"/>
                <a:gd name="T36" fmla="*/ 98 w 321"/>
                <a:gd name="T37" fmla="*/ 130 h 134"/>
                <a:gd name="T38" fmla="*/ 73 w 321"/>
                <a:gd name="T39" fmla="*/ 123 h 134"/>
                <a:gd name="T40" fmla="*/ 50 w 321"/>
                <a:gd name="T41" fmla="*/ 114 h 134"/>
                <a:gd name="T42" fmla="*/ 28 w 321"/>
                <a:gd name="T43" fmla="*/ 104 h 134"/>
                <a:gd name="T44" fmla="*/ 15 w 321"/>
                <a:gd name="T45" fmla="*/ 95 h 134"/>
                <a:gd name="T46" fmla="*/ 4 w 321"/>
                <a:gd name="T47" fmla="*/ 80 h 134"/>
                <a:gd name="T48" fmla="*/ 0 w 321"/>
                <a:gd name="T49" fmla="*/ 66 h 134"/>
                <a:gd name="T50" fmla="*/ 4 w 321"/>
                <a:gd name="T51" fmla="*/ 52 h 134"/>
                <a:gd name="T52" fmla="*/ 15 w 321"/>
                <a:gd name="T53" fmla="*/ 42 h 134"/>
                <a:gd name="T54" fmla="*/ 28 w 321"/>
                <a:gd name="T55" fmla="*/ 32 h 134"/>
                <a:gd name="T56" fmla="*/ 50 w 321"/>
                <a:gd name="T57" fmla="*/ 20 h 134"/>
                <a:gd name="T58" fmla="*/ 73 w 321"/>
                <a:gd name="T59" fmla="*/ 14 h 134"/>
                <a:gd name="T60" fmla="*/ 98 w 321"/>
                <a:gd name="T61" fmla="*/ 6 h 134"/>
                <a:gd name="T62" fmla="*/ 130 w 321"/>
                <a:gd name="T63" fmla="*/ 4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6" y="4"/>
                  </a:lnTo>
                  <a:lnTo>
                    <a:pt x="224" y="6"/>
                  </a:lnTo>
                  <a:lnTo>
                    <a:pt x="252" y="14"/>
                  </a:lnTo>
                  <a:lnTo>
                    <a:pt x="276" y="20"/>
                  </a:lnTo>
                  <a:lnTo>
                    <a:pt x="293" y="32"/>
                  </a:lnTo>
                  <a:lnTo>
                    <a:pt x="310" y="42"/>
                  </a:lnTo>
                  <a:lnTo>
                    <a:pt x="318" y="52"/>
                  </a:lnTo>
                  <a:lnTo>
                    <a:pt x="321" y="66"/>
                  </a:lnTo>
                  <a:lnTo>
                    <a:pt x="318" y="80"/>
                  </a:lnTo>
                  <a:lnTo>
                    <a:pt x="310" y="95"/>
                  </a:lnTo>
                  <a:lnTo>
                    <a:pt x="293" y="104"/>
                  </a:lnTo>
                  <a:lnTo>
                    <a:pt x="276" y="114"/>
                  </a:lnTo>
                  <a:lnTo>
                    <a:pt x="252" y="123"/>
                  </a:lnTo>
                  <a:lnTo>
                    <a:pt x="224" y="130"/>
                  </a:lnTo>
                  <a:lnTo>
                    <a:pt x="196" y="134"/>
                  </a:lnTo>
                  <a:lnTo>
                    <a:pt x="160" y="134"/>
                  </a:lnTo>
                  <a:lnTo>
                    <a:pt x="130" y="134"/>
                  </a:lnTo>
                  <a:lnTo>
                    <a:pt x="98" y="130"/>
                  </a:lnTo>
                  <a:lnTo>
                    <a:pt x="73" y="123"/>
                  </a:lnTo>
                  <a:lnTo>
                    <a:pt x="50" y="114"/>
                  </a:lnTo>
                  <a:lnTo>
                    <a:pt x="28" y="104"/>
                  </a:lnTo>
                  <a:lnTo>
                    <a:pt x="15" y="95"/>
                  </a:lnTo>
                  <a:lnTo>
                    <a:pt x="4" y="80"/>
                  </a:lnTo>
                  <a:lnTo>
                    <a:pt x="0" y="66"/>
                  </a:lnTo>
                  <a:lnTo>
                    <a:pt x="4" y="52"/>
                  </a:lnTo>
                  <a:lnTo>
                    <a:pt x="15" y="42"/>
                  </a:lnTo>
                  <a:lnTo>
                    <a:pt x="28" y="32"/>
                  </a:lnTo>
                  <a:lnTo>
                    <a:pt x="50" y="20"/>
                  </a:lnTo>
                  <a:lnTo>
                    <a:pt x="73" y="14"/>
                  </a:lnTo>
                  <a:lnTo>
                    <a:pt x="98" y="6"/>
                  </a:lnTo>
                  <a:lnTo>
                    <a:pt x="130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8" name="Freeform 2116"/>
            <p:cNvSpPr>
              <a:spLocks/>
            </p:cNvSpPr>
            <p:nvPr/>
          </p:nvSpPr>
          <p:spPr bwMode="auto">
            <a:xfrm>
              <a:off x="3932238" y="3694113"/>
              <a:ext cx="254000" cy="104775"/>
            </a:xfrm>
            <a:custGeom>
              <a:avLst/>
              <a:gdLst>
                <a:gd name="T0" fmla="*/ 160 w 321"/>
                <a:gd name="T1" fmla="*/ 0 h 134"/>
                <a:gd name="T2" fmla="*/ 196 w 321"/>
                <a:gd name="T3" fmla="*/ 4 h 134"/>
                <a:gd name="T4" fmla="*/ 224 w 321"/>
                <a:gd name="T5" fmla="*/ 6 h 134"/>
                <a:gd name="T6" fmla="*/ 252 w 321"/>
                <a:gd name="T7" fmla="*/ 14 h 134"/>
                <a:gd name="T8" fmla="*/ 276 w 321"/>
                <a:gd name="T9" fmla="*/ 20 h 134"/>
                <a:gd name="T10" fmla="*/ 293 w 321"/>
                <a:gd name="T11" fmla="*/ 32 h 134"/>
                <a:gd name="T12" fmla="*/ 310 w 321"/>
                <a:gd name="T13" fmla="*/ 42 h 134"/>
                <a:gd name="T14" fmla="*/ 318 w 321"/>
                <a:gd name="T15" fmla="*/ 52 h 134"/>
                <a:gd name="T16" fmla="*/ 321 w 321"/>
                <a:gd name="T17" fmla="*/ 66 h 134"/>
                <a:gd name="T18" fmla="*/ 318 w 321"/>
                <a:gd name="T19" fmla="*/ 80 h 134"/>
                <a:gd name="T20" fmla="*/ 310 w 321"/>
                <a:gd name="T21" fmla="*/ 95 h 134"/>
                <a:gd name="T22" fmla="*/ 293 w 321"/>
                <a:gd name="T23" fmla="*/ 104 h 134"/>
                <a:gd name="T24" fmla="*/ 276 w 321"/>
                <a:gd name="T25" fmla="*/ 114 h 134"/>
                <a:gd name="T26" fmla="*/ 252 w 321"/>
                <a:gd name="T27" fmla="*/ 123 h 134"/>
                <a:gd name="T28" fmla="*/ 224 w 321"/>
                <a:gd name="T29" fmla="*/ 130 h 134"/>
                <a:gd name="T30" fmla="*/ 196 w 321"/>
                <a:gd name="T31" fmla="*/ 134 h 134"/>
                <a:gd name="T32" fmla="*/ 160 w 321"/>
                <a:gd name="T33" fmla="*/ 134 h 134"/>
                <a:gd name="T34" fmla="*/ 130 w 321"/>
                <a:gd name="T35" fmla="*/ 134 h 134"/>
                <a:gd name="T36" fmla="*/ 98 w 321"/>
                <a:gd name="T37" fmla="*/ 130 h 134"/>
                <a:gd name="T38" fmla="*/ 73 w 321"/>
                <a:gd name="T39" fmla="*/ 123 h 134"/>
                <a:gd name="T40" fmla="*/ 50 w 321"/>
                <a:gd name="T41" fmla="*/ 114 h 134"/>
                <a:gd name="T42" fmla="*/ 28 w 321"/>
                <a:gd name="T43" fmla="*/ 104 h 134"/>
                <a:gd name="T44" fmla="*/ 15 w 321"/>
                <a:gd name="T45" fmla="*/ 95 h 134"/>
                <a:gd name="T46" fmla="*/ 4 w 321"/>
                <a:gd name="T47" fmla="*/ 80 h 134"/>
                <a:gd name="T48" fmla="*/ 0 w 321"/>
                <a:gd name="T49" fmla="*/ 66 h 134"/>
                <a:gd name="T50" fmla="*/ 4 w 321"/>
                <a:gd name="T51" fmla="*/ 52 h 134"/>
                <a:gd name="T52" fmla="*/ 15 w 321"/>
                <a:gd name="T53" fmla="*/ 42 h 134"/>
                <a:gd name="T54" fmla="*/ 28 w 321"/>
                <a:gd name="T55" fmla="*/ 32 h 134"/>
                <a:gd name="T56" fmla="*/ 50 w 321"/>
                <a:gd name="T57" fmla="*/ 20 h 134"/>
                <a:gd name="T58" fmla="*/ 73 w 321"/>
                <a:gd name="T59" fmla="*/ 14 h 134"/>
                <a:gd name="T60" fmla="*/ 98 w 321"/>
                <a:gd name="T61" fmla="*/ 6 h 134"/>
                <a:gd name="T62" fmla="*/ 130 w 321"/>
                <a:gd name="T63" fmla="*/ 4 h 134"/>
                <a:gd name="T64" fmla="*/ 160 w 321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134">
                  <a:moveTo>
                    <a:pt x="160" y="0"/>
                  </a:moveTo>
                  <a:lnTo>
                    <a:pt x="196" y="4"/>
                  </a:lnTo>
                  <a:lnTo>
                    <a:pt x="224" y="6"/>
                  </a:lnTo>
                  <a:lnTo>
                    <a:pt x="252" y="14"/>
                  </a:lnTo>
                  <a:lnTo>
                    <a:pt x="276" y="20"/>
                  </a:lnTo>
                  <a:lnTo>
                    <a:pt x="293" y="32"/>
                  </a:lnTo>
                  <a:lnTo>
                    <a:pt x="310" y="42"/>
                  </a:lnTo>
                  <a:lnTo>
                    <a:pt x="318" y="52"/>
                  </a:lnTo>
                  <a:lnTo>
                    <a:pt x="321" y="66"/>
                  </a:lnTo>
                  <a:lnTo>
                    <a:pt x="318" y="80"/>
                  </a:lnTo>
                  <a:lnTo>
                    <a:pt x="310" y="95"/>
                  </a:lnTo>
                  <a:lnTo>
                    <a:pt x="293" y="104"/>
                  </a:lnTo>
                  <a:lnTo>
                    <a:pt x="276" y="114"/>
                  </a:lnTo>
                  <a:lnTo>
                    <a:pt x="252" y="123"/>
                  </a:lnTo>
                  <a:lnTo>
                    <a:pt x="224" y="130"/>
                  </a:lnTo>
                  <a:lnTo>
                    <a:pt x="196" y="134"/>
                  </a:lnTo>
                  <a:lnTo>
                    <a:pt x="160" y="134"/>
                  </a:lnTo>
                  <a:lnTo>
                    <a:pt x="130" y="134"/>
                  </a:lnTo>
                  <a:lnTo>
                    <a:pt x="98" y="130"/>
                  </a:lnTo>
                  <a:lnTo>
                    <a:pt x="73" y="123"/>
                  </a:lnTo>
                  <a:lnTo>
                    <a:pt x="50" y="114"/>
                  </a:lnTo>
                  <a:lnTo>
                    <a:pt x="28" y="104"/>
                  </a:lnTo>
                  <a:lnTo>
                    <a:pt x="15" y="95"/>
                  </a:lnTo>
                  <a:lnTo>
                    <a:pt x="4" y="80"/>
                  </a:lnTo>
                  <a:lnTo>
                    <a:pt x="0" y="66"/>
                  </a:lnTo>
                  <a:lnTo>
                    <a:pt x="4" y="52"/>
                  </a:lnTo>
                  <a:lnTo>
                    <a:pt x="15" y="42"/>
                  </a:lnTo>
                  <a:lnTo>
                    <a:pt x="28" y="32"/>
                  </a:lnTo>
                  <a:lnTo>
                    <a:pt x="50" y="20"/>
                  </a:lnTo>
                  <a:lnTo>
                    <a:pt x="73" y="14"/>
                  </a:lnTo>
                  <a:lnTo>
                    <a:pt x="98" y="6"/>
                  </a:lnTo>
                  <a:lnTo>
                    <a:pt x="130" y="4"/>
                  </a:lnTo>
                  <a:lnTo>
                    <a:pt x="1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89" name="Freeform 2117"/>
            <p:cNvSpPr>
              <a:spLocks/>
            </p:cNvSpPr>
            <p:nvPr/>
          </p:nvSpPr>
          <p:spPr bwMode="auto">
            <a:xfrm>
              <a:off x="3856038" y="3470275"/>
              <a:ext cx="57150" cy="58738"/>
            </a:xfrm>
            <a:custGeom>
              <a:avLst/>
              <a:gdLst>
                <a:gd name="T0" fmla="*/ 36 w 72"/>
                <a:gd name="T1" fmla="*/ 0 h 74"/>
                <a:gd name="T2" fmla="*/ 45 w 72"/>
                <a:gd name="T3" fmla="*/ 0 h 74"/>
                <a:gd name="T4" fmla="*/ 52 w 72"/>
                <a:gd name="T5" fmla="*/ 4 h 74"/>
                <a:gd name="T6" fmla="*/ 58 w 72"/>
                <a:gd name="T7" fmla="*/ 8 h 74"/>
                <a:gd name="T8" fmla="*/ 62 w 72"/>
                <a:gd name="T9" fmla="*/ 10 h 74"/>
                <a:gd name="T10" fmla="*/ 64 w 72"/>
                <a:gd name="T11" fmla="*/ 18 h 74"/>
                <a:gd name="T12" fmla="*/ 68 w 72"/>
                <a:gd name="T13" fmla="*/ 22 h 74"/>
                <a:gd name="T14" fmla="*/ 72 w 72"/>
                <a:gd name="T15" fmla="*/ 29 h 74"/>
                <a:gd name="T16" fmla="*/ 72 w 72"/>
                <a:gd name="T17" fmla="*/ 36 h 74"/>
                <a:gd name="T18" fmla="*/ 72 w 72"/>
                <a:gd name="T19" fmla="*/ 42 h 74"/>
                <a:gd name="T20" fmla="*/ 68 w 72"/>
                <a:gd name="T21" fmla="*/ 48 h 74"/>
                <a:gd name="T22" fmla="*/ 64 w 72"/>
                <a:gd name="T23" fmla="*/ 57 h 74"/>
                <a:gd name="T24" fmla="*/ 62 w 72"/>
                <a:gd name="T25" fmla="*/ 64 h 74"/>
                <a:gd name="T26" fmla="*/ 58 w 72"/>
                <a:gd name="T27" fmla="*/ 67 h 74"/>
                <a:gd name="T28" fmla="*/ 52 w 72"/>
                <a:gd name="T29" fmla="*/ 70 h 74"/>
                <a:gd name="T30" fmla="*/ 45 w 72"/>
                <a:gd name="T31" fmla="*/ 70 h 74"/>
                <a:gd name="T32" fmla="*/ 36 w 72"/>
                <a:gd name="T33" fmla="*/ 74 h 74"/>
                <a:gd name="T34" fmla="*/ 30 w 72"/>
                <a:gd name="T35" fmla="*/ 70 h 74"/>
                <a:gd name="T36" fmla="*/ 24 w 72"/>
                <a:gd name="T37" fmla="*/ 70 h 74"/>
                <a:gd name="T38" fmla="*/ 17 w 72"/>
                <a:gd name="T39" fmla="*/ 67 h 74"/>
                <a:gd name="T40" fmla="*/ 14 w 72"/>
                <a:gd name="T41" fmla="*/ 64 h 74"/>
                <a:gd name="T42" fmla="*/ 6 w 72"/>
                <a:gd name="T43" fmla="*/ 57 h 74"/>
                <a:gd name="T44" fmla="*/ 2 w 72"/>
                <a:gd name="T45" fmla="*/ 48 h 74"/>
                <a:gd name="T46" fmla="*/ 2 w 72"/>
                <a:gd name="T47" fmla="*/ 42 h 74"/>
                <a:gd name="T48" fmla="*/ 0 w 72"/>
                <a:gd name="T49" fmla="*/ 36 h 74"/>
                <a:gd name="T50" fmla="*/ 2 w 72"/>
                <a:gd name="T51" fmla="*/ 29 h 74"/>
                <a:gd name="T52" fmla="*/ 2 w 72"/>
                <a:gd name="T53" fmla="*/ 22 h 74"/>
                <a:gd name="T54" fmla="*/ 6 w 72"/>
                <a:gd name="T55" fmla="*/ 18 h 74"/>
                <a:gd name="T56" fmla="*/ 14 w 72"/>
                <a:gd name="T57" fmla="*/ 10 h 74"/>
                <a:gd name="T58" fmla="*/ 17 w 72"/>
                <a:gd name="T59" fmla="*/ 8 h 74"/>
                <a:gd name="T60" fmla="*/ 24 w 72"/>
                <a:gd name="T61" fmla="*/ 4 h 74"/>
                <a:gd name="T62" fmla="*/ 30 w 72"/>
                <a:gd name="T63" fmla="*/ 0 h 74"/>
                <a:gd name="T64" fmla="*/ 36 w 72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4">
                  <a:moveTo>
                    <a:pt x="36" y="0"/>
                  </a:moveTo>
                  <a:lnTo>
                    <a:pt x="45" y="0"/>
                  </a:lnTo>
                  <a:lnTo>
                    <a:pt x="52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4" y="18"/>
                  </a:lnTo>
                  <a:lnTo>
                    <a:pt x="68" y="22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68" y="48"/>
                  </a:lnTo>
                  <a:lnTo>
                    <a:pt x="64" y="57"/>
                  </a:lnTo>
                  <a:lnTo>
                    <a:pt x="62" y="64"/>
                  </a:lnTo>
                  <a:lnTo>
                    <a:pt x="58" y="67"/>
                  </a:lnTo>
                  <a:lnTo>
                    <a:pt x="52" y="70"/>
                  </a:lnTo>
                  <a:lnTo>
                    <a:pt x="45" y="70"/>
                  </a:lnTo>
                  <a:lnTo>
                    <a:pt x="36" y="74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6" y="57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0" name="Freeform 2118"/>
            <p:cNvSpPr>
              <a:spLocks/>
            </p:cNvSpPr>
            <p:nvPr/>
          </p:nvSpPr>
          <p:spPr bwMode="auto">
            <a:xfrm>
              <a:off x="3856038" y="3470275"/>
              <a:ext cx="57150" cy="58738"/>
            </a:xfrm>
            <a:custGeom>
              <a:avLst/>
              <a:gdLst>
                <a:gd name="T0" fmla="*/ 36 w 72"/>
                <a:gd name="T1" fmla="*/ 0 h 74"/>
                <a:gd name="T2" fmla="*/ 45 w 72"/>
                <a:gd name="T3" fmla="*/ 0 h 74"/>
                <a:gd name="T4" fmla="*/ 52 w 72"/>
                <a:gd name="T5" fmla="*/ 4 h 74"/>
                <a:gd name="T6" fmla="*/ 58 w 72"/>
                <a:gd name="T7" fmla="*/ 8 h 74"/>
                <a:gd name="T8" fmla="*/ 62 w 72"/>
                <a:gd name="T9" fmla="*/ 10 h 74"/>
                <a:gd name="T10" fmla="*/ 64 w 72"/>
                <a:gd name="T11" fmla="*/ 18 h 74"/>
                <a:gd name="T12" fmla="*/ 68 w 72"/>
                <a:gd name="T13" fmla="*/ 22 h 74"/>
                <a:gd name="T14" fmla="*/ 72 w 72"/>
                <a:gd name="T15" fmla="*/ 29 h 74"/>
                <a:gd name="T16" fmla="*/ 72 w 72"/>
                <a:gd name="T17" fmla="*/ 36 h 74"/>
                <a:gd name="T18" fmla="*/ 72 w 72"/>
                <a:gd name="T19" fmla="*/ 42 h 74"/>
                <a:gd name="T20" fmla="*/ 68 w 72"/>
                <a:gd name="T21" fmla="*/ 48 h 74"/>
                <a:gd name="T22" fmla="*/ 64 w 72"/>
                <a:gd name="T23" fmla="*/ 57 h 74"/>
                <a:gd name="T24" fmla="*/ 62 w 72"/>
                <a:gd name="T25" fmla="*/ 64 h 74"/>
                <a:gd name="T26" fmla="*/ 58 w 72"/>
                <a:gd name="T27" fmla="*/ 67 h 74"/>
                <a:gd name="T28" fmla="*/ 52 w 72"/>
                <a:gd name="T29" fmla="*/ 70 h 74"/>
                <a:gd name="T30" fmla="*/ 45 w 72"/>
                <a:gd name="T31" fmla="*/ 70 h 74"/>
                <a:gd name="T32" fmla="*/ 36 w 72"/>
                <a:gd name="T33" fmla="*/ 74 h 74"/>
                <a:gd name="T34" fmla="*/ 30 w 72"/>
                <a:gd name="T35" fmla="*/ 70 h 74"/>
                <a:gd name="T36" fmla="*/ 24 w 72"/>
                <a:gd name="T37" fmla="*/ 70 h 74"/>
                <a:gd name="T38" fmla="*/ 17 w 72"/>
                <a:gd name="T39" fmla="*/ 67 h 74"/>
                <a:gd name="T40" fmla="*/ 14 w 72"/>
                <a:gd name="T41" fmla="*/ 64 h 74"/>
                <a:gd name="T42" fmla="*/ 6 w 72"/>
                <a:gd name="T43" fmla="*/ 57 h 74"/>
                <a:gd name="T44" fmla="*/ 2 w 72"/>
                <a:gd name="T45" fmla="*/ 48 h 74"/>
                <a:gd name="T46" fmla="*/ 2 w 72"/>
                <a:gd name="T47" fmla="*/ 42 h 74"/>
                <a:gd name="T48" fmla="*/ 0 w 72"/>
                <a:gd name="T49" fmla="*/ 36 h 74"/>
                <a:gd name="T50" fmla="*/ 2 w 72"/>
                <a:gd name="T51" fmla="*/ 29 h 74"/>
                <a:gd name="T52" fmla="*/ 2 w 72"/>
                <a:gd name="T53" fmla="*/ 22 h 74"/>
                <a:gd name="T54" fmla="*/ 6 w 72"/>
                <a:gd name="T55" fmla="*/ 18 h 74"/>
                <a:gd name="T56" fmla="*/ 14 w 72"/>
                <a:gd name="T57" fmla="*/ 10 h 74"/>
                <a:gd name="T58" fmla="*/ 17 w 72"/>
                <a:gd name="T59" fmla="*/ 8 h 74"/>
                <a:gd name="T60" fmla="*/ 24 w 72"/>
                <a:gd name="T61" fmla="*/ 4 h 74"/>
                <a:gd name="T62" fmla="*/ 30 w 72"/>
                <a:gd name="T63" fmla="*/ 0 h 74"/>
                <a:gd name="T64" fmla="*/ 36 w 72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4">
                  <a:moveTo>
                    <a:pt x="36" y="0"/>
                  </a:moveTo>
                  <a:lnTo>
                    <a:pt x="45" y="0"/>
                  </a:lnTo>
                  <a:lnTo>
                    <a:pt x="52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4" y="18"/>
                  </a:lnTo>
                  <a:lnTo>
                    <a:pt x="68" y="22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68" y="48"/>
                  </a:lnTo>
                  <a:lnTo>
                    <a:pt x="64" y="57"/>
                  </a:lnTo>
                  <a:lnTo>
                    <a:pt x="62" y="64"/>
                  </a:lnTo>
                  <a:lnTo>
                    <a:pt x="58" y="67"/>
                  </a:lnTo>
                  <a:lnTo>
                    <a:pt x="52" y="70"/>
                  </a:lnTo>
                  <a:lnTo>
                    <a:pt x="45" y="70"/>
                  </a:lnTo>
                  <a:lnTo>
                    <a:pt x="36" y="74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6" y="57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6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1" name="Line 2119"/>
            <p:cNvSpPr>
              <a:spLocks noChangeShapeType="1"/>
            </p:cNvSpPr>
            <p:nvPr/>
          </p:nvSpPr>
          <p:spPr bwMode="auto">
            <a:xfrm>
              <a:off x="3848100" y="3543300"/>
              <a:ext cx="76200" cy="1588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2" name="Freeform 2120"/>
            <p:cNvSpPr>
              <a:spLocks/>
            </p:cNvSpPr>
            <p:nvPr/>
          </p:nvSpPr>
          <p:spPr bwMode="auto">
            <a:xfrm>
              <a:off x="3825875" y="3529013"/>
              <a:ext cx="58738" cy="109537"/>
            </a:xfrm>
            <a:custGeom>
              <a:avLst/>
              <a:gdLst>
                <a:gd name="T0" fmla="*/ 75 w 75"/>
                <a:gd name="T1" fmla="*/ 0 h 137"/>
                <a:gd name="T2" fmla="*/ 75 w 75"/>
                <a:gd name="T3" fmla="*/ 63 h 137"/>
                <a:gd name="T4" fmla="*/ 0 w 75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37">
                  <a:moveTo>
                    <a:pt x="75" y="0"/>
                  </a:moveTo>
                  <a:lnTo>
                    <a:pt x="75" y="63"/>
                  </a:lnTo>
                  <a:lnTo>
                    <a:pt x="0" y="137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3" name="Line 2121"/>
            <p:cNvSpPr>
              <a:spLocks noChangeShapeType="1"/>
            </p:cNvSpPr>
            <p:nvPr/>
          </p:nvSpPr>
          <p:spPr bwMode="auto">
            <a:xfrm>
              <a:off x="3884613" y="3579813"/>
              <a:ext cx="60325" cy="58737"/>
            </a:xfrm>
            <a:prstGeom prst="line">
              <a:avLst/>
            </a:prstGeom>
            <a:noFill/>
            <a:ln w="1588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4" name="Freeform 2122"/>
            <p:cNvSpPr>
              <a:spLocks/>
            </p:cNvSpPr>
            <p:nvPr/>
          </p:nvSpPr>
          <p:spPr bwMode="auto">
            <a:xfrm>
              <a:off x="3838575" y="3451225"/>
              <a:ext cx="58738" cy="55563"/>
            </a:xfrm>
            <a:custGeom>
              <a:avLst/>
              <a:gdLst>
                <a:gd name="T0" fmla="*/ 39 w 74"/>
                <a:gd name="T1" fmla="*/ 0 h 70"/>
                <a:gd name="T2" fmla="*/ 46 w 74"/>
                <a:gd name="T3" fmla="*/ 0 h 70"/>
                <a:gd name="T4" fmla="*/ 52 w 74"/>
                <a:gd name="T5" fmla="*/ 4 h 70"/>
                <a:gd name="T6" fmla="*/ 56 w 74"/>
                <a:gd name="T7" fmla="*/ 6 h 70"/>
                <a:gd name="T8" fmla="*/ 62 w 74"/>
                <a:gd name="T9" fmla="*/ 10 h 70"/>
                <a:gd name="T10" fmla="*/ 67 w 74"/>
                <a:gd name="T11" fmla="*/ 14 h 70"/>
                <a:gd name="T12" fmla="*/ 70 w 74"/>
                <a:gd name="T13" fmla="*/ 22 h 70"/>
                <a:gd name="T14" fmla="*/ 74 w 74"/>
                <a:gd name="T15" fmla="*/ 28 h 70"/>
                <a:gd name="T16" fmla="*/ 74 w 74"/>
                <a:gd name="T17" fmla="*/ 34 h 70"/>
                <a:gd name="T18" fmla="*/ 74 w 74"/>
                <a:gd name="T19" fmla="*/ 42 h 70"/>
                <a:gd name="T20" fmla="*/ 70 w 74"/>
                <a:gd name="T21" fmla="*/ 50 h 70"/>
                <a:gd name="T22" fmla="*/ 67 w 74"/>
                <a:gd name="T23" fmla="*/ 56 h 70"/>
                <a:gd name="T24" fmla="*/ 62 w 74"/>
                <a:gd name="T25" fmla="*/ 60 h 70"/>
                <a:gd name="T26" fmla="*/ 56 w 74"/>
                <a:gd name="T27" fmla="*/ 66 h 70"/>
                <a:gd name="T28" fmla="*/ 52 w 74"/>
                <a:gd name="T29" fmla="*/ 70 h 70"/>
                <a:gd name="T30" fmla="*/ 46 w 74"/>
                <a:gd name="T31" fmla="*/ 70 h 70"/>
                <a:gd name="T32" fmla="*/ 39 w 74"/>
                <a:gd name="T33" fmla="*/ 70 h 70"/>
                <a:gd name="T34" fmla="*/ 30 w 74"/>
                <a:gd name="T35" fmla="*/ 70 h 70"/>
                <a:gd name="T36" fmla="*/ 24 w 74"/>
                <a:gd name="T37" fmla="*/ 70 h 70"/>
                <a:gd name="T38" fmla="*/ 18 w 74"/>
                <a:gd name="T39" fmla="*/ 66 h 70"/>
                <a:gd name="T40" fmla="*/ 11 w 74"/>
                <a:gd name="T41" fmla="*/ 60 h 70"/>
                <a:gd name="T42" fmla="*/ 8 w 74"/>
                <a:gd name="T43" fmla="*/ 56 h 70"/>
                <a:gd name="T44" fmla="*/ 4 w 74"/>
                <a:gd name="T45" fmla="*/ 50 h 70"/>
                <a:gd name="T46" fmla="*/ 4 w 74"/>
                <a:gd name="T47" fmla="*/ 42 h 70"/>
                <a:gd name="T48" fmla="*/ 0 w 74"/>
                <a:gd name="T49" fmla="*/ 34 h 70"/>
                <a:gd name="T50" fmla="*/ 4 w 74"/>
                <a:gd name="T51" fmla="*/ 28 h 70"/>
                <a:gd name="T52" fmla="*/ 4 w 74"/>
                <a:gd name="T53" fmla="*/ 22 h 70"/>
                <a:gd name="T54" fmla="*/ 8 w 74"/>
                <a:gd name="T55" fmla="*/ 14 h 70"/>
                <a:gd name="T56" fmla="*/ 11 w 74"/>
                <a:gd name="T57" fmla="*/ 10 h 70"/>
                <a:gd name="T58" fmla="*/ 18 w 74"/>
                <a:gd name="T59" fmla="*/ 6 h 70"/>
                <a:gd name="T60" fmla="*/ 24 w 74"/>
                <a:gd name="T61" fmla="*/ 4 h 70"/>
                <a:gd name="T62" fmla="*/ 30 w 74"/>
                <a:gd name="T63" fmla="*/ 0 h 70"/>
                <a:gd name="T64" fmla="*/ 39 w 74"/>
                <a:gd name="T6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70">
                  <a:moveTo>
                    <a:pt x="39" y="0"/>
                  </a:moveTo>
                  <a:lnTo>
                    <a:pt x="46" y="0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7" y="14"/>
                  </a:lnTo>
                  <a:lnTo>
                    <a:pt x="70" y="22"/>
                  </a:lnTo>
                  <a:lnTo>
                    <a:pt x="74" y="28"/>
                  </a:lnTo>
                  <a:lnTo>
                    <a:pt x="74" y="34"/>
                  </a:lnTo>
                  <a:lnTo>
                    <a:pt x="74" y="42"/>
                  </a:lnTo>
                  <a:lnTo>
                    <a:pt x="70" y="50"/>
                  </a:lnTo>
                  <a:lnTo>
                    <a:pt x="67" y="56"/>
                  </a:lnTo>
                  <a:lnTo>
                    <a:pt x="62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0"/>
                  </a:lnTo>
                  <a:lnTo>
                    <a:pt x="39" y="70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8" y="66"/>
                  </a:lnTo>
                  <a:lnTo>
                    <a:pt x="11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5" name="Freeform 2123"/>
            <p:cNvSpPr>
              <a:spLocks/>
            </p:cNvSpPr>
            <p:nvPr/>
          </p:nvSpPr>
          <p:spPr bwMode="auto">
            <a:xfrm>
              <a:off x="3838575" y="3451225"/>
              <a:ext cx="58738" cy="55563"/>
            </a:xfrm>
            <a:custGeom>
              <a:avLst/>
              <a:gdLst>
                <a:gd name="T0" fmla="*/ 39 w 74"/>
                <a:gd name="T1" fmla="*/ 0 h 70"/>
                <a:gd name="T2" fmla="*/ 46 w 74"/>
                <a:gd name="T3" fmla="*/ 0 h 70"/>
                <a:gd name="T4" fmla="*/ 52 w 74"/>
                <a:gd name="T5" fmla="*/ 4 h 70"/>
                <a:gd name="T6" fmla="*/ 56 w 74"/>
                <a:gd name="T7" fmla="*/ 6 h 70"/>
                <a:gd name="T8" fmla="*/ 62 w 74"/>
                <a:gd name="T9" fmla="*/ 10 h 70"/>
                <a:gd name="T10" fmla="*/ 67 w 74"/>
                <a:gd name="T11" fmla="*/ 14 h 70"/>
                <a:gd name="T12" fmla="*/ 70 w 74"/>
                <a:gd name="T13" fmla="*/ 22 h 70"/>
                <a:gd name="T14" fmla="*/ 74 w 74"/>
                <a:gd name="T15" fmla="*/ 28 h 70"/>
                <a:gd name="T16" fmla="*/ 74 w 74"/>
                <a:gd name="T17" fmla="*/ 34 h 70"/>
                <a:gd name="T18" fmla="*/ 74 w 74"/>
                <a:gd name="T19" fmla="*/ 42 h 70"/>
                <a:gd name="T20" fmla="*/ 70 w 74"/>
                <a:gd name="T21" fmla="*/ 50 h 70"/>
                <a:gd name="T22" fmla="*/ 67 w 74"/>
                <a:gd name="T23" fmla="*/ 56 h 70"/>
                <a:gd name="T24" fmla="*/ 62 w 74"/>
                <a:gd name="T25" fmla="*/ 60 h 70"/>
                <a:gd name="T26" fmla="*/ 56 w 74"/>
                <a:gd name="T27" fmla="*/ 66 h 70"/>
                <a:gd name="T28" fmla="*/ 52 w 74"/>
                <a:gd name="T29" fmla="*/ 70 h 70"/>
                <a:gd name="T30" fmla="*/ 46 w 74"/>
                <a:gd name="T31" fmla="*/ 70 h 70"/>
                <a:gd name="T32" fmla="*/ 39 w 74"/>
                <a:gd name="T33" fmla="*/ 70 h 70"/>
                <a:gd name="T34" fmla="*/ 30 w 74"/>
                <a:gd name="T35" fmla="*/ 70 h 70"/>
                <a:gd name="T36" fmla="*/ 24 w 74"/>
                <a:gd name="T37" fmla="*/ 70 h 70"/>
                <a:gd name="T38" fmla="*/ 18 w 74"/>
                <a:gd name="T39" fmla="*/ 66 h 70"/>
                <a:gd name="T40" fmla="*/ 11 w 74"/>
                <a:gd name="T41" fmla="*/ 60 h 70"/>
                <a:gd name="T42" fmla="*/ 8 w 74"/>
                <a:gd name="T43" fmla="*/ 56 h 70"/>
                <a:gd name="T44" fmla="*/ 4 w 74"/>
                <a:gd name="T45" fmla="*/ 50 h 70"/>
                <a:gd name="T46" fmla="*/ 4 w 74"/>
                <a:gd name="T47" fmla="*/ 42 h 70"/>
                <a:gd name="T48" fmla="*/ 0 w 74"/>
                <a:gd name="T49" fmla="*/ 34 h 70"/>
                <a:gd name="T50" fmla="*/ 4 w 74"/>
                <a:gd name="T51" fmla="*/ 28 h 70"/>
                <a:gd name="T52" fmla="*/ 4 w 74"/>
                <a:gd name="T53" fmla="*/ 22 h 70"/>
                <a:gd name="T54" fmla="*/ 8 w 74"/>
                <a:gd name="T55" fmla="*/ 14 h 70"/>
                <a:gd name="T56" fmla="*/ 11 w 74"/>
                <a:gd name="T57" fmla="*/ 10 h 70"/>
                <a:gd name="T58" fmla="*/ 18 w 74"/>
                <a:gd name="T59" fmla="*/ 6 h 70"/>
                <a:gd name="T60" fmla="*/ 24 w 74"/>
                <a:gd name="T61" fmla="*/ 4 h 70"/>
                <a:gd name="T62" fmla="*/ 30 w 74"/>
                <a:gd name="T63" fmla="*/ 0 h 70"/>
                <a:gd name="T64" fmla="*/ 39 w 74"/>
                <a:gd name="T6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70">
                  <a:moveTo>
                    <a:pt x="39" y="0"/>
                  </a:moveTo>
                  <a:lnTo>
                    <a:pt x="46" y="0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7" y="14"/>
                  </a:lnTo>
                  <a:lnTo>
                    <a:pt x="70" y="22"/>
                  </a:lnTo>
                  <a:lnTo>
                    <a:pt x="74" y="28"/>
                  </a:lnTo>
                  <a:lnTo>
                    <a:pt x="74" y="34"/>
                  </a:lnTo>
                  <a:lnTo>
                    <a:pt x="74" y="42"/>
                  </a:lnTo>
                  <a:lnTo>
                    <a:pt x="70" y="50"/>
                  </a:lnTo>
                  <a:lnTo>
                    <a:pt x="67" y="56"/>
                  </a:lnTo>
                  <a:lnTo>
                    <a:pt x="62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0"/>
                  </a:lnTo>
                  <a:lnTo>
                    <a:pt x="39" y="70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8" y="66"/>
                  </a:lnTo>
                  <a:lnTo>
                    <a:pt x="11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6" name="Line 2124"/>
            <p:cNvSpPr>
              <a:spLocks noChangeShapeType="1"/>
            </p:cNvSpPr>
            <p:nvPr/>
          </p:nvSpPr>
          <p:spPr bwMode="auto">
            <a:xfrm>
              <a:off x="3827463" y="3524250"/>
              <a:ext cx="79375" cy="15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7" name="Freeform 2125"/>
            <p:cNvSpPr>
              <a:spLocks/>
            </p:cNvSpPr>
            <p:nvPr/>
          </p:nvSpPr>
          <p:spPr bwMode="auto">
            <a:xfrm>
              <a:off x="3808413" y="3508375"/>
              <a:ext cx="58737" cy="109538"/>
            </a:xfrm>
            <a:custGeom>
              <a:avLst/>
              <a:gdLst>
                <a:gd name="T0" fmla="*/ 74 w 74"/>
                <a:gd name="T1" fmla="*/ 0 h 139"/>
                <a:gd name="T2" fmla="*/ 74 w 74"/>
                <a:gd name="T3" fmla="*/ 64 h 139"/>
                <a:gd name="T4" fmla="*/ 0 w 74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39">
                  <a:moveTo>
                    <a:pt x="74" y="0"/>
                  </a:moveTo>
                  <a:lnTo>
                    <a:pt x="74" y="64"/>
                  </a:lnTo>
                  <a:lnTo>
                    <a:pt x="0" y="13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8" name="Line 2126"/>
            <p:cNvSpPr>
              <a:spLocks noChangeShapeType="1"/>
            </p:cNvSpPr>
            <p:nvPr/>
          </p:nvSpPr>
          <p:spPr bwMode="auto">
            <a:xfrm>
              <a:off x="3867150" y="3559175"/>
              <a:ext cx="60325" cy="587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399" name="Line 2127"/>
            <p:cNvSpPr>
              <a:spLocks noChangeShapeType="1"/>
            </p:cNvSpPr>
            <p:nvPr/>
          </p:nvSpPr>
          <p:spPr bwMode="auto">
            <a:xfrm>
              <a:off x="3919538" y="3529013"/>
              <a:ext cx="179387" cy="15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0" name="Line 2128"/>
            <p:cNvSpPr>
              <a:spLocks noChangeShapeType="1"/>
            </p:cNvSpPr>
            <p:nvPr/>
          </p:nvSpPr>
          <p:spPr bwMode="auto">
            <a:xfrm>
              <a:off x="4140200" y="3595688"/>
              <a:ext cx="41275" cy="396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1" name="Line 2129"/>
            <p:cNvSpPr>
              <a:spLocks noChangeShapeType="1"/>
            </p:cNvSpPr>
            <p:nvPr/>
          </p:nvSpPr>
          <p:spPr bwMode="auto">
            <a:xfrm flipH="1">
              <a:off x="4289425" y="3595688"/>
              <a:ext cx="44450" cy="396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2" name="Freeform 2130"/>
            <p:cNvSpPr>
              <a:spLocks/>
            </p:cNvSpPr>
            <p:nvPr/>
          </p:nvSpPr>
          <p:spPr bwMode="auto">
            <a:xfrm>
              <a:off x="4148138" y="3590925"/>
              <a:ext cx="33337" cy="30163"/>
            </a:xfrm>
            <a:custGeom>
              <a:avLst/>
              <a:gdLst>
                <a:gd name="T0" fmla="*/ 0 w 42"/>
                <a:gd name="T1" fmla="*/ 14 h 39"/>
                <a:gd name="T2" fmla="*/ 42 w 42"/>
                <a:gd name="T3" fmla="*/ 0 h 39"/>
                <a:gd name="T4" fmla="*/ 36 w 42"/>
                <a:gd name="T5" fmla="*/ 39 h 39"/>
                <a:gd name="T6" fmla="*/ 0 w 42"/>
                <a:gd name="T7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9">
                  <a:moveTo>
                    <a:pt x="0" y="14"/>
                  </a:moveTo>
                  <a:lnTo>
                    <a:pt x="42" y="0"/>
                  </a:lnTo>
                  <a:lnTo>
                    <a:pt x="36" y="3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3" name="Freeform 2131"/>
            <p:cNvSpPr>
              <a:spLocks/>
            </p:cNvSpPr>
            <p:nvPr/>
          </p:nvSpPr>
          <p:spPr bwMode="auto">
            <a:xfrm>
              <a:off x="4148138" y="3590925"/>
              <a:ext cx="33337" cy="30163"/>
            </a:xfrm>
            <a:custGeom>
              <a:avLst/>
              <a:gdLst>
                <a:gd name="T0" fmla="*/ 0 w 42"/>
                <a:gd name="T1" fmla="*/ 14 h 39"/>
                <a:gd name="T2" fmla="*/ 42 w 42"/>
                <a:gd name="T3" fmla="*/ 0 h 39"/>
                <a:gd name="T4" fmla="*/ 36 w 42"/>
                <a:gd name="T5" fmla="*/ 39 h 39"/>
                <a:gd name="T6" fmla="*/ 0 w 42"/>
                <a:gd name="T7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9">
                  <a:moveTo>
                    <a:pt x="0" y="14"/>
                  </a:moveTo>
                  <a:lnTo>
                    <a:pt x="42" y="0"/>
                  </a:lnTo>
                  <a:lnTo>
                    <a:pt x="36" y="39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4" name="Freeform 2132"/>
            <p:cNvSpPr>
              <a:spLocks/>
            </p:cNvSpPr>
            <p:nvPr/>
          </p:nvSpPr>
          <p:spPr bwMode="auto">
            <a:xfrm>
              <a:off x="4186238" y="3606800"/>
              <a:ext cx="22225" cy="44450"/>
            </a:xfrm>
            <a:custGeom>
              <a:avLst/>
              <a:gdLst>
                <a:gd name="T0" fmla="*/ 8 w 28"/>
                <a:gd name="T1" fmla="*/ 7 h 56"/>
                <a:gd name="T2" fmla="*/ 28 w 28"/>
                <a:gd name="T3" fmla="*/ 0 h 56"/>
                <a:gd name="T4" fmla="*/ 21 w 28"/>
                <a:gd name="T5" fmla="*/ 56 h 56"/>
                <a:gd name="T6" fmla="*/ 0 w 28"/>
                <a:gd name="T7" fmla="*/ 45 h 56"/>
                <a:gd name="T8" fmla="*/ 8 w 28"/>
                <a:gd name="T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8" y="7"/>
                  </a:moveTo>
                  <a:lnTo>
                    <a:pt x="28" y="0"/>
                  </a:lnTo>
                  <a:lnTo>
                    <a:pt x="21" y="56"/>
                  </a:lnTo>
                  <a:lnTo>
                    <a:pt x="0" y="45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5" name="Freeform 2133"/>
            <p:cNvSpPr>
              <a:spLocks/>
            </p:cNvSpPr>
            <p:nvPr/>
          </p:nvSpPr>
          <p:spPr bwMode="auto">
            <a:xfrm>
              <a:off x="4186238" y="3606800"/>
              <a:ext cx="22225" cy="44450"/>
            </a:xfrm>
            <a:custGeom>
              <a:avLst/>
              <a:gdLst>
                <a:gd name="T0" fmla="*/ 8 w 28"/>
                <a:gd name="T1" fmla="*/ 7 h 56"/>
                <a:gd name="T2" fmla="*/ 28 w 28"/>
                <a:gd name="T3" fmla="*/ 0 h 56"/>
                <a:gd name="T4" fmla="*/ 21 w 28"/>
                <a:gd name="T5" fmla="*/ 56 h 56"/>
                <a:gd name="T6" fmla="*/ 0 w 28"/>
                <a:gd name="T7" fmla="*/ 45 h 56"/>
                <a:gd name="T8" fmla="*/ 8 w 28"/>
                <a:gd name="T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8" y="7"/>
                  </a:moveTo>
                  <a:lnTo>
                    <a:pt x="28" y="0"/>
                  </a:lnTo>
                  <a:lnTo>
                    <a:pt x="21" y="56"/>
                  </a:lnTo>
                  <a:lnTo>
                    <a:pt x="0" y="45"/>
                  </a:lnTo>
                  <a:lnTo>
                    <a:pt x="8" y="7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6" name="Freeform 2134"/>
            <p:cNvSpPr>
              <a:spLocks/>
            </p:cNvSpPr>
            <p:nvPr/>
          </p:nvSpPr>
          <p:spPr bwMode="auto">
            <a:xfrm>
              <a:off x="4305300" y="3609975"/>
              <a:ext cx="47625" cy="44450"/>
            </a:xfrm>
            <a:custGeom>
              <a:avLst/>
              <a:gdLst>
                <a:gd name="T0" fmla="*/ 25 w 59"/>
                <a:gd name="T1" fmla="*/ 0 h 55"/>
                <a:gd name="T2" fmla="*/ 0 w 59"/>
                <a:gd name="T3" fmla="*/ 21 h 55"/>
                <a:gd name="T4" fmla="*/ 7 w 59"/>
                <a:gd name="T5" fmla="*/ 55 h 55"/>
                <a:gd name="T6" fmla="*/ 59 w 59"/>
                <a:gd name="T7" fmla="*/ 7 h 55"/>
                <a:gd name="T8" fmla="*/ 25 w 5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25" y="0"/>
                  </a:moveTo>
                  <a:lnTo>
                    <a:pt x="0" y="21"/>
                  </a:lnTo>
                  <a:lnTo>
                    <a:pt x="7" y="55"/>
                  </a:lnTo>
                  <a:lnTo>
                    <a:pt x="59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7" name="Freeform 2135"/>
            <p:cNvSpPr>
              <a:spLocks/>
            </p:cNvSpPr>
            <p:nvPr/>
          </p:nvSpPr>
          <p:spPr bwMode="auto">
            <a:xfrm>
              <a:off x="4305300" y="3609975"/>
              <a:ext cx="47625" cy="44450"/>
            </a:xfrm>
            <a:custGeom>
              <a:avLst/>
              <a:gdLst>
                <a:gd name="T0" fmla="*/ 25 w 59"/>
                <a:gd name="T1" fmla="*/ 0 h 55"/>
                <a:gd name="T2" fmla="*/ 0 w 59"/>
                <a:gd name="T3" fmla="*/ 21 h 55"/>
                <a:gd name="T4" fmla="*/ 7 w 59"/>
                <a:gd name="T5" fmla="*/ 55 h 55"/>
                <a:gd name="T6" fmla="*/ 59 w 59"/>
                <a:gd name="T7" fmla="*/ 7 h 55"/>
                <a:gd name="T8" fmla="*/ 25 w 5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25" y="0"/>
                  </a:moveTo>
                  <a:lnTo>
                    <a:pt x="0" y="21"/>
                  </a:lnTo>
                  <a:lnTo>
                    <a:pt x="7" y="55"/>
                  </a:lnTo>
                  <a:lnTo>
                    <a:pt x="59" y="7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8" name="Line 2136"/>
            <p:cNvSpPr>
              <a:spLocks noChangeShapeType="1"/>
            </p:cNvSpPr>
            <p:nvPr/>
          </p:nvSpPr>
          <p:spPr bwMode="auto">
            <a:xfrm flipH="1" flipV="1">
              <a:off x="4289425" y="3590925"/>
              <a:ext cx="90488" cy="1031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09" name="Freeform 2137"/>
            <p:cNvSpPr>
              <a:spLocks/>
            </p:cNvSpPr>
            <p:nvPr/>
          </p:nvSpPr>
          <p:spPr bwMode="auto">
            <a:xfrm>
              <a:off x="4278313" y="3576638"/>
              <a:ext cx="19050" cy="61912"/>
            </a:xfrm>
            <a:custGeom>
              <a:avLst/>
              <a:gdLst>
                <a:gd name="T0" fmla="*/ 7 w 24"/>
                <a:gd name="T1" fmla="*/ 0 h 77"/>
                <a:gd name="T2" fmla="*/ 0 w 24"/>
                <a:gd name="T3" fmla="*/ 10 h 77"/>
                <a:gd name="T4" fmla="*/ 10 w 24"/>
                <a:gd name="T5" fmla="*/ 77 h 77"/>
                <a:gd name="T6" fmla="*/ 24 w 24"/>
                <a:gd name="T7" fmla="*/ 73 h 77"/>
                <a:gd name="T8" fmla="*/ 14 w 24"/>
                <a:gd name="T9" fmla="*/ 6 h 77"/>
                <a:gd name="T10" fmla="*/ 4 w 24"/>
                <a:gd name="T11" fmla="*/ 15 h 77"/>
                <a:gd name="T12" fmla="*/ 7 w 2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7">
                  <a:moveTo>
                    <a:pt x="7" y="0"/>
                  </a:moveTo>
                  <a:lnTo>
                    <a:pt x="0" y="10"/>
                  </a:lnTo>
                  <a:lnTo>
                    <a:pt x="10" y="77"/>
                  </a:lnTo>
                  <a:lnTo>
                    <a:pt x="24" y="73"/>
                  </a:lnTo>
                  <a:lnTo>
                    <a:pt x="14" y="6"/>
                  </a:lnTo>
                  <a:lnTo>
                    <a:pt x="4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10" name="Freeform 2138"/>
            <p:cNvSpPr>
              <a:spLocks/>
            </p:cNvSpPr>
            <p:nvPr/>
          </p:nvSpPr>
          <p:spPr bwMode="auto">
            <a:xfrm>
              <a:off x="4278313" y="3576638"/>
              <a:ext cx="4762" cy="7937"/>
            </a:xfrm>
            <a:custGeom>
              <a:avLst/>
              <a:gdLst>
                <a:gd name="T0" fmla="*/ 7 w 7"/>
                <a:gd name="T1" fmla="*/ 0 h 10"/>
                <a:gd name="T2" fmla="*/ 7 w 7"/>
                <a:gd name="T3" fmla="*/ 6 h 10"/>
                <a:gd name="T4" fmla="*/ 0 w 7"/>
                <a:gd name="T5" fmla="*/ 10 h 10"/>
                <a:gd name="T6" fmla="*/ 7 w 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7" y="6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11" name="Freeform 2139"/>
            <p:cNvSpPr>
              <a:spLocks/>
            </p:cNvSpPr>
            <p:nvPr/>
          </p:nvSpPr>
          <p:spPr bwMode="auto">
            <a:xfrm>
              <a:off x="4281488" y="3576638"/>
              <a:ext cx="53975" cy="25400"/>
            </a:xfrm>
            <a:custGeom>
              <a:avLst/>
              <a:gdLst>
                <a:gd name="T0" fmla="*/ 69 w 69"/>
                <a:gd name="T1" fmla="*/ 24 h 31"/>
                <a:gd name="T2" fmla="*/ 69 w 69"/>
                <a:gd name="T3" fmla="*/ 17 h 31"/>
                <a:gd name="T4" fmla="*/ 3 w 69"/>
                <a:gd name="T5" fmla="*/ 0 h 31"/>
                <a:gd name="T6" fmla="*/ 0 w 69"/>
                <a:gd name="T7" fmla="*/ 15 h 31"/>
                <a:gd name="T8" fmla="*/ 66 w 69"/>
                <a:gd name="T9" fmla="*/ 31 h 31"/>
                <a:gd name="T10" fmla="*/ 69 w 69"/>
                <a:gd name="T1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1">
                  <a:moveTo>
                    <a:pt x="69" y="24"/>
                  </a:moveTo>
                  <a:lnTo>
                    <a:pt x="69" y="17"/>
                  </a:lnTo>
                  <a:lnTo>
                    <a:pt x="3" y="0"/>
                  </a:lnTo>
                  <a:lnTo>
                    <a:pt x="0" y="15"/>
                  </a:lnTo>
                  <a:lnTo>
                    <a:pt x="66" y="31"/>
                  </a:lnTo>
                  <a:lnTo>
                    <a:pt x="6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12" name="Freeform 2140"/>
            <p:cNvSpPr>
              <a:spLocks/>
            </p:cNvSpPr>
            <p:nvPr/>
          </p:nvSpPr>
          <p:spPr bwMode="auto">
            <a:xfrm>
              <a:off x="4291013" y="3594100"/>
              <a:ext cx="30162" cy="26988"/>
            </a:xfrm>
            <a:custGeom>
              <a:avLst/>
              <a:gdLst>
                <a:gd name="T0" fmla="*/ 0 w 37"/>
                <a:gd name="T1" fmla="*/ 0 h 35"/>
                <a:gd name="T2" fmla="*/ 5 w 37"/>
                <a:gd name="T3" fmla="*/ 35 h 35"/>
                <a:gd name="T4" fmla="*/ 37 w 37"/>
                <a:gd name="T5" fmla="*/ 10 h 35"/>
                <a:gd name="T6" fmla="*/ 0 w 3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0" y="0"/>
                  </a:moveTo>
                  <a:lnTo>
                    <a:pt x="5" y="35"/>
                  </a:lnTo>
                  <a:lnTo>
                    <a:pt x="3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13" name="Freeform 2141"/>
            <p:cNvSpPr>
              <a:spLocks/>
            </p:cNvSpPr>
            <p:nvPr/>
          </p:nvSpPr>
          <p:spPr bwMode="auto">
            <a:xfrm>
              <a:off x="4291013" y="3594100"/>
              <a:ext cx="30162" cy="26988"/>
            </a:xfrm>
            <a:custGeom>
              <a:avLst/>
              <a:gdLst>
                <a:gd name="T0" fmla="*/ 0 w 37"/>
                <a:gd name="T1" fmla="*/ 0 h 35"/>
                <a:gd name="T2" fmla="*/ 5 w 37"/>
                <a:gd name="T3" fmla="*/ 35 h 35"/>
                <a:gd name="T4" fmla="*/ 37 w 37"/>
                <a:gd name="T5" fmla="*/ 10 h 35"/>
                <a:gd name="T6" fmla="*/ 0 w 3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0" y="0"/>
                  </a:moveTo>
                  <a:lnTo>
                    <a:pt x="5" y="35"/>
                  </a:lnTo>
                  <a:lnTo>
                    <a:pt x="37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14" name="Freeform 2142"/>
            <p:cNvSpPr>
              <a:spLocks noEditPoints="1"/>
            </p:cNvSpPr>
            <p:nvPr/>
          </p:nvSpPr>
          <p:spPr bwMode="auto">
            <a:xfrm>
              <a:off x="4448175" y="4187825"/>
              <a:ext cx="2762250" cy="1792288"/>
            </a:xfrm>
            <a:custGeom>
              <a:avLst/>
              <a:gdLst>
                <a:gd name="T0" fmla="*/ 1 w 3481"/>
                <a:gd name="T1" fmla="*/ 0 h 2258"/>
                <a:gd name="T2" fmla="*/ 179 w 3481"/>
                <a:gd name="T3" fmla="*/ 4 h 2258"/>
                <a:gd name="T4" fmla="*/ 526 w 3481"/>
                <a:gd name="T5" fmla="*/ 25 h 2258"/>
                <a:gd name="T6" fmla="*/ 862 w 3481"/>
                <a:gd name="T7" fmla="*/ 71 h 2258"/>
                <a:gd name="T8" fmla="*/ 1183 w 3481"/>
                <a:gd name="T9" fmla="*/ 136 h 2258"/>
                <a:gd name="T10" fmla="*/ 1491 w 3481"/>
                <a:gd name="T11" fmla="*/ 221 h 2258"/>
                <a:gd name="T12" fmla="*/ 1783 w 3481"/>
                <a:gd name="T13" fmla="*/ 325 h 2258"/>
                <a:gd name="T14" fmla="*/ 2058 w 3481"/>
                <a:gd name="T15" fmla="*/ 447 h 2258"/>
                <a:gd name="T16" fmla="*/ 2312 w 3481"/>
                <a:gd name="T17" fmla="*/ 583 h 2258"/>
                <a:gd name="T18" fmla="*/ 2545 w 3481"/>
                <a:gd name="T19" fmla="*/ 735 h 2258"/>
                <a:gd name="T20" fmla="*/ 2756 w 3481"/>
                <a:gd name="T21" fmla="*/ 903 h 2258"/>
                <a:gd name="T22" fmla="*/ 2898 w 3481"/>
                <a:gd name="T23" fmla="*/ 1035 h 2258"/>
                <a:gd name="T24" fmla="*/ 2985 w 3481"/>
                <a:gd name="T25" fmla="*/ 1129 h 2258"/>
                <a:gd name="T26" fmla="*/ 3062 w 3481"/>
                <a:gd name="T27" fmla="*/ 1223 h 2258"/>
                <a:gd name="T28" fmla="*/ 3135 w 3481"/>
                <a:gd name="T29" fmla="*/ 1321 h 2258"/>
                <a:gd name="T30" fmla="*/ 3201 w 3481"/>
                <a:gd name="T31" fmla="*/ 1422 h 2258"/>
                <a:gd name="T32" fmla="*/ 3259 w 3481"/>
                <a:gd name="T33" fmla="*/ 1525 h 2258"/>
                <a:gd name="T34" fmla="*/ 3309 w 3481"/>
                <a:gd name="T35" fmla="*/ 1632 h 2258"/>
                <a:gd name="T36" fmla="*/ 3352 w 3481"/>
                <a:gd name="T37" fmla="*/ 1740 h 2258"/>
                <a:gd name="T38" fmla="*/ 3387 w 3481"/>
                <a:gd name="T39" fmla="*/ 1850 h 2258"/>
                <a:gd name="T40" fmla="*/ 3411 w 3481"/>
                <a:gd name="T41" fmla="*/ 1961 h 2258"/>
                <a:gd name="T42" fmla="*/ 3430 w 3481"/>
                <a:gd name="T43" fmla="*/ 2073 h 2258"/>
                <a:gd name="T44" fmla="*/ 3439 w 3481"/>
                <a:gd name="T45" fmla="*/ 2190 h 2258"/>
                <a:gd name="T46" fmla="*/ 3423 w 3481"/>
                <a:gd name="T47" fmla="*/ 2242 h 2258"/>
                <a:gd name="T48" fmla="*/ 3418 w 3481"/>
                <a:gd name="T49" fmla="*/ 2134 h 2258"/>
                <a:gd name="T50" fmla="*/ 3406 w 3481"/>
                <a:gd name="T51" fmla="*/ 2020 h 2258"/>
                <a:gd name="T52" fmla="*/ 3385 w 3481"/>
                <a:gd name="T53" fmla="*/ 1909 h 2258"/>
                <a:gd name="T54" fmla="*/ 3355 w 3481"/>
                <a:gd name="T55" fmla="*/ 1800 h 2258"/>
                <a:gd name="T56" fmla="*/ 3318 w 3481"/>
                <a:gd name="T57" fmla="*/ 1692 h 2258"/>
                <a:gd name="T58" fmla="*/ 3271 w 3481"/>
                <a:gd name="T59" fmla="*/ 1585 h 2258"/>
                <a:gd name="T60" fmla="*/ 3216 w 3481"/>
                <a:gd name="T61" fmla="*/ 1482 h 2258"/>
                <a:gd name="T62" fmla="*/ 3156 w 3481"/>
                <a:gd name="T63" fmla="*/ 1380 h 2258"/>
                <a:gd name="T64" fmla="*/ 3088 w 3481"/>
                <a:gd name="T65" fmla="*/ 1283 h 2258"/>
                <a:gd name="T66" fmla="*/ 3012 w 3481"/>
                <a:gd name="T67" fmla="*/ 1185 h 2258"/>
                <a:gd name="T68" fmla="*/ 2929 w 3481"/>
                <a:gd name="T69" fmla="*/ 1092 h 2258"/>
                <a:gd name="T70" fmla="*/ 2841 w 3481"/>
                <a:gd name="T71" fmla="*/ 1002 h 2258"/>
                <a:gd name="T72" fmla="*/ 2643 w 3481"/>
                <a:gd name="T73" fmla="*/ 829 h 2258"/>
                <a:gd name="T74" fmla="*/ 2424 w 3481"/>
                <a:gd name="T75" fmla="*/ 670 h 2258"/>
                <a:gd name="T76" fmla="*/ 2179 w 3481"/>
                <a:gd name="T77" fmla="*/ 528 h 2258"/>
                <a:gd name="T78" fmla="*/ 1916 w 3481"/>
                <a:gd name="T79" fmla="*/ 398 h 2258"/>
                <a:gd name="T80" fmla="*/ 1635 w 3481"/>
                <a:gd name="T81" fmla="*/ 286 h 2258"/>
                <a:gd name="T82" fmla="*/ 1335 w 3481"/>
                <a:gd name="T83" fmla="*/ 192 h 2258"/>
                <a:gd name="T84" fmla="*/ 1021 w 3481"/>
                <a:gd name="T85" fmla="*/ 117 h 2258"/>
                <a:gd name="T86" fmla="*/ 693 w 3481"/>
                <a:gd name="T87" fmla="*/ 61 h 2258"/>
                <a:gd name="T88" fmla="*/ 354 w 3481"/>
                <a:gd name="T89" fmla="*/ 28 h 2258"/>
                <a:gd name="T90" fmla="*/ 2 w 3481"/>
                <a:gd name="T91" fmla="*/ 16 h 2258"/>
                <a:gd name="T92" fmla="*/ 0 w 3481"/>
                <a:gd name="T93" fmla="*/ 16 h 2258"/>
                <a:gd name="T94" fmla="*/ 3479 w 3481"/>
                <a:gd name="T95" fmla="*/ 2185 h 2258"/>
                <a:gd name="T96" fmla="*/ 3392 w 3481"/>
                <a:gd name="T97" fmla="*/ 2180 h 2258"/>
                <a:gd name="T98" fmla="*/ 3390 w 3481"/>
                <a:gd name="T99" fmla="*/ 2178 h 2258"/>
                <a:gd name="T100" fmla="*/ 3392 w 3481"/>
                <a:gd name="T101" fmla="*/ 2174 h 2258"/>
                <a:gd name="T102" fmla="*/ 3395 w 3481"/>
                <a:gd name="T103" fmla="*/ 2170 h 2258"/>
                <a:gd name="T104" fmla="*/ 3398 w 3481"/>
                <a:gd name="T105" fmla="*/ 2169 h 2258"/>
                <a:gd name="T106" fmla="*/ 3401 w 3481"/>
                <a:gd name="T107" fmla="*/ 2169 h 2258"/>
                <a:gd name="T108" fmla="*/ 3406 w 3481"/>
                <a:gd name="T109" fmla="*/ 2174 h 2258"/>
                <a:gd name="T110" fmla="*/ 3425 w 3481"/>
                <a:gd name="T111" fmla="*/ 2239 h 2258"/>
                <a:gd name="T112" fmla="*/ 3468 w 3481"/>
                <a:gd name="T113" fmla="*/ 2175 h 2258"/>
                <a:gd name="T114" fmla="*/ 3474 w 3481"/>
                <a:gd name="T115" fmla="*/ 2174 h 2258"/>
                <a:gd name="T116" fmla="*/ 3477 w 3481"/>
                <a:gd name="T117" fmla="*/ 2175 h 2258"/>
                <a:gd name="T118" fmla="*/ 3481 w 3481"/>
                <a:gd name="T119" fmla="*/ 2180 h 2258"/>
                <a:gd name="T120" fmla="*/ 3479 w 3481"/>
                <a:gd name="T121" fmla="*/ 2185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81" h="2258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79" y="4"/>
                  </a:lnTo>
                  <a:lnTo>
                    <a:pt x="354" y="13"/>
                  </a:lnTo>
                  <a:lnTo>
                    <a:pt x="526" y="25"/>
                  </a:lnTo>
                  <a:lnTo>
                    <a:pt x="694" y="46"/>
                  </a:lnTo>
                  <a:lnTo>
                    <a:pt x="862" y="71"/>
                  </a:lnTo>
                  <a:lnTo>
                    <a:pt x="1024" y="100"/>
                  </a:lnTo>
                  <a:lnTo>
                    <a:pt x="1183" y="136"/>
                  </a:lnTo>
                  <a:lnTo>
                    <a:pt x="1338" y="177"/>
                  </a:lnTo>
                  <a:lnTo>
                    <a:pt x="1491" y="221"/>
                  </a:lnTo>
                  <a:lnTo>
                    <a:pt x="1640" y="271"/>
                  </a:lnTo>
                  <a:lnTo>
                    <a:pt x="1783" y="325"/>
                  </a:lnTo>
                  <a:lnTo>
                    <a:pt x="1922" y="384"/>
                  </a:lnTo>
                  <a:lnTo>
                    <a:pt x="2058" y="447"/>
                  </a:lnTo>
                  <a:lnTo>
                    <a:pt x="2186" y="512"/>
                  </a:lnTo>
                  <a:lnTo>
                    <a:pt x="2312" y="583"/>
                  </a:lnTo>
                  <a:lnTo>
                    <a:pt x="2432" y="657"/>
                  </a:lnTo>
                  <a:lnTo>
                    <a:pt x="2545" y="735"/>
                  </a:lnTo>
                  <a:lnTo>
                    <a:pt x="2653" y="817"/>
                  </a:lnTo>
                  <a:lnTo>
                    <a:pt x="2756" y="903"/>
                  </a:lnTo>
                  <a:lnTo>
                    <a:pt x="2853" y="990"/>
                  </a:lnTo>
                  <a:lnTo>
                    <a:pt x="2898" y="1035"/>
                  </a:lnTo>
                  <a:lnTo>
                    <a:pt x="2940" y="1082"/>
                  </a:lnTo>
                  <a:lnTo>
                    <a:pt x="2985" y="1129"/>
                  </a:lnTo>
                  <a:lnTo>
                    <a:pt x="3024" y="1175"/>
                  </a:lnTo>
                  <a:lnTo>
                    <a:pt x="3062" y="1223"/>
                  </a:lnTo>
                  <a:lnTo>
                    <a:pt x="3101" y="1272"/>
                  </a:lnTo>
                  <a:lnTo>
                    <a:pt x="3135" y="1321"/>
                  </a:lnTo>
                  <a:lnTo>
                    <a:pt x="3169" y="1372"/>
                  </a:lnTo>
                  <a:lnTo>
                    <a:pt x="3201" y="1422"/>
                  </a:lnTo>
                  <a:lnTo>
                    <a:pt x="3230" y="1475"/>
                  </a:lnTo>
                  <a:lnTo>
                    <a:pt x="3259" y="1525"/>
                  </a:lnTo>
                  <a:lnTo>
                    <a:pt x="3286" y="1579"/>
                  </a:lnTo>
                  <a:lnTo>
                    <a:pt x="3309" y="1632"/>
                  </a:lnTo>
                  <a:lnTo>
                    <a:pt x="3332" y="1686"/>
                  </a:lnTo>
                  <a:lnTo>
                    <a:pt x="3352" y="1740"/>
                  </a:lnTo>
                  <a:lnTo>
                    <a:pt x="3370" y="1795"/>
                  </a:lnTo>
                  <a:lnTo>
                    <a:pt x="3387" y="1850"/>
                  </a:lnTo>
                  <a:lnTo>
                    <a:pt x="3401" y="1906"/>
                  </a:lnTo>
                  <a:lnTo>
                    <a:pt x="3411" y="1961"/>
                  </a:lnTo>
                  <a:lnTo>
                    <a:pt x="3421" y="2017"/>
                  </a:lnTo>
                  <a:lnTo>
                    <a:pt x="3430" y="2073"/>
                  </a:lnTo>
                  <a:lnTo>
                    <a:pt x="3434" y="2133"/>
                  </a:lnTo>
                  <a:lnTo>
                    <a:pt x="3439" y="2190"/>
                  </a:lnTo>
                  <a:lnTo>
                    <a:pt x="3440" y="2242"/>
                  </a:lnTo>
                  <a:lnTo>
                    <a:pt x="3423" y="2242"/>
                  </a:lnTo>
                  <a:lnTo>
                    <a:pt x="3422" y="2192"/>
                  </a:lnTo>
                  <a:lnTo>
                    <a:pt x="3418" y="2134"/>
                  </a:lnTo>
                  <a:lnTo>
                    <a:pt x="3415" y="2076"/>
                  </a:lnTo>
                  <a:lnTo>
                    <a:pt x="3406" y="2020"/>
                  </a:lnTo>
                  <a:lnTo>
                    <a:pt x="3395" y="1964"/>
                  </a:lnTo>
                  <a:lnTo>
                    <a:pt x="3385" y="1909"/>
                  </a:lnTo>
                  <a:lnTo>
                    <a:pt x="3371" y="1855"/>
                  </a:lnTo>
                  <a:lnTo>
                    <a:pt x="3355" y="1800"/>
                  </a:lnTo>
                  <a:lnTo>
                    <a:pt x="3338" y="1745"/>
                  </a:lnTo>
                  <a:lnTo>
                    <a:pt x="3318" y="1692"/>
                  </a:lnTo>
                  <a:lnTo>
                    <a:pt x="3294" y="1639"/>
                  </a:lnTo>
                  <a:lnTo>
                    <a:pt x="3271" y="1585"/>
                  </a:lnTo>
                  <a:lnTo>
                    <a:pt x="3245" y="1533"/>
                  </a:lnTo>
                  <a:lnTo>
                    <a:pt x="3216" y="1482"/>
                  </a:lnTo>
                  <a:lnTo>
                    <a:pt x="3188" y="1431"/>
                  </a:lnTo>
                  <a:lnTo>
                    <a:pt x="3156" y="1380"/>
                  </a:lnTo>
                  <a:lnTo>
                    <a:pt x="3121" y="1330"/>
                  </a:lnTo>
                  <a:lnTo>
                    <a:pt x="3088" y="1283"/>
                  </a:lnTo>
                  <a:lnTo>
                    <a:pt x="3051" y="1233"/>
                  </a:lnTo>
                  <a:lnTo>
                    <a:pt x="3012" y="1185"/>
                  </a:lnTo>
                  <a:lnTo>
                    <a:pt x="2972" y="1139"/>
                  </a:lnTo>
                  <a:lnTo>
                    <a:pt x="2929" y="1092"/>
                  </a:lnTo>
                  <a:lnTo>
                    <a:pt x="2887" y="1046"/>
                  </a:lnTo>
                  <a:lnTo>
                    <a:pt x="2841" y="1002"/>
                  </a:lnTo>
                  <a:lnTo>
                    <a:pt x="2746" y="915"/>
                  </a:lnTo>
                  <a:lnTo>
                    <a:pt x="2643" y="829"/>
                  </a:lnTo>
                  <a:lnTo>
                    <a:pt x="2536" y="747"/>
                  </a:lnTo>
                  <a:lnTo>
                    <a:pt x="2424" y="670"/>
                  </a:lnTo>
                  <a:lnTo>
                    <a:pt x="2305" y="596"/>
                  </a:lnTo>
                  <a:lnTo>
                    <a:pt x="2179" y="528"/>
                  </a:lnTo>
                  <a:lnTo>
                    <a:pt x="2050" y="461"/>
                  </a:lnTo>
                  <a:lnTo>
                    <a:pt x="1916" y="398"/>
                  </a:lnTo>
                  <a:lnTo>
                    <a:pt x="1777" y="341"/>
                  </a:lnTo>
                  <a:lnTo>
                    <a:pt x="1635" y="286"/>
                  </a:lnTo>
                  <a:lnTo>
                    <a:pt x="1487" y="236"/>
                  </a:lnTo>
                  <a:lnTo>
                    <a:pt x="1335" y="192"/>
                  </a:lnTo>
                  <a:lnTo>
                    <a:pt x="1180" y="153"/>
                  </a:lnTo>
                  <a:lnTo>
                    <a:pt x="1021" y="117"/>
                  </a:lnTo>
                  <a:lnTo>
                    <a:pt x="859" y="86"/>
                  </a:lnTo>
                  <a:lnTo>
                    <a:pt x="693" y="61"/>
                  </a:lnTo>
                  <a:lnTo>
                    <a:pt x="525" y="42"/>
                  </a:lnTo>
                  <a:lnTo>
                    <a:pt x="354" y="28"/>
                  </a:lnTo>
                  <a:lnTo>
                    <a:pt x="179" y="19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3479" y="2185"/>
                  </a:moveTo>
                  <a:lnTo>
                    <a:pt x="3431" y="2258"/>
                  </a:lnTo>
                  <a:lnTo>
                    <a:pt x="3392" y="2180"/>
                  </a:lnTo>
                  <a:lnTo>
                    <a:pt x="3392" y="2179"/>
                  </a:lnTo>
                  <a:lnTo>
                    <a:pt x="3390" y="2178"/>
                  </a:lnTo>
                  <a:lnTo>
                    <a:pt x="3390" y="2175"/>
                  </a:lnTo>
                  <a:lnTo>
                    <a:pt x="3392" y="2174"/>
                  </a:lnTo>
                  <a:lnTo>
                    <a:pt x="3393" y="2171"/>
                  </a:lnTo>
                  <a:lnTo>
                    <a:pt x="3395" y="2170"/>
                  </a:lnTo>
                  <a:lnTo>
                    <a:pt x="3397" y="2169"/>
                  </a:lnTo>
                  <a:lnTo>
                    <a:pt x="3398" y="2169"/>
                  </a:lnTo>
                  <a:lnTo>
                    <a:pt x="3399" y="2169"/>
                  </a:lnTo>
                  <a:lnTo>
                    <a:pt x="3401" y="2169"/>
                  </a:lnTo>
                  <a:lnTo>
                    <a:pt x="3404" y="2170"/>
                  </a:lnTo>
                  <a:lnTo>
                    <a:pt x="3406" y="2174"/>
                  </a:lnTo>
                  <a:lnTo>
                    <a:pt x="3439" y="2239"/>
                  </a:lnTo>
                  <a:lnTo>
                    <a:pt x="3425" y="2239"/>
                  </a:lnTo>
                  <a:lnTo>
                    <a:pt x="3467" y="2176"/>
                  </a:lnTo>
                  <a:lnTo>
                    <a:pt x="3468" y="2175"/>
                  </a:lnTo>
                  <a:lnTo>
                    <a:pt x="3472" y="2174"/>
                  </a:lnTo>
                  <a:lnTo>
                    <a:pt x="3474" y="2174"/>
                  </a:lnTo>
                  <a:lnTo>
                    <a:pt x="3476" y="2174"/>
                  </a:lnTo>
                  <a:lnTo>
                    <a:pt x="3477" y="2175"/>
                  </a:lnTo>
                  <a:lnTo>
                    <a:pt x="3479" y="2176"/>
                  </a:lnTo>
                  <a:lnTo>
                    <a:pt x="3481" y="2180"/>
                  </a:lnTo>
                  <a:lnTo>
                    <a:pt x="3481" y="2183"/>
                  </a:lnTo>
                  <a:lnTo>
                    <a:pt x="3479" y="2185"/>
                  </a:lnTo>
                  <a:lnTo>
                    <a:pt x="3479" y="2185"/>
                  </a:lnTo>
                  <a:close/>
                </a:path>
              </a:pathLst>
            </a:custGeom>
            <a:solidFill>
              <a:srgbClr val="CC6600"/>
            </a:solidFill>
            <a:ln w="1588">
              <a:solidFill>
                <a:srgbClr val="CC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415" name="Rectangle 2143"/>
            <p:cNvSpPr>
              <a:spLocks noChangeArrowheads="1"/>
            </p:cNvSpPr>
            <p:nvPr/>
          </p:nvSpPr>
          <p:spPr bwMode="auto">
            <a:xfrm>
              <a:off x="4649788" y="4386263"/>
              <a:ext cx="595312" cy="1635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16" name="Rectangle 2144"/>
            <p:cNvSpPr>
              <a:spLocks noChangeArrowheads="1"/>
            </p:cNvSpPr>
            <p:nvPr/>
          </p:nvSpPr>
          <p:spPr bwMode="auto">
            <a:xfrm>
              <a:off x="4672013" y="4397375"/>
              <a:ext cx="6254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100" b="0" i="1">
                  <a:solidFill>
                    <a:srgbClr val="000000"/>
                  </a:solidFill>
                </a:rPr>
                <a:t>υλοποιείται</a:t>
              </a:r>
              <a:endParaRPr lang="el-GR"/>
            </a:p>
          </p:txBody>
        </p:sp>
        <p:sp>
          <p:nvSpPr>
            <p:cNvPr id="440417" name="Rectangle 2145"/>
            <p:cNvSpPr>
              <a:spLocks noChangeArrowheads="1"/>
            </p:cNvSpPr>
            <p:nvPr/>
          </p:nvSpPr>
          <p:spPr bwMode="auto">
            <a:xfrm>
              <a:off x="6819900" y="5597525"/>
              <a:ext cx="695325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0418" name="Rectangle 2146"/>
            <p:cNvSpPr>
              <a:spLocks noChangeArrowheads="1"/>
            </p:cNvSpPr>
            <p:nvPr/>
          </p:nvSpPr>
          <p:spPr bwMode="auto">
            <a:xfrm>
              <a:off x="6837363" y="5638800"/>
              <a:ext cx="7350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l-GR" sz="1100" b="0" i="1">
                  <a:solidFill>
                    <a:srgbClr val="000000"/>
                  </a:solidFill>
                </a:rPr>
                <a:t>επικυρώνεται</a:t>
              </a:r>
              <a:endParaRPr lang="el-GR"/>
            </a:p>
          </p:txBody>
        </p:sp>
      </p:grpSp>
      <p:sp>
        <p:nvSpPr>
          <p:cNvPr id="21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dirty="0">
                <a:solidFill>
                  <a:srgbClr val="FF6600"/>
                </a:solidFill>
              </a:rPr>
              <a:t>– </a:t>
            </a:r>
            <a:r>
              <a:rPr lang="en-GB" sz="2800" dirty="0" smtClean="0">
                <a:solidFill>
                  <a:srgbClr val="FF6600"/>
                </a:solidFill>
              </a:rPr>
              <a:t>Why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270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458200" cy="5791200"/>
          </a:xfrm>
        </p:spPr>
        <p:txBody>
          <a:bodyPr/>
          <a:lstStyle/>
          <a:p>
            <a:r>
              <a:rPr lang="el-GR" sz="2400" dirty="0"/>
              <a:t>Βασίζεται και προέκυψε από εμπειρία και επαφή με την κοινότητα της μηχανικής </a:t>
            </a:r>
            <a:r>
              <a:rPr lang="el-GR" sz="2400" dirty="0" smtClean="0"/>
              <a:t>λογισμικού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UML δεν είναι προαπαιτούμενο κάποιας συγκεκριμένης διαδικασίας</a:t>
            </a:r>
          </a:p>
          <a:p>
            <a:pPr lvl="1"/>
            <a:r>
              <a:rPr lang="el-GR" sz="2000" dirty="0"/>
              <a:t>Μπορεί επομένως να χρησιμοποιηθεί για διάφορους τύπους έργων και διαφορετικές διαδικασίες ανάπτυξης</a:t>
            </a:r>
            <a:endParaRPr lang="en-US" sz="2000" dirty="0" smtClean="0"/>
          </a:p>
        </p:txBody>
      </p:sp>
      <p:graphicFrame>
        <p:nvGraphicFramePr>
          <p:cNvPr id="42496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5812611"/>
              </p:ext>
            </p:extLst>
          </p:nvPr>
        </p:nvGraphicFramePr>
        <p:xfrm>
          <a:off x="1600201" y="1676400"/>
          <a:ext cx="5410200" cy="34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icture" r:id="rId4" imgW="5266944" imgH="3381756" progId="Word.Picture.8">
                  <p:embed/>
                </p:oleObj>
              </mc:Choice>
              <mc:Fallback>
                <p:oleObj name="Picture" r:id="rId4" imgW="5266944" imgH="33817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676400"/>
                        <a:ext cx="5410200" cy="34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dirty="0">
                <a:solidFill>
                  <a:srgbClr val="FF6600"/>
                </a:solidFill>
              </a:rPr>
              <a:t>– </a:t>
            </a:r>
            <a:r>
              <a:rPr lang="en-GB" sz="2800" dirty="0" smtClean="0">
                <a:solidFill>
                  <a:srgbClr val="FF6600"/>
                </a:solidFill>
              </a:rPr>
              <a:t>Why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865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  <a:ln/>
        </p:spPr>
        <p:txBody>
          <a:bodyPr/>
          <a:lstStyle/>
          <a:p>
            <a:r>
              <a:rPr lang="el-GR" b="1"/>
              <a:t>Περιεχόμενα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295400" y="1703388"/>
            <a:ext cx="6781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>
              <a:buFontTx/>
              <a:buAutoNum type="arabicPeriod"/>
            </a:pP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Modeling Languages</a:t>
            </a:r>
          </a:p>
          <a:p>
            <a:pPr marL="722313" indent="-722313">
              <a:buFontTx/>
              <a:buAutoNum type="arabicPeriod"/>
            </a:pPr>
            <a:endParaRPr lang="en-US" sz="36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2313" indent="-722313">
              <a:buFontTx/>
              <a:buAutoNum type="arabicPeriod"/>
            </a:pP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The UML</a:t>
            </a:r>
          </a:p>
          <a:p>
            <a:pPr marL="722313" indent="-722313"/>
            <a:endParaRPr lang="en-US" sz="36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0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800" b="1" dirty="0" smtClean="0"/>
              <a:t>UML - </a:t>
            </a:r>
            <a:r>
              <a:rPr lang="en-GB" sz="2800" b="1" dirty="0" smtClean="0">
                <a:solidFill>
                  <a:srgbClr val="FF6600"/>
                </a:solidFill>
              </a:rPr>
              <a:t> Use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2177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r="11864"/>
          <a:stretch>
            <a:fillRect/>
          </a:stretch>
        </p:blipFill>
        <p:spPr bwMode="auto">
          <a:xfrm>
            <a:off x="381000" y="1371600"/>
            <a:ext cx="8153400" cy="333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Aims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228600" y="1556891"/>
            <a:ext cx="8534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49263" indent="-449263">
              <a:buFontTx/>
              <a:buChar char="•"/>
            </a:pPr>
            <a:r>
              <a:rPr lang="el-GR" sz="3200" b="1" dirty="0" smtClean="0"/>
              <a:t>H </a:t>
            </a:r>
            <a:r>
              <a:rPr lang="el-GR" sz="3200" b="1" dirty="0"/>
              <a:t>μοντελοποίηση συστημάτων με βάση τις αρχές των αντικειμενοστραφών μοντέλων</a:t>
            </a:r>
          </a:p>
          <a:p>
            <a:pPr marL="449263" indent="-449263">
              <a:buFontTx/>
              <a:buChar char="•"/>
            </a:pPr>
            <a:r>
              <a:rPr lang="el-GR" sz="3200" b="1" dirty="0"/>
              <a:t>Η δημιουργία μιας μοντελοποιημένης γλώσσας που μπορεί να χρησιμοποιηθεί τόσο από τον άνθρωπο όσο κι από τις μηχανές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27755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Abstraction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228600" y="1143000"/>
            <a:ext cx="8686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63525" indent="-263525"/>
            <a:r>
              <a:rPr lang="el-GR" sz="2800" b="1" dirty="0"/>
              <a:t>Η έννοια της Αφαίρεσης </a:t>
            </a:r>
            <a:endParaRPr lang="el-GR" sz="2800" dirty="0"/>
          </a:p>
          <a:p>
            <a:pPr marL="263525" indent="-263525">
              <a:buFontTx/>
              <a:buChar char="•"/>
            </a:pPr>
            <a:r>
              <a:rPr lang="el-GR" sz="2800" dirty="0"/>
              <a:t>Εστίαση σε επιλεγμένα στοιχεία και αγνόηση υπόλοιπων λεπτομερειών</a:t>
            </a:r>
          </a:p>
          <a:p>
            <a:pPr marL="263525" indent="-263525">
              <a:buFontTx/>
              <a:buChar char="•"/>
            </a:pPr>
            <a:r>
              <a:rPr lang="el-GR" sz="2800" dirty="0"/>
              <a:t>Τα μοντέλα μπορούν να εκφραστούν σε διαφορετικά επίπεδα πιστότητας και λεπτομέρειας</a:t>
            </a:r>
          </a:p>
          <a:p>
            <a:pPr marL="263525" indent="-263525">
              <a:buFontTx/>
              <a:buChar char="•"/>
            </a:pPr>
            <a:r>
              <a:rPr lang="el-GR" sz="2800" dirty="0"/>
              <a:t>Σύνθετα τμήματα περιγράφονται καλύτερα με μικρά σύνολα ανεξάρτητων </a:t>
            </a:r>
            <a:r>
              <a:rPr lang="el-GR" sz="2800" dirty="0" smtClean="0"/>
              <a:t>όψεων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77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>Model Characteristics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228600" y="1295400"/>
            <a:ext cx="8686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63525" indent="-263525"/>
            <a:r>
              <a:rPr lang="el-GR" sz="2800" b="1" dirty="0" smtClean="0"/>
              <a:t>Χαρακτηριστικά </a:t>
            </a:r>
            <a:r>
              <a:rPr lang="el-GR" sz="2800" b="1" dirty="0"/>
              <a:t>των Μοντέλων </a:t>
            </a:r>
            <a:endParaRPr lang="el-GR" sz="2800" dirty="0"/>
          </a:p>
          <a:p>
            <a:pPr marL="263525" indent="-263525">
              <a:buFontTx/>
              <a:buChar char="•"/>
            </a:pPr>
            <a:r>
              <a:rPr lang="el-GR" sz="2800" u="sng" dirty="0"/>
              <a:t>Ακρίβεια </a:t>
            </a:r>
            <a:r>
              <a:rPr lang="el-GR" sz="2800" dirty="0"/>
              <a:t>- περιγράφουν με σωστό τρόπο το σύστημα.</a:t>
            </a:r>
          </a:p>
          <a:p>
            <a:pPr marL="263525" indent="-263525">
              <a:buFontTx/>
              <a:buChar char="•"/>
            </a:pPr>
            <a:r>
              <a:rPr lang="el-GR" sz="2800" u="sng" dirty="0"/>
              <a:t>Συνέπεια</a:t>
            </a:r>
            <a:r>
              <a:rPr lang="el-GR" sz="2800" dirty="0"/>
              <a:t> – διαφορετικές όψεις δεν έρχονται σε σύγκρουση μεταξύ τους.</a:t>
            </a:r>
          </a:p>
          <a:p>
            <a:pPr marL="263525" indent="-263525">
              <a:buFontTx/>
              <a:buChar char="•"/>
            </a:pPr>
            <a:r>
              <a:rPr lang="el-GR" sz="2800" u="sng" dirty="0"/>
              <a:t>Διευκολύνουν την επικοινωνία</a:t>
            </a:r>
            <a:endParaRPr lang="el-GR" sz="2800" dirty="0"/>
          </a:p>
          <a:p>
            <a:pPr marL="263525" indent="-263525">
              <a:buFontTx/>
              <a:buChar char="•"/>
            </a:pPr>
            <a:r>
              <a:rPr lang="el-GR" sz="2800" u="sng" dirty="0"/>
              <a:t>Ευμετάβλητα</a:t>
            </a:r>
            <a:endParaRPr lang="el-GR" sz="2800" dirty="0"/>
          </a:p>
          <a:p>
            <a:pPr marL="263525" indent="-263525">
              <a:buFontTx/>
              <a:buChar char="•"/>
            </a:pPr>
            <a:r>
              <a:rPr lang="el-GR" sz="2800" u="sng" dirty="0"/>
              <a:t>Κατανοητά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251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719138"/>
          </a:xfrm>
          <a:noFill/>
          <a:ln/>
        </p:spPr>
        <p:txBody>
          <a:bodyPr/>
          <a:lstStyle/>
          <a:p>
            <a:r>
              <a:rPr lang="en-GB" sz="2800" b="1" dirty="0" smtClean="0"/>
              <a:t>UML -  </a:t>
            </a:r>
            <a:r>
              <a:rPr lang="en-GB" sz="2800" b="1" dirty="0" smtClean="0">
                <a:solidFill>
                  <a:srgbClr val="FF6600"/>
                </a:solidFill>
              </a:rPr>
              <a:t>Sections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228600" y="786110"/>
            <a:ext cx="86868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63525" indent="-263525">
              <a:buFontTx/>
              <a:buChar char="•"/>
            </a:pPr>
            <a:r>
              <a:rPr lang="el-GR" sz="2400" dirty="0" err="1" smtClean="0"/>
              <a:t>Oψεις</a:t>
            </a:r>
            <a:r>
              <a:rPr lang="el-GR" sz="2400" dirty="0"/>
              <a:t>: Δείχνουν διαφορετικά  χαρακτηριστικά του συστήματος που  μοντελοποιούνται. Μια όψη αποτελείται  από ένα σύνολο διαγραμμάτων</a:t>
            </a:r>
          </a:p>
          <a:p>
            <a:pPr marL="263525" indent="-263525">
              <a:buFontTx/>
              <a:buChar char="•"/>
            </a:pPr>
            <a:r>
              <a:rPr lang="el-GR" sz="2400" dirty="0"/>
              <a:t>Διαγράμματα: Περιγράφουν τα περιεχόμενα μιας όψης. Υπάρχουν εννέα διαφορετικά διαγράμματα που χρησιμοποιούνται σε συνδυασμό </a:t>
            </a:r>
          </a:p>
          <a:p>
            <a:pPr marL="263525" indent="-263525">
              <a:buFontTx/>
              <a:buChar char="•"/>
            </a:pPr>
            <a:r>
              <a:rPr lang="el-GR" sz="2400" u="sng" dirty="0"/>
              <a:t>Στοιχεία μοντέλου:</a:t>
            </a:r>
            <a:r>
              <a:rPr lang="el-GR" sz="2400" dirty="0"/>
              <a:t> Είναι οι έννοιες που χρησιμοποιούνται στα διαγράμματα για να αναπαραστήσουν τις κλάσεις, τα αντικείμενα και τις μεταξύ τους </a:t>
            </a:r>
            <a:r>
              <a:rPr lang="el-GR" sz="2400" dirty="0" smtClean="0"/>
              <a:t>συσχετίσεις</a:t>
            </a:r>
            <a:endParaRPr lang="en-US" sz="2400" dirty="0" smtClean="0"/>
          </a:p>
          <a:p>
            <a:pPr marL="263525" indent="-263525">
              <a:buFontTx/>
              <a:buChar char="•"/>
            </a:pPr>
            <a:r>
              <a:rPr lang="el-GR" sz="2400" u="sng" dirty="0"/>
              <a:t>Π</a:t>
            </a:r>
            <a:r>
              <a:rPr lang="el-GR" sz="2400" u="sng" dirty="0" smtClean="0"/>
              <a:t>ρακτικές μοντελοποίησης: </a:t>
            </a:r>
            <a:r>
              <a:rPr lang="en-GB" sz="2400" dirty="0" smtClean="0"/>
              <a:t>H </a:t>
            </a:r>
            <a:r>
              <a:rPr lang="en-GB" sz="2400" dirty="0"/>
              <a:t>UML </a:t>
            </a:r>
            <a:r>
              <a:rPr lang="el-GR" sz="2400" dirty="0"/>
              <a:t>συνδυάζει διαφορετικές πρακτικές μοντελοποίησης   </a:t>
            </a:r>
          </a:p>
          <a:p>
            <a:pPr marL="720725" lvl="1" indent="-263525">
              <a:buFontTx/>
              <a:buChar char="•"/>
            </a:pPr>
            <a:r>
              <a:rPr lang="en-GB" sz="2000" dirty="0"/>
              <a:t>Data </a:t>
            </a:r>
            <a:r>
              <a:rPr lang="en-GB" sz="2000" dirty="0" err="1"/>
              <a:t>Modeling</a:t>
            </a:r>
            <a:r>
              <a:rPr lang="en-GB" sz="2000" dirty="0"/>
              <a:t> concepts (</a:t>
            </a:r>
            <a:r>
              <a:rPr lang="el-GR" sz="2000" dirty="0"/>
              <a:t>Μοντέλο Οντοτήτων –Συσχετίσεων)</a:t>
            </a:r>
          </a:p>
          <a:p>
            <a:pPr marL="720725" lvl="1" indent="-263525">
              <a:buFontTx/>
              <a:buChar char="•"/>
            </a:pPr>
            <a:r>
              <a:rPr lang="en-GB" sz="2000" dirty="0"/>
              <a:t>Business </a:t>
            </a:r>
            <a:r>
              <a:rPr lang="en-GB" sz="2000" dirty="0" err="1"/>
              <a:t>Modeling</a:t>
            </a:r>
            <a:r>
              <a:rPr lang="en-GB" sz="2000" dirty="0"/>
              <a:t> (</a:t>
            </a:r>
            <a:r>
              <a:rPr lang="el-GR" sz="2000" dirty="0"/>
              <a:t>Ροές εργασίας)</a:t>
            </a:r>
          </a:p>
          <a:p>
            <a:pPr marL="720725" lvl="1" indent="-263525">
              <a:buFontTx/>
              <a:buChar char="•"/>
            </a:pPr>
            <a:r>
              <a:rPr lang="en-GB" sz="2000" dirty="0"/>
              <a:t>Object </a:t>
            </a:r>
            <a:r>
              <a:rPr lang="en-GB" sz="2000" dirty="0" err="1"/>
              <a:t>Modeling</a:t>
            </a:r>
            <a:r>
              <a:rPr lang="en-GB" sz="2000" dirty="0"/>
              <a:t> (</a:t>
            </a:r>
            <a:r>
              <a:rPr lang="el-GR" sz="2000" dirty="0"/>
              <a:t>Μοντελοποίησης αντικειμένων) </a:t>
            </a:r>
          </a:p>
          <a:p>
            <a:pPr marL="720725" lvl="1" indent="-263525">
              <a:buFontTx/>
              <a:buChar char="•"/>
            </a:pPr>
            <a:r>
              <a:rPr lang="el-GR" sz="2000" dirty="0"/>
              <a:t>Μοντελοποίησης συνιστωσών λογισμικού (</a:t>
            </a:r>
            <a:r>
              <a:rPr lang="en-GB" sz="2000" dirty="0"/>
              <a:t>components</a:t>
            </a:r>
            <a:r>
              <a:rPr lang="en-GB" sz="2000" dirty="0" smtClean="0"/>
              <a:t>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0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- </a:t>
            </a:r>
            <a:r>
              <a:rPr lang="en-US" sz="2800" dirty="0" smtClean="0">
                <a:solidFill>
                  <a:srgbClr val="FF6600"/>
                </a:solidFill>
              </a:rPr>
              <a:t>What </a:t>
            </a:r>
            <a:r>
              <a:rPr lang="en-US" sz="2800" dirty="0">
                <a:solidFill>
                  <a:srgbClr val="FF6600"/>
                </a:solidFill>
              </a:rPr>
              <a:t>can you Model with UML? 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graphicFrame>
        <p:nvGraphicFramePr>
          <p:cNvPr id="443398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00923"/>
              </p:ext>
            </p:extLst>
          </p:nvPr>
        </p:nvGraphicFramePr>
        <p:xfrm>
          <a:off x="381000" y="990600"/>
          <a:ext cx="85344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4" imgW="8185189" imgH="5780363" progId="Word.Document.8">
                  <p:embed/>
                </p:oleObj>
              </mc:Choice>
              <mc:Fallback>
                <p:oleObj name="Document" r:id="rId4" imgW="8185189" imgH="57803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90600"/>
                        <a:ext cx="85344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D</a:t>
            </a:r>
            <a:r>
              <a:rPr lang="en-GB" sz="2800" dirty="0" smtClean="0">
                <a:solidFill>
                  <a:srgbClr val="FF6600"/>
                </a:solidFill>
              </a:rPr>
              <a:t>iagrams Categorization Tree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51593" name="Rectangle 9"/>
          <p:cNvSpPr>
            <a:spLocks noChangeArrowheads="1"/>
          </p:cNvSpPr>
          <p:nvPr/>
        </p:nvSpPr>
        <p:spPr bwMode="auto">
          <a:xfrm>
            <a:off x="-233363" y="8921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51592" name="Picture 8" descr="Hierarchy of UML 2.0 Diagrams, shown as a class diagra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r="2428"/>
          <a:stretch>
            <a:fillRect/>
          </a:stretch>
        </p:blipFill>
        <p:spPr bwMode="auto">
          <a:xfrm>
            <a:off x="76200" y="892175"/>
            <a:ext cx="89154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- Structure </a:t>
            </a:r>
            <a:r>
              <a:rPr lang="en-GB" sz="2800" b="1" dirty="0">
                <a:solidFill>
                  <a:srgbClr val="FF6600"/>
                </a:solidFill>
              </a:rPr>
              <a:t>Diagrams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-233363" y="8921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5363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23863" y="1146175"/>
          <a:ext cx="8482012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4" imgW="8550037" imgH="5171529" progId="Word.Document.8">
                  <p:embed/>
                </p:oleObj>
              </mc:Choice>
              <mc:Fallback>
                <p:oleObj name="Document" r:id="rId4" imgW="8550037" imgH="51715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146175"/>
                        <a:ext cx="8482012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7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38312"/>
            <a:ext cx="8278813" cy="4814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Παράσταση των κλάσεων που απαρτίζουν το σύστημα και των σχέσεών τους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Στατικό διάγραμμα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Παριστά μονάδες που αλληλεπιδρούν και τα γνωρίσματά τους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Δεν εστιάζει στο τι συμβαίνει κατά την αλληλεπίδραση</a:t>
            </a:r>
          </a:p>
        </p:txBody>
      </p:sp>
      <p:pic>
        <p:nvPicPr>
          <p:cNvPr id="4608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213100"/>
            <a:ext cx="5472113" cy="34258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</a:t>
            </a:r>
            <a:endParaRPr lang="en-GB" sz="1800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9060" y="1109246"/>
            <a:ext cx="8968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u="sng" dirty="0"/>
              <a:t>(see “Lecture 01 extra-UML-Class-Diagrams” </a:t>
            </a:r>
            <a:r>
              <a:rPr lang="en-GB" b="1" i="1" u="sng" dirty="0" smtClean="0"/>
              <a:t>file for full description of Class Diagrams)</a:t>
            </a:r>
            <a:endParaRPr lang="en-GB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241978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Χρήσιμο στο να κατανοηθεί η συνολική αρχιτεκτονική των συνιστωσών τμημάτων του συστήματος </a:t>
            </a:r>
            <a:r>
              <a:rPr lang="en-US"/>
              <a:t>(system components)</a:t>
            </a:r>
          </a:p>
          <a:p>
            <a:r>
              <a:rPr lang="el-GR"/>
              <a:t>Ένα διάγραμμα κλάσης μπορεί να σχεδιαστεί από τρεις όψεις</a:t>
            </a:r>
          </a:p>
          <a:p>
            <a:pPr lvl="1"/>
            <a:r>
              <a:rPr lang="el-GR"/>
              <a:t>Εννοιολογικό</a:t>
            </a:r>
            <a:r>
              <a:rPr lang="en-US"/>
              <a:t> (conceptual)</a:t>
            </a:r>
            <a:endParaRPr lang="el-GR"/>
          </a:p>
          <a:p>
            <a:pPr lvl="1"/>
            <a:r>
              <a:rPr lang="el-GR"/>
              <a:t>Προδιαγραφών</a:t>
            </a:r>
            <a:r>
              <a:rPr lang="en-US"/>
              <a:t> (specification)</a:t>
            </a:r>
            <a:endParaRPr lang="el-GR"/>
          </a:p>
          <a:p>
            <a:pPr lvl="1"/>
            <a:r>
              <a:rPr lang="el-GR"/>
              <a:t>Υλοποίησης </a:t>
            </a:r>
            <a:r>
              <a:rPr lang="en-US"/>
              <a:t>(implementation)</a:t>
            </a:r>
            <a:r>
              <a:rPr lang="el-GR"/>
              <a:t>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</a:t>
            </a:r>
            <a:endParaRPr lang="en-GB" sz="1800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54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Modeling Languages</a:t>
            </a:r>
            <a:endParaRPr lang="el-GR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9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134350" cy="4814888"/>
          </a:xfrm>
        </p:spPr>
        <p:txBody>
          <a:bodyPr/>
          <a:lstStyle/>
          <a:p>
            <a:r>
              <a:rPr lang="el-GR" sz="2800" dirty="0"/>
              <a:t>Μια κλάση σχεδιάζεται ως ένα ορθογώνιο με τρία τμήματα </a:t>
            </a:r>
          </a:p>
          <a:p>
            <a:r>
              <a:rPr lang="el-GR" sz="2800" dirty="0"/>
              <a:t>Τα ονόματα των ιδιοτήτων και μεθόδων της κλάσης μπορούν να έχουν ένα πρόθεμα ανάλογα με την ορατότητά τους</a:t>
            </a:r>
          </a:p>
          <a:p>
            <a:pPr lvl="1"/>
            <a:r>
              <a:rPr lang="el-GR" sz="2000" dirty="0">
                <a:cs typeface="Times New Roman" pitchFamily="18" charset="0"/>
              </a:rPr>
              <a:t>+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Public (</a:t>
            </a:r>
            <a:r>
              <a:rPr lang="el-GR" sz="2000" dirty="0">
                <a:cs typeface="Times New Roman" pitchFamily="18" charset="0"/>
              </a:rPr>
              <a:t>δημόσια) </a:t>
            </a:r>
            <a:endParaRPr lang="en-US" sz="2000" dirty="0">
              <a:cs typeface="Times New Roman" pitchFamily="18" charset="0"/>
            </a:endParaRPr>
          </a:p>
          <a:p>
            <a:pPr lvl="1"/>
            <a:r>
              <a:rPr lang="el-GR" sz="2000" dirty="0">
                <a:cs typeface="Times New Roman" pitchFamily="18" charset="0"/>
              </a:rPr>
              <a:t># </a:t>
            </a:r>
            <a:endParaRPr lang="en-US" sz="2000" dirty="0">
              <a:cs typeface="Times New Roman" pitchFamily="18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protected</a:t>
            </a:r>
            <a:r>
              <a:rPr lang="el-GR" sz="2000" dirty="0">
                <a:cs typeface="Times New Roman" pitchFamily="18" charset="0"/>
              </a:rPr>
              <a:t> (προστατευμένη)</a:t>
            </a:r>
            <a:endParaRPr lang="en-US" sz="2000" dirty="0">
              <a:cs typeface="Times New Roman" pitchFamily="18" charset="0"/>
            </a:endParaRPr>
          </a:p>
          <a:p>
            <a:pPr lvl="1"/>
            <a:r>
              <a:rPr lang="el-GR" sz="2000" dirty="0">
                <a:cs typeface="Times New Roman" pitchFamily="18" charset="0"/>
              </a:rPr>
              <a:t>- </a:t>
            </a:r>
            <a:endParaRPr lang="en-US" sz="2000" dirty="0">
              <a:cs typeface="Times New Roman" pitchFamily="18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Private</a:t>
            </a:r>
            <a:r>
              <a:rPr lang="el-GR" sz="2000" dirty="0">
                <a:cs typeface="Times New Roman" pitchFamily="18" charset="0"/>
              </a:rPr>
              <a:t> (ιδιωτική)</a:t>
            </a:r>
            <a:endParaRPr lang="en-US" sz="2000" dirty="0">
              <a:cs typeface="Times New Roman" pitchFamily="18" charset="0"/>
            </a:endParaRPr>
          </a:p>
          <a:p>
            <a:endParaRPr lang="en-GB" sz="2000" dirty="0">
              <a:cs typeface="Times New Roman" pitchFamily="18" charset="0"/>
            </a:endParaRPr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3829050" y="299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pSp>
        <p:nvGrpSpPr>
          <p:cNvPr id="462853" name="Group 5"/>
          <p:cNvGrpSpPr>
            <a:grpSpLocks/>
          </p:cNvGrpSpPr>
          <p:nvPr/>
        </p:nvGrpSpPr>
        <p:grpSpPr bwMode="auto">
          <a:xfrm>
            <a:off x="4643438" y="3941763"/>
            <a:ext cx="3433762" cy="2511425"/>
            <a:chOff x="1773" y="2210"/>
            <a:chExt cx="2163" cy="1582"/>
          </a:xfrm>
        </p:grpSpPr>
        <p:sp>
          <p:nvSpPr>
            <p:cNvPr id="462854" name="AutoShape 6"/>
            <p:cNvSpPr>
              <a:spLocks noChangeArrowheads="1"/>
            </p:cNvSpPr>
            <p:nvPr/>
          </p:nvSpPr>
          <p:spPr bwMode="auto">
            <a:xfrm>
              <a:off x="1773" y="2210"/>
              <a:ext cx="2163" cy="334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0">
                  <a:latin typeface="Trebuchet MS" pitchFamily="34" charset="0"/>
                </a:rPr>
                <a:t>Name of the class</a:t>
              </a:r>
            </a:p>
          </p:txBody>
        </p:sp>
        <p:sp>
          <p:nvSpPr>
            <p:cNvPr id="462855" name="AutoShape 7"/>
            <p:cNvSpPr>
              <a:spLocks noChangeArrowheads="1"/>
            </p:cNvSpPr>
            <p:nvPr/>
          </p:nvSpPr>
          <p:spPr bwMode="auto">
            <a:xfrm>
              <a:off x="1776" y="2544"/>
              <a:ext cx="2160" cy="52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0">
                  <a:latin typeface="Trebuchet MS" pitchFamily="34" charset="0"/>
                </a:rPr>
                <a:t>Variables </a:t>
              </a:r>
              <a:r>
                <a:rPr lang="en-US" sz="2000" b="0">
                  <a:latin typeface="Trebuchet MS" pitchFamily="34" charset="0"/>
                </a:rPr>
                <a:t>[optional]</a:t>
              </a:r>
              <a:endParaRPr lang="en-US" sz="2800" b="0"/>
            </a:p>
          </p:txBody>
        </p:sp>
        <p:sp>
          <p:nvSpPr>
            <p:cNvPr id="462856" name="Rectangle 8"/>
            <p:cNvSpPr>
              <a:spLocks noChangeArrowheads="1"/>
            </p:cNvSpPr>
            <p:nvPr/>
          </p:nvSpPr>
          <p:spPr bwMode="auto">
            <a:xfrm>
              <a:off x="1776" y="3072"/>
              <a:ext cx="2160" cy="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0">
                  <a:latin typeface="Trebuchet MS" pitchFamily="34" charset="0"/>
                </a:rPr>
                <a:t>Methods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 -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Class</a:t>
            </a:r>
            <a:endParaRPr lang="en-GB" sz="1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8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5149850"/>
          </a:xfrm>
        </p:spPr>
        <p:txBody>
          <a:bodyPr/>
          <a:lstStyle/>
          <a:p>
            <a:r>
              <a:rPr lang="el-GR"/>
              <a:t>Μια μεταβλητή καταγράφεται ως</a:t>
            </a:r>
          </a:p>
          <a:p>
            <a:pPr algn="ctr">
              <a:buFontTx/>
              <a:buNone/>
            </a:pPr>
            <a:r>
              <a:rPr lang="el-GR" b="1" i="1">
                <a:solidFill>
                  <a:schemeClr val="accent2"/>
                </a:solidFill>
              </a:rPr>
              <a:t>	</a:t>
            </a:r>
            <a:r>
              <a:rPr lang="en-US" b="1" i="1">
                <a:solidFill>
                  <a:srgbClr val="A50021"/>
                </a:solidFill>
              </a:rPr>
              <a:t>visibility  name  :  type</a:t>
            </a:r>
            <a:endParaRPr lang="el-GR" b="1" i="1">
              <a:solidFill>
                <a:srgbClr val="A50021"/>
              </a:solidFill>
            </a:endParaRPr>
          </a:p>
          <a:p>
            <a:pPr>
              <a:buFontTx/>
              <a:buNone/>
            </a:pPr>
            <a:r>
              <a:rPr lang="el-GR"/>
              <a:t>	όπου </a:t>
            </a:r>
            <a:r>
              <a:rPr lang="en-US"/>
              <a:t>visibility </a:t>
            </a:r>
            <a:r>
              <a:rPr lang="el-GR"/>
              <a:t>είναι</a:t>
            </a:r>
            <a:r>
              <a:rPr lang="en-US"/>
              <a:t>:</a:t>
            </a:r>
          </a:p>
          <a:p>
            <a:pPr lvl="1"/>
            <a:r>
              <a:rPr lang="en-US" b="1">
                <a:solidFill>
                  <a:srgbClr val="A50021"/>
                </a:solidFill>
                <a:latin typeface="Trebuchet MS" pitchFamily="34" charset="0"/>
              </a:rPr>
              <a:t>+</a:t>
            </a:r>
            <a:r>
              <a:rPr lang="en-US"/>
              <a:t>  </a:t>
            </a:r>
            <a:r>
              <a:rPr lang="el-GR"/>
              <a:t>= </a:t>
            </a:r>
            <a:r>
              <a:rPr lang="en-US"/>
              <a:t>public visibility</a:t>
            </a:r>
          </a:p>
          <a:p>
            <a:pPr lvl="1"/>
            <a:r>
              <a:rPr lang="en-US" b="1">
                <a:solidFill>
                  <a:srgbClr val="A50021"/>
                </a:solidFill>
                <a:latin typeface="Trebuchet MS" pitchFamily="34" charset="0"/>
              </a:rPr>
              <a:t>#</a:t>
            </a:r>
            <a:r>
              <a:rPr lang="en-US"/>
              <a:t>  </a:t>
            </a:r>
            <a:r>
              <a:rPr lang="el-GR"/>
              <a:t>= </a:t>
            </a:r>
            <a:r>
              <a:rPr lang="en-US"/>
              <a:t>protected visibility</a:t>
            </a:r>
          </a:p>
          <a:p>
            <a:pPr lvl="1"/>
            <a:r>
              <a:rPr lang="en-US" b="1">
                <a:solidFill>
                  <a:srgbClr val="A50021"/>
                </a:solidFill>
                <a:latin typeface="Trebuchet MS" pitchFamily="34" charset="0"/>
              </a:rPr>
              <a:t>-</a:t>
            </a:r>
            <a:r>
              <a:rPr lang="en-US" b="1">
                <a:solidFill>
                  <a:schemeClr val="accent2"/>
                </a:solidFill>
              </a:rPr>
              <a:t>  </a:t>
            </a:r>
            <a:r>
              <a:rPr lang="en-US"/>
              <a:t> </a:t>
            </a:r>
            <a:r>
              <a:rPr lang="el-GR"/>
              <a:t>= </a:t>
            </a:r>
            <a:r>
              <a:rPr lang="en-US"/>
              <a:t>private visibility</a:t>
            </a:r>
          </a:p>
          <a:p>
            <a:pPr lvl="1"/>
            <a:r>
              <a:rPr lang="en-US" i="1">
                <a:solidFill>
                  <a:srgbClr val="A50021"/>
                </a:solidFill>
              </a:rPr>
              <a:t>&lt;blank&gt;</a:t>
            </a:r>
            <a:r>
              <a:rPr lang="en-US"/>
              <a:t> </a:t>
            </a:r>
            <a:r>
              <a:rPr lang="el-GR"/>
              <a:t>= </a:t>
            </a:r>
            <a:r>
              <a:rPr lang="en-US"/>
              <a:t>default (package) visibility</a:t>
            </a:r>
          </a:p>
          <a:p>
            <a:r>
              <a:rPr lang="el-GR"/>
              <a:t>Παράδειγμα</a:t>
            </a:r>
          </a:p>
          <a:p>
            <a:pPr algn="ctr">
              <a:buFontTx/>
              <a:buNone/>
            </a:pPr>
            <a:r>
              <a:rPr lang="en-US" b="1" i="1">
                <a:solidFill>
                  <a:srgbClr val="A50021"/>
                </a:solidFill>
              </a:rPr>
              <a:t>+length:int</a:t>
            </a:r>
            <a:endParaRPr lang="el-GR" b="1" i="1">
              <a:solidFill>
                <a:srgbClr val="A5002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 –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Class variables</a:t>
            </a:r>
            <a:endParaRPr lang="en-GB" sz="1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6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Μέθοδοι καταγράφονται ως</a:t>
            </a:r>
            <a:r>
              <a:rPr lang="en-US"/>
              <a:t>:</a:t>
            </a:r>
            <a:br>
              <a:rPr lang="en-US"/>
            </a:br>
            <a:r>
              <a:rPr lang="en-US"/>
              <a:t>   </a:t>
            </a:r>
            <a:r>
              <a:rPr lang="en-US" b="1"/>
              <a:t> </a:t>
            </a:r>
            <a:r>
              <a:rPr lang="en-US" sz="2800" b="1" i="1">
                <a:solidFill>
                  <a:srgbClr val="A50021"/>
                </a:solidFill>
              </a:rPr>
              <a:t>visibility name (parameters) : returnType</a:t>
            </a:r>
            <a:br>
              <a:rPr lang="en-US" sz="2800" b="1" i="1">
                <a:solidFill>
                  <a:srgbClr val="A50021"/>
                </a:solidFill>
              </a:rPr>
            </a:br>
            <a:r>
              <a:rPr lang="el-GR"/>
              <a:t>όπου</a:t>
            </a:r>
            <a:endParaRPr lang="en-US"/>
          </a:p>
          <a:p>
            <a:pPr lvl="1"/>
            <a:r>
              <a:rPr lang="en-US" b="1" i="1">
                <a:solidFill>
                  <a:srgbClr val="A50021"/>
                </a:solidFill>
              </a:rPr>
              <a:t>visibility</a:t>
            </a:r>
            <a:r>
              <a:rPr lang="en-US"/>
              <a:t> </a:t>
            </a:r>
            <a:r>
              <a:rPr lang="el-GR"/>
              <a:t>είναι ένα από </a:t>
            </a:r>
            <a:r>
              <a:rPr lang="en-US" b="1" i="1">
                <a:solidFill>
                  <a:srgbClr val="A50021"/>
                </a:solidFill>
              </a:rPr>
              <a:t>+</a:t>
            </a:r>
            <a:r>
              <a:rPr lang="en-US"/>
              <a:t>, </a:t>
            </a:r>
            <a:r>
              <a:rPr lang="en-US" b="1" i="1">
                <a:solidFill>
                  <a:srgbClr val="A50021"/>
                </a:solidFill>
              </a:rPr>
              <a:t>-</a:t>
            </a:r>
            <a:r>
              <a:rPr lang="en-US"/>
              <a:t>, </a:t>
            </a:r>
            <a:r>
              <a:rPr lang="en-US" b="1" i="1">
                <a:solidFill>
                  <a:srgbClr val="A50021"/>
                </a:solidFill>
              </a:rPr>
              <a:t>#</a:t>
            </a:r>
            <a:r>
              <a:rPr lang="en-US"/>
              <a:t>, </a:t>
            </a:r>
            <a:r>
              <a:rPr lang="en-US" b="1" i="1">
                <a:solidFill>
                  <a:srgbClr val="A50021"/>
                </a:solidFill>
              </a:rPr>
              <a:t>blank</a:t>
            </a:r>
            <a:endParaRPr lang="en-US"/>
          </a:p>
          <a:p>
            <a:pPr lvl="1"/>
            <a:r>
              <a:rPr lang="el-GR"/>
              <a:t>Παράμετροι καταγράφονται ως </a:t>
            </a:r>
            <a:r>
              <a:rPr lang="en-US" b="1" i="1">
                <a:solidFill>
                  <a:srgbClr val="A50021"/>
                </a:solidFill>
              </a:rPr>
              <a:t>name:type</a:t>
            </a:r>
          </a:p>
          <a:p>
            <a:pPr lvl="1"/>
            <a:r>
              <a:rPr lang="el-GR"/>
              <a:t>Αν </a:t>
            </a:r>
            <a:r>
              <a:rPr lang="en-US" b="1" i="1">
                <a:solidFill>
                  <a:srgbClr val="A50021"/>
                </a:solidFill>
              </a:rPr>
              <a:t>returnType</a:t>
            </a:r>
            <a:r>
              <a:rPr lang="en-US"/>
              <a:t> </a:t>
            </a:r>
            <a:r>
              <a:rPr lang="el-GR"/>
              <a:t>είναι </a:t>
            </a:r>
            <a:r>
              <a:rPr lang="en-US" b="1" i="1">
                <a:solidFill>
                  <a:srgbClr val="A50021"/>
                </a:solidFill>
              </a:rPr>
              <a:t>void</a:t>
            </a:r>
            <a:r>
              <a:rPr lang="en-US"/>
              <a:t> </a:t>
            </a:r>
            <a:r>
              <a:rPr lang="el-GR"/>
              <a:t>παραλείπεται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 –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Class methods</a:t>
            </a:r>
            <a:endParaRPr lang="en-GB" sz="1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458200" cy="4814888"/>
          </a:xfrm>
        </p:spPr>
        <p:txBody>
          <a:bodyPr/>
          <a:lstStyle/>
          <a:p>
            <a:r>
              <a:rPr lang="el-GR" sz="2400"/>
              <a:t>Οι μέθοδοι χρησιμοποιούνται για να διαχειριζόμαστε τα χαρακτηριστικά ή να εκτελούμε συγκεκριμένες ενέργειες</a:t>
            </a:r>
          </a:p>
          <a:p>
            <a:r>
              <a:rPr lang="el-GR" sz="2400"/>
              <a:t>Οι μέθοδοι περιγράφουν </a:t>
            </a:r>
            <a:r>
              <a:rPr lang="el-GR" sz="2400" u="sng"/>
              <a:t>τι υπηρεσίες</a:t>
            </a:r>
            <a:r>
              <a:rPr lang="el-GR" sz="2400"/>
              <a:t> προσφέρει η κάθε κλάση και κάποιες από αυτές παρέχουν την κατάλληλη διασύνδεση.</a:t>
            </a:r>
          </a:p>
          <a:p>
            <a:r>
              <a:rPr lang="el-GR" sz="2400"/>
              <a:t>Οι μέθοδοι μπορούν να παίρνουν πληροφορίες, να ενημερώνουν γνωρίσματα και να καλούν άλλα αντικείμενα </a:t>
            </a:r>
          </a:p>
        </p:txBody>
      </p:sp>
      <p:pic>
        <p:nvPicPr>
          <p:cNvPr id="4659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4464050"/>
            <a:ext cx="5472113" cy="19177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 –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Class methods</a:t>
            </a:r>
            <a:endParaRPr lang="en-GB" sz="1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73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350250" cy="4814888"/>
          </a:xfrm>
        </p:spPr>
        <p:txBody>
          <a:bodyPr/>
          <a:lstStyle/>
          <a:p>
            <a:r>
              <a:rPr lang="el-GR" sz="2800" dirty="0"/>
              <a:t>Η αναπαράσταση ενός αντικειμένου προκύπτει από την κλάση του</a:t>
            </a:r>
          </a:p>
          <a:p>
            <a:r>
              <a:rPr lang="el-GR" sz="2800" dirty="0"/>
              <a:t>Συνήθως ένα αντικείμενο εμφανίζεται με υπογραμμισμένο το όνομά του  </a:t>
            </a:r>
          </a:p>
        </p:txBody>
      </p:sp>
      <p:pic>
        <p:nvPicPr>
          <p:cNvPr id="4669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094163"/>
            <a:ext cx="6121400" cy="12795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66949" name="Freeform 5"/>
          <p:cNvSpPr>
            <a:spLocks/>
          </p:cNvSpPr>
          <p:nvPr/>
        </p:nvSpPr>
        <p:spPr bwMode="auto">
          <a:xfrm>
            <a:off x="3203575" y="4652963"/>
            <a:ext cx="3529013" cy="887412"/>
          </a:xfrm>
          <a:custGeom>
            <a:avLst/>
            <a:gdLst>
              <a:gd name="T0" fmla="*/ 0 w 2223"/>
              <a:gd name="T1" fmla="*/ 0 h 559"/>
              <a:gd name="T2" fmla="*/ 454 w 2223"/>
              <a:gd name="T3" fmla="*/ 136 h 559"/>
              <a:gd name="T4" fmla="*/ 681 w 2223"/>
              <a:gd name="T5" fmla="*/ 544 h 559"/>
              <a:gd name="T6" fmla="*/ 2223 w 2223"/>
              <a:gd name="T7" fmla="*/ 227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23" h="559">
                <a:moveTo>
                  <a:pt x="0" y="0"/>
                </a:moveTo>
                <a:cubicBezTo>
                  <a:pt x="170" y="22"/>
                  <a:pt x="341" y="45"/>
                  <a:pt x="454" y="136"/>
                </a:cubicBezTo>
                <a:cubicBezTo>
                  <a:pt x="567" y="227"/>
                  <a:pt x="386" y="529"/>
                  <a:pt x="681" y="544"/>
                </a:cubicBezTo>
                <a:cubicBezTo>
                  <a:pt x="976" y="559"/>
                  <a:pt x="1599" y="393"/>
                  <a:pt x="2223" y="227"/>
                </a:cubicBezTo>
              </a:path>
            </a:pathLst>
          </a:custGeom>
          <a:noFill/>
          <a:ln w="38100" cap="flat" cmpd="sng">
            <a:solidFill>
              <a:srgbClr val="008080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 –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Class Object-Instance</a:t>
            </a:r>
            <a:endParaRPr lang="en-GB" sz="1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2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78813" cy="5221288"/>
          </a:xfrm>
        </p:spPr>
        <p:txBody>
          <a:bodyPr/>
          <a:lstStyle/>
          <a:p>
            <a:r>
              <a:rPr lang="el-GR" dirty="0"/>
              <a:t>Στη </a:t>
            </a:r>
            <a:r>
              <a:rPr lang="en-US" dirty="0"/>
              <a:t>UML</a:t>
            </a:r>
            <a:r>
              <a:rPr lang="el-GR" dirty="0"/>
              <a:t> ορίζονται τέσσερις βασικές σχέσεις</a:t>
            </a:r>
            <a:endParaRPr lang="en-US" dirty="0"/>
          </a:p>
          <a:p>
            <a:pPr lvl="1"/>
            <a:r>
              <a:rPr lang="el-GR" dirty="0"/>
              <a:t>Εξάρτηση</a:t>
            </a:r>
            <a:r>
              <a:rPr lang="en-GB" dirty="0"/>
              <a:t> (dependency) </a:t>
            </a:r>
            <a:endParaRPr lang="en-US" dirty="0"/>
          </a:p>
          <a:p>
            <a:pPr lvl="1"/>
            <a:r>
              <a:rPr lang="el-GR" dirty="0"/>
              <a:t>Γενίκευση</a:t>
            </a:r>
            <a:r>
              <a:rPr lang="en-GB" dirty="0"/>
              <a:t> (generalisation) </a:t>
            </a:r>
            <a:endParaRPr lang="en-US" dirty="0"/>
          </a:p>
          <a:p>
            <a:pPr lvl="1"/>
            <a:r>
              <a:rPr lang="el-GR" dirty="0"/>
              <a:t>Συγκρότηση (</a:t>
            </a:r>
            <a:r>
              <a:rPr lang="en-US" dirty="0"/>
              <a:t>aggregation)</a:t>
            </a:r>
          </a:p>
          <a:p>
            <a:pPr lvl="1"/>
            <a:r>
              <a:rPr lang="el-GR" dirty="0"/>
              <a:t>Σύνθεση </a:t>
            </a:r>
            <a:r>
              <a:rPr lang="en-US" dirty="0"/>
              <a:t>(composition)</a:t>
            </a:r>
            <a:endParaRPr lang="el-GR" dirty="0"/>
          </a:p>
          <a:p>
            <a:pPr lvl="1"/>
            <a:r>
              <a:rPr lang="el-GR" dirty="0"/>
              <a:t>Σύνδεση</a:t>
            </a:r>
            <a:r>
              <a:rPr lang="en-GB" dirty="0"/>
              <a:t> (association) </a:t>
            </a:r>
            <a:endParaRPr lang="en-US" dirty="0"/>
          </a:p>
        </p:txBody>
      </p:sp>
      <p:pic>
        <p:nvPicPr>
          <p:cNvPr id="4679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6938" y="2636838"/>
            <a:ext cx="1800225" cy="34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797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6938" y="3098800"/>
            <a:ext cx="1871662" cy="40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79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800600"/>
            <a:ext cx="1871662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621088"/>
            <a:ext cx="1800225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7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67935"/>
              </p:ext>
            </p:extLst>
          </p:nvPr>
        </p:nvGraphicFramePr>
        <p:xfrm>
          <a:off x="5976938" y="4160838"/>
          <a:ext cx="1800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Εικόνα bitmap" r:id="rId8" imgW="923810" imgH="219222" progId="Paint.Picture">
                  <p:embed/>
                </p:oleObj>
              </mc:Choice>
              <mc:Fallback>
                <p:oleObj name="Εικόνα bitmap" r:id="rId8" imgW="923810" imgH="2192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160838"/>
                        <a:ext cx="18002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Relationships</a:t>
            </a:r>
            <a:endParaRPr lang="en-GB" sz="1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3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62913" cy="4814888"/>
          </a:xfrm>
        </p:spPr>
        <p:txBody>
          <a:bodyPr/>
          <a:lstStyle/>
          <a:p>
            <a:r>
              <a:rPr lang="el-GR" sz="2800" dirty="0"/>
              <a:t>Δυαδική συσχέτιση</a:t>
            </a:r>
          </a:p>
          <a:p>
            <a:pPr lvl="1"/>
            <a:r>
              <a:rPr lang="el-GR" sz="2000" dirty="0"/>
              <a:t>Στη δυαδική συσχέτιση και οι δύο κλάσεις γνωρίζουν τι μεθόδους υλοποιεί η άλλη κλάση  </a:t>
            </a:r>
            <a:endParaRPr lang="en-US" sz="2000" dirty="0"/>
          </a:p>
          <a:p>
            <a:pPr lvl="1"/>
            <a:endParaRPr lang="el-GR" sz="2000" dirty="0"/>
          </a:p>
        </p:txBody>
      </p:sp>
      <p:pic>
        <p:nvPicPr>
          <p:cNvPr id="4689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997200"/>
            <a:ext cx="7848600" cy="33337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>
                <a:solidFill>
                  <a:schemeClr val="accent2">
                    <a:lumMod val="75000"/>
                  </a:schemeClr>
                </a:solidFill>
              </a:rPr>
              <a:t>Association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0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458200" cy="4814888"/>
          </a:xfrm>
        </p:spPr>
        <p:txBody>
          <a:bodyPr/>
          <a:lstStyle/>
          <a:p>
            <a:r>
              <a:rPr lang="el-GR" sz="2800"/>
              <a:t>Τυπική ερμηνεία είναι ότι μια Κλάση </a:t>
            </a:r>
            <a:r>
              <a:rPr lang="en-US" sz="2800"/>
              <a:t>A </a:t>
            </a:r>
            <a:r>
              <a:rPr lang="el-GR" sz="2800"/>
              <a:t>γνωρίζει για μια κλάση </a:t>
            </a:r>
            <a:r>
              <a:rPr lang="en-US" sz="2800"/>
              <a:t>B, </a:t>
            </a:r>
            <a:r>
              <a:rPr lang="el-GR" sz="2800"/>
              <a:t>αλλά η </a:t>
            </a:r>
            <a:r>
              <a:rPr lang="en-US" sz="2800"/>
              <a:t>B </a:t>
            </a:r>
            <a:r>
              <a:rPr lang="el-GR" sz="2800"/>
              <a:t>δεν γνωρίζει για την </a:t>
            </a:r>
            <a:r>
              <a:rPr lang="en-US" sz="2800"/>
              <a:t>A</a:t>
            </a:r>
            <a:endParaRPr lang="el-GR" sz="2800"/>
          </a:p>
          <a:p>
            <a:pPr lvl="1"/>
            <a:r>
              <a:rPr lang="el-GR" sz="2000"/>
              <a:t>Η κλάση Α μπορεί να ‘καλέσει’ την κλάση Β </a:t>
            </a:r>
          </a:p>
          <a:p>
            <a:pPr lvl="1"/>
            <a:r>
              <a:rPr lang="el-GR" sz="2000"/>
              <a:t>Κλάση Β εξαρτάται από την κλάση Α </a:t>
            </a:r>
            <a:endParaRPr lang="en-US" sz="2000"/>
          </a:p>
          <a:p>
            <a:endParaRPr lang="el-GR" sz="2800"/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3051175"/>
            <a:ext cx="6769100" cy="383381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Dependency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3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458200" cy="4814888"/>
          </a:xfrm>
        </p:spPr>
        <p:txBody>
          <a:bodyPr/>
          <a:lstStyle/>
          <a:p>
            <a:r>
              <a:rPr lang="el-GR" sz="2800"/>
              <a:t>Η συνάθροιση δηλώνει σχέση </a:t>
            </a:r>
            <a:r>
              <a:rPr lang="en-US" sz="2800"/>
              <a:t>“</a:t>
            </a:r>
            <a:r>
              <a:rPr lang="el-GR" sz="2800"/>
              <a:t>ομάδας - μέλους</a:t>
            </a:r>
            <a:r>
              <a:rPr lang="en-US" sz="2800"/>
              <a:t>”</a:t>
            </a:r>
            <a:endParaRPr lang="el-GR" sz="2800"/>
          </a:p>
        </p:txBody>
      </p:sp>
      <p:pic>
        <p:nvPicPr>
          <p:cNvPr id="4710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060575"/>
            <a:ext cx="4824413" cy="453866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Composition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28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458200" cy="4814888"/>
          </a:xfrm>
        </p:spPr>
        <p:txBody>
          <a:bodyPr/>
          <a:lstStyle/>
          <a:p>
            <a:r>
              <a:rPr lang="el-GR" sz="2800"/>
              <a:t>Το παράδειγμα του </a:t>
            </a:r>
            <a:r>
              <a:rPr lang="en-US" sz="2800"/>
              <a:t>ATM</a:t>
            </a:r>
            <a:endParaRPr lang="el-GR" sz="2800"/>
          </a:p>
        </p:txBody>
      </p:sp>
      <p:pic>
        <p:nvPicPr>
          <p:cNvPr id="4720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88" y="2060575"/>
            <a:ext cx="7235825" cy="46101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Composition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40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838200"/>
          </a:xfrm>
          <a:noFill/>
          <a:ln/>
        </p:spPr>
        <p:txBody>
          <a:bodyPr/>
          <a:lstStyle/>
          <a:p>
            <a:r>
              <a:rPr lang="en-GB" sz="2800" b="1" dirty="0"/>
              <a:t>Modelling Languages</a:t>
            </a:r>
            <a:r>
              <a:rPr lang="en-GB" sz="2800" b="1" dirty="0">
                <a:solidFill>
                  <a:srgbClr val="FF6600"/>
                </a:solidFill>
              </a:rPr>
              <a:t> </a:t>
            </a:r>
            <a:r>
              <a:rPr lang="en-GB" sz="2800" dirty="0">
                <a:solidFill>
                  <a:srgbClr val="FF6600"/>
                </a:solidFill>
              </a:rPr>
              <a:t/>
            </a:r>
            <a:br>
              <a:rPr lang="en-GB" sz="2800" dirty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Definition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228600" y="1781175"/>
            <a:ext cx="86868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r>
              <a:rPr lang="en-GB" sz="3200" i="1"/>
              <a:t>Modelling Language</a:t>
            </a:r>
            <a:endParaRPr lang="el-GR" sz="3200" i="1"/>
          </a:p>
          <a:p>
            <a:pPr marL="722313" indent="-722313">
              <a:buFont typeface="Wingdings" pitchFamily="2" charset="2"/>
              <a:buChar char="v"/>
            </a:pPr>
            <a:r>
              <a:rPr lang="en-US" sz="3200" i="1"/>
              <a:t>A modeling language is any artificial language that can be used to express information or knowledge or systems in a structure that is defined by a consistent set of rules. The rules are used for interpretation of the meaning of components in the structure.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6484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134350" cy="4814888"/>
          </a:xfrm>
        </p:spPr>
        <p:txBody>
          <a:bodyPr/>
          <a:lstStyle/>
          <a:p>
            <a:r>
              <a:rPr lang="el-GR" sz="2800"/>
              <a:t>Γενίκευση δηλώνει μια σχέση ανάμεσα σε κάτι γενικό (τη βασική κλάση ή αλλιώς </a:t>
            </a:r>
            <a:r>
              <a:rPr lang="en-US" sz="2800"/>
              <a:t>super-</a:t>
            </a:r>
            <a:r>
              <a:rPr lang="el-GR" sz="2800"/>
              <a:t>κλάση) και κάτι ειδικό (μια υποκλάση ή </a:t>
            </a:r>
            <a:r>
              <a:rPr lang="en-US" sz="2800"/>
              <a:t>sub</a:t>
            </a:r>
            <a:r>
              <a:rPr lang="el-GR" sz="2800"/>
              <a:t>-κλάση)</a:t>
            </a:r>
          </a:p>
          <a:p>
            <a:pPr lvl="1"/>
            <a:r>
              <a:rPr lang="el-GR" sz="2000"/>
              <a:t>Δηλώνει και κληρονομικότητα</a:t>
            </a:r>
          </a:p>
          <a:p>
            <a:r>
              <a:rPr lang="el-GR" sz="2800"/>
              <a:t>Παράδειγμα - Ένας σύζυγος μπορεί να είναι πατέρας ή μητέρα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409575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4730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3816350"/>
            <a:ext cx="6121400" cy="29019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Generalisation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115" name="Group 3"/>
          <p:cNvGrpSpPr>
            <a:grpSpLocks/>
          </p:cNvGrpSpPr>
          <p:nvPr/>
        </p:nvGrpSpPr>
        <p:grpSpPr bwMode="auto">
          <a:xfrm>
            <a:off x="1522413" y="1916113"/>
            <a:ext cx="7010400" cy="4448175"/>
            <a:chOff x="959" y="1207"/>
            <a:chExt cx="4416" cy="2802"/>
          </a:xfrm>
        </p:grpSpPr>
        <p:sp>
          <p:nvSpPr>
            <p:cNvPr id="474116" name="Rectangle 4"/>
            <p:cNvSpPr>
              <a:spLocks noChangeArrowheads="1"/>
            </p:cNvSpPr>
            <p:nvPr/>
          </p:nvSpPr>
          <p:spPr bwMode="auto">
            <a:xfrm>
              <a:off x="2245" y="1207"/>
              <a:ext cx="1248" cy="2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Arial" pitchFamily="34" charset="0"/>
                </a:rPr>
                <a:t>Account</a:t>
              </a:r>
            </a:p>
          </p:txBody>
        </p:sp>
        <p:sp>
          <p:nvSpPr>
            <p:cNvPr id="474117" name="Rectangle 5"/>
            <p:cNvSpPr>
              <a:spLocks noChangeArrowheads="1"/>
            </p:cNvSpPr>
            <p:nvPr/>
          </p:nvSpPr>
          <p:spPr bwMode="auto">
            <a:xfrm>
              <a:off x="2245" y="1453"/>
              <a:ext cx="1248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74118" name="Text Box 6"/>
            <p:cNvSpPr txBox="1">
              <a:spLocks noChangeArrowheads="1"/>
            </p:cNvSpPr>
            <p:nvPr/>
          </p:nvSpPr>
          <p:spPr bwMode="auto">
            <a:xfrm>
              <a:off x="2255" y="1442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balance</a:t>
              </a:r>
            </a:p>
          </p:txBody>
        </p:sp>
        <p:sp>
          <p:nvSpPr>
            <p:cNvPr id="474119" name="Text Box 7"/>
            <p:cNvSpPr txBox="1">
              <a:spLocks noChangeArrowheads="1"/>
            </p:cNvSpPr>
            <p:nvPr/>
          </p:nvSpPr>
          <p:spPr bwMode="auto">
            <a:xfrm>
              <a:off x="2255" y="1730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number</a:t>
              </a:r>
            </a:p>
          </p:txBody>
        </p:sp>
        <p:sp>
          <p:nvSpPr>
            <p:cNvPr id="474120" name="Text Box 8"/>
            <p:cNvSpPr txBox="1">
              <a:spLocks noChangeArrowheads="1"/>
            </p:cNvSpPr>
            <p:nvPr/>
          </p:nvSpPr>
          <p:spPr bwMode="auto">
            <a:xfrm>
              <a:off x="2255" y="1586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name</a:t>
              </a:r>
            </a:p>
          </p:txBody>
        </p:sp>
        <p:sp>
          <p:nvSpPr>
            <p:cNvPr id="474121" name="Rectangle 9"/>
            <p:cNvSpPr>
              <a:spLocks noChangeArrowheads="1"/>
            </p:cNvSpPr>
            <p:nvPr/>
          </p:nvSpPr>
          <p:spPr bwMode="auto">
            <a:xfrm>
              <a:off x="2245" y="1981"/>
              <a:ext cx="1248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74122" name="Text Box 10"/>
            <p:cNvSpPr txBox="1">
              <a:spLocks noChangeArrowheads="1"/>
            </p:cNvSpPr>
            <p:nvPr/>
          </p:nvSpPr>
          <p:spPr bwMode="auto">
            <a:xfrm>
              <a:off x="2255" y="1970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Withdraw()</a:t>
              </a:r>
            </a:p>
          </p:txBody>
        </p:sp>
        <p:sp>
          <p:nvSpPr>
            <p:cNvPr id="474123" name="Text Box 11"/>
            <p:cNvSpPr txBox="1">
              <a:spLocks noChangeArrowheads="1"/>
            </p:cNvSpPr>
            <p:nvPr/>
          </p:nvSpPr>
          <p:spPr bwMode="auto">
            <a:xfrm>
              <a:off x="2255" y="2114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CreateStatement()</a:t>
              </a:r>
            </a:p>
          </p:txBody>
        </p:sp>
        <p:sp>
          <p:nvSpPr>
            <p:cNvPr id="474124" name="Rectangle 12"/>
            <p:cNvSpPr>
              <a:spLocks noChangeArrowheads="1"/>
            </p:cNvSpPr>
            <p:nvPr/>
          </p:nvSpPr>
          <p:spPr bwMode="auto">
            <a:xfrm>
              <a:off x="959" y="3066"/>
              <a:ext cx="1248" cy="14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74125" name="Rectangle 13"/>
            <p:cNvSpPr>
              <a:spLocks noChangeArrowheads="1"/>
            </p:cNvSpPr>
            <p:nvPr/>
          </p:nvSpPr>
          <p:spPr bwMode="auto">
            <a:xfrm>
              <a:off x="959" y="2820"/>
              <a:ext cx="1248" cy="2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Arial" pitchFamily="34" charset="0"/>
                </a:rPr>
                <a:t>Checking</a:t>
              </a:r>
            </a:p>
          </p:txBody>
        </p:sp>
        <p:sp>
          <p:nvSpPr>
            <p:cNvPr id="474126" name="Rectangle 14"/>
            <p:cNvSpPr>
              <a:spLocks noChangeArrowheads="1"/>
            </p:cNvSpPr>
            <p:nvPr/>
          </p:nvSpPr>
          <p:spPr bwMode="auto">
            <a:xfrm>
              <a:off x="959" y="3210"/>
              <a:ext cx="1248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74127" name="Text Box 15"/>
            <p:cNvSpPr txBox="1">
              <a:spLocks noChangeArrowheads="1"/>
            </p:cNvSpPr>
            <p:nvPr/>
          </p:nvSpPr>
          <p:spPr bwMode="auto">
            <a:xfrm>
              <a:off x="1007" y="3210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Withdraw()</a:t>
              </a:r>
            </a:p>
          </p:txBody>
        </p:sp>
        <p:sp>
          <p:nvSpPr>
            <p:cNvPr id="474128" name="Rectangle 16"/>
            <p:cNvSpPr>
              <a:spLocks noChangeArrowheads="1"/>
            </p:cNvSpPr>
            <p:nvPr/>
          </p:nvSpPr>
          <p:spPr bwMode="auto">
            <a:xfrm>
              <a:off x="3551" y="3066"/>
              <a:ext cx="1248" cy="14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74129" name="Rectangle 17"/>
            <p:cNvSpPr>
              <a:spLocks noChangeArrowheads="1"/>
            </p:cNvSpPr>
            <p:nvPr/>
          </p:nvSpPr>
          <p:spPr bwMode="auto">
            <a:xfrm>
              <a:off x="3551" y="2820"/>
              <a:ext cx="1248" cy="2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Arial" pitchFamily="34" charset="0"/>
                </a:rPr>
                <a:t>Savings</a:t>
              </a:r>
            </a:p>
          </p:txBody>
        </p:sp>
        <p:sp>
          <p:nvSpPr>
            <p:cNvPr id="474130" name="Rectangle 18"/>
            <p:cNvSpPr>
              <a:spLocks noChangeArrowheads="1"/>
            </p:cNvSpPr>
            <p:nvPr/>
          </p:nvSpPr>
          <p:spPr bwMode="auto">
            <a:xfrm>
              <a:off x="3551" y="3210"/>
              <a:ext cx="1248" cy="33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74131" name="Text Box 19"/>
            <p:cNvSpPr txBox="1">
              <a:spLocks noChangeArrowheads="1"/>
            </p:cNvSpPr>
            <p:nvPr/>
          </p:nvSpPr>
          <p:spPr bwMode="auto">
            <a:xfrm>
              <a:off x="3599" y="3210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GetInterest()</a:t>
              </a:r>
            </a:p>
          </p:txBody>
        </p:sp>
        <p:sp>
          <p:nvSpPr>
            <p:cNvPr id="474132" name="Text Box 20"/>
            <p:cNvSpPr txBox="1">
              <a:spLocks noChangeArrowheads="1"/>
            </p:cNvSpPr>
            <p:nvPr/>
          </p:nvSpPr>
          <p:spPr bwMode="auto">
            <a:xfrm>
              <a:off x="3599" y="3354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Withdraw()</a:t>
              </a:r>
            </a:p>
          </p:txBody>
        </p:sp>
        <p:sp>
          <p:nvSpPr>
            <p:cNvPr id="474133" name="Line 21"/>
            <p:cNvSpPr>
              <a:spLocks noChangeShapeType="1"/>
            </p:cNvSpPr>
            <p:nvPr/>
          </p:nvSpPr>
          <p:spPr bwMode="auto">
            <a:xfrm>
              <a:off x="1679" y="2634"/>
              <a:ext cx="2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74134" name="Line 22"/>
            <p:cNvSpPr>
              <a:spLocks noChangeShapeType="1"/>
            </p:cNvSpPr>
            <p:nvPr/>
          </p:nvSpPr>
          <p:spPr bwMode="auto">
            <a:xfrm>
              <a:off x="1679" y="263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74135" name="Line 23"/>
            <p:cNvSpPr>
              <a:spLocks noChangeShapeType="1"/>
            </p:cNvSpPr>
            <p:nvPr/>
          </p:nvSpPr>
          <p:spPr bwMode="auto">
            <a:xfrm>
              <a:off x="4127" y="263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74136" name="AutoShape 24"/>
            <p:cNvSpPr>
              <a:spLocks noChangeArrowheads="1"/>
            </p:cNvSpPr>
            <p:nvPr/>
          </p:nvSpPr>
          <p:spPr bwMode="auto">
            <a:xfrm>
              <a:off x="2831" y="2346"/>
              <a:ext cx="192" cy="9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74137" name="Line 25"/>
            <p:cNvSpPr>
              <a:spLocks noChangeShapeType="1"/>
            </p:cNvSpPr>
            <p:nvPr/>
          </p:nvSpPr>
          <p:spPr bwMode="auto">
            <a:xfrm>
              <a:off x="2927" y="244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74138" name="Text Box 26"/>
            <p:cNvSpPr txBox="1">
              <a:spLocks noChangeArrowheads="1"/>
            </p:cNvSpPr>
            <p:nvPr/>
          </p:nvSpPr>
          <p:spPr bwMode="auto">
            <a:xfrm>
              <a:off x="959" y="1298"/>
              <a:ext cx="12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CC3300"/>
                  </a:solidFill>
                  <a:latin typeface="Arial" pitchFamily="34" charset="0"/>
                </a:rPr>
                <a:t>Superclass</a:t>
              </a:r>
              <a:r>
                <a:rPr lang="el-GR" sz="1600" b="0">
                  <a:solidFill>
                    <a:srgbClr val="CC3300"/>
                  </a:solidFill>
                  <a:latin typeface="Arial" pitchFamily="34" charset="0"/>
                </a:rPr>
                <a:t> </a:t>
              </a:r>
              <a:r>
                <a:rPr lang="en-US" sz="1600" b="0">
                  <a:solidFill>
                    <a:srgbClr val="CC3300"/>
                  </a:solidFill>
                  <a:latin typeface="Arial" pitchFamily="34" charset="0"/>
                </a:rPr>
                <a:t>(parent)</a:t>
              </a:r>
            </a:p>
          </p:txBody>
        </p:sp>
        <p:sp>
          <p:nvSpPr>
            <p:cNvPr id="474139" name="Text Box 27"/>
            <p:cNvSpPr txBox="1">
              <a:spLocks noChangeArrowheads="1"/>
            </p:cNvSpPr>
            <p:nvPr/>
          </p:nvSpPr>
          <p:spPr bwMode="auto">
            <a:xfrm>
              <a:off x="4415" y="1914"/>
              <a:ext cx="96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CC3300"/>
                  </a:solidFill>
                  <a:latin typeface="Arial" pitchFamily="34" charset="0"/>
                </a:rPr>
                <a:t>Generalization Relationship</a:t>
              </a:r>
            </a:p>
          </p:txBody>
        </p:sp>
        <p:sp>
          <p:nvSpPr>
            <p:cNvPr id="474140" name="Line 28"/>
            <p:cNvSpPr>
              <a:spLocks noChangeShapeType="1"/>
            </p:cNvSpPr>
            <p:nvPr/>
          </p:nvSpPr>
          <p:spPr bwMode="auto">
            <a:xfrm flipH="1">
              <a:off x="3215" y="2154"/>
              <a:ext cx="1152" cy="43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74141" name="Freeform 29"/>
            <p:cNvSpPr>
              <a:spLocks/>
            </p:cNvSpPr>
            <p:nvPr/>
          </p:nvSpPr>
          <p:spPr bwMode="auto">
            <a:xfrm>
              <a:off x="1701" y="3475"/>
              <a:ext cx="2132" cy="378"/>
            </a:xfrm>
            <a:custGeom>
              <a:avLst/>
              <a:gdLst>
                <a:gd name="T0" fmla="*/ 0 w 2132"/>
                <a:gd name="T1" fmla="*/ 0 h 378"/>
                <a:gd name="T2" fmla="*/ 1043 w 2132"/>
                <a:gd name="T3" fmla="*/ 363 h 378"/>
                <a:gd name="T4" fmla="*/ 2132 w 2132"/>
                <a:gd name="T5" fmla="*/ 9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2" h="378">
                  <a:moveTo>
                    <a:pt x="0" y="0"/>
                  </a:moveTo>
                  <a:cubicBezTo>
                    <a:pt x="344" y="174"/>
                    <a:pt x="688" y="348"/>
                    <a:pt x="1043" y="363"/>
                  </a:cubicBezTo>
                  <a:cubicBezTo>
                    <a:pt x="1398" y="378"/>
                    <a:pt x="1765" y="234"/>
                    <a:pt x="2132" y="91"/>
                  </a:cubicBezTo>
                </a:path>
              </a:pathLst>
            </a:custGeom>
            <a:noFill/>
            <a:ln w="28575" cap="flat" cmpd="sng">
              <a:solidFill>
                <a:srgbClr val="CC3300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74142" name="Text Box 30"/>
            <p:cNvSpPr txBox="1">
              <a:spLocks noChangeArrowheads="1"/>
            </p:cNvSpPr>
            <p:nvPr/>
          </p:nvSpPr>
          <p:spPr bwMode="auto">
            <a:xfrm>
              <a:off x="2290" y="3566"/>
              <a:ext cx="960" cy="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CC3300"/>
                  </a:solidFill>
                  <a:latin typeface="Arial" pitchFamily="34" charset="0"/>
                </a:rPr>
                <a:t>Subclasses</a:t>
              </a:r>
              <a:endParaRPr lang="el-GR" sz="1600" b="0">
                <a:solidFill>
                  <a:srgbClr val="CC33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l-GR" sz="1600" b="0">
                  <a:solidFill>
                    <a:srgbClr val="CC3300"/>
                  </a:solidFill>
                  <a:latin typeface="Arial" pitchFamily="34" charset="0"/>
                </a:rPr>
                <a:t>(</a:t>
              </a:r>
              <a:r>
                <a:rPr lang="en-US" sz="1600" b="0">
                  <a:solidFill>
                    <a:srgbClr val="CC3300"/>
                  </a:solidFill>
                  <a:latin typeface="Arial" pitchFamily="34" charset="0"/>
                </a:rPr>
                <a:t>children)</a:t>
              </a:r>
            </a:p>
          </p:txBody>
        </p:sp>
        <p:sp>
          <p:nvSpPr>
            <p:cNvPr id="474143" name="Line 31"/>
            <p:cNvSpPr>
              <a:spLocks noChangeShapeType="1"/>
            </p:cNvSpPr>
            <p:nvPr/>
          </p:nvSpPr>
          <p:spPr bwMode="auto">
            <a:xfrm>
              <a:off x="2245" y="3294"/>
              <a:ext cx="1270" cy="9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74144" name="Text Box 32"/>
            <p:cNvSpPr txBox="1">
              <a:spLocks noChangeArrowheads="1"/>
            </p:cNvSpPr>
            <p:nvPr/>
          </p:nvSpPr>
          <p:spPr bwMode="auto">
            <a:xfrm>
              <a:off x="2200" y="3108"/>
              <a:ext cx="1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800" b="0">
                  <a:solidFill>
                    <a:srgbClr val="CC3300"/>
                  </a:solidFill>
                  <a:latin typeface="Arial" pitchFamily="34" charset="0"/>
                </a:rPr>
                <a:t>Μέθοδοι διαφέρουν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Generalisation</a:t>
            </a:r>
          </a:p>
          <a:p>
            <a:r>
              <a:rPr lang="en-GB" sz="2800" u="sng" dirty="0" err="1" smtClean="0">
                <a:solidFill>
                  <a:schemeClr val="accent2">
                    <a:lumMod val="75000"/>
                  </a:schemeClr>
                </a:solidFill>
              </a:rPr>
              <a:t>SuperClass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GB" sz="2800" u="sng" dirty="0" err="1" smtClean="0">
                <a:solidFill>
                  <a:schemeClr val="accent2">
                    <a:lumMod val="75000"/>
                  </a:schemeClr>
                </a:solidFill>
              </a:rPr>
              <a:t>SubClass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3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78813" cy="4814888"/>
          </a:xfrm>
        </p:spPr>
        <p:txBody>
          <a:bodyPr/>
          <a:lstStyle/>
          <a:p>
            <a:r>
              <a:rPr lang="el-GR" sz="2800"/>
              <a:t>Μια δημοσίευση μπορεί να είναι πολλών τύπων</a:t>
            </a:r>
            <a:r>
              <a:rPr lang="en-US" sz="2800"/>
              <a:t>:</a:t>
            </a:r>
          </a:p>
          <a:p>
            <a:pPr lvl="1"/>
            <a:r>
              <a:rPr lang="el-GR" sz="2000"/>
              <a:t>Περιοδικό (δημοσίευμα σε περιοδικό)</a:t>
            </a:r>
          </a:p>
          <a:p>
            <a:pPr lvl="1"/>
            <a:r>
              <a:rPr lang="el-GR" sz="2000"/>
              <a:t>Βιβλίο</a:t>
            </a:r>
          </a:p>
          <a:p>
            <a:pPr lvl="1"/>
            <a:r>
              <a:rPr lang="el-GR" sz="2000"/>
              <a:t>Άρθρο (συνεδρίου)</a:t>
            </a:r>
          </a:p>
          <a:p>
            <a:r>
              <a:rPr lang="el-GR" sz="2800"/>
              <a:t>Θέμα του βιβλίου</a:t>
            </a:r>
          </a:p>
          <a:p>
            <a:pPr lvl="1"/>
            <a:r>
              <a:rPr lang="el-GR" sz="2000"/>
              <a:t>Βάσεις δεδομένων</a:t>
            </a:r>
          </a:p>
          <a:p>
            <a:pPr lvl="1"/>
            <a:r>
              <a:rPr lang="el-GR" sz="2000"/>
              <a:t>Διαχείριση συστημάτων </a:t>
            </a:r>
          </a:p>
        </p:txBody>
      </p:sp>
      <p:pic>
        <p:nvPicPr>
          <p:cNvPr id="4751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632075"/>
            <a:ext cx="5580063" cy="41100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Generalisation Example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458200" cy="4814888"/>
          </a:xfrm>
        </p:spPr>
        <p:txBody>
          <a:bodyPr/>
          <a:lstStyle/>
          <a:p>
            <a:r>
              <a:rPr lang="el-GR" sz="2800"/>
              <a:t>Πολλαπλή κληρονομικότητα</a:t>
            </a:r>
          </a:p>
        </p:txBody>
      </p:sp>
      <p:pic>
        <p:nvPicPr>
          <p:cNvPr id="4761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89138"/>
            <a:ext cx="7634287" cy="44402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Generalisation Example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2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78813" cy="4814888"/>
          </a:xfrm>
        </p:spPr>
        <p:txBody>
          <a:bodyPr/>
          <a:lstStyle/>
          <a:p>
            <a:r>
              <a:rPr lang="el-GR" sz="2800"/>
              <a:t>Τύποι συναλλαγών με </a:t>
            </a:r>
            <a:r>
              <a:rPr lang="en-US" sz="2800"/>
              <a:t>ATM</a:t>
            </a:r>
            <a:endParaRPr lang="el-GR" sz="2800"/>
          </a:p>
        </p:txBody>
      </p:sp>
      <p:pic>
        <p:nvPicPr>
          <p:cNvPr id="477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71700"/>
            <a:ext cx="6769100" cy="42100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Generalisation Example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211" name="Group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7921625" cy="3471863"/>
        </p:xfrm>
        <a:graphic>
          <a:graphicData uri="http://schemas.openxmlformats.org/drawingml/2006/table">
            <a:tbl>
              <a:tblPr/>
              <a:tblGrid>
                <a:gridCol w="2306638"/>
                <a:gridCol w="5614987"/>
              </a:tblGrid>
              <a:tr h="5715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Πληθικότητα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Εμηνεία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Μηδέν ή ένα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0..*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 or 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Μηδέν έως πολλά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Ακριβώς ένα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1..*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Τουλάχιστον 1 (ένα ή περισσότερα)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Multiplicity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78813" cy="4814888"/>
          </a:xfrm>
        </p:spPr>
        <p:txBody>
          <a:bodyPr/>
          <a:lstStyle/>
          <a:p>
            <a:r>
              <a:rPr lang="el-GR" sz="2800"/>
              <a:t>Το παράδειγμα του </a:t>
            </a:r>
            <a:r>
              <a:rPr lang="en-US" sz="2800"/>
              <a:t>ATM</a:t>
            </a:r>
            <a:endParaRPr lang="el-GR" sz="2800"/>
          </a:p>
        </p:txBody>
      </p:sp>
      <p:pic>
        <p:nvPicPr>
          <p:cNvPr id="4792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60575"/>
            <a:ext cx="7200900" cy="46767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Multiplicity Example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1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134350" cy="4814888"/>
          </a:xfrm>
        </p:spPr>
        <p:txBody>
          <a:bodyPr/>
          <a:lstStyle/>
          <a:p>
            <a:r>
              <a:rPr lang="el-GR" sz="2800" dirty="0"/>
              <a:t>Ένα παράθυρο μπορεί να περιέχει μέχρι τέσσερα αντικείμενα τύπου ‘κουμπί’ </a:t>
            </a:r>
          </a:p>
        </p:txBody>
      </p:sp>
      <p:pic>
        <p:nvPicPr>
          <p:cNvPr id="4802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492375"/>
            <a:ext cx="6985000" cy="41529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Multiplicity Example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3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134350" cy="4814888"/>
          </a:xfrm>
        </p:spPr>
        <p:txBody>
          <a:bodyPr/>
          <a:lstStyle/>
          <a:p>
            <a:r>
              <a:rPr lang="el-GR" sz="2800"/>
              <a:t>Ονομασία σχέσεων για επιπλέον πληροφορία</a:t>
            </a:r>
            <a:endParaRPr lang="en-US" sz="2800"/>
          </a:p>
        </p:txBody>
      </p:sp>
      <p:pic>
        <p:nvPicPr>
          <p:cNvPr id="4812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492375"/>
            <a:ext cx="7740650" cy="19256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Class Roles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458200" cy="4814888"/>
          </a:xfrm>
        </p:spPr>
        <p:txBody>
          <a:bodyPr/>
          <a:lstStyle/>
          <a:p>
            <a:r>
              <a:rPr lang="el-GR" sz="2800"/>
              <a:t>Μια εταιρεία συγκροτείται από πολλά τμήματα</a:t>
            </a:r>
            <a:endParaRPr lang="en-GB" sz="2800"/>
          </a:p>
          <a:p>
            <a:endParaRPr lang="el-GR" sz="2800"/>
          </a:p>
        </p:txBody>
      </p:sp>
      <p:pic>
        <p:nvPicPr>
          <p:cNvPr id="4823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349500"/>
            <a:ext cx="8316913" cy="36782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– Relationships 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</a:rPr>
              <a:t>Class Roles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1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838200"/>
          </a:xfrm>
          <a:noFill/>
          <a:ln/>
        </p:spPr>
        <p:txBody>
          <a:bodyPr/>
          <a:lstStyle/>
          <a:p>
            <a:r>
              <a:rPr lang="en-GB" sz="2800" b="1" dirty="0"/>
              <a:t>Modelling Languages</a:t>
            </a:r>
            <a:r>
              <a:rPr lang="en-GB" sz="2800" b="1" dirty="0">
                <a:solidFill>
                  <a:srgbClr val="FF6600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/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Definition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304800" y="1493838"/>
            <a:ext cx="8569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58775" indent="-358775"/>
            <a:r>
              <a:rPr lang="en-US" sz="2400"/>
              <a:t>A modeling language can be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graphical</a:t>
            </a:r>
            <a:r>
              <a:rPr lang="en-US" sz="2400"/>
              <a:t> or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textual</a:t>
            </a:r>
            <a:r>
              <a:rPr lang="en-US" sz="2400"/>
              <a:t>.</a:t>
            </a:r>
          </a:p>
          <a:p>
            <a:pPr marL="358775" indent="-358775"/>
            <a:endParaRPr lang="en-US" sz="2400" i="1"/>
          </a:p>
          <a:p>
            <a:pPr marL="358775" indent="-358775">
              <a:buFontTx/>
              <a:buChar char="•"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Graphical</a:t>
            </a:r>
            <a:r>
              <a:rPr lang="en-US" sz="2400"/>
              <a:t> modeling languages use a diagram technique with named symbols that represent concepts and lines that connect the symbols and represent relationships and various other graphical annotation to represent constraints. </a:t>
            </a:r>
          </a:p>
          <a:p>
            <a:pPr marL="358775" indent="-358775">
              <a:buFontTx/>
              <a:buChar char="•"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Textual</a:t>
            </a:r>
            <a:r>
              <a:rPr lang="en-US" sz="2400"/>
              <a:t> modeling languages typically use standardized keywords accompanied by parameters to make computer-interpretable expressions. </a:t>
            </a:r>
          </a:p>
          <a:p>
            <a:pPr marL="358775" indent="-358775"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534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8610600" cy="4267200"/>
          </a:xfrm>
          <a:noFill/>
          <a:ln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 example</a:t>
            </a:r>
            <a:endParaRPr lang="en-GB" sz="1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736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Παράδειγμα διαγράμματος κλάσεων</a:t>
            </a:r>
          </a:p>
        </p:txBody>
      </p:sp>
      <p:pic>
        <p:nvPicPr>
          <p:cNvPr id="484355" name="Picture 3" descr="FIGURE_8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3763" y="1412875"/>
            <a:ext cx="4818062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3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55687" name="Picture 7" descr="image of Screen capture of a sample completed Class Diagra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r="1923"/>
          <a:stretch>
            <a:fillRect/>
          </a:stretch>
        </p:blipFill>
        <p:spPr bwMode="auto">
          <a:xfrm>
            <a:off x="76200" y="304800"/>
            <a:ext cx="7543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48200" y="152400"/>
            <a:ext cx="441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- Structure </a:t>
            </a:r>
            <a:r>
              <a:rPr lang="en-GB" sz="2800" dirty="0" smtClean="0">
                <a:solidFill>
                  <a:srgbClr val="FF6600"/>
                </a:solidFill>
              </a:rPr>
              <a:t>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Class </a:t>
            </a:r>
            <a:r>
              <a:rPr lang="en-GB" sz="2800" dirty="0" smtClean="0">
                <a:solidFill>
                  <a:srgbClr val="FF6600"/>
                </a:solidFill>
              </a:rPr>
              <a:t>Diagram example</a:t>
            </a:r>
            <a:endParaRPr lang="en-GB" sz="1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04900"/>
          </a:xfrm>
          <a:noFill/>
          <a:ln/>
        </p:spPr>
        <p:txBody>
          <a:bodyPr/>
          <a:lstStyle/>
          <a:p>
            <a:r>
              <a:rPr lang="en-GB" sz="2800" dirty="0"/>
              <a:t>UML</a:t>
            </a:r>
            <a:r>
              <a:rPr lang="en-GB" sz="2800" dirty="0">
                <a:solidFill>
                  <a:srgbClr val="FF6600"/>
                </a:solidFill>
              </a:rPr>
              <a:t> - </a:t>
            </a:r>
            <a:r>
              <a:rPr lang="en-GB" sz="2800" b="1" dirty="0" smtClean="0">
                <a:solidFill>
                  <a:srgbClr val="FF6600"/>
                </a:solidFill>
              </a:rPr>
              <a:t>Structure </a:t>
            </a:r>
            <a:r>
              <a:rPr lang="en-GB" sz="2800" b="1" dirty="0">
                <a:solidFill>
                  <a:srgbClr val="FF6600"/>
                </a:solidFill>
              </a:rPr>
              <a:t>Diagrams</a:t>
            </a:r>
            <a:br>
              <a:rPr lang="en-GB" sz="2800" b="1" dirty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Component Diagram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7735" name="Rectangle 7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57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382000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914400" y="1472595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sz="1400" b="1" dirty="0">
                <a:cs typeface="Times New Roman" pitchFamily="18" charset="0"/>
              </a:rPr>
              <a:t>Copyright © 1997 by Rational Software Corporation</a:t>
            </a:r>
            <a:endParaRPr lang="el-GR" sz="1000" b="1" dirty="0"/>
          </a:p>
          <a:p>
            <a:pPr algn="ctr" eaLnBrk="0" hangingPunct="0"/>
            <a:r>
              <a:rPr lang="el-GR" sz="1400" b="1" dirty="0">
                <a:cs typeface="Times New Roman" pitchFamily="18" charset="0"/>
              </a:rPr>
              <a:t>Παραδείγματα </a:t>
            </a:r>
            <a:r>
              <a:rPr lang="el-GR" sz="1400" b="1" dirty="0" err="1">
                <a:cs typeface="Times New Roman" pitchFamily="18" charset="0"/>
              </a:rPr>
              <a:t>Component</a:t>
            </a:r>
            <a:r>
              <a:rPr lang="el-GR" sz="1400" b="1" dirty="0">
                <a:cs typeface="Times New Roman" pitchFamily="18" charset="0"/>
              </a:rPr>
              <a:t> </a:t>
            </a:r>
            <a:r>
              <a:rPr lang="el-GR" sz="1400" b="1" dirty="0" err="1">
                <a:cs typeface="Times New Roman" pitchFamily="18" charset="0"/>
              </a:rPr>
              <a:t>Diagram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5459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45525" cy="11430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>- Structure </a:t>
            </a:r>
            <a:r>
              <a:rPr lang="en-GB" sz="2800" b="1" dirty="0">
                <a:solidFill>
                  <a:srgbClr val="FF6600"/>
                </a:solidFill>
              </a:rPr>
              <a:t>Diagrams</a:t>
            </a:r>
            <a:br>
              <a:rPr lang="en-GB" sz="2800" b="1" dirty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Composite </a:t>
            </a:r>
            <a:r>
              <a:rPr lang="en-GB" sz="2800" b="1" dirty="0">
                <a:solidFill>
                  <a:srgbClr val="FF6600"/>
                </a:solidFill>
              </a:rPr>
              <a:t>structure </a:t>
            </a:r>
            <a:r>
              <a:rPr lang="en-GB" sz="2800" b="1" dirty="0" smtClean="0">
                <a:solidFill>
                  <a:srgbClr val="FF6600"/>
                </a:solidFill>
              </a:rPr>
              <a:t>Diagram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9782" name="Rectangle 6"/>
          <p:cNvSpPr>
            <a:spLocks noChangeArrowheads="1"/>
          </p:cNvSpPr>
          <p:nvPr/>
        </p:nvSpPr>
        <p:spPr bwMode="auto">
          <a:xfrm>
            <a:off x="0" y="260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59781" name="Picture 5" descr="Image:Composite Structure Diagram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9503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0" y="152400"/>
            <a:ext cx="3581400" cy="26670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Structure </a:t>
            </a:r>
            <a:r>
              <a:rPr lang="en-GB" sz="2800" b="1" dirty="0">
                <a:solidFill>
                  <a:srgbClr val="FF6600"/>
                </a:solidFill>
              </a:rPr>
              <a:t>Diagrams</a:t>
            </a:r>
            <a:br>
              <a:rPr lang="en-GB" sz="2800" b="1" dirty="0">
                <a:solidFill>
                  <a:srgbClr val="FF6600"/>
                </a:solidFill>
              </a:rPr>
            </a:br>
            <a:r>
              <a:rPr lang="en-GB" sz="2800" b="1" dirty="0">
                <a:solidFill>
                  <a:srgbClr val="FF6600"/>
                </a:solidFill>
              </a:rPr>
              <a:t>(Deployment Diagram)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61830" name="lbImage" descr="http://www.netbeans.org/images/articles/uml-why-model/Deployment_Diagram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81000"/>
            <a:ext cx="52451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831" name="Rectangle 7"/>
          <p:cNvSpPr>
            <a:spLocks noChangeArrowheads="1"/>
          </p:cNvSpPr>
          <p:nvPr/>
        </p:nvSpPr>
        <p:spPr bwMode="auto">
          <a:xfrm>
            <a:off x="0" y="-104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61832" name="Rectangle 8"/>
          <p:cNvSpPr>
            <a:spLocks noChangeArrowheads="1"/>
          </p:cNvSpPr>
          <p:nvPr/>
        </p:nvSpPr>
        <p:spPr bwMode="auto">
          <a:xfrm>
            <a:off x="0" y="428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4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- Behaviour </a:t>
            </a:r>
            <a:r>
              <a:rPr lang="en-GB" sz="2800" b="1" dirty="0">
                <a:solidFill>
                  <a:srgbClr val="FF6600"/>
                </a:solidFill>
              </a:rPr>
              <a:t>Diagrams</a:t>
            </a:r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graphicFrame>
        <p:nvGraphicFramePr>
          <p:cNvPr id="46592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61950" y="1090613"/>
          <a:ext cx="8386763" cy="500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4" imgW="8456926" imgH="5046871" progId="Word.Document.8">
                  <p:embed/>
                </p:oleObj>
              </mc:Choice>
              <mc:Fallback>
                <p:oleObj name="Document" r:id="rId4" imgW="8456926" imgH="50468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090613"/>
                        <a:ext cx="8386763" cy="500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8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957638" cy="4814888"/>
          </a:xfrm>
        </p:spPr>
        <p:txBody>
          <a:bodyPr/>
          <a:lstStyle/>
          <a:p>
            <a:r>
              <a:rPr lang="el-GR" sz="2800"/>
              <a:t>Χρησιμοποιείται να καταγράψει ενέργειες που γίνονται (ροές δεδομένων) κατά την εκτέλεση ενός λειτουργικού τμήματος (π.χ. μιας περίπτωσης χρήσης)  </a:t>
            </a:r>
          </a:p>
        </p:txBody>
      </p:sp>
      <p:pic>
        <p:nvPicPr>
          <p:cNvPr id="4853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7838" y="981075"/>
            <a:ext cx="4821237" cy="58769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45525" cy="11430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>- Structure </a:t>
            </a:r>
            <a:r>
              <a:rPr lang="en-GB" sz="2800" b="1" dirty="0">
                <a:solidFill>
                  <a:srgbClr val="FF6600"/>
                </a:solidFill>
              </a:rPr>
              <a:t>Diagrams</a:t>
            </a:r>
            <a:br>
              <a:rPr lang="en-GB" sz="2800" b="1" dirty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Activity Diagram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76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169126"/>
            <a:ext cx="5867400" cy="5538061"/>
          </a:xfrm>
          <a:noFill/>
          <a:ln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45525" cy="11430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dirty="0" smtClean="0">
                <a:solidFill>
                  <a:srgbClr val="FF6600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>- Structure </a:t>
            </a:r>
            <a:r>
              <a:rPr lang="en-GB" sz="2800" b="1" dirty="0">
                <a:solidFill>
                  <a:srgbClr val="FF6600"/>
                </a:solidFill>
              </a:rPr>
              <a:t>Diagrams</a:t>
            </a:r>
            <a:br>
              <a:rPr lang="en-GB" sz="2800" b="1" dirty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Activity Diagram</a:t>
            </a:r>
            <a:endParaRPr lang="en-GB" sz="32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8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8382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- Behaviour </a:t>
            </a:r>
            <a:r>
              <a:rPr lang="en-GB" sz="2800" b="1" dirty="0">
                <a:solidFill>
                  <a:srgbClr val="FF6600"/>
                </a:solidFill>
              </a:rPr>
              <a:t>Diagrams </a:t>
            </a:r>
            <a:br>
              <a:rPr lang="en-GB" sz="2800" b="1" dirty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Activity Diagram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463878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63877" name="lbImage" descr="http://www.netbeans.org/images/articles/uml-why-model/Activity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553200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8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838200"/>
          </a:xfrm>
          <a:noFill/>
          <a:ln/>
        </p:spPr>
        <p:txBody>
          <a:bodyPr/>
          <a:lstStyle/>
          <a:p>
            <a:r>
              <a:rPr lang="en-GB" sz="2800" b="1" dirty="0"/>
              <a:t>Modelling Languages</a:t>
            </a:r>
            <a:r>
              <a:rPr lang="en-GB" sz="2800" b="1" dirty="0">
                <a:solidFill>
                  <a:srgbClr val="FF6600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/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Graphical </a:t>
            </a:r>
            <a:r>
              <a:rPr lang="en-GB" sz="2800" b="1" dirty="0">
                <a:solidFill>
                  <a:srgbClr val="FF6600"/>
                </a:solidFill>
              </a:rPr>
              <a:t>modelling languages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152400" y="1611313"/>
            <a:ext cx="434340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Behavior Trees</a:t>
            </a:r>
            <a:endParaRPr lang="en-US"/>
          </a:p>
          <a:p>
            <a:pPr marL="722313" indent="-722313"/>
            <a:r>
              <a:rPr lang="el-GR"/>
              <a:t>are a formal, graphical modelling language used primarily in systems and software engineering. </a:t>
            </a:r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l-GR"/>
          </a:p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Business Process Modeling Notation</a:t>
            </a:r>
            <a:r>
              <a:rPr lang="el-GR"/>
              <a:t> (BPMN, and the XML form BPML) is an example of a Process Modeling language. </a:t>
            </a:r>
          </a:p>
          <a:p>
            <a:pPr marL="722313" indent="-722313"/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23943" name="Picture 7" descr="File:Set of Requirements Behavior Tre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4958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4" name="Picture 8" descr="File:BPMN-AProcesswithNormalFlow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5814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45" name="AutoShape 9"/>
          <p:cNvSpPr>
            <a:spLocks noChangeArrowheads="1"/>
          </p:cNvSpPr>
          <p:nvPr/>
        </p:nvSpPr>
        <p:spPr bwMode="auto">
          <a:xfrm>
            <a:off x="2133600" y="1676400"/>
            <a:ext cx="2514600" cy="304800"/>
          </a:xfrm>
          <a:prstGeom prst="rightArrow">
            <a:avLst>
              <a:gd name="adj1" fmla="val 43750"/>
              <a:gd name="adj2" fmla="val 12126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23946" name="AutoShape 10"/>
          <p:cNvSpPr>
            <a:spLocks noChangeArrowheads="1"/>
          </p:cNvSpPr>
          <p:nvPr/>
        </p:nvSpPr>
        <p:spPr bwMode="auto">
          <a:xfrm>
            <a:off x="3733800" y="4495800"/>
            <a:ext cx="1676400" cy="304800"/>
          </a:xfrm>
          <a:prstGeom prst="rightArrow">
            <a:avLst>
              <a:gd name="adj1" fmla="val 43750"/>
              <a:gd name="adj2" fmla="val 80845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5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State Diagram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67977" name="Rectangle 9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67976" name="lbImage" descr="http://www.netbeans.org/images/articles/uml-why-model/State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5400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8" name="Rectangle 10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5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2070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2071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2075" name="Rectangle 11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720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6" name="Rectangle 12"/>
          <p:cNvSpPr>
            <a:spLocks noChangeArrowheads="1"/>
          </p:cNvSpPr>
          <p:nvPr/>
        </p:nvSpPr>
        <p:spPr bwMode="auto">
          <a:xfrm>
            <a:off x="2047875" y="6218238"/>
            <a:ext cx="514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r-TR" sz="1600" b="1">
                <a:cs typeface="Times New Roman" pitchFamily="18" charset="0"/>
              </a:rPr>
              <a:t>Copyright © 1997 by Rational Software Corporation</a:t>
            </a:r>
            <a:endParaRPr lang="tr-TR" sz="2400" b="1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State Diagram</a:t>
            </a:r>
            <a:endParaRPr lang="en-GB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4648200"/>
          </a:xfrm>
        </p:spPr>
        <p:txBody>
          <a:bodyPr/>
          <a:lstStyle/>
          <a:p>
            <a:r>
              <a:rPr lang="el-GR" sz="2800" dirty="0"/>
              <a:t>Μια περίπτωση χρήσης αναπαριστά ένα τμήμα λειτουργικότητας του συστήματος που έχει νόημα σε ένα ή περισσότερους εξωτερικούς χρήστες (</a:t>
            </a:r>
            <a:r>
              <a:rPr lang="en-US" sz="2800" dirty="0"/>
              <a:t>actors)</a:t>
            </a:r>
            <a:r>
              <a:rPr lang="el-GR" sz="2800" dirty="0"/>
              <a:t>   </a:t>
            </a:r>
            <a:endParaRPr lang="en-US" sz="2800" dirty="0"/>
          </a:p>
          <a:p>
            <a:r>
              <a:rPr lang="el-GR" sz="2800" dirty="0"/>
              <a:t>Συμβολισμός</a:t>
            </a:r>
          </a:p>
          <a:p>
            <a:pPr lvl="1"/>
            <a:r>
              <a:rPr lang="en-US" sz="2400" dirty="0"/>
              <a:t>Actors </a:t>
            </a:r>
            <a:r>
              <a:rPr lang="el-GR" sz="2400" dirty="0"/>
              <a:t>αναπαριστώνται σχηματικά με ανθρωπάκια και εκφράζουν ρόλους</a:t>
            </a:r>
          </a:p>
          <a:p>
            <a:pPr lvl="1"/>
            <a:r>
              <a:rPr lang="el-GR" sz="2400" dirty="0"/>
              <a:t>Η περίπτωση χρήσης αναπαριστάται από έλλειψη</a:t>
            </a:r>
          </a:p>
          <a:p>
            <a:pPr lvl="1"/>
            <a:r>
              <a:rPr lang="el-GR" sz="2400" dirty="0"/>
              <a:t>Επικοινωνία ή χρήση της περίπτωσης χρήσης από </a:t>
            </a:r>
            <a:r>
              <a:rPr lang="en-US" sz="2400" dirty="0"/>
              <a:t>actors </a:t>
            </a:r>
            <a:r>
              <a:rPr lang="el-GR" sz="2400" dirty="0"/>
              <a:t>αναπαριστάται με γραμμές  </a:t>
            </a:r>
          </a:p>
          <a:p>
            <a:pPr lvl="1"/>
            <a:endParaRPr lang="en-GB" sz="24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Use Cas</a:t>
            </a:r>
            <a:r>
              <a:rPr lang="en-GB" sz="2800" dirty="0" smtClean="0">
                <a:solidFill>
                  <a:srgbClr val="FF6600"/>
                </a:solidFill>
              </a:rPr>
              <a:t>e Diagram</a:t>
            </a:r>
            <a:endParaRPr lang="en-GB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Συνοψίζει μια ενότητα ή σύνολο σχετικών  περιπτώσεων χρήσης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Συνεχής γραμμές δηλώνουν ποιοι </a:t>
            </a:r>
            <a:r>
              <a:rPr lang="en-US" sz="2800" dirty="0"/>
              <a:t>actors</a:t>
            </a:r>
            <a:r>
              <a:rPr lang="el-GR" sz="2800" dirty="0"/>
              <a:t> μέσω ποιών χρήσεων αλληλεπιδρούν με το σύστημα   </a:t>
            </a:r>
            <a:endParaRPr lang="en-GB" sz="2800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524000" y="3017837"/>
            <a:ext cx="5508625" cy="3078163"/>
            <a:chOff x="2057400" y="3276600"/>
            <a:chExt cx="5508625" cy="3078163"/>
          </a:xfrm>
        </p:grpSpPr>
        <p:sp>
          <p:nvSpPr>
            <p:cNvPr id="455684" name="Oval 4"/>
            <p:cNvSpPr>
              <a:spLocks noChangeArrowheads="1"/>
            </p:cNvSpPr>
            <p:nvPr/>
          </p:nvSpPr>
          <p:spPr bwMode="auto">
            <a:xfrm>
              <a:off x="3505200" y="3276600"/>
              <a:ext cx="1524000" cy="533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685" name="Rectangle 5"/>
            <p:cNvSpPr>
              <a:spLocks noChangeArrowheads="1"/>
            </p:cNvSpPr>
            <p:nvPr/>
          </p:nvSpPr>
          <p:spPr bwMode="auto">
            <a:xfrm>
              <a:off x="3922713" y="3352800"/>
              <a:ext cx="7778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 dirty="0">
                  <a:solidFill>
                    <a:srgbClr val="000000"/>
                  </a:solidFill>
                  <a:latin typeface="Arial" pitchFamily="34" charset="0"/>
                </a:rPr>
                <a:t>Επιλογή </a:t>
              </a:r>
            </a:p>
            <a:p>
              <a:r>
                <a:rPr lang="el-GR" sz="1200" b="0" dirty="0">
                  <a:solidFill>
                    <a:srgbClr val="000000"/>
                  </a:solidFill>
                  <a:latin typeface="Arial" pitchFamily="34" charset="0"/>
                </a:rPr>
                <a:t>εστιατορίου</a:t>
              </a:r>
              <a:endParaRPr lang="en-GB" sz="1200" dirty="0"/>
            </a:p>
          </p:txBody>
        </p:sp>
        <p:grpSp>
          <p:nvGrpSpPr>
            <p:cNvPr id="455686" name="Group 6"/>
            <p:cNvGrpSpPr>
              <a:grpSpLocks/>
            </p:cNvGrpSpPr>
            <p:nvPr/>
          </p:nvGrpSpPr>
          <p:grpSpPr bwMode="auto">
            <a:xfrm>
              <a:off x="2133600" y="4038600"/>
              <a:ext cx="312738" cy="466725"/>
              <a:chOff x="3499" y="3258"/>
              <a:chExt cx="290" cy="389"/>
            </a:xfrm>
          </p:grpSpPr>
          <p:sp>
            <p:nvSpPr>
              <p:cNvPr id="455687" name="Oval 7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688" name="Line 8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689" name="Line 9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690" name="Freeform 10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5691" name="Oval 11"/>
            <p:cNvSpPr>
              <a:spLocks noChangeArrowheads="1"/>
            </p:cNvSpPr>
            <p:nvPr/>
          </p:nvSpPr>
          <p:spPr bwMode="auto">
            <a:xfrm>
              <a:off x="3606800" y="4267200"/>
              <a:ext cx="15240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692" name="Rectangle 12"/>
            <p:cNvSpPr>
              <a:spLocks noChangeArrowheads="1"/>
            </p:cNvSpPr>
            <p:nvPr/>
          </p:nvSpPr>
          <p:spPr bwMode="auto">
            <a:xfrm>
              <a:off x="3962400" y="4343400"/>
              <a:ext cx="9080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Επιλογή 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από το μενού</a:t>
              </a:r>
              <a:endParaRPr lang="en-GB" sz="1200"/>
            </a:p>
          </p:txBody>
        </p:sp>
        <p:sp>
          <p:nvSpPr>
            <p:cNvPr id="455693" name="Oval 13"/>
            <p:cNvSpPr>
              <a:spLocks noChangeArrowheads="1"/>
            </p:cNvSpPr>
            <p:nvPr/>
          </p:nvSpPr>
          <p:spPr bwMode="auto">
            <a:xfrm>
              <a:off x="3860800" y="5029200"/>
              <a:ext cx="16002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694" name="Rectangle 14"/>
            <p:cNvSpPr>
              <a:spLocks noChangeArrowheads="1"/>
            </p:cNvSpPr>
            <p:nvPr/>
          </p:nvSpPr>
          <p:spPr bwMode="auto">
            <a:xfrm>
              <a:off x="4038600" y="5105400"/>
              <a:ext cx="12906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Καταχώρηση 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διεύθυνσης πελάτη</a:t>
              </a:r>
              <a:endParaRPr lang="en-GB" sz="1200"/>
            </a:p>
          </p:txBody>
        </p:sp>
        <p:sp>
          <p:nvSpPr>
            <p:cNvPr id="455695" name="Oval 15"/>
            <p:cNvSpPr>
              <a:spLocks noChangeArrowheads="1"/>
            </p:cNvSpPr>
            <p:nvPr/>
          </p:nvSpPr>
          <p:spPr bwMode="auto">
            <a:xfrm>
              <a:off x="3422650" y="5791200"/>
              <a:ext cx="16002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696" name="Rectangle 16"/>
            <p:cNvSpPr>
              <a:spLocks noChangeArrowheads="1"/>
            </p:cNvSpPr>
            <p:nvPr/>
          </p:nvSpPr>
          <p:spPr bwMode="auto">
            <a:xfrm>
              <a:off x="3810000" y="5867400"/>
              <a:ext cx="8842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Πληρωμή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λογαριασμού</a:t>
              </a:r>
              <a:endParaRPr lang="en-GB" sz="1200"/>
            </a:p>
          </p:txBody>
        </p:sp>
        <p:grpSp>
          <p:nvGrpSpPr>
            <p:cNvPr id="455697" name="Group 17"/>
            <p:cNvGrpSpPr>
              <a:grpSpLocks/>
            </p:cNvGrpSpPr>
            <p:nvPr/>
          </p:nvGrpSpPr>
          <p:grpSpPr bwMode="auto">
            <a:xfrm>
              <a:off x="6834188" y="4191000"/>
              <a:ext cx="312737" cy="466725"/>
              <a:chOff x="3499" y="3258"/>
              <a:chExt cx="290" cy="389"/>
            </a:xfrm>
          </p:grpSpPr>
          <p:sp>
            <p:nvSpPr>
              <p:cNvPr id="455698" name="Oval 18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699" name="Line 19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700" name="Line 20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701" name="Freeform 21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5702" name="Rectangle 22"/>
            <p:cNvSpPr>
              <a:spLocks noChangeArrowheads="1"/>
            </p:cNvSpPr>
            <p:nvPr/>
          </p:nvSpPr>
          <p:spPr bwMode="auto">
            <a:xfrm>
              <a:off x="6613525" y="4648200"/>
              <a:ext cx="8032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Εστιατόριο</a:t>
              </a:r>
              <a:endParaRPr lang="en-GB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55703" name="Group 23"/>
            <p:cNvGrpSpPr>
              <a:grpSpLocks/>
            </p:cNvGrpSpPr>
            <p:nvPr/>
          </p:nvGrpSpPr>
          <p:grpSpPr bwMode="auto">
            <a:xfrm>
              <a:off x="7080250" y="4953000"/>
              <a:ext cx="312738" cy="466725"/>
              <a:chOff x="3499" y="3258"/>
              <a:chExt cx="290" cy="389"/>
            </a:xfrm>
          </p:grpSpPr>
          <p:sp>
            <p:nvSpPr>
              <p:cNvPr id="455704" name="Oval 24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705" name="Line 25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706" name="Line 26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707" name="Freeform 27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5708" name="Rectangle 28"/>
            <p:cNvSpPr>
              <a:spLocks noChangeArrowheads="1"/>
            </p:cNvSpPr>
            <p:nvPr/>
          </p:nvSpPr>
          <p:spPr bwMode="auto">
            <a:xfrm>
              <a:off x="7004050" y="5410200"/>
              <a:ext cx="5619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Οδηγός</a:t>
              </a:r>
              <a:endParaRPr lang="en-GB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55709" name="Group 29"/>
            <p:cNvGrpSpPr>
              <a:grpSpLocks/>
            </p:cNvGrpSpPr>
            <p:nvPr/>
          </p:nvGrpSpPr>
          <p:grpSpPr bwMode="auto">
            <a:xfrm>
              <a:off x="6697663" y="5638800"/>
              <a:ext cx="312737" cy="466725"/>
              <a:chOff x="3499" y="3258"/>
              <a:chExt cx="290" cy="389"/>
            </a:xfrm>
          </p:grpSpPr>
          <p:sp>
            <p:nvSpPr>
              <p:cNvPr id="455710" name="Oval 30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711" name="Line 31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712" name="Line 32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713" name="Freeform 33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5714" name="Rectangle 34"/>
            <p:cNvSpPr>
              <a:spLocks noChangeArrowheads="1"/>
            </p:cNvSpPr>
            <p:nvPr/>
          </p:nvSpPr>
          <p:spPr bwMode="auto">
            <a:xfrm>
              <a:off x="6553200" y="6172200"/>
              <a:ext cx="8191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Λογιστήριο</a:t>
              </a:r>
              <a:endParaRPr lang="en-GB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5715" name="Line 35"/>
            <p:cNvSpPr>
              <a:spLocks noChangeShapeType="1"/>
            </p:cNvSpPr>
            <p:nvPr/>
          </p:nvSpPr>
          <p:spPr bwMode="auto">
            <a:xfrm flipV="1">
              <a:off x="2514600" y="3657600"/>
              <a:ext cx="990600" cy="533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5716" name="Line 36"/>
            <p:cNvSpPr>
              <a:spLocks noChangeShapeType="1"/>
            </p:cNvSpPr>
            <p:nvPr/>
          </p:nvSpPr>
          <p:spPr bwMode="auto">
            <a:xfrm>
              <a:off x="2514600" y="4343400"/>
              <a:ext cx="990600" cy="152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5717" name="Line 37"/>
            <p:cNvSpPr>
              <a:spLocks noChangeShapeType="1"/>
            </p:cNvSpPr>
            <p:nvPr/>
          </p:nvSpPr>
          <p:spPr bwMode="auto">
            <a:xfrm>
              <a:off x="2514600" y="4419600"/>
              <a:ext cx="1295400" cy="8382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5718" name="Line 38"/>
            <p:cNvSpPr>
              <a:spLocks noChangeShapeType="1"/>
            </p:cNvSpPr>
            <p:nvPr/>
          </p:nvSpPr>
          <p:spPr bwMode="auto">
            <a:xfrm>
              <a:off x="2514600" y="4572000"/>
              <a:ext cx="990600" cy="1295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5719" name="Rectangle 39"/>
            <p:cNvSpPr>
              <a:spLocks noChangeArrowheads="1"/>
            </p:cNvSpPr>
            <p:nvPr/>
          </p:nvSpPr>
          <p:spPr bwMode="auto">
            <a:xfrm>
              <a:off x="2057400" y="4495800"/>
              <a:ext cx="6016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Πελάτης</a:t>
              </a:r>
              <a:endParaRPr lang="en-GB" sz="1200"/>
            </a:p>
          </p:txBody>
        </p:sp>
        <p:sp>
          <p:nvSpPr>
            <p:cNvPr id="455720" name="Line 40"/>
            <p:cNvSpPr>
              <a:spLocks noChangeShapeType="1"/>
            </p:cNvSpPr>
            <p:nvPr/>
          </p:nvSpPr>
          <p:spPr bwMode="auto">
            <a:xfrm flipV="1">
              <a:off x="5283200" y="4495800"/>
              <a:ext cx="1371600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5721" name="Text Box 41"/>
            <p:cNvSpPr txBox="1">
              <a:spLocks noChangeArrowheads="1"/>
            </p:cNvSpPr>
            <p:nvPr/>
          </p:nvSpPr>
          <p:spPr bwMode="auto">
            <a:xfrm>
              <a:off x="5283200" y="4191000"/>
              <a:ext cx="1247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παραγγελία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5722" name="Line 42"/>
            <p:cNvSpPr>
              <a:spLocks noChangeShapeType="1"/>
            </p:cNvSpPr>
            <p:nvPr/>
          </p:nvSpPr>
          <p:spPr bwMode="auto">
            <a:xfrm flipV="1">
              <a:off x="5543550" y="5257800"/>
              <a:ext cx="1371600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5723" name="Text Box 43"/>
            <p:cNvSpPr txBox="1">
              <a:spLocks noChangeArrowheads="1"/>
            </p:cNvSpPr>
            <p:nvPr/>
          </p:nvSpPr>
          <p:spPr bwMode="auto">
            <a:xfrm>
              <a:off x="5543550" y="4968875"/>
              <a:ext cx="11414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εντολές</a:t>
              </a:r>
            </a:p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παράδοσης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5724" name="Line 44"/>
            <p:cNvSpPr>
              <a:spLocks noChangeShapeType="1"/>
            </p:cNvSpPr>
            <p:nvPr/>
          </p:nvSpPr>
          <p:spPr bwMode="auto">
            <a:xfrm flipV="1">
              <a:off x="5105400" y="6096000"/>
              <a:ext cx="1371600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5725" name="Text Box 45"/>
            <p:cNvSpPr txBox="1">
              <a:spLocks noChangeArrowheads="1"/>
            </p:cNvSpPr>
            <p:nvPr/>
          </p:nvSpPr>
          <p:spPr bwMode="auto">
            <a:xfrm>
              <a:off x="5319713" y="5791200"/>
              <a:ext cx="9286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πληρωμή</a:t>
              </a:r>
              <a:endParaRPr lang="en-GB" sz="1400" b="0" i="1">
                <a:latin typeface="Courier New" pitchFamily="49" charset="0"/>
              </a:endParaRPr>
            </a:p>
          </p:txBody>
        </p:sp>
      </p:grpSp>
      <p:sp>
        <p:nvSpPr>
          <p:cNvPr id="47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Use Cas</a:t>
            </a:r>
            <a:r>
              <a:rPr lang="en-GB" sz="2800" dirty="0" smtClean="0">
                <a:solidFill>
                  <a:srgbClr val="FF6600"/>
                </a:solidFill>
              </a:rPr>
              <a:t>e Diagram</a:t>
            </a:r>
            <a:endParaRPr lang="en-GB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66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Διακεκομμένη γραμμή δηλώνει εξαρτήσεις μεταξύ περιπτώσεων χρήσης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Δύο τύποι εξάρτησης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extends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includes</a:t>
            </a:r>
            <a:endParaRPr lang="en-GB" sz="2000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968375" y="3048000"/>
            <a:ext cx="7870825" cy="3276600"/>
            <a:chOff x="1120775" y="3352800"/>
            <a:chExt cx="7870825" cy="3276600"/>
          </a:xfrm>
        </p:grpSpPr>
        <p:sp>
          <p:nvSpPr>
            <p:cNvPr id="456708" name="Oval 4"/>
            <p:cNvSpPr>
              <a:spLocks noChangeArrowheads="1"/>
            </p:cNvSpPr>
            <p:nvPr/>
          </p:nvSpPr>
          <p:spPr bwMode="auto">
            <a:xfrm>
              <a:off x="2568575" y="3352800"/>
              <a:ext cx="1524000" cy="533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709" name="Rectangle 5"/>
            <p:cNvSpPr>
              <a:spLocks noChangeArrowheads="1"/>
            </p:cNvSpPr>
            <p:nvPr/>
          </p:nvSpPr>
          <p:spPr bwMode="auto">
            <a:xfrm>
              <a:off x="2986088" y="3429000"/>
              <a:ext cx="7778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 dirty="0">
                  <a:solidFill>
                    <a:srgbClr val="000000"/>
                  </a:solidFill>
                  <a:latin typeface="Arial" pitchFamily="34" charset="0"/>
                </a:rPr>
                <a:t>Επιλογή </a:t>
              </a:r>
            </a:p>
            <a:p>
              <a:r>
                <a:rPr lang="el-GR" sz="1200" b="0" dirty="0">
                  <a:solidFill>
                    <a:srgbClr val="000000"/>
                  </a:solidFill>
                  <a:latin typeface="Arial" pitchFamily="34" charset="0"/>
                </a:rPr>
                <a:t>εστιατορίου</a:t>
              </a:r>
              <a:endParaRPr lang="en-GB" sz="1200" dirty="0"/>
            </a:p>
          </p:txBody>
        </p:sp>
        <p:grpSp>
          <p:nvGrpSpPr>
            <p:cNvPr id="456710" name="Group 6"/>
            <p:cNvGrpSpPr>
              <a:grpSpLocks/>
            </p:cNvGrpSpPr>
            <p:nvPr/>
          </p:nvGrpSpPr>
          <p:grpSpPr bwMode="auto">
            <a:xfrm>
              <a:off x="1196975" y="4114800"/>
              <a:ext cx="312738" cy="466725"/>
              <a:chOff x="3499" y="3258"/>
              <a:chExt cx="290" cy="389"/>
            </a:xfrm>
          </p:grpSpPr>
          <p:sp>
            <p:nvSpPr>
              <p:cNvPr id="456711" name="Oval 7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12" name="Line 8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13" name="Line 9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14" name="Freeform 10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6715" name="Oval 11"/>
            <p:cNvSpPr>
              <a:spLocks noChangeArrowheads="1"/>
            </p:cNvSpPr>
            <p:nvPr/>
          </p:nvSpPr>
          <p:spPr bwMode="auto">
            <a:xfrm>
              <a:off x="2670175" y="4343400"/>
              <a:ext cx="15240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716" name="Rectangle 12"/>
            <p:cNvSpPr>
              <a:spLocks noChangeArrowheads="1"/>
            </p:cNvSpPr>
            <p:nvPr/>
          </p:nvSpPr>
          <p:spPr bwMode="auto">
            <a:xfrm>
              <a:off x="3025775" y="4419600"/>
              <a:ext cx="9080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Επιλογή 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από το μενού</a:t>
              </a:r>
              <a:endParaRPr lang="en-GB" sz="1200"/>
            </a:p>
          </p:txBody>
        </p:sp>
        <p:sp>
          <p:nvSpPr>
            <p:cNvPr id="456717" name="Oval 13"/>
            <p:cNvSpPr>
              <a:spLocks noChangeArrowheads="1"/>
            </p:cNvSpPr>
            <p:nvPr/>
          </p:nvSpPr>
          <p:spPr bwMode="auto">
            <a:xfrm>
              <a:off x="2924175" y="5105400"/>
              <a:ext cx="16002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718" name="Rectangle 14"/>
            <p:cNvSpPr>
              <a:spLocks noChangeArrowheads="1"/>
            </p:cNvSpPr>
            <p:nvPr/>
          </p:nvSpPr>
          <p:spPr bwMode="auto">
            <a:xfrm>
              <a:off x="3101975" y="5181600"/>
              <a:ext cx="12906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Καταχώρηση 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διεύθυνσης πελάτη</a:t>
              </a:r>
              <a:endParaRPr lang="en-GB" sz="1200"/>
            </a:p>
          </p:txBody>
        </p:sp>
        <p:sp>
          <p:nvSpPr>
            <p:cNvPr id="456719" name="Oval 15"/>
            <p:cNvSpPr>
              <a:spLocks noChangeArrowheads="1"/>
            </p:cNvSpPr>
            <p:nvPr/>
          </p:nvSpPr>
          <p:spPr bwMode="auto">
            <a:xfrm>
              <a:off x="2486025" y="5867400"/>
              <a:ext cx="16002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720" name="Rectangle 16"/>
            <p:cNvSpPr>
              <a:spLocks noChangeArrowheads="1"/>
            </p:cNvSpPr>
            <p:nvPr/>
          </p:nvSpPr>
          <p:spPr bwMode="auto">
            <a:xfrm>
              <a:off x="2873375" y="5943600"/>
              <a:ext cx="8842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Πληρωμή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λογαριασμού</a:t>
              </a:r>
              <a:endParaRPr lang="en-GB" sz="1200"/>
            </a:p>
          </p:txBody>
        </p:sp>
        <p:grpSp>
          <p:nvGrpSpPr>
            <p:cNvPr id="456721" name="Group 17"/>
            <p:cNvGrpSpPr>
              <a:grpSpLocks/>
            </p:cNvGrpSpPr>
            <p:nvPr/>
          </p:nvGrpSpPr>
          <p:grpSpPr bwMode="auto">
            <a:xfrm>
              <a:off x="5897563" y="4267200"/>
              <a:ext cx="312737" cy="466725"/>
              <a:chOff x="3499" y="3258"/>
              <a:chExt cx="290" cy="389"/>
            </a:xfrm>
          </p:grpSpPr>
          <p:sp>
            <p:nvSpPr>
              <p:cNvPr id="456722" name="Oval 18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23" name="Line 19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24" name="Line 20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25" name="Freeform 21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6726" name="Rectangle 22"/>
            <p:cNvSpPr>
              <a:spLocks noChangeArrowheads="1"/>
            </p:cNvSpPr>
            <p:nvPr/>
          </p:nvSpPr>
          <p:spPr bwMode="auto">
            <a:xfrm>
              <a:off x="5676900" y="4724400"/>
              <a:ext cx="8032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Εστιατόριο</a:t>
              </a:r>
              <a:endParaRPr lang="en-GB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56727" name="Group 23"/>
            <p:cNvGrpSpPr>
              <a:grpSpLocks/>
            </p:cNvGrpSpPr>
            <p:nvPr/>
          </p:nvGrpSpPr>
          <p:grpSpPr bwMode="auto">
            <a:xfrm>
              <a:off x="6143625" y="5029200"/>
              <a:ext cx="312738" cy="466725"/>
              <a:chOff x="3499" y="3258"/>
              <a:chExt cx="290" cy="389"/>
            </a:xfrm>
          </p:grpSpPr>
          <p:sp>
            <p:nvSpPr>
              <p:cNvPr id="456728" name="Oval 24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29" name="Line 25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30" name="Line 26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31" name="Freeform 27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6732" name="Rectangle 28"/>
            <p:cNvSpPr>
              <a:spLocks noChangeArrowheads="1"/>
            </p:cNvSpPr>
            <p:nvPr/>
          </p:nvSpPr>
          <p:spPr bwMode="auto">
            <a:xfrm>
              <a:off x="6067425" y="5486400"/>
              <a:ext cx="5207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Οδηγός</a:t>
              </a:r>
              <a:endParaRPr lang="en-GB" sz="1200"/>
            </a:p>
          </p:txBody>
        </p:sp>
        <p:grpSp>
          <p:nvGrpSpPr>
            <p:cNvPr id="456733" name="Group 29"/>
            <p:cNvGrpSpPr>
              <a:grpSpLocks/>
            </p:cNvGrpSpPr>
            <p:nvPr/>
          </p:nvGrpSpPr>
          <p:grpSpPr bwMode="auto">
            <a:xfrm>
              <a:off x="5284788" y="5715000"/>
              <a:ext cx="312737" cy="466725"/>
              <a:chOff x="3499" y="3258"/>
              <a:chExt cx="290" cy="389"/>
            </a:xfrm>
          </p:grpSpPr>
          <p:sp>
            <p:nvSpPr>
              <p:cNvPr id="456734" name="Oval 30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35" name="Line 31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36" name="Line 32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37" name="Freeform 33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6738" name="Rectangle 34"/>
            <p:cNvSpPr>
              <a:spLocks noChangeArrowheads="1"/>
            </p:cNvSpPr>
            <p:nvPr/>
          </p:nvSpPr>
          <p:spPr bwMode="auto">
            <a:xfrm>
              <a:off x="5105400" y="6172200"/>
              <a:ext cx="8191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Λογιστήριο</a:t>
              </a:r>
              <a:endParaRPr lang="en-GB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6739" name="Line 35"/>
            <p:cNvSpPr>
              <a:spLocks noChangeShapeType="1"/>
            </p:cNvSpPr>
            <p:nvPr/>
          </p:nvSpPr>
          <p:spPr bwMode="auto">
            <a:xfrm flipV="1">
              <a:off x="1577975" y="3733800"/>
              <a:ext cx="990600" cy="533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40" name="Line 36"/>
            <p:cNvSpPr>
              <a:spLocks noChangeShapeType="1"/>
            </p:cNvSpPr>
            <p:nvPr/>
          </p:nvSpPr>
          <p:spPr bwMode="auto">
            <a:xfrm>
              <a:off x="1577975" y="4419600"/>
              <a:ext cx="990600" cy="152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41" name="Line 37"/>
            <p:cNvSpPr>
              <a:spLocks noChangeShapeType="1"/>
            </p:cNvSpPr>
            <p:nvPr/>
          </p:nvSpPr>
          <p:spPr bwMode="auto">
            <a:xfrm>
              <a:off x="1577975" y="4495800"/>
              <a:ext cx="1295400" cy="8382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42" name="Line 38"/>
            <p:cNvSpPr>
              <a:spLocks noChangeShapeType="1"/>
            </p:cNvSpPr>
            <p:nvPr/>
          </p:nvSpPr>
          <p:spPr bwMode="auto">
            <a:xfrm>
              <a:off x="1577975" y="4648200"/>
              <a:ext cx="990600" cy="1295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43" name="Rectangle 39"/>
            <p:cNvSpPr>
              <a:spLocks noChangeArrowheads="1"/>
            </p:cNvSpPr>
            <p:nvPr/>
          </p:nvSpPr>
          <p:spPr bwMode="auto">
            <a:xfrm>
              <a:off x="1120775" y="4572000"/>
              <a:ext cx="6016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Πελάτης</a:t>
              </a:r>
              <a:endParaRPr lang="en-GB" sz="1200"/>
            </a:p>
          </p:txBody>
        </p:sp>
        <p:sp>
          <p:nvSpPr>
            <p:cNvPr id="456744" name="Line 40"/>
            <p:cNvSpPr>
              <a:spLocks noChangeShapeType="1"/>
            </p:cNvSpPr>
            <p:nvPr/>
          </p:nvSpPr>
          <p:spPr bwMode="auto">
            <a:xfrm flipV="1">
              <a:off x="4346575" y="4572000"/>
              <a:ext cx="1371600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45" name="Text Box 41"/>
            <p:cNvSpPr txBox="1">
              <a:spLocks noChangeArrowheads="1"/>
            </p:cNvSpPr>
            <p:nvPr/>
          </p:nvSpPr>
          <p:spPr bwMode="auto">
            <a:xfrm>
              <a:off x="4346575" y="4267200"/>
              <a:ext cx="1247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παραγγελία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6746" name="Line 42"/>
            <p:cNvSpPr>
              <a:spLocks noChangeShapeType="1"/>
            </p:cNvSpPr>
            <p:nvPr/>
          </p:nvSpPr>
          <p:spPr bwMode="auto">
            <a:xfrm flipV="1">
              <a:off x="4606925" y="5334000"/>
              <a:ext cx="1371600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47" name="Text Box 43"/>
            <p:cNvSpPr txBox="1">
              <a:spLocks noChangeArrowheads="1"/>
            </p:cNvSpPr>
            <p:nvPr/>
          </p:nvSpPr>
          <p:spPr bwMode="auto">
            <a:xfrm>
              <a:off x="4606925" y="5045075"/>
              <a:ext cx="11414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εντολές</a:t>
              </a:r>
            </a:p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παράδοσης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6748" name="Line 44"/>
            <p:cNvSpPr>
              <a:spLocks noChangeShapeType="1"/>
            </p:cNvSpPr>
            <p:nvPr/>
          </p:nvSpPr>
          <p:spPr bwMode="auto">
            <a:xfrm flipV="1">
              <a:off x="4114800" y="6019800"/>
              <a:ext cx="1219200" cy="152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49" name="Text Box 45"/>
            <p:cNvSpPr txBox="1">
              <a:spLocks noChangeArrowheads="1"/>
            </p:cNvSpPr>
            <p:nvPr/>
          </p:nvSpPr>
          <p:spPr bwMode="auto">
            <a:xfrm>
              <a:off x="4191000" y="5791200"/>
              <a:ext cx="9286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πληρωμή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6750" name="Oval 46"/>
            <p:cNvSpPr>
              <a:spLocks noChangeArrowheads="1"/>
            </p:cNvSpPr>
            <p:nvPr/>
          </p:nvSpPr>
          <p:spPr bwMode="auto">
            <a:xfrm>
              <a:off x="7391400" y="4678363"/>
              <a:ext cx="16002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751" name="Rectangle 47"/>
            <p:cNvSpPr>
              <a:spLocks noChangeArrowheads="1"/>
            </p:cNvSpPr>
            <p:nvPr/>
          </p:nvSpPr>
          <p:spPr bwMode="auto">
            <a:xfrm>
              <a:off x="7807325" y="4754563"/>
              <a:ext cx="85566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Διαχείριση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συναλλαγών</a:t>
              </a:r>
              <a:endParaRPr lang="en-GB" sz="1200"/>
            </a:p>
          </p:txBody>
        </p:sp>
        <p:sp>
          <p:nvSpPr>
            <p:cNvPr id="456752" name="Line 48"/>
            <p:cNvSpPr>
              <a:spLocks noChangeShapeType="1"/>
            </p:cNvSpPr>
            <p:nvPr/>
          </p:nvSpPr>
          <p:spPr bwMode="auto">
            <a:xfrm>
              <a:off x="6207125" y="4525963"/>
              <a:ext cx="1295400" cy="3048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53" name="Line 49"/>
            <p:cNvSpPr>
              <a:spLocks noChangeShapeType="1"/>
            </p:cNvSpPr>
            <p:nvPr/>
          </p:nvSpPr>
          <p:spPr bwMode="auto">
            <a:xfrm flipV="1">
              <a:off x="6511925" y="5135563"/>
              <a:ext cx="990600" cy="152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54" name="Line 50"/>
            <p:cNvSpPr>
              <a:spLocks noChangeShapeType="1"/>
            </p:cNvSpPr>
            <p:nvPr/>
          </p:nvSpPr>
          <p:spPr bwMode="auto">
            <a:xfrm flipV="1">
              <a:off x="5638800" y="5287963"/>
              <a:ext cx="2168525" cy="731837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6755" name="Text Box 51"/>
            <p:cNvSpPr txBox="1">
              <a:spLocks noChangeArrowheads="1"/>
            </p:cNvSpPr>
            <p:nvPr/>
          </p:nvSpPr>
          <p:spPr bwMode="auto">
            <a:xfrm>
              <a:off x="6664325" y="4373563"/>
              <a:ext cx="7159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έσοδα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6756" name="Text Box 52"/>
            <p:cNvSpPr txBox="1">
              <a:spLocks noChangeArrowheads="1"/>
            </p:cNvSpPr>
            <p:nvPr/>
          </p:nvSpPr>
          <p:spPr bwMode="auto">
            <a:xfrm>
              <a:off x="6511925" y="4906963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μισθός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6757" name="Text Box 53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11414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συναλλαγή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6758" name="Text Box 54"/>
            <p:cNvSpPr txBox="1">
              <a:spLocks noChangeArrowheads="1"/>
            </p:cNvSpPr>
            <p:nvPr/>
          </p:nvSpPr>
          <p:spPr bwMode="auto">
            <a:xfrm>
              <a:off x="6477000" y="6324600"/>
              <a:ext cx="12477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«</a:t>
              </a:r>
              <a:r>
                <a:rPr lang="en-US" sz="1400" b="0" i="1">
                  <a:latin typeface="Courier New" pitchFamily="49" charset="0"/>
                </a:rPr>
                <a:t>includes</a:t>
              </a:r>
              <a:r>
                <a:rPr lang="el-GR" sz="1400" b="0" i="1">
                  <a:latin typeface="Courier New" pitchFamily="49" charset="0"/>
                </a:rPr>
                <a:t>»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6759" name="Freeform 55"/>
            <p:cNvSpPr>
              <a:spLocks/>
            </p:cNvSpPr>
            <p:nvPr/>
          </p:nvSpPr>
          <p:spPr bwMode="auto">
            <a:xfrm>
              <a:off x="4038600" y="5257800"/>
              <a:ext cx="4038600" cy="1371600"/>
            </a:xfrm>
            <a:custGeom>
              <a:avLst/>
              <a:gdLst>
                <a:gd name="T0" fmla="*/ 2544 w 2544"/>
                <a:gd name="T1" fmla="*/ 0 h 864"/>
                <a:gd name="T2" fmla="*/ 2160 w 2544"/>
                <a:gd name="T3" fmla="*/ 576 h 864"/>
                <a:gd name="T4" fmla="*/ 1104 w 2544"/>
                <a:gd name="T5" fmla="*/ 864 h 864"/>
                <a:gd name="T6" fmla="*/ 0 w 2544"/>
                <a:gd name="T7" fmla="*/ 62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4" h="864">
                  <a:moveTo>
                    <a:pt x="2544" y="0"/>
                  </a:moveTo>
                  <a:lnTo>
                    <a:pt x="2160" y="576"/>
                  </a:lnTo>
                  <a:lnTo>
                    <a:pt x="1104" y="864"/>
                  </a:lnTo>
                  <a:lnTo>
                    <a:pt x="0" y="624"/>
                  </a:lnTo>
                </a:path>
              </a:pathLst>
            </a:custGeom>
            <a:noFill/>
            <a:ln w="19050" cap="flat" cmpd="sng">
              <a:solidFill>
                <a:srgbClr val="003366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Use Case Diagram </a:t>
            </a:r>
            <a:r>
              <a:rPr lang="en-GB" sz="2800" u="sng" dirty="0">
                <a:solidFill>
                  <a:schemeClr val="accent2">
                    <a:lumMod val="75000"/>
                  </a:schemeClr>
                </a:solidFill>
              </a:rPr>
              <a:t>Extend - Includes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l-GR" dirty="0"/>
              <a:t>Καθορισμό απαιτήσεων συστήματος</a:t>
            </a:r>
          </a:p>
          <a:p>
            <a:pPr lvl="1"/>
            <a:r>
              <a:rPr lang="el-GR" dirty="0"/>
              <a:t>Λειτουργικές &amp; μη λειτουργικές απαιτήσεις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838200" y="2260600"/>
            <a:ext cx="7870825" cy="4292600"/>
            <a:chOff x="1120775" y="2336800"/>
            <a:chExt cx="7870825" cy="4292600"/>
          </a:xfrm>
        </p:grpSpPr>
        <p:sp>
          <p:nvSpPr>
            <p:cNvPr id="457730" name="Line 2"/>
            <p:cNvSpPr>
              <a:spLocks noChangeShapeType="1"/>
            </p:cNvSpPr>
            <p:nvPr/>
          </p:nvSpPr>
          <p:spPr bwMode="auto">
            <a:xfrm flipV="1">
              <a:off x="1577975" y="3284538"/>
              <a:ext cx="1193800" cy="98266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7731" name="Group 3"/>
            <p:cNvGrpSpPr>
              <a:grpSpLocks/>
            </p:cNvGrpSpPr>
            <p:nvPr/>
          </p:nvGrpSpPr>
          <p:grpSpPr bwMode="auto">
            <a:xfrm>
              <a:off x="2447925" y="2336800"/>
              <a:ext cx="5916613" cy="2713038"/>
              <a:chOff x="1542" y="1472"/>
              <a:chExt cx="3727" cy="1709"/>
            </a:xfrm>
          </p:grpSpPr>
          <p:sp>
            <p:nvSpPr>
              <p:cNvPr id="457732" name="Freeform 4"/>
              <p:cNvSpPr>
                <a:spLocks/>
              </p:cNvSpPr>
              <p:nvPr/>
            </p:nvSpPr>
            <p:spPr bwMode="auto">
              <a:xfrm>
                <a:off x="1542" y="1472"/>
                <a:ext cx="3727" cy="1709"/>
              </a:xfrm>
              <a:custGeom>
                <a:avLst/>
                <a:gdLst>
                  <a:gd name="T0" fmla="*/ 1293 w 3727"/>
                  <a:gd name="T1" fmla="*/ 98 h 1709"/>
                  <a:gd name="T2" fmla="*/ 1066 w 3727"/>
                  <a:gd name="T3" fmla="*/ 189 h 1709"/>
                  <a:gd name="T4" fmla="*/ 1066 w 3727"/>
                  <a:gd name="T5" fmla="*/ 552 h 1709"/>
                  <a:gd name="T6" fmla="*/ 839 w 3727"/>
                  <a:gd name="T7" fmla="*/ 688 h 1709"/>
                  <a:gd name="T8" fmla="*/ 204 w 3727"/>
                  <a:gd name="T9" fmla="*/ 1232 h 1709"/>
                  <a:gd name="T10" fmla="*/ 68 w 3727"/>
                  <a:gd name="T11" fmla="*/ 1595 h 1709"/>
                  <a:gd name="T12" fmla="*/ 612 w 3727"/>
                  <a:gd name="T13" fmla="*/ 1686 h 1709"/>
                  <a:gd name="T14" fmla="*/ 1157 w 3727"/>
                  <a:gd name="T15" fmla="*/ 1459 h 1709"/>
                  <a:gd name="T16" fmla="*/ 1157 w 3727"/>
                  <a:gd name="T17" fmla="*/ 1232 h 1709"/>
                  <a:gd name="T18" fmla="*/ 1383 w 3727"/>
                  <a:gd name="T19" fmla="*/ 1096 h 1709"/>
                  <a:gd name="T20" fmla="*/ 2064 w 3727"/>
                  <a:gd name="T21" fmla="*/ 1006 h 1709"/>
                  <a:gd name="T22" fmla="*/ 2835 w 3727"/>
                  <a:gd name="T23" fmla="*/ 597 h 1709"/>
                  <a:gd name="T24" fmla="*/ 3606 w 3727"/>
                  <a:gd name="T25" fmla="*/ 416 h 1709"/>
                  <a:gd name="T26" fmla="*/ 3561 w 3727"/>
                  <a:gd name="T27" fmla="*/ 53 h 1709"/>
                  <a:gd name="T28" fmla="*/ 2699 w 3727"/>
                  <a:gd name="T29" fmla="*/ 98 h 1709"/>
                  <a:gd name="T30" fmla="*/ 2018 w 3727"/>
                  <a:gd name="T31" fmla="*/ 98 h 1709"/>
                  <a:gd name="T32" fmla="*/ 1293 w 3727"/>
                  <a:gd name="T33" fmla="*/ 98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7" h="1709">
                    <a:moveTo>
                      <a:pt x="1293" y="98"/>
                    </a:moveTo>
                    <a:cubicBezTo>
                      <a:pt x="1134" y="113"/>
                      <a:pt x="1104" y="114"/>
                      <a:pt x="1066" y="189"/>
                    </a:cubicBezTo>
                    <a:cubicBezTo>
                      <a:pt x="1028" y="264"/>
                      <a:pt x="1104" y="469"/>
                      <a:pt x="1066" y="552"/>
                    </a:cubicBezTo>
                    <a:cubicBezTo>
                      <a:pt x="1028" y="635"/>
                      <a:pt x="983" y="575"/>
                      <a:pt x="839" y="688"/>
                    </a:cubicBezTo>
                    <a:cubicBezTo>
                      <a:pt x="695" y="801"/>
                      <a:pt x="332" y="1081"/>
                      <a:pt x="204" y="1232"/>
                    </a:cubicBezTo>
                    <a:cubicBezTo>
                      <a:pt x="76" y="1383"/>
                      <a:pt x="0" y="1519"/>
                      <a:pt x="68" y="1595"/>
                    </a:cubicBezTo>
                    <a:cubicBezTo>
                      <a:pt x="136" y="1671"/>
                      <a:pt x="431" y="1709"/>
                      <a:pt x="612" y="1686"/>
                    </a:cubicBezTo>
                    <a:cubicBezTo>
                      <a:pt x="793" y="1663"/>
                      <a:pt x="1066" y="1535"/>
                      <a:pt x="1157" y="1459"/>
                    </a:cubicBezTo>
                    <a:cubicBezTo>
                      <a:pt x="1248" y="1383"/>
                      <a:pt x="1119" y="1292"/>
                      <a:pt x="1157" y="1232"/>
                    </a:cubicBezTo>
                    <a:cubicBezTo>
                      <a:pt x="1195" y="1172"/>
                      <a:pt x="1232" y="1134"/>
                      <a:pt x="1383" y="1096"/>
                    </a:cubicBezTo>
                    <a:cubicBezTo>
                      <a:pt x="1534" y="1058"/>
                      <a:pt x="1822" y="1089"/>
                      <a:pt x="2064" y="1006"/>
                    </a:cubicBezTo>
                    <a:cubicBezTo>
                      <a:pt x="2306" y="923"/>
                      <a:pt x="2578" y="695"/>
                      <a:pt x="2835" y="597"/>
                    </a:cubicBezTo>
                    <a:cubicBezTo>
                      <a:pt x="3092" y="499"/>
                      <a:pt x="3485" y="507"/>
                      <a:pt x="3606" y="416"/>
                    </a:cubicBezTo>
                    <a:cubicBezTo>
                      <a:pt x="3727" y="325"/>
                      <a:pt x="3712" y="106"/>
                      <a:pt x="3561" y="53"/>
                    </a:cubicBezTo>
                    <a:cubicBezTo>
                      <a:pt x="3410" y="0"/>
                      <a:pt x="2956" y="91"/>
                      <a:pt x="2699" y="98"/>
                    </a:cubicBezTo>
                    <a:cubicBezTo>
                      <a:pt x="2442" y="105"/>
                      <a:pt x="2252" y="106"/>
                      <a:pt x="2018" y="98"/>
                    </a:cubicBezTo>
                    <a:cubicBezTo>
                      <a:pt x="1784" y="90"/>
                      <a:pt x="1452" y="83"/>
                      <a:pt x="1293" y="98"/>
                    </a:cubicBezTo>
                    <a:close/>
                  </a:path>
                </a:pathLst>
              </a:custGeom>
              <a:solidFill>
                <a:srgbClr val="008080"/>
              </a:soli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33" name="Line 5"/>
              <p:cNvSpPr>
                <a:spLocks noChangeShapeType="1"/>
              </p:cNvSpPr>
              <p:nvPr/>
            </p:nvSpPr>
            <p:spPr bwMode="auto">
              <a:xfrm flipV="1">
                <a:off x="2381" y="2251"/>
                <a:ext cx="862" cy="499"/>
              </a:xfrm>
              <a:prstGeom prst="line">
                <a:avLst/>
              </a:prstGeom>
              <a:noFill/>
              <a:ln w="19050">
                <a:solidFill>
                  <a:srgbClr val="003366"/>
                </a:solidFill>
                <a:prstDash val="dash"/>
                <a:miter lim="800000"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34" name="Oval 6"/>
              <p:cNvSpPr>
                <a:spLocks noChangeArrowheads="1"/>
              </p:cNvSpPr>
              <p:nvPr/>
            </p:nvSpPr>
            <p:spPr bwMode="auto">
              <a:xfrm>
                <a:off x="3122" y="1976"/>
                <a:ext cx="960" cy="336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35" name="Rectangle 7"/>
              <p:cNvSpPr>
                <a:spLocks noChangeArrowheads="1"/>
              </p:cNvSpPr>
              <p:nvPr/>
            </p:nvSpPr>
            <p:spPr bwMode="auto">
              <a:xfrm>
                <a:off x="3243" y="2024"/>
                <a:ext cx="73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200" b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Επιλογή </a:t>
                </a:r>
              </a:p>
              <a:p>
                <a:r>
                  <a:rPr lang="el-GR" sz="1200" b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μέσω τηλεφώνου</a:t>
                </a:r>
                <a:endParaRPr lang="en-GB" sz="120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57736" name="Oval 8"/>
              <p:cNvSpPr>
                <a:spLocks noChangeArrowheads="1"/>
              </p:cNvSpPr>
              <p:nvPr/>
            </p:nvSpPr>
            <p:spPr bwMode="auto">
              <a:xfrm>
                <a:off x="2605" y="1658"/>
                <a:ext cx="960" cy="336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37" name="Rectangle 9"/>
              <p:cNvSpPr>
                <a:spLocks noChangeArrowheads="1"/>
              </p:cNvSpPr>
              <p:nvPr/>
            </p:nvSpPr>
            <p:spPr bwMode="auto">
              <a:xfrm>
                <a:off x="2925" y="1706"/>
                <a:ext cx="38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200" b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Επιλογή </a:t>
                </a:r>
              </a:p>
              <a:p>
                <a:r>
                  <a:rPr lang="en-US" sz="1200" b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On-line</a:t>
                </a:r>
                <a:endParaRPr lang="en-GB" sz="120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57738" name="Line 10"/>
              <p:cNvSpPr>
                <a:spLocks noChangeShapeType="1"/>
              </p:cNvSpPr>
              <p:nvPr/>
            </p:nvSpPr>
            <p:spPr bwMode="auto">
              <a:xfrm flipV="1">
                <a:off x="2109" y="1979"/>
                <a:ext cx="862" cy="771"/>
              </a:xfrm>
              <a:prstGeom prst="line">
                <a:avLst/>
              </a:prstGeom>
              <a:noFill/>
              <a:ln w="19050">
                <a:solidFill>
                  <a:srgbClr val="003366"/>
                </a:solidFill>
                <a:prstDash val="dash"/>
                <a:miter lim="800000"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39" name="Text Box 11"/>
              <p:cNvSpPr txBox="1">
                <a:spLocks noChangeArrowheads="1"/>
              </p:cNvSpPr>
              <p:nvPr/>
            </p:nvSpPr>
            <p:spPr bwMode="auto">
              <a:xfrm>
                <a:off x="2336" y="2341"/>
                <a:ext cx="719" cy="192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l-GR" sz="1400" b="0" i="1">
                    <a:solidFill>
                      <a:schemeClr val="bg1"/>
                    </a:solidFill>
                    <a:latin typeface="Courier New" pitchFamily="49" charset="0"/>
                  </a:rPr>
                  <a:t>«</a:t>
                </a:r>
                <a:r>
                  <a:rPr lang="en-US" sz="1400" b="0" i="1">
                    <a:solidFill>
                      <a:schemeClr val="bg1"/>
                    </a:solidFill>
                    <a:latin typeface="Courier New" pitchFamily="49" charset="0"/>
                  </a:rPr>
                  <a:t>extends</a:t>
                </a:r>
                <a:r>
                  <a:rPr lang="el-GR" sz="1400" b="0" i="1">
                    <a:solidFill>
                      <a:schemeClr val="bg1"/>
                    </a:solidFill>
                    <a:latin typeface="Courier New" pitchFamily="49" charset="0"/>
                  </a:rPr>
                  <a:t>»</a:t>
                </a:r>
                <a:endParaRPr lang="en-GB" sz="1400" b="0" i="1">
                  <a:solidFill>
                    <a:schemeClr val="bg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457740" name="Text Box 12"/>
              <p:cNvSpPr txBox="1">
                <a:spLocks noChangeArrowheads="1"/>
              </p:cNvSpPr>
              <p:nvPr/>
            </p:nvSpPr>
            <p:spPr bwMode="auto">
              <a:xfrm>
                <a:off x="3742" y="1582"/>
                <a:ext cx="135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l-GR" sz="2000" i="1">
                    <a:solidFill>
                      <a:schemeClr val="bg1"/>
                    </a:solidFill>
                    <a:latin typeface="Arial" pitchFamily="34" charset="0"/>
                  </a:rPr>
                  <a:t>Μη-λειτουργικές</a:t>
                </a:r>
              </a:p>
              <a:p>
                <a:pPr algn="l" eaLnBrk="1" hangingPunct="1"/>
                <a:r>
                  <a:rPr lang="el-GR" sz="2000" i="1">
                    <a:solidFill>
                      <a:schemeClr val="bg1"/>
                    </a:solidFill>
                    <a:latin typeface="Arial" pitchFamily="34" charset="0"/>
                  </a:rPr>
                  <a:t>απαιτήσεις</a:t>
                </a:r>
              </a:p>
            </p:txBody>
          </p:sp>
        </p:grpSp>
        <p:sp>
          <p:nvSpPr>
            <p:cNvPr id="457743" name="Oval 15"/>
            <p:cNvSpPr>
              <a:spLocks noChangeArrowheads="1"/>
            </p:cNvSpPr>
            <p:nvPr/>
          </p:nvSpPr>
          <p:spPr bwMode="auto">
            <a:xfrm>
              <a:off x="2039938" y="2847975"/>
              <a:ext cx="1524000" cy="533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44" name="Rectangle 16"/>
            <p:cNvSpPr>
              <a:spLocks noChangeArrowheads="1"/>
            </p:cNvSpPr>
            <p:nvPr/>
          </p:nvSpPr>
          <p:spPr bwMode="auto">
            <a:xfrm>
              <a:off x="2457450" y="2924175"/>
              <a:ext cx="7778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Επιλογή 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εστιατορίου</a:t>
              </a:r>
              <a:endParaRPr lang="en-GB" sz="1200"/>
            </a:p>
          </p:txBody>
        </p:sp>
        <p:grpSp>
          <p:nvGrpSpPr>
            <p:cNvPr id="457745" name="Group 17"/>
            <p:cNvGrpSpPr>
              <a:grpSpLocks/>
            </p:cNvGrpSpPr>
            <p:nvPr/>
          </p:nvGrpSpPr>
          <p:grpSpPr bwMode="auto">
            <a:xfrm>
              <a:off x="1196975" y="4114800"/>
              <a:ext cx="312738" cy="466725"/>
              <a:chOff x="3499" y="3258"/>
              <a:chExt cx="290" cy="389"/>
            </a:xfrm>
          </p:grpSpPr>
          <p:sp>
            <p:nvSpPr>
              <p:cNvPr id="457746" name="Oval 18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47" name="Line 19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48" name="Line 20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49" name="Freeform 21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7750" name="Oval 22"/>
            <p:cNvSpPr>
              <a:spLocks noChangeArrowheads="1"/>
            </p:cNvSpPr>
            <p:nvPr/>
          </p:nvSpPr>
          <p:spPr bwMode="auto">
            <a:xfrm>
              <a:off x="2670175" y="4343400"/>
              <a:ext cx="15240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51" name="Rectangle 23"/>
            <p:cNvSpPr>
              <a:spLocks noChangeArrowheads="1"/>
            </p:cNvSpPr>
            <p:nvPr/>
          </p:nvSpPr>
          <p:spPr bwMode="auto">
            <a:xfrm>
              <a:off x="3025775" y="4419600"/>
              <a:ext cx="9080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Επιλογή 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από το μενού</a:t>
              </a:r>
              <a:endParaRPr lang="en-GB" sz="1200"/>
            </a:p>
          </p:txBody>
        </p:sp>
        <p:sp>
          <p:nvSpPr>
            <p:cNvPr id="457752" name="Oval 24"/>
            <p:cNvSpPr>
              <a:spLocks noChangeArrowheads="1"/>
            </p:cNvSpPr>
            <p:nvPr/>
          </p:nvSpPr>
          <p:spPr bwMode="auto">
            <a:xfrm>
              <a:off x="2924175" y="5105400"/>
              <a:ext cx="16002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53" name="Rectangle 25"/>
            <p:cNvSpPr>
              <a:spLocks noChangeArrowheads="1"/>
            </p:cNvSpPr>
            <p:nvPr/>
          </p:nvSpPr>
          <p:spPr bwMode="auto">
            <a:xfrm>
              <a:off x="3101975" y="5181600"/>
              <a:ext cx="12906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Καταχώρηση 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διεύθυνσης πελάτη</a:t>
              </a:r>
              <a:endParaRPr lang="en-GB" sz="1200"/>
            </a:p>
          </p:txBody>
        </p:sp>
        <p:sp>
          <p:nvSpPr>
            <p:cNvPr id="457754" name="Oval 26"/>
            <p:cNvSpPr>
              <a:spLocks noChangeArrowheads="1"/>
            </p:cNvSpPr>
            <p:nvPr/>
          </p:nvSpPr>
          <p:spPr bwMode="auto">
            <a:xfrm>
              <a:off x="2486025" y="5867400"/>
              <a:ext cx="16002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55" name="Rectangle 27"/>
            <p:cNvSpPr>
              <a:spLocks noChangeArrowheads="1"/>
            </p:cNvSpPr>
            <p:nvPr/>
          </p:nvSpPr>
          <p:spPr bwMode="auto">
            <a:xfrm>
              <a:off x="2873375" y="5943600"/>
              <a:ext cx="8842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Πληρωμή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λογαριασμού</a:t>
              </a:r>
              <a:endParaRPr lang="en-GB" sz="1200"/>
            </a:p>
          </p:txBody>
        </p:sp>
        <p:grpSp>
          <p:nvGrpSpPr>
            <p:cNvPr id="457756" name="Group 28"/>
            <p:cNvGrpSpPr>
              <a:grpSpLocks/>
            </p:cNvGrpSpPr>
            <p:nvPr/>
          </p:nvGrpSpPr>
          <p:grpSpPr bwMode="auto">
            <a:xfrm>
              <a:off x="5897563" y="4267200"/>
              <a:ext cx="312737" cy="466725"/>
              <a:chOff x="3499" y="3258"/>
              <a:chExt cx="290" cy="389"/>
            </a:xfrm>
          </p:grpSpPr>
          <p:sp>
            <p:nvSpPr>
              <p:cNvPr id="457757" name="Oval 29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58" name="Line 30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59" name="Line 31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60" name="Freeform 32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7761" name="Rectangle 33"/>
            <p:cNvSpPr>
              <a:spLocks noChangeArrowheads="1"/>
            </p:cNvSpPr>
            <p:nvPr/>
          </p:nvSpPr>
          <p:spPr bwMode="auto">
            <a:xfrm>
              <a:off x="5676900" y="4724400"/>
              <a:ext cx="8032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Εστιατόριο</a:t>
              </a:r>
              <a:endParaRPr lang="en-GB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57762" name="Group 34"/>
            <p:cNvGrpSpPr>
              <a:grpSpLocks/>
            </p:cNvGrpSpPr>
            <p:nvPr/>
          </p:nvGrpSpPr>
          <p:grpSpPr bwMode="auto">
            <a:xfrm>
              <a:off x="6143625" y="5029200"/>
              <a:ext cx="312738" cy="466725"/>
              <a:chOff x="3499" y="3258"/>
              <a:chExt cx="290" cy="389"/>
            </a:xfrm>
          </p:grpSpPr>
          <p:sp>
            <p:nvSpPr>
              <p:cNvPr id="457763" name="Oval 35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64" name="Line 36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65" name="Line 37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66" name="Freeform 38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7767" name="Rectangle 39"/>
            <p:cNvSpPr>
              <a:spLocks noChangeArrowheads="1"/>
            </p:cNvSpPr>
            <p:nvPr/>
          </p:nvSpPr>
          <p:spPr bwMode="auto">
            <a:xfrm>
              <a:off x="6067425" y="5486400"/>
              <a:ext cx="5207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Οδηγός</a:t>
              </a:r>
              <a:endParaRPr lang="en-GB" sz="1200"/>
            </a:p>
          </p:txBody>
        </p:sp>
        <p:grpSp>
          <p:nvGrpSpPr>
            <p:cNvPr id="457768" name="Group 40"/>
            <p:cNvGrpSpPr>
              <a:grpSpLocks/>
            </p:cNvGrpSpPr>
            <p:nvPr/>
          </p:nvGrpSpPr>
          <p:grpSpPr bwMode="auto">
            <a:xfrm>
              <a:off x="5284788" y="5715000"/>
              <a:ext cx="312737" cy="466725"/>
              <a:chOff x="3499" y="3258"/>
              <a:chExt cx="290" cy="389"/>
            </a:xfrm>
          </p:grpSpPr>
          <p:sp>
            <p:nvSpPr>
              <p:cNvPr id="457769" name="Oval 41"/>
              <p:cNvSpPr>
                <a:spLocks noChangeArrowheads="1"/>
              </p:cNvSpPr>
              <p:nvPr/>
            </p:nvSpPr>
            <p:spPr bwMode="auto">
              <a:xfrm>
                <a:off x="3579" y="3258"/>
                <a:ext cx="142" cy="136"/>
              </a:xfrm>
              <a:prstGeom prst="ellips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70" name="Line 42"/>
              <p:cNvSpPr>
                <a:spLocks noChangeShapeType="1"/>
              </p:cNvSpPr>
              <p:nvPr/>
            </p:nvSpPr>
            <p:spPr bwMode="auto">
              <a:xfrm>
                <a:off x="3647" y="3388"/>
                <a:ext cx="1" cy="117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71" name="Line 43"/>
              <p:cNvSpPr>
                <a:spLocks noChangeShapeType="1"/>
              </p:cNvSpPr>
              <p:nvPr/>
            </p:nvSpPr>
            <p:spPr bwMode="auto">
              <a:xfrm>
                <a:off x="3542" y="3419"/>
                <a:ext cx="203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72" name="Freeform 44"/>
              <p:cNvSpPr>
                <a:spLocks/>
              </p:cNvSpPr>
              <p:nvPr/>
            </p:nvSpPr>
            <p:spPr bwMode="auto">
              <a:xfrm>
                <a:off x="3499" y="3505"/>
                <a:ext cx="290" cy="142"/>
              </a:xfrm>
              <a:custGeom>
                <a:avLst/>
                <a:gdLst>
                  <a:gd name="T0" fmla="*/ 0 w 47"/>
                  <a:gd name="T1" fmla="*/ 23 h 23"/>
                  <a:gd name="T2" fmla="*/ 24 w 47"/>
                  <a:gd name="T3" fmla="*/ 0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23"/>
                    </a:moveTo>
                    <a:lnTo>
                      <a:pt x="24" y="0"/>
                    </a:lnTo>
                    <a:lnTo>
                      <a:pt x="47" y="23"/>
                    </a:lnTo>
                  </a:path>
                </a:pathLst>
              </a:custGeom>
              <a:noFill/>
              <a:ln w="19050" cmpd="sng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7773" name="Rectangle 45"/>
            <p:cNvSpPr>
              <a:spLocks noChangeArrowheads="1"/>
            </p:cNvSpPr>
            <p:nvPr/>
          </p:nvSpPr>
          <p:spPr bwMode="auto">
            <a:xfrm>
              <a:off x="5105400" y="6172200"/>
              <a:ext cx="8191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Λογιστήριο</a:t>
              </a:r>
              <a:endParaRPr lang="en-GB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7774" name="Line 46"/>
            <p:cNvSpPr>
              <a:spLocks noChangeShapeType="1"/>
            </p:cNvSpPr>
            <p:nvPr/>
          </p:nvSpPr>
          <p:spPr bwMode="auto">
            <a:xfrm>
              <a:off x="1577975" y="4419600"/>
              <a:ext cx="990600" cy="152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75" name="Line 47"/>
            <p:cNvSpPr>
              <a:spLocks noChangeShapeType="1"/>
            </p:cNvSpPr>
            <p:nvPr/>
          </p:nvSpPr>
          <p:spPr bwMode="auto">
            <a:xfrm>
              <a:off x="1577975" y="4495800"/>
              <a:ext cx="1295400" cy="8382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76" name="Line 48"/>
            <p:cNvSpPr>
              <a:spLocks noChangeShapeType="1"/>
            </p:cNvSpPr>
            <p:nvPr/>
          </p:nvSpPr>
          <p:spPr bwMode="auto">
            <a:xfrm>
              <a:off x="1577975" y="4648200"/>
              <a:ext cx="990600" cy="1295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77" name="Rectangle 49"/>
            <p:cNvSpPr>
              <a:spLocks noChangeArrowheads="1"/>
            </p:cNvSpPr>
            <p:nvPr/>
          </p:nvSpPr>
          <p:spPr bwMode="auto">
            <a:xfrm>
              <a:off x="1120775" y="4572000"/>
              <a:ext cx="6016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l-GR" sz="1200">
                  <a:solidFill>
                    <a:srgbClr val="000000"/>
                  </a:solidFill>
                  <a:latin typeface="Arial" pitchFamily="34" charset="0"/>
                </a:rPr>
                <a:t>Πελάτης</a:t>
              </a:r>
              <a:endParaRPr lang="en-GB" sz="1200"/>
            </a:p>
          </p:txBody>
        </p:sp>
        <p:sp>
          <p:nvSpPr>
            <p:cNvPr id="457778" name="Line 50"/>
            <p:cNvSpPr>
              <a:spLocks noChangeShapeType="1"/>
            </p:cNvSpPr>
            <p:nvPr/>
          </p:nvSpPr>
          <p:spPr bwMode="auto">
            <a:xfrm flipV="1">
              <a:off x="4346575" y="4572000"/>
              <a:ext cx="1371600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79" name="Text Box 51"/>
            <p:cNvSpPr txBox="1">
              <a:spLocks noChangeArrowheads="1"/>
            </p:cNvSpPr>
            <p:nvPr/>
          </p:nvSpPr>
          <p:spPr bwMode="auto">
            <a:xfrm>
              <a:off x="4346575" y="4267200"/>
              <a:ext cx="1247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παραγγελία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7780" name="Line 52"/>
            <p:cNvSpPr>
              <a:spLocks noChangeShapeType="1"/>
            </p:cNvSpPr>
            <p:nvPr/>
          </p:nvSpPr>
          <p:spPr bwMode="auto">
            <a:xfrm flipV="1">
              <a:off x="4606925" y="5334000"/>
              <a:ext cx="1371600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81" name="Text Box 53"/>
            <p:cNvSpPr txBox="1">
              <a:spLocks noChangeArrowheads="1"/>
            </p:cNvSpPr>
            <p:nvPr/>
          </p:nvSpPr>
          <p:spPr bwMode="auto">
            <a:xfrm>
              <a:off x="4606925" y="5045075"/>
              <a:ext cx="11414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εντολές</a:t>
              </a:r>
            </a:p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παράδοσης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7782" name="Line 54"/>
            <p:cNvSpPr>
              <a:spLocks noChangeShapeType="1"/>
            </p:cNvSpPr>
            <p:nvPr/>
          </p:nvSpPr>
          <p:spPr bwMode="auto">
            <a:xfrm flipV="1">
              <a:off x="4114800" y="6019800"/>
              <a:ext cx="1219200" cy="152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83" name="Text Box 55"/>
            <p:cNvSpPr txBox="1">
              <a:spLocks noChangeArrowheads="1"/>
            </p:cNvSpPr>
            <p:nvPr/>
          </p:nvSpPr>
          <p:spPr bwMode="auto">
            <a:xfrm>
              <a:off x="4191000" y="5791200"/>
              <a:ext cx="9286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πληρωμή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7784" name="Oval 56"/>
            <p:cNvSpPr>
              <a:spLocks noChangeArrowheads="1"/>
            </p:cNvSpPr>
            <p:nvPr/>
          </p:nvSpPr>
          <p:spPr bwMode="auto">
            <a:xfrm>
              <a:off x="7391400" y="4678363"/>
              <a:ext cx="1600200" cy="5334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85" name="Rectangle 57"/>
            <p:cNvSpPr>
              <a:spLocks noChangeArrowheads="1"/>
            </p:cNvSpPr>
            <p:nvPr/>
          </p:nvSpPr>
          <p:spPr bwMode="auto">
            <a:xfrm>
              <a:off x="7807325" y="4754563"/>
              <a:ext cx="85566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Διαχείριση</a:t>
              </a:r>
            </a:p>
            <a:p>
              <a:r>
                <a:rPr lang="el-GR" sz="1200" b="0">
                  <a:solidFill>
                    <a:srgbClr val="000000"/>
                  </a:solidFill>
                  <a:latin typeface="Arial" pitchFamily="34" charset="0"/>
                </a:rPr>
                <a:t>συναλλαγών</a:t>
              </a:r>
              <a:endParaRPr lang="en-GB" sz="1200"/>
            </a:p>
          </p:txBody>
        </p:sp>
        <p:sp>
          <p:nvSpPr>
            <p:cNvPr id="457786" name="Line 58"/>
            <p:cNvSpPr>
              <a:spLocks noChangeShapeType="1"/>
            </p:cNvSpPr>
            <p:nvPr/>
          </p:nvSpPr>
          <p:spPr bwMode="auto">
            <a:xfrm>
              <a:off x="6207125" y="4525963"/>
              <a:ext cx="1295400" cy="3048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87" name="Line 59"/>
            <p:cNvSpPr>
              <a:spLocks noChangeShapeType="1"/>
            </p:cNvSpPr>
            <p:nvPr/>
          </p:nvSpPr>
          <p:spPr bwMode="auto">
            <a:xfrm flipV="1">
              <a:off x="6511925" y="5135563"/>
              <a:ext cx="990600" cy="1524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88" name="Line 60"/>
            <p:cNvSpPr>
              <a:spLocks noChangeShapeType="1"/>
            </p:cNvSpPr>
            <p:nvPr/>
          </p:nvSpPr>
          <p:spPr bwMode="auto">
            <a:xfrm flipV="1">
              <a:off x="5638800" y="5287963"/>
              <a:ext cx="2168525" cy="731837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89" name="Text Box 61"/>
            <p:cNvSpPr txBox="1">
              <a:spLocks noChangeArrowheads="1"/>
            </p:cNvSpPr>
            <p:nvPr/>
          </p:nvSpPr>
          <p:spPr bwMode="auto">
            <a:xfrm>
              <a:off x="6664325" y="4373563"/>
              <a:ext cx="7159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έσοδα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7790" name="Text Box 62"/>
            <p:cNvSpPr txBox="1">
              <a:spLocks noChangeArrowheads="1"/>
            </p:cNvSpPr>
            <p:nvPr/>
          </p:nvSpPr>
          <p:spPr bwMode="auto">
            <a:xfrm>
              <a:off x="6511925" y="4906963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μισθός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7791" name="Text Box 63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11414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συναλλαγή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7792" name="Text Box 64"/>
            <p:cNvSpPr txBox="1">
              <a:spLocks noChangeArrowheads="1"/>
            </p:cNvSpPr>
            <p:nvPr/>
          </p:nvSpPr>
          <p:spPr bwMode="auto">
            <a:xfrm>
              <a:off x="6477000" y="6324600"/>
              <a:ext cx="12477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sz="1400" b="0" i="1">
                  <a:latin typeface="Courier New" pitchFamily="49" charset="0"/>
                </a:rPr>
                <a:t>«</a:t>
              </a:r>
              <a:r>
                <a:rPr lang="en-US" sz="1400" b="0" i="1">
                  <a:latin typeface="Courier New" pitchFamily="49" charset="0"/>
                </a:rPr>
                <a:t>includes</a:t>
              </a:r>
              <a:r>
                <a:rPr lang="el-GR" sz="1400" b="0" i="1">
                  <a:latin typeface="Courier New" pitchFamily="49" charset="0"/>
                </a:rPr>
                <a:t>»</a:t>
              </a:r>
              <a:endParaRPr lang="en-GB" sz="1400" b="0" i="1">
                <a:latin typeface="Courier New" pitchFamily="49" charset="0"/>
              </a:endParaRPr>
            </a:p>
          </p:txBody>
        </p:sp>
        <p:sp>
          <p:nvSpPr>
            <p:cNvPr id="457793" name="Freeform 65"/>
            <p:cNvSpPr>
              <a:spLocks/>
            </p:cNvSpPr>
            <p:nvPr/>
          </p:nvSpPr>
          <p:spPr bwMode="auto">
            <a:xfrm>
              <a:off x="4038600" y="5257800"/>
              <a:ext cx="4038600" cy="1371600"/>
            </a:xfrm>
            <a:custGeom>
              <a:avLst/>
              <a:gdLst>
                <a:gd name="T0" fmla="*/ 2544 w 2544"/>
                <a:gd name="T1" fmla="*/ 0 h 864"/>
                <a:gd name="T2" fmla="*/ 2160 w 2544"/>
                <a:gd name="T3" fmla="*/ 576 h 864"/>
                <a:gd name="T4" fmla="*/ 1104 w 2544"/>
                <a:gd name="T5" fmla="*/ 864 h 864"/>
                <a:gd name="T6" fmla="*/ 0 w 2544"/>
                <a:gd name="T7" fmla="*/ 62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4" h="864">
                  <a:moveTo>
                    <a:pt x="2544" y="0"/>
                  </a:moveTo>
                  <a:lnTo>
                    <a:pt x="2160" y="576"/>
                  </a:lnTo>
                  <a:lnTo>
                    <a:pt x="1104" y="864"/>
                  </a:lnTo>
                  <a:lnTo>
                    <a:pt x="0" y="624"/>
                  </a:lnTo>
                </a:path>
              </a:pathLst>
            </a:custGeom>
            <a:noFill/>
            <a:ln w="19050" cap="flat" cmpd="sng">
              <a:solidFill>
                <a:srgbClr val="003366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Use Cas</a:t>
            </a:r>
            <a:r>
              <a:rPr lang="en-GB" sz="2800" dirty="0" smtClean="0">
                <a:solidFill>
                  <a:srgbClr val="FF6600"/>
                </a:solidFill>
              </a:rPr>
              <a:t>e Diagram </a:t>
            </a:r>
            <a:r>
              <a:rPr lang="en-GB" sz="2800" u="sng" kern="1200" dirty="0">
                <a:solidFill>
                  <a:schemeClr val="accent2">
                    <a:lumMod val="75000"/>
                  </a:schemeClr>
                </a:solidFill>
              </a:rPr>
              <a:t>Usage</a:t>
            </a:r>
            <a:endParaRPr lang="en-GB" sz="2800" u="sng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5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3312"/>
            <a:ext cx="8305800" cy="5221288"/>
          </a:xfrm>
        </p:spPr>
        <p:txBody>
          <a:bodyPr/>
          <a:lstStyle/>
          <a:p>
            <a:r>
              <a:rPr lang="el-GR" sz="2800" dirty="0"/>
              <a:t>Επικοινωνία με πελάτες</a:t>
            </a:r>
          </a:p>
          <a:p>
            <a:pPr lvl="1"/>
            <a:r>
              <a:rPr lang="el-GR" sz="2400" dirty="0"/>
              <a:t>Τα διαγράμματα χρήσης είναι απλά και βοηθούν την ανταλλαγή απόψεων αναφορικά με τον καθορισμό βασικών λειτουργικών και μη-λειτουργικών τμημάτων ενός συστήματος</a:t>
            </a:r>
          </a:p>
          <a:p>
            <a:pPr lvl="2"/>
            <a:r>
              <a:rPr lang="el-GR" sz="2000" dirty="0"/>
              <a:t>Ειδικότερα για μη-λειτουργικές απαιτήσεις όπως </a:t>
            </a:r>
            <a:r>
              <a:rPr lang="en-US" sz="2000" dirty="0"/>
              <a:t>(portability,, scalability, adaptability, </a:t>
            </a:r>
            <a:r>
              <a:rPr lang="en-US" sz="2000" dirty="0" err="1"/>
              <a:t>etc</a:t>
            </a:r>
            <a:r>
              <a:rPr lang="en-US" sz="2000" dirty="0"/>
              <a:t>), </a:t>
            </a:r>
            <a:r>
              <a:rPr lang="el-GR" sz="2000" dirty="0"/>
              <a:t>τα διαγράμματα περίπτωσης χρήσης είναι ιδιαίτερα χρήσιμα αφού τονίζουν την χρήση του συστήματος και μπορούν να εξηγήσουν δύσκολους όρους</a:t>
            </a:r>
          </a:p>
          <a:p>
            <a:r>
              <a:rPr lang="el-GR" sz="2800" dirty="0"/>
              <a:t>Καθορισμός σημείων ελέγχου </a:t>
            </a:r>
          </a:p>
          <a:p>
            <a:pPr lvl="1"/>
            <a:r>
              <a:rPr lang="el-GR" sz="2400" dirty="0"/>
              <a:t>Βοηθούν στον κατοπινό έλεγχο του συστήματος οδηγώντας στην οριοθέτησης σημείων ελέγχου </a:t>
            </a:r>
            <a:r>
              <a:rPr lang="en-US" sz="2400" dirty="0"/>
              <a:t>(test cases)</a:t>
            </a:r>
            <a:r>
              <a:rPr lang="el-GR" sz="2400" dirty="0"/>
              <a:t>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Use Cas</a:t>
            </a:r>
            <a:r>
              <a:rPr lang="en-GB" sz="2800" dirty="0" smtClean="0">
                <a:solidFill>
                  <a:srgbClr val="FF6600"/>
                </a:solidFill>
              </a:rPr>
              <a:t>e Diagram </a:t>
            </a:r>
            <a:r>
              <a:rPr lang="en-GB" sz="2800" u="sng" kern="1200" dirty="0">
                <a:solidFill>
                  <a:schemeClr val="accent2">
                    <a:lumMod val="75000"/>
                  </a:schemeClr>
                </a:solidFill>
              </a:rPr>
              <a:t>Usage</a:t>
            </a:r>
            <a:endParaRPr lang="en-GB" sz="2800" u="sng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2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07375" cy="4814888"/>
          </a:xfrm>
        </p:spPr>
        <p:txBody>
          <a:bodyPr/>
          <a:lstStyle/>
          <a:p>
            <a:r>
              <a:rPr lang="el-GR" sz="2800"/>
              <a:t>Περιπτώσεις χρήσης ενός </a:t>
            </a:r>
            <a:r>
              <a:rPr lang="en-US" sz="2800"/>
              <a:t>ATM</a:t>
            </a:r>
            <a:r>
              <a:rPr lang="el-GR" sz="2800"/>
              <a:t> </a:t>
            </a:r>
          </a:p>
        </p:txBody>
      </p:sp>
      <p:pic>
        <p:nvPicPr>
          <p:cNvPr id="459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989138"/>
            <a:ext cx="8858250" cy="48339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Use Cas</a:t>
            </a:r>
            <a:r>
              <a:rPr lang="en-GB" sz="2800" dirty="0" smtClean="0">
                <a:solidFill>
                  <a:srgbClr val="FF6600"/>
                </a:solidFill>
              </a:rPr>
              <a:t>e Diagram </a:t>
            </a:r>
            <a:r>
              <a:rPr lang="en-GB" sz="2800" u="sng" kern="1200" dirty="0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endParaRPr lang="en-GB" sz="2800" u="sng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0022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0025" name="Rectangle 9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70026" name="lbImage" descr="http://www.netbeans.org/images/articles/uml-why-model/UseCas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1088"/>
            <a:ext cx="7315200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0028" name="Rectangle 12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Use Cas</a:t>
            </a:r>
            <a:r>
              <a:rPr lang="en-GB" sz="2800" dirty="0" smtClean="0">
                <a:solidFill>
                  <a:srgbClr val="FF6600"/>
                </a:solidFill>
              </a:rPr>
              <a:t>e Diagram </a:t>
            </a:r>
            <a:r>
              <a:rPr lang="en-GB" sz="2800" u="sng" kern="1200" dirty="0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endParaRPr lang="en-GB" sz="2800" u="sng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4118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4119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4120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4121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4123" name="Rectangle 11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4125" name="Rectangle 13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741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4126" name="Rectangle 14"/>
          <p:cNvSpPr>
            <a:spLocks noChangeArrowheads="1"/>
          </p:cNvSpPr>
          <p:nvPr/>
        </p:nvSpPr>
        <p:spPr bwMode="auto">
          <a:xfrm>
            <a:off x="2047875" y="5911850"/>
            <a:ext cx="514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r-TR" sz="1600" b="1" dirty="0">
                <a:cs typeface="Times New Roman" pitchFamily="18" charset="0"/>
              </a:rPr>
              <a:t>Copyright © 1997 by Rational Software Corporation</a:t>
            </a:r>
            <a:endParaRPr lang="tr-TR" sz="2400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Use Cas</a:t>
            </a:r>
            <a:r>
              <a:rPr lang="en-GB" sz="2800" dirty="0" smtClean="0">
                <a:solidFill>
                  <a:srgbClr val="FF6600"/>
                </a:solidFill>
              </a:rPr>
              <a:t>e Diagram </a:t>
            </a:r>
            <a:r>
              <a:rPr lang="en-GB" sz="2800" u="sng" kern="1200" dirty="0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endParaRPr lang="en-GB" sz="2800" u="sng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838200"/>
          </a:xfrm>
          <a:noFill/>
          <a:ln/>
        </p:spPr>
        <p:txBody>
          <a:bodyPr/>
          <a:lstStyle/>
          <a:p>
            <a:r>
              <a:rPr lang="en-GB" sz="2800" b="1" dirty="0"/>
              <a:t>Modelling Languages</a:t>
            </a:r>
            <a:r>
              <a:rPr lang="en-GB" sz="2800" b="1" dirty="0">
                <a:solidFill>
                  <a:srgbClr val="FF6600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/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Graphical </a:t>
            </a:r>
            <a:r>
              <a:rPr lang="en-GB" sz="2800" b="1" dirty="0">
                <a:solidFill>
                  <a:srgbClr val="FF6600"/>
                </a:solidFill>
              </a:rPr>
              <a:t>modelling languages</a:t>
            </a: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pic>
        <p:nvPicPr>
          <p:cNvPr id="417799" name="Picture 7" descr="File:EXPRESS-G diagram for Family schema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191000"/>
            <a:ext cx="3381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804" name="Rectangle 12"/>
          <p:cNvSpPr>
            <a:spLocks noChangeArrowheads="1"/>
          </p:cNvSpPr>
          <p:nvPr/>
        </p:nvSpPr>
        <p:spPr bwMode="auto">
          <a:xfrm>
            <a:off x="4267200" y="939800"/>
            <a:ext cx="49530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1400" b="1" dirty="0"/>
              <a:t>SCHEMA </a:t>
            </a:r>
            <a:r>
              <a:rPr lang="el-GR" sz="1400" b="1" dirty="0" err="1"/>
              <a:t>Family</a:t>
            </a:r>
            <a:r>
              <a:rPr lang="el-GR" sz="1400" b="1" dirty="0"/>
              <a:t>;</a:t>
            </a:r>
          </a:p>
          <a:p>
            <a:r>
              <a:rPr lang="el-GR" sz="1400" b="1" dirty="0"/>
              <a:t>ENTITY </a:t>
            </a:r>
            <a:r>
              <a:rPr lang="el-GR" sz="1400" b="1" dirty="0" err="1"/>
              <a:t>Person</a:t>
            </a:r>
            <a:endParaRPr lang="el-GR" sz="1400" b="1" dirty="0"/>
          </a:p>
          <a:p>
            <a:r>
              <a:rPr lang="el-GR" sz="1400" b="1" dirty="0"/>
              <a:t>   ABSTRACT SUPERTYPE OF (ONEOF (</a:t>
            </a:r>
            <a:r>
              <a:rPr lang="el-GR" sz="1400" b="1" dirty="0" err="1"/>
              <a:t>Male</a:t>
            </a:r>
            <a:r>
              <a:rPr lang="el-GR" sz="1400" b="1" dirty="0"/>
              <a:t>, </a:t>
            </a:r>
            <a:r>
              <a:rPr lang="el-GR" sz="1400" b="1" dirty="0" err="1"/>
              <a:t>Female</a:t>
            </a:r>
            <a:r>
              <a:rPr lang="el-GR" sz="1400" b="1" dirty="0"/>
              <a:t>));</a:t>
            </a:r>
          </a:p>
          <a:p>
            <a:r>
              <a:rPr lang="el-GR" sz="1400" b="1" dirty="0"/>
              <a:t>     </a:t>
            </a:r>
            <a:r>
              <a:rPr lang="el-GR" sz="1400" b="1" dirty="0" err="1"/>
              <a:t>name</a:t>
            </a:r>
            <a:r>
              <a:rPr lang="el-GR" sz="1400" b="1" dirty="0"/>
              <a:t>: STRING;</a:t>
            </a:r>
          </a:p>
          <a:p>
            <a:r>
              <a:rPr lang="el-GR" sz="1400" b="1" dirty="0"/>
              <a:t>     </a:t>
            </a:r>
            <a:r>
              <a:rPr lang="el-GR" sz="1400" b="1" dirty="0" err="1"/>
              <a:t>mother</a:t>
            </a:r>
            <a:r>
              <a:rPr lang="el-GR" sz="1400" b="1" dirty="0"/>
              <a:t>: OPTIONAL </a:t>
            </a:r>
            <a:r>
              <a:rPr lang="el-GR" sz="1400" b="1" dirty="0" err="1"/>
              <a:t>Female</a:t>
            </a:r>
            <a:r>
              <a:rPr lang="el-GR" sz="1400" b="1" dirty="0"/>
              <a:t>;</a:t>
            </a:r>
          </a:p>
          <a:p>
            <a:r>
              <a:rPr lang="el-GR" sz="1400" b="1" dirty="0"/>
              <a:t>     </a:t>
            </a:r>
            <a:r>
              <a:rPr lang="el-GR" sz="1400" b="1" dirty="0" err="1"/>
              <a:t>father</a:t>
            </a:r>
            <a:r>
              <a:rPr lang="el-GR" sz="1400" b="1" dirty="0"/>
              <a:t>: OPTIONAL </a:t>
            </a:r>
            <a:r>
              <a:rPr lang="el-GR" sz="1400" b="1" dirty="0" err="1"/>
              <a:t>Male</a:t>
            </a:r>
            <a:r>
              <a:rPr lang="el-GR" sz="1400" b="1" dirty="0"/>
              <a:t>;</a:t>
            </a:r>
          </a:p>
          <a:p>
            <a:r>
              <a:rPr lang="el-GR" sz="1400" b="1" dirty="0"/>
              <a:t>END_ENTITY;</a:t>
            </a:r>
          </a:p>
          <a:p>
            <a:endParaRPr lang="el-GR" sz="1400" b="1" dirty="0"/>
          </a:p>
          <a:p>
            <a:r>
              <a:rPr lang="el-GR" sz="1400" b="1" dirty="0"/>
              <a:t>ENTITY </a:t>
            </a:r>
            <a:r>
              <a:rPr lang="el-GR" sz="1400" b="1" dirty="0" err="1"/>
              <a:t>Female</a:t>
            </a:r>
            <a:endParaRPr lang="el-GR" sz="1400" b="1" dirty="0"/>
          </a:p>
          <a:p>
            <a:r>
              <a:rPr lang="el-GR" sz="1400" b="1" dirty="0"/>
              <a:t>   SUBTYPE OF (</a:t>
            </a:r>
            <a:r>
              <a:rPr lang="el-GR" sz="1400" b="1" dirty="0" err="1"/>
              <a:t>Person</a:t>
            </a:r>
            <a:r>
              <a:rPr lang="el-GR" sz="1400" b="1" dirty="0"/>
              <a:t>);</a:t>
            </a:r>
          </a:p>
          <a:p>
            <a:r>
              <a:rPr lang="el-GR" sz="1400" b="1" dirty="0"/>
              <a:t>END_ENTITY;</a:t>
            </a:r>
          </a:p>
          <a:p>
            <a:endParaRPr lang="el-GR" sz="1400" b="1" dirty="0"/>
          </a:p>
          <a:p>
            <a:r>
              <a:rPr lang="el-GR" sz="1400" b="1" dirty="0"/>
              <a:t>ENTITY </a:t>
            </a:r>
            <a:r>
              <a:rPr lang="el-GR" sz="1400" b="1" dirty="0" err="1"/>
              <a:t>Male</a:t>
            </a:r>
            <a:endParaRPr lang="el-GR" sz="1400" b="1" dirty="0"/>
          </a:p>
          <a:p>
            <a:r>
              <a:rPr lang="el-GR" sz="1400" b="1" dirty="0"/>
              <a:t>   SUBTYPE </a:t>
            </a:r>
            <a:r>
              <a:rPr lang="el-GR" sz="1400" b="1" dirty="0" err="1"/>
              <a:t>of</a:t>
            </a:r>
            <a:r>
              <a:rPr lang="el-GR" sz="1400" b="1" dirty="0"/>
              <a:t> (</a:t>
            </a:r>
            <a:r>
              <a:rPr lang="el-GR" sz="1400" b="1" dirty="0" err="1"/>
              <a:t>Person</a:t>
            </a:r>
            <a:r>
              <a:rPr lang="el-GR" sz="1400" b="1" dirty="0"/>
              <a:t>);</a:t>
            </a:r>
          </a:p>
          <a:p>
            <a:r>
              <a:rPr lang="el-GR" sz="1400" b="1" dirty="0"/>
              <a:t>END_ENTITY;</a:t>
            </a:r>
          </a:p>
          <a:p>
            <a:endParaRPr lang="el-GR" sz="1400" b="1" dirty="0"/>
          </a:p>
          <a:p>
            <a:r>
              <a:rPr lang="el-GR" sz="1400" b="1" dirty="0"/>
              <a:t>END_SCHEMA;</a:t>
            </a:r>
          </a:p>
        </p:txBody>
      </p:sp>
      <p:sp>
        <p:nvSpPr>
          <p:cNvPr id="417805" name="Rectangle 13"/>
          <p:cNvSpPr>
            <a:spLocks noChangeArrowheads="1"/>
          </p:cNvSpPr>
          <p:nvPr/>
        </p:nvSpPr>
        <p:spPr bwMode="auto">
          <a:xfrm>
            <a:off x="0" y="2362200"/>
            <a:ext cx="434340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EXPRESS </a:t>
            </a:r>
            <a:r>
              <a:rPr lang="el-G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EXPRESS-G</a:t>
            </a:r>
            <a:r>
              <a:rPr lang="el-GR" dirty="0"/>
              <a:t> (ISO 10303-11)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an</a:t>
            </a:r>
            <a:r>
              <a:rPr lang="el-GR" dirty="0"/>
              <a:t> </a:t>
            </a:r>
            <a:r>
              <a:rPr lang="el-GR" dirty="0" err="1"/>
              <a:t>international</a:t>
            </a:r>
            <a:r>
              <a:rPr lang="el-GR" dirty="0"/>
              <a:t> </a:t>
            </a:r>
            <a:r>
              <a:rPr lang="el-GR" dirty="0" err="1"/>
              <a:t>standard</a:t>
            </a:r>
            <a:r>
              <a:rPr lang="el-GR" dirty="0"/>
              <a:t> </a:t>
            </a:r>
            <a:r>
              <a:rPr lang="el-GR" dirty="0" err="1"/>
              <a:t>general</a:t>
            </a:r>
            <a:r>
              <a:rPr lang="el-GR" dirty="0"/>
              <a:t>-</a:t>
            </a:r>
            <a:r>
              <a:rPr lang="el-GR" dirty="0" err="1"/>
              <a:t>purpose</a:t>
            </a:r>
            <a:r>
              <a:rPr lang="el-GR" dirty="0"/>
              <a:t> 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l-GR" dirty="0" err="1"/>
              <a:t>modeling</a:t>
            </a:r>
            <a:r>
              <a:rPr lang="el-GR" dirty="0"/>
              <a:t> </a:t>
            </a:r>
            <a:r>
              <a:rPr lang="el-GR" dirty="0" err="1"/>
              <a:t>language</a:t>
            </a:r>
            <a:r>
              <a:rPr lang="el-GR" dirty="0"/>
              <a:t>. </a:t>
            </a:r>
          </a:p>
          <a:p>
            <a:pPr marL="722313" indent="-722313"/>
            <a:r>
              <a:rPr lang="el-G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Extended</a:t>
            </a: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Enterprise</a:t>
            </a: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Modeling</a:t>
            </a: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Language</a:t>
            </a:r>
            <a:r>
              <a:rPr lang="el-GR" dirty="0"/>
              <a:t> (EEML)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commonly</a:t>
            </a:r>
            <a:r>
              <a:rPr lang="el-GR" dirty="0"/>
              <a:t> </a:t>
            </a:r>
            <a:r>
              <a:rPr lang="el-GR" dirty="0" err="1"/>
              <a:t>used</a:t>
            </a:r>
            <a:r>
              <a:rPr lang="el-GR" dirty="0"/>
              <a:t> </a:t>
            </a:r>
            <a:r>
              <a:rPr lang="el-GR" dirty="0" err="1"/>
              <a:t>for</a:t>
            </a:r>
            <a:r>
              <a:rPr lang="el-GR" dirty="0"/>
              <a:t> </a:t>
            </a:r>
            <a:r>
              <a:rPr lang="el-GR" dirty="0" err="1"/>
              <a:t>business</a:t>
            </a:r>
            <a:r>
              <a:rPr lang="el-GR" dirty="0"/>
              <a:t> </a:t>
            </a:r>
            <a:r>
              <a:rPr lang="el-GR" dirty="0" err="1"/>
              <a:t>process</a:t>
            </a:r>
            <a:r>
              <a:rPr lang="el-GR" dirty="0"/>
              <a:t> </a:t>
            </a:r>
            <a:r>
              <a:rPr lang="el-GR" dirty="0" err="1"/>
              <a:t>modeling</a:t>
            </a:r>
            <a:r>
              <a:rPr lang="el-GR" dirty="0"/>
              <a:t> </a:t>
            </a:r>
            <a:r>
              <a:rPr lang="el-GR" dirty="0" err="1"/>
              <a:t>across</a:t>
            </a:r>
            <a:r>
              <a:rPr lang="el-GR" dirty="0"/>
              <a:t> a </a:t>
            </a:r>
            <a:r>
              <a:rPr lang="el-GR" dirty="0" err="1"/>
              <a:t>number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layers</a:t>
            </a:r>
            <a:r>
              <a:rPr lang="el-GR" dirty="0"/>
              <a:t>. </a:t>
            </a:r>
          </a:p>
        </p:txBody>
      </p:sp>
      <p:sp>
        <p:nvSpPr>
          <p:cNvPr id="417806" name="AutoShape 14"/>
          <p:cNvSpPr>
            <a:spLocks noChangeArrowheads="1"/>
          </p:cNvSpPr>
          <p:nvPr/>
        </p:nvSpPr>
        <p:spPr bwMode="auto">
          <a:xfrm rot="-1673837">
            <a:off x="2133600" y="1600200"/>
            <a:ext cx="2514600" cy="304800"/>
          </a:xfrm>
          <a:prstGeom prst="rightArrow">
            <a:avLst>
              <a:gd name="adj1" fmla="val 43750"/>
              <a:gd name="adj2" fmla="val 12126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4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Interaction </a:t>
            </a:r>
            <a:r>
              <a:rPr lang="en-GB" sz="2800" b="1" dirty="0">
                <a:solidFill>
                  <a:srgbClr val="FF6600"/>
                </a:solidFill>
              </a:rPr>
              <a:t>Diagrams</a:t>
            </a: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graphicFrame>
        <p:nvGraphicFramePr>
          <p:cNvPr id="476166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99304"/>
              </p:ext>
            </p:extLst>
          </p:nvPr>
        </p:nvGraphicFramePr>
        <p:xfrm>
          <a:off x="423863" y="1338263"/>
          <a:ext cx="8435975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4" imgW="8504020" imgH="4796473" progId="Word.Document.8">
                  <p:embed/>
                </p:oleObj>
              </mc:Choice>
              <mc:Fallback>
                <p:oleObj name="Document" r:id="rId4" imgW="8504020" imgH="47964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338263"/>
                        <a:ext cx="8435975" cy="47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8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8991600" cy="4814888"/>
          </a:xfrm>
        </p:spPr>
        <p:txBody>
          <a:bodyPr/>
          <a:lstStyle/>
          <a:p>
            <a:r>
              <a:rPr lang="el-GR" sz="2400" dirty="0"/>
              <a:t>Ένα διάγραμμα συνεργασίας είναι μια εναλλακτική γραφικής αναπαράστασης της πραγματοποίησης ενός σεναρίου χρήσης</a:t>
            </a:r>
            <a:endParaRPr lang="en-GB" sz="2400" dirty="0"/>
          </a:p>
          <a:p>
            <a:pPr algn="just"/>
            <a:r>
              <a:rPr lang="el-GR" sz="2400" dirty="0"/>
              <a:t>Παρουσιάζει αλληλεπιδράσεις οργανωμένες γύρω από αντικείμενα και τις μεταξύ τους </a:t>
            </a:r>
            <a:r>
              <a:rPr lang="el-GR" sz="2400" dirty="0" smtClean="0"/>
              <a:t>συνδέσεις</a:t>
            </a:r>
            <a:endParaRPr lang="en-US" sz="2400" dirty="0" smtClean="0"/>
          </a:p>
          <a:p>
            <a:pPr algn="just"/>
            <a:r>
              <a:rPr lang="el-GR" sz="2400" dirty="0"/>
              <a:t>Διαφορά μεταξύ διαγραμμάτων ακολουθίας και συνεργασίας</a:t>
            </a:r>
          </a:p>
          <a:p>
            <a:pPr lvl="1" algn="just"/>
            <a:r>
              <a:rPr lang="el-GR" sz="2000" dirty="0"/>
              <a:t>Ενώ το διάγραμμα ακολουθίας δείχνει την ακολουθία μηνυμάτων ανάμεσα στα αντικείμενα, με την πάροδο του χρόνου, το διάγραμμα συνεργασίας δίνει μεγαλύτερη έμφαση στο περιεχόμενο και στις σχέσεις μεταξύ των αντικειμένων</a:t>
            </a:r>
          </a:p>
          <a:p>
            <a:pPr algn="just"/>
            <a:endParaRPr lang="en-US" sz="2400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3886200" y="4419601"/>
            <a:ext cx="5105400" cy="2133600"/>
            <a:chOff x="1646238" y="3573463"/>
            <a:chExt cx="5949950" cy="3287712"/>
          </a:xfrm>
        </p:grpSpPr>
        <p:sp>
          <p:nvSpPr>
            <p:cNvPr id="497668" name="Line 4"/>
            <p:cNvSpPr>
              <a:spLocks noChangeShapeType="1"/>
            </p:cNvSpPr>
            <p:nvPr/>
          </p:nvSpPr>
          <p:spPr bwMode="auto">
            <a:xfrm flipH="1">
              <a:off x="2679700" y="4414838"/>
              <a:ext cx="33338" cy="124618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7669" name="Line 5"/>
            <p:cNvSpPr>
              <a:spLocks noChangeShapeType="1"/>
            </p:cNvSpPr>
            <p:nvPr/>
          </p:nvSpPr>
          <p:spPr bwMode="auto">
            <a:xfrm flipV="1">
              <a:off x="3184525" y="4076700"/>
              <a:ext cx="2663825" cy="1655763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7670" name="Line 6"/>
            <p:cNvSpPr>
              <a:spLocks noChangeShapeType="1"/>
            </p:cNvSpPr>
            <p:nvPr/>
          </p:nvSpPr>
          <p:spPr bwMode="auto">
            <a:xfrm flipV="1">
              <a:off x="3627438" y="5956300"/>
              <a:ext cx="2220912" cy="14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7671" name="Rectangle 7"/>
            <p:cNvSpPr>
              <a:spLocks noChangeArrowheads="1"/>
            </p:cNvSpPr>
            <p:nvPr/>
          </p:nvSpPr>
          <p:spPr bwMode="auto">
            <a:xfrm>
              <a:off x="1874838" y="3576638"/>
              <a:ext cx="1676400" cy="83820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"/>
                </a:rPr>
                <a:t>:Computer</a:t>
              </a:r>
              <a:endParaRPr lang="el-GR" sz="1600" b="0" u="sng">
                <a:effectLst>
                  <a:outerShdw blurRad="38100" dist="38100" dir="2700000" algn="tl">
                    <a:srgbClr val="FFFFFF"/>
                  </a:outerShdw>
                </a:effectLst>
                <a:latin typeface=""/>
              </a:endParaRPr>
            </a:p>
          </p:txBody>
        </p:sp>
        <p:sp>
          <p:nvSpPr>
            <p:cNvPr id="497672" name="Rectangle 8"/>
            <p:cNvSpPr>
              <a:spLocks noChangeArrowheads="1"/>
            </p:cNvSpPr>
            <p:nvPr/>
          </p:nvSpPr>
          <p:spPr bwMode="auto">
            <a:xfrm>
              <a:off x="1646238" y="5741988"/>
              <a:ext cx="2209800" cy="68580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l-GR" sz="1600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"/>
                </a:rPr>
                <a:t>:PrinterServer</a:t>
              </a:r>
              <a:endParaRPr lang="el-GR" sz="1600" b="0" u="sng">
                <a:effectLst>
                  <a:outerShdw blurRad="38100" dist="38100" dir="2700000" algn="tl">
                    <a:srgbClr val="FFFFFF"/>
                  </a:outerShdw>
                </a:effectLst>
                <a:latin typeface=""/>
              </a:endParaRPr>
            </a:p>
          </p:txBody>
        </p:sp>
        <p:sp>
          <p:nvSpPr>
            <p:cNvPr id="497673" name="Rectangle 9"/>
            <p:cNvSpPr>
              <a:spLocks noChangeArrowheads="1"/>
            </p:cNvSpPr>
            <p:nvPr/>
          </p:nvSpPr>
          <p:spPr bwMode="auto">
            <a:xfrm>
              <a:off x="5903913" y="3573463"/>
              <a:ext cx="1600200" cy="83820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l-GR" sz="1600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"/>
                </a:rPr>
                <a:t>:Queue</a:t>
              </a:r>
              <a:endParaRPr lang="el-GR" sz="1600" b="0" u="sng">
                <a:effectLst>
                  <a:outerShdw blurRad="38100" dist="38100" dir="2700000" algn="tl">
                    <a:srgbClr val="FFFFFF"/>
                  </a:outerShdw>
                </a:effectLst>
                <a:latin typeface=""/>
              </a:endParaRPr>
            </a:p>
          </p:txBody>
        </p:sp>
        <p:sp>
          <p:nvSpPr>
            <p:cNvPr id="497674" name="Rectangle 10"/>
            <p:cNvSpPr>
              <a:spLocks noChangeArrowheads="1"/>
            </p:cNvSpPr>
            <p:nvPr/>
          </p:nvSpPr>
          <p:spPr bwMode="auto">
            <a:xfrm>
              <a:off x="5919788" y="5589588"/>
              <a:ext cx="1676400" cy="76200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l-GR" sz="1600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"/>
                </a:rPr>
                <a:t>:Printer</a:t>
              </a:r>
              <a:endParaRPr lang="el-GR" sz="1600" b="0" u="sng">
                <a:effectLst>
                  <a:outerShdw blurRad="38100" dist="38100" dir="2700000" algn="tl">
                    <a:srgbClr val="FFFFFF"/>
                  </a:outerShdw>
                </a:effectLst>
                <a:latin typeface=""/>
              </a:endParaRPr>
            </a:p>
          </p:txBody>
        </p:sp>
        <p:sp>
          <p:nvSpPr>
            <p:cNvPr id="497675" name="Text Box 11"/>
            <p:cNvSpPr txBox="1">
              <a:spLocks noChangeArrowheads="1"/>
            </p:cNvSpPr>
            <p:nvPr/>
          </p:nvSpPr>
          <p:spPr bwMode="auto">
            <a:xfrm>
              <a:off x="2789238" y="4643438"/>
              <a:ext cx="18875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l-GR" sz="20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Greek" charset="-95"/>
                </a:rPr>
                <a:t>1:</a:t>
              </a:r>
              <a:r>
                <a:rPr lang="en-US" sz="20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Greek" charset="-95"/>
                </a:rPr>
                <a:t>Print(file)</a:t>
              </a:r>
              <a:endParaRPr lang="el-GR" sz="2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Greek" charset="-95"/>
              </a:endParaRPr>
            </a:p>
          </p:txBody>
        </p:sp>
        <p:sp>
          <p:nvSpPr>
            <p:cNvPr id="497676" name="Text Box 12"/>
            <p:cNvSpPr txBox="1">
              <a:spLocks noChangeArrowheads="1"/>
            </p:cNvSpPr>
            <p:nvPr/>
          </p:nvSpPr>
          <p:spPr bwMode="auto">
            <a:xfrm>
              <a:off x="5056188" y="4797425"/>
              <a:ext cx="18732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l-GR" sz="20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Greek" charset="-95"/>
                </a:rPr>
                <a:t>[printer busy]</a:t>
              </a:r>
            </a:p>
            <a:p>
              <a:pPr algn="l"/>
              <a:r>
                <a:rPr lang="el-GR" sz="20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Greek" charset="-95"/>
                </a:rPr>
                <a:t>1.2: Store(file)</a:t>
              </a:r>
              <a:endParaRPr lang="el-GR" sz="16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Greek" charset="-95"/>
              </a:endParaRPr>
            </a:p>
          </p:txBody>
        </p:sp>
        <p:sp>
          <p:nvSpPr>
            <p:cNvPr id="497677" name="Text Box 13"/>
            <p:cNvSpPr txBox="1">
              <a:spLocks noChangeArrowheads="1"/>
            </p:cNvSpPr>
            <p:nvPr/>
          </p:nvSpPr>
          <p:spPr bwMode="auto">
            <a:xfrm>
              <a:off x="3903663" y="5999163"/>
              <a:ext cx="18018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l-GR" sz="20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Greek" charset="-95"/>
                </a:rPr>
                <a:t>[printer free]</a:t>
              </a:r>
            </a:p>
            <a:p>
              <a:pPr algn="l"/>
              <a:r>
                <a:rPr lang="el-GR" sz="20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Greek" charset="-95"/>
                </a:rPr>
                <a:t>1.1: Print(file)</a:t>
              </a:r>
              <a:endParaRPr lang="el-GR" sz="16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Greek" charset="-95"/>
              </a:endParaRPr>
            </a:p>
          </p:txBody>
        </p:sp>
        <p:sp>
          <p:nvSpPr>
            <p:cNvPr id="497678" name="Text Box 14"/>
            <p:cNvSpPr txBox="1">
              <a:spLocks noChangeArrowheads="1"/>
            </p:cNvSpPr>
            <p:nvPr/>
          </p:nvSpPr>
          <p:spPr bwMode="auto">
            <a:xfrm>
              <a:off x="3535363" y="6342063"/>
              <a:ext cx="184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GB" sz="2800" b="0">
                <a:effectLst>
                  <a:outerShdw blurRad="38100" dist="38100" dir="2700000" algn="tl">
                    <a:srgbClr val="C0C0C0"/>
                  </a:outerShdw>
                </a:effectLst>
                <a:latin typeface="Arial Greek" charset="-95"/>
              </a:endParaRPr>
            </a:p>
          </p:txBody>
        </p:sp>
      </p:grpSp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Communication </a:t>
            </a:r>
            <a:r>
              <a:rPr lang="en-GB" sz="2800" dirty="0" smtClean="0">
                <a:solidFill>
                  <a:srgbClr val="FF6600"/>
                </a:solidFill>
              </a:rPr>
              <a:t>Diagram</a:t>
            </a:r>
            <a:endParaRPr lang="en-GB" sz="2800" u="sng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3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53400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8215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8216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8217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8218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8219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78221" name="Rectangle 13"/>
          <p:cNvSpPr>
            <a:spLocks noChangeArrowheads="1"/>
          </p:cNvSpPr>
          <p:nvPr/>
        </p:nvSpPr>
        <p:spPr bwMode="auto">
          <a:xfrm>
            <a:off x="3998913" y="6324600"/>
            <a:ext cx="514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r-TR" sz="1600" b="1">
                <a:cs typeface="Times New Roman" pitchFamily="18" charset="0"/>
              </a:rPr>
              <a:t>Copyright © 1997 by Rational Software Corporation</a:t>
            </a:r>
            <a:endParaRPr lang="tr-TR" sz="2400"/>
          </a:p>
        </p:txBody>
      </p:sp>
      <p:sp>
        <p:nvSpPr>
          <p:cNvPr id="478223" name="Rectangle 15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Communication </a:t>
            </a:r>
            <a:r>
              <a:rPr lang="en-GB" sz="2800" dirty="0" smtClean="0">
                <a:solidFill>
                  <a:srgbClr val="FF6600"/>
                </a:solidFill>
              </a:rPr>
              <a:t>Diagram</a:t>
            </a:r>
            <a:endParaRPr lang="en-GB" sz="2800" u="sng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Είναι δυναμικά διαγράμματα που καταδεικνύουν τον τρόπο που τα αντικείμενα επικοινωνούν και συνεργάζονται</a:t>
            </a:r>
          </a:p>
          <a:p>
            <a:r>
              <a:rPr lang="el-GR"/>
              <a:t>Δύο κατηγορίες</a:t>
            </a:r>
          </a:p>
          <a:p>
            <a:pPr lvl="1"/>
            <a:r>
              <a:rPr lang="el-GR"/>
              <a:t>Διάγραμμα ακολουθίας</a:t>
            </a:r>
          </a:p>
          <a:p>
            <a:pPr lvl="1"/>
            <a:r>
              <a:rPr lang="el-GR"/>
              <a:t>Διάγραμμα συνεργασίας  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Interaction </a:t>
            </a:r>
            <a:r>
              <a:rPr lang="en-GB" sz="2800" b="1" dirty="0">
                <a:solidFill>
                  <a:srgbClr val="FF6600"/>
                </a:solidFill>
              </a:rPr>
              <a:t>Diagrams  </a:t>
            </a:r>
            <a:r>
              <a:rPr lang="en-GB" sz="2800" b="1" dirty="0" smtClean="0">
                <a:solidFill>
                  <a:srgbClr val="FF6600"/>
                </a:solidFill>
              </a:rPr>
              <a:t/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Interaction </a:t>
            </a:r>
            <a:r>
              <a:rPr lang="en-GB" sz="2800" b="1" dirty="0">
                <a:solidFill>
                  <a:srgbClr val="FF6600"/>
                </a:solidFill>
              </a:rPr>
              <a:t>overview </a:t>
            </a:r>
            <a:r>
              <a:rPr lang="en-GB" sz="2800" b="1" dirty="0" smtClean="0">
                <a:solidFill>
                  <a:srgbClr val="FF6600"/>
                </a:solidFill>
              </a:rPr>
              <a:t>Diagram</a:t>
            </a:r>
            <a:endParaRPr lang="en-GB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4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Ένα διάγραμμα ακολουθίας δείχνει τι μηνύματα ανταλλάσσονται και πότε μεταξύ αντικειμένων</a:t>
            </a:r>
          </a:p>
          <a:p>
            <a:pPr lvl="1"/>
            <a:r>
              <a:rPr lang="el-GR"/>
              <a:t>Τα μηνύματα καταγράφονται χρονολογικά</a:t>
            </a:r>
          </a:p>
          <a:p>
            <a:pPr lvl="1"/>
            <a:r>
              <a:rPr lang="el-GR"/>
              <a:t>Τα αντικείμενα που εμπλέκονται καταγράφονται από αριστερά προς τα δεξιά</a:t>
            </a:r>
          </a:p>
          <a:p>
            <a:pPr lvl="1"/>
            <a:r>
              <a:rPr lang="el-GR"/>
              <a:t>Μηνύματα στέλνονται από αριστερά προς τα δεξιά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Sequence </a:t>
            </a:r>
            <a:r>
              <a:rPr lang="en-GB" sz="2800" dirty="0" smtClean="0">
                <a:solidFill>
                  <a:srgbClr val="FF6600"/>
                </a:solidFill>
              </a:rPr>
              <a:t>Diagram</a:t>
            </a:r>
            <a:endParaRPr lang="en-GB" sz="2800" u="sng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371600"/>
            <a:ext cx="8229600" cy="4525963"/>
          </a:xfrm>
        </p:spPr>
        <p:txBody>
          <a:bodyPr/>
          <a:lstStyle/>
          <a:p>
            <a:r>
              <a:rPr lang="el-GR" dirty="0"/>
              <a:t>Η γραμμή ζωής καταγράφει τι </a:t>
            </a:r>
            <a:r>
              <a:rPr lang="el-GR" dirty="0" smtClean="0"/>
              <a:t>γ</a:t>
            </a:r>
            <a:r>
              <a:rPr lang="el-GR" dirty="0" smtClean="0"/>
              <a:t>ί</a:t>
            </a:r>
            <a:r>
              <a:rPr lang="el-GR" dirty="0" smtClean="0"/>
              <a:t>νεται </a:t>
            </a:r>
            <a:r>
              <a:rPr lang="el-GR" dirty="0"/>
              <a:t>σε ένα αντικείμενο σε χρονολογική σειρά</a:t>
            </a:r>
            <a:endParaRPr lang="en-GB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828800" y="2590800"/>
            <a:ext cx="5133975" cy="3733800"/>
            <a:chOff x="2455863" y="2895600"/>
            <a:chExt cx="5133975" cy="3733800"/>
          </a:xfrm>
        </p:grpSpPr>
        <p:sp>
          <p:nvSpPr>
            <p:cNvPr id="489476" name="Rectangle 4"/>
            <p:cNvSpPr>
              <a:spLocks noChangeArrowheads="1"/>
            </p:cNvSpPr>
            <p:nvPr/>
          </p:nvSpPr>
          <p:spPr bwMode="auto">
            <a:xfrm>
              <a:off x="2455863" y="2895600"/>
              <a:ext cx="2362200" cy="762000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b="0" u="sng">
                  <a:latin typeface="Arial" pitchFamily="34" charset="0"/>
                </a:rPr>
                <a:t>:</a:t>
              </a:r>
              <a:r>
                <a:rPr lang="en-US" b="0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Name</a:t>
              </a:r>
            </a:p>
          </p:txBody>
        </p:sp>
        <p:sp>
          <p:nvSpPr>
            <p:cNvPr id="489477" name="Line 5"/>
            <p:cNvSpPr>
              <a:spLocks noChangeShapeType="1"/>
            </p:cNvSpPr>
            <p:nvPr/>
          </p:nvSpPr>
          <p:spPr bwMode="auto">
            <a:xfrm>
              <a:off x="3598863" y="3657600"/>
              <a:ext cx="0" cy="6096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478" name="Rectangle 6"/>
            <p:cNvSpPr>
              <a:spLocks noChangeArrowheads="1"/>
            </p:cNvSpPr>
            <p:nvPr/>
          </p:nvSpPr>
          <p:spPr bwMode="auto">
            <a:xfrm>
              <a:off x="3522663" y="4267200"/>
              <a:ext cx="152400" cy="1219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9479" name="Line 7"/>
            <p:cNvSpPr>
              <a:spLocks noChangeShapeType="1"/>
            </p:cNvSpPr>
            <p:nvPr/>
          </p:nvSpPr>
          <p:spPr bwMode="auto">
            <a:xfrm>
              <a:off x="3598863" y="5486400"/>
              <a:ext cx="0" cy="11430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480" name="Text Box 8"/>
            <p:cNvSpPr txBox="1">
              <a:spLocks noChangeArrowheads="1"/>
            </p:cNvSpPr>
            <p:nvPr/>
          </p:nvSpPr>
          <p:spPr bwMode="auto">
            <a:xfrm>
              <a:off x="5411788" y="3849688"/>
              <a:ext cx="19986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b="0">
                  <a:latin typeface="Arial" pitchFamily="34" charset="0"/>
                </a:rPr>
                <a:t>Γραμμή ζωής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489481" name="Text Box 9"/>
            <p:cNvSpPr txBox="1">
              <a:spLocks noChangeArrowheads="1"/>
            </p:cNvSpPr>
            <p:nvPr/>
          </p:nvSpPr>
          <p:spPr bwMode="auto">
            <a:xfrm>
              <a:off x="4954588" y="5145088"/>
              <a:ext cx="2147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b="0">
                  <a:latin typeface="Arial" pitchFamily="34" charset="0"/>
                </a:rPr>
                <a:t>Ενεργοποίηση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489482" name="Line 10"/>
            <p:cNvSpPr>
              <a:spLocks noChangeShapeType="1"/>
            </p:cNvSpPr>
            <p:nvPr/>
          </p:nvSpPr>
          <p:spPr bwMode="auto">
            <a:xfrm flipH="1" flipV="1">
              <a:off x="3675063" y="5105400"/>
              <a:ext cx="12954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483" name="Line 11"/>
            <p:cNvSpPr>
              <a:spLocks noChangeShapeType="1"/>
            </p:cNvSpPr>
            <p:nvPr/>
          </p:nvSpPr>
          <p:spPr bwMode="auto">
            <a:xfrm flipH="1" flipV="1">
              <a:off x="3598863" y="3886200"/>
              <a:ext cx="1828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484" name="Text Box 12"/>
            <p:cNvSpPr txBox="1">
              <a:spLocks noChangeArrowheads="1"/>
            </p:cNvSpPr>
            <p:nvPr/>
          </p:nvSpPr>
          <p:spPr bwMode="auto">
            <a:xfrm>
              <a:off x="5868988" y="2935288"/>
              <a:ext cx="1720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b="0">
                  <a:latin typeface="Arial" pitchFamily="34" charset="0"/>
                </a:rPr>
                <a:t>Αντικείμενο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489485" name="Line 13"/>
            <p:cNvSpPr>
              <a:spLocks noChangeShapeType="1"/>
            </p:cNvSpPr>
            <p:nvPr/>
          </p:nvSpPr>
          <p:spPr bwMode="auto">
            <a:xfrm flipH="1">
              <a:off x="4894263" y="3200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</a:rPr>
              <a:t>Components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76201" y="3857626"/>
            <a:ext cx="2743199" cy="1211262"/>
          </a:xfrm>
          <a:prstGeom prst="wedgeEllipseCallout">
            <a:avLst>
              <a:gd name="adj1" fmla="val 28676"/>
              <a:gd name="adj2" fmla="val -10071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:Name is an actor</a:t>
            </a:r>
            <a:r>
              <a:rPr lang="el-GR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generated at the Use Case Diagram</a:t>
            </a:r>
            <a:endParaRPr lang="el-GR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9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Μηνύματα καταδεικνύουν επικοινωνία μεταξύ διαφορετικών ενεργών αντικειμένων</a:t>
            </a:r>
            <a:endParaRPr lang="en-GB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2209800" y="3186113"/>
            <a:ext cx="2362200" cy="7620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b="0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:</a:t>
            </a:r>
            <a:r>
              <a:rPr lang="el-GR" b="0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Αντικείμενο</a:t>
            </a:r>
            <a:r>
              <a:rPr lang="en-US" b="0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90501" name="Line 5"/>
          <p:cNvSpPr>
            <a:spLocks noChangeShapeType="1"/>
          </p:cNvSpPr>
          <p:nvPr/>
        </p:nvSpPr>
        <p:spPr bwMode="auto">
          <a:xfrm>
            <a:off x="3348038" y="3933825"/>
            <a:ext cx="4762" cy="333375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3276600" y="4114800"/>
            <a:ext cx="152400" cy="990600"/>
          </a:xfrm>
          <a:prstGeom prst="rect">
            <a:avLst/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0503" name="Line 7"/>
          <p:cNvSpPr>
            <a:spLocks noChangeShapeType="1"/>
          </p:cNvSpPr>
          <p:nvPr/>
        </p:nvSpPr>
        <p:spPr bwMode="auto">
          <a:xfrm>
            <a:off x="3352800" y="5105400"/>
            <a:ext cx="0" cy="838200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6096000" y="3186113"/>
            <a:ext cx="2362200" cy="7620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b="0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:</a:t>
            </a:r>
            <a:r>
              <a:rPr lang="el-GR" b="0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Αντικείμενο</a:t>
            </a:r>
            <a:r>
              <a:rPr lang="en-US" b="0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490505" name="Line 9"/>
          <p:cNvSpPr>
            <a:spLocks noChangeShapeType="1"/>
          </p:cNvSpPr>
          <p:nvPr/>
        </p:nvSpPr>
        <p:spPr bwMode="auto">
          <a:xfrm>
            <a:off x="7235825" y="3933825"/>
            <a:ext cx="3175" cy="1171575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7162800" y="5105400"/>
            <a:ext cx="152400" cy="685800"/>
          </a:xfrm>
          <a:prstGeom prst="rect">
            <a:avLst/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0507" name="Line 11"/>
          <p:cNvSpPr>
            <a:spLocks noChangeShapeType="1"/>
          </p:cNvSpPr>
          <p:nvPr/>
        </p:nvSpPr>
        <p:spPr bwMode="auto">
          <a:xfrm>
            <a:off x="7239000" y="5791200"/>
            <a:ext cx="0" cy="914400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08" name="Line 12"/>
          <p:cNvSpPr>
            <a:spLocks noChangeShapeType="1"/>
          </p:cNvSpPr>
          <p:nvPr/>
        </p:nvSpPr>
        <p:spPr bwMode="auto">
          <a:xfrm>
            <a:off x="1447800" y="4405313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09" name="Line 13"/>
          <p:cNvSpPr>
            <a:spLocks noChangeShapeType="1"/>
          </p:cNvSpPr>
          <p:nvPr/>
        </p:nvSpPr>
        <p:spPr bwMode="auto">
          <a:xfrm>
            <a:off x="3429000" y="51054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10" name="Line 14"/>
          <p:cNvSpPr>
            <a:spLocks noChangeShapeType="1"/>
          </p:cNvSpPr>
          <p:nvPr/>
        </p:nvSpPr>
        <p:spPr bwMode="auto">
          <a:xfrm flipH="1">
            <a:off x="3352800" y="57912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11" name="Rectangle 15"/>
          <p:cNvSpPr>
            <a:spLocks noChangeArrowheads="1"/>
          </p:cNvSpPr>
          <p:nvPr/>
        </p:nvSpPr>
        <p:spPr bwMode="auto">
          <a:xfrm>
            <a:off x="3276600" y="5943600"/>
            <a:ext cx="152400" cy="685800"/>
          </a:xfrm>
          <a:prstGeom prst="rect">
            <a:avLst/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0512" name="Line 16"/>
          <p:cNvSpPr>
            <a:spLocks noChangeShapeType="1"/>
          </p:cNvSpPr>
          <p:nvPr/>
        </p:nvSpPr>
        <p:spPr bwMode="auto">
          <a:xfrm>
            <a:off x="3429000" y="5943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13" name="Line 17"/>
          <p:cNvSpPr>
            <a:spLocks noChangeShapeType="1"/>
          </p:cNvSpPr>
          <p:nvPr/>
        </p:nvSpPr>
        <p:spPr bwMode="auto">
          <a:xfrm>
            <a:off x="3886200" y="5943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14" name="Line 18"/>
          <p:cNvSpPr>
            <a:spLocks noChangeShapeType="1"/>
          </p:cNvSpPr>
          <p:nvPr/>
        </p:nvSpPr>
        <p:spPr bwMode="auto">
          <a:xfrm flipH="1">
            <a:off x="3429000" y="6629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15" name="Text Box 19"/>
          <p:cNvSpPr txBox="1">
            <a:spLocks noChangeArrowheads="1"/>
          </p:cNvSpPr>
          <p:nvPr/>
        </p:nvSpPr>
        <p:spPr bwMode="auto">
          <a:xfrm>
            <a:off x="4554538" y="4703763"/>
            <a:ext cx="1071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sz="1600" b="0">
                <a:latin typeface="Tahoma" pitchFamily="34" charset="0"/>
              </a:rPr>
              <a:t>Μήνυμα 2</a:t>
            </a:r>
            <a:endParaRPr lang="en-GB" sz="1600" b="0">
              <a:latin typeface="Tahoma" pitchFamily="34" charset="0"/>
            </a:endParaRPr>
          </a:p>
        </p:txBody>
      </p:sp>
      <p:sp>
        <p:nvSpPr>
          <p:cNvPr id="490516" name="Text Box 20"/>
          <p:cNvSpPr txBox="1">
            <a:spLocks noChangeArrowheads="1"/>
          </p:cNvSpPr>
          <p:nvPr/>
        </p:nvSpPr>
        <p:spPr bwMode="auto">
          <a:xfrm>
            <a:off x="839788" y="3717925"/>
            <a:ext cx="91281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0">
                <a:latin typeface="Tahoma" pitchFamily="34" charset="0"/>
              </a:rPr>
              <a:t>Actor</a:t>
            </a:r>
          </a:p>
        </p:txBody>
      </p:sp>
      <p:sp>
        <p:nvSpPr>
          <p:cNvPr id="490517" name="Line 21"/>
          <p:cNvSpPr>
            <a:spLocks noChangeShapeType="1"/>
          </p:cNvSpPr>
          <p:nvPr/>
        </p:nvSpPr>
        <p:spPr bwMode="auto">
          <a:xfrm>
            <a:off x="1331913" y="4221163"/>
            <a:ext cx="39687" cy="2332037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0518" name="Text Box 22"/>
          <p:cNvSpPr txBox="1">
            <a:spLocks noChangeArrowheads="1"/>
          </p:cNvSpPr>
          <p:nvPr/>
        </p:nvSpPr>
        <p:spPr bwMode="auto">
          <a:xfrm>
            <a:off x="1811338" y="4100513"/>
            <a:ext cx="1135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sz="1600" b="0">
                <a:latin typeface="Tahoma" pitchFamily="34" charset="0"/>
              </a:rPr>
              <a:t>Μήνυμα 1 </a:t>
            </a:r>
            <a:endParaRPr lang="en-GB" sz="1600" b="0">
              <a:latin typeface="Tahoma" pitchFamily="34" charset="0"/>
            </a:endParaRPr>
          </a:p>
        </p:txBody>
      </p:sp>
      <p:grpSp>
        <p:nvGrpSpPr>
          <p:cNvPr id="490519" name="Group 23"/>
          <p:cNvGrpSpPr>
            <a:grpSpLocks/>
          </p:cNvGrpSpPr>
          <p:nvPr/>
        </p:nvGrpSpPr>
        <p:grpSpPr bwMode="auto">
          <a:xfrm>
            <a:off x="1160463" y="3057525"/>
            <a:ext cx="363537" cy="731838"/>
            <a:chOff x="1488" y="1824"/>
            <a:chExt cx="192" cy="384"/>
          </a:xfrm>
        </p:grpSpPr>
        <p:sp>
          <p:nvSpPr>
            <p:cNvPr id="490520" name="Oval 24"/>
            <p:cNvSpPr>
              <a:spLocks noChangeArrowheads="1"/>
            </p:cNvSpPr>
            <p:nvPr/>
          </p:nvSpPr>
          <p:spPr bwMode="auto">
            <a:xfrm>
              <a:off x="1536" y="1824"/>
              <a:ext cx="96" cy="96"/>
            </a:xfrm>
            <a:prstGeom prst="ellips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0521" name="Line 25"/>
            <p:cNvSpPr>
              <a:spLocks noChangeShapeType="1"/>
            </p:cNvSpPr>
            <p:nvPr/>
          </p:nvSpPr>
          <p:spPr bwMode="auto">
            <a:xfrm>
              <a:off x="1584" y="1920"/>
              <a:ext cx="0" cy="19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0522" name="Freeform 26"/>
            <p:cNvSpPr>
              <a:spLocks/>
            </p:cNvSpPr>
            <p:nvPr/>
          </p:nvSpPr>
          <p:spPr bwMode="auto">
            <a:xfrm>
              <a:off x="1536" y="2112"/>
              <a:ext cx="96" cy="96"/>
            </a:xfrm>
            <a:custGeom>
              <a:avLst/>
              <a:gdLst>
                <a:gd name="T0" fmla="*/ 0 w 96"/>
                <a:gd name="T1" fmla="*/ 96 h 96"/>
                <a:gd name="T2" fmla="*/ 48 w 96"/>
                <a:gd name="T3" fmla="*/ 0 h 96"/>
                <a:gd name="T4" fmla="*/ 96 w 96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48" y="0"/>
                  </a:lnTo>
                  <a:lnTo>
                    <a:pt x="96" y="96"/>
                  </a:lnTo>
                </a:path>
              </a:pathLst>
            </a:custGeom>
            <a:noFill/>
            <a:ln w="28575" cmpd="sng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0523" name="Line 27"/>
            <p:cNvSpPr>
              <a:spLocks noChangeShapeType="1"/>
            </p:cNvSpPr>
            <p:nvPr/>
          </p:nvSpPr>
          <p:spPr bwMode="auto">
            <a:xfrm>
              <a:off x="1488" y="1968"/>
              <a:ext cx="192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7740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371600"/>
            <a:ext cx="8229600" cy="4525963"/>
          </a:xfrm>
        </p:spPr>
        <p:txBody>
          <a:bodyPr/>
          <a:lstStyle/>
          <a:p>
            <a:r>
              <a:rPr lang="el-GR" dirty="0"/>
              <a:t>Η γραμμή ζωής καταγράφει τι </a:t>
            </a:r>
            <a:r>
              <a:rPr lang="el-GR" dirty="0" smtClean="0"/>
              <a:t>γ</a:t>
            </a:r>
            <a:r>
              <a:rPr lang="el-GR" dirty="0" smtClean="0"/>
              <a:t>ί</a:t>
            </a:r>
            <a:r>
              <a:rPr lang="el-GR" dirty="0" smtClean="0"/>
              <a:t>νεται </a:t>
            </a:r>
            <a:r>
              <a:rPr lang="el-GR" dirty="0"/>
              <a:t>σε ένα αντικείμενο σε χρονολογική σειρά</a:t>
            </a:r>
            <a:endParaRPr lang="en-GB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828800" y="2590800"/>
            <a:ext cx="5133975" cy="3733800"/>
            <a:chOff x="2455863" y="2895600"/>
            <a:chExt cx="5133975" cy="3733800"/>
          </a:xfrm>
        </p:grpSpPr>
        <p:sp>
          <p:nvSpPr>
            <p:cNvPr id="489476" name="Rectangle 4"/>
            <p:cNvSpPr>
              <a:spLocks noChangeArrowheads="1"/>
            </p:cNvSpPr>
            <p:nvPr/>
          </p:nvSpPr>
          <p:spPr bwMode="auto">
            <a:xfrm>
              <a:off x="2455863" y="2895600"/>
              <a:ext cx="2362200" cy="762000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b="0" u="sng">
                  <a:latin typeface="Arial" pitchFamily="34" charset="0"/>
                </a:rPr>
                <a:t>:</a:t>
              </a:r>
              <a:r>
                <a:rPr lang="en-US" b="0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Name</a:t>
              </a:r>
            </a:p>
          </p:txBody>
        </p:sp>
        <p:sp>
          <p:nvSpPr>
            <p:cNvPr id="489477" name="Line 5"/>
            <p:cNvSpPr>
              <a:spLocks noChangeShapeType="1"/>
            </p:cNvSpPr>
            <p:nvPr/>
          </p:nvSpPr>
          <p:spPr bwMode="auto">
            <a:xfrm>
              <a:off x="3598863" y="3657600"/>
              <a:ext cx="0" cy="6096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478" name="Rectangle 6"/>
            <p:cNvSpPr>
              <a:spLocks noChangeArrowheads="1"/>
            </p:cNvSpPr>
            <p:nvPr/>
          </p:nvSpPr>
          <p:spPr bwMode="auto">
            <a:xfrm>
              <a:off x="3522663" y="4267200"/>
              <a:ext cx="152400" cy="1219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9479" name="Line 7"/>
            <p:cNvSpPr>
              <a:spLocks noChangeShapeType="1"/>
            </p:cNvSpPr>
            <p:nvPr/>
          </p:nvSpPr>
          <p:spPr bwMode="auto">
            <a:xfrm>
              <a:off x="3598863" y="5486400"/>
              <a:ext cx="0" cy="11430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480" name="Text Box 8"/>
            <p:cNvSpPr txBox="1">
              <a:spLocks noChangeArrowheads="1"/>
            </p:cNvSpPr>
            <p:nvPr/>
          </p:nvSpPr>
          <p:spPr bwMode="auto">
            <a:xfrm>
              <a:off x="5411788" y="3849688"/>
              <a:ext cx="19986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b="0">
                  <a:latin typeface="Arial" pitchFamily="34" charset="0"/>
                </a:rPr>
                <a:t>Γραμμή ζωής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489481" name="Text Box 9"/>
            <p:cNvSpPr txBox="1">
              <a:spLocks noChangeArrowheads="1"/>
            </p:cNvSpPr>
            <p:nvPr/>
          </p:nvSpPr>
          <p:spPr bwMode="auto">
            <a:xfrm>
              <a:off x="4954588" y="5145088"/>
              <a:ext cx="2147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b="0">
                  <a:latin typeface="Arial" pitchFamily="34" charset="0"/>
                </a:rPr>
                <a:t>Ενεργοποίηση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489482" name="Line 10"/>
            <p:cNvSpPr>
              <a:spLocks noChangeShapeType="1"/>
            </p:cNvSpPr>
            <p:nvPr/>
          </p:nvSpPr>
          <p:spPr bwMode="auto">
            <a:xfrm flipH="1" flipV="1">
              <a:off x="3675063" y="5105400"/>
              <a:ext cx="12954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483" name="Line 11"/>
            <p:cNvSpPr>
              <a:spLocks noChangeShapeType="1"/>
            </p:cNvSpPr>
            <p:nvPr/>
          </p:nvSpPr>
          <p:spPr bwMode="auto">
            <a:xfrm flipH="1" flipV="1">
              <a:off x="3598863" y="3886200"/>
              <a:ext cx="1828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484" name="Text Box 12"/>
            <p:cNvSpPr txBox="1">
              <a:spLocks noChangeArrowheads="1"/>
            </p:cNvSpPr>
            <p:nvPr/>
          </p:nvSpPr>
          <p:spPr bwMode="auto">
            <a:xfrm>
              <a:off x="5868988" y="2935288"/>
              <a:ext cx="1720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l-GR" b="0">
                  <a:latin typeface="Arial" pitchFamily="34" charset="0"/>
                </a:rPr>
                <a:t>Αντικείμενο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489485" name="Line 13"/>
            <p:cNvSpPr>
              <a:spLocks noChangeShapeType="1"/>
            </p:cNvSpPr>
            <p:nvPr/>
          </p:nvSpPr>
          <p:spPr bwMode="auto">
            <a:xfrm flipH="1">
              <a:off x="4894263" y="3200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 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Messages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03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l-GR" sz="2800"/>
              <a:t>Στην περίπτωση του </a:t>
            </a:r>
            <a:r>
              <a:rPr lang="en-US" sz="2800"/>
              <a:t>ATM</a:t>
            </a:r>
            <a:endParaRPr lang="el-GR" sz="2800"/>
          </a:p>
        </p:txBody>
      </p:sp>
      <p:pic>
        <p:nvPicPr>
          <p:cNvPr id="4925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8915400" cy="1503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2403475"/>
            <a:ext cx="8839200" cy="41941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93571" name="AutoShape 3"/>
          <p:cNvSpPr>
            <a:spLocks noChangeArrowheads="1"/>
          </p:cNvSpPr>
          <p:nvPr/>
        </p:nvSpPr>
        <p:spPr bwMode="auto">
          <a:xfrm>
            <a:off x="1619250" y="1125538"/>
            <a:ext cx="2881313" cy="1223962"/>
          </a:xfrm>
          <a:prstGeom prst="wedgeEllipseCallout">
            <a:avLst>
              <a:gd name="adj1" fmla="val -44051"/>
              <a:gd name="adj2" fmla="val 6893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b="0"/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1908175" y="1135063"/>
            <a:ext cx="23637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Ο χρήστης είναι </a:t>
            </a:r>
          </a:p>
          <a:p>
            <a:pPr eaLnBrk="1" hangingPunct="1"/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κάποιος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actor</a:t>
            </a:r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eaLnBrk="1" hangingPunct="1"/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από το διάγραμμα</a:t>
            </a:r>
          </a:p>
          <a:p>
            <a:pPr eaLnBrk="1" hangingPunct="1"/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περιπτώσεων χρήσης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838200"/>
          </a:xfrm>
          <a:noFill/>
          <a:ln/>
        </p:spPr>
        <p:txBody>
          <a:bodyPr/>
          <a:lstStyle/>
          <a:p>
            <a:r>
              <a:rPr lang="en-GB" sz="2800" b="1" dirty="0"/>
              <a:t>Modelling Languages</a:t>
            </a:r>
            <a:r>
              <a:rPr lang="en-GB" sz="2800" b="1" dirty="0">
                <a:solidFill>
                  <a:srgbClr val="FF6600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/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Graphical </a:t>
            </a:r>
            <a:r>
              <a:rPr lang="en-GB" sz="2800" b="1" dirty="0">
                <a:solidFill>
                  <a:srgbClr val="FF6600"/>
                </a:solidFill>
              </a:rPr>
              <a:t>modelling languages</a:t>
            </a: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152400" y="1431925"/>
            <a:ext cx="434340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Extended Enterprise Modeling Language</a:t>
            </a:r>
            <a:r>
              <a:rPr lang="el-GR"/>
              <a:t> (EEML) is commonly used for business process modeling across a number of layers.</a:t>
            </a:r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n-US"/>
          </a:p>
          <a:p>
            <a:pPr marL="722313" indent="-722313"/>
            <a:endParaRPr lang="el-GR"/>
          </a:p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Flowchart</a:t>
            </a:r>
            <a:r>
              <a:rPr lang="el-GR"/>
              <a:t> is a schematic representation of an algorithm or a stepwise process, </a:t>
            </a:r>
          </a:p>
          <a:p>
            <a:pPr marL="722313" indent="-722313"/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2313" indent="-722313"/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2313" indent="-722313"/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Modeling Concepts</a:t>
            </a:r>
            <a:r>
              <a:rPr lang="el-GR"/>
              <a:t> (FMC) modeling language for software-intensive systems. </a:t>
            </a:r>
            <a:endParaRPr lang="en-US"/>
          </a:p>
        </p:txBody>
      </p:sp>
      <p:pic>
        <p:nvPicPr>
          <p:cNvPr id="419846" name="Picture 6" descr="File:Goalandproc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04887"/>
            <a:ext cx="2519363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8" name="Picture 8" descr="File:LampFlowchart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17875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50" name="Picture 10" descr="File:FMCBlockDiagram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207327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52" name="AutoShape 12"/>
          <p:cNvSpPr>
            <a:spLocks noChangeArrowheads="1"/>
          </p:cNvSpPr>
          <p:nvPr/>
        </p:nvSpPr>
        <p:spPr bwMode="auto">
          <a:xfrm>
            <a:off x="3048000" y="3962400"/>
            <a:ext cx="1828800" cy="304800"/>
          </a:xfrm>
          <a:prstGeom prst="rightArrow">
            <a:avLst>
              <a:gd name="adj1" fmla="val 43750"/>
              <a:gd name="adj2" fmla="val 88194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9853" name="AutoShape 13"/>
          <p:cNvSpPr>
            <a:spLocks noChangeArrowheads="1"/>
          </p:cNvSpPr>
          <p:nvPr/>
        </p:nvSpPr>
        <p:spPr bwMode="auto">
          <a:xfrm>
            <a:off x="4267200" y="5257800"/>
            <a:ext cx="2514600" cy="304800"/>
          </a:xfrm>
          <a:prstGeom prst="rightArrow">
            <a:avLst>
              <a:gd name="adj1" fmla="val 43750"/>
              <a:gd name="adj2" fmla="val 12126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9854" name="AutoShape 14"/>
          <p:cNvSpPr>
            <a:spLocks noChangeArrowheads="1"/>
          </p:cNvSpPr>
          <p:nvPr/>
        </p:nvSpPr>
        <p:spPr bwMode="auto">
          <a:xfrm>
            <a:off x="3962400" y="1524000"/>
            <a:ext cx="2743200" cy="304800"/>
          </a:xfrm>
          <a:prstGeom prst="rightArrow">
            <a:avLst>
              <a:gd name="adj1" fmla="val 43750"/>
              <a:gd name="adj2" fmla="val 132292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6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19200"/>
            <a:ext cx="7467600" cy="52863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12800"/>
            <a:ext cx="6934200" cy="6019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 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92188"/>
            <a:ext cx="5937250" cy="58658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 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2208213" y="1447800"/>
            <a:ext cx="1754187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b="0" u="sng">
                <a:latin typeface="Arial" pitchFamily="34" charset="0"/>
              </a:rPr>
              <a:t>:PrintServer</a:t>
            </a:r>
          </a:p>
        </p:txBody>
      </p:sp>
      <p:sp>
        <p:nvSpPr>
          <p:cNvPr id="491524" name="Line 4"/>
          <p:cNvSpPr>
            <a:spLocks noChangeShapeType="1"/>
          </p:cNvSpPr>
          <p:nvPr/>
        </p:nvSpPr>
        <p:spPr bwMode="auto">
          <a:xfrm flipH="1">
            <a:off x="3048000" y="2209800"/>
            <a:ext cx="74613" cy="419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25" name="Rectangle 5"/>
          <p:cNvSpPr>
            <a:spLocks noChangeArrowheads="1"/>
          </p:cNvSpPr>
          <p:nvPr/>
        </p:nvSpPr>
        <p:spPr bwMode="auto">
          <a:xfrm>
            <a:off x="4876800" y="1447800"/>
            <a:ext cx="1144588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b="0" u="sng">
                <a:latin typeface="Arial" pitchFamily="34" charset="0"/>
              </a:rPr>
              <a:t>:Printer</a:t>
            </a:r>
          </a:p>
        </p:txBody>
      </p:sp>
      <p:sp>
        <p:nvSpPr>
          <p:cNvPr id="491526" name="Line 6"/>
          <p:cNvSpPr>
            <a:spLocks noChangeShapeType="1"/>
          </p:cNvSpPr>
          <p:nvPr/>
        </p:nvSpPr>
        <p:spPr bwMode="auto">
          <a:xfrm flipH="1">
            <a:off x="5486400" y="2209800"/>
            <a:ext cx="1588" cy="426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27" name="Line 7"/>
          <p:cNvSpPr>
            <a:spLocks noChangeShapeType="1"/>
          </p:cNvSpPr>
          <p:nvPr/>
        </p:nvSpPr>
        <p:spPr bwMode="auto">
          <a:xfrm>
            <a:off x="1217613" y="2667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28" name="Line 8"/>
          <p:cNvSpPr>
            <a:spLocks noChangeShapeType="1"/>
          </p:cNvSpPr>
          <p:nvPr/>
        </p:nvSpPr>
        <p:spPr bwMode="auto">
          <a:xfrm flipH="1">
            <a:off x="1066800" y="2362200"/>
            <a:ext cx="74613" cy="388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1595438" y="2362200"/>
            <a:ext cx="1120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latin typeface="Tahoma" pitchFamily="34" charset="0"/>
              </a:rPr>
              <a:t>Print (File)</a:t>
            </a:r>
            <a:endParaRPr lang="en-GB" sz="1600" b="0">
              <a:latin typeface="Tahoma" pitchFamily="34" charset="0"/>
            </a:endParaRPr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7086600" y="1447800"/>
            <a:ext cx="16764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b="0" u="sng">
                <a:latin typeface="Arial" pitchFamily="34" charset="0"/>
              </a:rPr>
              <a:t>:Queue</a:t>
            </a:r>
          </a:p>
        </p:txBody>
      </p:sp>
      <p:sp>
        <p:nvSpPr>
          <p:cNvPr id="491531" name="Line 11"/>
          <p:cNvSpPr>
            <a:spLocks noChangeShapeType="1"/>
          </p:cNvSpPr>
          <p:nvPr/>
        </p:nvSpPr>
        <p:spPr bwMode="auto">
          <a:xfrm>
            <a:off x="8001000" y="22098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32" name="Line 12"/>
          <p:cNvSpPr>
            <a:spLocks noChangeShapeType="1"/>
          </p:cNvSpPr>
          <p:nvPr/>
        </p:nvSpPr>
        <p:spPr bwMode="auto">
          <a:xfrm flipV="1">
            <a:off x="3124200" y="3562350"/>
            <a:ext cx="2311400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3733800" y="2919413"/>
            <a:ext cx="1323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600" b="0">
                <a:latin typeface="Tahoma" pitchFamily="34" charset="0"/>
                <a:ea typeface="SimSun" pitchFamily="2" charset="-122"/>
              </a:rPr>
              <a:t>[PrinterFree]</a:t>
            </a:r>
          </a:p>
          <a:p>
            <a:pPr eaLnBrk="1" hangingPunct="1"/>
            <a:r>
              <a:rPr lang="en-GB" sz="1600" b="0">
                <a:latin typeface="Tahoma" pitchFamily="34" charset="0"/>
                <a:ea typeface="SimSun" pitchFamily="2" charset="-122"/>
              </a:rPr>
              <a:t>Print(File)</a:t>
            </a:r>
          </a:p>
        </p:txBody>
      </p:sp>
      <p:sp>
        <p:nvSpPr>
          <p:cNvPr id="491534" name="Text Box 14"/>
          <p:cNvSpPr txBox="1">
            <a:spLocks noChangeArrowheads="1"/>
          </p:cNvSpPr>
          <p:nvPr/>
        </p:nvSpPr>
        <p:spPr bwMode="auto">
          <a:xfrm>
            <a:off x="5724525" y="3357563"/>
            <a:ext cx="13509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600" b="0">
                <a:latin typeface="Tahoma" pitchFamily="34" charset="0"/>
                <a:ea typeface="SimSun" pitchFamily="2" charset="-122"/>
              </a:rPr>
              <a:t>[PtinterBuzy]</a:t>
            </a:r>
          </a:p>
          <a:p>
            <a:pPr eaLnBrk="1" hangingPunct="1"/>
            <a:r>
              <a:rPr lang="en-GB" sz="1600" b="0">
                <a:latin typeface="Tahoma" pitchFamily="34" charset="0"/>
                <a:ea typeface="SimSun" pitchFamily="2" charset="-122"/>
              </a:rPr>
              <a:t>Queue(File)</a:t>
            </a:r>
          </a:p>
        </p:txBody>
      </p:sp>
      <p:sp>
        <p:nvSpPr>
          <p:cNvPr id="491535" name="Line 15"/>
          <p:cNvSpPr>
            <a:spLocks noChangeShapeType="1"/>
          </p:cNvSpPr>
          <p:nvPr/>
        </p:nvSpPr>
        <p:spPr bwMode="auto">
          <a:xfrm flipV="1">
            <a:off x="3124200" y="5300663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36" name="Rectangle 16"/>
          <p:cNvSpPr>
            <a:spLocks noChangeArrowheads="1"/>
          </p:cNvSpPr>
          <p:nvPr/>
        </p:nvSpPr>
        <p:spPr bwMode="auto">
          <a:xfrm>
            <a:off x="250825" y="1412875"/>
            <a:ext cx="1754188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b="0" u="sng">
                <a:latin typeface="Arial" pitchFamily="34" charset="0"/>
              </a:rPr>
              <a:t>:Compiler</a:t>
            </a:r>
          </a:p>
        </p:txBody>
      </p:sp>
      <p:sp>
        <p:nvSpPr>
          <p:cNvPr id="491537" name="Line 17"/>
          <p:cNvSpPr>
            <a:spLocks noChangeShapeType="1"/>
          </p:cNvSpPr>
          <p:nvPr/>
        </p:nvSpPr>
        <p:spPr bwMode="auto">
          <a:xfrm flipV="1">
            <a:off x="3132138" y="4005263"/>
            <a:ext cx="482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38" name="Line 18"/>
          <p:cNvSpPr>
            <a:spLocks noChangeShapeType="1"/>
          </p:cNvSpPr>
          <p:nvPr/>
        </p:nvSpPr>
        <p:spPr bwMode="auto">
          <a:xfrm flipV="1">
            <a:off x="3132138" y="4724400"/>
            <a:ext cx="482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39" name="Line 19"/>
          <p:cNvSpPr>
            <a:spLocks noChangeShapeType="1"/>
          </p:cNvSpPr>
          <p:nvPr/>
        </p:nvSpPr>
        <p:spPr bwMode="auto">
          <a:xfrm>
            <a:off x="1116013" y="5589588"/>
            <a:ext cx="1930400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40" name="Text Box 20"/>
          <p:cNvSpPr txBox="1">
            <a:spLocks noChangeArrowheads="1"/>
          </p:cNvSpPr>
          <p:nvPr/>
        </p:nvSpPr>
        <p:spPr bwMode="auto">
          <a:xfrm>
            <a:off x="1454150" y="5300663"/>
            <a:ext cx="1309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latin typeface="Tahoma" pitchFamily="34" charset="0"/>
              </a:rPr>
              <a:t>File_Printed)</a:t>
            </a:r>
            <a:endParaRPr lang="en-GB" sz="1600" b="0">
              <a:latin typeface="Tahoma" pitchFamily="34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 Example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65" name="Rectangle 9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66" name="Rectangle 10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67" name="Rectangle 11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68" name="Rectangle 12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70" name="Rectangle 14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80272" name="Picture 16" descr="Wor16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5"/>
          <a:stretch>
            <a:fillRect/>
          </a:stretch>
        </p:blipFill>
        <p:spPr bwMode="auto">
          <a:xfrm>
            <a:off x="9525" y="0"/>
            <a:ext cx="5867400" cy="43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73" name="Rectangle 17"/>
          <p:cNvSpPr>
            <a:spLocks noChangeArrowheads="1"/>
          </p:cNvSpPr>
          <p:nvPr/>
        </p:nvSpPr>
        <p:spPr bwMode="auto">
          <a:xfrm>
            <a:off x="0" y="69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0274" name="Rectangle 18"/>
          <p:cNvSpPr>
            <a:spLocks noChangeArrowheads="1"/>
          </p:cNvSpPr>
          <p:nvPr/>
        </p:nvSpPr>
        <p:spPr bwMode="auto">
          <a:xfrm>
            <a:off x="0" y="4700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943600" y="152400"/>
            <a:ext cx="3124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 Example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5" descr="Wor17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44975"/>
            <a:ext cx="883920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16" name="Rectangle 12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17" name="Rectangle 13"/>
          <p:cNvSpPr>
            <a:spLocks noChangeArrowheads="1"/>
          </p:cNvSpPr>
          <p:nvPr/>
        </p:nvSpPr>
        <p:spPr bwMode="auto">
          <a:xfrm>
            <a:off x="2133600" y="6096000"/>
            <a:ext cx="514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r-TR" sz="1600" b="1">
                <a:cs typeface="Times New Roman" pitchFamily="18" charset="0"/>
              </a:rPr>
              <a:t>Copyright © 1997 by Rational Software Corporation</a:t>
            </a:r>
            <a:endParaRPr lang="tr-TR" sz="2400"/>
          </a:p>
        </p:txBody>
      </p:sp>
      <p:sp>
        <p:nvSpPr>
          <p:cNvPr id="482318" name="Rectangle 14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2320" name="Rectangle 16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823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8088"/>
            <a:ext cx="8763000" cy="48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99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UML </a:t>
            </a:r>
            <a:r>
              <a:rPr lang="en-GB" sz="2800" dirty="0" smtClean="0">
                <a:solidFill>
                  <a:srgbClr val="FF6600"/>
                </a:solidFill>
              </a:rPr>
              <a:t>- Behaviour Diagrams</a:t>
            </a:r>
            <a:br>
              <a:rPr lang="en-GB" sz="2800" dirty="0" smtClean="0">
                <a:solidFill>
                  <a:srgbClr val="FF6600"/>
                </a:solidFill>
              </a:rPr>
            </a:br>
            <a:r>
              <a:rPr lang="en-GB" sz="2800" dirty="0" smtClean="0">
                <a:solidFill>
                  <a:srgbClr val="FF6600"/>
                </a:solidFill>
              </a:rPr>
              <a:t>Sequence Diagram Example</a:t>
            </a:r>
            <a:endParaRPr lang="en-GB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906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 </a:t>
            </a:r>
            <a:r>
              <a:rPr lang="en-GB" sz="2800" b="1" dirty="0" smtClean="0">
                <a:solidFill>
                  <a:srgbClr val="FF6600"/>
                </a:solidFill>
              </a:rPr>
              <a:t>- Interaction </a:t>
            </a:r>
            <a:r>
              <a:rPr lang="en-GB" sz="2800" b="1" dirty="0">
                <a:solidFill>
                  <a:srgbClr val="FF6600"/>
                </a:solidFill>
              </a:rPr>
              <a:t>Diagrams  </a:t>
            </a:r>
            <a:r>
              <a:rPr lang="en-GB" sz="2800" b="1" dirty="0" smtClean="0">
                <a:solidFill>
                  <a:srgbClr val="FF6600"/>
                </a:solidFill>
              </a:rPr>
              <a:t/>
            </a:r>
            <a:br>
              <a:rPr lang="en-GB" sz="2800" b="1" dirty="0" smtClean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Interaction </a:t>
            </a:r>
            <a:r>
              <a:rPr lang="en-GB" sz="2800" b="1" dirty="0">
                <a:solidFill>
                  <a:srgbClr val="FF6600"/>
                </a:solidFill>
              </a:rPr>
              <a:t>overview </a:t>
            </a:r>
            <a:r>
              <a:rPr lang="en-GB" sz="2800" b="1" dirty="0" smtClean="0">
                <a:solidFill>
                  <a:srgbClr val="FF6600"/>
                </a:solidFill>
              </a:rPr>
              <a:t>Diagram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08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11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13" name="Rectangle 13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14" name="Rectangle 14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6419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86418" name="Picture 18" descr="Image:Iau-diagramm-1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066800"/>
            <a:ext cx="70135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- </a:t>
            </a:r>
            <a:r>
              <a:rPr lang="en-GB" sz="2800" b="1" dirty="0">
                <a:solidFill>
                  <a:srgbClr val="FF6600"/>
                </a:solidFill>
              </a:rPr>
              <a:t>Views</a:t>
            </a:r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56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59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60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88461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4884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r="14175"/>
          <a:stretch>
            <a:fillRect/>
          </a:stretch>
        </p:blipFill>
        <p:spPr bwMode="auto">
          <a:xfrm>
            <a:off x="228600" y="1447800"/>
            <a:ext cx="86106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8465" name="Rectangle 17"/>
          <p:cNvSpPr>
            <a:spLocks noChangeArrowheads="1"/>
          </p:cNvSpPr>
          <p:nvPr/>
        </p:nvSpPr>
        <p:spPr bwMode="auto">
          <a:xfrm>
            <a:off x="1147763" y="839788"/>
            <a:ext cx="741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sz="2800" b="1"/>
              <a:t>4+1 View </a:t>
            </a:r>
            <a:r>
              <a:rPr lang="en-GB" sz="2800" b="1"/>
              <a:t>/ </a:t>
            </a:r>
            <a:r>
              <a:rPr lang="el-GR" sz="2800" b="1"/>
              <a:t>Όψη</a:t>
            </a:r>
            <a:r>
              <a:rPr lang="en-GB" sz="2800" b="1"/>
              <a:t> / </a:t>
            </a:r>
            <a:r>
              <a:rPr lang="el-GR" sz="2800" b="1"/>
              <a:t>Σκοπιά</a:t>
            </a:r>
            <a:r>
              <a:rPr lang="en-GB" sz="2800" b="1"/>
              <a:t> </a:t>
            </a:r>
            <a:r>
              <a:rPr lang="el-GR" sz="2800" b="1"/>
              <a:t>of UML Diagrams </a:t>
            </a:r>
          </a:p>
        </p:txBody>
      </p:sp>
    </p:spTree>
    <p:extLst>
      <p:ext uri="{BB962C8B-B14F-4D97-AF65-F5344CB8AC3E}">
        <p14:creationId xmlns:p14="http://schemas.microsoft.com/office/powerpoint/2010/main" val="8196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b="1" dirty="0">
                <a:solidFill>
                  <a:srgbClr val="FF6600"/>
                </a:solidFill>
              </a:rPr>
              <a:t>- Views</a:t>
            </a:r>
          </a:p>
        </p:txBody>
      </p:sp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3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5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7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0509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90516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069975"/>
          <a:ext cx="670560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4" imgW="6135399" imgH="4663080" progId="Word.Document.8">
                  <p:embed/>
                </p:oleObj>
              </mc:Choice>
              <mc:Fallback>
                <p:oleObj name="Document" r:id="rId4" imgW="6135399" imgH="4663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9975"/>
                        <a:ext cx="670560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b="1" dirty="0">
                <a:solidFill>
                  <a:srgbClr val="FF6600"/>
                </a:solidFill>
              </a:rPr>
              <a:t>- Views</a:t>
            </a:r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51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52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53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54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55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56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2557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92561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219200"/>
          <a:ext cx="6126163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4" imgW="6125669" imgH="4291012" progId="Word.Document.8">
                  <p:embed/>
                </p:oleObj>
              </mc:Choice>
              <mc:Fallback>
                <p:oleObj name="Document" r:id="rId4" imgW="6125669" imgH="42910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6126163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5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7950" cy="871538"/>
          </a:xfrm>
          <a:noFill/>
          <a:ln/>
        </p:spPr>
        <p:txBody>
          <a:bodyPr/>
          <a:lstStyle/>
          <a:p>
            <a:r>
              <a:rPr lang="en-GB" sz="3200" b="1" dirty="0"/>
              <a:t>Modelling Languages</a:t>
            </a:r>
            <a:r>
              <a:rPr lang="en-GB" sz="3200" b="1" dirty="0">
                <a:solidFill>
                  <a:srgbClr val="FF6600"/>
                </a:solidFill>
              </a:rPr>
              <a:t> </a:t>
            </a:r>
            <a:r>
              <a:rPr lang="en-GB" sz="3200" b="1" dirty="0" smtClean="0">
                <a:solidFill>
                  <a:srgbClr val="FF6600"/>
                </a:solidFill>
              </a:rPr>
              <a:t/>
            </a:r>
            <a:br>
              <a:rPr lang="en-GB" sz="3200" b="1" dirty="0" smtClean="0">
                <a:solidFill>
                  <a:srgbClr val="FF6600"/>
                </a:solidFill>
              </a:rPr>
            </a:br>
            <a:r>
              <a:rPr lang="en-GB" sz="3200" b="1" dirty="0" smtClean="0">
                <a:solidFill>
                  <a:srgbClr val="FF6600"/>
                </a:solidFill>
              </a:rPr>
              <a:t>Graphical </a:t>
            </a:r>
            <a:r>
              <a:rPr lang="en-GB" sz="3200" b="1" dirty="0">
                <a:solidFill>
                  <a:srgbClr val="FF6600"/>
                </a:solidFill>
              </a:rPr>
              <a:t>modelling languages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152400" y="947738"/>
            <a:ext cx="4343400" cy="56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IDEF</a:t>
            </a:r>
            <a:r>
              <a:rPr lang="el-GR"/>
              <a:t> </a:t>
            </a:r>
            <a:endParaRPr lang="en-US"/>
          </a:p>
          <a:p>
            <a:pPr marL="722313" indent="-722313"/>
            <a:r>
              <a:rPr lang="el-GR"/>
              <a:t>is a family of modeling languages, which include </a:t>
            </a:r>
            <a:r>
              <a:rPr lang="el-GR" u="sng"/>
              <a:t>IDEF0</a:t>
            </a:r>
            <a:r>
              <a:rPr lang="el-GR"/>
              <a:t> for functional modeling, </a:t>
            </a:r>
            <a:r>
              <a:rPr lang="el-GR" u="sng"/>
              <a:t>IDEF1X</a:t>
            </a:r>
            <a:r>
              <a:rPr lang="el-GR"/>
              <a:t> for information modeling, </a:t>
            </a:r>
            <a:r>
              <a:rPr lang="el-GR" u="sng"/>
              <a:t>IDEF3</a:t>
            </a:r>
            <a:r>
              <a:rPr lang="el-GR"/>
              <a:t> for business process modelling, </a:t>
            </a:r>
            <a:r>
              <a:rPr lang="el-GR" u="sng"/>
              <a:t>IDEF4</a:t>
            </a:r>
            <a:r>
              <a:rPr lang="el-GR"/>
              <a:t> for Object-Oriented Design and </a:t>
            </a:r>
            <a:r>
              <a:rPr lang="el-GR" u="sng"/>
              <a:t>IDEF5</a:t>
            </a:r>
            <a:r>
              <a:rPr lang="el-GR"/>
              <a:t> for modeling ontologies.</a:t>
            </a:r>
            <a:endParaRPr lang="en-US"/>
          </a:p>
          <a:p>
            <a:pPr marL="722313" indent="-722313"/>
            <a:r>
              <a:rPr lang="el-GR"/>
              <a:t> </a:t>
            </a:r>
          </a:p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Jackson Structured Programming</a:t>
            </a:r>
            <a:r>
              <a:rPr lang="el-GR"/>
              <a:t> (JSP) is a method for structured programming based on correspondences between data stream structure and program structure </a:t>
            </a:r>
          </a:p>
          <a:p>
            <a:pPr marL="722313" indent="-722313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LePUS3</a:t>
            </a:r>
            <a:r>
              <a:rPr lang="el-GR"/>
              <a:t> </a:t>
            </a:r>
            <a:endParaRPr lang="en-US"/>
          </a:p>
          <a:p>
            <a:pPr marL="722313" indent="-722313"/>
            <a:r>
              <a:rPr lang="el-GR"/>
              <a:t>is an object-oriented visual Design Description Language and a formal specification language that is suitable primarily for modelling large object-oriented (Java, C++, C#) programs and design patterns. </a:t>
            </a:r>
            <a:endParaRPr lang="en-US"/>
          </a:p>
        </p:txBody>
      </p:sp>
      <p:sp>
        <p:nvSpPr>
          <p:cNvPr id="425991" name="AutoShape 7"/>
          <p:cNvSpPr>
            <a:spLocks noChangeArrowheads="1"/>
          </p:cNvSpPr>
          <p:nvPr/>
        </p:nvSpPr>
        <p:spPr bwMode="auto">
          <a:xfrm>
            <a:off x="2819400" y="3810000"/>
            <a:ext cx="1828800" cy="304800"/>
          </a:xfrm>
          <a:prstGeom prst="rightArrow">
            <a:avLst>
              <a:gd name="adj1" fmla="val 43750"/>
              <a:gd name="adj2" fmla="val 88194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25992" name="AutoShape 8"/>
          <p:cNvSpPr>
            <a:spLocks noChangeArrowheads="1"/>
          </p:cNvSpPr>
          <p:nvPr/>
        </p:nvSpPr>
        <p:spPr bwMode="auto">
          <a:xfrm>
            <a:off x="3962400" y="5181600"/>
            <a:ext cx="2514600" cy="304800"/>
          </a:xfrm>
          <a:prstGeom prst="rightArrow">
            <a:avLst>
              <a:gd name="adj1" fmla="val 43750"/>
              <a:gd name="adj2" fmla="val 12126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25993" name="AutoShape 9"/>
          <p:cNvSpPr>
            <a:spLocks noChangeArrowheads="1"/>
          </p:cNvSpPr>
          <p:nvPr/>
        </p:nvSpPr>
        <p:spPr bwMode="auto">
          <a:xfrm>
            <a:off x="3581400" y="1066800"/>
            <a:ext cx="2057400" cy="304800"/>
          </a:xfrm>
          <a:prstGeom prst="rightArrow">
            <a:avLst>
              <a:gd name="adj1" fmla="val 43750"/>
              <a:gd name="adj2" fmla="val 62471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425995" name="Picture 11" descr="File:IDEF Diagram Examp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060450"/>
            <a:ext cx="3436937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7" name="Picture 13" descr="File:JSP RLE output1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1320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9" name="Picture 15" descr="File:Composite pattern in LePUS3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38638"/>
            <a:ext cx="2341563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 smtClean="0">
                <a:solidFill>
                  <a:srgbClr val="FF6600"/>
                </a:solidFill>
              </a:rPr>
              <a:t> </a:t>
            </a:r>
            <a:r>
              <a:rPr lang="en-GB" sz="2800" b="1" dirty="0">
                <a:solidFill>
                  <a:srgbClr val="FF6600"/>
                </a:solidFill>
              </a:rPr>
              <a:t>- Views</a:t>
            </a:r>
          </a:p>
        </p:txBody>
      </p:sp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4598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4601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4602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4603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4604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4605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94608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1752600" y="1752600"/>
          <a:ext cx="6126163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4" imgW="6125669" imgH="2867872" progId="Word.Document.8">
                  <p:embed/>
                </p:oleObj>
              </mc:Choice>
              <mc:Fallback>
                <p:oleObj name="Document" r:id="rId4" imgW="6125669" imgH="28678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6126163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6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b="1"/>
              <a:t>Modelling Languages</a:t>
            </a:r>
            <a:r>
              <a:rPr lang="en-GB" sz="2800" b="1">
                <a:solidFill>
                  <a:srgbClr val="FF6600"/>
                </a:solidFill>
              </a:rPr>
              <a:t> UML - Views</a:t>
            </a:r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52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6653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96656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1600200" y="1600200"/>
          <a:ext cx="6126163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4" imgW="6125669" imgH="2867872" progId="Word.Document.8">
                  <p:embed/>
                </p:oleObj>
              </mc:Choice>
              <mc:Fallback>
                <p:oleObj name="Document" r:id="rId4" imgW="6125669" imgH="28678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6126163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3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b="1"/>
              <a:t>Modelling Languages</a:t>
            </a:r>
            <a:r>
              <a:rPr lang="en-GB" sz="2800" b="1">
                <a:solidFill>
                  <a:srgbClr val="FF6600"/>
                </a:solidFill>
              </a:rPr>
              <a:t> UML - Views</a:t>
            </a:r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698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700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98704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1508125" y="2428875"/>
          <a:ext cx="6126163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4" imgW="6125669" imgH="2867872" progId="Word.Document.8">
                  <p:embed/>
                </p:oleObj>
              </mc:Choice>
              <mc:Fallback>
                <p:oleObj name="Document" r:id="rId4" imgW="6125669" imgH="28678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428875"/>
                        <a:ext cx="6126163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2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5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86675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1004888"/>
          </a:xfrm>
          <a:noFill/>
          <a:ln/>
        </p:spPr>
        <p:txBody>
          <a:bodyPr/>
          <a:lstStyle/>
          <a:p>
            <a:r>
              <a:rPr lang="en-GB" sz="2800" b="1" dirty="0" smtClean="0"/>
              <a:t>UML</a:t>
            </a:r>
            <a:r>
              <a:rPr lang="en-GB" sz="2800" b="1" dirty="0">
                <a:solidFill>
                  <a:srgbClr val="FF6600"/>
                </a:solidFill>
              </a:rPr>
              <a:t/>
            </a:r>
            <a:br>
              <a:rPr lang="en-GB" sz="2800" b="1" dirty="0">
                <a:solidFill>
                  <a:srgbClr val="FF6600"/>
                </a:solidFill>
              </a:rPr>
            </a:br>
            <a:r>
              <a:rPr lang="en-GB" sz="2800" b="1" dirty="0" smtClean="0">
                <a:solidFill>
                  <a:srgbClr val="FF6600"/>
                </a:solidFill>
              </a:rPr>
              <a:t>Exemplar usage of Diagrams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2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3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4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5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6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7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8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49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53" name="Rectangle 17"/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0754" name="Rectangle 18"/>
          <p:cNvSpPr>
            <a:spLocks noChangeArrowheads="1"/>
          </p:cNvSpPr>
          <p:nvPr/>
        </p:nvSpPr>
        <p:spPr bwMode="auto">
          <a:xfrm>
            <a:off x="3914775" y="6248400"/>
            <a:ext cx="507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400" b="1">
                <a:cs typeface="Times New Roman" pitchFamily="18" charset="0"/>
              </a:rPr>
              <a:t>OOA&amp;D © J.W. Schmidt, F. Matthes, TU Hamburg-Harburg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28340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8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705725" cy="57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/>
              <a:t>UML</a:t>
            </a:r>
            <a:r>
              <a:rPr lang="en-GB" sz="2800" dirty="0">
                <a:solidFill>
                  <a:srgbClr val="FF6600"/>
                </a:solidFill>
              </a:rPr>
              <a:t/>
            </a:r>
            <a:br>
              <a:rPr lang="en-GB" sz="2800" dirty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Exemplar usage of Diagrams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3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5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6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7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798" name="Rectangle 14"/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802" name="Rectangle 18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800" name="Rectangle 16"/>
          <p:cNvSpPr>
            <a:spLocks noChangeArrowheads="1"/>
          </p:cNvSpPr>
          <p:nvPr/>
        </p:nvSpPr>
        <p:spPr bwMode="auto">
          <a:xfrm>
            <a:off x="3914775" y="6248400"/>
            <a:ext cx="507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400" b="1">
                <a:cs typeface="Times New Roman" pitchFamily="18" charset="0"/>
              </a:rPr>
              <a:t>OOA&amp;D © J.W. Schmidt, F. Matthes, TU Hamburg-Harburg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31351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1438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/>
              <a:t>UML</a:t>
            </a:r>
            <a:r>
              <a:rPr lang="en-GB" sz="2800" dirty="0">
                <a:solidFill>
                  <a:srgbClr val="FF6600"/>
                </a:solidFill>
              </a:rPr>
              <a:t/>
            </a:r>
            <a:br>
              <a:rPr lang="en-GB" sz="2800" dirty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Exemplar usage of Diagrams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2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4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5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6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7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8" name="Rectangle 14"/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41" name="Rectangle 17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3039" name="Rectangle 15"/>
          <p:cNvSpPr>
            <a:spLocks noChangeArrowheads="1"/>
          </p:cNvSpPr>
          <p:nvPr/>
        </p:nvSpPr>
        <p:spPr bwMode="auto">
          <a:xfrm>
            <a:off x="3914775" y="6248400"/>
            <a:ext cx="507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400" b="1">
                <a:cs typeface="Times New Roman" pitchFamily="18" charset="0"/>
              </a:rPr>
              <a:t>OOA&amp;D © J.W. Schmidt, F. Matthes, TU Hamburg-Harburg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5287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612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/>
              <a:t>UML</a:t>
            </a:r>
            <a:r>
              <a:rPr lang="en-GB" sz="2800" dirty="0">
                <a:solidFill>
                  <a:srgbClr val="FF6600"/>
                </a:solidFill>
              </a:rPr>
              <a:t/>
            </a:r>
            <a:br>
              <a:rPr lang="en-GB" sz="2800" dirty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Exemplar usage of Diagrams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1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4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6" name="Rectangle 14"/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9" name="Rectangle 1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5087" name="Rectangle 15"/>
          <p:cNvSpPr>
            <a:spLocks noChangeArrowheads="1"/>
          </p:cNvSpPr>
          <p:nvPr/>
        </p:nvSpPr>
        <p:spPr bwMode="auto">
          <a:xfrm>
            <a:off x="3914775" y="6248400"/>
            <a:ext cx="507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400" b="1">
                <a:cs typeface="Times New Roman" pitchFamily="18" charset="0"/>
              </a:rPr>
              <a:t>OOA&amp;D © J.W. Schmidt, F. Matthes, TU Hamburg-Harburg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8715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705725" cy="5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/>
              <a:t>UML</a:t>
            </a:r>
            <a:r>
              <a:rPr lang="en-GB" sz="2800" dirty="0">
                <a:solidFill>
                  <a:srgbClr val="FF6600"/>
                </a:solidFill>
              </a:rPr>
              <a:t/>
            </a:r>
            <a:br>
              <a:rPr lang="en-GB" sz="2800" dirty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Exemplar usage of Diagrams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29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31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32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33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34" name="Rectangle 14"/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7135" name="Rectangle 15"/>
          <p:cNvSpPr>
            <a:spLocks noChangeArrowheads="1"/>
          </p:cNvSpPr>
          <p:nvPr/>
        </p:nvSpPr>
        <p:spPr bwMode="auto">
          <a:xfrm>
            <a:off x="3914775" y="6248400"/>
            <a:ext cx="507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400" b="1">
                <a:cs typeface="Times New Roman" pitchFamily="18" charset="0"/>
              </a:rPr>
              <a:t>OOA&amp;D © J.W. Schmidt, F. Matthes, TU Hamburg-Harburg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6860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1088"/>
            <a:ext cx="7661275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/>
              <a:t>UML</a:t>
            </a:r>
            <a:r>
              <a:rPr lang="en-GB" sz="2800" dirty="0">
                <a:solidFill>
                  <a:srgbClr val="FF6600"/>
                </a:solidFill>
              </a:rPr>
              <a:t/>
            </a:r>
            <a:br>
              <a:rPr lang="en-GB" sz="2800" dirty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Exemplar usage of Diagrams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75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77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78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81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82" name="Rectangle 14"/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85" name="Rectangle 17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3914775" y="6248400"/>
            <a:ext cx="507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400" b="1">
                <a:cs typeface="Times New Roman" pitchFamily="18" charset="0"/>
              </a:rPr>
              <a:t>OOA&amp;D © J.W. Schmidt, F. Matthes, TU Hamburg-Harburg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4969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705725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228600" y="348615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/>
            <a:endParaRPr lang="en-GB" sz="3200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914400"/>
          </a:xfrm>
          <a:noFill/>
          <a:ln/>
        </p:spPr>
        <p:txBody>
          <a:bodyPr/>
          <a:lstStyle/>
          <a:p>
            <a:r>
              <a:rPr lang="en-GB" sz="2800" dirty="0"/>
              <a:t>UML</a:t>
            </a:r>
            <a:r>
              <a:rPr lang="en-GB" sz="2800" dirty="0">
                <a:solidFill>
                  <a:srgbClr val="FF6600"/>
                </a:solidFill>
              </a:rPr>
              <a:t/>
            </a:r>
            <a:br>
              <a:rPr lang="en-GB" sz="2800" dirty="0">
                <a:solidFill>
                  <a:srgbClr val="FF6600"/>
                </a:solidFill>
              </a:rPr>
            </a:br>
            <a:r>
              <a:rPr lang="en-GB" sz="2800" dirty="0">
                <a:solidFill>
                  <a:srgbClr val="FF6600"/>
                </a:solidFill>
              </a:rPr>
              <a:t>Exemplar usage of Diagrams</a:t>
            </a:r>
            <a:endParaRPr lang="en-GB" sz="2800" b="1" dirty="0">
              <a:solidFill>
                <a:srgbClr val="FF6600"/>
              </a:solidFill>
            </a:endParaRPr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23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25" name="Rectangle 9"/>
          <p:cNvSpPr>
            <a:spLocks noChangeArrowheads="1"/>
          </p:cNvSpPr>
          <p:nvPr/>
        </p:nvSpPr>
        <p:spPr bwMode="auto">
          <a:xfrm>
            <a:off x="0" y="108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26" name="Rectangle 10"/>
          <p:cNvSpPr>
            <a:spLocks noChangeArrowheads="1"/>
          </p:cNvSpPr>
          <p:nvPr/>
        </p:nvSpPr>
        <p:spPr bwMode="auto">
          <a:xfrm>
            <a:off x="0" y="577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27" name="Rectangle 11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28" name="Rectangle 1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29" name="Rectangle 1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30" name="Rectangle 14"/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33" name="Rectangle 17"/>
          <p:cNvSpPr>
            <a:spLocks noChangeArrowheads="1"/>
          </p:cNvSpPr>
          <p:nvPr/>
        </p:nvSpPr>
        <p:spPr bwMode="auto">
          <a:xfrm>
            <a:off x="0" y="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1231" name="Rectangle 15"/>
          <p:cNvSpPr>
            <a:spLocks noChangeArrowheads="1"/>
          </p:cNvSpPr>
          <p:nvPr/>
        </p:nvSpPr>
        <p:spPr bwMode="auto">
          <a:xfrm>
            <a:off x="3914775" y="6248400"/>
            <a:ext cx="507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400" b="1">
                <a:cs typeface="Times New Roman" pitchFamily="18" charset="0"/>
              </a:rPr>
              <a:t>OOA&amp;D © J.W. Schmidt, F. Matthes, TU Hamburg-Harburg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23768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3018</Words>
  <Application>Microsoft Office PowerPoint</Application>
  <PresentationFormat>Προβολή στην οθόνη (4:3)</PresentationFormat>
  <Paragraphs>913</Paragraphs>
  <Slides>112</Slides>
  <Notes>98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112</vt:i4>
      </vt:variant>
    </vt:vector>
  </HeadingPairs>
  <TitlesOfParts>
    <vt:vector size="116" baseType="lpstr">
      <vt:lpstr>Default Design</vt:lpstr>
      <vt:lpstr>Picture</vt:lpstr>
      <vt:lpstr>Document</vt:lpstr>
      <vt:lpstr>Εικόνα bitmap</vt:lpstr>
      <vt:lpstr>Advanced Software Engineering   Required Courses: Software Engineering, Human Computer Interaction Teacher: Vidakis Nikolaos PhD. Language: Greek or English   Vidakis Nikolaos PhD</vt:lpstr>
      <vt:lpstr>Περιεχόμενα</vt:lpstr>
      <vt:lpstr>Modeling Languages</vt:lpstr>
      <vt:lpstr>Modelling Languages  Definition</vt:lpstr>
      <vt:lpstr>Modelling Languages  Definition</vt:lpstr>
      <vt:lpstr>Modelling Languages  Graphical modelling languages</vt:lpstr>
      <vt:lpstr>Modelling Languages  Graphical modelling languages</vt:lpstr>
      <vt:lpstr>Modelling Languages  Graphical modelling languages</vt:lpstr>
      <vt:lpstr>Modelling Languages  Graphical modelling languages</vt:lpstr>
      <vt:lpstr>Modelling Languages  Graphical modelling languages</vt:lpstr>
      <vt:lpstr>UML</vt:lpstr>
      <vt:lpstr>UML Graphical modelling languages</vt:lpstr>
      <vt:lpstr>UML – What is it</vt:lpstr>
      <vt:lpstr>UML – Overview</vt:lpstr>
      <vt:lpstr>UML – Flashback</vt:lpstr>
      <vt:lpstr>UML – Why</vt:lpstr>
      <vt:lpstr>UML – Why</vt:lpstr>
      <vt:lpstr>UML – Why</vt:lpstr>
      <vt:lpstr>UML – Why</vt:lpstr>
      <vt:lpstr>UML -  Use</vt:lpstr>
      <vt:lpstr>UML Aims</vt:lpstr>
      <vt:lpstr>UML Abstraction</vt:lpstr>
      <vt:lpstr>UML Model Characteristics</vt:lpstr>
      <vt:lpstr>UML -  Sections</vt:lpstr>
      <vt:lpstr>UML - What can you Model with UML? </vt:lpstr>
      <vt:lpstr>UML  Diagrams Categorization Tree</vt:lpstr>
      <vt:lpstr>UML - Structure Diagrams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Παράδειγμα διαγράμματος κλάσεων</vt:lpstr>
      <vt:lpstr>Παρουσίαση του PowerPoint</vt:lpstr>
      <vt:lpstr>UML - Structure Diagrams Component Diagram</vt:lpstr>
      <vt:lpstr>UML - Structure Diagrams Composite structure Diagram</vt:lpstr>
      <vt:lpstr>UML - Structure Diagrams (Deployment Diagram)</vt:lpstr>
      <vt:lpstr>UML - Behaviour Diagrams</vt:lpstr>
      <vt:lpstr>UML - Structure Diagrams Activity Diagram</vt:lpstr>
      <vt:lpstr>UML - Structure Diagrams Activity Diagram</vt:lpstr>
      <vt:lpstr>UML - Behaviour Diagrams  Activity Diagram</vt:lpstr>
      <vt:lpstr>UML - Behaviour Diagrams State Diagram</vt:lpstr>
      <vt:lpstr>UML - Behaviour Diagrams State Diagram</vt:lpstr>
      <vt:lpstr>UML - Behaviour Diagrams Use Case Diagram</vt:lpstr>
      <vt:lpstr>UML - Behaviour Diagrams Use Case Diagram</vt:lpstr>
      <vt:lpstr>Παρουσίαση του PowerPoint</vt:lpstr>
      <vt:lpstr>UML - Behaviour Diagrams Use Case Diagram Usage</vt:lpstr>
      <vt:lpstr>UML - Behaviour Diagrams Use Case Diagram Usage</vt:lpstr>
      <vt:lpstr>UML - Behaviour Diagrams Use Case Diagram Example</vt:lpstr>
      <vt:lpstr>UML - Behaviour Diagrams Use Case Diagram Example</vt:lpstr>
      <vt:lpstr>UML - Behaviour Diagrams Use Case Diagram Example</vt:lpstr>
      <vt:lpstr>UML - Interaction Diagrams</vt:lpstr>
      <vt:lpstr>UML - Behaviour Diagrams Communication Diagram</vt:lpstr>
      <vt:lpstr>UML - Behaviour Diagrams Communication Diagram</vt:lpstr>
      <vt:lpstr>UML - Interaction Diagrams   Interaction overview Diagram</vt:lpstr>
      <vt:lpstr>UML - Behaviour Diagrams Sequence Diagram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UML - Interaction Diagrams   Interaction overview Diagram</vt:lpstr>
      <vt:lpstr>UML - Views</vt:lpstr>
      <vt:lpstr>UML - Views</vt:lpstr>
      <vt:lpstr>UML - Views</vt:lpstr>
      <vt:lpstr>UML - Views</vt:lpstr>
      <vt:lpstr>Modelling Languages UML - Views</vt:lpstr>
      <vt:lpstr>Modelling Languages UML - Views</vt:lpstr>
      <vt:lpstr>UML Exemplar usage of Diagrams</vt:lpstr>
      <vt:lpstr>UML Exemplar usage of Diagrams</vt:lpstr>
      <vt:lpstr>UML Exemplar usage of Diagrams</vt:lpstr>
      <vt:lpstr>UML Exemplar usage of Diagrams</vt:lpstr>
      <vt:lpstr>UML Exemplar usage of Diagrams</vt:lpstr>
      <vt:lpstr>UML Exemplar usage of Diagrams</vt:lpstr>
      <vt:lpstr>UML Exemplar usage of Diagrams</vt:lpstr>
      <vt:lpstr>UML Exemplar usage of Diagrams</vt:lpstr>
      <vt:lpstr>Example Reference Scenario  E-Learning Software  See project file “E-Learning Software-Project.pdf” at e-class</vt:lpstr>
      <vt:lpstr>Example Reference Scenario  ATM</vt:lpstr>
      <vt:lpstr>A Reference Scenario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Further Reading</vt:lpstr>
    </vt:vector>
  </TitlesOfParts>
  <Company>Brainy Betty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 Shastry</dc:creator>
  <cp:lastModifiedBy>vidakis</cp:lastModifiedBy>
  <cp:revision>112</cp:revision>
  <dcterms:created xsi:type="dcterms:W3CDTF">2004-04-16T17:58:39Z</dcterms:created>
  <dcterms:modified xsi:type="dcterms:W3CDTF">2012-10-10T16:51:47Z</dcterms:modified>
</cp:coreProperties>
</file>