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301" r:id="rId3"/>
    <p:sldId id="307" r:id="rId4"/>
    <p:sldId id="309" r:id="rId5"/>
    <p:sldId id="315" r:id="rId6"/>
    <p:sldId id="316" r:id="rId7"/>
    <p:sldId id="319" r:id="rId8"/>
    <p:sldId id="318" r:id="rId9"/>
    <p:sldId id="321" r:id="rId10"/>
    <p:sldId id="335" r:id="rId11"/>
    <p:sldId id="340" r:id="rId12"/>
    <p:sldId id="317" r:id="rId13"/>
    <p:sldId id="320" r:id="rId14"/>
    <p:sldId id="322" r:id="rId15"/>
    <p:sldId id="324" r:id="rId16"/>
    <p:sldId id="325" r:id="rId17"/>
    <p:sldId id="326" r:id="rId18"/>
    <p:sldId id="327" r:id="rId19"/>
    <p:sldId id="328" r:id="rId20"/>
    <p:sldId id="323" r:id="rId21"/>
    <p:sldId id="329" r:id="rId22"/>
    <p:sldId id="330" r:id="rId23"/>
    <p:sldId id="339" r:id="rId24"/>
    <p:sldId id="337" r:id="rId25"/>
    <p:sldId id="338" r:id="rId26"/>
    <p:sldId id="336" r:id="rId27"/>
    <p:sldId id="333" r:id="rId28"/>
    <p:sldId id="341" r:id="rId29"/>
    <p:sldId id="347" r:id="rId30"/>
    <p:sldId id="342" r:id="rId31"/>
    <p:sldId id="343" r:id="rId32"/>
    <p:sldId id="344" r:id="rId33"/>
    <p:sldId id="345" r:id="rId34"/>
    <p:sldId id="346" r:id="rId35"/>
    <p:sldId id="298" r:id="rId36"/>
    <p:sldId id="297" r:id="rId37"/>
    <p:sldId id="29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00"/>
    <a:srgbClr val="FF9933"/>
    <a:srgbClr val="006666"/>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34" autoAdjust="0"/>
  </p:normalViewPr>
  <p:slideViewPr>
    <p:cSldViewPr>
      <p:cViewPr varScale="1">
        <p:scale>
          <a:sx n="110" d="100"/>
          <a:sy n="110" d="100"/>
        </p:scale>
        <p:origin x="16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20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50BD434-29A3-44F3-84C0-4DCF8F38C23E}" type="slidenum">
              <a:rPr lang="el-GR" altLang="en-US"/>
              <a:pPr/>
              <a:t>‹#›</a:t>
            </a:fld>
            <a:endParaRPr lang="el-GR" altLang="en-US"/>
          </a:p>
        </p:txBody>
      </p:sp>
    </p:spTree>
    <p:extLst>
      <p:ext uri="{BB962C8B-B14F-4D97-AF65-F5344CB8AC3E}">
        <p14:creationId xmlns:p14="http://schemas.microsoft.com/office/powerpoint/2010/main" val="348900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8675AE8-2849-44BE-BF72-B972EE9B5DCE}" type="slidenum">
              <a:rPr lang="en-US" altLang="en-US"/>
              <a:pPr/>
              <a:t>‹#›</a:t>
            </a:fld>
            <a:endParaRPr lang="en-US" altLang="en-US"/>
          </a:p>
        </p:txBody>
      </p:sp>
    </p:spTree>
    <p:extLst>
      <p:ext uri="{BB962C8B-B14F-4D97-AF65-F5344CB8AC3E}">
        <p14:creationId xmlns:p14="http://schemas.microsoft.com/office/powerpoint/2010/main" val="35315465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Καθηγητής : Βιδάκης Νίκος        Μάθημα: Ανάλυση Λογισμικού         Βιβλίο: Ian Sommerville         6η Έκδοση            Slide</a:t>
            </a: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F9AC6C-FE71-47A3-A761-1363CAEAA11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332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208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295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8316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8020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7488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4294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4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8721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12303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ChangeArrowheads="1"/>
          </p:cNvSpPr>
          <p:nvPr userDrawn="1"/>
        </p:nvSpPr>
        <p:spPr bwMode="auto">
          <a:xfrm>
            <a:off x="0" y="6464300"/>
            <a:ext cx="9105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l-GR" altLang="en-US" sz="1000">
                <a:latin typeface="Times New Roman" panose="02020603050405020304" pitchFamily="18" charset="0"/>
              </a:rPr>
              <a:t>Μάθημα: Ανάλυση Λογισμικού		</a:t>
            </a:r>
            <a:r>
              <a:rPr lang="en-US" altLang="en-US" sz="1000">
                <a:latin typeface="Times New Roman" panose="02020603050405020304" pitchFamily="18" charset="0"/>
              </a:rPr>
              <a:t>	</a:t>
            </a:r>
            <a:r>
              <a:rPr lang="el-GR" altLang="en-US" sz="1000">
                <a:latin typeface="Times New Roman" panose="02020603050405020304" pitchFamily="18" charset="0"/>
              </a:rPr>
              <a:t>Καθηγητής: Δρ. Βιδάκης Νίκος</a:t>
            </a:r>
            <a:r>
              <a:rPr lang="en-US" altLang="en-US" sz="1000">
                <a:latin typeface="Times New Roman" panose="02020603050405020304" pitchFamily="18" charset="0"/>
              </a:rPr>
              <a:t>			</a:t>
            </a:r>
            <a:r>
              <a:rPr lang="en-GB" altLang="en-US" sz="1000" b="1">
                <a:effectLst>
                  <a:outerShdw blurRad="38100" dist="38100" dir="2700000" algn="tl">
                    <a:srgbClr val="C0C0C0"/>
                  </a:outerShdw>
                </a:effectLst>
                <a:latin typeface="Times New Roman" panose="02020603050405020304" pitchFamily="18" charset="0"/>
              </a:rPr>
              <a:t>Slide  </a:t>
            </a:r>
            <a:fld id="{5570BFAD-1B5A-4497-94D8-054C1BAC9F17}" type="slidenum">
              <a:rPr lang="en-GB" altLang="en-US" sz="1000" b="1">
                <a:effectLst>
                  <a:outerShdw blurRad="38100" dist="38100" dir="2700000" algn="tl">
                    <a:srgbClr val="C0C0C0"/>
                  </a:outerShdw>
                </a:effectLst>
              </a:rPr>
              <a:pPr eaLnBrk="0" hangingPunct="0"/>
              <a:t>‹#›</a:t>
            </a:fld>
            <a:endParaRPr lang="en-GB" altLang="en-US" sz="1000" b="1">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rgbClr val="009999"/>
          </a:solidFill>
          <a:latin typeface="+mj-lt"/>
          <a:ea typeface="+mj-ea"/>
          <a:cs typeface="+mj-cs"/>
        </a:defRPr>
      </a:lvl1pPr>
      <a:lvl2pPr algn="ctr" rtl="0" fontAlgn="base">
        <a:spcBef>
          <a:spcPct val="0"/>
        </a:spcBef>
        <a:spcAft>
          <a:spcPct val="0"/>
        </a:spcAft>
        <a:defRPr sz="4400">
          <a:solidFill>
            <a:srgbClr val="009999"/>
          </a:solidFill>
          <a:latin typeface="Arial" panose="020B0604020202020204" pitchFamily="34" charset="0"/>
        </a:defRPr>
      </a:lvl2pPr>
      <a:lvl3pPr algn="ctr" rtl="0" fontAlgn="base">
        <a:spcBef>
          <a:spcPct val="0"/>
        </a:spcBef>
        <a:spcAft>
          <a:spcPct val="0"/>
        </a:spcAft>
        <a:defRPr sz="4400">
          <a:solidFill>
            <a:srgbClr val="009999"/>
          </a:solidFill>
          <a:latin typeface="Arial" panose="020B0604020202020204" pitchFamily="34" charset="0"/>
        </a:defRPr>
      </a:lvl3pPr>
      <a:lvl4pPr algn="ctr" rtl="0" fontAlgn="base">
        <a:spcBef>
          <a:spcPct val="0"/>
        </a:spcBef>
        <a:spcAft>
          <a:spcPct val="0"/>
        </a:spcAft>
        <a:defRPr sz="4400">
          <a:solidFill>
            <a:srgbClr val="009999"/>
          </a:solidFill>
          <a:latin typeface="Arial" panose="020B0604020202020204" pitchFamily="34" charset="0"/>
        </a:defRPr>
      </a:lvl4pPr>
      <a:lvl5pPr algn="ctr" rtl="0" fontAlgn="base">
        <a:spcBef>
          <a:spcPct val="0"/>
        </a:spcBef>
        <a:spcAft>
          <a:spcPct val="0"/>
        </a:spcAft>
        <a:defRPr sz="4400">
          <a:solidFill>
            <a:srgbClr val="009999"/>
          </a:solidFill>
          <a:latin typeface="Arial" panose="020B0604020202020204" pitchFamily="34" charset="0"/>
        </a:defRPr>
      </a:lvl5pPr>
      <a:lvl6pPr marL="457200" algn="ctr" rtl="0" fontAlgn="base">
        <a:spcBef>
          <a:spcPct val="0"/>
        </a:spcBef>
        <a:spcAft>
          <a:spcPct val="0"/>
        </a:spcAft>
        <a:defRPr sz="4400">
          <a:solidFill>
            <a:srgbClr val="009999"/>
          </a:solidFill>
          <a:latin typeface="Arial" panose="020B0604020202020204" pitchFamily="34" charset="0"/>
        </a:defRPr>
      </a:lvl6pPr>
      <a:lvl7pPr marL="914400" algn="ctr" rtl="0" fontAlgn="base">
        <a:spcBef>
          <a:spcPct val="0"/>
        </a:spcBef>
        <a:spcAft>
          <a:spcPct val="0"/>
        </a:spcAft>
        <a:defRPr sz="4400">
          <a:solidFill>
            <a:srgbClr val="009999"/>
          </a:solidFill>
          <a:latin typeface="Arial" panose="020B0604020202020204" pitchFamily="34" charset="0"/>
        </a:defRPr>
      </a:lvl7pPr>
      <a:lvl8pPr marL="1371600" algn="ctr" rtl="0" fontAlgn="base">
        <a:spcBef>
          <a:spcPct val="0"/>
        </a:spcBef>
        <a:spcAft>
          <a:spcPct val="0"/>
        </a:spcAft>
        <a:defRPr sz="4400">
          <a:solidFill>
            <a:srgbClr val="009999"/>
          </a:solidFill>
          <a:latin typeface="Arial" panose="020B0604020202020204" pitchFamily="34" charset="0"/>
        </a:defRPr>
      </a:lvl8pPr>
      <a:lvl9pPr marL="1828800" algn="ctr" rtl="0" fontAlgn="base">
        <a:spcBef>
          <a:spcPct val="0"/>
        </a:spcBef>
        <a:spcAft>
          <a:spcPct val="0"/>
        </a:spcAft>
        <a:defRPr sz="4400">
          <a:solidFill>
            <a:srgbClr val="009999"/>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netbeans.org/kb/60/uml/class-diagram.html"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visual-paradigm.com/.../diagrams/Class.html"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conceptdraw.com/en/products/cd5/ap_uml.php"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visual-paradigm.com/.../CodeReverse.html"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visual-paradigm.com/.../index.html"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www.developer.com/design/article.php/10925_2206791_1" TargetMode="External"/><Relationship Id="rId3" Type="http://schemas.openxmlformats.org/officeDocument/2006/relationships/hyperlink" Target="http://search.barnesandnoble.com/textbooks/booksearch/results.asp?userid=332M40SGTY&amp;ath=Kendall+Scott" TargetMode="External"/><Relationship Id="rId7" Type="http://schemas.openxmlformats.org/officeDocument/2006/relationships/hyperlink" Target="http://www-inst.eecs.berkeley.edu/~cs169/" TargetMode="External"/><Relationship Id="rId2" Type="http://schemas.openxmlformats.org/officeDocument/2006/relationships/hyperlink" Target="http://search.barnesandnoble.com/textbooks/booksearch/results.asp?userid=332M40SGTY&amp;ath=Martin+Fowler" TargetMode="External"/><Relationship Id="rId1" Type="http://schemas.openxmlformats.org/officeDocument/2006/relationships/slideLayout" Target="../slideLayouts/slideLayout2.xml"/><Relationship Id="rId6" Type="http://schemas.openxmlformats.org/officeDocument/2006/relationships/hyperlink" Target="http://www.togethersoft.com/services/practical_guides/umlonlinecourse/" TargetMode="External"/><Relationship Id="rId5" Type="http://schemas.openxmlformats.org/officeDocument/2006/relationships/hyperlink" Target="http://www.therationaledge.com/content/nov_03/t_modelinguml_db.jsp" TargetMode="External"/><Relationship Id="rId4" Type="http://schemas.openxmlformats.org/officeDocument/2006/relationships/hyperlink" Target="http://www-306.ibm.com/software/rational/u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atlas.kennesaw.edu/%7Edbraun/csis4650/A&amp;D/UML_tutorial/images/class.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28600" y="152400"/>
            <a:ext cx="8763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5400" b="1" i="1">
                <a:solidFill>
                  <a:schemeClr val="tx1"/>
                </a:solidFill>
                <a:effectLst>
                  <a:outerShdw blurRad="38100" dist="38100" dir="2700000" algn="tl">
                    <a:srgbClr val="C0C0C0"/>
                  </a:outerShdw>
                </a:effectLst>
              </a:rPr>
              <a:t>ΜΗΧΑΝΙΚΗ ΛΟΓΙΣΜΙΚΟΥ</a:t>
            </a:r>
            <a:br>
              <a:rPr lang="el-GR" altLang="en-US" sz="5400" b="1" i="1">
                <a:solidFill>
                  <a:schemeClr val="tx1"/>
                </a:solidFill>
                <a:effectLst>
                  <a:outerShdw blurRad="38100" dist="38100" dir="2700000" algn="tl">
                    <a:srgbClr val="C0C0C0"/>
                  </a:outerShdw>
                </a:effectLst>
              </a:rPr>
            </a:br>
            <a:r>
              <a:rPr lang="el-GR" altLang="en-US" sz="5400" b="1" i="1">
                <a:solidFill>
                  <a:schemeClr val="tx1"/>
                </a:solidFill>
                <a:effectLst>
                  <a:outerShdw blurRad="38100" dist="38100" dir="2700000" algn="tl">
                    <a:srgbClr val="C0C0C0"/>
                  </a:outerShdw>
                </a:effectLst>
              </a:rPr>
              <a:t/>
            </a:r>
            <a:br>
              <a:rPr lang="el-GR" altLang="en-US" sz="5400" b="1" i="1">
                <a:solidFill>
                  <a:schemeClr val="tx1"/>
                </a:solidFill>
                <a:effectLst>
                  <a:outerShdw blurRad="38100" dist="38100" dir="2700000" algn="tl">
                    <a:srgbClr val="C0C0C0"/>
                  </a:outerShdw>
                </a:effectLst>
              </a:rPr>
            </a:br>
            <a:r>
              <a:rPr lang="el-GR" altLang="en-US" sz="3600" b="1" i="1">
                <a:solidFill>
                  <a:schemeClr val="accent2"/>
                </a:solidFill>
                <a:effectLst>
                  <a:outerShdw blurRad="38100" dist="38100" dir="2700000" algn="tl">
                    <a:srgbClr val="C0C0C0"/>
                  </a:outerShdw>
                </a:effectLst>
              </a:rPr>
              <a:t>Εννοιολογικά Μοντέλα</a:t>
            </a:r>
            <a:br>
              <a:rPr lang="el-GR" altLang="en-US" sz="3600" b="1" i="1">
                <a:solidFill>
                  <a:schemeClr val="accent2"/>
                </a:solidFill>
                <a:effectLst>
                  <a:outerShdw blurRad="38100" dist="38100" dir="2700000" algn="tl">
                    <a:srgbClr val="C0C0C0"/>
                  </a:outerShdw>
                </a:effectLst>
              </a:rPr>
            </a:br>
            <a:r>
              <a:rPr lang="el-GR" altLang="en-US" sz="3600" b="1" i="1">
                <a:solidFill>
                  <a:schemeClr val="accent2"/>
                </a:solidFill>
                <a:effectLst>
                  <a:outerShdw blurRad="38100" dist="38100" dir="2700000" algn="tl">
                    <a:srgbClr val="C0C0C0"/>
                  </a:outerShdw>
                </a:effectLst>
              </a:rPr>
              <a:t/>
            </a:r>
            <a:br>
              <a:rPr lang="el-GR" altLang="en-US" sz="3600" b="1" i="1">
                <a:solidFill>
                  <a:schemeClr val="accent2"/>
                </a:solidFill>
                <a:effectLst>
                  <a:outerShdw blurRad="38100" dist="38100" dir="2700000" algn="tl">
                    <a:srgbClr val="C0C0C0"/>
                  </a:outerShdw>
                </a:effectLst>
              </a:rPr>
            </a:br>
            <a:r>
              <a:rPr lang="el-GR" altLang="en-US" sz="3600" b="1" i="1">
                <a:solidFill>
                  <a:schemeClr val="accent2"/>
                </a:solidFill>
                <a:effectLst>
                  <a:outerShdw blurRad="38100" dist="38100" dir="2700000" algn="tl">
                    <a:srgbClr val="C0C0C0"/>
                  </a:outerShdw>
                </a:effectLst>
              </a:rPr>
              <a:t>Διαγράμματα Κλάσεων </a:t>
            </a:r>
            <a:br>
              <a:rPr lang="el-GR" altLang="en-US" sz="3600" b="1" i="1">
                <a:solidFill>
                  <a:schemeClr val="accent2"/>
                </a:solidFill>
                <a:effectLst>
                  <a:outerShdw blurRad="38100" dist="38100" dir="2700000" algn="tl">
                    <a:srgbClr val="C0C0C0"/>
                  </a:outerShdw>
                </a:effectLst>
              </a:rPr>
            </a:br>
            <a:r>
              <a:rPr lang="el-GR" altLang="en-US" sz="3600" b="1" i="1">
                <a:solidFill>
                  <a:schemeClr val="accent2"/>
                </a:solidFill>
                <a:effectLst>
                  <a:outerShdw blurRad="38100" dist="38100" dir="2700000" algn="tl">
                    <a:srgbClr val="C0C0C0"/>
                  </a:outerShdw>
                </a:effectLst>
              </a:rPr>
              <a:t>(</a:t>
            </a:r>
            <a:r>
              <a:rPr lang="en-US" altLang="en-US" sz="3600" b="1" i="1">
                <a:solidFill>
                  <a:schemeClr val="accent2"/>
                </a:solidFill>
                <a:effectLst>
                  <a:outerShdw blurRad="38100" dist="38100" dir="2700000" algn="tl">
                    <a:srgbClr val="C0C0C0"/>
                  </a:outerShdw>
                </a:effectLst>
              </a:rPr>
              <a:t>Class Diagrams</a:t>
            </a:r>
            <a:r>
              <a:rPr lang="el-GR" altLang="en-US" sz="3600" b="1" i="1">
                <a:solidFill>
                  <a:schemeClr val="accent2"/>
                </a:solidFill>
                <a:effectLst>
                  <a:outerShdw blurRad="38100" dist="38100" dir="2700000" algn="tl">
                    <a:srgbClr val="C0C0C0"/>
                  </a:outerShdw>
                </a:effectLst>
              </a:rPr>
              <a:t>)</a:t>
            </a:r>
            <a:r>
              <a:rPr lang="el-GR" altLang="en-US" sz="3600" b="1" i="1" baseline="30000">
                <a:solidFill>
                  <a:schemeClr val="accent2"/>
                </a:solidFill>
                <a:effectLst>
                  <a:outerShdw blurRad="38100" dist="38100" dir="2700000" algn="tl">
                    <a:srgbClr val="C0C0C0"/>
                  </a:outerShdw>
                </a:effectLst>
              </a:rPr>
              <a:t/>
            </a:r>
            <a:br>
              <a:rPr lang="el-GR" altLang="en-US" sz="3600" b="1" i="1" baseline="30000">
                <a:solidFill>
                  <a:schemeClr val="accent2"/>
                </a:solidFill>
                <a:effectLst>
                  <a:outerShdw blurRad="38100" dist="38100" dir="2700000" algn="tl">
                    <a:srgbClr val="C0C0C0"/>
                  </a:outerShdw>
                </a:effectLst>
              </a:rPr>
            </a:br>
            <a:r>
              <a:rPr lang="el-GR" altLang="en-US" sz="3600" b="1" i="1" baseline="30000">
                <a:solidFill>
                  <a:schemeClr val="accent2"/>
                </a:solidFill>
                <a:effectLst>
                  <a:outerShdw blurRad="38100" dist="38100" dir="2700000" algn="tl">
                    <a:srgbClr val="C0C0C0"/>
                  </a:outerShdw>
                </a:effectLst>
              </a:rPr>
              <a:t/>
            </a:r>
            <a:br>
              <a:rPr lang="el-GR" altLang="en-US" sz="3600" b="1" i="1" baseline="30000">
                <a:solidFill>
                  <a:schemeClr val="accent2"/>
                </a:solidFill>
                <a:effectLst>
                  <a:outerShdw blurRad="38100" dist="38100" dir="2700000" algn="tl">
                    <a:srgbClr val="C0C0C0"/>
                  </a:outerShdw>
                </a:effectLst>
              </a:rPr>
            </a:br>
            <a:r>
              <a:rPr lang="el-GR" altLang="en-US" sz="3600" b="1" i="1" baseline="30000">
                <a:solidFill>
                  <a:schemeClr val="accent2"/>
                </a:solidFill>
                <a:effectLst>
                  <a:outerShdw blurRad="38100" dist="38100" dir="2700000" algn="tl">
                    <a:srgbClr val="C0C0C0"/>
                  </a:outerShdw>
                </a:effectLst>
              </a:rPr>
              <a:t/>
            </a:r>
            <a:br>
              <a:rPr lang="el-GR" altLang="en-US" sz="3600" b="1" i="1" baseline="30000">
                <a:solidFill>
                  <a:schemeClr val="accent2"/>
                </a:solidFill>
                <a:effectLst>
                  <a:outerShdw blurRad="38100" dist="38100" dir="2700000" algn="tl">
                    <a:srgbClr val="C0C0C0"/>
                  </a:outerShdw>
                </a:effectLst>
              </a:rPr>
            </a:br>
            <a:r>
              <a:rPr lang="el-GR" altLang="en-US" sz="2800" b="1" i="1">
                <a:solidFill>
                  <a:schemeClr val="tx1"/>
                </a:solidFill>
                <a:effectLst>
                  <a:outerShdw blurRad="38100" dist="38100" dir="2700000" algn="tl">
                    <a:srgbClr val="C0C0C0"/>
                  </a:outerShdw>
                </a:effectLst>
              </a:rPr>
              <a:t>Δρ. ΒΙΔΑΚΗΣ ΝΙΚΟΣ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endParaRPr lang="el-GR" altLang="en-US" sz="2800" b="1" i="1">
              <a:solidFill>
                <a:srgbClr val="008080"/>
              </a:solidFill>
              <a:effectLst>
                <a:outerShdw blurRad="38100" dist="38100" dir="2700000" algn="tl">
                  <a:srgbClr val="C0C0C0"/>
                </a:outerShdw>
              </a:effectLst>
            </a:endParaRPr>
          </a:p>
        </p:txBody>
      </p:sp>
      <p:sp>
        <p:nvSpPr>
          <p:cNvPr id="189793" name="Rectangle 353"/>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89798" name="Rectangle 358"/>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89803" name="Rectangle 363"/>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89812" name="Rectangle 372"/>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89817" name="Rectangle 377"/>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89822" name="Rectangle 382"/>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89827" name="Rectangle 387"/>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190281" name="Picture 8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1162050"/>
            <a:ext cx="8972550" cy="5467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Multiplicity</a:t>
            </a:r>
            <a:endParaRPr lang="el-GR" altLang="en-US" sz="2800" b="1" i="1">
              <a:solidFill>
                <a:srgbClr val="008080"/>
              </a:solidFill>
              <a:effectLst>
                <a:outerShdw blurRad="38100" dist="38100" dir="2700000" algn="tl">
                  <a:srgbClr val="C0C0C0"/>
                </a:outerShdw>
              </a:effectLst>
            </a:endParaRPr>
          </a:p>
        </p:txBody>
      </p:sp>
      <p:sp>
        <p:nvSpPr>
          <p:cNvPr id="195594" name="Rectangle 10"/>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95595" name="Rectangle 11"/>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95596" name="Rectangle 12"/>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95597" name="Rectangle 13"/>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95598" name="Rectangle 14"/>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95599" name="Rectangle 15"/>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95600" name="Rectangle 16"/>
          <p:cNvSpPr>
            <a:spLocks noChangeArrowheads="1"/>
          </p:cNvSpPr>
          <p:nvPr/>
        </p:nvSpPr>
        <p:spPr bwMode="auto">
          <a:xfrm>
            <a:off x="-2187575" y="1162050"/>
            <a:ext cx="2057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19560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00200"/>
            <a:ext cx="1755775" cy="432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Inheritance / Generalization</a:t>
            </a:r>
            <a:endParaRPr lang="el-GR" altLang="en-US" sz="2800" b="1" i="1">
              <a:solidFill>
                <a:srgbClr val="008080"/>
              </a:solidFill>
              <a:effectLst>
                <a:outerShdw blurRad="38100" dist="38100" dir="2700000" algn="tl">
                  <a:srgbClr val="C0C0C0"/>
                </a:outerShdw>
              </a:effectLst>
            </a:endParaRPr>
          </a:p>
        </p:txBody>
      </p:sp>
      <p:pic>
        <p:nvPicPr>
          <p:cNvPr id="17101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57525"/>
            <a:ext cx="26289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2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48000"/>
            <a:ext cx="46958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22" name="Rectangle 14"/>
          <p:cNvSpPr>
            <a:spLocks noChangeArrowheads="1"/>
          </p:cNvSpPr>
          <p:nvPr/>
        </p:nvSpPr>
        <p:spPr bwMode="auto">
          <a:xfrm>
            <a:off x="228600" y="1401763"/>
            <a:ext cx="86868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Generalization:</a:t>
            </a:r>
            <a:r>
              <a:rPr lang="en-US" altLang="en-US"/>
              <a:t> </a:t>
            </a:r>
            <a:r>
              <a:rPr lang="el-GR" altLang="en-US"/>
              <a:t>Είναι ένα </a:t>
            </a:r>
            <a:r>
              <a:rPr lang="en-US" altLang="en-US" b="1"/>
              <a:t>inheritance link</a:t>
            </a:r>
            <a:r>
              <a:rPr lang="en-US" altLang="en-US"/>
              <a:t> </a:t>
            </a:r>
            <a:r>
              <a:rPr lang="el-GR" altLang="en-US"/>
              <a:t>το οποίο προσδιορίζει ότι μια κλάση είναι «</a:t>
            </a:r>
            <a:r>
              <a:rPr lang="en-US" altLang="en-US"/>
              <a:t>super class</a:t>
            </a:r>
            <a:r>
              <a:rPr lang="el-GR" altLang="en-US"/>
              <a:t>» μιας άλλης</a:t>
            </a:r>
            <a:r>
              <a:rPr lang="en-US" altLang="en-US"/>
              <a:t>. </a:t>
            </a:r>
            <a:endParaRPr lang="el-GR" altLang="en-US"/>
          </a:p>
          <a:p>
            <a:r>
              <a:rPr lang="el-GR" altLang="en-US"/>
              <a:t>Η σημειογραφία που χρησιμοποιείται είναι ένα βέλος που δείχνει προς την </a:t>
            </a:r>
            <a:r>
              <a:rPr lang="en-US" altLang="en-US"/>
              <a:t>superclass. </a:t>
            </a:r>
            <a:endParaRPr lang="el-GR" altLang="en-US"/>
          </a:p>
          <a:p>
            <a:r>
              <a:rPr lang="el-GR" altLang="en-US" sz="1600" i="1"/>
              <a:t>Στο παράδειγμα το </a:t>
            </a:r>
            <a:r>
              <a:rPr lang="en-US" altLang="en-US" sz="1600" b="1" i="1"/>
              <a:t>Shape</a:t>
            </a:r>
            <a:r>
              <a:rPr lang="en-US" altLang="en-US" sz="1600" i="1"/>
              <a:t> is a superclass </a:t>
            </a:r>
            <a:r>
              <a:rPr lang="el-GR" altLang="en-US" sz="1600" i="1"/>
              <a:t>του </a:t>
            </a:r>
            <a:r>
              <a:rPr lang="en-US" altLang="en-US" sz="1600" b="1" i="1"/>
              <a:t>Circle</a:t>
            </a:r>
            <a:r>
              <a:rPr lang="en-US" altLang="en-US" sz="1600" i="1"/>
              <a:t> </a:t>
            </a:r>
            <a:r>
              <a:rPr lang="el-GR" altLang="en-US" sz="1600" i="1"/>
              <a:t>και του</a:t>
            </a:r>
            <a:r>
              <a:rPr lang="en-US" altLang="en-US" sz="1600" i="1"/>
              <a:t> </a:t>
            </a:r>
            <a:r>
              <a:rPr lang="en-US" altLang="en-US" sz="1600" b="1" i="1"/>
              <a:t>Square</a:t>
            </a:r>
            <a:r>
              <a:rPr lang="en-US" altLang="en-US" sz="1600" i="1"/>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Inheritance / Generalization</a:t>
            </a:r>
            <a:endParaRPr lang="el-GR" altLang="en-US" sz="2800" b="1" i="1">
              <a:solidFill>
                <a:srgbClr val="008080"/>
              </a:solidFill>
              <a:effectLst>
                <a:outerShdw blurRad="38100" dist="38100" dir="2700000" algn="tl">
                  <a:srgbClr val="C0C0C0"/>
                </a:outerShdw>
              </a:effectLst>
            </a:endParaRPr>
          </a:p>
        </p:txBody>
      </p:sp>
      <p:pic>
        <p:nvPicPr>
          <p:cNvPr id="1740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4138613" cy="3784600"/>
          </a:xfrm>
          <a:prstGeom prst="rect">
            <a:avLst/>
          </a:prstGeom>
          <a:noFill/>
          <a:extLst>
            <a:ext uri="{909E8E84-426E-40DD-AFC4-6F175D3DCCD1}">
              <a14:hiddenFill xmlns:a14="http://schemas.microsoft.com/office/drawing/2010/main">
                <a:solidFill>
                  <a:srgbClr val="FFFFFF"/>
                </a:solidFill>
              </a14:hiddenFill>
            </a:ext>
          </a:extLst>
        </p:spPr>
      </p:pic>
      <p:pic>
        <p:nvPicPr>
          <p:cNvPr id="174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47863"/>
            <a:ext cx="2382838" cy="2014537"/>
          </a:xfrm>
          <a:prstGeom prst="rect">
            <a:avLst/>
          </a:prstGeom>
          <a:noFill/>
          <a:extLst>
            <a:ext uri="{909E8E84-426E-40DD-AFC4-6F175D3DCCD1}">
              <a14:hiddenFill xmlns:a14="http://schemas.microsoft.com/office/drawing/2010/main">
                <a:solidFill>
                  <a:srgbClr val="FFFFFF"/>
                </a:solidFill>
              </a14:hiddenFill>
            </a:ext>
          </a:extLst>
        </p:spPr>
      </p:pic>
      <p:sp>
        <p:nvSpPr>
          <p:cNvPr id="174087" name="Text Box 7"/>
          <p:cNvSpPr txBox="1">
            <a:spLocks noChangeArrowheads="1"/>
          </p:cNvSpPr>
          <p:nvPr/>
        </p:nvSpPr>
        <p:spPr bwMode="auto">
          <a:xfrm>
            <a:off x="990600" y="1447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effectLst>
                  <a:outerShdw blurRad="38100" dist="38100" dir="2700000" algn="tl">
                    <a:srgbClr val="C0C0C0"/>
                  </a:outerShdw>
                </a:effectLst>
              </a:rPr>
              <a:t>Single Inheritance			Multiple Inheritance</a:t>
            </a:r>
            <a:endParaRPr lang="el-GR" altLang="en-US" b="1">
              <a:effectLst>
                <a:outerShdw blurRad="38100" dist="38100" dir="2700000" algn="tl">
                  <a:srgbClr val="C0C0C0"/>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 Bi</a:t>
            </a:r>
            <a:r>
              <a:rPr lang="el-GR" altLang="en-US" sz="2800" b="1" i="1">
                <a:solidFill>
                  <a:srgbClr val="008080"/>
                </a:solidFill>
                <a:effectLst>
                  <a:outerShdw blurRad="38100" dist="38100" dir="2700000" algn="tl">
                    <a:srgbClr val="C0C0C0"/>
                  </a:outerShdw>
                </a:effectLst>
              </a:rPr>
              <a:t> &amp; </a:t>
            </a:r>
            <a:r>
              <a:rPr lang="en-US" altLang="en-US" sz="2800" b="1" i="1">
                <a:solidFill>
                  <a:srgbClr val="008080"/>
                </a:solidFill>
                <a:effectLst>
                  <a:outerShdw blurRad="38100" dist="38100" dir="2700000" algn="tl">
                    <a:srgbClr val="C0C0C0"/>
                  </a:outerShdw>
                </a:effectLst>
              </a:rPr>
              <a:t>Uni -Directional Association</a:t>
            </a:r>
            <a:endParaRPr lang="el-GR" altLang="en-US" sz="2400" b="1" i="1">
              <a:solidFill>
                <a:srgbClr val="008080"/>
              </a:solidFill>
              <a:effectLst>
                <a:outerShdw blurRad="38100" dist="38100" dir="2700000" algn="tl">
                  <a:srgbClr val="C0C0C0"/>
                </a:outerShdw>
              </a:effectLst>
            </a:endParaRPr>
          </a:p>
        </p:txBody>
      </p:sp>
      <p:pic>
        <p:nvPicPr>
          <p:cNvPr id="176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2743200"/>
            <a:ext cx="736282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34" name="Rectangle 6"/>
          <p:cNvSpPr>
            <a:spLocks noChangeArrowheads="1"/>
          </p:cNvSpPr>
          <p:nvPr/>
        </p:nvSpPr>
        <p:spPr bwMode="auto">
          <a:xfrm>
            <a:off x="228600" y="1263650"/>
            <a:ext cx="8686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Association:</a:t>
            </a:r>
            <a:r>
              <a:rPr lang="en-US" altLang="en-US"/>
              <a:t> </a:t>
            </a:r>
            <a:r>
              <a:rPr lang="el-GR" altLang="en-US"/>
              <a:t>είναι η σχέση μεταξύ των </a:t>
            </a:r>
            <a:r>
              <a:rPr lang="en-US" altLang="en-US"/>
              <a:t>instances </a:t>
            </a:r>
            <a:r>
              <a:rPr lang="el-GR" altLang="en-US"/>
              <a:t>δυο κλάσεων</a:t>
            </a:r>
            <a:r>
              <a:rPr lang="en-US" altLang="en-US"/>
              <a:t>. </a:t>
            </a:r>
            <a:r>
              <a:rPr lang="el-GR" altLang="en-US"/>
              <a:t>Όταν το </a:t>
            </a:r>
            <a:r>
              <a:rPr lang="en-US" altLang="en-US"/>
              <a:t>instance </a:t>
            </a:r>
            <a:r>
              <a:rPr lang="el-GR" altLang="en-US"/>
              <a:t>της μιας κλάσης, για να μπορέσει να ολοκληρώσει τις λειτουργίες της, πρέπει να γνωρίζει για μια άλλη κλάση, τότε υπάρχει </a:t>
            </a:r>
            <a:r>
              <a:rPr lang="en-US" altLang="en-US"/>
              <a:t>association</a:t>
            </a:r>
            <a:r>
              <a:rPr lang="el-GR" altLang="en-US"/>
              <a:t> μεταξύ των </a:t>
            </a:r>
            <a:r>
              <a:rPr lang="en-US" altLang="en-US"/>
              <a:t>instances</a:t>
            </a:r>
            <a:r>
              <a:rPr lang="el-GR" altLang="en-US"/>
              <a:t> των δύο κλάσεων</a:t>
            </a:r>
            <a:r>
              <a:rPr lang="en-US" altLang="en-US"/>
              <a:t>.</a:t>
            </a:r>
            <a:endParaRPr lang="el-GR" altLang="en-US"/>
          </a:p>
          <a:p>
            <a:r>
              <a:rPr lang="el-GR" altLang="en-US"/>
              <a:t>Η σημειογραφία που χρησιμοποιείται είναι μια γραμμή που συνδέει της δυο κλάσεις</a:t>
            </a:r>
            <a:r>
              <a:rPr lang="en-US" altLang="en-US"/>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 Bi</a:t>
            </a:r>
            <a:r>
              <a:rPr lang="el-GR" altLang="en-US" sz="2800" b="1" i="1">
                <a:solidFill>
                  <a:srgbClr val="008080"/>
                </a:solidFill>
                <a:effectLst>
                  <a:outerShdw blurRad="38100" dist="38100" dir="2700000" algn="tl">
                    <a:srgbClr val="C0C0C0"/>
                  </a:outerShdw>
                </a:effectLst>
              </a:rPr>
              <a:t> &amp; </a:t>
            </a:r>
            <a:r>
              <a:rPr lang="en-US" altLang="en-US" sz="2800" b="1" i="1">
                <a:solidFill>
                  <a:srgbClr val="008080"/>
                </a:solidFill>
                <a:effectLst>
                  <a:outerShdw blurRad="38100" dist="38100" dir="2700000" algn="tl">
                    <a:srgbClr val="C0C0C0"/>
                  </a:outerShdw>
                </a:effectLst>
              </a:rPr>
              <a:t>Uni -Directional Association</a:t>
            </a:r>
            <a:endParaRPr lang="el-GR" altLang="en-US" sz="2800" b="1" i="1">
              <a:solidFill>
                <a:srgbClr val="008080"/>
              </a:solidFill>
              <a:effectLst>
                <a:outerShdw blurRad="38100" dist="38100" dir="2700000" algn="tl">
                  <a:srgbClr val="C0C0C0"/>
                </a:outerShdw>
              </a:effectLst>
            </a:endParaRPr>
          </a:p>
        </p:txBody>
      </p:sp>
      <p:pic>
        <p:nvPicPr>
          <p:cNvPr id="178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648200"/>
            <a:ext cx="51435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51435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3" name="Text Box 7"/>
          <p:cNvSpPr txBox="1">
            <a:spLocks noChangeArrowheads="1"/>
          </p:cNvSpPr>
          <p:nvPr/>
        </p:nvSpPr>
        <p:spPr bwMode="auto">
          <a:xfrm>
            <a:off x="1600200" y="21336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Bi-Dierctional</a:t>
            </a:r>
            <a:endParaRPr lang="el-GR" altLang="en-US" b="1"/>
          </a:p>
        </p:txBody>
      </p:sp>
      <p:sp>
        <p:nvSpPr>
          <p:cNvPr id="178184" name="Text Box 8"/>
          <p:cNvSpPr txBox="1">
            <a:spLocks noChangeArrowheads="1"/>
          </p:cNvSpPr>
          <p:nvPr/>
        </p:nvSpPr>
        <p:spPr bwMode="auto">
          <a:xfrm>
            <a:off x="1752600" y="42672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Uni-Dierctional</a:t>
            </a:r>
            <a:endParaRPr lang="el-GR" altLang="en-US"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Association Class</a:t>
            </a:r>
            <a:endParaRPr lang="el-GR" altLang="en-US" sz="2000" b="1" i="1">
              <a:solidFill>
                <a:srgbClr val="008080"/>
              </a:solidFill>
              <a:effectLst>
                <a:outerShdw blurRad="38100" dist="38100" dir="2700000" algn="tl">
                  <a:srgbClr val="C0C0C0"/>
                </a:outerShdw>
              </a:effectLst>
            </a:endParaRPr>
          </a:p>
        </p:txBody>
      </p:sp>
      <p:pic>
        <p:nvPicPr>
          <p:cNvPr id="1792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47800"/>
            <a:ext cx="4572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4800600"/>
            <a:ext cx="51435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9207" name="Rectangle 7"/>
          <p:cNvSpPr>
            <a:spLocks noChangeArrowheads="1"/>
          </p:cNvSpPr>
          <p:nvPr/>
        </p:nvSpPr>
        <p:spPr bwMode="auto">
          <a:xfrm>
            <a:off x="0" y="1524000"/>
            <a:ext cx="39624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7338" indent="-28733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n-US" b="1"/>
              <a:t>association class:</a:t>
            </a:r>
            <a:r>
              <a:rPr lang="el-GR" altLang="en-US"/>
              <a:t> Κατά την διαδικασία μοντελοποίησης ενός association, υπάρχει περίπτωση να χρειαστεί να σχεδιαστεί μια επιπλέον κλάση γιατί περιέχει χρήσιμες πληροφορίες που αφορούν την σχέση. Αυτή η κλάση ονομάζεται </a:t>
            </a:r>
            <a:r>
              <a:rPr lang="el-GR" altLang="en-US" i="1"/>
              <a:t>association class και συνδέεται με την σχέση (</a:t>
            </a:r>
            <a:r>
              <a:rPr lang="el-GR" altLang="en-US"/>
              <a:t>primary association) των δυο κλάσεων.</a:t>
            </a:r>
          </a:p>
          <a:p>
            <a:r>
              <a:rPr lang="el-GR" altLang="en-US"/>
              <a:t>Η association class σχεδιάζεται σαν μια κανονική κλάση. Η διαφορά είναι ότι συνδέεται πάνω στην σχέση με μια διακεκομμένη γραμμή.</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Basic Aggregation</a:t>
            </a:r>
            <a:endParaRPr lang="el-GR" altLang="en-US" sz="2400" b="1" i="1">
              <a:solidFill>
                <a:srgbClr val="008080"/>
              </a:solidFill>
              <a:effectLst>
                <a:outerShdw blurRad="38100" dist="38100" dir="2700000" algn="tl">
                  <a:srgbClr val="C0C0C0"/>
                </a:outerShdw>
              </a:effectLst>
            </a:endParaRPr>
          </a:p>
        </p:txBody>
      </p:sp>
      <p:pic>
        <p:nvPicPr>
          <p:cNvPr id="180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562600"/>
            <a:ext cx="2840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0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40290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32" name="Rectangle 8"/>
          <p:cNvSpPr>
            <a:spLocks noChangeArrowheads="1"/>
          </p:cNvSpPr>
          <p:nvPr/>
        </p:nvSpPr>
        <p:spPr bwMode="auto">
          <a:xfrm>
            <a:off x="0" y="1554163"/>
            <a:ext cx="9144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Aggregation</a:t>
            </a:r>
            <a:r>
              <a:rPr lang="el-GR" altLang="en-US" b="1"/>
              <a:t>:</a:t>
            </a:r>
            <a:r>
              <a:rPr lang="en-US" altLang="en-US"/>
              <a:t> </a:t>
            </a:r>
            <a:r>
              <a:rPr lang="el-GR" altLang="en-US"/>
              <a:t>είναι μια συσχέτιση (</a:t>
            </a:r>
            <a:r>
              <a:rPr lang="en-US" altLang="en-US"/>
              <a:t>association</a:t>
            </a:r>
            <a:r>
              <a:rPr lang="el-GR" altLang="en-US"/>
              <a:t>) κατά την οποία μια κλάση ανήκει σε ένα σύνολο, μια συλλογή</a:t>
            </a:r>
            <a:r>
              <a:rPr lang="en-US" altLang="en-US"/>
              <a:t>. </a:t>
            </a:r>
            <a:endParaRPr lang="el-GR" altLang="en-US"/>
          </a:p>
          <a:p>
            <a:r>
              <a:rPr lang="el-GR" altLang="en-US"/>
              <a:t>Η </a:t>
            </a:r>
            <a:r>
              <a:rPr lang="en-US" altLang="en-US"/>
              <a:t>aggregation </a:t>
            </a:r>
            <a:r>
              <a:rPr lang="el-GR" altLang="en-US"/>
              <a:t>έχει ως σημειογραφία μια γραμμή με ένα ρόμβο στην πλευρά της κλάσης που προσδιορίζει το σύνολο.</a:t>
            </a:r>
          </a:p>
          <a:p>
            <a:r>
              <a:rPr lang="el-GR" altLang="en-US" sz="1600" i="1"/>
              <a:t>Στο παράδειγμα</a:t>
            </a:r>
            <a:r>
              <a:rPr lang="en-US" altLang="en-US" sz="1600" i="1"/>
              <a:t>, </a:t>
            </a:r>
            <a:r>
              <a:rPr lang="en-US" altLang="en-US" sz="1600" b="1" i="1"/>
              <a:t>Company</a:t>
            </a:r>
            <a:r>
              <a:rPr lang="en-US" altLang="en-US" sz="1600" i="1"/>
              <a:t> has a collection of </a:t>
            </a:r>
            <a:r>
              <a:rPr lang="en-US" altLang="en-US" sz="1600" b="1" i="1"/>
              <a:t>Departments</a:t>
            </a:r>
            <a:r>
              <a:rPr lang="en-US" altLang="en-US" sz="1600" i="1"/>
              <a:t>,</a:t>
            </a:r>
          </a:p>
          <a:p>
            <a:r>
              <a:rPr lang="en-US" altLang="en-US" sz="1600" i="1"/>
              <a:t>		</a:t>
            </a:r>
            <a:r>
              <a:rPr lang="en-US" altLang="en-US" sz="1600" b="1" i="1"/>
              <a:t>Movie Theater</a:t>
            </a:r>
            <a:r>
              <a:rPr lang="en-US" altLang="en-US" sz="1600" i="1"/>
              <a:t> has a collection of </a:t>
            </a:r>
            <a:r>
              <a:rPr lang="en-US" altLang="en-US" sz="1600" b="1" i="1"/>
              <a:t>Movies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Composition Aggregation</a:t>
            </a:r>
            <a:endParaRPr lang="el-GR" altLang="en-US" sz="2800" b="1" i="1">
              <a:solidFill>
                <a:srgbClr val="008080"/>
              </a:solidFill>
              <a:effectLst>
                <a:outerShdw blurRad="38100" dist="38100" dir="2700000" algn="tl">
                  <a:srgbClr val="C0C0C0"/>
                </a:outerShdw>
              </a:effectLst>
            </a:endParaRPr>
          </a:p>
        </p:txBody>
      </p:sp>
      <p:pic>
        <p:nvPicPr>
          <p:cNvPr id="181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14788"/>
            <a:ext cx="304323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0290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56" name="Rectangle 8"/>
          <p:cNvSpPr>
            <a:spLocks noChangeArrowheads="1"/>
          </p:cNvSpPr>
          <p:nvPr/>
        </p:nvSpPr>
        <p:spPr bwMode="auto">
          <a:xfrm>
            <a:off x="0" y="1355725"/>
            <a:ext cx="914400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Composition</a:t>
            </a:r>
            <a:r>
              <a:rPr lang="el-GR" altLang="en-US" b="1"/>
              <a:t>:</a:t>
            </a:r>
            <a:r>
              <a:rPr lang="en-US" altLang="en-US"/>
              <a:t> </a:t>
            </a:r>
            <a:r>
              <a:rPr lang="el-GR" altLang="en-US"/>
              <a:t>είναι μια ισχυρή συσχέτιση (</a:t>
            </a:r>
            <a:r>
              <a:rPr lang="en-US" altLang="en-US"/>
              <a:t>strong association</a:t>
            </a:r>
            <a:r>
              <a:rPr lang="el-GR" altLang="en-US"/>
              <a:t>) κατά την οποία η μονάδα (</a:t>
            </a:r>
            <a:r>
              <a:rPr lang="en-US" altLang="en-US"/>
              <a:t>part</a:t>
            </a:r>
            <a:r>
              <a:rPr lang="el-GR" altLang="en-US"/>
              <a:t>) μπορεί να ανήκει μόνο σε ένα σύνολο (</a:t>
            </a:r>
            <a:r>
              <a:rPr lang="en-US" altLang="en-US"/>
              <a:t>whole</a:t>
            </a:r>
            <a:r>
              <a:rPr lang="el-GR" altLang="en-US"/>
              <a:t>). Η μονάδα δεν μπορεί να υπάρξει χωρίς το σύνολο.</a:t>
            </a:r>
          </a:p>
          <a:p>
            <a:r>
              <a:rPr lang="el-GR" altLang="en-US"/>
              <a:t>Η σημειογραφία που χρησιμοποιείται για το «</a:t>
            </a:r>
            <a:r>
              <a:rPr lang="en-US" altLang="en-US"/>
              <a:t>Composition</a:t>
            </a:r>
            <a:r>
              <a:rPr lang="el-GR" altLang="en-US"/>
              <a:t>»</a:t>
            </a:r>
            <a:r>
              <a:rPr lang="en-US" altLang="en-US"/>
              <a:t> </a:t>
            </a:r>
            <a:r>
              <a:rPr lang="el-GR" altLang="en-US"/>
              <a:t>είναι μια γραμμή με ένα συμπαγές ρόμβο στην πλευρά της κλάσης που προσδιορίζει το σύνολο.</a:t>
            </a:r>
            <a:endParaRPr lang="en-US" altLang="en-US"/>
          </a:p>
          <a:p>
            <a:r>
              <a:rPr lang="el-GR" altLang="en-US" sz="1600" i="1"/>
              <a:t>Στο παράδειγμα φαίνεται ότι το </a:t>
            </a:r>
            <a:r>
              <a:rPr lang="en-US" altLang="en-US" sz="1600" b="1" i="1"/>
              <a:t>BoxOffice</a:t>
            </a:r>
            <a:r>
              <a:rPr lang="en-US" altLang="en-US" sz="1600" i="1"/>
              <a:t> </a:t>
            </a:r>
            <a:r>
              <a:rPr lang="el-GR" altLang="en-US" sz="1600" i="1"/>
              <a:t>ανήκει μόνο σε ένα </a:t>
            </a:r>
            <a:r>
              <a:rPr lang="en-US" altLang="en-US" sz="1600" b="1" i="1"/>
              <a:t>MovieTheater</a:t>
            </a:r>
            <a:r>
              <a:rPr lang="en-US" altLang="en-US" sz="1600" i="1"/>
              <a:t>. </a:t>
            </a:r>
            <a:r>
              <a:rPr lang="el-GR" altLang="en-US" sz="1600" i="1"/>
              <a:t>Αν διαγραφεί το </a:t>
            </a:r>
            <a:r>
              <a:rPr lang="en-US" altLang="en-US" sz="1600" b="1" i="1"/>
              <a:t>MovieTheater</a:t>
            </a:r>
            <a:r>
              <a:rPr lang="en-US" altLang="en-US" sz="1600" i="1"/>
              <a:t> </a:t>
            </a:r>
            <a:r>
              <a:rPr lang="el-GR" altLang="en-US" sz="1600" i="1"/>
              <a:t>τότε διαγράφεται και το </a:t>
            </a:r>
            <a:r>
              <a:rPr lang="en-US" altLang="en-US" sz="1600" b="1" i="1"/>
              <a:t>BoxOffice</a:t>
            </a:r>
            <a:r>
              <a:rPr lang="el-GR" altLang="en-US" sz="1600" b="1" i="1"/>
              <a:t>.</a:t>
            </a:r>
          </a:p>
          <a:p>
            <a:r>
              <a:rPr lang="el-GR" altLang="en-US" sz="1600" i="1"/>
              <a:t>Αντίθετα οι </a:t>
            </a:r>
            <a:r>
              <a:rPr lang="en-US" altLang="en-US" sz="1600" b="1" i="1"/>
              <a:t>Movies</a:t>
            </a:r>
            <a:r>
              <a:rPr lang="en-US" altLang="en-US" sz="1600" i="1"/>
              <a:t> </a:t>
            </a:r>
            <a:r>
              <a:rPr lang="el-GR" altLang="en-US" sz="1600" i="1"/>
              <a:t>δεν είναι τόσο στενά συνδεδεμένες με το </a:t>
            </a:r>
            <a:r>
              <a:rPr lang="en-US" altLang="en-US" sz="1600" b="1" i="1"/>
              <a:t>MovieTheater</a:t>
            </a:r>
            <a:r>
              <a:rPr lang="en-US" altLang="en-US" sz="1600" i="1"/>
              <a:t>.</a:t>
            </a:r>
          </a:p>
        </p:txBody>
      </p:sp>
      <p:sp>
        <p:nvSpPr>
          <p:cNvPr id="181257" name="Rectangle 9"/>
          <p:cNvSpPr>
            <a:spLocks noChangeArrowheads="1"/>
          </p:cNvSpPr>
          <p:nvPr/>
        </p:nvSpPr>
        <p:spPr bwMode="auto">
          <a:xfrm>
            <a:off x="4267200" y="4495800"/>
            <a:ext cx="4876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n-US" sz="1600" i="1"/>
              <a:t>Στο παραπάνω παράδειγμα η «Student class instance» θα έχει πάντα μια «Schedule class instance». </a:t>
            </a:r>
          </a:p>
          <a:p>
            <a:r>
              <a:rPr lang="el-GR" altLang="en-US" sz="1600" i="1"/>
              <a:t>Λόγω του ότι η σχέση των δυο κλάσεων είναι «composition», όταν καταστραφεί η «Student instance» που προσδιορίζει το σύνολο τότε καταστρέφεται και «Schedule instance» που ανήκει στην μονάδα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Reflexive Assosiations</a:t>
            </a:r>
            <a:endParaRPr lang="el-GR" altLang="en-US" sz="2800" b="1" i="1">
              <a:solidFill>
                <a:srgbClr val="008080"/>
              </a:solidFill>
              <a:effectLst>
                <a:outerShdw blurRad="38100" dist="38100" dir="2700000" algn="tl">
                  <a:srgbClr val="C0C0C0"/>
                </a:outerShdw>
              </a:effectLst>
            </a:endParaRPr>
          </a:p>
        </p:txBody>
      </p:sp>
      <p:pic>
        <p:nvPicPr>
          <p:cNvPr id="1822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352800"/>
            <a:ext cx="1892300"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278" name="Rectangle 6"/>
          <p:cNvSpPr>
            <a:spLocks noChangeArrowheads="1"/>
          </p:cNvSpPr>
          <p:nvPr/>
        </p:nvSpPr>
        <p:spPr bwMode="auto">
          <a:xfrm>
            <a:off x="228600" y="152400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t>Reflexive</a:t>
            </a:r>
            <a:r>
              <a:rPr lang="el-GR" altLang="en-US" b="1"/>
              <a:t>:</a:t>
            </a:r>
            <a:r>
              <a:rPr lang="el-GR" altLang="en-US"/>
              <a:t> Όταν μια κλάση σχετίζεται με τον εαυτό της δεν σημαίνει ότι ένα instance της κλάσης σχετίζεται με τον εαυτό του αλλά ότι ένα instance της κλάσης σχετίζεται με ένα άλλο instance της κλάσης αυτής.</a:t>
            </a:r>
          </a:p>
          <a:p>
            <a:endParaRPr lang="el-GR"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685800" y="1395413"/>
            <a:ext cx="807720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8775" indent="-358775">
              <a:defRPr>
                <a:solidFill>
                  <a:schemeClr val="tx1"/>
                </a:solidFill>
                <a:latin typeface="Arial" panose="020B0604020202020204" pitchFamily="34" charset="0"/>
              </a:defRPr>
            </a:lvl1pPr>
            <a:lvl2pPr marL="538163">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b="1"/>
              <a:t>Class Diagrams</a:t>
            </a:r>
          </a:p>
          <a:p>
            <a:pPr eaLnBrk="0" hangingPunct="0">
              <a:spcBef>
                <a:spcPct val="50000"/>
              </a:spcBef>
              <a:buFontTx/>
              <a:buChar char="•"/>
            </a:pPr>
            <a:r>
              <a:rPr lang="el-GR" altLang="en-US"/>
              <a:t>Τα διαγράμματα κλάσεων χρησιμοποιούνται για να περιγράψουν τα αντικείμενα και τις σχέσεις τους σε ένα σύστημα.</a:t>
            </a:r>
          </a:p>
          <a:p>
            <a:pPr eaLnBrk="0" hangingPunct="0">
              <a:spcBef>
                <a:spcPct val="50000"/>
              </a:spcBef>
              <a:buFontTx/>
              <a:buChar char="•"/>
            </a:pPr>
            <a:r>
              <a:rPr lang="el-GR" altLang="en-US"/>
              <a:t>Τα διαγράμματα κλάσεων μοντελοποιούν τις δομές των κλάσεων και το περιεχόμενο τους χρησιμοποιώντας  σχεδιαστικά στοιχεία όπως κλάσεις, πακέτα και αντικείμενα.</a:t>
            </a:r>
          </a:p>
          <a:p>
            <a:pPr eaLnBrk="0" hangingPunct="0">
              <a:spcBef>
                <a:spcPct val="50000"/>
              </a:spcBef>
              <a:buFontTx/>
              <a:buChar char="•"/>
            </a:pPr>
            <a:r>
              <a:rPr lang="el-GR" altLang="en-US"/>
              <a:t>Τα διαγράμματα κλάσεων περιγράφουν τρεις διαφορετικές διαστάσεις κατά τον σχεδιασμό ενός συστήματος: την εννοιολογική διάσταση (</a:t>
            </a:r>
            <a:r>
              <a:rPr lang="en-GB" altLang="en-US"/>
              <a:t>conceptual</a:t>
            </a:r>
            <a:r>
              <a:rPr lang="el-GR" altLang="en-US"/>
              <a:t>), την</a:t>
            </a:r>
            <a:r>
              <a:rPr lang="en-GB" altLang="en-US"/>
              <a:t> </a:t>
            </a:r>
            <a:r>
              <a:rPr lang="el-GR" altLang="en-US"/>
              <a:t>διάσταση τεχνικών προδιαγραφών(</a:t>
            </a:r>
            <a:r>
              <a:rPr lang="en-GB" altLang="en-US"/>
              <a:t>specification</a:t>
            </a:r>
            <a:r>
              <a:rPr lang="el-GR" altLang="en-US"/>
              <a:t>) και την διάσταση της υλοποίησης (</a:t>
            </a:r>
            <a:r>
              <a:rPr lang="en-GB" altLang="en-US"/>
              <a:t>implementation</a:t>
            </a:r>
            <a:r>
              <a:rPr lang="el-GR" altLang="en-US"/>
              <a:t>)</a:t>
            </a:r>
            <a:r>
              <a:rPr lang="en-GB" altLang="en-US"/>
              <a:t>. </a:t>
            </a:r>
            <a:endParaRPr lang="en-US" altLang="en-US"/>
          </a:p>
          <a:p>
            <a:pPr eaLnBrk="0" hangingPunct="0">
              <a:spcBef>
                <a:spcPct val="50000"/>
              </a:spcBef>
              <a:buFontTx/>
              <a:buChar char="•"/>
            </a:pPr>
            <a:r>
              <a:rPr lang="el-GR" altLang="en-US"/>
              <a:t>Τα διαγράμματα κλάσεων εμπεριέχουν: τις κλάσεις του συστήματος, τις σχέσεις μεταξύ των κλάσεων και τις ιδιότητες &amp; λειτουργίες των κλάσεων.</a:t>
            </a:r>
            <a:endParaRPr lang="en-US" altLang="en-US"/>
          </a:p>
        </p:txBody>
      </p:sp>
      <p:sp>
        <p:nvSpPr>
          <p:cNvPr id="152580" name="Rectangle 4"/>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l-GR" altLang="en-US" sz="2800" b="1" i="1">
                <a:solidFill>
                  <a:srgbClr val="008080"/>
                </a:solidFill>
                <a:effectLst>
                  <a:outerShdw blurRad="38100" dist="38100" dir="2700000" algn="tl">
                    <a:srgbClr val="C0C0C0"/>
                  </a:outerShdw>
                </a:effectLst>
              </a:rPr>
              <a:t>Εισαγωγή</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Dependency</a:t>
            </a:r>
            <a:r>
              <a:rPr lang="el-GR" altLang="en-US" sz="2800" b="1" i="1">
                <a:solidFill>
                  <a:srgbClr val="008080"/>
                </a:solidFill>
                <a:effectLst>
                  <a:outerShdw blurRad="38100" dist="38100" dir="2700000" algn="tl">
                    <a:srgbClr val="C0C0C0"/>
                  </a:outerShdw>
                </a:effectLst>
              </a:rPr>
              <a:t> - </a:t>
            </a:r>
            <a:r>
              <a:rPr lang="en-US" altLang="en-US" sz="2800" b="1" i="1">
                <a:solidFill>
                  <a:srgbClr val="008080"/>
                </a:solidFill>
                <a:effectLst>
                  <a:outerShdw blurRad="38100" dist="38100" dir="2700000" algn="tl">
                    <a:srgbClr val="C0C0C0"/>
                  </a:outerShdw>
                </a:effectLst>
              </a:rPr>
              <a:t>Constaint</a:t>
            </a:r>
            <a:endParaRPr lang="el-GR" altLang="en-US" sz="2800" b="1" i="1">
              <a:solidFill>
                <a:srgbClr val="008080"/>
              </a:solidFill>
              <a:effectLst>
                <a:outerShdw blurRad="38100" dist="38100" dir="2700000" algn="tl">
                  <a:srgbClr val="C0C0C0"/>
                </a:outerShdw>
              </a:effectLst>
            </a:endParaRPr>
          </a:p>
        </p:txBody>
      </p:sp>
      <p:pic>
        <p:nvPicPr>
          <p:cNvPr id="177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2750"/>
            <a:ext cx="5886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2743200"/>
            <a:ext cx="36671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7" name="Rectangle 5"/>
          <p:cNvSpPr>
            <a:spLocks noChangeArrowheads="1"/>
          </p:cNvSpPr>
          <p:nvPr/>
        </p:nvSpPr>
        <p:spPr bwMode="auto">
          <a:xfrm>
            <a:off x="0" y="1327150"/>
            <a:ext cx="91440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Dependency</a:t>
            </a:r>
            <a:r>
              <a:rPr lang="el-GR" altLang="en-US" b="1"/>
              <a:t>:</a:t>
            </a:r>
            <a:r>
              <a:rPr lang="en-US" altLang="en-US"/>
              <a:t> </a:t>
            </a:r>
            <a:r>
              <a:rPr lang="el-GR" altLang="en-US"/>
              <a:t>είναι η σχέση μεταξύ δύο κλάσεων κατά την οποία αλλαγές στην μία κλάση πιθανόν να επιφέρουν αλλαγές και στην άλλη.</a:t>
            </a:r>
          </a:p>
          <a:p>
            <a:r>
              <a:rPr lang="el-GR" altLang="en-US"/>
              <a:t>Η σημειογραφία που χρησιμοποιείται για την σχέση </a:t>
            </a:r>
            <a:r>
              <a:rPr lang="en-US" altLang="en-US"/>
              <a:t>Dependency </a:t>
            </a:r>
            <a:r>
              <a:rPr lang="el-GR" altLang="en-US"/>
              <a:t>είναι μια διακεκομμένη γραμμή</a:t>
            </a:r>
            <a:r>
              <a:rPr lang="en-US" altLang="en-US"/>
              <a:t>.</a:t>
            </a:r>
            <a:endParaRPr lang="el-GR" altLang="en-US"/>
          </a:p>
          <a:p>
            <a:r>
              <a:rPr lang="el-GR" altLang="en-US" sz="1600" i="1"/>
              <a:t>Στο παράδειγμα,</a:t>
            </a:r>
            <a:r>
              <a:rPr lang="en-US" altLang="en-US" sz="1600" i="1"/>
              <a:t> </a:t>
            </a:r>
            <a:r>
              <a:rPr lang="en-US" altLang="en-US" sz="1600" b="1" i="1"/>
              <a:t>Co_op</a:t>
            </a:r>
            <a:r>
              <a:rPr lang="en-US" altLang="en-US" sz="1600" i="1"/>
              <a:t> </a:t>
            </a:r>
            <a:r>
              <a:rPr lang="el-GR" altLang="en-US" sz="1600" i="1"/>
              <a:t>εξαρτάτε από την </a:t>
            </a:r>
            <a:r>
              <a:rPr lang="en-US" altLang="en-US" sz="1600" b="1" i="1"/>
              <a:t>Company</a:t>
            </a:r>
            <a:r>
              <a:rPr lang="en-US" altLang="en-US" sz="1600" i="1"/>
              <a:t>. </a:t>
            </a:r>
            <a:r>
              <a:rPr lang="el-GR" altLang="en-US" sz="1600" i="1"/>
              <a:t>Αν αλλάξει κάτι στην</a:t>
            </a:r>
            <a:r>
              <a:rPr lang="en-US" altLang="en-US" sz="1600" i="1"/>
              <a:t> </a:t>
            </a:r>
            <a:r>
              <a:rPr lang="en-US" altLang="en-US" sz="1600" b="1" i="1"/>
              <a:t>Company</a:t>
            </a:r>
            <a:r>
              <a:rPr lang="en-US" altLang="en-US" sz="1600" i="1"/>
              <a:t>, </a:t>
            </a:r>
            <a:r>
              <a:rPr lang="el-GR" altLang="en-US" sz="1600" i="1"/>
              <a:t>μπορεί να επιφέρει αλλαγές και στην </a:t>
            </a:r>
            <a:r>
              <a:rPr lang="en-US" altLang="en-US" sz="1600" b="1" i="1"/>
              <a:t>Co_op</a:t>
            </a:r>
            <a:r>
              <a:rPr lang="en-US" altLang="en-US" sz="1600" i="1"/>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Dependency</a:t>
            </a:r>
            <a:r>
              <a:rPr lang="el-GR" altLang="en-US" sz="2800" b="1" i="1">
                <a:solidFill>
                  <a:srgbClr val="008080"/>
                </a:solidFill>
                <a:effectLst>
                  <a:outerShdw blurRad="38100" dist="38100" dir="2700000" algn="tl">
                    <a:srgbClr val="C0C0C0"/>
                  </a:outerShdw>
                </a:effectLst>
              </a:rPr>
              <a:t> - </a:t>
            </a:r>
            <a:r>
              <a:rPr lang="en-US" altLang="en-US" sz="2800" b="1" i="1">
                <a:solidFill>
                  <a:srgbClr val="008080"/>
                </a:solidFill>
                <a:effectLst>
                  <a:outerShdw blurRad="38100" dist="38100" dir="2700000" algn="tl">
                    <a:srgbClr val="C0C0C0"/>
                  </a:outerShdw>
                </a:effectLst>
              </a:rPr>
              <a:t>Constaint</a:t>
            </a:r>
            <a:endParaRPr lang="el-GR" altLang="en-US" sz="2800" b="1" i="1">
              <a:solidFill>
                <a:srgbClr val="008080"/>
              </a:solidFill>
              <a:effectLst>
                <a:outerShdw blurRad="38100" dist="38100" dir="2700000" algn="tl">
                  <a:srgbClr val="C0C0C0"/>
                </a:outerShdw>
              </a:effectLst>
            </a:endParaRPr>
          </a:p>
        </p:txBody>
      </p:sp>
      <p:pic>
        <p:nvPicPr>
          <p:cNvPr id="183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95600"/>
            <a:ext cx="5886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302" name="Rectangle 6"/>
          <p:cNvSpPr>
            <a:spLocks noChangeArrowheads="1"/>
          </p:cNvSpPr>
          <p:nvPr/>
        </p:nvSpPr>
        <p:spPr bwMode="auto">
          <a:xfrm>
            <a:off x="0" y="1417638"/>
            <a:ext cx="9144000"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Constraint</a:t>
            </a:r>
            <a:r>
              <a:rPr lang="el-GR" altLang="en-US" b="1"/>
              <a:t>:</a:t>
            </a:r>
            <a:r>
              <a:rPr lang="en-US" altLang="en-US"/>
              <a:t> </a:t>
            </a:r>
            <a:r>
              <a:rPr lang="el-GR" altLang="en-US"/>
              <a:t>είναι μια προϋπόθεση (</a:t>
            </a:r>
            <a:r>
              <a:rPr lang="en-US" altLang="en-US"/>
              <a:t>condition</a:t>
            </a:r>
            <a:r>
              <a:rPr lang="el-GR" altLang="en-US"/>
              <a:t>) που θα πρέπει να ικανοποιείτε από κάθε υλοποίηση του σχεδίου.</a:t>
            </a:r>
          </a:p>
          <a:p>
            <a:r>
              <a:rPr lang="el-GR" altLang="en-US"/>
              <a:t>Η σημειογραφία που χρησιμοποιείται για τα (</a:t>
            </a:r>
            <a:r>
              <a:rPr lang="en-US" altLang="en-US"/>
              <a:t>Constraints</a:t>
            </a:r>
            <a:r>
              <a:rPr lang="el-GR" altLang="en-US"/>
              <a:t>) είναι οι αγκύλες </a:t>
            </a:r>
            <a:r>
              <a:rPr lang="en-US" altLang="en-US"/>
              <a:t>{ }. </a:t>
            </a:r>
            <a:endParaRPr lang="el-GR" altLang="en-US"/>
          </a:p>
          <a:p>
            <a:r>
              <a:rPr lang="el-GR" altLang="en-US" sz="1600" i="1"/>
              <a:t>Στο παρακάτω παράδειγμα ο περιορισμός (</a:t>
            </a:r>
            <a:r>
              <a:rPr lang="en-US" altLang="en-US" sz="1600" i="1"/>
              <a:t>constraint</a:t>
            </a:r>
            <a:r>
              <a:rPr lang="el-GR" altLang="en-US" sz="1600" i="1"/>
              <a:t>) προσδιορίζει ότι ένα </a:t>
            </a:r>
            <a:r>
              <a:rPr lang="en-US" altLang="en-US" sz="1600" b="1" i="1"/>
              <a:t>Section</a:t>
            </a:r>
            <a:r>
              <a:rPr lang="en-US" altLang="en-US" sz="1600" i="1"/>
              <a:t> </a:t>
            </a:r>
            <a:r>
              <a:rPr lang="el-GR" altLang="en-US" sz="1600" i="1"/>
              <a:t>μπορεί να είναι κομμάτι (</a:t>
            </a:r>
            <a:r>
              <a:rPr lang="en-US" altLang="en-US" sz="1600" i="1"/>
              <a:t>part of</a:t>
            </a:r>
            <a:r>
              <a:rPr lang="el-GR" altLang="en-US" sz="1600" i="1"/>
              <a:t>) του </a:t>
            </a:r>
            <a:r>
              <a:rPr lang="en-US" altLang="en-US" sz="1600" b="1" i="1"/>
              <a:t>CourseSchedule</a:t>
            </a:r>
            <a:r>
              <a:rPr lang="en-US" altLang="en-US" sz="1600" i="1"/>
              <a:t> </a:t>
            </a:r>
            <a:r>
              <a:rPr lang="el-GR" altLang="en-US" sz="1600" i="1"/>
              <a:t>μόνο αν δεν είναι ακυρωμένο (</a:t>
            </a:r>
            <a:r>
              <a:rPr lang="en-US" altLang="en-US" sz="1600" i="1"/>
              <a:t>canceled</a:t>
            </a:r>
            <a:r>
              <a:rPr lang="el-GR" altLang="en-US" sz="1600" i="1"/>
              <a:t>)</a:t>
            </a:r>
            <a:r>
              <a:rPr lang="en-US" altLang="en-US" sz="1600" i="1"/>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Interfaces &amp; Stereotypes</a:t>
            </a:r>
            <a:endParaRPr lang="el-GR" altLang="en-US" sz="2800" b="1" i="1">
              <a:solidFill>
                <a:srgbClr val="008080"/>
              </a:solidFill>
              <a:effectLst>
                <a:outerShdw blurRad="38100" dist="38100" dir="2700000" algn="tl">
                  <a:srgbClr val="C0C0C0"/>
                </a:outerShdw>
              </a:effectLst>
            </a:endParaRPr>
          </a:p>
        </p:txBody>
      </p:sp>
      <p:pic>
        <p:nvPicPr>
          <p:cNvPr id="184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209800"/>
            <a:ext cx="46863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6" name="Rectangle 6"/>
          <p:cNvSpPr>
            <a:spLocks noChangeArrowheads="1"/>
          </p:cNvSpPr>
          <p:nvPr/>
        </p:nvSpPr>
        <p:spPr bwMode="auto">
          <a:xfrm>
            <a:off x="0" y="1217613"/>
            <a:ext cx="9144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Interface</a:t>
            </a:r>
            <a:r>
              <a:rPr lang="el-GR" altLang="en-US" b="1"/>
              <a:t>: </a:t>
            </a:r>
            <a:r>
              <a:rPr lang="el-GR" altLang="en-US"/>
              <a:t>είναι ένα σύνολο λειτουργιών </a:t>
            </a:r>
            <a:r>
              <a:rPr lang="en-US" altLang="en-US"/>
              <a:t> is a set of operation signatures. </a:t>
            </a:r>
            <a:r>
              <a:rPr lang="el-GR" altLang="en-US"/>
              <a:t>Στην </a:t>
            </a:r>
            <a:r>
              <a:rPr lang="en-US" altLang="en-US"/>
              <a:t>C++, </a:t>
            </a:r>
            <a:r>
              <a:rPr lang="el-GR" altLang="en-US"/>
              <a:t>οι (</a:t>
            </a:r>
            <a:r>
              <a:rPr lang="en-US" altLang="en-US"/>
              <a:t>interfaces</a:t>
            </a:r>
            <a:r>
              <a:rPr lang="el-GR" altLang="en-US"/>
              <a:t>) υλοποιούνται με την μορφή αφηρημένων / νοητών κλάσεων </a:t>
            </a:r>
            <a:r>
              <a:rPr lang="en-US" altLang="en-US"/>
              <a:t> </a:t>
            </a:r>
            <a:r>
              <a:rPr lang="el-GR" altLang="en-US"/>
              <a:t>με μόνο εικονικά μέλη. Στην</a:t>
            </a:r>
            <a:r>
              <a:rPr lang="en-US" altLang="en-US"/>
              <a:t> Java, </a:t>
            </a:r>
            <a:r>
              <a:rPr lang="el-GR" altLang="en-US"/>
              <a:t>υλοποιούνται κατευθείαν</a:t>
            </a:r>
            <a:r>
              <a:rPr lang="en-US" altLang="en-US"/>
              <a:t>.</a:t>
            </a:r>
          </a:p>
        </p:txBody>
      </p:sp>
      <p:sp>
        <p:nvSpPr>
          <p:cNvPr id="184328" name="Rectangle 8"/>
          <p:cNvSpPr>
            <a:spLocks noChangeArrowheads="1"/>
          </p:cNvSpPr>
          <p:nvPr/>
        </p:nvSpPr>
        <p:spPr bwMode="auto">
          <a:xfrm>
            <a:off x="76200" y="2139950"/>
            <a:ext cx="41148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altLang="en-US" sz="1600" i="1"/>
              <a:t>Στο παράδειγμα το διάγραμμα κλάσεων σχεδιάζει ένα συνέδριο.</a:t>
            </a:r>
            <a:r>
              <a:rPr lang="en-US" altLang="en-US" sz="1600" i="1"/>
              <a:t> </a:t>
            </a:r>
            <a:r>
              <a:rPr lang="el-GR" altLang="en-US" sz="1600" i="1"/>
              <a:t>Οι εμπλεκόμενες κλάσεις είναι η </a:t>
            </a:r>
            <a:r>
              <a:rPr lang="en-US" altLang="en-US" sz="1600" b="1" i="1"/>
              <a:t>SessionTalk</a:t>
            </a:r>
            <a:r>
              <a:rPr lang="en-US" altLang="en-US" sz="1600" i="1"/>
              <a:t>, </a:t>
            </a:r>
            <a:r>
              <a:rPr lang="el-GR" altLang="en-US" sz="1600" i="1"/>
              <a:t>η οποία αντιπροσωπεύει μια παρουσίαση και η </a:t>
            </a:r>
            <a:r>
              <a:rPr lang="en-US" altLang="en-US" sz="1600" b="1" i="1"/>
              <a:t>Session</a:t>
            </a:r>
            <a:r>
              <a:rPr lang="en-US" altLang="en-US" sz="1600" i="1"/>
              <a:t>, </a:t>
            </a:r>
            <a:r>
              <a:rPr lang="el-GR" altLang="en-US" sz="1600" i="1"/>
              <a:t>η οποία αντιπροσωπεύει μια μέρα συνεδρίου με κατάλληλες παρουσιάσεις </a:t>
            </a:r>
            <a:r>
              <a:rPr lang="en-US" altLang="en-US" sz="1600" b="1" i="1"/>
              <a:t>SessionTalk</a:t>
            </a:r>
            <a:r>
              <a:rPr lang="en-US" altLang="en-US" sz="1600" i="1"/>
              <a:t>s.</a:t>
            </a:r>
            <a:endParaRPr lang="el-GR" altLang="en-US" sz="1600" i="1"/>
          </a:p>
          <a:p>
            <a:r>
              <a:rPr lang="el-GR" altLang="en-US" sz="1600" i="1"/>
              <a:t>Η κλάση </a:t>
            </a:r>
            <a:r>
              <a:rPr lang="en-US" altLang="en-US" sz="1600" b="1" i="1"/>
              <a:t>ShuttleSchedule</a:t>
            </a:r>
            <a:r>
              <a:rPr lang="en-US" altLang="en-US" sz="1600" i="1"/>
              <a:t> </a:t>
            </a:r>
            <a:r>
              <a:rPr lang="el-GR" altLang="en-US" sz="1600" i="1"/>
              <a:t>μαζί με την κλάση </a:t>
            </a:r>
            <a:r>
              <a:rPr lang="en-US" altLang="en-US" sz="1600" b="1" i="1"/>
              <a:t>ShuttleStop</a:t>
            </a:r>
            <a:r>
              <a:rPr lang="en-US" altLang="en-US" sz="1600" i="1"/>
              <a:t>s </a:t>
            </a:r>
            <a:r>
              <a:rPr lang="el-GR" altLang="en-US" sz="1600" i="1"/>
              <a:t>είναι μεγάλης σημασίας για ους συνέδρους που μένουν σε απομακρυσμένα ξενοδοχεία</a:t>
            </a:r>
            <a:r>
              <a:rPr lang="en-US" altLang="en-US" sz="1600" i="1"/>
              <a:t>. </a:t>
            </a:r>
            <a:r>
              <a:rPr lang="el-GR" altLang="en-US" sz="1600" i="1"/>
              <a:t>Το διάγραμμα έχει ένα περιορισμό (</a:t>
            </a:r>
            <a:r>
              <a:rPr lang="en-US" altLang="en-US" sz="1600" i="1"/>
              <a:t>constraint</a:t>
            </a:r>
            <a:r>
              <a:rPr lang="el-GR" altLang="en-US" sz="1600" i="1"/>
              <a:t>)</a:t>
            </a:r>
            <a:r>
              <a:rPr lang="en-US" altLang="en-US" sz="1600" i="1"/>
              <a:t>, </a:t>
            </a:r>
            <a:r>
              <a:rPr lang="el-GR" altLang="en-US" sz="1600" i="1"/>
              <a:t>οι</a:t>
            </a:r>
            <a:r>
              <a:rPr lang="en-US" altLang="en-US" sz="1600" i="1"/>
              <a:t> </a:t>
            </a:r>
            <a:r>
              <a:rPr lang="en-US" altLang="en-US" sz="1600" b="1" i="1"/>
              <a:t>ShuttleStop</a:t>
            </a:r>
            <a:r>
              <a:rPr lang="en-US" altLang="en-US" sz="1600" i="1"/>
              <a:t>s </a:t>
            </a:r>
            <a:r>
              <a:rPr lang="el-GR" altLang="en-US" sz="1600" i="1"/>
              <a:t>είναι κατά παραγγελία</a:t>
            </a:r>
            <a:r>
              <a:rPr lang="en-US" altLang="en-US" sz="1600" i="1"/>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Packages</a:t>
            </a:r>
            <a:endParaRPr lang="el-GR" altLang="en-US" sz="2800" b="1" i="1">
              <a:solidFill>
                <a:srgbClr val="008080"/>
              </a:solidFill>
              <a:effectLst>
                <a:outerShdw blurRad="38100" dist="38100" dir="2700000" algn="tl">
                  <a:srgbClr val="C0C0C0"/>
                </a:outerShdw>
              </a:effectLst>
            </a:endParaRPr>
          </a:p>
        </p:txBody>
      </p:sp>
      <p:sp>
        <p:nvSpPr>
          <p:cNvPr id="193544" name="Rectangle 8"/>
          <p:cNvSpPr>
            <a:spLocks noChangeArrowheads="1"/>
          </p:cNvSpPr>
          <p:nvPr/>
        </p:nvSpPr>
        <p:spPr bwMode="auto">
          <a:xfrm>
            <a:off x="0" y="1339850"/>
            <a:ext cx="9144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292100" indent="-2921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Tx/>
              <a:buChar char="•"/>
            </a:pPr>
            <a:r>
              <a:rPr lang="el-GR" altLang="en-US"/>
              <a:t>Τα </a:t>
            </a:r>
            <a:r>
              <a:rPr lang="en-US" altLang="en-US"/>
              <a:t>Packages </a:t>
            </a:r>
            <a:r>
              <a:rPr lang="el-GR" altLang="en-US"/>
              <a:t>είναι διαγράμματα αντικειμένων.</a:t>
            </a:r>
            <a:endParaRPr lang="en-US" altLang="en-US"/>
          </a:p>
          <a:p>
            <a:pPr>
              <a:buFontTx/>
              <a:buChar char="•"/>
            </a:pPr>
            <a:r>
              <a:rPr lang="el-GR" altLang="en-US"/>
              <a:t>Για να απλοποιήσουμε σύνθετα διαγράμματα κλάσεων μπορούμε να ομαδοποιήσουμε κλάσεις σε </a:t>
            </a:r>
            <a:r>
              <a:rPr lang="en-US" altLang="en-US" b="1"/>
              <a:t>packages</a:t>
            </a:r>
            <a:r>
              <a:rPr lang="en-US" altLang="en-US"/>
              <a:t>.</a:t>
            </a:r>
            <a:endParaRPr lang="el-GR" altLang="en-US"/>
          </a:p>
          <a:p>
            <a:pPr>
              <a:buFontTx/>
              <a:buChar char="•"/>
            </a:pPr>
            <a:r>
              <a:rPr lang="el-GR" altLang="en-US"/>
              <a:t>Το </a:t>
            </a:r>
            <a:r>
              <a:rPr lang="en-US" altLang="en-US"/>
              <a:t>package </a:t>
            </a:r>
            <a:r>
              <a:rPr lang="el-GR" altLang="en-US"/>
              <a:t>είναι ένα σύνολο αντικείμενων που σχετίζονται λογικά μεταξύ τους</a:t>
            </a:r>
          </a:p>
          <a:p>
            <a:pPr>
              <a:buFontTx/>
              <a:buChar char="•"/>
            </a:pPr>
            <a:r>
              <a:rPr lang="el-GR" altLang="en-US"/>
              <a:t>Το όνομα του πακέτου αναγράφεται στο πάνω μέρος ή μέσα στο παραλληλόγραμμο.</a:t>
            </a:r>
          </a:p>
          <a:p>
            <a:pPr>
              <a:buFontTx/>
              <a:buChar char="•"/>
            </a:pPr>
            <a:r>
              <a:rPr lang="el-GR" altLang="en-US"/>
              <a:t>Η διακεκομμένες γραμμές συμβολίζουν </a:t>
            </a:r>
            <a:r>
              <a:rPr lang="el-GR" altLang="en-US" b="1"/>
              <a:t>dependencies</a:t>
            </a:r>
            <a:r>
              <a:rPr lang="el-GR" altLang="en-US"/>
              <a:t>. </a:t>
            </a:r>
          </a:p>
        </p:txBody>
      </p:sp>
      <p:pic>
        <p:nvPicPr>
          <p:cNvPr id="1935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743450" cy="313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Packages</a:t>
            </a:r>
            <a:endParaRPr lang="el-GR" altLang="en-US" sz="2800" b="1" i="1">
              <a:solidFill>
                <a:srgbClr val="008080"/>
              </a:solidFill>
              <a:effectLst>
                <a:outerShdw blurRad="38100" dist="38100" dir="2700000" algn="tl">
                  <a:srgbClr val="C0C0C0"/>
                </a:outerShdw>
              </a:effectLst>
            </a:endParaRPr>
          </a:p>
        </p:txBody>
      </p:sp>
      <p:pic>
        <p:nvPicPr>
          <p:cNvPr id="191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76375"/>
            <a:ext cx="548640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Packages</a:t>
            </a:r>
            <a:endParaRPr lang="el-GR" altLang="en-US" sz="2800" b="1" i="1">
              <a:solidFill>
                <a:srgbClr val="008080"/>
              </a:solidFill>
              <a:effectLst>
                <a:outerShdw blurRad="38100" dist="38100" dir="2700000" algn="tl">
                  <a:srgbClr val="C0C0C0"/>
                </a:outerShdw>
              </a:effectLst>
            </a:endParaRPr>
          </a:p>
        </p:txBody>
      </p:sp>
      <p:pic>
        <p:nvPicPr>
          <p:cNvPr id="192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5227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190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187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6106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197637" name="Picture 5" descr="Completed-Class-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5249863" cy="5843588"/>
          </a:xfrm>
          <a:prstGeom prst="rect">
            <a:avLst/>
          </a:prstGeom>
          <a:noFill/>
          <a:extLst>
            <a:ext uri="{909E8E84-426E-40DD-AFC4-6F175D3DCCD1}">
              <a14:hiddenFill xmlns:a14="http://schemas.microsoft.com/office/drawing/2010/main">
                <a:solidFill>
                  <a:srgbClr val="FFFFFF"/>
                </a:solidFill>
              </a14:hiddenFill>
            </a:ext>
          </a:extLst>
        </p:spPr>
      </p:pic>
      <p:sp>
        <p:nvSpPr>
          <p:cNvPr id="197638" name="Rectangle 6"/>
          <p:cNvSpPr>
            <a:spLocks noChangeArrowheads="1"/>
          </p:cNvSpPr>
          <p:nvPr/>
        </p:nvSpPr>
        <p:spPr bwMode="auto">
          <a:xfrm>
            <a:off x="5943600" y="49530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hlinkClick r:id="rId3"/>
              </a:rPr>
              <a:t>www.netbeans.org/kb/60/uml/class-diagram.html</a:t>
            </a:r>
            <a:r>
              <a:rPr lang="en-US" altLang="en-US" b="1"/>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203780" name="Picture 4" descr="Class-Diagram-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6019800" cy="4783138"/>
          </a:xfrm>
          <a:prstGeom prst="rect">
            <a:avLst/>
          </a:prstGeom>
          <a:noFill/>
          <a:extLst>
            <a:ext uri="{909E8E84-426E-40DD-AFC4-6F175D3DCCD1}">
              <a14:hiddenFill xmlns:a14="http://schemas.microsoft.com/office/drawing/2010/main">
                <a:solidFill>
                  <a:srgbClr val="FFFFFF"/>
                </a:solidFill>
              </a14:hiddenFill>
            </a:ext>
          </a:extLst>
        </p:spPr>
      </p:pic>
      <p:sp>
        <p:nvSpPr>
          <p:cNvPr id="203781" name="Rectangle 5"/>
          <p:cNvSpPr>
            <a:spLocks noChangeArrowheads="1"/>
          </p:cNvSpPr>
          <p:nvPr/>
        </p:nvSpPr>
        <p:spPr bwMode="auto">
          <a:xfrm>
            <a:off x="0" y="60198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hlinkClick r:id="rId3"/>
              </a:rPr>
              <a:t>www.visual-paradigm.com/.../diagrams/Class.html</a:t>
            </a:r>
            <a:r>
              <a:rPr lang="en-US" altLang="en-US"/>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685800" y="1395413"/>
            <a:ext cx="792480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Char char="•"/>
            </a:pPr>
            <a:r>
              <a:rPr lang="el-GR" altLang="en-US"/>
              <a:t>Τα διαγράμματα κλάσεων  χρησιμοποιούνται για να περιγράψουμε τις κλάσεις ενός συστήματος και τις σχέσεις μεταξύ τους.</a:t>
            </a:r>
          </a:p>
          <a:p>
            <a:pPr eaLnBrk="0" hangingPunct="0">
              <a:spcBef>
                <a:spcPct val="50000"/>
              </a:spcBef>
              <a:buFontTx/>
              <a:buChar char="•"/>
            </a:pPr>
            <a:r>
              <a:rPr lang="el-GR" altLang="en-US"/>
              <a:t>Τα διαγράμματα κλάσεων αποτελούν την σπονδυλική στήλη της </a:t>
            </a:r>
            <a:r>
              <a:rPr lang="en-US" altLang="en-US"/>
              <a:t>UML</a:t>
            </a:r>
            <a:r>
              <a:rPr lang="el-GR" altLang="en-US"/>
              <a:t>.</a:t>
            </a:r>
          </a:p>
          <a:p>
            <a:pPr eaLnBrk="0" hangingPunct="0">
              <a:spcBef>
                <a:spcPct val="50000"/>
              </a:spcBef>
              <a:buFontTx/>
              <a:buChar char="•"/>
            </a:pPr>
            <a:r>
              <a:rPr lang="el-GR" altLang="en-US"/>
              <a:t>Μην προσπαθείτε να χρησιμοποιήσετε όλους τους συμβολισμούς που έχετε στην διάθεση σας. Ξεκινήστε με τους απλούς συμβολισμούς (κλάσεις, συσχετίσεις, χαρακτηριστικά, γενικεύσεις και περιορισμούς)</a:t>
            </a:r>
          </a:p>
          <a:p>
            <a:pPr eaLnBrk="0" hangingPunct="0">
              <a:spcBef>
                <a:spcPct val="50000"/>
              </a:spcBef>
              <a:buFontTx/>
              <a:buChar char="•"/>
            </a:pPr>
            <a:r>
              <a:rPr lang="el-GR" altLang="en-US"/>
              <a:t>Μη σχεδιάζετε μοντέλα για τα πάντα, επικεντρωθείτε στις κρίσιμες περιοχές.</a:t>
            </a:r>
          </a:p>
          <a:p>
            <a:pPr eaLnBrk="0" hangingPunct="0">
              <a:spcBef>
                <a:spcPct val="50000"/>
              </a:spcBef>
              <a:buFontTx/>
              <a:buChar char="•"/>
            </a:pPr>
            <a:r>
              <a:rPr lang="el-GR" altLang="en-US"/>
              <a:t>Ο μεγαλύτερος κίνδυνος με τα διαγράμματα κλάσεων είναι να εστιάσετε την προσοχή σας αποκλειστικά στην δομή και να αγνοήσετε τη συμπεριφορά.</a:t>
            </a:r>
          </a:p>
          <a:p>
            <a:pPr eaLnBrk="0" hangingPunct="0">
              <a:spcBef>
                <a:spcPct val="50000"/>
              </a:spcBef>
              <a:buFontTx/>
              <a:buChar char="•"/>
            </a:pPr>
            <a:r>
              <a:rPr lang="el-GR" altLang="en-US"/>
              <a:t>Τα διαγράμματα κλάσεων συνήθως χρησιμοποιούνται για:</a:t>
            </a:r>
          </a:p>
          <a:p>
            <a:pPr lvl="1"/>
            <a:r>
              <a:rPr lang="el-GR" altLang="en-US"/>
              <a:t>	</a:t>
            </a:r>
            <a:r>
              <a:rPr lang="el-GR" altLang="en-US" sz="1600"/>
              <a:t>Να ερευνήσουν έννοιες/θέματα τομέα με την μορφή μοντέλων τομέα</a:t>
            </a:r>
          </a:p>
          <a:p>
            <a:pPr lvl="1"/>
            <a:r>
              <a:rPr lang="el-GR" altLang="en-US" sz="1600"/>
              <a:t>	Να αναλύσουν απαιτήσεις με την μορφή εννοιολογικών μοντέλων</a:t>
            </a:r>
          </a:p>
          <a:p>
            <a:pPr lvl="1"/>
            <a:r>
              <a:rPr lang="el-GR" altLang="en-US" sz="1600"/>
              <a:t>	να παρουσιάσουν αναλυτικό σχεδιασμό αντικειμενοστρεφούς λογισμικού. </a:t>
            </a:r>
            <a:endParaRPr lang="en-US" altLang="en-US" sz="1600"/>
          </a:p>
        </p:txBody>
      </p:sp>
      <p:sp>
        <p:nvSpPr>
          <p:cNvPr id="159749" name="Rectangle 5"/>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When to Use</a:t>
            </a:r>
            <a:endParaRPr lang="el-GR" altLang="en-US" sz="2800" b="1" i="1">
              <a:solidFill>
                <a:srgbClr val="008080"/>
              </a:solidFill>
              <a:effectLst>
                <a:outerShdw blurRad="38100" dist="38100" dir="2700000" algn="tl">
                  <a:srgbClr val="C0C0C0"/>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198660" name="Picture 4" descr="UML_Class-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5253038" cy="5391150"/>
          </a:xfrm>
          <a:prstGeom prst="rect">
            <a:avLst/>
          </a:prstGeom>
          <a:noFill/>
          <a:extLst>
            <a:ext uri="{909E8E84-426E-40DD-AFC4-6F175D3DCCD1}">
              <a14:hiddenFill xmlns:a14="http://schemas.microsoft.com/office/drawing/2010/main">
                <a:solidFill>
                  <a:srgbClr val="FFFFFF"/>
                </a:solidFill>
              </a14:hiddenFill>
            </a:ext>
          </a:extLst>
        </p:spPr>
      </p:pic>
      <p:sp>
        <p:nvSpPr>
          <p:cNvPr id="198661" name="Rectangle 5"/>
          <p:cNvSpPr>
            <a:spLocks noChangeArrowheads="1"/>
          </p:cNvSpPr>
          <p:nvPr/>
        </p:nvSpPr>
        <p:spPr bwMode="auto">
          <a:xfrm>
            <a:off x="5486400" y="35814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hlinkClick r:id="rId3"/>
              </a:rPr>
              <a:t>www.conceptdraw.com/en/products/cd5/ap_uml.php</a:t>
            </a:r>
            <a:r>
              <a:rPr lang="en-US" altLang="en-US"/>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199684" name="Picture 4" descr="Class Diagram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172200" cy="4657725"/>
          </a:xfrm>
          <a:prstGeom prst="rect">
            <a:avLst/>
          </a:prstGeom>
          <a:noFill/>
          <a:extLst>
            <a:ext uri="{909E8E84-426E-40DD-AFC4-6F175D3DCCD1}">
              <a14:hiddenFill xmlns:a14="http://schemas.microsoft.com/office/drawing/2010/main">
                <a:solidFill>
                  <a:srgbClr val="FFFFFF"/>
                </a:solidFill>
              </a14:hiddenFill>
            </a:ext>
          </a:extLst>
        </p:spPr>
      </p:pic>
      <p:sp>
        <p:nvSpPr>
          <p:cNvPr id="199685" name="Rectangle 5"/>
          <p:cNvSpPr>
            <a:spLocks noChangeArrowheads="1"/>
          </p:cNvSpPr>
          <p:nvPr/>
        </p:nvSpPr>
        <p:spPr bwMode="auto">
          <a:xfrm>
            <a:off x="0" y="58674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hlinkClick r:id="rId3"/>
              </a:rPr>
              <a:t>www.visual-paradigm.com/.../CodeReverse.html</a:t>
            </a:r>
            <a:r>
              <a:rPr lang="en-US" altLang="en-US"/>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pic>
        <p:nvPicPr>
          <p:cNvPr id="200708" name="Picture 4" descr="Synchronization to Class Diagram S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6629400" cy="4532313"/>
          </a:xfrm>
          <a:prstGeom prst="rect">
            <a:avLst/>
          </a:prstGeom>
          <a:noFill/>
          <a:extLst>
            <a:ext uri="{909E8E84-426E-40DD-AFC4-6F175D3DCCD1}">
              <a14:hiddenFill xmlns:a14="http://schemas.microsoft.com/office/drawing/2010/main">
                <a:solidFill>
                  <a:srgbClr val="FFFFFF"/>
                </a:solidFill>
              </a14:hiddenFill>
            </a:ext>
          </a:extLst>
        </p:spPr>
      </p:pic>
      <p:sp>
        <p:nvSpPr>
          <p:cNvPr id="200709" name="Rectangle 5"/>
          <p:cNvSpPr>
            <a:spLocks noChangeArrowheads="1"/>
          </p:cNvSpPr>
          <p:nvPr/>
        </p:nvSpPr>
        <p:spPr bwMode="auto">
          <a:xfrm>
            <a:off x="0" y="594360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a:hlinkClick r:id="rId3"/>
              </a:rPr>
              <a:t>www.visual-paradigm.com/.../index.html</a:t>
            </a:r>
            <a:r>
              <a:rPr lang="en-US" altLang="en-US"/>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2800" b="1" i="1">
                <a:solidFill>
                  <a:srgbClr val="008080"/>
                </a:solidFill>
                <a:effectLst>
                  <a:outerShdw blurRad="38100" dist="38100" dir="2700000" algn="tl">
                    <a:srgbClr val="C0C0C0"/>
                  </a:outerShdw>
                </a:effectLst>
              </a:rPr>
              <a:t> </a:t>
            </a:r>
            <a:br>
              <a:rPr lang="en-US" altLang="en-US" sz="2800" b="1" i="1">
                <a:solidFill>
                  <a:srgbClr val="008080"/>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Examples</a:t>
            </a:r>
            <a:endParaRPr lang="el-GR" altLang="en-US" sz="2800" b="1" i="1">
              <a:solidFill>
                <a:srgbClr val="00808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l-GR" altLang="en-US" sz="3600" b="1"/>
              <a:t>Βιβλιογραφία - </a:t>
            </a:r>
            <a:r>
              <a:rPr lang="en-US" altLang="en-US" sz="3600" b="1"/>
              <a:t>Further Reading</a:t>
            </a:r>
            <a:endParaRPr lang="el-GR" altLang="en-US" sz="3600" b="1"/>
          </a:p>
        </p:txBody>
      </p:sp>
      <p:sp>
        <p:nvSpPr>
          <p:cNvPr id="74755" name="Rectangle 3"/>
          <p:cNvSpPr>
            <a:spLocks noGrp="1" noChangeArrowheads="1"/>
          </p:cNvSpPr>
          <p:nvPr>
            <p:ph type="body" idx="1"/>
          </p:nvPr>
        </p:nvSpPr>
        <p:spPr/>
        <p:txBody>
          <a:bodyPr/>
          <a:lstStyle/>
          <a:p>
            <a:pPr marL="609600" indent="-609600">
              <a:lnSpc>
                <a:spcPct val="80000"/>
              </a:lnSpc>
              <a:buFontTx/>
              <a:buAutoNum type="arabicPeriod"/>
            </a:pPr>
            <a:r>
              <a:rPr lang="en-US" altLang="en-US" sz="1000"/>
              <a:t>Robert Cecil Martin, The principles, Petterns and Practices of Agile Software Development, Prentice-Hall, 2003</a:t>
            </a:r>
          </a:p>
          <a:p>
            <a:pPr marL="609600" indent="-609600">
              <a:lnSpc>
                <a:spcPct val="80000"/>
              </a:lnSpc>
              <a:buFontTx/>
              <a:buAutoNum type="arabicPeriod"/>
            </a:pPr>
            <a:endParaRPr lang="el-GR" altLang="en-US" sz="1000"/>
          </a:p>
          <a:p>
            <a:pPr marL="609600" indent="-609600">
              <a:lnSpc>
                <a:spcPct val="80000"/>
              </a:lnSpc>
              <a:buFontTx/>
              <a:buAutoNum type="arabicPeriod"/>
            </a:pPr>
            <a:r>
              <a:rPr lang="el-GR" altLang="en-US" sz="1000"/>
              <a:t>Software Engineering: (Update) (8th Edition) (International Computer Science Series)</a:t>
            </a:r>
            <a:r>
              <a:rPr lang="en-US" altLang="en-US" sz="1000"/>
              <a:t>; Ian Sommerville</a:t>
            </a:r>
            <a:endParaRPr lang="el-GR" altLang="en-US" sz="1000">
              <a:solidFill>
                <a:srgbClr val="000000"/>
              </a:solidFill>
            </a:endParaRPr>
          </a:p>
          <a:p>
            <a:pPr marL="609600" indent="-609600">
              <a:lnSpc>
                <a:spcPct val="80000"/>
              </a:lnSpc>
              <a:buFontTx/>
              <a:buAutoNum type="arabicPeriod"/>
            </a:pPr>
            <a:endParaRPr lang="en-US" altLang="en-US" sz="1000">
              <a:solidFill>
                <a:srgbClr val="000000"/>
              </a:solidFill>
            </a:endParaRPr>
          </a:p>
          <a:p>
            <a:pPr marL="609600" indent="-609600">
              <a:lnSpc>
                <a:spcPct val="80000"/>
              </a:lnSpc>
              <a:buFontTx/>
              <a:buAutoNum type="arabicPeriod"/>
            </a:pPr>
            <a:r>
              <a:rPr lang="en-US" altLang="en-US" sz="1000">
                <a:solidFill>
                  <a:srgbClr val="000000"/>
                </a:solidFill>
              </a:rPr>
              <a:t>UML Distilled: A Brief Guide to the  Standard Object Modeling Language</a:t>
            </a:r>
            <a:r>
              <a:rPr lang="en-US" altLang="en-US" sz="1000"/>
              <a:t/>
            </a:r>
            <a:br>
              <a:rPr lang="en-US" altLang="en-US" sz="1000"/>
            </a:br>
            <a:r>
              <a:rPr lang="en-US" altLang="en-US" sz="1000">
                <a:hlinkClick r:id="rId2"/>
              </a:rPr>
              <a:t>Martin Fowler</a:t>
            </a:r>
            <a:r>
              <a:rPr lang="en-US" altLang="en-US" sz="1000"/>
              <a:t>, </a:t>
            </a:r>
            <a:r>
              <a:rPr lang="en-US" altLang="en-US" sz="1000">
                <a:hlinkClick r:id="rId3"/>
              </a:rPr>
              <a:t>Kendall Scott</a:t>
            </a:r>
            <a:r>
              <a:rPr lang="en-US" altLang="en-US" sz="1000"/>
              <a:t/>
            </a:r>
            <a:br>
              <a:rPr lang="en-US" altLang="en-US" sz="1000"/>
            </a:br>
            <a:endParaRPr lang="en-US" altLang="en-US" sz="1000"/>
          </a:p>
          <a:p>
            <a:pPr marL="609600" indent="-609600">
              <a:lnSpc>
                <a:spcPct val="80000"/>
              </a:lnSpc>
              <a:buFontTx/>
              <a:buAutoNum type="arabicPeriod"/>
            </a:pPr>
            <a:r>
              <a:rPr lang="en-US" altLang="en-US" sz="1000"/>
              <a:t>IBM Rational</a:t>
            </a:r>
            <a:r>
              <a:rPr lang="el-GR" altLang="en-US" sz="1000"/>
              <a:t> </a:t>
            </a:r>
            <a:r>
              <a:rPr lang="en-US" altLang="en-US" sz="1000">
                <a:hlinkClick r:id="rId4"/>
              </a:rPr>
              <a:t>http://www-306.ibm.com/software/rational/uml/</a:t>
            </a:r>
            <a:endParaRPr lang="en-US" altLang="en-US" sz="1000"/>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t>UML basics: The class diagram, An introduction to structure diagrams in UML 2, Donald Bell (bellds@us.ibm.com), IT Specialist, IBM, </a:t>
            </a:r>
            <a:r>
              <a:rPr lang="el-GR" altLang="en-US" sz="1000"/>
              <a:t>http://www.ibm.com/developerworks/rational/library/content/RationalEdge/sep04/bell/index.html#N102EE</a:t>
            </a:r>
          </a:p>
          <a:p>
            <a:pPr marL="609600" indent="-609600">
              <a:lnSpc>
                <a:spcPct val="80000"/>
              </a:lnSpc>
              <a:buFontTx/>
              <a:buAutoNum type="arabicPeriod"/>
            </a:pPr>
            <a:endParaRPr lang="el-GR" altLang="en-US" sz="1000"/>
          </a:p>
          <a:p>
            <a:pPr marL="609600" indent="-609600">
              <a:lnSpc>
                <a:spcPct val="80000"/>
              </a:lnSpc>
              <a:buFontTx/>
              <a:buAutoNum type="arabicPeriod"/>
            </a:pPr>
            <a:r>
              <a:rPr lang="en-US" altLang="en-US" sz="1000">
                <a:hlinkClick r:id="rId5"/>
              </a:rPr>
              <a:t>http://www.therationaledge.com/content/nov_03/t_modelinguml_db.jsp</a:t>
            </a:r>
            <a:r>
              <a:rPr lang="el-GR" altLang="en-US" sz="1000"/>
              <a:t>, </a:t>
            </a:r>
            <a:r>
              <a:rPr lang="en-US" altLang="en-US" sz="1000"/>
              <a:t>Copyright Rational Software 2003 </a:t>
            </a:r>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t>Practical UML --- A Hands-On Introduction for Developers</a:t>
            </a:r>
            <a:r>
              <a:rPr lang="el-GR" altLang="en-US" sz="1000"/>
              <a:t> </a:t>
            </a:r>
            <a:r>
              <a:rPr lang="en-US" altLang="en-US" sz="1000"/>
              <a:t>    </a:t>
            </a:r>
            <a:r>
              <a:rPr lang="en-US" altLang="en-US" sz="1000">
                <a:hlinkClick r:id="rId6"/>
              </a:rPr>
              <a:t>http://www.togethersoft.com/services/practical_guides/umlonlinecourse/</a:t>
            </a:r>
            <a:endParaRPr lang="en-US" altLang="en-US" sz="1000"/>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t>Software Engineering  Principles and Practice. Second Edition; Hans van Vliet.</a:t>
            </a:r>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hlinkClick r:id="rId7"/>
              </a:rPr>
              <a:t>http://www-inst.eecs.berkeley.edu/~cs169/</a:t>
            </a:r>
            <a:endParaRPr lang="en-US" altLang="en-US" sz="1000"/>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t>UML an overview By: DiGitAll</a:t>
            </a:r>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t>The UML Class Diagram: Part 1 By Mandar Chitnis, Pravin Tiwari, &amp; Lakshmi Ananthamurthy </a:t>
            </a:r>
            <a:r>
              <a:rPr lang="en-US" altLang="en-US" sz="1000">
                <a:hlinkClick r:id="rId8"/>
              </a:rPr>
              <a:t>http://www.developer.com/design/article.php/10925_2206791_1</a:t>
            </a:r>
            <a:endParaRPr lang="en-US" altLang="en-US" sz="1000"/>
          </a:p>
          <a:p>
            <a:pPr marL="609600" indent="-609600">
              <a:lnSpc>
                <a:spcPct val="80000"/>
              </a:lnSpc>
              <a:buFontTx/>
              <a:buAutoNum type="arabicPeriod"/>
            </a:pPr>
            <a:endParaRPr lang="en-US" altLang="en-US" sz="1000"/>
          </a:p>
          <a:p>
            <a:pPr marL="609600" indent="-609600">
              <a:lnSpc>
                <a:spcPct val="80000"/>
              </a:lnSpc>
              <a:buFontTx/>
              <a:buAutoNum type="arabicPeriod"/>
            </a:pPr>
            <a:r>
              <a:rPr lang="en-US" altLang="en-US" sz="1000"/>
              <a:t>Practical UML: A Hands-On Introduction for Developers By: Randy Miller, http://dn.codegear.com/article/31863#classdiagrams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l-GR" altLang="en-US" sz="3600" b="1"/>
              <a:t>Υπόμνημα-Λεξικό</a:t>
            </a:r>
          </a:p>
        </p:txBody>
      </p:sp>
      <p:sp>
        <p:nvSpPr>
          <p:cNvPr id="72707" name="Rectangle 3"/>
          <p:cNvSpPr>
            <a:spLocks noGrp="1" noChangeArrowheads="1"/>
          </p:cNvSpPr>
          <p:nvPr>
            <p:ph type="body" idx="1"/>
          </p:nvPr>
        </p:nvSpPr>
        <p:spPr>
          <a:xfrm>
            <a:off x="304800" y="1143000"/>
            <a:ext cx="8686800" cy="4983163"/>
          </a:xfrm>
        </p:spPr>
        <p:txBody>
          <a:bodyPr/>
          <a:lstStyle/>
          <a:p>
            <a:endParaRPr lang="el-GR" altLang="en-US" b="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l-GR" altLang="en-US"/>
              <a:t>Άσκηση</a:t>
            </a:r>
          </a:p>
        </p:txBody>
      </p:sp>
      <p:sp>
        <p:nvSpPr>
          <p:cNvPr id="75779" name="Rectangle 3"/>
          <p:cNvSpPr>
            <a:spLocks noGrp="1" noChangeArrowheads="1"/>
          </p:cNvSpPr>
          <p:nvPr>
            <p:ph type="body" idx="1"/>
          </p:nvPr>
        </p:nvSpPr>
        <p:spPr/>
        <p:txBody>
          <a:bodyPr/>
          <a:lstStyle/>
          <a:p>
            <a:endParaRPr lang="el-GR"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1795" name="Rectangle 3"/>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1796" name="Rectangle 4"/>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1797" name="Rectangle 5"/>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1798" name="Rectangle 6"/>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How to Use</a:t>
            </a:r>
            <a:endParaRPr lang="el-GR" altLang="en-US" sz="2800" b="1" i="1">
              <a:solidFill>
                <a:srgbClr val="008080"/>
              </a:solidFill>
              <a:effectLst>
                <a:outerShdw blurRad="38100" dist="38100" dir="2700000" algn="tl">
                  <a:srgbClr val="C0C0C0"/>
                </a:outerShdw>
              </a:effectLst>
            </a:endParaRPr>
          </a:p>
        </p:txBody>
      </p:sp>
      <p:sp>
        <p:nvSpPr>
          <p:cNvPr id="161799" name="Text Box 7"/>
          <p:cNvSpPr txBox="1">
            <a:spLocks noChangeArrowheads="1"/>
          </p:cNvSpPr>
          <p:nvPr/>
        </p:nvSpPr>
        <p:spPr bwMode="auto">
          <a:xfrm>
            <a:off x="304800" y="1219200"/>
            <a:ext cx="84582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buFontTx/>
              <a:buChar char="•"/>
            </a:pPr>
            <a:r>
              <a:rPr lang="el-GR" altLang="en-US"/>
              <a:t>Πριν ξεκινήσετε να σχεδιάζετε διαγράμματα κλάσεων λάβετε υπ’ όψιν τις τρεις διαφορετικές διαστάσεις του συστήματος που θα περιγράψει το διάγραμμα</a:t>
            </a:r>
          </a:p>
          <a:p>
            <a:pPr eaLnBrk="0" hangingPunct="0">
              <a:spcBef>
                <a:spcPct val="50000"/>
              </a:spcBef>
            </a:pPr>
            <a:r>
              <a:rPr lang="el-GR" altLang="en-US"/>
              <a:t>      την εννοιολογική διάσταση (</a:t>
            </a:r>
            <a:r>
              <a:rPr lang="en-GB" altLang="en-US"/>
              <a:t>conceptual</a:t>
            </a:r>
            <a:r>
              <a:rPr lang="el-GR" altLang="en-US"/>
              <a:t>), </a:t>
            </a:r>
          </a:p>
          <a:p>
            <a:pPr lvl="3" eaLnBrk="0" hangingPunct="0">
              <a:spcBef>
                <a:spcPct val="50000"/>
              </a:spcBef>
            </a:pPr>
            <a:r>
              <a:rPr lang="el-GR" altLang="en-US"/>
              <a:t>      την</a:t>
            </a:r>
            <a:r>
              <a:rPr lang="en-GB" altLang="en-US"/>
              <a:t> </a:t>
            </a:r>
            <a:r>
              <a:rPr lang="el-GR" altLang="en-US"/>
              <a:t>διάσταση τεχνικών προδιαγραφών(</a:t>
            </a:r>
            <a:r>
              <a:rPr lang="en-GB" altLang="en-US"/>
              <a:t>specification</a:t>
            </a:r>
            <a:r>
              <a:rPr lang="el-GR" altLang="en-US"/>
              <a:t>) </a:t>
            </a:r>
          </a:p>
          <a:p>
            <a:pPr lvl="3" eaLnBrk="0" hangingPunct="0">
              <a:spcBef>
                <a:spcPct val="50000"/>
              </a:spcBef>
            </a:pPr>
            <a:r>
              <a:rPr lang="el-GR" altLang="en-US"/>
              <a:t>      και την διάσταση της υλοποίησης (</a:t>
            </a:r>
            <a:r>
              <a:rPr lang="en-GB" altLang="en-US"/>
              <a:t>implementation</a:t>
            </a:r>
            <a:r>
              <a:rPr lang="el-GR" altLang="en-US"/>
              <a:t>)</a:t>
            </a:r>
            <a:r>
              <a:rPr lang="en-GB" altLang="en-US"/>
              <a:t> </a:t>
            </a:r>
            <a:endParaRPr lang="el-GR" altLang="en-US"/>
          </a:p>
          <a:p>
            <a:pPr lvl="1" eaLnBrk="0" hangingPunct="0">
              <a:spcBef>
                <a:spcPct val="50000"/>
              </a:spcBef>
              <a:buFontTx/>
              <a:buChar char="•"/>
            </a:pPr>
            <a:r>
              <a:rPr lang="el-GR" altLang="en-US"/>
              <a:t>Προσπαθήστε να μην εστιαστείτε σε μια διάσταση</a:t>
            </a:r>
            <a:r>
              <a:rPr lang="en-GB" altLang="en-US"/>
              <a:t>. </a:t>
            </a:r>
          </a:p>
          <a:p>
            <a:pPr eaLnBrk="0" hangingPunct="0">
              <a:spcBef>
                <a:spcPct val="50000"/>
              </a:spcBef>
              <a:buFontTx/>
              <a:buChar char="•"/>
            </a:pPr>
            <a:r>
              <a:rPr lang="el-GR" altLang="en-US"/>
              <a:t>Κατά την σχεδίαση κλάσεων εξετάστε:</a:t>
            </a:r>
          </a:p>
          <a:p>
            <a:pPr eaLnBrk="0" hangingPunct="0">
              <a:spcBef>
                <a:spcPct val="50000"/>
              </a:spcBef>
            </a:pPr>
            <a:r>
              <a:rPr lang="el-GR" altLang="en-US"/>
              <a:t>       ποιες ιδιότητες και λειτουργίες έχει η κάθε κλάση.</a:t>
            </a:r>
          </a:p>
          <a:p>
            <a:pPr eaLnBrk="0" hangingPunct="0">
              <a:spcBef>
                <a:spcPct val="50000"/>
              </a:spcBef>
            </a:pPr>
            <a:r>
              <a:rPr lang="el-GR" altLang="en-US"/>
              <a:t>       πως αλληλεπιδρούν οι </a:t>
            </a:r>
            <a:r>
              <a:rPr lang="en-GB" altLang="en-US"/>
              <a:t>instances </a:t>
            </a:r>
            <a:r>
              <a:rPr lang="el-GR" altLang="en-US"/>
              <a:t>των κλάσεων μεταξύ τους</a:t>
            </a:r>
          </a:p>
          <a:p>
            <a:pPr eaLnBrk="0" hangingPunct="0">
              <a:spcBef>
                <a:spcPct val="50000"/>
              </a:spcBef>
            </a:pPr>
            <a:r>
              <a:rPr lang="el-GR" altLang="en-US"/>
              <a:t>Οι παραπάνω είναι οι βασικές τεχνικές για την σχεδίαση διαγραμμάτων κλάσεων</a:t>
            </a:r>
            <a:r>
              <a:rPr lang="en-GB" altLang="en-US"/>
              <a:t>.</a:t>
            </a:r>
          </a:p>
        </p:txBody>
      </p:sp>
      <p:sp>
        <p:nvSpPr>
          <p:cNvPr id="161804" name="Rectangle 12"/>
          <p:cNvSpPr>
            <a:spLocks noChangeArrowheads="1"/>
          </p:cNvSpPr>
          <p:nvPr/>
        </p:nvSpPr>
        <p:spPr bwMode="auto">
          <a:xfrm>
            <a:off x="7777163" y="398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8963" name="Rectangle 3"/>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8964" name="Rectangle 4"/>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8965" name="Rectangle 5"/>
          <p:cNvSpPr>
            <a:spLocks noChangeArrowheads="1"/>
          </p:cNvSpPr>
          <p:nvPr/>
        </p:nvSpPr>
        <p:spPr bwMode="auto">
          <a:xfrm>
            <a:off x="0" y="2062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168966" name="Text Box 6"/>
          <p:cNvSpPr txBox="1">
            <a:spLocks noChangeArrowheads="1"/>
          </p:cNvSpPr>
          <p:nvPr/>
        </p:nvSpPr>
        <p:spPr bwMode="auto">
          <a:xfrm>
            <a:off x="304800" y="1366838"/>
            <a:ext cx="47244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a:t>Οι κλάσεις αποτελούνται από 3 πράγματα</a:t>
            </a:r>
            <a:r>
              <a:rPr lang="en-GB" altLang="en-US"/>
              <a:t>: </a:t>
            </a:r>
          </a:p>
          <a:p>
            <a:pPr>
              <a:spcBef>
                <a:spcPct val="50000"/>
              </a:spcBef>
              <a:buFontTx/>
              <a:buChar char="•"/>
            </a:pPr>
            <a:r>
              <a:rPr lang="en-GB" altLang="en-US"/>
              <a:t>a name, </a:t>
            </a:r>
          </a:p>
          <a:p>
            <a:pPr>
              <a:spcBef>
                <a:spcPct val="50000"/>
              </a:spcBef>
              <a:buFontTx/>
              <a:buChar char="•"/>
            </a:pPr>
            <a:r>
              <a:rPr lang="en-GB" altLang="en-US"/>
              <a:t>attributes, </a:t>
            </a:r>
          </a:p>
          <a:p>
            <a:pPr>
              <a:spcBef>
                <a:spcPct val="50000"/>
              </a:spcBef>
              <a:buFontTx/>
              <a:buChar char="•"/>
            </a:pPr>
            <a:r>
              <a:rPr lang="en-GB" altLang="en-US"/>
              <a:t>and operations.</a:t>
            </a:r>
            <a:endParaRPr lang="el-GR" altLang="en-US"/>
          </a:p>
        </p:txBody>
      </p:sp>
      <p:sp>
        <p:nvSpPr>
          <p:cNvPr id="168967" name="Rectangle 7"/>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pic>
        <p:nvPicPr>
          <p:cNvPr id="168968" name="Picture 8" descr="http://atlas.kennesaw.edu/%7Edbraun/csis4650/A&amp;D/UML_tutorial/images/clas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29200" y="1447800"/>
            <a:ext cx="31623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68969" name="Picture 9" descr="classDiagramAnalysisVsDe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67200"/>
            <a:ext cx="4572000" cy="2200275"/>
          </a:xfrm>
          <a:prstGeom prst="rect">
            <a:avLst/>
          </a:prstGeom>
          <a:noFill/>
          <a:extLst>
            <a:ext uri="{909E8E84-426E-40DD-AFC4-6F175D3DCCD1}">
              <a14:hiddenFill xmlns:a14="http://schemas.microsoft.com/office/drawing/2010/main">
                <a:solidFill>
                  <a:srgbClr val="FFFFFF"/>
                </a:solidFill>
              </a14:hiddenFill>
            </a:ext>
          </a:extLst>
        </p:spPr>
      </p:pic>
      <p:sp>
        <p:nvSpPr>
          <p:cNvPr id="168970" name="Rectangle 10"/>
          <p:cNvSpPr>
            <a:spLocks noChangeArrowheads="1"/>
          </p:cNvSpPr>
          <p:nvPr/>
        </p:nvSpPr>
        <p:spPr bwMode="auto">
          <a:xfrm>
            <a:off x="457200" y="3886200"/>
            <a:ext cx="456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t>Analysis and design versions of a class</a:t>
            </a:r>
            <a:r>
              <a:rPr lang="en-US" altLang="en-US"/>
              <a:t> </a:t>
            </a:r>
          </a:p>
        </p:txBody>
      </p:sp>
      <p:sp>
        <p:nvSpPr>
          <p:cNvPr id="168971" name="Rectangle 11"/>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l-GR" altLang="en-US" sz="2800" b="1" i="1">
                <a:solidFill>
                  <a:srgbClr val="008080"/>
                </a:solidFill>
                <a:effectLst>
                  <a:outerShdw blurRad="38100" dist="38100" dir="2700000" algn="tl">
                    <a:srgbClr val="C0C0C0"/>
                  </a:outerShdw>
                </a:effectLst>
              </a:rPr>
              <a:t>Κλάση (</a:t>
            </a:r>
            <a:r>
              <a:rPr lang="en-US" altLang="en-US" sz="2800" b="1" i="1">
                <a:solidFill>
                  <a:srgbClr val="008080"/>
                </a:solidFill>
                <a:effectLst>
                  <a:outerShdw blurRad="38100" dist="38100" dir="2700000" algn="tl">
                    <a:srgbClr val="C0C0C0"/>
                  </a:outerShdw>
                </a:effectLst>
              </a:rPr>
              <a:t>Class)</a:t>
            </a:r>
            <a:endParaRPr lang="el-GR" altLang="en-US" sz="2800" b="1" i="1">
              <a:solidFill>
                <a:srgbClr val="008080"/>
              </a:solidFill>
              <a:effectLst>
                <a:outerShdw blurRad="38100" dist="38100" dir="2700000" algn="tl">
                  <a:srgbClr val="C0C0C0"/>
                </a:outerShdw>
              </a:effectLst>
            </a:endParaRPr>
          </a:p>
        </p:txBody>
      </p:sp>
      <p:pic>
        <p:nvPicPr>
          <p:cNvPr id="16897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752600"/>
            <a:ext cx="13716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7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814638"/>
            <a:ext cx="27432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95" name="Rectangle 11"/>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l-GR" altLang="en-US" sz="2800" b="1" i="1">
                <a:solidFill>
                  <a:srgbClr val="008080"/>
                </a:solidFill>
                <a:effectLst>
                  <a:outerShdw blurRad="38100" dist="38100" dir="2700000" algn="tl">
                    <a:srgbClr val="C0C0C0"/>
                  </a:outerShdw>
                </a:effectLst>
              </a:rPr>
              <a:t>Κλάση (</a:t>
            </a:r>
            <a:r>
              <a:rPr lang="en-US" altLang="en-US" sz="2800" b="1" i="1">
                <a:solidFill>
                  <a:srgbClr val="008080"/>
                </a:solidFill>
                <a:effectLst>
                  <a:outerShdw blurRad="38100" dist="38100" dir="2700000" algn="tl">
                    <a:srgbClr val="C0C0C0"/>
                  </a:outerShdw>
                </a:effectLst>
              </a:rPr>
              <a:t>Class)</a:t>
            </a:r>
            <a:r>
              <a:rPr lang="el-GR" altLang="en-US" sz="2800" b="1" i="1">
                <a:solidFill>
                  <a:srgbClr val="008080"/>
                </a:solidFill>
                <a:effectLst>
                  <a:outerShdw blurRad="38100" dist="38100" dir="2700000" algn="tl">
                    <a:srgbClr val="C0C0C0"/>
                  </a:outerShdw>
                </a:effectLst>
              </a:rPr>
              <a:t> (συν.)</a:t>
            </a:r>
          </a:p>
        </p:txBody>
      </p:sp>
      <p:pic>
        <p:nvPicPr>
          <p:cNvPr id="17000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34385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005"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5336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006"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191000"/>
            <a:ext cx="3771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007" name="Rectangle 23"/>
          <p:cNvSpPr>
            <a:spLocks noChangeArrowheads="1"/>
          </p:cNvSpPr>
          <p:nvPr/>
        </p:nvSpPr>
        <p:spPr bwMode="auto">
          <a:xfrm>
            <a:off x="2057400" y="2057400"/>
            <a:ext cx="3208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b="1"/>
              <a:t>name : attribute type = default value</a:t>
            </a:r>
          </a:p>
        </p:txBody>
      </p:sp>
      <p:sp>
        <p:nvSpPr>
          <p:cNvPr id="170011" name="Text Box 27"/>
          <p:cNvSpPr txBox="1">
            <a:spLocks noChangeArrowheads="1"/>
          </p:cNvSpPr>
          <p:nvPr/>
        </p:nvSpPr>
        <p:spPr bwMode="auto">
          <a:xfrm>
            <a:off x="228600" y="4648200"/>
            <a:ext cx="3657600" cy="93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1" u="sng"/>
              <a:t>Operations</a:t>
            </a:r>
          </a:p>
          <a:p>
            <a:pPr>
              <a:spcBef>
                <a:spcPct val="50000"/>
              </a:spcBef>
            </a:pPr>
            <a:r>
              <a:rPr lang="en-US" altLang="en-US" sz="1000" b="1"/>
              <a:t>delayFlight: 1 input parameter, no return value</a:t>
            </a:r>
          </a:p>
          <a:p>
            <a:pPr>
              <a:spcBef>
                <a:spcPct val="50000"/>
              </a:spcBef>
            </a:pPr>
            <a:r>
              <a:rPr lang="en-US" altLang="en-US" sz="1000" b="1"/>
              <a:t>getArrivalTime: 0 parameter, return value</a:t>
            </a:r>
          </a:p>
          <a:p>
            <a:pPr>
              <a:spcBef>
                <a:spcPct val="50000"/>
              </a:spcBef>
            </a:pPr>
            <a:r>
              <a:rPr lang="en-US" altLang="en-US" sz="1000" b="1"/>
              <a:t>assignFlightCrew: 2 input parameters, no return value</a:t>
            </a:r>
            <a:endParaRPr lang="el-GR" altLang="en-US" sz="1000" b="1"/>
          </a:p>
        </p:txBody>
      </p:sp>
      <p:sp>
        <p:nvSpPr>
          <p:cNvPr id="170013" name="Line 29"/>
          <p:cNvSpPr>
            <a:spLocks noChangeShapeType="1"/>
          </p:cNvSpPr>
          <p:nvPr/>
        </p:nvSpPr>
        <p:spPr bwMode="auto">
          <a:xfrm flipH="1">
            <a:off x="1600200" y="2286000"/>
            <a:ext cx="3886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0014" name="Line 30"/>
          <p:cNvSpPr>
            <a:spLocks noChangeShapeType="1"/>
          </p:cNvSpPr>
          <p:nvPr/>
        </p:nvSpPr>
        <p:spPr bwMode="auto">
          <a:xfrm flipH="1" flipV="1">
            <a:off x="533400" y="3733800"/>
            <a:ext cx="228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0015" name="Line 31"/>
          <p:cNvSpPr>
            <a:spLocks noChangeShapeType="1"/>
          </p:cNvSpPr>
          <p:nvPr/>
        </p:nvSpPr>
        <p:spPr bwMode="auto">
          <a:xfrm flipH="1" flipV="1">
            <a:off x="1981200" y="3657600"/>
            <a:ext cx="28194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0" y="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l-GR" altLang="en-US" sz="2800" b="1" i="1">
                <a:solidFill>
                  <a:srgbClr val="008080"/>
                </a:solidFill>
                <a:effectLst>
                  <a:outerShdw blurRad="38100" dist="38100" dir="2700000" algn="tl">
                    <a:srgbClr val="C0C0C0"/>
                  </a:outerShdw>
                </a:effectLst>
              </a:rPr>
              <a:t>Κλάση (</a:t>
            </a:r>
            <a:r>
              <a:rPr lang="en-US" altLang="en-US" sz="2800" b="1" i="1">
                <a:solidFill>
                  <a:srgbClr val="008080"/>
                </a:solidFill>
                <a:effectLst>
                  <a:outerShdw blurRad="38100" dist="38100" dir="2700000" algn="tl">
                    <a:srgbClr val="C0C0C0"/>
                  </a:outerShdw>
                </a:effectLst>
              </a:rPr>
              <a:t>Class)</a:t>
            </a:r>
            <a:r>
              <a:rPr lang="el-GR" altLang="en-US" sz="2800" b="1" i="1">
                <a:solidFill>
                  <a:srgbClr val="008080"/>
                </a:solidFill>
                <a:effectLst>
                  <a:outerShdw blurRad="38100" dist="38100" dir="2700000" algn="tl">
                    <a:srgbClr val="C0C0C0"/>
                  </a:outerShdw>
                </a:effectLst>
              </a:rPr>
              <a:t> </a:t>
            </a:r>
            <a:r>
              <a:rPr lang="en-US" altLang="en-US" sz="2800" b="1" i="1">
                <a:solidFill>
                  <a:srgbClr val="008080"/>
                </a:solidFill>
                <a:effectLst>
                  <a:outerShdw blurRad="38100" dist="38100" dir="2700000" algn="tl">
                    <a:srgbClr val="C0C0C0"/>
                  </a:outerShdw>
                </a:effectLst>
              </a:rPr>
              <a:t>example </a:t>
            </a:r>
            <a:r>
              <a:rPr lang="el-GR" altLang="en-US" sz="2800" b="1" i="1">
                <a:solidFill>
                  <a:srgbClr val="008080"/>
                </a:solidFill>
                <a:effectLst>
                  <a:outerShdw blurRad="38100" dist="38100" dir="2700000" algn="tl">
                    <a:srgbClr val="C0C0C0"/>
                  </a:outerShdw>
                </a:effectLst>
              </a:rPr>
              <a:t>(συν.)</a:t>
            </a:r>
          </a:p>
        </p:txBody>
      </p:sp>
      <p:pic>
        <p:nvPicPr>
          <p:cNvPr id="173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9388"/>
            <a:ext cx="8763000" cy="434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l-GR" altLang="en-US" sz="2800" b="1" i="1">
                <a:solidFill>
                  <a:srgbClr val="008080"/>
                </a:solidFill>
                <a:effectLst>
                  <a:outerShdw blurRad="38100" dist="38100" dir="2700000" algn="tl">
                    <a:srgbClr val="C0C0C0"/>
                  </a:outerShdw>
                </a:effectLst>
              </a:rPr>
              <a:t>Κλάση (</a:t>
            </a:r>
            <a:r>
              <a:rPr lang="en-US" altLang="en-US" sz="2800" b="1" i="1">
                <a:solidFill>
                  <a:srgbClr val="008080"/>
                </a:solidFill>
                <a:effectLst>
                  <a:outerShdw blurRad="38100" dist="38100" dir="2700000" algn="tl">
                    <a:srgbClr val="C0C0C0"/>
                  </a:outerShdw>
                </a:effectLst>
              </a:rPr>
              <a:t>Class) </a:t>
            </a:r>
            <a:r>
              <a:rPr lang="el-GR" altLang="en-US" sz="2800" b="1" i="1">
                <a:solidFill>
                  <a:srgbClr val="008080"/>
                </a:solidFill>
                <a:effectLst>
                  <a:outerShdw blurRad="38100" dist="38100" dir="2700000" algn="tl">
                    <a:srgbClr val="C0C0C0"/>
                  </a:outerShdw>
                </a:effectLst>
              </a:rPr>
              <a:t>(συν.)</a:t>
            </a:r>
            <a:r>
              <a:rPr lang="en-US" altLang="en-US" sz="2800" b="1" i="1">
                <a:solidFill>
                  <a:srgbClr val="008080"/>
                </a:solidFill>
                <a:effectLst>
                  <a:outerShdw blurRad="38100" dist="38100" dir="2700000" algn="tl">
                    <a:srgbClr val="C0C0C0"/>
                  </a:outerShdw>
                </a:effectLst>
              </a:rPr>
              <a:t/>
            </a:r>
            <a:br>
              <a:rPr lang="en-US" altLang="en-US" sz="2800" b="1" i="1">
                <a:solidFill>
                  <a:srgbClr val="008080"/>
                </a:solidFill>
                <a:effectLst>
                  <a:outerShdw blurRad="38100" dist="38100" dir="2700000" algn="tl">
                    <a:srgbClr val="C0C0C0"/>
                  </a:outerShdw>
                </a:effectLst>
              </a:rPr>
            </a:br>
            <a:r>
              <a:rPr lang="en-US" altLang="en-US" sz="2400" b="1" i="1">
                <a:solidFill>
                  <a:srgbClr val="008080"/>
                </a:solidFill>
                <a:effectLst>
                  <a:outerShdw blurRad="38100" dist="38100" dir="2700000" algn="tl">
                    <a:srgbClr val="C0C0C0"/>
                  </a:outerShdw>
                </a:effectLst>
              </a:rPr>
              <a:t>Class information: visibility and scope</a:t>
            </a:r>
            <a:endParaRPr lang="el-GR" altLang="en-US" sz="2400" b="1" i="1">
              <a:solidFill>
                <a:srgbClr val="008080"/>
              </a:solidFill>
              <a:effectLst>
                <a:outerShdw blurRad="38100" dist="38100" dir="2700000" algn="tl">
                  <a:srgbClr val="C0C0C0"/>
                </a:outerShdw>
              </a:effectLst>
            </a:endParaRPr>
          </a:p>
        </p:txBody>
      </p:sp>
      <p:pic>
        <p:nvPicPr>
          <p:cNvPr id="17204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36957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97" name="Rectangle 65"/>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graphicFrame>
        <p:nvGraphicFramePr>
          <p:cNvPr id="172124" name="Group 92"/>
          <p:cNvGraphicFramePr>
            <a:graphicFrameLocks noGrp="1"/>
          </p:cNvGraphicFramePr>
          <p:nvPr/>
        </p:nvGraphicFramePr>
        <p:xfrm>
          <a:off x="5181600" y="1752600"/>
          <a:ext cx="2409825" cy="1833563"/>
        </p:xfrm>
        <a:graphic>
          <a:graphicData uri="http://schemas.openxmlformats.org/drawingml/2006/table">
            <a:tbl>
              <a:tblPr/>
              <a:tblGrid>
                <a:gridCol w="1131888"/>
                <a:gridCol w="1277937"/>
              </a:tblGrid>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Verdana" panose="020B0604030504040204" pitchFamily="34" charset="0"/>
                        </a:rPr>
                        <a:t>Symbol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Verdana" panose="020B0604030504040204" pitchFamily="34" charset="0"/>
                        </a:rPr>
                        <a:t>Access</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cap="flat">
                      <a:noFill/>
                    </a:lnR>
                    <a:lnT cap="flat">
                      <a:noFill/>
                    </a:lnT>
                    <a:lnB>
                      <a:noFill/>
                    </a:lnB>
                    <a:lnTlToBr>
                      <a:noFill/>
                    </a:lnTlToBr>
                    <a:lnBlToTr>
                      <a:noFill/>
                    </a:lnBlToTr>
                    <a:solidFill>
                      <a:srgbClr val="FFFFCC"/>
                    </a:solidFill>
                  </a:tcPr>
                </a:tc>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panose="020B0604020202020204" pitchFamily="34" charset="-128"/>
                        </a:rPr>
                        <a:t>+</a:t>
                      </a:r>
                      <a:endParaRPr kumimoji="0" lang="en-US" altLang="en-US" sz="900" b="0" i="0" u="none" strike="noStrike" cap="none" normalizeH="0" baseline="0" smtClean="0">
                        <a:ln>
                          <a:noFill/>
                        </a:ln>
                        <a:solidFill>
                          <a:schemeClr val="tx1"/>
                        </a:solidFill>
                        <a:effectLst/>
                        <a:latin typeface="Verdana" panose="020B060403050404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Verdana" panose="020B0604030504040204" pitchFamily="34" charset="0"/>
                        </a:rPr>
                        <a:t>Public</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Unicode MS" panose="020B0604020202020204" pitchFamily="34" charset="-128"/>
                        </a:rPr>
                        <a:t>-</a:t>
                      </a:r>
                      <a:endParaRPr kumimoji="0" lang="en-US" altLang="en-US" sz="900" b="0" i="0" u="none" strike="noStrike" cap="none" normalizeH="0" baseline="0" smtClean="0">
                        <a:ln>
                          <a:noFill/>
                        </a:ln>
                        <a:solidFill>
                          <a:schemeClr val="tx1"/>
                        </a:solidFill>
                        <a:effectLst/>
                        <a:latin typeface="Verdana" panose="020B060403050404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Verdana" panose="020B0604030504040204" pitchFamily="34" charset="0"/>
                        </a:rPr>
                        <a:t>Private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Unicode MS" panose="020B0604020202020204" pitchFamily="34" charset="-128"/>
                        </a:rPr>
                        <a:t>#</a:t>
                      </a:r>
                      <a:endParaRPr kumimoji="0" lang="en-US" altLang="en-US" sz="900" b="0" i="0" u="none" strike="noStrike" cap="none" normalizeH="0" baseline="0" smtClean="0">
                        <a:ln>
                          <a:noFill/>
                        </a:ln>
                        <a:solidFill>
                          <a:schemeClr val="tx1"/>
                        </a:solidFill>
                        <a:effectLst/>
                        <a:latin typeface="Verdana" panose="020B0604030504040204" pitchFamily="34"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Verdana" panose="020B0604030504040204" pitchFamily="34" charset="0"/>
                        </a:rPr>
                        <a:t>Protected</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cap="flat">
                      <a:noFill/>
                    </a:lnR>
                    <a:lnT>
                      <a:noFill/>
                    </a:lnT>
                    <a:lnB>
                      <a:noFill/>
                    </a:lnB>
                    <a:lnTlToBr>
                      <a:noFill/>
                    </a:lnTlToBr>
                    <a:lnBlToTr>
                      <a:noFill/>
                    </a:lnBlToTr>
                    <a:noFill/>
                  </a:tcPr>
                </a:tc>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Verdana" panose="020B0604030504040204" pitchFamily="34" charset="0"/>
                        </a:rPr>
                        <a:t>~</a:t>
                      </a: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Verdana" panose="020B0604030504040204" pitchFamily="34" charset="0"/>
                        </a:rPr>
                        <a:t>Package</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172121" name="Rectangle 89"/>
          <p:cNvSpPr>
            <a:spLocks noChangeArrowheads="1"/>
          </p:cNvSpPr>
          <p:nvPr/>
        </p:nvSpPr>
        <p:spPr bwMode="auto">
          <a:xfrm>
            <a:off x="533400" y="4357688"/>
            <a:ext cx="6448425" cy="183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n-US"/>
              <a:t>Το παράδειγμα χρησιμοποιεί τις παρακάτω</a:t>
            </a:r>
            <a:r>
              <a:rPr lang="en-US" altLang="en-US"/>
              <a:t> UML</a:t>
            </a:r>
            <a:r>
              <a:rPr lang="el-GR" altLang="en-US"/>
              <a:t> συνθήκες</a:t>
            </a:r>
            <a:r>
              <a:rPr lang="en-US" altLang="en-US"/>
              <a:t>.</a:t>
            </a:r>
          </a:p>
          <a:p>
            <a:pPr>
              <a:buFontTx/>
              <a:buChar char="•"/>
            </a:pPr>
            <a:r>
              <a:rPr lang="en-US" altLang="en-US" sz="1600"/>
              <a:t>Static members are </a:t>
            </a:r>
            <a:r>
              <a:rPr lang="en-US" altLang="en-US" sz="1600" u="sng"/>
              <a:t>underlined</a:t>
            </a:r>
            <a:r>
              <a:rPr lang="en-US" altLang="en-US" sz="1600"/>
              <a:t>. Instance members are not. </a:t>
            </a:r>
          </a:p>
          <a:p>
            <a:pPr>
              <a:buFontTx/>
              <a:buChar char="•"/>
            </a:pPr>
            <a:r>
              <a:rPr lang="el-GR" altLang="en-US" sz="1600"/>
              <a:t>Η λειτουργίες ακολουθούν τον παρακάτω τύπο:</a:t>
            </a:r>
            <a:r>
              <a:rPr lang="en-US" altLang="en-US" sz="1600"/>
              <a:t/>
            </a:r>
            <a:br>
              <a:rPr lang="en-US" altLang="en-US" sz="1600"/>
            </a:br>
            <a:r>
              <a:rPr lang="en-US" altLang="en-US" sz="1600"/>
              <a:t>   </a:t>
            </a:r>
            <a:r>
              <a:rPr lang="en-US" altLang="en-US" sz="1600" i="1"/>
              <a:t>&lt;access specifier&gt; &lt;name&gt; </a:t>
            </a:r>
            <a:r>
              <a:rPr lang="en-US" altLang="en-US" sz="1600"/>
              <a:t>( </a:t>
            </a:r>
            <a:r>
              <a:rPr lang="en-US" altLang="en-US" sz="1600" i="1"/>
              <a:t>&lt;parameter list&gt;</a:t>
            </a:r>
            <a:r>
              <a:rPr lang="en-US" altLang="en-US" sz="1600"/>
              <a:t>) : </a:t>
            </a:r>
            <a:r>
              <a:rPr lang="en-US" altLang="en-US" sz="1600" i="1"/>
              <a:t>&lt;return type&gt;</a:t>
            </a:r>
            <a:r>
              <a:rPr lang="en-US" altLang="en-US" sz="1600"/>
              <a:t> </a:t>
            </a:r>
          </a:p>
          <a:p>
            <a:pPr>
              <a:buFontTx/>
              <a:buChar char="•"/>
            </a:pPr>
            <a:r>
              <a:rPr lang="en-US" altLang="en-US" sz="1600"/>
              <a:t>The parameter list shows each parameter type preceded by a colon. </a:t>
            </a:r>
          </a:p>
          <a:p>
            <a:pPr>
              <a:buFontTx/>
              <a:buChar char="•"/>
            </a:pPr>
            <a:r>
              <a:rPr lang="en-US" altLang="en-US" sz="1600"/>
              <a:t>Access specifiers appear in front of each member.</a:t>
            </a:r>
          </a:p>
          <a:p>
            <a:pPr eaLnBrk="0" hangingPunct="0">
              <a:buFontTx/>
              <a:buChar char="•"/>
            </a:pPr>
            <a:endParaRPr lang="en-US" altLang="en-US"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0" y="762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rgbClr val="009999"/>
                </a:solidFill>
                <a:latin typeface="Arial" panose="020B0604020202020204" pitchFamily="34" charset="0"/>
              </a:defRPr>
            </a:lvl1pPr>
            <a:lvl2pPr algn="ctr">
              <a:defRPr sz="4400">
                <a:solidFill>
                  <a:srgbClr val="009999"/>
                </a:solidFill>
                <a:latin typeface="Arial" panose="020B0604020202020204" pitchFamily="34" charset="0"/>
              </a:defRPr>
            </a:lvl2pPr>
            <a:lvl3pPr algn="ctr">
              <a:defRPr sz="4400">
                <a:solidFill>
                  <a:srgbClr val="009999"/>
                </a:solidFill>
                <a:latin typeface="Arial" panose="020B0604020202020204" pitchFamily="34" charset="0"/>
              </a:defRPr>
            </a:lvl3pPr>
            <a:lvl4pPr algn="ctr">
              <a:defRPr sz="4400">
                <a:solidFill>
                  <a:srgbClr val="009999"/>
                </a:solidFill>
                <a:latin typeface="Arial" panose="020B0604020202020204" pitchFamily="34" charset="0"/>
              </a:defRPr>
            </a:lvl4pPr>
            <a:lvl5pPr algn="ctr">
              <a:defRPr sz="4400">
                <a:solidFill>
                  <a:srgbClr val="009999"/>
                </a:solidFill>
                <a:latin typeface="Arial" panose="020B0604020202020204" pitchFamily="34" charset="0"/>
              </a:defRPr>
            </a:lvl5pPr>
            <a:lvl6pPr marL="457200" algn="ctr" fontAlgn="base">
              <a:spcBef>
                <a:spcPct val="0"/>
              </a:spcBef>
              <a:spcAft>
                <a:spcPct val="0"/>
              </a:spcAft>
              <a:defRPr sz="4400">
                <a:solidFill>
                  <a:srgbClr val="009999"/>
                </a:solidFill>
                <a:latin typeface="Arial" panose="020B0604020202020204" pitchFamily="34" charset="0"/>
              </a:defRPr>
            </a:lvl6pPr>
            <a:lvl7pPr marL="914400" algn="ctr" fontAlgn="base">
              <a:spcBef>
                <a:spcPct val="0"/>
              </a:spcBef>
              <a:spcAft>
                <a:spcPct val="0"/>
              </a:spcAft>
              <a:defRPr sz="4400">
                <a:solidFill>
                  <a:srgbClr val="009999"/>
                </a:solidFill>
                <a:latin typeface="Arial" panose="020B0604020202020204" pitchFamily="34" charset="0"/>
              </a:defRPr>
            </a:lvl7pPr>
            <a:lvl8pPr marL="1371600" algn="ctr" fontAlgn="base">
              <a:spcBef>
                <a:spcPct val="0"/>
              </a:spcBef>
              <a:spcAft>
                <a:spcPct val="0"/>
              </a:spcAft>
              <a:defRPr sz="4400">
                <a:solidFill>
                  <a:srgbClr val="009999"/>
                </a:solidFill>
                <a:latin typeface="Arial" panose="020B0604020202020204" pitchFamily="34" charset="0"/>
              </a:defRPr>
            </a:lvl8pPr>
            <a:lvl9pPr marL="1828800" algn="ctr" fontAlgn="base">
              <a:spcBef>
                <a:spcPct val="0"/>
              </a:spcBef>
              <a:spcAft>
                <a:spcPct val="0"/>
              </a:spcAft>
              <a:defRPr sz="4400">
                <a:solidFill>
                  <a:srgbClr val="009999"/>
                </a:solidFill>
                <a:latin typeface="Arial" panose="020B0604020202020204" pitchFamily="34" charset="0"/>
              </a:defRPr>
            </a:lvl9pPr>
          </a:lstStyle>
          <a:p>
            <a:r>
              <a:rPr lang="el-GR" altLang="en-US" sz="3200" b="1" i="1">
                <a:solidFill>
                  <a:schemeClr val="accent2"/>
                </a:solidFill>
                <a:effectLst>
                  <a:outerShdw blurRad="38100" dist="38100" dir="2700000" algn="tl">
                    <a:srgbClr val="C0C0C0"/>
                  </a:outerShdw>
                </a:effectLst>
              </a:rPr>
              <a:t>Διαγράμματα Κλάσεων</a:t>
            </a:r>
            <a:r>
              <a:rPr lang="en-US" altLang="en-US" sz="3200" b="1" i="1">
                <a:solidFill>
                  <a:schemeClr val="accent2"/>
                </a:solidFill>
                <a:effectLst>
                  <a:outerShdw blurRad="38100" dist="38100" dir="2700000" algn="tl">
                    <a:srgbClr val="C0C0C0"/>
                  </a:outerShdw>
                </a:effectLst>
              </a:rPr>
              <a:t> </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Class Diagrams</a:t>
            </a:r>
            <a:r>
              <a:rPr lang="el-GR" altLang="en-US" sz="3200" b="1" i="1">
                <a:solidFill>
                  <a:schemeClr val="accent2"/>
                </a:solidFill>
                <a:effectLst>
                  <a:outerShdw blurRad="38100" dist="38100" dir="2700000" algn="tl">
                    <a:srgbClr val="C0C0C0"/>
                  </a:outerShdw>
                </a:effectLst>
              </a:rPr>
              <a:t>)</a:t>
            </a:r>
            <a:r>
              <a:rPr lang="en-US" altLang="en-US" sz="3200" b="1" i="1">
                <a:solidFill>
                  <a:schemeClr val="accent2"/>
                </a:solidFill>
                <a:effectLst>
                  <a:outerShdw blurRad="38100" dist="38100" dir="2700000" algn="tl">
                    <a:srgbClr val="C0C0C0"/>
                  </a:outerShdw>
                </a:effectLst>
              </a:rPr>
              <a:t/>
            </a:r>
            <a:br>
              <a:rPr lang="en-US" altLang="en-US" sz="3200" b="1" i="1">
                <a:solidFill>
                  <a:schemeClr val="accent2"/>
                </a:solidFill>
                <a:effectLst>
                  <a:outerShdw blurRad="38100" dist="38100" dir="2700000" algn="tl">
                    <a:srgbClr val="C0C0C0"/>
                  </a:outerShdw>
                </a:effectLst>
              </a:rPr>
            </a:br>
            <a:r>
              <a:rPr lang="en-US" altLang="en-US" sz="2800" b="1" i="1">
                <a:solidFill>
                  <a:srgbClr val="008080"/>
                </a:solidFill>
                <a:effectLst>
                  <a:outerShdw blurRad="38100" dist="38100" dir="2700000" algn="tl">
                    <a:srgbClr val="C0C0C0"/>
                  </a:outerShdw>
                </a:effectLst>
              </a:rPr>
              <a:t>Relationships</a:t>
            </a:r>
            <a:endParaRPr lang="el-GR" altLang="en-US" sz="2800" b="1" i="1">
              <a:solidFill>
                <a:srgbClr val="008080"/>
              </a:solidFill>
              <a:effectLst>
                <a:outerShdw blurRad="38100" dist="38100" dir="2700000" algn="tl">
                  <a:srgbClr val="C0C0C0"/>
                </a:outerShdw>
              </a:effectLst>
            </a:endParaRPr>
          </a:p>
        </p:txBody>
      </p:sp>
      <p:sp>
        <p:nvSpPr>
          <p:cNvPr id="175110" name="Text Box 6"/>
          <p:cNvSpPr txBox="1">
            <a:spLocks noChangeArrowheads="1"/>
          </p:cNvSpPr>
          <p:nvPr/>
        </p:nvSpPr>
        <p:spPr bwMode="auto">
          <a:xfrm>
            <a:off x="1828800" y="1371600"/>
            <a:ext cx="5562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n-US" sz="2400" u="sng"/>
              <a:t>Υπάρχουν διάφοροι τύποι σχέσεων:</a:t>
            </a:r>
          </a:p>
          <a:p>
            <a:pPr lvl="1">
              <a:spcBef>
                <a:spcPct val="50000"/>
              </a:spcBef>
              <a:buFontTx/>
              <a:buChar char="•"/>
            </a:pPr>
            <a:r>
              <a:rPr lang="en-US" altLang="en-US" sz="2400"/>
              <a:t>Inheritance - Generalization</a:t>
            </a:r>
          </a:p>
          <a:p>
            <a:pPr lvl="1">
              <a:spcBef>
                <a:spcPct val="50000"/>
              </a:spcBef>
              <a:buFontTx/>
              <a:buChar char="•"/>
            </a:pPr>
            <a:r>
              <a:rPr lang="en-US" altLang="en-US" sz="2400"/>
              <a:t>Bi-directional</a:t>
            </a:r>
            <a:r>
              <a:rPr lang="el-GR" altLang="en-US" sz="2400"/>
              <a:t> </a:t>
            </a:r>
            <a:r>
              <a:rPr lang="en-US" altLang="en-US" sz="2400"/>
              <a:t>association</a:t>
            </a:r>
          </a:p>
          <a:p>
            <a:pPr lvl="1">
              <a:spcBef>
                <a:spcPct val="50000"/>
              </a:spcBef>
              <a:buFontTx/>
              <a:buChar char="•"/>
            </a:pPr>
            <a:r>
              <a:rPr lang="en-US" altLang="en-US" sz="2400"/>
              <a:t>Uni-directional association </a:t>
            </a:r>
          </a:p>
          <a:p>
            <a:pPr lvl="1">
              <a:spcBef>
                <a:spcPct val="50000"/>
              </a:spcBef>
              <a:buFontTx/>
              <a:buChar char="•"/>
            </a:pPr>
            <a:r>
              <a:rPr lang="en-US" altLang="en-US" sz="2400"/>
              <a:t>Association class</a:t>
            </a:r>
          </a:p>
          <a:p>
            <a:pPr lvl="1">
              <a:spcBef>
                <a:spcPct val="50000"/>
              </a:spcBef>
              <a:buFontTx/>
              <a:buChar char="•"/>
            </a:pPr>
            <a:r>
              <a:rPr lang="en-US" altLang="en-US" sz="2400"/>
              <a:t>Basic aggregation</a:t>
            </a:r>
          </a:p>
          <a:p>
            <a:pPr lvl="1">
              <a:spcBef>
                <a:spcPct val="50000"/>
              </a:spcBef>
              <a:buFontTx/>
              <a:buChar char="•"/>
            </a:pPr>
            <a:r>
              <a:rPr lang="en-US" altLang="en-US" sz="2400"/>
              <a:t>Composition Aggregation</a:t>
            </a:r>
          </a:p>
          <a:p>
            <a:pPr lvl="1">
              <a:spcBef>
                <a:spcPct val="50000"/>
              </a:spcBef>
              <a:buFontTx/>
              <a:buChar char="•"/>
            </a:pPr>
            <a:r>
              <a:rPr lang="en-US" altLang="en-US" sz="2400"/>
              <a:t>Reflexive association</a:t>
            </a:r>
          </a:p>
          <a:p>
            <a:pPr lvl="1">
              <a:spcBef>
                <a:spcPct val="50000"/>
              </a:spcBef>
              <a:buFontTx/>
              <a:buChar char="•"/>
            </a:pPr>
            <a:r>
              <a:rPr lang="en-US" altLang="en-US" sz="2400"/>
              <a:t>Dependency</a:t>
            </a:r>
            <a:endParaRPr lang="el-GR" altLang="en-US" sz="240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1870</TotalTime>
  <Words>1296</Words>
  <Application>Microsoft Office PowerPoint</Application>
  <PresentationFormat>On-screen Show (4:3)</PresentationFormat>
  <Paragraphs>156</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Times New Roman</vt:lpstr>
      <vt:lpstr>Times</vt:lpstr>
      <vt:lpstr>Wingdings</vt:lpstr>
      <vt:lpstr>Verdana</vt:lpstr>
      <vt:lpstr>Arial Unicode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Βιβλιογραφία - Further Reading</vt:lpstr>
      <vt:lpstr>Υπόμνημα-Λεξικό</vt:lpstr>
      <vt:lpstr>Άσκηση</vt:lpstr>
    </vt:vector>
  </TitlesOfParts>
  <Company>Brainy Betty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 Shastry</dc:creator>
  <cp:lastModifiedBy>vidakis</cp:lastModifiedBy>
  <cp:revision>120</cp:revision>
  <dcterms:created xsi:type="dcterms:W3CDTF">2004-04-16T17:58:39Z</dcterms:created>
  <dcterms:modified xsi:type="dcterms:W3CDTF">2015-10-12T06:52:05Z</dcterms:modified>
</cp:coreProperties>
</file>