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8" r:id="rId5"/>
    <p:sldId id="260" r:id="rId6"/>
    <p:sldId id="261" r:id="rId7"/>
    <p:sldId id="263" r:id="rId8"/>
    <p:sldId id="264" r:id="rId9"/>
    <p:sldId id="265" r:id="rId10"/>
    <p:sldId id="266" r:id="rId11"/>
    <p:sldId id="262"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E394F61A-66EC-4483-BF9A-1217D1638620}" type="datetimeFigureOut">
              <a:rPr lang="el-GR" smtClean="0"/>
              <a:t>16/11/2011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1820653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394F61A-66EC-4483-BF9A-1217D1638620}" type="datetimeFigureOut">
              <a:rPr lang="el-GR" smtClean="0"/>
              <a:t>16/11/2011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1874975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394F61A-66EC-4483-BF9A-1217D1638620}" type="datetimeFigureOut">
              <a:rPr lang="el-GR" smtClean="0"/>
              <a:t>16/11/2011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1479524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394F61A-66EC-4483-BF9A-1217D1638620}" type="datetimeFigureOut">
              <a:rPr lang="el-GR" smtClean="0"/>
              <a:t>16/11/2011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1091237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94F61A-66EC-4483-BF9A-1217D1638620}" type="datetimeFigureOut">
              <a:rPr lang="el-GR" smtClean="0"/>
              <a:t>16/11/2011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1270340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E394F61A-66EC-4483-BF9A-1217D1638620}" type="datetimeFigureOut">
              <a:rPr lang="el-GR" smtClean="0"/>
              <a:t>16/11/2011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118630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E394F61A-66EC-4483-BF9A-1217D1638620}" type="datetimeFigureOut">
              <a:rPr lang="el-GR" smtClean="0"/>
              <a:t>16/11/2011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3748484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E394F61A-66EC-4483-BF9A-1217D1638620}" type="datetimeFigureOut">
              <a:rPr lang="el-GR" smtClean="0"/>
              <a:t>16/11/2011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2006053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94F61A-66EC-4483-BF9A-1217D1638620}" type="datetimeFigureOut">
              <a:rPr lang="el-GR" smtClean="0"/>
              <a:t>16/11/2011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4293154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94F61A-66EC-4483-BF9A-1217D1638620}" type="datetimeFigureOut">
              <a:rPr lang="el-GR" smtClean="0"/>
              <a:t>16/11/2011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2378243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94F61A-66EC-4483-BF9A-1217D1638620}" type="datetimeFigureOut">
              <a:rPr lang="el-GR" smtClean="0"/>
              <a:t>16/11/2011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E90641B-A92A-4AA4-85A6-AEB324309C47}" type="slidenum">
              <a:rPr lang="el-GR" smtClean="0"/>
              <a:t>‹#›</a:t>
            </a:fld>
            <a:endParaRPr lang="el-GR"/>
          </a:p>
        </p:txBody>
      </p:sp>
    </p:spTree>
    <p:extLst>
      <p:ext uri="{BB962C8B-B14F-4D97-AF65-F5344CB8AC3E}">
        <p14:creationId xmlns:p14="http://schemas.microsoft.com/office/powerpoint/2010/main" val="4215401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4F61A-66EC-4483-BF9A-1217D1638620}" type="datetimeFigureOut">
              <a:rPr lang="el-GR" smtClean="0"/>
              <a:t>16/11/2011</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90641B-A92A-4AA4-85A6-AEB324309C47}" type="slidenum">
              <a:rPr lang="el-GR" smtClean="0"/>
              <a:t>‹#›</a:t>
            </a:fld>
            <a:endParaRPr lang="el-GR"/>
          </a:p>
        </p:txBody>
      </p:sp>
    </p:spTree>
    <p:extLst>
      <p:ext uri="{BB962C8B-B14F-4D97-AF65-F5344CB8AC3E}">
        <p14:creationId xmlns:p14="http://schemas.microsoft.com/office/powerpoint/2010/main" val="2130434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pload.wikimedia.org/wikipedia/commons/1/1d/Use_case_restaurant_model.sv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uml-diagrams.org/class-diagrams.html#generaliz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uml-diagrams.org/use-case-diagrams.html#association" TargetMode="External"/><Relationship Id="rId2" Type="http://schemas.openxmlformats.org/officeDocument/2006/relationships/hyperlink" Target="http://www.uml-diagrams.org/use-case-diagrams.html#generalization" TargetMode="External"/><Relationship Id="rId1" Type="http://schemas.openxmlformats.org/officeDocument/2006/relationships/slideLayout" Target="../slideLayouts/slideLayout2.xml"/><Relationship Id="rId5" Type="http://schemas.openxmlformats.org/officeDocument/2006/relationships/hyperlink" Target="http://www.uml-diagrams.org/use-case-diagrams.html#include" TargetMode="External"/><Relationship Id="rId4" Type="http://schemas.openxmlformats.org/officeDocument/2006/relationships/hyperlink" Target="http://www.uml-diagrams.org/use-case-diagrams.html#extend"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uml-diagrams.org/class-diagrams.html#generalization" TargetMode="External"/><Relationship Id="rId1" Type="http://schemas.openxmlformats.org/officeDocument/2006/relationships/slideLayout" Target="../slideLayouts/slideLayout2.xml"/><Relationship Id="rId4" Type="http://schemas.openxmlformats.org/officeDocument/2006/relationships/hyperlink" Target="http://www.uml-diagrams.org/use-case-diagrams.html#abstract-use-case"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www.uml-diagrams.org/association.html#binary-associa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uml-diagrams.org/use-case-diagrams.html#extension-point" TargetMode="External"/><Relationship Id="rId2" Type="http://schemas.openxmlformats.org/officeDocument/2006/relationships/hyperlink" Target="http://www.uml-diagrams.org/uml-core.html#directed-relationship"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hyperlink" Target="http://www.uml-diagrams.org/use-case-diagrams.html#use-case" TargetMode="External"/><Relationship Id="rId7" Type="http://schemas.openxmlformats.org/officeDocument/2006/relationships/hyperlink" Target="http://www.uml-diagrams.org/use-case-diagrams.html#include" TargetMode="External"/><Relationship Id="rId2" Type="http://schemas.openxmlformats.org/officeDocument/2006/relationships/hyperlink" Target="http://www.uml-diagrams.org/uml-core.html#directed-relationship" TargetMode="External"/><Relationship Id="rId1" Type="http://schemas.openxmlformats.org/officeDocument/2006/relationships/slideLayout" Target="../slideLayouts/slideLayout2.xml"/><Relationship Id="rId6" Type="http://schemas.openxmlformats.org/officeDocument/2006/relationships/hyperlink" Target="http://www.uml-diagrams.org/use-case-diagrams.html#extend" TargetMode="External"/><Relationship Id="rId5" Type="http://schemas.openxmlformats.org/officeDocument/2006/relationships/hyperlink" Target="http://www.uml-diagrams.org/use-case-diagrams.html#extension-point" TargetMode="External"/><Relationship Id="rId4" Type="http://schemas.openxmlformats.org/officeDocument/2006/relationships/hyperlink" Target="http://www.uml-diagrams.org/use-case-diagrams.html#abstract-use-ca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File:Use case restaurant model.sv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00012"/>
            <a:ext cx="6696744" cy="66967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9806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8640"/>
            <a:ext cx="2857500"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419872" y="178742"/>
            <a:ext cx="5472608" cy="646331"/>
          </a:xfrm>
          <a:prstGeom prst="rect">
            <a:avLst/>
          </a:prstGeom>
        </p:spPr>
        <p:txBody>
          <a:bodyPr wrap="square">
            <a:spAutoFit/>
          </a:bodyPr>
          <a:lstStyle/>
          <a:p>
            <a:r>
              <a:rPr lang="en-US" dirty="0" smtClean="0"/>
              <a:t>Both </a:t>
            </a:r>
            <a:r>
              <a:rPr lang="en-US" b="1" dirty="0" smtClean="0"/>
              <a:t>Deposit Funds</a:t>
            </a:r>
            <a:r>
              <a:rPr lang="en-US" dirty="0" smtClean="0"/>
              <a:t> and </a:t>
            </a:r>
            <a:r>
              <a:rPr lang="en-US" b="1" dirty="0" smtClean="0"/>
              <a:t>Withdraw Cash</a:t>
            </a:r>
            <a:r>
              <a:rPr lang="en-US" dirty="0" smtClean="0"/>
              <a:t> use cases</a:t>
            </a:r>
            <a:br>
              <a:rPr lang="en-US" dirty="0" smtClean="0"/>
            </a:br>
            <a:r>
              <a:rPr lang="en-US" dirty="0" smtClean="0"/>
              <a:t>require (include) </a:t>
            </a:r>
            <a:r>
              <a:rPr lang="en-US" b="1" dirty="0" smtClean="0"/>
              <a:t>Customer Authentication</a:t>
            </a:r>
            <a:r>
              <a:rPr lang="en-US" dirty="0" smtClean="0"/>
              <a:t> use case. </a:t>
            </a:r>
            <a:endParaRPr lang="el-GR" dirty="0"/>
          </a:p>
        </p:txBody>
      </p:sp>
      <p:sp>
        <p:nvSpPr>
          <p:cNvPr id="3" name="Rectangle 2"/>
          <p:cNvSpPr/>
          <p:nvPr/>
        </p:nvSpPr>
        <p:spPr>
          <a:xfrm>
            <a:off x="217722" y="1988840"/>
            <a:ext cx="8640960" cy="923330"/>
          </a:xfrm>
          <a:prstGeom prst="rect">
            <a:avLst/>
          </a:prstGeom>
        </p:spPr>
        <p:txBody>
          <a:bodyPr wrap="square">
            <a:spAutoFit/>
          </a:bodyPr>
          <a:lstStyle/>
          <a:p>
            <a:r>
              <a:rPr lang="en-US" dirty="0" smtClean="0"/>
              <a:t>Large and complex use case could be simplified by splitting it into several use cases each describing some logical unit of behavior. Note, that including use case becomes incomplete by itself and requires included use cases to be complete. </a:t>
            </a:r>
            <a:endParaRPr lang="el-GR" dirty="0"/>
          </a:p>
        </p:txBody>
      </p:sp>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64" y="3429000"/>
            <a:ext cx="28575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293978" y="4053185"/>
            <a:ext cx="5598501" cy="646331"/>
          </a:xfrm>
          <a:prstGeom prst="rect">
            <a:avLst/>
          </a:prstGeom>
        </p:spPr>
        <p:txBody>
          <a:bodyPr wrap="square">
            <a:spAutoFit/>
          </a:bodyPr>
          <a:lstStyle/>
          <a:p>
            <a:r>
              <a:rPr lang="en-US" dirty="0" smtClean="0"/>
              <a:t>Checkout use case includes (possibly several) Scan Item,</a:t>
            </a:r>
            <a:br>
              <a:rPr lang="en-US" dirty="0" smtClean="0"/>
            </a:br>
            <a:r>
              <a:rPr lang="en-US" dirty="0" smtClean="0"/>
              <a:t>Calculate Total and Tax, and Payment use cases </a:t>
            </a:r>
            <a:endParaRPr lang="el-GR" dirty="0"/>
          </a:p>
        </p:txBody>
      </p:sp>
    </p:spTree>
    <p:extLst>
      <p:ext uri="{BB962C8B-B14F-4D97-AF65-F5344CB8AC3E}">
        <p14:creationId xmlns:p14="http://schemas.microsoft.com/office/powerpoint/2010/main" val="3669505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2269" t="47388" r="2861" b="16437"/>
          <a:stretch/>
        </p:blipFill>
        <p:spPr bwMode="auto">
          <a:xfrm>
            <a:off x="106842" y="947209"/>
            <a:ext cx="8929654" cy="2553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0458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7624" y="161473"/>
            <a:ext cx="6768752" cy="6687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2806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475" y="260648"/>
            <a:ext cx="7560840" cy="6351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4123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3650" y="332656"/>
            <a:ext cx="7920880" cy="1477328"/>
          </a:xfrm>
          <a:prstGeom prst="rect">
            <a:avLst/>
          </a:prstGeom>
        </p:spPr>
        <p:txBody>
          <a:bodyPr wrap="square">
            <a:spAutoFit/>
          </a:bodyPr>
          <a:lstStyle/>
          <a:p>
            <a:r>
              <a:rPr lang="en-US" b="1" dirty="0" smtClean="0"/>
              <a:t>Relationships Between Actors</a:t>
            </a:r>
          </a:p>
          <a:p>
            <a:r>
              <a:rPr lang="en-US" dirty="0" smtClean="0"/>
              <a:t>We can define </a:t>
            </a:r>
            <a:r>
              <a:rPr lang="en-US" b="1" dirty="0" smtClean="0"/>
              <a:t>abstract</a:t>
            </a:r>
            <a:r>
              <a:rPr lang="en-US" dirty="0" smtClean="0"/>
              <a:t> or </a:t>
            </a:r>
            <a:r>
              <a:rPr lang="en-US" b="1" dirty="0" smtClean="0"/>
              <a:t>concrete</a:t>
            </a:r>
            <a:r>
              <a:rPr lang="en-US" dirty="0" smtClean="0"/>
              <a:t> actors and specialize them using </a:t>
            </a:r>
            <a:r>
              <a:rPr lang="en-US" b="1" dirty="0" smtClean="0"/>
              <a:t>generalization</a:t>
            </a:r>
            <a:r>
              <a:rPr lang="en-US" dirty="0" smtClean="0"/>
              <a:t> relationship. </a:t>
            </a:r>
          </a:p>
          <a:p>
            <a:r>
              <a:rPr lang="en-US" dirty="0" smtClean="0">
                <a:hlinkClick r:id="rId2"/>
              </a:rPr>
              <a:t>Generalization</a:t>
            </a:r>
            <a:r>
              <a:rPr lang="en-US" dirty="0" smtClean="0"/>
              <a:t> between actors is rendered as a solid directed line with a large arrowhead (same as for generalization between classes). </a:t>
            </a:r>
            <a:endParaRPr lang="en-US" dirty="0"/>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2060848"/>
            <a:ext cx="4248472" cy="3634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63650" y="5805264"/>
            <a:ext cx="7920880" cy="369332"/>
          </a:xfrm>
          <a:prstGeom prst="rect">
            <a:avLst/>
          </a:prstGeom>
        </p:spPr>
        <p:txBody>
          <a:bodyPr wrap="square">
            <a:spAutoFit/>
          </a:bodyPr>
          <a:lstStyle/>
          <a:p>
            <a:r>
              <a:rPr lang="en-US" dirty="0" smtClean="0"/>
              <a:t>Web Client actor is abstract superclass for Administrator, Editor and Customer </a:t>
            </a:r>
            <a:endParaRPr lang="el-GR" dirty="0"/>
          </a:p>
        </p:txBody>
      </p:sp>
    </p:spTree>
    <p:extLst>
      <p:ext uri="{BB962C8B-B14F-4D97-AF65-F5344CB8AC3E}">
        <p14:creationId xmlns:p14="http://schemas.microsoft.com/office/powerpoint/2010/main" val="39739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620688"/>
            <a:ext cx="8208912" cy="3108543"/>
          </a:xfrm>
          <a:prstGeom prst="rect">
            <a:avLst/>
          </a:prstGeom>
        </p:spPr>
        <p:txBody>
          <a:bodyPr wrap="square">
            <a:spAutoFit/>
          </a:bodyPr>
          <a:lstStyle/>
          <a:p>
            <a:r>
              <a:rPr lang="en-US" sz="2800" b="1" dirty="0" smtClean="0"/>
              <a:t>Relationships Between Use Cases</a:t>
            </a:r>
          </a:p>
          <a:p>
            <a:r>
              <a:rPr lang="en-US" sz="2800" dirty="0" smtClean="0"/>
              <a:t>Use cases could be organized using following relationships: </a:t>
            </a:r>
          </a:p>
          <a:p>
            <a:pPr>
              <a:buFont typeface="Arial"/>
              <a:buChar char="•"/>
            </a:pPr>
            <a:r>
              <a:rPr lang="en-US" sz="2800" dirty="0" smtClean="0">
                <a:hlinkClick r:id="rId2"/>
              </a:rPr>
              <a:t>generalization</a:t>
            </a:r>
            <a:endParaRPr lang="en-US" sz="2800" dirty="0" smtClean="0"/>
          </a:p>
          <a:p>
            <a:pPr>
              <a:buFont typeface="Arial"/>
              <a:buChar char="•"/>
            </a:pPr>
            <a:r>
              <a:rPr lang="en-US" sz="2800" dirty="0" smtClean="0">
                <a:hlinkClick r:id="rId3"/>
              </a:rPr>
              <a:t>association</a:t>
            </a:r>
            <a:endParaRPr lang="en-US" sz="2800" dirty="0" smtClean="0"/>
          </a:p>
          <a:p>
            <a:pPr>
              <a:buFont typeface="Arial"/>
              <a:buChar char="•"/>
            </a:pPr>
            <a:r>
              <a:rPr lang="en-US" sz="2800" dirty="0" smtClean="0">
                <a:hlinkClick r:id="rId4"/>
              </a:rPr>
              <a:t>extend</a:t>
            </a:r>
            <a:endParaRPr lang="en-US" sz="2800" dirty="0" smtClean="0"/>
          </a:p>
          <a:p>
            <a:pPr>
              <a:buFont typeface="Arial"/>
              <a:buChar char="•"/>
            </a:pPr>
            <a:r>
              <a:rPr lang="en-US" sz="2800" dirty="0" smtClean="0">
                <a:hlinkClick r:id="rId5"/>
              </a:rPr>
              <a:t>include</a:t>
            </a:r>
            <a:endParaRPr lang="en-US" sz="2800" dirty="0"/>
          </a:p>
        </p:txBody>
      </p:sp>
    </p:spTree>
    <p:extLst>
      <p:ext uri="{BB962C8B-B14F-4D97-AF65-F5344CB8AC3E}">
        <p14:creationId xmlns:p14="http://schemas.microsoft.com/office/powerpoint/2010/main" val="2660458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320219"/>
            <a:ext cx="8424936" cy="2031325"/>
          </a:xfrm>
          <a:prstGeom prst="rect">
            <a:avLst/>
          </a:prstGeom>
        </p:spPr>
        <p:txBody>
          <a:bodyPr wrap="square">
            <a:spAutoFit/>
          </a:bodyPr>
          <a:lstStyle/>
          <a:p>
            <a:r>
              <a:rPr lang="en-US" b="1" dirty="0" smtClean="0"/>
              <a:t>Generalization Between Use Cases</a:t>
            </a:r>
          </a:p>
          <a:p>
            <a:r>
              <a:rPr lang="en-US" dirty="0" smtClean="0">
                <a:hlinkClick r:id="rId2"/>
              </a:rPr>
              <a:t>Generalization</a:t>
            </a:r>
            <a:r>
              <a:rPr lang="en-US" dirty="0" smtClean="0"/>
              <a:t> between use cases is similar to generalization between classes – child use case inherits properties and behavior of the parent use case and may override the behavior of the parent. </a:t>
            </a:r>
          </a:p>
          <a:p>
            <a:r>
              <a:rPr lang="en-US" dirty="0" smtClean="0"/>
              <a:t>Generalization is shown as a solid directed line with a large hollow triangle arrowhead, the same as for </a:t>
            </a:r>
            <a:r>
              <a:rPr lang="en-US" dirty="0" smtClean="0">
                <a:hlinkClick r:id="rId2"/>
              </a:rPr>
              <a:t>generalization</a:t>
            </a:r>
            <a:r>
              <a:rPr lang="en-US" dirty="0" smtClean="0"/>
              <a:t> between classifiers, directed from the more specific use case to the general use case. </a:t>
            </a:r>
            <a:endParaRPr lang="en-US" dirty="0"/>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543175"/>
            <a:ext cx="3048000" cy="177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547664" y="4359518"/>
            <a:ext cx="6480720" cy="646331"/>
          </a:xfrm>
          <a:prstGeom prst="rect">
            <a:avLst/>
          </a:prstGeom>
        </p:spPr>
        <p:txBody>
          <a:bodyPr wrap="square">
            <a:spAutoFit/>
          </a:bodyPr>
          <a:lstStyle/>
          <a:p>
            <a:r>
              <a:rPr lang="en-US" dirty="0" smtClean="0"/>
              <a:t>Web User Authentication use case is </a:t>
            </a:r>
            <a:r>
              <a:rPr lang="en-US" dirty="0" smtClean="0">
                <a:hlinkClick r:id="rId4"/>
              </a:rPr>
              <a:t>abstract use case</a:t>
            </a:r>
            <a:r>
              <a:rPr lang="en-US" dirty="0" smtClean="0"/>
              <a:t/>
            </a:r>
            <a:br>
              <a:rPr lang="en-US" dirty="0" smtClean="0"/>
            </a:br>
            <a:r>
              <a:rPr lang="en-US" dirty="0" smtClean="0"/>
              <a:t>specialized by Login, Remember Me and Single Sign-On use cases. </a:t>
            </a:r>
            <a:endParaRPr lang="el-GR" dirty="0"/>
          </a:p>
        </p:txBody>
      </p:sp>
    </p:spTree>
    <p:extLst>
      <p:ext uri="{BB962C8B-B14F-4D97-AF65-F5344CB8AC3E}">
        <p14:creationId xmlns:p14="http://schemas.microsoft.com/office/powerpoint/2010/main" val="2660458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620688"/>
            <a:ext cx="4572000" cy="923330"/>
          </a:xfrm>
          <a:prstGeom prst="rect">
            <a:avLst/>
          </a:prstGeom>
        </p:spPr>
        <p:txBody>
          <a:bodyPr>
            <a:spAutoFit/>
          </a:bodyPr>
          <a:lstStyle/>
          <a:p>
            <a:r>
              <a:rPr lang="en-US" b="1" dirty="0" smtClean="0"/>
              <a:t>Association Between Use Cases</a:t>
            </a:r>
          </a:p>
          <a:p>
            <a:r>
              <a:rPr lang="en-US" dirty="0" smtClean="0"/>
              <a:t>Use cases can only be involved in </a:t>
            </a:r>
            <a:r>
              <a:rPr lang="en-US" dirty="0" smtClean="0">
                <a:hlinkClick r:id="rId2"/>
              </a:rPr>
              <a:t>binary associations</a:t>
            </a:r>
            <a:r>
              <a:rPr lang="en-US" dirty="0" smtClean="0"/>
              <a:t>. </a:t>
            </a:r>
            <a:endParaRPr lang="en-US" dirty="0"/>
          </a:p>
        </p:txBody>
      </p:sp>
    </p:spTree>
    <p:extLst>
      <p:ext uri="{BB962C8B-B14F-4D97-AF65-F5344CB8AC3E}">
        <p14:creationId xmlns:p14="http://schemas.microsoft.com/office/powerpoint/2010/main" val="1397605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5846"/>
            <a:ext cx="8496944" cy="3970318"/>
          </a:xfrm>
          <a:prstGeom prst="rect">
            <a:avLst/>
          </a:prstGeom>
        </p:spPr>
        <p:txBody>
          <a:bodyPr wrap="square">
            <a:spAutoFit/>
          </a:bodyPr>
          <a:lstStyle/>
          <a:p>
            <a:r>
              <a:rPr lang="en-US" b="1" dirty="0" smtClean="0"/>
              <a:t>Extend Relationship</a:t>
            </a:r>
          </a:p>
          <a:p>
            <a:r>
              <a:rPr lang="en-US" b="1" dirty="0" smtClean="0"/>
              <a:t>Extend</a:t>
            </a:r>
            <a:r>
              <a:rPr lang="en-US" dirty="0" smtClean="0"/>
              <a:t> is a </a:t>
            </a:r>
            <a:r>
              <a:rPr lang="en-US" dirty="0" smtClean="0">
                <a:hlinkClick r:id="rId2"/>
              </a:rPr>
              <a:t>directed relationship</a:t>
            </a:r>
            <a:r>
              <a:rPr lang="en-US" dirty="0" smtClean="0"/>
              <a:t> that specifies how and when the behavior defined in usually supplementary (optional) </a:t>
            </a:r>
            <a:r>
              <a:rPr lang="en-US" b="1" dirty="0" smtClean="0"/>
              <a:t>extending use case</a:t>
            </a:r>
            <a:r>
              <a:rPr lang="en-US" dirty="0" smtClean="0"/>
              <a:t> can be inserted into the behavior defined in the </a:t>
            </a:r>
            <a:r>
              <a:rPr lang="en-US" b="1" dirty="0" smtClean="0"/>
              <a:t>extended use case</a:t>
            </a:r>
            <a:r>
              <a:rPr lang="en-US" dirty="0" smtClean="0"/>
              <a:t>. </a:t>
            </a:r>
          </a:p>
          <a:p>
            <a:r>
              <a:rPr lang="en-US" b="1" dirty="0" smtClean="0"/>
              <a:t>Extended</a:t>
            </a:r>
            <a:r>
              <a:rPr lang="en-US" dirty="0" smtClean="0"/>
              <a:t> use case is meaningful on its own, it is </a:t>
            </a:r>
            <a:r>
              <a:rPr lang="en-US" b="1" dirty="0" smtClean="0"/>
              <a:t>independent</a:t>
            </a:r>
            <a:r>
              <a:rPr lang="en-US" dirty="0" smtClean="0"/>
              <a:t> of the extending use case. </a:t>
            </a:r>
            <a:r>
              <a:rPr lang="en-US" b="1" dirty="0" smtClean="0"/>
              <a:t>Extending</a:t>
            </a:r>
            <a:r>
              <a:rPr lang="en-US" dirty="0" smtClean="0"/>
              <a:t> use case typically defines </a:t>
            </a:r>
            <a:r>
              <a:rPr lang="en-US" b="1" dirty="0" smtClean="0"/>
              <a:t>optional</a:t>
            </a:r>
            <a:r>
              <a:rPr lang="en-US" dirty="0" smtClean="0"/>
              <a:t> behavior that is not necessarily meaningful by itself. The extend relationship is </a:t>
            </a:r>
            <a:r>
              <a:rPr lang="en-US" b="1" dirty="0" smtClean="0"/>
              <a:t>owned</a:t>
            </a:r>
            <a:r>
              <a:rPr lang="en-US" dirty="0" smtClean="0"/>
              <a:t> by the extending use case. The same extending use case can extend more than one use case, and extending use case may itself be extended. </a:t>
            </a:r>
          </a:p>
          <a:p>
            <a:r>
              <a:rPr lang="en-US" dirty="0" smtClean="0"/>
              <a:t>The extension takes place at one or more </a:t>
            </a:r>
            <a:r>
              <a:rPr lang="en-US" dirty="0" smtClean="0">
                <a:hlinkClick r:id="rId3"/>
              </a:rPr>
              <a:t>extension points</a:t>
            </a:r>
            <a:r>
              <a:rPr lang="en-US" dirty="0" smtClean="0"/>
              <a:t> defined in the </a:t>
            </a:r>
            <a:r>
              <a:rPr lang="en-US" b="1" dirty="0" smtClean="0"/>
              <a:t>extended use case</a:t>
            </a:r>
            <a:r>
              <a:rPr lang="en-US" dirty="0" smtClean="0"/>
              <a:t>. </a:t>
            </a:r>
          </a:p>
          <a:p>
            <a:r>
              <a:rPr lang="en-US" b="1" dirty="0" smtClean="0"/>
              <a:t>Extend</a:t>
            </a:r>
            <a:r>
              <a:rPr lang="en-US" dirty="0" smtClean="0"/>
              <a:t> relationship is shown as a dashed line with an open arrowhead directed from the </a:t>
            </a:r>
            <a:r>
              <a:rPr lang="en-US" b="1" dirty="0" smtClean="0"/>
              <a:t>extending use case</a:t>
            </a:r>
            <a:r>
              <a:rPr lang="en-US" dirty="0" smtClean="0"/>
              <a:t> to the </a:t>
            </a:r>
            <a:r>
              <a:rPr lang="en-US" b="1" dirty="0" smtClean="0"/>
              <a:t>extended (base) use case</a:t>
            </a:r>
            <a:r>
              <a:rPr lang="en-US" dirty="0" smtClean="0"/>
              <a:t>. The arrow is labeled with the keyword </a:t>
            </a:r>
            <a:r>
              <a:rPr lang="en-US" b="1" dirty="0" smtClean="0"/>
              <a:t>«extend»</a:t>
            </a:r>
            <a:r>
              <a:rPr lang="en-US" dirty="0" smtClean="0"/>
              <a:t>. </a:t>
            </a:r>
            <a:endParaRPr lang="en-US" dirty="0"/>
          </a:p>
        </p:txBody>
      </p:sp>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4214042"/>
            <a:ext cx="304800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611560" y="5043770"/>
            <a:ext cx="8280920" cy="646331"/>
          </a:xfrm>
          <a:prstGeom prst="rect">
            <a:avLst/>
          </a:prstGeom>
        </p:spPr>
        <p:txBody>
          <a:bodyPr wrap="square">
            <a:spAutoFit/>
          </a:bodyPr>
          <a:lstStyle/>
          <a:p>
            <a:r>
              <a:rPr lang="en-US" b="1" dirty="0" smtClean="0"/>
              <a:t>Registration</a:t>
            </a:r>
            <a:r>
              <a:rPr lang="en-US" dirty="0" smtClean="0"/>
              <a:t> use case is meaningful on its own.</a:t>
            </a:r>
            <a:br>
              <a:rPr lang="en-US" dirty="0" smtClean="0"/>
            </a:br>
            <a:r>
              <a:rPr lang="en-US" dirty="0" smtClean="0"/>
              <a:t>It could be extended with optional </a:t>
            </a:r>
            <a:r>
              <a:rPr lang="en-US" b="1" dirty="0" smtClean="0"/>
              <a:t>Get Help On Registration</a:t>
            </a:r>
            <a:r>
              <a:rPr lang="en-US" dirty="0" smtClean="0"/>
              <a:t> use case </a:t>
            </a:r>
            <a:endParaRPr lang="el-GR" dirty="0"/>
          </a:p>
        </p:txBody>
      </p:sp>
    </p:spTree>
    <p:extLst>
      <p:ext uri="{BB962C8B-B14F-4D97-AF65-F5344CB8AC3E}">
        <p14:creationId xmlns:p14="http://schemas.microsoft.com/office/powerpoint/2010/main" val="3669505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2036"/>
            <a:ext cx="8784976" cy="6463308"/>
          </a:xfrm>
          <a:prstGeom prst="rect">
            <a:avLst/>
          </a:prstGeom>
        </p:spPr>
        <p:txBody>
          <a:bodyPr wrap="square">
            <a:spAutoFit/>
          </a:bodyPr>
          <a:lstStyle/>
          <a:p>
            <a:r>
              <a:rPr lang="en-US" b="1" dirty="0" smtClean="0"/>
              <a:t>Include Relationship</a:t>
            </a:r>
          </a:p>
          <a:p>
            <a:r>
              <a:rPr lang="en-US" dirty="0" smtClean="0"/>
              <a:t>An </a:t>
            </a:r>
            <a:r>
              <a:rPr lang="en-US" b="1" dirty="0" smtClean="0"/>
              <a:t>include</a:t>
            </a:r>
            <a:r>
              <a:rPr lang="en-US" dirty="0" smtClean="0"/>
              <a:t> relationship is a </a:t>
            </a:r>
            <a:r>
              <a:rPr lang="en-US" dirty="0" smtClean="0">
                <a:hlinkClick r:id="rId2"/>
              </a:rPr>
              <a:t>directed relationship</a:t>
            </a:r>
            <a:r>
              <a:rPr lang="en-US" dirty="0" smtClean="0"/>
              <a:t> between two </a:t>
            </a:r>
            <a:r>
              <a:rPr lang="en-US" dirty="0" smtClean="0">
                <a:hlinkClick r:id="rId3"/>
              </a:rPr>
              <a:t>use cases</a:t>
            </a:r>
            <a:r>
              <a:rPr lang="en-US" dirty="0" smtClean="0"/>
              <a:t> when required, not optional behavior of the </a:t>
            </a:r>
            <a:r>
              <a:rPr lang="en-US" b="1" dirty="0" smtClean="0"/>
              <a:t>included</a:t>
            </a:r>
            <a:r>
              <a:rPr lang="en-US" dirty="0" smtClean="0"/>
              <a:t> use case is inserted into the behavior of the </a:t>
            </a:r>
            <a:r>
              <a:rPr lang="en-US" b="1" dirty="0" smtClean="0"/>
              <a:t>including</a:t>
            </a:r>
            <a:r>
              <a:rPr lang="en-US" dirty="0" smtClean="0"/>
              <a:t> (base) use case. Including use case depends on the addition of the included use case. </a:t>
            </a:r>
          </a:p>
          <a:p>
            <a:r>
              <a:rPr lang="en-US" dirty="0" smtClean="0"/>
              <a:t>Including use cases are usually </a:t>
            </a:r>
            <a:r>
              <a:rPr lang="en-US" b="1" dirty="0" smtClean="0"/>
              <a:t>not complete</a:t>
            </a:r>
            <a:r>
              <a:rPr lang="en-US" dirty="0" smtClean="0"/>
              <a:t> by themselves and require the included use cases. For whatever reasons, </a:t>
            </a:r>
            <a:r>
              <a:rPr lang="en-US" b="1" dirty="0" smtClean="0"/>
              <a:t>UML 2.4</a:t>
            </a:r>
            <a:r>
              <a:rPr lang="en-US" dirty="0" smtClean="0"/>
              <a:t> does not refer to those as </a:t>
            </a:r>
            <a:r>
              <a:rPr lang="en-US" dirty="0" smtClean="0">
                <a:hlinkClick r:id="rId4"/>
              </a:rPr>
              <a:t>abstract use cases</a:t>
            </a:r>
            <a:r>
              <a:rPr lang="en-US" dirty="0" smtClean="0"/>
              <a:t> which seems very appropriate. Many other sources define abstract use case as including use case, while in fact it has to be expressed the other way around: including use case is abstract use case. See discussion of the definition of </a:t>
            </a:r>
            <a:r>
              <a:rPr lang="en-US" dirty="0" smtClean="0">
                <a:hlinkClick r:id="rId4"/>
              </a:rPr>
              <a:t>abstract use cases</a:t>
            </a:r>
            <a:r>
              <a:rPr lang="en-US" dirty="0" smtClean="0"/>
              <a:t>. </a:t>
            </a:r>
          </a:p>
          <a:p>
            <a:r>
              <a:rPr lang="en-US" dirty="0" smtClean="0"/>
              <a:t>The </a:t>
            </a:r>
            <a:r>
              <a:rPr lang="en-US" b="1" dirty="0" smtClean="0"/>
              <a:t>include</a:t>
            </a:r>
            <a:r>
              <a:rPr lang="en-US" dirty="0" smtClean="0"/>
              <a:t> relationship could be used: </a:t>
            </a:r>
          </a:p>
          <a:p>
            <a:r>
              <a:rPr lang="en-US" dirty="0" smtClean="0"/>
              <a:t>when there are </a:t>
            </a:r>
            <a:r>
              <a:rPr lang="en-US" b="1" dirty="0" smtClean="0"/>
              <a:t>common parts</a:t>
            </a:r>
            <a:r>
              <a:rPr lang="en-US" dirty="0" smtClean="0"/>
              <a:t> of the behavior of two or more use cases,</a:t>
            </a:r>
          </a:p>
          <a:p>
            <a:r>
              <a:rPr lang="en-US" dirty="0" smtClean="0"/>
              <a:t>to simplify large use case by splitting it into several use cases.</a:t>
            </a:r>
          </a:p>
          <a:p>
            <a:r>
              <a:rPr lang="en-US" dirty="0" smtClean="0"/>
              <a:t>Included use cases are </a:t>
            </a:r>
            <a:r>
              <a:rPr lang="en-US" b="1" dirty="0" smtClean="0"/>
              <a:t>required</a:t>
            </a:r>
            <a:r>
              <a:rPr lang="en-US" dirty="0" smtClean="0"/>
              <a:t>, not optional for the inclusion. Execution of the included use case is analogous to a subroutine call or macro command in programming. All of the behavior of the included use case is executed at a </a:t>
            </a:r>
            <a:r>
              <a:rPr lang="en-US" b="1" dirty="0" smtClean="0"/>
              <a:t>single location</a:t>
            </a:r>
            <a:r>
              <a:rPr lang="en-US" dirty="0" smtClean="0"/>
              <a:t> in the including use case before execution of the including use case is resumed. </a:t>
            </a:r>
          </a:p>
          <a:p>
            <a:r>
              <a:rPr lang="en-US" dirty="0" smtClean="0"/>
              <a:t>Note, while UML 2.4 defines </a:t>
            </a:r>
            <a:r>
              <a:rPr lang="en-US" dirty="0" smtClean="0">
                <a:hlinkClick r:id="rId5"/>
              </a:rPr>
              <a:t>extension points</a:t>
            </a:r>
            <a:r>
              <a:rPr lang="en-US" dirty="0" smtClean="0"/>
              <a:t> for the </a:t>
            </a:r>
            <a:r>
              <a:rPr lang="en-US" dirty="0" smtClean="0">
                <a:hlinkClick r:id="rId6"/>
              </a:rPr>
              <a:t>extend</a:t>
            </a:r>
            <a:r>
              <a:rPr lang="en-US" dirty="0" smtClean="0"/>
              <a:t> relationship, there are no "inclusion points" to specify location or condition of inclusion for the </a:t>
            </a:r>
            <a:r>
              <a:rPr lang="en-US" dirty="0" smtClean="0">
                <a:hlinkClick r:id="rId7"/>
              </a:rPr>
              <a:t>include</a:t>
            </a:r>
            <a:r>
              <a:rPr lang="en-US" dirty="0" smtClean="0"/>
              <a:t>. </a:t>
            </a:r>
          </a:p>
          <a:p>
            <a:r>
              <a:rPr lang="en-US" b="1" dirty="0" smtClean="0"/>
              <a:t>Include</a:t>
            </a:r>
            <a:r>
              <a:rPr lang="en-US" dirty="0" smtClean="0"/>
              <a:t> relationship between use cases is shown by a dashed arrow with an open arrowhead from the including (base) use case to the included (common part) use case. The arrow is labeled with the keyword </a:t>
            </a:r>
            <a:r>
              <a:rPr lang="en-US" b="1" dirty="0" smtClean="0"/>
              <a:t>«include»</a:t>
            </a:r>
            <a:r>
              <a:rPr lang="en-US" dirty="0" smtClean="0"/>
              <a:t>. </a:t>
            </a:r>
          </a:p>
          <a:p>
            <a:r>
              <a:rPr lang="en-US" dirty="0" smtClean="0"/>
              <a:t>When two or more use cases have some </a:t>
            </a:r>
            <a:r>
              <a:rPr lang="en-US" b="1" dirty="0" smtClean="0"/>
              <a:t>common behavior</a:t>
            </a:r>
            <a:r>
              <a:rPr lang="en-US" dirty="0" smtClean="0"/>
              <a:t>, this common part could be extracted into a separate use case to be included back by the use cases with </a:t>
            </a:r>
            <a:r>
              <a:rPr lang="en-US" b="1" dirty="0" smtClean="0"/>
              <a:t>include</a:t>
            </a:r>
            <a:r>
              <a:rPr lang="en-US" dirty="0" smtClean="0"/>
              <a:t>. </a:t>
            </a:r>
            <a:endParaRPr lang="en-US" dirty="0"/>
          </a:p>
        </p:txBody>
      </p:sp>
    </p:spTree>
    <p:extLst>
      <p:ext uri="{BB962C8B-B14F-4D97-AF65-F5344CB8AC3E}">
        <p14:creationId xmlns:p14="http://schemas.microsoft.com/office/powerpoint/2010/main" val="3669505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722</Words>
  <Application>Microsoft Office PowerPoint</Application>
  <PresentationFormat>On-screen Show (4:3)</PresentationFormat>
  <Paragraphs>35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TeiOfCrete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Epp</dc:creator>
  <cp:lastModifiedBy>Epp</cp:lastModifiedBy>
  <cp:revision>4</cp:revision>
  <dcterms:created xsi:type="dcterms:W3CDTF">2011-11-16T07:47:35Z</dcterms:created>
  <dcterms:modified xsi:type="dcterms:W3CDTF">2011-11-16T08:13:31Z</dcterms:modified>
</cp:coreProperties>
</file>