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8" r:id="rId1"/>
  </p:sldMasterIdLst>
  <p:sldIdLst>
    <p:sldId id="354" r:id="rId2"/>
    <p:sldId id="356" r:id="rId3"/>
    <p:sldId id="278" r:id="rId4"/>
    <p:sldId id="357" r:id="rId5"/>
    <p:sldId id="260" r:id="rId6"/>
    <p:sldId id="343" r:id="rId7"/>
    <p:sldId id="362" r:id="rId8"/>
    <p:sldId id="341" r:id="rId9"/>
    <p:sldId id="353" r:id="rId10"/>
    <p:sldId id="297" r:id="rId11"/>
    <p:sldId id="344" r:id="rId12"/>
    <p:sldId id="302" r:id="rId13"/>
    <p:sldId id="339" r:id="rId14"/>
    <p:sldId id="347" r:id="rId15"/>
    <p:sldId id="351" r:id="rId16"/>
    <p:sldId id="334" r:id="rId17"/>
    <p:sldId id="349" r:id="rId18"/>
    <p:sldId id="360" r:id="rId19"/>
    <p:sldId id="3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E96E8"/>
    <a:srgbClr val="B19E85"/>
    <a:srgbClr val="00FA95"/>
    <a:srgbClr val="9E5ECE"/>
    <a:srgbClr val="720865"/>
    <a:srgbClr val="D35151"/>
    <a:srgbClr val="75DBFF"/>
    <a:srgbClr val="6D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88525" autoAdjust="0"/>
  </p:normalViewPr>
  <p:slideViewPr>
    <p:cSldViewPr>
      <p:cViewPr varScale="1">
        <p:scale>
          <a:sx n="86" d="100"/>
          <a:sy n="86" d="100"/>
        </p:scale>
        <p:origin x="96" y="62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t>Φάση Ανάλυσης (</a:t>
          </a:r>
          <a:r>
            <a:rPr lang="en-US" b="1" dirty="0"/>
            <a:t>Analysis Phase</a:t>
          </a:r>
          <a:r>
            <a:rPr lang="el-GR" b="1" dirty="0"/>
            <a:t>)</a:t>
          </a:r>
          <a:endParaRPr lang="en-US" dirty="0"/>
        </a:p>
      </dgm:t>
    </dgm:pt>
    <dgm:pt modelId="{3824484B-BA78-4699-8133-8C2C901047F2}" type="parTrans" cxnId="{F62AF7F4-7FBD-4D09-9230-CD755549F383}">
      <dgm:prSet/>
      <dgm:spPr/>
      <dgm:t>
        <a:bodyPr/>
        <a:lstStyle/>
        <a:p>
          <a:endParaRPr lang="en-US"/>
        </a:p>
      </dgm:t>
    </dgm:pt>
    <dgm:pt modelId="{12323D23-4559-4D12-A413-0BD1ACE3067F}" type="sibTrans" cxnId="{F62AF7F4-7FBD-4D09-9230-CD755549F383}">
      <dgm:prSet/>
      <dgm:spPr/>
      <dgm:t>
        <a:bodyPr/>
        <a:lstStyle/>
        <a:p>
          <a:endParaRPr lang="en-US"/>
        </a:p>
      </dgm:t>
    </dgm:pt>
    <dgm:pt modelId="{9A94CA02-98EC-484C-A7E7-C7D324E0FC0F}">
      <dgm:prSet/>
      <dgm:spPr/>
      <dgm:t>
        <a:bodyPr/>
        <a:lstStyle/>
        <a:p>
          <a:r>
            <a:rPr lang="en-US" i="1"/>
            <a:t>UML class diagram</a:t>
          </a:r>
          <a:r>
            <a:rPr lang="el-GR" i="1" dirty="0"/>
            <a:t> </a:t>
          </a:r>
          <a:r>
            <a:rPr lang="el-GR" b="1" i="1" baseline="30000" dirty="0"/>
            <a:t>*1</a:t>
          </a:r>
          <a:endParaRPr lang="en-US" dirty="0"/>
        </a:p>
      </dgm:t>
    </dgm:pt>
    <dgm:pt modelId="{EC3EEB3A-1FD4-49EB-8C41-38083E15A2F1}" type="parTrans" cxnId="{D73A369D-9A04-4803-9394-BC3F4A966455}">
      <dgm:prSet/>
      <dgm:spPr/>
      <dgm:t>
        <a:bodyPr/>
        <a:lstStyle/>
        <a:p>
          <a:endParaRPr lang="en-US"/>
        </a:p>
      </dgm:t>
    </dgm:pt>
    <dgm:pt modelId="{3DA69634-6B0D-4D2F-B010-C726F8EDE58E}" type="sibTrans" cxnId="{D73A369D-9A04-4803-9394-BC3F4A966455}">
      <dgm:prSet/>
      <dgm:spPr/>
      <dgm:t>
        <a:bodyPr/>
        <a:lstStyle/>
        <a:p>
          <a:endParaRPr lang="en-US"/>
        </a:p>
      </dgm:t>
    </dgm:pt>
    <dgm:pt modelId="{2741A512-8EA0-4607-AEB2-65B08A91A0DD}">
      <dgm:prSet/>
      <dgm:spPr/>
      <dgm:t>
        <a:bodyPr/>
        <a:lstStyle/>
        <a:p>
          <a:r>
            <a:rPr lang="el-GR" i="1"/>
            <a:t>Αναλυτική γραπτή αναφορά (</a:t>
          </a:r>
          <a:r>
            <a:rPr lang="en-US" i="1"/>
            <a:t>extensive textual report</a:t>
          </a:r>
          <a:r>
            <a:rPr lang="el-GR" i="1"/>
            <a:t>)</a:t>
          </a:r>
          <a:endParaRPr lang="en-US"/>
        </a:p>
      </dgm:t>
    </dgm:pt>
    <dgm:pt modelId="{03FDB57F-EE4D-43CB-9B4D-2CA473D13E6A}" type="parTrans" cxnId="{F2553920-840A-43E2-A4E2-AE48DACB5D13}">
      <dgm:prSet/>
      <dgm:spPr/>
      <dgm:t>
        <a:bodyPr/>
        <a:lstStyle/>
        <a:p>
          <a:endParaRPr lang="en-US"/>
        </a:p>
      </dgm:t>
    </dgm:pt>
    <dgm:pt modelId="{B3EAD1FC-0931-442F-90AB-3CA40661557D}" type="sibTrans" cxnId="{F2553920-840A-43E2-A4E2-AE48DACB5D13}">
      <dgm:prSet/>
      <dgm:spPr/>
      <dgm:t>
        <a:bodyPr/>
        <a:lstStyle/>
        <a:p>
          <a:endParaRPr lang="en-US"/>
        </a:p>
      </dgm:t>
    </dgm:pt>
    <dgm:pt modelId="{1B9E7302-0472-415D-8737-87D35632E3A1}">
      <dgm:prSet/>
      <dgm:spPr/>
      <dgm:t>
        <a:bodyPr/>
        <a:lstStyle/>
        <a:p>
          <a:r>
            <a:rPr lang="el-GR" b="1" dirty="0"/>
            <a:t>Φάση Υλοποίησης -1 (</a:t>
          </a:r>
          <a:r>
            <a:rPr lang="en-US" b="1" dirty="0"/>
            <a:t>Implementation Phase – 1</a:t>
          </a:r>
          <a:r>
            <a:rPr lang="el-GR" b="1" dirty="0"/>
            <a:t>)</a:t>
          </a:r>
          <a:endParaRPr lang="en-US" dirty="0"/>
        </a:p>
      </dgm:t>
    </dgm:pt>
    <dgm:pt modelId="{72F904A9-FF61-4613-A916-92E1CE953124}" type="parTrans" cxnId="{AFF9CAA4-E558-439C-85CF-7AAC10E00F80}">
      <dgm:prSet/>
      <dgm:spPr/>
      <dgm:t>
        <a:bodyPr/>
        <a:lstStyle/>
        <a:p>
          <a:endParaRPr lang="en-US"/>
        </a:p>
      </dgm:t>
    </dgm:pt>
    <dgm:pt modelId="{828F30BF-2DF4-4F14-9187-4B81BB517508}" type="sibTrans" cxnId="{AFF9CAA4-E558-439C-85CF-7AAC10E00F80}">
      <dgm:prSet/>
      <dgm:spPr/>
      <dgm:t>
        <a:bodyPr/>
        <a:lstStyle/>
        <a:p>
          <a:endParaRPr lang="en-US"/>
        </a:p>
      </dgm:t>
    </dgm:pt>
    <dgm:pt modelId="{E60E68A2-9C3E-4B3C-8EA9-725970188D88}">
      <dgm:prSet/>
      <dgm:spPr/>
      <dgm:t>
        <a:bodyPr/>
        <a:lstStyle/>
        <a:p>
          <a:r>
            <a:rPr lang="en-US" i="1"/>
            <a:t>UML class diagram</a:t>
          </a:r>
          <a:endParaRPr lang="en-US"/>
        </a:p>
      </dgm:t>
    </dgm:pt>
    <dgm:pt modelId="{79743B85-F693-4D66-9BF1-26FA74561E5C}" type="parTrans" cxnId="{CC15C595-1C99-4419-8EF8-1C1227987E57}">
      <dgm:prSet/>
      <dgm:spPr/>
      <dgm:t>
        <a:bodyPr/>
        <a:lstStyle/>
        <a:p>
          <a:endParaRPr lang="en-US"/>
        </a:p>
      </dgm:t>
    </dgm:pt>
    <dgm:pt modelId="{1AE4F7F5-CD6D-45F2-8315-465B648C4B88}" type="sibTrans" cxnId="{CC15C595-1C99-4419-8EF8-1C1227987E57}">
      <dgm:prSet/>
      <dgm:spPr/>
      <dgm:t>
        <a:bodyPr/>
        <a:lstStyle/>
        <a:p>
          <a:endParaRPr lang="en-US"/>
        </a:p>
      </dgm:t>
    </dgm:pt>
    <dgm:pt modelId="{C3E49EE7-71E2-4023-9C68-D394FF35A7D9}">
      <dgm:prSet/>
      <dgm:spPr/>
      <dgm:t>
        <a:bodyPr/>
        <a:lstStyle/>
        <a:p>
          <a:r>
            <a:rPr lang="el-GR" i="1"/>
            <a:t>Αναλυτική γραπτή αναφορά (</a:t>
          </a:r>
          <a:r>
            <a:rPr lang="en-US" i="1"/>
            <a:t>detailed report</a:t>
          </a:r>
          <a:r>
            <a:rPr lang="el-GR" i="1"/>
            <a:t>)</a:t>
          </a:r>
          <a:endParaRPr lang="en-US"/>
        </a:p>
      </dgm:t>
    </dgm:pt>
    <dgm:pt modelId="{69F6CE4F-BC75-4572-8F96-75ED185CE1B1}" type="parTrans" cxnId="{01EC34BE-7200-484F-9B67-A5038B2FCDD6}">
      <dgm:prSet/>
      <dgm:spPr/>
      <dgm:t>
        <a:bodyPr/>
        <a:lstStyle/>
        <a:p>
          <a:endParaRPr lang="en-US"/>
        </a:p>
      </dgm:t>
    </dgm:pt>
    <dgm:pt modelId="{00D76289-0CA9-4A45-A827-191C3B026F9C}" type="sibTrans" cxnId="{01EC34BE-7200-484F-9B67-A5038B2FCDD6}">
      <dgm:prSet/>
      <dgm:spPr/>
      <dgm:t>
        <a:bodyPr/>
        <a:lstStyle/>
        <a:p>
          <a:endParaRPr lang="en-US"/>
        </a:p>
      </dgm:t>
    </dgm:pt>
    <dgm:pt modelId="{66A7A2FF-AA27-40AE-BAA3-83D8DC390143}">
      <dgm:prSet/>
      <dgm:spPr/>
      <dgm:t>
        <a:bodyPr/>
        <a:lstStyle/>
        <a:p>
          <a:r>
            <a:rPr lang="en-US" i="1"/>
            <a:t>Javadoc</a:t>
          </a:r>
          <a:endParaRPr lang="en-US"/>
        </a:p>
      </dgm:t>
    </dgm:pt>
    <dgm:pt modelId="{BF6FA961-6D57-4438-B8B5-FA2EC474CFEF}" type="parTrans" cxnId="{741BB230-3E00-417F-964C-D7810583189B}">
      <dgm:prSet/>
      <dgm:spPr/>
      <dgm:t>
        <a:bodyPr/>
        <a:lstStyle/>
        <a:p>
          <a:endParaRPr lang="en-US"/>
        </a:p>
      </dgm:t>
    </dgm:pt>
    <dgm:pt modelId="{F98FF1A6-8E6B-4EC5-B5E2-7A5947BB0ACB}" type="sibTrans" cxnId="{741BB230-3E00-417F-964C-D7810583189B}">
      <dgm:prSet/>
      <dgm:spPr/>
      <dgm:t>
        <a:bodyPr/>
        <a:lstStyle/>
        <a:p>
          <a:endParaRPr lang="en-US"/>
        </a:p>
      </dgm:t>
    </dgm:pt>
    <dgm:pt modelId="{C03771D5-BF66-4889-897E-620F63B70F10}">
      <dgm:prSet/>
      <dgm:spPr/>
      <dgm:t>
        <a:bodyPr/>
        <a:lstStyle/>
        <a:p>
          <a:r>
            <a:rPr lang="el-GR" i="1"/>
            <a:t>Πηγαίος κώδικας (</a:t>
          </a:r>
          <a:r>
            <a:rPr lang="en-US" i="1"/>
            <a:t>source code</a:t>
          </a:r>
          <a:r>
            <a:rPr lang="el-GR" i="1"/>
            <a:t>)</a:t>
          </a:r>
          <a:endParaRPr lang="en-US"/>
        </a:p>
      </dgm:t>
    </dgm:pt>
    <dgm:pt modelId="{EE3A421B-B570-4CC8-BE8B-68C15352E082}" type="parTrans" cxnId="{C0B59350-65F3-451A-9287-4BD008E56F83}">
      <dgm:prSet/>
      <dgm:spPr/>
      <dgm:t>
        <a:bodyPr/>
        <a:lstStyle/>
        <a:p>
          <a:endParaRPr lang="en-US"/>
        </a:p>
      </dgm:t>
    </dgm:pt>
    <dgm:pt modelId="{64C373B5-3866-4E1C-A4FF-86CEC3BC9600}" type="sibTrans" cxnId="{C0B59350-65F3-451A-9287-4BD008E56F83}">
      <dgm:prSet/>
      <dgm:spPr/>
      <dgm:t>
        <a:bodyPr/>
        <a:lstStyle/>
        <a:p>
          <a:endParaRPr lang="en-US"/>
        </a:p>
      </dgm:t>
    </dgm:pt>
    <dgm:pt modelId="{A278FA94-A3F1-4F23-95D4-7B6BE5DCA981}">
      <dgm:prSet/>
      <dgm:spPr/>
      <dgm:t>
        <a:bodyPr/>
        <a:lstStyle/>
        <a:p>
          <a:r>
            <a:rPr lang="el-GR" i="1"/>
            <a:t>Εκτελέσιμος κώδικας </a:t>
          </a:r>
          <a:r>
            <a:rPr lang="en-US" i="1"/>
            <a:t>(</a:t>
          </a:r>
          <a:r>
            <a:rPr lang="el-GR" i="1"/>
            <a:t>με οδηγίες εκτέλεσης</a:t>
          </a:r>
          <a:r>
            <a:rPr lang="en-US" i="1"/>
            <a:t>)</a:t>
          </a:r>
          <a:endParaRPr lang="en-US"/>
        </a:p>
      </dgm:t>
    </dgm:pt>
    <dgm:pt modelId="{5BDE8A13-C287-4009-9DE6-884D10DC25C5}" type="parTrans" cxnId="{311921AF-369C-444F-9263-0E1CB34B5A42}">
      <dgm:prSet/>
      <dgm:spPr/>
      <dgm:t>
        <a:bodyPr/>
        <a:lstStyle/>
        <a:p>
          <a:endParaRPr lang="en-US"/>
        </a:p>
      </dgm:t>
    </dgm:pt>
    <dgm:pt modelId="{6EC44627-1E66-43E2-A444-7D9C31FAAD03}" type="sibTrans" cxnId="{311921AF-369C-444F-9263-0E1CB34B5A42}">
      <dgm:prSet/>
      <dgm:spPr/>
      <dgm:t>
        <a:bodyPr/>
        <a:lstStyle/>
        <a:p>
          <a:endParaRPr lang="en-US"/>
        </a:p>
      </dgm:t>
    </dgm:pt>
    <dgm:pt modelId="{3333C0FA-EFC1-4BEF-B9E2-31CD559C6992}">
      <dgm:prSet/>
      <dgm:spPr/>
      <dgm:t>
        <a:bodyPr/>
        <a:lstStyle/>
        <a:p>
          <a:r>
            <a:rPr lang="el-GR" b="1"/>
            <a:t>Φάση Υλοποίησης -2 (</a:t>
          </a:r>
          <a:r>
            <a:rPr lang="en-US" b="1"/>
            <a:t>Implementation Phase – 2</a:t>
          </a:r>
          <a:r>
            <a:rPr lang="el-GR" b="1"/>
            <a:t>)</a:t>
          </a:r>
          <a:endParaRPr lang="en-US"/>
        </a:p>
      </dgm:t>
    </dgm:pt>
    <dgm:pt modelId="{56C0707C-1570-4570-9AD4-46ECC13B4F0B}" type="parTrans" cxnId="{9D6EE341-28B5-4198-9D78-9DF66AF06877}">
      <dgm:prSet/>
      <dgm:spPr/>
      <dgm:t>
        <a:bodyPr/>
        <a:lstStyle/>
        <a:p>
          <a:endParaRPr lang="en-US"/>
        </a:p>
      </dgm:t>
    </dgm:pt>
    <dgm:pt modelId="{C0936D36-7007-42FB-AADA-8111495232E6}" type="sibTrans" cxnId="{9D6EE341-28B5-4198-9D78-9DF66AF06877}">
      <dgm:prSet/>
      <dgm:spPr/>
      <dgm:t>
        <a:bodyPr/>
        <a:lstStyle/>
        <a:p>
          <a:endParaRPr lang="en-US"/>
        </a:p>
      </dgm:t>
    </dgm:pt>
    <dgm:pt modelId="{FB5F3520-A11D-44AF-80E0-DEAADEF66302}">
      <dgm:prSet/>
      <dgm:spPr/>
      <dgm:t>
        <a:bodyPr/>
        <a:lstStyle/>
        <a:p>
          <a:r>
            <a:rPr lang="el-GR" i="1"/>
            <a:t>Ίδιο με τη φάση -1</a:t>
          </a:r>
          <a:endParaRPr lang="en-US"/>
        </a:p>
      </dgm:t>
    </dgm:pt>
    <dgm:pt modelId="{577FC570-54C8-4F36-94A4-D4728E9BF0AB}" type="parTrans" cxnId="{9C577DA4-2833-427F-92F4-5661C40A5115}">
      <dgm:prSet/>
      <dgm:spPr/>
      <dgm:t>
        <a:bodyPr/>
        <a:lstStyle/>
        <a:p>
          <a:endParaRPr lang="en-US"/>
        </a:p>
      </dgm:t>
    </dgm:pt>
    <dgm:pt modelId="{ABF455AE-53FC-4BC9-9B87-EC9B6938B156}" type="sibTrans" cxnId="{9C577DA4-2833-427F-92F4-5661C40A5115}">
      <dgm:prSet/>
      <dgm:spPr/>
      <dgm:t>
        <a:bodyPr/>
        <a:lstStyle/>
        <a:p>
          <a:endParaRPr lang="en-US"/>
        </a:p>
      </dgm:t>
    </dgm:pt>
    <dgm:pt modelId="{EE347A6F-0FC4-4309-973D-9294C6D3A897}">
      <dgm:prSet/>
      <dgm:spPr/>
      <dgm:t>
        <a:bodyPr/>
        <a:lstStyle/>
        <a:p>
          <a:r>
            <a:rPr lang="el-GR" i="1"/>
            <a:t>Ενδελεχής τεκμηρίωση δυνητικών διαφοροποιήσεων μεταξύ Φάσης -1 και 2</a:t>
          </a:r>
          <a:endParaRPr lang="en-US"/>
        </a:p>
      </dgm:t>
    </dgm:pt>
    <dgm:pt modelId="{348B3C06-7857-4988-9449-F30B435B2883}" type="parTrans" cxnId="{8E9A323B-A00D-45DE-8287-1346B8AB2B17}">
      <dgm:prSet/>
      <dgm:spPr/>
      <dgm:t>
        <a:bodyPr/>
        <a:lstStyle/>
        <a:p>
          <a:endParaRPr lang="en-US"/>
        </a:p>
      </dgm:t>
    </dgm:pt>
    <dgm:pt modelId="{4EA63FAC-F26F-4430-AF28-08BBC9B8A224}" type="sibTrans" cxnId="{8E9A323B-A00D-45DE-8287-1346B8AB2B17}">
      <dgm:prSet/>
      <dgm:spPr/>
      <dgm:t>
        <a:bodyPr/>
        <a:lstStyle/>
        <a:p>
          <a:endParaRPr lang="en-US"/>
        </a:p>
      </dgm:t>
    </dgm:pt>
    <dgm:pt modelId="{BC883713-510D-43E2-BBAA-FE9E9F75B057}">
      <dgm:prSet/>
      <dgm:spPr/>
      <dgm:t>
        <a:bodyPr/>
        <a:lstStyle/>
        <a:p>
          <a:r>
            <a:rPr lang="el-GR" b="1"/>
            <a:t>Προφορική Εξέταση (</a:t>
          </a:r>
          <a:r>
            <a:rPr lang="en-US" b="1"/>
            <a:t>Oral examination</a:t>
          </a:r>
          <a:r>
            <a:rPr lang="el-GR" b="1"/>
            <a:t>)</a:t>
          </a:r>
          <a:endParaRPr lang="en-US"/>
        </a:p>
      </dgm:t>
    </dgm:pt>
    <dgm:pt modelId="{8180AC79-E569-4C28-87D7-70B167C03F97}" type="parTrans" cxnId="{F34B9F1D-E71C-4558-885B-ADDB888841D3}">
      <dgm:prSet/>
      <dgm:spPr/>
      <dgm:t>
        <a:bodyPr/>
        <a:lstStyle/>
        <a:p>
          <a:endParaRPr lang="en-US"/>
        </a:p>
      </dgm:t>
    </dgm:pt>
    <dgm:pt modelId="{7FB7F10E-87D0-4164-ACCC-083FC9BED938}" type="sibTrans" cxnId="{F34B9F1D-E71C-4558-885B-ADDB888841D3}">
      <dgm:prSet/>
      <dgm:spPr/>
      <dgm:t>
        <a:bodyPr/>
        <a:lstStyle/>
        <a:p>
          <a:endParaRPr lang="en-US"/>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A5501-A4F9-4F7A-A7DF-57711A3858B8}"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5A570596-F327-4800-85FD-C12F7680B180}">
      <dgm:prSet/>
      <dgm:spPr/>
      <dgm:t>
        <a:bodyPr/>
        <a:lstStyle/>
        <a:p>
          <a:r>
            <a:rPr lang="el-GR" b="1"/>
            <a:t>Σύλληψη &amp; Καταγραφή Ιδέας</a:t>
          </a:r>
          <a:endParaRPr lang="en-US"/>
        </a:p>
      </dgm:t>
    </dgm:pt>
    <dgm:pt modelId="{947187B6-D80E-4F04-A52C-2D42EFDC380F}" type="parTrans" cxnId="{6EE07D03-743F-4902-B43A-989389BB593A}">
      <dgm:prSet/>
      <dgm:spPr/>
      <dgm:t>
        <a:bodyPr/>
        <a:lstStyle/>
        <a:p>
          <a:endParaRPr lang="en-US"/>
        </a:p>
      </dgm:t>
    </dgm:pt>
    <dgm:pt modelId="{9145CE12-7A5E-492E-B6B2-87B24B7AB9CA}" type="sibTrans" cxnId="{6EE07D03-743F-4902-B43A-989389BB593A}">
      <dgm:prSet/>
      <dgm:spPr/>
      <dgm:t>
        <a:bodyPr/>
        <a:lstStyle/>
        <a:p>
          <a:endParaRPr lang="en-US"/>
        </a:p>
      </dgm:t>
    </dgm:pt>
    <dgm:pt modelId="{2D6CA306-EC56-448B-BEBA-22380209C58C}">
      <dgm:prSet/>
      <dgm:spPr/>
      <dgm:t>
        <a:bodyPr/>
        <a:lstStyle/>
        <a:p>
          <a:r>
            <a:rPr lang="el-GR"/>
            <a:t>Μπάμπης Κολοκούρης ΤΠ4504</a:t>
          </a:r>
          <a:endParaRPr lang="en-US" dirty="0"/>
        </a:p>
      </dgm:t>
    </dgm:pt>
    <dgm:pt modelId="{4474C6AE-F156-4C35-9DFC-83E3273D0FDC}" type="parTrans" cxnId="{EB3257C1-8B24-4876-9F5F-FAC6E88EEB7C}">
      <dgm:prSet/>
      <dgm:spPr/>
      <dgm:t>
        <a:bodyPr/>
        <a:lstStyle/>
        <a:p>
          <a:endParaRPr lang="en-US"/>
        </a:p>
      </dgm:t>
    </dgm:pt>
    <dgm:pt modelId="{B54C2CFB-00F9-43C3-945B-EA3A0C30FE73}" type="sibTrans" cxnId="{EB3257C1-8B24-4876-9F5F-FAC6E88EEB7C}">
      <dgm:prSet/>
      <dgm:spPr/>
      <dgm:t>
        <a:bodyPr/>
        <a:lstStyle/>
        <a:p>
          <a:endParaRPr lang="en-US"/>
        </a:p>
      </dgm:t>
    </dgm:pt>
    <dgm:pt modelId="{D88D2352-8BF4-4D2D-A1B1-FFF7E3976E25}">
      <dgm:prSet/>
      <dgm:spPr/>
      <dgm:t>
        <a:bodyPr/>
        <a:lstStyle/>
        <a:p>
          <a:r>
            <a:rPr lang="en-US" b="1"/>
            <a:t>Παρακολούθηση Υλοποίησης Project</a:t>
          </a:r>
          <a:endParaRPr lang="en-US"/>
        </a:p>
      </dgm:t>
    </dgm:pt>
    <dgm:pt modelId="{1AB092E0-7030-4D48-9DD0-58FC0A15FFCD}" type="parTrans" cxnId="{E98D03B3-D45E-4892-9BA7-404749337A56}">
      <dgm:prSet/>
      <dgm:spPr/>
      <dgm:t>
        <a:bodyPr/>
        <a:lstStyle/>
        <a:p>
          <a:endParaRPr lang="en-US"/>
        </a:p>
      </dgm:t>
    </dgm:pt>
    <dgm:pt modelId="{E4B189BD-E365-4247-8AEC-D34D19D10A4A}" type="sibTrans" cxnId="{E98D03B3-D45E-4892-9BA7-404749337A56}">
      <dgm:prSet/>
      <dgm:spPr/>
      <dgm:t>
        <a:bodyPr/>
        <a:lstStyle/>
        <a:p>
          <a:endParaRPr lang="en-US"/>
        </a:p>
      </dgm:t>
    </dgm:pt>
    <dgm:pt modelId="{C0DED56E-AF3B-4070-999A-3CEEC6436458}">
      <dgm:prSet/>
      <dgm:spPr/>
      <dgm:t>
        <a:bodyPr/>
        <a:lstStyle/>
        <a:p>
          <a:r>
            <a:rPr lang="en-US"/>
            <a:t>Βιδάκης Νικόλαος, </a:t>
          </a:r>
        </a:p>
      </dgm:t>
    </dgm:pt>
    <dgm:pt modelId="{0BD1E0A8-88F7-4863-8254-BBAA495E14F5}" type="parTrans" cxnId="{9D9B1D15-04AD-46DB-B4B3-3B814FCB67E5}">
      <dgm:prSet/>
      <dgm:spPr/>
      <dgm:t>
        <a:bodyPr/>
        <a:lstStyle/>
        <a:p>
          <a:endParaRPr lang="en-US"/>
        </a:p>
      </dgm:t>
    </dgm:pt>
    <dgm:pt modelId="{F5BE567F-02C2-4756-901B-8813B137E088}" type="sibTrans" cxnId="{9D9B1D15-04AD-46DB-B4B3-3B814FCB67E5}">
      <dgm:prSet/>
      <dgm:spPr/>
      <dgm:t>
        <a:bodyPr/>
        <a:lstStyle/>
        <a:p>
          <a:endParaRPr lang="en-US"/>
        </a:p>
      </dgm:t>
    </dgm:pt>
    <dgm:pt modelId="{3A17D677-21E3-463F-8FCC-85076A520AF8}">
      <dgm:prSet/>
      <dgm:spPr/>
      <dgm:t>
        <a:bodyPr/>
        <a:lstStyle/>
        <a:p>
          <a:r>
            <a:rPr lang="en-US"/>
            <a:t>Αϊβαλής Κώστας, </a:t>
          </a:r>
        </a:p>
      </dgm:t>
    </dgm:pt>
    <dgm:pt modelId="{1437A9C4-2D46-4879-BC6C-E4184A6E1EE0}" type="parTrans" cxnId="{E3AC7CC0-DF2D-4334-9630-FECF8C0D228D}">
      <dgm:prSet/>
      <dgm:spPr/>
      <dgm:t>
        <a:bodyPr/>
        <a:lstStyle/>
        <a:p>
          <a:endParaRPr lang="en-US"/>
        </a:p>
      </dgm:t>
    </dgm:pt>
    <dgm:pt modelId="{7B40F4EB-4A17-4651-9AC0-C3EF06067B68}" type="sibTrans" cxnId="{E3AC7CC0-DF2D-4334-9630-FECF8C0D228D}">
      <dgm:prSet/>
      <dgm:spPr/>
      <dgm:t>
        <a:bodyPr/>
        <a:lstStyle/>
        <a:p>
          <a:endParaRPr lang="en-US"/>
        </a:p>
      </dgm:t>
    </dgm:pt>
    <dgm:pt modelId="{D342457B-1B8D-4291-BF4F-DFC9D9E59052}">
      <dgm:prSet/>
      <dgm:spPr/>
      <dgm:t>
        <a:bodyPr/>
        <a:lstStyle/>
        <a:p>
          <a:r>
            <a:rPr lang="el-GR"/>
            <a:t>Τράμπας Αποστόλης</a:t>
          </a:r>
          <a:endParaRPr lang="en-US"/>
        </a:p>
      </dgm:t>
    </dgm:pt>
    <dgm:pt modelId="{C578A443-6257-44A9-A9D2-78F4AE53A540}" type="parTrans" cxnId="{1129B5B6-4A86-4911-99D3-230A71DBC402}">
      <dgm:prSet/>
      <dgm:spPr/>
      <dgm:t>
        <a:bodyPr/>
        <a:lstStyle/>
        <a:p>
          <a:endParaRPr lang="en-US"/>
        </a:p>
      </dgm:t>
    </dgm:pt>
    <dgm:pt modelId="{BCF70314-7ED8-4F91-B0A5-D8F608864B7E}" type="sibTrans" cxnId="{1129B5B6-4A86-4911-99D3-230A71DBC402}">
      <dgm:prSet/>
      <dgm:spPr/>
      <dgm:t>
        <a:bodyPr/>
        <a:lstStyle/>
        <a:p>
          <a:endParaRPr lang="en-US"/>
        </a:p>
      </dgm:t>
    </dgm:pt>
    <dgm:pt modelId="{B373AEC3-AB76-4380-B9BF-92DD101B5B7E}">
      <dgm:prSet/>
      <dgm:spPr/>
      <dgm:t>
        <a:bodyPr/>
        <a:lstStyle/>
        <a:p>
          <a:r>
            <a:rPr lang="en-US"/>
            <a:t>Παπαδάκης Αλέξανδρος</a:t>
          </a:r>
        </a:p>
      </dgm:t>
    </dgm:pt>
    <dgm:pt modelId="{3655475B-C40F-4447-8E73-2E9103834B1D}" type="parTrans" cxnId="{3BA3E871-C505-415D-9920-90BA41DBD4F3}">
      <dgm:prSet/>
      <dgm:spPr/>
      <dgm:t>
        <a:bodyPr/>
        <a:lstStyle/>
        <a:p>
          <a:endParaRPr lang="en-US"/>
        </a:p>
      </dgm:t>
    </dgm:pt>
    <dgm:pt modelId="{D707F00B-71A3-4998-8D20-9184A309B66E}" type="sibTrans" cxnId="{3BA3E871-C505-415D-9920-90BA41DBD4F3}">
      <dgm:prSet/>
      <dgm:spPr/>
      <dgm:t>
        <a:bodyPr/>
        <a:lstStyle/>
        <a:p>
          <a:endParaRPr lang="en-US"/>
        </a:p>
      </dgm:t>
    </dgm:pt>
    <dgm:pt modelId="{C931E049-ABA0-4695-BCAF-48ECE1EF06CC}">
      <dgm:prSet/>
      <dgm:spPr/>
      <dgm:t>
        <a:bodyPr/>
        <a:lstStyle/>
        <a:p>
          <a:r>
            <a:rPr lang="el-GR" dirty="0" err="1"/>
            <a:t>Παναγιώτης Προίσκος ΤΠ4606</a:t>
          </a:r>
          <a:endParaRPr lang="en-US" dirty="0" err="1"/>
        </a:p>
      </dgm:t>
    </dgm:pt>
    <dgm:pt modelId="{2B9F6447-FE85-4A25-9AB9-BD3BF8D8E046}" type="parTrans" cxnId="{5D17052C-9A8A-4D8E-8301-31AD980446BD}">
      <dgm:prSet/>
      <dgm:spPr/>
      <dgm:t>
        <a:bodyPr/>
        <a:lstStyle/>
        <a:p>
          <a:endParaRPr lang="en-US"/>
        </a:p>
      </dgm:t>
    </dgm:pt>
    <dgm:pt modelId="{848A15B0-64B2-4934-810D-19D37F85EDD2}" type="sibTrans" cxnId="{5D17052C-9A8A-4D8E-8301-31AD980446BD}">
      <dgm:prSet/>
      <dgm:spPr/>
      <dgm:t>
        <a:bodyPr/>
        <a:lstStyle/>
        <a:p>
          <a:endParaRPr lang="en-US"/>
        </a:p>
      </dgm:t>
    </dgm:pt>
    <dgm:pt modelId="{942F8CB4-F7AF-42F7-89C8-5C5D8009C3DD}">
      <dgm:prSet/>
      <dgm:spPr/>
      <dgm:t>
        <a:bodyPr/>
        <a:lstStyle/>
        <a:p>
          <a:r>
            <a:rPr lang="el-GR" dirty="0" err="1"/>
            <a:t>Διονύσης Χατζής ΤΠ4906</a:t>
          </a:r>
          <a:endParaRPr lang="en-US" dirty="0" err="1"/>
        </a:p>
      </dgm:t>
    </dgm:pt>
    <dgm:pt modelId="{14E7C405-4275-4ADC-8494-2C7C389498F4}" type="parTrans" cxnId="{C165534B-30EB-442C-BBC1-90549A773603}">
      <dgm:prSet/>
      <dgm:spPr/>
      <dgm:t>
        <a:bodyPr/>
        <a:lstStyle/>
        <a:p>
          <a:endParaRPr lang="en-US"/>
        </a:p>
      </dgm:t>
    </dgm:pt>
    <dgm:pt modelId="{BE23EE96-6BCD-44A0-84D3-32490062D27F}" type="sibTrans" cxnId="{C165534B-30EB-442C-BBC1-90549A773603}">
      <dgm:prSet/>
      <dgm:spPr/>
      <dgm:t>
        <a:bodyPr/>
        <a:lstStyle/>
        <a:p>
          <a:endParaRPr lang="en-US"/>
        </a:p>
      </dgm:t>
    </dgm:pt>
    <dgm:pt modelId="{4E0462F3-B47C-4775-937C-5C58F3D970B1}">
      <dgm:prSet/>
      <dgm:spPr/>
      <dgm:t>
        <a:bodyPr/>
        <a:lstStyle/>
        <a:p>
          <a:r>
            <a:rPr lang="el-GR" dirty="0" err="1"/>
            <a:t>Φραγκιαδάκης Στυλιανός ΤΠ4691</a:t>
          </a:r>
          <a:endParaRPr lang="en-US" dirty="0" err="1"/>
        </a:p>
      </dgm:t>
    </dgm:pt>
    <dgm:pt modelId="{271BAA39-69F1-44A8-9C08-96C9C28B42FD}" type="parTrans" cxnId="{716370F2-72A7-46A3-AE43-E43230AEA7BD}">
      <dgm:prSet/>
      <dgm:spPr/>
      <dgm:t>
        <a:bodyPr/>
        <a:lstStyle/>
        <a:p>
          <a:endParaRPr lang="en-US"/>
        </a:p>
      </dgm:t>
    </dgm:pt>
    <dgm:pt modelId="{69F4A4F5-BB9C-4C20-BF83-10D965D3DB0B}" type="sibTrans" cxnId="{716370F2-72A7-46A3-AE43-E43230AEA7BD}">
      <dgm:prSet/>
      <dgm:spPr/>
      <dgm:t>
        <a:bodyPr/>
        <a:lstStyle/>
        <a:p>
          <a:endParaRPr lang="en-US"/>
        </a:p>
      </dgm:t>
    </dgm:pt>
    <dgm:pt modelId="{C5268779-F05B-49C2-B40A-10859A57B26C}" type="pres">
      <dgm:prSet presAssocID="{C63A5501-A4F9-4F7A-A7DF-57711A3858B8}" presName="linear" presStyleCnt="0">
        <dgm:presLayoutVars>
          <dgm:dir/>
          <dgm:animLvl val="lvl"/>
          <dgm:resizeHandles val="exact"/>
        </dgm:presLayoutVars>
      </dgm:prSet>
      <dgm:spPr/>
    </dgm:pt>
    <dgm:pt modelId="{D9F5622E-95D6-4F1B-93A9-DBE404B17C09}" type="pres">
      <dgm:prSet presAssocID="{5A570596-F327-4800-85FD-C12F7680B180}" presName="parentLin" presStyleCnt="0"/>
      <dgm:spPr/>
    </dgm:pt>
    <dgm:pt modelId="{EA59296B-E551-4D3D-A0C0-1B0FEB197795}" type="pres">
      <dgm:prSet presAssocID="{5A570596-F327-4800-85FD-C12F7680B180}" presName="parentLeftMargin" presStyleLbl="node1" presStyleIdx="0" presStyleCnt="2"/>
      <dgm:spPr/>
    </dgm:pt>
    <dgm:pt modelId="{46F43FAC-6C24-45A5-9A05-37E006232478}" type="pres">
      <dgm:prSet presAssocID="{5A570596-F327-4800-85FD-C12F7680B180}" presName="parentText" presStyleLbl="node1" presStyleIdx="0" presStyleCnt="2">
        <dgm:presLayoutVars>
          <dgm:chMax val="0"/>
          <dgm:bulletEnabled val="1"/>
        </dgm:presLayoutVars>
      </dgm:prSet>
      <dgm:spPr/>
    </dgm:pt>
    <dgm:pt modelId="{5ADDA78F-5910-4744-9AD7-F4903826DC67}" type="pres">
      <dgm:prSet presAssocID="{5A570596-F327-4800-85FD-C12F7680B180}" presName="negativeSpace" presStyleCnt="0"/>
      <dgm:spPr/>
    </dgm:pt>
    <dgm:pt modelId="{44F4DE5B-4135-47E2-8203-C9EF3527E906}" type="pres">
      <dgm:prSet presAssocID="{5A570596-F327-4800-85FD-C12F7680B180}" presName="childText" presStyleLbl="conFgAcc1" presStyleIdx="0" presStyleCnt="2">
        <dgm:presLayoutVars>
          <dgm:bulletEnabled val="1"/>
        </dgm:presLayoutVars>
      </dgm:prSet>
      <dgm:spPr/>
    </dgm:pt>
    <dgm:pt modelId="{FB5970B7-EC8A-4E25-AE82-2B274D08BA08}" type="pres">
      <dgm:prSet presAssocID="{9145CE12-7A5E-492E-B6B2-87B24B7AB9CA}" presName="spaceBetweenRectangles" presStyleCnt="0"/>
      <dgm:spPr/>
    </dgm:pt>
    <dgm:pt modelId="{433B4900-4BA0-4A48-A115-A2EF7DCF7CE7}" type="pres">
      <dgm:prSet presAssocID="{D88D2352-8BF4-4D2D-A1B1-FFF7E3976E25}" presName="parentLin" presStyleCnt="0"/>
      <dgm:spPr/>
    </dgm:pt>
    <dgm:pt modelId="{5B5D3230-CC1F-4C43-8CB7-9C9E0D9C9A8E}" type="pres">
      <dgm:prSet presAssocID="{D88D2352-8BF4-4D2D-A1B1-FFF7E3976E25}" presName="parentLeftMargin" presStyleLbl="node1" presStyleIdx="0" presStyleCnt="2"/>
      <dgm:spPr/>
    </dgm:pt>
    <dgm:pt modelId="{D3456944-AB7D-4199-BB25-D63D4A1BFB2D}" type="pres">
      <dgm:prSet presAssocID="{D88D2352-8BF4-4D2D-A1B1-FFF7E3976E25}" presName="parentText" presStyleLbl="node1" presStyleIdx="1" presStyleCnt="2">
        <dgm:presLayoutVars>
          <dgm:chMax val="0"/>
          <dgm:bulletEnabled val="1"/>
        </dgm:presLayoutVars>
      </dgm:prSet>
      <dgm:spPr/>
    </dgm:pt>
    <dgm:pt modelId="{5B754D8C-D234-469D-ABCC-0553E9099471}" type="pres">
      <dgm:prSet presAssocID="{D88D2352-8BF4-4D2D-A1B1-FFF7E3976E25}" presName="negativeSpace" presStyleCnt="0"/>
      <dgm:spPr/>
    </dgm:pt>
    <dgm:pt modelId="{76DD5EB1-DA39-4C2F-9403-F384C3B05AD5}" type="pres">
      <dgm:prSet presAssocID="{D88D2352-8BF4-4D2D-A1B1-FFF7E3976E25}" presName="childText" presStyleLbl="conFgAcc1" presStyleIdx="1" presStyleCnt="2">
        <dgm:presLayoutVars>
          <dgm:bulletEnabled val="1"/>
        </dgm:presLayoutVars>
      </dgm:prSet>
      <dgm:spPr/>
    </dgm:pt>
  </dgm:ptLst>
  <dgm:cxnLst>
    <dgm:cxn modelId="{6EE07D03-743F-4902-B43A-989389BB593A}" srcId="{C63A5501-A4F9-4F7A-A7DF-57711A3858B8}" destId="{5A570596-F327-4800-85FD-C12F7680B180}" srcOrd="0" destOrd="0" parTransId="{947187B6-D80E-4F04-A52C-2D42EFDC380F}" sibTransId="{9145CE12-7A5E-492E-B6B2-87B24B7AB9CA}"/>
    <dgm:cxn modelId="{1B14BA10-DB16-4D89-84D5-6CAF61602FF7}" type="presOf" srcId="{3A17D677-21E3-463F-8FCC-85076A520AF8}" destId="{76DD5EB1-DA39-4C2F-9403-F384C3B05AD5}" srcOrd="0" destOrd="1" presId="urn:microsoft.com/office/officeart/2005/8/layout/list1"/>
    <dgm:cxn modelId="{9D9B1D15-04AD-46DB-B4B3-3B814FCB67E5}" srcId="{D88D2352-8BF4-4D2D-A1B1-FFF7E3976E25}" destId="{C0DED56E-AF3B-4070-999A-3CEEC6436458}" srcOrd="0" destOrd="0" parTransId="{0BD1E0A8-88F7-4863-8254-BBAA495E14F5}" sibTransId="{F5BE567F-02C2-4756-901B-8813B137E088}"/>
    <dgm:cxn modelId="{22B55023-105E-484D-BEB0-64AA39162408}" type="presOf" srcId="{D88D2352-8BF4-4D2D-A1B1-FFF7E3976E25}" destId="{5B5D3230-CC1F-4C43-8CB7-9C9E0D9C9A8E}" srcOrd="0" destOrd="0" presId="urn:microsoft.com/office/officeart/2005/8/layout/list1"/>
    <dgm:cxn modelId="{5D17052C-9A8A-4D8E-8301-31AD980446BD}" srcId="{5A570596-F327-4800-85FD-C12F7680B180}" destId="{C931E049-ABA0-4695-BCAF-48ECE1EF06CC}" srcOrd="1" destOrd="0" parTransId="{2B9F6447-FE85-4A25-9AB9-BD3BF8D8E046}" sibTransId="{848A15B0-64B2-4934-810D-19D37F85EDD2}"/>
    <dgm:cxn modelId="{C165534B-30EB-442C-BBC1-90549A773603}" srcId="{5A570596-F327-4800-85FD-C12F7680B180}" destId="{942F8CB4-F7AF-42F7-89C8-5C5D8009C3DD}" srcOrd="2" destOrd="0" parTransId="{14E7C405-4275-4ADC-8494-2C7C389498F4}" sibTransId="{BE23EE96-6BCD-44A0-84D3-32490062D27F}"/>
    <dgm:cxn modelId="{64A87270-E4DA-423B-86A2-6BA2F33E81BE}" type="presOf" srcId="{D88D2352-8BF4-4D2D-A1B1-FFF7E3976E25}" destId="{D3456944-AB7D-4199-BB25-D63D4A1BFB2D}" srcOrd="1" destOrd="0" presId="urn:microsoft.com/office/officeart/2005/8/layout/list1"/>
    <dgm:cxn modelId="{3BA3E871-C505-415D-9920-90BA41DBD4F3}" srcId="{D88D2352-8BF4-4D2D-A1B1-FFF7E3976E25}" destId="{B373AEC3-AB76-4380-B9BF-92DD101B5B7E}" srcOrd="3" destOrd="0" parTransId="{3655475B-C40F-4447-8E73-2E9103834B1D}" sibTransId="{D707F00B-71A3-4998-8D20-9184A309B66E}"/>
    <dgm:cxn modelId="{FBCF1D79-7194-42A3-A8EC-8D699E0B1BF1}" type="presOf" srcId="{4E0462F3-B47C-4775-937C-5C58F3D970B1}" destId="{44F4DE5B-4135-47E2-8203-C9EF3527E906}" srcOrd="0" destOrd="3" presId="urn:microsoft.com/office/officeart/2005/8/layout/list1"/>
    <dgm:cxn modelId="{2DCE4C83-442D-4471-A8F1-567A6C17EA9F}" type="presOf" srcId="{C931E049-ABA0-4695-BCAF-48ECE1EF06CC}" destId="{44F4DE5B-4135-47E2-8203-C9EF3527E906}" srcOrd="0" destOrd="1" presId="urn:microsoft.com/office/officeart/2005/8/layout/list1"/>
    <dgm:cxn modelId="{AEC7BBAC-A072-4E06-A398-9A1DD33B3C15}" type="presOf" srcId="{D342457B-1B8D-4291-BF4F-DFC9D9E59052}" destId="{76DD5EB1-DA39-4C2F-9403-F384C3B05AD5}" srcOrd="0" destOrd="2" presId="urn:microsoft.com/office/officeart/2005/8/layout/list1"/>
    <dgm:cxn modelId="{E98D03B3-D45E-4892-9BA7-404749337A56}" srcId="{C63A5501-A4F9-4F7A-A7DF-57711A3858B8}" destId="{D88D2352-8BF4-4D2D-A1B1-FFF7E3976E25}" srcOrd="1" destOrd="0" parTransId="{1AB092E0-7030-4D48-9DD0-58FC0A15FFCD}" sibTransId="{E4B189BD-E365-4247-8AEC-D34D19D10A4A}"/>
    <dgm:cxn modelId="{1129B5B6-4A86-4911-99D3-230A71DBC402}" srcId="{D88D2352-8BF4-4D2D-A1B1-FFF7E3976E25}" destId="{D342457B-1B8D-4291-BF4F-DFC9D9E59052}" srcOrd="2" destOrd="0" parTransId="{C578A443-6257-44A9-A9D2-78F4AE53A540}" sibTransId="{BCF70314-7ED8-4F91-B0A5-D8F608864B7E}"/>
    <dgm:cxn modelId="{E3AC7CC0-DF2D-4334-9630-FECF8C0D228D}" srcId="{D88D2352-8BF4-4D2D-A1B1-FFF7E3976E25}" destId="{3A17D677-21E3-463F-8FCC-85076A520AF8}" srcOrd="1" destOrd="0" parTransId="{1437A9C4-2D46-4879-BC6C-E4184A6E1EE0}" sibTransId="{7B40F4EB-4A17-4651-9AC0-C3EF06067B68}"/>
    <dgm:cxn modelId="{EB3257C1-8B24-4876-9F5F-FAC6E88EEB7C}" srcId="{5A570596-F327-4800-85FD-C12F7680B180}" destId="{2D6CA306-EC56-448B-BEBA-22380209C58C}" srcOrd="0" destOrd="0" parTransId="{4474C6AE-F156-4C35-9DFC-83E3273D0FDC}" sibTransId="{B54C2CFB-00F9-43C3-945B-EA3A0C30FE73}"/>
    <dgm:cxn modelId="{E7885DCC-4250-4C86-85DC-A4692BFC1C4E}" type="presOf" srcId="{5A570596-F327-4800-85FD-C12F7680B180}" destId="{EA59296B-E551-4D3D-A0C0-1B0FEB197795}" srcOrd="0" destOrd="0" presId="urn:microsoft.com/office/officeart/2005/8/layout/list1"/>
    <dgm:cxn modelId="{09FFB4CC-23F4-4540-A3A4-A79DE99EB462}" type="presOf" srcId="{C0DED56E-AF3B-4070-999A-3CEEC6436458}" destId="{76DD5EB1-DA39-4C2F-9403-F384C3B05AD5}" srcOrd="0" destOrd="0" presId="urn:microsoft.com/office/officeart/2005/8/layout/list1"/>
    <dgm:cxn modelId="{9BF11AD1-060A-4BB6-9ED3-EB3AAF676338}" type="presOf" srcId="{B373AEC3-AB76-4380-B9BF-92DD101B5B7E}" destId="{76DD5EB1-DA39-4C2F-9403-F384C3B05AD5}" srcOrd="0" destOrd="3" presId="urn:microsoft.com/office/officeart/2005/8/layout/list1"/>
    <dgm:cxn modelId="{826DE8DE-C0AC-423D-998A-750859C9F385}" type="presOf" srcId="{2D6CA306-EC56-448B-BEBA-22380209C58C}" destId="{44F4DE5B-4135-47E2-8203-C9EF3527E906}" srcOrd="0" destOrd="0" presId="urn:microsoft.com/office/officeart/2005/8/layout/list1"/>
    <dgm:cxn modelId="{4C6913E7-2039-437F-8EBB-66D1A3C6CD07}" type="presOf" srcId="{C63A5501-A4F9-4F7A-A7DF-57711A3858B8}" destId="{C5268779-F05B-49C2-B40A-10859A57B26C}" srcOrd="0" destOrd="0" presId="urn:microsoft.com/office/officeart/2005/8/layout/list1"/>
    <dgm:cxn modelId="{6D9C58EA-5F2E-4A02-8DDB-B4FAC61211C9}" type="presOf" srcId="{5A570596-F327-4800-85FD-C12F7680B180}" destId="{46F43FAC-6C24-45A5-9A05-37E006232478}" srcOrd="1" destOrd="0" presId="urn:microsoft.com/office/officeart/2005/8/layout/list1"/>
    <dgm:cxn modelId="{716370F2-72A7-46A3-AE43-E43230AEA7BD}" srcId="{5A570596-F327-4800-85FD-C12F7680B180}" destId="{4E0462F3-B47C-4775-937C-5C58F3D970B1}" srcOrd="3" destOrd="0" parTransId="{271BAA39-69F1-44A8-9C08-96C9C28B42FD}" sibTransId="{69F4A4F5-BB9C-4C20-BF83-10D965D3DB0B}"/>
    <dgm:cxn modelId="{798AFFF3-B6F9-4355-8EE1-671F77C41B24}" type="presOf" srcId="{942F8CB4-F7AF-42F7-89C8-5C5D8009C3DD}" destId="{44F4DE5B-4135-47E2-8203-C9EF3527E906}" srcOrd="0" destOrd="2" presId="urn:microsoft.com/office/officeart/2005/8/layout/list1"/>
    <dgm:cxn modelId="{B5977D06-7521-426F-ABFB-A16F6402E2E4}" type="presParOf" srcId="{C5268779-F05B-49C2-B40A-10859A57B26C}" destId="{D9F5622E-95D6-4F1B-93A9-DBE404B17C09}" srcOrd="0" destOrd="0" presId="urn:microsoft.com/office/officeart/2005/8/layout/list1"/>
    <dgm:cxn modelId="{5DECF604-B9D3-4A85-BC50-807E4E4457B7}" type="presParOf" srcId="{D9F5622E-95D6-4F1B-93A9-DBE404B17C09}" destId="{EA59296B-E551-4D3D-A0C0-1B0FEB197795}" srcOrd="0" destOrd="0" presId="urn:microsoft.com/office/officeart/2005/8/layout/list1"/>
    <dgm:cxn modelId="{9E8C1A92-33EF-4B8D-91F6-0573610A26C7}" type="presParOf" srcId="{D9F5622E-95D6-4F1B-93A9-DBE404B17C09}" destId="{46F43FAC-6C24-45A5-9A05-37E006232478}" srcOrd="1" destOrd="0" presId="urn:microsoft.com/office/officeart/2005/8/layout/list1"/>
    <dgm:cxn modelId="{FB686886-6CEC-44D9-B77F-3025027C7C34}" type="presParOf" srcId="{C5268779-F05B-49C2-B40A-10859A57B26C}" destId="{5ADDA78F-5910-4744-9AD7-F4903826DC67}" srcOrd="1" destOrd="0" presId="urn:microsoft.com/office/officeart/2005/8/layout/list1"/>
    <dgm:cxn modelId="{D5A40A53-E4C6-42DC-9268-7D09C044E258}" type="presParOf" srcId="{C5268779-F05B-49C2-B40A-10859A57B26C}" destId="{44F4DE5B-4135-47E2-8203-C9EF3527E906}" srcOrd="2" destOrd="0" presId="urn:microsoft.com/office/officeart/2005/8/layout/list1"/>
    <dgm:cxn modelId="{B17064FE-2488-408D-934E-6176D459D6D4}" type="presParOf" srcId="{C5268779-F05B-49C2-B40A-10859A57B26C}" destId="{FB5970B7-EC8A-4E25-AE82-2B274D08BA08}" srcOrd="3" destOrd="0" presId="urn:microsoft.com/office/officeart/2005/8/layout/list1"/>
    <dgm:cxn modelId="{78E73C25-460F-4826-9F19-5D27F0BFBBAF}" type="presParOf" srcId="{C5268779-F05B-49C2-B40A-10859A57B26C}" destId="{433B4900-4BA0-4A48-A115-A2EF7DCF7CE7}" srcOrd="4" destOrd="0" presId="urn:microsoft.com/office/officeart/2005/8/layout/list1"/>
    <dgm:cxn modelId="{6D5C08D5-9B9D-4E49-A7AA-DAD5D1F1283C}" type="presParOf" srcId="{433B4900-4BA0-4A48-A115-A2EF7DCF7CE7}" destId="{5B5D3230-CC1F-4C43-8CB7-9C9E0D9C9A8E}" srcOrd="0" destOrd="0" presId="urn:microsoft.com/office/officeart/2005/8/layout/list1"/>
    <dgm:cxn modelId="{5B00C02A-1B01-4591-94FE-C9DE294A2EE7}" type="presParOf" srcId="{433B4900-4BA0-4A48-A115-A2EF7DCF7CE7}" destId="{D3456944-AB7D-4199-BB25-D63D4A1BFB2D}" srcOrd="1" destOrd="0" presId="urn:microsoft.com/office/officeart/2005/8/layout/list1"/>
    <dgm:cxn modelId="{B8B5FC29-977A-46D5-9B70-301B741DB388}" type="presParOf" srcId="{C5268779-F05B-49C2-B40A-10859A57B26C}" destId="{5B754D8C-D234-469D-ABCC-0553E9099471}" srcOrd="5" destOrd="0" presId="urn:microsoft.com/office/officeart/2005/8/layout/list1"/>
    <dgm:cxn modelId="{102179A1-FFC2-4399-8A4C-26293ABA4F22}" type="presParOf" srcId="{C5268779-F05B-49C2-B40A-10859A57B26C}" destId="{76DD5EB1-DA39-4C2F-9403-F384C3B05AD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2D4A2-7AA2-477A-9041-9C45E81ABEE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E5E428-AF22-45F1-A252-F6FBFBE1573B}">
      <dgm:prSet/>
      <dgm:spPr/>
      <dgm:t>
        <a:bodyPr/>
        <a:lstStyle/>
        <a:p>
          <a:r>
            <a:rPr lang="el-GR" b="1" dirty="0">
              <a:solidFill>
                <a:schemeClr val="bg1"/>
              </a:solidFill>
            </a:rPr>
            <a:t>Φάση Ανάλυσης (</a:t>
          </a:r>
          <a:r>
            <a:rPr lang="en-US" b="1" dirty="0">
              <a:solidFill>
                <a:schemeClr val="bg1"/>
              </a:solidFill>
            </a:rPr>
            <a:t>Analysis Phase</a:t>
          </a:r>
          <a:r>
            <a:rPr lang="el-GR" b="1" dirty="0">
              <a:solidFill>
                <a:schemeClr val="bg1"/>
              </a:solidFill>
            </a:rPr>
            <a:t>)</a:t>
          </a:r>
          <a:endParaRPr lang="en-US" dirty="0">
            <a:solidFill>
              <a:schemeClr val="bg1"/>
            </a:solidFill>
          </a:endParaRPr>
        </a:p>
      </dgm:t>
    </dgm:pt>
    <dgm:pt modelId="{3824484B-BA78-4699-8133-8C2C901047F2}" type="parTrans" cxnId="{F62AF7F4-7FBD-4D09-9230-CD755549F383}">
      <dgm:prSet/>
      <dgm:spPr/>
      <dgm:t>
        <a:bodyPr/>
        <a:lstStyle/>
        <a:p>
          <a:endParaRPr lang="en-US">
            <a:solidFill>
              <a:schemeClr val="bg1"/>
            </a:solidFill>
          </a:endParaRPr>
        </a:p>
      </dgm:t>
    </dgm:pt>
    <dgm:pt modelId="{12323D23-4559-4D12-A413-0BD1ACE3067F}" type="sibTrans" cxnId="{F62AF7F4-7FBD-4D09-9230-CD755549F383}">
      <dgm:prSet/>
      <dgm:spPr/>
      <dgm:t>
        <a:bodyPr/>
        <a:lstStyle/>
        <a:p>
          <a:endParaRPr lang="en-US">
            <a:solidFill>
              <a:schemeClr val="bg1"/>
            </a:solidFill>
          </a:endParaRPr>
        </a:p>
      </dgm:t>
    </dgm:pt>
    <dgm:pt modelId="{9A94CA02-98EC-484C-A7E7-C7D324E0FC0F}">
      <dgm:prSet/>
      <dgm:spPr/>
      <dgm:t>
        <a:bodyPr/>
        <a:lstStyle/>
        <a:p>
          <a:r>
            <a:rPr lang="en-US" i="1">
              <a:solidFill>
                <a:schemeClr val="bg1"/>
              </a:solidFill>
            </a:rPr>
            <a:t>UML class diagram</a:t>
          </a:r>
          <a:r>
            <a:rPr lang="el-GR" i="1" dirty="0">
              <a:solidFill>
                <a:schemeClr val="bg1"/>
              </a:solidFill>
            </a:rPr>
            <a:t> </a:t>
          </a:r>
          <a:r>
            <a:rPr lang="el-GR" b="1" i="1" baseline="30000" dirty="0">
              <a:solidFill>
                <a:schemeClr val="bg1"/>
              </a:solidFill>
            </a:rPr>
            <a:t>*1</a:t>
          </a:r>
          <a:endParaRPr lang="en-US" dirty="0">
            <a:solidFill>
              <a:schemeClr val="bg1"/>
            </a:solidFill>
          </a:endParaRPr>
        </a:p>
      </dgm:t>
    </dgm:pt>
    <dgm:pt modelId="{EC3EEB3A-1FD4-49EB-8C41-38083E15A2F1}" type="parTrans" cxnId="{D73A369D-9A04-4803-9394-BC3F4A966455}">
      <dgm:prSet/>
      <dgm:spPr/>
      <dgm:t>
        <a:bodyPr/>
        <a:lstStyle/>
        <a:p>
          <a:endParaRPr lang="en-US">
            <a:solidFill>
              <a:schemeClr val="bg1"/>
            </a:solidFill>
          </a:endParaRPr>
        </a:p>
      </dgm:t>
    </dgm:pt>
    <dgm:pt modelId="{3DA69634-6B0D-4D2F-B010-C726F8EDE58E}" type="sibTrans" cxnId="{D73A369D-9A04-4803-9394-BC3F4A966455}">
      <dgm:prSet/>
      <dgm:spPr/>
      <dgm:t>
        <a:bodyPr/>
        <a:lstStyle/>
        <a:p>
          <a:endParaRPr lang="en-US">
            <a:solidFill>
              <a:schemeClr val="bg1"/>
            </a:solidFill>
          </a:endParaRPr>
        </a:p>
      </dgm:t>
    </dgm:pt>
    <dgm:pt modelId="{2741A512-8EA0-4607-AEB2-65B08A91A0DD}">
      <dgm:prSet/>
      <dgm:spPr/>
      <dgm:t>
        <a:bodyPr/>
        <a:lstStyle/>
        <a:p>
          <a:r>
            <a:rPr lang="el-GR" i="1">
              <a:solidFill>
                <a:schemeClr val="bg1"/>
              </a:solidFill>
            </a:rPr>
            <a:t>Αναλυτική γραπτή αναφορά (</a:t>
          </a:r>
          <a:r>
            <a:rPr lang="en-US" i="1">
              <a:solidFill>
                <a:schemeClr val="bg1"/>
              </a:solidFill>
            </a:rPr>
            <a:t>extensive textual report</a:t>
          </a:r>
          <a:r>
            <a:rPr lang="el-GR" i="1">
              <a:solidFill>
                <a:schemeClr val="bg1"/>
              </a:solidFill>
            </a:rPr>
            <a:t>)</a:t>
          </a:r>
          <a:endParaRPr lang="en-US">
            <a:solidFill>
              <a:schemeClr val="bg1"/>
            </a:solidFill>
          </a:endParaRPr>
        </a:p>
      </dgm:t>
    </dgm:pt>
    <dgm:pt modelId="{03FDB57F-EE4D-43CB-9B4D-2CA473D13E6A}" type="parTrans" cxnId="{F2553920-840A-43E2-A4E2-AE48DACB5D13}">
      <dgm:prSet/>
      <dgm:spPr/>
      <dgm:t>
        <a:bodyPr/>
        <a:lstStyle/>
        <a:p>
          <a:endParaRPr lang="en-US">
            <a:solidFill>
              <a:schemeClr val="bg1"/>
            </a:solidFill>
          </a:endParaRPr>
        </a:p>
      </dgm:t>
    </dgm:pt>
    <dgm:pt modelId="{B3EAD1FC-0931-442F-90AB-3CA40661557D}" type="sibTrans" cxnId="{F2553920-840A-43E2-A4E2-AE48DACB5D13}">
      <dgm:prSet/>
      <dgm:spPr/>
      <dgm:t>
        <a:bodyPr/>
        <a:lstStyle/>
        <a:p>
          <a:endParaRPr lang="en-US">
            <a:solidFill>
              <a:schemeClr val="bg1"/>
            </a:solidFill>
          </a:endParaRPr>
        </a:p>
      </dgm:t>
    </dgm:pt>
    <dgm:pt modelId="{1B9E7302-0472-415D-8737-87D35632E3A1}">
      <dgm:prSet/>
      <dgm:spPr/>
      <dgm:t>
        <a:bodyPr/>
        <a:lstStyle/>
        <a:p>
          <a:r>
            <a:rPr lang="el-GR" b="1" dirty="0">
              <a:solidFill>
                <a:schemeClr val="bg1"/>
              </a:solidFill>
            </a:rPr>
            <a:t>Φάση Υλοποίησης -1 (</a:t>
          </a:r>
          <a:r>
            <a:rPr lang="en-US" b="1" dirty="0">
              <a:solidFill>
                <a:schemeClr val="bg1"/>
              </a:solidFill>
            </a:rPr>
            <a:t>Implementation Phase – 1</a:t>
          </a:r>
          <a:r>
            <a:rPr lang="el-GR" b="1" dirty="0">
              <a:solidFill>
                <a:schemeClr val="bg1"/>
              </a:solidFill>
            </a:rPr>
            <a:t>)</a:t>
          </a:r>
          <a:endParaRPr lang="en-US" dirty="0">
            <a:solidFill>
              <a:schemeClr val="bg1"/>
            </a:solidFill>
          </a:endParaRPr>
        </a:p>
      </dgm:t>
    </dgm:pt>
    <dgm:pt modelId="{72F904A9-FF61-4613-A916-92E1CE953124}" type="parTrans" cxnId="{AFF9CAA4-E558-439C-85CF-7AAC10E00F80}">
      <dgm:prSet/>
      <dgm:spPr/>
      <dgm:t>
        <a:bodyPr/>
        <a:lstStyle/>
        <a:p>
          <a:endParaRPr lang="en-US">
            <a:solidFill>
              <a:schemeClr val="bg1"/>
            </a:solidFill>
          </a:endParaRPr>
        </a:p>
      </dgm:t>
    </dgm:pt>
    <dgm:pt modelId="{828F30BF-2DF4-4F14-9187-4B81BB517508}" type="sibTrans" cxnId="{AFF9CAA4-E558-439C-85CF-7AAC10E00F80}">
      <dgm:prSet/>
      <dgm:spPr/>
      <dgm:t>
        <a:bodyPr/>
        <a:lstStyle/>
        <a:p>
          <a:endParaRPr lang="en-US">
            <a:solidFill>
              <a:schemeClr val="bg1"/>
            </a:solidFill>
          </a:endParaRPr>
        </a:p>
      </dgm:t>
    </dgm:pt>
    <dgm:pt modelId="{E60E68A2-9C3E-4B3C-8EA9-725970188D88}">
      <dgm:prSet/>
      <dgm:spPr/>
      <dgm:t>
        <a:bodyPr/>
        <a:lstStyle/>
        <a:p>
          <a:r>
            <a:rPr lang="en-US" i="1">
              <a:solidFill>
                <a:schemeClr val="bg1"/>
              </a:solidFill>
            </a:rPr>
            <a:t>UML class diagram</a:t>
          </a:r>
          <a:endParaRPr lang="en-US">
            <a:solidFill>
              <a:schemeClr val="bg1"/>
            </a:solidFill>
          </a:endParaRPr>
        </a:p>
      </dgm:t>
    </dgm:pt>
    <dgm:pt modelId="{79743B85-F693-4D66-9BF1-26FA74561E5C}" type="parTrans" cxnId="{CC15C595-1C99-4419-8EF8-1C1227987E57}">
      <dgm:prSet/>
      <dgm:spPr/>
      <dgm:t>
        <a:bodyPr/>
        <a:lstStyle/>
        <a:p>
          <a:endParaRPr lang="en-US">
            <a:solidFill>
              <a:schemeClr val="bg1"/>
            </a:solidFill>
          </a:endParaRPr>
        </a:p>
      </dgm:t>
    </dgm:pt>
    <dgm:pt modelId="{1AE4F7F5-CD6D-45F2-8315-465B648C4B88}" type="sibTrans" cxnId="{CC15C595-1C99-4419-8EF8-1C1227987E57}">
      <dgm:prSet/>
      <dgm:spPr/>
      <dgm:t>
        <a:bodyPr/>
        <a:lstStyle/>
        <a:p>
          <a:endParaRPr lang="en-US">
            <a:solidFill>
              <a:schemeClr val="bg1"/>
            </a:solidFill>
          </a:endParaRPr>
        </a:p>
      </dgm:t>
    </dgm:pt>
    <dgm:pt modelId="{C3E49EE7-71E2-4023-9C68-D394FF35A7D9}">
      <dgm:prSet/>
      <dgm:spPr/>
      <dgm:t>
        <a:bodyPr/>
        <a:lstStyle/>
        <a:p>
          <a:r>
            <a:rPr lang="el-GR" i="1">
              <a:solidFill>
                <a:schemeClr val="bg1"/>
              </a:solidFill>
            </a:rPr>
            <a:t>Αναλυτική γραπτή αναφορά (</a:t>
          </a:r>
          <a:r>
            <a:rPr lang="en-US" i="1">
              <a:solidFill>
                <a:schemeClr val="bg1"/>
              </a:solidFill>
            </a:rPr>
            <a:t>detailed report</a:t>
          </a:r>
          <a:r>
            <a:rPr lang="el-GR" i="1">
              <a:solidFill>
                <a:schemeClr val="bg1"/>
              </a:solidFill>
            </a:rPr>
            <a:t>)</a:t>
          </a:r>
          <a:endParaRPr lang="en-US">
            <a:solidFill>
              <a:schemeClr val="bg1"/>
            </a:solidFill>
          </a:endParaRPr>
        </a:p>
      </dgm:t>
    </dgm:pt>
    <dgm:pt modelId="{69F6CE4F-BC75-4572-8F96-75ED185CE1B1}" type="parTrans" cxnId="{01EC34BE-7200-484F-9B67-A5038B2FCDD6}">
      <dgm:prSet/>
      <dgm:spPr/>
      <dgm:t>
        <a:bodyPr/>
        <a:lstStyle/>
        <a:p>
          <a:endParaRPr lang="en-US">
            <a:solidFill>
              <a:schemeClr val="bg1"/>
            </a:solidFill>
          </a:endParaRPr>
        </a:p>
      </dgm:t>
    </dgm:pt>
    <dgm:pt modelId="{00D76289-0CA9-4A45-A827-191C3B026F9C}" type="sibTrans" cxnId="{01EC34BE-7200-484F-9B67-A5038B2FCDD6}">
      <dgm:prSet/>
      <dgm:spPr/>
      <dgm:t>
        <a:bodyPr/>
        <a:lstStyle/>
        <a:p>
          <a:endParaRPr lang="en-US">
            <a:solidFill>
              <a:schemeClr val="bg1"/>
            </a:solidFill>
          </a:endParaRPr>
        </a:p>
      </dgm:t>
    </dgm:pt>
    <dgm:pt modelId="{66A7A2FF-AA27-40AE-BAA3-83D8DC390143}">
      <dgm:prSet/>
      <dgm:spPr/>
      <dgm:t>
        <a:bodyPr/>
        <a:lstStyle/>
        <a:p>
          <a:r>
            <a:rPr lang="en-US" i="1">
              <a:solidFill>
                <a:schemeClr val="bg1"/>
              </a:solidFill>
            </a:rPr>
            <a:t>Javadoc</a:t>
          </a:r>
          <a:endParaRPr lang="en-US">
            <a:solidFill>
              <a:schemeClr val="bg1"/>
            </a:solidFill>
          </a:endParaRPr>
        </a:p>
      </dgm:t>
    </dgm:pt>
    <dgm:pt modelId="{BF6FA961-6D57-4438-B8B5-FA2EC474CFEF}" type="parTrans" cxnId="{741BB230-3E00-417F-964C-D7810583189B}">
      <dgm:prSet/>
      <dgm:spPr/>
      <dgm:t>
        <a:bodyPr/>
        <a:lstStyle/>
        <a:p>
          <a:endParaRPr lang="en-US">
            <a:solidFill>
              <a:schemeClr val="bg1"/>
            </a:solidFill>
          </a:endParaRPr>
        </a:p>
      </dgm:t>
    </dgm:pt>
    <dgm:pt modelId="{F98FF1A6-8E6B-4EC5-B5E2-7A5947BB0ACB}" type="sibTrans" cxnId="{741BB230-3E00-417F-964C-D7810583189B}">
      <dgm:prSet/>
      <dgm:spPr/>
      <dgm:t>
        <a:bodyPr/>
        <a:lstStyle/>
        <a:p>
          <a:endParaRPr lang="en-US">
            <a:solidFill>
              <a:schemeClr val="bg1"/>
            </a:solidFill>
          </a:endParaRPr>
        </a:p>
      </dgm:t>
    </dgm:pt>
    <dgm:pt modelId="{C03771D5-BF66-4889-897E-620F63B70F10}">
      <dgm:prSet/>
      <dgm:spPr/>
      <dgm:t>
        <a:bodyPr/>
        <a:lstStyle/>
        <a:p>
          <a:r>
            <a:rPr lang="el-GR" i="1">
              <a:solidFill>
                <a:schemeClr val="bg1"/>
              </a:solidFill>
            </a:rPr>
            <a:t>Πηγαίος κώδικας (</a:t>
          </a:r>
          <a:r>
            <a:rPr lang="en-US" i="1">
              <a:solidFill>
                <a:schemeClr val="bg1"/>
              </a:solidFill>
            </a:rPr>
            <a:t>source code</a:t>
          </a:r>
          <a:r>
            <a:rPr lang="el-GR" i="1">
              <a:solidFill>
                <a:schemeClr val="bg1"/>
              </a:solidFill>
            </a:rPr>
            <a:t>)</a:t>
          </a:r>
          <a:endParaRPr lang="en-US">
            <a:solidFill>
              <a:schemeClr val="bg1"/>
            </a:solidFill>
          </a:endParaRPr>
        </a:p>
      </dgm:t>
    </dgm:pt>
    <dgm:pt modelId="{EE3A421B-B570-4CC8-BE8B-68C15352E082}" type="parTrans" cxnId="{C0B59350-65F3-451A-9287-4BD008E56F83}">
      <dgm:prSet/>
      <dgm:spPr/>
      <dgm:t>
        <a:bodyPr/>
        <a:lstStyle/>
        <a:p>
          <a:endParaRPr lang="en-US">
            <a:solidFill>
              <a:schemeClr val="bg1"/>
            </a:solidFill>
          </a:endParaRPr>
        </a:p>
      </dgm:t>
    </dgm:pt>
    <dgm:pt modelId="{64C373B5-3866-4E1C-A4FF-86CEC3BC9600}" type="sibTrans" cxnId="{C0B59350-65F3-451A-9287-4BD008E56F83}">
      <dgm:prSet/>
      <dgm:spPr/>
      <dgm:t>
        <a:bodyPr/>
        <a:lstStyle/>
        <a:p>
          <a:endParaRPr lang="en-US">
            <a:solidFill>
              <a:schemeClr val="bg1"/>
            </a:solidFill>
          </a:endParaRPr>
        </a:p>
      </dgm:t>
    </dgm:pt>
    <dgm:pt modelId="{A278FA94-A3F1-4F23-95D4-7B6BE5DCA981}">
      <dgm:prSet/>
      <dgm:spPr/>
      <dgm:t>
        <a:bodyPr/>
        <a:lstStyle/>
        <a:p>
          <a:r>
            <a:rPr lang="el-GR" i="1">
              <a:solidFill>
                <a:schemeClr val="bg1"/>
              </a:solidFill>
            </a:rPr>
            <a:t>Εκτελέσιμος κώδικας </a:t>
          </a:r>
          <a:r>
            <a:rPr lang="en-US" i="1">
              <a:solidFill>
                <a:schemeClr val="bg1"/>
              </a:solidFill>
            </a:rPr>
            <a:t>(</a:t>
          </a:r>
          <a:r>
            <a:rPr lang="el-GR" i="1">
              <a:solidFill>
                <a:schemeClr val="bg1"/>
              </a:solidFill>
            </a:rPr>
            <a:t>με οδηγίες εκτέλεσης</a:t>
          </a:r>
          <a:r>
            <a:rPr lang="en-US" i="1">
              <a:solidFill>
                <a:schemeClr val="bg1"/>
              </a:solidFill>
            </a:rPr>
            <a:t>)</a:t>
          </a:r>
          <a:endParaRPr lang="en-US">
            <a:solidFill>
              <a:schemeClr val="bg1"/>
            </a:solidFill>
          </a:endParaRPr>
        </a:p>
      </dgm:t>
    </dgm:pt>
    <dgm:pt modelId="{5BDE8A13-C287-4009-9DE6-884D10DC25C5}" type="parTrans" cxnId="{311921AF-369C-444F-9263-0E1CB34B5A42}">
      <dgm:prSet/>
      <dgm:spPr/>
      <dgm:t>
        <a:bodyPr/>
        <a:lstStyle/>
        <a:p>
          <a:endParaRPr lang="en-US">
            <a:solidFill>
              <a:schemeClr val="bg1"/>
            </a:solidFill>
          </a:endParaRPr>
        </a:p>
      </dgm:t>
    </dgm:pt>
    <dgm:pt modelId="{6EC44627-1E66-43E2-A444-7D9C31FAAD03}" type="sibTrans" cxnId="{311921AF-369C-444F-9263-0E1CB34B5A42}">
      <dgm:prSet/>
      <dgm:spPr/>
      <dgm:t>
        <a:bodyPr/>
        <a:lstStyle/>
        <a:p>
          <a:endParaRPr lang="en-US">
            <a:solidFill>
              <a:schemeClr val="bg1"/>
            </a:solidFill>
          </a:endParaRPr>
        </a:p>
      </dgm:t>
    </dgm:pt>
    <dgm:pt modelId="{3333C0FA-EFC1-4BEF-B9E2-31CD559C6992}">
      <dgm:prSet/>
      <dgm:spPr/>
      <dgm:t>
        <a:bodyPr/>
        <a:lstStyle/>
        <a:p>
          <a:r>
            <a:rPr lang="el-GR" b="1">
              <a:solidFill>
                <a:schemeClr val="bg1"/>
              </a:solidFill>
            </a:rPr>
            <a:t>Φάση Υλοποίησης -2 (</a:t>
          </a:r>
          <a:r>
            <a:rPr lang="en-US" b="1">
              <a:solidFill>
                <a:schemeClr val="bg1"/>
              </a:solidFill>
            </a:rPr>
            <a:t>Implementation Phase – 2</a:t>
          </a:r>
          <a:r>
            <a:rPr lang="el-GR" b="1">
              <a:solidFill>
                <a:schemeClr val="bg1"/>
              </a:solidFill>
            </a:rPr>
            <a:t>)</a:t>
          </a:r>
          <a:endParaRPr lang="en-US">
            <a:solidFill>
              <a:schemeClr val="bg1"/>
            </a:solidFill>
          </a:endParaRPr>
        </a:p>
      </dgm:t>
    </dgm:pt>
    <dgm:pt modelId="{56C0707C-1570-4570-9AD4-46ECC13B4F0B}" type="parTrans" cxnId="{9D6EE341-28B5-4198-9D78-9DF66AF06877}">
      <dgm:prSet/>
      <dgm:spPr/>
      <dgm:t>
        <a:bodyPr/>
        <a:lstStyle/>
        <a:p>
          <a:endParaRPr lang="en-US">
            <a:solidFill>
              <a:schemeClr val="bg1"/>
            </a:solidFill>
          </a:endParaRPr>
        </a:p>
      </dgm:t>
    </dgm:pt>
    <dgm:pt modelId="{C0936D36-7007-42FB-AADA-8111495232E6}" type="sibTrans" cxnId="{9D6EE341-28B5-4198-9D78-9DF66AF06877}">
      <dgm:prSet/>
      <dgm:spPr/>
      <dgm:t>
        <a:bodyPr/>
        <a:lstStyle/>
        <a:p>
          <a:endParaRPr lang="en-US">
            <a:solidFill>
              <a:schemeClr val="bg1"/>
            </a:solidFill>
          </a:endParaRPr>
        </a:p>
      </dgm:t>
    </dgm:pt>
    <dgm:pt modelId="{FB5F3520-A11D-44AF-80E0-DEAADEF66302}">
      <dgm:prSet/>
      <dgm:spPr/>
      <dgm:t>
        <a:bodyPr/>
        <a:lstStyle/>
        <a:p>
          <a:r>
            <a:rPr lang="el-GR" i="1">
              <a:solidFill>
                <a:schemeClr val="bg1"/>
              </a:solidFill>
            </a:rPr>
            <a:t>Ίδιο με τη φάση -1</a:t>
          </a:r>
          <a:endParaRPr lang="en-US">
            <a:solidFill>
              <a:schemeClr val="bg1"/>
            </a:solidFill>
          </a:endParaRPr>
        </a:p>
      </dgm:t>
    </dgm:pt>
    <dgm:pt modelId="{577FC570-54C8-4F36-94A4-D4728E9BF0AB}" type="parTrans" cxnId="{9C577DA4-2833-427F-92F4-5661C40A5115}">
      <dgm:prSet/>
      <dgm:spPr/>
      <dgm:t>
        <a:bodyPr/>
        <a:lstStyle/>
        <a:p>
          <a:endParaRPr lang="en-US">
            <a:solidFill>
              <a:schemeClr val="bg1"/>
            </a:solidFill>
          </a:endParaRPr>
        </a:p>
      </dgm:t>
    </dgm:pt>
    <dgm:pt modelId="{ABF455AE-53FC-4BC9-9B87-EC9B6938B156}" type="sibTrans" cxnId="{9C577DA4-2833-427F-92F4-5661C40A5115}">
      <dgm:prSet/>
      <dgm:spPr/>
      <dgm:t>
        <a:bodyPr/>
        <a:lstStyle/>
        <a:p>
          <a:endParaRPr lang="en-US">
            <a:solidFill>
              <a:schemeClr val="bg1"/>
            </a:solidFill>
          </a:endParaRPr>
        </a:p>
      </dgm:t>
    </dgm:pt>
    <dgm:pt modelId="{EE347A6F-0FC4-4309-973D-9294C6D3A897}">
      <dgm:prSet/>
      <dgm:spPr/>
      <dgm:t>
        <a:bodyPr/>
        <a:lstStyle/>
        <a:p>
          <a:r>
            <a:rPr lang="el-GR" i="1">
              <a:solidFill>
                <a:schemeClr val="bg1"/>
              </a:solidFill>
            </a:rPr>
            <a:t>Ενδελεχής τεκμηρίωση δυνητικών διαφοροποιήσεων μεταξύ Φάσης -1 και 2</a:t>
          </a:r>
          <a:endParaRPr lang="en-US">
            <a:solidFill>
              <a:schemeClr val="bg1"/>
            </a:solidFill>
          </a:endParaRPr>
        </a:p>
      </dgm:t>
    </dgm:pt>
    <dgm:pt modelId="{348B3C06-7857-4988-9449-F30B435B2883}" type="parTrans" cxnId="{8E9A323B-A00D-45DE-8287-1346B8AB2B17}">
      <dgm:prSet/>
      <dgm:spPr/>
      <dgm:t>
        <a:bodyPr/>
        <a:lstStyle/>
        <a:p>
          <a:endParaRPr lang="en-US">
            <a:solidFill>
              <a:schemeClr val="bg1"/>
            </a:solidFill>
          </a:endParaRPr>
        </a:p>
      </dgm:t>
    </dgm:pt>
    <dgm:pt modelId="{4EA63FAC-F26F-4430-AF28-08BBC9B8A224}" type="sibTrans" cxnId="{8E9A323B-A00D-45DE-8287-1346B8AB2B17}">
      <dgm:prSet/>
      <dgm:spPr/>
      <dgm:t>
        <a:bodyPr/>
        <a:lstStyle/>
        <a:p>
          <a:endParaRPr lang="en-US">
            <a:solidFill>
              <a:schemeClr val="bg1"/>
            </a:solidFill>
          </a:endParaRPr>
        </a:p>
      </dgm:t>
    </dgm:pt>
    <dgm:pt modelId="{BC883713-510D-43E2-BBAA-FE9E9F75B057}">
      <dgm:prSet/>
      <dgm:spPr/>
      <dgm:t>
        <a:bodyPr/>
        <a:lstStyle/>
        <a:p>
          <a:r>
            <a:rPr lang="el-GR" b="1">
              <a:solidFill>
                <a:schemeClr val="bg1"/>
              </a:solidFill>
            </a:rPr>
            <a:t>Προφορική Εξέταση (</a:t>
          </a:r>
          <a:r>
            <a:rPr lang="en-US" b="1">
              <a:solidFill>
                <a:schemeClr val="bg1"/>
              </a:solidFill>
            </a:rPr>
            <a:t>Oral examination</a:t>
          </a:r>
          <a:r>
            <a:rPr lang="el-GR" b="1">
              <a:solidFill>
                <a:schemeClr val="bg1"/>
              </a:solidFill>
            </a:rPr>
            <a:t>)</a:t>
          </a:r>
          <a:endParaRPr lang="en-US">
            <a:solidFill>
              <a:schemeClr val="bg1"/>
            </a:solidFill>
          </a:endParaRPr>
        </a:p>
      </dgm:t>
    </dgm:pt>
    <dgm:pt modelId="{8180AC79-E569-4C28-87D7-70B167C03F97}" type="parTrans" cxnId="{F34B9F1D-E71C-4558-885B-ADDB888841D3}">
      <dgm:prSet/>
      <dgm:spPr/>
      <dgm:t>
        <a:bodyPr/>
        <a:lstStyle/>
        <a:p>
          <a:endParaRPr lang="en-US">
            <a:solidFill>
              <a:schemeClr val="bg1"/>
            </a:solidFill>
          </a:endParaRPr>
        </a:p>
      </dgm:t>
    </dgm:pt>
    <dgm:pt modelId="{7FB7F10E-87D0-4164-ACCC-083FC9BED938}" type="sibTrans" cxnId="{F34B9F1D-E71C-4558-885B-ADDB888841D3}">
      <dgm:prSet/>
      <dgm:spPr/>
      <dgm:t>
        <a:bodyPr/>
        <a:lstStyle/>
        <a:p>
          <a:endParaRPr lang="en-US">
            <a:solidFill>
              <a:schemeClr val="bg1"/>
            </a:solidFill>
          </a:endParaRPr>
        </a:p>
      </dgm:t>
    </dgm:pt>
    <dgm:pt modelId="{3B60CE81-B516-4006-8700-595DED77B42C}" type="pres">
      <dgm:prSet presAssocID="{DFD2D4A2-7AA2-477A-9041-9C45E81ABEE4}" presName="linear" presStyleCnt="0">
        <dgm:presLayoutVars>
          <dgm:animLvl val="lvl"/>
          <dgm:resizeHandles val="exact"/>
        </dgm:presLayoutVars>
      </dgm:prSet>
      <dgm:spPr/>
    </dgm:pt>
    <dgm:pt modelId="{D7820F00-D611-4D8D-9F95-835572814D62}" type="pres">
      <dgm:prSet presAssocID="{39E5E428-AF22-45F1-A252-F6FBFBE1573B}" presName="parentText" presStyleLbl="node1" presStyleIdx="0" presStyleCnt="4">
        <dgm:presLayoutVars>
          <dgm:chMax val="0"/>
          <dgm:bulletEnabled val="1"/>
        </dgm:presLayoutVars>
      </dgm:prSet>
      <dgm:spPr/>
    </dgm:pt>
    <dgm:pt modelId="{91BF7F20-1FF4-40C2-BBDE-874B709063A3}" type="pres">
      <dgm:prSet presAssocID="{39E5E428-AF22-45F1-A252-F6FBFBE1573B}" presName="childText" presStyleLbl="revTx" presStyleIdx="0" presStyleCnt="3">
        <dgm:presLayoutVars>
          <dgm:bulletEnabled val="1"/>
        </dgm:presLayoutVars>
      </dgm:prSet>
      <dgm:spPr/>
    </dgm:pt>
    <dgm:pt modelId="{0329A3D1-BC34-4480-B492-9EE8F9313CE9}" type="pres">
      <dgm:prSet presAssocID="{1B9E7302-0472-415D-8737-87D35632E3A1}" presName="parentText" presStyleLbl="node1" presStyleIdx="1" presStyleCnt="4">
        <dgm:presLayoutVars>
          <dgm:chMax val="0"/>
          <dgm:bulletEnabled val="1"/>
        </dgm:presLayoutVars>
      </dgm:prSet>
      <dgm:spPr/>
    </dgm:pt>
    <dgm:pt modelId="{8C7CEC5C-B118-47DD-A5FC-3EDAB7B73653}" type="pres">
      <dgm:prSet presAssocID="{1B9E7302-0472-415D-8737-87D35632E3A1}" presName="childText" presStyleLbl="revTx" presStyleIdx="1" presStyleCnt="3">
        <dgm:presLayoutVars>
          <dgm:bulletEnabled val="1"/>
        </dgm:presLayoutVars>
      </dgm:prSet>
      <dgm:spPr/>
    </dgm:pt>
    <dgm:pt modelId="{2CBF15B8-6E2F-4A54-9F7A-77AA2C563C9A}" type="pres">
      <dgm:prSet presAssocID="{3333C0FA-EFC1-4BEF-B9E2-31CD559C6992}" presName="parentText" presStyleLbl="node1" presStyleIdx="2" presStyleCnt="4">
        <dgm:presLayoutVars>
          <dgm:chMax val="0"/>
          <dgm:bulletEnabled val="1"/>
        </dgm:presLayoutVars>
      </dgm:prSet>
      <dgm:spPr/>
    </dgm:pt>
    <dgm:pt modelId="{F2FF60F0-3C3C-4794-985A-79C7D5ECFA35}" type="pres">
      <dgm:prSet presAssocID="{3333C0FA-EFC1-4BEF-B9E2-31CD559C6992}" presName="childText" presStyleLbl="revTx" presStyleIdx="2" presStyleCnt="3">
        <dgm:presLayoutVars>
          <dgm:bulletEnabled val="1"/>
        </dgm:presLayoutVars>
      </dgm:prSet>
      <dgm:spPr/>
    </dgm:pt>
    <dgm:pt modelId="{A21E4253-A39D-4182-953E-C34FFC3DBBB5}" type="pres">
      <dgm:prSet presAssocID="{BC883713-510D-43E2-BBAA-FE9E9F75B057}" presName="parentText" presStyleLbl="node1" presStyleIdx="3" presStyleCnt="4">
        <dgm:presLayoutVars>
          <dgm:chMax val="0"/>
          <dgm:bulletEnabled val="1"/>
        </dgm:presLayoutVars>
      </dgm:prSet>
      <dgm:spPr/>
    </dgm:pt>
  </dgm:ptLst>
  <dgm:cxnLst>
    <dgm:cxn modelId="{20DAA909-134B-4B77-AD75-DF95A0BB87D2}" type="presOf" srcId="{C03771D5-BF66-4889-897E-620F63B70F10}" destId="{8C7CEC5C-B118-47DD-A5FC-3EDAB7B73653}" srcOrd="0" destOrd="3" presId="urn:microsoft.com/office/officeart/2005/8/layout/vList2"/>
    <dgm:cxn modelId="{F34B9F1D-E71C-4558-885B-ADDB888841D3}" srcId="{DFD2D4A2-7AA2-477A-9041-9C45E81ABEE4}" destId="{BC883713-510D-43E2-BBAA-FE9E9F75B057}" srcOrd="3" destOrd="0" parTransId="{8180AC79-E569-4C28-87D7-70B167C03F97}" sibTransId="{7FB7F10E-87D0-4164-ACCC-083FC9BED938}"/>
    <dgm:cxn modelId="{F2553920-840A-43E2-A4E2-AE48DACB5D13}" srcId="{39E5E428-AF22-45F1-A252-F6FBFBE1573B}" destId="{2741A512-8EA0-4607-AEB2-65B08A91A0DD}" srcOrd="1" destOrd="0" parTransId="{03FDB57F-EE4D-43CB-9B4D-2CA473D13E6A}" sibTransId="{B3EAD1FC-0931-442F-90AB-3CA40661557D}"/>
    <dgm:cxn modelId="{1500FD22-B70A-479C-9E68-684A90861C2F}" type="presOf" srcId="{A278FA94-A3F1-4F23-95D4-7B6BE5DCA981}" destId="{8C7CEC5C-B118-47DD-A5FC-3EDAB7B73653}" srcOrd="0" destOrd="4" presId="urn:microsoft.com/office/officeart/2005/8/layout/vList2"/>
    <dgm:cxn modelId="{741BB230-3E00-417F-964C-D7810583189B}" srcId="{1B9E7302-0472-415D-8737-87D35632E3A1}" destId="{66A7A2FF-AA27-40AE-BAA3-83D8DC390143}" srcOrd="2" destOrd="0" parTransId="{BF6FA961-6D57-4438-B8B5-FA2EC474CFEF}" sibTransId="{F98FF1A6-8E6B-4EC5-B5E2-7A5947BB0ACB}"/>
    <dgm:cxn modelId="{8E9A323B-A00D-45DE-8287-1346B8AB2B17}" srcId="{3333C0FA-EFC1-4BEF-B9E2-31CD559C6992}" destId="{EE347A6F-0FC4-4309-973D-9294C6D3A897}" srcOrd="1" destOrd="0" parTransId="{348B3C06-7857-4988-9449-F30B435B2883}" sibTransId="{4EA63FAC-F26F-4430-AF28-08BBC9B8A224}"/>
    <dgm:cxn modelId="{593E593E-7BB0-4586-BEAF-626EC78A7A52}" type="presOf" srcId="{E60E68A2-9C3E-4B3C-8EA9-725970188D88}" destId="{8C7CEC5C-B118-47DD-A5FC-3EDAB7B73653}" srcOrd="0" destOrd="0" presId="urn:microsoft.com/office/officeart/2005/8/layout/vList2"/>
    <dgm:cxn modelId="{9D6EE341-28B5-4198-9D78-9DF66AF06877}" srcId="{DFD2D4A2-7AA2-477A-9041-9C45E81ABEE4}" destId="{3333C0FA-EFC1-4BEF-B9E2-31CD559C6992}" srcOrd="2" destOrd="0" parTransId="{56C0707C-1570-4570-9AD4-46ECC13B4F0B}" sibTransId="{C0936D36-7007-42FB-AADA-8111495232E6}"/>
    <dgm:cxn modelId="{D8EC6263-3CE8-49A1-B28D-5C5C2A9F751E}" type="presOf" srcId="{DFD2D4A2-7AA2-477A-9041-9C45E81ABEE4}" destId="{3B60CE81-B516-4006-8700-595DED77B42C}" srcOrd="0" destOrd="0" presId="urn:microsoft.com/office/officeart/2005/8/layout/vList2"/>
    <dgm:cxn modelId="{C0B59350-65F3-451A-9287-4BD008E56F83}" srcId="{1B9E7302-0472-415D-8737-87D35632E3A1}" destId="{C03771D5-BF66-4889-897E-620F63B70F10}" srcOrd="3" destOrd="0" parTransId="{EE3A421B-B570-4CC8-BE8B-68C15352E082}" sibTransId="{64C373B5-3866-4E1C-A4FF-86CEC3BC9600}"/>
    <dgm:cxn modelId="{79BFC684-2456-4C55-8E7E-C3DA0F7C2870}" type="presOf" srcId="{39E5E428-AF22-45F1-A252-F6FBFBE1573B}" destId="{D7820F00-D611-4D8D-9F95-835572814D62}" srcOrd="0" destOrd="0" presId="urn:microsoft.com/office/officeart/2005/8/layout/vList2"/>
    <dgm:cxn modelId="{011E1A8F-77FA-41D8-B21B-B2A6432BDDD0}" type="presOf" srcId="{1B9E7302-0472-415D-8737-87D35632E3A1}" destId="{0329A3D1-BC34-4480-B492-9EE8F9313CE9}" srcOrd="0" destOrd="0" presId="urn:microsoft.com/office/officeart/2005/8/layout/vList2"/>
    <dgm:cxn modelId="{99009490-55C5-432C-BC76-175CE19DE371}" type="presOf" srcId="{BC883713-510D-43E2-BBAA-FE9E9F75B057}" destId="{A21E4253-A39D-4182-953E-C34FFC3DBBB5}" srcOrd="0" destOrd="0" presId="urn:microsoft.com/office/officeart/2005/8/layout/vList2"/>
    <dgm:cxn modelId="{CC15C595-1C99-4419-8EF8-1C1227987E57}" srcId="{1B9E7302-0472-415D-8737-87D35632E3A1}" destId="{E60E68A2-9C3E-4B3C-8EA9-725970188D88}" srcOrd="0" destOrd="0" parTransId="{79743B85-F693-4D66-9BF1-26FA74561E5C}" sibTransId="{1AE4F7F5-CD6D-45F2-8315-465B648C4B88}"/>
    <dgm:cxn modelId="{D73A369D-9A04-4803-9394-BC3F4A966455}" srcId="{39E5E428-AF22-45F1-A252-F6FBFBE1573B}" destId="{9A94CA02-98EC-484C-A7E7-C7D324E0FC0F}" srcOrd="0" destOrd="0" parTransId="{EC3EEB3A-1FD4-49EB-8C41-38083E15A2F1}" sibTransId="{3DA69634-6B0D-4D2F-B010-C726F8EDE58E}"/>
    <dgm:cxn modelId="{932C329E-1FAB-4055-9D17-BA0DE17A9679}" type="presOf" srcId="{2741A512-8EA0-4607-AEB2-65B08A91A0DD}" destId="{91BF7F20-1FF4-40C2-BBDE-874B709063A3}" srcOrd="0" destOrd="1" presId="urn:microsoft.com/office/officeart/2005/8/layout/vList2"/>
    <dgm:cxn modelId="{55559AA0-5770-4F01-BA10-81FD1AABD2DD}" type="presOf" srcId="{C3E49EE7-71E2-4023-9C68-D394FF35A7D9}" destId="{8C7CEC5C-B118-47DD-A5FC-3EDAB7B73653}" srcOrd="0" destOrd="1" presId="urn:microsoft.com/office/officeart/2005/8/layout/vList2"/>
    <dgm:cxn modelId="{9C577DA4-2833-427F-92F4-5661C40A5115}" srcId="{3333C0FA-EFC1-4BEF-B9E2-31CD559C6992}" destId="{FB5F3520-A11D-44AF-80E0-DEAADEF66302}" srcOrd="0" destOrd="0" parTransId="{577FC570-54C8-4F36-94A4-D4728E9BF0AB}" sibTransId="{ABF455AE-53FC-4BC9-9B87-EC9B6938B156}"/>
    <dgm:cxn modelId="{AFF9CAA4-E558-439C-85CF-7AAC10E00F80}" srcId="{DFD2D4A2-7AA2-477A-9041-9C45E81ABEE4}" destId="{1B9E7302-0472-415D-8737-87D35632E3A1}" srcOrd="1" destOrd="0" parTransId="{72F904A9-FF61-4613-A916-92E1CE953124}" sibTransId="{828F30BF-2DF4-4F14-9187-4B81BB517508}"/>
    <dgm:cxn modelId="{311921AF-369C-444F-9263-0E1CB34B5A42}" srcId="{1B9E7302-0472-415D-8737-87D35632E3A1}" destId="{A278FA94-A3F1-4F23-95D4-7B6BE5DCA981}" srcOrd="4" destOrd="0" parTransId="{5BDE8A13-C287-4009-9DE6-884D10DC25C5}" sibTransId="{6EC44627-1E66-43E2-A444-7D9C31FAAD03}"/>
    <dgm:cxn modelId="{507591B0-3123-433A-8A8E-69EF619AF18A}" type="presOf" srcId="{3333C0FA-EFC1-4BEF-B9E2-31CD559C6992}" destId="{2CBF15B8-6E2F-4A54-9F7A-77AA2C563C9A}" srcOrd="0" destOrd="0" presId="urn:microsoft.com/office/officeart/2005/8/layout/vList2"/>
    <dgm:cxn modelId="{01EC34BE-7200-484F-9B67-A5038B2FCDD6}" srcId="{1B9E7302-0472-415D-8737-87D35632E3A1}" destId="{C3E49EE7-71E2-4023-9C68-D394FF35A7D9}" srcOrd="1" destOrd="0" parTransId="{69F6CE4F-BC75-4572-8F96-75ED185CE1B1}" sibTransId="{00D76289-0CA9-4A45-A827-191C3B026F9C}"/>
    <dgm:cxn modelId="{A39C8ECC-E345-4A95-9F7D-EEF5304E5A68}" type="presOf" srcId="{66A7A2FF-AA27-40AE-BAA3-83D8DC390143}" destId="{8C7CEC5C-B118-47DD-A5FC-3EDAB7B73653}" srcOrd="0" destOrd="2" presId="urn:microsoft.com/office/officeart/2005/8/layout/vList2"/>
    <dgm:cxn modelId="{7F60B0D8-7506-4844-8410-BB8B01EEFF70}" type="presOf" srcId="{9A94CA02-98EC-484C-A7E7-C7D324E0FC0F}" destId="{91BF7F20-1FF4-40C2-BBDE-874B709063A3}" srcOrd="0" destOrd="0" presId="urn:microsoft.com/office/officeart/2005/8/layout/vList2"/>
    <dgm:cxn modelId="{5BE120EA-C89C-42FD-97B1-5774EE4C3158}" type="presOf" srcId="{EE347A6F-0FC4-4309-973D-9294C6D3A897}" destId="{F2FF60F0-3C3C-4794-985A-79C7D5ECFA35}" srcOrd="0" destOrd="1" presId="urn:microsoft.com/office/officeart/2005/8/layout/vList2"/>
    <dgm:cxn modelId="{FB6A1CEB-1BB1-49F0-89BF-179803029C23}" type="presOf" srcId="{FB5F3520-A11D-44AF-80E0-DEAADEF66302}" destId="{F2FF60F0-3C3C-4794-985A-79C7D5ECFA35}" srcOrd="0" destOrd="0" presId="urn:microsoft.com/office/officeart/2005/8/layout/vList2"/>
    <dgm:cxn modelId="{F62AF7F4-7FBD-4D09-9230-CD755549F383}" srcId="{DFD2D4A2-7AA2-477A-9041-9C45E81ABEE4}" destId="{39E5E428-AF22-45F1-A252-F6FBFBE1573B}" srcOrd="0" destOrd="0" parTransId="{3824484B-BA78-4699-8133-8C2C901047F2}" sibTransId="{12323D23-4559-4D12-A413-0BD1ACE3067F}"/>
    <dgm:cxn modelId="{82DF7B60-8F95-4014-89CD-76C3F8B739CF}" type="presParOf" srcId="{3B60CE81-B516-4006-8700-595DED77B42C}" destId="{D7820F00-D611-4D8D-9F95-835572814D62}" srcOrd="0" destOrd="0" presId="urn:microsoft.com/office/officeart/2005/8/layout/vList2"/>
    <dgm:cxn modelId="{DB118B9B-C37B-4EEA-A7C1-23C0D8EF8526}" type="presParOf" srcId="{3B60CE81-B516-4006-8700-595DED77B42C}" destId="{91BF7F20-1FF4-40C2-BBDE-874B709063A3}" srcOrd="1" destOrd="0" presId="urn:microsoft.com/office/officeart/2005/8/layout/vList2"/>
    <dgm:cxn modelId="{FE50313D-8A32-4E62-8BD3-E8796DA7AD65}" type="presParOf" srcId="{3B60CE81-B516-4006-8700-595DED77B42C}" destId="{0329A3D1-BC34-4480-B492-9EE8F9313CE9}" srcOrd="2" destOrd="0" presId="urn:microsoft.com/office/officeart/2005/8/layout/vList2"/>
    <dgm:cxn modelId="{FC077E2C-71EE-4491-A7B0-DEC25D9C7A85}" type="presParOf" srcId="{3B60CE81-B516-4006-8700-595DED77B42C}" destId="{8C7CEC5C-B118-47DD-A5FC-3EDAB7B73653}" srcOrd="3" destOrd="0" presId="urn:microsoft.com/office/officeart/2005/8/layout/vList2"/>
    <dgm:cxn modelId="{E31EE882-6658-4478-9988-D587E316BD60}" type="presParOf" srcId="{3B60CE81-B516-4006-8700-595DED77B42C}" destId="{2CBF15B8-6E2F-4A54-9F7A-77AA2C563C9A}" srcOrd="4" destOrd="0" presId="urn:microsoft.com/office/officeart/2005/8/layout/vList2"/>
    <dgm:cxn modelId="{DFCEBB7E-1839-4F39-AD71-9F0AC153B500}" type="presParOf" srcId="{3B60CE81-B516-4006-8700-595DED77B42C}" destId="{F2FF60F0-3C3C-4794-985A-79C7D5ECFA35}" srcOrd="5" destOrd="0" presId="urn:microsoft.com/office/officeart/2005/8/layout/vList2"/>
    <dgm:cxn modelId="{5FBEABE9-0789-41A9-86C7-FE428211F3CF}" type="presParOf" srcId="{3B60CE81-B516-4006-8700-595DED77B42C}" destId="{A21E4253-A39D-4182-953E-C34FFC3DBB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Φάση Ανάλυσης (</a:t>
          </a:r>
          <a:r>
            <a:rPr lang="en-US" sz="2000" b="1" kern="1200" dirty="0"/>
            <a:t>Analysis Phase</a:t>
          </a:r>
          <a:r>
            <a:rPr lang="el-GR" sz="2000" b="1" kern="1200" dirty="0"/>
            <a:t>)</a:t>
          </a:r>
          <a:endParaRPr lang="en-US" sz="2000" kern="1200" dirty="0"/>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UML class diagram</a:t>
          </a:r>
          <a:r>
            <a:rPr lang="el-GR" sz="1600" i="1" kern="1200" dirty="0"/>
            <a:t> </a:t>
          </a:r>
          <a:r>
            <a:rPr lang="el-GR" sz="1600" b="1" i="1" kern="1200" baseline="30000" dirty="0"/>
            <a:t>*1</a:t>
          </a:r>
          <a:endParaRPr lang="en-US" sz="1600" kern="1200" dirty="0"/>
        </a:p>
        <a:p>
          <a:pPr marL="171450" lvl="1" indent="-171450" algn="l" defTabSz="711200">
            <a:lnSpc>
              <a:spcPct val="90000"/>
            </a:lnSpc>
            <a:spcBef>
              <a:spcPct val="0"/>
            </a:spcBef>
            <a:spcAft>
              <a:spcPct val="20000"/>
            </a:spcAft>
            <a:buChar char="•"/>
          </a:pPr>
          <a:r>
            <a:rPr lang="el-GR" sz="1600" i="1" kern="1200"/>
            <a:t>Αναλυτική γραπτή αναφορά (</a:t>
          </a:r>
          <a:r>
            <a:rPr lang="en-US" sz="1600" i="1" kern="1200"/>
            <a:t>extensive textual report</a:t>
          </a:r>
          <a:r>
            <a:rPr lang="el-GR" sz="1600" i="1" kern="1200"/>
            <a:t>)</a:t>
          </a:r>
          <a:endParaRPr lang="en-US" sz="1600" kern="1200"/>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t>Φάση Υλοποίησης -1 (</a:t>
          </a:r>
          <a:r>
            <a:rPr lang="en-US" sz="2000" b="1" kern="1200" dirty="0"/>
            <a:t>Implementation Phase – 1</a:t>
          </a:r>
          <a:r>
            <a:rPr lang="el-GR" sz="2000" b="1" kern="1200" dirty="0"/>
            <a:t>)</a:t>
          </a:r>
          <a:endParaRPr lang="en-US" sz="2000" kern="1200" dirty="0"/>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UML class diagram</a:t>
          </a:r>
          <a:endParaRPr lang="en-US" sz="1600" kern="1200"/>
        </a:p>
        <a:p>
          <a:pPr marL="171450" lvl="1" indent="-171450" algn="l" defTabSz="711200">
            <a:lnSpc>
              <a:spcPct val="90000"/>
            </a:lnSpc>
            <a:spcBef>
              <a:spcPct val="0"/>
            </a:spcBef>
            <a:spcAft>
              <a:spcPct val="20000"/>
            </a:spcAft>
            <a:buChar char="•"/>
          </a:pPr>
          <a:r>
            <a:rPr lang="el-GR" sz="1600" i="1" kern="1200"/>
            <a:t>Αναλυτική γραπτή αναφορά (</a:t>
          </a:r>
          <a:r>
            <a:rPr lang="en-US" sz="1600" i="1" kern="1200"/>
            <a:t>detailed report</a:t>
          </a:r>
          <a:r>
            <a:rPr lang="el-GR" sz="1600" i="1" kern="1200"/>
            <a:t>)</a:t>
          </a:r>
          <a:endParaRPr lang="en-US" sz="1600" kern="1200"/>
        </a:p>
        <a:p>
          <a:pPr marL="171450" lvl="1" indent="-171450" algn="l" defTabSz="711200">
            <a:lnSpc>
              <a:spcPct val="90000"/>
            </a:lnSpc>
            <a:spcBef>
              <a:spcPct val="0"/>
            </a:spcBef>
            <a:spcAft>
              <a:spcPct val="20000"/>
            </a:spcAft>
            <a:buChar char="•"/>
          </a:pPr>
          <a:r>
            <a:rPr lang="en-US" sz="1600" i="1" kern="1200"/>
            <a:t>Javadoc</a:t>
          </a:r>
          <a:endParaRPr lang="en-US" sz="1600" kern="1200"/>
        </a:p>
        <a:p>
          <a:pPr marL="171450" lvl="1" indent="-171450" algn="l" defTabSz="711200">
            <a:lnSpc>
              <a:spcPct val="90000"/>
            </a:lnSpc>
            <a:spcBef>
              <a:spcPct val="0"/>
            </a:spcBef>
            <a:spcAft>
              <a:spcPct val="20000"/>
            </a:spcAft>
            <a:buChar char="•"/>
          </a:pPr>
          <a:r>
            <a:rPr lang="el-GR" sz="1600" i="1" kern="1200"/>
            <a:t>Πηγαίος κώδικας (</a:t>
          </a:r>
          <a:r>
            <a:rPr lang="en-US" sz="1600" i="1" kern="1200"/>
            <a:t>source code</a:t>
          </a:r>
          <a:r>
            <a:rPr lang="el-GR" sz="1600" i="1" kern="1200"/>
            <a:t>)</a:t>
          </a:r>
          <a:endParaRPr lang="en-US" sz="1600" kern="1200"/>
        </a:p>
        <a:p>
          <a:pPr marL="171450" lvl="1" indent="-171450" algn="l" defTabSz="711200">
            <a:lnSpc>
              <a:spcPct val="90000"/>
            </a:lnSpc>
            <a:spcBef>
              <a:spcPct val="0"/>
            </a:spcBef>
            <a:spcAft>
              <a:spcPct val="20000"/>
            </a:spcAft>
            <a:buChar char="•"/>
          </a:pPr>
          <a:r>
            <a:rPr lang="el-GR" sz="1600" i="1" kern="1200"/>
            <a:t>Εκτελέσιμος κώδικας </a:t>
          </a:r>
          <a:r>
            <a:rPr lang="en-US" sz="1600" i="1" kern="1200"/>
            <a:t>(</a:t>
          </a:r>
          <a:r>
            <a:rPr lang="el-GR" sz="1600" i="1" kern="1200"/>
            <a:t>με οδηγίες εκτέλεσης</a:t>
          </a:r>
          <a:r>
            <a:rPr lang="en-US" sz="1600" i="1" kern="1200"/>
            <a:t>)</a:t>
          </a:r>
          <a:endParaRPr lang="en-US" sz="1600" kern="1200"/>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Φάση Υλοποίησης -2 (</a:t>
          </a:r>
          <a:r>
            <a:rPr lang="en-US" sz="2000" b="1" kern="1200"/>
            <a:t>Implementation Phase – 2</a:t>
          </a:r>
          <a:r>
            <a:rPr lang="el-GR" sz="2000" b="1" kern="1200"/>
            <a:t>)</a:t>
          </a:r>
          <a:endParaRPr lang="en-US" sz="2000" kern="1200"/>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t>Ίδιο με τη φάση -1</a:t>
          </a:r>
          <a:endParaRPr lang="en-US" sz="1600" kern="1200"/>
        </a:p>
        <a:p>
          <a:pPr marL="171450" lvl="1" indent="-171450" algn="l" defTabSz="711200">
            <a:lnSpc>
              <a:spcPct val="90000"/>
            </a:lnSpc>
            <a:spcBef>
              <a:spcPct val="0"/>
            </a:spcBef>
            <a:spcAft>
              <a:spcPct val="20000"/>
            </a:spcAft>
            <a:buChar char="•"/>
          </a:pPr>
          <a:r>
            <a:rPr lang="el-GR" sz="1600" i="1" kern="1200"/>
            <a:t>Ενδελεχής τεκμηρίωση δυνητικών διαφοροποιήσεων μεταξύ Φάσης -1 και 2</a:t>
          </a:r>
          <a:endParaRPr lang="en-US" sz="1600" kern="1200"/>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t>Προφορική Εξέταση (</a:t>
          </a:r>
          <a:r>
            <a:rPr lang="en-US" sz="2000" b="1" kern="1200"/>
            <a:t>Oral examination</a:t>
          </a:r>
          <a:r>
            <a:rPr lang="el-GR" sz="2000" b="1" kern="1200"/>
            <a:t>)</a:t>
          </a:r>
          <a:endParaRPr lang="en-US" sz="2000" kern="1200"/>
        </a:p>
      </dsp:txBody>
      <dsp:txXfrm>
        <a:off x="23417" y="4167161"/>
        <a:ext cx="5866603"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DE5B-4135-47E2-8203-C9EF3527E906}">
      <dsp:nvSpPr>
        <dsp:cNvPr id="0" name=""/>
        <dsp:cNvSpPr/>
      </dsp:nvSpPr>
      <dsp:spPr>
        <a:xfrm>
          <a:off x="0" y="251496"/>
          <a:ext cx="9604375" cy="13702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312420" rIns="745406" bIns="106680" numCol="1" spcCol="1270" anchor="t" anchorCtr="0">
          <a:noAutofit/>
        </a:bodyPr>
        <a:lstStyle/>
        <a:p>
          <a:pPr marL="114300" lvl="1" indent="-114300" algn="l" defTabSz="666750">
            <a:lnSpc>
              <a:spcPct val="90000"/>
            </a:lnSpc>
            <a:spcBef>
              <a:spcPct val="0"/>
            </a:spcBef>
            <a:spcAft>
              <a:spcPct val="15000"/>
            </a:spcAft>
            <a:buChar char="•"/>
          </a:pPr>
          <a:r>
            <a:rPr lang="el-GR" sz="1500" kern="1200"/>
            <a:t>Μπάμπης Κολοκούρης ΤΠ4504</a:t>
          </a:r>
          <a:endParaRPr lang="en-US" sz="1500" kern="1200" dirty="0"/>
        </a:p>
        <a:p>
          <a:pPr marL="114300" lvl="1" indent="-114300" algn="l" defTabSz="666750">
            <a:lnSpc>
              <a:spcPct val="90000"/>
            </a:lnSpc>
            <a:spcBef>
              <a:spcPct val="0"/>
            </a:spcBef>
            <a:spcAft>
              <a:spcPct val="15000"/>
            </a:spcAft>
            <a:buChar char="•"/>
          </a:pPr>
          <a:r>
            <a:rPr lang="el-GR" sz="1500" kern="1200" dirty="0" err="1"/>
            <a:t>Παναγιώτης Προίσκος ΤΠ4606</a:t>
          </a:r>
          <a:endParaRPr lang="en-US" sz="1500" kern="1200" dirty="0" err="1"/>
        </a:p>
        <a:p>
          <a:pPr marL="114300" lvl="1" indent="-114300" algn="l" defTabSz="666750">
            <a:lnSpc>
              <a:spcPct val="90000"/>
            </a:lnSpc>
            <a:spcBef>
              <a:spcPct val="0"/>
            </a:spcBef>
            <a:spcAft>
              <a:spcPct val="15000"/>
            </a:spcAft>
            <a:buChar char="•"/>
          </a:pPr>
          <a:r>
            <a:rPr lang="el-GR" sz="1500" kern="1200" dirty="0" err="1"/>
            <a:t>Διονύσης Χατζής ΤΠ4906</a:t>
          </a:r>
          <a:endParaRPr lang="en-US" sz="1500" kern="1200" dirty="0" err="1"/>
        </a:p>
        <a:p>
          <a:pPr marL="114300" lvl="1" indent="-114300" algn="l" defTabSz="666750">
            <a:lnSpc>
              <a:spcPct val="90000"/>
            </a:lnSpc>
            <a:spcBef>
              <a:spcPct val="0"/>
            </a:spcBef>
            <a:spcAft>
              <a:spcPct val="15000"/>
            </a:spcAft>
            <a:buChar char="•"/>
          </a:pPr>
          <a:r>
            <a:rPr lang="el-GR" sz="1500" kern="1200" dirty="0" err="1"/>
            <a:t>Φραγκιαδάκης Στυλιανός ΤΠ4691</a:t>
          </a:r>
          <a:endParaRPr lang="en-US" sz="1500" kern="1200" dirty="0" err="1"/>
        </a:p>
      </dsp:txBody>
      <dsp:txXfrm>
        <a:off x="0" y="251496"/>
        <a:ext cx="9604375" cy="1370250"/>
      </dsp:txXfrm>
    </dsp:sp>
    <dsp:sp modelId="{46F43FAC-6C24-45A5-9A05-37E006232478}">
      <dsp:nvSpPr>
        <dsp:cNvPr id="0" name=""/>
        <dsp:cNvSpPr/>
      </dsp:nvSpPr>
      <dsp:spPr>
        <a:xfrm>
          <a:off x="480218" y="30096"/>
          <a:ext cx="6723062" cy="4428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666750">
            <a:lnSpc>
              <a:spcPct val="90000"/>
            </a:lnSpc>
            <a:spcBef>
              <a:spcPct val="0"/>
            </a:spcBef>
            <a:spcAft>
              <a:spcPct val="35000"/>
            </a:spcAft>
            <a:buNone/>
          </a:pPr>
          <a:r>
            <a:rPr lang="el-GR" sz="1500" b="1" kern="1200"/>
            <a:t>Σύλληψη &amp; Καταγραφή Ιδέας</a:t>
          </a:r>
          <a:endParaRPr lang="en-US" sz="1500" kern="1200"/>
        </a:p>
      </dsp:txBody>
      <dsp:txXfrm>
        <a:off x="501834" y="51712"/>
        <a:ext cx="6679830" cy="399568"/>
      </dsp:txXfrm>
    </dsp:sp>
    <dsp:sp modelId="{76DD5EB1-DA39-4C2F-9403-F384C3B05AD5}">
      <dsp:nvSpPr>
        <dsp:cNvPr id="0" name=""/>
        <dsp:cNvSpPr/>
      </dsp:nvSpPr>
      <dsp:spPr>
        <a:xfrm>
          <a:off x="0" y="1924147"/>
          <a:ext cx="9604375" cy="13702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5406" tIns="312420" rIns="74540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Βιδάκης Νικόλαος, </a:t>
          </a:r>
        </a:p>
        <a:p>
          <a:pPr marL="114300" lvl="1" indent="-114300" algn="l" defTabSz="666750">
            <a:lnSpc>
              <a:spcPct val="90000"/>
            </a:lnSpc>
            <a:spcBef>
              <a:spcPct val="0"/>
            </a:spcBef>
            <a:spcAft>
              <a:spcPct val="15000"/>
            </a:spcAft>
            <a:buChar char="•"/>
          </a:pPr>
          <a:r>
            <a:rPr lang="en-US" sz="1500" kern="1200"/>
            <a:t>Αϊβαλής Κώστας, </a:t>
          </a:r>
        </a:p>
        <a:p>
          <a:pPr marL="114300" lvl="1" indent="-114300" algn="l" defTabSz="666750">
            <a:lnSpc>
              <a:spcPct val="90000"/>
            </a:lnSpc>
            <a:spcBef>
              <a:spcPct val="0"/>
            </a:spcBef>
            <a:spcAft>
              <a:spcPct val="15000"/>
            </a:spcAft>
            <a:buChar char="•"/>
          </a:pPr>
          <a:r>
            <a:rPr lang="el-GR" sz="1500" kern="1200"/>
            <a:t>Τράμπας Αποστόλης</a:t>
          </a:r>
          <a:endParaRPr lang="en-US" sz="1500" kern="1200"/>
        </a:p>
        <a:p>
          <a:pPr marL="114300" lvl="1" indent="-114300" algn="l" defTabSz="666750">
            <a:lnSpc>
              <a:spcPct val="90000"/>
            </a:lnSpc>
            <a:spcBef>
              <a:spcPct val="0"/>
            </a:spcBef>
            <a:spcAft>
              <a:spcPct val="15000"/>
            </a:spcAft>
            <a:buChar char="•"/>
          </a:pPr>
          <a:r>
            <a:rPr lang="en-US" sz="1500" kern="1200"/>
            <a:t>Παπαδάκης Αλέξανδρος</a:t>
          </a:r>
        </a:p>
      </dsp:txBody>
      <dsp:txXfrm>
        <a:off x="0" y="1924147"/>
        <a:ext cx="9604375" cy="1370250"/>
      </dsp:txXfrm>
    </dsp:sp>
    <dsp:sp modelId="{D3456944-AB7D-4199-BB25-D63D4A1BFB2D}">
      <dsp:nvSpPr>
        <dsp:cNvPr id="0" name=""/>
        <dsp:cNvSpPr/>
      </dsp:nvSpPr>
      <dsp:spPr>
        <a:xfrm>
          <a:off x="480218" y="1702747"/>
          <a:ext cx="6723062" cy="4428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666750">
            <a:lnSpc>
              <a:spcPct val="90000"/>
            </a:lnSpc>
            <a:spcBef>
              <a:spcPct val="0"/>
            </a:spcBef>
            <a:spcAft>
              <a:spcPct val="35000"/>
            </a:spcAft>
            <a:buNone/>
          </a:pPr>
          <a:r>
            <a:rPr lang="en-US" sz="1500" b="1" kern="1200"/>
            <a:t>Παρακολούθηση Υλοποίησης Project</a:t>
          </a:r>
          <a:endParaRPr lang="en-US" sz="1500" kern="1200"/>
        </a:p>
      </dsp:txBody>
      <dsp:txXfrm>
        <a:off x="501834" y="1724363"/>
        <a:ext cx="667983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20F00-D611-4D8D-9F95-835572814D62}">
      <dsp:nvSpPr>
        <dsp:cNvPr id="0" name=""/>
        <dsp:cNvSpPr/>
      </dsp:nvSpPr>
      <dsp:spPr>
        <a:xfrm>
          <a:off x="0" y="13643"/>
          <a:ext cx="5913437" cy="47970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Ανάλυσης (</a:t>
          </a:r>
          <a:r>
            <a:rPr lang="en-US" sz="2000" b="1" kern="1200" dirty="0">
              <a:solidFill>
                <a:schemeClr val="bg1"/>
              </a:solidFill>
            </a:rPr>
            <a:t>Analysis Phase</a:t>
          </a:r>
          <a:r>
            <a:rPr lang="el-GR" sz="2000" b="1" kern="1200" dirty="0">
              <a:solidFill>
                <a:schemeClr val="bg1"/>
              </a:solidFill>
            </a:rPr>
            <a:t>)</a:t>
          </a:r>
          <a:endParaRPr lang="en-US" sz="2000" kern="1200" dirty="0">
            <a:solidFill>
              <a:schemeClr val="bg1"/>
            </a:solidFill>
          </a:endParaRPr>
        </a:p>
      </dsp:txBody>
      <dsp:txXfrm>
        <a:off x="23417" y="37060"/>
        <a:ext cx="5866603" cy="432866"/>
      </dsp:txXfrm>
    </dsp:sp>
    <dsp:sp modelId="{91BF7F20-1FF4-40C2-BBDE-874B709063A3}">
      <dsp:nvSpPr>
        <dsp:cNvPr id="0" name=""/>
        <dsp:cNvSpPr/>
      </dsp:nvSpPr>
      <dsp:spPr>
        <a:xfrm>
          <a:off x="0" y="493343"/>
          <a:ext cx="5913437"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r>
            <a:rPr lang="el-GR" sz="1600" i="1" kern="1200" dirty="0">
              <a:solidFill>
                <a:schemeClr val="bg1"/>
              </a:solidFill>
            </a:rPr>
            <a:t> </a:t>
          </a:r>
          <a:r>
            <a:rPr lang="el-GR" sz="1600" b="1" i="1" kern="1200" baseline="30000" dirty="0">
              <a:solidFill>
                <a:schemeClr val="bg1"/>
              </a:solidFill>
            </a:rPr>
            <a:t>*1</a:t>
          </a:r>
          <a:endParaRPr lang="en-US" sz="1600" kern="1200" dirty="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extensive textual report</a:t>
          </a:r>
          <a:r>
            <a:rPr lang="el-GR" sz="1600" i="1" kern="1200">
              <a:solidFill>
                <a:schemeClr val="bg1"/>
              </a:solidFill>
            </a:rPr>
            <a:t>)</a:t>
          </a:r>
          <a:endParaRPr lang="en-US" sz="1600" kern="1200">
            <a:solidFill>
              <a:schemeClr val="bg1"/>
            </a:solidFill>
          </a:endParaRPr>
        </a:p>
      </dsp:txBody>
      <dsp:txXfrm>
        <a:off x="0" y="493343"/>
        <a:ext cx="5913437" cy="538200"/>
      </dsp:txXfrm>
    </dsp:sp>
    <dsp:sp modelId="{0329A3D1-BC34-4480-B492-9EE8F9313CE9}">
      <dsp:nvSpPr>
        <dsp:cNvPr id="0" name=""/>
        <dsp:cNvSpPr/>
      </dsp:nvSpPr>
      <dsp:spPr>
        <a:xfrm>
          <a:off x="0" y="1031543"/>
          <a:ext cx="5913437" cy="479700"/>
        </a:xfrm>
        <a:prstGeom prst="roundRect">
          <a:avLst/>
        </a:prstGeom>
        <a:gradFill rotWithShape="0">
          <a:gsLst>
            <a:gs pos="0">
              <a:schemeClr val="accent5">
                <a:hueOff val="-561544"/>
                <a:satOff val="-2648"/>
                <a:lumOff val="653"/>
                <a:alphaOff val="0"/>
                <a:tint val="98000"/>
                <a:satMod val="110000"/>
                <a:lumMod val="104000"/>
              </a:schemeClr>
            </a:gs>
            <a:gs pos="69000">
              <a:schemeClr val="accent5">
                <a:hueOff val="-561544"/>
                <a:satOff val="-2648"/>
                <a:lumOff val="653"/>
                <a:alphaOff val="0"/>
                <a:shade val="88000"/>
                <a:satMod val="130000"/>
                <a:lumMod val="92000"/>
              </a:schemeClr>
            </a:gs>
            <a:gs pos="100000">
              <a:schemeClr val="accent5">
                <a:hueOff val="-561544"/>
                <a:satOff val="-2648"/>
                <a:lumOff val="6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chemeClr val="bg1"/>
              </a:solidFill>
            </a:rPr>
            <a:t>Φάση Υλοποίησης -1 (</a:t>
          </a:r>
          <a:r>
            <a:rPr lang="en-US" sz="2000" b="1" kern="1200" dirty="0">
              <a:solidFill>
                <a:schemeClr val="bg1"/>
              </a:solidFill>
            </a:rPr>
            <a:t>Implementation Phase – 1</a:t>
          </a:r>
          <a:r>
            <a:rPr lang="el-GR" sz="2000" b="1" kern="1200" dirty="0">
              <a:solidFill>
                <a:schemeClr val="bg1"/>
              </a:solidFill>
            </a:rPr>
            <a:t>)</a:t>
          </a:r>
          <a:endParaRPr lang="en-US" sz="2000" kern="1200" dirty="0">
            <a:solidFill>
              <a:schemeClr val="bg1"/>
            </a:solidFill>
          </a:endParaRPr>
        </a:p>
      </dsp:txBody>
      <dsp:txXfrm>
        <a:off x="23417" y="1054960"/>
        <a:ext cx="5866603" cy="432866"/>
      </dsp:txXfrm>
    </dsp:sp>
    <dsp:sp modelId="{8C7CEC5C-B118-47DD-A5FC-3EDAB7B73653}">
      <dsp:nvSpPr>
        <dsp:cNvPr id="0" name=""/>
        <dsp:cNvSpPr/>
      </dsp:nvSpPr>
      <dsp:spPr>
        <a:xfrm>
          <a:off x="0" y="1511244"/>
          <a:ext cx="591343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solidFill>
                <a:schemeClr val="bg1"/>
              </a:solidFill>
            </a:rPr>
            <a:t>UML class diagram</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Αναλυτική γραπτή αναφορά (</a:t>
          </a:r>
          <a:r>
            <a:rPr lang="en-US" sz="1600" i="1" kern="1200">
              <a:solidFill>
                <a:schemeClr val="bg1"/>
              </a:solidFill>
            </a:rPr>
            <a:t>detailed report</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n-US" sz="1600" i="1" kern="1200">
              <a:solidFill>
                <a:schemeClr val="bg1"/>
              </a:solidFill>
            </a:rPr>
            <a:t>Javadoc</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Πηγαίος κώδικας (</a:t>
          </a:r>
          <a:r>
            <a:rPr lang="en-US" sz="1600" i="1" kern="1200">
              <a:solidFill>
                <a:schemeClr val="bg1"/>
              </a:solidFill>
            </a:rPr>
            <a:t>source code</a:t>
          </a:r>
          <a:r>
            <a:rPr lang="el-GR" sz="1600" i="1" kern="1200">
              <a:solidFill>
                <a:schemeClr val="bg1"/>
              </a:solidFill>
            </a:rPr>
            <a:t>)</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Εκτελέσιμος κώδικας </a:t>
          </a:r>
          <a:r>
            <a:rPr lang="en-US" sz="1600" i="1" kern="1200">
              <a:solidFill>
                <a:schemeClr val="bg1"/>
              </a:solidFill>
            </a:rPr>
            <a:t>(</a:t>
          </a:r>
          <a:r>
            <a:rPr lang="el-GR" sz="1600" i="1" kern="1200">
              <a:solidFill>
                <a:schemeClr val="bg1"/>
              </a:solidFill>
            </a:rPr>
            <a:t>με οδηγίες εκτέλεσης</a:t>
          </a:r>
          <a:r>
            <a:rPr lang="en-US" sz="1600" i="1" kern="1200">
              <a:solidFill>
                <a:schemeClr val="bg1"/>
              </a:solidFill>
            </a:rPr>
            <a:t>)</a:t>
          </a:r>
          <a:endParaRPr lang="en-US" sz="1600" kern="1200">
            <a:solidFill>
              <a:schemeClr val="bg1"/>
            </a:solidFill>
          </a:endParaRPr>
        </a:p>
      </dsp:txBody>
      <dsp:txXfrm>
        <a:off x="0" y="1511244"/>
        <a:ext cx="5913437" cy="1366200"/>
      </dsp:txXfrm>
    </dsp:sp>
    <dsp:sp modelId="{2CBF15B8-6E2F-4A54-9F7A-77AA2C563C9A}">
      <dsp:nvSpPr>
        <dsp:cNvPr id="0" name=""/>
        <dsp:cNvSpPr/>
      </dsp:nvSpPr>
      <dsp:spPr>
        <a:xfrm>
          <a:off x="0" y="2877444"/>
          <a:ext cx="5913437" cy="479700"/>
        </a:xfrm>
        <a:prstGeom prst="roundRect">
          <a:avLst/>
        </a:prstGeom>
        <a:gradFill rotWithShape="0">
          <a:gsLst>
            <a:gs pos="0">
              <a:schemeClr val="accent5">
                <a:hueOff val="-1123087"/>
                <a:satOff val="-5296"/>
                <a:lumOff val="1307"/>
                <a:alphaOff val="0"/>
                <a:tint val="98000"/>
                <a:satMod val="110000"/>
                <a:lumMod val="104000"/>
              </a:schemeClr>
            </a:gs>
            <a:gs pos="69000">
              <a:schemeClr val="accent5">
                <a:hueOff val="-1123087"/>
                <a:satOff val="-5296"/>
                <a:lumOff val="1307"/>
                <a:alphaOff val="0"/>
                <a:shade val="88000"/>
                <a:satMod val="130000"/>
                <a:lumMod val="92000"/>
              </a:schemeClr>
            </a:gs>
            <a:gs pos="100000">
              <a:schemeClr val="accent5">
                <a:hueOff val="-1123087"/>
                <a:satOff val="-5296"/>
                <a:lumOff val="130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Φάση Υλοποίησης -2 (</a:t>
          </a:r>
          <a:r>
            <a:rPr lang="en-US" sz="2000" b="1" kern="1200">
              <a:solidFill>
                <a:schemeClr val="bg1"/>
              </a:solidFill>
            </a:rPr>
            <a:t>Implementation Phase – 2</a:t>
          </a:r>
          <a:r>
            <a:rPr lang="el-GR" sz="2000" b="1" kern="1200">
              <a:solidFill>
                <a:schemeClr val="bg1"/>
              </a:solidFill>
            </a:rPr>
            <a:t>)</a:t>
          </a:r>
          <a:endParaRPr lang="en-US" sz="2000" kern="1200">
            <a:solidFill>
              <a:schemeClr val="bg1"/>
            </a:solidFill>
          </a:endParaRPr>
        </a:p>
      </dsp:txBody>
      <dsp:txXfrm>
        <a:off x="23417" y="2900861"/>
        <a:ext cx="5866603" cy="432866"/>
      </dsp:txXfrm>
    </dsp:sp>
    <dsp:sp modelId="{F2FF60F0-3C3C-4794-985A-79C7D5ECFA35}">
      <dsp:nvSpPr>
        <dsp:cNvPr id="0" name=""/>
        <dsp:cNvSpPr/>
      </dsp:nvSpPr>
      <dsp:spPr>
        <a:xfrm>
          <a:off x="0" y="3357144"/>
          <a:ext cx="59134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i="1" kern="1200">
              <a:solidFill>
                <a:schemeClr val="bg1"/>
              </a:solidFill>
            </a:rPr>
            <a:t>Ίδιο με τη φάση -1</a:t>
          </a:r>
          <a:endParaRPr lang="en-US" sz="1600" kern="1200">
            <a:solidFill>
              <a:schemeClr val="bg1"/>
            </a:solidFill>
          </a:endParaRPr>
        </a:p>
        <a:p>
          <a:pPr marL="171450" lvl="1" indent="-171450" algn="l" defTabSz="711200">
            <a:lnSpc>
              <a:spcPct val="90000"/>
            </a:lnSpc>
            <a:spcBef>
              <a:spcPct val="0"/>
            </a:spcBef>
            <a:spcAft>
              <a:spcPct val="20000"/>
            </a:spcAft>
            <a:buChar char="•"/>
          </a:pPr>
          <a:r>
            <a:rPr lang="el-GR" sz="1600" i="1" kern="1200">
              <a:solidFill>
                <a:schemeClr val="bg1"/>
              </a:solidFill>
            </a:rPr>
            <a:t>Ενδελεχής τεκμηρίωση δυνητικών διαφοροποιήσεων μεταξύ Φάσης -1 και 2</a:t>
          </a:r>
          <a:endParaRPr lang="en-US" sz="1600" kern="1200">
            <a:solidFill>
              <a:schemeClr val="bg1"/>
            </a:solidFill>
          </a:endParaRPr>
        </a:p>
      </dsp:txBody>
      <dsp:txXfrm>
        <a:off x="0" y="3357144"/>
        <a:ext cx="5913437" cy="786599"/>
      </dsp:txXfrm>
    </dsp:sp>
    <dsp:sp modelId="{A21E4253-A39D-4182-953E-C34FFC3DBBB5}">
      <dsp:nvSpPr>
        <dsp:cNvPr id="0" name=""/>
        <dsp:cNvSpPr/>
      </dsp:nvSpPr>
      <dsp:spPr>
        <a:xfrm>
          <a:off x="0" y="4143744"/>
          <a:ext cx="5913437" cy="4797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a:solidFill>
                <a:schemeClr val="bg1"/>
              </a:solidFill>
            </a:rPr>
            <a:t>Προφορική Εξέταση (</a:t>
          </a:r>
          <a:r>
            <a:rPr lang="en-US" sz="2000" b="1" kern="1200">
              <a:solidFill>
                <a:schemeClr val="bg1"/>
              </a:solidFill>
            </a:rPr>
            <a:t>Oral examination</a:t>
          </a:r>
          <a:r>
            <a:rPr lang="el-GR" sz="2000" b="1" kern="1200">
              <a:solidFill>
                <a:schemeClr val="bg1"/>
              </a:solidFill>
            </a:rPr>
            <a:t>)</a:t>
          </a:r>
          <a:endParaRPr lang="en-US" sz="2000" kern="1200">
            <a:solidFill>
              <a:schemeClr val="bg1"/>
            </a:solidFill>
          </a:endParaRPr>
        </a:p>
      </dsp:txBody>
      <dsp:txXfrm>
        <a:off x="23417" y="4167161"/>
        <a:ext cx="5866603"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a:xfrm>
            <a:off x="2416500" y="329307"/>
            <a:ext cx="4973915" cy="309201"/>
          </a:xfrm>
        </p:spPr>
        <p:txBody>
          <a:bodyPr/>
          <a:lstStyle/>
          <a:p>
            <a:endParaRPr lang="el-GR" dirty="0"/>
          </a:p>
        </p:txBody>
      </p:sp>
      <p:sp>
        <p:nvSpPr>
          <p:cNvPr id="6" name="Slide Number Placeholder 5"/>
          <p:cNvSpPr>
            <a:spLocks noGrp="1"/>
          </p:cNvSpPr>
          <p:nvPr>
            <p:ph type="sldNum" sz="quarter" idx="12"/>
          </p:nvPr>
        </p:nvSpPr>
        <p:spPr>
          <a:xfrm>
            <a:off x="1437664" y="798973"/>
            <a:ext cx="811019" cy="503578"/>
          </a:xfrm>
        </p:spPr>
        <p:txBody>
          <a:bodyPr/>
          <a:lstStyle/>
          <a:p>
            <a:fld id="{DF895085-9A14-42D0-AE10-DD28777EEA67}" type="slidenum">
              <a:rPr lang="el-GR" smtClean="0"/>
              <a:t>‹#›</a:t>
            </a:fld>
            <a:endParaRPr lang="el-GR"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985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84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8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13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F895085-9A14-42D0-AE10-DD28777EEA67}" type="slidenum">
              <a:rPr lang="el-GR" smtClean="0"/>
              <a:t>‹#›</a:t>
            </a:fld>
            <a:endParaRPr lang="el-GR"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23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F895085-9A14-42D0-AE10-DD28777EEA67}" type="slidenum">
              <a:rPr lang="el-GR" smtClean="0"/>
              <a:t>‹#›</a:t>
            </a:fld>
            <a:endParaRPr lang="el-GR"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29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F895085-9A14-42D0-AE10-DD28777EEA67}" type="slidenum">
              <a:rPr lang="el-GR" smtClean="0"/>
              <a:t>‹#›</a:t>
            </a:fld>
            <a:endParaRPr lang="el-GR"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93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F895085-9A14-42D0-AE10-DD28777EEA67}" type="slidenum">
              <a:rPr lang="el-GR" smtClean="0"/>
              <a:t>‹#›</a:t>
            </a:fld>
            <a:endParaRPr lang="el-GR" dirty="0"/>
          </a:p>
        </p:txBody>
      </p:sp>
    </p:spTree>
    <p:extLst>
      <p:ext uri="{BB962C8B-B14F-4D97-AF65-F5344CB8AC3E}">
        <p14:creationId xmlns:p14="http://schemas.microsoft.com/office/powerpoint/2010/main" val="299723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92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B07FA7-B52B-4335-93C7-13871DCB0A13}" type="datetimeFigureOut">
              <a:rPr lang="el-GR" smtClean="0"/>
              <a:t>25/11/2020</a:t>
            </a:fld>
            <a:endParaRPr lang="el-GR" dirty="0"/>
          </a:p>
        </p:txBody>
      </p:sp>
      <p:sp>
        <p:nvSpPr>
          <p:cNvPr id="6" name="Footer Placeholder 5"/>
          <p:cNvSpPr>
            <a:spLocks noGrp="1"/>
          </p:cNvSpPr>
          <p:nvPr>
            <p:ph type="ftr" sz="quarter" idx="11"/>
          </p:nvPr>
        </p:nvSpPr>
        <p:spPr>
          <a:xfrm>
            <a:off x="1447382" y="318640"/>
            <a:ext cx="5541004" cy="320931"/>
          </a:xfrm>
        </p:spPr>
        <p:txBody>
          <a:bodyPr/>
          <a:lstStyle/>
          <a:p>
            <a:endParaRPr lang="el-GR" dirty="0"/>
          </a:p>
        </p:txBody>
      </p:sp>
      <p:sp>
        <p:nvSpPr>
          <p:cNvPr id="7" name="Slide Number Placeholder 6"/>
          <p:cNvSpPr>
            <a:spLocks noGrp="1"/>
          </p:cNvSpPr>
          <p:nvPr>
            <p:ph type="sldNum" sz="quarter" idx="12"/>
          </p:nvPr>
        </p:nvSpPr>
        <p:spPr/>
        <p:txBody>
          <a:bodyPr/>
          <a:lstStyle/>
          <a:p>
            <a:fld id="{DF895085-9A14-42D0-AE10-DD28777EEA67}" type="slidenum">
              <a:rPr lang="el-GR" smtClean="0"/>
              <a:t>‹#›</a:t>
            </a:fld>
            <a:endParaRPr lang="el-GR"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108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B07FA7-B52B-4335-93C7-13871DCB0A13}" type="datetimeFigureOut">
              <a:rPr lang="el-GR" smtClean="0"/>
              <a:t>25/11/2020</a:t>
            </a:fld>
            <a:endParaRPr lang="el-GR"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F895085-9A14-42D0-AE10-DD28777EEA67}" type="slidenum">
              <a:rPr lang="el-GR" smtClean="0"/>
              <a:t>‹#›</a:t>
            </a:fld>
            <a:endParaRPr lang="el-GR"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0E61F3D-997C-47EE-A61B-189B2DA136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03838" y="6345813"/>
            <a:ext cx="892098" cy="365760"/>
          </a:xfrm>
          <a:prstGeom prst="rect">
            <a:avLst/>
          </a:prstGeom>
          <a:noFill/>
          <a:ln>
            <a:noFill/>
          </a:ln>
        </p:spPr>
      </p:pic>
      <p:pic>
        <p:nvPicPr>
          <p:cNvPr id="14" name="Picture 13">
            <a:extLst>
              <a:ext uri="{FF2B5EF4-FFF2-40B4-BE49-F238E27FC236}">
                <a16:creationId xmlns:a16="http://schemas.microsoft.com/office/drawing/2014/main" id="{8E8439BD-6AA2-4900-A61C-2FED45D5A311}"/>
              </a:ext>
            </a:extLst>
          </p:cNvPr>
          <p:cNvPicPr>
            <a:picLocks noChangeAspect="1"/>
          </p:cNvPicPr>
          <p:nvPr userDrawn="1"/>
        </p:nvPicPr>
        <p:blipFill>
          <a:blip r:embed="rId14"/>
          <a:stretch>
            <a:fillRect/>
          </a:stretch>
        </p:blipFill>
        <p:spPr>
          <a:xfrm>
            <a:off x="774610" y="6293279"/>
            <a:ext cx="2233485" cy="396000"/>
          </a:xfrm>
          <a:prstGeom prst="rect">
            <a:avLst/>
          </a:prstGeom>
          <a:noFill/>
          <a:ln>
            <a:noFill/>
          </a:ln>
        </p:spPr>
      </p:pic>
      <p:pic>
        <p:nvPicPr>
          <p:cNvPr id="15" name="Picture 14">
            <a:extLst>
              <a:ext uri="{FF2B5EF4-FFF2-40B4-BE49-F238E27FC236}">
                <a16:creationId xmlns:a16="http://schemas.microsoft.com/office/drawing/2014/main" id="{013C2259-1E75-4880-8738-981D7259499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34" y="6219016"/>
            <a:ext cx="646533" cy="457200"/>
          </a:xfrm>
          <a:prstGeom prst="rect">
            <a:avLst/>
          </a:prstGeom>
        </p:spPr>
      </p:pic>
    </p:spTree>
    <p:extLst>
      <p:ext uri="{BB962C8B-B14F-4D97-AF65-F5344CB8AC3E}">
        <p14:creationId xmlns:p14="http://schemas.microsoft.com/office/powerpoint/2010/main" val="2210119737"/>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2048gam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F48F2-56DF-4AC0-85E2-40E590A8D0FD}"/>
              </a:ext>
            </a:extLst>
          </p:cNvPr>
          <p:cNvPicPr>
            <a:picLocks noChangeAspect="1"/>
          </p:cNvPicPr>
          <p:nvPr/>
        </p:nvPicPr>
        <p:blipFill>
          <a:blip r:embed="rId2">
            <a:alphaModFix amt="36000"/>
          </a:blip>
          <a:stretch>
            <a:fillRect/>
          </a:stretch>
        </p:blipFill>
        <p:spPr>
          <a:xfrm>
            <a:off x="0" y="0"/>
            <a:ext cx="12191999" cy="6103529"/>
          </a:xfrm>
          <a:prstGeom prst="rect">
            <a:avLst/>
          </a:prstGeom>
        </p:spPr>
      </p:pic>
      <p:sp>
        <p:nvSpPr>
          <p:cNvPr id="2" name="Title 1">
            <a:extLst>
              <a:ext uri="{FF2B5EF4-FFF2-40B4-BE49-F238E27FC236}">
                <a16:creationId xmlns:a16="http://schemas.microsoft.com/office/drawing/2014/main" id="{0D1EEFC7-05CE-42F5-8CD5-73FF1F721ED7}"/>
              </a:ext>
            </a:extLst>
          </p:cNvPr>
          <p:cNvSpPr>
            <a:spLocks noGrp="1"/>
          </p:cNvSpPr>
          <p:nvPr>
            <p:ph type="ctrTitle"/>
          </p:nvPr>
        </p:nvSpPr>
        <p:spPr/>
        <p:txBody>
          <a:bodyPr>
            <a:normAutofit/>
          </a:bodyPr>
          <a:lstStyle/>
          <a:p>
            <a:r>
              <a:rPr lang="en-US" dirty="0"/>
              <a:t>2048</a:t>
            </a:r>
            <a:br>
              <a:rPr lang="en-US" dirty="0"/>
            </a:br>
            <a:r>
              <a:rPr lang="en-GB" sz="3100" dirty="0"/>
              <a:t>single-player sliding block puzzle game</a:t>
            </a:r>
            <a:endParaRPr lang="en-US" sz="3100" dirty="0"/>
          </a:p>
        </p:txBody>
      </p:sp>
      <p:sp>
        <p:nvSpPr>
          <p:cNvPr id="3" name="Subtitle 2">
            <a:extLst>
              <a:ext uri="{FF2B5EF4-FFF2-40B4-BE49-F238E27FC236}">
                <a16:creationId xmlns:a16="http://schemas.microsoft.com/office/drawing/2014/main" id="{12B691C9-9FBE-4861-8D60-56E79FAB58A8}"/>
              </a:ext>
            </a:extLst>
          </p:cNvPr>
          <p:cNvSpPr>
            <a:spLocks noGrp="1"/>
          </p:cNvSpPr>
          <p:nvPr>
            <p:ph type="subTitle" idx="1"/>
          </p:nvPr>
        </p:nvSpPr>
        <p:spPr/>
        <p:txBody>
          <a:bodyPr/>
          <a:lstStyle/>
          <a:p>
            <a:r>
              <a:rPr lang="en-US" dirty="0"/>
              <a:t>Semester Project</a:t>
            </a:r>
          </a:p>
          <a:p>
            <a:r>
              <a:rPr lang="en-US" dirty="0"/>
              <a:t>Academic year </a:t>
            </a:r>
            <a:r>
              <a:rPr lang="el-GR" dirty="0"/>
              <a:t>20</a:t>
            </a:r>
            <a:r>
              <a:rPr lang="en-US" dirty="0"/>
              <a:t>20</a:t>
            </a:r>
            <a:r>
              <a:rPr lang="el-GR"/>
              <a:t>-2021</a:t>
            </a:r>
            <a:endParaRPr lang="el-GR" dirty="0"/>
          </a:p>
        </p:txBody>
      </p:sp>
    </p:spTree>
    <p:extLst>
      <p:ext uri="{BB962C8B-B14F-4D97-AF65-F5344CB8AC3E}">
        <p14:creationId xmlns:p14="http://schemas.microsoft.com/office/powerpoint/2010/main" val="176836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a:solidFill>
                  <a:srgbClr val="FFFFFF"/>
                </a:solidFill>
              </a:rPr>
              <a:t>Κανονες</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a:bodyPr>
          <a:lstStyle/>
          <a:p>
            <a:pPr>
              <a:lnSpc>
                <a:spcPct val="110000"/>
              </a:lnSpc>
            </a:pPr>
            <a:r>
              <a:rPr lang="el-GR" sz="1600"/>
              <a:t>Εάν δύο πλακίδια του ίδιου αριθμού συγκρούονται ενώ κινούνται, θα συγχωνευτούν σε ένα πλακίδιο με τη συνολική τιμή των δύο πλακιδίων που συγκρούστηκαν.Το προκύπτον πλακίδιο δεν μπορεί να συγχωνευτεί ξανά με ένα άλλο πλακίδιο με την ίδια κίνηση. Τα πλακίδια υψηλότερης βαθμολογίας εκπέμπουν απαλή λάμψη</a:t>
            </a:r>
            <a:endParaRPr lang="el-GR" sz="1600" dirty="0"/>
          </a:p>
        </p:txBody>
      </p:sp>
      <p:pic>
        <p:nvPicPr>
          <p:cNvPr id="7" name="Google Shape;150;p16">
            <a:extLst>
              <a:ext uri="{FF2B5EF4-FFF2-40B4-BE49-F238E27FC236}">
                <a16:creationId xmlns:a16="http://schemas.microsoft.com/office/drawing/2014/main" id="{6F17671C-1A5A-4F9F-A2E5-AF1D6A0D348E}"/>
              </a:ext>
            </a:extLst>
          </p:cNvPr>
          <p:cNvPicPr preferRelativeResize="0"/>
          <p:nvPr/>
        </p:nvPicPr>
        <p:blipFill>
          <a:blip r:embed="rId2">
            <a:alphaModFix/>
          </a:blip>
          <a:stretch>
            <a:fillRect/>
          </a:stretch>
        </p:blipFill>
        <p:spPr>
          <a:xfrm>
            <a:off x="351510" y="2097702"/>
            <a:ext cx="3359106" cy="4055679"/>
          </a:xfrm>
          <a:prstGeom prst="rect">
            <a:avLst/>
          </a:prstGeom>
          <a:noFill/>
          <a:ln>
            <a:noFill/>
          </a:ln>
        </p:spPr>
      </p:pic>
    </p:spTree>
    <p:extLst>
      <p:ext uri="{BB962C8B-B14F-4D97-AF65-F5344CB8AC3E}">
        <p14:creationId xmlns:p14="http://schemas.microsoft.com/office/powerpoint/2010/main" val="26804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dirty="0" err="1">
                <a:solidFill>
                  <a:srgbClr val="FFFFFF"/>
                </a:solidFill>
              </a:rPr>
              <a:t>Κανονες</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a:bodyPr>
          <a:lstStyle/>
          <a:p>
            <a:r>
              <a:rPr lang="el-GR" dirty="0"/>
              <a:t>Κινούμε τα πλακίδια προς 4 κατευθύνσεις (πάνω, κάτω, δεξιά, αριστερά)</a:t>
            </a:r>
          </a:p>
          <a:p>
            <a:r>
              <a:rPr lang="el-GR" dirty="0"/>
              <a:t>Με κάθε κίνηση εμφανίζεται ένα νέο πλακίδιο με αριθμό 2 ή 4</a:t>
            </a:r>
          </a:p>
          <a:p>
            <a:r>
              <a:rPr lang="el-GR" dirty="0"/>
              <a:t>Τα πλακίδια με ίδιο αριθμό </a:t>
            </a:r>
            <a:r>
              <a:rPr lang="el-GR" dirty="0" err="1"/>
              <a:t>κατα</a:t>
            </a:r>
            <a:r>
              <a:rPr lang="el-GR" dirty="0"/>
              <a:t> την σύγκρουσή τους ενώνονται σε 1</a:t>
            </a:r>
          </a:p>
          <a:p>
            <a:r>
              <a:rPr lang="el-GR" dirty="0"/>
              <a:t>Ο παίκτης κερδίζει όταν σχηματίσει τον αριθμό 2048 (Μπορεί να συνεχίσει για </a:t>
            </a:r>
            <a:r>
              <a:rPr lang="el-GR" dirty="0" err="1"/>
              <a:t>Highscore</a:t>
            </a:r>
            <a:r>
              <a:rPr lang="el-GR" dirty="0"/>
              <a:t>)</a:t>
            </a:r>
          </a:p>
          <a:p>
            <a:r>
              <a:rPr lang="el-GR" dirty="0"/>
              <a:t>Εάν το πλέγμα γεμίσει με πλακίδια και δεν υπάρχει κάποια άλλη κίνηση το παιχνίδι τελειώνει!</a:t>
            </a:r>
          </a:p>
        </p:txBody>
      </p:sp>
      <p:pic>
        <p:nvPicPr>
          <p:cNvPr id="7" name="Google Shape;157;p17">
            <a:extLst>
              <a:ext uri="{FF2B5EF4-FFF2-40B4-BE49-F238E27FC236}">
                <a16:creationId xmlns:a16="http://schemas.microsoft.com/office/drawing/2014/main" id="{1ED99077-067F-470B-B708-42CF2DA5CA77}"/>
              </a:ext>
            </a:extLst>
          </p:cNvPr>
          <p:cNvPicPr preferRelativeResize="0"/>
          <p:nvPr/>
        </p:nvPicPr>
        <p:blipFill>
          <a:blip r:embed="rId2">
            <a:alphaModFix/>
          </a:blip>
          <a:stretch>
            <a:fillRect/>
          </a:stretch>
        </p:blipFill>
        <p:spPr>
          <a:xfrm>
            <a:off x="399224" y="2060848"/>
            <a:ext cx="3248504" cy="3312000"/>
          </a:xfrm>
          <a:prstGeom prst="rect">
            <a:avLst/>
          </a:prstGeom>
          <a:noFill/>
          <a:ln>
            <a:noFill/>
          </a:ln>
        </p:spPr>
      </p:pic>
    </p:spTree>
    <p:extLst>
      <p:ext uri="{BB962C8B-B14F-4D97-AF65-F5344CB8AC3E}">
        <p14:creationId xmlns:p14="http://schemas.microsoft.com/office/powerpoint/2010/main" val="110516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latin typeface="+mj-lt"/>
                <a:ea typeface="+mj-ea"/>
                <a:cs typeface="+mj-cs"/>
              </a:rPr>
              <a:t>Προϋποθέσεις Νέου Παιχνιδιού</a:t>
            </a:r>
          </a:p>
        </p:txBody>
      </p:sp>
    </p:spTree>
    <p:extLst>
      <p:ext uri="{BB962C8B-B14F-4D97-AF65-F5344CB8AC3E}">
        <p14:creationId xmlns:p14="http://schemas.microsoft.com/office/powerpoint/2010/main" val="130945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a:t>Προϋποθέσεις</a:t>
            </a:r>
          </a:p>
        </p:txBody>
      </p:sp>
      <p:sp>
        <p:nvSpPr>
          <p:cNvPr id="116" name="Content Placeholder 2"/>
          <p:cNvSpPr>
            <a:spLocks noGrp="1"/>
          </p:cNvSpPr>
          <p:nvPr>
            <p:ph idx="1"/>
          </p:nvPr>
        </p:nvSpPr>
        <p:spPr>
          <a:xfrm>
            <a:off x="2176516" y="2060848"/>
            <a:ext cx="8153400" cy="3888432"/>
          </a:xfrm>
        </p:spPr>
        <p:txBody>
          <a:bodyPr>
            <a:normAutofit/>
          </a:bodyPr>
          <a:lstStyle/>
          <a:p>
            <a:pPr algn="just"/>
            <a:r>
              <a:rPr lang="el-GR" sz="1600" dirty="0"/>
              <a:t>Προτού ξεκινήσει το παιχνίδι, ο Παίκτης πρέπει να επιλέξει:</a:t>
            </a:r>
          </a:p>
          <a:p>
            <a:pPr lvl="1" algn="just"/>
            <a:r>
              <a:rPr lang="el-GR" sz="1400" dirty="0"/>
              <a:t>Όνομα</a:t>
            </a:r>
            <a:endParaRPr lang="en-US" sz="1400" dirty="0"/>
          </a:p>
        </p:txBody>
      </p:sp>
    </p:spTree>
    <p:extLst>
      <p:ext uri="{BB962C8B-B14F-4D97-AF65-F5344CB8AC3E}">
        <p14:creationId xmlns:p14="http://schemas.microsoft.com/office/powerpoint/2010/main" val="360976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l-GR" sz="3200"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Επιπρόσθετες απαιτήσεις </a:t>
            </a:r>
            <a:r>
              <a:rPr lang="en-US" sz="3200" b="1" dirty="0">
                <a:solidFill>
                  <a:schemeClr val="tx2"/>
                </a:solidFill>
              </a:rPr>
              <a:t>UI</a:t>
            </a:r>
            <a:endParaRPr lang="el-GR" sz="3200" b="1" dirty="0">
              <a:solidFill>
                <a:schemeClr val="tx2"/>
              </a:solidFill>
            </a:endParaRPr>
          </a:p>
        </p:txBody>
      </p:sp>
    </p:spTree>
    <p:extLst>
      <p:ext uri="{BB962C8B-B14F-4D97-AF65-F5344CB8AC3E}">
        <p14:creationId xmlns:p14="http://schemas.microsoft.com/office/powerpoint/2010/main" val="337707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4476" y="1600199"/>
            <a:ext cx="3539266" cy="4297680"/>
          </a:xfrm>
        </p:spPr>
        <p:txBody>
          <a:bodyPr anchor="ctr">
            <a:normAutofit/>
          </a:bodyPr>
          <a:lstStyle/>
          <a:p>
            <a:r>
              <a:rPr lang="el-GR" b="1" dirty="0" err="1"/>
              <a:t>Επιπροσθετες</a:t>
            </a:r>
            <a:r>
              <a:rPr lang="el-GR" b="1" dirty="0"/>
              <a:t> </a:t>
            </a:r>
            <a:r>
              <a:rPr lang="el-GR" b="1" dirty="0" err="1"/>
              <a:t>απαιτησεις</a:t>
            </a:r>
            <a:r>
              <a:rPr lang="el-GR" b="1" dirty="0"/>
              <a:t> </a:t>
            </a:r>
            <a:r>
              <a:rPr lang="en-US" b="1" dirty="0"/>
              <a:t>UI</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5058163" y="832715"/>
            <a:ext cx="6130003" cy="5832648"/>
          </a:xfrm>
        </p:spPr>
        <p:txBody>
          <a:bodyPr anchor="ctr">
            <a:normAutofit/>
          </a:bodyPr>
          <a:lstStyle/>
          <a:p>
            <a:pPr>
              <a:lnSpc>
                <a:spcPct val="110000"/>
              </a:lnSpc>
            </a:pPr>
            <a:r>
              <a:rPr lang="el-GR" sz="1400" dirty="0"/>
              <a:t>Ανά πάσα στιγμή θα πρέπει να είναι ευδιάκριτο το όνομα του παίκτη (π.χ. </a:t>
            </a:r>
            <a:r>
              <a:rPr lang="en-US" sz="1400" dirty="0"/>
              <a:t>Underlined, highlighted</a:t>
            </a:r>
            <a:r>
              <a:rPr lang="el-GR" sz="1400" dirty="0"/>
              <a:t>, κτλ.)</a:t>
            </a:r>
          </a:p>
          <a:p>
            <a:pPr>
              <a:lnSpc>
                <a:spcPct val="110000"/>
              </a:lnSpc>
            </a:pPr>
            <a:r>
              <a:rPr lang="el-GR" sz="1400" dirty="0"/>
              <a:t>Θα υπάρχει μια περιοχή που θα δρα ως Ιστορικό (</a:t>
            </a:r>
            <a:r>
              <a:rPr lang="en-US" sz="1400" dirty="0"/>
              <a:t>History</a:t>
            </a:r>
            <a:r>
              <a:rPr lang="el-GR" sz="1400" dirty="0"/>
              <a:t>) και θα καταγράφει διάφορα συμβάντα που σχετίζονται με κάθε παιχνίδι και θα αποθηκεύονται στην βάση ώστε ο παίχτης να μπορεί να δει το ιστορικό του όποτε θέλει </a:t>
            </a:r>
          </a:p>
          <a:p>
            <a:pPr>
              <a:lnSpc>
                <a:spcPct val="110000"/>
              </a:lnSpc>
            </a:pPr>
            <a:r>
              <a:rPr lang="el-GR" sz="1400" dirty="0"/>
              <a:t>Ένας </a:t>
            </a:r>
            <a:r>
              <a:rPr lang="en-US" sz="1400" dirty="0"/>
              <a:t>Timer </a:t>
            </a:r>
            <a:r>
              <a:rPr lang="el-GR" sz="1400" dirty="0"/>
              <a:t>θα καταγράφει την συνολική διάρκεια κάθε παιχνιδιού.</a:t>
            </a:r>
          </a:p>
          <a:p>
            <a:pPr>
              <a:lnSpc>
                <a:spcPct val="110000"/>
              </a:lnSpc>
            </a:pPr>
            <a:r>
              <a:rPr lang="el-GR" sz="1400" dirty="0"/>
              <a:t>Θα αναγράφεται το επίπεδο δυσκολίας</a:t>
            </a:r>
          </a:p>
          <a:p>
            <a:pPr>
              <a:lnSpc>
                <a:spcPct val="110000"/>
              </a:lnSpc>
            </a:pPr>
            <a:r>
              <a:rPr lang="el-GR" sz="1400" dirty="0"/>
              <a:t>Το παράθυρο της εφαρμογής θα περιέχει ένα </a:t>
            </a:r>
            <a:r>
              <a:rPr lang="en-US" sz="1400" dirty="0"/>
              <a:t>Menu </a:t>
            </a:r>
            <a:r>
              <a:rPr lang="el-GR" sz="1400" dirty="0"/>
              <a:t>με τις εξής επιλογές:</a:t>
            </a:r>
          </a:p>
          <a:p>
            <a:pPr lvl="1">
              <a:lnSpc>
                <a:spcPct val="110000"/>
              </a:lnSpc>
            </a:pPr>
            <a:r>
              <a:rPr lang="en-US" sz="1400" dirty="0"/>
              <a:t>Game:</a:t>
            </a:r>
          </a:p>
          <a:p>
            <a:pPr lvl="2">
              <a:lnSpc>
                <a:spcPct val="110000"/>
              </a:lnSpc>
            </a:pPr>
            <a:r>
              <a:rPr lang="en-US" sz="1400" dirty="0"/>
              <a:t>New Game</a:t>
            </a:r>
          </a:p>
          <a:p>
            <a:pPr lvl="2">
              <a:lnSpc>
                <a:spcPct val="110000"/>
              </a:lnSpc>
            </a:pPr>
            <a:r>
              <a:rPr lang="en-US" sz="1400" dirty="0"/>
              <a:t>Restart</a:t>
            </a:r>
          </a:p>
          <a:p>
            <a:pPr lvl="2">
              <a:lnSpc>
                <a:spcPct val="110000"/>
              </a:lnSpc>
            </a:pPr>
            <a:r>
              <a:rPr lang="en-US" sz="1400" dirty="0"/>
              <a:t>Exit</a:t>
            </a:r>
          </a:p>
          <a:p>
            <a:pPr lvl="1">
              <a:lnSpc>
                <a:spcPct val="110000"/>
              </a:lnSpc>
            </a:pPr>
            <a:r>
              <a:rPr lang="en-US" sz="1400" dirty="0"/>
              <a:t>Options</a:t>
            </a:r>
          </a:p>
          <a:p>
            <a:pPr lvl="2">
              <a:lnSpc>
                <a:spcPct val="110000"/>
              </a:lnSpc>
            </a:pPr>
            <a:r>
              <a:rPr lang="en-US" sz="1400" dirty="0"/>
              <a:t>History</a:t>
            </a:r>
          </a:p>
          <a:p>
            <a:pPr lvl="3">
              <a:lnSpc>
                <a:spcPct val="110000"/>
              </a:lnSpc>
            </a:pPr>
            <a:r>
              <a:rPr lang="en-US" dirty="0"/>
              <a:t>Show History</a:t>
            </a:r>
          </a:p>
          <a:p>
            <a:pPr lvl="3">
              <a:lnSpc>
                <a:spcPct val="110000"/>
              </a:lnSpc>
            </a:pPr>
            <a:r>
              <a:rPr lang="en-US" dirty="0"/>
              <a:t>Hide History</a:t>
            </a:r>
          </a:p>
          <a:p>
            <a:pPr lvl="1">
              <a:lnSpc>
                <a:spcPct val="110000"/>
              </a:lnSpc>
            </a:pPr>
            <a:r>
              <a:rPr lang="en-US" sz="1400" dirty="0"/>
              <a:t>Help:</a:t>
            </a:r>
          </a:p>
          <a:p>
            <a:pPr lvl="2">
              <a:lnSpc>
                <a:spcPct val="110000"/>
              </a:lnSpc>
            </a:pPr>
            <a:r>
              <a:rPr lang="en-US" sz="1400" dirty="0"/>
              <a:t>About</a:t>
            </a:r>
            <a:endParaRPr lang="el-GR" sz="1400" dirty="0"/>
          </a:p>
        </p:txBody>
      </p:sp>
    </p:spTree>
    <p:extLst>
      <p:ext uri="{BB962C8B-B14F-4D97-AF65-F5344CB8AC3E}">
        <p14:creationId xmlns:p14="http://schemas.microsoft.com/office/powerpoint/2010/main" val="262342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sz="3200" b="1" dirty="0">
                <a:solidFill>
                  <a:schemeClr val="tx2"/>
                </a:solidFill>
              </a:rPr>
              <a:t>Τέλος!</a:t>
            </a:r>
          </a:p>
          <a:p>
            <a:pPr marL="0" indent="0">
              <a:buNone/>
            </a:pPr>
            <a:endParaRPr lang="el-GR" dirty="0"/>
          </a:p>
        </p:txBody>
      </p:sp>
    </p:spTree>
    <p:extLst>
      <p:ext uri="{BB962C8B-B14F-4D97-AF65-F5344CB8AC3E}">
        <p14:creationId xmlns:p14="http://schemas.microsoft.com/office/powerpoint/2010/main" val="200245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Example</a:t>
            </a:r>
            <a:endParaRPr lang="el-GR" dirty="0"/>
          </a:p>
        </p:txBody>
      </p:sp>
      <p:sp>
        <p:nvSpPr>
          <p:cNvPr id="3" name="Content Placeholder 2"/>
          <p:cNvSpPr>
            <a:spLocks noGrp="1"/>
          </p:cNvSpPr>
          <p:nvPr>
            <p:ph idx="1"/>
          </p:nvPr>
        </p:nvSpPr>
        <p:spPr>
          <a:xfrm>
            <a:off x="816864" y="1772816"/>
            <a:ext cx="10871200" cy="4323184"/>
          </a:xfrm>
        </p:spPr>
        <p:txBody>
          <a:bodyPr>
            <a:normAutofit/>
          </a:bodyPr>
          <a:lstStyle/>
          <a:p>
            <a:r>
              <a:rPr lang="en-US" sz="3200" b="1" dirty="0">
                <a:solidFill>
                  <a:schemeClr val="tx2"/>
                </a:solidFill>
              </a:rPr>
              <a:t>Link: </a:t>
            </a:r>
            <a:r>
              <a:rPr lang="en-US" sz="3200" b="1" dirty="0">
                <a:solidFill>
                  <a:schemeClr val="tx2"/>
                </a:solidFill>
                <a:hlinkClick r:id="rId2"/>
              </a:rPr>
              <a:t>https://2048game.com/</a:t>
            </a:r>
            <a:r>
              <a:rPr lang="el-GR" sz="3200" b="1" dirty="0">
                <a:solidFill>
                  <a:schemeClr val="tx2"/>
                </a:solidFill>
              </a:rPr>
              <a:t> </a:t>
            </a:r>
            <a:endParaRPr lang="en-US" sz="3200" b="1" dirty="0">
              <a:solidFill>
                <a:schemeClr val="tx2"/>
              </a:solidFill>
            </a:endParaRPr>
          </a:p>
        </p:txBody>
      </p:sp>
    </p:spTree>
    <p:extLst>
      <p:ext uri="{BB962C8B-B14F-4D97-AF65-F5344CB8AC3E}">
        <p14:creationId xmlns:p14="http://schemas.microsoft.com/office/powerpoint/2010/main" val="235876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vert="horz" lIns="91440" tIns="45720" rIns="91440" bIns="45720" rtlCol="0">
            <a:normAutofit/>
          </a:bodyPr>
          <a:lstStyle/>
          <a:p>
            <a:r>
              <a:rPr lang="en-US"/>
              <a:t>Εργαστηριακh Ομaδα Project</a:t>
            </a:r>
          </a:p>
        </p:txBody>
      </p:sp>
      <p:graphicFrame>
        <p:nvGraphicFramePr>
          <p:cNvPr id="11" name="Rectangle 3">
            <a:extLst>
              <a:ext uri="{FF2B5EF4-FFF2-40B4-BE49-F238E27FC236}">
                <a16:creationId xmlns:a16="http://schemas.microsoft.com/office/drawing/2014/main" id="{E46A3A31-7505-4067-AA34-3C3B35DF6355}"/>
              </a:ext>
            </a:extLst>
          </p:cNvPr>
          <p:cNvGraphicFramePr/>
          <p:nvPr>
            <p:extLst>
              <p:ext uri="{D42A27DB-BD31-4B8C-83A1-F6EECF244321}">
                <p14:modId xmlns:p14="http://schemas.microsoft.com/office/powerpoint/2010/main" val="72429682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47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10C6-C7B6-433E-9FAC-A01DDEB31AEE}"/>
              </a:ext>
            </a:extLst>
          </p:cNvPr>
          <p:cNvSpPr>
            <a:spLocks noGrp="1"/>
          </p:cNvSpPr>
          <p:nvPr>
            <p:ph type="title"/>
          </p:nvPr>
        </p:nvSpPr>
        <p:spPr/>
        <p:txBody>
          <a:bodyPr/>
          <a:lstStyle/>
          <a:p>
            <a:r>
              <a:rPr lang="el-GR" dirty="0" err="1"/>
              <a:t>Φασεις</a:t>
            </a:r>
            <a:r>
              <a:rPr lang="el-GR" dirty="0"/>
              <a:t> </a:t>
            </a:r>
            <a:r>
              <a:rPr lang="el-GR" dirty="0" err="1"/>
              <a:t>εργου</a:t>
            </a:r>
            <a:endParaRPr lang="en-US" dirty="0"/>
          </a:p>
        </p:txBody>
      </p:sp>
      <p:sp>
        <p:nvSpPr>
          <p:cNvPr id="4" name="Text Placeholder 3">
            <a:extLst>
              <a:ext uri="{FF2B5EF4-FFF2-40B4-BE49-F238E27FC236}">
                <a16:creationId xmlns:a16="http://schemas.microsoft.com/office/drawing/2014/main" id="{D7AC7CB9-6E80-4A2B-9C57-3516652AB35C}"/>
              </a:ext>
            </a:extLst>
          </p:cNvPr>
          <p:cNvSpPr>
            <a:spLocks noGrp="1"/>
          </p:cNvSpPr>
          <p:nvPr>
            <p:ph type="body" sz="half" idx="2"/>
          </p:nvPr>
        </p:nvSpPr>
        <p:spPr/>
        <p:txBody>
          <a:bodyPr/>
          <a:lstStyle/>
          <a:p>
            <a:endParaRPr lang="en-US"/>
          </a:p>
        </p:txBody>
      </p:sp>
      <p:graphicFrame>
        <p:nvGraphicFramePr>
          <p:cNvPr id="5" name="Content Placeholder 2">
            <a:extLst>
              <a:ext uri="{FF2B5EF4-FFF2-40B4-BE49-F238E27FC236}">
                <a16:creationId xmlns:a16="http://schemas.microsoft.com/office/drawing/2014/main" id="{16EE8F75-E9D8-45AE-85E0-15934D1D1B15}"/>
              </a:ext>
            </a:extLst>
          </p:cNvPr>
          <p:cNvGraphicFramePr/>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EE0630-CC0E-497D-A922-250A64FCB42C}"/>
              </a:ext>
            </a:extLst>
          </p:cNvPr>
          <p:cNvSpPr txBox="1">
            <a:spLocks/>
          </p:cNvSpPr>
          <p:nvPr/>
        </p:nvSpPr>
        <p:spPr>
          <a:xfrm>
            <a:off x="1451579" y="2303047"/>
            <a:ext cx="3272093" cy="2674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err="1"/>
              <a:t>Δομ</a:t>
            </a:r>
            <a:r>
              <a:rPr lang="el-GR" dirty="0"/>
              <a:t>η</a:t>
            </a:r>
            <a:r>
              <a:rPr lang="en-US" dirty="0"/>
              <a:t> Project</a:t>
            </a:r>
          </a:p>
        </p:txBody>
      </p:sp>
      <p:graphicFrame>
        <p:nvGraphicFramePr>
          <p:cNvPr id="6" name="Content Placeholder 2">
            <a:extLst>
              <a:ext uri="{FF2B5EF4-FFF2-40B4-BE49-F238E27FC236}">
                <a16:creationId xmlns:a16="http://schemas.microsoft.com/office/drawing/2014/main" id="{AB420656-BEBE-46C7-A4BC-970AB8EAF0EE}"/>
              </a:ext>
            </a:extLst>
          </p:cNvPr>
          <p:cNvGraphicFramePr/>
          <p:nvPr>
            <p:extLst>
              <p:ext uri="{D42A27DB-BD31-4B8C-83A1-F6EECF244321}">
                <p14:modId xmlns:p14="http://schemas.microsoft.com/office/powerpoint/2010/main" val="290034442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E811CD1-76C1-4491-8253-3150F126897D}"/>
              </a:ext>
            </a:extLst>
          </p:cNvPr>
          <p:cNvSpPr txBox="1"/>
          <p:nvPr/>
        </p:nvSpPr>
        <p:spPr>
          <a:xfrm>
            <a:off x="2458923" y="5815588"/>
            <a:ext cx="7273851" cy="276999"/>
          </a:xfrm>
          <a:prstGeom prst="rect">
            <a:avLst/>
          </a:prstGeom>
          <a:noFill/>
        </p:spPr>
        <p:txBody>
          <a:bodyPr wrap="none" rtlCol="0">
            <a:spAutoFit/>
          </a:bodyPr>
          <a:lstStyle/>
          <a:p>
            <a:pPr marL="0" lvl="1">
              <a:spcAft>
                <a:spcPts val="600"/>
              </a:spcAft>
            </a:pPr>
            <a:r>
              <a:rPr lang="el-GR" sz="1400" b="1" baseline="30000" dirty="0"/>
              <a:t>*1</a:t>
            </a:r>
            <a:r>
              <a:rPr lang="el-GR" sz="1200" dirty="0"/>
              <a:t>Κάντε χρήση εξειδικευμένων εργαλείων όπως τα: </a:t>
            </a:r>
            <a:r>
              <a:rPr lang="en-US" sz="1200" i="1" dirty="0"/>
              <a:t>IBM Rational Rose</a:t>
            </a:r>
            <a:r>
              <a:rPr lang="el-GR" sz="1200" i="1" dirty="0"/>
              <a:t>, </a:t>
            </a:r>
            <a:r>
              <a:rPr lang="en-US" sz="1200" i="1" dirty="0"/>
              <a:t>NetBeans UML plugin </a:t>
            </a:r>
            <a:r>
              <a:rPr lang="el-GR" sz="1200" i="1" dirty="0"/>
              <a:t>και </a:t>
            </a:r>
            <a:r>
              <a:rPr lang="en-US" sz="1200" i="1" dirty="0"/>
              <a:t>Visual paradigm</a:t>
            </a:r>
            <a:endParaRPr lang="el-GR" sz="1200" i="1" dirty="0"/>
          </a:p>
        </p:txBody>
      </p:sp>
    </p:spTree>
    <p:extLst>
      <p:ext uri="{BB962C8B-B14F-4D97-AF65-F5344CB8AC3E}">
        <p14:creationId xmlns:p14="http://schemas.microsoft.com/office/powerpoint/2010/main" val="56323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solidFill>
                  <a:schemeClr val="tx1"/>
                </a:solidFill>
                <a:latin typeface="+mn-lt"/>
                <a:ea typeface="+mn-ea"/>
                <a:cs typeface="+mn-cs"/>
              </a:rPr>
              <a:t>Βασικ</a:t>
            </a:r>
            <a:r>
              <a:rPr lang="el-GR" dirty="0" err="1">
                <a:latin typeface="+mn-lt"/>
                <a:ea typeface="+mn-ea"/>
                <a:cs typeface="+mn-cs"/>
              </a:rPr>
              <a:t>ε</a:t>
            </a:r>
            <a:r>
              <a:rPr lang="el-GR" dirty="0" err="1">
                <a:solidFill>
                  <a:schemeClr val="tx1"/>
                </a:solidFill>
                <a:latin typeface="+mn-lt"/>
                <a:ea typeface="+mn-ea"/>
                <a:cs typeface="+mn-cs"/>
              </a:rPr>
              <a:t>ς</a:t>
            </a:r>
            <a:r>
              <a:rPr lang="el-GR" dirty="0">
                <a:solidFill>
                  <a:schemeClr val="tx1"/>
                </a:solidFill>
                <a:latin typeface="+mn-lt"/>
                <a:ea typeface="+mn-ea"/>
                <a:cs typeface="+mn-cs"/>
              </a:rPr>
              <a:t> </a:t>
            </a:r>
            <a:r>
              <a:rPr lang="el-GR" dirty="0" err="1">
                <a:solidFill>
                  <a:schemeClr val="tx1"/>
                </a:solidFill>
                <a:latin typeface="+mn-lt"/>
                <a:ea typeface="+mn-ea"/>
                <a:cs typeface="+mn-cs"/>
              </a:rPr>
              <a:t>Οδηγιες</a:t>
            </a:r>
            <a:r>
              <a:rPr lang="el-GR" dirty="0">
                <a:solidFill>
                  <a:schemeClr val="tx1"/>
                </a:solidFill>
                <a:latin typeface="+mn-lt"/>
                <a:ea typeface="+mn-ea"/>
                <a:cs typeface="+mn-cs"/>
              </a:rPr>
              <a:t> (</a:t>
            </a:r>
            <a:r>
              <a:rPr lang="en-US" dirty="0">
                <a:solidFill>
                  <a:schemeClr val="tx1"/>
                </a:solidFill>
                <a:latin typeface="+mn-lt"/>
                <a:ea typeface="+mn-ea"/>
                <a:cs typeface="+mn-cs"/>
              </a:rPr>
              <a:t>Basic guidelines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Σχετικές με την υλοποίηση (</a:t>
            </a:r>
            <a:r>
              <a:rPr lang="en-US" sz="2000" b="1" dirty="0"/>
              <a:t>Implementation specific</a:t>
            </a:r>
            <a:r>
              <a:rPr lang="el-GR" sz="2000" b="1" dirty="0"/>
              <a:t>)</a:t>
            </a:r>
            <a:endParaRPr lang="en-US" sz="2000" b="1" dirty="0"/>
          </a:p>
          <a:p>
            <a:pPr lvl="1" algn="just"/>
            <a:r>
              <a:rPr lang="el-GR" sz="1800" i="1" dirty="0"/>
              <a:t>Ποτέ μην ξεχνάτε να λάβετε υπόψιν την αρχή της </a:t>
            </a:r>
            <a:r>
              <a:rPr lang="el-GR" sz="1800" b="1" i="1" dirty="0"/>
              <a:t>ενθυλάκωσης δεδομένων</a:t>
            </a:r>
            <a:r>
              <a:rPr lang="el-GR" sz="1800" i="1" dirty="0"/>
              <a:t> (</a:t>
            </a:r>
            <a:r>
              <a:rPr lang="en-US" sz="1800" i="1" dirty="0"/>
              <a:t>data encapsulation principle</a:t>
            </a:r>
            <a:r>
              <a:rPr lang="el-GR" sz="1800" i="1" dirty="0"/>
              <a:t>)</a:t>
            </a:r>
          </a:p>
          <a:p>
            <a:pPr lvl="1"/>
            <a:r>
              <a:rPr lang="el-GR" sz="1800" i="1" dirty="0"/>
              <a:t>Κάντε χρήση της </a:t>
            </a:r>
            <a:r>
              <a:rPr lang="el-GR" sz="1800" b="1" i="1" dirty="0"/>
              <a:t>κληρονομικότητας</a:t>
            </a:r>
            <a:r>
              <a:rPr lang="el-GR" sz="1800" i="1" dirty="0"/>
              <a:t> (</a:t>
            </a:r>
            <a:r>
              <a:rPr lang="en-US" sz="1800" i="1" dirty="0"/>
              <a:t>inheritance</a:t>
            </a:r>
            <a:r>
              <a:rPr lang="el-GR" sz="1800" i="1" dirty="0"/>
              <a:t>) όπου αυτό βγάζει νόημα</a:t>
            </a:r>
            <a:endParaRPr lang="en-US" sz="1800" i="1" dirty="0"/>
          </a:p>
          <a:p>
            <a:pPr lvl="1"/>
            <a:r>
              <a:rPr lang="el-GR" sz="1800" i="1" dirty="0"/>
              <a:t>Κάντε χρήση του </a:t>
            </a:r>
            <a:r>
              <a:rPr lang="el-GR" sz="1800" b="1" i="1" dirty="0"/>
              <a:t>πολυμορφισμού</a:t>
            </a:r>
            <a:r>
              <a:rPr lang="el-GR" sz="1800" i="1" dirty="0"/>
              <a:t> όπου μπορεί και έχει νόημα να γίνει</a:t>
            </a:r>
          </a:p>
          <a:p>
            <a:pPr lvl="1" algn="just"/>
            <a:r>
              <a:rPr lang="el-GR" sz="1800" i="1" dirty="0"/>
              <a:t>Ποτέ μην ξεχνάτε να </a:t>
            </a:r>
            <a:r>
              <a:rPr lang="el-GR" sz="1800" b="1" i="1" dirty="0"/>
              <a:t>τεκμηριώνετε</a:t>
            </a:r>
            <a:r>
              <a:rPr lang="el-GR" sz="1800" i="1" dirty="0"/>
              <a:t> </a:t>
            </a:r>
            <a:r>
              <a:rPr lang="el-GR" sz="1800" b="1" i="1" dirty="0"/>
              <a:t>τον πηγαίο κώδικάς σας </a:t>
            </a:r>
            <a:r>
              <a:rPr lang="el-GR" sz="1800" i="1" dirty="0"/>
              <a:t>(π.χ. </a:t>
            </a:r>
            <a:r>
              <a:rPr lang="en-US" sz="1800" i="1" dirty="0"/>
              <a:t>Javadoc</a:t>
            </a:r>
            <a:r>
              <a:rPr lang="el-GR" sz="1800" i="1" dirty="0"/>
              <a:t>) στον καλύτερο δυνατό βαθμό. Αν κρίνεται αναγκαίο δίνετε και κατάλληλα παραδείγματα.</a:t>
            </a:r>
          </a:p>
          <a:p>
            <a:pPr lvl="1" algn="just"/>
            <a:r>
              <a:rPr lang="el-GR" sz="1800" b="1" i="1" dirty="0"/>
              <a:t>Διαχωρήστε τη δομή του προγράμματός</a:t>
            </a:r>
            <a:r>
              <a:rPr lang="el-GR" sz="1800" i="1" dirty="0"/>
              <a:t> σας ώστε να είναι εύκολο να βρείτε αυτό που την εκάστοτε φορά ψάχνετε (βλ. ορθή δόμηση </a:t>
            </a:r>
            <a:r>
              <a:rPr lang="en-US" sz="1800" i="1" dirty="0"/>
              <a:t>project </a:t>
            </a:r>
            <a:r>
              <a:rPr lang="el-GR" sz="1800" i="1" dirty="0"/>
              <a:t>, χρήση πακέτων, κοκ.). </a:t>
            </a:r>
          </a:p>
          <a:p>
            <a:pPr lvl="1"/>
            <a:r>
              <a:rPr lang="el-GR" sz="1800" i="1" dirty="0"/>
              <a:t>Πάντα </a:t>
            </a:r>
            <a:r>
              <a:rPr lang="el-GR" sz="1800" b="1" i="1" dirty="0"/>
              <a:t>να σκέφτεστε πριν ξεκινήσετε να γράφετε κώδικα</a:t>
            </a:r>
            <a:r>
              <a:rPr lang="el-GR" sz="1800" i="1" dirty="0"/>
              <a:t>! </a:t>
            </a:r>
            <a:endParaRPr lang="en-US" sz="1800" i="1" dirty="0"/>
          </a:p>
          <a:p>
            <a:pPr lvl="1" algn="just"/>
            <a:r>
              <a:rPr lang="el-GR" sz="1800" b="1" i="1" dirty="0"/>
              <a:t>Μάθετε πως να μαθαίνετε/αναζητάτε</a:t>
            </a:r>
            <a:r>
              <a:rPr lang="en-US" sz="1800" i="1" dirty="0"/>
              <a:t>. “</a:t>
            </a:r>
            <a:r>
              <a:rPr lang="el-GR" sz="1800" i="1" dirty="0"/>
              <a:t>Ποτέ να μην ρωτάτε τους ανωτέρους σας πριν έχετε ήδη καλά κατανοήσει και ενδελεχώς αναζητήσει για κατάλληλες του πρόβληματός σας λύσεις</a:t>
            </a:r>
            <a:r>
              <a:rPr lang="en-US" sz="1800" i="1" dirty="0"/>
              <a:t>”</a:t>
            </a:r>
            <a:r>
              <a:rPr lang="el-GR" sz="1800" i="1" dirty="0"/>
              <a:t>.</a:t>
            </a:r>
            <a:r>
              <a:rPr lang="en-US" sz="1800" i="1" dirty="0"/>
              <a:t> </a:t>
            </a: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419657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9515400" cy="864096"/>
          </a:xfrm>
        </p:spPr>
        <p:txBody>
          <a:bodyPr>
            <a:normAutofit/>
          </a:bodyPr>
          <a:lstStyle/>
          <a:p>
            <a:r>
              <a:rPr lang="el-GR" dirty="0" err="1">
                <a:latin typeface="+mn-lt"/>
                <a:ea typeface="+mn-ea"/>
                <a:cs typeface="+mn-cs"/>
              </a:rPr>
              <a:t>κανονεσ</a:t>
            </a:r>
            <a:r>
              <a:rPr lang="el-GR" dirty="0">
                <a:solidFill>
                  <a:schemeClr val="tx1"/>
                </a:solidFill>
                <a:latin typeface="+mn-lt"/>
                <a:ea typeface="+mn-ea"/>
                <a:cs typeface="+mn-cs"/>
              </a:rPr>
              <a:t> (</a:t>
            </a:r>
            <a:r>
              <a:rPr lang="en-US" dirty="0">
                <a:solidFill>
                  <a:schemeClr val="tx1"/>
                </a:solidFill>
                <a:latin typeface="+mn-lt"/>
                <a:ea typeface="+mn-ea"/>
                <a:cs typeface="+mn-cs"/>
              </a:rPr>
              <a:t>rules</a:t>
            </a:r>
            <a:r>
              <a:rPr lang="el-GR" dirty="0">
                <a:solidFill>
                  <a:schemeClr val="tx1"/>
                </a:solidFill>
                <a:latin typeface="+mn-lt"/>
                <a:ea typeface="+mn-ea"/>
                <a:cs typeface="+mn-cs"/>
              </a:rPr>
              <a:t>)</a:t>
            </a:r>
          </a:p>
        </p:txBody>
      </p:sp>
      <p:sp>
        <p:nvSpPr>
          <p:cNvPr id="5" name="Content Placeholder 2"/>
          <p:cNvSpPr txBox="1">
            <a:spLocks/>
          </p:cNvSpPr>
          <p:nvPr/>
        </p:nvSpPr>
        <p:spPr>
          <a:xfrm>
            <a:off x="1981200" y="1234420"/>
            <a:ext cx="8229600" cy="506916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endParaRPr lang="el-GR" sz="2000" b="1" dirty="0"/>
          </a:p>
          <a:p>
            <a:endParaRPr lang="el-GR" sz="2000" b="1" dirty="0"/>
          </a:p>
          <a:p>
            <a:endParaRPr lang="el-GR" sz="2000" b="1" dirty="0"/>
          </a:p>
          <a:p>
            <a:r>
              <a:rPr lang="el-GR" sz="2000" b="1" dirty="0"/>
              <a:t>Σχετικούς με την υλοποίηση (</a:t>
            </a:r>
            <a:r>
              <a:rPr lang="en-US" sz="2000" b="1" dirty="0"/>
              <a:t>Implementation Rules</a:t>
            </a:r>
            <a:r>
              <a:rPr lang="el-GR" sz="2000" b="1" dirty="0"/>
              <a:t>)</a:t>
            </a:r>
            <a:endParaRPr lang="en-US" sz="2000" b="1" dirty="0"/>
          </a:p>
          <a:p>
            <a:pPr algn="just"/>
            <a:r>
              <a:rPr lang="en-US" sz="1600" dirty="0"/>
              <a:t> You are free to use anyone OOP programming language.</a:t>
            </a:r>
          </a:p>
          <a:p>
            <a:pPr algn="just"/>
            <a:r>
              <a:rPr lang="en-US" sz="1600" dirty="0"/>
              <a:t> The architecture of your implementation must be based on the MVC design pattern.</a:t>
            </a:r>
          </a:p>
          <a:p>
            <a:pPr algn="just"/>
            <a:r>
              <a:rPr lang="en-US" sz="1600" dirty="0"/>
              <a:t> Also, you must use 2 more design patterns that you were taught in the class.</a:t>
            </a:r>
            <a:r>
              <a:rPr lang="en-US" sz="1800" i="1" dirty="0">
                <a:highlight>
                  <a:srgbClr val="FFFF00"/>
                </a:highlight>
              </a:rPr>
              <a:t> </a:t>
            </a:r>
          </a:p>
          <a:p>
            <a:pPr algn="just"/>
            <a:r>
              <a:rPr lang="en-US" sz="1800" dirty="0"/>
              <a:t> </a:t>
            </a:r>
            <a:r>
              <a:rPr lang="en-US" sz="1600" dirty="0"/>
              <a:t>Furthermore,  you must use a data storage option such as database, json, csv or something else.</a:t>
            </a:r>
            <a:r>
              <a:rPr lang="en-US" sz="1600" i="1" dirty="0">
                <a:highlight>
                  <a:srgbClr val="FFFF00"/>
                </a:highlight>
              </a:rPr>
              <a:t> </a:t>
            </a:r>
          </a:p>
          <a:p>
            <a:pPr algn="just"/>
            <a:endParaRPr lang="en-US" sz="1800" i="1" dirty="0">
              <a:highlight>
                <a:srgbClr val="FFFF00"/>
              </a:highlight>
            </a:endParaRPr>
          </a:p>
          <a:p>
            <a:pPr lvl="1"/>
            <a:endParaRPr lang="en-US" sz="1800" i="1" dirty="0"/>
          </a:p>
          <a:p>
            <a:pPr marL="0" indent="0">
              <a:buNone/>
            </a:pPr>
            <a:endParaRPr lang="en-US" sz="2200" b="1" dirty="0"/>
          </a:p>
          <a:p>
            <a:endParaRPr lang="en-US" sz="2200" b="1" dirty="0"/>
          </a:p>
        </p:txBody>
      </p:sp>
    </p:spTree>
    <p:extLst>
      <p:ext uri="{BB962C8B-B14F-4D97-AF65-F5344CB8AC3E}">
        <p14:creationId xmlns:p14="http://schemas.microsoft.com/office/powerpoint/2010/main" val="314162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8785" y="2428898"/>
            <a:ext cx="1194430" cy="769441"/>
          </a:xfrm>
          <a:prstGeom prst="rect">
            <a:avLst/>
          </a:prstGeom>
          <a:noFill/>
        </p:spPr>
        <p:txBody>
          <a:bodyPr wrap="none" rtlCol="0">
            <a:spAutoFit/>
          </a:bodyPr>
          <a:lstStyle/>
          <a:p>
            <a:r>
              <a:rPr lang="el-GR" sz="4400" dirty="0"/>
              <a:t>Ιδέα</a:t>
            </a:r>
            <a:endParaRPr lang="el-GR" dirty="0"/>
          </a:p>
        </p:txBody>
      </p:sp>
    </p:spTree>
    <p:extLst>
      <p:ext uri="{BB962C8B-B14F-4D97-AF65-F5344CB8AC3E}">
        <p14:creationId xmlns:p14="http://schemas.microsoft.com/office/powerpoint/2010/main" val="422027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l-GR" dirty="0"/>
              <a:t>Τι είναι το 2048;</a:t>
            </a:r>
          </a:p>
        </p:txBody>
      </p:sp>
      <p:sp>
        <p:nvSpPr>
          <p:cNvPr id="3" name="Content Placeholder 2"/>
          <p:cNvSpPr>
            <a:spLocks noGrp="1"/>
          </p:cNvSpPr>
          <p:nvPr>
            <p:ph idx="1"/>
          </p:nvPr>
        </p:nvSpPr>
        <p:spPr>
          <a:xfrm>
            <a:off x="1451579" y="2015734"/>
            <a:ext cx="4162555" cy="3450613"/>
          </a:xfrm>
        </p:spPr>
        <p:txBody>
          <a:bodyPr>
            <a:normAutofit fontScale="85000" lnSpcReduction="10000"/>
          </a:bodyPr>
          <a:lstStyle/>
          <a:p>
            <a:r>
              <a:rPr lang="el-GR"/>
              <a:t>Το 2048 είναι ένα παιχνίδι παζλ sliding block ενός παίκτη που σχεδιάστηκε από τον Ιταλό προγραμματιστή ιστού Gabriele Cirulli. Ο στόχος του παιχνιδιού είναι να σύρετε τα αριθμημένα πλακίδια σε ένα πλέγμα για να τα συνδυάσετε για να δημιουργήσετε ένα πλακίδιο με τον αριθμό 2048. Ωστόσο, μπορεί κανείς να συνεχίσει να παίζει το παιχνίδι μετά την επίτευξη του στόχου, δημιουργώντας πλακίδια με μεγαλύτερους αριθμούς.</a:t>
            </a:r>
            <a:endParaRPr lang="el-GR" dirty="0"/>
          </a:p>
        </p:txBody>
      </p:sp>
      <p:pic>
        <p:nvPicPr>
          <p:cNvPr id="5" name="Google Shape;136;p14">
            <a:extLst>
              <a:ext uri="{FF2B5EF4-FFF2-40B4-BE49-F238E27FC236}">
                <a16:creationId xmlns:a16="http://schemas.microsoft.com/office/drawing/2014/main" id="{9151F8FA-C18C-496D-8411-4A0E70D557B1}"/>
              </a:ext>
            </a:extLst>
          </p:cNvPr>
          <p:cNvPicPr preferRelativeResize="0"/>
          <p:nvPr/>
        </p:nvPicPr>
        <p:blipFill>
          <a:blip r:embed="rId2">
            <a:alphaModFix/>
          </a:blip>
          <a:stretch>
            <a:fillRect/>
          </a:stretch>
        </p:blipFill>
        <p:spPr>
          <a:xfrm>
            <a:off x="6168008" y="2015734"/>
            <a:ext cx="3744416" cy="3501498"/>
          </a:xfrm>
          <a:prstGeom prst="rect">
            <a:avLst/>
          </a:prstGeom>
          <a:noFill/>
          <a:ln>
            <a:noFill/>
          </a:ln>
        </p:spPr>
      </p:pic>
    </p:spTree>
    <p:extLst>
      <p:ext uri="{BB962C8B-B14F-4D97-AF65-F5344CB8AC3E}">
        <p14:creationId xmlns:p14="http://schemas.microsoft.com/office/powerpoint/2010/main" val="399995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2048: 8 Modes APK 1.5 - download free apk from APKSum">
            <a:extLst>
              <a:ext uri="{FF2B5EF4-FFF2-40B4-BE49-F238E27FC236}">
                <a16:creationId xmlns:a16="http://schemas.microsoft.com/office/drawing/2014/main" id="{10225C50-FF86-49BF-A41F-AC4038260A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61153"/>
            <a:ext cx="2560320" cy="4129548"/>
          </a:xfrm>
          <a:prstGeom prst="rect">
            <a:avLst/>
          </a:prstGeom>
          <a:noFill/>
          <a:extLst>
            <a:ext uri="{909E8E84-426E-40DD-AFC4-6F175D3DCCD1}">
              <a14:hiddenFill xmlns:a14="http://schemas.microsoft.com/office/drawing/2010/main">
                <a:solidFill>
                  <a:srgbClr val="FFFFFF"/>
                </a:solidFill>
              </a14:hiddenFill>
            </a:ext>
          </a:extLst>
        </p:spPr>
      </p:pic>
      <p:cxnSp>
        <p:nvCxnSpPr>
          <p:cNvPr id="2054" name="Straight Connector 13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descr="2048 plus: Amazon.es: Appstore para Android">
            <a:extLst>
              <a:ext uri="{FF2B5EF4-FFF2-40B4-BE49-F238E27FC236}">
                <a16:creationId xmlns:a16="http://schemas.microsoft.com/office/drawing/2014/main" id="{884E8EE3-90F6-4720-B302-19811C9673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631" y="2145767"/>
            <a:ext cx="2560320" cy="256032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Play 2048 Game online">
            <a:extLst>
              <a:ext uri="{FF2B5EF4-FFF2-40B4-BE49-F238E27FC236}">
                <a16:creationId xmlns:a16="http://schemas.microsoft.com/office/drawing/2014/main" id="{8222469E-18EE-4997-8C2C-FD82DFC89C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5726" y="2145767"/>
            <a:ext cx="2560320" cy="256032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Classic 2048 Online Game">
            <a:extLst>
              <a:ext uri="{FF2B5EF4-FFF2-40B4-BE49-F238E27FC236}">
                <a16:creationId xmlns:a16="http://schemas.microsoft.com/office/drawing/2014/main" id="{F725108C-7AAC-4D4E-8FD1-BF0E5503B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50" r="21651"/>
          <a:stretch/>
        </p:blipFill>
        <p:spPr bwMode="auto">
          <a:xfrm>
            <a:off x="9120662" y="2014790"/>
            <a:ext cx="2560320" cy="282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8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3263" y="2428898"/>
            <a:ext cx="4773294" cy="769441"/>
          </a:xfrm>
          <a:prstGeom prst="rect">
            <a:avLst/>
          </a:prstGeom>
          <a:noFill/>
        </p:spPr>
        <p:txBody>
          <a:bodyPr wrap="none" rtlCol="0">
            <a:spAutoFit/>
          </a:bodyPr>
          <a:lstStyle/>
          <a:p>
            <a:r>
              <a:rPr lang="el-GR" sz="4400" dirty="0"/>
              <a:t>Κανόνες Παιχνιδιού</a:t>
            </a:r>
            <a:endParaRPr lang="el-GR" dirty="0"/>
          </a:p>
        </p:txBody>
      </p:sp>
    </p:spTree>
    <p:extLst>
      <p:ext uri="{BB962C8B-B14F-4D97-AF65-F5344CB8AC3E}">
        <p14:creationId xmlns:p14="http://schemas.microsoft.com/office/powerpoint/2010/main" val="328292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pPr algn="ctr"/>
            <a:r>
              <a:rPr lang="el-GR" dirty="0" err="1">
                <a:solidFill>
                  <a:srgbClr val="FFFFFF"/>
                </a:solidFill>
              </a:rPr>
              <a:t>Κανονες</a:t>
            </a:r>
            <a:endParaRPr lang="el-GR" dirty="0">
              <a:solidFill>
                <a:srgbClr val="FFFFFF"/>
              </a:solidFill>
            </a:endParaRPr>
          </a:p>
        </p:txBody>
      </p:sp>
      <p:sp>
        <p:nvSpPr>
          <p:cNvPr id="3" name="Content Placeholder 2"/>
          <p:cNvSpPr>
            <a:spLocks noGrp="1"/>
          </p:cNvSpPr>
          <p:nvPr>
            <p:ph idx="1"/>
          </p:nvPr>
        </p:nvSpPr>
        <p:spPr>
          <a:xfrm>
            <a:off x="4705594" y="1240077"/>
            <a:ext cx="6034827" cy="4916465"/>
          </a:xfrm>
        </p:spPr>
        <p:txBody>
          <a:bodyPr anchor="t">
            <a:normAutofit/>
          </a:bodyPr>
          <a:lstStyle/>
          <a:p>
            <a:r>
              <a:rPr lang="el-GR" sz="1600" dirty="0">
                <a:solidFill>
                  <a:srgbClr val="333333"/>
                </a:solidFill>
                <a:latin typeface="+mj-lt"/>
              </a:rPr>
              <a:t>Το 2048 παίζεται συχνά σε γκρι πλέγμα 4 × 4, με αριθμημένα πλακίδια που γλιστράνε όταν ένας παίκτης τα μετακινεί χρησιμοποιώντας τα τέσσερα πλήκτρα </a:t>
            </a:r>
            <a:r>
              <a:rPr lang="el-GR" sz="1600" dirty="0" err="1">
                <a:solidFill>
                  <a:srgbClr val="333333"/>
                </a:solidFill>
                <a:latin typeface="+mj-lt"/>
              </a:rPr>
              <a:t>βέλους.Σε</a:t>
            </a:r>
            <a:r>
              <a:rPr lang="el-GR" sz="1600" dirty="0">
                <a:solidFill>
                  <a:srgbClr val="333333"/>
                </a:solidFill>
                <a:latin typeface="+mj-lt"/>
              </a:rPr>
              <a:t> κάθε στροφή, ένα νέο πλακίδιο θα εμφανίζεται τυχαία σε ένα κενό σημείο στο ταμπλό με τιμή είτε 2 είτε 4. </a:t>
            </a:r>
          </a:p>
          <a:p>
            <a:r>
              <a:rPr lang="el-GR" sz="1600" dirty="0">
                <a:solidFill>
                  <a:srgbClr val="333333"/>
                </a:solidFill>
                <a:latin typeface="+mj-lt"/>
              </a:rPr>
              <a:t>Τα πλακίδια γλιστράνε όσο το δυνατόν περισσότερο στην επιλεγμένη κατεύθυνση μέχρι να σταματήσουν είτε από ένα άλλο πλακίδιο είτε από την άκρη του πλέγματος.</a:t>
            </a:r>
          </a:p>
        </p:txBody>
      </p:sp>
      <p:pic>
        <p:nvPicPr>
          <p:cNvPr id="7" name="Google Shape;143;p15">
            <a:extLst>
              <a:ext uri="{FF2B5EF4-FFF2-40B4-BE49-F238E27FC236}">
                <a16:creationId xmlns:a16="http://schemas.microsoft.com/office/drawing/2014/main" id="{B6D23029-66FD-4CBB-99C7-9E7543CD6A5D}"/>
              </a:ext>
            </a:extLst>
          </p:cNvPr>
          <p:cNvPicPr preferRelativeResize="0"/>
          <p:nvPr/>
        </p:nvPicPr>
        <p:blipFill>
          <a:blip r:embed="rId2">
            <a:alphaModFix/>
          </a:blip>
          <a:stretch>
            <a:fillRect/>
          </a:stretch>
        </p:blipFill>
        <p:spPr>
          <a:xfrm>
            <a:off x="335803" y="1988839"/>
            <a:ext cx="3315600" cy="3315600"/>
          </a:xfrm>
          <a:prstGeom prst="rect">
            <a:avLst/>
          </a:prstGeom>
          <a:noFill/>
          <a:ln>
            <a:noFill/>
          </a:ln>
        </p:spPr>
      </p:pic>
    </p:spTree>
    <p:extLst>
      <p:ext uri="{BB962C8B-B14F-4D97-AF65-F5344CB8AC3E}">
        <p14:creationId xmlns:p14="http://schemas.microsoft.com/office/powerpoint/2010/main" val="699597715"/>
      </p:ext>
    </p:extLst>
  </p:cSld>
  <p:clrMapOvr>
    <a:masterClrMapping/>
  </p:clrMapOvr>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Συλλογη</vt:lpstr>
      <vt:lpstr>2048 single-player sliding block puzzle game</vt:lpstr>
      <vt:lpstr>PowerPoint Presentation</vt:lpstr>
      <vt:lpstr>Βασικες Οδηγιες (Basic guidelines)</vt:lpstr>
      <vt:lpstr>κανονεσ (rules)</vt:lpstr>
      <vt:lpstr>PowerPoint Presentation</vt:lpstr>
      <vt:lpstr>Τι είναι το 2048;</vt:lpstr>
      <vt:lpstr>PowerPoint Presentation</vt:lpstr>
      <vt:lpstr>PowerPoint Presentation</vt:lpstr>
      <vt:lpstr>Κανονες</vt:lpstr>
      <vt:lpstr>Κανονες</vt:lpstr>
      <vt:lpstr>Κανονες</vt:lpstr>
      <vt:lpstr>PowerPoint Presentation</vt:lpstr>
      <vt:lpstr>Προϋποθέσεις</vt:lpstr>
      <vt:lpstr>PowerPoint Presentation</vt:lpstr>
      <vt:lpstr>Επιπροσθετες απαιτησεις UI</vt:lpstr>
      <vt:lpstr>PowerPoint Presentation</vt:lpstr>
      <vt:lpstr>Example</vt:lpstr>
      <vt:lpstr>Εργαστηριακh Ομaδα Project</vt:lpstr>
      <vt:lpstr>Φασεις εργου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2048 single-player sliding block puzzle game</dc:title>
  <dc:creator>Nikolaos Vidakis</dc:creator>
  <cp:lastModifiedBy>Nikolaos Vidakis</cp:lastModifiedBy>
  <cp:revision>1</cp:revision>
  <dcterms:created xsi:type="dcterms:W3CDTF">2020-11-25T19:07:59Z</dcterms:created>
  <dcterms:modified xsi:type="dcterms:W3CDTF">2020-11-25T19:08:28Z</dcterms:modified>
</cp:coreProperties>
</file>