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18" r:id="rId1"/>
    <p:sldMasterId id="2147484830" r:id="rId2"/>
  </p:sldMasterIdLst>
  <p:sldIdLst>
    <p:sldId id="354" r:id="rId3"/>
    <p:sldId id="356" r:id="rId4"/>
    <p:sldId id="278" r:id="rId5"/>
    <p:sldId id="362" r:id="rId6"/>
    <p:sldId id="259" r:id="rId7"/>
    <p:sldId id="260" r:id="rId8"/>
    <p:sldId id="357" r:id="rId9"/>
    <p:sldId id="269" r:id="rId10"/>
    <p:sldId id="270" r:id="rId11"/>
    <p:sldId id="271" r:id="rId12"/>
    <p:sldId id="341" r:id="rId13"/>
    <p:sldId id="353" r:id="rId14"/>
    <p:sldId id="358" r:id="rId15"/>
    <p:sldId id="359" r:id="rId16"/>
    <p:sldId id="360" r:id="rId17"/>
    <p:sldId id="266" r:id="rId18"/>
    <p:sldId id="302" r:id="rId19"/>
    <p:sldId id="339" r:id="rId20"/>
    <p:sldId id="345" r:id="rId21"/>
    <p:sldId id="340" r:id="rId22"/>
    <p:sldId id="347" r:id="rId23"/>
    <p:sldId id="351" r:id="rId24"/>
    <p:sldId id="334" r:id="rId25"/>
    <p:sldId id="352" r:id="rId26"/>
    <p:sldId id="36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EE96E8"/>
    <a:srgbClr val="B19E85"/>
    <a:srgbClr val="00FA95"/>
    <a:srgbClr val="9E5ECE"/>
    <a:srgbClr val="720865"/>
    <a:srgbClr val="D35151"/>
    <a:srgbClr val="75DBFF"/>
    <a:srgbClr val="6DF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88525" autoAdjust="0"/>
  </p:normalViewPr>
  <p:slideViewPr>
    <p:cSldViewPr>
      <p:cViewPr varScale="1">
        <p:scale>
          <a:sx n="114" d="100"/>
          <a:sy n="114" d="100"/>
        </p:scale>
        <p:origin x="480" y="10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D2D4A2-7AA2-477A-9041-9C45E81ABEE4}"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9E5E428-AF22-45F1-A252-F6FBFBE1573B}">
      <dgm:prSet/>
      <dgm:spPr/>
      <dgm:t>
        <a:bodyPr/>
        <a:lstStyle/>
        <a:p>
          <a:r>
            <a:rPr lang="el-GR" b="1" dirty="0">
              <a:solidFill>
                <a:schemeClr val="bg1"/>
              </a:solidFill>
            </a:rPr>
            <a:t>Φάση Ανάλυσης (</a:t>
          </a:r>
          <a:r>
            <a:rPr lang="en-US" b="1" dirty="0">
              <a:solidFill>
                <a:schemeClr val="bg1"/>
              </a:solidFill>
            </a:rPr>
            <a:t>Analysis Phase</a:t>
          </a:r>
          <a:r>
            <a:rPr lang="el-GR" b="1" dirty="0">
              <a:solidFill>
                <a:schemeClr val="bg1"/>
              </a:solidFill>
            </a:rPr>
            <a:t>)</a:t>
          </a:r>
          <a:endParaRPr lang="en-US" dirty="0">
            <a:solidFill>
              <a:schemeClr val="bg1"/>
            </a:solidFill>
          </a:endParaRPr>
        </a:p>
      </dgm:t>
    </dgm:pt>
    <dgm:pt modelId="{3824484B-BA78-4699-8133-8C2C901047F2}" type="parTrans" cxnId="{F62AF7F4-7FBD-4D09-9230-CD755549F383}">
      <dgm:prSet/>
      <dgm:spPr/>
      <dgm:t>
        <a:bodyPr/>
        <a:lstStyle/>
        <a:p>
          <a:endParaRPr lang="en-US">
            <a:solidFill>
              <a:schemeClr val="bg1"/>
            </a:solidFill>
          </a:endParaRPr>
        </a:p>
      </dgm:t>
    </dgm:pt>
    <dgm:pt modelId="{12323D23-4559-4D12-A413-0BD1ACE3067F}" type="sibTrans" cxnId="{F62AF7F4-7FBD-4D09-9230-CD755549F383}">
      <dgm:prSet/>
      <dgm:spPr/>
      <dgm:t>
        <a:bodyPr/>
        <a:lstStyle/>
        <a:p>
          <a:endParaRPr lang="en-US">
            <a:solidFill>
              <a:schemeClr val="bg1"/>
            </a:solidFill>
          </a:endParaRPr>
        </a:p>
      </dgm:t>
    </dgm:pt>
    <dgm:pt modelId="{9A94CA02-98EC-484C-A7E7-C7D324E0FC0F}">
      <dgm:prSet/>
      <dgm:spPr/>
      <dgm:t>
        <a:bodyPr/>
        <a:lstStyle/>
        <a:p>
          <a:r>
            <a:rPr lang="en-US" i="1">
              <a:solidFill>
                <a:schemeClr val="bg1"/>
              </a:solidFill>
            </a:rPr>
            <a:t>UML class diagram</a:t>
          </a:r>
          <a:r>
            <a:rPr lang="el-GR" i="1" dirty="0">
              <a:solidFill>
                <a:schemeClr val="bg1"/>
              </a:solidFill>
            </a:rPr>
            <a:t> </a:t>
          </a:r>
          <a:r>
            <a:rPr lang="el-GR" b="1" i="1" baseline="30000" dirty="0">
              <a:solidFill>
                <a:schemeClr val="bg1"/>
              </a:solidFill>
            </a:rPr>
            <a:t>*1</a:t>
          </a:r>
          <a:endParaRPr lang="en-US" dirty="0">
            <a:solidFill>
              <a:schemeClr val="bg1"/>
            </a:solidFill>
          </a:endParaRPr>
        </a:p>
      </dgm:t>
    </dgm:pt>
    <dgm:pt modelId="{EC3EEB3A-1FD4-49EB-8C41-38083E15A2F1}" type="parTrans" cxnId="{D73A369D-9A04-4803-9394-BC3F4A966455}">
      <dgm:prSet/>
      <dgm:spPr/>
      <dgm:t>
        <a:bodyPr/>
        <a:lstStyle/>
        <a:p>
          <a:endParaRPr lang="en-US">
            <a:solidFill>
              <a:schemeClr val="bg1"/>
            </a:solidFill>
          </a:endParaRPr>
        </a:p>
      </dgm:t>
    </dgm:pt>
    <dgm:pt modelId="{3DA69634-6B0D-4D2F-B010-C726F8EDE58E}" type="sibTrans" cxnId="{D73A369D-9A04-4803-9394-BC3F4A966455}">
      <dgm:prSet/>
      <dgm:spPr/>
      <dgm:t>
        <a:bodyPr/>
        <a:lstStyle/>
        <a:p>
          <a:endParaRPr lang="en-US">
            <a:solidFill>
              <a:schemeClr val="bg1"/>
            </a:solidFill>
          </a:endParaRPr>
        </a:p>
      </dgm:t>
    </dgm:pt>
    <dgm:pt modelId="{2741A512-8EA0-4607-AEB2-65B08A91A0DD}">
      <dgm:prSet/>
      <dgm:spPr/>
      <dgm:t>
        <a:bodyPr/>
        <a:lstStyle/>
        <a:p>
          <a:r>
            <a:rPr lang="el-GR" i="1">
              <a:solidFill>
                <a:schemeClr val="bg1"/>
              </a:solidFill>
            </a:rPr>
            <a:t>Αναλυτική γραπτή αναφορά (</a:t>
          </a:r>
          <a:r>
            <a:rPr lang="en-US" i="1">
              <a:solidFill>
                <a:schemeClr val="bg1"/>
              </a:solidFill>
            </a:rPr>
            <a:t>extensive textual report</a:t>
          </a:r>
          <a:r>
            <a:rPr lang="el-GR" i="1">
              <a:solidFill>
                <a:schemeClr val="bg1"/>
              </a:solidFill>
            </a:rPr>
            <a:t>)</a:t>
          </a:r>
          <a:endParaRPr lang="en-US">
            <a:solidFill>
              <a:schemeClr val="bg1"/>
            </a:solidFill>
          </a:endParaRPr>
        </a:p>
      </dgm:t>
    </dgm:pt>
    <dgm:pt modelId="{03FDB57F-EE4D-43CB-9B4D-2CA473D13E6A}" type="parTrans" cxnId="{F2553920-840A-43E2-A4E2-AE48DACB5D13}">
      <dgm:prSet/>
      <dgm:spPr/>
      <dgm:t>
        <a:bodyPr/>
        <a:lstStyle/>
        <a:p>
          <a:endParaRPr lang="en-US">
            <a:solidFill>
              <a:schemeClr val="bg1"/>
            </a:solidFill>
          </a:endParaRPr>
        </a:p>
      </dgm:t>
    </dgm:pt>
    <dgm:pt modelId="{B3EAD1FC-0931-442F-90AB-3CA40661557D}" type="sibTrans" cxnId="{F2553920-840A-43E2-A4E2-AE48DACB5D13}">
      <dgm:prSet/>
      <dgm:spPr/>
      <dgm:t>
        <a:bodyPr/>
        <a:lstStyle/>
        <a:p>
          <a:endParaRPr lang="en-US">
            <a:solidFill>
              <a:schemeClr val="bg1"/>
            </a:solidFill>
          </a:endParaRPr>
        </a:p>
      </dgm:t>
    </dgm:pt>
    <dgm:pt modelId="{1B9E7302-0472-415D-8737-87D35632E3A1}">
      <dgm:prSet/>
      <dgm:spPr/>
      <dgm:t>
        <a:bodyPr/>
        <a:lstStyle/>
        <a:p>
          <a:r>
            <a:rPr lang="el-GR" b="1" dirty="0">
              <a:solidFill>
                <a:schemeClr val="bg1"/>
              </a:solidFill>
            </a:rPr>
            <a:t>Φάση Υλοποίησης -1 (</a:t>
          </a:r>
          <a:r>
            <a:rPr lang="en-US" b="1" dirty="0">
              <a:solidFill>
                <a:schemeClr val="bg1"/>
              </a:solidFill>
            </a:rPr>
            <a:t>Implementation Phase – 1</a:t>
          </a:r>
          <a:r>
            <a:rPr lang="el-GR" b="1" dirty="0">
              <a:solidFill>
                <a:schemeClr val="bg1"/>
              </a:solidFill>
            </a:rPr>
            <a:t>)</a:t>
          </a:r>
          <a:endParaRPr lang="en-US" dirty="0">
            <a:solidFill>
              <a:schemeClr val="bg1"/>
            </a:solidFill>
          </a:endParaRPr>
        </a:p>
      </dgm:t>
    </dgm:pt>
    <dgm:pt modelId="{72F904A9-FF61-4613-A916-92E1CE953124}" type="parTrans" cxnId="{AFF9CAA4-E558-439C-85CF-7AAC10E00F80}">
      <dgm:prSet/>
      <dgm:spPr/>
      <dgm:t>
        <a:bodyPr/>
        <a:lstStyle/>
        <a:p>
          <a:endParaRPr lang="en-US">
            <a:solidFill>
              <a:schemeClr val="bg1"/>
            </a:solidFill>
          </a:endParaRPr>
        </a:p>
      </dgm:t>
    </dgm:pt>
    <dgm:pt modelId="{828F30BF-2DF4-4F14-9187-4B81BB517508}" type="sibTrans" cxnId="{AFF9CAA4-E558-439C-85CF-7AAC10E00F80}">
      <dgm:prSet/>
      <dgm:spPr/>
      <dgm:t>
        <a:bodyPr/>
        <a:lstStyle/>
        <a:p>
          <a:endParaRPr lang="en-US">
            <a:solidFill>
              <a:schemeClr val="bg1"/>
            </a:solidFill>
          </a:endParaRPr>
        </a:p>
      </dgm:t>
    </dgm:pt>
    <dgm:pt modelId="{E60E68A2-9C3E-4B3C-8EA9-725970188D88}">
      <dgm:prSet/>
      <dgm:spPr/>
      <dgm:t>
        <a:bodyPr/>
        <a:lstStyle/>
        <a:p>
          <a:r>
            <a:rPr lang="en-US" i="1">
              <a:solidFill>
                <a:schemeClr val="bg1"/>
              </a:solidFill>
            </a:rPr>
            <a:t>UML class diagram</a:t>
          </a:r>
          <a:endParaRPr lang="en-US">
            <a:solidFill>
              <a:schemeClr val="bg1"/>
            </a:solidFill>
          </a:endParaRPr>
        </a:p>
      </dgm:t>
    </dgm:pt>
    <dgm:pt modelId="{79743B85-F693-4D66-9BF1-26FA74561E5C}" type="parTrans" cxnId="{CC15C595-1C99-4419-8EF8-1C1227987E57}">
      <dgm:prSet/>
      <dgm:spPr/>
      <dgm:t>
        <a:bodyPr/>
        <a:lstStyle/>
        <a:p>
          <a:endParaRPr lang="en-US">
            <a:solidFill>
              <a:schemeClr val="bg1"/>
            </a:solidFill>
          </a:endParaRPr>
        </a:p>
      </dgm:t>
    </dgm:pt>
    <dgm:pt modelId="{1AE4F7F5-CD6D-45F2-8315-465B648C4B88}" type="sibTrans" cxnId="{CC15C595-1C99-4419-8EF8-1C1227987E57}">
      <dgm:prSet/>
      <dgm:spPr/>
      <dgm:t>
        <a:bodyPr/>
        <a:lstStyle/>
        <a:p>
          <a:endParaRPr lang="en-US">
            <a:solidFill>
              <a:schemeClr val="bg1"/>
            </a:solidFill>
          </a:endParaRPr>
        </a:p>
      </dgm:t>
    </dgm:pt>
    <dgm:pt modelId="{C3E49EE7-71E2-4023-9C68-D394FF35A7D9}">
      <dgm:prSet/>
      <dgm:spPr/>
      <dgm:t>
        <a:bodyPr/>
        <a:lstStyle/>
        <a:p>
          <a:r>
            <a:rPr lang="el-GR" i="1">
              <a:solidFill>
                <a:schemeClr val="bg1"/>
              </a:solidFill>
            </a:rPr>
            <a:t>Αναλυτική γραπτή αναφορά (</a:t>
          </a:r>
          <a:r>
            <a:rPr lang="en-US" i="1">
              <a:solidFill>
                <a:schemeClr val="bg1"/>
              </a:solidFill>
            </a:rPr>
            <a:t>detailed report</a:t>
          </a:r>
          <a:r>
            <a:rPr lang="el-GR" i="1">
              <a:solidFill>
                <a:schemeClr val="bg1"/>
              </a:solidFill>
            </a:rPr>
            <a:t>)</a:t>
          </a:r>
          <a:endParaRPr lang="en-US">
            <a:solidFill>
              <a:schemeClr val="bg1"/>
            </a:solidFill>
          </a:endParaRPr>
        </a:p>
      </dgm:t>
    </dgm:pt>
    <dgm:pt modelId="{69F6CE4F-BC75-4572-8F96-75ED185CE1B1}" type="parTrans" cxnId="{01EC34BE-7200-484F-9B67-A5038B2FCDD6}">
      <dgm:prSet/>
      <dgm:spPr/>
      <dgm:t>
        <a:bodyPr/>
        <a:lstStyle/>
        <a:p>
          <a:endParaRPr lang="en-US">
            <a:solidFill>
              <a:schemeClr val="bg1"/>
            </a:solidFill>
          </a:endParaRPr>
        </a:p>
      </dgm:t>
    </dgm:pt>
    <dgm:pt modelId="{00D76289-0CA9-4A45-A827-191C3B026F9C}" type="sibTrans" cxnId="{01EC34BE-7200-484F-9B67-A5038B2FCDD6}">
      <dgm:prSet/>
      <dgm:spPr/>
      <dgm:t>
        <a:bodyPr/>
        <a:lstStyle/>
        <a:p>
          <a:endParaRPr lang="en-US">
            <a:solidFill>
              <a:schemeClr val="bg1"/>
            </a:solidFill>
          </a:endParaRPr>
        </a:p>
      </dgm:t>
    </dgm:pt>
    <dgm:pt modelId="{66A7A2FF-AA27-40AE-BAA3-83D8DC390143}">
      <dgm:prSet/>
      <dgm:spPr/>
      <dgm:t>
        <a:bodyPr/>
        <a:lstStyle/>
        <a:p>
          <a:r>
            <a:rPr lang="en-US" i="1">
              <a:solidFill>
                <a:schemeClr val="bg1"/>
              </a:solidFill>
            </a:rPr>
            <a:t>Javadoc</a:t>
          </a:r>
          <a:endParaRPr lang="en-US">
            <a:solidFill>
              <a:schemeClr val="bg1"/>
            </a:solidFill>
          </a:endParaRPr>
        </a:p>
      </dgm:t>
    </dgm:pt>
    <dgm:pt modelId="{BF6FA961-6D57-4438-B8B5-FA2EC474CFEF}" type="parTrans" cxnId="{741BB230-3E00-417F-964C-D7810583189B}">
      <dgm:prSet/>
      <dgm:spPr/>
      <dgm:t>
        <a:bodyPr/>
        <a:lstStyle/>
        <a:p>
          <a:endParaRPr lang="en-US">
            <a:solidFill>
              <a:schemeClr val="bg1"/>
            </a:solidFill>
          </a:endParaRPr>
        </a:p>
      </dgm:t>
    </dgm:pt>
    <dgm:pt modelId="{F98FF1A6-8E6B-4EC5-B5E2-7A5947BB0ACB}" type="sibTrans" cxnId="{741BB230-3E00-417F-964C-D7810583189B}">
      <dgm:prSet/>
      <dgm:spPr/>
      <dgm:t>
        <a:bodyPr/>
        <a:lstStyle/>
        <a:p>
          <a:endParaRPr lang="en-US">
            <a:solidFill>
              <a:schemeClr val="bg1"/>
            </a:solidFill>
          </a:endParaRPr>
        </a:p>
      </dgm:t>
    </dgm:pt>
    <dgm:pt modelId="{C03771D5-BF66-4889-897E-620F63B70F10}">
      <dgm:prSet/>
      <dgm:spPr/>
      <dgm:t>
        <a:bodyPr/>
        <a:lstStyle/>
        <a:p>
          <a:r>
            <a:rPr lang="el-GR" i="1">
              <a:solidFill>
                <a:schemeClr val="bg1"/>
              </a:solidFill>
            </a:rPr>
            <a:t>Πηγαίος κώδικας (</a:t>
          </a:r>
          <a:r>
            <a:rPr lang="en-US" i="1">
              <a:solidFill>
                <a:schemeClr val="bg1"/>
              </a:solidFill>
            </a:rPr>
            <a:t>source code</a:t>
          </a:r>
          <a:r>
            <a:rPr lang="el-GR" i="1">
              <a:solidFill>
                <a:schemeClr val="bg1"/>
              </a:solidFill>
            </a:rPr>
            <a:t>)</a:t>
          </a:r>
          <a:endParaRPr lang="en-US">
            <a:solidFill>
              <a:schemeClr val="bg1"/>
            </a:solidFill>
          </a:endParaRPr>
        </a:p>
      </dgm:t>
    </dgm:pt>
    <dgm:pt modelId="{EE3A421B-B570-4CC8-BE8B-68C15352E082}" type="parTrans" cxnId="{C0B59350-65F3-451A-9287-4BD008E56F83}">
      <dgm:prSet/>
      <dgm:spPr/>
      <dgm:t>
        <a:bodyPr/>
        <a:lstStyle/>
        <a:p>
          <a:endParaRPr lang="en-US">
            <a:solidFill>
              <a:schemeClr val="bg1"/>
            </a:solidFill>
          </a:endParaRPr>
        </a:p>
      </dgm:t>
    </dgm:pt>
    <dgm:pt modelId="{64C373B5-3866-4E1C-A4FF-86CEC3BC9600}" type="sibTrans" cxnId="{C0B59350-65F3-451A-9287-4BD008E56F83}">
      <dgm:prSet/>
      <dgm:spPr/>
      <dgm:t>
        <a:bodyPr/>
        <a:lstStyle/>
        <a:p>
          <a:endParaRPr lang="en-US">
            <a:solidFill>
              <a:schemeClr val="bg1"/>
            </a:solidFill>
          </a:endParaRPr>
        </a:p>
      </dgm:t>
    </dgm:pt>
    <dgm:pt modelId="{A278FA94-A3F1-4F23-95D4-7B6BE5DCA981}">
      <dgm:prSet/>
      <dgm:spPr/>
      <dgm:t>
        <a:bodyPr/>
        <a:lstStyle/>
        <a:p>
          <a:r>
            <a:rPr lang="el-GR" i="1">
              <a:solidFill>
                <a:schemeClr val="bg1"/>
              </a:solidFill>
            </a:rPr>
            <a:t>Εκτελέσιμος κώδικας </a:t>
          </a:r>
          <a:r>
            <a:rPr lang="en-US" i="1">
              <a:solidFill>
                <a:schemeClr val="bg1"/>
              </a:solidFill>
            </a:rPr>
            <a:t>(</a:t>
          </a:r>
          <a:r>
            <a:rPr lang="el-GR" i="1">
              <a:solidFill>
                <a:schemeClr val="bg1"/>
              </a:solidFill>
            </a:rPr>
            <a:t>με οδηγίες εκτέλεσης</a:t>
          </a:r>
          <a:r>
            <a:rPr lang="en-US" i="1">
              <a:solidFill>
                <a:schemeClr val="bg1"/>
              </a:solidFill>
            </a:rPr>
            <a:t>)</a:t>
          </a:r>
          <a:endParaRPr lang="en-US">
            <a:solidFill>
              <a:schemeClr val="bg1"/>
            </a:solidFill>
          </a:endParaRPr>
        </a:p>
      </dgm:t>
    </dgm:pt>
    <dgm:pt modelId="{5BDE8A13-C287-4009-9DE6-884D10DC25C5}" type="parTrans" cxnId="{311921AF-369C-444F-9263-0E1CB34B5A42}">
      <dgm:prSet/>
      <dgm:spPr/>
      <dgm:t>
        <a:bodyPr/>
        <a:lstStyle/>
        <a:p>
          <a:endParaRPr lang="en-US">
            <a:solidFill>
              <a:schemeClr val="bg1"/>
            </a:solidFill>
          </a:endParaRPr>
        </a:p>
      </dgm:t>
    </dgm:pt>
    <dgm:pt modelId="{6EC44627-1E66-43E2-A444-7D9C31FAAD03}" type="sibTrans" cxnId="{311921AF-369C-444F-9263-0E1CB34B5A42}">
      <dgm:prSet/>
      <dgm:spPr/>
      <dgm:t>
        <a:bodyPr/>
        <a:lstStyle/>
        <a:p>
          <a:endParaRPr lang="en-US">
            <a:solidFill>
              <a:schemeClr val="bg1"/>
            </a:solidFill>
          </a:endParaRPr>
        </a:p>
      </dgm:t>
    </dgm:pt>
    <dgm:pt modelId="{3333C0FA-EFC1-4BEF-B9E2-31CD559C6992}">
      <dgm:prSet/>
      <dgm:spPr/>
      <dgm:t>
        <a:bodyPr/>
        <a:lstStyle/>
        <a:p>
          <a:r>
            <a:rPr lang="el-GR" b="1">
              <a:solidFill>
                <a:schemeClr val="bg1"/>
              </a:solidFill>
            </a:rPr>
            <a:t>Φάση Υλοποίησης -2 (</a:t>
          </a:r>
          <a:r>
            <a:rPr lang="en-US" b="1">
              <a:solidFill>
                <a:schemeClr val="bg1"/>
              </a:solidFill>
            </a:rPr>
            <a:t>Implementation Phase – 2</a:t>
          </a:r>
          <a:r>
            <a:rPr lang="el-GR" b="1">
              <a:solidFill>
                <a:schemeClr val="bg1"/>
              </a:solidFill>
            </a:rPr>
            <a:t>)</a:t>
          </a:r>
          <a:endParaRPr lang="en-US">
            <a:solidFill>
              <a:schemeClr val="bg1"/>
            </a:solidFill>
          </a:endParaRPr>
        </a:p>
      </dgm:t>
    </dgm:pt>
    <dgm:pt modelId="{56C0707C-1570-4570-9AD4-46ECC13B4F0B}" type="parTrans" cxnId="{9D6EE341-28B5-4198-9D78-9DF66AF06877}">
      <dgm:prSet/>
      <dgm:spPr/>
      <dgm:t>
        <a:bodyPr/>
        <a:lstStyle/>
        <a:p>
          <a:endParaRPr lang="en-US">
            <a:solidFill>
              <a:schemeClr val="bg1"/>
            </a:solidFill>
          </a:endParaRPr>
        </a:p>
      </dgm:t>
    </dgm:pt>
    <dgm:pt modelId="{C0936D36-7007-42FB-AADA-8111495232E6}" type="sibTrans" cxnId="{9D6EE341-28B5-4198-9D78-9DF66AF06877}">
      <dgm:prSet/>
      <dgm:spPr/>
      <dgm:t>
        <a:bodyPr/>
        <a:lstStyle/>
        <a:p>
          <a:endParaRPr lang="en-US">
            <a:solidFill>
              <a:schemeClr val="bg1"/>
            </a:solidFill>
          </a:endParaRPr>
        </a:p>
      </dgm:t>
    </dgm:pt>
    <dgm:pt modelId="{FB5F3520-A11D-44AF-80E0-DEAADEF66302}">
      <dgm:prSet/>
      <dgm:spPr/>
      <dgm:t>
        <a:bodyPr/>
        <a:lstStyle/>
        <a:p>
          <a:r>
            <a:rPr lang="el-GR" i="1">
              <a:solidFill>
                <a:schemeClr val="bg1"/>
              </a:solidFill>
            </a:rPr>
            <a:t>Ίδιο με τη φάση -1</a:t>
          </a:r>
          <a:endParaRPr lang="en-US">
            <a:solidFill>
              <a:schemeClr val="bg1"/>
            </a:solidFill>
          </a:endParaRPr>
        </a:p>
      </dgm:t>
    </dgm:pt>
    <dgm:pt modelId="{577FC570-54C8-4F36-94A4-D4728E9BF0AB}" type="parTrans" cxnId="{9C577DA4-2833-427F-92F4-5661C40A5115}">
      <dgm:prSet/>
      <dgm:spPr/>
      <dgm:t>
        <a:bodyPr/>
        <a:lstStyle/>
        <a:p>
          <a:endParaRPr lang="en-US">
            <a:solidFill>
              <a:schemeClr val="bg1"/>
            </a:solidFill>
          </a:endParaRPr>
        </a:p>
      </dgm:t>
    </dgm:pt>
    <dgm:pt modelId="{ABF455AE-53FC-4BC9-9B87-EC9B6938B156}" type="sibTrans" cxnId="{9C577DA4-2833-427F-92F4-5661C40A5115}">
      <dgm:prSet/>
      <dgm:spPr/>
      <dgm:t>
        <a:bodyPr/>
        <a:lstStyle/>
        <a:p>
          <a:endParaRPr lang="en-US">
            <a:solidFill>
              <a:schemeClr val="bg1"/>
            </a:solidFill>
          </a:endParaRPr>
        </a:p>
      </dgm:t>
    </dgm:pt>
    <dgm:pt modelId="{EE347A6F-0FC4-4309-973D-9294C6D3A897}">
      <dgm:prSet/>
      <dgm:spPr/>
      <dgm:t>
        <a:bodyPr/>
        <a:lstStyle/>
        <a:p>
          <a:r>
            <a:rPr lang="el-GR" i="1">
              <a:solidFill>
                <a:schemeClr val="bg1"/>
              </a:solidFill>
            </a:rPr>
            <a:t>Ενδελεχής τεκμηρίωση δυνητικών διαφοροποιήσεων μεταξύ Φάσης -1 και 2</a:t>
          </a:r>
          <a:endParaRPr lang="en-US">
            <a:solidFill>
              <a:schemeClr val="bg1"/>
            </a:solidFill>
          </a:endParaRPr>
        </a:p>
      </dgm:t>
    </dgm:pt>
    <dgm:pt modelId="{348B3C06-7857-4988-9449-F30B435B2883}" type="parTrans" cxnId="{8E9A323B-A00D-45DE-8287-1346B8AB2B17}">
      <dgm:prSet/>
      <dgm:spPr/>
      <dgm:t>
        <a:bodyPr/>
        <a:lstStyle/>
        <a:p>
          <a:endParaRPr lang="en-US">
            <a:solidFill>
              <a:schemeClr val="bg1"/>
            </a:solidFill>
          </a:endParaRPr>
        </a:p>
      </dgm:t>
    </dgm:pt>
    <dgm:pt modelId="{4EA63FAC-F26F-4430-AF28-08BBC9B8A224}" type="sibTrans" cxnId="{8E9A323B-A00D-45DE-8287-1346B8AB2B17}">
      <dgm:prSet/>
      <dgm:spPr/>
      <dgm:t>
        <a:bodyPr/>
        <a:lstStyle/>
        <a:p>
          <a:endParaRPr lang="en-US">
            <a:solidFill>
              <a:schemeClr val="bg1"/>
            </a:solidFill>
          </a:endParaRPr>
        </a:p>
      </dgm:t>
    </dgm:pt>
    <dgm:pt modelId="{BC883713-510D-43E2-BBAA-FE9E9F75B057}">
      <dgm:prSet/>
      <dgm:spPr/>
      <dgm:t>
        <a:bodyPr/>
        <a:lstStyle/>
        <a:p>
          <a:r>
            <a:rPr lang="el-GR" b="1">
              <a:solidFill>
                <a:schemeClr val="bg1"/>
              </a:solidFill>
            </a:rPr>
            <a:t>Προφορική Εξέταση (</a:t>
          </a:r>
          <a:r>
            <a:rPr lang="en-US" b="1">
              <a:solidFill>
                <a:schemeClr val="bg1"/>
              </a:solidFill>
            </a:rPr>
            <a:t>Oral examination</a:t>
          </a:r>
          <a:r>
            <a:rPr lang="el-GR" b="1">
              <a:solidFill>
                <a:schemeClr val="bg1"/>
              </a:solidFill>
            </a:rPr>
            <a:t>)</a:t>
          </a:r>
          <a:endParaRPr lang="en-US">
            <a:solidFill>
              <a:schemeClr val="bg1"/>
            </a:solidFill>
          </a:endParaRPr>
        </a:p>
      </dgm:t>
    </dgm:pt>
    <dgm:pt modelId="{8180AC79-E569-4C28-87D7-70B167C03F97}" type="parTrans" cxnId="{F34B9F1D-E71C-4558-885B-ADDB888841D3}">
      <dgm:prSet/>
      <dgm:spPr/>
      <dgm:t>
        <a:bodyPr/>
        <a:lstStyle/>
        <a:p>
          <a:endParaRPr lang="en-US">
            <a:solidFill>
              <a:schemeClr val="bg1"/>
            </a:solidFill>
          </a:endParaRPr>
        </a:p>
      </dgm:t>
    </dgm:pt>
    <dgm:pt modelId="{7FB7F10E-87D0-4164-ACCC-083FC9BED938}" type="sibTrans" cxnId="{F34B9F1D-E71C-4558-885B-ADDB888841D3}">
      <dgm:prSet/>
      <dgm:spPr/>
      <dgm:t>
        <a:bodyPr/>
        <a:lstStyle/>
        <a:p>
          <a:endParaRPr lang="en-US">
            <a:solidFill>
              <a:schemeClr val="bg1"/>
            </a:solidFill>
          </a:endParaRPr>
        </a:p>
      </dgm:t>
    </dgm:pt>
    <dgm:pt modelId="{3B60CE81-B516-4006-8700-595DED77B42C}" type="pres">
      <dgm:prSet presAssocID="{DFD2D4A2-7AA2-477A-9041-9C45E81ABEE4}" presName="linear" presStyleCnt="0">
        <dgm:presLayoutVars>
          <dgm:animLvl val="lvl"/>
          <dgm:resizeHandles val="exact"/>
        </dgm:presLayoutVars>
      </dgm:prSet>
      <dgm:spPr/>
    </dgm:pt>
    <dgm:pt modelId="{D7820F00-D611-4D8D-9F95-835572814D62}" type="pres">
      <dgm:prSet presAssocID="{39E5E428-AF22-45F1-A252-F6FBFBE1573B}" presName="parentText" presStyleLbl="node1" presStyleIdx="0" presStyleCnt="4">
        <dgm:presLayoutVars>
          <dgm:chMax val="0"/>
          <dgm:bulletEnabled val="1"/>
        </dgm:presLayoutVars>
      </dgm:prSet>
      <dgm:spPr/>
    </dgm:pt>
    <dgm:pt modelId="{91BF7F20-1FF4-40C2-BBDE-874B709063A3}" type="pres">
      <dgm:prSet presAssocID="{39E5E428-AF22-45F1-A252-F6FBFBE1573B}" presName="childText" presStyleLbl="revTx" presStyleIdx="0" presStyleCnt="3">
        <dgm:presLayoutVars>
          <dgm:bulletEnabled val="1"/>
        </dgm:presLayoutVars>
      </dgm:prSet>
      <dgm:spPr/>
    </dgm:pt>
    <dgm:pt modelId="{0329A3D1-BC34-4480-B492-9EE8F9313CE9}" type="pres">
      <dgm:prSet presAssocID="{1B9E7302-0472-415D-8737-87D35632E3A1}" presName="parentText" presStyleLbl="node1" presStyleIdx="1" presStyleCnt="4">
        <dgm:presLayoutVars>
          <dgm:chMax val="0"/>
          <dgm:bulletEnabled val="1"/>
        </dgm:presLayoutVars>
      </dgm:prSet>
      <dgm:spPr/>
    </dgm:pt>
    <dgm:pt modelId="{8C7CEC5C-B118-47DD-A5FC-3EDAB7B73653}" type="pres">
      <dgm:prSet presAssocID="{1B9E7302-0472-415D-8737-87D35632E3A1}" presName="childText" presStyleLbl="revTx" presStyleIdx="1" presStyleCnt="3">
        <dgm:presLayoutVars>
          <dgm:bulletEnabled val="1"/>
        </dgm:presLayoutVars>
      </dgm:prSet>
      <dgm:spPr/>
    </dgm:pt>
    <dgm:pt modelId="{2CBF15B8-6E2F-4A54-9F7A-77AA2C563C9A}" type="pres">
      <dgm:prSet presAssocID="{3333C0FA-EFC1-4BEF-B9E2-31CD559C6992}" presName="parentText" presStyleLbl="node1" presStyleIdx="2" presStyleCnt="4">
        <dgm:presLayoutVars>
          <dgm:chMax val="0"/>
          <dgm:bulletEnabled val="1"/>
        </dgm:presLayoutVars>
      </dgm:prSet>
      <dgm:spPr/>
    </dgm:pt>
    <dgm:pt modelId="{F2FF60F0-3C3C-4794-985A-79C7D5ECFA35}" type="pres">
      <dgm:prSet presAssocID="{3333C0FA-EFC1-4BEF-B9E2-31CD559C6992}" presName="childText" presStyleLbl="revTx" presStyleIdx="2" presStyleCnt="3">
        <dgm:presLayoutVars>
          <dgm:bulletEnabled val="1"/>
        </dgm:presLayoutVars>
      </dgm:prSet>
      <dgm:spPr/>
    </dgm:pt>
    <dgm:pt modelId="{A21E4253-A39D-4182-953E-C34FFC3DBBB5}" type="pres">
      <dgm:prSet presAssocID="{BC883713-510D-43E2-BBAA-FE9E9F75B057}" presName="parentText" presStyleLbl="node1" presStyleIdx="3" presStyleCnt="4">
        <dgm:presLayoutVars>
          <dgm:chMax val="0"/>
          <dgm:bulletEnabled val="1"/>
        </dgm:presLayoutVars>
      </dgm:prSet>
      <dgm:spPr/>
    </dgm:pt>
  </dgm:ptLst>
  <dgm:cxnLst>
    <dgm:cxn modelId="{20DAA909-134B-4B77-AD75-DF95A0BB87D2}" type="presOf" srcId="{C03771D5-BF66-4889-897E-620F63B70F10}" destId="{8C7CEC5C-B118-47DD-A5FC-3EDAB7B73653}" srcOrd="0" destOrd="3" presId="urn:microsoft.com/office/officeart/2005/8/layout/vList2"/>
    <dgm:cxn modelId="{F34B9F1D-E71C-4558-885B-ADDB888841D3}" srcId="{DFD2D4A2-7AA2-477A-9041-9C45E81ABEE4}" destId="{BC883713-510D-43E2-BBAA-FE9E9F75B057}" srcOrd="3" destOrd="0" parTransId="{8180AC79-E569-4C28-87D7-70B167C03F97}" sibTransId="{7FB7F10E-87D0-4164-ACCC-083FC9BED938}"/>
    <dgm:cxn modelId="{F2553920-840A-43E2-A4E2-AE48DACB5D13}" srcId="{39E5E428-AF22-45F1-A252-F6FBFBE1573B}" destId="{2741A512-8EA0-4607-AEB2-65B08A91A0DD}" srcOrd="1" destOrd="0" parTransId="{03FDB57F-EE4D-43CB-9B4D-2CA473D13E6A}" sibTransId="{B3EAD1FC-0931-442F-90AB-3CA40661557D}"/>
    <dgm:cxn modelId="{1500FD22-B70A-479C-9E68-684A90861C2F}" type="presOf" srcId="{A278FA94-A3F1-4F23-95D4-7B6BE5DCA981}" destId="{8C7CEC5C-B118-47DD-A5FC-3EDAB7B73653}" srcOrd="0" destOrd="4" presId="urn:microsoft.com/office/officeart/2005/8/layout/vList2"/>
    <dgm:cxn modelId="{741BB230-3E00-417F-964C-D7810583189B}" srcId="{1B9E7302-0472-415D-8737-87D35632E3A1}" destId="{66A7A2FF-AA27-40AE-BAA3-83D8DC390143}" srcOrd="2" destOrd="0" parTransId="{BF6FA961-6D57-4438-B8B5-FA2EC474CFEF}" sibTransId="{F98FF1A6-8E6B-4EC5-B5E2-7A5947BB0ACB}"/>
    <dgm:cxn modelId="{8E9A323B-A00D-45DE-8287-1346B8AB2B17}" srcId="{3333C0FA-EFC1-4BEF-B9E2-31CD559C6992}" destId="{EE347A6F-0FC4-4309-973D-9294C6D3A897}" srcOrd="1" destOrd="0" parTransId="{348B3C06-7857-4988-9449-F30B435B2883}" sibTransId="{4EA63FAC-F26F-4430-AF28-08BBC9B8A224}"/>
    <dgm:cxn modelId="{593E593E-7BB0-4586-BEAF-626EC78A7A52}" type="presOf" srcId="{E60E68A2-9C3E-4B3C-8EA9-725970188D88}" destId="{8C7CEC5C-B118-47DD-A5FC-3EDAB7B73653}" srcOrd="0" destOrd="0" presId="urn:microsoft.com/office/officeart/2005/8/layout/vList2"/>
    <dgm:cxn modelId="{9D6EE341-28B5-4198-9D78-9DF66AF06877}" srcId="{DFD2D4A2-7AA2-477A-9041-9C45E81ABEE4}" destId="{3333C0FA-EFC1-4BEF-B9E2-31CD559C6992}" srcOrd="2" destOrd="0" parTransId="{56C0707C-1570-4570-9AD4-46ECC13B4F0B}" sibTransId="{C0936D36-7007-42FB-AADA-8111495232E6}"/>
    <dgm:cxn modelId="{D8EC6263-3CE8-49A1-B28D-5C5C2A9F751E}" type="presOf" srcId="{DFD2D4A2-7AA2-477A-9041-9C45E81ABEE4}" destId="{3B60CE81-B516-4006-8700-595DED77B42C}" srcOrd="0" destOrd="0" presId="urn:microsoft.com/office/officeart/2005/8/layout/vList2"/>
    <dgm:cxn modelId="{C0B59350-65F3-451A-9287-4BD008E56F83}" srcId="{1B9E7302-0472-415D-8737-87D35632E3A1}" destId="{C03771D5-BF66-4889-897E-620F63B70F10}" srcOrd="3" destOrd="0" parTransId="{EE3A421B-B570-4CC8-BE8B-68C15352E082}" sibTransId="{64C373B5-3866-4E1C-A4FF-86CEC3BC9600}"/>
    <dgm:cxn modelId="{79BFC684-2456-4C55-8E7E-C3DA0F7C2870}" type="presOf" srcId="{39E5E428-AF22-45F1-A252-F6FBFBE1573B}" destId="{D7820F00-D611-4D8D-9F95-835572814D62}" srcOrd="0" destOrd="0" presId="urn:microsoft.com/office/officeart/2005/8/layout/vList2"/>
    <dgm:cxn modelId="{011E1A8F-77FA-41D8-B21B-B2A6432BDDD0}" type="presOf" srcId="{1B9E7302-0472-415D-8737-87D35632E3A1}" destId="{0329A3D1-BC34-4480-B492-9EE8F9313CE9}" srcOrd="0" destOrd="0" presId="urn:microsoft.com/office/officeart/2005/8/layout/vList2"/>
    <dgm:cxn modelId="{99009490-55C5-432C-BC76-175CE19DE371}" type="presOf" srcId="{BC883713-510D-43E2-BBAA-FE9E9F75B057}" destId="{A21E4253-A39D-4182-953E-C34FFC3DBBB5}" srcOrd="0" destOrd="0" presId="urn:microsoft.com/office/officeart/2005/8/layout/vList2"/>
    <dgm:cxn modelId="{CC15C595-1C99-4419-8EF8-1C1227987E57}" srcId="{1B9E7302-0472-415D-8737-87D35632E3A1}" destId="{E60E68A2-9C3E-4B3C-8EA9-725970188D88}" srcOrd="0" destOrd="0" parTransId="{79743B85-F693-4D66-9BF1-26FA74561E5C}" sibTransId="{1AE4F7F5-CD6D-45F2-8315-465B648C4B88}"/>
    <dgm:cxn modelId="{D73A369D-9A04-4803-9394-BC3F4A966455}" srcId="{39E5E428-AF22-45F1-A252-F6FBFBE1573B}" destId="{9A94CA02-98EC-484C-A7E7-C7D324E0FC0F}" srcOrd="0" destOrd="0" parTransId="{EC3EEB3A-1FD4-49EB-8C41-38083E15A2F1}" sibTransId="{3DA69634-6B0D-4D2F-B010-C726F8EDE58E}"/>
    <dgm:cxn modelId="{932C329E-1FAB-4055-9D17-BA0DE17A9679}" type="presOf" srcId="{2741A512-8EA0-4607-AEB2-65B08A91A0DD}" destId="{91BF7F20-1FF4-40C2-BBDE-874B709063A3}" srcOrd="0" destOrd="1" presId="urn:microsoft.com/office/officeart/2005/8/layout/vList2"/>
    <dgm:cxn modelId="{55559AA0-5770-4F01-BA10-81FD1AABD2DD}" type="presOf" srcId="{C3E49EE7-71E2-4023-9C68-D394FF35A7D9}" destId="{8C7CEC5C-B118-47DD-A5FC-3EDAB7B73653}" srcOrd="0" destOrd="1" presId="urn:microsoft.com/office/officeart/2005/8/layout/vList2"/>
    <dgm:cxn modelId="{9C577DA4-2833-427F-92F4-5661C40A5115}" srcId="{3333C0FA-EFC1-4BEF-B9E2-31CD559C6992}" destId="{FB5F3520-A11D-44AF-80E0-DEAADEF66302}" srcOrd="0" destOrd="0" parTransId="{577FC570-54C8-4F36-94A4-D4728E9BF0AB}" sibTransId="{ABF455AE-53FC-4BC9-9B87-EC9B6938B156}"/>
    <dgm:cxn modelId="{AFF9CAA4-E558-439C-85CF-7AAC10E00F80}" srcId="{DFD2D4A2-7AA2-477A-9041-9C45E81ABEE4}" destId="{1B9E7302-0472-415D-8737-87D35632E3A1}" srcOrd="1" destOrd="0" parTransId="{72F904A9-FF61-4613-A916-92E1CE953124}" sibTransId="{828F30BF-2DF4-4F14-9187-4B81BB517508}"/>
    <dgm:cxn modelId="{311921AF-369C-444F-9263-0E1CB34B5A42}" srcId="{1B9E7302-0472-415D-8737-87D35632E3A1}" destId="{A278FA94-A3F1-4F23-95D4-7B6BE5DCA981}" srcOrd="4" destOrd="0" parTransId="{5BDE8A13-C287-4009-9DE6-884D10DC25C5}" sibTransId="{6EC44627-1E66-43E2-A444-7D9C31FAAD03}"/>
    <dgm:cxn modelId="{507591B0-3123-433A-8A8E-69EF619AF18A}" type="presOf" srcId="{3333C0FA-EFC1-4BEF-B9E2-31CD559C6992}" destId="{2CBF15B8-6E2F-4A54-9F7A-77AA2C563C9A}" srcOrd="0" destOrd="0" presId="urn:microsoft.com/office/officeart/2005/8/layout/vList2"/>
    <dgm:cxn modelId="{01EC34BE-7200-484F-9B67-A5038B2FCDD6}" srcId="{1B9E7302-0472-415D-8737-87D35632E3A1}" destId="{C3E49EE7-71E2-4023-9C68-D394FF35A7D9}" srcOrd="1" destOrd="0" parTransId="{69F6CE4F-BC75-4572-8F96-75ED185CE1B1}" sibTransId="{00D76289-0CA9-4A45-A827-191C3B026F9C}"/>
    <dgm:cxn modelId="{A39C8ECC-E345-4A95-9F7D-EEF5304E5A68}" type="presOf" srcId="{66A7A2FF-AA27-40AE-BAA3-83D8DC390143}" destId="{8C7CEC5C-B118-47DD-A5FC-3EDAB7B73653}" srcOrd="0" destOrd="2" presId="urn:microsoft.com/office/officeart/2005/8/layout/vList2"/>
    <dgm:cxn modelId="{7F60B0D8-7506-4844-8410-BB8B01EEFF70}" type="presOf" srcId="{9A94CA02-98EC-484C-A7E7-C7D324E0FC0F}" destId="{91BF7F20-1FF4-40C2-BBDE-874B709063A3}" srcOrd="0" destOrd="0" presId="urn:microsoft.com/office/officeart/2005/8/layout/vList2"/>
    <dgm:cxn modelId="{5BE120EA-C89C-42FD-97B1-5774EE4C3158}" type="presOf" srcId="{EE347A6F-0FC4-4309-973D-9294C6D3A897}" destId="{F2FF60F0-3C3C-4794-985A-79C7D5ECFA35}" srcOrd="0" destOrd="1" presId="urn:microsoft.com/office/officeart/2005/8/layout/vList2"/>
    <dgm:cxn modelId="{FB6A1CEB-1BB1-49F0-89BF-179803029C23}" type="presOf" srcId="{FB5F3520-A11D-44AF-80E0-DEAADEF66302}" destId="{F2FF60F0-3C3C-4794-985A-79C7D5ECFA35}" srcOrd="0" destOrd="0" presId="urn:microsoft.com/office/officeart/2005/8/layout/vList2"/>
    <dgm:cxn modelId="{F62AF7F4-7FBD-4D09-9230-CD755549F383}" srcId="{DFD2D4A2-7AA2-477A-9041-9C45E81ABEE4}" destId="{39E5E428-AF22-45F1-A252-F6FBFBE1573B}" srcOrd="0" destOrd="0" parTransId="{3824484B-BA78-4699-8133-8C2C901047F2}" sibTransId="{12323D23-4559-4D12-A413-0BD1ACE3067F}"/>
    <dgm:cxn modelId="{82DF7B60-8F95-4014-89CD-76C3F8B739CF}" type="presParOf" srcId="{3B60CE81-B516-4006-8700-595DED77B42C}" destId="{D7820F00-D611-4D8D-9F95-835572814D62}" srcOrd="0" destOrd="0" presId="urn:microsoft.com/office/officeart/2005/8/layout/vList2"/>
    <dgm:cxn modelId="{DB118B9B-C37B-4EEA-A7C1-23C0D8EF8526}" type="presParOf" srcId="{3B60CE81-B516-4006-8700-595DED77B42C}" destId="{91BF7F20-1FF4-40C2-BBDE-874B709063A3}" srcOrd="1" destOrd="0" presId="urn:microsoft.com/office/officeart/2005/8/layout/vList2"/>
    <dgm:cxn modelId="{FE50313D-8A32-4E62-8BD3-E8796DA7AD65}" type="presParOf" srcId="{3B60CE81-B516-4006-8700-595DED77B42C}" destId="{0329A3D1-BC34-4480-B492-9EE8F9313CE9}" srcOrd="2" destOrd="0" presId="urn:microsoft.com/office/officeart/2005/8/layout/vList2"/>
    <dgm:cxn modelId="{FC077E2C-71EE-4491-A7B0-DEC25D9C7A85}" type="presParOf" srcId="{3B60CE81-B516-4006-8700-595DED77B42C}" destId="{8C7CEC5C-B118-47DD-A5FC-3EDAB7B73653}" srcOrd="3" destOrd="0" presId="urn:microsoft.com/office/officeart/2005/8/layout/vList2"/>
    <dgm:cxn modelId="{E31EE882-6658-4478-9988-D587E316BD60}" type="presParOf" srcId="{3B60CE81-B516-4006-8700-595DED77B42C}" destId="{2CBF15B8-6E2F-4A54-9F7A-77AA2C563C9A}" srcOrd="4" destOrd="0" presId="urn:microsoft.com/office/officeart/2005/8/layout/vList2"/>
    <dgm:cxn modelId="{DFCEBB7E-1839-4F39-AD71-9F0AC153B500}" type="presParOf" srcId="{3B60CE81-B516-4006-8700-595DED77B42C}" destId="{F2FF60F0-3C3C-4794-985A-79C7D5ECFA35}" srcOrd="5" destOrd="0" presId="urn:microsoft.com/office/officeart/2005/8/layout/vList2"/>
    <dgm:cxn modelId="{5FBEABE9-0789-41A9-86C7-FE428211F3CF}" type="presParOf" srcId="{3B60CE81-B516-4006-8700-595DED77B42C}" destId="{A21E4253-A39D-4182-953E-C34FFC3DBBB5}"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252222-B26B-4899-8D33-E7202D1D89E8}"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E9AC6734-C123-416A-A01E-7B2CADDB4E16}">
      <dgm:prSet/>
      <dgm:spPr/>
      <dgm:t>
        <a:bodyPr/>
        <a:lstStyle/>
        <a:p>
          <a:r>
            <a:rPr lang="el-GR"/>
            <a:t>Ως αποτέλεσμα των κομψών και απλών κανόνων του, το παιχνίδι αποτελεί εδώ και καιρό έμπνευση για τη μαθηματική έρευνα. </a:t>
          </a:r>
          <a:endParaRPr lang="en-US"/>
        </a:p>
      </dgm:t>
    </dgm:pt>
    <dgm:pt modelId="{41508158-1CBF-4F6A-8652-096A94351506}" type="parTrans" cxnId="{42790840-EE2F-4676-97E9-4E72C9DD8859}">
      <dgm:prSet/>
      <dgm:spPr/>
      <dgm:t>
        <a:bodyPr/>
        <a:lstStyle/>
        <a:p>
          <a:endParaRPr lang="en-US"/>
        </a:p>
      </dgm:t>
    </dgm:pt>
    <dgm:pt modelId="{002D1B93-0C48-4648-BBBC-C2E6933BF3D3}" type="sibTrans" cxnId="{42790840-EE2F-4676-97E9-4E72C9DD8859}">
      <dgm:prSet/>
      <dgm:spPr/>
      <dgm:t>
        <a:bodyPr/>
        <a:lstStyle/>
        <a:p>
          <a:endParaRPr lang="en-US"/>
        </a:p>
      </dgm:t>
    </dgm:pt>
    <dgm:pt modelId="{CB454221-379B-44F8-B6E7-F4E7047A1015}">
      <dgm:prSet/>
      <dgm:spPr/>
      <dgm:t>
        <a:bodyPr/>
        <a:lstStyle/>
        <a:p>
          <a:r>
            <a:rPr lang="el-GR"/>
            <a:t>Ο Shen Kuo, ένας Κινέζος μελετητής τον 11ο αιώνα, υπολόγισε ότι ο αριθμός των πιθανών θέσεων στο διοικητικό συμβούλιο είναι περίπου 10</a:t>
          </a:r>
          <a:r>
            <a:rPr lang="el-GR" baseline="30000"/>
            <a:t>172 </a:t>
          </a:r>
          <a:endParaRPr lang="en-US"/>
        </a:p>
      </dgm:t>
    </dgm:pt>
    <dgm:pt modelId="{AC0A42D9-9DB4-4582-98B3-1F883220B8B1}" type="parTrans" cxnId="{D81A6E2A-DE57-48A4-B9BA-DF41323ACF76}">
      <dgm:prSet/>
      <dgm:spPr/>
      <dgm:t>
        <a:bodyPr/>
        <a:lstStyle/>
        <a:p>
          <a:endParaRPr lang="en-US"/>
        </a:p>
      </dgm:t>
    </dgm:pt>
    <dgm:pt modelId="{F4B283E5-1A11-47AF-9007-3751ADAF682A}" type="sibTrans" cxnId="{D81A6E2A-DE57-48A4-B9BA-DF41323ACF76}">
      <dgm:prSet/>
      <dgm:spPr/>
      <dgm:t>
        <a:bodyPr/>
        <a:lstStyle/>
        <a:p>
          <a:endParaRPr lang="en-US"/>
        </a:p>
      </dgm:t>
    </dgm:pt>
    <dgm:pt modelId="{C079FE37-F11C-4E33-B065-C0D2B8F37746}">
      <dgm:prSet/>
      <dgm:spPr/>
      <dgm:t>
        <a:bodyPr/>
        <a:lstStyle/>
        <a:p>
          <a:r>
            <a:rPr lang="el-GR"/>
            <a:t>Τα τελευταία χρόνια, η έρευνα του παιχνιδιού από τον John H. Conway οδήγησε στην εφεύρεση των σουρεαλιστικών αριθμών και συνέβαλε</a:t>
          </a:r>
          <a:r>
            <a:rPr lang="en-US"/>
            <a:t> </a:t>
          </a:r>
          <a:r>
            <a:rPr lang="el-GR"/>
            <a:t>σημαντικά στην ανάπτυξη της συνδυαστικής θεωρίας παιχνιδιών (</a:t>
          </a:r>
          <a:r>
            <a:rPr lang="en-US"/>
            <a:t>CGT</a:t>
          </a:r>
          <a:r>
            <a:rPr lang="el-GR"/>
            <a:t>*</a:t>
          </a:r>
          <a:r>
            <a:rPr lang="en-US"/>
            <a:t>, </a:t>
          </a:r>
          <a:r>
            <a:rPr lang="el-GR"/>
            <a:t>κλάδος των μαθηματικών και της επιστήμης υπολογιστών)</a:t>
          </a:r>
          <a:r>
            <a:rPr lang="en-US" baseline="30000"/>
            <a:t> </a:t>
          </a:r>
          <a:endParaRPr lang="en-US"/>
        </a:p>
      </dgm:t>
    </dgm:pt>
    <dgm:pt modelId="{F4A61B65-803E-4A94-8059-A8FD4DFC6A25}" type="parTrans" cxnId="{A49CA1CC-56E3-4C2A-8893-42FE42ECC594}">
      <dgm:prSet/>
      <dgm:spPr/>
      <dgm:t>
        <a:bodyPr/>
        <a:lstStyle/>
        <a:p>
          <a:endParaRPr lang="en-US"/>
        </a:p>
      </dgm:t>
    </dgm:pt>
    <dgm:pt modelId="{BC2256E0-94C2-4B1E-9249-0BC4EC32F938}" type="sibTrans" cxnId="{A49CA1CC-56E3-4C2A-8893-42FE42ECC594}">
      <dgm:prSet/>
      <dgm:spPr/>
      <dgm:t>
        <a:bodyPr/>
        <a:lstStyle/>
        <a:p>
          <a:endParaRPr lang="en-US"/>
        </a:p>
      </dgm:t>
    </dgm:pt>
    <dgm:pt modelId="{F25933B5-2A07-40D6-972E-12504923AC51}">
      <dgm:prSet/>
      <dgm:spPr/>
      <dgm:t>
        <a:bodyPr/>
        <a:lstStyle/>
        <a:p>
          <a:r>
            <a:rPr lang="el-GR"/>
            <a:t>Η πολυπλοκότητα του παιχνιδιού είναι τέτοια που η περιγραφή ακόμη και απλών στρατηγικών γεμίζει πολλές σελίδες σε βιβλία. Στην πραγματικότητα, οι αριθμητικές εκτιμήσεις δείχνουν ότι ο αριθμός των πιθανών παιχνιδιών του Go υπερβαίνει κατά πολύ τον αριθμό των ατόμων στο παρατηρήσιμο σύμπαν. </a:t>
          </a:r>
          <a:endParaRPr lang="en-US"/>
        </a:p>
      </dgm:t>
    </dgm:pt>
    <dgm:pt modelId="{9D6C5C6C-DEEF-4609-A961-2CBD068897B6}" type="parTrans" cxnId="{49523DD2-763C-4E7C-AC7D-26D820D592FA}">
      <dgm:prSet/>
      <dgm:spPr/>
      <dgm:t>
        <a:bodyPr/>
        <a:lstStyle/>
        <a:p>
          <a:endParaRPr lang="en-US"/>
        </a:p>
      </dgm:t>
    </dgm:pt>
    <dgm:pt modelId="{7A80B04D-8D43-4863-BB08-AF920B26912F}" type="sibTrans" cxnId="{49523DD2-763C-4E7C-AC7D-26D820D592FA}">
      <dgm:prSet/>
      <dgm:spPr/>
      <dgm:t>
        <a:bodyPr/>
        <a:lstStyle/>
        <a:p>
          <a:endParaRPr lang="en-US"/>
        </a:p>
      </dgm:t>
    </dgm:pt>
    <dgm:pt modelId="{A00875A5-7F3A-4A9E-8A8B-A77A47729EE3}" type="pres">
      <dgm:prSet presAssocID="{89252222-B26B-4899-8D33-E7202D1D89E8}" presName="diagram" presStyleCnt="0">
        <dgm:presLayoutVars>
          <dgm:dir/>
          <dgm:resizeHandles val="exact"/>
        </dgm:presLayoutVars>
      </dgm:prSet>
      <dgm:spPr/>
    </dgm:pt>
    <dgm:pt modelId="{E3ED66CC-D702-49E5-88B6-1DDE94225802}" type="pres">
      <dgm:prSet presAssocID="{E9AC6734-C123-416A-A01E-7B2CADDB4E16}" presName="node" presStyleLbl="node1" presStyleIdx="0" presStyleCnt="4">
        <dgm:presLayoutVars>
          <dgm:bulletEnabled val="1"/>
        </dgm:presLayoutVars>
      </dgm:prSet>
      <dgm:spPr/>
    </dgm:pt>
    <dgm:pt modelId="{1FA19CFF-AE4B-4808-B1F8-E11C3C2C5D60}" type="pres">
      <dgm:prSet presAssocID="{002D1B93-0C48-4648-BBBC-C2E6933BF3D3}" presName="sibTrans" presStyleCnt="0"/>
      <dgm:spPr/>
    </dgm:pt>
    <dgm:pt modelId="{A6636C1A-462E-4F59-94F6-72F9B581FE95}" type="pres">
      <dgm:prSet presAssocID="{CB454221-379B-44F8-B6E7-F4E7047A1015}" presName="node" presStyleLbl="node1" presStyleIdx="1" presStyleCnt="4">
        <dgm:presLayoutVars>
          <dgm:bulletEnabled val="1"/>
        </dgm:presLayoutVars>
      </dgm:prSet>
      <dgm:spPr/>
    </dgm:pt>
    <dgm:pt modelId="{8A6136EE-E5CC-498A-ABA7-9F669B254D7F}" type="pres">
      <dgm:prSet presAssocID="{F4B283E5-1A11-47AF-9007-3751ADAF682A}" presName="sibTrans" presStyleCnt="0"/>
      <dgm:spPr/>
    </dgm:pt>
    <dgm:pt modelId="{4F453905-2DC4-4370-9A5F-20D7327E3AB3}" type="pres">
      <dgm:prSet presAssocID="{C079FE37-F11C-4E33-B065-C0D2B8F37746}" presName="node" presStyleLbl="node1" presStyleIdx="2" presStyleCnt="4">
        <dgm:presLayoutVars>
          <dgm:bulletEnabled val="1"/>
        </dgm:presLayoutVars>
      </dgm:prSet>
      <dgm:spPr/>
    </dgm:pt>
    <dgm:pt modelId="{7152227F-AACB-4AA4-ADCD-6FB2B13217FA}" type="pres">
      <dgm:prSet presAssocID="{BC2256E0-94C2-4B1E-9249-0BC4EC32F938}" presName="sibTrans" presStyleCnt="0"/>
      <dgm:spPr/>
    </dgm:pt>
    <dgm:pt modelId="{AD4E9A38-268F-4905-B593-EFF01A828529}" type="pres">
      <dgm:prSet presAssocID="{F25933B5-2A07-40D6-972E-12504923AC51}" presName="node" presStyleLbl="node1" presStyleIdx="3" presStyleCnt="4">
        <dgm:presLayoutVars>
          <dgm:bulletEnabled val="1"/>
        </dgm:presLayoutVars>
      </dgm:prSet>
      <dgm:spPr/>
    </dgm:pt>
  </dgm:ptLst>
  <dgm:cxnLst>
    <dgm:cxn modelId="{C2EF8000-E54F-4921-8F5F-1516CBD4A494}" type="presOf" srcId="{C079FE37-F11C-4E33-B065-C0D2B8F37746}" destId="{4F453905-2DC4-4370-9A5F-20D7327E3AB3}" srcOrd="0" destOrd="0" presId="urn:microsoft.com/office/officeart/2005/8/layout/default"/>
    <dgm:cxn modelId="{E2E95C2A-E163-4A2E-9D38-78ECA5C89B48}" type="presOf" srcId="{89252222-B26B-4899-8D33-E7202D1D89E8}" destId="{A00875A5-7F3A-4A9E-8A8B-A77A47729EE3}" srcOrd="0" destOrd="0" presId="urn:microsoft.com/office/officeart/2005/8/layout/default"/>
    <dgm:cxn modelId="{D81A6E2A-DE57-48A4-B9BA-DF41323ACF76}" srcId="{89252222-B26B-4899-8D33-E7202D1D89E8}" destId="{CB454221-379B-44F8-B6E7-F4E7047A1015}" srcOrd="1" destOrd="0" parTransId="{AC0A42D9-9DB4-4582-98B3-1F883220B8B1}" sibTransId="{F4B283E5-1A11-47AF-9007-3751ADAF682A}"/>
    <dgm:cxn modelId="{42790840-EE2F-4676-97E9-4E72C9DD8859}" srcId="{89252222-B26B-4899-8D33-E7202D1D89E8}" destId="{E9AC6734-C123-416A-A01E-7B2CADDB4E16}" srcOrd="0" destOrd="0" parTransId="{41508158-1CBF-4F6A-8652-096A94351506}" sibTransId="{002D1B93-0C48-4648-BBBC-C2E6933BF3D3}"/>
    <dgm:cxn modelId="{E7573C49-6A95-40CD-936F-21319E37216B}" type="presOf" srcId="{F25933B5-2A07-40D6-972E-12504923AC51}" destId="{AD4E9A38-268F-4905-B593-EFF01A828529}" srcOrd="0" destOrd="0" presId="urn:microsoft.com/office/officeart/2005/8/layout/default"/>
    <dgm:cxn modelId="{6594E054-2F07-48E0-AA6A-402E00A52B1F}" type="presOf" srcId="{E9AC6734-C123-416A-A01E-7B2CADDB4E16}" destId="{E3ED66CC-D702-49E5-88B6-1DDE94225802}" srcOrd="0" destOrd="0" presId="urn:microsoft.com/office/officeart/2005/8/layout/default"/>
    <dgm:cxn modelId="{96478479-A5B7-4E9C-B5F0-30F278352F3B}" type="presOf" srcId="{CB454221-379B-44F8-B6E7-F4E7047A1015}" destId="{A6636C1A-462E-4F59-94F6-72F9B581FE95}" srcOrd="0" destOrd="0" presId="urn:microsoft.com/office/officeart/2005/8/layout/default"/>
    <dgm:cxn modelId="{A49CA1CC-56E3-4C2A-8893-42FE42ECC594}" srcId="{89252222-B26B-4899-8D33-E7202D1D89E8}" destId="{C079FE37-F11C-4E33-B065-C0D2B8F37746}" srcOrd="2" destOrd="0" parTransId="{F4A61B65-803E-4A94-8059-A8FD4DFC6A25}" sibTransId="{BC2256E0-94C2-4B1E-9249-0BC4EC32F938}"/>
    <dgm:cxn modelId="{49523DD2-763C-4E7C-AC7D-26D820D592FA}" srcId="{89252222-B26B-4899-8D33-E7202D1D89E8}" destId="{F25933B5-2A07-40D6-972E-12504923AC51}" srcOrd="3" destOrd="0" parTransId="{9D6C5C6C-DEEF-4609-A961-2CBD068897B6}" sibTransId="{7A80B04D-8D43-4863-BB08-AF920B26912F}"/>
    <dgm:cxn modelId="{DBF5C6FD-9F8B-4512-AEC8-6C67C2A62C46}" type="presParOf" srcId="{A00875A5-7F3A-4A9E-8A8B-A77A47729EE3}" destId="{E3ED66CC-D702-49E5-88B6-1DDE94225802}" srcOrd="0" destOrd="0" presId="urn:microsoft.com/office/officeart/2005/8/layout/default"/>
    <dgm:cxn modelId="{51B66D27-618C-4DC4-98C2-D87DC011CE70}" type="presParOf" srcId="{A00875A5-7F3A-4A9E-8A8B-A77A47729EE3}" destId="{1FA19CFF-AE4B-4808-B1F8-E11C3C2C5D60}" srcOrd="1" destOrd="0" presId="urn:microsoft.com/office/officeart/2005/8/layout/default"/>
    <dgm:cxn modelId="{E68E580B-F829-4D74-BF1E-12D1003E9501}" type="presParOf" srcId="{A00875A5-7F3A-4A9E-8A8B-A77A47729EE3}" destId="{A6636C1A-462E-4F59-94F6-72F9B581FE95}" srcOrd="2" destOrd="0" presId="urn:microsoft.com/office/officeart/2005/8/layout/default"/>
    <dgm:cxn modelId="{85FC6086-ED4F-4794-A370-08DBA311FD22}" type="presParOf" srcId="{A00875A5-7F3A-4A9E-8A8B-A77A47729EE3}" destId="{8A6136EE-E5CC-498A-ABA7-9F669B254D7F}" srcOrd="3" destOrd="0" presId="urn:microsoft.com/office/officeart/2005/8/layout/default"/>
    <dgm:cxn modelId="{0C8262CD-5650-46E8-99BC-EEAA629D741C}" type="presParOf" srcId="{A00875A5-7F3A-4A9E-8A8B-A77A47729EE3}" destId="{4F453905-2DC4-4370-9A5F-20D7327E3AB3}" srcOrd="4" destOrd="0" presId="urn:microsoft.com/office/officeart/2005/8/layout/default"/>
    <dgm:cxn modelId="{26C08C18-F8D8-4B3B-B396-A0C3FB08476D}" type="presParOf" srcId="{A00875A5-7F3A-4A9E-8A8B-A77A47729EE3}" destId="{7152227F-AACB-4AA4-ADCD-6FB2B13217FA}" srcOrd="5" destOrd="0" presId="urn:microsoft.com/office/officeart/2005/8/layout/default"/>
    <dgm:cxn modelId="{082C2794-F362-4C81-ACED-784E5A9F5AC9}" type="presParOf" srcId="{A00875A5-7F3A-4A9E-8A8B-A77A47729EE3}" destId="{AD4E9A38-268F-4905-B593-EFF01A82852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56C182-D2B7-46D1-9721-5373AD96736E}"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42CC54CA-4DDE-419D-96D6-FF7B08FAB8CC}">
      <dgm:prSet/>
      <dgm:spPr/>
      <dgm:t>
        <a:bodyPr/>
        <a:lstStyle/>
        <a:p>
          <a:r>
            <a:rPr lang="en-US"/>
            <a:t>Οι κανόνες του Γκο είναι πολύ απλοί, αλλά η στρατηγική που ακολουθεί είναι περίπλοκη και θεωρείται ότι ξεπερνά σε βάθος άλλα παιχνίδια</a:t>
          </a:r>
          <a:r>
            <a:rPr lang="el-GR"/>
            <a:t>,</a:t>
          </a:r>
          <a:r>
            <a:rPr lang="en-US"/>
            <a:t> σαν το Σκάκι. </a:t>
          </a:r>
          <a:r>
            <a:rPr lang="el-GR"/>
            <a:t>Οι π</a:t>
          </a:r>
          <a:r>
            <a:rPr lang="en-US"/>
            <a:t>ρωταθλητές του Γκο δεν σταματούν να τελειοποιούν την στρατηγική τους. </a:t>
          </a:r>
        </a:p>
      </dgm:t>
    </dgm:pt>
    <dgm:pt modelId="{49CB303E-47BD-4C5F-9937-0CAC610D508C}" type="parTrans" cxnId="{A82158A4-ADFA-4B0C-A78F-1F7D3FA6F2B6}">
      <dgm:prSet/>
      <dgm:spPr/>
      <dgm:t>
        <a:bodyPr/>
        <a:lstStyle/>
        <a:p>
          <a:endParaRPr lang="en-US"/>
        </a:p>
      </dgm:t>
    </dgm:pt>
    <dgm:pt modelId="{F7615BE5-02B1-448B-B268-B7B6A103D079}" type="sibTrans" cxnId="{A82158A4-ADFA-4B0C-A78F-1F7D3FA6F2B6}">
      <dgm:prSet/>
      <dgm:spPr/>
      <dgm:t>
        <a:bodyPr/>
        <a:lstStyle/>
        <a:p>
          <a:endParaRPr lang="en-US"/>
        </a:p>
      </dgm:t>
    </dgm:pt>
    <dgm:pt modelId="{A3472653-AF57-4D14-A2BE-AEDA4C32DF4A}">
      <dgm:prSet/>
      <dgm:spPr/>
      <dgm:t>
        <a:bodyPr/>
        <a:lstStyle/>
        <a:p>
          <a:r>
            <a:rPr lang="en-US"/>
            <a:t>Από παλιά σύγκριναν το Γκο με τον πόλεμο. Στρατηγικές από την κινέζικη Τέχνη του πολέμου, χρησιμοποιούνται μερικές φορές στο </a:t>
          </a:r>
          <a:r>
            <a:rPr lang="el-GR"/>
            <a:t>παιχνίδι</a:t>
          </a:r>
          <a:r>
            <a:rPr lang="en-US"/>
            <a:t>. </a:t>
          </a:r>
        </a:p>
      </dgm:t>
    </dgm:pt>
    <dgm:pt modelId="{4707ADEE-800F-4999-94D6-EAF363A6673F}" type="parTrans" cxnId="{22A8427B-D25D-4339-AAE9-CDF0FD7D24F7}">
      <dgm:prSet/>
      <dgm:spPr/>
      <dgm:t>
        <a:bodyPr/>
        <a:lstStyle/>
        <a:p>
          <a:endParaRPr lang="en-US"/>
        </a:p>
      </dgm:t>
    </dgm:pt>
    <dgm:pt modelId="{6B342DC8-D0E4-414C-B7C5-E60F7DAAE346}" type="sibTrans" cxnId="{22A8427B-D25D-4339-AAE9-CDF0FD7D24F7}">
      <dgm:prSet/>
      <dgm:spPr/>
      <dgm:t>
        <a:bodyPr/>
        <a:lstStyle/>
        <a:p>
          <a:endParaRPr lang="en-US"/>
        </a:p>
      </dgm:t>
    </dgm:pt>
    <dgm:pt modelId="{CDC98E37-61F4-4F04-BE26-4F4ABFE236BA}">
      <dgm:prSet/>
      <dgm:spPr/>
      <dgm:t>
        <a:bodyPr/>
        <a:lstStyle/>
        <a:p>
          <a:r>
            <a:rPr lang="en-US"/>
            <a:t>Σαν τους πολέμους, το Γκο τελειώνει όταν οι παίκτες συμφωνούν ότι δεν υπάρχουν άλλες κινήσεις που να έχουν νόημα. </a:t>
          </a:r>
        </a:p>
      </dgm:t>
    </dgm:pt>
    <dgm:pt modelId="{86004B77-D759-4E2C-B51E-5B68A12984B0}" type="parTrans" cxnId="{C03721C4-80C6-4CE2-9A8B-1A2DE9445DC4}">
      <dgm:prSet/>
      <dgm:spPr/>
      <dgm:t>
        <a:bodyPr/>
        <a:lstStyle/>
        <a:p>
          <a:endParaRPr lang="en-US"/>
        </a:p>
      </dgm:t>
    </dgm:pt>
    <dgm:pt modelId="{5DC4E512-9981-4511-8B64-15545B216B63}" type="sibTrans" cxnId="{C03721C4-80C6-4CE2-9A8B-1A2DE9445DC4}">
      <dgm:prSet/>
      <dgm:spPr/>
      <dgm:t>
        <a:bodyPr/>
        <a:lstStyle/>
        <a:p>
          <a:endParaRPr lang="en-US"/>
        </a:p>
      </dgm:t>
    </dgm:pt>
    <dgm:pt modelId="{4B42CB4F-B9E8-4DA1-9C2D-0B0309CF0B74}" type="pres">
      <dgm:prSet presAssocID="{BA56C182-D2B7-46D1-9721-5373AD96736E}" presName="Name0" presStyleCnt="0">
        <dgm:presLayoutVars>
          <dgm:dir/>
          <dgm:animLvl val="lvl"/>
          <dgm:resizeHandles val="exact"/>
        </dgm:presLayoutVars>
      </dgm:prSet>
      <dgm:spPr/>
    </dgm:pt>
    <dgm:pt modelId="{01C5D601-ECDF-476D-948E-628527CB8C5F}" type="pres">
      <dgm:prSet presAssocID="{CDC98E37-61F4-4F04-BE26-4F4ABFE236BA}" presName="boxAndChildren" presStyleCnt="0"/>
      <dgm:spPr/>
    </dgm:pt>
    <dgm:pt modelId="{7D05B306-39D8-4DD2-AF5B-76437247B5CD}" type="pres">
      <dgm:prSet presAssocID="{CDC98E37-61F4-4F04-BE26-4F4ABFE236BA}" presName="parentTextBox" presStyleLbl="node1" presStyleIdx="0" presStyleCnt="3"/>
      <dgm:spPr/>
    </dgm:pt>
    <dgm:pt modelId="{F98A3DAD-2DB7-423C-8EDF-1D2715821E53}" type="pres">
      <dgm:prSet presAssocID="{6B342DC8-D0E4-414C-B7C5-E60F7DAAE346}" presName="sp" presStyleCnt="0"/>
      <dgm:spPr/>
    </dgm:pt>
    <dgm:pt modelId="{AF8FD9C7-75A4-46C2-B313-8BBF326906C6}" type="pres">
      <dgm:prSet presAssocID="{A3472653-AF57-4D14-A2BE-AEDA4C32DF4A}" presName="arrowAndChildren" presStyleCnt="0"/>
      <dgm:spPr/>
    </dgm:pt>
    <dgm:pt modelId="{C4E676D3-99FD-420A-83C2-D8D0957E4C36}" type="pres">
      <dgm:prSet presAssocID="{A3472653-AF57-4D14-A2BE-AEDA4C32DF4A}" presName="parentTextArrow" presStyleLbl="node1" presStyleIdx="1" presStyleCnt="3"/>
      <dgm:spPr/>
    </dgm:pt>
    <dgm:pt modelId="{B43E521A-EA6E-4EB1-A52E-217648423E26}" type="pres">
      <dgm:prSet presAssocID="{F7615BE5-02B1-448B-B268-B7B6A103D079}" presName="sp" presStyleCnt="0"/>
      <dgm:spPr/>
    </dgm:pt>
    <dgm:pt modelId="{71808A82-B199-49FD-8F84-C9F5FC9739B3}" type="pres">
      <dgm:prSet presAssocID="{42CC54CA-4DDE-419D-96D6-FF7B08FAB8CC}" presName="arrowAndChildren" presStyleCnt="0"/>
      <dgm:spPr/>
    </dgm:pt>
    <dgm:pt modelId="{A17C88CA-3093-4A17-B760-7BAE8293FD9A}" type="pres">
      <dgm:prSet presAssocID="{42CC54CA-4DDE-419D-96D6-FF7B08FAB8CC}" presName="parentTextArrow" presStyleLbl="node1" presStyleIdx="2" presStyleCnt="3"/>
      <dgm:spPr/>
    </dgm:pt>
  </dgm:ptLst>
  <dgm:cxnLst>
    <dgm:cxn modelId="{2AFFEE06-3954-47E2-ADD1-81FA1F0B121D}" type="presOf" srcId="{42CC54CA-4DDE-419D-96D6-FF7B08FAB8CC}" destId="{A17C88CA-3093-4A17-B760-7BAE8293FD9A}" srcOrd="0" destOrd="0" presId="urn:microsoft.com/office/officeart/2005/8/layout/process4"/>
    <dgm:cxn modelId="{8E561B20-442C-4DC9-BB4F-DD8B00B277F4}" type="presOf" srcId="{BA56C182-D2B7-46D1-9721-5373AD96736E}" destId="{4B42CB4F-B9E8-4DA1-9C2D-0B0309CF0B74}" srcOrd="0" destOrd="0" presId="urn:microsoft.com/office/officeart/2005/8/layout/process4"/>
    <dgm:cxn modelId="{8A70A341-6C90-48DB-84F8-17EF7ACC992C}" type="presOf" srcId="{CDC98E37-61F4-4F04-BE26-4F4ABFE236BA}" destId="{7D05B306-39D8-4DD2-AF5B-76437247B5CD}" srcOrd="0" destOrd="0" presId="urn:microsoft.com/office/officeart/2005/8/layout/process4"/>
    <dgm:cxn modelId="{81D0CD67-7DC1-4379-B286-F208D07B8EC9}" type="presOf" srcId="{A3472653-AF57-4D14-A2BE-AEDA4C32DF4A}" destId="{C4E676D3-99FD-420A-83C2-D8D0957E4C36}" srcOrd="0" destOrd="0" presId="urn:microsoft.com/office/officeart/2005/8/layout/process4"/>
    <dgm:cxn modelId="{22A8427B-D25D-4339-AAE9-CDF0FD7D24F7}" srcId="{BA56C182-D2B7-46D1-9721-5373AD96736E}" destId="{A3472653-AF57-4D14-A2BE-AEDA4C32DF4A}" srcOrd="1" destOrd="0" parTransId="{4707ADEE-800F-4999-94D6-EAF363A6673F}" sibTransId="{6B342DC8-D0E4-414C-B7C5-E60F7DAAE346}"/>
    <dgm:cxn modelId="{A82158A4-ADFA-4B0C-A78F-1F7D3FA6F2B6}" srcId="{BA56C182-D2B7-46D1-9721-5373AD96736E}" destId="{42CC54CA-4DDE-419D-96D6-FF7B08FAB8CC}" srcOrd="0" destOrd="0" parTransId="{49CB303E-47BD-4C5F-9937-0CAC610D508C}" sibTransId="{F7615BE5-02B1-448B-B268-B7B6A103D079}"/>
    <dgm:cxn modelId="{C03721C4-80C6-4CE2-9A8B-1A2DE9445DC4}" srcId="{BA56C182-D2B7-46D1-9721-5373AD96736E}" destId="{CDC98E37-61F4-4F04-BE26-4F4ABFE236BA}" srcOrd="2" destOrd="0" parTransId="{86004B77-D759-4E2C-B51E-5B68A12984B0}" sibTransId="{5DC4E512-9981-4511-8B64-15545B216B63}"/>
    <dgm:cxn modelId="{8C669B49-7B6A-4EEB-B959-112CF6004C56}" type="presParOf" srcId="{4B42CB4F-B9E8-4DA1-9C2D-0B0309CF0B74}" destId="{01C5D601-ECDF-476D-948E-628527CB8C5F}" srcOrd="0" destOrd="0" presId="urn:microsoft.com/office/officeart/2005/8/layout/process4"/>
    <dgm:cxn modelId="{ABA8D319-8604-48FC-919C-60545EE45E67}" type="presParOf" srcId="{01C5D601-ECDF-476D-948E-628527CB8C5F}" destId="{7D05B306-39D8-4DD2-AF5B-76437247B5CD}" srcOrd="0" destOrd="0" presId="urn:microsoft.com/office/officeart/2005/8/layout/process4"/>
    <dgm:cxn modelId="{3994B39A-BCB1-4D4B-8FCE-60DC123A57CA}" type="presParOf" srcId="{4B42CB4F-B9E8-4DA1-9C2D-0B0309CF0B74}" destId="{F98A3DAD-2DB7-423C-8EDF-1D2715821E53}" srcOrd="1" destOrd="0" presId="urn:microsoft.com/office/officeart/2005/8/layout/process4"/>
    <dgm:cxn modelId="{6BE30BD3-C811-4110-8135-1C073EA9869A}" type="presParOf" srcId="{4B42CB4F-B9E8-4DA1-9C2D-0B0309CF0B74}" destId="{AF8FD9C7-75A4-46C2-B313-8BBF326906C6}" srcOrd="2" destOrd="0" presId="urn:microsoft.com/office/officeart/2005/8/layout/process4"/>
    <dgm:cxn modelId="{7C98399A-2506-41D3-96C7-43515A6EB7FD}" type="presParOf" srcId="{AF8FD9C7-75A4-46C2-B313-8BBF326906C6}" destId="{C4E676D3-99FD-420A-83C2-D8D0957E4C36}" srcOrd="0" destOrd="0" presId="urn:microsoft.com/office/officeart/2005/8/layout/process4"/>
    <dgm:cxn modelId="{77BD9CB0-8F93-43FD-B09F-318CC7CCB43A}" type="presParOf" srcId="{4B42CB4F-B9E8-4DA1-9C2D-0B0309CF0B74}" destId="{B43E521A-EA6E-4EB1-A52E-217648423E26}" srcOrd="3" destOrd="0" presId="urn:microsoft.com/office/officeart/2005/8/layout/process4"/>
    <dgm:cxn modelId="{CC1A3298-E7DB-4C11-AA4C-EB1EA930D0F2}" type="presParOf" srcId="{4B42CB4F-B9E8-4DA1-9C2D-0B0309CF0B74}" destId="{71808A82-B199-49FD-8F84-C9F5FC9739B3}" srcOrd="4" destOrd="0" presId="urn:microsoft.com/office/officeart/2005/8/layout/process4"/>
    <dgm:cxn modelId="{9BD3EAAF-0F9D-4688-92FF-ECBD6C12F144}" type="presParOf" srcId="{71808A82-B199-49FD-8F84-C9F5FC9739B3}" destId="{A17C88CA-3093-4A17-B760-7BAE8293FD9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3A5501-A4F9-4F7A-A7DF-57711A3858B8}" type="doc">
      <dgm:prSet loTypeId="urn:microsoft.com/office/officeart/2005/8/layout/list1" loCatId="list" qsTypeId="urn:microsoft.com/office/officeart/2005/8/quickstyle/simple4" qsCatId="simple" csTypeId="urn:microsoft.com/office/officeart/2005/8/colors/accent3_2" csCatId="accent3"/>
      <dgm:spPr/>
      <dgm:t>
        <a:bodyPr/>
        <a:lstStyle/>
        <a:p>
          <a:endParaRPr lang="en-US"/>
        </a:p>
      </dgm:t>
    </dgm:pt>
    <dgm:pt modelId="{5A570596-F327-4800-85FD-C12F7680B180}">
      <dgm:prSet/>
      <dgm:spPr/>
      <dgm:t>
        <a:bodyPr/>
        <a:lstStyle/>
        <a:p>
          <a:r>
            <a:rPr lang="el-GR" b="1"/>
            <a:t>Σύλληψη &amp; Καταγραφή Ιδέας</a:t>
          </a:r>
          <a:endParaRPr lang="en-US"/>
        </a:p>
      </dgm:t>
    </dgm:pt>
    <dgm:pt modelId="{947187B6-D80E-4F04-A52C-2D42EFDC380F}" type="parTrans" cxnId="{6EE07D03-743F-4902-B43A-989389BB593A}">
      <dgm:prSet/>
      <dgm:spPr/>
      <dgm:t>
        <a:bodyPr/>
        <a:lstStyle/>
        <a:p>
          <a:endParaRPr lang="en-US"/>
        </a:p>
      </dgm:t>
    </dgm:pt>
    <dgm:pt modelId="{9145CE12-7A5E-492E-B6B2-87B24B7AB9CA}" type="sibTrans" cxnId="{6EE07D03-743F-4902-B43A-989389BB593A}">
      <dgm:prSet/>
      <dgm:spPr/>
      <dgm:t>
        <a:bodyPr/>
        <a:lstStyle/>
        <a:p>
          <a:endParaRPr lang="en-US"/>
        </a:p>
      </dgm:t>
    </dgm:pt>
    <dgm:pt modelId="{2D6CA306-EC56-448B-BEBA-22380209C58C}">
      <dgm:prSet/>
      <dgm:spPr/>
      <dgm:t>
        <a:bodyPr/>
        <a:lstStyle/>
        <a:p>
          <a:r>
            <a:rPr lang="el-GR"/>
            <a:t>Δημήτρης Οικονόμου </a:t>
          </a:r>
          <a:r>
            <a:rPr lang="en-US"/>
            <a:t>4209</a:t>
          </a:r>
        </a:p>
      </dgm:t>
    </dgm:pt>
    <dgm:pt modelId="{4474C6AE-F156-4C35-9DFC-83E3273D0FDC}" type="parTrans" cxnId="{EB3257C1-8B24-4876-9F5F-FAC6E88EEB7C}">
      <dgm:prSet/>
      <dgm:spPr/>
      <dgm:t>
        <a:bodyPr/>
        <a:lstStyle/>
        <a:p>
          <a:endParaRPr lang="en-US"/>
        </a:p>
      </dgm:t>
    </dgm:pt>
    <dgm:pt modelId="{B54C2CFB-00F9-43C3-945B-EA3A0C30FE73}" type="sibTrans" cxnId="{EB3257C1-8B24-4876-9F5F-FAC6E88EEB7C}">
      <dgm:prSet/>
      <dgm:spPr/>
      <dgm:t>
        <a:bodyPr/>
        <a:lstStyle/>
        <a:p>
          <a:endParaRPr lang="en-US"/>
        </a:p>
      </dgm:t>
    </dgm:pt>
    <dgm:pt modelId="{23AB23B9-2902-442B-AACD-E2D42F4129AB}">
      <dgm:prSet/>
      <dgm:spPr/>
      <dgm:t>
        <a:bodyPr/>
        <a:lstStyle/>
        <a:p>
          <a:r>
            <a:rPr lang="el-GR"/>
            <a:t>Δημήτρης Καπουράνης 4322</a:t>
          </a:r>
          <a:endParaRPr lang="en-US"/>
        </a:p>
      </dgm:t>
    </dgm:pt>
    <dgm:pt modelId="{D1D25D67-B644-4CD8-AB00-5730063A5490}" type="parTrans" cxnId="{DCDEA5A9-1156-40CF-844A-EB856CE34E55}">
      <dgm:prSet/>
      <dgm:spPr/>
      <dgm:t>
        <a:bodyPr/>
        <a:lstStyle/>
        <a:p>
          <a:endParaRPr lang="en-US"/>
        </a:p>
      </dgm:t>
    </dgm:pt>
    <dgm:pt modelId="{06C9CEF3-7866-4340-953C-B4196338F9C7}" type="sibTrans" cxnId="{DCDEA5A9-1156-40CF-844A-EB856CE34E55}">
      <dgm:prSet/>
      <dgm:spPr/>
      <dgm:t>
        <a:bodyPr/>
        <a:lstStyle/>
        <a:p>
          <a:endParaRPr lang="en-US"/>
        </a:p>
      </dgm:t>
    </dgm:pt>
    <dgm:pt modelId="{C357B20D-9047-448D-B233-60F0943A8265}">
      <dgm:prSet/>
      <dgm:spPr/>
      <dgm:t>
        <a:bodyPr/>
        <a:lstStyle/>
        <a:p>
          <a:r>
            <a:rPr lang="el-GR"/>
            <a:t>Συμεών Γιώργος Χηνόπουλος 4502</a:t>
          </a:r>
          <a:endParaRPr lang="en-US"/>
        </a:p>
      </dgm:t>
    </dgm:pt>
    <dgm:pt modelId="{F6F9D2C5-0865-4062-98D1-97664DC9F1BF}" type="parTrans" cxnId="{AD85D270-18C7-448F-B681-3CB8133EAD56}">
      <dgm:prSet/>
      <dgm:spPr/>
      <dgm:t>
        <a:bodyPr/>
        <a:lstStyle/>
        <a:p>
          <a:endParaRPr lang="en-US"/>
        </a:p>
      </dgm:t>
    </dgm:pt>
    <dgm:pt modelId="{581345FC-4530-4BC9-8370-670756AF2316}" type="sibTrans" cxnId="{AD85D270-18C7-448F-B681-3CB8133EAD56}">
      <dgm:prSet/>
      <dgm:spPr/>
      <dgm:t>
        <a:bodyPr/>
        <a:lstStyle/>
        <a:p>
          <a:endParaRPr lang="en-US"/>
        </a:p>
      </dgm:t>
    </dgm:pt>
    <dgm:pt modelId="{D88D2352-8BF4-4D2D-A1B1-FFF7E3976E25}">
      <dgm:prSet/>
      <dgm:spPr/>
      <dgm:t>
        <a:bodyPr/>
        <a:lstStyle/>
        <a:p>
          <a:r>
            <a:rPr lang="en-US" b="1"/>
            <a:t>Παρακολούθηση Υλοποίησης Project</a:t>
          </a:r>
          <a:endParaRPr lang="en-US"/>
        </a:p>
      </dgm:t>
    </dgm:pt>
    <dgm:pt modelId="{1AB092E0-7030-4D48-9DD0-58FC0A15FFCD}" type="parTrans" cxnId="{E98D03B3-D45E-4892-9BA7-404749337A56}">
      <dgm:prSet/>
      <dgm:spPr/>
      <dgm:t>
        <a:bodyPr/>
        <a:lstStyle/>
        <a:p>
          <a:endParaRPr lang="en-US"/>
        </a:p>
      </dgm:t>
    </dgm:pt>
    <dgm:pt modelId="{E4B189BD-E365-4247-8AEC-D34D19D10A4A}" type="sibTrans" cxnId="{E98D03B3-D45E-4892-9BA7-404749337A56}">
      <dgm:prSet/>
      <dgm:spPr/>
      <dgm:t>
        <a:bodyPr/>
        <a:lstStyle/>
        <a:p>
          <a:endParaRPr lang="en-US"/>
        </a:p>
      </dgm:t>
    </dgm:pt>
    <dgm:pt modelId="{C0DED56E-AF3B-4070-999A-3CEEC6436458}">
      <dgm:prSet/>
      <dgm:spPr/>
      <dgm:t>
        <a:bodyPr/>
        <a:lstStyle/>
        <a:p>
          <a:r>
            <a:rPr lang="en-US"/>
            <a:t>Βιδάκης Νικόλαος, </a:t>
          </a:r>
        </a:p>
      </dgm:t>
    </dgm:pt>
    <dgm:pt modelId="{0BD1E0A8-88F7-4863-8254-BBAA495E14F5}" type="parTrans" cxnId="{9D9B1D15-04AD-46DB-B4B3-3B814FCB67E5}">
      <dgm:prSet/>
      <dgm:spPr/>
      <dgm:t>
        <a:bodyPr/>
        <a:lstStyle/>
        <a:p>
          <a:endParaRPr lang="en-US"/>
        </a:p>
      </dgm:t>
    </dgm:pt>
    <dgm:pt modelId="{F5BE567F-02C2-4756-901B-8813B137E088}" type="sibTrans" cxnId="{9D9B1D15-04AD-46DB-B4B3-3B814FCB67E5}">
      <dgm:prSet/>
      <dgm:spPr/>
      <dgm:t>
        <a:bodyPr/>
        <a:lstStyle/>
        <a:p>
          <a:endParaRPr lang="en-US"/>
        </a:p>
      </dgm:t>
    </dgm:pt>
    <dgm:pt modelId="{3A17D677-21E3-463F-8FCC-85076A520AF8}">
      <dgm:prSet/>
      <dgm:spPr/>
      <dgm:t>
        <a:bodyPr/>
        <a:lstStyle/>
        <a:p>
          <a:r>
            <a:rPr lang="en-US"/>
            <a:t>Αϊβαλής Κώστας, </a:t>
          </a:r>
        </a:p>
      </dgm:t>
    </dgm:pt>
    <dgm:pt modelId="{1437A9C4-2D46-4879-BC6C-E4184A6E1EE0}" type="parTrans" cxnId="{E3AC7CC0-DF2D-4334-9630-FECF8C0D228D}">
      <dgm:prSet/>
      <dgm:spPr/>
      <dgm:t>
        <a:bodyPr/>
        <a:lstStyle/>
        <a:p>
          <a:endParaRPr lang="en-US"/>
        </a:p>
      </dgm:t>
    </dgm:pt>
    <dgm:pt modelId="{7B40F4EB-4A17-4651-9AC0-C3EF06067B68}" type="sibTrans" cxnId="{E3AC7CC0-DF2D-4334-9630-FECF8C0D228D}">
      <dgm:prSet/>
      <dgm:spPr/>
      <dgm:t>
        <a:bodyPr/>
        <a:lstStyle/>
        <a:p>
          <a:endParaRPr lang="en-US"/>
        </a:p>
      </dgm:t>
    </dgm:pt>
    <dgm:pt modelId="{D342457B-1B8D-4291-BF4F-DFC9D9E59052}">
      <dgm:prSet/>
      <dgm:spPr/>
      <dgm:t>
        <a:bodyPr/>
        <a:lstStyle/>
        <a:p>
          <a:r>
            <a:rPr lang="el-GR"/>
            <a:t>Τράμπας Αποστόλης</a:t>
          </a:r>
          <a:endParaRPr lang="en-US"/>
        </a:p>
      </dgm:t>
    </dgm:pt>
    <dgm:pt modelId="{C578A443-6257-44A9-A9D2-78F4AE53A540}" type="parTrans" cxnId="{1129B5B6-4A86-4911-99D3-230A71DBC402}">
      <dgm:prSet/>
      <dgm:spPr/>
      <dgm:t>
        <a:bodyPr/>
        <a:lstStyle/>
        <a:p>
          <a:endParaRPr lang="en-US"/>
        </a:p>
      </dgm:t>
    </dgm:pt>
    <dgm:pt modelId="{BCF70314-7ED8-4F91-B0A5-D8F608864B7E}" type="sibTrans" cxnId="{1129B5B6-4A86-4911-99D3-230A71DBC402}">
      <dgm:prSet/>
      <dgm:spPr/>
      <dgm:t>
        <a:bodyPr/>
        <a:lstStyle/>
        <a:p>
          <a:endParaRPr lang="en-US"/>
        </a:p>
      </dgm:t>
    </dgm:pt>
    <dgm:pt modelId="{B373AEC3-AB76-4380-B9BF-92DD101B5B7E}">
      <dgm:prSet/>
      <dgm:spPr/>
      <dgm:t>
        <a:bodyPr/>
        <a:lstStyle/>
        <a:p>
          <a:r>
            <a:rPr lang="en-US"/>
            <a:t>Παπαδάκης Αλέξανδρος</a:t>
          </a:r>
        </a:p>
      </dgm:t>
    </dgm:pt>
    <dgm:pt modelId="{3655475B-C40F-4447-8E73-2E9103834B1D}" type="parTrans" cxnId="{3BA3E871-C505-415D-9920-90BA41DBD4F3}">
      <dgm:prSet/>
      <dgm:spPr/>
      <dgm:t>
        <a:bodyPr/>
        <a:lstStyle/>
        <a:p>
          <a:endParaRPr lang="en-US"/>
        </a:p>
      </dgm:t>
    </dgm:pt>
    <dgm:pt modelId="{D707F00B-71A3-4998-8D20-9184A309B66E}" type="sibTrans" cxnId="{3BA3E871-C505-415D-9920-90BA41DBD4F3}">
      <dgm:prSet/>
      <dgm:spPr/>
      <dgm:t>
        <a:bodyPr/>
        <a:lstStyle/>
        <a:p>
          <a:endParaRPr lang="en-US"/>
        </a:p>
      </dgm:t>
    </dgm:pt>
    <dgm:pt modelId="{C5268779-F05B-49C2-B40A-10859A57B26C}" type="pres">
      <dgm:prSet presAssocID="{C63A5501-A4F9-4F7A-A7DF-57711A3858B8}" presName="linear" presStyleCnt="0">
        <dgm:presLayoutVars>
          <dgm:dir/>
          <dgm:animLvl val="lvl"/>
          <dgm:resizeHandles val="exact"/>
        </dgm:presLayoutVars>
      </dgm:prSet>
      <dgm:spPr/>
    </dgm:pt>
    <dgm:pt modelId="{D9F5622E-95D6-4F1B-93A9-DBE404B17C09}" type="pres">
      <dgm:prSet presAssocID="{5A570596-F327-4800-85FD-C12F7680B180}" presName="parentLin" presStyleCnt="0"/>
      <dgm:spPr/>
    </dgm:pt>
    <dgm:pt modelId="{EA59296B-E551-4D3D-A0C0-1B0FEB197795}" type="pres">
      <dgm:prSet presAssocID="{5A570596-F327-4800-85FD-C12F7680B180}" presName="parentLeftMargin" presStyleLbl="node1" presStyleIdx="0" presStyleCnt="2"/>
      <dgm:spPr/>
    </dgm:pt>
    <dgm:pt modelId="{46F43FAC-6C24-45A5-9A05-37E006232478}" type="pres">
      <dgm:prSet presAssocID="{5A570596-F327-4800-85FD-C12F7680B180}" presName="parentText" presStyleLbl="node1" presStyleIdx="0" presStyleCnt="2">
        <dgm:presLayoutVars>
          <dgm:chMax val="0"/>
          <dgm:bulletEnabled val="1"/>
        </dgm:presLayoutVars>
      </dgm:prSet>
      <dgm:spPr/>
    </dgm:pt>
    <dgm:pt modelId="{5ADDA78F-5910-4744-9AD7-F4903826DC67}" type="pres">
      <dgm:prSet presAssocID="{5A570596-F327-4800-85FD-C12F7680B180}" presName="negativeSpace" presStyleCnt="0"/>
      <dgm:spPr/>
    </dgm:pt>
    <dgm:pt modelId="{44F4DE5B-4135-47E2-8203-C9EF3527E906}" type="pres">
      <dgm:prSet presAssocID="{5A570596-F327-4800-85FD-C12F7680B180}" presName="childText" presStyleLbl="conFgAcc1" presStyleIdx="0" presStyleCnt="2">
        <dgm:presLayoutVars>
          <dgm:bulletEnabled val="1"/>
        </dgm:presLayoutVars>
      </dgm:prSet>
      <dgm:spPr/>
    </dgm:pt>
    <dgm:pt modelId="{FB5970B7-EC8A-4E25-AE82-2B274D08BA08}" type="pres">
      <dgm:prSet presAssocID="{9145CE12-7A5E-492E-B6B2-87B24B7AB9CA}" presName="spaceBetweenRectangles" presStyleCnt="0"/>
      <dgm:spPr/>
    </dgm:pt>
    <dgm:pt modelId="{433B4900-4BA0-4A48-A115-A2EF7DCF7CE7}" type="pres">
      <dgm:prSet presAssocID="{D88D2352-8BF4-4D2D-A1B1-FFF7E3976E25}" presName="parentLin" presStyleCnt="0"/>
      <dgm:spPr/>
    </dgm:pt>
    <dgm:pt modelId="{5B5D3230-CC1F-4C43-8CB7-9C9E0D9C9A8E}" type="pres">
      <dgm:prSet presAssocID="{D88D2352-8BF4-4D2D-A1B1-FFF7E3976E25}" presName="parentLeftMargin" presStyleLbl="node1" presStyleIdx="0" presStyleCnt="2"/>
      <dgm:spPr/>
    </dgm:pt>
    <dgm:pt modelId="{D3456944-AB7D-4199-BB25-D63D4A1BFB2D}" type="pres">
      <dgm:prSet presAssocID="{D88D2352-8BF4-4D2D-A1B1-FFF7E3976E25}" presName="parentText" presStyleLbl="node1" presStyleIdx="1" presStyleCnt="2">
        <dgm:presLayoutVars>
          <dgm:chMax val="0"/>
          <dgm:bulletEnabled val="1"/>
        </dgm:presLayoutVars>
      </dgm:prSet>
      <dgm:spPr/>
    </dgm:pt>
    <dgm:pt modelId="{5B754D8C-D234-469D-ABCC-0553E9099471}" type="pres">
      <dgm:prSet presAssocID="{D88D2352-8BF4-4D2D-A1B1-FFF7E3976E25}" presName="negativeSpace" presStyleCnt="0"/>
      <dgm:spPr/>
    </dgm:pt>
    <dgm:pt modelId="{76DD5EB1-DA39-4C2F-9403-F384C3B05AD5}" type="pres">
      <dgm:prSet presAssocID="{D88D2352-8BF4-4D2D-A1B1-FFF7E3976E25}" presName="childText" presStyleLbl="conFgAcc1" presStyleIdx="1" presStyleCnt="2">
        <dgm:presLayoutVars>
          <dgm:bulletEnabled val="1"/>
        </dgm:presLayoutVars>
      </dgm:prSet>
      <dgm:spPr/>
    </dgm:pt>
  </dgm:ptLst>
  <dgm:cxnLst>
    <dgm:cxn modelId="{6EE07D03-743F-4902-B43A-989389BB593A}" srcId="{C63A5501-A4F9-4F7A-A7DF-57711A3858B8}" destId="{5A570596-F327-4800-85FD-C12F7680B180}" srcOrd="0" destOrd="0" parTransId="{947187B6-D80E-4F04-A52C-2D42EFDC380F}" sibTransId="{9145CE12-7A5E-492E-B6B2-87B24B7AB9CA}"/>
    <dgm:cxn modelId="{1B14BA10-DB16-4D89-84D5-6CAF61602FF7}" type="presOf" srcId="{3A17D677-21E3-463F-8FCC-85076A520AF8}" destId="{76DD5EB1-DA39-4C2F-9403-F384C3B05AD5}" srcOrd="0" destOrd="1" presId="urn:microsoft.com/office/officeart/2005/8/layout/list1"/>
    <dgm:cxn modelId="{9D9B1D15-04AD-46DB-B4B3-3B814FCB67E5}" srcId="{D88D2352-8BF4-4D2D-A1B1-FFF7E3976E25}" destId="{C0DED56E-AF3B-4070-999A-3CEEC6436458}" srcOrd="0" destOrd="0" parTransId="{0BD1E0A8-88F7-4863-8254-BBAA495E14F5}" sibTransId="{F5BE567F-02C2-4756-901B-8813B137E088}"/>
    <dgm:cxn modelId="{22B55023-105E-484D-BEB0-64AA39162408}" type="presOf" srcId="{D88D2352-8BF4-4D2D-A1B1-FFF7E3976E25}" destId="{5B5D3230-CC1F-4C43-8CB7-9C9E0D9C9A8E}" srcOrd="0" destOrd="0" presId="urn:microsoft.com/office/officeart/2005/8/layout/list1"/>
    <dgm:cxn modelId="{61620E6D-9F43-4BCC-AF99-2C71238ED7F5}" type="presOf" srcId="{23AB23B9-2902-442B-AACD-E2D42F4129AB}" destId="{44F4DE5B-4135-47E2-8203-C9EF3527E906}" srcOrd="0" destOrd="1" presId="urn:microsoft.com/office/officeart/2005/8/layout/list1"/>
    <dgm:cxn modelId="{64A87270-E4DA-423B-86A2-6BA2F33E81BE}" type="presOf" srcId="{D88D2352-8BF4-4D2D-A1B1-FFF7E3976E25}" destId="{D3456944-AB7D-4199-BB25-D63D4A1BFB2D}" srcOrd="1" destOrd="0" presId="urn:microsoft.com/office/officeart/2005/8/layout/list1"/>
    <dgm:cxn modelId="{AD85D270-18C7-448F-B681-3CB8133EAD56}" srcId="{5A570596-F327-4800-85FD-C12F7680B180}" destId="{C357B20D-9047-448D-B233-60F0943A8265}" srcOrd="2" destOrd="0" parTransId="{F6F9D2C5-0865-4062-98D1-97664DC9F1BF}" sibTransId="{581345FC-4530-4BC9-8370-670756AF2316}"/>
    <dgm:cxn modelId="{3BA3E871-C505-415D-9920-90BA41DBD4F3}" srcId="{D88D2352-8BF4-4D2D-A1B1-FFF7E3976E25}" destId="{B373AEC3-AB76-4380-B9BF-92DD101B5B7E}" srcOrd="3" destOrd="0" parTransId="{3655475B-C40F-4447-8E73-2E9103834B1D}" sibTransId="{D707F00B-71A3-4998-8D20-9184A309B66E}"/>
    <dgm:cxn modelId="{DCDEA5A9-1156-40CF-844A-EB856CE34E55}" srcId="{5A570596-F327-4800-85FD-C12F7680B180}" destId="{23AB23B9-2902-442B-AACD-E2D42F4129AB}" srcOrd="1" destOrd="0" parTransId="{D1D25D67-B644-4CD8-AB00-5730063A5490}" sibTransId="{06C9CEF3-7866-4340-953C-B4196338F9C7}"/>
    <dgm:cxn modelId="{AEC7BBAC-A072-4E06-A398-9A1DD33B3C15}" type="presOf" srcId="{D342457B-1B8D-4291-BF4F-DFC9D9E59052}" destId="{76DD5EB1-DA39-4C2F-9403-F384C3B05AD5}" srcOrd="0" destOrd="2" presId="urn:microsoft.com/office/officeart/2005/8/layout/list1"/>
    <dgm:cxn modelId="{E98D03B3-D45E-4892-9BA7-404749337A56}" srcId="{C63A5501-A4F9-4F7A-A7DF-57711A3858B8}" destId="{D88D2352-8BF4-4D2D-A1B1-FFF7E3976E25}" srcOrd="1" destOrd="0" parTransId="{1AB092E0-7030-4D48-9DD0-58FC0A15FFCD}" sibTransId="{E4B189BD-E365-4247-8AEC-D34D19D10A4A}"/>
    <dgm:cxn modelId="{1129B5B6-4A86-4911-99D3-230A71DBC402}" srcId="{D88D2352-8BF4-4D2D-A1B1-FFF7E3976E25}" destId="{D342457B-1B8D-4291-BF4F-DFC9D9E59052}" srcOrd="2" destOrd="0" parTransId="{C578A443-6257-44A9-A9D2-78F4AE53A540}" sibTransId="{BCF70314-7ED8-4F91-B0A5-D8F608864B7E}"/>
    <dgm:cxn modelId="{E3AC7CC0-DF2D-4334-9630-FECF8C0D228D}" srcId="{D88D2352-8BF4-4D2D-A1B1-FFF7E3976E25}" destId="{3A17D677-21E3-463F-8FCC-85076A520AF8}" srcOrd="1" destOrd="0" parTransId="{1437A9C4-2D46-4879-BC6C-E4184A6E1EE0}" sibTransId="{7B40F4EB-4A17-4651-9AC0-C3EF06067B68}"/>
    <dgm:cxn modelId="{EB3257C1-8B24-4876-9F5F-FAC6E88EEB7C}" srcId="{5A570596-F327-4800-85FD-C12F7680B180}" destId="{2D6CA306-EC56-448B-BEBA-22380209C58C}" srcOrd="0" destOrd="0" parTransId="{4474C6AE-F156-4C35-9DFC-83E3273D0FDC}" sibTransId="{B54C2CFB-00F9-43C3-945B-EA3A0C30FE73}"/>
    <dgm:cxn modelId="{64EB04C4-56F5-432D-9D42-124EC4E74EB8}" type="presOf" srcId="{C357B20D-9047-448D-B233-60F0943A8265}" destId="{44F4DE5B-4135-47E2-8203-C9EF3527E906}" srcOrd="0" destOrd="2" presId="urn:microsoft.com/office/officeart/2005/8/layout/list1"/>
    <dgm:cxn modelId="{E7885DCC-4250-4C86-85DC-A4692BFC1C4E}" type="presOf" srcId="{5A570596-F327-4800-85FD-C12F7680B180}" destId="{EA59296B-E551-4D3D-A0C0-1B0FEB197795}" srcOrd="0" destOrd="0" presId="urn:microsoft.com/office/officeart/2005/8/layout/list1"/>
    <dgm:cxn modelId="{09FFB4CC-23F4-4540-A3A4-A79DE99EB462}" type="presOf" srcId="{C0DED56E-AF3B-4070-999A-3CEEC6436458}" destId="{76DD5EB1-DA39-4C2F-9403-F384C3B05AD5}" srcOrd="0" destOrd="0" presId="urn:microsoft.com/office/officeart/2005/8/layout/list1"/>
    <dgm:cxn modelId="{9BF11AD1-060A-4BB6-9ED3-EB3AAF676338}" type="presOf" srcId="{B373AEC3-AB76-4380-B9BF-92DD101B5B7E}" destId="{76DD5EB1-DA39-4C2F-9403-F384C3B05AD5}" srcOrd="0" destOrd="3" presId="urn:microsoft.com/office/officeart/2005/8/layout/list1"/>
    <dgm:cxn modelId="{826DE8DE-C0AC-423D-998A-750859C9F385}" type="presOf" srcId="{2D6CA306-EC56-448B-BEBA-22380209C58C}" destId="{44F4DE5B-4135-47E2-8203-C9EF3527E906}" srcOrd="0" destOrd="0" presId="urn:microsoft.com/office/officeart/2005/8/layout/list1"/>
    <dgm:cxn modelId="{4C6913E7-2039-437F-8EBB-66D1A3C6CD07}" type="presOf" srcId="{C63A5501-A4F9-4F7A-A7DF-57711A3858B8}" destId="{C5268779-F05B-49C2-B40A-10859A57B26C}" srcOrd="0" destOrd="0" presId="urn:microsoft.com/office/officeart/2005/8/layout/list1"/>
    <dgm:cxn modelId="{6D9C58EA-5F2E-4A02-8DDB-B4FAC61211C9}" type="presOf" srcId="{5A570596-F327-4800-85FD-C12F7680B180}" destId="{46F43FAC-6C24-45A5-9A05-37E006232478}" srcOrd="1" destOrd="0" presId="urn:microsoft.com/office/officeart/2005/8/layout/list1"/>
    <dgm:cxn modelId="{B5977D06-7521-426F-ABFB-A16F6402E2E4}" type="presParOf" srcId="{C5268779-F05B-49C2-B40A-10859A57B26C}" destId="{D9F5622E-95D6-4F1B-93A9-DBE404B17C09}" srcOrd="0" destOrd="0" presId="urn:microsoft.com/office/officeart/2005/8/layout/list1"/>
    <dgm:cxn modelId="{5DECF604-B9D3-4A85-BC50-807E4E4457B7}" type="presParOf" srcId="{D9F5622E-95D6-4F1B-93A9-DBE404B17C09}" destId="{EA59296B-E551-4D3D-A0C0-1B0FEB197795}" srcOrd="0" destOrd="0" presId="urn:microsoft.com/office/officeart/2005/8/layout/list1"/>
    <dgm:cxn modelId="{9E8C1A92-33EF-4B8D-91F6-0573610A26C7}" type="presParOf" srcId="{D9F5622E-95D6-4F1B-93A9-DBE404B17C09}" destId="{46F43FAC-6C24-45A5-9A05-37E006232478}" srcOrd="1" destOrd="0" presId="urn:microsoft.com/office/officeart/2005/8/layout/list1"/>
    <dgm:cxn modelId="{FB686886-6CEC-44D9-B77F-3025027C7C34}" type="presParOf" srcId="{C5268779-F05B-49C2-B40A-10859A57B26C}" destId="{5ADDA78F-5910-4744-9AD7-F4903826DC67}" srcOrd="1" destOrd="0" presId="urn:microsoft.com/office/officeart/2005/8/layout/list1"/>
    <dgm:cxn modelId="{D5A40A53-E4C6-42DC-9268-7D09C044E258}" type="presParOf" srcId="{C5268779-F05B-49C2-B40A-10859A57B26C}" destId="{44F4DE5B-4135-47E2-8203-C9EF3527E906}" srcOrd="2" destOrd="0" presId="urn:microsoft.com/office/officeart/2005/8/layout/list1"/>
    <dgm:cxn modelId="{B17064FE-2488-408D-934E-6176D459D6D4}" type="presParOf" srcId="{C5268779-F05B-49C2-B40A-10859A57B26C}" destId="{FB5970B7-EC8A-4E25-AE82-2B274D08BA08}" srcOrd="3" destOrd="0" presId="urn:microsoft.com/office/officeart/2005/8/layout/list1"/>
    <dgm:cxn modelId="{78E73C25-460F-4826-9F19-5D27F0BFBBAF}" type="presParOf" srcId="{C5268779-F05B-49C2-B40A-10859A57B26C}" destId="{433B4900-4BA0-4A48-A115-A2EF7DCF7CE7}" srcOrd="4" destOrd="0" presId="urn:microsoft.com/office/officeart/2005/8/layout/list1"/>
    <dgm:cxn modelId="{6D5C08D5-9B9D-4E49-A7AA-DAD5D1F1283C}" type="presParOf" srcId="{433B4900-4BA0-4A48-A115-A2EF7DCF7CE7}" destId="{5B5D3230-CC1F-4C43-8CB7-9C9E0D9C9A8E}" srcOrd="0" destOrd="0" presId="urn:microsoft.com/office/officeart/2005/8/layout/list1"/>
    <dgm:cxn modelId="{5B00C02A-1B01-4591-94FE-C9DE294A2EE7}" type="presParOf" srcId="{433B4900-4BA0-4A48-A115-A2EF7DCF7CE7}" destId="{D3456944-AB7D-4199-BB25-D63D4A1BFB2D}" srcOrd="1" destOrd="0" presId="urn:microsoft.com/office/officeart/2005/8/layout/list1"/>
    <dgm:cxn modelId="{B8B5FC29-977A-46D5-9B70-301B741DB388}" type="presParOf" srcId="{C5268779-F05B-49C2-B40A-10859A57B26C}" destId="{5B754D8C-D234-469D-ABCC-0553E9099471}" srcOrd="5" destOrd="0" presId="urn:microsoft.com/office/officeart/2005/8/layout/list1"/>
    <dgm:cxn modelId="{102179A1-FFC2-4399-8A4C-26293ABA4F22}" type="presParOf" srcId="{C5268779-F05B-49C2-B40A-10859A57B26C}" destId="{76DD5EB1-DA39-4C2F-9403-F384C3B05AD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D2D4A2-7AA2-477A-9041-9C45E81ABEE4}"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9E5E428-AF22-45F1-A252-F6FBFBE1573B}">
      <dgm:prSet/>
      <dgm:spPr/>
      <dgm:t>
        <a:bodyPr/>
        <a:lstStyle/>
        <a:p>
          <a:r>
            <a:rPr lang="el-GR" b="1" dirty="0">
              <a:solidFill>
                <a:schemeClr val="bg1"/>
              </a:solidFill>
            </a:rPr>
            <a:t>Φάση Ανάλυσης (</a:t>
          </a:r>
          <a:r>
            <a:rPr lang="en-US" b="1" dirty="0">
              <a:solidFill>
                <a:schemeClr val="bg1"/>
              </a:solidFill>
            </a:rPr>
            <a:t>Analysis Phase</a:t>
          </a:r>
          <a:r>
            <a:rPr lang="el-GR" b="1" dirty="0">
              <a:solidFill>
                <a:schemeClr val="bg1"/>
              </a:solidFill>
            </a:rPr>
            <a:t>)</a:t>
          </a:r>
          <a:endParaRPr lang="en-US" dirty="0">
            <a:solidFill>
              <a:schemeClr val="bg1"/>
            </a:solidFill>
          </a:endParaRPr>
        </a:p>
      </dgm:t>
    </dgm:pt>
    <dgm:pt modelId="{3824484B-BA78-4699-8133-8C2C901047F2}" type="parTrans" cxnId="{F62AF7F4-7FBD-4D09-9230-CD755549F383}">
      <dgm:prSet/>
      <dgm:spPr/>
      <dgm:t>
        <a:bodyPr/>
        <a:lstStyle/>
        <a:p>
          <a:endParaRPr lang="en-US">
            <a:solidFill>
              <a:schemeClr val="bg1"/>
            </a:solidFill>
          </a:endParaRPr>
        </a:p>
      </dgm:t>
    </dgm:pt>
    <dgm:pt modelId="{12323D23-4559-4D12-A413-0BD1ACE3067F}" type="sibTrans" cxnId="{F62AF7F4-7FBD-4D09-9230-CD755549F383}">
      <dgm:prSet/>
      <dgm:spPr/>
      <dgm:t>
        <a:bodyPr/>
        <a:lstStyle/>
        <a:p>
          <a:endParaRPr lang="en-US">
            <a:solidFill>
              <a:schemeClr val="bg1"/>
            </a:solidFill>
          </a:endParaRPr>
        </a:p>
      </dgm:t>
    </dgm:pt>
    <dgm:pt modelId="{9A94CA02-98EC-484C-A7E7-C7D324E0FC0F}">
      <dgm:prSet/>
      <dgm:spPr/>
      <dgm:t>
        <a:bodyPr/>
        <a:lstStyle/>
        <a:p>
          <a:r>
            <a:rPr lang="en-US" i="1">
              <a:solidFill>
                <a:schemeClr val="bg1"/>
              </a:solidFill>
            </a:rPr>
            <a:t>UML class diagram</a:t>
          </a:r>
          <a:r>
            <a:rPr lang="el-GR" i="1" dirty="0">
              <a:solidFill>
                <a:schemeClr val="bg1"/>
              </a:solidFill>
            </a:rPr>
            <a:t> </a:t>
          </a:r>
          <a:r>
            <a:rPr lang="el-GR" b="1" i="1" baseline="30000" dirty="0">
              <a:solidFill>
                <a:schemeClr val="bg1"/>
              </a:solidFill>
            </a:rPr>
            <a:t>*1</a:t>
          </a:r>
          <a:endParaRPr lang="en-US" dirty="0">
            <a:solidFill>
              <a:schemeClr val="bg1"/>
            </a:solidFill>
          </a:endParaRPr>
        </a:p>
      </dgm:t>
    </dgm:pt>
    <dgm:pt modelId="{EC3EEB3A-1FD4-49EB-8C41-38083E15A2F1}" type="parTrans" cxnId="{D73A369D-9A04-4803-9394-BC3F4A966455}">
      <dgm:prSet/>
      <dgm:spPr/>
      <dgm:t>
        <a:bodyPr/>
        <a:lstStyle/>
        <a:p>
          <a:endParaRPr lang="en-US">
            <a:solidFill>
              <a:schemeClr val="bg1"/>
            </a:solidFill>
          </a:endParaRPr>
        </a:p>
      </dgm:t>
    </dgm:pt>
    <dgm:pt modelId="{3DA69634-6B0D-4D2F-B010-C726F8EDE58E}" type="sibTrans" cxnId="{D73A369D-9A04-4803-9394-BC3F4A966455}">
      <dgm:prSet/>
      <dgm:spPr/>
      <dgm:t>
        <a:bodyPr/>
        <a:lstStyle/>
        <a:p>
          <a:endParaRPr lang="en-US">
            <a:solidFill>
              <a:schemeClr val="bg1"/>
            </a:solidFill>
          </a:endParaRPr>
        </a:p>
      </dgm:t>
    </dgm:pt>
    <dgm:pt modelId="{2741A512-8EA0-4607-AEB2-65B08A91A0DD}">
      <dgm:prSet/>
      <dgm:spPr/>
      <dgm:t>
        <a:bodyPr/>
        <a:lstStyle/>
        <a:p>
          <a:r>
            <a:rPr lang="el-GR" i="1">
              <a:solidFill>
                <a:schemeClr val="bg1"/>
              </a:solidFill>
            </a:rPr>
            <a:t>Αναλυτική γραπτή αναφορά (</a:t>
          </a:r>
          <a:r>
            <a:rPr lang="en-US" i="1">
              <a:solidFill>
                <a:schemeClr val="bg1"/>
              </a:solidFill>
            </a:rPr>
            <a:t>extensive textual report</a:t>
          </a:r>
          <a:r>
            <a:rPr lang="el-GR" i="1">
              <a:solidFill>
                <a:schemeClr val="bg1"/>
              </a:solidFill>
            </a:rPr>
            <a:t>)</a:t>
          </a:r>
          <a:endParaRPr lang="en-US">
            <a:solidFill>
              <a:schemeClr val="bg1"/>
            </a:solidFill>
          </a:endParaRPr>
        </a:p>
      </dgm:t>
    </dgm:pt>
    <dgm:pt modelId="{03FDB57F-EE4D-43CB-9B4D-2CA473D13E6A}" type="parTrans" cxnId="{F2553920-840A-43E2-A4E2-AE48DACB5D13}">
      <dgm:prSet/>
      <dgm:spPr/>
      <dgm:t>
        <a:bodyPr/>
        <a:lstStyle/>
        <a:p>
          <a:endParaRPr lang="en-US">
            <a:solidFill>
              <a:schemeClr val="bg1"/>
            </a:solidFill>
          </a:endParaRPr>
        </a:p>
      </dgm:t>
    </dgm:pt>
    <dgm:pt modelId="{B3EAD1FC-0931-442F-90AB-3CA40661557D}" type="sibTrans" cxnId="{F2553920-840A-43E2-A4E2-AE48DACB5D13}">
      <dgm:prSet/>
      <dgm:spPr/>
      <dgm:t>
        <a:bodyPr/>
        <a:lstStyle/>
        <a:p>
          <a:endParaRPr lang="en-US">
            <a:solidFill>
              <a:schemeClr val="bg1"/>
            </a:solidFill>
          </a:endParaRPr>
        </a:p>
      </dgm:t>
    </dgm:pt>
    <dgm:pt modelId="{1B9E7302-0472-415D-8737-87D35632E3A1}">
      <dgm:prSet/>
      <dgm:spPr/>
      <dgm:t>
        <a:bodyPr/>
        <a:lstStyle/>
        <a:p>
          <a:r>
            <a:rPr lang="el-GR" b="1" dirty="0">
              <a:solidFill>
                <a:schemeClr val="bg1"/>
              </a:solidFill>
            </a:rPr>
            <a:t>Φάση Υλοποίησης -1 (</a:t>
          </a:r>
          <a:r>
            <a:rPr lang="en-US" b="1" dirty="0">
              <a:solidFill>
                <a:schemeClr val="bg1"/>
              </a:solidFill>
            </a:rPr>
            <a:t>Implementation Phase – 1</a:t>
          </a:r>
          <a:r>
            <a:rPr lang="el-GR" b="1" dirty="0">
              <a:solidFill>
                <a:schemeClr val="bg1"/>
              </a:solidFill>
            </a:rPr>
            <a:t>)</a:t>
          </a:r>
          <a:endParaRPr lang="en-US" dirty="0">
            <a:solidFill>
              <a:schemeClr val="bg1"/>
            </a:solidFill>
          </a:endParaRPr>
        </a:p>
      </dgm:t>
    </dgm:pt>
    <dgm:pt modelId="{72F904A9-FF61-4613-A916-92E1CE953124}" type="parTrans" cxnId="{AFF9CAA4-E558-439C-85CF-7AAC10E00F80}">
      <dgm:prSet/>
      <dgm:spPr/>
      <dgm:t>
        <a:bodyPr/>
        <a:lstStyle/>
        <a:p>
          <a:endParaRPr lang="en-US">
            <a:solidFill>
              <a:schemeClr val="bg1"/>
            </a:solidFill>
          </a:endParaRPr>
        </a:p>
      </dgm:t>
    </dgm:pt>
    <dgm:pt modelId="{828F30BF-2DF4-4F14-9187-4B81BB517508}" type="sibTrans" cxnId="{AFF9CAA4-E558-439C-85CF-7AAC10E00F80}">
      <dgm:prSet/>
      <dgm:spPr/>
      <dgm:t>
        <a:bodyPr/>
        <a:lstStyle/>
        <a:p>
          <a:endParaRPr lang="en-US">
            <a:solidFill>
              <a:schemeClr val="bg1"/>
            </a:solidFill>
          </a:endParaRPr>
        </a:p>
      </dgm:t>
    </dgm:pt>
    <dgm:pt modelId="{E60E68A2-9C3E-4B3C-8EA9-725970188D88}">
      <dgm:prSet/>
      <dgm:spPr/>
      <dgm:t>
        <a:bodyPr/>
        <a:lstStyle/>
        <a:p>
          <a:r>
            <a:rPr lang="en-US" i="1">
              <a:solidFill>
                <a:schemeClr val="bg1"/>
              </a:solidFill>
            </a:rPr>
            <a:t>UML class diagram</a:t>
          </a:r>
          <a:endParaRPr lang="en-US">
            <a:solidFill>
              <a:schemeClr val="bg1"/>
            </a:solidFill>
          </a:endParaRPr>
        </a:p>
      </dgm:t>
    </dgm:pt>
    <dgm:pt modelId="{79743B85-F693-4D66-9BF1-26FA74561E5C}" type="parTrans" cxnId="{CC15C595-1C99-4419-8EF8-1C1227987E57}">
      <dgm:prSet/>
      <dgm:spPr/>
      <dgm:t>
        <a:bodyPr/>
        <a:lstStyle/>
        <a:p>
          <a:endParaRPr lang="en-US">
            <a:solidFill>
              <a:schemeClr val="bg1"/>
            </a:solidFill>
          </a:endParaRPr>
        </a:p>
      </dgm:t>
    </dgm:pt>
    <dgm:pt modelId="{1AE4F7F5-CD6D-45F2-8315-465B648C4B88}" type="sibTrans" cxnId="{CC15C595-1C99-4419-8EF8-1C1227987E57}">
      <dgm:prSet/>
      <dgm:spPr/>
      <dgm:t>
        <a:bodyPr/>
        <a:lstStyle/>
        <a:p>
          <a:endParaRPr lang="en-US">
            <a:solidFill>
              <a:schemeClr val="bg1"/>
            </a:solidFill>
          </a:endParaRPr>
        </a:p>
      </dgm:t>
    </dgm:pt>
    <dgm:pt modelId="{C3E49EE7-71E2-4023-9C68-D394FF35A7D9}">
      <dgm:prSet/>
      <dgm:spPr/>
      <dgm:t>
        <a:bodyPr/>
        <a:lstStyle/>
        <a:p>
          <a:r>
            <a:rPr lang="el-GR" i="1">
              <a:solidFill>
                <a:schemeClr val="bg1"/>
              </a:solidFill>
            </a:rPr>
            <a:t>Αναλυτική γραπτή αναφορά (</a:t>
          </a:r>
          <a:r>
            <a:rPr lang="en-US" i="1">
              <a:solidFill>
                <a:schemeClr val="bg1"/>
              </a:solidFill>
            </a:rPr>
            <a:t>detailed report</a:t>
          </a:r>
          <a:r>
            <a:rPr lang="el-GR" i="1">
              <a:solidFill>
                <a:schemeClr val="bg1"/>
              </a:solidFill>
            </a:rPr>
            <a:t>)</a:t>
          </a:r>
          <a:endParaRPr lang="en-US">
            <a:solidFill>
              <a:schemeClr val="bg1"/>
            </a:solidFill>
          </a:endParaRPr>
        </a:p>
      </dgm:t>
    </dgm:pt>
    <dgm:pt modelId="{69F6CE4F-BC75-4572-8F96-75ED185CE1B1}" type="parTrans" cxnId="{01EC34BE-7200-484F-9B67-A5038B2FCDD6}">
      <dgm:prSet/>
      <dgm:spPr/>
      <dgm:t>
        <a:bodyPr/>
        <a:lstStyle/>
        <a:p>
          <a:endParaRPr lang="en-US">
            <a:solidFill>
              <a:schemeClr val="bg1"/>
            </a:solidFill>
          </a:endParaRPr>
        </a:p>
      </dgm:t>
    </dgm:pt>
    <dgm:pt modelId="{00D76289-0CA9-4A45-A827-191C3B026F9C}" type="sibTrans" cxnId="{01EC34BE-7200-484F-9B67-A5038B2FCDD6}">
      <dgm:prSet/>
      <dgm:spPr/>
      <dgm:t>
        <a:bodyPr/>
        <a:lstStyle/>
        <a:p>
          <a:endParaRPr lang="en-US">
            <a:solidFill>
              <a:schemeClr val="bg1"/>
            </a:solidFill>
          </a:endParaRPr>
        </a:p>
      </dgm:t>
    </dgm:pt>
    <dgm:pt modelId="{66A7A2FF-AA27-40AE-BAA3-83D8DC390143}">
      <dgm:prSet/>
      <dgm:spPr/>
      <dgm:t>
        <a:bodyPr/>
        <a:lstStyle/>
        <a:p>
          <a:r>
            <a:rPr lang="en-US" i="1">
              <a:solidFill>
                <a:schemeClr val="bg1"/>
              </a:solidFill>
            </a:rPr>
            <a:t>Javadoc</a:t>
          </a:r>
          <a:endParaRPr lang="en-US">
            <a:solidFill>
              <a:schemeClr val="bg1"/>
            </a:solidFill>
          </a:endParaRPr>
        </a:p>
      </dgm:t>
    </dgm:pt>
    <dgm:pt modelId="{BF6FA961-6D57-4438-B8B5-FA2EC474CFEF}" type="parTrans" cxnId="{741BB230-3E00-417F-964C-D7810583189B}">
      <dgm:prSet/>
      <dgm:spPr/>
      <dgm:t>
        <a:bodyPr/>
        <a:lstStyle/>
        <a:p>
          <a:endParaRPr lang="en-US">
            <a:solidFill>
              <a:schemeClr val="bg1"/>
            </a:solidFill>
          </a:endParaRPr>
        </a:p>
      </dgm:t>
    </dgm:pt>
    <dgm:pt modelId="{F98FF1A6-8E6B-4EC5-B5E2-7A5947BB0ACB}" type="sibTrans" cxnId="{741BB230-3E00-417F-964C-D7810583189B}">
      <dgm:prSet/>
      <dgm:spPr/>
      <dgm:t>
        <a:bodyPr/>
        <a:lstStyle/>
        <a:p>
          <a:endParaRPr lang="en-US">
            <a:solidFill>
              <a:schemeClr val="bg1"/>
            </a:solidFill>
          </a:endParaRPr>
        </a:p>
      </dgm:t>
    </dgm:pt>
    <dgm:pt modelId="{C03771D5-BF66-4889-897E-620F63B70F10}">
      <dgm:prSet/>
      <dgm:spPr/>
      <dgm:t>
        <a:bodyPr/>
        <a:lstStyle/>
        <a:p>
          <a:r>
            <a:rPr lang="el-GR" i="1">
              <a:solidFill>
                <a:schemeClr val="bg1"/>
              </a:solidFill>
            </a:rPr>
            <a:t>Πηγαίος κώδικας (</a:t>
          </a:r>
          <a:r>
            <a:rPr lang="en-US" i="1">
              <a:solidFill>
                <a:schemeClr val="bg1"/>
              </a:solidFill>
            </a:rPr>
            <a:t>source code</a:t>
          </a:r>
          <a:r>
            <a:rPr lang="el-GR" i="1">
              <a:solidFill>
                <a:schemeClr val="bg1"/>
              </a:solidFill>
            </a:rPr>
            <a:t>)</a:t>
          </a:r>
          <a:endParaRPr lang="en-US">
            <a:solidFill>
              <a:schemeClr val="bg1"/>
            </a:solidFill>
          </a:endParaRPr>
        </a:p>
      </dgm:t>
    </dgm:pt>
    <dgm:pt modelId="{EE3A421B-B570-4CC8-BE8B-68C15352E082}" type="parTrans" cxnId="{C0B59350-65F3-451A-9287-4BD008E56F83}">
      <dgm:prSet/>
      <dgm:spPr/>
      <dgm:t>
        <a:bodyPr/>
        <a:lstStyle/>
        <a:p>
          <a:endParaRPr lang="en-US">
            <a:solidFill>
              <a:schemeClr val="bg1"/>
            </a:solidFill>
          </a:endParaRPr>
        </a:p>
      </dgm:t>
    </dgm:pt>
    <dgm:pt modelId="{64C373B5-3866-4E1C-A4FF-86CEC3BC9600}" type="sibTrans" cxnId="{C0B59350-65F3-451A-9287-4BD008E56F83}">
      <dgm:prSet/>
      <dgm:spPr/>
      <dgm:t>
        <a:bodyPr/>
        <a:lstStyle/>
        <a:p>
          <a:endParaRPr lang="en-US">
            <a:solidFill>
              <a:schemeClr val="bg1"/>
            </a:solidFill>
          </a:endParaRPr>
        </a:p>
      </dgm:t>
    </dgm:pt>
    <dgm:pt modelId="{A278FA94-A3F1-4F23-95D4-7B6BE5DCA981}">
      <dgm:prSet/>
      <dgm:spPr/>
      <dgm:t>
        <a:bodyPr/>
        <a:lstStyle/>
        <a:p>
          <a:r>
            <a:rPr lang="el-GR" i="1">
              <a:solidFill>
                <a:schemeClr val="bg1"/>
              </a:solidFill>
            </a:rPr>
            <a:t>Εκτελέσιμος κώδικας </a:t>
          </a:r>
          <a:r>
            <a:rPr lang="en-US" i="1">
              <a:solidFill>
                <a:schemeClr val="bg1"/>
              </a:solidFill>
            </a:rPr>
            <a:t>(</a:t>
          </a:r>
          <a:r>
            <a:rPr lang="el-GR" i="1">
              <a:solidFill>
                <a:schemeClr val="bg1"/>
              </a:solidFill>
            </a:rPr>
            <a:t>με οδηγίες εκτέλεσης</a:t>
          </a:r>
          <a:r>
            <a:rPr lang="en-US" i="1">
              <a:solidFill>
                <a:schemeClr val="bg1"/>
              </a:solidFill>
            </a:rPr>
            <a:t>)</a:t>
          </a:r>
          <a:endParaRPr lang="en-US">
            <a:solidFill>
              <a:schemeClr val="bg1"/>
            </a:solidFill>
          </a:endParaRPr>
        </a:p>
      </dgm:t>
    </dgm:pt>
    <dgm:pt modelId="{5BDE8A13-C287-4009-9DE6-884D10DC25C5}" type="parTrans" cxnId="{311921AF-369C-444F-9263-0E1CB34B5A42}">
      <dgm:prSet/>
      <dgm:spPr/>
      <dgm:t>
        <a:bodyPr/>
        <a:lstStyle/>
        <a:p>
          <a:endParaRPr lang="en-US">
            <a:solidFill>
              <a:schemeClr val="bg1"/>
            </a:solidFill>
          </a:endParaRPr>
        </a:p>
      </dgm:t>
    </dgm:pt>
    <dgm:pt modelId="{6EC44627-1E66-43E2-A444-7D9C31FAAD03}" type="sibTrans" cxnId="{311921AF-369C-444F-9263-0E1CB34B5A42}">
      <dgm:prSet/>
      <dgm:spPr/>
      <dgm:t>
        <a:bodyPr/>
        <a:lstStyle/>
        <a:p>
          <a:endParaRPr lang="en-US">
            <a:solidFill>
              <a:schemeClr val="bg1"/>
            </a:solidFill>
          </a:endParaRPr>
        </a:p>
      </dgm:t>
    </dgm:pt>
    <dgm:pt modelId="{3333C0FA-EFC1-4BEF-B9E2-31CD559C6992}">
      <dgm:prSet/>
      <dgm:spPr/>
      <dgm:t>
        <a:bodyPr/>
        <a:lstStyle/>
        <a:p>
          <a:r>
            <a:rPr lang="el-GR" b="1">
              <a:solidFill>
                <a:schemeClr val="bg1"/>
              </a:solidFill>
            </a:rPr>
            <a:t>Φάση Υλοποίησης -2 (</a:t>
          </a:r>
          <a:r>
            <a:rPr lang="en-US" b="1">
              <a:solidFill>
                <a:schemeClr val="bg1"/>
              </a:solidFill>
            </a:rPr>
            <a:t>Implementation Phase – 2</a:t>
          </a:r>
          <a:r>
            <a:rPr lang="el-GR" b="1">
              <a:solidFill>
                <a:schemeClr val="bg1"/>
              </a:solidFill>
            </a:rPr>
            <a:t>)</a:t>
          </a:r>
          <a:endParaRPr lang="en-US">
            <a:solidFill>
              <a:schemeClr val="bg1"/>
            </a:solidFill>
          </a:endParaRPr>
        </a:p>
      </dgm:t>
    </dgm:pt>
    <dgm:pt modelId="{56C0707C-1570-4570-9AD4-46ECC13B4F0B}" type="parTrans" cxnId="{9D6EE341-28B5-4198-9D78-9DF66AF06877}">
      <dgm:prSet/>
      <dgm:spPr/>
      <dgm:t>
        <a:bodyPr/>
        <a:lstStyle/>
        <a:p>
          <a:endParaRPr lang="en-US">
            <a:solidFill>
              <a:schemeClr val="bg1"/>
            </a:solidFill>
          </a:endParaRPr>
        </a:p>
      </dgm:t>
    </dgm:pt>
    <dgm:pt modelId="{C0936D36-7007-42FB-AADA-8111495232E6}" type="sibTrans" cxnId="{9D6EE341-28B5-4198-9D78-9DF66AF06877}">
      <dgm:prSet/>
      <dgm:spPr/>
      <dgm:t>
        <a:bodyPr/>
        <a:lstStyle/>
        <a:p>
          <a:endParaRPr lang="en-US">
            <a:solidFill>
              <a:schemeClr val="bg1"/>
            </a:solidFill>
          </a:endParaRPr>
        </a:p>
      </dgm:t>
    </dgm:pt>
    <dgm:pt modelId="{FB5F3520-A11D-44AF-80E0-DEAADEF66302}">
      <dgm:prSet/>
      <dgm:spPr/>
      <dgm:t>
        <a:bodyPr/>
        <a:lstStyle/>
        <a:p>
          <a:r>
            <a:rPr lang="el-GR" i="1">
              <a:solidFill>
                <a:schemeClr val="bg1"/>
              </a:solidFill>
            </a:rPr>
            <a:t>Ίδιο με τη φάση -1</a:t>
          </a:r>
          <a:endParaRPr lang="en-US">
            <a:solidFill>
              <a:schemeClr val="bg1"/>
            </a:solidFill>
          </a:endParaRPr>
        </a:p>
      </dgm:t>
    </dgm:pt>
    <dgm:pt modelId="{577FC570-54C8-4F36-94A4-D4728E9BF0AB}" type="parTrans" cxnId="{9C577DA4-2833-427F-92F4-5661C40A5115}">
      <dgm:prSet/>
      <dgm:spPr/>
      <dgm:t>
        <a:bodyPr/>
        <a:lstStyle/>
        <a:p>
          <a:endParaRPr lang="en-US">
            <a:solidFill>
              <a:schemeClr val="bg1"/>
            </a:solidFill>
          </a:endParaRPr>
        </a:p>
      </dgm:t>
    </dgm:pt>
    <dgm:pt modelId="{ABF455AE-53FC-4BC9-9B87-EC9B6938B156}" type="sibTrans" cxnId="{9C577DA4-2833-427F-92F4-5661C40A5115}">
      <dgm:prSet/>
      <dgm:spPr/>
      <dgm:t>
        <a:bodyPr/>
        <a:lstStyle/>
        <a:p>
          <a:endParaRPr lang="en-US">
            <a:solidFill>
              <a:schemeClr val="bg1"/>
            </a:solidFill>
          </a:endParaRPr>
        </a:p>
      </dgm:t>
    </dgm:pt>
    <dgm:pt modelId="{EE347A6F-0FC4-4309-973D-9294C6D3A897}">
      <dgm:prSet/>
      <dgm:spPr/>
      <dgm:t>
        <a:bodyPr/>
        <a:lstStyle/>
        <a:p>
          <a:r>
            <a:rPr lang="el-GR" i="1">
              <a:solidFill>
                <a:schemeClr val="bg1"/>
              </a:solidFill>
            </a:rPr>
            <a:t>Ενδελεχής τεκμηρίωση δυνητικών διαφοροποιήσεων μεταξύ Φάσης -1 και 2</a:t>
          </a:r>
          <a:endParaRPr lang="en-US">
            <a:solidFill>
              <a:schemeClr val="bg1"/>
            </a:solidFill>
          </a:endParaRPr>
        </a:p>
      </dgm:t>
    </dgm:pt>
    <dgm:pt modelId="{348B3C06-7857-4988-9449-F30B435B2883}" type="parTrans" cxnId="{8E9A323B-A00D-45DE-8287-1346B8AB2B17}">
      <dgm:prSet/>
      <dgm:spPr/>
      <dgm:t>
        <a:bodyPr/>
        <a:lstStyle/>
        <a:p>
          <a:endParaRPr lang="en-US">
            <a:solidFill>
              <a:schemeClr val="bg1"/>
            </a:solidFill>
          </a:endParaRPr>
        </a:p>
      </dgm:t>
    </dgm:pt>
    <dgm:pt modelId="{4EA63FAC-F26F-4430-AF28-08BBC9B8A224}" type="sibTrans" cxnId="{8E9A323B-A00D-45DE-8287-1346B8AB2B17}">
      <dgm:prSet/>
      <dgm:spPr/>
      <dgm:t>
        <a:bodyPr/>
        <a:lstStyle/>
        <a:p>
          <a:endParaRPr lang="en-US">
            <a:solidFill>
              <a:schemeClr val="bg1"/>
            </a:solidFill>
          </a:endParaRPr>
        </a:p>
      </dgm:t>
    </dgm:pt>
    <dgm:pt modelId="{BC883713-510D-43E2-BBAA-FE9E9F75B057}">
      <dgm:prSet/>
      <dgm:spPr/>
      <dgm:t>
        <a:bodyPr/>
        <a:lstStyle/>
        <a:p>
          <a:r>
            <a:rPr lang="el-GR" b="1">
              <a:solidFill>
                <a:schemeClr val="bg1"/>
              </a:solidFill>
            </a:rPr>
            <a:t>Προφορική Εξέταση (</a:t>
          </a:r>
          <a:r>
            <a:rPr lang="en-US" b="1">
              <a:solidFill>
                <a:schemeClr val="bg1"/>
              </a:solidFill>
            </a:rPr>
            <a:t>Oral examination</a:t>
          </a:r>
          <a:r>
            <a:rPr lang="el-GR" b="1">
              <a:solidFill>
                <a:schemeClr val="bg1"/>
              </a:solidFill>
            </a:rPr>
            <a:t>)</a:t>
          </a:r>
          <a:endParaRPr lang="en-US">
            <a:solidFill>
              <a:schemeClr val="bg1"/>
            </a:solidFill>
          </a:endParaRPr>
        </a:p>
      </dgm:t>
    </dgm:pt>
    <dgm:pt modelId="{8180AC79-E569-4C28-87D7-70B167C03F97}" type="parTrans" cxnId="{F34B9F1D-E71C-4558-885B-ADDB888841D3}">
      <dgm:prSet/>
      <dgm:spPr/>
      <dgm:t>
        <a:bodyPr/>
        <a:lstStyle/>
        <a:p>
          <a:endParaRPr lang="en-US">
            <a:solidFill>
              <a:schemeClr val="bg1"/>
            </a:solidFill>
          </a:endParaRPr>
        </a:p>
      </dgm:t>
    </dgm:pt>
    <dgm:pt modelId="{7FB7F10E-87D0-4164-ACCC-083FC9BED938}" type="sibTrans" cxnId="{F34B9F1D-E71C-4558-885B-ADDB888841D3}">
      <dgm:prSet/>
      <dgm:spPr/>
      <dgm:t>
        <a:bodyPr/>
        <a:lstStyle/>
        <a:p>
          <a:endParaRPr lang="en-US">
            <a:solidFill>
              <a:schemeClr val="bg1"/>
            </a:solidFill>
          </a:endParaRPr>
        </a:p>
      </dgm:t>
    </dgm:pt>
    <dgm:pt modelId="{3B60CE81-B516-4006-8700-595DED77B42C}" type="pres">
      <dgm:prSet presAssocID="{DFD2D4A2-7AA2-477A-9041-9C45E81ABEE4}" presName="linear" presStyleCnt="0">
        <dgm:presLayoutVars>
          <dgm:animLvl val="lvl"/>
          <dgm:resizeHandles val="exact"/>
        </dgm:presLayoutVars>
      </dgm:prSet>
      <dgm:spPr/>
    </dgm:pt>
    <dgm:pt modelId="{D7820F00-D611-4D8D-9F95-835572814D62}" type="pres">
      <dgm:prSet presAssocID="{39E5E428-AF22-45F1-A252-F6FBFBE1573B}" presName="parentText" presStyleLbl="node1" presStyleIdx="0" presStyleCnt="4">
        <dgm:presLayoutVars>
          <dgm:chMax val="0"/>
          <dgm:bulletEnabled val="1"/>
        </dgm:presLayoutVars>
      </dgm:prSet>
      <dgm:spPr/>
    </dgm:pt>
    <dgm:pt modelId="{91BF7F20-1FF4-40C2-BBDE-874B709063A3}" type="pres">
      <dgm:prSet presAssocID="{39E5E428-AF22-45F1-A252-F6FBFBE1573B}" presName="childText" presStyleLbl="revTx" presStyleIdx="0" presStyleCnt="3">
        <dgm:presLayoutVars>
          <dgm:bulletEnabled val="1"/>
        </dgm:presLayoutVars>
      </dgm:prSet>
      <dgm:spPr/>
    </dgm:pt>
    <dgm:pt modelId="{0329A3D1-BC34-4480-B492-9EE8F9313CE9}" type="pres">
      <dgm:prSet presAssocID="{1B9E7302-0472-415D-8737-87D35632E3A1}" presName="parentText" presStyleLbl="node1" presStyleIdx="1" presStyleCnt="4">
        <dgm:presLayoutVars>
          <dgm:chMax val="0"/>
          <dgm:bulletEnabled val="1"/>
        </dgm:presLayoutVars>
      </dgm:prSet>
      <dgm:spPr/>
    </dgm:pt>
    <dgm:pt modelId="{8C7CEC5C-B118-47DD-A5FC-3EDAB7B73653}" type="pres">
      <dgm:prSet presAssocID="{1B9E7302-0472-415D-8737-87D35632E3A1}" presName="childText" presStyleLbl="revTx" presStyleIdx="1" presStyleCnt="3">
        <dgm:presLayoutVars>
          <dgm:bulletEnabled val="1"/>
        </dgm:presLayoutVars>
      </dgm:prSet>
      <dgm:spPr/>
    </dgm:pt>
    <dgm:pt modelId="{2CBF15B8-6E2F-4A54-9F7A-77AA2C563C9A}" type="pres">
      <dgm:prSet presAssocID="{3333C0FA-EFC1-4BEF-B9E2-31CD559C6992}" presName="parentText" presStyleLbl="node1" presStyleIdx="2" presStyleCnt="4">
        <dgm:presLayoutVars>
          <dgm:chMax val="0"/>
          <dgm:bulletEnabled val="1"/>
        </dgm:presLayoutVars>
      </dgm:prSet>
      <dgm:spPr/>
    </dgm:pt>
    <dgm:pt modelId="{F2FF60F0-3C3C-4794-985A-79C7D5ECFA35}" type="pres">
      <dgm:prSet presAssocID="{3333C0FA-EFC1-4BEF-B9E2-31CD559C6992}" presName="childText" presStyleLbl="revTx" presStyleIdx="2" presStyleCnt="3">
        <dgm:presLayoutVars>
          <dgm:bulletEnabled val="1"/>
        </dgm:presLayoutVars>
      </dgm:prSet>
      <dgm:spPr/>
    </dgm:pt>
    <dgm:pt modelId="{A21E4253-A39D-4182-953E-C34FFC3DBBB5}" type="pres">
      <dgm:prSet presAssocID="{BC883713-510D-43E2-BBAA-FE9E9F75B057}" presName="parentText" presStyleLbl="node1" presStyleIdx="3" presStyleCnt="4">
        <dgm:presLayoutVars>
          <dgm:chMax val="0"/>
          <dgm:bulletEnabled val="1"/>
        </dgm:presLayoutVars>
      </dgm:prSet>
      <dgm:spPr/>
    </dgm:pt>
  </dgm:ptLst>
  <dgm:cxnLst>
    <dgm:cxn modelId="{20DAA909-134B-4B77-AD75-DF95A0BB87D2}" type="presOf" srcId="{C03771D5-BF66-4889-897E-620F63B70F10}" destId="{8C7CEC5C-B118-47DD-A5FC-3EDAB7B73653}" srcOrd="0" destOrd="3" presId="urn:microsoft.com/office/officeart/2005/8/layout/vList2"/>
    <dgm:cxn modelId="{F34B9F1D-E71C-4558-885B-ADDB888841D3}" srcId="{DFD2D4A2-7AA2-477A-9041-9C45E81ABEE4}" destId="{BC883713-510D-43E2-BBAA-FE9E9F75B057}" srcOrd="3" destOrd="0" parTransId="{8180AC79-E569-4C28-87D7-70B167C03F97}" sibTransId="{7FB7F10E-87D0-4164-ACCC-083FC9BED938}"/>
    <dgm:cxn modelId="{F2553920-840A-43E2-A4E2-AE48DACB5D13}" srcId="{39E5E428-AF22-45F1-A252-F6FBFBE1573B}" destId="{2741A512-8EA0-4607-AEB2-65B08A91A0DD}" srcOrd="1" destOrd="0" parTransId="{03FDB57F-EE4D-43CB-9B4D-2CA473D13E6A}" sibTransId="{B3EAD1FC-0931-442F-90AB-3CA40661557D}"/>
    <dgm:cxn modelId="{1500FD22-B70A-479C-9E68-684A90861C2F}" type="presOf" srcId="{A278FA94-A3F1-4F23-95D4-7B6BE5DCA981}" destId="{8C7CEC5C-B118-47DD-A5FC-3EDAB7B73653}" srcOrd="0" destOrd="4" presId="urn:microsoft.com/office/officeart/2005/8/layout/vList2"/>
    <dgm:cxn modelId="{741BB230-3E00-417F-964C-D7810583189B}" srcId="{1B9E7302-0472-415D-8737-87D35632E3A1}" destId="{66A7A2FF-AA27-40AE-BAA3-83D8DC390143}" srcOrd="2" destOrd="0" parTransId="{BF6FA961-6D57-4438-B8B5-FA2EC474CFEF}" sibTransId="{F98FF1A6-8E6B-4EC5-B5E2-7A5947BB0ACB}"/>
    <dgm:cxn modelId="{8E9A323B-A00D-45DE-8287-1346B8AB2B17}" srcId="{3333C0FA-EFC1-4BEF-B9E2-31CD559C6992}" destId="{EE347A6F-0FC4-4309-973D-9294C6D3A897}" srcOrd="1" destOrd="0" parTransId="{348B3C06-7857-4988-9449-F30B435B2883}" sibTransId="{4EA63FAC-F26F-4430-AF28-08BBC9B8A224}"/>
    <dgm:cxn modelId="{593E593E-7BB0-4586-BEAF-626EC78A7A52}" type="presOf" srcId="{E60E68A2-9C3E-4B3C-8EA9-725970188D88}" destId="{8C7CEC5C-B118-47DD-A5FC-3EDAB7B73653}" srcOrd="0" destOrd="0" presId="urn:microsoft.com/office/officeart/2005/8/layout/vList2"/>
    <dgm:cxn modelId="{9D6EE341-28B5-4198-9D78-9DF66AF06877}" srcId="{DFD2D4A2-7AA2-477A-9041-9C45E81ABEE4}" destId="{3333C0FA-EFC1-4BEF-B9E2-31CD559C6992}" srcOrd="2" destOrd="0" parTransId="{56C0707C-1570-4570-9AD4-46ECC13B4F0B}" sibTransId="{C0936D36-7007-42FB-AADA-8111495232E6}"/>
    <dgm:cxn modelId="{D8EC6263-3CE8-49A1-B28D-5C5C2A9F751E}" type="presOf" srcId="{DFD2D4A2-7AA2-477A-9041-9C45E81ABEE4}" destId="{3B60CE81-B516-4006-8700-595DED77B42C}" srcOrd="0" destOrd="0" presId="urn:microsoft.com/office/officeart/2005/8/layout/vList2"/>
    <dgm:cxn modelId="{C0B59350-65F3-451A-9287-4BD008E56F83}" srcId="{1B9E7302-0472-415D-8737-87D35632E3A1}" destId="{C03771D5-BF66-4889-897E-620F63B70F10}" srcOrd="3" destOrd="0" parTransId="{EE3A421B-B570-4CC8-BE8B-68C15352E082}" sibTransId="{64C373B5-3866-4E1C-A4FF-86CEC3BC9600}"/>
    <dgm:cxn modelId="{79BFC684-2456-4C55-8E7E-C3DA0F7C2870}" type="presOf" srcId="{39E5E428-AF22-45F1-A252-F6FBFBE1573B}" destId="{D7820F00-D611-4D8D-9F95-835572814D62}" srcOrd="0" destOrd="0" presId="urn:microsoft.com/office/officeart/2005/8/layout/vList2"/>
    <dgm:cxn modelId="{011E1A8F-77FA-41D8-B21B-B2A6432BDDD0}" type="presOf" srcId="{1B9E7302-0472-415D-8737-87D35632E3A1}" destId="{0329A3D1-BC34-4480-B492-9EE8F9313CE9}" srcOrd="0" destOrd="0" presId="urn:microsoft.com/office/officeart/2005/8/layout/vList2"/>
    <dgm:cxn modelId="{99009490-55C5-432C-BC76-175CE19DE371}" type="presOf" srcId="{BC883713-510D-43E2-BBAA-FE9E9F75B057}" destId="{A21E4253-A39D-4182-953E-C34FFC3DBBB5}" srcOrd="0" destOrd="0" presId="urn:microsoft.com/office/officeart/2005/8/layout/vList2"/>
    <dgm:cxn modelId="{CC15C595-1C99-4419-8EF8-1C1227987E57}" srcId="{1B9E7302-0472-415D-8737-87D35632E3A1}" destId="{E60E68A2-9C3E-4B3C-8EA9-725970188D88}" srcOrd="0" destOrd="0" parTransId="{79743B85-F693-4D66-9BF1-26FA74561E5C}" sibTransId="{1AE4F7F5-CD6D-45F2-8315-465B648C4B88}"/>
    <dgm:cxn modelId="{D73A369D-9A04-4803-9394-BC3F4A966455}" srcId="{39E5E428-AF22-45F1-A252-F6FBFBE1573B}" destId="{9A94CA02-98EC-484C-A7E7-C7D324E0FC0F}" srcOrd="0" destOrd="0" parTransId="{EC3EEB3A-1FD4-49EB-8C41-38083E15A2F1}" sibTransId="{3DA69634-6B0D-4D2F-B010-C726F8EDE58E}"/>
    <dgm:cxn modelId="{932C329E-1FAB-4055-9D17-BA0DE17A9679}" type="presOf" srcId="{2741A512-8EA0-4607-AEB2-65B08A91A0DD}" destId="{91BF7F20-1FF4-40C2-BBDE-874B709063A3}" srcOrd="0" destOrd="1" presId="urn:microsoft.com/office/officeart/2005/8/layout/vList2"/>
    <dgm:cxn modelId="{55559AA0-5770-4F01-BA10-81FD1AABD2DD}" type="presOf" srcId="{C3E49EE7-71E2-4023-9C68-D394FF35A7D9}" destId="{8C7CEC5C-B118-47DD-A5FC-3EDAB7B73653}" srcOrd="0" destOrd="1" presId="urn:microsoft.com/office/officeart/2005/8/layout/vList2"/>
    <dgm:cxn modelId="{9C577DA4-2833-427F-92F4-5661C40A5115}" srcId="{3333C0FA-EFC1-4BEF-B9E2-31CD559C6992}" destId="{FB5F3520-A11D-44AF-80E0-DEAADEF66302}" srcOrd="0" destOrd="0" parTransId="{577FC570-54C8-4F36-94A4-D4728E9BF0AB}" sibTransId="{ABF455AE-53FC-4BC9-9B87-EC9B6938B156}"/>
    <dgm:cxn modelId="{AFF9CAA4-E558-439C-85CF-7AAC10E00F80}" srcId="{DFD2D4A2-7AA2-477A-9041-9C45E81ABEE4}" destId="{1B9E7302-0472-415D-8737-87D35632E3A1}" srcOrd="1" destOrd="0" parTransId="{72F904A9-FF61-4613-A916-92E1CE953124}" sibTransId="{828F30BF-2DF4-4F14-9187-4B81BB517508}"/>
    <dgm:cxn modelId="{311921AF-369C-444F-9263-0E1CB34B5A42}" srcId="{1B9E7302-0472-415D-8737-87D35632E3A1}" destId="{A278FA94-A3F1-4F23-95D4-7B6BE5DCA981}" srcOrd="4" destOrd="0" parTransId="{5BDE8A13-C287-4009-9DE6-884D10DC25C5}" sibTransId="{6EC44627-1E66-43E2-A444-7D9C31FAAD03}"/>
    <dgm:cxn modelId="{507591B0-3123-433A-8A8E-69EF619AF18A}" type="presOf" srcId="{3333C0FA-EFC1-4BEF-B9E2-31CD559C6992}" destId="{2CBF15B8-6E2F-4A54-9F7A-77AA2C563C9A}" srcOrd="0" destOrd="0" presId="urn:microsoft.com/office/officeart/2005/8/layout/vList2"/>
    <dgm:cxn modelId="{01EC34BE-7200-484F-9B67-A5038B2FCDD6}" srcId="{1B9E7302-0472-415D-8737-87D35632E3A1}" destId="{C3E49EE7-71E2-4023-9C68-D394FF35A7D9}" srcOrd="1" destOrd="0" parTransId="{69F6CE4F-BC75-4572-8F96-75ED185CE1B1}" sibTransId="{00D76289-0CA9-4A45-A827-191C3B026F9C}"/>
    <dgm:cxn modelId="{A39C8ECC-E345-4A95-9F7D-EEF5304E5A68}" type="presOf" srcId="{66A7A2FF-AA27-40AE-BAA3-83D8DC390143}" destId="{8C7CEC5C-B118-47DD-A5FC-3EDAB7B73653}" srcOrd="0" destOrd="2" presId="urn:microsoft.com/office/officeart/2005/8/layout/vList2"/>
    <dgm:cxn modelId="{7F60B0D8-7506-4844-8410-BB8B01EEFF70}" type="presOf" srcId="{9A94CA02-98EC-484C-A7E7-C7D324E0FC0F}" destId="{91BF7F20-1FF4-40C2-BBDE-874B709063A3}" srcOrd="0" destOrd="0" presId="urn:microsoft.com/office/officeart/2005/8/layout/vList2"/>
    <dgm:cxn modelId="{5BE120EA-C89C-42FD-97B1-5774EE4C3158}" type="presOf" srcId="{EE347A6F-0FC4-4309-973D-9294C6D3A897}" destId="{F2FF60F0-3C3C-4794-985A-79C7D5ECFA35}" srcOrd="0" destOrd="1" presId="urn:microsoft.com/office/officeart/2005/8/layout/vList2"/>
    <dgm:cxn modelId="{FB6A1CEB-1BB1-49F0-89BF-179803029C23}" type="presOf" srcId="{FB5F3520-A11D-44AF-80E0-DEAADEF66302}" destId="{F2FF60F0-3C3C-4794-985A-79C7D5ECFA35}" srcOrd="0" destOrd="0" presId="urn:microsoft.com/office/officeart/2005/8/layout/vList2"/>
    <dgm:cxn modelId="{F62AF7F4-7FBD-4D09-9230-CD755549F383}" srcId="{DFD2D4A2-7AA2-477A-9041-9C45E81ABEE4}" destId="{39E5E428-AF22-45F1-A252-F6FBFBE1573B}" srcOrd="0" destOrd="0" parTransId="{3824484B-BA78-4699-8133-8C2C901047F2}" sibTransId="{12323D23-4559-4D12-A413-0BD1ACE3067F}"/>
    <dgm:cxn modelId="{82DF7B60-8F95-4014-89CD-76C3F8B739CF}" type="presParOf" srcId="{3B60CE81-B516-4006-8700-595DED77B42C}" destId="{D7820F00-D611-4D8D-9F95-835572814D62}" srcOrd="0" destOrd="0" presId="urn:microsoft.com/office/officeart/2005/8/layout/vList2"/>
    <dgm:cxn modelId="{DB118B9B-C37B-4EEA-A7C1-23C0D8EF8526}" type="presParOf" srcId="{3B60CE81-B516-4006-8700-595DED77B42C}" destId="{91BF7F20-1FF4-40C2-BBDE-874B709063A3}" srcOrd="1" destOrd="0" presId="urn:microsoft.com/office/officeart/2005/8/layout/vList2"/>
    <dgm:cxn modelId="{FE50313D-8A32-4E62-8BD3-E8796DA7AD65}" type="presParOf" srcId="{3B60CE81-B516-4006-8700-595DED77B42C}" destId="{0329A3D1-BC34-4480-B492-9EE8F9313CE9}" srcOrd="2" destOrd="0" presId="urn:microsoft.com/office/officeart/2005/8/layout/vList2"/>
    <dgm:cxn modelId="{FC077E2C-71EE-4491-A7B0-DEC25D9C7A85}" type="presParOf" srcId="{3B60CE81-B516-4006-8700-595DED77B42C}" destId="{8C7CEC5C-B118-47DD-A5FC-3EDAB7B73653}" srcOrd="3" destOrd="0" presId="urn:microsoft.com/office/officeart/2005/8/layout/vList2"/>
    <dgm:cxn modelId="{E31EE882-6658-4478-9988-D587E316BD60}" type="presParOf" srcId="{3B60CE81-B516-4006-8700-595DED77B42C}" destId="{2CBF15B8-6E2F-4A54-9F7A-77AA2C563C9A}" srcOrd="4" destOrd="0" presId="urn:microsoft.com/office/officeart/2005/8/layout/vList2"/>
    <dgm:cxn modelId="{DFCEBB7E-1839-4F39-AD71-9F0AC153B500}" type="presParOf" srcId="{3B60CE81-B516-4006-8700-595DED77B42C}" destId="{F2FF60F0-3C3C-4794-985A-79C7D5ECFA35}" srcOrd="5" destOrd="0" presId="urn:microsoft.com/office/officeart/2005/8/layout/vList2"/>
    <dgm:cxn modelId="{5FBEABE9-0789-41A9-86C7-FE428211F3CF}" type="presParOf" srcId="{3B60CE81-B516-4006-8700-595DED77B42C}" destId="{A21E4253-A39D-4182-953E-C34FFC3DBBB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20F00-D611-4D8D-9F95-835572814D62}">
      <dsp:nvSpPr>
        <dsp:cNvPr id="0" name=""/>
        <dsp:cNvSpPr/>
      </dsp:nvSpPr>
      <dsp:spPr>
        <a:xfrm>
          <a:off x="0" y="13643"/>
          <a:ext cx="5913437" cy="479700"/>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solidFill>
                <a:schemeClr val="bg1"/>
              </a:solidFill>
            </a:rPr>
            <a:t>Φάση Ανάλυσης (</a:t>
          </a:r>
          <a:r>
            <a:rPr lang="en-US" sz="2000" b="1" kern="1200" dirty="0">
              <a:solidFill>
                <a:schemeClr val="bg1"/>
              </a:solidFill>
            </a:rPr>
            <a:t>Analysis Phase</a:t>
          </a:r>
          <a:r>
            <a:rPr lang="el-GR" sz="2000" b="1" kern="1200" dirty="0">
              <a:solidFill>
                <a:schemeClr val="bg1"/>
              </a:solidFill>
            </a:rPr>
            <a:t>)</a:t>
          </a:r>
          <a:endParaRPr lang="en-US" sz="2000" kern="1200" dirty="0">
            <a:solidFill>
              <a:schemeClr val="bg1"/>
            </a:solidFill>
          </a:endParaRPr>
        </a:p>
      </dsp:txBody>
      <dsp:txXfrm>
        <a:off x="23417" y="37060"/>
        <a:ext cx="5866603" cy="432866"/>
      </dsp:txXfrm>
    </dsp:sp>
    <dsp:sp modelId="{91BF7F20-1FF4-40C2-BBDE-874B709063A3}">
      <dsp:nvSpPr>
        <dsp:cNvPr id="0" name=""/>
        <dsp:cNvSpPr/>
      </dsp:nvSpPr>
      <dsp:spPr>
        <a:xfrm>
          <a:off x="0" y="493343"/>
          <a:ext cx="5913437" cy="53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5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i="1" kern="1200">
              <a:solidFill>
                <a:schemeClr val="bg1"/>
              </a:solidFill>
            </a:rPr>
            <a:t>UML class diagram</a:t>
          </a:r>
          <a:r>
            <a:rPr lang="el-GR" sz="1600" i="1" kern="1200" dirty="0">
              <a:solidFill>
                <a:schemeClr val="bg1"/>
              </a:solidFill>
            </a:rPr>
            <a:t> </a:t>
          </a:r>
          <a:r>
            <a:rPr lang="el-GR" sz="1600" b="1" i="1" kern="1200" baseline="30000" dirty="0">
              <a:solidFill>
                <a:schemeClr val="bg1"/>
              </a:solidFill>
            </a:rPr>
            <a:t>*1</a:t>
          </a:r>
          <a:endParaRPr lang="en-US" sz="1600" kern="1200" dirty="0">
            <a:solidFill>
              <a:schemeClr val="bg1"/>
            </a:solidFill>
          </a:endParaRPr>
        </a:p>
        <a:p>
          <a:pPr marL="171450" lvl="1" indent="-171450" algn="l" defTabSz="711200">
            <a:lnSpc>
              <a:spcPct val="90000"/>
            </a:lnSpc>
            <a:spcBef>
              <a:spcPct val="0"/>
            </a:spcBef>
            <a:spcAft>
              <a:spcPct val="20000"/>
            </a:spcAft>
            <a:buChar char="•"/>
          </a:pPr>
          <a:r>
            <a:rPr lang="el-GR" sz="1600" i="1" kern="1200">
              <a:solidFill>
                <a:schemeClr val="bg1"/>
              </a:solidFill>
            </a:rPr>
            <a:t>Αναλυτική γραπτή αναφορά (</a:t>
          </a:r>
          <a:r>
            <a:rPr lang="en-US" sz="1600" i="1" kern="1200">
              <a:solidFill>
                <a:schemeClr val="bg1"/>
              </a:solidFill>
            </a:rPr>
            <a:t>extensive textual report</a:t>
          </a:r>
          <a:r>
            <a:rPr lang="el-GR" sz="1600" i="1" kern="1200">
              <a:solidFill>
                <a:schemeClr val="bg1"/>
              </a:solidFill>
            </a:rPr>
            <a:t>)</a:t>
          </a:r>
          <a:endParaRPr lang="en-US" sz="1600" kern="1200">
            <a:solidFill>
              <a:schemeClr val="bg1"/>
            </a:solidFill>
          </a:endParaRPr>
        </a:p>
      </dsp:txBody>
      <dsp:txXfrm>
        <a:off x="0" y="493343"/>
        <a:ext cx="5913437" cy="538200"/>
      </dsp:txXfrm>
    </dsp:sp>
    <dsp:sp modelId="{0329A3D1-BC34-4480-B492-9EE8F9313CE9}">
      <dsp:nvSpPr>
        <dsp:cNvPr id="0" name=""/>
        <dsp:cNvSpPr/>
      </dsp:nvSpPr>
      <dsp:spPr>
        <a:xfrm>
          <a:off x="0" y="1031543"/>
          <a:ext cx="5913437" cy="479700"/>
        </a:xfrm>
        <a:prstGeom prst="roundRect">
          <a:avLst/>
        </a:prstGeom>
        <a:gradFill rotWithShape="0">
          <a:gsLst>
            <a:gs pos="0">
              <a:schemeClr val="accent5">
                <a:hueOff val="-561544"/>
                <a:satOff val="-2648"/>
                <a:lumOff val="653"/>
                <a:alphaOff val="0"/>
                <a:tint val="98000"/>
                <a:satMod val="110000"/>
                <a:lumMod val="104000"/>
              </a:schemeClr>
            </a:gs>
            <a:gs pos="69000">
              <a:schemeClr val="accent5">
                <a:hueOff val="-561544"/>
                <a:satOff val="-2648"/>
                <a:lumOff val="653"/>
                <a:alphaOff val="0"/>
                <a:shade val="88000"/>
                <a:satMod val="130000"/>
                <a:lumMod val="92000"/>
              </a:schemeClr>
            </a:gs>
            <a:gs pos="100000">
              <a:schemeClr val="accent5">
                <a:hueOff val="-561544"/>
                <a:satOff val="-2648"/>
                <a:lumOff val="65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solidFill>
                <a:schemeClr val="bg1"/>
              </a:solidFill>
            </a:rPr>
            <a:t>Φάση Υλοποίησης -1 (</a:t>
          </a:r>
          <a:r>
            <a:rPr lang="en-US" sz="2000" b="1" kern="1200" dirty="0">
              <a:solidFill>
                <a:schemeClr val="bg1"/>
              </a:solidFill>
            </a:rPr>
            <a:t>Implementation Phase – 1</a:t>
          </a:r>
          <a:r>
            <a:rPr lang="el-GR" sz="2000" b="1" kern="1200" dirty="0">
              <a:solidFill>
                <a:schemeClr val="bg1"/>
              </a:solidFill>
            </a:rPr>
            <a:t>)</a:t>
          </a:r>
          <a:endParaRPr lang="en-US" sz="2000" kern="1200" dirty="0">
            <a:solidFill>
              <a:schemeClr val="bg1"/>
            </a:solidFill>
          </a:endParaRPr>
        </a:p>
      </dsp:txBody>
      <dsp:txXfrm>
        <a:off x="23417" y="1054960"/>
        <a:ext cx="5866603" cy="432866"/>
      </dsp:txXfrm>
    </dsp:sp>
    <dsp:sp modelId="{8C7CEC5C-B118-47DD-A5FC-3EDAB7B73653}">
      <dsp:nvSpPr>
        <dsp:cNvPr id="0" name=""/>
        <dsp:cNvSpPr/>
      </dsp:nvSpPr>
      <dsp:spPr>
        <a:xfrm>
          <a:off x="0" y="1511244"/>
          <a:ext cx="5913437"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5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i="1" kern="1200">
              <a:solidFill>
                <a:schemeClr val="bg1"/>
              </a:solidFill>
            </a:rPr>
            <a:t>UML class diagram</a:t>
          </a:r>
          <a:endParaRPr lang="en-US" sz="1600" kern="1200">
            <a:solidFill>
              <a:schemeClr val="bg1"/>
            </a:solidFill>
          </a:endParaRPr>
        </a:p>
        <a:p>
          <a:pPr marL="171450" lvl="1" indent="-171450" algn="l" defTabSz="711200">
            <a:lnSpc>
              <a:spcPct val="90000"/>
            </a:lnSpc>
            <a:spcBef>
              <a:spcPct val="0"/>
            </a:spcBef>
            <a:spcAft>
              <a:spcPct val="20000"/>
            </a:spcAft>
            <a:buChar char="•"/>
          </a:pPr>
          <a:r>
            <a:rPr lang="el-GR" sz="1600" i="1" kern="1200">
              <a:solidFill>
                <a:schemeClr val="bg1"/>
              </a:solidFill>
            </a:rPr>
            <a:t>Αναλυτική γραπτή αναφορά (</a:t>
          </a:r>
          <a:r>
            <a:rPr lang="en-US" sz="1600" i="1" kern="1200">
              <a:solidFill>
                <a:schemeClr val="bg1"/>
              </a:solidFill>
            </a:rPr>
            <a:t>detailed report</a:t>
          </a:r>
          <a:r>
            <a:rPr lang="el-GR" sz="1600" i="1" kern="1200">
              <a:solidFill>
                <a:schemeClr val="bg1"/>
              </a:solidFill>
            </a:rPr>
            <a:t>)</a:t>
          </a:r>
          <a:endParaRPr lang="en-US" sz="1600" kern="1200">
            <a:solidFill>
              <a:schemeClr val="bg1"/>
            </a:solidFill>
          </a:endParaRPr>
        </a:p>
        <a:p>
          <a:pPr marL="171450" lvl="1" indent="-171450" algn="l" defTabSz="711200">
            <a:lnSpc>
              <a:spcPct val="90000"/>
            </a:lnSpc>
            <a:spcBef>
              <a:spcPct val="0"/>
            </a:spcBef>
            <a:spcAft>
              <a:spcPct val="20000"/>
            </a:spcAft>
            <a:buChar char="•"/>
          </a:pPr>
          <a:r>
            <a:rPr lang="en-US" sz="1600" i="1" kern="1200">
              <a:solidFill>
                <a:schemeClr val="bg1"/>
              </a:solidFill>
            </a:rPr>
            <a:t>Javadoc</a:t>
          </a:r>
          <a:endParaRPr lang="en-US" sz="1600" kern="1200">
            <a:solidFill>
              <a:schemeClr val="bg1"/>
            </a:solidFill>
          </a:endParaRPr>
        </a:p>
        <a:p>
          <a:pPr marL="171450" lvl="1" indent="-171450" algn="l" defTabSz="711200">
            <a:lnSpc>
              <a:spcPct val="90000"/>
            </a:lnSpc>
            <a:spcBef>
              <a:spcPct val="0"/>
            </a:spcBef>
            <a:spcAft>
              <a:spcPct val="20000"/>
            </a:spcAft>
            <a:buChar char="•"/>
          </a:pPr>
          <a:r>
            <a:rPr lang="el-GR" sz="1600" i="1" kern="1200">
              <a:solidFill>
                <a:schemeClr val="bg1"/>
              </a:solidFill>
            </a:rPr>
            <a:t>Πηγαίος κώδικας (</a:t>
          </a:r>
          <a:r>
            <a:rPr lang="en-US" sz="1600" i="1" kern="1200">
              <a:solidFill>
                <a:schemeClr val="bg1"/>
              </a:solidFill>
            </a:rPr>
            <a:t>source code</a:t>
          </a:r>
          <a:r>
            <a:rPr lang="el-GR" sz="1600" i="1" kern="1200">
              <a:solidFill>
                <a:schemeClr val="bg1"/>
              </a:solidFill>
            </a:rPr>
            <a:t>)</a:t>
          </a:r>
          <a:endParaRPr lang="en-US" sz="1600" kern="1200">
            <a:solidFill>
              <a:schemeClr val="bg1"/>
            </a:solidFill>
          </a:endParaRPr>
        </a:p>
        <a:p>
          <a:pPr marL="171450" lvl="1" indent="-171450" algn="l" defTabSz="711200">
            <a:lnSpc>
              <a:spcPct val="90000"/>
            </a:lnSpc>
            <a:spcBef>
              <a:spcPct val="0"/>
            </a:spcBef>
            <a:spcAft>
              <a:spcPct val="20000"/>
            </a:spcAft>
            <a:buChar char="•"/>
          </a:pPr>
          <a:r>
            <a:rPr lang="el-GR" sz="1600" i="1" kern="1200">
              <a:solidFill>
                <a:schemeClr val="bg1"/>
              </a:solidFill>
            </a:rPr>
            <a:t>Εκτελέσιμος κώδικας </a:t>
          </a:r>
          <a:r>
            <a:rPr lang="en-US" sz="1600" i="1" kern="1200">
              <a:solidFill>
                <a:schemeClr val="bg1"/>
              </a:solidFill>
            </a:rPr>
            <a:t>(</a:t>
          </a:r>
          <a:r>
            <a:rPr lang="el-GR" sz="1600" i="1" kern="1200">
              <a:solidFill>
                <a:schemeClr val="bg1"/>
              </a:solidFill>
            </a:rPr>
            <a:t>με οδηγίες εκτέλεσης</a:t>
          </a:r>
          <a:r>
            <a:rPr lang="en-US" sz="1600" i="1" kern="1200">
              <a:solidFill>
                <a:schemeClr val="bg1"/>
              </a:solidFill>
            </a:rPr>
            <a:t>)</a:t>
          </a:r>
          <a:endParaRPr lang="en-US" sz="1600" kern="1200">
            <a:solidFill>
              <a:schemeClr val="bg1"/>
            </a:solidFill>
          </a:endParaRPr>
        </a:p>
      </dsp:txBody>
      <dsp:txXfrm>
        <a:off x="0" y="1511244"/>
        <a:ext cx="5913437" cy="1366200"/>
      </dsp:txXfrm>
    </dsp:sp>
    <dsp:sp modelId="{2CBF15B8-6E2F-4A54-9F7A-77AA2C563C9A}">
      <dsp:nvSpPr>
        <dsp:cNvPr id="0" name=""/>
        <dsp:cNvSpPr/>
      </dsp:nvSpPr>
      <dsp:spPr>
        <a:xfrm>
          <a:off x="0" y="2877444"/>
          <a:ext cx="5913437" cy="479700"/>
        </a:xfrm>
        <a:prstGeom prst="roundRect">
          <a:avLst/>
        </a:prstGeom>
        <a:gradFill rotWithShape="0">
          <a:gsLst>
            <a:gs pos="0">
              <a:schemeClr val="accent5">
                <a:hueOff val="-1123087"/>
                <a:satOff val="-5296"/>
                <a:lumOff val="1307"/>
                <a:alphaOff val="0"/>
                <a:tint val="98000"/>
                <a:satMod val="110000"/>
                <a:lumMod val="104000"/>
              </a:schemeClr>
            </a:gs>
            <a:gs pos="69000">
              <a:schemeClr val="accent5">
                <a:hueOff val="-1123087"/>
                <a:satOff val="-5296"/>
                <a:lumOff val="1307"/>
                <a:alphaOff val="0"/>
                <a:shade val="88000"/>
                <a:satMod val="130000"/>
                <a:lumMod val="92000"/>
              </a:schemeClr>
            </a:gs>
            <a:gs pos="100000">
              <a:schemeClr val="accent5">
                <a:hueOff val="-1123087"/>
                <a:satOff val="-5296"/>
                <a:lumOff val="130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a:solidFill>
                <a:schemeClr val="bg1"/>
              </a:solidFill>
            </a:rPr>
            <a:t>Φάση Υλοποίησης -2 (</a:t>
          </a:r>
          <a:r>
            <a:rPr lang="en-US" sz="2000" b="1" kern="1200">
              <a:solidFill>
                <a:schemeClr val="bg1"/>
              </a:solidFill>
            </a:rPr>
            <a:t>Implementation Phase – 2</a:t>
          </a:r>
          <a:r>
            <a:rPr lang="el-GR" sz="2000" b="1" kern="1200">
              <a:solidFill>
                <a:schemeClr val="bg1"/>
              </a:solidFill>
            </a:rPr>
            <a:t>)</a:t>
          </a:r>
          <a:endParaRPr lang="en-US" sz="2000" kern="1200">
            <a:solidFill>
              <a:schemeClr val="bg1"/>
            </a:solidFill>
          </a:endParaRPr>
        </a:p>
      </dsp:txBody>
      <dsp:txXfrm>
        <a:off x="23417" y="2900861"/>
        <a:ext cx="5866603" cy="432866"/>
      </dsp:txXfrm>
    </dsp:sp>
    <dsp:sp modelId="{F2FF60F0-3C3C-4794-985A-79C7D5ECFA35}">
      <dsp:nvSpPr>
        <dsp:cNvPr id="0" name=""/>
        <dsp:cNvSpPr/>
      </dsp:nvSpPr>
      <dsp:spPr>
        <a:xfrm>
          <a:off x="0" y="3357144"/>
          <a:ext cx="5913437"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5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l-GR" sz="1600" i="1" kern="1200">
              <a:solidFill>
                <a:schemeClr val="bg1"/>
              </a:solidFill>
            </a:rPr>
            <a:t>Ίδιο με τη φάση -1</a:t>
          </a:r>
          <a:endParaRPr lang="en-US" sz="1600" kern="1200">
            <a:solidFill>
              <a:schemeClr val="bg1"/>
            </a:solidFill>
          </a:endParaRPr>
        </a:p>
        <a:p>
          <a:pPr marL="171450" lvl="1" indent="-171450" algn="l" defTabSz="711200">
            <a:lnSpc>
              <a:spcPct val="90000"/>
            </a:lnSpc>
            <a:spcBef>
              <a:spcPct val="0"/>
            </a:spcBef>
            <a:spcAft>
              <a:spcPct val="20000"/>
            </a:spcAft>
            <a:buChar char="•"/>
          </a:pPr>
          <a:r>
            <a:rPr lang="el-GR" sz="1600" i="1" kern="1200">
              <a:solidFill>
                <a:schemeClr val="bg1"/>
              </a:solidFill>
            </a:rPr>
            <a:t>Ενδελεχής τεκμηρίωση δυνητικών διαφοροποιήσεων μεταξύ Φάσης -1 και 2</a:t>
          </a:r>
          <a:endParaRPr lang="en-US" sz="1600" kern="1200">
            <a:solidFill>
              <a:schemeClr val="bg1"/>
            </a:solidFill>
          </a:endParaRPr>
        </a:p>
      </dsp:txBody>
      <dsp:txXfrm>
        <a:off x="0" y="3357144"/>
        <a:ext cx="5913437" cy="786599"/>
      </dsp:txXfrm>
    </dsp:sp>
    <dsp:sp modelId="{A21E4253-A39D-4182-953E-C34FFC3DBBB5}">
      <dsp:nvSpPr>
        <dsp:cNvPr id="0" name=""/>
        <dsp:cNvSpPr/>
      </dsp:nvSpPr>
      <dsp:spPr>
        <a:xfrm>
          <a:off x="0" y="4143744"/>
          <a:ext cx="5913437" cy="479700"/>
        </a:xfrm>
        <a:prstGeom prst="roundRect">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a:solidFill>
                <a:schemeClr val="bg1"/>
              </a:solidFill>
            </a:rPr>
            <a:t>Προφορική Εξέταση (</a:t>
          </a:r>
          <a:r>
            <a:rPr lang="en-US" sz="2000" b="1" kern="1200">
              <a:solidFill>
                <a:schemeClr val="bg1"/>
              </a:solidFill>
            </a:rPr>
            <a:t>Oral examination</a:t>
          </a:r>
          <a:r>
            <a:rPr lang="el-GR" sz="2000" b="1" kern="1200">
              <a:solidFill>
                <a:schemeClr val="bg1"/>
              </a:solidFill>
            </a:rPr>
            <a:t>)</a:t>
          </a:r>
          <a:endParaRPr lang="en-US" sz="2000" kern="1200">
            <a:solidFill>
              <a:schemeClr val="bg1"/>
            </a:solidFill>
          </a:endParaRPr>
        </a:p>
      </dsp:txBody>
      <dsp:txXfrm>
        <a:off x="23417" y="4167161"/>
        <a:ext cx="5866603" cy="432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D66CC-D702-49E5-88B6-1DDE94225802}">
      <dsp:nvSpPr>
        <dsp:cNvPr id="0" name=""/>
        <dsp:cNvSpPr/>
      </dsp:nvSpPr>
      <dsp:spPr>
        <a:xfrm>
          <a:off x="225102" y="2172"/>
          <a:ext cx="2860678" cy="171640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Ως αποτέλεσμα των κομψών και απλών κανόνων του, το παιχνίδι αποτελεί εδώ και καιρό έμπνευση για τη μαθηματική έρευνα. </a:t>
          </a:r>
          <a:endParaRPr lang="en-US" sz="1300" kern="1200"/>
        </a:p>
      </dsp:txBody>
      <dsp:txXfrm>
        <a:off x="225102" y="2172"/>
        <a:ext cx="2860678" cy="1716406"/>
      </dsp:txXfrm>
    </dsp:sp>
    <dsp:sp modelId="{A6636C1A-462E-4F59-94F6-72F9B581FE95}">
      <dsp:nvSpPr>
        <dsp:cNvPr id="0" name=""/>
        <dsp:cNvSpPr/>
      </dsp:nvSpPr>
      <dsp:spPr>
        <a:xfrm>
          <a:off x="3371848" y="2172"/>
          <a:ext cx="2860678" cy="1716406"/>
        </a:xfrm>
        <a:prstGeom prst="rect">
          <a:avLst/>
        </a:prstGeom>
        <a:solidFill>
          <a:schemeClr val="accent2">
            <a:hueOff val="-1130992"/>
            <a:satOff val="3728"/>
            <a:lumOff val="398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Ο Shen Kuo, ένας Κινέζος μελετητής τον 11ο αιώνα, υπολόγισε ότι ο αριθμός των πιθανών θέσεων στο διοικητικό συμβούλιο είναι περίπου 10</a:t>
          </a:r>
          <a:r>
            <a:rPr lang="el-GR" sz="1300" kern="1200" baseline="30000"/>
            <a:t>172 </a:t>
          </a:r>
          <a:endParaRPr lang="en-US" sz="1300" kern="1200"/>
        </a:p>
      </dsp:txBody>
      <dsp:txXfrm>
        <a:off x="3371848" y="2172"/>
        <a:ext cx="2860678" cy="1716406"/>
      </dsp:txXfrm>
    </dsp:sp>
    <dsp:sp modelId="{4F453905-2DC4-4370-9A5F-20D7327E3AB3}">
      <dsp:nvSpPr>
        <dsp:cNvPr id="0" name=""/>
        <dsp:cNvSpPr/>
      </dsp:nvSpPr>
      <dsp:spPr>
        <a:xfrm>
          <a:off x="6518594" y="2172"/>
          <a:ext cx="2860678" cy="1716406"/>
        </a:xfrm>
        <a:prstGeom prst="rect">
          <a:avLst/>
        </a:prstGeom>
        <a:solidFill>
          <a:schemeClr val="accent2">
            <a:hueOff val="-2261984"/>
            <a:satOff val="7457"/>
            <a:lumOff val="79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Τα τελευταία χρόνια, η έρευνα του παιχνιδιού από τον John H. Conway οδήγησε στην εφεύρεση των σουρεαλιστικών αριθμών και συνέβαλε</a:t>
          </a:r>
          <a:r>
            <a:rPr lang="en-US" sz="1300" kern="1200"/>
            <a:t> </a:t>
          </a:r>
          <a:r>
            <a:rPr lang="el-GR" sz="1300" kern="1200"/>
            <a:t>σημαντικά στην ανάπτυξη της συνδυαστικής θεωρίας παιχνιδιών (</a:t>
          </a:r>
          <a:r>
            <a:rPr lang="en-US" sz="1300" kern="1200"/>
            <a:t>CGT</a:t>
          </a:r>
          <a:r>
            <a:rPr lang="el-GR" sz="1300" kern="1200"/>
            <a:t>*</a:t>
          </a:r>
          <a:r>
            <a:rPr lang="en-US" sz="1300" kern="1200"/>
            <a:t>, </a:t>
          </a:r>
          <a:r>
            <a:rPr lang="el-GR" sz="1300" kern="1200"/>
            <a:t>κλάδος των μαθηματικών και της επιστήμης υπολογιστών)</a:t>
          </a:r>
          <a:r>
            <a:rPr lang="en-US" sz="1300" kern="1200" baseline="30000"/>
            <a:t> </a:t>
          </a:r>
          <a:endParaRPr lang="en-US" sz="1300" kern="1200"/>
        </a:p>
      </dsp:txBody>
      <dsp:txXfrm>
        <a:off x="6518594" y="2172"/>
        <a:ext cx="2860678" cy="1716406"/>
      </dsp:txXfrm>
    </dsp:sp>
    <dsp:sp modelId="{AD4E9A38-268F-4905-B593-EFF01A828529}">
      <dsp:nvSpPr>
        <dsp:cNvPr id="0" name=""/>
        <dsp:cNvSpPr/>
      </dsp:nvSpPr>
      <dsp:spPr>
        <a:xfrm>
          <a:off x="3371848" y="2004647"/>
          <a:ext cx="2860678" cy="1716406"/>
        </a:xfrm>
        <a:prstGeom prst="rect">
          <a:avLst/>
        </a:prstGeom>
        <a:solidFill>
          <a:schemeClr val="accent2">
            <a:hueOff val="-3392975"/>
            <a:satOff val="11185"/>
            <a:lumOff val="1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Η πολυπλοκότητα του παιχνιδιού είναι τέτοια που η περιγραφή ακόμη και απλών στρατηγικών γεμίζει πολλές σελίδες σε βιβλία. Στην πραγματικότητα, οι αριθμητικές εκτιμήσεις δείχνουν ότι ο αριθμός των πιθανών παιχνιδιών του Go υπερβαίνει κατά πολύ τον αριθμό των ατόμων στο παρατηρήσιμο σύμπαν. </a:t>
          </a:r>
          <a:endParaRPr lang="en-US" sz="1300" kern="1200"/>
        </a:p>
      </dsp:txBody>
      <dsp:txXfrm>
        <a:off x="3371848" y="2004647"/>
        <a:ext cx="2860678" cy="1716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5B306-39D8-4DD2-AF5B-76437247B5CD}">
      <dsp:nvSpPr>
        <dsp:cNvPr id="0" name=""/>
        <dsp:cNvSpPr/>
      </dsp:nvSpPr>
      <dsp:spPr>
        <a:xfrm>
          <a:off x="0" y="3537186"/>
          <a:ext cx="6085090" cy="116098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Σαν τους πολέμους, το Γκο τελειώνει όταν οι παίκτες συμφωνούν ότι δεν υπάρχουν άλλες κινήσεις που να έχουν νόημα. </a:t>
          </a:r>
        </a:p>
      </dsp:txBody>
      <dsp:txXfrm>
        <a:off x="0" y="3537186"/>
        <a:ext cx="6085090" cy="1160983"/>
      </dsp:txXfrm>
    </dsp:sp>
    <dsp:sp modelId="{C4E676D3-99FD-420A-83C2-D8D0957E4C36}">
      <dsp:nvSpPr>
        <dsp:cNvPr id="0" name=""/>
        <dsp:cNvSpPr/>
      </dsp:nvSpPr>
      <dsp:spPr>
        <a:xfrm rot="10800000">
          <a:off x="0" y="1769008"/>
          <a:ext cx="6085090" cy="1785592"/>
        </a:xfrm>
        <a:prstGeom prst="upArrowCallout">
          <a:avLst/>
        </a:prstGeom>
        <a:solidFill>
          <a:schemeClr val="accent5">
            <a:hueOff val="-842315"/>
            <a:satOff val="-3972"/>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Από παλιά σύγκριναν το Γκο με τον πόλεμο. Στρατηγικές από την κινέζικη Τέχνη του πολέμου, χρησιμοποιούνται μερικές φορές στο </a:t>
          </a:r>
          <a:r>
            <a:rPr lang="el-GR" sz="1600" kern="1200"/>
            <a:t>παιχνίδι</a:t>
          </a:r>
          <a:r>
            <a:rPr lang="en-US" sz="1600" kern="1200"/>
            <a:t>. </a:t>
          </a:r>
        </a:p>
      </dsp:txBody>
      <dsp:txXfrm rot="10800000">
        <a:off x="0" y="1769008"/>
        <a:ext cx="6085090" cy="1160224"/>
      </dsp:txXfrm>
    </dsp:sp>
    <dsp:sp modelId="{A17C88CA-3093-4A17-B760-7BAE8293FD9A}">
      <dsp:nvSpPr>
        <dsp:cNvPr id="0" name=""/>
        <dsp:cNvSpPr/>
      </dsp:nvSpPr>
      <dsp:spPr>
        <a:xfrm rot="10800000">
          <a:off x="0" y="830"/>
          <a:ext cx="6085090" cy="1785592"/>
        </a:xfrm>
        <a:prstGeom prst="upArrowCallout">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Οι κανόνες του Γκο είναι πολύ απλοί, αλλά η στρατηγική που ακολουθεί είναι περίπλοκη και θεωρείται ότι ξεπερνά σε βάθος άλλα παιχνίδια</a:t>
          </a:r>
          <a:r>
            <a:rPr lang="el-GR" sz="1600" kern="1200"/>
            <a:t>,</a:t>
          </a:r>
          <a:r>
            <a:rPr lang="en-US" sz="1600" kern="1200"/>
            <a:t> σαν το Σκάκι. </a:t>
          </a:r>
          <a:r>
            <a:rPr lang="el-GR" sz="1600" kern="1200"/>
            <a:t>Οι π</a:t>
          </a:r>
          <a:r>
            <a:rPr lang="en-US" sz="1600" kern="1200"/>
            <a:t>ρωταθλητές του Γκο δεν σταματούν να τελειοποιούν την στρατηγική τους. </a:t>
          </a:r>
        </a:p>
      </dsp:txBody>
      <dsp:txXfrm rot="10800000">
        <a:off x="0" y="830"/>
        <a:ext cx="6085090" cy="1160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4DE5B-4135-47E2-8203-C9EF3527E906}">
      <dsp:nvSpPr>
        <dsp:cNvPr id="0" name=""/>
        <dsp:cNvSpPr/>
      </dsp:nvSpPr>
      <dsp:spPr>
        <a:xfrm>
          <a:off x="0" y="283447"/>
          <a:ext cx="9604375" cy="1209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5406" tIns="333248" rIns="745406" bIns="113792" numCol="1" spcCol="1270" anchor="t" anchorCtr="0">
          <a:noAutofit/>
        </a:bodyPr>
        <a:lstStyle/>
        <a:p>
          <a:pPr marL="171450" lvl="1" indent="-171450" algn="l" defTabSz="711200">
            <a:lnSpc>
              <a:spcPct val="90000"/>
            </a:lnSpc>
            <a:spcBef>
              <a:spcPct val="0"/>
            </a:spcBef>
            <a:spcAft>
              <a:spcPct val="15000"/>
            </a:spcAft>
            <a:buChar char="•"/>
          </a:pPr>
          <a:r>
            <a:rPr lang="el-GR" sz="1600" kern="1200"/>
            <a:t>Δημήτρης Οικονόμου </a:t>
          </a:r>
          <a:r>
            <a:rPr lang="en-US" sz="1600" kern="1200"/>
            <a:t>4209</a:t>
          </a:r>
        </a:p>
        <a:p>
          <a:pPr marL="171450" lvl="1" indent="-171450" algn="l" defTabSz="711200">
            <a:lnSpc>
              <a:spcPct val="90000"/>
            </a:lnSpc>
            <a:spcBef>
              <a:spcPct val="0"/>
            </a:spcBef>
            <a:spcAft>
              <a:spcPct val="15000"/>
            </a:spcAft>
            <a:buChar char="•"/>
          </a:pPr>
          <a:r>
            <a:rPr lang="el-GR" sz="1600" kern="1200"/>
            <a:t>Δημήτρης Καπουράνης 4322</a:t>
          </a:r>
          <a:endParaRPr lang="en-US" sz="1600" kern="1200"/>
        </a:p>
        <a:p>
          <a:pPr marL="171450" lvl="1" indent="-171450" algn="l" defTabSz="711200">
            <a:lnSpc>
              <a:spcPct val="90000"/>
            </a:lnSpc>
            <a:spcBef>
              <a:spcPct val="0"/>
            </a:spcBef>
            <a:spcAft>
              <a:spcPct val="15000"/>
            </a:spcAft>
            <a:buChar char="•"/>
          </a:pPr>
          <a:r>
            <a:rPr lang="el-GR" sz="1600" kern="1200"/>
            <a:t>Συμεών Γιώργος Χηνόπουλος 4502</a:t>
          </a:r>
          <a:endParaRPr lang="en-US" sz="1600" kern="1200"/>
        </a:p>
      </dsp:txBody>
      <dsp:txXfrm>
        <a:off x="0" y="283447"/>
        <a:ext cx="9604375" cy="1209600"/>
      </dsp:txXfrm>
    </dsp:sp>
    <dsp:sp modelId="{46F43FAC-6C24-45A5-9A05-37E006232478}">
      <dsp:nvSpPr>
        <dsp:cNvPr id="0" name=""/>
        <dsp:cNvSpPr/>
      </dsp:nvSpPr>
      <dsp:spPr>
        <a:xfrm>
          <a:off x="480218" y="47287"/>
          <a:ext cx="6723062" cy="472320"/>
        </a:xfrm>
        <a:prstGeom prst="round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116" tIns="0" rIns="254116" bIns="0" numCol="1" spcCol="1270" anchor="ctr" anchorCtr="0">
          <a:noAutofit/>
        </a:bodyPr>
        <a:lstStyle/>
        <a:p>
          <a:pPr marL="0" lvl="0" indent="0" algn="l" defTabSz="711200">
            <a:lnSpc>
              <a:spcPct val="90000"/>
            </a:lnSpc>
            <a:spcBef>
              <a:spcPct val="0"/>
            </a:spcBef>
            <a:spcAft>
              <a:spcPct val="35000"/>
            </a:spcAft>
            <a:buNone/>
          </a:pPr>
          <a:r>
            <a:rPr lang="el-GR" sz="1600" b="1" kern="1200"/>
            <a:t>Σύλληψη &amp; Καταγραφή Ιδέας</a:t>
          </a:r>
          <a:endParaRPr lang="en-US" sz="1600" kern="1200"/>
        </a:p>
      </dsp:txBody>
      <dsp:txXfrm>
        <a:off x="503275" y="70344"/>
        <a:ext cx="6676948" cy="426206"/>
      </dsp:txXfrm>
    </dsp:sp>
    <dsp:sp modelId="{76DD5EB1-DA39-4C2F-9403-F384C3B05AD5}">
      <dsp:nvSpPr>
        <dsp:cNvPr id="0" name=""/>
        <dsp:cNvSpPr/>
      </dsp:nvSpPr>
      <dsp:spPr>
        <a:xfrm>
          <a:off x="0" y="1815607"/>
          <a:ext cx="9604375" cy="1461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5406" tIns="333248" rIns="74540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Βιδάκης Νικόλαος, </a:t>
          </a:r>
        </a:p>
        <a:p>
          <a:pPr marL="171450" lvl="1" indent="-171450" algn="l" defTabSz="711200">
            <a:lnSpc>
              <a:spcPct val="90000"/>
            </a:lnSpc>
            <a:spcBef>
              <a:spcPct val="0"/>
            </a:spcBef>
            <a:spcAft>
              <a:spcPct val="15000"/>
            </a:spcAft>
            <a:buChar char="•"/>
          </a:pPr>
          <a:r>
            <a:rPr lang="en-US" sz="1600" kern="1200"/>
            <a:t>Αϊβαλής Κώστας, </a:t>
          </a:r>
        </a:p>
        <a:p>
          <a:pPr marL="171450" lvl="1" indent="-171450" algn="l" defTabSz="711200">
            <a:lnSpc>
              <a:spcPct val="90000"/>
            </a:lnSpc>
            <a:spcBef>
              <a:spcPct val="0"/>
            </a:spcBef>
            <a:spcAft>
              <a:spcPct val="15000"/>
            </a:spcAft>
            <a:buChar char="•"/>
          </a:pPr>
          <a:r>
            <a:rPr lang="el-GR" sz="1600" kern="1200"/>
            <a:t>Τράμπας Αποστόλης</a:t>
          </a:r>
          <a:endParaRPr lang="en-US" sz="1600" kern="1200"/>
        </a:p>
        <a:p>
          <a:pPr marL="171450" lvl="1" indent="-171450" algn="l" defTabSz="711200">
            <a:lnSpc>
              <a:spcPct val="90000"/>
            </a:lnSpc>
            <a:spcBef>
              <a:spcPct val="0"/>
            </a:spcBef>
            <a:spcAft>
              <a:spcPct val="15000"/>
            </a:spcAft>
            <a:buChar char="•"/>
          </a:pPr>
          <a:r>
            <a:rPr lang="en-US" sz="1600" kern="1200"/>
            <a:t>Παπαδάκης Αλέξανδρος</a:t>
          </a:r>
        </a:p>
      </dsp:txBody>
      <dsp:txXfrm>
        <a:off x="0" y="1815607"/>
        <a:ext cx="9604375" cy="1461600"/>
      </dsp:txXfrm>
    </dsp:sp>
    <dsp:sp modelId="{D3456944-AB7D-4199-BB25-D63D4A1BFB2D}">
      <dsp:nvSpPr>
        <dsp:cNvPr id="0" name=""/>
        <dsp:cNvSpPr/>
      </dsp:nvSpPr>
      <dsp:spPr>
        <a:xfrm>
          <a:off x="480218" y="1579447"/>
          <a:ext cx="6723062" cy="472320"/>
        </a:xfrm>
        <a:prstGeom prst="round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116" tIns="0" rIns="254116" bIns="0" numCol="1" spcCol="1270" anchor="ctr" anchorCtr="0">
          <a:noAutofit/>
        </a:bodyPr>
        <a:lstStyle/>
        <a:p>
          <a:pPr marL="0" lvl="0" indent="0" algn="l" defTabSz="711200">
            <a:lnSpc>
              <a:spcPct val="90000"/>
            </a:lnSpc>
            <a:spcBef>
              <a:spcPct val="0"/>
            </a:spcBef>
            <a:spcAft>
              <a:spcPct val="35000"/>
            </a:spcAft>
            <a:buNone/>
          </a:pPr>
          <a:r>
            <a:rPr lang="en-US" sz="1600" b="1" kern="1200"/>
            <a:t>Παρακολούθηση Υλοποίησης Project</a:t>
          </a:r>
          <a:endParaRPr lang="en-US" sz="1600" kern="1200"/>
        </a:p>
      </dsp:txBody>
      <dsp:txXfrm>
        <a:off x="503275" y="1602504"/>
        <a:ext cx="6676948"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20F00-D611-4D8D-9F95-835572814D62}">
      <dsp:nvSpPr>
        <dsp:cNvPr id="0" name=""/>
        <dsp:cNvSpPr/>
      </dsp:nvSpPr>
      <dsp:spPr>
        <a:xfrm>
          <a:off x="0" y="13643"/>
          <a:ext cx="5913437" cy="479700"/>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solidFill>
                <a:schemeClr val="bg1"/>
              </a:solidFill>
            </a:rPr>
            <a:t>Φάση Ανάλυσης (</a:t>
          </a:r>
          <a:r>
            <a:rPr lang="en-US" sz="2000" b="1" kern="1200" dirty="0">
              <a:solidFill>
                <a:schemeClr val="bg1"/>
              </a:solidFill>
            </a:rPr>
            <a:t>Analysis Phase</a:t>
          </a:r>
          <a:r>
            <a:rPr lang="el-GR" sz="2000" b="1" kern="1200" dirty="0">
              <a:solidFill>
                <a:schemeClr val="bg1"/>
              </a:solidFill>
            </a:rPr>
            <a:t>)</a:t>
          </a:r>
          <a:endParaRPr lang="en-US" sz="2000" kern="1200" dirty="0">
            <a:solidFill>
              <a:schemeClr val="bg1"/>
            </a:solidFill>
          </a:endParaRPr>
        </a:p>
      </dsp:txBody>
      <dsp:txXfrm>
        <a:off x="23417" y="37060"/>
        <a:ext cx="5866603" cy="432866"/>
      </dsp:txXfrm>
    </dsp:sp>
    <dsp:sp modelId="{91BF7F20-1FF4-40C2-BBDE-874B709063A3}">
      <dsp:nvSpPr>
        <dsp:cNvPr id="0" name=""/>
        <dsp:cNvSpPr/>
      </dsp:nvSpPr>
      <dsp:spPr>
        <a:xfrm>
          <a:off x="0" y="493343"/>
          <a:ext cx="5913437" cy="53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5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i="1" kern="1200">
              <a:solidFill>
                <a:schemeClr val="bg1"/>
              </a:solidFill>
            </a:rPr>
            <a:t>UML class diagram</a:t>
          </a:r>
          <a:r>
            <a:rPr lang="el-GR" sz="1600" i="1" kern="1200" dirty="0">
              <a:solidFill>
                <a:schemeClr val="bg1"/>
              </a:solidFill>
            </a:rPr>
            <a:t> </a:t>
          </a:r>
          <a:r>
            <a:rPr lang="el-GR" sz="1600" b="1" i="1" kern="1200" baseline="30000" dirty="0">
              <a:solidFill>
                <a:schemeClr val="bg1"/>
              </a:solidFill>
            </a:rPr>
            <a:t>*1</a:t>
          </a:r>
          <a:endParaRPr lang="en-US" sz="1600" kern="1200" dirty="0">
            <a:solidFill>
              <a:schemeClr val="bg1"/>
            </a:solidFill>
          </a:endParaRPr>
        </a:p>
        <a:p>
          <a:pPr marL="171450" lvl="1" indent="-171450" algn="l" defTabSz="711200">
            <a:lnSpc>
              <a:spcPct val="90000"/>
            </a:lnSpc>
            <a:spcBef>
              <a:spcPct val="0"/>
            </a:spcBef>
            <a:spcAft>
              <a:spcPct val="20000"/>
            </a:spcAft>
            <a:buChar char="•"/>
          </a:pPr>
          <a:r>
            <a:rPr lang="el-GR" sz="1600" i="1" kern="1200">
              <a:solidFill>
                <a:schemeClr val="bg1"/>
              </a:solidFill>
            </a:rPr>
            <a:t>Αναλυτική γραπτή αναφορά (</a:t>
          </a:r>
          <a:r>
            <a:rPr lang="en-US" sz="1600" i="1" kern="1200">
              <a:solidFill>
                <a:schemeClr val="bg1"/>
              </a:solidFill>
            </a:rPr>
            <a:t>extensive textual report</a:t>
          </a:r>
          <a:r>
            <a:rPr lang="el-GR" sz="1600" i="1" kern="1200">
              <a:solidFill>
                <a:schemeClr val="bg1"/>
              </a:solidFill>
            </a:rPr>
            <a:t>)</a:t>
          </a:r>
          <a:endParaRPr lang="en-US" sz="1600" kern="1200">
            <a:solidFill>
              <a:schemeClr val="bg1"/>
            </a:solidFill>
          </a:endParaRPr>
        </a:p>
      </dsp:txBody>
      <dsp:txXfrm>
        <a:off x="0" y="493343"/>
        <a:ext cx="5913437" cy="538200"/>
      </dsp:txXfrm>
    </dsp:sp>
    <dsp:sp modelId="{0329A3D1-BC34-4480-B492-9EE8F9313CE9}">
      <dsp:nvSpPr>
        <dsp:cNvPr id="0" name=""/>
        <dsp:cNvSpPr/>
      </dsp:nvSpPr>
      <dsp:spPr>
        <a:xfrm>
          <a:off x="0" y="1031543"/>
          <a:ext cx="5913437" cy="479700"/>
        </a:xfrm>
        <a:prstGeom prst="roundRect">
          <a:avLst/>
        </a:prstGeom>
        <a:gradFill rotWithShape="0">
          <a:gsLst>
            <a:gs pos="0">
              <a:schemeClr val="accent5">
                <a:hueOff val="-561544"/>
                <a:satOff val="-2648"/>
                <a:lumOff val="653"/>
                <a:alphaOff val="0"/>
                <a:tint val="98000"/>
                <a:satMod val="110000"/>
                <a:lumMod val="104000"/>
              </a:schemeClr>
            </a:gs>
            <a:gs pos="69000">
              <a:schemeClr val="accent5">
                <a:hueOff val="-561544"/>
                <a:satOff val="-2648"/>
                <a:lumOff val="653"/>
                <a:alphaOff val="0"/>
                <a:shade val="88000"/>
                <a:satMod val="130000"/>
                <a:lumMod val="92000"/>
              </a:schemeClr>
            </a:gs>
            <a:gs pos="100000">
              <a:schemeClr val="accent5">
                <a:hueOff val="-561544"/>
                <a:satOff val="-2648"/>
                <a:lumOff val="65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solidFill>
                <a:schemeClr val="bg1"/>
              </a:solidFill>
            </a:rPr>
            <a:t>Φάση Υλοποίησης -1 (</a:t>
          </a:r>
          <a:r>
            <a:rPr lang="en-US" sz="2000" b="1" kern="1200" dirty="0">
              <a:solidFill>
                <a:schemeClr val="bg1"/>
              </a:solidFill>
            </a:rPr>
            <a:t>Implementation Phase – 1</a:t>
          </a:r>
          <a:r>
            <a:rPr lang="el-GR" sz="2000" b="1" kern="1200" dirty="0">
              <a:solidFill>
                <a:schemeClr val="bg1"/>
              </a:solidFill>
            </a:rPr>
            <a:t>)</a:t>
          </a:r>
          <a:endParaRPr lang="en-US" sz="2000" kern="1200" dirty="0">
            <a:solidFill>
              <a:schemeClr val="bg1"/>
            </a:solidFill>
          </a:endParaRPr>
        </a:p>
      </dsp:txBody>
      <dsp:txXfrm>
        <a:off x="23417" y="1054960"/>
        <a:ext cx="5866603" cy="432866"/>
      </dsp:txXfrm>
    </dsp:sp>
    <dsp:sp modelId="{8C7CEC5C-B118-47DD-A5FC-3EDAB7B73653}">
      <dsp:nvSpPr>
        <dsp:cNvPr id="0" name=""/>
        <dsp:cNvSpPr/>
      </dsp:nvSpPr>
      <dsp:spPr>
        <a:xfrm>
          <a:off x="0" y="1511244"/>
          <a:ext cx="5913437"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5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i="1" kern="1200">
              <a:solidFill>
                <a:schemeClr val="bg1"/>
              </a:solidFill>
            </a:rPr>
            <a:t>UML class diagram</a:t>
          </a:r>
          <a:endParaRPr lang="en-US" sz="1600" kern="1200">
            <a:solidFill>
              <a:schemeClr val="bg1"/>
            </a:solidFill>
          </a:endParaRPr>
        </a:p>
        <a:p>
          <a:pPr marL="171450" lvl="1" indent="-171450" algn="l" defTabSz="711200">
            <a:lnSpc>
              <a:spcPct val="90000"/>
            </a:lnSpc>
            <a:spcBef>
              <a:spcPct val="0"/>
            </a:spcBef>
            <a:spcAft>
              <a:spcPct val="20000"/>
            </a:spcAft>
            <a:buChar char="•"/>
          </a:pPr>
          <a:r>
            <a:rPr lang="el-GR" sz="1600" i="1" kern="1200">
              <a:solidFill>
                <a:schemeClr val="bg1"/>
              </a:solidFill>
            </a:rPr>
            <a:t>Αναλυτική γραπτή αναφορά (</a:t>
          </a:r>
          <a:r>
            <a:rPr lang="en-US" sz="1600" i="1" kern="1200">
              <a:solidFill>
                <a:schemeClr val="bg1"/>
              </a:solidFill>
            </a:rPr>
            <a:t>detailed report</a:t>
          </a:r>
          <a:r>
            <a:rPr lang="el-GR" sz="1600" i="1" kern="1200">
              <a:solidFill>
                <a:schemeClr val="bg1"/>
              </a:solidFill>
            </a:rPr>
            <a:t>)</a:t>
          </a:r>
          <a:endParaRPr lang="en-US" sz="1600" kern="1200">
            <a:solidFill>
              <a:schemeClr val="bg1"/>
            </a:solidFill>
          </a:endParaRPr>
        </a:p>
        <a:p>
          <a:pPr marL="171450" lvl="1" indent="-171450" algn="l" defTabSz="711200">
            <a:lnSpc>
              <a:spcPct val="90000"/>
            </a:lnSpc>
            <a:spcBef>
              <a:spcPct val="0"/>
            </a:spcBef>
            <a:spcAft>
              <a:spcPct val="20000"/>
            </a:spcAft>
            <a:buChar char="•"/>
          </a:pPr>
          <a:r>
            <a:rPr lang="en-US" sz="1600" i="1" kern="1200">
              <a:solidFill>
                <a:schemeClr val="bg1"/>
              </a:solidFill>
            </a:rPr>
            <a:t>Javadoc</a:t>
          </a:r>
          <a:endParaRPr lang="en-US" sz="1600" kern="1200">
            <a:solidFill>
              <a:schemeClr val="bg1"/>
            </a:solidFill>
          </a:endParaRPr>
        </a:p>
        <a:p>
          <a:pPr marL="171450" lvl="1" indent="-171450" algn="l" defTabSz="711200">
            <a:lnSpc>
              <a:spcPct val="90000"/>
            </a:lnSpc>
            <a:spcBef>
              <a:spcPct val="0"/>
            </a:spcBef>
            <a:spcAft>
              <a:spcPct val="20000"/>
            </a:spcAft>
            <a:buChar char="•"/>
          </a:pPr>
          <a:r>
            <a:rPr lang="el-GR" sz="1600" i="1" kern="1200">
              <a:solidFill>
                <a:schemeClr val="bg1"/>
              </a:solidFill>
            </a:rPr>
            <a:t>Πηγαίος κώδικας (</a:t>
          </a:r>
          <a:r>
            <a:rPr lang="en-US" sz="1600" i="1" kern="1200">
              <a:solidFill>
                <a:schemeClr val="bg1"/>
              </a:solidFill>
            </a:rPr>
            <a:t>source code</a:t>
          </a:r>
          <a:r>
            <a:rPr lang="el-GR" sz="1600" i="1" kern="1200">
              <a:solidFill>
                <a:schemeClr val="bg1"/>
              </a:solidFill>
            </a:rPr>
            <a:t>)</a:t>
          </a:r>
          <a:endParaRPr lang="en-US" sz="1600" kern="1200">
            <a:solidFill>
              <a:schemeClr val="bg1"/>
            </a:solidFill>
          </a:endParaRPr>
        </a:p>
        <a:p>
          <a:pPr marL="171450" lvl="1" indent="-171450" algn="l" defTabSz="711200">
            <a:lnSpc>
              <a:spcPct val="90000"/>
            </a:lnSpc>
            <a:spcBef>
              <a:spcPct val="0"/>
            </a:spcBef>
            <a:spcAft>
              <a:spcPct val="20000"/>
            </a:spcAft>
            <a:buChar char="•"/>
          </a:pPr>
          <a:r>
            <a:rPr lang="el-GR" sz="1600" i="1" kern="1200">
              <a:solidFill>
                <a:schemeClr val="bg1"/>
              </a:solidFill>
            </a:rPr>
            <a:t>Εκτελέσιμος κώδικας </a:t>
          </a:r>
          <a:r>
            <a:rPr lang="en-US" sz="1600" i="1" kern="1200">
              <a:solidFill>
                <a:schemeClr val="bg1"/>
              </a:solidFill>
            </a:rPr>
            <a:t>(</a:t>
          </a:r>
          <a:r>
            <a:rPr lang="el-GR" sz="1600" i="1" kern="1200">
              <a:solidFill>
                <a:schemeClr val="bg1"/>
              </a:solidFill>
            </a:rPr>
            <a:t>με οδηγίες εκτέλεσης</a:t>
          </a:r>
          <a:r>
            <a:rPr lang="en-US" sz="1600" i="1" kern="1200">
              <a:solidFill>
                <a:schemeClr val="bg1"/>
              </a:solidFill>
            </a:rPr>
            <a:t>)</a:t>
          </a:r>
          <a:endParaRPr lang="en-US" sz="1600" kern="1200">
            <a:solidFill>
              <a:schemeClr val="bg1"/>
            </a:solidFill>
          </a:endParaRPr>
        </a:p>
      </dsp:txBody>
      <dsp:txXfrm>
        <a:off x="0" y="1511244"/>
        <a:ext cx="5913437" cy="1366200"/>
      </dsp:txXfrm>
    </dsp:sp>
    <dsp:sp modelId="{2CBF15B8-6E2F-4A54-9F7A-77AA2C563C9A}">
      <dsp:nvSpPr>
        <dsp:cNvPr id="0" name=""/>
        <dsp:cNvSpPr/>
      </dsp:nvSpPr>
      <dsp:spPr>
        <a:xfrm>
          <a:off x="0" y="2877444"/>
          <a:ext cx="5913437" cy="479700"/>
        </a:xfrm>
        <a:prstGeom prst="roundRect">
          <a:avLst/>
        </a:prstGeom>
        <a:gradFill rotWithShape="0">
          <a:gsLst>
            <a:gs pos="0">
              <a:schemeClr val="accent5">
                <a:hueOff val="-1123087"/>
                <a:satOff val="-5296"/>
                <a:lumOff val="1307"/>
                <a:alphaOff val="0"/>
                <a:tint val="98000"/>
                <a:satMod val="110000"/>
                <a:lumMod val="104000"/>
              </a:schemeClr>
            </a:gs>
            <a:gs pos="69000">
              <a:schemeClr val="accent5">
                <a:hueOff val="-1123087"/>
                <a:satOff val="-5296"/>
                <a:lumOff val="1307"/>
                <a:alphaOff val="0"/>
                <a:shade val="88000"/>
                <a:satMod val="130000"/>
                <a:lumMod val="92000"/>
              </a:schemeClr>
            </a:gs>
            <a:gs pos="100000">
              <a:schemeClr val="accent5">
                <a:hueOff val="-1123087"/>
                <a:satOff val="-5296"/>
                <a:lumOff val="130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a:solidFill>
                <a:schemeClr val="bg1"/>
              </a:solidFill>
            </a:rPr>
            <a:t>Φάση Υλοποίησης -2 (</a:t>
          </a:r>
          <a:r>
            <a:rPr lang="en-US" sz="2000" b="1" kern="1200">
              <a:solidFill>
                <a:schemeClr val="bg1"/>
              </a:solidFill>
            </a:rPr>
            <a:t>Implementation Phase – 2</a:t>
          </a:r>
          <a:r>
            <a:rPr lang="el-GR" sz="2000" b="1" kern="1200">
              <a:solidFill>
                <a:schemeClr val="bg1"/>
              </a:solidFill>
            </a:rPr>
            <a:t>)</a:t>
          </a:r>
          <a:endParaRPr lang="en-US" sz="2000" kern="1200">
            <a:solidFill>
              <a:schemeClr val="bg1"/>
            </a:solidFill>
          </a:endParaRPr>
        </a:p>
      </dsp:txBody>
      <dsp:txXfrm>
        <a:off x="23417" y="2900861"/>
        <a:ext cx="5866603" cy="432866"/>
      </dsp:txXfrm>
    </dsp:sp>
    <dsp:sp modelId="{F2FF60F0-3C3C-4794-985A-79C7D5ECFA35}">
      <dsp:nvSpPr>
        <dsp:cNvPr id="0" name=""/>
        <dsp:cNvSpPr/>
      </dsp:nvSpPr>
      <dsp:spPr>
        <a:xfrm>
          <a:off x="0" y="3357144"/>
          <a:ext cx="5913437"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5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l-GR" sz="1600" i="1" kern="1200">
              <a:solidFill>
                <a:schemeClr val="bg1"/>
              </a:solidFill>
            </a:rPr>
            <a:t>Ίδιο με τη φάση -1</a:t>
          </a:r>
          <a:endParaRPr lang="en-US" sz="1600" kern="1200">
            <a:solidFill>
              <a:schemeClr val="bg1"/>
            </a:solidFill>
          </a:endParaRPr>
        </a:p>
        <a:p>
          <a:pPr marL="171450" lvl="1" indent="-171450" algn="l" defTabSz="711200">
            <a:lnSpc>
              <a:spcPct val="90000"/>
            </a:lnSpc>
            <a:spcBef>
              <a:spcPct val="0"/>
            </a:spcBef>
            <a:spcAft>
              <a:spcPct val="20000"/>
            </a:spcAft>
            <a:buChar char="•"/>
          </a:pPr>
          <a:r>
            <a:rPr lang="el-GR" sz="1600" i="1" kern="1200">
              <a:solidFill>
                <a:schemeClr val="bg1"/>
              </a:solidFill>
            </a:rPr>
            <a:t>Ενδελεχής τεκμηρίωση δυνητικών διαφοροποιήσεων μεταξύ Φάσης -1 και 2</a:t>
          </a:r>
          <a:endParaRPr lang="en-US" sz="1600" kern="1200">
            <a:solidFill>
              <a:schemeClr val="bg1"/>
            </a:solidFill>
          </a:endParaRPr>
        </a:p>
      </dsp:txBody>
      <dsp:txXfrm>
        <a:off x="0" y="3357144"/>
        <a:ext cx="5913437" cy="786599"/>
      </dsp:txXfrm>
    </dsp:sp>
    <dsp:sp modelId="{A21E4253-A39D-4182-953E-C34FFC3DBBB5}">
      <dsp:nvSpPr>
        <dsp:cNvPr id="0" name=""/>
        <dsp:cNvSpPr/>
      </dsp:nvSpPr>
      <dsp:spPr>
        <a:xfrm>
          <a:off x="0" y="4143744"/>
          <a:ext cx="5913437" cy="479700"/>
        </a:xfrm>
        <a:prstGeom prst="roundRect">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a:solidFill>
                <a:schemeClr val="bg1"/>
              </a:solidFill>
            </a:rPr>
            <a:t>Προφορική Εξέταση (</a:t>
          </a:r>
          <a:r>
            <a:rPr lang="en-US" sz="2000" b="1" kern="1200">
              <a:solidFill>
                <a:schemeClr val="bg1"/>
              </a:solidFill>
            </a:rPr>
            <a:t>Oral examination</a:t>
          </a:r>
          <a:r>
            <a:rPr lang="el-GR" sz="2000" b="1" kern="1200">
              <a:solidFill>
                <a:schemeClr val="bg1"/>
              </a:solidFill>
            </a:rPr>
            <a:t>)</a:t>
          </a:r>
          <a:endParaRPr lang="en-US" sz="2000" kern="1200">
            <a:solidFill>
              <a:schemeClr val="bg1"/>
            </a:solidFill>
          </a:endParaRPr>
        </a:p>
      </dsp:txBody>
      <dsp:txXfrm>
        <a:off x="23417" y="4167161"/>
        <a:ext cx="5866603" cy="4328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5" name="Footer Placeholder 4"/>
          <p:cNvSpPr>
            <a:spLocks noGrp="1"/>
          </p:cNvSpPr>
          <p:nvPr>
            <p:ph type="ftr" sz="quarter" idx="11"/>
          </p:nvPr>
        </p:nvSpPr>
        <p:spPr>
          <a:xfrm>
            <a:off x="2416500" y="329307"/>
            <a:ext cx="4973915" cy="309201"/>
          </a:xfrm>
        </p:spPr>
        <p:txBody>
          <a:bodyPr/>
          <a:lstStyle/>
          <a:p>
            <a:endParaRPr lang="el-GR" dirty="0"/>
          </a:p>
        </p:txBody>
      </p:sp>
      <p:sp>
        <p:nvSpPr>
          <p:cNvPr id="6" name="Slide Number Placeholder 5"/>
          <p:cNvSpPr>
            <a:spLocks noGrp="1"/>
          </p:cNvSpPr>
          <p:nvPr>
            <p:ph type="sldNum" sz="quarter" idx="12"/>
          </p:nvPr>
        </p:nvSpPr>
        <p:spPr>
          <a:xfrm>
            <a:off x="1437664" y="798973"/>
            <a:ext cx="811019" cy="503578"/>
          </a:xfrm>
        </p:spPr>
        <p:txBody>
          <a:bodyPr/>
          <a:lstStyle/>
          <a:p>
            <a:fld id="{DF895085-9A14-42D0-AE10-DD28777EEA67}" type="slidenum">
              <a:rPr lang="el-GR" smtClean="0"/>
              <a:t>‹#›</a:t>
            </a:fld>
            <a:endParaRPr lang="el-GR"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9853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F895085-9A14-42D0-AE10-DD28777EEA67}" type="slidenum">
              <a:rPr lang="el-GR" smtClean="0"/>
              <a:t>‹#›</a:t>
            </a:fld>
            <a:endParaRPr lang="el-GR"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847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F895085-9A14-42D0-AE10-DD28777EEA67}" type="slidenum">
              <a:rPr lang="el-GR" smtClean="0"/>
              <a:t>‹#›</a:t>
            </a:fld>
            <a:endParaRPr lang="el-GR"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5839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58AFCD6D-186F-4CB1-A992-04633AC8A8C3}" type="datetime1">
              <a:rPr lang="el-GR" smtClean="0"/>
              <a:t>25/11/2020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2298779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2EF7337-642E-41C0-A996-E878DE5B1E2D}" type="datetime1">
              <a:rPr lang="el-GR" smtClean="0"/>
              <a:t>25/11/2020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765923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4726F15-017D-47C2-A8E2-C8FB3AD810B8}" type="datetime1">
              <a:rPr lang="el-GR" smtClean="0"/>
              <a:t>25/11/2020</a:t>
            </a:fld>
            <a:endParaRPr lang="el-GR"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1157698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A47ADBAD-8C7A-4EC0-9718-CA6DB5272FEE}" type="datetime1">
              <a:rPr lang="el-GR" smtClean="0"/>
              <a:t>25/11/2020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118153682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028775A-533D-4449-9986-9EFA972C7D2A}" type="datetime1">
              <a:rPr lang="el-GR" smtClean="0"/>
              <a:t>25/11/2020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266891666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966C6D0-2DBD-4904-AD46-9927370509CC}" type="datetime1">
              <a:rPr lang="el-GR" smtClean="0"/>
              <a:t>25/11/2020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43259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5D1BC-25AA-49FA-931F-2B51A7604E1A}" type="datetime1">
              <a:rPr lang="el-GR" smtClean="0"/>
              <a:t>25/11/2020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4187332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CA78744-24EC-494D-B7CB-8839643E769B}" type="datetime1">
              <a:rPr lang="el-GR" smtClean="0"/>
              <a:t>25/11/2020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401912629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F895085-9A14-42D0-AE10-DD28777EEA67}" type="slidenum">
              <a:rPr lang="el-GR" smtClean="0"/>
              <a:t>‹#›</a:t>
            </a:fld>
            <a:endParaRPr lang="el-GR"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1377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CAB2649-1202-4868-BA4A-60237461304C}" type="datetime1">
              <a:rPr lang="el-GR" smtClean="0"/>
              <a:t>25/11/2020</a:t>
            </a:fld>
            <a:endParaRPr lang="en-US" dirty="0"/>
          </a:p>
        </p:txBody>
      </p:sp>
      <p:sp>
        <p:nvSpPr>
          <p:cNvPr id="6" name="Footer Placeholder 5"/>
          <p:cNvSpPr>
            <a:spLocks noGrp="1"/>
          </p:cNvSpPr>
          <p:nvPr>
            <p:ph type="ftr" sz="quarter" idx="11"/>
          </p:nvPr>
        </p:nvSpPr>
        <p:spPr/>
        <p:txBody>
          <a:bodyPr/>
          <a:lstStyle/>
          <a:p>
            <a:pPr algn="l"/>
            <a:endParaRPr lang="el-GR"/>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3615974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9B721D6-F633-492A-8060-B74549A20BB4}" type="datetime1">
              <a:rPr lang="el-GR" smtClean="0"/>
              <a:t>25/11/2020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3571786464"/>
      </p:ext>
    </p:extLst>
  </p:cSld>
  <p:clrMapOvr>
    <a:masterClrMapping/>
  </p:clrMapOvr>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9B721D6-F633-492A-8060-B74549A20BB4}" type="datetime1">
              <a:rPr lang="el-GR" smtClean="0"/>
              <a:t>25/11/2020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972707374"/>
      </p:ext>
    </p:extLst>
  </p:cSld>
  <p:clrMapOvr>
    <a:masterClrMapping/>
  </p:clrMapOvr>
  <p:hf sldNum="0"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9B721D6-F633-492A-8060-B74549A20BB4}" type="datetime1">
              <a:rPr lang="el-GR" smtClean="0"/>
              <a:t>25/11/2020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30909840"/>
      </p:ext>
    </p:extLst>
  </p:cSld>
  <p:clrMapOvr>
    <a:masterClrMapping/>
  </p:clrMapOvr>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9B721D6-F633-492A-8060-B74549A20BB4}" type="datetime1">
              <a:rPr lang="el-GR" smtClean="0"/>
              <a:t>25/11/2020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821492128"/>
      </p:ext>
    </p:extLst>
  </p:cSld>
  <p:clrMapOvr>
    <a:masterClrMapping/>
  </p:clrMapOvr>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39B721D6-F633-492A-8060-B74549A20BB4}" type="datetime1">
              <a:rPr lang="el-GR" smtClean="0"/>
              <a:t>25/11/2020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2544134377"/>
      </p:ext>
    </p:extLst>
  </p:cSld>
  <p:clrMapOvr>
    <a:masterClrMapping/>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39B721D6-F633-492A-8060-B74549A20BB4}" type="datetime1">
              <a:rPr lang="el-GR" smtClean="0"/>
              <a:t>25/11/2020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1421367823"/>
      </p:ext>
    </p:extLst>
  </p:cSld>
  <p:clrMapOvr>
    <a:masterClrMapping/>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9B721D6-F633-492A-8060-B74549A20BB4}" type="datetime1">
              <a:rPr lang="el-GR" smtClean="0"/>
              <a:t>25/11/2020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1748978558"/>
      </p:ext>
    </p:extLst>
  </p:cSld>
  <p:clrMapOvr>
    <a:masterClrMapping/>
  </p:clrMapOvr>
  <p:hf sldNum="0"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9B721D6-F633-492A-8060-B74549A20BB4}" type="datetime1">
              <a:rPr lang="el-GR" smtClean="0"/>
              <a:t>25/11/2020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516867443"/>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F895085-9A14-42D0-AE10-DD28777EEA67}" type="slidenum">
              <a:rPr lang="el-GR" smtClean="0"/>
              <a:t>‹#›</a:t>
            </a:fld>
            <a:endParaRPr lang="el-GR"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623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F895085-9A14-42D0-AE10-DD28777EEA67}" type="slidenum">
              <a:rPr lang="el-GR" smtClean="0"/>
              <a:t>‹#›</a:t>
            </a:fld>
            <a:endParaRPr lang="el-GR"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38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447191" y="2824269"/>
            <a:ext cx="4645152" cy="264445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412362" y="2821491"/>
            <a:ext cx="4645152" cy="263737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DF895085-9A14-42D0-AE10-DD28777EEA67}" type="slidenum">
              <a:rPr lang="el-GR" smtClean="0"/>
              <a:t>‹#›</a:t>
            </a:fld>
            <a:endParaRPr lang="el-GR"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299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DF895085-9A14-42D0-AE10-DD28777EEA67}" type="slidenum">
              <a:rPr lang="el-GR" smtClean="0"/>
              <a:t>‹#›</a:t>
            </a:fld>
            <a:endParaRPr lang="el-GR"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6934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DF895085-9A14-42D0-AE10-DD28777EEA67}" type="slidenum">
              <a:rPr lang="el-GR" smtClean="0"/>
              <a:t>‹#›</a:t>
            </a:fld>
            <a:endParaRPr lang="el-GR" dirty="0"/>
          </a:p>
        </p:txBody>
      </p:sp>
    </p:spTree>
    <p:extLst>
      <p:ext uri="{BB962C8B-B14F-4D97-AF65-F5344CB8AC3E}">
        <p14:creationId xmlns:p14="http://schemas.microsoft.com/office/powerpoint/2010/main" val="299723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F895085-9A14-42D0-AE10-DD28777EEA67}" type="slidenum">
              <a:rPr lang="el-GR" smtClean="0"/>
              <a:t>‹#›</a:t>
            </a:fld>
            <a:endParaRPr lang="el-GR"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2925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1B07FA7-B52B-4335-93C7-13871DCB0A13}" type="datetimeFigureOut">
              <a:rPr lang="el-GR" smtClean="0"/>
              <a:t>25/11/2020</a:t>
            </a:fld>
            <a:endParaRPr lang="el-GR" dirty="0"/>
          </a:p>
        </p:txBody>
      </p:sp>
      <p:sp>
        <p:nvSpPr>
          <p:cNvPr id="6" name="Footer Placeholder 5"/>
          <p:cNvSpPr>
            <a:spLocks noGrp="1"/>
          </p:cNvSpPr>
          <p:nvPr>
            <p:ph type="ftr" sz="quarter" idx="11"/>
          </p:nvPr>
        </p:nvSpPr>
        <p:spPr>
          <a:xfrm>
            <a:off x="1447382" y="318640"/>
            <a:ext cx="5541004" cy="320931"/>
          </a:xfrm>
        </p:spPr>
        <p:txBody>
          <a:bodyPr/>
          <a:lstStyle/>
          <a:p>
            <a:endParaRPr lang="el-GR" dirty="0"/>
          </a:p>
        </p:txBody>
      </p:sp>
      <p:sp>
        <p:nvSpPr>
          <p:cNvPr id="7" name="Slide Number Placeholder 6"/>
          <p:cNvSpPr>
            <a:spLocks noGrp="1"/>
          </p:cNvSpPr>
          <p:nvPr>
            <p:ph type="sldNum" sz="quarter" idx="12"/>
          </p:nvPr>
        </p:nvSpPr>
        <p:spPr/>
        <p:txBody>
          <a:bodyPr/>
          <a:lstStyle/>
          <a:p>
            <a:fld id="{DF895085-9A14-42D0-AE10-DD28777EEA67}" type="slidenum">
              <a:rPr lang="el-GR" smtClean="0"/>
              <a:t>‹#›</a:t>
            </a:fld>
            <a:endParaRPr lang="el-GR"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108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1B07FA7-B52B-4335-93C7-13871DCB0A13}" type="datetimeFigureOut">
              <a:rPr lang="el-GR" smtClean="0"/>
              <a:t>25/11/2020</a:t>
            </a:fld>
            <a:endParaRPr lang="el-GR"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F895085-9A14-42D0-AE10-DD28777EEA67}" type="slidenum">
              <a:rPr lang="el-GR" smtClean="0"/>
              <a:t>‹#›</a:t>
            </a:fld>
            <a:endParaRPr lang="el-GR"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0E61F3D-997C-47EE-A61B-189B2DA1362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03838" y="6345813"/>
            <a:ext cx="892098" cy="365760"/>
          </a:xfrm>
          <a:prstGeom prst="rect">
            <a:avLst/>
          </a:prstGeom>
          <a:noFill/>
          <a:ln>
            <a:noFill/>
          </a:ln>
        </p:spPr>
      </p:pic>
      <p:pic>
        <p:nvPicPr>
          <p:cNvPr id="14" name="Picture 13">
            <a:extLst>
              <a:ext uri="{FF2B5EF4-FFF2-40B4-BE49-F238E27FC236}">
                <a16:creationId xmlns:a16="http://schemas.microsoft.com/office/drawing/2014/main" id="{8E8439BD-6AA2-4900-A61C-2FED45D5A311}"/>
              </a:ext>
            </a:extLst>
          </p:cNvPr>
          <p:cNvPicPr>
            <a:picLocks noChangeAspect="1"/>
          </p:cNvPicPr>
          <p:nvPr userDrawn="1"/>
        </p:nvPicPr>
        <p:blipFill>
          <a:blip r:embed="rId14"/>
          <a:stretch>
            <a:fillRect/>
          </a:stretch>
        </p:blipFill>
        <p:spPr>
          <a:xfrm>
            <a:off x="774610" y="6293279"/>
            <a:ext cx="2233485" cy="396000"/>
          </a:xfrm>
          <a:prstGeom prst="rect">
            <a:avLst/>
          </a:prstGeom>
          <a:noFill/>
          <a:ln>
            <a:noFill/>
          </a:ln>
        </p:spPr>
      </p:pic>
      <p:pic>
        <p:nvPicPr>
          <p:cNvPr id="15" name="Picture 14">
            <a:extLst>
              <a:ext uri="{FF2B5EF4-FFF2-40B4-BE49-F238E27FC236}">
                <a16:creationId xmlns:a16="http://schemas.microsoft.com/office/drawing/2014/main" id="{013C2259-1E75-4880-8738-981D7259499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2334" y="6219016"/>
            <a:ext cx="646533" cy="457200"/>
          </a:xfrm>
          <a:prstGeom prst="rect">
            <a:avLst/>
          </a:prstGeom>
        </p:spPr>
      </p:pic>
    </p:spTree>
    <p:extLst>
      <p:ext uri="{BB962C8B-B14F-4D97-AF65-F5344CB8AC3E}">
        <p14:creationId xmlns:p14="http://schemas.microsoft.com/office/powerpoint/2010/main" val="2210119737"/>
      </p:ext>
    </p:extLst>
  </p:cSld>
  <p:clrMap bg1="lt1" tx1="dk1" bg2="lt2" tx2="dk2" accent1="accent1" accent2="accent2" accent3="accent3" accent4="accent4" accent5="accent5" accent6="accent6" hlink="hlink" folHlink="folHlink"/>
  <p:sldLayoutIdLst>
    <p:sldLayoutId id="2147484819" r:id="rId1"/>
    <p:sldLayoutId id="2147484820" r:id="rId2"/>
    <p:sldLayoutId id="2147484821" r:id="rId3"/>
    <p:sldLayoutId id="2147484822" r:id="rId4"/>
    <p:sldLayoutId id="2147484823" r:id="rId5"/>
    <p:sldLayoutId id="2147484824" r:id="rId6"/>
    <p:sldLayoutId id="2147484825" r:id="rId7"/>
    <p:sldLayoutId id="2147484826" r:id="rId8"/>
    <p:sldLayoutId id="2147484827" r:id="rId9"/>
    <p:sldLayoutId id="2147484828" r:id="rId10"/>
    <p:sldLayoutId id="214748482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9B721D6-F633-492A-8060-B74549A20BB4}" type="datetime1">
              <a:rPr lang="el-GR" smtClean="0"/>
              <a:t>25/11/2020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384233803"/>
      </p:ext>
    </p:extLst>
  </p:cSld>
  <p:clrMap bg1="dk1" tx1="lt1" bg2="dk2" tx2="lt2" accent1="accent1" accent2="accent2" accent3="accent3" accent4="accent4" accent5="accent5" accent6="accent6" hlink="hlink" folHlink="folHlink"/>
  <p:sldLayoutIdLst>
    <p:sldLayoutId id="2147484831" r:id="rId1"/>
    <p:sldLayoutId id="2147484832" r:id="rId2"/>
    <p:sldLayoutId id="2147484833" r:id="rId3"/>
    <p:sldLayoutId id="2147484834" r:id="rId4"/>
    <p:sldLayoutId id="2147484835" r:id="rId5"/>
    <p:sldLayoutId id="2147484836" r:id="rId6"/>
    <p:sldLayoutId id="2147484837" r:id="rId7"/>
    <p:sldLayoutId id="2147484838" r:id="rId8"/>
    <p:sldLayoutId id="2147484839" r:id="rId9"/>
    <p:sldLayoutId id="2147484840" r:id="rId10"/>
    <p:sldLayoutId id="2147484841" r:id="rId11"/>
    <p:sldLayoutId id="2147484842" r:id="rId12"/>
    <p:sldLayoutId id="2147484843" r:id="rId13"/>
    <p:sldLayoutId id="2147484844" r:id="rId14"/>
    <p:sldLayoutId id="2147484845" r:id="rId15"/>
    <p:sldLayoutId id="2147484846" r:id="rId16"/>
    <p:sldLayoutId id="2147484847" r:id="rId17"/>
  </p:sldLayoutIdLst>
  <p:hf sldNum="0" hdr="0" ftr="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gi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businessinsider.com/deepmind-secretly-uploaded-its-alphago-ai-onto-the-internet-2017-1" TargetMode="External"/><Relationship Id="rId7" Type="http://schemas.openxmlformats.org/officeDocument/2006/relationships/diagramColors" Target="../diagrams/colors1.xml"/><Relationship Id="rId2" Type="http://schemas.openxmlformats.org/officeDocument/2006/relationships/image" Target="../media/image9.jpeg"/><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EEFC7-05CE-42F5-8CD5-73FF1F721ED7}"/>
              </a:ext>
            </a:extLst>
          </p:cNvPr>
          <p:cNvSpPr>
            <a:spLocks noGrp="1"/>
          </p:cNvSpPr>
          <p:nvPr>
            <p:ph type="ctr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The Game of Go</a:t>
            </a:r>
            <a:endParaRPr lang="en-US" dirty="0"/>
          </a:p>
        </p:txBody>
      </p:sp>
      <p:sp>
        <p:nvSpPr>
          <p:cNvPr id="3" name="Subtitle 2">
            <a:extLst>
              <a:ext uri="{FF2B5EF4-FFF2-40B4-BE49-F238E27FC236}">
                <a16:creationId xmlns:a16="http://schemas.microsoft.com/office/drawing/2014/main" id="{12B691C9-9FBE-4861-8D60-56E79FAB58A8}"/>
              </a:ext>
            </a:extLst>
          </p:cNvPr>
          <p:cNvSpPr>
            <a:spLocks noGrp="1"/>
          </p:cNvSpPr>
          <p:nvPr>
            <p:ph type="subTitle" idx="1"/>
          </p:nvPr>
        </p:nvSpPr>
        <p:spPr/>
        <p:txBody>
          <a:bodyPr/>
          <a:lstStyle/>
          <a:p>
            <a:r>
              <a:rPr lang="en-US" dirty="0"/>
              <a:t>Semester Project</a:t>
            </a:r>
          </a:p>
          <a:p>
            <a:r>
              <a:rPr lang="en-US" dirty="0"/>
              <a:t>Academic year </a:t>
            </a:r>
            <a:r>
              <a:rPr lang="el-GR" dirty="0"/>
              <a:t>20</a:t>
            </a:r>
            <a:r>
              <a:rPr lang="en-US" dirty="0"/>
              <a:t>20</a:t>
            </a:r>
            <a:r>
              <a:rPr lang="el-GR" dirty="0"/>
              <a:t>-</a:t>
            </a:r>
            <a:r>
              <a:rPr lang="en-US" dirty="0"/>
              <a:t>2021</a:t>
            </a:r>
            <a:endParaRPr lang="el-GR" dirty="0"/>
          </a:p>
        </p:txBody>
      </p:sp>
    </p:spTree>
    <p:extLst>
      <p:ext uri="{BB962C8B-B14F-4D97-AF65-F5344CB8AC3E}">
        <p14:creationId xmlns:p14="http://schemas.microsoft.com/office/powerpoint/2010/main" val="1768361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C9E30A-9703-4130-9708-A0705DE57962}"/>
              </a:ext>
            </a:extLst>
          </p:cNvPr>
          <p:cNvSpPr>
            <a:spLocks noGrp="1"/>
          </p:cNvSpPr>
          <p:nvPr>
            <p:ph type="title"/>
          </p:nvPr>
        </p:nvSpPr>
        <p:spPr>
          <a:xfrm>
            <a:off x="1451579" y="804519"/>
            <a:ext cx="9603275" cy="1049235"/>
          </a:xfrm>
        </p:spPr>
        <p:txBody>
          <a:bodyPr>
            <a:normAutofit/>
          </a:bodyPr>
          <a:lstStyle/>
          <a:p>
            <a:r>
              <a:rPr lang="en-US" dirty="0"/>
              <a:t>Facts </a:t>
            </a:r>
            <a:endParaRPr lang="el-GR" dirty="0"/>
          </a:p>
        </p:txBody>
      </p:sp>
      <p:sp>
        <p:nvSpPr>
          <p:cNvPr id="3" name="Θέση περιεχομένου 2">
            <a:extLst>
              <a:ext uri="{FF2B5EF4-FFF2-40B4-BE49-F238E27FC236}">
                <a16:creationId xmlns:a16="http://schemas.microsoft.com/office/drawing/2014/main" id="{82D00275-B643-4B4D-B794-29E85609FC0A}"/>
              </a:ext>
            </a:extLst>
          </p:cNvPr>
          <p:cNvSpPr>
            <a:spLocks noGrp="1"/>
          </p:cNvSpPr>
          <p:nvPr>
            <p:ph idx="1"/>
          </p:nvPr>
        </p:nvSpPr>
        <p:spPr>
          <a:xfrm>
            <a:off x="1451581" y="2015734"/>
            <a:ext cx="4169336" cy="3450613"/>
          </a:xfrm>
        </p:spPr>
        <p:txBody>
          <a:bodyPr>
            <a:normAutofit/>
          </a:bodyPr>
          <a:lstStyle/>
          <a:p>
            <a:pPr>
              <a:lnSpc>
                <a:spcPct val="110000"/>
              </a:lnSpc>
              <a:buClr>
                <a:srgbClr val="FFD694"/>
              </a:buClr>
            </a:pPr>
            <a:r>
              <a:rPr lang="en-US" sz="1400"/>
              <a:t>To go </a:t>
            </a:r>
            <a:r>
              <a:rPr lang="el-GR" sz="1400"/>
              <a:t>έχει αναφορές στον κινηματογράφο </a:t>
            </a:r>
            <a:r>
              <a:rPr lang="en-US" sz="1400"/>
              <a:t>(A Beautiful</a:t>
            </a:r>
            <a:r>
              <a:rPr lang="el-GR" sz="1400"/>
              <a:t> </a:t>
            </a:r>
            <a:r>
              <a:rPr lang="en-US" sz="1400"/>
              <a:t>Mind, Tron: Legacy, 12 Monkeys)</a:t>
            </a:r>
            <a:endParaRPr lang="el-GR" sz="1400"/>
          </a:p>
          <a:p>
            <a:pPr>
              <a:lnSpc>
                <a:spcPct val="110000"/>
              </a:lnSpc>
              <a:buClr>
                <a:srgbClr val="FFD694"/>
              </a:buClr>
            </a:pPr>
            <a:r>
              <a:rPr lang="el-GR" sz="1400"/>
              <a:t>Η εταιρία βιντεοπαιχνιδιών </a:t>
            </a:r>
            <a:r>
              <a:rPr lang="en-US" sz="1400"/>
              <a:t>ATARI </a:t>
            </a:r>
            <a:r>
              <a:rPr lang="el-GR" sz="1400"/>
              <a:t>πήρε το όνομα της από έναν όρο του παιχνιδιού (είναι η προειδοποίησή που λες αν θες στον άλλο πριν του φυλακίσεις πέτρες, όπως το </a:t>
            </a:r>
            <a:r>
              <a:rPr lang="el-GR" sz="1400" err="1"/>
              <a:t>Ρουά</a:t>
            </a:r>
            <a:r>
              <a:rPr lang="el-GR" sz="1400"/>
              <a:t> στο σκάκι)</a:t>
            </a:r>
          </a:p>
          <a:p>
            <a:pPr>
              <a:lnSpc>
                <a:spcPct val="110000"/>
              </a:lnSpc>
              <a:buClr>
                <a:srgbClr val="FFD694"/>
              </a:buClr>
            </a:pPr>
            <a:r>
              <a:rPr lang="el-GR" sz="1400"/>
              <a:t>Το καλύτερο λογισμικό για το </a:t>
            </a:r>
            <a:r>
              <a:rPr lang="en-US" sz="1400"/>
              <a:t>Go, </a:t>
            </a:r>
            <a:r>
              <a:rPr lang="el-GR" sz="1400"/>
              <a:t>δεν μπορεί να νικήσει τους καλύτερους παίκτες στον κόσμο σε 19</a:t>
            </a:r>
            <a:r>
              <a:rPr lang="en-US" sz="1400"/>
              <a:t>x19 </a:t>
            </a:r>
            <a:r>
              <a:rPr lang="el-GR" sz="1400"/>
              <a:t>ταμπλό. Πολλοί στον κλάδο της Τεχνίτης νοημοσύνης  θεωρούν ότι το </a:t>
            </a:r>
            <a:r>
              <a:rPr lang="en-US" sz="1400"/>
              <a:t>Go </a:t>
            </a:r>
            <a:r>
              <a:rPr lang="el-GR" sz="1400"/>
              <a:t>χρειάζεται πιο πολλά στοιχεία που μιμούνται την ανθρώπινη σκέψη, απ’ ότι το σκάκι.</a:t>
            </a:r>
          </a:p>
          <a:p>
            <a:pPr>
              <a:lnSpc>
                <a:spcPct val="110000"/>
              </a:lnSpc>
              <a:buClr>
                <a:srgbClr val="FFD694"/>
              </a:buClr>
            </a:pPr>
            <a:endParaRPr lang="el-GR" sz="1400"/>
          </a:p>
        </p:txBody>
      </p:sp>
      <p:pic>
        <p:nvPicPr>
          <p:cNvPr id="9" name="Εικόνα 8" descr="Εικόνα που περιέχει εσωτερικό, άτομο, άνδρας, καθιστός&#10;&#10;Περιγραφή που δημιουργήθηκε αυτόματα">
            <a:extLst>
              <a:ext uri="{FF2B5EF4-FFF2-40B4-BE49-F238E27FC236}">
                <a16:creationId xmlns:a16="http://schemas.microsoft.com/office/drawing/2014/main" id="{3F68E205-E129-4402-9A6C-1B32A66447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8443" y="2146738"/>
            <a:ext cx="2391342" cy="1381000"/>
          </a:xfrm>
          <a:prstGeom prst="rect">
            <a:avLst/>
          </a:prstGeom>
        </p:spPr>
      </p:pic>
      <p:pic>
        <p:nvPicPr>
          <p:cNvPr id="5" name="Εικόνα 4">
            <a:extLst>
              <a:ext uri="{FF2B5EF4-FFF2-40B4-BE49-F238E27FC236}">
                <a16:creationId xmlns:a16="http://schemas.microsoft.com/office/drawing/2014/main" id="{98D7417E-E809-4B8D-9FD6-C91AF1F35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850" y="2015733"/>
            <a:ext cx="1347268" cy="1643010"/>
          </a:xfrm>
          <a:prstGeom prst="rect">
            <a:avLst/>
          </a:prstGeom>
        </p:spPr>
      </p:pic>
      <p:pic>
        <p:nvPicPr>
          <p:cNvPr id="7" name="Εικόνα 6" descr="Εικόνα που περιέχει κύκλωμα&#10;&#10;Περιγραφή που δημιουργήθηκε αυτόματα">
            <a:extLst>
              <a:ext uri="{FF2B5EF4-FFF2-40B4-BE49-F238E27FC236}">
                <a16:creationId xmlns:a16="http://schemas.microsoft.com/office/drawing/2014/main" id="{D70BA1FE-9842-4224-8769-E58EB22BEF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8443" y="4029069"/>
            <a:ext cx="2391342" cy="1231541"/>
          </a:xfrm>
          <a:prstGeom prst="rect">
            <a:avLst/>
          </a:prstGeom>
        </p:spPr>
      </p:pic>
      <p:pic>
        <p:nvPicPr>
          <p:cNvPr id="11" name="Εικόνα 10" descr="Εικόνα που περιέχει άτομο, άνδρας, άτομα, αγόρι&#10;&#10;Περιγραφή που δημιουργήθηκε αυτόματα">
            <a:extLst>
              <a:ext uri="{FF2B5EF4-FFF2-40B4-BE49-F238E27FC236}">
                <a16:creationId xmlns:a16="http://schemas.microsoft.com/office/drawing/2014/main" id="{6EC1989E-3C47-4CD4-BD5E-E0CDD6F69A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4144" y="3823334"/>
            <a:ext cx="2190680" cy="1643011"/>
          </a:xfrm>
          <a:prstGeom prst="rect">
            <a:avLst/>
          </a:prstGeom>
        </p:spPr>
      </p:pic>
    </p:spTree>
    <p:extLst>
      <p:ext uri="{BB962C8B-B14F-4D97-AF65-F5344CB8AC3E}">
        <p14:creationId xmlns:p14="http://schemas.microsoft.com/office/powerpoint/2010/main" val="91682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43263" y="2428898"/>
            <a:ext cx="4773294" cy="769441"/>
          </a:xfrm>
          <a:prstGeom prst="rect">
            <a:avLst/>
          </a:prstGeom>
          <a:noFill/>
        </p:spPr>
        <p:txBody>
          <a:bodyPr wrap="none" rtlCol="0">
            <a:spAutoFit/>
          </a:bodyPr>
          <a:lstStyle/>
          <a:p>
            <a:r>
              <a:rPr lang="el-GR" sz="4400" dirty="0"/>
              <a:t>Κανόνες Παιχνιδιού</a:t>
            </a:r>
            <a:endParaRPr lang="el-GR" dirty="0"/>
          </a:p>
        </p:txBody>
      </p:sp>
    </p:spTree>
    <p:extLst>
      <p:ext uri="{BB962C8B-B14F-4D97-AF65-F5344CB8AC3E}">
        <p14:creationId xmlns:p14="http://schemas.microsoft.com/office/powerpoint/2010/main" val="3282928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9"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1" name="Rectangle 30">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130271" y="1193800"/>
            <a:ext cx="3193050" cy="4699000"/>
          </a:xfrm>
        </p:spPr>
        <p:txBody>
          <a:bodyPr anchor="ctr">
            <a:normAutofit/>
          </a:bodyPr>
          <a:lstStyle/>
          <a:p>
            <a:r>
              <a:rPr lang="el-GR" dirty="0" err="1"/>
              <a:t>Κανονες</a:t>
            </a:r>
            <a:r>
              <a:rPr lang="el-GR" dirty="0"/>
              <a:t>: </a:t>
            </a:r>
            <a:r>
              <a:rPr lang="el-GR" dirty="0" err="1"/>
              <a:t>ΕισαγωγΗ</a:t>
            </a:r>
            <a:endParaRPr lang="el-GR" dirty="0"/>
          </a:p>
        </p:txBody>
      </p:sp>
      <p:cxnSp>
        <p:nvCxnSpPr>
          <p:cNvPr id="33" name="Straight Connector 32">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5"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graphicFrame>
        <p:nvGraphicFramePr>
          <p:cNvPr id="12" name="Content Placeholder 2">
            <a:extLst>
              <a:ext uri="{FF2B5EF4-FFF2-40B4-BE49-F238E27FC236}">
                <a16:creationId xmlns:a16="http://schemas.microsoft.com/office/drawing/2014/main" id="{2AC098B6-4DA5-42B5-A618-872BFF45770A}"/>
              </a:ext>
            </a:extLst>
          </p:cNvPr>
          <p:cNvGraphicFramePr>
            <a:graphicFrameLocks noGrp="1"/>
          </p:cNvGraphicFramePr>
          <p:nvPr>
            <p:ph idx="1"/>
            <p:extLst>
              <p:ext uri="{D42A27DB-BD31-4B8C-83A1-F6EECF244321}">
                <p14:modId xmlns:p14="http://schemas.microsoft.com/office/powerpoint/2010/main" val="4159599686"/>
              </p:ext>
            </p:extLst>
          </p:nvPr>
        </p:nvGraphicFramePr>
        <p:xfrm>
          <a:off x="4976636" y="1193800"/>
          <a:ext cx="6085091"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959771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BAF627-2499-4BDB-8DE1-5956333DBCBE}"/>
              </a:ext>
            </a:extLst>
          </p:cNvPr>
          <p:cNvSpPr>
            <a:spLocks noGrp="1"/>
          </p:cNvSpPr>
          <p:nvPr>
            <p:ph type="title"/>
          </p:nvPr>
        </p:nvSpPr>
        <p:spPr/>
        <p:txBody>
          <a:bodyPr/>
          <a:lstStyle/>
          <a:p>
            <a:r>
              <a:rPr lang="el-GR" dirty="0"/>
              <a:t>Κανόνες</a:t>
            </a:r>
          </a:p>
        </p:txBody>
      </p:sp>
      <p:sp>
        <p:nvSpPr>
          <p:cNvPr id="9" name="TextBox 8">
            <a:extLst>
              <a:ext uri="{FF2B5EF4-FFF2-40B4-BE49-F238E27FC236}">
                <a16:creationId xmlns:a16="http://schemas.microsoft.com/office/drawing/2014/main" id="{4BD52F34-A1F7-4996-82F2-A55170A996F3}"/>
              </a:ext>
            </a:extLst>
          </p:cNvPr>
          <p:cNvSpPr txBox="1"/>
          <p:nvPr/>
        </p:nvSpPr>
        <p:spPr>
          <a:xfrm>
            <a:off x="5384325" y="1672274"/>
            <a:ext cx="6418985" cy="480131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sto MT"/>
                <a:ea typeface="+mn-ea"/>
                <a:cs typeface="+mn-cs"/>
              </a:rPr>
              <a:t>To </a:t>
            </a:r>
            <a:r>
              <a:rPr kumimoji="0" lang="el-GR" sz="1800" b="0" i="0" u="none" strike="noStrike" kern="1200" cap="none" spc="0" normalizeH="0" baseline="0" noProof="0" dirty="0">
                <a:ln>
                  <a:noFill/>
                </a:ln>
                <a:solidFill>
                  <a:prstClr val="white"/>
                </a:solidFill>
                <a:effectLst/>
                <a:uLnTx/>
                <a:uFillTx/>
                <a:ea typeface="+mn-ea"/>
                <a:cs typeface="+mn-cs"/>
              </a:rPr>
              <a:t>ταμπλό είναι ένα πλέγμα 19</a:t>
            </a:r>
            <a:r>
              <a:rPr kumimoji="0" lang="en-US" sz="1800" b="0" i="0" u="none" strike="noStrike" kern="1200" cap="none" spc="0" normalizeH="0" baseline="0" noProof="0" dirty="0">
                <a:ln>
                  <a:noFill/>
                </a:ln>
                <a:solidFill>
                  <a:prstClr val="white"/>
                </a:solidFill>
                <a:effectLst/>
                <a:uLnTx/>
                <a:uFillTx/>
                <a:latin typeface="Calisto MT"/>
                <a:ea typeface="+mn-ea"/>
                <a:cs typeface="+mn-cs"/>
              </a:rPr>
              <a:t>x</a:t>
            </a:r>
            <a:r>
              <a:rPr kumimoji="0" lang="el-GR" sz="1800" b="0" i="0" u="none" strike="noStrike" kern="1200" cap="none" spc="0" normalizeH="0" baseline="0" noProof="0" dirty="0">
                <a:ln>
                  <a:noFill/>
                </a:ln>
                <a:solidFill>
                  <a:prstClr val="white"/>
                </a:solidFill>
                <a:effectLst/>
                <a:uLnTx/>
                <a:uFillTx/>
                <a:ea typeface="+mn-ea"/>
                <a:cs typeface="+mn-cs"/>
              </a:rPr>
              <a:t>19</a:t>
            </a:r>
            <a:r>
              <a:rPr kumimoji="0" lang="en-US" sz="1800" b="0" i="0" u="none" strike="noStrike" kern="1200" cap="none" spc="0" normalizeH="0" baseline="0" noProof="0" dirty="0">
                <a:ln>
                  <a:noFill/>
                </a:ln>
                <a:solidFill>
                  <a:prstClr val="white"/>
                </a:solidFill>
                <a:effectLst/>
                <a:uLnTx/>
                <a:uFillTx/>
                <a:latin typeface="Calisto MT"/>
                <a:ea typeface="+mn-ea"/>
                <a:cs typeface="+mn-cs"/>
              </a:rPr>
              <a:t>, 13x13 </a:t>
            </a:r>
            <a:r>
              <a:rPr kumimoji="0" lang="el-GR" sz="1800" b="0" i="0" u="none" strike="noStrike" kern="1200" cap="none" spc="0" normalizeH="0" baseline="0" noProof="0" dirty="0">
                <a:ln>
                  <a:noFill/>
                </a:ln>
                <a:solidFill>
                  <a:prstClr val="white"/>
                </a:solidFill>
                <a:effectLst/>
                <a:uLnTx/>
                <a:uFillTx/>
                <a:ea typeface="+mn-ea"/>
                <a:cs typeface="+mn-cs"/>
              </a:rPr>
              <a:t>ή 9</a:t>
            </a:r>
            <a:r>
              <a:rPr kumimoji="0" lang="en-US" sz="1800" b="0" i="0" u="none" strike="noStrike" kern="1200" cap="none" spc="0" normalizeH="0" baseline="0" noProof="0" dirty="0">
                <a:ln>
                  <a:noFill/>
                </a:ln>
                <a:solidFill>
                  <a:prstClr val="white"/>
                </a:solidFill>
                <a:effectLst/>
                <a:uLnTx/>
                <a:uFillTx/>
                <a:latin typeface="Calisto MT"/>
                <a:ea typeface="+mn-ea"/>
                <a:cs typeface="+mn-cs"/>
              </a:rPr>
              <a:t>x9</a:t>
            </a:r>
            <a:r>
              <a:rPr kumimoji="0" lang="el-GR" sz="1800" b="0" i="0" u="none" strike="noStrike" kern="1200" cap="none" spc="0" normalizeH="0" baseline="0" noProof="0" dirty="0">
                <a:ln>
                  <a:noFill/>
                </a:ln>
                <a:solidFill>
                  <a:prstClr val="white"/>
                </a:solidFill>
                <a:effectLst/>
                <a:uLnTx/>
                <a:uFillTx/>
                <a:ea typeface="+mn-ea"/>
                <a:cs typeface="+mn-cs"/>
              </a:rPr>
              <a:t> που ονομάζεται </a:t>
            </a:r>
            <a:r>
              <a:rPr kumimoji="0" lang="el-GR" sz="1800" b="0" i="0" u="none" strike="noStrike" kern="1200" cap="none" spc="0" normalizeH="0" baseline="0" noProof="0" dirty="0" err="1">
                <a:ln>
                  <a:noFill/>
                </a:ln>
                <a:solidFill>
                  <a:prstClr val="white"/>
                </a:solidFill>
                <a:effectLst/>
                <a:uLnTx/>
                <a:uFillTx/>
                <a:ea typeface="+mn-ea"/>
                <a:cs typeface="+mn-cs"/>
              </a:rPr>
              <a:t>γκόμπαν</a:t>
            </a:r>
            <a:r>
              <a:rPr kumimoji="0" lang="el-GR" sz="1800" b="0" i="0" u="none" strike="noStrike" kern="1200" cap="none" spc="0" normalizeH="0" baseline="0" noProof="0" dirty="0">
                <a:ln>
                  <a:noFill/>
                </a:ln>
                <a:solidFill>
                  <a:prstClr val="white"/>
                </a:solidFill>
                <a:effectLst/>
                <a:uLnTx/>
                <a:uFillTx/>
                <a:ea typeface="+mn-ea"/>
                <a:cs typeface="+mn-cs"/>
              </a:rPr>
              <a:t>. Κάθε διασταύρωση των γραμμών λέγεται σημείο (</a:t>
            </a:r>
            <a:r>
              <a:rPr kumimoji="0" lang="en-US" sz="1800" b="0" i="0" u="none" strike="noStrike" kern="1200" cap="none" spc="0" normalizeH="0" baseline="0" noProof="0" dirty="0">
                <a:ln>
                  <a:noFill/>
                </a:ln>
                <a:solidFill>
                  <a:prstClr val="white"/>
                </a:solidFill>
                <a:effectLst/>
                <a:uLnTx/>
                <a:uFillTx/>
                <a:latin typeface="Calisto MT"/>
                <a:ea typeface="+mn-ea"/>
                <a:cs typeface="+mn-cs"/>
              </a:rPr>
              <a:t>point).</a:t>
            </a:r>
            <a:endParaRPr kumimoji="0" lang="el-GR" sz="1800" b="0" i="0" u="none" strike="noStrike" kern="1200" cap="none" spc="0" normalizeH="0" baseline="0" noProof="0" dirty="0">
              <a:ln>
                <a:noFill/>
              </a:ln>
              <a:solidFill>
                <a:prstClr val="white"/>
              </a:solidFill>
              <a:effectLst/>
              <a:uLnTx/>
              <a:uFillTx/>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sto M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white"/>
                </a:solidFill>
                <a:effectLst/>
                <a:uLnTx/>
                <a:uFillTx/>
                <a:ea typeface="+mn-ea"/>
                <a:cs typeface="+mn-cs"/>
              </a:rPr>
              <a:t>Δυο παίκτες, ο μαύρος και ο άσπρος, τοποθετούν εναλλάξ μια πέτρα στα άδεια σημεία. Ο μαύρος παίζει πρώτος.</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1800" b="0" i="0" u="none" strike="noStrike" kern="1200" cap="none" spc="0" normalizeH="0" baseline="0" noProof="0" dirty="0">
              <a:ln>
                <a:noFill/>
              </a:ln>
              <a:solidFill>
                <a:prstClr val="white"/>
              </a:solidFill>
              <a:effectLst/>
              <a:uLnTx/>
              <a:uFillTx/>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1800" b="0" i="0" u="none" strike="noStrike" kern="1200" cap="none" spc="0" normalizeH="0" baseline="0" noProof="0" dirty="0">
              <a:ln>
                <a:noFill/>
              </a:ln>
              <a:solidFill>
                <a:prstClr val="white"/>
              </a:solidFill>
              <a:effectLst/>
              <a:uLnTx/>
              <a:uFillTx/>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1800" b="0" i="0" u="none" strike="noStrike" kern="1200" cap="none" spc="0" normalizeH="0" baseline="0" noProof="0" dirty="0">
              <a:ln>
                <a:noFill/>
              </a:ln>
              <a:solidFill>
                <a:prstClr val="white"/>
              </a:solidFill>
              <a:effectLst/>
              <a:uLnTx/>
              <a:uFillTx/>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1800" b="0" i="0" u="none" strike="noStrike" kern="1200" cap="none" spc="0" normalizeH="0" baseline="0" noProof="0" dirty="0">
              <a:ln>
                <a:noFill/>
              </a:ln>
              <a:solidFill>
                <a:prstClr val="white"/>
              </a:solidFill>
              <a:effectLst/>
              <a:uLnTx/>
              <a:uFillTx/>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1800" b="0" i="0" u="none" strike="noStrike" kern="1200" cap="none" spc="0" normalizeH="0" baseline="0" noProof="0" dirty="0">
              <a:ln>
                <a:noFill/>
              </a:ln>
              <a:solidFill>
                <a:prstClr val="white"/>
              </a:solidFill>
              <a:effectLst/>
              <a:uLnTx/>
              <a:uFillTx/>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1800" b="0" i="0" u="none" strike="noStrike" kern="1200" cap="none" spc="0" normalizeH="0" baseline="0" noProof="0" dirty="0">
              <a:ln>
                <a:noFill/>
              </a:ln>
              <a:solidFill>
                <a:prstClr val="white"/>
              </a:solidFill>
              <a:effectLst/>
              <a:uLnTx/>
              <a:uFillTx/>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sto M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sto M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1800" b="0" i="0" u="none" strike="noStrike" kern="1200" cap="none" spc="0" normalizeH="0" baseline="0" noProof="0" dirty="0">
              <a:ln>
                <a:noFill/>
              </a:ln>
              <a:solidFill>
                <a:prstClr val="white"/>
              </a:solidFill>
              <a:effectLst/>
              <a:uLnTx/>
              <a:uFillTx/>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white"/>
                </a:solidFill>
                <a:effectLst/>
                <a:uLnTx/>
                <a:uFillTx/>
                <a:ea typeface="+mn-ea"/>
                <a:cs typeface="+mn-cs"/>
              </a:rPr>
              <a:t>Οι πέτρες πρέπει να έχουν άδεια σημεία γύρω τους (ελευθερίες) για να παραμείνουν στο ταμπλό. </a:t>
            </a:r>
          </a:p>
        </p:txBody>
      </p:sp>
      <p:pic>
        <p:nvPicPr>
          <p:cNvPr id="10" name="Θέση περιεχομένου 9" descr="Εικόνα που περιέχει κτίριο, εσωτερικό, πίνακας, ρολόι&#10;&#10;Περιγραφή που δημιουργήθηκε αυτόματα">
            <a:extLst>
              <a:ext uri="{FF2B5EF4-FFF2-40B4-BE49-F238E27FC236}">
                <a16:creationId xmlns:a16="http://schemas.microsoft.com/office/drawing/2014/main" id="{3D5F70F2-E6CC-4947-A2F1-C270753402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0239" y="3790940"/>
            <a:ext cx="3369939" cy="17575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Εικόνα 4">
            <a:extLst>
              <a:ext uri="{FF2B5EF4-FFF2-40B4-BE49-F238E27FC236}">
                <a16:creationId xmlns:a16="http://schemas.microsoft.com/office/drawing/2014/main" id="{D74344AB-D921-47D8-837C-5DEEC3DF4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57" y="1580050"/>
            <a:ext cx="4801314" cy="4801314"/>
          </a:xfrm>
          <a:prstGeom prst="rect">
            <a:avLst/>
          </a:prstGeom>
        </p:spPr>
      </p:pic>
      <p:pic>
        <p:nvPicPr>
          <p:cNvPr id="7" name="Εικόνα 6" descr="Εικόνα που περιέχει οθόνη, κτίριο, φως, καλώδιο&#10;&#10;Περιγραφή που δημιουργήθηκε αυτόματα">
            <a:extLst>
              <a:ext uri="{FF2B5EF4-FFF2-40B4-BE49-F238E27FC236}">
                <a16:creationId xmlns:a16="http://schemas.microsoft.com/office/drawing/2014/main" id="{707D33B3-D396-4020-8A34-51D4BA1B3B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1524" y="3790940"/>
            <a:ext cx="2097219" cy="1757529"/>
          </a:xfrm>
          <a:prstGeom prst="rect">
            <a:avLst/>
          </a:prstGeom>
        </p:spPr>
      </p:pic>
    </p:spTree>
    <p:extLst>
      <p:ext uri="{BB962C8B-B14F-4D97-AF65-F5344CB8AC3E}">
        <p14:creationId xmlns:p14="http://schemas.microsoft.com/office/powerpoint/2010/main" val="245977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BAF627-2499-4BDB-8DE1-5956333DBCBE}"/>
              </a:ext>
            </a:extLst>
          </p:cNvPr>
          <p:cNvSpPr>
            <a:spLocks noGrp="1"/>
          </p:cNvSpPr>
          <p:nvPr>
            <p:ph type="title"/>
          </p:nvPr>
        </p:nvSpPr>
        <p:spPr/>
        <p:txBody>
          <a:bodyPr/>
          <a:lstStyle/>
          <a:p>
            <a:r>
              <a:rPr lang="el-GR" dirty="0"/>
              <a:t>Κανόνες</a:t>
            </a:r>
          </a:p>
        </p:txBody>
      </p:sp>
      <p:sp>
        <p:nvSpPr>
          <p:cNvPr id="9" name="TextBox 8">
            <a:extLst>
              <a:ext uri="{FF2B5EF4-FFF2-40B4-BE49-F238E27FC236}">
                <a16:creationId xmlns:a16="http://schemas.microsoft.com/office/drawing/2014/main" id="{4BD52F34-A1F7-4996-82F2-A55170A996F3}"/>
              </a:ext>
            </a:extLst>
          </p:cNvPr>
          <p:cNvSpPr txBox="1"/>
          <p:nvPr/>
        </p:nvSpPr>
        <p:spPr>
          <a:xfrm>
            <a:off x="2985074" y="3429000"/>
            <a:ext cx="6418985" cy="286232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white"/>
                </a:solidFill>
                <a:effectLst/>
                <a:uLnTx/>
                <a:uFillTx/>
                <a:ea typeface="+mn-ea"/>
                <a:cs typeface="+mn-cs"/>
              </a:rPr>
              <a:t>Όταν μια πέτρα (ή μια ομάδα πετρών) περικυκλώνεται από αντίπαλες πέτρες (έτσι ώστε να μην έχει ελευθερίες), φυλακίζεται και αφαιρείται από το </a:t>
            </a:r>
            <a:r>
              <a:rPr kumimoji="0" lang="el-GR" sz="1800" b="0" i="0" u="none" strike="noStrike" kern="1200" cap="none" spc="0" normalizeH="0" baseline="0" noProof="0" dirty="0" err="1">
                <a:ln>
                  <a:noFill/>
                </a:ln>
                <a:solidFill>
                  <a:prstClr val="white"/>
                </a:solidFill>
                <a:effectLst/>
                <a:uLnTx/>
                <a:uFillTx/>
                <a:ea typeface="+mn-ea"/>
                <a:cs typeface="+mn-cs"/>
              </a:rPr>
              <a:t>γκόμπαν</a:t>
            </a:r>
            <a:r>
              <a:rPr kumimoji="0" lang="el-GR" sz="1800" b="0" i="0" u="none" strike="noStrike" kern="1200" cap="none" spc="0" normalizeH="0" baseline="0" noProof="0" dirty="0">
                <a:ln>
                  <a:noFill/>
                </a:ln>
                <a:solidFill>
                  <a:prstClr val="white"/>
                </a:solidFill>
                <a:effectLst/>
                <a:uLnTx/>
                <a:uFillTx/>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white"/>
                </a:solidFill>
                <a:effectLst/>
                <a:uLnTx/>
                <a:uFillTx/>
                <a:ea typeface="+mn-ea"/>
                <a:cs typeface="+mn-cs"/>
              </a:rPr>
              <a:t>Εάν ένα σημείο είναι περικυκλωμένο ήδη από αντίπαλες πέτρες, τότε απαγορεύεται να παίξει κάποιος εκεί (κίνηση αυτοκτονίας).</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white"/>
                </a:solidFill>
                <a:effectLst/>
                <a:uLnTx/>
                <a:uFillTx/>
                <a:ea typeface="+mn-ea"/>
                <a:cs typeface="+mn-cs"/>
              </a:rPr>
              <a:t>Η μόνη περίπτωση που επιτρέπεται η κίνηση αυτοκτονίας είναι η εξής: εάν με την συγκεκριμένη κίνηση μπορεί να αφαιρεθεί η τελευταία ελευθερία των αντίπαλων πετρών, τότε οι αντίπαλες πέτρες φυλακίζονται.</a:t>
            </a:r>
          </a:p>
        </p:txBody>
      </p:sp>
      <p:pic>
        <p:nvPicPr>
          <p:cNvPr id="4" name="Εικόνα 3" descr="Εικόνα που περιέχει οθόνη, ρολόι, κτίριο, τρένο&#10;&#10;Περιγραφή που δημιουργήθηκε αυτόματα">
            <a:extLst>
              <a:ext uri="{FF2B5EF4-FFF2-40B4-BE49-F238E27FC236}">
                <a16:creationId xmlns:a16="http://schemas.microsoft.com/office/drawing/2014/main" id="{280040F4-DC98-40B3-A0B7-57D954E1971E}"/>
              </a:ext>
            </a:extLst>
          </p:cNvPr>
          <p:cNvPicPr>
            <a:picLocks noChangeAspect="1"/>
          </p:cNvPicPr>
          <p:nvPr/>
        </p:nvPicPr>
        <p:blipFill rotWithShape="1">
          <a:blip r:embed="rId2">
            <a:extLst>
              <a:ext uri="{28A0092B-C50C-407E-A947-70E740481C1C}">
                <a14:useLocalDpi xmlns:a14="http://schemas.microsoft.com/office/drawing/2010/main" val="0"/>
              </a:ext>
            </a:extLst>
          </a:blip>
          <a:srcRect t="-432" b="6800"/>
          <a:stretch/>
        </p:blipFill>
        <p:spPr>
          <a:xfrm>
            <a:off x="3343412" y="1580050"/>
            <a:ext cx="5343525" cy="1819363"/>
          </a:xfrm>
          <a:prstGeom prst="rect">
            <a:avLst/>
          </a:prstGeom>
        </p:spPr>
      </p:pic>
    </p:spTree>
    <p:extLst>
      <p:ext uri="{BB962C8B-B14F-4D97-AF65-F5344CB8AC3E}">
        <p14:creationId xmlns:p14="http://schemas.microsoft.com/office/powerpoint/2010/main" val="357767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BAF627-2499-4BDB-8DE1-5956333DBCBE}"/>
              </a:ext>
            </a:extLst>
          </p:cNvPr>
          <p:cNvSpPr>
            <a:spLocks noGrp="1"/>
          </p:cNvSpPr>
          <p:nvPr>
            <p:ph type="title"/>
          </p:nvPr>
        </p:nvSpPr>
        <p:spPr/>
        <p:txBody>
          <a:bodyPr/>
          <a:lstStyle/>
          <a:p>
            <a:r>
              <a:rPr lang="el-GR" dirty="0"/>
              <a:t>Κανόνες</a:t>
            </a:r>
          </a:p>
        </p:txBody>
      </p:sp>
      <p:sp>
        <p:nvSpPr>
          <p:cNvPr id="9" name="TextBox 8">
            <a:extLst>
              <a:ext uri="{FF2B5EF4-FFF2-40B4-BE49-F238E27FC236}">
                <a16:creationId xmlns:a16="http://schemas.microsoft.com/office/drawing/2014/main" id="{4BD52F34-A1F7-4996-82F2-A55170A996F3}"/>
              </a:ext>
            </a:extLst>
          </p:cNvPr>
          <p:cNvSpPr txBox="1"/>
          <p:nvPr/>
        </p:nvSpPr>
        <p:spPr>
          <a:xfrm>
            <a:off x="3085742" y="3877068"/>
            <a:ext cx="6418985" cy="147732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white"/>
                </a:solidFill>
                <a:effectLst/>
                <a:uLnTx/>
                <a:uFillTx/>
                <a:ea typeface="+mn-ea"/>
                <a:cs typeface="+mn-cs"/>
              </a:rPr>
              <a:t>Κανόνας </a:t>
            </a:r>
            <a:r>
              <a:rPr kumimoji="0" lang="el-GR" sz="1800" b="0" i="1" u="none" strike="noStrike" kern="1200" cap="none" spc="0" normalizeH="0" baseline="0" noProof="0" dirty="0" err="1">
                <a:ln>
                  <a:noFill/>
                </a:ln>
                <a:solidFill>
                  <a:prstClr val="white"/>
                </a:solidFill>
                <a:effectLst/>
                <a:uLnTx/>
                <a:uFillTx/>
                <a:ea typeface="+mn-ea"/>
                <a:cs typeface="+mn-cs"/>
              </a:rPr>
              <a:t>Κο</a:t>
            </a:r>
            <a:r>
              <a:rPr kumimoji="0" lang="el-GR" sz="1800" b="0" i="0" u="none" strike="noStrike" kern="1200" cap="none" spc="0" normalizeH="0" baseline="0" noProof="0" dirty="0">
                <a:ln>
                  <a:noFill/>
                </a:ln>
                <a:solidFill>
                  <a:prstClr val="white"/>
                </a:solidFill>
                <a:effectLst/>
                <a:uLnTx/>
                <a:uFillTx/>
                <a:ea typeface="+mn-ea"/>
                <a:cs typeface="+mn-cs"/>
              </a:rPr>
              <a:t>: μια πέτρα δεν μπορεί να τοποθετηθεί σε ένα σημείο, εάν η κίνηση δημιουργεί ξανά την ίδια θέση που υπήρχε στο </a:t>
            </a:r>
            <a:r>
              <a:rPr kumimoji="0" lang="el-GR" sz="1800" b="0" i="0" u="none" strike="noStrike" kern="1200" cap="none" spc="0" normalizeH="0" baseline="0" noProof="0" dirty="0" err="1">
                <a:ln>
                  <a:noFill/>
                </a:ln>
                <a:solidFill>
                  <a:prstClr val="white"/>
                </a:solidFill>
                <a:effectLst/>
                <a:uLnTx/>
                <a:uFillTx/>
                <a:ea typeface="+mn-ea"/>
                <a:cs typeface="+mn-cs"/>
              </a:rPr>
              <a:t>γκόμπαν</a:t>
            </a:r>
            <a:r>
              <a:rPr kumimoji="0" lang="el-GR" sz="1800" b="0" i="0" u="none" strike="noStrike" kern="1200" cap="none" spc="0" normalizeH="0" baseline="0" noProof="0" dirty="0">
                <a:ln>
                  <a:noFill/>
                </a:ln>
                <a:solidFill>
                  <a:prstClr val="white"/>
                </a:solidFill>
                <a:effectLst/>
                <a:uLnTx/>
                <a:uFillTx/>
                <a:ea typeface="+mn-ea"/>
                <a:cs typeface="+mn-cs"/>
              </a:rPr>
              <a:t>, μετά από την προηγούμενη κίνηση του ίδιου παίκτη.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1800" b="0" i="0" u="none" strike="noStrike" kern="1200" cap="none" spc="0" normalizeH="0" baseline="0" noProof="0" dirty="0">
              <a:ln>
                <a:noFill/>
              </a:ln>
              <a:solidFill>
                <a:prstClr val="white"/>
              </a:solidFill>
              <a:effectLst/>
              <a:uLnTx/>
              <a:uFillTx/>
              <a:ea typeface="+mn-ea"/>
              <a:cs typeface="+mn-cs"/>
            </a:endParaRPr>
          </a:p>
        </p:txBody>
      </p:sp>
      <p:pic>
        <p:nvPicPr>
          <p:cNvPr id="6" name="Εικόνα 5">
            <a:extLst>
              <a:ext uri="{FF2B5EF4-FFF2-40B4-BE49-F238E27FC236}">
                <a16:creationId xmlns:a16="http://schemas.microsoft.com/office/drawing/2014/main" id="{312E7F29-8F3B-45BF-A08F-E76839218587}"/>
              </a:ext>
            </a:extLst>
          </p:cNvPr>
          <p:cNvPicPr>
            <a:picLocks noChangeAspect="1"/>
          </p:cNvPicPr>
          <p:nvPr/>
        </p:nvPicPr>
        <p:blipFill>
          <a:blip r:embed="rId2"/>
          <a:stretch>
            <a:fillRect/>
          </a:stretch>
        </p:blipFill>
        <p:spPr>
          <a:xfrm>
            <a:off x="3334929" y="1680663"/>
            <a:ext cx="5639587" cy="2095792"/>
          </a:xfrm>
          <a:prstGeom prst="rect">
            <a:avLst/>
          </a:prstGeom>
        </p:spPr>
      </p:pic>
    </p:spTree>
    <p:extLst>
      <p:ext uri="{BB962C8B-B14F-4D97-AF65-F5344CB8AC3E}">
        <p14:creationId xmlns:p14="http://schemas.microsoft.com/office/powerpoint/2010/main" val="1027903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BAF627-2499-4BDB-8DE1-5956333DBCBE}"/>
              </a:ext>
            </a:extLst>
          </p:cNvPr>
          <p:cNvSpPr>
            <a:spLocks noGrp="1"/>
          </p:cNvSpPr>
          <p:nvPr>
            <p:ph type="title"/>
          </p:nvPr>
        </p:nvSpPr>
        <p:spPr/>
        <p:txBody>
          <a:bodyPr/>
          <a:lstStyle/>
          <a:p>
            <a:r>
              <a:rPr lang="el-GR" dirty="0"/>
              <a:t>Ένα απλό ματς</a:t>
            </a:r>
          </a:p>
        </p:txBody>
      </p:sp>
      <p:pic>
        <p:nvPicPr>
          <p:cNvPr id="7" name="Εικόνα 6" descr="Εικόνα που περιέχει οθόνη, κτίριο, ρολόι&#10;&#10;Περιγραφή που δημιουργήθηκε αυτόματα">
            <a:extLst>
              <a:ext uri="{FF2B5EF4-FFF2-40B4-BE49-F238E27FC236}">
                <a16:creationId xmlns:a16="http://schemas.microsoft.com/office/drawing/2014/main" id="{76DD67CC-E842-4345-98FF-3A2CEF548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8440" y="1740767"/>
            <a:ext cx="2898346" cy="2898346"/>
          </a:xfrm>
          <a:prstGeom prst="rect">
            <a:avLst/>
          </a:prstGeom>
        </p:spPr>
      </p:pic>
      <p:pic>
        <p:nvPicPr>
          <p:cNvPr id="10" name="Εικόνα 9">
            <a:extLst>
              <a:ext uri="{FF2B5EF4-FFF2-40B4-BE49-F238E27FC236}">
                <a16:creationId xmlns:a16="http://schemas.microsoft.com/office/drawing/2014/main" id="{ED458B9C-FE66-4BC0-BA69-71CCEF6F5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677" y="1740767"/>
            <a:ext cx="2898346" cy="2898346"/>
          </a:xfrm>
          <a:prstGeom prst="rect">
            <a:avLst/>
          </a:prstGeom>
        </p:spPr>
      </p:pic>
      <p:sp>
        <p:nvSpPr>
          <p:cNvPr id="11" name="Ορθογώνιο 10">
            <a:extLst>
              <a:ext uri="{FF2B5EF4-FFF2-40B4-BE49-F238E27FC236}">
                <a16:creationId xmlns:a16="http://schemas.microsoft.com/office/drawing/2014/main" id="{DA08CA75-E8F5-4E15-85A9-152A7C7DA16C}"/>
              </a:ext>
            </a:extLst>
          </p:cNvPr>
          <p:cNvSpPr/>
          <p:nvPr/>
        </p:nvSpPr>
        <p:spPr>
          <a:xfrm>
            <a:off x="4808340" y="5254793"/>
            <a:ext cx="6096000"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ea typeface="+mn-ea"/>
                <a:cs typeface="+mn-cs"/>
              </a:rPr>
              <a:t>Τα άσπρα κερδίζουν για 1.</a:t>
            </a:r>
          </a:p>
        </p:txBody>
      </p:sp>
    </p:spTree>
    <p:extLst>
      <p:ext uri="{BB962C8B-B14F-4D97-AF65-F5344CB8AC3E}">
        <p14:creationId xmlns:p14="http://schemas.microsoft.com/office/powerpoint/2010/main" val="1776641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l-GR" dirty="0"/>
          </a:p>
        </p:txBody>
      </p:sp>
      <p:sp>
        <p:nvSpPr>
          <p:cNvPr id="3" name="Content Placeholder 2"/>
          <p:cNvSpPr>
            <a:spLocks noGrp="1"/>
          </p:cNvSpPr>
          <p:nvPr>
            <p:ph idx="1"/>
          </p:nvPr>
        </p:nvSpPr>
        <p:spPr/>
        <p:txBody>
          <a:bodyPr/>
          <a:lstStyle/>
          <a:p>
            <a:pPr marL="0" indent="0">
              <a:buNone/>
            </a:pPr>
            <a:endParaRPr lang="el-GR" dirty="0"/>
          </a:p>
          <a:p>
            <a:pPr marL="0" indent="0">
              <a:buNone/>
            </a:pPr>
            <a:endParaRPr lang="el-GR" dirty="0"/>
          </a:p>
          <a:p>
            <a:pPr marL="0" indent="0">
              <a:buNone/>
            </a:pPr>
            <a:endParaRPr lang="el-GR" dirty="0"/>
          </a:p>
          <a:p>
            <a:pPr marL="0" indent="0" algn="ctr">
              <a:buNone/>
            </a:pPr>
            <a:r>
              <a:rPr lang="el-GR" sz="3200" b="1" dirty="0">
                <a:solidFill>
                  <a:schemeClr val="tx2"/>
                </a:solidFill>
                <a:latin typeface="+mj-lt"/>
                <a:ea typeface="+mj-ea"/>
                <a:cs typeface="+mj-cs"/>
              </a:rPr>
              <a:t>Προϋποθέσεις Νέου Παιχνιδιού</a:t>
            </a:r>
          </a:p>
        </p:txBody>
      </p:sp>
    </p:spTree>
    <p:extLst>
      <p:ext uri="{BB962C8B-B14F-4D97-AF65-F5344CB8AC3E}">
        <p14:creationId xmlns:p14="http://schemas.microsoft.com/office/powerpoint/2010/main" val="1309452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b="1" dirty="0"/>
              <a:t>Προϋποθέσεις</a:t>
            </a:r>
          </a:p>
        </p:txBody>
      </p:sp>
      <p:sp>
        <p:nvSpPr>
          <p:cNvPr id="116" name="Content Placeholder 2"/>
          <p:cNvSpPr>
            <a:spLocks noGrp="1"/>
          </p:cNvSpPr>
          <p:nvPr>
            <p:ph idx="1"/>
          </p:nvPr>
        </p:nvSpPr>
        <p:spPr>
          <a:xfrm>
            <a:off x="2176516" y="2060848"/>
            <a:ext cx="8153400" cy="3888432"/>
          </a:xfrm>
        </p:spPr>
        <p:txBody>
          <a:bodyPr>
            <a:normAutofit/>
          </a:bodyPr>
          <a:lstStyle/>
          <a:p>
            <a:pPr algn="just"/>
            <a:r>
              <a:rPr lang="el-GR" sz="1600" dirty="0"/>
              <a:t>Προτού ξεκινήσει το παιχνίδι, ο Παίκτης (</a:t>
            </a:r>
            <a:r>
              <a:rPr lang="en-US" sz="1600" dirty="0"/>
              <a:t>human player</a:t>
            </a:r>
            <a:r>
              <a:rPr lang="el-GR" sz="1600" dirty="0"/>
              <a:t>) πρέπει να επιλέξει:</a:t>
            </a:r>
          </a:p>
          <a:p>
            <a:pPr lvl="1" algn="just"/>
            <a:r>
              <a:rPr lang="el-GR" sz="1400" dirty="0"/>
              <a:t>Όνομα</a:t>
            </a:r>
            <a:endParaRPr lang="en-US" sz="1400" dirty="0"/>
          </a:p>
          <a:p>
            <a:pPr lvl="1" algn="just"/>
            <a:r>
              <a:rPr lang="el-GR" sz="1400" dirty="0"/>
              <a:t>Χρώμα</a:t>
            </a:r>
          </a:p>
        </p:txBody>
      </p:sp>
    </p:spTree>
    <p:extLst>
      <p:ext uri="{BB962C8B-B14F-4D97-AF65-F5344CB8AC3E}">
        <p14:creationId xmlns:p14="http://schemas.microsoft.com/office/powerpoint/2010/main" val="3609760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l-GR" dirty="0"/>
          </a:p>
        </p:txBody>
      </p:sp>
      <p:sp>
        <p:nvSpPr>
          <p:cNvPr id="3" name="Content Placeholder 2"/>
          <p:cNvSpPr>
            <a:spLocks noGrp="1"/>
          </p:cNvSpPr>
          <p:nvPr>
            <p:ph idx="1"/>
          </p:nvPr>
        </p:nvSpPr>
        <p:spPr/>
        <p:txBody>
          <a:bodyPr/>
          <a:lstStyle/>
          <a:p>
            <a:pPr marL="0" indent="0">
              <a:buNone/>
            </a:pPr>
            <a:endParaRPr lang="el-GR" dirty="0"/>
          </a:p>
          <a:p>
            <a:pPr marL="0" indent="0">
              <a:buNone/>
            </a:pPr>
            <a:endParaRPr lang="el-GR" dirty="0"/>
          </a:p>
          <a:p>
            <a:pPr marL="0" indent="0">
              <a:buNone/>
            </a:pPr>
            <a:endParaRPr lang="el-GR" dirty="0"/>
          </a:p>
          <a:p>
            <a:pPr marL="0" indent="0" algn="ctr">
              <a:buNone/>
            </a:pPr>
            <a:r>
              <a:rPr lang="el-GR" sz="3200" b="1" dirty="0">
                <a:solidFill>
                  <a:schemeClr val="tx2"/>
                </a:solidFill>
                <a:latin typeface="+mj-lt"/>
                <a:ea typeface="+mj-ea"/>
                <a:cs typeface="+mj-cs"/>
              </a:rPr>
              <a:t>Συστατικά Διεπαφής (</a:t>
            </a:r>
            <a:r>
              <a:rPr lang="en-US" sz="3200" b="1" dirty="0">
                <a:solidFill>
                  <a:schemeClr val="tx2"/>
                </a:solidFill>
                <a:latin typeface="+mj-lt"/>
                <a:ea typeface="+mj-ea"/>
                <a:cs typeface="+mj-cs"/>
              </a:rPr>
              <a:t>UI – ingredients</a:t>
            </a:r>
            <a:r>
              <a:rPr lang="el-GR" sz="3200" b="1" dirty="0">
                <a:solidFill>
                  <a:schemeClr val="tx2"/>
                </a:solidFill>
                <a:latin typeface="+mj-lt"/>
                <a:ea typeface="+mj-ea"/>
                <a:cs typeface="+mj-cs"/>
              </a:rPr>
              <a:t>)</a:t>
            </a:r>
          </a:p>
        </p:txBody>
      </p:sp>
    </p:spTree>
    <p:extLst>
      <p:ext uri="{BB962C8B-B14F-4D97-AF65-F5344CB8AC3E}">
        <p14:creationId xmlns:p14="http://schemas.microsoft.com/office/powerpoint/2010/main" val="3888842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4">
            <a:extLst>
              <a:ext uri="{FF2B5EF4-FFF2-40B4-BE49-F238E27FC236}">
                <a16:creationId xmlns:a16="http://schemas.microsoft.com/office/drawing/2014/main" id="{F3F2D769-BAB2-40EC-B123-E17DE352832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20" y="11"/>
            <a:ext cx="12191979" cy="6857988"/>
          </a:xfrm>
          <a:prstGeom prst="rect">
            <a:avLst/>
          </a:prstGeom>
        </p:spPr>
      </p:pic>
      <p:sp>
        <p:nvSpPr>
          <p:cNvPr id="5" name="Title 1">
            <a:extLst>
              <a:ext uri="{FF2B5EF4-FFF2-40B4-BE49-F238E27FC236}">
                <a16:creationId xmlns:a16="http://schemas.microsoft.com/office/drawing/2014/main" id="{D5EE0630-CC0E-497D-A922-250A64FCB42C}"/>
              </a:ext>
            </a:extLst>
          </p:cNvPr>
          <p:cNvSpPr txBox="1">
            <a:spLocks/>
          </p:cNvSpPr>
          <p:nvPr/>
        </p:nvSpPr>
        <p:spPr>
          <a:xfrm>
            <a:off x="1343473" y="2276872"/>
            <a:ext cx="3380200" cy="270037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b="1" dirty="0" err="1"/>
              <a:t>Δομ</a:t>
            </a:r>
            <a:r>
              <a:rPr lang="el-GR" b="1" dirty="0"/>
              <a:t>η</a:t>
            </a:r>
            <a:r>
              <a:rPr lang="en-US" b="1" dirty="0"/>
              <a:t> Project</a:t>
            </a:r>
          </a:p>
        </p:txBody>
      </p:sp>
      <p:graphicFrame>
        <p:nvGraphicFramePr>
          <p:cNvPr id="6" name="Content Placeholder 2">
            <a:extLst>
              <a:ext uri="{FF2B5EF4-FFF2-40B4-BE49-F238E27FC236}">
                <a16:creationId xmlns:a16="http://schemas.microsoft.com/office/drawing/2014/main" id="{AB420656-BEBE-46C7-A4BC-970AB8EAF0EE}"/>
              </a:ext>
            </a:extLst>
          </p:cNvPr>
          <p:cNvGraphicFramePr/>
          <p:nvPr>
            <p:extLst>
              <p:ext uri="{D42A27DB-BD31-4B8C-83A1-F6EECF244321}">
                <p14:modId xmlns:p14="http://schemas.microsoft.com/office/powerpoint/2010/main" val="1889928708"/>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EE811CD1-76C1-4491-8253-3150F126897D}"/>
              </a:ext>
            </a:extLst>
          </p:cNvPr>
          <p:cNvSpPr txBox="1"/>
          <p:nvPr/>
        </p:nvSpPr>
        <p:spPr>
          <a:xfrm>
            <a:off x="2458923" y="5815588"/>
            <a:ext cx="7273851" cy="276999"/>
          </a:xfrm>
          <a:prstGeom prst="rect">
            <a:avLst/>
          </a:prstGeom>
          <a:noFill/>
        </p:spPr>
        <p:txBody>
          <a:bodyPr wrap="none" rtlCol="0">
            <a:spAutoFit/>
          </a:bodyPr>
          <a:lstStyle/>
          <a:p>
            <a:pPr marL="0" lvl="1">
              <a:spcAft>
                <a:spcPts val="600"/>
              </a:spcAft>
            </a:pPr>
            <a:r>
              <a:rPr lang="el-GR" sz="1400" b="1" baseline="30000" dirty="0"/>
              <a:t>*1</a:t>
            </a:r>
            <a:r>
              <a:rPr lang="el-GR" sz="1200" dirty="0"/>
              <a:t>Κάντε χρήση εξειδικευμένων εργαλείων όπως τα: </a:t>
            </a:r>
            <a:r>
              <a:rPr lang="en-US" sz="1200" i="1" dirty="0"/>
              <a:t>IBM Rational Rose</a:t>
            </a:r>
            <a:r>
              <a:rPr lang="el-GR" sz="1200" i="1" dirty="0"/>
              <a:t>, </a:t>
            </a:r>
            <a:r>
              <a:rPr lang="en-US" sz="1200" i="1" dirty="0"/>
              <a:t>NetBeans UML plugin </a:t>
            </a:r>
            <a:r>
              <a:rPr lang="el-GR" sz="1200" i="1" dirty="0"/>
              <a:t>και </a:t>
            </a:r>
            <a:r>
              <a:rPr lang="en-US" sz="1200" i="1" dirty="0"/>
              <a:t>Visual paradigm</a:t>
            </a:r>
            <a:endParaRPr lang="el-GR" sz="1200" i="1" dirty="0"/>
          </a:p>
        </p:txBody>
      </p:sp>
    </p:spTree>
    <p:extLst>
      <p:ext uri="{BB962C8B-B14F-4D97-AF65-F5344CB8AC3E}">
        <p14:creationId xmlns:p14="http://schemas.microsoft.com/office/powerpoint/2010/main" val="563237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b="1" dirty="0"/>
              <a:t>Συστατικά Διεπαφής (</a:t>
            </a:r>
            <a:r>
              <a:rPr lang="en-US" sz="3200" b="1" dirty="0"/>
              <a:t>UI – ingredients</a:t>
            </a:r>
            <a:r>
              <a:rPr lang="el-GR" sz="3200" b="1" dirty="0"/>
              <a:t>)</a:t>
            </a:r>
          </a:p>
        </p:txBody>
      </p:sp>
      <p:sp>
        <p:nvSpPr>
          <p:cNvPr id="5" name="TextBox 4"/>
          <p:cNvSpPr txBox="1"/>
          <p:nvPr/>
        </p:nvSpPr>
        <p:spPr>
          <a:xfrm>
            <a:off x="5502792" y="1905427"/>
            <a:ext cx="1186415" cy="369332"/>
          </a:xfrm>
          <a:prstGeom prst="rect">
            <a:avLst/>
          </a:prstGeom>
          <a:noFill/>
        </p:spPr>
        <p:txBody>
          <a:bodyPr wrap="none" rtlCol="0">
            <a:spAutoFit/>
          </a:bodyPr>
          <a:lstStyle/>
          <a:p>
            <a:r>
              <a:rPr lang="en-US" dirty="0"/>
              <a:t>The Pawns</a:t>
            </a:r>
            <a:endParaRPr lang="el-GR" dirty="0"/>
          </a:p>
        </p:txBody>
      </p:sp>
      <p:sp>
        <p:nvSpPr>
          <p:cNvPr id="3" name="Oval 2">
            <a:extLst>
              <a:ext uri="{FF2B5EF4-FFF2-40B4-BE49-F238E27FC236}">
                <a16:creationId xmlns:a16="http://schemas.microsoft.com/office/drawing/2014/main" id="{F8C3FE39-0B30-4652-9F88-D891BCF84C68}"/>
              </a:ext>
            </a:extLst>
          </p:cNvPr>
          <p:cNvSpPr/>
          <p:nvPr/>
        </p:nvSpPr>
        <p:spPr>
          <a:xfrm>
            <a:off x="4514728" y="2708920"/>
            <a:ext cx="1005840" cy="100584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737834E-CEF2-4647-A3B2-A4C86C6E1249}"/>
              </a:ext>
            </a:extLst>
          </p:cNvPr>
          <p:cNvSpPr/>
          <p:nvPr/>
        </p:nvSpPr>
        <p:spPr>
          <a:xfrm>
            <a:off x="7032104" y="2708920"/>
            <a:ext cx="1005840" cy="100584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121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l-GR" sz="3200" dirty="0"/>
          </a:p>
        </p:txBody>
      </p:sp>
      <p:sp>
        <p:nvSpPr>
          <p:cNvPr id="3" name="Content Placeholder 2"/>
          <p:cNvSpPr>
            <a:spLocks noGrp="1"/>
          </p:cNvSpPr>
          <p:nvPr>
            <p:ph idx="1"/>
          </p:nvPr>
        </p:nvSpPr>
        <p:spPr/>
        <p:txBody>
          <a:bodyPr/>
          <a:lstStyle/>
          <a:p>
            <a:pPr marL="0" indent="0">
              <a:buNone/>
            </a:pPr>
            <a:endParaRPr lang="el-GR" dirty="0"/>
          </a:p>
          <a:p>
            <a:pPr marL="0" indent="0">
              <a:buNone/>
            </a:pPr>
            <a:endParaRPr lang="el-GR" dirty="0"/>
          </a:p>
          <a:p>
            <a:pPr marL="0" indent="0">
              <a:buNone/>
            </a:pPr>
            <a:endParaRPr lang="el-GR" dirty="0"/>
          </a:p>
          <a:p>
            <a:pPr marL="0" indent="0" algn="ctr">
              <a:buNone/>
            </a:pPr>
            <a:r>
              <a:rPr lang="el-GR" sz="3200" b="1" dirty="0">
                <a:solidFill>
                  <a:schemeClr val="tx2"/>
                </a:solidFill>
              </a:rPr>
              <a:t>Επιπρόσθετες απαιτήσεις </a:t>
            </a:r>
            <a:r>
              <a:rPr lang="en-US" sz="3200" b="1" dirty="0">
                <a:solidFill>
                  <a:schemeClr val="tx2"/>
                </a:solidFill>
              </a:rPr>
              <a:t>UI</a:t>
            </a:r>
            <a:endParaRPr lang="el-GR" sz="3200" b="1" dirty="0">
              <a:solidFill>
                <a:schemeClr val="tx2"/>
              </a:solidFill>
            </a:endParaRPr>
          </a:p>
        </p:txBody>
      </p:sp>
    </p:spTree>
    <p:extLst>
      <p:ext uri="{BB962C8B-B14F-4D97-AF65-F5344CB8AC3E}">
        <p14:creationId xmlns:p14="http://schemas.microsoft.com/office/powerpoint/2010/main" val="3377078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4476" y="1600199"/>
            <a:ext cx="3539266" cy="4297680"/>
          </a:xfrm>
        </p:spPr>
        <p:txBody>
          <a:bodyPr anchor="ctr">
            <a:normAutofit/>
          </a:bodyPr>
          <a:lstStyle/>
          <a:p>
            <a:r>
              <a:rPr lang="el-GR" b="1" dirty="0" err="1"/>
              <a:t>Επιπροσθετες</a:t>
            </a:r>
            <a:r>
              <a:rPr lang="el-GR" b="1" dirty="0"/>
              <a:t> </a:t>
            </a:r>
            <a:r>
              <a:rPr lang="el-GR" b="1" dirty="0" err="1"/>
              <a:t>απαιτησεις</a:t>
            </a:r>
            <a:r>
              <a:rPr lang="el-GR" b="1" dirty="0"/>
              <a:t> </a:t>
            </a:r>
            <a:r>
              <a:rPr lang="en-US" b="1" dirty="0"/>
              <a:t>UI</a:t>
            </a:r>
          </a:p>
        </p:txBody>
      </p:sp>
      <p:cxnSp>
        <p:nvCxnSpPr>
          <p:cNvPr id="19" name="Straight Connector 18">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5058163" y="832715"/>
            <a:ext cx="6130003" cy="5832648"/>
          </a:xfrm>
        </p:spPr>
        <p:txBody>
          <a:bodyPr anchor="ctr">
            <a:normAutofit/>
          </a:bodyPr>
          <a:lstStyle/>
          <a:p>
            <a:pPr>
              <a:lnSpc>
                <a:spcPct val="110000"/>
              </a:lnSpc>
            </a:pPr>
            <a:r>
              <a:rPr lang="el-GR" sz="1400" dirty="0"/>
              <a:t>Τα πιόνια θα πρέπει να απεικονίζονται γραφικά</a:t>
            </a:r>
          </a:p>
          <a:p>
            <a:pPr>
              <a:lnSpc>
                <a:spcPct val="110000"/>
              </a:lnSpc>
            </a:pPr>
            <a:r>
              <a:rPr lang="el-GR" sz="1400" dirty="0"/>
              <a:t>Ανά πάσα στιγμή θα πρέπει να είναι ευδιάκριτο το όνομα του παίκτη όπου έχει σειρά να παίξει (π.χ. </a:t>
            </a:r>
            <a:r>
              <a:rPr lang="en-US" sz="1400" dirty="0"/>
              <a:t>Underlined, highlighted</a:t>
            </a:r>
            <a:r>
              <a:rPr lang="el-GR" sz="1400" dirty="0"/>
              <a:t>, κτλ.)</a:t>
            </a:r>
          </a:p>
          <a:p>
            <a:pPr>
              <a:lnSpc>
                <a:spcPct val="110000"/>
              </a:lnSpc>
            </a:pPr>
            <a:r>
              <a:rPr lang="el-GR" sz="1400" dirty="0"/>
              <a:t>Θα υπάρχει μια περιοχή που θα δρα ως Ιστορικό (</a:t>
            </a:r>
            <a:r>
              <a:rPr lang="en-US" sz="1400" dirty="0"/>
              <a:t>History</a:t>
            </a:r>
            <a:r>
              <a:rPr lang="el-GR" sz="1400" dirty="0"/>
              <a:t>) και θα καταγράφει διάφορα συμβάντα που σχετίζονται με ένα παιχνίδι και θα αποθηκεύονται στην βάση, π.χ. Έναρξη παιχνιδιού, μετακίνηση πιονιού (όνομα παίκτη και θέση τετραγώνου), λήξη παιχνιδιού (νικητής), κτλ. </a:t>
            </a:r>
          </a:p>
          <a:p>
            <a:pPr>
              <a:lnSpc>
                <a:spcPct val="110000"/>
              </a:lnSpc>
            </a:pPr>
            <a:r>
              <a:rPr lang="el-GR" sz="1400" dirty="0"/>
              <a:t>Ένας </a:t>
            </a:r>
            <a:r>
              <a:rPr lang="en-US" sz="1400" dirty="0"/>
              <a:t>Timer </a:t>
            </a:r>
            <a:r>
              <a:rPr lang="el-GR" sz="1400" dirty="0"/>
              <a:t>θα καταγράφει την συνολική διάρκεια κάθε παιχνιδιού.</a:t>
            </a:r>
          </a:p>
          <a:p>
            <a:pPr>
              <a:lnSpc>
                <a:spcPct val="110000"/>
              </a:lnSpc>
            </a:pPr>
            <a:r>
              <a:rPr lang="el-GR" sz="1400" dirty="0"/>
              <a:t>Το παράθυρο της εφαρμογής θα περιέχει ένα </a:t>
            </a:r>
            <a:r>
              <a:rPr lang="en-US" sz="1400" dirty="0"/>
              <a:t>Menu </a:t>
            </a:r>
            <a:r>
              <a:rPr lang="el-GR" sz="1400" dirty="0"/>
              <a:t>με τις εξής επιλογές:</a:t>
            </a:r>
          </a:p>
          <a:p>
            <a:pPr lvl="1">
              <a:lnSpc>
                <a:spcPct val="110000"/>
              </a:lnSpc>
            </a:pPr>
            <a:r>
              <a:rPr lang="en-US" sz="1400" dirty="0"/>
              <a:t>Game:</a:t>
            </a:r>
          </a:p>
          <a:p>
            <a:pPr lvl="2">
              <a:lnSpc>
                <a:spcPct val="110000"/>
              </a:lnSpc>
            </a:pPr>
            <a:r>
              <a:rPr lang="en-US" sz="1400" dirty="0"/>
              <a:t>New Game</a:t>
            </a:r>
          </a:p>
          <a:p>
            <a:pPr lvl="2">
              <a:lnSpc>
                <a:spcPct val="110000"/>
              </a:lnSpc>
            </a:pPr>
            <a:r>
              <a:rPr lang="en-US" sz="1400" dirty="0"/>
              <a:t>Restart</a:t>
            </a:r>
          </a:p>
          <a:p>
            <a:pPr lvl="2">
              <a:lnSpc>
                <a:spcPct val="110000"/>
              </a:lnSpc>
            </a:pPr>
            <a:r>
              <a:rPr lang="en-US" sz="1400" dirty="0"/>
              <a:t>Exit</a:t>
            </a:r>
          </a:p>
          <a:p>
            <a:pPr lvl="1">
              <a:lnSpc>
                <a:spcPct val="110000"/>
              </a:lnSpc>
            </a:pPr>
            <a:r>
              <a:rPr lang="en-US" sz="1400" dirty="0"/>
              <a:t>Options</a:t>
            </a:r>
          </a:p>
          <a:p>
            <a:pPr lvl="2">
              <a:lnSpc>
                <a:spcPct val="110000"/>
              </a:lnSpc>
            </a:pPr>
            <a:r>
              <a:rPr lang="en-US" sz="1400" dirty="0"/>
              <a:t>History</a:t>
            </a:r>
          </a:p>
          <a:p>
            <a:pPr lvl="3">
              <a:lnSpc>
                <a:spcPct val="110000"/>
              </a:lnSpc>
            </a:pPr>
            <a:r>
              <a:rPr lang="en-US" dirty="0"/>
              <a:t>Show History</a:t>
            </a:r>
          </a:p>
          <a:p>
            <a:pPr lvl="3">
              <a:lnSpc>
                <a:spcPct val="110000"/>
              </a:lnSpc>
            </a:pPr>
            <a:r>
              <a:rPr lang="en-US" dirty="0"/>
              <a:t>Hide History</a:t>
            </a:r>
          </a:p>
          <a:p>
            <a:pPr lvl="1">
              <a:lnSpc>
                <a:spcPct val="110000"/>
              </a:lnSpc>
            </a:pPr>
            <a:r>
              <a:rPr lang="en-US" sz="1400" dirty="0"/>
              <a:t>Help:</a:t>
            </a:r>
          </a:p>
          <a:p>
            <a:pPr lvl="2">
              <a:lnSpc>
                <a:spcPct val="110000"/>
              </a:lnSpc>
            </a:pPr>
            <a:r>
              <a:rPr lang="en-US" sz="1400" dirty="0"/>
              <a:t>About</a:t>
            </a:r>
            <a:endParaRPr lang="el-GR" sz="1400" dirty="0"/>
          </a:p>
        </p:txBody>
      </p:sp>
    </p:spTree>
    <p:extLst>
      <p:ext uri="{BB962C8B-B14F-4D97-AF65-F5344CB8AC3E}">
        <p14:creationId xmlns:p14="http://schemas.microsoft.com/office/powerpoint/2010/main" val="2623428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lstStyle/>
          <a:p>
            <a:pPr marL="0" indent="0">
              <a:buNone/>
            </a:pPr>
            <a:endParaRPr lang="el-GR" dirty="0"/>
          </a:p>
          <a:p>
            <a:pPr marL="0" indent="0">
              <a:buNone/>
            </a:pPr>
            <a:endParaRPr lang="el-GR" dirty="0"/>
          </a:p>
          <a:p>
            <a:pPr marL="0" indent="0">
              <a:buNone/>
            </a:pPr>
            <a:endParaRPr lang="el-GR" dirty="0"/>
          </a:p>
          <a:p>
            <a:pPr marL="0" indent="0" algn="ctr">
              <a:buNone/>
            </a:pPr>
            <a:r>
              <a:rPr lang="el-GR" sz="3200" b="1" dirty="0">
                <a:solidFill>
                  <a:schemeClr val="tx2"/>
                </a:solidFill>
              </a:rPr>
              <a:t>Τέλος!</a:t>
            </a:r>
          </a:p>
          <a:p>
            <a:pPr marL="0" indent="0">
              <a:buNone/>
            </a:pPr>
            <a:endParaRPr lang="el-GR" dirty="0"/>
          </a:p>
        </p:txBody>
      </p:sp>
    </p:spTree>
    <p:extLst>
      <p:ext uri="{BB962C8B-B14F-4D97-AF65-F5344CB8AC3E}">
        <p14:creationId xmlns:p14="http://schemas.microsoft.com/office/powerpoint/2010/main" val="2002456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1049235"/>
          </a:xfrm>
        </p:spPr>
        <p:txBody>
          <a:bodyPr vert="horz" lIns="91440" tIns="45720" rIns="91440" bIns="45720" rtlCol="0">
            <a:normAutofit/>
          </a:bodyPr>
          <a:lstStyle/>
          <a:p>
            <a:r>
              <a:rPr lang="en-US"/>
              <a:t>Εργαστηριακh Ομaδα Project</a:t>
            </a:r>
          </a:p>
        </p:txBody>
      </p:sp>
      <p:graphicFrame>
        <p:nvGraphicFramePr>
          <p:cNvPr id="11" name="Rectangle 3">
            <a:extLst>
              <a:ext uri="{FF2B5EF4-FFF2-40B4-BE49-F238E27FC236}">
                <a16:creationId xmlns:a16="http://schemas.microsoft.com/office/drawing/2014/main" id="{E46A3A31-7505-4067-AA34-3C3B35DF6355}"/>
              </a:ext>
            </a:extLst>
          </p:cNvPr>
          <p:cNvGraphicFramePr/>
          <p:nvPr>
            <p:extLst>
              <p:ext uri="{D42A27DB-BD31-4B8C-83A1-F6EECF244321}">
                <p14:modId xmlns:p14="http://schemas.microsoft.com/office/powerpoint/2010/main" val="2321210317"/>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0597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10C6-C7B6-433E-9FAC-A01DDEB31AEE}"/>
              </a:ext>
            </a:extLst>
          </p:cNvPr>
          <p:cNvSpPr>
            <a:spLocks noGrp="1"/>
          </p:cNvSpPr>
          <p:nvPr>
            <p:ph type="title"/>
          </p:nvPr>
        </p:nvSpPr>
        <p:spPr/>
        <p:txBody>
          <a:bodyPr/>
          <a:lstStyle/>
          <a:p>
            <a:r>
              <a:rPr lang="el-GR" dirty="0" err="1"/>
              <a:t>Φασεις</a:t>
            </a:r>
            <a:r>
              <a:rPr lang="el-GR" dirty="0"/>
              <a:t> </a:t>
            </a:r>
            <a:r>
              <a:rPr lang="el-GR" dirty="0" err="1"/>
              <a:t>εργου</a:t>
            </a:r>
            <a:endParaRPr lang="en-US" dirty="0"/>
          </a:p>
        </p:txBody>
      </p:sp>
      <p:sp>
        <p:nvSpPr>
          <p:cNvPr id="4" name="Text Placeholder 3">
            <a:extLst>
              <a:ext uri="{FF2B5EF4-FFF2-40B4-BE49-F238E27FC236}">
                <a16:creationId xmlns:a16="http://schemas.microsoft.com/office/drawing/2014/main" id="{D7AC7CB9-6E80-4A2B-9C57-3516652AB35C}"/>
              </a:ext>
            </a:extLst>
          </p:cNvPr>
          <p:cNvSpPr>
            <a:spLocks noGrp="1"/>
          </p:cNvSpPr>
          <p:nvPr>
            <p:ph type="body" sz="half" idx="2"/>
          </p:nvPr>
        </p:nvSpPr>
        <p:spPr/>
        <p:txBody>
          <a:bodyPr/>
          <a:lstStyle/>
          <a:p>
            <a:endParaRPr lang="en-US"/>
          </a:p>
        </p:txBody>
      </p:sp>
      <p:graphicFrame>
        <p:nvGraphicFramePr>
          <p:cNvPr id="5" name="Content Placeholder 2">
            <a:extLst>
              <a:ext uri="{FF2B5EF4-FFF2-40B4-BE49-F238E27FC236}">
                <a16:creationId xmlns:a16="http://schemas.microsoft.com/office/drawing/2014/main" id="{16EE8F75-E9D8-45AE-85E0-15934D1D1B15}"/>
              </a:ext>
            </a:extLst>
          </p:cNvPr>
          <p:cNvGraphicFramePr/>
          <p:nvPr>
            <p:extLst>
              <p:ext uri="{D42A27DB-BD31-4B8C-83A1-F6EECF244321}">
                <p14:modId xmlns:p14="http://schemas.microsoft.com/office/powerpoint/2010/main" val="1763032770"/>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52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4664"/>
            <a:ext cx="9515400" cy="864096"/>
          </a:xfrm>
        </p:spPr>
        <p:txBody>
          <a:bodyPr>
            <a:normAutofit/>
          </a:bodyPr>
          <a:lstStyle/>
          <a:p>
            <a:r>
              <a:rPr lang="el-GR" dirty="0" err="1">
                <a:solidFill>
                  <a:schemeClr val="tx1"/>
                </a:solidFill>
                <a:latin typeface="+mn-lt"/>
                <a:ea typeface="+mn-ea"/>
                <a:cs typeface="+mn-cs"/>
              </a:rPr>
              <a:t>Βασικ</a:t>
            </a:r>
            <a:r>
              <a:rPr lang="el-GR" dirty="0" err="1">
                <a:latin typeface="+mn-lt"/>
                <a:ea typeface="+mn-ea"/>
                <a:cs typeface="+mn-cs"/>
              </a:rPr>
              <a:t>ε</a:t>
            </a:r>
            <a:r>
              <a:rPr lang="el-GR" dirty="0" err="1">
                <a:solidFill>
                  <a:schemeClr val="tx1"/>
                </a:solidFill>
                <a:latin typeface="+mn-lt"/>
                <a:ea typeface="+mn-ea"/>
                <a:cs typeface="+mn-cs"/>
              </a:rPr>
              <a:t>ς</a:t>
            </a:r>
            <a:r>
              <a:rPr lang="el-GR" dirty="0">
                <a:solidFill>
                  <a:schemeClr val="tx1"/>
                </a:solidFill>
                <a:latin typeface="+mn-lt"/>
                <a:ea typeface="+mn-ea"/>
                <a:cs typeface="+mn-cs"/>
              </a:rPr>
              <a:t> </a:t>
            </a:r>
            <a:r>
              <a:rPr lang="el-GR" dirty="0" err="1">
                <a:solidFill>
                  <a:schemeClr val="tx1"/>
                </a:solidFill>
                <a:latin typeface="+mn-lt"/>
                <a:ea typeface="+mn-ea"/>
                <a:cs typeface="+mn-cs"/>
              </a:rPr>
              <a:t>Οδηγιες</a:t>
            </a:r>
            <a:r>
              <a:rPr lang="el-GR" dirty="0">
                <a:solidFill>
                  <a:schemeClr val="tx1"/>
                </a:solidFill>
                <a:latin typeface="+mn-lt"/>
                <a:ea typeface="+mn-ea"/>
                <a:cs typeface="+mn-cs"/>
              </a:rPr>
              <a:t> (</a:t>
            </a:r>
            <a:r>
              <a:rPr lang="en-US" dirty="0">
                <a:solidFill>
                  <a:schemeClr val="tx1"/>
                </a:solidFill>
                <a:latin typeface="+mn-lt"/>
                <a:ea typeface="+mn-ea"/>
                <a:cs typeface="+mn-cs"/>
              </a:rPr>
              <a:t>Basic guidelines</a:t>
            </a:r>
            <a:r>
              <a:rPr lang="el-GR" dirty="0">
                <a:solidFill>
                  <a:schemeClr val="tx1"/>
                </a:solidFill>
                <a:latin typeface="+mn-lt"/>
                <a:ea typeface="+mn-ea"/>
                <a:cs typeface="+mn-cs"/>
              </a:rPr>
              <a:t>)</a:t>
            </a:r>
          </a:p>
        </p:txBody>
      </p:sp>
      <p:sp>
        <p:nvSpPr>
          <p:cNvPr id="5" name="Content Placeholder 2"/>
          <p:cNvSpPr txBox="1">
            <a:spLocks/>
          </p:cNvSpPr>
          <p:nvPr/>
        </p:nvSpPr>
        <p:spPr>
          <a:xfrm>
            <a:off x="1981200" y="1234420"/>
            <a:ext cx="8229600" cy="5069160"/>
          </a:xfrm>
          <a:prstGeom prst="rect">
            <a:avLst/>
          </a:prstGeom>
        </p:spPr>
        <p:txBody>
          <a:bodyPr vert="horz" lIns="91440" tIns="45720" rIns="91440" bIns="45720" rtlCol="0" anchor="ctr" anchorCtr="0">
            <a:normAutofit fontScale="92500"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endParaRPr lang="el-GR" sz="2000" b="1" dirty="0"/>
          </a:p>
          <a:p>
            <a:endParaRPr lang="el-GR" sz="2000" b="1" dirty="0"/>
          </a:p>
          <a:p>
            <a:endParaRPr lang="el-GR" sz="2000" b="1" dirty="0"/>
          </a:p>
          <a:p>
            <a:r>
              <a:rPr lang="el-GR" sz="2000" b="1" dirty="0"/>
              <a:t>Σχετικές με την υλοποίηση (</a:t>
            </a:r>
            <a:r>
              <a:rPr lang="en-US" sz="2000" b="1" dirty="0"/>
              <a:t>Implementation specific</a:t>
            </a:r>
            <a:r>
              <a:rPr lang="el-GR" sz="2000" b="1" dirty="0"/>
              <a:t>)</a:t>
            </a:r>
            <a:endParaRPr lang="en-US" sz="2000" b="1" dirty="0"/>
          </a:p>
          <a:p>
            <a:pPr lvl="1" algn="just"/>
            <a:r>
              <a:rPr lang="el-GR" sz="1800" i="1" dirty="0"/>
              <a:t>Ποτέ μην ξεχνάτε να λάβετε υπόψιν την αρχή της </a:t>
            </a:r>
            <a:r>
              <a:rPr lang="el-GR" sz="1800" b="1" i="1" dirty="0"/>
              <a:t>ενθυλάκωσης δεδομένων</a:t>
            </a:r>
            <a:r>
              <a:rPr lang="el-GR" sz="1800" i="1" dirty="0"/>
              <a:t> (</a:t>
            </a:r>
            <a:r>
              <a:rPr lang="en-US" sz="1800" i="1" dirty="0"/>
              <a:t>data encapsulation principle</a:t>
            </a:r>
            <a:r>
              <a:rPr lang="el-GR" sz="1800" i="1" dirty="0"/>
              <a:t>)</a:t>
            </a:r>
          </a:p>
          <a:p>
            <a:pPr lvl="1"/>
            <a:r>
              <a:rPr lang="el-GR" sz="1800" i="1" dirty="0"/>
              <a:t>Κάντε χρήση της </a:t>
            </a:r>
            <a:r>
              <a:rPr lang="el-GR" sz="1800" b="1" i="1" dirty="0"/>
              <a:t>κληρονομικότητας</a:t>
            </a:r>
            <a:r>
              <a:rPr lang="el-GR" sz="1800" i="1" dirty="0"/>
              <a:t> (</a:t>
            </a:r>
            <a:r>
              <a:rPr lang="en-US" sz="1800" i="1" dirty="0"/>
              <a:t>inheritance</a:t>
            </a:r>
            <a:r>
              <a:rPr lang="el-GR" sz="1800" i="1" dirty="0"/>
              <a:t>) όπου αυτό βγάζει νόημα</a:t>
            </a:r>
            <a:endParaRPr lang="en-US" sz="1800" i="1" dirty="0"/>
          </a:p>
          <a:p>
            <a:pPr lvl="1"/>
            <a:r>
              <a:rPr lang="el-GR" sz="1800" i="1" dirty="0"/>
              <a:t>Κάντε χρήση του </a:t>
            </a:r>
            <a:r>
              <a:rPr lang="el-GR" sz="1800" b="1" i="1" dirty="0"/>
              <a:t>πολυμορφισμού</a:t>
            </a:r>
            <a:r>
              <a:rPr lang="el-GR" sz="1800" i="1" dirty="0"/>
              <a:t> όπου μπορεί και έχει νόημα να γίνει</a:t>
            </a:r>
          </a:p>
          <a:p>
            <a:pPr lvl="1" algn="just"/>
            <a:r>
              <a:rPr lang="el-GR" sz="1800" i="1" dirty="0"/>
              <a:t>Ποτέ μην ξεχνάτε να </a:t>
            </a:r>
            <a:r>
              <a:rPr lang="el-GR" sz="1800" b="1" i="1" dirty="0"/>
              <a:t>τεκμηριώνετε</a:t>
            </a:r>
            <a:r>
              <a:rPr lang="el-GR" sz="1800" i="1" dirty="0"/>
              <a:t> </a:t>
            </a:r>
            <a:r>
              <a:rPr lang="el-GR" sz="1800" b="1" i="1" dirty="0"/>
              <a:t>τον πηγαίο κώδικάς σας </a:t>
            </a:r>
            <a:r>
              <a:rPr lang="el-GR" sz="1800" i="1" dirty="0"/>
              <a:t>(π.χ. </a:t>
            </a:r>
            <a:r>
              <a:rPr lang="en-US" sz="1800" i="1" dirty="0"/>
              <a:t>Javadoc</a:t>
            </a:r>
            <a:r>
              <a:rPr lang="el-GR" sz="1800" i="1" dirty="0"/>
              <a:t>) στον καλύτερο δυνατό βαθμό. Αν κρίνεται αναγκαίο δίνετε και κατάλληλα παραδείγματα.</a:t>
            </a:r>
          </a:p>
          <a:p>
            <a:pPr lvl="1" algn="just"/>
            <a:r>
              <a:rPr lang="el-GR" sz="1800" b="1" i="1" dirty="0"/>
              <a:t>Διαχωρήστε τη δομή του προγράμματός</a:t>
            </a:r>
            <a:r>
              <a:rPr lang="el-GR" sz="1800" i="1" dirty="0"/>
              <a:t> σας ώστε να είναι εύκολο να βρείτε αυτό που την εκάστοτε φορά ψάχνετε (βλ. ορθή δόμηση </a:t>
            </a:r>
            <a:r>
              <a:rPr lang="en-US" sz="1800" i="1" dirty="0"/>
              <a:t>project </a:t>
            </a:r>
            <a:r>
              <a:rPr lang="el-GR" sz="1800" i="1" dirty="0"/>
              <a:t>, χρήση πακέτων, κοκ.). </a:t>
            </a:r>
          </a:p>
          <a:p>
            <a:pPr lvl="1"/>
            <a:r>
              <a:rPr lang="el-GR" sz="1800" i="1" dirty="0"/>
              <a:t>Πάντα </a:t>
            </a:r>
            <a:r>
              <a:rPr lang="el-GR" sz="1800" b="1" i="1" dirty="0"/>
              <a:t>να σκέφτεστε πριν ξεκινήσετε να γράφετε κώδικα</a:t>
            </a:r>
            <a:r>
              <a:rPr lang="el-GR" sz="1800" i="1" dirty="0"/>
              <a:t>! </a:t>
            </a:r>
            <a:endParaRPr lang="en-US" sz="1800" i="1" dirty="0"/>
          </a:p>
          <a:p>
            <a:pPr lvl="1" algn="just"/>
            <a:r>
              <a:rPr lang="el-GR" sz="1800" b="1" i="1" dirty="0"/>
              <a:t>Μάθετε πως να μαθαίνετε/αναζητάτε</a:t>
            </a:r>
            <a:r>
              <a:rPr lang="en-US" sz="1800" i="1" dirty="0"/>
              <a:t>. “</a:t>
            </a:r>
            <a:r>
              <a:rPr lang="el-GR" sz="1800" i="1" dirty="0"/>
              <a:t>Ποτέ να μην ρωτάτε τους ανωτέρους σας πριν έχετε ήδη καλά κατανοήσει και ενδελεχώς αναζητήσει για κατάλληλες του πρόβληματός σας λύσεις</a:t>
            </a:r>
            <a:r>
              <a:rPr lang="en-US" sz="1800" i="1" dirty="0"/>
              <a:t>”</a:t>
            </a:r>
            <a:r>
              <a:rPr lang="el-GR" sz="1800" i="1" dirty="0"/>
              <a:t>.</a:t>
            </a:r>
            <a:r>
              <a:rPr lang="en-US" sz="1800" i="1" dirty="0"/>
              <a:t> </a:t>
            </a:r>
          </a:p>
          <a:p>
            <a:pPr lvl="1"/>
            <a:endParaRPr lang="en-US" sz="1800" i="1" dirty="0"/>
          </a:p>
          <a:p>
            <a:pPr marL="0" indent="0">
              <a:buNone/>
            </a:pPr>
            <a:endParaRPr lang="en-US" sz="2200" b="1" dirty="0"/>
          </a:p>
          <a:p>
            <a:endParaRPr lang="en-US" sz="2200" b="1" dirty="0"/>
          </a:p>
        </p:txBody>
      </p:sp>
    </p:spTree>
    <p:extLst>
      <p:ext uri="{BB962C8B-B14F-4D97-AF65-F5344CB8AC3E}">
        <p14:creationId xmlns:p14="http://schemas.microsoft.com/office/powerpoint/2010/main" val="419657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4664"/>
            <a:ext cx="9515400" cy="864096"/>
          </a:xfrm>
        </p:spPr>
        <p:txBody>
          <a:bodyPr>
            <a:normAutofit/>
          </a:bodyPr>
          <a:lstStyle/>
          <a:p>
            <a:r>
              <a:rPr lang="el-GR" dirty="0" err="1">
                <a:latin typeface="+mn-lt"/>
                <a:ea typeface="+mn-ea"/>
                <a:cs typeface="+mn-cs"/>
              </a:rPr>
              <a:t>κανονεσ</a:t>
            </a:r>
            <a:r>
              <a:rPr lang="el-GR" dirty="0">
                <a:solidFill>
                  <a:schemeClr val="tx1"/>
                </a:solidFill>
                <a:latin typeface="+mn-lt"/>
                <a:ea typeface="+mn-ea"/>
                <a:cs typeface="+mn-cs"/>
              </a:rPr>
              <a:t> (</a:t>
            </a:r>
            <a:r>
              <a:rPr lang="en-US" dirty="0">
                <a:solidFill>
                  <a:schemeClr val="tx1"/>
                </a:solidFill>
                <a:latin typeface="+mn-lt"/>
                <a:ea typeface="+mn-ea"/>
                <a:cs typeface="+mn-cs"/>
              </a:rPr>
              <a:t>rules</a:t>
            </a:r>
            <a:r>
              <a:rPr lang="el-GR" dirty="0">
                <a:solidFill>
                  <a:schemeClr val="tx1"/>
                </a:solidFill>
                <a:latin typeface="+mn-lt"/>
                <a:ea typeface="+mn-ea"/>
                <a:cs typeface="+mn-cs"/>
              </a:rPr>
              <a:t>)</a:t>
            </a:r>
          </a:p>
        </p:txBody>
      </p:sp>
      <p:sp>
        <p:nvSpPr>
          <p:cNvPr id="5" name="Content Placeholder 2"/>
          <p:cNvSpPr txBox="1">
            <a:spLocks/>
          </p:cNvSpPr>
          <p:nvPr/>
        </p:nvSpPr>
        <p:spPr>
          <a:xfrm>
            <a:off x="1981200" y="1234420"/>
            <a:ext cx="8229600" cy="506916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endParaRPr lang="el-GR" sz="2000" b="1" dirty="0"/>
          </a:p>
          <a:p>
            <a:endParaRPr lang="el-GR" sz="2000" b="1" dirty="0"/>
          </a:p>
          <a:p>
            <a:endParaRPr lang="el-GR" sz="2000" b="1" dirty="0"/>
          </a:p>
          <a:p>
            <a:r>
              <a:rPr lang="el-GR" sz="2000" b="1" dirty="0"/>
              <a:t>Σχετικούς με την υλοποίηση (</a:t>
            </a:r>
            <a:r>
              <a:rPr lang="en-US" sz="2000" b="1" dirty="0"/>
              <a:t>Implementation Rules</a:t>
            </a:r>
            <a:r>
              <a:rPr lang="el-GR" sz="2000" b="1" dirty="0"/>
              <a:t>)</a:t>
            </a:r>
            <a:endParaRPr lang="en-US" sz="2000" b="1" dirty="0"/>
          </a:p>
          <a:p>
            <a:pPr algn="just"/>
            <a:r>
              <a:rPr lang="en-US" sz="1600" dirty="0"/>
              <a:t> You are free to use anyone OOP programming language.</a:t>
            </a:r>
          </a:p>
          <a:p>
            <a:pPr algn="just"/>
            <a:r>
              <a:rPr lang="en-US" sz="1600" dirty="0"/>
              <a:t> The architecture of your implementation must be based on the MVC design pattern.</a:t>
            </a:r>
          </a:p>
          <a:p>
            <a:pPr algn="just"/>
            <a:r>
              <a:rPr lang="en-US" sz="1600" dirty="0"/>
              <a:t> Also, you must use 2 more design patterns that you were taught in the class.</a:t>
            </a:r>
            <a:r>
              <a:rPr lang="en-US" sz="1800" i="1" dirty="0">
                <a:highlight>
                  <a:srgbClr val="FFFF00"/>
                </a:highlight>
              </a:rPr>
              <a:t> </a:t>
            </a:r>
          </a:p>
          <a:p>
            <a:pPr algn="just"/>
            <a:r>
              <a:rPr lang="en-US" sz="1800" dirty="0"/>
              <a:t> </a:t>
            </a:r>
            <a:r>
              <a:rPr lang="en-US" sz="1600" dirty="0"/>
              <a:t>Furthermore,  you must use a data storage option such as database, json, csv or something else.</a:t>
            </a:r>
            <a:r>
              <a:rPr lang="en-US" sz="1600" i="1" dirty="0">
                <a:highlight>
                  <a:srgbClr val="FFFF00"/>
                </a:highlight>
              </a:rPr>
              <a:t> </a:t>
            </a:r>
          </a:p>
          <a:p>
            <a:pPr algn="just"/>
            <a:endParaRPr lang="en-US" sz="1800" i="1" dirty="0">
              <a:highlight>
                <a:srgbClr val="FFFF00"/>
              </a:highlight>
            </a:endParaRPr>
          </a:p>
          <a:p>
            <a:pPr lvl="1"/>
            <a:endParaRPr lang="en-US" sz="1800" i="1" dirty="0"/>
          </a:p>
          <a:p>
            <a:pPr marL="0" indent="0">
              <a:buNone/>
            </a:pPr>
            <a:endParaRPr lang="en-US" sz="2200" b="1" dirty="0"/>
          </a:p>
          <a:p>
            <a:endParaRPr lang="en-US" sz="2200" b="1" dirty="0"/>
          </a:p>
        </p:txBody>
      </p:sp>
    </p:spTree>
    <p:extLst>
      <p:ext uri="{BB962C8B-B14F-4D97-AF65-F5344CB8AC3E}">
        <p14:creationId xmlns:p14="http://schemas.microsoft.com/office/powerpoint/2010/main" val="3141620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BAF627-2499-4BDB-8DE1-5956333DBCBE}"/>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a:t>Go</a:t>
            </a:r>
          </a:p>
        </p:txBody>
      </p:sp>
      <p:pic>
        <p:nvPicPr>
          <p:cNvPr id="8" name="Θέση περιεχομένου 7" descr="Εικόνα που περιέχει κύκλωμα, πίνακας, φαγητό&#10;&#10;Περιγραφή που δημιουργήθηκε αυτόματα">
            <a:extLst>
              <a:ext uri="{FF2B5EF4-FFF2-40B4-BE49-F238E27FC236}">
                <a16:creationId xmlns:a16="http://schemas.microsoft.com/office/drawing/2014/main" id="{F0AC51F3-D196-4A26-8B97-D1798B6055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1579" y="2091692"/>
            <a:ext cx="4960443" cy="3298696"/>
          </a:xfrm>
          <a:prstGeom prst="rect">
            <a:avLst/>
          </a:prstGeom>
        </p:spPr>
      </p:pic>
      <p:sp>
        <p:nvSpPr>
          <p:cNvPr id="9" name="TextBox 8">
            <a:extLst>
              <a:ext uri="{FF2B5EF4-FFF2-40B4-BE49-F238E27FC236}">
                <a16:creationId xmlns:a16="http://schemas.microsoft.com/office/drawing/2014/main" id="{4BD52F34-A1F7-4996-82F2-A55170A996F3}"/>
              </a:ext>
            </a:extLst>
          </p:cNvPr>
          <p:cNvSpPr txBox="1"/>
          <p:nvPr/>
        </p:nvSpPr>
        <p:spPr>
          <a:xfrm>
            <a:off x="6892299" y="2015734"/>
            <a:ext cx="4162555" cy="3450613"/>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a:t>To Go (Γκο), πρόκειται για ένα αρχαίο επιτραπέζιο παιχνίδι που ξεκίνησε ως Wei-qi (Ουέι-Τσι) στην Κίνα και μεταφράζεται σαν το «επιτραπέζιο παιχνίδι της περικύκλωσης» ή το «σκάκι της περικύκλωσης». Γνωστό ως Baduk (Μπαντούκ) στην Κορέα αλλά και Igo-Wigo (Ίγκο ή Ουίγκο) στην Ιαπωνία.</a:t>
            </a:r>
          </a:p>
        </p:txBody>
      </p:sp>
    </p:spTree>
    <p:extLst>
      <p:ext uri="{BB962C8B-B14F-4D97-AF65-F5344CB8AC3E}">
        <p14:creationId xmlns:p14="http://schemas.microsoft.com/office/powerpoint/2010/main" val="2266684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BAF627-2499-4BDB-8DE1-5956333DBCBE}"/>
              </a:ext>
            </a:extLst>
          </p:cNvPr>
          <p:cNvSpPr>
            <a:spLocks noGrp="1"/>
          </p:cNvSpPr>
          <p:nvPr>
            <p:ph type="title"/>
          </p:nvPr>
        </p:nvSpPr>
        <p:spPr/>
        <p:txBody>
          <a:bodyPr/>
          <a:lstStyle/>
          <a:p>
            <a:r>
              <a:rPr lang="el-GR" dirty="0"/>
              <a:t>Ιστορική Προέλευση</a:t>
            </a:r>
          </a:p>
        </p:txBody>
      </p:sp>
      <p:pic>
        <p:nvPicPr>
          <p:cNvPr id="8" name="Θέση περιεχομένου 7">
            <a:extLst>
              <a:ext uri="{FF2B5EF4-FFF2-40B4-BE49-F238E27FC236}">
                <a16:creationId xmlns:a16="http://schemas.microsoft.com/office/drawing/2014/main" id="{F0AC51F3-D196-4A26-8B97-D1798B6055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924442" y="1853754"/>
            <a:ext cx="2857559" cy="2241663"/>
          </a:xfrm>
        </p:spPr>
      </p:pic>
      <p:sp>
        <p:nvSpPr>
          <p:cNvPr id="9" name="TextBox 8">
            <a:extLst>
              <a:ext uri="{FF2B5EF4-FFF2-40B4-BE49-F238E27FC236}">
                <a16:creationId xmlns:a16="http://schemas.microsoft.com/office/drawing/2014/main" id="{4BD52F34-A1F7-4996-82F2-A55170A996F3}"/>
              </a:ext>
            </a:extLst>
          </p:cNvPr>
          <p:cNvSpPr txBox="1"/>
          <p:nvPr/>
        </p:nvSpPr>
        <p:spPr>
          <a:xfrm>
            <a:off x="7353479" y="2075723"/>
            <a:ext cx="3914078" cy="3416320"/>
          </a:xfrm>
          <a:prstGeom prst="rect">
            <a:avLst/>
          </a:prstGeom>
          <a:noFill/>
        </p:spPr>
        <p:txBody>
          <a:bodyPr wrap="square" rtlCol="0">
            <a:spAutoFit/>
          </a:bodyPr>
          <a:lstStyle/>
          <a:p>
            <a:r>
              <a:rPr lang="el-GR" dirty="0"/>
              <a:t>Με αναφορές στο παιχνίδι ακόμα και από τον 4</a:t>
            </a:r>
            <a:r>
              <a:rPr lang="el-GR" baseline="30000" dirty="0"/>
              <a:t>ο</a:t>
            </a:r>
            <a:r>
              <a:rPr lang="el-GR" dirty="0"/>
              <a:t> π.Χ. αιώνα, το </a:t>
            </a:r>
            <a:r>
              <a:rPr lang="el-GR" dirty="0" err="1"/>
              <a:t>Γκο</a:t>
            </a:r>
            <a:r>
              <a:rPr lang="el-GR" dirty="0"/>
              <a:t> θεωρείτο το παιχνίδι των αριστοκρατών στην Κίνα. Ήταν μια από τις 4 τέχνες </a:t>
            </a:r>
            <a:r>
              <a:rPr lang="el-GR" sz="1600" dirty="0"/>
              <a:t>(</a:t>
            </a:r>
            <a:r>
              <a:rPr lang="el-GR" sz="1600" i="1" dirty="0" err="1"/>
              <a:t>Γκο</a:t>
            </a:r>
            <a:r>
              <a:rPr lang="el-GR" sz="1600" i="1" dirty="0"/>
              <a:t>, Καλλιγραφία, Ζωγραφική και </a:t>
            </a:r>
            <a:r>
              <a:rPr lang="el-GR" sz="1600" i="1" dirty="0" err="1"/>
              <a:t>Guqin</a:t>
            </a:r>
            <a:r>
              <a:rPr lang="el-GR" sz="1600" dirty="0"/>
              <a:t>) </a:t>
            </a:r>
            <a:r>
              <a:rPr lang="el-GR" dirty="0"/>
              <a:t>που έπρεπε να γνωρίζει κάποιος για να θεωρηθεί μορφωμένος. </a:t>
            </a:r>
          </a:p>
          <a:p>
            <a:endParaRPr lang="el-GR" dirty="0"/>
          </a:p>
          <a:p>
            <a:r>
              <a:rPr lang="el-GR" dirty="0"/>
              <a:t>Τον 7ο αιώνα το </a:t>
            </a:r>
            <a:r>
              <a:rPr lang="el-GR" dirty="0" err="1"/>
              <a:t>Γκο</a:t>
            </a:r>
            <a:r>
              <a:rPr lang="el-GR" dirty="0"/>
              <a:t> έρχεται στη Ιαπωνία και στην αρχή του 13ου αιώνα εξαπλώνεται την Κορέα.</a:t>
            </a:r>
          </a:p>
        </p:txBody>
      </p:sp>
      <p:pic>
        <p:nvPicPr>
          <p:cNvPr id="6" name="Θέση περιεχομένου 7">
            <a:extLst>
              <a:ext uri="{FF2B5EF4-FFF2-40B4-BE49-F238E27FC236}">
                <a16:creationId xmlns:a16="http://schemas.microsoft.com/office/drawing/2014/main" id="{0A8BDC89-A569-4D0F-9AFB-9F37ACFC6E51}"/>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4443" y="4097598"/>
            <a:ext cx="2857559" cy="1962190"/>
          </a:xfrm>
          <a:prstGeom prst="rect">
            <a:avLst/>
          </a:prstGeom>
          <a:effectLst>
            <a:outerShdw blurRad="25400" dir="17880000">
              <a:srgbClr val="000000">
                <a:alpha val="46000"/>
              </a:srgbClr>
            </a:outerShdw>
          </a:effectLst>
        </p:spPr>
      </p:pic>
      <p:pic>
        <p:nvPicPr>
          <p:cNvPr id="5" name="Εικόνα 4" descr="Εικόνα που περιέχει άνδρας, παίκτης, μπάλα, ύφασμα&#10;&#10;Περιγραφή που δημιουργήθηκε αυτόματα">
            <a:extLst>
              <a:ext uri="{FF2B5EF4-FFF2-40B4-BE49-F238E27FC236}">
                <a16:creationId xmlns:a16="http://schemas.microsoft.com/office/drawing/2014/main" id="{60916D27-57BA-4D83-8BBA-A8F3A8C1D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0716" y="1916832"/>
            <a:ext cx="3221328" cy="4154971"/>
          </a:xfrm>
          <a:prstGeom prst="rect">
            <a:avLst/>
          </a:prstGeom>
        </p:spPr>
      </p:pic>
    </p:spTree>
    <p:extLst>
      <p:ext uri="{BB962C8B-B14F-4D97-AF65-F5344CB8AC3E}">
        <p14:creationId xmlns:p14="http://schemas.microsoft.com/office/powerpoint/2010/main" val="3536326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EF1E4FC-0E33-4B98-A3DD-A5D669222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10D07F66-095C-496B-A383-5C21A3DFE67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69416" y="1847088"/>
            <a:ext cx="286482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Τίτλος 1">
            <a:extLst>
              <a:ext uri="{FF2B5EF4-FFF2-40B4-BE49-F238E27FC236}">
                <a16:creationId xmlns:a16="http://schemas.microsoft.com/office/drawing/2014/main" id="{B7BAF627-2499-4BDB-8DE1-5956333DBCBE}"/>
              </a:ext>
            </a:extLst>
          </p:cNvPr>
          <p:cNvSpPr>
            <a:spLocks noGrp="1"/>
          </p:cNvSpPr>
          <p:nvPr>
            <p:ph type="title"/>
          </p:nvPr>
        </p:nvSpPr>
        <p:spPr>
          <a:xfrm>
            <a:off x="8669417" y="804520"/>
            <a:ext cx="2864819" cy="1049235"/>
          </a:xfrm>
        </p:spPr>
        <p:txBody>
          <a:bodyPr vert="horz" lIns="91440" tIns="45720" rIns="91440" bIns="45720" rtlCol="0" anchor="t">
            <a:normAutofit/>
          </a:bodyPr>
          <a:lstStyle/>
          <a:p>
            <a:r>
              <a:rPr lang="en-US"/>
              <a:t>Σήμερα</a:t>
            </a:r>
            <a:endParaRPr lang="en-US" dirty="0"/>
          </a:p>
        </p:txBody>
      </p:sp>
      <p:sp>
        <p:nvSpPr>
          <p:cNvPr id="25" name="Rectangle 24">
            <a:extLst>
              <a:ext uri="{FF2B5EF4-FFF2-40B4-BE49-F238E27FC236}">
                <a16:creationId xmlns:a16="http://schemas.microsoft.com/office/drawing/2014/main" id="{31A8C76C-0418-4EDE-BDB2-77E40342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7" name="Group 26">
            <a:extLst>
              <a:ext uri="{FF2B5EF4-FFF2-40B4-BE49-F238E27FC236}">
                <a16:creationId xmlns:a16="http://schemas.microsoft.com/office/drawing/2014/main" id="{658745FB-EE90-4D69-97E4-A6ABA92E77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7560115" cy="5149101"/>
            <a:chOff x="7463258" y="583365"/>
            <a:chExt cx="7560115" cy="5181928"/>
          </a:xfrm>
        </p:grpSpPr>
        <p:sp>
          <p:nvSpPr>
            <p:cNvPr id="28" name="Rectangle 27">
              <a:extLst>
                <a:ext uri="{FF2B5EF4-FFF2-40B4-BE49-F238E27FC236}">
                  <a16:creationId xmlns:a16="http://schemas.microsoft.com/office/drawing/2014/main" id="{D9A42BA2-496A-45B4-A369-76961E5C61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40A7DC7-E817-4AE6-9F30-B30B8768E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Εικόνα 9" descr="Εικόνα που περιέχει άτομο, εσωτερικό, πίνακας, ομάδα&#10;&#10;Περιγραφή που δημιουργήθηκε αυτόματα">
            <a:extLst>
              <a:ext uri="{FF2B5EF4-FFF2-40B4-BE49-F238E27FC236}">
                <a16:creationId xmlns:a16="http://schemas.microsoft.com/office/drawing/2014/main" id="{EA5CA67A-F47A-42D9-88B2-4575A4E841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3769"/>
          <a:stretch/>
        </p:blipFill>
        <p:spPr>
          <a:xfrm>
            <a:off x="1270920" y="1123508"/>
            <a:ext cx="2383810" cy="1469406"/>
          </a:xfrm>
          <a:prstGeom prst="rect">
            <a:avLst/>
          </a:prstGeom>
        </p:spPr>
      </p:pic>
      <p:pic>
        <p:nvPicPr>
          <p:cNvPr id="16" name="Θέση περιεχομένου 5" descr="Εικόνα που περιέχει άτομο, εσωτερικό, γυναίκα, άτομα&#10;&#10;Περιγραφή που δημιουργήθηκε αυτόματα">
            <a:extLst>
              <a:ext uri="{FF2B5EF4-FFF2-40B4-BE49-F238E27FC236}">
                <a16:creationId xmlns:a16="http://schemas.microsoft.com/office/drawing/2014/main" id="{9B6DB7E8-22C1-433F-8885-5169419BC6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99" r="26693" b="-3"/>
          <a:stretch/>
        </p:blipFill>
        <p:spPr>
          <a:xfrm>
            <a:off x="1274551" y="2742089"/>
            <a:ext cx="2380097" cy="2236496"/>
          </a:xfrm>
          <a:prstGeom prst="rect">
            <a:avLst/>
          </a:prstGeom>
        </p:spPr>
      </p:pic>
      <p:pic>
        <p:nvPicPr>
          <p:cNvPr id="13" name="Εικόνα 12" descr="Εικόνα που περιέχει εσωτερικό, καθιστός, κρεβάτι, πίνακας&#10;&#10;Περιγραφή που δημιουργήθηκε αυτόματα">
            <a:extLst>
              <a:ext uri="{FF2B5EF4-FFF2-40B4-BE49-F238E27FC236}">
                <a16:creationId xmlns:a16="http://schemas.microsoft.com/office/drawing/2014/main" id="{6D71BEDD-4116-4FBC-96E4-686F5535DDC1}"/>
              </a:ext>
            </a:extLst>
          </p:cNvPr>
          <p:cNvPicPr>
            <a:picLocks noChangeAspect="1"/>
          </p:cNvPicPr>
          <p:nvPr/>
        </p:nvPicPr>
        <p:blipFill rotWithShape="1">
          <a:blip r:embed="rId4">
            <a:extLst>
              <a:ext uri="{28A0092B-C50C-407E-A947-70E740481C1C}">
                <a14:useLocalDpi xmlns:a14="http://schemas.microsoft.com/office/drawing/2010/main" val="0"/>
              </a:ext>
            </a:extLst>
          </a:blip>
          <a:srcRect l="20663" r="6570" b="-1"/>
          <a:stretch/>
        </p:blipFill>
        <p:spPr>
          <a:xfrm>
            <a:off x="3822554" y="1116346"/>
            <a:ext cx="3712861" cy="3865108"/>
          </a:xfrm>
          <a:prstGeom prst="rect">
            <a:avLst/>
          </a:prstGeom>
        </p:spPr>
      </p:pic>
      <p:sp>
        <p:nvSpPr>
          <p:cNvPr id="4" name="Content Placeholder 3">
            <a:extLst>
              <a:ext uri="{FF2B5EF4-FFF2-40B4-BE49-F238E27FC236}">
                <a16:creationId xmlns:a16="http://schemas.microsoft.com/office/drawing/2014/main" id="{450363B3-4023-4C57-A8D3-B5D6FFDE2E32}"/>
              </a:ext>
            </a:extLst>
          </p:cNvPr>
          <p:cNvSpPr>
            <a:spLocks noGrp="1"/>
          </p:cNvSpPr>
          <p:nvPr>
            <p:ph idx="1"/>
          </p:nvPr>
        </p:nvSpPr>
        <p:spPr>
          <a:xfrm>
            <a:off x="8669416" y="2015732"/>
            <a:ext cx="2864820" cy="3287567"/>
          </a:xfrm>
        </p:spPr>
        <p:txBody>
          <a:bodyPr vert="horz" lIns="91440" tIns="45720" rIns="91440" bIns="45720" rtlCol="0" anchor="t">
            <a:normAutofit/>
          </a:bodyPr>
          <a:lstStyle/>
          <a:p>
            <a:pPr>
              <a:lnSpc>
                <a:spcPct val="110000"/>
              </a:lnSpc>
              <a:spcBef>
                <a:spcPct val="20000"/>
              </a:spcBef>
              <a:spcAft>
                <a:spcPts val="600"/>
              </a:spcAft>
            </a:pPr>
            <a:r>
              <a:rPr lang="en-US" sz="1000">
                <a:ln>
                  <a:solidFill>
                    <a:schemeClr val="bg1">
                      <a:lumMod val="75000"/>
                      <a:lumOff val="25000"/>
                      <a:alpha val="10000"/>
                    </a:schemeClr>
                  </a:solidFill>
                </a:ln>
              </a:rPr>
              <a:t>Παρά τη διαδεδομένη δημοτικότητά του στην Ανατολική Ασία, το Γκο εξαπλώθηκε αργά στον υπόλοιπο κόσμο.</a:t>
            </a:r>
          </a:p>
          <a:p>
            <a:pPr>
              <a:lnSpc>
                <a:spcPct val="110000"/>
              </a:lnSpc>
              <a:spcBef>
                <a:spcPct val="20000"/>
              </a:spcBef>
              <a:spcAft>
                <a:spcPts val="600"/>
              </a:spcAft>
            </a:pPr>
            <a:r>
              <a:rPr lang="en-US" sz="1000">
                <a:ln>
                  <a:solidFill>
                    <a:schemeClr val="bg1">
                      <a:lumMod val="75000"/>
                      <a:lumOff val="25000"/>
                      <a:alpha val="10000"/>
                    </a:schemeClr>
                  </a:solidFill>
                </a:ln>
              </a:rPr>
              <a:t>Στις αρχές του 20ου αιώνα, ο τότε καλύτερος παίκτης στην Ιαπωνία, Χονίνμπο Σουσάι, ιδρύει την πρώτη ακαδημία για παίκτες του Γκο, γεγονός το οποίο επέτρεψε μεγάλη ανάπτυξη του επιπέδου παιξίματος.</a:t>
            </a:r>
          </a:p>
          <a:p>
            <a:pPr>
              <a:lnSpc>
                <a:spcPct val="110000"/>
              </a:lnSpc>
              <a:spcBef>
                <a:spcPct val="20000"/>
              </a:spcBef>
              <a:spcAft>
                <a:spcPts val="600"/>
              </a:spcAft>
            </a:pPr>
            <a:r>
              <a:rPr lang="en-US" sz="1000">
                <a:ln>
                  <a:solidFill>
                    <a:schemeClr val="bg1">
                      <a:lumMod val="75000"/>
                      <a:lumOff val="25000"/>
                      <a:alpha val="10000"/>
                    </a:schemeClr>
                  </a:solidFill>
                </a:ln>
              </a:rPr>
              <a:t>Γύρω στο 2000, το Ιαπωνικό manga (κόμικ) Hikaru No Go έκανε διάσημο το παιχνίδι στην νεολαία, όχι μόνο της Ιαπωνίας, αλλά και ανά τον κόσμο. </a:t>
            </a:r>
          </a:p>
          <a:p>
            <a:pPr>
              <a:lnSpc>
                <a:spcPct val="110000"/>
              </a:lnSpc>
              <a:spcBef>
                <a:spcPct val="20000"/>
              </a:spcBef>
              <a:spcAft>
                <a:spcPts val="600"/>
              </a:spcAft>
            </a:pPr>
            <a:r>
              <a:rPr lang="en-US" sz="1000">
                <a:ln>
                  <a:solidFill>
                    <a:schemeClr val="bg1">
                      <a:lumMod val="75000"/>
                      <a:lumOff val="25000"/>
                      <a:alpha val="10000"/>
                    </a:schemeClr>
                  </a:solidFill>
                </a:ln>
              </a:rPr>
              <a:t>Το 1996, ο αστροναύτης της NASA με το όνομα Daniel Barry και ο Ιάπωνας αστροναύτης Koichi Wakata έγινε ο πρώτος που έπαιξε Go στο διάστημα.</a:t>
            </a:r>
          </a:p>
        </p:txBody>
      </p:sp>
      <p:pic>
        <p:nvPicPr>
          <p:cNvPr id="31" name="Picture 30">
            <a:extLst>
              <a:ext uri="{FF2B5EF4-FFF2-40B4-BE49-F238E27FC236}">
                <a16:creationId xmlns:a16="http://schemas.microsoft.com/office/drawing/2014/main" id="{9063AFF4-4A4D-478E-ADC6-7AE63E08AD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1BF85772-FC21-4508-AA1F-3F7C295AD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265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EC9E30A-9703-4130-9708-A0705DE57962}"/>
              </a:ext>
            </a:extLst>
          </p:cNvPr>
          <p:cNvSpPr>
            <a:spLocks noGrp="1"/>
          </p:cNvSpPr>
          <p:nvPr>
            <p:ph type="title"/>
          </p:nvPr>
        </p:nvSpPr>
        <p:spPr>
          <a:xfrm>
            <a:off x="1451579" y="804519"/>
            <a:ext cx="9603275" cy="1049235"/>
          </a:xfrm>
        </p:spPr>
        <p:txBody>
          <a:bodyPr>
            <a:normAutofit/>
          </a:bodyPr>
          <a:lstStyle/>
          <a:p>
            <a:r>
              <a:rPr lang="el-GR" dirty="0" err="1"/>
              <a:t>Γκο</a:t>
            </a:r>
            <a:r>
              <a:rPr lang="el-GR" dirty="0"/>
              <a:t> και μαθηματικά</a:t>
            </a:r>
          </a:p>
        </p:txBody>
      </p:sp>
      <p:sp>
        <p:nvSpPr>
          <p:cNvPr id="4" name="Θέση ημερομηνίας 3">
            <a:extLst>
              <a:ext uri="{FF2B5EF4-FFF2-40B4-BE49-F238E27FC236}">
                <a16:creationId xmlns:a16="http://schemas.microsoft.com/office/drawing/2014/main" id="{6FAB2C59-ECC3-4E46-A8FD-CB7E5129CD5A}"/>
              </a:ext>
            </a:extLst>
          </p:cNvPr>
          <p:cNvSpPr>
            <a:spLocks noGrp="1"/>
          </p:cNvSpPr>
          <p:nvPr>
            <p:ph type="dt" sz="half" idx="10"/>
          </p:nvPr>
        </p:nvSpPr>
        <p:spPr>
          <a:xfrm>
            <a:off x="7968208" y="5716731"/>
            <a:ext cx="3500715" cy="309201"/>
          </a:xfrm>
        </p:spPr>
        <p:txBody>
          <a:bodyPr>
            <a:normAutofit/>
          </a:bodyPr>
          <a:lstStyle/>
          <a:p>
            <a:pPr>
              <a:lnSpc>
                <a:spcPct val="90000"/>
              </a:lnSpc>
              <a:spcAft>
                <a:spcPts val="600"/>
              </a:spcAft>
            </a:pPr>
            <a:r>
              <a:rPr lang="el-GR" sz="700" dirty="0"/>
              <a:t>*</a:t>
            </a:r>
            <a:r>
              <a:rPr lang="en-US" sz="700" dirty="0"/>
              <a:t>In combinatorial game theory terms, Go is a zero-sum, perfect-information, partisan, deterministic strategy game, putting it in the same class as chess, checkers etc. </a:t>
            </a:r>
          </a:p>
        </p:txBody>
      </p:sp>
      <p:cxnSp>
        <p:nvCxnSpPr>
          <p:cNvPr id="12" name="Straight Connector 11">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6" name="Θέση περιεχομένου 2">
            <a:extLst>
              <a:ext uri="{FF2B5EF4-FFF2-40B4-BE49-F238E27FC236}">
                <a16:creationId xmlns:a16="http://schemas.microsoft.com/office/drawing/2014/main" id="{0AAF189D-72F3-4EAC-B11A-8E36B7F89B23}"/>
              </a:ext>
            </a:extLst>
          </p:cNvPr>
          <p:cNvGraphicFramePr>
            <a:graphicFrameLocks noGrp="1"/>
          </p:cNvGraphicFramePr>
          <p:nvPr>
            <p:ph idx="1"/>
            <p:extLst>
              <p:ext uri="{D42A27DB-BD31-4B8C-83A1-F6EECF244321}">
                <p14:modId xmlns:p14="http://schemas.microsoft.com/office/powerpoint/2010/main" val="3529122685"/>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1854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C9E30A-9703-4130-9708-A0705DE57962}"/>
              </a:ext>
            </a:extLst>
          </p:cNvPr>
          <p:cNvSpPr>
            <a:spLocks noGrp="1"/>
          </p:cNvSpPr>
          <p:nvPr>
            <p:ph type="title"/>
          </p:nvPr>
        </p:nvSpPr>
        <p:spPr/>
        <p:txBody>
          <a:bodyPr/>
          <a:lstStyle/>
          <a:p>
            <a:r>
              <a:rPr lang="el-GR" dirty="0"/>
              <a:t>Περιπλοκότητα</a:t>
            </a:r>
          </a:p>
        </p:txBody>
      </p:sp>
      <p:sp>
        <p:nvSpPr>
          <p:cNvPr id="3" name="Θέση περιεχομένου 2">
            <a:extLst>
              <a:ext uri="{FF2B5EF4-FFF2-40B4-BE49-F238E27FC236}">
                <a16:creationId xmlns:a16="http://schemas.microsoft.com/office/drawing/2014/main" id="{82D00275-B643-4B4D-B794-29E85609FC0A}"/>
              </a:ext>
            </a:extLst>
          </p:cNvPr>
          <p:cNvSpPr>
            <a:spLocks noGrp="1"/>
          </p:cNvSpPr>
          <p:nvPr>
            <p:ph idx="1"/>
          </p:nvPr>
        </p:nvSpPr>
        <p:spPr/>
        <p:txBody>
          <a:bodyPr>
            <a:normAutofit fontScale="85000" lnSpcReduction="20000"/>
          </a:bodyPr>
          <a:lstStyle/>
          <a:p>
            <a:r>
              <a:rPr lang="el-GR" dirty="0"/>
              <a:t>Το παιχνίδι τονίζει τη σημασία της ισορροπίας σε πολλαπλά επίπεδα. Για να ασφαλίσετε μια περιοχή του πίνακα, είναι καλό να παίζετε κινήσεις κοντά. Ωστόσο, για να καλύψει τη μεγαλύτερη περιοχή, πρέπει να εξαπλωθεί, αφήνοντας ίσως αδυναμίες που μπορούν να αξιοποιηθούν. Το να παίζετε πολύ χαμηλά (κοντά στην άκρη) εξασφαλίζει ανεπαρκή περιοχή και επιρροή, αλλά το παιχνίδι πολύ ψηλά (μακριά από την άκρη) επιτρέπει στον αντίπαλο να εισβάλει.</a:t>
            </a:r>
          </a:p>
          <a:p>
            <a:endParaRPr lang="el-GR" dirty="0"/>
          </a:p>
          <a:p>
            <a:r>
              <a:rPr lang="el-GR" dirty="0"/>
              <a:t>Υποστηρίχθηκε ότι το </a:t>
            </a:r>
            <a:r>
              <a:rPr lang="el-GR" dirty="0" err="1"/>
              <a:t>Go</a:t>
            </a:r>
            <a:r>
              <a:rPr lang="el-GR" dirty="0"/>
              <a:t> είναι το πιο περίπλοκο παιχνίδι στον κόσμο λόγω του μεγάλου πίνακα και της έλλειψης περιορισμών επιτρέπουν μεγάλο εύρος στρατηγικής και έκφρασης της ατομικότητας των παικτών. Οι αποφάσεις σε ένα μέρος του ταμπλό μπορεί να επηρεάζονται από μια φαινομενικά άσχετη κατάσταση σε ένα μακρινό μέρος του ταμπλό. Οι κινήσεις που γίνονται νωρίς στο παιχνίδι μπορούν να διαμορφώσουν τη φύση της σύγκρουσης εκατοντάδες κινήσεις αργότερα.</a:t>
            </a:r>
          </a:p>
          <a:p>
            <a:endParaRPr lang="el-GR" dirty="0"/>
          </a:p>
        </p:txBody>
      </p:sp>
    </p:spTree>
    <p:extLst>
      <p:ext uri="{BB962C8B-B14F-4D97-AF65-F5344CB8AC3E}">
        <p14:creationId xmlns:p14="http://schemas.microsoft.com/office/powerpoint/2010/main" val="175395100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Συλλογη">
  <a:themeElements>
    <a:clrScheme name="Συλλογη">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Συλλογη">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υλλογη">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Σχιστόλιθος">
  <a:themeElements>
    <a:clrScheme name="Σχιστόλιθος">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Σχιστόλιθος">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χιστόλιθος">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otalTime>80</TotalTime>
  <Words>1571</Words>
  <Application>Microsoft Office PowerPoint</Application>
  <PresentationFormat>Widescreen</PresentationFormat>
  <Paragraphs>156</Paragraphs>
  <Slides>25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Calisto MT</vt:lpstr>
      <vt:lpstr>Gill Sans MT</vt:lpstr>
      <vt:lpstr>Tahoma</vt:lpstr>
      <vt:lpstr>Wingdings 2</vt:lpstr>
      <vt:lpstr>Συλλογη</vt:lpstr>
      <vt:lpstr>Σχιστόλιθος</vt:lpstr>
      <vt:lpstr>The Game of Go</vt:lpstr>
      <vt:lpstr>PowerPoint Presentation</vt:lpstr>
      <vt:lpstr>Βασικες Οδηγιες (Basic guidelines)</vt:lpstr>
      <vt:lpstr>κανονεσ (rules)</vt:lpstr>
      <vt:lpstr>Go</vt:lpstr>
      <vt:lpstr>Ιστορική Προέλευση</vt:lpstr>
      <vt:lpstr>Σήμερα</vt:lpstr>
      <vt:lpstr>Γκο και μαθηματικά</vt:lpstr>
      <vt:lpstr>Περιπλοκότητα</vt:lpstr>
      <vt:lpstr>Facts </vt:lpstr>
      <vt:lpstr>PowerPoint Presentation</vt:lpstr>
      <vt:lpstr>Κανονες: ΕισαγωγΗ</vt:lpstr>
      <vt:lpstr>Κανόνες</vt:lpstr>
      <vt:lpstr>Κανόνες</vt:lpstr>
      <vt:lpstr>Κανόνες</vt:lpstr>
      <vt:lpstr>Ένα απλό ματς</vt:lpstr>
      <vt:lpstr>PowerPoint Presentation</vt:lpstr>
      <vt:lpstr>Προϋποθέσεις</vt:lpstr>
      <vt:lpstr>PowerPoint Presentation</vt:lpstr>
      <vt:lpstr>Συστατικά Διεπαφής (UI – ingredients)</vt:lpstr>
      <vt:lpstr>PowerPoint Presentation</vt:lpstr>
      <vt:lpstr>Επιπροσθετες απαιτησεις UI</vt:lpstr>
      <vt:lpstr>PowerPoint Presentation</vt:lpstr>
      <vt:lpstr>Εργαστηριακh Ομaδα Project</vt:lpstr>
      <vt:lpstr>Φασεις εργου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Checkers</dc:title>
  <dc:creator>Alexandros</dc:creator>
  <cp:lastModifiedBy>Nikolaos Vidakis</cp:lastModifiedBy>
  <cp:revision>20</cp:revision>
  <dcterms:created xsi:type="dcterms:W3CDTF">2020-04-22T22:16:01Z</dcterms:created>
  <dcterms:modified xsi:type="dcterms:W3CDTF">2020-11-25T11:45:24Z</dcterms:modified>
</cp:coreProperties>
</file>