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1" r:id="rId3"/>
    <p:sldId id="262" r:id="rId4"/>
    <p:sldId id="259" r:id="rId5"/>
    <p:sldId id="263" r:id="rId6"/>
    <p:sldId id="260" r:id="rId7"/>
    <p:sldId id="270" r:id="rId8"/>
    <p:sldId id="264" r:id="rId9"/>
    <p:sldId id="265" r:id="rId10"/>
    <p:sldId id="266" r:id="rId11"/>
    <p:sldId id="271" r:id="rId12"/>
    <p:sldId id="272" r:id="rId13"/>
    <p:sldId id="273" r:id="rId14"/>
    <p:sldId id="267" r:id="rId15"/>
    <p:sldId id="274"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FC9A6A3C-0EFF-46F3-A9F9-FD072A7090DD}" type="datetimeFigureOut">
              <a:rPr lang="en-US" smtClean="0"/>
              <a:t>10/8/2025</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D2D7D9B7-2319-4A9B-8ABC-73849B7E3C93}" type="slidenum">
              <a:rPr lang="en-US" smtClean="0"/>
              <a:t>‹#›</a:t>
            </a:fld>
            <a:endParaRPr lang="en-US"/>
          </a:p>
        </p:txBody>
      </p:sp>
    </p:spTree>
    <p:extLst>
      <p:ext uri="{BB962C8B-B14F-4D97-AF65-F5344CB8AC3E}">
        <p14:creationId xmlns:p14="http://schemas.microsoft.com/office/powerpoint/2010/main" val="161470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9A6A3C-0EFF-46F3-A9F9-FD072A7090DD}"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7D9B7-2319-4A9B-8ABC-73849B7E3C93}" type="slidenum">
              <a:rPr lang="en-US" smtClean="0"/>
              <a:t>‹#›</a:t>
            </a:fld>
            <a:endParaRPr lang="en-US"/>
          </a:p>
        </p:txBody>
      </p:sp>
    </p:spTree>
    <p:extLst>
      <p:ext uri="{BB962C8B-B14F-4D97-AF65-F5344CB8AC3E}">
        <p14:creationId xmlns:p14="http://schemas.microsoft.com/office/powerpoint/2010/main" val="137995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FC9A6A3C-0EFF-46F3-A9F9-FD072A7090DD}" type="datetimeFigureOut">
              <a:rPr lang="en-US" smtClean="0"/>
              <a:t>10/8/2025</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D2D7D9B7-2319-4A9B-8ABC-73849B7E3C93}" type="slidenum">
              <a:rPr lang="en-US" smtClean="0"/>
              <a:t>‹#›</a:t>
            </a:fld>
            <a:endParaRPr lang="en-US"/>
          </a:p>
        </p:txBody>
      </p:sp>
    </p:spTree>
    <p:extLst>
      <p:ext uri="{BB962C8B-B14F-4D97-AF65-F5344CB8AC3E}">
        <p14:creationId xmlns:p14="http://schemas.microsoft.com/office/powerpoint/2010/main" val="78971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C9A6A3C-0EFF-46F3-A9F9-FD072A7090DD}" type="datetimeFigureOut">
              <a:rPr lang="en-US" smtClean="0"/>
              <a:t>10/8/2025</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D2D7D9B7-2319-4A9B-8ABC-73849B7E3C93}" type="slidenum">
              <a:rPr lang="en-US" smtClean="0"/>
              <a:t>‹#›</a:t>
            </a:fld>
            <a:endParaRPr lang="en-US"/>
          </a:p>
        </p:txBody>
      </p:sp>
    </p:spTree>
    <p:extLst>
      <p:ext uri="{BB962C8B-B14F-4D97-AF65-F5344CB8AC3E}">
        <p14:creationId xmlns:p14="http://schemas.microsoft.com/office/powerpoint/2010/main" val="264065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FC9A6A3C-0EFF-46F3-A9F9-FD072A7090DD}" type="datetimeFigureOut">
              <a:rPr lang="en-US" smtClean="0"/>
              <a:t>10/8/2025</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D2D7D9B7-2319-4A9B-8ABC-73849B7E3C93}" type="slidenum">
              <a:rPr lang="en-US" smtClean="0"/>
              <a:t>‹#›</a:t>
            </a:fld>
            <a:endParaRPr lang="en-US"/>
          </a:p>
        </p:txBody>
      </p:sp>
    </p:spTree>
    <p:extLst>
      <p:ext uri="{BB962C8B-B14F-4D97-AF65-F5344CB8AC3E}">
        <p14:creationId xmlns:p14="http://schemas.microsoft.com/office/powerpoint/2010/main" val="176590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9A6A3C-0EFF-46F3-A9F9-FD072A7090DD}"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7D9B7-2319-4A9B-8ABC-73849B7E3C93}" type="slidenum">
              <a:rPr lang="en-US" smtClean="0"/>
              <a:t>‹#›</a:t>
            </a:fld>
            <a:endParaRPr lang="en-US"/>
          </a:p>
        </p:txBody>
      </p:sp>
    </p:spTree>
    <p:extLst>
      <p:ext uri="{BB962C8B-B14F-4D97-AF65-F5344CB8AC3E}">
        <p14:creationId xmlns:p14="http://schemas.microsoft.com/office/powerpoint/2010/main" val="211758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9A6A3C-0EFF-46F3-A9F9-FD072A7090DD}" type="datetimeFigureOut">
              <a:rPr lang="en-US" smtClean="0"/>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D7D9B7-2319-4A9B-8ABC-73849B7E3C93}" type="slidenum">
              <a:rPr lang="en-US" smtClean="0"/>
              <a:t>‹#›</a:t>
            </a:fld>
            <a:endParaRPr lang="en-US"/>
          </a:p>
        </p:txBody>
      </p:sp>
    </p:spTree>
    <p:extLst>
      <p:ext uri="{BB962C8B-B14F-4D97-AF65-F5344CB8AC3E}">
        <p14:creationId xmlns:p14="http://schemas.microsoft.com/office/powerpoint/2010/main" val="381159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9A6A3C-0EFF-46F3-A9F9-FD072A7090DD}" type="datetimeFigureOut">
              <a:rPr lang="en-US" smtClean="0"/>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D7D9B7-2319-4A9B-8ABC-73849B7E3C93}" type="slidenum">
              <a:rPr lang="en-US" smtClean="0"/>
              <a:t>‹#›</a:t>
            </a:fld>
            <a:endParaRPr lang="en-US"/>
          </a:p>
        </p:txBody>
      </p:sp>
    </p:spTree>
    <p:extLst>
      <p:ext uri="{BB962C8B-B14F-4D97-AF65-F5344CB8AC3E}">
        <p14:creationId xmlns:p14="http://schemas.microsoft.com/office/powerpoint/2010/main" val="313733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A6A3C-0EFF-46F3-A9F9-FD072A7090DD}" type="datetimeFigureOut">
              <a:rPr lang="en-US" smtClean="0"/>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D7D9B7-2319-4A9B-8ABC-73849B7E3C93}" type="slidenum">
              <a:rPr lang="en-US" smtClean="0"/>
              <a:t>‹#›</a:t>
            </a:fld>
            <a:endParaRPr lang="en-US"/>
          </a:p>
        </p:txBody>
      </p:sp>
    </p:spTree>
    <p:extLst>
      <p:ext uri="{BB962C8B-B14F-4D97-AF65-F5344CB8AC3E}">
        <p14:creationId xmlns:p14="http://schemas.microsoft.com/office/powerpoint/2010/main" val="86974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FC9A6A3C-0EFF-46F3-A9F9-FD072A7090DD}" type="datetimeFigureOut">
              <a:rPr lang="en-US" smtClean="0"/>
              <a:t>10/8/2025</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D2D7D9B7-2319-4A9B-8ABC-73849B7E3C93}" type="slidenum">
              <a:rPr lang="en-US" smtClean="0"/>
              <a:t>‹#›</a:t>
            </a:fld>
            <a:endParaRPr lang="en-US"/>
          </a:p>
        </p:txBody>
      </p:sp>
    </p:spTree>
    <p:extLst>
      <p:ext uri="{BB962C8B-B14F-4D97-AF65-F5344CB8AC3E}">
        <p14:creationId xmlns:p14="http://schemas.microsoft.com/office/powerpoint/2010/main" val="336442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9A6A3C-0EFF-46F3-A9F9-FD072A7090DD}"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7D9B7-2319-4A9B-8ABC-73849B7E3C93}" type="slidenum">
              <a:rPr lang="en-US" smtClean="0"/>
              <a:t>‹#›</a:t>
            </a:fld>
            <a:endParaRPr lang="en-US"/>
          </a:p>
        </p:txBody>
      </p:sp>
    </p:spTree>
    <p:extLst>
      <p:ext uri="{BB962C8B-B14F-4D97-AF65-F5344CB8AC3E}">
        <p14:creationId xmlns:p14="http://schemas.microsoft.com/office/powerpoint/2010/main" val="78471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FC9A6A3C-0EFF-46F3-A9F9-FD072A7090DD}" type="datetimeFigureOut">
              <a:rPr lang="en-US" smtClean="0"/>
              <a:t>10/8/2025</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2D7D9B7-2319-4A9B-8ABC-73849B7E3C93}"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042745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idx="4294967295"/>
          </p:nvPr>
        </p:nvSpPr>
        <p:spPr>
          <a:xfrm>
            <a:off x="0" y="1020763"/>
            <a:ext cx="10993438" cy="933450"/>
          </a:xfrm>
        </p:spPr>
        <p:txBody>
          <a:bodyPr>
            <a:normAutofit/>
          </a:bodyPr>
          <a:lstStyle/>
          <a:p>
            <a:pPr algn="ctr"/>
            <a:r>
              <a:rPr lang="el-GR" dirty="0">
                <a:latin typeface="Calibri" panose="020F0502020204030204" pitchFamily="34" charset="0"/>
                <a:cs typeface="Calibri" panose="020F0502020204030204" pitchFamily="34" charset="0"/>
              </a:rPr>
              <a:t>Επεξεργασια Φωνης και Φυσικης Γλωσσας</a:t>
            </a:r>
            <a:endParaRPr lang="en-US"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4294967295"/>
          </p:nvPr>
        </p:nvSpPr>
        <p:spPr>
          <a:xfrm>
            <a:off x="0" y="2090738"/>
            <a:ext cx="10993438" cy="1338262"/>
          </a:xfrm>
        </p:spPr>
        <p:txBody>
          <a:bodyPr>
            <a:normAutofit/>
          </a:bodyPr>
          <a:lstStyle/>
          <a:p>
            <a:pPr marL="0" indent="0" algn="ctr">
              <a:buNone/>
            </a:pPr>
            <a:r>
              <a:rPr lang="el-GR" sz="1800" b="1" cap="all" dirty="0" err="1">
                <a:solidFill>
                  <a:schemeClr val="accent1"/>
                </a:solidFill>
                <a:latin typeface="Calibri" panose="020F0502020204030204" pitchFamily="34" charset="0"/>
                <a:cs typeface="Calibri" panose="020F0502020204030204" pitchFamily="34" charset="0"/>
              </a:rPr>
              <a:t>Χατζημηνα</a:t>
            </a:r>
            <a:r>
              <a:rPr lang="el-GR" sz="1800" b="1" cap="all" dirty="0">
                <a:solidFill>
                  <a:schemeClr val="accent1"/>
                </a:solidFill>
                <a:latin typeface="Calibri" panose="020F0502020204030204" pitchFamily="34" charset="0"/>
                <a:cs typeface="Calibri" panose="020F0502020204030204" pitchFamily="34" charset="0"/>
              </a:rPr>
              <a:t> </a:t>
            </a:r>
            <a:r>
              <a:rPr lang="el-GR" sz="1800" b="1" cap="all" dirty="0" err="1">
                <a:solidFill>
                  <a:schemeClr val="accent1"/>
                </a:solidFill>
                <a:latin typeface="Calibri" panose="020F0502020204030204" pitchFamily="34" charset="0"/>
                <a:cs typeface="Calibri" panose="020F0502020204030204" pitchFamily="34" charset="0"/>
              </a:rPr>
              <a:t>Μαρια</a:t>
            </a:r>
            <a:r>
              <a:rPr lang="el-GR" sz="1800" b="1" cap="all" dirty="0">
                <a:solidFill>
                  <a:schemeClr val="accent1"/>
                </a:solidFill>
                <a:latin typeface="Calibri" panose="020F0502020204030204" pitchFamily="34" charset="0"/>
                <a:cs typeface="Calibri" panose="020F0502020204030204" pitchFamily="34" charset="0"/>
              </a:rPr>
              <a:t> </a:t>
            </a:r>
            <a:r>
              <a:rPr lang="el-GR" sz="1800" b="1" cap="all" dirty="0" err="1">
                <a:solidFill>
                  <a:schemeClr val="accent1"/>
                </a:solidFill>
                <a:latin typeface="Calibri" panose="020F0502020204030204" pitchFamily="34" charset="0"/>
                <a:cs typeface="Calibri" panose="020F0502020204030204" pitchFamily="34" charset="0"/>
              </a:rPr>
              <a:t>Ευαγγελια</a:t>
            </a:r>
            <a:r>
              <a:rPr lang="el-GR" sz="1800" b="1" cap="all" dirty="0">
                <a:solidFill>
                  <a:schemeClr val="accent1"/>
                </a:solidFill>
                <a:latin typeface="Calibri" panose="020F0502020204030204" pitchFamily="34" charset="0"/>
                <a:cs typeface="Calibri" panose="020F0502020204030204" pitchFamily="34" charset="0"/>
              </a:rPr>
              <a:t>, </a:t>
            </a:r>
            <a:r>
              <a:rPr lang="el-GR" sz="1800" b="1" cap="all" dirty="0" err="1">
                <a:solidFill>
                  <a:schemeClr val="accent1"/>
                </a:solidFill>
                <a:latin typeface="Calibri" panose="020F0502020204030204" pitchFamily="34" charset="0"/>
                <a:cs typeface="Calibri" panose="020F0502020204030204" pitchFamily="34" charset="0"/>
              </a:rPr>
              <a:t>Τσικνακησ</a:t>
            </a:r>
            <a:r>
              <a:rPr lang="el-GR" sz="1800" b="1" cap="all" dirty="0">
                <a:solidFill>
                  <a:schemeClr val="accent1"/>
                </a:solidFill>
                <a:latin typeface="Calibri" panose="020F0502020204030204" pitchFamily="34" charset="0"/>
                <a:cs typeface="Calibri" panose="020F0502020204030204" pitchFamily="34" charset="0"/>
              </a:rPr>
              <a:t> </a:t>
            </a:r>
            <a:r>
              <a:rPr lang="el-GR" sz="1800" b="1" cap="all" dirty="0" err="1">
                <a:solidFill>
                  <a:schemeClr val="accent1"/>
                </a:solidFill>
                <a:latin typeface="Calibri" panose="020F0502020204030204" pitchFamily="34" charset="0"/>
                <a:cs typeface="Calibri" panose="020F0502020204030204" pitchFamily="34" charset="0"/>
              </a:rPr>
              <a:t>Μανωλησ</a:t>
            </a:r>
            <a:endParaRPr lang="en-US" sz="1800" b="1" cap="all" dirty="0">
              <a:solidFill>
                <a:schemeClr val="accent1"/>
              </a:solidFill>
              <a:latin typeface="Calibri" panose="020F0502020204030204" pitchFamily="34" charset="0"/>
              <a:cs typeface="Calibri" panose="020F0502020204030204" pitchFamily="34" charset="0"/>
            </a:endParaRPr>
          </a:p>
          <a:p>
            <a:pPr marL="0" indent="0" algn="ctr">
              <a:buNone/>
            </a:pPr>
            <a:r>
              <a:rPr lang="en-US" sz="1800" b="1" cap="all" dirty="0">
                <a:solidFill>
                  <a:schemeClr val="accent1"/>
                </a:solidFill>
                <a:latin typeface="Calibri" panose="020F0502020204030204" pitchFamily="34" charset="0"/>
                <a:cs typeface="Calibri" panose="020F0502020204030204" pitchFamily="34" charset="0"/>
              </a:rPr>
              <a:t>Email: ddk8@edu.hmu.gr</a:t>
            </a:r>
          </a:p>
        </p:txBody>
      </p:sp>
      <p:pic>
        <p:nvPicPr>
          <p:cNvPr id="1032" name="Picture 8" descr="What's the difference in Natural Language Processing, Natural Language  Understanding &amp; Large Language Models?">
            <a:extLst>
              <a:ext uri="{FF2B5EF4-FFF2-40B4-BE49-F238E27FC236}">
                <a16:creationId xmlns:a16="http://schemas.microsoft.com/office/drawing/2014/main" id="{5262ACF8-5F28-486F-B838-2335AD215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668" y="3429000"/>
            <a:ext cx="5667643" cy="31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4942-34FA-436A-ACBF-311B8B69B54A}"/>
              </a:ext>
            </a:extLst>
          </p:cNvPr>
          <p:cNvSpPr>
            <a:spLocks noGrp="1"/>
          </p:cNvSpPr>
          <p:nvPr>
            <p:ph type="title"/>
          </p:nvPr>
        </p:nvSpPr>
        <p:spPr/>
        <p:txBody>
          <a:bodyPr/>
          <a:lstStyle/>
          <a:p>
            <a:r>
              <a:rPr lang="el-GR" dirty="0"/>
              <a:t>ΤΙ ΘΑ ΜΑΘΟΥΜΕ ΣΤΟ ΜΑΘΗΜΑ</a:t>
            </a:r>
            <a:endParaRPr lang="en-US" dirty="0"/>
          </a:p>
        </p:txBody>
      </p:sp>
      <p:sp>
        <p:nvSpPr>
          <p:cNvPr id="3" name="Content Placeholder 2">
            <a:extLst>
              <a:ext uri="{FF2B5EF4-FFF2-40B4-BE49-F238E27FC236}">
                <a16:creationId xmlns:a16="http://schemas.microsoft.com/office/drawing/2014/main" id="{13A61929-24CB-47AC-93B5-9A53F00DD2CC}"/>
              </a:ext>
            </a:extLst>
          </p:cNvPr>
          <p:cNvSpPr>
            <a:spLocks noGrp="1"/>
          </p:cNvSpPr>
          <p:nvPr>
            <p:ph idx="1"/>
          </p:nvPr>
        </p:nvSpPr>
        <p:spPr>
          <a:xfrm>
            <a:off x="581192" y="2340864"/>
            <a:ext cx="3999197" cy="3634486"/>
          </a:xfrm>
        </p:spPr>
        <p:txBody>
          <a:bodyPr/>
          <a:lstStyle/>
          <a:p>
            <a:r>
              <a:rPr lang="el-GR" b="1" dirty="0"/>
              <a:t>Προ-εκπαιδευμένα Μοντέλα (</a:t>
            </a:r>
            <a:r>
              <a:rPr lang="en-US" b="1" dirty="0"/>
              <a:t>LLMs)</a:t>
            </a:r>
            <a:endParaRPr lang="el-GR" b="1" dirty="0"/>
          </a:p>
          <a:p>
            <a:pPr lvl="1"/>
            <a:r>
              <a:rPr lang="en-US" dirty="0"/>
              <a:t>GPT, BERT, Gemma, Mistral</a:t>
            </a:r>
            <a:endParaRPr lang="el-GR" dirty="0"/>
          </a:p>
          <a:p>
            <a:r>
              <a:rPr lang="el-GR" b="1" dirty="0"/>
              <a:t>Generative AI</a:t>
            </a:r>
            <a:endParaRPr lang="el-GR" dirty="0"/>
          </a:p>
          <a:p>
            <a:pPr lvl="1">
              <a:buFont typeface="Arial" panose="020B0604020202020204" pitchFamily="34" charset="0"/>
              <a:buChar char="•"/>
            </a:pPr>
            <a:r>
              <a:rPr lang="el-GR" dirty="0"/>
              <a:t>Πώς τα μοντέλα “παράγουν” κείμενο</a:t>
            </a:r>
          </a:p>
          <a:p>
            <a:pPr lvl="1">
              <a:buFont typeface="Arial" panose="020B0604020202020204" pitchFamily="34" charset="0"/>
              <a:buChar char="•"/>
            </a:pPr>
            <a:r>
              <a:rPr lang="el-GR" dirty="0"/>
              <a:t>Τεχνικές fine-tuning και prompting</a:t>
            </a:r>
          </a:p>
          <a:p>
            <a:r>
              <a:rPr lang="el-GR" b="1" dirty="0"/>
              <a:t>RAG (Retrieval-Augmented Generation)</a:t>
            </a:r>
            <a:endParaRPr lang="el-GR" dirty="0"/>
          </a:p>
          <a:p>
            <a:pPr lvl="1">
              <a:buFont typeface="Arial" panose="020B0604020202020204" pitchFamily="34" charset="0"/>
              <a:buChar char="•"/>
            </a:pPr>
            <a:r>
              <a:rPr lang="el-GR" dirty="0"/>
              <a:t>Πώς συνδυάζουμε γνώση από βάσεις δεδομένων με LLMs</a:t>
            </a:r>
          </a:p>
        </p:txBody>
      </p:sp>
      <p:pic>
        <p:nvPicPr>
          <p:cNvPr id="6" name="Picture 5">
            <a:extLst>
              <a:ext uri="{FF2B5EF4-FFF2-40B4-BE49-F238E27FC236}">
                <a16:creationId xmlns:a16="http://schemas.microsoft.com/office/drawing/2014/main" id="{97F99902-BD56-474A-B286-FA15CF61C57C}"/>
              </a:ext>
            </a:extLst>
          </p:cNvPr>
          <p:cNvPicPr>
            <a:picLocks noChangeAspect="1"/>
          </p:cNvPicPr>
          <p:nvPr/>
        </p:nvPicPr>
        <p:blipFill>
          <a:blip r:embed="rId2"/>
          <a:stretch>
            <a:fillRect/>
          </a:stretch>
        </p:blipFill>
        <p:spPr>
          <a:xfrm>
            <a:off x="4819466" y="2416220"/>
            <a:ext cx="7305422" cy="3483773"/>
          </a:xfrm>
          <a:prstGeom prst="rect">
            <a:avLst/>
          </a:prstGeom>
        </p:spPr>
      </p:pic>
    </p:spTree>
    <p:extLst>
      <p:ext uri="{BB962C8B-B14F-4D97-AF65-F5344CB8AC3E}">
        <p14:creationId xmlns:p14="http://schemas.microsoft.com/office/powerpoint/2010/main" val="237342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9009-A798-45C3-9C91-051366FACEF6}"/>
              </a:ext>
            </a:extLst>
          </p:cNvPr>
          <p:cNvSpPr>
            <a:spLocks noGrp="1"/>
          </p:cNvSpPr>
          <p:nvPr>
            <p:ph type="title"/>
          </p:nvPr>
        </p:nvSpPr>
        <p:spPr/>
        <p:txBody>
          <a:bodyPr/>
          <a:lstStyle/>
          <a:p>
            <a:r>
              <a:rPr lang="el-GR" dirty="0"/>
              <a:t>ΑΠΟ το ΚΕΙΜΕΝΟ στη ΤΕΧΝΗΤΗ ΝΟΗΜΟΣΥΝΗ</a:t>
            </a:r>
            <a:endParaRPr lang="en-US" dirty="0"/>
          </a:p>
        </p:txBody>
      </p:sp>
      <p:sp>
        <p:nvSpPr>
          <p:cNvPr id="3" name="Content Placeholder 2">
            <a:extLst>
              <a:ext uri="{FF2B5EF4-FFF2-40B4-BE49-F238E27FC236}">
                <a16:creationId xmlns:a16="http://schemas.microsoft.com/office/drawing/2014/main" id="{256A22E4-2A7F-469F-9E63-5A75AA57DD67}"/>
              </a:ext>
            </a:extLst>
          </p:cNvPr>
          <p:cNvSpPr>
            <a:spLocks noGrp="1"/>
          </p:cNvSpPr>
          <p:nvPr>
            <p:ph idx="1"/>
          </p:nvPr>
        </p:nvSpPr>
        <p:spPr>
          <a:xfrm>
            <a:off x="581192" y="2340864"/>
            <a:ext cx="11029615" cy="2033994"/>
          </a:xfrm>
        </p:spPr>
        <p:txBody>
          <a:bodyPr>
            <a:normAutofit fontScale="92500" lnSpcReduction="10000"/>
          </a:bodyPr>
          <a:lstStyle/>
          <a:p>
            <a:r>
              <a:rPr lang="el-GR" dirty="0"/>
              <a:t>Το NLP είναι το κομμάτι της AI που μαθαίνει από το κείμενο</a:t>
            </a:r>
          </a:p>
          <a:p>
            <a:r>
              <a:rPr lang="el-GR" dirty="0"/>
              <a:t>Στόχος: να κατανοεί, αναλύει και δημιουργεί φυσική γλώσσα</a:t>
            </a:r>
          </a:p>
          <a:p>
            <a:r>
              <a:rPr lang="el-GR" dirty="0"/>
              <a:t>Βασικά στάδια:</a:t>
            </a:r>
          </a:p>
          <a:p>
            <a:pPr lvl="1"/>
            <a:r>
              <a:rPr lang="el-GR" dirty="0" err="1"/>
              <a:t>Προεπεξεργασία</a:t>
            </a:r>
            <a:r>
              <a:rPr lang="el-GR" dirty="0"/>
              <a:t> κειμένου</a:t>
            </a:r>
          </a:p>
          <a:p>
            <a:pPr lvl="1"/>
            <a:r>
              <a:rPr lang="el-GR" dirty="0"/>
              <a:t>Εκπαίδευση σε μεγάλα σύνολα δεδομένων</a:t>
            </a:r>
          </a:p>
          <a:p>
            <a:pPr lvl="1"/>
            <a:r>
              <a:rPr lang="el-GR" dirty="0"/>
              <a:t>Παραγωγή ή κατηγοριοποίηση απαντήσεων</a:t>
            </a:r>
            <a:endParaRPr lang="en-US" dirty="0"/>
          </a:p>
        </p:txBody>
      </p:sp>
      <p:pic>
        <p:nvPicPr>
          <p:cNvPr id="5122" name="Picture 2" descr="Natural Language Processing Functionality in AI">
            <a:extLst>
              <a:ext uri="{FF2B5EF4-FFF2-40B4-BE49-F238E27FC236}">
                <a16:creationId xmlns:a16="http://schemas.microsoft.com/office/drawing/2014/main" id="{DE6515D3-B9A4-48C5-95C0-A8BFC6DCF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53" t="13822" r="4767" b="16936"/>
          <a:stretch/>
        </p:blipFill>
        <p:spPr bwMode="auto">
          <a:xfrm>
            <a:off x="1854139" y="4824005"/>
            <a:ext cx="8483721" cy="18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757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71F8-F1DF-4225-85F4-86E67FE7DC2E}"/>
              </a:ext>
            </a:extLst>
          </p:cNvPr>
          <p:cNvSpPr>
            <a:spLocks noGrp="1"/>
          </p:cNvSpPr>
          <p:nvPr>
            <p:ph type="title"/>
          </p:nvPr>
        </p:nvSpPr>
        <p:spPr/>
        <p:txBody>
          <a:bodyPr/>
          <a:lstStyle/>
          <a:p>
            <a:r>
              <a:rPr lang="en-US" dirty="0"/>
              <a:t>GENAI </a:t>
            </a:r>
            <a:r>
              <a:rPr lang="el-GR" dirty="0"/>
              <a:t>: Πως </a:t>
            </a:r>
            <a:r>
              <a:rPr lang="el-GR" dirty="0" err="1"/>
              <a:t>παραγεται</a:t>
            </a:r>
            <a:r>
              <a:rPr lang="el-GR" dirty="0"/>
              <a:t> το </a:t>
            </a:r>
            <a:r>
              <a:rPr lang="el-GR" dirty="0" err="1"/>
              <a:t>κειμενο</a:t>
            </a:r>
            <a:endParaRPr lang="en-US" dirty="0"/>
          </a:p>
        </p:txBody>
      </p:sp>
      <p:sp>
        <p:nvSpPr>
          <p:cNvPr id="3" name="Content Placeholder 2">
            <a:extLst>
              <a:ext uri="{FF2B5EF4-FFF2-40B4-BE49-F238E27FC236}">
                <a16:creationId xmlns:a16="http://schemas.microsoft.com/office/drawing/2014/main" id="{CE73D26D-C896-490E-BFDD-93EEE882FD62}"/>
              </a:ext>
            </a:extLst>
          </p:cNvPr>
          <p:cNvSpPr>
            <a:spLocks noGrp="1"/>
          </p:cNvSpPr>
          <p:nvPr>
            <p:ph idx="1"/>
          </p:nvPr>
        </p:nvSpPr>
        <p:spPr>
          <a:xfrm>
            <a:off x="581193" y="2340864"/>
            <a:ext cx="5514808" cy="3634486"/>
          </a:xfrm>
        </p:spPr>
        <p:txBody>
          <a:bodyPr/>
          <a:lstStyle/>
          <a:p>
            <a:r>
              <a:rPr lang="el-GR" dirty="0"/>
              <a:t>Τα μοντέλα μαθαίνουν πιθανότητες λέξεων σε ακολουθίες</a:t>
            </a:r>
          </a:p>
          <a:p>
            <a:r>
              <a:rPr lang="el-GR" dirty="0"/>
              <a:t>Δημιουργούν νέο κείμενο μία λέξη τη φορά</a:t>
            </a:r>
          </a:p>
          <a:p>
            <a:r>
              <a:rPr lang="el-GR" dirty="0"/>
              <a:t>Χρησιμοποιούν </a:t>
            </a:r>
            <a:r>
              <a:rPr lang="el-GR" dirty="0" err="1"/>
              <a:t>transformers</a:t>
            </a:r>
            <a:r>
              <a:rPr lang="el-GR" dirty="0"/>
              <a:t>, attention, context</a:t>
            </a:r>
          </a:p>
          <a:p>
            <a:r>
              <a:rPr lang="el-GR" dirty="0"/>
              <a:t>Παραδείγματα:</a:t>
            </a:r>
          </a:p>
          <a:p>
            <a:pPr lvl="1"/>
            <a:r>
              <a:rPr lang="el-GR" dirty="0"/>
              <a:t>ChatGPT, </a:t>
            </a:r>
            <a:r>
              <a:rPr lang="el-GR" dirty="0" err="1"/>
              <a:t>Gemini</a:t>
            </a:r>
            <a:r>
              <a:rPr lang="el-GR" dirty="0"/>
              <a:t>, </a:t>
            </a:r>
            <a:r>
              <a:rPr lang="el-GR" dirty="0" err="1"/>
              <a:t>Claude</a:t>
            </a:r>
            <a:r>
              <a:rPr lang="el-GR" dirty="0"/>
              <a:t>, </a:t>
            </a:r>
            <a:r>
              <a:rPr lang="el-GR" dirty="0" err="1"/>
              <a:t>Mistral</a:t>
            </a:r>
            <a:r>
              <a:rPr lang="el-GR" dirty="0"/>
              <a:t>, </a:t>
            </a:r>
            <a:r>
              <a:rPr lang="el-GR" dirty="0" err="1"/>
              <a:t>Gemma</a:t>
            </a:r>
            <a:endParaRPr lang="el-GR" dirty="0"/>
          </a:p>
          <a:p>
            <a:r>
              <a:rPr lang="el-GR" dirty="0"/>
              <a:t>Εφαρμογές: </a:t>
            </a:r>
            <a:r>
              <a:rPr lang="el-GR" dirty="0" err="1"/>
              <a:t>Chatbots</a:t>
            </a:r>
            <a:r>
              <a:rPr lang="el-GR" dirty="0"/>
              <a:t>, περιλήψεις, απαντήσεις, δημιουργία περιεχομένου</a:t>
            </a:r>
            <a:endParaRPr lang="en-US" dirty="0"/>
          </a:p>
        </p:txBody>
      </p:sp>
      <p:pic>
        <p:nvPicPr>
          <p:cNvPr id="5" name="Picture 4">
            <a:extLst>
              <a:ext uri="{FF2B5EF4-FFF2-40B4-BE49-F238E27FC236}">
                <a16:creationId xmlns:a16="http://schemas.microsoft.com/office/drawing/2014/main" id="{80C2651A-BE62-44E9-86F9-D93C4D860ECB}"/>
              </a:ext>
            </a:extLst>
          </p:cNvPr>
          <p:cNvPicPr>
            <a:picLocks noChangeAspect="1"/>
          </p:cNvPicPr>
          <p:nvPr/>
        </p:nvPicPr>
        <p:blipFill>
          <a:blip r:embed="rId2"/>
          <a:stretch>
            <a:fillRect/>
          </a:stretch>
        </p:blipFill>
        <p:spPr>
          <a:xfrm>
            <a:off x="6254278" y="2698843"/>
            <a:ext cx="5837054" cy="2918527"/>
          </a:xfrm>
          <a:prstGeom prst="rect">
            <a:avLst/>
          </a:prstGeom>
        </p:spPr>
      </p:pic>
    </p:spTree>
    <p:extLst>
      <p:ext uri="{BB962C8B-B14F-4D97-AF65-F5344CB8AC3E}">
        <p14:creationId xmlns:p14="http://schemas.microsoft.com/office/powerpoint/2010/main" val="273191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5A93-F00C-4C8D-8DD7-03BA5CB49608}"/>
              </a:ext>
            </a:extLst>
          </p:cNvPr>
          <p:cNvSpPr>
            <a:spLocks noGrp="1"/>
          </p:cNvSpPr>
          <p:nvPr>
            <p:ph type="title"/>
          </p:nvPr>
        </p:nvSpPr>
        <p:spPr/>
        <p:txBody>
          <a:bodyPr/>
          <a:lstStyle/>
          <a:p>
            <a:r>
              <a:rPr lang="el-GR" dirty="0" err="1"/>
              <a:t>Απο</a:t>
            </a:r>
            <a:r>
              <a:rPr lang="el-GR" dirty="0"/>
              <a:t> το </a:t>
            </a:r>
            <a:r>
              <a:rPr lang="en-US" dirty="0" err="1"/>
              <a:t>genai</a:t>
            </a:r>
            <a:r>
              <a:rPr lang="el-GR" dirty="0"/>
              <a:t> στο </a:t>
            </a:r>
            <a:r>
              <a:rPr lang="en-US" dirty="0"/>
              <a:t>rag</a:t>
            </a:r>
          </a:p>
        </p:txBody>
      </p:sp>
      <p:sp>
        <p:nvSpPr>
          <p:cNvPr id="3" name="Content Placeholder 2">
            <a:extLst>
              <a:ext uri="{FF2B5EF4-FFF2-40B4-BE49-F238E27FC236}">
                <a16:creationId xmlns:a16="http://schemas.microsoft.com/office/drawing/2014/main" id="{F256AAEB-73AE-4799-8492-947A6BC0C904}"/>
              </a:ext>
            </a:extLst>
          </p:cNvPr>
          <p:cNvSpPr>
            <a:spLocks noGrp="1"/>
          </p:cNvSpPr>
          <p:nvPr>
            <p:ph idx="1"/>
          </p:nvPr>
        </p:nvSpPr>
        <p:spPr/>
        <p:txBody>
          <a:bodyPr/>
          <a:lstStyle/>
          <a:p>
            <a:r>
              <a:rPr lang="el-GR" dirty="0"/>
              <a:t>RAG = Retrieval-Augmented Generation</a:t>
            </a:r>
            <a:endParaRPr lang="en-US" dirty="0"/>
          </a:p>
          <a:p>
            <a:r>
              <a:rPr lang="el-GR" dirty="0"/>
              <a:t>Συνδυάζει δύο δυνάμεις:</a:t>
            </a:r>
            <a:endParaRPr lang="en-US" dirty="0"/>
          </a:p>
          <a:p>
            <a:pPr lvl="1"/>
            <a:r>
              <a:rPr lang="el-GR" dirty="0"/>
              <a:t>Ανάκτηση γνώσης (</a:t>
            </a:r>
            <a:r>
              <a:rPr lang="el-GR" dirty="0" err="1"/>
              <a:t>retrieval</a:t>
            </a:r>
            <a:r>
              <a:rPr lang="el-GR" dirty="0"/>
              <a:t>) από μια βάση δεδομένων ή κείμενα</a:t>
            </a:r>
            <a:endParaRPr lang="en-US" dirty="0"/>
          </a:p>
          <a:p>
            <a:pPr lvl="1"/>
            <a:r>
              <a:rPr lang="el-GR" dirty="0"/>
              <a:t>Παραγωγή απαντήσεων (</a:t>
            </a:r>
            <a:r>
              <a:rPr lang="el-GR" dirty="0" err="1"/>
              <a:t>generation</a:t>
            </a:r>
            <a:r>
              <a:rPr lang="el-GR" dirty="0"/>
              <a:t>) από το LLM</a:t>
            </a:r>
            <a:endParaRPr lang="en-US" dirty="0"/>
          </a:p>
          <a:p>
            <a:r>
              <a:rPr lang="el-GR" dirty="0"/>
              <a:t>Έτσι, το μοντέλο:</a:t>
            </a:r>
            <a:endParaRPr lang="en-US" dirty="0"/>
          </a:p>
          <a:p>
            <a:pPr lvl="1"/>
            <a:r>
              <a:rPr lang="el-GR" dirty="0"/>
              <a:t>Δεν “φαντάζεται” απαντήσεις</a:t>
            </a:r>
            <a:r>
              <a:rPr lang="en-US" dirty="0"/>
              <a:t> </a:t>
            </a:r>
            <a:r>
              <a:rPr lang="en-US" dirty="0">
                <a:latin typeface="Corbel" panose="020B0503020204020204" pitchFamily="34" charset="0"/>
              </a:rPr>
              <a:t>(Hallucinations)</a:t>
            </a:r>
          </a:p>
          <a:p>
            <a:pPr lvl="1"/>
            <a:r>
              <a:rPr lang="el-GR" dirty="0"/>
              <a:t>Βασίζεται σε αληθινές πηγές</a:t>
            </a:r>
            <a:endParaRPr lang="en-US" dirty="0"/>
          </a:p>
          <a:p>
            <a:pPr lvl="1"/>
            <a:r>
              <a:rPr lang="el-GR" dirty="0"/>
              <a:t>Παράγει τεκμηριωμένες απαντήσεις</a:t>
            </a:r>
            <a:endParaRPr lang="en-US" dirty="0"/>
          </a:p>
        </p:txBody>
      </p:sp>
      <p:pic>
        <p:nvPicPr>
          <p:cNvPr id="8198" name="Picture 6" descr="RAG Tutorial with Langchain: From Basics to Advanced Optimization | by Huda  Saleh | Level Up Coding">
            <a:extLst>
              <a:ext uri="{FF2B5EF4-FFF2-40B4-BE49-F238E27FC236}">
                <a16:creationId xmlns:a16="http://schemas.microsoft.com/office/drawing/2014/main" id="{075AE5A3-8241-433F-81BC-D103F1E28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383" y="2486644"/>
            <a:ext cx="5890617" cy="33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06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DFF0-67C0-4D70-86A8-EB2EE8CAEADB}"/>
              </a:ext>
            </a:extLst>
          </p:cNvPr>
          <p:cNvSpPr>
            <a:spLocks noGrp="1"/>
          </p:cNvSpPr>
          <p:nvPr>
            <p:ph type="title"/>
          </p:nvPr>
        </p:nvSpPr>
        <p:spPr/>
        <p:txBody>
          <a:bodyPr/>
          <a:lstStyle/>
          <a:p>
            <a:r>
              <a:rPr lang="el-GR" dirty="0"/>
              <a:t>ΠΩΣ ΘΑ ΔΟΥΛΕΨΟΥΜΕ</a:t>
            </a:r>
            <a:endParaRPr lang="en-US" dirty="0"/>
          </a:p>
        </p:txBody>
      </p:sp>
      <p:sp>
        <p:nvSpPr>
          <p:cNvPr id="3" name="Content Placeholder 2">
            <a:extLst>
              <a:ext uri="{FF2B5EF4-FFF2-40B4-BE49-F238E27FC236}">
                <a16:creationId xmlns:a16="http://schemas.microsoft.com/office/drawing/2014/main" id="{0236D7AC-53FE-4D63-A371-E8EA25A87754}"/>
              </a:ext>
            </a:extLst>
          </p:cNvPr>
          <p:cNvSpPr>
            <a:spLocks noGrp="1"/>
          </p:cNvSpPr>
          <p:nvPr>
            <p:ph idx="1"/>
          </p:nvPr>
        </p:nvSpPr>
        <p:spPr/>
        <p:txBody>
          <a:bodyPr>
            <a:normAutofit lnSpcReduction="10000"/>
          </a:bodyPr>
          <a:lstStyle/>
          <a:p>
            <a:r>
              <a:rPr lang="el-GR" dirty="0"/>
              <a:t>Πρακτικά </a:t>
            </a:r>
            <a:r>
              <a:rPr lang="en-US" dirty="0"/>
              <a:t>Notebooks </a:t>
            </a:r>
            <a:r>
              <a:rPr lang="el-GR" dirty="0"/>
              <a:t>στο </a:t>
            </a:r>
            <a:r>
              <a:rPr lang="en-US" dirty="0"/>
              <a:t>Google Colab</a:t>
            </a:r>
            <a:endParaRPr lang="el-GR" dirty="0"/>
          </a:p>
          <a:p>
            <a:r>
              <a:rPr lang="el-GR" dirty="0"/>
              <a:t>Χρήση </a:t>
            </a:r>
            <a:r>
              <a:rPr lang="en-US" dirty="0"/>
              <a:t>Hugging Face Transformers &amp; Datasets</a:t>
            </a:r>
            <a:endParaRPr lang="el-GR" dirty="0"/>
          </a:p>
          <a:p>
            <a:r>
              <a:rPr lang="el-GR" dirty="0"/>
              <a:t>Κώδικας σε πραγματικό χρόνο</a:t>
            </a:r>
          </a:p>
          <a:p>
            <a:r>
              <a:rPr lang="el-GR" dirty="0"/>
              <a:t>Δημιουργία </a:t>
            </a:r>
            <a:r>
              <a:rPr lang="en-US" dirty="0"/>
              <a:t>embeddings</a:t>
            </a:r>
            <a:endParaRPr lang="el-GR" dirty="0"/>
          </a:p>
          <a:p>
            <a:r>
              <a:rPr lang="en-US" dirty="0"/>
              <a:t>RAG pipeline</a:t>
            </a:r>
            <a:endParaRPr lang="el-GR" dirty="0"/>
          </a:p>
          <a:p>
            <a:r>
              <a:rPr lang="el-GR" dirty="0"/>
              <a:t>Κάθε μάθημα θα έχει </a:t>
            </a:r>
            <a:r>
              <a:rPr lang="en-US" dirty="0"/>
              <a:t>demo</a:t>
            </a:r>
          </a:p>
          <a:p>
            <a:r>
              <a:rPr lang="en-US" dirty="0"/>
              <a:t>Project </a:t>
            </a:r>
            <a:r>
              <a:rPr lang="el-GR" dirty="0" err="1"/>
              <a:t>μαθηματος</a:t>
            </a:r>
            <a:endParaRPr lang="el-GR" dirty="0"/>
          </a:p>
          <a:p>
            <a:r>
              <a:rPr lang="el-GR" i="1" dirty="0"/>
              <a:t>Τελικός στόχος:</a:t>
            </a:r>
            <a:br>
              <a:rPr lang="el-GR" dirty="0"/>
            </a:br>
            <a:r>
              <a:rPr lang="el-GR" dirty="0"/>
              <a:t>Να κατανοήσετε </a:t>
            </a:r>
            <a:r>
              <a:rPr lang="el-GR" b="1" dirty="0"/>
              <a:t>πώς τα συστήματα φωνής και γλώσσας “καταλαβαίνουν” και “μιλούν”</a:t>
            </a:r>
            <a:br>
              <a:rPr lang="el-GR" dirty="0"/>
            </a:br>
            <a:r>
              <a:rPr lang="el-GR" dirty="0"/>
              <a:t>και να μπορέσετε να </a:t>
            </a:r>
            <a:r>
              <a:rPr lang="el-GR" b="1" dirty="0"/>
              <a:t>φτιάξετε μια απλή AI εφαρμογή</a:t>
            </a:r>
            <a:r>
              <a:rPr lang="el-GR" dirty="0"/>
              <a:t> μόνοι σας.</a:t>
            </a:r>
            <a:endParaRPr lang="en-US" dirty="0"/>
          </a:p>
        </p:txBody>
      </p:sp>
    </p:spTree>
    <p:extLst>
      <p:ext uri="{BB962C8B-B14F-4D97-AF65-F5344CB8AC3E}">
        <p14:creationId xmlns:p14="http://schemas.microsoft.com/office/powerpoint/2010/main" val="4180981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B4F6-3002-410F-9D75-12810D4FE0E4}"/>
              </a:ext>
            </a:extLst>
          </p:cNvPr>
          <p:cNvSpPr>
            <a:spLocks noGrp="1"/>
          </p:cNvSpPr>
          <p:nvPr>
            <p:ph type="title"/>
          </p:nvPr>
        </p:nvSpPr>
        <p:spPr/>
        <p:txBody>
          <a:bodyPr/>
          <a:lstStyle/>
          <a:p>
            <a:r>
              <a:rPr lang="en-US" dirty="0"/>
              <a:t>Q&amp;A / brainstorming</a:t>
            </a:r>
          </a:p>
        </p:txBody>
      </p:sp>
      <p:sp>
        <p:nvSpPr>
          <p:cNvPr id="3" name="Content Placeholder 2">
            <a:extLst>
              <a:ext uri="{FF2B5EF4-FFF2-40B4-BE49-F238E27FC236}">
                <a16:creationId xmlns:a16="http://schemas.microsoft.com/office/drawing/2014/main" id="{AEC89B4B-3F53-49B3-BA7C-CE03F9073036}"/>
              </a:ext>
            </a:extLst>
          </p:cNvPr>
          <p:cNvSpPr>
            <a:spLocks noGrp="1"/>
          </p:cNvSpPr>
          <p:nvPr>
            <p:ph idx="1"/>
          </p:nvPr>
        </p:nvSpPr>
        <p:spPr/>
        <p:txBody>
          <a:bodyPr/>
          <a:lstStyle/>
          <a:p>
            <a:r>
              <a:rPr lang="el-GR" dirty="0"/>
              <a:t>Πού έχετε δει εφαρμογές τεχνητής νοημοσύνης στη φωνή ή στη γλώσσα;</a:t>
            </a:r>
          </a:p>
          <a:p>
            <a:r>
              <a:rPr lang="el-GR" dirty="0"/>
              <a:t>Σας έχει απαντήσει ποτέ “λάθος” ένα chatbot; </a:t>
            </a:r>
          </a:p>
          <a:p>
            <a:r>
              <a:rPr lang="el-GR" dirty="0"/>
              <a:t>Τι νομίζετε ότι έφταιξε;</a:t>
            </a:r>
          </a:p>
          <a:p>
            <a:r>
              <a:rPr lang="el-GR" dirty="0"/>
              <a:t>Πώς θα μπορούσε να βοηθήσει η τεχνητή νοημοσύνη στην ιατρική;</a:t>
            </a:r>
          </a:p>
          <a:p>
            <a:r>
              <a:rPr lang="el-GR" dirty="0"/>
              <a:t>Θα εμπιστευόσασταν ένα chatbot να σας δώσει πληροφορίες για την υγεία σας;</a:t>
            </a:r>
            <a:endParaRPr lang="en-US" dirty="0"/>
          </a:p>
        </p:txBody>
      </p:sp>
    </p:spTree>
    <p:extLst>
      <p:ext uri="{BB962C8B-B14F-4D97-AF65-F5344CB8AC3E}">
        <p14:creationId xmlns:p14="http://schemas.microsoft.com/office/powerpoint/2010/main" val="225972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5156-DABF-4A47-93C4-B6B5B5BBD4B4}"/>
              </a:ext>
            </a:extLst>
          </p:cNvPr>
          <p:cNvSpPr>
            <a:spLocks noGrp="1"/>
          </p:cNvSpPr>
          <p:nvPr>
            <p:ph type="title"/>
          </p:nvPr>
        </p:nvSpPr>
        <p:spPr/>
        <p:txBody>
          <a:bodyPr/>
          <a:lstStyle/>
          <a:p>
            <a:r>
              <a:rPr lang="el-GR" dirty="0"/>
              <a:t>Τι θα </a:t>
            </a:r>
            <a:r>
              <a:rPr lang="el-GR" dirty="0" err="1"/>
              <a:t>γνωριζετε</a:t>
            </a:r>
            <a:r>
              <a:rPr lang="el-GR" dirty="0"/>
              <a:t> στο </a:t>
            </a:r>
            <a:r>
              <a:rPr lang="el-GR" dirty="0" err="1"/>
              <a:t>τελοσ</a:t>
            </a:r>
            <a:endParaRPr lang="en-US" dirty="0"/>
          </a:p>
        </p:txBody>
      </p:sp>
      <p:sp>
        <p:nvSpPr>
          <p:cNvPr id="3" name="Content Placeholder 2">
            <a:extLst>
              <a:ext uri="{FF2B5EF4-FFF2-40B4-BE49-F238E27FC236}">
                <a16:creationId xmlns:a16="http://schemas.microsoft.com/office/drawing/2014/main" id="{94AEAEE4-6100-4D1E-BC30-D06672633E65}"/>
              </a:ext>
            </a:extLst>
          </p:cNvPr>
          <p:cNvSpPr>
            <a:spLocks noGrp="1"/>
          </p:cNvSpPr>
          <p:nvPr>
            <p:ph idx="1"/>
          </p:nvPr>
        </p:nvSpPr>
        <p:spPr/>
        <p:txBody>
          <a:bodyPr/>
          <a:lstStyle/>
          <a:p>
            <a:r>
              <a:rPr lang="el-GR" dirty="0"/>
              <a:t>Πρακτικές γνώσεις σε NLP και Generative AI</a:t>
            </a:r>
          </a:p>
          <a:p>
            <a:r>
              <a:rPr lang="el-GR" dirty="0"/>
              <a:t>Ικανότητα να φτιάχνετε βασικά </a:t>
            </a:r>
            <a:r>
              <a:rPr lang="el-GR" dirty="0" err="1"/>
              <a:t>chatbots</a:t>
            </a:r>
            <a:r>
              <a:rPr lang="el-GR" dirty="0"/>
              <a:t> ή RAG συστήματα</a:t>
            </a:r>
          </a:p>
          <a:p>
            <a:r>
              <a:rPr lang="el-GR" dirty="0"/>
              <a:t>Κατανόηση πώς “σκέφτονται” τα LLMs</a:t>
            </a:r>
          </a:p>
          <a:p>
            <a:r>
              <a:rPr lang="el-GR" dirty="0"/>
              <a:t>Εμπειρία σε </a:t>
            </a:r>
            <a:r>
              <a:rPr lang="el-GR" dirty="0" err="1"/>
              <a:t>Python</a:t>
            </a:r>
            <a:r>
              <a:rPr lang="el-GR" dirty="0"/>
              <a:t>, Hugging Face, και Colab</a:t>
            </a:r>
          </a:p>
          <a:p>
            <a:r>
              <a:rPr lang="el-GR" dirty="0"/>
              <a:t>Προετοιμασία για έρευνα ή καριέρα σε AI</a:t>
            </a:r>
            <a:endParaRPr lang="en-US" dirty="0"/>
          </a:p>
        </p:txBody>
      </p:sp>
    </p:spTree>
    <p:extLst>
      <p:ext uri="{BB962C8B-B14F-4D97-AF65-F5344CB8AC3E}">
        <p14:creationId xmlns:p14="http://schemas.microsoft.com/office/powerpoint/2010/main" val="308077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DF9-7CF5-4CB1-B071-E12489837453}"/>
              </a:ext>
            </a:extLst>
          </p:cNvPr>
          <p:cNvSpPr>
            <a:spLocks noGrp="1"/>
          </p:cNvSpPr>
          <p:nvPr>
            <p:ph type="title"/>
          </p:nvPr>
        </p:nvSpPr>
        <p:spPr/>
        <p:txBody>
          <a:bodyPr/>
          <a:lstStyle/>
          <a:p>
            <a:r>
              <a:rPr lang="el-GR" dirty="0"/>
              <a:t>Τι </a:t>
            </a:r>
            <a:r>
              <a:rPr lang="el-GR" dirty="0" err="1"/>
              <a:t>σημανει</a:t>
            </a:r>
            <a:r>
              <a:rPr lang="el-GR" dirty="0"/>
              <a:t> “ΕΠΕΞΕΡΓΑΣΙΑ ΦΩΝΗΣ ΚΑΙ ΦΥΣΙΚΗΣ ΓΛΩΣΣΑΣ”</a:t>
            </a:r>
            <a:endParaRPr lang="en-US" dirty="0"/>
          </a:p>
        </p:txBody>
      </p:sp>
      <p:sp>
        <p:nvSpPr>
          <p:cNvPr id="3" name="Content Placeholder 2">
            <a:extLst>
              <a:ext uri="{FF2B5EF4-FFF2-40B4-BE49-F238E27FC236}">
                <a16:creationId xmlns:a16="http://schemas.microsoft.com/office/drawing/2014/main" id="{C80E3EC1-486D-4264-8D75-548C006578EB}"/>
              </a:ext>
            </a:extLst>
          </p:cNvPr>
          <p:cNvSpPr>
            <a:spLocks noGrp="1"/>
          </p:cNvSpPr>
          <p:nvPr>
            <p:ph idx="1"/>
          </p:nvPr>
        </p:nvSpPr>
        <p:spPr>
          <a:xfrm>
            <a:off x="581192" y="2340864"/>
            <a:ext cx="8369861" cy="3634486"/>
          </a:xfrm>
        </p:spPr>
        <p:txBody>
          <a:bodyPr/>
          <a:lstStyle/>
          <a:p>
            <a:r>
              <a:rPr lang="el-GR" dirty="0"/>
              <a:t>Συνδυάζει τεχνικές για να βοηθήσουμε τους υπολογιστές να “κατανοήσουν” τον άνθρωπο</a:t>
            </a:r>
          </a:p>
          <a:p>
            <a:r>
              <a:rPr lang="el-GR" b="1" dirty="0"/>
              <a:t>Η φωνή είναι ηχητικό σήμα </a:t>
            </a:r>
            <a:r>
              <a:rPr lang="el-GR" dirty="0"/>
              <a:t>→ χρειάζεται μετατροπή σε αριθμούς, φίλτρα, φασματική ανάλυση.</a:t>
            </a:r>
          </a:p>
          <a:p>
            <a:r>
              <a:rPr lang="el-GR" b="1" dirty="0"/>
              <a:t>Η φυσική</a:t>
            </a:r>
            <a:r>
              <a:rPr lang="el-GR" dirty="0"/>
              <a:t> </a:t>
            </a:r>
            <a:r>
              <a:rPr lang="el-GR" b="1" dirty="0"/>
              <a:t>γλώσσα</a:t>
            </a:r>
            <a:r>
              <a:rPr lang="el-GR" dirty="0"/>
              <a:t> είναι </a:t>
            </a:r>
            <a:r>
              <a:rPr lang="el-GR" i="1" dirty="0"/>
              <a:t>σειρά λέξεων</a:t>
            </a:r>
            <a:r>
              <a:rPr lang="el-GR" dirty="0"/>
              <a:t> → χρειάζεται κατανόηση νοήματος και συμφραζομένων.</a:t>
            </a:r>
          </a:p>
          <a:p>
            <a:r>
              <a:rPr lang="el-GR" dirty="0"/>
              <a:t>Και τα δύο είναι μορφές ανθρώπινης επικοινωνίας που ο υπολογιστής προσπαθεί να “μεταφράσει” σε δεδομένα</a:t>
            </a:r>
          </a:p>
          <a:p>
            <a:r>
              <a:rPr lang="el-GR" dirty="0"/>
              <a:t>Κοινός στόχος: να κάνουμε τους υπολογιστές να “καταλάβουν” τον άνθρωπο.</a:t>
            </a:r>
            <a:endParaRPr lang="en-US" dirty="0"/>
          </a:p>
        </p:txBody>
      </p:sp>
      <p:pic>
        <p:nvPicPr>
          <p:cNvPr id="4098" name="Picture 2" descr="Speech to text abstract concept illustration. multi-language ...">
            <a:extLst>
              <a:ext uri="{FF2B5EF4-FFF2-40B4-BE49-F238E27FC236}">
                <a16:creationId xmlns:a16="http://schemas.microsoft.com/office/drawing/2014/main" id="{0DDEC461-C684-41AB-B020-0F0D9668C7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90" t="9657" r="9293" b="10571"/>
          <a:stretch/>
        </p:blipFill>
        <p:spPr bwMode="auto">
          <a:xfrm>
            <a:off x="8951053" y="2687936"/>
            <a:ext cx="2971456" cy="294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63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9F33-0EE3-421F-902B-42AD20AB4BC6}"/>
              </a:ext>
            </a:extLst>
          </p:cNvPr>
          <p:cNvSpPr>
            <a:spLocks noGrp="1"/>
          </p:cNvSpPr>
          <p:nvPr>
            <p:ph type="title"/>
          </p:nvPr>
        </p:nvSpPr>
        <p:spPr/>
        <p:txBody>
          <a:bodyPr/>
          <a:lstStyle/>
          <a:p>
            <a:r>
              <a:rPr lang="el-GR" dirty="0"/>
              <a:t>ΕΠΕΞΕΡΓΑΣΙΑ ΦΩΝΗΣ</a:t>
            </a:r>
            <a:endParaRPr lang="en-US" dirty="0"/>
          </a:p>
        </p:txBody>
      </p:sp>
      <p:sp>
        <p:nvSpPr>
          <p:cNvPr id="3" name="Content Placeholder 2">
            <a:extLst>
              <a:ext uri="{FF2B5EF4-FFF2-40B4-BE49-F238E27FC236}">
                <a16:creationId xmlns:a16="http://schemas.microsoft.com/office/drawing/2014/main" id="{A5F3020C-145E-4BA5-BF91-2BF384ED4C73}"/>
              </a:ext>
            </a:extLst>
          </p:cNvPr>
          <p:cNvSpPr>
            <a:spLocks noGrp="1"/>
          </p:cNvSpPr>
          <p:nvPr>
            <p:ph idx="1"/>
          </p:nvPr>
        </p:nvSpPr>
        <p:spPr/>
        <p:txBody>
          <a:bodyPr>
            <a:normAutofit fontScale="92500" lnSpcReduction="10000"/>
          </a:bodyPr>
          <a:lstStyle/>
          <a:p>
            <a:r>
              <a:rPr lang="el-GR" dirty="0"/>
              <a:t>Τι είναι ο λόγος:</a:t>
            </a:r>
          </a:p>
          <a:p>
            <a:pPr lvl="1"/>
            <a:r>
              <a:rPr lang="el-GR" dirty="0"/>
              <a:t>Ο λόγος αποτελεί το κύριο μέσο επικοινωνίας μεταξύ των ανθρώπων</a:t>
            </a:r>
          </a:p>
          <a:p>
            <a:pPr lvl="1"/>
            <a:r>
              <a:rPr lang="el-GR" dirty="0"/>
              <a:t>Χαρακτηρίζεται από εναλλαγές στον τόνο, το ύφος, την άρθρωση </a:t>
            </a:r>
            <a:r>
              <a:rPr lang="el-GR" dirty="0" err="1"/>
              <a:t>κά</a:t>
            </a:r>
            <a:endParaRPr lang="el-GR" dirty="0"/>
          </a:p>
          <a:p>
            <a:r>
              <a:rPr lang="el-GR" dirty="0"/>
              <a:t>Η φωνή είναι αναλογικό ηχητικό κύμα</a:t>
            </a:r>
          </a:p>
          <a:p>
            <a:r>
              <a:rPr lang="el-GR" dirty="0"/>
              <a:t>Μετατρέπεται σε ψηφιακά δεδομένα (sampling, </a:t>
            </a:r>
            <a:r>
              <a:rPr lang="el-GR" dirty="0" err="1"/>
              <a:t>bit</a:t>
            </a:r>
            <a:r>
              <a:rPr lang="el-GR" dirty="0"/>
              <a:t> </a:t>
            </a:r>
            <a:r>
              <a:rPr lang="el-GR" dirty="0" err="1"/>
              <a:t>depth</a:t>
            </a:r>
            <a:r>
              <a:rPr lang="el-GR" dirty="0"/>
              <a:t>)</a:t>
            </a:r>
          </a:p>
          <a:p>
            <a:r>
              <a:rPr lang="el-GR" dirty="0"/>
              <a:t>Ανάλυση σε συχνότητες και φάσματα (</a:t>
            </a:r>
            <a:r>
              <a:rPr lang="el-GR" dirty="0" err="1"/>
              <a:t>spectrograms</a:t>
            </a:r>
            <a:r>
              <a:rPr lang="el-GR" dirty="0"/>
              <a:t>)</a:t>
            </a:r>
          </a:p>
          <a:p>
            <a:r>
              <a:rPr lang="el-GR" dirty="0"/>
              <a:t>Από αυτά εξάγουμε χαρακτηριστικά όπως:</a:t>
            </a:r>
          </a:p>
          <a:p>
            <a:pPr lvl="1"/>
            <a:r>
              <a:rPr lang="el-GR" dirty="0" err="1"/>
              <a:t>pitch</a:t>
            </a:r>
            <a:r>
              <a:rPr lang="el-GR" dirty="0"/>
              <a:t> (ύψος)</a:t>
            </a:r>
          </a:p>
          <a:p>
            <a:pPr lvl="1"/>
            <a:r>
              <a:rPr lang="el-GR" dirty="0" err="1"/>
              <a:t>energy</a:t>
            </a:r>
            <a:r>
              <a:rPr lang="el-GR" dirty="0"/>
              <a:t> (ένταση)</a:t>
            </a:r>
          </a:p>
          <a:p>
            <a:pPr lvl="1"/>
            <a:r>
              <a:rPr lang="el-GR" dirty="0" err="1"/>
              <a:t>formants</a:t>
            </a:r>
            <a:r>
              <a:rPr lang="el-GR" dirty="0"/>
              <a:t> (συντονισμοί της φωνής)</a:t>
            </a:r>
          </a:p>
          <a:p>
            <a:pPr lvl="1"/>
            <a:r>
              <a:rPr lang="el-GR" dirty="0" err="1"/>
              <a:t>prosody</a:t>
            </a:r>
            <a:r>
              <a:rPr lang="el-GR" dirty="0"/>
              <a:t> (ρυθμός, μελωδία)</a:t>
            </a:r>
            <a:endParaRPr lang="en-US" dirty="0"/>
          </a:p>
        </p:txBody>
      </p:sp>
      <p:pic>
        <p:nvPicPr>
          <p:cNvPr id="6" name="Picture 3" descr="Pyramid Feature Attention Network for Speech Resampling Detection">
            <a:extLst>
              <a:ext uri="{FF2B5EF4-FFF2-40B4-BE49-F238E27FC236}">
                <a16:creationId xmlns:a16="http://schemas.microsoft.com/office/drawing/2014/main" id="{E4A4B9F3-FBA9-4D20-B657-A1D2A2D9A5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268"/>
          <a:stretch/>
        </p:blipFill>
        <p:spPr bwMode="auto">
          <a:xfrm>
            <a:off x="8005330" y="659414"/>
            <a:ext cx="3934881" cy="32388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Pyramid Feature Attention Network for Speech Resampling Detection">
            <a:extLst>
              <a:ext uri="{FF2B5EF4-FFF2-40B4-BE49-F238E27FC236}">
                <a16:creationId xmlns:a16="http://schemas.microsoft.com/office/drawing/2014/main" id="{139B821C-64BF-47DC-B05C-0B17E0F670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916"/>
          <a:stretch/>
        </p:blipFill>
        <p:spPr bwMode="auto">
          <a:xfrm>
            <a:off x="8005330" y="3898220"/>
            <a:ext cx="3408205" cy="295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72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C5C7-114E-40E6-9E24-93A35C2B18A4}"/>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Εισαγωγη στην επεξεργασια φυσικησ γλωσσας </a:t>
            </a:r>
            <a:r>
              <a:rPr lang="en-US" dirty="0">
                <a:latin typeface="Calibri" panose="020F0502020204030204" pitchFamily="34" charset="0"/>
                <a:cs typeface="Calibri" panose="020F0502020204030204" pitchFamily="34" charset="0"/>
              </a:rPr>
              <a:t>(NLP)</a:t>
            </a:r>
          </a:p>
        </p:txBody>
      </p:sp>
      <p:sp>
        <p:nvSpPr>
          <p:cNvPr id="3" name="Content Placeholder 2">
            <a:extLst>
              <a:ext uri="{FF2B5EF4-FFF2-40B4-BE49-F238E27FC236}">
                <a16:creationId xmlns:a16="http://schemas.microsoft.com/office/drawing/2014/main" id="{49E8C5A0-E4B2-4485-9ED0-AAE262BE4E0A}"/>
              </a:ext>
            </a:extLst>
          </p:cNvPr>
          <p:cNvSpPr>
            <a:spLocks noGrp="1"/>
          </p:cNvSpPr>
          <p:nvPr>
            <p:ph idx="1"/>
          </p:nvPr>
        </p:nvSpPr>
        <p:spPr>
          <a:xfrm>
            <a:off x="581192" y="2340863"/>
            <a:ext cx="11029615" cy="4118659"/>
          </a:xfrm>
        </p:spPr>
        <p:txBody>
          <a:bodyPr>
            <a:normAutofit/>
          </a:bodyPr>
          <a:lstStyle/>
          <a:p>
            <a:r>
              <a:rPr lang="el-GR" dirty="0">
                <a:latin typeface="Calibri" panose="020F0502020204030204" pitchFamily="34" charset="0"/>
                <a:cs typeface="Calibri" panose="020F0502020204030204" pitchFamily="34" charset="0"/>
              </a:rPr>
              <a:t>Η επεξεργασία φυσικής γλώσσας (</a:t>
            </a:r>
            <a:r>
              <a:rPr lang="en-US" dirty="0">
                <a:latin typeface="Calibri" panose="020F0502020204030204" pitchFamily="34" charset="0"/>
                <a:cs typeface="Calibri" panose="020F0502020204030204" pitchFamily="34" charset="0"/>
              </a:rPr>
              <a:t>Natural Language Processing – NLP) </a:t>
            </a:r>
            <a:r>
              <a:rPr lang="el-GR" dirty="0">
                <a:latin typeface="Calibri" panose="020F0502020204030204" pitchFamily="34" charset="0"/>
                <a:cs typeface="Calibri" panose="020F0502020204030204" pitchFamily="34" charset="0"/>
              </a:rPr>
              <a:t>είναι ένα υποπεδίο της τεχνητής νοημοσύνης (AI) που εστιάζει στην αλληλεπίδραση μεταξύ υπολογιστών και ανθρώπων μέσω της φυσικής γλώσσας.</a:t>
            </a:r>
            <a:endParaRPr lang="en-US" dirty="0">
              <a:latin typeface="Calibri" panose="020F0502020204030204" pitchFamily="34" charset="0"/>
              <a:cs typeface="Calibri" panose="020F0502020204030204" pitchFamily="34" charset="0"/>
            </a:endParaRPr>
          </a:p>
          <a:p>
            <a:pPr algn="l"/>
            <a:r>
              <a:rPr lang="el-GR" b="0" i="0" dirty="0">
                <a:solidFill>
                  <a:srgbClr val="374151"/>
                </a:solidFill>
                <a:effectLst/>
                <a:latin typeface="Söhne"/>
              </a:rPr>
              <a:t>Η επεξεργασία φυσικής γλώσσας (Natural Language Processing ή NLP) αναφέρεται στη χρήση υπολογιστικών μεθόδων για την αντιμετώπιση και κατανόηση της ανθρώπινης γλώσσας από τους υπολογιστές. Στόχος της NLP είναι να επιτρέπει στις μηχανές να κατανοούν, να ερμηνεύουν και να αλληλεπιδρούν με την ανθρώπινη γλώσσα με παρόμοιο τρόπο με τον τρόπο που το κάνουν οι άνθρωποι.</a:t>
            </a:r>
            <a:endParaRPr lang="en-US" b="0" i="0" dirty="0">
              <a:solidFill>
                <a:srgbClr val="374151"/>
              </a:solidFill>
              <a:effectLst/>
              <a:latin typeface="Söhne"/>
            </a:endParaRPr>
          </a:p>
          <a:p>
            <a:r>
              <a:rPr lang="el-GR" b="1" dirty="0">
                <a:latin typeface="Calibri" panose="020F0502020204030204" pitchFamily="34" charset="0"/>
                <a:cs typeface="Calibri" panose="020F0502020204030204" pitchFamily="34" charset="0"/>
              </a:rPr>
              <a:t>Σημασία</a:t>
            </a:r>
            <a:r>
              <a:rPr lang="el-GR" dirty="0">
                <a:latin typeface="Calibri" panose="020F0502020204030204" pitchFamily="34" charset="0"/>
                <a:cs typeface="Calibri" panose="020F0502020204030204" pitchFamily="34" charset="0"/>
              </a:rPr>
              <a:t>: Η κατανόηση και η επεξεργασία της γλώσσας είναι ζωτικής σημασίας για διάφορες εφαρμογές τεχνητής νοημοσύνης.</a:t>
            </a:r>
            <a:endParaRPr lang="el-GR" b="0" i="0" dirty="0">
              <a:solidFill>
                <a:srgbClr val="374151"/>
              </a:solidFill>
              <a:effectLst/>
              <a:latin typeface="Söhne"/>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057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EFD9-DA2D-453B-9671-E6736E74C2CD}"/>
              </a:ext>
            </a:extLst>
          </p:cNvPr>
          <p:cNvSpPr>
            <a:spLocks noGrp="1"/>
          </p:cNvSpPr>
          <p:nvPr>
            <p:ph type="title"/>
          </p:nvPr>
        </p:nvSpPr>
        <p:spPr/>
        <p:txBody>
          <a:bodyPr/>
          <a:lstStyle/>
          <a:p>
            <a:r>
              <a:rPr lang="el-GR" dirty="0"/>
              <a:t>Η ΓΛΩΣΣΑ ΩΣ ΠΛΗΡΟΦΟΡΙΑ</a:t>
            </a:r>
            <a:endParaRPr lang="en-US" dirty="0"/>
          </a:p>
        </p:txBody>
      </p:sp>
      <p:sp>
        <p:nvSpPr>
          <p:cNvPr id="3" name="Content Placeholder 2">
            <a:extLst>
              <a:ext uri="{FF2B5EF4-FFF2-40B4-BE49-F238E27FC236}">
                <a16:creationId xmlns:a16="http://schemas.microsoft.com/office/drawing/2014/main" id="{5B0830EF-E983-48DC-9C96-033DB41E7BDB}"/>
              </a:ext>
            </a:extLst>
          </p:cNvPr>
          <p:cNvSpPr>
            <a:spLocks noGrp="1"/>
          </p:cNvSpPr>
          <p:nvPr>
            <p:ph idx="1"/>
          </p:nvPr>
        </p:nvSpPr>
        <p:spPr>
          <a:xfrm>
            <a:off x="581193" y="2340864"/>
            <a:ext cx="5668606" cy="3634486"/>
          </a:xfrm>
        </p:spPr>
        <p:txBody>
          <a:bodyPr/>
          <a:lstStyle/>
          <a:p>
            <a:r>
              <a:rPr lang="el-GR" dirty="0"/>
              <a:t>Οι λέξεις μετατρέπονται σε ακολουθίες αριθμών (tokens)</a:t>
            </a:r>
          </a:p>
          <a:p>
            <a:r>
              <a:rPr lang="el-GR" dirty="0"/>
              <a:t>Η γλώσσα έχει δομή, σημασία και πλαίσιο (context)</a:t>
            </a:r>
          </a:p>
          <a:p>
            <a:r>
              <a:rPr lang="el-GR" dirty="0"/>
              <a:t>Το NLP προσπαθεί να καταλάβει:</a:t>
            </a:r>
          </a:p>
          <a:p>
            <a:pPr lvl="1"/>
            <a:r>
              <a:rPr lang="el-GR" dirty="0"/>
              <a:t>Τι σημαίνει μια φράση</a:t>
            </a:r>
          </a:p>
          <a:p>
            <a:pPr lvl="1"/>
            <a:r>
              <a:rPr lang="el-GR" dirty="0"/>
              <a:t>Ποιο είναι το συναίσθημα</a:t>
            </a:r>
          </a:p>
          <a:p>
            <a:pPr lvl="1"/>
            <a:r>
              <a:rPr lang="el-GR" dirty="0"/>
              <a:t>Ποιος είναι ο σκοπός του ομιλητή</a:t>
            </a:r>
          </a:p>
          <a:p>
            <a:pPr lvl="1"/>
            <a:r>
              <a:rPr lang="el-GR" dirty="0"/>
              <a:t>Τα μοντέλα μαθαίνουν μοτίβα στη χρήση της γλώσσας</a:t>
            </a:r>
            <a:endParaRPr lang="en-US" dirty="0"/>
          </a:p>
        </p:txBody>
      </p:sp>
      <p:pic>
        <p:nvPicPr>
          <p:cNvPr id="9218" name="Picture 2" descr="Conversational AI Explained: Top 9 Tools &amp; How To Guide">
            <a:extLst>
              <a:ext uri="{FF2B5EF4-FFF2-40B4-BE49-F238E27FC236}">
                <a16:creationId xmlns:a16="http://schemas.microsoft.com/office/drawing/2014/main" id="{552A5B43-9C15-4AE8-A053-5E72413D34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74" r="3899"/>
          <a:stretch/>
        </p:blipFill>
        <p:spPr bwMode="auto">
          <a:xfrm>
            <a:off x="6358856" y="2443607"/>
            <a:ext cx="560384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76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41BA7-C537-4746-B97B-6BA1DD048167}"/>
              </a:ext>
            </a:extLst>
          </p:cNvPr>
          <p:cNvSpPr>
            <a:spLocks noGrp="1"/>
          </p:cNvSpPr>
          <p:nvPr>
            <p:ph type="title"/>
          </p:nvPr>
        </p:nvSpPr>
        <p:spPr/>
        <p:txBody>
          <a:bodyPr/>
          <a:lstStyle/>
          <a:p>
            <a:r>
              <a:rPr lang="el-GR" dirty="0"/>
              <a:t>ΕΦΑΡΜΟΓΕΣ ΦΥΣΙΚΗΣ ΓΛΩΣΣΑΣ</a:t>
            </a:r>
            <a:endParaRPr lang="en-US" dirty="0"/>
          </a:p>
        </p:txBody>
      </p:sp>
      <p:sp>
        <p:nvSpPr>
          <p:cNvPr id="3" name="Content Placeholder 2">
            <a:extLst>
              <a:ext uri="{FF2B5EF4-FFF2-40B4-BE49-F238E27FC236}">
                <a16:creationId xmlns:a16="http://schemas.microsoft.com/office/drawing/2014/main" id="{E0F56016-9DFA-4DF0-98CA-EBFB68407D74}"/>
              </a:ext>
            </a:extLst>
          </p:cNvPr>
          <p:cNvSpPr>
            <a:spLocks noGrp="1"/>
          </p:cNvSpPr>
          <p:nvPr>
            <p:ph idx="1"/>
          </p:nvPr>
        </p:nvSpPr>
        <p:spPr>
          <a:xfrm>
            <a:off x="581192" y="2340864"/>
            <a:ext cx="7438683" cy="3634486"/>
          </a:xfrm>
        </p:spPr>
        <p:txBody>
          <a:bodyPr/>
          <a:lstStyle/>
          <a:p>
            <a:r>
              <a:rPr lang="el-GR" dirty="0"/>
              <a:t>Το NLP βοηθά τους υπολογιστές να κατανοούν, αναλύουν και δημιουργούν ανθρώπινη γλώσσα.</a:t>
            </a:r>
            <a:endParaRPr lang="en-US" dirty="0"/>
          </a:p>
          <a:p>
            <a:r>
              <a:rPr lang="el-GR" dirty="0"/>
              <a:t>Εφαρμογές γύρω μας:</a:t>
            </a:r>
            <a:endParaRPr lang="en-US" dirty="0"/>
          </a:p>
          <a:p>
            <a:pPr lvl="1"/>
            <a:r>
              <a:rPr lang="el-GR" dirty="0" err="1"/>
              <a:t>Chatbots</a:t>
            </a:r>
            <a:r>
              <a:rPr lang="el-GR" dirty="0"/>
              <a:t> (π.χ. ChatGPT)</a:t>
            </a:r>
            <a:endParaRPr lang="en-US" dirty="0"/>
          </a:p>
          <a:p>
            <a:pPr lvl="1"/>
            <a:r>
              <a:rPr lang="el-GR" dirty="0"/>
              <a:t>Ανάλυση συναισθήματος από φωνή/κείμενο</a:t>
            </a:r>
          </a:p>
          <a:p>
            <a:pPr lvl="1"/>
            <a:r>
              <a:rPr lang="el-GR" dirty="0"/>
              <a:t>Ιατρικά συστήματα, υποστήριξη ασθενών</a:t>
            </a:r>
          </a:p>
          <a:p>
            <a:pPr lvl="1"/>
            <a:r>
              <a:rPr lang="el-GR" dirty="0"/>
              <a:t>Ψηφιακοί βοηθοί</a:t>
            </a:r>
          </a:p>
          <a:p>
            <a:r>
              <a:rPr lang="el-GR" dirty="0"/>
              <a:t>Συνδυάζει </a:t>
            </a:r>
            <a:r>
              <a:rPr lang="el-GR" b="1" dirty="0"/>
              <a:t>Γλωσσολογία + Μηχανική Μάθηση + Προγραμματισμό</a:t>
            </a:r>
            <a:endParaRPr lang="en-US" b="1" dirty="0"/>
          </a:p>
        </p:txBody>
      </p:sp>
      <p:pic>
        <p:nvPicPr>
          <p:cNvPr id="1028" name="Picture 4" descr="Explore Natural Language Processing Techniques &amp; Metrics">
            <a:extLst>
              <a:ext uri="{FF2B5EF4-FFF2-40B4-BE49-F238E27FC236}">
                <a16:creationId xmlns:a16="http://schemas.microsoft.com/office/drawing/2014/main" id="{B8C907F3-E089-4270-9B73-14202BECC1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07" t="3792" r="8247" b="10238"/>
          <a:stretch/>
        </p:blipFill>
        <p:spPr bwMode="auto">
          <a:xfrm>
            <a:off x="7889417" y="1914890"/>
            <a:ext cx="4302583" cy="4486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77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BD5B-71CA-44B9-A7EA-7F1E35088CEB}"/>
              </a:ext>
            </a:extLst>
          </p:cNvPr>
          <p:cNvSpPr>
            <a:spLocks noGrp="1"/>
          </p:cNvSpPr>
          <p:nvPr>
            <p:ph type="title"/>
          </p:nvPr>
        </p:nvSpPr>
        <p:spPr/>
        <p:txBody>
          <a:bodyPr/>
          <a:lstStyle/>
          <a:p>
            <a:r>
              <a:rPr lang="el-GR" dirty="0"/>
              <a:t>ΕΦΑΡΜΟΓΕΣ ΣΤΗΝ ΙΑΤΡΙΚΗ</a:t>
            </a:r>
            <a:endParaRPr lang="en-US" dirty="0"/>
          </a:p>
        </p:txBody>
      </p:sp>
      <p:sp>
        <p:nvSpPr>
          <p:cNvPr id="3" name="Content Placeholder 2">
            <a:extLst>
              <a:ext uri="{FF2B5EF4-FFF2-40B4-BE49-F238E27FC236}">
                <a16:creationId xmlns:a16="http://schemas.microsoft.com/office/drawing/2014/main" id="{5C0B5FE7-7DE1-44C3-B26C-B8137679B29C}"/>
              </a:ext>
            </a:extLst>
          </p:cNvPr>
          <p:cNvSpPr>
            <a:spLocks noGrp="1"/>
          </p:cNvSpPr>
          <p:nvPr>
            <p:ph idx="1"/>
          </p:nvPr>
        </p:nvSpPr>
        <p:spPr>
          <a:xfrm>
            <a:off x="581192" y="2340864"/>
            <a:ext cx="5232379" cy="3634486"/>
          </a:xfrm>
        </p:spPr>
        <p:txBody>
          <a:bodyPr/>
          <a:lstStyle/>
          <a:p>
            <a:r>
              <a:rPr lang="el-GR" dirty="0"/>
              <a:t>Ανάλυση φωνής για ανίχνευση άγχους, κόπωσης, συναισθήματος</a:t>
            </a:r>
          </a:p>
          <a:p>
            <a:r>
              <a:rPr lang="el-GR" dirty="0"/>
              <a:t>NLP για ιατρικές σημειώσεις, περιλήψεις κειμένων, εξαγωγή συμπτωμάτων</a:t>
            </a:r>
          </a:p>
          <a:p>
            <a:r>
              <a:rPr lang="el-GR" dirty="0" err="1"/>
              <a:t>Chatbots</a:t>
            </a:r>
            <a:r>
              <a:rPr lang="el-GR" dirty="0"/>
              <a:t> και LLMs που βοηθούν γιατρούς και ασθενείς</a:t>
            </a:r>
          </a:p>
          <a:p>
            <a:r>
              <a:rPr lang="el-GR" dirty="0"/>
              <a:t>Ανάλυση δεδομένων από </a:t>
            </a:r>
            <a:r>
              <a:rPr lang="el-GR" dirty="0" err="1"/>
              <a:t>wearables</a:t>
            </a:r>
            <a:r>
              <a:rPr lang="el-GR" dirty="0"/>
              <a:t> + ομιλία για εξατομικευμένη φροντίδα</a:t>
            </a:r>
          </a:p>
          <a:p>
            <a:r>
              <a:rPr lang="el-GR" dirty="0"/>
              <a:t>Ιατρική υπαγόρευση (γιατροί που υπαγορεύουν σημειώσεις)</a:t>
            </a:r>
            <a:endParaRPr lang="en-US" dirty="0"/>
          </a:p>
        </p:txBody>
      </p:sp>
      <p:pic>
        <p:nvPicPr>
          <p:cNvPr id="5" name="Picture 4">
            <a:extLst>
              <a:ext uri="{FF2B5EF4-FFF2-40B4-BE49-F238E27FC236}">
                <a16:creationId xmlns:a16="http://schemas.microsoft.com/office/drawing/2014/main" id="{0D758346-C3E7-493E-B88E-8F3FF5A53C26}"/>
              </a:ext>
            </a:extLst>
          </p:cNvPr>
          <p:cNvPicPr>
            <a:picLocks noChangeAspect="1"/>
          </p:cNvPicPr>
          <p:nvPr/>
        </p:nvPicPr>
        <p:blipFill rotWithShape="1">
          <a:blip r:embed="rId2"/>
          <a:srcRect t="1713" b="5932"/>
          <a:stretch/>
        </p:blipFill>
        <p:spPr>
          <a:xfrm>
            <a:off x="6546695" y="524312"/>
            <a:ext cx="5645305" cy="6333688"/>
          </a:xfrm>
          <a:prstGeom prst="rect">
            <a:avLst/>
          </a:prstGeom>
        </p:spPr>
      </p:pic>
    </p:spTree>
    <p:extLst>
      <p:ext uri="{BB962C8B-B14F-4D97-AF65-F5344CB8AC3E}">
        <p14:creationId xmlns:p14="http://schemas.microsoft.com/office/powerpoint/2010/main" val="848768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C93B-4088-424D-84E3-BDF91291EF21}"/>
              </a:ext>
            </a:extLst>
          </p:cNvPr>
          <p:cNvSpPr>
            <a:spLocks noGrp="1"/>
          </p:cNvSpPr>
          <p:nvPr>
            <p:ph type="title"/>
          </p:nvPr>
        </p:nvSpPr>
        <p:spPr/>
        <p:txBody>
          <a:bodyPr/>
          <a:lstStyle/>
          <a:p>
            <a:r>
              <a:rPr lang="el-GR" dirty="0"/>
              <a:t>ΤΙ ΕΝΩΝΕΙ ΤΗ ΦΩΝΗ ΚΑΙ ΦΥΣΙΚΗ ΓΛΩΣΣΑ</a:t>
            </a:r>
            <a:endParaRPr lang="en-US" dirty="0"/>
          </a:p>
        </p:txBody>
      </p:sp>
      <p:sp>
        <p:nvSpPr>
          <p:cNvPr id="3" name="Content Placeholder 2">
            <a:extLst>
              <a:ext uri="{FF2B5EF4-FFF2-40B4-BE49-F238E27FC236}">
                <a16:creationId xmlns:a16="http://schemas.microsoft.com/office/drawing/2014/main" id="{A9B152AB-DF9C-4C04-8B2D-7EEC031FE10E}"/>
              </a:ext>
            </a:extLst>
          </p:cNvPr>
          <p:cNvSpPr>
            <a:spLocks noGrp="1"/>
          </p:cNvSpPr>
          <p:nvPr>
            <p:ph idx="1"/>
          </p:nvPr>
        </p:nvSpPr>
        <p:spPr>
          <a:xfrm>
            <a:off x="581192" y="2340864"/>
            <a:ext cx="11029615" cy="2626261"/>
          </a:xfrm>
        </p:spPr>
        <p:txBody>
          <a:bodyPr/>
          <a:lstStyle/>
          <a:p>
            <a:r>
              <a:rPr lang="el-GR" dirty="0"/>
              <a:t>Και οι δύο είναι μορφές ανθρώπινης έκφρασης</a:t>
            </a:r>
          </a:p>
          <a:p>
            <a:r>
              <a:rPr lang="el-GR" dirty="0"/>
              <a:t>Και οι δύο χρειάζονται μετατροπή σε ψηφιακά δεδομένα</a:t>
            </a:r>
          </a:p>
          <a:p>
            <a:r>
              <a:rPr lang="el-GR" dirty="0"/>
              <a:t>Και οι δύο χρησιμοποιούν τεχνητή νοημοσύνη για κατανόηση</a:t>
            </a:r>
          </a:p>
          <a:p>
            <a:r>
              <a:rPr lang="el-GR" dirty="0"/>
              <a:t>Συνδυάζονται σε συστήματα </a:t>
            </a:r>
            <a:r>
              <a:rPr lang="el-GR" dirty="0" err="1"/>
              <a:t>πολυτροπικής</a:t>
            </a:r>
            <a:r>
              <a:rPr lang="el-GR" dirty="0"/>
              <a:t> επικοινωνίας(</a:t>
            </a:r>
            <a:r>
              <a:rPr lang="el-GR" dirty="0" err="1"/>
              <a:t>speech</a:t>
            </a:r>
            <a:r>
              <a:rPr lang="el-GR" dirty="0"/>
              <a:t> + text + </a:t>
            </a:r>
            <a:r>
              <a:rPr lang="el-GR" dirty="0" err="1"/>
              <a:t>emotion</a:t>
            </a:r>
            <a:r>
              <a:rPr lang="el-GR" dirty="0"/>
              <a:t>)</a:t>
            </a:r>
            <a:endParaRPr lang="en-US" dirty="0"/>
          </a:p>
        </p:txBody>
      </p:sp>
    </p:spTree>
    <p:extLst>
      <p:ext uri="{BB962C8B-B14F-4D97-AF65-F5344CB8AC3E}">
        <p14:creationId xmlns:p14="http://schemas.microsoft.com/office/powerpoint/2010/main" val="333788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D3D8-F5D6-41C2-BF1E-B92110AA2992}"/>
              </a:ext>
            </a:extLst>
          </p:cNvPr>
          <p:cNvSpPr>
            <a:spLocks noGrp="1"/>
          </p:cNvSpPr>
          <p:nvPr>
            <p:ph type="title"/>
          </p:nvPr>
        </p:nvSpPr>
        <p:spPr/>
        <p:txBody>
          <a:bodyPr/>
          <a:lstStyle/>
          <a:p>
            <a:r>
              <a:rPr lang="el-GR" dirty="0"/>
              <a:t>ΤΙ ΘΑ ΜΑΘΟΥΜΕ ΣΤΟ ΜΑΘΗΜΑ</a:t>
            </a:r>
            <a:endParaRPr lang="en-US" dirty="0"/>
          </a:p>
        </p:txBody>
      </p:sp>
      <p:sp>
        <p:nvSpPr>
          <p:cNvPr id="3" name="Content Placeholder 2">
            <a:extLst>
              <a:ext uri="{FF2B5EF4-FFF2-40B4-BE49-F238E27FC236}">
                <a16:creationId xmlns:a16="http://schemas.microsoft.com/office/drawing/2014/main" id="{9101D385-5F40-47EC-855D-86DBF551CE08}"/>
              </a:ext>
            </a:extLst>
          </p:cNvPr>
          <p:cNvSpPr>
            <a:spLocks noGrp="1"/>
          </p:cNvSpPr>
          <p:nvPr>
            <p:ph idx="1"/>
          </p:nvPr>
        </p:nvSpPr>
        <p:spPr>
          <a:xfrm>
            <a:off x="581193" y="2340864"/>
            <a:ext cx="7052790" cy="2768031"/>
          </a:xfrm>
        </p:spPr>
        <p:txBody>
          <a:bodyPr>
            <a:normAutofit lnSpcReduction="10000"/>
          </a:bodyPr>
          <a:lstStyle/>
          <a:p>
            <a:r>
              <a:rPr lang="el-GR" dirty="0"/>
              <a:t>Εισαγωγή στην επεξεργασία του κειμένου με </a:t>
            </a:r>
            <a:r>
              <a:rPr lang="en-US" dirty="0"/>
              <a:t>Python</a:t>
            </a:r>
          </a:p>
          <a:p>
            <a:r>
              <a:rPr lang="el-GR" dirty="0"/>
              <a:t>Βασικές έννοιες της επεξεργασίας φυσικής γλώσσας (</a:t>
            </a:r>
            <a:r>
              <a:rPr lang="en-US" dirty="0"/>
              <a:t>NLP)</a:t>
            </a:r>
          </a:p>
          <a:p>
            <a:r>
              <a:rPr lang="el-GR" dirty="0"/>
              <a:t>Αναγνώριση Λεξικών Μονάδων (</a:t>
            </a:r>
            <a:r>
              <a:rPr lang="en-US" dirty="0"/>
              <a:t>Tokenization)</a:t>
            </a:r>
          </a:p>
          <a:p>
            <a:r>
              <a:rPr lang="el-GR" dirty="0"/>
              <a:t>Ανάλυση λέξεων στη ρίζα τους (</a:t>
            </a:r>
            <a:r>
              <a:rPr lang="en-US" dirty="0"/>
              <a:t>Lemmatization)</a:t>
            </a:r>
          </a:p>
          <a:p>
            <a:r>
              <a:rPr lang="el-GR" dirty="0"/>
              <a:t>Επισήμανση μερών του λόγου (</a:t>
            </a:r>
            <a:r>
              <a:rPr lang="en-US" dirty="0"/>
              <a:t>Part-Of-Speech tagging)</a:t>
            </a:r>
          </a:p>
          <a:p>
            <a:r>
              <a:rPr lang="el-GR" dirty="0"/>
              <a:t>Αναγνώριση Ονοματικών Οντοτήτων (</a:t>
            </a:r>
            <a:r>
              <a:rPr lang="en-US" dirty="0"/>
              <a:t>Named Entity Recognition)</a:t>
            </a:r>
          </a:p>
          <a:p>
            <a:r>
              <a:rPr lang="en-US" dirty="0"/>
              <a:t>Embeddings, Transformers</a:t>
            </a:r>
          </a:p>
        </p:txBody>
      </p:sp>
      <p:pic>
        <p:nvPicPr>
          <p:cNvPr id="4" name="Google Shape;91;p5" descr="Top 5 Tokenization Techniques in Natural Language Processing in Python | by  Ajay Khanna | Medium">
            <a:extLst>
              <a:ext uri="{FF2B5EF4-FFF2-40B4-BE49-F238E27FC236}">
                <a16:creationId xmlns:a16="http://schemas.microsoft.com/office/drawing/2014/main" id="{987D55C7-CE82-41FC-BA37-1F630366B8DD}"/>
              </a:ext>
            </a:extLst>
          </p:cNvPr>
          <p:cNvPicPr preferRelativeResize="0"/>
          <p:nvPr/>
        </p:nvPicPr>
        <p:blipFill rotWithShape="1">
          <a:blip r:embed="rId2">
            <a:alphaModFix/>
          </a:blip>
          <a:srcRect/>
          <a:stretch/>
        </p:blipFill>
        <p:spPr>
          <a:xfrm>
            <a:off x="8205226" y="5102094"/>
            <a:ext cx="3208569" cy="1615900"/>
          </a:xfrm>
          <a:prstGeom prst="rect">
            <a:avLst/>
          </a:prstGeom>
          <a:noFill/>
          <a:ln>
            <a:noFill/>
          </a:ln>
        </p:spPr>
      </p:pic>
      <p:pic>
        <p:nvPicPr>
          <p:cNvPr id="5" name="Google Shape;92;p5" descr="A Beginner's Introduction to NER (Named Entity Recognition)">
            <a:extLst>
              <a:ext uri="{FF2B5EF4-FFF2-40B4-BE49-F238E27FC236}">
                <a16:creationId xmlns:a16="http://schemas.microsoft.com/office/drawing/2014/main" id="{F4410C9B-C064-44ED-905D-17505C0086C3}"/>
              </a:ext>
            </a:extLst>
          </p:cNvPr>
          <p:cNvPicPr preferRelativeResize="0"/>
          <p:nvPr/>
        </p:nvPicPr>
        <p:blipFill rotWithShape="1">
          <a:blip r:embed="rId3">
            <a:alphaModFix/>
          </a:blip>
          <a:srcRect/>
          <a:stretch/>
        </p:blipFill>
        <p:spPr>
          <a:xfrm>
            <a:off x="8008216" y="784457"/>
            <a:ext cx="3602591" cy="1685097"/>
          </a:xfrm>
          <a:prstGeom prst="rect">
            <a:avLst/>
          </a:prstGeom>
          <a:noFill/>
          <a:ln>
            <a:noFill/>
          </a:ln>
        </p:spPr>
      </p:pic>
      <p:pic>
        <p:nvPicPr>
          <p:cNvPr id="6" name="Google Shape;93;p5">
            <a:extLst>
              <a:ext uri="{FF2B5EF4-FFF2-40B4-BE49-F238E27FC236}">
                <a16:creationId xmlns:a16="http://schemas.microsoft.com/office/drawing/2014/main" id="{1595073A-3D5F-484F-A01F-8E6AD97CAA28}"/>
              </a:ext>
            </a:extLst>
          </p:cNvPr>
          <p:cNvPicPr preferRelativeResize="0"/>
          <p:nvPr/>
        </p:nvPicPr>
        <p:blipFill rotWithShape="1">
          <a:blip r:embed="rId4">
            <a:alphaModFix/>
          </a:blip>
          <a:srcRect/>
          <a:stretch/>
        </p:blipFill>
        <p:spPr>
          <a:xfrm>
            <a:off x="8897198" y="2788672"/>
            <a:ext cx="1824626" cy="1872413"/>
          </a:xfrm>
          <a:prstGeom prst="rect">
            <a:avLst/>
          </a:prstGeom>
          <a:noFill/>
          <a:ln>
            <a:noFill/>
          </a:ln>
        </p:spPr>
      </p:pic>
    </p:spTree>
    <p:extLst>
      <p:ext uri="{BB962C8B-B14F-4D97-AF65-F5344CB8AC3E}">
        <p14:creationId xmlns:p14="http://schemas.microsoft.com/office/powerpoint/2010/main" val="1091048380"/>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lecture1_MX</Template>
  <TotalTime>195</TotalTime>
  <Words>888</Words>
  <Application>Microsoft Office PowerPoint</Application>
  <PresentationFormat>Widescreen</PresentationFormat>
  <Paragraphs>112</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Corbel</vt:lpstr>
      <vt:lpstr>Franklin Gothic Book</vt:lpstr>
      <vt:lpstr>Franklin Gothic Demi</vt:lpstr>
      <vt:lpstr>Söhne</vt:lpstr>
      <vt:lpstr>Wingdings 2</vt:lpstr>
      <vt:lpstr>DividendVTI</vt:lpstr>
      <vt:lpstr>Επεξεργασια Φωνης και Φυσικης Γλωσσας</vt:lpstr>
      <vt:lpstr>Τι σημανει “ΕΠΕΞΕΡΓΑΣΙΑ ΦΩΝΗΣ ΚΑΙ ΦΥΣΙΚΗΣ ΓΛΩΣΣΑΣ”</vt:lpstr>
      <vt:lpstr>ΕΠΕΞΕΡΓΑΣΙΑ ΦΩΝΗΣ</vt:lpstr>
      <vt:lpstr>Εισαγωγη στην επεξεργασια φυσικησ γλωσσας (NLP)</vt:lpstr>
      <vt:lpstr>Η ΓΛΩΣΣΑ ΩΣ ΠΛΗΡΟΦΟΡΙΑ</vt:lpstr>
      <vt:lpstr>ΕΦΑΡΜΟΓΕΣ ΦΥΣΙΚΗΣ ΓΛΩΣΣΑΣ</vt:lpstr>
      <vt:lpstr>ΕΦΑΡΜΟΓΕΣ ΣΤΗΝ ΙΑΤΡΙΚΗ</vt:lpstr>
      <vt:lpstr>ΤΙ ΕΝΩΝΕΙ ΤΗ ΦΩΝΗ ΚΑΙ ΦΥΣΙΚΗ ΓΛΩΣΣΑ</vt:lpstr>
      <vt:lpstr>ΤΙ ΘΑ ΜΑΘΟΥΜΕ ΣΤΟ ΜΑΘΗΜΑ</vt:lpstr>
      <vt:lpstr>ΤΙ ΘΑ ΜΑΘΟΥΜΕ ΣΤΟ ΜΑΘΗΜΑ</vt:lpstr>
      <vt:lpstr>ΑΠΟ το ΚΕΙΜΕΝΟ στη ΤΕΧΝΗΤΗ ΝΟΗΜΟΣΥΝΗ</vt:lpstr>
      <vt:lpstr>GENAI : Πως παραγεται το κειμενο</vt:lpstr>
      <vt:lpstr>Απο το genai στο rag</vt:lpstr>
      <vt:lpstr>ΠΩΣ ΘΑ ΔΟΥΛΕΨΟΥΜΕ</vt:lpstr>
      <vt:lpstr>Q&amp;A / brainstorming</vt:lpstr>
      <vt:lpstr>Τι θα γνωριζετε στο τελοσ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Επεξεργασια Φωνης και Φυσικης Γλωσσας</dc:title>
  <dc:creator>Maria Chatzimina</dc:creator>
  <cp:lastModifiedBy>Maria Chatzimina</cp:lastModifiedBy>
  <cp:revision>18</cp:revision>
  <dcterms:created xsi:type="dcterms:W3CDTF">2025-10-08T10:24:18Z</dcterms:created>
  <dcterms:modified xsi:type="dcterms:W3CDTF">2025-10-08T13:39:23Z</dcterms:modified>
</cp:coreProperties>
</file>