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2" r:id="rId4"/>
  </p:sldMasterIdLst>
  <p:sldIdLst>
    <p:sldId id="25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4" r:id="rId15"/>
    <p:sldId id="268" r:id="rId16"/>
    <p:sldId id="270" r:id="rId17"/>
    <p:sldId id="271" r:id="rId18"/>
    <p:sldId id="272" r:id="rId19"/>
    <p:sldId id="273" r:id="rId20"/>
    <p:sldId id="258" r:id="rId21"/>
    <p:sldId id="276" r:id="rId22"/>
    <p:sldId id="277" r:id="rId23"/>
    <p:sldId id="278" r:id="rId24"/>
    <p:sldId id="279" r:id="rId25"/>
    <p:sldId id="280" r:id="rId26"/>
    <p:sldId id="284" r:id="rId27"/>
    <p:sldId id="281" r:id="rId28"/>
    <p:sldId id="282" r:id="rId29"/>
    <p:sldId id="283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19" autoAdjust="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8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10/15/2025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017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591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10/15/2025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849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10/15/2025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443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10/15/2025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80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10/15/2025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323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10/15/2025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04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10/15/2025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36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10/15/2025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494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10/15/2025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766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10/15/2025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289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00897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11" r:id="rId5"/>
    <p:sldLayoutId id="2147483760" r:id="rId6"/>
    <p:sldLayoutId id="2147483762" r:id="rId7"/>
    <p:sldLayoutId id="2147483706" r:id="rId8"/>
    <p:sldLayoutId id="2147483709" r:id="rId9"/>
    <p:sldLayoutId id="2147483707" r:id="rId10"/>
    <p:sldLayoutId id="2147483708" r:id="rId11"/>
  </p:sldLayoutIdLst>
  <p:hf sldNum="0"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colab.google/" TargetMode="External"/><Relationship Id="rId2" Type="http://schemas.openxmlformats.org/officeDocument/2006/relationships/hyperlink" Target="https://colab.research.google.com/drive/1AAtdv9IunNzejUfG0-BJVL7RIBEdN3f3?usp=sharing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D6D7A0BC-0046-4CAA-8E7F-DCAFE511EA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21E816-31F5-48BB-BD02-D15F2F18B4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933555"/>
          </a:xfrm>
        </p:spPr>
        <p:txBody>
          <a:bodyPr>
            <a:normAutofit/>
          </a:bodyPr>
          <a:lstStyle/>
          <a:p>
            <a:pPr algn="ctr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Επεξεργασια Φωνης και Φυσικης Γλωσσας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5D6E6B-3353-491C-A3C6-F278D6CED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4" y="2090057"/>
            <a:ext cx="10993546" cy="1338943"/>
          </a:xfrm>
        </p:spPr>
        <p:txBody>
          <a:bodyPr>
            <a:normAutofit/>
          </a:bodyPr>
          <a:lstStyle/>
          <a:p>
            <a:pPr algn="ctr"/>
            <a:r>
              <a:rPr lang="el-GR" sz="1800" b="1" dirty="0">
                <a:latin typeface="Calibri" panose="020F0502020204030204" pitchFamily="34" charset="0"/>
                <a:cs typeface="Calibri" panose="020F0502020204030204" pitchFamily="34" charset="0"/>
              </a:rPr>
              <a:t>Χατζημηνα Μαρια Ευαγγελια, Τσικνακησ Μανωλησ</a:t>
            </a:r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Email: ddk8@edu.hmu.gr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7C6334F-6411-41EC-AD7D-179EDD8B5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6B02CEE-3AF8-4349-9B3E-8970E6DF62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AA01CF0-3FB5-44EB-B7DE-F2E86374C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032" name="Picture 8" descr="What's the difference in Natural Language Processing, Natural Language  Understanding &amp; Large Language Models?">
            <a:extLst>
              <a:ext uri="{FF2B5EF4-FFF2-40B4-BE49-F238E27FC236}">
                <a16:creationId xmlns:a16="http://schemas.microsoft.com/office/drawing/2014/main" id="{5262ACF8-5F28-486F-B838-2335AD215E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9668" y="3429000"/>
            <a:ext cx="5667643" cy="31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5805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A4AD1-203C-4AB3-815C-ECA0AF9B6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Lemmatization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4A8ED3-BF35-45DA-8D4C-4A58217D07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2340864"/>
            <a:ext cx="4942530" cy="2548377"/>
          </a:xfrm>
        </p:spPr>
        <p:txBody>
          <a:bodyPr/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Definition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Reducing words to their base or root form (lemma).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Explanation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Lemmatization groups words with the same core meaning 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For example, “running” → “run”, “better” → “good”.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564943-E7F5-4B37-B7B4-82F58E9F22A9}"/>
              </a:ext>
            </a:extLst>
          </p:cNvPr>
          <p:cNvSpPr txBox="1"/>
          <p:nvPr/>
        </p:nvSpPr>
        <p:spPr>
          <a:xfrm>
            <a:off x="6475445" y="2172406"/>
            <a:ext cx="1795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Python Example: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927271-A14C-42EC-ACE9-A532563B58D6}"/>
              </a:ext>
            </a:extLst>
          </p:cNvPr>
          <p:cNvSpPr txBox="1"/>
          <p:nvPr/>
        </p:nvSpPr>
        <p:spPr>
          <a:xfrm>
            <a:off x="6475445" y="4451043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Output: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FBCF9A9-31CB-490F-B7CF-3C17A660C7E2}"/>
              </a:ext>
            </a:extLst>
          </p:cNvPr>
          <p:cNvSpPr txBox="1"/>
          <p:nvPr/>
        </p:nvSpPr>
        <p:spPr>
          <a:xfrm>
            <a:off x="6475446" y="4967125"/>
            <a:ext cx="5479204" cy="46166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Original Words: </a:t>
            </a:r>
            <a:r>
              <a:rPr lang="en-US" sz="1200" b="0" i="0" dirty="0">
                <a:solidFill>
                  <a:srgbClr val="DF3079"/>
                </a:solidFill>
                <a:effectLst/>
                <a:latin typeface="Söhne Mono"/>
              </a:rPr>
              <a:t>[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'running'</a:t>
            </a:r>
            <a:r>
              <a:rPr lang="en-US" sz="1200" b="0" i="0" dirty="0">
                <a:solidFill>
                  <a:srgbClr val="DF3079"/>
                </a:solidFill>
                <a:effectLst/>
                <a:latin typeface="Söhne Mono"/>
              </a:rPr>
              <a:t>,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'better'</a:t>
            </a:r>
            <a:r>
              <a:rPr lang="en-US" sz="1200" b="0" i="0" dirty="0">
                <a:solidFill>
                  <a:srgbClr val="DF3079"/>
                </a:solidFill>
                <a:effectLst/>
                <a:latin typeface="Söhne Mono"/>
              </a:rPr>
              <a:t>,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'cats’</a:t>
            </a:r>
            <a:r>
              <a:rPr lang="en-US" sz="1200" b="0" i="0" dirty="0">
                <a:solidFill>
                  <a:srgbClr val="DF3079"/>
                </a:solidFill>
                <a:effectLst/>
                <a:latin typeface="Söhne Mono"/>
              </a:rPr>
              <a:t>]</a:t>
            </a:r>
          </a:p>
          <a:p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Lemmatized Words: </a:t>
            </a:r>
            <a:r>
              <a:rPr lang="en-US" sz="1200" b="0" i="0" dirty="0">
                <a:solidFill>
                  <a:srgbClr val="DF3079"/>
                </a:solidFill>
                <a:effectLst/>
                <a:latin typeface="Söhne Mono"/>
              </a:rPr>
              <a:t>[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'run'</a:t>
            </a:r>
            <a:r>
              <a:rPr lang="en-US" sz="1200" b="0" i="0" dirty="0">
                <a:solidFill>
                  <a:srgbClr val="DF3079"/>
                </a:solidFill>
                <a:effectLst/>
                <a:latin typeface="Söhne Mono"/>
              </a:rPr>
              <a:t>,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'better'</a:t>
            </a:r>
            <a:r>
              <a:rPr lang="en-US" sz="1200" b="0" i="0" dirty="0">
                <a:solidFill>
                  <a:srgbClr val="DF3079"/>
                </a:solidFill>
                <a:effectLst/>
                <a:latin typeface="Söhne Mono"/>
              </a:rPr>
              <a:t>,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'cat'</a:t>
            </a:r>
            <a:r>
              <a:rPr lang="en-US" sz="1200" b="0" i="0" dirty="0">
                <a:solidFill>
                  <a:srgbClr val="DF3079"/>
                </a:solidFill>
                <a:effectLst/>
                <a:latin typeface="Söhne Mono"/>
              </a:rPr>
              <a:t>]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048EAD-81BC-4E27-8B4A-D573BD3EA160}"/>
              </a:ext>
            </a:extLst>
          </p:cNvPr>
          <p:cNvSpPr txBox="1"/>
          <p:nvPr/>
        </p:nvSpPr>
        <p:spPr>
          <a:xfrm>
            <a:off x="6475445" y="2649738"/>
            <a:ext cx="5474009" cy="120032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200" b="0" i="0" dirty="0">
                <a:solidFill>
                  <a:srgbClr val="2E95D3"/>
                </a:solidFill>
                <a:effectLst/>
                <a:latin typeface="Söhne Mono"/>
              </a:rPr>
              <a:t>from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nltk.stem </a:t>
            </a:r>
            <a:r>
              <a:rPr lang="en-US" sz="1200" b="0" i="0" dirty="0">
                <a:solidFill>
                  <a:srgbClr val="2E95D3"/>
                </a:solidFill>
                <a:effectLst/>
                <a:latin typeface="Söhne Mono"/>
              </a:rPr>
              <a:t>import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WordNetLemmatizer </a:t>
            </a:r>
            <a:endParaRPr lang="el-GR" sz="1200" b="0" i="0" dirty="0">
              <a:solidFill>
                <a:srgbClr val="FFFFFF"/>
              </a:solidFill>
              <a:effectLst/>
              <a:latin typeface="Söhne Mono"/>
            </a:endParaRPr>
          </a:p>
          <a:p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lemmatizer = WordNetLemmatizer() </a:t>
            </a:r>
            <a:endParaRPr lang="el-GR" sz="1200" b="0" i="0" dirty="0">
              <a:solidFill>
                <a:srgbClr val="FFFFFF"/>
              </a:solidFill>
              <a:effectLst/>
              <a:latin typeface="Söhne Mono"/>
            </a:endParaRPr>
          </a:p>
          <a:p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words = [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"running"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,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"better"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,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"cats"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] </a:t>
            </a:r>
            <a:endParaRPr lang="el-GR" sz="1200" b="0" i="0" dirty="0">
              <a:solidFill>
                <a:srgbClr val="FFFFFF"/>
              </a:solidFill>
              <a:effectLst/>
              <a:latin typeface="Söhne Mono"/>
            </a:endParaRPr>
          </a:p>
          <a:p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lemmatized_words = [lemmatizer.lemmatize(word) </a:t>
            </a:r>
            <a:r>
              <a:rPr lang="en-US" sz="1200" b="0" i="0" dirty="0">
                <a:solidFill>
                  <a:srgbClr val="2E95D3"/>
                </a:solidFill>
                <a:effectLst/>
                <a:latin typeface="Söhne Mono"/>
              </a:rPr>
              <a:t>for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word </a:t>
            </a:r>
            <a:r>
              <a:rPr lang="en-US" sz="1200" b="0" i="0" dirty="0">
                <a:solidFill>
                  <a:srgbClr val="2E95D3"/>
                </a:solidFill>
                <a:effectLst/>
                <a:latin typeface="Söhne Mono"/>
              </a:rPr>
              <a:t>in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words] </a:t>
            </a:r>
            <a:endParaRPr lang="el-GR" sz="1200" b="0" i="0" dirty="0">
              <a:solidFill>
                <a:srgbClr val="FFFFFF"/>
              </a:solidFill>
              <a:effectLst/>
              <a:latin typeface="Söhne Mono"/>
            </a:endParaRPr>
          </a:p>
          <a:p>
            <a:r>
              <a:rPr lang="en-US" sz="1200" b="0" i="0" dirty="0">
                <a:solidFill>
                  <a:srgbClr val="E9950C"/>
                </a:solidFill>
                <a:effectLst/>
                <a:latin typeface="Söhne Mono"/>
              </a:rPr>
              <a:t>print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(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"Original Words:"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, words) </a:t>
            </a:r>
            <a:endParaRPr lang="el-GR" sz="1200" b="0" i="0" dirty="0">
              <a:solidFill>
                <a:srgbClr val="FFFFFF"/>
              </a:solidFill>
              <a:effectLst/>
              <a:latin typeface="Söhne Mono"/>
            </a:endParaRPr>
          </a:p>
          <a:p>
            <a:r>
              <a:rPr lang="en-US" sz="1200" b="0" i="0" dirty="0">
                <a:solidFill>
                  <a:srgbClr val="E9950C"/>
                </a:solidFill>
                <a:effectLst/>
                <a:latin typeface="Söhne Mono"/>
              </a:rPr>
              <a:t>print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(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"Lemmatized Words:"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, lemmatized_words)</a:t>
            </a:r>
            <a:endParaRPr lang="en-US" sz="1200" dirty="0"/>
          </a:p>
        </p:txBody>
      </p:sp>
      <p:pic>
        <p:nvPicPr>
          <p:cNvPr id="8" name="Picture 2" descr="Lemmatization | Engati">
            <a:extLst>
              <a:ext uri="{FF2B5EF4-FFF2-40B4-BE49-F238E27FC236}">
                <a16:creationId xmlns:a16="http://schemas.microsoft.com/office/drawing/2014/main" id="{9AE2B48D-BA78-475D-B5A9-D0EFA6CC34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192" y="5175250"/>
            <a:ext cx="3057525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85283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6AFC4-F13F-4C3C-B0C7-54BAEBB6E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>
                <a:effectLst/>
                <a:latin typeface="Söhne"/>
              </a:rPr>
              <a:t>Stemming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E4E344-C52F-4FBF-9D54-0C9D943BE8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2340864"/>
            <a:ext cx="5819608" cy="3634486"/>
          </a:xfrm>
        </p:spPr>
        <p:txBody>
          <a:bodyPr>
            <a:normAutofit/>
          </a:bodyPr>
          <a:lstStyle/>
          <a:p>
            <a:r>
              <a:rPr lang="en-US" dirty="0"/>
              <a:t>A text normalization technique that trims words down to their stem or root form.</a:t>
            </a:r>
            <a:endParaRPr lang="el-GR" b="0" i="0" dirty="0">
              <a:solidFill>
                <a:srgbClr val="374151"/>
              </a:solidFill>
              <a:effectLst/>
              <a:latin typeface="Söhne"/>
            </a:endParaRPr>
          </a:p>
          <a:p>
            <a:pPr algn="l"/>
            <a:r>
              <a:rPr lang="en-US" b="0" i="0" dirty="0">
                <a:effectLst/>
                <a:latin typeface="Söhne"/>
              </a:rPr>
              <a:t>Goal</a:t>
            </a:r>
            <a:endParaRPr lang="el-GR" b="0" i="0" dirty="0">
              <a:effectLst/>
              <a:latin typeface="Söhne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Simplifies word variations (e.g., connected, connecting → connect).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Reduces storage and improves search and indexing.</a:t>
            </a:r>
            <a:endParaRPr lang="el-GR" b="0" i="0" dirty="0">
              <a:solidFill>
                <a:srgbClr val="374151"/>
              </a:solidFill>
              <a:effectLst/>
              <a:latin typeface="Söhne"/>
            </a:endParaRPr>
          </a:p>
          <a:p>
            <a:pPr algn="l"/>
            <a:r>
              <a:rPr lang="en-US" b="0" i="0" dirty="0">
                <a:effectLst/>
                <a:latin typeface="Söhne"/>
              </a:rPr>
              <a:t>Applications</a:t>
            </a:r>
            <a:endParaRPr lang="el-GR" b="0" i="0" dirty="0">
              <a:effectLst/>
              <a:latin typeface="Söhne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Information retrieval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Text mining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Search engines</a:t>
            </a:r>
            <a:r>
              <a:rPr lang="el-GR" b="0" i="0" dirty="0">
                <a:solidFill>
                  <a:srgbClr val="374151"/>
                </a:solidFill>
                <a:effectLst/>
                <a:latin typeface="Söhne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l-GR" b="0" i="0" dirty="0">
              <a:solidFill>
                <a:srgbClr val="374151"/>
              </a:solidFill>
              <a:effectLst/>
              <a:latin typeface="Söhne"/>
            </a:endParaRPr>
          </a:p>
          <a:p>
            <a:endParaRPr lang="en-US" dirty="0"/>
          </a:p>
        </p:txBody>
      </p:sp>
      <p:pic>
        <p:nvPicPr>
          <p:cNvPr id="2050" name="Picture 2" descr="Stemming: Advantages and Limitations | BotPenguin">
            <a:extLst>
              <a:ext uri="{FF2B5EF4-FFF2-40B4-BE49-F238E27FC236}">
                <a16:creationId xmlns:a16="http://schemas.microsoft.com/office/drawing/2014/main" id="{5C488EED-7A48-46E9-AA3F-02E0EE65AE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1" y="2623861"/>
            <a:ext cx="5527600" cy="3068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9118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FB2BA-DA0D-4BE5-A1D8-88260DAB3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NLP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19BDC6-C9B9-418F-9115-FA0C978CBB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2626261"/>
          </a:xfrm>
        </p:spPr>
        <p:txBody>
          <a:bodyPr/>
          <a:lstStyle/>
          <a:p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Ασάφεια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–  Ambiguity – Words or phrases with multiple meanings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Κατανόηση του πλαισίου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–  Context understanding – Sentences depend on previous context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Σαρκασμός και ειρωνεία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–  Sarcasm and irony – Difficult for models to interpret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Χειρισμός πολλαπλών γλωσσών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–  Multilingual handling – Managing multiple languages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Δεοντολογικά ζητήματα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–  Ethical issues – Bias, misinformation, and data privacy</a:t>
            </a:r>
          </a:p>
        </p:txBody>
      </p:sp>
    </p:spTree>
    <p:extLst>
      <p:ext uri="{BB962C8B-B14F-4D97-AF65-F5344CB8AC3E}">
        <p14:creationId xmlns:p14="http://schemas.microsoft.com/office/powerpoint/2010/main" val="18652970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2383A-37CF-4384-B12C-2D1023770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Spacy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9C239-3559-432B-BB54-55B64665F9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05637"/>
            <a:ext cx="11029615" cy="2516698"/>
          </a:xfrm>
        </p:spPr>
        <p:txBody>
          <a:bodyPr>
            <a:norm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spaCy uses a pipeline to process text efficiently.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nlp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() function performs several steps such as tokenization, tagging, parsing, and lemmatization automatically.</a:t>
            </a:r>
          </a:p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Features: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Fast and industrial-strength NLP library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Supports multiple languages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Ideal for production-level NLP systems</a:t>
            </a: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155A8F5-AA66-4AE4-8736-8E2FFF91F8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9059" y="4622335"/>
            <a:ext cx="8901140" cy="160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9333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287BB-1684-4980-B3B6-8218BA742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NLTK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92BC1F-FD5F-491C-A04C-1236A7AC9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271371"/>
          </a:xfrm>
        </p:spPr>
        <p:txBody>
          <a:bodyPr>
            <a:norm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Open-source NLP library released in 2001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Provides many NLP functionalities (tokenization, tagging, parsing, etc.)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Educational and research-oriented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Easier to use but slower compared to spaCy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designed for speed and efficiency, optimized for modern NLP pipelines.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8661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7754D-C806-4581-80DD-4979A5351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Spacy vs nltk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3B2A9B-5E2A-4036-BAB9-6F3FAFFD7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5167618"/>
            <a:ext cx="11029615" cy="645953"/>
          </a:xfrm>
        </p:spPr>
        <p:txBody>
          <a:bodyPr>
            <a:normAutofit fontScale="85000" lnSpcReduction="10000"/>
          </a:bodyPr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spaCy is faster and better for applied NLP tasks, while NLTK offers broader educational coverage and built-in sentiment analysis.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780CA2D-23DC-4780-A3DF-5CAA904241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1588890"/>
              </p:ext>
            </p:extLst>
          </p:nvPr>
        </p:nvGraphicFramePr>
        <p:xfrm>
          <a:off x="715416" y="2433982"/>
          <a:ext cx="10475499" cy="2305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1833">
                  <a:extLst>
                    <a:ext uri="{9D8B030D-6E8A-4147-A177-3AD203B41FA5}">
                      <a16:colId xmlns:a16="http://schemas.microsoft.com/office/drawing/2014/main" val="3873635005"/>
                    </a:ext>
                  </a:extLst>
                </a:gridCol>
                <a:gridCol w="3491833">
                  <a:extLst>
                    <a:ext uri="{9D8B030D-6E8A-4147-A177-3AD203B41FA5}">
                      <a16:colId xmlns:a16="http://schemas.microsoft.com/office/drawing/2014/main" val="2024758896"/>
                    </a:ext>
                  </a:extLst>
                </a:gridCol>
                <a:gridCol w="3491833">
                  <a:extLst>
                    <a:ext uri="{9D8B030D-6E8A-4147-A177-3AD203B41FA5}">
                      <a16:colId xmlns:a16="http://schemas.microsoft.com/office/drawing/2014/main" val="3071675465"/>
                    </a:ext>
                  </a:extLst>
                </a:gridCol>
              </a:tblGrid>
              <a:tr h="39735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Feature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spaCy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NLTK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0088028"/>
                  </a:ext>
                </a:extLst>
              </a:tr>
              <a:tr h="427912">
                <a:tc>
                  <a:txBody>
                    <a:bodyPr/>
                    <a:lstStyle/>
                    <a:p>
                      <a:r>
                        <a:rPr lang="en-US" b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Speed</a:t>
                      </a:r>
                      <a:endParaRPr lang="en-US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Faster and optimized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Slower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72588428"/>
                  </a:ext>
                </a:extLst>
              </a:tr>
              <a:tr h="397350">
                <a:tc>
                  <a:txBody>
                    <a:bodyPr/>
                    <a:lstStyle/>
                    <a:p>
                      <a:r>
                        <a:rPr lang="en-US" b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Flexibility</a:t>
                      </a:r>
                      <a:endParaRPr lang="en-US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Less customizable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More algorithm options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43041896"/>
                  </a:ext>
                </a:extLst>
              </a:tr>
              <a:tr h="685837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Ease of Use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Suitable for production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Better for teaching/research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5059018"/>
                  </a:ext>
                </a:extLst>
              </a:tr>
              <a:tr h="397350">
                <a:tc>
                  <a:txBody>
                    <a:bodyPr/>
                    <a:lstStyle/>
                    <a:p>
                      <a:r>
                        <a:rPr lang="en-US" b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Sentiment Analysis</a:t>
                      </a:r>
                      <a:endParaRPr lang="en-US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Not built-in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Supported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400865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15217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D988B-95BD-4C31-901A-2147BE12D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GOOGLE COLAB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154D27-FC83-421E-A28F-911A496286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40864"/>
            <a:ext cx="11532511" cy="2768031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https://colab.research.google.com/drive/1AAtdv9IunNzejUfG0-BJVL7RIBEdN3f3?usp=sharing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New google colab: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https://colab.google/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51751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Evolution of NLP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Early Methods: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Rule-based systems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Bag-of-Words representations : Represents text as a collection of words without considering order or grammar — only word frequency matters.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Statistical Models: Use probability and word occurrence patterns (like n-grams) to predict or analyze language.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N-grams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Hidden Markov Models (HMMs)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Neural Networks: Learn deeper relationships between words by recognizing context and meaning through layers of interconnected nodes.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RNN, LSTM, GRU architectures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Transformers – The Game Changer: Modern models that use attention mechanisms to understand relationships between all words in a sentence simultaneously, enabling faster and more accurate language understanding.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Enabled large-scale parallel processing and context awareness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Emergence of LLMs (Large Language Models):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GPT, BERT, T5, LLaMA, Gemini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How Transformers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4429052"/>
          </a:xfrm>
        </p:spPr>
        <p:txBody>
          <a:bodyPr>
            <a:normAutofit lnSpcReduction="10000"/>
          </a:bodyPr>
          <a:lstStyle/>
          <a:p>
            <a:r>
              <a:rPr dirty="0">
                <a:latin typeface="Calibri" panose="020F0502020204030204" pitchFamily="34" charset="0"/>
                <a:cs typeface="Calibri" panose="020F0502020204030204" pitchFamily="34" charset="0"/>
              </a:rPr>
              <a:t>Key idea: Attention mechanism to focus on relevant words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They replaced older models like RNNs and LSTMs, which struggled with large sentences and required sequential data processing.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Architecture: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Encoder: converts input text into internal representations.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Decoder: uses those representations to generate output text.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Self-Attention: identifies relationships between words regardless of their distance in the sentence.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Example: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“The cat that the dog chased was black.”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The model learns that cat is the subject of was black, even with the intervening phrase.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Benefits: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Parallel processing of text (faster training)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Better handling of long-range dependencies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Scalable and adaptable to huge datasets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Pretrained vs. Fine-tuned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>
                <a:latin typeface="Calibri" panose="020F0502020204030204" pitchFamily="34" charset="0"/>
                <a:cs typeface="Calibri" panose="020F0502020204030204" pitchFamily="34" charset="0"/>
              </a:rPr>
              <a:t> Pretrained Models: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Trained on massive text corpora for general language understanding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Examples</a:t>
            </a:r>
            <a:r>
              <a:rPr dirty="0">
                <a:latin typeface="Calibri" panose="020F0502020204030204" pitchFamily="34" charset="0"/>
                <a:cs typeface="Calibri" panose="020F0502020204030204" pitchFamily="34" charset="0"/>
              </a:rPr>
              <a:t>: GPT, BERT, T5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Models like ChatGPT and BERT are large-scale implementations of Transformers that have been trained on huge datasets.</a:t>
            </a:r>
          </a:p>
          <a:p>
            <a:pPr lvl="2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BERT: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focuses on understanding and analysis tasks (e.g., QA, sentiment analysis).</a:t>
            </a:r>
          </a:p>
          <a:p>
            <a:pPr lvl="2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GPT (ChatGPT):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specializes in text generation and creative responses.</a:t>
            </a:r>
          </a:p>
          <a:p>
            <a:r>
              <a:rPr dirty="0">
                <a:latin typeface="Calibri" panose="020F0502020204030204" pitchFamily="34" charset="0"/>
                <a:cs typeface="Calibri" panose="020F0502020204030204" pitchFamily="34" charset="0"/>
              </a:rPr>
              <a:t>Fine-tuned Models: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Adapt pretrained models to specific domains or tasks.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Examples: Sentiment analysis, NER, QA systems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3C5C7-114E-40E6-9E24-93A35C2B1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Εισαγωγη στην επεξεργασια φυσικησ γλωσσας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(NLP)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E8C5A0-E4B2-4485-9ED0-AAE262BE4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40863"/>
            <a:ext cx="11029615" cy="41186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Definition: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Natural Language Processing (NLP) is a subfield of Artificial Intelligence (AI) focused on the interaction between computers and humans through natural language.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It involves computational techniques that enable machines to understand, interpret, and generate human language in a meaningful way.</a:t>
            </a:r>
          </a:p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Goal: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To allow computers to comprehend and respond to human language similarly to how people communicate with each other.</a:t>
            </a:r>
          </a:p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Importance: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Language understanding and processing are essential for many AI applications.</a:t>
            </a:r>
          </a:p>
        </p:txBody>
      </p:sp>
    </p:spTree>
    <p:extLst>
      <p:ext uri="{BB962C8B-B14F-4D97-AF65-F5344CB8AC3E}">
        <p14:creationId xmlns:p14="http://schemas.microsoft.com/office/powerpoint/2010/main" val="31105771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Overview of Large Language Models (LLMs)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Examples</a:t>
            </a:r>
            <a:r>
              <a:rPr dirty="0">
                <a:latin typeface="Calibri" panose="020F0502020204030204" pitchFamily="34" charset="0"/>
                <a:cs typeface="Calibri" panose="020F0502020204030204" pitchFamily="34" charset="0"/>
              </a:rPr>
              <a:t> LLMs: GPT, BERT, T5, LLaMA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Gemini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Capabilities</a:t>
            </a:r>
            <a:r>
              <a:rPr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1"/>
            <a:r>
              <a:rPr dirty="0">
                <a:latin typeface="Calibri" panose="020F0502020204030204" pitchFamily="34" charset="0"/>
                <a:cs typeface="Calibri" panose="020F0502020204030204" pitchFamily="34" charset="0"/>
              </a:rPr>
              <a:t>Text generation</a:t>
            </a:r>
          </a:p>
          <a:p>
            <a:pPr lvl="1"/>
            <a:r>
              <a:rPr dirty="0">
                <a:latin typeface="Calibri" panose="020F0502020204030204" pitchFamily="34" charset="0"/>
                <a:cs typeface="Calibri" panose="020F0502020204030204" pitchFamily="34" charset="0"/>
              </a:rPr>
              <a:t>Text classification</a:t>
            </a:r>
          </a:p>
          <a:p>
            <a:pPr lvl="1"/>
            <a:r>
              <a:rPr dirty="0">
                <a:latin typeface="Calibri" panose="020F0502020204030204" pitchFamily="34" charset="0"/>
                <a:cs typeface="Calibri" panose="020F0502020204030204" pitchFamily="34" charset="0"/>
              </a:rPr>
              <a:t>Question answering</a:t>
            </a:r>
          </a:p>
          <a:p>
            <a:pPr lvl="1"/>
            <a:r>
              <a:rPr dirty="0">
                <a:latin typeface="Calibri" panose="020F0502020204030204" pitchFamily="34" charset="0"/>
                <a:cs typeface="Calibri" panose="020F0502020204030204" pitchFamily="34" charset="0"/>
              </a:rPr>
              <a:t>Summarization</a:t>
            </a:r>
          </a:p>
          <a:p>
            <a:r>
              <a:rPr dirty="0">
                <a:latin typeface="Calibri" panose="020F0502020204030204" pitchFamily="34" charset="0"/>
                <a:cs typeface="Calibri" panose="020F0502020204030204" pitchFamily="34" charset="0"/>
              </a:rPr>
              <a:t>Applications in healthcare, finance, customer service, etc.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Hands-on Exercises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2189191"/>
          </a:xfrm>
        </p:spPr>
        <p:txBody>
          <a:bodyPr/>
          <a:lstStyle/>
          <a:p>
            <a:r>
              <a:rPr dirty="0"/>
              <a:t>Load a GPT-2 model using Hugging Face</a:t>
            </a:r>
          </a:p>
          <a:p>
            <a:pPr lvl="1"/>
            <a:r>
              <a:rPr dirty="0"/>
              <a:t>Generate text</a:t>
            </a:r>
            <a:endParaRPr lang="el-GR" dirty="0"/>
          </a:p>
          <a:p>
            <a:pPr lvl="1"/>
            <a:r>
              <a:rPr lang="en-US" dirty="0"/>
              <a:t>https://colab.research.google.com/drive/1BPJRo2O1IM6wOxyZOt2E84ytQQv1j8is?usp=sharing</a:t>
            </a:r>
            <a:endParaRPr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DCBBB-9ED3-4AFD-9C4D-248C30D9D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91084"/>
          </a:xfrm>
        </p:spPr>
        <p:txBody>
          <a:bodyPr/>
          <a:lstStyle/>
          <a:p>
            <a:r>
              <a:rPr lang="en-US" dirty="0"/>
              <a:t>GPT-2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DD9B2E-21DA-4F56-B0EA-7A275A593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1568741"/>
            <a:ext cx="10014102" cy="3011648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Simplified Workflow: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Provides an easy interface for common NLP tasks (e.g., text generation).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Handles tokenization, model execution, and decoding automatically.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Built-in Decoding Strategies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Temperature, Top-k, Top-p sampling, Repetition penalty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Produces coherent and creative results with minimal tuning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Features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Reproducible outputs using random seed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Multiple output generations via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num_return_sequences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C86529D-979D-429A-912D-D868029D35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1569" y="4850191"/>
            <a:ext cx="9843083" cy="1930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6692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12802-388B-41C4-89BE-291054FDD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41418"/>
          </a:xfrm>
        </p:spPr>
        <p:txBody>
          <a:bodyPr/>
          <a:lstStyle/>
          <a:p>
            <a:r>
              <a:rPr lang="el-GR" dirty="0" err="1"/>
              <a:t>Αναλυση</a:t>
            </a:r>
            <a:r>
              <a:rPr lang="el-GR" dirty="0"/>
              <a:t> </a:t>
            </a:r>
            <a:r>
              <a:rPr lang="el-GR" dirty="0" err="1"/>
              <a:t>παραμετρων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3C5140-810A-46A8-9659-9A2A65AC1E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887523"/>
            <a:ext cx="11029615" cy="4546833"/>
          </a:xfrm>
        </p:spPr>
        <p:txBody>
          <a:bodyPr>
            <a:normAutofit lnSpcReduction="10000"/>
          </a:bodyPr>
          <a:lstStyle/>
          <a:p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Temperature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Controls how “creative” or “stable” the output is.</a:t>
            </a:r>
          </a:p>
          <a:p>
            <a:pPr lvl="2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Low (0.2): predictable responses</a:t>
            </a:r>
          </a:p>
          <a:p>
            <a:pPr lvl="2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High (1.2): more diverse or imaginative text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Top-k Sampling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Restricts choices to the k most likely words (e.g., k = 5 → selects from top 5 candidates).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Top-p Sampling: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Chooses words from a dynamic set that covers a total probability mass p (e.g., p = 0.9). 90%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Example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 sentence starts with 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The dog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...»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and the model has to generate the rest of the sentence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 lvl="2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Temperature = 0.2 → “runs in the garden.”</a:t>
            </a:r>
          </a:p>
          <a:p>
            <a:pPr lvl="2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Temperature = 1.2 → “plays with a blue unicorn.”</a:t>
            </a:r>
          </a:p>
          <a:p>
            <a:pPr lvl="2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Top-k = 3 → chooses among “runs,” “plays,” “sleeps.”</a:t>
            </a:r>
          </a:p>
          <a:p>
            <a:pPr lvl="2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Top-p = 0.9 → includes slightly less obvious but plausible options.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73287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62415-57F0-450B-BBC0-628E16E34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40750"/>
          </a:xfrm>
        </p:spPr>
        <p:txBody>
          <a:bodyPr/>
          <a:lstStyle/>
          <a:p>
            <a:r>
              <a:rPr lang="en-US" dirty="0"/>
              <a:t>GPT-2 Example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E3951AB-CE32-45FC-9D59-ED5E490C6B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9227" y="4425018"/>
            <a:ext cx="6793545" cy="2374259"/>
          </a:xfrm>
          <a:prstGeom prst="rect">
            <a:avLst/>
          </a:prstGeom>
        </p:spPr>
      </p:pic>
      <p:sp>
        <p:nvSpPr>
          <p:cNvPr id="6" name="Rectangle 1">
            <a:extLst>
              <a:ext uri="{FF2B5EF4-FFF2-40B4-BE49-F238E27FC236}">
                <a16:creationId xmlns:a16="http://schemas.microsoft.com/office/drawing/2014/main" id="{9C7DF997-F362-440D-893F-D70DAEF3A11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81192" y="1989727"/>
            <a:ext cx="11465398" cy="1888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fontAlgn="base">
              <a:lnSpc>
                <a:spcPct val="80000"/>
              </a:lnSpc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Characteristics</a:t>
            </a:r>
            <a:r>
              <a:rPr kumimoji="0" lang="el-GR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94000" lvl="2" fontAlgn="base">
              <a:lnSpc>
                <a:spcPct val="80000"/>
              </a:lnSpc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Requires manual tokenization and decoding</a:t>
            </a:r>
            <a:r>
              <a:rPr kumimoji="0" lang="el-GR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94000" lvl="2" fontAlgn="base">
              <a:lnSpc>
                <a:spcPct val="80000"/>
              </a:lnSpc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Uses GPT2LMHeadModel for text generation</a:t>
            </a:r>
            <a:r>
              <a:rPr kumimoji="0" lang="el-GR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94000" lvl="2" fontAlgn="base">
              <a:lnSpc>
                <a:spcPct val="80000"/>
              </a:lnSpc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Offers full control over parameters (temperature, top-k, top-p)</a:t>
            </a:r>
            <a:r>
              <a:rPr kumimoji="0" lang="el-GR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4000" lvl="1" fontAlgn="base">
              <a:lnSpc>
                <a:spcPct val="80000"/>
              </a:lnSpc>
            </a:pP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Use Case:</a:t>
            </a:r>
            <a:b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Ideal for advanced users who need fine-grained customization or research-level control.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Requires more setup compared to the high-level pipeline.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4137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70BE7-4A1A-4A92-B616-1B29F0C4C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15583"/>
          </a:xfrm>
        </p:spPr>
        <p:txBody>
          <a:bodyPr/>
          <a:lstStyle/>
          <a:p>
            <a:r>
              <a:rPr lang="el-GR" dirty="0"/>
              <a:t>Συγκριση</a:t>
            </a:r>
            <a:endParaRPr lang="en-US" dirty="0"/>
          </a:p>
        </p:txBody>
      </p:sp>
      <p:graphicFrame>
        <p:nvGraphicFramePr>
          <p:cNvPr id="19" name="Table 19">
            <a:extLst>
              <a:ext uri="{FF2B5EF4-FFF2-40B4-BE49-F238E27FC236}">
                <a16:creationId xmlns:a16="http://schemas.microsoft.com/office/drawing/2014/main" id="{A25CEDF4-FF2C-441C-BA13-EDE6827B42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7797845"/>
              </p:ext>
            </p:extLst>
          </p:nvPr>
        </p:nvGraphicFramePr>
        <p:xfrm>
          <a:off x="580357" y="1996250"/>
          <a:ext cx="11029950" cy="204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6650">
                  <a:extLst>
                    <a:ext uri="{9D8B030D-6E8A-4147-A177-3AD203B41FA5}">
                      <a16:colId xmlns:a16="http://schemas.microsoft.com/office/drawing/2014/main" val="3928284841"/>
                    </a:ext>
                  </a:extLst>
                </a:gridCol>
                <a:gridCol w="3676650">
                  <a:extLst>
                    <a:ext uri="{9D8B030D-6E8A-4147-A177-3AD203B41FA5}">
                      <a16:colId xmlns:a16="http://schemas.microsoft.com/office/drawing/2014/main" val="24330718"/>
                    </a:ext>
                  </a:extLst>
                </a:gridCol>
                <a:gridCol w="3676650">
                  <a:extLst>
                    <a:ext uri="{9D8B030D-6E8A-4147-A177-3AD203B41FA5}">
                      <a16:colId xmlns:a16="http://schemas.microsoft.com/office/drawing/2014/main" val="1915347465"/>
                    </a:ext>
                  </a:extLst>
                </a:gridCol>
              </a:tblGrid>
              <a:tr h="409176">
                <a:tc>
                  <a:txBody>
                    <a:bodyPr/>
                    <a:lstStyle/>
                    <a:p>
                      <a:r>
                        <a:rPr lang="en-US"/>
                        <a:t>Aspect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High-Level Pipeline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Low-Level API</a:t>
                      </a:r>
                      <a:endParaRPr 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8046904"/>
                  </a:ext>
                </a:extLst>
              </a:tr>
              <a:tr h="409176">
                <a:tc>
                  <a:txBody>
                    <a:bodyPr/>
                    <a:lstStyle/>
                    <a:p>
                      <a:r>
                        <a:rPr lang="en-US" b="1"/>
                        <a:t>Ease of Use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Beginner-friendly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Requires coding knowledge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57341768"/>
                  </a:ext>
                </a:extLst>
              </a:tr>
              <a:tr h="409176">
                <a:tc>
                  <a:txBody>
                    <a:bodyPr/>
                    <a:lstStyle/>
                    <a:p>
                      <a:r>
                        <a:rPr lang="en-US" b="1" dirty="0"/>
                        <a:t>Speed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Fast setup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More flexible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51992866"/>
                  </a:ext>
                </a:extLst>
              </a:tr>
              <a:tr h="409176">
                <a:tc>
                  <a:txBody>
                    <a:bodyPr/>
                    <a:lstStyle/>
                    <a:p>
                      <a:r>
                        <a:rPr lang="en-US" b="1"/>
                        <a:t>Parameter Control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Limited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Full control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73649341"/>
                  </a:ext>
                </a:extLst>
              </a:tr>
              <a:tr h="409176">
                <a:tc>
                  <a:txBody>
                    <a:bodyPr/>
                    <a:lstStyle/>
                    <a:p>
                      <a:r>
                        <a:rPr lang="en-US" b="1"/>
                        <a:t>Best For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Quick demos, teaching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Research, custom applications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11343793"/>
                  </a:ext>
                </a:extLst>
              </a:tr>
            </a:tbl>
          </a:graphicData>
        </a:graphic>
      </p:graphicFrame>
      <p:sp>
        <p:nvSpPr>
          <p:cNvPr id="21" name="Rectangle 1">
            <a:extLst>
              <a:ext uri="{FF2B5EF4-FFF2-40B4-BE49-F238E27FC236}">
                <a16:creationId xmlns:a16="http://schemas.microsoft.com/office/drawing/2014/main" id="{238BCB1B-13CB-4642-9FD0-C3DF364C68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357" y="4795797"/>
            <a:ext cx="10954505" cy="541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fontAlgn="base">
              <a:lnSpc>
                <a:spcPct val="80000"/>
              </a:lnSpc>
            </a:pPr>
            <a:r>
              <a:rPr lang="en-US" alt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pipeline method is ideal for quick experimentation, while the low-level API is better for customized workflows and fine-tuning.</a:t>
            </a:r>
            <a:endParaRPr lang="en-US" altLang="en-US" sz="1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46090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01E4C-74DD-4527-A48D-4D058A64B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40750"/>
          </a:xfrm>
        </p:spPr>
        <p:txBody>
          <a:bodyPr/>
          <a:lstStyle/>
          <a:p>
            <a:r>
              <a:rPr lang="en-US" dirty="0"/>
              <a:t>Warnings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63C682-C2FF-4E00-8757-B3DAC70C73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1585519"/>
            <a:ext cx="11029615" cy="2631278"/>
          </a:xfrm>
        </p:spPr>
        <p:txBody>
          <a:bodyPr>
            <a:norm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Truncation Warning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Occurs when input text exceeds the model’s maximum sequence length (e.g., 1024 tokens for GPT-2).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Solution: enable truncation=True to cut text automatically.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If the input text is large, it could exceed the capacity of the model, which for GPT-2 is typically 1024.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The tokenizer truncates the input to fit the boundary. Without truncation=True, it defaults to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longest_first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. It is better to set it.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pad_token_id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Warning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is used to make all text sequences in a batch have the same length so they can be processed together efficiently by the model..</a:t>
            </a:r>
            <a:endParaRPr lang="el-GR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77FACE8-9E82-4817-A575-930DF90236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0540186"/>
              </p:ext>
            </p:extLst>
          </p:nvPr>
        </p:nvGraphicFramePr>
        <p:xfrm>
          <a:off x="5002634" y="4512607"/>
          <a:ext cx="7004808" cy="2253114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1643799">
                  <a:extLst>
                    <a:ext uri="{9D8B030D-6E8A-4147-A177-3AD203B41FA5}">
                      <a16:colId xmlns:a16="http://schemas.microsoft.com/office/drawing/2014/main" val="2641800652"/>
                    </a:ext>
                  </a:extLst>
                </a:gridCol>
                <a:gridCol w="2692866">
                  <a:extLst>
                    <a:ext uri="{9D8B030D-6E8A-4147-A177-3AD203B41FA5}">
                      <a16:colId xmlns:a16="http://schemas.microsoft.com/office/drawing/2014/main" val="3239483219"/>
                    </a:ext>
                  </a:extLst>
                </a:gridCol>
                <a:gridCol w="2668143">
                  <a:extLst>
                    <a:ext uri="{9D8B030D-6E8A-4147-A177-3AD203B41FA5}">
                      <a16:colId xmlns:a16="http://schemas.microsoft.com/office/drawing/2014/main" val="1673206355"/>
                    </a:ext>
                  </a:extLst>
                </a:gridCol>
              </a:tblGrid>
              <a:tr h="440757">
                <a:tc>
                  <a:txBody>
                    <a:bodyPr/>
                    <a:lstStyle/>
                    <a:p>
                      <a:r>
                        <a:rPr lang="en-US" sz="1200" b="1" dirty="0"/>
                        <a:t>Feature</a:t>
                      </a:r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Padding (&lt;PAD&gt;)</a:t>
                      </a:r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End-of-Sequence (&lt;EOS&gt;)</a:t>
                      </a:r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2104265"/>
                  </a:ext>
                </a:extLst>
              </a:tr>
              <a:tr h="440757">
                <a:tc>
                  <a:txBody>
                    <a:bodyPr/>
                    <a:lstStyle/>
                    <a:p>
                      <a:r>
                        <a:rPr lang="en-US" sz="1200" b="1" dirty="0"/>
                        <a:t>Purpose</a:t>
                      </a:r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Fills the empty spaces in shorter sequences (sentences).Indicates the end of a sequence.</a:t>
                      </a:r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Fills the empty spaces in shorter sequences (sentences).Indicates the end of a sequence.</a:t>
                      </a:r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556126"/>
                  </a:ext>
                </a:extLst>
              </a:tr>
              <a:tr h="440757">
                <a:tc>
                  <a:txBody>
                    <a:bodyPr/>
                    <a:lstStyle/>
                    <a:p>
                      <a:r>
                        <a:rPr lang="en-US" sz="1200" b="1" dirty="0"/>
                        <a:t>Used in</a:t>
                      </a:r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Batch processing</a:t>
                      </a:r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Sequence generation and decoding.</a:t>
                      </a:r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9444293"/>
                  </a:ext>
                </a:extLst>
              </a:tr>
              <a:tr h="440757">
                <a:tc>
                  <a:txBody>
                    <a:bodyPr/>
                    <a:lstStyle/>
                    <a:p>
                      <a:r>
                        <a:rPr lang="en-US" sz="1200" b="1" dirty="0"/>
                        <a:t>Effect on Model</a:t>
                      </a:r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Ignored during computations (masked)</a:t>
                      </a:r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Tells the model to stop processing a sequence during generation</a:t>
                      </a:r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87160662"/>
                  </a:ext>
                </a:extLst>
              </a:tr>
              <a:tr h="251861">
                <a:tc>
                  <a:txBody>
                    <a:bodyPr/>
                    <a:lstStyle/>
                    <a:p>
                      <a:r>
                        <a:rPr lang="en-US" sz="1200" b="1" dirty="0"/>
                        <a:t>Example in Sentence</a:t>
                      </a:r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[Hi, &lt;PAD&gt;, &lt;PAD&gt;]</a:t>
                      </a:r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[Hello, world, &lt;EOS&gt;]</a:t>
                      </a:r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56651053"/>
                  </a:ext>
                </a:extLst>
              </a:tr>
            </a:tbl>
          </a:graphicData>
        </a:graphic>
      </p:graphicFrame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39EFF58-ADEC-4736-B446-6FBDCDC08DC4}"/>
              </a:ext>
            </a:extLst>
          </p:cNvPr>
          <p:cNvSpPr txBox="1">
            <a:spLocks/>
          </p:cNvSpPr>
          <p:nvPr/>
        </p:nvSpPr>
        <p:spPr>
          <a:xfrm>
            <a:off x="414812" y="4095226"/>
            <a:ext cx="3326679" cy="2927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l-GR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45701270-F8E1-474C-9B50-5FCE82A9CAF3}"/>
              </a:ext>
            </a:extLst>
          </p:cNvPr>
          <p:cNvSpPr txBox="1">
            <a:spLocks/>
          </p:cNvSpPr>
          <p:nvPr/>
        </p:nvSpPr>
        <p:spPr>
          <a:xfrm>
            <a:off x="371911" y="4512607"/>
            <a:ext cx="4234089" cy="22531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7D329D8-F188-47DC-97BE-5622F200261E}"/>
              </a:ext>
            </a:extLst>
          </p:cNvPr>
          <p:cNvSpPr txBox="1"/>
          <p:nvPr/>
        </p:nvSpPr>
        <p:spPr>
          <a:xfrm>
            <a:off x="0" y="4306568"/>
            <a:ext cx="4882393" cy="25044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6000" indent="-306000" defTabSz="457200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 Padding: </a:t>
            </a:r>
          </a:p>
          <a:p>
            <a:pPr marL="763200" lvl="1" indent="-306000" defTabSz="457200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"Hello, world!“ </a:t>
            </a:r>
          </a:p>
          <a:p>
            <a:pPr marL="763200" lvl="1" indent="-306000" defTabSz="457200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"Hi!“ </a:t>
            </a:r>
          </a:p>
          <a:p>
            <a:pPr marL="763200" lvl="1" indent="-306000" defTabSz="457200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Sequence 1: [Hello, world, !] </a:t>
            </a:r>
          </a:p>
          <a:p>
            <a:pPr marL="763200" lvl="1" indent="-306000" defTabSz="457200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Sequence 2: [Hi, &lt;PAD&gt;, &lt;PAD&gt;] → &lt;PAD&gt; is the padding token.</a:t>
            </a:r>
          </a:p>
          <a:p>
            <a:pPr marL="306000" indent="-306000" defTabSz="457200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 EOS</a:t>
            </a:r>
            <a:endParaRPr lang="el-GR" sz="12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63200" lvl="1" indent="-306000" defTabSz="457200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Input text: "Hello, world!”</a:t>
            </a:r>
            <a:endParaRPr lang="el-GR" sz="12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63200" lvl="1" indent="-306000" defTabSz="457200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Encoded with EOS: [Hello, world, !, &lt;EOS&gt;]</a:t>
            </a:r>
          </a:p>
        </p:txBody>
      </p:sp>
    </p:spTree>
    <p:extLst>
      <p:ext uri="{BB962C8B-B14F-4D97-AF65-F5344CB8AC3E}">
        <p14:creationId xmlns:p14="http://schemas.microsoft.com/office/powerpoint/2010/main" val="352906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FE8BB-0488-4CE2-823C-E025903D2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Key Concepts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F957E-66F3-48B6-BFFF-F0EB290737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7415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Tokenization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7415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Part-of-speech tagging  </a:t>
            </a:r>
            <a:r>
              <a:rPr lang="en-US" dirty="0"/>
              <a:t>– identifying parts of speech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7415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Named entity recognition – recognizing entities like people, places, or organizations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7415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Word embeddings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7415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Syntax and semantics – grammatical structure and meaning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15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Lemmatization</a:t>
            </a:r>
            <a:endParaRPr lang="en-US" b="0" i="0" dirty="0">
              <a:solidFill>
                <a:srgbClr val="37415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891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B5B2A-2689-4807-9AEB-F794B4015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Εφαρμογες επεξεργασιασ φυσικησ γλωσσασ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A2D64C-4650-4FA7-B920-724A9BE477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Some of the main applications include: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Language Understanding: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analyzing text to extract meaning and relationships.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Language Generation: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producing natural language text from data.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Machine Translation: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automatically translating text between languages.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Named Entity Recognition: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identifying entities like names, locations, or dates.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Sentiment Analysis: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detecting and interpreting emotions in text (covered in the next lecture).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Question Answering: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automatically generating answers to user questions.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Chatbots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Speech Recognition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Information Extraction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Text Summarization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NLP applications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appear across many domains such as digital assistants, social media analysis, search engines, robotics, and healthcare — enabling more natural human–machine interaction.</a:t>
            </a: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216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9CC66-5EC1-4828-B16D-5039230F9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Tokenization</a:t>
            </a:r>
            <a:br>
              <a:rPr lang="en-US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322C8B-5E2F-483B-8AE5-C60802C66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1744910"/>
            <a:ext cx="5274324" cy="2361337"/>
          </a:xfrm>
        </p:spPr>
        <p:txBody>
          <a:bodyPr>
            <a:normAutofit/>
          </a:bodyPr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Definition: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Breaking text into smaller units called </a:t>
            </a:r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tokens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(words or punctuation marks).</a:t>
            </a:r>
          </a:p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Example: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Original sentence:</a:t>
            </a:r>
          </a:p>
          <a:p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"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Natural Language Processing is fascinating!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"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2CB945E-60F6-4779-B3F5-4F3695FE31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3431" y="3062633"/>
            <a:ext cx="4477375" cy="131463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A254BE4-1B47-48D4-A66D-F6D86ECE1DAD}"/>
              </a:ext>
            </a:extLst>
          </p:cNvPr>
          <p:cNvSpPr txBox="1"/>
          <p:nvPr/>
        </p:nvSpPr>
        <p:spPr>
          <a:xfrm>
            <a:off x="7133432" y="4959687"/>
            <a:ext cx="4477375" cy="64633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Original Text: </a:t>
            </a:r>
            <a:r>
              <a:rPr lang="en-US" sz="1200" b="0" i="0" dirty="0">
                <a:solidFill>
                  <a:srgbClr val="2E95D3"/>
                </a:solidFill>
                <a:effectLst/>
                <a:latin typeface="Söhne Mono"/>
              </a:rPr>
              <a:t>Natural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2E95D3"/>
                </a:solidFill>
                <a:effectLst/>
                <a:latin typeface="Söhne Mono"/>
              </a:rPr>
              <a:t>Language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Processing </a:t>
            </a:r>
            <a:r>
              <a:rPr lang="en-US" sz="1200" b="0" i="0" dirty="0">
                <a:solidFill>
                  <a:srgbClr val="2E95D3"/>
                </a:solidFill>
                <a:effectLst/>
                <a:latin typeface="Söhne Mono"/>
              </a:rPr>
              <a:t>is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fascinating! </a:t>
            </a:r>
            <a:endParaRPr lang="el-GR" sz="1200" b="0" i="0" dirty="0">
              <a:solidFill>
                <a:srgbClr val="FFFFFF"/>
              </a:solidFill>
              <a:effectLst/>
              <a:latin typeface="Söhne Mono"/>
            </a:endParaRPr>
          </a:p>
          <a:p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Tokenized Text: [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'Natural'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,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'Language'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,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'Processing'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,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'is'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,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'fascinating'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,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'!'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]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BCCE4C-509E-4DFC-B14F-C37CFD4084DE}"/>
              </a:ext>
            </a:extLst>
          </p:cNvPr>
          <p:cNvSpPr txBox="1"/>
          <p:nvPr/>
        </p:nvSpPr>
        <p:spPr>
          <a:xfrm>
            <a:off x="7133431" y="4590355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Output: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2DAE20-BC49-4840-A741-B776181ACC46}"/>
              </a:ext>
            </a:extLst>
          </p:cNvPr>
          <p:cNvSpPr txBox="1"/>
          <p:nvPr/>
        </p:nvSpPr>
        <p:spPr>
          <a:xfrm>
            <a:off x="7133431" y="2618711"/>
            <a:ext cx="1795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Python Example:</a:t>
            </a:r>
          </a:p>
        </p:txBody>
      </p:sp>
      <p:pic>
        <p:nvPicPr>
          <p:cNvPr id="6148" name="Picture 4" descr="Top 5 Tokenization Techniques in Natural Language Processing in Python | by  Ajay Khanna | Medium">
            <a:extLst>
              <a:ext uri="{FF2B5EF4-FFF2-40B4-BE49-F238E27FC236}">
                <a16:creationId xmlns:a16="http://schemas.microsoft.com/office/drawing/2014/main" id="{9B0A2411-8D01-4A8C-803C-3655B0D6E2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192" y="4106247"/>
            <a:ext cx="5140107" cy="2545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7138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45A24-DE2F-46DD-A1BA-8D2BD23AA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Part-of-speech Tagging</a:t>
            </a:r>
            <a:r>
              <a:rPr lang="el-GR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POS) - </a:t>
            </a:r>
            <a:r>
              <a:rPr lang="el-GR" b="0" i="0" dirty="0">
                <a:solidFill>
                  <a:srgbClr val="37415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Επισ</a:t>
            </a:r>
            <a:r>
              <a:rPr lang="en-US" b="0" i="0" dirty="0">
                <a:solidFill>
                  <a:srgbClr val="37415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l-GR" b="0" i="0" dirty="0">
                <a:solidFill>
                  <a:srgbClr val="37415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μανση μ</a:t>
            </a:r>
            <a:r>
              <a:rPr lang="en-US" b="0" i="0" dirty="0">
                <a:solidFill>
                  <a:srgbClr val="37415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l-GR" b="0" i="0" dirty="0">
                <a:solidFill>
                  <a:srgbClr val="37415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ρ</a:t>
            </a:r>
            <a:r>
              <a:rPr lang="el-GR" dirty="0">
                <a:solidFill>
                  <a:srgbClr val="37415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ων</a:t>
            </a:r>
            <a:r>
              <a:rPr lang="el-GR" b="0" i="0" dirty="0">
                <a:solidFill>
                  <a:srgbClr val="37415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του λ</a:t>
            </a:r>
            <a:r>
              <a:rPr lang="en-US" b="0" i="0" dirty="0">
                <a:solidFill>
                  <a:srgbClr val="37415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l-GR" b="0" i="0" dirty="0">
                <a:solidFill>
                  <a:srgbClr val="37415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γου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DAB886-96A6-4F8E-A398-FDBDAAE20F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2340864"/>
            <a:ext cx="5039432" cy="2511054"/>
          </a:xfrm>
        </p:spPr>
        <p:txBody>
          <a:bodyPr/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Definition: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Assigning grammatical categories (e.g., noun, verb, adjective) to each word in a sentence.</a:t>
            </a:r>
          </a:p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Explanation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POS tagging helps determine the grammatical role of each word, which is useful for parsing and understanding meaning.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7BB9110-EB70-4F03-B0EE-7D0EAA7073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8063" y="3013331"/>
            <a:ext cx="4972744" cy="155279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24B020D-12E5-436B-9E78-A53C0F44AE00}"/>
              </a:ext>
            </a:extLst>
          </p:cNvPr>
          <p:cNvSpPr txBox="1"/>
          <p:nvPr/>
        </p:nvSpPr>
        <p:spPr>
          <a:xfrm>
            <a:off x="6571377" y="2643999"/>
            <a:ext cx="1795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Python Example: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226D9A-B5F0-4BEE-B6FD-D59CF39C581D}"/>
              </a:ext>
            </a:extLst>
          </p:cNvPr>
          <p:cNvSpPr txBox="1"/>
          <p:nvPr/>
        </p:nvSpPr>
        <p:spPr>
          <a:xfrm>
            <a:off x="6638063" y="4682634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Output: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E12DD5-7648-4E85-8E87-5A1876ABD407}"/>
              </a:ext>
            </a:extLst>
          </p:cNvPr>
          <p:cNvSpPr txBox="1"/>
          <p:nvPr/>
        </p:nvSpPr>
        <p:spPr>
          <a:xfrm>
            <a:off x="6638063" y="5180746"/>
            <a:ext cx="4913577" cy="64633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Original Text: I love working </a:t>
            </a:r>
            <a:r>
              <a:rPr lang="en-US" sz="1200" b="0" i="0" dirty="0">
                <a:solidFill>
                  <a:srgbClr val="2E95D3"/>
                </a:solidFill>
                <a:effectLst/>
                <a:latin typeface="Söhne Mono"/>
              </a:rPr>
              <a:t>with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2E95D3"/>
                </a:solidFill>
                <a:effectLst/>
                <a:latin typeface="Söhne Mono"/>
              </a:rPr>
              <a:t>natural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2E95D3"/>
                </a:solidFill>
                <a:effectLst/>
                <a:latin typeface="Söhne Mono"/>
              </a:rPr>
              <a:t>language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processing. </a:t>
            </a:r>
            <a:br>
              <a:rPr lang="el-GR" sz="1200" b="0" i="0" dirty="0">
                <a:solidFill>
                  <a:srgbClr val="FFFFFF"/>
                </a:solidFill>
                <a:effectLst/>
                <a:latin typeface="Söhne Mono"/>
              </a:rPr>
            </a:b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POS Tags: [(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'I'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,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'PRP'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), (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'love'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,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'VBP'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), (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'working'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,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'VBG'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), (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'with'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,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'IN'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), (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'natural'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,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'JJ'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), (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'language'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,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'NN'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), (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'processing'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,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'NN'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), (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'.'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,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'.'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)]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881AD27-7542-4BD0-8F07-419EB60A65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1274" y="5207865"/>
            <a:ext cx="4439270" cy="1238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405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7F314-BC10-4705-A9A8-BCD448DE5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Named Entity Recognition</a:t>
            </a:r>
            <a:br>
              <a:rPr lang="en-US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0699A-8AB3-4482-A0A5-43C7C3EC51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1" y="1769041"/>
            <a:ext cx="5811219" cy="1727361"/>
          </a:xfrm>
        </p:spPr>
        <p:txBody>
          <a:bodyPr/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Definition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Identifying entities such as names, locations, organizations, or dates within a text.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Explanation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NER systems detect and classify key information into predefined categories (e.g., people, places, companies).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FF2175A-DE00-4EB1-A086-613D9F8F82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0737" y="2673383"/>
            <a:ext cx="4913577" cy="151123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0B08D8A-9B56-48E8-A028-078ACDD2AD3A}"/>
              </a:ext>
            </a:extLst>
          </p:cNvPr>
          <p:cNvSpPr txBox="1"/>
          <p:nvPr/>
        </p:nvSpPr>
        <p:spPr>
          <a:xfrm>
            <a:off x="6990737" y="2276335"/>
            <a:ext cx="1795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Python Example: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C15DE91-CDC5-4C31-8FA9-A977A5560ACE}"/>
              </a:ext>
            </a:extLst>
          </p:cNvPr>
          <p:cNvSpPr txBox="1"/>
          <p:nvPr/>
        </p:nvSpPr>
        <p:spPr>
          <a:xfrm>
            <a:off x="6985543" y="4305344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Output: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0157A4-7DA9-46A2-BB1E-CF8898E92F55}"/>
              </a:ext>
            </a:extLst>
          </p:cNvPr>
          <p:cNvSpPr txBox="1"/>
          <p:nvPr/>
        </p:nvSpPr>
        <p:spPr>
          <a:xfrm>
            <a:off x="6990738" y="4795404"/>
            <a:ext cx="4913577" cy="64633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Original </a:t>
            </a:r>
            <a:r>
              <a:rPr lang="en-US" sz="1200" b="0" i="0" dirty="0">
                <a:solidFill>
                  <a:srgbClr val="2E95D3"/>
                </a:solidFill>
                <a:effectLst/>
                <a:latin typeface="Söhne Mono"/>
              </a:rPr>
              <a:t>Text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: Apple Inc. </a:t>
            </a:r>
            <a:r>
              <a:rPr lang="en-US" sz="1200" b="0" i="0" dirty="0">
                <a:solidFill>
                  <a:srgbClr val="E9950C"/>
                </a:solidFill>
                <a:effectLst/>
                <a:latin typeface="Söhne Mono"/>
              </a:rPr>
              <a:t>is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planning </a:t>
            </a:r>
            <a:r>
              <a:rPr lang="en-US" sz="1200" b="0" i="0" dirty="0">
                <a:solidFill>
                  <a:srgbClr val="2E95D3"/>
                </a:solidFill>
                <a:effectLst/>
                <a:latin typeface="Söhne Mono"/>
              </a:rPr>
              <a:t>to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open a </a:t>
            </a:r>
            <a:r>
              <a:rPr lang="en-US" sz="1200" b="0" i="0" dirty="0">
                <a:solidFill>
                  <a:srgbClr val="E9950C"/>
                </a:solidFill>
                <a:effectLst/>
                <a:latin typeface="Söhne Mono"/>
              </a:rPr>
              <a:t>new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store </a:t>
            </a:r>
            <a:r>
              <a:rPr lang="en-US" sz="1200" b="0" i="0" dirty="0">
                <a:solidFill>
                  <a:srgbClr val="2E95D3"/>
                </a:solidFill>
                <a:effectLst/>
                <a:latin typeface="Söhne Mono"/>
              </a:rPr>
              <a:t>in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San Francisco. </a:t>
            </a:r>
            <a:r>
              <a:rPr lang="en-US" sz="1200" b="0" i="0" dirty="0">
                <a:solidFill>
                  <a:srgbClr val="F22C3D"/>
                </a:solidFill>
                <a:effectLst/>
                <a:latin typeface="Söhne Mono"/>
              </a:rPr>
              <a:t>Entity: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Apple Inc., Type: ORG </a:t>
            </a:r>
            <a:br>
              <a:rPr lang="el-GR" sz="1200" b="0" i="0" dirty="0">
                <a:solidFill>
                  <a:srgbClr val="FFFFFF"/>
                </a:solidFill>
                <a:effectLst/>
                <a:latin typeface="Söhne Mono"/>
              </a:rPr>
            </a:br>
            <a:r>
              <a:rPr lang="en-US" sz="1200" b="0" i="0" dirty="0">
                <a:solidFill>
                  <a:srgbClr val="F22C3D"/>
                </a:solidFill>
                <a:effectLst/>
                <a:latin typeface="Söhne Mono"/>
              </a:rPr>
              <a:t>Entity: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San Francisco, Type: GPE</a:t>
            </a:r>
            <a:endParaRPr lang="en-US" dirty="0"/>
          </a:p>
        </p:txBody>
      </p:sp>
      <p:pic>
        <p:nvPicPr>
          <p:cNvPr id="4098" name="Picture 2" descr="What is Named Entity Recognition (NER) : Definition, Examples, Types, and  Applications">
            <a:extLst>
              <a:ext uri="{FF2B5EF4-FFF2-40B4-BE49-F238E27FC236}">
                <a16:creationId xmlns:a16="http://schemas.microsoft.com/office/drawing/2014/main" id="{8069E394-66D7-4009-8BDE-A7DB11800A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632" y="3600721"/>
            <a:ext cx="4790177" cy="2874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4504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97D41-3361-4C93-844E-FE950F9C2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Word Embeddings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ECE917-A471-4A7B-AB12-B871F8C9B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2340864"/>
            <a:ext cx="5514808" cy="3061560"/>
          </a:xfrm>
        </p:spPr>
        <p:txBody>
          <a:bodyPr/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Definition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Representation of words as numerical vectors in a multidimensional space.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Explanation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Word embeddings capture semantic meaning words with similar meanings are represented by vectors that are close to each other.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758FCA0-033C-43E9-BF35-D1F503840799}"/>
              </a:ext>
            </a:extLst>
          </p:cNvPr>
          <p:cNvSpPr txBox="1"/>
          <p:nvPr/>
        </p:nvSpPr>
        <p:spPr>
          <a:xfrm>
            <a:off x="6475445" y="2172406"/>
            <a:ext cx="1795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Python Example: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E0F3C6-5113-4BB4-AE93-87FF3DDADB67}"/>
              </a:ext>
            </a:extLst>
          </p:cNvPr>
          <p:cNvSpPr txBox="1"/>
          <p:nvPr/>
        </p:nvSpPr>
        <p:spPr>
          <a:xfrm>
            <a:off x="6475445" y="4451043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Output: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7B8D90D-3871-4FFE-A366-CCC40BE06A13}"/>
              </a:ext>
            </a:extLst>
          </p:cNvPr>
          <p:cNvSpPr txBox="1"/>
          <p:nvPr/>
        </p:nvSpPr>
        <p:spPr>
          <a:xfrm>
            <a:off x="6475446" y="4967125"/>
            <a:ext cx="5479204" cy="27699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Word Vector </a:t>
            </a:r>
            <a:r>
              <a:rPr lang="en-US" sz="1200" b="0" i="0" dirty="0">
                <a:solidFill>
                  <a:srgbClr val="2E95D3"/>
                </a:solidFill>
                <a:effectLst/>
                <a:latin typeface="Söhne Mono"/>
              </a:rPr>
              <a:t>for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'natural'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: [ </a:t>
            </a:r>
            <a:r>
              <a:rPr lang="en-US" sz="1200" b="0" i="0" dirty="0">
                <a:solidFill>
                  <a:srgbClr val="DF3079"/>
                </a:solidFill>
                <a:effectLst/>
                <a:latin typeface="Söhne Mono"/>
              </a:rPr>
              <a:t>0.0023123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DF3079"/>
                </a:solidFill>
                <a:effectLst/>
                <a:latin typeface="Söhne Mono"/>
              </a:rPr>
              <a:t>0.00429537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DF3079"/>
                </a:solidFill>
                <a:effectLst/>
                <a:latin typeface="Söhne Mono"/>
              </a:rPr>
              <a:t>-0.00093116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...]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76BE620-8CF5-4C19-A3EF-D598ECFBDCDF}"/>
              </a:ext>
            </a:extLst>
          </p:cNvPr>
          <p:cNvSpPr txBox="1"/>
          <p:nvPr/>
        </p:nvSpPr>
        <p:spPr>
          <a:xfrm>
            <a:off x="6475445" y="2649738"/>
            <a:ext cx="5474009" cy="138499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sentences = [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"Natural Language Processing is fun."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,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"Word embeddings capture semantic meanings."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] </a:t>
            </a:r>
            <a:endParaRPr lang="el-GR" sz="1200" b="0" i="0" dirty="0">
              <a:solidFill>
                <a:srgbClr val="FFFFFF"/>
              </a:solidFill>
              <a:effectLst/>
              <a:latin typeface="Söhne Mono"/>
            </a:endParaRPr>
          </a:p>
          <a:p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tokenized_sentences = [word_tokenize(sentence.lower()) </a:t>
            </a:r>
            <a:r>
              <a:rPr lang="en-US" sz="1200" b="0" i="0" dirty="0">
                <a:solidFill>
                  <a:srgbClr val="2E95D3"/>
                </a:solidFill>
                <a:effectLst/>
                <a:latin typeface="Söhne Mono"/>
              </a:rPr>
              <a:t>for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sentence </a:t>
            </a:r>
            <a:r>
              <a:rPr lang="en-US" sz="1200" b="0" i="0" dirty="0">
                <a:solidFill>
                  <a:srgbClr val="2E95D3"/>
                </a:solidFill>
                <a:effectLst/>
                <a:latin typeface="Söhne Mono"/>
              </a:rPr>
              <a:t>in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sentences] </a:t>
            </a:r>
            <a:endParaRPr lang="el-GR" sz="1200" b="0" i="0" dirty="0">
              <a:solidFill>
                <a:srgbClr val="FFFFFF"/>
              </a:solidFill>
              <a:effectLst/>
              <a:latin typeface="Söhne Mono"/>
            </a:endParaRPr>
          </a:p>
          <a:p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model = Word2Vec(tokenized_sentences, vector_size=</a:t>
            </a:r>
            <a:r>
              <a:rPr lang="en-US" sz="1200" b="0" i="0" dirty="0">
                <a:solidFill>
                  <a:srgbClr val="DF3079"/>
                </a:solidFill>
                <a:effectLst/>
                <a:latin typeface="Söhne Mono"/>
              </a:rPr>
              <a:t>100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, window=</a:t>
            </a:r>
            <a:r>
              <a:rPr lang="en-US" sz="1200" b="0" i="0" dirty="0">
                <a:solidFill>
                  <a:srgbClr val="DF3079"/>
                </a:solidFill>
                <a:effectLst/>
                <a:latin typeface="Söhne Mono"/>
              </a:rPr>
              <a:t>5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, min_count=</a:t>
            </a:r>
            <a:r>
              <a:rPr lang="en-US" sz="1200" b="0" i="0" dirty="0">
                <a:solidFill>
                  <a:srgbClr val="DF3079"/>
                </a:solidFill>
                <a:effectLst/>
                <a:latin typeface="Söhne Mono"/>
              </a:rPr>
              <a:t>1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, workers=</a:t>
            </a:r>
            <a:r>
              <a:rPr lang="en-US" sz="1200" b="0" i="0" dirty="0">
                <a:solidFill>
                  <a:srgbClr val="DF3079"/>
                </a:solidFill>
                <a:effectLst/>
                <a:latin typeface="Söhne Mono"/>
              </a:rPr>
              <a:t>4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) </a:t>
            </a:r>
            <a:endParaRPr lang="el-GR" sz="1200" b="0" i="0" dirty="0">
              <a:solidFill>
                <a:srgbClr val="FFFFFF"/>
              </a:solidFill>
              <a:effectLst/>
              <a:latin typeface="Söhne Mono"/>
            </a:endParaRPr>
          </a:p>
          <a:p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word_vector = model.wv[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'natural’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] </a:t>
            </a:r>
            <a:endParaRPr lang="el-GR" sz="1200" b="0" i="0" dirty="0">
              <a:solidFill>
                <a:srgbClr val="FFFFFF"/>
              </a:solidFill>
              <a:effectLst/>
              <a:latin typeface="Söhne Mono"/>
            </a:endParaRPr>
          </a:p>
          <a:p>
            <a:r>
              <a:rPr lang="en-US" sz="1200" b="0" i="0" dirty="0">
                <a:solidFill>
                  <a:srgbClr val="E9950C"/>
                </a:solidFill>
                <a:effectLst/>
                <a:latin typeface="Söhne Mono"/>
              </a:rPr>
              <a:t>print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(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"Word Vector for 'natural':"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, word_vector)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3123465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05C13-9EB3-4D5E-B6D8-617222538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Syntax and Semantics</a:t>
            </a:r>
            <a:br>
              <a:rPr lang="en-US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380261-0CE6-461B-A578-3C37B2019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1890876"/>
            <a:ext cx="5427722" cy="2189191"/>
          </a:xfrm>
        </p:spPr>
        <p:txBody>
          <a:bodyPr>
            <a:normAutofit/>
          </a:bodyPr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Definition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Syntax deals with sentence structure and grammatical rules.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Semantics focuses on the meaning of words and phrases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Explanation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Syntax determines how words are arranged; semantics determines what they mean.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DEAA8FF-BCDD-4F02-A1EB-EB628E6E4D15}"/>
              </a:ext>
            </a:extLst>
          </p:cNvPr>
          <p:cNvSpPr txBox="1"/>
          <p:nvPr/>
        </p:nvSpPr>
        <p:spPr>
          <a:xfrm>
            <a:off x="6311630" y="1302126"/>
            <a:ext cx="26174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Python Example</a:t>
            </a:r>
            <a:r>
              <a:rPr lang="el-GR" dirty="0"/>
              <a:t> </a:t>
            </a:r>
            <a:r>
              <a:rPr lang="en-US" b="1" i="0" dirty="0">
                <a:effectLst/>
                <a:latin typeface="Söhne"/>
              </a:rPr>
              <a:t>(Syntax)</a:t>
            </a:r>
            <a:r>
              <a:rPr lang="en-US" dirty="0"/>
              <a:t>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80C5EA-EA95-48F5-846F-ED53A996C5E1}"/>
              </a:ext>
            </a:extLst>
          </p:cNvPr>
          <p:cNvSpPr txBox="1"/>
          <p:nvPr/>
        </p:nvSpPr>
        <p:spPr>
          <a:xfrm>
            <a:off x="6414267" y="2431454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Output: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4FDCB4-0E6F-4CFC-9015-8F2F5D4A0FEA}"/>
              </a:ext>
            </a:extLst>
          </p:cNvPr>
          <p:cNvSpPr txBox="1"/>
          <p:nvPr/>
        </p:nvSpPr>
        <p:spPr>
          <a:xfrm>
            <a:off x="6426075" y="2828157"/>
            <a:ext cx="5479204" cy="212365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200" b="0" i="0" dirty="0">
                <a:solidFill>
                  <a:srgbClr val="DF3079"/>
                </a:solidFill>
                <a:effectLst/>
                <a:latin typeface="Söhne Mono"/>
              </a:rPr>
              <a:t>Original Text: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The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quick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brown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fox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jumps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over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the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lazy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dog.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endParaRPr lang="el-GR" sz="1200" b="0" i="0" dirty="0">
              <a:solidFill>
                <a:srgbClr val="FFFFFF"/>
              </a:solidFill>
              <a:effectLst/>
              <a:latin typeface="Söhne Mono"/>
            </a:endParaRPr>
          </a:p>
          <a:p>
            <a:r>
              <a:rPr lang="en-US" sz="1200" b="0" i="0" dirty="0">
                <a:solidFill>
                  <a:srgbClr val="DF3079"/>
                </a:solidFill>
                <a:effectLst/>
                <a:latin typeface="Söhne Mono"/>
              </a:rPr>
              <a:t>Token: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The,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DF3079"/>
                </a:solidFill>
                <a:effectLst/>
                <a:latin typeface="Söhne Mono"/>
              </a:rPr>
              <a:t>Dependency: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det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endParaRPr lang="el-GR" sz="1200" b="0" i="0" dirty="0">
              <a:solidFill>
                <a:srgbClr val="FFFFFF"/>
              </a:solidFill>
              <a:effectLst/>
              <a:latin typeface="Söhne Mono"/>
            </a:endParaRPr>
          </a:p>
          <a:p>
            <a:r>
              <a:rPr lang="en-US" sz="1200" b="0" i="0" dirty="0">
                <a:solidFill>
                  <a:srgbClr val="DF3079"/>
                </a:solidFill>
                <a:effectLst/>
                <a:latin typeface="Söhne Mono"/>
              </a:rPr>
              <a:t>Token: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quick,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DF3079"/>
                </a:solidFill>
                <a:effectLst/>
                <a:latin typeface="Söhne Mono"/>
              </a:rPr>
              <a:t>Dependency: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amod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endParaRPr lang="el-GR" sz="1200" b="0" i="0" dirty="0">
              <a:solidFill>
                <a:srgbClr val="FFFFFF"/>
              </a:solidFill>
              <a:effectLst/>
              <a:latin typeface="Söhne Mono"/>
            </a:endParaRPr>
          </a:p>
          <a:p>
            <a:r>
              <a:rPr lang="en-US" sz="1200" b="0" i="0" dirty="0">
                <a:solidFill>
                  <a:srgbClr val="DF3079"/>
                </a:solidFill>
                <a:effectLst/>
                <a:latin typeface="Söhne Mono"/>
              </a:rPr>
              <a:t>Token: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brown,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DF3079"/>
                </a:solidFill>
                <a:effectLst/>
                <a:latin typeface="Söhne Mono"/>
              </a:rPr>
              <a:t>Dependency: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amod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endParaRPr lang="el-GR" sz="1200" b="0" i="0" dirty="0">
              <a:solidFill>
                <a:srgbClr val="FFFFFF"/>
              </a:solidFill>
              <a:effectLst/>
              <a:latin typeface="Söhne Mono"/>
            </a:endParaRPr>
          </a:p>
          <a:p>
            <a:r>
              <a:rPr lang="en-US" sz="1200" b="0" i="0" dirty="0">
                <a:solidFill>
                  <a:srgbClr val="DF3079"/>
                </a:solidFill>
                <a:effectLst/>
                <a:latin typeface="Söhne Mono"/>
              </a:rPr>
              <a:t>Token: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fox,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DF3079"/>
                </a:solidFill>
                <a:effectLst/>
                <a:latin typeface="Söhne Mono"/>
              </a:rPr>
              <a:t>Dependency: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nsubj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endParaRPr lang="el-GR" sz="1200" b="0" i="0" dirty="0">
              <a:solidFill>
                <a:srgbClr val="FFFFFF"/>
              </a:solidFill>
              <a:effectLst/>
              <a:latin typeface="Söhne Mono"/>
            </a:endParaRPr>
          </a:p>
          <a:p>
            <a:r>
              <a:rPr lang="en-US" sz="1200" b="0" i="0" dirty="0">
                <a:solidFill>
                  <a:srgbClr val="DF3079"/>
                </a:solidFill>
                <a:effectLst/>
                <a:latin typeface="Söhne Mono"/>
              </a:rPr>
              <a:t>Token: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jumps,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DF3079"/>
                </a:solidFill>
                <a:effectLst/>
                <a:latin typeface="Söhne Mono"/>
              </a:rPr>
              <a:t>Dependency: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ROOT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endParaRPr lang="el-GR" sz="1200" b="0" i="0" dirty="0">
              <a:solidFill>
                <a:srgbClr val="FFFFFF"/>
              </a:solidFill>
              <a:effectLst/>
              <a:latin typeface="Söhne Mono"/>
            </a:endParaRPr>
          </a:p>
          <a:p>
            <a:r>
              <a:rPr lang="en-US" sz="1200" b="0" i="0" dirty="0">
                <a:solidFill>
                  <a:srgbClr val="DF3079"/>
                </a:solidFill>
                <a:effectLst/>
                <a:latin typeface="Söhne Mono"/>
              </a:rPr>
              <a:t>Token: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over,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DF3079"/>
                </a:solidFill>
                <a:effectLst/>
                <a:latin typeface="Söhne Mono"/>
              </a:rPr>
              <a:t>Dependency: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prep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endParaRPr lang="el-GR" sz="1200" b="0" i="0" dirty="0">
              <a:solidFill>
                <a:srgbClr val="FFFFFF"/>
              </a:solidFill>
              <a:effectLst/>
              <a:latin typeface="Söhne Mono"/>
            </a:endParaRPr>
          </a:p>
          <a:p>
            <a:r>
              <a:rPr lang="en-US" sz="1200" b="0" i="0" dirty="0">
                <a:solidFill>
                  <a:srgbClr val="DF3079"/>
                </a:solidFill>
                <a:effectLst/>
                <a:latin typeface="Söhne Mono"/>
              </a:rPr>
              <a:t>Token: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the,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DF3079"/>
                </a:solidFill>
                <a:effectLst/>
                <a:latin typeface="Söhne Mono"/>
              </a:rPr>
              <a:t>Dependency: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det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endParaRPr lang="el-GR" sz="1200" b="0" i="0" dirty="0">
              <a:solidFill>
                <a:srgbClr val="FFFFFF"/>
              </a:solidFill>
              <a:effectLst/>
              <a:latin typeface="Söhne Mono"/>
            </a:endParaRPr>
          </a:p>
          <a:p>
            <a:r>
              <a:rPr lang="en-US" sz="1200" b="0" i="0" dirty="0">
                <a:solidFill>
                  <a:srgbClr val="DF3079"/>
                </a:solidFill>
                <a:effectLst/>
                <a:latin typeface="Söhne Mono"/>
              </a:rPr>
              <a:t>Token: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lazy,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DF3079"/>
                </a:solidFill>
                <a:effectLst/>
                <a:latin typeface="Söhne Mono"/>
              </a:rPr>
              <a:t>Dependency: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amod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endParaRPr lang="el-GR" sz="1200" b="0" i="0" dirty="0">
              <a:solidFill>
                <a:srgbClr val="FFFFFF"/>
              </a:solidFill>
              <a:effectLst/>
              <a:latin typeface="Söhne Mono"/>
            </a:endParaRPr>
          </a:p>
          <a:p>
            <a:r>
              <a:rPr lang="en-US" sz="1200" b="0" i="0" dirty="0">
                <a:solidFill>
                  <a:srgbClr val="DF3079"/>
                </a:solidFill>
                <a:effectLst/>
                <a:latin typeface="Söhne Mono"/>
              </a:rPr>
              <a:t>Token: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dog,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DF3079"/>
                </a:solidFill>
                <a:effectLst/>
                <a:latin typeface="Söhne Mono"/>
              </a:rPr>
              <a:t>Dependency: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pobj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endParaRPr lang="el-GR" sz="1200" b="0" i="0" dirty="0">
              <a:solidFill>
                <a:srgbClr val="FFFFFF"/>
              </a:solidFill>
              <a:effectLst/>
              <a:latin typeface="Söhne Mono"/>
            </a:endParaRPr>
          </a:p>
          <a:p>
            <a:r>
              <a:rPr lang="en-US" sz="1200" b="0" i="0" dirty="0">
                <a:solidFill>
                  <a:srgbClr val="DF3079"/>
                </a:solidFill>
                <a:effectLst/>
                <a:latin typeface="Söhne Mono"/>
              </a:rPr>
              <a:t>Token: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.,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DF3079"/>
                </a:solidFill>
                <a:effectLst/>
                <a:latin typeface="Söhne Mono"/>
              </a:rPr>
              <a:t>Dependency: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punct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91DCC87-319E-4EB4-815E-390949AC2ADF}"/>
              </a:ext>
            </a:extLst>
          </p:cNvPr>
          <p:cNvSpPr txBox="1"/>
          <p:nvPr/>
        </p:nvSpPr>
        <p:spPr>
          <a:xfrm>
            <a:off x="6414267" y="1711353"/>
            <a:ext cx="5474009" cy="64633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text =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"The quick brown fox jumps over the lazy dog."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nlp = spacy.load(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"en_core_web_sm"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) doc = nlp(text) </a:t>
            </a:r>
            <a:r>
              <a:rPr lang="en-US" sz="1200" b="0" i="0" dirty="0">
                <a:solidFill>
                  <a:srgbClr val="E9950C"/>
                </a:solidFill>
                <a:effectLst/>
                <a:latin typeface="Söhne Mono"/>
              </a:rPr>
              <a:t>print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(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"Original Text:"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, text) </a:t>
            </a:r>
            <a:r>
              <a:rPr lang="en-US" sz="1200" b="0" i="0" dirty="0">
                <a:solidFill>
                  <a:srgbClr val="2E95D3"/>
                </a:solidFill>
                <a:effectLst/>
                <a:latin typeface="Söhne Mono"/>
              </a:rPr>
              <a:t>for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token </a:t>
            </a:r>
            <a:r>
              <a:rPr lang="en-US" sz="1200" b="0" i="0" dirty="0">
                <a:solidFill>
                  <a:srgbClr val="2E95D3"/>
                </a:solidFill>
                <a:effectLst/>
                <a:latin typeface="Söhne Mono"/>
              </a:rPr>
              <a:t>in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doc: </a:t>
            </a:r>
            <a:r>
              <a:rPr lang="en-US" sz="1200" b="0" i="0" dirty="0">
                <a:solidFill>
                  <a:srgbClr val="E9950C"/>
                </a:solidFill>
                <a:effectLst/>
                <a:latin typeface="Söhne Mono"/>
              </a:rPr>
              <a:t>print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(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f"Token: {token.text}, Dependency: {token.dep_}"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)</a:t>
            </a:r>
            <a:endParaRPr lang="en-US" sz="1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E5A693F-4C7D-4BB3-8E81-E34384A681D1}"/>
              </a:ext>
            </a:extLst>
          </p:cNvPr>
          <p:cNvSpPr txBox="1"/>
          <p:nvPr/>
        </p:nvSpPr>
        <p:spPr>
          <a:xfrm>
            <a:off x="6414267" y="5125581"/>
            <a:ext cx="2956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Python Example</a:t>
            </a:r>
            <a:r>
              <a:rPr lang="el-GR" dirty="0"/>
              <a:t> </a:t>
            </a:r>
            <a:r>
              <a:rPr lang="en-US" b="1" i="0" dirty="0">
                <a:effectLst/>
                <a:latin typeface="Söhne"/>
              </a:rPr>
              <a:t>(Semantics)</a:t>
            </a:r>
            <a:r>
              <a:rPr lang="en-US" dirty="0"/>
              <a:t>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1EE9CAE-E60B-4DF5-8980-6D3B2070BF79}"/>
              </a:ext>
            </a:extLst>
          </p:cNvPr>
          <p:cNvSpPr txBox="1"/>
          <p:nvPr/>
        </p:nvSpPr>
        <p:spPr>
          <a:xfrm>
            <a:off x="6431270" y="5615616"/>
            <a:ext cx="5474009" cy="46166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synonyms = wordnet.synsets(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'happy'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) </a:t>
            </a:r>
            <a:r>
              <a:rPr lang="en-US" sz="1200" b="0" i="0" dirty="0">
                <a:solidFill>
                  <a:srgbClr val="E9950C"/>
                </a:solidFill>
                <a:effectLst/>
                <a:latin typeface="Söhne Mono"/>
              </a:rPr>
              <a:t>print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(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"Synonyms for 'happy':"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, [synonym.lemmas()[</a:t>
            </a:r>
            <a:r>
              <a:rPr lang="en-US" sz="1200" b="0" i="0" dirty="0">
                <a:solidFill>
                  <a:srgbClr val="DF3079"/>
                </a:solidFill>
                <a:effectLst/>
                <a:latin typeface="Söhne Mono"/>
              </a:rPr>
              <a:t>0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].name() </a:t>
            </a:r>
            <a:r>
              <a:rPr lang="en-US" sz="1200" b="0" i="0" dirty="0">
                <a:solidFill>
                  <a:srgbClr val="2E95D3"/>
                </a:solidFill>
                <a:effectLst/>
                <a:latin typeface="Söhne Mono"/>
              </a:rPr>
              <a:t>for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synonym </a:t>
            </a:r>
            <a:r>
              <a:rPr lang="en-US" sz="1200" b="0" i="0" dirty="0">
                <a:solidFill>
                  <a:srgbClr val="2E95D3"/>
                </a:solidFill>
                <a:effectLst/>
                <a:latin typeface="Söhne Mono"/>
              </a:rPr>
              <a:t>in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synonyms])</a:t>
            </a:r>
            <a:endParaRPr lang="en-US" sz="12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B8F2B41-91A0-495E-989C-5CDD5980786B}"/>
              </a:ext>
            </a:extLst>
          </p:cNvPr>
          <p:cNvSpPr txBox="1"/>
          <p:nvPr/>
        </p:nvSpPr>
        <p:spPr>
          <a:xfrm>
            <a:off x="6311630" y="6077281"/>
            <a:ext cx="856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Output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6DE1AAE-1BB5-462F-8694-86B06430B008}"/>
              </a:ext>
            </a:extLst>
          </p:cNvPr>
          <p:cNvSpPr txBox="1"/>
          <p:nvPr/>
        </p:nvSpPr>
        <p:spPr>
          <a:xfrm>
            <a:off x="6431270" y="6490578"/>
            <a:ext cx="5474009" cy="27699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Synonyms </a:t>
            </a:r>
            <a:r>
              <a:rPr lang="en-US" sz="1200" b="0" i="0" dirty="0">
                <a:solidFill>
                  <a:srgbClr val="2E95D3"/>
                </a:solidFill>
                <a:effectLst/>
                <a:latin typeface="Söhne Mono"/>
              </a:rPr>
              <a:t>for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'happy'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: [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'happy'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, </a:t>
            </a:r>
            <a:r>
              <a:rPr lang="en-US" sz="1200" b="0" i="0" dirty="0">
                <a:solidFill>
                  <a:srgbClr val="00A67D"/>
                </a:solidFill>
                <a:effectLst/>
                <a:latin typeface="Söhne Mono"/>
              </a:rPr>
              <a:t>'felicitous'</a:t>
            </a:r>
            <a:r>
              <a:rPr lang="en-US" sz="1200" b="0" i="0" dirty="0">
                <a:solidFill>
                  <a:srgbClr val="FFFFFF"/>
                </a:solidFill>
                <a:effectLst/>
                <a:latin typeface="Söhne Mono"/>
              </a:rPr>
              <a:t>]</a:t>
            </a:r>
            <a:endParaRPr lang="en-US" sz="1200" dirty="0"/>
          </a:p>
        </p:txBody>
      </p:sp>
      <p:pic>
        <p:nvPicPr>
          <p:cNvPr id="1026" name="Picture 2" descr="An Introduction to Natural Language Processing (NLP) | Built In">
            <a:extLst>
              <a:ext uri="{FF2B5EF4-FFF2-40B4-BE49-F238E27FC236}">
                <a16:creationId xmlns:a16="http://schemas.microsoft.com/office/drawing/2014/main" id="{EBA8FD87-8FBE-4018-BB52-A0BFBE98A4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080" y="4475243"/>
            <a:ext cx="5575948" cy="2292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2767581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41E7CA09-9778-4414-AE97-8064B12DA30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27BD4C1-B6B1-4715-ABF9-E660A51A4EA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D289AE2-D2AE-49D1-AFAC-3A79F6794255}">
  <ds:schemaRefs>
    <ds:schemaRef ds:uri="http://purl.org/dc/elements/1.1/"/>
    <ds:schemaRef ds:uri="71af3243-3dd4-4a8d-8c0d-dd76da1f02a5"/>
    <ds:schemaRef ds:uri="http://purl.org/dc/dcmitype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16c05727-aa75-4e4a-9b5f-8a80a1165891"/>
    <ds:schemaRef ds:uri="http://www.w3.org/XML/1998/namespace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{4DDE7753-B9CD-4925-A71B-2C0E46CED558}tf33552983_win32</Template>
  <TotalTime>3790</TotalTime>
  <Words>2329</Words>
  <Application>Microsoft Office PowerPoint</Application>
  <PresentationFormat>Widescreen</PresentationFormat>
  <Paragraphs>276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6" baseType="lpstr">
      <vt:lpstr>Arial</vt:lpstr>
      <vt:lpstr>Calibri</vt:lpstr>
      <vt:lpstr>Corbel</vt:lpstr>
      <vt:lpstr>Franklin Gothic Book</vt:lpstr>
      <vt:lpstr>Franklin Gothic Demi</vt:lpstr>
      <vt:lpstr>Söhne</vt:lpstr>
      <vt:lpstr>Söhne Mono</vt:lpstr>
      <vt:lpstr>Wingdings</vt:lpstr>
      <vt:lpstr>Wingdings 2</vt:lpstr>
      <vt:lpstr>DividendVTI</vt:lpstr>
      <vt:lpstr>Επεξεργασια Φωνης και Φυσικης Γλωσσας</vt:lpstr>
      <vt:lpstr>Εισαγωγη στην επεξεργασια φυσικησ γλωσσας (NLP)</vt:lpstr>
      <vt:lpstr>Key Concepts</vt:lpstr>
      <vt:lpstr>Εφαρμογες επεξεργασιασ φυσικησ γλωσσασ</vt:lpstr>
      <vt:lpstr>Tokenization </vt:lpstr>
      <vt:lpstr>Part-of-speech Tagging (POS) - Επισhμανση μEρων του λoγου</vt:lpstr>
      <vt:lpstr>Named Entity Recognition </vt:lpstr>
      <vt:lpstr>Word Embeddings</vt:lpstr>
      <vt:lpstr>Syntax and Semantics </vt:lpstr>
      <vt:lpstr>Lemmatization</vt:lpstr>
      <vt:lpstr>Stemming</vt:lpstr>
      <vt:lpstr>NLP Challenges</vt:lpstr>
      <vt:lpstr>Spacy</vt:lpstr>
      <vt:lpstr>NLTK</vt:lpstr>
      <vt:lpstr>Spacy vs nltk</vt:lpstr>
      <vt:lpstr>GOOGLE COLAB</vt:lpstr>
      <vt:lpstr>Evolution of NLP</vt:lpstr>
      <vt:lpstr>How Transformers Work</vt:lpstr>
      <vt:lpstr>Pretrained vs. Fine-tuned Models</vt:lpstr>
      <vt:lpstr>Overview of Large Language Models (LLMs)</vt:lpstr>
      <vt:lpstr>Hands-on Exercises</vt:lpstr>
      <vt:lpstr>GPT-2 Example</vt:lpstr>
      <vt:lpstr>Αναλυση παραμετρων</vt:lpstr>
      <vt:lpstr>GPT-2 Example</vt:lpstr>
      <vt:lpstr>Συγκριση</vt:lpstr>
      <vt:lpstr>Warnings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ΠροωθημΕνα ΘΕματα ΒιοϊατρικΗς ΜηχανικΗς</dc:title>
  <dc:creator>Maria Chatzimina</dc:creator>
  <cp:lastModifiedBy>Maria Chatzimina</cp:lastModifiedBy>
  <cp:revision>62</cp:revision>
  <dcterms:created xsi:type="dcterms:W3CDTF">2023-12-05T16:42:18Z</dcterms:created>
  <dcterms:modified xsi:type="dcterms:W3CDTF">2025-10-15T13:41:08Z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