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70" r:id="rId4"/>
    <p:sldId id="271" r:id="rId5"/>
    <p:sldId id="272" r:id="rId6"/>
    <p:sldId id="273" r:id="rId7"/>
    <p:sldId id="275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8" r:id="rId16"/>
    <p:sldId id="267" r:id="rId17"/>
    <p:sldId id="276" r:id="rId18"/>
    <p:sldId id="264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95D0710-ACD6-437A-9565-ED866CD3B3A5}">
          <p14:sldIdLst>
            <p14:sldId id="258"/>
            <p14:sldId id="257"/>
            <p14:sldId id="270"/>
            <p14:sldId id="271"/>
            <p14:sldId id="272"/>
            <p14:sldId id="273"/>
            <p14:sldId id="275"/>
            <p14:sldId id="259"/>
            <p14:sldId id="260"/>
            <p14:sldId id="261"/>
            <p14:sldId id="262"/>
            <p14:sldId id="263"/>
            <p14:sldId id="265"/>
            <p14:sldId id="266"/>
            <p14:sldId id="268"/>
            <p14:sldId id="267"/>
            <p14:sldId id="276"/>
            <p14:sldId id="264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Chatzimina" initials="m" lastIdx="1" clrIdx="0">
    <p:extLst>
      <p:ext uri="{19B8F6BF-5375-455C-9EA6-DF929625EA0E}">
        <p15:presenceInfo xmlns:p15="http://schemas.microsoft.com/office/powerpoint/2012/main" userId="Maria Chatzim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3EA60-1760-48C7-A513-553B224D6E9E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96489A78-65AD-42F2-AED3-BFFA6F8F565E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Data</a:t>
          </a:r>
        </a:p>
      </dgm:t>
    </dgm:pt>
    <dgm:pt modelId="{71C71D0D-A1C4-4503-9230-E3049C0C969F}" type="parTrans" cxnId="{FC0950B4-349B-418C-B5B1-CBA815A45E39}">
      <dgm:prSet/>
      <dgm:spPr/>
      <dgm:t>
        <a:bodyPr/>
        <a:lstStyle/>
        <a:p>
          <a:endParaRPr lang="en-US"/>
        </a:p>
      </dgm:t>
    </dgm:pt>
    <dgm:pt modelId="{BE66701B-DAA4-4133-BBF3-ECE2C01CB9AC}" type="sibTrans" cxnId="{FC0950B4-349B-418C-B5B1-CBA815A45E39}">
      <dgm:prSet/>
      <dgm:spPr/>
      <dgm:t>
        <a:bodyPr/>
        <a:lstStyle/>
        <a:p>
          <a:endParaRPr lang="en-US"/>
        </a:p>
      </dgm:t>
    </dgm:pt>
    <dgm:pt modelId="{3FE093A8-1A8F-404E-BD50-562FB859A85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Fine-tuning</a:t>
          </a:r>
        </a:p>
      </dgm:t>
    </dgm:pt>
    <dgm:pt modelId="{08738324-09E4-40BF-86A2-76E8F77D09E1}" type="parTrans" cxnId="{BBE19428-7EE8-42EB-92A3-0FA23E1C58DF}">
      <dgm:prSet/>
      <dgm:spPr/>
      <dgm:t>
        <a:bodyPr/>
        <a:lstStyle/>
        <a:p>
          <a:endParaRPr lang="en-US"/>
        </a:p>
      </dgm:t>
    </dgm:pt>
    <dgm:pt modelId="{322EF71E-1E77-49FC-8F03-46B64A22C9CE}" type="sibTrans" cxnId="{BBE19428-7EE8-42EB-92A3-0FA23E1C58DF}">
      <dgm:prSet/>
      <dgm:spPr/>
      <dgm:t>
        <a:bodyPr/>
        <a:lstStyle/>
        <a:p>
          <a:endParaRPr lang="en-US"/>
        </a:p>
      </dgm:t>
    </dgm:pt>
    <dgm:pt modelId="{B7B34602-1C97-47FE-9923-82F91A7E7169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Specialized Model</a:t>
          </a:r>
        </a:p>
      </dgm:t>
    </dgm:pt>
    <dgm:pt modelId="{E324473F-F9E5-45FF-AABD-0C56A1423049}" type="parTrans" cxnId="{1F4C9A78-4BED-4DF6-9E1C-CC08371F4A27}">
      <dgm:prSet/>
      <dgm:spPr/>
      <dgm:t>
        <a:bodyPr/>
        <a:lstStyle/>
        <a:p>
          <a:endParaRPr lang="en-US"/>
        </a:p>
      </dgm:t>
    </dgm:pt>
    <dgm:pt modelId="{1DB97B04-52AE-420B-80E6-279A211D463E}" type="sibTrans" cxnId="{1F4C9A78-4BED-4DF6-9E1C-CC08371F4A27}">
      <dgm:prSet/>
      <dgm:spPr/>
      <dgm:t>
        <a:bodyPr/>
        <a:lstStyle/>
        <a:p>
          <a:endParaRPr lang="en-US"/>
        </a:p>
      </dgm:t>
    </dgm:pt>
    <dgm:pt modelId="{3A537DC8-CBE6-4260-B1B5-57F1A411E93B}" type="pres">
      <dgm:prSet presAssocID="{DDC3EA60-1760-48C7-A513-553B224D6E9E}" presName="Name0" presStyleCnt="0">
        <dgm:presLayoutVars>
          <dgm:dir/>
          <dgm:animLvl val="lvl"/>
          <dgm:resizeHandles val="exact"/>
        </dgm:presLayoutVars>
      </dgm:prSet>
      <dgm:spPr/>
    </dgm:pt>
    <dgm:pt modelId="{A8760098-72C2-463A-9F49-1CB4B40485D2}" type="pres">
      <dgm:prSet presAssocID="{96489A78-65AD-42F2-AED3-BFFA6F8F565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F896045-DEA1-4489-ADB4-8A5190FF73FB}" type="pres">
      <dgm:prSet presAssocID="{BE66701B-DAA4-4133-BBF3-ECE2C01CB9AC}" presName="parTxOnlySpace" presStyleCnt="0"/>
      <dgm:spPr/>
    </dgm:pt>
    <dgm:pt modelId="{E466E37B-A027-4764-9F2D-A9BF62D2D0B2}" type="pres">
      <dgm:prSet presAssocID="{3FE093A8-1A8F-404E-BD50-562FB859A85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8588CF1-161B-4EA7-A15C-22F840F07175}" type="pres">
      <dgm:prSet presAssocID="{322EF71E-1E77-49FC-8F03-46B64A22C9CE}" presName="parTxOnlySpace" presStyleCnt="0"/>
      <dgm:spPr/>
    </dgm:pt>
    <dgm:pt modelId="{7C1DAADF-A54E-4FCD-A493-DB89204B7B8D}" type="pres">
      <dgm:prSet presAssocID="{B7B34602-1C97-47FE-9923-82F91A7E716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BE19428-7EE8-42EB-92A3-0FA23E1C58DF}" srcId="{DDC3EA60-1760-48C7-A513-553B224D6E9E}" destId="{3FE093A8-1A8F-404E-BD50-562FB859A851}" srcOrd="1" destOrd="0" parTransId="{08738324-09E4-40BF-86A2-76E8F77D09E1}" sibTransId="{322EF71E-1E77-49FC-8F03-46B64A22C9CE}"/>
    <dgm:cxn modelId="{A99EE733-0D2A-4F3A-AE65-345D4A7DF127}" type="presOf" srcId="{3FE093A8-1A8F-404E-BD50-562FB859A851}" destId="{E466E37B-A027-4764-9F2D-A9BF62D2D0B2}" srcOrd="0" destOrd="0" presId="urn:microsoft.com/office/officeart/2005/8/layout/chevron1"/>
    <dgm:cxn modelId="{9329006B-87CD-4414-9B71-2C5388F904FF}" type="presOf" srcId="{96489A78-65AD-42F2-AED3-BFFA6F8F565E}" destId="{A8760098-72C2-463A-9F49-1CB4B40485D2}" srcOrd="0" destOrd="0" presId="urn:microsoft.com/office/officeart/2005/8/layout/chevron1"/>
    <dgm:cxn modelId="{1F4C9A78-4BED-4DF6-9E1C-CC08371F4A27}" srcId="{DDC3EA60-1760-48C7-A513-553B224D6E9E}" destId="{B7B34602-1C97-47FE-9923-82F91A7E7169}" srcOrd="2" destOrd="0" parTransId="{E324473F-F9E5-45FF-AABD-0C56A1423049}" sibTransId="{1DB97B04-52AE-420B-80E6-279A211D463E}"/>
    <dgm:cxn modelId="{9906968F-D1E1-4122-8261-B8C482B7D3DE}" type="presOf" srcId="{DDC3EA60-1760-48C7-A513-553B224D6E9E}" destId="{3A537DC8-CBE6-4260-B1B5-57F1A411E93B}" srcOrd="0" destOrd="0" presId="urn:microsoft.com/office/officeart/2005/8/layout/chevron1"/>
    <dgm:cxn modelId="{FC0950B4-349B-418C-B5B1-CBA815A45E39}" srcId="{DDC3EA60-1760-48C7-A513-553B224D6E9E}" destId="{96489A78-65AD-42F2-AED3-BFFA6F8F565E}" srcOrd="0" destOrd="0" parTransId="{71C71D0D-A1C4-4503-9230-E3049C0C969F}" sibTransId="{BE66701B-DAA4-4133-BBF3-ECE2C01CB9AC}"/>
    <dgm:cxn modelId="{35A53DBD-815B-4E7B-A703-110C8F937A4F}" type="presOf" srcId="{B7B34602-1C97-47FE-9923-82F91A7E7169}" destId="{7C1DAADF-A54E-4FCD-A493-DB89204B7B8D}" srcOrd="0" destOrd="0" presId="urn:microsoft.com/office/officeart/2005/8/layout/chevron1"/>
    <dgm:cxn modelId="{9C385D9F-1509-46D3-96F8-A93B2B68D0C6}" type="presParOf" srcId="{3A537DC8-CBE6-4260-B1B5-57F1A411E93B}" destId="{A8760098-72C2-463A-9F49-1CB4B40485D2}" srcOrd="0" destOrd="0" presId="urn:microsoft.com/office/officeart/2005/8/layout/chevron1"/>
    <dgm:cxn modelId="{84894B73-5E05-4ED4-A9E9-4367994CB89F}" type="presParOf" srcId="{3A537DC8-CBE6-4260-B1B5-57F1A411E93B}" destId="{AF896045-DEA1-4489-ADB4-8A5190FF73FB}" srcOrd="1" destOrd="0" presId="urn:microsoft.com/office/officeart/2005/8/layout/chevron1"/>
    <dgm:cxn modelId="{1995D6ED-6D0E-4969-979B-BFD46A7A25E5}" type="presParOf" srcId="{3A537DC8-CBE6-4260-B1B5-57F1A411E93B}" destId="{E466E37B-A027-4764-9F2D-A9BF62D2D0B2}" srcOrd="2" destOrd="0" presId="urn:microsoft.com/office/officeart/2005/8/layout/chevron1"/>
    <dgm:cxn modelId="{784574C2-E775-449D-9129-3EBDC10AE38C}" type="presParOf" srcId="{3A537DC8-CBE6-4260-B1B5-57F1A411E93B}" destId="{68588CF1-161B-4EA7-A15C-22F840F07175}" srcOrd="3" destOrd="0" presId="urn:microsoft.com/office/officeart/2005/8/layout/chevron1"/>
    <dgm:cxn modelId="{24A9A831-8865-487F-91AC-28AD801B88F1}" type="presParOf" srcId="{3A537DC8-CBE6-4260-B1B5-57F1A411E93B}" destId="{7C1DAADF-A54E-4FCD-A493-DB89204B7B8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F7CA8F-7B25-435C-A6ED-C09F2558A990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234418E9-052C-407A-BEA3-C8B884A3F761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Text Input</a:t>
          </a:r>
        </a:p>
      </dgm:t>
    </dgm:pt>
    <dgm:pt modelId="{65BDBFC9-A45F-433A-9905-2D6C57049375}" type="parTrans" cxnId="{60130222-021E-40A0-A896-0F44AF9D5C2E}">
      <dgm:prSet/>
      <dgm:spPr/>
      <dgm:t>
        <a:bodyPr/>
        <a:lstStyle/>
        <a:p>
          <a:endParaRPr lang="en-US"/>
        </a:p>
      </dgm:t>
    </dgm:pt>
    <dgm:pt modelId="{743C4341-0EF2-4C1E-B39F-55F2349958A7}" type="sibTrans" cxnId="{60130222-021E-40A0-A896-0F44AF9D5C2E}">
      <dgm:prSet/>
      <dgm:spPr/>
      <dgm:t>
        <a:bodyPr/>
        <a:lstStyle/>
        <a:p>
          <a:endParaRPr lang="en-US"/>
        </a:p>
      </dgm:t>
    </dgm:pt>
    <dgm:pt modelId="{A6406FAB-3DE5-46BB-A4ED-21E0131F6286}">
      <dgm:prSet phldrT="[Text]" custT="1"/>
      <dgm:spPr/>
      <dgm:t>
        <a:bodyPr/>
        <a:lstStyle/>
        <a:p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Output</a:t>
          </a:r>
        </a:p>
      </dgm:t>
    </dgm:pt>
    <dgm:pt modelId="{B25C7044-4D5A-4AC1-94EC-EE9AA9549523}" type="parTrans" cxnId="{5B2BA23B-BC0B-4725-B7EF-CDAB29A6F531}">
      <dgm:prSet/>
      <dgm:spPr/>
      <dgm:t>
        <a:bodyPr/>
        <a:lstStyle/>
        <a:p>
          <a:endParaRPr lang="en-US"/>
        </a:p>
      </dgm:t>
    </dgm:pt>
    <dgm:pt modelId="{BD7FF112-2A47-42F0-807C-323B6B130CA1}" type="sibTrans" cxnId="{5B2BA23B-BC0B-4725-B7EF-CDAB29A6F531}">
      <dgm:prSet/>
      <dgm:spPr/>
      <dgm:t>
        <a:bodyPr/>
        <a:lstStyle/>
        <a:p>
          <a:endParaRPr lang="en-US"/>
        </a:p>
      </dgm:t>
    </dgm:pt>
    <dgm:pt modelId="{478D1F5F-9FC3-44C0-8C0C-BFC19C581DC5}" type="pres">
      <dgm:prSet presAssocID="{B0F7CA8F-7B25-435C-A6ED-C09F2558A990}" presName="Name0" presStyleCnt="0">
        <dgm:presLayoutVars>
          <dgm:dir/>
          <dgm:animLvl val="lvl"/>
          <dgm:resizeHandles val="exact"/>
        </dgm:presLayoutVars>
      </dgm:prSet>
      <dgm:spPr/>
    </dgm:pt>
    <dgm:pt modelId="{D228ECF5-AF1A-498D-B23E-22271CE25876}" type="pres">
      <dgm:prSet presAssocID="{234418E9-052C-407A-BEA3-C8B884A3F761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7B668968-F392-480B-97FF-EF47A5698DAD}" type="pres">
      <dgm:prSet presAssocID="{743C4341-0EF2-4C1E-B39F-55F2349958A7}" presName="parTxOnlySpace" presStyleCnt="0"/>
      <dgm:spPr/>
    </dgm:pt>
    <dgm:pt modelId="{24828282-0A37-4C15-A08D-CE9006B0F853}" type="pres">
      <dgm:prSet presAssocID="{A6406FAB-3DE5-46BB-A4ED-21E0131F6286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60130222-021E-40A0-A896-0F44AF9D5C2E}" srcId="{B0F7CA8F-7B25-435C-A6ED-C09F2558A990}" destId="{234418E9-052C-407A-BEA3-C8B884A3F761}" srcOrd="0" destOrd="0" parTransId="{65BDBFC9-A45F-433A-9905-2D6C57049375}" sibTransId="{743C4341-0EF2-4C1E-B39F-55F2349958A7}"/>
    <dgm:cxn modelId="{5B2BA23B-BC0B-4725-B7EF-CDAB29A6F531}" srcId="{B0F7CA8F-7B25-435C-A6ED-C09F2558A990}" destId="{A6406FAB-3DE5-46BB-A4ED-21E0131F6286}" srcOrd="1" destOrd="0" parTransId="{B25C7044-4D5A-4AC1-94EC-EE9AA9549523}" sibTransId="{BD7FF112-2A47-42F0-807C-323B6B130CA1}"/>
    <dgm:cxn modelId="{05D75A54-6506-4D16-AB11-02118AF3CFB1}" type="presOf" srcId="{234418E9-052C-407A-BEA3-C8B884A3F761}" destId="{D228ECF5-AF1A-498D-B23E-22271CE25876}" srcOrd="0" destOrd="0" presId="urn:microsoft.com/office/officeart/2005/8/layout/chevron1"/>
    <dgm:cxn modelId="{F0C22C57-F70C-4C96-A350-44C86B027941}" type="presOf" srcId="{A6406FAB-3DE5-46BB-A4ED-21E0131F6286}" destId="{24828282-0A37-4C15-A08D-CE9006B0F853}" srcOrd="0" destOrd="0" presId="urn:microsoft.com/office/officeart/2005/8/layout/chevron1"/>
    <dgm:cxn modelId="{67D60CB9-F508-48DD-B261-499509DEA39F}" type="presOf" srcId="{B0F7CA8F-7B25-435C-A6ED-C09F2558A990}" destId="{478D1F5F-9FC3-44C0-8C0C-BFC19C581DC5}" srcOrd="0" destOrd="0" presId="urn:microsoft.com/office/officeart/2005/8/layout/chevron1"/>
    <dgm:cxn modelId="{79732857-A62C-4123-A3C0-D3BF1F5B7FEB}" type="presParOf" srcId="{478D1F5F-9FC3-44C0-8C0C-BFC19C581DC5}" destId="{D228ECF5-AF1A-498D-B23E-22271CE25876}" srcOrd="0" destOrd="0" presId="urn:microsoft.com/office/officeart/2005/8/layout/chevron1"/>
    <dgm:cxn modelId="{9AAC01EB-9406-4292-AC78-3DF06FD36961}" type="presParOf" srcId="{478D1F5F-9FC3-44C0-8C0C-BFC19C581DC5}" destId="{7B668968-F392-480B-97FF-EF47A5698DAD}" srcOrd="1" destOrd="0" presId="urn:microsoft.com/office/officeart/2005/8/layout/chevron1"/>
    <dgm:cxn modelId="{57708CD7-CF79-479D-943B-7D4DE9960A9C}" type="presParOf" srcId="{478D1F5F-9FC3-44C0-8C0C-BFC19C581DC5}" destId="{24828282-0A37-4C15-A08D-CE9006B0F853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60098-72C2-463A-9F49-1CB4B40485D2}">
      <dsp:nvSpPr>
        <dsp:cNvPr id="0" name=""/>
        <dsp:cNvSpPr/>
      </dsp:nvSpPr>
      <dsp:spPr>
        <a:xfrm>
          <a:off x="2257" y="0"/>
          <a:ext cx="2750817" cy="7901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Data</a:t>
          </a:r>
        </a:p>
      </dsp:txBody>
      <dsp:txXfrm>
        <a:off x="397314" y="0"/>
        <a:ext cx="1960704" cy="790113"/>
      </dsp:txXfrm>
    </dsp:sp>
    <dsp:sp modelId="{E466E37B-A027-4764-9F2D-A9BF62D2D0B2}">
      <dsp:nvSpPr>
        <dsp:cNvPr id="0" name=""/>
        <dsp:cNvSpPr/>
      </dsp:nvSpPr>
      <dsp:spPr>
        <a:xfrm>
          <a:off x="2477993" y="0"/>
          <a:ext cx="2750817" cy="79011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Fine-tuning</a:t>
          </a:r>
        </a:p>
      </dsp:txBody>
      <dsp:txXfrm>
        <a:off x="2873050" y="0"/>
        <a:ext cx="1960704" cy="790113"/>
      </dsp:txXfrm>
    </dsp:sp>
    <dsp:sp modelId="{7C1DAADF-A54E-4FCD-A493-DB89204B7B8D}">
      <dsp:nvSpPr>
        <dsp:cNvPr id="0" name=""/>
        <dsp:cNvSpPr/>
      </dsp:nvSpPr>
      <dsp:spPr>
        <a:xfrm>
          <a:off x="4953728" y="0"/>
          <a:ext cx="2750817" cy="79011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Specialized Model</a:t>
          </a:r>
        </a:p>
      </dsp:txBody>
      <dsp:txXfrm>
        <a:off x="5348785" y="0"/>
        <a:ext cx="1960704" cy="790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8ECF5-AF1A-498D-B23E-22271CE25876}">
      <dsp:nvSpPr>
        <dsp:cNvPr id="0" name=""/>
        <dsp:cNvSpPr/>
      </dsp:nvSpPr>
      <dsp:spPr>
        <a:xfrm>
          <a:off x="5275" y="0"/>
          <a:ext cx="3153547" cy="7901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Text Input</a:t>
          </a:r>
        </a:p>
      </dsp:txBody>
      <dsp:txXfrm>
        <a:off x="400332" y="0"/>
        <a:ext cx="2363434" cy="790113"/>
      </dsp:txXfrm>
    </dsp:sp>
    <dsp:sp modelId="{24828282-0A37-4C15-A08D-CE9006B0F853}">
      <dsp:nvSpPr>
        <dsp:cNvPr id="0" name=""/>
        <dsp:cNvSpPr/>
      </dsp:nvSpPr>
      <dsp:spPr>
        <a:xfrm>
          <a:off x="2843468" y="0"/>
          <a:ext cx="3153547" cy="79011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Output</a:t>
          </a:r>
        </a:p>
      </dsp:txBody>
      <dsp:txXfrm>
        <a:off x="3238525" y="0"/>
        <a:ext cx="2363434" cy="790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64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7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5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897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1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4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6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6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0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35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77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8B41D27-A3B9-438F-98DA-6293FCE503E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B4B6471-373E-44E4-BA5B-C51A3CF8DE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435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p4XeUDWA11jbZ-SY-g_WDeEmROxD96nS?usp=shar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93355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Voice and Natural Language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090057"/>
            <a:ext cx="10993546" cy="1338943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CHATZIMINA MARIA,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Tsiknakis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manolis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Email: ddk8@edu.hmu.gr</a:t>
            </a:r>
          </a:p>
        </p:txBody>
      </p:sp>
      <p:pic>
        <p:nvPicPr>
          <p:cNvPr id="1032" name="Picture 8" descr="What's the difference in Natural Language Processing, Natural Language  Understanding &amp; Large Language Models?">
            <a:extLst>
              <a:ext uri="{FF2B5EF4-FFF2-40B4-BE49-F238E27FC236}">
                <a16:creationId xmlns:a16="http://schemas.microsoft.com/office/drawing/2014/main" id="{5262ACF8-5F28-486F-B838-2335AD21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668" y="3429000"/>
            <a:ext cx="5667643" cy="31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367CA-6D54-45D5-B090-3D649973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40213"/>
          </a:xfrm>
        </p:spPr>
        <p:txBody>
          <a:bodyPr/>
          <a:lstStyle/>
          <a:p>
            <a:r>
              <a:rPr lang="en-US" dirty="0"/>
              <a:t>FINETUNING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A448D-797E-4274-ACCD-EF4062E6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97476"/>
            <a:ext cx="11029615" cy="47317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Fine-tuning is the process where an already pre-trained model (e.g., BERT, GPT) is adapted for a specific task or application. The process includes: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Representation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Cleaning data and converting text into smaller units (tokens).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tokens as embeddings (numerical vectors).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Processing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Feeding embeddings into a pre-trained model (e.g., BERT, GPT).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Extracting meaningful features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Adding a Classification Layer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Adding a new output layer (e.g.,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binary or multi-class classification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Fine-tuning: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the model further on labeled data.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updates its parameters to perform well on the new task.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Evaluation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 performance on a test dataset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75BED2-D083-420D-9525-0FDDB8823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195" y="3320249"/>
            <a:ext cx="4508655" cy="18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01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78286-C7E4-4720-9FD1-3D45AE95C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LONG INPUT 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2091A-D96C-4E47-9E2E-9F3EC7225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3"/>
            <a:ext cx="7692796" cy="4130957"/>
          </a:xfrm>
        </p:spPr>
        <p:txBody>
          <a:bodyPr/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Τοκενισμός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Tokenization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Converting text into smaller units called tokens.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methods: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Byte-Pair Encoding (BPE)</a:t>
            </a:r>
          </a:p>
          <a:p>
            <a:pPr lvl="2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WordPiece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SentencePiece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Managing Long Inputs: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Αποκοπή (Truncation):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Keeping only the first or last tokens when the input is too long.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Συρόμενο Παράθυρο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Sliding Window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Processing text in overlapping segments to avoid losing context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Σύνοψη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Summarization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Using summarization techniques to reduce input length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 descr="WordPiece Tokenization: What is it &amp; how does it work?">
            <a:extLst>
              <a:ext uri="{FF2B5EF4-FFF2-40B4-BE49-F238E27FC236}">
                <a16:creationId xmlns:a16="http://schemas.microsoft.com/office/drawing/2014/main" id="{32182C57-A8C0-42D6-AEB0-71CDCF546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55" y="3878988"/>
            <a:ext cx="2979012" cy="297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Efficient Tokenization with Byte Pair Encoding (BPE) for Neural Networks |  by Luis Valencia | Oct, 2024 | Python in Plain English">
            <a:extLst>
              <a:ext uri="{FF2B5EF4-FFF2-40B4-BE49-F238E27FC236}">
                <a16:creationId xmlns:a16="http://schemas.microsoft.com/office/drawing/2014/main" id="{A3F75B36-0E53-4EFB-8FD6-04F173CD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126" y="1376038"/>
            <a:ext cx="3503874" cy="240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661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9656-9059-471A-AD72-05EA13EA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02357"/>
          </a:xfrm>
        </p:spPr>
        <p:txBody>
          <a:bodyPr/>
          <a:lstStyle/>
          <a:p>
            <a:r>
              <a:rPr lang="en-US" dirty="0"/>
              <a:t>TRAINING BERT ON IMDB DATA FOR SENTIMENT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3837B-3A9C-4B3A-B42E-B5A444F4F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Preparation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 the IMDB dataset (positive and negative reviews).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Tokenize the data using BERT’s tokenizer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Adaptation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a classification layer on top of BERT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Training: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the model using labeled data.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 hyperparameters (e.g., learning rate, epochs, batch size)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Evaluation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accuracy, precision, and recall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82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DAAE3-433C-43A6-9895-B503DE26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5838"/>
          </a:xfrm>
        </p:spPr>
        <p:txBody>
          <a:bodyPr/>
          <a:lstStyle/>
          <a:p>
            <a:r>
              <a:rPr lang="en-US" dirty="0"/>
              <a:t>Finetuning BERT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3163C-70A3-4323-A760-AC0A87D78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47993"/>
            <a:ext cx="11029615" cy="5154937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Libraries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Preparation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simplest approach is to use the IMDB dataset, which is easily accessible through the Hugging Face datasets library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and Tokenizer Setup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For fine-tuning, we use the pre-trained BERT model.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981A9-1B7A-4D02-96BB-2B49ED287A71}"/>
              </a:ext>
            </a:extLst>
          </p:cNvPr>
          <p:cNvSpPr txBox="1"/>
          <p:nvPr/>
        </p:nvSpPr>
        <p:spPr>
          <a:xfrm>
            <a:off x="5505651" y="18908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B15F526-F42F-4BCE-A0A6-A83EEA7FF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5" y="2135145"/>
            <a:ext cx="3022334" cy="3768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!pip install transformers datasets torch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AFB564-C82B-47E0-85D5-AF1009B4B6E4}"/>
              </a:ext>
            </a:extLst>
          </p:cNvPr>
          <p:cNvSpPr txBox="1"/>
          <p:nvPr/>
        </p:nvSpPr>
        <p:spPr>
          <a:xfrm>
            <a:off x="962525" y="3458389"/>
            <a:ext cx="4350620" cy="10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datasets import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load_dataset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# Load IMDb dataset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load_dataset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("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imdb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4BF964-69D9-477C-B513-1582CF030588}"/>
              </a:ext>
            </a:extLst>
          </p:cNvPr>
          <p:cNvSpPr txBox="1"/>
          <p:nvPr/>
        </p:nvSpPr>
        <p:spPr>
          <a:xfrm>
            <a:off x="962525" y="5293768"/>
            <a:ext cx="7533216" cy="13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transformers import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BertTokenizer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BertForSequenceClassification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Trainer,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TrainingArguments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Φορτώνουμε το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BERT tokenizer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το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BERT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μοντέλο για ταξινόμηση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tokenizer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BertTokenizer.from_pretrained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('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-base-uncased’)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BertForSequenceClassification.from_pretrained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('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-base-uncased',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num_labels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=2)</a:t>
            </a:r>
          </a:p>
        </p:txBody>
      </p:sp>
    </p:spTree>
    <p:extLst>
      <p:ext uri="{BB962C8B-B14F-4D97-AF65-F5344CB8AC3E}">
        <p14:creationId xmlns:p14="http://schemas.microsoft.com/office/powerpoint/2010/main" val="638616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C8AE-245E-4625-A9BA-9586D2A6C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72079"/>
          </a:xfrm>
        </p:spPr>
        <p:txBody>
          <a:bodyPr/>
          <a:lstStyle/>
          <a:p>
            <a:r>
              <a:rPr lang="en-US" dirty="0"/>
              <a:t>Finetuning BERT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D4BA1-5A72-4ABD-BBEF-A0FD1C249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981777"/>
            <a:ext cx="11029615" cy="5553777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Προετοιμασία των Δεδομένων για Εκπαίδευση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IMDB reviews are in text form, so we need to convert them into numerical data (tokenized input) before feeding them to the model.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Defining Hyperparameters for Fine-tuning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F3335-6AE6-4687-84BE-5A66490652CD}"/>
              </a:ext>
            </a:extLst>
          </p:cNvPr>
          <p:cNvSpPr txBox="1"/>
          <p:nvPr/>
        </p:nvSpPr>
        <p:spPr>
          <a:xfrm>
            <a:off x="933651" y="1999568"/>
            <a:ext cx="5771260" cy="13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tokenize_function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(examples):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return tokenizer(examples['text'], padding="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max_length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truncation=True)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Εφαρμόζουμε το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tokenization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στο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tokenized_datasets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dataset.map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tokenize_function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batched=True)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2CB85-169B-46F1-A15D-21907405E2DC}"/>
              </a:ext>
            </a:extLst>
          </p:cNvPr>
          <p:cNvSpPr txBox="1"/>
          <p:nvPr/>
        </p:nvSpPr>
        <p:spPr>
          <a:xfrm>
            <a:off x="933651" y="3719572"/>
            <a:ext cx="4447628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training_args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TrainingArguments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output_dir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='./results',          #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φάκελος για τα αποτελέσματα  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num_train_epochs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=3,              #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αριθμός εποχών   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per_device_train_batch_size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=8,   #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μέγεθος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εκπαίδευση   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per_device_eval_batch_size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=16,   #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μέγεθος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αξιολόγηση   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warmup_steps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=500,                #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αριθμός βημάτων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   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weight_decay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=0.01,               # L2 regularization    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logging_dir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='./logs',            #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φάκελος για τα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logs    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logging_steps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=10,)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trainer = Trainer(  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model=model,                         #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μοντέλο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BERT    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training_args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#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υπερπαραμέτρους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train_dataset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tokenized_datasets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['train'],  #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dataset    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eval_dataset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tokenized_datasets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['test'],    #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dataset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20BC6-1FB8-4C2E-B369-EFF224E2EA27}"/>
              </a:ext>
            </a:extLst>
          </p:cNvPr>
          <p:cNvSpPr txBox="1"/>
          <p:nvPr/>
        </p:nvSpPr>
        <p:spPr>
          <a:xfrm>
            <a:off x="8270082" y="3429000"/>
            <a:ext cx="376423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όρος </a:t>
            </a:r>
            <a:r>
              <a:rPr lang="el-G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batch</a:t>
            </a:r>
            <a:r>
              <a:rPr lang="el-G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αναφέρεται στον αριθμό των δειγμάτων (ή παραδειγμάτων) που επεξεργάζεται το μοντέλο σε κάθε βήμα κατά την εκπαίδευση ή την αξιολόγηση. Αντί να επεξεργάζεται το μοντέλο ένα δείγμα τη φορά, επεξεργάζεται ένα σύνολο δειγμάτων (ένα "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batch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 ταυτόχρονα. Αυτό επιταχύνει τη διαδικασία εκπαίδευσης, καθώς εκμεταλλεύεται τη δυνατότητα παράλληλης επεξεργασίας των δεδομένων από την GPU ή την CPU.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9B102-8380-4E65-A848-7C9875F7F173}"/>
              </a:ext>
            </a:extLst>
          </p:cNvPr>
          <p:cNvSpPr txBox="1"/>
          <p:nvPr/>
        </p:nvSpPr>
        <p:spPr>
          <a:xfrm>
            <a:off x="8270081" y="5411174"/>
            <a:ext cx="376423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l-G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warmup</a:t>
            </a:r>
            <a:r>
              <a:rPr lang="el-G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καθορίζει πόσα βήματα θα χρησιμοποιήσεις ένα πολύ χαμηλό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warmup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Αρχικά, το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ξεκινά πολύ χαμηλά και αυξάνεται σταδιακά, μέχρι να φτάσει στο κανονικό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που θα χρησιμοποιείς για το υπόλοιπο της εκπαίδευσης.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F4D54-3479-40BA-9CBB-B0A45CDBBDE9}"/>
              </a:ext>
            </a:extLst>
          </p:cNvPr>
          <p:cNvSpPr txBox="1"/>
          <p:nvPr/>
        </p:nvSpPr>
        <p:spPr>
          <a:xfrm>
            <a:off x="8270081" y="1996031"/>
            <a:ext cx="376423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size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number of samples processed before the model updates its weights. Larger batch sizes speed up training but require more memory.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Warmup steps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number of steps where the learning rate gradually increases from low to normal to stabilize training.</a:t>
            </a:r>
          </a:p>
        </p:txBody>
      </p:sp>
    </p:spTree>
    <p:extLst>
      <p:ext uri="{BB962C8B-B14F-4D97-AF65-F5344CB8AC3E}">
        <p14:creationId xmlns:p14="http://schemas.microsoft.com/office/powerpoint/2010/main" val="214133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439A7-79E4-4995-BC68-BB8DA4C1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12608"/>
          </a:xfrm>
        </p:spPr>
        <p:txBody>
          <a:bodyPr/>
          <a:lstStyle/>
          <a:p>
            <a:r>
              <a:rPr lang="en-US" dirty="0"/>
              <a:t>FUNCTION</a:t>
            </a:r>
            <a:r>
              <a:rPr lang="el-GR" dirty="0"/>
              <a:t> </a:t>
            </a:r>
            <a:r>
              <a:rPr lang="en-US" dirty="0"/>
              <a:t>MAP()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67013-9933-404E-B144-F0ACF26F3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97891"/>
            <a:ext cx="11029615" cy="5043054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tokenized_datasets = dataset.map(tokenize_function, batched=True)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map() do?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Takes the function you give as input (here 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tokenize_function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6900" lvl="1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Applies that function to every item in your dataset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6900" lvl="1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Returns a new dataset with the processed results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σαν να κάνετε ένα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it useful?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Efficient: map() doesn’t load the whole dataset into memory at once it processes data on demand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Lazy Evaluation (Τεμπέλικη Αξιολόγηση)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are generated only when needed, saving memory and time.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 batching: When you set batched=True, it processes many samples together, making it faster.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Cleaner code: Shorter, easier to read, and less error-prone.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5362A4-93A8-4E5E-B4A4-0F289A8E6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08" y="3595255"/>
            <a:ext cx="3677163" cy="1333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67909-E396-4344-8527-8E68B40E4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455292"/>
            <a:ext cx="5163271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97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E8985-1166-47B5-A150-3E161A41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97372"/>
          </a:xfrm>
        </p:spPr>
        <p:txBody>
          <a:bodyPr/>
          <a:lstStyle/>
          <a:p>
            <a:r>
              <a:rPr lang="en-US" dirty="0"/>
              <a:t>Finetuning BERT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4ECF6-A3C5-4E2B-B659-A9254FAAB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702157"/>
            <a:ext cx="11029615" cy="5592112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Model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evaluation.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training is complete, we can test how well the model performs on the test set.</a:t>
            </a: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Βήμα 8: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Zero-shot Classification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second part of the exercise, we compare the fine-tuned model with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zero-shot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classification approach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1043C-66FE-49F4-81FC-9163AF284F35}"/>
              </a:ext>
            </a:extLst>
          </p:cNvPr>
          <p:cNvSpPr txBox="1"/>
          <p:nvPr/>
        </p:nvSpPr>
        <p:spPr>
          <a:xfrm>
            <a:off x="943276" y="2373652"/>
            <a:ext cx="131330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trainer.train()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569EA-573D-4A41-A982-D3E1CB7353CD}"/>
              </a:ext>
            </a:extLst>
          </p:cNvPr>
          <p:cNvSpPr txBox="1"/>
          <p:nvPr/>
        </p:nvSpPr>
        <p:spPr>
          <a:xfrm>
            <a:off x="943276" y="3137054"/>
            <a:ext cx="158716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trainer.evaluate()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CF38B-F7A4-4783-9426-B5B0D793977B}"/>
              </a:ext>
            </a:extLst>
          </p:cNvPr>
          <p:cNvSpPr txBox="1"/>
          <p:nvPr/>
        </p:nvSpPr>
        <p:spPr>
          <a:xfrm>
            <a:off x="943276" y="4435059"/>
            <a:ext cx="6912405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transformers import pipeline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Χρησιμοποιούμε το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zero-shot classification pipeline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zero_shot_classifier = pipeline("zero-shot-classification", model="facebook/bart-large-mnli")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Παράδειγμα με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zero-shot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sequence = "The movie was great, I really enjoyed it!“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labels = ["positive", "negative"]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= zero_shot_classifier(sequence, candidate_labels=labels)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print(result)</a:t>
            </a:r>
          </a:p>
        </p:txBody>
      </p:sp>
    </p:spTree>
    <p:extLst>
      <p:ext uri="{BB962C8B-B14F-4D97-AF65-F5344CB8AC3E}">
        <p14:creationId xmlns:p14="http://schemas.microsoft.com/office/powerpoint/2010/main" val="45519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C055-E970-41DB-BFB6-D6F2F8C44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Zero-shot Classification (explained simply)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63FEC-962B-4DD0-ABC7-59A17258F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means the model can classify text into categories it was never trained 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just tell it the possible labels in words, and it uses its general knowledge to decide.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  <a:p>
            <a:pPr marL="3240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ask, “Is this review positive or negative?” even though the model was never trained on movie reviews.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like asking a very smart person to guess the answer using logic and general language understanding, instead of prior examples.</a:t>
            </a:r>
          </a:p>
        </p:txBody>
      </p:sp>
    </p:spTree>
    <p:extLst>
      <p:ext uri="{BB962C8B-B14F-4D97-AF65-F5344CB8AC3E}">
        <p14:creationId xmlns:p14="http://schemas.microsoft.com/office/powerpoint/2010/main" val="2758798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FA9E-0D9D-4635-B5BD-E94F661C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– MODIFYING PROMPTS IN GPT-2 FOR CREATIVE TEXT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48AC2-F84D-40F2-BC4E-692440315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041863"/>
            <a:ext cx="5970528" cy="470516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familiar with the technique of prompt engineering for creating high-quality outputs.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Modifying the Prompt: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prompts you can try:</a:t>
            </a:r>
          </a:p>
          <a:p>
            <a:pPr lvl="1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a poem about the sea.“→ “Write a short poem about the sea during a storm.”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“Complete the following story: Once upon a time, in a small village, there was a mysterious creature.”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Adjusting Parameters: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change a few settings to control how the text is generated: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12950" lvl="2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max_length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number of tokens (text length) to generate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12950" lvl="2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num_return_sequences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umber of different outputs to generate.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12950" lvl="2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Controls creativity.</a:t>
            </a:r>
          </a:p>
          <a:p>
            <a:pPr marL="1354950" lvl="3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values → more predictable text.</a:t>
            </a:r>
          </a:p>
          <a:p>
            <a:pPr marL="1354950" lvl="3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values → more imaginative and creative text.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68A7F-654A-41C6-9636-F749BE030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308" y="3138256"/>
            <a:ext cx="5435692" cy="16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16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6077E-1152-44C1-9981-2983F9362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BERT FINETUNING COLAB NOTEBOOK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9268D-7A11-4F6D-A876-A13077727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https://colab.research.google.com/drive/1p4XeUDWA11jbZ-SY-g_WDeEmROxD96nS?usp=sharing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0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8E4B-BDF1-484A-B403-8D7BD304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B33C0-20EF-4F1F-BEEF-A63C419F7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completing the course, participants will be able to: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the difference between fine-tuning and prompt engineering for large language models.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 pre-trained models to text classification applications.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fine-tuning to pre-trained models for sentiment analysis.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with creative text generation through prompt engineering..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18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AF1A2-CF12-48E2-9C9D-87E3E59DB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GENERATIVES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C3E5B-DF3D-44F2-A409-149704C35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4210856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LLMs are trained on massive datasets of text data, often from the internet. This can include books, Wikipedia, news articles, blogs, and more.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learns the statistical patterns and relationships between words in this huge dataset. It builds an understanding of the syntax, semantics, and context of human language.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encoder takes in an input text prompt and converts it into an embedded numerical representation.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embedded input passes through multiple layers in the neural network. Each layer looks at the text from a different perspective and learns different aspects of the language.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decoder takes this encoded representation and generates predicted output text. It predicts the most likely next word in a sequence given the context.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is done word-by-word. As the model generates each word, it is fed back into the model to predict the next word. This continues until the output is complete.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3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9C111-819B-4831-98FF-42491432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transformers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DF246-4CEE-4DD2-B4B1-43902C56C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3"/>
            <a:ext cx="11029615" cy="441504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Transformers?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Transformers are AI models used in tools like ChatGPT, DALL-E, and Google Translate.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read text by breaking it into small pieces (tokens).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token is turned into a vector (a list of numbers) that represents its meaning.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uses attention to decide which words are most important in a sentence.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then predicts the next word based on all the previous ones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They Learn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Transformers have millions of weights (numbers) that the model adjusts during training.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means showing lots of examples and updating these weights to make better predictions.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learns by comparing its guesses to the correct answers a process called backpropagation.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0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BBF75-A2C4-4BAB-954A-16C6B3256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transformers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D33A6-ABB4-4458-87A0-AEA4B53AE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Meaning Is Represented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Words with similar meanings get similar vectors in a high-dimensional space.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learns relationships between words, like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king – man + woman ≈ queen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Text Is Generated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processing the input, the model gives scores (logits) for every possible next token.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scores are turned into probabilities using 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temperature setting controls how random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creative the next word choice is.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822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FC164-715B-4732-8283-A2EFAE704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Attention in Transformers?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AC6B4-D08E-4D3A-9E53-29AE1C097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Attention helps the model focus on the most important words when understanding meaning.</a:t>
            </a:r>
          </a:p>
          <a:p>
            <a:r>
              <a:rPr lang="en-US" dirty="0"/>
              <a:t>For example, the word “mole” can mean an animal, a spy, or something in chemistry. Attention helps the model figure out which one fits the sentence.</a:t>
            </a:r>
          </a:p>
          <a:p>
            <a:r>
              <a:rPr lang="en-US" dirty="0"/>
              <a:t>Each word looks at other words in the sentence and decides which ones matter most for understanding the context.</a:t>
            </a:r>
          </a:p>
          <a:p>
            <a:r>
              <a:rPr lang="en-US" dirty="0"/>
              <a:t>The model combines this information to update its understanding of every word.</a:t>
            </a:r>
          </a:p>
        </p:txBody>
      </p:sp>
    </p:spTree>
    <p:extLst>
      <p:ext uri="{BB962C8B-B14F-4D97-AF65-F5344CB8AC3E}">
        <p14:creationId xmlns:p14="http://schemas.microsoft.com/office/powerpoint/2010/main" val="3389001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88F9B-3B65-4235-9A5C-B6EF273DA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585926"/>
            <a:ext cx="4425813" cy="603681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word becomes a vector (the yellow boxes at the bottom)</a:t>
            </a:r>
          </a:p>
          <a:p>
            <a:pPr marL="3240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the model’s “representations”, what it knows about each word.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picks one word to focus on (the orange one: “walks”)</a:t>
            </a:r>
          </a:p>
          <a:p>
            <a:pPr marL="3240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That’s the query, the word we want to understand in context.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looks at all the other words (the “keys”)It checks how much each of them is related to “walks.”</a:t>
            </a:r>
          </a:p>
          <a:p>
            <a:pPr marL="3240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“cat” is important (who walks), while “the” is less important.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calculates “attention scores”</a:t>
            </a:r>
          </a:p>
          <a:p>
            <a:pPr marL="3240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scores say how much attention “walks” should pay to each other word.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mixes the information</a:t>
            </a:r>
          </a:p>
          <a:p>
            <a:pPr marL="3240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combines what it learned from the other words (the green circles).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output (top boxes) is a richer version of “walks,” now aware of context.</a:t>
            </a:r>
          </a:p>
        </p:txBody>
      </p:sp>
      <p:pic>
        <p:nvPicPr>
          <p:cNvPr id="2050" name="Picture 2" descr="Attention and Transformers: Intuitions — ENC2045 Computational ...">
            <a:extLst>
              <a:ext uri="{FF2B5EF4-FFF2-40B4-BE49-F238E27FC236}">
                <a16:creationId xmlns:a16="http://schemas.microsoft.com/office/drawing/2014/main" id="{6127095A-89A8-4898-9EE8-764663B5F8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953" y="1331814"/>
            <a:ext cx="6780615" cy="381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183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A06E-4306-4CE8-80C4-3CF62446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33681"/>
          </a:xfrm>
        </p:spPr>
        <p:txBody>
          <a:bodyPr/>
          <a:lstStyle/>
          <a:p>
            <a:r>
              <a:rPr lang="en-US" dirty="0"/>
              <a:t>Fine-tuning vs. Prompt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17F42-DA68-48B9-9E34-7F743E48B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35837"/>
            <a:ext cx="11029615" cy="3595455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Fine-tuning: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Fine-tuning only unfreezes a small part of the model. It does not retrain the whole model.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Fine-tuning does not override hallucination. The model can still make up answers.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Fine-tuning is like transfer learning you learn how to tie shoes, then you can tie other things. Not learning new info.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Fine-tuning needs gathering and labeling many examples to tune the model.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creates a model to be slightly better at a specific task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Finetuning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BERT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for sentiment analysis from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IMDb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reviews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Engineering: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carefully designed text inputs (prompts) to make the most of a pre-trained model.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not change or retrain the model itself.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and flexible, ideal for low-resource or quick experiments.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Using ChatGPT 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GPT to classify emotions from sentences by phrasing the question in natural language.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5C8CD88-8071-4231-B956-B59FD3EC0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39721"/>
              </p:ext>
            </p:extLst>
          </p:nvPr>
        </p:nvGraphicFramePr>
        <p:xfrm>
          <a:off x="2031999" y="5215662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24734286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8180547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71896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Characteristic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Fine-tuning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Prompt Engineering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4271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Data Requirement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Requires labeled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Minimal or none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5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Speed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Slow, needs training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Instant responses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3527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Flexibility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Task-specific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General-purpose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5777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93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F3045-E1D0-45FB-87AF-E04CE71F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98170"/>
          </a:xfrm>
        </p:spPr>
        <p:txBody>
          <a:bodyPr/>
          <a:lstStyle/>
          <a:p>
            <a:r>
              <a:rPr lang="en-US" dirty="0"/>
              <a:t>WHY FINE-TUNING OR PROMPT ENGINEERING?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2E12D-0B69-4AA5-9040-67C507F7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86757"/>
            <a:ext cx="11029615" cy="4882719"/>
          </a:xfrm>
        </p:spPr>
        <p:txBody>
          <a:bodyPr/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Fine-tuning: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for customized, specialized tasks (e.g., medical diagnoses, emotion analysis).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Produces high-accuracy models.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Prompt Engineering: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 for quick experiments or when labeled data is not available.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great for general-purpose tasks (e.g., summarization, translation)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925A54-A0DF-4BBD-97B2-57183C66FA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057383"/>
              </p:ext>
            </p:extLst>
          </p:nvPr>
        </p:nvGraphicFramePr>
        <p:xfrm>
          <a:off x="993313" y="3524434"/>
          <a:ext cx="7706804" cy="790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473C47E-84AD-4250-B8A1-ABB13093A4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964426"/>
              </p:ext>
            </p:extLst>
          </p:nvPr>
        </p:nvGraphicFramePr>
        <p:xfrm>
          <a:off x="993313" y="5890334"/>
          <a:ext cx="6002291" cy="790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3193837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lecture1_MX</Template>
  <TotalTime>333</TotalTime>
  <Words>2297</Words>
  <Application>Microsoft Office PowerPoint</Application>
  <PresentationFormat>Widescreen</PresentationFormat>
  <Paragraphs>234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Corbel</vt:lpstr>
      <vt:lpstr>Franklin Gothic Book</vt:lpstr>
      <vt:lpstr>Franklin Gothic Demi</vt:lpstr>
      <vt:lpstr>Times New Roman</vt:lpstr>
      <vt:lpstr>Wingdings</vt:lpstr>
      <vt:lpstr>Wingdings 2</vt:lpstr>
      <vt:lpstr>DividendVTI</vt:lpstr>
      <vt:lpstr>Voice and Natural Language Processing</vt:lpstr>
      <vt:lpstr>Learning Objectives</vt:lpstr>
      <vt:lpstr>WHAT ARE GENERATIVES MODELS</vt:lpstr>
      <vt:lpstr>How transformers work</vt:lpstr>
      <vt:lpstr>How transformers work</vt:lpstr>
      <vt:lpstr>What Is Attention in Transformers?</vt:lpstr>
      <vt:lpstr>PowerPoint Presentation</vt:lpstr>
      <vt:lpstr>Fine-tuning vs. Prompt Engineering</vt:lpstr>
      <vt:lpstr>WHY FINE-TUNING OR PROMPT ENGINEERING?</vt:lpstr>
      <vt:lpstr>FINETUNING</vt:lpstr>
      <vt:lpstr>HANDLING LONG INPUT SEQUENCES</vt:lpstr>
      <vt:lpstr>TRAINING BERT ON IMDB DATA FOR SENTIMENT ANALYSIS</vt:lpstr>
      <vt:lpstr>Finetuning BERT</vt:lpstr>
      <vt:lpstr>Finetuning BERT</vt:lpstr>
      <vt:lpstr>FUNCTION MAP()</vt:lpstr>
      <vt:lpstr>Finetuning BERT</vt:lpstr>
      <vt:lpstr>What is Zero-shot Classification (explained simply)</vt:lpstr>
      <vt:lpstr>EXERCISE – MODIFYING PROMPTS IN GPT-2 FOR CREATIVE TEXT GENERATION</vt:lpstr>
      <vt:lpstr>BERT FINETUNING COLAB NOTEBOOK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Επεξεργασια Φωνης και Φυσικης Γλωσσας</dc:title>
  <dc:creator>Maria Chatzimina</dc:creator>
  <cp:lastModifiedBy>Maria Chatzimina</cp:lastModifiedBy>
  <cp:revision>41</cp:revision>
  <dcterms:created xsi:type="dcterms:W3CDTF">2024-12-03T16:20:02Z</dcterms:created>
  <dcterms:modified xsi:type="dcterms:W3CDTF">2025-10-22T13:38:17Z</dcterms:modified>
</cp:coreProperties>
</file>