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2" r:id="rId5"/>
    <p:sldId id="265" r:id="rId6"/>
    <p:sldId id="266" r:id="rId7"/>
    <p:sldId id="268" r:id="rId8"/>
    <p:sldId id="267" r:id="rId9"/>
    <p:sldId id="269" r:id="rId10"/>
    <p:sldId id="273" r:id="rId11"/>
    <p:sldId id="274" r:id="rId12"/>
    <p:sldId id="270" r:id="rId13"/>
    <p:sldId id="271" r:id="rId14"/>
    <p:sldId id="272" r:id="rId15"/>
    <p:sldId id="277" r:id="rId16"/>
    <p:sldId id="278" r:id="rId17"/>
    <p:sldId id="275" r:id="rId18"/>
    <p:sldId id="276" r:id="rId19"/>
    <p:sldId id="279" r:id="rId20"/>
    <p:sldId id="280" r:id="rId21"/>
    <p:sldId id="281" r:id="rId22"/>
    <p:sldId id="282" r:id="rId23"/>
    <p:sldId id="283" r:id="rId24"/>
    <p:sldId id="28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0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5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65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26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98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17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5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2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9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82C239C-C234-4B01-BCD9-8D63E3039D8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D1002AA-5B4D-40B8-8400-D8184100F4B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576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colab.research.google.com/drive/1scXO_5AKD-6fv-8qGFQuM9DCJ94hYBTW?usp=sharin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lab.research.google.com/drive/1PpEC6JiGlQ_L_Yx9xX0aQu7itz9l1zOb#scrollTo=n2ZihBdI1l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93355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Voice and Natural Language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090057"/>
            <a:ext cx="10993546" cy="1338943"/>
          </a:xfrm>
        </p:spPr>
        <p:txBody>
          <a:bodyPr>
            <a:normAutofit/>
          </a:bodyPr>
          <a:lstStyle/>
          <a:p>
            <a:pPr algn="ctr"/>
            <a:r>
              <a:rPr lang="el-GR" sz="1800" b="1" dirty="0">
                <a:latin typeface="Calibri" panose="020F0502020204030204" pitchFamily="34" charset="0"/>
                <a:cs typeface="Calibri" panose="020F0502020204030204" pitchFamily="34" charset="0"/>
              </a:rPr>
              <a:t>Χατζημηνα Μαρια Ευαγγελια, Τσικνακησ Μανωλησ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Email: ddk8@edu.hmu.gr</a:t>
            </a:r>
          </a:p>
        </p:txBody>
      </p:sp>
      <p:pic>
        <p:nvPicPr>
          <p:cNvPr id="1032" name="Picture 8" descr="What's the difference in Natural Language Processing, Natural Language  Understanding &amp; Large Language Models?">
            <a:extLst>
              <a:ext uri="{FF2B5EF4-FFF2-40B4-BE49-F238E27FC236}">
                <a16:creationId xmlns:a16="http://schemas.microsoft.com/office/drawing/2014/main" id="{5262ACF8-5F28-486F-B838-2335AD215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668" y="3429000"/>
            <a:ext cx="5667643" cy="31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C0A7-0E60-4E50-AE61-09EB0817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2458"/>
          </a:xfrm>
        </p:spPr>
        <p:txBody>
          <a:bodyPr/>
          <a:lstStyle/>
          <a:p>
            <a:r>
              <a:rPr lang="en-US" b="1" dirty="0"/>
              <a:t>Core Metrics for Classification Tasks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C510C-186A-42E1-84F8-3044E103E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06657"/>
            <a:ext cx="11029615" cy="1595501"/>
          </a:xfrm>
        </p:spPr>
        <p:txBody>
          <a:bodyPr/>
          <a:lstStyle/>
          <a:p>
            <a:r>
              <a:rPr lang="en-US" dirty="0"/>
              <a:t>When an LLM performs a classification task (like identifying if text is "toxic" or extracting a "Person" entity), we need metrics that go beyond simple accuracy. These metrics rely on the concepts of </a:t>
            </a:r>
            <a:r>
              <a:rPr lang="en-US" b="1" dirty="0"/>
              <a:t>True Positives (TP)</a:t>
            </a:r>
            <a:r>
              <a:rPr lang="en-US" dirty="0"/>
              <a:t>, </a:t>
            </a:r>
            <a:r>
              <a:rPr lang="en-US" b="1" dirty="0"/>
              <a:t>True Negatives (TN)</a:t>
            </a:r>
            <a:r>
              <a:rPr lang="en-US" dirty="0"/>
              <a:t>, </a:t>
            </a:r>
            <a:r>
              <a:rPr lang="en-US" b="1" dirty="0"/>
              <a:t>False Positives (FP)</a:t>
            </a:r>
            <a:r>
              <a:rPr lang="en-US" dirty="0"/>
              <a:t>, and </a:t>
            </a:r>
            <a:r>
              <a:rPr lang="en-US" b="1" dirty="0"/>
              <a:t>False Negatives (FN)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AB53CDE-5FFF-4992-BC95-45FAF625F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553887"/>
              </p:ext>
            </p:extLst>
          </p:nvPr>
        </p:nvGraphicFramePr>
        <p:xfrm>
          <a:off x="581192" y="2939477"/>
          <a:ext cx="11284702" cy="391852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33198">
                  <a:extLst>
                    <a:ext uri="{9D8B030D-6E8A-4147-A177-3AD203B41FA5}">
                      <a16:colId xmlns:a16="http://schemas.microsoft.com/office/drawing/2014/main" val="1311821369"/>
                    </a:ext>
                  </a:extLst>
                </a:gridCol>
                <a:gridCol w="1812953">
                  <a:extLst>
                    <a:ext uri="{9D8B030D-6E8A-4147-A177-3AD203B41FA5}">
                      <a16:colId xmlns:a16="http://schemas.microsoft.com/office/drawing/2014/main" val="1604101026"/>
                    </a:ext>
                  </a:extLst>
                </a:gridCol>
                <a:gridCol w="3921897">
                  <a:extLst>
                    <a:ext uri="{9D8B030D-6E8A-4147-A177-3AD203B41FA5}">
                      <a16:colId xmlns:a16="http://schemas.microsoft.com/office/drawing/2014/main" val="1462182684"/>
                    </a:ext>
                  </a:extLst>
                </a:gridCol>
                <a:gridCol w="4216654">
                  <a:extLst>
                    <a:ext uri="{9D8B030D-6E8A-4147-A177-3AD203B41FA5}">
                      <a16:colId xmlns:a16="http://schemas.microsoft.com/office/drawing/2014/main" val="3263904633"/>
                    </a:ext>
                  </a:extLst>
                </a:gridCol>
              </a:tblGrid>
              <a:tr h="288712">
                <a:tc>
                  <a:txBody>
                    <a:bodyPr/>
                    <a:lstStyle/>
                    <a:p>
                      <a:pPr rtl="0"/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Formula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it Measures (Intuition)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Importance in LLMs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382229"/>
                  </a:ext>
                </a:extLst>
              </a:tr>
              <a:tr h="592165">
                <a:tc>
                  <a:txBody>
                    <a:bodyPr/>
                    <a:lstStyle/>
                    <a:p>
                      <a:pPr rtl="0"/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Accuracy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overall proportion of all predictions that were correct.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Good for balanced datasets, but </a:t>
                      </a:r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misleading</a:t>
                      </a: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if classes are imbalanced.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015361"/>
                  </a:ext>
                </a:extLst>
              </a:tr>
              <a:tr h="740609"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Precision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"When the model predicts positive, how often is it right?"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(Focuses on prediction quality).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Crucial when </a:t>
                      </a:r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False Positives (FP)</a:t>
                      </a: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are costly (e.g., falsely flagging a customer's legitimate name in NER as a sensitive entity).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274438"/>
                  </a:ext>
                </a:extLst>
              </a:tr>
              <a:tr h="627635"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Recall (or Sensitivity)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"Out of all the actual positives, how many did the model find?"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(Focuses on coverage).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Crucial when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False Negatives (FN)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are costly (e.g., failing to detect hate speech or missing a crucial entity in an NER task).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821296"/>
                  </a:ext>
                </a:extLst>
              </a:tr>
              <a:tr h="740609"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F1 Score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</a:t>
                      </a:r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harmonic mean</a:t>
                      </a: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Precision and Recall.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single best score to use when you need a balance between avoiding false alarms (Precision) and ensuring good coverage (Recall).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552935"/>
                  </a:ext>
                </a:extLst>
              </a:tr>
              <a:tr h="853584"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Specificity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"Out of all the actual negatives, how often is it right?"</a:t>
                      </a: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(True Negative Rate).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Used to measure the model's ability to correctly identify cases that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 not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have the target feature (e.g., correctly labeling non-toxic content as non-toxic).</a:t>
                      </a:r>
                    </a:p>
                  </a:txBody>
                  <a:tcPr marL="47073" marR="47073" marT="31382" marB="31382" anchor="ctr">
                    <a:solidFill>
                      <a:srgbClr val="262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897950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212BE244-21E1-4035-8746-18B02294E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53" y="3268107"/>
            <a:ext cx="952633" cy="45726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DF3C9A-94FD-45EC-BE15-5CCBD2FC6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9453" y="3909086"/>
            <a:ext cx="600159" cy="5048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02AC65-972E-4323-A600-FD21A7C67C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3242" y="4634897"/>
            <a:ext cx="752580" cy="53347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EAC78DE-3D7A-47A3-A1B4-5E56B2D7817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562"/>
          <a:stretch/>
        </p:blipFill>
        <p:spPr>
          <a:xfrm>
            <a:off x="2033242" y="5268945"/>
            <a:ext cx="962159" cy="6340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E1DDF3-DD38-4D8F-9D19-C6DD0DD971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3716" y="6148165"/>
            <a:ext cx="685896" cy="40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248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5DB9-53C8-4F7E-9936-3F717BC8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Example: Named Entity Recognition (NER)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A3533-D6C8-4BA2-B5E7-561151E11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046" y="2065656"/>
            <a:ext cx="11029615" cy="3634486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NER is a core NLP classification task often powered by LLMs.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Task: Find all entities of type "PERSON" in a text.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High Precision is vital: You want to avoid incorrectly tagging a common noun like "manager" or "company" as a "PERSON".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High Recall is vital: You want to ensure you catch every single actual person's name in a long document.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8CAD512-34D2-4995-9BDE-4C17E09AD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670840"/>
              </p:ext>
            </p:extLst>
          </p:nvPr>
        </p:nvGraphicFramePr>
        <p:xfrm>
          <a:off x="652046" y="4522508"/>
          <a:ext cx="11029950" cy="217858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304218">
                  <a:extLst>
                    <a:ext uri="{9D8B030D-6E8A-4147-A177-3AD203B41FA5}">
                      <a16:colId xmlns:a16="http://schemas.microsoft.com/office/drawing/2014/main" val="641031597"/>
                    </a:ext>
                  </a:extLst>
                </a:gridCol>
                <a:gridCol w="2077374">
                  <a:extLst>
                    <a:ext uri="{9D8B030D-6E8A-4147-A177-3AD203B41FA5}">
                      <a16:colId xmlns:a16="http://schemas.microsoft.com/office/drawing/2014/main" val="3042964233"/>
                    </a:ext>
                  </a:extLst>
                </a:gridCol>
                <a:gridCol w="6648358">
                  <a:extLst>
                    <a:ext uri="{9D8B030D-6E8A-4147-A177-3AD203B41FA5}">
                      <a16:colId xmlns:a16="http://schemas.microsoft.com/office/drawing/2014/main" val="1036019268"/>
                    </a:ext>
                  </a:extLst>
                </a:gridCol>
              </a:tblGrid>
              <a:tr h="299099"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Scenario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Metric Prioritized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Example Use Case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3552443024"/>
                  </a:ext>
                </a:extLst>
              </a:tr>
              <a:tr h="875933"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Legal/Compliance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Recall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>
                          <a:solidFill>
                            <a:srgbClr val="1B1C1D"/>
                          </a:solidFill>
                          <a:effectLst/>
                        </a:rPr>
                        <a:t>Identifying all mentions of a Trade Secret or a Person of Interest to ensure no data is missed (FN is high-risk).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3190367789"/>
                  </a:ext>
                </a:extLst>
              </a:tr>
              <a:tr h="875933"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</a:rPr>
                        <a:t>Spam Filtering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b="1" dirty="0">
                          <a:solidFill>
                            <a:srgbClr val="1B1C1D"/>
                          </a:solidFill>
                          <a:effectLst/>
                        </a:rPr>
                        <a:t>Precision</a:t>
                      </a:r>
                      <a:endParaRPr lang="en-US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dirty="0">
                          <a:solidFill>
                            <a:srgbClr val="1B1C1D"/>
                          </a:solidFill>
                          <a:effectLst/>
                        </a:rPr>
                        <a:t>You want to avoid flagging a legitimate email as spam (FP is high-risk, so precision must be high).</a:t>
                      </a:r>
                      <a:endParaRPr lang="en-US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/>
                </a:tc>
                <a:extLst>
                  <a:ext uri="{0D108BD9-81ED-4DB2-BD59-A6C34878D82A}">
                    <a16:rowId xmlns:a16="http://schemas.microsoft.com/office/drawing/2014/main" val="188483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075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5675C-CF69-4417-B3B6-38E457FC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Automated Metrics for Text </a:t>
            </a:r>
            <a:r>
              <a:rPr lang="en-US" dirty="0" err="1"/>
              <a:t>GeneratioN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A985E-DCB3-45CF-8213-222101CC0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67497"/>
            <a:ext cx="11029615" cy="908363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These metrics compare the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Generated Output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to one or more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Reference Texts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(human-written ideal answers) based on word overlap.</a:t>
            </a:r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F463E6-2B16-4099-82F4-25A5F36D5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433298"/>
              </p:ext>
            </p:extLst>
          </p:nvPr>
        </p:nvGraphicFramePr>
        <p:xfrm>
          <a:off x="2880640" y="2821678"/>
          <a:ext cx="9053908" cy="370079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263477">
                  <a:extLst>
                    <a:ext uri="{9D8B030D-6E8A-4147-A177-3AD203B41FA5}">
                      <a16:colId xmlns:a16="http://schemas.microsoft.com/office/drawing/2014/main" val="4143950699"/>
                    </a:ext>
                  </a:extLst>
                </a:gridCol>
                <a:gridCol w="2263477">
                  <a:extLst>
                    <a:ext uri="{9D8B030D-6E8A-4147-A177-3AD203B41FA5}">
                      <a16:colId xmlns:a16="http://schemas.microsoft.com/office/drawing/2014/main" val="1425058910"/>
                    </a:ext>
                  </a:extLst>
                </a:gridCol>
                <a:gridCol w="2263477">
                  <a:extLst>
                    <a:ext uri="{9D8B030D-6E8A-4147-A177-3AD203B41FA5}">
                      <a16:colId xmlns:a16="http://schemas.microsoft.com/office/drawing/2014/main" val="1858534238"/>
                    </a:ext>
                  </a:extLst>
                </a:gridCol>
                <a:gridCol w="2263477">
                  <a:extLst>
                    <a:ext uri="{9D8B030D-6E8A-4147-A177-3AD203B41FA5}">
                      <a16:colId xmlns:a16="http://schemas.microsoft.com/office/drawing/2014/main" val="1656796021"/>
                    </a:ext>
                  </a:extLst>
                </a:gridCol>
              </a:tblGrid>
              <a:tr h="35027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Metric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Task Focus</a:t>
                      </a:r>
                      <a:endParaRPr lang="en-US" sz="1500" dirty="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Concept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Formula Intuition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extLst>
                  <a:ext uri="{0D108BD9-81ED-4DB2-BD59-A6C34878D82A}">
                    <a16:rowId xmlns:a16="http://schemas.microsoft.com/office/drawing/2014/main" val="4167525309"/>
                  </a:ext>
                </a:extLst>
              </a:tr>
              <a:tr h="1025797">
                <a:tc>
                  <a:txBody>
                    <a:bodyPr/>
                    <a:lstStyle/>
                    <a:p>
                      <a:pPr rtl="0"/>
                      <a:r>
                        <a:rPr lang="en-US" sz="1500" b="1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BLEU</a:t>
                      </a:r>
                      <a:r>
                        <a:rPr lang="en-US" sz="15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(Bilingual Evaluation Understudy)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Translation, Fluency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Precision</a:t>
                      </a:r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(how much of the generated text is in the reference).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Counts shared sequences of words (n-grams). Penalizes overly short outputs. </a:t>
                      </a:r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 is better.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extLst>
                  <a:ext uri="{0D108BD9-81ED-4DB2-BD59-A6C34878D82A}">
                    <a16:rowId xmlns:a16="http://schemas.microsoft.com/office/drawing/2014/main" val="2667514473"/>
                  </a:ext>
                </a:extLst>
              </a:tr>
              <a:tr h="1025797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ROUGE</a:t>
                      </a:r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(Recall-Oriented Understudy for Gisting Evaluation)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Summarization, Fact Extraction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Measures </a:t>
                      </a:r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Recall</a:t>
                      </a:r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(how many key points from the reference are in the generated text).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Counts shared n-grams between the reference and output. </a:t>
                      </a:r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Higher is better.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extLst>
                  <a:ext uri="{0D108BD9-81ED-4DB2-BD59-A6C34878D82A}">
                    <a16:rowId xmlns:a16="http://schemas.microsoft.com/office/drawing/2014/main" val="601635072"/>
                  </a:ext>
                </a:extLst>
              </a:tr>
              <a:tr h="1250972">
                <a:tc>
                  <a:txBody>
                    <a:bodyPr/>
                    <a:lstStyle/>
                    <a:p>
                      <a:pPr rtl="0"/>
                      <a:r>
                        <a:rPr lang="en-US" sz="15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Perplexity (PPL)</a:t>
                      </a:r>
                      <a:endParaRPr lang="en-US" sz="15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Language Modeling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Measures how "surprised" the model is by the actual text. It reflects the model's uncertainty.</a:t>
                      </a:r>
                    </a:p>
                  </a:txBody>
                  <a:tcPr marL="93823" marR="93823" marT="62549" marB="62549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5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Exponential of the average negative log-likelihood of the probability distribution. </a:t>
                      </a:r>
                      <a:r>
                        <a:rPr lang="en-US" sz="1500" b="1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Lower is better.</a:t>
                      </a:r>
                      <a:endParaRPr lang="en-US" sz="1500" dirty="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3823" marR="93823" marT="62549" marB="62549" anchor="ctr"/>
                </a:tc>
                <a:extLst>
                  <a:ext uri="{0D108BD9-81ED-4DB2-BD59-A6C34878D82A}">
                    <a16:rowId xmlns:a16="http://schemas.microsoft.com/office/drawing/2014/main" val="3268554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339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75B80-7956-4A53-9F67-E05D803EA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Semantic Metrics (Meaning over Words)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10BD9-5F1D-44FD-8762-7A4605124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13095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Traditional metrics fail if the generated text uses synonyms. Semantic metrics solve this by judging the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meaning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BERTScore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How it Works: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Uses embeddings (vector representations of word meaning, often from a BERT model) to compare the semantic similarity between the generated and reference sentences.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Benefit: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If the model outputs "The feline sat on the rug," and the reference is "The cat sat on the mat,"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BERTScore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will give a high score, while BLEU/ROUGE would give a low score.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Best for: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Tasks where paraphrasing is acceptable and meaning is most important (e.g., creative writing, dialogue).</a:t>
            </a:r>
          </a:p>
        </p:txBody>
      </p:sp>
    </p:spTree>
    <p:extLst>
      <p:ext uri="{BB962C8B-B14F-4D97-AF65-F5344CB8AC3E}">
        <p14:creationId xmlns:p14="http://schemas.microsoft.com/office/powerpoint/2010/main" val="3610397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DD165-71E1-46E4-81D7-6EAB2E829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Interacting with LLMs: The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D2214-DB9E-49AD-A1E3-E19F7ED35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095447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What is an API? (Application Programming Interface)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It's a set of rules and protocols that allows two pieces of software (your code and Google's LLM server) to communicate.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Action: Your code sends a request (prompt + API key).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Response: The server returns a response (generated text).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Gemini API: Free Tier Access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Cost: $0 for prototyping, research, and learning (subject to limits).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Setup:</a:t>
            </a:r>
          </a:p>
          <a:p>
            <a:pPr marL="972900" lvl="2" indent="-342900"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Go to Google AI Studio to generate your unique API Key.</a:t>
            </a:r>
          </a:p>
          <a:p>
            <a:pPr marL="972900" lvl="2" indent="-342900"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Install the Python SDK: pip install google-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genai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2900" lvl="1" indent="-342900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Model: Use models like gemini-2.5-flash for high-performance and generous free limits.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613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7FC3D-A6E0-47CA-AB42-710B1CCD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335" y="719911"/>
            <a:ext cx="11029616" cy="1188720"/>
          </a:xfrm>
        </p:spPr>
        <p:txBody>
          <a:bodyPr/>
          <a:lstStyle/>
          <a:p>
            <a:r>
              <a:rPr lang="en-US" dirty="0"/>
              <a:t>Security Best Practice: API Key </a:t>
            </a:r>
            <a:r>
              <a:rPr lang="en-US" dirty="0" err="1"/>
              <a:t>Safet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DC659-0EB1-4642-8F00-3773131F6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336" y="2189943"/>
            <a:ext cx="11029615" cy="3634486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Golden Rule: NEVER commit your API key directly into your code file (.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, .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ipynb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or upload it to GitHub.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Why? A leaked key allows anyone to use the LLM on your behalf, consuming your free tier requests or incurring charges if you upgrade.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Solution: Environment Variables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Define: Store the key on your operating system (or Colab Secrets) under a name like GEMINI_API_KEY.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Retrieve: Your Python code uses the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genai.Client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() constructor, which is specifically designed to automatically look up this variable securely.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4CE951-C12F-479C-8AF1-D783363CC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6040"/>
              </p:ext>
            </p:extLst>
          </p:nvPr>
        </p:nvGraphicFramePr>
        <p:xfrm>
          <a:off x="916003" y="5711369"/>
          <a:ext cx="11029950" cy="853440"/>
        </p:xfrm>
        <a:graphic>
          <a:graphicData uri="http://schemas.openxmlformats.org/drawingml/2006/table">
            <a:tbl>
              <a:tblPr/>
              <a:tblGrid>
                <a:gridCol w="5514975">
                  <a:extLst>
                    <a:ext uri="{9D8B030D-6E8A-4147-A177-3AD203B41FA5}">
                      <a16:colId xmlns:a16="http://schemas.microsoft.com/office/drawing/2014/main" val="2228076464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16401348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❌ BAD PRACTICE (Insecure)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✅ GOOD PRACTICE (Secure)</a:t>
                      </a:r>
                      <a:endParaRPr lang="en-US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321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/>
                      <a:r>
                        <a:rPr lang="en-US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client = genai.Client(api_key="AIzaSyA_Zz...**1234**")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client = </a:t>
                      </a:r>
                      <a:r>
                        <a:rPr lang="en-US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genai.Client</a:t>
                      </a:r>
                      <a:r>
                        <a:rPr lang="en-US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()</a:t>
                      </a:r>
                    </a:p>
                  </a:txBody>
                  <a:tcPr marL="114300" marR="114300" marT="76200" marB="762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90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093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9994-CC8D-4B4D-B436-43146FF8C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9238"/>
          </a:xfrm>
        </p:spPr>
        <p:txBody>
          <a:bodyPr/>
          <a:lstStyle/>
          <a:p>
            <a:r>
              <a:rPr lang="en-US" dirty="0"/>
              <a:t>Secure Key Management in Colab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B140D-2328-4A54-B31C-55EFDFB45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611757"/>
            <a:ext cx="11029615" cy="299645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The Colab Secret Manager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Google Colab provides a safe feature called Secrets to store sensitive information like API Keys. This prevents your key from being exposed in the notebook itself, even if you share the code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Steps: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Generate Key: Get the GEMINI_API_KEY from Google AI Studio.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Open Secrets Panel: In the Colab sidebar, click the Key icon 🔑 (or the Secrets panel).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Create Secret:</a:t>
            </a:r>
          </a:p>
          <a:p>
            <a:pPr lvl="2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Set the Name of the secret to GEMINI_API_KEY.</a:t>
            </a:r>
          </a:p>
          <a:p>
            <a:pPr lvl="2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Paste your API Key into the Value field.</a:t>
            </a:r>
          </a:p>
          <a:p>
            <a:pPr lvl="2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Ensure the "Notebook access" switch is ON.</a:t>
            </a:r>
          </a:p>
          <a:p>
            <a:pPr marL="666900" lvl="1" indent="-342900">
              <a:buFont typeface="+mj-lt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Access Key in Code: Use the Colab-specific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userdata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module to load the key securely: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66194D-C337-4E4A-AF14-2F1B3EEE7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262657"/>
              </p:ext>
            </p:extLst>
          </p:nvPr>
        </p:nvGraphicFramePr>
        <p:xfrm>
          <a:off x="698720" y="4719320"/>
          <a:ext cx="11029950" cy="2138680"/>
        </p:xfrm>
        <a:graphic>
          <a:graphicData uri="http://schemas.openxmlformats.org/drawingml/2006/table">
            <a:tbl>
              <a:tblPr/>
              <a:tblGrid>
                <a:gridCol w="11029950">
                  <a:extLst>
                    <a:ext uri="{9D8B030D-6E8A-4147-A177-3AD203B41FA5}">
                      <a16:colId xmlns:a16="http://schemas.microsoft.com/office/drawing/2014/main" val="21481813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Colab code to load the secret value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6666EA"/>
                          </a:solidFill>
                          <a:effectLst/>
                          <a:latin typeface="Consolas" panose="020B0609020204030204" pitchFamily="49" charset="0"/>
                        </a:rPr>
                        <a:t>from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google.colab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rgbClr val="6666EA"/>
                          </a:solidFill>
                          <a:effectLst/>
                          <a:latin typeface="Consolas" panose="020B0609020204030204" pitchFamily="49" charset="0"/>
                        </a:rPr>
                        <a:t>import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userdata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Get the key from the Secrets manager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The variable name MUST match the secret name you set in the panel (GEMINI_API_KEY)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GEMINI_API_KEY =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userdata.get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'GEMINI_API_KEY'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Pass the key to initialize the client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6666EA"/>
                          </a:solidFill>
                          <a:effectLst/>
                          <a:latin typeface="Consolas" panose="020B0609020204030204" pitchFamily="49" charset="0"/>
                        </a:rPr>
                        <a:t>from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google </a:t>
                      </a:r>
                      <a:r>
                        <a:rPr lang="en-US" sz="1100" b="0" i="0" u="none" strike="noStrike" dirty="0">
                          <a:solidFill>
                            <a:srgbClr val="6666EA"/>
                          </a:solidFill>
                          <a:effectLst/>
                          <a:latin typeface="Consolas" panose="020B0609020204030204" pitchFamily="49" charset="0"/>
                        </a:rPr>
                        <a:t>import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genai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client =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genai.Client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api_key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=GEMINI_API_KEY)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"Client initialized securely. Ready to send requests!"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B19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892736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7AF9AE49-4CE3-4EBA-A8DF-0A93E59E6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720" y="471947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96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7A6DC-0ED2-40C0-B4C3-4D31FC05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Basic Interaction (Python)</a:t>
            </a:r>
            <a:r>
              <a:rPr lang="en-US" dirty="0"/>
              <a:t>  API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EBDA68-3DED-468B-BB87-2B8BA417E8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43097" y="2341563"/>
          <a:ext cx="10505805" cy="3633787"/>
        </p:xfrm>
        <a:graphic>
          <a:graphicData uri="http://schemas.openxmlformats.org/drawingml/2006/table">
            <a:tbl>
              <a:tblPr/>
              <a:tblGrid>
                <a:gridCol w="10505805">
                  <a:extLst>
                    <a:ext uri="{9D8B030D-6E8A-4147-A177-3AD203B41FA5}">
                      <a16:colId xmlns:a16="http://schemas.microsoft.com/office/drawing/2014/main" val="3260881558"/>
                    </a:ext>
                  </a:extLst>
                </a:gridCol>
              </a:tblGrid>
              <a:tr h="3633787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import </a:t>
                      </a:r>
                      <a:r>
                        <a:rPr lang="en-US" sz="10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os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6666EA"/>
                          </a:solidFill>
                          <a:effectLst/>
                          <a:latin typeface="Consolas" panose="020B0609020204030204" pitchFamily="49" charset="0"/>
                        </a:rPr>
                        <a:t>from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 google import </a:t>
                      </a:r>
                      <a:r>
                        <a:rPr lang="en-US" sz="10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genai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--- 1. KEY RETRIEVAL (The Secure Way) ---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The client automatically looks for the GEMINI_API_KEY 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stored in your system's Environment Variables or Colab Secrets.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try: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</a:t>
                      </a:r>
                      <a:r>
                        <a:rPr lang="en-US" sz="10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 client 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 </a:t>
                      </a:r>
                      <a:r>
                        <a:rPr lang="en-US" sz="10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genai.Client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()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except Exception as e: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</a:t>
                      </a:r>
                      <a:r>
                        <a:rPr lang="en-US" sz="10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0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"Setup Error: Ensure GEMINI_API_KEY is set correctly."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exit()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--- 2. GENERATE CONTENT ---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prompt = </a:t>
                      </a:r>
                      <a:r>
                        <a:rPr lang="en-US" sz="10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"Write a concise, catchy headline for a course about Generative AI metrics."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response = </a:t>
                      </a:r>
                      <a:r>
                        <a:rPr lang="en-US" sz="10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client.generate_content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</a:t>
                      </a:r>
                      <a:r>
                        <a:rPr lang="en-US" sz="1000" b="0" i="0" u="none" strike="noStrike" dirty="0">
                          <a:solidFill>
                            <a:srgbClr val="F22C40"/>
                          </a:solidFill>
                          <a:effectLst/>
                          <a:latin typeface="Consolas" panose="020B0609020204030204" pitchFamily="49" charset="0"/>
                        </a:rPr>
                        <a:t>model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</a:t>
                      </a:r>
                      <a:r>
                        <a:rPr lang="en-US" sz="10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"gemini-2.5-flash"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,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</a:t>
                      </a:r>
                      <a:r>
                        <a:rPr lang="en-US" sz="1000" b="0" i="0" u="none" strike="noStrike" dirty="0">
                          <a:solidFill>
                            <a:srgbClr val="F22C40"/>
                          </a:solidFill>
                          <a:effectLst/>
                          <a:latin typeface="Consolas" panose="020B0609020204030204" pitchFamily="49" charset="0"/>
                        </a:rPr>
                        <a:t>contents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=prompt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--- 3. PRINT OUTPUT ---</a:t>
                      </a:r>
                      <a:b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0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response.text</a:t>
                      </a:r>
                      <a:r>
                        <a:rPr lang="en-US" sz="10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endParaRPr lang="en-US" sz="1700" dirty="0">
                        <a:effectLst/>
                      </a:endParaRPr>
                    </a:p>
                  </a:txBody>
                  <a:tcPr marL="60482" marR="60482" marT="60482" marB="6048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B19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886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D3EFD05-2B6C-4265-8077-508D2B0E4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23415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82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00A9B-E328-4679-82D0-CD8599A32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Conversation</a:t>
            </a:r>
            <a:r>
              <a:rPr lang="en-US" dirty="0"/>
              <a:t>  API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CF91F5-D02C-44D0-80FE-1C9EA4AC4BF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1025" y="2670016"/>
          <a:ext cx="11029950" cy="2976880"/>
        </p:xfrm>
        <a:graphic>
          <a:graphicData uri="http://schemas.openxmlformats.org/drawingml/2006/table">
            <a:tbl>
              <a:tblPr/>
              <a:tblGrid>
                <a:gridCol w="11029950">
                  <a:extLst>
                    <a:ext uri="{9D8B030D-6E8A-4147-A177-3AD203B41FA5}">
                      <a16:colId xmlns:a16="http://schemas.microsoft.com/office/drawing/2014/main" val="2345507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Create a new chat session with a system instruction to set the persona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chat =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client.chats.create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</a:t>
                      </a:r>
                      <a:r>
                        <a:rPr lang="en-US" sz="1100" b="0" i="0" u="none" strike="noStrike" dirty="0">
                          <a:solidFill>
                            <a:srgbClr val="F22C40"/>
                          </a:solidFill>
                          <a:effectLst/>
                          <a:latin typeface="Consolas" panose="020B0609020204030204" pitchFamily="49" charset="0"/>
                        </a:rPr>
                        <a:t>model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"gemini-2.5-flash"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,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    </a:t>
                      </a:r>
                      <a:r>
                        <a:rPr lang="en-US" sz="1100" b="0" i="0" u="none" strike="noStrike" dirty="0" err="1">
                          <a:solidFill>
                            <a:srgbClr val="F22C40"/>
                          </a:solidFill>
                          <a:effectLst/>
                          <a:latin typeface="Consolas" panose="020B0609020204030204" pitchFamily="49" charset="0"/>
                        </a:rPr>
                        <a:t>system_instruction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=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"You are a helpful and very enthusiastic tutor."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--- Turn 1: Establish Context ---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"--- User: Favorite Animal ---"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response1 =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chat.send_message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"My favorite animal is a penguin, because they look polite."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f</a:t>
                      </a:r>
                      <a:r>
                        <a:rPr lang="en-US" sz="1100" b="0" i="0" u="none" strike="noStrike" dirty="0" err="1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"Tutor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: {response1.text}\n"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--- Turn 2: Test Context Recall ---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"--- User: Check Context ---"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response2 = 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chat.send_message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"What is my favorite animal and why?"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DF5320"/>
                          </a:solidFill>
                          <a:effectLst/>
                          <a:latin typeface="Consolas" panose="020B0609020204030204" pitchFamily="49" charset="0"/>
                        </a:rPr>
                        <a:t>print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f</a:t>
                      </a:r>
                      <a:r>
                        <a:rPr lang="en-US" sz="1100" b="0" i="0" u="none" strike="noStrike" dirty="0" err="1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"Tutor</a:t>
                      </a:r>
                      <a:r>
                        <a:rPr lang="en-US" sz="1100" b="0" i="0" u="none" strike="noStrike" dirty="0">
                          <a:solidFill>
                            <a:srgbClr val="7B9726"/>
                          </a:solidFill>
                          <a:effectLst/>
                          <a:latin typeface="Consolas" panose="020B0609020204030204" pitchFamily="49" charset="0"/>
                        </a:rPr>
                        <a:t>: {response2.text}"</a:t>
                      </a:r>
                      <a: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  <a:t>)</a:t>
                      </a: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br>
                        <a:rPr lang="en-US" sz="1100" b="0" i="0" u="none" strike="noStrike" dirty="0">
                          <a:solidFill>
                            <a:srgbClr val="A8A19F"/>
                          </a:solidFill>
                          <a:effectLst/>
                          <a:latin typeface="Consolas" panose="020B0609020204030204" pitchFamily="49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9C9491"/>
                          </a:solidFill>
                          <a:effectLst/>
                          <a:latin typeface="Consolas" panose="020B0609020204030204" pitchFamily="49" charset="0"/>
                        </a:rPr>
                        <a:t># Expected Output: The model will recall the penguin and the "polite" reason.</a:t>
                      </a:r>
                      <a:endParaRPr lang="en-US" dirty="0">
                        <a:effectLst/>
                      </a:endParaRPr>
                    </a:p>
                  </a:txBody>
                  <a:tcPr marL="63500" marR="63500" marT="63500" marB="635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B191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7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E6E0288-D39E-4C12-91C9-1F6C2C06A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" y="2670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08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2984D-CFBE-430D-9A3A-6A47D626C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Conversation</a:t>
            </a:r>
            <a:r>
              <a:rPr lang="en-US" dirty="0"/>
              <a:t> 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29620-E7AE-4762-88D2-0DD923F77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32987"/>
            <a:ext cx="11029615" cy="466965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The Memory Mechanism: Context Window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API calls are stateless (they forget everything after the response). The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client.chats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service manages the Context Window to create memo</a:t>
            </a:r>
          </a:p>
          <a:p>
            <a:pPr marL="0" indent="0">
              <a:buNone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How Chat History is Maintained</a:t>
            </a:r>
          </a:p>
          <a:p>
            <a:pP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Your code sends the 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entire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history with every new message.</a:t>
            </a:r>
          </a:p>
          <a:p>
            <a:pPr marL="742950" lvl="1" indent="-28575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Turn 1: User Prompt 1</a:t>
            </a:r>
          </a:p>
          <a:p>
            <a:pPr marL="742950" lvl="1" indent="-28575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Turn 2: User Prompt 1 + Model Response 1 + User Prompt 2</a:t>
            </a:r>
          </a:p>
          <a:p>
            <a:pPr marL="742950" lvl="1" indent="-28575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Turn 3: User Prompt 1 + Model Response 1 + User Prompt 2 + Model Response 2 + User Prompt 3</a:t>
            </a:r>
          </a:p>
          <a:p>
            <a:pPr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Gemini model is powerful enough to look at this full transcript (the context) and generate a response that is consistent with the preceding dialogue.</a:t>
            </a:r>
          </a:p>
          <a:p>
            <a:pPr>
              <a:buFont typeface="+mj-lt"/>
              <a:buAutoNum type="arabicPeriod"/>
            </a:pP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The Memory Limit (Token Limit)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Since the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entire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history is sent in the prompt, the conversation cannot be endless.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Context Window is measured in tokens (e.g., 200,000 for Gemini 2.5 Flash).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the chat history grows too long and exceeds the limit, the chat service will either truncate (cut off) the oldest messages or return an error.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Best Practice: Be mindful of long conversations or very long individual messages!</a:t>
            </a:r>
          </a:p>
        </p:txBody>
      </p:sp>
    </p:spTree>
    <p:extLst>
      <p:ext uri="{BB962C8B-B14F-4D97-AF65-F5344CB8AC3E}">
        <p14:creationId xmlns:p14="http://schemas.microsoft.com/office/powerpoint/2010/main" val="5636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926AD-FEEB-4F08-B564-C219EA15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QUESTION ANSWERING (QA)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7D031-06AF-40E6-9C2E-F242323C5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 Question Answering (QA) is the process of providing answers to questions based on a given context.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 Search engines, chatbots, customer service, healthcare.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Usage Example: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Question: "What is the capital of France?“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Context: "France is a country in Europe. Its capital is Paris.“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"Paris</a:t>
            </a:r>
          </a:p>
        </p:txBody>
      </p:sp>
    </p:spTree>
    <p:extLst>
      <p:ext uri="{BB962C8B-B14F-4D97-AF65-F5344CB8AC3E}">
        <p14:creationId xmlns:p14="http://schemas.microsoft.com/office/powerpoint/2010/main" val="2164475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E0DDE-8BD4-4922-B67B-79217BC61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Open Models locally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DC6C1-7C26-4B77-8204-D91D37FDD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3"/>
            <a:ext cx="11029615" cy="4130957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Why run a model locally?</a:t>
            </a:r>
          </a:p>
          <a:p>
            <a:pPr lv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Control: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Full control over the model's weights and data.</a:t>
            </a:r>
          </a:p>
          <a:p>
            <a:pPr lv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Cost: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No API cost per token—only the cost of GPU time (Free on Colab!).</a:t>
            </a:r>
          </a:p>
          <a:p>
            <a:pPr lvl="1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Customization: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Required step for fine-tuning (changing the model's behavior).</a:t>
            </a:r>
          </a:p>
          <a:p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Introducing Gemma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Gemma is a family of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lightweight, open-source models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built by Google.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smaller size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Gemma 2B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7B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is ideal for running on a free Colab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T4 GPU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runtime.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Colab Setup Preview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Change Runtime: Ensure a T4 GPU is selected in Colab.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Install Libraries: !pip install transformers accelerate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Load: Use the transformers library to load the Gemma model and tokenizer directly into the Colab environment.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You need to have hugging face token in order to use the model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22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686D4-6DEC-4C31-A9AE-5741267FB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Quantization: Bits, Bytes, and LLM </a:t>
            </a:r>
            <a:r>
              <a:rPr lang="en-US" dirty="0" err="1"/>
              <a:t>Efficienc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EE380-38F3-4F72-9E34-A63C0D4C1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2071338"/>
          </a:xfrm>
        </p:spPr>
        <p:txBody>
          <a:bodyPr/>
          <a:lstStyle/>
          <a:p>
            <a:r>
              <a:rPr lang="en-US" dirty="0"/>
              <a:t>Large Language Models (LLMs) like Mistral 7B have billions of parameters (weights). Storing and calculating these parameters requires massive amounts of </a:t>
            </a:r>
            <a:r>
              <a:rPr lang="en-US" b="1" dirty="0"/>
              <a:t>VRAM</a:t>
            </a:r>
            <a:r>
              <a:rPr lang="en-US" dirty="0"/>
              <a:t> (GPU memory).</a:t>
            </a:r>
          </a:p>
          <a:p>
            <a:pPr lvl="1"/>
            <a:r>
              <a:rPr lang="en-US" b="1" dirty="0"/>
              <a:t>Example:</a:t>
            </a:r>
            <a:r>
              <a:rPr lang="en-US" dirty="0"/>
              <a:t> A 7-billion parameter model requires over </a:t>
            </a:r>
            <a:r>
              <a:rPr lang="en-US" b="1" dirty="0"/>
              <a:t>28 GB of VRAM</a:t>
            </a:r>
            <a:r>
              <a:rPr lang="en-US" dirty="0"/>
              <a:t> when stored in standard 32-bit floating point precision. The Colab T4 GPU only offers </a:t>
            </a:r>
            <a:r>
              <a:rPr lang="en-US" b="1" dirty="0"/>
              <a:t>15 GB</a:t>
            </a:r>
            <a:r>
              <a:rPr lang="en-US" dirty="0"/>
              <a:t>—the model won't fit!</a:t>
            </a:r>
          </a:p>
          <a:p>
            <a:r>
              <a:rPr lang="en-US" b="1" dirty="0"/>
              <a:t>Quantization (</a:t>
            </a:r>
            <a:r>
              <a:rPr lang="en-US" b="1" dirty="0" err="1"/>
              <a:t>bitsandbytes</a:t>
            </a:r>
            <a:r>
              <a:rPr lang="en-US" b="1" dirty="0"/>
              <a:t>)</a:t>
            </a:r>
            <a:r>
              <a:rPr lang="en-US" dirty="0"/>
              <a:t> is the process of reducing the numerical precision of the model's weights (parameters) without significantly harming its performance.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ADEF90-79F6-4DD4-BACB-761DABA3B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527506"/>
              </p:ext>
            </p:extLst>
          </p:nvPr>
        </p:nvGraphicFramePr>
        <p:xfrm>
          <a:off x="0" y="4387978"/>
          <a:ext cx="12192001" cy="247002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190151">
                  <a:extLst>
                    <a:ext uri="{9D8B030D-6E8A-4147-A177-3AD203B41FA5}">
                      <a16:colId xmlns:a16="http://schemas.microsoft.com/office/drawing/2014/main" val="1372102166"/>
                    </a:ext>
                  </a:extLst>
                </a:gridCol>
                <a:gridCol w="2578280">
                  <a:extLst>
                    <a:ext uri="{9D8B030D-6E8A-4147-A177-3AD203B41FA5}">
                      <a16:colId xmlns:a16="http://schemas.microsoft.com/office/drawing/2014/main" val="1629372717"/>
                    </a:ext>
                  </a:extLst>
                </a:gridCol>
                <a:gridCol w="3249052">
                  <a:extLst>
                    <a:ext uri="{9D8B030D-6E8A-4147-A177-3AD203B41FA5}">
                      <a16:colId xmlns:a16="http://schemas.microsoft.com/office/drawing/2014/main" val="4238989355"/>
                    </a:ext>
                  </a:extLst>
                </a:gridCol>
                <a:gridCol w="4174518">
                  <a:extLst>
                    <a:ext uri="{9D8B030D-6E8A-4147-A177-3AD203B41FA5}">
                      <a16:colId xmlns:a16="http://schemas.microsoft.com/office/drawing/2014/main" val="1812058743"/>
                    </a:ext>
                  </a:extLst>
                </a:gridCol>
              </a:tblGrid>
              <a:tr h="487478"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Precision Level</a:t>
                      </a:r>
                      <a:endParaRPr lang="en-US" sz="17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Size per Parameter</a:t>
                      </a:r>
                      <a:endParaRPr lang="en-US" sz="17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Footprint (7B Model)</a:t>
                      </a:r>
                      <a:endParaRPr lang="en-US" sz="17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Trade-off</a:t>
                      </a:r>
                      <a:endParaRPr lang="en-US" sz="170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7017" marR="107017" marT="71344" marB="71344" anchor="ctr"/>
                </a:tc>
                <a:extLst>
                  <a:ext uri="{0D108BD9-81ED-4DB2-BD59-A6C34878D82A}">
                    <a16:rowId xmlns:a16="http://schemas.microsoft.com/office/drawing/2014/main" val="965833062"/>
                  </a:ext>
                </a:extLst>
              </a:tr>
              <a:tr h="316332"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FP32</a:t>
                      </a:r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(Standard)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 bits (4 bytes)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$\approx 28 \text{ GB}$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accuracy, but too large for Colab.</a:t>
                      </a:r>
                    </a:p>
                  </a:txBody>
                  <a:tcPr marL="107017" marR="107017" marT="71344" marB="71344" anchor="ctr"/>
                </a:tc>
                <a:extLst>
                  <a:ext uri="{0D108BD9-81ED-4DB2-BD59-A6C34878D82A}">
                    <a16:rowId xmlns:a16="http://schemas.microsoft.com/office/drawing/2014/main" val="2946823405"/>
                  </a:ext>
                </a:extLst>
              </a:tr>
              <a:tr h="487478"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FP16</a:t>
                      </a:r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BF16</a:t>
                      </a:r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(Half Precision)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bits (2 bytes)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$\approx 14 \text{ GB}$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Fits in Colab T4 GPU (15GB), but limits context size.</a:t>
                      </a:r>
                    </a:p>
                  </a:txBody>
                  <a:tcPr marL="107017" marR="107017" marT="71344" marB="71344" anchor="ctr"/>
                </a:tc>
                <a:extLst>
                  <a:ext uri="{0D108BD9-81ED-4DB2-BD59-A6C34878D82A}">
                    <a16:rowId xmlns:a16="http://schemas.microsoft.com/office/drawing/2014/main" val="2926048254"/>
                  </a:ext>
                </a:extLst>
              </a:tr>
              <a:tr h="683018">
                <a:tc>
                  <a:txBody>
                    <a:bodyPr/>
                    <a:lstStyle/>
                    <a:p>
                      <a:pPr rtl="0"/>
                      <a:r>
                        <a:rPr lang="en-US" sz="1700" b="1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4-bit (NF4)</a:t>
                      </a:r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(Quantized)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bits (0.5 bytes)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$\approx 3.5 \text{ GB}$</a:t>
                      </a:r>
                    </a:p>
                  </a:txBody>
                  <a:tcPr marL="107017" marR="107017" marT="71344" marB="71344"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700" b="1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Smallest size</a:t>
                      </a:r>
                      <a:r>
                        <a:rPr lang="en-US" sz="1700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fits easily, but slightly lower performance/accuracy. </a:t>
                      </a:r>
                      <a:r>
                        <a:rPr lang="en-US" sz="1700" b="1" dirty="0">
                          <a:solidFill>
                            <a:srgbClr val="1B1C1D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Allows large context/batch sizes.</a:t>
                      </a:r>
                      <a:endParaRPr lang="en-US" sz="1700" dirty="0">
                        <a:solidFill>
                          <a:srgbClr val="1B1C1D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7017" marR="107017" marT="71344" marB="71344" anchor="ctr"/>
                </a:tc>
                <a:extLst>
                  <a:ext uri="{0D108BD9-81ED-4DB2-BD59-A6C34878D82A}">
                    <a16:rowId xmlns:a16="http://schemas.microsoft.com/office/drawing/2014/main" val="881375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485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C6F99-B85C-46D7-8E0C-BD4D5605F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Quantization?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6E7D-E1D4-4CF6-B838-70A7CC3BA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88598"/>
            <a:ext cx="11029615" cy="4869402"/>
          </a:xfrm>
        </p:spPr>
        <p:txBody>
          <a:bodyPr>
            <a:normAutofit/>
          </a:bodyPr>
          <a:lstStyle/>
          <a:p>
            <a:r>
              <a:rPr lang="en-US" dirty="0"/>
              <a:t>Quantization, in the context of Large Language Models (LLMs), is simply the process of </a:t>
            </a:r>
            <a:r>
              <a:rPr lang="en-US" b="1" dirty="0"/>
              <a:t>reducing the precision of the numbers</a:t>
            </a:r>
            <a:r>
              <a:rPr lang="en-US" dirty="0"/>
              <a:t> (the model's parameters or weights) to make the model dramatically smaller and faster, enabling it to run on hardware with limited memory.</a:t>
            </a:r>
          </a:p>
          <a:p>
            <a:r>
              <a:rPr lang="en-US" dirty="0"/>
              <a:t>Imagine a model's weight is a number that determines how much influence a word has on the next one.</a:t>
            </a:r>
          </a:p>
          <a:p>
            <a:pPr lvl="1"/>
            <a:r>
              <a:rPr lang="en-US" dirty="0"/>
              <a:t>Standard Weight: Stored using 32 bits (4 bytes), like a number with many decimal places: 0.123456789...</a:t>
            </a:r>
          </a:p>
          <a:p>
            <a:pPr lvl="1"/>
            <a:r>
              <a:rPr lang="en-US" dirty="0"/>
              <a:t>Quantized Weight: Stored using 8 bits, 4 bits, or even fewer, like a number rounded to fewer decimal places: 0.12 or even 0.1.</a:t>
            </a:r>
          </a:p>
          <a:p>
            <a:r>
              <a:rPr lang="en-US" dirty="0"/>
              <a:t>This is done without significantly sacrificing the model's overall accuracy, which is crucial for modern Generative AI development.</a:t>
            </a:r>
          </a:p>
          <a:p>
            <a:r>
              <a:rPr lang="en-US" dirty="0"/>
              <a:t>The </a:t>
            </a:r>
            <a:r>
              <a:rPr lang="en-US" dirty="0" err="1"/>
              <a:t>bitsandbytes</a:t>
            </a:r>
            <a:r>
              <a:rPr lang="en-US" dirty="0"/>
              <a:t> library is a popular tool that provides the specific, efficient algorithms (like 4-bit </a:t>
            </a:r>
            <a:r>
              <a:rPr lang="en-US" dirty="0" err="1"/>
              <a:t>NormalFloat</a:t>
            </a:r>
            <a:r>
              <a:rPr lang="en-US" dirty="0"/>
              <a:t> or NF4) needed to perform this precision reduction on GPU hardware.</a:t>
            </a:r>
          </a:p>
          <a:p>
            <a:r>
              <a:rPr lang="en-US" dirty="0"/>
              <a:t>It is necessary because:</a:t>
            </a:r>
          </a:p>
          <a:p>
            <a:pPr lvl="1"/>
            <a:r>
              <a:rPr lang="en-US" dirty="0"/>
              <a:t>Memory Constraint: It allows massive models, like Mistral 7B (which normally requires about 14GB of VRAM even in half-precision), to be loaded using only about 3.5GB of VRAM.</a:t>
            </a:r>
          </a:p>
          <a:p>
            <a:pPr lvl="1"/>
            <a:r>
              <a:rPr lang="en-US" dirty="0"/>
              <a:t>Speed: Quantized models can also sometimes be faster to run (inference) because the computer moves less data around.</a:t>
            </a:r>
          </a:p>
        </p:txBody>
      </p:sp>
    </p:spTree>
    <p:extLst>
      <p:ext uri="{BB962C8B-B14F-4D97-AF65-F5344CB8AC3E}">
        <p14:creationId xmlns:p14="http://schemas.microsoft.com/office/powerpoint/2010/main" val="39185645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85550-5B09-4A76-9057-F4490CAFA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PHI model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C70E5-B287-482C-B923-67D0D5BD7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https://colab.research.google.com/drive/1scXO_5AKD-6fv-8qGFQuM9DCJ94hYBTW?usp=sharing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675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C1718-DD18-4044-B8EF-63AA25B4E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&amp; Next Session Preview (RAG)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67423-0784-4FC9-B3A4-2EFC2DB4D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Summary of Today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LLM quality is measured by specialized metrics (e.g.,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F1 Score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NER,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BERTScore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creative output).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learned the practical, secure way to access both commercial APIs and open models using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Quantization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Secret Management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Prompt Engineering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is essential to direct the model's behavior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Next Session Preview: Retrieval-Augmented Generation (RAG)</a:t>
            </a:r>
          </a:p>
        </p:txBody>
      </p:sp>
    </p:spTree>
    <p:extLst>
      <p:ext uri="{BB962C8B-B14F-4D97-AF65-F5344CB8AC3E}">
        <p14:creationId xmlns:p14="http://schemas.microsoft.com/office/powerpoint/2010/main" val="7532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5743-123B-4369-A4D2-ED9040105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Είδη Συστημάτων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26691-FC0E-4F06-A7E2-85372DD3C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Εξορυκτικό QA (Extractive QA)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Extracts the answer directly from the context./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Εξάγει την απάντηση απευθείας από το πλαίσιο.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DistilBERT, BERT.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Input: Context + Question → Output: Extract from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context.Generative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QA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Γενετικό QA (Generative QA)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Generates the answer based on the context and the question./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 την απάντηση βασισμένη στο πλαίσιο και την ερώτηση.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GPT, T5.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Input: Context + Question → Output: Generated text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700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66D2-11A6-4069-AEF7-6B3F1EE0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Extractive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Generative QA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C282F1CD-483A-4B83-B5B3-224CB6854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380877"/>
              </p:ext>
            </p:extLst>
          </p:nvPr>
        </p:nvGraphicFramePr>
        <p:xfrm>
          <a:off x="606392" y="2341563"/>
          <a:ext cx="11004583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1283">
                  <a:extLst>
                    <a:ext uri="{9D8B030D-6E8A-4147-A177-3AD203B41FA5}">
                      <a16:colId xmlns:a16="http://schemas.microsoft.com/office/drawing/2014/main" val="397462207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7269645"/>
                    </a:ext>
                  </a:extLst>
                </a:gridCol>
                <a:gridCol w="3676650">
                  <a:extLst>
                    <a:ext uri="{9D8B030D-6E8A-4147-A177-3AD203B41FA5}">
                      <a16:colId xmlns:a16="http://schemas.microsoft.com/office/drawing/2014/main" val="4039694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 / 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Extractive QA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Generative QA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299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Answer Type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Span / Excerpt from the context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Free Text / Free-form Text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1602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 Types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BERT, DistilBERT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GPT, T5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7049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 Data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Ετικετοποιημένα</a:t>
                      </a:r>
                      <a:r>
                        <a:rPr lang="el-GR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αποσπάσματα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(Labeled spans)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Complete Answers / Full Responses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8434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 Cases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Fact-based QA / Factoid QA</a:t>
                      </a:r>
                      <a:endParaRPr lang="el-G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Conversational QA / Chatbot QA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512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76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D2EE5-0342-4845-B927-67CFD80C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490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8F130-A5E9-4F28-9F5F-E217C28E8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13390"/>
            <a:ext cx="11029615" cy="499812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Extractive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 System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Hugging Face Transformers.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DistilBERT.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transformers import pipeline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qa_pipeline = pipeline("question-answering", model="distilbert-base-uncased")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 = "The Eiffel Tower is located in Paris, France.“</a:t>
            </a: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= "Where is the Eiffel Tower?"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 = qa_pipeline(question=question, context=context)</a:t>
            </a:r>
          </a:p>
          <a:p>
            <a:pPr marL="594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print(result['answer’])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Generative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 System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Hugging Face Transformers.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GPT-2.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0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transformers import pipeline </a:t>
            </a:r>
          </a:p>
          <a:p>
            <a:pPr marL="630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generator = pipeline("text-generation", model="gpt2") </a:t>
            </a:r>
          </a:p>
          <a:p>
            <a:pPr marL="630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= "Question: Where is the Eiffel Tower?\nAnswer:"</a:t>
            </a:r>
          </a:p>
          <a:p>
            <a:pPr marL="630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= generator(prompt, max_length=50) </a:t>
            </a:r>
          </a:p>
          <a:p>
            <a:pPr marL="630000" lvl="2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print(response[0]['generated_text'])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0AAEC7-6EB9-424C-9603-28CCD2268583}"/>
              </a:ext>
            </a:extLst>
          </p:cNvPr>
          <p:cNvSpPr/>
          <p:nvPr/>
        </p:nvSpPr>
        <p:spPr>
          <a:xfrm>
            <a:off x="8123067" y="1880958"/>
            <a:ext cx="3142696" cy="18398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/>
              <a:t>Η απάντηση προέρχεται από την επεξεργασία του </a:t>
            </a:r>
            <a:r>
              <a:rPr lang="en-US" sz="1600" dirty="0"/>
              <a:t>context. </a:t>
            </a:r>
            <a:r>
              <a:rPr lang="el-GR" sz="1600" dirty="0"/>
              <a:t>Δηλαδή από την γνώση που του δίνουμε</a:t>
            </a:r>
            <a:endParaRPr lang="en-US" sz="1600" dirty="0"/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The answer comes from the processing of the context. That is, from the knowledge we give it.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E940B4-F213-4290-BFA7-8E88F6D3558F}"/>
              </a:ext>
            </a:extLst>
          </p:cNvPr>
          <p:cNvSpPr/>
          <p:nvPr/>
        </p:nvSpPr>
        <p:spPr>
          <a:xfrm>
            <a:off x="8025413" y="4660777"/>
            <a:ext cx="3338004" cy="19042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Το </a:t>
            </a:r>
            <a:r>
              <a:rPr lang="en-US" dirty="0"/>
              <a:t>Generative QA </a:t>
            </a:r>
            <a:r>
              <a:rPr lang="el-GR" dirty="0"/>
              <a:t>απαντάει βάση των γνώσεων που έχει ήδη από την εκπαίδευση του.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Generative QA answers based on the knowledge it already has from its training.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F770AD-53F4-41D7-8728-2EFE954DBC56}"/>
              </a:ext>
            </a:extLst>
          </p:cNvPr>
          <p:cNvCxnSpPr>
            <a:cxnSpLocks/>
          </p:cNvCxnSpPr>
          <p:nvPr/>
        </p:nvCxnSpPr>
        <p:spPr>
          <a:xfrm>
            <a:off x="0" y="4332303"/>
            <a:ext cx="12192000" cy="6214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26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D245-5655-4682-81EC-D43DA67D1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68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810EB-8EB3-4910-B928-09D48FC6C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73188"/>
            <a:ext cx="11029615" cy="464302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 short text (e.g., Wikipedia article on the Eiffel Tower).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"The Eiffel Tower is a wrought-iron lattice tower on the Champ de Mars in Paris, France. It was designed by the French engineer Gustave Eiffel and his company.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started in January 1887 and was completed in March 1889. The tower is 330 meters tall and was the tallest man-made structure in the world until 1930."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two QA systems: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Extractive QA (DistilBERT) 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distilbert-base-uncased-distilled-squad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Generative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QA (GPT-2).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Χρησιμοποιήστε 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pipeline()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ορίστε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"question-answering"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distilbert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b="0" dirty="0">
                <a:solidFill>
                  <a:srgbClr val="A315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"text-generation"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GPT-2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pipeline() and define "question-answering" 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distilbert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"text-generation" for GPT-2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to answer: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was the Eiffel Tower built?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742950" lvl="1" indent="-28575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designed the Eiffel Tower?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of answers from both systems.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of accuracy and differences between methods.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117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6756-9352-427D-8547-542BB427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63BD6-31E8-4CE9-8FF2-C50B17C4D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https://colab.research.google.com/drive/1PpEC6JiGlQ_L_Yx9xX0aQu7itz9l1zOb#scrollTo=n2ZihBdI1lrm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80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4FF15-606E-42AF-8E11-3E0FF6625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031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AFB5-63FD-4F60-AE39-D4BFFFE48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28800"/>
            <a:ext cx="11029615" cy="414655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Extractive QA is accurate but limited in context.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Generative QA offers flexibility but can lead to errors (hallucinations).</a:t>
            </a:r>
          </a:p>
        </p:txBody>
      </p:sp>
    </p:spTree>
    <p:extLst>
      <p:ext uri="{BB962C8B-B14F-4D97-AF65-F5344CB8AC3E}">
        <p14:creationId xmlns:p14="http://schemas.microsoft.com/office/powerpoint/2010/main" val="1988257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896C0-5862-41F5-9D81-829E2753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Evaluation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676F9-22AC-482A-8B63-56B319633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LLM Evaluation: Why is it Difficult?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Simple Accuracy is Not Enough: If a model is asked to summarize a text, we can't just check if the output matches a single "correct" answer. There are infinite good answers!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Subjectivity: Text quality is subjective (e.g., Is the answer coherent? Is the tone correct?).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Hallucination: Models can generate completely false but plausible-sounding information.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Solution: A mix of Automated (Statistical) and Semantic Metrics.</a:t>
            </a:r>
          </a:p>
        </p:txBody>
      </p:sp>
    </p:spTree>
    <p:extLst>
      <p:ext uri="{BB962C8B-B14F-4D97-AF65-F5344CB8AC3E}">
        <p14:creationId xmlns:p14="http://schemas.microsoft.com/office/powerpoint/2010/main" val="389539964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lecture2</Template>
  <TotalTime>1280</TotalTime>
  <Words>3211</Words>
  <Application>Microsoft Office PowerPoint</Application>
  <PresentationFormat>Widescreen</PresentationFormat>
  <Paragraphs>249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Consolas</vt:lpstr>
      <vt:lpstr>Corbel</vt:lpstr>
      <vt:lpstr>Franklin Gothic Book</vt:lpstr>
      <vt:lpstr>Franklin Gothic Demi</vt:lpstr>
      <vt:lpstr>Google Sans Text</vt:lpstr>
      <vt:lpstr>Times New Roman</vt:lpstr>
      <vt:lpstr>Wingdings 2</vt:lpstr>
      <vt:lpstr>DividendVTI</vt:lpstr>
      <vt:lpstr>Voice and Natural Language Processing</vt:lpstr>
      <vt:lpstr>What is QUESTION ANSWERING (QA)</vt:lpstr>
      <vt:lpstr>Είδη Συστημάτων QA</vt:lpstr>
      <vt:lpstr>Extractive VS Generative QA </vt:lpstr>
      <vt:lpstr>Create qa system</vt:lpstr>
      <vt:lpstr>Exercise</vt:lpstr>
      <vt:lpstr>EXERCISE</vt:lpstr>
      <vt:lpstr>Conclusions</vt:lpstr>
      <vt:lpstr>The Evaluation Challenge</vt:lpstr>
      <vt:lpstr>Core Metrics for Classification Tasks </vt:lpstr>
      <vt:lpstr>Application Example: Named Entity Recognition (NER)</vt:lpstr>
      <vt:lpstr>Automated Metrics for Text GeneratioN</vt:lpstr>
      <vt:lpstr>Semantic Metrics (Meaning over Words) </vt:lpstr>
      <vt:lpstr>Interacting with LLMs: The API</vt:lpstr>
      <vt:lpstr>Security Best Practice: API Key Safet</vt:lpstr>
      <vt:lpstr>Secure Key Management in Colab</vt:lpstr>
      <vt:lpstr>Basic Interaction (Python)  API</vt:lpstr>
      <vt:lpstr>Conversation  API</vt:lpstr>
      <vt:lpstr>Conversation  API</vt:lpstr>
      <vt:lpstr>Running Open Models locally</vt:lpstr>
      <vt:lpstr>Quantization: Bits, Bytes, and LLM Efficienc</vt:lpstr>
      <vt:lpstr>What is Quantization?</vt:lpstr>
      <vt:lpstr>PHI model EXAMPLE</vt:lpstr>
      <vt:lpstr>Conclusion &amp; Next Session Preview (RAG)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Επεξεργασια Φωνης και Φυσικης Γλωσσας</dc:title>
  <dc:creator>Maria Chatzimina</dc:creator>
  <cp:lastModifiedBy>Maria Chatzimina</cp:lastModifiedBy>
  <cp:revision>39</cp:revision>
  <dcterms:created xsi:type="dcterms:W3CDTF">2024-12-10T18:01:41Z</dcterms:created>
  <dcterms:modified xsi:type="dcterms:W3CDTF">2025-10-29T14:28:55Z</dcterms:modified>
</cp:coreProperties>
</file>