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80" r:id="rId6"/>
    <p:sldId id="281" r:id="rId7"/>
    <p:sldId id="262" r:id="rId8"/>
    <p:sldId id="263" r:id="rId9"/>
    <p:sldId id="264" r:id="rId10"/>
    <p:sldId id="265" r:id="rId11"/>
    <p:sldId id="267" r:id="rId12"/>
    <p:sldId id="283" r:id="rId13"/>
    <p:sldId id="266" r:id="rId14"/>
    <p:sldId id="268" r:id="rId15"/>
    <p:sldId id="282" r:id="rId16"/>
    <p:sldId id="284" r:id="rId17"/>
    <p:sldId id="285" r:id="rId18"/>
    <p:sldId id="269" r:id="rId19"/>
    <p:sldId id="270" r:id="rId20"/>
    <p:sldId id="271" r:id="rId21"/>
    <p:sldId id="272" r:id="rId22"/>
    <p:sldId id="274" r:id="rId23"/>
    <p:sldId id="275"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Chatzimina" initials="m" lastIdx="1" clrIdx="0">
    <p:extLst>
      <p:ext uri="{19B8F6BF-5375-455C-9EA6-DF929625EA0E}">
        <p15:presenceInfo xmlns:p15="http://schemas.microsoft.com/office/powerpoint/2012/main" userId="Maria Chatzim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F4772693-1E62-458A-912A-23B773BAF5E8}" type="datetimeFigureOut">
              <a:rPr lang="en-US" smtClean="0"/>
              <a:t>11/11/2025</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7377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72693-1E62-458A-912A-23B773BAF5E8}"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87587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F4772693-1E62-458A-912A-23B773BAF5E8}" type="datetimeFigureOut">
              <a:rPr lang="en-US" smtClean="0"/>
              <a:t>11/11/2025</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79918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581192" y="2340864"/>
            <a:ext cx="11029615" cy="3634486"/>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4772693-1E62-458A-912A-23B773BAF5E8}" type="datetimeFigureOut">
              <a:rPr lang="en-US" smtClean="0"/>
              <a:t>11/11/2025</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251698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F4772693-1E62-458A-912A-23B773BAF5E8}" type="datetimeFigureOut">
              <a:rPr lang="en-US" smtClean="0"/>
              <a:t>11/11/2025</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2772596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772693-1E62-458A-912A-23B773BAF5E8}"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82498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772693-1E62-458A-912A-23B773BAF5E8}"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290609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72693-1E62-458A-912A-23B773BAF5E8}"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274209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72693-1E62-458A-912A-23B773BAF5E8}"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353484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F4772693-1E62-458A-912A-23B773BAF5E8}" type="datetimeFigureOut">
              <a:rPr lang="en-US" smtClean="0"/>
              <a:t>11/11/2025</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253196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772693-1E62-458A-912A-23B773BAF5E8}"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3A717-8DE8-4E86-9B23-1D47D657167A}" type="slidenum">
              <a:rPr lang="en-US" smtClean="0"/>
              <a:t>‹#›</a:t>
            </a:fld>
            <a:endParaRPr lang="en-US"/>
          </a:p>
        </p:txBody>
      </p:sp>
    </p:spTree>
    <p:extLst>
      <p:ext uri="{BB962C8B-B14F-4D97-AF65-F5344CB8AC3E}">
        <p14:creationId xmlns:p14="http://schemas.microsoft.com/office/powerpoint/2010/main" val="1823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F4772693-1E62-458A-912A-23B773BAF5E8}" type="datetimeFigureOut">
              <a:rPr lang="en-US" smtClean="0"/>
              <a:t>11/11/2025</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2D73A717-8DE8-4E86-9B23-1D47D657167A}"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3761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lab.research.google.com/drive/1MnDZzsunA8755CNNIPtmJYhG1ltg6y6u?usp=shar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olab.research.google.com/drive/1vlcb2HGYwinojG_kR-Kt94NpHsmr_wLY?usp=sha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bert.net/docs/pretrained_models.html" TargetMode="External"/><Relationship Id="rId2" Type="http://schemas.openxmlformats.org/officeDocument/2006/relationships/hyperlink" Target="https://huggingface.co/model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933555"/>
          </a:xfrm>
        </p:spPr>
        <p:txBody>
          <a:bodyPr>
            <a:normAutofit/>
          </a:bodyPr>
          <a:lstStyle/>
          <a:p>
            <a:pPr algn="ctr"/>
            <a:r>
              <a:rPr lang="el-GR" dirty="0">
                <a:latin typeface="Calibri" panose="020F0502020204030204" pitchFamily="34" charset="0"/>
                <a:cs typeface="Calibri" panose="020F0502020204030204" pitchFamily="34" charset="0"/>
              </a:rPr>
              <a:t>Επεξεργασια Φωνης και Φυσικης Γλωσσας</a:t>
            </a:r>
            <a:endParaRPr lang="en-US" dirty="0">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090057"/>
            <a:ext cx="10993546" cy="1338943"/>
          </a:xfrm>
        </p:spPr>
        <p:txBody>
          <a:bodyPr>
            <a:normAutofit/>
          </a:bodyPr>
          <a:lstStyle/>
          <a:p>
            <a:pPr algn="ctr"/>
            <a:r>
              <a:rPr lang="el-GR" sz="1800" b="1" dirty="0">
                <a:latin typeface="Calibri" panose="020F0502020204030204" pitchFamily="34" charset="0"/>
                <a:cs typeface="Calibri" panose="020F0502020204030204" pitchFamily="34" charset="0"/>
              </a:rPr>
              <a:t>Χατζημηνα Μαρια Ευαγγελια, Τσικνακησ Μανωλησ</a:t>
            </a:r>
            <a:endParaRPr lang="en-US" sz="1800" b="1" dirty="0">
              <a:latin typeface="Calibri" panose="020F0502020204030204" pitchFamily="34" charset="0"/>
              <a:cs typeface="Calibri" panose="020F0502020204030204" pitchFamily="34" charset="0"/>
            </a:endParaRPr>
          </a:p>
          <a:p>
            <a:pPr algn="ctr"/>
            <a:r>
              <a:rPr lang="en-US" sz="1800" b="1" dirty="0">
                <a:latin typeface="Calibri" panose="020F0502020204030204" pitchFamily="34" charset="0"/>
                <a:cs typeface="Calibri" panose="020F0502020204030204" pitchFamily="34" charset="0"/>
              </a:rPr>
              <a:t>Email: ddk8@edu.hmu.gr</a:t>
            </a:r>
          </a:p>
        </p:txBody>
      </p:sp>
      <p:pic>
        <p:nvPicPr>
          <p:cNvPr id="1032" name="Picture 8" descr="What's the difference in Natural Language Processing, Natural Language  Understanding &amp; Large Language Models?">
            <a:extLst>
              <a:ext uri="{FF2B5EF4-FFF2-40B4-BE49-F238E27FC236}">
                <a16:creationId xmlns:a16="http://schemas.microsoft.com/office/drawing/2014/main" id="{5262ACF8-5F28-486F-B838-2335AD215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668" y="3429000"/>
            <a:ext cx="5667643" cy="31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C305-25C4-4C3A-B065-B57D125004A9}"/>
              </a:ext>
            </a:extLst>
          </p:cNvPr>
          <p:cNvSpPr>
            <a:spLocks noGrp="1"/>
          </p:cNvSpPr>
          <p:nvPr>
            <p:ph type="title"/>
          </p:nvPr>
        </p:nvSpPr>
        <p:spPr/>
        <p:txBody>
          <a:bodyPr/>
          <a:lstStyle/>
          <a:p>
            <a:r>
              <a:rPr lang="en-US" dirty="0"/>
              <a:t>Embeddings Example</a:t>
            </a:r>
          </a:p>
        </p:txBody>
      </p:sp>
      <p:sp>
        <p:nvSpPr>
          <p:cNvPr id="3" name="Content Placeholder 2">
            <a:extLst>
              <a:ext uri="{FF2B5EF4-FFF2-40B4-BE49-F238E27FC236}">
                <a16:creationId xmlns:a16="http://schemas.microsoft.com/office/drawing/2014/main" id="{AC14532D-9B82-43B0-96DF-1954441F2D59}"/>
              </a:ext>
            </a:extLst>
          </p:cNvPr>
          <p:cNvSpPr>
            <a:spLocks noGrp="1"/>
          </p:cNvSpPr>
          <p:nvPr>
            <p:ph idx="1"/>
          </p:nvPr>
        </p:nvSpPr>
        <p:spPr>
          <a:xfrm>
            <a:off x="581192" y="2340863"/>
            <a:ext cx="3813255" cy="2417567"/>
          </a:xfrm>
        </p:spPr>
        <p:txBody>
          <a:bodyPr/>
          <a:lstStyle/>
          <a:p>
            <a:r>
              <a:rPr lang="en-US" dirty="0">
                <a:hlinkClick r:id="rId2"/>
              </a:rPr>
              <a:t>https://colab.research.google.com/drive/1MnDZzsunA8755CNNIPtmJYhG1ltg6y6u?usp=sharing</a:t>
            </a:r>
            <a:endParaRPr lang="en-US" dirty="0"/>
          </a:p>
        </p:txBody>
      </p:sp>
      <p:pic>
        <p:nvPicPr>
          <p:cNvPr id="7" name="Picture 6">
            <a:extLst>
              <a:ext uri="{FF2B5EF4-FFF2-40B4-BE49-F238E27FC236}">
                <a16:creationId xmlns:a16="http://schemas.microsoft.com/office/drawing/2014/main" id="{E6E78D23-A9E3-46BD-8799-4ADDA3FE3FE1}"/>
              </a:ext>
            </a:extLst>
          </p:cNvPr>
          <p:cNvPicPr>
            <a:picLocks noChangeAspect="1"/>
          </p:cNvPicPr>
          <p:nvPr/>
        </p:nvPicPr>
        <p:blipFill>
          <a:blip r:embed="rId3"/>
          <a:stretch>
            <a:fillRect/>
          </a:stretch>
        </p:blipFill>
        <p:spPr>
          <a:xfrm>
            <a:off x="5905635" y="1890876"/>
            <a:ext cx="6199474" cy="4967124"/>
          </a:xfrm>
          <a:prstGeom prst="rect">
            <a:avLst/>
          </a:prstGeom>
        </p:spPr>
      </p:pic>
    </p:spTree>
    <p:extLst>
      <p:ext uri="{BB962C8B-B14F-4D97-AF65-F5344CB8AC3E}">
        <p14:creationId xmlns:p14="http://schemas.microsoft.com/office/powerpoint/2010/main" val="3461910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7645-A699-4916-99FF-EFB6695277F9}"/>
              </a:ext>
            </a:extLst>
          </p:cNvPr>
          <p:cNvSpPr>
            <a:spLocks noGrp="1"/>
          </p:cNvSpPr>
          <p:nvPr>
            <p:ph type="title"/>
          </p:nvPr>
        </p:nvSpPr>
        <p:spPr/>
        <p:txBody>
          <a:bodyPr/>
          <a:lstStyle/>
          <a:p>
            <a:r>
              <a:rPr lang="en-US" dirty="0"/>
              <a:t>VECTOR DB</a:t>
            </a:r>
          </a:p>
        </p:txBody>
      </p:sp>
      <p:sp>
        <p:nvSpPr>
          <p:cNvPr id="3" name="Content Placeholder 2">
            <a:extLst>
              <a:ext uri="{FF2B5EF4-FFF2-40B4-BE49-F238E27FC236}">
                <a16:creationId xmlns:a16="http://schemas.microsoft.com/office/drawing/2014/main" id="{50E0046C-DDA4-4428-BBE7-C0DC5AC07C30}"/>
              </a:ext>
            </a:extLst>
          </p:cNvPr>
          <p:cNvSpPr>
            <a:spLocks noGrp="1"/>
          </p:cNvSpPr>
          <p:nvPr>
            <p:ph idx="1"/>
          </p:nvPr>
        </p:nvSpPr>
        <p:spPr>
          <a:xfrm>
            <a:off x="581192" y="2340864"/>
            <a:ext cx="11029615" cy="4219734"/>
          </a:xfrm>
        </p:spPr>
        <p:txBody>
          <a:bodyPr>
            <a:normAutofit lnSpcReduction="10000"/>
          </a:bodyPr>
          <a:lstStyle/>
          <a:p>
            <a:r>
              <a:rPr lang="el-GR" dirty="0"/>
              <a:t>Το </a:t>
            </a:r>
            <a:r>
              <a:rPr lang="el-GR" b="1" dirty="0" err="1"/>
              <a:t>ChromaDB</a:t>
            </a:r>
            <a:r>
              <a:rPr lang="el-GR" dirty="0"/>
              <a:t> είναι μια βιβλιοθήκη για την αποθήκευση και ανάκτηση δεδομένων με τη χρήση υψηλής απόδοσης αλγορίθμων αναζήτησης βάσει της ομοιότητας (</a:t>
            </a:r>
            <a:r>
              <a:rPr lang="el-GR" dirty="0" err="1"/>
              <a:t>similarity</a:t>
            </a:r>
            <a:r>
              <a:rPr lang="el-GR" dirty="0"/>
              <a:t> </a:t>
            </a:r>
            <a:r>
              <a:rPr lang="el-GR" dirty="0" err="1"/>
              <a:t>search</a:t>
            </a:r>
            <a:r>
              <a:rPr lang="el-GR" dirty="0"/>
              <a:t>). Χρησιμοποιείται κυρίως για να αποθηκεύσει και να ανακτήσει </a:t>
            </a:r>
            <a:r>
              <a:rPr lang="el-GR" b="1" dirty="0" err="1"/>
              <a:t>embeddings</a:t>
            </a:r>
            <a:r>
              <a:rPr lang="el-GR" dirty="0"/>
              <a:t>, τα οποία είναι μαθηματικές αναπαραστάσεις κειμένων ή άλλων δεδομένων.</a:t>
            </a:r>
          </a:p>
          <a:p>
            <a:r>
              <a:rPr lang="el-GR" b="1" dirty="0"/>
              <a:t>Βασικά χαρακτηριστικά του </a:t>
            </a:r>
            <a:r>
              <a:rPr lang="el-GR" b="1" dirty="0" err="1"/>
              <a:t>ChromaDB</a:t>
            </a:r>
            <a:r>
              <a:rPr lang="el-GR" b="1" dirty="0"/>
              <a:t>:</a:t>
            </a:r>
          </a:p>
          <a:p>
            <a:pPr lvl="1">
              <a:buFont typeface="+mj-lt"/>
              <a:buAutoNum type="arabicPeriod"/>
            </a:pPr>
            <a:r>
              <a:rPr lang="el-GR" b="1" dirty="0"/>
              <a:t>Αναζήτηση βάσει ομοιότητας</a:t>
            </a:r>
            <a:r>
              <a:rPr lang="el-GR" dirty="0"/>
              <a:t>: Εύκολη και γρήγορη αναζήτηση παρόμοιων αντικειμένων σε μεγάλες βάσεις δεδομένων.</a:t>
            </a:r>
          </a:p>
          <a:p>
            <a:pPr lvl="1">
              <a:buFont typeface="+mj-lt"/>
              <a:buAutoNum type="arabicPeriod"/>
            </a:pPr>
            <a:r>
              <a:rPr lang="el-GR" b="1" dirty="0"/>
              <a:t>Υποστήριξη για </a:t>
            </a:r>
            <a:r>
              <a:rPr lang="el-GR" b="1" dirty="0" err="1"/>
              <a:t>embeddings</a:t>
            </a:r>
            <a:r>
              <a:rPr lang="el-GR" dirty="0"/>
              <a:t>: Ειδικά σχεδιασμένο για την αποθήκευση και ανακάλυψη </a:t>
            </a:r>
            <a:r>
              <a:rPr lang="el-GR" dirty="0" err="1"/>
              <a:t>embeddings</a:t>
            </a:r>
            <a:r>
              <a:rPr lang="el-GR" dirty="0"/>
              <a:t>, που δημιουργούνται συνήθως από μοντέλα μηχανικής μάθησης όπως το BERT, GPT κ.ά.</a:t>
            </a:r>
          </a:p>
          <a:p>
            <a:pPr lvl="1">
              <a:buFont typeface="+mj-lt"/>
              <a:buAutoNum type="arabicPeriod"/>
            </a:pPr>
            <a:r>
              <a:rPr lang="el-GR" b="1" dirty="0"/>
              <a:t>Επεκτασιμότητα</a:t>
            </a:r>
            <a:r>
              <a:rPr lang="el-GR" dirty="0"/>
              <a:t>: Υποστηρίζει τη δημιουργία μεγάλων συλλογών δεδομένων και την ταχεία ανάκτηση της πληροφορίας.</a:t>
            </a:r>
          </a:p>
          <a:p>
            <a:pPr lvl="1">
              <a:buFont typeface="+mj-lt"/>
              <a:buAutoNum type="arabicPeriod"/>
            </a:pPr>
            <a:r>
              <a:rPr lang="el-GR" b="1" dirty="0"/>
              <a:t>Ευκολία χρήσης</a:t>
            </a:r>
            <a:r>
              <a:rPr lang="el-GR" dirty="0"/>
              <a:t>: Παρέχει απλά </a:t>
            </a:r>
            <a:r>
              <a:rPr lang="el-GR" dirty="0" err="1"/>
              <a:t>APIs</a:t>
            </a:r>
            <a:r>
              <a:rPr lang="el-GR" dirty="0"/>
              <a:t> για την εισαγωγή, αποθήκευση και ανάκτηση δεδομένων, επιτρέποντας την εύκολη ενσωμάτωσή του σε έργα μηχανικής μάθησης και αναγνώρισης ομοιοτήτων.</a:t>
            </a:r>
          </a:p>
          <a:p>
            <a:r>
              <a:rPr lang="el-GR" b="1" dirty="0"/>
              <a:t>Χρησιμότητα:</a:t>
            </a:r>
          </a:p>
          <a:p>
            <a:pPr marL="0" indent="0">
              <a:buNone/>
            </a:pPr>
            <a:r>
              <a:rPr lang="en-US" dirty="0"/>
              <a:t>	</a:t>
            </a:r>
            <a:r>
              <a:rPr lang="el-GR" dirty="0"/>
              <a:t>Το </a:t>
            </a:r>
            <a:r>
              <a:rPr lang="el-GR" dirty="0" err="1"/>
              <a:t>ChromaDB</a:t>
            </a:r>
            <a:r>
              <a:rPr lang="el-GR" dirty="0"/>
              <a:t> χρησιμοποιείται ευρέως σε συστήματα </a:t>
            </a:r>
            <a:r>
              <a:rPr lang="el-GR" b="1" dirty="0"/>
              <a:t>προτάσεων</a:t>
            </a:r>
            <a:r>
              <a:rPr lang="el-GR" dirty="0"/>
              <a:t>, </a:t>
            </a:r>
            <a:r>
              <a:rPr lang="el-GR" b="1" dirty="0"/>
              <a:t>ερωτημάτων και απαντήσεων (QA) η </a:t>
            </a:r>
            <a:r>
              <a:rPr lang="en-US" b="1" dirty="0"/>
              <a:t>RAG</a:t>
            </a:r>
            <a:r>
              <a:rPr lang="el-GR" dirty="0"/>
              <a:t>, και </a:t>
            </a:r>
            <a:r>
              <a:rPr lang="en-US" dirty="0"/>
              <a:t>	</a:t>
            </a:r>
            <a:r>
              <a:rPr lang="el-GR" dirty="0"/>
              <a:t>άλλες</a:t>
            </a:r>
            <a:r>
              <a:rPr lang="en-US" dirty="0"/>
              <a:t> </a:t>
            </a:r>
            <a:r>
              <a:rPr lang="el-GR" dirty="0"/>
              <a:t>εφαρμογές που απαιτούν αναγνώριση σχέσεων μεταξύ δεδομένων με βάση τις ομοιότητές τους.</a:t>
            </a:r>
          </a:p>
          <a:p>
            <a:endParaRPr lang="en-US" dirty="0"/>
          </a:p>
        </p:txBody>
      </p:sp>
      <p:pic>
        <p:nvPicPr>
          <p:cNvPr id="4" name="Picture 3">
            <a:extLst>
              <a:ext uri="{FF2B5EF4-FFF2-40B4-BE49-F238E27FC236}">
                <a16:creationId xmlns:a16="http://schemas.microsoft.com/office/drawing/2014/main" id="{A252CA05-155F-4200-A470-168F8049AE7B}"/>
              </a:ext>
            </a:extLst>
          </p:cNvPr>
          <p:cNvPicPr>
            <a:picLocks noChangeAspect="1"/>
          </p:cNvPicPr>
          <p:nvPr/>
        </p:nvPicPr>
        <p:blipFill>
          <a:blip r:embed="rId2"/>
          <a:stretch>
            <a:fillRect/>
          </a:stretch>
        </p:blipFill>
        <p:spPr>
          <a:xfrm>
            <a:off x="10299523" y="652441"/>
            <a:ext cx="1311284" cy="1238435"/>
          </a:xfrm>
          <a:prstGeom prst="rect">
            <a:avLst/>
          </a:prstGeom>
        </p:spPr>
      </p:pic>
    </p:spTree>
    <p:extLst>
      <p:ext uri="{BB962C8B-B14F-4D97-AF65-F5344CB8AC3E}">
        <p14:creationId xmlns:p14="http://schemas.microsoft.com/office/powerpoint/2010/main" val="434805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592A-D7E5-4060-88C0-BC22723FE9D2}"/>
              </a:ext>
            </a:extLst>
          </p:cNvPr>
          <p:cNvSpPr>
            <a:spLocks noGrp="1"/>
          </p:cNvSpPr>
          <p:nvPr>
            <p:ph type="title"/>
          </p:nvPr>
        </p:nvSpPr>
        <p:spPr/>
        <p:txBody>
          <a:bodyPr/>
          <a:lstStyle/>
          <a:p>
            <a:r>
              <a:rPr lang="en-US" dirty="0"/>
              <a:t>Evaluation Metrics</a:t>
            </a:r>
          </a:p>
        </p:txBody>
      </p:sp>
      <p:sp>
        <p:nvSpPr>
          <p:cNvPr id="3" name="Content Placeholder 2">
            <a:extLst>
              <a:ext uri="{FF2B5EF4-FFF2-40B4-BE49-F238E27FC236}">
                <a16:creationId xmlns:a16="http://schemas.microsoft.com/office/drawing/2014/main" id="{58638B1D-90DD-4BE9-8522-8D6AFF370169}"/>
              </a:ext>
            </a:extLst>
          </p:cNvPr>
          <p:cNvSpPr>
            <a:spLocks noGrp="1"/>
          </p:cNvSpPr>
          <p:nvPr>
            <p:ph idx="1"/>
          </p:nvPr>
        </p:nvSpPr>
        <p:spPr/>
        <p:txBody>
          <a:bodyPr/>
          <a:lstStyle/>
          <a:p>
            <a:pPr>
              <a:buFont typeface="Wingdings" panose="05000000000000000000" pitchFamily="2" charset="2"/>
              <a:buChar char="§"/>
            </a:pPr>
            <a:r>
              <a:rPr lang="en-US" sz="1800" dirty="0"/>
              <a:t>Exact Match (EM) – literal overlap</a:t>
            </a:r>
          </a:p>
          <a:p>
            <a:pPr>
              <a:buFont typeface="Wingdings" panose="05000000000000000000" pitchFamily="2" charset="2"/>
              <a:buChar char="§"/>
            </a:pPr>
            <a:r>
              <a:rPr lang="en-US" sz="1800" dirty="0"/>
              <a:t>NER Overlap – correct medical entities</a:t>
            </a:r>
          </a:p>
          <a:p>
            <a:pPr>
              <a:buFont typeface="Wingdings" panose="05000000000000000000" pitchFamily="2" charset="2"/>
              <a:buChar char="§"/>
            </a:pPr>
            <a:r>
              <a:rPr lang="en-US" sz="1800" dirty="0"/>
              <a:t>ROUGE-L – actual overlap (longest common subsequence) between the model’s answer and the reference answer.</a:t>
            </a:r>
          </a:p>
          <a:p>
            <a:pPr>
              <a:buFont typeface="Wingdings" panose="05000000000000000000" pitchFamily="2" charset="2"/>
              <a:buChar char="§"/>
            </a:pPr>
            <a:r>
              <a:rPr lang="en-US" sz="1800" dirty="0"/>
              <a:t>F1 / BERT Score – semantic similarity</a:t>
            </a:r>
          </a:p>
          <a:p>
            <a:pPr>
              <a:buFont typeface="Wingdings" panose="05000000000000000000" pitchFamily="2" charset="2"/>
              <a:buChar char="§"/>
            </a:pPr>
            <a:r>
              <a:rPr lang="en-US" sz="1800" dirty="0"/>
              <a:t>Recall@K – retrieval coverage</a:t>
            </a:r>
          </a:p>
          <a:p>
            <a:pPr>
              <a:buFont typeface="Wingdings" panose="05000000000000000000" pitchFamily="2" charset="2"/>
              <a:buChar char="§"/>
            </a:pPr>
            <a:r>
              <a:rPr lang="el-GR" sz="1800" dirty="0"/>
              <a:t>Αποτυπώστε τόσο τη λεξιλογική όσο και τη σημασιολογική ακρίβεια</a:t>
            </a:r>
            <a:endParaRPr lang="en-US" dirty="0"/>
          </a:p>
        </p:txBody>
      </p:sp>
    </p:spTree>
    <p:extLst>
      <p:ext uri="{BB962C8B-B14F-4D97-AF65-F5344CB8AC3E}">
        <p14:creationId xmlns:p14="http://schemas.microsoft.com/office/powerpoint/2010/main" val="163552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51B2-1559-4A16-9A05-32CF9B5933E4}"/>
              </a:ext>
            </a:extLst>
          </p:cNvPr>
          <p:cNvSpPr>
            <a:spLocks noGrp="1"/>
          </p:cNvSpPr>
          <p:nvPr>
            <p:ph type="title"/>
          </p:nvPr>
        </p:nvSpPr>
        <p:spPr>
          <a:xfrm>
            <a:off x="581192" y="666645"/>
            <a:ext cx="11029616" cy="1188720"/>
          </a:xfrm>
        </p:spPr>
        <p:txBody>
          <a:bodyPr/>
          <a:lstStyle/>
          <a:p>
            <a:r>
              <a:rPr lang="en-US" dirty="0"/>
              <a:t>Evaluation Metrics</a:t>
            </a:r>
          </a:p>
        </p:txBody>
      </p:sp>
      <p:sp>
        <p:nvSpPr>
          <p:cNvPr id="3" name="Content Placeholder 2">
            <a:extLst>
              <a:ext uri="{FF2B5EF4-FFF2-40B4-BE49-F238E27FC236}">
                <a16:creationId xmlns:a16="http://schemas.microsoft.com/office/drawing/2014/main" id="{DEC4CE33-DEEF-4474-8C4D-C042E6A3FAD0}"/>
              </a:ext>
            </a:extLst>
          </p:cNvPr>
          <p:cNvSpPr>
            <a:spLocks noGrp="1"/>
          </p:cNvSpPr>
          <p:nvPr>
            <p:ph idx="1"/>
          </p:nvPr>
        </p:nvSpPr>
        <p:spPr>
          <a:xfrm>
            <a:off x="581193" y="2340864"/>
            <a:ext cx="5073884" cy="3634486"/>
          </a:xfrm>
        </p:spPr>
        <p:txBody>
          <a:bodyPr/>
          <a:lstStyle/>
          <a:p>
            <a:r>
              <a:rPr lang="en-US" dirty="0" err="1"/>
              <a:t>Recall@K</a:t>
            </a:r>
            <a:r>
              <a:rPr lang="en-US" dirty="0"/>
              <a:t>: </a:t>
            </a:r>
            <a:r>
              <a:rPr lang="el-GR" dirty="0"/>
              <a:t>Μετρά εάν το σχετικό </a:t>
            </a:r>
            <a:r>
              <a:rPr lang="en-US" dirty="0"/>
              <a:t>context/</a:t>
            </a:r>
            <a:r>
              <a:rPr lang="el-GR" dirty="0"/>
              <a:t>περιεχόμενο εμφανίζεται στα </a:t>
            </a:r>
            <a:r>
              <a:rPr lang="el-GR" dirty="0" err="1"/>
              <a:t>top</a:t>
            </a:r>
            <a:r>
              <a:rPr lang="el-GR" dirty="0"/>
              <a:t>-k έγγραφα που ανακτήθηκαν.</a:t>
            </a:r>
          </a:p>
          <a:p>
            <a:r>
              <a:rPr lang="el-GR" dirty="0"/>
              <a:t>Παράδειγμα: </a:t>
            </a:r>
            <a:r>
              <a:rPr lang="en-US" dirty="0"/>
              <a:t>Recall</a:t>
            </a:r>
            <a:r>
              <a:rPr lang="el-GR" dirty="0"/>
              <a:t>@3 = 80% σημαίνει ότι το σωστό </a:t>
            </a:r>
            <a:r>
              <a:rPr lang="el-GR" dirty="0" err="1"/>
              <a:t>περιέχομενο</a:t>
            </a:r>
            <a:r>
              <a:rPr lang="el-GR" dirty="0"/>
              <a:t>/</a:t>
            </a:r>
            <a:r>
              <a:rPr lang="en-US" dirty="0"/>
              <a:t>context</a:t>
            </a:r>
            <a:r>
              <a:rPr lang="el-GR" dirty="0"/>
              <a:t> ανακτάται στα 3 κορυφαία αποτελέσματα το 80% των φορών.</a:t>
            </a:r>
          </a:p>
          <a:p>
            <a:r>
              <a:rPr lang="el-GR" dirty="0"/>
              <a:t>Ακρίβεια: Η αναλογία των σχετικών περιεχομένων μεταξύ των ανακτηθέντων.</a:t>
            </a:r>
            <a:endParaRPr lang="en-US" dirty="0"/>
          </a:p>
        </p:txBody>
      </p:sp>
      <p:pic>
        <p:nvPicPr>
          <p:cNvPr id="5" name="Picture 4">
            <a:extLst>
              <a:ext uri="{FF2B5EF4-FFF2-40B4-BE49-F238E27FC236}">
                <a16:creationId xmlns:a16="http://schemas.microsoft.com/office/drawing/2014/main" id="{6A88AA25-AAF3-4303-971F-31D1D79F58D5}"/>
              </a:ext>
            </a:extLst>
          </p:cNvPr>
          <p:cNvPicPr>
            <a:picLocks noChangeAspect="1"/>
          </p:cNvPicPr>
          <p:nvPr/>
        </p:nvPicPr>
        <p:blipFill rotWithShape="1">
          <a:blip r:embed="rId2"/>
          <a:srcRect t="8836"/>
          <a:stretch/>
        </p:blipFill>
        <p:spPr>
          <a:xfrm>
            <a:off x="5845464" y="2778711"/>
            <a:ext cx="6346536" cy="3196639"/>
          </a:xfrm>
          <a:prstGeom prst="rect">
            <a:avLst/>
          </a:prstGeom>
        </p:spPr>
      </p:pic>
    </p:spTree>
    <p:extLst>
      <p:ext uri="{BB962C8B-B14F-4D97-AF65-F5344CB8AC3E}">
        <p14:creationId xmlns:p14="http://schemas.microsoft.com/office/powerpoint/2010/main" val="419431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123C-460E-4E8B-902D-86455EFB9815}"/>
              </a:ext>
            </a:extLst>
          </p:cNvPr>
          <p:cNvSpPr>
            <a:spLocks noGrp="1"/>
          </p:cNvSpPr>
          <p:nvPr>
            <p:ph type="title"/>
          </p:nvPr>
        </p:nvSpPr>
        <p:spPr/>
        <p:txBody>
          <a:bodyPr/>
          <a:lstStyle/>
          <a:p>
            <a:r>
              <a:rPr lang="en-US" dirty="0" err="1"/>
              <a:t>Recall@K</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5CA7C9-E9E0-410D-AAED-FB06499F26A5}"/>
                  </a:ext>
                </a:extLst>
              </p:cNvPr>
              <p:cNvSpPr>
                <a:spLocks noGrp="1"/>
              </p:cNvSpPr>
              <p:nvPr>
                <p:ph idx="1"/>
              </p:nvPr>
            </p:nvSpPr>
            <p:spPr>
              <a:xfrm>
                <a:off x="581192" y="2112885"/>
                <a:ext cx="5411235" cy="4536489"/>
              </a:xfrm>
            </p:spPr>
            <p:txBody>
              <a:bodyPr/>
              <a:lstStyle/>
              <a:p>
                <a:r>
                  <a:rPr lang="el-GR" dirty="0"/>
                  <a:t>Φανταστείτε ότι έχετε μια λίστα με τις 10 κορυφαίες προτάσεις και υπάρχουν συνολικά 8 στοιχεία στο σύνολο δεδομένων που είναι πραγματικά σχετικά.</a:t>
                </a:r>
                <a:endParaRPr lang="en-US" dirty="0"/>
              </a:p>
              <a:p>
                <a:r>
                  <a:rPr lang="el-GR" dirty="0"/>
                  <a:t>Εάν το σύστημα περιλαμβάνει 5 σχετικά στοιχεία στα 10 πρώτα, η </a:t>
                </a:r>
                <a:r>
                  <a:rPr lang="en-US" dirty="0" err="1"/>
                  <a:t>Recall@K</a:t>
                </a:r>
                <a:r>
                  <a:rPr lang="el-GR" dirty="0"/>
                  <a:t> στο 10 είναι 62,5% (5 στα 8).</a:t>
                </a:r>
                <a:endParaRPr lang="en-US" dirty="0"/>
              </a:p>
              <a:p>
                <a:pPr lvl="1"/>
                <a:r>
                  <a:rPr lang="en-US" dirty="0"/>
                  <a:t>Recall@10=</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oMath>
                </a14:m>
                <a:r>
                  <a:rPr lang="en-US" dirty="0"/>
                  <a:t> = 62.5%</a:t>
                </a:r>
              </a:p>
              <a:p>
                <a:r>
                  <a:rPr lang="el-GR" dirty="0"/>
                  <a:t>Η Ανάκληση στο 5 είναι 37,5% (3 στα</a:t>
                </a:r>
                <a:r>
                  <a:rPr lang="en-US" dirty="0"/>
                  <a:t> 5)</a:t>
                </a:r>
              </a:p>
              <a:p>
                <a:pPr lvl="1"/>
                <a:r>
                  <a:rPr lang="en-US" dirty="0"/>
                  <a:t>Recall@5=</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oMath>
                </a14:m>
                <a:r>
                  <a:rPr lang="en-US" dirty="0"/>
                  <a:t> = 37.5%</a:t>
                </a:r>
              </a:p>
              <a:p>
                <a:pPr lvl="1"/>
                <a:r>
                  <a:rPr lang="el-GR" dirty="0"/>
                  <a:t>Αυτό σημαίνει ότι το σύστημα συγκέντρωσε λιγότερα από τα μισά σχετικά στοιχεία στις κορυφαίες 5 συστάσεις.</a:t>
                </a:r>
                <a:endParaRPr lang="en-US" dirty="0"/>
              </a:p>
            </p:txBody>
          </p:sp>
        </mc:Choice>
        <mc:Fallback xmlns="">
          <p:sp>
            <p:nvSpPr>
              <p:cNvPr id="3" name="Content Placeholder 2">
                <a:extLst>
                  <a:ext uri="{FF2B5EF4-FFF2-40B4-BE49-F238E27FC236}">
                    <a16:creationId xmlns:a16="http://schemas.microsoft.com/office/drawing/2014/main" id="{235CA7C9-E9E0-410D-AAED-FB06499F26A5}"/>
                  </a:ext>
                </a:extLst>
              </p:cNvPr>
              <p:cNvSpPr>
                <a:spLocks noGrp="1" noRot="1" noChangeAspect="1" noMove="1" noResize="1" noEditPoints="1" noAdjustHandles="1" noChangeArrowheads="1" noChangeShapeType="1" noTextEdit="1"/>
              </p:cNvSpPr>
              <p:nvPr>
                <p:ph idx="1"/>
              </p:nvPr>
            </p:nvSpPr>
            <p:spPr>
              <a:xfrm>
                <a:off x="581192" y="2112885"/>
                <a:ext cx="5411235" cy="4536489"/>
              </a:xfrm>
              <a:blipFill>
                <a:blip r:embed="rId2"/>
                <a:stretch>
                  <a:fillRect l="-3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7BE7640-44FE-4824-9EB8-5B55205EB5F8}"/>
              </a:ext>
            </a:extLst>
          </p:cNvPr>
          <p:cNvPicPr>
            <a:picLocks noChangeAspect="1"/>
          </p:cNvPicPr>
          <p:nvPr/>
        </p:nvPicPr>
        <p:blipFill>
          <a:blip r:embed="rId3"/>
          <a:stretch>
            <a:fillRect/>
          </a:stretch>
        </p:blipFill>
        <p:spPr>
          <a:xfrm>
            <a:off x="6926054" y="902088"/>
            <a:ext cx="4004828" cy="2616827"/>
          </a:xfrm>
          <a:prstGeom prst="rect">
            <a:avLst/>
          </a:prstGeom>
        </p:spPr>
      </p:pic>
      <p:pic>
        <p:nvPicPr>
          <p:cNvPr id="7" name="Picture 6">
            <a:extLst>
              <a:ext uri="{FF2B5EF4-FFF2-40B4-BE49-F238E27FC236}">
                <a16:creationId xmlns:a16="http://schemas.microsoft.com/office/drawing/2014/main" id="{D802548F-58F3-40D2-9017-75C3DC6B0ED2}"/>
              </a:ext>
            </a:extLst>
          </p:cNvPr>
          <p:cNvPicPr>
            <a:picLocks noChangeAspect="1"/>
          </p:cNvPicPr>
          <p:nvPr/>
        </p:nvPicPr>
        <p:blipFill>
          <a:blip r:embed="rId4"/>
          <a:stretch>
            <a:fillRect/>
          </a:stretch>
        </p:blipFill>
        <p:spPr>
          <a:xfrm>
            <a:off x="6396281" y="3718847"/>
            <a:ext cx="5214527" cy="3104428"/>
          </a:xfrm>
          <a:prstGeom prst="rect">
            <a:avLst/>
          </a:prstGeom>
        </p:spPr>
      </p:pic>
    </p:spTree>
    <p:extLst>
      <p:ext uri="{BB962C8B-B14F-4D97-AF65-F5344CB8AC3E}">
        <p14:creationId xmlns:p14="http://schemas.microsoft.com/office/powerpoint/2010/main" val="329652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28FCA-CA09-4A52-A875-9897E202921A}"/>
              </a:ext>
            </a:extLst>
          </p:cNvPr>
          <p:cNvSpPr>
            <a:spLocks noGrp="1"/>
          </p:cNvSpPr>
          <p:nvPr>
            <p:ph type="title"/>
          </p:nvPr>
        </p:nvSpPr>
        <p:spPr>
          <a:xfrm>
            <a:off x="581192" y="702157"/>
            <a:ext cx="11029616" cy="975724"/>
          </a:xfrm>
        </p:spPr>
        <p:txBody>
          <a:bodyPr/>
          <a:lstStyle/>
          <a:p>
            <a:r>
              <a:rPr lang="en-US" dirty="0"/>
              <a:t>Evaluation Metrics</a:t>
            </a:r>
          </a:p>
        </p:txBody>
      </p:sp>
      <p:sp>
        <p:nvSpPr>
          <p:cNvPr id="3" name="Content Placeholder 2">
            <a:extLst>
              <a:ext uri="{FF2B5EF4-FFF2-40B4-BE49-F238E27FC236}">
                <a16:creationId xmlns:a16="http://schemas.microsoft.com/office/drawing/2014/main" id="{E3564D62-6E30-4150-8B25-196B262FC7BC}"/>
              </a:ext>
            </a:extLst>
          </p:cNvPr>
          <p:cNvSpPr>
            <a:spLocks noGrp="1"/>
          </p:cNvSpPr>
          <p:nvPr>
            <p:ph idx="1"/>
          </p:nvPr>
        </p:nvSpPr>
        <p:spPr>
          <a:xfrm>
            <a:off x="581193" y="1426464"/>
            <a:ext cx="11029615" cy="3634486"/>
          </a:xfrm>
        </p:spPr>
        <p:txBody>
          <a:bodyPr/>
          <a:lstStyle/>
          <a:p>
            <a:pPr algn="l" fontAlgn="base">
              <a:buFont typeface="Arial" panose="020B0604020202020204" pitchFamily="34" charset="0"/>
              <a:buChar char="•"/>
            </a:pPr>
            <a:r>
              <a:rPr lang="en-US" b="1" i="0" dirty="0">
                <a:solidFill>
                  <a:srgbClr val="273239"/>
                </a:solidFill>
                <a:effectLst/>
                <a:latin typeface="Calibri" panose="020F0502020204030204" pitchFamily="34" charset="0"/>
                <a:cs typeface="Calibri" panose="020F0502020204030204" pitchFamily="34" charset="0"/>
              </a:rPr>
              <a:t>BLEU Score: </a:t>
            </a:r>
            <a:r>
              <a:rPr lang="el-GR" b="0" i="0" dirty="0">
                <a:solidFill>
                  <a:srgbClr val="273239"/>
                </a:solidFill>
                <a:effectLst/>
                <a:latin typeface="Calibri" panose="020F0502020204030204" pitchFamily="34" charset="0"/>
                <a:cs typeface="Calibri" panose="020F0502020204030204" pitchFamily="34" charset="0"/>
              </a:rPr>
              <a:t>Είναι ένα μέτρο της ακρίβειας των n-γραμμάτων στην έξοδο του μοντέλου, σε σχέση με το κείμενο αναφοράς, που δημιουργείται από τον άνθρωπο. Αυτό σχεδιάστηκε αρχικά για εργασίες μηχανικής μετάφρασης, αλλά έχει υιοθετηθεί ευρέως σε διάφορες εργασίες NLP. Το BLEU σημαίνει </a:t>
            </a:r>
            <a:r>
              <a:rPr lang="el-GR" b="0" i="0" dirty="0" err="1">
                <a:solidFill>
                  <a:srgbClr val="273239"/>
                </a:solidFill>
                <a:effectLst/>
                <a:latin typeface="Calibri" panose="020F0502020204030204" pitchFamily="34" charset="0"/>
                <a:cs typeface="Calibri" panose="020F0502020204030204" pitchFamily="34" charset="0"/>
              </a:rPr>
              <a:t>Bilingual</a:t>
            </a:r>
            <a:r>
              <a:rPr lang="el-GR" b="0" i="0" dirty="0">
                <a:solidFill>
                  <a:srgbClr val="273239"/>
                </a:solidFill>
                <a:effectLst/>
                <a:latin typeface="Calibri" panose="020F0502020204030204" pitchFamily="34" charset="0"/>
                <a:cs typeface="Calibri" panose="020F0502020204030204" pitchFamily="34" charset="0"/>
              </a:rPr>
              <a:t> </a:t>
            </a:r>
            <a:r>
              <a:rPr lang="el-GR" b="0" i="0" dirty="0" err="1">
                <a:solidFill>
                  <a:srgbClr val="273239"/>
                </a:solidFill>
                <a:effectLst/>
                <a:latin typeface="Calibri" panose="020F0502020204030204" pitchFamily="34" charset="0"/>
                <a:cs typeface="Calibri" panose="020F0502020204030204" pitchFamily="34" charset="0"/>
              </a:rPr>
              <a:t>Evaluation</a:t>
            </a:r>
            <a:r>
              <a:rPr lang="el-GR" b="0" i="0" dirty="0">
                <a:solidFill>
                  <a:srgbClr val="273239"/>
                </a:solidFill>
                <a:effectLst/>
                <a:latin typeface="Calibri" panose="020F0502020204030204" pitchFamily="34" charset="0"/>
                <a:cs typeface="Calibri" panose="020F0502020204030204" pitchFamily="34" charset="0"/>
              </a:rPr>
              <a:t> </a:t>
            </a:r>
            <a:r>
              <a:rPr lang="el-GR" b="0" i="0" dirty="0" err="1">
                <a:solidFill>
                  <a:srgbClr val="273239"/>
                </a:solidFill>
                <a:effectLst/>
                <a:latin typeface="Calibri" panose="020F0502020204030204" pitchFamily="34" charset="0"/>
                <a:cs typeface="Calibri" panose="020F0502020204030204" pitchFamily="34" charset="0"/>
              </a:rPr>
              <a:t>Understudy</a:t>
            </a:r>
            <a:r>
              <a:rPr lang="el-GR" b="0" i="0" dirty="0">
                <a:solidFill>
                  <a:srgbClr val="273239"/>
                </a:solidFill>
                <a:effectLst/>
                <a:latin typeface="Calibri" panose="020F0502020204030204" pitchFamily="34" charset="0"/>
                <a:cs typeface="Calibri" panose="020F0502020204030204" pitchFamily="34" charset="0"/>
              </a:rPr>
              <a:t>.</a:t>
            </a:r>
            <a:endParaRPr lang="en-US" b="0" i="0" dirty="0">
              <a:solidFill>
                <a:srgbClr val="273239"/>
              </a:solidFill>
              <a:effectLst/>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b="1" i="0" dirty="0">
                <a:solidFill>
                  <a:srgbClr val="273239"/>
                </a:solidFill>
                <a:effectLst/>
                <a:latin typeface="Calibri" panose="020F0502020204030204" pitchFamily="34" charset="0"/>
                <a:cs typeface="Calibri" panose="020F0502020204030204" pitchFamily="34" charset="0"/>
              </a:rPr>
              <a:t>ROUGE Score:</a:t>
            </a:r>
            <a:r>
              <a:rPr lang="en-US" b="0" i="0" dirty="0">
                <a:solidFill>
                  <a:srgbClr val="273239"/>
                </a:solidFill>
                <a:effectLst/>
                <a:latin typeface="Calibri" panose="020F0502020204030204" pitchFamily="34" charset="0"/>
                <a:cs typeface="Calibri" panose="020F0502020204030204" pitchFamily="34" charset="0"/>
              </a:rPr>
              <a:t> </a:t>
            </a:r>
            <a:r>
              <a:rPr lang="el-GR" b="0" i="0" dirty="0">
                <a:solidFill>
                  <a:srgbClr val="273239"/>
                </a:solidFill>
                <a:effectLst/>
                <a:latin typeface="Calibri" panose="020F0502020204030204" pitchFamily="34" charset="0"/>
                <a:cs typeface="Calibri" panose="020F0502020204030204" pitchFamily="34" charset="0"/>
              </a:rPr>
              <a:t>Εστιάζεται περισσότερο στην ανάκληση. Συγκρίνει επικαλυπτόμενες μονάδες όπως n-γραμμάρια, ακολουθίες λέξεων και ζεύγη λέξεων, τόσο στο δημιουργημένο κείμενο όσο και στο κείμενο αναφοράς. Οι βαθμολογίες ROUGE χρησιμοποιούνται συνήθως για συγκεκριμένες εργασίες NLP, όπως η σύνοψη κειμένου. Το ROUGE σημαίνει </a:t>
            </a:r>
            <a:r>
              <a:rPr lang="el-GR" b="0" i="0" dirty="0" err="1">
                <a:solidFill>
                  <a:srgbClr val="273239"/>
                </a:solidFill>
                <a:effectLst/>
                <a:latin typeface="Calibri" panose="020F0502020204030204" pitchFamily="34" charset="0"/>
                <a:cs typeface="Calibri" panose="020F0502020204030204" pitchFamily="34" charset="0"/>
              </a:rPr>
              <a:t>Recall-Oriented</a:t>
            </a:r>
            <a:r>
              <a:rPr lang="el-GR" b="0" i="0" dirty="0">
                <a:solidFill>
                  <a:srgbClr val="273239"/>
                </a:solidFill>
                <a:effectLst/>
                <a:latin typeface="Calibri" panose="020F0502020204030204" pitchFamily="34" charset="0"/>
                <a:cs typeface="Calibri" panose="020F0502020204030204" pitchFamily="34" charset="0"/>
              </a:rPr>
              <a:t> </a:t>
            </a:r>
            <a:r>
              <a:rPr lang="el-GR" b="0" i="0" dirty="0" err="1">
                <a:solidFill>
                  <a:srgbClr val="273239"/>
                </a:solidFill>
                <a:effectLst/>
                <a:latin typeface="Calibri" panose="020F0502020204030204" pitchFamily="34" charset="0"/>
                <a:cs typeface="Calibri" panose="020F0502020204030204" pitchFamily="34" charset="0"/>
              </a:rPr>
              <a:t>Understudy</a:t>
            </a:r>
            <a:r>
              <a:rPr lang="el-GR" b="0" i="0" dirty="0">
                <a:solidFill>
                  <a:srgbClr val="273239"/>
                </a:solidFill>
                <a:effectLst/>
                <a:latin typeface="Calibri" panose="020F0502020204030204" pitchFamily="34" charset="0"/>
                <a:cs typeface="Calibri" panose="020F0502020204030204" pitchFamily="34" charset="0"/>
              </a:rPr>
              <a:t> για </a:t>
            </a:r>
            <a:r>
              <a:rPr lang="el-GR" b="0" i="0" dirty="0" err="1">
                <a:solidFill>
                  <a:srgbClr val="273239"/>
                </a:solidFill>
                <a:effectLst/>
                <a:latin typeface="Calibri" panose="020F0502020204030204" pitchFamily="34" charset="0"/>
                <a:cs typeface="Calibri" panose="020F0502020204030204" pitchFamily="34" charset="0"/>
              </a:rPr>
              <a:t>Gisting</a:t>
            </a:r>
            <a:r>
              <a:rPr lang="el-GR" b="0" i="0" dirty="0">
                <a:solidFill>
                  <a:srgbClr val="273239"/>
                </a:solidFill>
                <a:effectLst/>
                <a:latin typeface="Calibri" panose="020F0502020204030204" pitchFamily="34" charset="0"/>
                <a:cs typeface="Calibri" panose="020F0502020204030204" pitchFamily="34" charset="0"/>
              </a:rPr>
              <a:t> </a:t>
            </a:r>
            <a:r>
              <a:rPr lang="el-GR" b="0" i="0" dirty="0" err="1">
                <a:solidFill>
                  <a:srgbClr val="273239"/>
                </a:solidFill>
                <a:effectLst/>
                <a:latin typeface="Calibri" panose="020F0502020204030204" pitchFamily="34" charset="0"/>
                <a:cs typeface="Calibri" panose="020F0502020204030204" pitchFamily="34" charset="0"/>
              </a:rPr>
              <a:t>Evaluation</a:t>
            </a:r>
            <a:r>
              <a:rPr lang="en-US" b="0" i="0" dirty="0">
                <a:solidFill>
                  <a:srgbClr val="273239"/>
                </a:solidFill>
                <a:effectLst/>
                <a:latin typeface="Calibri" panose="020F0502020204030204" pitchFamily="34" charset="0"/>
                <a:cs typeface="Calibri" panose="020F0502020204030204" pitchFamily="34" charset="0"/>
              </a:rPr>
              <a:t>.</a:t>
            </a:r>
          </a:p>
          <a:p>
            <a:pPr lvl="1" fontAlgn="base">
              <a:buFont typeface="Arial" panose="020B0604020202020204" pitchFamily="34" charset="0"/>
              <a:buChar char="•"/>
            </a:pPr>
            <a:r>
              <a:rPr lang="en-US" b="1" i="0" dirty="0">
                <a:solidFill>
                  <a:srgbClr val="273239"/>
                </a:solidFill>
                <a:effectLst/>
                <a:latin typeface="Nunito" panose="00000500000000000000" pitchFamily="2" charset="0"/>
              </a:rPr>
              <a:t>ROUGE-L:</a:t>
            </a:r>
            <a:r>
              <a:rPr lang="en-US" b="0" i="0" dirty="0">
                <a:solidFill>
                  <a:srgbClr val="273239"/>
                </a:solidFill>
                <a:effectLst/>
                <a:latin typeface="Nunito" panose="00000500000000000000" pitchFamily="2" charset="0"/>
              </a:rPr>
              <a:t> It takes the longest common subsequences (LCS), that are useful for capturing structural similarity.</a:t>
            </a:r>
            <a:endParaRPr lang="en-US" b="0" i="0" dirty="0">
              <a:solidFill>
                <a:srgbClr val="273239"/>
              </a:solidFill>
              <a:effectLst/>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B312A4DE-85D9-43D4-95F5-2BA8AB9149E2}"/>
              </a:ext>
            </a:extLst>
          </p:cNvPr>
          <p:cNvPicPr>
            <a:picLocks noChangeAspect="1"/>
          </p:cNvPicPr>
          <p:nvPr/>
        </p:nvPicPr>
        <p:blipFill>
          <a:blip r:embed="rId2"/>
          <a:stretch>
            <a:fillRect/>
          </a:stretch>
        </p:blipFill>
        <p:spPr>
          <a:xfrm>
            <a:off x="2388093" y="4339798"/>
            <a:ext cx="6649375" cy="2516604"/>
          </a:xfrm>
          <a:prstGeom prst="rect">
            <a:avLst/>
          </a:prstGeom>
        </p:spPr>
      </p:pic>
    </p:spTree>
    <p:extLst>
      <p:ext uri="{BB962C8B-B14F-4D97-AF65-F5344CB8AC3E}">
        <p14:creationId xmlns:p14="http://schemas.microsoft.com/office/powerpoint/2010/main" val="743468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AD1E-401C-4A1A-85F7-91D4BE5ACDB3}"/>
              </a:ext>
            </a:extLst>
          </p:cNvPr>
          <p:cNvSpPr>
            <a:spLocks noGrp="1"/>
          </p:cNvSpPr>
          <p:nvPr>
            <p:ph type="title"/>
          </p:nvPr>
        </p:nvSpPr>
        <p:spPr/>
        <p:txBody>
          <a:bodyPr/>
          <a:lstStyle/>
          <a:p>
            <a:r>
              <a:rPr lang="el-GR" dirty="0"/>
              <a:t>LitQA2: Τι είναι &amp; γιατί το χρησιμοποιούμε</a:t>
            </a:r>
            <a:endParaRPr lang="en-US" dirty="0"/>
          </a:p>
        </p:txBody>
      </p:sp>
      <p:sp>
        <p:nvSpPr>
          <p:cNvPr id="3" name="Content Placeholder 2">
            <a:extLst>
              <a:ext uri="{FF2B5EF4-FFF2-40B4-BE49-F238E27FC236}">
                <a16:creationId xmlns:a16="http://schemas.microsoft.com/office/drawing/2014/main" id="{BDA809CE-D73B-4993-A60F-7E25597DFB56}"/>
              </a:ext>
            </a:extLst>
          </p:cNvPr>
          <p:cNvSpPr>
            <a:spLocks noGrp="1"/>
          </p:cNvSpPr>
          <p:nvPr>
            <p:ph idx="1"/>
          </p:nvPr>
        </p:nvSpPr>
        <p:spPr/>
        <p:txBody>
          <a:bodyPr/>
          <a:lstStyle/>
          <a:p>
            <a:pPr>
              <a:defRPr sz="2000"/>
            </a:pPr>
            <a:r>
              <a:rPr lang="en-US" dirty="0"/>
              <a:t>LitQA2 ≠ </a:t>
            </a:r>
            <a:r>
              <a:rPr lang="el-GR" dirty="0"/>
              <a:t>απλές ερωτήσεις από </a:t>
            </a:r>
            <a:r>
              <a:rPr lang="en-US" dirty="0"/>
              <a:t>abstracts — </a:t>
            </a:r>
            <a:r>
              <a:rPr lang="el-GR" dirty="0"/>
              <a:t>οι απαντήσεις απαιτούν </a:t>
            </a:r>
            <a:r>
              <a:rPr lang="en-US" dirty="0"/>
              <a:t>FULL‑TEXT (</a:t>
            </a:r>
            <a:r>
              <a:rPr lang="el-GR" dirty="0"/>
              <a:t>συχνά πέρα από το </a:t>
            </a:r>
            <a:r>
              <a:rPr lang="en-US" dirty="0"/>
              <a:t>abstract).</a:t>
            </a:r>
          </a:p>
          <a:p>
            <a:pPr lvl="1">
              <a:defRPr sz="2000"/>
            </a:pPr>
            <a:r>
              <a:rPr lang="el-GR" dirty="0"/>
              <a:t>Στόχος: να μετρήσουμε αν το </a:t>
            </a:r>
            <a:r>
              <a:rPr lang="en-US" dirty="0"/>
              <a:t>RAG </a:t>
            </a:r>
            <a:r>
              <a:rPr lang="el-GR" dirty="0"/>
              <a:t>ανακτά τα σωστά άρθρα και απαντά ακριβώς</a:t>
            </a:r>
            <a:r>
              <a:rPr lang="en-US" dirty="0"/>
              <a:t>.</a:t>
            </a:r>
          </a:p>
          <a:p>
            <a:pPr lvl="1">
              <a:defRPr sz="2000"/>
            </a:pPr>
            <a:r>
              <a:rPr lang="el-GR" dirty="0"/>
              <a:t>Πρακτική αξιολόγηση για </a:t>
            </a:r>
            <a:r>
              <a:rPr lang="en-US" dirty="0"/>
              <a:t>biomedical RAG: </a:t>
            </a:r>
            <a:r>
              <a:rPr lang="el-GR" dirty="0"/>
              <a:t>Αν το </a:t>
            </a:r>
            <a:r>
              <a:rPr lang="en-US" dirty="0"/>
              <a:t>index </a:t>
            </a:r>
            <a:r>
              <a:rPr lang="el-GR" dirty="0"/>
              <a:t>έχει μόνο </a:t>
            </a:r>
            <a:r>
              <a:rPr lang="en-US" dirty="0"/>
              <a:t>abstracts ⇒ </a:t>
            </a:r>
            <a:r>
              <a:rPr lang="el-GR" dirty="0"/>
              <a:t>χαμηλότερο </a:t>
            </a:r>
            <a:r>
              <a:rPr lang="en-US" dirty="0"/>
              <a:t>Recall.</a:t>
            </a:r>
          </a:p>
          <a:p>
            <a:pPr marL="324000" lvl="1" indent="0">
              <a:buNone/>
              <a:defRPr sz="2000"/>
            </a:pPr>
            <a:endParaRPr lang="en-US" dirty="0"/>
          </a:p>
          <a:p>
            <a:endParaRPr lang="en-US" dirty="0"/>
          </a:p>
        </p:txBody>
      </p:sp>
    </p:spTree>
    <p:extLst>
      <p:ext uri="{BB962C8B-B14F-4D97-AF65-F5344CB8AC3E}">
        <p14:creationId xmlns:p14="http://schemas.microsoft.com/office/powerpoint/2010/main" val="27471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CCF8-11F3-49DC-BAA6-F1DBA338335B}"/>
              </a:ext>
            </a:extLst>
          </p:cNvPr>
          <p:cNvSpPr>
            <a:spLocks noGrp="1"/>
          </p:cNvSpPr>
          <p:nvPr>
            <p:ph type="title"/>
          </p:nvPr>
        </p:nvSpPr>
        <p:spPr/>
        <p:txBody>
          <a:bodyPr/>
          <a:lstStyle/>
          <a:p>
            <a:r>
              <a:rPr lang="el-GR" dirty="0"/>
              <a:t>LitQA2 </a:t>
            </a:r>
            <a:r>
              <a:rPr lang="el-GR" dirty="0" err="1"/>
              <a:t>παραδειγμα</a:t>
            </a:r>
            <a:endParaRPr lang="en-US" dirty="0"/>
          </a:p>
        </p:txBody>
      </p:sp>
      <p:sp>
        <p:nvSpPr>
          <p:cNvPr id="3" name="Content Placeholder 2">
            <a:extLst>
              <a:ext uri="{FF2B5EF4-FFF2-40B4-BE49-F238E27FC236}">
                <a16:creationId xmlns:a16="http://schemas.microsoft.com/office/drawing/2014/main" id="{373C38B9-93FE-47B1-9AC3-725F28C21B65}"/>
              </a:ext>
            </a:extLst>
          </p:cNvPr>
          <p:cNvSpPr>
            <a:spLocks noGrp="1"/>
          </p:cNvSpPr>
          <p:nvPr>
            <p:ph idx="1"/>
          </p:nvPr>
        </p:nvSpPr>
        <p:spPr/>
        <p:txBody>
          <a:bodyPr/>
          <a:lstStyle/>
          <a:p>
            <a:r>
              <a:rPr lang="en-US" dirty="0">
                <a:hlinkClick r:id="rId2"/>
              </a:rPr>
              <a:t>https://colab.research.google.com/drive/1vlcb2HGYwinojG_kR-Kt94NpHsmr_wLY?usp=sharing</a:t>
            </a:r>
            <a:endParaRPr lang="en-US" dirty="0"/>
          </a:p>
        </p:txBody>
      </p:sp>
    </p:spTree>
    <p:extLst>
      <p:ext uri="{BB962C8B-B14F-4D97-AF65-F5344CB8AC3E}">
        <p14:creationId xmlns:p14="http://schemas.microsoft.com/office/powerpoint/2010/main" val="320847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D0E6-18E1-4819-A63E-65E631394B65}"/>
              </a:ext>
            </a:extLst>
          </p:cNvPr>
          <p:cNvSpPr>
            <a:spLocks noGrp="1"/>
          </p:cNvSpPr>
          <p:nvPr>
            <p:ph type="title"/>
          </p:nvPr>
        </p:nvSpPr>
        <p:spPr/>
        <p:txBody>
          <a:bodyPr/>
          <a:lstStyle/>
          <a:p>
            <a:r>
              <a:rPr lang="en-US" dirty="0"/>
              <a:t>Links </a:t>
            </a:r>
            <a:r>
              <a:rPr lang="el-GR" dirty="0"/>
              <a:t>για επιλογή μοντέλων</a:t>
            </a:r>
            <a:endParaRPr lang="en-US" dirty="0"/>
          </a:p>
        </p:txBody>
      </p:sp>
      <p:sp>
        <p:nvSpPr>
          <p:cNvPr id="3" name="Content Placeholder 2">
            <a:extLst>
              <a:ext uri="{FF2B5EF4-FFF2-40B4-BE49-F238E27FC236}">
                <a16:creationId xmlns:a16="http://schemas.microsoft.com/office/drawing/2014/main" id="{0FBF17AF-35C7-488E-9278-946F0744DE66}"/>
              </a:ext>
            </a:extLst>
          </p:cNvPr>
          <p:cNvSpPr>
            <a:spLocks noGrp="1"/>
          </p:cNvSpPr>
          <p:nvPr>
            <p:ph idx="1"/>
          </p:nvPr>
        </p:nvSpPr>
        <p:spPr/>
        <p:txBody>
          <a:bodyPr/>
          <a:lstStyle/>
          <a:p>
            <a:pPr marL="0" indent="0">
              <a:buNone/>
            </a:pPr>
            <a:r>
              <a:rPr lang="en-US" b="1" dirty="0"/>
              <a:t>Embeddings Models</a:t>
            </a:r>
            <a:endParaRPr lang="el-GR" b="1" dirty="0"/>
          </a:p>
          <a:p>
            <a:r>
              <a:rPr lang="en-US" dirty="0"/>
              <a:t>Hugging Face Models: </a:t>
            </a:r>
            <a:r>
              <a:rPr lang="en-US" dirty="0">
                <a:hlinkClick r:id="rId2"/>
              </a:rPr>
              <a:t>https://huggingface.co/models</a:t>
            </a:r>
            <a:endParaRPr lang="el-GR" dirty="0"/>
          </a:p>
          <a:p>
            <a:pPr marL="324000" lvl="1" indent="0">
              <a:buNone/>
            </a:pPr>
            <a:r>
              <a:rPr lang="el-GR" dirty="0"/>
              <a:t>Φίλτρο: </a:t>
            </a:r>
            <a:r>
              <a:rPr lang="en-US" dirty="0"/>
              <a:t>Task = Sentence Similarity / Embeddings</a:t>
            </a:r>
            <a:endParaRPr lang="el-GR" dirty="0"/>
          </a:p>
          <a:p>
            <a:r>
              <a:rPr lang="en-US" dirty="0"/>
              <a:t>Sentence Transformers Models: </a:t>
            </a:r>
            <a:r>
              <a:rPr lang="en-US" dirty="0">
                <a:hlinkClick r:id="rId3"/>
              </a:rPr>
              <a:t>https://www.sbert.net/docs/pretrained_models.html</a:t>
            </a:r>
            <a:endParaRPr lang="el-GR" dirty="0"/>
          </a:p>
          <a:p>
            <a:pPr marL="0" indent="0">
              <a:buNone/>
            </a:pPr>
            <a:r>
              <a:rPr lang="en-US" b="1" dirty="0"/>
              <a:t>LLMs (Generative Models)</a:t>
            </a:r>
            <a:endParaRPr lang="el-GR" b="1" dirty="0"/>
          </a:p>
          <a:p>
            <a:r>
              <a:rPr lang="en-US" dirty="0"/>
              <a:t>Hugging Face Models: </a:t>
            </a:r>
            <a:r>
              <a:rPr lang="en-US" dirty="0">
                <a:hlinkClick r:id="rId2"/>
              </a:rPr>
              <a:t>https://huggingface.co/models</a:t>
            </a:r>
            <a:endParaRPr lang="el-GR" dirty="0"/>
          </a:p>
          <a:p>
            <a:pPr marL="324000" lvl="1" indent="0">
              <a:buNone/>
            </a:pPr>
            <a:r>
              <a:rPr lang="el-GR" dirty="0"/>
              <a:t>Φίλτρο: </a:t>
            </a:r>
            <a:r>
              <a:rPr lang="en-US" dirty="0"/>
              <a:t>Task = Text Generation</a:t>
            </a:r>
            <a:endParaRPr lang="el-GR" dirty="0"/>
          </a:p>
          <a:p>
            <a:pPr marL="324000" lvl="1" indent="0">
              <a:buNone/>
            </a:pPr>
            <a:r>
              <a:rPr lang="el-GR" dirty="0"/>
              <a:t>Παράδειγμα μοντέλου: </a:t>
            </a:r>
            <a:r>
              <a:rPr lang="en-US" dirty="0"/>
              <a:t>gpt2, gpt2-medium (</a:t>
            </a:r>
            <a:r>
              <a:rPr lang="el-GR" dirty="0"/>
              <a:t>λίγο μεγαλύτερο, αλλά </a:t>
            </a:r>
            <a:r>
              <a:rPr lang="el-GR" dirty="0" err="1"/>
              <a:t>διαχειρίσιμο</a:t>
            </a:r>
            <a:r>
              <a:rPr lang="el-GR" dirty="0"/>
              <a:t> με </a:t>
            </a:r>
            <a:r>
              <a:rPr lang="en-US" dirty="0"/>
              <a:t>GPU </a:t>
            </a:r>
            <a:r>
              <a:rPr lang="el-GR" dirty="0"/>
              <a:t>στο </a:t>
            </a:r>
            <a:r>
              <a:rPr lang="en-US" dirty="0"/>
              <a:t>Colab)</a:t>
            </a:r>
          </a:p>
        </p:txBody>
      </p:sp>
    </p:spTree>
    <p:extLst>
      <p:ext uri="{BB962C8B-B14F-4D97-AF65-F5344CB8AC3E}">
        <p14:creationId xmlns:p14="http://schemas.microsoft.com/office/powerpoint/2010/main" val="71477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322F-3B4E-4B48-A59A-0145AD96D4F6}"/>
              </a:ext>
            </a:extLst>
          </p:cNvPr>
          <p:cNvSpPr>
            <a:spLocks noGrp="1"/>
          </p:cNvSpPr>
          <p:nvPr>
            <p:ph type="title"/>
          </p:nvPr>
        </p:nvSpPr>
        <p:spPr/>
        <p:txBody>
          <a:bodyPr/>
          <a:lstStyle/>
          <a:p>
            <a:r>
              <a:rPr lang="el-GR" dirty="0"/>
              <a:t>Οδηγίες για επιλογή μοντέλων</a:t>
            </a:r>
            <a:endParaRPr lang="en-US" dirty="0"/>
          </a:p>
        </p:txBody>
      </p:sp>
      <p:sp>
        <p:nvSpPr>
          <p:cNvPr id="3" name="Content Placeholder 2">
            <a:extLst>
              <a:ext uri="{FF2B5EF4-FFF2-40B4-BE49-F238E27FC236}">
                <a16:creationId xmlns:a16="http://schemas.microsoft.com/office/drawing/2014/main" id="{1C59CC5A-66FC-468D-B3BF-59DD61F97BB4}"/>
              </a:ext>
            </a:extLst>
          </p:cNvPr>
          <p:cNvSpPr>
            <a:spLocks noGrp="1"/>
          </p:cNvSpPr>
          <p:nvPr>
            <p:ph idx="1"/>
          </p:nvPr>
        </p:nvSpPr>
        <p:spPr/>
        <p:txBody>
          <a:bodyPr>
            <a:normAutofit lnSpcReduction="10000"/>
          </a:bodyPr>
          <a:lstStyle/>
          <a:p>
            <a:pPr marL="0" indent="0">
              <a:buNone/>
            </a:pPr>
            <a:r>
              <a:rPr lang="el-GR" b="1" dirty="0"/>
              <a:t>Αρχές επιλογής μοντέλων για </a:t>
            </a:r>
            <a:r>
              <a:rPr lang="el-GR" b="1" dirty="0" err="1"/>
              <a:t>Google</a:t>
            </a:r>
            <a:r>
              <a:rPr lang="el-GR" b="1" dirty="0"/>
              <a:t> Colab</a:t>
            </a:r>
            <a:endParaRPr lang="en-US" b="1" dirty="0"/>
          </a:p>
          <a:p>
            <a:pPr marL="342900" indent="-342900">
              <a:buFont typeface="+mj-lt"/>
              <a:buAutoNum type="arabicPeriod"/>
            </a:pPr>
            <a:r>
              <a:rPr lang="el-GR" b="1" dirty="0"/>
              <a:t>Μέγεθος μοντέλου</a:t>
            </a:r>
            <a:r>
              <a:rPr lang="el-GR" dirty="0"/>
              <a:t>:</a:t>
            </a:r>
          </a:p>
          <a:p>
            <a:pPr lvl="1"/>
            <a:r>
              <a:rPr lang="el-GR" dirty="0"/>
              <a:t>Προτίμησε ελαφριά μοντέλα (με βάση τον αριθμό παραμέτρων).</a:t>
            </a:r>
            <a:endParaRPr lang="en-US" dirty="0"/>
          </a:p>
          <a:p>
            <a:pPr marL="342900" indent="-342900">
              <a:buFont typeface="+mj-lt"/>
              <a:buAutoNum type="arabicPeriod"/>
            </a:pPr>
            <a:r>
              <a:rPr lang="el-GR" b="1" dirty="0"/>
              <a:t>Περιορισμοί </a:t>
            </a:r>
            <a:r>
              <a:rPr lang="en-US" b="1" dirty="0"/>
              <a:t>GPU</a:t>
            </a:r>
            <a:r>
              <a:rPr lang="en-US" dirty="0"/>
              <a:t>:</a:t>
            </a:r>
          </a:p>
          <a:p>
            <a:pPr lvl="1"/>
            <a:r>
              <a:rPr lang="el-GR" dirty="0"/>
              <a:t>Τα δωρεάν </a:t>
            </a:r>
            <a:r>
              <a:rPr lang="el-GR" dirty="0" err="1"/>
              <a:t>Google</a:t>
            </a:r>
            <a:r>
              <a:rPr lang="el-GR" dirty="0"/>
              <a:t> Colab περιβάλλοντα διαθέτουν περιορισμένη GPU μνήμη (8-12GB).</a:t>
            </a:r>
            <a:endParaRPr lang="en-US" dirty="0"/>
          </a:p>
          <a:p>
            <a:pPr lvl="1"/>
            <a:r>
              <a:rPr lang="el-GR" dirty="0"/>
              <a:t>Ένα μικρότερο μοντέλο μειώνει τον χρόνο φόρτωσης και το κόστος μνήμης.</a:t>
            </a:r>
            <a:endParaRPr lang="en-US" dirty="0"/>
          </a:p>
          <a:p>
            <a:pPr marL="342900" indent="-342900">
              <a:buFont typeface="+mj-lt"/>
              <a:buAutoNum type="arabicPeriod"/>
            </a:pPr>
            <a:r>
              <a:rPr lang="el-GR" b="1" dirty="0"/>
              <a:t>Χρήση </a:t>
            </a:r>
            <a:r>
              <a:rPr lang="en-US" b="1" dirty="0"/>
              <a:t>CPU (fallback)</a:t>
            </a:r>
            <a:r>
              <a:rPr lang="en-US" dirty="0"/>
              <a:t>:</a:t>
            </a:r>
          </a:p>
          <a:p>
            <a:pPr lvl="1"/>
            <a:r>
              <a:rPr lang="el-GR" dirty="0"/>
              <a:t>Σε περίπτωση που δεν υπάρχει GPU, προτίμησε πολύ ελαφριά μοντέλα</a:t>
            </a:r>
            <a:endParaRPr lang="en-US" dirty="0"/>
          </a:p>
          <a:p>
            <a:pPr marL="342900" indent="-342900">
              <a:buFont typeface="+mj-lt"/>
              <a:buAutoNum type="arabicPeriod"/>
            </a:pPr>
            <a:r>
              <a:rPr lang="el-GR" b="1" dirty="0"/>
              <a:t>Κάλυψη γλώσσας</a:t>
            </a:r>
            <a:r>
              <a:rPr lang="el-GR" dirty="0"/>
              <a:t>:</a:t>
            </a:r>
            <a:endParaRPr lang="en-US" dirty="0"/>
          </a:p>
          <a:p>
            <a:pPr lvl="1"/>
            <a:r>
              <a:rPr lang="el-GR" dirty="0"/>
              <a:t>Βεβαιώσου ότι το μοντέλο υποστηρίζει Αγγλικά (ή άλλη γλώσσα που θα χρησιμοποιηθεί).</a:t>
            </a:r>
          </a:p>
          <a:p>
            <a:pPr lvl="1"/>
            <a:endParaRPr lang="el-GR" b="1" dirty="0"/>
          </a:p>
          <a:p>
            <a:pPr marL="0" indent="0">
              <a:buNone/>
            </a:pPr>
            <a:endParaRPr lang="en-US" dirty="0"/>
          </a:p>
        </p:txBody>
      </p:sp>
    </p:spTree>
    <p:extLst>
      <p:ext uri="{BB962C8B-B14F-4D97-AF65-F5344CB8AC3E}">
        <p14:creationId xmlns:p14="http://schemas.microsoft.com/office/powerpoint/2010/main" val="173769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E55E-82E8-434A-A2A2-30B2D93C0531}"/>
              </a:ext>
            </a:extLst>
          </p:cNvPr>
          <p:cNvSpPr>
            <a:spLocks noGrp="1"/>
          </p:cNvSpPr>
          <p:nvPr>
            <p:ph type="title"/>
          </p:nvPr>
        </p:nvSpPr>
        <p:spPr/>
        <p:txBody>
          <a:bodyPr/>
          <a:lstStyle/>
          <a:p>
            <a:r>
              <a:rPr lang="el-GR" dirty="0"/>
              <a:t>Εισαγωγή στο </a:t>
            </a:r>
            <a:r>
              <a:rPr lang="en-US" dirty="0"/>
              <a:t>RAG</a:t>
            </a:r>
          </a:p>
        </p:txBody>
      </p:sp>
      <p:sp>
        <p:nvSpPr>
          <p:cNvPr id="3" name="Content Placeholder 2">
            <a:extLst>
              <a:ext uri="{FF2B5EF4-FFF2-40B4-BE49-F238E27FC236}">
                <a16:creationId xmlns:a16="http://schemas.microsoft.com/office/drawing/2014/main" id="{8D314B1F-CF48-4621-9409-46027E4CB624}"/>
              </a:ext>
            </a:extLst>
          </p:cNvPr>
          <p:cNvSpPr>
            <a:spLocks noGrp="1"/>
          </p:cNvSpPr>
          <p:nvPr>
            <p:ph idx="1"/>
          </p:nvPr>
        </p:nvSpPr>
        <p:spPr>
          <a:xfrm>
            <a:off x="581192" y="2340864"/>
            <a:ext cx="11029615" cy="4326266"/>
          </a:xfrm>
        </p:spPr>
        <p:txBody>
          <a:bodyPr>
            <a:normAutofit lnSpcReduction="10000"/>
          </a:bodyPr>
          <a:lstStyle/>
          <a:p>
            <a:pP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Τι είναι το </a:t>
            </a:r>
            <a:r>
              <a:rPr lang="en-US" b="1" dirty="0">
                <a:latin typeface="Times New Roman" panose="02020603050405020304" pitchFamily="18" charset="0"/>
                <a:cs typeface="Times New Roman" panose="02020603050405020304" pitchFamily="18" charset="0"/>
              </a:rPr>
              <a:t>Retrieval-augmented generation</a:t>
            </a:r>
            <a:r>
              <a:rPr lang="el-GR" b="1" dirty="0">
                <a:latin typeface="Times New Roman" panose="02020603050405020304" pitchFamily="18" charset="0"/>
                <a:cs typeface="Times New Roman" panose="02020603050405020304" pitchFamily="18" charset="0"/>
              </a:rPr>
              <a:t> (RAG);</a:t>
            </a:r>
            <a:endParaRPr lang="en-US" b="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Συνδυασμός ανάκτησης δεδομένων (</a:t>
            </a:r>
            <a:r>
              <a:rPr lang="el-GR" dirty="0" err="1">
                <a:latin typeface="Times New Roman" panose="02020603050405020304" pitchFamily="18" charset="0"/>
                <a:cs typeface="Times New Roman" panose="02020603050405020304" pitchFamily="18" charset="0"/>
              </a:rPr>
              <a:t>retrieval</a:t>
            </a:r>
            <a:r>
              <a:rPr lang="el-GR" dirty="0">
                <a:latin typeface="Times New Roman" panose="02020603050405020304" pitchFamily="18" charset="0"/>
                <a:cs typeface="Times New Roman" panose="02020603050405020304" pitchFamily="18" charset="0"/>
              </a:rPr>
              <a:t>) με μοντέλα δημιουργίας κειμένου (</a:t>
            </a:r>
            <a:r>
              <a:rPr lang="el-GR" dirty="0" err="1">
                <a:latin typeface="Times New Roman" panose="02020603050405020304" pitchFamily="18" charset="0"/>
                <a:cs typeface="Times New Roman" panose="02020603050405020304" pitchFamily="18" charset="0"/>
              </a:rPr>
              <a:t>generation</a:t>
            </a:r>
            <a:r>
              <a:rPr lang="el-GR" dirty="0">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Χρήση εξωτερικής γνώσης για τη δημιουργία απαντήσεων</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Αρχιτεκτονική:</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b="1" dirty="0" err="1">
                <a:latin typeface="Times New Roman" panose="02020603050405020304" pitchFamily="18" charset="0"/>
                <a:cs typeface="Times New Roman" panose="02020603050405020304" pitchFamily="18" charset="0"/>
              </a:rPr>
              <a:t>Retriever</a:t>
            </a:r>
            <a:r>
              <a:rPr lang="el-GR" b="1"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Εντοπίζει σχετικά έγγραφα ή αποσπάσματα χρησιμοποιώντας </a:t>
            </a:r>
            <a:r>
              <a:rPr lang="el-GR" dirty="0" err="1">
                <a:latin typeface="Times New Roman" panose="02020603050405020304" pitchFamily="18" charset="0"/>
                <a:cs typeface="Times New Roman" panose="02020603050405020304" pitchFamily="18" charset="0"/>
              </a:rPr>
              <a:t>embeddings</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b="1" dirty="0" err="1">
                <a:latin typeface="Times New Roman" panose="02020603050405020304" pitchFamily="18" charset="0"/>
                <a:cs typeface="Times New Roman" panose="02020603050405020304" pitchFamily="18" charset="0"/>
              </a:rPr>
              <a:t>Generator</a:t>
            </a:r>
            <a:r>
              <a:rPr lang="el-GR" b="1"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Χρησιμοποιεί τα έγγραφα για να δημιουργήσει μια ολοκληρωμένη απάντηση.</a:t>
            </a: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Πλεονεκτήματα:</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Δυνατότητα εργασίας με μεγάλα σύνολα δεδομένων εκτός γνώσεων του μοντέλου.</a:t>
            </a: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Ενημερωμένες και ακριβείς απαντήσεις.</a:t>
            </a:r>
          </a:p>
          <a:p>
            <a:pPr>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Περιορισμοί:</a:t>
            </a:r>
          </a:p>
          <a:p>
            <a:pPr lvl="1">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Εξάρτηση από την ποιότητα των εγγράφων.</a:t>
            </a:r>
          </a:p>
          <a:p>
            <a:pPr lvl="1">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Πολυπλοκότητα αρχιτεκτονικής.</a:t>
            </a:r>
          </a:p>
          <a:p>
            <a:endParaRPr lang="en-US" dirty="0"/>
          </a:p>
        </p:txBody>
      </p:sp>
    </p:spTree>
    <p:extLst>
      <p:ext uri="{BB962C8B-B14F-4D97-AF65-F5344CB8AC3E}">
        <p14:creationId xmlns:p14="http://schemas.microsoft.com/office/powerpoint/2010/main" val="1448433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AAFB-CF5F-4B13-9878-FC685FFD2FCE}"/>
              </a:ext>
            </a:extLst>
          </p:cNvPr>
          <p:cNvSpPr>
            <a:spLocks noGrp="1"/>
          </p:cNvSpPr>
          <p:nvPr>
            <p:ph type="title"/>
          </p:nvPr>
        </p:nvSpPr>
        <p:spPr/>
        <p:txBody>
          <a:bodyPr/>
          <a:lstStyle/>
          <a:p>
            <a:r>
              <a:rPr lang="el-GR" dirty="0"/>
              <a:t>Χρήσιμα </a:t>
            </a:r>
            <a:r>
              <a:rPr lang="el-GR" dirty="0" err="1"/>
              <a:t>Links</a:t>
            </a:r>
            <a:r>
              <a:rPr lang="el-GR" dirty="0"/>
              <a:t> για εκμάθηση και εργαλεία</a:t>
            </a:r>
            <a:endParaRPr lang="en-US" dirty="0"/>
          </a:p>
        </p:txBody>
      </p:sp>
      <p:sp>
        <p:nvSpPr>
          <p:cNvPr id="3" name="Content Placeholder 2">
            <a:extLst>
              <a:ext uri="{FF2B5EF4-FFF2-40B4-BE49-F238E27FC236}">
                <a16:creationId xmlns:a16="http://schemas.microsoft.com/office/drawing/2014/main" id="{E26E9E50-B110-4BD5-874D-530A1A90FCAC}"/>
              </a:ext>
            </a:extLst>
          </p:cNvPr>
          <p:cNvSpPr>
            <a:spLocks noGrp="1"/>
          </p:cNvSpPr>
          <p:nvPr>
            <p:ph idx="1"/>
          </p:nvPr>
        </p:nvSpPr>
        <p:spPr/>
        <p:txBody>
          <a:bodyPr/>
          <a:lstStyle/>
          <a:p>
            <a:r>
              <a:rPr lang="el-GR" b="1" dirty="0" err="1"/>
              <a:t>Chroma</a:t>
            </a:r>
            <a:r>
              <a:rPr lang="el-GR" b="1" dirty="0"/>
              <a:t> (</a:t>
            </a:r>
            <a:r>
              <a:rPr lang="el-GR" b="1" dirty="0" err="1"/>
              <a:t>Vector</a:t>
            </a:r>
            <a:r>
              <a:rPr lang="el-GR" b="1" dirty="0"/>
              <a:t> DB)</a:t>
            </a:r>
            <a:r>
              <a:rPr lang="el-GR" dirty="0"/>
              <a:t>:</a:t>
            </a:r>
            <a:br>
              <a:rPr lang="el-GR" dirty="0"/>
            </a:br>
            <a:r>
              <a:rPr lang="el-GR" dirty="0"/>
              <a:t>https://docs.trychroma.com/</a:t>
            </a:r>
            <a:br>
              <a:rPr lang="el-GR" dirty="0"/>
            </a:br>
            <a:r>
              <a:rPr lang="el-GR" dirty="0"/>
              <a:t>Οδηγίες για την εγκατάσταση και χρήση στο Colab.</a:t>
            </a:r>
            <a:endParaRPr lang="en-US" dirty="0"/>
          </a:p>
          <a:p>
            <a:r>
              <a:rPr lang="en-US" b="1" dirty="0"/>
              <a:t>Google Colab Tips</a:t>
            </a:r>
            <a:r>
              <a:rPr lang="en-US" dirty="0"/>
              <a:t>:</a:t>
            </a:r>
            <a:br>
              <a:rPr lang="en-US" dirty="0"/>
            </a:br>
            <a:r>
              <a:rPr lang="en-US" dirty="0"/>
              <a:t>https://colab.research.google.com/notebooks/</a:t>
            </a:r>
            <a:br>
              <a:rPr lang="en-US" dirty="0"/>
            </a:br>
            <a:r>
              <a:rPr lang="el-GR" dirty="0"/>
              <a:t>Βοηθητικά </a:t>
            </a:r>
            <a:r>
              <a:rPr lang="en-US" dirty="0"/>
              <a:t>notebooks </a:t>
            </a:r>
            <a:r>
              <a:rPr lang="el-GR" dirty="0"/>
              <a:t>για διαχείριση </a:t>
            </a:r>
            <a:r>
              <a:rPr lang="en-US" dirty="0"/>
              <a:t>GPU </a:t>
            </a:r>
            <a:r>
              <a:rPr lang="el-GR" dirty="0"/>
              <a:t>και μνήμης.</a:t>
            </a:r>
            <a:endParaRPr lang="en-US" dirty="0"/>
          </a:p>
        </p:txBody>
      </p:sp>
    </p:spTree>
    <p:extLst>
      <p:ext uri="{BB962C8B-B14F-4D97-AF65-F5344CB8AC3E}">
        <p14:creationId xmlns:p14="http://schemas.microsoft.com/office/powerpoint/2010/main" val="393932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8E81-F65F-4D34-9C2A-7328D6149505}"/>
              </a:ext>
            </a:extLst>
          </p:cNvPr>
          <p:cNvSpPr>
            <a:spLocks noGrp="1"/>
          </p:cNvSpPr>
          <p:nvPr>
            <p:ph type="title"/>
          </p:nvPr>
        </p:nvSpPr>
        <p:spPr/>
        <p:txBody>
          <a:bodyPr/>
          <a:lstStyle/>
          <a:p>
            <a:r>
              <a:rPr lang="el-GR" dirty="0"/>
              <a:t>Κώδικας – Δημιουργία </a:t>
            </a:r>
            <a:r>
              <a:rPr lang="en-US" dirty="0"/>
              <a:t>Embeddings</a:t>
            </a:r>
          </a:p>
        </p:txBody>
      </p:sp>
      <p:sp>
        <p:nvSpPr>
          <p:cNvPr id="3" name="Content Placeholder 2">
            <a:extLst>
              <a:ext uri="{FF2B5EF4-FFF2-40B4-BE49-F238E27FC236}">
                <a16:creationId xmlns:a16="http://schemas.microsoft.com/office/drawing/2014/main" id="{F621276C-4508-4F51-B27F-610BC182D3B2}"/>
              </a:ext>
            </a:extLst>
          </p:cNvPr>
          <p:cNvSpPr>
            <a:spLocks noGrp="1"/>
          </p:cNvSpPr>
          <p:nvPr>
            <p:ph idx="1"/>
          </p:nvPr>
        </p:nvSpPr>
        <p:spPr/>
        <p:txBody>
          <a:bodyPr/>
          <a:lstStyle/>
          <a:p>
            <a:pPr marL="0" indent="0">
              <a:buNone/>
            </a:pPr>
            <a:r>
              <a:rPr lang="en-US" dirty="0"/>
              <a:t>from </a:t>
            </a:r>
            <a:r>
              <a:rPr lang="en-US" dirty="0" err="1"/>
              <a:t>sentence_transformers</a:t>
            </a:r>
            <a:r>
              <a:rPr lang="en-US" dirty="0"/>
              <a:t> import </a:t>
            </a:r>
            <a:r>
              <a:rPr lang="en-US" dirty="0" err="1"/>
              <a:t>SentenceTransformer</a:t>
            </a:r>
            <a:r>
              <a:rPr lang="en-US" dirty="0"/>
              <a:t> </a:t>
            </a:r>
          </a:p>
          <a:p>
            <a:pPr marL="0" indent="0">
              <a:buNone/>
            </a:pPr>
            <a:r>
              <a:rPr lang="en-US" dirty="0"/>
              <a:t>model = </a:t>
            </a:r>
            <a:r>
              <a:rPr lang="en-US" dirty="0" err="1"/>
              <a:t>SentenceTransformer</a:t>
            </a:r>
            <a:r>
              <a:rPr lang="en-US" dirty="0"/>
              <a:t>("all-mpnet-base-v2")  #</a:t>
            </a:r>
            <a:r>
              <a:rPr lang="el-GR" dirty="0" err="1"/>
              <a:t>βρειτε</a:t>
            </a:r>
            <a:r>
              <a:rPr lang="el-GR" dirty="0"/>
              <a:t> </a:t>
            </a:r>
            <a:r>
              <a:rPr lang="el-GR" dirty="0" err="1"/>
              <a:t>καποιο</a:t>
            </a:r>
            <a:r>
              <a:rPr lang="el-GR" dirty="0"/>
              <a:t> άλλο </a:t>
            </a:r>
            <a:r>
              <a:rPr lang="el-GR" dirty="0" err="1"/>
              <a:t>μοντελο</a:t>
            </a:r>
            <a:endParaRPr lang="en-US" dirty="0"/>
          </a:p>
          <a:p>
            <a:pPr marL="0" indent="0">
              <a:buNone/>
            </a:pPr>
            <a:r>
              <a:rPr lang="en-US" dirty="0"/>
              <a:t>contexts = ["Example context 1", "Example context 2"] </a:t>
            </a:r>
          </a:p>
          <a:p>
            <a:pPr marL="0" indent="0">
              <a:buNone/>
            </a:pPr>
            <a:r>
              <a:rPr lang="en-US" dirty="0"/>
              <a:t>embeddings = </a:t>
            </a:r>
            <a:r>
              <a:rPr lang="en-US" dirty="0" err="1"/>
              <a:t>model.encode</a:t>
            </a:r>
            <a:r>
              <a:rPr lang="en-US" dirty="0"/>
              <a:t>(contexts)</a:t>
            </a:r>
          </a:p>
        </p:txBody>
      </p:sp>
    </p:spTree>
    <p:extLst>
      <p:ext uri="{BB962C8B-B14F-4D97-AF65-F5344CB8AC3E}">
        <p14:creationId xmlns:p14="http://schemas.microsoft.com/office/powerpoint/2010/main" val="3987003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67D70-58F3-41E1-9F07-796E17D3D4B5}"/>
              </a:ext>
            </a:extLst>
          </p:cNvPr>
          <p:cNvSpPr>
            <a:spLocks noGrp="1"/>
          </p:cNvSpPr>
          <p:nvPr>
            <p:ph type="title"/>
          </p:nvPr>
        </p:nvSpPr>
        <p:spPr/>
        <p:txBody>
          <a:bodyPr/>
          <a:lstStyle/>
          <a:p>
            <a:r>
              <a:rPr lang="el-GR" dirty="0"/>
              <a:t>Κώδικας – </a:t>
            </a:r>
            <a:r>
              <a:rPr lang="en-US" dirty="0"/>
              <a:t>Vector DB</a:t>
            </a:r>
          </a:p>
        </p:txBody>
      </p:sp>
      <p:sp>
        <p:nvSpPr>
          <p:cNvPr id="3" name="Content Placeholder 2">
            <a:extLst>
              <a:ext uri="{FF2B5EF4-FFF2-40B4-BE49-F238E27FC236}">
                <a16:creationId xmlns:a16="http://schemas.microsoft.com/office/drawing/2014/main" id="{F7687B62-3A25-4F11-A5D9-64107E134E82}"/>
              </a:ext>
            </a:extLst>
          </p:cNvPr>
          <p:cNvSpPr>
            <a:spLocks noGrp="1"/>
          </p:cNvSpPr>
          <p:nvPr>
            <p:ph idx="1"/>
          </p:nvPr>
        </p:nvSpPr>
        <p:spPr/>
        <p:txBody>
          <a:bodyPr/>
          <a:lstStyle/>
          <a:p>
            <a:pPr marL="0" indent="0">
              <a:buNone/>
            </a:pPr>
            <a:r>
              <a:rPr lang="en-US" dirty="0"/>
              <a:t>import </a:t>
            </a:r>
            <a:r>
              <a:rPr lang="en-US" dirty="0" err="1"/>
              <a:t>chromadb</a:t>
            </a:r>
            <a:endParaRPr lang="en-US" dirty="0"/>
          </a:p>
          <a:p>
            <a:pPr marL="0" indent="0">
              <a:buNone/>
            </a:pPr>
            <a:r>
              <a:rPr lang="en-US" dirty="0" err="1"/>
              <a:t>collection.add</a:t>
            </a:r>
            <a:r>
              <a:rPr lang="en-US" dirty="0"/>
              <a:t>(</a:t>
            </a:r>
          </a:p>
          <a:p>
            <a:pPr marL="0" indent="0">
              <a:buNone/>
            </a:pPr>
            <a:r>
              <a:rPr lang="en-US" dirty="0"/>
              <a:t>    ids=["id1"], </a:t>
            </a:r>
          </a:p>
          <a:p>
            <a:pPr marL="0" indent="0">
              <a:buNone/>
            </a:pPr>
            <a:r>
              <a:rPr lang="en-US" dirty="0"/>
              <a:t>    documents=["context"], </a:t>
            </a:r>
          </a:p>
          <a:p>
            <a:pPr marL="0" indent="0">
              <a:buNone/>
            </a:pPr>
            <a:r>
              <a:rPr lang="en-US" dirty="0"/>
              <a:t>    embeddings=[embedding]</a:t>
            </a:r>
          </a:p>
          <a:p>
            <a:pPr marL="0" indent="0">
              <a:buNone/>
            </a:pPr>
            <a:r>
              <a:rPr lang="en-US" dirty="0"/>
              <a:t>)</a:t>
            </a:r>
          </a:p>
          <a:p>
            <a:pPr marL="0" indent="0">
              <a:buNone/>
            </a:pPr>
            <a:r>
              <a:rPr lang="en-US" dirty="0"/>
              <a:t>results = </a:t>
            </a:r>
            <a:r>
              <a:rPr lang="en-US" dirty="0" err="1"/>
              <a:t>collection.query</a:t>
            </a:r>
            <a:r>
              <a:rPr lang="en-US" dirty="0"/>
              <a:t>(</a:t>
            </a:r>
            <a:r>
              <a:rPr lang="en-US" dirty="0" err="1"/>
              <a:t>query_embeddings</a:t>
            </a:r>
            <a:r>
              <a:rPr lang="en-US" dirty="0"/>
              <a:t>=embedding, </a:t>
            </a:r>
            <a:r>
              <a:rPr lang="en-US" dirty="0" err="1"/>
              <a:t>n_results</a:t>
            </a:r>
            <a:r>
              <a:rPr lang="en-US" dirty="0"/>
              <a:t>=1)</a:t>
            </a:r>
          </a:p>
          <a:p>
            <a:endParaRPr lang="en-US" dirty="0"/>
          </a:p>
        </p:txBody>
      </p:sp>
    </p:spTree>
    <p:extLst>
      <p:ext uri="{BB962C8B-B14F-4D97-AF65-F5344CB8AC3E}">
        <p14:creationId xmlns:p14="http://schemas.microsoft.com/office/powerpoint/2010/main" val="2794524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7548-934F-470F-B8E1-542BA1E06F02}"/>
              </a:ext>
            </a:extLst>
          </p:cNvPr>
          <p:cNvSpPr>
            <a:spLocks noGrp="1"/>
          </p:cNvSpPr>
          <p:nvPr>
            <p:ph type="title"/>
          </p:nvPr>
        </p:nvSpPr>
        <p:spPr/>
        <p:txBody>
          <a:bodyPr/>
          <a:lstStyle/>
          <a:p>
            <a:r>
              <a:rPr lang="el-GR" dirty="0"/>
              <a:t>Κώδικας – </a:t>
            </a:r>
            <a:r>
              <a:rPr lang="en-US" dirty="0"/>
              <a:t>LLM </a:t>
            </a:r>
            <a:r>
              <a:rPr lang="el-GR" dirty="0"/>
              <a:t>και Απαντήσεις</a:t>
            </a:r>
            <a:endParaRPr lang="en-US" dirty="0"/>
          </a:p>
        </p:txBody>
      </p:sp>
      <p:sp>
        <p:nvSpPr>
          <p:cNvPr id="3" name="Content Placeholder 2">
            <a:extLst>
              <a:ext uri="{FF2B5EF4-FFF2-40B4-BE49-F238E27FC236}">
                <a16:creationId xmlns:a16="http://schemas.microsoft.com/office/drawing/2014/main" id="{CBCCED36-4D56-4501-8356-C2FF99678FB3}"/>
              </a:ext>
            </a:extLst>
          </p:cNvPr>
          <p:cNvSpPr>
            <a:spLocks noGrp="1"/>
          </p:cNvSpPr>
          <p:nvPr>
            <p:ph idx="1"/>
          </p:nvPr>
        </p:nvSpPr>
        <p:spPr/>
        <p:txBody>
          <a:bodyPr/>
          <a:lstStyle/>
          <a:p>
            <a:pPr marL="0" indent="0">
              <a:buNone/>
            </a:pPr>
            <a:r>
              <a:rPr lang="en-US" dirty="0"/>
              <a:t>from transformers import pipeline</a:t>
            </a:r>
          </a:p>
          <a:p>
            <a:pPr marL="0" indent="0">
              <a:buNone/>
            </a:pPr>
            <a:r>
              <a:rPr lang="en-US" dirty="0"/>
              <a:t>generator = pipeline("text-generation", model=“</a:t>
            </a:r>
            <a:r>
              <a:rPr lang="el-GR" dirty="0" err="1"/>
              <a:t>επιλεγμενο</a:t>
            </a:r>
            <a:r>
              <a:rPr lang="el-GR" dirty="0"/>
              <a:t> </a:t>
            </a:r>
            <a:r>
              <a:rPr lang="el-GR" dirty="0" err="1"/>
              <a:t>μοντελο</a:t>
            </a:r>
            <a:r>
              <a:rPr lang="en-US" dirty="0"/>
              <a:t>")</a:t>
            </a:r>
            <a:r>
              <a:rPr lang="el-GR" dirty="0"/>
              <a:t> #δοκιμαστε 3 </a:t>
            </a:r>
            <a:r>
              <a:rPr lang="el-GR" dirty="0" err="1"/>
              <a:t>διαφορετικα</a:t>
            </a:r>
            <a:r>
              <a:rPr lang="el-GR" dirty="0"/>
              <a:t> </a:t>
            </a:r>
            <a:r>
              <a:rPr lang="en-US" dirty="0" err="1"/>
              <a:t>llm</a:t>
            </a:r>
            <a:endParaRPr lang="en-US" dirty="0"/>
          </a:p>
          <a:p>
            <a:pPr marL="0" indent="0">
              <a:buNone/>
            </a:pPr>
            <a:r>
              <a:rPr lang="en-US" dirty="0"/>
              <a:t>response = generator(prompt, </a:t>
            </a:r>
            <a:r>
              <a:rPr lang="en-US" dirty="0" err="1"/>
              <a:t>max_length</a:t>
            </a:r>
            <a:r>
              <a:rPr lang="en-US" dirty="0"/>
              <a:t>=50)</a:t>
            </a:r>
          </a:p>
          <a:p>
            <a:endParaRPr lang="en-US" dirty="0"/>
          </a:p>
        </p:txBody>
      </p:sp>
    </p:spTree>
    <p:extLst>
      <p:ext uri="{BB962C8B-B14F-4D97-AF65-F5344CB8AC3E}">
        <p14:creationId xmlns:p14="http://schemas.microsoft.com/office/powerpoint/2010/main" val="304975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DC921-8B2F-41D1-BC71-2F893108A9A7}"/>
              </a:ext>
            </a:extLst>
          </p:cNvPr>
          <p:cNvSpPr>
            <a:spLocks noGrp="1"/>
          </p:cNvSpPr>
          <p:nvPr>
            <p:ph type="title"/>
          </p:nvPr>
        </p:nvSpPr>
        <p:spPr/>
        <p:txBody>
          <a:bodyPr/>
          <a:lstStyle/>
          <a:p>
            <a:r>
              <a:rPr lang="el-GR" dirty="0"/>
              <a:t>Ηθική, Τεχνητή Νοημοσύνη και </a:t>
            </a:r>
            <a:r>
              <a:rPr lang="el-GR" dirty="0" err="1"/>
              <a:t>LLMs</a:t>
            </a:r>
            <a:r>
              <a:rPr lang="el-GR" dirty="0"/>
              <a:t> στη </a:t>
            </a:r>
            <a:r>
              <a:rPr lang="el-GR" dirty="0" err="1"/>
              <a:t>Βιοϊατρική</a:t>
            </a:r>
            <a:endParaRPr lang="en-US" dirty="0"/>
          </a:p>
        </p:txBody>
      </p:sp>
      <p:sp>
        <p:nvSpPr>
          <p:cNvPr id="3" name="Content Placeholder 2">
            <a:extLst>
              <a:ext uri="{FF2B5EF4-FFF2-40B4-BE49-F238E27FC236}">
                <a16:creationId xmlns:a16="http://schemas.microsoft.com/office/drawing/2014/main" id="{3EDBAABE-0E6A-4CC3-BFC2-86B1C914A900}"/>
              </a:ext>
            </a:extLst>
          </p:cNvPr>
          <p:cNvSpPr>
            <a:spLocks noGrp="1"/>
          </p:cNvSpPr>
          <p:nvPr>
            <p:ph idx="1"/>
          </p:nvPr>
        </p:nvSpPr>
        <p:spPr/>
        <p:txBody>
          <a:bodyPr/>
          <a:lstStyle/>
          <a:p>
            <a:r>
              <a:rPr lang="el-GR" dirty="0"/>
              <a:t>Τι είναι η ηθική ΤΝ;</a:t>
            </a:r>
            <a:endParaRPr lang="en-US" dirty="0"/>
          </a:p>
          <a:p>
            <a:pPr lvl="1"/>
            <a:r>
              <a:rPr lang="el-GR" dirty="0"/>
              <a:t>Στόχος: Να διασφαλίσουμε ότι οι αλγόριθμοι είναι δίκαιοι, διαφανείς, και ωφέλιμοι για όλους.</a:t>
            </a:r>
            <a:endParaRPr lang="en-US" dirty="0"/>
          </a:p>
          <a:p>
            <a:pPr lvl="1"/>
            <a:r>
              <a:rPr lang="el-GR" dirty="0"/>
              <a:t>Στη </a:t>
            </a:r>
            <a:r>
              <a:rPr lang="el-GR" dirty="0" err="1"/>
              <a:t>βιοϊατρική</a:t>
            </a:r>
            <a:r>
              <a:rPr lang="el-GR" dirty="0"/>
              <a:t>: Αφορά τη σωστή χρήση της ΤΝ για τη βελτίωση της υγείας και της ευημερίας.</a:t>
            </a:r>
            <a:endParaRPr lang="en-US" dirty="0"/>
          </a:p>
          <a:p>
            <a:r>
              <a:rPr lang="el-GR" dirty="0"/>
              <a:t>Γιατί είναι σημαντική η ηθική στα </a:t>
            </a:r>
            <a:r>
              <a:rPr lang="el-GR" dirty="0" err="1"/>
              <a:t>LLMs</a:t>
            </a:r>
            <a:r>
              <a:rPr lang="el-GR" dirty="0"/>
              <a:t>;</a:t>
            </a:r>
            <a:endParaRPr lang="en-US" dirty="0"/>
          </a:p>
          <a:p>
            <a:pPr lvl="1"/>
            <a:r>
              <a:rPr lang="el-GR" dirty="0"/>
              <a:t>Τα </a:t>
            </a:r>
            <a:r>
              <a:rPr lang="el-GR" dirty="0" err="1"/>
              <a:t>LLMs</a:t>
            </a:r>
            <a:r>
              <a:rPr lang="el-GR" dirty="0"/>
              <a:t> μπορεί να παράγουν μη ακριβείς ή επιβλαβείς απαντήσεις.</a:t>
            </a:r>
            <a:endParaRPr lang="en-US" dirty="0"/>
          </a:p>
          <a:p>
            <a:pPr lvl="1"/>
            <a:r>
              <a:rPr lang="el-GR" dirty="0"/>
              <a:t>Η ευθύνη των επιστημόνων να διασφαλίσουν την ασφάλεια των χρηστών</a:t>
            </a:r>
            <a:endParaRPr lang="en-US" dirty="0"/>
          </a:p>
        </p:txBody>
      </p:sp>
    </p:spTree>
    <p:extLst>
      <p:ext uri="{BB962C8B-B14F-4D97-AF65-F5344CB8AC3E}">
        <p14:creationId xmlns:p14="http://schemas.microsoft.com/office/powerpoint/2010/main" val="3632034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89B1-DA40-4327-877B-315F35E4D2D0}"/>
              </a:ext>
            </a:extLst>
          </p:cNvPr>
          <p:cNvSpPr>
            <a:spLocks noGrp="1"/>
          </p:cNvSpPr>
          <p:nvPr>
            <p:ph type="title"/>
          </p:nvPr>
        </p:nvSpPr>
        <p:spPr/>
        <p:txBody>
          <a:bodyPr/>
          <a:lstStyle/>
          <a:p>
            <a:r>
              <a:rPr lang="el-GR" dirty="0"/>
              <a:t>Ηθική, Τεχνητή Νοημοσύνη και </a:t>
            </a:r>
            <a:r>
              <a:rPr lang="el-GR" dirty="0" err="1"/>
              <a:t>LLMs</a:t>
            </a:r>
            <a:r>
              <a:rPr lang="el-GR" dirty="0"/>
              <a:t> στη </a:t>
            </a:r>
            <a:r>
              <a:rPr lang="el-GR" dirty="0" err="1"/>
              <a:t>Βιοϊατρική</a:t>
            </a:r>
            <a:endParaRPr lang="en-US" dirty="0"/>
          </a:p>
        </p:txBody>
      </p:sp>
      <p:sp>
        <p:nvSpPr>
          <p:cNvPr id="3" name="Content Placeholder 2">
            <a:extLst>
              <a:ext uri="{FF2B5EF4-FFF2-40B4-BE49-F238E27FC236}">
                <a16:creationId xmlns:a16="http://schemas.microsoft.com/office/drawing/2014/main" id="{789922E7-6DD5-478C-BC82-52A618F6CAB7}"/>
              </a:ext>
            </a:extLst>
          </p:cNvPr>
          <p:cNvSpPr>
            <a:spLocks noGrp="1"/>
          </p:cNvSpPr>
          <p:nvPr>
            <p:ph idx="1"/>
          </p:nvPr>
        </p:nvSpPr>
        <p:spPr>
          <a:xfrm>
            <a:off x="581192" y="2340864"/>
            <a:ext cx="11029615" cy="4228612"/>
          </a:xfrm>
        </p:spPr>
        <p:txBody>
          <a:bodyPr>
            <a:normAutofit/>
          </a:bodyPr>
          <a:lstStyle/>
          <a:p>
            <a:r>
              <a:rPr lang="el-GR" dirty="0"/>
              <a:t>Ακρίβεια και Εγκυρότητα:</a:t>
            </a:r>
          </a:p>
          <a:p>
            <a:pPr lvl="1"/>
            <a:r>
              <a:rPr lang="el-GR" dirty="0"/>
              <a:t>Κίνδυνος παραγωγής ανακριβών πληροφοριών.</a:t>
            </a:r>
          </a:p>
          <a:p>
            <a:pPr lvl="1"/>
            <a:r>
              <a:rPr lang="el-GR" dirty="0"/>
              <a:t>Εξάρτηση από δεδομένα εκπαίδευσης (</a:t>
            </a:r>
            <a:r>
              <a:rPr lang="el-GR" dirty="0" err="1"/>
              <a:t>bias</a:t>
            </a:r>
            <a:r>
              <a:rPr lang="el-GR" dirty="0"/>
              <a:t>).</a:t>
            </a:r>
          </a:p>
          <a:p>
            <a:r>
              <a:rPr lang="el-GR" dirty="0"/>
              <a:t>Απόρρητο και Ασφάλεια:</a:t>
            </a:r>
          </a:p>
          <a:p>
            <a:pPr lvl="1"/>
            <a:r>
              <a:rPr lang="el-GR" dirty="0"/>
              <a:t>Προστασία ευαίσθητων δεδομένων υγείας.</a:t>
            </a:r>
          </a:p>
          <a:p>
            <a:pPr lvl="1"/>
            <a:r>
              <a:rPr lang="el-GR" dirty="0"/>
              <a:t>Πώς διασφαλίζουμε ότι τα </a:t>
            </a:r>
            <a:r>
              <a:rPr lang="el-GR" dirty="0" err="1"/>
              <a:t>LLMs</a:t>
            </a:r>
            <a:r>
              <a:rPr lang="el-GR" dirty="0"/>
              <a:t> δεν παραβιάζουν το GDPR;</a:t>
            </a:r>
          </a:p>
          <a:p>
            <a:r>
              <a:rPr lang="el-GR" dirty="0"/>
              <a:t>Δικαιοσύνη και Συμπερίληψη:</a:t>
            </a:r>
          </a:p>
          <a:p>
            <a:pPr lvl="1"/>
            <a:r>
              <a:rPr lang="el-GR" dirty="0"/>
              <a:t>Τα μοντέλα μπορεί να αποκλείσουν μειονότητες ή να δημιουργήσουν διακρίσεις.</a:t>
            </a:r>
          </a:p>
          <a:p>
            <a:r>
              <a:rPr lang="el-GR" dirty="0"/>
              <a:t>Εμπιστοσύνη:</a:t>
            </a:r>
          </a:p>
          <a:p>
            <a:pPr lvl="1"/>
            <a:r>
              <a:rPr lang="el-GR" dirty="0"/>
              <a:t>Οι ασθενείς και οι γιατροί πρέπει να εμπιστεύονται τις προτάσεις που παράγονται.</a:t>
            </a:r>
            <a:endParaRPr lang="en-US" dirty="0"/>
          </a:p>
        </p:txBody>
      </p:sp>
    </p:spTree>
    <p:extLst>
      <p:ext uri="{BB962C8B-B14F-4D97-AF65-F5344CB8AC3E}">
        <p14:creationId xmlns:p14="http://schemas.microsoft.com/office/powerpoint/2010/main" val="96992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9CA0-4E07-42A5-BF56-205036A3226C}"/>
              </a:ext>
            </a:extLst>
          </p:cNvPr>
          <p:cNvSpPr>
            <a:spLocks noGrp="1"/>
          </p:cNvSpPr>
          <p:nvPr>
            <p:ph type="title"/>
          </p:nvPr>
        </p:nvSpPr>
        <p:spPr/>
        <p:txBody>
          <a:bodyPr/>
          <a:lstStyle/>
          <a:p>
            <a:r>
              <a:rPr lang="el-GR" dirty="0"/>
              <a:t>Ρυθμίσεις και Κανονισμοί</a:t>
            </a:r>
            <a:endParaRPr lang="en-US" dirty="0"/>
          </a:p>
        </p:txBody>
      </p:sp>
      <p:sp>
        <p:nvSpPr>
          <p:cNvPr id="3" name="Content Placeholder 2">
            <a:extLst>
              <a:ext uri="{FF2B5EF4-FFF2-40B4-BE49-F238E27FC236}">
                <a16:creationId xmlns:a16="http://schemas.microsoft.com/office/drawing/2014/main" id="{1D9DE6DB-CF6A-4EA5-AD99-EA656D04C6F9}"/>
              </a:ext>
            </a:extLst>
          </p:cNvPr>
          <p:cNvSpPr>
            <a:spLocks noGrp="1"/>
          </p:cNvSpPr>
          <p:nvPr>
            <p:ph idx="1"/>
          </p:nvPr>
        </p:nvSpPr>
        <p:spPr/>
        <p:txBody>
          <a:bodyPr/>
          <a:lstStyle/>
          <a:p>
            <a:r>
              <a:rPr lang="el-GR" b="1" dirty="0"/>
              <a:t>GDPR (Γενικός Κανονισμός Προστασίας Δεδομένων)</a:t>
            </a:r>
            <a:r>
              <a:rPr lang="el-GR" dirty="0"/>
              <a:t>:</a:t>
            </a:r>
          </a:p>
          <a:p>
            <a:pPr lvl="1"/>
            <a:r>
              <a:rPr lang="el-GR" dirty="0"/>
              <a:t>Πώς επηρεάζει τη χρήση των </a:t>
            </a:r>
            <a:r>
              <a:rPr lang="el-GR" dirty="0" err="1"/>
              <a:t>LLMs</a:t>
            </a:r>
            <a:r>
              <a:rPr lang="el-GR" dirty="0"/>
              <a:t> σε δεδομένα ασθενών.</a:t>
            </a:r>
          </a:p>
          <a:p>
            <a:r>
              <a:rPr lang="el-GR" b="1" dirty="0"/>
              <a:t>EU AI Act</a:t>
            </a:r>
            <a:r>
              <a:rPr lang="el-GR" dirty="0"/>
              <a:t>:</a:t>
            </a:r>
          </a:p>
          <a:p>
            <a:pPr lvl="1"/>
            <a:r>
              <a:rPr lang="el-GR" dirty="0"/>
              <a:t>Πλαίσιο για την ανάπτυξη και χρήση συστημάτων ΤΝ στην ΕΕ.</a:t>
            </a:r>
          </a:p>
          <a:p>
            <a:r>
              <a:rPr lang="el-GR" b="1" dirty="0" err="1"/>
              <a:t>Βιοϊατρική</a:t>
            </a:r>
            <a:r>
              <a:rPr lang="el-GR" b="1" dirty="0"/>
              <a:t> Δεοντολογία</a:t>
            </a:r>
            <a:r>
              <a:rPr lang="el-GR" dirty="0"/>
              <a:t>:</a:t>
            </a:r>
          </a:p>
          <a:p>
            <a:pPr lvl="1"/>
            <a:r>
              <a:rPr lang="el-GR" dirty="0"/>
              <a:t>Η σημασία της συγκατάθεσης και της ενημέρωσης.</a:t>
            </a:r>
          </a:p>
        </p:txBody>
      </p:sp>
    </p:spTree>
    <p:extLst>
      <p:ext uri="{BB962C8B-B14F-4D97-AF65-F5344CB8AC3E}">
        <p14:creationId xmlns:p14="http://schemas.microsoft.com/office/powerpoint/2010/main" val="3705537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75C1-FB76-4AF5-95CA-CBFAD1B36F6D}"/>
              </a:ext>
            </a:extLst>
          </p:cNvPr>
          <p:cNvSpPr>
            <a:spLocks noGrp="1"/>
          </p:cNvSpPr>
          <p:nvPr>
            <p:ph type="title"/>
          </p:nvPr>
        </p:nvSpPr>
        <p:spPr/>
        <p:txBody>
          <a:bodyPr/>
          <a:lstStyle/>
          <a:p>
            <a:r>
              <a:rPr lang="en-US" dirty="0"/>
              <a:t>R</a:t>
            </a:r>
            <a:r>
              <a:rPr lang="el-GR" dirty="0"/>
              <a:t>AG </a:t>
            </a:r>
            <a:r>
              <a:rPr lang="el-GR" dirty="0" err="1"/>
              <a:t>vs</a:t>
            </a:r>
            <a:r>
              <a:rPr lang="el-GR" dirty="0"/>
              <a:t>. Παραδοσιακά QA Συστήματα</a:t>
            </a:r>
            <a:endParaRPr lang="en-US" dirty="0"/>
          </a:p>
        </p:txBody>
      </p:sp>
      <p:sp>
        <p:nvSpPr>
          <p:cNvPr id="3" name="Content Placeholder 2">
            <a:extLst>
              <a:ext uri="{FF2B5EF4-FFF2-40B4-BE49-F238E27FC236}">
                <a16:creationId xmlns:a16="http://schemas.microsoft.com/office/drawing/2014/main" id="{17B94F19-D1FB-48AC-B4D3-8C93219AA2C3}"/>
              </a:ext>
            </a:extLst>
          </p:cNvPr>
          <p:cNvSpPr>
            <a:spLocks noGrp="1"/>
          </p:cNvSpPr>
          <p:nvPr>
            <p:ph idx="1"/>
          </p:nvPr>
        </p:nvSpPr>
        <p:spPr>
          <a:xfrm>
            <a:off x="581193" y="2340864"/>
            <a:ext cx="5215926" cy="4210856"/>
          </a:xfrm>
        </p:spPr>
        <p:txBody>
          <a:bodyPr/>
          <a:lstStyle/>
          <a:p>
            <a:pPr>
              <a:buFont typeface="Arial" panose="020B0604020202020204" pitchFamily="34" charset="0"/>
              <a:buChar char="•"/>
            </a:pPr>
            <a:r>
              <a:rPr lang="el-GR" dirty="0"/>
              <a:t>Σύγκριση με </a:t>
            </a:r>
            <a:r>
              <a:rPr lang="el-GR" dirty="0" err="1"/>
              <a:t>extractive</a:t>
            </a:r>
            <a:r>
              <a:rPr lang="el-GR" dirty="0"/>
              <a:t>/</a:t>
            </a:r>
            <a:r>
              <a:rPr lang="el-GR" dirty="0" err="1"/>
              <a:t>generative</a:t>
            </a:r>
            <a:r>
              <a:rPr lang="el-GR" dirty="0"/>
              <a:t> QA:</a:t>
            </a:r>
            <a:endParaRPr lang="en-US" dirty="0"/>
          </a:p>
          <a:p>
            <a:pPr lvl="1">
              <a:buFont typeface="Arial" panose="020B0604020202020204" pitchFamily="34" charset="0"/>
              <a:buChar char="•"/>
            </a:pPr>
            <a:r>
              <a:rPr lang="el-GR" b="1" dirty="0"/>
              <a:t>RAG</a:t>
            </a:r>
            <a:r>
              <a:rPr lang="el-GR" dirty="0"/>
              <a:t>: Χρησιμοποιεί εξωτερική βάση δεδομένων και δημιουργεί απαντήσεις.</a:t>
            </a:r>
          </a:p>
          <a:p>
            <a:pPr lvl="1">
              <a:buFont typeface="Arial" panose="020B0604020202020204" pitchFamily="34" charset="0"/>
              <a:buChar char="•"/>
            </a:pPr>
            <a:r>
              <a:rPr lang="el-GR" b="1" dirty="0" err="1"/>
              <a:t>Generative</a:t>
            </a:r>
            <a:r>
              <a:rPr lang="el-GR" b="1" dirty="0"/>
              <a:t> QA: </a:t>
            </a:r>
            <a:r>
              <a:rPr lang="el-GR" dirty="0"/>
              <a:t>Δεν βασίζεται σε εξωτερικές γνώσεις (πιθανότητα </a:t>
            </a:r>
            <a:r>
              <a:rPr lang="el-GR" dirty="0" err="1"/>
              <a:t>hallucination</a:t>
            </a:r>
            <a:r>
              <a:rPr lang="el-GR" dirty="0"/>
              <a:t>).</a:t>
            </a:r>
          </a:p>
          <a:p>
            <a:pPr lvl="1">
              <a:buFont typeface="Arial" panose="020B0604020202020204" pitchFamily="34" charset="0"/>
              <a:buChar char="•"/>
            </a:pPr>
            <a:r>
              <a:rPr lang="el-GR" b="1" dirty="0" err="1"/>
              <a:t>Extractive</a:t>
            </a:r>
            <a:r>
              <a:rPr lang="el-GR" b="1" dirty="0"/>
              <a:t> QA</a:t>
            </a:r>
            <a:r>
              <a:rPr lang="el-GR" dirty="0"/>
              <a:t>: Περιορισμένο σε ακριβείς εξαγωγές.</a:t>
            </a:r>
            <a:endParaRPr lang="en-US" dirty="0"/>
          </a:p>
          <a:p>
            <a:pPr>
              <a:buFont typeface="Arial" panose="020B0604020202020204" pitchFamily="34" charset="0"/>
              <a:buChar char="•"/>
            </a:pPr>
            <a:r>
              <a:rPr lang="el-GR" dirty="0"/>
              <a:t>Πρακτικές χρήσεις RAG:</a:t>
            </a:r>
            <a:endParaRPr lang="en-US" dirty="0"/>
          </a:p>
          <a:p>
            <a:pPr lvl="1">
              <a:buFont typeface="Arial" panose="020B0604020202020204" pitchFamily="34" charset="0"/>
              <a:buChar char="•"/>
            </a:pPr>
            <a:r>
              <a:rPr lang="el-GR" dirty="0" err="1"/>
              <a:t>Chatbots</a:t>
            </a:r>
            <a:r>
              <a:rPr lang="el-GR" dirty="0"/>
              <a:t>.</a:t>
            </a:r>
          </a:p>
          <a:p>
            <a:pPr lvl="1">
              <a:buFont typeface="Arial" panose="020B0604020202020204" pitchFamily="34" charset="0"/>
              <a:buChar char="•"/>
            </a:pPr>
            <a:r>
              <a:rPr lang="el-GR" dirty="0"/>
              <a:t>Εφαρμογές αναζήτησης πληροφορίας.</a:t>
            </a:r>
          </a:p>
          <a:p>
            <a:pPr lvl="1">
              <a:buFont typeface="Arial" panose="020B0604020202020204" pitchFamily="34" charset="0"/>
              <a:buChar char="•"/>
            </a:pPr>
            <a:r>
              <a:rPr lang="el-GR" dirty="0"/>
              <a:t>Δυναμική δημιουργία απαντήσεων από μεγάλο όγκο δεδομένων.</a:t>
            </a:r>
          </a:p>
        </p:txBody>
      </p:sp>
      <p:pic>
        <p:nvPicPr>
          <p:cNvPr id="5" name="Picture 4">
            <a:extLst>
              <a:ext uri="{FF2B5EF4-FFF2-40B4-BE49-F238E27FC236}">
                <a16:creationId xmlns:a16="http://schemas.microsoft.com/office/drawing/2014/main" id="{2BF45824-B5CD-44B4-A97D-1E9EB4148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119" y="2412612"/>
            <a:ext cx="6318463" cy="3743232"/>
          </a:xfrm>
          <a:prstGeom prst="rect">
            <a:avLst/>
          </a:prstGeom>
        </p:spPr>
      </p:pic>
    </p:spTree>
    <p:extLst>
      <p:ext uri="{BB962C8B-B14F-4D97-AF65-F5344CB8AC3E}">
        <p14:creationId xmlns:p14="http://schemas.microsoft.com/office/powerpoint/2010/main" val="393275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0A2A-6870-4F29-B3C7-FFAC1AAA5C6E}"/>
              </a:ext>
            </a:extLst>
          </p:cNvPr>
          <p:cNvSpPr>
            <a:spLocks noGrp="1"/>
          </p:cNvSpPr>
          <p:nvPr>
            <p:ph type="title"/>
          </p:nvPr>
        </p:nvSpPr>
        <p:spPr/>
        <p:txBody>
          <a:bodyPr/>
          <a:lstStyle/>
          <a:p>
            <a:r>
              <a:rPr lang="el-GR" dirty="0"/>
              <a:t>Προσεγγίσεις </a:t>
            </a:r>
            <a:r>
              <a:rPr lang="en-US" dirty="0"/>
              <a:t>RAG: Embeddings vs. Finetuning</a:t>
            </a:r>
          </a:p>
        </p:txBody>
      </p:sp>
      <p:sp>
        <p:nvSpPr>
          <p:cNvPr id="3" name="Content Placeholder 2">
            <a:extLst>
              <a:ext uri="{FF2B5EF4-FFF2-40B4-BE49-F238E27FC236}">
                <a16:creationId xmlns:a16="http://schemas.microsoft.com/office/drawing/2014/main" id="{D260293F-7DE4-4F33-A536-4F73B76B65C9}"/>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l-GR" b="1" dirty="0" err="1"/>
              <a:t>Embeddings:</a:t>
            </a:r>
            <a:r>
              <a:rPr lang="el-GR" dirty="0" err="1"/>
              <a:t>Χρήση</a:t>
            </a:r>
            <a:r>
              <a:rPr lang="el-GR" dirty="0"/>
              <a:t> μοντέλων όπως BERT/RoBERTa για τη δημιουργία embeddings.</a:t>
            </a:r>
          </a:p>
          <a:p>
            <a:pPr>
              <a:buFont typeface="Arial" panose="020B0604020202020204" pitchFamily="34" charset="0"/>
              <a:buChar char="•"/>
            </a:pPr>
            <a:r>
              <a:rPr lang="el-GR" dirty="0"/>
              <a:t>Ανάκτηση πληροφοριών από προ-υπολογισμένα </a:t>
            </a:r>
            <a:r>
              <a:rPr lang="el-GR" dirty="0" err="1"/>
              <a:t>embeddings</a:t>
            </a:r>
            <a:r>
              <a:rPr lang="el-GR" dirty="0"/>
              <a:t>.</a:t>
            </a:r>
          </a:p>
          <a:p>
            <a:pPr>
              <a:buFont typeface="Arial" panose="020B0604020202020204" pitchFamily="34" charset="0"/>
              <a:buChar char="•"/>
            </a:pPr>
            <a:r>
              <a:rPr lang="el-GR" dirty="0"/>
              <a:t>Προσέγγιση:</a:t>
            </a:r>
          </a:p>
          <a:p>
            <a:pPr marL="742950" lvl="1" indent="-285750">
              <a:buFont typeface="Arial" panose="020B0604020202020204" pitchFamily="34" charset="0"/>
              <a:buChar char="•"/>
            </a:pPr>
            <a:r>
              <a:rPr lang="el-GR" dirty="0"/>
              <a:t>Δημιουργία </a:t>
            </a:r>
            <a:r>
              <a:rPr lang="el-GR" dirty="0" err="1"/>
              <a:t>embeddings</a:t>
            </a:r>
            <a:r>
              <a:rPr lang="el-GR" dirty="0"/>
              <a:t> για τη βάση δεδομένων.</a:t>
            </a:r>
          </a:p>
          <a:p>
            <a:pPr marL="742950" lvl="1" indent="-285750">
              <a:buFont typeface="Arial" panose="020B0604020202020204" pitchFamily="34" charset="0"/>
              <a:buChar char="•"/>
            </a:pPr>
            <a:r>
              <a:rPr lang="el-GR" dirty="0"/>
              <a:t>Αναζήτηση με </a:t>
            </a:r>
            <a:r>
              <a:rPr lang="el-GR" dirty="0" err="1"/>
              <a:t>similarity</a:t>
            </a:r>
            <a:r>
              <a:rPr lang="el-GR" dirty="0"/>
              <a:t> </a:t>
            </a:r>
            <a:r>
              <a:rPr lang="el-GR" dirty="0" err="1"/>
              <a:t>search</a:t>
            </a:r>
            <a:r>
              <a:rPr lang="el-GR" dirty="0"/>
              <a:t> (π.χ., </a:t>
            </a:r>
            <a:r>
              <a:rPr lang="el-GR" dirty="0" err="1"/>
              <a:t>cosine</a:t>
            </a:r>
            <a:r>
              <a:rPr lang="el-GR" dirty="0"/>
              <a:t> </a:t>
            </a:r>
            <a:r>
              <a:rPr lang="el-GR" dirty="0" err="1"/>
              <a:t>similarity</a:t>
            </a:r>
            <a:r>
              <a:rPr lang="el-GR" dirty="0"/>
              <a:t>).</a:t>
            </a:r>
          </a:p>
          <a:p>
            <a:pPr marL="742950" lvl="1" indent="-285750">
              <a:buFont typeface="Arial" panose="020B0604020202020204" pitchFamily="34" charset="0"/>
              <a:buChar char="•"/>
            </a:pPr>
            <a:r>
              <a:rPr lang="el-GR" dirty="0"/>
              <a:t>Χρήση της απάντησης από τα έγγραφα ως </a:t>
            </a:r>
            <a:r>
              <a:rPr lang="el-GR" dirty="0" err="1"/>
              <a:t>input</a:t>
            </a:r>
            <a:r>
              <a:rPr lang="el-GR" dirty="0"/>
              <a:t> στον </a:t>
            </a:r>
            <a:r>
              <a:rPr lang="el-GR" dirty="0" err="1"/>
              <a:t>generator</a:t>
            </a:r>
            <a:r>
              <a:rPr lang="el-GR" dirty="0"/>
              <a:t>.</a:t>
            </a:r>
          </a:p>
          <a:p>
            <a:pPr>
              <a:buFont typeface="Arial" panose="020B0604020202020204" pitchFamily="34" charset="0"/>
              <a:buChar char="•"/>
            </a:pPr>
            <a:r>
              <a:rPr lang="el-GR" dirty="0"/>
              <a:t>Πλεονεκτήματα:</a:t>
            </a:r>
          </a:p>
          <a:p>
            <a:pPr marL="742950" lvl="1" indent="-285750">
              <a:buFont typeface="Arial" panose="020B0604020202020204" pitchFamily="34" charset="0"/>
              <a:buChar char="•"/>
            </a:pPr>
            <a:r>
              <a:rPr lang="el-GR" dirty="0"/>
              <a:t>Ευελιξία σε μεγάλες βάσεις.</a:t>
            </a:r>
          </a:p>
          <a:p>
            <a:pPr marL="742950" lvl="1" indent="-285750">
              <a:buFont typeface="Arial" panose="020B0604020202020204" pitchFamily="34" charset="0"/>
              <a:buChar char="•"/>
            </a:pPr>
            <a:r>
              <a:rPr lang="el-GR" dirty="0"/>
              <a:t>Δεν απαιτεί εκπαίδευση του </a:t>
            </a:r>
            <a:r>
              <a:rPr lang="el-GR" dirty="0" err="1"/>
              <a:t>generator</a:t>
            </a:r>
            <a:r>
              <a:rPr lang="el-GR" dirty="0"/>
              <a:t>.</a:t>
            </a:r>
          </a:p>
          <a:p>
            <a:pPr>
              <a:buFont typeface="Arial" panose="020B0604020202020204" pitchFamily="34" charset="0"/>
              <a:buChar char="•"/>
            </a:pPr>
            <a:r>
              <a:rPr lang="el-GR" dirty="0"/>
              <a:t>Μειονεκτήματα:</a:t>
            </a:r>
          </a:p>
          <a:p>
            <a:pPr marL="742950" lvl="1" indent="-285750">
              <a:buFont typeface="Arial" panose="020B0604020202020204" pitchFamily="34" charset="0"/>
              <a:buChar char="•"/>
            </a:pPr>
            <a:r>
              <a:rPr lang="el-GR" dirty="0"/>
              <a:t>Εξάρτηση από την ποιότητα </a:t>
            </a:r>
            <a:r>
              <a:rPr lang="el-GR" dirty="0" err="1"/>
              <a:t>embeddings</a:t>
            </a:r>
            <a:r>
              <a:rPr lang="el-GR" dirty="0"/>
              <a:t>.</a:t>
            </a:r>
          </a:p>
          <a:p>
            <a:endParaRPr lang="en-US" dirty="0"/>
          </a:p>
        </p:txBody>
      </p:sp>
    </p:spTree>
    <p:extLst>
      <p:ext uri="{BB962C8B-B14F-4D97-AF65-F5344CB8AC3E}">
        <p14:creationId xmlns:p14="http://schemas.microsoft.com/office/powerpoint/2010/main" val="339607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299E-2B12-48F9-9A55-29AD45904DC1}"/>
              </a:ext>
            </a:extLst>
          </p:cNvPr>
          <p:cNvSpPr>
            <a:spLocks noGrp="1"/>
          </p:cNvSpPr>
          <p:nvPr>
            <p:ph type="title"/>
          </p:nvPr>
        </p:nvSpPr>
        <p:spPr/>
        <p:txBody>
          <a:bodyPr/>
          <a:lstStyle/>
          <a:p>
            <a:r>
              <a:rPr lang="en-US" dirty="0"/>
              <a:t>Vector Embedding</a:t>
            </a:r>
          </a:p>
        </p:txBody>
      </p:sp>
      <p:sp>
        <p:nvSpPr>
          <p:cNvPr id="3" name="Content Placeholder 2">
            <a:extLst>
              <a:ext uri="{FF2B5EF4-FFF2-40B4-BE49-F238E27FC236}">
                <a16:creationId xmlns:a16="http://schemas.microsoft.com/office/drawing/2014/main" id="{6B3F31A5-C7C1-425D-8EC5-CBAE30468E30}"/>
              </a:ext>
            </a:extLst>
          </p:cNvPr>
          <p:cNvSpPr>
            <a:spLocks noGrp="1"/>
          </p:cNvSpPr>
          <p:nvPr>
            <p:ph idx="1"/>
          </p:nvPr>
        </p:nvSpPr>
        <p:spPr>
          <a:xfrm>
            <a:off x="581192" y="2340863"/>
            <a:ext cx="11029615" cy="4246367"/>
          </a:xfrm>
        </p:spPr>
        <p:txBody>
          <a:bodyPr>
            <a:normAutofit/>
          </a:bodyPr>
          <a:lstStyle/>
          <a:p>
            <a:r>
              <a:rPr lang="en-US" sz="1800" dirty="0"/>
              <a:t>Vector embeddings </a:t>
            </a:r>
            <a:r>
              <a:rPr lang="el-GR" sz="1800" dirty="0"/>
              <a:t>είναι μια τεχνική που χρησιμοποιείται στην επεξεργασία φυσικής γλώσσας (NLP) για την αναπαράσταση λέξεων ή φράσεων σε έναν συνεχή διανυσματικό χώρο.</a:t>
            </a:r>
            <a:endParaRPr lang="en-US" sz="1800" dirty="0"/>
          </a:p>
          <a:p>
            <a:pPr marL="324000" lvl="1" indent="0">
              <a:buNone/>
            </a:pPr>
            <a:r>
              <a:rPr lang="el-GR" sz="1600" dirty="0"/>
              <a:t>– Σε κάθε λέξη αντιστοιχίζεται ένα διάνυσμα (πίνακας αριθμητικών τιμών) που αντιπροσωπεύει τη λέξη σε έναν αφηρημένο διανυσματικό χώρο.</a:t>
            </a:r>
            <a:endParaRPr lang="en-US" sz="1600" dirty="0"/>
          </a:p>
          <a:p>
            <a:pPr marL="324000" lvl="1" indent="0">
              <a:buNone/>
            </a:pPr>
            <a:r>
              <a:rPr lang="el-GR" sz="1600" dirty="0"/>
              <a:t>– Λέξεις που είναι σημασιολογικά παρόμοιες καταλήγουν κοντά η μία στην άλλη στον διανυσματικό χώρο, επιτρέποντας στα διανύσματα να κωδικοποιούν νόημα με βάση τα συμφραζόμενα.</a:t>
            </a:r>
            <a:endParaRPr lang="en-US" sz="1600" dirty="0"/>
          </a:p>
          <a:p>
            <a:pPr marL="324000" lvl="1" indent="0">
              <a:buNone/>
            </a:pPr>
            <a:r>
              <a:rPr lang="el-GR" sz="1600" dirty="0"/>
              <a:t>– Τα</a:t>
            </a:r>
            <a:r>
              <a:rPr lang="en-US" sz="1600" dirty="0"/>
              <a:t> embeddings </a:t>
            </a:r>
            <a:r>
              <a:rPr lang="el-GR" sz="1600" dirty="0"/>
              <a:t>δημιουργούνται χρησιμοποιώντας νευρωνικά δίκτυα που έχουν εκπαιδευτεί σε μεγάλες ποσότητες δεδομένων κειμένου. Το δίκτυο μαθαίνει να αντιστοιχίζει διανύσματα σε λέξεις που βελτιστοποιούν την εργασία πρόβλεψης που προσπαθεί να λύσει.</a:t>
            </a:r>
          </a:p>
          <a:p>
            <a:pPr marL="324000" lvl="1" indent="0">
              <a:buNone/>
            </a:pPr>
            <a:r>
              <a:rPr lang="el-GR" sz="1600" dirty="0"/>
              <a:t>– Τα διανύσματα λέξεων που προκύπτουν καταγράφουν συντακτικές και σημασιολογικές πληροφορίες. Η αριθμητική διανυσμάτων μπορεί να χρησιμοποιηθεί για την προσθήκη και αφαίρεση νοημάτων. Για παράδειγμα, </a:t>
            </a:r>
            <a:r>
              <a:rPr lang="en-US" sz="1600" dirty="0" err="1"/>
              <a:t>ector</a:t>
            </a:r>
            <a:r>
              <a:rPr lang="en-US" sz="1600" dirty="0"/>
              <a:t>(“King”) – vector(“Man”) + vector(“Woman”) </a:t>
            </a:r>
            <a:r>
              <a:rPr lang="el-GR" sz="1600" dirty="0"/>
              <a:t>έχει ως αποτέλεσμα ένα διάνυσμα κοντά στην ενσωμάτωση για τη Βασίλισσα.</a:t>
            </a:r>
            <a:endParaRPr lang="en-US" sz="1600" dirty="0"/>
          </a:p>
        </p:txBody>
      </p:sp>
    </p:spTree>
    <p:extLst>
      <p:ext uri="{BB962C8B-B14F-4D97-AF65-F5344CB8AC3E}">
        <p14:creationId xmlns:p14="http://schemas.microsoft.com/office/powerpoint/2010/main" val="220947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07F-5097-40C7-9ACD-7C70EBD59DB2}"/>
              </a:ext>
            </a:extLst>
          </p:cNvPr>
          <p:cNvSpPr>
            <a:spLocks noGrp="1"/>
          </p:cNvSpPr>
          <p:nvPr>
            <p:ph type="title"/>
          </p:nvPr>
        </p:nvSpPr>
        <p:spPr/>
        <p:txBody>
          <a:bodyPr/>
          <a:lstStyle/>
          <a:p>
            <a:r>
              <a:rPr lang="en-US" dirty="0"/>
              <a:t>Vector Embedding</a:t>
            </a:r>
          </a:p>
        </p:txBody>
      </p:sp>
      <p:pic>
        <p:nvPicPr>
          <p:cNvPr id="5" name="Content Placeholder 4">
            <a:extLst>
              <a:ext uri="{FF2B5EF4-FFF2-40B4-BE49-F238E27FC236}">
                <a16:creationId xmlns:a16="http://schemas.microsoft.com/office/drawing/2014/main" id="{6AED5376-9715-48EF-A0A4-2D2705D296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035" y="2341563"/>
            <a:ext cx="7703929" cy="3633787"/>
          </a:xfrm>
        </p:spPr>
      </p:pic>
    </p:spTree>
    <p:extLst>
      <p:ext uri="{BB962C8B-B14F-4D97-AF65-F5344CB8AC3E}">
        <p14:creationId xmlns:p14="http://schemas.microsoft.com/office/powerpoint/2010/main" val="391684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C820-FF3E-4406-B3A6-E9B8752AA47C}"/>
              </a:ext>
            </a:extLst>
          </p:cNvPr>
          <p:cNvSpPr>
            <a:spLocks noGrp="1"/>
          </p:cNvSpPr>
          <p:nvPr>
            <p:ph type="title"/>
          </p:nvPr>
        </p:nvSpPr>
        <p:spPr/>
        <p:txBody>
          <a:bodyPr/>
          <a:lstStyle/>
          <a:p>
            <a:r>
              <a:rPr lang="el-GR" dirty="0"/>
              <a:t>Προσεγγίσεις </a:t>
            </a:r>
            <a:r>
              <a:rPr lang="en-US" dirty="0"/>
              <a:t>RAG: Embeddings vs. Finetuning</a:t>
            </a:r>
          </a:p>
        </p:txBody>
      </p:sp>
      <p:sp>
        <p:nvSpPr>
          <p:cNvPr id="3" name="Content Placeholder 2">
            <a:extLst>
              <a:ext uri="{FF2B5EF4-FFF2-40B4-BE49-F238E27FC236}">
                <a16:creationId xmlns:a16="http://schemas.microsoft.com/office/drawing/2014/main" id="{8AD2C0DE-08F5-4E10-8FC1-DE89C2B5C715}"/>
              </a:ext>
            </a:extLst>
          </p:cNvPr>
          <p:cNvSpPr>
            <a:spLocks noGrp="1"/>
          </p:cNvSpPr>
          <p:nvPr>
            <p:ph idx="1"/>
          </p:nvPr>
        </p:nvSpPr>
        <p:spPr/>
        <p:txBody>
          <a:bodyPr/>
          <a:lstStyle/>
          <a:p>
            <a:pPr>
              <a:buFont typeface="Arial" panose="020B0604020202020204" pitchFamily="34" charset="0"/>
              <a:buChar char="•"/>
            </a:pPr>
            <a:r>
              <a:rPr lang="el-GR" b="1" dirty="0" err="1"/>
              <a:t>Finetuning:</a:t>
            </a:r>
            <a:r>
              <a:rPr lang="el-GR" dirty="0" err="1"/>
              <a:t>Εκπαίδευση</a:t>
            </a:r>
            <a:r>
              <a:rPr lang="el-GR" dirty="0"/>
              <a:t> ενός RAG </a:t>
            </a:r>
            <a:r>
              <a:rPr lang="el-GR" dirty="0" err="1"/>
              <a:t>pipeline</a:t>
            </a:r>
            <a:r>
              <a:rPr lang="el-GR" dirty="0"/>
              <a:t> με συγκεκριμένα δεδομένα.</a:t>
            </a:r>
          </a:p>
          <a:p>
            <a:pPr>
              <a:buFont typeface="Arial" panose="020B0604020202020204" pitchFamily="34" charset="0"/>
              <a:buChar char="•"/>
            </a:pPr>
            <a:r>
              <a:rPr lang="el-GR" dirty="0"/>
              <a:t>Ο </a:t>
            </a:r>
            <a:r>
              <a:rPr lang="el-GR" dirty="0" err="1"/>
              <a:t>generator</a:t>
            </a:r>
            <a:r>
              <a:rPr lang="el-GR" dirty="0"/>
              <a:t> "μαθαίνει" να ενσωματώνει γνώση από τα δεδομένα χωρίς </a:t>
            </a:r>
            <a:r>
              <a:rPr lang="el-GR" dirty="0" err="1"/>
              <a:t>retriever</a:t>
            </a:r>
            <a:r>
              <a:rPr lang="el-GR" dirty="0"/>
              <a:t>.</a:t>
            </a:r>
          </a:p>
          <a:p>
            <a:pPr>
              <a:buFont typeface="Arial" panose="020B0604020202020204" pitchFamily="34" charset="0"/>
              <a:buChar char="•"/>
            </a:pPr>
            <a:r>
              <a:rPr lang="el-GR" dirty="0"/>
              <a:t>Πλεονεκτήματα:</a:t>
            </a:r>
          </a:p>
          <a:p>
            <a:pPr marL="742950" lvl="1" indent="-285750">
              <a:buFont typeface="Arial" panose="020B0604020202020204" pitchFamily="34" charset="0"/>
              <a:buChar char="•"/>
            </a:pPr>
            <a:r>
              <a:rPr lang="el-GR" dirty="0"/>
              <a:t>Συνοχή στις απαντήσεις.</a:t>
            </a:r>
          </a:p>
          <a:p>
            <a:pPr marL="742950" lvl="1" indent="-285750">
              <a:buFont typeface="Arial" panose="020B0604020202020204" pitchFamily="34" charset="0"/>
              <a:buChar char="•"/>
            </a:pPr>
            <a:r>
              <a:rPr lang="el-GR" dirty="0"/>
              <a:t>Ενσωμάτωση </a:t>
            </a:r>
            <a:r>
              <a:rPr lang="el-GR" dirty="0" err="1"/>
              <a:t>domain-specific</a:t>
            </a:r>
            <a:r>
              <a:rPr lang="el-GR" dirty="0"/>
              <a:t> γνώσης.</a:t>
            </a:r>
          </a:p>
          <a:p>
            <a:pPr>
              <a:buFont typeface="Arial" panose="020B0604020202020204" pitchFamily="34" charset="0"/>
              <a:buChar char="•"/>
            </a:pPr>
            <a:r>
              <a:rPr lang="el-GR" dirty="0"/>
              <a:t>Μειονεκτήματα:</a:t>
            </a:r>
          </a:p>
          <a:p>
            <a:pPr marL="742950" lvl="1" indent="-285750">
              <a:buFont typeface="Arial" panose="020B0604020202020204" pitchFamily="34" charset="0"/>
              <a:buChar char="•"/>
            </a:pPr>
            <a:r>
              <a:rPr lang="el-GR" dirty="0"/>
              <a:t>Χρονοβόρα εκπαίδευση.</a:t>
            </a:r>
          </a:p>
          <a:p>
            <a:pPr marL="742950" lvl="1" indent="-285750">
              <a:buFont typeface="Arial" panose="020B0604020202020204" pitchFamily="34" charset="0"/>
              <a:buChar char="•"/>
            </a:pPr>
            <a:r>
              <a:rPr lang="el-GR" dirty="0"/>
              <a:t>Περιορισμένη ευελιξία σε νέα δεδομένα.</a:t>
            </a:r>
          </a:p>
          <a:p>
            <a:endParaRPr lang="en-US" dirty="0"/>
          </a:p>
        </p:txBody>
      </p:sp>
    </p:spTree>
    <p:extLst>
      <p:ext uri="{BB962C8B-B14F-4D97-AF65-F5344CB8AC3E}">
        <p14:creationId xmlns:p14="http://schemas.microsoft.com/office/powerpoint/2010/main" val="380262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53C82-C92E-42A9-8855-5120CA51A0F9}"/>
              </a:ext>
            </a:extLst>
          </p:cNvPr>
          <p:cNvSpPr>
            <a:spLocks noGrp="1"/>
          </p:cNvSpPr>
          <p:nvPr>
            <p:ph type="title"/>
          </p:nvPr>
        </p:nvSpPr>
        <p:spPr/>
        <p:txBody>
          <a:bodyPr/>
          <a:lstStyle/>
          <a:p>
            <a:r>
              <a:rPr lang="el-GR" dirty="0"/>
              <a:t>Προσεγγίσεις </a:t>
            </a:r>
            <a:r>
              <a:rPr lang="en-US" dirty="0"/>
              <a:t>RAG: Embeddings vs. Finetuning</a:t>
            </a:r>
          </a:p>
        </p:txBody>
      </p:sp>
      <p:sp>
        <p:nvSpPr>
          <p:cNvPr id="3" name="Content Placeholder 2">
            <a:extLst>
              <a:ext uri="{FF2B5EF4-FFF2-40B4-BE49-F238E27FC236}">
                <a16:creationId xmlns:a16="http://schemas.microsoft.com/office/drawing/2014/main" id="{6D36F76D-F62D-4F84-A5AF-F3D081A8EEFF}"/>
              </a:ext>
            </a:extLst>
          </p:cNvPr>
          <p:cNvSpPr>
            <a:spLocks noGrp="1"/>
          </p:cNvSpPr>
          <p:nvPr>
            <p:ph idx="1"/>
          </p:nvPr>
        </p:nvSpPr>
        <p:spPr/>
        <p:txBody>
          <a:bodyPr>
            <a:normAutofit fontScale="92500" lnSpcReduction="20000"/>
          </a:bodyPr>
          <a:lstStyle/>
          <a:p>
            <a:pPr marL="342900" indent="-342900">
              <a:buFont typeface="+mj-lt"/>
              <a:buAutoNum type="arabicPeriod"/>
            </a:pPr>
            <a:r>
              <a:rPr lang="el-GR" dirty="0"/>
              <a:t>Τι είναι τα </a:t>
            </a:r>
            <a:r>
              <a:rPr lang="el-GR" dirty="0" err="1"/>
              <a:t>Embeddings</a:t>
            </a:r>
            <a:r>
              <a:rPr lang="el-GR" dirty="0"/>
              <a:t>; Τα </a:t>
            </a:r>
            <a:r>
              <a:rPr lang="el-GR" dirty="0" err="1"/>
              <a:t>embeddings</a:t>
            </a:r>
            <a:r>
              <a:rPr lang="el-GR" dirty="0"/>
              <a:t> είναι αριθμητικές αναπαραστάσεις κειμένου σε έναν πολυδιάστατο χώρο. Η κάθε λέξη, φράση ή πρόταση μετατρέπεται σε ένα διάνυσμα, όπου:</a:t>
            </a:r>
            <a:endParaRPr lang="en-US" dirty="0"/>
          </a:p>
          <a:p>
            <a:pPr lvl="1"/>
            <a:r>
              <a:rPr lang="el-GR" dirty="0"/>
              <a:t>Λέξεις ή προτάσεις με παρόμοιο νόημα βρίσκονται κοντά.</a:t>
            </a:r>
            <a:endParaRPr lang="en-US" dirty="0"/>
          </a:p>
          <a:p>
            <a:pPr lvl="1"/>
            <a:r>
              <a:rPr lang="el-GR" dirty="0"/>
              <a:t>Λέξεις ή προτάσεις με διαφορετικό νόημα βρίσκονται πιο μακριά.</a:t>
            </a:r>
            <a:r>
              <a:rPr lang="en-US" dirty="0"/>
              <a:t>	</a:t>
            </a:r>
          </a:p>
          <a:p>
            <a:pPr marL="0" indent="0">
              <a:buNone/>
            </a:pPr>
            <a:r>
              <a:rPr lang="el-GR" dirty="0"/>
              <a:t>Είναι σαν έναν "χάρτη" που δείχνει τη σχέση μεταξύ λέξεων ή προτάσεων.</a:t>
            </a:r>
            <a:endParaRPr lang="en-US" dirty="0"/>
          </a:p>
          <a:p>
            <a:pPr marL="342900" indent="-342900">
              <a:buFont typeface="+mj-lt"/>
              <a:buAutoNum type="arabicPeriod"/>
            </a:pPr>
            <a:r>
              <a:rPr lang="el-GR" dirty="0"/>
              <a:t>Πώς λειτουργούν στο RAG;</a:t>
            </a:r>
            <a:endParaRPr lang="en-US" dirty="0"/>
          </a:p>
          <a:p>
            <a:pPr lvl="1"/>
            <a:r>
              <a:rPr lang="el-GR" dirty="0"/>
              <a:t>Το </a:t>
            </a:r>
            <a:r>
              <a:rPr lang="el-GR" dirty="0" err="1"/>
              <a:t>context</a:t>
            </a:r>
            <a:r>
              <a:rPr lang="el-GR" dirty="0"/>
              <a:t> από τα δεδομένα μας μετατρέπεται σε </a:t>
            </a:r>
            <a:r>
              <a:rPr lang="el-GR" dirty="0" err="1"/>
              <a:t>embeddings</a:t>
            </a:r>
            <a:r>
              <a:rPr lang="el-GR" dirty="0"/>
              <a:t>.</a:t>
            </a:r>
            <a:endParaRPr lang="en-US" dirty="0"/>
          </a:p>
          <a:p>
            <a:pPr lvl="1"/>
            <a:r>
              <a:rPr lang="el-GR" dirty="0"/>
              <a:t>Οι ερωτήσεις μετατρέπονται επίσης σε </a:t>
            </a:r>
            <a:r>
              <a:rPr lang="el-GR" dirty="0" err="1"/>
              <a:t>embeddings</a:t>
            </a:r>
            <a:r>
              <a:rPr lang="el-GR" dirty="0"/>
              <a:t>.</a:t>
            </a:r>
            <a:endParaRPr lang="en-US" dirty="0"/>
          </a:p>
          <a:p>
            <a:pPr lvl="1"/>
            <a:r>
              <a:rPr lang="el-GR" dirty="0"/>
              <a:t>Αναζητούμε το πιο "κοντινό" </a:t>
            </a:r>
            <a:r>
              <a:rPr lang="el-GR" dirty="0" err="1"/>
              <a:t>context</a:t>
            </a:r>
            <a:r>
              <a:rPr lang="el-GR" dirty="0"/>
              <a:t> χρησιμοποιώντας μετρικές ομοιότητας (π.χ., L2 απόσταση ή </a:t>
            </a:r>
            <a:r>
              <a:rPr lang="el-GR" dirty="0" err="1"/>
              <a:t>cosine</a:t>
            </a:r>
            <a:r>
              <a:rPr lang="el-GR" dirty="0"/>
              <a:t> </a:t>
            </a:r>
            <a:r>
              <a:rPr lang="el-GR" dirty="0" err="1"/>
              <a:t>similarity</a:t>
            </a:r>
            <a:r>
              <a:rPr lang="el-GR" dirty="0"/>
              <a:t>).</a:t>
            </a:r>
            <a:endParaRPr lang="en-US" dirty="0"/>
          </a:p>
          <a:p>
            <a:pPr marL="342900" indent="-342900">
              <a:buFont typeface="+mj-lt"/>
              <a:buAutoNum type="arabicPeriod"/>
            </a:pPr>
            <a:r>
              <a:rPr lang="el-GR" dirty="0"/>
              <a:t>Γιατί είναι χρήσιμα;</a:t>
            </a:r>
            <a:endParaRPr lang="en-US" dirty="0"/>
          </a:p>
          <a:p>
            <a:pPr lvl="1"/>
            <a:r>
              <a:rPr lang="el-GR" dirty="0"/>
              <a:t>Τα </a:t>
            </a:r>
            <a:r>
              <a:rPr lang="el-GR" dirty="0" err="1"/>
              <a:t>embeddings</a:t>
            </a:r>
            <a:r>
              <a:rPr lang="el-GR" dirty="0"/>
              <a:t> μας βοηθούν να βρίσκουμε το πιο σχετικό </a:t>
            </a:r>
            <a:r>
              <a:rPr lang="el-GR" dirty="0" err="1"/>
              <a:t>context</a:t>
            </a:r>
            <a:r>
              <a:rPr lang="el-GR" dirty="0"/>
              <a:t>, ακόμα και αν οι λέξεις της ερώτησης δεν εμφανίζονται ακριβώς στο </a:t>
            </a:r>
            <a:r>
              <a:rPr lang="el-GR" dirty="0" err="1"/>
              <a:t>context</a:t>
            </a:r>
            <a:r>
              <a:rPr lang="el-GR" dirty="0"/>
              <a:t>.</a:t>
            </a:r>
            <a:endParaRPr lang="en-US" dirty="0"/>
          </a:p>
          <a:p>
            <a:pPr lvl="1"/>
            <a:r>
              <a:rPr lang="el-GR" dirty="0"/>
              <a:t>Λειτουργούν σαν "γέφυρα" μεταξύ της ερώτησης και των δεδομένων.</a:t>
            </a:r>
            <a:endParaRPr lang="en-US" dirty="0"/>
          </a:p>
        </p:txBody>
      </p:sp>
    </p:spTree>
    <p:extLst>
      <p:ext uri="{BB962C8B-B14F-4D97-AF65-F5344CB8AC3E}">
        <p14:creationId xmlns:p14="http://schemas.microsoft.com/office/powerpoint/2010/main" val="416717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C637-7231-4117-B481-C7584EC4684E}"/>
              </a:ext>
            </a:extLst>
          </p:cNvPr>
          <p:cNvSpPr>
            <a:spLocks noGrp="1"/>
          </p:cNvSpPr>
          <p:nvPr>
            <p:ph type="title"/>
          </p:nvPr>
        </p:nvSpPr>
        <p:spPr/>
        <p:txBody>
          <a:bodyPr/>
          <a:lstStyle/>
          <a:p>
            <a:r>
              <a:rPr lang="el-GR" dirty="0"/>
              <a:t>Αξιολόγηση Ποιότητας των </a:t>
            </a:r>
            <a:r>
              <a:rPr lang="en-US" dirty="0"/>
              <a:t>Embeddings</a:t>
            </a:r>
          </a:p>
        </p:txBody>
      </p:sp>
      <p:sp>
        <p:nvSpPr>
          <p:cNvPr id="3" name="Content Placeholder 2">
            <a:extLst>
              <a:ext uri="{FF2B5EF4-FFF2-40B4-BE49-F238E27FC236}">
                <a16:creationId xmlns:a16="http://schemas.microsoft.com/office/drawing/2014/main" id="{6E3DAE41-3E9F-46B2-AEB4-8AE2163F3ED8}"/>
              </a:ext>
            </a:extLst>
          </p:cNvPr>
          <p:cNvSpPr>
            <a:spLocks noGrp="1"/>
          </p:cNvSpPr>
          <p:nvPr>
            <p:ph idx="1"/>
          </p:nvPr>
        </p:nvSpPr>
        <p:spPr>
          <a:xfrm>
            <a:off x="581192" y="2340864"/>
            <a:ext cx="11029615" cy="4122080"/>
          </a:xfrm>
        </p:spPr>
        <p:txBody>
          <a:bodyPr>
            <a:normAutofit/>
          </a:bodyPr>
          <a:lstStyle/>
          <a:p>
            <a:pPr marL="342900" indent="-342900">
              <a:buFont typeface="+mj-lt"/>
              <a:buAutoNum type="arabicPeriod"/>
            </a:pPr>
            <a:r>
              <a:rPr lang="el-GR" b="1" dirty="0"/>
              <a:t>Πώς ξέρουμε ότι τα </a:t>
            </a:r>
            <a:r>
              <a:rPr lang="el-GR" b="1" dirty="0" err="1"/>
              <a:t>embeddings</a:t>
            </a:r>
            <a:r>
              <a:rPr lang="el-GR" b="1" dirty="0"/>
              <a:t> είναι καλά;</a:t>
            </a:r>
            <a:endParaRPr lang="el-GR" dirty="0"/>
          </a:p>
          <a:p>
            <a:pPr lvl="1"/>
            <a:r>
              <a:rPr lang="el-GR" b="1" dirty="0"/>
              <a:t>Αναλυτικά:</a:t>
            </a:r>
            <a:r>
              <a:rPr lang="el-GR" dirty="0"/>
              <a:t> Τα καλά </a:t>
            </a:r>
            <a:r>
              <a:rPr lang="el-GR" dirty="0" err="1"/>
              <a:t>embeddings</a:t>
            </a:r>
            <a:r>
              <a:rPr lang="el-GR" dirty="0"/>
              <a:t> πρέπει να διατηρούν τη σημασιολογική πληροφορία. Δηλαδή, προτάσεις με παρόμοιο νόημα πρέπει να βρίσκονται κοντά στον πολυδιάστατο χώρο.</a:t>
            </a:r>
          </a:p>
          <a:p>
            <a:pPr lvl="1"/>
            <a:r>
              <a:rPr lang="el-GR" b="1" dirty="0"/>
              <a:t>Εμπειρικά:</a:t>
            </a:r>
            <a:r>
              <a:rPr lang="el-GR" dirty="0"/>
              <a:t> Ελέγχουμε αν το σύστημα επιστρέφει το σωστό </a:t>
            </a:r>
            <a:r>
              <a:rPr lang="el-GR" dirty="0" err="1"/>
              <a:t>context</a:t>
            </a:r>
            <a:r>
              <a:rPr lang="el-GR" dirty="0"/>
              <a:t> για διάφορες ερωτήσεις.</a:t>
            </a:r>
          </a:p>
          <a:p>
            <a:pPr marL="342900" indent="-342900">
              <a:buFont typeface="+mj-lt"/>
              <a:buAutoNum type="arabicPeriod"/>
            </a:pPr>
            <a:r>
              <a:rPr lang="el-GR" b="1" dirty="0"/>
              <a:t>Σημεία που Μπορεί να Επηρεάσουν την Ποιότητα των </a:t>
            </a:r>
            <a:r>
              <a:rPr lang="el-GR" b="1" dirty="0" err="1"/>
              <a:t>Embeddings</a:t>
            </a:r>
            <a:endParaRPr lang="el-GR" b="1" dirty="0"/>
          </a:p>
          <a:p>
            <a:pPr lvl="1"/>
            <a:r>
              <a:rPr lang="el-GR" dirty="0"/>
              <a:t>Το μοντέλο που χρησιμοποιείται:</a:t>
            </a:r>
          </a:p>
          <a:p>
            <a:pPr lvl="2"/>
            <a:r>
              <a:rPr lang="el-GR" dirty="0"/>
              <a:t>Π.χ., τα </a:t>
            </a:r>
            <a:r>
              <a:rPr lang="el-GR" dirty="0" err="1"/>
              <a:t>Sentence</a:t>
            </a:r>
            <a:r>
              <a:rPr lang="el-GR" dirty="0"/>
              <a:t> </a:t>
            </a:r>
            <a:r>
              <a:rPr lang="el-GR" dirty="0" err="1"/>
              <a:t>Transformers</a:t>
            </a:r>
            <a:r>
              <a:rPr lang="el-GR" dirty="0"/>
              <a:t> (όπως το all-mpnet-base-v2) είναι εξαιρετικά για </a:t>
            </a:r>
            <a:r>
              <a:rPr lang="el-GR" dirty="0" err="1"/>
              <a:t>embeddings</a:t>
            </a:r>
            <a:r>
              <a:rPr lang="el-GR" dirty="0"/>
              <a:t> προτάσεων.</a:t>
            </a:r>
          </a:p>
          <a:p>
            <a:pPr lvl="2"/>
            <a:r>
              <a:rPr lang="el-GR" dirty="0"/>
              <a:t>Αν χρησιμοποιηθεί κάτι λιγότερο προσαρμοσμένο, τα </a:t>
            </a:r>
            <a:r>
              <a:rPr lang="el-GR" dirty="0" err="1"/>
              <a:t>embeddings</a:t>
            </a:r>
            <a:r>
              <a:rPr lang="el-GR" dirty="0"/>
              <a:t> μπορεί να είναι χειρότερα.</a:t>
            </a:r>
          </a:p>
          <a:p>
            <a:pPr lvl="1"/>
            <a:r>
              <a:rPr lang="el-GR" dirty="0"/>
              <a:t>Το </a:t>
            </a:r>
            <a:r>
              <a:rPr lang="el-GR" dirty="0" err="1"/>
              <a:t>Dataset</a:t>
            </a:r>
            <a:r>
              <a:rPr lang="el-GR" dirty="0"/>
              <a:t> Εκπαίδευσης:</a:t>
            </a:r>
          </a:p>
          <a:p>
            <a:pPr lvl="2"/>
            <a:r>
              <a:rPr lang="el-GR" dirty="0"/>
              <a:t>Αν το μοντέλο έχει εκπαιδευτεί σε δεδομένα παρόμοια με αυτά που χρησιμοποιούμε, τα </a:t>
            </a:r>
            <a:r>
              <a:rPr lang="el-GR" dirty="0" err="1"/>
              <a:t>embeddings</a:t>
            </a:r>
            <a:r>
              <a:rPr lang="el-GR" dirty="0"/>
              <a:t> είναι καλύτερα.</a:t>
            </a:r>
          </a:p>
          <a:p>
            <a:pPr lvl="1"/>
            <a:r>
              <a:rPr lang="el-GR" dirty="0"/>
              <a:t>Μέθοδος Υπολογισμού Ομοιότητας:</a:t>
            </a:r>
          </a:p>
          <a:p>
            <a:pPr lvl="2"/>
            <a:r>
              <a:rPr lang="el-GR" dirty="0"/>
              <a:t>Χρησιμοποιούμε </a:t>
            </a:r>
            <a:r>
              <a:rPr lang="el-GR" dirty="0" err="1"/>
              <a:t>cosine</a:t>
            </a:r>
            <a:r>
              <a:rPr lang="el-GR" dirty="0"/>
              <a:t> </a:t>
            </a:r>
            <a:r>
              <a:rPr lang="el-GR" dirty="0" err="1"/>
              <a:t>similarity</a:t>
            </a:r>
            <a:r>
              <a:rPr lang="el-GR" dirty="0"/>
              <a:t> ή L2 </a:t>
            </a:r>
            <a:r>
              <a:rPr lang="el-GR" dirty="0" err="1"/>
              <a:t>distance</a:t>
            </a:r>
            <a:r>
              <a:rPr lang="el-GR" dirty="0"/>
              <a:t>. Η επιλογή μπορεί να επηρεάσει τα αποτελέσματα.</a:t>
            </a:r>
          </a:p>
          <a:p>
            <a:endParaRPr lang="en-US" dirty="0"/>
          </a:p>
        </p:txBody>
      </p:sp>
    </p:spTree>
    <p:extLst>
      <p:ext uri="{BB962C8B-B14F-4D97-AF65-F5344CB8AC3E}">
        <p14:creationId xmlns:p14="http://schemas.microsoft.com/office/powerpoint/2010/main" val="404773637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
  <TotalTime>2145</TotalTime>
  <Words>1910</Words>
  <Application>Microsoft Office PowerPoint</Application>
  <PresentationFormat>Widescreen</PresentationFormat>
  <Paragraphs>181</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Cambria Math</vt:lpstr>
      <vt:lpstr>Franklin Gothic Book</vt:lpstr>
      <vt:lpstr>Franklin Gothic Demi</vt:lpstr>
      <vt:lpstr>Nunito</vt:lpstr>
      <vt:lpstr>Times New Roman</vt:lpstr>
      <vt:lpstr>Wingdings</vt:lpstr>
      <vt:lpstr>Wingdings 2</vt:lpstr>
      <vt:lpstr>DividendVTI</vt:lpstr>
      <vt:lpstr>Επεξεργασια Φωνης και Φυσικης Γλωσσας</vt:lpstr>
      <vt:lpstr>Εισαγωγή στο RAG</vt:lpstr>
      <vt:lpstr>RAG vs. Παραδοσιακά QA Συστήματα</vt:lpstr>
      <vt:lpstr>Προσεγγίσεις RAG: Embeddings vs. Finetuning</vt:lpstr>
      <vt:lpstr>Vector Embedding</vt:lpstr>
      <vt:lpstr>Vector Embedding</vt:lpstr>
      <vt:lpstr>Προσεγγίσεις RAG: Embeddings vs. Finetuning</vt:lpstr>
      <vt:lpstr>Προσεγγίσεις RAG: Embeddings vs. Finetuning</vt:lpstr>
      <vt:lpstr>Αξιολόγηση Ποιότητας των Embeddings</vt:lpstr>
      <vt:lpstr>Embeddings Example</vt:lpstr>
      <vt:lpstr>VECTOR DB</vt:lpstr>
      <vt:lpstr>Evaluation Metrics</vt:lpstr>
      <vt:lpstr>Evaluation Metrics</vt:lpstr>
      <vt:lpstr>Recall@K</vt:lpstr>
      <vt:lpstr>Evaluation Metrics</vt:lpstr>
      <vt:lpstr>LitQA2: Τι είναι &amp; γιατί το χρησιμοποιούμε</vt:lpstr>
      <vt:lpstr>LitQA2 παραδειγμα</vt:lpstr>
      <vt:lpstr>Links για επιλογή μοντέλων</vt:lpstr>
      <vt:lpstr>Οδηγίες για επιλογή μοντέλων</vt:lpstr>
      <vt:lpstr>Χρήσιμα Links για εκμάθηση και εργαλεία</vt:lpstr>
      <vt:lpstr>Κώδικας – Δημιουργία Embeddings</vt:lpstr>
      <vt:lpstr>Κώδικας – Vector DB</vt:lpstr>
      <vt:lpstr>Κώδικας – LLM και Απαντήσεις</vt:lpstr>
      <vt:lpstr>Ηθική, Τεχνητή Νοημοσύνη και LLMs στη Βιοϊατρική</vt:lpstr>
      <vt:lpstr>Ηθική, Τεχνητή Νοημοσύνη και LLMs στη Βιοϊατρική</vt:lpstr>
      <vt:lpstr>Ρυθμίσεις και Κανονισμοί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Επεξεργασια Φωνης και Φυσικης Γλωσσας</dc:title>
  <dc:creator>Maria Chatzimina</dc:creator>
  <cp:lastModifiedBy>Maria Chatzimina</cp:lastModifiedBy>
  <cp:revision>38</cp:revision>
  <dcterms:created xsi:type="dcterms:W3CDTF">2024-12-16T14:45:32Z</dcterms:created>
  <dcterms:modified xsi:type="dcterms:W3CDTF">2025-11-12T14:42:50Z</dcterms:modified>
</cp:coreProperties>
</file>