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0" r:id="rId4"/>
    <p:sldId id="261" r:id="rId5"/>
    <p:sldId id="280" r:id="rId6"/>
    <p:sldId id="281" r:id="rId7"/>
    <p:sldId id="262" r:id="rId8"/>
    <p:sldId id="263" r:id="rId9"/>
    <p:sldId id="264" r:id="rId10"/>
    <p:sldId id="265" r:id="rId11"/>
    <p:sldId id="267" r:id="rId12"/>
    <p:sldId id="283" r:id="rId13"/>
    <p:sldId id="266" r:id="rId14"/>
    <p:sldId id="268" r:id="rId15"/>
    <p:sldId id="282" r:id="rId16"/>
    <p:sldId id="284" r:id="rId17"/>
    <p:sldId id="285" r:id="rId18"/>
    <p:sldId id="269" r:id="rId19"/>
    <p:sldId id="270" r:id="rId20"/>
    <p:sldId id="271" r:id="rId21"/>
    <p:sldId id="272" r:id="rId22"/>
    <p:sldId id="274" r:id="rId23"/>
    <p:sldId id="275" r:id="rId24"/>
    <p:sldId id="277" r:id="rId25"/>
    <p:sldId id="278" r:id="rId26"/>
    <p:sldId id="279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ia Chatzimina" initials="m" lastIdx="1" clrIdx="0">
    <p:extLst>
      <p:ext uri="{19B8F6BF-5375-455C-9EA6-DF929625EA0E}">
        <p15:presenceInfo xmlns:p15="http://schemas.microsoft.com/office/powerpoint/2012/main" userId="Maria Chatzimin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FA0ACE7-29A8-47D3-A7D9-257B711D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72693-1E62-458A-912A-23B773BAF5E8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EC604B9-52E9-4810-8359-47206518D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898A89F-CA25-400F-B05A-AECBF251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3A717-8DE8-4E86-9B23-1D47D65716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71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72693-1E62-458A-912A-23B773BAF5E8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3A717-8DE8-4E86-9B23-1D47D65716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879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058151" y="599725"/>
            <a:ext cx="3687316" cy="5816950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204200" y="863600"/>
            <a:ext cx="3124200" cy="4807326"/>
          </a:xfrm>
        </p:spPr>
        <p:txBody>
          <a:bodyPr vert="eaVert" anchor="ctr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863600"/>
            <a:ext cx="7161625" cy="4807326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6423B97-A5D4-47B9-8861-73B3707A04CF}"/>
              </a:ext>
            </a:extLst>
          </p:cNvPr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AEC0421-37B4-4481-A10D-69FDF5EC7909}"/>
              </a:ext>
            </a:extLst>
          </p:cNvPr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7265B5-9F97-4F1E-99E9-74F7B7E62337}"/>
              </a:ext>
            </a:extLst>
          </p:cNvPr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C74A470-3BD3-4F33-80E5-67E6E87FC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72693-1E62-458A-912A-23B773BAF5E8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9A3A30BA-DB50-4D7D-BCDE-17D20FB35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76FF9E58-C0B2-436B-A21C-DB45A00D6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3A717-8DE8-4E86-9B23-1D47D65716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180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3634486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70E6237-3456-439F-802D-3BA93FC7E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72693-1E62-458A-912A-23B773BAF5E8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356D3B5-6063-4A89-B88F-9D3043916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3A717-8DE8-4E86-9B23-1D47D65716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982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2393950"/>
            <a:ext cx="11029615" cy="214746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582016-5696-4A93-887F-BBB3B900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72693-1E62-458A-912A-23B773BAF5E8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57CFCD5-1192-4E18-8A8F-29E153B4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39A109E-5018-4794-92B3-FD5E5BCD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3A717-8DE8-4E86-9B23-1D47D65716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596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19476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6039" y="2228003"/>
            <a:ext cx="5194769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72693-1E62-458A-912A-23B773BAF5E8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3A717-8DE8-4E86-9B23-1D47D65716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988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1" y="2250891"/>
            <a:ext cx="5194769" cy="557784"/>
          </a:xfrm>
        </p:spPr>
        <p:txBody>
          <a:bodyPr anchor="ctr">
            <a:noAutofit/>
          </a:bodyPr>
          <a:lstStyle>
            <a:lvl1pPr marL="0" indent="0"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194766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6039" y="2250892"/>
            <a:ext cx="5194770" cy="553373"/>
          </a:xfrm>
        </p:spPr>
        <p:txBody>
          <a:bodyPr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6037" y="2926052"/>
            <a:ext cx="5194771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72693-1E62-458A-912A-23B773BAF5E8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3A717-8DE8-4E86-9B23-1D47D65716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092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72693-1E62-458A-912A-23B773BAF5E8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3A717-8DE8-4E86-9B23-1D47D65716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0990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72693-1E62-458A-912A-23B773BAF5E8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3A717-8DE8-4E86-9B23-1D47D65716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847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601200"/>
            <a:ext cx="3682723" cy="581547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857" y="933450"/>
            <a:ext cx="3031852" cy="1722419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0928" y="1179829"/>
            <a:ext cx="6650991" cy="4658216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7857" y="2836654"/>
            <a:ext cx="3031852" cy="3001392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0B919CC2-2A65-446F-B538-9E62490354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1" y="6456916"/>
            <a:ext cx="2844799" cy="365125"/>
          </a:xfrm>
        </p:spPr>
        <p:txBody>
          <a:bodyPr/>
          <a:lstStyle/>
          <a:p>
            <a:fld id="{F4772693-1E62-458A-912A-23B773BAF5E8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72412AE-119E-4982-8B24-63365EFC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192" y="6452590"/>
            <a:ext cx="691721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FC4BB19-6AD1-45CF-9F99-00B10989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56916"/>
            <a:ext cx="1052510" cy="365125"/>
          </a:xfrm>
        </p:spPr>
        <p:txBody>
          <a:bodyPr/>
          <a:lstStyle/>
          <a:p>
            <a:fld id="{2D73A717-8DE8-4E86-9B23-1D47D65716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963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641350"/>
            <a:ext cx="11290859" cy="365124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998148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72693-1E62-458A-912A-23B773BAF5E8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3A717-8DE8-4E86-9B23-1D47D65716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1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4772693-1E62-458A-912A-23B773BAF5E8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2D73A717-8DE8-4E86-9B23-1D47D657167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73761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buNone/>
        <a:defRPr sz="280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colab.research.google.com/drive/1MnDZzsunA8755CNNIPtmJYhG1ltg6y6u?usp=sharing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colab.research.google.com/drive/1vlcb2HGYwinojG_kR-Kt94NpHsmr_wLY?usp=sharing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bert.net/docs/pretrained_models.html" TargetMode="External"/><Relationship Id="rId2" Type="http://schemas.openxmlformats.org/officeDocument/2006/relationships/hyperlink" Target="https://huggingface.co/models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21E816-31F5-48BB-BD02-D15F2F18B4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933555"/>
          </a:xfrm>
        </p:spPr>
        <p:txBody>
          <a:bodyPr>
            <a:normAutofit/>
          </a:bodyPr>
          <a:lstStyle/>
          <a:p>
            <a:pPr algn="ctr"/>
            <a:r>
              <a:rPr lang="en-US">
                <a:latin typeface="Calibri" panose="020F0502020204030204" pitchFamily="34" charset="0"/>
                <a:cs typeface="Calibri" panose="020F0502020204030204" pitchFamily="34" charset="0"/>
              </a:rPr>
              <a:t>Voice and Natural Language Processing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35D6E6B-3353-491C-A3C6-F278D6CED8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1194" y="2090057"/>
            <a:ext cx="10993546" cy="1338943"/>
          </a:xfrm>
        </p:spPr>
        <p:txBody>
          <a:bodyPr>
            <a:normAutofit/>
          </a:bodyPr>
          <a:lstStyle/>
          <a:p>
            <a:pPr algn="ctr"/>
            <a:r>
              <a:rPr lang="el-GR" sz="1800" b="1" dirty="0">
                <a:latin typeface="Calibri" panose="020F0502020204030204" pitchFamily="34" charset="0"/>
                <a:cs typeface="Calibri" panose="020F0502020204030204" pitchFamily="34" charset="0"/>
              </a:rPr>
              <a:t>Χατζημηνα Μαρια Ευαγγελια, Τσικνακησ Μανωλησ</a:t>
            </a:r>
            <a:endParaRPr lang="en-US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sz="1800" b="1" dirty="0">
                <a:latin typeface="Calibri" panose="020F0502020204030204" pitchFamily="34" charset="0"/>
                <a:cs typeface="Calibri" panose="020F0502020204030204" pitchFamily="34" charset="0"/>
              </a:rPr>
              <a:t>Email: ddk8@edu.hmu.gr</a:t>
            </a:r>
          </a:p>
        </p:txBody>
      </p:sp>
      <p:pic>
        <p:nvPicPr>
          <p:cNvPr id="1032" name="Picture 8" descr="What's the difference in Natural Language Processing, Natural Language  Understanding &amp; Large Language Models?">
            <a:extLst>
              <a:ext uri="{FF2B5EF4-FFF2-40B4-BE49-F238E27FC236}">
                <a16:creationId xmlns:a16="http://schemas.microsoft.com/office/drawing/2014/main" id="{5262ACF8-5F28-486F-B838-2335AD215E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9668" y="3429000"/>
            <a:ext cx="5667643" cy="3172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58055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01C305-25C4-4C3A-B065-B57D125004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Embeddings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14532D-9B82-43B0-96DF-1954441F2D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340863"/>
            <a:ext cx="3813255" cy="2417567"/>
          </a:xfrm>
        </p:spPr>
        <p:txBody>
          <a:bodyPr/>
          <a:lstStyle/>
          <a:p>
            <a:r>
              <a:rPr lang="en-US" dirty="0">
                <a:hlinkClick r:id="rId2"/>
              </a:rPr>
              <a:t>https://colab.research.google.com/drive/1MnDZzsunA8755CNNIPtmJYhG1ltg6y6u?usp=sharing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6E78D23-A9E3-46BD-8799-4ADDA3FE3F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5635" y="1890876"/>
            <a:ext cx="6199474" cy="4967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19106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1A7645-A699-4916-99FF-EFB6695277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VECTOR DB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E0046C-DDA4-4428-BBE7-C0DC5AC07C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42197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ChromaDB is a vector database optimized for storing and retrieving embeddings.</a:t>
            </a:r>
          </a:p>
          <a:p>
            <a:r>
              <a:rPr lang="en-US" b="1" dirty="0"/>
              <a:t>Main features: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Fast similarity search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Native embedding support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Scalable collections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Simple API for insertion and retrieval</a:t>
            </a:r>
          </a:p>
          <a:p>
            <a:r>
              <a:rPr lang="en-US" b="1" dirty="0"/>
              <a:t>Used in:</a:t>
            </a: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Recommendation systems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QA and RAG systems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Applications needing similarity-based search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252CA05-155F-4200-A470-168F8049AE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99523" y="652441"/>
            <a:ext cx="1311284" cy="1238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48050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E7592A-D7E5-4060-88C0-BC22723FE9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Evaluation Metrics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638B1D-90DD-4BE9-8522-8D6AFF3701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1800" dirty="0"/>
              <a:t>Exact Match (EM) – literal overlap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1800" dirty="0"/>
              <a:t>NER Overlap – correct medical entities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1800" dirty="0"/>
              <a:t>ROUGE-L – actual overlap (longest common subsequence) between the model’s answer and the reference answer.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1800" dirty="0"/>
              <a:t>F1 / BERT Score – semantic similarity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1800" dirty="0"/>
              <a:t>Recall@K – retrieval coverage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1800" dirty="0"/>
              <a:t>Semantic and retrieval metrics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55275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1551B2-1559-4A16-9A05-32CF9B5933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666645"/>
            <a:ext cx="11029616" cy="1188720"/>
          </a:xfrm>
        </p:spPr>
        <p:txBody>
          <a:bodyPr/>
          <a:lstStyle/>
          <a:p>
            <a:r>
              <a:rPr lang="en-US" dirty="0"/>
              <a:t>Evaluation Metrics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C4CE33-DEEF-4474-8C4D-C042E6A3FA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3" y="2340864"/>
            <a:ext cx="5073884" cy="3634486"/>
          </a:xfrm>
        </p:spPr>
        <p:txBody>
          <a:bodyPr/>
          <a:lstStyle/>
          <a:p>
            <a:r>
              <a:rPr lang="en-US" dirty="0"/>
              <a:t>Recall@K: Measures whether the relevant context/content appears in the top-k retrieved documents.</a:t>
            </a:r>
          </a:p>
          <a:p>
            <a:r>
              <a:rPr lang="en-US" dirty="0"/>
              <a:t>Example: Recall@3 = 80% means the correct context appears in the top-3 retrieved documents in 80% of the cases.</a:t>
            </a:r>
          </a:p>
          <a:p>
            <a:r>
              <a:rPr lang="en-US" dirty="0"/>
              <a:t>Precision: The ratio of relevant contents among the retrieved ones.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A88AA25-AAF3-4303-971F-31D1D79F58D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8836"/>
          <a:stretch/>
        </p:blipFill>
        <p:spPr>
          <a:xfrm>
            <a:off x="5845464" y="2778711"/>
            <a:ext cx="6346536" cy="3196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43132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C9123C-460E-4E8B-902D-86455EFB98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Recall@K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35CA7C9-E9E0-410D-AAED-FB06499F26A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81192" y="2112885"/>
                <a:ext cx="5411235" cy="4536489"/>
              </a:xfrm>
            </p:spPr>
            <p:txBody>
              <a:bodyPr/>
              <a:lstStyle/>
              <a:p>
                <a:r>
                  <a:rPr lang="en-US" dirty="0"/>
                  <a:t>Imagine you have a list of the top 10 recommendations, and there are a total of 8 items in the entire dataset that are actually relevant.</a:t>
                </a:r>
                <a:endParaRPr lang="el-GR" dirty="0"/>
              </a:p>
              <a:p>
                <a:r>
                  <a:rPr lang="en-US" dirty="0"/>
                  <a:t>If the system includes 5 relevant items in the top 10, then Recall@K at 10 is 62.5% (5 out of 8).Recall@10=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US" dirty="0"/>
                  <a:t> = 62.5%</a:t>
                </a:r>
              </a:p>
              <a:p>
                <a:r>
                  <a:rPr lang="en-US" dirty="0"/>
                  <a:t>Recall at 5 is 37.5% (3 out of 5).</a:t>
                </a:r>
                <a:endParaRPr lang="el-GR" dirty="0"/>
              </a:p>
              <a:p>
                <a:pPr lvl="1"/>
                <a:r>
                  <a:rPr lang="en-US" dirty="0"/>
                  <a:t>Recall@5=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US" dirty="0"/>
                  <a:t> = 37.5%</a:t>
                </a:r>
              </a:p>
              <a:p>
                <a:pPr lvl="1"/>
                <a:r>
                  <a:rPr lang="en-US" dirty="0"/>
                  <a:t>This means that the system retrieved fewer than half of the relevant items within the top 5 recommendations.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35CA7C9-E9E0-410D-AAED-FB06499F26A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81192" y="2112885"/>
                <a:ext cx="5411235" cy="4536489"/>
              </a:xfrm>
              <a:blipFill>
                <a:blip r:embed="rId2"/>
                <a:stretch>
                  <a:fillRect l="-3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E7BE7640-44FE-4824-9EB8-5B55205EB5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26054" y="902088"/>
            <a:ext cx="4004828" cy="261682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802548F-58F3-40D2-9017-75C3DC6B0ED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96281" y="3718847"/>
            <a:ext cx="5214527" cy="3104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65287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728FCA-CA09-4A52-A875-9897E20292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450740"/>
            <a:ext cx="11029616" cy="845400"/>
          </a:xfrm>
        </p:spPr>
        <p:txBody>
          <a:bodyPr/>
          <a:lstStyle/>
          <a:p>
            <a:r>
              <a:rPr lang="en-US" dirty="0"/>
              <a:t>Evaluation Metrics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564D62-6E30-4150-8B25-196B262FC7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3" y="1426464"/>
            <a:ext cx="11029615" cy="3225435"/>
          </a:xfrm>
        </p:spPr>
        <p:txBody>
          <a:bodyPr>
            <a:normAutofit/>
          </a:bodyPr>
          <a:lstStyle/>
          <a:p>
            <a:r>
              <a:rPr lang="en-US" b="1" i="0" dirty="0">
                <a:solidFill>
                  <a:srgbClr val="27323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BLEU Score: </a:t>
            </a:r>
            <a:r>
              <a:rPr lang="en-US" dirty="0"/>
              <a:t>It is a measure of the accuracy of n-grams in the model’s output compared to the reference text created by a human.</a:t>
            </a:r>
            <a:r>
              <a:rPr lang="el-GR" dirty="0"/>
              <a:t> </a:t>
            </a:r>
            <a:r>
              <a:rPr lang="en-US" dirty="0"/>
              <a:t>It was originally designed for machine translation tasks but has since been widely adopted across NLP tasks.</a:t>
            </a:r>
            <a:br>
              <a:rPr lang="en-US" dirty="0"/>
            </a:br>
            <a:r>
              <a:rPr lang="en-US" dirty="0"/>
              <a:t>BLEU stands for </a:t>
            </a:r>
            <a:r>
              <a:rPr lang="en-US" b="1" dirty="0"/>
              <a:t>Bilingual Evaluation Understudy</a:t>
            </a:r>
            <a:r>
              <a:rPr lang="en-US" dirty="0"/>
              <a:t>.</a:t>
            </a:r>
          </a:p>
          <a:p>
            <a:r>
              <a:rPr lang="en-US" b="1" dirty="0"/>
              <a:t>ROUGE </a:t>
            </a:r>
            <a:r>
              <a:rPr lang="en-US" b="1" dirty="0" err="1"/>
              <a:t>Score:</a:t>
            </a:r>
            <a:r>
              <a:rPr lang="en-US" dirty="0" err="1"/>
              <a:t>It</a:t>
            </a:r>
            <a:r>
              <a:rPr lang="en-US" dirty="0"/>
              <a:t> focuses more on recall.</a:t>
            </a:r>
            <a:r>
              <a:rPr lang="el-GR" dirty="0"/>
              <a:t> </a:t>
            </a:r>
            <a:r>
              <a:rPr lang="en-US" dirty="0"/>
              <a:t>It compares overlapping units such as n-grams, word sequences, and word pairs between the generated text and the reference text.</a:t>
            </a:r>
            <a:r>
              <a:rPr lang="el-GR" dirty="0"/>
              <a:t> </a:t>
            </a:r>
            <a:r>
              <a:rPr lang="en-US" dirty="0"/>
              <a:t>ROUGE scores are commonly used for NLP tasks like text </a:t>
            </a:r>
            <a:r>
              <a:rPr lang="en-US" dirty="0" err="1"/>
              <a:t>summarization.ROUGE</a:t>
            </a:r>
            <a:r>
              <a:rPr lang="en-US" dirty="0"/>
              <a:t> stands for </a:t>
            </a:r>
            <a:r>
              <a:rPr lang="en-US" b="1" dirty="0"/>
              <a:t>Recall-Oriented Understudy for </a:t>
            </a:r>
            <a:r>
              <a:rPr lang="en-US" b="1" dirty="0" err="1"/>
              <a:t>Gisting</a:t>
            </a:r>
            <a:r>
              <a:rPr lang="en-US" b="1" dirty="0"/>
              <a:t> Evaluation</a:t>
            </a:r>
            <a:r>
              <a:rPr lang="en-US" dirty="0"/>
              <a:t>.</a:t>
            </a:r>
          </a:p>
          <a:p>
            <a:r>
              <a:rPr lang="en-US" b="1" dirty="0"/>
              <a:t>ROUGE-L:</a:t>
            </a:r>
          </a:p>
          <a:p>
            <a:pPr lvl="1"/>
            <a:r>
              <a:rPr lang="en-US" dirty="0"/>
              <a:t>It uses the </a:t>
            </a:r>
            <a:r>
              <a:rPr lang="en-US" b="1" dirty="0"/>
              <a:t>longest common subsequences (LCS)</a:t>
            </a:r>
            <a:r>
              <a:rPr lang="en-US" dirty="0"/>
              <a:t>, which capture structural similarity between the generated text and the reference.</a:t>
            </a:r>
            <a:endParaRPr lang="en-US" b="0" i="0" dirty="0">
              <a:solidFill>
                <a:srgbClr val="273239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312A4DE-85D9-43D4-95F5-2BA8AB9149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8093" y="4339798"/>
            <a:ext cx="6649375" cy="2516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34688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45AD1E-401C-4A1A-85F7-91D4BE5ACD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LitQA2: What It Is and Why We Use 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A809CE-D73B-4993-A60F-7E25597DFB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Not simple questions from abstracts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Answers require full-text documents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Measures whether RAG retrieves the correct paper and answers accurately</a:t>
            </a:r>
          </a:p>
          <a:p>
            <a:r>
              <a:rPr lang="en-US" b="1" dirty="0"/>
              <a:t>If the index contains only abstracts → Recall drops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7144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EACCF8-11F3-49DC-BAA6-F1DBA33833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LitQA2 </a:t>
            </a:r>
            <a:r>
              <a:rPr lang="en-US" dirty="0"/>
              <a:t>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3C38B9-93FE-47B1-9AC3-725F28C21B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https://colab.research.google.com/drive/1vlcb2HGYwinojG_kR-Kt94NpHsmr_wLY?usp=sharing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84753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43D0E6-18E1-4819-A63E-65E631394B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Model Selection Guidelines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BF17AF-35C7-488E-9278-946F0744DE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Embeddings Models</a:t>
            </a:r>
            <a:endParaRPr lang="el-GR" b="1" dirty="0"/>
          </a:p>
          <a:p>
            <a:r>
              <a:rPr lang="en-US" dirty="0"/>
              <a:t>Hugging Face Models: </a:t>
            </a:r>
            <a:r>
              <a:rPr lang="en-US" dirty="0">
                <a:hlinkClick r:id="rId2"/>
              </a:rPr>
              <a:t>https://huggingface.co/models</a:t>
            </a:r>
            <a:endParaRPr lang="el-GR" dirty="0"/>
          </a:p>
          <a:p>
            <a:pPr marL="324000" lvl="1" indent="0">
              <a:buNone/>
            </a:pPr>
            <a:r>
              <a:rPr lang="en-US" dirty="0"/>
              <a:t>Filter</a:t>
            </a:r>
            <a:r>
              <a:rPr lang="el-GR" dirty="0"/>
              <a:t>: </a:t>
            </a:r>
            <a:r>
              <a:rPr lang="en-US" dirty="0"/>
              <a:t>Task = Sentence Similarity / Embeddings</a:t>
            </a:r>
            <a:endParaRPr lang="el-GR" dirty="0"/>
          </a:p>
          <a:p>
            <a:r>
              <a:rPr lang="en-US" dirty="0"/>
              <a:t>Sentence Transformers Models: </a:t>
            </a:r>
            <a:r>
              <a:rPr lang="en-US" dirty="0">
                <a:hlinkClick r:id="rId3"/>
              </a:rPr>
              <a:t>https://www.sbert.net/docs/pretrained_models.html</a:t>
            </a:r>
            <a:endParaRPr lang="el-GR" dirty="0"/>
          </a:p>
          <a:p>
            <a:pPr marL="0" indent="0">
              <a:buNone/>
            </a:pPr>
            <a:r>
              <a:rPr lang="en-US" b="1" dirty="0"/>
              <a:t>LLMs (Generative Models)</a:t>
            </a:r>
            <a:endParaRPr lang="el-GR" b="1" dirty="0"/>
          </a:p>
          <a:p>
            <a:r>
              <a:rPr lang="en-US" dirty="0"/>
              <a:t>Hugging Face Models: </a:t>
            </a:r>
            <a:r>
              <a:rPr lang="en-US" dirty="0">
                <a:hlinkClick r:id="rId2"/>
              </a:rPr>
              <a:t>https://huggingface.co/models</a:t>
            </a:r>
            <a:endParaRPr lang="el-GR" dirty="0"/>
          </a:p>
          <a:p>
            <a:pPr marL="324000" lvl="1" indent="0">
              <a:buNone/>
            </a:pPr>
            <a:r>
              <a:rPr lang="en-US" dirty="0"/>
              <a:t>Filter</a:t>
            </a:r>
            <a:r>
              <a:rPr lang="el-GR" dirty="0"/>
              <a:t>: </a:t>
            </a:r>
            <a:r>
              <a:rPr lang="en-US" dirty="0"/>
              <a:t>Task = Text Generation</a:t>
            </a:r>
            <a:endParaRPr lang="el-GR" dirty="0"/>
          </a:p>
          <a:p>
            <a:pPr marL="324000" lvl="1" indent="0">
              <a:buNone/>
            </a:pPr>
            <a:r>
              <a:rPr lang="en-US" dirty="0"/>
              <a:t>Model examples</a:t>
            </a:r>
            <a:r>
              <a:rPr lang="el-GR" dirty="0"/>
              <a:t>: </a:t>
            </a:r>
            <a:r>
              <a:rPr lang="en-US" dirty="0"/>
              <a:t>gpt2, gpt2-medium (</a:t>
            </a:r>
            <a:r>
              <a:rPr lang="el-GR" dirty="0"/>
              <a:t>λίγο μεγαλύτερο, αλλά </a:t>
            </a:r>
            <a:r>
              <a:rPr lang="el-GR" dirty="0" err="1"/>
              <a:t>διαχειρίσιμο</a:t>
            </a:r>
            <a:r>
              <a:rPr lang="el-GR" dirty="0"/>
              <a:t> με </a:t>
            </a:r>
            <a:r>
              <a:rPr lang="en-US" dirty="0"/>
              <a:t>GPU </a:t>
            </a:r>
            <a:r>
              <a:rPr lang="el-GR" dirty="0"/>
              <a:t>στο </a:t>
            </a:r>
            <a:r>
              <a:rPr lang="en-US" dirty="0"/>
              <a:t>Colab)</a:t>
            </a:r>
          </a:p>
        </p:txBody>
      </p:sp>
    </p:spTree>
    <p:extLst>
      <p:ext uri="{BB962C8B-B14F-4D97-AF65-F5344CB8AC3E}">
        <p14:creationId xmlns:p14="http://schemas.microsoft.com/office/powerpoint/2010/main" val="7147740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63322F-3B4E-4B48-A59A-0145AD96D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select models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59CC5A-66FC-468D-B3BF-59DD61F97B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Model Size:</a:t>
            </a:r>
          </a:p>
          <a:p>
            <a:pPr lvl="1"/>
            <a:r>
              <a:rPr lang="en-US" dirty="0"/>
              <a:t>Prefer lightweight models (based on number of parameters).</a:t>
            </a:r>
          </a:p>
          <a:p>
            <a:r>
              <a:rPr lang="en-US" b="1" dirty="0"/>
              <a:t>GPU Limitations:</a:t>
            </a:r>
          </a:p>
          <a:p>
            <a:pPr lvl="1"/>
            <a:r>
              <a:rPr lang="en-US" dirty="0"/>
              <a:t>Free Google Colab environments have limited GPU memory (8–12 GB).</a:t>
            </a:r>
          </a:p>
          <a:p>
            <a:pPr lvl="1"/>
            <a:r>
              <a:rPr lang="en-US" dirty="0"/>
              <a:t>A smaller model reduces loading time and memory usage.</a:t>
            </a:r>
          </a:p>
          <a:p>
            <a:r>
              <a:rPr lang="en-US" b="1" dirty="0"/>
              <a:t>CPU Usage (fallback):</a:t>
            </a:r>
          </a:p>
          <a:p>
            <a:pPr lvl="1"/>
            <a:r>
              <a:rPr lang="en-US" dirty="0"/>
              <a:t>If no GPU is available, you should choose very lightweight models.</a:t>
            </a:r>
          </a:p>
          <a:p>
            <a:r>
              <a:rPr lang="en-US" b="1" dirty="0"/>
              <a:t>Language Coverage:</a:t>
            </a:r>
          </a:p>
          <a:p>
            <a:pPr lvl="1"/>
            <a:r>
              <a:rPr lang="en-US" dirty="0"/>
              <a:t>Make sure the model supports English (or any other language you plan to use).</a:t>
            </a:r>
          </a:p>
        </p:txBody>
      </p:sp>
    </p:spTree>
    <p:extLst>
      <p:ext uri="{BB962C8B-B14F-4D97-AF65-F5344CB8AC3E}">
        <p14:creationId xmlns:p14="http://schemas.microsoft.com/office/powerpoint/2010/main" val="17376953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34E55E-82E8-434A-A2A2-30B2D93C05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Introduction to RAG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314B1F-CF48-4621-9409-46027E4CB6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4326266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/>
              <a:t>What is Retrieval-Augmented Generation (RAG)?</a:t>
            </a:r>
          </a:p>
          <a:p>
            <a:pPr marL="0" indent="0">
              <a:buNone/>
            </a:pPr>
            <a:r>
              <a:rPr lang="en-US" dirty="0"/>
              <a:t>A method that combines:</a:t>
            </a:r>
          </a:p>
          <a:p>
            <a:pPr lvl="1"/>
            <a:r>
              <a:rPr lang="en-US" b="1" dirty="0"/>
              <a:t>Retrieval</a:t>
            </a:r>
            <a:r>
              <a:rPr lang="en-US" dirty="0"/>
              <a:t> (finding relevant information)</a:t>
            </a:r>
          </a:p>
          <a:p>
            <a:pPr lvl="1"/>
            <a:r>
              <a:rPr lang="en-US" b="1" dirty="0"/>
              <a:t>Generation</a:t>
            </a:r>
            <a:r>
              <a:rPr lang="en-US" dirty="0"/>
              <a:t> (producing text with an LLM)</a:t>
            </a:r>
          </a:p>
          <a:p>
            <a:pPr marL="0" indent="0">
              <a:buNone/>
            </a:pPr>
            <a:r>
              <a:rPr lang="en-US" dirty="0"/>
              <a:t>Uses external knowledge to create answers.</a:t>
            </a:r>
          </a:p>
          <a:p>
            <a:r>
              <a:rPr lang="en-US" b="1" dirty="0"/>
              <a:t>Architecture:</a:t>
            </a:r>
            <a:endParaRPr lang="en-US" dirty="0"/>
          </a:p>
          <a:p>
            <a:pPr lvl="1"/>
            <a:r>
              <a:rPr lang="en-US" b="1" dirty="0"/>
              <a:t>Retriever:</a:t>
            </a:r>
            <a:r>
              <a:rPr lang="en-US" dirty="0"/>
              <a:t> Finds relevant documents or passages using embeddings</a:t>
            </a:r>
          </a:p>
          <a:p>
            <a:pPr lvl="1"/>
            <a:r>
              <a:rPr lang="en-US" b="1" dirty="0"/>
              <a:t>Generator:</a:t>
            </a:r>
            <a:r>
              <a:rPr lang="en-US" dirty="0"/>
              <a:t> Uses the retrieved documents to produce a full answer</a:t>
            </a:r>
          </a:p>
          <a:p>
            <a:r>
              <a:rPr lang="en-US" b="1" dirty="0"/>
              <a:t>Advantages:</a:t>
            </a:r>
            <a:endParaRPr lang="en-US" dirty="0"/>
          </a:p>
          <a:p>
            <a:pPr lvl="1"/>
            <a:r>
              <a:rPr lang="en-US" dirty="0"/>
              <a:t>Works with large external datasets</a:t>
            </a:r>
          </a:p>
          <a:p>
            <a:pPr lvl="1"/>
            <a:r>
              <a:rPr lang="en-US" dirty="0"/>
              <a:t>Produces updated and more accurate answers</a:t>
            </a:r>
          </a:p>
          <a:p>
            <a:r>
              <a:rPr lang="en-US" b="1" dirty="0"/>
              <a:t>Limitations:</a:t>
            </a:r>
            <a:endParaRPr lang="en-US" dirty="0"/>
          </a:p>
          <a:p>
            <a:pPr lvl="1"/>
            <a:r>
              <a:rPr lang="en-US" dirty="0"/>
              <a:t>Depends on document quality</a:t>
            </a:r>
          </a:p>
          <a:p>
            <a:pPr lvl="1"/>
            <a:r>
              <a:rPr lang="en-US" dirty="0"/>
              <a:t>More complex architecture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843347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15AAFB-CF5F-4B13-9878-FC685FFD2F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Useful Links &amp; Tools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6E9E50-B110-4BD5-874D-530A1A90FC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 err="1"/>
              <a:t>Chroma</a:t>
            </a:r>
            <a:r>
              <a:rPr lang="el-GR" b="1" dirty="0"/>
              <a:t> (Vector DB)</a:t>
            </a:r>
            <a:r>
              <a:rPr lang="el-GR" dirty="0"/>
              <a:t>:</a:t>
            </a:r>
            <a:br>
              <a:rPr lang="el-GR" dirty="0"/>
            </a:br>
            <a:r>
              <a:rPr lang="el-GR" dirty="0"/>
              <a:t>https://docs.trychroma.com/</a:t>
            </a:r>
            <a:br>
              <a:rPr lang="el-GR" dirty="0"/>
            </a:br>
            <a:endParaRPr lang="en-US" dirty="0"/>
          </a:p>
          <a:p>
            <a:r>
              <a:rPr lang="en-US" b="1" dirty="0"/>
              <a:t>Google Colab Tips</a:t>
            </a:r>
            <a:r>
              <a:rPr lang="en-US" dirty="0"/>
              <a:t>:</a:t>
            </a:r>
            <a:br>
              <a:rPr lang="en-US" dirty="0"/>
            </a:br>
            <a:r>
              <a:rPr lang="en-US" dirty="0"/>
              <a:t>https://colab.research.google.com/notebooks/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32790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4F8E81-F65F-4D34-9C2A-7328D61495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Code – Embeddings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21276C-4508-4F51-B27F-610BC182D3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from </a:t>
            </a:r>
            <a:r>
              <a:rPr lang="en-US" dirty="0" err="1"/>
              <a:t>sentence_transformers</a:t>
            </a:r>
            <a:r>
              <a:rPr lang="en-US" dirty="0"/>
              <a:t> import </a:t>
            </a:r>
            <a:r>
              <a:rPr lang="en-US" dirty="0" err="1"/>
              <a:t>SentenceTransformer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model = </a:t>
            </a:r>
            <a:r>
              <a:rPr lang="en-US" dirty="0" err="1"/>
              <a:t>SentenceTransformer</a:t>
            </a:r>
            <a:r>
              <a:rPr lang="en-US" dirty="0"/>
              <a:t>("all-mpnet-base-v2")  #</a:t>
            </a:r>
            <a:r>
              <a:rPr lang="el-GR" dirty="0" err="1"/>
              <a:t>βρειτε</a:t>
            </a:r>
            <a:r>
              <a:rPr lang="el-GR" dirty="0"/>
              <a:t> </a:t>
            </a:r>
            <a:r>
              <a:rPr lang="el-GR" dirty="0" err="1"/>
              <a:t>καποιο</a:t>
            </a:r>
            <a:r>
              <a:rPr lang="el-GR" dirty="0"/>
              <a:t> άλλο </a:t>
            </a:r>
            <a:r>
              <a:rPr lang="el-GR" dirty="0" err="1"/>
              <a:t>μοντελο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contexts = ["Example context 1", "Example context 2"] </a:t>
            </a:r>
          </a:p>
          <a:p>
            <a:pPr marL="0" indent="0">
              <a:buNone/>
            </a:pPr>
            <a:r>
              <a:rPr lang="en-US" dirty="0"/>
              <a:t>embeddings = </a:t>
            </a:r>
            <a:r>
              <a:rPr lang="en-US" dirty="0" err="1"/>
              <a:t>model.encode</a:t>
            </a:r>
            <a:r>
              <a:rPr lang="en-US" dirty="0"/>
              <a:t>(contexts)</a:t>
            </a:r>
          </a:p>
        </p:txBody>
      </p:sp>
    </p:spTree>
    <p:extLst>
      <p:ext uri="{BB962C8B-B14F-4D97-AF65-F5344CB8AC3E}">
        <p14:creationId xmlns:p14="http://schemas.microsoft.com/office/powerpoint/2010/main" val="398700399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967D70-58F3-41E1-9F07-796E17D3D4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Code – Vector DB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687B62-3A25-4F11-A5D9-64107E134E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import </a:t>
            </a:r>
            <a:r>
              <a:rPr lang="en-US" dirty="0" err="1"/>
              <a:t>chromadb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collection.add</a:t>
            </a:r>
            <a:r>
              <a:rPr lang="en-US" dirty="0"/>
              <a:t>(</a:t>
            </a:r>
          </a:p>
          <a:p>
            <a:pPr marL="0" indent="0">
              <a:buNone/>
            </a:pPr>
            <a:r>
              <a:rPr lang="en-US" dirty="0"/>
              <a:t>    ids=["id1"], </a:t>
            </a:r>
          </a:p>
          <a:p>
            <a:pPr marL="0" indent="0">
              <a:buNone/>
            </a:pPr>
            <a:r>
              <a:rPr lang="en-US" dirty="0"/>
              <a:t>    documents=["context"], </a:t>
            </a:r>
          </a:p>
          <a:p>
            <a:pPr marL="0" indent="0">
              <a:buNone/>
            </a:pPr>
            <a:r>
              <a:rPr lang="en-US" dirty="0"/>
              <a:t>    embeddings=[embedding]</a:t>
            </a:r>
          </a:p>
          <a:p>
            <a:pPr marL="0" indent="0">
              <a:buNone/>
            </a:pP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results = </a:t>
            </a:r>
            <a:r>
              <a:rPr lang="en-US" dirty="0" err="1"/>
              <a:t>collection.query</a:t>
            </a:r>
            <a:r>
              <a:rPr lang="en-US" dirty="0"/>
              <a:t>(</a:t>
            </a:r>
            <a:r>
              <a:rPr lang="en-US" dirty="0" err="1"/>
              <a:t>query_embeddings</a:t>
            </a:r>
            <a:r>
              <a:rPr lang="en-US" dirty="0"/>
              <a:t>=embedding, </a:t>
            </a:r>
            <a:r>
              <a:rPr lang="en-US" dirty="0" err="1"/>
              <a:t>n_results</a:t>
            </a:r>
            <a:r>
              <a:rPr lang="en-US" dirty="0"/>
              <a:t>=1)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452402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7548-934F-470F-B8E1-542BA1E06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Code – LLM Answers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CCED36-4D56-4501-8356-C2FF99678F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from transformers import pipeline</a:t>
            </a:r>
          </a:p>
          <a:p>
            <a:pPr marL="0" indent="0">
              <a:buNone/>
            </a:pPr>
            <a:r>
              <a:rPr lang="en-US" dirty="0"/>
              <a:t>generator = pipeline("text-generation", model=“</a:t>
            </a:r>
            <a:r>
              <a:rPr lang="en-US" dirty="0" err="1"/>
              <a:t>your_model</a:t>
            </a:r>
            <a:r>
              <a:rPr lang="en-US" dirty="0"/>
              <a:t>")</a:t>
            </a:r>
            <a:r>
              <a:rPr lang="el-GR" dirty="0"/>
              <a:t> #</a:t>
            </a:r>
            <a:r>
              <a:rPr lang="en-US" dirty="0"/>
              <a:t>try different </a:t>
            </a:r>
            <a:r>
              <a:rPr lang="en-US" dirty="0" err="1"/>
              <a:t>llms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response = generator(prompt, </a:t>
            </a:r>
            <a:r>
              <a:rPr lang="en-US" dirty="0" err="1"/>
              <a:t>max_length</a:t>
            </a:r>
            <a:r>
              <a:rPr lang="en-US" dirty="0"/>
              <a:t>=50)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975286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BDC921-8B2F-41D1-BC71-2F893108A9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Ethics, AI and LLMs in Biomedicine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DBAABE-0E6A-4CC3-BFC2-86B1C914A9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What is AI Ethics?</a:t>
            </a:r>
          </a:p>
          <a:p>
            <a:pPr lvl="1"/>
            <a:r>
              <a:rPr lang="en-US" dirty="0"/>
              <a:t>Ensuring algorithms are fair, transparent, and beneficial.</a:t>
            </a:r>
          </a:p>
          <a:p>
            <a:r>
              <a:rPr lang="en-US" b="1" dirty="0"/>
              <a:t>Why important in biomedical LLMs?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Risk of inaccurate or harmful answers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Data bias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Patient safety</a:t>
            </a:r>
          </a:p>
        </p:txBody>
      </p:sp>
    </p:spTree>
    <p:extLst>
      <p:ext uri="{BB962C8B-B14F-4D97-AF65-F5344CB8AC3E}">
        <p14:creationId xmlns:p14="http://schemas.microsoft.com/office/powerpoint/2010/main" val="363203442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5889B1-DA40-4327-877B-315F35E4D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Ethical Considerations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9922E7-6DD5-478C-BC82-52A618F6CA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4228612"/>
          </a:xfrm>
        </p:spPr>
        <p:txBody>
          <a:bodyPr>
            <a:normAutofit/>
          </a:bodyPr>
          <a:lstStyle/>
          <a:p>
            <a:r>
              <a:rPr lang="en-US" sz="2000" b="1" dirty="0"/>
              <a:t>Accuracy &amp; Validity</a:t>
            </a:r>
          </a:p>
          <a:p>
            <a:pPr lvl="1"/>
            <a:r>
              <a:rPr lang="en-US" sz="1800" dirty="0"/>
              <a:t>Risk of generating incorrect medical information</a:t>
            </a:r>
          </a:p>
          <a:p>
            <a:r>
              <a:rPr lang="en-US" sz="2000" b="1" dirty="0"/>
              <a:t>Privacy &amp; Security</a:t>
            </a:r>
          </a:p>
          <a:p>
            <a:pPr lvl="1"/>
            <a:r>
              <a:rPr lang="en-US" sz="1800" dirty="0"/>
              <a:t>Protect sensitive health data</a:t>
            </a:r>
          </a:p>
          <a:p>
            <a:pPr lvl="1"/>
            <a:r>
              <a:rPr lang="en-US" sz="1800" dirty="0"/>
              <a:t>GDPR compliance</a:t>
            </a:r>
          </a:p>
          <a:p>
            <a:r>
              <a:rPr lang="en-US" sz="2000" b="1" dirty="0"/>
              <a:t>Fairness &amp; Inclusion</a:t>
            </a:r>
          </a:p>
          <a:p>
            <a:pPr lvl="1"/>
            <a:r>
              <a:rPr lang="en-US" sz="1800" dirty="0"/>
              <a:t>Avoid discrimination against minorities</a:t>
            </a:r>
          </a:p>
          <a:p>
            <a:r>
              <a:rPr lang="en-US" sz="2000" b="1" dirty="0"/>
              <a:t>Trust</a:t>
            </a:r>
          </a:p>
          <a:p>
            <a:pPr lvl="1"/>
            <a:r>
              <a:rPr lang="en-US" sz="1800" dirty="0"/>
              <a:t>Clinicians and patients must trust the system</a:t>
            </a:r>
          </a:p>
        </p:txBody>
      </p:sp>
    </p:spTree>
    <p:extLst>
      <p:ext uri="{BB962C8B-B14F-4D97-AF65-F5344CB8AC3E}">
        <p14:creationId xmlns:p14="http://schemas.microsoft.com/office/powerpoint/2010/main" val="96992824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69CA0-4E07-42A5-BF56-205036A32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Regulations and Frameworks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9DE6DB-CF6A-4EA5-AD99-EA656D04C6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GDPR:</a:t>
            </a:r>
            <a:r>
              <a:rPr lang="en-US" dirty="0"/>
              <a:t> How it affects patient-data use in LLMs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EU AI Act:</a:t>
            </a:r>
            <a:r>
              <a:rPr lang="en-US" dirty="0"/>
              <a:t> Framework for developing and deploying AI in the EU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Biomedical ethics:</a:t>
            </a:r>
            <a:r>
              <a:rPr lang="en-US" dirty="0"/>
              <a:t> Importance of consent and transparency</a:t>
            </a:r>
          </a:p>
        </p:txBody>
      </p:sp>
    </p:spTree>
    <p:extLst>
      <p:ext uri="{BB962C8B-B14F-4D97-AF65-F5344CB8AC3E}">
        <p14:creationId xmlns:p14="http://schemas.microsoft.com/office/powerpoint/2010/main" val="37055377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9975C1-FB76-4AF5-95CA-CBFAD1B36F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RAG vs Traditional QA Systems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B94F19-D1FB-48AC-B4D3-8C93219AA2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3" y="2340864"/>
            <a:ext cx="5215926" cy="4210856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Comparison with extractive / generative QA</a:t>
            </a:r>
            <a:r>
              <a:rPr lang="el-GR" dirty="0"/>
              <a:t>:</a:t>
            </a: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l-GR" b="1" dirty="0"/>
              <a:t>RAG</a:t>
            </a:r>
            <a:r>
              <a:rPr lang="el-GR" dirty="0"/>
              <a:t>: </a:t>
            </a:r>
            <a:r>
              <a:rPr lang="en-US" dirty="0"/>
              <a:t>Uses an external database and generates answers</a:t>
            </a:r>
            <a:r>
              <a:rPr lang="el-GR" dirty="0"/>
              <a:t>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l-GR" b="1" dirty="0"/>
              <a:t>Generative QA: </a:t>
            </a:r>
            <a:r>
              <a:rPr lang="en-US" b="1" dirty="0"/>
              <a:t>D</a:t>
            </a:r>
            <a:r>
              <a:rPr lang="en-US" dirty="0"/>
              <a:t>oes not rely on external knowledge (risk of hallucinations)</a:t>
            </a:r>
            <a:endParaRPr lang="el-GR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l-GR" b="1" dirty="0" err="1"/>
              <a:t>Extractive</a:t>
            </a:r>
            <a:r>
              <a:rPr lang="el-GR" b="1" dirty="0"/>
              <a:t> QA</a:t>
            </a:r>
            <a:r>
              <a:rPr lang="el-GR" dirty="0"/>
              <a:t>: </a:t>
            </a:r>
            <a:r>
              <a:rPr lang="en-US" dirty="0"/>
              <a:t>Restricted to exact text spans</a:t>
            </a:r>
            <a:r>
              <a:rPr lang="el-GR" dirty="0"/>
              <a:t>.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Practical uses of RAG: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l-GR" dirty="0" err="1"/>
              <a:t>Chatbots</a:t>
            </a:r>
            <a:r>
              <a:rPr lang="el-GR" dirty="0"/>
              <a:t>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Information retrieval applications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Dynamic answer generation from large data collections</a:t>
            </a:r>
            <a:r>
              <a:rPr lang="el-GR" dirty="0"/>
              <a:t>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BF45824-B5CD-44B4-A97D-1E9EB41487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7119" y="2412612"/>
            <a:ext cx="6318463" cy="3743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7573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880A2A-6870-4F29-B3C7-FFAC1AAA5C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RAG Approaches: Embeddings vs Finetuning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60293F-7DE4-4F33-A536-4F73B76B65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340863"/>
            <a:ext cx="11029615" cy="4237489"/>
          </a:xfrm>
        </p:spPr>
        <p:txBody>
          <a:bodyPr>
            <a:normAutofit fontScale="92500"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Embeddings Approach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Uses models such as BERT/RoBERTa to generate embeddings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Retrieves information from pre-computed embeddings</a:t>
            </a:r>
          </a:p>
          <a:p>
            <a:r>
              <a:rPr lang="en-US" b="1" dirty="0"/>
              <a:t>Process:</a:t>
            </a:r>
            <a:endParaRPr lang="en-US" dirty="0"/>
          </a:p>
          <a:p>
            <a:pPr>
              <a:buFont typeface="+mj-lt"/>
              <a:buAutoNum type="arabicPeriod"/>
            </a:pPr>
            <a:r>
              <a:rPr lang="en-US" dirty="0"/>
              <a:t>Create embeddings for the database</a:t>
            </a:r>
          </a:p>
          <a:p>
            <a:pPr>
              <a:buFont typeface="+mj-lt"/>
              <a:buAutoNum type="arabicPeriod"/>
            </a:pPr>
            <a:r>
              <a:rPr lang="en-US" dirty="0"/>
              <a:t>Search using similarity (e.g., cosine similarity)</a:t>
            </a:r>
          </a:p>
          <a:p>
            <a:pPr>
              <a:buFont typeface="+mj-lt"/>
              <a:buAutoNum type="arabicPeriod"/>
            </a:pPr>
            <a:r>
              <a:rPr lang="en-US" dirty="0"/>
              <a:t>Feed retrieved texts into the generator</a:t>
            </a:r>
          </a:p>
          <a:p>
            <a:r>
              <a:rPr lang="en-US" b="1" dirty="0"/>
              <a:t>Pros:</a:t>
            </a: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Flexible for large datasets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No need to train the generator</a:t>
            </a:r>
          </a:p>
          <a:p>
            <a:r>
              <a:rPr lang="en-US" b="1" dirty="0"/>
              <a:t>Cons:</a:t>
            </a: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Quality depends on embedding model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60748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AC299E-2B12-48F9-9A55-29AD45904D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Vector Embedding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3F31A5-C7C1-425D-8EC5-CBAE30468E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340863"/>
            <a:ext cx="11029615" cy="4246367"/>
          </a:xfrm>
        </p:spPr>
        <p:txBody>
          <a:bodyPr>
            <a:normAutofit/>
          </a:bodyPr>
          <a:lstStyle/>
          <a:p>
            <a:r>
              <a:rPr lang="en-US" sz="1800" dirty="0"/>
              <a:t>Vector embeddings are a technique used in NLP to represent words or phrases in a continuous vector space.</a:t>
            </a:r>
          </a:p>
          <a:p>
            <a:pPr lvl="1"/>
            <a:r>
              <a:rPr lang="en-US" sz="1500" dirty="0"/>
              <a:t>Each word is assigned a vector (a list of numerical values)</a:t>
            </a:r>
          </a:p>
          <a:p>
            <a:pPr lvl="1"/>
            <a:r>
              <a:rPr lang="en-US" sz="1500" dirty="0"/>
              <a:t>Semantically similar words lie close to each other</a:t>
            </a:r>
          </a:p>
          <a:p>
            <a:pPr lvl="1"/>
            <a:r>
              <a:rPr lang="en-US" sz="1500" dirty="0"/>
              <a:t>Embeddings are produced by neural networks trained on large text </a:t>
            </a:r>
            <a:r>
              <a:rPr lang="en-US" sz="1500" dirty="0" err="1"/>
              <a:t>datasetsWord</a:t>
            </a:r>
            <a:r>
              <a:rPr lang="en-US" sz="1500" dirty="0"/>
              <a:t> vectors capture syntactic and semantic information</a:t>
            </a:r>
          </a:p>
          <a:p>
            <a:r>
              <a:rPr lang="en-US" sz="1800" dirty="0"/>
              <a:t>Example of vector arithmetic:</a:t>
            </a:r>
          </a:p>
          <a:p>
            <a:pPr lvl="1"/>
            <a:r>
              <a:rPr lang="en-US" sz="1500" dirty="0"/>
              <a:t>vector("King") – vector("Man") + vector("Woman") ≈ vector("Queen")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22094765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C3107F-5097-40C7-9ACD-7C70EBD59D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Vector Embedding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AED5376-9715-48EF-A0A4-2D2705D2968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4035" y="2341563"/>
            <a:ext cx="7703929" cy="3633787"/>
          </a:xfrm>
        </p:spPr>
      </p:pic>
    </p:spTree>
    <p:extLst>
      <p:ext uri="{BB962C8B-B14F-4D97-AF65-F5344CB8AC3E}">
        <p14:creationId xmlns:p14="http://schemas.microsoft.com/office/powerpoint/2010/main" val="39168470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3CC820-FF3E-4406-B3A6-E9B8752AA4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RAG Approach: Finetuning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D2C0DE-08F5-4E10-8FC1-DE89C2B5C7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Finetuning</a:t>
            </a:r>
          </a:p>
          <a:p>
            <a:pPr lvl="1"/>
            <a:r>
              <a:rPr lang="en-US" dirty="0"/>
              <a:t>Training a whole RAG pipeline with task-specific data.</a:t>
            </a:r>
          </a:p>
          <a:p>
            <a:r>
              <a:rPr lang="en-US" b="1" dirty="0"/>
              <a:t>Pros:</a:t>
            </a: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More coherent answers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Captures domain-specific knowledge</a:t>
            </a:r>
          </a:p>
          <a:p>
            <a:r>
              <a:rPr lang="en-US" b="1" dirty="0"/>
              <a:t>Cons:</a:t>
            </a: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Time-consuming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Less flexible for new data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26253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D53C82-C92E-42A9-8855-5120CA51A0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What Are Embeddings?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36F76D-F62D-4F84-A5AF-F3D081A8EE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Embeddings are numerical representations of text (words, phrases, or sentences) in a multi-dimensional space.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Similar meanings → vectors close together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Different meanings → vectors far apart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They act like a “map” of semantic relationships</a:t>
            </a:r>
          </a:p>
          <a:p>
            <a:r>
              <a:rPr lang="en-US" b="1" dirty="0"/>
              <a:t>How they work in RAG:</a:t>
            </a: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The database context is converted into embeddings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The query is also converted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Similarity metrics (cosine, L2) find the closest context</a:t>
            </a:r>
          </a:p>
          <a:p>
            <a:r>
              <a:rPr lang="en-US" b="1" dirty="0"/>
              <a:t>Why are they useful?</a:t>
            </a: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Can find relevant context even without exact word matching</a:t>
            </a:r>
          </a:p>
        </p:txBody>
      </p:sp>
    </p:spTree>
    <p:extLst>
      <p:ext uri="{BB962C8B-B14F-4D97-AF65-F5344CB8AC3E}">
        <p14:creationId xmlns:p14="http://schemas.microsoft.com/office/powerpoint/2010/main" val="41671791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ABC637-7231-4117-B481-C7584EC468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Evaluating Embedding Quality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DAE41-3E9F-46B2-AEB4-8AE2163F3E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4122080"/>
          </a:xfrm>
        </p:spPr>
        <p:txBody>
          <a:bodyPr>
            <a:normAutofit/>
          </a:bodyPr>
          <a:lstStyle/>
          <a:p>
            <a:r>
              <a:rPr lang="en-US" b="1" dirty="0"/>
              <a:t>How do we know if embeddings are good?</a:t>
            </a:r>
          </a:p>
          <a:p>
            <a:r>
              <a:rPr lang="en-US" b="1" dirty="0"/>
              <a:t>Analytical approach:</a:t>
            </a: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They should preserve semantic similarity</a:t>
            </a:r>
          </a:p>
          <a:p>
            <a:r>
              <a:rPr lang="en-US" b="1" dirty="0"/>
              <a:t>Empirical approach:</a:t>
            </a: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Test whether the system retrieves the correct context</a:t>
            </a:r>
          </a:p>
          <a:p>
            <a:r>
              <a:rPr lang="en-US" b="1" dirty="0"/>
              <a:t>Factors affecting embedding quality</a:t>
            </a:r>
          </a:p>
          <a:p>
            <a:pPr lvl="1">
              <a:buFont typeface="+mj-lt"/>
              <a:buAutoNum type="arabicPeriod"/>
            </a:pPr>
            <a:r>
              <a:rPr lang="en-US" b="1" dirty="0"/>
              <a:t>Embedding model</a:t>
            </a:r>
            <a:br>
              <a:rPr lang="en-US" dirty="0"/>
            </a:br>
            <a:r>
              <a:rPr lang="en-US" dirty="0"/>
              <a:t>(e.g., Sentence Transformers like all-mpnet-base-v2 perform very well)</a:t>
            </a:r>
          </a:p>
          <a:p>
            <a:pPr lvl="1">
              <a:buFont typeface="+mj-lt"/>
              <a:buAutoNum type="arabicPeriod"/>
            </a:pPr>
            <a:r>
              <a:rPr lang="en-US" b="1" dirty="0"/>
              <a:t>Training dataset</a:t>
            </a:r>
            <a:br>
              <a:rPr lang="en-US" dirty="0"/>
            </a:br>
            <a:r>
              <a:rPr lang="en-US" dirty="0"/>
              <a:t>Similarity between training data and our domain improves quality</a:t>
            </a:r>
          </a:p>
          <a:p>
            <a:pPr lvl="1">
              <a:buFont typeface="+mj-lt"/>
              <a:buAutoNum type="arabicPeriod"/>
            </a:pPr>
            <a:r>
              <a:rPr lang="en-US" b="1" dirty="0"/>
              <a:t>Similarity metric</a:t>
            </a:r>
            <a:br>
              <a:rPr lang="en-US" dirty="0"/>
            </a:br>
            <a:r>
              <a:rPr lang="en-US" dirty="0"/>
              <a:t>(cosine similarity vs L2 distance)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7736377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VTI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Dividend">
      <a:majorFont>
        <a:latin typeface="Franklin Gothic Demi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VTI" id="{97558BDE-0B66-457C-BB6F-7B1B22DAA9B8}" vid="{F53508A3-AC60-448A-AF37-934D5F1A0D5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2192</TotalTime>
  <Words>1399</Words>
  <Application>Microsoft Office PowerPoint</Application>
  <PresentationFormat>Widescreen</PresentationFormat>
  <Paragraphs>180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5" baseType="lpstr">
      <vt:lpstr>Arial</vt:lpstr>
      <vt:lpstr>Calibri</vt:lpstr>
      <vt:lpstr>Cambria Math</vt:lpstr>
      <vt:lpstr>Franklin Gothic Book</vt:lpstr>
      <vt:lpstr>Franklin Gothic Demi</vt:lpstr>
      <vt:lpstr>Times New Roman</vt:lpstr>
      <vt:lpstr>Wingdings</vt:lpstr>
      <vt:lpstr>Wingdings 2</vt:lpstr>
      <vt:lpstr>DividendVTI</vt:lpstr>
      <vt:lpstr>Voice and Natural Language Processing</vt:lpstr>
      <vt:lpstr>Introduction to RAG</vt:lpstr>
      <vt:lpstr>RAG vs Traditional QA Systems</vt:lpstr>
      <vt:lpstr>RAG Approaches: Embeddings vs Finetuning</vt:lpstr>
      <vt:lpstr>Vector Embedding</vt:lpstr>
      <vt:lpstr>Vector Embedding</vt:lpstr>
      <vt:lpstr>RAG Approach: Finetuning</vt:lpstr>
      <vt:lpstr>What Are Embeddings?</vt:lpstr>
      <vt:lpstr>Evaluating Embedding Quality</vt:lpstr>
      <vt:lpstr>Embeddings Example</vt:lpstr>
      <vt:lpstr>VECTOR DB</vt:lpstr>
      <vt:lpstr>Evaluation Metrics</vt:lpstr>
      <vt:lpstr>Evaluation Metrics</vt:lpstr>
      <vt:lpstr>Recall@K</vt:lpstr>
      <vt:lpstr>Evaluation Metrics</vt:lpstr>
      <vt:lpstr>LitQA2: What It Is and Why We Use It</vt:lpstr>
      <vt:lpstr>LitQA2 Example</vt:lpstr>
      <vt:lpstr>Model Selection Guidelines</vt:lpstr>
      <vt:lpstr>How to select models</vt:lpstr>
      <vt:lpstr>Useful Links &amp; Tools</vt:lpstr>
      <vt:lpstr>Example Code – Embeddings</vt:lpstr>
      <vt:lpstr>Example Code – Vector DB</vt:lpstr>
      <vt:lpstr>Example Code – LLM Answers</vt:lpstr>
      <vt:lpstr>Ethics, AI and LLMs in Biomedicine</vt:lpstr>
      <vt:lpstr>Ethical Considerations</vt:lpstr>
      <vt:lpstr>Regulations and Frameworks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Επεξεργασια Φωνης και Φυσικης Γλωσσας</dc:title>
  <dc:creator>Maria Chatzimina</dc:creator>
  <cp:lastModifiedBy>Maria Chatzimina</cp:lastModifiedBy>
  <cp:revision>47</cp:revision>
  <dcterms:created xsi:type="dcterms:W3CDTF">2024-12-16T14:45:32Z</dcterms:created>
  <dcterms:modified xsi:type="dcterms:W3CDTF">2025-11-19T12:05:11Z</dcterms:modified>
</cp:coreProperties>
</file>