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7" r:id="rId11"/>
    <p:sldId id="295" r:id="rId12"/>
    <p:sldId id="296" r:id="rId13"/>
    <p:sldId id="298" r:id="rId14"/>
    <p:sldId id="315" r:id="rId15"/>
    <p:sldId id="299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09" r:id="rId24"/>
    <p:sldId id="305" r:id="rId25"/>
    <p:sldId id="306" r:id="rId26"/>
    <p:sldId id="311" r:id="rId27"/>
    <p:sldId id="312" r:id="rId28"/>
    <p:sldId id="314" r:id="rId29"/>
    <p:sldId id="256" r:id="rId30"/>
    <p:sldId id="260" r:id="rId31"/>
    <p:sldId id="262" r:id="rId32"/>
    <p:sldId id="264" r:id="rId33"/>
    <p:sldId id="265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Chatzimina" initials="m" lastIdx="1" clrIdx="0">
    <p:extLst>
      <p:ext uri="{19B8F6BF-5375-455C-9EA6-DF929625EA0E}">
        <p15:presenceInfo xmlns:p15="http://schemas.microsoft.com/office/powerpoint/2012/main" userId="Maria Chatzi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8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772693-1E62-458A-912A-23B773BAF5E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73A717-8DE8-4E86-9B23-1D47D65716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37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as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3ySGjsjHBpYRIjKa60e6rH67bvT9L27U?usp=shar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93355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Voice and Natural Language 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90057"/>
            <a:ext cx="10993546" cy="133894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Chatzimina Maria,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Tsiknakis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manolis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Email: ddk8@edu.hmu.gr</a:t>
            </a:r>
          </a:p>
        </p:txBody>
      </p:sp>
      <p:pic>
        <p:nvPicPr>
          <p:cNvPr id="1032" name="Picture 8" descr="What's the difference in Natural Language Processing, Natural Language  Understanding &amp; Large Language Models?">
            <a:extLst>
              <a:ext uri="{FF2B5EF4-FFF2-40B4-BE49-F238E27FC236}">
                <a16:creationId xmlns:a16="http://schemas.microsoft.com/office/drawing/2014/main" id="{5262ACF8-5F28-486F-B838-2335AD21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8" y="3429000"/>
            <a:ext cx="5667643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38A8-F8E8-41CA-8850-4FA0A25D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Dialogue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5677-01F0-422F-B982-F24779BA7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3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Example-Based Dialogue Management</a:t>
            </a:r>
          </a:p>
          <a:p>
            <a:pPr marL="0" indent="0">
              <a:buNone/>
            </a:pPr>
            <a:r>
              <a:rPr lang="en-US" dirty="0"/>
              <a:t>The system learns from past dialogues and selects appropriate responses based on similarities. </a:t>
            </a:r>
          </a:p>
          <a:p>
            <a:pPr marL="0" indent="0">
              <a:buNone/>
            </a:pPr>
            <a:r>
              <a:rPr lang="en-US" dirty="0"/>
              <a:t>Example: If a user previously asked for “a movie” and the system asked “what genre do you prefer?”, this is reused.</a:t>
            </a:r>
          </a:p>
          <a:p>
            <a:pPr marL="0" indent="0">
              <a:buNone/>
            </a:pPr>
            <a:r>
              <a:rPr lang="en-US" b="1" dirty="0"/>
              <a:t>5. State-Based Dialogue Management</a:t>
            </a:r>
          </a:p>
          <a:p>
            <a:pPr marL="0" indent="0">
              <a:buNone/>
            </a:pPr>
            <a:r>
              <a:rPr lang="en-US" dirty="0"/>
              <a:t>The system maintains a state with information about the dialogue, and uses it for subsequent responses. </a:t>
            </a:r>
          </a:p>
          <a:p>
            <a:pPr marL="0" indent="0">
              <a:buNone/>
            </a:pPr>
            <a:r>
              <a:rPr lang="en-US" dirty="0"/>
              <a:t>Example: In a travel booking, it tracks: origin, destination, and travel date to guide the user correctly.</a:t>
            </a:r>
          </a:p>
          <a:p>
            <a:pPr marL="0" indent="0">
              <a:buNone/>
            </a:pPr>
            <a:r>
              <a:rPr lang="en-US" b="1" dirty="0"/>
              <a:t>6. Dialogue Management in Chatbots</a:t>
            </a:r>
          </a:p>
          <a:p>
            <a:pPr marL="0" indent="0">
              <a:buNone/>
            </a:pPr>
            <a:r>
              <a:rPr lang="en-US" dirty="0"/>
              <a:t>Chatbots use dialogue mechanisms to understand what the user is saying, select a response, and maintain coherence in the conversation. </a:t>
            </a:r>
          </a:p>
          <a:p>
            <a:pPr marL="0" indent="0">
              <a:buNone/>
            </a:pPr>
            <a:r>
              <a:rPr lang="en-US" dirty="0"/>
              <a:t>Example: If a request is not understood, the bot can ask for clarification or suggest options to the user.</a:t>
            </a:r>
          </a:p>
        </p:txBody>
      </p:sp>
    </p:spTree>
    <p:extLst>
      <p:ext uri="{BB962C8B-B14F-4D97-AF65-F5344CB8AC3E}">
        <p14:creationId xmlns:p14="http://schemas.microsoft.com/office/powerpoint/2010/main" val="344557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1750-F203-44F3-A193-6EC19C24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Rasa – NLU and Dialogue 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F84B-E374-4908-A89B-1E9B6D10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Open-source platform for NLU + dialogue</a:t>
            </a:r>
          </a:p>
          <a:p>
            <a:r>
              <a:rPr lang="en-US" dirty="0"/>
              <a:t>Trains intents/entities</a:t>
            </a:r>
          </a:p>
          <a:p>
            <a:r>
              <a:rPr lang="en-US" dirty="0"/>
              <a:t>Uses policies to decide actions</a:t>
            </a:r>
          </a:p>
          <a:p>
            <a:r>
              <a:rPr lang="en-US" dirty="0"/>
              <a:t>Typical pipeline: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User</a:t>
            </a:r>
            <a:r>
              <a:rPr lang="el-GR" dirty="0"/>
              <a:t> → </a:t>
            </a:r>
            <a:r>
              <a:rPr lang="en-US" dirty="0"/>
              <a:t>Message</a:t>
            </a:r>
            <a:endParaRPr lang="el-GR" dirty="0"/>
          </a:p>
          <a:p>
            <a:pPr lvl="1">
              <a:buFont typeface="+mj-lt"/>
              <a:buAutoNum type="arabicPeriod"/>
            </a:pPr>
            <a:r>
              <a:rPr lang="en-US" dirty="0"/>
              <a:t>NLU → intent/entity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Dialogue policy → decision</a:t>
            </a:r>
            <a:endParaRPr lang="el-GR" dirty="0"/>
          </a:p>
          <a:p>
            <a:pPr lvl="1">
              <a:buFont typeface="+mj-lt"/>
              <a:buAutoNum type="arabicPeriod"/>
            </a:pPr>
            <a:r>
              <a:rPr lang="en-US" dirty="0"/>
              <a:t>Response</a:t>
            </a:r>
            <a:r>
              <a:rPr lang="el-GR" dirty="0"/>
              <a:t> → </a:t>
            </a:r>
            <a:r>
              <a:rPr lang="en-US" dirty="0"/>
              <a:t>User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Link: </a:t>
            </a:r>
            <a:r>
              <a:rPr lang="en-US" dirty="0">
                <a:hlinkClick r:id="rId2"/>
              </a:rPr>
              <a:t>https://rasa.com/</a:t>
            </a:r>
            <a:endParaRPr lang="el-GR" dirty="0"/>
          </a:p>
          <a:p>
            <a:endParaRPr lang="en-US" dirty="0"/>
          </a:p>
        </p:txBody>
      </p:sp>
      <p:pic>
        <p:nvPicPr>
          <p:cNvPr id="3074" name="Picture 2" descr="Rasa - building an assistant from scratch | Blog | viesure">
            <a:extLst>
              <a:ext uri="{FF2B5EF4-FFF2-40B4-BE49-F238E27FC236}">
                <a16:creationId xmlns:a16="http://schemas.microsoft.com/office/drawing/2014/main" id="{4F8F03CB-34B1-42FC-82F9-9EF16A9F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08" y="3582098"/>
            <a:ext cx="7186768" cy="31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sa Developer Certification Exam">
            <a:extLst>
              <a:ext uri="{FF2B5EF4-FFF2-40B4-BE49-F238E27FC236}">
                <a16:creationId xmlns:a16="http://schemas.microsoft.com/office/drawing/2014/main" id="{5299F676-1514-4686-AE22-5DB8315A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147" y="653190"/>
            <a:ext cx="1948928" cy="9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3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5D8-43E7-4450-95AD-90B18D66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Dialogflow</a:t>
            </a:r>
            <a:r>
              <a:rPr lang="en-US" b="1" dirty="0"/>
              <a:t> – NLU 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FE52-8BF9-4189-B22A-9019B652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platform</a:t>
            </a:r>
          </a:p>
          <a:p>
            <a:r>
              <a:rPr lang="en-US" dirty="0"/>
              <a:t>Visual interface</a:t>
            </a:r>
          </a:p>
          <a:p>
            <a:r>
              <a:rPr lang="en-US" dirty="0"/>
              <a:t>Easy integration with apps and Google Assistant</a:t>
            </a:r>
          </a:p>
        </p:txBody>
      </p:sp>
      <p:pic>
        <p:nvPicPr>
          <p:cNvPr id="4098" name="Picture 2" descr="Dialogflow: External NLU – Cognigy.AI Help Center">
            <a:extLst>
              <a:ext uri="{FF2B5EF4-FFF2-40B4-BE49-F238E27FC236}">
                <a16:creationId xmlns:a16="http://schemas.microsoft.com/office/drawing/2014/main" id="{9ACCC490-59A0-445F-88AE-99E8E4CD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9" y="1904822"/>
            <a:ext cx="5344232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B05A-6C1C-436E-9BD8-22BDF230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NLU-based Bots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E88A-C6D7-4689-8DD6-BF32CC86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Better understanding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natural dialogue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Customizable</a:t>
            </a:r>
          </a:p>
          <a:p>
            <a:r>
              <a:rPr lang="en-US" sz="2000" b="1" dirty="0"/>
              <a:t>Limitations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Require training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Limited generalization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2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D19-0D3E-4DBA-8AD7-F73527AE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NLU Chatbots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C713-754B-4931-ADEA-8ED02F27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Since 2023–2025, developers increasingly prefer:</a:t>
            </a:r>
          </a:p>
          <a:p>
            <a:pPr lvl="1"/>
            <a:r>
              <a:rPr lang="en-US" b="1" dirty="0"/>
              <a:t>LLM-based chatbots</a:t>
            </a:r>
            <a:endParaRPr lang="en-US" dirty="0"/>
          </a:p>
          <a:p>
            <a:pPr lvl="1"/>
            <a:r>
              <a:rPr lang="en-US" b="1" dirty="0"/>
              <a:t>RAG systems</a:t>
            </a:r>
            <a:endParaRPr lang="en-US" dirty="0"/>
          </a:p>
          <a:p>
            <a:pPr lvl="1"/>
            <a:r>
              <a:rPr lang="en-US" b="1" dirty="0"/>
              <a:t>Custom agents built with </a:t>
            </a:r>
            <a:r>
              <a:rPr lang="en-US" b="1" dirty="0" err="1"/>
              <a:t>OpenAI</a:t>
            </a:r>
            <a:r>
              <a:rPr lang="en-US" b="1" dirty="0"/>
              <a:t>, Gemini, Claude APIs</a:t>
            </a:r>
            <a:endParaRPr lang="en-US" dirty="0"/>
          </a:p>
          <a:p>
            <a:pPr lvl="1"/>
            <a:r>
              <a:rPr lang="en-US" b="1" dirty="0"/>
              <a:t>Python frameworks (</a:t>
            </a:r>
            <a:r>
              <a:rPr lang="en-US" b="1" dirty="0" err="1"/>
              <a:t>LangChain</a:t>
            </a:r>
            <a:r>
              <a:rPr lang="en-US" b="1" dirty="0"/>
              <a:t>, Rasa 3, Haystack)</a:t>
            </a:r>
            <a:endParaRPr lang="en-US" dirty="0"/>
          </a:p>
          <a:p>
            <a:pPr lvl="1"/>
            <a:r>
              <a:rPr lang="en-US" b="1" dirty="0" err="1"/>
              <a:t>Flowise</a:t>
            </a:r>
            <a:r>
              <a:rPr lang="en-US" b="1" dirty="0"/>
              <a:t> / </a:t>
            </a:r>
            <a:r>
              <a:rPr lang="en-US" b="1" dirty="0" err="1"/>
              <a:t>Botpress</a:t>
            </a:r>
            <a:r>
              <a:rPr lang="en-US" b="1" dirty="0"/>
              <a:t> (modern low-code)</a:t>
            </a:r>
            <a:endParaRPr lang="en-US" dirty="0"/>
          </a:p>
          <a:p>
            <a:r>
              <a:rPr lang="en-US" dirty="0" err="1"/>
              <a:t>Dialogflow</a:t>
            </a:r>
            <a:r>
              <a:rPr lang="en-US" dirty="0"/>
              <a:t> is falling behind because it is:</a:t>
            </a:r>
          </a:p>
          <a:p>
            <a:pPr lvl="1"/>
            <a:r>
              <a:rPr lang="en-US" dirty="0"/>
              <a:t>intent-based (old paradigm)</a:t>
            </a:r>
          </a:p>
          <a:p>
            <a:pPr lvl="1"/>
            <a:r>
              <a:rPr lang="en-US" dirty="0"/>
              <a:t>not optimized for LLM interactions</a:t>
            </a:r>
          </a:p>
          <a:p>
            <a:pPr lvl="1"/>
            <a:r>
              <a:rPr lang="en-US" dirty="0"/>
              <a:t>expensive for large-scale use</a:t>
            </a:r>
          </a:p>
          <a:p>
            <a:pPr lvl="1"/>
            <a:r>
              <a:rPr lang="en-US" dirty="0"/>
              <a:t>less flexible than modern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1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B668-A53C-4C8C-8BE1-076FD640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LLM-based Chatbots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6DEA-5DFF-44EB-A5D1-98F1DB68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Large Language Models (LLMs) such as GPT-4/5/Gemini to respond dynamically, without intents or flows.</a:t>
            </a:r>
          </a:p>
          <a:p>
            <a:pPr marL="0" indent="0">
              <a:buNone/>
            </a:pPr>
            <a:r>
              <a:rPr lang="en-US" b="1" dirty="0"/>
              <a:t>Examples</a:t>
            </a:r>
          </a:p>
          <a:p>
            <a:pPr lvl="1"/>
            <a:r>
              <a:rPr lang="en-US" dirty="0"/>
              <a:t>ChatGPT</a:t>
            </a:r>
          </a:p>
          <a:p>
            <a:pPr lvl="1"/>
            <a:r>
              <a:rPr lang="en-US" dirty="0"/>
              <a:t>Claude</a:t>
            </a:r>
          </a:p>
          <a:p>
            <a:pPr lvl="1"/>
            <a:r>
              <a:rPr lang="en-US" dirty="0"/>
              <a:t>Custom chatbots using </a:t>
            </a:r>
            <a:r>
              <a:rPr lang="en-US" dirty="0" err="1"/>
              <a:t>OpenAI</a:t>
            </a:r>
            <a:r>
              <a:rPr lang="en-US" dirty="0"/>
              <a:t> API</a:t>
            </a:r>
          </a:p>
          <a:p>
            <a:pPr lvl="1"/>
            <a:r>
              <a:rPr lang="en-US" dirty="0"/>
              <a:t>Internal company chatbots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0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1B0E-6DBD-49AE-B06C-0FFD66E2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76989"/>
            <a:ext cx="11029616" cy="1188720"/>
          </a:xfrm>
        </p:spPr>
        <p:txBody>
          <a:bodyPr/>
          <a:lstStyle/>
          <a:p>
            <a:r>
              <a:rPr lang="en-US" b="1" dirty="0"/>
              <a:t>LLM-based Chatbots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87E1-ED84-4532-9A3C-F16424C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 manual intent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Very flexible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Natural, open-ended dialogue</a:t>
            </a:r>
          </a:p>
          <a:p>
            <a:r>
              <a:rPr lang="en-US" sz="2000" b="1" dirty="0"/>
              <a:t>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Hallucinations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 memory unless implemented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answer out-of-scope questions</a:t>
            </a:r>
          </a:p>
        </p:txBody>
      </p:sp>
    </p:spTree>
    <p:extLst>
      <p:ext uri="{BB962C8B-B14F-4D97-AF65-F5344CB8AC3E}">
        <p14:creationId xmlns:p14="http://schemas.microsoft.com/office/powerpoint/2010/main" val="101234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61B3-DF39-426A-91B3-C8547D16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RAG + LLM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25D0-7385-4832-90D9-8C6DFB70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RAG + LLM = an informed agent</a:t>
            </a:r>
            <a:endParaRPr lang="en-US" dirty="0"/>
          </a:p>
          <a:p>
            <a:r>
              <a:rPr lang="en-US" dirty="0"/>
              <a:t>The system retrieves information and injects it into the prompt.</a:t>
            </a:r>
          </a:p>
          <a:p>
            <a:pPr marL="0" indent="0"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 chatbot that answers based on PDF documents.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7A0B59F-BE99-4618-95DE-115F22DD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61" y="2505825"/>
            <a:ext cx="5560563" cy="33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7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F95F-3888-4381-9293-0C31C4C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Prompt Engineering </a:t>
            </a:r>
            <a:r>
              <a:rPr lang="el-GR" b="1" dirty="0"/>
              <a:t>σε </a:t>
            </a:r>
            <a:r>
              <a:rPr lang="en-US" b="1" dirty="0"/>
              <a:t>Chatbots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D170-9DAE-4500-9ED8-758FF2D0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23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Role / Instructions / Goal</a:t>
            </a:r>
          </a:p>
          <a:p>
            <a:pPr lvl="1"/>
            <a:r>
              <a:rPr lang="en-US" i="1" dirty="0"/>
              <a:t>Role:</a:t>
            </a:r>
            <a:r>
              <a:rPr lang="en-US" dirty="0"/>
              <a:t> “You act as a medical assistant.”</a:t>
            </a:r>
          </a:p>
          <a:p>
            <a:pPr lvl="1"/>
            <a:r>
              <a:rPr lang="en-US" i="1" dirty="0"/>
              <a:t>Instructions:</a:t>
            </a:r>
            <a:r>
              <a:rPr lang="en-US" dirty="0"/>
              <a:t> “Be short, simple, and clear.”</a:t>
            </a:r>
          </a:p>
          <a:p>
            <a:pPr lvl="1"/>
            <a:r>
              <a:rPr lang="en-US" i="1" dirty="0"/>
              <a:t>Goal:</a:t>
            </a:r>
            <a:r>
              <a:rPr lang="en-US" dirty="0"/>
              <a:t> Guide the model into the correct style and purpose.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Understanding the LLM Model: Chatbots, especially those powered by Large Language Models (LLM), respond based on the data they receive. Direct Engineering aims to shape this data to elicit the desired outcome.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Clarity and Context: Well-designed prompts provide the chatbot with clear instructions and relevant content, helping it understand the user’s intent and the overall conversation.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Improving Output Quality: By optimizing prompts, you can reduce ambiguity, improve the accuracy of responses, and minimize the chatbot’s generation of illusions or misinformation.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Improving User Experience: Direct Engineering contributes to a more natural and engaging chatbot experience, making it easier for users to interact and satisfy their needs.</a:t>
            </a:r>
          </a:p>
        </p:txBody>
      </p:sp>
    </p:spTree>
    <p:extLst>
      <p:ext uri="{BB962C8B-B14F-4D97-AF65-F5344CB8AC3E}">
        <p14:creationId xmlns:p14="http://schemas.microsoft.com/office/powerpoint/2010/main" val="247865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B3AA-A0CD-4973-9A7A-929B570E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FBE5-FFC2-4484-A77C-E7EBFE1F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5727329" cy="4437441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agent</a:t>
            </a:r>
            <a:r>
              <a:rPr lang="en-US" dirty="0"/>
              <a:t> is a system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understands its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makes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takes actions to achieve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 - This refers to the context in which the LLM is working. The LLM uses the context of its previous actions and the current context to guide its decision-making for subsequent actions. AI agent frameworks allow developers to maintain this context more easily.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Tools - To complete the task requested by the user and designed by the LLM, the LLM needs access to tools. Some examples of tools might be a database, an API, an external application, or even another LLM.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32681-B4D8-4E25-823F-13573022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4" y="1437871"/>
            <a:ext cx="5335059" cy="49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E1C0-7F35-42B4-8819-5C039497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E35E-BA83-4E95-86BE-61529A46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73000"/>
          </a:xfrm>
        </p:spPr>
        <p:txBody>
          <a:bodyPr>
            <a:normAutofit/>
          </a:bodyPr>
          <a:lstStyle/>
          <a:p>
            <a:r>
              <a:rPr lang="en-US" sz="1800" b="1" dirty="0"/>
              <a:t>What is a Chatbot?</a:t>
            </a:r>
          </a:p>
          <a:p>
            <a:pPr marL="0" indent="0">
              <a:buNone/>
            </a:pPr>
            <a:r>
              <a:rPr lang="en-US" sz="1800" dirty="0"/>
              <a:t>A chatbot is a software system that simulates conversation with humans using natural language.</a:t>
            </a:r>
          </a:p>
          <a:p>
            <a:pPr marL="0" indent="0">
              <a:buNone/>
            </a:pPr>
            <a:r>
              <a:rPr lang="en-US" sz="1800" dirty="0"/>
              <a:t>It may be based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simple rules,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predefined responses,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Artificial Intelligence (AI) and machine learning.</a:t>
            </a:r>
          </a:p>
          <a:p>
            <a:r>
              <a:rPr lang="en-US" sz="1800" b="1" dirty="0"/>
              <a:t>Examples of chatbots around 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Customer support in e-shops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Assistants in banks, airlines, mobile apps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Educational or psychological chatbots (e.g., </a:t>
            </a:r>
            <a:r>
              <a:rPr lang="en-US" dirty="0" err="1"/>
              <a:t>Woebot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930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C1E6-BDA7-41F3-9DAB-23CA073A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Chatbot vs AI Agent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D730-5E6E-4E47-A544-1C1EEE779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158588" cy="36344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Σκοπός (</a:t>
            </a:r>
            <a:r>
              <a:rPr lang="en-US" dirty="0"/>
              <a:t>goal)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Μνήμη (</a:t>
            </a:r>
            <a:r>
              <a:rPr lang="en-US" dirty="0"/>
              <a:t>memory)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Στρατηγική / Λογική (</a:t>
            </a:r>
            <a:r>
              <a:rPr lang="en-US" dirty="0"/>
              <a:t>planning)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Εργαλεία (</a:t>
            </a:r>
            <a:r>
              <a:rPr lang="en-US" dirty="0"/>
              <a:t>tool use)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LLM (</a:t>
            </a:r>
            <a:r>
              <a:rPr lang="el-GR" dirty="0"/>
              <a:t>για γλώσσα και απόφαση)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503AB5-51C2-46D4-A723-09714F177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25280"/>
              </p:ext>
            </p:extLst>
          </p:nvPr>
        </p:nvGraphicFramePr>
        <p:xfrm>
          <a:off x="4287915" y="1915286"/>
          <a:ext cx="7667328" cy="397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val="2144298435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4206492589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4181455380"/>
                    </a:ext>
                  </a:extLst>
                </a:gridCol>
              </a:tblGrid>
              <a:tr h="455710">
                <a:tc>
                  <a:txBody>
                    <a:bodyPr/>
                    <a:lstStyle/>
                    <a:p>
                      <a:r>
                        <a:rPr lang="en-US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Chatbot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AI Agent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573546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Initiation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Responds to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Works after initial 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148535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Autonomy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471414"/>
                  </a:ext>
                </a:extLst>
              </a:tr>
              <a:tr h="786568">
                <a:tc>
                  <a:txBody>
                    <a:bodyPr/>
                    <a:lstStyle/>
                    <a:p>
                      <a:r>
                        <a:rPr lang="en-US" b="1"/>
                        <a:t>Tool Use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Uses tools only when asked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Chooses tools independently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106950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Memory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Long-term, adaptive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888034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Goal Handling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Answers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Completes tasks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831499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Reasoning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Local, per-question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Multi-step 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973060"/>
                  </a:ext>
                </a:extLst>
              </a:tr>
              <a:tr h="455710">
                <a:tc>
                  <a:txBody>
                    <a:bodyPr/>
                    <a:lstStyle/>
                    <a:p>
                      <a:r>
                        <a:rPr lang="en-US" b="1"/>
                        <a:t>Examples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ChatGPT, Copilot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AutoGPT</a:t>
                      </a:r>
                      <a:r>
                        <a:rPr lang="en-US" dirty="0"/>
                        <a:t>-like agents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08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B17D-4E72-49BA-B1CA-671E71CE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Chatbot vs AI Agent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9FA0-E5A9-4BEB-A0DB-05ADE7DB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75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</a:t>
            </a:r>
          </a:p>
          <a:p>
            <a:r>
              <a:rPr lang="en-US" b="1" dirty="0"/>
              <a:t>Chatbot</a:t>
            </a:r>
          </a:p>
          <a:p>
            <a:r>
              <a:rPr lang="en-US" dirty="0"/>
              <a:t>User: “What’s the temperature in Athens?”</a:t>
            </a:r>
            <a:br>
              <a:rPr lang="en-US" dirty="0"/>
            </a:br>
            <a:r>
              <a:rPr lang="en-US" dirty="0"/>
              <a:t>→ Calls weather API</a:t>
            </a:r>
            <a:br>
              <a:rPr lang="en-US" dirty="0"/>
            </a:br>
            <a:r>
              <a:rPr lang="en-US" dirty="0"/>
              <a:t>→ “29°C”</a:t>
            </a:r>
          </a:p>
          <a:p>
            <a:r>
              <a:rPr lang="en-US" b="1" dirty="0"/>
              <a:t>AI Agent</a:t>
            </a:r>
          </a:p>
          <a:p>
            <a:r>
              <a:rPr lang="en-US" dirty="0"/>
              <a:t>User: “I’m traveling to Athens tomorrow. What should I wear?”</a:t>
            </a:r>
            <a:br>
              <a:rPr lang="en-US" dirty="0"/>
            </a:br>
            <a:r>
              <a:rPr lang="en-US" dirty="0"/>
              <a:t>→ Retrieves weather</a:t>
            </a:r>
            <a:br>
              <a:rPr lang="en-US" dirty="0"/>
            </a:br>
            <a:r>
              <a:rPr lang="en-US" dirty="0"/>
              <a:t>→ Reasons</a:t>
            </a:r>
            <a:br>
              <a:rPr lang="en-US" dirty="0"/>
            </a:br>
            <a:r>
              <a:rPr lang="en-US" dirty="0"/>
              <a:t>→ “It will be 29°C. Dress lightly.”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A332-24EB-46A0-9B98-539BA73F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AI assistants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2C0B-2CC6-4C4F-8BE2-F7CF9250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64122"/>
          </a:xfrm>
        </p:spPr>
        <p:txBody>
          <a:bodyPr>
            <a:normAutofit/>
          </a:bodyPr>
          <a:lstStyle/>
          <a:p>
            <a:r>
              <a:rPr lang="en-US" b="1" dirty="0"/>
              <a:t>Conversational AI: </a:t>
            </a:r>
            <a:r>
              <a:rPr lang="en-US" dirty="0"/>
              <a:t>AI assistants powered by LLMs use Natural Language Processing (NLP) to communicate with users through a chatbot interface.</a:t>
            </a:r>
          </a:p>
          <a:p>
            <a:pPr marL="324000" lvl="1" indent="0">
              <a:buNone/>
            </a:pPr>
            <a:r>
              <a:rPr lang="en-US" dirty="0"/>
              <a:t>Examples include Microsoft Copilot, ChatGPT, and IBM </a:t>
            </a:r>
            <a:r>
              <a:rPr lang="en-US" dirty="0" err="1"/>
              <a:t>watsonx</a:t>
            </a:r>
            <a:r>
              <a:rPr lang="en-US" dirty="0"/>
              <a:t>™ Assistant.</a:t>
            </a:r>
            <a:br>
              <a:rPr lang="en-US" dirty="0"/>
            </a:br>
            <a:r>
              <a:rPr lang="en-US" dirty="0"/>
              <a:t>These assistants integrate with APIs to extend their capabilities.</a:t>
            </a:r>
            <a:endParaRPr lang="el-GR" dirty="0"/>
          </a:p>
          <a:p>
            <a:r>
              <a:rPr lang="en-US" b="1" dirty="0"/>
              <a:t>Prompts: </a:t>
            </a:r>
            <a:r>
              <a:rPr lang="en-US" dirty="0"/>
              <a:t>AI assistants need a clearly defined problem or question to begin.</a:t>
            </a:r>
            <a:br>
              <a:rPr lang="en-US" dirty="0"/>
            </a:br>
            <a:r>
              <a:rPr lang="en-US" dirty="0"/>
              <a:t>They rely on continuous user input to move the conversation forward.</a:t>
            </a:r>
            <a:endParaRPr lang="el-GR" dirty="0"/>
          </a:p>
          <a:p>
            <a:r>
              <a:rPr lang="en-US" b="1" dirty="0"/>
              <a:t>Recommendations: </a:t>
            </a:r>
            <a:r>
              <a:rPr lang="en-US" dirty="0"/>
              <a:t>An AI assistant can suggest information or actions based on the data it has access to. </a:t>
            </a:r>
            <a:br>
              <a:rPr lang="en-US" dirty="0"/>
            </a:br>
            <a:r>
              <a:rPr lang="en-US" dirty="0"/>
              <a:t>Users should always verify the results for accuracy.</a:t>
            </a:r>
            <a:endParaRPr lang="el-GR" dirty="0"/>
          </a:p>
          <a:p>
            <a:r>
              <a:rPr lang="en-US" b="1" dirty="0"/>
              <a:t>Tuning: </a:t>
            </a:r>
            <a:r>
              <a:rPr lang="en-US" dirty="0"/>
              <a:t>Users can adapt AI models to more specific tasks through fine-tuning, which avoids retraining from scratch.</a:t>
            </a:r>
            <a:br>
              <a:rPr lang="en-US" dirty="0"/>
            </a:br>
            <a:r>
              <a:rPr lang="en-US" dirty="0"/>
              <a:t>With optimization, labelled examples can be provided so the model adapts to a target task.</a:t>
            </a:r>
            <a:br>
              <a:rPr lang="en-US" dirty="0"/>
            </a:br>
            <a:r>
              <a:rPr lang="en-US" dirty="0"/>
              <a:t>Through prompt tuning, professionals can give the model a specific context or role for the task.</a:t>
            </a:r>
          </a:p>
        </p:txBody>
      </p:sp>
    </p:spTree>
    <p:extLst>
      <p:ext uri="{BB962C8B-B14F-4D97-AF65-F5344CB8AC3E}">
        <p14:creationId xmlns:p14="http://schemas.microsoft.com/office/powerpoint/2010/main" val="265571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E471-3A4D-4229-A842-7BB33BFC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AI </a:t>
            </a:r>
            <a:r>
              <a:rPr lang="en-US" b="0" i="0" dirty="0" err="1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agentS</a:t>
            </a:r>
            <a:r>
              <a:rPr lang="en-US" b="0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 :  Taking Initiative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9863-5E72-4714-A962-646D3C23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24109"/>
            <a:ext cx="5514807" cy="47495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Greater Autonomy: </a:t>
            </a:r>
            <a:r>
              <a:rPr lang="en-US" dirty="0"/>
              <a:t>After an initial prompt, AI agents can continue working without further user input, reducing the need for human supervision.</a:t>
            </a:r>
            <a:br>
              <a:rPr lang="en-US" dirty="0"/>
            </a:br>
            <a:r>
              <a:rPr lang="en-US" dirty="0"/>
              <a:t>Unlike assistants, which suggest actions for user approval, agents use multi-step reasoning and autonomy to:</a:t>
            </a:r>
          </a:p>
          <a:p>
            <a:pPr lvl="1"/>
            <a:r>
              <a:rPr lang="en-US" dirty="0"/>
              <a:t>plan</a:t>
            </a:r>
          </a:p>
          <a:p>
            <a:pPr lvl="1"/>
            <a:r>
              <a:rPr lang="en-US" dirty="0"/>
              <a:t>decide</a:t>
            </a:r>
          </a:p>
          <a:p>
            <a:pPr lvl="1"/>
            <a:r>
              <a:rPr lang="en-US" dirty="0"/>
              <a:t>solve problems</a:t>
            </a:r>
            <a:br>
              <a:rPr lang="en-US" dirty="0"/>
            </a:br>
            <a:r>
              <a:rPr lang="en-US" dirty="0"/>
              <a:t>using external tools and data sources.</a:t>
            </a:r>
          </a:p>
          <a:p>
            <a:pPr marL="0" indent="0">
              <a:buNone/>
            </a:pPr>
            <a:r>
              <a:rPr lang="en-US" b="1" dirty="0"/>
              <a:t>Connectivity</a:t>
            </a:r>
          </a:p>
          <a:p>
            <a:pPr lvl="1"/>
            <a:r>
              <a:rPr lang="en-US" dirty="0"/>
              <a:t>Agents integrate seamlessly with:</a:t>
            </a:r>
          </a:p>
          <a:p>
            <a:pPr lvl="1"/>
            <a:r>
              <a:rPr lang="en-US" dirty="0"/>
              <a:t>external applications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APIs</a:t>
            </a:r>
          </a:p>
          <a:p>
            <a:pPr lvl="1"/>
            <a:r>
              <a:rPr lang="en-US" dirty="0"/>
              <a:t>other AI models</a:t>
            </a:r>
          </a:p>
          <a:p>
            <a:pPr marL="0" indent="0">
              <a:buNone/>
            </a:pPr>
            <a:r>
              <a:rPr lang="en-US" dirty="0"/>
              <a:t>They can combine multiple tools to complete complex workflows.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D02860-6EF2-44E1-BB73-DB5ACBC55004}"/>
              </a:ext>
            </a:extLst>
          </p:cNvPr>
          <p:cNvSpPr txBox="1">
            <a:spLocks/>
          </p:cNvSpPr>
          <p:nvPr/>
        </p:nvSpPr>
        <p:spPr>
          <a:xfrm>
            <a:off x="6299890" y="2024109"/>
            <a:ext cx="5720473" cy="474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Decision-Making and Action</a:t>
            </a:r>
          </a:p>
          <a:p>
            <a:pPr marL="0" indent="0">
              <a:buNone/>
            </a:pPr>
            <a:r>
              <a:rPr lang="en-US" dirty="0"/>
              <a:t>Simply having access to tools does not make an LLM an agent.</a:t>
            </a:r>
            <a:br>
              <a:rPr lang="en-US" dirty="0"/>
            </a:br>
            <a:r>
              <a:rPr lang="en-US" dirty="0"/>
              <a:t>AI agents can </a:t>
            </a:r>
            <a:r>
              <a:rPr lang="en-US" i="1" dirty="0"/>
              <a:t>independently decide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which tools to use</a:t>
            </a:r>
            <a:endParaRPr lang="en-US" dirty="0"/>
          </a:p>
          <a:p>
            <a:pPr lvl="1"/>
            <a:r>
              <a:rPr lang="en-US" b="1" dirty="0"/>
              <a:t>when to use them</a:t>
            </a:r>
            <a:endParaRPr lang="en-US" dirty="0"/>
          </a:p>
          <a:p>
            <a:pPr lvl="1"/>
            <a:r>
              <a:rPr lang="en-US" b="1" dirty="0"/>
              <a:t>how to execute multi-step tasks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Driven by foundation models, agents go beyond conversation to complete real tasks from end to end.</a:t>
            </a:r>
          </a:p>
          <a:p>
            <a:pPr marL="0" indent="0">
              <a:buNone/>
            </a:pPr>
            <a:r>
              <a:rPr lang="en-US" b="1" dirty="0"/>
              <a:t>Memory and Adaptive Learning</a:t>
            </a:r>
          </a:p>
          <a:p>
            <a:pPr marL="0" indent="0">
              <a:buNone/>
            </a:pPr>
            <a:r>
              <a:rPr lang="en-US" dirty="0"/>
              <a:t>Compared to AI assistants, AI agents have stronger learning capabilities.</a:t>
            </a:r>
            <a:br>
              <a:rPr lang="en-US" dirty="0"/>
            </a:br>
            <a:r>
              <a:rPr lang="en-US" dirty="0"/>
              <a:t>They store:</a:t>
            </a:r>
          </a:p>
          <a:p>
            <a:pPr lvl="1"/>
            <a:r>
              <a:rPr lang="en-US" dirty="0"/>
              <a:t>previous actions</a:t>
            </a:r>
          </a:p>
          <a:p>
            <a:pPr lvl="1"/>
            <a:r>
              <a:rPr lang="en-US" dirty="0"/>
              <a:t>past conversations</a:t>
            </a:r>
          </a:p>
          <a:p>
            <a:pPr lvl="1"/>
            <a:r>
              <a:rPr lang="en-US" dirty="0"/>
              <a:t>contextual knowledge</a:t>
            </a:r>
          </a:p>
          <a:p>
            <a:pPr lvl="1"/>
            <a:r>
              <a:rPr lang="en-US" dirty="0"/>
              <a:t>user preferences</a:t>
            </a:r>
          </a:p>
          <a:p>
            <a:pPr marL="0" indent="0">
              <a:buNone/>
            </a:pPr>
            <a:r>
              <a:rPr lang="en-US" dirty="0"/>
              <a:t>Over time, this allows them to improve their </a:t>
            </a:r>
            <a:r>
              <a:rPr lang="en-US" dirty="0" err="1"/>
              <a:t>behaviour</a:t>
            </a:r>
            <a:r>
              <a:rPr lang="en-US" dirty="0"/>
              <a:t>, adapt, and become more effective.</a:t>
            </a:r>
          </a:p>
        </p:txBody>
      </p:sp>
    </p:spTree>
    <p:extLst>
      <p:ext uri="{BB962C8B-B14F-4D97-AF65-F5344CB8AC3E}">
        <p14:creationId xmlns:p14="http://schemas.microsoft.com/office/powerpoint/2010/main" val="36042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427D-54DF-4DD6-B7DF-F3573E02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</a:t>
            </a:r>
            <a:r>
              <a:rPr lang="el-GR" b="1" dirty="0" err="1"/>
              <a:t>agents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63C9-0A18-4A85-A9DD-F73E7249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Tools used by AI agents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Google 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Calculator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File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Database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APIs</a:t>
            </a:r>
          </a:p>
          <a:p>
            <a:r>
              <a:rPr lang="en-US" b="1" dirty="0"/>
              <a:t>Where AI Agents are used: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SEO / Marketing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Customer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Personal Assistants</a:t>
            </a:r>
          </a:p>
        </p:txBody>
      </p:sp>
    </p:spTree>
    <p:extLst>
      <p:ext uri="{BB962C8B-B14F-4D97-AF65-F5344CB8AC3E}">
        <p14:creationId xmlns:p14="http://schemas.microsoft.com/office/powerpoint/2010/main" val="166690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2FC0-710C-41F4-BADA-DD837B3C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</a:t>
            </a:r>
            <a:r>
              <a:rPr lang="el-GR" b="1" dirty="0" err="1"/>
              <a:t>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239A-E7DC-4524-8216-53B5C46E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201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Advantages of AI Agents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Autonomous operation</a:t>
            </a:r>
            <a:br>
              <a:rPr lang="en-US" dirty="0"/>
            </a:br>
            <a:r>
              <a:rPr lang="en-US" dirty="0"/>
              <a:t>Can continue working after the initial instruction without constant user input.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 orchestration</a:t>
            </a:r>
            <a:br>
              <a:rPr lang="en-US" dirty="0"/>
            </a:br>
            <a:r>
              <a:rPr lang="en-US" dirty="0"/>
              <a:t>Can combine multiple tools (APIs, databases, external models) to complete tasks.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Personalization &amp; memory</a:t>
            </a:r>
            <a:br>
              <a:rPr lang="en-US" dirty="0"/>
            </a:br>
            <a:r>
              <a:rPr lang="en-US" dirty="0"/>
              <a:t>Maintain long-term user preferences, past actions, and context.</a:t>
            </a:r>
          </a:p>
          <a:p>
            <a:pPr marL="0" indent="0">
              <a:buNone/>
            </a:pPr>
            <a:r>
              <a:rPr lang="en-US" b="1" dirty="0"/>
              <a:t>Challenges of AI Agents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Safety risks</a:t>
            </a:r>
            <a:br>
              <a:rPr lang="en-US" dirty="0"/>
            </a:br>
            <a:r>
              <a:rPr lang="en-US" dirty="0"/>
              <a:t>(e.g., executing dangerous or unintended actions if not restricted)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Performance issues</a:t>
            </a:r>
            <a:br>
              <a:rPr lang="en-US" dirty="0"/>
            </a:br>
            <a:r>
              <a:rPr lang="en-US" dirty="0"/>
              <a:t>Latency, computational cost, API costs, and reliability.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Excessive autonomy</a:t>
            </a:r>
            <a:br>
              <a:rPr lang="en-US" dirty="0"/>
            </a:br>
            <a:r>
              <a:rPr lang="en-US" dirty="0"/>
              <a:t>Agents may take unwanted actions without user supervision if not carefully controlled.</a:t>
            </a:r>
          </a:p>
        </p:txBody>
      </p:sp>
    </p:spTree>
    <p:extLst>
      <p:ext uri="{BB962C8B-B14F-4D97-AF65-F5344CB8AC3E}">
        <p14:creationId xmlns:p14="http://schemas.microsoft.com/office/powerpoint/2010/main" val="167853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8B91-B4DF-42B0-89F9-1485D9DB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OPENAI Simple conversational agent/chatbot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B2FB67-A202-4ED5-9135-A6223AA03A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429986"/>
          <a:ext cx="11029950" cy="3456940"/>
        </p:xfrm>
        <a:graphic>
          <a:graphicData uri="http://schemas.openxmlformats.org/drawingml/2006/table">
            <a:tbl>
              <a:tblPr/>
              <a:tblGrid>
                <a:gridCol w="11029950">
                  <a:extLst>
                    <a:ext uri="{9D8B030D-6E8A-4147-A177-3AD203B41FA5}">
                      <a16:colId xmlns:a16="http://schemas.microsoft.com/office/drawing/2014/main" val="1555933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!pip </a:t>
                      </a: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install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openai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-q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import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openai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openai.api_key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150" b="0" i="0" u="none" strike="noStrike" dirty="0" err="1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sk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-..."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# </a:t>
                      </a:r>
                      <a: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Βάλε το δικό σου 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API </a:t>
                      </a: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key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εδώ</a:t>
                      </a:r>
                      <a:b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def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ask_agent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system_prompt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):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response =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openai.ChatCompletion.create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    </a:t>
                      </a: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model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"gpt-3.5-turbo"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    messages=[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        {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"role"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"system"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"content"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system_prompt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},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        {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"role"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"user"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"content"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    ]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)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    </a:t>
                      </a: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response.choices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1150" b="0" i="0" u="none" strike="noStrike" dirty="0">
                          <a:solidFill>
                            <a:srgbClr val="DF5320"/>
                          </a:solidFill>
                          <a:effectLst/>
                          <a:latin typeface="Consolas" panose="020B0609020204030204" pitchFamily="49" charset="0"/>
                        </a:rPr>
                        <a:t>0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].message[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"content"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]</a:t>
                      </a: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prompt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l-GR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Είσαι ένας φιλικός διατροφολόγος που δίνει συμβουλές για υγιεινή διατροφή σε φοιτητές."</a:t>
                      </a:r>
                      <a:b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l-GR" sz="115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Τι μπορώ να φάω το βράδυ χωρίς πολλές θερμίδες;"</a:t>
                      </a:r>
                      <a:br>
                        <a:rPr lang="el-GR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print(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ask_agent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15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prompt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5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5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))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3216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8F74E7F-AE74-4915-B134-9C32ED8E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2430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2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D972-5189-42B1-9AC0-67F778E6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chatbot with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899C-87B9-4CDF-B960-6241AA3C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https://colab.research.google.com/drive/13ySGjsjHBpYRIjKa60e6rH67bvT9L27U?usp=sharing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573A-8004-4AEB-80CE-A20CA8DB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chatbot with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CF81-481E-4626-A70B-E6BC1143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99587"/>
            <a:ext cx="11029615" cy="3634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Chatbot with temporary memory (using dictionary)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for phrases like "my name is Maria".</a:t>
            </a:r>
          </a:p>
          <a:p>
            <a:r>
              <a:rPr lang="en-US" dirty="0"/>
              <a:t>The regex finds the name or age accurately.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bot remembers and answers the question "What’s my name?".</a:t>
            </a:r>
          </a:p>
          <a:p>
            <a:r>
              <a:rPr lang="en-US" dirty="0"/>
              <a:t>If nothing is stored, it asks the user to provide it.</a:t>
            </a:r>
            <a:r>
              <a:rPr lang="el-GR" dirty="0"/>
              <a:t>.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B1E06AF-CBF0-4C9B-BE30-3A6B50C19205}"/>
              </a:ext>
            </a:extLst>
          </p:cNvPr>
          <p:cNvGraphicFramePr>
            <a:graphicFrameLocks noGrp="1"/>
          </p:cNvGraphicFramePr>
          <p:nvPr/>
        </p:nvGraphicFramePr>
        <p:xfrm>
          <a:off x="7671651" y="2482205"/>
          <a:ext cx="3372986" cy="660121"/>
        </p:xfrm>
        <a:graphic>
          <a:graphicData uri="http://schemas.openxmlformats.org/drawingml/2006/table">
            <a:tbl>
              <a:tblPr/>
              <a:tblGrid>
                <a:gridCol w="3372986">
                  <a:extLst>
                    <a:ext uri="{9D8B030D-6E8A-4147-A177-3AD203B41FA5}">
                      <a16:colId xmlns:a16="http://schemas.microsoft.com/office/drawing/2014/main" val="1234617839"/>
                    </a:ext>
                  </a:extLst>
                </a:gridCol>
              </a:tblGrid>
              <a:tr h="6601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rgbClr val="A8A19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user_info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= { 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"name"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""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"age"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""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}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76648"/>
                  </a:ext>
                </a:extLst>
              </a:tr>
            </a:tbl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id="{915AED94-E693-4922-8F68-C2B624AA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014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AF6DA21-15E6-47C1-AF29-F7F813A3663F}"/>
              </a:ext>
            </a:extLst>
          </p:cNvPr>
          <p:cNvGraphicFramePr>
            <a:graphicFrameLocks noGrp="1"/>
          </p:cNvGraphicFramePr>
          <p:nvPr/>
        </p:nvGraphicFramePr>
        <p:xfrm>
          <a:off x="7105482" y="3790138"/>
          <a:ext cx="4505325" cy="583924"/>
        </p:xfrm>
        <a:graphic>
          <a:graphicData uri="http://schemas.openxmlformats.org/drawingml/2006/table">
            <a:tbl>
              <a:tblPr/>
              <a:tblGrid>
                <a:gridCol w="4505325">
                  <a:extLst>
                    <a:ext uri="{9D8B030D-6E8A-4147-A177-3AD203B41FA5}">
                      <a16:colId xmlns:a16="http://schemas.microsoft.com/office/drawing/2014/main" val="4116178607"/>
                    </a:ext>
                  </a:extLst>
                </a:gridCol>
              </a:tblGrid>
              <a:tr h="5839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rgbClr val="A8A19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re.search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r'my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 name is (\w+)'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re.IGNORECASE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52002"/>
                  </a:ext>
                </a:extLst>
              </a:tr>
            </a:tbl>
          </a:graphicData>
        </a:graphic>
      </p:graphicFrame>
      <p:sp>
        <p:nvSpPr>
          <p:cNvPr id="22" name="Rectangle 11">
            <a:extLst>
              <a:ext uri="{FF2B5EF4-FFF2-40B4-BE49-F238E27FC236}">
                <a16:creationId xmlns:a16="http://schemas.microsoft.com/office/drawing/2014/main" id="{3C522737-9693-40B0-A0EA-4C6668BBB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014788"/>
            <a:ext cx="5885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19DA92-44E0-4C8B-817D-4BA62AA6F01B}"/>
              </a:ext>
            </a:extLst>
          </p:cNvPr>
          <p:cNvGraphicFramePr>
            <a:graphicFrameLocks noGrp="1"/>
          </p:cNvGraphicFramePr>
          <p:nvPr/>
        </p:nvGraphicFramePr>
        <p:xfrm>
          <a:off x="7245210" y="5266238"/>
          <a:ext cx="4225867" cy="583925"/>
        </p:xfrm>
        <a:graphic>
          <a:graphicData uri="http://schemas.openxmlformats.org/drawingml/2006/table">
            <a:tbl>
              <a:tblPr/>
              <a:tblGrid>
                <a:gridCol w="4225867">
                  <a:extLst>
                    <a:ext uri="{9D8B030D-6E8A-4147-A177-3AD203B41FA5}">
                      <a16:colId xmlns:a16="http://schemas.microsoft.com/office/drawing/2014/main" val="1935775800"/>
                    </a:ext>
                  </a:extLst>
                </a:gridCol>
              </a:tblGrid>
              <a:tr h="5839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rgbClr val="6666EA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6666EA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re.search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r"what</a:t>
                      </a:r>
                      <a:r>
                        <a:rPr lang="en-US" sz="1100" b="0" i="0" u="none" strike="noStrike" dirty="0">
                          <a:solidFill>
                            <a:srgbClr val="7B9726"/>
                          </a:solidFill>
                          <a:effectLst/>
                          <a:latin typeface="Consolas" panose="020B0609020204030204" pitchFamily="49" charset="0"/>
                        </a:rPr>
                        <a:t>('s| is) my name"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user_input</a:t>
                      </a:r>
                      <a:r>
                        <a:rPr lang="en-US" sz="1100" b="0" i="0" u="none" strike="noStrike" dirty="0">
                          <a:solidFill>
                            <a:srgbClr val="A8A19F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16914"/>
                  </a:ext>
                </a:extLst>
              </a:tr>
            </a:tbl>
          </a:graphicData>
        </a:graphic>
      </p:graphicFrame>
      <p:sp>
        <p:nvSpPr>
          <p:cNvPr id="24" name="Rectangle 12">
            <a:extLst>
              <a:ext uri="{FF2B5EF4-FFF2-40B4-BE49-F238E27FC236}">
                <a16:creationId xmlns:a16="http://schemas.microsoft.com/office/drawing/2014/main" id="{2386E15D-7A4E-40E6-B062-818F6DEA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2" y="39302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RAG Semester Project</a:t>
            </a:r>
            <a:r>
              <a:rPr lang="en-US" dirty="0"/>
              <a:t> </a:t>
            </a:r>
            <a:r>
              <a:rPr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/>
              <a:t>End-to-end RAG system with biomedical MCQ evaluation</a:t>
            </a:r>
          </a:p>
          <a:p>
            <a:pPr lvl="1"/>
            <a:r>
              <a:rPr sz="1600" dirty="0"/>
              <a:t>Compare 3 retrievers and 3 LLMs</a:t>
            </a:r>
          </a:p>
          <a:p>
            <a:pPr lvl="1"/>
            <a:r>
              <a:rPr sz="1600" dirty="0"/>
              <a:t>Implement retrieval → generation → evaluation</a:t>
            </a:r>
          </a:p>
          <a:p>
            <a:pPr lvl="1"/>
            <a:r>
              <a:rPr sz="1600" dirty="0"/>
              <a:t>Deliverables: Notebook + PDF report</a:t>
            </a:r>
            <a:endParaRPr lang="en-US" sz="1600" dirty="0"/>
          </a:p>
          <a:p>
            <a:pPr lvl="1"/>
            <a:endParaRPr lang="en-US" dirty="0"/>
          </a:p>
          <a:p>
            <a:r>
              <a:rPr lang="en-US" sz="1800" dirty="0"/>
              <a:t>Goal of the Assignment</a:t>
            </a:r>
          </a:p>
          <a:p>
            <a:pPr lvl="1"/>
            <a:r>
              <a:rPr lang="en-US" sz="1600" dirty="0"/>
              <a:t>Learn retrieval methods (BM25, MiniLM, BGE-small)</a:t>
            </a:r>
          </a:p>
          <a:p>
            <a:pPr lvl="1"/>
            <a:r>
              <a:rPr lang="en-US" sz="1600" dirty="0"/>
              <a:t>Generate answers using small LLMs</a:t>
            </a:r>
          </a:p>
          <a:p>
            <a:pPr lvl="1"/>
            <a:r>
              <a:rPr lang="en-US" sz="1600" dirty="0"/>
              <a:t>Evaluate with Recall@K and Accuracy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2677-9223-450D-9BB4-08CC1EF5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Chatbots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7483-363E-44DC-8B5A-4569FE0A3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Rule-based chatbots</a:t>
            </a:r>
          </a:p>
          <a:p>
            <a:pPr lvl="1"/>
            <a:r>
              <a:rPr lang="en-US" dirty="0"/>
              <a:t>“If the user says X → reply Y”</a:t>
            </a:r>
          </a:p>
          <a:p>
            <a:pPr marL="0" indent="0">
              <a:buNone/>
            </a:pPr>
            <a:r>
              <a:rPr lang="en-US" b="1" dirty="0"/>
              <a:t>2. NLU-based chatbots with dialogue management</a:t>
            </a:r>
          </a:p>
          <a:p>
            <a:pPr lvl="1"/>
            <a:r>
              <a:rPr lang="en-US" dirty="0"/>
              <a:t>(e.g., Rasa, </a:t>
            </a:r>
            <a:r>
              <a:rPr lang="en-US" dirty="0" err="1"/>
              <a:t>DialogFlow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3. LLM-based chatbots</a:t>
            </a:r>
          </a:p>
          <a:p>
            <a:pPr lvl="1"/>
            <a:r>
              <a:rPr lang="en-US" dirty="0"/>
              <a:t>(e.g., ChatGPT API)</a:t>
            </a:r>
          </a:p>
        </p:txBody>
      </p:sp>
    </p:spTree>
    <p:extLst>
      <p:ext uri="{BB962C8B-B14F-4D97-AF65-F5344CB8AC3E}">
        <p14:creationId xmlns:p14="http://schemas.microsoft.com/office/powerpoint/2010/main" val="183193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Dataset</a:t>
            </a:r>
            <a:r>
              <a:rPr lang="en-US" dirty="0"/>
              <a:t>s</a:t>
            </a:r>
            <a:r>
              <a:rPr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LitQA2-Style MCQ</a:t>
            </a:r>
          </a:p>
          <a:p>
            <a:pPr lvl="1"/>
            <a:r>
              <a:rPr sz="1800" dirty="0"/>
              <a:t>30–50 biomedical multiple-choice questions</a:t>
            </a:r>
          </a:p>
          <a:p>
            <a:pPr lvl="2"/>
            <a:r>
              <a:rPr sz="1600" dirty="0"/>
              <a:t>Includes question, options, correct answer</a:t>
            </a:r>
          </a:p>
          <a:p>
            <a:pPr lvl="1"/>
            <a:r>
              <a:rPr sz="1800" dirty="0"/>
              <a:t>Gold paper ID used for retrieval evaluation</a:t>
            </a:r>
            <a:endParaRPr lang="en-US" sz="1800" dirty="0"/>
          </a:p>
          <a:p>
            <a:r>
              <a:rPr lang="en-US" sz="2000" dirty="0"/>
              <a:t>Biomedical Corpus</a:t>
            </a:r>
          </a:p>
          <a:p>
            <a:r>
              <a:rPr lang="en-US" sz="2000" dirty="0"/>
              <a:t>≈ 1,000 abstracts included in the ZIP</a:t>
            </a:r>
          </a:p>
          <a:p>
            <a:pPr lvl="1"/>
            <a:r>
              <a:rPr lang="en-US" sz="1800" dirty="0"/>
              <a:t>Topics: oncology, hematology, palliative care</a:t>
            </a:r>
          </a:p>
          <a:p>
            <a:pPr lvl="1"/>
            <a:r>
              <a:rPr lang="en-US" sz="1800" dirty="0"/>
              <a:t>Retrieval runs ONLY on this corpus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Retrievers </a:t>
            </a:r>
            <a:r>
              <a:rPr lang="en-US" dirty="0"/>
              <a:t>&amp; Models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Retrievers:</a:t>
            </a:r>
          </a:p>
          <a:p>
            <a:pPr lvl="1"/>
            <a:r>
              <a:rPr dirty="0"/>
              <a:t>BM25 – sparse baseline</a:t>
            </a:r>
          </a:p>
          <a:p>
            <a:pPr lvl="1"/>
            <a:r>
              <a:rPr dirty="0"/>
              <a:t>MiniLM (all-MiniLM-L6-v2) – fast semantic model</a:t>
            </a:r>
          </a:p>
          <a:p>
            <a:pPr lvl="1"/>
            <a:r>
              <a:rPr dirty="0"/>
              <a:t>BGE-small-</a:t>
            </a:r>
            <a:r>
              <a:rPr dirty="0" err="1"/>
              <a:t>en</a:t>
            </a:r>
            <a:r>
              <a:rPr dirty="0"/>
              <a:t> – strong dense model for biomedical tasks</a:t>
            </a:r>
            <a:endParaRPr lang="en-US" dirty="0"/>
          </a:p>
          <a:p>
            <a:r>
              <a:rPr lang="en-US" dirty="0"/>
              <a:t>Possible models:</a:t>
            </a:r>
          </a:p>
          <a:p>
            <a:pPr lvl="1"/>
            <a:r>
              <a:rPr lang="en-US" dirty="0"/>
              <a:t>Flan‑T5‑small – lightweight</a:t>
            </a:r>
          </a:p>
          <a:p>
            <a:pPr lvl="1"/>
            <a:r>
              <a:rPr lang="en-US" dirty="0"/>
              <a:t>Flan‑T5‑base – stronger reasoning</a:t>
            </a:r>
          </a:p>
          <a:p>
            <a:pPr lvl="1"/>
            <a:r>
              <a:rPr lang="en-US" dirty="0"/>
              <a:t>Mistral‑7B‑Instruct (or quantized alternative)</a:t>
            </a:r>
          </a:p>
          <a:p>
            <a:pPr lvl="1"/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Retrieval: Recall@1, Recall@5, Recall@10</a:t>
            </a:r>
          </a:p>
          <a:p>
            <a:pPr lvl="1"/>
            <a:r>
              <a:rPr dirty="0"/>
              <a:t>QA: Accuracy (%)</a:t>
            </a:r>
          </a:p>
          <a:p>
            <a:pPr lvl="1"/>
            <a:r>
              <a:rPr dirty="0"/>
              <a:t>Error analysis on 5 failed questions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You Will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Compute embeddings for corpus</a:t>
            </a:r>
          </a:p>
          <a:p>
            <a:pPr lvl="1"/>
            <a:r>
              <a:rPr dirty="0"/>
              <a:t>Run all 3 retrievers</a:t>
            </a:r>
          </a:p>
          <a:p>
            <a:pPr lvl="1"/>
            <a:r>
              <a:rPr dirty="0"/>
              <a:t>Feed top‑k contexts to each LLM</a:t>
            </a:r>
          </a:p>
          <a:p>
            <a:pPr lvl="1"/>
            <a:r>
              <a:rPr dirty="0"/>
              <a:t>Model outputs A/B/C/D</a:t>
            </a:r>
          </a:p>
          <a:p>
            <a:pPr lvl="1"/>
            <a:r>
              <a:rPr dirty="0"/>
              <a:t>Compute metrics + tables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Deliverables: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Notebook (.</a:t>
            </a:r>
            <a:r>
              <a:rPr lang="en-US" dirty="0" err="1"/>
              <a:t>ipynb</a:t>
            </a:r>
            <a:r>
              <a:rPr lang="en-US" dirty="0"/>
              <a:t>) – retrieval, generation, evaluation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PDF Report (2–3 pages): tables + conclusions</a:t>
            </a:r>
          </a:p>
          <a:p>
            <a:pPr lvl="1"/>
            <a:endParaRPr lang="en-US" sz="2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Good Luck!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/>
              <a:t>A real research-style project</a:t>
            </a:r>
          </a:p>
          <a:p>
            <a:r>
              <a:rPr sz="3100" dirty="0"/>
              <a:t>Ask questions early if needed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E866-340F-41FA-A80E-07F802F4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 Simple Rule-Based </a:t>
            </a:r>
            <a:r>
              <a:rPr lang="en-US" b="1" dirty="0" err="1"/>
              <a:t>CHATBot</a:t>
            </a:r>
            <a:r>
              <a:rPr lang="en-US" b="1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2022-9765-4C8F-9767-BF40763A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Detects keywords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predefined patterns (regex)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Responds without real understanding of context</a:t>
            </a:r>
            <a:endParaRPr lang="el-GR" dirty="0"/>
          </a:p>
          <a:p>
            <a:endParaRPr lang="en-US" dirty="0"/>
          </a:p>
        </p:txBody>
      </p:sp>
      <p:pic>
        <p:nvPicPr>
          <p:cNvPr id="1026" name="Picture 2" descr="Difference between Rule based and AI-based Chat-bot">
            <a:extLst>
              <a:ext uri="{FF2B5EF4-FFF2-40B4-BE49-F238E27FC236}">
                <a16:creationId xmlns:a16="http://schemas.microsoft.com/office/drawing/2014/main" id="{904C3A2D-A15D-44EE-8C63-17821090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14" y="2458833"/>
            <a:ext cx="5675244" cy="33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6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2D93-B86C-4C05-BA8B-972C998B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Rule-based</a:t>
            </a:r>
            <a:r>
              <a:rPr lang="el-GR" b="1" dirty="0"/>
              <a:t> </a:t>
            </a:r>
            <a:r>
              <a:rPr lang="el-GR" b="1" dirty="0" err="1"/>
              <a:t>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E5EC-FD2C-422D-BA41-B6A47002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Predictable behavior</a:t>
            </a:r>
          </a:p>
          <a:p>
            <a:pPr lvl="1"/>
            <a:r>
              <a:rPr lang="en-US" dirty="0"/>
              <a:t>Fully controllable dialogue</a:t>
            </a:r>
          </a:p>
          <a:p>
            <a:r>
              <a:rPr lang="en-US" b="1" dirty="0"/>
              <a:t>Disadvantages</a:t>
            </a:r>
          </a:p>
          <a:p>
            <a:pPr lvl="1"/>
            <a:r>
              <a:rPr lang="en-US" dirty="0"/>
              <a:t>No contextual understanding</a:t>
            </a:r>
          </a:p>
          <a:p>
            <a:pPr lvl="1"/>
            <a:r>
              <a:rPr lang="en-US" dirty="0"/>
              <a:t>Cannot handle spontaneous language</a:t>
            </a:r>
          </a:p>
          <a:p>
            <a:pPr lvl="1"/>
            <a:r>
              <a:rPr lang="en-US" dirty="0"/>
              <a:t>Very limited scenarios</a:t>
            </a:r>
          </a:p>
        </p:txBody>
      </p:sp>
    </p:spTree>
    <p:extLst>
      <p:ext uri="{BB962C8B-B14F-4D97-AF65-F5344CB8AC3E}">
        <p14:creationId xmlns:p14="http://schemas.microsoft.com/office/powerpoint/2010/main" val="115754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0005-68E3-406E-845F-DAAB1FA4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NLU (Natural Language Understanding)?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9A6B-DEB2-4A83-8F84-6BA06413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33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Utterance</a:t>
            </a:r>
          </a:p>
          <a:p>
            <a:pPr lvl="1"/>
            <a:r>
              <a:rPr lang="en-US" dirty="0"/>
              <a:t>A user message (sentence or phrase with meaning).</a:t>
            </a:r>
          </a:p>
          <a:p>
            <a:pPr marL="0" indent="0">
              <a:buNone/>
            </a:pPr>
            <a:r>
              <a:rPr lang="en-US" b="1" dirty="0"/>
              <a:t>Intent Extraction</a:t>
            </a:r>
          </a:p>
          <a:p>
            <a:pPr lvl="1"/>
            <a:r>
              <a:rPr lang="en-US" dirty="0"/>
              <a:t>“What does the user want?”</a:t>
            </a:r>
            <a:br>
              <a:rPr lang="en-US" dirty="0"/>
            </a:br>
            <a:r>
              <a:rPr lang="en-US" dirty="0"/>
              <a:t>Examples: “order food”, “check balance”, “book a ticket”</a:t>
            </a:r>
          </a:p>
          <a:p>
            <a:pPr marL="0" indent="0">
              <a:buNone/>
            </a:pPr>
            <a:r>
              <a:rPr lang="en-US" b="1" dirty="0"/>
              <a:t>Entity Extraction</a:t>
            </a:r>
          </a:p>
          <a:p>
            <a:pPr lvl="1"/>
            <a:r>
              <a:rPr lang="en-US" dirty="0"/>
              <a:t>Specific pieces of information inside the intent.</a:t>
            </a:r>
            <a:br>
              <a:rPr lang="en-US" dirty="0"/>
            </a:br>
            <a:r>
              <a:rPr lang="en-US" dirty="0"/>
              <a:t>Examples: pizza, size, date, address</a:t>
            </a:r>
          </a:p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NLU identifies: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intent</a:t>
            </a:r>
            <a:r>
              <a:rPr lang="en-US" dirty="0"/>
              <a:t> (the user’s goal)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entities</a:t>
            </a:r>
            <a:r>
              <a:rPr lang="en-US" dirty="0"/>
              <a:t> (supporting details)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help the system understand what the user wants</a:t>
            </a:r>
          </a:p>
        </p:txBody>
      </p:sp>
    </p:spTree>
    <p:extLst>
      <p:ext uri="{BB962C8B-B14F-4D97-AF65-F5344CB8AC3E}">
        <p14:creationId xmlns:p14="http://schemas.microsoft.com/office/powerpoint/2010/main" val="340096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D5EE-606D-43D5-A3BF-D7052306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Utterances – Intents-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FD29E-B914-4B01-825C-EA7B46E7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atbot Vocabulary: 10 Chatbot Terms You Need to Know | by Chris McGrath |  Chatbots Magazine">
            <a:extLst>
              <a:ext uri="{FF2B5EF4-FFF2-40B4-BE49-F238E27FC236}">
                <a16:creationId xmlns:a16="http://schemas.microsoft.com/office/drawing/2014/main" id="{6E186F2C-F805-4B40-9AAC-08C7D436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09" y="2433478"/>
            <a:ext cx="6459625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fferences between Intents and Entities">
            <a:extLst>
              <a:ext uri="{FF2B5EF4-FFF2-40B4-BE49-F238E27FC236}">
                <a16:creationId xmlns:a16="http://schemas.microsoft.com/office/drawing/2014/main" id="{E2F68DBA-38FA-4171-84E8-EFD7DE71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48250"/>
            <a:ext cx="4130609" cy="41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DCB9-5BE1-44F1-9D34-C0A30782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Dialogue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6071-8434-4E63-B811-9065853E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9317817" cy="3634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Dialogue management controls the flow of the conversation.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defines dialogue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manages context and 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selects the correct action and response</a:t>
            </a:r>
          </a:p>
        </p:txBody>
      </p:sp>
    </p:spTree>
    <p:extLst>
      <p:ext uri="{BB962C8B-B14F-4D97-AF65-F5344CB8AC3E}">
        <p14:creationId xmlns:p14="http://schemas.microsoft.com/office/powerpoint/2010/main" val="192610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70CB-B4C7-4E6D-813E-F94E9B75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Dialogue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48A2-4666-45A8-AED9-77708093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9720"/>
            <a:ext cx="11029615" cy="4689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System-Directed Dialogue</a:t>
            </a:r>
          </a:p>
          <a:p>
            <a:pPr marL="0" indent="0">
              <a:buNone/>
            </a:pPr>
            <a:r>
              <a:rPr lang="en-US" dirty="0"/>
              <a:t>The system leads the conversation.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System: “Where do you want to travel?”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User: “London”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System: “What date?”</a:t>
            </a:r>
          </a:p>
          <a:p>
            <a:pPr marL="0" indent="0">
              <a:buNone/>
            </a:pPr>
            <a:r>
              <a:rPr lang="en-US" b="1" dirty="0"/>
              <a:t>2. User-Directed Dialogue</a:t>
            </a:r>
          </a:p>
          <a:p>
            <a:pPr marL="0" indent="0">
              <a:buNone/>
            </a:pPr>
            <a:r>
              <a:rPr lang="en-US" dirty="0"/>
              <a:t>The user controls the flow.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User: “How many workers in London earn over 50,000?”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System: “Fifty-four.”</a:t>
            </a:r>
          </a:p>
          <a:p>
            <a:r>
              <a:rPr lang="en-US" b="1" dirty="0"/>
              <a:t>3. Rule-Based Dialogue Management</a:t>
            </a:r>
          </a:p>
          <a:p>
            <a:pPr marL="0" indent="0">
              <a:buNone/>
            </a:pPr>
            <a:r>
              <a:rPr lang="en-US" dirty="0"/>
              <a:t>The system follows fixed rules to decide the next action.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Computer: “What force acts on the electron?”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Human: “Electric force.”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Computer: “Correct.”</a:t>
            </a:r>
          </a:p>
        </p:txBody>
      </p:sp>
    </p:spTree>
    <p:extLst>
      <p:ext uri="{BB962C8B-B14F-4D97-AF65-F5344CB8AC3E}">
        <p14:creationId xmlns:p14="http://schemas.microsoft.com/office/powerpoint/2010/main" val="42053601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2271</Words>
  <Application>Microsoft Office PowerPoint</Application>
  <PresentationFormat>Widescreen</PresentationFormat>
  <Paragraphs>300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Consolas</vt:lpstr>
      <vt:lpstr>Franklin Gothic Book</vt:lpstr>
      <vt:lpstr>Franklin Gothic Demi</vt:lpstr>
      <vt:lpstr>IBM Plex Sans</vt:lpstr>
      <vt:lpstr>Times New Roman</vt:lpstr>
      <vt:lpstr>Wingdings 2</vt:lpstr>
      <vt:lpstr>DividendVTI</vt:lpstr>
      <vt:lpstr>Voice and Natural Language Processing</vt:lpstr>
      <vt:lpstr>CHATBOTS</vt:lpstr>
      <vt:lpstr>Types of Chatbots</vt:lpstr>
      <vt:lpstr>How a Simple Rule-Based CHATBot Works</vt:lpstr>
      <vt:lpstr>Rule-based Bot</vt:lpstr>
      <vt:lpstr>What is NLU (Natural Language Understanding)?</vt:lpstr>
      <vt:lpstr>Utterances – Intents- Entities</vt:lpstr>
      <vt:lpstr>Dialogue Management</vt:lpstr>
      <vt:lpstr>Dialogue Management</vt:lpstr>
      <vt:lpstr>Dialogue Management</vt:lpstr>
      <vt:lpstr>Rasa – NLU and Dialogue Tool</vt:lpstr>
      <vt:lpstr>Dialogflow – NLU Tool</vt:lpstr>
      <vt:lpstr>NLU-based Bots</vt:lpstr>
      <vt:lpstr>NLU Chatbots</vt:lpstr>
      <vt:lpstr>LLM-based Chatbots</vt:lpstr>
      <vt:lpstr>LLM-based Chatbots</vt:lpstr>
      <vt:lpstr>RAG + LLM </vt:lpstr>
      <vt:lpstr>Prompt Engineering σε Chatbots</vt:lpstr>
      <vt:lpstr>AI AGENTS</vt:lpstr>
      <vt:lpstr>Chatbot vs AI Agent </vt:lpstr>
      <vt:lpstr>Chatbot vs AI Agent</vt:lpstr>
      <vt:lpstr>AI assistants</vt:lpstr>
      <vt:lpstr>AI agentS :  Taking Initiative</vt:lpstr>
      <vt:lpstr>AI agents</vt:lpstr>
      <vt:lpstr>AI agents</vt:lpstr>
      <vt:lpstr>OPENAI Simple conversational agent/chatbot</vt:lpstr>
      <vt:lpstr>Simple example chatbot with memory</vt:lpstr>
      <vt:lpstr>Simple example chatbot with memory</vt:lpstr>
      <vt:lpstr>RAG Semester Project Overview</vt:lpstr>
      <vt:lpstr>Datasets:</vt:lpstr>
      <vt:lpstr>Retrievers &amp; Models</vt:lpstr>
      <vt:lpstr>Evaluation Metrics</vt:lpstr>
      <vt:lpstr>What You Will Build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Επεξεργασια Φωνης και Φυσικης Γλωσσας</dc:title>
  <dc:creator>Maria Chatzimina</dc:creator>
  <cp:lastModifiedBy>Maria Chatzimina</cp:lastModifiedBy>
  <cp:revision>70</cp:revision>
  <dcterms:created xsi:type="dcterms:W3CDTF">2024-12-16T14:45:32Z</dcterms:created>
  <dcterms:modified xsi:type="dcterms:W3CDTF">2025-11-19T13:31:24Z</dcterms:modified>
</cp:coreProperties>
</file>