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76" r:id="rId4"/>
    <p:sldId id="275" r:id="rId5"/>
    <p:sldId id="262" r:id="rId6"/>
    <p:sldId id="263" r:id="rId7"/>
    <p:sldId id="264" r:id="rId8"/>
    <p:sldId id="265" r:id="rId9"/>
    <p:sldId id="266" r:id="rId10"/>
    <p:sldId id="280" r:id="rId11"/>
    <p:sldId id="267" r:id="rId12"/>
    <p:sldId id="270" r:id="rId13"/>
    <p:sldId id="282" r:id="rId14"/>
    <p:sldId id="271" r:id="rId15"/>
    <p:sldId id="269" r:id="rId16"/>
    <p:sldId id="274" r:id="rId17"/>
    <p:sldId id="272" r:id="rId18"/>
    <p:sldId id="27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4660"/>
  </p:normalViewPr>
  <p:slideViewPr>
    <p:cSldViewPr snapToGrid="0">
      <p:cViewPr varScale="1">
        <p:scale>
          <a:sx n="78" d="100"/>
          <a:sy n="78" d="100"/>
        </p:scale>
        <p:origin x="82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Pentari" userId="871d58bfa50f15e1" providerId="LiveId" clId="{B8EF026D-B2A2-4129-BEE5-E1888F58CEB2}"/>
    <pc:docChg chg="custSel delSld modSld">
      <pc:chgData name="Anastasia Pentari" userId="871d58bfa50f15e1" providerId="LiveId" clId="{B8EF026D-B2A2-4129-BEE5-E1888F58CEB2}" dt="2026-10-01T03:54:04.951" v="294" actId="1076"/>
      <pc:docMkLst>
        <pc:docMk/>
      </pc:docMkLst>
      <pc:sldChg chg="addSp modSp mod">
        <pc:chgData name="Anastasia Pentari" userId="871d58bfa50f15e1" providerId="LiveId" clId="{B8EF026D-B2A2-4129-BEE5-E1888F58CEB2}" dt="2026-10-01T03:54:04.951" v="294" actId="1076"/>
        <pc:sldMkLst>
          <pc:docMk/>
          <pc:sldMk cId="2738892921" sldId="256"/>
        </pc:sldMkLst>
        <pc:spChg chg="mod">
          <ac:chgData name="Anastasia Pentari" userId="871d58bfa50f15e1" providerId="LiveId" clId="{B8EF026D-B2A2-4129-BEE5-E1888F58CEB2}" dt="2026-10-01T03:29:40.821" v="66" actId="20577"/>
          <ac:spMkLst>
            <pc:docMk/>
            <pc:sldMk cId="2738892921" sldId="256"/>
            <ac:spMk id="2" creationId="{5FA1B329-059D-DDAE-3F2A-2775EFDF2350}"/>
          </ac:spMkLst>
        </pc:spChg>
        <pc:spChg chg="mod">
          <ac:chgData name="Anastasia Pentari" userId="871d58bfa50f15e1" providerId="LiveId" clId="{B8EF026D-B2A2-4129-BEE5-E1888F58CEB2}" dt="2026-10-01T03:30:03.755" v="75" actId="20577"/>
          <ac:spMkLst>
            <pc:docMk/>
            <pc:sldMk cId="2738892921" sldId="256"/>
            <ac:spMk id="3" creationId="{72A2442E-723C-A057-15F1-3A5BF69CD9AC}"/>
          </ac:spMkLst>
        </pc:spChg>
        <pc:picChg chg="add mod">
          <ac:chgData name="Anastasia Pentari" userId="871d58bfa50f15e1" providerId="LiveId" clId="{B8EF026D-B2A2-4129-BEE5-E1888F58CEB2}" dt="2026-10-01T03:54:04.951" v="294" actId="1076"/>
          <ac:picMkLst>
            <pc:docMk/>
            <pc:sldMk cId="2738892921" sldId="256"/>
            <ac:picMk id="6" creationId="{88E48A99-D66A-1D4E-2DE2-4EAAFC56AE35}"/>
          </ac:picMkLst>
        </pc:picChg>
      </pc:sldChg>
      <pc:sldChg chg="modSp mod">
        <pc:chgData name="Anastasia Pentari" userId="871d58bfa50f15e1" providerId="LiveId" clId="{B8EF026D-B2A2-4129-BEE5-E1888F58CEB2}" dt="2026-10-01T03:39:13.584" v="293" actId="313"/>
        <pc:sldMkLst>
          <pc:docMk/>
          <pc:sldMk cId="374206868" sldId="272"/>
        </pc:sldMkLst>
        <pc:spChg chg="mod">
          <ac:chgData name="Anastasia Pentari" userId="871d58bfa50f15e1" providerId="LiveId" clId="{B8EF026D-B2A2-4129-BEE5-E1888F58CEB2}" dt="2026-10-01T03:39:13.584" v="293" actId="313"/>
          <ac:spMkLst>
            <pc:docMk/>
            <pc:sldMk cId="374206868" sldId="272"/>
            <ac:spMk id="3" creationId="{9921416D-92F5-1EAF-23C6-A3CB0655334E}"/>
          </ac:spMkLst>
        </pc:spChg>
      </pc:sldChg>
      <pc:sldChg chg="delSp modSp mod">
        <pc:chgData name="Anastasia Pentari" userId="871d58bfa50f15e1" providerId="LiveId" clId="{B8EF026D-B2A2-4129-BEE5-E1888F58CEB2}" dt="2026-10-01T03:33:06.527" v="80" actId="478"/>
        <pc:sldMkLst>
          <pc:docMk/>
          <pc:sldMk cId="3218884361" sldId="275"/>
        </pc:sldMkLst>
        <pc:spChg chg="del mod">
          <ac:chgData name="Anastasia Pentari" userId="871d58bfa50f15e1" providerId="LiveId" clId="{B8EF026D-B2A2-4129-BEE5-E1888F58CEB2}" dt="2026-10-01T03:33:06.527" v="80" actId="478"/>
          <ac:spMkLst>
            <pc:docMk/>
            <pc:sldMk cId="3218884361" sldId="275"/>
            <ac:spMk id="7" creationId="{9D3EB382-1D94-73AE-95EB-7CDD59C57206}"/>
          </ac:spMkLst>
        </pc:spChg>
      </pc:sldChg>
      <pc:sldChg chg="del">
        <pc:chgData name="Anastasia Pentari" userId="871d58bfa50f15e1" providerId="LiveId" clId="{B8EF026D-B2A2-4129-BEE5-E1888F58CEB2}" dt="2026-10-01T03:34:44.079" v="81" actId="47"/>
        <pc:sldMkLst>
          <pc:docMk/>
          <pc:sldMk cId="3668722883"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EA7645-C21D-407B-8E5A-950400CFB50D}" type="datetimeFigureOut">
              <a:rPr lang="el-GR" smtClean="0"/>
              <a:t>1/10/2026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3D8C9-1F5C-4400-8D39-6CDA14E8B440}" type="slidenum">
              <a:rPr lang="el-GR" smtClean="0"/>
              <a:t>‹#›</a:t>
            </a:fld>
            <a:endParaRPr lang="el-GR"/>
          </a:p>
        </p:txBody>
      </p:sp>
    </p:spTree>
    <p:extLst>
      <p:ext uri="{BB962C8B-B14F-4D97-AF65-F5344CB8AC3E}">
        <p14:creationId xmlns:p14="http://schemas.microsoft.com/office/powerpoint/2010/main" val="172292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506038F-3EB4-4F9B-A518-CD1B2500E8D6}" type="datetime1">
              <a:rPr lang="el-GR" smtClean="0"/>
              <a:t>1/10/2026</a:t>
            </a:fld>
            <a:endParaRPr lang="el-G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l-G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A0344320-E70B-4A4A-AF0C-58EBA909CE6F}" type="slidenum">
              <a:rPr lang="el-GR" smtClean="0"/>
              <a:t>‹#›</a:t>
            </a:fld>
            <a:endParaRPr lang="el-GR"/>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l-GR"/>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l-GR"/>
            </a:p>
          </p:txBody>
        </p:sp>
      </p:grpSp>
    </p:spTree>
    <p:extLst>
      <p:ext uri="{BB962C8B-B14F-4D97-AF65-F5344CB8AC3E}">
        <p14:creationId xmlns:p14="http://schemas.microsoft.com/office/powerpoint/2010/main" val="55466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2FB6322-D7B1-41D6-A54F-51B4BE3B3B77}" type="datetime1">
              <a:rPr lang="el-GR" smtClean="0"/>
              <a:t>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2971418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AD42A345-1B15-453D-ABF2-F053C9FA3E24}" type="datetime1">
              <a:rPr lang="el-GR" smtClean="0"/>
              <a:t>1/10/2026</a:t>
            </a:fld>
            <a:endParaRPr lang="el-G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l-G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A0344320-E70B-4A4A-AF0C-58EBA909CE6F}" type="slidenum">
              <a:rPr lang="el-GR" smtClean="0"/>
              <a:t>‹#›</a:t>
            </a:fld>
            <a:endParaRPr lang="el-G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el-GR"/>
          </a:p>
        </p:txBody>
      </p:sp>
    </p:spTree>
    <p:extLst>
      <p:ext uri="{BB962C8B-B14F-4D97-AF65-F5344CB8AC3E}">
        <p14:creationId xmlns:p14="http://schemas.microsoft.com/office/powerpoint/2010/main" val="1764503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7B1CAF9B-2936-4AEA-88D6-CADEE49AA019}" type="datetime1">
              <a:rPr lang="el-GR" smtClean="0"/>
              <a:t>1/10/2026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213877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05C9D123-56B6-4405-8FAA-87AF7D6673B2}" type="datetime1">
              <a:rPr lang="el-GR" smtClean="0"/>
              <a:t>1/10/2026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134969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4C193DD-CBB7-4E2A-B1F2-1CCDE8631DD6}" type="datetime1">
              <a:rPr lang="el-GR" smtClean="0"/>
              <a:t>1/10/2026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4002560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D1696D-E78F-4B17-8D2E-F2C40BF0C53F}" type="datetime1">
              <a:rPr lang="el-GR" smtClean="0"/>
              <a:t>1/10/2026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1150847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5435372-B68B-4B50-8743-A315F369553D}" type="datetime1">
              <a:rPr lang="el-GR" smtClean="0"/>
              <a:t>1/10/2026</a:t>
            </a:fld>
            <a:endParaRPr lang="el-G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l-G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A0344320-E70B-4A4A-AF0C-58EBA909CE6F}" type="slidenum">
              <a:rPr lang="el-GR" smtClean="0"/>
              <a:t>‹#›</a:t>
            </a:fld>
            <a:endParaRPr lang="el-G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2090562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C6AA542-6BC4-4B15-A837-AB53B5F001AC}" type="datetime1">
              <a:rPr lang="el-GR" smtClean="0"/>
              <a:t>1/10/2026</a:t>
            </a:fld>
            <a:endParaRPr lang="el-G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l-G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A0344320-E70B-4A4A-AF0C-58EBA909CE6F}" type="slidenum">
              <a:rPr lang="el-GR" smtClean="0"/>
              <a:t>‹#›</a:t>
            </a:fld>
            <a:endParaRPr lang="el-G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217897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71F1DBE-8392-475D-963F-ECEE26FB9113}" type="datetime1">
              <a:rPr lang="el-GR" smtClean="0"/>
              <a:t>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1766567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AC48DDE1-4F1B-44C9-BCAD-82D54674731B}" type="datetime1">
              <a:rPr lang="el-GR" smtClean="0"/>
              <a:t>1/10/2026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0344320-E70B-4A4A-AF0C-58EBA909CE6F}" type="slidenum">
              <a:rPr lang="el-GR" smtClean="0"/>
              <a:t>‹#›</a:t>
            </a:fld>
            <a:endParaRPr lang="el-GR"/>
          </a:p>
        </p:txBody>
      </p:sp>
    </p:spTree>
    <p:extLst>
      <p:ext uri="{BB962C8B-B14F-4D97-AF65-F5344CB8AC3E}">
        <p14:creationId xmlns:p14="http://schemas.microsoft.com/office/powerpoint/2010/main" val="400259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EFC1B1B-51D8-4610-BD0E-749AD953CDDD}" type="datetime1">
              <a:rPr lang="el-GR" smtClean="0"/>
              <a:t>1/10/2026</a:t>
            </a:fld>
            <a:endParaRPr lang="el-G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l-G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A0344320-E70B-4A4A-AF0C-58EBA909CE6F}" type="slidenum">
              <a:rPr lang="el-GR" smtClean="0"/>
              <a:t>‹#›</a:t>
            </a:fld>
            <a:endParaRPr lang="el-G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334337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A1B329-059D-DDAE-3F2A-2775EFDF2350}"/>
              </a:ext>
            </a:extLst>
          </p:cNvPr>
          <p:cNvSpPr>
            <a:spLocks noGrp="1"/>
          </p:cNvSpPr>
          <p:nvPr>
            <p:ph type="ctrTitle"/>
          </p:nvPr>
        </p:nvSpPr>
        <p:spPr>
          <a:xfrm>
            <a:off x="1277934" y="1108295"/>
            <a:ext cx="9635611" cy="2098226"/>
          </a:xfrm>
        </p:spPr>
        <p:txBody>
          <a:bodyPr/>
          <a:lstStyle/>
          <a:p>
            <a:r>
              <a:rPr lang="el-GR" sz="2400" dirty="0"/>
              <a:t>ΕΠΕΞΕΡΓΑΣΙΑ ΦΩΝΗΣ &amp; ΦΥΣΙΚΗΣ ΓΛΩΣΣΑΣ</a:t>
            </a:r>
          </a:p>
        </p:txBody>
      </p:sp>
      <p:sp>
        <p:nvSpPr>
          <p:cNvPr id="3" name="Υπότιτλος 2">
            <a:extLst>
              <a:ext uri="{FF2B5EF4-FFF2-40B4-BE49-F238E27FC236}">
                <a16:creationId xmlns:a16="http://schemas.microsoft.com/office/drawing/2014/main" id="{72A2442E-723C-A057-15F1-3A5BF69CD9AC}"/>
              </a:ext>
            </a:extLst>
          </p:cNvPr>
          <p:cNvSpPr>
            <a:spLocks noGrp="1"/>
          </p:cNvSpPr>
          <p:nvPr>
            <p:ph type="subTitle" idx="1"/>
          </p:nvPr>
        </p:nvSpPr>
        <p:spPr>
          <a:xfrm>
            <a:off x="2679904" y="3651479"/>
            <a:ext cx="6831673" cy="1086237"/>
          </a:xfrm>
        </p:spPr>
        <p:txBody>
          <a:bodyPr>
            <a:noAutofit/>
          </a:bodyPr>
          <a:lstStyle/>
          <a:p>
            <a:r>
              <a:rPr lang="el-GR" sz="2000" dirty="0"/>
              <a:t>Δρ. Αναστασία </a:t>
            </a:r>
            <a:r>
              <a:rPr lang="el-GR" sz="2000" dirty="0" err="1"/>
              <a:t>Πεντάρη</a:t>
            </a:r>
            <a:endParaRPr lang="el-GR" sz="2000" dirty="0"/>
          </a:p>
          <a:p>
            <a:r>
              <a:rPr lang="el-GR" sz="2000" dirty="0"/>
              <a:t>1/10/2026</a:t>
            </a:r>
          </a:p>
        </p:txBody>
      </p:sp>
      <p:sp>
        <p:nvSpPr>
          <p:cNvPr id="4" name="Θέση αριθμού διαφάνειας 3">
            <a:extLst>
              <a:ext uri="{FF2B5EF4-FFF2-40B4-BE49-F238E27FC236}">
                <a16:creationId xmlns:a16="http://schemas.microsoft.com/office/drawing/2014/main" id="{CD9871ED-679F-49EC-D95D-2773E9D33A4B}"/>
              </a:ext>
            </a:extLst>
          </p:cNvPr>
          <p:cNvSpPr>
            <a:spLocks noGrp="1"/>
          </p:cNvSpPr>
          <p:nvPr>
            <p:ph type="sldNum" sz="quarter" idx="12"/>
          </p:nvPr>
        </p:nvSpPr>
        <p:spPr/>
        <p:txBody>
          <a:bodyPr/>
          <a:lstStyle/>
          <a:p>
            <a:fld id="{A0344320-E70B-4A4A-AF0C-58EBA909CE6F}" type="slidenum">
              <a:rPr lang="el-GR" smtClean="0"/>
              <a:t>1</a:t>
            </a:fld>
            <a:endParaRPr lang="el-GR"/>
          </a:p>
        </p:txBody>
      </p:sp>
      <p:pic>
        <p:nvPicPr>
          <p:cNvPr id="6" name="Picture 6">
            <a:extLst>
              <a:ext uri="{FF2B5EF4-FFF2-40B4-BE49-F238E27FC236}">
                <a16:creationId xmlns:a16="http://schemas.microsoft.com/office/drawing/2014/main" id="{88E48A99-D66A-1D4E-2DE2-4EAAFC56A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7934" y="1264872"/>
            <a:ext cx="1195413" cy="114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89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04F1CC-C230-2A3C-8E86-BF9BFD6E0608}"/>
              </a:ext>
            </a:extLst>
          </p:cNvPr>
          <p:cNvSpPr>
            <a:spLocks noGrp="1"/>
          </p:cNvSpPr>
          <p:nvPr>
            <p:ph type="title"/>
          </p:nvPr>
        </p:nvSpPr>
        <p:spPr/>
        <p:txBody>
          <a:bodyPr/>
          <a:lstStyle/>
          <a:p>
            <a:r>
              <a:rPr lang="el-GR" dirty="0"/>
              <a:t>Σύντομο Βιογραφικό</a:t>
            </a:r>
          </a:p>
        </p:txBody>
      </p:sp>
      <p:sp>
        <p:nvSpPr>
          <p:cNvPr id="3" name="Θέση περιεχομένου 2">
            <a:extLst>
              <a:ext uri="{FF2B5EF4-FFF2-40B4-BE49-F238E27FC236}">
                <a16:creationId xmlns:a16="http://schemas.microsoft.com/office/drawing/2014/main" id="{D9993682-3784-A1D1-EEED-5BB3D10D44FB}"/>
              </a:ext>
            </a:extLst>
          </p:cNvPr>
          <p:cNvSpPr>
            <a:spLocks noGrp="1"/>
          </p:cNvSpPr>
          <p:nvPr>
            <p:ph idx="1"/>
          </p:nvPr>
        </p:nvSpPr>
        <p:spPr>
          <a:xfrm>
            <a:off x="1371600" y="1638300"/>
            <a:ext cx="9601200" cy="4954814"/>
          </a:xfrm>
        </p:spPr>
        <p:txBody>
          <a:bodyPr vert="horz" lIns="91440" tIns="45720" rIns="91440" bIns="45720" rtlCol="0" anchor="t">
            <a:noAutofit/>
          </a:bodyPr>
          <a:lstStyle/>
          <a:p>
            <a:r>
              <a:rPr lang="el-GR" sz="1600" dirty="0"/>
              <a:t>Βασικό Δίπλωμα: </a:t>
            </a:r>
          </a:p>
          <a:p>
            <a:pPr lvl="1"/>
            <a:r>
              <a:rPr lang="el-GR" sz="1600" dirty="0"/>
              <a:t>Ηλεκτρονικός Μηχανικός και Μηχανικός Υπολογιστών (ΗΜΜΥ)-Πολυτεχνείο Κρήτης</a:t>
            </a:r>
          </a:p>
          <a:p>
            <a:r>
              <a:rPr lang="el-GR" sz="1600" dirty="0"/>
              <a:t>Μεταπτυχιακό Δίπλωμα Ειδίκευσης: </a:t>
            </a:r>
          </a:p>
          <a:p>
            <a:pPr lvl="1"/>
            <a:r>
              <a:rPr lang="el-GR" sz="1600" dirty="0"/>
              <a:t>Ηλεκτρονικός Μηχανικός και Μηχανικός Υπολογιστών (ΗΜΜΥ)-Πολυτεχνείο Κρήτης</a:t>
            </a:r>
          </a:p>
          <a:p>
            <a:r>
              <a:rPr lang="el-GR" sz="1600" dirty="0"/>
              <a:t>Διδακτορικό Δίπλωμα: Τμήμα Επιστήμης Υπολογιστών-Πανεπιστήμιο Κρήτης</a:t>
            </a:r>
          </a:p>
          <a:p>
            <a:pPr lvl="1" indent="-383540"/>
            <a:r>
              <a:rPr lang="el-GR" sz="1600" dirty="0"/>
              <a:t>Επεξεργασία σήματος μέσω γράφων και ποσοτικές αναδρομικές τεχνικές για την </a:t>
            </a:r>
          </a:p>
          <a:p>
            <a:pPr marL="530860" lvl="1" indent="0">
              <a:buNone/>
            </a:pPr>
            <a:r>
              <a:rPr lang="el-GR" sz="1600"/>
              <a:t>ανάλυση συνόλων βιοσημάτων</a:t>
            </a:r>
          </a:p>
          <a:p>
            <a:pPr marL="530860" lvl="1" indent="0">
              <a:buNone/>
            </a:pPr>
            <a:endParaRPr lang="el-GR" sz="1600" dirty="0"/>
          </a:p>
          <a:p>
            <a:r>
              <a:rPr lang="el-GR" sz="1600" dirty="0"/>
              <a:t>Μεταδιδακτορική Έρευνα στο Ίδρυμα Τεχνολογίας και Έρευνας (ΙΤΕ)</a:t>
            </a:r>
          </a:p>
          <a:p>
            <a:r>
              <a:rPr lang="el-GR" sz="1600" dirty="0"/>
              <a:t>Κύρια ερευνητικά ενδιαφέροντα: </a:t>
            </a:r>
          </a:p>
          <a:p>
            <a:pPr lvl="1"/>
            <a:r>
              <a:rPr lang="el-GR" sz="1600" dirty="0"/>
              <a:t>Επεξεργασία Σήματος και Εικόνας</a:t>
            </a:r>
          </a:p>
          <a:p>
            <a:pPr lvl="1" indent="-383540"/>
            <a:r>
              <a:rPr lang="el-GR" sz="1600"/>
              <a:t>Μοντελοποίηση</a:t>
            </a:r>
            <a:r>
              <a:rPr lang="el-GR" sz="1600" dirty="0"/>
              <a:t> και Ανάλυση Πολύπλοκων και </a:t>
            </a:r>
            <a:r>
              <a:rPr lang="el-GR" sz="1600"/>
              <a:t>Πολυτροπικών</a:t>
            </a:r>
            <a:r>
              <a:rPr lang="el-GR" sz="1600" dirty="0"/>
              <a:t> Δεδομένων</a:t>
            </a:r>
          </a:p>
          <a:p>
            <a:pPr lvl="1"/>
            <a:r>
              <a:rPr lang="el-GR" sz="1600" dirty="0"/>
              <a:t>Μηχανική και Βαθιά Μάθηση</a:t>
            </a:r>
          </a:p>
          <a:p>
            <a:pPr lvl="1"/>
            <a:r>
              <a:rPr lang="el-GR" sz="1600" dirty="0"/>
              <a:t>Ανάπτυξη Αναπαραστάσεων Γράφων με Δυναμικές Ιδιότητες</a:t>
            </a:r>
          </a:p>
        </p:txBody>
      </p:sp>
      <p:pic>
        <p:nvPicPr>
          <p:cNvPr id="4" name="Picture 3" descr="FORTH">
            <a:extLst>
              <a:ext uri="{FF2B5EF4-FFF2-40B4-BE49-F238E27FC236}">
                <a16:creationId xmlns:a16="http://schemas.microsoft.com/office/drawing/2014/main" id="{0E90E6FE-3DD3-140C-3F16-AF5953637702}"/>
              </a:ext>
            </a:extLst>
          </p:cNvPr>
          <p:cNvPicPr>
            <a:picLocks noChangeAspect="1"/>
          </p:cNvPicPr>
          <p:nvPr/>
        </p:nvPicPr>
        <p:blipFill>
          <a:blip r:embed="rId2"/>
          <a:stretch>
            <a:fillRect/>
          </a:stretch>
        </p:blipFill>
        <p:spPr>
          <a:xfrm>
            <a:off x="9318172" y="4308385"/>
            <a:ext cx="2743200" cy="708660"/>
          </a:xfrm>
          <a:prstGeom prst="rect">
            <a:avLst/>
          </a:prstGeom>
        </p:spPr>
      </p:pic>
      <p:pic>
        <p:nvPicPr>
          <p:cNvPr id="5" name="Picture 4" descr="TUC - smartHEALTH">
            <a:extLst>
              <a:ext uri="{FF2B5EF4-FFF2-40B4-BE49-F238E27FC236}">
                <a16:creationId xmlns:a16="http://schemas.microsoft.com/office/drawing/2014/main" id="{7CE46EB9-8768-3CF4-1771-FC42457673AE}"/>
              </a:ext>
            </a:extLst>
          </p:cNvPr>
          <p:cNvPicPr>
            <a:picLocks noChangeAspect="1"/>
          </p:cNvPicPr>
          <p:nvPr/>
        </p:nvPicPr>
        <p:blipFill>
          <a:blip r:embed="rId3"/>
          <a:stretch>
            <a:fillRect/>
          </a:stretch>
        </p:blipFill>
        <p:spPr>
          <a:xfrm>
            <a:off x="9833428" y="1818103"/>
            <a:ext cx="1879601" cy="1059166"/>
          </a:xfrm>
          <a:prstGeom prst="rect">
            <a:avLst/>
          </a:prstGeom>
        </p:spPr>
      </p:pic>
      <p:pic>
        <p:nvPicPr>
          <p:cNvPr id="6" name="Picture 5" descr="Museum">
            <a:extLst>
              <a:ext uri="{FF2B5EF4-FFF2-40B4-BE49-F238E27FC236}">
                <a16:creationId xmlns:a16="http://schemas.microsoft.com/office/drawing/2014/main" id="{45D114F2-4C40-E967-0755-8CAB7DF34384}"/>
              </a:ext>
            </a:extLst>
          </p:cNvPr>
          <p:cNvPicPr>
            <a:picLocks noChangeAspect="1"/>
          </p:cNvPicPr>
          <p:nvPr/>
        </p:nvPicPr>
        <p:blipFill>
          <a:blip r:embed="rId4"/>
          <a:stretch>
            <a:fillRect/>
          </a:stretch>
        </p:blipFill>
        <p:spPr>
          <a:xfrm>
            <a:off x="9673771" y="3069755"/>
            <a:ext cx="2198915" cy="718490"/>
          </a:xfrm>
          <a:prstGeom prst="rect">
            <a:avLst/>
          </a:prstGeom>
        </p:spPr>
      </p:pic>
      <p:sp>
        <p:nvSpPr>
          <p:cNvPr id="7" name="Θέση αριθμού διαφάνειας 6">
            <a:extLst>
              <a:ext uri="{FF2B5EF4-FFF2-40B4-BE49-F238E27FC236}">
                <a16:creationId xmlns:a16="http://schemas.microsoft.com/office/drawing/2014/main" id="{607FA7F2-1E6F-97D2-B09E-CB7819CE5619}"/>
              </a:ext>
            </a:extLst>
          </p:cNvPr>
          <p:cNvSpPr>
            <a:spLocks noGrp="1"/>
          </p:cNvSpPr>
          <p:nvPr>
            <p:ph type="sldNum" sz="quarter" idx="12"/>
          </p:nvPr>
        </p:nvSpPr>
        <p:spPr/>
        <p:txBody>
          <a:bodyPr/>
          <a:lstStyle/>
          <a:p>
            <a:fld id="{A0344320-E70B-4A4A-AF0C-58EBA909CE6F}" type="slidenum">
              <a:rPr lang="el-GR" smtClean="0"/>
              <a:t>2</a:t>
            </a:fld>
            <a:endParaRPr lang="el-GR"/>
          </a:p>
        </p:txBody>
      </p:sp>
    </p:spTree>
    <p:extLst>
      <p:ext uri="{BB962C8B-B14F-4D97-AF65-F5344CB8AC3E}">
        <p14:creationId xmlns:p14="http://schemas.microsoft.com/office/powerpoint/2010/main" val="89174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68CF6-3FE1-16DD-CC7E-21ADB0D92EF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5DC06B1-3A35-39EB-40F0-50EE9AF85B7D}"/>
              </a:ext>
            </a:extLst>
          </p:cNvPr>
          <p:cNvSpPr>
            <a:spLocks noGrp="1"/>
          </p:cNvSpPr>
          <p:nvPr>
            <p:ph type="title"/>
          </p:nvPr>
        </p:nvSpPr>
        <p:spPr>
          <a:xfrm>
            <a:off x="1371600" y="685800"/>
            <a:ext cx="9993085" cy="1464129"/>
          </a:xfrm>
        </p:spPr>
        <p:txBody>
          <a:bodyPr/>
          <a:lstStyle/>
          <a:p>
            <a:r>
              <a:rPr lang="el-GR" dirty="0"/>
              <a:t>«Η εποχή των </a:t>
            </a:r>
            <a:r>
              <a:rPr lang="en-US"/>
              <a:t>Big Data</a:t>
            </a:r>
            <a:r>
              <a:rPr lang="el-GR"/>
              <a:t>» </a:t>
            </a:r>
            <a:endParaRPr lang="el-GR" dirty="0"/>
          </a:p>
        </p:txBody>
      </p:sp>
      <p:sp>
        <p:nvSpPr>
          <p:cNvPr id="3" name="Θέση κειμένου 2">
            <a:extLst>
              <a:ext uri="{FF2B5EF4-FFF2-40B4-BE49-F238E27FC236}">
                <a16:creationId xmlns:a16="http://schemas.microsoft.com/office/drawing/2014/main" id="{A4DA564E-B925-8425-42F2-0D4409C7CC6A}"/>
              </a:ext>
            </a:extLst>
          </p:cNvPr>
          <p:cNvSpPr>
            <a:spLocks noGrp="1"/>
          </p:cNvSpPr>
          <p:nvPr>
            <p:ph type="body" idx="1"/>
          </p:nvPr>
        </p:nvSpPr>
        <p:spPr>
          <a:xfrm>
            <a:off x="4151067" y="1454280"/>
            <a:ext cx="4443984" cy="729570"/>
          </a:xfrm>
        </p:spPr>
        <p:txBody>
          <a:bodyPr/>
          <a:lstStyle/>
          <a:p>
            <a:pPr algn="ctr"/>
            <a:r>
              <a:rPr lang="el-GR" dirty="0"/>
              <a:t>Δεδομένα</a:t>
            </a:r>
          </a:p>
        </p:txBody>
      </p:sp>
      <p:sp>
        <p:nvSpPr>
          <p:cNvPr id="4" name="Θέση περιεχομένου 3">
            <a:extLst>
              <a:ext uri="{FF2B5EF4-FFF2-40B4-BE49-F238E27FC236}">
                <a16:creationId xmlns:a16="http://schemas.microsoft.com/office/drawing/2014/main" id="{EDFEE5BA-B0BE-7C5D-2E14-221014E36A7A}"/>
              </a:ext>
            </a:extLst>
          </p:cNvPr>
          <p:cNvSpPr>
            <a:spLocks noGrp="1"/>
          </p:cNvSpPr>
          <p:nvPr>
            <p:ph sz="half" idx="2"/>
          </p:nvPr>
        </p:nvSpPr>
        <p:spPr>
          <a:xfrm>
            <a:off x="6836229" y="2509028"/>
            <a:ext cx="4937432" cy="3658020"/>
          </a:xfrm>
        </p:spPr>
        <p:txBody>
          <a:bodyPr vert="horz" lIns="91440" tIns="45720" rIns="91440" bIns="45720" rtlCol="0" anchor="t">
            <a:normAutofit/>
          </a:bodyPr>
          <a:lstStyle/>
          <a:p>
            <a:pPr marL="383540" indent="-383540"/>
            <a:r>
              <a:rPr lang="el-GR" b="1"/>
              <a:t>Τεράστιες ποσότητες δεδομένων:</a:t>
            </a:r>
            <a:endParaRPr lang="el-GR" dirty="0"/>
          </a:p>
          <a:p>
            <a:pPr lvl="1" indent="-383540">
              <a:buFont typeface="Courier New" panose="020B0503020102020204" pitchFamily="34" charset="0"/>
              <a:buChar char="o"/>
            </a:pPr>
            <a:r>
              <a:rPr lang="el-GR" b="1" i="0" u="sng">
                <a:sym typeface="Wingdings" panose="05000000000000000000" pitchFamily="2" charset="2"/>
              </a:rPr>
              <a:t>κείμενο</a:t>
            </a:r>
            <a:r>
              <a:rPr lang="el-GR" b="1" i="0">
                <a:sym typeface="Wingdings" panose="05000000000000000000" pitchFamily="2" charset="2"/>
              </a:rPr>
              <a:t>, </a:t>
            </a:r>
            <a:endParaRPr lang="el-GR" i="0">
              <a:sym typeface="Wingdings" panose="05000000000000000000" pitchFamily="2" charset="2"/>
            </a:endParaRPr>
          </a:p>
          <a:p>
            <a:pPr lvl="1" indent="-383540">
              <a:buFont typeface="Courier New" panose="020B0503020102020204" pitchFamily="34" charset="0"/>
              <a:buChar char="o"/>
            </a:pPr>
            <a:r>
              <a:rPr lang="el-GR" i="0">
                <a:sym typeface="Wingdings" panose="05000000000000000000" pitchFamily="2" charset="2"/>
              </a:rPr>
              <a:t>ομιλία, </a:t>
            </a:r>
          </a:p>
          <a:p>
            <a:pPr lvl="1" indent="-383540">
              <a:buFont typeface="Courier New" panose="020B0503020102020204" pitchFamily="34" charset="0"/>
              <a:buChar char="o"/>
            </a:pPr>
            <a:r>
              <a:rPr lang="el-GR" i="0">
                <a:sym typeface="Wingdings" panose="05000000000000000000" pitchFamily="2" charset="2"/>
              </a:rPr>
              <a:t>βίντεο, </a:t>
            </a:r>
          </a:p>
          <a:p>
            <a:pPr lvl="1" indent="-383540">
              <a:buFont typeface="Courier New" panose="020B0503020102020204" pitchFamily="34" charset="0"/>
              <a:buChar char="o"/>
            </a:pPr>
            <a:r>
              <a:rPr lang="el-GR" i="0">
                <a:sym typeface="Wingdings" panose="05000000000000000000" pitchFamily="2" charset="2"/>
              </a:rPr>
              <a:t>εικόνες, </a:t>
            </a:r>
          </a:p>
          <a:p>
            <a:pPr lvl="1" indent="-383540">
              <a:buFont typeface="Courier New" panose="020B0503020102020204" pitchFamily="34" charset="0"/>
              <a:buChar char="o"/>
            </a:pPr>
            <a:r>
              <a:rPr lang="el-GR" i="0">
                <a:sym typeface="Wingdings" panose="05000000000000000000" pitchFamily="2" charset="2"/>
              </a:rPr>
              <a:t>αισθητήρες</a:t>
            </a:r>
            <a:endParaRPr lang="el-GR" i="0"/>
          </a:p>
          <a:p>
            <a:pPr marL="383540" indent="-383540"/>
            <a:r>
              <a:rPr lang="el-GR" b="1"/>
              <a:t>Τεράστια ποικιλία δεδομένων</a:t>
            </a:r>
          </a:p>
          <a:p>
            <a:pPr lvl="1" indent="-383540">
              <a:buFont typeface="Courier New" panose="020B0503020102020204" pitchFamily="34" charset="0"/>
              <a:buChar char="o"/>
            </a:pPr>
            <a:r>
              <a:rPr lang="el-GR" i="0"/>
              <a:t>Συνδυασμός δεδομένων βοηθά σε μια πιο σύνθετη αναπαράσταση ενός θέματος/προβλήματος</a:t>
            </a:r>
          </a:p>
        </p:txBody>
      </p:sp>
      <p:pic>
        <p:nvPicPr>
          <p:cNvPr id="8" name="Picture 7">
            <a:extLst>
              <a:ext uri="{FF2B5EF4-FFF2-40B4-BE49-F238E27FC236}">
                <a16:creationId xmlns:a16="http://schemas.microsoft.com/office/drawing/2014/main" id="{150378B4-ACE2-7F0A-2E4E-BC0DAD2160C4}"/>
              </a:ext>
            </a:extLst>
          </p:cNvPr>
          <p:cNvPicPr>
            <a:picLocks noChangeAspect="1"/>
          </p:cNvPicPr>
          <p:nvPr/>
        </p:nvPicPr>
        <p:blipFill>
          <a:blip r:embed="rId2"/>
          <a:stretch>
            <a:fillRect/>
          </a:stretch>
        </p:blipFill>
        <p:spPr>
          <a:xfrm>
            <a:off x="1166066" y="2510972"/>
            <a:ext cx="5418496" cy="3897085"/>
          </a:xfrm>
          <a:prstGeom prst="rect">
            <a:avLst/>
          </a:prstGeom>
        </p:spPr>
      </p:pic>
      <p:sp>
        <p:nvSpPr>
          <p:cNvPr id="5" name="TextBox 4">
            <a:extLst>
              <a:ext uri="{FF2B5EF4-FFF2-40B4-BE49-F238E27FC236}">
                <a16:creationId xmlns:a16="http://schemas.microsoft.com/office/drawing/2014/main" id="{9C0C395F-30EB-6209-6940-FD601298B4D7}"/>
              </a:ext>
            </a:extLst>
          </p:cNvPr>
          <p:cNvSpPr txBox="1"/>
          <p:nvPr/>
        </p:nvSpPr>
        <p:spPr>
          <a:xfrm>
            <a:off x="6985953" y="6338337"/>
            <a:ext cx="4220579" cy="307777"/>
          </a:xfrm>
          <a:prstGeom prst="rect">
            <a:avLst/>
          </a:prstGeom>
          <a:noFill/>
        </p:spPr>
        <p:txBody>
          <a:bodyPr wrap="none" rtlCol="0">
            <a:spAutoFit/>
          </a:bodyPr>
          <a:lstStyle/>
          <a:p>
            <a:r>
              <a:rPr lang="en-US" sz="1400" dirty="0"/>
              <a:t>1 zettabyte = 1 billion terabytes or 1 trillion gigabytes!</a:t>
            </a:r>
            <a:endParaRPr lang="el-GR" sz="1400" dirty="0"/>
          </a:p>
        </p:txBody>
      </p:sp>
      <p:sp>
        <p:nvSpPr>
          <p:cNvPr id="6" name="TextBox 5">
            <a:extLst>
              <a:ext uri="{FF2B5EF4-FFF2-40B4-BE49-F238E27FC236}">
                <a16:creationId xmlns:a16="http://schemas.microsoft.com/office/drawing/2014/main" id="{1D36521D-72D6-B967-B66C-9ECBED65E504}"/>
              </a:ext>
            </a:extLst>
          </p:cNvPr>
          <p:cNvSpPr txBox="1"/>
          <p:nvPr/>
        </p:nvSpPr>
        <p:spPr>
          <a:xfrm>
            <a:off x="1371600" y="6538268"/>
            <a:ext cx="4851008" cy="230832"/>
          </a:xfrm>
          <a:prstGeom prst="rect">
            <a:avLst/>
          </a:prstGeom>
          <a:noFill/>
        </p:spPr>
        <p:txBody>
          <a:bodyPr wrap="none" rtlCol="0">
            <a:spAutoFit/>
          </a:bodyPr>
          <a:lstStyle/>
          <a:p>
            <a:r>
              <a:rPr lang="en-US" sz="900" dirty="0"/>
              <a:t>https://www.seagate.com/files/www-content/our-story/trends/files/dataage-idc-report-final.pdf</a:t>
            </a:r>
            <a:endParaRPr lang="el-GR" sz="900" dirty="0"/>
          </a:p>
        </p:txBody>
      </p:sp>
      <p:sp>
        <p:nvSpPr>
          <p:cNvPr id="7" name="Θέση αριθμού διαφάνειας 6">
            <a:extLst>
              <a:ext uri="{FF2B5EF4-FFF2-40B4-BE49-F238E27FC236}">
                <a16:creationId xmlns:a16="http://schemas.microsoft.com/office/drawing/2014/main" id="{1152E96E-75AB-B35B-35D2-F8EFE7761449}"/>
              </a:ext>
            </a:extLst>
          </p:cNvPr>
          <p:cNvSpPr>
            <a:spLocks noGrp="1"/>
          </p:cNvSpPr>
          <p:nvPr>
            <p:ph type="sldNum" sz="quarter" idx="12"/>
          </p:nvPr>
        </p:nvSpPr>
        <p:spPr/>
        <p:txBody>
          <a:bodyPr/>
          <a:lstStyle/>
          <a:p>
            <a:fld id="{A0344320-E70B-4A4A-AF0C-58EBA909CE6F}" type="slidenum">
              <a:rPr lang="el-GR" smtClean="0"/>
              <a:t>3</a:t>
            </a:fld>
            <a:endParaRPr lang="el-GR"/>
          </a:p>
        </p:txBody>
      </p:sp>
    </p:spTree>
    <p:extLst>
      <p:ext uri="{BB962C8B-B14F-4D97-AF65-F5344CB8AC3E}">
        <p14:creationId xmlns:p14="http://schemas.microsoft.com/office/powerpoint/2010/main" val="2495954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1BEE-E9D5-385E-4B0B-1B172CAFB76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0D1C026-9FBF-01A9-C985-58422ABCDC8C}"/>
              </a:ext>
            </a:extLst>
          </p:cNvPr>
          <p:cNvSpPr>
            <a:spLocks noGrp="1"/>
          </p:cNvSpPr>
          <p:nvPr>
            <p:ph type="title"/>
          </p:nvPr>
        </p:nvSpPr>
        <p:spPr>
          <a:xfrm>
            <a:off x="1371600" y="685800"/>
            <a:ext cx="9993085" cy="1464129"/>
          </a:xfrm>
        </p:spPr>
        <p:txBody>
          <a:bodyPr/>
          <a:lstStyle/>
          <a:p>
            <a:r>
              <a:rPr lang="el-GR" dirty="0"/>
              <a:t>«Η εποχή των </a:t>
            </a:r>
            <a:r>
              <a:rPr lang="en-US"/>
              <a:t>Big Data</a:t>
            </a:r>
            <a:r>
              <a:rPr lang="el-GR"/>
              <a:t>»</a:t>
            </a:r>
            <a:endParaRPr lang="el-GR" dirty="0"/>
          </a:p>
        </p:txBody>
      </p:sp>
      <p:sp>
        <p:nvSpPr>
          <p:cNvPr id="5" name="Θέση κειμένου 4">
            <a:extLst>
              <a:ext uri="{FF2B5EF4-FFF2-40B4-BE49-F238E27FC236}">
                <a16:creationId xmlns:a16="http://schemas.microsoft.com/office/drawing/2014/main" id="{49A3A4E3-726A-B275-BB69-D9F9A369EEEF}"/>
              </a:ext>
            </a:extLst>
          </p:cNvPr>
          <p:cNvSpPr>
            <a:spLocks noGrp="1"/>
          </p:cNvSpPr>
          <p:nvPr>
            <p:ph type="body" sz="quarter" idx="3"/>
          </p:nvPr>
        </p:nvSpPr>
        <p:spPr>
          <a:xfrm>
            <a:off x="4057585" y="1341483"/>
            <a:ext cx="4443984" cy="823912"/>
          </a:xfrm>
        </p:spPr>
        <p:txBody>
          <a:bodyPr/>
          <a:lstStyle/>
          <a:p>
            <a:pPr algn="ctr"/>
            <a:r>
              <a:rPr lang="el-GR" dirty="0"/>
              <a:t>Μηχανική Μάθηση (ΜΜ)</a:t>
            </a:r>
          </a:p>
        </p:txBody>
      </p:sp>
      <p:sp>
        <p:nvSpPr>
          <p:cNvPr id="6" name="Θέση περιεχομένου 5">
            <a:extLst>
              <a:ext uri="{FF2B5EF4-FFF2-40B4-BE49-F238E27FC236}">
                <a16:creationId xmlns:a16="http://schemas.microsoft.com/office/drawing/2014/main" id="{D84DA29B-B8A2-9200-6DA7-80F8A66FFE42}"/>
              </a:ext>
            </a:extLst>
          </p:cNvPr>
          <p:cNvSpPr>
            <a:spLocks noGrp="1"/>
          </p:cNvSpPr>
          <p:nvPr>
            <p:ph sz="quarter" idx="4"/>
          </p:nvPr>
        </p:nvSpPr>
        <p:spPr>
          <a:xfrm>
            <a:off x="7497471" y="2305827"/>
            <a:ext cx="4458498" cy="3324192"/>
          </a:xfrm>
        </p:spPr>
        <p:txBody>
          <a:bodyPr vert="horz" lIns="91440" tIns="45720" rIns="91440" bIns="45720" rtlCol="0" anchor="t">
            <a:normAutofit fontScale="92500"/>
          </a:bodyPr>
          <a:lstStyle/>
          <a:p>
            <a:pPr marL="383540" indent="-383540"/>
            <a:r>
              <a:rPr lang="el-GR" b="1" dirty="0"/>
              <a:t>Δεδομένα </a:t>
            </a:r>
            <a:r>
              <a:rPr lang="el-GR" b="1" dirty="0">
                <a:sym typeface="Wingdings" panose="05000000000000000000" pitchFamily="2" charset="2"/>
              </a:rPr>
              <a:t></a:t>
            </a:r>
            <a:r>
              <a:rPr lang="el-GR" b="1" dirty="0"/>
              <a:t> Πληροφορία</a:t>
            </a:r>
          </a:p>
          <a:p>
            <a:pPr marL="383540" indent="-383540"/>
            <a:r>
              <a:rPr lang="el-GR" b="1" dirty="0"/>
              <a:t>Ανάγκη για αλγορίθμους μετατροπής των δεδομένων σε </a:t>
            </a:r>
            <a:r>
              <a:rPr lang="el-GR" sz="2100" b="1" dirty="0"/>
              <a:t>πληροφορία</a:t>
            </a:r>
          </a:p>
          <a:p>
            <a:pPr marL="383540" indent="-383540"/>
            <a:r>
              <a:rPr lang="el-GR" b="1" dirty="0"/>
              <a:t>Σύστημα/Μοντέλο: </a:t>
            </a:r>
            <a:r>
              <a:rPr lang="el-GR" dirty="0">
                <a:solidFill>
                  <a:srgbClr val="242852"/>
                </a:solidFill>
              </a:rPr>
              <a:t>μία μαθηματική συνάρτηση που μετατρέπει δεδομένα σε προβλέψεις/πληροφορία</a:t>
            </a:r>
          </a:p>
          <a:p>
            <a:pPr marL="383540" indent="-383540"/>
            <a:r>
              <a:rPr lang="el-GR" dirty="0"/>
              <a:t>Θέτοντας τον «στόχο», σκοπός ενός μοντέλου ΜΜ είναι να «γεφυρώσει την απόσταση» μεταξύ των δεδομένων και της πληροφορίας</a:t>
            </a:r>
          </a:p>
        </p:txBody>
      </p:sp>
      <p:pic>
        <p:nvPicPr>
          <p:cNvPr id="13" name="Picture 12">
            <a:extLst>
              <a:ext uri="{FF2B5EF4-FFF2-40B4-BE49-F238E27FC236}">
                <a16:creationId xmlns:a16="http://schemas.microsoft.com/office/drawing/2014/main" id="{4E77D4AB-7953-1293-1194-9DB77BE7C65B}"/>
              </a:ext>
            </a:extLst>
          </p:cNvPr>
          <p:cNvPicPr>
            <a:picLocks noChangeAspect="1"/>
          </p:cNvPicPr>
          <p:nvPr/>
        </p:nvPicPr>
        <p:blipFill>
          <a:blip r:embed="rId2"/>
          <a:stretch>
            <a:fillRect/>
          </a:stretch>
        </p:blipFill>
        <p:spPr>
          <a:xfrm>
            <a:off x="1008743" y="2306848"/>
            <a:ext cx="6255655" cy="3434477"/>
          </a:xfrm>
          <a:prstGeom prst="rect">
            <a:avLst/>
          </a:prstGeom>
        </p:spPr>
      </p:pic>
      <p:sp>
        <p:nvSpPr>
          <p:cNvPr id="3" name="TextBox 2">
            <a:extLst>
              <a:ext uri="{FF2B5EF4-FFF2-40B4-BE49-F238E27FC236}">
                <a16:creationId xmlns:a16="http://schemas.microsoft.com/office/drawing/2014/main" id="{A251472D-131C-BE24-CB93-D7840EB8FA68}"/>
              </a:ext>
            </a:extLst>
          </p:cNvPr>
          <p:cNvSpPr txBox="1"/>
          <p:nvPr/>
        </p:nvSpPr>
        <p:spPr>
          <a:xfrm>
            <a:off x="1133411" y="6459774"/>
            <a:ext cx="1875835" cy="230832"/>
          </a:xfrm>
          <a:prstGeom prst="rect">
            <a:avLst/>
          </a:prstGeom>
          <a:noFill/>
        </p:spPr>
        <p:txBody>
          <a:bodyPr wrap="none" rtlCol="0">
            <a:spAutoFit/>
          </a:bodyPr>
          <a:lstStyle/>
          <a:p>
            <a:r>
              <a:rPr lang="en-US" sz="900" dirty="0"/>
              <a:t>https://arxiv.org/pdf/2207.02852</a:t>
            </a:r>
            <a:endParaRPr lang="el-GR" sz="900" dirty="0"/>
          </a:p>
        </p:txBody>
      </p:sp>
      <p:sp>
        <p:nvSpPr>
          <p:cNvPr id="4" name="Θέση αριθμού διαφάνειας 3">
            <a:extLst>
              <a:ext uri="{FF2B5EF4-FFF2-40B4-BE49-F238E27FC236}">
                <a16:creationId xmlns:a16="http://schemas.microsoft.com/office/drawing/2014/main" id="{4AC1EEC9-5DC7-8E51-2281-F6DF17B0F9AA}"/>
              </a:ext>
            </a:extLst>
          </p:cNvPr>
          <p:cNvSpPr>
            <a:spLocks noGrp="1"/>
          </p:cNvSpPr>
          <p:nvPr>
            <p:ph type="sldNum" sz="quarter" idx="12"/>
          </p:nvPr>
        </p:nvSpPr>
        <p:spPr/>
        <p:txBody>
          <a:bodyPr/>
          <a:lstStyle/>
          <a:p>
            <a:fld id="{A0344320-E70B-4A4A-AF0C-58EBA909CE6F}" type="slidenum">
              <a:rPr lang="el-GR" smtClean="0"/>
              <a:t>4</a:t>
            </a:fld>
            <a:endParaRPr lang="el-GR"/>
          </a:p>
        </p:txBody>
      </p:sp>
    </p:spTree>
    <p:extLst>
      <p:ext uri="{BB962C8B-B14F-4D97-AF65-F5344CB8AC3E}">
        <p14:creationId xmlns:p14="http://schemas.microsoft.com/office/powerpoint/2010/main" val="3218884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42218C-8667-0A2D-1578-6A2A416C7F47}"/>
              </a:ext>
            </a:extLst>
          </p:cNvPr>
          <p:cNvSpPr>
            <a:spLocks noGrp="1"/>
          </p:cNvSpPr>
          <p:nvPr>
            <p:ph type="title"/>
          </p:nvPr>
        </p:nvSpPr>
        <p:spPr/>
        <p:txBody>
          <a:bodyPr>
            <a:normAutofit/>
          </a:bodyPr>
          <a:lstStyle/>
          <a:p>
            <a:r>
              <a:rPr lang="el-GR" sz="3600" dirty="0"/>
              <a:t>Σύστημα Επεξεργασίας Λεκτικής Πληροφορίας</a:t>
            </a:r>
          </a:p>
        </p:txBody>
      </p:sp>
      <p:pic>
        <p:nvPicPr>
          <p:cNvPr id="5" name="Εικόνα 4">
            <a:extLst>
              <a:ext uri="{FF2B5EF4-FFF2-40B4-BE49-F238E27FC236}">
                <a16:creationId xmlns:a16="http://schemas.microsoft.com/office/drawing/2014/main" id="{B0D88165-644D-C4A4-0049-8325D6B98B08}"/>
              </a:ext>
            </a:extLst>
          </p:cNvPr>
          <p:cNvPicPr>
            <a:picLocks noChangeAspect="1"/>
          </p:cNvPicPr>
          <p:nvPr/>
        </p:nvPicPr>
        <p:blipFill>
          <a:blip r:embed="rId2"/>
          <a:stretch>
            <a:fillRect/>
          </a:stretch>
        </p:blipFill>
        <p:spPr>
          <a:xfrm>
            <a:off x="860322" y="2838399"/>
            <a:ext cx="1943268" cy="1181202"/>
          </a:xfrm>
          <a:prstGeom prst="rect">
            <a:avLst/>
          </a:prstGeom>
        </p:spPr>
      </p:pic>
      <p:sp>
        <p:nvSpPr>
          <p:cNvPr id="7" name="Ορθογώνιο 6">
            <a:extLst>
              <a:ext uri="{FF2B5EF4-FFF2-40B4-BE49-F238E27FC236}">
                <a16:creationId xmlns:a16="http://schemas.microsoft.com/office/drawing/2014/main" id="{7A33A4C2-AC96-87A5-E5A6-8F701F2FCF05}"/>
              </a:ext>
            </a:extLst>
          </p:cNvPr>
          <p:cNvSpPr/>
          <p:nvPr/>
        </p:nvSpPr>
        <p:spPr>
          <a:xfrm>
            <a:off x="3146323" y="2838399"/>
            <a:ext cx="1943268" cy="1181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Ψηφιακό Σήμα</a:t>
            </a:r>
          </a:p>
        </p:txBody>
      </p:sp>
      <p:sp>
        <p:nvSpPr>
          <p:cNvPr id="9" name="Ορθογώνιο 8">
            <a:extLst>
              <a:ext uri="{FF2B5EF4-FFF2-40B4-BE49-F238E27FC236}">
                <a16:creationId xmlns:a16="http://schemas.microsoft.com/office/drawing/2014/main" id="{4D0EEDF9-400C-5555-3ACA-790493A60BA7}"/>
              </a:ext>
            </a:extLst>
          </p:cNvPr>
          <p:cNvSpPr/>
          <p:nvPr/>
        </p:nvSpPr>
        <p:spPr>
          <a:xfrm>
            <a:off x="5432324" y="2838399"/>
            <a:ext cx="1943268" cy="1181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Αναπαράσταση στον χώρο</a:t>
            </a:r>
          </a:p>
        </p:txBody>
      </p:sp>
      <p:sp>
        <p:nvSpPr>
          <p:cNvPr id="11" name="Ορθογώνιο 10">
            <a:extLst>
              <a:ext uri="{FF2B5EF4-FFF2-40B4-BE49-F238E27FC236}">
                <a16:creationId xmlns:a16="http://schemas.microsoft.com/office/drawing/2014/main" id="{728A12B1-1B1B-E0EC-DA10-BD48AFF1947A}"/>
              </a:ext>
            </a:extLst>
          </p:cNvPr>
          <p:cNvSpPr/>
          <p:nvPr/>
        </p:nvSpPr>
        <p:spPr>
          <a:xfrm>
            <a:off x="7718325" y="2838399"/>
            <a:ext cx="1943268" cy="1181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Χαρακτηριστικά</a:t>
            </a:r>
          </a:p>
        </p:txBody>
      </p:sp>
      <p:sp>
        <p:nvSpPr>
          <p:cNvPr id="13" name="Ορθογώνιο 12">
            <a:extLst>
              <a:ext uri="{FF2B5EF4-FFF2-40B4-BE49-F238E27FC236}">
                <a16:creationId xmlns:a16="http://schemas.microsoft.com/office/drawing/2014/main" id="{EF55CC12-0A69-C2C6-794A-D81F5C2E0BE3}"/>
              </a:ext>
            </a:extLst>
          </p:cNvPr>
          <p:cNvSpPr/>
          <p:nvPr/>
        </p:nvSpPr>
        <p:spPr>
          <a:xfrm>
            <a:off x="10001166" y="2838399"/>
            <a:ext cx="1943268" cy="11812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Μοντέλο ΜΜ</a:t>
            </a:r>
          </a:p>
        </p:txBody>
      </p:sp>
      <p:sp>
        <p:nvSpPr>
          <p:cNvPr id="14" name="Βέλος: Δεξιό 13">
            <a:extLst>
              <a:ext uri="{FF2B5EF4-FFF2-40B4-BE49-F238E27FC236}">
                <a16:creationId xmlns:a16="http://schemas.microsoft.com/office/drawing/2014/main" id="{06540DA0-4668-8B64-4C5E-E5CDC38E1911}"/>
              </a:ext>
            </a:extLst>
          </p:cNvPr>
          <p:cNvSpPr/>
          <p:nvPr/>
        </p:nvSpPr>
        <p:spPr>
          <a:xfrm>
            <a:off x="2847835" y="3234812"/>
            <a:ext cx="339573" cy="36379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Βέλος: Δεξιό 15">
            <a:extLst>
              <a:ext uri="{FF2B5EF4-FFF2-40B4-BE49-F238E27FC236}">
                <a16:creationId xmlns:a16="http://schemas.microsoft.com/office/drawing/2014/main" id="{D5552A44-010E-7E86-8465-89F26206F95F}"/>
              </a:ext>
            </a:extLst>
          </p:cNvPr>
          <p:cNvSpPr/>
          <p:nvPr/>
        </p:nvSpPr>
        <p:spPr>
          <a:xfrm>
            <a:off x="5110137" y="3234813"/>
            <a:ext cx="339573" cy="36379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Βέλος: Δεξιό 17">
            <a:extLst>
              <a:ext uri="{FF2B5EF4-FFF2-40B4-BE49-F238E27FC236}">
                <a16:creationId xmlns:a16="http://schemas.microsoft.com/office/drawing/2014/main" id="{680E4981-42E2-B66C-3E8D-618FF1825C59}"/>
              </a:ext>
            </a:extLst>
          </p:cNvPr>
          <p:cNvSpPr/>
          <p:nvPr/>
        </p:nvSpPr>
        <p:spPr>
          <a:xfrm>
            <a:off x="7401929" y="3234812"/>
            <a:ext cx="339573" cy="36379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Βέλος: Δεξιό 19">
            <a:extLst>
              <a:ext uri="{FF2B5EF4-FFF2-40B4-BE49-F238E27FC236}">
                <a16:creationId xmlns:a16="http://schemas.microsoft.com/office/drawing/2014/main" id="{04FC81AD-85C8-7722-4543-D3C49AC45437}"/>
              </a:ext>
            </a:extLst>
          </p:cNvPr>
          <p:cNvSpPr/>
          <p:nvPr/>
        </p:nvSpPr>
        <p:spPr>
          <a:xfrm>
            <a:off x="9696530" y="3247103"/>
            <a:ext cx="339573" cy="363793"/>
          </a:xfrm>
          <a:prstGeom prs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1" name="Ορθογώνιο: Στρογγύλεμα γωνιών 20">
            <a:extLst>
              <a:ext uri="{FF2B5EF4-FFF2-40B4-BE49-F238E27FC236}">
                <a16:creationId xmlns:a16="http://schemas.microsoft.com/office/drawing/2014/main" id="{53ED9291-0E92-BC2D-44EB-AD26AC8D4863}"/>
              </a:ext>
            </a:extLst>
          </p:cNvPr>
          <p:cNvSpPr/>
          <p:nvPr/>
        </p:nvSpPr>
        <p:spPr>
          <a:xfrm>
            <a:off x="1371600" y="4876800"/>
            <a:ext cx="10284542" cy="8455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Η ΜΜ δεν λειτουργεί στον «πραγματικό κόσμο», αλλά πάνω σε μαθηματικές αναπαραστάσεις του.</a:t>
            </a:r>
          </a:p>
        </p:txBody>
      </p:sp>
      <p:sp>
        <p:nvSpPr>
          <p:cNvPr id="3" name="Θέση αριθμού διαφάνειας 2">
            <a:extLst>
              <a:ext uri="{FF2B5EF4-FFF2-40B4-BE49-F238E27FC236}">
                <a16:creationId xmlns:a16="http://schemas.microsoft.com/office/drawing/2014/main" id="{C6D67232-4E34-E42E-5259-E29D69CD81BC}"/>
              </a:ext>
            </a:extLst>
          </p:cNvPr>
          <p:cNvSpPr>
            <a:spLocks noGrp="1"/>
          </p:cNvSpPr>
          <p:nvPr>
            <p:ph type="sldNum" sz="quarter" idx="12"/>
          </p:nvPr>
        </p:nvSpPr>
        <p:spPr/>
        <p:txBody>
          <a:bodyPr/>
          <a:lstStyle/>
          <a:p>
            <a:fld id="{A0344320-E70B-4A4A-AF0C-58EBA909CE6F}" type="slidenum">
              <a:rPr lang="el-GR" smtClean="0"/>
              <a:t>5</a:t>
            </a:fld>
            <a:endParaRPr lang="el-GR"/>
          </a:p>
        </p:txBody>
      </p:sp>
    </p:spTree>
    <p:extLst>
      <p:ext uri="{BB962C8B-B14F-4D97-AF65-F5344CB8AC3E}">
        <p14:creationId xmlns:p14="http://schemas.microsoft.com/office/powerpoint/2010/main" val="2061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B4D4BF-368A-3157-3207-28FF5DAA2CB7}"/>
              </a:ext>
            </a:extLst>
          </p:cNvPr>
          <p:cNvSpPr>
            <a:spLocks noGrp="1"/>
          </p:cNvSpPr>
          <p:nvPr>
            <p:ph type="title"/>
          </p:nvPr>
        </p:nvSpPr>
        <p:spPr>
          <a:xfrm>
            <a:off x="3788229" y="1542141"/>
            <a:ext cx="5348515" cy="556987"/>
          </a:xfrm>
        </p:spPr>
        <p:txBody>
          <a:bodyPr>
            <a:normAutofit fontScale="90000"/>
          </a:bodyPr>
          <a:lstStyle/>
          <a:p>
            <a:r>
              <a:rPr lang="el-GR" sz="3600" dirty="0"/>
              <a:t>Αναπαράσταση</a:t>
            </a:r>
            <a:r>
              <a:rPr lang="el-GR" sz="3200" dirty="0"/>
              <a:t> </a:t>
            </a:r>
            <a:r>
              <a:rPr lang="el-GR" sz="3600" dirty="0"/>
              <a:t>μέσω</a:t>
            </a:r>
            <a:r>
              <a:rPr lang="el-GR" sz="3200" dirty="0"/>
              <a:t> </a:t>
            </a:r>
            <a:r>
              <a:rPr lang="el-GR" sz="3600" dirty="0"/>
              <a:t>Γράφων</a:t>
            </a:r>
          </a:p>
        </p:txBody>
      </p:sp>
      <p:sp>
        <p:nvSpPr>
          <p:cNvPr id="3" name="Θέση περιεχομένου 2">
            <a:extLst>
              <a:ext uri="{FF2B5EF4-FFF2-40B4-BE49-F238E27FC236}">
                <a16:creationId xmlns:a16="http://schemas.microsoft.com/office/drawing/2014/main" id="{41FBE6D4-9E97-3F0A-FF00-7B3893CA2531}"/>
              </a:ext>
            </a:extLst>
          </p:cNvPr>
          <p:cNvSpPr>
            <a:spLocks noGrp="1"/>
          </p:cNvSpPr>
          <p:nvPr>
            <p:ph sz="half" idx="1"/>
          </p:nvPr>
        </p:nvSpPr>
        <p:spPr>
          <a:xfrm>
            <a:off x="1371600" y="2285999"/>
            <a:ext cx="4724400" cy="3581401"/>
          </a:xfrm>
        </p:spPr>
        <p:txBody>
          <a:bodyPr/>
          <a:lstStyle/>
          <a:p>
            <a:r>
              <a:rPr lang="el-GR" dirty="0"/>
              <a:t>Οι </a:t>
            </a:r>
            <a:r>
              <a:rPr lang="el-GR" dirty="0" err="1"/>
              <a:t>γράφοι</a:t>
            </a:r>
            <a:r>
              <a:rPr lang="el-GR" dirty="0"/>
              <a:t> είναι μαθηματικές δομικές αναπαραστάσεις που χρησιμοποιούνται ευρέως στην επεξεργασία του λόγου</a:t>
            </a:r>
          </a:p>
          <a:p>
            <a:r>
              <a:rPr lang="el-GR" dirty="0"/>
              <a:t>Αποτελούνται από κόμβους, ακμές και σχέσεις/αλληλοσυσχετίσεις</a:t>
            </a:r>
          </a:p>
          <a:p>
            <a:r>
              <a:rPr lang="el-GR" b="1" dirty="0"/>
              <a:t>Στόχος ενός μοντέλου ΜΜ </a:t>
            </a:r>
            <a:r>
              <a:rPr lang="el-GR" dirty="0"/>
              <a:t>είναι να μάθει τις </a:t>
            </a:r>
            <a:r>
              <a:rPr lang="el-GR" b="1" dirty="0"/>
              <a:t>σχέσεις</a:t>
            </a:r>
            <a:r>
              <a:rPr lang="el-GR" dirty="0"/>
              <a:t> μεταξύ τόσο εντός του σήματος όσο και μεταξύ των σημάτων λόγου</a:t>
            </a:r>
          </a:p>
        </p:txBody>
      </p:sp>
      <p:sp>
        <p:nvSpPr>
          <p:cNvPr id="5" name="Ορθογώνιο: Στρογγύλεμα γωνιών 4">
            <a:extLst>
              <a:ext uri="{FF2B5EF4-FFF2-40B4-BE49-F238E27FC236}">
                <a16:creationId xmlns:a16="http://schemas.microsoft.com/office/drawing/2014/main" id="{9FD90E0F-6BA5-699E-F2ED-FCB15BCA8520}"/>
              </a:ext>
            </a:extLst>
          </p:cNvPr>
          <p:cNvSpPr/>
          <p:nvPr/>
        </p:nvSpPr>
        <p:spPr>
          <a:xfrm>
            <a:off x="7108722" y="2682980"/>
            <a:ext cx="3519949" cy="757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Η Μαρία είναι καλή</a:t>
            </a:r>
          </a:p>
        </p:txBody>
      </p:sp>
      <p:sp>
        <p:nvSpPr>
          <p:cNvPr id="6" name="Ορθογώνιο: Στρογγύλεμα γωνιών 5">
            <a:extLst>
              <a:ext uri="{FF2B5EF4-FFF2-40B4-BE49-F238E27FC236}">
                <a16:creationId xmlns:a16="http://schemas.microsoft.com/office/drawing/2014/main" id="{DEC145EA-3905-9FA2-314A-6E898A3B7CE3}"/>
              </a:ext>
            </a:extLst>
          </p:cNvPr>
          <p:cNvSpPr/>
          <p:nvPr/>
        </p:nvSpPr>
        <p:spPr>
          <a:xfrm>
            <a:off x="6459793" y="4025083"/>
            <a:ext cx="1376517" cy="641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Μαρία</a:t>
            </a:r>
          </a:p>
        </p:txBody>
      </p:sp>
      <p:sp>
        <p:nvSpPr>
          <p:cNvPr id="8" name="Ορθογώνιο: Στρογγύλεμα γωνιών 7">
            <a:extLst>
              <a:ext uri="{FF2B5EF4-FFF2-40B4-BE49-F238E27FC236}">
                <a16:creationId xmlns:a16="http://schemas.microsoft.com/office/drawing/2014/main" id="{A91AFBE1-490B-968E-37B2-6E3B5F6129E7}"/>
              </a:ext>
            </a:extLst>
          </p:cNvPr>
          <p:cNvSpPr/>
          <p:nvPr/>
        </p:nvSpPr>
        <p:spPr>
          <a:xfrm>
            <a:off x="8180437" y="4044746"/>
            <a:ext cx="1376517" cy="641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είναι</a:t>
            </a:r>
          </a:p>
        </p:txBody>
      </p:sp>
      <p:sp>
        <p:nvSpPr>
          <p:cNvPr id="10" name="Ορθογώνιο: Στρογγύλεμα γωνιών 9">
            <a:extLst>
              <a:ext uri="{FF2B5EF4-FFF2-40B4-BE49-F238E27FC236}">
                <a16:creationId xmlns:a16="http://schemas.microsoft.com/office/drawing/2014/main" id="{3B035E36-F9F2-B5B0-7714-CC1494B90B50}"/>
              </a:ext>
            </a:extLst>
          </p:cNvPr>
          <p:cNvSpPr/>
          <p:nvPr/>
        </p:nvSpPr>
        <p:spPr>
          <a:xfrm>
            <a:off x="9989573" y="4025082"/>
            <a:ext cx="1376517" cy="6415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καλή</a:t>
            </a:r>
          </a:p>
        </p:txBody>
      </p:sp>
      <p:cxnSp>
        <p:nvCxnSpPr>
          <p:cNvPr id="13" name="Ευθύγραμμο βέλος σύνδεσης 12">
            <a:extLst>
              <a:ext uri="{FF2B5EF4-FFF2-40B4-BE49-F238E27FC236}">
                <a16:creationId xmlns:a16="http://schemas.microsoft.com/office/drawing/2014/main" id="{9C9FB94C-F998-0ED3-D809-277269A84580}"/>
              </a:ext>
            </a:extLst>
          </p:cNvPr>
          <p:cNvCxnSpPr>
            <a:stCxn id="5" idx="2"/>
            <a:endCxn id="6" idx="0"/>
          </p:cNvCxnSpPr>
          <p:nvPr/>
        </p:nvCxnSpPr>
        <p:spPr>
          <a:xfrm flipH="1">
            <a:off x="7148052" y="3440064"/>
            <a:ext cx="1720645" cy="585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Ευθύγραμμο βέλος σύνδεσης 14">
            <a:extLst>
              <a:ext uri="{FF2B5EF4-FFF2-40B4-BE49-F238E27FC236}">
                <a16:creationId xmlns:a16="http://schemas.microsoft.com/office/drawing/2014/main" id="{A0A8EBEE-762E-E39E-E340-03A1B9216CD4}"/>
              </a:ext>
            </a:extLst>
          </p:cNvPr>
          <p:cNvCxnSpPr>
            <a:stCxn id="5" idx="2"/>
            <a:endCxn id="8" idx="0"/>
          </p:cNvCxnSpPr>
          <p:nvPr/>
        </p:nvCxnSpPr>
        <p:spPr>
          <a:xfrm flipH="1">
            <a:off x="8868696" y="3440064"/>
            <a:ext cx="1" cy="604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Ευθύγραμμο βέλος σύνδεσης 16">
            <a:extLst>
              <a:ext uri="{FF2B5EF4-FFF2-40B4-BE49-F238E27FC236}">
                <a16:creationId xmlns:a16="http://schemas.microsoft.com/office/drawing/2014/main" id="{DEA288BA-9897-1370-113A-0DBA5E695564}"/>
              </a:ext>
            </a:extLst>
          </p:cNvPr>
          <p:cNvCxnSpPr>
            <a:stCxn id="5" idx="2"/>
            <a:endCxn id="10" idx="0"/>
          </p:cNvCxnSpPr>
          <p:nvPr/>
        </p:nvCxnSpPr>
        <p:spPr>
          <a:xfrm>
            <a:off x="8868697" y="3440064"/>
            <a:ext cx="1809135" cy="585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Οβάλ 20">
            <a:extLst>
              <a:ext uri="{FF2B5EF4-FFF2-40B4-BE49-F238E27FC236}">
                <a16:creationId xmlns:a16="http://schemas.microsoft.com/office/drawing/2014/main" id="{A35C2861-443F-8A8B-97D4-C4DA2C8374EE}"/>
              </a:ext>
            </a:extLst>
          </p:cNvPr>
          <p:cNvSpPr/>
          <p:nvPr/>
        </p:nvSpPr>
        <p:spPr>
          <a:xfrm>
            <a:off x="6622025" y="5413176"/>
            <a:ext cx="1209368" cy="10495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Μαρία</a:t>
            </a:r>
          </a:p>
        </p:txBody>
      </p:sp>
      <p:sp>
        <p:nvSpPr>
          <p:cNvPr id="23" name="Οβάλ 22">
            <a:extLst>
              <a:ext uri="{FF2B5EF4-FFF2-40B4-BE49-F238E27FC236}">
                <a16:creationId xmlns:a16="http://schemas.microsoft.com/office/drawing/2014/main" id="{4D3DB290-B476-7653-265F-D5B792971AF4}"/>
              </a:ext>
            </a:extLst>
          </p:cNvPr>
          <p:cNvSpPr/>
          <p:nvPr/>
        </p:nvSpPr>
        <p:spPr>
          <a:xfrm>
            <a:off x="8347586" y="5413176"/>
            <a:ext cx="1209368" cy="10495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είναι</a:t>
            </a:r>
          </a:p>
        </p:txBody>
      </p:sp>
      <p:sp>
        <p:nvSpPr>
          <p:cNvPr id="25" name="Οβάλ 24">
            <a:extLst>
              <a:ext uri="{FF2B5EF4-FFF2-40B4-BE49-F238E27FC236}">
                <a16:creationId xmlns:a16="http://schemas.microsoft.com/office/drawing/2014/main" id="{10569D5F-C10B-9939-B100-26E034B99E45}"/>
              </a:ext>
            </a:extLst>
          </p:cNvPr>
          <p:cNvSpPr/>
          <p:nvPr/>
        </p:nvSpPr>
        <p:spPr>
          <a:xfrm>
            <a:off x="10073147" y="5413176"/>
            <a:ext cx="1209368" cy="10495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καλή</a:t>
            </a:r>
          </a:p>
        </p:txBody>
      </p:sp>
      <p:sp>
        <p:nvSpPr>
          <p:cNvPr id="26" name="Βέλος: Δεξιό 25">
            <a:extLst>
              <a:ext uri="{FF2B5EF4-FFF2-40B4-BE49-F238E27FC236}">
                <a16:creationId xmlns:a16="http://schemas.microsoft.com/office/drawing/2014/main" id="{12B2877F-4798-92BD-33B8-E208CDF4480D}"/>
              </a:ext>
            </a:extLst>
          </p:cNvPr>
          <p:cNvSpPr/>
          <p:nvPr/>
        </p:nvSpPr>
        <p:spPr>
          <a:xfrm>
            <a:off x="4692443" y="5483750"/>
            <a:ext cx="1403557" cy="9084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Γράφος</a:t>
            </a:r>
          </a:p>
        </p:txBody>
      </p:sp>
      <p:cxnSp>
        <p:nvCxnSpPr>
          <p:cNvPr id="28" name="Ευθύγραμμο βέλος σύνδεσης 27">
            <a:extLst>
              <a:ext uri="{FF2B5EF4-FFF2-40B4-BE49-F238E27FC236}">
                <a16:creationId xmlns:a16="http://schemas.microsoft.com/office/drawing/2014/main" id="{E6F88F72-14BD-39CD-B26B-47E4D015A343}"/>
              </a:ext>
            </a:extLst>
          </p:cNvPr>
          <p:cNvCxnSpPr>
            <a:stCxn id="21" idx="6"/>
            <a:endCxn id="23" idx="2"/>
          </p:cNvCxnSpPr>
          <p:nvPr/>
        </p:nvCxnSpPr>
        <p:spPr>
          <a:xfrm>
            <a:off x="7831393" y="5937974"/>
            <a:ext cx="5161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a:extLst>
              <a:ext uri="{FF2B5EF4-FFF2-40B4-BE49-F238E27FC236}">
                <a16:creationId xmlns:a16="http://schemas.microsoft.com/office/drawing/2014/main" id="{AC85FC15-834C-9D36-F423-90A001FC9C84}"/>
              </a:ext>
            </a:extLst>
          </p:cNvPr>
          <p:cNvCxnSpPr>
            <a:stCxn id="23" idx="6"/>
            <a:endCxn id="25" idx="2"/>
          </p:cNvCxnSpPr>
          <p:nvPr/>
        </p:nvCxnSpPr>
        <p:spPr>
          <a:xfrm>
            <a:off x="9556954" y="5937974"/>
            <a:ext cx="5161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4108F15-F4A8-CAE5-DCBC-C3DF6E776CAF}"/>
              </a:ext>
            </a:extLst>
          </p:cNvPr>
          <p:cNvSpPr txBox="1"/>
          <p:nvPr/>
        </p:nvSpPr>
        <p:spPr>
          <a:xfrm>
            <a:off x="6760769" y="4932974"/>
            <a:ext cx="922047" cy="369332"/>
          </a:xfrm>
          <a:prstGeom prst="rect">
            <a:avLst/>
          </a:prstGeom>
          <a:noFill/>
        </p:spPr>
        <p:txBody>
          <a:bodyPr wrap="none" rtlCol="0">
            <a:spAutoFit/>
          </a:bodyPr>
          <a:lstStyle/>
          <a:p>
            <a:r>
              <a:rPr lang="el-GR" dirty="0"/>
              <a:t>Κόμβος</a:t>
            </a:r>
          </a:p>
        </p:txBody>
      </p:sp>
      <p:sp>
        <p:nvSpPr>
          <p:cNvPr id="36" name="TextBox 35">
            <a:extLst>
              <a:ext uri="{FF2B5EF4-FFF2-40B4-BE49-F238E27FC236}">
                <a16:creationId xmlns:a16="http://schemas.microsoft.com/office/drawing/2014/main" id="{572122E4-D61F-6AC5-D65C-40883A214990}"/>
              </a:ext>
            </a:extLst>
          </p:cNvPr>
          <p:cNvSpPr txBox="1"/>
          <p:nvPr/>
        </p:nvSpPr>
        <p:spPr>
          <a:xfrm>
            <a:off x="7772398" y="5957637"/>
            <a:ext cx="665567" cy="369332"/>
          </a:xfrm>
          <a:prstGeom prst="rect">
            <a:avLst/>
          </a:prstGeom>
          <a:noFill/>
        </p:spPr>
        <p:txBody>
          <a:bodyPr wrap="none" rtlCol="0">
            <a:spAutoFit/>
          </a:bodyPr>
          <a:lstStyle/>
          <a:p>
            <a:r>
              <a:rPr lang="el-GR" dirty="0"/>
              <a:t>Ακμή</a:t>
            </a:r>
          </a:p>
        </p:txBody>
      </p:sp>
      <p:sp>
        <p:nvSpPr>
          <p:cNvPr id="37" name="TextBox 36">
            <a:extLst>
              <a:ext uri="{FF2B5EF4-FFF2-40B4-BE49-F238E27FC236}">
                <a16:creationId xmlns:a16="http://schemas.microsoft.com/office/drawing/2014/main" id="{2CF4311B-6394-CE9A-855A-F0596256ADFA}"/>
              </a:ext>
            </a:extLst>
          </p:cNvPr>
          <p:cNvSpPr txBox="1"/>
          <p:nvPr/>
        </p:nvSpPr>
        <p:spPr>
          <a:xfrm>
            <a:off x="9655391" y="5542122"/>
            <a:ext cx="319318" cy="369332"/>
          </a:xfrm>
          <a:prstGeom prst="rect">
            <a:avLst/>
          </a:prstGeom>
          <a:noFill/>
        </p:spPr>
        <p:txBody>
          <a:bodyPr wrap="none" rtlCol="0">
            <a:spAutoFit/>
          </a:bodyPr>
          <a:lstStyle/>
          <a:p>
            <a:r>
              <a:rPr lang="el-GR" dirty="0"/>
              <a:t>α</a:t>
            </a:r>
          </a:p>
        </p:txBody>
      </p:sp>
      <p:sp>
        <p:nvSpPr>
          <p:cNvPr id="38" name="TextBox 37">
            <a:extLst>
              <a:ext uri="{FF2B5EF4-FFF2-40B4-BE49-F238E27FC236}">
                <a16:creationId xmlns:a16="http://schemas.microsoft.com/office/drawing/2014/main" id="{CA3DD605-848F-ED0B-EDEC-CB55A2B4C07A}"/>
              </a:ext>
            </a:extLst>
          </p:cNvPr>
          <p:cNvSpPr txBox="1"/>
          <p:nvPr/>
        </p:nvSpPr>
        <p:spPr>
          <a:xfrm>
            <a:off x="8952270" y="4989562"/>
            <a:ext cx="2103461" cy="369332"/>
          </a:xfrm>
          <a:prstGeom prst="rect">
            <a:avLst/>
          </a:prstGeom>
          <a:noFill/>
        </p:spPr>
        <p:txBody>
          <a:bodyPr wrap="none" rtlCol="0">
            <a:spAutoFit/>
          </a:bodyPr>
          <a:lstStyle/>
          <a:p>
            <a:r>
              <a:rPr lang="el-GR" dirty="0" err="1"/>
              <a:t>Αλληλοσυσχέτιση</a:t>
            </a:r>
            <a:r>
              <a:rPr lang="el-GR" dirty="0"/>
              <a:t> (α)</a:t>
            </a:r>
          </a:p>
        </p:txBody>
      </p:sp>
      <p:sp>
        <p:nvSpPr>
          <p:cNvPr id="7" name="Τίτλος 1">
            <a:extLst>
              <a:ext uri="{FF2B5EF4-FFF2-40B4-BE49-F238E27FC236}">
                <a16:creationId xmlns:a16="http://schemas.microsoft.com/office/drawing/2014/main" id="{0C0C7852-B10B-F0AD-2E97-542AD16164EE}"/>
              </a:ext>
            </a:extLst>
          </p:cNvPr>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600" dirty="0"/>
              <a:t>Σύστημα Επεξεργασίας Λεκτικής Πληροφορίας</a:t>
            </a:r>
          </a:p>
        </p:txBody>
      </p:sp>
      <p:sp>
        <p:nvSpPr>
          <p:cNvPr id="4" name="Θέση αριθμού διαφάνειας 3">
            <a:extLst>
              <a:ext uri="{FF2B5EF4-FFF2-40B4-BE49-F238E27FC236}">
                <a16:creationId xmlns:a16="http://schemas.microsoft.com/office/drawing/2014/main" id="{C4EE0873-66B5-A3AA-2FF8-4B52B21C281C}"/>
              </a:ext>
            </a:extLst>
          </p:cNvPr>
          <p:cNvSpPr>
            <a:spLocks noGrp="1"/>
          </p:cNvSpPr>
          <p:nvPr>
            <p:ph type="sldNum" sz="quarter" idx="12"/>
          </p:nvPr>
        </p:nvSpPr>
        <p:spPr/>
        <p:txBody>
          <a:bodyPr/>
          <a:lstStyle/>
          <a:p>
            <a:fld id="{A0344320-E70B-4A4A-AF0C-58EBA909CE6F}" type="slidenum">
              <a:rPr lang="el-GR" smtClean="0"/>
              <a:t>6</a:t>
            </a:fld>
            <a:endParaRPr lang="el-GR"/>
          </a:p>
        </p:txBody>
      </p:sp>
    </p:spTree>
    <p:extLst>
      <p:ext uri="{BB962C8B-B14F-4D97-AF65-F5344CB8AC3E}">
        <p14:creationId xmlns:p14="http://schemas.microsoft.com/office/powerpoint/2010/main" val="1566037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6F2184-8285-1CC3-1468-1AA5C4295B85}"/>
              </a:ext>
            </a:extLst>
          </p:cNvPr>
          <p:cNvSpPr>
            <a:spLocks noGrp="1"/>
          </p:cNvSpPr>
          <p:nvPr>
            <p:ph type="title"/>
          </p:nvPr>
        </p:nvSpPr>
        <p:spPr>
          <a:xfrm>
            <a:off x="3439885" y="1614715"/>
            <a:ext cx="6139543" cy="673100"/>
          </a:xfrm>
        </p:spPr>
        <p:txBody>
          <a:bodyPr>
            <a:normAutofit/>
          </a:bodyPr>
          <a:lstStyle/>
          <a:p>
            <a:r>
              <a:rPr lang="el-GR" sz="3200" dirty="0"/>
              <a:t>Μετατροπή σε Χαρακτηριστικά</a:t>
            </a:r>
          </a:p>
        </p:txBody>
      </p:sp>
      <p:sp>
        <p:nvSpPr>
          <p:cNvPr id="3" name="Θέση περιεχομένου 2">
            <a:extLst>
              <a:ext uri="{FF2B5EF4-FFF2-40B4-BE49-F238E27FC236}">
                <a16:creationId xmlns:a16="http://schemas.microsoft.com/office/drawing/2014/main" id="{33D38324-6E9F-70EA-BAAE-A187A7066A0F}"/>
              </a:ext>
            </a:extLst>
          </p:cNvPr>
          <p:cNvSpPr>
            <a:spLocks noGrp="1"/>
          </p:cNvSpPr>
          <p:nvPr>
            <p:ph idx="1"/>
          </p:nvPr>
        </p:nvSpPr>
        <p:spPr/>
        <p:txBody>
          <a:bodyPr/>
          <a:lstStyle/>
          <a:p>
            <a:r>
              <a:rPr lang="el-GR" dirty="0"/>
              <a:t>Τα χαρακτηριστικά είναι αντιπροσωπευτικές τιμές που «ποσοτικοποιούν» την πιο χρήσιμη πληροφορία μίας οντότητας, όπως μίας πρότασης</a:t>
            </a:r>
          </a:p>
          <a:p>
            <a:r>
              <a:rPr lang="el-GR" dirty="0"/>
              <a:t>Χρησιμοποιούνται καθώς: </a:t>
            </a:r>
          </a:p>
          <a:p>
            <a:pPr lvl="1">
              <a:buFont typeface="Courier New" panose="02070309020205020404" pitchFamily="49" charset="0"/>
              <a:buChar char="o"/>
            </a:pPr>
            <a:r>
              <a:rPr lang="el-GR" dirty="0"/>
              <a:t>τα υπολογιστικά συστήματα δεν μπορούν να επεξεργαστούν τα δεδομένα όπως ο ανθρώπινος νους</a:t>
            </a:r>
          </a:p>
          <a:p>
            <a:pPr lvl="1">
              <a:buFont typeface="Courier New" panose="02070309020205020404" pitchFamily="49" charset="0"/>
              <a:buChar char="o"/>
            </a:pPr>
            <a:r>
              <a:rPr lang="el-GR" dirty="0"/>
              <a:t>τα δεδομένα συνήθως είναι μακράς διάρκειας </a:t>
            </a:r>
            <a:r>
              <a:rPr lang="el-GR" dirty="0">
                <a:sym typeface="Wingdings" panose="05000000000000000000" pitchFamily="2" charset="2"/>
              </a:rPr>
              <a:t> μείωση του χρόνου επεξεργασίας τους</a:t>
            </a:r>
          </a:p>
          <a:p>
            <a:pPr lvl="1">
              <a:buFont typeface="Courier New" panose="02070309020205020404" pitchFamily="49" charset="0"/>
              <a:buChar char="o"/>
            </a:pPr>
            <a:r>
              <a:rPr lang="el-GR" dirty="0">
                <a:sym typeface="Wingdings" panose="05000000000000000000" pitchFamily="2" charset="2"/>
              </a:rPr>
              <a:t>βοηθάμε το σύστημα ΜΜ να κατανοήσει την φύση του προβλήματος και να είναι πιο αποδοτικό</a:t>
            </a:r>
            <a:endParaRPr lang="el-GR" dirty="0"/>
          </a:p>
        </p:txBody>
      </p:sp>
      <p:sp>
        <p:nvSpPr>
          <p:cNvPr id="4" name="Ορθογώνιο: Στρογγύλεμα γωνιών 3">
            <a:extLst>
              <a:ext uri="{FF2B5EF4-FFF2-40B4-BE49-F238E27FC236}">
                <a16:creationId xmlns:a16="http://schemas.microsoft.com/office/drawing/2014/main" id="{B068FB4A-3745-E818-5E9A-562FC4D944C2}"/>
              </a:ext>
            </a:extLst>
          </p:cNvPr>
          <p:cNvSpPr/>
          <p:nvPr/>
        </p:nvSpPr>
        <p:spPr>
          <a:xfrm>
            <a:off x="1445342" y="5797345"/>
            <a:ext cx="9527458" cy="7497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Σημαντικό! Η επιλογή των καταλληλότερων χαρακτηριστικών εξαρτάται από την φύση του προβλήματος και απαιτεί διερεύνηση.</a:t>
            </a:r>
          </a:p>
        </p:txBody>
      </p:sp>
      <p:sp>
        <p:nvSpPr>
          <p:cNvPr id="8" name="Τίτλος 1">
            <a:extLst>
              <a:ext uri="{FF2B5EF4-FFF2-40B4-BE49-F238E27FC236}">
                <a16:creationId xmlns:a16="http://schemas.microsoft.com/office/drawing/2014/main" id="{9F9EBCEB-B0FD-D884-FA9A-074B704450D7}"/>
              </a:ext>
            </a:extLst>
          </p:cNvPr>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600" dirty="0"/>
              <a:t>Σύστημα Επεξεργασίας Λεκτικής Πληροφορίας</a:t>
            </a:r>
          </a:p>
        </p:txBody>
      </p:sp>
      <p:sp>
        <p:nvSpPr>
          <p:cNvPr id="5" name="Θέση αριθμού διαφάνειας 4">
            <a:extLst>
              <a:ext uri="{FF2B5EF4-FFF2-40B4-BE49-F238E27FC236}">
                <a16:creationId xmlns:a16="http://schemas.microsoft.com/office/drawing/2014/main" id="{E0A8DC96-E2DC-6424-5E82-8A2CE6335D6E}"/>
              </a:ext>
            </a:extLst>
          </p:cNvPr>
          <p:cNvSpPr>
            <a:spLocks noGrp="1"/>
          </p:cNvSpPr>
          <p:nvPr>
            <p:ph type="sldNum" sz="quarter" idx="12"/>
          </p:nvPr>
        </p:nvSpPr>
        <p:spPr/>
        <p:txBody>
          <a:bodyPr/>
          <a:lstStyle/>
          <a:p>
            <a:fld id="{A0344320-E70B-4A4A-AF0C-58EBA909CE6F}" type="slidenum">
              <a:rPr lang="el-GR" smtClean="0"/>
              <a:t>7</a:t>
            </a:fld>
            <a:endParaRPr lang="el-GR"/>
          </a:p>
        </p:txBody>
      </p:sp>
    </p:spTree>
    <p:extLst>
      <p:ext uri="{BB962C8B-B14F-4D97-AF65-F5344CB8AC3E}">
        <p14:creationId xmlns:p14="http://schemas.microsoft.com/office/powerpoint/2010/main" val="273304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97A4FF-CF20-6067-5CDE-432C03AD4CF1}"/>
              </a:ext>
            </a:extLst>
          </p:cNvPr>
          <p:cNvSpPr>
            <a:spLocks noGrp="1"/>
          </p:cNvSpPr>
          <p:nvPr>
            <p:ph type="title"/>
          </p:nvPr>
        </p:nvSpPr>
        <p:spPr>
          <a:xfrm>
            <a:off x="3490686" y="1433285"/>
            <a:ext cx="5856515" cy="491673"/>
          </a:xfrm>
        </p:spPr>
        <p:txBody>
          <a:bodyPr>
            <a:normAutofit fontScale="90000"/>
          </a:bodyPr>
          <a:lstStyle/>
          <a:p>
            <a:r>
              <a:rPr lang="el-GR" sz="3200" dirty="0"/>
              <a:t>Πώς λειτουργεί ένα μοντέλο ΜΜ?</a:t>
            </a:r>
          </a:p>
        </p:txBody>
      </p:sp>
      <p:pic>
        <p:nvPicPr>
          <p:cNvPr id="5" name="Θέση περιεχομένου 4">
            <a:extLst>
              <a:ext uri="{FF2B5EF4-FFF2-40B4-BE49-F238E27FC236}">
                <a16:creationId xmlns:a16="http://schemas.microsoft.com/office/drawing/2014/main" id="{D3870BA7-3024-B879-AAA7-D4149BA09C1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35067" y="2241052"/>
            <a:ext cx="6970314" cy="3931147"/>
          </a:xfrm>
          <a:prstGeom prst="rect">
            <a:avLst/>
          </a:prstGeom>
        </p:spPr>
      </p:pic>
      <p:sp>
        <p:nvSpPr>
          <p:cNvPr id="6" name="Ορθογώνιο: Στρογγύλεμα γωνιών 5">
            <a:extLst>
              <a:ext uri="{FF2B5EF4-FFF2-40B4-BE49-F238E27FC236}">
                <a16:creationId xmlns:a16="http://schemas.microsoft.com/office/drawing/2014/main" id="{CEDCE792-F87A-9A30-AAE3-970C85EB0DF2}"/>
              </a:ext>
            </a:extLst>
          </p:cNvPr>
          <p:cNvSpPr/>
          <p:nvPr/>
        </p:nvSpPr>
        <p:spPr>
          <a:xfrm>
            <a:off x="1809135" y="2241053"/>
            <a:ext cx="2241755" cy="5801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l-GR"/>
              <a:t>Εκατοντάδες χιλιάδες λέξεις</a:t>
            </a:r>
          </a:p>
        </p:txBody>
      </p:sp>
      <p:sp>
        <p:nvSpPr>
          <p:cNvPr id="8" name="Ορθογώνιο: Στρογγύλεμα γωνιών 7">
            <a:extLst>
              <a:ext uri="{FF2B5EF4-FFF2-40B4-BE49-F238E27FC236}">
                <a16:creationId xmlns:a16="http://schemas.microsoft.com/office/drawing/2014/main" id="{4051426F-465E-CF13-93FA-3FA70B013419}"/>
              </a:ext>
            </a:extLst>
          </p:cNvPr>
          <p:cNvSpPr/>
          <p:nvPr/>
        </p:nvSpPr>
        <p:spPr>
          <a:xfrm>
            <a:off x="1809132" y="3377293"/>
            <a:ext cx="2241755" cy="5801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Εκπαίδευση Μοντέλου</a:t>
            </a:r>
          </a:p>
        </p:txBody>
      </p:sp>
      <p:sp>
        <p:nvSpPr>
          <p:cNvPr id="12" name="Ορθογώνιο: Στρογγύλεμα γωνιών 11">
            <a:extLst>
              <a:ext uri="{FF2B5EF4-FFF2-40B4-BE49-F238E27FC236}">
                <a16:creationId xmlns:a16="http://schemas.microsoft.com/office/drawing/2014/main" id="{2AC40D54-1FCE-7E86-D91A-D258F03BFB9B}"/>
              </a:ext>
            </a:extLst>
          </p:cNvPr>
          <p:cNvSpPr/>
          <p:nvPr/>
        </p:nvSpPr>
        <p:spPr>
          <a:xfrm>
            <a:off x="1809132" y="4513533"/>
            <a:ext cx="2241755" cy="5801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Καινούρια πρόταση</a:t>
            </a:r>
          </a:p>
        </p:txBody>
      </p:sp>
      <p:sp>
        <p:nvSpPr>
          <p:cNvPr id="14" name="Ορθογώνιο: Στρογγύλεμα γωνιών 13">
            <a:extLst>
              <a:ext uri="{FF2B5EF4-FFF2-40B4-BE49-F238E27FC236}">
                <a16:creationId xmlns:a16="http://schemas.microsoft.com/office/drawing/2014/main" id="{0734D51F-7486-A39C-7DE7-EC9B4FA780F4}"/>
              </a:ext>
            </a:extLst>
          </p:cNvPr>
          <p:cNvSpPr/>
          <p:nvPr/>
        </p:nvSpPr>
        <p:spPr>
          <a:xfrm>
            <a:off x="1809132" y="5649773"/>
            <a:ext cx="2241755" cy="580103"/>
          </a:xfrm>
          <a:prstGeom prst="roundRect">
            <a:avLst/>
          </a:prstGeom>
          <a:solidFill>
            <a:schemeClr val="bg2"/>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Σωστή Πρόβλεψη</a:t>
            </a:r>
          </a:p>
        </p:txBody>
      </p:sp>
      <p:cxnSp>
        <p:nvCxnSpPr>
          <p:cNvPr id="16" name="Ευθύγραμμο βέλος σύνδεσης 15">
            <a:extLst>
              <a:ext uri="{FF2B5EF4-FFF2-40B4-BE49-F238E27FC236}">
                <a16:creationId xmlns:a16="http://schemas.microsoft.com/office/drawing/2014/main" id="{C09942BE-1022-17D9-C226-46B7AA4D79F3}"/>
              </a:ext>
            </a:extLst>
          </p:cNvPr>
          <p:cNvCxnSpPr>
            <a:cxnSpLocks/>
          </p:cNvCxnSpPr>
          <p:nvPr/>
        </p:nvCxnSpPr>
        <p:spPr>
          <a:xfrm flipH="1">
            <a:off x="2930010" y="2821156"/>
            <a:ext cx="3" cy="556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a:extLst>
              <a:ext uri="{FF2B5EF4-FFF2-40B4-BE49-F238E27FC236}">
                <a16:creationId xmlns:a16="http://schemas.microsoft.com/office/drawing/2014/main" id="{7C3F97DB-3C26-E243-7275-0DF49D651039}"/>
              </a:ext>
            </a:extLst>
          </p:cNvPr>
          <p:cNvCxnSpPr>
            <a:cxnSpLocks/>
          </p:cNvCxnSpPr>
          <p:nvPr/>
        </p:nvCxnSpPr>
        <p:spPr>
          <a:xfrm>
            <a:off x="2930010" y="3957396"/>
            <a:ext cx="0" cy="556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a:extLst>
              <a:ext uri="{FF2B5EF4-FFF2-40B4-BE49-F238E27FC236}">
                <a16:creationId xmlns:a16="http://schemas.microsoft.com/office/drawing/2014/main" id="{13237BE3-5D09-7917-88DF-750CEAFCD87B}"/>
              </a:ext>
            </a:extLst>
          </p:cNvPr>
          <p:cNvCxnSpPr>
            <a:cxnSpLocks/>
          </p:cNvCxnSpPr>
          <p:nvPr/>
        </p:nvCxnSpPr>
        <p:spPr>
          <a:xfrm>
            <a:off x="2930010" y="5093636"/>
            <a:ext cx="0" cy="556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Τίτλος 1">
            <a:extLst>
              <a:ext uri="{FF2B5EF4-FFF2-40B4-BE49-F238E27FC236}">
                <a16:creationId xmlns:a16="http://schemas.microsoft.com/office/drawing/2014/main" id="{6369903B-7307-121E-B359-B164774B6AB4}"/>
              </a:ext>
            </a:extLst>
          </p:cNvPr>
          <p:cNvSpPr txBox="1">
            <a:spLocks/>
          </p:cNvSpPr>
          <p:nvPr/>
        </p:nvSpPr>
        <p:spPr>
          <a:xfrm>
            <a:off x="1371600" y="685800"/>
            <a:ext cx="9601200" cy="593272"/>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600" dirty="0"/>
              <a:t>Σύστημα Επεξεργασίας Λεκτικής Πληροφορίας</a:t>
            </a:r>
          </a:p>
        </p:txBody>
      </p:sp>
      <p:sp>
        <p:nvSpPr>
          <p:cNvPr id="3" name="Θέση αριθμού διαφάνειας 2">
            <a:extLst>
              <a:ext uri="{FF2B5EF4-FFF2-40B4-BE49-F238E27FC236}">
                <a16:creationId xmlns:a16="http://schemas.microsoft.com/office/drawing/2014/main" id="{2F585A66-0CF4-7481-D792-C16F36127DF0}"/>
              </a:ext>
            </a:extLst>
          </p:cNvPr>
          <p:cNvSpPr>
            <a:spLocks noGrp="1"/>
          </p:cNvSpPr>
          <p:nvPr>
            <p:ph type="sldNum" sz="quarter" idx="12"/>
          </p:nvPr>
        </p:nvSpPr>
        <p:spPr/>
        <p:txBody>
          <a:bodyPr/>
          <a:lstStyle/>
          <a:p>
            <a:fld id="{A0344320-E70B-4A4A-AF0C-58EBA909CE6F}" type="slidenum">
              <a:rPr lang="el-GR" smtClean="0"/>
              <a:t>8</a:t>
            </a:fld>
            <a:endParaRPr lang="el-GR"/>
          </a:p>
        </p:txBody>
      </p:sp>
    </p:spTree>
    <p:extLst>
      <p:ext uri="{BB962C8B-B14F-4D97-AF65-F5344CB8AC3E}">
        <p14:creationId xmlns:p14="http://schemas.microsoft.com/office/powerpoint/2010/main" val="809451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94BCFA-2AC6-5137-051C-2C80048BD7CB}"/>
              </a:ext>
            </a:extLst>
          </p:cNvPr>
          <p:cNvSpPr>
            <a:spLocks noGrp="1"/>
          </p:cNvSpPr>
          <p:nvPr>
            <p:ph type="title"/>
          </p:nvPr>
        </p:nvSpPr>
        <p:spPr>
          <a:xfrm>
            <a:off x="1295400" y="306287"/>
            <a:ext cx="9601200" cy="1485900"/>
          </a:xfrm>
        </p:spPr>
        <p:txBody>
          <a:bodyPr/>
          <a:lstStyle/>
          <a:p>
            <a:pPr algn="ctr"/>
            <a:r>
              <a:rPr lang="el-GR" dirty="0"/>
              <a:t>Ιδιότητες μοντέλου ΜΜ</a:t>
            </a:r>
            <a:br>
              <a:rPr lang="el-GR" dirty="0"/>
            </a:br>
            <a:r>
              <a:rPr lang="el-GR" sz="2900" dirty="0">
                <a:sym typeface="Wingdings" panose="05000000000000000000" pitchFamily="2" charset="2"/>
              </a:rPr>
              <a:t>Γενίκευση</a:t>
            </a:r>
            <a:endParaRPr lang="el-GR" sz="2900" dirty="0"/>
          </a:p>
        </p:txBody>
      </p:sp>
      <p:pic>
        <p:nvPicPr>
          <p:cNvPr id="6" name="Picture 2">
            <a:extLst>
              <a:ext uri="{FF2B5EF4-FFF2-40B4-BE49-F238E27FC236}">
                <a16:creationId xmlns:a16="http://schemas.microsoft.com/office/drawing/2014/main" id="{E554FB6D-218B-6A01-B311-16F3F2EAA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6247" y="1811476"/>
            <a:ext cx="5563133" cy="4312338"/>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6">
            <a:extLst>
              <a:ext uri="{FF2B5EF4-FFF2-40B4-BE49-F238E27FC236}">
                <a16:creationId xmlns:a16="http://schemas.microsoft.com/office/drawing/2014/main" id="{F00D8C9F-0095-ACB1-B460-123023321DA7}"/>
              </a:ext>
            </a:extLst>
          </p:cNvPr>
          <p:cNvSpPr/>
          <p:nvPr/>
        </p:nvSpPr>
        <p:spPr>
          <a:xfrm>
            <a:off x="10707328" y="4900854"/>
            <a:ext cx="983226" cy="383458"/>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a:extLst>
              <a:ext uri="{FF2B5EF4-FFF2-40B4-BE49-F238E27FC236}">
                <a16:creationId xmlns:a16="http://schemas.microsoft.com/office/drawing/2014/main" id="{015FFDF5-B690-D7D2-8985-94DCEC694E71}"/>
              </a:ext>
            </a:extLst>
          </p:cNvPr>
          <p:cNvSpPr/>
          <p:nvPr/>
        </p:nvSpPr>
        <p:spPr>
          <a:xfrm>
            <a:off x="10707328" y="2400661"/>
            <a:ext cx="983226" cy="383458"/>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Στρογγύλεμα γωνιών 11">
            <a:extLst>
              <a:ext uri="{FF2B5EF4-FFF2-40B4-BE49-F238E27FC236}">
                <a16:creationId xmlns:a16="http://schemas.microsoft.com/office/drawing/2014/main" id="{A5A44038-2161-DDF3-FDC6-603320F8D65E}"/>
              </a:ext>
            </a:extLst>
          </p:cNvPr>
          <p:cNvSpPr/>
          <p:nvPr/>
        </p:nvSpPr>
        <p:spPr>
          <a:xfrm>
            <a:off x="1022554" y="1750142"/>
            <a:ext cx="5002695" cy="1485900"/>
          </a:xfrm>
          <a:prstGeom prst="round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3540" indent="-383540"/>
            <a:r>
              <a:rPr lang="el-GR" dirty="0">
                <a:solidFill>
                  <a:schemeClr val="bg1"/>
                </a:solidFill>
              </a:rPr>
              <a:t>Ένα μοντέλο ΜΜ πρέπει να μπορεί να </a:t>
            </a:r>
            <a:r>
              <a:rPr lang="el-GR" b="1" dirty="0">
                <a:solidFill>
                  <a:schemeClr val="bg1"/>
                </a:solidFill>
              </a:rPr>
              <a:t>γενικευθεί</a:t>
            </a:r>
            <a:r>
              <a:rPr lang="en-US" b="1" dirty="0">
                <a:solidFill>
                  <a:schemeClr val="bg1"/>
                </a:solidFill>
              </a:rPr>
              <a:t>:</a:t>
            </a:r>
            <a:endParaRPr lang="el-GR" b="1" dirty="0">
              <a:solidFill>
                <a:schemeClr val="bg1"/>
              </a:solidFill>
            </a:endParaRPr>
          </a:p>
          <a:p>
            <a:pPr marL="383540" indent="-383540"/>
            <a:r>
              <a:rPr lang="el-GR" dirty="0">
                <a:solidFill>
                  <a:schemeClr val="bg1"/>
                </a:solidFill>
                <a:sym typeface="Wingdings" panose="05000000000000000000" pitchFamily="2" charset="2"/>
              </a:rPr>
              <a:t>Δεν μας είναι ιδιαίτερα χρήσιμο αν μπορεί να</a:t>
            </a:r>
          </a:p>
          <a:p>
            <a:pPr marL="383540" indent="-383540"/>
            <a:r>
              <a:rPr lang="el-GR" dirty="0">
                <a:solidFill>
                  <a:schemeClr val="bg1"/>
                </a:solidFill>
                <a:sym typeface="Wingdings" panose="05000000000000000000" pitchFamily="2" charset="2"/>
              </a:rPr>
              <a:t>εφαρμοστεί και να αποδώσει μόνο σε</a:t>
            </a:r>
          </a:p>
          <a:p>
            <a:pPr marL="383540" indent="-383540"/>
            <a:r>
              <a:rPr lang="el-GR" dirty="0">
                <a:solidFill>
                  <a:schemeClr val="bg1"/>
                </a:solidFill>
                <a:sym typeface="Wingdings" panose="05000000000000000000" pitchFamily="2" charset="2"/>
              </a:rPr>
              <a:t>συγκεκριμένα δεδομένα</a:t>
            </a:r>
            <a:endParaRPr lang="en-US" dirty="0">
              <a:solidFill>
                <a:schemeClr val="bg1"/>
              </a:solidFill>
            </a:endParaRPr>
          </a:p>
        </p:txBody>
      </p:sp>
      <p:sp>
        <p:nvSpPr>
          <p:cNvPr id="13" name="TextBox 12">
            <a:extLst>
              <a:ext uri="{FF2B5EF4-FFF2-40B4-BE49-F238E27FC236}">
                <a16:creationId xmlns:a16="http://schemas.microsoft.com/office/drawing/2014/main" id="{93D60531-7966-44D8-98A9-C448D0665B98}"/>
              </a:ext>
            </a:extLst>
          </p:cNvPr>
          <p:cNvSpPr txBox="1"/>
          <p:nvPr/>
        </p:nvSpPr>
        <p:spPr>
          <a:xfrm>
            <a:off x="1022554" y="3469665"/>
            <a:ext cx="4973201" cy="2585323"/>
          </a:xfrm>
          <a:prstGeom prst="rect">
            <a:avLst/>
          </a:prstGeom>
          <a:noFill/>
          <a:ln>
            <a:solidFill>
              <a:schemeClr val="tx1"/>
            </a:solidFill>
            <a:prstDash val="dash"/>
          </a:ln>
        </p:spPr>
        <p:txBody>
          <a:bodyPr wrap="square" rtlCol="0">
            <a:spAutoFit/>
          </a:bodyPr>
          <a:lstStyle/>
          <a:p>
            <a:r>
              <a:rPr lang="el-GR" b="1" dirty="0"/>
              <a:t>Τα χαρακτηριστικά του λόγου μπορεί να αποδειχθούν αποδοτικά σε μία εφαρμογή αλλά όχι το ίδιο σε μία άλλη. </a:t>
            </a:r>
          </a:p>
          <a:p>
            <a:r>
              <a:rPr lang="el-GR" dirty="0"/>
              <a:t>Κυριότερες αιτίες:</a:t>
            </a:r>
          </a:p>
          <a:p>
            <a:pPr fontAlgn="base"/>
            <a:r>
              <a:rPr lang="el-GR" dirty="0"/>
              <a:t>1. Διαφορετικές γλώσσες</a:t>
            </a:r>
          </a:p>
          <a:p>
            <a:pPr fontAlgn="base"/>
            <a:r>
              <a:rPr lang="el-GR" dirty="0"/>
              <a:t>2. Διαφορετικοί γραμματικοί κανόνες</a:t>
            </a:r>
          </a:p>
          <a:p>
            <a:pPr fontAlgn="base"/>
            <a:r>
              <a:rPr lang="el-GR" dirty="0"/>
              <a:t>3. Διαφορετικές κουλτούρες</a:t>
            </a:r>
          </a:p>
          <a:p>
            <a:pPr fontAlgn="base"/>
            <a:r>
              <a:rPr lang="el-GR" dirty="0"/>
              <a:t>4. Διαφορετικότητα μεταξύ των ομιλητών </a:t>
            </a:r>
          </a:p>
          <a:p>
            <a:endParaRPr lang="el-GR" dirty="0"/>
          </a:p>
        </p:txBody>
      </p:sp>
      <p:sp>
        <p:nvSpPr>
          <p:cNvPr id="14" name="TextBox 13">
            <a:extLst>
              <a:ext uri="{FF2B5EF4-FFF2-40B4-BE49-F238E27FC236}">
                <a16:creationId xmlns:a16="http://schemas.microsoft.com/office/drawing/2014/main" id="{8AE523DC-497C-D878-6265-2FDEE0D98E90}"/>
              </a:ext>
            </a:extLst>
          </p:cNvPr>
          <p:cNvSpPr txBox="1"/>
          <p:nvPr/>
        </p:nvSpPr>
        <p:spPr>
          <a:xfrm>
            <a:off x="1022554" y="6288611"/>
            <a:ext cx="10510686" cy="369332"/>
          </a:xfrm>
          <a:prstGeom prst="rect">
            <a:avLst/>
          </a:prstGeom>
          <a:noFill/>
        </p:spPr>
        <p:txBody>
          <a:bodyPr wrap="square" rtlCol="0">
            <a:spAutoFit/>
          </a:bodyPr>
          <a:lstStyle/>
          <a:p>
            <a:r>
              <a:rPr lang="el-GR" sz="900" dirty="0"/>
              <a:t>M. </a:t>
            </a:r>
            <a:r>
              <a:rPr lang="el-GR" sz="900" dirty="0" err="1"/>
              <a:t>Gerczuk</a:t>
            </a:r>
            <a:r>
              <a:rPr lang="el-GR" sz="900" dirty="0"/>
              <a:t>, S. </a:t>
            </a:r>
            <a:r>
              <a:rPr lang="el-GR" sz="900" dirty="0" err="1"/>
              <a:t>Amiriparian</a:t>
            </a:r>
            <a:r>
              <a:rPr lang="el-GR" sz="900" dirty="0"/>
              <a:t>, S. </a:t>
            </a:r>
            <a:r>
              <a:rPr lang="el-GR" sz="900" dirty="0" err="1"/>
              <a:t>Ottl</a:t>
            </a:r>
            <a:r>
              <a:rPr lang="el-GR" sz="900" dirty="0"/>
              <a:t> and B. W. </a:t>
            </a:r>
            <a:r>
              <a:rPr lang="el-GR" sz="900" dirty="0" err="1"/>
              <a:t>Schuller</a:t>
            </a:r>
            <a:r>
              <a:rPr lang="el-GR" sz="900" dirty="0"/>
              <a:t>, "</a:t>
            </a:r>
            <a:r>
              <a:rPr lang="el-GR" sz="900" dirty="0" err="1"/>
              <a:t>EmoNet</a:t>
            </a:r>
            <a:r>
              <a:rPr lang="el-GR" sz="900" dirty="0"/>
              <a:t>: A </a:t>
            </a:r>
            <a:r>
              <a:rPr lang="el-GR" sz="900" dirty="0" err="1"/>
              <a:t>Transfer</a:t>
            </a:r>
            <a:r>
              <a:rPr lang="el-GR" sz="900" dirty="0"/>
              <a:t> </a:t>
            </a:r>
            <a:r>
              <a:rPr lang="el-GR" sz="900" dirty="0" err="1"/>
              <a:t>Learning</a:t>
            </a:r>
            <a:r>
              <a:rPr lang="el-GR" sz="900" dirty="0"/>
              <a:t> </a:t>
            </a:r>
            <a:r>
              <a:rPr lang="el-GR" sz="900" dirty="0" err="1"/>
              <a:t>Framework</a:t>
            </a:r>
            <a:r>
              <a:rPr lang="el-GR" sz="900" dirty="0"/>
              <a:t> for </a:t>
            </a:r>
            <a:r>
              <a:rPr lang="el-GR" sz="900" dirty="0" err="1"/>
              <a:t>Multi-Corpus</a:t>
            </a:r>
            <a:r>
              <a:rPr lang="el-GR" sz="900" dirty="0"/>
              <a:t> </a:t>
            </a:r>
            <a:r>
              <a:rPr lang="el-GR" sz="900" dirty="0" err="1"/>
              <a:t>Speech</a:t>
            </a:r>
            <a:r>
              <a:rPr lang="el-GR" sz="900" dirty="0"/>
              <a:t> </a:t>
            </a:r>
            <a:r>
              <a:rPr lang="el-GR" sz="900" dirty="0" err="1"/>
              <a:t>Emotion</a:t>
            </a:r>
            <a:r>
              <a:rPr lang="el-GR" sz="900" dirty="0"/>
              <a:t> </a:t>
            </a:r>
            <a:r>
              <a:rPr lang="el-GR" sz="900" dirty="0" err="1"/>
              <a:t>Recognition</a:t>
            </a:r>
            <a:r>
              <a:rPr lang="el-GR" sz="900" dirty="0"/>
              <a:t>," in </a:t>
            </a:r>
            <a:r>
              <a:rPr lang="el-GR" sz="900" i="1" dirty="0"/>
              <a:t>IEEE </a:t>
            </a:r>
            <a:r>
              <a:rPr lang="el-GR" sz="900" i="1" dirty="0" err="1"/>
              <a:t>Transactions</a:t>
            </a:r>
            <a:r>
              <a:rPr lang="el-GR" sz="900" i="1" dirty="0"/>
              <a:t> on</a:t>
            </a:r>
            <a:r>
              <a:rPr lang="en-US" sz="900" i="1" dirty="0"/>
              <a:t> </a:t>
            </a:r>
            <a:r>
              <a:rPr lang="el-GR" sz="900" i="1" dirty="0" err="1"/>
              <a:t>Affective</a:t>
            </a:r>
            <a:r>
              <a:rPr lang="el-GR" sz="900" i="1" dirty="0"/>
              <a:t> </a:t>
            </a:r>
            <a:r>
              <a:rPr lang="el-GR" sz="900" i="1" dirty="0" err="1"/>
              <a:t>Computing</a:t>
            </a:r>
            <a:r>
              <a:rPr lang="el-GR" sz="900" dirty="0"/>
              <a:t>, </a:t>
            </a:r>
            <a:r>
              <a:rPr lang="el-GR" sz="900" dirty="0" err="1"/>
              <a:t>vol</a:t>
            </a:r>
            <a:r>
              <a:rPr lang="el-GR" sz="900" dirty="0"/>
              <a:t>. 14, </a:t>
            </a:r>
            <a:r>
              <a:rPr lang="el-GR" sz="900" dirty="0" err="1"/>
              <a:t>no</a:t>
            </a:r>
            <a:r>
              <a:rPr lang="el-GR" sz="900" dirty="0"/>
              <a:t>. 2, </a:t>
            </a:r>
            <a:r>
              <a:rPr lang="el-GR" sz="900" dirty="0" err="1"/>
              <a:t>pp</a:t>
            </a:r>
            <a:r>
              <a:rPr lang="el-GR" sz="900" dirty="0"/>
              <a:t>. 1472-1487, 1 </a:t>
            </a:r>
            <a:r>
              <a:rPr lang="el-GR" sz="900" dirty="0" err="1"/>
              <a:t>April-June</a:t>
            </a:r>
            <a:r>
              <a:rPr lang="el-GR" sz="900" dirty="0"/>
              <a:t> 2023, </a:t>
            </a:r>
            <a:r>
              <a:rPr lang="el-GR" sz="900" dirty="0" err="1"/>
              <a:t>doi</a:t>
            </a:r>
            <a:r>
              <a:rPr lang="el-GR" sz="900" dirty="0"/>
              <a:t>: 10.1109/TAFFC.2021.3135152</a:t>
            </a:r>
          </a:p>
        </p:txBody>
      </p:sp>
      <p:sp>
        <p:nvSpPr>
          <p:cNvPr id="3" name="Θέση αριθμού διαφάνειας 2">
            <a:extLst>
              <a:ext uri="{FF2B5EF4-FFF2-40B4-BE49-F238E27FC236}">
                <a16:creationId xmlns:a16="http://schemas.microsoft.com/office/drawing/2014/main" id="{65703C97-180A-ABB3-F73A-352909CDA810}"/>
              </a:ext>
            </a:extLst>
          </p:cNvPr>
          <p:cNvSpPr>
            <a:spLocks noGrp="1"/>
          </p:cNvSpPr>
          <p:nvPr>
            <p:ph type="sldNum" sz="quarter" idx="12"/>
          </p:nvPr>
        </p:nvSpPr>
        <p:spPr/>
        <p:txBody>
          <a:bodyPr/>
          <a:lstStyle/>
          <a:p>
            <a:fld id="{A0344320-E70B-4A4A-AF0C-58EBA909CE6F}" type="slidenum">
              <a:rPr lang="el-GR" smtClean="0"/>
              <a:t>9</a:t>
            </a:fld>
            <a:endParaRPr lang="el-GR"/>
          </a:p>
        </p:txBody>
      </p:sp>
    </p:spTree>
    <p:extLst>
      <p:ext uri="{BB962C8B-B14F-4D97-AF65-F5344CB8AC3E}">
        <p14:creationId xmlns:p14="http://schemas.microsoft.com/office/powerpoint/2010/main" val="57316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EC4429-33ED-03E2-E535-FCABB4E9604C}"/>
              </a:ext>
            </a:extLst>
          </p:cNvPr>
          <p:cNvSpPr>
            <a:spLocks noGrp="1"/>
          </p:cNvSpPr>
          <p:nvPr>
            <p:ph type="title"/>
          </p:nvPr>
        </p:nvSpPr>
        <p:spPr/>
        <p:txBody>
          <a:bodyPr/>
          <a:lstStyle/>
          <a:p>
            <a:pPr algn="ctr"/>
            <a:r>
              <a:rPr lang="el-GR" dirty="0"/>
              <a:t>Ιδιότητες μοντέλου ΜΜ</a:t>
            </a:r>
            <a:br>
              <a:rPr lang="el-GR" dirty="0"/>
            </a:br>
            <a:r>
              <a:rPr lang="el-GR" sz="2900" dirty="0">
                <a:sym typeface="Wingdings" panose="05000000000000000000" pitchFamily="2" charset="2"/>
              </a:rPr>
              <a:t>Ακρίβεια</a:t>
            </a:r>
            <a:endParaRPr lang="el-GR" sz="2900" dirty="0"/>
          </a:p>
        </p:txBody>
      </p:sp>
      <p:pic>
        <p:nvPicPr>
          <p:cNvPr id="10" name="Θέση περιεχομένου 9">
            <a:extLst>
              <a:ext uri="{FF2B5EF4-FFF2-40B4-BE49-F238E27FC236}">
                <a16:creationId xmlns:a16="http://schemas.microsoft.com/office/drawing/2014/main" id="{E4AA25D9-3EEF-09C1-E70F-66948AB0E2F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96805" y="4038130"/>
            <a:ext cx="4448175" cy="1638010"/>
          </a:xfrm>
          <a:prstGeom prst="rect">
            <a:avLst/>
          </a:prstGeom>
        </p:spPr>
      </p:pic>
      <p:sp>
        <p:nvSpPr>
          <p:cNvPr id="7" name="Ορθογώνιο: Στρογγύλεμα γωνιών 6">
            <a:extLst>
              <a:ext uri="{FF2B5EF4-FFF2-40B4-BE49-F238E27FC236}">
                <a16:creationId xmlns:a16="http://schemas.microsoft.com/office/drawing/2014/main" id="{ED69D50A-3C1A-345A-4461-A38038C9C3BE}"/>
              </a:ext>
            </a:extLst>
          </p:cNvPr>
          <p:cNvSpPr/>
          <p:nvPr/>
        </p:nvSpPr>
        <p:spPr>
          <a:xfrm>
            <a:off x="1107052" y="2635045"/>
            <a:ext cx="4542504" cy="2193823"/>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t>Υψηλή ακρίβεια:</a:t>
            </a:r>
            <a:endParaRPr lang="en-US" b="1" dirty="0"/>
          </a:p>
          <a:p>
            <a:pPr algn="ctr"/>
            <a:r>
              <a:rPr lang="el-GR" dirty="0"/>
              <a:t>Το μοντέλο ΜΜ πρέπει να αποδίδει καλά όταν καλείται να αναγνωρίσει «άγνωστα» δεδομένα, δηλαδή δεδομένα ανεξάρτητα από εκείνα με τα οποία εκπαιδεύτηκε και τα οποία δεν έχει επεξεργαστεί ξανά και να προσαρμόζεται σε νέα μοτίβα.</a:t>
            </a:r>
          </a:p>
        </p:txBody>
      </p:sp>
      <p:sp>
        <p:nvSpPr>
          <p:cNvPr id="8" name="TextBox 7">
            <a:extLst>
              <a:ext uri="{FF2B5EF4-FFF2-40B4-BE49-F238E27FC236}">
                <a16:creationId xmlns:a16="http://schemas.microsoft.com/office/drawing/2014/main" id="{965B111C-E123-36ED-6656-B47BA3072992}"/>
              </a:ext>
            </a:extLst>
          </p:cNvPr>
          <p:cNvSpPr txBox="1"/>
          <p:nvPr/>
        </p:nvSpPr>
        <p:spPr>
          <a:xfrm>
            <a:off x="1012723" y="6469626"/>
            <a:ext cx="9371476" cy="230832"/>
          </a:xfrm>
          <a:prstGeom prst="rect">
            <a:avLst/>
          </a:prstGeom>
          <a:noFill/>
        </p:spPr>
        <p:txBody>
          <a:bodyPr wrap="none" rtlCol="0">
            <a:spAutoFit/>
          </a:bodyPr>
          <a:lstStyle/>
          <a:p>
            <a:r>
              <a:rPr lang="el-GR" sz="900" dirty="0" err="1"/>
              <a:t>Ledziński</a:t>
            </a:r>
            <a:r>
              <a:rPr lang="el-GR" sz="900" dirty="0"/>
              <a:t>, Ł., &amp; </a:t>
            </a:r>
            <a:r>
              <a:rPr lang="el-GR" sz="900" dirty="0" err="1"/>
              <a:t>Grześk</a:t>
            </a:r>
            <a:r>
              <a:rPr lang="el-GR" sz="900" dirty="0"/>
              <a:t>, G. (2023). </a:t>
            </a:r>
            <a:r>
              <a:rPr lang="el-GR" sz="900" dirty="0" err="1"/>
              <a:t>Artificial</a:t>
            </a:r>
            <a:r>
              <a:rPr lang="el-GR" sz="900" dirty="0"/>
              <a:t> </a:t>
            </a:r>
            <a:r>
              <a:rPr lang="el-GR" sz="900" dirty="0" err="1"/>
              <a:t>Intelligence</a:t>
            </a:r>
            <a:r>
              <a:rPr lang="el-GR" sz="900" dirty="0"/>
              <a:t> Technologies in </a:t>
            </a:r>
            <a:r>
              <a:rPr lang="el-GR" sz="900" dirty="0" err="1"/>
              <a:t>Cardiology</a:t>
            </a:r>
            <a:r>
              <a:rPr lang="el-GR" sz="900" dirty="0"/>
              <a:t>. </a:t>
            </a:r>
            <a:r>
              <a:rPr lang="el-GR" sz="900" i="1" dirty="0"/>
              <a:t>Journal of </a:t>
            </a:r>
            <a:r>
              <a:rPr lang="el-GR" sz="900" i="1" dirty="0" err="1"/>
              <a:t>cardiovascular</a:t>
            </a:r>
            <a:r>
              <a:rPr lang="el-GR" sz="900" i="1" dirty="0"/>
              <a:t> </a:t>
            </a:r>
            <a:r>
              <a:rPr lang="el-GR" sz="900" i="1" dirty="0" err="1"/>
              <a:t>development</a:t>
            </a:r>
            <a:r>
              <a:rPr lang="el-GR" sz="900" i="1" dirty="0"/>
              <a:t> and </a:t>
            </a:r>
            <a:r>
              <a:rPr lang="el-GR" sz="900" i="1" dirty="0" err="1"/>
              <a:t>disease</a:t>
            </a:r>
            <a:r>
              <a:rPr lang="el-GR" sz="900" dirty="0"/>
              <a:t>, </a:t>
            </a:r>
            <a:r>
              <a:rPr lang="el-GR" sz="900" i="1" dirty="0"/>
              <a:t>10</a:t>
            </a:r>
            <a:r>
              <a:rPr lang="el-GR" sz="900" dirty="0"/>
              <a:t>(5), 202. https://doi.org/10.3390/jcdd10050202</a:t>
            </a:r>
          </a:p>
        </p:txBody>
      </p:sp>
      <p:pic>
        <p:nvPicPr>
          <p:cNvPr id="12" name="Εικόνα 11">
            <a:extLst>
              <a:ext uri="{FF2B5EF4-FFF2-40B4-BE49-F238E27FC236}">
                <a16:creationId xmlns:a16="http://schemas.microsoft.com/office/drawing/2014/main" id="{5105120B-8CD3-6301-E661-2F82A8F1C07C}"/>
              </a:ext>
            </a:extLst>
          </p:cNvPr>
          <p:cNvPicPr>
            <a:picLocks noChangeAspect="1"/>
          </p:cNvPicPr>
          <p:nvPr/>
        </p:nvPicPr>
        <p:blipFill>
          <a:blip r:embed="rId3"/>
          <a:stretch>
            <a:fillRect/>
          </a:stretch>
        </p:blipFill>
        <p:spPr>
          <a:xfrm>
            <a:off x="6436135" y="2522248"/>
            <a:ext cx="4217176" cy="1341829"/>
          </a:xfrm>
          <a:prstGeom prst="rect">
            <a:avLst/>
          </a:prstGeom>
        </p:spPr>
      </p:pic>
      <p:sp>
        <p:nvSpPr>
          <p:cNvPr id="3" name="Θέση αριθμού διαφάνειας 2">
            <a:extLst>
              <a:ext uri="{FF2B5EF4-FFF2-40B4-BE49-F238E27FC236}">
                <a16:creationId xmlns:a16="http://schemas.microsoft.com/office/drawing/2014/main" id="{2624B1AF-4922-31F8-405C-AFA8DB5E9FEA}"/>
              </a:ext>
            </a:extLst>
          </p:cNvPr>
          <p:cNvSpPr>
            <a:spLocks noGrp="1"/>
          </p:cNvSpPr>
          <p:nvPr>
            <p:ph type="sldNum" sz="quarter" idx="12"/>
          </p:nvPr>
        </p:nvSpPr>
        <p:spPr/>
        <p:txBody>
          <a:bodyPr/>
          <a:lstStyle/>
          <a:p>
            <a:fld id="{A0344320-E70B-4A4A-AF0C-58EBA909CE6F}" type="slidenum">
              <a:rPr lang="el-GR" smtClean="0"/>
              <a:t>10</a:t>
            </a:fld>
            <a:endParaRPr lang="el-GR"/>
          </a:p>
        </p:txBody>
      </p:sp>
    </p:spTree>
    <p:extLst>
      <p:ext uri="{BB962C8B-B14F-4D97-AF65-F5344CB8AC3E}">
        <p14:creationId xmlns:p14="http://schemas.microsoft.com/office/powerpoint/2010/main" val="2306360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489042-0DB7-6C9F-86EA-DA34A2153C92}"/>
              </a:ext>
            </a:extLst>
          </p:cNvPr>
          <p:cNvSpPr>
            <a:spLocks noGrp="1"/>
          </p:cNvSpPr>
          <p:nvPr>
            <p:ph type="title"/>
          </p:nvPr>
        </p:nvSpPr>
        <p:spPr/>
        <p:txBody>
          <a:bodyPr/>
          <a:lstStyle/>
          <a:p>
            <a:r>
              <a:rPr lang="el-GR"/>
              <a:t>Τι σημαίνει ότι ένα μοντέλο «μαθαίνει»?</a:t>
            </a:r>
          </a:p>
        </p:txBody>
      </p:sp>
      <p:sp>
        <p:nvSpPr>
          <p:cNvPr id="3" name="Θέση περιεχομένου 2">
            <a:extLst>
              <a:ext uri="{FF2B5EF4-FFF2-40B4-BE49-F238E27FC236}">
                <a16:creationId xmlns:a16="http://schemas.microsoft.com/office/drawing/2014/main" id="{C9D754B1-95C9-1A71-A8CE-A8244542F150}"/>
              </a:ext>
            </a:extLst>
          </p:cNvPr>
          <p:cNvSpPr>
            <a:spLocks noGrp="1"/>
          </p:cNvSpPr>
          <p:nvPr>
            <p:ph idx="1"/>
          </p:nvPr>
        </p:nvSpPr>
        <p:spPr>
          <a:xfrm>
            <a:off x="1371600" y="2286000"/>
            <a:ext cx="10218057" cy="3581400"/>
          </a:xfrm>
        </p:spPr>
        <p:txBody>
          <a:bodyPr vert="horz" lIns="91440" tIns="45720" rIns="91440" bIns="45720" rtlCol="0" anchor="t">
            <a:normAutofit/>
          </a:bodyPr>
          <a:lstStyle/>
          <a:p>
            <a:r>
              <a:rPr lang="el-GR" sz="2800" dirty="0"/>
              <a:t>Έως τώρα έχουμε αναπαραστήσει την πληροφορία μας σε δομές που κατανοεί ο υπολογιστής</a:t>
            </a:r>
          </a:p>
          <a:p>
            <a:r>
              <a:rPr lang="el-GR" sz="2800" dirty="0"/>
              <a:t>Πώς όμως χρησιμοποιεί αυτές τις αναπαραστάσεις για να αποδίδει συνεχώς καλύτερα?</a:t>
            </a:r>
          </a:p>
          <a:p>
            <a:pPr marL="383540" indent="-383540"/>
            <a:r>
              <a:rPr lang="el-GR" sz="2800" dirty="0"/>
              <a:t>Το κλειδί: </a:t>
            </a:r>
          </a:p>
          <a:p>
            <a:pPr marL="0" indent="0" algn="ctr">
              <a:buNone/>
            </a:pPr>
            <a:r>
              <a:rPr lang="el-GR" sz="2800" b="1"/>
              <a:t> Θεωρία της Βελτιστοποίησης</a:t>
            </a:r>
            <a:endParaRPr lang="el-GR"/>
          </a:p>
        </p:txBody>
      </p:sp>
      <p:sp>
        <p:nvSpPr>
          <p:cNvPr id="4" name="Θέση αριθμού διαφάνειας 3">
            <a:extLst>
              <a:ext uri="{FF2B5EF4-FFF2-40B4-BE49-F238E27FC236}">
                <a16:creationId xmlns:a16="http://schemas.microsoft.com/office/drawing/2014/main" id="{13273E9A-E309-760E-BE76-583F84E0B075}"/>
              </a:ext>
            </a:extLst>
          </p:cNvPr>
          <p:cNvSpPr>
            <a:spLocks noGrp="1"/>
          </p:cNvSpPr>
          <p:nvPr>
            <p:ph type="sldNum" sz="quarter" idx="12"/>
          </p:nvPr>
        </p:nvSpPr>
        <p:spPr/>
        <p:txBody>
          <a:bodyPr/>
          <a:lstStyle/>
          <a:p>
            <a:fld id="{A0344320-E70B-4A4A-AF0C-58EBA909CE6F}" type="slidenum">
              <a:rPr lang="el-GR" smtClean="0"/>
              <a:t>11</a:t>
            </a:fld>
            <a:endParaRPr lang="el-GR"/>
          </a:p>
        </p:txBody>
      </p:sp>
    </p:spTree>
    <p:extLst>
      <p:ext uri="{BB962C8B-B14F-4D97-AF65-F5344CB8AC3E}">
        <p14:creationId xmlns:p14="http://schemas.microsoft.com/office/powerpoint/2010/main" val="368954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A72674-1C12-3A36-1358-6F876320D9E3}"/>
              </a:ext>
            </a:extLst>
          </p:cNvPr>
          <p:cNvSpPr>
            <a:spLocks noGrp="1"/>
          </p:cNvSpPr>
          <p:nvPr>
            <p:ph type="title"/>
          </p:nvPr>
        </p:nvSpPr>
        <p:spPr>
          <a:xfrm>
            <a:off x="1371600" y="247650"/>
            <a:ext cx="9601200" cy="1485900"/>
          </a:xfrm>
        </p:spPr>
        <p:txBody>
          <a:bodyPr/>
          <a:lstStyle/>
          <a:p>
            <a:r>
              <a:rPr lang="el-GR" dirty="0"/>
              <a:t>Θεωρία Βελτιστοποίησης</a:t>
            </a:r>
          </a:p>
        </p:txBody>
      </p:sp>
      <p:sp>
        <p:nvSpPr>
          <p:cNvPr id="3" name="Θέση περιεχομένου 2">
            <a:extLst>
              <a:ext uri="{FF2B5EF4-FFF2-40B4-BE49-F238E27FC236}">
                <a16:creationId xmlns:a16="http://schemas.microsoft.com/office/drawing/2014/main" id="{8B1264EF-133C-BCB3-2158-FF38A21A447F}"/>
              </a:ext>
            </a:extLst>
          </p:cNvPr>
          <p:cNvSpPr>
            <a:spLocks noGrp="1"/>
          </p:cNvSpPr>
          <p:nvPr>
            <p:ph idx="1"/>
          </p:nvPr>
        </p:nvSpPr>
        <p:spPr>
          <a:xfrm>
            <a:off x="1371600" y="1618343"/>
            <a:ext cx="10268857" cy="4249057"/>
          </a:xfrm>
        </p:spPr>
        <p:txBody>
          <a:bodyPr vert="horz" lIns="91440" tIns="45720" rIns="91440" bIns="45720" rtlCol="0" anchor="t">
            <a:normAutofit/>
          </a:bodyPr>
          <a:lstStyle/>
          <a:p>
            <a:r>
              <a:rPr lang="el-GR" sz="2400" dirty="0"/>
              <a:t>Όταν ξεκινάμε να χρησιμοποιούμε ένα μοντέλο ΜΜ, αυτό δεν μπορεί να καταλάβει και άρα να αναγνωρίσει από την αρχή αυτό που του ορίσαμε</a:t>
            </a:r>
            <a:endParaRPr lang="en-US" sz="2400" dirty="0"/>
          </a:p>
          <a:p>
            <a:pPr marL="0" indent="0">
              <a:buNone/>
            </a:pPr>
            <a:endParaRPr lang="el-GR" sz="2400" dirty="0"/>
          </a:p>
          <a:p>
            <a:pPr marL="383540" indent="-383540"/>
            <a:r>
              <a:rPr lang="el-GR" sz="2400" dirty="0"/>
              <a:t>Αρχικά, κάνει «</a:t>
            </a:r>
            <a:r>
              <a:rPr lang="el-GR" sz="2400" b="1" dirty="0"/>
              <a:t>λάθος</a:t>
            </a:r>
            <a:r>
              <a:rPr lang="el-GR" sz="2400" dirty="0"/>
              <a:t>» το οποίο καλούμαστε να μετρήσουμε</a:t>
            </a:r>
            <a:endParaRPr lang="en-US" sz="2400" dirty="0"/>
          </a:p>
          <a:p>
            <a:pPr marL="0" indent="0">
              <a:buNone/>
            </a:pPr>
            <a:endParaRPr lang="el-GR" sz="2400" dirty="0"/>
          </a:p>
          <a:p>
            <a:pPr marL="383540" indent="-383540"/>
            <a:r>
              <a:rPr lang="el-GR" sz="2400" dirty="0"/>
              <a:t>Επομένως, ορίζουμε μία </a:t>
            </a:r>
            <a:r>
              <a:rPr lang="el-GR" sz="2400" b="1" dirty="0"/>
              <a:t>συνάρτηση κόστους</a:t>
            </a:r>
            <a:r>
              <a:rPr lang="el-GR" sz="2400" dirty="0"/>
              <a:t> η οποία ποσοτικοποιεί την βαρύτητα του λάθους</a:t>
            </a:r>
            <a:endParaRPr lang="el-GR" sz="2400" dirty="0">
              <a:sym typeface="Wingdings" panose="05000000000000000000" pitchFamily="2" charset="2"/>
            </a:endParaRPr>
          </a:p>
          <a:p>
            <a:pPr lvl="1">
              <a:buFont typeface="Courier New" panose="02070309020205020404" pitchFamily="49" charset="0"/>
              <a:buChar char="o"/>
            </a:pPr>
            <a:r>
              <a:rPr lang="el-GR" sz="2400" dirty="0">
                <a:sym typeface="Wingdings" panose="05000000000000000000" pitchFamily="2" charset="2"/>
              </a:rPr>
              <a:t>Μικρό σφάλμα </a:t>
            </a:r>
            <a:r>
              <a:rPr lang="el-GR" sz="2400" dirty="0">
                <a:ea typeface="+mn-lt"/>
                <a:cs typeface="+mn-lt"/>
                <a:sym typeface="Wingdings" panose="05000000000000000000" pitchFamily="2" charset="2"/>
              </a:rPr>
              <a:t> </a:t>
            </a:r>
            <a:r>
              <a:rPr lang="el-GR" sz="2400" dirty="0">
                <a:sym typeface="Wingdings" panose="05000000000000000000" pitchFamily="2" charset="2"/>
              </a:rPr>
              <a:t>Καλή πρόβλεψη </a:t>
            </a:r>
            <a:r>
              <a:rPr lang="en-US" sz="2400" dirty="0">
                <a:sym typeface="Wingdings" panose="05000000000000000000" pitchFamily="2" charset="2"/>
              </a:rPr>
              <a:t>vs. </a:t>
            </a:r>
            <a:endParaRPr lang="el-GR" sz="2400" dirty="0">
              <a:sym typeface="Wingdings" panose="05000000000000000000" pitchFamily="2" charset="2"/>
            </a:endParaRPr>
          </a:p>
          <a:p>
            <a:pPr lvl="1">
              <a:buFont typeface="Courier New" panose="02070309020205020404" pitchFamily="49" charset="0"/>
              <a:buChar char="o"/>
            </a:pPr>
            <a:r>
              <a:rPr lang="el-GR" sz="2400" dirty="0">
                <a:sym typeface="Wingdings" panose="05000000000000000000" pitchFamily="2" charset="2"/>
              </a:rPr>
              <a:t>Μεγάλο σφάλμα  Κακή πρόβλεψη</a:t>
            </a:r>
            <a:endParaRPr lang="el-GR" sz="2400" dirty="0"/>
          </a:p>
        </p:txBody>
      </p:sp>
      <p:sp>
        <p:nvSpPr>
          <p:cNvPr id="4" name="Θέση αριθμού διαφάνειας 3">
            <a:extLst>
              <a:ext uri="{FF2B5EF4-FFF2-40B4-BE49-F238E27FC236}">
                <a16:creationId xmlns:a16="http://schemas.microsoft.com/office/drawing/2014/main" id="{DA58C725-5411-B385-B439-D25AD6320875}"/>
              </a:ext>
            </a:extLst>
          </p:cNvPr>
          <p:cNvSpPr>
            <a:spLocks noGrp="1"/>
          </p:cNvSpPr>
          <p:nvPr>
            <p:ph type="sldNum" sz="quarter" idx="12"/>
          </p:nvPr>
        </p:nvSpPr>
        <p:spPr/>
        <p:txBody>
          <a:bodyPr/>
          <a:lstStyle/>
          <a:p>
            <a:fld id="{A0344320-E70B-4A4A-AF0C-58EBA909CE6F}" type="slidenum">
              <a:rPr lang="el-GR" smtClean="0"/>
              <a:t>12</a:t>
            </a:fld>
            <a:endParaRPr lang="el-GR"/>
          </a:p>
        </p:txBody>
      </p:sp>
    </p:spTree>
    <p:extLst>
      <p:ext uri="{BB962C8B-B14F-4D97-AF65-F5344CB8AC3E}">
        <p14:creationId xmlns:p14="http://schemas.microsoft.com/office/powerpoint/2010/main" val="182551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CC043-6CEE-FCF3-EBD1-EB2D4E8CEAC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F130E4B-391C-E99F-293B-5A1B2D61BB36}"/>
              </a:ext>
            </a:extLst>
          </p:cNvPr>
          <p:cNvSpPr>
            <a:spLocks noGrp="1"/>
          </p:cNvSpPr>
          <p:nvPr>
            <p:ph type="title"/>
          </p:nvPr>
        </p:nvSpPr>
        <p:spPr>
          <a:xfrm>
            <a:off x="1436181" y="247650"/>
            <a:ext cx="9601200" cy="1485900"/>
          </a:xfrm>
        </p:spPr>
        <p:txBody>
          <a:bodyPr/>
          <a:lstStyle/>
          <a:p>
            <a:r>
              <a:rPr lang="el-GR" dirty="0"/>
              <a:t>Θεωρία Βελτιστοποίησης</a:t>
            </a:r>
          </a:p>
        </p:txBody>
      </p:sp>
      <p:sp>
        <p:nvSpPr>
          <p:cNvPr id="3" name="Θέση περιεχομένου 2">
            <a:extLst>
              <a:ext uri="{FF2B5EF4-FFF2-40B4-BE49-F238E27FC236}">
                <a16:creationId xmlns:a16="http://schemas.microsoft.com/office/drawing/2014/main" id="{351AD6D2-E44F-1010-0E70-976DF36999F0}"/>
              </a:ext>
            </a:extLst>
          </p:cNvPr>
          <p:cNvSpPr>
            <a:spLocks noGrp="1"/>
          </p:cNvSpPr>
          <p:nvPr>
            <p:ph idx="1"/>
          </p:nvPr>
        </p:nvSpPr>
        <p:spPr>
          <a:xfrm>
            <a:off x="1436181" y="1301621"/>
            <a:ext cx="4803058" cy="3313868"/>
          </a:xfrm>
        </p:spPr>
        <p:txBody>
          <a:bodyPr vert="horz" lIns="91440" tIns="45720" rIns="91440" bIns="45720" rtlCol="0" anchor="t">
            <a:normAutofit/>
          </a:bodyPr>
          <a:lstStyle/>
          <a:p>
            <a:pPr marL="383540" indent="-383540"/>
            <a:r>
              <a:rPr lang="el-GR" sz="2400" dirty="0">
                <a:sym typeface="Wingdings" panose="05000000000000000000" pitchFamily="2" charset="2"/>
              </a:rPr>
              <a:t>Το μοντέλο ΜΜ χρησιμοποιεί την συνάρτηση κόστους για να αυτό-αξιολογήσει πόσο καλά έχει αποδώσει</a:t>
            </a:r>
            <a:endParaRPr lang="el-GR" sz="2400" dirty="0"/>
          </a:p>
          <a:p>
            <a:r>
              <a:rPr lang="el-GR" sz="2400" dirty="0">
                <a:sym typeface="Wingdings" panose="05000000000000000000" pitchFamily="2" charset="2"/>
              </a:rPr>
              <a:t>Αυτή είναι η λογική της «βελτιστοποίησης»: Η βασική μαθηματική προσέγγιση που «κρύβεται» πίσω από την ΜΜ</a:t>
            </a:r>
            <a:endParaRPr lang="el-GR" sz="2400" dirty="0"/>
          </a:p>
        </p:txBody>
      </p:sp>
      <p:pic>
        <p:nvPicPr>
          <p:cNvPr id="6" name="Εικόνα 5">
            <a:extLst>
              <a:ext uri="{FF2B5EF4-FFF2-40B4-BE49-F238E27FC236}">
                <a16:creationId xmlns:a16="http://schemas.microsoft.com/office/drawing/2014/main" id="{E0C661D6-CA23-2403-122E-F9DE9078A0A0}"/>
              </a:ext>
            </a:extLst>
          </p:cNvPr>
          <p:cNvPicPr>
            <a:picLocks noChangeAspect="1"/>
          </p:cNvPicPr>
          <p:nvPr/>
        </p:nvPicPr>
        <p:blipFill>
          <a:blip r:embed="rId2"/>
          <a:stretch>
            <a:fillRect/>
          </a:stretch>
        </p:blipFill>
        <p:spPr>
          <a:xfrm>
            <a:off x="6497416" y="1225052"/>
            <a:ext cx="4695491" cy="3551476"/>
          </a:xfrm>
          <a:prstGeom prst="rect">
            <a:avLst/>
          </a:prstGeom>
        </p:spPr>
      </p:pic>
      <p:sp>
        <p:nvSpPr>
          <p:cNvPr id="7" name="TextBox 6">
            <a:extLst>
              <a:ext uri="{FF2B5EF4-FFF2-40B4-BE49-F238E27FC236}">
                <a16:creationId xmlns:a16="http://schemas.microsoft.com/office/drawing/2014/main" id="{D68C29AF-C61D-0E28-2544-B29DC22C64E1}"/>
              </a:ext>
            </a:extLst>
          </p:cNvPr>
          <p:cNvSpPr txBox="1"/>
          <p:nvPr/>
        </p:nvSpPr>
        <p:spPr>
          <a:xfrm>
            <a:off x="1436181" y="4915500"/>
            <a:ext cx="10122471" cy="1169551"/>
          </a:xfrm>
          <a:prstGeom prst="rect">
            <a:avLst/>
          </a:prstGeom>
          <a:noFill/>
          <a:ln>
            <a:solidFill>
              <a:schemeClr val="tx1"/>
            </a:solidFill>
            <a:prstDash val="dash"/>
          </a:ln>
        </p:spPr>
        <p:txBody>
          <a:bodyPr wrap="square" rtlCol="0">
            <a:spAutoFit/>
          </a:bodyPr>
          <a:lstStyle/>
          <a:p>
            <a:r>
              <a:rPr lang="el-GR" sz="1400" dirty="0"/>
              <a:t>Η γραμμική παλινδρόμηση εκπαιδεύεται ώστε να προσαρμόσει την ευθεία που περιγράφει βέλτιστα τη σχέση μεταξύ των δεδομένων, ελαχιστοποιώντας το συνολικό σφάλμα πρόβλεψης μέσω μιας συνάρτησης κόστους. Η διαδικασία ξεκινά με μια αρχική εκτίμηση του μοντέλου και, μέσω επαναληπτικής βελτιστοποίησης, προσαρμόζει σταδιακά τις παραμέτρους του ώστε να μειωθεί η απόκλιση μεταξύ πραγματικών και προβλεπόμενων τιμών. Η εκπαίδευση ολοκληρώνεται όταν επιτευχθεί η ελάχιστη δυνατή τιμή του συνολικού σφάλματος, εξασφαλίζοντας τη βέλτιστη προσαρμογή του μοντέλου στα δεδομένα.</a:t>
            </a:r>
          </a:p>
        </p:txBody>
      </p:sp>
      <p:sp>
        <p:nvSpPr>
          <p:cNvPr id="8" name="TextBox 7">
            <a:extLst>
              <a:ext uri="{FF2B5EF4-FFF2-40B4-BE49-F238E27FC236}">
                <a16:creationId xmlns:a16="http://schemas.microsoft.com/office/drawing/2014/main" id="{41459F39-BC7A-B9D3-C148-E3DCA4B4265D}"/>
              </a:ext>
            </a:extLst>
          </p:cNvPr>
          <p:cNvSpPr txBox="1"/>
          <p:nvPr/>
        </p:nvSpPr>
        <p:spPr>
          <a:xfrm>
            <a:off x="1436181" y="6459794"/>
            <a:ext cx="3313728" cy="230832"/>
          </a:xfrm>
          <a:prstGeom prst="rect">
            <a:avLst/>
          </a:prstGeom>
          <a:noFill/>
        </p:spPr>
        <p:txBody>
          <a:bodyPr wrap="none" rtlCol="0">
            <a:spAutoFit/>
          </a:bodyPr>
          <a:lstStyle/>
          <a:p>
            <a:r>
              <a:rPr lang="en-US" sz="900" dirty="0"/>
              <a:t>https://www.datarobot.com/blog/introduction-to-loss-functions/</a:t>
            </a:r>
            <a:endParaRPr lang="el-GR" sz="900" dirty="0"/>
          </a:p>
        </p:txBody>
      </p:sp>
      <p:sp>
        <p:nvSpPr>
          <p:cNvPr id="4" name="Θέση αριθμού διαφάνειας 3">
            <a:extLst>
              <a:ext uri="{FF2B5EF4-FFF2-40B4-BE49-F238E27FC236}">
                <a16:creationId xmlns:a16="http://schemas.microsoft.com/office/drawing/2014/main" id="{45E7E7BA-A296-6CA6-3340-E5FCFB4E0578}"/>
              </a:ext>
            </a:extLst>
          </p:cNvPr>
          <p:cNvSpPr>
            <a:spLocks noGrp="1"/>
          </p:cNvSpPr>
          <p:nvPr>
            <p:ph type="sldNum" sz="quarter" idx="12"/>
          </p:nvPr>
        </p:nvSpPr>
        <p:spPr/>
        <p:txBody>
          <a:bodyPr/>
          <a:lstStyle/>
          <a:p>
            <a:fld id="{A0344320-E70B-4A4A-AF0C-58EBA909CE6F}" type="slidenum">
              <a:rPr lang="el-GR" smtClean="0"/>
              <a:t>13</a:t>
            </a:fld>
            <a:endParaRPr lang="el-GR"/>
          </a:p>
        </p:txBody>
      </p:sp>
    </p:spTree>
    <p:extLst>
      <p:ext uri="{BB962C8B-B14F-4D97-AF65-F5344CB8AC3E}">
        <p14:creationId xmlns:p14="http://schemas.microsoft.com/office/powerpoint/2010/main" val="2979097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9695D5-4DA5-87A9-30C7-84657478344B}"/>
              </a:ext>
            </a:extLst>
          </p:cNvPr>
          <p:cNvSpPr>
            <a:spLocks noGrp="1"/>
          </p:cNvSpPr>
          <p:nvPr>
            <p:ph type="title"/>
          </p:nvPr>
        </p:nvSpPr>
        <p:spPr/>
        <p:txBody>
          <a:bodyPr/>
          <a:lstStyle/>
          <a:p>
            <a:r>
              <a:rPr lang="el-GR" dirty="0"/>
              <a:t>Πώς εκπαιδεύεται το μοντέλο ΜΜ?</a:t>
            </a:r>
          </a:p>
        </p:txBody>
      </p:sp>
      <p:sp>
        <p:nvSpPr>
          <p:cNvPr id="3" name="Θέση περιεχομένου 2">
            <a:extLst>
              <a:ext uri="{FF2B5EF4-FFF2-40B4-BE49-F238E27FC236}">
                <a16:creationId xmlns:a16="http://schemas.microsoft.com/office/drawing/2014/main" id="{2D21F342-81AC-D073-0983-84B87E85AB63}"/>
              </a:ext>
            </a:extLst>
          </p:cNvPr>
          <p:cNvSpPr>
            <a:spLocks noGrp="1"/>
          </p:cNvSpPr>
          <p:nvPr>
            <p:ph sz="half" idx="1"/>
          </p:nvPr>
        </p:nvSpPr>
        <p:spPr>
          <a:xfrm>
            <a:off x="1371599" y="2285999"/>
            <a:ext cx="4887334" cy="3581401"/>
          </a:xfrm>
        </p:spPr>
        <p:txBody>
          <a:bodyPr vert="horz" lIns="91440" tIns="45720" rIns="91440" bIns="45720" rtlCol="0" anchor="t">
            <a:normAutofit fontScale="92500" lnSpcReduction="10000"/>
          </a:bodyPr>
          <a:lstStyle/>
          <a:p>
            <a:r>
              <a:rPr lang="el-GR" sz="2400" dirty="0"/>
              <a:t>Κατά την (επιβλεπόμενη) εκπαίδευση:</a:t>
            </a:r>
          </a:p>
          <a:p>
            <a:r>
              <a:rPr lang="el-GR" sz="2400" dirty="0"/>
              <a:t>Το μοντέλο κάνει μία πρόβλεψη</a:t>
            </a:r>
          </a:p>
          <a:p>
            <a:pPr marL="383540" indent="-383540"/>
            <a:r>
              <a:rPr lang="el-GR" sz="2400" dirty="0"/>
              <a:t>Συγκρίνει την πρόβλεψη με την σωστή απάντηση</a:t>
            </a:r>
          </a:p>
          <a:p>
            <a:r>
              <a:rPr lang="el-GR" sz="2400" dirty="0"/>
              <a:t>Υπολογίζει το λάθος</a:t>
            </a:r>
          </a:p>
          <a:p>
            <a:r>
              <a:rPr lang="el-GR" sz="2400" dirty="0"/>
              <a:t>Διορθώνει τον εαυτό του</a:t>
            </a:r>
          </a:p>
          <a:p>
            <a:r>
              <a:rPr lang="el-GR" sz="2400" dirty="0"/>
              <a:t>Επαναλαμβάνει τη διαδικασία έως ότου συγκλίνει</a:t>
            </a:r>
          </a:p>
        </p:txBody>
      </p:sp>
      <p:pic>
        <p:nvPicPr>
          <p:cNvPr id="6" name="Θέση περιεχομένου 5">
            <a:extLst>
              <a:ext uri="{FF2B5EF4-FFF2-40B4-BE49-F238E27FC236}">
                <a16:creationId xmlns:a16="http://schemas.microsoft.com/office/drawing/2014/main" id="{84285F07-EA06-E18D-124D-6E54A03CA285}"/>
              </a:ext>
            </a:extLst>
          </p:cNvPr>
          <p:cNvPicPr>
            <a:picLocks noGrp="1" noChangeAspect="1"/>
          </p:cNvPicPr>
          <p:nvPr>
            <p:ph sz="half" idx="2"/>
          </p:nvPr>
        </p:nvPicPr>
        <p:blipFill>
          <a:blip r:embed="rId2"/>
          <a:stretch>
            <a:fillRect/>
          </a:stretch>
        </p:blipFill>
        <p:spPr>
          <a:xfrm>
            <a:off x="6592388" y="2561302"/>
            <a:ext cx="4964688" cy="2856272"/>
          </a:xfrm>
          <a:prstGeom prst="rect">
            <a:avLst/>
          </a:prstGeom>
        </p:spPr>
      </p:pic>
      <p:sp>
        <p:nvSpPr>
          <p:cNvPr id="4" name="Θέση αριθμού διαφάνειας 3">
            <a:extLst>
              <a:ext uri="{FF2B5EF4-FFF2-40B4-BE49-F238E27FC236}">
                <a16:creationId xmlns:a16="http://schemas.microsoft.com/office/drawing/2014/main" id="{2117547B-2989-A492-D75F-B08671302ACB}"/>
              </a:ext>
            </a:extLst>
          </p:cNvPr>
          <p:cNvSpPr>
            <a:spLocks noGrp="1"/>
          </p:cNvSpPr>
          <p:nvPr>
            <p:ph type="sldNum" sz="quarter" idx="12"/>
          </p:nvPr>
        </p:nvSpPr>
        <p:spPr/>
        <p:txBody>
          <a:bodyPr/>
          <a:lstStyle/>
          <a:p>
            <a:fld id="{A0344320-E70B-4A4A-AF0C-58EBA909CE6F}" type="slidenum">
              <a:rPr lang="el-GR" smtClean="0"/>
              <a:t>14</a:t>
            </a:fld>
            <a:endParaRPr lang="el-GR"/>
          </a:p>
        </p:txBody>
      </p:sp>
    </p:spTree>
    <p:extLst>
      <p:ext uri="{BB962C8B-B14F-4D97-AF65-F5344CB8AC3E}">
        <p14:creationId xmlns:p14="http://schemas.microsoft.com/office/powerpoint/2010/main" val="2979020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18D57-2EFE-442A-57A2-00B68768730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7429BC1-217E-2A15-8C7C-F51A4BD9CF5E}"/>
              </a:ext>
            </a:extLst>
          </p:cNvPr>
          <p:cNvSpPr>
            <a:spLocks noGrp="1"/>
          </p:cNvSpPr>
          <p:nvPr>
            <p:ph type="title"/>
          </p:nvPr>
        </p:nvSpPr>
        <p:spPr/>
        <p:txBody>
          <a:bodyPr/>
          <a:lstStyle/>
          <a:p>
            <a:r>
              <a:rPr lang="el-GR" dirty="0"/>
              <a:t>Η Μηχανική Μάθηση Συνοπτικά</a:t>
            </a:r>
          </a:p>
        </p:txBody>
      </p:sp>
      <p:sp>
        <p:nvSpPr>
          <p:cNvPr id="3" name="Θέση περιεχομένου 2">
            <a:extLst>
              <a:ext uri="{FF2B5EF4-FFF2-40B4-BE49-F238E27FC236}">
                <a16:creationId xmlns:a16="http://schemas.microsoft.com/office/drawing/2014/main" id="{01FAC5A2-0D91-2AAE-C113-7E11A7575199}"/>
              </a:ext>
            </a:extLst>
          </p:cNvPr>
          <p:cNvSpPr>
            <a:spLocks noGrp="1"/>
          </p:cNvSpPr>
          <p:nvPr>
            <p:ph idx="1"/>
          </p:nvPr>
        </p:nvSpPr>
        <p:spPr>
          <a:xfrm>
            <a:off x="1371600" y="1712686"/>
            <a:ext cx="10087428" cy="4713514"/>
          </a:xfrm>
        </p:spPr>
        <p:txBody>
          <a:bodyPr vert="horz" lIns="91440" tIns="45720" rIns="91440" bIns="45720" rtlCol="0" anchor="t">
            <a:normAutofit/>
          </a:bodyPr>
          <a:lstStyle/>
          <a:p>
            <a:r>
              <a:rPr lang="el-GR" sz="2400" dirty="0"/>
              <a:t>Η ΜΜ είναι μια επαναλαμβανόμενη διαδικασία αναζήτησης της καλύτερης δυνατής λύσης μέσα σε έναν πολύ </a:t>
            </a:r>
            <a:r>
              <a:rPr lang="el-GR" sz="2400" b="1" dirty="0"/>
              <a:t>μεγάλο χώρο πιθανών μοντέλων</a:t>
            </a:r>
          </a:p>
          <a:p>
            <a:pPr marL="383540" indent="-383540"/>
            <a:endParaRPr lang="el-GR" sz="2400" b="1" dirty="0"/>
          </a:p>
          <a:p>
            <a:r>
              <a:rPr lang="el-GR" sz="2400" dirty="0"/>
              <a:t>Η βελτιστοποίηση είναι ο μηχανισμός που καθοδηγεί αυτή την αναζήτηση: ποσοτικοποιεί το σφάλμα, μέσω μαθηματικών προσεγγίσεων το μειώνει και επαναλαμβάνει τη διαδικασία μέχρι το μοντέλο να αποκτήσει </a:t>
            </a:r>
            <a:r>
              <a:rPr lang="el-GR" sz="2400" b="1" dirty="0"/>
              <a:t>ικανοποιητική</a:t>
            </a:r>
            <a:r>
              <a:rPr lang="el-GR" sz="2400" dirty="0"/>
              <a:t> απόδοση</a:t>
            </a:r>
          </a:p>
          <a:p>
            <a:pPr marL="383540" indent="-383540"/>
            <a:endParaRPr lang="el-GR" sz="2400" dirty="0"/>
          </a:p>
          <a:p>
            <a:pPr marL="383540" indent="-383540"/>
            <a:r>
              <a:rPr lang="el-GR" sz="2400"/>
              <a:t>Χωρίς τη βελτιστοποίηση, τα δεδομένα θα παρέμεναν απλώς αριθμοί, αλλά </a:t>
            </a:r>
            <a:r>
              <a:rPr lang="el-GR" sz="2400" dirty="0"/>
              <a:t>με τη βελτιστοποίηση μετατρέπονται σε </a:t>
            </a:r>
            <a:r>
              <a:rPr lang="el-GR" sz="2400" b="1" dirty="0"/>
              <a:t>γνώση και προβλέψεις</a:t>
            </a:r>
            <a:endParaRPr lang="el-GR"/>
          </a:p>
        </p:txBody>
      </p:sp>
      <p:sp>
        <p:nvSpPr>
          <p:cNvPr id="4" name="Θέση αριθμού διαφάνειας 3">
            <a:extLst>
              <a:ext uri="{FF2B5EF4-FFF2-40B4-BE49-F238E27FC236}">
                <a16:creationId xmlns:a16="http://schemas.microsoft.com/office/drawing/2014/main" id="{7F9D7BED-4BFA-9542-AA34-792307B332DF}"/>
              </a:ext>
            </a:extLst>
          </p:cNvPr>
          <p:cNvSpPr>
            <a:spLocks noGrp="1"/>
          </p:cNvSpPr>
          <p:nvPr>
            <p:ph type="sldNum" sz="quarter" idx="12"/>
          </p:nvPr>
        </p:nvSpPr>
        <p:spPr/>
        <p:txBody>
          <a:bodyPr/>
          <a:lstStyle/>
          <a:p>
            <a:fld id="{A0344320-E70B-4A4A-AF0C-58EBA909CE6F}" type="slidenum">
              <a:rPr lang="el-GR" smtClean="0"/>
              <a:t>15</a:t>
            </a:fld>
            <a:endParaRPr lang="el-GR"/>
          </a:p>
        </p:txBody>
      </p:sp>
    </p:spTree>
    <p:extLst>
      <p:ext uri="{BB962C8B-B14F-4D97-AF65-F5344CB8AC3E}">
        <p14:creationId xmlns:p14="http://schemas.microsoft.com/office/powerpoint/2010/main" val="1834667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568C16-2A2B-8389-3BAC-B75AB283CD3B}"/>
              </a:ext>
            </a:extLst>
          </p:cNvPr>
          <p:cNvSpPr>
            <a:spLocks noGrp="1"/>
          </p:cNvSpPr>
          <p:nvPr>
            <p:ph type="title"/>
          </p:nvPr>
        </p:nvSpPr>
        <p:spPr/>
        <p:txBody>
          <a:bodyPr/>
          <a:lstStyle/>
          <a:p>
            <a:r>
              <a:rPr lang="el-GR" dirty="0"/>
              <a:t>Τα Μαθηματικά Θεμέλια της ΜΜ</a:t>
            </a:r>
          </a:p>
        </p:txBody>
      </p:sp>
      <p:sp>
        <p:nvSpPr>
          <p:cNvPr id="3" name="Θέση περιεχομένου 2">
            <a:extLst>
              <a:ext uri="{FF2B5EF4-FFF2-40B4-BE49-F238E27FC236}">
                <a16:creationId xmlns:a16="http://schemas.microsoft.com/office/drawing/2014/main" id="{50769EB5-2947-993A-F4AF-98D11EEFE64B}"/>
              </a:ext>
            </a:extLst>
          </p:cNvPr>
          <p:cNvSpPr>
            <a:spLocks noGrp="1"/>
          </p:cNvSpPr>
          <p:nvPr>
            <p:ph idx="1"/>
          </p:nvPr>
        </p:nvSpPr>
        <p:spPr>
          <a:xfrm>
            <a:off x="1371600" y="1712686"/>
            <a:ext cx="10087428" cy="4851399"/>
          </a:xfrm>
        </p:spPr>
        <p:txBody>
          <a:bodyPr vert="horz" lIns="91440" tIns="45720" rIns="91440" bIns="45720" rtlCol="0" anchor="t">
            <a:normAutofit/>
          </a:bodyPr>
          <a:lstStyle/>
          <a:p>
            <a:r>
              <a:rPr lang="el-GR" sz="2400" b="1" dirty="0"/>
              <a:t>Γραμμική Άλγεβρα</a:t>
            </a:r>
          </a:p>
          <a:p>
            <a:pPr marL="530225" lvl="1" indent="0">
              <a:buNone/>
            </a:pPr>
            <a:r>
              <a:rPr lang="el-GR" sz="2400" dirty="0"/>
              <a:t>■ Αναπαράσταση δεδομένων ως διανύσματα και πίνακες</a:t>
            </a:r>
            <a:r>
              <a:rPr lang="el-GR" sz="2400" dirty="0">
                <a:sym typeface="Wingdings" panose="05000000000000000000" pitchFamily="2" charset="2"/>
              </a:rPr>
              <a:t> Μαθηματικές αναπαραστάσεις</a:t>
            </a:r>
            <a:br>
              <a:rPr lang="el-GR" sz="2400" dirty="0"/>
            </a:br>
            <a:r>
              <a:rPr lang="el-GR" sz="2400"/>
              <a:t>■ Υπολογισμός σχέσεων μεταξύ χαρακτηριστικών</a:t>
            </a:r>
            <a:br>
              <a:rPr lang="el-GR" sz="2400" dirty="0"/>
            </a:br>
            <a:endParaRPr lang="el-GR" sz="2400" dirty="0"/>
          </a:p>
          <a:p>
            <a:r>
              <a:rPr lang="el-GR" sz="2400" b="1" dirty="0"/>
              <a:t>Πιθανότητες &amp; Στατιστική</a:t>
            </a:r>
          </a:p>
          <a:p>
            <a:pPr marL="530225" lvl="1" indent="0">
              <a:buNone/>
            </a:pPr>
            <a:r>
              <a:rPr lang="el-GR" sz="2400" dirty="0"/>
              <a:t>■ Ποσοτικοποίηση της αβεβαιότητας</a:t>
            </a:r>
            <a:br>
              <a:rPr lang="el-GR" sz="2400" dirty="0"/>
            </a:br>
            <a:r>
              <a:rPr lang="el-GR" sz="2400"/>
              <a:t>■ Εκτίμηση προτύπων από τα διαθέσιμα δεδομένα</a:t>
            </a:r>
            <a:br>
              <a:rPr lang="el-GR" sz="2400" dirty="0"/>
            </a:br>
            <a:endParaRPr lang="el-GR" sz="2400" dirty="0"/>
          </a:p>
          <a:p>
            <a:r>
              <a:rPr lang="el-GR" sz="2400" b="1" dirty="0"/>
              <a:t>Βελτιστοποίηση</a:t>
            </a:r>
          </a:p>
          <a:p>
            <a:pPr marL="530352" lvl="1" indent="0">
              <a:buNone/>
            </a:pPr>
            <a:r>
              <a:rPr lang="el-GR" sz="2400" dirty="0"/>
              <a:t>■ Ελαχιστοποίηση του σφάλματος πρόβλεψης</a:t>
            </a:r>
            <a:br>
              <a:rPr lang="el-GR" sz="2400" dirty="0"/>
            </a:br>
            <a:r>
              <a:rPr lang="el-GR" sz="2400" dirty="0"/>
              <a:t>■ Προσδιορισμός των βέλτιστων παραμέτρων του μοντέλου</a:t>
            </a:r>
          </a:p>
          <a:p>
            <a:endParaRPr lang="el-GR" sz="2400" dirty="0"/>
          </a:p>
        </p:txBody>
      </p:sp>
      <p:sp>
        <p:nvSpPr>
          <p:cNvPr id="4" name="Θέση αριθμού διαφάνειας 3">
            <a:extLst>
              <a:ext uri="{FF2B5EF4-FFF2-40B4-BE49-F238E27FC236}">
                <a16:creationId xmlns:a16="http://schemas.microsoft.com/office/drawing/2014/main" id="{362FFDEC-9228-541A-95BA-2F4779DBF5E9}"/>
              </a:ext>
            </a:extLst>
          </p:cNvPr>
          <p:cNvSpPr>
            <a:spLocks noGrp="1"/>
          </p:cNvSpPr>
          <p:nvPr>
            <p:ph type="sldNum" sz="quarter" idx="12"/>
          </p:nvPr>
        </p:nvSpPr>
        <p:spPr/>
        <p:txBody>
          <a:bodyPr/>
          <a:lstStyle/>
          <a:p>
            <a:fld id="{A0344320-E70B-4A4A-AF0C-58EBA909CE6F}" type="slidenum">
              <a:rPr lang="el-GR" smtClean="0"/>
              <a:t>16</a:t>
            </a:fld>
            <a:endParaRPr lang="el-GR"/>
          </a:p>
        </p:txBody>
      </p:sp>
    </p:spTree>
    <p:extLst>
      <p:ext uri="{BB962C8B-B14F-4D97-AF65-F5344CB8AC3E}">
        <p14:creationId xmlns:p14="http://schemas.microsoft.com/office/powerpoint/2010/main" val="2247829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9EE375-940F-9FFD-944C-FFAEEB135C58}"/>
              </a:ext>
            </a:extLst>
          </p:cNvPr>
          <p:cNvSpPr>
            <a:spLocks noGrp="1"/>
          </p:cNvSpPr>
          <p:nvPr>
            <p:ph type="title"/>
          </p:nvPr>
        </p:nvSpPr>
        <p:spPr/>
        <p:txBody>
          <a:bodyPr/>
          <a:lstStyle/>
          <a:p>
            <a:r>
              <a:rPr lang="el-GR" dirty="0"/>
              <a:t>Εν κατακλείδι</a:t>
            </a:r>
          </a:p>
        </p:txBody>
      </p:sp>
      <p:sp>
        <p:nvSpPr>
          <p:cNvPr id="3" name="Θέση περιεχομένου 2">
            <a:extLst>
              <a:ext uri="{FF2B5EF4-FFF2-40B4-BE49-F238E27FC236}">
                <a16:creationId xmlns:a16="http://schemas.microsoft.com/office/drawing/2014/main" id="{9921416D-92F5-1EAF-23C6-A3CB0655334E}"/>
              </a:ext>
            </a:extLst>
          </p:cNvPr>
          <p:cNvSpPr>
            <a:spLocks noGrp="1"/>
          </p:cNvSpPr>
          <p:nvPr>
            <p:ph idx="1"/>
          </p:nvPr>
        </p:nvSpPr>
        <p:spPr>
          <a:xfrm>
            <a:off x="1371600" y="1712686"/>
            <a:ext cx="10363200" cy="4735285"/>
          </a:xfrm>
        </p:spPr>
        <p:txBody>
          <a:bodyPr vert="horz" lIns="91440" tIns="45720" rIns="91440" bIns="45720" rtlCol="0" anchor="t">
            <a:normAutofit/>
          </a:bodyPr>
          <a:lstStyle/>
          <a:p>
            <a:pPr marL="0" indent="0">
              <a:buNone/>
            </a:pPr>
            <a:r>
              <a:rPr lang="el-GR" sz="2400" u="sng" dirty="0"/>
              <a:t>Οι βασικοί πυλώνες της Επεξεργασίας Λεκτικής Πληροφορίας είναι:</a:t>
            </a:r>
          </a:p>
          <a:p>
            <a:pPr marL="383540" indent="-383540"/>
            <a:endParaRPr lang="el-GR" sz="2400" dirty="0"/>
          </a:p>
          <a:p>
            <a:r>
              <a:rPr lang="el-GR" sz="2400" dirty="0"/>
              <a:t>Κατάλληλη αναπαράσταση των δεδομένων: Η αναπαράσταση των δεδομένων καθορίζει πως προσεγγίζουμε το πρόβλημα</a:t>
            </a:r>
          </a:p>
          <a:p>
            <a:pPr marL="383540" indent="-383540"/>
            <a:r>
              <a:rPr lang="el-GR" sz="2400" dirty="0"/>
              <a:t>Αντιπροσωπευτική εξαγωγή χαρακτηριστικών: Τα χαρακτηριστικά που εξάγονται δείχνουν ποια πληροφορία είναι σημαντική και πόσο</a:t>
            </a:r>
          </a:p>
          <a:p>
            <a:pPr marL="383540" indent="-383540"/>
            <a:r>
              <a:rPr lang="el-GR" sz="2400" dirty="0"/>
              <a:t>Εύρεση κατάλληλου προβλεπτικού μοντέλου: Η θεωρία βελτιστοποίησης καθορίζει το βέλτιστο μοντέλο για πιο αποδοτική πρόβλεψη</a:t>
            </a:r>
          </a:p>
          <a:p>
            <a:pPr marL="383540" indent="-383540"/>
            <a:r>
              <a:rPr lang="el-GR" sz="2400" b="1" dirty="0"/>
              <a:t>Μηχανική Μάθηση: Η συνεργασία των παραπάνω ουσιαστικά σχηματίζει την ΜΜ </a:t>
            </a:r>
            <a:r>
              <a:rPr lang="el-GR" sz="2400" b="1" dirty="0">
                <a:sym typeface="Wingdings" panose="05000000000000000000" pitchFamily="2" charset="2"/>
              </a:rPr>
              <a:t> Το </a:t>
            </a:r>
            <a:r>
              <a:rPr lang="el-GR" sz="2400" b="1">
                <a:sym typeface="Wingdings" panose="05000000000000000000" pitchFamily="2" charset="2"/>
              </a:rPr>
              <a:t>«κλειδί»</a:t>
            </a:r>
            <a:endParaRPr lang="el-GR" sz="2400" b="1" dirty="0"/>
          </a:p>
        </p:txBody>
      </p:sp>
      <p:sp>
        <p:nvSpPr>
          <p:cNvPr id="4" name="Θέση αριθμού διαφάνειας 3">
            <a:extLst>
              <a:ext uri="{FF2B5EF4-FFF2-40B4-BE49-F238E27FC236}">
                <a16:creationId xmlns:a16="http://schemas.microsoft.com/office/drawing/2014/main" id="{B38AFEE2-E6E4-5D3C-0B0D-DE92BFA3E5F2}"/>
              </a:ext>
            </a:extLst>
          </p:cNvPr>
          <p:cNvSpPr>
            <a:spLocks noGrp="1"/>
          </p:cNvSpPr>
          <p:nvPr>
            <p:ph type="sldNum" sz="quarter" idx="12"/>
          </p:nvPr>
        </p:nvSpPr>
        <p:spPr/>
        <p:txBody>
          <a:bodyPr/>
          <a:lstStyle/>
          <a:p>
            <a:fld id="{A0344320-E70B-4A4A-AF0C-58EBA909CE6F}" type="slidenum">
              <a:rPr lang="el-GR" smtClean="0"/>
              <a:t>17</a:t>
            </a:fld>
            <a:endParaRPr lang="el-GR"/>
          </a:p>
        </p:txBody>
      </p:sp>
    </p:spTree>
    <p:extLst>
      <p:ext uri="{BB962C8B-B14F-4D97-AF65-F5344CB8AC3E}">
        <p14:creationId xmlns:p14="http://schemas.microsoft.com/office/powerpoint/2010/main" val="374206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2190B-9936-3393-CF7B-47C755FBF3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FDDD16-FD63-B93A-2BC1-91287777CDD6}"/>
              </a:ext>
            </a:extLst>
          </p:cNvPr>
          <p:cNvSpPr>
            <a:spLocks noGrp="1"/>
          </p:cNvSpPr>
          <p:nvPr>
            <p:ph type="title"/>
          </p:nvPr>
        </p:nvSpPr>
        <p:spPr>
          <a:xfrm>
            <a:off x="1295400" y="2686050"/>
            <a:ext cx="9601200" cy="1485900"/>
          </a:xfrm>
        </p:spPr>
        <p:txBody>
          <a:bodyPr/>
          <a:lstStyle/>
          <a:p>
            <a:pPr algn="ctr"/>
            <a:r>
              <a:rPr lang="el-GR" dirty="0"/>
              <a:t>Σας ευχαριστώ! </a:t>
            </a:r>
            <a:br>
              <a:rPr lang="el-GR" dirty="0"/>
            </a:br>
            <a:r>
              <a:rPr lang="en-US" dirty="0"/>
              <a:t>Ερωτήσεις?</a:t>
            </a:r>
          </a:p>
        </p:txBody>
      </p:sp>
      <p:sp>
        <p:nvSpPr>
          <p:cNvPr id="2" name="Θέση αριθμού διαφάνειας 1">
            <a:extLst>
              <a:ext uri="{FF2B5EF4-FFF2-40B4-BE49-F238E27FC236}">
                <a16:creationId xmlns:a16="http://schemas.microsoft.com/office/drawing/2014/main" id="{51BBB4D1-944D-3843-9331-7B90725CBC78}"/>
              </a:ext>
            </a:extLst>
          </p:cNvPr>
          <p:cNvSpPr>
            <a:spLocks noGrp="1"/>
          </p:cNvSpPr>
          <p:nvPr>
            <p:ph type="sldNum" sz="quarter" idx="12"/>
          </p:nvPr>
        </p:nvSpPr>
        <p:spPr/>
        <p:txBody>
          <a:bodyPr/>
          <a:lstStyle/>
          <a:p>
            <a:fld id="{A0344320-E70B-4A4A-AF0C-58EBA909CE6F}" type="slidenum">
              <a:rPr lang="el-GR" smtClean="0"/>
              <a:t>18</a:t>
            </a:fld>
            <a:endParaRPr lang="el-GR"/>
          </a:p>
        </p:txBody>
      </p:sp>
    </p:spTree>
    <p:extLst>
      <p:ext uri="{BB962C8B-B14F-4D97-AF65-F5344CB8AC3E}">
        <p14:creationId xmlns:p14="http://schemas.microsoft.com/office/powerpoint/2010/main" val="713670790"/>
      </p:ext>
    </p:extLst>
  </p:cSld>
  <p:clrMapOvr>
    <a:masterClrMapping/>
  </p:clrMapOvr>
</p:sld>
</file>

<file path=ppt/theme/theme1.xml><?xml version="1.0" encoding="utf-8"?>
<a:theme xmlns:a="http://schemas.openxmlformats.org/drawingml/2006/main" name="Περικοπή">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Περικοπή">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Περικοπή">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Περικοπή</Template>
  <TotalTime>4065</TotalTime>
  <Words>1140</Words>
  <Application>Microsoft Office PowerPoint</Application>
  <PresentationFormat>Ευρεία οθόνη</PresentationFormat>
  <Paragraphs>154</Paragraphs>
  <Slides>18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18</vt:i4>
      </vt:variant>
    </vt:vector>
  </HeadingPairs>
  <TitlesOfParts>
    <vt:vector size="23" baseType="lpstr">
      <vt:lpstr>Calibri</vt:lpstr>
      <vt:lpstr>Courier New</vt:lpstr>
      <vt:lpstr>Franklin Gothic Book</vt:lpstr>
      <vt:lpstr>Wingdings</vt:lpstr>
      <vt:lpstr>Περικοπή</vt:lpstr>
      <vt:lpstr>ΕΠΕΞΕΡΓΑΣΙΑ ΦΩΝΗΣ &amp; ΦΥΣΙΚΗΣ ΓΛΩΣΣΑΣ</vt:lpstr>
      <vt:lpstr>Σύντομο Βιογραφικό</vt:lpstr>
      <vt:lpstr>«Η εποχή των Big Data» </vt:lpstr>
      <vt:lpstr>«Η εποχή των Big Data»</vt:lpstr>
      <vt:lpstr>Σύστημα Επεξεργασίας Λεκτικής Πληροφορίας</vt:lpstr>
      <vt:lpstr>Αναπαράσταση μέσω Γράφων</vt:lpstr>
      <vt:lpstr>Μετατροπή σε Χαρακτηριστικά</vt:lpstr>
      <vt:lpstr>Πώς λειτουργεί ένα μοντέλο ΜΜ?</vt:lpstr>
      <vt:lpstr>Ιδιότητες μοντέλου ΜΜ Γενίκευση</vt:lpstr>
      <vt:lpstr>Ιδιότητες μοντέλου ΜΜ Ακρίβεια</vt:lpstr>
      <vt:lpstr>Τι σημαίνει ότι ένα μοντέλο «μαθαίνει»?</vt:lpstr>
      <vt:lpstr>Θεωρία Βελτιστοποίησης</vt:lpstr>
      <vt:lpstr>Θεωρία Βελτιστοποίησης</vt:lpstr>
      <vt:lpstr>Πώς εκπαιδεύεται το μοντέλο ΜΜ?</vt:lpstr>
      <vt:lpstr>Η Μηχανική Μάθηση Συνοπτικά</vt:lpstr>
      <vt:lpstr>Τα Μαθηματικά Θεμέλια της ΜΜ</vt:lpstr>
      <vt:lpstr>Εν κατακλείδι</vt:lpstr>
      <vt:lpstr>Σας ευχαριστώ!  Ερωτήσεις?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Anastasia Pentari</dc:creator>
  <cp:lastModifiedBy>Anastasia Pentari</cp:lastModifiedBy>
  <cp:revision>347</cp:revision>
  <cp:lastPrinted>2026-07-18T17:29:57Z</cp:lastPrinted>
  <dcterms:created xsi:type="dcterms:W3CDTF">2026-07-14T16:43:55Z</dcterms:created>
  <dcterms:modified xsi:type="dcterms:W3CDTF">2026-10-01T03:54:07Z</dcterms:modified>
</cp:coreProperties>
</file>