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5" r:id="rId3"/>
    <p:sldId id="260" r:id="rId4"/>
    <p:sldId id="286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68" r:id="rId13"/>
    <p:sldId id="276" r:id="rId14"/>
    <p:sldId id="277" r:id="rId15"/>
    <p:sldId id="278" r:id="rId16"/>
    <p:sldId id="279" r:id="rId17"/>
    <p:sldId id="280" r:id="rId18"/>
    <p:sldId id="271" r:id="rId19"/>
    <p:sldId id="288" r:id="rId20"/>
    <p:sldId id="297" r:id="rId21"/>
    <p:sldId id="296" r:id="rId22"/>
    <p:sldId id="299" r:id="rId23"/>
    <p:sldId id="307" r:id="rId24"/>
    <p:sldId id="274" r:id="rId25"/>
    <p:sldId id="298" r:id="rId26"/>
    <p:sldId id="287" r:id="rId27"/>
    <p:sldId id="275" r:id="rId28"/>
    <p:sldId id="289" r:id="rId29"/>
    <p:sldId id="293" r:id="rId30"/>
    <p:sldId id="290" r:id="rId31"/>
    <p:sldId id="294" r:id="rId32"/>
    <p:sldId id="291" r:id="rId33"/>
    <p:sldId id="281" r:id="rId34"/>
    <p:sldId id="282" r:id="rId35"/>
    <p:sldId id="283" r:id="rId36"/>
    <p:sldId id="284" r:id="rId37"/>
    <p:sldId id="285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C26611E-A907-4193-BCB9-1B6ECB04BDD2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367B5E-1D9B-4B39-9FC2-3C604B594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73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περιεχόμεν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42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1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18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603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142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08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28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0982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83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203849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7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826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81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περιεχόμενο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54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54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Στυλ κειμένου υποδείγματος</a:t>
            </a:r>
          </a:p>
          <a:p>
            <a:pPr lvl="1"/>
            <a:r>
              <a:rPr lang="el-GR" noProof="0"/>
              <a:t>Δεύτερο επίπεδο</a:t>
            </a:r>
          </a:p>
          <a:p>
            <a:pPr lvl="2"/>
            <a:r>
              <a:rPr lang="el-GR" noProof="0"/>
              <a:t>Τρίτο επίπεδο</a:t>
            </a:r>
          </a:p>
          <a:p>
            <a:pPr lvl="3"/>
            <a:r>
              <a:rPr lang="el-GR" noProof="0"/>
              <a:t>Τέταρτο επίπεδο</a:t>
            </a:r>
          </a:p>
          <a:p>
            <a:pPr lvl="4"/>
            <a:r>
              <a:rPr lang="el-GR" noProof="0"/>
              <a:t>Πέμπτο επίπεδο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0405-05DE-43F4-BF20-0B2F2A19505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96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36">
          <p15:clr>
            <a:srgbClr val="F26B43"/>
          </p15:clr>
        </p15:guide>
        <p15:guide id="4" orient="horz" pos="336">
          <p15:clr>
            <a:srgbClr val="F26B43"/>
          </p15:clr>
        </p15:guide>
        <p15:guide id="5" pos="7344">
          <p15:clr>
            <a:srgbClr val="F26B43"/>
          </p15:clr>
        </p15:guide>
        <p15:guide id="6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artpad.dev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lab.io/" TargetMode="External"/><Relationship Id="rId2" Type="http://schemas.openxmlformats.org/officeDocument/2006/relationships/hyperlink" Target="https://abp.io/docs/latest/framework/ui/react-native/setting-up-android-emulator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lutter.dev/get-started/editor?tab=vscode" TargetMode="External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-bluestacks-com.translate.goog/?_x_tr_sl=en&amp;_x_tr_tl=el&amp;_x_tr_hl=el&amp;_x_tr_pto=s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catalog/samples/Scaffold" TargetMode="External"/><Relationship Id="rId2" Type="http://schemas.openxmlformats.org/officeDocument/2006/relationships/hyperlink" Target="https://api.flutter.dev/flutter/material/Scaffold-clas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pi.flutter.dev/flutter/widgets/Container-class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lutter.dev/tools/vs-code" TargetMode="External"/><Relationship Id="rId2" Type="http://schemas.openxmlformats.org/officeDocument/2006/relationships/hyperlink" Target="https://flutter.io/using-ide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studio/" TargetMode="External"/><Relationship Id="rId3" Type="http://schemas.openxmlformats.org/officeDocument/2006/relationships/hyperlink" Target="https://flutter.io/setup-macos" TargetMode="External"/><Relationship Id="rId7" Type="http://schemas.openxmlformats.org/officeDocument/2006/relationships/hyperlink" Target="https://marketplace.visualstudio.com/items?itemName=Dart-Code.flutter" TargetMode="External"/><Relationship Id="rId2" Type="http://schemas.openxmlformats.org/officeDocument/2006/relationships/hyperlink" Target="https://flutter.io/doc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de.visualstudio.com/" TargetMode="External"/><Relationship Id="rId5" Type="http://schemas.openxmlformats.org/officeDocument/2006/relationships/hyperlink" Target="https://flutter.io/setup-linux" TargetMode="External"/><Relationship Id="rId4" Type="http://schemas.openxmlformats.org/officeDocument/2006/relationships/hyperlink" Target="https://flutter.io/setup-window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rt.dev/guides/language/language-tour" TargetMode="External"/><Relationship Id="rId2" Type="http://schemas.openxmlformats.org/officeDocument/2006/relationships/hyperlink" Target="https://dart.dev/guides/language/effective-dart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lutter.dev/docs/resources/fa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1488" y="2395728"/>
            <a:ext cx="7380802" cy="1243584"/>
          </a:xfrm>
        </p:spPr>
        <p:txBody>
          <a:bodyPr/>
          <a:lstStyle/>
          <a:p>
            <a:r>
              <a:rPr lang="el-GR" sz="4800" dirty="0" err="1"/>
              <a:t>Βιοϊατρική</a:t>
            </a:r>
            <a:r>
              <a:rPr lang="el-GR" sz="4800" dirty="0"/>
              <a:t> Πληροφορική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Κουμάκης</a:t>
            </a:r>
            <a:r>
              <a:rPr lang="el-GR" dirty="0"/>
              <a:t> Λευτέρης, Μαρία Χατζημηνά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8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widget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A32784-79C5-4F23-A0CF-D945B9997294}"/>
              </a:ext>
            </a:extLst>
          </p:cNvPr>
          <p:cNvGrpSpPr/>
          <p:nvPr/>
        </p:nvGrpSpPr>
        <p:grpSpPr>
          <a:xfrm>
            <a:off x="946474" y="1394291"/>
            <a:ext cx="9910024" cy="4656333"/>
            <a:chOff x="938085" y="1444625"/>
            <a:chExt cx="9910024" cy="4656333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085" y="1444625"/>
              <a:ext cx="9910024" cy="4656333"/>
            </a:xfrm>
            <a:prstGeom prst="rect">
              <a:avLst/>
            </a:prstGeom>
          </p:spPr>
        </p:pic>
        <p:pic>
          <p:nvPicPr>
            <p:cNvPr id="1026" name="Picture 2" descr="ElevatedButton | Flet">
              <a:extLst>
                <a:ext uri="{FF2B5EF4-FFF2-40B4-BE49-F238E27FC236}">
                  <a16:creationId xmlns:a16="http://schemas.microsoft.com/office/drawing/2014/main" id="{DB08146C-49F1-416D-B706-10857F292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691" y="2559691"/>
              <a:ext cx="3884104" cy="2621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2D3E128-81DA-4B4D-AACD-8BE74CB13A0F}"/>
              </a:ext>
            </a:extLst>
          </p:cNvPr>
          <p:cNvSpPr txBox="1"/>
          <p:nvPr/>
        </p:nvSpPr>
        <p:spPr>
          <a:xfrm>
            <a:off x="946474" y="1505482"/>
            <a:ext cx="4369716" cy="523220"/>
          </a:xfrm>
          <a:prstGeom prst="rect">
            <a:avLst/>
          </a:prstGeom>
          <a:solidFill>
            <a:srgbClr val="2D374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Elevated Button Widget</a:t>
            </a:r>
          </a:p>
        </p:txBody>
      </p:sp>
    </p:spTree>
    <p:extLst>
      <p:ext uri="{BB962C8B-B14F-4D97-AF65-F5344CB8AC3E}">
        <p14:creationId xmlns:p14="http://schemas.microsoft.com/office/powerpoint/2010/main" val="247698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72" y="1393363"/>
            <a:ext cx="7745290" cy="48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Αρχιτεκτονική </a:t>
            </a:r>
            <a:r>
              <a:rPr lang="en-US" dirty="0"/>
              <a:t>Flutter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widget tree </a:t>
            </a:r>
            <a:r>
              <a:rPr lang="el-GR" dirty="0"/>
              <a:t>για τις εφαρμογές</a:t>
            </a:r>
          </a:p>
          <a:p>
            <a:r>
              <a:rPr lang="el-GR" dirty="0"/>
              <a:t>Δεν υπάρχει </a:t>
            </a:r>
            <a:r>
              <a:rPr lang="en-US" dirty="0"/>
              <a:t>drag-and-drop editor</a:t>
            </a:r>
            <a:r>
              <a:rPr lang="el-GR" dirty="0"/>
              <a:t> για εισαγωγή κουμπιών, κειμένου κτλ.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60" y="3072101"/>
            <a:ext cx="7005344" cy="31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0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Κατηγορίες </a:t>
            </a:r>
            <a:r>
              <a:rPr lang="en-US" dirty="0"/>
              <a:t>Widget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638689"/>
            <a:ext cx="10515600" cy="40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Εμφανή και μη-εμφανή </a:t>
            </a:r>
            <a:r>
              <a:rPr lang="en-US" dirty="0"/>
              <a:t>widget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350" y="1825625"/>
            <a:ext cx="83328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4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StatelessWidget </a:t>
            </a:r>
            <a:r>
              <a:rPr lang="el-GR" dirty="0"/>
              <a:t>και </a:t>
            </a:r>
            <a:r>
              <a:rPr lang="en-US" dirty="0"/>
              <a:t>StatefulWidget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StatelessWidget</a:t>
            </a:r>
          </a:p>
          <a:p>
            <a:pPr lvl="1"/>
            <a:r>
              <a:rPr lang="el-GR" dirty="0"/>
              <a:t>Ένα αμετάβλητο widget. Όλα του τα πεδία είναι τετελεσμένα μετά την δημιουργία του</a:t>
            </a:r>
          </a:p>
          <a:p>
            <a:pPr lvl="1"/>
            <a:r>
              <a:rPr lang="el-GR" dirty="0"/>
              <a:t>Ρυθμίσεις κατά την αρχικοποίηση</a:t>
            </a:r>
          </a:p>
          <a:p>
            <a:pPr lvl="2"/>
            <a:r>
              <a:rPr lang="el-GR" dirty="0"/>
              <a:t>Χρώμα</a:t>
            </a:r>
          </a:p>
          <a:p>
            <a:pPr lvl="2"/>
            <a:r>
              <a:rPr lang="el-GR" dirty="0"/>
              <a:t>Ύψος</a:t>
            </a:r>
          </a:p>
          <a:p>
            <a:pPr lvl="2"/>
            <a:r>
              <a:rPr lang="el-GR" dirty="0"/>
              <a:t>Πλάτος</a:t>
            </a:r>
          </a:p>
          <a:p>
            <a:r>
              <a:rPr lang="el-GR" dirty="0"/>
              <a:t>StatefulWidget</a:t>
            </a:r>
          </a:p>
          <a:p>
            <a:pPr lvl="1"/>
            <a:r>
              <a:rPr lang="el-GR" dirty="0"/>
              <a:t>Ένα widget που δημιουργεί μια κατάσταση και είναι ευμετάβλητο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8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vs Stateful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69" y="1358179"/>
            <a:ext cx="2642215" cy="4697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05" y="1358179"/>
            <a:ext cx="2728547" cy="4852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2794" y="6078695"/>
            <a:ext cx="293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Stateless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8588" y="6121608"/>
            <a:ext cx="293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Stateful</a:t>
            </a:r>
          </a:p>
        </p:txBody>
      </p:sp>
    </p:spTree>
    <p:extLst>
      <p:ext uri="{BB962C8B-B14F-4D97-AF65-F5344CB8AC3E}">
        <p14:creationId xmlns:p14="http://schemas.microsoft.com/office/powerpoint/2010/main" val="137354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5" y="1543599"/>
            <a:ext cx="11070430" cy="4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1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Flutter Dev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Βοηθάνε στην ανάπτυξη και τον εντοπισμό σφαλμάτων</a:t>
            </a:r>
          </a:p>
          <a:p>
            <a:r>
              <a:rPr lang="en-US" dirty="0"/>
              <a:t>Hot reload</a:t>
            </a:r>
          </a:p>
          <a:p>
            <a:pPr lvl="1"/>
            <a:r>
              <a:rPr lang="el-GR" dirty="0"/>
              <a:t>Το </a:t>
            </a:r>
            <a:r>
              <a:rPr lang="en-US" dirty="0"/>
              <a:t>UI </a:t>
            </a:r>
            <a:r>
              <a:rPr lang="el-GR" dirty="0"/>
              <a:t>ανανεώνεται αμέσως όταν γίνεται κάποια αλλαγή (</a:t>
            </a:r>
            <a:r>
              <a:rPr lang="en-US" dirty="0"/>
              <a:t>just-in compiler)</a:t>
            </a:r>
          </a:p>
          <a:p>
            <a:r>
              <a:rPr lang="en-US" dirty="0"/>
              <a:t>Widget-inspector</a:t>
            </a:r>
          </a:p>
          <a:p>
            <a:pPr lvl="1"/>
            <a:r>
              <a:rPr lang="el-GR" dirty="0"/>
              <a:t>Παρόμοιο με την κονσόλα του </a:t>
            </a:r>
            <a:r>
              <a:rPr lang="en-US" dirty="0"/>
              <a:t>Chrome/Firefox </a:t>
            </a:r>
          </a:p>
          <a:p>
            <a:r>
              <a:rPr lang="en-US" dirty="0"/>
              <a:t>Code auto-formatter</a:t>
            </a:r>
          </a:p>
          <a:p>
            <a:pPr lvl="1"/>
            <a:r>
              <a:rPr lang="en-US" dirty="0"/>
              <a:t>Reformat Code with dartfmt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29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5" y="1278082"/>
            <a:ext cx="11215235" cy="4898881"/>
          </a:xfrm>
        </p:spPr>
        <p:txBody>
          <a:bodyPr/>
          <a:lstStyle/>
          <a:p>
            <a:r>
              <a:rPr lang="en-US" dirty="0"/>
              <a:t>Dart pad:</a:t>
            </a:r>
            <a:r>
              <a:rPr lang="el-GR" dirty="0"/>
              <a:t> </a:t>
            </a:r>
            <a:r>
              <a:rPr lang="en-US" dirty="0">
                <a:hlinkClick r:id="rId2"/>
              </a:rPr>
              <a:t>https://dartpad.dev/</a:t>
            </a:r>
            <a:endParaRPr lang="en-US" dirty="0"/>
          </a:p>
          <a:p>
            <a:r>
              <a:rPr lang="el-GR" sz="2400" dirty="0"/>
              <a:t>Στις ονομαστικές παραμέτρους αν δεν επιτρέπεται να είναι </a:t>
            </a:r>
            <a:r>
              <a:rPr lang="en-US" sz="2400" dirty="0"/>
              <a:t>null </a:t>
            </a:r>
            <a:r>
              <a:rPr lang="el-GR" sz="2400" dirty="0"/>
              <a:t>η τιμή τους</a:t>
            </a:r>
            <a:r>
              <a:rPr lang="en-US" sz="2400" dirty="0"/>
              <a:t> </a:t>
            </a:r>
            <a:r>
              <a:rPr lang="el-GR" sz="2400" dirty="0"/>
              <a:t>(</a:t>
            </a:r>
            <a:r>
              <a:rPr lang="en-US" sz="2400" i="1" dirty="0">
                <a:solidFill>
                  <a:srgbClr val="FFC000"/>
                </a:solidFill>
              </a:rPr>
              <a:t>null safety</a:t>
            </a:r>
            <a:r>
              <a:rPr lang="el-GR" sz="2400" i="1" dirty="0"/>
              <a:t>)</a:t>
            </a:r>
            <a:r>
              <a:rPr lang="el-GR" sz="2400" dirty="0"/>
              <a:t> προσθέτουμε την λέξη </a:t>
            </a:r>
            <a:r>
              <a:rPr lang="en-US" sz="2400" dirty="0"/>
              <a:t>“required”</a:t>
            </a:r>
            <a:r>
              <a:rPr lang="el-GR" sz="2400" dirty="0"/>
              <a:t> ή δίνουμε </a:t>
            </a:r>
            <a:r>
              <a:rPr lang="en-US" sz="2400" dirty="0"/>
              <a:t>default </a:t>
            </a:r>
            <a:r>
              <a:rPr lang="el-GR" sz="2400" dirty="0"/>
              <a:t>τιμή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5" y="2727034"/>
            <a:ext cx="4834267" cy="4130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062602-E24C-40A6-B94E-6530C17DE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267" y="2735117"/>
            <a:ext cx="6134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2103" y="3886200"/>
            <a:ext cx="7962761" cy="859055"/>
          </a:xfrm>
        </p:spPr>
        <p:txBody>
          <a:bodyPr>
            <a:normAutofit fontScale="90000"/>
          </a:bodyPr>
          <a:lstStyle/>
          <a:p>
            <a:r>
              <a:rPr lang="el-GR" dirty="0"/>
              <a:t>Εισαγωγή στη </a:t>
            </a:r>
            <a:r>
              <a:rPr lang="en-US" dirty="0"/>
              <a:t>Dart-Flutter</a:t>
            </a:r>
          </a:p>
        </p:txBody>
      </p:sp>
    </p:spTree>
    <p:extLst>
      <p:ext uri="{BB962C8B-B14F-4D97-AF65-F5344CB8AC3E}">
        <p14:creationId xmlns:p14="http://schemas.microsoft.com/office/powerpoint/2010/main" val="40719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B8A4-4A71-4615-A384-43F572FE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safety Flutter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79C8-E879-4C0C-BAFB-404738A0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Θα πρέπει να εγκαταστήσετε την έκδοση </a:t>
            </a:r>
            <a:r>
              <a:rPr lang="en-US" dirty="0">
                <a:solidFill>
                  <a:srgbClr val="FFC000"/>
                </a:solidFill>
              </a:rPr>
              <a:t>flutter/dart </a:t>
            </a:r>
            <a:r>
              <a:rPr lang="el-GR" dirty="0">
                <a:solidFill>
                  <a:srgbClr val="FFC000"/>
                </a:solidFill>
              </a:rPr>
              <a:t>3.24.0 και μετα</a:t>
            </a:r>
          </a:p>
          <a:p>
            <a:r>
              <a:rPr lang="el-GR" dirty="0"/>
              <a:t>Εργασίες με κώδικα παλιότερων εκδόσεων και </a:t>
            </a:r>
            <a:r>
              <a:rPr lang="en-US" dirty="0"/>
              <a:t>Null safety </a:t>
            </a:r>
            <a:r>
              <a:rPr lang="el-GR" dirty="0"/>
              <a:t>προβλήματα θα θεωρηθεί </a:t>
            </a:r>
            <a:r>
              <a:rPr lang="el-GR" dirty="0">
                <a:solidFill>
                  <a:srgbClr val="FFC000"/>
                </a:solidFill>
              </a:rPr>
              <a:t>αντιγραφή και δεν θα διορθωθεί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37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Εγκατάσταση </a:t>
            </a:r>
            <a:r>
              <a:rPr lang="en-US" dirty="0"/>
              <a:t>VS Code </a:t>
            </a:r>
            <a:r>
              <a:rPr lang="el-GR" dirty="0" err="1"/>
              <a:t>χωρις</a:t>
            </a:r>
            <a:r>
              <a:rPr lang="el-GR" dirty="0"/>
              <a:t> </a:t>
            </a:r>
            <a:r>
              <a:rPr lang="en-US" dirty="0"/>
              <a:t>Android studio + Emulator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Αναλυτικές οδηγίες</a:t>
            </a:r>
            <a:r>
              <a:rPr lang="en-US" dirty="0"/>
              <a:t>:</a:t>
            </a:r>
            <a:endParaRPr lang="el-GR" dirty="0"/>
          </a:p>
          <a:p>
            <a:pPr lvl="1"/>
            <a:r>
              <a:rPr lang="en-US" dirty="0">
                <a:hlinkClick r:id="rId2"/>
              </a:rPr>
              <a:t>https://abp.io/docs/latest/framework/ui/react-native/setting-up-android-emulator</a:t>
            </a:r>
            <a:endParaRPr lang="en-US" dirty="0"/>
          </a:p>
          <a:p>
            <a:r>
              <a:rPr lang="en-US" dirty="0"/>
              <a:t>Online Flutter Compiler:</a:t>
            </a:r>
          </a:p>
          <a:p>
            <a:pPr lvl="1"/>
            <a:r>
              <a:rPr lang="en-US" dirty="0">
                <a:hlinkClick r:id="rId3"/>
              </a:rPr>
              <a:t>https://flutlab.io/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54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Install Visual Studio Code </a:t>
            </a:r>
            <a:r>
              <a:rPr lang="en-US" dirty="0">
                <a:hlinkClick r:id="rId2"/>
              </a:rPr>
              <a:t>https://code.visualstudio.com/</a:t>
            </a:r>
            <a:endParaRPr lang="en-US" dirty="0"/>
          </a:p>
          <a:p>
            <a:pPr lvl="1"/>
            <a:r>
              <a:rPr lang="en-US" dirty="0"/>
              <a:t>Install flutter </a:t>
            </a:r>
            <a:r>
              <a:rPr lang="en-US" dirty="0">
                <a:hlinkClick r:id="rId3"/>
              </a:rPr>
              <a:t>https://docs.flutter.dev/get-started/editor?tab=vscode</a:t>
            </a:r>
            <a:endParaRPr lang="en-US" dirty="0"/>
          </a:p>
          <a:p>
            <a:pPr lvl="1"/>
            <a:r>
              <a:rPr lang="en-US" dirty="0"/>
              <a:t>Emulator:  </a:t>
            </a:r>
            <a:r>
              <a:rPr lang="en-US" dirty="0">
                <a:hlinkClick r:id="rId4"/>
              </a:rPr>
              <a:t>Bluestacks</a:t>
            </a:r>
            <a:endParaRPr lang="en-US" dirty="0"/>
          </a:p>
          <a:p>
            <a:pPr lvl="1"/>
            <a:r>
              <a:rPr lang="en-US" dirty="0"/>
              <a:t>Connect Bluestacks emulator with </a:t>
            </a:r>
            <a:r>
              <a:rPr lang="en-US" dirty="0" err="1"/>
              <a:t>VSCode</a:t>
            </a:r>
            <a:r>
              <a:rPr lang="en-US" dirty="0"/>
              <a:t> (next slide)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6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2471-D5FF-4036-82F2-2602DD84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BlueStacks  emulator VSCode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09F9-20FD-4C59-9117-C9C30C53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445028"/>
            <a:ext cx="5891447" cy="4731935"/>
          </a:xfrm>
        </p:spPr>
        <p:txBody>
          <a:bodyPr>
            <a:normAutofit/>
          </a:bodyPr>
          <a:lstStyle/>
          <a:p>
            <a:r>
              <a:rPr lang="en-US" sz="2400" dirty="0"/>
              <a:t>In </a:t>
            </a:r>
            <a:r>
              <a:rPr lang="en-US" sz="2400" dirty="0" err="1"/>
              <a:t>bluestacks</a:t>
            </a:r>
            <a:r>
              <a:rPr lang="en-US" sz="2400" dirty="0"/>
              <a:t> emulator select Settings</a:t>
            </a:r>
            <a:r>
              <a:rPr lang="en-US" sz="2400" dirty="0">
                <a:sym typeface="Wingdings" panose="05000000000000000000" pitchFamily="2" charset="2"/>
              </a:rPr>
              <a:t> Advanced</a:t>
            </a:r>
          </a:p>
          <a:p>
            <a:r>
              <a:rPr lang="en-US" sz="2400" dirty="0">
                <a:sym typeface="Wingdings" panose="05000000000000000000" pitchFamily="2" charset="2"/>
              </a:rPr>
              <a:t>Preferences : Enable Android Debug Bridge</a:t>
            </a:r>
          </a:p>
          <a:p>
            <a:r>
              <a:rPr lang="en-US" sz="2400" dirty="0">
                <a:sym typeface="Wingdings" panose="05000000000000000000" pitchFamily="2" charset="2"/>
              </a:rPr>
              <a:t>Port Number</a:t>
            </a:r>
            <a:r>
              <a:rPr lang="el-GR" sz="2400" dirty="0">
                <a:sym typeface="Wingdings" panose="05000000000000000000" pitchFamily="2" charset="2"/>
              </a:rPr>
              <a:t>(</a:t>
            </a:r>
            <a:r>
              <a:rPr lang="en-US" sz="2400" dirty="0">
                <a:sym typeface="Wingdings" panose="05000000000000000000" pitchFamily="2" charset="2"/>
              </a:rPr>
              <a:t>in this example is </a:t>
            </a:r>
            <a:r>
              <a:rPr lang="el-GR" sz="2400" dirty="0">
                <a:sym typeface="Wingdings" panose="05000000000000000000" pitchFamily="2" charset="2"/>
              </a:rPr>
              <a:t>51614) </a:t>
            </a:r>
            <a:r>
              <a:rPr lang="en-US" sz="2400" dirty="0">
                <a:sym typeface="Wingdings" panose="05000000000000000000" pitchFamily="2" charset="2"/>
              </a:rPr>
              <a:t>but every time changes</a:t>
            </a:r>
          </a:p>
          <a:p>
            <a:r>
              <a:rPr lang="en-US" sz="2400" dirty="0">
                <a:sym typeface="Wingdings" panose="05000000000000000000" pitchFamily="2" charset="2"/>
              </a:rPr>
              <a:t>Write in command line in “platform-tools” path*: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The emulator will be shown in </a:t>
            </a:r>
            <a:r>
              <a:rPr lang="en-US" sz="2400" dirty="0" err="1">
                <a:sym typeface="Wingdings" panose="05000000000000000000" pitchFamily="2" charset="2"/>
              </a:rPr>
              <a:t>VSCode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8CD95-B06C-41C5-A924-8C8D0E9A4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0" y="4618142"/>
            <a:ext cx="5389112" cy="433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92384-0E7A-42E4-873F-A1A70D06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27" y="1445028"/>
            <a:ext cx="5771609" cy="3173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00D729-0B89-4774-A8CA-703779F14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70" y="5469746"/>
            <a:ext cx="5389112" cy="1073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E91756-7CE5-4FBF-A8E7-BEB61B265A1B}"/>
              </a:ext>
            </a:extLst>
          </p:cNvPr>
          <p:cNvSpPr txBox="1"/>
          <p:nvPr/>
        </p:nvSpPr>
        <p:spPr>
          <a:xfrm>
            <a:off x="6615570" y="5089806"/>
            <a:ext cx="548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“</a:t>
            </a:r>
            <a:r>
              <a:rPr lang="en-US" dirty="0" err="1">
                <a:solidFill>
                  <a:schemeClr val="bg1"/>
                </a:solidFill>
              </a:rPr>
              <a:t>AppData</a:t>
            </a:r>
            <a:r>
              <a:rPr lang="en-US" dirty="0">
                <a:solidFill>
                  <a:schemeClr val="bg1"/>
                </a:solidFill>
              </a:rPr>
              <a:t>” folder is not shown enable “hidden items” in your user folder</a:t>
            </a:r>
          </a:p>
        </p:txBody>
      </p:sp>
    </p:spTree>
    <p:extLst>
      <p:ext uri="{BB962C8B-B14F-4D97-AF65-F5344CB8AC3E}">
        <p14:creationId xmlns:p14="http://schemas.microsoft.com/office/powerpoint/2010/main" val="2524418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Flutter Project – Android Studio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4720"/>
            <a:ext cx="7838394" cy="512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0" y="1351626"/>
            <a:ext cx="9316811" cy="5337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75" y="1564720"/>
            <a:ext cx="95345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B3A4-49E3-4F0C-AC1E-E3A4D3B1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Flutter Project – VS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DA915-5F88-43A1-95CF-0D3FF708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View </a:t>
            </a:r>
            <a:r>
              <a:rPr lang="en-US" dirty="0">
                <a:sym typeface="Wingdings" panose="05000000000000000000" pitchFamily="2" charset="2"/>
              </a:rPr>
              <a:t> Command Palette  Flutter: New Project</a:t>
            </a:r>
            <a:endParaRPr lang="el-G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E</a:t>
            </a:r>
            <a:r>
              <a:rPr lang="el-GR" dirty="0">
                <a:sym typeface="Wingdings" panose="05000000000000000000" pitchFamily="2" charset="2"/>
              </a:rPr>
              <a:t>επιλέγετε </a:t>
            </a:r>
            <a:r>
              <a:rPr lang="en-US" dirty="0">
                <a:sym typeface="Wingdings" panose="05000000000000000000" pitchFamily="2" charset="2"/>
              </a:rPr>
              <a:t>“Application”</a:t>
            </a:r>
            <a:br>
              <a:rPr lang="el-GR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</a:t>
            </a:r>
            <a:endParaRPr lang="el-G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ym typeface="Wingdings" panose="05000000000000000000" pitchFamily="2" charset="2"/>
              </a:rPr>
              <a:t>Επιλέγετε τον φάκελο που θέλετε να αποθηκευτεί το </a:t>
            </a:r>
            <a:r>
              <a:rPr lang="en-US" dirty="0">
                <a:sym typeface="Wingdings" panose="05000000000000000000" pitchFamily="2" charset="2"/>
              </a:rPr>
              <a:t>project</a:t>
            </a:r>
            <a:endParaRPr lang="el-GR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ym typeface="Wingdings" panose="05000000000000000000" pitchFamily="2" charset="2"/>
              </a:rPr>
              <a:t>Δίνετε τίτλο στο </a:t>
            </a:r>
            <a:r>
              <a:rPr lang="en-US" dirty="0">
                <a:sym typeface="Wingdings" panose="05000000000000000000" pitchFamily="2" charset="2"/>
              </a:rPr>
              <a:t>project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094C7-27DF-4A12-B594-2E3C2AA8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53" y="3789691"/>
            <a:ext cx="6187882" cy="927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1759A-AD21-4318-9F99-1A6B854E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54" y="5300469"/>
            <a:ext cx="6187882" cy="80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F9E41-4A7B-4DF5-9D9B-3C0B14B94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578" y="2379655"/>
            <a:ext cx="74485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Flutter Project – VS Code –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Δημιουργείται ένα φάκελο που θέλετε να αποθηκεύονται τα προτζεκτ</a:t>
            </a:r>
          </a:p>
          <a:p>
            <a:r>
              <a:rPr lang="el-GR" dirty="0"/>
              <a:t>Ανοίγεται το </a:t>
            </a:r>
            <a:r>
              <a:rPr lang="en-US" dirty="0"/>
              <a:t>VS Code</a:t>
            </a:r>
            <a:r>
              <a:rPr lang="el-GR" dirty="0"/>
              <a:t> και στο </a:t>
            </a:r>
            <a:r>
              <a:rPr lang="en-US" dirty="0"/>
              <a:t>terminal </a:t>
            </a:r>
            <a:r>
              <a:rPr lang="el-GR" dirty="0"/>
              <a:t>πηγαίνετε στον φάκελο που δημιουργήσατε και γράφετε </a:t>
            </a:r>
            <a:r>
              <a:rPr lang="en-US" dirty="0"/>
              <a:t>“ flutter create your_app_name “</a:t>
            </a:r>
          </a:p>
          <a:p>
            <a:r>
              <a:rPr lang="el-GR" dirty="0"/>
              <a:t>Από το </a:t>
            </a:r>
            <a:r>
              <a:rPr lang="en-US" dirty="0"/>
              <a:t>menu </a:t>
            </a:r>
            <a:r>
              <a:rPr lang="el-GR" dirty="0"/>
              <a:t>του</a:t>
            </a:r>
            <a:r>
              <a:rPr lang="en-US" dirty="0"/>
              <a:t> VS Code </a:t>
            </a:r>
            <a:r>
              <a:rPr lang="el-GR" dirty="0"/>
              <a:t>επιλέγετε </a:t>
            </a:r>
            <a:r>
              <a:rPr lang="en-US" dirty="0"/>
              <a:t>file</a:t>
            </a:r>
            <a:r>
              <a:rPr lang="en-US" dirty="0">
                <a:sym typeface="Wingdings" panose="05000000000000000000" pitchFamily="2" charset="2"/>
              </a:rPr>
              <a:t>open folder</a:t>
            </a:r>
            <a:r>
              <a:rPr lang="el-GR" dirty="0">
                <a:sym typeface="Wingdings" panose="05000000000000000000" pitchFamily="2" charset="2"/>
              </a:rPr>
              <a:t>τον φάκελο σας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87" y="4206240"/>
            <a:ext cx="6574650" cy="253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2" y="3925550"/>
            <a:ext cx="2583525" cy="28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97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Φάκελοι και Αρχεία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66" y="1825625"/>
            <a:ext cx="8526068" cy="435133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Φάκελος </a:t>
            </a:r>
            <a:r>
              <a:rPr lang="en-US" dirty="0"/>
              <a:t>android: </a:t>
            </a:r>
            <a:r>
              <a:rPr lang="el-GR" dirty="0"/>
              <a:t>Ένα </a:t>
            </a:r>
            <a:r>
              <a:rPr lang="en-US" dirty="0"/>
              <a:t>android project </a:t>
            </a:r>
            <a:r>
              <a:rPr lang="el-GR" dirty="0"/>
              <a:t>με τον μεταγλωττισμένο κώδικα του </a:t>
            </a:r>
            <a:r>
              <a:rPr lang="en-US" dirty="0"/>
              <a:t>Flutter </a:t>
            </a:r>
            <a:r>
              <a:rPr lang="el-GR" dirty="0"/>
              <a:t>(δεν μετατρέπουμε/χρησιμοποιούμε τον φάκελο)</a:t>
            </a:r>
          </a:p>
          <a:p>
            <a:r>
              <a:rPr lang="el-GR" dirty="0"/>
              <a:t>Φάκελος </a:t>
            </a:r>
            <a:r>
              <a:rPr lang="en-US" dirty="0"/>
              <a:t>build: </a:t>
            </a:r>
            <a:r>
              <a:rPr lang="el-GR" dirty="0"/>
              <a:t>εμπεριέχει το </a:t>
            </a:r>
            <a:r>
              <a:rPr lang="en-US" dirty="0"/>
              <a:t>output</a:t>
            </a:r>
            <a:r>
              <a:rPr lang="el-GR" dirty="0"/>
              <a:t> του </a:t>
            </a:r>
            <a:r>
              <a:rPr lang="en-US" dirty="0"/>
              <a:t>Flutter project. </a:t>
            </a:r>
            <a:r>
              <a:rPr lang="el-GR" dirty="0"/>
              <a:t>Δημιουργείται και διαχειρίζεται από το </a:t>
            </a:r>
            <a:r>
              <a:rPr lang="en-US" dirty="0"/>
              <a:t>Flutter SDK</a:t>
            </a:r>
            <a:r>
              <a:rPr lang="el-GR" dirty="0"/>
              <a:t> (δεν μετατρέπουμε/χρησιμοποιούμε τον φάκελο)</a:t>
            </a:r>
          </a:p>
          <a:p>
            <a:r>
              <a:rPr lang="el-GR" dirty="0"/>
              <a:t>Φάκελος </a:t>
            </a:r>
            <a:r>
              <a:rPr lang="en-US" dirty="0"/>
              <a:t>iOS: </a:t>
            </a:r>
            <a:r>
              <a:rPr lang="el-GR" dirty="0"/>
              <a:t>Αντίστοιχο με τον </a:t>
            </a:r>
            <a:r>
              <a:rPr lang="en-US" dirty="0"/>
              <a:t>Android </a:t>
            </a:r>
            <a:r>
              <a:rPr lang="el-GR" dirty="0"/>
              <a:t>φάκελο</a:t>
            </a:r>
            <a:r>
              <a:rPr lang="en-US" dirty="0"/>
              <a:t>. (</a:t>
            </a:r>
            <a:r>
              <a:rPr lang="el-GR" dirty="0"/>
              <a:t>δεν μετατρέπουμε/χρησιμοποιούμε τον φάκελο)</a:t>
            </a:r>
          </a:p>
          <a:p>
            <a:r>
              <a:rPr lang="el-GR" dirty="0"/>
              <a:t>Φάκελος </a:t>
            </a:r>
            <a:r>
              <a:rPr lang="en-US" dirty="0"/>
              <a:t>lib:</a:t>
            </a:r>
            <a:r>
              <a:rPr lang="el-GR" dirty="0"/>
              <a:t> Ο φάκελος που εισάγουμε/δημιουργούμε όλα τα </a:t>
            </a:r>
            <a:r>
              <a:rPr lang="en-US" dirty="0"/>
              <a:t>Dart </a:t>
            </a:r>
            <a:r>
              <a:rPr lang="el-GR" dirty="0"/>
              <a:t>αρχεία</a:t>
            </a:r>
          </a:p>
          <a:p>
            <a:r>
              <a:rPr lang="el-GR" dirty="0"/>
              <a:t>Φάκελος </a:t>
            </a:r>
            <a:r>
              <a:rPr lang="en-US" dirty="0"/>
              <a:t>test:</a:t>
            </a:r>
            <a:r>
              <a:rPr lang="el-GR" dirty="0"/>
              <a:t> Ο φάκελος που χρησιμοποιείται για την δημιουργία </a:t>
            </a:r>
            <a:r>
              <a:rPr lang="en-US" dirty="0"/>
              <a:t>test </a:t>
            </a:r>
            <a:r>
              <a:rPr lang="el-GR" dirty="0"/>
              <a:t>για την εφαρμογή μας (δεν θα χρησιμοποιηθεί στο μάθημα)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91" y="1920341"/>
            <a:ext cx="2476190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18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1288219"/>
            <a:ext cx="10224568" cy="50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8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MaterialApp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Core component </a:t>
            </a:r>
            <a:r>
              <a:rPr lang="el-GR" dirty="0"/>
              <a:t>που μας δίνει όλα τα άλλα στοιχεία/</a:t>
            </a:r>
            <a:r>
              <a:rPr lang="en-US" dirty="0"/>
              <a:t>widgets </a:t>
            </a:r>
            <a:r>
              <a:rPr lang="el-GR" dirty="0"/>
              <a:t>που προσφέρει το </a:t>
            </a:r>
            <a:r>
              <a:rPr lang="en-US" dirty="0"/>
              <a:t>Flutter SDK </a:t>
            </a:r>
            <a:r>
              <a:rPr lang="el-GR" dirty="0"/>
              <a:t>όπως:</a:t>
            </a:r>
          </a:p>
          <a:p>
            <a:pPr lvl="1"/>
            <a:r>
              <a:rPr lang="en-US" dirty="0"/>
              <a:t>Scaffold</a:t>
            </a:r>
          </a:p>
          <a:p>
            <a:pPr lvl="1"/>
            <a:r>
              <a:rPr lang="en-US" dirty="0"/>
              <a:t>AppBar</a:t>
            </a:r>
          </a:p>
          <a:p>
            <a:pPr lvl="1"/>
            <a:r>
              <a:rPr lang="en-US" dirty="0"/>
              <a:t>Text widget</a:t>
            </a:r>
          </a:p>
          <a:p>
            <a:pPr lvl="1"/>
            <a:r>
              <a:rPr lang="en-US" dirty="0"/>
              <a:t>Dropdownbutton widget</a:t>
            </a:r>
          </a:p>
          <a:p>
            <a:r>
              <a:rPr lang="el-GR" dirty="0"/>
              <a:t>Αρχικό σημείο της εφαρμογής</a:t>
            </a:r>
          </a:p>
          <a:p>
            <a:r>
              <a:rPr lang="el-GR" dirty="0"/>
              <a:t>Πληροφορεί το </a:t>
            </a:r>
            <a:r>
              <a:rPr lang="en-US" dirty="0"/>
              <a:t>flutter </a:t>
            </a:r>
            <a:r>
              <a:rPr lang="el-GR" dirty="0"/>
              <a:t>ότι θα ακολουθήσουμε τους κανόνες του </a:t>
            </a:r>
            <a:r>
              <a:rPr lang="en-US" dirty="0"/>
              <a:t>Material Design</a:t>
            </a:r>
          </a:p>
          <a:p>
            <a:r>
              <a:rPr lang="en-US" dirty="0"/>
              <a:t>Basic Attributes:</a:t>
            </a:r>
          </a:p>
          <a:p>
            <a:pPr lvl="1"/>
            <a:r>
              <a:rPr lang="en-US" dirty="0"/>
              <a:t>title:  </a:t>
            </a:r>
            <a:r>
              <a:rPr lang="el-GR" dirty="0"/>
              <a:t>Κείμενο που εμφανίζεται σαν τίτλος</a:t>
            </a:r>
          </a:p>
          <a:p>
            <a:pPr lvl="1"/>
            <a:r>
              <a:rPr lang="en-US" dirty="0"/>
              <a:t>home: </a:t>
            </a:r>
            <a:r>
              <a:rPr lang="el-GR" dirty="0"/>
              <a:t>η πρώτη σελίδα που θα εμφανιστεί στον χρήστη </a:t>
            </a:r>
          </a:p>
        </p:txBody>
      </p:sp>
    </p:spTree>
    <p:extLst>
      <p:ext uri="{BB962C8B-B14F-4D97-AF65-F5344CB8AC3E}">
        <p14:creationId xmlns:p14="http://schemas.microsoft.com/office/powerpoint/2010/main" val="405645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Αντικειμενοστραφής γλώσσα</a:t>
            </a:r>
          </a:p>
          <a:p>
            <a:r>
              <a:rPr lang="el-GR" dirty="0"/>
              <a:t>Δημιουργήθηκε από την </a:t>
            </a:r>
            <a:r>
              <a:rPr lang="en-US" dirty="0"/>
              <a:t>Google</a:t>
            </a:r>
            <a:endParaRPr lang="el-GR" dirty="0"/>
          </a:p>
          <a:p>
            <a:r>
              <a:rPr lang="el-GR" dirty="0"/>
              <a:t>Παρόμοια με :</a:t>
            </a:r>
          </a:p>
          <a:p>
            <a:pPr lvl="1"/>
            <a:r>
              <a:rPr lang="en-US" dirty="0"/>
              <a:t>Swift</a:t>
            </a:r>
          </a:p>
          <a:p>
            <a:pPr lvl="1"/>
            <a:r>
              <a:rPr lang="en-US" dirty="0"/>
              <a:t>C#</a:t>
            </a:r>
          </a:p>
          <a:p>
            <a:pPr lvl="1"/>
            <a:r>
              <a:rPr lang="en-US" dirty="0"/>
              <a:t>Java</a:t>
            </a:r>
          </a:p>
          <a:p>
            <a:pPr lvl="1"/>
            <a:r>
              <a:rPr lang="en-US" dirty="0"/>
              <a:t>JavaScript</a:t>
            </a:r>
          </a:p>
          <a:p>
            <a:r>
              <a:rPr lang="en-US" dirty="0"/>
              <a:t>Just-in-time compilation </a:t>
            </a:r>
          </a:p>
          <a:p>
            <a:pPr lvl="1"/>
            <a:r>
              <a:rPr lang="en-US" dirty="0"/>
              <a:t>Re-compile </a:t>
            </a:r>
            <a:r>
              <a:rPr lang="el-GR" dirty="0"/>
              <a:t>του κώδικα την ώρα του προγραμματισμού της εφαρμογής</a:t>
            </a:r>
          </a:p>
          <a:p>
            <a:r>
              <a:rPr lang="en-US" dirty="0"/>
              <a:t>Ahead-of-time compilation</a:t>
            </a:r>
          </a:p>
          <a:p>
            <a:pPr lvl="1"/>
            <a:r>
              <a:rPr lang="en-150" dirty="0"/>
              <a:t>O </a:t>
            </a:r>
            <a:r>
              <a:rPr lang="el-GR" dirty="0"/>
              <a:t>κώδικας μεταγλωττίζεται σε </a:t>
            </a:r>
            <a:r>
              <a:rPr lang="en-US" dirty="0"/>
              <a:t>native ARM </a:t>
            </a:r>
            <a:r>
              <a:rPr lang="el-GR" dirty="0"/>
              <a:t>κώδικα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40" y="5117598"/>
            <a:ext cx="1059365" cy="10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80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with styling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20" y="1380576"/>
            <a:ext cx="3390374" cy="4809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88C91-4E6C-4764-AA4D-CA179252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3355"/>
            <a:ext cx="8575618" cy="39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 and Container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Scaffold widget:</a:t>
            </a:r>
          </a:p>
          <a:p>
            <a:pPr lvl="1"/>
            <a:r>
              <a:rPr lang="el-GR" dirty="0"/>
              <a:t>Δίνει πολλές έτοιμες ιδιότητες όπως:</a:t>
            </a:r>
          </a:p>
          <a:p>
            <a:pPr lvl="2"/>
            <a:r>
              <a:rPr lang="en-US" dirty="0"/>
              <a:t>AppBar – </a:t>
            </a:r>
            <a:r>
              <a:rPr lang="el-GR" dirty="0"/>
              <a:t>Η μπάρα που εμφανίζεται στο πάνω μέρος της εφαρμογής</a:t>
            </a:r>
          </a:p>
          <a:p>
            <a:pPr lvl="2"/>
            <a:r>
              <a:rPr lang="en-US" dirty="0"/>
              <a:t>Body</a:t>
            </a:r>
          </a:p>
          <a:p>
            <a:pPr lvl="2"/>
            <a:r>
              <a:rPr lang="en-US" dirty="0"/>
              <a:t>Bottom Navigation</a:t>
            </a:r>
          </a:p>
          <a:p>
            <a:pPr lvl="1"/>
            <a:r>
              <a:rPr lang="en-US" dirty="0"/>
              <a:t>To scaffold </a:t>
            </a:r>
            <a:r>
              <a:rPr lang="el-GR" dirty="0"/>
              <a:t>δίνει μια βασική εμφάνιση στην εφαρμογή που ακολουθεί τους κανονισμούς του </a:t>
            </a:r>
            <a:r>
              <a:rPr lang="en-US" dirty="0"/>
              <a:t>Material Design </a:t>
            </a:r>
            <a:r>
              <a:rPr lang="el-GR" dirty="0"/>
              <a:t>που δημιουργήθηκε από την </a:t>
            </a:r>
            <a:r>
              <a:rPr lang="en-US" dirty="0"/>
              <a:t>Google</a:t>
            </a:r>
          </a:p>
          <a:p>
            <a:pPr lvl="1"/>
            <a:r>
              <a:rPr lang="en-US" dirty="0"/>
              <a:t>Scaffold Class: </a:t>
            </a:r>
            <a:r>
              <a:rPr lang="en-US" dirty="0">
                <a:hlinkClick r:id="rId2"/>
              </a:rPr>
              <a:t>https://api.flutter.dev/flutter/material/Scaffold-class.html</a:t>
            </a:r>
            <a:endParaRPr lang="en-US" dirty="0"/>
          </a:p>
          <a:p>
            <a:pPr lvl="1"/>
            <a:r>
              <a:rPr lang="en-US" dirty="0"/>
              <a:t>App Samples: </a:t>
            </a:r>
            <a:r>
              <a:rPr lang="en-US" dirty="0">
                <a:hlinkClick r:id="rId3"/>
              </a:rPr>
              <a:t>https://flutter.dev/docs/catalog/samples/Scaffold</a:t>
            </a:r>
            <a:endParaRPr lang="en-US" dirty="0"/>
          </a:p>
          <a:p>
            <a:r>
              <a:rPr lang="en-US" dirty="0"/>
              <a:t>Container widget:</a:t>
            </a:r>
          </a:p>
          <a:p>
            <a:pPr lvl="1"/>
            <a:r>
              <a:rPr lang="el-GR" dirty="0"/>
              <a:t>Βασικό </a:t>
            </a:r>
            <a:r>
              <a:rPr lang="en-US" dirty="0"/>
              <a:t>widget </a:t>
            </a:r>
            <a:r>
              <a:rPr lang="el-GR" dirty="0"/>
              <a:t>που εμπεριέχει άλλα </a:t>
            </a:r>
            <a:r>
              <a:rPr lang="en-US" dirty="0"/>
              <a:t>widgets</a:t>
            </a:r>
          </a:p>
          <a:p>
            <a:pPr lvl="1"/>
            <a:r>
              <a:rPr lang="el-GR" dirty="0"/>
              <a:t>Χρησιμοποιείται για να διακοσμήσει τα </a:t>
            </a:r>
            <a:r>
              <a:rPr lang="en-US" dirty="0"/>
              <a:t>child widgets </a:t>
            </a:r>
            <a:r>
              <a:rPr lang="el-GR" dirty="0"/>
              <a:t>του χρησιμοποιώντας ιδιότητες όπως:</a:t>
            </a:r>
          </a:p>
          <a:p>
            <a:pPr lvl="2"/>
            <a:r>
              <a:rPr lang="en-US" dirty="0"/>
              <a:t>borders</a:t>
            </a:r>
          </a:p>
          <a:p>
            <a:pPr lvl="2"/>
            <a:r>
              <a:rPr lang="en-US" dirty="0"/>
              <a:t>padding</a:t>
            </a:r>
          </a:p>
          <a:p>
            <a:pPr lvl="2"/>
            <a:r>
              <a:rPr lang="en-US" dirty="0"/>
              <a:t>alignment</a:t>
            </a:r>
          </a:p>
          <a:p>
            <a:pPr lvl="2"/>
            <a:r>
              <a:rPr lang="en-US" dirty="0"/>
              <a:t>height</a:t>
            </a:r>
          </a:p>
          <a:p>
            <a:pPr lvl="2"/>
            <a:r>
              <a:rPr lang="en-US" dirty="0"/>
              <a:t>width</a:t>
            </a:r>
          </a:p>
          <a:p>
            <a:pPr lvl="1"/>
            <a:r>
              <a:rPr lang="en-US" dirty="0"/>
              <a:t>Container Class: </a:t>
            </a:r>
            <a:r>
              <a:rPr lang="en-US" dirty="0">
                <a:hlinkClick r:id="rId4"/>
              </a:rPr>
              <a:t>https://api.flutter.dev/flutter/widgets/Container-class.html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2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Code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4500" y="1825625"/>
            <a:ext cx="48633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Format Code</a:t>
            </a:r>
          </a:p>
          <a:p>
            <a:pPr lvl="1"/>
            <a:r>
              <a:rPr lang="en-US" dirty="0"/>
              <a:t>File</a:t>
            </a:r>
            <a:r>
              <a:rPr lang="en-US" dirty="0">
                <a:sym typeface="Wingdings" panose="05000000000000000000" pitchFamily="2" charset="2"/>
              </a:rPr>
              <a:t>preferenceskeyword shortcus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Ψάχνουμε </a:t>
            </a:r>
            <a:r>
              <a:rPr lang="en-US" dirty="0">
                <a:sym typeface="Wingdings" panose="05000000000000000000" pitchFamily="2" charset="2"/>
              </a:rPr>
              <a:t>“format document”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Βλέπουμε την συντόμευση και την καλούμε στο αρχείο μας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175" y="1579418"/>
            <a:ext cx="6295359" cy="41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3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/>
              <a:t>Εξτρά βοηθητικό υλικό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00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Εγκατάσταση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Android studio </a:t>
            </a:r>
          </a:p>
          <a:p>
            <a:r>
              <a:rPr lang="en-US" dirty="0"/>
              <a:t>Emulator:</a:t>
            </a:r>
          </a:p>
          <a:p>
            <a:pPr lvl="1"/>
            <a:r>
              <a:rPr lang="en-US" dirty="0"/>
              <a:t>https://developer.android.com/studio/run/managing-avds</a:t>
            </a:r>
          </a:p>
          <a:p>
            <a:endParaRPr lang="en-US" dirty="0"/>
          </a:p>
          <a:p>
            <a:r>
              <a:rPr lang="en-US" dirty="0"/>
              <a:t>Οδηγ</a:t>
            </a:r>
            <a:r>
              <a:rPr lang="el-GR" dirty="0"/>
              <a:t>ί</a:t>
            </a:r>
            <a:r>
              <a:rPr lang="en-US" dirty="0"/>
              <a:t>ες για VSCode, Android studio</a:t>
            </a:r>
          </a:p>
          <a:p>
            <a:pPr lvl="1"/>
            <a:r>
              <a:rPr lang="en-US" dirty="0">
                <a:hlinkClick r:id="rId2"/>
              </a:rPr>
              <a:t>https://flutter.io/using-ide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https://docs.flutter.dev/tools/vs-code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 up environment</a:t>
            </a:r>
          </a:p>
          <a:p>
            <a:pPr lvl="1"/>
            <a:r>
              <a:rPr lang="en-US" dirty="0"/>
              <a:t>https://flutter.io/setup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Flutter Docs: </a:t>
            </a:r>
            <a:r>
              <a:rPr lang="en-US" dirty="0">
                <a:hlinkClick r:id="rId2"/>
              </a:rPr>
              <a:t>https://flutter.io/docs/</a:t>
            </a:r>
            <a:endParaRPr lang="en-US" dirty="0"/>
          </a:p>
          <a:p>
            <a:r>
              <a:rPr lang="en-US" dirty="0"/>
              <a:t>macOS Setup Guide: </a:t>
            </a:r>
            <a:r>
              <a:rPr lang="en-US" dirty="0">
                <a:hlinkClick r:id="rId3"/>
              </a:rPr>
              <a:t>https://flutter.io/setup-macos</a:t>
            </a:r>
            <a:endParaRPr lang="en-US" dirty="0"/>
          </a:p>
          <a:p>
            <a:r>
              <a:rPr lang="en-US" dirty="0"/>
              <a:t>Windows Setup Guide: </a:t>
            </a:r>
            <a:r>
              <a:rPr lang="en-US" dirty="0">
                <a:hlinkClick r:id="rId4"/>
              </a:rPr>
              <a:t>https://flutter.io/setup-windows</a:t>
            </a:r>
            <a:endParaRPr lang="en-US" dirty="0"/>
          </a:p>
          <a:p>
            <a:r>
              <a:rPr lang="en-US" dirty="0"/>
              <a:t>Linux Setup Guide: </a:t>
            </a:r>
            <a:r>
              <a:rPr lang="en-US" dirty="0">
                <a:hlinkClick r:id="rId5"/>
              </a:rPr>
              <a:t>https://flutter.io/setup-linux</a:t>
            </a:r>
            <a:endParaRPr lang="en-US" dirty="0"/>
          </a:p>
          <a:p>
            <a:r>
              <a:rPr lang="en-US" dirty="0"/>
              <a:t>Visual Studio Code: </a:t>
            </a:r>
            <a:r>
              <a:rPr lang="en-US" dirty="0">
                <a:hlinkClick r:id="rId6"/>
              </a:rPr>
              <a:t>https://code.visualstudio.com/</a:t>
            </a:r>
            <a:endParaRPr lang="en-US" dirty="0"/>
          </a:p>
          <a:p>
            <a:r>
              <a:rPr lang="en-US" dirty="0"/>
              <a:t>Visual Studio Code Flutter Extension: </a:t>
            </a:r>
            <a:r>
              <a:rPr lang="en-US" dirty="0">
                <a:hlinkClick r:id="rId7"/>
              </a:rPr>
              <a:t>https://marketplace.visualstudio.com/items?itemName=Dart-Code.flutter</a:t>
            </a:r>
            <a:endParaRPr lang="en-US" dirty="0"/>
          </a:p>
          <a:p>
            <a:r>
              <a:rPr lang="en-US" dirty="0"/>
              <a:t>Android Studio: </a:t>
            </a:r>
            <a:r>
              <a:rPr lang="en-US" dirty="0">
                <a:hlinkClick r:id="rId8"/>
              </a:rPr>
              <a:t>https://developer.android.com/studio/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9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n-US" dirty="0"/>
              <a:t>Widget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99" y="1343486"/>
            <a:ext cx="8220489" cy="50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40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Widget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429" y="1352752"/>
            <a:ext cx="7656022" cy="4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https://dart.dev/guides/language/effective-dart  </a:t>
            </a:r>
            <a:endParaRPr lang="en-US" dirty="0"/>
          </a:p>
          <a:p>
            <a:r>
              <a:rPr lang="en-US" dirty="0">
                <a:hlinkClick r:id="rId3"/>
              </a:rPr>
              <a:t>https://dart.dev/guides/language/language-tour</a:t>
            </a:r>
            <a:endParaRPr lang="en-US" dirty="0"/>
          </a:p>
          <a:p>
            <a:r>
              <a:rPr lang="en-US" dirty="0">
                <a:hlinkClick r:id="rId4"/>
              </a:rPr>
              <a:t>https://flutter.dev/docs/resources/faq</a:t>
            </a:r>
            <a:endParaRPr lang="el-GR" dirty="0"/>
          </a:p>
          <a:p>
            <a:r>
              <a:rPr lang="en-US" dirty="0"/>
              <a:t>Dart Basics: </a:t>
            </a:r>
            <a:r>
              <a:rPr lang="el-GR" dirty="0"/>
              <a:t>αρχείο στον φάκελο του εργαστηρίου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7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T</a:t>
            </a:r>
            <a:r>
              <a:rPr lang="el-GR" dirty="0"/>
              <a:t>ι είναι το </a:t>
            </a:r>
            <a:r>
              <a:rPr lang="en-US" dirty="0"/>
              <a:t>Flutter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Flutter </a:t>
            </a:r>
            <a:r>
              <a:rPr lang="el-GR" dirty="0"/>
              <a:t>είναι </a:t>
            </a:r>
            <a:r>
              <a:rPr lang="en-US" dirty="0"/>
              <a:t>framework </a:t>
            </a:r>
            <a:r>
              <a:rPr lang="el-GR" dirty="0"/>
              <a:t>της </a:t>
            </a:r>
            <a:r>
              <a:rPr lang="en-US" dirty="0"/>
              <a:t>Google </a:t>
            </a:r>
          </a:p>
          <a:p>
            <a:r>
              <a:rPr lang="el-GR" dirty="0"/>
              <a:t>Γρήγορη και εύκολη δημιουργία εφαρμογών </a:t>
            </a:r>
            <a:r>
              <a:rPr lang="en-US" dirty="0"/>
              <a:t>iOS </a:t>
            </a:r>
            <a:r>
              <a:rPr lang="el-GR" dirty="0"/>
              <a:t>και </a:t>
            </a:r>
            <a:r>
              <a:rPr lang="en-US" dirty="0"/>
              <a:t>android </a:t>
            </a:r>
            <a:r>
              <a:rPr lang="el-GR" dirty="0"/>
              <a:t>με τον ίδιο κώδικα</a:t>
            </a:r>
          </a:p>
          <a:p>
            <a:r>
              <a:rPr lang="el-GR" dirty="0"/>
              <a:t>Δωρεάν</a:t>
            </a:r>
          </a:p>
          <a:p>
            <a:r>
              <a:rPr lang="el-GR" dirty="0"/>
              <a:t>Ανοιχτού κώδικα (</a:t>
            </a:r>
            <a:r>
              <a:rPr lang="en-US" dirty="0"/>
              <a:t>open source)</a:t>
            </a:r>
          </a:p>
          <a:p>
            <a:r>
              <a:rPr lang="el-GR" dirty="0"/>
              <a:t>Στα 50 πιο ενεργά </a:t>
            </a:r>
            <a:r>
              <a:rPr lang="en-US" dirty="0"/>
              <a:t>repositories </a:t>
            </a:r>
            <a:r>
              <a:rPr lang="el-GR" dirty="0"/>
              <a:t>στο </a:t>
            </a:r>
            <a:r>
              <a:rPr lang="en-US" dirty="0"/>
              <a:t>GitHub</a:t>
            </a:r>
          </a:p>
          <a:p>
            <a:r>
              <a:rPr lang="el-GR" dirty="0"/>
              <a:t>Πληθώρα έτοιμων </a:t>
            </a:r>
            <a:r>
              <a:rPr lang="en-US" dirty="0"/>
              <a:t>widget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8" y="3631021"/>
            <a:ext cx="2594632" cy="7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9" y="1335174"/>
            <a:ext cx="9629986" cy="54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2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Flutter vs Dart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1874" y="3178096"/>
            <a:ext cx="2453268" cy="86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b="1" dirty="0"/>
              <a:t>Flutter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352801" y="3178096"/>
            <a:ext cx="2453268" cy="8697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b="1" dirty="0"/>
              <a:t>Dart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352801" y="1564596"/>
            <a:ext cx="2453268" cy="8697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b="1" dirty="0"/>
              <a:t>Flutter Framework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352801" y="4791596"/>
            <a:ext cx="2453268" cy="8697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150" b="1" dirty="0"/>
              <a:t>Flutter SDK</a:t>
            </a:r>
            <a:endParaRPr lang="en-US" b="1" dirty="0"/>
          </a:p>
        </p:txBody>
      </p:sp>
      <p:cxnSp>
        <p:nvCxnSpPr>
          <p:cNvPr id="8" name="Elbow Connector 7"/>
          <p:cNvCxnSpPr>
            <a:stCxn id="4" idx="0"/>
            <a:endCxn id="6" idx="1"/>
          </p:cNvCxnSpPr>
          <p:nvPr/>
        </p:nvCxnSpPr>
        <p:spPr>
          <a:xfrm rot="5400000" flipH="1" flipV="1">
            <a:off x="1806353" y="1631649"/>
            <a:ext cx="1178602" cy="1914293"/>
          </a:xfrm>
          <a:prstGeom prst="bent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endCxn id="7" idx="1"/>
          </p:cNvCxnSpPr>
          <p:nvPr/>
        </p:nvCxnSpPr>
        <p:spPr>
          <a:xfrm>
            <a:off x="1438508" y="4047891"/>
            <a:ext cx="1914293" cy="1178603"/>
          </a:xfrm>
          <a:prstGeom prst="bentConnector3">
            <a:avLst>
              <a:gd name="adj1" fmla="val -68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5" idx="0"/>
          </p:cNvCxnSpPr>
          <p:nvPr/>
        </p:nvCxnSpPr>
        <p:spPr>
          <a:xfrm>
            <a:off x="4579435" y="2434391"/>
            <a:ext cx="0" cy="7437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6144325" y="1627640"/>
            <a:ext cx="1527717" cy="7437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144324" y="4862354"/>
            <a:ext cx="1527717" cy="74370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177776" y="3244997"/>
            <a:ext cx="1527717" cy="74370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20362" y="3428326"/>
            <a:ext cx="39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 γλώσσα προγραμματισμού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1324" y="2531765"/>
            <a:ext cx="256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Ένα </a:t>
            </a:r>
            <a:r>
              <a:rPr lang="en-US" b="1" dirty="0">
                <a:solidFill>
                  <a:schemeClr val="bg1"/>
                </a:solidFill>
              </a:rPr>
              <a:t>framework </a:t>
            </a:r>
            <a:r>
              <a:rPr lang="el-GR" b="1" dirty="0">
                <a:solidFill>
                  <a:schemeClr val="bg1"/>
                </a:solidFill>
              </a:rPr>
              <a:t>που προσφέρει </a:t>
            </a:r>
            <a:r>
              <a:rPr lang="en-150" b="1" dirty="0">
                <a:solidFill>
                  <a:schemeClr val="bg1"/>
                </a:solidFill>
              </a:rPr>
              <a:t>widgets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10296" y="4637192"/>
            <a:ext cx="3203573" cy="1279253"/>
          </a:xfrm>
          <a:prstGeom prst="rect">
            <a:avLst/>
          </a:prstGeom>
          <a:solidFill>
            <a:srgbClr val="C88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Εργαλεία για την μεταγλώττιση του κώδικα σε κώδικα μηχανής </a:t>
            </a:r>
            <a:r>
              <a:rPr lang="en-US" b="1" dirty="0">
                <a:solidFill>
                  <a:schemeClr val="tx1"/>
                </a:solidFill>
              </a:rPr>
              <a:t>(native code)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4451" y="1368031"/>
            <a:ext cx="3329418" cy="17409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tx1"/>
                </a:solidFill>
              </a:rPr>
              <a:t>Βιβλιοθήκη από </a:t>
            </a:r>
            <a:r>
              <a:rPr lang="en-US" b="1" dirty="0">
                <a:solidFill>
                  <a:schemeClr val="tx1"/>
                </a:solidFill>
              </a:rPr>
              <a:t>Widgets</a:t>
            </a:r>
            <a:endParaRPr lang="en-150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buttons</a:t>
            </a:r>
            <a:endParaRPr lang="el-GR" b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tabs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text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drop downs</a:t>
            </a:r>
          </a:p>
        </p:txBody>
      </p:sp>
    </p:spTree>
    <p:extLst>
      <p:ext uri="{BB962C8B-B14F-4D97-AF65-F5344CB8AC3E}">
        <p14:creationId xmlns:p14="http://schemas.microsoft.com/office/powerpoint/2010/main" val="345683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Μετατροπή </a:t>
            </a:r>
            <a:r>
              <a:rPr lang="en-US" dirty="0"/>
              <a:t>Flutter/Dart </a:t>
            </a:r>
            <a:r>
              <a:rPr lang="el-GR" dirty="0"/>
              <a:t>σε </a:t>
            </a:r>
            <a:r>
              <a:rPr lang="en-US" dirty="0"/>
              <a:t>Native 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4214" y="4014777"/>
            <a:ext cx="6654019" cy="1728725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5562" y="2872523"/>
            <a:ext cx="4297674" cy="10269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Dart Code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5562" y="1363291"/>
            <a:ext cx="4297675" cy="7443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Flutter API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5562" y="2193284"/>
            <a:ext cx="1547447" cy="3938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3133" y="2166430"/>
            <a:ext cx="1547447" cy="3938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Widgets</a:t>
            </a:r>
          </a:p>
        </p:txBody>
      </p:sp>
      <p:cxnSp>
        <p:nvCxnSpPr>
          <p:cNvPr id="9" name="Straight Connector 8"/>
          <p:cNvCxnSpPr>
            <a:stCxn id="6" idx="2"/>
            <a:endCxn id="5" idx="0"/>
          </p:cNvCxnSpPr>
          <p:nvPr/>
        </p:nvCxnSpPr>
        <p:spPr>
          <a:xfrm flipH="1">
            <a:off x="6214399" y="2107597"/>
            <a:ext cx="1" cy="764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7540" y="2882369"/>
            <a:ext cx="2426675" cy="1026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Τα δικά σας </a:t>
            </a:r>
            <a:r>
              <a:rPr lang="en-US" sz="2800" dirty="0">
                <a:solidFill>
                  <a:schemeClr val="tx1"/>
                </a:solidFill>
              </a:rPr>
              <a:t>Widgets</a:t>
            </a:r>
          </a:p>
        </p:txBody>
      </p:sp>
      <p:cxnSp>
        <p:nvCxnSpPr>
          <p:cNvPr id="11" name="Straight Connector 10"/>
          <p:cNvCxnSpPr>
            <a:stCxn id="5" idx="1"/>
            <a:endCxn id="10" idx="3"/>
          </p:cNvCxnSpPr>
          <p:nvPr/>
        </p:nvCxnSpPr>
        <p:spPr>
          <a:xfrm flipH="1">
            <a:off x="2954215" y="3385994"/>
            <a:ext cx="1111347" cy="9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3194" y="5244990"/>
            <a:ext cx="2039815" cy="3938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4266" y="5276660"/>
            <a:ext cx="2039817" cy="3938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Code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339882" y="4200151"/>
            <a:ext cx="506437" cy="8721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680957" y="4189622"/>
            <a:ext cx="506437" cy="87218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6245" y="4202725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Code Compilation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09" y="5744352"/>
            <a:ext cx="847582" cy="8475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148" y="5743502"/>
            <a:ext cx="848432" cy="8484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6200000">
            <a:off x="9027292" y="4594869"/>
            <a:ext cx="1718196" cy="556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Flutter SDK</a:t>
            </a:r>
          </a:p>
        </p:txBody>
      </p:sp>
    </p:spTree>
    <p:extLst>
      <p:ext uri="{BB962C8B-B14F-4D97-AF65-F5344CB8AC3E}">
        <p14:creationId xmlns:p14="http://schemas.microsoft.com/office/powerpoint/2010/main" val="14108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Widgets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To widget είναι η περιγραφή ενός μέρους της διεπαφής χρήστη (UI)</a:t>
            </a:r>
          </a:p>
          <a:p>
            <a:r>
              <a:rPr lang="el-GR" dirty="0"/>
              <a:t>Τα widgets θεωρούνται η βάση του Flutter</a:t>
            </a:r>
          </a:p>
          <a:p>
            <a:r>
              <a:rPr lang="el-GR" dirty="0"/>
              <a:t>Κάθε εφαρμογή Flutter είναι ένα σύνολο widgets</a:t>
            </a:r>
          </a:p>
          <a:p>
            <a:r>
              <a:rPr lang="el-GR" dirty="0"/>
              <a:t>Στο Flutter η εφαρμογή δημιουργείται σαν μια δενδροειδής μορφή από widgets</a:t>
            </a:r>
          </a:p>
          <a:p>
            <a:r>
              <a:rPr lang="el-GR" dirty="0"/>
              <a:t>Δεν υπάρχουν χωριστά αρχεία για την προσαρμογή του layout </a:t>
            </a:r>
          </a:p>
          <a:p>
            <a:pPr lvl="1"/>
            <a:r>
              <a:rPr lang="el-GR" dirty="0"/>
              <a:t>Όλος ο κώδικας και οι ρυθμίσεις ενός widget ορίζονται μέσα στο widget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516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Εργ2_1-Πολυμεσικές_javascript, web and CSS basics</Template>
  <TotalTime>6423</TotalTime>
  <Words>1149</Words>
  <Application>Microsoft Office PowerPoint</Application>
  <PresentationFormat>Widescreen</PresentationFormat>
  <Paragraphs>191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Trade Gothic LT Pro</vt:lpstr>
      <vt:lpstr>Trebuchet MS</vt:lpstr>
      <vt:lpstr>Θέμα του Office</vt:lpstr>
      <vt:lpstr>Βιοϊατρική Πληροφορική</vt:lpstr>
      <vt:lpstr>Εισαγωγή στη Dart-Flutter</vt:lpstr>
      <vt:lpstr>Dart</vt:lpstr>
      <vt:lpstr>Dart Resources</vt:lpstr>
      <vt:lpstr>Tι είναι το Flutter;</vt:lpstr>
      <vt:lpstr>Flutter </vt:lpstr>
      <vt:lpstr>Flutter vs Dart</vt:lpstr>
      <vt:lpstr>Μετατροπή Flutter/Dart σε Native Application</vt:lpstr>
      <vt:lpstr>Flutter Widgets</vt:lpstr>
      <vt:lpstr>Παράδειγμα widget</vt:lpstr>
      <vt:lpstr>Widgets</vt:lpstr>
      <vt:lpstr>Αρχιτεκτονική Flutter</vt:lpstr>
      <vt:lpstr>Κατηγορίες Widget</vt:lpstr>
      <vt:lpstr>Εμφανή και μη-εμφανή widget</vt:lpstr>
      <vt:lpstr>StatelessWidget και StatefulWidget</vt:lpstr>
      <vt:lpstr>Stateless vs Stateful</vt:lpstr>
      <vt:lpstr>Widgets</vt:lpstr>
      <vt:lpstr>Useful Flutter Dev Tools</vt:lpstr>
      <vt:lpstr>Dart Basics</vt:lpstr>
      <vt:lpstr>Null safety Flutter </vt:lpstr>
      <vt:lpstr>Εγκατάσταση VS Code χωρις Android studio + Emulator</vt:lpstr>
      <vt:lpstr>Installation</vt:lpstr>
      <vt:lpstr>Connect BlueStacks  emulator VSCode</vt:lpstr>
      <vt:lpstr>Create Flutter Project – Android Studio</vt:lpstr>
      <vt:lpstr>Create Flutter Project – VS Code</vt:lpstr>
      <vt:lpstr>Create Flutter Project – VS Code – COMMAND LINE</vt:lpstr>
      <vt:lpstr>Φάκελοι και Αρχεία </vt:lpstr>
      <vt:lpstr>Simple App</vt:lpstr>
      <vt:lpstr>Τι είναι το MaterialApp;</vt:lpstr>
      <vt:lpstr>App with styling</vt:lpstr>
      <vt:lpstr>Scaffold and Container Widgets</vt:lpstr>
      <vt:lpstr>Format Code</vt:lpstr>
      <vt:lpstr>PowerPoint Presentation</vt:lpstr>
      <vt:lpstr>Εγκατάσταση</vt:lpstr>
      <vt:lpstr>Useful Links</vt:lpstr>
      <vt:lpstr>Παραδείγματα Widget</vt:lpstr>
      <vt:lpstr>Παραδείγματα Widget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Βιοϊατρική Πληροφορικη</dc:title>
  <dc:creator>MARIA XATZIMINA</dc:creator>
  <cp:lastModifiedBy>Maria Chatzimina</cp:lastModifiedBy>
  <cp:revision>82</cp:revision>
  <dcterms:created xsi:type="dcterms:W3CDTF">2020-11-10T14:33:47Z</dcterms:created>
  <dcterms:modified xsi:type="dcterms:W3CDTF">2026-03-01T22:25:16Z</dcterms:modified>
</cp:coreProperties>
</file>