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3" r:id="rId3"/>
    <p:sldId id="294" r:id="rId4"/>
    <p:sldId id="309" r:id="rId5"/>
    <p:sldId id="310" r:id="rId6"/>
    <p:sldId id="290" r:id="rId7"/>
    <p:sldId id="292" r:id="rId8"/>
    <p:sldId id="263" r:id="rId9"/>
    <p:sldId id="261" r:id="rId10"/>
    <p:sldId id="257" r:id="rId11"/>
    <p:sldId id="304" r:id="rId12"/>
    <p:sldId id="260" r:id="rId13"/>
    <p:sldId id="258" r:id="rId14"/>
    <p:sldId id="264" r:id="rId15"/>
    <p:sldId id="265" r:id="rId16"/>
    <p:sldId id="259" r:id="rId17"/>
    <p:sldId id="275" r:id="rId18"/>
    <p:sldId id="287" r:id="rId19"/>
    <p:sldId id="305" r:id="rId20"/>
    <p:sldId id="306" r:id="rId21"/>
    <p:sldId id="307" r:id="rId22"/>
    <p:sldId id="278" r:id="rId23"/>
    <p:sldId id="269" r:id="rId24"/>
    <p:sldId id="308" r:id="rId25"/>
    <p:sldId id="277" r:id="rId26"/>
    <p:sldId id="289" r:id="rId27"/>
    <p:sldId id="267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125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16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8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3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7043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43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3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6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937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31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31580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669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49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13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56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087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lutter.io/tutorials/interactive/#stateful-stateless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api.flutter.dev/flutter/material/Icons-class.html" TargetMode="Externa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catalog/samples/Scaffold" TargetMode="External"/><Relationship Id="rId2" Type="http://schemas.openxmlformats.org/officeDocument/2006/relationships/hyperlink" Target="https://api.flutter.dev/flutter/material/Scaffold-class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pi.flutter.dev/flutter/widgets/Container-clas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488" y="2395728"/>
            <a:ext cx="7364024" cy="1243584"/>
          </a:xfrm>
        </p:spPr>
        <p:txBody>
          <a:bodyPr/>
          <a:lstStyle/>
          <a:p>
            <a:r>
              <a:rPr lang="el-GR" sz="4800" dirty="0" err="1"/>
              <a:t>Βιοϊατρική</a:t>
            </a:r>
            <a:r>
              <a:rPr lang="el-GR" sz="4800" dirty="0"/>
              <a:t> Πληροφορική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1487" y="3721608"/>
            <a:ext cx="7238190" cy="868680"/>
          </a:xfrm>
        </p:spPr>
        <p:txBody>
          <a:bodyPr>
            <a:normAutofit/>
          </a:bodyPr>
          <a:lstStyle/>
          <a:p>
            <a:r>
              <a:rPr lang="el-GR" dirty="0" err="1"/>
              <a:t>Κουμακης</a:t>
            </a:r>
            <a:r>
              <a:rPr lang="el-GR" dirty="0"/>
              <a:t> </a:t>
            </a:r>
            <a:r>
              <a:rPr lang="el-GR"/>
              <a:t>Λευτερης, </a:t>
            </a:r>
            <a:r>
              <a:rPr lang="el-GR" dirty="0"/>
              <a:t>Μαρία Χατζημηνά</a:t>
            </a:r>
          </a:p>
        </p:txBody>
      </p:sp>
    </p:spTree>
    <p:extLst>
      <p:ext uri="{BB962C8B-B14F-4D97-AF65-F5344CB8AC3E}">
        <p14:creationId xmlns:p14="http://schemas.microsoft.com/office/powerpoint/2010/main" val="346454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vs Stateful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39" y="1078456"/>
            <a:ext cx="6667500" cy="393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65" y="1147157"/>
            <a:ext cx="6075832" cy="39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719A-6CAF-4827-AC74-A7BFD4CB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C1A5-C75B-4DB4-9D8C-FB448C0AC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4" y="1825625"/>
            <a:ext cx="4329971" cy="6407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 </a:t>
            </a:r>
            <a:r>
              <a:rPr lang="el-GR" dirty="0"/>
              <a:t>βήμα – Επιλογή </a:t>
            </a:r>
            <a:r>
              <a:rPr lang="en-US"/>
              <a:t>emulator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154C4-3BC2-4BE2-AFCD-51669E22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1" y="2667699"/>
            <a:ext cx="4143375" cy="35718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677857-01A4-45D7-A71C-F3EA4C8C907E}"/>
              </a:ext>
            </a:extLst>
          </p:cNvPr>
          <p:cNvSpPr txBox="1">
            <a:spLocks/>
          </p:cNvSpPr>
          <p:nvPr/>
        </p:nvSpPr>
        <p:spPr>
          <a:xfrm>
            <a:off x="5771772" y="1825625"/>
            <a:ext cx="4329971" cy="64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</a:t>
            </a:r>
            <a:r>
              <a:rPr lang="el-GR" dirty="0"/>
              <a:t>βήμα – </a:t>
            </a:r>
            <a:r>
              <a:rPr lang="en-US" dirty="0"/>
              <a:t>Run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6B952-8E97-45DB-86CC-70FE4007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57" y="2861607"/>
            <a:ext cx="2558496" cy="2610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0C23A-14E8-413E-8CF8-9E121D402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776" y="2861607"/>
            <a:ext cx="3234961" cy="21979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72538-F59C-4D44-90F3-03A933131B86}"/>
              </a:ext>
            </a:extLst>
          </p:cNvPr>
          <p:cNvSpPr txBox="1">
            <a:spLocks/>
          </p:cNvSpPr>
          <p:nvPr/>
        </p:nvSpPr>
        <p:spPr>
          <a:xfrm>
            <a:off x="8174707" y="3401736"/>
            <a:ext cx="578069" cy="64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/>
              <a:t>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n-US" dirty="0"/>
              <a:t>Flutter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32" y="1334204"/>
            <a:ext cx="2648792" cy="471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7" y="1334204"/>
            <a:ext cx="4350589" cy="3412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716D9-00C9-4DCE-B4A2-9DD40CAC6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74" y="1334204"/>
            <a:ext cx="4350590" cy="49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lifecycle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2657" y="1812245"/>
            <a:ext cx="2307772" cy="86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</a:t>
            </a:r>
          </a:p>
        </p:txBody>
      </p:sp>
      <p:cxnSp>
        <p:nvCxnSpPr>
          <p:cNvPr id="5" name="Elbow Connector 4"/>
          <p:cNvCxnSpPr>
            <a:stCxn id="4" idx="3"/>
          </p:cNvCxnSpPr>
          <p:nvPr/>
        </p:nvCxnSpPr>
        <p:spPr>
          <a:xfrm>
            <a:off x="6150429" y="2243818"/>
            <a:ext cx="685800" cy="1280659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02829" y="3537857"/>
            <a:ext cx="2307772" cy="86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input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307" y="3525156"/>
            <a:ext cx="3144759" cy="88854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8610601" y="3969430"/>
            <a:ext cx="419706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42657" y="5134882"/>
            <a:ext cx="2307772" cy="86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Ανανεωμένη κατάσταση</a:t>
            </a:r>
            <a:endParaRPr lang="en-US" dirty="0"/>
          </a:p>
        </p:txBody>
      </p:sp>
      <p:cxnSp>
        <p:nvCxnSpPr>
          <p:cNvPr id="10" name="Elbow Connector 9"/>
          <p:cNvCxnSpPr>
            <a:endCxn id="9" idx="3"/>
          </p:cNvCxnSpPr>
          <p:nvPr/>
        </p:nvCxnSpPr>
        <p:spPr>
          <a:xfrm rot="5400000">
            <a:off x="5960496" y="4603636"/>
            <a:ext cx="1152752" cy="772886"/>
          </a:xfrm>
          <a:prstGeom prst="bentConnector2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38943" y="3537856"/>
            <a:ext cx="2307772" cy="86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Νέα κατάσταση</a:t>
            </a:r>
            <a:endParaRPr lang="en-US" dirty="0"/>
          </a:p>
        </p:txBody>
      </p:sp>
      <p:cxnSp>
        <p:nvCxnSpPr>
          <p:cNvPr id="12" name="Elbow Connector 11"/>
          <p:cNvCxnSpPr>
            <a:stCxn id="9" idx="1"/>
            <a:endCxn id="11" idx="2"/>
          </p:cNvCxnSpPr>
          <p:nvPr/>
        </p:nvCxnSpPr>
        <p:spPr>
          <a:xfrm rot="10800000">
            <a:off x="2492829" y="4401003"/>
            <a:ext cx="1349828" cy="1165453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2506740" y="2266719"/>
            <a:ext cx="1349828" cy="1281339"/>
          </a:xfrm>
          <a:prstGeom prst="bentConnector3">
            <a:avLst>
              <a:gd name="adj1" fmla="val -806"/>
            </a:avLst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3315" y="4990079"/>
            <a:ext cx="139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Αλλαγή </a:t>
            </a:r>
          </a:p>
          <a:p>
            <a:r>
              <a:rPr lang="el-GR" dirty="0">
                <a:solidFill>
                  <a:schemeClr val="bg1"/>
                </a:solidFill>
              </a:rPr>
              <a:t>κατάστασης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933" y="4471810"/>
            <a:ext cx="1503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Ανανέωση </a:t>
            </a:r>
          </a:p>
          <a:p>
            <a:r>
              <a:rPr lang="el-GR" dirty="0">
                <a:solidFill>
                  <a:schemeClr val="bg1"/>
                </a:solidFill>
              </a:rPr>
              <a:t>Κατάστασης</a:t>
            </a:r>
          </a:p>
          <a:p>
            <a:r>
              <a:rPr lang="el-GR" dirty="0">
                <a:solidFill>
                  <a:schemeClr val="bg1"/>
                </a:solidFill>
              </a:rPr>
              <a:t>Π.χ. πάτημα </a:t>
            </a:r>
          </a:p>
          <a:p>
            <a:r>
              <a:rPr lang="el-GR" dirty="0">
                <a:solidFill>
                  <a:schemeClr val="bg1"/>
                </a:solidFill>
              </a:rPr>
              <a:t>κουμπιού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199" y="2001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804" y="1931401"/>
            <a:ext cx="20919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Δημιουργία πάλι</a:t>
            </a:r>
          </a:p>
          <a:p>
            <a:r>
              <a:rPr lang="el-GR" dirty="0">
                <a:solidFill>
                  <a:schemeClr val="bg1"/>
                </a:solidFill>
              </a:rPr>
              <a:t>του </a:t>
            </a:r>
            <a:r>
              <a:rPr lang="en-US" dirty="0">
                <a:solidFill>
                  <a:schemeClr val="bg1"/>
                </a:solidFill>
              </a:rPr>
              <a:t>widget</a:t>
            </a:r>
            <a:r>
              <a:rPr lang="el-GR" dirty="0">
                <a:solidFill>
                  <a:schemeClr val="bg1"/>
                </a:solidFill>
              </a:rPr>
              <a:t> και</a:t>
            </a:r>
          </a:p>
          <a:p>
            <a:r>
              <a:rPr lang="el-GR" dirty="0">
                <a:solidFill>
                  <a:schemeClr val="bg1"/>
                </a:solidFill>
              </a:rPr>
              <a:t>Ανανέωση του </a:t>
            </a:r>
            <a:r>
              <a:rPr lang="en-US" dirty="0">
                <a:solidFill>
                  <a:schemeClr val="bg1"/>
                </a:solidFill>
              </a:rPr>
              <a:t>UI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r>
              <a:rPr lang="el-GR" dirty="0">
                <a:solidFill>
                  <a:schemeClr val="bg1"/>
                </a:solidFill>
              </a:rPr>
              <a:t>βάση της αλλαγής </a:t>
            </a:r>
          </a:p>
          <a:p>
            <a:r>
              <a:rPr lang="el-GR" dirty="0">
                <a:solidFill>
                  <a:schemeClr val="bg1"/>
                </a:solidFill>
              </a:rPr>
              <a:t>κατάστασης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vs Stateful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Τα </a:t>
            </a:r>
            <a:r>
              <a:rPr lang="en-US" dirty="0"/>
              <a:t>Stateless Widgets </a:t>
            </a:r>
            <a:r>
              <a:rPr lang="el-GR" dirty="0"/>
              <a:t>δεν έχουν μέθοδο για να ξανασχεδιάσουν (</a:t>
            </a:r>
            <a:r>
              <a:rPr lang="en-US" dirty="0"/>
              <a:t>re-render</a:t>
            </a:r>
            <a:r>
              <a:rPr lang="el-GR" dirty="0"/>
              <a:t>) τους εαυτούς τους αν τα εσωτερικά τους δεδομένα αλλάξουν</a:t>
            </a:r>
          </a:p>
          <a:p>
            <a:r>
              <a:rPr lang="el-GR" dirty="0"/>
              <a:t>Τα </a:t>
            </a:r>
            <a:r>
              <a:rPr lang="en-US" dirty="0"/>
              <a:t>Stateless Widgets </a:t>
            </a:r>
            <a:r>
              <a:rPr lang="el-GR" dirty="0"/>
              <a:t>δεν έχουν εσωτερική κατάσταση (</a:t>
            </a:r>
            <a:r>
              <a:rPr lang="en-US" dirty="0"/>
              <a:t>internal state</a:t>
            </a:r>
            <a:r>
              <a:rPr lang="el-GR" dirty="0"/>
              <a:t>) όπως φαίνεται και από το όνομα τους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Εάν ένα </a:t>
            </a:r>
            <a:r>
              <a:rPr lang="en-US" dirty="0"/>
              <a:t>S</a:t>
            </a:r>
            <a:r>
              <a:rPr lang="el-GR" dirty="0"/>
              <a:t>tateless </a:t>
            </a:r>
            <a:r>
              <a:rPr lang="en-US" dirty="0"/>
              <a:t>W</a:t>
            </a:r>
            <a:r>
              <a:rPr lang="el-GR" dirty="0"/>
              <a:t>idget ξανασχεδιαστεί, τότε ολόκληρο το widget σχεδιάζεται εκ νέου</a:t>
            </a:r>
            <a:endParaRPr lang="en-US" dirty="0"/>
          </a:p>
          <a:p>
            <a:r>
              <a:rPr lang="el-GR" dirty="0"/>
              <a:t>Τα </a:t>
            </a:r>
            <a:r>
              <a:rPr lang="en-US" dirty="0"/>
              <a:t>Stateful widgets </a:t>
            </a:r>
            <a:r>
              <a:rPr lang="el-GR" dirty="0"/>
              <a:t>μπορούν να ξανασχεδιαστούν όταν τα εσωτερικά ή εξωτερικά τους δεδομένα αλλάξουν</a:t>
            </a:r>
          </a:p>
          <a:p>
            <a:r>
              <a:rPr lang="el-GR" dirty="0"/>
              <a:t>Η μέθοδος setState () στα Stateful widgets ξανασχεδιάζει εκ νέου στοιχεία που σχετίζονται μόνο με την αλλαγή κατάστασης. Δεν ξανασχεδιάζει ξανά ολόκληρο το widget αλλά μόνο τα απαραίτητα μέρη του.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1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Stateful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https://flutter.io/tutorials/interactive/#stateful-stateless</a:t>
            </a:r>
            <a:endParaRPr lang="en-US" dirty="0"/>
          </a:p>
          <a:p>
            <a:r>
              <a:rPr lang="en-US" b="1" dirty="0"/>
              <a:t>setState()</a:t>
            </a:r>
            <a:r>
              <a:rPr lang="en-US" dirty="0"/>
              <a:t> </a:t>
            </a:r>
            <a:r>
              <a:rPr lang="el-GR" dirty="0"/>
              <a:t>είναι μια ειδική συνάρτηση που είναι διαθέσιμη μόνο στα </a:t>
            </a:r>
            <a:r>
              <a:rPr lang="en-US" dirty="0"/>
              <a:t>Stateful Widgets</a:t>
            </a:r>
            <a:r>
              <a:rPr lang="el-GR" dirty="0"/>
              <a:t> η οποία</a:t>
            </a:r>
            <a:r>
              <a:rPr lang="en-US" dirty="0"/>
              <a:t> </a:t>
            </a:r>
            <a:r>
              <a:rPr lang="el-GR" dirty="0"/>
              <a:t>ανανεώνει την κατάσταση του </a:t>
            </a:r>
            <a:r>
              <a:rPr lang="en-US" dirty="0"/>
              <a:t>widget</a:t>
            </a:r>
            <a:r>
              <a:rPr lang="el-GR" dirty="0"/>
              <a:t> και ξανασχεδιάζει τα στοιχεία που επηρεάζονται από την αλλαγή κατάστασης.</a:t>
            </a:r>
          </a:p>
          <a:p>
            <a:r>
              <a:rPr lang="el-GR" dirty="0"/>
              <a:t>Ορίζουμε τα δεδομένα που θέλουμε να ανανεωθούν μέσα στο </a:t>
            </a:r>
            <a:r>
              <a:rPr lang="en-US" dirty="0"/>
              <a:t>setState() </a:t>
            </a:r>
            <a:r>
              <a:rPr lang="en-US" b="1" dirty="0"/>
              <a:t>[</a:t>
            </a:r>
            <a:r>
              <a:rPr lang="el-GR" b="1" dirty="0"/>
              <a:t>εμείς χρησιμοποιήσαμε το</a:t>
            </a:r>
            <a:r>
              <a:rPr lang="en-US" b="1" dirty="0"/>
              <a:t> stringIndex]</a:t>
            </a:r>
            <a:endParaRPr lang="en-US" dirty="0"/>
          </a:p>
          <a:p>
            <a:r>
              <a:rPr lang="el-GR" dirty="0"/>
              <a:t>Στο παράδειγμα μας μόνο το </a:t>
            </a:r>
            <a:r>
              <a:rPr lang="en-US" dirty="0"/>
              <a:t>Text()</a:t>
            </a:r>
            <a:r>
              <a:rPr lang="el-GR" dirty="0"/>
              <a:t> θα ξανασχεδιαστεί γιατί μόνο αυτό το </a:t>
            </a:r>
            <a:r>
              <a:rPr lang="en-US" dirty="0"/>
              <a:t>widget </a:t>
            </a:r>
            <a:r>
              <a:rPr lang="el-GR" dirty="0"/>
              <a:t>αλληλοεπιδρά με την αλλαγή τιμής </a:t>
            </a:r>
            <a:r>
              <a:rPr lang="en-US" dirty="0"/>
              <a:t>string</a:t>
            </a:r>
            <a:r>
              <a:rPr lang="en-US" b="1" dirty="0"/>
              <a:t>Index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8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Ποια είναι η διαφορά μεταξύ </a:t>
            </a:r>
            <a:r>
              <a:rPr lang="en-US" dirty="0"/>
              <a:t>StatelessWidget </a:t>
            </a:r>
            <a:r>
              <a:rPr lang="el-GR" dirty="0"/>
              <a:t>και</a:t>
            </a:r>
            <a:r>
              <a:rPr lang="en-US" dirty="0"/>
              <a:t> StatefulWidget</a:t>
            </a:r>
            <a:endParaRPr lang="el-GR" dirty="0"/>
          </a:p>
          <a:p>
            <a:pPr lvl="1"/>
            <a:r>
              <a:rPr lang="el-GR" dirty="0"/>
              <a:t>Το </a:t>
            </a:r>
            <a:r>
              <a:rPr lang="en-US" dirty="0"/>
              <a:t>StatelessWidget </a:t>
            </a:r>
            <a:r>
              <a:rPr lang="el-GR" dirty="0"/>
              <a:t>δεν μπορεί να ξανατρέξει την </a:t>
            </a:r>
            <a:r>
              <a:rPr lang="en-US" dirty="0"/>
              <a:t>build()</a:t>
            </a:r>
            <a:r>
              <a:rPr lang="el-GR" dirty="0"/>
              <a:t> μέθοδο όσο τρέχει η εφαρμογή</a:t>
            </a:r>
          </a:p>
          <a:p>
            <a:r>
              <a:rPr lang="el-GR" dirty="0"/>
              <a:t>Γιατί πρέπει να καλέσετε το setState (() {...}) σε ένα StatefulWidget (κατά την αλλαγή ορισμένων δεδομένων);</a:t>
            </a:r>
          </a:p>
          <a:p>
            <a:pPr lvl="1"/>
            <a:r>
              <a:rPr lang="el-GR" dirty="0"/>
              <a:t>Χωρίς το </a:t>
            </a:r>
            <a:r>
              <a:rPr lang="en-US" dirty="0"/>
              <a:t>setState </a:t>
            </a:r>
            <a:r>
              <a:rPr lang="el-GR" dirty="0"/>
              <a:t>το </a:t>
            </a:r>
            <a:r>
              <a:rPr lang="en-US" dirty="0"/>
              <a:t>widget </a:t>
            </a:r>
            <a:r>
              <a:rPr lang="el-GR" dirty="0"/>
              <a:t>δεν θα ξανατρέξει την </a:t>
            </a:r>
            <a:r>
              <a:rPr lang="en-US" dirty="0"/>
              <a:t>build() </a:t>
            </a:r>
            <a:r>
              <a:rPr lang="el-GR" dirty="0"/>
              <a:t>οπότε οι αλλαγές δεν θα φανούν στην οθόνη.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5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</a:t>
            </a:r>
            <a:r>
              <a:rPr lang="el-GR" dirty="0"/>
              <a:t>παραδείγματα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6" y="1825625"/>
            <a:ext cx="7546089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100" b="1" dirty="0"/>
              <a:t>Εισαγωγή </a:t>
            </a:r>
            <a:r>
              <a:rPr lang="en-US" sz="3100" b="1" dirty="0"/>
              <a:t>Background </a:t>
            </a:r>
            <a:r>
              <a:rPr lang="el-GR" sz="3100" b="1" dirty="0"/>
              <a:t>εικόνας</a:t>
            </a:r>
            <a:endParaRPr lang="en-US" sz="3100" b="1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Δημιουργία φακέλου </a:t>
            </a:r>
            <a:r>
              <a:rPr lang="en-US" dirty="0"/>
              <a:t>assets/images</a:t>
            </a:r>
          </a:p>
          <a:p>
            <a:pPr lvl="1"/>
            <a:r>
              <a:rPr lang="el-GR" dirty="0"/>
              <a:t>Χρησιμοποιείται ότι ονόματα θέλετε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Αποθηκεύστε την εικόνα στον φάκελο </a:t>
            </a:r>
            <a:r>
              <a:rPr lang="en-US" dirty="0"/>
              <a:t>images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Δηλώστε τον </a:t>
            </a:r>
            <a:r>
              <a:rPr lang="en-US" dirty="0"/>
              <a:t>assets </a:t>
            </a:r>
            <a:r>
              <a:rPr lang="el-GR" dirty="0"/>
              <a:t>στο </a:t>
            </a:r>
            <a:r>
              <a:rPr lang="en-US" dirty="0"/>
              <a:t>pubspec.yaml</a:t>
            </a:r>
            <a:endParaRPr lang="el-GR" dirty="0"/>
          </a:p>
          <a:p>
            <a:pPr lvl="1"/>
            <a:r>
              <a:rPr lang="el-GR" dirty="0"/>
              <a:t>Ανοίγω το αρχείο </a:t>
            </a:r>
            <a:r>
              <a:rPr lang="en-US" dirty="0"/>
              <a:t>pubspec.yaml</a:t>
            </a:r>
            <a:endParaRPr lang="el-GR" dirty="0"/>
          </a:p>
          <a:p>
            <a:pPr lvl="1"/>
            <a:r>
              <a:rPr lang="el-GR" dirty="0"/>
              <a:t>Συμπληρώστε μια </a:t>
            </a:r>
            <a:r>
              <a:rPr lang="en-US" dirty="0"/>
              <a:t>assets </a:t>
            </a:r>
            <a:r>
              <a:rPr lang="el-GR" dirty="0"/>
              <a:t>υποκατηγορία</a:t>
            </a:r>
            <a:r>
              <a:rPr lang="en-US" dirty="0"/>
              <a:t> </a:t>
            </a:r>
            <a:r>
              <a:rPr lang="el-GR" dirty="0"/>
              <a:t>στην κατηγορία </a:t>
            </a:r>
            <a:r>
              <a:rPr lang="en-US" dirty="0"/>
              <a:t>flutter</a:t>
            </a:r>
            <a:r>
              <a:rPr lang="el-GR" dirty="0"/>
              <a:t> με αυτό τον τρόπο</a:t>
            </a:r>
            <a:r>
              <a:rPr lang="en-US" dirty="0"/>
              <a:t>:</a:t>
            </a:r>
            <a:endParaRPr lang="el-GR" dirty="0"/>
          </a:p>
          <a:p>
            <a:pPr marL="914400" lvl="2" indent="0">
              <a:buNone/>
            </a:pPr>
            <a:r>
              <a:rPr lang="en-US" dirty="0"/>
              <a:t>flutter:</a:t>
            </a:r>
          </a:p>
          <a:p>
            <a:pPr marL="914400" lvl="2" indent="0">
              <a:buNone/>
            </a:pPr>
            <a:r>
              <a:rPr lang="en-US" dirty="0"/>
              <a:t>   assets:</a:t>
            </a:r>
          </a:p>
          <a:p>
            <a:pPr marL="914400" lvl="2" indent="0">
              <a:buNone/>
            </a:pPr>
            <a:r>
              <a:rPr lang="en-US" dirty="0"/>
              <a:t>     - assets/images/</a:t>
            </a:r>
            <a:endParaRPr lang="el-GR" dirty="0"/>
          </a:p>
          <a:p>
            <a:pPr marL="457200" lvl="1" indent="0">
              <a:buNone/>
            </a:pPr>
            <a:r>
              <a:rPr lang="el-GR" dirty="0"/>
              <a:t>Προσοχή! Έχουν σημασία τα κενά από την αριστερή πλευρά</a:t>
            </a:r>
            <a:r>
              <a:rPr lang="en-US" dirty="0"/>
              <a:t> </a:t>
            </a:r>
            <a:r>
              <a:rPr lang="el-GR" dirty="0"/>
              <a:t>μέχρι το όνομα της υποκατηγορίας (πχ. </a:t>
            </a:r>
            <a:r>
              <a:rPr lang="en-US" dirty="0"/>
              <a:t>assets) </a:t>
            </a:r>
            <a:r>
              <a:rPr lang="el-GR" dirty="0"/>
              <a:t>που γράφετε σε αυτό το αρχείο.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Εισάγετε την εικόνα στο </a:t>
            </a:r>
            <a:r>
              <a:rPr lang="en-US" dirty="0"/>
              <a:t>main.dart</a:t>
            </a:r>
          </a:p>
          <a:p>
            <a:pPr lvl="1"/>
            <a:r>
              <a:rPr lang="en-US" dirty="0"/>
              <a:t>Image.asset('assets/images/bg1.jpg')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68" y="1363894"/>
            <a:ext cx="3307132" cy="4746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79" y="1654839"/>
            <a:ext cx="4392921" cy="4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945" y="1078456"/>
            <a:ext cx="2994907" cy="5254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1A7831-38BE-496E-9F7C-61F9AA6A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14" y="1236774"/>
            <a:ext cx="5320136" cy="50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9EE64-4E9B-4876-B672-535F8B9A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Navigation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335C8D-8DDB-4B3F-A016-F4E80FAE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Χρησιμοποιούμε την κλάση </a:t>
            </a:r>
            <a:r>
              <a:rPr lang="en-US" dirty="0"/>
              <a:t>Navigator</a:t>
            </a:r>
          </a:p>
          <a:p>
            <a:pPr lvl="1"/>
            <a:r>
              <a:rPr lang="el-GR" dirty="0"/>
              <a:t>Η </a:t>
            </a:r>
            <a:r>
              <a:rPr lang="en-US" dirty="0"/>
              <a:t>Navigator </a:t>
            </a:r>
            <a:r>
              <a:rPr lang="el-GR" dirty="0"/>
              <a:t>κάνει την μεταφορά από την μια οθόνη στην άλλη</a:t>
            </a:r>
          </a:p>
          <a:p>
            <a:pPr lvl="1"/>
            <a:r>
              <a:rPr lang="el-GR" dirty="0"/>
              <a:t>Είναι συνδεδεμένη με την μεταβλητή </a:t>
            </a:r>
            <a:r>
              <a:rPr lang="en-US" dirty="0"/>
              <a:t>context</a:t>
            </a:r>
          </a:p>
          <a:p>
            <a:pPr lvl="1"/>
            <a:r>
              <a:rPr lang="en-US" dirty="0"/>
              <a:t>H context </a:t>
            </a:r>
            <a:r>
              <a:rPr lang="el-GR" dirty="0"/>
              <a:t>μεταβλητή εμπεριέχει πληροφορίες για την κεντρική κλάση </a:t>
            </a:r>
            <a:r>
              <a:rPr lang="en-US" dirty="0"/>
              <a:t>widget</a:t>
            </a:r>
            <a:r>
              <a:rPr lang="el-GR" dirty="0"/>
              <a:t> που καλείται και σε ποιο σημείο είναι στο </a:t>
            </a:r>
            <a:r>
              <a:rPr lang="en-US" dirty="0"/>
              <a:t>Widget Tree</a:t>
            </a:r>
          </a:p>
          <a:p>
            <a:r>
              <a:rPr lang="el-GR" dirty="0"/>
              <a:t>Οι οθόνες διαχειρίζονται σαν ένα </a:t>
            </a:r>
            <a:r>
              <a:rPr lang="en-US" dirty="0"/>
              <a:t>stack</a:t>
            </a:r>
            <a:endParaRPr lang="el-GR" dirty="0"/>
          </a:p>
          <a:p>
            <a:r>
              <a:rPr lang="en-US" dirty="0"/>
              <a:t>Top-most page is visible</a:t>
            </a:r>
          </a:p>
        </p:txBody>
      </p:sp>
    </p:spTree>
    <p:extLst>
      <p:ext uri="{BB962C8B-B14F-4D97-AF65-F5344CB8AC3E}">
        <p14:creationId xmlns:p14="http://schemas.microsoft.com/office/powerpoint/2010/main" val="196215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MaterialApp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Core component </a:t>
            </a:r>
            <a:r>
              <a:rPr lang="el-GR" dirty="0"/>
              <a:t>που μας δίνει όλα τα άλλα στοιχεία/</a:t>
            </a:r>
            <a:r>
              <a:rPr lang="en-US" dirty="0"/>
              <a:t>widgets </a:t>
            </a:r>
            <a:r>
              <a:rPr lang="el-GR" dirty="0"/>
              <a:t>που προσφέρει το </a:t>
            </a:r>
            <a:r>
              <a:rPr lang="en-US" dirty="0"/>
              <a:t>Flutter SDK </a:t>
            </a:r>
            <a:r>
              <a:rPr lang="el-GR" dirty="0"/>
              <a:t>όπως:</a:t>
            </a:r>
          </a:p>
          <a:p>
            <a:pPr lvl="1"/>
            <a:r>
              <a:rPr lang="en-US" dirty="0"/>
              <a:t>Scaffold</a:t>
            </a:r>
          </a:p>
          <a:p>
            <a:pPr lvl="1"/>
            <a:r>
              <a:rPr lang="en-US" dirty="0"/>
              <a:t>AppBar</a:t>
            </a:r>
          </a:p>
          <a:p>
            <a:pPr lvl="1"/>
            <a:r>
              <a:rPr lang="en-US" dirty="0"/>
              <a:t>Text widget</a:t>
            </a:r>
          </a:p>
          <a:p>
            <a:pPr lvl="1"/>
            <a:r>
              <a:rPr lang="en-US" dirty="0"/>
              <a:t>Dropdownbutton widget</a:t>
            </a:r>
          </a:p>
          <a:p>
            <a:r>
              <a:rPr lang="el-GR" dirty="0"/>
              <a:t>Αρχικό σημείο της εφαρμογής</a:t>
            </a:r>
          </a:p>
          <a:p>
            <a:r>
              <a:rPr lang="el-GR" dirty="0"/>
              <a:t>Πληροφορεί το </a:t>
            </a:r>
            <a:r>
              <a:rPr lang="en-US" dirty="0"/>
              <a:t>flutter </a:t>
            </a:r>
            <a:r>
              <a:rPr lang="el-GR" dirty="0"/>
              <a:t>ότι θα ακολουθήσουμε τους κανόνες του </a:t>
            </a:r>
            <a:r>
              <a:rPr lang="en-US" dirty="0"/>
              <a:t>Material Design</a:t>
            </a:r>
          </a:p>
          <a:p>
            <a:r>
              <a:rPr lang="en-US" dirty="0"/>
              <a:t>Basic Attributes:</a:t>
            </a:r>
          </a:p>
          <a:p>
            <a:pPr lvl="1"/>
            <a:r>
              <a:rPr lang="en-US" dirty="0"/>
              <a:t>title:  </a:t>
            </a:r>
            <a:r>
              <a:rPr lang="el-GR" dirty="0"/>
              <a:t>Κείμενο που εμφανίζεται σαν τίτλος</a:t>
            </a:r>
          </a:p>
          <a:p>
            <a:pPr lvl="1"/>
            <a:r>
              <a:rPr lang="en-US" dirty="0"/>
              <a:t>home: </a:t>
            </a:r>
            <a:r>
              <a:rPr lang="el-GR" dirty="0"/>
              <a:t>η πρώτη σελίδα που θα εμφανιστεί στον χρήστη </a:t>
            </a:r>
          </a:p>
        </p:txBody>
      </p:sp>
    </p:spTree>
    <p:extLst>
      <p:ext uri="{BB962C8B-B14F-4D97-AF65-F5344CB8AC3E}">
        <p14:creationId xmlns:p14="http://schemas.microsoft.com/office/powerpoint/2010/main" val="405645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D60A-FAA0-4663-A804-92B14496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Navigation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6A5B2-41F5-41CC-BEC0-9B2B0C87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00" y="2391569"/>
            <a:ext cx="6943725" cy="3219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07FDE-D10E-483B-A244-8BE3AB234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5" y="1768078"/>
            <a:ext cx="2249758" cy="4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B93B-38AA-4411-B15C-4BD72E4A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Κώδικας </a:t>
            </a:r>
            <a:r>
              <a:rPr lang="en-US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4E44-18AE-4B9B-A528-45EDEF76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160481" cy="4351338"/>
          </a:xfrm>
        </p:spPr>
        <p:txBody>
          <a:bodyPr/>
          <a:lstStyle/>
          <a:p>
            <a:r>
              <a:rPr lang="en-US" dirty="0"/>
              <a:t>main.dart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6CA84-4BB8-410E-BB6D-896254A51CEE}"/>
              </a:ext>
            </a:extLst>
          </p:cNvPr>
          <p:cNvSpPr txBox="1">
            <a:spLocks/>
          </p:cNvSpPr>
          <p:nvPr/>
        </p:nvSpPr>
        <p:spPr>
          <a:xfrm>
            <a:off x="6770062" y="1825625"/>
            <a:ext cx="51604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secondscreen.dart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DB5C-C54E-47FB-B8E2-88356C6A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56" y="2356477"/>
            <a:ext cx="5200935" cy="38204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8C793E-1362-41BA-9C3E-3D8321563818}"/>
              </a:ext>
            </a:extLst>
          </p:cNvPr>
          <p:cNvGrpSpPr/>
          <p:nvPr/>
        </p:nvGrpSpPr>
        <p:grpSpPr>
          <a:xfrm>
            <a:off x="443365" y="2356477"/>
            <a:ext cx="4426535" cy="4479926"/>
            <a:chOff x="679449" y="1908175"/>
            <a:chExt cx="4426535" cy="44799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7B63FF-91D1-4D36-910F-1FC82DD26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63" b="4378"/>
            <a:stretch/>
          </p:blipFill>
          <p:spPr>
            <a:xfrm>
              <a:off x="679449" y="2340741"/>
              <a:ext cx="4426535" cy="40473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2D3D63-34EA-4930-9A65-D49777A67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0" r="5122"/>
            <a:stretch/>
          </p:blipFill>
          <p:spPr>
            <a:xfrm>
              <a:off x="679449" y="1908175"/>
              <a:ext cx="4426535" cy="293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59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F5A1-D949-410A-966A-18823468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A862-A263-4AFB-B195-928E5787F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Flutter, οι οθόνες και οι σελίδες ονομάζονται διαδρομές</a:t>
            </a:r>
            <a:r>
              <a:rPr lang="en-US" dirty="0"/>
              <a:t> (routes)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/>
              <a:t>To “route” </a:t>
            </a:r>
            <a:r>
              <a:rPr lang="el-GR" dirty="0"/>
              <a:t>είναι ένα </a:t>
            </a:r>
            <a:r>
              <a:rPr lang="en-US" dirty="0"/>
              <a:t>“abstraction” </a:t>
            </a:r>
            <a:r>
              <a:rPr lang="el-GR" dirty="0"/>
              <a:t>για μια "οθόνη" ή "σελίδα" μιας εφαρμογής</a:t>
            </a:r>
            <a:endParaRPr lang="en-US" dirty="0"/>
          </a:p>
          <a:p>
            <a:r>
              <a:rPr lang="en-US" dirty="0"/>
              <a:t>T</a:t>
            </a:r>
            <a:r>
              <a:rPr lang="el-GR" dirty="0"/>
              <a:t>ο Navigator είναι ένα widget που διαχειρίζεται διαδρομές</a:t>
            </a:r>
            <a:r>
              <a:rPr lang="en-US" dirty="0"/>
              <a:t> (routes)</a:t>
            </a:r>
          </a:p>
        </p:txBody>
      </p:sp>
    </p:spTree>
    <p:extLst>
      <p:ext uri="{BB962C8B-B14F-4D97-AF65-F5344CB8AC3E}">
        <p14:creationId xmlns:p14="http://schemas.microsoft.com/office/powerpoint/2010/main" val="194964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1273-4B3F-4107-A7C5-63011BA9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Κλάση </a:t>
            </a:r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6914-2CDF-4C88-8096-7AC6C3B3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Map </a:t>
            </a:r>
            <a:r>
              <a:rPr lang="el-GR" dirty="0"/>
              <a:t>είναι μια κλάση της </a:t>
            </a:r>
            <a:r>
              <a:rPr lang="en-US" dirty="0"/>
              <a:t>dart</a:t>
            </a:r>
          </a:p>
          <a:p>
            <a:r>
              <a:rPr lang="el-GR" dirty="0"/>
              <a:t>Χρησιμοποιεί </a:t>
            </a:r>
            <a:r>
              <a:rPr lang="en-US" dirty="0"/>
              <a:t>key-value</a:t>
            </a:r>
            <a:r>
              <a:rPr lang="el-GR" dirty="0"/>
              <a:t> δομή</a:t>
            </a:r>
            <a:endParaRPr lang="en-US" dirty="0"/>
          </a:p>
          <a:p>
            <a:r>
              <a:rPr lang="en-US" dirty="0"/>
              <a:t>T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l-GR" dirty="0"/>
              <a:t>δηλώνουμε με τις { }</a:t>
            </a:r>
          </a:p>
          <a:p>
            <a:r>
              <a:rPr lang="el-GR" dirty="0"/>
              <a:t>Παράδειγμα: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CF850-D156-4CAF-B8E6-55610368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97" y="4001294"/>
            <a:ext cx="43910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2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52AB-1981-400C-A5D9-2EC9CED6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Κώδικας </a:t>
            </a:r>
            <a:r>
              <a:rPr lang="en-US" dirty="0"/>
              <a:t>Navigation</a:t>
            </a:r>
            <a:r>
              <a:rPr lang="el-GR" dirty="0"/>
              <a:t> με </a:t>
            </a:r>
            <a:r>
              <a:rPr lang="en-US" dirty="0"/>
              <a:t>named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7A25-C1A6-43EA-B3AB-6E5A254E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252760" cy="4351338"/>
          </a:xfrm>
        </p:spPr>
        <p:txBody>
          <a:bodyPr/>
          <a:lstStyle/>
          <a:p>
            <a:r>
              <a:rPr lang="en-US" dirty="0"/>
              <a:t>main.dart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AE307-4481-482A-AFD4-A54E67BB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6" y="2355008"/>
            <a:ext cx="4296415" cy="43748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663C7-76F3-4E35-9A2A-A95ED589EA80}"/>
              </a:ext>
            </a:extLst>
          </p:cNvPr>
          <p:cNvSpPr txBox="1">
            <a:spLocks/>
          </p:cNvSpPr>
          <p:nvPr/>
        </p:nvSpPr>
        <p:spPr>
          <a:xfrm>
            <a:off x="6495875" y="1825625"/>
            <a:ext cx="525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secondscreen.dart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357B7-C1D5-4FD8-8038-D2CFB75C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374" y="2433174"/>
            <a:ext cx="5665061" cy="37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06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D0B1-B735-453F-864E-041A068B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76C0-530F-4E65-9FFB-9D3526E9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Διαφορετικοί τρόποι προώθησης σε νέα σελίδα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Με χρήση δυναμικού ονόματος σελίδας που έχει δηλωθεί στη </a:t>
            </a:r>
            <a:r>
              <a:rPr lang="en-US" dirty="0"/>
              <a:t>main.dart </a:t>
            </a:r>
            <a:r>
              <a:rPr lang="el-GR" dirty="0"/>
              <a:t>(τα </a:t>
            </a:r>
            <a:r>
              <a:rPr lang="en-US" dirty="0"/>
              <a:t>named routes</a:t>
            </a:r>
            <a:r>
              <a:rPr lang="el-GR" dirty="0"/>
              <a:t>)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Navigator.pushNamed(context, routePage);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Με αρχικοποίηση του </a:t>
            </a:r>
            <a:r>
              <a:rPr lang="en-US" dirty="0"/>
              <a:t>Widget</a:t>
            </a:r>
            <a:r>
              <a:rPr lang="el-GR" dirty="0"/>
              <a:t> που θέλουμε να μας κατευθύνει το πρόγραμμα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Navigator.of(context).push(MaterialPageRoute(builder:(context)=&gt;CardPage()));          </a:t>
            </a:r>
          </a:p>
          <a:p>
            <a:r>
              <a:rPr lang="el-GR" dirty="0"/>
              <a:t>Αφαίρεση της σελίδας που καλούμε τον </a:t>
            </a:r>
            <a:r>
              <a:rPr lang="en-US" dirty="0"/>
              <a:t>Navigator </a:t>
            </a:r>
            <a:r>
              <a:rPr lang="el-GR" dirty="0"/>
              <a:t>από το </a:t>
            </a:r>
            <a:r>
              <a:rPr lang="en-US" dirty="0"/>
              <a:t>Stack </a:t>
            </a:r>
            <a:r>
              <a:rPr lang="el-GR" dirty="0"/>
              <a:t>(από την λίστα με τις διαδρομές)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Navigator.of(context).pushReplacement(MaterialPageRoute(builder:(context)=&gt;CardPage())); </a:t>
            </a:r>
            <a:endParaRPr lang="el-GR" dirty="0">
              <a:solidFill>
                <a:schemeClr val="accent6"/>
              </a:solidFill>
            </a:endParaRPr>
          </a:p>
          <a:p>
            <a:pPr lvl="1"/>
            <a:r>
              <a:rPr lang="el-GR" dirty="0"/>
              <a:t>έτσι όταν πατήσουμε επιστροφή από την καινούρια σελίδα (στο παράδειγμα μας την </a:t>
            </a:r>
            <a:r>
              <a:rPr lang="en-US" dirty="0"/>
              <a:t>CardPage</a:t>
            </a:r>
            <a:r>
              <a:rPr lang="el-GR" dirty="0"/>
              <a:t>) πάει στην προηγουμένη σελίδα από το </a:t>
            </a:r>
            <a:r>
              <a:rPr lang="en-US" dirty="0"/>
              <a:t>homepage </a:t>
            </a:r>
            <a:r>
              <a:rPr lang="el-GR" dirty="0"/>
              <a:t>δηλαδή στην </a:t>
            </a:r>
            <a:r>
              <a:rPr lang="en-US" dirty="0"/>
              <a:t>SplashScreen</a:t>
            </a:r>
          </a:p>
          <a:p>
            <a:r>
              <a:rPr lang="el-GR" dirty="0"/>
              <a:t>Αφαίρεση της σελίδας που καλούμε τον </a:t>
            </a:r>
            <a:r>
              <a:rPr lang="en-US" dirty="0"/>
              <a:t>Navigator </a:t>
            </a:r>
            <a:r>
              <a:rPr lang="el-GR" dirty="0"/>
              <a:t>από το </a:t>
            </a:r>
            <a:r>
              <a:rPr lang="en-US" dirty="0"/>
              <a:t>Stack</a:t>
            </a:r>
            <a:r>
              <a:rPr lang="el-GR" dirty="0"/>
              <a:t> με </a:t>
            </a:r>
            <a:r>
              <a:rPr lang="en-US" dirty="0"/>
              <a:t>named routes</a:t>
            </a:r>
            <a:endParaRPr lang="el-GR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Navigator.of(context).pushReplacementNamed(routePage);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27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Tabs example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80" y="1717560"/>
            <a:ext cx="2429685" cy="432079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850127"/>
            <a:ext cx="3790747" cy="4055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871" y="1850128"/>
            <a:ext cx="3317494" cy="40556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97B399-E4EA-43D3-B8AA-A1A7BAB0C17F}"/>
              </a:ext>
            </a:extLst>
          </p:cNvPr>
          <p:cNvSpPr txBox="1">
            <a:spLocks/>
          </p:cNvSpPr>
          <p:nvPr/>
        </p:nvSpPr>
        <p:spPr>
          <a:xfrm>
            <a:off x="367865" y="1503003"/>
            <a:ext cx="8138572" cy="347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Icons: </a:t>
            </a:r>
            <a:r>
              <a:rPr lang="en-US" dirty="0">
                <a:hlinkClick r:id="rId5"/>
              </a:rPr>
              <a:t>https://api.flutter.dev/flutter/material/Icons-class.html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3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 code – VS Code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5" y="1825625"/>
            <a:ext cx="4843529" cy="4351338"/>
          </a:xfrm>
        </p:spPr>
        <p:txBody>
          <a:bodyPr/>
          <a:lstStyle/>
          <a:p>
            <a:r>
              <a:rPr lang="en-US" dirty="0"/>
              <a:t>Refactor StatelessWidget class </a:t>
            </a:r>
            <a:r>
              <a:rPr lang="el-GR" dirty="0"/>
              <a:t>σε</a:t>
            </a:r>
            <a:r>
              <a:rPr lang="en-US" dirty="0"/>
              <a:t> StatefulWidget class</a:t>
            </a:r>
          </a:p>
          <a:p>
            <a:r>
              <a:rPr lang="en-US" dirty="0"/>
              <a:t>File</a:t>
            </a:r>
            <a:r>
              <a:rPr lang="en-US" dirty="0">
                <a:sym typeface="Wingdings" panose="05000000000000000000" pitchFamily="2" charset="2"/>
              </a:rPr>
              <a:t>PreferencesKeyboard Shortcuts</a:t>
            </a:r>
            <a:r>
              <a:rPr lang="el-GR" dirty="0">
                <a:sym typeface="Wingdings" panose="05000000000000000000" pitchFamily="2" charset="2"/>
              </a:rPr>
              <a:t>Γράφουμε </a:t>
            </a:r>
            <a:r>
              <a:rPr lang="en-US" dirty="0">
                <a:sym typeface="Wingdings" panose="05000000000000000000" pitchFamily="2" charset="2"/>
              </a:rPr>
              <a:t>refactor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46" y="1825625"/>
            <a:ext cx="65203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6" y="1825625"/>
            <a:ext cx="7129530" cy="4351338"/>
          </a:xfrm>
        </p:spPr>
        <p:txBody>
          <a:bodyPr/>
          <a:lstStyle/>
          <a:p>
            <a:r>
              <a:rPr lang="el-GR" dirty="0"/>
              <a:t>Κάθε αρχείο στην </a:t>
            </a:r>
            <a:r>
              <a:rPr lang="en-US" dirty="0"/>
              <a:t>Dart</a:t>
            </a:r>
            <a:r>
              <a:rPr lang="el-GR" dirty="0"/>
              <a:t> μπορούμε να το θεωρήσουμε ως κλειστό οικοσύστημα</a:t>
            </a:r>
          </a:p>
          <a:p>
            <a:r>
              <a:rPr lang="el-GR" dirty="0"/>
              <a:t>Διαφορετικά αρχεία μπορούν να δουλέψουν μεταξύ τους μέσω του </a:t>
            </a:r>
            <a:r>
              <a:rPr lang="en-US" dirty="0"/>
              <a:t>import</a:t>
            </a:r>
          </a:p>
          <a:p>
            <a:r>
              <a:rPr lang="el-GR" dirty="0"/>
              <a:t>Αν προσθέσουμε ‘_’ μπροστά από κλάση, συνάρτηση και μεταβλητή μετατρέπονται σε </a:t>
            </a:r>
            <a:r>
              <a:rPr lang="en-US" dirty="0"/>
              <a:t>private </a:t>
            </a:r>
            <a:r>
              <a:rPr lang="el-GR" dirty="0"/>
              <a:t>και μπορούν να χρησιμοποιηθούν μόνο μέσα στο αρχείο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351" y="1622021"/>
            <a:ext cx="4191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 and Container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Scaffold widget:</a:t>
            </a:r>
          </a:p>
          <a:p>
            <a:pPr lvl="1"/>
            <a:r>
              <a:rPr lang="el-GR" dirty="0"/>
              <a:t>Δίνει πολλές έτοιμες ιδιότητες όπως:</a:t>
            </a:r>
          </a:p>
          <a:p>
            <a:pPr lvl="2"/>
            <a:r>
              <a:rPr lang="en-US" dirty="0"/>
              <a:t>AppBar – </a:t>
            </a:r>
            <a:r>
              <a:rPr lang="el-GR" dirty="0"/>
              <a:t>Η μπάρα που εμφανίζεται στο πάνω μέρος της εφαρμογής</a:t>
            </a:r>
          </a:p>
          <a:p>
            <a:pPr lvl="2"/>
            <a:r>
              <a:rPr lang="en-US" dirty="0"/>
              <a:t>Body</a:t>
            </a:r>
          </a:p>
          <a:p>
            <a:pPr lvl="2"/>
            <a:r>
              <a:rPr lang="en-US" dirty="0"/>
              <a:t>Bottom Navigation</a:t>
            </a:r>
          </a:p>
          <a:p>
            <a:pPr lvl="1"/>
            <a:r>
              <a:rPr lang="en-US" dirty="0"/>
              <a:t>To scaffold </a:t>
            </a:r>
            <a:r>
              <a:rPr lang="el-GR" dirty="0"/>
              <a:t>δίνει μια βασική εμφάνιση στην εφαρμογή που ακολουθεί τους κανονισμούς του </a:t>
            </a:r>
            <a:r>
              <a:rPr lang="en-US" dirty="0"/>
              <a:t>Material Design </a:t>
            </a:r>
            <a:r>
              <a:rPr lang="el-GR" dirty="0"/>
              <a:t>που δημιουργήθηκε από την </a:t>
            </a:r>
            <a:r>
              <a:rPr lang="en-US" dirty="0"/>
              <a:t>Google</a:t>
            </a:r>
          </a:p>
          <a:p>
            <a:pPr lvl="1"/>
            <a:r>
              <a:rPr lang="en-US" dirty="0"/>
              <a:t>Scaffold Class: </a:t>
            </a:r>
            <a:r>
              <a:rPr lang="en-US" dirty="0">
                <a:hlinkClick r:id="rId2"/>
              </a:rPr>
              <a:t>https://api.flutter.dev/flutter/material/Scaffold-class.html</a:t>
            </a:r>
            <a:endParaRPr lang="en-US" dirty="0"/>
          </a:p>
          <a:p>
            <a:pPr lvl="1"/>
            <a:r>
              <a:rPr lang="en-US" dirty="0"/>
              <a:t>App Samples: </a:t>
            </a:r>
            <a:r>
              <a:rPr lang="en-US" dirty="0">
                <a:hlinkClick r:id="rId3"/>
              </a:rPr>
              <a:t>https://flutter.dev/docs/catalog/samples/Scaffold</a:t>
            </a:r>
            <a:endParaRPr lang="en-US" dirty="0"/>
          </a:p>
          <a:p>
            <a:r>
              <a:rPr lang="en-US" dirty="0"/>
              <a:t>Container widget:</a:t>
            </a:r>
          </a:p>
          <a:p>
            <a:pPr lvl="1"/>
            <a:r>
              <a:rPr lang="el-GR" dirty="0"/>
              <a:t>Βασικό </a:t>
            </a:r>
            <a:r>
              <a:rPr lang="en-US" dirty="0"/>
              <a:t>widget </a:t>
            </a:r>
            <a:r>
              <a:rPr lang="el-GR" dirty="0"/>
              <a:t>που εμπεριέχει άλλα </a:t>
            </a:r>
            <a:r>
              <a:rPr lang="en-US" dirty="0"/>
              <a:t>widgets</a:t>
            </a:r>
          </a:p>
          <a:p>
            <a:pPr lvl="1"/>
            <a:r>
              <a:rPr lang="el-GR" dirty="0"/>
              <a:t>Χρησιμοποιείται για να διακοσμήσει τα </a:t>
            </a:r>
            <a:r>
              <a:rPr lang="en-US" dirty="0"/>
              <a:t>child widgets </a:t>
            </a:r>
            <a:r>
              <a:rPr lang="el-GR" dirty="0"/>
              <a:t>του χρησιμοποιώντας ιδιότητες όπως:</a:t>
            </a:r>
          </a:p>
          <a:p>
            <a:pPr lvl="2"/>
            <a:r>
              <a:rPr lang="en-US" dirty="0"/>
              <a:t>borders</a:t>
            </a:r>
          </a:p>
          <a:p>
            <a:pPr lvl="2"/>
            <a:r>
              <a:rPr lang="en-US" dirty="0"/>
              <a:t>padding</a:t>
            </a:r>
          </a:p>
          <a:p>
            <a:pPr lvl="2"/>
            <a:r>
              <a:rPr lang="en-US" dirty="0"/>
              <a:t>alignment</a:t>
            </a:r>
          </a:p>
          <a:p>
            <a:pPr lvl="2"/>
            <a:r>
              <a:rPr lang="en-US" dirty="0"/>
              <a:t>height</a:t>
            </a:r>
          </a:p>
          <a:p>
            <a:pPr lvl="2"/>
            <a:r>
              <a:rPr lang="en-US" dirty="0"/>
              <a:t>width</a:t>
            </a:r>
          </a:p>
          <a:p>
            <a:pPr lvl="1"/>
            <a:r>
              <a:rPr lang="en-US" dirty="0"/>
              <a:t>Container Class: </a:t>
            </a:r>
            <a:r>
              <a:rPr lang="en-US" dirty="0">
                <a:hlinkClick r:id="rId4"/>
              </a:rPr>
              <a:t>https://api.flutter.dev/flutter/widgets/Container-class.html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2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Φάκελοι και Αρχεία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6" y="1825625"/>
            <a:ext cx="8526068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Φάκελος </a:t>
            </a:r>
            <a:r>
              <a:rPr lang="en-US" dirty="0"/>
              <a:t>android: </a:t>
            </a:r>
            <a:r>
              <a:rPr lang="el-GR" dirty="0"/>
              <a:t>Ένα </a:t>
            </a:r>
            <a:r>
              <a:rPr lang="en-US" dirty="0"/>
              <a:t>android project </a:t>
            </a:r>
            <a:r>
              <a:rPr lang="el-GR" dirty="0"/>
              <a:t>με τον μεταγλωττισμένο κώδικα του </a:t>
            </a:r>
            <a:r>
              <a:rPr lang="en-US" dirty="0"/>
              <a:t>Flutter </a:t>
            </a:r>
            <a:r>
              <a:rPr lang="el-GR" dirty="0"/>
              <a:t>(δεν μετατρέπουμε/χρησιμοποιούμε τον φάκελο)</a:t>
            </a:r>
          </a:p>
          <a:p>
            <a:r>
              <a:rPr lang="el-GR" dirty="0"/>
              <a:t>Φάκελος </a:t>
            </a:r>
            <a:r>
              <a:rPr lang="en-US" dirty="0"/>
              <a:t>build: </a:t>
            </a:r>
            <a:r>
              <a:rPr lang="el-GR" dirty="0"/>
              <a:t>εμπεριέχει το </a:t>
            </a:r>
            <a:r>
              <a:rPr lang="en-US" dirty="0"/>
              <a:t>output</a:t>
            </a:r>
            <a:r>
              <a:rPr lang="el-GR" dirty="0"/>
              <a:t> του </a:t>
            </a:r>
            <a:r>
              <a:rPr lang="en-US" dirty="0"/>
              <a:t>Flutter project. </a:t>
            </a:r>
            <a:r>
              <a:rPr lang="el-GR" dirty="0"/>
              <a:t>Δημιουργείται και διαχειρίζεται από το </a:t>
            </a:r>
            <a:r>
              <a:rPr lang="en-US" dirty="0"/>
              <a:t>Flutter SDK</a:t>
            </a:r>
            <a:r>
              <a:rPr lang="el-GR" dirty="0"/>
              <a:t> (δεν μετατρέπουμε/χρησιμοποιούμε τον φάκελο)</a:t>
            </a:r>
          </a:p>
          <a:p>
            <a:r>
              <a:rPr lang="el-GR" dirty="0"/>
              <a:t>Φάκελος </a:t>
            </a:r>
            <a:r>
              <a:rPr lang="en-US" dirty="0"/>
              <a:t>iOS: </a:t>
            </a:r>
            <a:r>
              <a:rPr lang="el-GR" dirty="0"/>
              <a:t>Αντίστοιχο με τον </a:t>
            </a:r>
            <a:r>
              <a:rPr lang="en-US" dirty="0"/>
              <a:t>Android </a:t>
            </a:r>
            <a:r>
              <a:rPr lang="el-GR" dirty="0"/>
              <a:t>φάκελο</a:t>
            </a:r>
            <a:r>
              <a:rPr lang="en-US" dirty="0"/>
              <a:t>. (</a:t>
            </a:r>
            <a:r>
              <a:rPr lang="el-GR" dirty="0"/>
              <a:t>δεν μετατρέπουμε/χρησιμοποιούμε τον φάκελο)</a:t>
            </a:r>
          </a:p>
          <a:p>
            <a:r>
              <a:rPr lang="el-GR" dirty="0"/>
              <a:t>Φάκελος </a:t>
            </a:r>
            <a:r>
              <a:rPr lang="en-US" dirty="0"/>
              <a:t>lib:</a:t>
            </a:r>
            <a:r>
              <a:rPr lang="el-GR" dirty="0"/>
              <a:t> Ο φάκελος που εισάγουμε/δημιουργούμε όλα τα </a:t>
            </a:r>
            <a:r>
              <a:rPr lang="en-US" dirty="0"/>
              <a:t>Dart </a:t>
            </a:r>
            <a:r>
              <a:rPr lang="el-GR" dirty="0"/>
              <a:t>αρχεία</a:t>
            </a:r>
          </a:p>
          <a:p>
            <a:r>
              <a:rPr lang="el-GR" dirty="0"/>
              <a:t>Φάκελος </a:t>
            </a:r>
            <a:r>
              <a:rPr lang="en-US" dirty="0"/>
              <a:t>test:</a:t>
            </a:r>
            <a:r>
              <a:rPr lang="el-GR" dirty="0"/>
              <a:t> Ο φάκελος που χρησιμοποιείται για την δημιουργία </a:t>
            </a:r>
            <a:r>
              <a:rPr lang="en-US" dirty="0"/>
              <a:t>test </a:t>
            </a:r>
            <a:r>
              <a:rPr lang="el-GR" dirty="0"/>
              <a:t>για την εφαρμογή μας (δεν θα χρησιμοποιηθεί στο μάθημα)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1" y="1920341"/>
            <a:ext cx="2476190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1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1288219"/>
            <a:ext cx="10224568" cy="50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with styling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20" y="1380576"/>
            <a:ext cx="3390374" cy="4809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88C91-4E6C-4764-AA4D-CA179252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3355"/>
            <a:ext cx="8575618" cy="39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Ποιος είναι ο ρόλος της runApp()</a:t>
            </a:r>
          </a:p>
          <a:p>
            <a:pPr lvl="1"/>
            <a:r>
              <a:rPr lang="el-GR" dirty="0"/>
              <a:t>Η συνάρτηση δημιουργεί το κεντρικό widget και καλεί την build συνάρτηση του widget</a:t>
            </a:r>
          </a:p>
          <a:p>
            <a:r>
              <a:rPr lang="el-GR" dirty="0"/>
              <a:t>Τι κάνει η build() μέθοδος;</a:t>
            </a:r>
          </a:p>
          <a:p>
            <a:pPr lvl="1"/>
            <a:r>
              <a:rPr lang="el-GR" dirty="0"/>
              <a:t>Επιστρέφει το widget tree που θα πρέπει να εμφανιστεί στην οθόνη του κινητού</a:t>
            </a:r>
          </a:p>
          <a:p>
            <a:r>
              <a:rPr lang="el-GR" dirty="0"/>
              <a:t>Τι είναι τα Widgets;</a:t>
            </a:r>
          </a:p>
          <a:p>
            <a:pPr lvl="1"/>
            <a:r>
              <a:rPr lang="el-GR" dirty="0"/>
              <a:t>Είναι τα βασικά δομικά στοιχεία του Flutter για την δημιουργία του user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1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Ποιος είναι ο ρόλος ενός Widget;</a:t>
            </a:r>
          </a:p>
          <a:p>
            <a:pPr lvl="1"/>
            <a:r>
              <a:rPr lang="el-GR" dirty="0"/>
              <a:t>Η διεπαφής χρήστη(UI) της εφαρμογής σας δημιουργείται από Widgets.</a:t>
            </a:r>
          </a:p>
          <a:p>
            <a:r>
              <a:rPr lang="el-GR" dirty="0"/>
              <a:t>Τι περιγράφει ο όρος "Widget tree";</a:t>
            </a:r>
          </a:p>
          <a:p>
            <a:pPr lvl="1"/>
            <a:r>
              <a:rPr lang="el-GR" dirty="0"/>
              <a:t>Το "Widget tree" σημαίνει ότι δημιουργείτε το περιβάλλον χρήστη σας με έναν συνδυασμό (nested) Widget.</a:t>
            </a:r>
          </a:p>
          <a:p>
            <a:r>
              <a:rPr lang="el-GR" dirty="0"/>
              <a:t>Γιατί χρειαζόμαστε τα Widgets;</a:t>
            </a:r>
          </a:p>
          <a:p>
            <a:pPr lvl="1"/>
            <a:r>
              <a:rPr lang="el-GR" dirty="0"/>
              <a:t>Τα widget είναι το βασικό δομικό στοιχείο με το οποίο δημιουργείτε πλούσιες διεπαφές χρήστη στο Flutter.</a:t>
            </a:r>
          </a:p>
          <a:p>
            <a:r>
              <a:rPr lang="el-GR" dirty="0"/>
              <a:t>Πώς συνδυάζονται τα Widgets;</a:t>
            </a:r>
          </a:p>
          <a:p>
            <a:pPr lvl="1"/>
            <a:r>
              <a:rPr lang="el-GR" dirty="0"/>
              <a:t>Περνάμε Widgets στους constructors άλλων Widgets ώστε να επιτύχουμε το επιθυμητό αποτέλεσμα.</a:t>
            </a:r>
          </a:p>
          <a:p>
            <a:r>
              <a:rPr lang="el-GR" dirty="0"/>
              <a:t>Τι κάνει ένα αντικείμενο Dart να γίνει ένα Widget;</a:t>
            </a:r>
          </a:p>
          <a:p>
            <a:pPr lvl="1"/>
            <a:r>
              <a:rPr lang="el-GR" dirty="0"/>
              <a:t>Extending StatelessWidget / StatefulWidget και η δημιουργία μιας build() μεθόδου.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vs Stateful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75" y="1401675"/>
            <a:ext cx="9666349" cy="47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61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φροντιστηριο7</Template>
  <TotalTime>4365</TotalTime>
  <Words>1242</Words>
  <Application>Microsoft Office PowerPoint</Application>
  <PresentationFormat>Widescreen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Trade Gothic LT Pro</vt:lpstr>
      <vt:lpstr>Trebuchet MS</vt:lpstr>
      <vt:lpstr>Θέμα του Office</vt:lpstr>
      <vt:lpstr>Βιοϊατρική Πληροφορική</vt:lpstr>
      <vt:lpstr>Τι είναι το MaterialApp;</vt:lpstr>
      <vt:lpstr>Scaffold and Container Widgets</vt:lpstr>
      <vt:lpstr>Φάκελοι και Αρχεία </vt:lpstr>
      <vt:lpstr>Simple App</vt:lpstr>
      <vt:lpstr>App with styling</vt:lpstr>
      <vt:lpstr>Ερωτήσεις</vt:lpstr>
      <vt:lpstr>Ερωτήσεις</vt:lpstr>
      <vt:lpstr>Stateless vs Stateful</vt:lpstr>
      <vt:lpstr>Stateless vs Stateful</vt:lpstr>
      <vt:lpstr>Run project</vt:lpstr>
      <vt:lpstr>Παραδείγματα Flutter</vt:lpstr>
      <vt:lpstr>Widget lifecycle</vt:lpstr>
      <vt:lpstr>Stateless vs Stateful</vt:lpstr>
      <vt:lpstr>Stateful Widgets</vt:lpstr>
      <vt:lpstr>Ερωτήσεις</vt:lpstr>
      <vt:lpstr>Flutter παραδείγματα</vt:lpstr>
      <vt:lpstr>Background Example</vt:lpstr>
      <vt:lpstr>Flutter Navigation</vt:lpstr>
      <vt:lpstr>Flutter Navigation</vt:lpstr>
      <vt:lpstr>Κώδικας Navigation</vt:lpstr>
      <vt:lpstr>Named Routes</vt:lpstr>
      <vt:lpstr>Κλάση Map</vt:lpstr>
      <vt:lpstr>Κώδικας Navigation με named routes</vt:lpstr>
      <vt:lpstr>Navigator</vt:lpstr>
      <vt:lpstr>Tabs example</vt:lpstr>
      <vt:lpstr>Refactor code – VS Code steps</vt:lpstr>
      <vt:lpstr>Private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XATZIMINA</dc:creator>
  <cp:lastModifiedBy>Maria Chatzimina</cp:lastModifiedBy>
  <cp:revision>61</cp:revision>
  <dcterms:created xsi:type="dcterms:W3CDTF">2020-11-11T14:09:04Z</dcterms:created>
  <dcterms:modified xsi:type="dcterms:W3CDTF">2026-03-08T17:05:56Z</dcterms:modified>
</cp:coreProperties>
</file>