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3" r:id="rId3"/>
    <p:sldId id="294" r:id="rId4"/>
    <p:sldId id="309" r:id="rId5"/>
    <p:sldId id="310" r:id="rId6"/>
    <p:sldId id="290" r:id="rId7"/>
    <p:sldId id="292" r:id="rId8"/>
    <p:sldId id="263" r:id="rId9"/>
    <p:sldId id="261" r:id="rId10"/>
    <p:sldId id="257" r:id="rId11"/>
    <p:sldId id="304" r:id="rId12"/>
    <p:sldId id="260" r:id="rId13"/>
    <p:sldId id="258" r:id="rId14"/>
    <p:sldId id="264" r:id="rId15"/>
    <p:sldId id="265" r:id="rId16"/>
    <p:sldId id="259" r:id="rId17"/>
    <p:sldId id="275" r:id="rId18"/>
    <p:sldId id="287" r:id="rId19"/>
    <p:sldId id="305" r:id="rId20"/>
    <p:sldId id="306" r:id="rId21"/>
    <p:sldId id="307" r:id="rId22"/>
    <p:sldId id="278" r:id="rId23"/>
    <p:sldId id="269" r:id="rId24"/>
    <p:sldId id="308" r:id="rId25"/>
    <p:sldId id="277" r:id="rId26"/>
    <p:sldId id="289" r:id="rId27"/>
    <p:sldId id="267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1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8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704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3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3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6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937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3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31580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66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1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5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C5CA-9DFB-4BBD-B3F5-3076040E2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087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lutter.io/tutorials/interactive/#stateful-stateless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pi.flutter.dev/flutter/material/Icons-class.html" TargetMode="Externa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atalog/samples/Scaffold" TargetMode="External"/><Relationship Id="rId2" Type="http://schemas.openxmlformats.org/officeDocument/2006/relationships/hyperlink" Target="https://api.flutter.dev/flutter/material/Scaffold-clas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i.flutter.dev/flutter/widgets/Container-clas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364024" cy="1243584"/>
          </a:xfrm>
        </p:spPr>
        <p:txBody>
          <a:bodyPr/>
          <a:lstStyle/>
          <a:p>
            <a:r>
              <a:rPr lang="en-US" sz="4800" dirty="0"/>
              <a:t>Biomedical Informatics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487" y="3721608"/>
            <a:ext cx="7238190" cy="868680"/>
          </a:xfrm>
        </p:spPr>
        <p:txBody>
          <a:bodyPr>
            <a:normAutofit/>
          </a:bodyPr>
          <a:lstStyle/>
          <a:p>
            <a:r>
              <a:rPr lang="en-US" dirty="0" err="1"/>
              <a:t>Koumakis</a:t>
            </a:r>
            <a:r>
              <a:rPr lang="en-US" dirty="0"/>
              <a:t> </a:t>
            </a:r>
            <a:r>
              <a:rPr lang="en-US" dirty="0" err="1"/>
              <a:t>Lefteris</a:t>
            </a:r>
            <a:r>
              <a:rPr lang="el-GR" dirty="0"/>
              <a:t>, </a:t>
            </a:r>
            <a:r>
              <a:rPr lang="en-US" dirty="0"/>
              <a:t>Maria Chatzimina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54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39" y="1078456"/>
            <a:ext cx="6667500" cy="393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65" y="1147157"/>
            <a:ext cx="6075832" cy="39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719A-6CAF-4827-AC74-A7BFD4CB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C1A5-C75B-4DB4-9D8C-FB448C0AC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4" y="1825625"/>
            <a:ext cx="4472585" cy="6407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l-GR" dirty="0"/>
              <a:t>βήμα – </a:t>
            </a:r>
            <a:r>
              <a:rPr lang="en-US" dirty="0"/>
              <a:t>Select an </a:t>
            </a:r>
            <a:r>
              <a:rPr lang="en-US" b="1" dirty="0"/>
              <a:t>emulator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154C4-3BC2-4BE2-AFCD-51669E2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1" y="2667699"/>
            <a:ext cx="4143375" cy="3571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677857-01A4-45D7-A71C-F3EA4C8C907E}"/>
              </a:ext>
            </a:extLst>
          </p:cNvPr>
          <p:cNvSpPr txBox="1">
            <a:spLocks/>
          </p:cNvSpPr>
          <p:nvPr/>
        </p:nvSpPr>
        <p:spPr>
          <a:xfrm>
            <a:off x="5771772" y="1825625"/>
            <a:ext cx="4329971" cy="64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</a:t>
            </a:r>
            <a:r>
              <a:rPr lang="el-GR" dirty="0"/>
              <a:t>βήμα – </a:t>
            </a:r>
            <a:r>
              <a:rPr lang="en-US" dirty="0"/>
              <a:t>Run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6B952-8E97-45DB-86CC-70FE4007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57" y="2861607"/>
            <a:ext cx="2558496" cy="2610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0C23A-14E8-413E-8CF8-9E121D40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76" y="2861607"/>
            <a:ext cx="3234961" cy="21979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72538-F59C-4D44-90F3-03A933131B86}"/>
              </a:ext>
            </a:extLst>
          </p:cNvPr>
          <p:cNvSpPr txBox="1">
            <a:spLocks/>
          </p:cNvSpPr>
          <p:nvPr/>
        </p:nvSpPr>
        <p:spPr>
          <a:xfrm>
            <a:off x="8174707" y="3401736"/>
            <a:ext cx="578069" cy="64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Flutter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32" y="1334204"/>
            <a:ext cx="2648792" cy="471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7" y="1334204"/>
            <a:ext cx="4350589" cy="3412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716D9-00C9-4DCE-B4A2-9DD40CAC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74" y="1334204"/>
            <a:ext cx="4350590" cy="49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lifecycle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2657" y="1812245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</a:t>
            </a:r>
          </a:p>
        </p:txBody>
      </p:sp>
      <p:cxnSp>
        <p:nvCxnSpPr>
          <p:cNvPr id="5" name="Elbow Connector 4"/>
          <p:cNvCxnSpPr>
            <a:stCxn id="4" idx="3"/>
          </p:cNvCxnSpPr>
          <p:nvPr/>
        </p:nvCxnSpPr>
        <p:spPr>
          <a:xfrm>
            <a:off x="6150429" y="2243818"/>
            <a:ext cx="685800" cy="1280659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02829" y="3537857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input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07" y="3525156"/>
            <a:ext cx="3144759" cy="88854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8610601" y="3969430"/>
            <a:ext cx="419706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42657" y="5134882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</a:t>
            </a:r>
          </a:p>
          <a:p>
            <a:pPr algn="ctr"/>
            <a:r>
              <a:rPr lang="en-US" dirty="0"/>
              <a:t>State</a:t>
            </a:r>
          </a:p>
        </p:txBody>
      </p:sp>
      <p:cxnSp>
        <p:nvCxnSpPr>
          <p:cNvPr id="10" name="Elbow Connector 9"/>
          <p:cNvCxnSpPr>
            <a:endCxn id="9" idx="3"/>
          </p:cNvCxnSpPr>
          <p:nvPr/>
        </p:nvCxnSpPr>
        <p:spPr>
          <a:xfrm rot="5400000">
            <a:off x="5960496" y="4603636"/>
            <a:ext cx="1152752" cy="772886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38943" y="3537856"/>
            <a:ext cx="2307772" cy="86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State</a:t>
            </a:r>
          </a:p>
        </p:txBody>
      </p:sp>
      <p:cxnSp>
        <p:nvCxnSpPr>
          <p:cNvPr id="12" name="Elbow Connector 11"/>
          <p:cNvCxnSpPr>
            <a:stCxn id="9" idx="1"/>
            <a:endCxn id="11" idx="2"/>
          </p:cNvCxnSpPr>
          <p:nvPr/>
        </p:nvCxnSpPr>
        <p:spPr>
          <a:xfrm rot="10800000">
            <a:off x="2492829" y="4401003"/>
            <a:ext cx="1349828" cy="1165453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2506740" y="2266719"/>
            <a:ext cx="1349828" cy="1281339"/>
          </a:xfrm>
          <a:prstGeom prst="bentConnector3">
            <a:avLst>
              <a:gd name="adj1" fmla="val -806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3315" y="4990079"/>
            <a:ext cx="139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Αλλαγή </a:t>
            </a:r>
          </a:p>
          <a:p>
            <a:r>
              <a:rPr lang="el-GR" dirty="0">
                <a:solidFill>
                  <a:schemeClr val="bg1"/>
                </a:solidFill>
              </a:rPr>
              <a:t>κατάστασης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934" y="4471810"/>
            <a:ext cx="153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Change</a:t>
            </a:r>
          </a:p>
          <a:p>
            <a:r>
              <a:rPr lang="en-US" dirty="0">
                <a:solidFill>
                  <a:schemeClr val="bg1"/>
                </a:solidFill>
              </a:rPr>
              <a:t>Example: button press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199" y="2001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805" y="1931401"/>
            <a:ext cx="1837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Rebuilding the widget and refreshing the UI based on the state change.</a:t>
            </a:r>
          </a:p>
        </p:txBody>
      </p:sp>
    </p:spTree>
    <p:extLst>
      <p:ext uri="{BB962C8B-B14F-4D97-AF65-F5344CB8AC3E}">
        <p14:creationId xmlns:p14="http://schemas.microsoft.com/office/powerpoint/2010/main" val="12055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Stateless Widgets</a:t>
            </a:r>
            <a:endParaRPr lang="en-US" dirty="0"/>
          </a:p>
          <a:p>
            <a:pPr lvl="1"/>
            <a:r>
              <a:rPr lang="en-US" dirty="0"/>
              <a:t>Do not have a method to re-render themselves when their internal data changes.</a:t>
            </a:r>
          </a:p>
          <a:p>
            <a:pPr lvl="1"/>
            <a:r>
              <a:rPr lang="en-US" dirty="0"/>
              <a:t>They do not have an </a:t>
            </a:r>
            <a:r>
              <a:rPr lang="en-US" b="1" dirty="0"/>
              <a:t>internal state</a:t>
            </a:r>
            <a:r>
              <a:rPr lang="en-US" dirty="0"/>
              <a:t>, as the name suggests.</a:t>
            </a:r>
          </a:p>
          <a:p>
            <a:pPr lvl="1"/>
            <a:r>
              <a:rPr lang="en-US" dirty="0"/>
              <a:t>If a Stateless Widget is rebuilt, the </a:t>
            </a:r>
            <a:r>
              <a:rPr lang="en-US" b="1" dirty="0"/>
              <a:t>entire widget is rebuilt</a:t>
            </a:r>
            <a:r>
              <a:rPr lang="en-US" dirty="0"/>
              <a:t>.</a:t>
            </a:r>
          </a:p>
          <a:p>
            <a:r>
              <a:rPr lang="en-US" b="1" dirty="0"/>
              <a:t>Stateful Widgets</a:t>
            </a:r>
            <a:endParaRPr lang="en-US" dirty="0"/>
          </a:p>
          <a:p>
            <a:pPr lvl="1"/>
            <a:r>
              <a:rPr lang="en-US" dirty="0"/>
              <a:t>Can be rebuilt when their internal or external data changes.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setState</a:t>
            </a:r>
            <a:r>
              <a:rPr lang="en-US" b="1" dirty="0"/>
              <a:t>()</a:t>
            </a:r>
            <a:r>
              <a:rPr lang="en-US" dirty="0"/>
              <a:t> method triggers the rebuilding of elements affected by the state change.</a:t>
            </a:r>
          </a:p>
          <a:p>
            <a:pPr lvl="1"/>
            <a:r>
              <a:rPr lang="en-US" dirty="0"/>
              <a:t>It does not rebuild the entire widget, only the necessary parts.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1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https://flutter.io/tutorials/interactive/#stateful-stateless</a:t>
            </a:r>
            <a:endParaRPr lang="en-US" dirty="0"/>
          </a:p>
          <a:p>
            <a:r>
              <a:rPr lang="en-US" b="1" dirty="0" err="1"/>
              <a:t>setState</a:t>
            </a:r>
            <a:r>
              <a:rPr lang="en-US" b="1" dirty="0"/>
              <a:t>() is a special function available only in Stateful Widgets.</a:t>
            </a:r>
          </a:p>
          <a:p>
            <a:r>
              <a:rPr lang="en-US" b="1" dirty="0"/>
              <a:t>It updates the state of the widget and rebuilds the UI elements affected by the state change.</a:t>
            </a:r>
          </a:p>
          <a:p>
            <a:r>
              <a:rPr lang="en-US" b="1" dirty="0"/>
              <a:t>We define the data that needs to be updated inside the </a:t>
            </a:r>
            <a:r>
              <a:rPr lang="en-US" b="1" dirty="0" err="1"/>
              <a:t>setState</a:t>
            </a:r>
            <a:r>
              <a:rPr lang="en-US" b="1" dirty="0"/>
              <a:t>() block(in our example we used </a:t>
            </a:r>
            <a:r>
              <a:rPr lang="en-US" b="1" dirty="0" err="1"/>
              <a:t>stringIndex</a:t>
            </a:r>
            <a:r>
              <a:rPr lang="en-US" b="1" dirty="0"/>
              <a:t>).</a:t>
            </a:r>
          </a:p>
          <a:p>
            <a:r>
              <a:rPr lang="en-US" b="1" dirty="0"/>
              <a:t>Only the Text() widget will be rebuilt because it interacts with the change of the </a:t>
            </a:r>
            <a:r>
              <a:rPr lang="en-US" b="1" dirty="0" err="1"/>
              <a:t>stringIndex</a:t>
            </a:r>
            <a:r>
              <a:rPr lang="en-US" b="1" dirty="0"/>
              <a:t> value.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</a:t>
            </a:r>
            <a:r>
              <a:rPr lang="en-US" dirty="0" err="1"/>
              <a:t>StatelessWidget</a:t>
            </a:r>
            <a:r>
              <a:rPr lang="en-US" dirty="0"/>
              <a:t> and </a:t>
            </a:r>
            <a:r>
              <a:rPr lang="en-US" dirty="0" err="1"/>
              <a:t>StatefulWidget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StatelessWidget</a:t>
            </a:r>
            <a:r>
              <a:rPr lang="en-US" dirty="0"/>
              <a:t> cannot re-run the build() method during the execution of the application.</a:t>
            </a:r>
          </a:p>
          <a:p>
            <a:r>
              <a:rPr lang="en-US" dirty="0"/>
              <a:t>Why do you need to call </a:t>
            </a:r>
            <a:r>
              <a:rPr lang="en-US" dirty="0" err="1"/>
              <a:t>setState</a:t>
            </a:r>
            <a:r>
              <a:rPr lang="en-US" dirty="0"/>
              <a:t>(() { ... }) in a </a:t>
            </a:r>
            <a:r>
              <a:rPr lang="en-US" dirty="0" err="1"/>
              <a:t>StatefulWidget</a:t>
            </a:r>
            <a:r>
              <a:rPr lang="en-US" dirty="0"/>
              <a:t> when data changes?</a:t>
            </a:r>
          </a:p>
          <a:p>
            <a:pPr lvl="1"/>
            <a:r>
              <a:rPr lang="en-US" dirty="0"/>
              <a:t>Without calling </a:t>
            </a:r>
            <a:r>
              <a:rPr lang="en-US" dirty="0" err="1"/>
              <a:t>setState</a:t>
            </a:r>
            <a:r>
              <a:rPr lang="en-US" dirty="0"/>
              <a:t>, the widget will not re-run the build() method, and the changes will not appear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118075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4"/>
            <a:ext cx="7546089" cy="4642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Adding a Background Image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Create a folder </a:t>
            </a:r>
            <a:r>
              <a:rPr lang="en-US" sz="2000" b="1" dirty="0"/>
              <a:t>assets/images</a:t>
            </a:r>
            <a:endParaRPr lang="en-US" sz="2000" dirty="0"/>
          </a:p>
          <a:p>
            <a:pPr lvl="1"/>
            <a:r>
              <a:rPr lang="en-US" sz="1600" dirty="0"/>
              <a:t>Use any folder names you want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Save the image inside the </a:t>
            </a:r>
            <a:r>
              <a:rPr lang="en-US" sz="2000" b="1" dirty="0"/>
              <a:t>images</a:t>
            </a:r>
            <a:r>
              <a:rPr lang="en-US" sz="2000" dirty="0"/>
              <a:t> folder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Declare the assets in </a:t>
            </a:r>
            <a:r>
              <a:rPr lang="en-US" sz="2000" b="1" dirty="0"/>
              <a:t>pubspec.yaml</a:t>
            </a:r>
            <a:endParaRPr lang="en-US" sz="2000" dirty="0"/>
          </a:p>
          <a:p>
            <a:pPr lvl="1"/>
            <a:r>
              <a:rPr lang="en-US" sz="1600" dirty="0"/>
              <a:t>Open the file </a:t>
            </a:r>
            <a:r>
              <a:rPr lang="en-US" sz="1600" b="1" dirty="0"/>
              <a:t>pubspec.yaml</a:t>
            </a:r>
            <a:endParaRPr lang="en-US" sz="1600" dirty="0"/>
          </a:p>
          <a:p>
            <a:pPr lvl="1"/>
            <a:r>
              <a:rPr lang="en-US" sz="1600" dirty="0"/>
              <a:t>Add an </a:t>
            </a:r>
            <a:r>
              <a:rPr lang="en-US" sz="1600" b="1" dirty="0"/>
              <a:t>assets</a:t>
            </a:r>
            <a:r>
              <a:rPr lang="en-US" sz="1600" dirty="0"/>
              <a:t> subcategory inside the </a:t>
            </a:r>
            <a:r>
              <a:rPr lang="en-US" sz="1600" b="1" dirty="0"/>
              <a:t>flutter</a:t>
            </a:r>
            <a:r>
              <a:rPr lang="en-US" sz="1600" dirty="0"/>
              <a:t> section like this:</a:t>
            </a:r>
            <a:r>
              <a:rPr lang="en-US" dirty="0"/>
              <a:t>:</a:t>
            </a:r>
            <a:endParaRPr lang="el-GR" dirty="0"/>
          </a:p>
          <a:p>
            <a:pPr marL="914400" lvl="2" indent="0">
              <a:buNone/>
            </a:pPr>
            <a:r>
              <a:rPr lang="en-US" dirty="0"/>
              <a:t>flutter:</a:t>
            </a:r>
          </a:p>
          <a:p>
            <a:pPr marL="914400" lvl="2" indent="0">
              <a:buNone/>
            </a:pPr>
            <a:r>
              <a:rPr lang="en-US" dirty="0"/>
              <a:t>   assets:</a:t>
            </a:r>
          </a:p>
          <a:p>
            <a:pPr marL="914400" lvl="2" indent="0">
              <a:buNone/>
            </a:pPr>
            <a:r>
              <a:rPr lang="en-US" dirty="0"/>
              <a:t>     - assets/images/</a:t>
            </a:r>
            <a:endParaRPr lang="el-GR" dirty="0"/>
          </a:p>
          <a:p>
            <a:pPr marL="457200" lvl="1" indent="0">
              <a:buNone/>
            </a:pPr>
            <a:r>
              <a:rPr lang="en-US" dirty="0"/>
              <a:t>⚠ Important: indentation (spaces on the left) is important in this 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the image in </a:t>
            </a:r>
            <a:r>
              <a:rPr lang="en-US" dirty="0" err="1"/>
              <a:t>main.dart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Image.asset</a:t>
            </a:r>
            <a:r>
              <a:rPr lang="en-US" dirty="0"/>
              <a:t>('assets/images/bg1.jpg')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68" y="1363894"/>
            <a:ext cx="3307132" cy="4746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79" y="1654839"/>
            <a:ext cx="4392921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945" y="1078456"/>
            <a:ext cx="2994907" cy="5254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1A7831-38BE-496E-9F7C-61F9AA6A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14" y="1236774"/>
            <a:ext cx="5320136" cy="50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9EE64-4E9B-4876-B672-535F8B9A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Navigation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335C8D-8DDB-4B3F-A016-F4E80FAE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</a:t>
            </a:r>
            <a:r>
              <a:rPr lang="en-US" b="1" dirty="0"/>
              <a:t>Navigator class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Navigator allows navigation </a:t>
            </a:r>
            <a:r>
              <a:rPr lang="en-US" b="1" dirty="0"/>
              <a:t>from one screen to another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connected to the </a:t>
            </a:r>
            <a:r>
              <a:rPr lang="en-US" b="1" dirty="0"/>
              <a:t>context variable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context variable</a:t>
            </a:r>
            <a:r>
              <a:rPr lang="en-US" dirty="0"/>
              <a:t> contains information about the widget class that is called and its position in the </a:t>
            </a:r>
            <a:r>
              <a:rPr lang="en-US" b="1" dirty="0"/>
              <a:t>Widget Tree</a:t>
            </a:r>
            <a:r>
              <a:rPr lang="en-US" dirty="0"/>
              <a:t>.</a:t>
            </a:r>
          </a:p>
          <a:p>
            <a:r>
              <a:rPr lang="en-US" dirty="0"/>
              <a:t>Screens are managed as a </a:t>
            </a:r>
            <a:r>
              <a:rPr lang="en-US" b="1" dirty="0"/>
              <a:t>stack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top-most page is visible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1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MaterialApp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MaterialApp</a:t>
            </a:r>
            <a:r>
              <a:rPr lang="en-US" dirty="0"/>
              <a:t> is a core component that provides all the other elements (widgets) offered by the </a:t>
            </a:r>
            <a:r>
              <a:rPr lang="en-US" b="1" dirty="0"/>
              <a:t>Flutter SDK</a:t>
            </a:r>
            <a:r>
              <a:rPr lang="en-US" dirty="0"/>
              <a:t>, such as:</a:t>
            </a:r>
          </a:p>
          <a:p>
            <a:pPr lvl="1"/>
            <a:r>
              <a:rPr lang="en-US" dirty="0"/>
              <a:t>Scaffold</a:t>
            </a:r>
          </a:p>
          <a:p>
            <a:pPr lvl="1"/>
            <a:r>
              <a:rPr lang="en-US" dirty="0" err="1"/>
              <a:t>AppBar</a:t>
            </a:r>
            <a:endParaRPr lang="en-US" dirty="0"/>
          </a:p>
          <a:p>
            <a:pPr lvl="1"/>
            <a:r>
              <a:rPr lang="en-US" dirty="0"/>
              <a:t>Text widget</a:t>
            </a:r>
          </a:p>
          <a:p>
            <a:pPr lvl="1"/>
            <a:r>
              <a:rPr lang="en-US" dirty="0" err="1"/>
              <a:t>DropdownButton</a:t>
            </a:r>
            <a:r>
              <a:rPr lang="en-US" dirty="0"/>
              <a:t> widget</a:t>
            </a:r>
          </a:p>
          <a:p>
            <a:r>
              <a:rPr lang="en-US" dirty="0"/>
              <a:t>It is the </a:t>
            </a:r>
            <a:r>
              <a:rPr lang="en-US" b="1" dirty="0"/>
              <a:t>entry point of the application</a:t>
            </a:r>
            <a:r>
              <a:rPr lang="en-US" dirty="0"/>
              <a:t> and informs Flutter that the application will follow the </a:t>
            </a:r>
            <a:r>
              <a:rPr lang="en-US" b="1" dirty="0"/>
              <a:t>Material Design</a:t>
            </a:r>
            <a:r>
              <a:rPr lang="en-US" dirty="0"/>
              <a:t> guidelines.</a:t>
            </a:r>
          </a:p>
          <a:p>
            <a:r>
              <a:rPr lang="en-US" b="1" dirty="0"/>
              <a:t>Basic Attributes</a:t>
            </a:r>
          </a:p>
          <a:p>
            <a:pPr lvl="1"/>
            <a:r>
              <a:rPr lang="en-US" b="1" dirty="0"/>
              <a:t>title:</a:t>
            </a:r>
            <a:r>
              <a:rPr lang="en-US" dirty="0"/>
              <a:t> Text that appears as the application title</a:t>
            </a:r>
          </a:p>
          <a:p>
            <a:pPr lvl="1"/>
            <a:r>
              <a:rPr lang="en-US" b="1" dirty="0"/>
              <a:t>home:</a:t>
            </a:r>
            <a:r>
              <a:rPr lang="en-US" dirty="0"/>
              <a:t> The first screen that will be shown to the user</a:t>
            </a:r>
          </a:p>
        </p:txBody>
      </p:sp>
    </p:spTree>
    <p:extLst>
      <p:ext uri="{BB962C8B-B14F-4D97-AF65-F5344CB8AC3E}">
        <p14:creationId xmlns:p14="http://schemas.microsoft.com/office/powerpoint/2010/main" val="405645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D60A-FAA0-4663-A804-92B14496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Navigation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6A5B2-41F5-41CC-BEC0-9B2B0C87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2391569"/>
            <a:ext cx="6943725" cy="3219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07FDE-D10E-483B-A244-8BE3AB234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5" y="1768078"/>
            <a:ext cx="2249758" cy="4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B93B-38AA-4411-B15C-4BD72E4A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Flutter Navigation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4E44-18AE-4B9B-A528-45EDEF76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160481" cy="4351338"/>
          </a:xfrm>
        </p:spPr>
        <p:txBody>
          <a:bodyPr/>
          <a:lstStyle/>
          <a:p>
            <a:r>
              <a:rPr lang="en-US" dirty="0"/>
              <a:t>main.dart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6CA84-4BB8-410E-BB6D-896254A51CEE}"/>
              </a:ext>
            </a:extLst>
          </p:cNvPr>
          <p:cNvSpPr txBox="1">
            <a:spLocks/>
          </p:cNvSpPr>
          <p:nvPr/>
        </p:nvSpPr>
        <p:spPr>
          <a:xfrm>
            <a:off x="6770062" y="1825625"/>
            <a:ext cx="51604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secondscreen.dart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DB5C-C54E-47FB-B8E2-88356C6A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56" y="2356477"/>
            <a:ext cx="5200935" cy="38204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8C793E-1362-41BA-9C3E-3D8321563818}"/>
              </a:ext>
            </a:extLst>
          </p:cNvPr>
          <p:cNvGrpSpPr/>
          <p:nvPr/>
        </p:nvGrpSpPr>
        <p:grpSpPr>
          <a:xfrm>
            <a:off x="443365" y="2356477"/>
            <a:ext cx="4426535" cy="4479926"/>
            <a:chOff x="679449" y="1908175"/>
            <a:chExt cx="4426535" cy="44799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7B63FF-91D1-4D36-910F-1FC82DD26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63" b="4378"/>
            <a:stretch/>
          </p:blipFill>
          <p:spPr>
            <a:xfrm>
              <a:off x="679449" y="2340741"/>
              <a:ext cx="4426535" cy="40473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2D3D63-34EA-4930-9A65-D49777A67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0" r="5122"/>
            <a:stretch/>
          </p:blipFill>
          <p:spPr>
            <a:xfrm>
              <a:off x="679449" y="1908175"/>
              <a:ext cx="4426535" cy="293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5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F5A1-D949-410A-966A-18823468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A862-A263-4AFB-B195-928E5787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Flutter, screens and pages are called </a:t>
            </a:r>
            <a:r>
              <a:rPr lang="en-US" b="1" dirty="0"/>
              <a:t>routes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route</a:t>
            </a:r>
            <a:r>
              <a:rPr lang="en-US" dirty="0"/>
              <a:t> is an abstraction for a screen or page of an application.</a:t>
            </a:r>
          </a:p>
          <a:p>
            <a:r>
              <a:rPr lang="en-US" dirty="0"/>
              <a:t>The </a:t>
            </a:r>
            <a:r>
              <a:rPr lang="en-US" b="1" dirty="0"/>
              <a:t>Navigator</a:t>
            </a:r>
            <a:r>
              <a:rPr lang="en-US" dirty="0"/>
              <a:t> is a widget that manages routes.</a:t>
            </a:r>
          </a:p>
        </p:txBody>
      </p:sp>
    </p:spTree>
    <p:extLst>
      <p:ext uri="{BB962C8B-B14F-4D97-AF65-F5344CB8AC3E}">
        <p14:creationId xmlns:p14="http://schemas.microsoft.com/office/powerpoint/2010/main" val="194964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1273-4B3F-4107-A7C5-63011BA9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Map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6914-2CDF-4C88-8096-7AC6C3B3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Map</a:t>
            </a:r>
            <a:r>
              <a:rPr lang="en-US" dirty="0"/>
              <a:t> is a class in </a:t>
            </a:r>
            <a:r>
              <a:rPr lang="en-US" b="1" dirty="0"/>
              <a:t>Dart</a:t>
            </a:r>
            <a:r>
              <a:rPr lang="en-US" dirty="0"/>
              <a:t>.</a:t>
            </a:r>
          </a:p>
          <a:p>
            <a:r>
              <a:rPr lang="en-US" dirty="0"/>
              <a:t>It uses a </a:t>
            </a:r>
            <a:r>
              <a:rPr lang="en-US" b="1" dirty="0"/>
              <a:t>key-value structure</a:t>
            </a:r>
            <a:r>
              <a:rPr lang="en-US" dirty="0"/>
              <a:t>.</a:t>
            </a:r>
          </a:p>
          <a:p>
            <a:r>
              <a:rPr lang="en-US" dirty="0"/>
              <a:t>It is declared using </a:t>
            </a:r>
            <a:r>
              <a:rPr lang="en-US" b="1" dirty="0"/>
              <a:t>{ }</a:t>
            </a:r>
            <a:endParaRPr lang="en-US" dirty="0"/>
          </a:p>
          <a:p>
            <a:r>
              <a:rPr lang="en-US" dirty="0"/>
              <a:t>Example: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CF850-D156-4CAF-B8E6-55610368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7" y="4001294"/>
            <a:ext cx="43910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52AB-1981-400C-A5D9-2EC9CED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Navigation Code with 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7A25-C1A6-43EA-B3AB-6E5A254E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252760" cy="4351338"/>
          </a:xfrm>
        </p:spPr>
        <p:txBody>
          <a:bodyPr/>
          <a:lstStyle/>
          <a:p>
            <a:r>
              <a:rPr lang="en-US" dirty="0"/>
              <a:t>main.dart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AE307-4481-482A-AFD4-A54E67BB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" y="2355008"/>
            <a:ext cx="4296415" cy="43748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663C7-76F3-4E35-9A2A-A95ED589EA80}"/>
              </a:ext>
            </a:extLst>
          </p:cNvPr>
          <p:cNvSpPr txBox="1">
            <a:spLocks/>
          </p:cNvSpPr>
          <p:nvPr/>
        </p:nvSpPr>
        <p:spPr>
          <a:xfrm>
            <a:off x="6495875" y="1825625"/>
            <a:ext cx="525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secondscreen.dart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357B7-C1D5-4FD8-8038-D2CFB75C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74" y="2433174"/>
            <a:ext cx="5665061" cy="37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D0B1-B735-453F-864E-041A068B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76C0-530F-4E65-9FFB-9D3526E9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Different ways to navigate to a new page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a dynamic route name declared in </a:t>
            </a:r>
            <a:r>
              <a:rPr lang="en-US" dirty="0" err="1"/>
              <a:t>main.dart</a:t>
            </a:r>
            <a:r>
              <a:rPr lang="en-US" dirty="0"/>
              <a:t> (named routes):</a:t>
            </a:r>
            <a:endParaRPr lang="el-GR" dirty="0"/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Navigator.pushNamed</a:t>
            </a:r>
            <a:r>
              <a:rPr lang="en-US" dirty="0">
                <a:solidFill>
                  <a:schemeClr val="accent6"/>
                </a:solidFill>
              </a:rPr>
              <a:t>(context, routePage);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widget initialization:</a:t>
            </a:r>
            <a:endParaRPr lang="el-GR" dirty="0"/>
          </a:p>
          <a:p>
            <a:pPr lvl="2"/>
            <a:r>
              <a:rPr lang="en-US" dirty="0">
                <a:solidFill>
                  <a:schemeClr val="accent6"/>
                </a:solidFill>
              </a:rPr>
              <a:t>Navigator.of(context).push(MaterialPageRoute(builder:(context)=&gt;CardPage()));          </a:t>
            </a:r>
          </a:p>
          <a:p>
            <a:r>
              <a:rPr lang="en-US" dirty="0"/>
              <a:t>Removing the current page from the stack:</a:t>
            </a:r>
            <a:endParaRPr lang="el-GR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Navigator.of(context).pushReplacement(MaterialPageRoute(builder:(context)=&gt;CardPage())); </a:t>
            </a:r>
            <a:endParaRPr lang="el-GR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When pressing back, it goes to the previous page from the homepage (</a:t>
            </a:r>
            <a:r>
              <a:rPr lang="en-US" dirty="0" err="1"/>
              <a:t>SplashScreen</a:t>
            </a:r>
            <a:r>
              <a:rPr lang="en-US" dirty="0"/>
              <a:t>).</a:t>
            </a:r>
          </a:p>
          <a:p>
            <a:r>
              <a:rPr lang="en-US" dirty="0"/>
              <a:t>Using named routes to remove the page:</a:t>
            </a:r>
            <a:endParaRPr lang="el-GR" dirty="0"/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Navigator.of</a:t>
            </a:r>
            <a:r>
              <a:rPr lang="en-US" dirty="0">
                <a:solidFill>
                  <a:schemeClr val="accent6"/>
                </a:solidFill>
              </a:rPr>
              <a:t>(context).pushReplacementNamed(routePage);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 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80" y="1717560"/>
            <a:ext cx="2429685" cy="43207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850127"/>
            <a:ext cx="3790747" cy="4055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71" y="1850128"/>
            <a:ext cx="3317494" cy="40556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97B399-E4EA-43D3-B8AA-A1A7BAB0C17F}"/>
              </a:ext>
            </a:extLst>
          </p:cNvPr>
          <p:cNvSpPr txBox="1">
            <a:spLocks/>
          </p:cNvSpPr>
          <p:nvPr/>
        </p:nvSpPr>
        <p:spPr>
          <a:xfrm>
            <a:off x="367865" y="1503003"/>
            <a:ext cx="8138572" cy="347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Icons: </a:t>
            </a:r>
            <a:r>
              <a:rPr lang="en-US" dirty="0">
                <a:hlinkClick r:id="rId5"/>
              </a:rPr>
              <a:t>https://api.flutter.dev/flutter/material/Icons-class.html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 code – VS Code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5" y="1825625"/>
            <a:ext cx="4843529" cy="4351338"/>
          </a:xfrm>
        </p:spPr>
        <p:txBody>
          <a:bodyPr/>
          <a:lstStyle/>
          <a:p>
            <a:r>
              <a:rPr lang="en-US" dirty="0"/>
              <a:t>Refactor StatelessWidget class </a:t>
            </a:r>
            <a:r>
              <a:rPr lang="el-GR" dirty="0"/>
              <a:t>σε</a:t>
            </a:r>
            <a:r>
              <a:rPr lang="en-US" dirty="0"/>
              <a:t> StatefulWidget class</a:t>
            </a:r>
          </a:p>
          <a:p>
            <a:r>
              <a:rPr lang="en-US" dirty="0"/>
              <a:t>File</a:t>
            </a:r>
            <a:r>
              <a:rPr lang="en-US" dirty="0">
                <a:sym typeface="Wingdings" panose="05000000000000000000" pitchFamily="2" charset="2"/>
              </a:rPr>
              <a:t>PreferencesKeyboard Shortcuts</a:t>
            </a:r>
            <a:r>
              <a:rPr lang="el-GR" dirty="0">
                <a:sym typeface="Wingdings" panose="05000000000000000000" pitchFamily="2" charset="2"/>
              </a:rPr>
              <a:t>Γράφουμε </a:t>
            </a:r>
            <a:r>
              <a:rPr lang="en-US" dirty="0">
                <a:sym typeface="Wingdings" panose="05000000000000000000" pitchFamily="2" charset="2"/>
              </a:rPr>
              <a:t>refactor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46" y="1825625"/>
            <a:ext cx="65203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7129530" cy="4351338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b="1" dirty="0"/>
              <a:t>Dart file</a:t>
            </a:r>
            <a:r>
              <a:rPr lang="en-US" dirty="0"/>
              <a:t> can be considered a </a:t>
            </a:r>
            <a:r>
              <a:rPr lang="en-US" b="1" dirty="0"/>
              <a:t>closed ecosystem</a:t>
            </a:r>
            <a:r>
              <a:rPr lang="en-US" dirty="0"/>
              <a:t>.</a:t>
            </a:r>
          </a:p>
          <a:p>
            <a:r>
              <a:rPr lang="en-US" dirty="0"/>
              <a:t>Different files can work together through </a:t>
            </a:r>
            <a:r>
              <a:rPr lang="en-US" b="1" dirty="0"/>
              <a:t>import</a:t>
            </a:r>
            <a:r>
              <a:rPr lang="en-US" dirty="0"/>
              <a:t>.</a:t>
            </a:r>
          </a:p>
          <a:p>
            <a:r>
              <a:rPr lang="en-US" dirty="0"/>
              <a:t>If we add </a:t>
            </a:r>
            <a:r>
              <a:rPr lang="en-US" b="1" dirty="0"/>
              <a:t>_ (underscore)</a:t>
            </a:r>
            <a:r>
              <a:rPr lang="en-US" dirty="0"/>
              <a:t> before a class, function, or variable, it becomes </a:t>
            </a:r>
            <a:r>
              <a:rPr lang="en-US" b="1" dirty="0"/>
              <a:t>private</a:t>
            </a:r>
            <a:r>
              <a:rPr lang="en-US" dirty="0"/>
              <a:t> and can only be used within that 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351" y="1622021"/>
            <a:ext cx="419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and Container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5" y="1825624"/>
            <a:ext cx="11215235" cy="477651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Scaffold widget</a:t>
            </a:r>
          </a:p>
          <a:p>
            <a:r>
              <a:rPr lang="en-US" dirty="0"/>
              <a:t>The </a:t>
            </a:r>
            <a:r>
              <a:rPr lang="en-US" b="1" dirty="0"/>
              <a:t>Scaffold</a:t>
            </a:r>
            <a:r>
              <a:rPr lang="en-US" dirty="0"/>
              <a:t> widget provides several built-in properties such as:</a:t>
            </a:r>
          </a:p>
          <a:p>
            <a:pPr lvl="1"/>
            <a:r>
              <a:rPr lang="en-US" b="1" dirty="0" err="1"/>
              <a:t>AppBar</a:t>
            </a:r>
            <a:r>
              <a:rPr lang="en-US" dirty="0"/>
              <a:t> – the bar displayed at the top of the application</a:t>
            </a:r>
          </a:p>
          <a:p>
            <a:pPr lvl="1"/>
            <a:r>
              <a:rPr lang="en-US" b="1" dirty="0"/>
              <a:t>Body</a:t>
            </a:r>
            <a:endParaRPr lang="en-US" dirty="0"/>
          </a:p>
          <a:p>
            <a:pPr lvl="1"/>
            <a:r>
              <a:rPr lang="en-US" b="1" dirty="0"/>
              <a:t>Bottom Navigation</a:t>
            </a:r>
            <a:endParaRPr lang="en-US" dirty="0"/>
          </a:p>
          <a:p>
            <a:pPr lvl="1"/>
            <a:r>
              <a:rPr lang="en-US" dirty="0"/>
              <a:t>Scaffold provides a basic structure for the application that follows the </a:t>
            </a:r>
            <a:r>
              <a:rPr lang="en-US" b="1" dirty="0"/>
              <a:t>Material Design guidelines created by Google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Scaffold Class: </a:t>
            </a:r>
            <a:r>
              <a:rPr lang="en-US" dirty="0">
                <a:hlinkClick r:id="rId2"/>
              </a:rPr>
              <a:t>https://api.flutter.dev/flutter/material/Scaffold-class.html</a:t>
            </a:r>
            <a:endParaRPr lang="en-US" dirty="0"/>
          </a:p>
          <a:p>
            <a:pPr lvl="1"/>
            <a:r>
              <a:rPr lang="en-US" dirty="0"/>
              <a:t>App Samples: </a:t>
            </a:r>
            <a:r>
              <a:rPr lang="en-US" dirty="0">
                <a:hlinkClick r:id="rId3"/>
              </a:rPr>
              <a:t>https://flutter.dev/docs/catalog/samples/Scaffold</a:t>
            </a:r>
            <a:endParaRPr lang="en-US" dirty="0"/>
          </a:p>
          <a:p>
            <a:r>
              <a:rPr lang="en-US" dirty="0"/>
              <a:t>Container widget: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Container</a:t>
            </a:r>
            <a:r>
              <a:rPr lang="en-US" dirty="0"/>
              <a:t> widget is a basic widget that can contain other widgets.</a:t>
            </a:r>
          </a:p>
          <a:p>
            <a:pPr lvl="1"/>
            <a:r>
              <a:rPr lang="en-US" dirty="0"/>
              <a:t>It is used to decorate its </a:t>
            </a:r>
            <a:r>
              <a:rPr lang="en-US" b="1" dirty="0"/>
              <a:t>child widgets</a:t>
            </a:r>
            <a:r>
              <a:rPr lang="en-US" dirty="0"/>
              <a:t> using properties such as:</a:t>
            </a:r>
          </a:p>
          <a:p>
            <a:pPr lvl="2"/>
            <a:r>
              <a:rPr lang="en-US" dirty="0"/>
              <a:t>borders</a:t>
            </a:r>
          </a:p>
          <a:p>
            <a:pPr lvl="2"/>
            <a:r>
              <a:rPr lang="en-US" dirty="0"/>
              <a:t>padding</a:t>
            </a:r>
          </a:p>
          <a:p>
            <a:pPr lvl="2"/>
            <a:r>
              <a:rPr lang="en-US" dirty="0"/>
              <a:t>alignment</a:t>
            </a:r>
          </a:p>
          <a:p>
            <a:pPr lvl="2"/>
            <a:r>
              <a:rPr lang="en-US" dirty="0"/>
              <a:t>height</a:t>
            </a:r>
          </a:p>
          <a:p>
            <a:pPr lvl="2"/>
            <a:r>
              <a:rPr lang="en-US" dirty="0"/>
              <a:t>width</a:t>
            </a:r>
          </a:p>
          <a:p>
            <a:pPr lvl="1"/>
            <a:r>
              <a:rPr lang="en-US" dirty="0"/>
              <a:t>Container Class:</a:t>
            </a:r>
            <a:br>
              <a:rPr lang="en-US" dirty="0"/>
            </a:br>
            <a:r>
              <a:rPr lang="en-US" dirty="0">
                <a:hlinkClick r:id="rId4"/>
              </a:rPr>
              <a:t>https://api.flutter.dev/flutter/widgets/Container-class.html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2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Folders and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852606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android folder</a:t>
            </a:r>
            <a:br>
              <a:rPr lang="en-US" dirty="0"/>
            </a:br>
            <a:r>
              <a:rPr lang="en-US" dirty="0"/>
              <a:t>An Android project containing the compiled Flutter code</a:t>
            </a:r>
            <a:br>
              <a:rPr lang="en-US" dirty="0"/>
            </a:br>
            <a:r>
              <a:rPr lang="en-US" dirty="0"/>
              <a:t>(we do not modify or use this folder directly).</a:t>
            </a:r>
          </a:p>
          <a:p>
            <a:r>
              <a:rPr lang="en-US" b="1" dirty="0"/>
              <a:t>build folder</a:t>
            </a:r>
            <a:br>
              <a:rPr lang="en-US" dirty="0"/>
            </a:br>
            <a:r>
              <a:rPr lang="en-US" dirty="0"/>
              <a:t>Contains the output of the Flutter project.</a:t>
            </a:r>
            <a:br>
              <a:rPr lang="en-US" dirty="0"/>
            </a:br>
            <a:r>
              <a:rPr lang="en-US" dirty="0"/>
              <a:t>It is generated and managed by the </a:t>
            </a:r>
            <a:r>
              <a:rPr lang="en-US" b="1" dirty="0"/>
              <a:t>Flutter SDK</a:t>
            </a:r>
            <a:br>
              <a:rPr lang="en-US" dirty="0"/>
            </a:br>
            <a:r>
              <a:rPr lang="en-US" dirty="0"/>
              <a:t>(we do not modify or use this folder).</a:t>
            </a:r>
          </a:p>
          <a:p>
            <a:r>
              <a:rPr lang="en-US" b="1" dirty="0"/>
              <a:t>iOS folder</a:t>
            </a:r>
            <a:br>
              <a:rPr lang="en-US" dirty="0"/>
            </a:br>
            <a:r>
              <a:rPr lang="en-US" dirty="0"/>
              <a:t>Similar to the Android folder</a:t>
            </a:r>
            <a:br>
              <a:rPr lang="en-US" dirty="0"/>
            </a:br>
            <a:r>
              <a:rPr lang="en-US" dirty="0"/>
              <a:t>(we do not modify or use this folder).</a:t>
            </a:r>
          </a:p>
          <a:p>
            <a:r>
              <a:rPr lang="en-US" b="1" dirty="0"/>
              <a:t>lib folder</a:t>
            </a:r>
            <a:br>
              <a:rPr lang="en-US" dirty="0"/>
            </a:br>
            <a:r>
              <a:rPr lang="en-US" dirty="0"/>
              <a:t>The folder where we create and add all </a:t>
            </a:r>
            <a:r>
              <a:rPr lang="en-US" b="1" dirty="0"/>
              <a:t>Dart files</a:t>
            </a:r>
            <a:r>
              <a:rPr lang="en-US" dirty="0"/>
              <a:t>.</a:t>
            </a:r>
          </a:p>
          <a:p>
            <a:r>
              <a:rPr lang="en-US" b="1" dirty="0"/>
              <a:t>test folder</a:t>
            </a:r>
            <a:br>
              <a:rPr lang="en-US" dirty="0"/>
            </a:br>
            <a:r>
              <a:rPr lang="en-US" dirty="0"/>
              <a:t>The folder used for creating </a:t>
            </a:r>
            <a:r>
              <a:rPr lang="en-US" b="1" dirty="0"/>
              <a:t>tests</a:t>
            </a:r>
            <a:r>
              <a:rPr lang="en-US" dirty="0"/>
              <a:t> for the application</a:t>
            </a:r>
            <a:br>
              <a:rPr lang="en-US" dirty="0"/>
            </a:br>
            <a:r>
              <a:rPr lang="en-US" dirty="0"/>
              <a:t>(it will not be used in this course).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1" y="1920341"/>
            <a:ext cx="2476190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288219"/>
            <a:ext cx="10224568" cy="50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with styling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20" y="1380576"/>
            <a:ext cx="3390374" cy="4809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88C91-4E6C-4764-AA4D-CA179252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355"/>
            <a:ext cx="8575618" cy="39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role of </a:t>
            </a:r>
            <a:r>
              <a:rPr lang="en-US" dirty="0" err="1"/>
              <a:t>runApp</a:t>
            </a:r>
            <a:r>
              <a:rPr lang="en-US" dirty="0"/>
              <a:t>()?</a:t>
            </a:r>
          </a:p>
          <a:p>
            <a:pPr lvl="1"/>
            <a:r>
              <a:rPr lang="en-US" dirty="0"/>
              <a:t>This function creates the main widget and calls the </a:t>
            </a:r>
            <a:r>
              <a:rPr lang="en-US" b="1" dirty="0"/>
              <a:t>build()</a:t>
            </a:r>
            <a:r>
              <a:rPr lang="en-US" dirty="0"/>
              <a:t> function of the widget.</a:t>
            </a:r>
          </a:p>
          <a:p>
            <a:r>
              <a:rPr lang="en-US" dirty="0"/>
              <a:t>What does the build() method do?</a:t>
            </a:r>
          </a:p>
          <a:p>
            <a:pPr lvl="1"/>
            <a:r>
              <a:rPr lang="en-US" dirty="0"/>
              <a:t>It returns the </a:t>
            </a:r>
            <a:r>
              <a:rPr lang="en-US" b="1" dirty="0"/>
              <a:t>widget tree</a:t>
            </a:r>
            <a:r>
              <a:rPr lang="en-US" dirty="0"/>
              <a:t> that should be displayed on the mobile screen.</a:t>
            </a:r>
          </a:p>
          <a:p>
            <a:r>
              <a:rPr lang="en-US" b="1" dirty="0"/>
              <a:t>What are Widgets?</a:t>
            </a:r>
            <a:endParaRPr lang="en-US" dirty="0"/>
          </a:p>
          <a:p>
            <a:pPr lvl="1"/>
            <a:r>
              <a:rPr lang="en-US" dirty="0"/>
              <a:t>They are the basic building blocks of Flutter used to create the </a:t>
            </a:r>
            <a:r>
              <a:rPr lang="en-US" b="1" dirty="0"/>
              <a:t>user interface</a:t>
            </a:r>
            <a:r>
              <a:rPr lang="en-US" dirty="0"/>
              <a:t>.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is the role of a Widget?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user interface (UI)</a:t>
            </a:r>
            <a:r>
              <a:rPr lang="en-US" dirty="0"/>
              <a:t> of your application is built using widgets.</a:t>
            </a:r>
          </a:p>
          <a:p>
            <a:r>
              <a:rPr lang="en-US" b="1" dirty="0"/>
              <a:t>What does the term "Widget tree" describe?</a:t>
            </a:r>
          </a:p>
          <a:p>
            <a:pPr lvl="1"/>
            <a:r>
              <a:rPr lang="en-US" dirty="0"/>
              <a:t>The widget tree means that the UI is built by combining </a:t>
            </a:r>
            <a:r>
              <a:rPr lang="en-US" b="1" dirty="0"/>
              <a:t>nested widgets</a:t>
            </a:r>
            <a:r>
              <a:rPr lang="en-US" dirty="0"/>
              <a:t>.</a:t>
            </a:r>
          </a:p>
          <a:p>
            <a:r>
              <a:rPr lang="en-US" b="1" dirty="0"/>
              <a:t>Why do we need Widgets?</a:t>
            </a:r>
          </a:p>
          <a:p>
            <a:pPr lvl="1"/>
            <a:r>
              <a:rPr lang="en-US" dirty="0"/>
              <a:t>Widgets are the fundamental components used to build </a:t>
            </a:r>
            <a:r>
              <a:rPr lang="en-US" b="1" dirty="0"/>
              <a:t>rich user interfaces in Flutter</a:t>
            </a:r>
            <a:r>
              <a:rPr lang="en-US" dirty="0"/>
              <a:t>.</a:t>
            </a:r>
          </a:p>
          <a:p>
            <a:r>
              <a:rPr lang="en-US" b="1" dirty="0"/>
              <a:t>How are Widgets combined?</a:t>
            </a:r>
          </a:p>
          <a:p>
            <a:pPr lvl="1"/>
            <a:r>
              <a:rPr lang="en-US" dirty="0"/>
              <a:t>Widgets are passed into the constructors of other widgets to achieve the desired result.</a:t>
            </a:r>
          </a:p>
          <a:p>
            <a:r>
              <a:rPr lang="en-US" b="1" dirty="0"/>
              <a:t>How does a Dart object become a Widget?</a:t>
            </a:r>
          </a:p>
          <a:p>
            <a:pPr lvl="1"/>
            <a:r>
              <a:rPr lang="en-US" dirty="0"/>
              <a:t>By extending </a:t>
            </a:r>
            <a:r>
              <a:rPr lang="en-US" b="1" dirty="0" err="1"/>
              <a:t>StatelessWidget</a:t>
            </a:r>
            <a:r>
              <a:rPr lang="en-US" dirty="0"/>
              <a:t> or </a:t>
            </a:r>
            <a:r>
              <a:rPr lang="en-US" b="1" dirty="0" err="1"/>
              <a:t>StatefulWidget</a:t>
            </a:r>
            <a:r>
              <a:rPr lang="en-US" dirty="0"/>
              <a:t> and implementing a </a:t>
            </a:r>
            <a:r>
              <a:rPr lang="en-US" b="1" dirty="0"/>
              <a:t>build() method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75" y="1401675"/>
            <a:ext cx="9666349" cy="47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61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φροντιστηριο7</Template>
  <TotalTime>4379</TotalTime>
  <Words>1234</Words>
  <Application>Microsoft Office PowerPoint</Application>
  <PresentationFormat>Widescreen</PresentationFormat>
  <Paragraphs>153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Trade Gothic LT Pro</vt:lpstr>
      <vt:lpstr>Trebuchet MS</vt:lpstr>
      <vt:lpstr>Θέμα του Office</vt:lpstr>
      <vt:lpstr>Biomedical Informatics</vt:lpstr>
      <vt:lpstr>What is MaterialApp?</vt:lpstr>
      <vt:lpstr>Scaffold and Container Widgets</vt:lpstr>
      <vt:lpstr>Folders and Files</vt:lpstr>
      <vt:lpstr>Simple App</vt:lpstr>
      <vt:lpstr>App with styling</vt:lpstr>
      <vt:lpstr>Questions</vt:lpstr>
      <vt:lpstr>Ερωτήσεις</vt:lpstr>
      <vt:lpstr>Stateless vs Stateful</vt:lpstr>
      <vt:lpstr>Stateless vs Stateful</vt:lpstr>
      <vt:lpstr>Run project</vt:lpstr>
      <vt:lpstr>Flutter Examples</vt:lpstr>
      <vt:lpstr>Widget lifecycle</vt:lpstr>
      <vt:lpstr>Stateless vs Stateful</vt:lpstr>
      <vt:lpstr>Stateful Widgets</vt:lpstr>
      <vt:lpstr>Questions</vt:lpstr>
      <vt:lpstr>Flutter Examples</vt:lpstr>
      <vt:lpstr>Background Example</vt:lpstr>
      <vt:lpstr>Flutter Navigation</vt:lpstr>
      <vt:lpstr>Flutter Navigation</vt:lpstr>
      <vt:lpstr>Flutter Navigation Code</vt:lpstr>
      <vt:lpstr>Named Routes</vt:lpstr>
      <vt:lpstr>Map Class</vt:lpstr>
      <vt:lpstr>Navigation Code with Named Routes</vt:lpstr>
      <vt:lpstr>Navigator</vt:lpstr>
      <vt:lpstr>Tabs example</vt:lpstr>
      <vt:lpstr>Refactor code – VS Code steps</vt:lpstr>
      <vt:lpstr>Private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XATZIMINA</dc:creator>
  <cp:lastModifiedBy>Maria Chatzimina</cp:lastModifiedBy>
  <cp:revision>72</cp:revision>
  <dcterms:created xsi:type="dcterms:W3CDTF">2020-11-11T14:09:04Z</dcterms:created>
  <dcterms:modified xsi:type="dcterms:W3CDTF">2026-03-08T17:21:10Z</dcterms:modified>
</cp:coreProperties>
</file>