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79" r:id="rId3"/>
    <p:sldId id="280" r:id="rId4"/>
    <p:sldId id="281" r:id="rId5"/>
    <p:sldId id="282" r:id="rId6"/>
    <p:sldId id="283" r:id="rId7"/>
    <p:sldId id="284" r:id="rId8"/>
    <p:sldId id="285" r:id="rId9"/>
    <p:sldId id="286" r:id="rId10"/>
    <p:sldId id="265" r:id="rId11"/>
    <p:sldId id="303" r:id="rId12"/>
    <p:sldId id="309" r:id="rId13"/>
    <p:sldId id="266" r:id="rId14"/>
    <p:sldId id="267" r:id="rId15"/>
    <p:sldId id="276" r:id="rId16"/>
    <p:sldId id="305" r:id="rId17"/>
    <p:sldId id="307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04E85EAE-C416-41EA-AF02-C1321C491548}">
          <p14:sldIdLst>
            <p14:sldId id="257"/>
            <p14:sldId id="279"/>
            <p14:sldId id="280"/>
            <p14:sldId id="281"/>
            <p14:sldId id="282"/>
            <p14:sldId id="283"/>
            <p14:sldId id="284"/>
            <p14:sldId id="285"/>
            <p14:sldId id="286"/>
            <p14:sldId id="265"/>
            <p14:sldId id="303"/>
            <p14:sldId id="309"/>
            <p14:sldId id="266"/>
            <p14:sldId id="267"/>
            <p14:sldId id="276"/>
            <p14:sldId id="305"/>
            <p14:sldId id="30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CA15AFD-4983-47DD-9ED0-D3B27E5A096F}"/>
              </a:ext>
            </a:extLst>
          </p:cNvPr>
          <p:cNvGrpSpPr/>
          <p:nvPr/>
        </p:nvGrpSpPr>
        <p:grpSpPr>
          <a:xfrm>
            <a:off x="-1604709" y="-3756"/>
            <a:ext cx="13796710" cy="6861756"/>
            <a:chOff x="-1604709" y="-3756"/>
            <a:chExt cx="13796710" cy="686175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2222D5E2-E9B4-4180-98B8-4E514C9ADB28}"/>
                </a:ext>
              </a:extLst>
            </p:cNvPr>
            <p:cNvGrpSpPr/>
            <p:nvPr/>
          </p:nvGrpSpPr>
          <p:grpSpPr>
            <a:xfrm>
              <a:off x="-16298" y="0"/>
              <a:ext cx="12208299" cy="6858000"/>
              <a:chOff x="-16298" y="0"/>
              <a:chExt cx="12208299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41E10E1E-5268-4F03-BA64-07E19DE26739}"/>
                  </a:ext>
                </a:extLst>
              </p:cNvPr>
              <p:cNvSpPr/>
              <p:nvPr/>
            </p:nvSpPr>
            <p:spPr>
              <a:xfrm flipH="1">
                <a:off x="-16297" y="0"/>
                <a:ext cx="12208298" cy="6858000"/>
              </a:xfrm>
              <a:custGeom>
                <a:avLst/>
                <a:gdLst>
                  <a:gd name="connsiteX0" fmla="*/ 8574289 w 12208298"/>
                  <a:gd name="connsiteY0" fmla="*/ 0 h 6858000"/>
                  <a:gd name="connsiteX1" fmla="*/ 0 w 12208298"/>
                  <a:gd name="connsiteY1" fmla="*/ 0 h 6858000"/>
                  <a:gd name="connsiteX2" fmla="*/ 0 w 12208298"/>
                  <a:gd name="connsiteY2" fmla="*/ 6858000 h 6858000"/>
                  <a:gd name="connsiteX3" fmla="*/ 532109 w 12208298"/>
                  <a:gd name="connsiteY3" fmla="*/ 6858000 h 6858000"/>
                  <a:gd name="connsiteX4" fmla="*/ 11495317 w 12208298"/>
                  <a:gd name="connsiteY4" fmla="*/ 6858000 h 6858000"/>
                  <a:gd name="connsiteX5" fmla="*/ 12208298 w 12208298"/>
                  <a:gd name="connsiteY5" fmla="*/ 6858000 h 6858000"/>
                  <a:gd name="connsiteX6" fmla="*/ 12208298 w 12208298"/>
                  <a:gd name="connsiteY6" fmla="*/ 3146781 h 6858000"/>
                  <a:gd name="connsiteX7" fmla="*/ 10353284 w 12208298"/>
                  <a:gd name="connsiteY7" fmla="*/ 1291767 h 6858000"/>
                  <a:gd name="connsiteX8" fmla="*/ 9866056 w 12208298"/>
                  <a:gd name="connsiteY8" fmla="*/ 1291767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08298" h="6858000">
                    <a:moveTo>
                      <a:pt x="8574289" y="0"/>
                    </a:moveTo>
                    <a:lnTo>
                      <a:pt x="0" y="0"/>
                    </a:lnTo>
                    <a:lnTo>
                      <a:pt x="0" y="6858000"/>
                    </a:lnTo>
                    <a:lnTo>
                      <a:pt x="532109" y="6858000"/>
                    </a:lnTo>
                    <a:lnTo>
                      <a:pt x="11495317" y="6858000"/>
                    </a:lnTo>
                    <a:lnTo>
                      <a:pt x="12208298" y="6858000"/>
                    </a:lnTo>
                    <a:lnTo>
                      <a:pt x="12208298" y="3146781"/>
                    </a:lnTo>
                    <a:lnTo>
                      <a:pt x="10353284" y="1291767"/>
                    </a:lnTo>
                    <a:lnTo>
                      <a:pt x="9866056" y="1291767"/>
                    </a:lnTo>
                    <a:close/>
                  </a:path>
                </a:pathLst>
              </a:custGeom>
              <a:solidFill>
                <a:schemeClr val="accent2">
                  <a:alpha val="74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B989C45D-BDFF-418F-BE79-03FF70015770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pattFill prst="wdDnDiag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7" name="Right Triangle 16">
                <a:extLst>
                  <a:ext uri="{FF2B5EF4-FFF2-40B4-BE49-F238E27FC236}">
                    <a16:creationId xmlns:a16="http://schemas.microsoft.com/office/drawing/2014/main" id="{8DCD5806-2A2F-4ABF-8057-245681C498E6}"/>
                  </a:ext>
                </a:extLst>
              </p:cNvPr>
              <p:cNvSpPr/>
              <p:nvPr/>
            </p:nvSpPr>
            <p:spPr>
              <a:xfrm rot="16200000" flipH="1" flipV="1">
                <a:off x="24625" y="-4746"/>
                <a:ext cx="2819399" cy="2828891"/>
              </a:xfrm>
              <a:prstGeom prst="rtTriangle">
                <a:avLst/>
              </a:prstGeom>
              <a:solidFill>
                <a:schemeClr val="accent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8" name="Right Triangle 17">
                <a:extLst>
                  <a:ext uri="{FF2B5EF4-FFF2-40B4-BE49-F238E27FC236}">
                    <a16:creationId xmlns:a16="http://schemas.microsoft.com/office/drawing/2014/main" id="{3A93038F-E9E4-4FFD-B3DF-28DB7C2C1490}"/>
                  </a:ext>
                </a:extLst>
              </p:cNvPr>
              <p:cNvSpPr/>
              <p:nvPr/>
            </p:nvSpPr>
            <p:spPr>
              <a:xfrm rot="16200000" flipH="1" flipV="1">
                <a:off x="4418" y="-4422"/>
                <a:ext cx="2627088" cy="2635933"/>
              </a:xfrm>
              <a:prstGeom prst="rtTriangle">
                <a:avLst/>
              </a:prstGeom>
              <a:pattFill prst="dkHorz">
                <a:fgClr>
                  <a:schemeClr val="accent1"/>
                </a:fgClr>
                <a:bgClr>
                  <a:schemeClr val="accent2"/>
                </a:bgClr>
              </a:patt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9" name="Right Triangle 18">
                <a:extLst>
                  <a:ext uri="{FF2B5EF4-FFF2-40B4-BE49-F238E27FC236}">
                    <a16:creationId xmlns:a16="http://schemas.microsoft.com/office/drawing/2014/main" id="{5DEA1E02-BBD0-4AE3-AF22-433B90272178}"/>
                  </a:ext>
                </a:extLst>
              </p:cNvPr>
              <p:cNvSpPr/>
              <p:nvPr/>
            </p:nvSpPr>
            <p:spPr>
              <a:xfrm rot="16200000" flipH="1" flipV="1">
                <a:off x="-12263" y="-4034"/>
                <a:ext cx="2397087" cy="2405158"/>
              </a:xfrm>
              <a:prstGeom prst="rtTriangle">
                <a:avLst/>
              </a:prstGeom>
              <a:solidFill>
                <a:schemeClr val="accent2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0027A677-9ACB-4264-B148-4806678FB83F}"/>
                  </a:ext>
                </a:extLst>
              </p:cNvPr>
              <p:cNvSpPr/>
              <p:nvPr/>
            </p:nvSpPr>
            <p:spPr>
              <a:xfrm rot="5400000" flipH="1" flipV="1">
                <a:off x="2667000" y="-2667001"/>
                <a:ext cx="6858000" cy="12192002"/>
              </a:xfrm>
              <a:custGeom>
                <a:avLst/>
                <a:gdLst>
                  <a:gd name="connsiteX0" fmla="*/ 6858000 w 6858000"/>
                  <a:gd name="connsiteY0" fmla="*/ 3871658 h 12192002"/>
                  <a:gd name="connsiteX1" fmla="*/ 6858000 w 6858000"/>
                  <a:gd name="connsiteY1" fmla="*/ 12192002 h 12192002"/>
                  <a:gd name="connsiteX2" fmla="*/ 5363029 w 6858000"/>
                  <a:gd name="connsiteY2" fmla="*/ 12192002 h 12192002"/>
                  <a:gd name="connsiteX3" fmla="*/ 5363029 w 6858000"/>
                  <a:gd name="connsiteY3" fmla="*/ 12192000 h 12192002"/>
                  <a:gd name="connsiteX4" fmla="*/ 0 w 6858000"/>
                  <a:gd name="connsiteY4" fmla="*/ 12192000 h 12192002"/>
                  <a:gd name="connsiteX5" fmla="*/ 0 w 6858000"/>
                  <a:gd name="connsiteY5" fmla="*/ 0 h 12192002"/>
                  <a:gd name="connsiteX6" fmla="*/ 3539398 w 6858000"/>
                  <a:gd name="connsiteY6" fmla="*/ 0 h 12192002"/>
                  <a:gd name="connsiteX7" fmla="*/ 5566229 w 6858000"/>
                  <a:gd name="connsiteY7" fmla="*/ 2026831 h 12192002"/>
                  <a:gd name="connsiteX8" fmla="*/ 5566229 w 6858000"/>
                  <a:gd name="connsiteY8" fmla="*/ 2575538 h 12192002"/>
                  <a:gd name="connsiteX9" fmla="*/ 6858000 w 6858000"/>
                  <a:gd name="connsiteY9" fmla="*/ 3871657 h 12192002"/>
                  <a:gd name="connsiteX10" fmla="*/ 5566229 w 6858000"/>
                  <a:gd name="connsiteY10" fmla="*/ 3871657 h 12192002"/>
                  <a:gd name="connsiteX11" fmla="*/ 5566229 w 6858000"/>
                  <a:gd name="connsiteY11" fmla="*/ 3871658 h 121920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858000" h="12192002">
                    <a:moveTo>
                      <a:pt x="6858000" y="3871658"/>
                    </a:moveTo>
                    <a:lnTo>
                      <a:pt x="6858000" y="12192002"/>
                    </a:lnTo>
                    <a:lnTo>
                      <a:pt x="5363029" y="12192002"/>
                    </a:lnTo>
                    <a:lnTo>
                      <a:pt x="5363029" y="12192000"/>
                    </a:lnTo>
                    <a:lnTo>
                      <a:pt x="0" y="12192000"/>
                    </a:lnTo>
                    <a:lnTo>
                      <a:pt x="0" y="0"/>
                    </a:lnTo>
                    <a:lnTo>
                      <a:pt x="3539398" y="0"/>
                    </a:lnTo>
                    <a:lnTo>
                      <a:pt x="5566229" y="2026831"/>
                    </a:lnTo>
                    <a:lnTo>
                      <a:pt x="5566229" y="2575538"/>
                    </a:lnTo>
                    <a:lnTo>
                      <a:pt x="6858000" y="3871657"/>
                    </a:lnTo>
                    <a:lnTo>
                      <a:pt x="5566229" y="3871657"/>
                    </a:lnTo>
                    <a:lnTo>
                      <a:pt x="5566229" y="3871658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  <a:alpha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E3AAB79D-382D-4A95-965E-526B6A681DA7}"/>
                </a:ext>
              </a:extLst>
            </p:cNvPr>
            <p:cNvSpPr/>
            <p:nvPr/>
          </p:nvSpPr>
          <p:spPr>
            <a:xfrm rot="18900000" flipH="1">
              <a:off x="-1604709" y="1397837"/>
              <a:ext cx="3211378" cy="3211378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C0A22127-2B4A-4B15-B0A9-F019A30347A1}"/>
                </a:ext>
              </a:extLst>
            </p:cNvPr>
            <p:cNvSpPr/>
            <p:nvPr/>
          </p:nvSpPr>
          <p:spPr>
            <a:xfrm rot="18900000">
              <a:off x="-861777" y="-3756"/>
              <a:ext cx="2676646" cy="1356876"/>
            </a:xfrm>
            <a:custGeom>
              <a:avLst/>
              <a:gdLst>
                <a:gd name="connsiteX0" fmla="*/ 1319770 w 2676646"/>
                <a:gd name="connsiteY0" fmla="*/ 0 h 1356876"/>
                <a:gd name="connsiteX1" fmla="*/ 2676646 w 2676646"/>
                <a:gd name="connsiteY1" fmla="*/ 1356876 h 1356876"/>
                <a:gd name="connsiteX2" fmla="*/ 0 w 2676646"/>
                <a:gd name="connsiteY2" fmla="*/ 1356876 h 1356876"/>
                <a:gd name="connsiteX3" fmla="*/ 0 w 2676646"/>
                <a:gd name="connsiteY3" fmla="*/ 1319770 h 13568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676646" h="1356876">
                  <a:moveTo>
                    <a:pt x="1319770" y="0"/>
                  </a:moveTo>
                  <a:lnTo>
                    <a:pt x="2676646" y="1356876"/>
                  </a:lnTo>
                  <a:lnTo>
                    <a:pt x="0" y="1356876"/>
                  </a:lnTo>
                  <a:lnTo>
                    <a:pt x="0" y="1319770"/>
                  </a:lnTo>
                  <a:close/>
                </a:path>
              </a:pathLst>
            </a:custGeom>
            <a:pattFill prst="wdUpDiag">
              <a:fgClr>
                <a:schemeClr val="accent2"/>
              </a:fgClr>
              <a:bgClr>
                <a:schemeClr val="accent1"/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F04D9FDC-1B67-4254-9535-CD32E81F0C3E}"/>
                </a:ext>
              </a:extLst>
            </p:cNvPr>
            <p:cNvSpPr/>
            <p:nvPr/>
          </p:nvSpPr>
          <p:spPr>
            <a:xfrm rot="13500000">
              <a:off x="-1226102" y="1737462"/>
              <a:ext cx="2416016" cy="2416016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0A86C4EA-4CF8-4531-845D-4FCB1E2F7422}"/>
                </a:ext>
              </a:extLst>
            </p:cNvPr>
            <p:cNvGrpSpPr/>
            <p:nvPr/>
          </p:nvGrpSpPr>
          <p:grpSpPr>
            <a:xfrm>
              <a:off x="-760406" y="4672937"/>
              <a:ext cx="1520812" cy="1520812"/>
              <a:chOff x="-1604709" y="3012880"/>
              <a:chExt cx="3211378" cy="3211378"/>
            </a:xfrm>
          </p:grpSpPr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1101B195-C112-4D20-8D19-4D22479B150D}"/>
                  </a:ext>
                </a:extLst>
              </p:cNvPr>
              <p:cNvSpPr/>
              <p:nvPr/>
            </p:nvSpPr>
            <p:spPr>
              <a:xfrm rot="18900000" flipH="1">
                <a:off x="-1604709" y="3012880"/>
                <a:ext cx="3211378" cy="3211378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  <p:sp>
            <p:nvSpPr>
              <p:cNvPr id="14" name="Freeform: Shape 12">
                <a:extLst>
                  <a:ext uri="{FF2B5EF4-FFF2-40B4-BE49-F238E27FC236}">
                    <a16:creationId xmlns:a16="http://schemas.microsoft.com/office/drawing/2014/main" id="{CA755F1F-9955-4CBB-8F34-F7801CA44CE7}"/>
                  </a:ext>
                </a:extLst>
              </p:cNvPr>
              <p:cNvSpPr/>
              <p:nvPr/>
            </p:nvSpPr>
            <p:spPr>
              <a:xfrm rot="13500000">
                <a:off x="-1226102" y="3352505"/>
                <a:ext cx="2416016" cy="2416016"/>
              </a:xfrm>
              <a:custGeom>
                <a:avLst/>
                <a:gdLst>
                  <a:gd name="connsiteX0" fmla="*/ 754341 w 754341"/>
                  <a:gd name="connsiteY0" fmla="*/ 754341 h 754341"/>
                  <a:gd name="connsiteX1" fmla="*/ 0 w 754341"/>
                  <a:gd name="connsiteY1" fmla="*/ 754341 h 754341"/>
                  <a:gd name="connsiteX2" fmla="*/ 0 w 754341"/>
                  <a:gd name="connsiteY2" fmla="*/ 0 h 7543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54341" h="754341">
                    <a:moveTo>
                      <a:pt x="754341" y="754341"/>
                    </a:moveTo>
                    <a:lnTo>
                      <a:pt x="0" y="754341"/>
                    </a:lnTo>
                    <a:lnTo>
                      <a:pt x="0" y="0"/>
                    </a:lnTo>
                    <a:close/>
                  </a:path>
                </a:pathLst>
              </a:custGeom>
              <a:pattFill prst="wdDnDiag">
                <a:fgClr>
                  <a:schemeClr val="accent1">
                    <a:lumMod val="60000"/>
                    <a:lumOff val="40000"/>
                  </a:schemeClr>
                </a:fgClr>
                <a:bgClr>
                  <a:schemeClr val="accent2">
                    <a:lumMod val="50000"/>
                  </a:schemeClr>
                </a:bgClr>
              </a:patt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noProof="0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761488" y="2395728"/>
            <a:ext cx="7077456" cy="1243584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6600" b="1" dirty="0">
                <a:solidFill>
                  <a:schemeClr val="accent2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D2DEF0-A0B0-4CFE-B67D-A9D75E2368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61488" y="3721608"/>
            <a:ext cx="7077456" cy="86868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GB" sz="1800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9669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Δύο περιεχόμεν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FE796BFF-6E5F-4DE7-B193-F501FC094D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3365" y="1517715"/>
            <a:ext cx="5184437" cy="4659248"/>
          </a:xfr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1pPr>
            <a:lvl2pPr marL="800100" indent="-342900"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2pPr>
            <a:lvl3pPr marL="1257300" indent="-34290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78622754-CA4D-4C27-A37F-B26E7B4C9C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74163" y="1517715"/>
            <a:ext cx="5184437" cy="4659248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600">
                <a:solidFill>
                  <a:schemeClr val="bg1"/>
                </a:solidFill>
              </a:defRPr>
            </a:lvl3pPr>
            <a:lvl4pPr>
              <a:defRPr sz="1400">
                <a:solidFill>
                  <a:schemeClr val="bg1"/>
                </a:solidFill>
              </a:defRPr>
            </a:lvl4pPr>
            <a:lvl5pPr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378479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Categor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0" name="Picture Placeholder 8">
            <a:extLst>
              <a:ext uri="{FF2B5EF4-FFF2-40B4-BE49-F238E27FC236}">
                <a16:creationId xmlns:a16="http://schemas.microsoft.com/office/drawing/2014/main" id="{6D00E6B4-1CBE-404E-B943-5F1832320C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78212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Picture Placeholder 8">
            <a:extLst>
              <a:ext uri="{FF2B5EF4-FFF2-40B4-BE49-F238E27FC236}">
                <a16:creationId xmlns:a16="http://schemas.microsoft.com/office/drawing/2014/main" id="{7CD59BFD-62BE-4E33-92A5-B84A2A9A8D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222230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2" name="Picture Placeholder 8">
            <a:extLst>
              <a:ext uri="{FF2B5EF4-FFF2-40B4-BE49-F238E27FC236}">
                <a16:creationId xmlns:a16="http://schemas.microsoft.com/office/drawing/2014/main" id="{60DC5978-55B8-421D-91B4-29F8210A7B2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5466248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3" name="Picture Placeholder 8">
            <a:extLst>
              <a:ext uri="{FF2B5EF4-FFF2-40B4-BE49-F238E27FC236}">
                <a16:creationId xmlns:a16="http://schemas.microsoft.com/office/drawing/2014/main" id="{BE3FB8C3-2C7E-4C59-8BD5-53FA2772DB5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710266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4" name="Picture Placeholder 8">
            <a:extLst>
              <a:ext uri="{FF2B5EF4-FFF2-40B4-BE49-F238E27FC236}">
                <a16:creationId xmlns:a16="http://schemas.microsoft.com/office/drawing/2014/main" id="{FD8FA9DA-C36B-4889-B88F-28B5829E53E2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954283" y="2096716"/>
            <a:ext cx="1259505" cy="1259505"/>
          </a:xfrm>
          <a:prstGeom prst="ellipse">
            <a:avLst/>
          </a:prstGeom>
          <a:pattFill prst="wdUpDiag">
            <a:fgClr>
              <a:srgbClr val="0C4360"/>
            </a:fgClr>
            <a:bgClr>
              <a:schemeClr val="accent1">
                <a:lumMod val="50000"/>
              </a:schemeClr>
            </a:bgClr>
          </a:pattFill>
          <a:ln w="38100">
            <a:solidFill>
              <a:schemeClr val="accent2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tx1">
                    <a:alpha val="0"/>
                  </a:schemeClr>
                </a:solidFill>
              </a:defRPr>
            </a:lvl1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19894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Text Placeholder 22">
            <a:extLst>
              <a:ext uri="{FF2B5EF4-FFF2-40B4-BE49-F238E27FC236}">
                <a16:creationId xmlns:a16="http://schemas.microsoft.com/office/drawing/2014/main" id="{05F72315-51A9-431C-B80A-45E4FB1D6BD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963912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8" name="Text Placeholder 22">
            <a:extLst>
              <a:ext uri="{FF2B5EF4-FFF2-40B4-BE49-F238E27FC236}">
                <a16:creationId xmlns:a16="http://schemas.microsoft.com/office/drawing/2014/main" id="{883D1F0C-34F1-46E1-B178-E4AB82B1463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07930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9" name="Text Placeholder 22">
            <a:extLst>
              <a:ext uri="{FF2B5EF4-FFF2-40B4-BE49-F238E27FC236}">
                <a16:creationId xmlns:a16="http://schemas.microsoft.com/office/drawing/2014/main" id="{7202A849-DF14-40E7-B38D-1185F72603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7451948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0" name="Text Placeholder 22">
            <a:extLst>
              <a:ext uri="{FF2B5EF4-FFF2-40B4-BE49-F238E27FC236}">
                <a16:creationId xmlns:a16="http://schemas.microsoft.com/office/drawing/2014/main" id="{CCFC1ADF-AC11-4CCD-AC2D-478B6FFEA5E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9695965" y="4240093"/>
            <a:ext cx="1776140" cy="1463040"/>
          </a:xfrm>
        </p:spPr>
        <p:txBody>
          <a:bodyPr lIns="0" tIns="0" rIns="0" bIns="0">
            <a:noAutofit/>
          </a:bodyPr>
          <a:lstStyle>
            <a:lvl1pPr marL="0" indent="0" algn="ctr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B4CB326-DA0E-488E-B236-7017E8438FBB}"/>
              </a:ext>
            </a:extLst>
          </p:cNvPr>
          <p:cNvCxnSpPr/>
          <p:nvPr/>
        </p:nvCxnSpPr>
        <p:spPr>
          <a:xfrm>
            <a:off x="1242354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366B533-7212-4A36-9CE2-D6302E721F8F}"/>
              </a:ext>
            </a:extLst>
          </p:cNvPr>
          <p:cNvCxnSpPr/>
          <p:nvPr/>
        </p:nvCxnSpPr>
        <p:spPr>
          <a:xfrm>
            <a:off x="3486372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AD7474CD-E230-4E14-8274-5E20F673F401}"/>
              </a:ext>
            </a:extLst>
          </p:cNvPr>
          <p:cNvCxnSpPr/>
          <p:nvPr/>
        </p:nvCxnSpPr>
        <p:spPr>
          <a:xfrm>
            <a:off x="5730390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BF71FCE-6F39-4D2F-82BE-7D9F1D2ED59F}"/>
              </a:ext>
            </a:extLst>
          </p:cNvPr>
          <p:cNvCxnSpPr/>
          <p:nvPr/>
        </p:nvCxnSpPr>
        <p:spPr>
          <a:xfrm>
            <a:off x="7974408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E97AC7A-17D9-4F42-9DD0-94FE4FC6BF19}"/>
              </a:ext>
            </a:extLst>
          </p:cNvPr>
          <p:cNvCxnSpPr/>
          <p:nvPr/>
        </p:nvCxnSpPr>
        <p:spPr>
          <a:xfrm>
            <a:off x="10218425" y="3825022"/>
            <a:ext cx="731221" cy="0"/>
          </a:xfrm>
          <a:prstGeom prst="line">
            <a:avLst/>
          </a:prstGeom>
          <a:ln w="381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4645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3 Section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  <p:sp>
        <p:nvSpPr>
          <p:cNvPr id="36" name="Text Placeholder 22">
            <a:extLst>
              <a:ext uri="{FF2B5EF4-FFF2-40B4-BE49-F238E27FC236}">
                <a16:creationId xmlns:a16="http://schemas.microsoft.com/office/drawing/2014/main" id="{642D3CE0-C3B4-4F3F-A650-AB452B3AD4B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4169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7" name="Text Placeholder 22">
            <a:extLst>
              <a:ext uri="{FF2B5EF4-FFF2-40B4-BE49-F238E27FC236}">
                <a16:creationId xmlns:a16="http://schemas.microsoft.com/office/drawing/2014/main" id="{DBED2BB0-CDAD-40EE-8B35-C66DF45EE29D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46244" y="4240093"/>
            <a:ext cx="32933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858310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2A19101D-7C37-42BF-8167-5391EA65EC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2094" y="4240093"/>
            <a:ext cx="9402006" cy="1463040"/>
          </a:xfr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None/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231B97CF-FD24-4932-8459-893B1AC73D3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-2" y="1352575"/>
            <a:ext cx="12192002" cy="2289897"/>
          </a:xfrm>
        </p:spPr>
        <p:txBody>
          <a:bodyPr anchor="ctr">
            <a:normAutofit/>
          </a:bodyPr>
          <a:lstStyle>
            <a:lvl1pPr marL="0" indent="0" algn="ctr">
              <a:buNone/>
              <a:defRPr sz="1400">
                <a:solidFill>
                  <a:schemeClr val="accent2"/>
                </a:solidFill>
                <a:latin typeface="Trade Gothic LT Pro" panose="020B0503040303020004" pitchFamily="34" charset="0"/>
              </a:defRPr>
            </a:lvl1pPr>
          </a:lstStyle>
          <a:p>
            <a:r>
              <a:rPr lang="en-US" noProof="0" dirty="0"/>
              <a:t>Insert image</a:t>
            </a:r>
          </a:p>
        </p:txBody>
      </p:sp>
    </p:spTree>
    <p:extLst>
      <p:ext uri="{BB962C8B-B14F-4D97-AF65-F5344CB8AC3E}">
        <p14:creationId xmlns:p14="http://schemas.microsoft.com/office/powerpoint/2010/main" val="14670881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Εικόνα με λεζάντ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30B3A574-7940-4E35-857E-5CA35A5910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110087" y="1444649"/>
            <a:ext cx="7548513" cy="4579079"/>
          </a:xfrm>
        </p:spPr>
        <p:txBody>
          <a:bodyPr>
            <a:norm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noProof="0" dirty="0"/>
              <a:t>Click icon to add picture</a:t>
            </a:r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98211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Περιεχόμενο με λεζάντα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2EEBF51-DCAD-4335-85E9-52801031A1BF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912B51EA-3E6F-4BF6-BE48-62128AF32B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3366" y="1444649"/>
            <a:ext cx="3365063" cy="457907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015C605-1D30-48BC-A0D6-3B11AF56C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4290" y="1444649"/>
            <a:ext cx="7694310" cy="4579079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8703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4494CD2-CCDD-0248-96F8-741002C44255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Freeform: Shape 9">
            <a:extLst>
              <a:ext uri="{FF2B5EF4-FFF2-40B4-BE49-F238E27FC236}">
                <a16:creationId xmlns:a16="http://schemas.microsoft.com/office/drawing/2014/main" id="{07077B00-C1EE-7241-B441-7814F92A7EDF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0" name="Freeform: Shape 17">
            <a:extLst>
              <a:ext uri="{FF2B5EF4-FFF2-40B4-BE49-F238E27FC236}">
                <a16:creationId xmlns:a16="http://schemas.microsoft.com/office/drawing/2014/main" id="{3A1AEBC4-637E-F64C-9192-69AC4BB26D0C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1" name="Freeform: Shape 11">
            <a:extLst>
              <a:ext uri="{FF2B5EF4-FFF2-40B4-BE49-F238E27FC236}">
                <a16:creationId xmlns:a16="http://schemas.microsoft.com/office/drawing/2014/main" id="{669A7039-C54C-8E46-9A8B-DDB2547D989C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Freeform: Shape 7">
            <a:extLst>
              <a:ext uri="{FF2B5EF4-FFF2-40B4-BE49-F238E27FC236}">
                <a16:creationId xmlns:a16="http://schemas.microsoft.com/office/drawing/2014/main" id="{4F173B32-87BB-9A40-8C91-4C1EED2B7ABF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AC87F4E-12B5-1B42-AFD2-4DB39B7645C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25" name="Freeform: Shape 15">
              <a:extLst>
                <a:ext uri="{FF2B5EF4-FFF2-40B4-BE49-F238E27FC236}">
                  <a16:creationId xmlns:a16="http://schemas.microsoft.com/office/drawing/2014/main" id="{03DD8765-59DF-A045-ADB5-E39FAEE153A0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6" name="Freeform: Shape 16">
              <a:extLst>
                <a:ext uri="{FF2B5EF4-FFF2-40B4-BE49-F238E27FC236}">
                  <a16:creationId xmlns:a16="http://schemas.microsoft.com/office/drawing/2014/main" id="{B34B796C-A407-7B4D-B4F0-E58A44FE8DB4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0" name="Freeform: Shape 23">
            <a:extLst>
              <a:ext uri="{FF2B5EF4-FFF2-40B4-BE49-F238E27FC236}">
                <a16:creationId xmlns:a16="http://schemas.microsoft.com/office/drawing/2014/main" id="{CBE3FDC9-67CB-FA42-B127-A36BFF4678BB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1" name="Slide Number Placeholder 4">
            <a:extLst>
              <a:ext uri="{FF2B5EF4-FFF2-40B4-BE49-F238E27FC236}">
                <a16:creationId xmlns:a16="http://schemas.microsoft.com/office/drawing/2014/main" id="{1E902BFF-CA8F-D745-A819-A7BB38B30E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706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A7FF9D7-8545-4547-AC77-A0421EEB9B99}"/>
              </a:ext>
            </a:extLst>
          </p:cNvPr>
          <p:cNvGrpSpPr/>
          <p:nvPr/>
        </p:nvGrpSpPr>
        <p:grpSpPr>
          <a:xfrm>
            <a:off x="0" y="0"/>
            <a:ext cx="6881966" cy="6858876"/>
            <a:chOff x="-5321" y="1096"/>
            <a:chExt cx="5924073" cy="5904197"/>
          </a:xfrm>
        </p:grpSpPr>
        <p:sp>
          <p:nvSpPr>
            <p:cNvPr id="17" name="Right Triangle 16">
              <a:extLst>
                <a:ext uri="{FF2B5EF4-FFF2-40B4-BE49-F238E27FC236}">
                  <a16:creationId xmlns:a16="http://schemas.microsoft.com/office/drawing/2014/main" id="{8DCD5806-2A2F-4ABF-8057-245681C498E6}"/>
                </a:ext>
              </a:extLst>
            </p:cNvPr>
            <p:cNvSpPr/>
            <p:nvPr userDrawn="1"/>
          </p:nvSpPr>
          <p:spPr>
            <a:xfrm rot="16200000" flipH="1" flipV="1">
              <a:off x="4618" y="-8842"/>
              <a:ext cx="5904196" cy="5924073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Right Triangle 17">
              <a:extLst>
                <a:ext uri="{FF2B5EF4-FFF2-40B4-BE49-F238E27FC236}">
                  <a16:creationId xmlns:a16="http://schemas.microsoft.com/office/drawing/2014/main" id="{3A93038F-E9E4-4FFD-B3DF-28DB7C2C1490}"/>
                </a:ext>
              </a:extLst>
            </p:cNvPr>
            <p:cNvSpPr/>
            <p:nvPr userDrawn="1"/>
          </p:nvSpPr>
          <p:spPr>
            <a:xfrm rot="16200000" flipH="1" flipV="1">
              <a:off x="3941" y="-8164"/>
              <a:ext cx="5501471" cy="5519993"/>
            </a:xfrm>
            <a:prstGeom prst="rtTriangle">
              <a:avLst/>
            </a:prstGeom>
            <a:pattFill prst="dkHorz">
              <a:fgClr>
                <a:schemeClr val="accent1"/>
              </a:fgClr>
              <a:bgClr>
                <a:schemeClr val="accent2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ight Triangle 18">
              <a:extLst>
                <a:ext uri="{FF2B5EF4-FFF2-40B4-BE49-F238E27FC236}">
                  <a16:creationId xmlns:a16="http://schemas.microsoft.com/office/drawing/2014/main" id="{5DEA1E02-BBD0-4AE3-AF22-433B90272178}"/>
                </a:ext>
              </a:extLst>
            </p:cNvPr>
            <p:cNvSpPr/>
            <p:nvPr userDrawn="1"/>
          </p:nvSpPr>
          <p:spPr>
            <a:xfrm rot="16200000" flipH="1" flipV="1">
              <a:off x="3131" y="-7355"/>
              <a:ext cx="5019818" cy="5036720"/>
            </a:xfrm>
            <a:prstGeom prst="rtTriangle">
              <a:avLst/>
            </a:prstGeom>
            <a:solidFill>
              <a:schemeClr val="accent2"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17242" y="2807208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87849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E739168-A5E8-443A-B392-7AD4CF8977A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41E10E1E-5268-4F03-BA64-07E19DE26739}"/>
              </a:ext>
            </a:extLst>
          </p:cNvPr>
          <p:cNvSpPr/>
          <p:nvPr/>
        </p:nvSpPr>
        <p:spPr>
          <a:xfrm flipH="1">
            <a:off x="-16297" y="0"/>
            <a:ext cx="12208298" cy="6858000"/>
          </a:xfrm>
          <a:custGeom>
            <a:avLst/>
            <a:gdLst>
              <a:gd name="connsiteX0" fmla="*/ 8574289 w 12208298"/>
              <a:gd name="connsiteY0" fmla="*/ 0 h 6858000"/>
              <a:gd name="connsiteX1" fmla="*/ 0 w 12208298"/>
              <a:gd name="connsiteY1" fmla="*/ 0 h 6858000"/>
              <a:gd name="connsiteX2" fmla="*/ 0 w 12208298"/>
              <a:gd name="connsiteY2" fmla="*/ 6858000 h 6858000"/>
              <a:gd name="connsiteX3" fmla="*/ 532109 w 12208298"/>
              <a:gd name="connsiteY3" fmla="*/ 6858000 h 6858000"/>
              <a:gd name="connsiteX4" fmla="*/ 11495317 w 12208298"/>
              <a:gd name="connsiteY4" fmla="*/ 6858000 h 6858000"/>
              <a:gd name="connsiteX5" fmla="*/ 12208298 w 12208298"/>
              <a:gd name="connsiteY5" fmla="*/ 6858000 h 6858000"/>
              <a:gd name="connsiteX6" fmla="*/ 12208298 w 12208298"/>
              <a:gd name="connsiteY6" fmla="*/ 3146781 h 6858000"/>
              <a:gd name="connsiteX7" fmla="*/ 10353284 w 12208298"/>
              <a:gd name="connsiteY7" fmla="*/ 1291767 h 6858000"/>
              <a:gd name="connsiteX8" fmla="*/ 9866056 w 12208298"/>
              <a:gd name="connsiteY8" fmla="*/ 129176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8298" h="6858000">
                <a:moveTo>
                  <a:pt x="8574289" y="0"/>
                </a:moveTo>
                <a:lnTo>
                  <a:pt x="0" y="0"/>
                </a:lnTo>
                <a:lnTo>
                  <a:pt x="0" y="6858000"/>
                </a:lnTo>
                <a:lnTo>
                  <a:pt x="532109" y="6858000"/>
                </a:lnTo>
                <a:lnTo>
                  <a:pt x="11495317" y="6858000"/>
                </a:lnTo>
                <a:lnTo>
                  <a:pt x="12208298" y="6858000"/>
                </a:lnTo>
                <a:lnTo>
                  <a:pt x="12208298" y="3146781"/>
                </a:lnTo>
                <a:lnTo>
                  <a:pt x="10353284" y="1291767"/>
                </a:lnTo>
                <a:lnTo>
                  <a:pt x="9866056" y="1291767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B989C45D-BDFF-418F-BE79-03FF70015770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0027A677-9ACB-4264-B148-4806678FB83F}"/>
              </a:ext>
            </a:extLst>
          </p:cNvPr>
          <p:cNvSpPr/>
          <p:nvPr/>
        </p:nvSpPr>
        <p:spPr>
          <a:xfrm rot="5400000" flipH="1" flipV="1">
            <a:off x="2667000" y="-2667001"/>
            <a:ext cx="6858000" cy="12192002"/>
          </a:xfrm>
          <a:custGeom>
            <a:avLst/>
            <a:gdLst>
              <a:gd name="connsiteX0" fmla="*/ 6858000 w 6858000"/>
              <a:gd name="connsiteY0" fmla="*/ 3871658 h 12192002"/>
              <a:gd name="connsiteX1" fmla="*/ 6858000 w 6858000"/>
              <a:gd name="connsiteY1" fmla="*/ 12192002 h 12192002"/>
              <a:gd name="connsiteX2" fmla="*/ 5363029 w 6858000"/>
              <a:gd name="connsiteY2" fmla="*/ 12192002 h 12192002"/>
              <a:gd name="connsiteX3" fmla="*/ 5363029 w 6858000"/>
              <a:gd name="connsiteY3" fmla="*/ 12192000 h 12192002"/>
              <a:gd name="connsiteX4" fmla="*/ 0 w 6858000"/>
              <a:gd name="connsiteY4" fmla="*/ 12192000 h 12192002"/>
              <a:gd name="connsiteX5" fmla="*/ 0 w 6858000"/>
              <a:gd name="connsiteY5" fmla="*/ 0 h 12192002"/>
              <a:gd name="connsiteX6" fmla="*/ 3539398 w 6858000"/>
              <a:gd name="connsiteY6" fmla="*/ 0 h 12192002"/>
              <a:gd name="connsiteX7" fmla="*/ 5566229 w 6858000"/>
              <a:gd name="connsiteY7" fmla="*/ 2026831 h 12192002"/>
              <a:gd name="connsiteX8" fmla="*/ 5566229 w 6858000"/>
              <a:gd name="connsiteY8" fmla="*/ 2575538 h 12192002"/>
              <a:gd name="connsiteX9" fmla="*/ 6858000 w 6858000"/>
              <a:gd name="connsiteY9" fmla="*/ 3871657 h 12192002"/>
              <a:gd name="connsiteX10" fmla="*/ 5566229 w 6858000"/>
              <a:gd name="connsiteY10" fmla="*/ 3871657 h 12192002"/>
              <a:gd name="connsiteX11" fmla="*/ 5566229 w 6858000"/>
              <a:gd name="connsiteY11" fmla="*/ 3871658 h 12192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858000" h="12192002">
                <a:moveTo>
                  <a:pt x="6858000" y="3871658"/>
                </a:moveTo>
                <a:lnTo>
                  <a:pt x="6858000" y="12192002"/>
                </a:lnTo>
                <a:lnTo>
                  <a:pt x="5363029" y="12192002"/>
                </a:lnTo>
                <a:lnTo>
                  <a:pt x="5363029" y="12192000"/>
                </a:lnTo>
                <a:lnTo>
                  <a:pt x="0" y="12192000"/>
                </a:lnTo>
                <a:lnTo>
                  <a:pt x="0" y="0"/>
                </a:lnTo>
                <a:lnTo>
                  <a:pt x="3539398" y="0"/>
                </a:lnTo>
                <a:lnTo>
                  <a:pt x="5566229" y="2026831"/>
                </a:lnTo>
                <a:lnTo>
                  <a:pt x="5566229" y="2575538"/>
                </a:lnTo>
                <a:lnTo>
                  <a:pt x="6858000" y="3871657"/>
                </a:lnTo>
                <a:lnTo>
                  <a:pt x="5566229" y="3871657"/>
                </a:lnTo>
                <a:lnTo>
                  <a:pt x="5566229" y="3871658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597736-C478-4C26-9BAF-205FE31E977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60242" y="3429000"/>
            <a:ext cx="4945598" cy="1243584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noProof="0"/>
              <a:t>Thank You</a:t>
            </a:r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C024DCDB-C6BF-455E-AAB8-EAF9DAB302A1}"/>
              </a:ext>
            </a:extLst>
          </p:cNvPr>
          <p:cNvSpPr/>
          <p:nvPr/>
        </p:nvSpPr>
        <p:spPr>
          <a:xfrm rot="13500000">
            <a:off x="-729899" y="-1215856"/>
            <a:ext cx="6043521" cy="8427077"/>
          </a:xfrm>
          <a:custGeom>
            <a:avLst/>
            <a:gdLst>
              <a:gd name="connsiteX0" fmla="*/ 6043521 w 6043521"/>
              <a:gd name="connsiteY0" fmla="*/ 4267535 h 8427077"/>
              <a:gd name="connsiteX1" fmla="*/ 1883979 w 6043521"/>
              <a:gd name="connsiteY1" fmla="*/ 8427077 h 8427077"/>
              <a:gd name="connsiteX2" fmla="*/ 0 w 6043521"/>
              <a:gd name="connsiteY2" fmla="*/ 8427077 h 8427077"/>
              <a:gd name="connsiteX3" fmla="*/ 0 w 6043521"/>
              <a:gd name="connsiteY3" fmla="*/ 1775986 h 8427077"/>
              <a:gd name="connsiteX4" fmla="*/ 1775985 w 6043521"/>
              <a:gd name="connsiteY4" fmla="*/ 0 h 84270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8427077">
                <a:moveTo>
                  <a:pt x="6043521" y="4267535"/>
                </a:moveTo>
                <a:lnTo>
                  <a:pt x="1883979" y="8427077"/>
                </a:lnTo>
                <a:lnTo>
                  <a:pt x="0" y="8427077"/>
                </a:lnTo>
                <a:lnTo>
                  <a:pt x="0" y="1775986"/>
                </a:lnTo>
                <a:lnTo>
                  <a:pt x="1775985" y="0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26AFB47A-5D51-4F9C-B01B-977CE5E3C093}"/>
              </a:ext>
            </a:extLst>
          </p:cNvPr>
          <p:cNvSpPr/>
          <p:nvPr/>
        </p:nvSpPr>
        <p:spPr>
          <a:xfrm rot="13500000">
            <a:off x="-1145231" y="-2123853"/>
            <a:ext cx="6043521" cy="9008880"/>
          </a:xfrm>
          <a:custGeom>
            <a:avLst/>
            <a:gdLst>
              <a:gd name="connsiteX0" fmla="*/ 6043521 w 6043521"/>
              <a:gd name="connsiteY0" fmla="*/ 4849338 h 9008880"/>
              <a:gd name="connsiteX1" fmla="*/ 1883979 w 6043521"/>
              <a:gd name="connsiteY1" fmla="*/ 9008880 h 9008880"/>
              <a:gd name="connsiteX2" fmla="*/ 0 w 6043521"/>
              <a:gd name="connsiteY2" fmla="*/ 9008880 h 9008880"/>
              <a:gd name="connsiteX3" fmla="*/ 0 w 6043521"/>
              <a:gd name="connsiteY3" fmla="*/ 1194182 h 9008880"/>
              <a:gd name="connsiteX4" fmla="*/ 1194182 w 6043521"/>
              <a:gd name="connsiteY4" fmla="*/ 0 h 90088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43521" h="9008880">
                <a:moveTo>
                  <a:pt x="6043521" y="4849338"/>
                </a:moveTo>
                <a:lnTo>
                  <a:pt x="1883979" y="9008880"/>
                </a:lnTo>
                <a:lnTo>
                  <a:pt x="0" y="9008880"/>
                </a:lnTo>
                <a:lnTo>
                  <a:pt x="0" y="1194182"/>
                </a:lnTo>
                <a:lnTo>
                  <a:pt x="1194182" y="0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997A4FF-7390-4173-8ACD-6CF7145AACEC}"/>
              </a:ext>
            </a:extLst>
          </p:cNvPr>
          <p:cNvSpPr/>
          <p:nvPr/>
        </p:nvSpPr>
        <p:spPr>
          <a:xfrm rot="18900000" flipH="1">
            <a:off x="-2681153" y="-465959"/>
            <a:ext cx="8639119" cy="5739762"/>
          </a:xfrm>
          <a:custGeom>
            <a:avLst/>
            <a:gdLst>
              <a:gd name="connsiteX0" fmla="*/ 3789781 w 8639119"/>
              <a:gd name="connsiteY0" fmla="*/ 0 h 5739762"/>
              <a:gd name="connsiteX1" fmla="*/ 0 w 8639119"/>
              <a:gd name="connsiteY1" fmla="*/ 3789782 h 5739762"/>
              <a:gd name="connsiteX2" fmla="*/ 0 w 8639119"/>
              <a:gd name="connsiteY2" fmla="*/ 5739761 h 5739762"/>
              <a:gd name="connsiteX3" fmla="*/ 7748695 w 8639119"/>
              <a:gd name="connsiteY3" fmla="*/ 5739762 h 5739762"/>
              <a:gd name="connsiteX4" fmla="*/ 8639119 w 8639119"/>
              <a:gd name="connsiteY4" fmla="*/ 4849338 h 5739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39119" h="5739762">
                <a:moveTo>
                  <a:pt x="3789781" y="0"/>
                </a:moveTo>
                <a:lnTo>
                  <a:pt x="0" y="3789782"/>
                </a:lnTo>
                <a:lnTo>
                  <a:pt x="0" y="5739761"/>
                </a:lnTo>
                <a:lnTo>
                  <a:pt x="7748695" y="5739762"/>
                </a:lnTo>
                <a:lnTo>
                  <a:pt x="8639119" y="4849338"/>
                </a:lnTo>
                <a:close/>
              </a:path>
            </a:pathLst>
          </a:custGeom>
          <a:solidFill>
            <a:schemeClr val="accent1">
              <a:lumMod val="50000"/>
              <a:alpha val="5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5823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2838D16-809E-4EB1-8C0C-0E63D813911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C43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01FEB333-94B4-4E53-9019-D584810903BB}"/>
              </a:ext>
            </a:extLst>
          </p:cNvPr>
          <p:cNvSpPr/>
          <p:nvPr/>
        </p:nvSpPr>
        <p:spPr>
          <a:xfrm>
            <a:off x="0" y="0"/>
            <a:ext cx="12192000" cy="6862745"/>
          </a:xfrm>
          <a:custGeom>
            <a:avLst/>
            <a:gdLst>
              <a:gd name="connsiteX0" fmla="*/ 0 w 12192000"/>
              <a:gd name="connsiteY0" fmla="*/ 0 h 6849743"/>
              <a:gd name="connsiteX1" fmla="*/ 7554712 w 12192000"/>
              <a:gd name="connsiteY1" fmla="*/ 0 h 6849743"/>
              <a:gd name="connsiteX2" fmla="*/ 10266645 w 12192000"/>
              <a:gd name="connsiteY2" fmla="*/ 2711934 h 6849743"/>
              <a:gd name="connsiteX3" fmla="*/ 11289529 w 12192000"/>
              <a:gd name="connsiteY3" fmla="*/ 2711934 h 6849743"/>
              <a:gd name="connsiteX4" fmla="*/ 12191999 w 12192000"/>
              <a:gd name="connsiteY4" fmla="*/ 3614404 h 6849743"/>
              <a:gd name="connsiteX5" fmla="*/ 12192000 w 12192000"/>
              <a:gd name="connsiteY5" fmla="*/ 6849743 h 6849743"/>
              <a:gd name="connsiteX6" fmla="*/ 0 w 12192000"/>
              <a:gd name="connsiteY6" fmla="*/ 6849743 h 6849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6849743">
                <a:moveTo>
                  <a:pt x="0" y="0"/>
                </a:moveTo>
                <a:lnTo>
                  <a:pt x="7554712" y="0"/>
                </a:lnTo>
                <a:lnTo>
                  <a:pt x="10266645" y="2711934"/>
                </a:lnTo>
                <a:lnTo>
                  <a:pt x="11289529" y="2711934"/>
                </a:lnTo>
                <a:lnTo>
                  <a:pt x="12191999" y="3614404"/>
                </a:lnTo>
                <a:lnTo>
                  <a:pt x="12192000" y="6849743"/>
                </a:lnTo>
                <a:lnTo>
                  <a:pt x="0" y="6849743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59B9489-0CD9-4DB7-AC82-6E7867F91403}"/>
              </a:ext>
            </a:extLst>
          </p:cNvPr>
          <p:cNvSpPr/>
          <p:nvPr/>
        </p:nvSpPr>
        <p:spPr>
          <a:xfrm rot="16200000" flipV="1">
            <a:off x="2626805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accent2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ight Triangle 9">
            <a:extLst>
              <a:ext uri="{FF2B5EF4-FFF2-40B4-BE49-F238E27FC236}">
                <a16:creationId xmlns:a16="http://schemas.microsoft.com/office/drawing/2014/main" id="{A55D1C76-C591-4FA5-9780-87AB6B37C0FA}"/>
              </a:ext>
            </a:extLst>
          </p:cNvPr>
          <p:cNvSpPr/>
          <p:nvPr/>
        </p:nvSpPr>
        <p:spPr>
          <a:xfrm rot="5400000" flipV="1">
            <a:off x="5851010" y="-10649"/>
            <a:ext cx="6326154" cy="6347453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7DC1D12-670F-4235-8791-FA8C2B330871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59569CF-FDAC-47C4-A0F5-296F7117C398}"/>
              </a:ext>
            </a:extLst>
          </p:cNvPr>
          <p:cNvSpPr/>
          <p:nvPr/>
        </p:nvSpPr>
        <p:spPr>
          <a:xfrm rot="2700000">
            <a:off x="9668984" y="1404392"/>
            <a:ext cx="4406148" cy="5299239"/>
          </a:xfrm>
          <a:custGeom>
            <a:avLst/>
            <a:gdLst>
              <a:gd name="connsiteX0" fmla="*/ 0 w 4406148"/>
              <a:gd name="connsiteY0" fmla="*/ 0 h 5299239"/>
              <a:gd name="connsiteX1" fmla="*/ 4406148 w 4406148"/>
              <a:gd name="connsiteY1" fmla="*/ 4406147 h 5299239"/>
              <a:gd name="connsiteX2" fmla="*/ 3513056 w 4406148"/>
              <a:gd name="connsiteY2" fmla="*/ 5299239 h 5299239"/>
              <a:gd name="connsiteX3" fmla="*/ 1 w 4406148"/>
              <a:gd name="connsiteY3" fmla="*/ 5299239 h 52992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406148" h="5299239">
                <a:moveTo>
                  <a:pt x="0" y="0"/>
                </a:moveTo>
                <a:lnTo>
                  <a:pt x="4406148" y="4406147"/>
                </a:lnTo>
                <a:lnTo>
                  <a:pt x="3513056" y="5299239"/>
                </a:lnTo>
                <a:lnTo>
                  <a:pt x="1" y="5299239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D68D0C72-2B2C-4C85-A091-157853C71784}"/>
              </a:ext>
            </a:extLst>
          </p:cNvPr>
          <p:cNvSpPr/>
          <p:nvPr/>
        </p:nvSpPr>
        <p:spPr>
          <a:xfrm rot="8100000" flipH="1">
            <a:off x="9583575" y="1088097"/>
            <a:ext cx="5072180" cy="4843502"/>
          </a:xfrm>
          <a:custGeom>
            <a:avLst/>
            <a:gdLst>
              <a:gd name="connsiteX0" fmla="*/ 5072180 w 5072180"/>
              <a:gd name="connsiteY0" fmla="*/ 4843501 h 4843502"/>
              <a:gd name="connsiteX1" fmla="*/ 228679 w 5072180"/>
              <a:gd name="connsiteY1" fmla="*/ 0 h 4843502"/>
              <a:gd name="connsiteX2" fmla="*/ 1 w 5072180"/>
              <a:gd name="connsiteY2" fmla="*/ 228678 h 4843502"/>
              <a:gd name="connsiteX3" fmla="*/ 0 w 5072180"/>
              <a:gd name="connsiteY3" fmla="*/ 4843502 h 484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72180" h="4843502">
                <a:moveTo>
                  <a:pt x="5072180" y="4843501"/>
                </a:moveTo>
                <a:lnTo>
                  <a:pt x="228679" y="0"/>
                </a:lnTo>
                <a:lnTo>
                  <a:pt x="1" y="228678"/>
                </a:lnTo>
                <a:lnTo>
                  <a:pt x="0" y="4843502"/>
                </a:lnTo>
                <a:close/>
              </a:path>
            </a:pathLst>
          </a:custGeom>
          <a:pattFill prst="wdDn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8E25334A-5FE3-4DDA-8D32-4796CCFCAA74}"/>
              </a:ext>
            </a:extLst>
          </p:cNvPr>
          <p:cNvSpPr/>
          <p:nvPr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8818DF1-D7FD-4C0F-875D-7A07E8F75C06}"/>
              </a:ext>
            </a:extLst>
          </p:cNvPr>
          <p:cNvSpPr/>
          <p:nvPr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F9BB384-9E14-4CEA-82C1-21837229D3EF}"/>
              </a:ext>
            </a:extLst>
          </p:cNvPr>
          <p:cNvGrpSpPr/>
          <p:nvPr/>
        </p:nvGrpSpPr>
        <p:grpSpPr>
          <a:xfrm rot="16200000">
            <a:off x="431651" y="-917359"/>
            <a:ext cx="1532001" cy="1826463"/>
            <a:chOff x="10800164" y="7142066"/>
            <a:chExt cx="2775293" cy="3308724"/>
          </a:xfrm>
        </p:grpSpPr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0862A81A-959D-4EAB-90ED-DB20759BB397}"/>
                </a:ext>
              </a:extLst>
            </p:cNvPr>
            <p:cNvSpPr/>
            <p:nvPr/>
          </p:nvSpPr>
          <p:spPr>
            <a:xfrm rot="2700000">
              <a:off x="10800164" y="7675497"/>
              <a:ext cx="2775293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AB9E28C-9422-42BD-AECE-29B44B5D63E2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772239B-C46D-4458-BB4B-DDB12FAB0172}"/>
              </a:ext>
            </a:extLst>
          </p:cNvPr>
          <p:cNvGrpSpPr/>
          <p:nvPr/>
        </p:nvGrpSpPr>
        <p:grpSpPr>
          <a:xfrm rot="16200000">
            <a:off x="1992859" y="-497210"/>
            <a:ext cx="818398" cy="986162"/>
            <a:chOff x="10945855" y="7317026"/>
            <a:chExt cx="2483924" cy="2993104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C8A2A1A-1FB9-4CA1-B74E-B293187E51AA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F2B18BA-6B43-40FA-A23B-D894D6AB468B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22" name="Slide Number Placeholder 4">
            <a:extLst>
              <a:ext uri="{FF2B5EF4-FFF2-40B4-BE49-F238E27FC236}">
                <a16:creationId xmlns:a16="http://schemas.microsoft.com/office/drawing/2014/main" id="{0F332671-6296-47C8-BF26-B2D962F5D0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7772A652-7229-2B42-B87B-298C31D6F0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</p:spTree>
    <p:extLst>
      <p:ext uri="{BB962C8B-B14F-4D97-AF65-F5344CB8AC3E}">
        <p14:creationId xmlns:p14="http://schemas.microsoft.com/office/powerpoint/2010/main" val="17765881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lt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9318B2B-E019-4078-9EF0-C9D6281AE31B}"/>
              </a:ext>
            </a:extLst>
          </p:cNvPr>
          <p:cNvGrpSpPr/>
          <p:nvPr/>
        </p:nvGrpSpPr>
        <p:grpSpPr>
          <a:xfrm>
            <a:off x="9776075" y="2057401"/>
            <a:ext cx="4413559" cy="3934444"/>
            <a:chOff x="9222437" y="1088097"/>
            <a:chExt cx="5433318" cy="4843502"/>
          </a:xfrm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3E625C0-9656-421F-861F-67C8F93362ED}"/>
                </a:ext>
              </a:extLst>
            </p:cNvPr>
            <p:cNvSpPr/>
            <p:nvPr/>
          </p:nvSpPr>
          <p:spPr>
            <a:xfrm rot="2700000">
              <a:off x="9668983" y="1078460"/>
              <a:ext cx="4406148" cy="5299239"/>
            </a:xfrm>
            <a:custGeom>
              <a:avLst/>
              <a:gdLst>
                <a:gd name="connsiteX0" fmla="*/ 0 w 4406148"/>
                <a:gd name="connsiteY0" fmla="*/ 0 h 5299239"/>
                <a:gd name="connsiteX1" fmla="*/ 4406148 w 4406148"/>
                <a:gd name="connsiteY1" fmla="*/ 4406147 h 5299239"/>
                <a:gd name="connsiteX2" fmla="*/ 3513056 w 4406148"/>
                <a:gd name="connsiteY2" fmla="*/ 5299239 h 5299239"/>
                <a:gd name="connsiteX3" fmla="*/ 1 w 4406148"/>
                <a:gd name="connsiteY3" fmla="*/ 5299239 h 52992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406148" h="5299239">
                  <a:moveTo>
                    <a:pt x="0" y="0"/>
                  </a:moveTo>
                  <a:lnTo>
                    <a:pt x="4406148" y="4406147"/>
                  </a:lnTo>
                  <a:lnTo>
                    <a:pt x="3513056" y="5299239"/>
                  </a:lnTo>
                  <a:lnTo>
                    <a:pt x="1" y="5299239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49F8E490-C6E3-4D00-866F-CD85DD88996E}"/>
                </a:ext>
              </a:extLst>
            </p:cNvPr>
            <p:cNvSpPr/>
            <p:nvPr/>
          </p:nvSpPr>
          <p:spPr>
            <a:xfrm rot="8100000" flipH="1">
              <a:off x="9583575" y="1088097"/>
              <a:ext cx="5072180" cy="4843502"/>
            </a:xfrm>
            <a:custGeom>
              <a:avLst/>
              <a:gdLst>
                <a:gd name="connsiteX0" fmla="*/ 5072180 w 5072180"/>
                <a:gd name="connsiteY0" fmla="*/ 4843501 h 4843502"/>
                <a:gd name="connsiteX1" fmla="*/ 228679 w 5072180"/>
                <a:gd name="connsiteY1" fmla="*/ 0 h 4843502"/>
                <a:gd name="connsiteX2" fmla="*/ 1 w 5072180"/>
                <a:gd name="connsiteY2" fmla="*/ 228678 h 4843502"/>
                <a:gd name="connsiteX3" fmla="*/ 0 w 5072180"/>
                <a:gd name="connsiteY3" fmla="*/ 4843502 h 48435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072180" h="4843502">
                  <a:moveTo>
                    <a:pt x="5072180" y="4843501"/>
                  </a:moveTo>
                  <a:lnTo>
                    <a:pt x="228679" y="0"/>
                  </a:lnTo>
                  <a:lnTo>
                    <a:pt x="1" y="228678"/>
                  </a:lnTo>
                  <a:lnTo>
                    <a:pt x="0" y="4843502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noProof="0" dirty="0"/>
            </a:p>
          </p:txBody>
        </p:sp>
      </p:grp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E8F5B31-1523-46AE-9455-C33DFC1BDDE0}"/>
              </a:ext>
            </a:extLst>
          </p:cNvPr>
          <p:cNvSpPr/>
          <p:nvPr/>
        </p:nvSpPr>
        <p:spPr>
          <a:xfrm rot="2700000">
            <a:off x="11438585" y="5665752"/>
            <a:ext cx="877778" cy="1755556"/>
          </a:xfrm>
          <a:custGeom>
            <a:avLst/>
            <a:gdLst>
              <a:gd name="connsiteX0" fmla="*/ 0 w 877778"/>
              <a:gd name="connsiteY0" fmla="*/ 0 h 1755556"/>
              <a:gd name="connsiteX1" fmla="*/ 877778 w 877778"/>
              <a:gd name="connsiteY1" fmla="*/ 877778 h 1755556"/>
              <a:gd name="connsiteX2" fmla="*/ 0 w 877778"/>
              <a:gd name="connsiteY2" fmla="*/ 1755556 h 1755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77778" h="1755556">
                <a:moveTo>
                  <a:pt x="0" y="0"/>
                </a:moveTo>
                <a:lnTo>
                  <a:pt x="877778" y="877778"/>
                </a:lnTo>
                <a:lnTo>
                  <a:pt x="0" y="175555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D17048F-C2E1-4775-BC32-50BD6219F89D}"/>
              </a:ext>
            </a:extLst>
          </p:cNvPr>
          <p:cNvSpPr/>
          <p:nvPr/>
        </p:nvSpPr>
        <p:spPr>
          <a:xfrm rot="8100000" flipH="1">
            <a:off x="10582265" y="5841410"/>
            <a:ext cx="2372348" cy="1186174"/>
          </a:xfrm>
          <a:custGeom>
            <a:avLst/>
            <a:gdLst>
              <a:gd name="connsiteX0" fmla="*/ 2372348 w 2372348"/>
              <a:gd name="connsiteY0" fmla="*/ 1186174 h 1186174"/>
              <a:gd name="connsiteX1" fmla="*/ 1186174 w 2372348"/>
              <a:gd name="connsiteY1" fmla="*/ 0 h 1186174"/>
              <a:gd name="connsiteX2" fmla="*/ 0 w 2372348"/>
              <a:gd name="connsiteY2" fmla="*/ 1186174 h 11861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72348" h="1186174">
                <a:moveTo>
                  <a:pt x="2372348" y="1186174"/>
                </a:moveTo>
                <a:lnTo>
                  <a:pt x="1186174" y="0"/>
                </a:lnTo>
                <a:lnTo>
                  <a:pt x="0" y="1186174"/>
                </a:lnTo>
                <a:close/>
              </a:path>
            </a:pathLst>
          </a:custGeom>
          <a:pattFill prst="wdUpDiag">
            <a:fgClr>
              <a:schemeClr val="accent1">
                <a:lumMod val="60000"/>
                <a:lumOff val="40000"/>
              </a:schemeClr>
            </a:fgClr>
            <a:bgClr>
              <a:schemeClr val="accent2">
                <a:lumMod val="50000"/>
              </a:schemeClr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EAB002AA-4848-49C8-A834-036F860C79A3}"/>
              </a:ext>
            </a:extLst>
          </p:cNvPr>
          <p:cNvGrpSpPr/>
          <p:nvPr/>
        </p:nvGrpSpPr>
        <p:grpSpPr>
          <a:xfrm rot="16200000" flipH="1">
            <a:off x="9913705" y="6257994"/>
            <a:ext cx="1052473" cy="1209445"/>
            <a:chOff x="10800165" y="7142066"/>
            <a:chExt cx="2775293" cy="3189215"/>
          </a:xfrm>
        </p:grpSpPr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14B187A8-7F8D-469D-A03B-4F835A5746DE}"/>
                </a:ext>
              </a:extLst>
            </p:cNvPr>
            <p:cNvSpPr/>
            <p:nvPr/>
          </p:nvSpPr>
          <p:spPr>
            <a:xfrm rot="2700000">
              <a:off x="10800166" y="7555988"/>
              <a:ext cx="2775292" cy="2775293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03D871D1-A11A-48FB-82A8-8D61AB5CB85C}"/>
                </a:ext>
              </a:extLst>
            </p:cNvPr>
            <p:cNvSpPr/>
            <p:nvPr/>
          </p:nvSpPr>
          <p:spPr>
            <a:xfrm rot="8100000" flipH="1">
              <a:off x="10811837" y="7142066"/>
              <a:ext cx="2751954" cy="2751955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wdDnDiag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2104" y="3886200"/>
            <a:ext cx="7781544" cy="859055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defRPr lang="en-GB" sz="5400" b="1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Section Title 01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194264-A3F5-42E2-9A63-DCCED0457E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754880"/>
            <a:ext cx="6803136" cy="36576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sz="1600" spc="30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/>
            <a:r>
              <a:rPr lang="en-US" noProof="0"/>
              <a:t>Edit Master text styles</a:t>
            </a:r>
          </a:p>
        </p:txBody>
      </p:sp>
      <p:sp>
        <p:nvSpPr>
          <p:cNvPr id="35" name="Slide Number Placeholder 4">
            <a:extLst>
              <a:ext uri="{FF2B5EF4-FFF2-40B4-BE49-F238E27FC236}">
                <a16:creationId xmlns:a16="http://schemas.microsoft.com/office/drawing/2014/main" id="{6F73F836-940E-4B65-A29C-D0869263C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847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2CDBB6E5-B91E-4946-9390-E8693855103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0C3CC1C9-1FA0-4FE4-8984-4A8B3728D674}"/>
              </a:ext>
            </a:extLst>
          </p:cNvPr>
          <p:cNvSpPr/>
          <p:nvPr/>
        </p:nvSpPr>
        <p:spPr>
          <a:xfrm rot="16200000" flipV="1">
            <a:off x="2855762" y="-2473495"/>
            <a:ext cx="6862743" cy="11809733"/>
          </a:xfrm>
          <a:custGeom>
            <a:avLst/>
            <a:gdLst>
              <a:gd name="connsiteX0" fmla="*/ 6862743 w 6862743"/>
              <a:gd name="connsiteY0" fmla="*/ 11809733 h 11809733"/>
              <a:gd name="connsiteX1" fmla="*/ 6862743 w 6862743"/>
              <a:gd name="connsiteY1" fmla="*/ 7708334 h 11809733"/>
              <a:gd name="connsiteX2" fmla="*/ 4147292 w 6862743"/>
              <a:gd name="connsiteY2" fmla="*/ 7708334 h 11809733"/>
              <a:gd name="connsiteX3" fmla="*/ 4147292 w 6862743"/>
              <a:gd name="connsiteY3" fmla="*/ 7708332 h 11809733"/>
              <a:gd name="connsiteX4" fmla="*/ 6862743 w 6862743"/>
              <a:gd name="connsiteY4" fmla="*/ 7708332 h 11809733"/>
              <a:gd name="connsiteX5" fmla="*/ 4147291 w 6862743"/>
              <a:gd name="connsiteY5" fmla="*/ 4987262 h 11809733"/>
              <a:gd name="connsiteX6" fmla="*/ 4147291 w 6862743"/>
              <a:gd name="connsiteY6" fmla="*/ 3835308 h 11809733"/>
              <a:gd name="connsiteX7" fmla="*/ 307017 w 6862743"/>
              <a:gd name="connsiteY7" fmla="*/ 0 h 11809733"/>
              <a:gd name="connsiteX8" fmla="*/ 0 w 6862743"/>
              <a:gd name="connsiteY8" fmla="*/ 0 h 11809733"/>
              <a:gd name="connsiteX9" fmla="*/ 0 w 6862743"/>
              <a:gd name="connsiteY9" fmla="*/ 11809733 h 118097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3" h="11809733">
                <a:moveTo>
                  <a:pt x="6862743" y="11809733"/>
                </a:moveTo>
                <a:lnTo>
                  <a:pt x="6862743" y="7708334"/>
                </a:lnTo>
                <a:lnTo>
                  <a:pt x="4147292" y="7708334"/>
                </a:lnTo>
                <a:lnTo>
                  <a:pt x="4147292" y="7708332"/>
                </a:lnTo>
                <a:lnTo>
                  <a:pt x="6862743" y="7708332"/>
                </a:lnTo>
                <a:lnTo>
                  <a:pt x="4147291" y="4987262"/>
                </a:lnTo>
                <a:lnTo>
                  <a:pt x="4147291" y="3835308"/>
                </a:lnTo>
                <a:lnTo>
                  <a:pt x="307017" y="0"/>
                </a:lnTo>
                <a:lnTo>
                  <a:pt x="0" y="0"/>
                </a:lnTo>
                <a:lnTo>
                  <a:pt x="0" y="11809733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8E049265-431E-48DE-B7F7-4959930171DC}"/>
              </a:ext>
            </a:extLst>
          </p:cNvPr>
          <p:cNvSpPr/>
          <p:nvPr/>
        </p:nvSpPr>
        <p:spPr>
          <a:xfrm rot="16200000" flipV="1">
            <a:off x="2626806" y="-2626805"/>
            <a:ext cx="6862743" cy="12116353"/>
          </a:xfrm>
          <a:custGeom>
            <a:avLst/>
            <a:gdLst>
              <a:gd name="connsiteX0" fmla="*/ 6853871 w 6853871"/>
              <a:gd name="connsiteY0" fmla="*/ 12116353 h 12116353"/>
              <a:gd name="connsiteX1" fmla="*/ 6853871 w 6853871"/>
              <a:gd name="connsiteY1" fmla="*/ 8014954 h 12116353"/>
              <a:gd name="connsiteX2" fmla="*/ 4141930 w 6853871"/>
              <a:gd name="connsiteY2" fmla="*/ 8014954 h 12116353"/>
              <a:gd name="connsiteX3" fmla="*/ 4141930 w 6853871"/>
              <a:gd name="connsiteY3" fmla="*/ 8014952 h 12116353"/>
              <a:gd name="connsiteX4" fmla="*/ 6853871 w 6853871"/>
              <a:gd name="connsiteY4" fmla="*/ 8014952 h 12116353"/>
              <a:gd name="connsiteX5" fmla="*/ 4141930 w 6853871"/>
              <a:gd name="connsiteY5" fmla="*/ 5293882 h 12116353"/>
              <a:gd name="connsiteX6" fmla="*/ 4141930 w 6853871"/>
              <a:gd name="connsiteY6" fmla="*/ 4141928 h 12116353"/>
              <a:gd name="connsiteX7" fmla="*/ 0 w 6853871"/>
              <a:gd name="connsiteY7" fmla="*/ 0 h 12116353"/>
              <a:gd name="connsiteX8" fmla="*/ 0 w 6853871"/>
              <a:gd name="connsiteY8" fmla="*/ 12116353 h 12116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853871" h="12116353">
                <a:moveTo>
                  <a:pt x="6853871" y="12116353"/>
                </a:moveTo>
                <a:lnTo>
                  <a:pt x="6853871" y="8014954"/>
                </a:lnTo>
                <a:lnTo>
                  <a:pt x="4141930" y="8014954"/>
                </a:lnTo>
                <a:lnTo>
                  <a:pt x="4141930" y="8014952"/>
                </a:lnTo>
                <a:lnTo>
                  <a:pt x="6853871" y="8014952"/>
                </a:lnTo>
                <a:lnTo>
                  <a:pt x="4141930" y="5293882"/>
                </a:lnTo>
                <a:lnTo>
                  <a:pt x="4141930" y="4141928"/>
                </a:lnTo>
                <a:lnTo>
                  <a:pt x="0" y="0"/>
                </a:lnTo>
                <a:lnTo>
                  <a:pt x="0" y="12116353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173E5F2D-1F8E-4DCC-857F-932C6C6539BB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CB4C115-EFF9-405C-98BE-F4077B9730D0}"/>
              </a:ext>
            </a:extLst>
          </p:cNvPr>
          <p:cNvSpPr/>
          <p:nvPr/>
        </p:nvSpPr>
        <p:spPr>
          <a:xfrm>
            <a:off x="533399" y="914400"/>
            <a:ext cx="1944914" cy="1944914"/>
          </a:xfrm>
          <a:prstGeom prst="ellipse">
            <a:avLst/>
          </a:prstGeom>
          <a:solidFill>
            <a:schemeClr val="accent1">
              <a:lumMod val="50000"/>
            </a:schemeClr>
          </a:solidFill>
          <a:ln w="76200">
            <a:solidFill>
              <a:schemeClr val="accent1">
                <a:alpha val="5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C9A300DD-BB54-44ED-A7E4-01CD41EC930F}"/>
              </a:ext>
            </a:extLst>
          </p:cNvPr>
          <p:cNvSpPr txBox="1">
            <a:spLocks/>
          </p:cNvSpPr>
          <p:nvPr/>
        </p:nvSpPr>
        <p:spPr>
          <a:xfrm>
            <a:off x="956993" y="923305"/>
            <a:ext cx="1005115" cy="285931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3600" b="0" i="0" kern="120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pPr algn="ctr"/>
            <a:r>
              <a:rPr lang="en-US" sz="18400" noProof="0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</a:rPr>
              <a:t>“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374B20-3E42-44AF-BEF1-8AB33067395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3399" y="3200400"/>
            <a:ext cx="7551057" cy="2859313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lnSpc>
                <a:spcPct val="100000"/>
              </a:lnSpc>
              <a:defRPr lang="en-GB" sz="3200" b="0" i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Quote</a:t>
            </a:r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A4E6C1FF-5925-42B3-B7F9-0A0031BDA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8847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+ Text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3618670-D1E4-466C-BDB5-FC890AC314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44500" y="1625385"/>
            <a:ext cx="6718300" cy="4093243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6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4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2pPr>
            <a:lvl3pPr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defRPr sz="12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3pPr>
            <a:lvl4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66421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Μόνο τίτλος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5611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62814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Τίτλος και περιεχόμενο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0103A49C-32FF-49E6-86F3-FC2E19517B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11215235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74893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Σύγκριση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7FA80A70-18DE-4DB9-9982-BA75BE54C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4500" y="1681163"/>
            <a:ext cx="5157787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6" name="Text Placeholder 4">
            <a:extLst>
              <a:ext uri="{FF2B5EF4-FFF2-40B4-BE49-F238E27FC236}">
                <a16:creationId xmlns:a16="http://schemas.microsoft.com/office/drawing/2014/main" id="{2801C0EF-C078-44B0-AD01-4850E9A65EE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00812" y="1681163"/>
            <a:ext cx="5157788" cy="823912"/>
          </a:xfrm>
        </p:spPr>
        <p:txBody>
          <a:bodyPr anchor="t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/>
              <a:t>Edit Master text styles</a:t>
            </a:r>
          </a:p>
        </p:txBody>
      </p:sp>
      <p:sp>
        <p:nvSpPr>
          <p:cNvPr id="27" name="Content Placeholder 3">
            <a:extLst>
              <a:ext uri="{FF2B5EF4-FFF2-40B4-BE49-F238E27FC236}">
                <a16:creationId xmlns:a16="http://schemas.microsoft.com/office/drawing/2014/main" id="{7C9DED91-45F6-4308-A085-1EFACA6468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4500" y="2505075"/>
            <a:ext cx="5157787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8" name="Content Placeholder 5">
            <a:extLst>
              <a:ext uri="{FF2B5EF4-FFF2-40B4-BE49-F238E27FC236}">
                <a16:creationId xmlns:a16="http://schemas.microsoft.com/office/drawing/2014/main" id="{0574B5E7-B666-439B-9278-67BE1EA6EB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75412" y="2505075"/>
            <a:ext cx="5183188" cy="3684588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794609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1B0E15-6FC5-434E-8780-B186D9DB0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0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noProof="0"/>
              <a:t>Κάντε κλικ για να επεξεργαστείτε τον τίτλο υποδείγματος</a:t>
            </a:r>
            <a:endParaRPr lang="en-US" noProof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C7B128-34F3-405C-B601-8BAFDB434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820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noProof="0"/>
              <a:t>Στυλ κειμένου υποδείγματος</a:t>
            </a:r>
          </a:p>
          <a:p>
            <a:pPr lvl="1"/>
            <a:r>
              <a:rPr lang="el-GR" noProof="0"/>
              <a:t>Δεύτερο επίπεδο</a:t>
            </a:r>
          </a:p>
          <a:p>
            <a:pPr lvl="2"/>
            <a:r>
              <a:rPr lang="el-GR" noProof="0"/>
              <a:t>Τρίτο επίπεδο</a:t>
            </a:r>
          </a:p>
          <a:p>
            <a:pPr lvl="3"/>
            <a:r>
              <a:rPr lang="el-GR" noProof="0"/>
              <a:t>Τέταρτο επίπεδο</a:t>
            </a:r>
          </a:p>
          <a:p>
            <a:pPr lvl="4"/>
            <a:r>
              <a:rPr lang="el-GR" noProof="0"/>
              <a:t>Πέμπτο επίπεδο</a:t>
            </a:r>
            <a:endParaRPr lang="en-US" noProof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5A7754-E8C7-438B-922D-9027C6CF58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12500" y="6356350"/>
            <a:ext cx="66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4A4759-D417-40C9-9C80-55C3402CDCE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DDDB7D-9189-9548-A2B9-81DC62C3C1A3}"/>
              </a:ext>
            </a:extLst>
          </p:cNvPr>
          <p:cNvSpPr/>
          <p:nvPr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7" name="Freeform: Shape 9">
            <a:extLst>
              <a:ext uri="{FF2B5EF4-FFF2-40B4-BE49-F238E27FC236}">
                <a16:creationId xmlns:a16="http://schemas.microsoft.com/office/drawing/2014/main" id="{096D8877-6B4A-4540-8927-767DD7401718}"/>
              </a:ext>
            </a:extLst>
          </p:cNvPr>
          <p:cNvSpPr/>
          <p:nvPr/>
        </p:nvSpPr>
        <p:spPr>
          <a:xfrm>
            <a:off x="0" y="1"/>
            <a:ext cx="12192001" cy="6857999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8" name="Freeform: Shape 17">
            <a:extLst>
              <a:ext uri="{FF2B5EF4-FFF2-40B4-BE49-F238E27FC236}">
                <a16:creationId xmlns:a16="http://schemas.microsoft.com/office/drawing/2014/main" id="{5AF2E123-FE0F-8541-8E36-5030C450AA7E}"/>
              </a:ext>
            </a:extLst>
          </p:cNvPr>
          <p:cNvSpPr/>
          <p:nvPr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 dirty="0"/>
          </a:p>
        </p:txBody>
      </p:sp>
      <p:sp>
        <p:nvSpPr>
          <p:cNvPr id="9" name="Freeform: Shape 11">
            <a:extLst>
              <a:ext uri="{FF2B5EF4-FFF2-40B4-BE49-F238E27FC236}">
                <a16:creationId xmlns:a16="http://schemas.microsoft.com/office/drawing/2014/main" id="{E5519D99-3B68-924A-9CD0-14B911711CA8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Freeform: Shape 7">
            <a:extLst>
              <a:ext uri="{FF2B5EF4-FFF2-40B4-BE49-F238E27FC236}">
                <a16:creationId xmlns:a16="http://schemas.microsoft.com/office/drawing/2014/main" id="{A09E21A9-FBEF-144C-A152-FE484F3C55C1}"/>
              </a:ext>
            </a:extLst>
          </p:cNvPr>
          <p:cNvSpPr/>
          <p:nvPr/>
        </p:nvSpPr>
        <p:spPr>
          <a:xfrm rot="16200000" flipV="1">
            <a:off x="2664629" y="-2669372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0C7F2CB-A8CE-1545-A08D-93592C4BAEEA}"/>
              </a:ext>
            </a:extLst>
          </p:cNvPr>
          <p:cNvSpPr txBox="1">
            <a:spLocks/>
          </p:cNvSpPr>
          <p:nvPr/>
        </p:nvSpPr>
        <p:spPr>
          <a:xfrm>
            <a:off x="444500" y="542925"/>
            <a:ext cx="11214100" cy="53553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GB" sz="3200" b="1" kern="1200" spc="-70" baseline="0" dirty="0">
                <a:solidFill>
                  <a:schemeClr val="bg1"/>
                </a:solidFill>
                <a:latin typeface="Trebuchet MS" panose="020B0603020202020204" pitchFamily="34" charset="0"/>
                <a:ea typeface="+mj-ea"/>
                <a:cs typeface="+mj-cs"/>
              </a:defRPr>
            </a:lvl1pPr>
          </a:lstStyle>
          <a:p>
            <a:r>
              <a:rPr lang="en-US" noProof="0" dirty="0">
                <a:latin typeface="+mj-lt"/>
              </a:rPr>
              <a:t>Click to edit Master title style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068FCE4-1B47-3C4B-B091-013120A97D09}"/>
              </a:ext>
            </a:extLst>
          </p:cNvPr>
          <p:cNvGrpSpPr/>
          <p:nvPr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3" name="Freeform: Shape 15">
              <a:extLst>
                <a:ext uri="{FF2B5EF4-FFF2-40B4-BE49-F238E27FC236}">
                  <a16:creationId xmlns:a16="http://schemas.microsoft.com/office/drawing/2014/main" id="{FEC3FDE7-F27E-5E4E-8752-287CAB7792D4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4" name="Freeform: Shape 16">
              <a:extLst>
                <a:ext uri="{FF2B5EF4-FFF2-40B4-BE49-F238E27FC236}">
                  <a16:creationId xmlns:a16="http://schemas.microsoft.com/office/drawing/2014/main" id="{81C902DB-0D21-5044-82B6-9E7A70A1BF62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E1E08A0-195D-694F-947B-986A76FBB93E}"/>
              </a:ext>
            </a:extLst>
          </p:cNvPr>
          <p:cNvGrpSpPr/>
          <p:nvPr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6" name="Rectangle: Single Corner Snipped 18">
              <a:extLst>
                <a:ext uri="{FF2B5EF4-FFF2-40B4-BE49-F238E27FC236}">
                  <a16:creationId xmlns:a16="http://schemas.microsoft.com/office/drawing/2014/main" id="{ED5DFFCD-1EE3-E64E-B51F-BD7D72413E0B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chemeClr val="accent5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 dirty="0"/>
            </a:p>
          </p:txBody>
        </p:sp>
        <p:sp>
          <p:nvSpPr>
            <p:cNvPr id="17" name="Rectangle: Single Corner Snipped 2">
              <a:extLst>
                <a:ext uri="{FF2B5EF4-FFF2-40B4-BE49-F238E27FC236}">
                  <a16:creationId xmlns:a16="http://schemas.microsoft.com/office/drawing/2014/main" id="{C12DB3CA-8E64-AA43-BFBE-A2CA9A816DBE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8" name="Freeform: Shape 23">
            <a:extLst>
              <a:ext uri="{FF2B5EF4-FFF2-40B4-BE49-F238E27FC236}">
                <a16:creationId xmlns:a16="http://schemas.microsoft.com/office/drawing/2014/main" id="{A587DEFD-D470-4142-8E0D-A71DDB147C92}"/>
              </a:ext>
            </a:extLst>
          </p:cNvPr>
          <p:cNvSpPr/>
          <p:nvPr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9" name="Slide Number Placeholder 4">
            <a:extLst>
              <a:ext uri="{FF2B5EF4-FFF2-40B4-BE49-F238E27FC236}">
                <a16:creationId xmlns:a16="http://schemas.microsoft.com/office/drawing/2014/main" id="{7D9BF857-7910-734D-A217-5E3344220AA2}"/>
              </a:ext>
            </a:extLst>
          </p:cNvPr>
          <p:cNvSpPr txBox="1">
            <a:spLocks/>
          </p:cNvSpPr>
          <p:nvPr/>
        </p:nvSpPr>
        <p:spPr>
          <a:xfrm>
            <a:off x="11252200" y="6315075"/>
            <a:ext cx="4064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000" kern="1200">
                <a:solidFill>
                  <a:schemeClr val="bg1"/>
                </a:solidFill>
                <a:latin typeface="Trade Gothic LT Pro" panose="020B05030403030200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52456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pos="336">
          <p15:clr>
            <a:srgbClr val="F26B43"/>
          </p15:clr>
        </p15:guide>
        <p15:guide id="4" orient="horz" pos="336">
          <p15:clr>
            <a:srgbClr val="F26B43"/>
          </p15:clr>
        </p15:guide>
        <p15:guide id="5" pos="7344">
          <p15:clr>
            <a:srgbClr val="F26B43"/>
          </p15:clr>
        </p15:guide>
        <p15:guide id="6" orient="horz" pos="398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flutter.dev/docs/development/ui/widgets" TargetMode="Externa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61488" y="2395728"/>
            <a:ext cx="7077456" cy="1243584"/>
          </a:xfrm>
        </p:spPr>
        <p:txBody>
          <a:bodyPr/>
          <a:lstStyle/>
          <a:p>
            <a:r>
              <a:rPr lang="el-GR" sz="4800" dirty="0" err="1"/>
              <a:t>Βιοϊατρική</a:t>
            </a:r>
            <a:r>
              <a:rPr lang="el-GR" sz="4800"/>
              <a:t> </a:t>
            </a:r>
            <a:br>
              <a:rPr lang="el-GR" sz="4800"/>
            </a:br>
            <a:r>
              <a:rPr lang="el-GR" sz="4800"/>
              <a:t>Πληροφορική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l-GR" dirty="0"/>
              <a:t>Λευτέρης </a:t>
            </a:r>
            <a:r>
              <a:rPr lang="el-GR" dirty="0" err="1"/>
              <a:t>Κουμάκης</a:t>
            </a:r>
            <a:r>
              <a:rPr lang="el-GR" dirty="0"/>
              <a:t>, </a:t>
            </a:r>
          </a:p>
          <a:p>
            <a:r>
              <a:rPr lang="el-GR" dirty="0"/>
              <a:t>Μαρία Χατζημηνά</a:t>
            </a:r>
          </a:p>
        </p:txBody>
      </p:sp>
    </p:spTree>
    <p:extLst>
      <p:ext uri="{BB962C8B-B14F-4D97-AF65-F5344CB8AC3E}">
        <p14:creationId xmlns:p14="http://schemas.microsoft.com/office/powerpoint/2010/main" val="34645446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4A2512-988C-4C73-B484-DFB998AD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Splash Screen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F1F01A-E69E-4C3F-BF02-80EDF69E41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5652635" cy="4351338"/>
          </a:xfrm>
        </p:spPr>
        <p:txBody>
          <a:bodyPr>
            <a:normAutofit fontScale="92500"/>
          </a:bodyPr>
          <a:lstStyle/>
          <a:p>
            <a:r>
              <a:rPr lang="el-GR" dirty="0"/>
              <a:t>Η σελίδα που θα ανοίγει όταν τρέχουμε την εφαρμογή</a:t>
            </a:r>
          </a:p>
          <a:p>
            <a:r>
              <a:rPr lang="el-GR" dirty="0"/>
              <a:t>Αλλαγή κειμένου</a:t>
            </a:r>
            <a:r>
              <a:rPr lang="en-US" dirty="0"/>
              <a:t> </a:t>
            </a:r>
            <a:r>
              <a:rPr lang="el-GR" dirty="0"/>
              <a:t>με </a:t>
            </a:r>
            <a:r>
              <a:rPr lang="en-US" dirty="0"/>
              <a:t>Random</a:t>
            </a:r>
            <a:r>
              <a:rPr lang="el-GR" dirty="0"/>
              <a:t> τρόπο</a:t>
            </a:r>
            <a:endParaRPr lang="en-US" dirty="0"/>
          </a:p>
          <a:p>
            <a:pPr lvl="1"/>
            <a:r>
              <a:rPr lang="en-US" dirty="0">
                <a:solidFill>
                  <a:schemeClr val="accent6"/>
                </a:solidFill>
              </a:rPr>
              <a:t>import 'dart:math’;</a:t>
            </a:r>
          </a:p>
          <a:p>
            <a:pPr lvl="1"/>
            <a:r>
              <a:rPr lang="el-GR" dirty="0"/>
              <a:t>Κάνουμε </a:t>
            </a:r>
            <a:r>
              <a:rPr lang="en-US" dirty="0"/>
              <a:t>override </a:t>
            </a:r>
            <a:r>
              <a:rPr lang="el-GR" dirty="0"/>
              <a:t>την </a:t>
            </a:r>
            <a:r>
              <a:rPr lang="en-US" dirty="0"/>
              <a:t>init.State</a:t>
            </a:r>
          </a:p>
          <a:p>
            <a:r>
              <a:rPr lang="en-US" dirty="0"/>
              <a:t>H init.State </a:t>
            </a:r>
            <a:r>
              <a:rPr lang="el-GR" dirty="0"/>
              <a:t>καλείτε μόνο μια φορά ακόμα και στα </a:t>
            </a:r>
            <a:r>
              <a:rPr lang="en-US" dirty="0"/>
              <a:t>statefulWidgets</a:t>
            </a:r>
          </a:p>
          <a:p>
            <a:r>
              <a:rPr lang="el-GR" dirty="0"/>
              <a:t>Κάνουμε </a:t>
            </a:r>
            <a:r>
              <a:rPr lang="en-US" dirty="0"/>
              <a:t>override </a:t>
            </a:r>
            <a:r>
              <a:rPr lang="el-GR" dirty="0"/>
              <a:t>την </a:t>
            </a:r>
            <a:r>
              <a:rPr lang="en-US" dirty="0"/>
              <a:t>init.State </a:t>
            </a:r>
            <a:r>
              <a:rPr lang="el-GR" dirty="0"/>
              <a:t>όταν θέλουμε να κάνουμε κάποια αρχικοποίηση πριν να τρέξει η </a:t>
            </a:r>
            <a:r>
              <a:rPr lang="en-US" dirty="0"/>
              <a:t>build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C62A89-2671-4AF2-AB66-0900718A3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531" y="1369824"/>
            <a:ext cx="4765093" cy="5262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75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2DCC59-4B24-4D5D-B7E5-78AF1F43A5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setState - initState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537C02-AA01-477F-82FF-72976D9BA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setState</a:t>
            </a:r>
          </a:p>
          <a:p>
            <a:pPr lvl="1"/>
            <a:r>
              <a:rPr lang="el-GR" dirty="0"/>
              <a:t>Η κλήση του setState ειδοποιεί το </a:t>
            </a:r>
            <a:r>
              <a:rPr lang="en-US" dirty="0"/>
              <a:t> framework</a:t>
            </a:r>
            <a:r>
              <a:rPr lang="el-GR" dirty="0"/>
              <a:t> ότι η εσωτερική κατάσταση αυτού του αντικειμένου έχει αλλάξει με τρόπο που μπορεί να επηρεάσει τη διεπαφή χρήστη σε αυτό το υπό-δέντρο, γεγονός που προκαλεί το </a:t>
            </a:r>
            <a:r>
              <a:rPr lang="en-US" dirty="0"/>
              <a:t>framework</a:t>
            </a:r>
            <a:r>
              <a:rPr lang="el-GR" dirty="0"/>
              <a:t> να εκτελέσει την </a:t>
            </a:r>
            <a:r>
              <a:rPr lang="en-US" dirty="0"/>
              <a:t>build </a:t>
            </a:r>
            <a:r>
              <a:rPr lang="el-GR" dirty="0"/>
              <a:t>για να αλλάξει την κατάσταση του συγκεκριμένου αντικειμένου.</a:t>
            </a:r>
            <a:endParaRPr lang="en-US" dirty="0"/>
          </a:p>
          <a:p>
            <a:r>
              <a:rPr lang="en-US" dirty="0"/>
              <a:t>initState</a:t>
            </a:r>
          </a:p>
          <a:p>
            <a:pPr lvl="1"/>
            <a:r>
              <a:rPr lang="el-GR" dirty="0"/>
              <a:t>Κάνουμε </a:t>
            </a:r>
            <a:r>
              <a:rPr lang="en-US" dirty="0"/>
              <a:t>override</a:t>
            </a:r>
            <a:r>
              <a:rPr lang="el-GR" dirty="0"/>
              <a:t> αυτήν τη μέθοδο αν χρειαστεί να κάνουμε κάποιου είδος αρχικοποίησης επειδή σε αντίθεση με την </a:t>
            </a:r>
            <a:r>
              <a:rPr lang="el-GR" dirty="0" err="1"/>
              <a:t>build</a:t>
            </a:r>
            <a:r>
              <a:rPr lang="el-GR" dirty="0"/>
              <a:t>() αυτή η μέθοδος καλείται μία φορά 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3E298DB-D667-410D-ADE5-A0C90AC478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6154" y="5310012"/>
            <a:ext cx="336232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900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E3C12-8B95-412F-8ED9-0F79449AB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Κώδικας </a:t>
            </a:r>
            <a:r>
              <a:rPr lang="en-US" dirty="0"/>
              <a:t>Stateless </a:t>
            </a:r>
            <a:r>
              <a:rPr lang="el-GR" dirty="0"/>
              <a:t>και </a:t>
            </a:r>
            <a:r>
              <a:rPr lang="en-US" dirty="0"/>
              <a:t>Stateful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6222F8-44AC-4D25-9F46-1ADE239C5545}"/>
              </a:ext>
            </a:extLst>
          </p:cNvPr>
          <p:cNvSpPr txBox="1"/>
          <p:nvPr/>
        </p:nvSpPr>
        <p:spPr>
          <a:xfrm>
            <a:off x="6333689" y="2136338"/>
            <a:ext cx="49998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 MyWidget extends StatefulWidget {</a:t>
            </a:r>
          </a:p>
          <a:p>
            <a:r>
              <a:rPr lang="en-US" dirty="0">
                <a:solidFill>
                  <a:schemeClr val="bg1"/>
                </a:solidFill>
              </a:rPr>
              <a:t>  const MyWidget({Key? key}) : super(key: key);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State&lt;MyWidget&gt; createState() =&gt; _MyWidgetState();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class _MyWidgetState extends State&lt;MyWidget&gt; {</a:t>
            </a:r>
          </a:p>
          <a:p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Widget build(BuildContext context) {</a:t>
            </a:r>
          </a:p>
          <a:p>
            <a:r>
              <a:rPr lang="en-US" dirty="0">
                <a:solidFill>
                  <a:schemeClr val="bg1"/>
                </a:solidFill>
              </a:rPr>
              <a:t> </a:t>
            </a:r>
          </a:p>
          <a:p>
            <a:r>
              <a:rPr lang="en-US" dirty="0">
                <a:solidFill>
                  <a:schemeClr val="bg1"/>
                </a:solidFill>
              </a:rPr>
              <a:t>  }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A460F-7469-4A0A-98E0-27B59A9DEC9A}"/>
              </a:ext>
            </a:extLst>
          </p:cNvPr>
          <p:cNvSpPr txBox="1"/>
          <p:nvPr/>
        </p:nvSpPr>
        <p:spPr>
          <a:xfrm>
            <a:off x="604007" y="2136338"/>
            <a:ext cx="52543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class MyWidget extends StatelessWidget {</a:t>
            </a:r>
          </a:p>
          <a:p>
            <a:r>
              <a:rPr lang="en-US" dirty="0">
                <a:solidFill>
                  <a:schemeClr val="bg1"/>
                </a:solidFill>
              </a:rPr>
              <a:t>  const MyWidget({Key? key}) : super(key: key);</a:t>
            </a:r>
          </a:p>
          <a:p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  @override</a:t>
            </a:r>
          </a:p>
          <a:p>
            <a:r>
              <a:rPr lang="en-US" dirty="0">
                <a:solidFill>
                  <a:schemeClr val="bg1"/>
                </a:solidFill>
              </a:rPr>
              <a:t>  Widget build(BuildContext context) {</a:t>
            </a:r>
          </a:p>
          <a:p>
            <a:r>
              <a:rPr lang="en-US" dirty="0">
                <a:solidFill>
                  <a:schemeClr val="bg1"/>
                </a:solidFill>
              </a:rPr>
              <a:t>    </a:t>
            </a:r>
          </a:p>
          <a:p>
            <a:r>
              <a:rPr lang="en-US" dirty="0">
                <a:solidFill>
                  <a:schemeClr val="bg1"/>
                </a:solidFill>
              </a:rPr>
              <a:t>  }</a:t>
            </a:r>
          </a:p>
          <a:p>
            <a:r>
              <a:rPr lang="en-US" dirty="0">
                <a:solidFill>
                  <a:schemeClr val="bg1"/>
                </a:solidFill>
              </a:rPr>
              <a:t>}</a:t>
            </a:r>
          </a:p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B493CF-F1DF-4516-9892-5CD25A5DDFFC}"/>
              </a:ext>
            </a:extLst>
          </p:cNvPr>
          <p:cNvSpPr txBox="1"/>
          <p:nvPr/>
        </p:nvSpPr>
        <p:spPr>
          <a:xfrm>
            <a:off x="2592199" y="1674673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Stateless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4C0EC2E-0486-4C52-A6FE-5106C30E21EC}"/>
              </a:ext>
            </a:extLst>
          </p:cNvPr>
          <p:cNvSpPr txBox="1"/>
          <p:nvPr/>
        </p:nvSpPr>
        <p:spPr>
          <a:xfrm>
            <a:off x="8108089" y="1674673"/>
            <a:ext cx="12282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Stateful</a:t>
            </a:r>
          </a:p>
        </p:txBody>
      </p:sp>
    </p:spTree>
    <p:extLst>
      <p:ext uri="{BB962C8B-B14F-4D97-AF65-F5344CB8AC3E}">
        <p14:creationId xmlns:p14="http://schemas.microsoft.com/office/powerpoint/2010/main" val="25031049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B8B18A-792B-46B3-9D0C-13C23F7C99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Widget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7B6FC4-09AB-47B5-B946-A8BC2D3F41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6" y="1825625"/>
            <a:ext cx="5512818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Card Widget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Χρησιμοποιούμε το </a:t>
            </a:r>
            <a:r>
              <a:rPr lang="en-US" dirty="0"/>
              <a:t>name argument elevation </a:t>
            </a:r>
            <a:r>
              <a:rPr lang="el-GR" dirty="0"/>
              <a:t>για την σκίαση</a:t>
            </a:r>
            <a:endParaRPr lang="en-US" dirty="0"/>
          </a:p>
          <a:p>
            <a:r>
              <a:rPr lang="en-US" dirty="0"/>
              <a:t>Material Widget:</a:t>
            </a:r>
            <a:endParaRPr lang="el-GR" dirty="0"/>
          </a:p>
          <a:p>
            <a:pPr lvl="1"/>
            <a:r>
              <a:rPr lang="en-US" dirty="0"/>
              <a:t>elevation</a:t>
            </a:r>
            <a:r>
              <a:rPr lang="el-GR" dirty="0"/>
              <a:t>: σκίαση</a:t>
            </a:r>
          </a:p>
          <a:p>
            <a:pPr lvl="1"/>
            <a:r>
              <a:rPr lang="en-US" dirty="0"/>
              <a:t>borderRadius: </a:t>
            </a:r>
            <a:r>
              <a:rPr lang="el-GR" dirty="0"/>
              <a:t>Στρογγυλεμένες άκρες ανάλογα τον αριθμό στην παρένθεση</a:t>
            </a:r>
            <a:endParaRPr lang="en-US" dirty="0"/>
          </a:p>
          <a:p>
            <a:r>
              <a:rPr lang="en-US" dirty="0"/>
              <a:t>Clip</a:t>
            </a:r>
            <a:r>
              <a:rPr lang="el-GR" dirty="0"/>
              <a:t>Ο</a:t>
            </a:r>
            <a:r>
              <a:rPr lang="en-US" dirty="0"/>
              <a:t>val Widget:</a:t>
            </a:r>
          </a:p>
          <a:p>
            <a:pPr lvl="1"/>
            <a:r>
              <a:rPr lang="el-GR" dirty="0"/>
              <a:t>Το χρησιμοποιούμε για να κάνουμε </a:t>
            </a:r>
            <a:r>
              <a:rPr lang="en-US" dirty="0"/>
              <a:t>wrap </a:t>
            </a:r>
            <a:r>
              <a:rPr lang="el-GR" dirty="0"/>
              <a:t>μια εικόνα που θέλουμε να είναι στρογγυλή</a:t>
            </a:r>
            <a:endParaRPr lang="en-US" dirty="0"/>
          </a:p>
          <a:p>
            <a:endParaRPr lang="el-GR" dirty="0"/>
          </a:p>
          <a:p>
            <a:pPr lvl="1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B72D8-4B31-4DA5-9D51-6DBABF67DA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56184" y="1378155"/>
            <a:ext cx="3723234" cy="4936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9DB9483-B956-45E6-B393-F77A251F2B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830" y="1575295"/>
            <a:ext cx="2288144" cy="454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2901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2EA2C-0BA9-47AE-B3F0-E5E3B0F75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Horizontal List 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C14372-190C-41B5-8EFC-8D7197851A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500" y="1416387"/>
            <a:ext cx="5873545" cy="4128736"/>
          </a:xfrm>
        </p:spPr>
        <p:txBody>
          <a:bodyPr/>
          <a:lstStyle/>
          <a:p>
            <a:r>
              <a:rPr lang="en-US" dirty="0"/>
              <a:t>ListView</a:t>
            </a:r>
          </a:p>
          <a:p>
            <a:pPr lvl="1"/>
            <a:r>
              <a:rPr lang="el-GR" dirty="0"/>
              <a:t>Για να έχουμε οριζόντια κύλιση βάζουμε </a:t>
            </a:r>
            <a:endParaRPr lang="en-US" dirty="0"/>
          </a:p>
          <a:p>
            <a:pPr lvl="2"/>
            <a:r>
              <a:rPr lang="en-US" dirty="0">
                <a:solidFill>
                  <a:schemeClr val="accent6"/>
                </a:solidFill>
              </a:rPr>
              <a:t>scrollDirection: Axis horizontal</a:t>
            </a:r>
          </a:p>
          <a:p>
            <a:r>
              <a:rPr lang="en-US" dirty="0"/>
              <a:t>SizedBox()</a:t>
            </a:r>
          </a:p>
          <a:p>
            <a:pPr lvl="1"/>
            <a:r>
              <a:rPr lang="el-GR" dirty="0"/>
              <a:t>Μπορείς να προσθέσεις κενό ανάμεσα σε </a:t>
            </a:r>
            <a:r>
              <a:rPr lang="en-US" dirty="0"/>
              <a:t>widget </a:t>
            </a:r>
            <a:r>
              <a:rPr lang="el-GR" dirty="0"/>
              <a:t>ανάλογα το </a:t>
            </a:r>
            <a:r>
              <a:rPr lang="en-US" dirty="0"/>
              <a:t>width </a:t>
            </a:r>
            <a:r>
              <a:rPr lang="el-GR" dirty="0"/>
              <a:t>και </a:t>
            </a:r>
            <a:r>
              <a:rPr lang="en-US" dirty="0"/>
              <a:t>height </a:t>
            </a:r>
            <a:r>
              <a:rPr lang="el-GR" dirty="0"/>
              <a:t>που δηλώνεις στο </a:t>
            </a:r>
            <a:r>
              <a:rPr lang="en-US" dirty="0"/>
              <a:t>Sizedbox()</a:t>
            </a:r>
          </a:p>
          <a:p>
            <a:pPr lvl="1"/>
            <a:r>
              <a:rPr lang="el-GR" dirty="0"/>
              <a:t>π.χ. </a:t>
            </a:r>
            <a:r>
              <a:rPr lang="en-US" dirty="0"/>
              <a:t>SizedBox(width:50)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720B1-B817-4F38-8BAC-3B55F7129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36" y="1819679"/>
            <a:ext cx="3078988" cy="36171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67766C-B3CD-41F5-BCE1-6B4143BE90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952" y="1551962"/>
            <a:ext cx="2271242" cy="450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85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64F306-E49B-4B93-B1A1-B5A1F68DE7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and Image Widget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DC19962-9666-4536-A7D0-52F8E1D4E4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42914" y="1825625"/>
            <a:ext cx="495120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Image()</a:t>
            </a:r>
          </a:p>
          <a:p>
            <a:pPr lvl="1"/>
            <a:r>
              <a:rPr lang="el-GR" dirty="0"/>
              <a:t>Μπορούμε να βάλουμε εικόνα από </a:t>
            </a:r>
            <a:r>
              <a:rPr lang="en-US" dirty="0"/>
              <a:t>link</a:t>
            </a:r>
            <a:r>
              <a:rPr lang="el-GR" dirty="0"/>
              <a:t> με</a:t>
            </a:r>
            <a:r>
              <a:rPr lang="en-US" dirty="0"/>
              <a:t>:</a:t>
            </a:r>
          </a:p>
          <a:p>
            <a:pPr lvl="2"/>
            <a:r>
              <a:rPr lang="en-US" dirty="0">
                <a:solidFill>
                  <a:schemeClr val="accent6"/>
                </a:solidFill>
              </a:rPr>
              <a:t>Image.network(URL)</a:t>
            </a:r>
          </a:p>
          <a:p>
            <a:r>
              <a:rPr lang="en-US" dirty="0"/>
              <a:t>Card()</a:t>
            </a:r>
          </a:p>
          <a:p>
            <a:pPr lvl="1"/>
            <a:r>
              <a:rPr lang="el-GR" dirty="0"/>
              <a:t>Μπορούμε να χρησιμοποιήσουμε το </a:t>
            </a:r>
            <a:r>
              <a:rPr lang="en-US" dirty="0"/>
              <a:t>Wrap() Widget</a:t>
            </a:r>
            <a:r>
              <a:rPr lang="el-GR" dirty="0"/>
              <a:t> για να εισάγουμε περισσότερα από ένα </a:t>
            </a:r>
            <a:r>
              <a:rPr lang="en-US" dirty="0"/>
              <a:t>child</a:t>
            </a:r>
            <a:r>
              <a:rPr lang="el-GR" dirty="0"/>
              <a:t> σε μια κάρτα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9513316-385C-4448-A7B2-9EBC9FB42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5541" y="2086762"/>
            <a:ext cx="5873545" cy="331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7852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468984-03C1-49C6-866A-E642909216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Overflow error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80E8F-46E6-459F-BF20-66A30D8F3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7041517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solidFill>
                  <a:srgbClr val="FFC000"/>
                </a:solidFill>
              </a:rPr>
              <a:t>MediaQuery.of(context).size.width</a:t>
            </a:r>
            <a:r>
              <a:rPr lang="en-US" dirty="0"/>
              <a:t> - </a:t>
            </a:r>
            <a:r>
              <a:rPr lang="el-GR" dirty="0"/>
              <a:t>Μας δίνει το πλάτος της συσκευής</a:t>
            </a:r>
            <a:endParaRPr lang="en-US" dirty="0"/>
          </a:p>
          <a:p>
            <a:r>
              <a:rPr lang="en-US" dirty="0">
                <a:solidFill>
                  <a:srgbClr val="FFC000"/>
                </a:solidFill>
              </a:rPr>
              <a:t>MediaQuery.of(context).size.height</a:t>
            </a:r>
            <a:r>
              <a:rPr lang="el-GR" dirty="0">
                <a:solidFill>
                  <a:srgbClr val="FFC000"/>
                </a:solidFill>
              </a:rPr>
              <a:t> </a:t>
            </a:r>
            <a:r>
              <a:rPr lang="en-US" dirty="0"/>
              <a:t>- </a:t>
            </a:r>
            <a:r>
              <a:rPr lang="el-GR" dirty="0"/>
              <a:t>Μας δίνει το ύψος της συσκευής</a:t>
            </a:r>
          </a:p>
          <a:p>
            <a:r>
              <a:rPr lang="el-GR" dirty="0"/>
              <a:t>Μπορούμε να τα διαιρούμε ή να τα πολλαπλασιάζουμε ανάλογα τι μέγεθος θέλουμε να έχει το </a:t>
            </a:r>
            <a:r>
              <a:rPr lang="en-US" dirty="0"/>
              <a:t>widget</a:t>
            </a:r>
            <a:r>
              <a:rPr lang="el-GR" dirty="0"/>
              <a:t> που φτιάχνουμε</a:t>
            </a:r>
            <a:endParaRPr lang="en-US" dirty="0"/>
          </a:p>
          <a:p>
            <a:r>
              <a:rPr lang="el-GR" dirty="0"/>
              <a:t>Άλλα </a:t>
            </a:r>
            <a:r>
              <a:rPr lang="en-US" dirty="0"/>
              <a:t>widgets </a:t>
            </a:r>
            <a:r>
              <a:rPr lang="el-GR" dirty="0"/>
              <a:t>που μπορούν να βοηθήσουν:</a:t>
            </a:r>
          </a:p>
          <a:p>
            <a:pPr lvl="1"/>
            <a:r>
              <a:rPr lang="en-US" dirty="0"/>
              <a:t>Flexible()</a:t>
            </a:r>
          </a:p>
          <a:p>
            <a:pPr lvl="1"/>
            <a:r>
              <a:rPr lang="en-US" dirty="0"/>
              <a:t>Expanded()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1CE8AD7-D55E-4948-9110-1277D893A9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7907" y="2109762"/>
            <a:ext cx="3191369" cy="12093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85155D-61A2-4E9D-AF15-9E40DD1DFE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33120" y="3538877"/>
            <a:ext cx="4420945" cy="13739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0692DB-4113-4C6A-9991-C6EA7BB91F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3121" y="5260157"/>
            <a:ext cx="4420944" cy="1399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021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2471-D5FF-4036-82F2-2602DD849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 BlueStacks  emulator VSCode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AE09F9-20FD-4C59-9117-C9C30C53FD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5" y="1825625"/>
            <a:ext cx="5891447" cy="4351338"/>
          </a:xfrm>
        </p:spPr>
        <p:txBody>
          <a:bodyPr/>
          <a:lstStyle/>
          <a:p>
            <a:r>
              <a:rPr lang="el-GR" dirty="0"/>
              <a:t>Στον </a:t>
            </a:r>
            <a:r>
              <a:rPr lang="en-US" dirty="0"/>
              <a:t>emulator </a:t>
            </a:r>
            <a:r>
              <a:rPr lang="el-GR" dirty="0"/>
              <a:t>του </a:t>
            </a:r>
            <a:r>
              <a:rPr lang="en-US" dirty="0" err="1"/>
              <a:t>bluestacks</a:t>
            </a:r>
            <a:r>
              <a:rPr lang="en-US" dirty="0"/>
              <a:t> </a:t>
            </a:r>
            <a:r>
              <a:rPr lang="el-GR" dirty="0"/>
              <a:t>πάμε</a:t>
            </a:r>
            <a:r>
              <a:rPr lang="en-US" dirty="0"/>
              <a:t> Settings</a:t>
            </a:r>
            <a:r>
              <a:rPr lang="en-US" dirty="0">
                <a:sym typeface="Wingdings" panose="05000000000000000000" pitchFamily="2" charset="2"/>
              </a:rPr>
              <a:t> Advanced</a:t>
            </a:r>
          </a:p>
          <a:p>
            <a:r>
              <a:rPr lang="el-GR" dirty="0">
                <a:sym typeface="Wingdings" panose="05000000000000000000" pitchFamily="2" charset="2"/>
              </a:rPr>
              <a:t>Ανάλογα το </a:t>
            </a:r>
            <a:r>
              <a:rPr lang="en-US" dirty="0">
                <a:sym typeface="Wingdings" panose="05000000000000000000" pitchFamily="2" charset="2"/>
              </a:rPr>
              <a:t>port </a:t>
            </a:r>
            <a:r>
              <a:rPr lang="el-GR" dirty="0">
                <a:sym typeface="Wingdings" panose="05000000000000000000" pitchFamily="2" charset="2"/>
              </a:rPr>
              <a:t>(εδώ είναι το 51614) αλλά κάθε φορά αλλάζει αυτός ο αριθμός</a:t>
            </a:r>
            <a:r>
              <a:rPr lang="en-US" dirty="0">
                <a:sym typeface="Wingdings" panose="05000000000000000000" pitchFamily="2" charset="2"/>
              </a:rPr>
              <a:t>,</a:t>
            </a:r>
            <a:r>
              <a:rPr lang="el-GR" dirty="0">
                <a:sym typeface="Wingdings" panose="05000000000000000000" pitchFamily="2" charset="2"/>
              </a:rPr>
              <a:t> γράφουμε στο </a:t>
            </a:r>
            <a:r>
              <a:rPr lang="en-US" dirty="0">
                <a:sym typeface="Wingdings" panose="05000000000000000000" pitchFamily="2" charset="2"/>
              </a:rPr>
              <a:t>command line </a:t>
            </a:r>
            <a:r>
              <a:rPr lang="el-GR" dirty="0">
                <a:sym typeface="Wingdings" panose="05000000000000000000" pitchFamily="2" charset="2"/>
              </a:rPr>
              <a:t>στο μονοπάτι που είναι το </a:t>
            </a:r>
            <a:r>
              <a:rPr lang="en-US" dirty="0">
                <a:sym typeface="Wingdings" panose="05000000000000000000" pitchFamily="2" charset="2"/>
              </a:rPr>
              <a:t>“platform-tools”:</a:t>
            </a:r>
          </a:p>
          <a:p>
            <a:endParaRPr lang="en-US" dirty="0">
              <a:sym typeface="Wingdings" panose="05000000000000000000" pitchFamily="2" charset="2"/>
            </a:endParaRPr>
          </a:p>
          <a:p>
            <a:r>
              <a:rPr lang="el-GR" dirty="0">
                <a:sym typeface="Wingdings" panose="05000000000000000000" pitchFamily="2" charset="2"/>
              </a:rPr>
              <a:t>Και θα εμφανιστεί στο </a:t>
            </a:r>
            <a:r>
              <a:rPr lang="en-US" dirty="0">
                <a:sym typeface="Wingdings" panose="05000000000000000000" pitchFamily="2" charset="2"/>
              </a:rPr>
              <a:t>VSCode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8CD95-B06C-41C5-A924-8C8D0E9A4B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3571" y="4800156"/>
            <a:ext cx="5389112" cy="4338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2592384-0E7A-42E4-873F-A1A70D0622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9227" y="1445028"/>
            <a:ext cx="5771609" cy="31731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00D729-0B89-4774-A8CA-703779F14E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570" y="5709677"/>
            <a:ext cx="5389112" cy="1073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418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7A4EE97-7B19-41A4-A74D-DA413C177D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Email: ddk8@edu.hmu.gr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7CECF9D-DF4D-45C5-9824-CBE8D49C5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Εργαστήριο </a:t>
            </a:r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9177909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Flutter Widgets Catalog: </a:t>
            </a:r>
            <a:r>
              <a:rPr lang="en-US" sz="2400" dirty="0">
                <a:hlinkClick r:id="rId2"/>
              </a:rPr>
              <a:t>https://flutter.dev/docs/development/ui/widgets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8182" y="2413126"/>
            <a:ext cx="7747461" cy="3763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445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Container:</a:t>
            </a:r>
          </a:p>
          <a:p>
            <a:pPr lvl="1"/>
            <a:r>
              <a:rPr lang="el-GR" dirty="0"/>
              <a:t>Εξαιρετικά ευέλικτο </a:t>
            </a:r>
            <a:r>
              <a:rPr lang="en-US" dirty="0"/>
              <a:t>widget</a:t>
            </a:r>
          </a:p>
          <a:p>
            <a:pPr lvl="1"/>
            <a:r>
              <a:rPr lang="el-GR" dirty="0"/>
              <a:t>Μπορεί να μετασχηματιστεί βάση μεγέθους (πλάτος, ύψος, μέγιστο πλάτος, μέγιστο ύψος), στυλ (περίγραμμα, χρώμα, σχήμα, ...) και άλλα</a:t>
            </a:r>
          </a:p>
          <a:p>
            <a:pPr lvl="1"/>
            <a:r>
              <a:rPr lang="el-GR" dirty="0"/>
              <a:t>Μπορεί να πάρει ένα </a:t>
            </a:r>
            <a:r>
              <a:rPr lang="en-US" dirty="0"/>
              <a:t>child</a:t>
            </a:r>
            <a:r>
              <a:rPr lang="el-GR" dirty="0"/>
              <a:t> (όχι απαραίτητα) το οποίο μπορείτε επίσης να ευθυγραμμίσετε με διαφορετικούς τρόπους</a:t>
            </a:r>
          </a:p>
          <a:p>
            <a:pPr lvl="1"/>
            <a:r>
              <a:rPr lang="el-GR" dirty="0"/>
              <a:t>Θα χρησιμοποιείτε αυτό το widget αρκετά συχνά</a:t>
            </a:r>
          </a:p>
          <a:p>
            <a:r>
              <a:rPr lang="en-US" dirty="0"/>
              <a:t>Row / Column:</a:t>
            </a:r>
            <a:endParaRPr lang="el-GR" dirty="0"/>
          </a:p>
          <a:p>
            <a:pPr lvl="1"/>
            <a:r>
              <a:rPr lang="el-GR" dirty="0"/>
              <a:t>Πρέπει να το χρησιμοποιήσετε εάν χρειάζεστε πολλά widget το ένα δίπλα στο άλλο οριζόντια ή κάθετα</a:t>
            </a:r>
          </a:p>
          <a:p>
            <a:pPr lvl="1"/>
            <a:r>
              <a:rPr lang="el-GR" dirty="0"/>
              <a:t>Περιορισμένες επιλογές στυλ =&gt; Χρησιμοποιήστε το με </a:t>
            </a:r>
            <a:r>
              <a:rPr lang="en-US" dirty="0"/>
              <a:t>Container </a:t>
            </a:r>
            <a:r>
              <a:rPr lang="el-GR" dirty="0"/>
              <a:t>για να εφαρμόσετε στυλ</a:t>
            </a:r>
            <a:endParaRPr lang="en-US" dirty="0"/>
          </a:p>
          <a:p>
            <a:pPr lvl="1"/>
            <a:r>
              <a:rPr lang="el-GR" dirty="0"/>
              <a:t>Τα παιδιά του</a:t>
            </a:r>
            <a:r>
              <a:rPr lang="en-US" dirty="0"/>
              <a:t> (children) </a:t>
            </a:r>
            <a:r>
              <a:rPr lang="el-GR" dirty="0"/>
              <a:t>μπορούν να ευθυγραμμιστούν κατά μήκος του κάθετου και οριζόντιου άξονα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3238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5" y="4015047"/>
            <a:ext cx="11127951" cy="2161916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Stack:</a:t>
            </a:r>
          </a:p>
          <a:p>
            <a:pPr lvl="1"/>
            <a:r>
              <a:rPr lang="el-GR" dirty="0"/>
              <a:t>Χρησιμοποιείται για την τοποθέτηση αντικειμένων το ένα πάνω στο άλλο (κατά μήκος του άξονα Z)</a:t>
            </a:r>
            <a:endParaRPr lang="en-US" dirty="0"/>
          </a:p>
          <a:p>
            <a:pPr lvl="1"/>
            <a:r>
              <a:rPr lang="el-GR" dirty="0"/>
              <a:t>Τα widget μπορούν να αλληλεπικαλύπτονται</a:t>
            </a:r>
            <a:endParaRPr lang="en-US" dirty="0"/>
          </a:p>
          <a:p>
            <a:r>
              <a:rPr lang="en-US" dirty="0"/>
              <a:t>Card:</a:t>
            </a:r>
          </a:p>
          <a:p>
            <a:pPr lvl="1"/>
            <a:r>
              <a:rPr lang="el-GR" dirty="0"/>
              <a:t>Ένα </a:t>
            </a:r>
            <a:r>
              <a:rPr lang="en-US" dirty="0"/>
              <a:t>Container</a:t>
            </a:r>
            <a:r>
              <a:rPr lang="el-GR" dirty="0"/>
              <a:t> με κάποιο έτοιμο στυλ (σκιά, χρώμα φόντου, στρογγυλεμένες γωνίες)</a:t>
            </a:r>
          </a:p>
          <a:p>
            <a:pPr lvl="1"/>
            <a:r>
              <a:rPr lang="el-GR" dirty="0"/>
              <a:t>Μπορεί να πάρει ένα </a:t>
            </a:r>
            <a:r>
              <a:rPr lang="en-US" dirty="0"/>
              <a:t>child</a:t>
            </a:r>
            <a:r>
              <a:rPr lang="el-GR" dirty="0"/>
              <a:t> (μπορεί να είναι οτιδήποτε)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517" y="1360113"/>
            <a:ext cx="10639425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5824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455" y="4455621"/>
            <a:ext cx="11035145" cy="1721341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ListView/ GridView:</a:t>
            </a:r>
          </a:p>
          <a:p>
            <a:pPr lvl="1"/>
            <a:r>
              <a:rPr lang="el-GR" dirty="0"/>
              <a:t>Χρησιμοποιείται για την εμφάνιση λιστών (ή πλεγμάτων/</a:t>
            </a:r>
            <a:r>
              <a:rPr lang="en-US" dirty="0"/>
              <a:t>grid</a:t>
            </a:r>
            <a:r>
              <a:rPr lang="el-GR" dirty="0"/>
              <a:t>) αντικειμένων</a:t>
            </a:r>
            <a:endParaRPr lang="en-US" dirty="0"/>
          </a:p>
          <a:p>
            <a:pPr lvl="1"/>
            <a:r>
              <a:rPr lang="el-GR" dirty="0"/>
              <a:t>Σαν </a:t>
            </a:r>
            <a:r>
              <a:rPr lang="en-US" dirty="0"/>
              <a:t>Column</a:t>
            </a:r>
            <a:r>
              <a:rPr lang="el-GR" dirty="0"/>
              <a:t> () αλλά με δυνατότητα κύλισης (η στήλη δεν έχει)</a:t>
            </a:r>
          </a:p>
          <a:p>
            <a:r>
              <a:rPr lang="en-US" dirty="0"/>
              <a:t>ListTile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Ένα</a:t>
            </a:r>
            <a:r>
              <a:rPr lang="en-US" dirty="0"/>
              <a:t> pre-styled container / Row() </a:t>
            </a:r>
            <a:r>
              <a:rPr lang="el-GR" dirty="0"/>
              <a:t>που σου δίνει ένα τυπικό</a:t>
            </a:r>
            <a:r>
              <a:rPr lang="en-US" dirty="0"/>
              <a:t> “list-item look”</a:t>
            </a:r>
            <a:endParaRPr lang="el-GR" dirty="0"/>
          </a:p>
          <a:p>
            <a:pPr lvl="1"/>
            <a:r>
              <a:rPr lang="el-GR" dirty="0"/>
              <a:t>Προσφέρει διάφορες υποδοχές για widgets (π.χ. στην αρχή, έναν τίτλο, στο τέλος)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082" y="1825625"/>
            <a:ext cx="10591800" cy="255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325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5" y="3949701"/>
            <a:ext cx="11215235" cy="2384598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Text:</a:t>
            </a:r>
          </a:p>
          <a:p>
            <a:pPr lvl="1"/>
            <a:r>
              <a:rPr lang="el-GR" dirty="0"/>
              <a:t>Ένα widget που απλώς τυπώνει κάποιο κείμενο στην οθόνη</a:t>
            </a:r>
          </a:p>
          <a:p>
            <a:pPr lvl="1"/>
            <a:r>
              <a:rPr lang="el-GR" dirty="0"/>
              <a:t>Το </a:t>
            </a:r>
            <a:r>
              <a:rPr lang="en-US" dirty="0"/>
              <a:t>Text </a:t>
            </a:r>
            <a:r>
              <a:rPr lang="el-GR" dirty="0"/>
              <a:t>μπορεί να αποκτήσει </a:t>
            </a:r>
            <a:r>
              <a:rPr lang="en-US" dirty="0"/>
              <a:t>styling(font family, font weight, font size etc.)</a:t>
            </a:r>
          </a:p>
          <a:p>
            <a:r>
              <a:rPr lang="en-US" dirty="0"/>
              <a:t>Image:</a:t>
            </a:r>
          </a:p>
          <a:p>
            <a:pPr lvl="1"/>
            <a:r>
              <a:rPr lang="el-GR" dirty="0"/>
              <a:t>Χρησιμοποιείται για την εμφάνιση μιας εικόνας στην οθόνη</a:t>
            </a:r>
          </a:p>
          <a:p>
            <a:pPr lvl="1"/>
            <a:r>
              <a:rPr lang="el-GR" dirty="0"/>
              <a:t>Υποστηρίζει διαφορετικές πηγές (μέσα στην εφαρμογή, </a:t>
            </a:r>
            <a:r>
              <a:rPr lang="en-US" dirty="0"/>
              <a:t>online</a:t>
            </a:r>
            <a:r>
              <a:rPr lang="el-GR" dirty="0"/>
              <a:t> τοποθεσία, ...)</a:t>
            </a:r>
          </a:p>
          <a:p>
            <a:pPr lvl="1"/>
            <a:r>
              <a:rPr lang="el-GR" dirty="0"/>
              <a:t>Μπορεί να διαμορφωθεί ώστε να έχει το συγκεκριμένο μέγεθος με διαφορετικούς τρόπους</a:t>
            </a:r>
          </a:p>
          <a:p>
            <a:r>
              <a:rPr lang="en-US" dirty="0"/>
              <a:t>Icon:</a:t>
            </a:r>
          </a:p>
          <a:p>
            <a:pPr lvl="1"/>
            <a:r>
              <a:rPr lang="el-GR" dirty="0"/>
              <a:t>Εμφανίζει ένα εικονίδιο στην οθόνη</a:t>
            </a:r>
            <a:endParaRPr lang="en-US" dirty="0"/>
          </a:p>
          <a:p>
            <a:pPr lvl="1"/>
            <a:r>
              <a:rPr lang="el-GR" dirty="0"/>
              <a:t>Το Flutter δίνει πολλά έτοιμα εικονίδια Android και iOS τα οποία μπορείτε να χρησιμοποιήσετε</a:t>
            </a:r>
          </a:p>
          <a:p>
            <a:pPr lvl="1"/>
            <a:r>
              <a:rPr lang="el-GR" dirty="0"/>
              <a:t>Υπάρχει επίσης ένα widget IconButton() σε περίπτωση που χρειάζεστε ένα κουμπί με ένα εικονίδιο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319" y="1368425"/>
            <a:ext cx="10601325" cy="258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4337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93197B-CEA3-40BB-842B-3A3B094DC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2535" y="1472443"/>
            <a:ext cx="8924925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784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Flutter Widgets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3366" y="1825625"/>
            <a:ext cx="9455564" cy="435133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TextField:</a:t>
            </a:r>
          </a:p>
          <a:p>
            <a:pPr lvl="1"/>
            <a:r>
              <a:rPr lang="el-GR" dirty="0"/>
              <a:t>Εμφανίζει ένα επεξεργάσιμο πεδίο κειμένου όπου ο χρήστης μπορεί να εισάγει (πληκτρολογήσει) πληροφορίες</a:t>
            </a:r>
          </a:p>
          <a:p>
            <a:pPr lvl="1"/>
            <a:r>
              <a:rPr lang="el-GR" dirty="0"/>
              <a:t>Πολλές επιλογές διαμόρφωσης (π.χ. αυτόματη διόρθωση, μηνύματα σφάλματος, ετικέτες, στυλ)</a:t>
            </a:r>
          </a:p>
          <a:p>
            <a:pPr lvl="1"/>
            <a:r>
              <a:rPr lang="el-GR" dirty="0"/>
              <a:t>Υποστηρίζει διαφορετικά είδη (email, αριθμός, κανονικό κείμενο, ...)</a:t>
            </a:r>
          </a:p>
          <a:p>
            <a:r>
              <a:rPr lang="en-US" dirty="0"/>
              <a:t>ElevatedButton/ TextButton/ IconButton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Κουμπιά με διαφορετικό στυλ που χειρίζονται το άγγιγμα</a:t>
            </a:r>
            <a:r>
              <a:rPr lang="en-US" dirty="0"/>
              <a:t> </a:t>
            </a:r>
            <a:r>
              <a:rPr lang="el-GR" dirty="0"/>
              <a:t>του χρήστη στην οθόνη</a:t>
            </a:r>
          </a:p>
          <a:p>
            <a:pPr lvl="1"/>
            <a:r>
              <a:rPr lang="el-GR" dirty="0"/>
              <a:t>Μια συνάρτηση θα εκτελεστεί όταν θα τα πατήσει/αγγίξει ο χρήστης</a:t>
            </a:r>
          </a:p>
          <a:p>
            <a:pPr lvl="1"/>
            <a:r>
              <a:rPr lang="el-GR" dirty="0"/>
              <a:t>Μπορεί να διαμορφωθεί / προσαρμοστεί εμφανισιακά</a:t>
            </a:r>
          </a:p>
          <a:p>
            <a:r>
              <a:rPr lang="en-US" dirty="0"/>
              <a:t>GestureDetector/ InkWell</a:t>
            </a:r>
            <a:r>
              <a:rPr lang="el-GR" dirty="0"/>
              <a:t>:</a:t>
            </a:r>
          </a:p>
          <a:p>
            <a:pPr lvl="1"/>
            <a:r>
              <a:rPr lang="el-GR" dirty="0"/>
              <a:t>Το GestureDetector σας επιτρέπει να τυλίξετε οποιαδήποτε widget με </a:t>
            </a:r>
            <a:r>
              <a:rPr lang="en-US" dirty="0"/>
              <a:t>touch listeners</a:t>
            </a:r>
            <a:r>
              <a:rPr lang="el-GR" dirty="0"/>
              <a:t> (π.χ. διπλό πάτημα, παρατεταμένο πάτημα)</a:t>
            </a:r>
            <a:endParaRPr lang="en-US" dirty="0"/>
          </a:p>
          <a:p>
            <a:pPr lvl="1"/>
            <a:r>
              <a:rPr lang="el-GR" dirty="0"/>
              <a:t>Το InkWell κάνει το ίδιο, αλλά προσθέτει ένα οπτικό εφέ κυματισμού στο άγγιγμα (το εφέ μπορεί να διαμορφωθεί)</a:t>
            </a:r>
          </a:p>
          <a:p>
            <a:pPr lvl="1"/>
            <a:endParaRPr lang="el-GR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930" y="1976063"/>
            <a:ext cx="2229771" cy="4050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085476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Custom 12">
      <a:dk1>
        <a:srgbClr val="000000"/>
      </a:dk1>
      <a:lt1>
        <a:srgbClr val="FFFFFF"/>
      </a:lt1>
      <a:dk2>
        <a:srgbClr val="6D6E71"/>
      </a:dk2>
      <a:lt2>
        <a:srgbClr val="58595B"/>
      </a:lt2>
      <a:accent1>
        <a:srgbClr val="0065A4"/>
      </a:accent1>
      <a:accent2>
        <a:srgbClr val="47C3D3"/>
      </a:accent2>
      <a:accent3>
        <a:srgbClr val="8F2D63"/>
      </a:accent3>
      <a:accent4>
        <a:srgbClr val="1A6871"/>
      </a:accent4>
      <a:accent5>
        <a:srgbClr val="0C4360"/>
      </a:accent5>
      <a:accent6>
        <a:srgbClr val="F47735"/>
      </a:accent6>
      <a:hlink>
        <a:srgbClr val="00559A"/>
      </a:hlink>
      <a:folHlink>
        <a:srgbClr val="595851"/>
      </a:folHlink>
    </a:clrScheme>
    <a:fontScheme name="Custom 3">
      <a:majorFont>
        <a:latin typeface="Trebuchet M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66687569_Modern blue presentation_AAS_v5" id="{C7B59113-CD15-4341-96CA-86E715D5BE98}" vid="{5A8FDAEB-3DF3-4B3C-A708-49813F8D6F8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φροντιστηριο8</Template>
  <TotalTime>1882</TotalTime>
  <Words>994</Words>
  <Application>Microsoft Office PowerPoint</Application>
  <PresentationFormat>Widescreen</PresentationFormat>
  <Paragraphs>122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Trade Gothic LT Pro</vt:lpstr>
      <vt:lpstr>Trebuchet MS</vt:lpstr>
      <vt:lpstr>Θέμα του Office</vt:lpstr>
      <vt:lpstr>Βιοϊατρική  Πληροφορική</vt:lpstr>
      <vt:lpstr>Εργαστήριο 3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Overview Flutter Widgets</vt:lpstr>
      <vt:lpstr>Splash Screen</vt:lpstr>
      <vt:lpstr>setState - initState</vt:lpstr>
      <vt:lpstr>Κώδικας Stateless και Stateful</vt:lpstr>
      <vt:lpstr>Card Widget</vt:lpstr>
      <vt:lpstr>Horizontal List View</vt:lpstr>
      <vt:lpstr>Card and Image Widget</vt:lpstr>
      <vt:lpstr>Overflow error</vt:lpstr>
      <vt:lpstr>Connect BlueStacks  emulator VSCode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Βιοϊατρική Πληροφορικη</dc:title>
  <dc:creator>MARIA XATZIMINA</dc:creator>
  <cp:lastModifiedBy>Maria Chatzimina</cp:lastModifiedBy>
  <cp:revision>72</cp:revision>
  <dcterms:created xsi:type="dcterms:W3CDTF">2020-11-25T13:35:16Z</dcterms:created>
  <dcterms:modified xsi:type="dcterms:W3CDTF">2026-03-22T11:11:55Z</dcterms:modified>
</cp:coreProperties>
</file>