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65" r:id="rId10"/>
    <p:sldId id="303" r:id="rId11"/>
    <p:sldId id="309" r:id="rId12"/>
    <p:sldId id="266" r:id="rId13"/>
    <p:sldId id="267" r:id="rId14"/>
    <p:sldId id="276" r:id="rId15"/>
    <p:sldId id="305" r:id="rId16"/>
    <p:sldId id="30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4E85EAE-C416-41EA-AF02-C1321C491548}">
          <p14:sldIdLst>
            <p14:sldId id="257"/>
            <p14:sldId id="280"/>
            <p14:sldId id="281"/>
            <p14:sldId id="282"/>
            <p14:sldId id="283"/>
            <p14:sldId id="284"/>
            <p14:sldId id="285"/>
            <p14:sldId id="286"/>
            <p14:sldId id="265"/>
            <p14:sldId id="303"/>
            <p14:sldId id="309"/>
            <p14:sldId id="266"/>
            <p14:sldId id="267"/>
            <p14:sldId id="276"/>
            <p14:sldId id="305"/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A15AFD-4983-47DD-9ED0-D3B27E5A096F}"/>
              </a:ext>
            </a:extLst>
          </p:cNvPr>
          <p:cNvGrpSpPr/>
          <p:nvPr/>
        </p:nvGrpSpPr>
        <p:grpSpPr>
          <a:xfrm>
            <a:off x="-1604709" y="-3756"/>
            <a:ext cx="13796710" cy="6861756"/>
            <a:chOff x="-1604709" y="-3756"/>
            <a:chExt cx="13796710" cy="686175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22D5E2-E9B4-4180-98B8-4E514C9ADB28}"/>
                </a:ext>
              </a:extLst>
            </p:cNvPr>
            <p:cNvGrpSpPr/>
            <p:nvPr/>
          </p:nvGrpSpPr>
          <p:grpSpPr>
            <a:xfrm>
              <a:off x="-16298" y="0"/>
              <a:ext cx="12208299" cy="6858000"/>
              <a:chOff x="-16298" y="0"/>
              <a:chExt cx="12208299" cy="685800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1E10E1E-5268-4F03-BA64-07E19DE26739}"/>
                  </a:ext>
                </a:extLst>
              </p:cNvPr>
              <p:cNvSpPr/>
              <p:nvPr/>
            </p:nvSpPr>
            <p:spPr>
              <a:xfrm flipH="1">
                <a:off x="-16297" y="0"/>
                <a:ext cx="12208298" cy="6858000"/>
              </a:xfrm>
              <a:custGeom>
                <a:avLst/>
                <a:gdLst>
                  <a:gd name="connsiteX0" fmla="*/ 8574289 w 12208298"/>
                  <a:gd name="connsiteY0" fmla="*/ 0 h 6858000"/>
                  <a:gd name="connsiteX1" fmla="*/ 0 w 12208298"/>
                  <a:gd name="connsiteY1" fmla="*/ 0 h 6858000"/>
                  <a:gd name="connsiteX2" fmla="*/ 0 w 12208298"/>
                  <a:gd name="connsiteY2" fmla="*/ 6858000 h 6858000"/>
                  <a:gd name="connsiteX3" fmla="*/ 532109 w 12208298"/>
                  <a:gd name="connsiteY3" fmla="*/ 6858000 h 6858000"/>
                  <a:gd name="connsiteX4" fmla="*/ 11495317 w 12208298"/>
                  <a:gd name="connsiteY4" fmla="*/ 6858000 h 6858000"/>
                  <a:gd name="connsiteX5" fmla="*/ 12208298 w 12208298"/>
                  <a:gd name="connsiteY5" fmla="*/ 6858000 h 6858000"/>
                  <a:gd name="connsiteX6" fmla="*/ 12208298 w 12208298"/>
                  <a:gd name="connsiteY6" fmla="*/ 3146781 h 6858000"/>
                  <a:gd name="connsiteX7" fmla="*/ 10353284 w 12208298"/>
                  <a:gd name="connsiteY7" fmla="*/ 1291767 h 6858000"/>
                  <a:gd name="connsiteX8" fmla="*/ 9866056 w 12208298"/>
                  <a:gd name="connsiteY8" fmla="*/ 1291767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8298" h="6858000">
                    <a:moveTo>
                      <a:pt x="8574289" y="0"/>
                    </a:moveTo>
                    <a:lnTo>
                      <a:pt x="0" y="0"/>
                    </a:lnTo>
                    <a:lnTo>
                      <a:pt x="0" y="6858000"/>
                    </a:lnTo>
                    <a:lnTo>
                      <a:pt x="532109" y="6858000"/>
                    </a:lnTo>
                    <a:lnTo>
                      <a:pt x="11495317" y="6858000"/>
                    </a:lnTo>
                    <a:lnTo>
                      <a:pt x="12208298" y="6858000"/>
                    </a:lnTo>
                    <a:lnTo>
                      <a:pt x="12208298" y="3146781"/>
                    </a:lnTo>
                    <a:lnTo>
                      <a:pt x="10353284" y="1291767"/>
                    </a:lnTo>
                    <a:lnTo>
                      <a:pt x="9866056" y="1291767"/>
                    </a:lnTo>
                    <a:close/>
                  </a:path>
                </a:pathLst>
              </a:cu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89C45D-BDFF-418F-BE79-03FF70015770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8DCD5806-2A2F-4ABF-8057-245681C498E6}"/>
                  </a:ext>
                </a:extLst>
              </p:cNvPr>
              <p:cNvSpPr/>
              <p:nvPr/>
            </p:nvSpPr>
            <p:spPr>
              <a:xfrm rot="16200000" flipH="1" flipV="1">
                <a:off x="24625" y="-4746"/>
                <a:ext cx="2819399" cy="2828891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3A93038F-E9E4-4FFD-B3DF-28DB7C2C1490}"/>
                  </a:ext>
                </a:extLst>
              </p:cNvPr>
              <p:cNvSpPr/>
              <p:nvPr/>
            </p:nvSpPr>
            <p:spPr>
              <a:xfrm rot="16200000" flipH="1" flipV="1">
                <a:off x="4418" y="-4422"/>
                <a:ext cx="2627088" cy="2635933"/>
              </a:xfrm>
              <a:prstGeom prst="rtTriangle">
                <a:avLst/>
              </a:prstGeom>
              <a:pattFill prst="dkHorz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5DEA1E02-BBD0-4AE3-AF22-433B90272178}"/>
                  </a:ext>
                </a:extLst>
              </p:cNvPr>
              <p:cNvSpPr/>
              <p:nvPr/>
            </p:nvSpPr>
            <p:spPr>
              <a:xfrm rot="16200000" flipH="1" flipV="1">
                <a:off x="-12263" y="-4034"/>
                <a:ext cx="2397087" cy="2405158"/>
              </a:xfrm>
              <a:prstGeom prst="rtTriangle">
                <a:avLst/>
              </a:prstGeom>
              <a:solidFill>
                <a:schemeClr val="accent2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27A677-9ACB-4264-B148-4806678FB83F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E3AAB79D-382D-4A95-965E-526B6A681DA7}"/>
                </a:ext>
              </a:extLst>
            </p:cNvPr>
            <p:cNvSpPr/>
            <p:nvPr/>
          </p:nvSpPr>
          <p:spPr>
            <a:xfrm rot="18900000" flipH="1">
              <a:off x="-1604709" y="1397837"/>
              <a:ext cx="3211378" cy="3211378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A22127-2B4A-4B15-B0A9-F019A30347A1}"/>
                </a:ext>
              </a:extLst>
            </p:cNvPr>
            <p:cNvSpPr/>
            <p:nvPr/>
          </p:nvSpPr>
          <p:spPr>
            <a:xfrm rot="18900000">
              <a:off x="-861777" y="-3756"/>
              <a:ext cx="2676646" cy="1356876"/>
            </a:xfrm>
            <a:custGeom>
              <a:avLst/>
              <a:gdLst>
                <a:gd name="connsiteX0" fmla="*/ 1319770 w 2676646"/>
                <a:gd name="connsiteY0" fmla="*/ 0 h 1356876"/>
                <a:gd name="connsiteX1" fmla="*/ 2676646 w 2676646"/>
                <a:gd name="connsiteY1" fmla="*/ 1356876 h 1356876"/>
                <a:gd name="connsiteX2" fmla="*/ 0 w 2676646"/>
                <a:gd name="connsiteY2" fmla="*/ 1356876 h 1356876"/>
                <a:gd name="connsiteX3" fmla="*/ 0 w 2676646"/>
                <a:gd name="connsiteY3" fmla="*/ 1319770 h 13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6646" h="1356876">
                  <a:moveTo>
                    <a:pt x="1319770" y="0"/>
                  </a:moveTo>
                  <a:lnTo>
                    <a:pt x="2676646" y="1356876"/>
                  </a:lnTo>
                  <a:lnTo>
                    <a:pt x="0" y="1356876"/>
                  </a:lnTo>
                  <a:lnTo>
                    <a:pt x="0" y="131977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F04D9FDC-1B67-4254-9535-CD32E81F0C3E}"/>
                </a:ext>
              </a:extLst>
            </p:cNvPr>
            <p:cNvSpPr/>
            <p:nvPr/>
          </p:nvSpPr>
          <p:spPr>
            <a:xfrm rot="13500000">
              <a:off x="-1226102" y="1737462"/>
              <a:ext cx="2416016" cy="2416016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86C4EA-4CF8-4531-845D-4FCB1E2F7422}"/>
                </a:ext>
              </a:extLst>
            </p:cNvPr>
            <p:cNvGrpSpPr/>
            <p:nvPr/>
          </p:nvGrpSpPr>
          <p:grpSpPr>
            <a:xfrm>
              <a:off x="-760406" y="4672937"/>
              <a:ext cx="1520812" cy="1520812"/>
              <a:chOff x="-1604709" y="3012880"/>
              <a:chExt cx="3211378" cy="321137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101B195-C112-4D20-8D19-4D22479B150D}"/>
                  </a:ext>
                </a:extLst>
              </p:cNvPr>
              <p:cNvSpPr/>
              <p:nvPr/>
            </p:nvSpPr>
            <p:spPr>
              <a:xfrm rot="18900000" flipH="1">
                <a:off x="-1604709" y="3012880"/>
                <a:ext cx="3211378" cy="3211378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4" name="Freeform: Shape 12">
                <a:extLst>
                  <a:ext uri="{FF2B5EF4-FFF2-40B4-BE49-F238E27FC236}">
                    <a16:creationId xmlns:a16="http://schemas.microsoft.com/office/drawing/2014/main" id="{CA755F1F-9955-4CBB-8F34-F7801CA44CE7}"/>
                  </a:ext>
                </a:extLst>
              </p:cNvPr>
              <p:cNvSpPr/>
              <p:nvPr/>
            </p:nvSpPr>
            <p:spPr>
              <a:xfrm rot="13500000">
                <a:off x="-1226102" y="3352505"/>
                <a:ext cx="2416016" cy="2416016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2">
                    <a:lumMod val="50000"/>
                  </a:schemeClr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61488" y="2395728"/>
            <a:ext cx="7077456" cy="124358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6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2DEF0-A0B0-4CFE-B67D-A9D75E236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1488" y="3721608"/>
            <a:ext cx="7077456" cy="8686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GB" sz="1800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29966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ύο περιεχόμενα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796BFF-6E5F-4DE7-B193-F501FC09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365" y="1517715"/>
            <a:ext cx="5184437" cy="4659248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78622754-CA4D-4C27-A37F-B26E7B4C9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4163" y="1517715"/>
            <a:ext cx="5184437" cy="465924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7847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ategor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6D00E6B4-1CBE-404E-B943-5F1832320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212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CD59BFD-62BE-4E33-92A5-B84A2A9A8D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2230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60DC5978-55B8-421D-91B4-29F8210A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6248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E3FB8C3-2C7E-4C59-8BD5-53FA2772DB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0266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FD8FA9DA-C36B-4889-B88F-28B5829E5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54283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894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5F72315-51A9-431C-B80A-45E4FB1D6B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63912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883D1F0C-34F1-46E1-B178-E4AB82B146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07930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7202A849-DF14-40E7-B38D-1185F72603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51948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CCFC1ADF-AC11-4CCD-AC2D-478B6FFEA5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95965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4CB326-DA0E-488E-B236-7017E8438FBB}"/>
              </a:ext>
            </a:extLst>
          </p:cNvPr>
          <p:cNvCxnSpPr/>
          <p:nvPr/>
        </p:nvCxnSpPr>
        <p:spPr>
          <a:xfrm>
            <a:off x="1242354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66B533-7212-4A36-9CE2-D6302E721F8F}"/>
              </a:ext>
            </a:extLst>
          </p:cNvPr>
          <p:cNvCxnSpPr/>
          <p:nvPr/>
        </p:nvCxnSpPr>
        <p:spPr>
          <a:xfrm>
            <a:off x="3486372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7474CD-E230-4E14-8274-5E20F673F401}"/>
              </a:ext>
            </a:extLst>
          </p:cNvPr>
          <p:cNvCxnSpPr/>
          <p:nvPr/>
        </p:nvCxnSpPr>
        <p:spPr>
          <a:xfrm>
            <a:off x="5730390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F71FCE-6F39-4D2F-82BE-7D9F1D2ED59F}"/>
              </a:ext>
            </a:extLst>
          </p:cNvPr>
          <p:cNvCxnSpPr/>
          <p:nvPr/>
        </p:nvCxnSpPr>
        <p:spPr>
          <a:xfrm>
            <a:off x="7974408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E97AC7A-17D9-4F42-9DD0-94FE4FC6BF19}"/>
              </a:ext>
            </a:extLst>
          </p:cNvPr>
          <p:cNvCxnSpPr/>
          <p:nvPr/>
        </p:nvCxnSpPr>
        <p:spPr>
          <a:xfrm>
            <a:off x="10218425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4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3 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642D3CE0-C3B4-4F3F-A650-AB452B3AD4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4169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BED2BB0-CDAD-40EE-8B35-C66DF45EE2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4624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831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94020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467088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κόνα με λεζάντα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0B3A574-7940-4E35-857E-5CA35A591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10087" y="1444649"/>
            <a:ext cx="7548513" cy="457907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211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εριεχόμενο με λεζάντα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015C605-1D30-48BC-A0D6-3B11AF56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290" y="1444649"/>
            <a:ext cx="7694310" cy="457907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187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494CD2-CCDD-0248-96F8-741002C44255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07077B00-C1EE-7241-B441-7814F92A7EDF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0" name="Freeform: Shape 17">
            <a:extLst>
              <a:ext uri="{FF2B5EF4-FFF2-40B4-BE49-F238E27FC236}">
                <a16:creationId xmlns:a16="http://schemas.microsoft.com/office/drawing/2014/main" id="{3A1AEBC4-637E-F64C-9192-69AC4BB26D0C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669A7039-C54C-8E46-9A8B-DDB2547D989C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7">
            <a:extLst>
              <a:ext uri="{FF2B5EF4-FFF2-40B4-BE49-F238E27FC236}">
                <a16:creationId xmlns:a16="http://schemas.microsoft.com/office/drawing/2014/main" id="{4F173B32-87BB-9A40-8C91-4C1EED2B7ABF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87F4E-12B5-1B42-AFD2-4DB39B7645C9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Freeform: Shape 23">
            <a:extLst>
              <a:ext uri="{FF2B5EF4-FFF2-40B4-BE49-F238E27FC236}">
                <a16:creationId xmlns:a16="http://schemas.microsoft.com/office/drawing/2014/main" id="{CBE3FDC9-67CB-FA42-B127-A36BFF4678BB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E902BFF-CA8F-D745-A819-A7BB38B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706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FF9D7-8545-4547-AC77-A0421EEB9B99}"/>
              </a:ext>
            </a:extLst>
          </p:cNvPr>
          <p:cNvGrpSpPr/>
          <p:nvPr/>
        </p:nvGrpSpPr>
        <p:grpSpPr>
          <a:xfrm>
            <a:off x="0" y="0"/>
            <a:ext cx="6881966" cy="6858876"/>
            <a:chOff x="-5321" y="1096"/>
            <a:chExt cx="5924073" cy="5904197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7242" y="2807208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87849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60242" y="3429000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024DCDB-C6BF-455E-AAB8-EAF9DAB302A1}"/>
              </a:ext>
            </a:extLst>
          </p:cNvPr>
          <p:cNvSpPr/>
          <p:nvPr/>
        </p:nvSpPr>
        <p:spPr>
          <a:xfrm rot="13500000">
            <a:off x="-729899" y="-1215856"/>
            <a:ext cx="6043521" cy="8427077"/>
          </a:xfrm>
          <a:custGeom>
            <a:avLst/>
            <a:gdLst>
              <a:gd name="connsiteX0" fmla="*/ 6043521 w 6043521"/>
              <a:gd name="connsiteY0" fmla="*/ 4267535 h 8427077"/>
              <a:gd name="connsiteX1" fmla="*/ 1883979 w 6043521"/>
              <a:gd name="connsiteY1" fmla="*/ 8427077 h 8427077"/>
              <a:gd name="connsiteX2" fmla="*/ 0 w 6043521"/>
              <a:gd name="connsiteY2" fmla="*/ 8427077 h 8427077"/>
              <a:gd name="connsiteX3" fmla="*/ 0 w 6043521"/>
              <a:gd name="connsiteY3" fmla="*/ 1775986 h 8427077"/>
              <a:gd name="connsiteX4" fmla="*/ 1775985 w 6043521"/>
              <a:gd name="connsiteY4" fmla="*/ 0 h 842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8427077">
                <a:moveTo>
                  <a:pt x="6043521" y="4267535"/>
                </a:moveTo>
                <a:lnTo>
                  <a:pt x="1883979" y="8427077"/>
                </a:lnTo>
                <a:lnTo>
                  <a:pt x="0" y="8427077"/>
                </a:lnTo>
                <a:lnTo>
                  <a:pt x="0" y="1775986"/>
                </a:lnTo>
                <a:lnTo>
                  <a:pt x="1775985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6AFB47A-5D51-4F9C-B01B-977CE5E3C093}"/>
              </a:ext>
            </a:extLst>
          </p:cNvPr>
          <p:cNvSpPr/>
          <p:nvPr/>
        </p:nvSpPr>
        <p:spPr>
          <a:xfrm rot="13500000">
            <a:off x="-1145231" y="-2123853"/>
            <a:ext cx="6043521" cy="9008880"/>
          </a:xfrm>
          <a:custGeom>
            <a:avLst/>
            <a:gdLst>
              <a:gd name="connsiteX0" fmla="*/ 6043521 w 6043521"/>
              <a:gd name="connsiteY0" fmla="*/ 4849338 h 9008880"/>
              <a:gd name="connsiteX1" fmla="*/ 1883979 w 6043521"/>
              <a:gd name="connsiteY1" fmla="*/ 9008880 h 9008880"/>
              <a:gd name="connsiteX2" fmla="*/ 0 w 6043521"/>
              <a:gd name="connsiteY2" fmla="*/ 9008880 h 9008880"/>
              <a:gd name="connsiteX3" fmla="*/ 0 w 6043521"/>
              <a:gd name="connsiteY3" fmla="*/ 1194182 h 9008880"/>
              <a:gd name="connsiteX4" fmla="*/ 1194182 w 6043521"/>
              <a:gd name="connsiteY4" fmla="*/ 0 h 900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9008880">
                <a:moveTo>
                  <a:pt x="6043521" y="4849338"/>
                </a:moveTo>
                <a:lnTo>
                  <a:pt x="1883979" y="9008880"/>
                </a:lnTo>
                <a:lnTo>
                  <a:pt x="0" y="9008880"/>
                </a:lnTo>
                <a:lnTo>
                  <a:pt x="0" y="1194182"/>
                </a:lnTo>
                <a:lnTo>
                  <a:pt x="1194182" y="0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97A4FF-7390-4173-8ACD-6CF7145AACEC}"/>
              </a:ext>
            </a:extLst>
          </p:cNvPr>
          <p:cNvSpPr/>
          <p:nvPr/>
        </p:nvSpPr>
        <p:spPr>
          <a:xfrm rot="18900000" flipH="1">
            <a:off x="-2681153" y="-465959"/>
            <a:ext cx="8639119" cy="5739762"/>
          </a:xfrm>
          <a:custGeom>
            <a:avLst/>
            <a:gdLst>
              <a:gd name="connsiteX0" fmla="*/ 3789781 w 8639119"/>
              <a:gd name="connsiteY0" fmla="*/ 0 h 5739762"/>
              <a:gd name="connsiteX1" fmla="*/ 0 w 8639119"/>
              <a:gd name="connsiteY1" fmla="*/ 3789782 h 5739762"/>
              <a:gd name="connsiteX2" fmla="*/ 0 w 8639119"/>
              <a:gd name="connsiteY2" fmla="*/ 5739761 h 5739762"/>
              <a:gd name="connsiteX3" fmla="*/ 7748695 w 8639119"/>
              <a:gd name="connsiteY3" fmla="*/ 5739762 h 5739762"/>
              <a:gd name="connsiteX4" fmla="*/ 8639119 w 8639119"/>
              <a:gd name="connsiteY4" fmla="*/ 4849338 h 573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9119" h="5739762">
                <a:moveTo>
                  <a:pt x="3789781" y="0"/>
                </a:moveTo>
                <a:lnTo>
                  <a:pt x="0" y="3789782"/>
                </a:lnTo>
                <a:lnTo>
                  <a:pt x="0" y="5739761"/>
                </a:lnTo>
                <a:lnTo>
                  <a:pt x="7748695" y="5739762"/>
                </a:lnTo>
                <a:lnTo>
                  <a:pt x="8639119" y="4849338"/>
                </a:lnTo>
                <a:close/>
              </a:path>
            </a:pathLst>
          </a:custGeom>
          <a:solidFill>
            <a:schemeClr val="accent1">
              <a:lumMod val="50000"/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582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838D16-809E-4EB1-8C0C-0E63D81391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FEB333-94B4-4E53-9019-D584810903BB}"/>
              </a:ext>
            </a:extLst>
          </p:cNvPr>
          <p:cNvSpPr/>
          <p:nvPr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B9489-0CD9-4DB7-AC82-6E7867F91403}"/>
              </a:ext>
            </a:extLst>
          </p:cNvPr>
          <p:cNvSpPr/>
          <p:nvPr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55D1C76-C591-4FA5-9780-87AB6B37C0FA}"/>
              </a:ext>
            </a:extLst>
          </p:cNvPr>
          <p:cNvSpPr/>
          <p:nvPr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7DC1D12-670F-4235-8791-FA8C2B330871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569CF-FDAC-47C4-A0F5-296F7117C398}"/>
              </a:ext>
            </a:extLst>
          </p:cNvPr>
          <p:cNvSpPr/>
          <p:nvPr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8D0C72-2B2C-4C85-A091-157853C71784}"/>
              </a:ext>
            </a:extLst>
          </p:cNvPr>
          <p:cNvSpPr/>
          <p:nvPr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E25334A-5FE3-4DDA-8D32-4796CCFCAA74}"/>
              </a:ext>
            </a:extLst>
          </p:cNvPr>
          <p:cNvSpPr/>
          <p:nvPr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818DF1-D7FD-4C0F-875D-7A07E8F75C06}"/>
              </a:ext>
            </a:extLst>
          </p:cNvPr>
          <p:cNvSpPr/>
          <p:nvPr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9BB384-9E14-4CEA-82C1-21837229D3EF}"/>
              </a:ext>
            </a:extLst>
          </p:cNvPr>
          <p:cNvGrpSpPr/>
          <p:nvPr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2239B-C46D-4458-BB4B-DDB12FAB0172}"/>
              </a:ext>
            </a:extLst>
          </p:cNvPr>
          <p:cNvGrpSpPr/>
          <p:nvPr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0F332671-6296-47C8-BF26-B2D962F5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772A652-7229-2B42-B87B-298C31D6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</p:spTree>
    <p:extLst>
      <p:ext uri="{BB962C8B-B14F-4D97-AF65-F5344CB8AC3E}">
        <p14:creationId xmlns:p14="http://schemas.microsoft.com/office/powerpoint/2010/main" val="1776588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18B2B-E019-4078-9EF0-C9D6281AE31B}"/>
              </a:ext>
            </a:extLst>
          </p:cNvPr>
          <p:cNvGrpSpPr/>
          <p:nvPr/>
        </p:nvGrpSpPr>
        <p:grpSpPr>
          <a:xfrm>
            <a:off x="9776075" y="2057401"/>
            <a:ext cx="4413559" cy="3934444"/>
            <a:chOff x="9222437" y="1088097"/>
            <a:chExt cx="5433318" cy="4843502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E625C0-9656-421F-861F-67C8F93362ED}"/>
                </a:ext>
              </a:extLst>
            </p:cNvPr>
            <p:cNvSpPr/>
            <p:nvPr/>
          </p:nvSpPr>
          <p:spPr>
            <a:xfrm rot="2700000">
              <a:off x="9668983" y="1078460"/>
              <a:ext cx="4406148" cy="5299239"/>
            </a:xfrm>
            <a:custGeom>
              <a:avLst/>
              <a:gdLst>
                <a:gd name="connsiteX0" fmla="*/ 0 w 4406148"/>
                <a:gd name="connsiteY0" fmla="*/ 0 h 5299239"/>
                <a:gd name="connsiteX1" fmla="*/ 4406148 w 4406148"/>
                <a:gd name="connsiteY1" fmla="*/ 4406147 h 5299239"/>
                <a:gd name="connsiteX2" fmla="*/ 3513056 w 4406148"/>
                <a:gd name="connsiteY2" fmla="*/ 5299239 h 5299239"/>
                <a:gd name="connsiteX3" fmla="*/ 1 w 4406148"/>
                <a:gd name="connsiteY3" fmla="*/ 5299239 h 529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148" h="5299239">
                  <a:moveTo>
                    <a:pt x="0" y="0"/>
                  </a:moveTo>
                  <a:lnTo>
                    <a:pt x="4406148" y="4406147"/>
                  </a:lnTo>
                  <a:lnTo>
                    <a:pt x="3513056" y="5299239"/>
                  </a:lnTo>
                  <a:lnTo>
                    <a:pt x="1" y="529923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9F8E490-C6E3-4D00-866F-CD85DD88996E}"/>
                </a:ext>
              </a:extLst>
            </p:cNvPr>
            <p:cNvSpPr/>
            <p:nvPr/>
          </p:nvSpPr>
          <p:spPr>
            <a:xfrm rot="8100000" flipH="1">
              <a:off x="9583575" y="1088097"/>
              <a:ext cx="5072180" cy="4843502"/>
            </a:xfrm>
            <a:custGeom>
              <a:avLst/>
              <a:gdLst>
                <a:gd name="connsiteX0" fmla="*/ 5072180 w 5072180"/>
                <a:gd name="connsiteY0" fmla="*/ 4843501 h 4843502"/>
                <a:gd name="connsiteX1" fmla="*/ 228679 w 5072180"/>
                <a:gd name="connsiteY1" fmla="*/ 0 h 4843502"/>
                <a:gd name="connsiteX2" fmla="*/ 1 w 5072180"/>
                <a:gd name="connsiteY2" fmla="*/ 228678 h 4843502"/>
                <a:gd name="connsiteX3" fmla="*/ 0 w 5072180"/>
                <a:gd name="connsiteY3" fmla="*/ 4843502 h 484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2180" h="4843502">
                  <a:moveTo>
                    <a:pt x="5072180" y="4843501"/>
                  </a:moveTo>
                  <a:lnTo>
                    <a:pt x="228679" y="0"/>
                  </a:lnTo>
                  <a:lnTo>
                    <a:pt x="1" y="228678"/>
                  </a:lnTo>
                  <a:lnTo>
                    <a:pt x="0" y="4843502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E8F5B31-1523-46AE-9455-C33DFC1BDDE0}"/>
              </a:ext>
            </a:extLst>
          </p:cNvPr>
          <p:cNvSpPr/>
          <p:nvPr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D17048F-C2E1-4775-BC32-50BD6219F89D}"/>
              </a:ext>
            </a:extLst>
          </p:cNvPr>
          <p:cNvSpPr/>
          <p:nvPr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B002AA-4848-49C8-A834-036F860C79A3}"/>
              </a:ext>
            </a:extLst>
          </p:cNvPr>
          <p:cNvGrpSpPr/>
          <p:nvPr/>
        </p:nvGrpSpPr>
        <p:grpSpPr>
          <a:xfrm rot="16200000" flipH="1">
            <a:off x="9913705" y="6257994"/>
            <a:ext cx="1052473" cy="1209445"/>
            <a:chOff x="10800165" y="7142066"/>
            <a:chExt cx="2775293" cy="318921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B187A8-7F8D-469D-A03B-4F835A5746DE}"/>
                </a:ext>
              </a:extLst>
            </p:cNvPr>
            <p:cNvSpPr/>
            <p:nvPr/>
          </p:nvSpPr>
          <p:spPr>
            <a:xfrm rot="2700000">
              <a:off x="10800166" y="7555988"/>
              <a:ext cx="2775292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D871D1-A11A-48FB-82A8-8D61AB5CB85C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6F73F836-940E-4B65-A29C-D086926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4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B4C115-EFF9-405C-98BE-F4077B9730D0}"/>
              </a:ext>
            </a:extLst>
          </p:cNvPr>
          <p:cNvSpPr/>
          <p:nvPr/>
        </p:nvSpPr>
        <p:spPr>
          <a:xfrm>
            <a:off x="533399" y="914400"/>
            <a:ext cx="1944914" cy="19449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accent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A300DD-BB54-44ED-A7E4-01CD41EC930F}"/>
              </a:ext>
            </a:extLst>
          </p:cNvPr>
          <p:cNvSpPr txBox="1">
            <a:spLocks/>
          </p:cNvSpPr>
          <p:nvPr/>
        </p:nvSpPr>
        <p:spPr>
          <a:xfrm>
            <a:off x="956993" y="923305"/>
            <a:ext cx="1005115" cy="2859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600" b="0" i="0" kern="12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40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“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200400"/>
            <a:ext cx="7551057" cy="285931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lang="en-GB" sz="3200" b="0" i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Quote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4E6C1FF-5925-42B3-B7F9-0A0031BD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88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3618670-D1E4-466C-BDB5-FC890AC31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1625385"/>
            <a:ext cx="6718300" cy="40932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6642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Μόνο τίτλο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6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0C167E-2626-40DB-AACF-D02543E29B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0" y="1749570"/>
            <a:ext cx="9372600" cy="33588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81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περιεχόμενο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1121523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4893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681163"/>
            <a:ext cx="5157787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0812" y="1681163"/>
            <a:ext cx="5157788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500" y="2505075"/>
            <a:ext cx="5157787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5412" y="2505075"/>
            <a:ext cx="5183188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60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B0E15-6FC5-434E-8780-B186D9D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noProof="0"/>
              <a:t>Κάντε κλικ για να επεξεργαστείτε τον τίτλο υποδείγματος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7B128-34F3-405C-B601-8BAFDB434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2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/>
              <a:t>Στυλ κειμένου υποδείγματος</a:t>
            </a:r>
          </a:p>
          <a:p>
            <a:pPr lvl="1"/>
            <a:r>
              <a:rPr lang="el-GR" noProof="0"/>
              <a:t>Δεύτερο επίπεδο</a:t>
            </a:r>
          </a:p>
          <a:p>
            <a:pPr lvl="2"/>
            <a:r>
              <a:rPr lang="el-GR" noProof="0"/>
              <a:t>Τρίτο επίπεδο</a:t>
            </a:r>
          </a:p>
          <a:p>
            <a:pPr lvl="3"/>
            <a:r>
              <a:rPr lang="el-GR" noProof="0"/>
              <a:t>Τέταρτο επίπεδο</a:t>
            </a:r>
          </a:p>
          <a:p>
            <a:pPr lvl="4"/>
            <a:r>
              <a:rPr lang="el-GR" noProof="0"/>
              <a:t>Πέμπτο επίπεδο</a:t>
            </a:r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A7754-E8C7-438B-922D-9027C6CF5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500" y="6356350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DDDB7D-9189-9548-A2B9-81DC62C3C1A3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096D8877-6B4A-4540-8927-767DD7401718}"/>
              </a:ext>
            </a:extLst>
          </p:cNvPr>
          <p:cNvSpPr/>
          <p:nvPr/>
        </p:nvSpPr>
        <p:spPr>
          <a:xfrm>
            <a:off x="0" y="1"/>
            <a:ext cx="12192001" cy="6857999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5AF2E123-FE0F-8541-8E36-5030C450AA7E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E5519D99-3B68-924A-9CD0-14B911711CA8}"/>
              </a:ext>
            </a:extLst>
          </p:cNvPr>
          <p:cNvSpPr/>
          <p:nvPr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A09E21A9-FBEF-144C-A152-FE484F3C55C1}"/>
              </a:ext>
            </a:extLst>
          </p:cNvPr>
          <p:cNvSpPr/>
          <p:nvPr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C7F2CB-A8CE-1545-A08D-93592C4BAEEA}"/>
              </a:ext>
            </a:extLst>
          </p:cNvPr>
          <p:cNvSpPr txBox="1">
            <a:spLocks/>
          </p:cNvSpPr>
          <p:nvPr/>
        </p:nvSpPr>
        <p:spPr>
          <a:xfrm>
            <a:off x="444500" y="542925"/>
            <a:ext cx="11214100" cy="535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spc="-7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noProof="0" dirty="0">
                <a:latin typeface="+mj-lt"/>
              </a:rPr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68FCE4-1B47-3C4B-B091-013120A97D09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FEC3FDE7-F27E-5E4E-8752-287CAB7792D4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81C902DB-0D21-5044-82B6-9E7A70A1BF62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1E08A0-195D-694F-947B-986A76FBB93E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6" name="Rectangle: Single Corner Snipped 18">
              <a:extLst>
                <a:ext uri="{FF2B5EF4-FFF2-40B4-BE49-F238E27FC236}">
                  <a16:creationId xmlns:a16="http://schemas.microsoft.com/office/drawing/2014/main" id="{ED5DFFCD-1EE3-E64E-B51F-BD7D72413E0B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chemeClr val="accent5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17" name="Rectangle: Single Corner Snipped 2">
              <a:extLst>
                <a:ext uri="{FF2B5EF4-FFF2-40B4-BE49-F238E27FC236}">
                  <a16:creationId xmlns:a16="http://schemas.microsoft.com/office/drawing/2014/main" id="{C12DB3CA-8E64-AA43-BFBE-A2CA9A816DBE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Freeform: Shape 23">
            <a:extLst>
              <a:ext uri="{FF2B5EF4-FFF2-40B4-BE49-F238E27FC236}">
                <a16:creationId xmlns:a16="http://schemas.microsoft.com/office/drawing/2014/main" id="{A587DEFD-D470-4142-8E0D-A71DDB147C92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D9BF857-7910-734D-A217-5E3344220AA2}"/>
              </a:ext>
            </a:extLst>
          </p:cNvPr>
          <p:cNvSpPr txBox="1">
            <a:spLocks/>
          </p:cNvSpPr>
          <p:nvPr/>
        </p:nvSpPr>
        <p:spPr>
          <a:xfrm>
            <a:off x="11252200" y="6315075"/>
            <a:ext cx="406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456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6">
          <p15:clr>
            <a:srgbClr val="F26B43"/>
          </p15:clr>
        </p15:guide>
        <p15:guide id="4" orient="horz" pos="336">
          <p15:clr>
            <a:srgbClr val="F26B43"/>
          </p15:clr>
        </p15:guide>
        <p15:guide id="5" pos="7344">
          <p15:clr>
            <a:srgbClr val="F26B43"/>
          </p15:clr>
        </p15:guide>
        <p15:guide id="6" orient="horz" pos="39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flutter.dev/docs/development/ui/widgets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1488" y="2395728"/>
            <a:ext cx="7077456" cy="1243584"/>
          </a:xfrm>
        </p:spPr>
        <p:txBody>
          <a:bodyPr/>
          <a:lstStyle/>
          <a:p>
            <a:r>
              <a:rPr lang="en-US" sz="4800" dirty="0"/>
              <a:t>Bioinformatics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Lefteris</a:t>
            </a:r>
            <a:r>
              <a:rPr lang="en-US" dirty="0"/>
              <a:t> </a:t>
            </a:r>
            <a:r>
              <a:rPr lang="en-US"/>
              <a:t>Koumakis, </a:t>
            </a:r>
            <a:r>
              <a:rPr lang="en-US" dirty="0"/>
              <a:t>Maria Chatzimina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64544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DCC59-4B24-4D5D-B7E5-78AF1F43A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setState - initState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37C02-AA01-477F-82FF-72976D9BA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setState</a:t>
            </a:r>
          </a:p>
          <a:p>
            <a:pPr lvl="1"/>
            <a:r>
              <a:rPr lang="en-US" dirty="0"/>
              <a:t>Calling </a:t>
            </a:r>
            <a:r>
              <a:rPr lang="en-US" dirty="0" err="1"/>
              <a:t>setState</a:t>
            </a:r>
            <a:r>
              <a:rPr lang="en-US" dirty="0"/>
              <a:t> notifies the framework that the internal state of this object has changed in a way that may affect the user interface in this subtree, which causes the framework to run build to change the state of that object.</a:t>
            </a:r>
          </a:p>
          <a:p>
            <a:r>
              <a:rPr lang="en-US" dirty="0" err="1"/>
              <a:t>initState</a:t>
            </a:r>
            <a:endParaRPr lang="en-US" dirty="0"/>
          </a:p>
          <a:p>
            <a:pPr lvl="1"/>
            <a:r>
              <a:rPr lang="en-US" dirty="0"/>
              <a:t>We override this method if we need to do some kind of initialization because unlike build() this method is called once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E298DB-D667-410D-ADE5-A0C90AC47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154" y="5310012"/>
            <a:ext cx="33623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90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E3C12-8B95-412F-8ED9-0F79449AB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</a:t>
            </a:r>
            <a:r>
              <a:rPr lang="el-GR" dirty="0"/>
              <a:t> </a:t>
            </a:r>
            <a:r>
              <a:rPr lang="en-US" dirty="0"/>
              <a:t>Stateless </a:t>
            </a:r>
            <a:r>
              <a:rPr lang="el-GR" dirty="0"/>
              <a:t>και </a:t>
            </a:r>
            <a:r>
              <a:rPr lang="en-US" dirty="0"/>
              <a:t>Stateful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6222F8-44AC-4D25-9F46-1ADE239C5545}"/>
              </a:ext>
            </a:extLst>
          </p:cNvPr>
          <p:cNvSpPr txBox="1"/>
          <p:nvPr/>
        </p:nvSpPr>
        <p:spPr>
          <a:xfrm>
            <a:off x="6333689" y="2136338"/>
            <a:ext cx="49998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class MyWidget extends StatefulWidget {</a:t>
            </a:r>
          </a:p>
          <a:p>
            <a:r>
              <a:rPr lang="en-US" dirty="0">
                <a:solidFill>
                  <a:schemeClr val="bg1"/>
                </a:solidFill>
              </a:rPr>
              <a:t>  const MyWidget({Key? key}) : super(key: key);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  @override</a:t>
            </a:r>
          </a:p>
          <a:p>
            <a:r>
              <a:rPr lang="en-US" dirty="0">
                <a:solidFill>
                  <a:schemeClr val="bg1"/>
                </a:solidFill>
              </a:rPr>
              <a:t>  State&lt;MyWidget&gt; createState() =&gt; _MyWidgetState();</a:t>
            </a:r>
          </a:p>
          <a:p>
            <a:r>
              <a:rPr lang="en-US" dirty="0">
                <a:solidFill>
                  <a:schemeClr val="bg1"/>
                </a:solidFill>
              </a:rPr>
              <a:t>}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class _MyWidgetState extends State&lt;MyWidget&gt; {</a:t>
            </a:r>
          </a:p>
          <a:p>
            <a:r>
              <a:rPr lang="en-US" dirty="0">
                <a:solidFill>
                  <a:schemeClr val="bg1"/>
                </a:solidFill>
              </a:rPr>
              <a:t>  @override</a:t>
            </a:r>
          </a:p>
          <a:p>
            <a:r>
              <a:rPr lang="en-US" dirty="0">
                <a:solidFill>
                  <a:schemeClr val="bg1"/>
                </a:solidFill>
              </a:rPr>
              <a:t>  Widget build(BuildContext context) {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r>
              <a:rPr lang="en-US" dirty="0">
                <a:solidFill>
                  <a:schemeClr val="bg1"/>
                </a:solidFill>
              </a:rPr>
              <a:t>  }</a:t>
            </a:r>
          </a:p>
          <a:p>
            <a:r>
              <a:rPr lang="en-US" dirty="0">
                <a:solidFill>
                  <a:schemeClr val="bg1"/>
                </a:solidFill>
              </a:rPr>
              <a:t>}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A460F-7469-4A0A-98E0-27B59A9DEC9A}"/>
              </a:ext>
            </a:extLst>
          </p:cNvPr>
          <p:cNvSpPr txBox="1"/>
          <p:nvPr/>
        </p:nvSpPr>
        <p:spPr>
          <a:xfrm>
            <a:off x="604007" y="2136338"/>
            <a:ext cx="52543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class MyWidget extends StatelessWidget {</a:t>
            </a:r>
          </a:p>
          <a:p>
            <a:r>
              <a:rPr lang="en-US" dirty="0">
                <a:solidFill>
                  <a:schemeClr val="bg1"/>
                </a:solidFill>
              </a:rPr>
              <a:t>  const MyWidget({Key? key}) : super(key: key);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  @override</a:t>
            </a:r>
          </a:p>
          <a:p>
            <a:r>
              <a:rPr lang="en-US" dirty="0">
                <a:solidFill>
                  <a:schemeClr val="bg1"/>
                </a:solidFill>
              </a:rPr>
              <a:t>  Widget build(BuildContext context) {</a:t>
            </a:r>
          </a:p>
          <a:p>
            <a:r>
              <a:rPr lang="en-US" dirty="0">
                <a:solidFill>
                  <a:schemeClr val="bg1"/>
                </a:solidFill>
              </a:rPr>
              <a:t>    </a:t>
            </a:r>
          </a:p>
          <a:p>
            <a:r>
              <a:rPr lang="en-US" dirty="0">
                <a:solidFill>
                  <a:schemeClr val="bg1"/>
                </a:solidFill>
              </a:rPr>
              <a:t>  }</a:t>
            </a:r>
          </a:p>
          <a:p>
            <a:r>
              <a:rPr lang="en-US" dirty="0">
                <a:solidFill>
                  <a:schemeClr val="bg1"/>
                </a:solidFill>
              </a:rPr>
              <a:t>}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B493CF-F1DF-4516-9892-5CD25A5DDFFC}"/>
              </a:ext>
            </a:extLst>
          </p:cNvPr>
          <p:cNvSpPr txBox="1"/>
          <p:nvPr/>
        </p:nvSpPr>
        <p:spPr>
          <a:xfrm>
            <a:off x="2592199" y="1674673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Stateless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0EC2E-0486-4C52-A6FE-5106C30E21EC}"/>
              </a:ext>
            </a:extLst>
          </p:cNvPr>
          <p:cNvSpPr txBox="1"/>
          <p:nvPr/>
        </p:nvSpPr>
        <p:spPr>
          <a:xfrm>
            <a:off x="8108089" y="1674673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Stateful</a:t>
            </a:r>
          </a:p>
        </p:txBody>
      </p:sp>
    </p:spTree>
    <p:extLst>
      <p:ext uri="{BB962C8B-B14F-4D97-AF65-F5344CB8AC3E}">
        <p14:creationId xmlns:p14="http://schemas.microsoft.com/office/powerpoint/2010/main" val="2503104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8B18A-792B-46B3-9D0C-13C23F7C9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 Widget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B6FC4-09AB-47B5-B946-A8BC2D3F4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6" y="1825625"/>
            <a:ext cx="551281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Card Widget</a:t>
            </a:r>
            <a:r>
              <a:rPr lang="el-GR" dirty="0"/>
              <a:t>:</a:t>
            </a:r>
          </a:p>
          <a:p>
            <a:pPr lvl="1"/>
            <a:r>
              <a:rPr lang="en-US" dirty="0"/>
              <a:t>We use the named argument “elevation” for shading</a:t>
            </a:r>
          </a:p>
          <a:p>
            <a:r>
              <a:rPr lang="en-US" dirty="0"/>
              <a:t>Material Widget:</a:t>
            </a:r>
            <a:endParaRPr lang="el-GR" dirty="0"/>
          </a:p>
          <a:p>
            <a:pPr lvl="1"/>
            <a:r>
              <a:rPr lang="en-US" dirty="0"/>
              <a:t>elevation</a:t>
            </a:r>
            <a:r>
              <a:rPr lang="el-GR" dirty="0"/>
              <a:t>: </a:t>
            </a:r>
            <a:r>
              <a:rPr lang="en-US" dirty="0"/>
              <a:t>shade</a:t>
            </a:r>
            <a:endParaRPr lang="el-GR" dirty="0"/>
          </a:p>
          <a:p>
            <a:pPr lvl="1"/>
            <a:r>
              <a:rPr lang="en-US" dirty="0"/>
              <a:t>borderRadius: Rounded edges according to the number in parentheses</a:t>
            </a:r>
          </a:p>
          <a:p>
            <a:r>
              <a:rPr lang="en-US" dirty="0"/>
              <a:t>Clip</a:t>
            </a:r>
            <a:r>
              <a:rPr lang="el-GR" dirty="0"/>
              <a:t>Ο</a:t>
            </a:r>
            <a:r>
              <a:rPr lang="en-US" dirty="0"/>
              <a:t>val Widget:</a:t>
            </a:r>
          </a:p>
          <a:p>
            <a:pPr lvl="1"/>
            <a:r>
              <a:rPr lang="en-US" dirty="0"/>
              <a:t>We use it to wrap an image that we want to make it round</a:t>
            </a:r>
            <a:endParaRPr lang="el-GR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B72D8-4B31-4DA5-9D51-6DBABF67D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184" y="1378155"/>
            <a:ext cx="3723234" cy="4936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DB9483-B956-45E6-B393-F77A251F2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30" y="1575295"/>
            <a:ext cx="2288144" cy="454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90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2EA2C-0BA9-47AE-B3F0-E5E3B0F75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List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14372-190C-41B5-8EFC-8D7197851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0" y="1416387"/>
            <a:ext cx="5873545" cy="4128736"/>
          </a:xfrm>
        </p:spPr>
        <p:txBody>
          <a:bodyPr/>
          <a:lstStyle/>
          <a:p>
            <a:r>
              <a:rPr lang="en-US" dirty="0"/>
              <a:t>ListView</a:t>
            </a:r>
          </a:p>
          <a:p>
            <a:pPr lvl="1"/>
            <a:r>
              <a:rPr lang="en-US" dirty="0"/>
              <a:t>To have horizontal scrolling we add</a:t>
            </a:r>
          </a:p>
          <a:p>
            <a:pPr lvl="2"/>
            <a:r>
              <a:rPr lang="en-US" dirty="0" err="1">
                <a:solidFill>
                  <a:schemeClr val="accent6"/>
                </a:solidFill>
              </a:rPr>
              <a:t>scrollDirection</a:t>
            </a:r>
            <a:r>
              <a:rPr lang="en-US" dirty="0">
                <a:solidFill>
                  <a:schemeClr val="accent6"/>
                </a:solidFill>
              </a:rPr>
              <a:t>: Axis horizontal</a:t>
            </a:r>
          </a:p>
          <a:p>
            <a:r>
              <a:rPr lang="en-US" dirty="0"/>
              <a:t>SizedBox()</a:t>
            </a:r>
          </a:p>
          <a:p>
            <a:pPr lvl="1"/>
            <a:r>
              <a:rPr lang="en-US" dirty="0"/>
              <a:t>You can add space between widgets depending on the width and height you declare in </a:t>
            </a:r>
            <a:r>
              <a:rPr lang="en-US" dirty="0" err="1"/>
              <a:t>Sizedbox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E.g. </a:t>
            </a:r>
            <a:r>
              <a:rPr lang="en-US" dirty="0" err="1"/>
              <a:t>SizedBox</a:t>
            </a:r>
            <a:r>
              <a:rPr lang="en-US" dirty="0"/>
              <a:t>(width:50)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720B1-B817-4F38-8BAC-3B55F7129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236" y="1819679"/>
            <a:ext cx="3078988" cy="3617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67766C-B3CD-41F5-BCE1-6B4143BE9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952" y="1551962"/>
            <a:ext cx="2271242" cy="450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85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4F306-E49B-4B93-B1A1-B5A1F68DE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 and Image Widget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C19962-9666-4536-A7D0-52F8E1D4E4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2914" y="1825625"/>
            <a:ext cx="49512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Image()</a:t>
            </a:r>
          </a:p>
          <a:p>
            <a:pPr lvl="1"/>
            <a:r>
              <a:rPr lang="en-US" dirty="0"/>
              <a:t>We can use an online image: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Image.network(URL)</a:t>
            </a:r>
          </a:p>
          <a:p>
            <a:r>
              <a:rPr lang="en-US" dirty="0"/>
              <a:t>Card()</a:t>
            </a:r>
          </a:p>
          <a:p>
            <a:pPr lvl="1"/>
            <a:r>
              <a:rPr lang="en-US" dirty="0"/>
              <a:t>We can use Wrap() Widget</a:t>
            </a:r>
            <a:r>
              <a:rPr lang="el-GR" dirty="0"/>
              <a:t> </a:t>
            </a:r>
            <a:r>
              <a:rPr lang="en-US" dirty="0"/>
              <a:t>to add more than widgets since Card has one “child”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513316-385C-4448-A7B2-9EBC9FB42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541" y="2086762"/>
            <a:ext cx="5873545" cy="331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85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68984-03C1-49C6-866A-E64290921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Overflow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80E8F-46E6-459F-BF20-66A30D8F3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7041517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MediaQuery.of(context).size.width</a:t>
            </a:r>
            <a:r>
              <a:rPr lang="en-US" dirty="0"/>
              <a:t> - It gives us the width of the device</a:t>
            </a:r>
          </a:p>
          <a:p>
            <a:r>
              <a:rPr lang="en-US" dirty="0">
                <a:solidFill>
                  <a:srgbClr val="FFC000"/>
                </a:solidFill>
              </a:rPr>
              <a:t>MediaQuery.of(context).size.height</a:t>
            </a:r>
            <a:r>
              <a:rPr lang="el-GR" dirty="0">
                <a:solidFill>
                  <a:srgbClr val="FFC000"/>
                </a:solidFill>
              </a:rPr>
              <a:t> </a:t>
            </a:r>
            <a:r>
              <a:rPr lang="en-US" dirty="0"/>
              <a:t>- It gives us the height of the device</a:t>
            </a:r>
            <a:endParaRPr lang="el-GR" dirty="0"/>
          </a:p>
          <a:p>
            <a:r>
              <a:rPr lang="en-US" dirty="0"/>
              <a:t>We can divide or multiply them depending on what size we want to transform the widget</a:t>
            </a:r>
          </a:p>
          <a:p>
            <a:r>
              <a:rPr lang="en-US" dirty="0"/>
              <a:t>Other widgets that can help with overflow:</a:t>
            </a:r>
          </a:p>
          <a:p>
            <a:pPr lvl="1"/>
            <a:r>
              <a:rPr lang="en-US" dirty="0"/>
              <a:t>Flexible()</a:t>
            </a:r>
          </a:p>
          <a:p>
            <a:pPr lvl="1"/>
            <a:r>
              <a:rPr lang="en-US" dirty="0"/>
              <a:t>Expanded()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E8AD7-D55E-4948-9110-1277D893A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907" y="2109762"/>
            <a:ext cx="3191369" cy="1209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85155D-61A2-4E9D-AF15-9E40DD1DF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20" y="3538877"/>
            <a:ext cx="4420945" cy="1373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0692DB-4113-4C6A-9991-C6EA7BB91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121" y="5260157"/>
            <a:ext cx="4420944" cy="139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2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C2471-D5FF-4036-82F2-2602DD84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BlueStacks  emulator VSCode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E09F9-20FD-4C59-9117-C9C30C53F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91" y="1554125"/>
            <a:ext cx="6175421" cy="4622837"/>
          </a:xfrm>
        </p:spPr>
        <p:txBody>
          <a:bodyPr>
            <a:normAutofit/>
          </a:bodyPr>
          <a:lstStyle/>
          <a:p>
            <a:r>
              <a:rPr lang="en-US" dirty="0"/>
              <a:t>In </a:t>
            </a:r>
            <a:r>
              <a:rPr lang="en-US" dirty="0" err="1"/>
              <a:t>bluestacks</a:t>
            </a:r>
            <a:r>
              <a:rPr lang="en-US" dirty="0"/>
              <a:t> emulator got to Settings</a:t>
            </a:r>
            <a:r>
              <a:rPr lang="en-US" dirty="0">
                <a:sym typeface="Wingdings" panose="05000000000000000000" pitchFamily="2" charset="2"/>
              </a:rPr>
              <a:t> Advanced</a:t>
            </a:r>
          </a:p>
          <a:p>
            <a:r>
              <a:rPr lang="en-US" dirty="0">
                <a:sym typeface="Wingdings" panose="05000000000000000000" pitchFamily="2" charset="2"/>
              </a:rPr>
              <a:t>Depending on the port</a:t>
            </a:r>
            <a:r>
              <a:rPr lang="el-GR" dirty="0">
                <a:sym typeface="Wingdings" panose="05000000000000000000" pitchFamily="2" charset="2"/>
              </a:rPr>
              <a:t>(</a:t>
            </a:r>
            <a:r>
              <a:rPr lang="en-US" dirty="0">
                <a:sym typeface="Wingdings" panose="05000000000000000000" pitchFamily="2" charset="2"/>
              </a:rPr>
              <a:t>in the example is</a:t>
            </a:r>
            <a:r>
              <a:rPr lang="el-GR" dirty="0">
                <a:sym typeface="Wingdings" panose="05000000000000000000" pitchFamily="2" charset="2"/>
              </a:rPr>
              <a:t> 51614) </a:t>
            </a:r>
            <a:r>
              <a:rPr lang="en-US" dirty="0">
                <a:sym typeface="Wingdings" panose="05000000000000000000" pitchFamily="2" charset="2"/>
              </a:rPr>
              <a:t>but the number may change </a:t>
            </a:r>
            <a:r>
              <a:rPr lang="en-US" dirty="0" err="1">
                <a:sym typeface="Wingdings" panose="05000000000000000000" pitchFamily="2" charset="2"/>
              </a:rPr>
              <a:t>everytime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Type in command line to</a:t>
            </a:r>
            <a:r>
              <a:rPr lang="el-GR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“platform-tools” path: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The emulator will show on </a:t>
            </a:r>
            <a:r>
              <a:rPr lang="en-US" dirty="0" err="1">
                <a:sym typeface="Wingdings" panose="05000000000000000000" pitchFamily="2" charset="2"/>
              </a:rPr>
              <a:t>VSCode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8CD95-B06C-41C5-A924-8C8D0E9A4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70" y="4619795"/>
            <a:ext cx="5389112" cy="433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92384-0E7A-42E4-873F-A1A70D062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227" y="1445028"/>
            <a:ext cx="5771609" cy="3173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00D729-0B89-4774-A8CA-703779F14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70" y="5709677"/>
            <a:ext cx="5389112" cy="107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18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Flutter Widgets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Flutter Widgets Catalog: </a:t>
            </a:r>
            <a:r>
              <a:rPr lang="en-US" sz="2400" dirty="0">
                <a:hlinkClick r:id="rId2"/>
              </a:rPr>
              <a:t>https://flutter.dev/docs/development/ui/widgets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82" y="2413126"/>
            <a:ext cx="7747461" cy="376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44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Flutter Widgets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Container:</a:t>
            </a:r>
          </a:p>
          <a:p>
            <a:pPr lvl="1"/>
            <a:r>
              <a:rPr lang="en-US" dirty="0"/>
              <a:t>Extremely flexible widget</a:t>
            </a:r>
          </a:p>
          <a:p>
            <a:pPr lvl="1"/>
            <a:r>
              <a:rPr lang="en-US" dirty="0"/>
              <a:t>Can be transformed based on size (width, height, max-width, max-height), style (border, color, shape, ...) and more</a:t>
            </a:r>
          </a:p>
          <a:p>
            <a:pPr lvl="1"/>
            <a:r>
              <a:rPr lang="en-US" dirty="0"/>
              <a:t>It can take a child (not necessarily) which you can also align in different ways</a:t>
            </a:r>
          </a:p>
          <a:p>
            <a:pPr lvl="1"/>
            <a:r>
              <a:rPr lang="en-US" dirty="0"/>
              <a:t>You will be using this widget quite often</a:t>
            </a:r>
          </a:p>
          <a:p>
            <a:r>
              <a:rPr lang="en-US" dirty="0"/>
              <a:t>Row / Column:</a:t>
            </a:r>
            <a:endParaRPr lang="el-GR" dirty="0"/>
          </a:p>
          <a:p>
            <a:pPr lvl="1"/>
            <a:r>
              <a:rPr lang="en-US" dirty="0"/>
              <a:t>You should use it if you need multiple widgets next to each other horizontally or vertically</a:t>
            </a:r>
          </a:p>
          <a:p>
            <a:pPr lvl="1"/>
            <a:r>
              <a:rPr lang="en-US" dirty="0"/>
              <a:t>Limited style options =&gt; Use with Container to apply styles</a:t>
            </a:r>
          </a:p>
          <a:p>
            <a:pPr lvl="1"/>
            <a:r>
              <a:rPr lang="en-US" dirty="0"/>
              <a:t>Its children can be aligned along the vertical and horizontal axis</a:t>
            </a:r>
          </a:p>
        </p:txBody>
      </p:sp>
    </p:spTree>
    <p:extLst>
      <p:ext uri="{BB962C8B-B14F-4D97-AF65-F5344CB8AC3E}">
        <p14:creationId xmlns:p14="http://schemas.microsoft.com/office/powerpoint/2010/main" val="4193238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Flutter Widgets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65" y="4015047"/>
            <a:ext cx="11127951" cy="21619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Stack:</a:t>
            </a:r>
          </a:p>
          <a:p>
            <a:pPr lvl="1"/>
            <a:r>
              <a:rPr lang="en-US" dirty="0"/>
              <a:t>Used to stack objects on top of each other (along the Z axis)Widgets can overlap</a:t>
            </a:r>
          </a:p>
          <a:p>
            <a:r>
              <a:rPr lang="en-US" dirty="0"/>
              <a:t>Card:</a:t>
            </a:r>
          </a:p>
          <a:p>
            <a:pPr lvl="1"/>
            <a:r>
              <a:rPr lang="en-US" dirty="0"/>
              <a:t>A Container with some ready-made styling (shadow, background color, rounded corners)</a:t>
            </a:r>
          </a:p>
          <a:p>
            <a:pPr lvl="1"/>
            <a:r>
              <a:rPr lang="en-US" dirty="0"/>
              <a:t>Can take a child (can be anything)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17" y="1360113"/>
            <a:ext cx="106394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2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Flutter Widgets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455" y="4455621"/>
            <a:ext cx="11035145" cy="172134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ListView/ GridView:</a:t>
            </a:r>
          </a:p>
          <a:p>
            <a:pPr lvl="1"/>
            <a:r>
              <a:rPr lang="en-US" dirty="0"/>
              <a:t>Used to display lists (or grids) of objects</a:t>
            </a:r>
          </a:p>
          <a:p>
            <a:pPr lvl="1"/>
            <a:r>
              <a:rPr lang="en-US" dirty="0"/>
              <a:t>Like Column() but scrollable (column doesn’t scroll)</a:t>
            </a:r>
          </a:p>
          <a:p>
            <a:r>
              <a:rPr lang="en-US" dirty="0" err="1"/>
              <a:t>ListTile</a:t>
            </a:r>
            <a:r>
              <a:rPr lang="el-GR" dirty="0"/>
              <a:t>:</a:t>
            </a:r>
          </a:p>
          <a:p>
            <a:pPr lvl="1"/>
            <a:r>
              <a:rPr lang="en-US" dirty="0"/>
              <a:t>A pre-styled container / Row() that gives you a standard “list-item look”</a:t>
            </a:r>
          </a:p>
          <a:p>
            <a:pPr lvl="1"/>
            <a:r>
              <a:rPr lang="en-US" dirty="0"/>
              <a:t>Offers various widget slots (e.g. at the beginning, a title, at the end)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82" y="1825625"/>
            <a:ext cx="105918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25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Flutter Widgets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65" y="3949700"/>
            <a:ext cx="11215235" cy="258127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Text:</a:t>
            </a:r>
          </a:p>
          <a:p>
            <a:pPr lvl="1"/>
            <a:r>
              <a:rPr lang="en-US" dirty="0"/>
              <a:t>A widget that just prints some text on the screen</a:t>
            </a:r>
          </a:p>
          <a:p>
            <a:pPr lvl="1"/>
            <a:r>
              <a:rPr lang="en-US" dirty="0"/>
              <a:t>Text can acquire styling (font family, font weight, font size etc.)</a:t>
            </a:r>
          </a:p>
          <a:p>
            <a:r>
              <a:rPr lang="en-US" dirty="0"/>
              <a:t>Image:</a:t>
            </a:r>
          </a:p>
          <a:p>
            <a:pPr lvl="1"/>
            <a:r>
              <a:rPr lang="en-US" dirty="0"/>
              <a:t>It is used to display an image on the screen</a:t>
            </a:r>
          </a:p>
          <a:p>
            <a:pPr lvl="1"/>
            <a:r>
              <a:rPr lang="en-US" dirty="0"/>
              <a:t>Supports different sources (in-app, online, ...)</a:t>
            </a:r>
          </a:p>
          <a:p>
            <a:pPr lvl="1"/>
            <a:r>
              <a:rPr lang="en-US" dirty="0"/>
              <a:t>It can be shaped to the specific size in different ways</a:t>
            </a:r>
          </a:p>
          <a:p>
            <a:r>
              <a:rPr lang="en-US" dirty="0"/>
              <a:t>Icon:</a:t>
            </a:r>
          </a:p>
          <a:p>
            <a:pPr lvl="1"/>
            <a:r>
              <a:rPr lang="en-US" dirty="0"/>
              <a:t>Displays an icon on the screen</a:t>
            </a:r>
          </a:p>
          <a:p>
            <a:pPr lvl="1"/>
            <a:r>
              <a:rPr lang="en-US" dirty="0"/>
              <a:t>Flutter gives many ready-made Android and iOS icons that you can use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19" y="1368425"/>
            <a:ext cx="10601325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33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Flutter Widgets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93197B-CEA3-40BB-842B-3A3B094DC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535" y="1472443"/>
            <a:ext cx="89249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78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Flutter Widgets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66" y="1825625"/>
            <a:ext cx="9455564" cy="468423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TextField:</a:t>
            </a:r>
          </a:p>
          <a:p>
            <a:pPr lvl="1"/>
            <a:r>
              <a:rPr lang="en-US" dirty="0"/>
              <a:t>Displays an editable text field where the user can enter (type) information</a:t>
            </a:r>
          </a:p>
          <a:p>
            <a:pPr lvl="1"/>
            <a:r>
              <a:rPr lang="en-US" dirty="0"/>
              <a:t>Lots of configuration options (e.g. autocorrect, error messages, labels, styles)</a:t>
            </a:r>
          </a:p>
          <a:p>
            <a:pPr lvl="1"/>
            <a:r>
              <a:rPr lang="en-US" dirty="0"/>
              <a:t>It supports different types (email, number, regular text, ...)</a:t>
            </a:r>
            <a:endParaRPr lang="el-GR" dirty="0"/>
          </a:p>
          <a:p>
            <a:r>
              <a:rPr lang="en-US" dirty="0"/>
              <a:t>ElevatedButton/ TextButton/ IconButton</a:t>
            </a:r>
            <a:r>
              <a:rPr lang="el-GR" dirty="0"/>
              <a:t>:</a:t>
            </a:r>
          </a:p>
          <a:p>
            <a:pPr lvl="1"/>
            <a:r>
              <a:rPr lang="en-US" dirty="0"/>
              <a:t>Differently styled buttons that handle the user's touch on the screen</a:t>
            </a:r>
          </a:p>
          <a:p>
            <a:pPr lvl="1"/>
            <a:r>
              <a:rPr lang="en-US" dirty="0"/>
              <a:t>A function will be executed when the user taps/touches them</a:t>
            </a:r>
          </a:p>
          <a:p>
            <a:pPr lvl="1"/>
            <a:r>
              <a:rPr lang="en-US" dirty="0"/>
              <a:t>It can be configured / customized in appearance</a:t>
            </a:r>
          </a:p>
          <a:p>
            <a:r>
              <a:rPr lang="en-US" dirty="0" err="1"/>
              <a:t>GestureDetector</a:t>
            </a:r>
            <a:r>
              <a:rPr lang="en-US" dirty="0"/>
              <a:t>/ InkWell</a:t>
            </a:r>
            <a:r>
              <a:rPr lang="el-GR" dirty="0"/>
              <a:t>:</a:t>
            </a:r>
          </a:p>
          <a:p>
            <a:pPr lvl="1"/>
            <a:r>
              <a:rPr lang="en-US" dirty="0" err="1"/>
              <a:t>GestureDetector</a:t>
            </a:r>
            <a:r>
              <a:rPr lang="en-US" dirty="0"/>
              <a:t> allows you to wrap any widget with touch listeners (e.g. double tap, long tap)</a:t>
            </a:r>
          </a:p>
          <a:p>
            <a:pPr lvl="1"/>
            <a:r>
              <a:rPr lang="en-US" dirty="0" err="1"/>
              <a:t>InkWell</a:t>
            </a:r>
            <a:r>
              <a:rPr lang="en-US" dirty="0"/>
              <a:t> does the same, but adds a visual ripple effect to the touch (the effect can be configured)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930" y="1976063"/>
            <a:ext cx="2229771" cy="405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85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A2512-988C-4C73-B484-DFB998ADC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Splash Screen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1F01A-E69E-4C3F-BF02-80EDF69E4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5652635" cy="4351338"/>
          </a:xfrm>
        </p:spPr>
        <p:txBody>
          <a:bodyPr>
            <a:normAutofit/>
          </a:bodyPr>
          <a:lstStyle/>
          <a:p>
            <a:r>
              <a:rPr lang="en-US" dirty="0"/>
              <a:t>The page that will open when we run the application</a:t>
            </a:r>
          </a:p>
          <a:p>
            <a:r>
              <a:rPr lang="en-US" dirty="0"/>
              <a:t>Change text in Random way</a:t>
            </a:r>
          </a:p>
          <a:p>
            <a:pPr lvl="1"/>
            <a:r>
              <a:rPr lang="en-US" dirty="0"/>
              <a:t>import '</a:t>
            </a:r>
            <a:r>
              <a:rPr lang="en-US" dirty="0" err="1"/>
              <a:t>dart:math</a:t>
            </a:r>
            <a:r>
              <a:rPr lang="en-US" dirty="0"/>
              <a:t>’;</a:t>
            </a:r>
          </a:p>
          <a:p>
            <a:pPr lvl="1"/>
            <a:r>
              <a:rPr lang="en-US" dirty="0"/>
              <a:t>We override </a:t>
            </a:r>
            <a:r>
              <a:rPr lang="en-US" dirty="0" err="1"/>
              <a:t>init.State</a:t>
            </a:r>
            <a:endParaRPr lang="en-US" dirty="0"/>
          </a:p>
          <a:p>
            <a:r>
              <a:rPr lang="en-US" dirty="0"/>
              <a:t>You call </a:t>
            </a:r>
            <a:r>
              <a:rPr lang="en-US" dirty="0" err="1"/>
              <a:t>init.State</a:t>
            </a:r>
            <a:r>
              <a:rPr lang="en-US" dirty="0"/>
              <a:t> only once even in </a:t>
            </a:r>
            <a:r>
              <a:rPr lang="en-US" dirty="0" err="1"/>
              <a:t>statefulWidgets</a:t>
            </a:r>
            <a:endParaRPr lang="en-US" dirty="0"/>
          </a:p>
          <a:p>
            <a:r>
              <a:rPr lang="en-US" dirty="0"/>
              <a:t>We override </a:t>
            </a:r>
            <a:r>
              <a:rPr lang="en-US" dirty="0" err="1"/>
              <a:t>init.State</a:t>
            </a:r>
            <a:r>
              <a:rPr lang="en-US" dirty="0"/>
              <a:t> when we want to do initialization before the build method runs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C62A89-2671-4AF2-AB66-0900718A3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531" y="1369824"/>
            <a:ext cx="4765093" cy="526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5284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Custom 12">
      <a:dk1>
        <a:srgbClr val="000000"/>
      </a:dk1>
      <a:lt1>
        <a:srgbClr val="FFFFFF"/>
      </a:lt1>
      <a:dk2>
        <a:srgbClr val="6D6E71"/>
      </a:dk2>
      <a:lt2>
        <a:srgbClr val="58595B"/>
      </a:lt2>
      <a:accent1>
        <a:srgbClr val="0065A4"/>
      </a:accent1>
      <a:accent2>
        <a:srgbClr val="47C3D3"/>
      </a:accent2>
      <a:accent3>
        <a:srgbClr val="8F2D63"/>
      </a:accent3>
      <a:accent4>
        <a:srgbClr val="1A6871"/>
      </a:accent4>
      <a:accent5>
        <a:srgbClr val="0C4360"/>
      </a:accent5>
      <a:accent6>
        <a:srgbClr val="F47735"/>
      </a:accent6>
      <a:hlink>
        <a:srgbClr val="00559A"/>
      </a:hlink>
      <a:folHlink>
        <a:srgbClr val="595851"/>
      </a:folHlink>
    </a:clrScheme>
    <a:fontScheme name="Custom 3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66687569_Modern blue presentation_AAS_v5" id="{C7B59113-CD15-4341-96CA-86E715D5BE98}" vid="{5A8FDAEB-3DF3-4B3C-A708-49813F8D6F8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φροντιστηριο8</Template>
  <TotalTime>1895</TotalTime>
  <Words>938</Words>
  <Application>Microsoft Office PowerPoint</Application>
  <PresentationFormat>Widescreen</PresentationFormat>
  <Paragraphs>118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Trade Gothic LT Pro</vt:lpstr>
      <vt:lpstr>Trebuchet MS</vt:lpstr>
      <vt:lpstr>Θέμα του Office</vt:lpstr>
      <vt:lpstr>Bioinformatics</vt:lpstr>
      <vt:lpstr>Overview Flutter Widgets</vt:lpstr>
      <vt:lpstr>Overview Flutter Widgets</vt:lpstr>
      <vt:lpstr>Overview Flutter Widgets</vt:lpstr>
      <vt:lpstr>Overview Flutter Widgets</vt:lpstr>
      <vt:lpstr>Overview Flutter Widgets</vt:lpstr>
      <vt:lpstr>Overview Flutter Widgets</vt:lpstr>
      <vt:lpstr>Overview Flutter Widgets</vt:lpstr>
      <vt:lpstr>Splash Screen</vt:lpstr>
      <vt:lpstr>setState - initState</vt:lpstr>
      <vt:lpstr>Code Stateless και Stateful</vt:lpstr>
      <vt:lpstr>Card Widget</vt:lpstr>
      <vt:lpstr>Horizontal List View</vt:lpstr>
      <vt:lpstr>Card and Image Widget</vt:lpstr>
      <vt:lpstr>Overflow error</vt:lpstr>
      <vt:lpstr>Connect BlueStacks  emulator VSCode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Bioinformatics</dc:title>
  <dc:creator>MARIA XATZIMINA</dc:creator>
  <cp:lastModifiedBy>Maria Chatzimina</cp:lastModifiedBy>
  <cp:revision>81</cp:revision>
  <dcterms:created xsi:type="dcterms:W3CDTF">2020-11-25T13:35:16Z</dcterms:created>
  <dcterms:modified xsi:type="dcterms:W3CDTF">2026-03-22T11:14:38Z</dcterms:modified>
</cp:coreProperties>
</file>