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79" r:id="rId3"/>
    <p:sldId id="269" r:id="rId4"/>
    <p:sldId id="272" r:id="rId5"/>
    <p:sldId id="271" r:id="rId6"/>
    <p:sldId id="274" r:id="rId7"/>
    <p:sldId id="259" r:id="rId8"/>
    <p:sldId id="265" r:id="rId9"/>
    <p:sldId id="266" r:id="rId10"/>
    <p:sldId id="267" r:id="rId11"/>
    <p:sldId id="268" r:id="rId12"/>
    <p:sldId id="280" r:id="rId13"/>
    <p:sldId id="263" r:id="rId14"/>
    <p:sldId id="264" r:id="rId15"/>
    <p:sldId id="277" r:id="rId16"/>
    <p:sldId id="278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E85EAE-C416-41EA-AF02-C1321C491548}">
          <p14:sldIdLst>
            <p14:sldId id="257"/>
            <p14:sldId id="279"/>
            <p14:sldId id="269"/>
            <p14:sldId id="272"/>
            <p14:sldId id="271"/>
            <p14:sldId id="274"/>
            <p14:sldId id="259"/>
            <p14:sldId id="265"/>
            <p14:sldId id="266"/>
            <p14:sldId id="267"/>
            <p14:sldId id="268"/>
            <p14:sldId id="280"/>
            <p14:sldId id="263"/>
            <p14:sldId id="264"/>
            <p14:sldId id="277"/>
            <p14:sldId id="278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5A5D-58A7-4DE1-8129-16A080ADAAE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BEC80-A440-4CEE-BE48-CFD15EF7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2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24AE-66E5-4C7C-9B80-13B9BE19091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49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24AE-66E5-4C7C-9B80-13B9BE19091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0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2996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Δύο περιεχόμεν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784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4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831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46708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8211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1870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06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87849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582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77658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8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6642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6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81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περιεχόμενο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489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460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noProof="0"/>
              <a:t>Κάντε κλικ για να επεξεργαστείτε τον τίτλο υποδείγματος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A4759-D417-40C9-9C80-55C3402CDCE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456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.dev/packages/int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flutter.dev/flutter/dart-async/Future-class.html" TargetMode="Externa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pi.flutter.dev/flutter/material/Drawer-class.html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1488" y="2395728"/>
            <a:ext cx="7077456" cy="1243584"/>
          </a:xfrm>
        </p:spPr>
        <p:txBody>
          <a:bodyPr/>
          <a:lstStyle/>
          <a:p>
            <a:r>
              <a:rPr lang="el-GR" sz="4800" dirty="0" err="1"/>
              <a:t>Βιοϊατρική</a:t>
            </a:r>
            <a:r>
              <a:rPr lang="el-GR" sz="4800" dirty="0"/>
              <a:t> </a:t>
            </a:r>
            <a:br>
              <a:rPr lang="el-GR" sz="4800" dirty="0"/>
            </a:br>
            <a:r>
              <a:rPr lang="el-GR" sz="4800" dirty="0"/>
              <a:t>Πληροφορική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l-GR" dirty="0"/>
              <a:t>Λευτέρης </a:t>
            </a:r>
            <a:r>
              <a:rPr lang="el-GR" dirty="0" err="1"/>
              <a:t>Κουμάκης</a:t>
            </a:r>
            <a:r>
              <a:rPr lang="el-GR" dirty="0"/>
              <a:t>, </a:t>
            </a:r>
          </a:p>
          <a:p>
            <a:r>
              <a:rPr lang="el-GR" dirty="0"/>
              <a:t>Μαρία Χατζημηνά</a:t>
            </a:r>
          </a:p>
        </p:txBody>
      </p:sp>
    </p:spTree>
    <p:extLst>
      <p:ext uri="{BB962C8B-B14F-4D97-AF65-F5344CB8AC3E}">
        <p14:creationId xmlns:p14="http://schemas.microsoft.com/office/powerpoint/2010/main" val="3464544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EBC9-92F3-4B33-8F0A-66DD0689E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9ACF3-8C9D-4A48-BA0B-8744A193C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είναι η διαφορά μεταξύ της χρήσης </a:t>
            </a:r>
            <a:r>
              <a:rPr lang="en-US" dirty="0"/>
              <a:t>Tabs</a:t>
            </a:r>
            <a:r>
              <a:rPr lang="el-GR" dirty="0"/>
              <a:t> (ανεξάρτητα από ποια</a:t>
            </a:r>
            <a:r>
              <a:rPr lang="en-US" dirty="0"/>
              <a:t> tabs</a:t>
            </a:r>
            <a:r>
              <a:rPr lang="el-GR" dirty="0"/>
              <a:t>) και της χρήσης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push() </a:t>
            </a:r>
            <a:r>
              <a:rPr lang="el-GR" dirty="0"/>
              <a:t>/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pushNamed()</a:t>
            </a:r>
            <a:r>
              <a:rPr lang="el-GR" dirty="0"/>
              <a:t>;</a:t>
            </a:r>
            <a:endParaRPr lang="en-US" dirty="0"/>
          </a:p>
          <a:p>
            <a:pPr lvl="1"/>
            <a:r>
              <a:rPr lang="el-GR" dirty="0"/>
              <a:t>Τα </a:t>
            </a:r>
            <a:r>
              <a:rPr lang="en-US" dirty="0"/>
              <a:t>Tabs </a:t>
            </a:r>
            <a:r>
              <a:rPr lang="el-GR" dirty="0"/>
              <a:t>αντικαθιστούν την τρέχουσα οθόνη (ή μέρος αυτής) με μια νέα, τα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push() </a:t>
            </a:r>
            <a:r>
              <a:rPr lang="el-GR" dirty="0"/>
              <a:t>/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pushNamed() </a:t>
            </a:r>
            <a:r>
              <a:rPr lang="el-GR" dirty="0"/>
              <a:t>προσθέτουν μια νέα οθόνη στο stack.</a:t>
            </a:r>
          </a:p>
          <a:p>
            <a:r>
              <a:rPr lang="el-GR" dirty="0"/>
              <a:t>Ποιο widget είναι σημαντικό τόσο για τα </a:t>
            </a:r>
            <a:r>
              <a:rPr lang="en-US" dirty="0"/>
              <a:t>Tabs </a:t>
            </a:r>
            <a:r>
              <a:rPr lang="el-GR" dirty="0"/>
              <a:t>όσο και για τα </a:t>
            </a:r>
            <a:r>
              <a:rPr lang="en-US" dirty="0"/>
              <a:t>Drawers</a:t>
            </a:r>
            <a:r>
              <a:rPr lang="el-GR" dirty="0"/>
              <a:t>;</a:t>
            </a:r>
            <a:endParaRPr lang="en-US" dirty="0"/>
          </a:p>
          <a:p>
            <a:pPr lvl="1"/>
            <a:r>
              <a:rPr lang="el-GR" dirty="0"/>
              <a:t>Το widget Scaffold - εισάγονται και τα δύο εκεί.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02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6F547-C636-46B2-9B5E-FB954D476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External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5CA49-325F-4342-8B42-F1D05757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7937155" cy="435133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Παράδειγμα</a:t>
            </a:r>
            <a:r>
              <a:rPr lang="en-US" dirty="0"/>
              <a:t>: Format Date</a:t>
            </a:r>
          </a:p>
          <a:p>
            <a:pPr lvl="1"/>
            <a:r>
              <a:rPr lang="en-US" dirty="0"/>
              <a:t>Intl package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  <a:hlinkClick r:id="rId3"/>
              </a:rPr>
              <a:t>https://pub.dev/packages/intl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Pub.dev: </a:t>
            </a:r>
            <a:r>
              <a:rPr lang="el-GR" dirty="0">
                <a:sym typeface="Wingdings" panose="05000000000000000000" pitchFamily="2" charset="2"/>
              </a:rPr>
              <a:t>Ιστοσελίδα με πολλά </a:t>
            </a:r>
            <a:r>
              <a:rPr lang="en-US" dirty="0">
                <a:sym typeface="Wingdings" panose="05000000000000000000" pitchFamily="2" charset="2"/>
              </a:rPr>
              <a:t>packages </a:t>
            </a:r>
            <a:r>
              <a:rPr lang="el-GR" dirty="0">
                <a:sym typeface="Wingdings" panose="05000000000000000000" pitchFamily="2" charset="2"/>
              </a:rPr>
              <a:t>που μπορείτε να χρησιμοποιείτε στα </a:t>
            </a:r>
            <a:r>
              <a:rPr lang="en-US" dirty="0">
                <a:sym typeface="Wingdings" panose="05000000000000000000" pitchFamily="2" charset="2"/>
              </a:rPr>
              <a:t>projects</a:t>
            </a:r>
            <a:r>
              <a:rPr lang="el-GR" dirty="0">
                <a:sym typeface="Wingdings" panose="05000000000000000000" pitchFamily="2" charset="2"/>
              </a:rPr>
              <a:t> του </a:t>
            </a:r>
            <a:r>
              <a:rPr lang="en-US" dirty="0">
                <a:sym typeface="Wingdings" panose="05000000000000000000" pitchFamily="2" charset="2"/>
              </a:rPr>
              <a:t>Flutter</a:t>
            </a:r>
          </a:p>
          <a:p>
            <a:pPr lvl="1"/>
            <a:r>
              <a:rPr lang="el-GR" dirty="0">
                <a:sym typeface="Wingdings" panose="05000000000000000000" pitchFamily="2" charset="2"/>
              </a:rPr>
              <a:t>Πατάμε </a:t>
            </a:r>
            <a:r>
              <a:rPr lang="en-US" dirty="0">
                <a:sym typeface="Wingdings" panose="05000000000000000000" pitchFamily="2" charset="2"/>
              </a:rPr>
              <a:t>“Installing” </a:t>
            </a:r>
            <a:r>
              <a:rPr lang="el-GR" dirty="0">
                <a:sym typeface="Wingdings" panose="05000000000000000000" pitchFamily="2" charset="2"/>
              </a:rPr>
              <a:t>στη σελίδα και έχει οδηγίες</a:t>
            </a:r>
          </a:p>
          <a:p>
            <a:pPr lvl="1"/>
            <a:r>
              <a:rPr lang="el-GR" dirty="0">
                <a:sym typeface="Wingdings" panose="05000000000000000000" pitchFamily="2" charset="2"/>
              </a:rPr>
              <a:t>Κάνουμε </a:t>
            </a:r>
            <a:r>
              <a:rPr lang="en-US" dirty="0">
                <a:sym typeface="Wingdings" panose="05000000000000000000" pitchFamily="2" charset="2"/>
              </a:rPr>
              <a:t>copy </a:t>
            </a:r>
            <a:r>
              <a:rPr lang="el-GR" dirty="0">
                <a:sym typeface="Wingdings" panose="05000000000000000000" pitchFamily="2" charset="2"/>
              </a:rPr>
              <a:t>ότι γραφεί κάτω από το </a:t>
            </a:r>
            <a:r>
              <a:rPr lang="en-US" dirty="0">
                <a:sym typeface="Wingdings" panose="05000000000000000000" pitchFamily="2" charset="2"/>
              </a:rPr>
              <a:t>dependencies</a:t>
            </a:r>
            <a:r>
              <a:rPr lang="el-GR" dirty="0">
                <a:sym typeface="Wingdings" panose="05000000000000000000" pitchFamily="2" charset="2"/>
              </a:rPr>
              <a:t> και το προσθέτουμε στο </a:t>
            </a:r>
            <a:r>
              <a:rPr lang="en-US" dirty="0">
                <a:sym typeface="Wingdings" panose="05000000000000000000" pitchFamily="2" charset="2"/>
              </a:rPr>
              <a:t>pubspec.yaml</a:t>
            </a:r>
            <a:r>
              <a:rPr lang="el-GR" dirty="0">
                <a:sym typeface="Wingdings" panose="05000000000000000000" pitchFamily="2" charset="2"/>
              </a:rPr>
              <a:t> κάτω ακριβώς από την λέξη </a:t>
            </a:r>
            <a:r>
              <a:rPr lang="en-US" dirty="0">
                <a:sym typeface="Wingdings" panose="05000000000000000000" pitchFamily="2" charset="2"/>
              </a:rPr>
              <a:t>flutter </a:t>
            </a:r>
            <a:r>
              <a:rPr lang="el-GR" dirty="0">
                <a:sym typeface="Wingdings" panose="05000000000000000000" pitchFamily="2" charset="2"/>
              </a:rPr>
              <a:t>στο 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dependencies: </a:t>
            </a:r>
          </a:p>
          <a:p>
            <a:pPr marL="1371600" lvl="3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flutter</a:t>
            </a:r>
          </a:p>
          <a:p>
            <a:pPr marL="1371600" lvl="3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intl: ^0.20.2</a:t>
            </a:r>
            <a:endParaRPr lang="el-GR" dirty="0">
              <a:sym typeface="Wingdings" panose="05000000000000000000" pitchFamily="2" charset="2"/>
            </a:endParaRPr>
          </a:p>
          <a:p>
            <a:pPr lvl="1"/>
            <a:r>
              <a:rPr lang="el-GR" dirty="0">
                <a:sym typeface="Wingdings" panose="05000000000000000000" pitchFamily="2" charset="2"/>
              </a:rPr>
              <a:t>Σώζουμε το αρχείο και το </a:t>
            </a:r>
            <a:r>
              <a:rPr lang="en-US" dirty="0">
                <a:sym typeface="Wingdings" panose="05000000000000000000" pitchFamily="2" charset="2"/>
              </a:rPr>
              <a:t>flutter </a:t>
            </a:r>
            <a:r>
              <a:rPr lang="el-GR" dirty="0">
                <a:sym typeface="Wingdings" panose="05000000000000000000" pitchFamily="2" charset="2"/>
              </a:rPr>
              <a:t>θα το εγκαταστήσει αυτόματα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l-GR" dirty="0">
                <a:sym typeface="Wingdings" panose="05000000000000000000" pitchFamily="2" charset="2"/>
              </a:rPr>
              <a:t>Το κάνουμε </a:t>
            </a:r>
            <a:r>
              <a:rPr lang="en-US" dirty="0">
                <a:sym typeface="Wingdings" panose="05000000000000000000" pitchFamily="2" charset="2"/>
              </a:rPr>
              <a:t>import</a:t>
            </a:r>
            <a:r>
              <a:rPr lang="el-GR" dirty="0">
                <a:sym typeface="Wingdings" panose="05000000000000000000" pitchFamily="2" charset="2"/>
              </a:rPr>
              <a:t> βάση των οδηγιών στην σελίδα </a:t>
            </a:r>
            <a:r>
              <a:rPr lang="en-US" dirty="0">
                <a:sym typeface="Wingdings" panose="05000000000000000000" pitchFamily="2" charset="2"/>
              </a:rPr>
              <a:t>“Installing”</a:t>
            </a:r>
            <a:endParaRPr lang="el-GR" dirty="0">
              <a:sym typeface="Wingdings" panose="05000000000000000000" pitchFamily="2" charset="2"/>
            </a:endParaRPr>
          </a:p>
          <a:p>
            <a:pPr lvl="1"/>
            <a:r>
              <a:rPr lang="el-GR" dirty="0">
                <a:sym typeface="Wingdings" panose="05000000000000000000" pitchFamily="2" charset="2"/>
              </a:rPr>
              <a:t>Αν το </a:t>
            </a:r>
            <a:r>
              <a:rPr lang="en-US" dirty="0">
                <a:sym typeface="Wingdings" panose="05000000000000000000" pitchFamily="2" charset="2"/>
              </a:rPr>
              <a:t>package</a:t>
            </a:r>
            <a:r>
              <a:rPr lang="el-GR" dirty="0">
                <a:sym typeface="Wingdings" panose="05000000000000000000" pitchFamily="2" charset="2"/>
              </a:rPr>
              <a:t> δεν εγκατασταθεί αυτόματα ανοίγουμε ένα </a:t>
            </a:r>
            <a:r>
              <a:rPr lang="en-US" dirty="0">
                <a:sym typeface="Wingdings" panose="05000000000000000000" pitchFamily="2" charset="2"/>
              </a:rPr>
              <a:t>terminal</a:t>
            </a:r>
            <a:r>
              <a:rPr lang="el-GR" dirty="0">
                <a:sym typeface="Wingdings" panose="05000000000000000000" pitchFamily="2" charset="2"/>
              </a:rPr>
              <a:t> και τρέχουμε</a:t>
            </a:r>
          </a:p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flutter packages get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F1C0E3-35DB-441E-AAD0-CC5BC242CD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362" r="2638"/>
          <a:stretch/>
        </p:blipFill>
        <p:spPr>
          <a:xfrm>
            <a:off x="8155613" y="1687513"/>
            <a:ext cx="4036387" cy="448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42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81D7E-0280-4C4F-A249-7E56D19C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D5353-DDFB-412F-8AE1-6C57F90D7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763482"/>
            <a:ext cx="4864347" cy="4351338"/>
          </a:xfrm>
        </p:spPr>
        <p:txBody>
          <a:bodyPr/>
          <a:lstStyle/>
          <a:p>
            <a:r>
              <a:rPr lang="en-US" dirty="0"/>
              <a:t>pubspec.yaml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7103C2-CF6C-412A-A429-536A8B1323A0}"/>
              </a:ext>
            </a:extLst>
          </p:cNvPr>
          <p:cNvSpPr txBox="1">
            <a:spLocks/>
          </p:cNvSpPr>
          <p:nvPr/>
        </p:nvSpPr>
        <p:spPr>
          <a:xfrm>
            <a:off x="6686981" y="1763482"/>
            <a:ext cx="52712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settings.dart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8675D5-59CA-40D2-A900-8333A0761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260" y="2318926"/>
            <a:ext cx="4258677" cy="32385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BF0ED7-04DB-464B-B40E-91EBF672F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4645" y="1970843"/>
            <a:ext cx="2177355" cy="370353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22A10DE-D9B5-4A8C-9B20-66739C56F567}"/>
              </a:ext>
            </a:extLst>
          </p:cNvPr>
          <p:cNvGrpSpPr/>
          <p:nvPr/>
        </p:nvGrpSpPr>
        <p:grpSpPr>
          <a:xfrm>
            <a:off x="426290" y="2567597"/>
            <a:ext cx="4111440" cy="2377265"/>
            <a:chOff x="426290" y="2567597"/>
            <a:chExt cx="4111440" cy="237726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8CF437F-60A2-4D40-A8D6-08BBF9E919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6290" y="2567597"/>
              <a:ext cx="4111440" cy="237726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14C0949-3242-4AE7-97CA-6E942E892A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15997" y="3640822"/>
              <a:ext cx="494690" cy="1626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3475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CE8CB-0501-4C84-8568-50D12D4BC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ListView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F8668-B804-414B-81DF-50C7DCFAE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402672"/>
            <a:ext cx="5607617" cy="4774291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ListView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Infinity height</a:t>
            </a:r>
          </a:p>
          <a:p>
            <a:pPr lvl="1"/>
            <a:r>
              <a:rPr lang="el-GR" dirty="0"/>
              <a:t>Αν είναι μέσα σε ένα </a:t>
            </a:r>
            <a:r>
              <a:rPr lang="en-US" dirty="0"/>
              <a:t>container </a:t>
            </a:r>
            <a:r>
              <a:rPr lang="el-GR" dirty="0"/>
              <a:t>που ορίζουμε το </a:t>
            </a:r>
            <a:r>
              <a:rPr lang="en-US" dirty="0"/>
              <a:t>height </a:t>
            </a:r>
            <a:r>
              <a:rPr lang="el-GR" dirty="0"/>
              <a:t>δεν θα έχουμε </a:t>
            </a:r>
            <a:r>
              <a:rPr lang="en-US" dirty="0"/>
              <a:t>error</a:t>
            </a:r>
          </a:p>
          <a:p>
            <a:pPr lvl="1"/>
            <a:r>
              <a:rPr lang="el-GR" dirty="0"/>
              <a:t>Δυο τρόποι να χρησιμοποιηθεί:</a:t>
            </a:r>
          </a:p>
          <a:p>
            <a:pPr lvl="2"/>
            <a:r>
              <a:rPr lang="el-GR" dirty="0"/>
              <a:t>Με παράμετρο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children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  <a:p>
            <a:pPr lvl="3"/>
            <a:r>
              <a:rPr lang="en-US" dirty="0"/>
              <a:t>Renders</a:t>
            </a:r>
            <a:r>
              <a:rPr lang="el-GR" dirty="0"/>
              <a:t> όλα τα </a:t>
            </a:r>
            <a:r>
              <a:rPr lang="en-US" dirty="0"/>
              <a:t>widgets (</a:t>
            </a:r>
            <a:r>
              <a:rPr lang="el-GR" dirty="0"/>
              <a:t>εμφανή και μη-εμφανή)</a:t>
            </a:r>
            <a:endParaRPr lang="en-US" dirty="0"/>
          </a:p>
          <a:p>
            <a:pPr lvl="2"/>
            <a:r>
              <a:rPr lang="el-GR" dirty="0"/>
              <a:t>Με τον εξτρά </a:t>
            </a:r>
            <a:r>
              <a:rPr lang="en-US" dirty="0"/>
              <a:t>constructor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.builder()</a:t>
            </a:r>
          </a:p>
          <a:p>
            <a:pPr lvl="3"/>
            <a:r>
              <a:rPr lang="el-GR" dirty="0"/>
              <a:t>Όταν δεν γνωρίζουμε ποσά αντικείμενα θα έχουμε στη λίστα ή είναι πολύ μεγάλος ο αριθμός των αντικειμένων</a:t>
            </a:r>
            <a:endParaRPr lang="en-US" dirty="0"/>
          </a:p>
          <a:p>
            <a:pPr lvl="3"/>
            <a:r>
              <a:rPr lang="en-US" dirty="0"/>
              <a:t>Renders </a:t>
            </a:r>
            <a:r>
              <a:rPr lang="el-GR" dirty="0"/>
              <a:t>μόνο τα εμφανή αντικείμενα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F7A1F0-98C4-4F18-B886-527B05B868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982" y="2370337"/>
            <a:ext cx="6019529" cy="297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381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52FBD-CCEE-4766-912F-CC905695C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7AEA8-A64F-48A4-AE96-41A34A035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Url: </a:t>
            </a:r>
            <a:r>
              <a:rPr lang="en-US" dirty="0">
                <a:hlinkClick r:id="rId2"/>
              </a:rPr>
              <a:t>https://api.flutter.dev/flutter/dart-async/Future-class.html</a:t>
            </a:r>
            <a:endParaRPr lang="el-GR" dirty="0"/>
          </a:p>
          <a:p>
            <a:r>
              <a:rPr lang="el-GR" dirty="0"/>
              <a:t>Επιτρέπει την δημιουργία αντικειμένων που θα δοθεί τιμή στο μέλλον</a:t>
            </a:r>
          </a:p>
          <a:p>
            <a:r>
              <a:rPr lang="el-GR" dirty="0"/>
              <a:t>Τη χρησιμοποιούμε όταν θέλουμε να κάνουμε </a:t>
            </a:r>
            <a:r>
              <a:rPr lang="en-US" dirty="0"/>
              <a:t>HttpRequests</a:t>
            </a:r>
          </a:p>
          <a:p>
            <a:r>
              <a:rPr lang="el-GR" dirty="0"/>
              <a:t>Το πρόγραμμα δεν θα περιμένει να ολοκληρωθεί η ανάθεση τιμής στο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future</a:t>
            </a:r>
            <a:r>
              <a:rPr lang="en-US" dirty="0"/>
              <a:t> </a:t>
            </a:r>
            <a:r>
              <a:rPr lang="el-GR" dirty="0"/>
              <a:t>αλλά θα εκτελεστεί κανονικά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FutureBuilder</a:t>
            </a:r>
            <a:r>
              <a:rPr lang="en-US" dirty="0"/>
              <a:t>: </a:t>
            </a:r>
            <a:r>
              <a:rPr lang="el-GR" dirty="0"/>
              <a:t>Παίρνει μια παράμετρο </a:t>
            </a:r>
            <a:r>
              <a:rPr lang="en-US" dirty="0"/>
              <a:t>builder</a:t>
            </a:r>
            <a:r>
              <a:rPr lang="el-GR" dirty="0"/>
              <a:t> η οποία περιέχει την τωρινή κατάσταση του</a:t>
            </a:r>
            <a:r>
              <a:rPr lang="en-US" dirty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future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39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BC49B-B7A4-4F02-8F71-291D10F0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AFF1A-D1B6-4C19-B8B9-26B2B81C8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Υπάρχουν δύο τρόποι για να εκτελέσετε ένα “</a:t>
            </a:r>
            <a:r>
              <a:rPr lang="en-US" dirty="0"/>
              <a:t>Future</a:t>
            </a:r>
            <a:r>
              <a:rPr lang="el-GR" dirty="0"/>
              <a:t>" και να χρησιμοποιήσετε την τιμή που επιστρέφει</a:t>
            </a:r>
            <a:r>
              <a:rPr lang="en-US" dirty="0"/>
              <a:t> (</a:t>
            </a:r>
            <a:r>
              <a:rPr lang="el-GR" dirty="0"/>
              <a:t>Εάν επιστρέψει οτιδήποτε</a:t>
            </a:r>
            <a:r>
              <a:rPr lang="en-US" dirty="0"/>
              <a:t>)</a:t>
            </a:r>
            <a:r>
              <a:rPr lang="el-GR" dirty="0"/>
              <a:t>. Ο πιο συνηθισμένος τρόπος είναι να περιμένουμε το </a:t>
            </a:r>
            <a:r>
              <a:rPr lang="en-US" dirty="0"/>
              <a:t>“Future</a:t>
            </a:r>
            <a:r>
              <a:rPr lang="el-GR" dirty="0"/>
              <a:t>" να επιστρέψει</a:t>
            </a:r>
            <a:r>
              <a:rPr lang="en-US" dirty="0"/>
              <a:t> </a:t>
            </a:r>
            <a:r>
              <a:rPr lang="el-GR" dirty="0"/>
              <a:t>δεδομένα. Για να λειτουργήσει αυτό η συνάρτηση που καλεί τον κώδικα πρέπει να επισημανθεί με “</a:t>
            </a:r>
            <a:r>
              <a:rPr lang="en-US" dirty="0"/>
              <a:t>async</a:t>
            </a:r>
            <a:r>
              <a:rPr lang="el-GR" dirty="0"/>
              <a:t>".</a:t>
            </a:r>
            <a:endParaRPr lang="en-US" dirty="0"/>
          </a:p>
          <a:p>
            <a:pPr lvl="1"/>
            <a:r>
              <a:rPr lang="el-GR" dirty="0"/>
              <a:t>Παράδειγμα:</a:t>
            </a:r>
          </a:p>
          <a:p>
            <a:pPr lvl="1"/>
            <a:endParaRPr lang="el-GR" dirty="0"/>
          </a:p>
          <a:p>
            <a:pPr lvl="1"/>
            <a:endParaRPr lang="el-GR" dirty="0"/>
          </a:p>
          <a:p>
            <a:pPr lvl="1"/>
            <a:endParaRPr lang="el-GR" dirty="0"/>
          </a:p>
          <a:p>
            <a:r>
              <a:rPr lang="el-GR" dirty="0"/>
              <a:t>Ο άλλος τρόπος για να χειριστείτε ένα </a:t>
            </a:r>
            <a:r>
              <a:rPr lang="en-US" dirty="0"/>
              <a:t>“future”</a:t>
            </a:r>
            <a:r>
              <a:rPr lang="el-GR" dirty="0"/>
              <a:t> είναι να χρησιμοποιήσετε τη συνάρτηση</a:t>
            </a:r>
            <a:r>
              <a:rPr lang="en-US" dirty="0"/>
              <a:t>  .then() </a:t>
            </a:r>
            <a:r>
              <a:rPr lang="el-GR" dirty="0"/>
              <a:t>. Παίρνει μια συνάρτηση που θα κληθεί με τον τύπο τιμής του </a:t>
            </a:r>
            <a:r>
              <a:rPr lang="en-US" dirty="0"/>
              <a:t>future</a:t>
            </a:r>
            <a:r>
              <a:rPr lang="el-GR" dirty="0"/>
              <a:t>.</a:t>
            </a:r>
            <a:endParaRPr lang="en-US" dirty="0"/>
          </a:p>
          <a:p>
            <a:pPr lvl="1"/>
            <a:r>
              <a:rPr lang="el-GR" dirty="0"/>
              <a:t>Παράδειγμα: 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124212-46DE-45C9-A311-3C101D8E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260" y="3298980"/>
            <a:ext cx="3536178" cy="10699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D9C4A0-A232-43B9-87ED-42FDF0F5F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260" y="5503359"/>
            <a:ext cx="3536178" cy="105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831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719D-1E74-4101-B3D6-7AC8F993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Synchronous and Asynchronous</a:t>
            </a:r>
            <a:r>
              <a:rPr lang="el-GR" dirty="0"/>
              <a:t> </a:t>
            </a:r>
            <a:r>
              <a:rPr lang="en-US" dirty="0"/>
              <a:t>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069D-8D7D-4935-8E3E-054445CA1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Σε ένα σύγχρονο</a:t>
            </a:r>
            <a:r>
              <a:rPr lang="en-US" dirty="0"/>
              <a:t> </a:t>
            </a:r>
            <a:r>
              <a:rPr lang="el-GR" dirty="0"/>
              <a:t>μοντέλο προγραμματισμού, τα πράγματα συμβαίνουν ένα κάθε φορά. Όταν καλείτε μια συνάρτηση που εκτελεί μια μακροχρόνια ενέργεια, επιστρέφει μόνο όταν η ενέργεια έχει ολοκληρωθεί και μπορεί να επιστρέψει το αποτέλεσμα. Το πρόγραμμά σταματά για το χρόνο που εκτελείται η συνάρτηση</a:t>
            </a:r>
            <a:r>
              <a:rPr lang="en-US" dirty="0"/>
              <a:t> </a:t>
            </a:r>
            <a:r>
              <a:rPr lang="el-GR" dirty="0"/>
              <a:t>και όταν ολοκληρωθεί η συνάρτηση </a:t>
            </a:r>
            <a:r>
              <a:rPr lang="en-US" dirty="0"/>
              <a:t>“</a:t>
            </a:r>
            <a:r>
              <a:rPr lang="el-GR" dirty="0"/>
              <a:t>προχωράει</a:t>
            </a:r>
            <a:r>
              <a:rPr lang="en-US" dirty="0"/>
              <a:t>”</a:t>
            </a:r>
            <a:r>
              <a:rPr lang="el-GR" dirty="0"/>
              <a:t> στην επόμενη ενέργεια/</a:t>
            </a:r>
            <a:r>
              <a:rPr lang="en-US" dirty="0"/>
              <a:t>task</a:t>
            </a:r>
            <a:r>
              <a:rPr lang="el-GR" dirty="0"/>
              <a:t>.</a:t>
            </a:r>
          </a:p>
          <a:p>
            <a:r>
              <a:rPr lang="el-GR" dirty="0"/>
              <a:t>Ένα ασύγχρονο μοντέλο προγραμματισμού επιτρέπει πολλαπλά πράγματα να συμβούν ταυτόχρονα. Όταν ξεκινάει μια ενέργεια/</a:t>
            </a:r>
            <a:r>
              <a:rPr lang="en-US" dirty="0"/>
              <a:t>task</a:t>
            </a:r>
            <a:r>
              <a:rPr lang="el-GR" dirty="0"/>
              <a:t>, το πρόγραμμά σας συνεχίζει να εκτελείται. Όταν ολοκληρωθεί η ενέργεια, το πρόγραμμα ενημερώνεται και αποκτά πρόσβαση στο αποτέλεσμα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260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5525E-F336-4614-A705-F226E389A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Local JSON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8B06F-CDBB-4F90-8D8F-A37C51CA0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4510375" cy="4351338"/>
          </a:xfrm>
        </p:spPr>
        <p:txBody>
          <a:bodyPr/>
          <a:lstStyle/>
          <a:p>
            <a:r>
              <a:rPr lang="el-GR" sz="2400" dirty="0"/>
              <a:t>Χρησιμοποιούμε το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DefaultAssetBundle</a:t>
            </a:r>
            <a:r>
              <a:rPr lang="en-US" sz="2400" dirty="0"/>
              <a:t> </a:t>
            </a:r>
            <a:r>
              <a:rPr lang="el-GR" sz="2400" dirty="0"/>
              <a:t>για να διαβάσουμε το </a:t>
            </a:r>
            <a:r>
              <a:rPr lang="en-US" sz="2400" dirty="0"/>
              <a:t>json </a:t>
            </a:r>
            <a:r>
              <a:rPr lang="el-GR" sz="2400" dirty="0"/>
              <a:t>αρχείο</a:t>
            </a:r>
          </a:p>
          <a:p>
            <a:r>
              <a:rPr lang="el-GR" sz="2400" dirty="0"/>
              <a:t>Χρησιμοποιούμε το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ListView.builder()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400" dirty="0"/>
              <a:t>γιατί δεν γνωρίζουμε από πριν τον αριθμό των αντικειμένων</a:t>
            </a:r>
          </a:p>
          <a:p>
            <a:r>
              <a:rPr lang="en-US" sz="2400" dirty="0"/>
              <a:t>O builder </a:t>
            </a:r>
            <a:r>
              <a:rPr lang="el-GR" sz="2400" dirty="0"/>
              <a:t>στην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FutureBuilder</a:t>
            </a:r>
            <a:r>
              <a:rPr lang="el-GR" sz="2400" dirty="0"/>
              <a:t> κρατάει ένα </a:t>
            </a:r>
            <a:r>
              <a:rPr lang="en-US" sz="2400" dirty="0"/>
              <a:t>snapshot</a:t>
            </a:r>
            <a:r>
              <a:rPr lang="el-GR" sz="2400" dirty="0"/>
              <a:t> της τωρινής κατάστασης </a:t>
            </a:r>
            <a:r>
              <a:rPr lang="en-US" sz="2400" dirty="0"/>
              <a:t>(state)</a:t>
            </a:r>
            <a:r>
              <a:rPr lang="el-GR" sz="2400" dirty="0"/>
              <a:t> της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future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F6CE4-9F9A-4541-A7C6-E1C9548A3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511" y="1502731"/>
            <a:ext cx="7138489" cy="525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66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0B06AB-5B5B-4192-93FF-8616831BE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CECF9D-DF4D-45C5-9824-CBE8D49C5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Εργαστήριο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790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1273-4B3F-4107-A7C5-63011BA91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Κλάση </a:t>
            </a:r>
            <a:r>
              <a:rPr lang="en-US" dirty="0"/>
              <a:t>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06914-2CDF-4C88-8096-7AC6C3B37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l-GR" dirty="0"/>
              <a:t> </a:t>
            </a:r>
            <a:r>
              <a:rPr lang="en-US" dirty="0"/>
              <a:t>Map </a:t>
            </a:r>
            <a:r>
              <a:rPr lang="el-GR" dirty="0"/>
              <a:t>είναι μια κλάση της </a:t>
            </a:r>
            <a:r>
              <a:rPr lang="en-US" dirty="0"/>
              <a:t>dart</a:t>
            </a:r>
          </a:p>
          <a:p>
            <a:r>
              <a:rPr lang="el-GR" dirty="0"/>
              <a:t>Χρησιμοποιεί </a:t>
            </a:r>
            <a:r>
              <a:rPr lang="en-US" dirty="0"/>
              <a:t>key-value</a:t>
            </a:r>
            <a:r>
              <a:rPr lang="el-GR" dirty="0"/>
              <a:t> δομή</a:t>
            </a:r>
            <a:endParaRPr lang="en-US" dirty="0"/>
          </a:p>
          <a:p>
            <a:r>
              <a:rPr lang="en-US" dirty="0"/>
              <a:t>T</a:t>
            </a:r>
            <a:r>
              <a:rPr lang="el-GR" dirty="0"/>
              <a:t>η</a:t>
            </a:r>
            <a:r>
              <a:rPr lang="en-US" dirty="0"/>
              <a:t> </a:t>
            </a:r>
            <a:r>
              <a:rPr lang="el-GR" dirty="0"/>
              <a:t>δηλώνουμε με τις { }</a:t>
            </a:r>
          </a:p>
          <a:p>
            <a:r>
              <a:rPr lang="el-GR" dirty="0"/>
              <a:t>Παράδειγμα: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5EEA21-7A64-487F-A991-10A01C15D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360" y="4076306"/>
            <a:ext cx="440055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2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FE584-EA97-482F-9D9F-6BCC3EB4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3B557-74D3-4199-998C-F7FF462D8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είναι η διαφορά μεταξύ μιας λίστας</a:t>
            </a:r>
            <a:r>
              <a:rPr lang="en-US" dirty="0"/>
              <a:t>/list</a:t>
            </a:r>
            <a:r>
              <a:rPr lang="el-GR" dirty="0"/>
              <a:t> ([]) και ενός χάρτη</a:t>
            </a:r>
            <a:r>
              <a:rPr lang="en-US" dirty="0"/>
              <a:t>/map</a:t>
            </a:r>
            <a:r>
              <a:rPr lang="el-GR" dirty="0"/>
              <a:t> ({}) στο Dart / Flutter;</a:t>
            </a:r>
          </a:p>
          <a:p>
            <a:pPr lvl="1"/>
            <a:r>
              <a:rPr lang="el-GR" dirty="0"/>
              <a:t>Οι λίστες σας δίνουν μια ταξινομημένη λίστα μεμονωμένων τιμών, που προσδιορίζονται από ένα ευρετήριο</a:t>
            </a:r>
            <a:r>
              <a:rPr lang="en-US" dirty="0"/>
              <a:t> (index)</a:t>
            </a:r>
            <a:r>
              <a:rPr lang="el-GR" dirty="0"/>
              <a:t>. </a:t>
            </a:r>
          </a:p>
          <a:p>
            <a:pPr lvl="1"/>
            <a:r>
              <a:rPr lang="el-GR" dirty="0"/>
              <a:t>Το </a:t>
            </a:r>
            <a:r>
              <a:rPr lang="en-US" dirty="0"/>
              <a:t>map </a:t>
            </a:r>
            <a:r>
              <a:rPr lang="el-GR" dirty="0"/>
              <a:t>χρησιμοποιεί ζεύγη τιμών-κλειδιών</a:t>
            </a:r>
            <a:r>
              <a:rPr lang="en-US" dirty="0"/>
              <a:t> (key-value)</a:t>
            </a:r>
            <a:r>
              <a:rPr lang="el-GR" dirty="0"/>
              <a:t> όπου παίρνουμε τις τιμές βάση του κλειδιού τους.</a:t>
            </a:r>
          </a:p>
          <a:p>
            <a:pPr lvl="1"/>
            <a:r>
              <a:rPr lang="el-GR" dirty="0"/>
              <a:t>Παράδειγμα: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print(questions[</a:t>
            </a:r>
            <a:r>
              <a:rPr lang="el-GR" dirty="0">
                <a:solidFill>
                  <a:schemeClr val="accent6"/>
                </a:solidFill>
              </a:rPr>
              <a:t>0</a:t>
            </a:r>
            <a:r>
              <a:rPr lang="en-US" dirty="0">
                <a:solidFill>
                  <a:schemeClr val="accent6"/>
                </a:solidFill>
              </a:rPr>
              <a:t>]['questionText’]) </a:t>
            </a:r>
            <a:r>
              <a:rPr lang="el-GR" dirty="0"/>
              <a:t>τυπώνει </a:t>
            </a:r>
            <a:r>
              <a:rPr lang="en-US" dirty="0"/>
              <a:t>“What’s your favorite color”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84038-DF74-45F5-B3B6-CFE81282B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672" y="4957151"/>
            <a:ext cx="3782561" cy="161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92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D4B2-74D5-4004-A9AC-D6FF0C379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vs Const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7C2C8-A18F-43EA-94D8-75A282829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“</a:t>
            </a:r>
            <a:r>
              <a:rPr lang="en-US" dirty="0"/>
              <a:t>Final</a:t>
            </a:r>
            <a:r>
              <a:rPr lang="el-GR" dirty="0"/>
              <a:t>“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 σημαίνει ότι γίνεται ανάθεση στην μεταβλητή μια φορά:</a:t>
            </a:r>
            <a:endParaRPr lang="en-US" dirty="0"/>
          </a:p>
          <a:p>
            <a:pPr lvl="1"/>
            <a:r>
              <a:rPr lang="el-GR" dirty="0"/>
              <a:t> μια </a:t>
            </a:r>
            <a:r>
              <a:rPr lang="en-US" dirty="0"/>
              <a:t>final</a:t>
            </a:r>
            <a:r>
              <a:rPr lang="el-GR" dirty="0"/>
              <a:t> μεταβλητή </a:t>
            </a:r>
            <a:r>
              <a:rPr lang="el-GR" b="1" dirty="0"/>
              <a:t>πρέπει</a:t>
            </a:r>
            <a:r>
              <a:rPr lang="el-GR" dirty="0"/>
              <a:t> να αρχικοποιηθεί. Μόλις εκχωρηθεί μια τιμή, η τιμή μιας </a:t>
            </a:r>
            <a:r>
              <a:rPr lang="en-US" dirty="0"/>
              <a:t>final</a:t>
            </a:r>
            <a:r>
              <a:rPr lang="el-GR" dirty="0"/>
              <a:t> μεταβλητής δεν μπορεί να αλλάξει. </a:t>
            </a:r>
          </a:p>
          <a:p>
            <a:pPr lvl="1"/>
            <a:r>
              <a:rPr lang="el-GR" dirty="0"/>
              <a:t>Γνωρίζουμε πριν τρέξει το πρόγραμμα ότι η τιμή αυτής της μεταβλητής δεν θα αλλάζει αλλά ακόμα δεν γνωρίζουμε την ακριβή τιμή. Η τιμή εκχωρείται όταν τρέξει το πρόγραμμα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final birthday = getBirthDateFromDB()</a:t>
            </a:r>
            <a:endParaRPr lang="el-GR" dirty="0">
              <a:solidFill>
                <a:schemeClr val="accent6"/>
              </a:solidFill>
            </a:endParaRPr>
          </a:p>
          <a:p>
            <a:r>
              <a:rPr lang="en-US" dirty="0"/>
              <a:t>“Const”:</a:t>
            </a:r>
          </a:p>
          <a:p>
            <a:pPr lvl="1"/>
            <a:r>
              <a:rPr lang="el-GR" dirty="0"/>
              <a:t>Η τιμή πρέπει να είναι γνωστή κατά το χρόνο μεταγλώττισης, </a:t>
            </a:r>
            <a:endParaRPr lang="en-US" dirty="0"/>
          </a:p>
          <a:p>
            <a:pPr lvl="2"/>
            <a:r>
              <a:rPr lang="el-GR" dirty="0">
                <a:solidFill>
                  <a:schemeClr val="accent6"/>
                </a:solidFill>
              </a:rPr>
              <a:t>const birthday = "2008/12/25"</a:t>
            </a:r>
          </a:p>
          <a:p>
            <a:pPr lvl="1"/>
            <a:r>
              <a:rPr lang="el-GR" dirty="0"/>
              <a:t>Δεν είναι δυνατή η αλλαγή μετά την αρχικοποίηση.</a:t>
            </a:r>
            <a:endParaRPr lang="en-US" dirty="0"/>
          </a:p>
          <a:p>
            <a:r>
              <a:rPr lang="en-US" dirty="0"/>
              <a:t>“Static”:</a:t>
            </a:r>
          </a:p>
          <a:p>
            <a:pPr lvl="1"/>
            <a:r>
              <a:rPr lang="el-GR" dirty="0"/>
              <a:t>Η </a:t>
            </a:r>
            <a:r>
              <a:rPr lang="en-US" dirty="0"/>
              <a:t>static </a:t>
            </a:r>
            <a:r>
              <a:rPr lang="el-GR" dirty="0"/>
              <a:t>χρησιμοποιείται για μια μεταβλητή επιπέδου κλάσης που είναι η ίδια για κάθε </a:t>
            </a:r>
            <a:r>
              <a:rPr lang="en-US" dirty="0"/>
              <a:t>instance</a:t>
            </a:r>
            <a:r>
              <a:rPr lang="el-GR" dirty="0"/>
              <a:t> της κλάσης, αυτό σημαίνει ότι εάν τα δεδομένα είναι στατικά, μπορεί να προσπελαστεί χωρίς να δημιουργηθεί ένα αντικείμενο.</a:t>
            </a:r>
            <a:endParaRPr lang="en-US" dirty="0"/>
          </a:p>
          <a:p>
            <a:pPr lvl="2"/>
            <a:r>
              <a:rPr lang="el-GR" dirty="0"/>
              <a:t>Παράδειγμα η κλάση </a:t>
            </a:r>
            <a:r>
              <a:rPr lang="en-US" dirty="0"/>
              <a:t>Colors</a:t>
            </a:r>
            <a:r>
              <a:rPr lang="el-GR" dirty="0"/>
              <a:t> οπού χρησιμοποιούμε τα χρώματα χωρίς να δημιουργήσουμε αντικείμενο: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static const MaterialColor deepPurple = MaterialColor(</a:t>
            </a:r>
            <a:r>
              <a:rPr lang="el-GR" dirty="0"/>
              <a:t>…..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color: Colors.deepPurple</a:t>
            </a:r>
          </a:p>
          <a:p>
            <a:pPr lvl="2"/>
            <a:endParaRPr lang="el-GR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6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61E6A-6EDA-4A8D-A83C-A321FF1A7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FC7C5-7BD2-4190-A70A-4B71187EA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είναι </a:t>
            </a:r>
            <a:r>
              <a:rPr lang="en-US" dirty="0"/>
              <a:t>true </a:t>
            </a:r>
            <a:r>
              <a:rPr lang="el-GR" dirty="0"/>
              <a:t>το </a:t>
            </a:r>
            <a:r>
              <a:rPr lang="en-US" dirty="0"/>
              <a:t>condition </a:t>
            </a:r>
            <a:r>
              <a:rPr lang="el-GR" dirty="0"/>
              <a:t>που ελέγχουμε εκτελείται ο κώδικας μετά το </a:t>
            </a:r>
            <a:r>
              <a:rPr lang="en-US" dirty="0"/>
              <a:t>“</a:t>
            </a:r>
            <a:r>
              <a:rPr lang="el-GR" dirty="0"/>
              <a:t>?</a:t>
            </a:r>
            <a:r>
              <a:rPr lang="en-US" dirty="0"/>
              <a:t>”</a:t>
            </a:r>
            <a:r>
              <a:rPr lang="el-GR" dirty="0"/>
              <a:t> ενώ αν είναι </a:t>
            </a:r>
            <a:r>
              <a:rPr lang="en-US" dirty="0"/>
              <a:t>false</a:t>
            </a:r>
            <a:r>
              <a:rPr lang="el-GR" dirty="0"/>
              <a:t> εκτελείται ο κώδικας μετά το </a:t>
            </a:r>
            <a:r>
              <a:rPr lang="en-US" dirty="0"/>
              <a:t>“</a:t>
            </a:r>
            <a:r>
              <a:rPr lang="el-GR" dirty="0"/>
              <a:t>:</a:t>
            </a:r>
            <a:r>
              <a:rPr lang="en-US" dirty="0"/>
              <a:t>”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Παράδειγμα στην εφαρμογή</a:t>
            </a:r>
            <a:r>
              <a:rPr lang="en-US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E6F721-0941-4B05-8E37-24209144C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91469"/>
            <a:ext cx="5562600" cy="12714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41621C-7788-405A-BF0B-EB2208E5F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4373" y="2691469"/>
            <a:ext cx="3257550" cy="1304925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F2BD9FB2-1CD6-4D93-8BB5-B95ACF65BBBA}"/>
              </a:ext>
            </a:extLst>
          </p:cNvPr>
          <p:cNvSpPr/>
          <p:nvPr/>
        </p:nvSpPr>
        <p:spPr>
          <a:xfrm>
            <a:off x="6350466" y="3172005"/>
            <a:ext cx="850084" cy="363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6279CD-3A4D-4FC4-BC91-365ACB543E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485" y="4952888"/>
            <a:ext cx="5220429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06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71F95-0DB4-4A77-8054-D5DADB62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Drawer Widget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68B9E-5CA5-4162-882F-10579690D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</a:t>
            </a:r>
            <a:r>
              <a:rPr lang="el-GR" dirty="0"/>
              <a:t>και Πληροφορίες: </a:t>
            </a:r>
            <a:r>
              <a:rPr lang="en-US" dirty="0">
                <a:hlinkClick r:id="rId2"/>
              </a:rPr>
              <a:t>https://api.flutter.dev/flutter/material/Drawer-class.html</a:t>
            </a:r>
            <a:endParaRPr lang="en-US" dirty="0"/>
          </a:p>
          <a:p>
            <a:r>
              <a:rPr lang="el-GR" dirty="0"/>
              <a:t>Παράδειγμα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8C5CFE-D31F-4A3A-AC05-93B06467C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947" y="2433545"/>
            <a:ext cx="3800105" cy="401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160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D420F-9F04-4054-935A-B6E3C400A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Drawer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DC13A-B4E4-4ECD-924A-00674BBE2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6" y="1825625"/>
            <a:ext cx="3917666" cy="4351338"/>
          </a:xfrm>
        </p:spPr>
        <p:txBody>
          <a:bodyPr/>
          <a:lstStyle/>
          <a:p>
            <a:r>
              <a:rPr lang="en-US" dirty="0"/>
              <a:t>ListTile builder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0D8A57-4CF7-489B-AE81-C10C9102C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0053" y="1547404"/>
            <a:ext cx="2351947" cy="49077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ADAA9A-62B1-4210-8620-0E7040201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31" y="1761438"/>
            <a:ext cx="5264329" cy="4479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AE66E2-5808-4AD4-8A92-9F5FF0C25A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43859"/>
            <a:ext cx="4254899" cy="244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9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1F5BB-E5F3-4BCD-8F5D-93059A7C5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9830A-AA89-440D-8C49-D501F95F4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Τι είναι η “</a:t>
            </a:r>
            <a:r>
              <a:rPr lang="en-US" dirty="0"/>
              <a:t>Screen</a:t>
            </a:r>
            <a:r>
              <a:rPr lang="el-GR" dirty="0"/>
              <a:t>" σε μια εφαρμογή Flutter;</a:t>
            </a:r>
            <a:endParaRPr lang="en-US" dirty="0"/>
          </a:p>
          <a:p>
            <a:pPr lvl="1"/>
            <a:r>
              <a:rPr lang="el-GR" dirty="0"/>
              <a:t>Ένα widget που ελέγχει ολόκληρη την οθόνη (ή τουλάχιστον αποτελεί το κύριο περιεχόμενο της οθόνης).</a:t>
            </a:r>
            <a:endParaRPr lang="en-US" dirty="0"/>
          </a:p>
          <a:p>
            <a:r>
              <a:rPr lang="el-GR" dirty="0"/>
              <a:t>Τι ισχύει για τα </a:t>
            </a:r>
            <a:r>
              <a:rPr lang="en-US" dirty="0"/>
              <a:t>“Screens</a:t>
            </a:r>
            <a:r>
              <a:rPr lang="el-GR" dirty="0"/>
              <a:t>" και τα "κανονικά Widgets";</a:t>
            </a:r>
          </a:p>
          <a:p>
            <a:pPr lvl="1"/>
            <a:r>
              <a:rPr lang="el-GR" dirty="0"/>
              <a:t>Και τα δύο είναι κανονικά widget στο τέλος, η μόνη διαφορά είναι ο τρόπος χρήσης των widget και ποιος ο ρόλος που παίζουν.</a:t>
            </a:r>
          </a:p>
          <a:p>
            <a:r>
              <a:rPr lang="el-GR" dirty="0"/>
              <a:t>Ποια είναι η διαφορά μεταξύ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push() </a:t>
            </a:r>
            <a:r>
              <a:rPr lang="el-GR" dirty="0"/>
              <a:t>και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pushNamed()</a:t>
            </a:r>
            <a:r>
              <a:rPr lang="el-GR" dirty="0"/>
              <a:t>;</a:t>
            </a:r>
          </a:p>
          <a:p>
            <a:pPr lvl="1"/>
            <a:r>
              <a:rPr lang="el-GR" dirty="0"/>
              <a:t>Το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push() </a:t>
            </a:r>
            <a:r>
              <a:rPr lang="el-GR" dirty="0"/>
              <a:t>πλοηγεί σε μια νέα οθόνη δημιουργώντας την "on the fly", το pushNamed () μπορεί να φορτώσει μόνο οθόνες που έχουν καταχωρηθεί εκ των προτέρων.</a:t>
            </a:r>
          </a:p>
          <a:p>
            <a:r>
              <a:rPr lang="el-GR" dirty="0"/>
              <a:t>Τι ακριβώς είναι μια </a:t>
            </a:r>
            <a:r>
              <a:rPr lang="en-US" dirty="0"/>
              <a:t>“route”</a:t>
            </a:r>
            <a:r>
              <a:rPr lang="el-GR" dirty="0"/>
              <a:t>;</a:t>
            </a:r>
          </a:p>
          <a:p>
            <a:pPr lvl="1"/>
            <a:r>
              <a:rPr lang="el-GR" dirty="0"/>
              <a:t>Μια διαδρομή που είναι καταχωρημένη στον πίνακα διαδρομών </a:t>
            </a:r>
            <a:r>
              <a:rPr lang="en-US" dirty="0"/>
              <a:t>(routes)</a:t>
            </a:r>
            <a:r>
              <a:rPr lang="el-GR" dirty="0"/>
              <a:t> - λαμβάνει ένα "όνομα" (</a:t>
            </a:r>
            <a:r>
              <a:rPr lang="en-US" dirty="0"/>
              <a:t>key</a:t>
            </a:r>
            <a:r>
              <a:rPr lang="el-GR" dirty="0"/>
              <a:t>) με το οποίο μπορεί να φορτωθεί.</a:t>
            </a:r>
            <a:endParaRPr lang="en-US" dirty="0"/>
          </a:p>
          <a:p>
            <a:r>
              <a:rPr lang="en-US" dirty="0"/>
              <a:t>Τι είναι το "Stack of Pages" (ή το "Stack of Screens");</a:t>
            </a:r>
            <a:endParaRPr lang="el-GR" dirty="0"/>
          </a:p>
          <a:p>
            <a:pPr lvl="1"/>
            <a:r>
              <a:rPr lang="el-GR" dirty="0"/>
              <a:t>Οι νέες σελίδες συνήθως προωθούνται πάνω από το "</a:t>
            </a:r>
            <a:r>
              <a:rPr lang="en-US" dirty="0"/>
              <a:t>Stack of Pages/ Screens</a:t>
            </a:r>
            <a:r>
              <a:rPr lang="el-GR" dirty="0"/>
              <a:t>". Η κορυφαία (δηλαδή τελευταία) σελίδα / οθόνη είναι η ορατή οθόνη. Η αφαίρεση της τελευταίας οθόνης</a:t>
            </a:r>
            <a:r>
              <a:rPr lang="en-US" dirty="0"/>
              <a:t> (Popping)</a:t>
            </a:r>
            <a:r>
              <a:rPr lang="el-GR" dirty="0"/>
              <a:t> επιστρέφει σε παλαιότερη οθόνη.</a:t>
            </a:r>
          </a:p>
          <a:p>
            <a:pPr lvl="1"/>
            <a:endParaRPr lang="en-US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142332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φροντιστηριο8</Template>
  <TotalTime>2368</TotalTime>
  <Words>1099</Words>
  <Application>Microsoft Office PowerPoint</Application>
  <PresentationFormat>Widescreen</PresentationFormat>
  <Paragraphs>109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Trade Gothic LT Pro</vt:lpstr>
      <vt:lpstr>Trebuchet MS</vt:lpstr>
      <vt:lpstr>Θέμα του Office</vt:lpstr>
      <vt:lpstr>Βιοϊατρική  Πληροφορική</vt:lpstr>
      <vt:lpstr>Εργαστήριο 4</vt:lpstr>
      <vt:lpstr>Κλάση Map</vt:lpstr>
      <vt:lpstr>Ερωτήσεις</vt:lpstr>
      <vt:lpstr>Final vs Const </vt:lpstr>
      <vt:lpstr>If statements</vt:lpstr>
      <vt:lpstr>Drawer Widget</vt:lpstr>
      <vt:lpstr>Custom Drawer</vt:lpstr>
      <vt:lpstr>Ερωτήσεις</vt:lpstr>
      <vt:lpstr>Ερωτήσεις</vt:lpstr>
      <vt:lpstr>Installing External Packages</vt:lpstr>
      <vt:lpstr>Date Format</vt:lpstr>
      <vt:lpstr>ListView Class</vt:lpstr>
      <vt:lpstr>Future Class</vt:lpstr>
      <vt:lpstr>Futures</vt:lpstr>
      <vt:lpstr>Synchronous and Asynchronous programming</vt:lpstr>
      <vt:lpstr>Read Local JSON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Βιοιατρικη Πληροφορικη</dc:title>
  <dc:creator>MARIA XATZIMINA</dc:creator>
  <cp:lastModifiedBy>Maria Chatzimina</cp:lastModifiedBy>
  <cp:revision>88</cp:revision>
  <dcterms:created xsi:type="dcterms:W3CDTF">2020-11-25T13:35:16Z</dcterms:created>
  <dcterms:modified xsi:type="dcterms:W3CDTF">2026-04-19T21:07:50Z</dcterms:modified>
</cp:coreProperties>
</file>