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7" r:id="rId2"/>
    <p:sldId id="279" r:id="rId3"/>
    <p:sldId id="281" r:id="rId4"/>
    <p:sldId id="272" r:id="rId5"/>
    <p:sldId id="271" r:id="rId6"/>
    <p:sldId id="274" r:id="rId7"/>
    <p:sldId id="259" r:id="rId8"/>
    <p:sldId id="265" r:id="rId9"/>
    <p:sldId id="282" r:id="rId10"/>
    <p:sldId id="266" r:id="rId11"/>
    <p:sldId id="267" r:id="rId12"/>
    <p:sldId id="268" r:id="rId13"/>
    <p:sldId id="280" r:id="rId14"/>
    <p:sldId id="263" r:id="rId15"/>
    <p:sldId id="264" r:id="rId16"/>
    <p:sldId id="277" r:id="rId17"/>
    <p:sldId id="278" r:id="rId18"/>
    <p:sldId id="262" r:id="rId19"/>
    <p:sldId id="28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4E85EAE-C416-41EA-AF02-C1321C491548}">
          <p14:sldIdLst>
            <p14:sldId id="257"/>
            <p14:sldId id="279"/>
            <p14:sldId id="281"/>
            <p14:sldId id="272"/>
            <p14:sldId id="271"/>
            <p14:sldId id="274"/>
            <p14:sldId id="259"/>
            <p14:sldId id="265"/>
            <p14:sldId id="282"/>
            <p14:sldId id="266"/>
            <p14:sldId id="267"/>
            <p14:sldId id="268"/>
            <p14:sldId id="280"/>
            <p14:sldId id="263"/>
            <p14:sldId id="264"/>
            <p14:sldId id="277"/>
            <p14:sldId id="278"/>
            <p14:sldId id="262"/>
            <p14:sldId id="28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9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925A5D-58A7-4DE1-8129-16A080ADAAE1}" type="datetimeFigureOut">
              <a:rPr lang="en-US" smtClean="0"/>
              <a:t>4/19/2026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5BEC80-A440-4CEE-BE48-CFD15EF7DE35}" type="slidenum">
              <a:rPr lang="en-US" smtClean="0"/>
              <a:t>‹#›</a:t>
            </a:fld>
            <a:endParaRPr lang="en-US"/>
          </a:p>
        </p:txBody>
      </p:sp>
    </p:spTree>
    <p:extLst>
      <p:ext uri="{BB962C8B-B14F-4D97-AF65-F5344CB8AC3E}">
        <p14:creationId xmlns:p14="http://schemas.microsoft.com/office/powerpoint/2010/main" val="80752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D724AE-66E5-4C7C-9B80-13B9BE19091E}" type="slidenum">
              <a:rPr lang="en-US" smtClean="0"/>
              <a:t>12</a:t>
            </a:fld>
            <a:endParaRPr lang="en-US" dirty="0"/>
          </a:p>
        </p:txBody>
      </p:sp>
    </p:spTree>
    <p:extLst>
      <p:ext uri="{BB962C8B-B14F-4D97-AF65-F5344CB8AC3E}">
        <p14:creationId xmlns:p14="http://schemas.microsoft.com/office/powerpoint/2010/main" val="515549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D724AE-66E5-4C7C-9B80-13B9BE19091E}" type="slidenum">
              <a:rPr lang="en-US" smtClean="0"/>
              <a:t>14</a:t>
            </a:fld>
            <a:endParaRPr lang="en-US" dirty="0"/>
          </a:p>
        </p:txBody>
      </p:sp>
    </p:spTree>
    <p:extLst>
      <p:ext uri="{BB962C8B-B14F-4D97-AF65-F5344CB8AC3E}">
        <p14:creationId xmlns:p14="http://schemas.microsoft.com/office/powerpoint/2010/main" val="4201604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7" name="Group 6">
            <a:extLst>
              <a:ext uri="{FF2B5EF4-FFF2-40B4-BE49-F238E27FC236}">
                <a16:creationId xmlns:a16="http://schemas.microsoft.com/office/drawing/2014/main" id="{4CA15AFD-4983-47DD-9ED0-D3B27E5A096F}"/>
              </a:ext>
            </a:extLst>
          </p:cNvPr>
          <p:cNvGrpSpPr/>
          <p:nvPr/>
        </p:nvGrpSpPr>
        <p:grpSpPr>
          <a:xfrm>
            <a:off x="-1604709" y="-3756"/>
            <a:ext cx="13796710" cy="6861756"/>
            <a:chOff x="-1604709" y="-3756"/>
            <a:chExt cx="13796710" cy="6861756"/>
          </a:xfrm>
        </p:grpSpPr>
        <p:grpSp>
          <p:nvGrpSpPr>
            <p:cNvPr id="8" name="Group 7">
              <a:extLst>
                <a:ext uri="{FF2B5EF4-FFF2-40B4-BE49-F238E27FC236}">
                  <a16:creationId xmlns:a16="http://schemas.microsoft.com/office/drawing/2014/main" id="{2222D5E2-E9B4-4180-98B8-4E514C9ADB28}"/>
                </a:ext>
              </a:extLst>
            </p:cNvPr>
            <p:cNvGrpSpPr/>
            <p:nvPr/>
          </p:nvGrpSpPr>
          <p:grpSpPr>
            <a:xfrm>
              <a:off x="-16298" y="0"/>
              <a:ext cx="12208299" cy="6858000"/>
              <a:chOff x="-16298" y="0"/>
              <a:chExt cx="12208299" cy="6858000"/>
            </a:xfrm>
          </p:grpSpPr>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Right Triangle 16">
                <a:extLst>
                  <a:ext uri="{FF2B5EF4-FFF2-40B4-BE49-F238E27FC236}">
                    <a16:creationId xmlns:a16="http://schemas.microsoft.com/office/drawing/2014/main" id="{8DCD5806-2A2F-4ABF-8057-245681C498E6}"/>
                  </a:ext>
                </a:extLst>
              </p:cNvPr>
              <p:cNvSpPr/>
              <p:nvPr/>
            </p:nvSpPr>
            <p:spPr>
              <a:xfrm rot="16200000" flipH="1" flipV="1">
                <a:off x="24625" y="-4746"/>
                <a:ext cx="2819399" cy="2828891"/>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a16="http://schemas.microsoft.com/office/drawing/2014/main" id="{3A93038F-E9E4-4FFD-B3DF-28DB7C2C1490}"/>
                  </a:ext>
                </a:extLst>
              </p:cNvPr>
              <p:cNvSpPr/>
              <p:nvPr/>
            </p:nvSpPr>
            <p:spPr>
              <a:xfrm rot="16200000" flipH="1" flipV="1">
                <a:off x="4418" y="-4422"/>
                <a:ext cx="2627088" cy="263593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5DEA1E02-BBD0-4AE3-AF22-433B90272178}"/>
                  </a:ext>
                </a:extLst>
              </p:cNvPr>
              <p:cNvSpPr/>
              <p:nvPr/>
            </p:nvSpPr>
            <p:spPr>
              <a:xfrm rot="16200000" flipH="1" flipV="1">
                <a:off x="-12263" y="-4034"/>
                <a:ext cx="2397087" cy="2405158"/>
              </a:xfrm>
              <a:prstGeom prst="rtTriangle">
                <a:avLst/>
              </a:prstGeom>
              <a:solidFill>
                <a:schemeClr val="accent2">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9" name="Freeform: Shape 12">
              <a:extLst>
                <a:ext uri="{FF2B5EF4-FFF2-40B4-BE49-F238E27FC236}">
                  <a16:creationId xmlns:a16="http://schemas.microsoft.com/office/drawing/2014/main" id="{E3AAB79D-382D-4A95-965E-526B6A681DA7}"/>
                </a:ext>
              </a:extLst>
            </p:cNvPr>
            <p:cNvSpPr/>
            <p:nvPr/>
          </p:nvSpPr>
          <p:spPr>
            <a:xfrm rot="18900000" flipH="1">
              <a:off x="-1604709" y="1397837"/>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C0A22127-2B4A-4B15-B0A9-F019A30347A1}"/>
                </a:ext>
              </a:extLst>
            </p:cNvPr>
            <p:cNvSpPr/>
            <p:nvPr/>
          </p:nvSpPr>
          <p:spPr>
            <a:xfrm rot="18900000">
              <a:off x="-861777" y="-3756"/>
              <a:ext cx="2676646" cy="1356876"/>
            </a:xfrm>
            <a:custGeom>
              <a:avLst/>
              <a:gdLst>
                <a:gd name="connsiteX0" fmla="*/ 1319770 w 2676646"/>
                <a:gd name="connsiteY0" fmla="*/ 0 h 1356876"/>
                <a:gd name="connsiteX1" fmla="*/ 2676646 w 2676646"/>
                <a:gd name="connsiteY1" fmla="*/ 1356876 h 1356876"/>
                <a:gd name="connsiteX2" fmla="*/ 0 w 2676646"/>
                <a:gd name="connsiteY2" fmla="*/ 1356876 h 1356876"/>
                <a:gd name="connsiteX3" fmla="*/ 0 w 2676646"/>
                <a:gd name="connsiteY3" fmla="*/ 1319770 h 1356876"/>
              </a:gdLst>
              <a:ahLst/>
              <a:cxnLst>
                <a:cxn ang="0">
                  <a:pos x="connsiteX0" y="connsiteY0"/>
                </a:cxn>
                <a:cxn ang="0">
                  <a:pos x="connsiteX1" y="connsiteY1"/>
                </a:cxn>
                <a:cxn ang="0">
                  <a:pos x="connsiteX2" y="connsiteY2"/>
                </a:cxn>
                <a:cxn ang="0">
                  <a:pos x="connsiteX3" y="connsiteY3"/>
                </a:cxn>
              </a:cxnLst>
              <a:rect l="l" t="t" r="r" b="b"/>
              <a:pathLst>
                <a:path w="2676646" h="1356876">
                  <a:moveTo>
                    <a:pt x="1319770" y="0"/>
                  </a:moveTo>
                  <a:lnTo>
                    <a:pt x="2676646" y="1356876"/>
                  </a:lnTo>
                  <a:lnTo>
                    <a:pt x="0" y="1356876"/>
                  </a:lnTo>
                  <a:lnTo>
                    <a:pt x="0" y="1319770"/>
                  </a:lnTo>
                  <a:close/>
                </a:path>
              </a:pathLst>
            </a:custGeom>
            <a:pattFill prst="wdUpDiag">
              <a:fgClr>
                <a:schemeClr val="accent2"/>
              </a:fgClr>
              <a:bgClr>
                <a:schemeClr val="accent1"/>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1" name="Freeform: Shape 12">
              <a:extLst>
                <a:ext uri="{FF2B5EF4-FFF2-40B4-BE49-F238E27FC236}">
                  <a16:creationId xmlns:a16="http://schemas.microsoft.com/office/drawing/2014/main" id="{F04D9FDC-1B67-4254-9535-CD32E81F0C3E}"/>
                </a:ext>
              </a:extLst>
            </p:cNvPr>
            <p:cNvSpPr/>
            <p:nvPr/>
          </p:nvSpPr>
          <p:spPr>
            <a:xfrm rot="13500000">
              <a:off x="-1226102" y="1737462"/>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12" name="Group 11">
              <a:extLst>
                <a:ext uri="{FF2B5EF4-FFF2-40B4-BE49-F238E27FC236}">
                  <a16:creationId xmlns:a16="http://schemas.microsoft.com/office/drawing/2014/main" id="{0A86C4EA-4CF8-4531-845D-4FCB1E2F7422}"/>
                </a:ext>
              </a:extLst>
            </p:cNvPr>
            <p:cNvGrpSpPr/>
            <p:nvPr/>
          </p:nvGrpSpPr>
          <p:grpSpPr>
            <a:xfrm>
              <a:off x="-760406" y="4672937"/>
              <a:ext cx="1520812" cy="1520812"/>
              <a:chOff x="-1604709" y="3012880"/>
              <a:chExt cx="3211378" cy="3211378"/>
            </a:xfrm>
          </p:grpSpPr>
          <p:sp>
            <p:nvSpPr>
              <p:cNvPr id="13" name="Freeform: Shape 12">
                <a:extLst>
                  <a:ext uri="{FF2B5EF4-FFF2-40B4-BE49-F238E27FC236}">
                    <a16:creationId xmlns:a16="http://schemas.microsoft.com/office/drawing/2014/main" id="{1101B195-C112-4D20-8D19-4D22479B150D}"/>
                  </a:ext>
                </a:extLst>
              </p:cNvPr>
              <p:cNvSpPr/>
              <p:nvPr/>
            </p:nvSpPr>
            <p:spPr>
              <a:xfrm rot="18900000" flipH="1">
                <a:off x="-1604709" y="3012880"/>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2">
                <a:extLst>
                  <a:ext uri="{FF2B5EF4-FFF2-40B4-BE49-F238E27FC236}">
                    <a16:creationId xmlns:a16="http://schemas.microsoft.com/office/drawing/2014/main" id="{CA755F1F-9955-4CBB-8F34-F7801CA44CE7}"/>
                  </a:ext>
                </a:extLst>
              </p:cNvPr>
              <p:cNvSpPr/>
              <p:nvPr/>
            </p:nvSpPr>
            <p:spPr>
              <a:xfrm rot="13500000">
                <a:off x="-1226102" y="3352505"/>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sp>
        <p:nvSpPr>
          <p:cNvPr id="2" name="Title 1">
            <a:extLst>
              <a:ext uri="{FF2B5EF4-FFF2-40B4-BE49-F238E27FC236}">
                <a16:creationId xmlns:a16="http://schemas.microsoft.com/office/drawing/2014/main" id="{9E597736-C478-4C26-9BAF-205FE31E977C}"/>
              </a:ext>
            </a:extLst>
          </p:cNvPr>
          <p:cNvSpPr>
            <a:spLocks noGrp="1"/>
          </p:cNvSpPr>
          <p:nvPr>
            <p:ph type="ctrTitle" hasCustomPrompt="1"/>
          </p:nvPr>
        </p:nvSpPr>
        <p:spPr>
          <a:xfrm>
            <a:off x="2761488" y="2395728"/>
            <a:ext cx="7077456" cy="1243584"/>
          </a:xfrm>
        </p:spPr>
        <p:txBody>
          <a:bodyPr vert="horz" lIns="91440" tIns="45720" rIns="91440" bIns="45720" rtlCol="0" anchor="b">
            <a:noAutofit/>
          </a:bodyPr>
          <a:lstStyle>
            <a:lvl1pPr>
              <a:defRPr lang="en-GB" sz="6600" b="1" dirty="0">
                <a:solidFill>
                  <a:schemeClr val="accent2"/>
                </a:solidFill>
                <a:latin typeface="+mj-lt"/>
                <a:ea typeface="Tahoma" panose="020B0604030504040204" pitchFamily="34" charset="0"/>
                <a:cs typeface="Tahoma" panose="020B0604030504040204" pitchFamily="34" charset="0"/>
              </a:defRPr>
            </a:lvl1pPr>
          </a:lstStyle>
          <a:p>
            <a:pPr lvl="0"/>
            <a:r>
              <a:rPr lang="en-US" noProof="0"/>
              <a:t>TITLE</a:t>
            </a:r>
          </a:p>
        </p:txBody>
      </p:sp>
      <p:sp>
        <p:nvSpPr>
          <p:cNvPr id="3" name="Subtitle 2">
            <a:extLst>
              <a:ext uri="{FF2B5EF4-FFF2-40B4-BE49-F238E27FC236}">
                <a16:creationId xmlns:a16="http://schemas.microsoft.com/office/drawing/2014/main" id="{C3D2DEF0-A0B0-4CFE-B67D-A9D75E2368DC}"/>
              </a:ext>
            </a:extLst>
          </p:cNvPr>
          <p:cNvSpPr>
            <a:spLocks noGrp="1"/>
          </p:cNvSpPr>
          <p:nvPr>
            <p:ph type="subTitle" idx="1"/>
          </p:nvPr>
        </p:nvSpPr>
        <p:spPr>
          <a:xfrm>
            <a:off x="2761488" y="3721608"/>
            <a:ext cx="7077456" cy="868680"/>
          </a:xfrm>
        </p:spPr>
        <p:txBody>
          <a:bodyPr vert="horz" lIns="91440" tIns="45720" rIns="91440" bIns="45720" rtlCol="0">
            <a:normAutofit/>
          </a:bodyPr>
          <a:lstStyle>
            <a:lvl1pPr marL="0" indent="0">
              <a:buNone/>
              <a:defRPr lang="en-GB" sz="1800" spc="300" dirty="0">
                <a:solidFill>
                  <a:schemeClr val="bg1"/>
                </a:solidFill>
                <a:latin typeface="+mn-lt"/>
                <a:cs typeface="Arial" panose="020B0604020202020204" pitchFamily="34" charset="0"/>
              </a:defRPr>
            </a:lvl1pPr>
          </a:lstStyle>
          <a:p>
            <a:pPr marL="228600" lvl="0" indent="-228600"/>
            <a:r>
              <a:rPr lang="en-US" noProof="0"/>
              <a:t>Click to edit Master subtitle style</a:t>
            </a:r>
          </a:p>
        </p:txBody>
      </p:sp>
    </p:spTree>
    <p:extLst>
      <p:ext uri="{BB962C8B-B14F-4D97-AF65-F5344CB8AC3E}">
        <p14:creationId xmlns:p14="http://schemas.microsoft.com/office/powerpoint/2010/main" val="3629966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Δύο περιεχόμενα">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904A4759-D417-40C9-9C80-55C3402CDCE4}" type="slidenum">
              <a:rPr lang="en-US" smtClean="0"/>
              <a:t>‹#›</a:t>
            </a:fld>
            <a:endParaRPr lang="en-US" dirty="0"/>
          </a:p>
        </p:txBody>
      </p:sp>
      <p:sp>
        <p:nvSpPr>
          <p:cNvPr id="20" name="Content Placeholder 2">
            <a:extLst>
              <a:ext uri="{FF2B5EF4-FFF2-40B4-BE49-F238E27FC236}">
                <a16:creationId xmlns:a16="http://schemas.microsoft.com/office/drawing/2014/main" id="{FE796BFF-6E5F-4DE7-B193-F501FC094D63}"/>
              </a:ext>
            </a:extLst>
          </p:cNvPr>
          <p:cNvSpPr>
            <a:spLocks noGrp="1"/>
          </p:cNvSpPr>
          <p:nvPr>
            <p:ph sz="half" idx="1"/>
          </p:nvPr>
        </p:nvSpPr>
        <p:spPr>
          <a:xfrm>
            <a:off x="443365" y="1517715"/>
            <a:ext cx="5184437" cy="4659248"/>
          </a:xfrm>
        </p:spPr>
        <p:txBody>
          <a:bodyPr>
            <a:normAutofit/>
          </a:bodyPr>
          <a:lstStyle>
            <a:lvl1pPr marL="457200" indent="-457200">
              <a:buFont typeface="Arial" panose="020B0604020202020204" pitchFamily="34" charset="0"/>
              <a:buChar char="•"/>
              <a:defRPr sz="2000">
                <a:solidFill>
                  <a:schemeClr val="bg1"/>
                </a:solidFill>
              </a:defRPr>
            </a:lvl1pPr>
            <a:lvl2pPr marL="800100" indent="-342900">
              <a:buFont typeface="Arial" panose="020B0604020202020204" pitchFamily="34" charset="0"/>
              <a:buChar char="•"/>
              <a:defRPr sz="1800">
                <a:solidFill>
                  <a:schemeClr val="bg1"/>
                </a:solidFill>
              </a:defRPr>
            </a:lvl2pPr>
            <a:lvl3pPr marL="1257300" indent="-342900">
              <a:buFont typeface="Arial" panose="020B0604020202020204" pitchFamily="34" charset="0"/>
              <a:buChar char="•"/>
              <a:defRPr sz="1600">
                <a:solidFill>
                  <a:schemeClr val="bg1"/>
                </a:solidFill>
              </a:defRPr>
            </a:lvl3pPr>
            <a:lvl4pPr marL="1657350" indent="-285750">
              <a:buFont typeface="Arial" panose="020B0604020202020204" pitchFamily="34" charset="0"/>
              <a:buChar char="•"/>
              <a:defRPr sz="1400">
                <a:solidFill>
                  <a:schemeClr val="bg1"/>
                </a:solidFill>
              </a:defRPr>
            </a:lvl4pPr>
            <a:lvl5pPr marL="2114550" indent="-285750">
              <a:buFont typeface="Arial" panose="020B0604020202020204" pitchFamily="34" charset="0"/>
              <a:buChar char="•"/>
              <a:defRPr sz="1400">
                <a:solidFill>
                  <a:schemeClr val="bg1"/>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Content Placeholder 3">
            <a:extLst>
              <a:ext uri="{FF2B5EF4-FFF2-40B4-BE49-F238E27FC236}">
                <a16:creationId xmlns:a16="http://schemas.microsoft.com/office/drawing/2014/main" id="{78622754-CA4D-4C27-A37F-B26E7B4C9CA2}"/>
              </a:ext>
            </a:extLst>
          </p:cNvPr>
          <p:cNvSpPr>
            <a:spLocks noGrp="1"/>
          </p:cNvSpPr>
          <p:nvPr>
            <p:ph sz="half" idx="2"/>
          </p:nvPr>
        </p:nvSpPr>
        <p:spPr>
          <a:xfrm>
            <a:off x="6474163" y="1517715"/>
            <a:ext cx="5184437" cy="4659248"/>
          </a:xfrm>
        </p:spPr>
        <p:txBody>
          <a:bodyPr>
            <a:normAutofit/>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837847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5 Categor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0" name="Picture Placeholder 8">
            <a:extLst>
              <a:ext uri="{FF2B5EF4-FFF2-40B4-BE49-F238E27FC236}">
                <a16:creationId xmlns:a16="http://schemas.microsoft.com/office/drawing/2014/main" id="{6D00E6B4-1CBE-404E-B943-5F1832320C1C}"/>
              </a:ext>
            </a:extLst>
          </p:cNvPr>
          <p:cNvSpPr>
            <a:spLocks noGrp="1"/>
          </p:cNvSpPr>
          <p:nvPr>
            <p:ph type="pic" sz="quarter" idx="13"/>
          </p:nvPr>
        </p:nvSpPr>
        <p:spPr>
          <a:xfrm>
            <a:off x="978212"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dirty="0"/>
              <a:t>Click icon to add picture</a:t>
            </a:r>
          </a:p>
        </p:txBody>
      </p:sp>
      <p:sp>
        <p:nvSpPr>
          <p:cNvPr id="21" name="Picture Placeholder 8">
            <a:extLst>
              <a:ext uri="{FF2B5EF4-FFF2-40B4-BE49-F238E27FC236}">
                <a16:creationId xmlns:a16="http://schemas.microsoft.com/office/drawing/2014/main" id="{7CD59BFD-62BE-4E33-92A5-B84A2A9A8D3B}"/>
              </a:ext>
            </a:extLst>
          </p:cNvPr>
          <p:cNvSpPr>
            <a:spLocks noGrp="1"/>
          </p:cNvSpPr>
          <p:nvPr>
            <p:ph type="pic" sz="quarter" idx="14"/>
          </p:nvPr>
        </p:nvSpPr>
        <p:spPr>
          <a:xfrm>
            <a:off x="3222230"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dirty="0"/>
              <a:t>Click icon to add picture</a:t>
            </a:r>
          </a:p>
        </p:txBody>
      </p:sp>
      <p:sp>
        <p:nvSpPr>
          <p:cNvPr id="22" name="Picture Placeholder 8">
            <a:extLst>
              <a:ext uri="{FF2B5EF4-FFF2-40B4-BE49-F238E27FC236}">
                <a16:creationId xmlns:a16="http://schemas.microsoft.com/office/drawing/2014/main" id="{60DC5978-55B8-421D-91B4-29F8210A7B2C}"/>
              </a:ext>
            </a:extLst>
          </p:cNvPr>
          <p:cNvSpPr>
            <a:spLocks noGrp="1"/>
          </p:cNvSpPr>
          <p:nvPr>
            <p:ph type="pic" sz="quarter" idx="15"/>
          </p:nvPr>
        </p:nvSpPr>
        <p:spPr>
          <a:xfrm>
            <a:off x="5466248"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dirty="0"/>
              <a:t>Click icon to add picture</a:t>
            </a:r>
          </a:p>
        </p:txBody>
      </p:sp>
      <p:sp>
        <p:nvSpPr>
          <p:cNvPr id="23" name="Picture Placeholder 8">
            <a:extLst>
              <a:ext uri="{FF2B5EF4-FFF2-40B4-BE49-F238E27FC236}">
                <a16:creationId xmlns:a16="http://schemas.microsoft.com/office/drawing/2014/main" id="{BE3FB8C3-2C7E-4C59-8BD5-53FA2772DB56}"/>
              </a:ext>
            </a:extLst>
          </p:cNvPr>
          <p:cNvSpPr>
            <a:spLocks noGrp="1"/>
          </p:cNvSpPr>
          <p:nvPr>
            <p:ph type="pic" sz="quarter" idx="16"/>
          </p:nvPr>
        </p:nvSpPr>
        <p:spPr>
          <a:xfrm>
            <a:off x="7710266"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dirty="0"/>
              <a:t>Click icon to add picture</a:t>
            </a:r>
          </a:p>
        </p:txBody>
      </p:sp>
      <p:sp>
        <p:nvSpPr>
          <p:cNvPr id="24" name="Picture Placeholder 8">
            <a:extLst>
              <a:ext uri="{FF2B5EF4-FFF2-40B4-BE49-F238E27FC236}">
                <a16:creationId xmlns:a16="http://schemas.microsoft.com/office/drawing/2014/main" id="{FD8FA9DA-C36B-4889-B88F-28B5829E53E2}"/>
              </a:ext>
            </a:extLst>
          </p:cNvPr>
          <p:cNvSpPr>
            <a:spLocks noGrp="1"/>
          </p:cNvSpPr>
          <p:nvPr>
            <p:ph type="pic" sz="quarter" idx="17"/>
          </p:nvPr>
        </p:nvSpPr>
        <p:spPr>
          <a:xfrm>
            <a:off x="9954283"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dirty="0"/>
              <a:t>Click icon to add picture</a:t>
            </a:r>
          </a:p>
        </p:txBody>
      </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719894"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
        <p:nvSpPr>
          <p:cNvPr id="27" name="Text Placeholder 22">
            <a:extLst>
              <a:ext uri="{FF2B5EF4-FFF2-40B4-BE49-F238E27FC236}">
                <a16:creationId xmlns:a16="http://schemas.microsoft.com/office/drawing/2014/main" id="{05F72315-51A9-431C-B80A-45E4FB1D6BD6}"/>
              </a:ext>
            </a:extLst>
          </p:cNvPr>
          <p:cNvSpPr>
            <a:spLocks noGrp="1"/>
          </p:cNvSpPr>
          <p:nvPr>
            <p:ph type="body" sz="quarter" idx="19"/>
          </p:nvPr>
        </p:nvSpPr>
        <p:spPr>
          <a:xfrm>
            <a:off x="2963912"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
        <p:nvSpPr>
          <p:cNvPr id="28" name="Text Placeholder 22">
            <a:extLst>
              <a:ext uri="{FF2B5EF4-FFF2-40B4-BE49-F238E27FC236}">
                <a16:creationId xmlns:a16="http://schemas.microsoft.com/office/drawing/2014/main" id="{883D1F0C-34F1-46E1-B178-E4AB82B14631}"/>
              </a:ext>
            </a:extLst>
          </p:cNvPr>
          <p:cNvSpPr>
            <a:spLocks noGrp="1"/>
          </p:cNvSpPr>
          <p:nvPr>
            <p:ph type="body" sz="quarter" idx="20"/>
          </p:nvPr>
        </p:nvSpPr>
        <p:spPr>
          <a:xfrm>
            <a:off x="5207930"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
        <p:nvSpPr>
          <p:cNvPr id="29" name="Text Placeholder 22">
            <a:extLst>
              <a:ext uri="{FF2B5EF4-FFF2-40B4-BE49-F238E27FC236}">
                <a16:creationId xmlns:a16="http://schemas.microsoft.com/office/drawing/2014/main" id="{7202A849-DF14-40E7-B38D-1185F72603EC}"/>
              </a:ext>
            </a:extLst>
          </p:cNvPr>
          <p:cNvSpPr>
            <a:spLocks noGrp="1"/>
          </p:cNvSpPr>
          <p:nvPr>
            <p:ph type="body" sz="quarter" idx="21"/>
          </p:nvPr>
        </p:nvSpPr>
        <p:spPr>
          <a:xfrm>
            <a:off x="7451948"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
        <p:nvSpPr>
          <p:cNvPr id="30" name="Text Placeholder 22">
            <a:extLst>
              <a:ext uri="{FF2B5EF4-FFF2-40B4-BE49-F238E27FC236}">
                <a16:creationId xmlns:a16="http://schemas.microsoft.com/office/drawing/2014/main" id="{CCFC1ADF-AC11-4CCD-AC2D-478B6FFEA5EA}"/>
              </a:ext>
            </a:extLst>
          </p:cNvPr>
          <p:cNvSpPr>
            <a:spLocks noGrp="1"/>
          </p:cNvSpPr>
          <p:nvPr>
            <p:ph type="body" sz="quarter" idx="22"/>
          </p:nvPr>
        </p:nvSpPr>
        <p:spPr>
          <a:xfrm>
            <a:off x="9695965"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cxnSp>
        <p:nvCxnSpPr>
          <p:cNvPr id="7" name="Straight Connector 6">
            <a:extLst>
              <a:ext uri="{FF2B5EF4-FFF2-40B4-BE49-F238E27FC236}">
                <a16:creationId xmlns:a16="http://schemas.microsoft.com/office/drawing/2014/main" id="{2B4CB326-DA0E-488E-B236-7017E8438FBB}"/>
              </a:ext>
            </a:extLst>
          </p:cNvPr>
          <p:cNvCxnSpPr/>
          <p:nvPr/>
        </p:nvCxnSpPr>
        <p:spPr>
          <a:xfrm>
            <a:off x="1242354"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9366B533-7212-4A36-9CE2-D6302E721F8F}"/>
              </a:ext>
            </a:extLst>
          </p:cNvPr>
          <p:cNvCxnSpPr/>
          <p:nvPr/>
        </p:nvCxnSpPr>
        <p:spPr>
          <a:xfrm>
            <a:off x="3486372"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D7474CD-E230-4E14-8274-5E20F673F401}"/>
              </a:ext>
            </a:extLst>
          </p:cNvPr>
          <p:cNvCxnSpPr/>
          <p:nvPr/>
        </p:nvCxnSpPr>
        <p:spPr>
          <a:xfrm>
            <a:off x="5730390"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BF71FCE-6F39-4D2F-82BE-7D9F1D2ED59F}"/>
              </a:ext>
            </a:extLst>
          </p:cNvPr>
          <p:cNvCxnSpPr/>
          <p:nvPr/>
        </p:nvCxnSpPr>
        <p:spPr>
          <a:xfrm>
            <a:off x="7974408"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E97AC7A-17D9-4F42-9DD0-94FE4FC6BF19}"/>
              </a:ext>
            </a:extLst>
          </p:cNvPr>
          <p:cNvCxnSpPr/>
          <p:nvPr/>
        </p:nvCxnSpPr>
        <p:spPr>
          <a:xfrm>
            <a:off x="10218425"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35" name="Freeform: Shape 34">
            <a:extLst>
              <a:ext uri="{FF2B5EF4-FFF2-40B4-BE49-F238E27FC236}">
                <a16:creationId xmlns:a16="http://schemas.microsoft.com/office/drawing/2014/main" id="{62EEBF51-DCAD-4335-85E9-52801031A1BF}"/>
              </a:ext>
            </a:extLst>
          </p:cNvPr>
          <p:cNvSpPr/>
          <p:nvPr/>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904A4759-D417-40C9-9C80-55C3402CDCE4}" type="slidenum">
              <a:rPr lang="en-US" smtClean="0"/>
              <a:t>‹#›</a:t>
            </a:fld>
            <a:endParaRPr lang="en-US" dirty="0"/>
          </a:p>
        </p:txBody>
      </p:sp>
    </p:spTree>
    <p:extLst>
      <p:ext uri="{BB962C8B-B14F-4D97-AF65-F5344CB8AC3E}">
        <p14:creationId xmlns:p14="http://schemas.microsoft.com/office/powerpoint/2010/main" val="1694645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hoto + 3 Sec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
        <p:nvSpPr>
          <p:cNvPr id="35" name="Freeform: Shape 34">
            <a:extLst>
              <a:ext uri="{FF2B5EF4-FFF2-40B4-BE49-F238E27FC236}">
                <a16:creationId xmlns:a16="http://schemas.microsoft.com/office/drawing/2014/main" id="{62EEBF51-DCAD-4335-85E9-52801031A1BF}"/>
              </a:ext>
            </a:extLst>
          </p:cNvPr>
          <p:cNvSpPr/>
          <p:nvPr/>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904A4759-D417-40C9-9C80-55C3402CDCE4}" type="slidenum">
              <a:rPr lang="en-US" smtClean="0"/>
              <a:t>‹#›</a:t>
            </a:fld>
            <a:endParaRPr lang="en-US" dirty="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
        <p:nvSpPr>
          <p:cNvPr id="36" name="Text Placeholder 22">
            <a:extLst>
              <a:ext uri="{FF2B5EF4-FFF2-40B4-BE49-F238E27FC236}">
                <a16:creationId xmlns:a16="http://schemas.microsoft.com/office/drawing/2014/main" id="{642D3CE0-C3B4-4F3F-A650-AB452B3AD4BA}"/>
              </a:ext>
            </a:extLst>
          </p:cNvPr>
          <p:cNvSpPr>
            <a:spLocks noGrp="1"/>
          </p:cNvSpPr>
          <p:nvPr>
            <p:ph type="body" sz="quarter" idx="20"/>
          </p:nvPr>
        </p:nvSpPr>
        <p:spPr>
          <a:xfrm>
            <a:off x="4444169"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
        <p:nvSpPr>
          <p:cNvPr id="37" name="Text Placeholder 22">
            <a:extLst>
              <a:ext uri="{FF2B5EF4-FFF2-40B4-BE49-F238E27FC236}">
                <a16:creationId xmlns:a16="http://schemas.microsoft.com/office/drawing/2014/main" id="{DBED2BB0-CDAD-40EE-8B35-C66DF45EE29D}"/>
              </a:ext>
            </a:extLst>
          </p:cNvPr>
          <p:cNvSpPr>
            <a:spLocks noGrp="1"/>
          </p:cNvSpPr>
          <p:nvPr>
            <p:ph type="body" sz="quarter" idx="21"/>
          </p:nvPr>
        </p:nvSpPr>
        <p:spPr>
          <a:xfrm>
            <a:off x="834624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Tree>
    <p:extLst>
      <p:ext uri="{BB962C8B-B14F-4D97-AF65-F5344CB8AC3E}">
        <p14:creationId xmlns:p14="http://schemas.microsoft.com/office/powerpoint/2010/main" val="16858310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Photo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9402006" cy="1463040"/>
          </a:xfrm>
        </p:spPr>
        <p:txBody>
          <a:bodyPr lIns="0" tIns="0" rIns="0" bIns="0">
            <a:noAutofit/>
          </a:bodyPr>
          <a:lstStyle>
            <a:lvl1pPr marL="0" indent="0" algn="l">
              <a:lnSpc>
                <a:spcPct val="100000"/>
              </a:lnSpc>
              <a:spcBef>
                <a:spcPts val="300"/>
              </a:spcBef>
              <a:spcAft>
                <a:spcPts val="3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
        <p:nvSpPr>
          <p:cNvPr id="35" name="Freeform: Shape 34">
            <a:extLst>
              <a:ext uri="{FF2B5EF4-FFF2-40B4-BE49-F238E27FC236}">
                <a16:creationId xmlns:a16="http://schemas.microsoft.com/office/drawing/2014/main" id="{62EEBF51-DCAD-4335-85E9-52801031A1BF}"/>
              </a:ext>
            </a:extLst>
          </p:cNvPr>
          <p:cNvSpPr/>
          <p:nvPr/>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904A4759-D417-40C9-9C80-55C3402CDCE4}" type="slidenum">
              <a:rPr lang="en-US" smtClean="0"/>
              <a:t>‹#›</a:t>
            </a:fld>
            <a:endParaRPr lang="en-US" dirty="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Tree>
    <p:extLst>
      <p:ext uri="{BB962C8B-B14F-4D97-AF65-F5344CB8AC3E}">
        <p14:creationId xmlns:p14="http://schemas.microsoft.com/office/powerpoint/2010/main" val="14670881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Εικόνα με λεζάντα">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a16="http://schemas.microsoft.com/office/drawing/2014/main" id="{62EEBF51-DCAD-4335-85E9-52801031A1BF}"/>
              </a:ext>
            </a:extLst>
          </p:cNvPr>
          <p:cNvSpPr/>
          <p:nvPr/>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904A4759-D417-40C9-9C80-55C3402CDCE4}" type="slidenum">
              <a:rPr lang="en-US" smtClean="0"/>
              <a:t>‹#›</a:t>
            </a:fld>
            <a:endParaRPr lang="en-US" dirty="0"/>
          </a:p>
        </p:txBody>
      </p:sp>
      <p:sp>
        <p:nvSpPr>
          <p:cNvPr id="20" name="Picture Placeholder 2">
            <a:extLst>
              <a:ext uri="{FF2B5EF4-FFF2-40B4-BE49-F238E27FC236}">
                <a16:creationId xmlns:a16="http://schemas.microsoft.com/office/drawing/2014/main" id="{30B3A574-7940-4E35-857E-5CA35A5910E5}"/>
              </a:ext>
            </a:extLst>
          </p:cNvPr>
          <p:cNvSpPr>
            <a:spLocks noGrp="1"/>
          </p:cNvSpPr>
          <p:nvPr>
            <p:ph type="pic" idx="1"/>
          </p:nvPr>
        </p:nvSpPr>
        <p:spPr>
          <a:xfrm>
            <a:off x="4110087" y="1444649"/>
            <a:ext cx="7548513" cy="4579079"/>
          </a:xfrm>
        </p:spPr>
        <p:txBody>
          <a:bodyPr>
            <a:normAutofit/>
          </a:bodyPr>
          <a:lstStyle>
            <a:lvl1pPr marL="0" indent="0">
              <a:buNone/>
              <a:defRPr sz="2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dirty="0"/>
              <a:t>Click icon to add picture</a:t>
            </a:r>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Edit Master text styles</a:t>
            </a:r>
          </a:p>
        </p:txBody>
      </p:sp>
    </p:spTree>
    <p:extLst>
      <p:ext uri="{BB962C8B-B14F-4D97-AF65-F5344CB8AC3E}">
        <p14:creationId xmlns:p14="http://schemas.microsoft.com/office/powerpoint/2010/main" val="40982112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Περιεχόμενο με λεζάντα">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a16="http://schemas.microsoft.com/office/drawing/2014/main" id="{62EEBF51-DCAD-4335-85E9-52801031A1BF}"/>
              </a:ext>
            </a:extLst>
          </p:cNvPr>
          <p:cNvSpPr/>
          <p:nvPr/>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904A4759-D417-40C9-9C80-55C3402CDCE4}" type="slidenum">
              <a:rPr lang="en-US" smtClean="0"/>
              <a:t>‹#›</a:t>
            </a:fld>
            <a:endParaRPr lang="en-US" dirty="0"/>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Edit Master text styles</a:t>
            </a:r>
          </a:p>
        </p:txBody>
      </p:sp>
      <p:sp>
        <p:nvSpPr>
          <p:cNvPr id="22" name="Content Placeholder 2">
            <a:extLst>
              <a:ext uri="{FF2B5EF4-FFF2-40B4-BE49-F238E27FC236}">
                <a16:creationId xmlns:a16="http://schemas.microsoft.com/office/drawing/2014/main" id="{A015C605-1D30-48BC-A0D6-3B11AF56CC53}"/>
              </a:ext>
            </a:extLst>
          </p:cNvPr>
          <p:cNvSpPr>
            <a:spLocks noGrp="1"/>
          </p:cNvSpPr>
          <p:nvPr>
            <p:ph idx="1"/>
          </p:nvPr>
        </p:nvSpPr>
        <p:spPr>
          <a:xfrm>
            <a:off x="3964290" y="1444649"/>
            <a:ext cx="7694310" cy="4579079"/>
          </a:xfrm>
        </p:spPr>
        <p:txBody>
          <a:bodyPr>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2000"/>
            </a:lvl6pPr>
            <a:lvl7pPr>
              <a:defRPr sz="2000"/>
            </a:lvl7pPr>
            <a:lvl8pPr>
              <a:defRPr sz="2000"/>
            </a:lvl8pPr>
            <a:lvl9pPr>
              <a:defRPr sz="2000"/>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6518703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Κενό">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4494CD2-CCDD-0248-96F8-741002C44255}"/>
              </a:ext>
            </a:extLst>
          </p:cNvPr>
          <p:cNvSpPr/>
          <p:nvPr/>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Freeform: Shape 9">
            <a:extLst>
              <a:ext uri="{FF2B5EF4-FFF2-40B4-BE49-F238E27FC236}">
                <a16:creationId xmlns:a16="http://schemas.microsoft.com/office/drawing/2014/main" id="{07077B00-C1EE-7241-B441-7814F92A7EDF}"/>
              </a:ext>
            </a:extLst>
          </p:cNvPr>
          <p:cNvSpPr/>
          <p:nvPr/>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0" name="Freeform: Shape 17">
            <a:extLst>
              <a:ext uri="{FF2B5EF4-FFF2-40B4-BE49-F238E27FC236}">
                <a16:creationId xmlns:a16="http://schemas.microsoft.com/office/drawing/2014/main" id="{3A1AEBC4-637E-F64C-9192-69AC4BB26D0C}"/>
              </a:ext>
            </a:extLst>
          </p:cNvPr>
          <p:cNvSpPr/>
          <p:nvPr/>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1" name="Freeform: Shape 11">
            <a:extLst>
              <a:ext uri="{FF2B5EF4-FFF2-40B4-BE49-F238E27FC236}">
                <a16:creationId xmlns:a16="http://schemas.microsoft.com/office/drawing/2014/main" id="{669A7039-C54C-8E46-9A8B-DDB2547D989C}"/>
              </a:ext>
            </a:extLst>
          </p:cNvPr>
          <p:cNvSpPr/>
          <p:nvPr/>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Freeform: Shape 7">
            <a:extLst>
              <a:ext uri="{FF2B5EF4-FFF2-40B4-BE49-F238E27FC236}">
                <a16:creationId xmlns:a16="http://schemas.microsoft.com/office/drawing/2014/main" id="{4F173B32-87BB-9A40-8C91-4C1EED2B7ABF}"/>
              </a:ext>
            </a:extLst>
          </p:cNvPr>
          <p:cNvSpPr/>
          <p:nvPr/>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4" name="Group 23">
            <a:extLst>
              <a:ext uri="{FF2B5EF4-FFF2-40B4-BE49-F238E27FC236}">
                <a16:creationId xmlns:a16="http://schemas.microsoft.com/office/drawing/2014/main" id="{4AC87F4E-12B5-1B42-AFD2-4DB39B7645C9}"/>
              </a:ext>
            </a:extLst>
          </p:cNvPr>
          <p:cNvGrpSpPr/>
          <p:nvPr/>
        </p:nvGrpSpPr>
        <p:grpSpPr>
          <a:xfrm rot="16200000">
            <a:off x="499388" y="-322655"/>
            <a:ext cx="535531" cy="645309"/>
            <a:chOff x="10945855" y="7317026"/>
            <a:chExt cx="2483924" cy="2993104"/>
          </a:xfrm>
        </p:grpSpPr>
        <p:sp>
          <p:nvSpPr>
            <p:cNvPr id="25" name="Freeform: Shape 15">
              <a:extLst>
                <a:ext uri="{FF2B5EF4-FFF2-40B4-BE49-F238E27FC236}">
                  <a16:creationId xmlns:a16="http://schemas.microsoft.com/office/drawing/2014/main" id="{03DD8765-59DF-A045-ADB5-E39FAEE153A0}"/>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Freeform: Shape 16">
              <a:extLst>
                <a:ext uri="{FF2B5EF4-FFF2-40B4-BE49-F238E27FC236}">
                  <a16:creationId xmlns:a16="http://schemas.microsoft.com/office/drawing/2014/main" id="{B34B796C-A407-7B4D-B4F0-E58A44FE8DB4}"/>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0" name="Freeform: Shape 23">
            <a:extLst>
              <a:ext uri="{FF2B5EF4-FFF2-40B4-BE49-F238E27FC236}">
                <a16:creationId xmlns:a16="http://schemas.microsoft.com/office/drawing/2014/main" id="{CBE3FDC9-67CB-FA42-B127-A36BFF4678BB}"/>
              </a:ext>
            </a:extLst>
          </p:cNvPr>
          <p:cNvSpPr/>
          <p:nvPr/>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1" name="Slide Number Placeholder 4">
            <a:extLst>
              <a:ext uri="{FF2B5EF4-FFF2-40B4-BE49-F238E27FC236}">
                <a16:creationId xmlns:a16="http://schemas.microsoft.com/office/drawing/2014/main" id="{1E902BFF-CA8F-D745-A819-A7BB38B30ED9}"/>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904A4759-D417-40C9-9C80-55C3402CDCE4}" type="slidenum">
              <a:rPr lang="en-US" smtClean="0"/>
              <a:t>‹#›</a:t>
            </a:fld>
            <a:endParaRPr lang="en-US" dirty="0"/>
          </a:p>
        </p:txBody>
      </p:sp>
    </p:spTree>
    <p:extLst>
      <p:ext uri="{BB962C8B-B14F-4D97-AF65-F5344CB8AC3E}">
        <p14:creationId xmlns:p14="http://schemas.microsoft.com/office/powerpoint/2010/main" val="28547060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hank You 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6" name="Group 5">
            <a:extLst>
              <a:ext uri="{FF2B5EF4-FFF2-40B4-BE49-F238E27FC236}">
                <a16:creationId xmlns:a16="http://schemas.microsoft.com/office/drawing/2014/main" id="{EA7FF9D7-8545-4547-AC77-A0421EEB9B99}"/>
              </a:ext>
            </a:extLst>
          </p:cNvPr>
          <p:cNvGrpSpPr/>
          <p:nvPr/>
        </p:nvGrpSpPr>
        <p:grpSpPr>
          <a:xfrm>
            <a:off x="0" y="0"/>
            <a:ext cx="6881966" cy="6858876"/>
            <a:chOff x="-5321" y="1096"/>
            <a:chExt cx="5924073" cy="5904197"/>
          </a:xfrm>
        </p:grpSpPr>
        <p:sp>
          <p:nvSpPr>
            <p:cNvPr id="17" name="Right Triangle 16">
              <a:extLst>
                <a:ext uri="{FF2B5EF4-FFF2-40B4-BE49-F238E27FC236}">
                  <a16:creationId xmlns:a16="http://schemas.microsoft.com/office/drawing/2014/main" id="{8DCD5806-2A2F-4ABF-8057-245681C498E6}"/>
                </a:ext>
              </a:extLst>
            </p:cNvPr>
            <p:cNvSpPr/>
            <p:nvPr userDrawn="1"/>
          </p:nvSpPr>
          <p:spPr>
            <a:xfrm rot="16200000" flipH="1" flipV="1">
              <a:off x="4618" y="-8842"/>
              <a:ext cx="5904196" cy="592407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a16="http://schemas.microsoft.com/office/drawing/2014/main" id="{3A93038F-E9E4-4FFD-B3DF-28DB7C2C1490}"/>
                </a:ext>
              </a:extLst>
            </p:cNvPr>
            <p:cNvSpPr/>
            <p:nvPr userDrawn="1"/>
          </p:nvSpPr>
          <p:spPr>
            <a:xfrm rot="16200000" flipH="1" flipV="1">
              <a:off x="3941" y="-8164"/>
              <a:ext cx="5501471" cy="551999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5DEA1E02-BBD0-4AE3-AF22-433B90272178}"/>
                </a:ext>
              </a:extLst>
            </p:cNvPr>
            <p:cNvSpPr/>
            <p:nvPr userDrawn="1"/>
          </p:nvSpPr>
          <p:spPr>
            <a:xfrm rot="16200000" flipH="1" flipV="1">
              <a:off x="3131" y="-7355"/>
              <a:ext cx="5019818" cy="5036720"/>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a16="http://schemas.microsoft.com/office/drawing/2014/main" id="{9E597736-C478-4C26-9BAF-205FE31E977C}"/>
              </a:ext>
            </a:extLst>
          </p:cNvPr>
          <p:cNvSpPr>
            <a:spLocks noGrp="1"/>
          </p:cNvSpPr>
          <p:nvPr>
            <p:ph type="ctrTitle" hasCustomPrompt="1"/>
          </p:nvPr>
        </p:nvSpPr>
        <p:spPr>
          <a:xfrm>
            <a:off x="5217242" y="2807208"/>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Tree>
    <p:extLst>
      <p:ext uri="{BB962C8B-B14F-4D97-AF65-F5344CB8AC3E}">
        <p14:creationId xmlns:p14="http://schemas.microsoft.com/office/powerpoint/2010/main" val="23878493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hank You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E597736-C478-4C26-9BAF-205FE31E977C}"/>
              </a:ext>
            </a:extLst>
          </p:cNvPr>
          <p:cNvSpPr>
            <a:spLocks noGrp="1"/>
          </p:cNvSpPr>
          <p:nvPr>
            <p:ph type="ctrTitle" hasCustomPrompt="1"/>
          </p:nvPr>
        </p:nvSpPr>
        <p:spPr>
          <a:xfrm>
            <a:off x="6360242" y="3429000"/>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
        <p:nvSpPr>
          <p:cNvPr id="35" name="Freeform: Shape 34">
            <a:extLst>
              <a:ext uri="{FF2B5EF4-FFF2-40B4-BE49-F238E27FC236}">
                <a16:creationId xmlns:a16="http://schemas.microsoft.com/office/drawing/2014/main" id="{C024DCDB-C6BF-455E-AAB8-EAF9DAB302A1}"/>
              </a:ext>
            </a:extLst>
          </p:cNvPr>
          <p:cNvSpPr/>
          <p:nvPr/>
        </p:nvSpPr>
        <p:spPr>
          <a:xfrm rot="13500000">
            <a:off x="-729899" y="-1215856"/>
            <a:ext cx="6043521" cy="8427077"/>
          </a:xfrm>
          <a:custGeom>
            <a:avLst/>
            <a:gdLst>
              <a:gd name="connsiteX0" fmla="*/ 6043521 w 6043521"/>
              <a:gd name="connsiteY0" fmla="*/ 4267535 h 8427077"/>
              <a:gd name="connsiteX1" fmla="*/ 1883979 w 6043521"/>
              <a:gd name="connsiteY1" fmla="*/ 8427077 h 8427077"/>
              <a:gd name="connsiteX2" fmla="*/ 0 w 6043521"/>
              <a:gd name="connsiteY2" fmla="*/ 8427077 h 8427077"/>
              <a:gd name="connsiteX3" fmla="*/ 0 w 6043521"/>
              <a:gd name="connsiteY3" fmla="*/ 1775986 h 8427077"/>
              <a:gd name="connsiteX4" fmla="*/ 1775985 w 6043521"/>
              <a:gd name="connsiteY4" fmla="*/ 0 h 8427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8427077">
                <a:moveTo>
                  <a:pt x="6043521" y="4267535"/>
                </a:moveTo>
                <a:lnTo>
                  <a:pt x="1883979" y="8427077"/>
                </a:lnTo>
                <a:lnTo>
                  <a:pt x="0" y="8427077"/>
                </a:lnTo>
                <a:lnTo>
                  <a:pt x="0" y="1775986"/>
                </a:lnTo>
                <a:lnTo>
                  <a:pt x="1775985"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2" name="Freeform: Shape 31">
            <a:extLst>
              <a:ext uri="{FF2B5EF4-FFF2-40B4-BE49-F238E27FC236}">
                <a16:creationId xmlns:a16="http://schemas.microsoft.com/office/drawing/2014/main" id="{26AFB47A-5D51-4F9C-B01B-977CE5E3C093}"/>
              </a:ext>
            </a:extLst>
          </p:cNvPr>
          <p:cNvSpPr/>
          <p:nvPr/>
        </p:nvSpPr>
        <p:spPr>
          <a:xfrm rot="13500000">
            <a:off x="-1145231" y="-2123853"/>
            <a:ext cx="6043521" cy="9008880"/>
          </a:xfrm>
          <a:custGeom>
            <a:avLst/>
            <a:gdLst>
              <a:gd name="connsiteX0" fmla="*/ 6043521 w 6043521"/>
              <a:gd name="connsiteY0" fmla="*/ 4849338 h 9008880"/>
              <a:gd name="connsiteX1" fmla="*/ 1883979 w 6043521"/>
              <a:gd name="connsiteY1" fmla="*/ 9008880 h 9008880"/>
              <a:gd name="connsiteX2" fmla="*/ 0 w 6043521"/>
              <a:gd name="connsiteY2" fmla="*/ 9008880 h 9008880"/>
              <a:gd name="connsiteX3" fmla="*/ 0 w 6043521"/>
              <a:gd name="connsiteY3" fmla="*/ 1194182 h 9008880"/>
              <a:gd name="connsiteX4" fmla="*/ 1194182 w 6043521"/>
              <a:gd name="connsiteY4" fmla="*/ 0 h 9008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9008880">
                <a:moveTo>
                  <a:pt x="6043521" y="4849338"/>
                </a:moveTo>
                <a:lnTo>
                  <a:pt x="1883979" y="9008880"/>
                </a:lnTo>
                <a:lnTo>
                  <a:pt x="0" y="9008880"/>
                </a:lnTo>
                <a:lnTo>
                  <a:pt x="0" y="1194182"/>
                </a:lnTo>
                <a:lnTo>
                  <a:pt x="1194182"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a16="http://schemas.microsoft.com/office/drawing/2014/main" id="{6997A4FF-7390-4173-8ACD-6CF7145AACEC}"/>
              </a:ext>
            </a:extLst>
          </p:cNvPr>
          <p:cNvSpPr/>
          <p:nvPr/>
        </p:nvSpPr>
        <p:spPr>
          <a:xfrm rot="18900000" flipH="1">
            <a:off x="-2681153" y="-465959"/>
            <a:ext cx="8639119" cy="5739762"/>
          </a:xfrm>
          <a:custGeom>
            <a:avLst/>
            <a:gdLst>
              <a:gd name="connsiteX0" fmla="*/ 3789781 w 8639119"/>
              <a:gd name="connsiteY0" fmla="*/ 0 h 5739762"/>
              <a:gd name="connsiteX1" fmla="*/ 0 w 8639119"/>
              <a:gd name="connsiteY1" fmla="*/ 3789782 h 5739762"/>
              <a:gd name="connsiteX2" fmla="*/ 0 w 8639119"/>
              <a:gd name="connsiteY2" fmla="*/ 5739761 h 5739762"/>
              <a:gd name="connsiteX3" fmla="*/ 7748695 w 8639119"/>
              <a:gd name="connsiteY3" fmla="*/ 5739762 h 5739762"/>
              <a:gd name="connsiteX4" fmla="*/ 8639119 w 8639119"/>
              <a:gd name="connsiteY4" fmla="*/ 4849338 h 5739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39119" h="5739762">
                <a:moveTo>
                  <a:pt x="3789781" y="0"/>
                </a:moveTo>
                <a:lnTo>
                  <a:pt x="0" y="3789782"/>
                </a:lnTo>
                <a:lnTo>
                  <a:pt x="0" y="5739761"/>
                </a:lnTo>
                <a:lnTo>
                  <a:pt x="7748695" y="5739762"/>
                </a:lnTo>
                <a:lnTo>
                  <a:pt x="8639119" y="4849338"/>
                </a:lnTo>
                <a:close/>
              </a:path>
            </a:pathLst>
          </a:custGeom>
          <a:solidFill>
            <a:schemeClr val="accent1">
              <a:lumMod val="50000"/>
              <a:alpha val="5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val="2595823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Κεφαλίδα ενότητας">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2838D16-809E-4EB1-8C0C-0E63D8139112}"/>
              </a:ext>
            </a:extLst>
          </p:cNvPr>
          <p:cNvSpPr/>
          <p:nvPr/>
        </p:nvSpPr>
        <p:spPr>
          <a:xfrm>
            <a:off x="0" y="0"/>
            <a:ext cx="12192000" cy="6858000"/>
          </a:xfrm>
          <a:prstGeom prst="rect">
            <a:avLst/>
          </a:prstGeom>
          <a:solidFill>
            <a:srgbClr val="0C43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01FEB333-94B4-4E53-9019-D584810903BB}"/>
              </a:ext>
            </a:extLst>
          </p:cNvPr>
          <p:cNvSpPr/>
          <p:nvPr/>
        </p:nvSpPr>
        <p:spPr>
          <a:xfrm>
            <a:off x="0" y="0"/>
            <a:ext cx="12192000" cy="6862745"/>
          </a:xfrm>
          <a:custGeom>
            <a:avLst/>
            <a:gdLst>
              <a:gd name="connsiteX0" fmla="*/ 0 w 12192000"/>
              <a:gd name="connsiteY0" fmla="*/ 0 h 6849743"/>
              <a:gd name="connsiteX1" fmla="*/ 7554712 w 12192000"/>
              <a:gd name="connsiteY1" fmla="*/ 0 h 6849743"/>
              <a:gd name="connsiteX2" fmla="*/ 10266645 w 12192000"/>
              <a:gd name="connsiteY2" fmla="*/ 2711934 h 6849743"/>
              <a:gd name="connsiteX3" fmla="*/ 11289529 w 12192000"/>
              <a:gd name="connsiteY3" fmla="*/ 2711934 h 6849743"/>
              <a:gd name="connsiteX4" fmla="*/ 12191999 w 12192000"/>
              <a:gd name="connsiteY4" fmla="*/ 3614404 h 6849743"/>
              <a:gd name="connsiteX5" fmla="*/ 12192000 w 12192000"/>
              <a:gd name="connsiteY5" fmla="*/ 6849743 h 6849743"/>
              <a:gd name="connsiteX6" fmla="*/ 0 w 12192000"/>
              <a:gd name="connsiteY6" fmla="*/ 6849743 h 68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49743">
                <a:moveTo>
                  <a:pt x="0" y="0"/>
                </a:moveTo>
                <a:lnTo>
                  <a:pt x="7554712" y="0"/>
                </a:lnTo>
                <a:lnTo>
                  <a:pt x="10266645" y="2711934"/>
                </a:lnTo>
                <a:lnTo>
                  <a:pt x="11289529" y="2711934"/>
                </a:lnTo>
                <a:lnTo>
                  <a:pt x="12191999" y="3614404"/>
                </a:lnTo>
                <a:lnTo>
                  <a:pt x="12192000" y="6849743"/>
                </a:lnTo>
                <a:lnTo>
                  <a:pt x="0" y="6849743"/>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Freeform: Shape 8">
            <a:extLst>
              <a:ext uri="{FF2B5EF4-FFF2-40B4-BE49-F238E27FC236}">
                <a16:creationId xmlns:a16="http://schemas.microsoft.com/office/drawing/2014/main" id="{A59B9489-0CD9-4DB7-AC82-6E7867F91403}"/>
              </a:ext>
            </a:extLst>
          </p:cNvPr>
          <p:cNvSpPr/>
          <p:nvPr/>
        </p:nvSpPr>
        <p:spPr>
          <a:xfrm rot="16200000" flipV="1">
            <a:off x="2626805"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Right Triangle 9">
            <a:extLst>
              <a:ext uri="{FF2B5EF4-FFF2-40B4-BE49-F238E27FC236}">
                <a16:creationId xmlns:a16="http://schemas.microsoft.com/office/drawing/2014/main" id="{A55D1C76-C591-4FA5-9780-87AB6B37C0FA}"/>
              </a:ext>
            </a:extLst>
          </p:cNvPr>
          <p:cNvSpPr/>
          <p:nvPr/>
        </p:nvSpPr>
        <p:spPr>
          <a:xfrm rot="5400000" flipV="1">
            <a:off x="5851010" y="-10649"/>
            <a:ext cx="6326154" cy="634745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Freeform: Shape 10">
            <a:extLst>
              <a:ext uri="{FF2B5EF4-FFF2-40B4-BE49-F238E27FC236}">
                <a16:creationId xmlns:a16="http://schemas.microsoft.com/office/drawing/2014/main" id="{A7DC1D12-670F-4235-8791-FA8C2B330871}"/>
              </a:ext>
            </a:extLst>
          </p:cNvPr>
          <p:cNvSpPr/>
          <p:nvPr/>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Freeform: Shape 11">
            <a:extLst>
              <a:ext uri="{FF2B5EF4-FFF2-40B4-BE49-F238E27FC236}">
                <a16:creationId xmlns:a16="http://schemas.microsoft.com/office/drawing/2014/main" id="{859569CF-FDAC-47C4-A0F5-296F7117C398}"/>
              </a:ext>
            </a:extLst>
          </p:cNvPr>
          <p:cNvSpPr/>
          <p:nvPr/>
        </p:nvSpPr>
        <p:spPr>
          <a:xfrm rot="2700000">
            <a:off x="9668984" y="1404392"/>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3" name="Freeform: Shape 12">
            <a:extLst>
              <a:ext uri="{FF2B5EF4-FFF2-40B4-BE49-F238E27FC236}">
                <a16:creationId xmlns:a16="http://schemas.microsoft.com/office/drawing/2014/main" id="{D68D0C72-2B2C-4C85-A091-157853C71784}"/>
              </a:ext>
            </a:extLst>
          </p:cNvPr>
          <p:cNvSpPr/>
          <p:nvPr/>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4" name="Freeform: Shape 13">
            <a:extLst>
              <a:ext uri="{FF2B5EF4-FFF2-40B4-BE49-F238E27FC236}">
                <a16:creationId xmlns:a16="http://schemas.microsoft.com/office/drawing/2014/main" id="{8E25334A-5FE3-4DDA-8D32-4796CCFCAA74}"/>
              </a:ext>
            </a:extLst>
          </p:cNvPr>
          <p:cNvSpPr/>
          <p:nvPr/>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5" name="Freeform: Shape 14">
            <a:extLst>
              <a:ext uri="{FF2B5EF4-FFF2-40B4-BE49-F238E27FC236}">
                <a16:creationId xmlns:a16="http://schemas.microsoft.com/office/drawing/2014/main" id="{18818DF1-D7FD-4C0F-875D-7A07E8F75C06}"/>
              </a:ext>
            </a:extLst>
          </p:cNvPr>
          <p:cNvSpPr/>
          <p:nvPr/>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16" name="Group 15">
            <a:extLst>
              <a:ext uri="{FF2B5EF4-FFF2-40B4-BE49-F238E27FC236}">
                <a16:creationId xmlns:a16="http://schemas.microsoft.com/office/drawing/2014/main" id="{8F9BB384-9E14-4CEA-82C1-21837229D3EF}"/>
              </a:ext>
            </a:extLst>
          </p:cNvPr>
          <p:cNvGrpSpPr/>
          <p:nvPr/>
        </p:nvGrpSpPr>
        <p:grpSpPr>
          <a:xfrm rot="16200000">
            <a:off x="431651" y="-917359"/>
            <a:ext cx="1532001" cy="1826463"/>
            <a:chOff x="10800164" y="7142066"/>
            <a:chExt cx="2775293" cy="3308724"/>
          </a:xfrm>
        </p:grpSpPr>
        <p:sp>
          <p:nvSpPr>
            <p:cNvPr id="17" name="Freeform: Shape 16">
              <a:extLst>
                <a:ext uri="{FF2B5EF4-FFF2-40B4-BE49-F238E27FC236}">
                  <a16:creationId xmlns:a16="http://schemas.microsoft.com/office/drawing/2014/main" id="{0862A81A-959D-4EAB-90ED-DB20759BB397}"/>
                </a:ext>
              </a:extLst>
            </p:cNvPr>
            <p:cNvSpPr/>
            <p:nvPr/>
          </p:nvSpPr>
          <p:spPr>
            <a:xfrm rot="2700000">
              <a:off x="10800164" y="7675497"/>
              <a:ext cx="2775293"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Freeform: Shape 17">
              <a:extLst>
                <a:ext uri="{FF2B5EF4-FFF2-40B4-BE49-F238E27FC236}">
                  <a16:creationId xmlns:a16="http://schemas.microsoft.com/office/drawing/2014/main" id="{AAB9E28C-9422-42BD-AECE-29B44B5D63E2}"/>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9" name="Group 18">
            <a:extLst>
              <a:ext uri="{FF2B5EF4-FFF2-40B4-BE49-F238E27FC236}">
                <a16:creationId xmlns:a16="http://schemas.microsoft.com/office/drawing/2014/main" id="{2772239B-C46D-4458-BB4B-DDB12FAB0172}"/>
              </a:ext>
            </a:extLst>
          </p:cNvPr>
          <p:cNvGrpSpPr/>
          <p:nvPr/>
        </p:nvGrpSpPr>
        <p:grpSpPr>
          <a:xfrm rot="16200000">
            <a:off x="1992859" y="-497210"/>
            <a:ext cx="818398" cy="986162"/>
            <a:chOff x="10945855" y="7317026"/>
            <a:chExt cx="2483924" cy="2993104"/>
          </a:xfrm>
        </p:grpSpPr>
        <p:sp>
          <p:nvSpPr>
            <p:cNvPr id="20" name="Freeform: Shape 19">
              <a:extLst>
                <a:ext uri="{FF2B5EF4-FFF2-40B4-BE49-F238E27FC236}">
                  <a16:creationId xmlns:a16="http://schemas.microsoft.com/office/drawing/2014/main" id="{3C8A2A1A-1FB9-4CA1-B74E-B293187E51AA}"/>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Freeform: Shape 20">
              <a:extLst>
                <a:ext uri="{FF2B5EF4-FFF2-40B4-BE49-F238E27FC236}">
                  <a16:creationId xmlns:a16="http://schemas.microsoft.com/office/drawing/2014/main" id="{DF2B18BA-6B43-40FA-A23B-D894D6AB468B}"/>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Edit Master text styles</a:t>
            </a:r>
          </a:p>
        </p:txBody>
      </p:sp>
      <p:sp>
        <p:nvSpPr>
          <p:cNvPr id="22" name="Slide Number Placeholder 4">
            <a:extLst>
              <a:ext uri="{FF2B5EF4-FFF2-40B4-BE49-F238E27FC236}">
                <a16:creationId xmlns:a16="http://schemas.microsoft.com/office/drawing/2014/main" id="{0F332671-6296-47C8-BF26-B2D962F5D03D}"/>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904A4759-D417-40C9-9C80-55C3402CDCE4}" type="slidenum">
              <a:rPr lang="en-US" smtClean="0"/>
              <a:t>‹#›</a:t>
            </a:fld>
            <a:endParaRPr lang="en-US" dirty="0"/>
          </a:p>
        </p:txBody>
      </p:sp>
      <p:sp>
        <p:nvSpPr>
          <p:cNvPr id="23" name="Title 1">
            <a:extLst>
              <a:ext uri="{FF2B5EF4-FFF2-40B4-BE49-F238E27FC236}">
                <a16:creationId xmlns:a16="http://schemas.microsoft.com/office/drawing/2014/main" id="{7772A652-7229-2B42-B87B-298C31D6F0CB}"/>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Tree>
    <p:extLst>
      <p:ext uri="{BB962C8B-B14F-4D97-AF65-F5344CB8AC3E}">
        <p14:creationId xmlns:p14="http://schemas.microsoft.com/office/powerpoint/2010/main" val="1776588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lt Section Header">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0C3CC1C9-1FA0-4FE4-8984-4A8B3728D674}"/>
              </a:ext>
            </a:extLst>
          </p:cNvPr>
          <p:cNvSpPr/>
          <p:nvPr/>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a16="http://schemas.microsoft.com/office/drawing/2014/main" id="{8E049265-431E-48DE-B7F7-4959930171DC}"/>
              </a:ext>
            </a:extLst>
          </p:cNvPr>
          <p:cNvSpPr/>
          <p:nvPr/>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a16="http://schemas.microsoft.com/office/drawing/2014/main" id="{173E5F2D-1F8E-4DCC-857F-932C6C6539BB}"/>
              </a:ext>
            </a:extLst>
          </p:cNvPr>
          <p:cNvSpPr/>
          <p:nvPr/>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6" name="Group 25">
            <a:extLst>
              <a:ext uri="{FF2B5EF4-FFF2-40B4-BE49-F238E27FC236}">
                <a16:creationId xmlns:a16="http://schemas.microsoft.com/office/drawing/2014/main" id="{E9318B2B-E019-4078-9EF0-C9D6281AE31B}"/>
              </a:ext>
            </a:extLst>
          </p:cNvPr>
          <p:cNvGrpSpPr/>
          <p:nvPr/>
        </p:nvGrpSpPr>
        <p:grpSpPr>
          <a:xfrm>
            <a:off x="9776075" y="2057401"/>
            <a:ext cx="4413559" cy="3934444"/>
            <a:chOff x="9222437" y="1088097"/>
            <a:chExt cx="5433318" cy="4843502"/>
          </a:xfrm>
        </p:grpSpPr>
        <p:sp>
          <p:nvSpPr>
            <p:cNvPr id="27" name="Freeform: Shape 26">
              <a:extLst>
                <a:ext uri="{FF2B5EF4-FFF2-40B4-BE49-F238E27FC236}">
                  <a16:creationId xmlns:a16="http://schemas.microsoft.com/office/drawing/2014/main" id="{D3E625C0-9656-421F-861F-67C8F93362ED}"/>
                </a:ext>
              </a:extLst>
            </p:cNvPr>
            <p:cNvSpPr/>
            <p:nvPr/>
          </p:nvSpPr>
          <p:spPr>
            <a:xfrm rot="2700000">
              <a:off x="9668983" y="1078460"/>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8" name="Freeform: Shape 27">
              <a:extLst>
                <a:ext uri="{FF2B5EF4-FFF2-40B4-BE49-F238E27FC236}">
                  <a16:creationId xmlns:a16="http://schemas.microsoft.com/office/drawing/2014/main" id="{49F8E490-C6E3-4D00-866F-CD85DD88996E}"/>
                </a:ext>
              </a:extLst>
            </p:cNvPr>
            <p:cNvSpPr/>
            <p:nvPr/>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sp>
        <p:nvSpPr>
          <p:cNvPr id="29" name="Freeform: Shape 28">
            <a:extLst>
              <a:ext uri="{FF2B5EF4-FFF2-40B4-BE49-F238E27FC236}">
                <a16:creationId xmlns:a16="http://schemas.microsoft.com/office/drawing/2014/main" id="{EE8F5B31-1523-46AE-9455-C33DFC1BDDE0}"/>
              </a:ext>
            </a:extLst>
          </p:cNvPr>
          <p:cNvSpPr/>
          <p:nvPr/>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a16="http://schemas.microsoft.com/office/drawing/2014/main" id="{5D17048F-C2E1-4775-BC32-50BD6219F89D}"/>
              </a:ext>
            </a:extLst>
          </p:cNvPr>
          <p:cNvSpPr/>
          <p:nvPr/>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31" name="Group 30">
            <a:extLst>
              <a:ext uri="{FF2B5EF4-FFF2-40B4-BE49-F238E27FC236}">
                <a16:creationId xmlns:a16="http://schemas.microsoft.com/office/drawing/2014/main" id="{EAB002AA-4848-49C8-A834-036F860C79A3}"/>
              </a:ext>
            </a:extLst>
          </p:cNvPr>
          <p:cNvGrpSpPr/>
          <p:nvPr/>
        </p:nvGrpSpPr>
        <p:grpSpPr>
          <a:xfrm rot="16200000" flipH="1">
            <a:off x="9913705" y="6257994"/>
            <a:ext cx="1052473" cy="1209445"/>
            <a:chOff x="10800165" y="7142066"/>
            <a:chExt cx="2775293" cy="3189215"/>
          </a:xfrm>
        </p:grpSpPr>
        <p:sp>
          <p:nvSpPr>
            <p:cNvPr id="32" name="Freeform: Shape 31">
              <a:extLst>
                <a:ext uri="{FF2B5EF4-FFF2-40B4-BE49-F238E27FC236}">
                  <a16:creationId xmlns:a16="http://schemas.microsoft.com/office/drawing/2014/main" id="{14B187A8-7F8D-469D-A03B-4F835A5746DE}"/>
                </a:ext>
              </a:extLst>
            </p:cNvPr>
            <p:cNvSpPr/>
            <p:nvPr/>
          </p:nvSpPr>
          <p:spPr>
            <a:xfrm rot="2700000">
              <a:off x="10800166" y="7555988"/>
              <a:ext cx="2775292"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3" name="Freeform: Shape 32">
              <a:extLst>
                <a:ext uri="{FF2B5EF4-FFF2-40B4-BE49-F238E27FC236}">
                  <a16:creationId xmlns:a16="http://schemas.microsoft.com/office/drawing/2014/main" id="{03D871D1-A11A-48FB-82A8-8D61AB5CB85C}"/>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Edit Master text styles</a:t>
            </a:r>
          </a:p>
        </p:txBody>
      </p:sp>
      <p:sp>
        <p:nvSpPr>
          <p:cNvPr id="35" name="Slide Number Placeholder 4">
            <a:extLst>
              <a:ext uri="{FF2B5EF4-FFF2-40B4-BE49-F238E27FC236}">
                <a16:creationId xmlns:a16="http://schemas.microsoft.com/office/drawing/2014/main" id="{6F73F836-940E-4B65-A29C-D0869263C935}"/>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904A4759-D417-40C9-9C80-55C3402CDCE4}" type="slidenum">
              <a:rPr lang="en-US" smtClean="0"/>
              <a:t>‹#›</a:t>
            </a:fld>
            <a:endParaRPr lang="en-US" dirty="0"/>
          </a:p>
        </p:txBody>
      </p:sp>
    </p:spTree>
    <p:extLst>
      <p:ext uri="{BB962C8B-B14F-4D97-AF65-F5344CB8AC3E}">
        <p14:creationId xmlns:p14="http://schemas.microsoft.com/office/powerpoint/2010/main" val="48847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Quot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0C3CC1C9-1FA0-4FE4-8984-4A8B3728D674}"/>
              </a:ext>
            </a:extLst>
          </p:cNvPr>
          <p:cNvSpPr/>
          <p:nvPr/>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a16="http://schemas.microsoft.com/office/drawing/2014/main" id="{8E049265-431E-48DE-B7F7-4959930171DC}"/>
              </a:ext>
            </a:extLst>
          </p:cNvPr>
          <p:cNvSpPr/>
          <p:nvPr/>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a16="http://schemas.microsoft.com/office/drawing/2014/main" id="{173E5F2D-1F8E-4DCC-857F-932C6C6539BB}"/>
              </a:ext>
            </a:extLst>
          </p:cNvPr>
          <p:cNvSpPr/>
          <p:nvPr/>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Oval 3">
            <a:extLst>
              <a:ext uri="{FF2B5EF4-FFF2-40B4-BE49-F238E27FC236}">
                <a16:creationId xmlns:a16="http://schemas.microsoft.com/office/drawing/2014/main" id="{ECB4C115-EFF9-405C-98BE-F4077B9730D0}"/>
              </a:ext>
            </a:extLst>
          </p:cNvPr>
          <p:cNvSpPr/>
          <p:nvPr/>
        </p:nvSpPr>
        <p:spPr>
          <a:xfrm>
            <a:off x="533399" y="914400"/>
            <a:ext cx="1944914" cy="1944914"/>
          </a:xfrm>
          <a:prstGeom prst="ellipse">
            <a:avLst/>
          </a:prstGeom>
          <a:solidFill>
            <a:schemeClr val="accent1">
              <a:lumMod val="50000"/>
            </a:schemeClr>
          </a:solidFill>
          <a:ln w="76200">
            <a:solidFill>
              <a:schemeClr val="accent1">
                <a:alpha val="5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Title 1">
            <a:extLst>
              <a:ext uri="{FF2B5EF4-FFF2-40B4-BE49-F238E27FC236}">
                <a16:creationId xmlns:a16="http://schemas.microsoft.com/office/drawing/2014/main" id="{C9A300DD-BB54-44ED-A7E4-01CD41EC930F}"/>
              </a:ext>
            </a:extLst>
          </p:cNvPr>
          <p:cNvSpPr txBox="1">
            <a:spLocks/>
          </p:cNvSpPr>
          <p:nvPr/>
        </p:nvSpPr>
        <p:spPr>
          <a:xfrm>
            <a:off x="956993" y="923305"/>
            <a:ext cx="1005115" cy="2859313"/>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lang="en-GB" sz="3600" b="0" i="0" kern="1200" dirty="0">
                <a:solidFill>
                  <a:schemeClr val="bg1"/>
                </a:solidFill>
                <a:latin typeface="Trebuchet MS" panose="020B0603020202020204" pitchFamily="34" charset="0"/>
                <a:ea typeface="+mj-ea"/>
                <a:cs typeface="+mj-cs"/>
              </a:defRPr>
            </a:lvl1pPr>
          </a:lstStyle>
          <a:p>
            <a:pPr algn="ctr"/>
            <a:r>
              <a:rPr lang="en-US" sz="18400" noProof="0" dirty="0">
                <a:solidFill>
                  <a:schemeClr val="accent1">
                    <a:lumMod val="60000"/>
                    <a:lumOff val="40000"/>
                  </a:schemeClr>
                </a:solidFill>
                <a:latin typeface="+mj-lt"/>
              </a:rPr>
              <a:t>“</a:t>
            </a:r>
          </a:p>
        </p:txBody>
      </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533399" y="3200400"/>
            <a:ext cx="7551057" cy="2859313"/>
          </a:xfrm>
        </p:spPr>
        <p:txBody>
          <a:bodyPr vert="horz" lIns="91440" tIns="45720" rIns="91440" bIns="45720" rtlCol="0" anchor="t">
            <a:normAutofit/>
          </a:bodyPr>
          <a:lstStyle>
            <a:lvl1pPr>
              <a:lnSpc>
                <a:spcPct val="100000"/>
              </a:lnSpc>
              <a:defRPr lang="en-GB" sz="3200" b="0" i="0" dirty="0">
                <a:solidFill>
                  <a:schemeClr val="bg1"/>
                </a:solidFill>
                <a:latin typeface="+mj-lt"/>
              </a:defRPr>
            </a:lvl1pPr>
          </a:lstStyle>
          <a:p>
            <a:pPr lvl="0"/>
            <a:r>
              <a:rPr lang="en-US" noProof="0"/>
              <a:t>Quote</a:t>
            </a:r>
          </a:p>
        </p:txBody>
      </p:sp>
      <p:sp>
        <p:nvSpPr>
          <p:cNvPr id="19" name="Slide Number Placeholder 4">
            <a:extLst>
              <a:ext uri="{FF2B5EF4-FFF2-40B4-BE49-F238E27FC236}">
                <a16:creationId xmlns:a16="http://schemas.microsoft.com/office/drawing/2014/main" id="{A4E6C1FF-5925-42B3-B7F9-0A0031BDAD30}"/>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904A4759-D417-40C9-9C80-55C3402CDCE4}" type="slidenum">
              <a:rPr lang="en-US" smtClean="0"/>
              <a:t>‹#›</a:t>
            </a:fld>
            <a:endParaRPr lang="en-US" dirty="0"/>
          </a:p>
        </p:txBody>
      </p:sp>
    </p:spTree>
    <p:extLst>
      <p:ext uri="{BB962C8B-B14F-4D97-AF65-F5344CB8AC3E}">
        <p14:creationId xmlns:p14="http://schemas.microsoft.com/office/powerpoint/2010/main" val="1951884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904A4759-D417-40C9-9C80-55C3402CDCE4}" type="slidenum">
              <a:rPr lang="en-US" smtClean="0"/>
              <a:t>‹#›</a:t>
            </a:fld>
            <a:endParaRPr lang="en-US" dirty="0"/>
          </a:p>
        </p:txBody>
      </p:sp>
      <p:grpSp>
        <p:nvGrpSpPr>
          <p:cNvPr id="15" name="Group 14">
            <a:extLst>
              <a:ext uri="{FF2B5EF4-FFF2-40B4-BE49-F238E27FC236}">
                <a16:creationId xmlns:a16="http://schemas.microsoft.com/office/drawing/2014/main" id="{7732E1E7-45E3-4264-8F26-66758696DD1E}"/>
              </a:ext>
            </a:extLst>
          </p:cNvPr>
          <p:cNvGrpSpPr/>
          <p:nvPr/>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3" name="Text Placeholder 22">
            <a:extLst>
              <a:ext uri="{FF2B5EF4-FFF2-40B4-BE49-F238E27FC236}">
                <a16:creationId xmlns:a16="http://schemas.microsoft.com/office/drawing/2014/main" id="{03618670-D1E4-466C-BDB5-FC890AC31457}"/>
              </a:ext>
            </a:extLst>
          </p:cNvPr>
          <p:cNvSpPr>
            <a:spLocks noGrp="1"/>
          </p:cNvSpPr>
          <p:nvPr>
            <p:ph type="body" sz="quarter" idx="13"/>
          </p:nvPr>
        </p:nvSpPr>
        <p:spPr>
          <a:xfrm>
            <a:off x="444500" y="1625385"/>
            <a:ext cx="6718300" cy="4093243"/>
          </a:xfrm>
        </p:spPr>
        <p:txBody>
          <a:bodyPr>
            <a:noAutofit/>
          </a:bodyPr>
          <a:lstStyle>
            <a:lvl1pPr>
              <a:lnSpc>
                <a:spcPct val="100000"/>
              </a:lnSpc>
              <a:spcBef>
                <a:spcPts val="600"/>
              </a:spcBef>
              <a:spcAft>
                <a:spcPts val="400"/>
              </a:spcAft>
              <a:defRPr sz="1600">
                <a:solidFill>
                  <a:schemeClr val="bg1"/>
                </a:solidFill>
                <a:latin typeface="+mn-lt"/>
                <a:cs typeface="Arial" panose="020B0604020202020204" pitchFamily="34" charset="0"/>
              </a:defRPr>
            </a:lvl1pPr>
            <a:lvl2pPr>
              <a:lnSpc>
                <a:spcPct val="100000"/>
              </a:lnSpc>
              <a:spcBef>
                <a:spcPts val="600"/>
              </a:spcBef>
              <a:spcAft>
                <a:spcPts val="400"/>
              </a:spcAft>
              <a:defRPr sz="1400">
                <a:solidFill>
                  <a:schemeClr val="bg1"/>
                </a:solidFill>
                <a:latin typeface="+mn-lt"/>
                <a:cs typeface="Arial" panose="020B0604020202020204" pitchFamily="34" charset="0"/>
              </a:defRPr>
            </a:lvl2pPr>
            <a:lvl3pPr>
              <a:lnSpc>
                <a:spcPct val="100000"/>
              </a:lnSpc>
              <a:spcBef>
                <a:spcPts val="600"/>
              </a:spcBef>
              <a:spcAft>
                <a:spcPts val="400"/>
              </a:spcAft>
              <a:defRPr sz="1200">
                <a:solidFill>
                  <a:schemeClr val="bg1"/>
                </a:solidFill>
                <a:latin typeface="+mn-lt"/>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a:p>
            <a:pPr lvl="1"/>
            <a:r>
              <a:rPr lang="en-US" noProof="0"/>
              <a:t>Second level</a:t>
            </a:r>
          </a:p>
          <a:p>
            <a:pPr lvl="2"/>
            <a:r>
              <a:rPr lang="en-US" noProof="0"/>
              <a:t>Third level</a:t>
            </a:r>
          </a:p>
        </p:txBody>
      </p:sp>
    </p:spTree>
    <p:extLst>
      <p:ext uri="{BB962C8B-B14F-4D97-AF65-F5344CB8AC3E}">
        <p14:creationId xmlns:p14="http://schemas.microsoft.com/office/powerpoint/2010/main" val="1366421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Μόνο τίτλος">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904A4759-D417-40C9-9C80-55C3402CDCE4}" type="slidenum">
              <a:rPr lang="en-US" smtClean="0"/>
              <a:t>‹#›</a:t>
            </a:fld>
            <a:endParaRPr lang="en-US" dirty="0"/>
          </a:p>
        </p:txBody>
      </p:sp>
    </p:spTree>
    <p:extLst>
      <p:ext uri="{BB962C8B-B14F-4D97-AF65-F5344CB8AC3E}">
        <p14:creationId xmlns:p14="http://schemas.microsoft.com/office/powerpoint/2010/main" val="2930561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904A4759-D417-40C9-9C80-55C3402CDCE4}" type="slidenum">
              <a:rPr lang="en-US" smtClean="0"/>
              <a:t>‹#›</a:t>
            </a:fld>
            <a:endParaRPr lang="en-US" dirty="0"/>
          </a:p>
        </p:txBody>
      </p:sp>
      <p:sp>
        <p:nvSpPr>
          <p:cNvPr id="7" name="Text Placeholder 6">
            <a:extLst>
              <a:ext uri="{FF2B5EF4-FFF2-40B4-BE49-F238E27FC236}">
                <a16:creationId xmlns:a16="http://schemas.microsoft.com/office/drawing/2014/main" id="{7E0C167E-2626-40DB-AACF-D02543E29BB3}"/>
              </a:ext>
            </a:extLst>
          </p:cNvPr>
          <p:cNvSpPr>
            <a:spLocks noGrp="1"/>
          </p:cNvSpPr>
          <p:nvPr>
            <p:ph type="body" sz="quarter" idx="13"/>
          </p:nvPr>
        </p:nvSpPr>
        <p:spPr>
          <a:xfrm>
            <a:off x="1409700" y="1749570"/>
            <a:ext cx="9372600" cy="3358860"/>
          </a:xfrm>
        </p:spPr>
        <p:txBody>
          <a:bodyPr anchor="ctr">
            <a:normAutofit/>
          </a:bodyPr>
          <a:lstStyle>
            <a:lvl1pPr marL="0" indent="0" algn="ctr">
              <a:buNone/>
              <a:defRPr sz="6000">
                <a:solidFill>
                  <a:schemeClr val="bg1"/>
                </a:solidFill>
              </a:defRPr>
            </a:lvl1pPr>
          </a:lstStyle>
          <a:p>
            <a:pPr lvl="0"/>
            <a:r>
              <a:rPr lang="en-US" noProof="0"/>
              <a:t>Edit Master text styles</a:t>
            </a:r>
          </a:p>
        </p:txBody>
      </p:sp>
    </p:spTree>
    <p:extLst>
      <p:ext uri="{BB962C8B-B14F-4D97-AF65-F5344CB8AC3E}">
        <p14:creationId xmlns:p14="http://schemas.microsoft.com/office/powerpoint/2010/main" val="1762814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Τίτλος και περιεχόμενο">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904A4759-D417-40C9-9C80-55C3402CDCE4}" type="slidenum">
              <a:rPr lang="en-US" smtClean="0"/>
              <a:t>‹#›</a:t>
            </a:fld>
            <a:endParaRPr lang="en-US" dirty="0"/>
          </a:p>
        </p:txBody>
      </p:sp>
      <p:sp>
        <p:nvSpPr>
          <p:cNvPr id="20" name="Content Placeholder 2">
            <a:extLst>
              <a:ext uri="{FF2B5EF4-FFF2-40B4-BE49-F238E27FC236}">
                <a16:creationId xmlns:a16="http://schemas.microsoft.com/office/drawing/2014/main" id="{0103A49C-32FF-49E6-86F3-FC2E19517BD5}"/>
              </a:ext>
            </a:extLst>
          </p:cNvPr>
          <p:cNvSpPr>
            <a:spLocks noGrp="1"/>
          </p:cNvSpPr>
          <p:nvPr>
            <p:ph idx="1"/>
          </p:nvPr>
        </p:nvSpPr>
        <p:spPr>
          <a:xfrm>
            <a:off x="443365" y="1825625"/>
            <a:ext cx="11215235"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674893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Σύγκριση">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904A4759-D417-40C9-9C80-55C3402CDCE4}" type="slidenum">
              <a:rPr lang="en-US" smtClean="0"/>
              <a:t>‹#›</a:t>
            </a:fld>
            <a:endParaRPr lang="en-US" dirty="0"/>
          </a:p>
        </p:txBody>
      </p:sp>
      <p:sp>
        <p:nvSpPr>
          <p:cNvPr id="25" name="Text Placeholder 2">
            <a:extLst>
              <a:ext uri="{FF2B5EF4-FFF2-40B4-BE49-F238E27FC236}">
                <a16:creationId xmlns:a16="http://schemas.microsoft.com/office/drawing/2014/main" id="{7FA80A70-18DE-4DB9-9982-BA75BE54CF93}"/>
              </a:ext>
            </a:extLst>
          </p:cNvPr>
          <p:cNvSpPr>
            <a:spLocks noGrp="1"/>
          </p:cNvSpPr>
          <p:nvPr>
            <p:ph type="body" idx="1"/>
          </p:nvPr>
        </p:nvSpPr>
        <p:spPr>
          <a:xfrm>
            <a:off x="444500" y="1681163"/>
            <a:ext cx="5157787"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26" name="Text Placeholder 4">
            <a:extLst>
              <a:ext uri="{FF2B5EF4-FFF2-40B4-BE49-F238E27FC236}">
                <a16:creationId xmlns:a16="http://schemas.microsoft.com/office/drawing/2014/main" id="{2801C0EF-C078-44B0-AD01-4850E9A65EE0}"/>
              </a:ext>
            </a:extLst>
          </p:cNvPr>
          <p:cNvSpPr>
            <a:spLocks noGrp="1"/>
          </p:cNvSpPr>
          <p:nvPr>
            <p:ph type="body" sz="quarter" idx="3"/>
          </p:nvPr>
        </p:nvSpPr>
        <p:spPr>
          <a:xfrm>
            <a:off x="6500812" y="1681163"/>
            <a:ext cx="5157788"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27" name="Content Placeholder 3">
            <a:extLst>
              <a:ext uri="{FF2B5EF4-FFF2-40B4-BE49-F238E27FC236}">
                <a16:creationId xmlns:a16="http://schemas.microsoft.com/office/drawing/2014/main" id="{7C9DED91-45F6-4308-A085-1EFACA6468CF}"/>
              </a:ext>
            </a:extLst>
          </p:cNvPr>
          <p:cNvSpPr>
            <a:spLocks noGrp="1"/>
          </p:cNvSpPr>
          <p:nvPr>
            <p:ph sz="half" idx="2"/>
          </p:nvPr>
        </p:nvSpPr>
        <p:spPr>
          <a:xfrm>
            <a:off x="444500" y="2505075"/>
            <a:ext cx="5157787"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 name="Content Placeholder 5">
            <a:extLst>
              <a:ext uri="{FF2B5EF4-FFF2-40B4-BE49-F238E27FC236}">
                <a16:creationId xmlns:a16="http://schemas.microsoft.com/office/drawing/2014/main" id="{0574B5E7-B666-439B-9278-67BE1EA6EBC5}"/>
              </a:ext>
            </a:extLst>
          </p:cNvPr>
          <p:cNvSpPr>
            <a:spLocks noGrp="1"/>
          </p:cNvSpPr>
          <p:nvPr>
            <p:ph sz="quarter" idx="4"/>
          </p:nvPr>
        </p:nvSpPr>
        <p:spPr>
          <a:xfrm>
            <a:off x="6475412" y="2505075"/>
            <a:ext cx="5183188"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794609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1B0E15-6FC5-434E-8780-B186D9DB0CD0}"/>
              </a:ext>
            </a:extLst>
          </p:cNvPr>
          <p:cNvSpPr>
            <a:spLocks noGrp="1"/>
          </p:cNvSpPr>
          <p:nvPr>
            <p:ph type="title"/>
          </p:nvPr>
        </p:nvSpPr>
        <p:spPr>
          <a:xfrm>
            <a:off x="838200" y="365125"/>
            <a:ext cx="10820400" cy="1325563"/>
          </a:xfrm>
          <a:prstGeom prst="rect">
            <a:avLst/>
          </a:prstGeom>
        </p:spPr>
        <p:txBody>
          <a:bodyPr vert="horz" lIns="91440" tIns="45720" rIns="91440" bIns="45720" rtlCol="0" anchor="ctr">
            <a:normAutofit/>
          </a:bodyPr>
          <a:lstStyle/>
          <a:p>
            <a:r>
              <a:rPr lang="el-GR" noProof="0"/>
              <a:t>Κάντε κλικ για να επεξεργαστείτε τον τίτλο υποδείγματος</a:t>
            </a:r>
            <a:endParaRPr lang="en-US" noProof="0"/>
          </a:p>
        </p:txBody>
      </p:sp>
      <p:sp>
        <p:nvSpPr>
          <p:cNvPr id="3" name="Text Placeholder 2">
            <a:extLst>
              <a:ext uri="{FF2B5EF4-FFF2-40B4-BE49-F238E27FC236}">
                <a16:creationId xmlns:a16="http://schemas.microsoft.com/office/drawing/2014/main" id="{A9C7B128-34F3-405C-B601-8BAFDB43499C}"/>
              </a:ext>
            </a:extLst>
          </p:cNvPr>
          <p:cNvSpPr>
            <a:spLocks noGrp="1"/>
          </p:cNvSpPr>
          <p:nvPr>
            <p:ph type="body" idx="1"/>
          </p:nvPr>
        </p:nvSpPr>
        <p:spPr>
          <a:xfrm>
            <a:off x="838200" y="1825625"/>
            <a:ext cx="10820400" cy="4351338"/>
          </a:xfrm>
          <a:prstGeom prst="rect">
            <a:avLst/>
          </a:prstGeom>
        </p:spPr>
        <p:txBody>
          <a:bodyPr vert="horz" lIns="91440" tIns="45720" rIns="91440" bIns="45720" rtlCol="0">
            <a:normAutofit/>
          </a:bodyPr>
          <a:lstStyle/>
          <a:p>
            <a:pPr lvl="0"/>
            <a:r>
              <a:rPr lang="el-GR" noProof="0"/>
              <a:t>Στυλ κειμένου υποδείγματος</a:t>
            </a:r>
          </a:p>
          <a:p>
            <a:pPr lvl="1"/>
            <a:r>
              <a:rPr lang="el-GR" noProof="0"/>
              <a:t>Δεύτερο επίπεδο</a:t>
            </a:r>
          </a:p>
          <a:p>
            <a:pPr lvl="2"/>
            <a:r>
              <a:rPr lang="el-GR" noProof="0"/>
              <a:t>Τρίτο επίπεδο</a:t>
            </a:r>
          </a:p>
          <a:p>
            <a:pPr lvl="3"/>
            <a:r>
              <a:rPr lang="el-GR" noProof="0"/>
              <a:t>Τέταρτο επίπεδο</a:t>
            </a:r>
          </a:p>
          <a:p>
            <a:pPr lvl="4"/>
            <a:r>
              <a:rPr lang="el-GR" noProof="0"/>
              <a:t>Πέμπτο επίπεδο</a:t>
            </a:r>
            <a:endParaRPr lang="en-US" noProof="0"/>
          </a:p>
        </p:txBody>
      </p:sp>
      <p:sp>
        <p:nvSpPr>
          <p:cNvPr id="6" name="Slide Number Placeholder 5">
            <a:extLst>
              <a:ext uri="{FF2B5EF4-FFF2-40B4-BE49-F238E27FC236}">
                <a16:creationId xmlns:a16="http://schemas.microsoft.com/office/drawing/2014/main" id="{9F5A7754-E8C7-438B-922D-9027C6CF58E2}"/>
              </a:ext>
            </a:extLst>
          </p:cNvPr>
          <p:cNvSpPr>
            <a:spLocks noGrp="1"/>
          </p:cNvSpPr>
          <p:nvPr>
            <p:ph type="sldNum" sz="quarter" idx="4"/>
          </p:nvPr>
        </p:nvSpPr>
        <p:spPr>
          <a:xfrm>
            <a:off x="11112500" y="6356350"/>
            <a:ext cx="660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4A4759-D417-40C9-9C80-55C3402CDCE4}" type="slidenum">
              <a:rPr lang="en-US" smtClean="0"/>
              <a:t>‹#›</a:t>
            </a:fld>
            <a:endParaRPr lang="en-US" dirty="0"/>
          </a:p>
        </p:txBody>
      </p:sp>
      <p:sp>
        <p:nvSpPr>
          <p:cNvPr id="5" name="Rectangle 4">
            <a:extLst>
              <a:ext uri="{FF2B5EF4-FFF2-40B4-BE49-F238E27FC236}">
                <a16:creationId xmlns:a16="http://schemas.microsoft.com/office/drawing/2014/main" id="{7CDDDB7D-9189-9548-A2B9-81DC62C3C1A3}"/>
              </a:ext>
            </a:extLst>
          </p:cNvPr>
          <p:cNvSpPr/>
          <p:nvPr/>
        </p:nvSpPr>
        <p:spPr>
          <a:xfrm>
            <a:off x="0" y="1"/>
            <a:ext cx="12192000" cy="685799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 name="Freeform: Shape 9">
            <a:extLst>
              <a:ext uri="{FF2B5EF4-FFF2-40B4-BE49-F238E27FC236}">
                <a16:creationId xmlns:a16="http://schemas.microsoft.com/office/drawing/2014/main" id="{096D8877-6B4A-4540-8927-767DD7401718}"/>
              </a:ext>
            </a:extLst>
          </p:cNvPr>
          <p:cNvSpPr/>
          <p:nvPr/>
        </p:nvSpPr>
        <p:spPr>
          <a:xfrm>
            <a:off x="0" y="1"/>
            <a:ext cx="12192001" cy="6857999"/>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17">
            <a:extLst>
              <a:ext uri="{FF2B5EF4-FFF2-40B4-BE49-F238E27FC236}">
                <a16:creationId xmlns:a16="http://schemas.microsoft.com/office/drawing/2014/main" id="{5AF2E123-FE0F-8541-8E36-5030C450AA7E}"/>
              </a:ext>
            </a:extLst>
          </p:cNvPr>
          <p:cNvSpPr/>
          <p:nvPr/>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9" name="Freeform: Shape 11">
            <a:extLst>
              <a:ext uri="{FF2B5EF4-FFF2-40B4-BE49-F238E27FC236}">
                <a16:creationId xmlns:a16="http://schemas.microsoft.com/office/drawing/2014/main" id="{E5519D99-3B68-924A-9CD0-14B911711CA8}"/>
              </a:ext>
            </a:extLst>
          </p:cNvPr>
          <p:cNvSpPr/>
          <p:nvPr/>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7">
            <a:extLst>
              <a:ext uri="{FF2B5EF4-FFF2-40B4-BE49-F238E27FC236}">
                <a16:creationId xmlns:a16="http://schemas.microsoft.com/office/drawing/2014/main" id="{A09E21A9-FBEF-144C-A152-FE484F3C55C1}"/>
              </a:ext>
            </a:extLst>
          </p:cNvPr>
          <p:cNvSpPr/>
          <p:nvPr/>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Title 1">
            <a:extLst>
              <a:ext uri="{FF2B5EF4-FFF2-40B4-BE49-F238E27FC236}">
                <a16:creationId xmlns:a16="http://schemas.microsoft.com/office/drawing/2014/main" id="{70C7F2CB-A8CE-1545-A08D-93592C4BAEEA}"/>
              </a:ext>
            </a:extLst>
          </p:cNvPr>
          <p:cNvSpPr txBox="1">
            <a:spLocks/>
          </p:cNvSpPr>
          <p:nvPr/>
        </p:nvSpPr>
        <p:spPr>
          <a:xfrm>
            <a:off x="444500" y="542925"/>
            <a:ext cx="11214100" cy="535531"/>
          </a:xfrm>
          <a:prstGeom prst="rect">
            <a:avLst/>
          </a:prstGeom>
        </p:spPr>
        <p:txBody>
          <a:bodyPr vert="horz" wrap="square" lIns="91440" tIns="45720" rIns="91440" bIns="45720" rtlCol="0" anchor="t">
            <a:spAutoFit/>
          </a:bodyPr>
          <a:lstStyle>
            <a:lvl1pPr algn="l" defTabSz="914400" rtl="0" eaLnBrk="1" latinLnBrk="0" hangingPunct="1">
              <a:lnSpc>
                <a:spcPct val="90000"/>
              </a:lnSpc>
              <a:spcBef>
                <a:spcPct val="0"/>
              </a:spcBef>
              <a:buNone/>
              <a:defRPr lang="en-GB" sz="3200" b="1" kern="1200" spc="-70" baseline="0" dirty="0">
                <a:solidFill>
                  <a:schemeClr val="bg1"/>
                </a:solidFill>
                <a:latin typeface="Trebuchet MS" panose="020B0603020202020204" pitchFamily="34" charset="0"/>
                <a:ea typeface="+mj-ea"/>
                <a:cs typeface="+mj-cs"/>
              </a:defRPr>
            </a:lvl1pPr>
          </a:lstStyle>
          <a:p>
            <a:r>
              <a:rPr lang="en-US" noProof="0" dirty="0">
                <a:latin typeface="+mj-lt"/>
              </a:rPr>
              <a:t>Click to edit Master title style</a:t>
            </a:r>
          </a:p>
        </p:txBody>
      </p:sp>
      <p:grpSp>
        <p:nvGrpSpPr>
          <p:cNvPr id="12" name="Group 11">
            <a:extLst>
              <a:ext uri="{FF2B5EF4-FFF2-40B4-BE49-F238E27FC236}">
                <a16:creationId xmlns:a16="http://schemas.microsoft.com/office/drawing/2014/main" id="{7068FCE4-1B47-3C4B-B091-013120A97D09}"/>
              </a:ext>
            </a:extLst>
          </p:cNvPr>
          <p:cNvGrpSpPr/>
          <p:nvPr/>
        </p:nvGrpSpPr>
        <p:grpSpPr>
          <a:xfrm rot="16200000">
            <a:off x="499388" y="-322655"/>
            <a:ext cx="535531" cy="645309"/>
            <a:chOff x="10945855" y="7317026"/>
            <a:chExt cx="2483924" cy="2993104"/>
          </a:xfrm>
        </p:grpSpPr>
        <p:sp>
          <p:nvSpPr>
            <p:cNvPr id="13" name="Freeform: Shape 15">
              <a:extLst>
                <a:ext uri="{FF2B5EF4-FFF2-40B4-BE49-F238E27FC236}">
                  <a16:creationId xmlns:a16="http://schemas.microsoft.com/office/drawing/2014/main" id="{FEC3FDE7-F27E-5E4E-8752-287CAB7792D4}"/>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6">
              <a:extLst>
                <a:ext uri="{FF2B5EF4-FFF2-40B4-BE49-F238E27FC236}">
                  <a16:creationId xmlns:a16="http://schemas.microsoft.com/office/drawing/2014/main" id="{81C902DB-0D21-5044-82B6-9E7A70A1BF62}"/>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5" name="Group 14">
            <a:extLst>
              <a:ext uri="{FF2B5EF4-FFF2-40B4-BE49-F238E27FC236}">
                <a16:creationId xmlns:a16="http://schemas.microsoft.com/office/drawing/2014/main" id="{BE1E08A0-195D-694F-947B-986A76FBB93E}"/>
              </a:ext>
            </a:extLst>
          </p:cNvPr>
          <p:cNvGrpSpPr/>
          <p:nvPr/>
        </p:nvGrpSpPr>
        <p:grpSpPr>
          <a:xfrm>
            <a:off x="-1" y="1357409"/>
            <a:ext cx="12192001" cy="4846320"/>
            <a:chOff x="-1" y="1357409"/>
            <a:chExt cx="12192001" cy="4917518"/>
          </a:xfrm>
        </p:grpSpPr>
        <p:sp>
          <p:nvSpPr>
            <p:cNvPr id="16" name="Rectangle: Single Corner Snipped 18">
              <a:extLst>
                <a:ext uri="{FF2B5EF4-FFF2-40B4-BE49-F238E27FC236}">
                  <a16:creationId xmlns:a16="http://schemas.microsoft.com/office/drawing/2014/main" id="{ED5DFFCD-1EE3-E64E-B51F-BD7D72413E0B}"/>
                </a:ext>
              </a:extLst>
            </p:cNvPr>
            <p:cNvSpPr/>
            <p:nvPr userDrawn="1"/>
          </p:nvSpPr>
          <p:spPr>
            <a:xfrm flipV="1">
              <a:off x="-1" y="1357409"/>
              <a:ext cx="12192000" cy="4917518"/>
            </a:xfrm>
            <a:prstGeom prst="snip1Rect">
              <a:avLst>
                <a:gd name="adj" fmla="val 0"/>
              </a:avLst>
            </a:prstGeom>
            <a:pattFill prst="dkVert">
              <a:fgClr>
                <a:schemeClr val="accent5"/>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17" name="Rectangle: Single Corner Snipped 2">
              <a:extLst>
                <a:ext uri="{FF2B5EF4-FFF2-40B4-BE49-F238E27FC236}">
                  <a16:creationId xmlns:a16="http://schemas.microsoft.com/office/drawing/2014/main" id="{C12DB3CA-8E64-AA43-BFBE-A2CA9A816DBE}"/>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18" name="Freeform: Shape 23">
            <a:extLst>
              <a:ext uri="{FF2B5EF4-FFF2-40B4-BE49-F238E27FC236}">
                <a16:creationId xmlns:a16="http://schemas.microsoft.com/office/drawing/2014/main" id="{A587DEFD-D470-4142-8E0D-A71DDB147C92}"/>
              </a:ext>
            </a:extLst>
          </p:cNvPr>
          <p:cNvSpPr/>
          <p:nvPr/>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Slide Number Placeholder 4">
            <a:extLst>
              <a:ext uri="{FF2B5EF4-FFF2-40B4-BE49-F238E27FC236}">
                <a16:creationId xmlns:a16="http://schemas.microsoft.com/office/drawing/2014/main" id="{7D9BF857-7910-734D-A217-5E3344220AA2}"/>
              </a:ext>
            </a:extLst>
          </p:cNvPr>
          <p:cNvSpPr txBox="1">
            <a:spLocks/>
          </p:cNvSpPr>
          <p:nvPr/>
        </p:nvSpPr>
        <p:spPr>
          <a:xfrm>
            <a:off x="11252200" y="6315075"/>
            <a:ext cx="406400" cy="365125"/>
          </a:xfrm>
          <a:prstGeom prst="rect">
            <a:avLst/>
          </a:prstGeom>
        </p:spPr>
        <p:txBody>
          <a:bodyPr/>
          <a:lstStyle>
            <a:defPPr>
              <a:defRPr lang="en-US"/>
            </a:defPPr>
            <a:lvl1pPr marL="0" algn="l" defTabSz="914400" rtl="0" eaLnBrk="1" latinLnBrk="0" hangingPunct="1">
              <a:defRPr sz="1000" kern="1200">
                <a:solidFill>
                  <a:schemeClr val="bg1"/>
                </a:solidFill>
                <a:latin typeface="Trade Gothic LT Pro" panose="020B05030403030200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15245602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336">
          <p15:clr>
            <a:srgbClr val="F26B43"/>
          </p15:clr>
        </p15:guide>
        <p15:guide id="4" orient="horz" pos="336">
          <p15:clr>
            <a:srgbClr val="F26B43"/>
          </p15:clr>
        </p15:guide>
        <p15:guide id="5" pos="7344">
          <p15:clr>
            <a:srgbClr val="F26B43"/>
          </p15:clr>
        </p15:guide>
        <p15:guide id="6" orient="horz" pos="398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hyperlink" Target="https://pub.dev/packages/intl" TargetMode="External"/><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8.xml"/><Relationship Id="rId5" Type="http://schemas.openxmlformats.org/officeDocument/2006/relationships/image" Target="../media/image14.png"/><Relationship Id="rId4" Type="http://schemas.openxmlformats.org/officeDocument/2006/relationships/image" Target="../media/image13.png"/></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hyperlink" Target="https://api.flutter.dev/flutter/dart-async/Future-class.html" TargetMode="Externa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8.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api.flutter.dev/flutter/material/Drawer-class.html" TargetMode="Externa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61488" y="2395728"/>
            <a:ext cx="7077456" cy="1243584"/>
          </a:xfrm>
        </p:spPr>
        <p:txBody>
          <a:bodyPr/>
          <a:lstStyle/>
          <a:p>
            <a:r>
              <a:rPr lang="en-US" sz="4800" dirty="0"/>
              <a:t>Biomedical Informatics</a:t>
            </a:r>
          </a:p>
        </p:txBody>
      </p:sp>
      <p:sp>
        <p:nvSpPr>
          <p:cNvPr id="3" name="Subtitle 2"/>
          <p:cNvSpPr>
            <a:spLocks noGrp="1"/>
          </p:cNvSpPr>
          <p:nvPr>
            <p:ph type="subTitle" idx="1"/>
          </p:nvPr>
        </p:nvSpPr>
        <p:spPr/>
        <p:txBody>
          <a:bodyPr>
            <a:normAutofit/>
          </a:bodyPr>
          <a:lstStyle/>
          <a:p>
            <a:r>
              <a:rPr lang="en-US" dirty="0" err="1"/>
              <a:t>Lefteris</a:t>
            </a:r>
            <a:r>
              <a:rPr lang="en-US" dirty="0"/>
              <a:t> </a:t>
            </a:r>
            <a:r>
              <a:rPr lang="en-US" dirty="0" err="1"/>
              <a:t>Koumakis</a:t>
            </a:r>
            <a:r>
              <a:rPr lang="en-US" dirty="0"/>
              <a:t>,</a:t>
            </a:r>
          </a:p>
          <a:p>
            <a:r>
              <a:rPr lang="en-US" dirty="0"/>
              <a:t>Maria Chatzimina</a:t>
            </a:r>
            <a:endParaRPr lang="el-GR" dirty="0"/>
          </a:p>
        </p:txBody>
      </p:sp>
    </p:spTree>
    <p:extLst>
      <p:ext uri="{BB962C8B-B14F-4D97-AF65-F5344CB8AC3E}">
        <p14:creationId xmlns:p14="http://schemas.microsoft.com/office/powerpoint/2010/main" val="34645446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1F5BB-E5F3-4BCD-8F5D-93059A7C56BC}"/>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E1B9830A-AA89-440D-8C49-D501F95F42F7}"/>
              </a:ext>
            </a:extLst>
          </p:cNvPr>
          <p:cNvSpPr>
            <a:spLocks noGrp="1"/>
          </p:cNvSpPr>
          <p:nvPr>
            <p:ph idx="1"/>
          </p:nvPr>
        </p:nvSpPr>
        <p:spPr/>
        <p:txBody>
          <a:bodyPr>
            <a:normAutofit fontScale="85000" lnSpcReduction="20000"/>
          </a:bodyPr>
          <a:lstStyle/>
          <a:p>
            <a:r>
              <a:rPr lang="en-US" dirty="0"/>
              <a:t>What about "Screens" and "regular Widgets"?</a:t>
            </a:r>
          </a:p>
          <a:p>
            <a:pPr lvl="1"/>
            <a:r>
              <a:rPr lang="en-US" dirty="0"/>
              <a:t>Both are regular widgets at the end, the only difference is how the widgets are used and what role they play.</a:t>
            </a:r>
          </a:p>
          <a:p>
            <a:r>
              <a:rPr lang="en-US" dirty="0"/>
              <a:t>What is the difference between push() and </a:t>
            </a:r>
            <a:r>
              <a:rPr lang="en-US" dirty="0" err="1"/>
              <a:t>pushNamed</a:t>
            </a:r>
            <a:r>
              <a:rPr lang="en-US" dirty="0"/>
              <a:t>();</a:t>
            </a:r>
          </a:p>
          <a:p>
            <a:pPr lvl="1"/>
            <a:r>
              <a:rPr lang="en-US" dirty="0"/>
              <a:t>push() navigates to a new screen by creating it "on the fly", </a:t>
            </a:r>
            <a:r>
              <a:rPr lang="en-US" dirty="0" err="1"/>
              <a:t>pushNamed</a:t>
            </a:r>
            <a:r>
              <a:rPr lang="en-US" dirty="0"/>
              <a:t>() can only load screens that are registered in advance.</a:t>
            </a:r>
          </a:p>
          <a:p>
            <a:r>
              <a:rPr lang="en-US" dirty="0"/>
              <a:t>What exactly is a “route”?</a:t>
            </a:r>
          </a:p>
          <a:p>
            <a:pPr lvl="1"/>
            <a:r>
              <a:rPr lang="en-US" dirty="0"/>
              <a:t>An object managed by a Navigator that represents a screen, typically implemented by classes like </a:t>
            </a:r>
            <a:r>
              <a:rPr lang="en-US" dirty="0" err="1"/>
              <a:t>MaterialPageRoute</a:t>
            </a:r>
            <a:endParaRPr lang="en-US" dirty="0"/>
          </a:p>
          <a:p>
            <a:pPr lvl="1"/>
            <a:r>
              <a:rPr lang="en-US" dirty="0"/>
              <a:t>A route registered in the routes table - receives a "name" (key) with which it can be loaded.</a:t>
            </a:r>
          </a:p>
          <a:p>
            <a:r>
              <a:rPr lang="en-US" dirty="0"/>
              <a:t>What is a "Stack of Pages" (or "Stack of Screens")?</a:t>
            </a:r>
          </a:p>
          <a:p>
            <a:pPr lvl="1"/>
            <a:r>
              <a:rPr lang="en-US" dirty="0"/>
              <a:t>New pages are usually promoted on top of the "Stack of Pages/Screens". The top (the last) page / screen is the visible screen. Removing the last screen (Popping) returns to an older screen.</a:t>
            </a:r>
          </a:p>
          <a:p>
            <a:pPr lvl="1"/>
            <a:endParaRPr lang="el-GR" dirty="0"/>
          </a:p>
        </p:txBody>
      </p:sp>
    </p:spTree>
    <p:extLst>
      <p:ext uri="{BB962C8B-B14F-4D97-AF65-F5344CB8AC3E}">
        <p14:creationId xmlns:p14="http://schemas.microsoft.com/office/powerpoint/2010/main" val="3231423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DEBC9-92F3-4B33-8F0A-66DD0689E7F5}"/>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CB29ACF3-8C9D-4A48-BA0B-8744A193C883}"/>
              </a:ext>
            </a:extLst>
          </p:cNvPr>
          <p:cNvSpPr>
            <a:spLocks noGrp="1"/>
          </p:cNvSpPr>
          <p:nvPr>
            <p:ph idx="1"/>
          </p:nvPr>
        </p:nvSpPr>
        <p:spPr/>
        <p:txBody>
          <a:bodyPr/>
          <a:lstStyle/>
          <a:p>
            <a:r>
              <a:rPr lang="en-US" dirty="0"/>
              <a:t>What is the difference between using Tabs (regardless of which tabs) and using push() / </a:t>
            </a:r>
            <a:r>
              <a:rPr lang="en-US" dirty="0" err="1"/>
              <a:t>pushNamed</a:t>
            </a:r>
            <a:r>
              <a:rPr lang="en-US" dirty="0"/>
              <a:t>();</a:t>
            </a:r>
          </a:p>
          <a:p>
            <a:pPr lvl="1"/>
            <a:r>
              <a:rPr lang="en-US" dirty="0"/>
              <a:t>Tabs replace the current screen (or part of it) with a new one, </a:t>
            </a:r>
            <a:r>
              <a:rPr lang="en-US" dirty="0">
                <a:solidFill>
                  <a:schemeClr val="accent6"/>
                </a:solidFill>
              </a:rPr>
              <a:t>push() / </a:t>
            </a:r>
            <a:r>
              <a:rPr lang="en-US" dirty="0" err="1">
                <a:solidFill>
                  <a:schemeClr val="accent6"/>
                </a:solidFill>
              </a:rPr>
              <a:t>pushNamed</a:t>
            </a:r>
            <a:r>
              <a:rPr lang="en-US" dirty="0">
                <a:solidFill>
                  <a:schemeClr val="accent6"/>
                </a:solidFill>
              </a:rPr>
              <a:t>()</a:t>
            </a:r>
            <a:r>
              <a:rPr lang="en-US" dirty="0"/>
              <a:t> add a new screen to the stack.</a:t>
            </a:r>
          </a:p>
          <a:p>
            <a:r>
              <a:rPr lang="en-US" dirty="0"/>
              <a:t>Which widget is important for both Tabs and Drawers?</a:t>
            </a:r>
          </a:p>
          <a:p>
            <a:pPr lvl="1"/>
            <a:r>
              <a:rPr lang="en-US" dirty="0"/>
              <a:t>The Scaffold widget - both are inserted there.</a:t>
            </a:r>
          </a:p>
        </p:txBody>
      </p:sp>
    </p:spTree>
    <p:extLst>
      <p:ext uri="{BB962C8B-B14F-4D97-AF65-F5344CB8AC3E}">
        <p14:creationId xmlns:p14="http://schemas.microsoft.com/office/powerpoint/2010/main" val="583902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6F547-C636-46B2-9B5E-FB954D4766F8}"/>
              </a:ext>
            </a:extLst>
          </p:cNvPr>
          <p:cNvSpPr>
            <a:spLocks noGrp="1"/>
          </p:cNvSpPr>
          <p:nvPr>
            <p:ph type="title"/>
          </p:nvPr>
        </p:nvSpPr>
        <p:spPr/>
        <p:txBody>
          <a:bodyPr/>
          <a:lstStyle/>
          <a:p>
            <a:r>
              <a:rPr lang="en-US" dirty="0"/>
              <a:t>Installing External Packages</a:t>
            </a:r>
          </a:p>
        </p:txBody>
      </p:sp>
      <p:sp>
        <p:nvSpPr>
          <p:cNvPr id="3" name="Content Placeholder 2">
            <a:extLst>
              <a:ext uri="{FF2B5EF4-FFF2-40B4-BE49-F238E27FC236}">
                <a16:creationId xmlns:a16="http://schemas.microsoft.com/office/drawing/2014/main" id="{E595CA49-325F-4342-8B42-F1D0575763C5}"/>
              </a:ext>
            </a:extLst>
          </p:cNvPr>
          <p:cNvSpPr>
            <a:spLocks noGrp="1"/>
          </p:cNvSpPr>
          <p:nvPr>
            <p:ph idx="1"/>
          </p:nvPr>
        </p:nvSpPr>
        <p:spPr>
          <a:xfrm>
            <a:off x="443365" y="1825625"/>
            <a:ext cx="7937155" cy="4351338"/>
          </a:xfrm>
        </p:spPr>
        <p:txBody>
          <a:bodyPr>
            <a:normAutofit fontScale="85000" lnSpcReduction="10000"/>
          </a:bodyPr>
          <a:lstStyle/>
          <a:p>
            <a:r>
              <a:rPr lang="en-US" dirty="0"/>
              <a:t>Example: Format Date</a:t>
            </a:r>
          </a:p>
          <a:p>
            <a:pPr lvl="1"/>
            <a:r>
              <a:rPr lang="en-US" dirty="0"/>
              <a:t>Intl package </a:t>
            </a:r>
            <a:r>
              <a:rPr lang="en-US" dirty="0">
                <a:sym typeface="Wingdings" panose="05000000000000000000" pitchFamily="2" charset="2"/>
              </a:rPr>
              <a:t> </a:t>
            </a:r>
            <a:r>
              <a:rPr lang="en-US" dirty="0">
                <a:sym typeface="Wingdings" panose="05000000000000000000" pitchFamily="2" charset="2"/>
                <a:hlinkClick r:id="rId3"/>
              </a:rPr>
              <a:t>https://pub.dev/packages/intl</a:t>
            </a:r>
            <a:endParaRPr lang="en-US" dirty="0">
              <a:sym typeface="Wingdings" panose="05000000000000000000" pitchFamily="2" charset="2"/>
            </a:endParaRPr>
          </a:p>
          <a:p>
            <a:pPr lvl="1"/>
            <a:r>
              <a:rPr lang="en-US" dirty="0">
                <a:sym typeface="Wingdings" panose="05000000000000000000" pitchFamily="2" charset="2"/>
              </a:rPr>
              <a:t>Pub.dev: Website with many packages that you can use in Flutter projects</a:t>
            </a:r>
          </a:p>
          <a:p>
            <a:pPr lvl="1"/>
            <a:r>
              <a:rPr lang="en-US" dirty="0">
                <a:sym typeface="Wingdings" panose="05000000000000000000" pitchFamily="2" charset="2"/>
              </a:rPr>
              <a:t>Select</a:t>
            </a:r>
            <a:r>
              <a:rPr lang="el-GR" dirty="0">
                <a:sym typeface="Wingdings" panose="05000000000000000000" pitchFamily="2" charset="2"/>
              </a:rPr>
              <a:t> </a:t>
            </a:r>
            <a:r>
              <a:rPr lang="en-US" dirty="0">
                <a:sym typeface="Wingdings" panose="05000000000000000000" pitchFamily="2" charset="2"/>
              </a:rPr>
              <a:t>“Installing” in the page which provides instructions</a:t>
            </a:r>
            <a:endParaRPr lang="el-GR" dirty="0">
              <a:sym typeface="Wingdings" panose="05000000000000000000" pitchFamily="2" charset="2"/>
            </a:endParaRPr>
          </a:p>
          <a:p>
            <a:pPr lvl="1"/>
            <a:r>
              <a:rPr lang="en-US" dirty="0">
                <a:sym typeface="Wingdings" panose="05000000000000000000" pitchFamily="2" charset="2"/>
              </a:rPr>
              <a:t>We copy what is written under dependencies and add it to pubspec.yaml just below the word flutter in the same level</a:t>
            </a:r>
          </a:p>
          <a:p>
            <a:pPr lvl="1"/>
            <a:r>
              <a:rPr lang="en-US" dirty="0">
                <a:solidFill>
                  <a:schemeClr val="accent6">
                    <a:lumMod val="75000"/>
                  </a:schemeClr>
                </a:solidFill>
                <a:sym typeface="Wingdings" panose="05000000000000000000" pitchFamily="2" charset="2"/>
              </a:rPr>
              <a:t>dependencies: </a:t>
            </a:r>
          </a:p>
          <a:p>
            <a:pPr marL="1371600" lvl="3" indent="0">
              <a:buNone/>
            </a:pPr>
            <a:r>
              <a:rPr lang="en-US" dirty="0">
                <a:solidFill>
                  <a:schemeClr val="accent6">
                    <a:lumMod val="75000"/>
                  </a:schemeClr>
                </a:solidFill>
                <a:sym typeface="Wingdings" panose="05000000000000000000" pitchFamily="2" charset="2"/>
              </a:rPr>
              <a:t>flutter</a:t>
            </a:r>
          </a:p>
          <a:p>
            <a:pPr marL="1371600" lvl="3" indent="0">
              <a:buNone/>
            </a:pPr>
            <a:r>
              <a:rPr lang="en-US" dirty="0">
                <a:solidFill>
                  <a:schemeClr val="accent6">
                    <a:lumMod val="75000"/>
                  </a:schemeClr>
                </a:solidFill>
              </a:rPr>
              <a:t>intl: ^0.20.0</a:t>
            </a:r>
            <a:endParaRPr lang="el-GR" dirty="0">
              <a:sym typeface="Wingdings" panose="05000000000000000000" pitchFamily="2" charset="2"/>
            </a:endParaRPr>
          </a:p>
          <a:p>
            <a:pPr lvl="1"/>
            <a:r>
              <a:rPr lang="en-US" dirty="0">
                <a:sym typeface="Wingdings" panose="05000000000000000000" pitchFamily="2" charset="2"/>
              </a:rPr>
              <a:t>Save the file and flutter will install it automatically</a:t>
            </a:r>
          </a:p>
          <a:p>
            <a:pPr lvl="1"/>
            <a:r>
              <a:rPr lang="en-US" dirty="0">
                <a:sym typeface="Wingdings" panose="05000000000000000000" pitchFamily="2" charset="2"/>
              </a:rPr>
              <a:t>We import it based on the instructions on the “Installing” page</a:t>
            </a:r>
          </a:p>
          <a:p>
            <a:pPr lvl="1"/>
            <a:r>
              <a:rPr lang="en-US" dirty="0">
                <a:sym typeface="Wingdings" panose="05000000000000000000" pitchFamily="2" charset="2"/>
              </a:rPr>
              <a:t>If the package is not installed automatically, open the terminal and run</a:t>
            </a:r>
          </a:p>
          <a:p>
            <a:pPr lvl="2"/>
            <a:r>
              <a:rPr lang="en-US" dirty="0">
                <a:solidFill>
                  <a:schemeClr val="accent6">
                    <a:lumMod val="75000"/>
                  </a:schemeClr>
                </a:solidFill>
                <a:sym typeface="Wingdings" panose="05000000000000000000" pitchFamily="2" charset="2"/>
              </a:rPr>
              <a:t>flutter packages get</a:t>
            </a:r>
            <a:endParaRPr lang="en-US" dirty="0">
              <a:solidFill>
                <a:schemeClr val="accent6">
                  <a:lumMod val="75000"/>
                </a:schemeClr>
              </a:solidFill>
            </a:endParaRPr>
          </a:p>
          <a:p>
            <a:endParaRPr lang="en-US" dirty="0"/>
          </a:p>
        </p:txBody>
      </p:sp>
      <p:pic>
        <p:nvPicPr>
          <p:cNvPr id="5" name="Picture 4">
            <a:extLst>
              <a:ext uri="{FF2B5EF4-FFF2-40B4-BE49-F238E27FC236}">
                <a16:creationId xmlns:a16="http://schemas.microsoft.com/office/drawing/2014/main" id="{FE261615-8863-41B1-9C11-179960D6177A}"/>
              </a:ext>
            </a:extLst>
          </p:cNvPr>
          <p:cNvPicPr>
            <a:picLocks noChangeAspect="1"/>
          </p:cNvPicPr>
          <p:nvPr/>
        </p:nvPicPr>
        <p:blipFill rotWithShape="1">
          <a:blip r:embed="rId4"/>
          <a:srcRect l="3362" r="2638"/>
          <a:stretch/>
        </p:blipFill>
        <p:spPr>
          <a:xfrm>
            <a:off x="8155613" y="1687513"/>
            <a:ext cx="4036387" cy="4489450"/>
          </a:xfrm>
          <a:prstGeom prst="rect">
            <a:avLst/>
          </a:prstGeom>
        </p:spPr>
      </p:pic>
    </p:spTree>
    <p:extLst>
      <p:ext uri="{BB962C8B-B14F-4D97-AF65-F5344CB8AC3E}">
        <p14:creationId xmlns:p14="http://schemas.microsoft.com/office/powerpoint/2010/main" val="2262942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81D7E-0280-4C4F-A249-7E56D19C4924}"/>
              </a:ext>
            </a:extLst>
          </p:cNvPr>
          <p:cNvSpPr>
            <a:spLocks noGrp="1"/>
          </p:cNvSpPr>
          <p:nvPr>
            <p:ph type="title"/>
          </p:nvPr>
        </p:nvSpPr>
        <p:spPr/>
        <p:txBody>
          <a:bodyPr/>
          <a:lstStyle/>
          <a:p>
            <a:r>
              <a:rPr lang="en-US" dirty="0"/>
              <a:t>Date Format</a:t>
            </a:r>
          </a:p>
        </p:txBody>
      </p:sp>
      <p:sp>
        <p:nvSpPr>
          <p:cNvPr id="3" name="Content Placeholder 2">
            <a:extLst>
              <a:ext uri="{FF2B5EF4-FFF2-40B4-BE49-F238E27FC236}">
                <a16:creationId xmlns:a16="http://schemas.microsoft.com/office/drawing/2014/main" id="{13BD5353-DDFB-412F-8AE1-6C57F90D79B2}"/>
              </a:ext>
            </a:extLst>
          </p:cNvPr>
          <p:cNvSpPr>
            <a:spLocks noGrp="1"/>
          </p:cNvSpPr>
          <p:nvPr>
            <p:ph idx="1"/>
          </p:nvPr>
        </p:nvSpPr>
        <p:spPr>
          <a:xfrm>
            <a:off x="444500" y="1763482"/>
            <a:ext cx="4864347" cy="4351338"/>
          </a:xfrm>
        </p:spPr>
        <p:txBody>
          <a:bodyPr/>
          <a:lstStyle/>
          <a:p>
            <a:r>
              <a:rPr lang="en-US" dirty="0"/>
              <a:t>pubspec.yaml</a:t>
            </a:r>
          </a:p>
          <a:p>
            <a:endParaRPr lang="en-US" dirty="0"/>
          </a:p>
        </p:txBody>
      </p:sp>
      <p:sp>
        <p:nvSpPr>
          <p:cNvPr id="5" name="Content Placeholder 2">
            <a:extLst>
              <a:ext uri="{FF2B5EF4-FFF2-40B4-BE49-F238E27FC236}">
                <a16:creationId xmlns:a16="http://schemas.microsoft.com/office/drawing/2014/main" id="{8F7103C2-CF6C-412A-A429-536A8B1323A0}"/>
              </a:ext>
            </a:extLst>
          </p:cNvPr>
          <p:cNvSpPr txBox="1">
            <a:spLocks/>
          </p:cNvSpPr>
          <p:nvPr/>
        </p:nvSpPr>
        <p:spPr>
          <a:xfrm>
            <a:off x="6686981" y="1763482"/>
            <a:ext cx="527124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chemeClr val="accent2"/>
              </a:buClr>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settings.dart</a:t>
            </a:r>
          </a:p>
        </p:txBody>
      </p:sp>
      <p:pic>
        <p:nvPicPr>
          <p:cNvPr id="9" name="Picture 8">
            <a:extLst>
              <a:ext uri="{FF2B5EF4-FFF2-40B4-BE49-F238E27FC236}">
                <a16:creationId xmlns:a16="http://schemas.microsoft.com/office/drawing/2014/main" id="{F4BF0ED7-04DB-464B-B40E-91EBF672F46F}"/>
              </a:ext>
            </a:extLst>
          </p:cNvPr>
          <p:cNvPicPr>
            <a:picLocks noChangeAspect="1"/>
          </p:cNvPicPr>
          <p:nvPr/>
        </p:nvPicPr>
        <p:blipFill>
          <a:blip r:embed="rId2"/>
          <a:stretch>
            <a:fillRect/>
          </a:stretch>
        </p:blipFill>
        <p:spPr>
          <a:xfrm>
            <a:off x="10014645" y="1970843"/>
            <a:ext cx="2177355" cy="3703538"/>
          </a:xfrm>
          <a:prstGeom prst="rect">
            <a:avLst/>
          </a:prstGeom>
        </p:spPr>
      </p:pic>
      <p:grpSp>
        <p:nvGrpSpPr>
          <p:cNvPr id="10" name="Group 9">
            <a:extLst>
              <a:ext uri="{FF2B5EF4-FFF2-40B4-BE49-F238E27FC236}">
                <a16:creationId xmlns:a16="http://schemas.microsoft.com/office/drawing/2014/main" id="{BCC0FFDC-E397-41C9-9B2F-1EE660FC15A3}"/>
              </a:ext>
            </a:extLst>
          </p:cNvPr>
          <p:cNvGrpSpPr/>
          <p:nvPr/>
        </p:nvGrpSpPr>
        <p:grpSpPr>
          <a:xfrm>
            <a:off x="426290" y="2567597"/>
            <a:ext cx="4111440" cy="2377265"/>
            <a:chOff x="426290" y="2567597"/>
            <a:chExt cx="4111440" cy="2377265"/>
          </a:xfrm>
        </p:grpSpPr>
        <p:pic>
          <p:nvPicPr>
            <p:cNvPr id="11" name="Picture 10">
              <a:extLst>
                <a:ext uri="{FF2B5EF4-FFF2-40B4-BE49-F238E27FC236}">
                  <a16:creationId xmlns:a16="http://schemas.microsoft.com/office/drawing/2014/main" id="{7DB4C2AB-B81E-4715-9214-E434E00D0B29}"/>
                </a:ext>
              </a:extLst>
            </p:cNvPr>
            <p:cNvPicPr>
              <a:picLocks noChangeAspect="1"/>
            </p:cNvPicPr>
            <p:nvPr/>
          </p:nvPicPr>
          <p:blipFill>
            <a:blip r:embed="rId3"/>
            <a:stretch>
              <a:fillRect/>
            </a:stretch>
          </p:blipFill>
          <p:spPr>
            <a:xfrm>
              <a:off x="426290" y="2567597"/>
              <a:ext cx="4111440" cy="2377265"/>
            </a:xfrm>
            <a:prstGeom prst="rect">
              <a:avLst/>
            </a:prstGeom>
          </p:spPr>
        </p:pic>
        <p:pic>
          <p:nvPicPr>
            <p:cNvPr id="12" name="Picture 11">
              <a:extLst>
                <a:ext uri="{FF2B5EF4-FFF2-40B4-BE49-F238E27FC236}">
                  <a16:creationId xmlns:a16="http://schemas.microsoft.com/office/drawing/2014/main" id="{062AEBFE-50DB-4E2D-B588-0E8E78F95BA0}"/>
                </a:ext>
              </a:extLst>
            </p:cNvPr>
            <p:cNvPicPr>
              <a:picLocks noChangeAspect="1"/>
            </p:cNvPicPr>
            <p:nvPr/>
          </p:nvPicPr>
          <p:blipFill>
            <a:blip r:embed="rId4"/>
            <a:stretch>
              <a:fillRect/>
            </a:stretch>
          </p:blipFill>
          <p:spPr>
            <a:xfrm>
              <a:off x="1115997" y="3640822"/>
              <a:ext cx="494690" cy="162638"/>
            </a:xfrm>
            <a:prstGeom prst="rect">
              <a:avLst/>
            </a:prstGeom>
          </p:spPr>
        </p:pic>
      </p:grpSp>
      <p:pic>
        <p:nvPicPr>
          <p:cNvPr id="13" name="Picture 12">
            <a:extLst>
              <a:ext uri="{FF2B5EF4-FFF2-40B4-BE49-F238E27FC236}">
                <a16:creationId xmlns:a16="http://schemas.microsoft.com/office/drawing/2014/main" id="{A98CE6A2-9533-4DD3-BF30-E2B6CC5E82C9}"/>
              </a:ext>
            </a:extLst>
          </p:cNvPr>
          <p:cNvPicPr>
            <a:picLocks noChangeAspect="1"/>
          </p:cNvPicPr>
          <p:nvPr/>
        </p:nvPicPr>
        <p:blipFill>
          <a:blip r:embed="rId5"/>
          <a:stretch>
            <a:fillRect/>
          </a:stretch>
        </p:blipFill>
        <p:spPr>
          <a:xfrm>
            <a:off x="5714260" y="2318926"/>
            <a:ext cx="4258677" cy="3238592"/>
          </a:xfrm>
          <a:prstGeom prst="rect">
            <a:avLst/>
          </a:prstGeom>
        </p:spPr>
      </p:pic>
    </p:spTree>
    <p:extLst>
      <p:ext uri="{BB962C8B-B14F-4D97-AF65-F5344CB8AC3E}">
        <p14:creationId xmlns:p14="http://schemas.microsoft.com/office/powerpoint/2010/main" val="35834750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CE8CB-0501-4C84-8568-50D12D4BC592}"/>
              </a:ext>
            </a:extLst>
          </p:cNvPr>
          <p:cNvSpPr>
            <a:spLocks noGrp="1"/>
          </p:cNvSpPr>
          <p:nvPr>
            <p:ph type="title"/>
          </p:nvPr>
        </p:nvSpPr>
        <p:spPr/>
        <p:txBody>
          <a:bodyPr/>
          <a:lstStyle/>
          <a:p>
            <a:r>
              <a:rPr lang="en-US" dirty="0"/>
              <a:t>ListView Class</a:t>
            </a:r>
          </a:p>
        </p:txBody>
      </p:sp>
      <p:sp>
        <p:nvSpPr>
          <p:cNvPr id="3" name="Content Placeholder 2">
            <a:extLst>
              <a:ext uri="{FF2B5EF4-FFF2-40B4-BE49-F238E27FC236}">
                <a16:creationId xmlns:a16="http://schemas.microsoft.com/office/drawing/2014/main" id="{17AF8668-B804-414B-81DF-50C7DCFAE642}"/>
              </a:ext>
            </a:extLst>
          </p:cNvPr>
          <p:cNvSpPr>
            <a:spLocks noGrp="1"/>
          </p:cNvSpPr>
          <p:nvPr>
            <p:ph idx="1"/>
          </p:nvPr>
        </p:nvSpPr>
        <p:spPr>
          <a:xfrm>
            <a:off x="443365" y="1402672"/>
            <a:ext cx="5607617" cy="4774291"/>
          </a:xfrm>
        </p:spPr>
        <p:txBody>
          <a:bodyPr>
            <a:normAutofit/>
          </a:bodyPr>
          <a:lstStyle/>
          <a:p>
            <a:r>
              <a:rPr lang="en-US" dirty="0">
                <a:solidFill>
                  <a:schemeClr val="accent6">
                    <a:lumMod val="75000"/>
                  </a:schemeClr>
                </a:solidFill>
              </a:rPr>
              <a:t>ListView</a:t>
            </a:r>
            <a:r>
              <a:rPr lang="en-US" dirty="0"/>
              <a:t>:</a:t>
            </a:r>
          </a:p>
          <a:p>
            <a:pPr lvl="1"/>
            <a:r>
              <a:rPr lang="en-US" dirty="0"/>
              <a:t>Infinity height</a:t>
            </a:r>
          </a:p>
          <a:p>
            <a:pPr lvl="1"/>
            <a:r>
              <a:rPr lang="en-US" dirty="0"/>
              <a:t>If it is inside a container we can define the height</a:t>
            </a:r>
          </a:p>
          <a:p>
            <a:pPr lvl="1"/>
            <a:r>
              <a:rPr lang="en-US" dirty="0"/>
              <a:t>Two ways to create it</a:t>
            </a:r>
            <a:r>
              <a:rPr lang="el-GR" dirty="0"/>
              <a:t>:</a:t>
            </a:r>
          </a:p>
          <a:p>
            <a:pPr lvl="2"/>
            <a:r>
              <a:rPr lang="en-US" dirty="0"/>
              <a:t>With named parameter </a:t>
            </a:r>
            <a:r>
              <a:rPr lang="en-US" dirty="0">
                <a:solidFill>
                  <a:schemeClr val="accent6">
                    <a:lumMod val="75000"/>
                  </a:schemeClr>
                </a:solidFill>
              </a:rPr>
              <a:t>children</a:t>
            </a:r>
            <a:endParaRPr lang="el-GR" dirty="0">
              <a:solidFill>
                <a:schemeClr val="accent6">
                  <a:lumMod val="75000"/>
                </a:schemeClr>
              </a:solidFill>
            </a:endParaRPr>
          </a:p>
          <a:p>
            <a:pPr lvl="3"/>
            <a:r>
              <a:rPr lang="en-US" dirty="0"/>
              <a:t>Renders</a:t>
            </a:r>
            <a:r>
              <a:rPr lang="el-GR" dirty="0"/>
              <a:t> </a:t>
            </a:r>
            <a:r>
              <a:rPr lang="en-US" dirty="0"/>
              <a:t>all</a:t>
            </a:r>
            <a:r>
              <a:rPr lang="el-GR" dirty="0"/>
              <a:t> τα </a:t>
            </a:r>
            <a:r>
              <a:rPr lang="en-US" dirty="0"/>
              <a:t>widgets (visual and non-visual</a:t>
            </a:r>
            <a:r>
              <a:rPr lang="el-GR" dirty="0"/>
              <a:t>)</a:t>
            </a:r>
            <a:endParaRPr lang="en-US" dirty="0"/>
          </a:p>
          <a:p>
            <a:pPr lvl="2"/>
            <a:r>
              <a:rPr lang="en-US" dirty="0"/>
              <a:t>With a constructor </a:t>
            </a:r>
            <a:r>
              <a:rPr lang="en-US" dirty="0">
                <a:solidFill>
                  <a:schemeClr val="accent6">
                    <a:lumMod val="75000"/>
                  </a:schemeClr>
                </a:solidFill>
              </a:rPr>
              <a:t>.builder()</a:t>
            </a:r>
          </a:p>
          <a:p>
            <a:pPr lvl="3"/>
            <a:r>
              <a:rPr lang="en-US" dirty="0"/>
              <a:t>When we do not know the amount of objects we will have in the list or the number of objects is too large</a:t>
            </a:r>
          </a:p>
          <a:p>
            <a:pPr lvl="3"/>
            <a:r>
              <a:rPr lang="en-US" dirty="0"/>
              <a:t>Renders only visual widgets</a:t>
            </a:r>
          </a:p>
        </p:txBody>
      </p:sp>
      <p:pic>
        <p:nvPicPr>
          <p:cNvPr id="4" name="Picture 3">
            <a:extLst>
              <a:ext uri="{FF2B5EF4-FFF2-40B4-BE49-F238E27FC236}">
                <a16:creationId xmlns:a16="http://schemas.microsoft.com/office/drawing/2014/main" id="{05F7A1F0-98C4-4F18-B886-527B05B86866}"/>
              </a:ext>
            </a:extLst>
          </p:cNvPr>
          <p:cNvPicPr>
            <a:picLocks noChangeAspect="1"/>
          </p:cNvPicPr>
          <p:nvPr/>
        </p:nvPicPr>
        <p:blipFill>
          <a:blip r:embed="rId3"/>
          <a:stretch>
            <a:fillRect/>
          </a:stretch>
        </p:blipFill>
        <p:spPr>
          <a:xfrm>
            <a:off x="6050982" y="2370337"/>
            <a:ext cx="6019529" cy="2979846"/>
          </a:xfrm>
          <a:prstGeom prst="rect">
            <a:avLst/>
          </a:prstGeom>
        </p:spPr>
      </p:pic>
    </p:spTree>
    <p:extLst>
      <p:ext uri="{BB962C8B-B14F-4D97-AF65-F5344CB8AC3E}">
        <p14:creationId xmlns:p14="http://schemas.microsoft.com/office/powerpoint/2010/main" val="2035381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52FBD-CCEE-4766-912F-CC905695CE73}"/>
              </a:ext>
            </a:extLst>
          </p:cNvPr>
          <p:cNvSpPr>
            <a:spLocks noGrp="1"/>
          </p:cNvSpPr>
          <p:nvPr>
            <p:ph type="title"/>
          </p:nvPr>
        </p:nvSpPr>
        <p:spPr/>
        <p:txBody>
          <a:bodyPr/>
          <a:lstStyle/>
          <a:p>
            <a:r>
              <a:rPr lang="en-US" dirty="0"/>
              <a:t>Future Class</a:t>
            </a:r>
          </a:p>
        </p:txBody>
      </p:sp>
      <p:sp>
        <p:nvSpPr>
          <p:cNvPr id="3" name="Content Placeholder 2">
            <a:extLst>
              <a:ext uri="{FF2B5EF4-FFF2-40B4-BE49-F238E27FC236}">
                <a16:creationId xmlns:a16="http://schemas.microsoft.com/office/drawing/2014/main" id="{BF47AEA8-A64F-48A4-AE96-41A34A03513E}"/>
              </a:ext>
            </a:extLst>
          </p:cNvPr>
          <p:cNvSpPr>
            <a:spLocks noGrp="1"/>
          </p:cNvSpPr>
          <p:nvPr>
            <p:ph idx="1"/>
          </p:nvPr>
        </p:nvSpPr>
        <p:spPr/>
        <p:txBody>
          <a:bodyPr>
            <a:normAutofit fontScale="92500" lnSpcReduction="20000"/>
          </a:bodyPr>
          <a:lstStyle/>
          <a:p>
            <a:r>
              <a:rPr lang="en-US" dirty="0"/>
              <a:t>Url: </a:t>
            </a:r>
            <a:r>
              <a:rPr lang="en-US" dirty="0">
                <a:hlinkClick r:id="rId2"/>
              </a:rPr>
              <a:t>https://api.flutter.dev/flutter/dart-async/Future-class.html</a:t>
            </a:r>
            <a:endParaRPr lang="en-US" dirty="0"/>
          </a:p>
          <a:p>
            <a:r>
              <a:rPr lang="en-US" dirty="0"/>
              <a:t>A Future is used to represent a potential value, or error, that will be available at some time in the future.</a:t>
            </a:r>
            <a:endParaRPr lang="el-GR" dirty="0"/>
          </a:p>
          <a:p>
            <a:r>
              <a:rPr lang="en-US" dirty="0"/>
              <a:t>It allows the creation of objects that will be given a value in the future</a:t>
            </a:r>
          </a:p>
          <a:p>
            <a:r>
              <a:rPr lang="en-US" dirty="0"/>
              <a:t>We use it when we want to make </a:t>
            </a:r>
            <a:r>
              <a:rPr lang="en-US" dirty="0" err="1"/>
              <a:t>HttpRequests</a:t>
            </a:r>
            <a:r>
              <a:rPr lang="en-US" dirty="0"/>
              <a:t>, read json files etc.</a:t>
            </a:r>
          </a:p>
          <a:p>
            <a:r>
              <a:rPr lang="en-US" dirty="0"/>
              <a:t>The Future class </a:t>
            </a:r>
            <a:r>
              <a:rPr lang="en-US" b="1" dirty="0"/>
              <a:t>represents a future result of an asynchronous computation</a:t>
            </a:r>
            <a:r>
              <a:rPr lang="en-US" dirty="0"/>
              <a:t>. This result will eventually appear in the Future after the processing is complete.</a:t>
            </a:r>
          </a:p>
          <a:p>
            <a:r>
              <a:rPr lang="en-US" dirty="0"/>
              <a:t>The program will not wait for the value assignment to the future to complete but will execute normally</a:t>
            </a:r>
          </a:p>
          <a:p>
            <a:r>
              <a:rPr lang="en-US" dirty="0" err="1">
                <a:solidFill>
                  <a:schemeClr val="accent6">
                    <a:lumMod val="75000"/>
                  </a:schemeClr>
                </a:solidFill>
              </a:rPr>
              <a:t>FutureBuilder</a:t>
            </a:r>
            <a:r>
              <a:rPr lang="en-US" dirty="0"/>
              <a:t>: Takes a named parameter “builder” that contains the current state of the </a:t>
            </a:r>
            <a:r>
              <a:rPr lang="en-US" dirty="0">
                <a:solidFill>
                  <a:schemeClr val="accent6"/>
                </a:solidFill>
              </a:rPr>
              <a:t>future</a:t>
            </a:r>
          </a:p>
          <a:p>
            <a:endParaRPr lang="en-US" dirty="0"/>
          </a:p>
        </p:txBody>
      </p:sp>
    </p:spTree>
    <p:extLst>
      <p:ext uri="{BB962C8B-B14F-4D97-AF65-F5344CB8AC3E}">
        <p14:creationId xmlns:p14="http://schemas.microsoft.com/office/powerpoint/2010/main" val="3675139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BC49B-B7A4-4F02-8F71-291D10F05121}"/>
              </a:ext>
            </a:extLst>
          </p:cNvPr>
          <p:cNvSpPr>
            <a:spLocks noGrp="1"/>
          </p:cNvSpPr>
          <p:nvPr>
            <p:ph type="title"/>
          </p:nvPr>
        </p:nvSpPr>
        <p:spPr/>
        <p:txBody>
          <a:bodyPr/>
          <a:lstStyle/>
          <a:p>
            <a:r>
              <a:rPr lang="en-US" dirty="0"/>
              <a:t>Futures</a:t>
            </a:r>
          </a:p>
        </p:txBody>
      </p:sp>
      <p:sp>
        <p:nvSpPr>
          <p:cNvPr id="3" name="Content Placeholder 2">
            <a:extLst>
              <a:ext uri="{FF2B5EF4-FFF2-40B4-BE49-F238E27FC236}">
                <a16:creationId xmlns:a16="http://schemas.microsoft.com/office/drawing/2014/main" id="{061AFF1A-D1B6-4C19-B8B9-26B2B81C852D}"/>
              </a:ext>
            </a:extLst>
          </p:cNvPr>
          <p:cNvSpPr>
            <a:spLocks noGrp="1"/>
          </p:cNvSpPr>
          <p:nvPr>
            <p:ph idx="1"/>
          </p:nvPr>
        </p:nvSpPr>
        <p:spPr/>
        <p:txBody>
          <a:bodyPr>
            <a:normAutofit fontScale="92500" lnSpcReduction="10000"/>
          </a:bodyPr>
          <a:lstStyle/>
          <a:p>
            <a:r>
              <a:rPr lang="en-US" dirty="0"/>
              <a:t>There are two ways to execute a “Future” and use the value it returns (If it returns anything). The most common way is to wait for the “Future” to return data. For this to work the function calling the code must be marked with “async”.</a:t>
            </a:r>
          </a:p>
          <a:p>
            <a:pPr lvl="1"/>
            <a:r>
              <a:rPr lang="en-US" dirty="0"/>
              <a:t>Example</a:t>
            </a:r>
            <a:r>
              <a:rPr lang="el-GR" dirty="0"/>
              <a:t>:</a:t>
            </a:r>
          </a:p>
          <a:p>
            <a:pPr lvl="1"/>
            <a:endParaRPr lang="el-GR" dirty="0"/>
          </a:p>
          <a:p>
            <a:pPr lvl="1"/>
            <a:endParaRPr lang="el-GR" dirty="0"/>
          </a:p>
          <a:p>
            <a:pPr lvl="1"/>
            <a:endParaRPr lang="el-GR" dirty="0"/>
          </a:p>
          <a:p>
            <a:r>
              <a:rPr lang="en-US" dirty="0"/>
              <a:t>The other way to handle a “future” is to use the .then() function which is </a:t>
            </a:r>
            <a:r>
              <a:rPr lang="en-US" b="1" dirty="0"/>
              <a:t>a callback that's called when future completes successfully(with a value)</a:t>
            </a:r>
            <a:r>
              <a:rPr lang="en-US" dirty="0"/>
              <a:t>.</a:t>
            </a:r>
          </a:p>
          <a:p>
            <a:pPr lvl="1"/>
            <a:r>
              <a:rPr lang="en-US" dirty="0"/>
              <a:t>Example</a:t>
            </a:r>
            <a:r>
              <a:rPr lang="el-GR" dirty="0"/>
              <a:t>: </a:t>
            </a:r>
            <a:endParaRPr lang="en-US" dirty="0"/>
          </a:p>
          <a:p>
            <a:pPr lvl="1"/>
            <a:endParaRPr lang="en-US" dirty="0"/>
          </a:p>
          <a:p>
            <a:endParaRPr lang="en-US" dirty="0"/>
          </a:p>
          <a:p>
            <a:pPr lvl="1"/>
            <a:endParaRPr lang="en-US" dirty="0"/>
          </a:p>
          <a:p>
            <a:endParaRPr lang="en-US" dirty="0"/>
          </a:p>
        </p:txBody>
      </p:sp>
      <p:pic>
        <p:nvPicPr>
          <p:cNvPr id="6" name="Picture 5">
            <a:extLst>
              <a:ext uri="{FF2B5EF4-FFF2-40B4-BE49-F238E27FC236}">
                <a16:creationId xmlns:a16="http://schemas.microsoft.com/office/drawing/2014/main" id="{D3124212-46DE-45C9-A311-3C101D8EE454}"/>
              </a:ext>
            </a:extLst>
          </p:cNvPr>
          <p:cNvPicPr>
            <a:picLocks noChangeAspect="1"/>
          </p:cNvPicPr>
          <p:nvPr/>
        </p:nvPicPr>
        <p:blipFill>
          <a:blip r:embed="rId2"/>
          <a:stretch>
            <a:fillRect/>
          </a:stretch>
        </p:blipFill>
        <p:spPr>
          <a:xfrm>
            <a:off x="3326260" y="3298980"/>
            <a:ext cx="3536178" cy="1069959"/>
          </a:xfrm>
          <a:prstGeom prst="rect">
            <a:avLst/>
          </a:prstGeom>
        </p:spPr>
      </p:pic>
      <p:pic>
        <p:nvPicPr>
          <p:cNvPr id="9" name="Picture 8">
            <a:extLst>
              <a:ext uri="{FF2B5EF4-FFF2-40B4-BE49-F238E27FC236}">
                <a16:creationId xmlns:a16="http://schemas.microsoft.com/office/drawing/2014/main" id="{39D9C4A0-A232-43B9-87ED-42FDF0F5FC95}"/>
              </a:ext>
            </a:extLst>
          </p:cNvPr>
          <p:cNvPicPr>
            <a:picLocks noChangeAspect="1"/>
          </p:cNvPicPr>
          <p:nvPr/>
        </p:nvPicPr>
        <p:blipFill>
          <a:blip r:embed="rId3"/>
          <a:stretch>
            <a:fillRect/>
          </a:stretch>
        </p:blipFill>
        <p:spPr>
          <a:xfrm>
            <a:off x="3326260" y="5503359"/>
            <a:ext cx="3536178" cy="1051744"/>
          </a:xfrm>
          <a:prstGeom prst="rect">
            <a:avLst/>
          </a:prstGeom>
        </p:spPr>
      </p:pic>
    </p:spTree>
    <p:extLst>
      <p:ext uri="{BB962C8B-B14F-4D97-AF65-F5344CB8AC3E}">
        <p14:creationId xmlns:p14="http://schemas.microsoft.com/office/powerpoint/2010/main" val="29428310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E719D-1E74-4101-B3D6-7AC8F993447E}"/>
              </a:ext>
            </a:extLst>
          </p:cNvPr>
          <p:cNvSpPr>
            <a:spLocks noGrp="1"/>
          </p:cNvSpPr>
          <p:nvPr>
            <p:ph type="title"/>
          </p:nvPr>
        </p:nvSpPr>
        <p:spPr/>
        <p:txBody>
          <a:bodyPr/>
          <a:lstStyle/>
          <a:p>
            <a:r>
              <a:rPr lang="en-US" dirty="0"/>
              <a:t>Synchronous and Asynchronous</a:t>
            </a:r>
            <a:r>
              <a:rPr lang="el-GR" dirty="0"/>
              <a:t> </a:t>
            </a:r>
            <a:r>
              <a:rPr lang="en-US" dirty="0"/>
              <a:t>programming</a:t>
            </a:r>
          </a:p>
        </p:txBody>
      </p:sp>
      <p:sp>
        <p:nvSpPr>
          <p:cNvPr id="3" name="Content Placeholder 2">
            <a:extLst>
              <a:ext uri="{FF2B5EF4-FFF2-40B4-BE49-F238E27FC236}">
                <a16:creationId xmlns:a16="http://schemas.microsoft.com/office/drawing/2014/main" id="{1090069D-8D7D-4935-8E3E-054445CA19EA}"/>
              </a:ext>
            </a:extLst>
          </p:cNvPr>
          <p:cNvSpPr>
            <a:spLocks noGrp="1"/>
          </p:cNvSpPr>
          <p:nvPr>
            <p:ph idx="1"/>
          </p:nvPr>
        </p:nvSpPr>
        <p:spPr/>
        <p:txBody>
          <a:bodyPr>
            <a:normAutofit fontScale="92500" lnSpcReduction="10000"/>
          </a:bodyPr>
          <a:lstStyle/>
          <a:p>
            <a:r>
              <a:rPr lang="en-US" dirty="0"/>
              <a:t>Synchronous programming is a type of programming where the program executes in a sequential manner, with each line of code being executed one after the other. The program must wait for each operation to complete before moving on to the next one. This can sometimes result in slower program execution.</a:t>
            </a:r>
          </a:p>
          <a:p>
            <a:r>
              <a:rPr lang="en-US" dirty="0"/>
              <a:t>Asynchronous programming is a type of programming where tasks are executed independently and concurrently without waiting for each other to complete. It allows for better utilization of system resources and can improve performance. An asynchronous programming model allows multiple things to happen simultaneously. When an action/task starts, your program continues to run. When the action completes, the program is updated and accesses the result.</a:t>
            </a:r>
          </a:p>
        </p:txBody>
      </p:sp>
    </p:spTree>
    <p:extLst>
      <p:ext uri="{BB962C8B-B14F-4D97-AF65-F5344CB8AC3E}">
        <p14:creationId xmlns:p14="http://schemas.microsoft.com/office/powerpoint/2010/main" val="22202608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5525E-F336-4614-A705-F226E389A039}"/>
              </a:ext>
            </a:extLst>
          </p:cNvPr>
          <p:cNvSpPr>
            <a:spLocks noGrp="1"/>
          </p:cNvSpPr>
          <p:nvPr>
            <p:ph type="title"/>
          </p:nvPr>
        </p:nvSpPr>
        <p:spPr/>
        <p:txBody>
          <a:bodyPr/>
          <a:lstStyle/>
          <a:p>
            <a:r>
              <a:rPr lang="en-US" dirty="0"/>
              <a:t>Read Local JSON file</a:t>
            </a:r>
          </a:p>
        </p:txBody>
      </p:sp>
      <p:sp>
        <p:nvSpPr>
          <p:cNvPr id="3" name="Content Placeholder 2">
            <a:extLst>
              <a:ext uri="{FF2B5EF4-FFF2-40B4-BE49-F238E27FC236}">
                <a16:creationId xmlns:a16="http://schemas.microsoft.com/office/drawing/2014/main" id="{97D8B06F-CDBB-4F90-8D8F-A37C51CA0C73}"/>
              </a:ext>
            </a:extLst>
          </p:cNvPr>
          <p:cNvSpPr>
            <a:spLocks noGrp="1"/>
          </p:cNvSpPr>
          <p:nvPr>
            <p:ph idx="1"/>
          </p:nvPr>
        </p:nvSpPr>
        <p:spPr>
          <a:xfrm>
            <a:off x="443365" y="1825625"/>
            <a:ext cx="4510375" cy="4351338"/>
          </a:xfrm>
        </p:spPr>
        <p:txBody>
          <a:bodyPr>
            <a:normAutofit fontScale="92500" lnSpcReduction="10000"/>
          </a:bodyPr>
          <a:lstStyle/>
          <a:p>
            <a:r>
              <a:rPr lang="en-US" sz="2400" dirty="0"/>
              <a:t>WE use </a:t>
            </a:r>
            <a:r>
              <a:rPr lang="en-US" sz="2400" dirty="0" err="1">
                <a:solidFill>
                  <a:schemeClr val="accent6">
                    <a:lumMod val="75000"/>
                  </a:schemeClr>
                </a:solidFill>
              </a:rPr>
              <a:t>DefaultAssetBundle</a:t>
            </a:r>
            <a:r>
              <a:rPr lang="en-US" sz="2400" dirty="0"/>
              <a:t> to read the JSON file</a:t>
            </a:r>
            <a:endParaRPr lang="el-GR" sz="2400" dirty="0"/>
          </a:p>
          <a:p>
            <a:r>
              <a:rPr lang="en-US" sz="2400" dirty="0"/>
              <a:t>We use </a:t>
            </a:r>
            <a:r>
              <a:rPr lang="en-US" sz="2400" dirty="0" err="1">
                <a:solidFill>
                  <a:schemeClr val="accent6">
                    <a:lumMod val="75000"/>
                  </a:schemeClr>
                </a:solidFill>
              </a:rPr>
              <a:t>ListView.builder</a:t>
            </a:r>
            <a:r>
              <a:rPr lang="en-US" sz="2400" dirty="0">
                <a:solidFill>
                  <a:schemeClr val="accent6">
                    <a:lumMod val="75000"/>
                  </a:schemeClr>
                </a:solidFill>
              </a:rPr>
              <a:t>()</a:t>
            </a:r>
            <a:r>
              <a:rPr lang="el-GR" sz="2400" dirty="0">
                <a:solidFill>
                  <a:schemeClr val="accent6">
                    <a:lumMod val="75000"/>
                  </a:schemeClr>
                </a:solidFill>
              </a:rPr>
              <a:t> </a:t>
            </a:r>
            <a:r>
              <a:rPr lang="en-US" sz="2400" dirty="0"/>
              <a:t>because we don’t know the number of objects to be created</a:t>
            </a:r>
            <a:endParaRPr lang="el-GR" sz="2400" dirty="0"/>
          </a:p>
          <a:p>
            <a:r>
              <a:rPr lang="en-US" sz="2400" dirty="0"/>
              <a:t>The named parameter “builder” in </a:t>
            </a:r>
            <a:r>
              <a:rPr lang="en-US" sz="2400" dirty="0" err="1">
                <a:solidFill>
                  <a:schemeClr val="accent6">
                    <a:lumMod val="75000"/>
                  </a:schemeClr>
                </a:solidFill>
              </a:rPr>
              <a:t>FutureBuilder</a:t>
            </a:r>
            <a:r>
              <a:rPr lang="el-GR" sz="2400" dirty="0"/>
              <a:t> </a:t>
            </a:r>
            <a:r>
              <a:rPr lang="en-US" sz="2400" dirty="0"/>
              <a:t>has a snapshot of the </a:t>
            </a:r>
            <a:r>
              <a:rPr lang="en-US" sz="2400" dirty="0">
                <a:solidFill>
                  <a:schemeClr val="accent6">
                    <a:lumMod val="75000"/>
                  </a:schemeClr>
                </a:solidFill>
              </a:rPr>
              <a:t>future’s</a:t>
            </a:r>
            <a:r>
              <a:rPr lang="en-US" sz="2400" dirty="0"/>
              <a:t> current state.</a:t>
            </a:r>
          </a:p>
          <a:p>
            <a:pPr lvl="1"/>
            <a:r>
              <a:rPr lang="en-US" sz="2000" dirty="0" err="1">
                <a:solidFill>
                  <a:schemeClr val="accent6">
                    <a:lumMod val="75000"/>
                  </a:schemeClr>
                </a:solidFill>
              </a:rPr>
              <a:t>snapshot.data</a:t>
            </a:r>
            <a:r>
              <a:rPr lang="en-US" sz="2000" dirty="0">
                <a:solidFill>
                  <a:schemeClr val="accent6">
                    <a:lumMod val="75000"/>
                  </a:schemeClr>
                </a:solidFill>
              </a:rPr>
              <a:t> : </a:t>
            </a:r>
            <a:r>
              <a:rPr lang="en-US" sz="2000" dirty="0"/>
              <a:t>The data (if there are any)</a:t>
            </a:r>
          </a:p>
          <a:p>
            <a:pPr lvl="1"/>
            <a:r>
              <a:rPr lang="en-US" sz="2000" dirty="0" err="1">
                <a:solidFill>
                  <a:schemeClr val="accent6">
                    <a:lumMod val="75000"/>
                  </a:schemeClr>
                </a:solidFill>
              </a:rPr>
              <a:t>snapshot.hasData</a:t>
            </a:r>
            <a:r>
              <a:rPr lang="en-US" sz="2000" dirty="0">
                <a:solidFill>
                  <a:schemeClr val="accent6">
                    <a:lumMod val="75000"/>
                  </a:schemeClr>
                </a:solidFill>
              </a:rPr>
              <a:t> : </a:t>
            </a:r>
            <a:r>
              <a:rPr lang="en-US" sz="2000" dirty="0"/>
              <a:t>returns true/false if the snapshot has data or not</a:t>
            </a:r>
          </a:p>
          <a:p>
            <a:pPr lvl="1"/>
            <a:r>
              <a:rPr lang="en-US" sz="2000" dirty="0">
                <a:solidFill>
                  <a:schemeClr val="accent6">
                    <a:lumMod val="75000"/>
                  </a:schemeClr>
                </a:solidFill>
              </a:rPr>
              <a:t>etc.</a:t>
            </a:r>
          </a:p>
        </p:txBody>
      </p:sp>
      <p:pic>
        <p:nvPicPr>
          <p:cNvPr id="5" name="Picture 4">
            <a:extLst>
              <a:ext uri="{FF2B5EF4-FFF2-40B4-BE49-F238E27FC236}">
                <a16:creationId xmlns:a16="http://schemas.microsoft.com/office/drawing/2014/main" id="{516F6CE4-9F9A-4541-A7C6-E1C9548A3551}"/>
              </a:ext>
            </a:extLst>
          </p:cNvPr>
          <p:cNvPicPr>
            <a:picLocks noChangeAspect="1"/>
          </p:cNvPicPr>
          <p:nvPr/>
        </p:nvPicPr>
        <p:blipFill>
          <a:blip r:embed="rId2"/>
          <a:stretch>
            <a:fillRect/>
          </a:stretch>
        </p:blipFill>
        <p:spPr>
          <a:xfrm>
            <a:off x="5053511" y="1502731"/>
            <a:ext cx="7138489" cy="5257614"/>
          </a:xfrm>
          <a:prstGeom prst="rect">
            <a:avLst/>
          </a:prstGeom>
        </p:spPr>
      </p:pic>
    </p:spTree>
    <p:extLst>
      <p:ext uri="{BB962C8B-B14F-4D97-AF65-F5344CB8AC3E}">
        <p14:creationId xmlns:p14="http://schemas.microsoft.com/office/powerpoint/2010/main" val="21396635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0BD3B-8D73-4E16-8DC6-3F65681D48DC}"/>
              </a:ext>
            </a:extLst>
          </p:cNvPr>
          <p:cNvSpPr>
            <a:spLocks noGrp="1"/>
          </p:cNvSpPr>
          <p:nvPr>
            <p:ph type="title"/>
          </p:nvPr>
        </p:nvSpPr>
        <p:spPr/>
        <p:txBody>
          <a:bodyPr/>
          <a:lstStyle/>
          <a:p>
            <a:r>
              <a:rPr lang="en-US" dirty="0"/>
              <a:t>Exercise 2: JSON &amp; </a:t>
            </a:r>
            <a:r>
              <a:rPr lang="en-US" dirty="0" err="1"/>
              <a:t>FutureBuilder</a:t>
            </a:r>
            <a:endParaRPr lang="en-US" dirty="0"/>
          </a:p>
        </p:txBody>
      </p:sp>
      <p:sp>
        <p:nvSpPr>
          <p:cNvPr id="3" name="Content Placeholder 2">
            <a:extLst>
              <a:ext uri="{FF2B5EF4-FFF2-40B4-BE49-F238E27FC236}">
                <a16:creationId xmlns:a16="http://schemas.microsoft.com/office/drawing/2014/main" id="{7E8E198C-828D-401D-9104-B8C61BFFCD84}"/>
              </a:ext>
            </a:extLst>
          </p:cNvPr>
          <p:cNvSpPr>
            <a:spLocks noGrp="1"/>
          </p:cNvSpPr>
          <p:nvPr>
            <p:ph idx="1"/>
          </p:nvPr>
        </p:nvSpPr>
        <p:spPr/>
        <p:txBody>
          <a:bodyPr/>
          <a:lstStyle/>
          <a:p>
            <a:r>
              <a:rPr lang="en-US" dirty="0"/>
              <a:t>Load data from the </a:t>
            </a:r>
            <a:r>
              <a:rPr lang="en-US" b="1" dirty="0"/>
              <a:t>JSON file</a:t>
            </a:r>
            <a:r>
              <a:rPr lang="en-US" dirty="0"/>
              <a:t> in the folder and display it in a list</a:t>
            </a:r>
          </a:p>
          <a:p>
            <a:pPr lvl="1"/>
            <a:r>
              <a:rPr lang="en-US" dirty="0"/>
              <a:t>Load JSON using Future</a:t>
            </a:r>
          </a:p>
          <a:p>
            <a:pPr lvl="1"/>
            <a:r>
              <a:rPr lang="en-US" dirty="0"/>
              <a:t>Use </a:t>
            </a:r>
            <a:r>
              <a:rPr lang="en-US" dirty="0" err="1"/>
              <a:t>FutureBuilder</a:t>
            </a:r>
            <a:endParaRPr lang="en-US" dirty="0"/>
          </a:p>
          <a:p>
            <a:pPr lvl="1"/>
            <a:r>
              <a:rPr lang="en-US" dirty="0"/>
              <a:t>Display name and age using </a:t>
            </a:r>
            <a:r>
              <a:rPr lang="en-US" dirty="0" err="1"/>
              <a:t>ListView.builder</a:t>
            </a:r>
            <a:endParaRPr lang="en-US" dirty="0"/>
          </a:p>
          <a:p>
            <a:pPr lvl="1"/>
            <a:endParaRPr lang="en-US" dirty="0"/>
          </a:p>
          <a:p>
            <a:r>
              <a:rPr lang="en-US" dirty="0"/>
              <a:t>Hints</a:t>
            </a:r>
          </a:p>
          <a:p>
            <a:pPr lvl="1"/>
            <a:r>
              <a:rPr lang="en-US" dirty="0" err="1"/>
              <a:t>snapshot.hasData</a:t>
            </a:r>
            <a:endParaRPr lang="en-US" dirty="0"/>
          </a:p>
          <a:p>
            <a:pPr lvl="1"/>
            <a:r>
              <a:rPr lang="en-US" dirty="0" err="1"/>
              <a:t>snapshot.data</a:t>
            </a:r>
            <a:endParaRPr lang="en-US" dirty="0"/>
          </a:p>
          <a:p>
            <a:pPr lvl="1"/>
            <a:r>
              <a:rPr lang="en-US" dirty="0"/>
              <a:t>data[index]['name']</a:t>
            </a:r>
          </a:p>
          <a:p>
            <a:endParaRPr lang="en-US" dirty="0"/>
          </a:p>
        </p:txBody>
      </p:sp>
    </p:spTree>
    <p:extLst>
      <p:ext uri="{BB962C8B-B14F-4D97-AF65-F5344CB8AC3E}">
        <p14:creationId xmlns:p14="http://schemas.microsoft.com/office/powerpoint/2010/main" val="1510753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90B06AB-5B5B-4192-93FF-8616831BE9C8}"/>
              </a:ext>
            </a:extLst>
          </p:cNvPr>
          <p:cNvSpPr>
            <a:spLocks noGrp="1"/>
          </p:cNvSpPr>
          <p:nvPr>
            <p:ph type="body" idx="1"/>
          </p:nvPr>
        </p:nvSpPr>
        <p:spPr/>
        <p:txBody>
          <a:bodyPr/>
          <a:lstStyle/>
          <a:p>
            <a:endParaRPr lang="en-US" dirty="0"/>
          </a:p>
        </p:txBody>
      </p:sp>
      <p:sp>
        <p:nvSpPr>
          <p:cNvPr id="3" name="Title 2">
            <a:extLst>
              <a:ext uri="{FF2B5EF4-FFF2-40B4-BE49-F238E27FC236}">
                <a16:creationId xmlns:a16="http://schemas.microsoft.com/office/drawing/2014/main" id="{C7CECF9D-DF4D-45C5-9824-CBE8D49C5B37}"/>
              </a:ext>
            </a:extLst>
          </p:cNvPr>
          <p:cNvSpPr>
            <a:spLocks noGrp="1"/>
          </p:cNvSpPr>
          <p:nvPr>
            <p:ph type="title"/>
          </p:nvPr>
        </p:nvSpPr>
        <p:spPr/>
        <p:txBody>
          <a:bodyPr/>
          <a:lstStyle/>
          <a:p>
            <a:r>
              <a:rPr lang="en-US" dirty="0"/>
              <a:t>Lecture</a:t>
            </a:r>
            <a:r>
              <a:rPr lang="el-GR" dirty="0"/>
              <a:t> 4</a:t>
            </a:r>
            <a:endParaRPr lang="en-US" dirty="0"/>
          </a:p>
        </p:txBody>
      </p:sp>
    </p:spTree>
    <p:extLst>
      <p:ext uri="{BB962C8B-B14F-4D97-AF65-F5344CB8AC3E}">
        <p14:creationId xmlns:p14="http://schemas.microsoft.com/office/powerpoint/2010/main" val="2917790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51273-4B3F-4107-A7C5-63011BA912E5}"/>
              </a:ext>
            </a:extLst>
          </p:cNvPr>
          <p:cNvSpPr>
            <a:spLocks noGrp="1"/>
          </p:cNvSpPr>
          <p:nvPr>
            <p:ph type="title"/>
          </p:nvPr>
        </p:nvSpPr>
        <p:spPr/>
        <p:txBody>
          <a:bodyPr/>
          <a:lstStyle/>
          <a:p>
            <a:r>
              <a:rPr lang="en-US" dirty="0"/>
              <a:t>Class</a:t>
            </a:r>
            <a:r>
              <a:rPr lang="el-GR" dirty="0"/>
              <a:t> </a:t>
            </a:r>
            <a:r>
              <a:rPr lang="en-US" dirty="0"/>
              <a:t>Map</a:t>
            </a:r>
          </a:p>
        </p:txBody>
      </p:sp>
      <p:sp>
        <p:nvSpPr>
          <p:cNvPr id="3" name="Content Placeholder 2">
            <a:extLst>
              <a:ext uri="{FF2B5EF4-FFF2-40B4-BE49-F238E27FC236}">
                <a16:creationId xmlns:a16="http://schemas.microsoft.com/office/drawing/2014/main" id="{B9A06914-2CDF-4C88-8096-7AC6C3B379F9}"/>
              </a:ext>
            </a:extLst>
          </p:cNvPr>
          <p:cNvSpPr>
            <a:spLocks noGrp="1"/>
          </p:cNvSpPr>
          <p:nvPr>
            <p:ph idx="1"/>
          </p:nvPr>
        </p:nvSpPr>
        <p:spPr/>
        <p:txBody>
          <a:bodyPr/>
          <a:lstStyle/>
          <a:p>
            <a:r>
              <a:rPr lang="en-US" dirty="0"/>
              <a:t>Map is a class of dart</a:t>
            </a:r>
          </a:p>
          <a:p>
            <a:r>
              <a:rPr lang="en-US" dirty="0"/>
              <a:t>Uses key-value structure</a:t>
            </a:r>
          </a:p>
          <a:p>
            <a:r>
              <a:rPr lang="en-US" dirty="0"/>
              <a:t>We declare it with { }</a:t>
            </a:r>
          </a:p>
          <a:p>
            <a:r>
              <a:rPr lang="en-US" dirty="0"/>
              <a:t>Example</a:t>
            </a:r>
            <a:r>
              <a:rPr lang="el-GR" dirty="0"/>
              <a:t>: </a:t>
            </a:r>
            <a:endParaRPr lang="en-US" dirty="0"/>
          </a:p>
        </p:txBody>
      </p:sp>
      <p:pic>
        <p:nvPicPr>
          <p:cNvPr id="5" name="Picture 4">
            <a:extLst>
              <a:ext uri="{FF2B5EF4-FFF2-40B4-BE49-F238E27FC236}">
                <a16:creationId xmlns:a16="http://schemas.microsoft.com/office/drawing/2014/main" id="{BB7CF850-D156-4CAF-B8E6-55610368034C}"/>
              </a:ext>
            </a:extLst>
          </p:cNvPr>
          <p:cNvPicPr>
            <a:picLocks noChangeAspect="1"/>
          </p:cNvPicPr>
          <p:nvPr/>
        </p:nvPicPr>
        <p:blipFill>
          <a:blip r:embed="rId2"/>
          <a:stretch>
            <a:fillRect/>
          </a:stretch>
        </p:blipFill>
        <p:spPr>
          <a:xfrm>
            <a:off x="2063297" y="4001294"/>
            <a:ext cx="4391025" cy="1876425"/>
          </a:xfrm>
          <a:prstGeom prst="rect">
            <a:avLst/>
          </a:prstGeom>
        </p:spPr>
      </p:pic>
    </p:spTree>
    <p:extLst>
      <p:ext uri="{BB962C8B-B14F-4D97-AF65-F5344CB8AC3E}">
        <p14:creationId xmlns:p14="http://schemas.microsoft.com/office/powerpoint/2010/main" val="3934018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FE584-EA97-482F-9D9F-6BCC3EB4293F}"/>
              </a:ext>
            </a:extLst>
          </p:cNvPr>
          <p:cNvSpPr>
            <a:spLocks noGrp="1"/>
          </p:cNvSpPr>
          <p:nvPr>
            <p:ph type="title"/>
          </p:nvPr>
        </p:nvSpPr>
        <p:spPr/>
        <p:txBody>
          <a:bodyPr/>
          <a:lstStyle/>
          <a:p>
            <a:r>
              <a:rPr lang="en-US"/>
              <a:t>Questions</a:t>
            </a:r>
            <a:endParaRPr lang="en-US" dirty="0"/>
          </a:p>
        </p:txBody>
      </p:sp>
      <p:sp>
        <p:nvSpPr>
          <p:cNvPr id="3" name="Content Placeholder 2">
            <a:extLst>
              <a:ext uri="{FF2B5EF4-FFF2-40B4-BE49-F238E27FC236}">
                <a16:creationId xmlns:a16="http://schemas.microsoft.com/office/drawing/2014/main" id="{D913B557-74D3-4199-998C-F7FF462D803B}"/>
              </a:ext>
            </a:extLst>
          </p:cNvPr>
          <p:cNvSpPr>
            <a:spLocks noGrp="1"/>
          </p:cNvSpPr>
          <p:nvPr>
            <p:ph idx="1"/>
          </p:nvPr>
        </p:nvSpPr>
        <p:spPr/>
        <p:txBody>
          <a:bodyPr/>
          <a:lstStyle/>
          <a:p>
            <a:r>
              <a:rPr lang="en-US" dirty="0"/>
              <a:t>What is the difference between a list ([]) and a map ({}) in Dart / Flutter?</a:t>
            </a:r>
          </a:p>
          <a:p>
            <a:pPr lvl="1"/>
            <a:r>
              <a:rPr lang="en-US" dirty="0"/>
              <a:t>Lists give you an ordered list of individual values, identified by an index.</a:t>
            </a:r>
          </a:p>
          <a:p>
            <a:pPr lvl="1"/>
            <a:r>
              <a:rPr lang="en-US" dirty="0"/>
              <a:t>The map uses key-value pairs where we get the values based on their key.</a:t>
            </a:r>
          </a:p>
          <a:p>
            <a:pPr lvl="1"/>
            <a:endParaRPr lang="en-US" dirty="0"/>
          </a:p>
          <a:p>
            <a:pPr lvl="1"/>
            <a:r>
              <a:rPr lang="en-US" dirty="0"/>
              <a:t>Example:</a:t>
            </a:r>
          </a:p>
          <a:p>
            <a:pPr marL="457200" lvl="1" indent="0">
              <a:buNone/>
            </a:pPr>
            <a:r>
              <a:rPr lang="en-US" dirty="0">
                <a:solidFill>
                  <a:schemeClr val="accent6"/>
                </a:solidFill>
              </a:rPr>
              <a:t>	print(questions[</a:t>
            </a:r>
            <a:r>
              <a:rPr lang="el-GR" dirty="0">
                <a:solidFill>
                  <a:schemeClr val="accent6"/>
                </a:solidFill>
              </a:rPr>
              <a:t>0</a:t>
            </a:r>
            <a:r>
              <a:rPr lang="en-US" dirty="0">
                <a:solidFill>
                  <a:schemeClr val="accent6"/>
                </a:solidFill>
              </a:rPr>
              <a:t>]['</a:t>
            </a:r>
            <a:r>
              <a:rPr lang="en-US" dirty="0" err="1">
                <a:solidFill>
                  <a:schemeClr val="accent6"/>
                </a:solidFill>
              </a:rPr>
              <a:t>questionText</a:t>
            </a:r>
            <a:r>
              <a:rPr lang="en-US" dirty="0">
                <a:solidFill>
                  <a:schemeClr val="accent6"/>
                </a:solidFill>
              </a:rPr>
              <a:t>’]) </a:t>
            </a:r>
            <a:r>
              <a:rPr lang="en-US" dirty="0"/>
              <a:t>prints</a:t>
            </a:r>
            <a:r>
              <a:rPr lang="el-GR" dirty="0"/>
              <a:t> </a:t>
            </a:r>
            <a:r>
              <a:rPr lang="en-US" dirty="0"/>
              <a:t>“What’s your favorite color”</a:t>
            </a:r>
          </a:p>
          <a:p>
            <a:pPr lvl="1"/>
            <a:endParaRPr lang="en-US" dirty="0"/>
          </a:p>
        </p:txBody>
      </p:sp>
      <p:pic>
        <p:nvPicPr>
          <p:cNvPr id="4" name="Picture 3">
            <a:extLst>
              <a:ext uri="{FF2B5EF4-FFF2-40B4-BE49-F238E27FC236}">
                <a16:creationId xmlns:a16="http://schemas.microsoft.com/office/drawing/2014/main" id="{D6984038-DF74-45F5-B3B6-CFE81282B70F}"/>
              </a:ext>
            </a:extLst>
          </p:cNvPr>
          <p:cNvPicPr>
            <a:picLocks noChangeAspect="1"/>
          </p:cNvPicPr>
          <p:nvPr/>
        </p:nvPicPr>
        <p:blipFill>
          <a:blip r:embed="rId2"/>
          <a:stretch>
            <a:fillRect/>
          </a:stretch>
        </p:blipFill>
        <p:spPr>
          <a:xfrm>
            <a:off x="3507472" y="4764205"/>
            <a:ext cx="3782561" cy="1612910"/>
          </a:xfrm>
          <a:prstGeom prst="rect">
            <a:avLst/>
          </a:prstGeom>
        </p:spPr>
      </p:pic>
    </p:spTree>
    <p:extLst>
      <p:ext uri="{BB962C8B-B14F-4D97-AF65-F5344CB8AC3E}">
        <p14:creationId xmlns:p14="http://schemas.microsoft.com/office/powerpoint/2010/main" val="1632923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BD4B2-74D5-4004-A9AC-D6FF0C379839}"/>
              </a:ext>
            </a:extLst>
          </p:cNvPr>
          <p:cNvSpPr>
            <a:spLocks noGrp="1"/>
          </p:cNvSpPr>
          <p:nvPr>
            <p:ph type="title"/>
          </p:nvPr>
        </p:nvSpPr>
        <p:spPr/>
        <p:txBody>
          <a:bodyPr/>
          <a:lstStyle/>
          <a:p>
            <a:r>
              <a:rPr lang="en-US" dirty="0"/>
              <a:t>Final vs Const </a:t>
            </a:r>
          </a:p>
        </p:txBody>
      </p:sp>
      <p:sp>
        <p:nvSpPr>
          <p:cNvPr id="3" name="Content Placeholder 2">
            <a:extLst>
              <a:ext uri="{FF2B5EF4-FFF2-40B4-BE49-F238E27FC236}">
                <a16:creationId xmlns:a16="http://schemas.microsoft.com/office/drawing/2014/main" id="{74C7C2C8-A18F-43EA-94D8-75A2828295F2}"/>
              </a:ext>
            </a:extLst>
          </p:cNvPr>
          <p:cNvSpPr>
            <a:spLocks noGrp="1"/>
          </p:cNvSpPr>
          <p:nvPr>
            <p:ph idx="1"/>
          </p:nvPr>
        </p:nvSpPr>
        <p:spPr/>
        <p:txBody>
          <a:bodyPr>
            <a:normAutofit fontScale="70000" lnSpcReduction="20000"/>
          </a:bodyPr>
          <a:lstStyle/>
          <a:p>
            <a:r>
              <a:rPr lang="el-GR" dirty="0"/>
              <a:t>“</a:t>
            </a:r>
            <a:r>
              <a:rPr lang="en-US" dirty="0"/>
              <a:t>Final</a:t>
            </a:r>
            <a:r>
              <a:rPr lang="el-GR" dirty="0"/>
              <a:t>“</a:t>
            </a:r>
            <a:r>
              <a:rPr lang="en-US" dirty="0"/>
              <a:t>:</a:t>
            </a:r>
          </a:p>
          <a:p>
            <a:pPr lvl="1"/>
            <a:r>
              <a:rPr lang="el-GR" dirty="0"/>
              <a:t> </a:t>
            </a:r>
            <a:r>
              <a:rPr lang="en-US" dirty="0"/>
              <a:t>means that the variable is assigned once:  </a:t>
            </a:r>
          </a:p>
          <a:p>
            <a:pPr lvl="1"/>
            <a:r>
              <a:rPr lang="en-US" dirty="0"/>
              <a:t>a final variable must be initialized. Once a value is assigned, the value of a final variable cannot be changed.</a:t>
            </a:r>
          </a:p>
          <a:p>
            <a:pPr lvl="1"/>
            <a:r>
              <a:rPr lang="en-US" dirty="0"/>
              <a:t>We know before the program runs that the value of this variable will not change but we still don't know the exact value. The value is assigned when the program is run </a:t>
            </a:r>
          </a:p>
          <a:p>
            <a:pPr lvl="1"/>
            <a:r>
              <a:rPr lang="en-US" dirty="0">
                <a:solidFill>
                  <a:schemeClr val="accent6"/>
                </a:solidFill>
              </a:rPr>
              <a:t>final birthday = </a:t>
            </a:r>
            <a:r>
              <a:rPr lang="en-US" dirty="0" err="1">
                <a:solidFill>
                  <a:schemeClr val="accent6"/>
                </a:solidFill>
              </a:rPr>
              <a:t>getBirthDateFromDB</a:t>
            </a:r>
            <a:r>
              <a:rPr lang="en-US" dirty="0">
                <a:solidFill>
                  <a:schemeClr val="accent6"/>
                </a:solidFill>
              </a:rPr>
              <a:t>()</a:t>
            </a:r>
            <a:endParaRPr lang="el-GR" dirty="0">
              <a:solidFill>
                <a:schemeClr val="accent6"/>
              </a:solidFill>
            </a:endParaRPr>
          </a:p>
          <a:p>
            <a:r>
              <a:rPr lang="en-US" dirty="0"/>
              <a:t>“Const”:</a:t>
            </a:r>
          </a:p>
          <a:p>
            <a:pPr lvl="1"/>
            <a:r>
              <a:rPr lang="en-US" dirty="0"/>
              <a:t>The value must be known at compile time,</a:t>
            </a:r>
          </a:p>
          <a:p>
            <a:pPr lvl="2"/>
            <a:r>
              <a:rPr lang="en-US" dirty="0">
                <a:solidFill>
                  <a:schemeClr val="accent6"/>
                </a:solidFill>
              </a:rPr>
              <a:t>const birthday = "2008/12/25“</a:t>
            </a:r>
          </a:p>
          <a:p>
            <a:pPr lvl="1"/>
            <a:r>
              <a:rPr lang="en-US" dirty="0"/>
              <a:t>Cannot be changed after initialization.</a:t>
            </a:r>
          </a:p>
          <a:p>
            <a:r>
              <a:rPr lang="en-US" dirty="0"/>
              <a:t>“Static”:</a:t>
            </a:r>
          </a:p>
          <a:p>
            <a:pPr lvl="1"/>
            <a:r>
              <a:rPr lang="en-US" dirty="0"/>
              <a:t>static is used for a class-level variable that is the same for every instance of the class, this means that if the data is static, it can be accessed without creating an object.</a:t>
            </a:r>
          </a:p>
          <a:p>
            <a:pPr lvl="2"/>
            <a:r>
              <a:rPr lang="en-US" dirty="0"/>
              <a:t>Example the Colors class where we use the colors without creating an object:</a:t>
            </a:r>
          </a:p>
          <a:p>
            <a:pPr lvl="2"/>
            <a:r>
              <a:rPr lang="en-US" dirty="0">
                <a:solidFill>
                  <a:schemeClr val="accent6"/>
                </a:solidFill>
              </a:rPr>
              <a:t>static const MaterialColor deepPurple = MaterialColor(</a:t>
            </a:r>
            <a:r>
              <a:rPr lang="el-GR" dirty="0"/>
              <a:t>…..</a:t>
            </a:r>
          </a:p>
          <a:p>
            <a:pPr lvl="2"/>
            <a:r>
              <a:rPr lang="en-US" dirty="0">
                <a:solidFill>
                  <a:schemeClr val="accent6"/>
                </a:solidFill>
              </a:rPr>
              <a:t>color: Colors.deepPurple</a:t>
            </a:r>
          </a:p>
          <a:p>
            <a:pPr lvl="2"/>
            <a:endParaRPr lang="el-GR" dirty="0"/>
          </a:p>
          <a:p>
            <a:pPr lvl="2"/>
            <a:endParaRPr lang="en-US" dirty="0"/>
          </a:p>
          <a:p>
            <a:pPr lvl="1"/>
            <a:endParaRPr lang="en-US" dirty="0"/>
          </a:p>
        </p:txBody>
      </p:sp>
    </p:spTree>
    <p:extLst>
      <p:ext uri="{BB962C8B-B14F-4D97-AF65-F5344CB8AC3E}">
        <p14:creationId xmlns:p14="http://schemas.microsoft.com/office/powerpoint/2010/main" val="3559666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61E6A-6EDA-4A8D-A83C-A321FF1A7C34}"/>
              </a:ext>
            </a:extLst>
          </p:cNvPr>
          <p:cNvSpPr>
            <a:spLocks noGrp="1"/>
          </p:cNvSpPr>
          <p:nvPr>
            <p:ph type="title"/>
          </p:nvPr>
        </p:nvSpPr>
        <p:spPr/>
        <p:txBody>
          <a:bodyPr/>
          <a:lstStyle/>
          <a:p>
            <a:r>
              <a:rPr lang="en-US" dirty="0"/>
              <a:t>One Line If statements</a:t>
            </a:r>
          </a:p>
        </p:txBody>
      </p:sp>
      <p:sp>
        <p:nvSpPr>
          <p:cNvPr id="3" name="Content Placeholder 2">
            <a:extLst>
              <a:ext uri="{FF2B5EF4-FFF2-40B4-BE49-F238E27FC236}">
                <a16:creationId xmlns:a16="http://schemas.microsoft.com/office/drawing/2014/main" id="{28DFC7C5-7BD2-4190-A70A-4B71187EADFC}"/>
              </a:ext>
            </a:extLst>
          </p:cNvPr>
          <p:cNvSpPr>
            <a:spLocks noGrp="1"/>
          </p:cNvSpPr>
          <p:nvPr>
            <p:ph idx="1"/>
          </p:nvPr>
        </p:nvSpPr>
        <p:spPr/>
        <p:txBody>
          <a:bodyPr/>
          <a:lstStyle/>
          <a:p>
            <a:r>
              <a:rPr lang="en-US" dirty="0"/>
              <a:t>If the condition we check is true, the code after the “?” is executed. while if it is false the code after the “:” is executed</a:t>
            </a:r>
            <a:endParaRPr lang="el-GR" dirty="0"/>
          </a:p>
          <a:p>
            <a:endParaRPr lang="el-GR" dirty="0"/>
          </a:p>
          <a:p>
            <a:endParaRPr lang="el-GR" dirty="0"/>
          </a:p>
          <a:p>
            <a:endParaRPr lang="en-US" dirty="0"/>
          </a:p>
          <a:p>
            <a:r>
              <a:rPr lang="en-US" dirty="0"/>
              <a:t>Example with widgets:</a:t>
            </a:r>
          </a:p>
        </p:txBody>
      </p:sp>
      <p:sp>
        <p:nvSpPr>
          <p:cNvPr id="9" name="Arrow: Right 8">
            <a:extLst>
              <a:ext uri="{FF2B5EF4-FFF2-40B4-BE49-F238E27FC236}">
                <a16:creationId xmlns:a16="http://schemas.microsoft.com/office/drawing/2014/main" id="{F2BD9FB2-1CD6-4D93-8BB5-B95ACF65BBBA}"/>
              </a:ext>
            </a:extLst>
          </p:cNvPr>
          <p:cNvSpPr/>
          <p:nvPr/>
        </p:nvSpPr>
        <p:spPr>
          <a:xfrm>
            <a:off x="6350466" y="3172005"/>
            <a:ext cx="850084" cy="363961"/>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E4AE1DAE-1BEF-464B-89AC-C594A5EBDFBB}"/>
              </a:ext>
            </a:extLst>
          </p:cNvPr>
          <p:cNvPicPr>
            <a:picLocks noChangeAspect="1"/>
          </p:cNvPicPr>
          <p:nvPr/>
        </p:nvPicPr>
        <p:blipFill>
          <a:blip r:embed="rId2"/>
          <a:stretch>
            <a:fillRect/>
          </a:stretch>
        </p:blipFill>
        <p:spPr>
          <a:xfrm>
            <a:off x="852606" y="2691469"/>
            <a:ext cx="5198376" cy="1504944"/>
          </a:xfrm>
          <a:prstGeom prst="rect">
            <a:avLst/>
          </a:prstGeom>
        </p:spPr>
      </p:pic>
      <p:pic>
        <p:nvPicPr>
          <p:cNvPr id="11" name="Picture 10">
            <a:extLst>
              <a:ext uri="{FF2B5EF4-FFF2-40B4-BE49-F238E27FC236}">
                <a16:creationId xmlns:a16="http://schemas.microsoft.com/office/drawing/2014/main" id="{F87C6A94-37B0-4569-967B-4C408A76A1AC}"/>
              </a:ext>
            </a:extLst>
          </p:cNvPr>
          <p:cNvPicPr>
            <a:picLocks noChangeAspect="1"/>
          </p:cNvPicPr>
          <p:nvPr/>
        </p:nvPicPr>
        <p:blipFill>
          <a:blip r:embed="rId3"/>
          <a:stretch>
            <a:fillRect/>
          </a:stretch>
        </p:blipFill>
        <p:spPr>
          <a:xfrm>
            <a:off x="7516812" y="2704797"/>
            <a:ext cx="3524742" cy="1514686"/>
          </a:xfrm>
          <a:prstGeom prst="rect">
            <a:avLst/>
          </a:prstGeom>
        </p:spPr>
      </p:pic>
      <p:pic>
        <p:nvPicPr>
          <p:cNvPr id="13" name="Picture 12">
            <a:extLst>
              <a:ext uri="{FF2B5EF4-FFF2-40B4-BE49-F238E27FC236}">
                <a16:creationId xmlns:a16="http://schemas.microsoft.com/office/drawing/2014/main" id="{160404F1-484C-4AFB-BA93-F5328750161E}"/>
              </a:ext>
            </a:extLst>
          </p:cNvPr>
          <p:cNvPicPr>
            <a:picLocks noChangeAspect="1"/>
          </p:cNvPicPr>
          <p:nvPr/>
        </p:nvPicPr>
        <p:blipFill>
          <a:blip r:embed="rId4"/>
          <a:stretch>
            <a:fillRect/>
          </a:stretch>
        </p:blipFill>
        <p:spPr>
          <a:xfrm>
            <a:off x="722500" y="4863839"/>
            <a:ext cx="5458587" cy="1457528"/>
          </a:xfrm>
          <a:prstGeom prst="rect">
            <a:avLst/>
          </a:prstGeom>
        </p:spPr>
      </p:pic>
    </p:spTree>
    <p:extLst>
      <p:ext uri="{BB962C8B-B14F-4D97-AF65-F5344CB8AC3E}">
        <p14:creationId xmlns:p14="http://schemas.microsoft.com/office/powerpoint/2010/main" val="905067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71F95-0DB4-4A77-8054-D5DADB626942}"/>
              </a:ext>
            </a:extLst>
          </p:cNvPr>
          <p:cNvSpPr>
            <a:spLocks noGrp="1"/>
          </p:cNvSpPr>
          <p:nvPr>
            <p:ph type="title"/>
          </p:nvPr>
        </p:nvSpPr>
        <p:spPr/>
        <p:txBody>
          <a:bodyPr/>
          <a:lstStyle/>
          <a:p>
            <a:r>
              <a:rPr lang="en-US" dirty="0"/>
              <a:t>Drawer Widget</a:t>
            </a:r>
          </a:p>
        </p:txBody>
      </p:sp>
      <p:sp>
        <p:nvSpPr>
          <p:cNvPr id="3" name="Content Placeholder 2">
            <a:extLst>
              <a:ext uri="{FF2B5EF4-FFF2-40B4-BE49-F238E27FC236}">
                <a16:creationId xmlns:a16="http://schemas.microsoft.com/office/drawing/2014/main" id="{6A568B9E-5CA5-4162-882F-10579690DAB2}"/>
              </a:ext>
            </a:extLst>
          </p:cNvPr>
          <p:cNvSpPr>
            <a:spLocks noGrp="1"/>
          </p:cNvSpPr>
          <p:nvPr>
            <p:ph idx="1"/>
          </p:nvPr>
        </p:nvSpPr>
        <p:spPr/>
        <p:txBody>
          <a:bodyPr/>
          <a:lstStyle/>
          <a:p>
            <a:r>
              <a:rPr lang="en-US" dirty="0"/>
              <a:t>Video and Details</a:t>
            </a:r>
            <a:r>
              <a:rPr lang="el-GR" dirty="0"/>
              <a:t>: </a:t>
            </a:r>
            <a:r>
              <a:rPr lang="en-US" dirty="0">
                <a:hlinkClick r:id="rId2"/>
              </a:rPr>
              <a:t>https://api.flutter.dev/flutter/material/Drawer-class.html</a:t>
            </a:r>
            <a:endParaRPr lang="en-US" dirty="0"/>
          </a:p>
          <a:p>
            <a:r>
              <a:rPr lang="en-US" dirty="0"/>
              <a:t>Example</a:t>
            </a:r>
            <a:r>
              <a:rPr lang="el-GR" dirty="0"/>
              <a:t> :</a:t>
            </a:r>
          </a:p>
        </p:txBody>
      </p:sp>
      <p:pic>
        <p:nvPicPr>
          <p:cNvPr id="4" name="Picture 3">
            <a:extLst>
              <a:ext uri="{FF2B5EF4-FFF2-40B4-BE49-F238E27FC236}">
                <a16:creationId xmlns:a16="http://schemas.microsoft.com/office/drawing/2014/main" id="{BF8C5CFE-D31F-4A3A-AC05-93B06467C163}"/>
              </a:ext>
            </a:extLst>
          </p:cNvPr>
          <p:cNvPicPr>
            <a:picLocks noChangeAspect="1"/>
          </p:cNvPicPr>
          <p:nvPr/>
        </p:nvPicPr>
        <p:blipFill>
          <a:blip r:embed="rId3"/>
          <a:stretch>
            <a:fillRect/>
          </a:stretch>
        </p:blipFill>
        <p:spPr>
          <a:xfrm>
            <a:off x="4195947" y="2433545"/>
            <a:ext cx="3800105" cy="4010534"/>
          </a:xfrm>
          <a:prstGeom prst="rect">
            <a:avLst/>
          </a:prstGeom>
        </p:spPr>
      </p:pic>
    </p:spTree>
    <p:extLst>
      <p:ext uri="{BB962C8B-B14F-4D97-AF65-F5344CB8AC3E}">
        <p14:creationId xmlns:p14="http://schemas.microsoft.com/office/powerpoint/2010/main" val="3029160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D420F-9F04-4054-935A-B6E3C400A6A9}"/>
              </a:ext>
            </a:extLst>
          </p:cNvPr>
          <p:cNvSpPr>
            <a:spLocks noGrp="1"/>
          </p:cNvSpPr>
          <p:nvPr>
            <p:ph type="title"/>
          </p:nvPr>
        </p:nvSpPr>
        <p:spPr/>
        <p:txBody>
          <a:bodyPr/>
          <a:lstStyle/>
          <a:p>
            <a:r>
              <a:rPr lang="en-US" dirty="0"/>
              <a:t>Custom Drawer</a:t>
            </a:r>
          </a:p>
        </p:txBody>
      </p:sp>
      <p:sp>
        <p:nvSpPr>
          <p:cNvPr id="3" name="Content Placeholder 2">
            <a:extLst>
              <a:ext uri="{FF2B5EF4-FFF2-40B4-BE49-F238E27FC236}">
                <a16:creationId xmlns:a16="http://schemas.microsoft.com/office/drawing/2014/main" id="{04DDC13A-B4E4-4ECD-924A-00674BBE2459}"/>
              </a:ext>
            </a:extLst>
          </p:cNvPr>
          <p:cNvSpPr>
            <a:spLocks noGrp="1"/>
          </p:cNvSpPr>
          <p:nvPr>
            <p:ph idx="1"/>
          </p:nvPr>
        </p:nvSpPr>
        <p:spPr>
          <a:xfrm>
            <a:off x="443366" y="1825625"/>
            <a:ext cx="3917666" cy="4351338"/>
          </a:xfrm>
        </p:spPr>
        <p:txBody>
          <a:bodyPr/>
          <a:lstStyle/>
          <a:p>
            <a:r>
              <a:rPr lang="en-US" dirty="0"/>
              <a:t>ListTile builder</a:t>
            </a:r>
          </a:p>
        </p:txBody>
      </p:sp>
      <p:pic>
        <p:nvPicPr>
          <p:cNvPr id="5" name="Picture 4">
            <a:extLst>
              <a:ext uri="{FF2B5EF4-FFF2-40B4-BE49-F238E27FC236}">
                <a16:creationId xmlns:a16="http://schemas.microsoft.com/office/drawing/2014/main" id="{C4069C2E-0D43-4599-87EB-C74D85E7DA69}"/>
              </a:ext>
            </a:extLst>
          </p:cNvPr>
          <p:cNvPicPr>
            <a:picLocks noChangeAspect="1"/>
          </p:cNvPicPr>
          <p:nvPr/>
        </p:nvPicPr>
        <p:blipFill>
          <a:blip r:embed="rId2"/>
          <a:stretch>
            <a:fillRect/>
          </a:stretch>
        </p:blipFill>
        <p:spPr>
          <a:xfrm>
            <a:off x="480157" y="2658156"/>
            <a:ext cx="3773528" cy="1984409"/>
          </a:xfrm>
          <a:prstGeom prst="rect">
            <a:avLst/>
          </a:prstGeom>
        </p:spPr>
      </p:pic>
      <p:pic>
        <p:nvPicPr>
          <p:cNvPr id="6" name="Picture 5">
            <a:extLst>
              <a:ext uri="{FF2B5EF4-FFF2-40B4-BE49-F238E27FC236}">
                <a16:creationId xmlns:a16="http://schemas.microsoft.com/office/drawing/2014/main" id="{970D8A57-4CF7-489B-AE81-C10C9102C50D}"/>
              </a:ext>
            </a:extLst>
          </p:cNvPr>
          <p:cNvPicPr>
            <a:picLocks noChangeAspect="1"/>
          </p:cNvPicPr>
          <p:nvPr/>
        </p:nvPicPr>
        <p:blipFill>
          <a:blip r:embed="rId3"/>
          <a:stretch>
            <a:fillRect/>
          </a:stretch>
        </p:blipFill>
        <p:spPr>
          <a:xfrm>
            <a:off x="9840053" y="1547404"/>
            <a:ext cx="2351947" cy="4907779"/>
          </a:xfrm>
          <a:prstGeom prst="rect">
            <a:avLst/>
          </a:prstGeom>
        </p:spPr>
      </p:pic>
      <p:pic>
        <p:nvPicPr>
          <p:cNvPr id="7" name="Picture 6">
            <a:extLst>
              <a:ext uri="{FF2B5EF4-FFF2-40B4-BE49-F238E27FC236}">
                <a16:creationId xmlns:a16="http://schemas.microsoft.com/office/drawing/2014/main" id="{2EADAA9A-62B1-4210-8620-0E704020130D}"/>
              </a:ext>
            </a:extLst>
          </p:cNvPr>
          <p:cNvPicPr>
            <a:picLocks noChangeAspect="1"/>
          </p:cNvPicPr>
          <p:nvPr/>
        </p:nvPicPr>
        <p:blipFill>
          <a:blip r:embed="rId4"/>
          <a:stretch>
            <a:fillRect/>
          </a:stretch>
        </p:blipFill>
        <p:spPr>
          <a:xfrm>
            <a:off x="4361031" y="1761438"/>
            <a:ext cx="5264329" cy="4479709"/>
          </a:xfrm>
          <a:prstGeom prst="rect">
            <a:avLst/>
          </a:prstGeom>
        </p:spPr>
      </p:pic>
    </p:spTree>
    <p:extLst>
      <p:ext uri="{BB962C8B-B14F-4D97-AF65-F5344CB8AC3E}">
        <p14:creationId xmlns:p14="http://schemas.microsoft.com/office/powerpoint/2010/main" val="478590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A0870-534B-4B6B-A4F5-1C8E3BF23E5A}"/>
              </a:ext>
            </a:extLst>
          </p:cNvPr>
          <p:cNvSpPr>
            <a:spLocks noGrp="1"/>
          </p:cNvSpPr>
          <p:nvPr>
            <p:ph type="title"/>
          </p:nvPr>
        </p:nvSpPr>
        <p:spPr/>
        <p:txBody>
          <a:bodyPr/>
          <a:lstStyle/>
          <a:p>
            <a:r>
              <a:rPr lang="en-US" dirty="0"/>
              <a:t>Exercise 1: Drawer &amp; Navigation</a:t>
            </a:r>
          </a:p>
        </p:txBody>
      </p:sp>
      <p:sp>
        <p:nvSpPr>
          <p:cNvPr id="3" name="Content Placeholder 2">
            <a:extLst>
              <a:ext uri="{FF2B5EF4-FFF2-40B4-BE49-F238E27FC236}">
                <a16:creationId xmlns:a16="http://schemas.microsoft.com/office/drawing/2014/main" id="{F6564598-AACD-4449-B86E-E80382870CAB}"/>
              </a:ext>
            </a:extLst>
          </p:cNvPr>
          <p:cNvSpPr>
            <a:spLocks noGrp="1"/>
          </p:cNvSpPr>
          <p:nvPr>
            <p:ph idx="1"/>
          </p:nvPr>
        </p:nvSpPr>
        <p:spPr/>
        <p:txBody>
          <a:bodyPr/>
          <a:lstStyle/>
          <a:p>
            <a:r>
              <a:rPr lang="en-US" dirty="0"/>
              <a:t>Create a </a:t>
            </a:r>
            <a:r>
              <a:rPr lang="en-US" b="1" dirty="0"/>
              <a:t>Drawer menu</a:t>
            </a:r>
            <a:r>
              <a:rPr lang="en-US" dirty="0"/>
              <a:t> and navigate between screens</a:t>
            </a:r>
          </a:p>
          <a:p>
            <a:pPr lvl="1"/>
            <a:r>
              <a:rPr lang="en-US" dirty="0"/>
              <a:t>Add a </a:t>
            </a:r>
            <a:r>
              <a:rPr lang="en-US" dirty="0" err="1"/>
              <a:t>ListTile</a:t>
            </a:r>
            <a:r>
              <a:rPr lang="en-US" dirty="0"/>
              <a:t> for Home</a:t>
            </a:r>
          </a:p>
          <a:p>
            <a:pPr lvl="1"/>
            <a:r>
              <a:rPr lang="en-US" dirty="0"/>
              <a:t>Add a </a:t>
            </a:r>
            <a:r>
              <a:rPr lang="en-US" dirty="0" err="1"/>
              <a:t>ListTile</a:t>
            </a:r>
            <a:r>
              <a:rPr lang="en-US" dirty="0"/>
              <a:t> for Settings</a:t>
            </a:r>
          </a:p>
          <a:p>
            <a:pPr lvl="1"/>
            <a:r>
              <a:rPr lang="en-US" dirty="0"/>
              <a:t>Navigate to /settings when clicked</a:t>
            </a:r>
          </a:p>
          <a:p>
            <a:r>
              <a:rPr lang="en-US" dirty="0"/>
              <a:t>Hints</a:t>
            </a:r>
          </a:p>
          <a:p>
            <a:pPr lvl="1"/>
            <a:r>
              <a:rPr lang="en-US" dirty="0" err="1"/>
              <a:t>Navigator.of</a:t>
            </a:r>
            <a:r>
              <a:rPr lang="en-US" dirty="0"/>
              <a:t>(context).</a:t>
            </a:r>
            <a:r>
              <a:rPr lang="en-US" dirty="0" err="1"/>
              <a:t>pushNamed</a:t>
            </a:r>
            <a:r>
              <a:rPr lang="en-US" dirty="0"/>
              <a:t>('/settings’)</a:t>
            </a:r>
          </a:p>
          <a:p>
            <a:pPr lvl="1"/>
            <a:r>
              <a:rPr lang="en-US" dirty="0"/>
              <a:t>Use </a:t>
            </a:r>
            <a:r>
              <a:rPr lang="en-US" dirty="0" err="1"/>
              <a:t>onTap</a:t>
            </a:r>
            <a:endParaRPr lang="en-US" dirty="0"/>
          </a:p>
          <a:p>
            <a:pPr lvl="1"/>
            <a:r>
              <a:rPr lang="en-US" dirty="0"/>
              <a:t>Add an Icon</a:t>
            </a:r>
          </a:p>
        </p:txBody>
      </p:sp>
    </p:spTree>
    <p:extLst>
      <p:ext uri="{BB962C8B-B14F-4D97-AF65-F5344CB8AC3E}">
        <p14:creationId xmlns:p14="http://schemas.microsoft.com/office/powerpoint/2010/main" val="4011652715"/>
      </p:ext>
    </p:extLst>
  </p:cSld>
  <p:clrMapOvr>
    <a:masterClrMapping/>
  </p:clrMapOvr>
</p:sld>
</file>

<file path=ppt/theme/theme1.xml><?xml version="1.0" encoding="utf-8"?>
<a:theme xmlns:a="http://schemas.openxmlformats.org/drawingml/2006/main" name="Θέμα του Office">
  <a:themeElements>
    <a:clrScheme name="Custom 12">
      <a:dk1>
        <a:srgbClr val="000000"/>
      </a:dk1>
      <a:lt1>
        <a:srgbClr val="FFFFFF"/>
      </a:lt1>
      <a:dk2>
        <a:srgbClr val="6D6E71"/>
      </a:dk2>
      <a:lt2>
        <a:srgbClr val="58595B"/>
      </a:lt2>
      <a:accent1>
        <a:srgbClr val="0065A4"/>
      </a:accent1>
      <a:accent2>
        <a:srgbClr val="47C3D3"/>
      </a:accent2>
      <a:accent3>
        <a:srgbClr val="8F2D63"/>
      </a:accent3>
      <a:accent4>
        <a:srgbClr val="1A6871"/>
      </a:accent4>
      <a:accent5>
        <a:srgbClr val="0C4360"/>
      </a:accent5>
      <a:accent6>
        <a:srgbClr val="F47735"/>
      </a:accent6>
      <a:hlink>
        <a:srgbClr val="00559A"/>
      </a:hlink>
      <a:folHlink>
        <a:srgbClr val="595851"/>
      </a:folHlink>
    </a:clrScheme>
    <a:fontScheme name="Custom 3">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66687569_Modern blue presentation_AAS_v5" id="{C7B59113-CD15-4341-96CA-86E715D5BE98}" vid="{5A8FDAEB-3DF3-4B3C-A708-49813F8D6F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φροντιστηριο8</Template>
  <TotalTime>2643</TotalTime>
  <Words>1285</Words>
  <Application>Microsoft Office PowerPoint</Application>
  <PresentationFormat>Widescreen</PresentationFormat>
  <Paragraphs>133</Paragraphs>
  <Slides>19</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Trade Gothic LT Pro</vt:lpstr>
      <vt:lpstr>Trebuchet MS</vt:lpstr>
      <vt:lpstr>Θέμα του Office</vt:lpstr>
      <vt:lpstr>Biomedical Informatics</vt:lpstr>
      <vt:lpstr>Lecture 4</vt:lpstr>
      <vt:lpstr>Class Map</vt:lpstr>
      <vt:lpstr>Questions</vt:lpstr>
      <vt:lpstr>Final vs Const </vt:lpstr>
      <vt:lpstr>One Line If statements</vt:lpstr>
      <vt:lpstr>Drawer Widget</vt:lpstr>
      <vt:lpstr>Custom Drawer</vt:lpstr>
      <vt:lpstr>Exercise 1: Drawer &amp; Navigation</vt:lpstr>
      <vt:lpstr>Questions</vt:lpstr>
      <vt:lpstr>Questions</vt:lpstr>
      <vt:lpstr>Installing External Packages</vt:lpstr>
      <vt:lpstr>Date Format</vt:lpstr>
      <vt:lpstr>ListView Class</vt:lpstr>
      <vt:lpstr>Future Class</vt:lpstr>
      <vt:lpstr>Futures</vt:lpstr>
      <vt:lpstr>Synchronous and Asynchronous programming</vt:lpstr>
      <vt:lpstr>Read Local JSON file</vt:lpstr>
      <vt:lpstr>Exercise 2: JSON &amp; FutureBuilder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Πολυμεσικές Υπηρεσίες στην Υγεία</dc:title>
  <dc:creator>MARIA XATZIMINA</dc:creator>
  <cp:lastModifiedBy>Maria Chatzimina</cp:lastModifiedBy>
  <cp:revision>97</cp:revision>
  <dcterms:created xsi:type="dcterms:W3CDTF">2020-11-25T13:35:16Z</dcterms:created>
  <dcterms:modified xsi:type="dcterms:W3CDTF">2026-04-19T21:18:39Z</dcterms:modified>
</cp:coreProperties>
</file>