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7" r:id="rId4"/>
    <p:sldId id="279" r:id="rId5"/>
    <p:sldId id="280" r:id="rId6"/>
    <p:sldId id="297" r:id="rId7"/>
    <p:sldId id="303" r:id="rId8"/>
    <p:sldId id="281" r:id="rId9"/>
    <p:sldId id="270" r:id="rId10"/>
    <p:sldId id="274" r:id="rId11"/>
    <p:sldId id="275" r:id="rId12"/>
    <p:sldId id="276" r:id="rId13"/>
    <p:sldId id="282" r:id="rId14"/>
    <p:sldId id="262" r:id="rId15"/>
    <p:sldId id="261" r:id="rId16"/>
    <p:sldId id="259" r:id="rId17"/>
    <p:sldId id="271" r:id="rId18"/>
    <p:sldId id="304" r:id="rId19"/>
    <p:sldId id="272" r:id="rId20"/>
    <p:sldId id="273" r:id="rId21"/>
    <p:sldId id="305" r:id="rId22"/>
    <p:sldId id="287" r:id="rId23"/>
    <p:sldId id="294" r:id="rId24"/>
    <p:sldId id="295" r:id="rId25"/>
    <p:sldId id="296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ED0CFF-23B1-475B-9ED0-571008BF3EDD}">
          <p14:sldIdLst>
            <p14:sldId id="256"/>
            <p14:sldId id="257"/>
            <p14:sldId id="277"/>
            <p14:sldId id="279"/>
            <p14:sldId id="280"/>
            <p14:sldId id="297"/>
            <p14:sldId id="303"/>
            <p14:sldId id="281"/>
            <p14:sldId id="270"/>
            <p14:sldId id="274"/>
            <p14:sldId id="275"/>
            <p14:sldId id="276"/>
            <p14:sldId id="282"/>
            <p14:sldId id="262"/>
            <p14:sldId id="261"/>
            <p14:sldId id="259"/>
            <p14:sldId id="271"/>
            <p14:sldId id="304"/>
            <p14:sldId id="272"/>
            <p14:sldId id="273"/>
            <p14:sldId id="305"/>
            <p14:sldId id="287"/>
            <p14:sldId id="294"/>
            <p14:sldId id="295"/>
            <p14:sldId id="29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CE3D-21F5-4751-9977-6730DFA11C7D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24AE-66E5-4C7C-9B80-13B9BE190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4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92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7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8885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70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4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7881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410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0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277382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9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804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1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62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18B1-563C-46EA-887B-805420265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2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flutter_staggered_grid_view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dart-lang.github.io/linter/lints/prefer_const_constructors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sqflite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0561-5ABA-45FB-82EB-0F290370F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err="1"/>
              <a:t>Βιοϊατρική</a:t>
            </a:r>
            <a:r>
              <a:rPr lang="el-GR" sz="4800"/>
              <a:t> </a:t>
            </a:r>
            <a:br>
              <a:rPr lang="el-GR" sz="4800"/>
            </a:br>
            <a:r>
              <a:rPr lang="el-GR" sz="4800"/>
              <a:t>Πληροφορική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DF3DB-868C-4675-95AC-1E8993006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Λευτέρης </a:t>
            </a:r>
            <a:r>
              <a:rPr lang="el-GR" dirty="0" err="1"/>
              <a:t>Κουμάκης</a:t>
            </a:r>
            <a:r>
              <a:rPr lang="el-GR" dirty="0"/>
              <a:t>,</a:t>
            </a:r>
          </a:p>
          <a:p>
            <a:r>
              <a:rPr lang="el-GR" dirty="0"/>
              <a:t>Μαρία Χατζημηνά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7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882B-FC1D-444B-B123-6C5D4BFD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8B63-95BC-4A8D-A014-F3953695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379128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http.get </a:t>
            </a:r>
            <a:r>
              <a:rPr lang="el-GR" dirty="0"/>
              <a:t>επιστρέφει ένα αντικείμενο </a:t>
            </a:r>
            <a:r>
              <a:rPr lang="en-US" dirty="0"/>
              <a:t>future</a:t>
            </a:r>
          </a:p>
          <a:p>
            <a:r>
              <a:rPr lang="el-GR" dirty="0"/>
              <a:t>Χρησιμοποιούμε την μέθοδο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then((value){})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σε ένα </a:t>
            </a:r>
            <a:r>
              <a:rPr lang="en-US" dirty="0"/>
              <a:t>future</a:t>
            </a:r>
            <a:r>
              <a:rPr lang="el-GR" dirty="0"/>
              <a:t> όταν θέλουμε να εκτελέσουμε κώδικα αφού εκχωρηθούν στο </a:t>
            </a:r>
            <a:r>
              <a:rPr lang="en-US" dirty="0"/>
              <a:t>future </a:t>
            </a:r>
            <a:r>
              <a:rPr lang="el-GR" dirty="0"/>
              <a:t>δεδομένα</a:t>
            </a:r>
            <a:r>
              <a:rPr lang="en-US" dirty="0"/>
              <a:t>.</a:t>
            </a:r>
          </a:p>
          <a:p>
            <a:r>
              <a:rPr lang="el-GR" dirty="0"/>
              <a:t>Στο παράδειγμα χρησιμοποιούμε την </a:t>
            </a:r>
            <a:r>
              <a:rPr lang="en-US" dirty="0"/>
              <a:t>async </a:t>
            </a:r>
            <a:r>
              <a:rPr lang="el-GR" dirty="0" err="1"/>
              <a:t>μεθοδο</a:t>
            </a:r>
            <a:r>
              <a:rPr lang="el-GR" dirty="0"/>
              <a:t> για να δείξουμε ένα </a:t>
            </a:r>
            <a:r>
              <a:rPr lang="en-US" dirty="0"/>
              <a:t>loader</a:t>
            </a:r>
            <a:r>
              <a:rPr lang="el-GR" dirty="0"/>
              <a:t> ο οποίος εμφανίζεται στην οθόνη μέχρι την αλλαγή της τιμής της μεταβλητής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isLoading</a:t>
            </a:r>
            <a:r>
              <a:rPr lang="el-GR" dirty="0"/>
              <a:t> από </a:t>
            </a:r>
            <a:r>
              <a:rPr lang="en-US" dirty="0"/>
              <a:t>true </a:t>
            </a:r>
            <a:r>
              <a:rPr lang="el-GR" dirty="0"/>
              <a:t>σε </a:t>
            </a:r>
            <a:r>
              <a:rPr lang="en-US" dirty="0"/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87DF7-BE01-4AE6-881C-81C92CE9E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00" y="1235585"/>
            <a:ext cx="2506200" cy="501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90D97-5A35-4AE0-A612-DF1ED841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857" y="892025"/>
            <a:ext cx="4639186" cy="57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5184-71A0-4B7A-BA06-F4584D79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GestureDetector vs InkWell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A5C8-F35C-44D8-B28C-C8888C13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τα δύο παρέχουν πολλές κοινές λειτουργίες όπως το onTap, onLongPress κ.λπ. Η κύρια διαφορά είναι ότι το GestureDetector παρέχει περισσότερους ελέγχους όπως dragging κ.λ.π. ενώ δεν περιλαμβάνει το </a:t>
            </a:r>
            <a:r>
              <a:rPr lang="en-US" dirty="0"/>
              <a:t>ripple effect</a:t>
            </a:r>
            <a:r>
              <a:rPr lang="el-GR" dirty="0"/>
              <a:t>, το οποίο κάνει το InkWell.</a:t>
            </a:r>
            <a:endParaRPr lang="en-US" dirty="0"/>
          </a:p>
          <a:p>
            <a:r>
              <a:rPr lang="el-GR" dirty="0"/>
              <a:t>Μπορείτε να χρησιμοποιήσετε οποιοδήποτε από τα δυο ανάλογα με τις ανάγκες σας, </a:t>
            </a:r>
          </a:p>
          <a:p>
            <a:pPr lvl="1"/>
            <a:r>
              <a:rPr lang="el-GR" dirty="0"/>
              <a:t>αν θέλετε το εφέ κυματισμού (</a:t>
            </a:r>
            <a:r>
              <a:rPr lang="en-US" dirty="0"/>
              <a:t>ripple effect</a:t>
            </a:r>
            <a:r>
              <a:rPr lang="el-GR" dirty="0"/>
              <a:t>) επιλέγετε το InkWell, </a:t>
            </a:r>
          </a:p>
          <a:p>
            <a:pPr lvl="1"/>
            <a:r>
              <a:rPr lang="el-GR" dirty="0"/>
              <a:t>αν χρειάζεστε περισσότερα στοιχεία ελέγχου επιλέγετε το GestureDetector </a:t>
            </a:r>
          </a:p>
          <a:p>
            <a:pPr lvl="1"/>
            <a:r>
              <a:rPr lang="el-GR" dirty="0"/>
              <a:t>ή μπορείτε να συνδυάσετε και τα δύο.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97A63-B1B2-4F8E-A556-024D17B0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65" y="534047"/>
            <a:ext cx="11214100" cy="535531"/>
          </a:xfrm>
        </p:spPr>
        <p:txBody>
          <a:bodyPr/>
          <a:lstStyle/>
          <a:p>
            <a:r>
              <a:rPr lang="en-US" dirty="0"/>
              <a:t>StaggeredGridView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B9CDB-0D53-437A-B697-8C78DD54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</a:t>
            </a:r>
            <a:r>
              <a:rPr lang="el-GR" dirty="0"/>
              <a:t>: </a:t>
            </a:r>
            <a:r>
              <a:rPr lang="en-US" dirty="0">
                <a:hlinkClick r:id="rId2"/>
              </a:rPr>
              <a:t>https://pub.dev/packages/flutter_staggered_grid_view</a:t>
            </a:r>
            <a:endParaRPr lang="el-GR" dirty="0"/>
          </a:p>
          <a:p>
            <a:pPr lvl="1"/>
            <a:r>
              <a:rPr lang="el-GR" dirty="0"/>
              <a:t>Οδηγίες εγκατάστασης στο </a:t>
            </a:r>
            <a:r>
              <a:rPr lang="en-US" dirty="0"/>
              <a:t>tab</a:t>
            </a:r>
            <a:r>
              <a:rPr lang="el-GR" dirty="0"/>
              <a:t> </a:t>
            </a:r>
            <a:r>
              <a:rPr lang="en-US" dirty="0"/>
              <a:t>“Installing”</a:t>
            </a:r>
          </a:p>
          <a:p>
            <a:r>
              <a:rPr lang="el-GR" dirty="0"/>
              <a:t>Εισάγουμε στο </a:t>
            </a:r>
            <a:r>
              <a:rPr lang="en-US" dirty="0"/>
              <a:t>pubspec.yaml 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flutter_staggered_grid_view:</a:t>
            </a:r>
          </a:p>
          <a:p>
            <a:r>
              <a:rPr lang="el-GR" dirty="0"/>
              <a:t>Αν δεν εγκατασταθεί αυτόματα όταν σώσουμε το αρχείο τρέχουμε: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flutter pub get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To </a:t>
            </a:r>
            <a:r>
              <a:rPr lang="el-GR" dirty="0"/>
              <a:t>κάνουμε </a:t>
            </a:r>
            <a:r>
              <a:rPr lang="en-US" dirty="0"/>
              <a:t>import </a:t>
            </a:r>
            <a:r>
              <a:rPr lang="el-GR" dirty="0"/>
              <a:t>στο αρχείο που θέλουμε να το χρησιμοποιήσουμε: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import 'package:flutter_staggered_grid_view/flutter_staggered_grid_view.dart';</a:t>
            </a:r>
          </a:p>
        </p:txBody>
      </p:sp>
    </p:spTree>
    <p:extLst>
      <p:ext uri="{BB962C8B-B14F-4D97-AF65-F5344CB8AC3E}">
        <p14:creationId xmlns:p14="http://schemas.microsoft.com/office/powerpoint/2010/main" val="186574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34A9D-963D-4D3F-994D-0193C0BA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StaggeredGridView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B8FEF-1624-473A-933C-3A990B2BC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StaggeredGridView.count </a:t>
            </a:r>
            <a:r>
              <a:rPr lang="el-GR" dirty="0"/>
              <a:t>ο </a:t>
            </a:r>
            <a:r>
              <a:rPr lang="en-US" dirty="0"/>
              <a:t>constructor </a:t>
            </a:r>
            <a:r>
              <a:rPr lang="el-GR" dirty="0"/>
              <a:t>που χρησιμοποιείται πιο συχνά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crossAxisCount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Ο αριθμός των στηλών που θέλουμε να καλύπτει το </a:t>
            </a:r>
            <a:r>
              <a:rPr lang="en-US" dirty="0"/>
              <a:t>grid view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crossAxisSpacing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Το κενό αναμεσά στα κουτιά/</a:t>
            </a:r>
            <a:r>
              <a:rPr lang="en-US" dirty="0"/>
              <a:t>tiles</a:t>
            </a:r>
            <a:r>
              <a:rPr lang="el-GR" dirty="0"/>
              <a:t> στον οριζόντιο άξονα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mainAxisSpacing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</a:t>
            </a:r>
            <a:r>
              <a:rPr lang="el-GR" dirty="0"/>
              <a:t>ο κενό αναμεσά στο κουτιά/</a:t>
            </a:r>
            <a:r>
              <a:rPr lang="en-US" dirty="0"/>
              <a:t>tiles</a:t>
            </a:r>
            <a:r>
              <a:rPr lang="el-GR" dirty="0"/>
              <a:t> στον κάθετο άξονα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8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E2E3-818D-415E-B60F-39DE5172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 dirty="0"/>
              <a:t>StaggeredGridView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4AB9-8239-4603-B224-71D21DAE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3649241" cy="435133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</a:t>
            </a:r>
            <a:r>
              <a:rPr lang="en-US" dirty="0"/>
              <a:t>TotalViews</a:t>
            </a:r>
            <a:r>
              <a:rPr lang="el-GR" dirty="0"/>
              <a:t> καλύπτει και τις 2 στήλες που έχουμε δηλώσει στο </a:t>
            </a:r>
            <a:r>
              <a:rPr lang="en-US" dirty="0"/>
              <a:t>crossAxisCount</a:t>
            </a:r>
            <a:r>
              <a:rPr lang="el-GR" dirty="0"/>
              <a:t> και έχει  μικρότερο ύψος από το </a:t>
            </a:r>
            <a:r>
              <a:rPr lang="en-US" dirty="0"/>
              <a:t>Settings</a:t>
            </a:r>
            <a:r>
              <a:rPr lang="el-GR" dirty="0"/>
              <a:t> γιατί στο </a:t>
            </a:r>
            <a:r>
              <a:rPr lang="en-US" dirty="0" err="1"/>
              <a:t>mainAxisCellCount</a:t>
            </a:r>
            <a:r>
              <a:rPr lang="el-GR" dirty="0"/>
              <a:t> έχουμε την τιμή 1</a:t>
            </a:r>
          </a:p>
          <a:p>
            <a:r>
              <a:rPr lang="en-US" dirty="0"/>
              <a:t>To messages </a:t>
            </a:r>
            <a:r>
              <a:rPr lang="el-GR" dirty="0"/>
              <a:t>και </a:t>
            </a:r>
            <a:r>
              <a:rPr lang="en-US" dirty="0"/>
              <a:t>notifications</a:t>
            </a:r>
            <a:r>
              <a:rPr lang="el-GR" dirty="0"/>
              <a:t> δηλώνουμε ότι καλύπτει το καθένα από μια στήλη για να δημιουργηθούν διπλά - διπλά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5199C-D010-4E6D-B545-F980A09F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62" y="1567726"/>
            <a:ext cx="2555838" cy="4867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C7BD0-2CA8-42A4-A29F-58FA70B0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883" y="1500285"/>
            <a:ext cx="4930837" cy="50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3E34-AA1E-46B3-967E-1B31043C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1E03-0F1F-4108-9B37-92ED1171F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639143" cy="731144"/>
          </a:xfrm>
        </p:spPr>
        <p:txBody>
          <a:bodyPr/>
          <a:lstStyle/>
          <a:p>
            <a:r>
              <a:rPr lang="en-US" dirty="0"/>
              <a:t>Command Pallete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γράφουμε</a:t>
            </a:r>
            <a:r>
              <a:rPr lang="en-US" dirty="0">
                <a:sym typeface="Wingdings" panose="05000000000000000000" pitchFamily="2" charset="2"/>
              </a:rPr>
              <a:t> outline view</a:t>
            </a:r>
            <a:r>
              <a:rPr lang="el-GR" dirty="0">
                <a:sym typeface="Wingdings" panose="05000000000000000000" pitchFamily="2" charset="2"/>
              </a:rPr>
              <a:t>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επιλέγουμε </a:t>
            </a:r>
            <a:r>
              <a:rPr lang="en-US" dirty="0">
                <a:sym typeface="Wingdings" panose="05000000000000000000" pitchFamily="2" charset="2"/>
              </a:rPr>
              <a:t>outline view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2CC36-5DC3-4990-A758-360BD6BD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27" y="2556769"/>
            <a:ext cx="5360373" cy="3620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D99EB-FA4A-44DA-BD2C-5A6C9024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13" y="2654423"/>
            <a:ext cx="3766451" cy="35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5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E0DD33-0D62-4FA3-BFFD-2864E720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8BAE57-E082-4EE3-AF83-9D523D3E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Επιλέγουμε το </a:t>
            </a:r>
            <a:r>
              <a:rPr lang="en-US" dirty="0"/>
              <a:t>widget </a:t>
            </a:r>
            <a:r>
              <a:rPr lang="el-GR" dirty="0"/>
              <a:t>που θέλουμε (γίνεται </a:t>
            </a:r>
            <a:r>
              <a:rPr lang="en-US" dirty="0"/>
              <a:t>highlighted </a:t>
            </a:r>
            <a:r>
              <a:rPr lang="el-GR" dirty="0"/>
              <a:t>στον κώδικα)</a:t>
            </a:r>
            <a:r>
              <a:rPr lang="en-US" dirty="0"/>
              <a:t> </a:t>
            </a:r>
          </a:p>
          <a:p>
            <a:r>
              <a:rPr lang="el-GR" dirty="0"/>
              <a:t>Στο </a:t>
            </a:r>
            <a:r>
              <a:rPr lang="en-US" dirty="0"/>
              <a:t>widget tree </a:t>
            </a:r>
            <a:r>
              <a:rPr lang="el-GR" dirty="0"/>
              <a:t>του </a:t>
            </a:r>
            <a:r>
              <a:rPr lang="en-US" dirty="0"/>
              <a:t>outline view</a:t>
            </a:r>
            <a:r>
              <a:rPr lang="el-GR" dirty="0"/>
              <a:t> πατάμε δεξί κλικ στο </a:t>
            </a:r>
            <a:r>
              <a:rPr lang="en-US" dirty="0"/>
              <a:t>widget</a:t>
            </a:r>
            <a:r>
              <a:rPr lang="el-GR" dirty="0"/>
              <a:t> που θέλουμε και μπορούμε να το κάνουμε </a:t>
            </a:r>
            <a:r>
              <a:rPr lang="en-US" dirty="0"/>
              <a:t>wrap </a:t>
            </a:r>
            <a:r>
              <a:rPr lang="el-GR" dirty="0"/>
              <a:t>με αλλά </a:t>
            </a:r>
            <a:r>
              <a:rPr lang="en-US" dirty="0"/>
              <a:t>widgets</a:t>
            </a:r>
            <a:r>
              <a:rPr lang="el-GR" dirty="0"/>
              <a:t> όπως </a:t>
            </a:r>
            <a:r>
              <a:rPr lang="en-US" dirty="0"/>
              <a:t>padding</a:t>
            </a:r>
            <a:r>
              <a:rPr lang="el-GR" dirty="0"/>
              <a:t>, </a:t>
            </a:r>
            <a:r>
              <a:rPr lang="en-US" dirty="0"/>
              <a:t>center </a:t>
            </a:r>
            <a:r>
              <a:rPr lang="el-GR" dirty="0"/>
              <a:t>κτλ.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583BF-9441-4E86-888A-A696A8E6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00" y="3205157"/>
            <a:ext cx="6232083" cy="34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6148-F5C7-4F6D-A830-21BF065F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1CC4-94AA-4558-AD6E-FB2B6C59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λειτουργεί η αποστολή αιτημάτων </a:t>
            </a:r>
            <a:r>
              <a:rPr lang="en-US" dirty="0"/>
              <a:t>HTTP</a:t>
            </a:r>
            <a:r>
              <a:rPr lang="el-GR" dirty="0"/>
              <a:t> σε ένα (REST)</a:t>
            </a:r>
            <a:r>
              <a:rPr lang="en-US" dirty="0"/>
              <a:t> </a:t>
            </a:r>
            <a:r>
              <a:rPr lang="el-GR" dirty="0"/>
              <a:t>API</a:t>
            </a:r>
            <a:r>
              <a:rPr lang="en-US" dirty="0"/>
              <a:t>;</a:t>
            </a:r>
          </a:p>
          <a:p>
            <a:pPr lvl="1"/>
            <a:r>
              <a:rPr lang="el-GR" dirty="0"/>
              <a:t>Η εφαρμογή Flutter στέλνει αιτήματα με συγκεκριμένα Http</a:t>
            </a:r>
            <a:r>
              <a:rPr lang="en-US" dirty="0"/>
              <a:t> Verbs</a:t>
            </a:r>
            <a:r>
              <a:rPr lang="el-GR" dirty="0"/>
              <a:t> και </a:t>
            </a:r>
            <a:r>
              <a:rPr lang="en-US" dirty="0"/>
              <a:t>endpoints</a:t>
            </a:r>
            <a:r>
              <a:rPr lang="el-GR" dirty="0"/>
              <a:t> (</a:t>
            </a:r>
            <a:r>
              <a:rPr lang="en-US" dirty="0"/>
              <a:t>paths</a:t>
            </a:r>
            <a:r>
              <a:rPr lang="el-GR" dirty="0"/>
              <a:t>) στον </a:t>
            </a:r>
            <a:r>
              <a:rPr lang="en-US" dirty="0"/>
              <a:t>web server</a:t>
            </a:r>
            <a:r>
              <a:rPr lang="el-GR" dirty="0"/>
              <a:t>(= το API).</a:t>
            </a:r>
            <a:endParaRPr lang="en-US" dirty="0"/>
          </a:p>
          <a:p>
            <a:r>
              <a:rPr lang="el-GR" dirty="0"/>
              <a:t>Τι είναι το “</a:t>
            </a:r>
            <a:r>
              <a:rPr lang="en-US" dirty="0"/>
              <a:t>future</a:t>
            </a:r>
            <a:r>
              <a:rPr lang="el-GR" dirty="0"/>
              <a:t>" στην </a:t>
            </a:r>
            <a:r>
              <a:rPr lang="en-US" dirty="0"/>
              <a:t>Dart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Ένα αντικείμενο που περιμένει την ολοκλήρωση μιας ασύγχρονης λειτουργίας και στη συνέχεια (πιθανώς) χρησιμοποιεί τα δεδομένα.</a:t>
            </a:r>
          </a:p>
          <a:p>
            <a:r>
              <a:rPr lang="el-GR" dirty="0"/>
              <a:t>Τι είναι ο "ασύγχρονος" (ή “</a:t>
            </a:r>
            <a:r>
              <a:rPr lang="en-US" dirty="0"/>
              <a:t>async</a:t>
            </a:r>
            <a:r>
              <a:rPr lang="el-GR" dirty="0"/>
              <a:t>") κώδικας;</a:t>
            </a:r>
          </a:p>
          <a:p>
            <a:pPr lvl="1"/>
            <a:r>
              <a:rPr lang="el-GR" dirty="0"/>
              <a:t>Κώδικας που δεν εκτελείται αμέσως αλλά εκτελείται κάποια στιγμή στο μέλλον. Ο υπόλοιπος κώδικας συνεχίζει την εκτέλεση χωρίς να περιμένει την ολοκλήρωση του </a:t>
            </a:r>
            <a:r>
              <a:rPr lang="en-US" dirty="0"/>
              <a:t>async</a:t>
            </a:r>
            <a:r>
              <a:rPr lang="el-GR" dirty="0"/>
              <a:t> κώδικα.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C</a:t>
            </a:r>
            <a:r>
              <a:rPr spc="-75" dirty="0"/>
              <a:t>o</a:t>
            </a:r>
            <a:r>
              <a:rPr spc="-70" dirty="0"/>
              <a:t>n</a:t>
            </a:r>
            <a:r>
              <a:rPr spc="-75" dirty="0"/>
              <a:t>s</a:t>
            </a:r>
            <a:r>
              <a:rPr dirty="0"/>
              <a:t>t</a:t>
            </a:r>
            <a:r>
              <a:rPr spc="-135" dirty="0"/>
              <a:t> </a:t>
            </a:r>
            <a:r>
              <a:rPr spc="-80" dirty="0"/>
              <a:t>wa</a:t>
            </a:r>
            <a:r>
              <a:rPr spc="-75" dirty="0"/>
              <a:t>r</a:t>
            </a:r>
            <a:r>
              <a:rPr spc="-70" dirty="0"/>
              <a:t>nin</a:t>
            </a:r>
            <a:r>
              <a:rPr dirty="0"/>
              <a:t>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-559293" y="1825625"/>
            <a:ext cx="12217893" cy="26423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880110" indent="-228600" algn="l" rtl="0">
              <a:lnSpc>
                <a:spcPct val="100000"/>
              </a:lnSpc>
              <a:spcBef>
                <a:spcPts val="765"/>
              </a:spcBef>
              <a:buClr>
                <a:srgbClr val="46C3D2"/>
              </a:buClr>
              <a:buChar char="•"/>
              <a:tabLst>
                <a:tab pos="652145" algn="l"/>
              </a:tabLst>
            </a:pPr>
            <a:r>
              <a:rPr kern="1200" spc="-5" dirty="0">
                <a:solidFill>
                  <a:srgbClr val="FFFFFF"/>
                </a:solidFill>
              </a:rPr>
              <a:t>Prefer const with constant constructors.dart (</a:t>
            </a:r>
            <a:r>
              <a:rPr kern="1200" spc="-5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prefer_const_constructors</a:t>
            </a:r>
            <a:r>
              <a:rPr kern="1200" spc="-5" dirty="0">
                <a:solidFill>
                  <a:srgbClr val="FFFFFF"/>
                </a:solidFill>
              </a:rPr>
              <a:t>)</a:t>
            </a:r>
            <a:endParaRPr lang="en-US" kern="1200" spc="-5" dirty="0">
              <a:solidFill>
                <a:srgbClr val="FFFFFF"/>
              </a:solidFill>
            </a:endParaRPr>
          </a:p>
          <a:p>
            <a:pPr marL="880110" indent="-228600" algn="l" rtl="0">
              <a:lnSpc>
                <a:spcPct val="100000"/>
              </a:lnSpc>
              <a:spcBef>
                <a:spcPts val="665"/>
              </a:spcBef>
              <a:buClr>
                <a:srgbClr val="46C3D2"/>
              </a:buClr>
              <a:buChar char="•"/>
              <a:tabLst>
                <a:tab pos="652145" algn="l"/>
              </a:tabLst>
            </a:pPr>
            <a:r>
              <a:rPr lang="en-US" kern="1200" spc="-5" dirty="0">
                <a:solidFill>
                  <a:srgbClr val="FFFFFF"/>
                </a:solidFill>
              </a:rPr>
              <a:t>Solution</a:t>
            </a:r>
            <a:r>
              <a:rPr lang="el-GR" kern="1200" spc="-5" dirty="0">
                <a:solidFill>
                  <a:srgbClr val="FFFFFF"/>
                </a:solidFill>
              </a:rPr>
              <a:t>: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We use const in as many constructors as we can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29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Insert at the beginning of the file: </a:t>
            </a:r>
            <a:r>
              <a:rPr lang="el-GR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// </a:t>
            </a: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ignore_for_file: prefer_const_constructors</a:t>
            </a:r>
          </a:p>
          <a:p>
            <a:pPr marL="1223010" lvl="1" indent="-228600" algn="l" rtl="0">
              <a:lnSpc>
                <a:spcPct val="100000"/>
              </a:lnSpc>
              <a:spcBef>
                <a:spcPts val="215"/>
              </a:spcBef>
              <a:buClr>
                <a:srgbClr val="46C3D2"/>
              </a:buClr>
              <a:buChar char="•"/>
              <a:tabLst>
                <a:tab pos="1109345" algn="l"/>
              </a:tabLst>
            </a:pP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Insert in file</a:t>
            </a:r>
            <a:r>
              <a:rPr lang="el-GR" sz="2400" kern="1200" dirty="0">
                <a:solidFill>
                  <a:srgbClr val="FFFFFF"/>
                </a:solidFill>
                <a:latin typeface="Arial MT"/>
              </a:rPr>
              <a:t> </a:t>
            </a:r>
            <a:r>
              <a:rPr lang="en-US" sz="2400" kern="1200" dirty="0">
                <a:solidFill>
                  <a:srgbClr val="FFFFFF"/>
                </a:solidFill>
                <a:latin typeface="Arial MT"/>
              </a:rPr>
              <a:t>analysis_options.yaml under rules</a:t>
            </a:r>
          </a:p>
          <a:p>
            <a:pPr marL="1680210" lvl="2" indent="-228600" algn="l" rtl="0">
              <a:lnSpc>
                <a:spcPct val="100000"/>
              </a:lnSpc>
              <a:spcBef>
                <a:spcPts val="270"/>
              </a:spcBef>
              <a:buClr>
                <a:srgbClr val="46C3D2"/>
              </a:buClr>
              <a:buChar char="•"/>
              <a:tabLst>
                <a:tab pos="1565910" algn="l"/>
                <a:tab pos="1566545" algn="l"/>
              </a:tabLst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prefer_const_constructors : false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4629359"/>
            <a:ext cx="7714488" cy="8564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/>
              <a:t>V</a:t>
            </a:r>
            <a:r>
              <a:rPr spc="-80" dirty="0"/>
              <a:t>a</a:t>
            </a:r>
            <a:r>
              <a:rPr spc="-75" dirty="0"/>
              <a:t>r</a:t>
            </a:r>
            <a:r>
              <a:rPr spc="-70" dirty="0"/>
              <a:t>i</a:t>
            </a:r>
            <a:r>
              <a:rPr spc="-80" dirty="0"/>
              <a:t>ab</a:t>
            </a:r>
            <a:r>
              <a:rPr spc="-75" dirty="0"/>
              <a:t>l</a:t>
            </a:r>
            <a:r>
              <a:rPr dirty="0"/>
              <a:t>e</a:t>
            </a:r>
            <a:r>
              <a:rPr spc="-155" dirty="0"/>
              <a:t> </a:t>
            </a:r>
            <a:r>
              <a:rPr spc="-75" dirty="0"/>
              <a:t>l</a:t>
            </a:r>
            <a:r>
              <a:rPr spc="-80" dirty="0"/>
              <a:t>a</a:t>
            </a:r>
            <a:r>
              <a:rPr spc="-7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223" y="1806905"/>
            <a:ext cx="11040745" cy="3956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When the compiler considers that a variable should not be null we use late</a:t>
            </a:r>
          </a:p>
          <a:p>
            <a:pPr marL="927100" lvl="1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The compiler with late "trusts" us to initialize the non-nullable variable after initializing it</a:t>
            </a:r>
          </a:p>
          <a:p>
            <a:pPr marL="927100" lvl="1" indent="-228600">
              <a:lnSpc>
                <a:spcPts val="3195"/>
              </a:lnSpc>
              <a:spcBef>
                <a:spcPts val="95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endParaRPr sz="2800" spc="-5" dirty="0">
              <a:solidFill>
                <a:srgbClr val="FFFFFF"/>
              </a:solidFill>
              <a:latin typeface="Arial MT"/>
            </a:endParaRPr>
          </a:p>
          <a:p>
            <a:pPr marL="469900" indent="-228600">
              <a:lnSpc>
                <a:spcPct val="100000"/>
              </a:lnSpc>
              <a:buClr>
                <a:srgbClr val="46C3D2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</a:rPr>
              <a:t>Lazily initializing a variable</a:t>
            </a:r>
          </a:p>
          <a:p>
            <a:pPr marL="812800" lvl="1" indent="-228600">
              <a:lnSpc>
                <a:spcPts val="2735"/>
              </a:lnSpc>
              <a:spcBef>
                <a:spcPts val="23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The variable may not be needed and its initialization may be "expensive".</a:t>
            </a:r>
          </a:p>
          <a:p>
            <a:pPr marL="812800" lvl="1" indent="-228600">
              <a:lnSpc>
                <a:spcPts val="2735"/>
              </a:lnSpc>
              <a:spcBef>
                <a:spcPts val="23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lang="en-US" sz="2800" spc="-5" dirty="0">
                <a:solidFill>
                  <a:srgbClr val="FFFFFF"/>
                </a:solidFill>
                <a:latin typeface="Arial MT"/>
              </a:rPr>
              <a:t>In the example below if result is never used the "expensive" function _getResult is never called</a:t>
            </a:r>
            <a:endParaRPr sz="2800" spc="-5" dirty="0">
              <a:solidFill>
                <a:srgbClr val="FFFFFF"/>
              </a:solidFill>
              <a:latin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2600" y="3112709"/>
            <a:ext cx="5181600" cy="3429000"/>
            <a:chOff x="1194816" y="3403091"/>
            <a:chExt cx="5153025" cy="3179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403091"/>
              <a:ext cx="3496055" cy="533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6048755"/>
              <a:ext cx="5152644" cy="53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95308-C4E3-4CC5-8E9D-1A73DA01F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FA0E9F-BC47-4769-B0E4-611BE8FD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9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Common</a:t>
            </a:r>
            <a:r>
              <a:rPr spc="-145" dirty="0"/>
              <a:t> </a:t>
            </a:r>
            <a:r>
              <a:rPr spc="-65" dirty="0"/>
              <a:t>Overflow</a:t>
            </a:r>
            <a:r>
              <a:rPr spc="-160" dirty="0"/>
              <a:t> </a:t>
            </a:r>
            <a:r>
              <a:rPr spc="-60" dirty="0"/>
              <a:t>Error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6227" y="1944623"/>
            <a:ext cx="9072880" cy="4307205"/>
            <a:chOff x="2586227" y="1944623"/>
            <a:chExt cx="9072880" cy="4307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9556" y="1944623"/>
              <a:ext cx="3019044" cy="2400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92323" y="4002023"/>
              <a:ext cx="3728085" cy="2243455"/>
            </a:xfrm>
            <a:custGeom>
              <a:avLst/>
              <a:gdLst/>
              <a:ahLst/>
              <a:cxnLst/>
              <a:rect l="l" t="t" r="r" b="b"/>
              <a:pathLst>
                <a:path w="3728085" h="2243454">
                  <a:moveTo>
                    <a:pt x="3353816" y="0"/>
                  </a:moveTo>
                  <a:lnTo>
                    <a:pt x="373888" y="0"/>
                  </a:lnTo>
                  <a:lnTo>
                    <a:pt x="326986" y="2912"/>
                  </a:lnTo>
                  <a:lnTo>
                    <a:pt x="281823" y="11418"/>
                  </a:lnTo>
                  <a:lnTo>
                    <a:pt x="238750" y="25165"/>
                  </a:lnTo>
                  <a:lnTo>
                    <a:pt x="198117" y="43804"/>
                  </a:lnTo>
                  <a:lnTo>
                    <a:pt x="160273" y="66985"/>
                  </a:lnTo>
                  <a:lnTo>
                    <a:pt x="125570" y="94357"/>
                  </a:lnTo>
                  <a:lnTo>
                    <a:pt x="94357" y="125570"/>
                  </a:lnTo>
                  <a:lnTo>
                    <a:pt x="66985" y="160273"/>
                  </a:lnTo>
                  <a:lnTo>
                    <a:pt x="43804" y="198117"/>
                  </a:lnTo>
                  <a:lnTo>
                    <a:pt x="25165" y="238750"/>
                  </a:lnTo>
                  <a:lnTo>
                    <a:pt x="11418" y="281823"/>
                  </a:lnTo>
                  <a:lnTo>
                    <a:pt x="2912" y="326986"/>
                  </a:lnTo>
                  <a:lnTo>
                    <a:pt x="0" y="373888"/>
                  </a:lnTo>
                  <a:lnTo>
                    <a:pt x="0" y="1869427"/>
                  </a:lnTo>
                  <a:lnTo>
                    <a:pt x="2912" y="1916329"/>
                  </a:lnTo>
                  <a:lnTo>
                    <a:pt x="11418" y="1961492"/>
                  </a:lnTo>
                  <a:lnTo>
                    <a:pt x="25165" y="2004566"/>
                  </a:lnTo>
                  <a:lnTo>
                    <a:pt x="43804" y="2045200"/>
                  </a:lnTo>
                  <a:lnTo>
                    <a:pt x="66985" y="2083045"/>
                  </a:lnTo>
                  <a:lnTo>
                    <a:pt x="94357" y="2117750"/>
                  </a:lnTo>
                  <a:lnTo>
                    <a:pt x="125570" y="2148964"/>
                  </a:lnTo>
                  <a:lnTo>
                    <a:pt x="160273" y="2176338"/>
                  </a:lnTo>
                  <a:lnTo>
                    <a:pt x="198117" y="2199520"/>
                  </a:lnTo>
                  <a:lnTo>
                    <a:pt x="238750" y="2218160"/>
                  </a:lnTo>
                  <a:lnTo>
                    <a:pt x="281823" y="2231908"/>
                  </a:lnTo>
                  <a:lnTo>
                    <a:pt x="326986" y="2240414"/>
                  </a:lnTo>
                  <a:lnTo>
                    <a:pt x="373888" y="2243328"/>
                  </a:lnTo>
                  <a:lnTo>
                    <a:pt x="3353816" y="2243328"/>
                  </a:lnTo>
                  <a:lnTo>
                    <a:pt x="3400717" y="2240414"/>
                  </a:lnTo>
                  <a:lnTo>
                    <a:pt x="3445880" y="2231908"/>
                  </a:lnTo>
                  <a:lnTo>
                    <a:pt x="3488953" y="2218160"/>
                  </a:lnTo>
                  <a:lnTo>
                    <a:pt x="3529586" y="2199520"/>
                  </a:lnTo>
                  <a:lnTo>
                    <a:pt x="3567430" y="2176338"/>
                  </a:lnTo>
                  <a:lnTo>
                    <a:pt x="3602133" y="2148964"/>
                  </a:lnTo>
                  <a:lnTo>
                    <a:pt x="3633346" y="2117750"/>
                  </a:lnTo>
                  <a:lnTo>
                    <a:pt x="3660718" y="2083045"/>
                  </a:lnTo>
                  <a:lnTo>
                    <a:pt x="3683899" y="2045200"/>
                  </a:lnTo>
                  <a:lnTo>
                    <a:pt x="3702538" y="2004566"/>
                  </a:lnTo>
                  <a:lnTo>
                    <a:pt x="3716285" y="1961492"/>
                  </a:lnTo>
                  <a:lnTo>
                    <a:pt x="3724791" y="1916329"/>
                  </a:lnTo>
                  <a:lnTo>
                    <a:pt x="3727704" y="1869427"/>
                  </a:lnTo>
                  <a:lnTo>
                    <a:pt x="3727704" y="373888"/>
                  </a:lnTo>
                  <a:lnTo>
                    <a:pt x="3724791" y="326986"/>
                  </a:lnTo>
                  <a:lnTo>
                    <a:pt x="3716285" y="281823"/>
                  </a:lnTo>
                  <a:lnTo>
                    <a:pt x="3702538" y="238750"/>
                  </a:lnTo>
                  <a:lnTo>
                    <a:pt x="3683899" y="198117"/>
                  </a:lnTo>
                  <a:lnTo>
                    <a:pt x="3660718" y="160273"/>
                  </a:lnTo>
                  <a:lnTo>
                    <a:pt x="3633346" y="125570"/>
                  </a:lnTo>
                  <a:lnTo>
                    <a:pt x="3602133" y="94357"/>
                  </a:lnTo>
                  <a:lnTo>
                    <a:pt x="3567430" y="66985"/>
                  </a:lnTo>
                  <a:lnTo>
                    <a:pt x="3529586" y="43804"/>
                  </a:lnTo>
                  <a:lnTo>
                    <a:pt x="3488953" y="25165"/>
                  </a:lnTo>
                  <a:lnTo>
                    <a:pt x="3445880" y="11418"/>
                  </a:lnTo>
                  <a:lnTo>
                    <a:pt x="3400717" y="2912"/>
                  </a:lnTo>
                  <a:lnTo>
                    <a:pt x="3353816" y="0"/>
                  </a:lnTo>
                  <a:close/>
                </a:path>
              </a:pathLst>
            </a:custGeom>
            <a:solidFill>
              <a:srgbClr val="0064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592323" y="4002023"/>
              <a:ext cx="3728085" cy="2243455"/>
            </a:xfrm>
            <a:custGeom>
              <a:avLst/>
              <a:gdLst/>
              <a:ahLst/>
              <a:cxnLst/>
              <a:rect l="l" t="t" r="r" b="b"/>
              <a:pathLst>
                <a:path w="3728085" h="2243454">
                  <a:moveTo>
                    <a:pt x="0" y="373888"/>
                  </a:moveTo>
                  <a:lnTo>
                    <a:pt x="2912" y="326986"/>
                  </a:lnTo>
                  <a:lnTo>
                    <a:pt x="11418" y="281823"/>
                  </a:lnTo>
                  <a:lnTo>
                    <a:pt x="25165" y="238750"/>
                  </a:lnTo>
                  <a:lnTo>
                    <a:pt x="43804" y="198117"/>
                  </a:lnTo>
                  <a:lnTo>
                    <a:pt x="66985" y="160273"/>
                  </a:lnTo>
                  <a:lnTo>
                    <a:pt x="94357" y="125570"/>
                  </a:lnTo>
                  <a:lnTo>
                    <a:pt x="125570" y="94357"/>
                  </a:lnTo>
                  <a:lnTo>
                    <a:pt x="160273" y="66985"/>
                  </a:lnTo>
                  <a:lnTo>
                    <a:pt x="198117" y="43804"/>
                  </a:lnTo>
                  <a:lnTo>
                    <a:pt x="238750" y="25165"/>
                  </a:lnTo>
                  <a:lnTo>
                    <a:pt x="281823" y="11418"/>
                  </a:lnTo>
                  <a:lnTo>
                    <a:pt x="326986" y="2912"/>
                  </a:lnTo>
                  <a:lnTo>
                    <a:pt x="373888" y="0"/>
                  </a:lnTo>
                  <a:lnTo>
                    <a:pt x="3353816" y="0"/>
                  </a:lnTo>
                  <a:lnTo>
                    <a:pt x="3400717" y="2912"/>
                  </a:lnTo>
                  <a:lnTo>
                    <a:pt x="3445880" y="11418"/>
                  </a:lnTo>
                  <a:lnTo>
                    <a:pt x="3488953" y="25165"/>
                  </a:lnTo>
                  <a:lnTo>
                    <a:pt x="3529586" y="43804"/>
                  </a:lnTo>
                  <a:lnTo>
                    <a:pt x="3567430" y="66985"/>
                  </a:lnTo>
                  <a:lnTo>
                    <a:pt x="3602133" y="94357"/>
                  </a:lnTo>
                  <a:lnTo>
                    <a:pt x="3633346" y="125570"/>
                  </a:lnTo>
                  <a:lnTo>
                    <a:pt x="3660718" y="160273"/>
                  </a:lnTo>
                  <a:lnTo>
                    <a:pt x="3683899" y="198117"/>
                  </a:lnTo>
                  <a:lnTo>
                    <a:pt x="3702538" y="238750"/>
                  </a:lnTo>
                  <a:lnTo>
                    <a:pt x="3716285" y="281823"/>
                  </a:lnTo>
                  <a:lnTo>
                    <a:pt x="3724791" y="326986"/>
                  </a:lnTo>
                  <a:lnTo>
                    <a:pt x="3727704" y="373888"/>
                  </a:lnTo>
                  <a:lnTo>
                    <a:pt x="3727704" y="1869427"/>
                  </a:lnTo>
                  <a:lnTo>
                    <a:pt x="3724791" y="1916329"/>
                  </a:lnTo>
                  <a:lnTo>
                    <a:pt x="3716285" y="1961492"/>
                  </a:lnTo>
                  <a:lnTo>
                    <a:pt x="3702538" y="2004566"/>
                  </a:lnTo>
                  <a:lnTo>
                    <a:pt x="3683899" y="2045200"/>
                  </a:lnTo>
                  <a:lnTo>
                    <a:pt x="3660718" y="2083045"/>
                  </a:lnTo>
                  <a:lnTo>
                    <a:pt x="3633346" y="2117750"/>
                  </a:lnTo>
                  <a:lnTo>
                    <a:pt x="3602133" y="2148964"/>
                  </a:lnTo>
                  <a:lnTo>
                    <a:pt x="3567430" y="2176338"/>
                  </a:lnTo>
                  <a:lnTo>
                    <a:pt x="3529586" y="2199520"/>
                  </a:lnTo>
                  <a:lnTo>
                    <a:pt x="3488953" y="2218160"/>
                  </a:lnTo>
                  <a:lnTo>
                    <a:pt x="3445880" y="2231908"/>
                  </a:lnTo>
                  <a:lnTo>
                    <a:pt x="3400717" y="2240414"/>
                  </a:lnTo>
                  <a:lnTo>
                    <a:pt x="3353816" y="2243328"/>
                  </a:lnTo>
                  <a:lnTo>
                    <a:pt x="373888" y="2243328"/>
                  </a:lnTo>
                  <a:lnTo>
                    <a:pt x="326986" y="2240414"/>
                  </a:lnTo>
                  <a:lnTo>
                    <a:pt x="281823" y="2231908"/>
                  </a:lnTo>
                  <a:lnTo>
                    <a:pt x="238750" y="2218160"/>
                  </a:lnTo>
                  <a:lnTo>
                    <a:pt x="198117" y="2199520"/>
                  </a:lnTo>
                  <a:lnTo>
                    <a:pt x="160273" y="2176338"/>
                  </a:lnTo>
                  <a:lnTo>
                    <a:pt x="125570" y="2148964"/>
                  </a:lnTo>
                  <a:lnTo>
                    <a:pt x="94357" y="2117750"/>
                  </a:lnTo>
                  <a:lnTo>
                    <a:pt x="66985" y="2083045"/>
                  </a:lnTo>
                  <a:lnTo>
                    <a:pt x="43804" y="2045200"/>
                  </a:lnTo>
                  <a:lnTo>
                    <a:pt x="25165" y="2004566"/>
                  </a:lnTo>
                  <a:lnTo>
                    <a:pt x="11418" y="1961492"/>
                  </a:lnTo>
                  <a:lnTo>
                    <a:pt x="2912" y="1916329"/>
                  </a:lnTo>
                  <a:lnTo>
                    <a:pt x="0" y="1869427"/>
                  </a:lnTo>
                  <a:lnTo>
                    <a:pt x="0" y="373888"/>
                  </a:lnTo>
                  <a:close/>
                </a:path>
              </a:pathLst>
            </a:custGeom>
            <a:ln w="12192">
              <a:solidFill>
                <a:srgbClr val="00477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4923" y="1806905"/>
            <a:ext cx="7724140" cy="4423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434"/>
              </a:spcBef>
              <a:buClr>
                <a:srgbClr val="46C3D2"/>
              </a:buClr>
              <a:buChar char="•"/>
              <a:tabLst>
                <a:tab pos="228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example,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column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tries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cover more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space than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space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can be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allocated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inside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row,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causing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overflow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error.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row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example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is the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Parent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Column.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Solution:</a:t>
            </a:r>
            <a:endParaRPr sz="2800" dirty="0">
              <a:latin typeface="Arial MT"/>
              <a:cs typeface="Arial MT"/>
            </a:endParaRPr>
          </a:p>
          <a:p>
            <a:pPr marL="3286760" marR="3490595" indent="-114300" algn="r">
              <a:lnSpc>
                <a:spcPct val="100000"/>
              </a:lnSpc>
              <a:spcBef>
                <a:spcPts val="188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child: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Row(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children: [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Flexible(</a:t>
            </a:r>
            <a:endParaRPr sz="1600" dirty="0">
              <a:latin typeface="Arial MT"/>
              <a:cs typeface="Arial MT"/>
            </a:endParaRPr>
          </a:p>
          <a:p>
            <a:pPr marL="60388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child:</a:t>
            </a:r>
            <a:r>
              <a:rPr sz="16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Column(</a:t>
            </a:r>
            <a:endParaRPr sz="1600" dirty="0">
              <a:latin typeface="Arial MT"/>
              <a:cs typeface="Arial MT"/>
            </a:endParaRPr>
          </a:p>
          <a:p>
            <a:pPr marR="3474720" algn="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//</a:t>
            </a:r>
            <a:r>
              <a:rPr sz="1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code</a:t>
            </a:r>
            <a:endParaRPr sz="1600" dirty="0">
              <a:latin typeface="Arial MT"/>
              <a:cs typeface="Arial MT"/>
            </a:endParaRPr>
          </a:p>
          <a:p>
            <a:pPr marR="3449320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endParaRPr sz="1600" dirty="0">
              <a:latin typeface="Arial MT"/>
              <a:cs typeface="Arial MT"/>
            </a:endParaRPr>
          </a:p>
          <a:p>
            <a:pPr marR="3505200" algn="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endParaRPr sz="1600" dirty="0">
              <a:latin typeface="Arial MT"/>
              <a:cs typeface="Arial MT"/>
            </a:endParaRPr>
          </a:p>
          <a:p>
            <a:pPr marL="278130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]</a:t>
            </a:r>
            <a:endParaRPr sz="1600" dirty="0">
              <a:latin typeface="Arial MT"/>
              <a:cs typeface="Arial MT"/>
            </a:endParaRPr>
          </a:p>
          <a:p>
            <a:pPr marR="4635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Get</a:t>
            </a:r>
            <a:r>
              <a:rPr spc="-150" dirty="0"/>
              <a:t> </a:t>
            </a:r>
            <a:r>
              <a:rPr spc="-70" dirty="0"/>
              <a:t>Dynamically</a:t>
            </a:r>
            <a:r>
              <a:rPr spc="-145" dirty="0"/>
              <a:t> </a:t>
            </a:r>
            <a:r>
              <a:rPr spc="-45" dirty="0"/>
              <a:t>Device</a:t>
            </a:r>
            <a:r>
              <a:rPr spc="-165" dirty="0"/>
              <a:t> </a:t>
            </a:r>
            <a:r>
              <a:rPr spc="-55" dirty="0"/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443" y="1348867"/>
            <a:ext cx="50603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MediaQuery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class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several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options: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6988" y="2375916"/>
            <a:ext cx="10612120" cy="2924810"/>
            <a:chOff x="1046988" y="2375916"/>
            <a:chExt cx="10612120" cy="2924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988" y="2375916"/>
              <a:ext cx="3488436" cy="2924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6144" y="3639312"/>
              <a:ext cx="5172456" cy="9052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38773" y="1348867"/>
            <a:ext cx="5742940" cy="188848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3970" indent="-228600">
              <a:lnSpc>
                <a:spcPts val="3020"/>
              </a:lnSpc>
              <a:spcBef>
                <a:spcPts val="480"/>
              </a:spcBef>
              <a:buClr>
                <a:srgbClr val="46C3D2"/>
              </a:buClr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size option gives us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the height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width.</a:t>
            </a:r>
            <a:endParaRPr sz="2800" dirty="0">
              <a:latin typeface="Arial MT"/>
              <a:cs typeface="Arial MT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05"/>
              </a:spcBef>
              <a:buClr>
                <a:srgbClr val="46C3D2"/>
              </a:buClr>
              <a:buChar char="•"/>
              <a:tabLst>
                <a:tab pos="698500" algn="l"/>
              </a:tabLst>
            </a:pP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use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percentage of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these 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values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by multiplying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height/width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percentage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(60%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-&gt;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0.6).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1F95-0DB4-4A77-8054-D5DADB62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SQFlite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8B9E-5CA5-4162-882F-10579690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Υποστηρίζεται από </a:t>
            </a:r>
            <a:r>
              <a:rPr lang="en-US" dirty="0"/>
              <a:t>Android </a:t>
            </a:r>
            <a:r>
              <a:rPr lang="el-GR" dirty="0"/>
              <a:t>και σε </a:t>
            </a:r>
            <a:r>
              <a:rPr lang="en-US" dirty="0"/>
              <a:t>iOS</a:t>
            </a:r>
          </a:p>
          <a:p>
            <a:r>
              <a:rPr lang="el-GR" dirty="0"/>
              <a:t>Στις εφαρμογές για κινητά για να διατηρήσουμε τα δεδομένα σε τοπικό επίπεδο χρησιμοποιούμε την τοπική βάση δεδομένων S</a:t>
            </a:r>
            <a:r>
              <a:rPr lang="en-US" dirty="0"/>
              <a:t>Q</a:t>
            </a:r>
            <a:r>
              <a:rPr lang="el-GR" dirty="0"/>
              <a:t>lite</a:t>
            </a:r>
          </a:p>
          <a:p>
            <a:r>
              <a:rPr lang="en-US" b="1" dirty="0"/>
              <a:t>SQFlite</a:t>
            </a:r>
            <a:r>
              <a:rPr lang="en-US" dirty="0"/>
              <a:t> plugin : </a:t>
            </a:r>
            <a:r>
              <a:rPr lang="en-US" dirty="0">
                <a:hlinkClick r:id="rId2"/>
              </a:rPr>
              <a:t>https://pub.dev/packages/sqflite</a:t>
            </a:r>
            <a:endParaRPr lang="el-GR" dirty="0"/>
          </a:p>
          <a:p>
            <a:r>
              <a:rPr lang="en-US" dirty="0"/>
              <a:t> CRUD operations</a:t>
            </a:r>
          </a:p>
          <a:p>
            <a:pPr lvl="1"/>
            <a:r>
              <a:rPr lang="en-US" dirty="0"/>
              <a:t>T</a:t>
            </a:r>
            <a:r>
              <a:rPr lang="el-GR" dirty="0"/>
              <a:t>α </a:t>
            </a:r>
            <a:r>
              <a:rPr lang="en-US" dirty="0">
                <a:solidFill>
                  <a:srgbClr val="FFFF00"/>
                </a:solidFill>
              </a:rPr>
              <a:t>create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read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update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delete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>
                <a:solidFill>
                  <a:srgbClr val="FFFF00"/>
                </a:solidFill>
              </a:rPr>
              <a:t>CRUD</a:t>
            </a:r>
            <a:r>
              <a:rPr lang="el-GR" dirty="0"/>
              <a:t>) είναι οι τέσσερις βασικές λειτουργίες της μόνιμης αποθήκευσης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0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46FA-4851-4B0A-B029-62EDC9CD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C58A-46AD-4BE4-AD57-BB3E2F84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4"/>
            <a:ext cx="7528783" cy="47260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Setup </a:t>
            </a:r>
            <a:r>
              <a:rPr lang="en-US" b="1" dirty="0"/>
              <a:t>SQFlite</a:t>
            </a:r>
          </a:p>
          <a:p>
            <a:pPr lvl="1"/>
            <a:r>
              <a:rPr lang="el-GR" dirty="0"/>
              <a:t>Εισάγουμε τα παρακάτω πακέτα στο</a:t>
            </a:r>
            <a:r>
              <a:rPr lang="en-US" dirty="0"/>
              <a:t> pubspec.yaml file </a:t>
            </a:r>
            <a:r>
              <a:rPr lang="el-GR" dirty="0"/>
              <a:t>κάτω από</a:t>
            </a:r>
            <a:r>
              <a:rPr lang="en-US" dirty="0"/>
              <a:t> flutter sdk </a:t>
            </a:r>
            <a:r>
              <a:rPr lang="el-GR" dirty="0"/>
              <a:t>με αυτή την ακριβή στοίχιση/κενά</a:t>
            </a:r>
            <a:r>
              <a:rPr lang="en-US" dirty="0"/>
              <a:t>.</a:t>
            </a:r>
            <a:endParaRPr lang="el-GR" dirty="0"/>
          </a:p>
          <a:p>
            <a:pPr marL="914400" lvl="2" indent="0">
              <a:buNone/>
            </a:pPr>
            <a:r>
              <a:rPr lang="en-US" dirty="0"/>
              <a:t>sqflite:</a:t>
            </a:r>
            <a:r>
              <a:rPr lang="el-GR" dirty="0"/>
              <a:t> κατάλληλη έκδοση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path:</a:t>
            </a:r>
            <a:r>
              <a:rPr lang="el-GR" dirty="0"/>
              <a:t> κατάλληλη έκδοση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path_provider: </a:t>
            </a:r>
            <a:r>
              <a:rPr lang="el-GR" dirty="0"/>
              <a:t> κατάλληλη έκδοση</a:t>
            </a:r>
            <a:endParaRPr lang="en-US" dirty="0"/>
          </a:p>
          <a:p>
            <a:r>
              <a:rPr lang="en-US" dirty="0"/>
              <a:t>Open database</a:t>
            </a:r>
          </a:p>
          <a:p>
            <a:pPr lvl="1"/>
            <a:r>
              <a:rPr lang="en-US" dirty="0"/>
              <a:t>Create database</a:t>
            </a:r>
          </a:p>
          <a:p>
            <a:r>
              <a:rPr lang="en-US" dirty="0"/>
              <a:t>Create tables</a:t>
            </a:r>
          </a:p>
          <a:p>
            <a:r>
              <a:rPr lang="en-US" dirty="0"/>
              <a:t>Perform CRUD</a:t>
            </a:r>
          </a:p>
          <a:p>
            <a:r>
              <a:rPr lang="en-US" dirty="0"/>
              <a:t>Flutter Packages versions: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any</a:t>
            </a:r>
            <a:r>
              <a:rPr lang="en-US" dirty="0"/>
              <a:t> : update </a:t>
            </a:r>
            <a:r>
              <a:rPr lang="el-GR" dirty="0"/>
              <a:t>στην τελευταία έκδοση ακόμα και αν δεν είναι συμβατή</a:t>
            </a:r>
            <a:endParaRPr lang="en-US" dirty="0"/>
          </a:p>
          <a:p>
            <a:pPr lvl="1"/>
            <a:r>
              <a:rPr lang="el-GR" dirty="0">
                <a:solidFill>
                  <a:srgbClr val="FFC000"/>
                </a:solidFill>
              </a:rPr>
              <a:t>κενό</a:t>
            </a:r>
            <a:r>
              <a:rPr lang="el-GR" dirty="0"/>
              <a:t>: </a:t>
            </a:r>
            <a:r>
              <a:rPr lang="en-US" dirty="0"/>
              <a:t>update</a:t>
            </a:r>
            <a:r>
              <a:rPr lang="el-GR" dirty="0"/>
              <a:t> στην τελευταία έκδοση αλλά θα λάβει υπόψιν την συμβατότητα</a:t>
            </a:r>
            <a:endParaRPr lang="en-US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16416-F21F-4D60-A7BA-A1702AEF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748" y="1945181"/>
            <a:ext cx="2695575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8DF20-975E-42C5-AD26-6E1B4AE94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62" y="5291014"/>
            <a:ext cx="2410161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7C-88ED-43FE-BE36-1528BA3B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βάσης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7F30-E58C-416D-B084-A544553D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805743" cy="435133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δημιουργία βάσης επιστρέφει ένα </a:t>
            </a:r>
            <a:r>
              <a:rPr lang="en-US" dirty="0"/>
              <a:t>future.</a:t>
            </a:r>
          </a:p>
          <a:p>
            <a:r>
              <a:rPr lang="el-GR" dirty="0"/>
              <a:t>Το </a:t>
            </a:r>
            <a:r>
              <a:rPr lang="en-US" dirty="0">
                <a:solidFill>
                  <a:srgbClr val="FFC000"/>
                </a:solidFill>
              </a:rPr>
              <a:t>getDatabasesPath()</a:t>
            </a:r>
            <a:r>
              <a:rPr lang="en-US" dirty="0"/>
              <a:t> </a:t>
            </a:r>
            <a:r>
              <a:rPr lang="el-GR" dirty="0"/>
              <a:t>επιστρέφει το μονοπάτι που αποθηκεύεται στη συσκευή ανάλογα αν είναι </a:t>
            </a:r>
            <a:r>
              <a:rPr lang="en-US" dirty="0"/>
              <a:t>android/iOS</a:t>
            </a:r>
          </a:p>
          <a:p>
            <a:r>
              <a:rPr lang="en-US" dirty="0">
                <a:solidFill>
                  <a:srgbClr val="FFC000"/>
                </a:solidFill>
              </a:rPr>
              <a:t>path.join</a:t>
            </a:r>
            <a:r>
              <a:rPr lang="en-US" dirty="0"/>
              <a:t>:  </a:t>
            </a:r>
            <a:r>
              <a:rPr lang="el-GR" dirty="0"/>
              <a:t>συνενώνει το μονοπάτι αποθήκευσης με το όνομα που δίνουμε στη βάση μας πχ </a:t>
            </a:r>
            <a:r>
              <a:rPr lang="en-US" dirty="0"/>
              <a:t>‘mydb.db’</a:t>
            </a:r>
            <a:endParaRPr lang="el-GR" dirty="0"/>
          </a:p>
          <a:p>
            <a:r>
              <a:rPr lang="en-US" dirty="0">
                <a:solidFill>
                  <a:srgbClr val="FFC000"/>
                </a:solidFill>
              </a:rPr>
              <a:t>openDatabase()</a:t>
            </a:r>
            <a:r>
              <a:rPr lang="en-US" dirty="0"/>
              <a:t>: </a:t>
            </a:r>
            <a:r>
              <a:rPr lang="el-GR" dirty="0"/>
              <a:t>αν υπάρχει η βάση στο συγκεκριμένο μονοπάτι την ανοίγει διαφορετικά την δημιουργεί</a:t>
            </a:r>
            <a:endParaRPr lang="en-US" dirty="0"/>
          </a:p>
          <a:p>
            <a:r>
              <a:rPr lang="el-GR" dirty="0"/>
              <a:t>Στο </a:t>
            </a:r>
            <a:r>
              <a:rPr lang="en-US" dirty="0">
                <a:solidFill>
                  <a:srgbClr val="FFC000"/>
                </a:solidFill>
              </a:rPr>
              <a:t>onCreate</a:t>
            </a:r>
            <a:r>
              <a:rPr lang="en-US" dirty="0"/>
              <a:t> </a:t>
            </a:r>
            <a:r>
              <a:rPr lang="el-GR" dirty="0"/>
              <a:t>δίνουμε την εντολή δημιουργίας του πίνακα</a:t>
            </a:r>
          </a:p>
          <a:p>
            <a:r>
              <a:rPr lang="el-GR" dirty="0"/>
              <a:t>Ακολουθεί τους κανόνες τις </a:t>
            </a:r>
            <a:r>
              <a:rPr lang="en-US" dirty="0"/>
              <a:t>SQL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A4B81-BE33-4BDA-A11E-249109EE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58" y="1760878"/>
            <a:ext cx="5805742" cy="1347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8642-5310-4ECE-A995-927BA003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3749799"/>
            <a:ext cx="4305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9EBF-3782-462D-A21B-E866108F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στην βάση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9C05-E42B-4205-8623-3C73CD19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db.insert()</a:t>
            </a:r>
            <a:r>
              <a:rPr lang="en-US" dirty="0"/>
              <a:t>:  </a:t>
            </a:r>
            <a:r>
              <a:rPr lang="el-GR" dirty="0"/>
              <a:t>κάνει εισαγωγή δεδομένων στον αντίστοιχο πίνακα </a:t>
            </a:r>
            <a:r>
              <a:rPr lang="en-US" dirty="0"/>
              <a:t>table</a:t>
            </a:r>
          </a:p>
          <a:p>
            <a:r>
              <a:rPr lang="en-US" dirty="0" err="1">
                <a:solidFill>
                  <a:srgbClr val="FFC000"/>
                </a:solidFill>
              </a:rPr>
              <a:t>conflictAlgorithm</a:t>
            </a:r>
            <a:r>
              <a:rPr lang="el-GR" dirty="0"/>
              <a:t>: επιλέγεις τι θέλεις να γίνει σε περίπτωση που το </a:t>
            </a:r>
            <a:r>
              <a:rPr lang="en-US" dirty="0"/>
              <a:t>id </a:t>
            </a:r>
            <a:r>
              <a:rPr lang="el-GR" dirty="0"/>
              <a:t>(</a:t>
            </a:r>
            <a:r>
              <a:rPr lang="en-US" dirty="0"/>
              <a:t>PRIMARY KEY)</a:t>
            </a:r>
            <a:r>
              <a:rPr lang="el-GR" dirty="0"/>
              <a:t> υπάρχει ήδη π.χ. να γίνει αντικατάσταση ή καμία ενέργεια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B8253-78A4-4723-87EE-8E3E977E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500438"/>
            <a:ext cx="7810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AE37-11AF-4D35-A740-56AE177F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Επιστροφή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3513-AECD-4744-BD4B-AB761A1D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dq.query</a:t>
            </a:r>
            <a:r>
              <a:rPr lang="en-US" dirty="0"/>
              <a:t>: </a:t>
            </a:r>
            <a:r>
              <a:rPr lang="el-GR" dirty="0"/>
              <a:t>Όταν δοθεί μόνο το όνομα του πίνακα (όπως εδώ) επιστρέφει ότι περιέχει ο πίνακας</a:t>
            </a:r>
            <a:endParaRPr lang="en-US" dirty="0"/>
          </a:p>
          <a:p>
            <a:pPr lvl="1"/>
            <a:r>
              <a:rPr lang="el-GR" dirty="0"/>
              <a:t>Ονομαστική μεταβλητή </a:t>
            </a:r>
            <a:r>
              <a:rPr lang="en-US" dirty="0">
                <a:solidFill>
                  <a:srgbClr val="FFC000"/>
                </a:solidFill>
              </a:rPr>
              <a:t>where</a:t>
            </a:r>
            <a:r>
              <a:rPr lang="en-US" dirty="0"/>
              <a:t>: </a:t>
            </a:r>
            <a:r>
              <a:rPr lang="el-GR" dirty="0"/>
              <a:t>εκτελεί το </a:t>
            </a:r>
            <a:r>
              <a:rPr lang="en-US" dirty="0">
                <a:solidFill>
                  <a:srgbClr val="FFC000"/>
                </a:solidFill>
              </a:rPr>
              <a:t>WHERE</a:t>
            </a:r>
            <a:r>
              <a:rPr lang="en-US" dirty="0"/>
              <a:t> </a:t>
            </a:r>
            <a:r>
              <a:rPr lang="el-GR" dirty="0"/>
              <a:t>στην εντολή </a:t>
            </a:r>
            <a:r>
              <a:rPr lang="en-US" dirty="0">
                <a:solidFill>
                  <a:srgbClr val="FFC000"/>
                </a:solidFill>
              </a:rPr>
              <a:t>SELECT</a:t>
            </a:r>
          </a:p>
          <a:p>
            <a:pPr lvl="1"/>
            <a:endParaRPr lang="el-GR" dirty="0"/>
          </a:p>
          <a:p>
            <a:r>
              <a:rPr lang="el-GR" dirty="0"/>
              <a:t>Επιστρέφει ένα </a:t>
            </a:r>
            <a:r>
              <a:rPr lang="en-US" dirty="0"/>
              <a:t>future</a:t>
            </a:r>
            <a:r>
              <a:rPr lang="el-GR" dirty="0"/>
              <a:t> και πιο συγκεκριμένα μια λίστα </a:t>
            </a:r>
            <a:r>
              <a:rPr lang="en-US" dirty="0"/>
              <a:t>map </a:t>
            </a:r>
            <a:r>
              <a:rPr lang="el-GR" dirty="0"/>
              <a:t>που έχει </a:t>
            </a:r>
            <a:r>
              <a:rPr lang="en-US" dirty="0"/>
              <a:t>String </a:t>
            </a:r>
            <a:r>
              <a:rPr lang="el-GR" dirty="0"/>
              <a:t>και </a:t>
            </a:r>
            <a:r>
              <a:rPr lang="en-US" dirty="0"/>
              <a:t>dynamic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AAB46-9084-454A-9842-F02C60E1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15" y="4072496"/>
            <a:ext cx="6010275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19220-D231-42CF-9E92-C95A76EC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15" y="5368710"/>
            <a:ext cx="6010275" cy="9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C49B-B7A4-4F02-8F71-291D10F0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FF1A-D1B6-4C19-B8B9-26B2B81C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Υπάρχουν δύο τρόποι για να εκτελέσετε ένα “</a:t>
            </a:r>
            <a:r>
              <a:rPr lang="en-US" dirty="0"/>
              <a:t>Future</a:t>
            </a:r>
            <a:r>
              <a:rPr lang="el-GR" dirty="0"/>
              <a:t>" και να χρησιμοποιήσετε την τιμή που επιστρέφει</a:t>
            </a:r>
            <a:r>
              <a:rPr lang="en-US" dirty="0"/>
              <a:t> (</a:t>
            </a:r>
            <a:r>
              <a:rPr lang="el-GR" dirty="0"/>
              <a:t>Εάν επιστρέψει οτιδήποτε</a:t>
            </a:r>
            <a:r>
              <a:rPr lang="en-US" dirty="0"/>
              <a:t>)</a:t>
            </a:r>
            <a:r>
              <a:rPr lang="el-GR" dirty="0"/>
              <a:t>. Ο πιο συνηθισμένος τρόπος είναι να περιμένουμε το </a:t>
            </a:r>
            <a:r>
              <a:rPr lang="en-US" dirty="0"/>
              <a:t>“Future</a:t>
            </a:r>
            <a:r>
              <a:rPr lang="el-GR" dirty="0"/>
              <a:t>" να επιστρέψει</a:t>
            </a:r>
            <a:r>
              <a:rPr lang="en-US" dirty="0"/>
              <a:t> </a:t>
            </a:r>
            <a:r>
              <a:rPr lang="el-GR" dirty="0"/>
              <a:t>δεδομένα. Για να λειτουργήσει αυτό η συνάρτηση που καλεί τον κώδικα πρέπει να επισημανθεί με “</a:t>
            </a:r>
            <a:r>
              <a:rPr lang="en-US" dirty="0"/>
              <a:t>async</a:t>
            </a:r>
            <a:r>
              <a:rPr lang="el-GR" dirty="0"/>
              <a:t>".</a:t>
            </a:r>
            <a:endParaRPr lang="en-US" dirty="0"/>
          </a:p>
          <a:p>
            <a:pPr lvl="1"/>
            <a:r>
              <a:rPr lang="el-GR" dirty="0"/>
              <a:t>Παράδειγμα: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r>
              <a:rPr lang="el-GR" dirty="0"/>
              <a:t>Ο άλλος τρόπος για να χειριστείτε ένα </a:t>
            </a:r>
            <a:r>
              <a:rPr lang="en-US" dirty="0"/>
              <a:t>“future”</a:t>
            </a:r>
            <a:r>
              <a:rPr lang="el-GR" dirty="0"/>
              <a:t> είναι να χρησιμοποιήσετε τη συνάρτηση</a:t>
            </a:r>
            <a:r>
              <a:rPr lang="en-US" dirty="0"/>
              <a:t>  .then() </a:t>
            </a:r>
            <a:r>
              <a:rPr lang="el-GR" dirty="0"/>
              <a:t>. Παίρνει μια συνάρτηση που θα κληθεί με τον τύπο τιμής του </a:t>
            </a:r>
            <a:r>
              <a:rPr lang="en-US" dirty="0"/>
              <a:t>future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Παράδειγμα: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24212-46DE-45C9-A311-3C101D8E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60" y="3298980"/>
            <a:ext cx="3536178" cy="1069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9C4A0-A232-43B9-87ED-42FDF0F5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60" y="5503359"/>
            <a:ext cx="3536178" cy="10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B7B5-F411-4857-9732-43726D5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550F-2562-4B9C-A1F9-AECDB1736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671203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GlobalKey&lt;FormState&gt;</a:t>
            </a:r>
            <a:r>
              <a:rPr lang="en-US" dirty="0"/>
              <a:t>: </a:t>
            </a:r>
            <a:r>
              <a:rPr lang="el-GR" dirty="0"/>
              <a:t>Δημιουργούμε ένα global key το οποίο χαρακτηρίζει μοναδικά την φόρμα και επιτρέπει να την κάνουμε validate.</a:t>
            </a:r>
          </a:p>
          <a:p>
            <a:r>
              <a:rPr lang="en-US" dirty="0">
                <a:solidFill>
                  <a:schemeClr val="accent6"/>
                </a:solidFill>
              </a:rPr>
              <a:t>TextFormField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validator</a:t>
            </a:r>
            <a:r>
              <a:rPr lang="en-US" dirty="0"/>
              <a:t>: </a:t>
            </a:r>
            <a:r>
              <a:rPr lang="el-GR" dirty="0"/>
              <a:t>Συνάρτηση που ελέγχει την τιμή του πεδίου.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controller</a:t>
            </a:r>
            <a:r>
              <a:rPr lang="en-US" dirty="0"/>
              <a:t>: </a:t>
            </a:r>
            <a:r>
              <a:rPr lang="el-GR" dirty="0"/>
              <a:t>Χρησιμοποιείται για να μπορούμε να διαχειριστούμε τις τιμές εκτός φόρμας</a:t>
            </a:r>
          </a:p>
          <a:p>
            <a:pPr lvl="1"/>
            <a:r>
              <a:rPr lang="el-GR" dirty="0"/>
              <a:t>Η αρχική τιμή του πεδίου μπορεί να δοθεί όταν δημιουργείται ο </a:t>
            </a:r>
            <a:r>
              <a:rPr lang="en-US" dirty="0"/>
              <a:t>controller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initialValue</a:t>
            </a:r>
            <a:r>
              <a:rPr lang="en-US" dirty="0"/>
              <a:t>: </a:t>
            </a:r>
            <a:r>
              <a:rPr lang="el-GR" dirty="0"/>
              <a:t>δηλώνουμε αρχική τιμή του πεδίου</a:t>
            </a:r>
          </a:p>
          <a:p>
            <a:pPr lvl="2"/>
            <a:r>
              <a:rPr lang="el-GR" dirty="0"/>
              <a:t>Δεν μπορεί να χρησιμοποιηθεί ταυτόχρονα με τον </a:t>
            </a:r>
            <a:r>
              <a:rPr lang="en-US" dirty="0"/>
              <a:t>controller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onTap</a:t>
            </a:r>
            <a:r>
              <a:rPr lang="en-US" dirty="0"/>
              <a:t>: </a:t>
            </a:r>
            <a:r>
              <a:rPr lang="el-GR" dirty="0"/>
              <a:t>μπορεί να χρησιμοποιηθεί όταν θέλουμε να προσθέσουμε κάποια ενέργεια όταν πατιέται το πεδίο (όπως το να εμφανίσουμε ένα </a:t>
            </a:r>
            <a:r>
              <a:rPr lang="en-US" dirty="0"/>
              <a:t>datepicker)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keyboardType</a:t>
            </a:r>
            <a:r>
              <a:rPr lang="en-US" dirty="0"/>
              <a:t>:</a:t>
            </a:r>
            <a:r>
              <a:rPr lang="el-GR" dirty="0"/>
              <a:t> τύπος πληκτρολογίου</a:t>
            </a:r>
            <a:r>
              <a:rPr lang="en-US" dirty="0"/>
              <a:t> </a:t>
            </a:r>
            <a:r>
              <a:rPr lang="el-GR" dirty="0"/>
              <a:t>που εμφανίζεται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E752E-1CC2-4238-B18F-D6F25AE64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01" y="1825625"/>
            <a:ext cx="41725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608-23C1-4046-AB29-F20665C6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2090-185B-4883-BE4D-826C16B7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4" y="1384917"/>
            <a:ext cx="8860433" cy="1953087"/>
          </a:xfrm>
        </p:spPr>
        <p:txBody>
          <a:bodyPr/>
          <a:lstStyle/>
          <a:p>
            <a:r>
              <a:rPr lang="el-GR" dirty="0"/>
              <a:t>Όταν καλείται η </a:t>
            </a:r>
            <a:r>
              <a:rPr lang="en-US" dirty="0">
                <a:solidFill>
                  <a:schemeClr val="accent6"/>
                </a:solidFill>
              </a:rPr>
              <a:t>validate()</a:t>
            </a:r>
            <a:r>
              <a:rPr lang="el-GR" dirty="0">
                <a:solidFill>
                  <a:schemeClr val="accent6"/>
                </a:solidFill>
              </a:rPr>
              <a:t> </a:t>
            </a:r>
            <a:r>
              <a:rPr lang="el-GR" dirty="0"/>
              <a:t>τρέχει τις συναρτήσεις για κάθε </a:t>
            </a:r>
            <a:r>
              <a:rPr lang="en-US" dirty="0"/>
              <a:t>validator:</a:t>
            </a:r>
            <a:r>
              <a:rPr lang="el-GR" dirty="0"/>
              <a:t> των πεδίων. Αν δεν υπάρχουν λάθη επιστρέφει </a:t>
            </a:r>
            <a:r>
              <a:rPr lang="en-US" dirty="0"/>
              <a:t>true</a:t>
            </a:r>
            <a:r>
              <a:rPr lang="el-GR" dirty="0"/>
              <a:t>. Διαφορετικά τυπώνει τα μηνύματα λάθους και επιστρέφει </a:t>
            </a:r>
            <a:r>
              <a:rPr lang="en-US" dirty="0"/>
              <a:t>false.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0EB8C-146D-430E-9453-E834173D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50" y="3033248"/>
            <a:ext cx="4875505" cy="33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837B-8DE4-47D9-96C1-7BA0CEE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Εργαστηριακή Άσκηση – </a:t>
            </a:r>
            <a:r>
              <a:rPr lang="en-US" dirty="0"/>
              <a:t>Form Validation </a:t>
            </a:r>
            <a:r>
              <a:rPr lang="el-GR" dirty="0"/>
              <a:t>(20 λεπτά)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E439-9947-46B0-A83F-F931FEB7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Task</a:t>
            </a:r>
            <a:r>
              <a:rPr lang="el-GR" dirty="0"/>
              <a:t> 1: Προσθήκη πεδίου Username</a:t>
            </a:r>
          </a:p>
          <a:p>
            <a:pPr lvl="1"/>
            <a:r>
              <a:rPr lang="el-GR" dirty="0"/>
              <a:t>Προσθέστε ένα νέο </a:t>
            </a:r>
            <a:r>
              <a:rPr lang="el-GR" dirty="0" err="1"/>
              <a:t>TextFormField</a:t>
            </a:r>
            <a:r>
              <a:rPr lang="el-GR" dirty="0"/>
              <a:t> για το όνομα χρήστη. Το πεδίο δεν πρέπει να είναι κενό.</a:t>
            </a:r>
          </a:p>
          <a:p>
            <a:r>
              <a:rPr lang="el-GR" dirty="0" err="1"/>
              <a:t>Task</a:t>
            </a:r>
            <a:r>
              <a:rPr lang="el-GR" dirty="0"/>
              <a:t> 2: Προσθήκη πεδίου Password</a:t>
            </a:r>
          </a:p>
          <a:p>
            <a:pPr lvl="1"/>
            <a:r>
              <a:rPr lang="el-GR" dirty="0"/>
              <a:t>Προσθέστε ένα πεδίο κωδικού. Ο κωδικός πρέπει να έχει τουλάχιστον 6 χαρακτήρες.</a:t>
            </a:r>
          </a:p>
          <a:p>
            <a:r>
              <a:rPr lang="el-GR" dirty="0" err="1"/>
              <a:t>Task</a:t>
            </a:r>
            <a:r>
              <a:rPr lang="el-GR" dirty="0"/>
              <a:t> 3: Προσθήκη πεδίου </a:t>
            </a:r>
            <a:r>
              <a:rPr lang="el-GR" dirty="0" err="1"/>
              <a:t>Confirm</a:t>
            </a:r>
            <a:r>
              <a:rPr lang="el-GR" dirty="0"/>
              <a:t> Password</a:t>
            </a:r>
          </a:p>
          <a:p>
            <a:pPr lvl="1"/>
            <a:r>
              <a:rPr lang="el-GR" dirty="0"/>
              <a:t>Προσθέστε πεδίο επιβεβαίωσης κωδικού. Η τιμή πρέπει να είναι ίδια με το password.</a:t>
            </a:r>
          </a:p>
          <a:p>
            <a:r>
              <a:rPr lang="el-GR" dirty="0" err="1"/>
              <a:t>Task</a:t>
            </a:r>
            <a:r>
              <a:rPr lang="el-GR" dirty="0"/>
              <a:t> 4: Βελτίωση Email </a:t>
            </a:r>
            <a:r>
              <a:rPr lang="el-GR" dirty="0" err="1"/>
              <a:t>Validation</a:t>
            </a:r>
            <a:endParaRPr lang="el-GR" dirty="0"/>
          </a:p>
          <a:p>
            <a:pPr lvl="1"/>
            <a:r>
              <a:rPr lang="el-GR" dirty="0"/>
              <a:t>Ελέγξτε αν το email έχει σωστή μορφή, π.χ. περιέχει @ και τελεία.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4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0760-B9B6-41F1-A38D-B552F9EF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Form Validation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0E6321-79BD-44BD-943E-470DDE406616}"/>
              </a:ext>
            </a:extLst>
          </p:cNvPr>
          <p:cNvGraphicFramePr>
            <a:graphicFrameLocks noGrp="1"/>
          </p:cNvGraphicFramePr>
          <p:nvPr/>
        </p:nvGraphicFramePr>
        <p:xfrm>
          <a:off x="627542" y="2069347"/>
          <a:ext cx="4177152" cy="702099"/>
        </p:xfrm>
        <a:graphic>
          <a:graphicData uri="http://schemas.openxmlformats.org/drawingml/2006/table">
            <a:tbl>
              <a:tblPr/>
              <a:tblGrid>
                <a:gridCol w="4177152">
                  <a:extLst>
                    <a:ext uri="{9D8B030D-6E8A-4147-A177-3AD203B41FA5}">
                      <a16:colId xmlns:a16="http://schemas.microsoft.com/office/drawing/2014/main" val="3079328401"/>
                    </a:ext>
                  </a:extLst>
                </a:gridCol>
              </a:tblGrid>
              <a:tr h="7020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==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null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||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.isEmpty)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'Please enter username'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233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D8EB959-1514-459E-AFAC-2D084529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0196"/>
            <a:ext cx="33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24D1C5-82C2-4203-B2E7-7CF271C20146}"/>
              </a:ext>
            </a:extLst>
          </p:cNvPr>
          <p:cNvGraphicFramePr>
            <a:graphicFrameLocks noGrp="1"/>
          </p:cNvGraphicFramePr>
          <p:nvPr/>
        </p:nvGraphicFramePr>
        <p:xfrm>
          <a:off x="627541" y="3733642"/>
          <a:ext cx="4177153" cy="685799"/>
        </p:xfrm>
        <a:graphic>
          <a:graphicData uri="http://schemas.openxmlformats.org/drawingml/2006/table">
            <a:tbl>
              <a:tblPr/>
              <a:tblGrid>
                <a:gridCol w="4177153">
                  <a:extLst>
                    <a:ext uri="{9D8B030D-6E8A-4147-A177-3AD203B41FA5}">
                      <a16:colId xmlns:a16="http://schemas.microsoft.com/office/drawing/2014/main" val="670991215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!.length &lt; </a:t>
                      </a:r>
                      <a:r>
                        <a:rPr lang="en-US" sz="1100" b="0" i="0" u="none" strike="noStrike" dirty="0">
                          <a:solidFill>
                            <a:srgbClr val="B8D7A3"/>
                          </a:solidFill>
                          <a:effectLst/>
                          <a:latin typeface="Consolas" panose="020B0609020204030204" pitchFamily="49" charset="0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'Password too short'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579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A0B9693-3BE9-40F4-98DF-DDF21D0C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76" y="3733642"/>
            <a:ext cx="4698933" cy="8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89A308-FC94-4D53-91A3-F0983B152A3D}"/>
              </a:ext>
            </a:extLst>
          </p:cNvPr>
          <p:cNvGraphicFramePr>
            <a:graphicFrameLocks noGrp="1"/>
          </p:cNvGraphicFramePr>
          <p:nvPr/>
        </p:nvGraphicFramePr>
        <p:xfrm>
          <a:off x="637159" y="5212657"/>
          <a:ext cx="4167536" cy="839783"/>
        </p:xfrm>
        <a:graphic>
          <a:graphicData uri="http://schemas.openxmlformats.org/drawingml/2006/table">
            <a:tbl>
              <a:tblPr/>
              <a:tblGrid>
                <a:gridCol w="4167536">
                  <a:extLst>
                    <a:ext uri="{9D8B030D-6E8A-4147-A177-3AD203B41FA5}">
                      <a16:colId xmlns:a16="http://schemas.microsoft.com/office/drawing/2014/main" val="1885660434"/>
                    </a:ext>
                  </a:extLst>
                </a:gridCol>
              </a:tblGrid>
              <a:tr h="8397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if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(!RegExp(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r'\S+@\S+\.\S+'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).hasMatch(value!)) {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11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D69D85"/>
                          </a:solidFill>
                          <a:effectLst/>
                          <a:latin typeface="Consolas" panose="020B0609020204030204" pitchFamily="49" charset="0"/>
                        </a:rPr>
                        <a:t>'Enter valid email'</a:t>
                      </a: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}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21487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072FDF1C-6E46-4010-9823-318D40BA1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83" y="5249365"/>
            <a:ext cx="4244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A1CBFD-2ADF-40C0-9C25-FEE79F91326B}"/>
              </a:ext>
            </a:extLst>
          </p:cNvPr>
          <p:cNvGraphicFramePr>
            <a:graphicFrameLocks noGrp="1"/>
          </p:cNvGraphicFramePr>
          <p:nvPr/>
        </p:nvGraphicFramePr>
        <p:xfrm>
          <a:off x="7231758" y="1959183"/>
          <a:ext cx="4587952" cy="2699945"/>
        </p:xfrm>
        <a:graphic>
          <a:graphicData uri="http://schemas.openxmlformats.org/drawingml/2006/table">
            <a:tbl>
              <a:tblPr/>
              <a:tblGrid>
                <a:gridCol w="4587952">
                  <a:extLst>
                    <a:ext uri="{9D8B030D-6E8A-4147-A177-3AD203B41FA5}">
                      <a16:colId xmlns:a16="http://schemas.microsoft.com/office/drawing/2014/main" val="737753592"/>
                    </a:ext>
                  </a:extLst>
                </a:gridCol>
              </a:tblGrid>
              <a:tr h="269994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final passwordController = TextEditingController()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TextFormField(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controller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passwordController,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obscureText: true,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decoration: InputDecoration(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labelText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'Password'),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TextFormField(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obscureText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true,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decoration: InputDecoration(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labelText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: 'Confirm Password'),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validator: 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 {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if (</a:t>
                      </a:r>
                      <a:r>
                        <a:rPr lang="en-US" sz="900" b="0" i="0" u="none" strike="noStrike" dirty="0">
                          <a:solidFill>
                            <a:srgbClr val="569CD6"/>
                          </a:solidFill>
                          <a:effectLst/>
                          <a:latin typeface="Consolas" panose="020B0609020204030204" pitchFamily="49" charset="0"/>
                        </a:rPr>
                        <a:t>value</a:t>
                      </a: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 != passwordController.text) {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  return 'Passwords do not match'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}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  return null</a:t>
                      </a:r>
                      <a:r>
                        <a:rPr lang="en-US" sz="900" b="0" i="1" u="none" strike="noStrike" dirty="0">
                          <a:solidFill>
                            <a:srgbClr val="57A64A"/>
                          </a:solidFill>
                          <a:effectLst/>
                          <a:latin typeface="Consolas" panose="020B0609020204030204" pitchFamily="49" charset="0"/>
                        </a:rPr>
                        <a:t>;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  },</a:t>
                      </a:r>
                      <a:b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DCDCDC"/>
                          </a:solidFill>
                          <a:effectLst/>
                          <a:latin typeface="Consolas" panose="020B0609020204030204" pitchFamily="49" charset="0"/>
                        </a:rPr>
                        <a:t>)</a:t>
                      </a:r>
                      <a:endParaRPr lang="en-US" sz="1500" dirty="0">
                        <a:effectLst/>
                      </a:endParaRPr>
                    </a:p>
                  </a:txBody>
                  <a:tcPr marL="51837" marR="51837" marT="51837" marB="518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81013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C2F39AF-01BC-4F55-9202-670AD440E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636018"/>
            <a:ext cx="5724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9D85A-27E0-4A2E-BFB1-A75DB166E792}"/>
              </a:ext>
            </a:extLst>
          </p:cNvPr>
          <p:cNvSpPr txBox="1"/>
          <p:nvPr/>
        </p:nvSpPr>
        <p:spPr>
          <a:xfrm>
            <a:off x="2217551" y="1669237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8DB93-9D2E-439A-865A-1C5B6DF4EF3F}"/>
              </a:ext>
            </a:extLst>
          </p:cNvPr>
          <p:cNvSpPr txBox="1"/>
          <p:nvPr/>
        </p:nvSpPr>
        <p:spPr>
          <a:xfrm>
            <a:off x="9027168" y="1550141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8482-2E45-4011-9150-53017F2364AD}"/>
              </a:ext>
            </a:extLst>
          </p:cNvPr>
          <p:cNvSpPr txBox="1"/>
          <p:nvPr/>
        </p:nvSpPr>
        <p:spPr>
          <a:xfrm>
            <a:off x="2217551" y="3287497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082F3-54F5-40B0-BE29-641383E8BF65}"/>
              </a:ext>
            </a:extLst>
          </p:cNvPr>
          <p:cNvSpPr txBox="1"/>
          <p:nvPr/>
        </p:nvSpPr>
        <p:spPr>
          <a:xfrm>
            <a:off x="2217551" y="4782056"/>
            <a:ext cx="997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ebuchet MS"/>
                <a:ea typeface="+mj-ea"/>
              </a:rPr>
              <a:t>TASK 4</a:t>
            </a:r>
          </a:p>
        </p:txBody>
      </p:sp>
    </p:spTree>
    <p:extLst>
      <p:ext uri="{BB962C8B-B14F-4D97-AF65-F5344CB8AC3E}">
        <p14:creationId xmlns:p14="http://schemas.microsoft.com/office/powerpoint/2010/main" val="11093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2380-ADA1-4ACB-8A27-4FACDAF9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2512-B240-4548-88B6-A2F7DDF7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6" y="1825625"/>
            <a:ext cx="626070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Warning</a:t>
            </a:r>
            <a:r>
              <a:rPr lang="en-US" dirty="0"/>
              <a:t>: Use key in widget constructors.dart</a:t>
            </a:r>
          </a:p>
          <a:p>
            <a:r>
              <a:rPr lang="en-US" dirty="0"/>
              <a:t>A Key is an identifier for Widgets, Elements</a:t>
            </a:r>
          </a:p>
          <a:p>
            <a:r>
              <a:rPr lang="el-GR" dirty="0"/>
              <a:t>Όταν ξανασχεδιάζεται το </a:t>
            </a:r>
            <a:r>
              <a:rPr lang="en-US" dirty="0"/>
              <a:t>widget tree </a:t>
            </a:r>
            <a:r>
              <a:rPr lang="el-GR" dirty="0"/>
              <a:t>το </a:t>
            </a:r>
            <a:r>
              <a:rPr lang="en-US" dirty="0"/>
              <a:t>flutter </a:t>
            </a:r>
            <a:r>
              <a:rPr lang="el-GR" dirty="0"/>
              <a:t>πρέπει να γνωρίζει</a:t>
            </a:r>
            <a:r>
              <a:rPr lang="en-US" dirty="0"/>
              <a:t>:</a:t>
            </a:r>
            <a:endParaRPr lang="el-GR" dirty="0"/>
          </a:p>
          <a:p>
            <a:pPr lvl="1"/>
            <a:r>
              <a:rPr lang="el-GR" dirty="0"/>
              <a:t>Ποια </a:t>
            </a:r>
            <a:r>
              <a:rPr lang="en-US" dirty="0"/>
              <a:t>widgets </a:t>
            </a:r>
            <a:r>
              <a:rPr lang="el-GR" dirty="0"/>
              <a:t>είναι τελείως καινούρια και ποια έχουν ήδη </a:t>
            </a:r>
            <a:r>
              <a:rPr lang="en-US" dirty="0"/>
              <a:t>state</a:t>
            </a:r>
            <a:r>
              <a:rPr lang="el-GR" dirty="0"/>
              <a:t> και σε αυτό βοηθάει το </a:t>
            </a:r>
            <a:r>
              <a:rPr lang="en-US" dirty="0"/>
              <a:t>key</a:t>
            </a:r>
          </a:p>
          <a:p>
            <a:r>
              <a:rPr lang="el-GR" dirty="0"/>
              <a:t>Δεν είναι υποχρεωτικό αλλά θεωρείται καλή πρακτική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371D0-7618-4376-8A39-2E9ADA5E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80" y="1377436"/>
            <a:ext cx="5142744" cy="3529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EF5ADA-98C0-4B7E-949C-44932065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380" y="5206122"/>
            <a:ext cx="5142744" cy="13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5F5B-E1F8-4C58-93FE-4D21D31B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8278B-DD55-45B2-A866-9C2C8DCB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627" y="1825625"/>
            <a:ext cx="75702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07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εργαστηριο9</Template>
  <TotalTime>1665</TotalTime>
  <Words>1612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MT</vt:lpstr>
      <vt:lpstr>Calibri</vt:lpstr>
      <vt:lpstr>Consolas</vt:lpstr>
      <vt:lpstr>Trade Gothic LT Pro</vt:lpstr>
      <vt:lpstr>Trebuchet MS</vt:lpstr>
      <vt:lpstr>Θέμα του Office</vt:lpstr>
      <vt:lpstr>Βιοϊατρική  Πληροφορική</vt:lpstr>
      <vt:lpstr>Εργαστήριο 5</vt:lpstr>
      <vt:lpstr>Futures</vt:lpstr>
      <vt:lpstr>Forms</vt:lpstr>
      <vt:lpstr>Forms</vt:lpstr>
      <vt:lpstr>Εργαστηριακή Άσκηση – Form Validation (20 λεπτά)</vt:lpstr>
      <vt:lpstr>Exercise – Form Validation</vt:lpstr>
      <vt:lpstr>Constructors</vt:lpstr>
      <vt:lpstr>Http requests</vt:lpstr>
      <vt:lpstr>HTTP Request</vt:lpstr>
      <vt:lpstr>GestureDetector vs InkWell</vt:lpstr>
      <vt:lpstr>StaggeredGridView</vt:lpstr>
      <vt:lpstr>StaggeredGridView</vt:lpstr>
      <vt:lpstr>StaggeredGridView</vt:lpstr>
      <vt:lpstr>Flutter outline</vt:lpstr>
      <vt:lpstr>Flutter outline</vt:lpstr>
      <vt:lpstr>Ερωτήσεις</vt:lpstr>
      <vt:lpstr>Const warning</vt:lpstr>
      <vt:lpstr>Variable late</vt:lpstr>
      <vt:lpstr>Common Overflow Error</vt:lpstr>
      <vt:lpstr>Get Dynamically Device Size</vt:lpstr>
      <vt:lpstr>SQFlite</vt:lpstr>
      <vt:lpstr>Βήματα</vt:lpstr>
      <vt:lpstr>Δημιουργία βάσης</vt:lpstr>
      <vt:lpstr>Εισαγωγή στην βάση</vt:lpstr>
      <vt:lpstr>Επιστροφή δεδομένων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Βιοϊατρική Πληροφορικη</dc:title>
  <dc:creator>Administrator</dc:creator>
  <cp:lastModifiedBy>Maria Chatzimina</cp:lastModifiedBy>
  <cp:revision>106</cp:revision>
  <dcterms:created xsi:type="dcterms:W3CDTF">2020-12-02T15:28:24Z</dcterms:created>
  <dcterms:modified xsi:type="dcterms:W3CDTF">2026-05-03T20:49:32Z</dcterms:modified>
</cp:coreProperties>
</file>