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8"/>
  </p:notesMasterIdLst>
  <p:sldIdLst>
    <p:sldId id="304" r:id="rId2"/>
    <p:sldId id="305" r:id="rId3"/>
    <p:sldId id="258" r:id="rId4"/>
    <p:sldId id="259" r:id="rId5"/>
    <p:sldId id="260" r:id="rId6"/>
    <p:sldId id="302" r:id="rId7"/>
    <p:sldId id="30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7" r:id="rId23"/>
    <p:sldId id="298" r:id="rId24"/>
    <p:sldId id="299" r:id="rId25"/>
    <p:sldId id="300" r:id="rId26"/>
    <p:sldId id="30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68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6EF8-6DEE-4EC9-9FF5-7E6C0645E47D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B06B-15FB-410E-B76C-8E94041CF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4B06B-15FB-410E-B76C-8E94041CFC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7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9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8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77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7557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61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6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945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655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5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3146351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52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2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6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010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3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8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52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5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862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flutter_staggered_grid_view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dart-lang.github.io/linter/lints/prefer_const_constructors.html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sqflite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488B28-821B-4DDD-98FA-B4CD3E883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spc="-5" dirty="0">
                <a:solidFill>
                  <a:srgbClr val="46C3D2"/>
                </a:solidFill>
              </a:rPr>
              <a:t>Bioinformatics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C0CB39-F499-4E19-92F5-30541F604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1800" b="0" spc="110" dirty="0">
                <a:latin typeface="Arial MT"/>
                <a:cs typeface="Arial MT"/>
              </a:rPr>
              <a:t>Koumakis Lefteris</a:t>
            </a:r>
            <a:r>
              <a:rPr lang="pt-BR" sz="1800" b="0" dirty="0">
                <a:latin typeface="Arial MT"/>
                <a:cs typeface="Arial MT"/>
              </a:rPr>
              <a:t>, </a:t>
            </a:r>
            <a:endParaRPr lang="pt-BR" dirty="0">
              <a:latin typeface="Arial MT"/>
              <a:cs typeface="Arial MT"/>
            </a:endParaRPr>
          </a:p>
          <a:p>
            <a:r>
              <a:rPr lang="pt-BR" dirty="0">
                <a:latin typeface="Arial MT"/>
              </a:rPr>
              <a:t>ChatziminaMaria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9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021" y="152400"/>
            <a:ext cx="2586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H</a:t>
            </a:r>
            <a:r>
              <a:rPr spc="-80" dirty="0"/>
              <a:t>TT</a:t>
            </a:r>
            <a:r>
              <a:rPr dirty="0"/>
              <a:t>P</a:t>
            </a:r>
            <a:r>
              <a:rPr spc="-195" dirty="0"/>
              <a:t> </a:t>
            </a:r>
            <a:r>
              <a:rPr spc="-75" dirty="0"/>
              <a:t>R</a:t>
            </a:r>
            <a:r>
              <a:rPr spc="-80" dirty="0"/>
              <a:t>e</a:t>
            </a:r>
            <a:r>
              <a:rPr spc="-75" dirty="0"/>
              <a:t>q</a:t>
            </a:r>
            <a:r>
              <a:rPr spc="-70" dirty="0"/>
              <a:t>u</a:t>
            </a:r>
            <a:r>
              <a:rPr spc="-80" dirty="0"/>
              <a:t>e</a:t>
            </a:r>
            <a:r>
              <a:rPr spc="-75" dirty="0"/>
              <a:t>s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041530"/>
            <a:ext cx="4495800" cy="561858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marR="56515" indent="-228600">
              <a:lnSpc>
                <a:spcPct val="70000"/>
              </a:lnSpc>
              <a:spcBef>
                <a:spcPts val="96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http.get</a:t>
            </a:r>
            <a:r>
              <a:rPr sz="2400" spc="-40" dirty="0">
                <a:solidFill>
                  <a:srgbClr val="D2510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returns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future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object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endParaRPr sz="2400" dirty="0">
              <a:latin typeface="Arial MT"/>
              <a:cs typeface="Arial MT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.then((value){})</a:t>
            </a:r>
            <a:r>
              <a:rPr sz="2400" spc="-15" dirty="0">
                <a:solidFill>
                  <a:srgbClr val="D2510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method</a:t>
            </a:r>
            <a:endParaRPr sz="2400" dirty="0">
              <a:latin typeface="Arial MT"/>
              <a:cs typeface="Arial MT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future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endParaRPr sz="2400" dirty="0">
              <a:latin typeface="Arial MT"/>
              <a:cs typeface="Arial MT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execute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endParaRPr sz="2400" dirty="0">
              <a:latin typeface="Arial MT"/>
              <a:cs typeface="Arial MT"/>
            </a:endParaRPr>
          </a:p>
          <a:p>
            <a:pPr marL="241300" marR="20764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after data has been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assigned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future.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 MT"/>
                <a:cs typeface="Arial MT"/>
              </a:rPr>
              <a:t>We use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async/await </a:t>
            </a:r>
            <a:r>
              <a:rPr lang="en-US" sz="2400" dirty="0">
                <a:solidFill>
                  <a:srgbClr val="FFFFFF"/>
                </a:solidFill>
                <a:latin typeface="Arial MT"/>
                <a:cs typeface="Arial MT"/>
              </a:rPr>
              <a:t>to handle asynchronous operations The await keyword pauses execution until the Future returns a value</a:t>
            </a:r>
            <a:endParaRPr lang="el-GR" sz="24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 MT"/>
                <a:cs typeface="Arial MT"/>
              </a:rPr>
              <a:t>In this example, we show a loader while data is being fetched</a:t>
            </a:r>
            <a:endParaRPr lang="el-GR" sz="24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 MT"/>
                <a:cs typeface="Arial MT"/>
              </a:rPr>
              <a:t>The loader remains visible until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isLoading</a:t>
            </a:r>
            <a:r>
              <a:rPr lang="en-US" sz="2400" dirty="0">
                <a:solidFill>
                  <a:srgbClr val="FFFFFF"/>
                </a:solidFill>
                <a:latin typeface="Arial MT"/>
                <a:cs typeface="Arial MT"/>
              </a:rPr>
              <a:t> variable changes from true to false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53E75-857C-47B7-9A02-45A8BC322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619" y="914400"/>
            <a:ext cx="4639186" cy="5779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39A50-0562-48F7-973F-FC1570C7A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800" y="1235585"/>
            <a:ext cx="2506200" cy="501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4991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GestureDetector</a:t>
            </a:r>
            <a:r>
              <a:rPr spc="-145" dirty="0"/>
              <a:t> </a:t>
            </a:r>
            <a:r>
              <a:rPr spc="-35" dirty="0"/>
              <a:t>vs</a:t>
            </a:r>
            <a:r>
              <a:rPr spc="-165" dirty="0"/>
              <a:t> </a:t>
            </a:r>
            <a:r>
              <a:rPr spc="-75" dirty="0"/>
              <a:t>InkWell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806905"/>
            <a:ext cx="10887710" cy="32962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Both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provide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many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common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functions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like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 MT"/>
                <a:cs typeface="Arial MT"/>
              </a:rPr>
              <a:t>onTap,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onLongPress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etc.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main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difference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GestureDetector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provides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controls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like dragging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etc.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while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include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ripple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effect,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InkWell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does.</a:t>
            </a:r>
            <a:endParaRPr sz="28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either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two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according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needs,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want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ripple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effect,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choose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InkWell,</a:t>
            </a:r>
            <a:endParaRPr sz="24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need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controls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choose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GestureDetector</a:t>
            </a:r>
            <a:endParaRPr sz="24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combine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both.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506349"/>
            <a:ext cx="3473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StaggeredGridView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73835"/>
            <a:ext cx="10318115" cy="39204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Package:</a:t>
            </a:r>
            <a:r>
              <a:rPr sz="2800" spc="80" dirty="0">
                <a:solidFill>
                  <a:srgbClr val="00549A"/>
                </a:solid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00549A"/>
                </a:solidFill>
                <a:uFill>
                  <a:solidFill>
                    <a:srgbClr val="00549A"/>
                  </a:solidFill>
                </a:uFill>
                <a:latin typeface="Arial MT"/>
                <a:cs typeface="Arial MT"/>
                <a:hlinkClick r:id="rId2"/>
              </a:rPr>
              <a:t>https://pub.dev/packages/flutter_staggered_grid_view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Installation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steps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on tab“Installing”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Insert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pubspec.yaml :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flutter_staggered_grid_view: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installed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automatically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file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saved,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run: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D2510C"/>
                </a:solidFill>
                <a:latin typeface="Arial MT"/>
                <a:cs typeface="Arial MT"/>
              </a:rPr>
              <a:t>flutter</a:t>
            </a:r>
            <a:r>
              <a:rPr sz="2400" spc="-50" dirty="0">
                <a:solidFill>
                  <a:srgbClr val="D2510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pub</a:t>
            </a:r>
            <a:r>
              <a:rPr sz="2400" spc="-25" dirty="0">
                <a:solidFill>
                  <a:srgbClr val="D2510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get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import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into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file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to use:</a:t>
            </a:r>
            <a:endParaRPr sz="2800" dirty="0">
              <a:latin typeface="Arial MT"/>
              <a:cs typeface="Arial MT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import </a:t>
            </a:r>
            <a:r>
              <a:rPr sz="2400" dirty="0">
                <a:solidFill>
                  <a:srgbClr val="D2510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D2510C"/>
                </a:solidFill>
                <a:latin typeface="Arial MT"/>
                <a:cs typeface="Arial MT"/>
              </a:rPr>
              <a:t>'package:flutter_staggered_grid_view/flutter_staggered_grid_view.dart';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3473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StaggeredGridView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22083"/>
            <a:ext cx="8081009" cy="32512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StaggeredGridView.count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constructor</a:t>
            </a:r>
            <a:endParaRPr sz="28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D2510C"/>
                </a:solidFill>
                <a:latin typeface="Arial MT"/>
                <a:cs typeface="Arial MT"/>
              </a:rPr>
              <a:t>crossAxisCount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number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columns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want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grid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view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cover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D2510C"/>
                </a:solidFill>
                <a:latin typeface="Arial MT"/>
                <a:cs typeface="Arial MT"/>
              </a:rPr>
              <a:t>crossAxisSpacing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space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between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boxes/tiles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horizontal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axis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D2510C"/>
                </a:solidFill>
                <a:latin typeface="Arial MT"/>
                <a:cs typeface="Arial MT"/>
              </a:rPr>
              <a:t>mainAxisSpacing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 dirty="0">
              <a:latin typeface="Arial MT"/>
              <a:cs typeface="Arial MT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space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between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boxes/tiles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vertical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axis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3473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StaggeredGridView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45945"/>
            <a:ext cx="3471545" cy="4104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“TotalViews”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2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covers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both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columns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that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we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have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declared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crossAxisCount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and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has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smaller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height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than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“Settings”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because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 marR="32829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in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mainAxisCellCount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we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have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the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value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1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“messages”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and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“notifications”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have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1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2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crossAxisCellCount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so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each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one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them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covers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one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column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and</a:t>
            </a:r>
            <a:endParaRPr sz="2400" dirty="0">
              <a:latin typeface="Arial MT"/>
              <a:cs typeface="Arial" panose="020B0604020202020204" pitchFamily="34" charset="0"/>
            </a:endParaRPr>
          </a:p>
          <a:p>
            <a:pPr marL="241300" marR="7175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are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shown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next</a:t>
            </a:r>
            <a:r>
              <a:rPr sz="240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to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each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other</a:t>
            </a:r>
            <a:endParaRPr sz="2400" dirty="0">
              <a:latin typeface="Arial M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DD104-8B71-4111-95B9-986D50C5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883" y="1500285"/>
            <a:ext cx="4930837" cy="5002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8A0C6-15CE-4CEE-8DBB-8EFFADA0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62" y="1567726"/>
            <a:ext cx="2555838" cy="4867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6974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F</a:t>
            </a:r>
            <a:r>
              <a:rPr spc="-75" dirty="0"/>
              <a:t>l</a:t>
            </a:r>
            <a:r>
              <a:rPr spc="-70" dirty="0"/>
              <a:t>utt</a:t>
            </a:r>
            <a:r>
              <a:rPr spc="-80" dirty="0"/>
              <a:t>e</a:t>
            </a:r>
            <a:r>
              <a:rPr dirty="0"/>
              <a:t>r</a:t>
            </a:r>
            <a:r>
              <a:rPr spc="-155" dirty="0"/>
              <a:t> </a:t>
            </a:r>
            <a:r>
              <a:rPr spc="-75" dirty="0"/>
              <a:t>o</a:t>
            </a:r>
            <a:r>
              <a:rPr spc="-70" dirty="0"/>
              <a:t>ut</a:t>
            </a:r>
            <a:r>
              <a:rPr spc="-75" dirty="0"/>
              <a:t>l</a:t>
            </a:r>
            <a:r>
              <a:rPr spc="-70" dirty="0"/>
              <a:t>in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806905"/>
            <a:ext cx="999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Command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Pallete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write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outline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view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choose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outline view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3083" y="2557272"/>
            <a:ext cx="10605770" cy="3619500"/>
            <a:chOff x="1053083" y="2557272"/>
            <a:chExt cx="10605770" cy="3619500"/>
          </a:xfrm>
        </p:grpSpPr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692" y="2557272"/>
              <a:ext cx="5359908" cy="3619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83" y="2654808"/>
              <a:ext cx="3765804" cy="3521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6974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F</a:t>
            </a:r>
            <a:r>
              <a:rPr spc="-75" dirty="0"/>
              <a:t>l</a:t>
            </a:r>
            <a:r>
              <a:rPr spc="-70" dirty="0"/>
              <a:t>utt</a:t>
            </a:r>
            <a:r>
              <a:rPr spc="-80" dirty="0"/>
              <a:t>e</a:t>
            </a:r>
            <a:r>
              <a:rPr dirty="0"/>
              <a:t>r</a:t>
            </a:r>
            <a:r>
              <a:rPr spc="-155" dirty="0"/>
              <a:t> </a:t>
            </a:r>
            <a:r>
              <a:rPr spc="-75" dirty="0"/>
              <a:t>o</a:t>
            </a:r>
            <a:r>
              <a:rPr spc="-70" dirty="0"/>
              <a:t>ut</a:t>
            </a:r>
            <a:r>
              <a:rPr spc="-75" dirty="0"/>
              <a:t>l</a:t>
            </a:r>
            <a:r>
              <a:rPr spc="-70" dirty="0"/>
              <a:t>in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22083"/>
            <a:ext cx="10977880" cy="18161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6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select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widget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we want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(it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 highlighted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code)</a:t>
            </a:r>
            <a:endParaRPr sz="2800" dirty="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 the widget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tree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of the outline </a:t>
            </a:r>
            <a:r>
              <a:rPr sz="2800" spc="-35" dirty="0">
                <a:solidFill>
                  <a:srgbClr val="FFFFFF"/>
                </a:solidFill>
                <a:latin typeface="Arial MT"/>
                <a:cs typeface="Arial MT"/>
              </a:rPr>
              <a:t>view,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right-click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on the widget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want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can wrap it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other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widgets such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padding, 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center,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etc.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752" y="3204972"/>
            <a:ext cx="6231636" cy="3444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1819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Q</a:t>
            </a:r>
            <a:r>
              <a:rPr spc="-70" dirty="0"/>
              <a:t>u</a:t>
            </a:r>
            <a:r>
              <a:rPr spc="-80" dirty="0"/>
              <a:t>e</a:t>
            </a:r>
            <a:r>
              <a:rPr spc="-75" dirty="0"/>
              <a:t>s</a:t>
            </a:r>
            <a:r>
              <a:rPr spc="-70" dirty="0"/>
              <a:t>ti</a:t>
            </a:r>
            <a:r>
              <a:rPr spc="-75" dirty="0"/>
              <a:t>o</a:t>
            </a:r>
            <a:r>
              <a:rPr spc="-70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73835"/>
            <a:ext cx="10758805" cy="4004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sending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HTTP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requests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 (REST)</a:t>
            </a:r>
            <a:r>
              <a:rPr sz="28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API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work?</a:t>
            </a:r>
            <a:endParaRPr sz="2800" dirty="0">
              <a:latin typeface="Arial MT"/>
              <a:cs typeface="Arial MT"/>
            </a:endParaRPr>
          </a:p>
          <a:p>
            <a:pPr marL="698500" marR="1054735" lvl="1" indent="-228600">
              <a:lnSpc>
                <a:spcPts val="2590"/>
              </a:lnSpc>
              <a:spcBef>
                <a:spcPts val="55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Flutter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application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sends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requests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with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specific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Http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Verbs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endpoints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(paths)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web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server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(=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API).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"future"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Dart?</a:t>
            </a:r>
            <a:endParaRPr sz="2800" dirty="0">
              <a:latin typeface="Arial MT"/>
              <a:cs typeface="Arial MT"/>
            </a:endParaRPr>
          </a:p>
          <a:p>
            <a:pPr marL="698500" marR="273685" lvl="1" indent="-228600">
              <a:lnSpc>
                <a:spcPts val="2590"/>
              </a:lnSpc>
              <a:spcBef>
                <a:spcPts val="550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object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that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waits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 asynchronous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operation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complete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then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(possibly)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uses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data.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"asynchronous"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(or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"async")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code?</a:t>
            </a:r>
            <a:endParaRPr sz="2800" dirty="0">
              <a:latin typeface="Arial MT"/>
              <a:cs typeface="Arial MT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50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executed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immediately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executed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at some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point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future.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rest of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continues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execution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without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waiting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async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complete.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611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C</a:t>
            </a:r>
            <a:r>
              <a:rPr spc="-75" dirty="0"/>
              <a:t>o</a:t>
            </a:r>
            <a:r>
              <a:rPr spc="-70" dirty="0"/>
              <a:t>n</a:t>
            </a:r>
            <a:r>
              <a:rPr spc="-75" dirty="0"/>
              <a:t>s</a:t>
            </a:r>
            <a:r>
              <a:rPr dirty="0"/>
              <a:t>t</a:t>
            </a:r>
            <a:r>
              <a:rPr spc="-135" dirty="0"/>
              <a:t> </a:t>
            </a:r>
            <a:r>
              <a:rPr spc="-80" dirty="0"/>
              <a:t>wa</a:t>
            </a:r>
            <a:r>
              <a:rPr spc="-75" dirty="0"/>
              <a:t>r</a:t>
            </a:r>
            <a:r>
              <a:rPr spc="-70" dirty="0"/>
              <a:t>nin</a:t>
            </a:r>
            <a:r>
              <a:rPr dirty="0"/>
              <a:t>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-381000" y="1722083"/>
            <a:ext cx="12461493" cy="26423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880110" indent="-228600" algn="l" rtl="0">
              <a:lnSpc>
                <a:spcPct val="100000"/>
              </a:lnSpc>
              <a:spcBef>
                <a:spcPts val="765"/>
              </a:spcBef>
              <a:buClr>
                <a:srgbClr val="46C3D2"/>
              </a:buClr>
              <a:buChar char="•"/>
              <a:tabLst>
                <a:tab pos="652145" algn="l"/>
              </a:tabLst>
            </a:pPr>
            <a:r>
              <a:rPr kern="1200" spc="-5" dirty="0">
                <a:solidFill>
                  <a:srgbClr val="FFFFFF"/>
                </a:solidFill>
              </a:rPr>
              <a:t>Prefer const with constant constructors.dart (</a:t>
            </a:r>
            <a:r>
              <a:rPr kern="1200" spc="-5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prefer_const_constructors</a:t>
            </a:r>
            <a:r>
              <a:rPr kern="1200" spc="-5" dirty="0">
                <a:solidFill>
                  <a:srgbClr val="FFFFFF"/>
                </a:solidFill>
              </a:rPr>
              <a:t>)</a:t>
            </a:r>
            <a:endParaRPr lang="en-US" kern="1200" spc="-5" dirty="0">
              <a:solidFill>
                <a:srgbClr val="FFFFFF"/>
              </a:solidFill>
            </a:endParaRPr>
          </a:p>
          <a:p>
            <a:pPr marL="880110" indent="-228600" algn="l" rtl="0">
              <a:lnSpc>
                <a:spcPct val="100000"/>
              </a:lnSpc>
              <a:spcBef>
                <a:spcPts val="665"/>
              </a:spcBef>
              <a:buClr>
                <a:srgbClr val="46C3D2"/>
              </a:buClr>
              <a:buChar char="•"/>
              <a:tabLst>
                <a:tab pos="652145" algn="l"/>
              </a:tabLst>
            </a:pPr>
            <a:r>
              <a:rPr lang="en-US" kern="1200" spc="-5" dirty="0">
                <a:solidFill>
                  <a:srgbClr val="FFFFFF"/>
                </a:solidFill>
              </a:rPr>
              <a:t>Solution</a:t>
            </a:r>
            <a:r>
              <a:rPr lang="el-GR" kern="1200" spc="-5" dirty="0">
                <a:solidFill>
                  <a:srgbClr val="FFFFFF"/>
                </a:solidFill>
              </a:rPr>
              <a:t>: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We use const in as many constructors as we can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Insert at the beginning of the file: </a:t>
            </a:r>
            <a:r>
              <a:rPr lang="el-GR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// </a:t>
            </a: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ignore_for_file: prefer_const_constructors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15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Insert in file</a:t>
            </a:r>
            <a:r>
              <a:rPr lang="el-GR" sz="2400" kern="1200" dirty="0">
                <a:solidFill>
                  <a:srgbClr val="FFFFFF"/>
                </a:solidFill>
                <a:latin typeface="Arial MT"/>
              </a:rPr>
              <a:t> </a:t>
            </a: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analysis_options.yaml under rules</a:t>
            </a:r>
          </a:p>
          <a:p>
            <a:pPr marL="1680210" lvl="2" indent="-228600" algn="l" rtl="0">
              <a:lnSpc>
                <a:spcPct val="100000"/>
              </a:lnSpc>
              <a:spcBef>
                <a:spcPts val="270"/>
              </a:spcBef>
              <a:buClr>
                <a:srgbClr val="46C3D2"/>
              </a:buClr>
              <a:buChar char="•"/>
              <a:tabLst>
                <a:tab pos="1565910" algn="l"/>
                <a:tab pos="1566545" algn="l"/>
              </a:tabLst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prefer_const_constructors : false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629359"/>
            <a:ext cx="7714488" cy="8564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310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V</a:t>
            </a:r>
            <a:r>
              <a:rPr spc="-80" dirty="0"/>
              <a:t>a</a:t>
            </a:r>
            <a:r>
              <a:rPr spc="-75" dirty="0"/>
              <a:t>r</a:t>
            </a:r>
            <a:r>
              <a:rPr spc="-70" dirty="0"/>
              <a:t>i</a:t>
            </a:r>
            <a:r>
              <a:rPr spc="-80" dirty="0"/>
              <a:t>ab</a:t>
            </a:r>
            <a:r>
              <a:rPr spc="-75" dirty="0"/>
              <a:t>l</a:t>
            </a:r>
            <a:r>
              <a:rPr dirty="0"/>
              <a:t>e</a:t>
            </a:r>
            <a:r>
              <a:rPr spc="-155" dirty="0"/>
              <a:t> </a:t>
            </a:r>
            <a:r>
              <a:rPr spc="-75" dirty="0"/>
              <a:t>l</a:t>
            </a:r>
            <a:r>
              <a:rPr spc="-80" dirty="0"/>
              <a:t>a</a:t>
            </a:r>
            <a:r>
              <a:rPr spc="-7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806905"/>
            <a:ext cx="11040745" cy="3956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When the compiler considers that a variable should not be null we use late</a:t>
            </a:r>
          </a:p>
          <a:p>
            <a:pPr marL="927100" lvl="1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The compiler with late "trusts" us to initialize the non-nullable variable after initializing it</a:t>
            </a:r>
          </a:p>
          <a:p>
            <a:pPr marL="927100" lvl="1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endParaRPr sz="2800" spc="-5" dirty="0">
              <a:solidFill>
                <a:srgbClr val="FFFFFF"/>
              </a:solidFill>
              <a:latin typeface="Arial MT"/>
            </a:endParaRPr>
          </a:p>
          <a:p>
            <a:pPr marL="469900" indent="-228600">
              <a:lnSpc>
                <a:spcPct val="100000"/>
              </a:lnSpc>
              <a:buClr>
                <a:srgbClr val="46C3D2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</a:rPr>
              <a:t>Lazily initializing a variable</a:t>
            </a:r>
          </a:p>
          <a:p>
            <a:pPr marL="812800" lvl="1" indent="-228600">
              <a:lnSpc>
                <a:spcPts val="2735"/>
              </a:lnSpc>
              <a:spcBef>
                <a:spcPts val="23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The variable may not be needed and its initialization may be "expensive".</a:t>
            </a:r>
          </a:p>
          <a:p>
            <a:pPr marL="812800" lvl="1" indent="-228600">
              <a:lnSpc>
                <a:spcPts val="2735"/>
              </a:lnSpc>
              <a:spcBef>
                <a:spcPts val="23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In the example below if result is never used the "expensive" function _getResult is never called</a:t>
            </a:r>
            <a:endParaRPr sz="2800" spc="-5" dirty="0">
              <a:solidFill>
                <a:srgbClr val="FFFFFF"/>
              </a:solidFill>
              <a:latin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2600" y="3112709"/>
            <a:ext cx="5181600" cy="3429000"/>
            <a:chOff x="1194816" y="3403091"/>
            <a:chExt cx="5153025" cy="3179445"/>
          </a:xfrm>
        </p:grpSpPr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816" y="3403091"/>
              <a:ext cx="3496055" cy="533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816" y="6048755"/>
              <a:ext cx="5152644" cy="53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4B7D9-664A-4EDF-83D3-1DB5BF39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Lecture</a:t>
            </a:r>
            <a:r>
              <a:rPr lang="en-US" sz="5400" spc="-85" dirty="0"/>
              <a:t> </a:t>
            </a:r>
            <a:r>
              <a:rPr lang="en-US" sz="54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8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4449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Common</a:t>
            </a:r>
            <a:r>
              <a:rPr spc="-145" dirty="0"/>
              <a:t> </a:t>
            </a:r>
            <a:r>
              <a:rPr spc="-65" dirty="0"/>
              <a:t>Overflow</a:t>
            </a:r>
            <a:r>
              <a:rPr spc="-160" dirty="0"/>
              <a:t> </a:t>
            </a:r>
            <a:r>
              <a:rPr spc="-60" dirty="0"/>
              <a:t>Error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6227" y="1944623"/>
            <a:ext cx="9072880" cy="4307205"/>
            <a:chOff x="2586227" y="1944623"/>
            <a:chExt cx="9072880" cy="4307205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9556" y="1944623"/>
              <a:ext cx="3019044" cy="2400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92323" y="4002023"/>
              <a:ext cx="3728085" cy="2243455"/>
            </a:xfrm>
            <a:custGeom>
              <a:avLst/>
              <a:gdLst/>
              <a:ahLst/>
              <a:cxnLst/>
              <a:rect l="l" t="t" r="r" b="b"/>
              <a:pathLst>
                <a:path w="3728085" h="2243454">
                  <a:moveTo>
                    <a:pt x="3353816" y="0"/>
                  </a:moveTo>
                  <a:lnTo>
                    <a:pt x="373888" y="0"/>
                  </a:lnTo>
                  <a:lnTo>
                    <a:pt x="326986" y="2912"/>
                  </a:lnTo>
                  <a:lnTo>
                    <a:pt x="281823" y="11418"/>
                  </a:lnTo>
                  <a:lnTo>
                    <a:pt x="238750" y="25165"/>
                  </a:lnTo>
                  <a:lnTo>
                    <a:pt x="198117" y="43804"/>
                  </a:lnTo>
                  <a:lnTo>
                    <a:pt x="160273" y="66985"/>
                  </a:lnTo>
                  <a:lnTo>
                    <a:pt x="125570" y="94357"/>
                  </a:lnTo>
                  <a:lnTo>
                    <a:pt x="94357" y="125570"/>
                  </a:lnTo>
                  <a:lnTo>
                    <a:pt x="66985" y="160273"/>
                  </a:lnTo>
                  <a:lnTo>
                    <a:pt x="43804" y="198117"/>
                  </a:lnTo>
                  <a:lnTo>
                    <a:pt x="25165" y="238750"/>
                  </a:lnTo>
                  <a:lnTo>
                    <a:pt x="11418" y="281823"/>
                  </a:lnTo>
                  <a:lnTo>
                    <a:pt x="2912" y="326986"/>
                  </a:lnTo>
                  <a:lnTo>
                    <a:pt x="0" y="373888"/>
                  </a:lnTo>
                  <a:lnTo>
                    <a:pt x="0" y="1869427"/>
                  </a:lnTo>
                  <a:lnTo>
                    <a:pt x="2912" y="1916329"/>
                  </a:lnTo>
                  <a:lnTo>
                    <a:pt x="11418" y="1961492"/>
                  </a:lnTo>
                  <a:lnTo>
                    <a:pt x="25165" y="2004566"/>
                  </a:lnTo>
                  <a:lnTo>
                    <a:pt x="43804" y="2045200"/>
                  </a:lnTo>
                  <a:lnTo>
                    <a:pt x="66985" y="2083045"/>
                  </a:lnTo>
                  <a:lnTo>
                    <a:pt x="94357" y="2117750"/>
                  </a:lnTo>
                  <a:lnTo>
                    <a:pt x="125570" y="2148964"/>
                  </a:lnTo>
                  <a:lnTo>
                    <a:pt x="160273" y="2176338"/>
                  </a:lnTo>
                  <a:lnTo>
                    <a:pt x="198117" y="2199520"/>
                  </a:lnTo>
                  <a:lnTo>
                    <a:pt x="238750" y="2218160"/>
                  </a:lnTo>
                  <a:lnTo>
                    <a:pt x="281823" y="2231908"/>
                  </a:lnTo>
                  <a:lnTo>
                    <a:pt x="326986" y="2240414"/>
                  </a:lnTo>
                  <a:lnTo>
                    <a:pt x="373888" y="2243328"/>
                  </a:lnTo>
                  <a:lnTo>
                    <a:pt x="3353816" y="2243328"/>
                  </a:lnTo>
                  <a:lnTo>
                    <a:pt x="3400717" y="2240414"/>
                  </a:lnTo>
                  <a:lnTo>
                    <a:pt x="3445880" y="2231908"/>
                  </a:lnTo>
                  <a:lnTo>
                    <a:pt x="3488953" y="2218160"/>
                  </a:lnTo>
                  <a:lnTo>
                    <a:pt x="3529586" y="2199520"/>
                  </a:lnTo>
                  <a:lnTo>
                    <a:pt x="3567430" y="2176338"/>
                  </a:lnTo>
                  <a:lnTo>
                    <a:pt x="3602133" y="2148964"/>
                  </a:lnTo>
                  <a:lnTo>
                    <a:pt x="3633346" y="2117750"/>
                  </a:lnTo>
                  <a:lnTo>
                    <a:pt x="3660718" y="2083045"/>
                  </a:lnTo>
                  <a:lnTo>
                    <a:pt x="3683899" y="2045200"/>
                  </a:lnTo>
                  <a:lnTo>
                    <a:pt x="3702538" y="2004566"/>
                  </a:lnTo>
                  <a:lnTo>
                    <a:pt x="3716285" y="1961492"/>
                  </a:lnTo>
                  <a:lnTo>
                    <a:pt x="3724791" y="1916329"/>
                  </a:lnTo>
                  <a:lnTo>
                    <a:pt x="3727704" y="1869427"/>
                  </a:lnTo>
                  <a:lnTo>
                    <a:pt x="3727704" y="373888"/>
                  </a:lnTo>
                  <a:lnTo>
                    <a:pt x="3724791" y="326986"/>
                  </a:lnTo>
                  <a:lnTo>
                    <a:pt x="3716285" y="281823"/>
                  </a:lnTo>
                  <a:lnTo>
                    <a:pt x="3702538" y="238750"/>
                  </a:lnTo>
                  <a:lnTo>
                    <a:pt x="3683899" y="198117"/>
                  </a:lnTo>
                  <a:lnTo>
                    <a:pt x="3660718" y="160273"/>
                  </a:lnTo>
                  <a:lnTo>
                    <a:pt x="3633346" y="125570"/>
                  </a:lnTo>
                  <a:lnTo>
                    <a:pt x="3602133" y="94357"/>
                  </a:lnTo>
                  <a:lnTo>
                    <a:pt x="3567430" y="66985"/>
                  </a:lnTo>
                  <a:lnTo>
                    <a:pt x="3529586" y="43804"/>
                  </a:lnTo>
                  <a:lnTo>
                    <a:pt x="3488953" y="25165"/>
                  </a:lnTo>
                  <a:lnTo>
                    <a:pt x="3445880" y="11418"/>
                  </a:lnTo>
                  <a:lnTo>
                    <a:pt x="3400717" y="2912"/>
                  </a:lnTo>
                  <a:lnTo>
                    <a:pt x="3353816" y="0"/>
                  </a:lnTo>
                  <a:close/>
                </a:path>
              </a:pathLst>
            </a:custGeom>
            <a:solidFill>
              <a:srgbClr val="0064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592323" y="4002023"/>
              <a:ext cx="3728085" cy="2243455"/>
            </a:xfrm>
            <a:custGeom>
              <a:avLst/>
              <a:gdLst/>
              <a:ahLst/>
              <a:cxnLst/>
              <a:rect l="l" t="t" r="r" b="b"/>
              <a:pathLst>
                <a:path w="3728085" h="2243454">
                  <a:moveTo>
                    <a:pt x="0" y="373888"/>
                  </a:moveTo>
                  <a:lnTo>
                    <a:pt x="2912" y="326986"/>
                  </a:lnTo>
                  <a:lnTo>
                    <a:pt x="11418" y="281823"/>
                  </a:lnTo>
                  <a:lnTo>
                    <a:pt x="25165" y="238750"/>
                  </a:lnTo>
                  <a:lnTo>
                    <a:pt x="43804" y="198117"/>
                  </a:lnTo>
                  <a:lnTo>
                    <a:pt x="66985" y="160273"/>
                  </a:lnTo>
                  <a:lnTo>
                    <a:pt x="94357" y="125570"/>
                  </a:lnTo>
                  <a:lnTo>
                    <a:pt x="125570" y="94357"/>
                  </a:lnTo>
                  <a:lnTo>
                    <a:pt x="160273" y="66985"/>
                  </a:lnTo>
                  <a:lnTo>
                    <a:pt x="198117" y="43804"/>
                  </a:lnTo>
                  <a:lnTo>
                    <a:pt x="238750" y="25165"/>
                  </a:lnTo>
                  <a:lnTo>
                    <a:pt x="281823" y="11418"/>
                  </a:lnTo>
                  <a:lnTo>
                    <a:pt x="326986" y="2912"/>
                  </a:lnTo>
                  <a:lnTo>
                    <a:pt x="373888" y="0"/>
                  </a:lnTo>
                  <a:lnTo>
                    <a:pt x="3353816" y="0"/>
                  </a:lnTo>
                  <a:lnTo>
                    <a:pt x="3400717" y="2912"/>
                  </a:lnTo>
                  <a:lnTo>
                    <a:pt x="3445880" y="11418"/>
                  </a:lnTo>
                  <a:lnTo>
                    <a:pt x="3488953" y="25165"/>
                  </a:lnTo>
                  <a:lnTo>
                    <a:pt x="3529586" y="43804"/>
                  </a:lnTo>
                  <a:lnTo>
                    <a:pt x="3567430" y="66985"/>
                  </a:lnTo>
                  <a:lnTo>
                    <a:pt x="3602133" y="94357"/>
                  </a:lnTo>
                  <a:lnTo>
                    <a:pt x="3633346" y="125570"/>
                  </a:lnTo>
                  <a:lnTo>
                    <a:pt x="3660718" y="160273"/>
                  </a:lnTo>
                  <a:lnTo>
                    <a:pt x="3683899" y="198117"/>
                  </a:lnTo>
                  <a:lnTo>
                    <a:pt x="3702538" y="238750"/>
                  </a:lnTo>
                  <a:lnTo>
                    <a:pt x="3716285" y="281823"/>
                  </a:lnTo>
                  <a:lnTo>
                    <a:pt x="3724791" y="326986"/>
                  </a:lnTo>
                  <a:lnTo>
                    <a:pt x="3727704" y="373888"/>
                  </a:lnTo>
                  <a:lnTo>
                    <a:pt x="3727704" y="1869427"/>
                  </a:lnTo>
                  <a:lnTo>
                    <a:pt x="3724791" y="1916329"/>
                  </a:lnTo>
                  <a:lnTo>
                    <a:pt x="3716285" y="1961492"/>
                  </a:lnTo>
                  <a:lnTo>
                    <a:pt x="3702538" y="2004566"/>
                  </a:lnTo>
                  <a:lnTo>
                    <a:pt x="3683899" y="2045200"/>
                  </a:lnTo>
                  <a:lnTo>
                    <a:pt x="3660718" y="2083045"/>
                  </a:lnTo>
                  <a:lnTo>
                    <a:pt x="3633346" y="2117750"/>
                  </a:lnTo>
                  <a:lnTo>
                    <a:pt x="3602133" y="2148964"/>
                  </a:lnTo>
                  <a:lnTo>
                    <a:pt x="3567430" y="2176338"/>
                  </a:lnTo>
                  <a:lnTo>
                    <a:pt x="3529586" y="2199520"/>
                  </a:lnTo>
                  <a:lnTo>
                    <a:pt x="3488953" y="2218160"/>
                  </a:lnTo>
                  <a:lnTo>
                    <a:pt x="3445880" y="2231908"/>
                  </a:lnTo>
                  <a:lnTo>
                    <a:pt x="3400717" y="2240414"/>
                  </a:lnTo>
                  <a:lnTo>
                    <a:pt x="3353816" y="2243328"/>
                  </a:lnTo>
                  <a:lnTo>
                    <a:pt x="373888" y="2243328"/>
                  </a:lnTo>
                  <a:lnTo>
                    <a:pt x="326986" y="2240414"/>
                  </a:lnTo>
                  <a:lnTo>
                    <a:pt x="281823" y="2231908"/>
                  </a:lnTo>
                  <a:lnTo>
                    <a:pt x="238750" y="2218160"/>
                  </a:lnTo>
                  <a:lnTo>
                    <a:pt x="198117" y="2199520"/>
                  </a:lnTo>
                  <a:lnTo>
                    <a:pt x="160273" y="2176338"/>
                  </a:lnTo>
                  <a:lnTo>
                    <a:pt x="125570" y="2148964"/>
                  </a:lnTo>
                  <a:lnTo>
                    <a:pt x="94357" y="2117750"/>
                  </a:lnTo>
                  <a:lnTo>
                    <a:pt x="66985" y="2083045"/>
                  </a:lnTo>
                  <a:lnTo>
                    <a:pt x="43804" y="2045200"/>
                  </a:lnTo>
                  <a:lnTo>
                    <a:pt x="25165" y="2004566"/>
                  </a:lnTo>
                  <a:lnTo>
                    <a:pt x="11418" y="1961492"/>
                  </a:lnTo>
                  <a:lnTo>
                    <a:pt x="2912" y="1916329"/>
                  </a:lnTo>
                  <a:lnTo>
                    <a:pt x="0" y="1869427"/>
                  </a:lnTo>
                  <a:lnTo>
                    <a:pt x="0" y="373888"/>
                  </a:lnTo>
                  <a:close/>
                </a:path>
              </a:pathLst>
            </a:custGeom>
            <a:ln w="12192">
              <a:solidFill>
                <a:srgbClr val="00477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4923" y="1806905"/>
            <a:ext cx="7724140" cy="4423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34"/>
              </a:spcBef>
              <a:buClr>
                <a:srgbClr val="46C3D2"/>
              </a:buClr>
              <a:buChar char="•"/>
              <a:tabLst>
                <a:tab pos="228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example,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column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tries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cover more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space than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space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can be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allocated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inside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row,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causing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overflow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error.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row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example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Parent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Column.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Solution:</a:t>
            </a:r>
            <a:endParaRPr lang="en-US" sz="2800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286760" marR="3490595" indent="-114300" algn="r">
              <a:lnSpc>
                <a:spcPct val="100000"/>
              </a:lnSpc>
              <a:spcBef>
                <a:spcPts val="1880"/>
              </a:spcBef>
            </a:pP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child: </a:t>
            </a:r>
            <a:r>
              <a:rPr lang="en-US" sz="1600" spc="-10" dirty="0">
                <a:solidFill>
                  <a:srgbClr val="FFFFFF"/>
                </a:solidFill>
                <a:latin typeface="Arial MT"/>
                <a:cs typeface="Arial MT"/>
              </a:rPr>
              <a:t>Row( </a:t>
            </a:r>
            <a:r>
              <a:rPr lang="en-US"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children: [ </a:t>
            </a:r>
            <a:r>
              <a:rPr lang="en-US"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Flexible(</a:t>
            </a:r>
            <a:endParaRPr lang="en-US" sz="1600" dirty="0">
              <a:latin typeface="Arial MT"/>
              <a:cs typeface="Arial MT"/>
            </a:endParaRPr>
          </a:p>
          <a:p>
            <a:pPr marL="603885" algn="ctr">
              <a:lnSpc>
                <a:spcPct val="100000"/>
              </a:lnSpc>
            </a:pP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child:</a:t>
            </a:r>
            <a:r>
              <a:rPr lang="en-US"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600" spc="-10" dirty="0">
                <a:solidFill>
                  <a:srgbClr val="FFFFFF"/>
                </a:solidFill>
                <a:latin typeface="Arial MT"/>
                <a:cs typeface="Arial MT"/>
              </a:rPr>
              <a:t>Column(</a:t>
            </a:r>
            <a:endParaRPr lang="en-US" sz="1600" dirty="0">
              <a:latin typeface="Arial MT"/>
              <a:cs typeface="Arial MT"/>
            </a:endParaRPr>
          </a:p>
          <a:p>
            <a:pPr marR="3474720" algn="r">
              <a:lnSpc>
                <a:spcPct val="100000"/>
              </a:lnSpc>
            </a:pP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//</a:t>
            </a:r>
            <a:r>
              <a:rPr lang="en-US" sz="1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600" spc="-10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endParaRPr lang="en-US" sz="1600" dirty="0">
              <a:latin typeface="Arial MT"/>
              <a:cs typeface="Arial MT"/>
            </a:endParaRPr>
          </a:p>
          <a:p>
            <a:pPr marR="3449320" algn="r">
              <a:lnSpc>
                <a:spcPct val="100000"/>
              </a:lnSpc>
            </a:pPr>
            <a:r>
              <a:rPr lang="en-US" sz="1600" spc="-1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endParaRPr lang="en-US" sz="1600" dirty="0">
              <a:latin typeface="Arial MT"/>
              <a:cs typeface="Arial MT"/>
            </a:endParaRPr>
          </a:p>
          <a:p>
            <a:pPr marR="3505200" algn="r">
              <a:lnSpc>
                <a:spcPct val="100000"/>
              </a:lnSpc>
              <a:spcBef>
                <a:spcPts val="5"/>
              </a:spcBef>
            </a:pPr>
            <a:r>
              <a:rPr lang="en-US" sz="1600" spc="-1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endParaRPr lang="en-US" sz="1600" dirty="0">
              <a:latin typeface="Arial MT"/>
              <a:cs typeface="Arial MT"/>
            </a:endParaRPr>
          </a:p>
          <a:p>
            <a:pPr marL="278130" algn="ctr">
              <a:lnSpc>
                <a:spcPct val="100000"/>
              </a:lnSpc>
            </a:pP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]</a:t>
            </a:r>
            <a:endParaRPr lang="en-US" sz="1600" dirty="0">
              <a:latin typeface="Arial MT"/>
              <a:cs typeface="Arial MT"/>
            </a:endParaRPr>
          </a:p>
          <a:p>
            <a:pPr marR="46355" algn="ctr">
              <a:lnSpc>
                <a:spcPct val="100000"/>
              </a:lnSpc>
            </a:pPr>
            <a:r>
              <a:rPr lang="en-US" sz="16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lang="en-US"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5179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Get</a:t>
            </a:r>
            <a:r>
              <a:rPr spc="-150" dirty="0"/>
              <a:t> </a:t>
            </a:r>
            <a:r>
              <a:rPr spc="-70" dirty="0"/>
              <a:t>Dynamically</a:t>
            </a:r>
            <a:r>
              <a:rPr spc="-145" dirty="0"/>
              <a:t> </a:t>
            </a:r>
            <a:r>
              <a:rPr spc="-45" dirty="0"/>
              <a:t>Device</a:t>
            </a:r>
            <a:r>
              <a:rPr spc="-165" dirty="0"/>
              <a:t> </a:t>
            </a:r>
            <a:r>
              <a:rPr spc="-55" dirty="0"/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443" y="1348867"/>
            <a:ext cx="50603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MediaQuery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class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several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options: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6988" y="2375916"/>
            <a:ext cx="10612120" cy="2924810"/>
            <a:chOff x="1046988" y="2375916"/>
            <a:chExt cx="10612120" cy="2924810"/>
          </a:xfrm>
        </p:grpSpPr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988" y="2375916"/>
              <a:ext cx="3488436" cy="2924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144" y="3639312"/>
              <a:ext cx="5172456" cy="9052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38773" y="1348867"/>
            <a:ext cx="5742940" cy="188848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970" indent="-228600">
              <a:lnSpc>
                <a:spcPts val="3020"/>
              </a:lnSpc>
              <a:spcBef>
                <a:spcPts val="48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size option gives us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height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width.</a:t>
            </a:r>
            <a:endParaRPr sz="2800" dirty="0">
              <a:latin typeface="Arial MT"/>
              <a:cs typeface="Arial MT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0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use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percentage of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these 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by multiplying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height/width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percentage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(60%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-&gt;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0.6).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1F95-0DB4-4A77-8054-D5DADB62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SQFlite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8B9E-5CA5-4162-882F-10579690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by Android and iOS</a:t>
            </a:r>
          </a:p>
          <a:p>
            <a:r>
              <a:rPr lang="en-US" dirty="0"/>
              <a:t>Used to keep data saved locally </a:t>
            </a:r>
          </a:p>
          <a:p>
            <a:r>
              <a:rPr lang="en-US" b="1" dirty="0"/>
              <a:t>SQFlite</a:t>
            </a:r>
            <a:r>
              <a:rPr lang="en-US" dirty="0"/>
              <a:t> plugin : </a:t>
            </a:r>
            <a:r>
              <a:rPr lang="en-US" dirty="0">
                <a:hlinkClick r:id="rId2"/>
              </a:rPr>
              <a:t>https://pub.dev/packages/sqflite</a:t>
            </a:r>
            <a:endParaRPr lang="el-GR" dirty="0"/>
          </a:p>
          <a:p>
            <a:r>
              <a:rPr lang="en-US" dirty="0"/>
              <a:t> CRUD operations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create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read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update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delete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>
                <a:solidFill>
                  <a:srgbClr val="FFFF00"/>
                </a:solidFill>
              </a:rPr>
              <a:t>CRUD</a:t>
            </a:r>
            <a:r>
              <a:rPr lang="el-GR" dirty="0"/>
              <a:t>) </a:t>
            </a:r>
            <a:r>
              <a:rPr lang="en-US" dirty="0"/>
              <a:t>the four basic functions</a:t>
            </a:r>
          </a:p>
        </p:txBody>
      </p:sp>
    </p:spTree>
    <p:extLst>
      <p:ext uri="{BB962C8B-B14F-4D97-AF65-F5344CB8AC3E}">
        <p14:creationId xmlns:p14="http://schemas.microsoft.com/office/powerpoint/2010/main" val="287444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46FA-4851-4B0A-B029-62EDC9CD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C58A-46AD-4BE4-AD57-BB3E2F84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4"/>
            <a:ext cx="7528783" cy="47260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Setup </a:t>
            </a:r>
            <a:r>
              <a:rPr lang="en-US" b="1" dirty="0"/>
              <a:t>SQFlite</a:t>
            </a:r>
          </a:p>
          <a:p>
            <a:pPr lvl="1"/>
            <a:r>
              <a:rPr lang="en-US" dirty="0"/>
              <a:t>We import the following packages into the pubspec.yaml file under flutter sdk with this exact alignment/spaces.</a:t>
            </a:r>
            <a:endParaRPr lang="el-GR" dirty="0"/>
          </a:p>
          <a:p>
            <a:pPr marL="914400" lvl="2" indent="0">
              <a:buNone/>
            </a:pPr>
            <a:r>
              <a:rPr lang="en-US" dirty="0"/>
              <a:t>sqflite:</a:t>
            </a:r>
            <a:r>
              <a:rPr lang="el-GR" dirty="0"/>
              <a:t> </a:t>
            </a:r>
            <a:r>
              <a:rPr lang="en-US" dirty="0"/>
              <a:t>appropriate version</a:t>
            </a:r>
          </a:p>
          <a:p>
            <a:pPr marL="914400" lvl="2" indent="0">
              <a:buNone/>
            </a:pPr>
            <a:r>
              <a:rPr lang="en-US" dirty="0"/>
              <a:t>path:</a:t>
            </a:r>
            <a:r>
              <a:rPr lang="el-GR" dirty="0"/>
              <a:t> </a:t>
            </a:r>
            <a:r>
              <a:rPr lang="en-US" dirty="0"/>
              <a:t>appropriate version</a:t>
            </a:r>
          </a:p>
          <a:p>
            <a:pPr marL="914400" lvl="2" indent="0">
              <a:buNone/>
            </a:pPr>
            <a:r>
              <a:rPr lang="en-US" dirty="0"/>
              <a:t>path_provider: </a:t>
            </a:r>
            <a:r>
              <a:rPr lang="el-GR" dirty="0"/>
              <a:t> </a:t>
            </a:r>
            <a:r>
              <a:rPr lang="en-US" dirty="0"/>
              <a:t>appropriate version</a:t>
            </a:r>
          </a:p>
          <a:p>
            <a:r>
              <a:rPr lang="en-US" dirty="0"/>
              <a:t>Open database</a:t>
            </a:r>
          </a:p>
          <a:p>
            <a:pPr lvl="1"/>
            <a:r>
              <a:rPr lang="en-US" dirty="0"/>
              <a:t>Create database</a:t>
            </a:r>
          </a:p>
          <a:p>
            <a:r>
              <a:rPr lang="en-US" dirty="0"/>
              <a:t>Create tables</a:t>
            </a:r>
          </a:p>
          <a:p>
            <a:r>
              <a:rPr lang="en-US" dirty="0"/>
              <a:t>Perform CRUD</a:t>
            </a:r>
          </a:p>
          <a:p>
            <a:r>
              <a:rPr lang="en-US" dirty="0"/>
              <a:t>Flutter Packages versions: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any</a:t>
            </a:r>
            <a:r>
              <a:rPr lang="en-US" dirty="0"/>
              <a:t> : update to the latest version even if it is not compatible</a:t>
            </a:r>
          </a:p>
          <a:p>
            <a:pPr lvl="1"/>
            <a:r>
              <a:rPr lang="el-GR" dirty="0">
                <a:solidFill>
                  <a:srgbClr val="FFC000"/>
                </a:solidFill>
              </a:rPr>
              <a:t>κενό</a:t>
            </a:r>
            <a:r>
              <a:rPr lang="el-GR" dirty="0"/>
              <a:t>: </a:t>
            </a:r>
            <a:r>
              <a:rPr lang="en-US" dirty="0"/>
              <a:t>update to the latest version but takes compatibility into account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16416-F21F-4D60-A7BA-A1702AEF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748" y="1945181"/>
            <a:ext cx="2695575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8DF20-975E-42C5-AD26-6E1B4AE9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162" y="5291014"/>
            <a:ext cx="2410161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7C-88ED-43FE-BE36-1528BA3B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7F30-E58C-416D-B084-A544553D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80574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Creating a database returns a future.</a:t>
            </a:r>
          </a:p>
          <a:p>
            <a:r>
              <a:rPr lang="en-US" dirty="0">
                <a:solidFill>
                  <a:srgbClr val="FFC000"/>
                </a:solidFill>
              </a:rPr>
              <a:t>getDatabasesPath()</a:t>
            </a:r>
            <a:r>
              <a:rPr lang="en-US" dirty="0"/>
              <a:t> returns the path stored on the device depending on whether it is android/iOS</a:t>
            </a:r>
          </a:p>
          <a:p>
            <a:r>
              <a:rPr lang="en-US" dirty="0">
                <a:solidFill>
                  <a:srgbClr val="FFC000"/>
                </a:solidFill>
              </a:rPr>
              <a:t>path.join</a:t>
            </a:r>
            <a:r>
              <a:rPr lang="en-US" dirty="0"/>
              <a:t>: joins the storage path with the name we give to our database e.g. 'mydb.db'</a:t>
            </a:r>
          </a:p>
          <a:p>
            <a:r>
              <a:rPr lang="en-US" dirty="0">
                <a:solidFill>
                  <a:srgbClr val="FFC000"/>
                </a:solidFill>
              </a:rPr>
              <a:t>openDatabase(): </a:t>
            </a:r>
            <a:r>
              <a:rPr lang="en-US" dirty="0"/>
              <a:t>if the database exists in the given path it opens it otherwise it creates it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onCreate</a:t>
            </a:r>
            <a:r>
              <a:rPr lang="en-US" dirty="0"/>
              <a:t> we give the command to create the table</a:t>
            </a:r>
          </a:p>
          <a:p>
            <a:r>
              <a:rPr lang="en-US" dirty="0"/>
              <a:t>Follows SQL rules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A4B81-BE33-4BDA-A11E-249109EE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258" y="1760878"/>
            <a:ext cx="5805742" cy="1347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8642-5310-4ECE-A995-927BA003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00" y="3749799"/>
            <a:ext cx="4305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9EBF-3782-462D-A21B-E866108F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in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9C05-E42B-4205-8623-3C73CD19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db.insert()</a:t>
            </a:r>
            <a:r>
              <a:rPr lang="en-US" dirty="0"/>
              <a:t>: data entry in the corresponding table</a:t>
            </a:r>
          </a:p>
          <a:p>
            <a:r>
              <a:rPr lang="en-US" dirty="0">
                <a:solidFill>
                  <a:srgbClr val="FFC000"/>
                </a:solidFill>
              </a:rPr>
              <a:t>confilictAlgorithm</a:t>
            </a:r>
            <a:r>
              <a:rPr lang="el-GR" dirty="0"/>
              <a:t>: </a:t>
            </a:r>
            <a:r>
              <a:rPr lang="en-US" dirty="0"/>
              <a:t>choose what happens if the id (PRIMARY KEY) already exists, e.g. to be replaced or no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B8253-78A4-4723-87EE-8E3E977E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3500438"/>
            <a:ext cx="7810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AE37-11AF-4D35-A740-56AE177F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3513-AECD-4744-BD4B-AB761A1D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dq.query</a:t>
            </a:r>
            <a:r>
              <a:rPr lang="en-US" dirty="0"/>
              <a:t>: When only the table name is given (as here) it returns what the table contains</a:t>
            </a:r>
          </a:p>
          <a:p>
            <a:pPr lvl="1"/>
            <a:r>
              <a:rPr lang="en-US" dirty="0"/>
              <a:t>Named parameter </a:t>
            </a:r>
            <a:r>
              <a:rPr lang="en-US" dirty="0">
                <a:solidFill>
                  <a:srgbClr val="FFC000"/>
                </a:solidFill>
              </a:rPr>
              <a:t>where</a:t>
            </a:r>
            <a:r>
              <a:rPr lang="en-US" dirty="0"/>
              <a:t>: executes the WHERE in the SELECT statement</a:t>
            </a:r>
            <a:endParaRPr lang="el-GR" dirty="0"/>
          </a:p>
          <a:p>
            <a:r>
              <a:rPr lang="en-US" dirty="0"/>
              <a:t>It returns a future and more specifically a map list that contains String and dynamic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AAB46-9084-454A-9842-F02C60E1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015" y="4072496"/>
            <a:ext cx="6010275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19220-D231-42CF-9E92-C95A76ECF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015" y="5368710"/>
            <a:ext cx="6010275" cy="9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1415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Futures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70329"/>
            <a:ext cx="11024235" cy="17068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3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r>
              <a:rPr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“Future”</a:t>
            </a:r>
            <a:r>
              <a:rPr sz="26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2600" spc="-7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anything). The most common way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for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“Future”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</a:t>
            </a:r>
            <a:r>
              <a:rPr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</a:t>
            </a:r>
            <a:r>
              <a:rPr sz="2600" spc="-7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“async”.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2620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" panose="020B0604020202020204" pitchFamily="34" charset="0"/>
              </a:rPr>
              <a:t>Example:</a:t>
            </a:r>
            <a:endParaRPr sz="2200" dirty="0">
              <a:latin typeface="Arial MT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223" y="4493514"/>
            <a:ext cx="10956925" cy="13893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sz="2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“future”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.then()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26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6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600" b="1" spc="-7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callback that's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completes successfully(with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value)</a:t>
            </a:r>
            <a:r>
              <a:rPr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2620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06410-96E2-4E4E-8639-4E62AFA5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60" y="3298980"/>
            <a:ext cx="3536178" cy="1069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464A1-D6BA-458B-8245-1B999036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60" y="5503359"/>
            <a:ext cx="3536178" cy="105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1136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F</a:t>
            </a:r>
            <a:r>
              <a:rPr spc="-75" dirty="0"/>
              <a:t>or</a:t>
            </a:r>
            <a:r>
              <a:rPr spc="-80" dirty="0"/>
              <a:t>m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45945"/>
            <a:ext cx="6555740" cy="404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GlobalKey&lt;FormState&gt;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uniquely</a:t>
            </a:r>
            <a:r>
              <a:rPr sz="24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characterizes the</a:t>
            </a:r>
            <a:r>
              <a:rPr sz="2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2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sz="24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2775"/>
              </a:lnSpc>
              <a:spcBef>
                <a:spcPts val="13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TextFormField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2185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</a:t>
            </a:r>
            <a:r>
              <a:rPr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1935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>
              <a:lnSpc>
                <a:spcPts val="1925"/>
              </a:lnSpc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231775" lvl="1" indent="-228600">
              <a:lnSpc>
                <a:spcPct val="70000"/>
              </a:lnSpc>
              <a:spcBef>
                <a:spcPts val="605"/>
              </a:spcBef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can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given when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created.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2130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initialValue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marR="551815" lvl="2" indent="-227965" algn="r">
              <a:lnSpc>
                <a:spcPts val="1875"/>
              </a:lnSpc>
              <a:buClr>
                <a:srgbClr val="46C3D2"/>
              </a:buClr>
              <a:buChar char="•"/>
              <a:tabLst>
                <a:tab pos="227965" algn="l"/>
                <a:tab pos="228600" algn="l"/>
              </a:tabLst>
            </a:pPr>
            <a:r>
              <a:rPr sz="17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sz="17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7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7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sz="17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</a:t>
            </a:r>
            <a:r>
              <a:rPr sz="17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marR="489584" lvl="1" indent="-227965" algn="r">
              <a:lnSpc>
                <a:spcPts val="1930"/>
              </a:lnSpc>
              <a:buClr>
                <a:srgbClr val="46C3D2"/>
              </a:buClr>
              <a:buChar char="•"/>
              <a:tabLst>
                <a:tab pos="227965" algn="l"/>
                <a:tab pos="698500" algn="l"/>
              </a:tabLst>
            </a:pPr>
            <a:r>
              <a:rPr sz="2000" spc="-40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onTap</a:t>
            </a:r>
            <a:r>
              <a:rPr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682625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clicked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datepicker)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ts val="2185"/>
              </a:lnSpc>
              <a:buClr>
                <a:srgbClr val="46C3D2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F47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keyboardType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  <a:r>
              <a:rPr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displayed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A0FF4-5E5B-4C0C-98F3-69DBF474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01" y="1825625"/>
            <a:ext cx="417259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1136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F</a:t>
            </a:r>
            <a:r>
              <a:rPr spc="-75" dirty="0"/>
              <a:t>or</a:t>
            </a:r>
            <a:r>
              <a:rPr spc="-80" dirty="0"/>
              <a:t>m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366519"/>
            <a:ext cx="812990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validate()</a:t>
            </a:r>
            <a:r>
              <a:rPr sz="28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sz="28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field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validator.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it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sz="2800" spc="-7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true. Otherwise</a:t>
            </a:r>
            <a:r>
              <a:rPr sz="28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prints</a:t>
            </a:r>
            <a:r>
              <a:rPr sz="28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error</a:t>
            </a:r>
            <a:r>
              <a:rPr sz="28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22E52-C03E-47D2-9441-9AF14998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945" y="1384917"/>
            <a:ext cx="2582154" cy="500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8EF5E-84CA-46FC-81A8-202BAA535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550" y="3033248"/>
            <a:ext cx="4875505" cy="3355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6CDC-DC5E-40A2-8C03-040D9CE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3" y="515238"/>
            <a:ext cx="11145113" cy="492443"/>
          </a:xfrm>
        </p:spPr>
        <p:txBody>
          <a:bodyPr/>
          <a:lstStyle/>
          <a:p>
            <a:r>
              <a:rPr lang="en-US" dirty="0"/>
              <a:t>Exercise</a:t>
            </a:r>
            <a:r>
              <a:rPr lang="el-GR" dirty="0"/>
              <a:t> – </a:t>
            </a:r>
            <a:r>
              <a:rPr lang="en-US" dirty="0"/>
              <a:t>Form Validation (20 minutes)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BF741-9DBE-4732-8288-EB724AF4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06" y="1722082"/>
            <a:ext cx="11968987" cy="43088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 1: Add a Username Field</a:t>
            </a:r>
          </a:p>
          <a:p>
            <a:r>
              <a:rPr lang="en-US" dirty="0"/>
              <a:t>	Add a new </a:t>
            </a:r>
            <a:r>
              <a:rPr lang="en-US" dirty="0" err="1"/>
              <a:t>TextFormField</a:t>
            </a:r>
            <a:r>
              <a:rPr lang="en-US" dirty="0"/>
              <a:t> for the username. The field must not be empty.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 2: Add a Password Field</a:t>
            </a:r>
          </a:p>
          <a:p>
            <a:r>
              <a:rPr lang="en-US" dirty="0"/>
              <a:t>	Add a password field. The password must contain at least 6 characters.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 3: Add a Confirm Password Field</a:t>
            </a:r>
          </a:p>
          <a:p>
            <a:r>
              <a:rPr lang="en-US" dirty="0"/>
              <a:t>	Add a confirm password field. Its value must match the password.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 4: Improve Email Validation</a:t>
            </a:r>
          </a:p>
          <a:p>
            <a:r>
              <a:rPr lang="en-US" dirty="0"/>
              <a:t>	Check if the email has a valid format, e.g. it contains @ and a dot.</a:t>
            </a:r>
          </a:p>
        </p:txBody>
      </p:sp>
    </p:spTree>
    <p:extLst>
      <p:ext uri="{BB962C8B-B14F-4D97-AF65-F5344CB8AC3E}">
        <p14:creationId xmlns:p14="http://schemas.microsoft.com/office/powerpoint/2010/main" val="369174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0760-B9B6-41F1-A38D-B552F9EF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3" y="515238"/>
            <a:ext cx="11145113" cy="492443"/>
          </a:xfrm>
        </p:spPr>
        <p:txBody>
          <a:bodyPr/>
          <a:lstStyle/>
          <a:p>
            <a:r>
              <a:rPr lang="en-US" dirty="0"/>
              <a:t>Exercise – Form Validation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0E6321-79BD-44BD-943E-470DDE406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52132"/>
              </p:ext>
            </p:extLst>
          </p:nvPr>
        </p:nvGraphicFramePr>
        <p:xfrm>
          <a:off x="627542" y="2069347"/>
          <a:ext cx="4177152" cy="702099"/>
        </p:xfrm>
        <a:graphic>
          <a:graphicData uri="http://schemas.openxmlformats.org/drawingml/2006/table">
            <a:tbl>
              <a:tblPr/>
              <a:tblGrid>
                <a:gridCol w="4177152">
                  <a:extLst>
                    <a:ext uri="{9D8B030D-6E8A-4147-A177-3AD203B41FA5}">
                      <a16:colId xmlns:a16="http://schemas.microsoft.com/office/drawing/2014/main" val="3079328401"/>
                    </a:ext>
                  </a:extLst>
                </a:gridCol>
              </a:tblGrid>
              <a:tr h="7020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==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null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|| </a:t>
                      </a:r>
                      <a:r>
                        <a:rPr lang="en-US" sz="1100" b="0" i="0" u="none" strike="noStrike" dirty="0" err="1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 err="1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.isEmpty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'Please enter username'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233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D8EB959-1514-459E-AFAC-2D084529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0196"/>
            <a:ext cx="33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24D1C5-82C2-4203-B2E7-7CF271C20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79351"/>
              </p:ext>
            </p:extLst>
          </p:nvPr>
        </p:nvGraphicFramePr>
        <p:xfrm>
          <a:off x="627541" y="3733642"/>
          <a:ext cx="4177153" cy="685799"/>
        </p:xfrm>
        <a:graphic>
          <a:graphicData uri="http://schemas.openxmlformats.org/drawingml/2006/table">
            <a:tbl>
              <a:tblPr/>
              <a:tblGrid>
                <a:gridCol w="4177153">
                  <a:extLst>
                    <a:ext uri="{9D8B030D-6E8A-4147-A177-3AD203B41FA5}">
                      <a16:colId xmlns:a16="http://schemas.microsoft.com/office/drawing/2014/main" val="670991215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!.length &lt; </a:t>
                      </a:r>
                      <a:r>
                        <a:rPr lang="en-US" sz="1100" b="0" i="0" u="none" strike="noStrike" dirty="0">
                          <a:solidFill>
                            <a:srgbClr val="B8D7A3"/>
                          </a:solidFill>
                          <a:effectLst/>
                          <a:latin typeface="Consolas" panose="020B0609020204030204" pitchFamily="49" charset="0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'Password too short'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579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A0B9693-3BE9-40F4-98DF-DDF21D0C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76" y="3733642"/>
            <a:ext cx="4698933" cy="8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89A308-FC94-4D53-91A3-F0983B152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79206"/>
              </p:ext>
            </p:extLst>
          </p:nvPr>
        </p:nvGraphicFramePr>
        <p:xfrm>
          <a:off x="637159" y="5212657"/>
          <a:ext cx="4167536" cy="839783"/>
        </p:xfrm>
        <a:graphic>
          <a:graphicData uri="http://schemas.openxmlformats.org/drawingml/2006/table">
            <a:tbl>
              <a:tblPr/>
              <a:tblGrid>
                <a:gridCol w="4167536">
                  <a:extLst>
                    <a:ext uri="{9D8B030D-6E8A-4147-A177-3AD203B41FA5}">
                      <a16:colId xmlns:a16="http://schemas.microsoft.com/office/drawing/2014/main" val="1885660434"/>
                    </a:ext>
                  </a:extLst>
                </a:gridCol>
              </a:tblGrid>
              <a:tr h="8397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(!RegExp(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r'\S+@\S+\.\S+'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).hasMatch(value!))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'Enter valid email'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21487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072FDF1C-6E46-4010-9823-318D40BA1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83" y="5249365"/>
            <a:ext cx="4244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A1CBFD-2ADF-40C0-9C25-FEE79F913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52435"/>
              </p:ext>
            </p:extLst>
          </p:nvPr>
        </p:nvGraphicFramePr>
        <p:xfrm>
          <a:off x="7231758" y="1959183"/>
          <a:ext cx="4587952" cy="2699945"/>
        </p:xfrm>
        <a:graphic>
          <a:graphicData uri="http://schemas.openxmlformats.org/drawingml/2006/table">
            <a:tbl>
              <a:tblPr/>
              <a:tblGrid>
                <a:gridCol w="4587952">
                  <a:extLst>
                    <a:ext uri="{9D8B030D-6E8A-4147-A177-3AD203B41FA5}">
                      <a16:colId xmlns:a16="http://schemas.microsoft.com/office/drawing/2014/main" val="737753592"/>
                    </a:ext>
                  </a:extLst>
                </a:gridCol>
              </a:tblGrid>
              <a:tr h="2699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final passwordController = TextEditingController()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TextFormField(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controller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passwordController,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obscureText: true,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decoration: InputDecoration(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labelText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'Password'),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TextFormField(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obscureText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true,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decoration: InputDecoration(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labelText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'Confirm Password'),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validator: 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if 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!= passwordController.text) {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  return 'Passwords do not match'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return null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},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endParaRPr lang="en-US" sz="1500" dirty="0">
                        <a:effectLst/>
                      </a:endParaRPr>
                    </a:p>
                  </a:txBody>
                  <a:tcPr marL="51837" marR="51837" marT="51837" marB="518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81013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C2F39AF-01BC-4F55-9202-670AD440E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636018"/>
            <a:ext cx="5724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9D85A-27E0-4A2E-BFB1-A75DB166E792}"/>
              </a:ext>
            </a:extLst>
          </p:cNvPr>
          <p:cNvSpPr txBox="1"/>
          <p:nvPr/>
        </p:nvSpPr>
        <p:spPr>
          <a:xfrm>
            <a:off x="2217551" y="1669237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8DB93-9D2E-439A-865A-1C5B6DF4EF3F}"/>
              </a:ext>
            </a:extLst>
          </p:cNvPr>
          <p:cNvSpPr txBox="1"/>
          <p:nvPr/>
        </p:nvSpPr>
        <p:spPr>
          <a:xfrm>
            <a:off x="9027168" y="1550141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8482-2E45-4011-9150-53017F2364AD}"/>
              </a:ext>
            </a:extLst>
          </p:cNvPr>
          <p:cNvSpPr txBox="1"/>
          <p:nvPr/>
        </p:nvSpPr>
        <p:spPr>
          <a:xfrm>
            <a:off x="2217551" y="3287497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082F3-54F5-40B0-BE29-641383E8BF65}"/>
              </a:ext>
            </a:extLst>
          </p:cNvPr>
          <p:cNvSpPr txBox="1"/>
          <p:nvPr/>
        </p:nvSpPr>
        <p:spPr>
          <a:xfrm>
            <a:off x="2217551" y="4782056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4</a:t>
            </a:r>
          </a:p>
        </p:txBody>
      </p:sp>
    </p:spTree>
    <p:extLst>
      <p:ext uri="{BB962C8B-B14F-4D97-AF65-F5344CB8AC3E}">
        <p14:creationId xmlns:p14="http://schemas.microsoft.com/office/powerpoint/2010/main" val="11093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345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Constructors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764233"/>
            <a:ext cx="5982335" cy="41656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1434465" indent="-228600">
              <a:lnSpc>
                <a:spcPts val="2690"/>
              </a:lnSpc>
              <a:spcBef>
                <a:spcPts val="74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00"/>
                </a:solidFill>
                <a:latin typeface="Arial MT"/>
                <a:cs typeface="Arial MT"/>
              </a:rPr>
              <a:t>Warning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Use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key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 widget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constructors.dart</a:t>
            </a:r>
            <a:endParaRPr sz="2800" dirty="0">
              <a:latin typeface="Arial MT"/>
              <a:cs typeface="Arial MT"/>
            </a:endParaRPr>
          </a:p>
          <a:p>
            <a:pPr marL="241300" marR="514350" indent="-228600">
              <a:lnSpc>
                <a:spcPts val="2690"/>
              </a:lnSpc>
              <a:spcBef>
                <a:spcPts val="994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1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Key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 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identifier for Widgets,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Elements</a:t>
            </a:r>
            <a:endParaRPr sz="2800" dirty="0">
              <a:latin typeface="Arial MT"/>
              <a:cs typeface="Arial MT"/>
            </a:endParaRPr>
          </a:p>
          <a:p>
            <a:pPr marL="241300" marR="631190" indent="-228600">
              <a:lnSpc>
                <a:spcPts val="2690"/>
              </a:lnSpc>
              <a:spcBef>
                <a:spcPts val="100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When the widget tree is redrawn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flutter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needs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know:</a:t>
            </a:r>
            <a:endParaRPr sz="2800" dirty="0">
              <a:latin typeface="Arial MT"/>
              <a:cs typeface="Arial MT"/>
            </a:endParaRPr>
          </a:p>
          <a:p>
            <a:pPr marL="698500" marR="5080" lvl="1" indent="-228600">
              <a:lnSpc>
                <a:spcPct val="80100"/>
              </a:lnSpc>
              <a:spcBef>
                <a:spcPts val="52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Which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widgets are completely new and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already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state,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this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is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where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key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helps</a:t>
            </a:r>
            <a:endParaRPr sz="2400" dirty="0">
              <a:latin typeface="Arial MT"/>
              <a:cs typeface="Arial MT"/>
            </a:endParaRPr>
          </a:p>
          <a:p>
            <a:pPr marL="241300" marR="17145" indent="-228600">
              <a:lnSpc>
                <a:spcPct val="80000"/>
              </a:lnSpc>
              <a:spcBef>
                <a:spcPts val="9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 is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not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mandatory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considered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good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practice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77404-7024-460A-AFB2-0F680D8E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380" y="1377436"/>
            <a:ext cx="5142744" cy="3529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94A54-4109-48ED-9F13-44A9DDBB0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380" y="5206122"/>
            <a:ext cx="5142744" cy="13019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9CA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540244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3632454"/>
                </a:lnTo>
                <a:lnTo>
                  <a:pt x="11286744" y="2725420"/>
                </a:lnTo>
                <a:lnTo>
                  <a:pt x="10260584" y="2725420"/>
                </a:lnTo>
                <a:lnTo>
                  <a:pt x="7540244" y="0"/>
                </a:lnTo>
                <a:close/>
              </a:path>
            </a:pathLst>
          </a:custGeom>
          <a:solidFill>
            <a:srgbClr val="46C3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4688205"/>
                  </a:moveTo>
                  <a:lnTo>
                    <a:pt x="10224389" y="2717038"/>
                  </a:lnTo>
                  <a:lnTo>
                    <a:pt x="9072499" y="2717038"/>
                  </a:lnTo>
                  <a:lnTo>
                    <a:pt x="6351397" y="0"/>
                  </a:lnTo>
                  <a:lnTo>
                    <a:pt x="1200721" y="0"/>
                  </a:lnTo>
                  <a:lnTo>
                    <a:pt x="443369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4688205"/>
                  </a:lnTo>
                  <a:close/>
                </a:path>
              </a:pathLst>
            </a:custGeom>
            <a:solidFill>
              <a:srgbClr val="0033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248" y="0"/>
              <a:ext cx="732383" cy="366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57883"/>
              <a:ext cx="12192000" cy="48463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357883"/>
              <a:ext cx="12192000" cy="4846320"/>
            </a:xfrm>
            <a:custGeom>
              <a:avLst/>
              <a:gdLst/>
              <a:ahLst/>
              <a:cxnLst/>
              <a:rect l="l" t="t" r="r" b="b"/>
              <a:pathLst>
                <a:path w="12192000" h="4846320">
                  <a:moveTo>
                    <a:pt x="12192000" y="0"/>
                  </a:moveTo>
                  <a:lnTo>
                    <a:pt x="0" y="0"/>
                  </a:lnTo>
                  <a:lnTo>
                    <a:pt x="0" y="4846320"/>
                  </a:lnTo>
                  <a:lnTo>
                    <a:pt x="11238738" y="4846320"/>
                  </a:lnTo>
                  <a:lnTo>
                    <a:pt x="12192000" y="389305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2300" y="5448300"/>
              <a:ext cx="1409700" cy="14096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3443" y="515238"/>
            <a:ext cx="25088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Htt</a:t>
            </a:r>
            <a:r>
              <a:rPr dirty="0"/>
              <a:t>p</a:t>
            </a:r>
            <a:r>
              <a:rPr spc="-145" dirty="0"/>
              <a:t> </a:t>
            </a:r>
            <a:r>
              <a:rPr spc="-75" dirty="0"/>
              <a:t>r</a:t>
            </a:r>
            <a:r>
              <a:rPr spc="-80" dirty="0"/>
              <a:t>e</a:t>
            </a:r>
            <a:r>
              <a:rPr spc="-75" dirty="0"/>
              <a:t>q</a:t>
            </a:r>
            <a:r>
              <a:rPr spc="-70" dirty="0"/>
              <a:t>u</a:t>
            </a:r>
            <a:r>
              <a:rPr spc="-80" dirty="0"/>
              <a:t>e</a:t>
            </a:r>
            <a:r>
              <a:rPr spc="-75" dirty="0"/>
              <a:t>s</a:t>
            </a:r>
            <a:r>
              <a:rPr spc="-70" dirty="0"/>
              <a:t>t</a:t>
            </a:r>
            <a:r>
              <a:rPr dirty="0"/>
              <a:t>s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F155D21-E2DB-4E18-914A-04B0C27275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627" y="1825625"/>
            <a:ext cx="7570258" cy="435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57F945-6F4B-4BF2-A298-7FCF90AE04DF}" vid="{BD5CD1B4-769B-4DF5-8561-B05834F0F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1642</Words>
  <Application>Microsoft Office PowerPoint</Application>
  <PresentationFormat>Widescreen</PresentationFormat>
  <Paragraphs>173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MT</vt:lpstr>
      <vt:lpstr>Calibri</vt:lpstr>
      <vt:lpstr>Consolas</vt:lpstr>
      <vt:lpstr>Times New Roman</vt:lpstr>
      <vt:lpstr>Trade Gothic LT Pro</vt:lpstr>
      <vt:lpstr>Trebuchet MS</vt:lpstr>
      <vt:lpstr>Wingdings</vt:lpstr>
      <vt:lpstr>Theme1</vt:lpstr>
      <vt:lpstr>Bioinformatics</vt:lpstr>
      <vt:lpstr>Lecture 5</vt:lpstr>
      <vt:lpstr>Futures</vt:lpstr>
      <vt:lpstr>Forms</vt:lpstr>
      <vt:lpstr>Forms</vt:lpstr>
      <vt:lpstr>Exercise – Form Validation (20 minutes)</vt:lpstr>
      <vt:lpstr>Exercise – Form Validation</vt:lpstr>
      <vt:lpstr>Constructors</vt:lpstr>
      <vt:lpstr>Http requests</vt:lpstr>
      <vt:lpstr>HTTP Request</vt:lpstr>
      <vt:lpstr>GestureDetector vs InkWell</vt:lpstr>
      <vt:lpstr>StaggeredGridView</vt:lpstr>
      <vt:lpstr>StaggeredGridView</vt:lpstr>
      <vt:lpstr>StaggeredGridView</vt:lpstr>
      <vt:lpstr>Flutter outline</vt:lpstr>
      <vt:lpstr>Flutter outline</vt:lpstr>
      <vt:lpstr>Questions</vt:lpstr>
      <vt:lpstr>Const warning</vt:lpstr>
      <vt:lpstr>Variable late</vt:lpstr>
      <vt:lpstr>Common Overflow Error</vt:lpstr>
      <vt:lpstr>Get Dynamically Device Size</vt:lpstr>
      <vt:lpstr>SQFlite</vt:lpstr>
      <vt:lpstr>Steps</vt:lpstr>
      <vt:lpstr>Create database</vt:lpstr>
      <vt:lpstr>Insert in database</vt:lpstr>
      <vt:lpstr>Return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informatics</dc:title>
  <dc:creator>Administrator</dc:creator>
  <cp:lastModifiedBy>Maria Chatzimina</cp:lastModifiedBy>
  <cp:revision>48</cp:revision>
  <dcterms:created xsi:type="dcterms:W3CDTF">2023-04-27T08:40:27Z</dcterms:created>
  <dcterms:modified xsi:type="dcterms:W3CDTF">2026-05-03T21:10:36Z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2023-04-27T00:00:00Z</vt:filetime>
  </property>
</Properties>
</file>