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86" r:id="rId4"/>
    <p:sldId id="287" r:id="rId5"/>
    <p:sldId id="288" r:id="rId6"/>
    <p:sldId id="289" r:id="rId7"/>
    <p:sldId id="290" r:id="rId8"/>
    <p:sldId id="291" r:id="rId9"/>
    <p:sldId id="274" r:id="rId10"/>
    <p:sldId id="277" r:id="rId11"/>
    <p:sldId id="278" r:id="rId12"/>
    <p:sldId id="275" r:id="rId13"/>
    <p:sldId id="276" r:id="rId14"/>
    <p:sldId id="292" r:id="rId15"/>
    <p:sldId id="293" r:id="rId16"/>
    <p:sldId id="259" r:id="rId17"/>
    <p:sldId id="294" r:id="rId18"/>
    <p:sldId id="261" r:id="rId19"/>
    <p:sldId id="262" r:id="rId20"/>
    <p:sldId id="263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75432-F855-4A64-BE48-7D99ACFC37AE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6C7B9-B507-4ADC-ACEC-A656D23390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2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724AE-66E5-4C7C-9B80-13B9BE1909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3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62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περιεχόμεν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63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9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262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8465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92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094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42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0818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84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B4D7-3E73-4850-A125-F5F6D8BF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4B4FE-D229-4CBE-96ED-0A56EAEB7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CB89F-3805-4E79-8563-B8D33BEE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3E8F-FC70-4817-8586-0AAF2CDC82A7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54341-A658-4846-AC93-7B8D2F83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9C66C-3D0E-4F95-AC62-2AFDAFEE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7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270521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0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411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9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9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622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95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noProof="0"/>
              <a:t>Κάντε κλικ για να επεξεργαστείτε τον τίτλο υποδείγματος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Στυλ κειμένου υποδείγματος</a:t>
            </a:r>
          </a:p>
          <a:p>
            <a:pPr lvl="1"/>
            <a:r>
              <a:rPr lang="el-GR" noProof="0"/>
              <a:t>Δεύτερο επίπεδο</a:t>
            </a:r>
          </a:p>
          <a:p>
            <a:pPr lvl="2"/>
            <a:r>
              <a:rPr lang="el-GR" noProof="0"/>
              <a:t>Τρίτο επίπεδο</a:t>
            </a:r>
          </a:p>
          <a:p>
            <a:pPr lvl="3"/>
            <a:r>
              <a:rPr lang="el-GR" noProof="0"/>
              <a:t>Τέταρτο επίπεδο</a:t>
            </a:r>
          </a:p>
          <a:p>
            <a:pPr lvl="4"/>
            <a:r>
              <a:rPr lang="el-GR" noProof="0"/>
              <a:t>Πέμπτο επίπεδο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E3D6E-27C4-4551-84F6-29C2F78FDE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051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pos="7344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.dev/packages/path" TargetMode="External"/><Relationship Id="rId2" Type="http://schemas.openxmlformats.org/officeDocument/2006/relationships/hyperlink" Target="https://pub.dev/packages/path_provider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lutter.dev/deployment/ios" TargetMode="External"/><Relationship Id="rId2" Type="http://schemas.openxmlformats.org/officeDocument/2006/relationships/hyperlink" Target="https://docs.flutter.dev/deployment/android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lutter.dev/docs/deployment/ios" TargetMode="External"/><Relationship Id="rId2" Type="http://schemas.openxmlformats.org/officeDocument/2006/relationships/hyperlink" Target="https://flutter.dev/docs/deployment/android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.dev/packages/sqflite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ub.dev/packages/image_picker/install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6344-F424-4958-A8FE-761329F36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488" y="2395728"/>
            <a:ext cx="7563242" cy="1243584"/>
          </a:xfrm>
        </p:spPr>
        <p:txBody>
          <a:bodyPr/>
          <a:lstStyle/>
          <a:p>
            <a:r>
              <a:rPr lang="el-GR" sz="4800" dirty="0"/>
              <a:t>Βιοϊατρική </a:t>
            </a:r>
            <a:br>
              <a:rPr lang="el-GR" sz="4800" dirty="0"/>
            </a:br>
            <a:r>
              <a:rPr lang="el-GR" sz="4800" dirty="0"/>
              <a:t>Πληροφορική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F67DE-D1CC-4DEC-8DBB-13CEFFCE4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Μανώλης Τσικνάκης, </a:t>
            </a:r>
          </a:p>
          <a:p>
            <a:r>
              <a:rPr lang="el-GR" dirty="0"/>
              <a:t>Μαρία Χατζημηνά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62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2255-7460-438F-A069-B82EF090D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Mobile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E32A6-D5AF-4E05-A856-02B38F493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Σε πακέτα που χρησιμοποιούν </a:t>
            </a:r>
            <a:r>
              <a:rPr lang="en-US" dirty="0"/>
              <a:t>native </a:t>
            </a:r>
            <a:r>
              <a:rPr lang="el-GR" dirty="0"/>
              <a:t>στοιχεία</a:t>
            </a:r>
            <a:r>
              <a:rPr lang="en-US" dirty="0"/>
              <a:t> </a:t>
            </a:r>
            <a:r>
              <a:rPr lang="el-GR" dirty="0"/>
              <a:t>του κινητού όπως την κάμερα, μικρόφωνο κτλ. Διαβάζουμε την ενότητα </a:t>
            </a:r>
            <a:r>
              <a:rPr lang="en-US" dirty="0"/>
              <a:t>“Read me”</a:t>
            </a:r>
            <a:r>
              <a:rPr lang="el-GR" dirty="0"/>
              <a:t> του πακέτου.</a:t>
            </a:r>
          </a:p>
          <a:p>
            <a:r>
              <a:rPr lang="el-GR" dirty="0"/>
              <a:t>Παράδειγμα για την κάμερα:</a:t>
            </a:r>
          </a:p>
          <a:p>
            <a:pPr lvl="1"/>
            <a:r>
              <a:rPr lang="en-US" dirty="0"/>
              <a:t>Android:</a:t>
            </a:r>
          </a:p>
          <a:p>
            <a:pPr lvl="2"/>
            <a:r>
              <a:rPr lang="en-US" dirty="0"/>
              <a:t>No configuration required - the plugin should work out of the box.</a:t>
            </a:r>
          </a:p>
          <a:p>
            <a:pPr lvl="1"/>
            <a:r>
              <a:rPr lang="en-US" dirty="0"/>
              <a:t>iOS:</a:t>
            </a:r>
          </a:p>
          <a:p>
            <a:pPr lvl="2"/>
            <a:r>
              <a:rPr lang="en-US" dirty="0"/>
              <a:t>Add the following keys to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Info.plist </a:t>
            </a:r>
            <a:r>
              <a:rPr lang="en-US" dirty="0"/>
              <a:t>file, located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&lt;project root&gt;/ios/Runner/Info.plist</a:t>
            </a:r>
            <a:r>
              <a:rPr lang="en-US" dirty="0"/>
              <a:t>:</a:t>
            </a:r>
          </a:p>
          <a:p>
            <a:pPr lvl="3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NSPhotoLibraryUsageDescription</a:t>
            </a:r>
            <a:r>
              <a:rPr lang="en-US" dirty="0"/>
              <a:t> - describe why your app needs permission for the photo library. This is called Privacy - Photo Library Usage Description in the visual editor.</a:t>
            </a:r>
          </a:p>
          <a:p>
            <a:pPr lvl="3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NSCameraUsageDescription</a:t>
            </a:r>
            <a:r>
              <a:rPr lang="en-US" dirty="0"/>
              <a:t> - describe why your app needs access to the camera. This is called Privacy - Camera Usage Description in the visual editor.</a:t>
            </a:r>
          </a:p>
          <a:p>
            <a:pPr lvl="3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NSMicrophoneUsageDescription</a:t>
            </a:r>
            <a:r>
              <a:rPr lang="en-US" dirty="0"/>
              <a:t> - describe why your app needs access to the microphone, if you intend to record videos. This is called Privacy - Microphone Usage Description in the visual editor.</a:t>
            </a:r>
          </a:p>
        </p:txBody>
      </p:sp>
    </p:spTree>
    <p:extLst>
      <p:ext uri="{BB962C8B-B14F-4D97-AF65-F5344CB8AC3E}">
        <p14:creationId xmlns:p14="http://schemas.microsoft.com/office/powerpoint/2010/main" val="132979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A429-AC92-4BB0-9146-5399C443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Mobile Camera - 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83720-7631-499B-98EC-5CB26E21D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4" y="1825625"/>
            <a:ext cx="9973207" cy="2284736"/>
          </a:xfrm>
        </p:spPr>
        <p:txBody>
          <a:bodyPr/>
          <a:lstStyle/>
          <a:p>
            <a:r>
              <a:rPr lang="el-GR" dirty="0"/>
              <a:t>Στο </a:t>
            </a:r>
            <a:r>
              <a:rPr lang="en-US" dirty="0"/>
              <a:t>info.plist </a:t>
            </a:r>
            <a:r>
              <a:rPr lang="el-GR" dirty="0"/>
              <a:t>εισάγουμε πληροφορίες όπως:</a:t>
            </a:r>
          </a:p>
          <a:p>
            <a:pPr lvl="1"/>
            <a:r>
              <a:rPr lang="el-GR" dirty="0"/>
              <a:t>την έκδοση της εφαρμογής</a:t>
            </a:r>
          </a:p>
          <a:p>
            <a:pPr lvl="1"/>
            <a:r>
              <a:rPr lang="en-US" dirty="0"/>
              <a:t>permissions</a:t>
            </a:r>
            <a:r>
              <a:rPr lang="el-GR" dirty="0"/>
              <a:t> που χρειάζονται</a:t>
            </a:r>
          </a:p>
          <a:p>
            <a:pPr lvl="1"/>
            <a:r>
              <a:rPr lang="el-GR" dirty="0"/>
              <a:t>το κείμενο που θα φαίνεται όταν θα ενημερώνετε ο χρήστης για τα </a:t>
            </a:r>
            <a:r>
              <a:rPr lang="en-US" dirty="0"/>
              <a:t>permissions</a:t>
            </a:r>
            <a:r>
              <a:rPr lang="el-GR" dirty="0"/>
              <a:t> που δέχεται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BAE1D-7E2D-42DB-84C0-B1E590B5F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572" y="1436889"/>
            <a:ext cx="1717548" cy="4535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B27165-12CA-4483-BE36-DFC1C6DD7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25" y="3952529"/>
            <a:ext cx="9077325" cy="2209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932BCD-BD09-4DBB-AA03-26E43ACAD2DD}"/>
              </a:ext>
            </a:extLst>
          </p:cNvPr>
          <p:cNvCxnSpPr>
            <a:cxnSpLocks/>
          </p:cNvCxnSpPr>
          <p:nvPr/>
        </p:nvCxnSpPr>
        <p:spPr>
          <a:xfrm flipH="1">
            <a:off x="5042517" y="4412202"/>
            <a:ext cx="260115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19425B-096D-440B-915F-6196E2CCDAAE}"/>
              </a:ext>
            </a:extLst>
          </p:cNvPr>
          <p:cNvCxnSpPr>
            <a:cxnSpLocks/>
          </p:cNvCxnSpPr>
          <p:nvPr/>
        </p:nvCxnSpPr>
        <p:spPr>
          <a:xfrm flipH="1">
            <a:off x="5042516" y="4985422"/>
            <a:ext cx="260115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9B67F3-5E40-47CB-99BE-42DE46BD3D9A}"/>
              </a:ext>
            </a:extLst>
          </p:cNvPr>
          <p:cNvCxnSpPr>
            <a:cxnSpLocks/>
          </p:cNvCxnSpPr>
          <p:nvPr/>
        </p:nvCxnSpPr>
        <p:spPr>
          <a:xfrm flipH="1">
            <a:off x="5896254" y="4714044"/>
            <a:ext cx="611078" cy="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742572-35F2-46AE-800E-263204FB3AD9}"/>
              </a:ext>
            </a:extLst>
          </p:cNvPr>
          <p:cNvCxnSpPr>
            <a:cxnSpLocks/>
          </p:cNvCxnSpPr>
          <p:nvPr/>
        </p:nvCxnSpPr>
        <p:spPr>
          <a:xfrm flipH="1">
            <a:off x="5110518" y="5136345"/>
            <a:ext cx="526802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8D5653-BA58-48BC-A0F1-98DA21E057A2}"/>
              </a:ext>
            </a:extLst>
          </p:cNvPr>
          <p:cNvSpPr txBox="1"/>
          <p:nvPr/>
        </p:nvSpPr>
        <p:spPr>
          <a:xfrm>
            <a:off x="7643673" y="4220275"/>
            <a:ext cx="1989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Permissions 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FDCC51-2B61-4A40-8EAF-CBB374415956}"/>
              </a:ext>
            </a:extLst>
          </p:cNvPr>
          <p:cNvSpPr txBox="1"/>
          <p:nvPr/>
        </p:nvSpPr>
        <p:spPr>
          <a:xfrm>
            <a:off x="7643673" y="4796877"/>
            <a:ext cx="1989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Permissions  needed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2CEAF8-E91E-4E28-88CD-3A1479AC024A}"/>
              </a:ext>
            </a:extLst>
          </p:cNvPr>
          <p:cNvSpPr txBox="1"/>
          <p:nvPr/>
        </p:nvSpPr>
        <p:spPr>
          <a:xfrm>
            <a:off x="6454467" y="4541956"/>
            <a:ext cx="2183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00B050"/>
                </a:solidFill>
              </a:rPr>
              <a:t>Κείμενο που εμφανίζεται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696A0E-A079-459F-B459-D51190A1968C}"/>
              </a:ext>
            </a:extLst>
          </p:cNvPr>
          <p:cNvSpPr txBox="1"/>
          <p:nvPr/>
        </p:nvSpPr>
        <p:spPr>
          <a:xfrm>
            <a:off x="5632294" y="4994720"/>
            <a:ext cx="2183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00B050"/>
                </a:solidFill>
              </a:rPr>
              <a:t>Κείμενο που εμφανίζεται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29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C260-C471-4C0A-942B-3FA69AE9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Image to Mobile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3386-E90B-4626-BF62-DF174939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19334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Packages:</a:t>
            </a:r>
          </a:p>
          <a:p>
            <a:pPr lvl="1"/>
            <a:r>
              <a:rPr lang="en-US" dirty="0"/>
              <a:t>path_provider </a:t>
            </a:r>
            <a:r>
              <a:rPr lang="el-GR" dirty="0"/>
              <a:t>: χρησιμοποιείται για να βρούμε </a:t>
            </a:r>
            <a:r>
              <a:rPr lang="en-US" dirty="0"/>
              <a:t>paths</a:t>
            </a:r>
          </a:p>
          <a:p>
            <a:pPr lvl="2"/>
            <a:r>
              <a:rPr lang="en-US" dirty="0">
                <a:hlinkClick r:id="rId2"/>
              </a:rPr>
              <a:t>https://pub.dev/packages/path_provider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path </a:t>
            </a:r>
            <a:r>
              <a:rPr lang="el-GR" dirty="0"/>
              <a:t>: χρησιμοποιείται για να δημιουργήσουμε </a:t>
            </a:r>
            <a:r>
              <a:rPr lang="en-US" dirty="0"/>
              <a:t>paths</a:t>
            </a:r>
          </a:p>
          <a:p>
            <a:pPr lvl="2"/>
            <a:r>
              <a:rPr lang="en-US" dirty="0">
                <a:hlinkClick r:id="rId3"/>
              </a:rPr>
              <a:t>https://pub.dev/packages/path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79BC8-85FF-4D5D-9A94-A609FB795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566" y="3726579"/>
            <a:ext cx="7167098" cy="31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5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BA62-675D-4233-A850-00C87D59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Image to Mobile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5573A-D063-418F-BE9D-978897CA6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4829971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FlatButton.icon </a:t>
            </a:r>
          </a:p>
          <a:p>
            <a:pPr lvl="1"/>
            <a:r>
              <a:rPr lang="el-GR" dirty="0"/>
              <a:t>Δημιουργούμε ένα κουμπί με εικονίδιο</a:t>
            </a:r>
          </a:p>
          <a:p>
            <a:r>
              <a:rPr lang="en-US" dirty="0"/>
              <a:t>Expanded:</a:t>
            </a:r>
          </a:p>
          <a:p>
            <a:pPr lvl="1"/>
            <a:r>
              <a:rPr lang="el-GR" dirty="0"/>
              <a:t>Η χρήση ενός </a:t>
            </a:r>
            <a:r>
              <a:rPr lang="en-US" dirty="0"/>
              <a:t>expanded</a:t>
            </a:r>
            <a:r>
              <a:rPr lang="el-GR" dirty="0"/>
              <a:t> widget στο </a:t>
            </a:r>
            <a:r>
              <a:rPr lang="en-US" dirty="0"/>
              <a:t>child </a:t>
            </a:r>
            <a:r>
              <a:rPr lang="el-GR" dirty="0"/>
              <a:t>μιας γραμμής (</a:t>
            </a:r>
            <a:r>
              <a:rPr lang="en-US" dirty="0"/>
              <a:t>Row</a:t>
            </a:r>
            <a:r>
              <a:rPr lang="el-GR" dirty="0"/>
              <a:t>) ή μιας στήλης (</a:t>
            </a:r>
            <a:r>
              <a:rPr lang="en-US" dirty="0"/>
              <a:t>Column</a:t>
            </a:r>
            <a:r>
              <a:rPr lang="el-GR" dirty="0"/>
              <a:t>)</a:t>
            </a:r>
            <a:r>
              <a:rPr lang="en-US" dirty="0"/>
              <a:t> </a:t>
            </a:r>
            <a:r>
              <a:rPr lang="el-GR" dirty="0"/>
              <a:t>το αναγκάζει να επεκταθεί για να γεμίσει τον διαθέσιμο χώρο κατά μήκος του κύριου άξονα (π.χ. οριζόντια για το </a:t>
            </a:r>
            <a:r>
              <a:rPr lang="en-US" dirty="0"/>
              <a:t>Row </a:t>
            </a:r>
            <a:r>
              <a:rPr lang="el-GR" dirty="0"/>
              <a:t>ή κάθετα για το </a:t>
            </a:r>
            <a:r>
              <a:rPr lang="en-US" dirty="0"/>
              <a:t>Column</a:t>
            </a:r>
            <a:r>
              <a:rPr lang="el-GR" dirty="0"/>
              <a:t>).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7158E-81BA-4435-A7F8-D36BD13B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147" y="1907264"/>
            <a:ext cx="1981200" cy="3895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46FB6C-AC6C-4367-8646-C2A7C68F1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048" y="1445673"/>
            <a:ext cx="5002099" cy="486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7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333C-4CA0-4D4E-9A1E-00AA48C7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5C46C-8E92-40E9-B249-34294895C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n-US" dirty="0"/>
              <a:t>Android : </a:t>
            </a:r>
            <a:r>
              <a:rPr lang="en-US" dirty="0">
                <a:hlinkClick r:id="rId2"/>
              </a:rPr>
              <a:t>https://docs.flutter.dev/deployment/android</a:t>
            </a:r>
            <a:endParaRPr lang="en-US" dirty="0"/>
          </a:p>
          <a:p>
            <a:r>
              <a:rPr lang="el-GR" dirty="0"/>
              <a:t>Οδηγίες </a:t>
            </a:r>
            <a:r>
              <a:rPr lang="en-US" dirty="0"/>
              <a:t>iOS: </a:t>
            </a:r>
            <a:r>
              <a:rPr lang="en-US" dirty="0">
                <a:hlinkClick r:id="rId3"/>
              </a:rPr>
              <a:t>https://docs.flutter.dev/deployment/ios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2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E1DE-975D-4EDD-B52D-E9294172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978729"/>
          </a:xfrm>
        </p:spPr>
        <p:txBody>
          <a:bodyPr/>
          <a:lstStyle/>
          <a:p>
            <a:r>
              <a:rPr lang="en-US" dirty="0"/>
              <a:t>Useful Resources &amp; Links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05E75-1FDD-4C93-B4F1-DABAB703A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Official Docs for Android Publishing: </a:t>
            </a:r>
            <a:r>
              <a:rPr lang="en-US" dirty="0">
                <a:hlinkClick r:id="rId2"/>
              </a:rPr>
              <a:t>https://flutter.dev/docs/deployment/android</a:t>
            </a:r>
            <a:endParaRPr lang="en-US" dirty="0"/>
          </a:p>
          <a:p>
            <a:r>
              <a:rPr lang="en-US" dirty="0"/>
              <a:t>Official Docs for iOS Publishing: </a:t>
            </a:r>
            <a:r>
              <a:rPr lang="en-US" dirty="0">
                <a:hlinkClick r:id="rId3"/>
              </a:rPr>
              <a:t>https://flutter.dev/docs/deployment/ios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5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1F95-0DB4-4A77-8054-D5DADB62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SQFlite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68B9E-5CA5-4162-882F-10579690D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Υποστηρίζεται από </a:t>
            </a:r>
            <a:r>
              <a:rPr lang="en-US" dirty="0"/>
              <a:t>Android </a:t>
            </a:r>
            <a:r>
              <a:rPr lang="el-GR" dirty="0"/>
              <a:t>και σε </a:t>
            </a:r>
            <a:r>
              <a:rPr lang="en-US" dirty="0"/>
              <a:t>iOS</a:t>
            </a:r>
          </a:p>
          <a:p>
            <a:r>
              <a:rPr lang="el-GR" dirty="0"/>
              <a:t>Στις εφαρμογές για κινητά για να διατηρήσουμε τα δεδομένα σε τοπικό επίπεδο χρησιμοποιούμε την τοπική βάση δεδομένων S</a:t>
            </a:r>
            <a:r>
              <a:rPr lang="en-US" dirty="0"/>
              <a:t>Q</a:t>
            </a:r>
            <a:r>
              <a:rPr lang="el-GR" dirty="0"/>
              <a:t>lite</a:t>
            </a:r>
          </a:p>
          <a:p>
            <a:r>
              <a:rPr lang="en-US" b="1" dirty="0"/>
              <a:t>SQFlite</a:t>
            </a:r>
            <a:r>
              <a:rPr lang="en-US" dirty="0"/>
              <a:t> plugin : </a:t>
            </a:r>
            <a:r>
              <a:rPr lang="en-US" dirty="0">
                <a:hlinkClick r:id="rId2"/>
              </a:rPr>
              <a:t>https://pub.dev/packages/sqflite</a:t>
            </a:r>
            <a:endParaRPr lang="el-GR" dirty="0"/>
          </a:p>
          <a:p>
            <a:r>
              <a:rPr lang="en-US" dirty="0"/>
              <a:t> CRUD operations</a:t>
            </a:r>
          </a:p>
          <a:p>
            <a:pPr lvl="1"/>
            <a:r>
              <a:rPr lang="en-US" dirty="0"/>
              <a:t>T</a:t>
            </a:r>
            <a:r>
              <a:rPr lang="el-GR" dirty="0"/>
              <a:t>α </a:t>
            </a:r>
            <a:r>
              <a:rPr lang="en-US" dirty="0">
                <a:solidFill>
                  <a:srgbClr val="FFFF00"/>
                </a:solidFill>
              </a:rPr>
              <a:t>create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read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update</a:t>
            </a:r>
            <a:r>
              <a:rPr lang="en-US" dirty="0"/>
              <a:t>,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delete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l-GR" dirty="0">
                <a:solidFill>
                  <a:srgbClr val="FFFF00"/>
                </a:solidFill>
              </a:rPr>
              <a:t>CRUD</a:t>
            </a:r>
            <a:r>
              <a:rPr lang="el-GR" dirty="0"/>
              <a:t>) είναι οι τέσσερις βασικές λειτουργίες της μόνιμης αποθήκευσης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60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46FA-4851-4B0A-B029-62EDC9CD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C58A-46AD-4BE4-AD57-BB3E2F842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4"/>
            <a:ext cx="7528783" cy="47260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Setup </a:t>
            </a:r>
            <a:r>
              <a:rPr lang="en-US" b="1" dirty="0"/>
              <a:t>SQFlite</a:t>
            </a:r>
          </a:p>
          <a:p>
            <a:pPr lvl="1"/>
            <a:r>
              <a:rPr lang="el-GR" dirty="0"/>
              <a:t>Εισάγουμε τα παρακάτω πακέτα στο</a:t>
            </a:r>
            <a:r>
              <a:rPr lang="en-US" dirty="0"/>
              <a:t> pubspec.yaml file </a:t>
            </a:r>
            <a:r>
              <a:rPr lang="el-GR" dirty="0"/>
              <a:t>κάτω από</a:t>
            </a:r>
            <a:r>
              <a:rPr lang="en-US" dirty="0"/>
              <a:t> flutter sdk </a:t>
            </a:r>
            <a:r>
              <a:rPr lang="el-GR" dirty="0"/>
              <a:t>με αυτή την ακριβή στοίχιση/κενά</a:t>
            </a:r>
            <a:r>
              <a:rPr lang="en-US" dirty="0"/>
              <a:t>.</a:t>
            </a:r>
            <a:endParaRPr lang="el-GR" dirty="0"/>
          </a:p>
          <a:p>
            <a:pPr marL="914400" lvl="2" indent="0">
              <a:buNone/>
            </a:pPr>
            <a:r>
              <a:rPr lang="en-US" dirty="0"/>
              <a:t>sqflite:</a:t>
            </a:r>
            <a:r>
              <a:rPr lang="el-GR" dirty="0"/>
              <a:t> κατάλληλη έκδοση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path:</a:t>
            </a:r>
            <a:r>
              <a:rPr lang="el-GR" dirty="0"/>
              <a:t> κατάλληλη έκδοση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path_provider: </a:t>
            </a:r>
            <a:r>
              <a:rPr lang="el-GR" dirty="0"/>
              <a:t> κατάλληλη έκδοση</a:t>
            </a:r>
            <a:endParaRPr lang="en-US" dirty="0"/>
          </a:p>
          <a:p>
            <a:r>
              <a:rPr lang="en-US" dirty="0"/>
              <a:t>Open database</a:t>
            </a:r>
          </a:p>
          <a:p>
            <a:pPr lvl="1"/>
            <a:r>
              <a:rPr lang="en-US" dirty="0"/>
              <a:t>Create database</a:t>
            </a:r>
          </a:p>
          <a:p>
            <a:r>
              <a:rPr lang="en-US" dirty="0"/>
              <a:t>Create tables</a:t>
            </a:r>
          </a:p>
          <a:p>
            <a:r>
              <a:rPr lang="en-US" dirty="0"/>
              <a:t>Perform CRUD</a:t>
            </a:r>
          </a:p>
          <a:p>
            <a:r>
              <a:rPr lang="en-US" dirty="0"/>
              <a:t>Flutter Packages versions: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any</a:t>
            </a:r>
            <a:r>
              <a:rPr lang="en-US" dirty="0"/>
              <a:t> : update </a:t>
            </a:r>
            <a:r>
              <a:rPr lang="el-GR" dirty="0"/>
              <a:t>στην τελευταία έκδοση ακόμα και αν δεν είναι συμβατή</a:t>
            </a:r>
            <a:endParaRPr lang="en-US" dirty="0"/>
          </a:p>
          <a:p>
            <a:pPr lvl="1"/>
            <a:r>
              <a:rPr lang="el-GR" dirty="0">
                <a:solidFill>
                  <a:srgbClr val="FFC000"/>
                </a:solidFill>
              </a:rPr>
              <a:t>κενό</a:t>
            </a:r>
            <a:r>
              <a:rPr lang="el-GR" dirty="0"/>
              <a:t>: </a:t>
            </a:r>
            <a:r>
              <a:rPr lang="en-US" dirty="0"/>
              <a:t>update</a:t>
            </a:r>
            <a:r>
              <a:rPr lang="el-GR" dirty="0"/>
              <a:t> στην τελευταία έκδοση αλλά θα λάβει υπόψιν την συμβατότητα</a:t>
            </a:r>
            <a:endParaRPr lang="en-US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16416-F21F-4D60-A7BA-A1702AEF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748" y="1945181"/>
            <a:ext cx="2695575" cy="2257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8DF20-975E-42C5-AD26-6E1B4AE94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162" y="5291014"/>
            <a:ext cx="2410161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01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7C-88ED-43FE-BE36-1528BA3B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βάσης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57F30-E58C-416D-B084-A544553D4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5805743" cy="4351338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δημιουργία βάσης επιστρέφει ένα </a:t>
            </a:r>
            <a:r>
              <a:rPr lang="en-US" dirty="0"/>
              <a:t>future.</a:t>
            </a:r>
          </a:p>
          <a:p>
            <a:r>
              <a:rPr lang="el-GR" dirty="0"/>
              <a:t>Το </a:t>
            </a:r>
            <a:r>
              <a:rPr lang="en-US" dirty="0">
                <a:solidFill>
                  <a:srgbClr val="FFC000"/>
                </a:solidFill>
              </a:rPr>
              <a:t>getDatabasesPath()</a:t>
            </a:r>
            <a:r>
              <a:rPr lang="en-US" dirty="0"/>
              <a:t> </a:t>
            </a:r>
            <a:r>
              <a:rPr lang="el-GR" dirty="0"/>
              <a:t>επιστρέφει το μονοπάτι που αποθηκεύεται στη συσκευή ανάλογα αν είναι </a:t>
            </a:r>
            <a:r>
              <a:rPr lang="en-US" dirty="0"/>
              <a:t>android/iOS</a:t>
            </a:r>
          </a:p>
          <a:p>
            <a:r>
              <a:rPr lang="en-US" dirty="0">
                <a:solidFill>
                  <a:srgbClr val="FFC000"/>
                </a:solidFill>
              </a:rPr>
              <a:t>path.join</a:t>
            </a:r>
            <a:r>
              <a:rPr lang="en-US" dirty="0"/>
              <a:t>:  </a:t>
            </a:r>
            <a:r>
              <a:rPr lang="el-GR" dirty="0"/>
              <a:t>συνενώνει το μονοπάτι αποθήκευσης με το όνομα που δίνουμε στη βάση μας πχ </a:t>
            </a:r>
            <a:r>
              <a:rPr lang="en-US" dirty="0"/>
              <a:t>‘mydb.db’</a:t>
            </a:r>
            <a:endParaRPr lang="el-GR" dirty="0"/>
          </a:p>
          <a:p>
            <a:r>
              <a:rPr lang="en-US" dirty="0">
                <a:solidFill>
                  <a:srgbClr val="FFC000"/>
                </a:solidFill>
              </a:rPr>
              <a:t>openDatabase()</a:t>
            </a:r>
            <a:r>
              <a:rPr lang="en-US" dirty="0"/>
              <a:t>: </a:t>
            </a:r>
            <a:r>
              <a:rPr lang="el-GR" dirty="0"/>
              <a:t>αν υπάρχει η βάση στο συγκεκριμένο μονοπάτι την ανοίγει διαφορετικά την δημιουργεί</a:t>
            </a:r>
            <a:endParaRPr lang="en-US" dirty="0"/>
          </a:p>
          <a:p>
            <a:r>
              <a:rPr lang="el-GR" dirty="0"/>
              <a:t>Στο </a:t>
            </a:r>
            <a:r>
              <a:rPr lang="en-US" dirty="0">
                <a:solidFill>
                  <a:srgbClr val="FFC000"/>
                </a:solidFill>
              </a:rPr>
              <a:t>onCreate</a:t>
            </a:r>
            <a:r>
              <a:rPr lang="en-US" dirty="0"/>
              <a:t> </a:t>
            </a:r>
            <a:r>
              <a:rPr lang="el-GR" dirty="0"/>
              <a:t>δίνουμε την εντολή δημιουργίας του πίνακα</a:t>
            </a:r>
          </a:p>
          <a:p>
            <a:r>
              <a:rPr lang="el-GR" dirty="0"/>
              <a:t>Ακολουθεί τους κανόνες τις </a:t>
            </a:r>
            <a:r>
              <a:rPr lang="en-US" dirty="0"/>
              <a:t>SQL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A4B81-BE33-4BDA-A11E-249109EED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58" y="1760878"/>
            <a:ext cx="5805742" cy="1347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48642-5310-4ECE-A995-927BA003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3749799"/>
            <a:ext cx="43053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1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9EBF-3782-462D-A21B-E866108F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στην βάση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19C05-E42B-4205-8623-3C73CD193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db.insert()</a:t>
            </a:r>
            <a:r>
              <a:rPr lang="en-US" dirty="0"/>
              <a:t>:  </a:t>
            </a:r>
            <a:r>
              <a:rPr lang="el-GR" dirty="0"/>
              <a:t>κάνει εισαγωγή δεδομένων στον αντίστοιχο πίνακα </a:t>
            </a:r>
            <a:r>
              <a:rPr lang="en-US" dirty="0"/>
              <a:t>table</a:t>
            </a:r>
          </a:p>
          <a:p>
            <a:r>
              <a:rPr lang="en-US" dirty="0" err="1">
                <a:solidFill>
                  <a:srgbClr val="FFC000"/>
                </a:solidFill>
              </a:rPr>
              <a:t>conflictAlgorithm</a:t>
            </a:r>
            <a:r>
              <a:rPr lang="el-GR" dirty="0"/>
              <a:t>: επιλέγεις τι θέλεις να γίνει σε περίπτωση που το </a:t>
            </a:r>
            <a:r>
              <a:rPr lang="en-US" dirty="0"/>
              <a:t>id </a:t>
            </a:r>
            <a:r>
              <a:rPr lang="el-GR" dirty="0"/>
              <a:t>(</a:t>
            </a:r>
            <a:r>
              <a:rPr lang="en-US" dirty="0"/>
              <a:t>PRIMARY KEY)</a:t>
            </a:r>
            <a:r>
              <a:rPr lang="el-GR" dirty="0"/>
              <a:t> υπάρχει ήδη π.χ. να γίνει αντικατάσταση ή καμία ενέργεια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B8253-78A4-4723-87EE-8E3E977E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500438"/>
            <a:ext cx="7810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1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4AA601-FCB8-4D93-B895-829528B1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Εργαστήριο 7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1D492-C7AB-4E74-9476-1A066FFF8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2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AE37-11AF-4D35-A740-56AE177F6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Επιστροφή δεδομένων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3513-AECD-4744-BD4B-AB761A1D9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dq.query</a:t>
            </a:r>
            <a:r>
              <a:rPr lang="en-US" dirty="0"/>
              <a:t>: </a:t>
            </a:r>
            <a:r>
              <a:rPr lang="el-GR" dirty="0"/>
              <a:t>Όταν δοθεί μόνο το όνομα του πίνακα (όπως εδώ) επιστρέφει ότι περιέχει ο πίνακας</a:t>
            </a:r>
            <a:endParaRPr lang="en-US" dirty="0"/>
          </a:p>
          <a:p>
            <a:pPr lvl="1"/>
            <a:r>
              <a:rPr lang="el-GR" dirty="0"/>
              <a:t>Ονομαστική μεταβλητή </a:t>
            </a:r>
            <a:r>
              <a:rPr lang="en-US" dirty="0">
                <a:solidFill>
                  <a:srgbClr val="FFC000"/>
                </a:solidFill>
              </a:rPr>
              <a:t>where</a:t>
            </a:r>
            <a:r>
              <a:rPr lang="en-US" dirty="0"/>
              <a:t>: </a:t>
            </a:r>
            <a:r>
              <a:rPr lang="el-GR" dirty="0"/>
              <a:t>εκτελεί το </a:t>
            </a:r>
            <a:r>
              <a:rPr lang="en-US" dirty="0">
                <a:solidFill>
                  <a:srgbClr val="FFC000"/>
                </a:solidFill>
              </a:rPr>
              <a:t>WHERE</a:t>
            </a:r>
            <a:r>
              <a:rPr lang="en-US" dirty="0"/>
              <a:t> </a:t>
            </a:r>
            <a:r>
              <a:rPr lang="el-GR" dirty="0"/>
              <a:t>στην εντολή </a:t>
            </a:r>
            <a:r>
              <a:rPr lang="en-US" dirty="0">
                <a:solidFill>
                  <a:srgbClr val="FFC000"/>
                </a:solidFill>
              </a:rPr>
              <a:t>SELECT</a:t>
            </a:r>
          </a:p>
          <a:p>
            <a:pPr lvl="1"/>
            <a:endParaRPr lang="el-GR" dirty="0"/>
          </a:p>
          <a:p>
            <a:r>
              <a:rPr lang="el-GR" dirty="0"/>
              <a:t>Επιστρέφει ένα </a:t>
            </a:r>
            <a:r>
              <a:rPr lang="en-US" dirty="0"/>
              <a:t>future</a:t>
            </a:r>
            <a:r>
              <a:rPr lang="el-GR" dirty="0"/>
              <a:t> και πιο συγκεκριμένα μια λίστα </a:t>
            </a:r>
            <a:r>
              <a:rPr lang="en-US" dirty="0"/>
              <a:t>map </a:t>
            </a:r>
            <a:r>
              <a:rPr lang="el-GR" dirty="0"/>
              <a:t>που έχει </a:t>
            </a:r>
            <a:r>
              <a:rPr lang="en-US" dirty="0"/>
              <a:t>String </a:t>
            </a:r>
            <a:r>
              <a:rPr lang="el-GR" dirty="0"/>
              <a:t>και </a:t>
            </a:r>
            <a:r>
              <a:rPr lang="en-US" dirty="0"/>
              <a:t>dynamic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AAB46-9084-454A-9842-F02C60E1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15" y="4072496"/>
            <a:ext cx="6010275" cy="112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19220-D231-42CF-9E92-C95A76EC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015" y="5368710"/>
            <a:ext cx="6010275" cy="9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3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DE2A7-7C21-4D94-8751-EDC62289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Animations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83029-47D4-4DB7-BD21-13F9EC025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406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Τα </a:t>
            </a:r>
            <a:r>
              <a:rPr lang="en-US" dirty="0"/>
              <a:t>animations </a:t>
            </a:r>
            <a:r>
              <a:rPr lang="el-GR" dirty="0"/>
              <a:t>ζωντανεύουν τα </a:t>
            </a:r>
            <a:r>
              <a:rPr lang="en-US" dirty="0"/>
              <a:t>widgets, </a:t>
            </a:r>
            <a:r>
              <a:rPr lang="el-GR" dirty="0"/>
              <a:t>δίνοντας επαγγελματική αίσθηση στην εφαρμογή.</a:t>
            </a:r>
          </a:p>
          <a:p>
            <a:r>
              <a:rPr lang="el-GR" sz="2400" dirty="0"/>
              <a:t>Τύποι:</a:t>
            </a:r>
          </a:p>
          <a:p>
            <a:pPr lvl="1"/>
            <a:r>
              <a:rPr lang="en-US" dirty="0"/>
              <a:t>Implicit (</a:t>
            </a:r>
            <a:r>
              <a:rPr lang="el-GR" dirty="0"/>
              <a:t>π.χ. </a:t>
            </a:r>
            <a:r>
              <a:rPr lang="en-US" dirty="0" err="1"/>
              <a:t>AnimatedContainer</a:t>
            </a:r>
            <a:r>
              <a:rPr lang="en-US" dirty="0"/>
              <a:t>)</a:t>
            </a:r>
            <a:endParaRPr lang="el-GR" dirty="0"/>
          </a:p>
          <a:p>
            <a:pPr lvl="2"/>
            <a:r>
              <a:rPr lang="el-GR" sz="2100" dirty="0"/>
              <a:t>Αλλάζει ιδιότητες (π.χ. μέγεθος, χρώμα, θέση) ενός </a:t>
            </a:r>
            <a:r>
              <a:rPr lang="el-GR" sz="2100" dirty="0" err="1"/>
              <a:t>widget</a:t>
            </a:r>
            <a:r>
              <a:rPr lang="el-GR" sz="2100" dirty="0"/>
              <a:t> ομαλά, όταν το </a:t>
            </a:r>
            <a:r>
              <a:rPr lang="el-GR" sz="2100" dirty="0" err="1"/>
              <a:t>setState</a:t>
            </a:r>
            <a:r>
              <a:rPr lang="el-GR" sz="2100" dirty="0"/>
              <a:t>() καλείται.</a:t>
            </a:r>
          </a:p>
          <a:p>
            <a:pPr lvl="2"/>
            <a:r>
              <a:rPr lang="el-GR" sz="2100" dirty="0"/>
              <a:t>Γίνεται </a:t>
            </a:r>
            <a:r>
              <a:rPr lang="el-GR" dirty="0"/>
              <a:t>μέσα στην ίδια σελίδα</a:t>
            </a:r>
            <a:endParaRPr lang="en-US" dirty="0"/>
          </a:p>
          <a:p>
            <a:pPr lvl="1"/>
            <a:r>
              <a:rPr lang="en-US" dirty="0"/>
              <a:t>Hero Animation (</a:t>
            </a:r>
            <a:r>
              <a:rPr lang="el-GR" dirty="0"/>
              <a:t>μετάβαση εικόνας/στοιχείου μεταξύ σελίδων)</a:t>
            </a:r>
          </a:p>
          <a:p>
            <a:pPr lvl="2"/>
            <a:r>
              <a:rPr lang="el-GR" sz="2100" dirty="0"/>
              <a:t>Κάνει μετάβαση ενός ίδιου </a:t>
            </a:r>
            <a:r>
              <a:rPr lang="el-GR" sz="2100" dirty="0" err="1"/>
              <a:t>widget</a:t>
            </a:r>
            <a:r>
              <a:rPr lang="el-GR" sz="2100" dirty="0"/>
              <a:t> (π.χ. εικόνας) από τη μία σελίδα στην άλλη, με εντυπωσιακό </a:t>
            </a:r>
            <a:r>
              <a:rPr lang="el-GR" sz="2100" dirty="0" err="1"/>
              <a:t>animation</a:t>
            </a:r>
            <a:r>
              <a:rPr lang="el-GR" sz="2100" dirty="0"/>
              <a:t>.</a:t>
            </a:r>
          </a:p>
          <a:p>
            <a:pPr lvl="2"/>
            <a:r>
              <a:rPr lang="el-GR" sz="2100" dirty="0"/>
              <a:t>Χρειάζεται ίδιο </a:t>
            </a:r>
            <a:r>
              <a:rPr lang="el-GR" sz="2100" dirty="0" err="1"/>
              <a:t>tag</a:t>
            </a:r>
            <a:r>
              <a:rPr lang="el-GR" sz="2100" dirty="0"/>
              <a:t> και στις δύο οθόνες</a:t>
            </a:r>
          </a:p>
          <a:p>
            <a:pPr lvl="2"/>
            <a:r>
              <a:rPr lang="el-GR" sz="2100" dirty="0"/>
              <a:t>Χρησιμοποιείται με </a:t>
            </a:r>
            <a:r>
              <a:rPr lang="el-GR" sz="2100" dirty="0" err="1"/>
              <a:t>Navigator.push</a:t>
            </a:r>
            <a:r>
              <a:rPr lang="el-GR" sz="2100" dirty="0"/>
              <a:t>()</a:t>
            </a:r>
          </a:p>
          <a:p>
            <a:pPr lvl="2"/>
            <a:r>
              <a:rPr lang="el-GR" sz="2100" dirty="0"/>
              <a:t>Δημιουργεί </a:t>
            </a:r>
            <a:r>
              <a:rPr lang="el-GR" dirty="0"/>
              <a:t>εμπειρία μετάβασης μεταξύ σελίδων (</a:t>
            </a:r>
            <a:r>
              <a:rPr lang="el-GR" dirty="0" err="1"/>
              <a:t>page</a:t>
            </a:r>
            <a:r>
              <a:rPr lang="el-GR" dirty="0"/>
              <a:t> </a:t>
            </a:r>
            <a:r>
              <a:rPr lang="el-GR" dirty="0" err="1"/>
              <a:t>transition</a:t>
            </a:r>
            <a:r>
              <a:rPr lang="el-GR" dirty="0"/>
              <a:t>)</a:t>
            </a:r>
          </a:p>
          <a:p>
            <a:r>
              <a:rPr lang="en-US" sz="2400" dirty="0"/>
              <a:t>Widgets </a:t>
            </a:r>
            <a:r>
              <a:rPr lang="el-GR" sz="2400" dirty="0"/>
              <a:t>που χρησιμοποιήθηκαν:</a:t>
            </a:r>
          </a:p>
          <a:p>
            <a:pPr lvl="1"/>
            <a:r>
              <a:rPr lang="en-US" dirty="0" err="1"/>
              <a:t>AnimatedContainer</a:t>
            </a:r>
            <a:r>
              <a:rPr lang="en-US" dirty="0"/>
              <a:t> → </a:t>
            </a:r>
            <a:r>
              <a:rPr lang="el-GR" dirty="0"/>
              <a:t>δυναμικό μέγεθος &amp; χρώμα</a:t>
            </a:r>
          </a:p>
          <a:p>
            <a:pPr lvl="1"/>
            <a:r>
              <a:rPr lang="en-US" dirty="0"/>
              <a:t>Hero → smooth </a:t>
            </a:r>
            <a:r>
              <a:rPr lang="el-GR" dirty="0"/>
              <a:t>μετάβαση εικόνας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BEB7DE-17F1-4DA1-A6BB-C28D04124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383" y="4585316"/>
            <a:ext cx="4108617" cy="164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8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E6F6-490B-4BA2-B61E-A8746966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 app to Android </a:t>
            </a:r>
            <a:r>
              <a:rPr lang="el-GR" dirty="0"/>
              <a:t>και </a:t>
            </a:r>
            <a:r>
              <a:rPr lang="en-US" dirty="0"/>
              <a:t>iOS 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CA052-B074-4188-A4F5-34F442E3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6" y="1825625"/>
            <a:ext cx="580885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Android:</a:t>
            </a:r>
          </a:p>
          <a:p>
            <a:pPr lvl="1"/>
            <a:r>
              <a:rPr lang="el-GR" dirty="0"/>
              <a:t>Φάκελος </a:t>
            </a:r>
            <a:r>
              <a:rPr lang="en-US" dirty="0"/>
              <a:t>android </a:t>
            </a:r>
            <a:r>
              <a:rPr lang="en-US" dirty="0">
                <a:sym typeface="Wingdings" panose="05000000000000000000" pitchFamily="2" charset="2"/>
              </a:rPr>
              <a:t> app  src main  AndroidManifest.xml</a:t>
            </a:r>
          </a:p>
          <a:p>
            <a:r>
              <a:rPr lang="en-US" dirty="0">
                <a:sym typeface="Wingdings" panose="05000000000000000000" pitchFamily="2" charset="2"/>
              </a:rPr>
              <a:t>Android:label : </a:t>
            </a:r>
            <a:r>
              <a:rPr lang="el-GR" dirty="0">
                <a:sym typeface="Wingdings" panose="05000000000000000000" pitchFamily="2" charset="2"/>
              </a:rPr>
              <a:t>το όνομα της εφαρμογής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Να είστε σίγουροι ότι δηλώνετε τα σωστά </a:t>
            </a:r>
            <a:r>
              <a:rPr lang="en-US" dirty="0">
                <a:sym typeface="Wingdings" panose="05000000000000000000" pitchFamily="2" charset="2"/>
              </a:rPr>
              <a:t>permissions</a:t>
            </a:r>
          </a:p>
          <a:p>
            <a:r>
              <a:rPr lang="el-GR" dirty="0">
                <a:sym typeface="Wingdings" panose="05000000000000000000" pitchFamily="2" charset="2"/>
              </a:rPr>
              <a:t>Υπάρχει και </a:t>
            </a:r>
            <a:r>
              <a:rPr lang="en-US" dirty="0">
                <a:sym typeface="Wingdings" panose="05000000000000000000" pitchFamily="2" charset="2"/>
              </a:rPr>
              <a:t>AndroidManifest.xml</a:t>
            </a:r>
            <a:r>
              <a:rPr lang="el-GR" dirty="0">
                <a:sym typeface="Wingdings" panose="05000000000000000000" pitchFamily="2" charset="2"/>
              </a:rPr>
              <a:t> στον φάκελο </a:t>
            </a:r>
            <a:r>
              <a:rPr lang="en-US" dirty="0">
                <a:sym typeface="Wingdings" panose="05000000000000000000" pitchFamily="2" charset="2"/>
              </a:rPr>
              <a:t>debug </a:t>
            </a:r>
            <a:r>
              <a:rPr lang="el-GR" dirty="0">
                <a:sym typeface="Wingdings" panose="05000000000000000000" pitchFamily="2" charset="2"/>
              </a:rPr>
              <a:t>αλλά αυτός ο φάκελος είναι για όταν γράφουμε κώδικα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5E92F-D02E-4DEF-8936-32507896A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060" y="2428308"/>
            <a:ext cx="5950940" cy="24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0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F4974-2A44-4A0A-A5F6-5B824DEF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47929-005F-4795-8C07-D9F5CD35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550023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Package identifier: </a:t>
            </a:r>
            <a:r>
              <a:rPr lang="el-GR" dirty="0"/>
              <a:t>πρέπει να είναι μοναδικό στο </a:t>
            </a:r>
            <a:r>
              <a:rPr lang="en-US" dirty="0"/>
              <a:t>App Store</a:t>
            </a:r>
            <a:endParaRPr lang="el-GR" dirty="0"/>
          </a:p>
          <a:p>
            <a:r>
              <a:rPr lang="el-GR" dirty="0"/>
              <a:t>Αν το αλλάξετε στο </a:t>
            </a:r>
            <a:r>
              <a:rPr lang="en-US" dirty="0">
                <a:solidFill>
                  <a:srgbClr val="FFC000"/>
                </a:solidFill>
              </a:rPr>
              <a:t>AndroidManifest.xml</a:t>
            </a:r>
            <a:r>
              <a:rPr lang="el-GR" dirty="0"/>
              <a:t> θα πρέπει να το αλλάξετε οπού αναφέρετε όπως: </a:t>
            </a:r>
            <a:endParaRPr lang="en-US" dirty="0"/>
          </a:p>
          <a:p>
            <a:pPr lvl="1"/>
            <a:r>
              <a:rPr lang="en-US" dirty="0"/>
              <a:t>android</a:t>
            </a:r>
            <a:r>
              <a:rPr lang="en-US" dirty="0">
                <a:sym typeface="Wingdings" panose="05000000000000000000" pitchFamily="2" charset="2"/>
              </a:rPr>
              <a:t>srcd</a:t>
            </a:r>
            <a:r>
              <a:rPr lang="en-US" dirty="0"/>
              <a:t>ebug</a:t>
            </a:r>
            <a:r>
              <a:rPr lang="en-US" dirty="0">
                <a:sym typeface="Wingdings" panose="05000000000000000000" pitchFamily="2" charset="2"/>
              </a:rPr>
              <a:t> AndroidManifest.xml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androidappmainkotlincomexamplepublish_exampleMainActivity.kt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androidappbuild.grandle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3C4F4-508A-42FB-93D9-7024402E7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032635"/>
            <a:ext cx="6248400" cy="1000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AA8BD1-D894-407C-84DA-6C69CE3AB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5046323"/>
            <a:ext cx="6248400" cy="1784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11A15-DD47-4D39-A92D-9F4314B0E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147474"/>
            <a:ext cx="6206872" cy="17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0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D4BD-4FD5-493C-9E07-D5EDA347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4C620-5F51-4834-B3FA-C00E9DC4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5652635" cy="4351338"/>
          </a:xfrm>
        </p:spPr>
        <p:txBody>
          <a:bodyPr/>
          <a:lstStyle/>
          <a:p>
            <a:r>
              <a:rPr lang="en-US" dirty="0"/>
              <a:t>ios</a:t>
            </a:r>
            <a:r>
              <a:rPr lang="en-US" dirty="0">
                <a:sym typeface="Wingdings" panose="05000000000000000000" pitchFamily="2" charset="2"/>
              </a:rPr>
              <a:t>RunnerInfo.plist : </a:t>
            </a:r>
            <a:r>
              <a:rPr lang="el-GR" dirty="0">
                <a:sym typeface="Wingdings" panose="05000000000000000000" pitchFamily="2" charset="2"/>
              </a:rPr>
              <a:t>ελέγχουμε αν είναι σωστά όλα τα </a:t>
            </a:r>
            <a:r>
              <a:rPr lang="en-US" dirty="0">
                <a:sym typeface="Wingdings" panose="05000000000000000000" pitchFamily="2" charset="2"/>
              </a:rPr>
              <a:t>permissions </a:t>
            </a:r>
            <a:r>
              <a:rPr lang="el-GR" dirty="0">
                <a:sym typeface="Wingdings" panose="05000000000000000000" pitchFamily="2" charset="2"/>
              </a:rPr>
              <a:t>που χρειάζεται το </a:t>
            </a:r>
            <a:r>
              <a:rPr lang="en-US" dirty="0">
                <a:sym typeface="Wingdings" panose="05000000000000000000" pitchFamily="2" charset="2"/>
              </a:rPr>
              <a:t>app</a:t>
            </a:r>
          </a:p>
          <a:p>
            <a:r>
              <a:rPr lang="en-US" dirty="0">
                <a:sym typeface="Wingdings" panose="05000000000000000000" pitchFamily="2" charset="2"/>
              </a:rPr>
              <a:t>To package identifier </a:t>
            </a:r>
            <a:r>
              <a:rPr lang="el-GR" dirty="0">
                <a:sym typeface="Wingdings" panose="05000000000000000000" pitchFamily="2" charset="2"/>
              </a:rPr>
              <a:t>και το όνομα της εφαρμογής τα περνάμε από το </a:t>
            </a:r>
            <a:r>
              <a:rPr lang="en-US" dirty="0">
                <a:sym typeface="Wingdings" panose="05000000000000000000" pitchFamily="2" charset="2"/>
              </a:rPr>
              <a:t>XCode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ανοίγουμε τον φάκελο </a:t>
            </a:r>
            <a:r>
              <a:rPr lang="en-US" dirty="0">
                <a:sym typeface="Wingdings" panose="05000000000000000000" pitchFamily="2" charset="2"/>
              </a:rPr>
              <a:t>ios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Runner.xcworkspace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F2DA9-0F9B-4E2F-93AF-EEE11A425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481236"/>
            <a:ext cx="5161280" cy="296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968973-2AE6-47AD-8DCA-7A5CE0EA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878" y="4844287"/>
            <a:ext cx="69532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6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61EF-5CFD-4C65-A44F-0526F98C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06A5-02F3-4BE3-AC4D-8FD03C6C8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502"/>
            <a:ext cx="12118019" cy="3162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flutter_launcher_icons</a:t>
            </a:r>
          </a:p>
          <a:p>
            <a:pPr lvl="1"/>
            <a:r>
              <a:rPr lang="el-GR" dirty="0"/>
              <a:t>Χρησιμοποιούμε αυτό το πακέτο για να μας δημιουργήσει αυτόματα όλες τις εικόνες που χρειάζονται</a:t>
            </a:r>
          </a:p>
          <a:p>
            <a:pPr lvl="1"/>
            <a:r>
              <a:rPr lang="el-GR" dirty="0"/>
              <a:t>Το βάζουμε στο </a:t>
            </a:r>
            <a:r>
              <a:rPr lang="en-US" dirty="0" err="1"/>
              <a:t>pubspec.yaml</a:t>
            </a:r>
            <a:r>
              <a:rPr lang="el-GR" dirty="0"/>
              <a:t> γιατί δεν θέλουμε να είναι μέρος της τελικής εφαρμογής</a:t>
            </a:r>
            <a:endParaRPr lang="en-US" dirty="0"/>
          </a:p>
          <a:p>
            <a:r>
              <a:rPr lang="en-US" dirty="0"/>
              <a:t>Image_path: </a:t>
            </a:r>
            <a:r>
              <a:rPr lang="el-GR" dirty="0"/>
              <a:t>εικονίδιο εφαρμογής</a:t>
            </a:r>
          </a:p>
          <a:p>
            <a:r>
              <a:rPr lang="en-US" dirty="0"/>
              <a:t>Adaptive icon : </a:t>
            </a:r>
            <a:r>
              <a:rPr lang="el-GR" dirty="0"/>
              <a:t>τα στρογγυλά εικονίδια που χρησιμοποιούνται </a:t>
            </a:r>
            <a:endParaRPr lang="en-US" dirty="0"/>
          </a:p>
          <a:p>
            <a:pPr lvl="1"/>
            <a:r>
              <a:rPr lang="en-US" dirty="0"/>
              <a:t>Adaptive background : </a:t>
            </a:r>
            <a:r>
              <a:rPr lang="el-GR" dirty="0"/>
              <a:t>χρώμα</a:t>
            </a:r>
            <a:endParaRPr lang="en-US" dirty="0"/>
          </a:p>
          <a:p>
            <a:pPr lvl="1"/>
            <a:r>
              <a:rPr lang="en-US" dirty="0"/>
              <a:t>Adaptive foreground</a:t>
            </a:r>
            <a:r>
              <a:rPr lang="el-GR" dirty="0"/>
              <a:t> : εικόνα</a:t>
            </a:r>
          </a:p>
          <a:p>
            <a:r>
              <a:rPr lang="el-GR" dirty="0"/>
              <a:t>Θα δημιουργήσει εικονίδια για κάθε διαφορετική έκδοση που χρησιμοποιεί ο χρήστης και για </a:t>
            </a:r>
            <a:r>
              <a:rPr lang="en-US" dirty="0"/>
              <a:t>Android </a:t>
            </a:r>
            <a:r>
              <a:rPr lang="el-GR" dirty="0"/>
              <a:t>και για </a:t>
            </a:r>
            <a:r>
              <a:rPr lang="en-US" dirty="0"/>
              <a:t>iOS</a:t>
            </a:r>
          </a:p>
          <a:p>
            <a:r>
              <a:rPr lang="el-GR" dirty="0"/>
              <a:t>Τρέχουμε την εντολή που έχει το πακέτο στο </a:t>
            </a:r>
            <a:r>
              <a:rPr lang="en-US" dirty="0"/>
              <a:t>Readme 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flutter pub run flutter_launcher_icons:main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B05E6D-CCA5-4B8A-847F-FE7A459AF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216" y="4240008"/>
            <a:ext cx="5711327" cy="25818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41C4DF-5860-496D-9E2D-CF26FBC29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4083257"/>
            <a:ext cx="5475492" cy="277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FB76-CFAE-487C-AA4F-D13FC091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Splash Screen -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01318-B2C1-4CF2-B2D4-E4DB09892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0252213" cy="315635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Στο </a:t>
            </a:r>
            <a:r>
              <a:rPr lang="en-US" dirty="0" err="1"/>
              <a:t>Android</a:t>
            </a:r>
            <a:r>
              <a:rPr lang="en-US" dirty="0" err="1">
                <a:sym typeface="Wingdings" panose="05000000000000000000" pitchFamily="2" charset="2"/>
              </a:rPr>
              <a:t>appsrc</a:t>
            </a:r>
            <a:r>
              <a:rPr lang="en-US">
                <a:sym typeface="Wingdings" panose="05000000000000000000" pitchFamily="2" charset="2"/>
              </a:rPr>
              <a:t>-&gt;main-&gt;res</a:t>
            </a:r>
            <a:r>
              <a:rPr lang="en-US" dirty="0">
                <a:sym typeface="Wingdings" panose="05000000000000000000" pitchFamily="2" charset="2"/>
              </a:rPr>
              <a:t>launch_background.xml: </a:t>
            </a:r>
            <a:r>
              <a:rPr lang="el-GR" dirty="0">
                <a:sym typeface="Wingdings" panose="05000000000000000000" pitchFamily="2" charset="2"/>
              </a:rPr>
              <a:t>ορίζουμε τι βλέπει ο χρήστης όταν φορτώνει η εφαρμογή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1) Βάζουμε σε όλους τους φακέλους drawable_hdpi κτλ. τις εικόνες για το splash scre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δηλαδή το </a:t>
            </a:r>
            <a:r>
              <a:rPr lang="en-US" dirty="0">
                <a:solidFill>
                  <a:srgbClr val="FFC000"/>
                </a:solidFill>
                <a:sym typeface="Wingdings" panose="05000000000000000000" pitchFamily="2" charset="2"/>
              </a:rPr>
              <a:t>splash_icon.png</a:t>
            </a:r>
          </a:p>
          <a:p>
            <a:r>
              <a:rPr lang="el-GR" dirty="0">
                <a:sym typeface="Wingdings" panose="05000000000000000000" pitchFamily="2" charset="2"/>
              </a:rPr>
              <a:t>2) Στο </a:t>
            </a:r>
            <a:r>
              <a:rPr lang="en-US" dirty="0">
                <a:sym typeface="Wingdings" panose="05000000000000000000" pitchFamily="2" charset="2"/>
              </a:rPr>
              <a:t>valuescolors.xml </a:t>
            </a:r>
            <a:r>
              <a:rPr lang="el-GR" dirty="0">
                <a:sym typeface="Wingdings" panose="05000000000000000000" pitchFamily="2" charset="2"/>
              </a:rPr>
              <a:t>προσθέτουμε το χρώμα για το </a:t>
            </a:r>
            <a:r>
              <a:rPr lang="en-US" dirty="0">
                <a:sym typeface="Wingdings" panose="05000000000000000000" pitchFamily="2" charset="2"/>
              </a:rPr>
              <a:t>splash</a:t>
            </a:r>
          </a:p>
          <a:p>
            <a:r>
              <a:rPr lang="el-GR" dirty="0">
                <a:sym typeface="Wingdings" panose="05000000000000000000" pitchFamily="2" charset="2"/>
              </a:rPr>
              <a:t>3) Στο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drawablelaunch_background</a:t>
            </a:r>
            <a:r>
              <a:rPr lang="el-GR" dirty="0">
                <a:solidFill>
                  <a:srgbClr val="FFFF00"/>
                </a:solidFill>
                <a:sym typeface="Wingdings" panose="05000000000000000000" pitchFamily="2" charset="2"/>
              </a:rPr>
              <a:t>.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xml</a:t>
            </a:r>
            <a:r>
              <a:rPr lang="el-GR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και στο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drawable-v21</a:t>
            </a:r>
            <a:r>
              <a:rPr lang="el-GR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launch_background.xml</a:t>
            </a:r>
            <a:r>
              <a:rPr lang="el-GR" dirty="0">
                <a:sym typeface="Wingdings" panose="05000000000000000000" pitchFamily="2" charset="2"/>
              </a:rPr>
              <a:t> προσθέτω το χρώμα από το </a:t>
            </a:r>
            <a:r>
              <a:rPr lang="en-US" dirty="0">
                <a:sym typeface="Wingdings" panose="05000000000000000000" pitchFamily="2" charset="2"/>
              </a:rPr>
              <a:t>colors </a:t>
            </a:r>
            <a:r>
              <a:rPr lang="el-GR" dirty="0">
                <a:sym typeface="Wingdings" panose="05000000000000000000" pitchFamily="2" charset="2"/>
              </a:rPr>
              <a:t>και την εικόνα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1B1F0-8814-4F60-A8F9-6BF50A37B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89" y="1413631"/>
            <a:ext cx="1280711" cy="3235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FD2E13-D19C-4401-BE03-10C11018E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90860"/>
            <a:ext cx="6535633" cy="1771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CBA4FA-64BB-4771-BE8F-A1B60B4F8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998" y="4672526"/>
            <a:ext cx="4357826" cy="2143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6DBF38-41D5-4A33-A9A3-DE3C6389A662}"/>
              </a:ext>
            </a:extLst>
          </p:cNvPr>
          <p:cNvSpPr txBox="1"/>
          <p:nvPr/>
        </p:nvSpPr>
        <p:spPr>
          <a:xfrm>
            <a:off x="10559375" y="1318605"/>
            <a:ext cx="488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</a:rPr>
              <a:t>1)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B27C10-3B8C-4765-B8BC-6CD20F87EAFD}"/>
              </a:ext>
            </a:extLst>
          </p:cNvPr>
          <p:cNvSpPr txBox="1"/>
          <p:nvPr/>
        </p:nvSpPr>
        <p:spPr>
          <a:xfrm>
            <a:off x="-44753" y="4521078"/>
            <a:ext cx="488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</a:rPr>
              <a:t>2)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718D8E-D710-4192-82DC-5C0BA9A955E8}"/>
              </a:ext>
            </a:extLst>
          </p:cNvPr>
          <p:cNvSpPr txBox="1"/>
          <p:nvPr/>
        </p:nvSpPr>
        <p:spPr>
          <a:xfrm>
            <a:off x="6641127" y="4565302"/>
            <a:ext cx="488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</a:rPr>
              <a:t>3)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6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6E10-7FD8-48E3-9000-7F546055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SplashScreen - 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8B258-684F-4209-8FED-42902A4A5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799" y="1771650"/>
            <a:ext cx="91440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0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9FE4-AB6C-4AAD-878A-70C41860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Mobile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F1EB6-ABC4-46A8-AA1C-062E414B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639144" cy="2922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Package:</a:t>
            </a:r>
          </a:p>
          <a:p>
            <a:pPr lvl="1"/>
            <a:r>
              <a:rPr lang="en-US" dirty="0"/>
              <a:t>Image_picker </a:t>
            </a:r>
          </a:p>
          <a:p>
            <a:pPr lvl="2"/>
            <a:r>
              <a:rPr lang="en-US" dirty="0"/>
              <a:t>url: </a:t>
            </a:r>
            <a:r>
              <a:rPr lang="en-US" dirty="0">
                <a:hlinkClick r:id="rId2"/>
              </a:rPr>
              <a:t>https://pub.dev/packages/image_picker/install</a:t>
            </a:r>
            <a:endParaRPr lang="el-GR" dirty="0"/>
          </a:p>
          <a:p>
            <a:r>
              <a:rPr lang="el-GR" dirty="0"/>
              <a:t>Το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imageSource</a:t>
            </a:r>
            <a:r>
              <a:rPr lang="en-US" dirty="0"/>
              <a:t> </a:t>
            </a:r>
            <a:r>
              <a:rPr lang="el-GR" dirty="0"/>
              <a:t>μπορεί να είναι είτε</a:t>
            </a:r>
            <a:r>
              <a:rPr lang="en-US" dirty="0"/>
              <a:t>:</a:t>
            </a:r>
            <a:endParaRPr lang="el-GR" dirty="0"/>
          </a:p>
          <a:p>
            <a:pPr lvl="1"/>
            <a:r>
              <a:rPr lang="en-US" dirty="0"/>
              <a:t>Gallery</a:t>
            </a:r>
          </a:p>
          <a:p>
            <a:pPr lvl="1"/>
            <a:r>
              <a:rPr lang="en-US" dirty="0"/>
              <a:t>Camera</a:t>
            </a:r>
          </a:p>
          <a:p>
            <a:r>
              <a:rPr lang="el-GR" dirty="0"/>
              <a:t>Στον </a:t>
            </a:r>
            <a:r>
              <a:rPr lang="en-US" dirty="0"/>
              <a:t>emulator </a:t>
            </a:r>
            <a:r>
              <a:rPr lang="el-GR" dirty="0"/>
              <a:t>αν δεν λειτουργεί η κάμερα τρέχουμε από τον φάκελο </a:t>
            </a:r>
            <a:r>
              <a:rPr lang="en-US" dirty="0"/>
              <a:t>emulator</a:t>
            </a:r>
            <a:r>
              <a:rPr lang="el-GR" dirty="0"/>
              <a:t> (στο </a:t>
            </a:r>
            <a:r>
              <a:rPr lang="en-US" dirty="0"/>
              <a:t>Android SDK path)</a:t>
            </a:r>
            <a:r>
              <a:rPr lang="el-GR" dirty="0"/>
              <a:t> την εντολή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emulator -camera-front webcam0 -avd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το_ονομα_του_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emulator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B9F9D-C876-41F0-BDC6-B1541C311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37" y="4867367"/>
            <a:ext cx="58007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5060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εργαστηριο10</Template>
  <TotalTime>3892</TotalTime>
  <Words>1235</Words>
  <Application>Microsoft Office PowerPoint</Application>
  <PresentationFormat>Widescreen</PresentationFormat>
  <Paragraphs>133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Trade Gothic LT Pro</vt:lpstr>
      <vt:lpstr>Trebuchet MS</vt:lpstr>
      <vt:lpstr>Θέμα του Office</vt:lpstr>
      <vt:lpstr>Βιοϊατρική  Πληροφορική</vt:lpstr>
      <vt:lpstr>Εργαστήριο 7</vt:lpstr>
      <vt:lpstr>Publish app to Android και iOS store</vt:lpstr>
      <vt:lpstr>Android</vt:lpstr>
      <vt:lpstr>iOS</vt:lpstr>
      <vt:lpstr>Adding Icons</vt:lpstr>
      <vt:lpstr>Adding Splash Screen - Android</vt:lpstr>
      <vt:lpstr>Adding SplashScreen - iOS</vt:lpstr>
      <vt:lpstr>Use Mobile Camera</vt:lpstr>
      <vt:lpstr>Use Mobile Camera</vt:lpstr>
      <vt:lpstr>Use Mobile Camera - iOS</vt:lpstr>
      <vt:lpstr>Save Image to Mobile</vt:lpstr>
      <vt:lpstr>Save Image to Mobile</vt:lpstr>
      <vt:lpstr>Release</vt:lpstr>
      <vt:lpstr>Useful Resources &amp; Links </vt:lpstr>
      <vt:lpstr>SQFlite</vt:lpstr>
      <vt:lpstr>Βήματα</vt:lpstr>
      <vt:lpstr>Δημιουργία βάσης</vt:lpstr>
      <vt:lpstr>Εισαγωγή στην βάση</vt:lpstr>
      <vt:lpstr>Επιστροφή δεδομένων</vt:lpstr>
      <vt:lpstr>Flutter Animations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Βιοιατρικη Πληροφορικη</dc:title>
  <dc:creator>Administrator</dc:creator>
  <cp:lastModifiedBy>Maria Chatzimina</cp:lastModifiedBy>
  <cp:revision>84</cp:revision>
  <dcterms:created xsi:type="dcterms:W3CDTF">2020-12-08T15:36:37Z</dcterms:created>
  <dcterms:modified xsi:type="dcterms:W3CDTF">2025-05-21T21:36:18Z</dcterms:modified>
</cp:coreProperties>
</file>