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0" r:id="rId3"/>
    <p:sldId id="274" r:id="rId4"/>
    <p:sldId id="277" r:id="rId5"/>
    <p:sldId id="312" r:id="rId6"/>
    <p:sldId id="275" r:id="rId7"/>
    <p:sldId id="276" r:id="rId8"/>
    <p:sldId id="265" r:id="rId9"/>
    <p:sldId id="278" r:id="rId10"/>
    <p:sldId id="302" r:id="rId11"/>
    <p:sldId id="280" r:id="rId12"/>
    <p:sldId id="281" r:id="rId13"/>
    <p:sldId id="303" r:id="rId14"/>
    <p:sldId id="304" r:id="rId15"/>
    <p:sldId id="284" r:id="rId16"/>
    <p:sldId id="306" r:id="rId17"/>
    <p:sldId id="307" r:id="rId18"/>
    <p:sldId id="308" r:id="rId19"/>
    <p:sldId id="309" r:id="rId20"/>
    <p:sldId id="310" r:id="rId21"/>
    <p:sldId id="311" r:id="rId22"/>
    <p:sldId id="313" r:id="rId23"/>
    <p:sldId id="314" r:id="rId24"/>
    <p:sldId id="315" r:id="rId25"/>
    <p:sldId id="286" r:id="rId26"/>
    <p:sldId id="287" r:id="rId27"/>
    <p:sldId id="288" r:id="rId28"/>
    <p:sldId id="289" r:id="rId29"/>
    <p:sldId id="290"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6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snapToGrid="0">
      <p:cViewPr varScale="1">
        <p:scale>
          <a:sx n="108" d="100"/>
          <a:sy n="108"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69ED4-73FF-43E3-A5FD-32733BC5F0F2}" type="datetimeFigureOut">
              <a:rPr lang="en-US" smtClean="0"/>
              <a:t>5/17/2026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5B672-6A59-4687-B0CF-584A53DA164C}" type="slidenum">
              <a:rPr lang="en-US" smtClean="0"/>
              <a:t>‹#›</a:t>
            </a:fld>
            <a:endParaRPr lang="en-US"/>
          </a:p>
        </p:txBody>
      </p:sp>
    </p:spTree>
    <p:extLst>
      <p:ext uri="{BB962C8B-B14F-4D97-AF65-F5344CB8AC3E}">
        <p14:creationId xmlns:p14="http://schemas.microsoft.com/office/powerpoint/2010/main" val="339556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724AE-66E5-4C7C-9B80-13B9BE19091E}" type="slidenum">
              <a:rPr lang="en-US" smtClean="0"/>
              <a:t>28</a:t>
            </a:fld>
            <a:endParaRPr lang="en-US" dirty="0"/>
          </a:p>
        </p:txBody>
      </p:sp>
    </p:spTree>
    <p:extLst>
      <p:ext uri="{BB962C8B-B14F-4D97-AF65-F5344CB8AC3E}">
        <p14:creationId xmlns:p14="http://schemas.microsoft.com/office/powerpoint/2010/main" val="3588338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181662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Δύο περιεχόμενα">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E86E3D6E-27C4-4551-84F6-29C2F78FDEFA}" type="slidenum">
              <a:rPr lang="en-US" smtClean="0"/>
              <a:t>‹#›</a:t>
            </a:fld>
            <a:endParaRPr lang="en-US"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1663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dirty="0"/>
              <a:t>Click icon to add picture</a:t>
            </a:r>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dirty="0"/>
              <a:t>Click icon to add picture</a:t>
            </a:r>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dirty="0"/>
              <a:t>Click icon to add picture</a:t>
            </a:r>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dirty="0"/>
              <a:t>Click icon to add picture</a:t>
            </a:r>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dirty="0"/>
              <a:t>Click icon to add picture</a:t>
            </a:r>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E86E3D6E-27C4-4551-84F6-29C2F78FDEFA}" type="slidenum">
              <a:rPr lang="en-US" smtClean="0"/>
              <a:t>‹#›</a:t>
            </a:fld>
            <a:endParaRPr lang="en-US" dirty="0"/>
          </a:p>
        </p:txBody>
      </p:sp>
    </p:spTree>
    <p:extLst>
      <p:ext uri="{BB962C8B-B14F-4D97-AF65-F5344CB8AC3E}">
        <p14:creationId xmlns:p14="http://schemas.microsoft.com/office/powerpoint/2010/main" val="3425098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E86E3D6E-27C4-4551-84F6-29C2F78FDEFA}" type="slidenum">
              <a:rPr lang="en-US" smtClean="0"/>
              <a:t>‹#›</a:t>
            </a:fld>
            <a:endParaRPr lang="en-US"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Tree>
    <p:extLst>
      <p:ext uri="{BB962C8B-B14F-4D97-AF65-F5344CB8AC3E}">
        <p14:creationId xmlns:p14="http://schemas.microsoft.com/office/powerpoint/2010/main" val="345126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E86E3D6E-27C4-4551-84F6-29C2F78FDEFA}" type="slidenum">
              <a:rPr lang="en-US" smtClean="0"/>
              <a:t>‹#›</a:t>
            </a:fld>
            <a:endParaRPr lang="en-US"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1184659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Εικόνα με λεζάντα">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E86E3D6E-27C4-4551-84F6-29C2F78FDEFA}" type="slidenum">
              <a:rPr lang="en-US" smtClean="0"/>
              <a:t>‹#›</a:t>
            </a:fld>
            <a:endParaRPr lang="en-US"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728929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E86E3D6E-27C4-4551-84F6-29C2F78FDEFA}" type="slidenum">
              <a:rPr lang="en-US" smtClean="0"/>
              <a:t>‹#›</a:t>
            </a:fld>
            <a:endParaRPr lang="en-US"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7094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Κενό">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E86E3D6E-27C4-4551-84F6-29C2F78FDEFA}" type="slidenum">
              <a:rPr lang="en-US" smtClean="0"/>
              <a:t>‹#›</a:t>
            </a:fld>
            <a:endParaRPr lang="en-US" dirty="0"/>
          </a:p>
        </p:txBody>
      </p:sp>
    </p:spTree>
    <p:extLst>
      <p:ext uri="{BB962C8B-B14F-4D97-AF65-F5344CB8AC3E}">
        <p14:creationId xmlns:p14="http://schemas.microsoft.com/office/powerpoint/2010/main" val="851542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3608181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629843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B4D7-3E73-4850-A125-F5F6D8BFE3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4B4FE-D229-4CBE-96ED-0A56EAEB79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CB89F-3805-4E79-8563-B8D33BEEE358}"/>
              </a:ext>
            </a:extLst>
          </p:cNvPr>
          <p:cNvSpPr>
            <a:spLocks noGrp="1"/>
          </p:cNvSpPr>
          <p:nvPr>
            <p:ph type="dt" sz="half" idx="10"/>
          </p:nvPr>
        </p:nvSpPr>
        <p:spPr/>
        <p:txBody>
          <a:bodyPr/>
          <a:lstStyle/>
          <a:p>
            <a:fld id="{D64C3E8F-FC70-4817-8586-0AAF2CDC82A7}" type="datetimeFigureOut">
              <a:rPr lang="en-US" smtClean="0"/>
              <a:t>5/17/2026</a:t>
            </a:fld>
            <a:endParaRPr lang="en-US" dirty="0"/>
          </a:p>
        </p:txBody>
      </p:sp>
      <p:sp>
        <p:nvSpPr>
          <p:cNvPr id="5" name="Footer Placeholder 4">
            <a:extLst>
              <a:ext uri="{FF2B5EF4-FFF2-40B4-BE49-F238E27FC236}">
                <a16:creationId xmlns:a16="http://schemas.microsoft.com/office/drawing/2014/main" id="{55054341-A658-4846-AC93-7B8D2F830E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79C66C-3D0E-4F95-AC62-2AFDAFEE8950}"/>
              </a:ext>
            </a:extLst>
          </p:cNvPr>
          <p:cNvSpPr>
            <a:spLocks noGrp="1"/>
          </p:cNvSpPr>
          <p:nvPr>
            <p:ph type="sldNum" sz="quarter" idx="12"/>
          </p:nvPr>
        </p:nvSpPr>
        <p:spPr/>
        <p:txBody>
          <a:bodyPr/>
          <a:lstStyle/>
          <a:p>
            <a:fld id="{E86E3D6E-27C4-4551-84F6-29C2F78FDEFA}" type="slidenum">
              <a:rPr lang="en-US" smtClean="0"/>
              <a:t>‹#›</a:t>
            </a:fld>
            <a:endParaRPr lang="en-US" dirty="0"/>
          </a:p>
        </p:txBody>
      </p:sp>
    </p:spTree>
    <p:extLst>
      <p:ext uri="{BB962C8B-B14F-4D97-AF65-F5344CB8AC3E}">
        <p14:creationId xmlns:p14="http://schemas.microsoft.com/office/powerpoint/2010/main" val="356947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Κεφαλίδα ενότητας">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E86E3D6E-27C4-4551-84F6-29C2F78FDEFA}" type="slidenum">
              <a:rPr lang="en-US" smtClean="0"/>
              <a:t>‹#›</a:t>
            </a:fld>
            <a:endParaRPr lang="en-US"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270521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E86E3D6E-27C4-4551-84F6-29C2F78FDEFA}" type="slidenum">
              <a:rPr lang="en-US" smtClean="0"/>
              <a:t>‹#›</a:t>
            </a:fld>
            <a:endParaRPr lang="en-US" dirty="0"/>
          </a:p>
        </p:txBody>
      </p:sp>
    </p:spTree>
    <p:extLst>
      <p:ext uri="{BB962C8B-B14F-4D97-AF65-F5344CB8AC3E}">
        <p14:creationId xmlns:p14="http://schemas.microsoft.com/office/powerpoint/2010/main" val="25304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E86E3D6E-27C4-4551-84F6-29C2F78FDEFA}" type="slidenum">
              <a:rPr lang="en-US" smtClean="0"/>
              <a:t>‹#›</a:t>
            </a:fld>
            <a:endParaRPr lang="en-US" dirty="0"/>
          </a:p>
        </p:txBody>
      </p:sp>
    </p:spTree>
    <p:extLst>
      <p:ext uri="{BB962C8B-B14F-4D97-AF65-F5344CB8AC3E}">
        <p14:creationId xmlns:p14="http://schemas.microsoft.com/office/powerpoint/2010/main" val="136650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E86E3D6E-27C4-4551-84F6-29C2F78FDEFA}" type="slidenum">
              <a:rPr lang="en-US" smtClean="0"/>
              <a:t>‹#›</a:t>
            </a:fld>
            <a:endParaRPr lang="en-US" dirty="0"/>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12411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E86E3D6E-27C4-4551-84F6-29C2F78FDEFA}" type="slidenum">
              <a:rPr lang="en-US" smtClean="0"/>
              <a:t>‹#›</a:t>
            </a:fld>
            <a:endParaRPr lang="en-US" dirty="0"/>
          </a:p>
        </p:txBody>
      </p:sp>
    </p:spTree>
    <p:extLst>
      <p:ext uri="{BB962C8B-B14F-4D97-AF65-F5344CB8AC3E}">
        <p14:creationId xmlns:p14="http://schemas.microsoft.com/office/powerpoint/2010/main" val="63249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E86E3D6E-27C4-4551-84F6-29C2F78FDEFA}" type="slidenum">
              <a:rPr lang="en-US" smtClean="0"/>
              <a:t>‹#›</a:t>
            </a:fld>
            <a:endParaRPr lang="en-US"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13549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Τίτλος και περιεχόμενο">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E86E3D6E-27C4-4551-84F6-29C2F78FDEFA}" type="slidenum">
              <a:rPr lang="en-US" smtClean="0"/>
              <a:t>‹#›</a:t>
            </a:fld>
            <a:endParaRPr lang="en-US"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5622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Σύγκριση">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E86E3D6E-27C4-4551-84F6-29C2F78FDEFA}" type="slidenum">
              <a:rPr lang="en-US" smtClean="0"/>
              <a:t>‹#›</a:t>
            </a:fld>
            <a:endParaRPr lang="en-US"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41953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l-GR" noProof="0"/>
              <a:t>Κάντε κλικ για να επεξεργαστείτε τον τίτλο υποδείγματος</a:t>
            </a:r>
            <a:endParaRPr lang="en-US" noProof="0"/>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endParaRPr lang="en-US" noProof="0"/>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E3D6E-27C4-4551-84F6-29C2F78FDEFA}" type="slidenum">
              <a:rPr lang="en-US" smtClean="0"/>
              <a:t>‹#›</a:t>
            </a:fld>
            <a:endParaRPr lang="en-US" dirty="0"/>
          </a:p>
        </p:txBody>
      </p:sp>
      <p:sp>
        <p:nvSpPr>
          <p:cNvPr id="5" name="Rectangle 4">
            <a:extLst>
              <a:ext uri="{FF2B5EF4-FFF2-40B4-BE49-F238E27FC236}">
                <a16:creationId xmlns:a16="http://schemas.microsoft.com/office/drawing/2014/main" id="{7CDDDB7D-9189-9548-A2B9-81DC62C3C1A3}"/>
              </a:ext>
            </a:extLst>
          </p:cNvPr>
          <p:cNvSpPr/>
          <p:nvPr/>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01051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edium.com/"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ub.dev/packages/image_picker/install"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pub.dev/packages/path" TargetMode="External"/><Relationship Id="rId2" Type="http://schemas.openxmlformats.org/officeDocument/2006/relationships/hyperlink" Target="https://pub.dev/packages/path_provider" TargetMode="Externa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pub.dev/packages/charts_flutter#-readme-tab-" TargetMode="External"/><Relationship Id="rId2" Type="http://schemas.openxmlformats.org/officeDocument/2006/relationships/hyperlink" Target="https://api.flutter.dev/flutter/material/Icons-class.html" TargetMode="External"/><Relationship Id="rId1" Type="http://schemas.openxmlformats.org/officeDocument/2006/relationships/slideLayout" Target="../slideLayouts/slideLayout8.xml"/><Relationship Id="rId4" Type="http://schemas.openxmlformats.org/officeDocument/2006/relationships/hyperlink" Target="https://google.github.io/charts/flutter/gallery.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6344-F424-4958-A8FE-761329F36DE7}"/>
              </a:ext>
            </a:extLst>
          </p:cNvPr>
          <p:cNvSpPr>
            <a:spLocks noGrp="1"/>
          </p:cNvSpPr>
          <p:nvPr>
            <p:ph type="ctrTitle"/>
          </p:nvPr>
        </p:nvSpPr>
        <p:spPr/>
        <p:txBody>
          <a:bodyPr/>
          <a:lstStyle/>
          <a:p>
            <a:r>
              <a:rPr lang="en-US" sz="4800" dirty="0"/>
              <a:t>Bioinformatics</a:t>
            </a:r>
          </a:p>
        </p:txBody>
      </p:sp>
      <p:sp>
        <p:nvSpPr>
          <p:cNvPr id="3" name="Subtitle 2">
            <a:extLst>
              <a:ext uri="{FF2B5EF4-FFF2-40B4-BE49-F238E27FC236}">
                <a16:creationId xmlns:a16="http://schemas.microsoft.com/office/drawing/2014/main" id="{1A3F67DE-D1CC-4DEC-8DBB-13CEFFCE4714}"/>
              </a:ext>
            </a:extLst>
          </p:cNvPr>
          <p:cNvSpPr>
            <a:spLocks noGrp="1"/>
          </p:cNvSpPr>
          <p:nvPr>
            <p:ph type="subTitle" idx="1"/>
          </p:nvPr>
        </p:nvSpPr>
        <p:spPr/>
        <p:txBody>
          <a:bodyPr>
            <a:normAutofit/>
          </a:bodyPr>
          <a:lstStyle/>
          <a:p>
            <a:r>
              <a:rPr lang="en-US" dirty="0" err="1"/>
              <a:t>Lefteris</a:t>
            </a:r>
            <a:r>
              <a:rPr lang="en-US" dirty="0"/>
              <a:t> </a:t>
            </a:r>
            <a:r>
              <a:rPr lang="en-US" dirty="0" err="1"/>
              <a:t>Koumakis</a:t>
            </a:r>
            <a:r>
              <a:rPr lang="en-US"/>
              <a:t>,</a:t>
            </a:r>
            <a:endParaRPr lang="el-GR" dirty="0"/>
          </a:p>
          <a:p>
            <a:r>
              <a:rPr lang="en-US" dirty="0"/>
              <a:t>Maria Chatzimina</a:t>
            </a:r>
            <a:endParaRPr lang="el-GR" dirty="0"/>
          </a:p>
          <a:p>
            <a:endParaRPr lang="en-US" dirty="0"/>
          </a:p>
        </p:txBody>
      </p:sp>
    </p:spTree>
    <p:extLst>
      <p:ext uri="{BB962C8B-B14F-4D97-AF65-F5344CB8AC3E}">
        <p14:creationId xmlns:p14="http://schemas.microsoft.com/office/powerpoint/2010/main" val="2052162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232C9-2C43-4877-AD03-526D08A65E5C}"/>
              </a:ext>
            </a:extLst>
          </p:cNvPr>
          <p:cNvSpPr>
            <a:spLocks noGrp="1"/>
          </p:cNvSpPr>
          <p:nvPr>
            <p:ph type="title"/>
          </p:nvPr>
        </p:nvSpPr>
        <p:spPr/>
        <p:txBody>
          <a:bodyPr/>
          <a:lstStyle/>
          <a:p>
            <a:r>
              <a:rPr lang="en-US" dirty="0"/>
              <a:t>Successful Examples</a:t>
            </a:r>
            <a:r>
              <a:rPr lang="el-GR" dirty="0"/>
              <a:t>: </a:t>
            </a:r>
            <a:r>
              <a:rPr lang="en-US" dirty="0"/>
              <a:t>Medium</a:t>
            </a:r>
          </a:p>
        </p:txBody>
      </p:sp>
      <p:sp>
        <p:nvSpPr>
          <p:cNvPr id="3" name="Content Placeholder 2">
            <a:extLst>
              <a:ext uri="{FF2B5EF4-FFF2-40B4-BE49-F238E27FC236}">
                <a16:creationId xmlns:a16="http://schemas.microsoft.com/office/drawing/2014/main" id="{E32C6F74-DAB5-4980-B8F4-F8CB970808D8}"/>
              </a:ext>
            </a:extLst>
          </p:cNvPr>
          <p:cNvSpPr>
            <a:spLocks noGrp="1"/>
          </p:cNvSpPr>
          <p:nvPr>
            <p:ph idx="1"/>
          </p:nvPr>
        </p:nvSpPr>
        <p:spPr>
          <a:xfrm>
            <a:off x="443365" y="1825625"/>
            <a:ext cx="11748635" cy="2453939"/>
          </a:xfrm>
        </p:spPr>
        <p:txBody>
          <a:bodyPr>
            <a:normAutofit fontScale="92500" lnSpcReduction="10000"/>
          </a:bodyPr>
          <a:lstStyle/>
          <a:p>
            <a:r>
              <a:rPr lang="en-US" dirty="0"/>
              <a:t>Online reading and publishing platform</a:t>
            </a:r>
            <a:r>
              <a:rPr lang="el-GR" dirty="0"/>
              <a:t> </a:t>
            </a:r>
            <a:r>
              <a:rPr lang="el-GR" dirty="0">
                <a:sym typeface="Wingdings" panose="05000000000000000000" pitchFamily="2" charset="2"/>
              </a:rPr>
              <a:t> </a:t>
            </a:r>
            <a:r>
              <a:rPr lang="en-US" dirty="0">
                <a:sym typeface="Wingdings" panose="05000000000000000000" pitchFamily="2" charset="2"/>
                <a:hlinkClick r:id="rId2"/>
              </a:rPr>
              <a:t>Medium</a:t>
            </a:r>
            <a:endParaRPr lang="en-US" dirty="0"/>
          </a:p>
          <a:p>
            <a:pPr lvl="1"/>
            <a:r>
              <a:rPr lang="en-US" dirty="0"/>
              <a:t>Minimal use of color</a:t>
            </a:r>
          </a:p>
          <a:p>
            <a:pPr lvl="1"/>
            <a:r>
              <a:rPr lang="en-US" dirty="0"/>
              <a:t>Generous line spacing</a:t>
            </a:r>
          </a:p>
          <a:p>
            <a:pPr lvl="1"/>
            <a:r>
              <a:rPr lang="en-US" dirty="0"/>
              <a:t>Well chosen combination of typography</a:t>
            </a:r>
          </a:p>
          <a:p>
            <a:pPr lvl="1"/>
            <a:r>
              <a:rPr lang="en-US" dirty="0"/>
              <a:t>The articles are in a single column format which makes it easy to read</a:t>
            </a:r>
          </a:p>
          <a:p>
            <a:pPr lvl="1"/>
            <a:r>
              <a:rPr lang="en-US" dirty="0"/>
              <a:t>Estimated reading time</a:t>
            </a:r>
          </a:p>
          <a:p>
            <a:pPr lvl="1"/>
            <a:r>
              <a:rPr lang="en-US" dirty="0"/>
              <a:t>Direct commenting on specific parts of the articles</a:t>
            </a:r>
          </a:p>
        </p:txBody>
      </p:sp>
      <p:pic>
        <p:nvPicPr>
          <p:cNvPr id="4" name="Picture 3">
            <a:extLst>
              <a:ext uri="{FF2B5EF4-FFF2-40B4-BE49-F238E27FC236}">
                <a16:creationId xmlns:a16="http://schemas.microsoft.com/office/drawing/2014/main" id="{FEACADDF-3397-41DC-A35E-333F4F21B893}"/>
              </a:ext>
            </a:extLst>
          </p:cNvPr>
          <p:cNvPicPr>
            <a:picLocks noChangeAspect="1"/>
          </p:cNvPicPr>
          <p:nvPr/>
        </p:nvPicPr>
        <p:blipFill>
          <a:blip r:embed="rId3"/>
          <a:stretch>
            <a:fillRect/>
          </a:stretch>
        </p:blipFill>
        <p:spPr>
          <a:xfrm>
            <a:off x="2854960" y="4279564"/>
            <a:ext cx="6095999" cy="2453939"/>
          </a:xfrm>
          <a:prstGeom prst="rect">
            <a:avLst/>
          </a:prstGeom>
        </p:spPr>
      </p:pic>
    </p:spTree>
    <p:extLst>
      <p:ext uri="{BB962C8B-B14F-4D97-AF65-F5344CB8AC3E}">
        <p14:creationId xmlns:p14="http://schemas.microsoft.com/office/powerpoint/2010/main" val="3630668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E1D6-1F60-4FA0-8934-AD8039943850}"/>
              </a:ext>
            </a:extLst>
          </p:cNvPr>
          <p:cNvSpPr>
            <a:spLocks noGrp="1"/>
          </p:cNvSpPr>
          <p:nvPr>
            <p:ph type="title"/>
          </p:nvPr>
        </p:nvSpPr>
        <p:spPr/>
        <p:txBody>
          <a:bodyPr/>
          <a:lstStyle/>
          <a:p>
            <a:r>
              <a:rPr lang="en-US" dirty="0"/>
              <a:t>Successful Examples</a:t>
            </a:r>
            <a:r>
              <a:rPr lang="el-GR" dirty="0"/>
              <a:t>: </a:t>
            </a:r>
            <a:r>
              <a:rPr lang="en-US" dirty="0"/>
              <a:t>Airbnb</a:t>
            </a:r>
          </a:p>
        </p:txBody>
      </p:sp>
      <p:sp>
        <p:nvSpPr>
          <p:cNvPr id="3" name="Content Placeholder 2">
            <a:extLst>
              <a:ext uri="{FF2B5EF4-FFF2-40B4-BE49-F238E27FC236}">
                <a16:creationId xmlns:a16="http://schemas.microsoft.com/office/drawing/2014/main" id="{B64C1162-CA16-4294-B6BE-82D589367109}"/>
              </a:ext>
            </a:extLst>
          </p:cNvPr>
          <p:cNvSpPr>
            <a:spLocks noGrp="1"/>
          </p:cNvSpPr>
          <p:nvPr>
            <p:ph idx="1"/>
          </p:nvPr>
        </p:nvSpPr>
        <p:spPr>
          <a:xfrm>
            <a:off x="443365" y="1825625"/>
            <a:ext cx="5398635" cy="4351338"/>
          </a:xfrm>
        </p:spPr>
        <p:txBody>
          <a:bodyPr>
            <a:normAutofit/>
          </a:bodyPr>
          <a:lstStyle/>
          <a:p>
            <a:r>
              <a:rPr lang="en-US" dirty="0"/>
              <a:t>It accomplishes two things</a:t>
            </a:r>
          </a:p>
          <a:p>
            <a:pPr lvl="1"/>
            <a:r>
              <a:rPr lang="en-US" dirty="0"/>
              <a:t>Book a place to stay</a:t>
            </a:r>
          </a:p>
          <a:p>
            <a:pPr lvl="1"/>
            <a:r>
              <a:rPr lang="en-US" dirty="0"/>
              <a:t>Building trust between two complete strangers.</a:t>
            </a:r>
          </a:p>
          <a:p>
            <a:r>
              <a:rPr lang="en-US" dirty="0"/>
              <a:t>Simple process of finding accommodation</a:t>
            </a:r>
          </a:p>
          <a:p>
            <a:r>
              <a:rPr lang="en-US" dirty="0"/>
              <a:t>Clean design</a:t>
            </a:r>
          </a:p>
          <a:p>
            <a:r>
              <a:rPr lang="en-US" dirty="0"/>
              <a:t>Helpful hint text</a:t>
            </a:r>
          </a:p>
          <a:p>
            <a:pPr lvl="1"/>
            <a:r>
              <a:rPr lang="en-US" dirty="0"/>
              <a:t>"What can we help you find, Edward?"</a:t>
            </a:r>
            <a:endParaRPr lang="el-GR" dirty="0"/>
          </a:p>
        </p:txBody>
      </p:sp>
      <p:pic>
        <p:nvPicPr>
          <p:cNvPr id="7" name="Picture 6">
            <a:extLst>
              <a:ext uri="{FF2B5EF4-FFF2-40B4-BE49-F238E27FC236}">
                <a16:creationId xmlns:a16="http://schemas.microsoft.com/office/drawing/2014/main" id="{6CE632D3-6E6E-4377-A691-0B09F952D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520" y="2266120"/>
            <a:ext cx="6253480" cy="3210120"/>
          </a:xfrm>
          <a:prstGeom prst="rect">
            <a:avLst/>
          </a:prstGeom>
        </p:spPr>
      </p:pic>
    </p:spTree>
    <p:extLst>
      <p:ext uri="{BB962C8B-B14F-4D97-AF65-F5344CB8AC3E}">
        <p14:creationId xmlns:p14="http://schemas.microsoft.com/office/powerpoint/2010/main" val="207593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A39F7-1881-4984-84CB-2D35D07FE597}"/>
              </a:ext>
            </a:extLst>
          </p:cNvPr>
          <p:cNvSpPr>
            <a:spLocks noGrp="1"/>
          </p:cNvSpPr>
          <p:nvPr>
            <p:ph type="title"/>
          </p:nvPr>
        </p:nvSpPr>
        <p:spPr>
          <a:xfrm>
            <a:off x="444500" y="542925"/>
            <a:ext cx="11214100" cy="978729"/>
          </a:xfrm>
        </p:spPr>
        <p:txBody>
          <a:bodyPr/>
          <a:lstStyle/>
          <a:p>
            <a:r>
              <a:rPr lang="en-US" dirty="0"/>
              <a:t>Successful Examples</a:t>
            </a:r>
            <a:r>
              <a:rPr lang="el-GR" dirty="0"/>
              <a:t>: </a:t>
            </a:r>
            <a:r>
              <a:rPr lang="en-US" dirty="0"/>
              <a:t>Boosted Boards</a:t>
            </a:r>
            <a:br>
              <a:rPr lang="en-US" dirty="0"/>
            </a:br>
            <a:endParaRPr lang="en-US" dirty="0"/>
          </a:p>
        </p:txBody>
      </p:sp>
      <p:sp>
        <p:nvSpPr>
          <p:cNvPr id="3" name="Content Placeholder 2">
            <a:extLst>
              <a:ext uri="{FF2B5EF4-FFF2-40B4-BE49-F238E27FC236}">
                <a16:creationId xmlns:a16="http://schemas.microsoft.com/office/drawing/2014/main" id="{DBBB0B89-52E4-4CCE-A661-7C631147A1BA}"/>
              </a:ext>
            </a:extLst>
          </p:cNvPr>
          <p:cNvSpPr>
            <a:spLocks noGrp="1"/>
          </p:cNvSpPr>
          <p:nvPr>
            <p:ph idx="1"/>
          </p:nvPr>
        </p:nvSpPr>
        <p:spPr>
          <a:xfrm>
            <a:off x="443365" y="1825625"/>
            <a:ext cx="6536555" cy="4351338"/>
          </a:xfrm>
        </p:spPr>
        <p:txBody>
          <a:bodyPr/>
          <a:lstStyle/>
          <a:p>
            <a:r>
              <a:rPr lang="en-US" dirty="0"/>
              <a:t>Users are immediately welcomed with a dynamic product video.</a:t>
            </a:r>
          </a:p>
          <a:p>
            <a:r>
              <a:rPr lang="en-US" dirty="0"/>
              <a:t>The interface is free of color</a:t>
            </a:r>
          </a:p>
          <a:p>
            <a:r>
              <a:rPr lang="en-US" dirty="0"/>
              <a:t>Only the most relevant information is provided: image, maximum speed, range, price, shipping time and, of course, "Buy Now".</a:t>
            </a:r>
          </a:p>
        </p:txBody>
      </p:sp>
      <p:pic>
        <p:nvPicPr>
          <p:cNvPr id="5" name="Picture 4">
            <a:extLst>
              <a:ext uri="{FF2B5EF4-FFF2-40B4-BE49-F238E27FC236}">
                <a16:creationId xmlns:a16="http://schemas.microsoft.com/office/drawing/2014/main" id="{FA6CCF49-8997-43E2-A325-8D7044B40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2204" y="1331694"/>
            <a:ext cx="4745956" cy="2669600"/>
          </a:xfrm>
          <a:prstGeom prst="rect">
            <a:avLst/>
          </a:prstGeom>
        </p:spPr>
      </p:pic>
      <p:pic>
        <p:nvPicPr>
          <p:cNvPr id="8" name="Picture 7">
            <a:extLst>
              <a:ext uri="{FF2B5EF4-FFF2-40B4-BE49-F238E27FC236}">
                <a16:creationId xmlns:a16="http://schemas.microsoft.com/office/drawing/2014/main" id="{27CE3496-A558-4AF8-8246-A9CC1C363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205" y="4188400"/>
            <a:ext cx="4745955" cy="2669600"/>
          </a:xfrm>
          <a:prstGeom prst="rect">
            <a:avLst/>
          </a:prstGeom>
        </p:spPr>
      </p:pic>
    </p:spTree>
    <p:extLst>
      <p:ext uri="{BB962C8B-B14F-4D97-AF65-F5344CB8AC3E}">
        <p14:creationId xmlns:p14="http://schemas.microsoft.com/office/powerpoint/2010/main" val="4269736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BE13-8013-451A-9375-A2C62905A7E5}"/>
              </a:ext>
            </a:extLst>
          </p:cNvPr>
          <p:cNvSpPr>
            <a:spLocks noGrp="1"/>
          </p:cNvSpPr>
          <p:nvPr>
            <p:ph type="title"/>
          </p:nvPr>
        </p:nvSpPr>
        <p:spPr>
          <a:xfrm>
            <a:off x="444500" y="542925"/>
            <a:ext cx="11214100" cy="978729"/>
          </a:xfrm>
        </p:spPr>
        <p:txBody>
          <a:bodyPr/>
          <a:lstStyle/>
          <a:p>
            <a:r>
              <a:rPr lang="en-US" dirty="0"/>
              <a:t>Successful Examples </a:t>
            </a:r>
            <a:r>
              <a:rPr lang="el-GR" dirty="0"/>
              <a:t>: </a:t>
            </a:r>
            <a:r>
              <a:rPr lang="en-US" dirty="0"/>
              <a:t>Frank and Oak</a:t>
            </a:r>
            <a:br>
              <a:rPr lang="en-US" dirty="0"/>
            </a:br>
            <a:endParaRPr lang="en-US" dirty="0"/>
          </a:p>
        </p:txBody>
      </p:sp>
      <p:sp>
        <p:nvSpPr>
          <p:cNvPr id="3" name="Content Placeholder 2">
            <a:extLst>
              <a:ext uri="{FF2B5EF4-FFF2-40B4-BE49-F238E27FC236}">
                <a16:creationId xmlns:a16="http://schemas.microsoft.com/office/drawing/2014/main" id="{9AFAC4AF-0F07-4BD3-BF9C-521020CC972D}"/>
              </a:ext>
            </a:extLst>
          </p:cNvPr>
          <p:cNvSpPr>
            <a:spLocks noGrp="1"/>
          </p:cNvSpPr>
          <p:nvPr>
            <p:ph idx="1"/>
          </p:nvPr>
        </p:nvSpPr>
        <p:spPr>
          <a:xfrm>
            <a:off x="443365" y="1825625"/>
            <a:ext cx="6333355" cy="4351338"/>
          </a:xfrm>
        </p:spPr>
        <p:txBody>
          <a:bodyPr>
            <a:normAutofit/>
          </a:bodyPr>
          <a:lstStyle/>
          <a:p>
            <a:r>
              <a:rPr lang="en-US" dirty="0"/>
              <a:t>It uses the user interface to grab users' attention</a:t>
            </a:r>
          </a:p>
          <a:p>
            <a:r>
              <a:rPr lang="en-US" dirty="0"/>
              <a:t>The company uses bold photography and clean, sans-serif typography</a:t>
            </a:r>
          </a:p>
          <a:p>
            <a:r>
              <a:rPr lang="en-US" dirty="0"/>
              <a:t>After clicking on an item, the product page focuses on two things: the product photo and the buy button, as they are essentially the only colored elements on the page.</a:t>
            </a:r>
          </a:p>
        </p:txBody>
      </p:sp>
      <p:pic>
        <p:nvPicPr>
          <p:cNvPr id="5" name="Picture 4">
            <a:extLst>
              <a:ext uri="{FF2B5EF4-FFF2-40B4-BE49-F238E27FC236}">
                <a16:creationId xmlns:a16="http://schemas.microsoft.com/office/drawing/2014/main" id="{1B2ED81C-F265-48D5-A8ED-7D9DB994F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240" y="1358162"/>
            <a:ext cx="4826000" cy="2716323"/>
          </a:xfrm>
          <a:prstGeom prst="rect">
            <a:avLst/>
          </a:prstGeom>
        </p:spPr>
      </p:pic>
      <p:pic>
        <p:nvPicPr>
          <p:cNvPr id="7" name="Picture 6">
            <a:extLst>
              <a:ext uri="{FF2B5EF4-FFF2-40B4-BE49-F238E27FC236}">
                <a16:creationId xmlns:a16="http://schemas.microsoft.com/office/drawing/2014/main" id="{67D1EB15-CF92-4BF5-BCCF-98F7CD542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661" y="4074485"/>
            <a:ext cx="4850579" cy="2716324"/>
          </a:xfrm>
          <a:prstGeom prst="rect">
            <a:avLst/>
          </a:prstGeom>
        </p:spPr>
      </p:pic>
    </p:spTree>
    <p:extLst>
      <p:ext uri="{BB962C8B-B14F-4D97-AF65-F5344CB8AC3E}">
        <p14:creationId xmlns:p14="http://schemas.microsoft.com/office/powerpoint/2010/main" val="328824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6557-10E2-4FCD-8E37-432929E6B2A2}"/>
              </a:ext>
            </a:extLst>
          </p:cNvPr>
          <p:cNvSpPr>
            <a:spLocks noGrp="1"/>
          </p:cNvSpPr>
          <p:nvPr>
            <p:ph type="title"/>
          </p:nvPr>
        </p:nvSpPr>
        <p:spPr>
          <a:xfrm>
            <a:off x="444500" y="542925"/>
            <a:ext cx="11214100" cy="535531"/>
          </a:xfrm>
        </p:spPr>
        <p:txBody>
          <a:bodyPr/>
          <a:lstStyle/>
          <a:p>
            <a:r>
              <a:rPr lang="en-US" dirty="0"/>
              <a:t>Best Practices for Designing an Interface</a:t>
            </a:r>
          </a:p>
        </p:txBody>
      </p:sp>
      <p:sp>
        <p:nvSpPr>
          <p:cNvPr id="3" name="Content Placeholder 2">
            <a:extLst>
              <a:ext uri="{FF2B5EF4-FFF2-40B4-BE49-F238E27FC236}">
                <a16:creationId xmlns:a16="http://schemas.microsoft.com/office/drawing/2014/main" id="{4EB5E958-B5A8-4E4D-B2E2-6B67F6FA9A4C}"/>
              </a:ext>
            </a:extLst>
          </p:cNvPr>
          <p:cNvSpPr>
            <a:spLocks noGrp="1"/>
          </p:cNvSpPr>
          <p:nvPr>
            <p:ph idx="1"/>
          </p:nvPr>
        </p:nvSpPr>
        <p:spPr/>
        <p:txBody>
          <a:bodyPr>
            <a:normAutofit/>
          </a:bodyPr>
          <a:lstStyle/>
          <a:p>
            <a:r>
              <a:rPr lang="en-US" dirty="0">
                <a:solidFill>
                  <a:schemeClr val="accent6">
                    <a:lumMod val="75000"/>
                  </a:schemeClr>
                </a:solidFill>
              </a:rPr>
              <a:t>Keep the interface simple. </a:t>
            </a:r>
            <a:r>
              <a:rPr lang="en-US" dirty="0"/>
              <a:t>The best interfaces are almost invisible to the user. They avoid unnecessary elements and are clear in the language they use in labels and messages.</a:t>
            </a:r>
          </a:p>
          <a:p>
            <a:r>
              <a:rPr lang="en-US" dirty="0">
                <a:solidFill>
                  <a:schemeClr val="accent6">
                    <a:lumMod val="75000"/>
                  </a:schemeClr>
                </a:solidFill>
              </a:rPr>
              <a:t>Use color and texture strategically. </a:t>
            </a:r>
            <a:r>
              <a:rPr lang="en-US" dirty="0"/>
              <a:t>You can direct attention or redirect attention away from objects by using color, light, contrast and texture to your advantage.</a:t>
            </a:r>
          </a:p>
          <a:p>
            <a:r>
              <a:rPr lang="en-US" dirty="0">
                <a:solidFill>
                  <a:schemeClr val="accent6">
                    <a:lumMod val="75000"/>
                  </a:schemeClr>
                </a:solidFill>
              </a:rPr>
              <a:t>Use typography to create hierarchy and clarity. </a:t>
            </a:r>
            <a:r>
              <a:rPr lang="en-US" dirty="0"/>
              <a:t>Consider carefully how you use the font. Different sizes, fonts and layout of text to help increase legibility and readability.</a:t>
            </a:r>
          </a:p>
        </p:txBody>
      </p:sp>
    </p:spTree>
    <p:extLst>
      <p:ext uri="{BB962C8B-B14F-4D97-AF65-F5344CB8AC3E}">
        <p14:creationId xmlns:p14="http://schemas.microsoft.com/office/powerpoint/2010/main" val="1975467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F9F4B-F9A8-4983-A81D-EB7C407122DD}"/>
              </a:ext>
            </a:extLst>
          </p:cNvPr>
          <p:cNvSpPr>
            <a:spLocks noGrp="1"/>
          </p:cNvSpPr>
          <p:nvPr>
            <p:ph type="title"/>
          </p:nvPr>
        </p:nvSpPr>
        <p:spPr/>
        <p:txBody>
          <a:bodyPr/>
          <a:lstStyle/>
          <a:p>
            <a:r>
              <a:rPr lang="en-US" dirty="0"/>
              <a:t>Best Practices for Designing an Interface</a:t>
            </a:r>
          </a:p>
        </p:txBody>
      </p:sp>
      <p:sp>
        <p:nvSpPr>
          <p:cNvPr id="3" name="Content Placeholder 2">
            <a:extLst>
              <a:ext uri="{FF2B5EF4-FFF2-40B4-BE49-F238E27FC236}">
                <a16:creationId xmlns:a16="http://schemas.microsoft.com/office/drawing/2014/main" id="{F84C1751-5070-4DAC-B616-741F732A16A1}"/>
              </a:ext>
            </a:extLst>
          </p:cNvPr>
          <p:cNvSpPr>
            <a:spLocks noGrp="1"/>
          </p:cNvSpPr>
          <p:nvPr>
            <p:ph idx="1"/>
          </p:nvPr>
        </p:nvSpPr>
        <p:spPr/>
        <p:txBody>
          <a:bodyPr>
            <a:normAutofit/>
          </a:bodyPr>
          <a:lstStyle/>
          <a:p>
            <a:r>
              <a:rPr lang="en-US" dirty="0">
                <a:solidFill>
                  <a:schemeClr val="accent6">
                    <a:lumMod val="75000"/>
                  </a:schemeClr>
                </a:solidFill>
              </a:rPr>
              <a:t>Be intentional about your page layout. </a:t>
            </a:r>
            <a:r>
              <a:rPr lang="en-US" dirty="0"/>
              <a:t>Consider the spatial relationships between elements on the page and structure the page based on their importance. Careful placement of items can help draw attention to the most important information and can aid readability.</a:t>
            </a:r>
          </a:p>
          <a:p>
            <a:r>
              <a:rPr lang="en-US" dirty="0">
                <a:solidFill>
                  <a:schemeClr val="accent6">
                    <a:lumMod val="75000"/>
                  </a:schemeClr>
                </a:solidFill>
              </a:rPr>
              <a:t>Make sure the system communicates what is happening. </a:t>
            </a:r>
            <a:r>
              <a:rPr lang="en-US" dirty="0"/>
              <a:t>Always keep your users informed of actions, status changes, or errors. Using various user interface elements to communicate the status and, if necessary, next steps can reduce user frustration.</a:t>
            </a:r>
          </a:p>
        </p:txBody>
      </p:sp>
    </p:spTree>
    <p:extLst>
      <p:ext uri="{BB962C8B-B14F-4D97-AF65-F5344CB8AC3E}">
        <p14:creationId xmlns:p14="http://schemas.microsoft.com/office/powerpoint/2010/main" val="55785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5EE6-24F2-4C55-8D9F-CD34E7B0B731}"/>
              </a:ext>
            </a:extLst>
          </p:cNvPr>
          <p:cNvSpPr>
            <a:spLocks noGrp="1"/>
          </p:cNvSpPr>
          <p:nvPr>
            <p:ph type="title"/>
          </p:nvPr>
        </p:nvSpPr>
        <p:spPr>
          <a:xfrm>
            <a:off x="444500" y="542925"/>
            <a:ext cx="11214100" cy="535531"/>
          </a:xfrm>
        </p:spPr>
        <p:txBody>
          <a:bodyPr/>
          <a:lstStyle/>
          <a:p>
            <a:r>
              <a:rPr lang="en-US" b="0" dirty="0"/>
              <a:t>Best Practices for Medical and Healthcare Apps</a:t>
            </a:r>
            <a:endParaRPr lang="en-US" dirty="0"/>
          </a:p>
        </p:txBody>
      </p:sp>
      <p:sp>
        <p:nvSpPr>
          <p:cNvPr id="3" name="Content Placeholder 2">
            <a:extLst>
              <a:ext uri="{FF2B5EF4-FFF2-40B4-BE49-F238E27FC236}">
                <a16:creationId xmlns:a16="http://schemas.microsoft.com/office/drawing/2014/main" id="{1EEF2604-4D8B-457A-B3BD-3BC91448D8AE}"/>
              </a:ext>
            </a:extLst>
          </p:cNvPr>
          <p:cNvSpPr>
            <a:spLocks noGrp="1"/>
          </p:cNvSpPr>
          <p:nvPr>
            <p:ph idx="1"/>
          </p:nvPr>
        </p:nvSpPr>
        <p:spPr>
          <a:xfrm>
            <a:off x="443365" y="1429305"/>
            <a:ext cx="6577195" cy="4605736"/>
          </a:xfrm>
        </p:spPr>
        <p:txBody>
          <a:bodyPr>
            <a:normAutofit/>
          </a:bodyPr>
          <a:lstStyle/>
          <a:p>
            <a:r>
              <a:rPr lang="en-US" sz="2400" dirty="0"/>
              <a:t>Consider the importance of color combinations</a:t>
            </a:r>
          </a:p>
          <a:p>
            <a:r>
              <a:rPr lang="en-US" sz="2400" dirty="0"/>
              <a:t>The medical color palette is quite limited. It’s difficult to imagine a healthcare organization where neon yellow is the leading color. This is due to the influence of color on the mood and wellbeing of patients.</a:t>
            </a:r>
          </a:p>
          <a:p>
            <a:r>
              <a:rPr lang="en-US" sz="2400" dirty="0"/>
              <a:t>Flashy and vibrant colors can lead to feelings of aggression. A medical application should convey a friendly attitude and be therapeutic and calm. Therefore, it’s best to use cold or pastel shades. </a:t>
            </a:r>
          </a:p>
        </p:txBody>
      </p:sp>
      <p:pic>
        <p:nvPicPr>
          <p:cNvPr id="4" name="Picture 3">
            <a:extLst>
              <a:ext uri="{FF2B5EF4-FFF2-40B4-BE49-F238E27FC236}">
                <a16:creationId xmlns:a16="http://schemas.microsoft.com/office/drawing/2014/main" id="{FB992620-5892-4C72-899B-2331A573269C}"/>
              </a:ext>
            </a:extLst>
          </p:cNvPr>
          <p:cNvPicPr>
            <a:picLocks noChangeAspect="1"/>
          </p:cNvPicPr>
          <p:nvPr/>
        </p:nvPicPr>
        <p:blipFill>
          <a:blip r:embed="rId2"/>
          <a:stretch>
            <a:fillRect/>
          </a:stretch>
        </p:blipFill>
        <p:spPr>
          <a:xfrm>
            <a:off x="7020560" y="2162673"/>
            <a:ext cx="5041423" cy="3139000"/>
          </a:xfrm>
          <a:prstGeom prst="rect">
            <a:avLst/>
          </a:prstGeom>
        </p:spPr>
      </p:pic>
    </p:spTree>
    <p:extLst>
      <p:ext uri="{BB962C8B-B14F-4D97-AF65-F5344CB8AC3E}">
        <p14:creationId xmlns:p14="http://schemas.microsoft.com/office/powerpoint/2010/main" val="423078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34F03-1BB8-4F93-9C10-26627FA23B76}"/>
              </a:ext>
            </a:extLst>
          </p:cNvPr>
          <p:cNvSpPr>
            <a:spLocks noGrp="1"/>
          </p:cNvSpPr>
          <p:nvPr>
            <p:ph type="title"/>
          </p:nvPr>
        </p:nvSpPr>
        <p:spPr/>
        <p:txBody>
          <a:bodyPr/>
          <a:lstStyle/>
          <a:p>
            <a:r>
              <a:rPr lang="en-US" dirty="0"/>
              <a:t>Colors</a:t>
            </a:r>
          </a:p>
        </p:txBody>
      </p:sp>
      <p:sp>
        <p:nvSpPr>
          <p:cNvPr id="3" name="Content Placeholder 2">
            <a:extLst>
              <a:ext uri="{FF2B5EF4-FFF2-40B4-BE49-F238E27FC236}">
                <a16:creationId xmlns:a16="http://schemas.microsoft.com/office/drawing/2014/main" id="{8209F830-CE37-42E3-9C02-486F53284F10}"/>
              </a:ext>
            </a:extLst>
          </p:cNvPr>
          <p:cNvSpPr>
            <a:spLocks noGrp="1"/>
          </p:cNvSpPr>
          <p:nvPr>
            <p:ph idx="1"/>
          </p:nvPr>
        </p:nvSpPr>
        <p:spPr>
          <a:xfrm>
            <a:off x="443365" y="1411550"/>
            <a:ext cx="5824269" cy="4765413"/>
          </a:xfrm>
        </p:spPr>
        <p:txBody>
          <a:bodyPr/>
          <a:lstStyle/>
          <a:p>
            <a:pPr marL="0" indent="0">
              <a:buNone/>
            </a:pPr>
            <a:r>
              <a:rPr lang="en-US" dirty="0"/>
              <a:t>Blue</a:t>
            </a:r>
          </a:p>
          <a:p>
            <a:r>
              <a:rPr lang="en-US" sz="2400" dirty="0"/>
              <a:t>Blue is a natural color, and you can often find it in the sky and in water. Perhaps that’s why blue is associated with calm and serenity.</a:t>
            </a:r>
          </a:p>
          <a:p>
            <a:endParaRPr lang="en-US" dirty="0"/>
          </a:p>
        </p:txBody>
      </p:sp>
      <p:sp>
        <p:nvSpPr>
          <p:cNvPr id="4" name="Content Placeholder 2">
            <a:extLst>
              <a:ext uri="{FF2B5EF4-FFF2-40B4-BE49-F238E27FC236}">
                <a16:creationId xmlns:a16="http://schemas.microsoft.com/office/drawing/2014/main" id="{B308B168-5EB2-4B65-A176-F9D077446DF6}"/>
              </a:ext>
            </a:extLst>
          </p:cNvPr>
          <p:cNvSpPr txBox="1">
            <a:spLocks/>
          </p:cNvSpPr>
          <p:nvPr/>
        </p:nvSpPr>
        <p:spPr>
          <a:xfrm>
            <a:off x="6614824" y="1411550"/>
            <a:ext cx="5834627" cy="4903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Green</a:t>
            </a:r>
          </a:p>
          <a:p>
            <a:r>
              <a:rPr lang="en-US" sz="2400" dirty="0"/>
              <a:t>Green symbolizes the world of nature. It’s believed that green removes stress and improves wellbeing. </a:t>
            </a:r>
          </a:p>
          <a:p>
            <a:endParaRPr lang="en-US" dirty="0"/>
          </a:p>
        </p:txBody>
      </p:sp>
      <p:pic>
        <p:nvPicPr>
          <p:cNvPr id="5" name="Picture 4">
            <a:extLst>
              <a:ext uri="{FF2B5EF4-FFF2-40B4-BE49-F238E27FC236}">
                <a16:creationId xmlns:a16="http://schemas.microsoft.com/office/drawing/2014/main" id="{8E4D7DE7-D838-424D-90A1-3ED08EF07B5C}"/>
              </a:ext>
            </a:extLst>
          </p:cNvPr>
          <p:cNvPicPr>
            <a:picLocks noChangeAspect="1"/>
          </p:cNvPicPr>
          <p:nvPr/>
        </p:nvPicPr>
        <p:blipFill>
          <a:blip r:embed="rId2"/>
          <a:stretch>
            <a:fillRect/>
          </a:stretch>
        </p:blipFill>
        <p:spPr>
          <a:xfrm>
            <a:off x="848121" y="3370864"/>
            <a:ext cx="4435304" cy="3368853"/>
          </a:xfrm>
          <a:prstGeom prst="rect">
            <a:avLst/>
          </a:prstGeom>
        </p:spPr>
      </p:pic>
      <p:pic>
        <p:nvPicPr>
          <p:cNvPr id="6" name="Picture 5">
            <a:extLst>
              <a:ext uri="{FF2B5EF4-FFF2-40B4-BE49-F238E27FC236}">
                <a16:creationId xmlns:a16="http://schemas.microsoft.com/office/drawing/2014/main" id="{8DBD4AEB-6C91-45F7-9CC8-BE19857A4E6C}"/>
              </a:ext>
            </a:extLst>
          </p:cNvPr>
          <p:cNvPicPr>
            <a:picLocks noChangeAspect="1"/>
          </p:cNvPicPr>
          <p:nvPr/>
        </p:nvPicPr>
        <p:blipFill>
          <a:blip r:embed="rId3"/>
          <a:stretch>
            <a:fillRect/>
          </a:stretch>
        </p:blipFill>
        <p:spPr>
          <a:xfrm>
            <a:off x="7414820" y="3158704"/>
            <a:ext cx="3929059" cy="3581013"/>
          </a:xfrm>
          <a:prstGeom prst="rect">
            <a:avLst/>
          </a:prstGeom>
        </p:spPr>
      </p:pic>
    </p:spTree>
    <p:extLst>
      <p:ext uri="{BB962C8B-B14F-4D97-AF65-F5344CB8AC3E}">
        <p14:creationId xmlns:p14="http://schemas.microsoft.com/office/powerpoint/2010/main" val="238375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4CEC-E562-4911-9B67-74B2484F210F}"/>
              </a:ext>
            </a:extLst>
          </p:cNvPr>
          <p:cNvSpPr>
            <a:spLocks noGrp="1"/>
          </p:cNvSpPr>
          <p:nvPr>
            <p:ph type="title"/>
          </p:nvPr>
        </p:nvSpPr>
        <p:spPr/>
        <p:txBody>
          <a:bodyPr/>
          <a:lstStyle/>
          <a:p>
            <a:r>
              <a:rPr lang="en-US" dirty="0"/>
              <a:t>Colors</a:t>
            </a:r>
          </a:p>
        </p:txBody>
      </p:sp>
      <p:sp>
        <p:nvSpPr>
          <p:cNvPr id="3" name="Content Placeholder 2">
            <a:extLst>
              <a:ext uri="{FF2B5EF4-FFF2-40B4-BE49-F238E27FC236}">
                <a16:creationId xmlns:a16="http://schemas.microsoft.com/office/drawing/2014/main" id="{57BCCC11-4CE5-43D8-B458-D089FD36AF16}"/>
              </a:ext>
            </a:extLst>
          </p:cNvPr>
          <p:cNvSpPr>
            <a:spLocks noGrp="1"/>
          </p:cNvSpPr>
          <p:nvPr>
            <p:ph idx="1"/>
          </p:nvPr>
        </p:nvSpPr>
        <p:spPr>
          <a:xfrm>
            <a:off x="444500" y="1445364"/>
            <a:ext cx="5415897" cy="5212887"/>
          </a:xfrm>
        </p:spPr>
        <p:txBody>
          <a:bodyPr/>
          <a:lstStyle/>
          <a:p>
            <a:pPr marL="0" indent="0">
              <a:buNone/>
            </a:pPr>
            <a:r>
              <a:rPr lang="en-US" dirty="0"/>
              <a:t>White</a:t>
            </a:r>
          </a:p>
          <a:p>
            <a:r>
              <a:rPr lang="en-US" sz="2400" dirty="0"/>
              <a:t>White is often used to convey a sense of purity and peace. It evokes positive emotions and calms users.</a:t>
            </a:r>
            <a:r>
              <a:rPr lang="en-US" dirty="0"/>
              <a:t> </a:t>
            </a:r>
          </a:p>
          <a:p>
            <a:endParaRPr lang="en-US" dirty="0"/>
          </a:p>
        </p:txBody>
      </p:sp>
      <p:sp>
        <p:nvSpPr>
          <p:cNvPr id="4" name="Content Placeholder 2">
            <a:extLst>
              <a:ext uri="{FF2B5EF4-FFF2-40B4-BE49-F238E27FC236}">
                <a16:creationId xmlns:a16="http://schemas.microsoft.com/office/drawing/2014/main" id="{0F06D43A-A643-4FB2-B2DB-100121E4B822}"/>
              </a:ext>
            </a:extLst>
          </p:cNvPr>
          <p:cNvSpPr txBox="1">
            <a:spLocks/>
          </p:cNvSpPr>
          <p:nvPr/>
        </p:nvSpPr>
        <p:spPr>
          <a:xfrm>
            <a:off x="6096000" y="1445365"/>
            <a:ext cx="6227685" cy="52128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Red</a:t>
            </a:r>
          </a:p>
          <a:p>
            <a:r>
              <a:rPr lang="en-US" sz="2400" dirty="0"/>
              <a:t>Red is risky because this color may evoke an aggressive mood. But in some cases, red can serve as a great tool.</a:t>
            </a:r>
          </a:p>
          <a:p>
            <a:pPr marL="0" indent="0">
              <a:buNone/>
            </a:pPr>
            <a:endParaRPr lang="en-US" dirty="0"/>
          </a:p>
          <a:p>
            <a:endParaRPr lang="en-US" dirty="0"/>
          </a:p>
        </p:txBody>
      </p:sp>
      <p:pic>
        <p:nvPicPr>
          <p:cNvPr id="6" name="Picture 5">
            <a:extLst>
              <a:ext uri="{FF2B5EF4-FFF2-40B4-BE49-F238E27FC236}">
                <a16:creationId xmlns:a16="http://schemas.microsoft.com/office/drawing/2014/main" id="{0C0042D2-2274-4A88-B756-166F8724A277}"/>
              </a:ext>
            </a:extLst>
          </p:cNvPr>
          <p:cNvPicPr>
            <a:picLocks noChangeAspect="1"/>
          </p:cNvPicPr>
          <p:nvPr/>
        </p:nvPicPr>
        <p:blipFill>
          <a:blip r:embed="rId2"/>
          <a:stretch>
            <a:fillRect/>
          </a:stretch>
        </p:blipFill>
        <p:spPr>
          <a:xfrm>
            <a:off x="1184242" y="3172011"/>
            <a:ext cx="3387758" cy="3486240"/>
          </a:xfrm>
          <a:prstGeom prst="rect">
            <a:avLst/>
          </a:prstGeom>
        </p:spPr>
      </p:pic>
      <p:pic>
        <p:nvPicPr>
          <p:cNvPr id="7" name="Picture 6">
            <a:extLst>
              <a:ext uri="{FF2B5EF4-FFF2-40B4-BE49-F238E27FC236}">
                <a16:creationId xmlns:a16="http://schemas.microsoft.com/office/drawing/2014/main" id="{75A9DCA0-FF79-45FA-A6D9-7F9D8E715F5D}"/>
              </a:ext>
            </a:extLst>
          </p:cNvPr>
          <p:cNvPicPr>
            <a:picLocks noChangeAspect="1"/>
          </p:cNvPicPr>
          <p:nvPr/>
        </p:nvPicPr>
        <p:blipFill>
          <a:blip r:embed="rId3"/>
          <a:stretch>
            <a:fillRect/>
          </a:stretch>
        </p:blipFill>
        <p:spPr>
          <a:xfrm>
            <a:off x="6882071" y="3061027"/>
            <a:ext cx="4125687" cy="3708207"/>
          </a:xfrm>
          <a:prstGeom prst="rect">
            <a:avLst/>
          </a:prstGeom>
        </p:spPr>
      </p:pic>
    </p:spTree>
    <p:extLst>
      <p:ext uri="{BB962C8B-B14F-4D97-AF65-F5344CB8AC3E}">
        <p14:creationId xmlns:p14="http://schemas.microsoft.com/office/powerpoint/2010/main" val="2943335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D49C-08CA-404F-BBCD-85F03FE1023F}"/>
              </a:ext>
            </a:extLst>
          </p:cNvPr>
          <p:cNvSpPr>
            <a:spLocks noGrp="1"/>
          </p:cNvSpPr>
          <p:nvPr>
            <p:ph type="title"/>
          </p:nvPr>
        </p:nvSpPr>
        <p:spPr/>
        <p:txBody>
          <a:bodyPr/>
          <a:lstStyle/>
          <a:p>
            <a:r>
              <a:rPr lang="en-US" dirty="0"/>
              <a:t>Buttons</a:t>
            </a:r>
          </a:p>
        </p:txBody>
      </p:sp>
      <p:sp>
        <p:nvSpPr>
          <p:cNvPr id="3" name="Content Placeholder 2">
            <a:extLst>
              <a:ext uri="{FF2B5EF4-FFF2-40B4-BE49-F238E27FC236}">
                <a16:creationId xmlns:a16="http://schemas.microsoft.com/office/drawing/2014/main" id="{C57F0D5D-AF94-4529-9406-A7326D8E26C3}"/>
              </a:ext>
            </a:extLst>
          </p:cNvPr>
          <p:cNvSpPr>
            <a:spLocks noGrp="1"/>
          </p:cNvSpPr>
          <p:nvPr>
            <p:ph idx="1"/>
          </p:nvPr>
        </p:nvSpPr>
        <p:spPr>
          <a:xfrm>
            <a:off x="443366" y="1411550"/>
            <a:ext cx="5004290" cy="4765413"/>
          </a:xfrm>
        </p:spPr>
        <p:txBody>
          <a:bodyPr/>
          <a:lstStyle/>
          <a:p>
            <a:pPr marL="0" indent="0">
              <a:buNone/>
            </a:pPr>
            <a:r>
              <a:rPr lang="en-US" sz="2400" dirty="0"/>
              <a:t>Be attentive to buttons</a:t>
            </a:r>
          </a:p>
          <a:p>
            <a:r>
              <a:rPr lang="en-US" sz="2000" dirty="0"/>
              <a:t>The size and placement of buttons is an important part of a medical app’s UI design since it helps users navigate and perform their desired actions. All buttons should be large enough and located at such a distance that users can interact with them without accidental taps. But avoid making buttons huge, as this will violate the integrity of the layout.</a:t>
            </a:r>
          </a:p>
          <a:p>
            <a:endParaRPr lang="en-US" dirty="0"/>
          </a:p>
        </p:txBody>
      </p:sp>
      <p:pic>
        <p:nvPicPr>
          <p:cNvPr id="4" name="Picture 3">
            <a:extLst>
              <a:ext uri="{FF2B5EF4-FFF2-40B4-BE49-F238E27FC236}">
                <a16:creationId xmlns:a16="http://schemas.microsoft.com/office/drawing/2014/main" id="{41E46A33-C330-447F-9FA6-7D7FC230FD34}"/>
              </a:ext>
            </a:extLst>
          </p:cNvPr>
          <p:cNvPicPr>
            <a:picLocks noChangeAspect="1"/>
          </p:cNvPicPr>
          <p:nvPr/>
        </p:nvPicPr>
        <p:blipFill>
          <a:blip r:embed="rId2"/>
          <a:stretch>
            <a:fillRect/>
          </a:stretch>
        </p:blipFill>
        <p:spPr>
          <a:xfrm>
            <a:off x="6744344" y="1669001"/>
            <a:ext cx="5004290" cy="4373497"/>
          </a:xfrm>
          <a:prstGeom prst="rect">
            <a:avLst/>
          </a:prstGeom>
        </p:spPr>
      </p:pic>
    </p:spTree>
    <p:extLst>
      <p:ext uri="{BB962C8B-B14F-4D97-AF65-F5344CB8AC3E}">
        <p14:creationId xmlns:p14="http://schemas.microsoft.com/office/powerpoint/2010/main" val="15101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B3A79B-FBEB-4C93-965D-7135E4216DFA}"/>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404AA601-FCB8-4D93-B895-829528B177E7}"/>
              </a:ext>
            </a:extLst>
          </p:cNvPr>
          <p:cNvSpPr>
            <a:spLocks noGrp="1"/>
          </p:cNvSpPr>
          <p:nvPr>
            <p:ph type="title"/>
          </p:nvPr>
        </p:nvSpPr>
        <p:spPr/>
        <p:txBody>
          <a:bodyPr/>
          <a:lstStyle/>
          <a:p>
            <a:r>
              <a:rPr lang="en-US" dirty="0"/>
              <a:t>Lecture</a:t>
            </a:r>
            <a:r>
              <a:rPr lang="el-GR" dirty="0"/>
              <a:t> 6</a:t>
            </a:r>
            <a:endParaRPr lang="en-US" dirty="0"/>
          </a:p>
        </p:txBody>
      </p:sp>
    </p:spTree>
    <p:extLst>
      <p:ext uri="{BB962C8B-B14F-4D97-AF65-F5344CB8AC3E}">
        <p14:creationId xmlns:p14="http://schemas.microsoft.com/office/powerpoint/2010/main" val="483820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4371-0387-4356-8687-FAD696895DFC}"/>
              </a:ext>
            </a:extLst>
          </p:cNvPr>
          <p:cNvSpPr>
            <a:spLocks noGrp="1"/>
          </p:cNvSpPr>
          <p:nvPr>
            <p:ph type="title"/>
          </p:nvPr>
        </p:nvSpPr>
        <p:spPr/>
        <p:txBody>
          <a:bodyPr/>
          <a:lstStyle/>
          <a:p>
            <a:r>
              <a:rPr lang="en-US" dirty="0"/>
              <a:t>Icons</a:t>
            </a:r>
          </a:p>
        </p:txBody>
      </p:sp>
      <p:sp>
        <p:nvSpPr>
          <p:cNvPr id="3" name="Content Placeholder 2">
            <a:extLst>
              <a:ext uri="{FF2B5EF4-FFF2-40B4-BE49-F238E27FC236}">
                <a16:creationId xmlns:a16="http://schemas.microsoft.com/office/drawing/2014/main" id="{481EF45B-063E-40C3-8BAF-6429383021FD}"/>
              </a:ext>
            </a:extLst>
          </p:cNvPr>
          <p:cNvSpPr>
            <a:spLocks noGrp="1"/>
          </p:cNvSpPr>
          <p:nvPr>
            <p:ph idx="1"/>
          </p:nvPr>
        </p:nvSpPr>
        <p:spPr>
          <a:xfrm>
            <a:off x="443366" y="1402672"/>
            <a:ext cx="5185078" cy="4774291"/>
          </a:xfrm>
        </p:spPr>
        <p:txBody>
          <a:bodyPr/>
          <a:lstStyle/>
          <a:p>
            <a:pPr marL="0" indent="0">
              <a:buNone/>
            </a:pPr>
            <a:r>
              <a:rPr lang="en-US" dirty="0"/>
              <a:t>Use responsive icons</a:t>
            </a:r>
          </a:p>
          <a:p>
            <a:r>
              <a:rPr lang="en-US" sz="2400" dirty="0"/>
              <a:t>Icons should be intuitive so that users can understand what stands behind them. Although icons are a great graphical element, you shouldn’t use them on each screen, however. Don’t mislead users, and accompany each icon with text.</a:t>
            </a:r>
          </a:p>
          <a:p>
            <a:endParaRPr lang="en-US" dirty="0"/>
          </a:p>
        </p:txBody>
      </p:sp>
      <p:pic>
        <p:nvPicPr>
          <p:cNvPr id="4" name="Picture 3">
            <a:extLst>
              <a:ext uri="{FF2B5EF4-FFF2-40B4-BE49-F238E27FC236}">
                <a16:creationId xmlns:a16="http://schemas.microsoft.com/office/drawing/2014/main" id="{EF7F4AAB-442D-4535-9984-8B149D2C0127}"/>
              </a:ext>
            </a:extLst>
          </p:cNvPr>
          <p:cNvPicPr>
            <a:picLocks noChangeAspect="1"/>
          </p:cNvPicPr>
          <p:nvPr/>
        </p:nvPicPr>
        <p:blipFill>
          <a:blip r:embed="rId2"/>
          <a:stretch>
            <a:fillRect/>
          </a:stretch>
        </p:blipFill>
        <p:spPr>
          <a:xfrm>
            <a:off x="6099521" y="1489208"/>
            <a:ext cx="5649113" cy="4601217"/>
          </a:xfrm>
          <a:prstGeom prst="rect">
            <a:avLst/>
          </a:prstGeom>
        </p:spPr>
      </p:pic>
    </p:spTree>
    <p:extLst>
      <p:ext uri="{BB962C8B-B14F-4D97-AF65-F5344CB8AC3E}">
        <p14:creationId xmlns:p14="http://schemas.microsoft.com/office/powerpoint/2010/main" val="3550521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5940E-A469-45FE-BAB9-61567CAA2402}"/>
              </a:ext>
            </a:extLst>
          </p:cNvPr>
          <p:cNvSpPr>
            <a:spLocks noGrp="1"/>
          </p:cNvSpPr>
          <p:nvPr>
            <p:ph type="title"/>
          </p:nvPr>
        </p:nvSpPr>
        <p:spPr>
          <a:xfrm>
            <a:off x="444500" y="542925"/>
            <a:ext cx="11214100" cy="978729"/>
          </a:xfrm>
        </p:spPr>
        <p:txBody>
          <a:bodyPr/>
          <a:lstStyle/>
          <a:p>
            <a:r>
              <a:rPr lang="en-US" dirty="0"/>
              <a:t>Images and photos</a:t>
            </a:r>
            <a:br>
              <a:rPr lang="en-US" dirty="0"/>
            </a:br>
            <a:endParaRPr lang="en-US" dirty="0"/>
          </a:p>
        </p:txBody>
      </p:sp>
      <p:sp>
        <p:nvSpPr>
          <p:cNvPr id="3" name="Content Placeholder 2">
            <a:extLst>
              <a:ext uri="{FF2B5EF4-FFF2-40B4-BE49-F238E27FC236}">
                <a16:creationId xmlns:a16="http://schemas.microsoft.com/office/drawing/2014/main" id="{C5CB3766-9E24-42CD-BF1D-1F3F1455FE8A}"/>
              </a:ext>
            </a:extLst>
          </p:cNvPr>
          <p:cNvSpPr>
            <a:spLocks noGrp="1"/>
          </p:cNvSpPr>
          <p:nvPr>
            <p:ph idx="1"/>
          </p:nvPr>
        </p:nvSpPr>
        <p:spPr>
          <a:xfrm>
            <a:off x="443366" y="1825625"/>
            <a:ext cx="4581396" cy="4351338"/>
          </a:xfrm>
        </p:spPr>
        <p:txBody>
          <a:bodyPr/>
          <a:lstStyle/>
          <a:p>
            <a:r>
              <a:rPr lang="en-US" dirty="0"/>
              <a:t>Illustrations and photos can also create a pleasant impression when using a medical application. Use high-resolution images to be visually pleasing. Flat illustrations and photos of people can also create a positive vibe.</a:t>
            </a:r>
          </a:p>
          <a:p>
            <a:endParaRPr lang="en-US" dirty="0"/>
          </a:p>
        </p:txBody>
      </p:sp>
      <p:pic>
        <p:nvPicPr>
          <p:cNvPr id="4" name="Picture 3">
            <a:extLst>
              <a:ext uri="{FF2B5EF4-FFF2-40B4-BE49-F238E27FC236}">
                <a16:creationId xmlns:a16="http://schemas.microsoft.com/office/drawing/2014/main" id="{26EFDA59-961F-477A-9D70-9F4FF35E1179}"/>
              </a:ext>
            </a:extLst>
          </p:cNvPr>
          <p:cNvPicPr>
            <a:picLocks noChangeAspect="1"/>
          </p:cNvPicPr>
          <p:nvPr/>
        </p:nvPicPr>
        <p:blipFill>
          <a:blip r:embed="rId2"/>
          <a:stretch>
            <a:fillRect/>
          </a:stretch>
        </p:blipFill>
        <p:spPr>
          <a:xfrm>
            <a:off x="6306735" y="1521654"/>
            <a:ext cx="5544324" cy="4582164"/>
          </a:xfrm>
          <a:prstGeom prst="rect">
            <a:avLst/>
          </a:prstGeom>
        </p:spPr>
      </p:pic>
    </p:spTree>
    <p:extLst>
      <p:ext uri="{BB962C8B-B14F-4D97-AF65-F5344CB8AC3E}">
        <p14:creationId xmlns:p14="http://schemas.microsoft.com/office/powerpoint/2010/main" val="2000723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4529-DC29-4CFD-BD9F-06C3E731B65B}"/>
              </a:ext>
            </a:extLst>
          </p:cNvPr>
          <p:cNvSpPr>
            <a:spLocks noGrp="1"/>
          </p:cNvSpPr>
          <p:nvPr>
            <p:ph type="title"/>
          </p:nvPr>
        </p:nvSpPr>
        <p:spPr/>
        <p:txBody>
          <a:bodyPr/>
          <a:lstStyle/>
          <a:p>
            <a:r>
              <a:rPr lang="en-US" dirty="0"/>
              <a:t>User Interface Design</a:t>
            </a:r>
          </a:p>
        </p:txBody>
      </p:sp>
      <p:pic>
        <p:nvPicPr>
          <p:cNvPr id="5" name="Picture 4">
            <a:extLst>
              <a:ext uri="{FF2B5EF4-FFF2-40B4-BE49-F238E27FC236}">
                <a16:creationId xmlns:a16="http://schemas.microsoft.com/office/drawing/2014/main" id="{541D28C7-8DAB-4B12-8CB5-7FCD92A2B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22" y="1570534"/>
            <a:ext cx="4610865" cy="4641280"/>
          </a:xfrm>
          <a:prstGeom prst="rect">
            <a:avLst/>
          </a:prstGeom>
        </p:spPr>
      </p:pic>
      <p:pic>
        <p:nvPicPr>
          <p:cNvPr id="7" name="Picture 6">
            <a:extLst>
              <a:ext uri="{FF2B5EF4-FFF2-40B4-BE49-F238E27FC236}">
                <a16:creationId xmlns:a16="http://schemas.microsoft.com/office/drawing/2014/main" id="{16F7076A-9130-4CD8-ACBE-9C5F79B1A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70534"/>
            <a:ext cx="4598700" cy="4641280"/>
          </a:xfrm>
          <a:prstGeom prst="rect">
            <a:avLst/>
          </a:prstGeom>
        </p:spPr>
      </p:pic>
      <p:sp>
        <p:nvSpPr>
          <p:cNvPr id="3" name="TextBox 2">
            <a:extLst>
              <a:ext uri="{FF2B5EF4-FFF2-40B4-BE49-F238E27FC236}">
                <a16:creationId xmlns:a16="http://schemas.microsoft.com/office/drawing/2014/main" id="{7235AE4D-3CB9-42EA-B7FE-356E176631D4}"/>
              </a:ext>
            </a:extLst>
          </p:cNvPr>
          <p:cNvSpPr txBox="1"/>
          <p:nvPr/>
        </p:nvSpPr>
        <p:spPr>
          <a:xfrm>
            <a:off x="1021283" y="1757778"/>
            <a:ext cx="3879541" cy="1200329"/>
          </a:xfrm>
          <a:prstGeom prst="rect">
            <a:avLst/>
          </a:prstGeom>
          <a:solidFill>
            <a:srgbClr val="FBF6FD"/>
          </a:solidFill>
        </p:spPr>
        <p:txBody>
          <a:bodyPr wrap="square" rtlCol="0">
            <a:spAutoFit/>
          </a:bodyPr>
          <a:lstStyle/>
          <a:p>
            <a:pPr algn="ctr"/>
            <a:r>
              <a:rPr lang="en-US" b="1" dirty="0"/>
              <a:t>Whitespace</a:t>
            </a:r>
            <a:endParaRPr lang="el-GR" b="1" dirty="0"/>
          </a:p>
          <a:p>
            <a:pPr algn="ctr"/>
            <a:br>
              <a:rPr lang="en-US" dirty="0"/>
            </a:br>
            <a:r>
              <a:rPr lang="en-US" dirty="0"/>
              <a:t>Giving your design space to breathe is essential for easier navigation.</a:t>
            </a:r>
          </a:p>
        </p:txBody>
      </p:sp>
      <p:sp>
        <p:nvSpPr>
          <p:cNvPr id="6" name="TextBox 5">
            <a:extLst>
              <a:ext uri="{FF2B5EF4-FFF2-40B4-BE49-F238E27FC236}">
                <a16:creationId xmlns:a16="http://schemas.microsoft.com/office/drawing/2014/main" id="{FE1F85FC-687B-49C5-B10C-A39516E5B582}"/>
              </a:ext>
            </a:extLst>
          </p:cNvPr>
          <p:cNvSpPr txBox="1"/>
          <p:nvPr/>
        </p:nvSpPr>
        <p:spPr>
          <a:xfrm>
            <a:off x="6562428" y="1757778"/>
            <a:ext cx="3879541" cy="1200329"/>
          </a:xfrm>
          <a:prstGeom prst="rect">
            <a:avLst/>
          </a:prstGeom>
          <a:solidFill>
            <a:srgbClr val="FBF6FD"/>
          </a:solidFill>
        </p:spPr>
        <p:txBody>
          <a:bodyPr wrap="square" rtlCol="0">
            <a:spAutoFit/>
          </a:bodyPr>
          <a:lstStyle/>
          <a:p>
            <a:pPr algn="ctr"/>
            <a:r>
              <a:rPr lang="en-US" b="1" dirty="0"/>
              <a:t>Limiting Choices</a:t>
            </a:r>
            <a:br>
              <a:rPr lang="en-US" dirty="0"/>
            </a:br>
            <a:r>
              <a:rPr lang="en-US" dirty="0"/>
              <a:t>One of the strongest aspects of minimalism in interfaces is improved user focus.</a:t>
            </a:r>
          </a:p>
        </p:txBody>
      </p:sp>
    </p:spTree>
    <p:extLst>
      <p:ext uri="{BB962C8B-B14F-4D97-AF65-F5344CB8AC3E}">
        <p14:creationId xmlns:p14="http://schemas.microsoft.com/office/powerpoint/2010/main" val="196191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B0F-CB08-4C15-9E83-9DB024458E87}"/>
              </a:ext>
            </a:extLst>
          </p:cNvPr>
          <p:cNvSpPr>
            <a:spLocks noGrp="1"/>
          </p:cNvSpPr>
          <p:nvPr>
            <p:ph type="title"/>
          </p:nvPr>
        </p:nvSpPr>
        <p:spPr/>
        <p:txBody>
          <a:bodyPr/>
          <a:lstStyle/>
          <a:p>
            <a:r>
              <a:rPr lang="en-US" dirty="0"/>
              <a:t>User Interface Design</a:t>
            </a:r>
          </a:p>
        </p:txBody>
      </p:sp>
      <p:grpSp>
        <p:nvGrpSpPr>
          <p:cNvPr id="11" name="Group 10">
            <a:extLst>
              <a:ext uri="{FF2B5EF4-FFF2-40B4-BE49-F238E27FC236}">
                <a16:creationId xmlns:a16="http://schemas.microsoft.com/office/drawing/2014/main" id="{E4B8E406-B094-492F-B08D-4C46C33915D4}"/>
              </a:ext>
            </a:extLst>
          </p:cNvPr>
          <p:cNvGrpSpPr/>
          <p:nvPr/>
        </p:nvGrpSpPr>
        <p:grpSpPr>
          <a:xfrm>
            <a:off x="716108" y="1531905"/>
            <a:ext cx="4873865" cy="4783170"/>
            <a:chOff x="716108" y="1531905"/>
            <a:chExt cx="4873865" cy="4783170"/>
          </a:xfrm>
        </p:grpSpPr>
        <p:pic>
          <p:nvPicPr>
            <p:cNvPr id="4" name="Picture 3">
              <a:extLst>
                <a:ext uri="{FF2B5EF4-FFF2-40B4-BE49-F238E27FC236}">
                  <a16:creationId xmlns:a16="http://schemas.microsoft.com/office/drawing/2014/main" id="{77F1C55B-83C5-438D-9689-2A5FC7B7091C}"/>
                </a:ext>
              </a:extLst>
            </p:cNvPr>
            <p:cNvPicPr>
              <a:picLocks noChangeAspect="1"/>
            </p:cNvPicPr>
            <p:nvPr/>
          </p:nvPicPr>
          <p:blipFill rotWithShape="1">
            <a:blip r:embed="rId2">
              <a:extLst>
                <a:ext uri="{28A0092B-C50C-407E-A947-70E740481C1C}">
                  <a14:useLocalDpi xmlns:a14="http://schemas.microsoft.com/office/drawing/2010/main" val="0"/>
                </a:ext>
              </a:extLst>
            </a:blip>
            <a:srcRect t="21489"/>
            <a:stretch/>
          </p:blipFill>
          <p:spPr>
            <a:xfrm>
              <a:off x="716108" y="1531905"/>
              <a:ext cx="4873865" cy="4783170"/>
            </a:xfrm>
            <a:prstGeom prst="rect">
              <a:avLst/>
            </a:prstGeom>
          </p:spPr>
        </p:pic>
        <p:pic>
          <p:nvPicPr>
            <p:cNvPr id="10" name="Picture 9">
              <a:extLst>
                <a:ext uri="{FF2B5EF4-FFF2-40B4-BE49-F238E27FC236}">
                  <a16:creationId xmlns:a16="http://schemas.microsoft.com/office/drawing/2014/main" id="{34DB18F1-F147-42E1-B9BC-216D1873755B}"/>
                </a:ext>
              </a:extLst>
            </p:cNvPr>
            <p:cNvPicPr>
              <a:picLocks noChangeAspect="1"/>
            </p:cNvPicPr>
            <p:nvPr/>
          </p:nvPicPr>
          <p:blipFill>
            <a:blip r:embed="rId3"/>
            <a:stretch>
              <a:fillRect/>
            </a:stretch>
          </p:blipFill>
          <p:spPr>
            <a:xfrm>
              <a:off x="736854" y="1531905"/>
              <a:ext cx="4832371" cy="1610790"/>
            </a:xfrm>
            <a:prstGeom prst="rect">
              <a:avLst/>
            </a:prstGeom>
          </p:spPr>
        </p:pic>
      </p:grpSp>
      <p:grpSp>
        <p:nvGrpSpPr>
          <p:cNvPr id="14" name="Group 13">
            <a:extLst>
              <a:ext uri="{FF2B5EF4-FFF2-40B4-BE49-F238E27FC236}">
                <a16:creationId xmlns:a16="http://schemas.microsoft.com/office/drawing/2014/main" id="{6D2CEEEF-0471-4E81-8C9C-8AB00F00FAA6}"/>
              </a:ext>
            </a:extLst>
          </p:cNvPr>
          <p:cNvGrpSpPr/>
          <p:nvPr/>
        </p:nvGrpSpPr>
        <p:grpSpPr>
          <a:xfrm>
            <a:off x="6784736" y="1531905"/>
            <a:ext cx="4873864" cy="4783170"/>
            <a:chOff x="6784736" y="1531905"/>
            <a:chExt cx="4873864" cy="4783170"/>
          </a:xfrm>
        </p:grpSpPr>
        <p:pic>
          <p:nvPicPr>
            <p:cNvPr id="5" name="Picture 4">
              <a:extLst>
                <a:ext uri="{FF2B5EF4-FFF2-40B4-BE49-F238E27FC236}">
                  <a16:creationId xmlns:a16="http://schemas.microsoft.com/office/drawing/2014/main" id="{B07C926A-F3DF-45FD-B864-D32E52BA4043}"/>
                </a:ext>
              </a:extLst>
            </p:cNvPr>
            <p:cNvPicPr>
              <a:picLocks noChangeAspect="1"/>
            </p:cNvPicPr>
            <p:nvPr/>
          </p:nvPicPr>
          <p:blipFill rotWithShape="1">
            <a:blip r:embed="rId4">
              <a:extLst>
                <a:ext uri="{28A0092B-C50C-407E-A947-70E740481C1C}">
                  <a14:useLocalDpi xmlns:a14="http://schemas.microsoft.com/office/drawing/2010/main" val="0"/>
                </a:ext>
              </a:extLst>
            </a:blip>
            <a:srcRect t="21489"/>
            <a:stretch/>
          </p:blipFill>
          <p:spPr>
            <a:xfrm>
              <a:off x="6784736" y="1531905"/>
              <a:ext cx="4873864" cy="4783170"/>
            </a:xfrm>
            <a:prstGeom prst="rect">
              <a:avLst/>
            </a:prstGeom>
          </p:spPr>
        </p:pic>
        <p:pic>
          <p:nvPicPr>
            <p:cNvPr id="13" name="Picture 12">
              <a:extLst>
                <a:ext uri="{FF2B5EF4-FFF2-40B4-BE49-F238E27FC236}">
                  <a16:creationId xmlns:a16="http://schemas.microsoft.com/office/drawing/2014/main" id="{194AF4F0-0F4B-4D23-AF7A-5E1F38C0FAB2}"/>
                </a:ext>
              </a:extLst>
            </p:cNvPr>
            <p:cNvPicPr>
              <a:picLocks noChangeAspect="1"/>
            </p:cNvPicPr>
            <p:nvPr/>
          </p:nvPicPr>
          <p:blipFill>
            <a:blip r:embed="rId5"/>
            <a:stretch>
              <a:fillRect/>
            </a:stretch>
          </p:blipFill>
          <p:spPr>
            <a:xfrm>
              <a:off x="6784736" y="1531905"/>
              <a:ext cx="4743548" cy="1691755"/>
            </a:xfrm>
            <a:prstGeom prst="rect">
              <a:avLst/>
            </a:prstGeom>
          </p:spPr>
        </p:pic>
      </p:grpSp>
      <p:sp>
        <p:nvSpPr>
          <p:cNvPr id="9" name="TextBox 8">
            <a:extLst>
              <a:ext uri="{FF2B5EF4-FFF2-40B4-BE49-F238E27FC236}">
                <a16:creationId xmlns:a16="http://schemas.microsoft.com/office/drawing/2014/main" id="{7DF597EA-8BBC-47FB-B45A-8B0ED8C43327}"/>
              </a:ext>
            </a:extLst>
          </p:cNvPr>
          <p:cNvSpPr txBox="1"/>
          <p:nvPr/>
        </p:nvSpPr>
        <p:spPr>
          <a:xfrm>
            <a:off x="905522" y="1598636"/>
            <a:ext cx="4413493" cy="1477328"/>
          </a:xfrm>
          <a:prstGeom prst="rect">
            <a:avLst/>
          </a:prstGeom>
          <a:solidFill>
            <a:srgbClr val="FBF6FD"/>
          </a:solidFill>
        </p:spPr>
        <p:txBody>
          <a:bodyPr wrap="square" rtlCol="0">
            <a:spAutoFit/>
          </a:bodyPr>
          <a:lstStyle/>
          <a:p>
            <a:pPr algn="ctr"/>
            <a:r>
              <a:rPr lang="en-US" b="1" dirty="0"/>
              <a:t>Simple Fonts</a:t>
            </a:r>
            <a:endParaRPr lang="el-GR" b="1" dirty="0"/>
          </a:p>
          <a:p>
            <a:pPr algn="ctr"/>
            <a:br>
              <a:rPr lang="en-US" dirty="0"/>
            </a:br>
            <a:r>
              <a:rPr lang="en-US" dirty="0"/>
              <a:t>Using simple and minimal fonts will make your text — and your overall design — more readable.</a:t>
            </a:r>
          </a:p>
        </p:txBody>
      </p:sp>
      <p:sp>
        <p:nvSpPr>
          <p:cNvPr id="12" name="TextBox 11">
            <a:extLst>
              <a:ext uri="{FF2B5EF4-FFF2-40B4-BE49-F238E27FC236}">
                <a16:creationId xmlns:a16="http://schemas.microsoft.com/office/drawing/2014/main" id="{AB43DEBA-D6BB-4F35-84D2-69FE81D16A40}"/>
              </a:ext>
            </a:extLst>
          </p:cNvPr>
          <p:cNvSpPr txBox="1"/>
          <p:nvPr/>
        </p:nvSpPr>
        <p:spPr>
          <a:xfrm>
            <a:off x="6839520" y="1639118"/>
            <a:ext cx="4764296" cy="1477328"/>
          </a:xfrm>
          <a:prstGeom prst="rect">
            <a:avLst/>
          </a:prstGeom>
          <a:solidFill>
            <a:srgbClr val="FBF6FD"/>
          </a:solidFill>
        </p:spPr>
        <p:txBody>
          <a:bodyPr wrap="square" rtlCol="0">
            <a:spAutoFit/>
          </a:bodyPr>
          <a:lstStyle/>
          <a:p>
            <a:pPr algn="ctr"/>
            <a:r>
              <a:rPr lang="en-US" b="1" dirty="0"/>
              <a:t>Small Details Matter</a:t>
            </a:r>
            <a:endParaRPr lang="el-GR" b="1" dirty="0"/>
          </a:p>
          <a:p>
            <a:pPr algn="ctr"/>
            <a:br>
              <a:rPr lang="en-US" dirty="0"/>
            </a:br>
            <a:r>
              <a:rPr lang="en-US" dirty="0"/>
              <a:t>Designers often believe they only need to learn how to use colors and place elements, but it goes much deeper than that.</a:t>
            </a:r>
          </a:p>
        </p:txBody>
      </p:sp>
    </p:spTree>
    <p:extLst>
      <p:ext uri="{BB962C8B-B14F-4D97-AF65-F5344CB8AC3E}">
        <p14:creationId xmlns:p14="http://schemas.microsoft.com/office/powerpoint/2010/main" val="722332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D5884-EBC6-49EF-A021-9CB9008CDA9D}"/>
              </a:ext>
            </a:extLst>
          </p:cNvPr>
          <p:cNvSpPr>
            <a:spLocks noGrp="1"/>
          </p:cNvSpPr>
          <p:nvPr>
            <p:ph type="title"/>
          </p:nvPr>
        </p:nvSpPr>
        <p:spPr/>
        <p:txBody>
          <a:bodyPr/>
          <a:lstStyle/>
          <a:p>
            <a:r>
              <a:rPr lang="en-US" dirty="0"/>
              <a:t>User Interface Design</a:t>
            </a:r>
          </a:p>
        </p:txBody>
      </p:sp>
      <p:pic>
        <p:nvPicPr>
          <p:cNvPr id="8" name="Picture 7">
            <a:extLst>
              <a:ext uri="{FF2B5EF4-FFF2-40B4-BE49-F238E27FC236}">
                <a16:creationId xmlns:a16="http://schemas.microsoft.com/office/drawing/2014/main" id="{F8986A11-1E75-4F62-916F-67D43095A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369" y="1447059"/>
            <a:ext cx="4654043" cy="4769634"/>
          </a:xfrm>
          <a:prstGeom prst="rect">
            <a:avLst/>
          </a:prstGeom>
        </p:spPr>
      </p:pic>
      <p:grpSp>
        <p:nvGrpSpPr>
          <p:cNvPr id="12" name="Group 11">
            <a:extLst>
              <a:ext uri="{FF2B5EF4-FFF2-40B4-BE49-F238E27FC236}">
                <a16:creationId xmlns:a16="http://schemas.microsoft.com/office/drawing/2014/main" id="{5422A8A4-D78F-42A1-9070-7E3731EA24E9}"/>
              </a:ext>
            </a:extLst>
          </p:cNvPr>
          <p:cNvGrpSpPr/>
          <p:nvPr/>
        </p:nvGrpSpPr>
        <p:grpSpPr>
          <a:xfrm>
            <a:off x="690038" y="1437708"/>
            <a:ext cx="4846468" cy="4778985"/>
            <a:chOff x="-900637" y="1675659"/>
            <a:chExt cx="4846468" cy="4778985"/>
          </a:xfrm>
        </p:grpSpPr>
        <p:pic>
          <p:nvPicPr>
            <p:cNvPr id="5" name="Picture 4">
              <a:extLst>
                <a:ext uri="{FF2B5EF4-FFF2-40B4-BE49-F238E27FC236}">
                  <a16:creationId xmlns:a16="http://schemas.microsoft.com/office/drawing/2014/main" id="{53CE044D-4A70-4079-89E2-1F781CEBD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37" y="1675659"/>
              <a:ext cx="4846468" cy="4778985"/>
            </a:xfrm>
            <a:prstGeom prst="rect">
              <a:avLst/>
            </a:prstGeom>
          </p:spPr>
        </p:pic>
        <p:sp>
          <p:nvSpPr>
            <p:cNvPr id="11" name="TextBox 10">
              <a:extLst>
                <a:ext uri="{FF2B5EF4-FFF2-40B4-BE49-F238E27FC236}">
                  <a16:creationId xmlns:a16="http://schemas.microsoft.com/office/drawing/2014/main" id="{C2F5E0B9-4080-4AA3-B424-B8C351DB27AC}"/>
                </a:ext>
              </a:extLst>
            </p:cNvPr>
            <p:cNvSpPr txBox="1"/>
            <p:nvPr/>
          </p:nvSpPr>
          <p:spPr>
            <a:xfrm>
              <a:off x="2783778" y="2608970"/>
              <a:ext cx="590226" cy="215444"/>
            </a:xfrm>
            <a:prstGeom prst="rect">
              <a:avLst/>
            </a:prstGeom>
            <a:solidFill>
              <a:srgbClr val="F9F6FD"/>
            </a:solidFill>
          </p:spPr>
          <p:txBody>
            <a:bodyPr wrap="square" lIns="0" rtlCol="0">
              <a:spAutoFit/>
            </a:bodyPr>
            <a:lstStyle/>
            <a:p>
              <a:r>
                <a:rPr lang="el-GR" sz="800" dirty="0">
                  <a:solidFill>
                    <a:srgbClr val="807B82"/>
                  </a:solidFill>
                  <a:latin typeface="Calibri" panose="020F0502020204030204" pitchFamily="34" charset="0"/>
                  <a:cs typeface="Calibri" panose="020F0502020204030204" pitchFamily="34" charset="0"/>
                </a:rPr>
                <a:t>μειώσετε</a:t>
              </a:r>
              <a:endParaRPr lang="en-US" dirty="0">
                <a:solidFill>
                  <a:srgbClr val="807B82"/>
                </a:solidFill>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2D5A36BF-A50D-428C-A460-C4DD00DFA47F}"/>
              </a:ext>
            </a:extLst>
          </p:cNvPr>
          <p:cNvSpPr txBox="1"/>
          <p:nvPr/>
        </p:nvSpPr>
        <p:spPr>
          <a:xfrm>
            <a:off x="905522" y="1598636"/>
            <a:ext cx="4413493" cy="1477328"/>
          </a:xfrm>
          <a:prstGeom prst="rect">
            <a:avLst/>
          </a:prstGeom>
          <a:solidFill>
            <a:srgbClr val="FBF6FD"/>
          </a:solidFill>
        </p:spPr>
        <p:txBody>
          <a:bodyPr wrap="square" rtlCol="0">
            <a:spAutoFit/>
          </a:bodyPr>
          <a:lstStyle/>
          <a:p>
            <a:pPr algn="ctr"/>
            <a:r>
              <a:rPr lang="en-US" b="1" dirty="0"/>
              <a:t>Heavy Shadows</a:t>
            </a:r>
            <a:br>
              <a:rPr lang="en-US" dirty="0"/>
            </a:br>
            <a:r>
              <a:rPr lang="en-US" dirty="0"/>
              <a:t>This is a common mistake in UI design, but it often looks better if you use lighter blacks to reduce eye strain and excessive contrast.</a:t>
            </a:r>
          </a:p>
        </p:txBody>
      </p:sp>
      <p:sp>
        <p:nvSpPr>
          <p:cNvPr id="9" name="TextBox 8">
            <a:extLst>
              <a:ext uri="{FF2B5EF4-FFF2-40B4-BE49-F238E27FC236}">
                <a16:creationId xmlns:a16="http://schemas.microsoft.com/office/drawing/2014/main" id="{A8EC5F4D-DF1E-42A2-B5EE-FA66375C65CE}"/>
              </a:ext>
            </a:extLst>
          </p:cNvPr>
          <p:cNvSpPr txBox="1"/>
          <p:nvPr/>
        </p:nvSpPr>
        <p:spPr>
          <a:xfrm>
            <a:off x="6394643" y="1632355"/>
            <a:ext cx="4413493" cy="1200329"/>
          </a:xfrm>
          <a:prstGeom prst="rect">
            <a:avLst/>
          </a:prstGeom>
          <a:solidFill>
            <a:srgbClr val="FBF6FD"/>
          </a:solidFill>
        </p:spPr>
        <p:txBody>
          <a:bodyPr wrap="square" rtlCol="0">
            <a:spAutoFit/>
          </a:bodyPr>
          <a:lstStyle/>
          <a:p>
            <a:pPr algn="ctr"/>
            <a:r>
              <a:rPr lang="en-US" b="1" dirty="0"/>
              <a:t>Limited Color Palette</a:t>
            </a:r>
            <a:br>
              <a:rPr lang="en-US" dirty="0"/>
            </a:br>
            <a:r>
              <a:rPr lang="en-US" dirty="0"/>
              <a:t>This strengthens the selected colors and prevents distracting users with excessive variety.</a:t>
            </a:r>
          </a:p>
        </p:txBody>
      </p:sp>
    </p:spTree>
    <p:extLst>
      <p:ext uri="{BB962C8B-B14F-4D97-AF65-F5344CB8AC3E}">
        <p14:creationId xmlns:p14="http://schemas.microsoft.com/office/powerpoint/2010/main" val="1807337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E6F6-490B-4BA2-B61E-A87469669CEE}"/>
              </a:ext>
            </a:extLst>
          </p:cNvPr>
          <p:cNvSpPr>
            <a:spLocks noGrp="1"/>
          </p:cNvSpPr>
          <p:nvPr>
            <p:ph type="title"/>
          </p:nvPr>
        </p:nvSpPr>
        <p:spPr/>
        <p:txBody>
          <a:bodyPr/>
          <a:lstStyle/>
          <a:p>
            <a:r>
              <a:rPr lang="en-US" dirty="0"/>
              <a:t>Publish app to Android </a:t>
            </a:r>
            <a:r>
              <a:rPr lang="el-GR" dirty="0"/>
              <a:t>και </a:t>
            </a:r>
            <a:r>
              <a:rPr lang="en-US" dirty="0"/>
              <a:t>iOS store</a:t>
            </a:r>
          </a:p>
        </p:txBody>
      </p:sp>
      <p:sp>
        <p:nvSpPr>
          <p:cNvPr id="3" name="Content Placeholder 2">
            <a:extLst>
              <a:ext uri="{FF2B5EF4-FFF2-40B4-BE49-F238E27FC236}">
                <a16:creationId xmlns:a16="http://schemas.microsoft.com/office/drawing/2014/main" id="{FEECA052-B074-4188-A4F5-34F442E32FBC}"/>
              </a:ext>
            </a:extLst>
          </p:cNvPr>
          <p:cNvSpPr>
            <a:spLocks noGrp="1"/>
          </p:cNvSpPr>
          <p:nvPr>
            <p:ph idx="1"/>
          </p:nvPr>
        </p:nvSpPr>
        <p:spPr>
          <a:xfrm>
            <a:off x="443366" y="1825625"/>
            <a:ext cx="5808852" cy="4351338"/>
          </a:xfrm>
        </p:spPr>
        <p:txBody>
          <a:bodyPr>
            <a:normAutofit/>
          </a:bodyPr>
          <a:lstStyle/>
          <a:p>
            <a:r>
              <a:rPr lang="en-US" dirty="0"/>
              <a:t>Android:</a:t>
            </a:r>
          </a:p>
          <a:p>
            <a:pPr lvl="1"/>
            <a:r>
              <a:rPr lang="el-GR" dirty="0"/>
              <a:t>Φάκελος </a:t>
            </a:r>
            <a:r>
              <a:rPr lang="en-US" dirty="0"/>
              <a:t>android </a:t>
            </a:r>
            <a:r>
              <a:rPr lang="en-US" dirty="0">
                <a:sym typeface="Wingdings" panose="05000000000000000000" pitchFamily="2" charset="2"/>
              </a:rPr>
              <a:t> app  src main  AndroidManifest.xml</a:t>
            </a:r>
          </a:p>
          <a:p>
            <a:r>
              <a:rPr lang="en-US" dirty="0">
                <a:sym typeface="Wingdings" panose="05000000000000000000" pitchFamily="2" charset="2"/>
              </a:rPr>
              <a:t>Android:label : apps title</a:t>
            </a:r>
          </a:p>
          <a:p>
            <a:r>
              <a:rPr lang="en-US" dirty="0">
                <a:sym typeface="Wingdings" panose="05000000000000000000" pitchFamily="2" charset="2"/>
              </a:rPr>
              <a:t>Be sure that you have declared correctly the permissions</a:t>
            </a:r>
          </a:p>
          <a:p>
            <a:r>
              <a:rPr lang="en-US" dirty="0">
                <a:sym typeface="Wingdings" panose="05000000000000000000" pitchFamily="2" charset="2"/>
              </a:rPr>
              <a:t>There is also an AndroidManifest.xml</a:t>
            </a:r>
            <a:r>
              <a:rPr lang="el-GR" dirty="0">
                <a:sym typeface="Wingdings" panose="05000000000000000000" pitchFamily="2" charset="2"/>
              </a:rPr>
              <a:t> </a:t>
            </a:r>
            <a:r>
              <a:rPr lang="en-US" dirty="0">
                <a:sym typeface="Wingdings" panose="05000000000000000000" pitchFamily="2" charset="2"/>
              </a:rPr>
              <a:t>in debug folder but this is a different file</a:t>
            </a:r>
          </a:p>
        </p:txBody>
      </p:sp>
      <p:pic>
        <p:nvPicPr>
          <p:cNvPr id="4" name="Picture 3">
            <a:extLst>
              <a:ext uri="{FF2B5EF4-FFF2-40B4-BE49-F238E27FC236}">
                <a16:creationId xmlns:a16="http://schemas.microsoft.com/office/drawing/2014/main" id="{53C5E92F-D02E-4DEF-8936-32507896A45D}"/>
              </a:ext>
            </a:extLst>
          </p:cNvPr>
          <p:cNvPicPr>
            <a:picLocks noChangeAspect="1"/>
          </p:cNvPicPr>
          <p:nvPr/>
        </p:nvPicPr>
        <p:blipFill>
          <a:blip r:embed="rId2"/>
          <a:stretch>
            <a:fillRect/>
          </a:stretch>
        </p:blipFill>
        <p:spPr>
          <a:xfrm>
            <a:off x="6241060" y="2428308"/>
            <a:ext cx="5950940" cy="2465953"/>
          </a:xfrm>
          <a:prstGeom prst="rect">
            <a:avLst/>
          </a:prstGeom>
        </p:spPr>
      </p:pic>
    </p:spTree>
    <p:extLst>
      <p:ext uri="{BB962C8B-B14F-4D97-AF65-F5344CB8AC3E}">
        <p14:creationId xmlns:p14="http://schemas.microsoft.com/office/powerpoint/2010/main" val="2577005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4974-2A44-4A0A-A5F6-5B824DEF64E5}"/>
              </a:ext>
            </a:extLst>
          </p:cNvPr>
          <p:cNvSpPr>
            <a:spLocks noGrp="1"/>
          </p:cNvSpPr>
          <p:nvPr>
            <p:ph type="title"/>
          </p:nvPr>
        </p:nvSpPr>
        <p:spPr/>
        <p:txBody>
          <a:bodyPr/>
          <a:lstStyle/>
          <a:p>
            <a:r>
              <a:rPr lang="en-US" dirty="0"/>
              <a:t>Android</a:t>
            </a:r>
          </a:p>
        </p:txBody>
      </p:sp>
      <p:sp>
        <p:nvSpPr>
          <p:cNvPr id="3" name="Content Placeholder 2">
            <a:extLst>
              <a:ext uri="{FF2B5EF4-FFF2-40B4-BE49-F238E27FC236}">
                <a16:creationId xmlns:a16="http://schemas.microsoft.com/office/drawing/2014/main" id="{E7C47929-005F-4795-8C07-D9F5CD35A838}"/>
              </a:ext>
            </a:extLst>
          </p:cNvPr>
          <p:cNvSpPr>
            <a:spLocks noGrp="1"/>
          </p:cNvSpPr>
          <p:nvPr>
            <p:ph idx="1"/>
          </p:nvPr>
        </p:nvSpPr>
        <p:spPr>
          <a:xfrm>
            <a:off x="443365" y="1825625"/>
            <a:ext cx="5500235" cy="4351338"/>
          </a:xfrm>
        </p:spPr>
        <p:txBody>
          <a:bodyPr>
            <a:normAutofit lnSpcReduction="10000"/>
          </a:bodyPr>
          <a:lstStyle/>
          <a:p>
            <a:r>
              <a:rPr lang="en-US" dirty="0"/>
              <a:t>Package identifier: it should be unique in App Store</a:t>
            </a:r>
            <a:endParaRPr lang="el-GR" dirty="0"/>
          </a:p>
          <a:p>
            <a:r>
              <a:rPr lang="en-US" dirty="0"/>
              <a:t>If you change it in </a:t>
            </a:r>
            <a:r>
              <a:rPr lang="en-US" dirty="0">
                <a:solidFill>
                  <a:srgbClr val="FFC000"/>
                </a:solidFill>
              </a:rPr>
              <a:t>AndroidManifest.xml</a:t>
            </a:r>
            <a:r>
              <a:rPr lang="el-GR" dirty="0"/>
              <a:t> </a:t>
            </a:r>
            <a:r>
              <a:rPr lang="en-US" dirty="0"/>
              <a:t>you should change it in all other files such as</a:t>
            </a:r>
            <a:r>
              <a:rPr lang="el-GR" dirty="0"/>
              <a:t>: </a:t>
            </a:r>
            <a:endParaRPr lang="en-US" dirty="0"/>
          </a:p>
          <a:p>
            <a:pPr lvl="1"/>
            <a:r>
              <a:rPr lang="en-US" dirty="0"/>
              <a:t>android</a:t>
            </a:r>
            <a:r>
              <a:rPr lang="en-US" dirty="0">
                <a:sym typeface="Wingdings" panose="05000000000000000000" pitchFamily="2" charset="2"/>
              </a:rPr>
              <a:t>srcd</a:t>
            </a:r>
            <a:r>
              <a:rPr lang="en-US" dirty="0"/>
              <a:t>ebug</a:t>
            </a:r>
            <a:r>
              <a:rPr lang="en-US" dirty="0">
                <a:sym typeface="Wingdings" panose="05000000000000000000" pitchFamily="2" charset="2"/>
              </a:rPr>
              <a:t> AndroidManifest.xml</a:t>
            </a:r>
          </a:p>
          <a:p>
            <a:pPr lvl="1"/>
            <a:r>
              <a:rPr lang="en-US" dirty="0">
                <a:sym typeface="Wingdings" panose="05000000000000000000" pitchFamily="2" charset="2"/>
              </a:rPr>
              <a:t>androidappmainkotlincomexamplepublish_exampleMainActivity.kt</a:t>
            </a:r>
          </a:p>
          <a:p>
            <a:pPr lvl="1"/>
            <a:r>
              <a:rPr lang="en-US" dirty="0">
                <a:sym typeface="Wingdings" panose="05000000000000000000" pitchFamily="2" charset="2"/>
              </a:rPr>
              <a:t>androidappbuild.grandle</a:t>
            </a:r>
            <a:endParaRPr lang="en-US" dirty="0"/>
          </a:p>
        </p:txBody>
      </p:sp>
      <p:pic>
        <p:nvPicPr>
          <p:cNvPr id="4" name="Picture 3">
            <a:extLst>
              <a:ext uri="{FF2B5EF4-FFF2-40B4-BE49-F238E27FC236}">
                <a16:creationId xmlns:a16="http://schemas.microsoft.com/office/drawing/2014/main" id="{4623C4F4-508A-42FB-93D9-7024402E7D45}"/>
              </a:ext>
            </a:extLst>
          </p:cNvPr>
          <p:cNvPicPr>
            <a:picLocks noChangeAspect="1"/>
          </p:cNvPicPr>
          <p:nvPr/>
        </p:nvPicPr>
        <p:blipFill>
          <a:blip r:embed="rId2"/>
          <a:stretch>
            <a:fillRect/>
          </a:stretch>
        </p:blipFill>
        <p:spPr>
          <a:xfrm>
            <a:off x="5943600" y="2032635"/>
            <a:ext cx="6248400" cy="1000125"/>
          </a:xfrm>
          <a:prstGeom prst="rect">
            <a:avLst/>
          </a:prstGeom>
        </p:spPr>
      </p:pic>
      <p:pic>
        <p:nvPicPr>
          <p:cNvPr id="5" name="Picture 4">
            <a:extLst>
              <a:ext uri="{FF2B5EF4-FFF2-40B4-BE49-F238E27FC236}">
                <a16:creationId xmlns:a16="http://schemas.microsoft.com/office/drawing/2014/main" id="{3BAA8BD1-D894-407C-84DA-6C69CE3ABBC6}"/>
              </a:ext>
            </a:extLst>
          </p:cNvPr>
          <p:cNvPicPr>
            <a:picLocks noChangeAspect="1"/>
          </p:cNvPicPr>
          <p:nvPr/>
        </p:nvPicPr>
        <p:blipFill>
          <a:blip r:embed="rId3"/>
          <a:stretch>
            <a:fillRect/>
          </a:stretch>
        </p:blipFill>
        <p:spPr>
          <a:xfrm>
            <a:off x="5943600" y="5046323"/>
            <a:ext cx="6248400" cy="1784134"/>
          </a:xfrm>
          <a:prstGeom prst="rect">
            <a:avLst/>
          </a:prstGeom>
        </p:spPr>
      </p:pic>
      <p:pic>
        <p:nvPicPr>
          <p:cNvPr id="7" name="Picture 6">
            <a:extLst>
              <a:ext uri="{FF2B5EF4-FFF2-40B4-BE49-F238E27FC236}">
                <a16:creationId xmlns:a16="http://schemas.microsoft.com/office/drawing/2014/main" id="{8D711A15-DD47-4D39-A92D-9F4314B0EAC9}"/>
              </a:ext>
            </a:extLst>
          </p:cNvPr>
          <p:cNvPicPr>
            <a:picLocks noChangeAspect="1"/>
          </p:cNvPicPr>
          <p:nvPr/>
        </p:nvPicPr>
        <p:blipFill>
          <a:blip r:embed="rId4"/>
          <a:stretch>
            <a:fillRect/>
          </a:stretch>
        </p:blipFill>
        <p:spPr>
          <a:xfrm>
            <a:off x="5943600" y="3147474"/>
            <a:ext cx="6206872" cy="1784134"/>
          </a:xfrm>
          <a:prstGeom prst="rect">
            <a:avLst/>
          </a:prstGeom>
        </p:spPr>
      </p:pic>
    </p:spTree>
    <p:extLst>
      <p:ext uri="{BB962C8B-B14F-4D97-AF65-F5344CB8AC3E}">
        <p14:creationId xmlns:p14="http://schemas.microsoft.com/office/powerpoint/2010/main" val="3797307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D4BD-4FD5-493C-9E07-D5EDA3479CC6}"/>
              </a:ext>
            </a:extLst>
          </p:cNvPr>
          <p:cNvSpPr>
            <a:spLocks noGrp="1"/>
          </p:cNvSpPr>
          <p:nvPr>
            <p:ph type="title"/>
          </p:nvPr>
        </p:nvSpPr>
        <p:spPr/>
        <p:txBody>
          <a:bodyPr/>
          <a:lstStyle/>
          <a:p>
            <a:r>
              <a:rPr lang="en-US" dirty="0"/>
              <a:t>iOS</a:t>
            </a:r>
          </a:p>
        </p:txBody>
      </p:sp>
      <p:sp>
        <p:nvSpPr>
          <p:cNvPr id="3" name="Content Placeholder 2">
            <a:extLst>
              <a:ext uri="{FF2B5EF4-FFF2-40B4-BE49-F238E27FC236}">
                <a16:creationId xmlns:a16="http://schemas.microsoft.com/office/drawing/2014/main" id="{EC34C620-5F51-4834-B3FA-C00E9DC493D7}"/>
              </a:ext>
            </a:extLst>
          </p:cNvPr>
          <p:cNvSpPr>
            <a:spLocks noGrp="1"/>
          </p:cNvSpPr>
          <p:nvPr>
            <p:ph idx="1"/>
          </p:nvPr>
        </p:nvSpPr>
        <p:spPr>
          <a:xfrm>
            <a:off x="443365" y="1825625"/>
            <a:ext cx="5652635" cy="4351338"/>
          </a:xfrm>
        </p:spPr>
        <p:txBody>
          <a:bodyPr/>
          <a:lstStyle/>
          <a:p>
            <a:r>
              <a:rPr lang="en-US" dirty="0"/>
              <a:t>ios</a:t>
            </a:r>
            <a:r>
              <a:rPr lang="en-US" dirty="0">
                <a:sym typeface="Wingdings" panose="05000000000000000000" pitchFamily="2" charset="2"/>
              </a:rPr>
              <a:t>RunnerInfo.plist : we check if all the permissions the app needs are correct</a:t>
            </a:r>
          </a:p>
          <a:p>
            <a:r>
              <a:rPr lang="en-US" dirty="0">
                <a:sym typeface="Wingdings" panose="05000000000000000000" pitchFamily="2" charset="2"/>
              </a:rPr>
              <a:t>Package identifier and app title are inserted in XCode</a:t>
            </a:r>
          </a:p>
          <a:p>
            <a:pPr lvl="1"/>
            <a:r>
              <a:rPr lang="en-US" dirty="0">
                <a:sym typeface="Wingdings" panose="05000000000000000000" pitchFamily="2" charset="2"/>
              </a:rPr>
              <a:t> open folder:</a:t>
            </a:r>
            <a:r>
              <a:rPr lang="el-GR" dirty="0">
                <a:sym typeface="Wingdings" panose="05000000000000000000" pitchFamily="2" charset="2"/>
              </a:rPr>
              <a:t> </a:t>
            </a:r>
            <a:r>
              <a:rPr lang="en-US" dirty="0">
                <a:sym typeface="Wingdings" panose="05000000000000000000" pitchFamily="2" charset="2"/>
              </a:rPr>
              <a:t>ios</a:t>
            </a:r>
            <a:r>
              <a:rPr lang="el-GR" dirty="0">
                <a:sym typeface="Wingdings" panose="05000000000000000000" pitchFamily="2" charset="2"/>
              </a:rPr>
              <a:t></a:t>
            </a:r>
            <a:r>
              <a:rPr lang="en-US" dirty="0">
                <a:sym typeface="Wingdings" panose="05000000000000000000" pitchFamily="2" charset="2"/>
              </a:rPr>
              <a:t>Runner.xcworkspace</a:t>
            </a:r>
            <a:endParaRPr lang="en-US" dirty="0"/>
          </a:p>
        </p:txBody>
      </p:sp>
      <p:pic>
        <p:nvPicPr>
          <p:cNvPr id="4" name="Picture 3">
            <a:extLst>
              <a:ext uri="{FF2B5EF4-FFF2-40B4-BE49-F238E27FC236}">
                <a16:creationId xmlns:a16="http://schemas.microsoft.com/office/drawing/2014/main" id="{A20F2DA9-0F9B-4E2F-93AF-EEE11A4254CD}"/>
              </a:ext>
            </a:extLst>
          </p:cNvPr>
          <p:cNvPicPr>
            <a:picLocks noChangeAspect="1"/>
          </p:cNvPicPr>
          <p:nvPr/>
        </p:nvPicPr>
        <p:blipFill>
          <a:blip r:embed="rId2"/>
          <a:stretch>
            <a:fillRect/>
          </a:stretch>
        </p:blipFill>
        <p:spPr>
          <a:xfrm>
            <a:off x="6197600" y="1481236"/>
            <a:ext cx="5161280" cy="2960271"/>
          </a:xfrm>
          <a:prstGeom prst="rect">
            <a:avLst/>
          </a:prstGeom>
        </p:spPr>
      </p:pic>
      <p:pic>
        <p:nvPicPr>
          <p:cNvPr id="6" name="Picture 5">
            <a:extLst>
              <a:ext uri="{FF2B5EF4-FFF2-40B4-BE49-F238E27FC236}">
                <a16:creationId xmlns:a16="http://schemas.microsoft.com/office/drawing/2014/main" id="{16968973-2AE6-47AD-8DCA-7A5CE0EA1FC6}"/>
              </a:ext>
            </a:extLst>
          </p:cNvPr>
          <p:cNvPicPr>
            <a:picLocks noChangeAspect="1"/>
          </p:cNvPicPr>
          <p:nvPr/>
        </p:nvPicPr>
        <p:blipFill>
          <a:blip r:embed="rId3"/>
          <a:stretch>
            <a:fillRect/>
          </a:stretch>
        </p:blipFill>
        <p:spPr>
          <a:xfrm>
            <a:off x="5122878" y="4844287"/>
            <a:ext cx="6953250" cy="1743075"/>
          </a:xfrm>
          <a:prstGeom prst="rect">
            <a:avLst/>
          </a:prstGeom>
        </p:spPr>
      </p:pic>
    </p:spTree>
    <p:extLst>
      <p:ext uri="{BB962C8B-B14F-4D97-AF65-F5344CB8AC3E}">
        <p14:creationId xmlns:p14="http://schemas.microsoft.com/office/powerpoint/2010/main" val="3198869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61EF-5CFD-4C65-A44F-0526F98CC1D1}"/>
              </a:ext>
            </a:extLst>
          </p:cNvPr>
          <p:cNvSpPr>
            <a:spLocks noGrp="1"/>
          </p:cNvSpPr>
          <p:nvPr>
            <p:ph type="title"/>
          </p:nvPr>
        </p:nvSpPr>
        <p:spPr/>
        <p:txBody>
          <a:bodyPr/>
          <a:lstStyle/>
          <a:p>
            <a:r>
              <a:rPr lang="en-US" dirty="0"/>
              <a:t>Adding Icons</a:t>
            </a:r>
          </a:p>
        </p:txBody>
      </p:sp>
      <p:sp>
        <p:nvSpPr>
          <p:cNvPr id="3" name="Content Placeholder 2">
            <a:extLst>
              <a:ext uri="{FF2B5EF4-FFF2-40B4-BE49-F238E27FC236}">
                <a16:creationId xmlns:a16="http://schemas.microsoft.com/office/drawing/2014/main" id="{1F2706A5-02F3-4BE3-AC4D-8FD03C6C802B}"/>
              </a:ext>
            </a:extLst>
          </p:cNvPr>
          <p:cNvSpPr>
            <a:spLocks noGrp="1"/>
          </p:cNvSpPr>
          <p:nvPr>
            <p:ph idx="1"/>
          </p:nvPr>
        </p:nvSpPr>
        <p:spPr>
          <a:xfrm>
            <a:off x="0" y="1196502"/>
            <a:ext cx="12118019" cy="3162435"/>
          </a:xfrm>
        </p:spPr>
        <p:txBody>
          <a:bodyPr>
            <a:normAutofit fontScale="70000" lnSpcReduction="20000"/>
          </a:bodyPr>
          <a:lstStyle/>
          <a:p>
            <a:r>
              <a:rPr lang="en-US" dirty="0"/>
              <a:t>flutter_launcher_icons</a:t>
            </a:r>
          </a:p>
          <a:p>
            <a:pPr lvl="1"/>
            <a:r>
              <a:rPr lang="en-US" dirty="0"/>
              <a:t>We use this package to automatically generate all the images needed</a:t>
            </a:r>
          </a:p>
          <a:p>
            <a:pPr lvl="1"/>
            <a:r>
              <a:rPr lang="en-US" dirty="0"/>
              <a:t>We add it in “</a:t>
            </a:r>
            <a:r>
              <a:rPr lang="en-US" dirty="0" err="1"/>
              <a:t>dev_dependencies</a:t>
            </a:r>
            <a:r>
              <a:rPr lang="en-US" dirty="0"/>
              <a:t>” in pubspec.yaml because we don't want it to be part of the final application</a:t>
            </a:r>
          </a:p>
          <a:p>
            <a:r>
              <a:rPr lang="en-US" dirty="0" err="1"/>
              <a:t>Image_path</a:t>
            </a:r>
            <a:r>
              <a:rPr lang="en-US" dirty="0"/>
              <a:t>: icons path</a:t>
            </a:r>
            <a:endParaRPr lang="el-GR" dirty="0"/>
          </a:p>
          <a:p>
            <a:r>
              <a:rPr lang="en-US" dirty="0"/>
              <a:t>Adaptive icon : round icons used in apps</a:t>
            </a:r>
          </a:p>
          <a:p>
            <a:pPr lvl="1"/>
            <a:r>
              <a:rPr lang="en-US" dirty="0"/>
              <a:t>Adaptive background : color</a:t>
            </a:r>
          </a:p>
          <a:p>
            <a:pPr lvl="1"/>
            <a:r>
              <a:rPr lang="en-US" dirty="0"/>
              <a:t>Adaptive foreground</a:t>
            </a:r>
            <a:r>
              <a:rPr lang="el-GR" dirty="0"/>
              <a:t> : </a:t>
            </a:r>
            <a:r>
              <a:rPr lang="en-US" dirty="0"/>
              <a:t>icon</a:t>
            </a:r>
            <a:endParaRPr lang="el-GR" dirty="0"/>
          </a:p>
          <a:p>
            <a:r>
              <a:rPr lang="en-US" dirty="0"/>
              <a:t>Creates icons for each different mobile version the user is using for both Android and iOS</a:t>
            </a:r>
          </a:p>
          <a:p>
            <a:r>
              <a:rPr lang="en-US" dirty="0"/>
              <a:t>Run the command that the package has in the Readme file : </a:t>
            </a:r>
            <a:r>
              <a:rPr lang="en-US" dirty="0">
                <a:solidFill>
                  <a:schemeClr val="accent6">
                    <a:lumMod val="75000"/>
                  </a:schemeClr>
                </a:solidFill>
              </a:rPr>
              <a:t>flutter pub run flutter_launcher_icons:main</a:t>
            </a:r>
          </a:p>
          <a:p>
            <a:endParaRPr lang="en-US" dirty="0"/>
          </a:p>
        </p:txBody>
      </p:sp>
      <p:pic>
        <p:nvPicPr>
          <p:cNvPr id="10" name="Picture 9">
            <a:extLst>
              <a:ext uri="{FF2B5EF4-FFF2-40B4-BE49-F238E27FC236}">
                <a16:creationId xmlns:a16="http://schemas.microsoft.com/office/drawing/2014/main" id="{E6B05E6D-CCA5-4B8A-847F-FE7A459AF0E8}"/>
              </a:ext>
            </a:extLst>
          </p:cNvPr>
          <p:cNvPicPr>
            <a:picLocks noChangeAspect="1"/>
          </p:cNvPicPr>
          <p:nvPr/>
        </p:nvPicPr>
        <p:blipFill>
          <a:blip r:embed="rId3"/>
          <a:stretch>
            <a:fillRect/>
          </a:stretch>
        </p:blipFill>
        <p:spPr>
          <a:xfrm>
            <a:off x="6466216" y="4240008"/>
            <a:ext cx="5711327" cy="2581833"/>
          </a:xfrm>
          <a:prstGeom prst="rect">
            <a:avLst/>
          </a:prstGeom>
        </p:spPr>
      </p:pic>
      <p:pic>
        <p:nvPicPr>
          <p:cNvPr id="4" name="Picture 3">
            <a:extLst>
              <a:ext uri="{FF2B5EF4-FFF2-40B4-BE49-F238E27FC236}">
                <a16:creationId xmlns:a16="http://schemas.microsoft.com/office/drawing/2014/main" id="{A841C4DF-5860-496D-9E2D-CF26FBC2916E}"/>
              </a:ext>
            </a:extLst>
          </p:cNvPr>
          <p:cNvPicPr>
            <a:picLocks noChangeAspect="1"/>
          </p:cNvPicPr>
          <p:nvPr/>
        </p:nvPicPr>
        <p:blipFill>
          <a:blip r:embed="rId4"/>
          <a:stretch>
            <a:fillRect/>
          </a:stretch>
        </p:blipFill>
        <p:spPr>
          <a:xfrm>
            <a:off x="444500" y="4083257"/>
            <a:ext cx="5475492" cy="2774743"/>
          </a:xfrm>
          <a:prstGeom prst="rect">
            <a:avLst/>
          </a:prstGeom>
        </p:spPr>
      </p:pic>
    </p:spTree>
    <p:extLst>
      <p:ext uri="{BB962C8B-B14F-4D97-AF65-F5344CB8AC3E}">
        <p14:creationId xmlns:p14="http://schemas.microsoft.com/office/powerpoint/2010/main" val="147907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CFB76-CFAE-487C-AA4F-D13FC0912218}"/>
              </a:ext>
            </a:extLst>
          </p:cNvPr>
          <p:cNvSpPr>
            <a:spLocks noGrp="1"/>
          </p:cNvSpPr>
          <p:nvPr>
            <p:ph type="title"/>
          </p:nvPr>
        </p:nvSpPr>
        <p:spPr/>
        <p:txBody>
          <a:bodyPr/>
          <a:lstStyle/>
          <a:p>
            <a:r>
              <a:rPr lang="en-US" dirty="0"/>
              <a:t>Adding Splash Screen - Android</a:t>
            </a:r>
          </a:p>
        </p:txBody>
      </p:sp>
      <p:sp>
        <p:nvSpPr>
          <p:cNvPr id="3" name="Content Placeholder 2">
            <a:extLst>
              <a:ext uri="{FF2B5EF4-FFF2-40B4-BE49-F238E27FC236}">
                <a16:creationId xmlns:a16="http://schemas.microsoft.com/office/drawing/2014/main" id="{FE001318-B2C1-4CF2-B2D4-E4DB09892A97}"/>
              </a:ext>
            </a:extLst>
          </p:cNvPr>
          <p:cNvSpPr>
            <a:spLocks noGrp="1"/>
          </p:cNvSpPr>
          <p:nvPr>
            <p:ph idx="1"/>
          </p:nvPr>
        </p:nvSpPr>
        <p:spPr>
          <a:xfrm>
            <a:off x="443365" y="1825625"/>
            <a:ext cx="10252213" cy="3156358"/>
          </a:xfrm>
        </p:spPr>
        <p:txBody>
          <a:bodyPr>
            <a:normAutofit lnSpcReduction="10000"/>
          </a:bodyPr>
          <a:lstStyle/>
          <a:p>
            <a:r>
              <a:rPr lang="en-US" dirty="0"/>
              <a:t>Android</a:t>
            </a:r>
            <a:r>
              <a:rPr lang="en-US" dirty="0">
                <a:sym typeface="Wingdings" panose="05000000000000000000" pitchFamily="2" charset="2"/>
              </a:rPr>
              <a:t>appreslaunch_background.xml: loading screen</a:t>
            </a:r>
          </a:p>
          <a:p>
            <a:r>
              <a:rPr lang="el-GR" dirty="0">
                <a:sym typeface="Wingdings" panose="05000000000000000000" pitchFamily="2" charset="2"/>
              </a:rPr>
              <a:t>1) </a:t>
            </a:r>
            <a:r>
              <a:rPr lang="en-US" dirty="0">
                <a:sym typeface="Wingdings" panose="05000000000000000000" pitchFamily="2" charset="2"/>
              </a:rPr>
              <a:t>In all  </a:t>
            </a:r>
            <a:r>
              <a:rPr lang="el-GR" dirty="0" err="1">
                <a:sym typeface="Wingdings" panose="05000000000000000000" pitchFamily="2" charset="2"/>
              </a:rPr>
              <a:t>drawable_hdpi</a:t>
            </a:r>
            <a:r>
              <a:rPr lang="el-GR" dirty="0">
                <a:sym typeface="Wingdings" panose="05000000000000000000" pitchFamily="2" charset="2"/>
              </a:rPr>
              <a:t> </a:t>
            </a:r>
            <a:r>
              <a:rPr lang="en-US" dirty="0" err="1">
                <a:sym typeface="Wingdings" panose="05000000000000000000" pitchFamily="2" charset="2"/>
              </a:rPr>
              <a:t>etc</a:t>
            </a:r>
            <a:r>
              <a:rPr lang="el-GR" dirty="0">
                <a:sym typeface="Wingdings" panose="05000000000000000000" pitchFamily="2" charset="2"/>
              </a:rPr>
              <a:t>. </a:t>
            </a:r>
            <a:r>
              <a:rPr lang="en-US" dirty="0">
                <a:sym typeface="Wingdings" panose="05000000000000000000" pitchFamily="2" charset="2"/>
              </a:rPr>
              <a:t>folders we add the icons and splash screen icons such as </a:t>
            </a:r>
            <a:r>
              <a:rPr lang="en-US" dirty="0">
                <a:solidFill>
                  <a:srgbClr val="FFC000"/>
                </a:solidFill>
                <a:sym typeface="Wingdings" panose="05000000000000000000" pitchFamily="2" charset="2"/>
              </a:rPr>
              <a:t>splash_icon.png</a:t>
            </a:r>
          </a:p>
          <a:p>
            <a:r>
              <a:rPr lang="el-GR" dirty="0">
                <a:sym typeface="Wingdings" panose="05000000000000000000" pitchFamily="2" charset="2"/>
              </a:rPr>
              <a:t>2) </a:t>
            </a:r>
            <a:r>
              <a:rPr lang="en-US" dirty="0">
                <a:sym typeface="Wingdings" panose="05000000000000000000" pitchFamily="2" charset="2"/>
              </a:rPr>
              <a:t>valuescolors.xml add the splash color</a:t>
            </a:r>
          </a:p>
          <a:p>
            <a:r>
              <a:rPr lang="el-GR" dirty="0">
                <a:sym typeface="Wingdings" panose="05000000000000000000" pitchFamily="2" charset="2"/>
              </a:rPr>
              <a:t>3) </a:t>
            </a:r>
            <a:r>
              <a:rPr lang="en-US" dirty="0" err="1">
                <a:solidFill>
                  <a:srgbClr val="FFFF00"/>
                </a:solidFill>
                <a:sym typeface="Wingdings" panose="05000000000000000000" pitchFamily="2" charset="2"/>
              </a:rPr>
              <a:t>drawablelaunch_background</a:t>
            </a:r>
            <a:r>
              <a:rPr lang="el-GR" dirty="0">
                <a:solidFill>
                  <a:srgbClr val="FFFF00"/>
                </a:solidFill>
                <a:sym typeface="Wingdings" panose="05000000000000000000" pitchFamily="2" charset="2"/>
              </a:rPr>
              <a:t>.</a:t>
            </a:r>
            <a:r>
              <a:rPr lang="en-US" dirty="0">
                <a:solidFill>
                  <a:srgbClr val="FFFF00"/>
                </a:solidFill>
                <a:sym typeface="Wingdings" panose="05000000000000000000" pitchFamily="2" charset="2"/>
              </a:rPr>
              <a:t>xml</a:t>
            </a:r>
            <a:r>
              <a:rPr lang="el-GR" dirty="0">
                <a:solidFill>
                  <a:srgbClr val="FFFF00"/>
                </a:solidFill>
                <a:sym typeface="Wingdings" panose="05000000000000000000" pitchFamily="2" charset="2"/>
              </a:rPr>
              <a:t> </a:t>
            </a:r>
            <a:r>
              <a:rPr lang="en-US" dirty="0">
                <a:sym typeface="Wingdings" panose="05000000000000000000" pitchFamily="2" charset="2"/>
              </a:rPr>
              <a:t>and</a:t>
            </a:r>
            <a:r>
              <a:rPr lang="el-GR" dirty="0">
                <a:sym typeface="Wingdings" panose="05000000000000000000" pitchFamily="2" charset="2"/>
              </a:rPr>
              <a:t> </a:t>
            </a:r>
            <a:r>
              <a:rPr lang="en-US" dirty="0">
                <a:solidFill>
                  <a:srgbClr val="FFFF00"/>
                </a:solidFill>
                <a:sym typeface="Wingdings" panose="05000000000000000000" pitchFamily="2" charset="2"/>
              </a:rPr>
              <a:t>drawable-v21</a:t>
            </a:r>
            <a:r>
              <a:rPr lang="el-GR" dirty="0">
                <a:solidFill>
                  <a:srgbClr val="FFFF00"/>
                </a:solidFill>
                <a:sym typeface="Wingdings" panose="05000000000000000000" pitchFamily="2" charset="2"/>
              </a:rPr>
              <a:t></a:t>
            </a:r>
            <a:r>
              <a:rPr lang="en-US" dirty="0">
                <a:solidFill>
                  <a:srgbClr val="FFFF00"/>
                </a:solidFill>
                <a:sym typeface="Wingdings" panose="05000000000000000000" pitchFamily="2" charset="2"/>
              </a:rPr>
              <a:t>launch_background.xml</a:t>
            </a:r>
            <a:r>
              <a:rPr lang="el-GR" dirty="0">
                <a:sym typeface="Wingdings" panose="05000000000000000000" pitchFamily="2" charset="2"/>
              </a:rPr>
              <a:t> </a:t>
            </a:r>
            <a:r>
              <a:rPr lang="en-US" dirty="0">
                <a:sym typeface="Wingdings" panose="05000000000000000000" pitchFamily="2" charset="2"/>
              </a:rPr>
              <a:t>add color title add in colors.xml for example @color/splash</a:t>
            </a:r>
          </a:p>
          <a:p>
            <a:endParaRPr lang="en-US" dirty="0"/>
          </a:p>
        </p:txBody>
      </p:sp>
      <p:pic>
        <p:nvPicPr>
          <p:cNvPr id="4" name="Picture 3">
            <a:extLst>
              <a:ext uri="{FF2B5EF4-FFF2-40B4-BE49-F238E27FC236}">
                <a16:creationId xmlns:a16="http://schemas.microsoft.com/office/drawing/2014/main" id="{EA21B1F0-8814-4F60-A8F9-6BF50A37B969}"/>
              </a:ext>
            </a:extLst>
          </p:cNvPr>
          <p:cNvPicPr>
            <a:picLocks noChangeAspect="1"/>
          </p:cNvPicPr>
          <p:nvPr/>
        </p:nvPicPr>
        <p:blipFill>
          <a:blip r:embed="rId2"/>
          <a:stretch>
            <a:fillRect/>
          </a:stretch>
        </p:blipFill>
        <p:spPr>
          <a:xfrm>
            <a:off x="10911289" y="1413631"/>
            <a:ext cx="1280711" cy="3235961"/>
          </a:xfrm>
          <a:prstGeom prst="rect">
            <a:avLst/>
          </a:prstGeom>
        </p:spPr>
      </p:pic>
      <p:pic>
        <p:nvPicPr>
          <p:cNvPr id="5" name="Picture 4">
            <a:extLst>
              <a:ext uri="{FF2B5EF4-FFF2-40B4-BE49-F238E27FC236}">
                <a16:creationId xmlns:a16="http://schemas.microsoft.com/office/drawing/2014/main" id="{47FD2E13-D19C-4401-BE03-10C11018E666}"/>
              </a:ext>
            </a:extLst>
          </p:cNvPr>
          <p:cNvPicPr>
            <a:picLocks noChangeAspect="1"/>
          </p:cNvPicPr>
          <p:nvPr/>
        </p:nvPicPr>
        <p:blipFill>
          <a:blip r:embed="rId3"/>
          <a:stretch>
            <a:fillRect/>
          </a:stretch>
        </p:blipFill>
        <p:spPr>
          <a:xfrm>
            <a:off x="152400" y="4890860"/>
            <a:ext cx="6535633" cy="1771752"/>
          </a:xfrm>
          <a:prstGeom prst="rect">
            <a:avLst/>
          </a:prstGeom>
        </p:spPr>
      </p:pic>
      <p:pic>
        <p:nvPicPr>
          <p:cNvPr id="8" name="Picture 7">
            <a:extLst>
              <a:ext uri="{FF2B5EF4-FFF2-40B4-BE49-F238E27FC236}">
                <a16:creationId xmlns:a16="http://schemas.microsoft.com/office/drawing/2014/main" id="{09CBA4FA-64BB-4771-BE8F-A1B60B4F8278}"/>
              </a:ext>
            </a:extLst>
          </p:cNvPr>
          <p:cNvPicPr>
            <a:picLocks noChangeAspect="1"/>
          </p:cNvPicPr>
          <p:nvPr/>
        </p:nvPicPr>
        <p:blipFill>
          <a:blip r:embed="rId4"/>
          <a:stretch>
            <a:fillRect/>
          </a:stretch>
        </p:blipFill>
        <p:spPr>
          <a:xfrm>
            <a:off x="6978998" y="4672526"/>
            <a:ext cx="4357826" cy="2143957"/>
          </a:xfrm>
          <a:prstGeom prst="rect">
            <a:avLst/>
          </a:prstGeom>
        </p:spPr>
      </p:pic>
      <p:sp>
        <p:nvSpPr>
          <p:cNvPr id="6" name="TextBox 5">
            <a:extLst>
              <a:ext uri="{FF2B5EF4-FFF2-40B4-BE49-F238E27FC236}">
                <a16:creationId xmlns:a16="http://schemas.microsoft.com/office/drawing/2014/main" id="{266DBF38-41D5-4A33-A9A3-DE3C6389A662}"/>
              </a:ext>
            </a:extLst>
          </p:cNvPr>
          <p:cNvSpPr txBox="1"/>
          <p:nvPr/>
        </p:nvSpPr>
        <p:spPr>
          <a:xfrm>
            <a:off x="10559375" y="1318605"/>
            <a:ext cx="488118" cy="400110"/>
          </a:xfrm>
          <a:prstGeom prst="rect">
            <a:avLst/>
          </a:prstGeom>
          <a:noFill/>
        </p:spPr>
        <p:txBody>
          <a:bodyPr wrap="square" rtlCol="0">
            <a:spAutoFit/>
          </a:bodyPr>
          <a:lstStyle/>
          <a:p>
            <a:r>
              <a:rPr lang="el-GR" sz="2000" dirty="0">
                <a:solidFill>
                  <a:srgbClr val="FF0000"/>
                </a:solidFill>
              </a:rPr>
              <a:t>1)</a:t>
            </a:r>
            <a:endParaRPr lang="en-US" sz="2000" dirty="0">
              <a:solidFill>
                <a:srgbClr val="FF0000"/>
              </a:solidFill>
            </a:endParaRPr>
          </a:p>
        </p:txBody>
      </p:sp>
      <p:sp>
        <p:nvSpPr>
          <p:cNvPr id="9" name="TextBox 8">
            <a:extLst>
              <a:ext uri="{FF2B5EF4-FFF2-40B4-BE49-F238E27FC236}">
                <a16:creationId xmlns:a16="http://schemas.microsoft.com/office/drawing/2014/main" id="{7BB27C10-3B8C-4765-B8BC-6CD20F87EAFD}"/>
              </a:ext>
            </a:extLst>
          </p:cNvPr>
          <p:cNvSpPr txBox="1"/>
          <p:nvPr/>
        </p:nvSpPr>
        <p:spPr>
          <a:xfrm>
            <a:off x="-44753" y="4521078"/>
            <a:ext cx="488118" cy="400110"/>
          </a:xfrm>
          <a:prstGeom prst="rect">
            <a:avLst/>
          </a:prstGeom>
          <a:noFill/>
        </p:spPr>
        <p:txBody>
          <a:bodyPr wrap="square" rtlCol="0">
            <a:spAutoFit/>
          </a:bodyPr>
          <a:lstStyle/>
          <a:p>
            <a:r>
              <a:rPr lang="el-GR" sz="2000" dirty="0">
                <a:solidFill>
                  <a:srgbClr val="FF0000"/>
                </a:solidFill>
              </a:rPr>
              <a:t>2)</a:t>
            </a:r>
            <a:endParaRPr lang="en-US" sz="2000" dirty="0">
              <a:solidFill>
                <a:srgbClr val="FF0000"/>
              </a:solidFill>
            </a:endParaRPr>
          </a:p>
        </p:txBody>
      </p:sp>
      <p:sp>
        <p:nvSpPr>
          <p:cNvPr id="10" name="TextBox 9">
            <a:extLst>
              <a:ext uri="{FF2B5EF4-FFF2-40B4-BE49-F238E27FC236}">
                <a16:creationId xmlns:a16="http://schemas.microsoft.com/office/drawing/2014/main" id="{87718D8E-D710-4192-82DC-5C0BA9A955E8}"/>
              </a:ext>
            </a:extLst>
          </p:cNvPr>
          <p:cNvSpPr txBox="1"/>
          <p:nvPr/>
        </p:nvSpPr>
        <p:spPr>
          <a:xfrm>
            <a:off x="6641127" y="4565302"/>
            <a:ext cx="488118" cy="400110"/>
          </a:xfrm>
          <a:prstGeom prst="rect">
            <a:avLst/>
          </a:prstGeom>
          <a:noFill/>
        </p:spPr>
        <p:txBody>
          <a:bodyPr wrap="square" rtlCol="0">
            <a:spAutoFit/>
          </a:bodyPr>
          <a:lstStyle/>
          <a:p>
            <a:r>
              <a:rPr lang="el-GR" sz="2000" dirty="0">
                <a:solidFill>
                  <a:srgbClr val="FF0000"/>
                </a:solidFill>
              </a:rPr>
              <a:t>3)</a:t>
            </a:r>
            <a:endParaRPr lang="en-US" sz="2000" dirty="0">
              <a:solidFill>
                <a:srgbClr val="FF0000"/>
              </a:solidFill>
            </a:endParaRPr>
          </a:p>
        </p:txBody>
      </p:sp>
    </p:spTree>
    <p:extLst>
      <p:ext uri="{BB962C8B-B14F-4D97-AF65-F5344CB8AC3E}">
        <p14:creationId xmlns:p14="http://schemas.microsoft.com/office/powerpoint/2010/main" val="425626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E9FE4-AB6C-4AAD-878A-70C418604B9B}"/>
              </a:ext>
            </a:extLst>
          </p:cNvPr>
          <p:cNvSpPr>
            <a:spLocks noGrp="1"/>
          </p:cNvSpPr>
          <p:nvPr>
            <p:ph type="title"/>
          </p:nvPr>
        </p:nvSpPr>
        <p:spPr/>
        <p:txBody>
          <a:bodyPr/>
          <a:lstStyle/>
          <a:p>
            <a:r>
              <a:rPr lang="en-US" dirty="0"/>
              <a:t>Use Mobile Camera</a:t>
            </a:r>
          </a:p>
        </p:txBody>
      </p:sp>
      <p:sp>
        <p:nvSpPr>
          <p:cNvPr id="3" name="Content Placeholder 2">
            <a:extLst>
              <a:ext uri="{FF2B5EF4-FFF2-40B4-BE49-F238E27FC236}">
                <a16:creationId xmlns:a16="http://schemas.microsoft.com/office/drawing/2014/main" id="{B42F1EB6-ABC4-46A8-AA1C-062E414B35BB}"/>
              </a:ext>
            </a:extLst>
          </p:cNvPr>
          <p:cNvSpPr>
            <a:spLocks noGrp="1"/>
          </p:cNvSpPr>
          <p:nvPr>
            <p:ph idx="1"/>
          </p:nvPr>
        </p:nvSpPr>
        <p:spPr>
          <a:xfrm>
            <a:off x="443365" y="1825625"/>
            <a:ext cx="11639144" cy="2922588"/>
          </a:xfrm>
        </p:spPr>
        <p:txBody>
          <a:bodyPr>
            <a:normAutofit fontScale="85000" lnSpcReduction="20000"/>
          </a:bodyPr>
          <a:lstStyle/>
          <a:p>
            <a:r>
              <a:rPr lang="en-US" dirty="0"/>
              <a:t>Package:</a:t>
            </a:r>
          </a:p>
          <a:p>
            <a:pPr lvl="1"/>
            <a:r>
              <a:rPr lang="en-US" dirty="0"/>
              <a:t>Image_picker </a:t>
            </a:r>
          </a:p>
          <a:p>
            <a:pPr lvl="2"/>
            <a:r>
              <a:rPr lang="en-US" dirty="0"/>
              <a:t>url: </a:t>
            </a:r>
            <a:r>
              <a:rPr lang="en-US" dirty="0">
                <a:hlinkClick r:id="rId2"/>
              </a:rPr>
              <a:t>https://pub.dev/packages/image_picker/install</a:t>
            </a:r>
            <a:endParaRPr lang="el-GR" dirty="0"/>
          </a:p>
          <a:p>
            <a:r>
              <a:rPr lang="en-US" dirty="0" err="1">
                <a:solidFill>
                  <a:schemeClr val="accent6">
                    <a:lumMod val="75000"/>
                  </a:schemeClr>
                </a:solidFill>
              </a:rPr>
              <a:t>imageSource</a:t>
            </a:r>
            <a:r>
              <a:rPr lang="en-US" dirty="0"/>
              <a:t> can be either one:</a:t>
            </a:r>
            <a:endParaRPr lang="el-GR" dirty="0"/>
          </a:p>
          <a:p>
            <a:pPr lvl="1"/>
            <a:r>
              <a:rPr lang="en-US" dirty="0"/>
              <a:t>Gallery</a:t>
            </a:r>
          </a:p>
          <a:p>
            <a:pPr lvl="1"/>
            <a:r>
              <a:rPr lang="en-US" dirty="0"/>
              <a:t>Camera</a:t>
            </a:r>
          </a:p>
          <a:p>
            <a:r>
              <a:rPr lang="en-US" dirty="0"/>
              <a:t>If in the</a:t>
            </a:r>
            <a:r>
              <a:rPr lang="el-GR" dirty="0"/>
              <a:t> </a:t>
            </a:r>
            <a:r>
              <a:rPr lang="en-US" dirty="0"/>
              <a:t>emulator camera is not working we are running in folder “emulator (in Android SDK path) the command line:</a:t>
            </a:r>
          </a:p>
          <a:p>
            <a:pPr lvl="1"/>
            <a:r>
              <a:rPr lang="en-US" dirty="0">
                <a:solidFill>
                  <a:schemeClr val="accent6">
                    <a:lumMod val="75000"/>
                  </a:schemeClr>
                </a:solidFill>
              </a:rPr>
              <a:t>emulator -camera-front webcam0 -avd </a:t>
            </a:r>
            <a:r>
              <a:rPr lang="el-GR" dirty="0">
                <a:solidFill>
                  <a:schemeClr val="accent6">
                    <a:lumMod val="75000"/>
                  </a:schemeClr>
                </a:solidFill>
              </a:rPr>
              <a:t>το_ονομα_του_</a:t>
            </a:r>
            <a:r>
              <a:rPr lang="en-US" dirty="0">
                <a:solidFill>
                  <a:schemeClr val="accent6">
                    <a:lumMod val="75000"/>
                  </a:schemeClr>
                </a:solidFill>
              </a:rPr>
              <a:t>emulator</a:t>
            </a:r>
          </a:p>
          <a:p>
            <a:endParaRPr lang="en-US" dirty="0"/>
          </a:p>
        </p:txBody>
      </p:sp>
      <p:pic>
        <p:nvPicPr>
          <p:cNvPr id="6" name="Picture 5">
            <a:extLst>
              <a:ext uri="{FF2B5EF4-FFF2-40B4-BE49-F238E27FC236}">
                <a16:creationId xmlns:a16="http://schemas.microsoft.com/office/drawing/2014/main" id="{0F0B9F9D-C876-41F0-BDC6-B1541C311B5C}"/>
              </a:ext>
            </a:extLst>
          </p:cNvPr>
          <p:cNvPicPr>
            <a:picLocks noChangeAspect="1"/>
          </p:cNvPicPr>
          <p:nvPr/>
        </p:nvPicPr>
        <p:blipFill>
          <a:blip r:embed="rId3"/>
          <a:stretch>
            <a:fillRect/>
          </a:stretch>
        </p:blipFill>
        <p:spPr>
          <a:xfrm>
            <a:off x="2281237" y="4867367"/>
            <a:ext cx="5800725" cy="1562100"/>
          </a:xfrm>
          <a:prstGeom prst="rect">
            <a:avLst/>
          </a:prstGeom>
        </p:spPr>
      </p:pic>
    </p:spTree>
    <p:extLst>
      <p:ext uri="{BB962C8B-B14F-4D97-AF65-F5344CB8AC3E}">
        <p14:creationId xmlns:p14="http://schemas.microsoft.com/office/powerpoint/2010/main" val="1923550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16E10-7FD8-48E3-9000-7F5460550CC1}"/>
              </a:ext>
            </a:extLst>
          </p:cNvPr>
          <p:cNvSpPr>
            <a:spLocks noGrp="1"/>
          </p:cNvSpPr>
          <p:nvPr>
            <p:ph type="title"/>
          </p:nvPr>
        </p:nvSpPr>
        <p:spPr/>
        <p:txBody>
          <a:bodyPr/>
          <a:lstStyle/>
          <a:p>
            <a:r>
              <a:rPr lang="en-US" dirty="0"/>
              <a:t>Adding SplashScreen - iOS</a:t>
            </a:r>
          </a:p>
        </p:txBody>
      </p:sp>
      <p:pic>
        <p:nvPicPr>
          <p:cNvPr id="4" name="Picture 3">
            <a:extLst>
              <a:ext uri="{FF2B5EF4-FFF2-40B4-BE49-F238E27FC236}">
                <a16:creationId xmlns:a16="http://schemas.microsoft.com/office/drawing/2014/main" id="{93D8B258-684F-4209-8FED-42902A4A5D00}"/>
              </a:ext>
            </a:extLst>
          </p:cNvPr>
          <p:cNvPicPr>
            <a:picLocks noChangeAspect="1"/>
          </p:cNvPicPr>
          <p:nvPr/>
        </p:nvPicPr>
        <p:blipFill>
          <a:blip r:embed="rId2"/>
          <a:stretch>
            <a:fillRect/>
          </a:stretch>
        </p:blipFill>
        <p:spPr>
          <a:xfrm>
            <a:off x="1683799" y="1771650"/>
            <a:ext cx="9144000" cy="4543425"/>
          </a:xfrm>
          <a:prstGeom prst="rect">
            <a:avLst/>
          </a:prstGeom>
        </p:spPr>
      </p:pic>
    </p:spTree>
    <p:extLst>
      <p:ext uri="{BB962C8B-B14F-4D97-AF65-F5344CB8AC3E}">
        <p14:creationId xmlns:p14="http://schemas.microsoft.com/office/powerpoint/2010/main" val="236690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2255-7460-438F-A069-B82EF090DE5B}"/>
              </a:ext>
            </a:extLst>
          </p:cNvPr>
          <p:cNvSpPr>
            <a:spLocks noGrp="1"/>
          </p:cNvSpPr>
          <p:nvPr>
            <p:ph type="title"/>
          </p:nvPr>
        </p:nvSpPr>
        <p:spPr/>
        <p:txBody>
          <a:bodyPr/>
          <a:lstStyle/>
          <a:p>
            <a:r>
              <a:rPr lang="en-US" dirty="0"/>
              <a:t>Use Mobile Camera</a:t>
            </a:r>
          </a:p>
        </p:txBody>
      </p:sp>
      <p:sp>
        <p:nvSpPr>
          <p:cNvPr id="3" name="Content Placeholder 2">
            <a:extLst>
              <a:ext uri="{FF2B5EF4-FFF2-40B4-BE49-F238E27FC236}">
                <a16:creationId xmlns:a16="http://schemas.microsoft.com/office/drawing/2014/main" id="{9D8E32A6-D5AF-4E05-A856-02B38F4937C6}"/>
              </a:ext>
            </a:extLst>
          </p:cNvPr>
          <p:cNvSpPr>
            <a:spLocks noGrp="1"/>
          </p:cNvSpPr>
          <p:nvPr>
            <p:ph idx="1"/>
          </p:nvPr>
        </p:nvSpPr>
        <p:spPr/>
        <p:txBody>
          <a:bodyPr>
            <a:normAutofit fontScale="92500" lnSpcReduction="10000"/>
          </a:bodyPr>
          <a:lstStyle/>
          <a:p>
            <a:r>
              <a:rPr lang="en-US" dirty="0"/>
              <a:t>In packages that are using native parts of the mobile such as microphone, camera etc. we read the “Read me” section to find the permissions needed </a:t>
            </a:r>
          </a:p>
          <a:p>
            <a:r>
              <a:rPr lang="en-US" dirty="0"/>
              <a:t>Camera permission for example</a:t>
            </a:r>
            <a:r>
              <a:rPr lang="el-GR" dirty="0"/>
              <a:t> :</a:t>
            </a:r>
          </a:p>
          <a:p>
            <a:pPr lvl="1"/>
            <a:r>
              <a:rPr lang="en-US" dirty="0"/>
              <a:t>Android:</a:t>
            </a:r>
          </a:p>
          <a:p>
            <a:pPr lvl="2"/>
            <a:r>
              <a:rPr lang="en-US" dirty="0"/>
              <a:t>No configuration required - the plugin should work out of the box.</a:t>
            </a:r>
          </a:p>
          <a:p>
            <a:pPr lvl="1"/>
            <a:r>
              <a:rPr lang="en-US" dirty="0"/>
              <a:t>iOS:</a:t>
            </a:r>
          </a:p>
          <a:p>
            <a:pPr lvl="2"/>
            <a:r>
              <a:rPr lang="en-US" dirty="0"/>
              <a:t>Add the following keys to your </a:t>
            </a:r>
            <a:r>
              <a:rPr lang="en-US" dirty="0">
                <a:solidFill>
                  <a:schemeClr val="accent6">
                    <a:lumMod val="75000"/>
                  </a:schemeClr>
                </a:solidFill>
              </a:rPr>
              <a:t>Info.plist </a:t>
            </a:r>
            <a:r>
              <a:rPr lang="en-US" dirty="0"/>
              <a:t>file, located in </a:t>
            </a:r>
            <a:r>
              <a:rPr lang="en-US" dirty="0">
                <a:solidFill>
                  <a:schemeClr val="accent6">
                    <a:lumMod val="75000"/>
                  </a:schemeClr>
                </a:solidFill>
              </a:rPr>
              <a:t>&lt;project root&gt;/ios/Runner/Info.plist</a:t>
            </a:r>
            <a:r>
              <a:rPr lang="en-US" dirty="0"/>
              <a:t>:</a:t>
            </a:r>
          </a:p>
          <a:p>
            <a:pPr lvl="3"/>
            <a:r>
              <a:rPr lang="en-US" dirty="0">
                <a:solidFill>
                  <a:schemeClr val="accent6">
                    <a:lumMod val="75000"/>
                  </a:schemeClr>
                </a:solidFill>
              </a:rPr>
              <a:t>NSPhotoLibraryUsageDescription</a:t>
            </a:r>
            <a:r>
              <a:rPr lang="en-US" dirty="0"/>
              <a:t> - describe why your app needs permission for the photo library. This is called Privacy - Photo Library Usage Description in the visual editor.</a:t>
            </a:r>
          </a:p>
          <a:p>
            <a:pPr lvl="3"/>
            <a:r>
              <a:rPr lang="en-US" dirty="0">
                <a:solidFill>
                  <a:schemeClr val="accent6">
                    <a:lumMod val="75000"/>
                  </a:schemeClr>
                </a:solidFill>
              </a:rPr>
              <a:t>NSCameraUsageDescription</a:t>
            </a:r>
            <a:r>
              <a:rPr lang="en-US" dirty="0"/>
              <a:t> - describe why your app needs access to the camera. This is called Privacy - Camera Usage Description in the visual editor.</a:t>
            </a:r>
          </a:p>
          <a:p>
            <a:pPr lvl="3"/>
            <a:r>
              <a:rPr lang="en-US" dirty="0">
                <a:solidFill>
                  <a:schemeClr val="accent6">
                    <a:lumMod val="75000"/>
                  </a:schemeClr>
                </a:solidFill>
              </a:rPr>
              <a:t>NSMicrophoneUsageDescription</a:t>
            </a:r>
            <a:r>
              <a:rPr lang="en-US" dirty="0"/>
              <a:t> - describe why your app needs access to the microphone, if you intend to record videos. This is called Privacy - Microphone Usage Description in the visual editor.</a:t>
            </a:r>
          </a:p>
        </p:txBody>
      </p:sp>
    </p:spTree>
    <p:extLst>
      <p:ext uri="{BB962C8B-B14F-4D97-AF65-F5344CB8AC3E}">
        <p14:creationId xmlns:p14="http://schemas.microsoft.com/office/powerpoint/2010/main" val="132979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A429-AC92-4BB0-9146-5399C4433F7F}"/>
              </a:ext>
            </a:extLst>
          </p:cNvPr>
          <p:cNvSpPr>
            <a:spLocks noGrp="1"/>
          </p:cNvSpPr>
          <p:nvPr>
            <p:ph type="title"/>
          </p:nvPr>
        </p:nvSpPr>
        <p:spPr/>
        <p:txBody>
          <a:bodyPr/>
          <a:lstStyle/>
          <a:p>
            <a:r>
              <a:rPr lang="en-US" dirty="0"/>
              <a:t>Use Mobile Camera - iOS</a:t>
            </a:r>
          </a:p>
        </p:txBody>
      </p:sp>
      <p:sp>
        <p:nvSpPr>
          <p:cNvPr id="3" name="Content Placeholder 2">
            <a:extLst>
              <a:ext uri="{FF2B5EF4-FFF2-40B4-BE49-F238E27FC236}">
                <a16:creationId xmlns:a16="http://schemas.microsoft.com/office/drawing/2014/main" id="{5A883720-7631-499B-98EC-5CB26E21D436}"/>
              </a:ext>
            </a:extLst>
          </p:cNvPr>
          <p:cNvSpPr>
            <a:spLocks noGrp="1"/>
          </p:cNvSpPr>
          <p:nvPr>
            <p:ph idx="1"/>
          </p:nvPr>
        </p:nvSpPr>
        <p:spPr>
          <a:xfrm>
            <a:off x="443364" y="1825625"/>
            <a:ext cx="9973207" cy="2284736"/>
          </a:xfrm>
        </p:spPr>
        <p:txBody>
          <a:bodyPr>
            <a:normAutofit/>
          </a:bodyPr>
          <a:lstStyle/>
          <a:p>
            <a:r>
              <a:rPr lang="en-US" dirty="0"/>
              <a:t>In</a:t>
            </a:r>
            <a:r>
              <a:rPr lang="el-GR" dirty="0"/>
              <a:t> </a:t>
            </a:r>
            <a:r>
              <a:rPr lang="en-US" dirty="0" err="1"/>
              <a:t>info.plist</a:t>
            </a:r>
            <a:r>
              <a:rPr lang="en-US" dirty="0"/>
              <a:t> we add information such as</a:t>
            </a:r>
            <a:r>
              <a:rPr lang="el-GR" dirty="0"/>
              <a:t>:</a:t>
            </a:r>
          </a:p>
          <a:p>
            <a:pPr lvl="1"/>
            <a:r>
              <a:rPr lang="en-US" dirty="0"/>
              <a:t>App version</a:t>
            </a:r>
            <a:endParaRPr lang="el-GR" dirty="0"/>
          </a:p>
          <a:p>
            <a:pPr lvl="1"/>
            <a:r>
              <a:rPr lang="en-US" dirty="0"/>
              <a:t>permissions</a:t>
            </a:r>
            <a:r>
              <a:rPr lang="el-GR" dirty="0"/>
              <a:t> </a:t>
            </a:r>
            <a:r>
              <a:rPr lang="en-US" dirty="0"/>
              <a:t>needed</a:t>
            </a:r>
            <a:endParaRPr lang="el-GR" dirty="0"/>
          </a:p>
          <a:p>
            <a:pPr lvl="1"/>
            <a:r>
              <a:rPr lang="en-US" dirty="0"/>
              <a:t>The text to be shown when the user is informed about the permissions needed</a:t>
            </a:r>
          </a:p>
        </p:txBody>
      </p:sp>
      <p:pic>
        <p:nvPicPr>
          <p:cNvPr id="4" name="Picture 3">
            <a:extLst>
              <a:ext uri="{FF2B5EF4-FFF2-40B4-BE49-F238E27FC236}">
                <a16:creationId xmlns:a16="http://schemas.microsoft.com/office/drawing/2014/main" id="{D45BAE1D-7E2D-42DB-84C0-B1E590B5FE9C}"/>
              </a:ext>
            </a:extLst>
          </p:cNvPr>
          <p:cNvPicPr>
            <a:picLocks noChangeAspect="1"/>
          </p:cNvPicPr>
          <p:nvPr/>
        </p:nvPicPr>
        <p:blipFill>
          <a:blip r:embed="rId2"/>
          <a:stretch>
            <a:fillRect/>
          </a:stretch>
        </p:blipFill>
        <p:spPr>
          <a:xfrm>
            <a:off x="10416572" y="1436889"/>
            <a:ext cx="1717548" cy="4535888"/>
          </a:xfrm>
          <a:prstGeom prst="rect">
            <a:avLst/>
          </a:prstGeom>
        </p:spPr>
      </p:pic>
      <p:pic>
        <p:nvPicPr>
          <p:cNvPr id="5" name="Picture 4">
            <a:extLst>
              <a:ext uri="{FF2B5EF4-FFF2-40B4-BE49-F238E27FC236}">
                <a16:creationId xmlns:a16="http://schemas.microsoft.com/office/drawing/2014/main" id="{08B27165-12CA-4483-BE36-DFC1C6DD7993}"/>
              </a:ext>
            </a:extLst>
          </p:cNvPr>
          <p:cNvPicPr>
            <a:picLocks noChangeAspect="1"/>
          </p:cNvPicPr>
          <p:nvPr/>
        </p:nvPicPr>
        <p:blipFill>
          <a:blip r:embed="rId3"/>
          <a:stretch>
            <a:fillRect/>
          </a:stretch>
        </p:blipFill>
        <p:spPr>
          <a:xfrm>
            <a:off x="687325" y="3952529"/>
            <a:ext cx="9077325" cy="2209800"/>
          </a:xfrm>
          <a:prstGeom prst="rect">
            <a:avLst/>
          </a:prstGeom>
        </p:spPr>
      </p:pic>
      <p:cxnSp>
        <p:nvCxnSpPr>
          <p:cNvPr id="7" name="Straight Arrow Connector 6">
            <a:extLst>
              <a:ext uri="{FF2B5EF4-FFF2-40B4-BE49-F238E27FC236}">
                <a16:creationId xmlns:a16="http://schemas.microsoft.com/office/drawing/2014/main" id="{BA932BCD-BD09-4DBB-AA03-26E43ACAD2DD}"/>
              </a:ext>
            </a:extLst>
          </p:cNvPr>
          <p:cNvCxnSpPr>
            <a:cxnSpLocks/>
          </p:cNvCxnSpPr>
          <p:nvPr/>
        </p:nvCxnSpPr>
        <p:spPr>
          <a:xfrm flipH="1">
            <a:off x="5042517" y="4412202"/>
            <a:ext cx="2601157" cy="1"/>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9" name="Straight Arrow Connector 8">
            <a:extLst>
              <a:ext uri="{FF2B5EF4-FFF2-40B4-BE49-F238E27FC236}">
                <a16:creationId xmlns:a16="http://schemas.microsoft.com/office/drawing/2014/main" id="{CA19425B-096D-440B-915F-6196E2CCDAAE}"/>
              </a:ext>
            </a:extLst>
          </p:cNvPr>
          <p:cNvCxnSpPr>
            <a:cxnSpLocks/>
          </p:cNvCxnSpPr>
          <p:nvPr/>
        </p:nvCxnSpPr>
        <p:spPr>
          <a:xfrm flipH="1">
            <a:off x="5042516" y="4985422"/>
            <a:ext cx="2601157" cy="1"/>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829B67F3-5E40-47CB-99BE-42DE46BD3D9A}"/>
              </a:ext>
            </a:extLst>
          </p:cNvPr>
          <p:cNvCxnSpPr>
            <a:cxnSpLocks/>
          </p:cNvCxnSpPr>
          <p:nvPr/>
        </p:nvCxnSpPr>
        <p:spPr>
          <a:xfrm flipH="1">
            <a:off x="5896254" y="4714044"/>
            <a:ext cx="611078" cy="1"/>
          </a:xfrm>
          <a:prstGeom prst="straightConnector1">
            <a:avLst/>
          </a:prstGeom>
          <a:ln>
            <a:solidFill>
              <a:srgbClr val="00B050"/>
            </a:solidFill>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FC742572-35F2-46AE-800E-263204FB3AD9}"/>
              </a:ext>
            </a:extLst>
          </p:cNvPr>
          <p:cNvCxnSpPr>
            <a:cxnSpLocks/>
          </p:cNvCxnSpPr>
          <p:nvPr/>
        </p:nvCxnSpPr>
        <p:spPr>
          <a:xfrm flipH="1">
            <a:off x="5110518" y="5136345"/>
            <a:ext cx="526802" cy="0"/>
          </a:xfrm>
          <a:prstGeom prst="straightConnector1">
            <a:avLst/>
          </a:prstGeom>
          <a:ln>
            <a:solidFill>
              <a:srgbClr val="00B050"/>
            </a:solidFill>
            <a:tailEnd type="triangle"/>
          </a:ln>
        </p:spPr>
        <p:style>
          <a:lnRef idx="2">
            <a:schemeClr val="accent6"/>
          </a:lnRef>
          <a:fillRef idx="0">
            <a:schemeClr val="accent6"/>
          </a:fillRef>
          <a:effectRef idx="1">
            <a:schemeClr val="accent6"/>
          </a:effectRef>
          <a:fontRef idx="minor">
            <a:schemeClr val="tx1"/>
          </a:fontRef>
        </p:style>
      </p:cxnSp>
      <p:sp>
        <p:nvSpPr>
          <p:cNvPr id="12" name="TextBox 11">
            <a:extLst>
              <a:ext uri="{FF2B5EF4-FFF2-40B4-BE49-F238E27FC236}">
                <a16:creationId xmlns:a16="http://schemas.microsoft.com/office/drawing/2014/main" id="{6B8D5653-BA58-48BC-A0F1-98DA21E057A2}"/>
              </a:ext>
            </a:extLst>
          </p:cNvPr>
          <p:cNvSpPr txBox="1"/>
          <p:nvPr/>
        </p:nvSpPr>
        <p:spPr>
          <a:xfrm>
            <a:off x="7643673" y="4220275"/>
            <a:ext cx="1989402" cy="307777"/>
          </a:xfrm>
          <a:prstGeom prst="rect">
            <a:avLst/>
          </a:prstGeom>
          <a:noFill/>
        </p:spPr>
        <p:txBody>
          <a:bodyPr wrap="square" rtlCol="0">
            <a:spAutoFit/>
          </a:bodyPr>
          <a:lstStyle/>
          <a:p>
            <a:r>
              <a:rPr lang="en-US" sz="1400" dirty="0">
                <a:solidFill>
                  <a:srgbClr val="FF0000"/>
                </a:solidFill>
              </a:rPr>
              <a:t>Permissions  needed</a:t>
            </a:r>
          </a:p>
        </p:txBody>
      </p:sp>
      <p:sp>
        <p:nvSpPr>
          <p:cNvPr id="13" name="TextBox 12">
            <a:extLst>
              <a:ext uri="{FF2B5EF4-FFF2-40B4-BE49-F238E27FC236}">
                <a16:creationId xmlns:a16="http://schemas.microsoft.com/office/drawing/2014/main" id="{DCFDCC51-2B61-4A40-8EAF-CBB374415956}"/>
              </a:ext>
            </a:extLst>
          </p:cNvPr>
          <p:cNvSpPr txBox="1"/>
          <p:nvPr/>
        </p:nvSpPr>
        <p:spPr>
          <a:xfrm>
            <a:off x="7643673" y="4796877"/>
            <a:ext cx="1989402" cy="307777"/>
          </a:xfrm>
          <a:prstGeom prst="rect">
            <a:avLst/>
          </a:prstGeom>
          <a:noFill/>
        </p:spPr>
        <p:txBody>
          <a:bodyPr wrap="square" rtlCol="0">
            <a:spAutoFit/>
          </a:bodyPr>
          <a:lstStyle/>
          <a:p>
            <a:r>
              <a:rPr lang="en-US" sz="1400" dirty="0">
                <a:solidFill>
                  <a:srgbClr val="FF0000"/>
                </a:solidFill>
              </a:rPr>
              <a:t>Permissions  needed</a:t>
            </a:r>
          </a:p>
        </p:txBody>
      </p:sp>
      <p:sp>
        <p:nvSpPr>
          <p:cNvPr id="16" name="TextBox 15">
            <a:extLst>
              <a:ext uri="{FF2B5EF4-FFF2-40B4-BE49-F238E27FC236}">
                <a16:creationId xmlns:a16="http://schemas.microsoft.com/office/drawing/2014/main" id="{422CEAF8-E91E-4E28-88CD-3A1479AC024A}"/>
              </a:ext>
            </a:extLst>
          </p:cNvPr>
          <p:cNvSpPr txBox="1"/>
          <p:nvPr/>
        </p:nvSpPr>
        <p:spPr>
          <a:xfrm>
            <a:off x="6454467" y="4541956"/>
            <a:ext cx="2183907" cy="307777"/>
          </a:xfrm>
          <a:prstGeom prst="rect">
            <a:avLst/>
          </a:prstGeom>
          <a:noFill/>
        </p:spPr>
        <p:txBody>
          <a:bodyPr wrap="square" rtlCol="0">
            <a:spAutoFit/>
          </a:bodyPr>
          <a:lstStyle/>
          <a:p>
            <a:r>
              <a:rPr lang="en-US" sz="1400" dirty="0">
                <a:solidFill>
                  <a:srgbClr val="00B050"/>
                </a:solidFill>
              </a:rPr>
              <a:t>Displayed text to the user</a:t>
            </a:r>
          </a:p>
        </p:txBody>
      </p:sp>
      <p:sp>
        <p:nvSpPr>
          <p:cNvPr id="17" name="TextBox 16">
            <a:extLst>
              <a:ext uri="{FF2B5EF4-FFF2-40B4-BE49-F238E27FC236}">
                <a16:creationId xmlns:a16="http://schemas.microsoft.com/office/drawing/2014/main" id="{EF696A0E-A079-459F-B459-D51190A1968C}"/>
              </a:ext>
            </a:extLst>
          </p:cNvPr>
          <p:cNvSpPr txBox="1"/>
          <p:nvPr/>
        </p:nvSpPr>
        <p:spPr>
          <a:xfrm>
            <a:off x="5637320" y="4985422"/>
            <a:ext cx="2183907" cy="307777"/>
          </a:xfrm>
          <a:prstGeom prst="rect">
            <a:avLst/>
          </a:prstGeom>
          <a:noFill/>
        </p:spPr>
        <p:txBody>
          <a:bodyPr wrap="square" rtlCol="0">
            <a:spAutoFit/>
          </a:bodyPr>
          <a:lstStyle/>
          <a:p>
            <a:r>
              <a:rPr lang="en-US" sz="1400" dirty="0">
                <a:solidFill>
                  <a:srgbClr val="00B050"/>
                </a:solidFill>
              </a:rPr>
              <a:t>Displayed text to the user</a:t>
            </a:r>
          </a:p>
        </p:txBody>
      </p:sp>
    </p:spTree>
    <p:extLst>
      <p:ext uri="{BB962C8B-B14F-4D97-AF65-F5344CB8AC3E}">
        <p14:creationId xmlns:p14="http://schemas.microsoft.com/office/powerpoint/2010/main" val="254462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C260-C471-4C0A-942B-3FA69AE93E82}"/>
              </a:ext>
            </a:extLst>
          </p:cNvPr>
          <p:cNvSpPr>
            <a:spLocks noGrp="1"/>
          </p:cNvSpPr>
          <p:nvPr>
            <p:ph type="title"/>
          </p:nvPr>
        </p:nvSpPr>
        <p:spPr/>
        <p:txBody>
          <a:bodyPr/>
          <a:lstStyle/>
          <a:p>
            <a:r>
              <a:rPr lang="en-US" dirty="0"/>
              <a:t>Save Image to Mobile</a:t>
            </a:r>
          </a:p>
        </p:txBody>
      </p:sp>
      <p:sp>
        <p:nvSpPr>
          <p:cNvPr id="3" name="Content Placeholder 2">
            <a:extLst>
              <a:ext uri="{FF2B5EF4-FFF2-40B4-BE49-F238E27FC236}">
                <a16:creationId xmlns:a16="http://schemas.microsoft.com/office/drawing/2014/main" id="{964A3386-E90B-4626-BF62-DF174939F257}"/>
              </a:ext>
            </a:extLst>
          </p:cNvPr>
          <p:cNvSpPr>
            <a:spLocks noGrp="1"/>
          </p:cNvSpPr>
          <p:nvPr>
            <p:ph idx="1"/>
          </p:nvPr>
        </p:nvSpPr>
        <p:spPr>
          <a:xfrm>
            <a:off x="443365" y="1825625"/>
            <a:ext cx="11215235" cy="1933479"/>
          </a:xfrm>
        </p:spPr>
        <p:txBody>
          <a:bodyPr>
            <a:normAutofit lnSpcReduction="10000"/>
          </a:bodyPr>
          <a:lstStyle/>
          <a:p>
            <a:r>
              <a:rPr lang="en-US" dirty="0"/>
              <a:t>Packages:</a:t>
            </a:r>
          </a:p>
          <a:p>
            <a:pPr lvl="1"/>
            <a:r>
              <a:rPr lang="en-US" dirty="0"/>
              <a:t>path_provider </a:t>
            </a:r>
            <a:r>
              <a:rPr lang="el-GR" dirty="0"/>
              <a:t>: </a:t>
            </a:r>
            <a:r>
              <a:rPr lang="en-US" dirty="0"/>
              <a:t>provides mobile paths</a:t>
            </a:r>
          </a:p>
          <a:p>
            <a:pPr lvl="2"/>
            <a:r>
              <a:rPr lang="en-US" dirty="0">
                <a:hlinkClick r:id="rId2"/>
              </a:rPr>
              <a:t>https://pub.dev/packages/path_provider</a:t>
            </a:r>
            <a:r>
              <a:rPr lang="en-US" dirty="0"/>
              <a:t> </a:t>
            </a:r>
          </a:p>
          <a:p>
            <a:pPr lvl="1"/>
            <a:r>
              <a:rPr lang="en-US" dirty="0"/>
              <a:t>path </a:t>
            </a:r>
            <a:r>
              <a:rPr lang="el-GR" dirty="0"/>
              <a:t>: </a:t>
            </a:r>
            <a:r>
              <a:rPr lang="en-US" dirty="0"/>
              <a:t>creates paths</a:t>
            </a:r>
          </a:p>
          <a:p>
            <a:pPr lvl="2"/>
            <a:r>
              <a:rPr lang="en-US" dirty="0">
                <a:hlinkClick r:id="rId3"/>
              </a:rPr>
              <a:t>https://pub.dev/packages/path</a:t>
            </a:r>
            <a:r>
              <a:rPr lang="en-US" dirty="0"/>
              <a:t> </a:t>
            </a:r>
          </a:p>
          <a:p>
            <a:pPr lvl="2"/>
            <a:endParaRPr lang="en-US" dirty="0"/>
          </a:p>
          <a:p>
            <a:pPr lvl="1"/>
            <a:endParaRPr lang="en-US" dirty="0"/>
          </a:p>
        </p:txBody>
      </p:sp>
      <p:pic>
        <p:nvPicPr>
          <p:cNvPr id="4" name="Picture 3">
            <a:extLst>
              <a:ext uri="{FF2B5EF4-FFF2-40B4-BE49-F238E27FC236}">
                <a16:creationId xmlns:a16="http://schemas.microsoft.com/office/drawing/2014/main" id="{02479BC8-85FF-4D5D-9A94-A609FB79573B}"/>
              </a:ext>
            </a:extLst>
          </p:cNvPr>
          <p:cNvPicPr>
            <a:picLocks noChangeAspect="1"/>
          </p:cNvPicPr>
          <p:nvPr/>
        </p:nvPicPr>
        <p:blipFill>
          <a:blip r:embed="rId4"/>
          <a:stretch>
            <a:fillRect/>
          </a:stretch>
        </p:blipFill>
        <p:spPr>
          <a:xfrm>
            <a:off x="1047566" y="3726579"/>
            <a:ext cx="7167098" cy="3118960"/>
          </a:xfrm>
          <a:prstGeom prst="rect">
            <a:avLst/>
          </a:prstGeom>
        </p:spPr>
      </p:pic>
    </p:spTree>
    <p:extLst>
      <p:ext uri="{BB962C8B-B14F-4D97-AF65-F5344CB8AC3E}">
        <p14:creationId xmlns:p14="http://schemas.microsoft.com/office/powerpoint/2010/main" val="172665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A62-675D-4233-A850-00C87D59647E}"/>
              </a:ext>
            </a:extLst>
          </p:cNvPr>
          <p:cNvSpPr>
            <a:spLocks noGrp="1"/>
          </p:cNvSpPr>
          <p:nvPr>
            <p:ph type="title"/>
          </p:nvPr>
        </p:nvSpPr>
        <p:spPr/>
        <p:txBody>
          <a:bodyPr/>
          <a:lstStyle/>
          <a:p>
            <a:r>
              <a:rPr lang="en-US" dirty="0"/>
              <a:t>Save Image to Mobile</a:t>
            </a:r>
          </a:p>
        </p:txBody>
      </p:sp>
      <p:sp>
        <p:nvSpPr>
          <p:cNvPr id="3" name="Content Placeholder 2">
            <a:extLst>
              <a:ext uri="{FF2B5EF4-FFF2-40B4-BE49-F238E27FC236}">
                <a16:creationId xmlns:a16="http://schemas.microsoft.com/office/drawing/2014/main" id="{6B85573A-D063-418F-BE9D-978897CA6A0B}"/>
              </a:ext>
            </a:extLst>
          </p:cNvPr>
          <p:cNvSpPr>
            <a:spLocks noGrp="1"/>
          </p:cNvSpPr>
          <p:nvPr>
            <p:ph idx="1"/>
          </p:nvPr>
        </p:nvSpPr>
        <p:spPr>
          <a:xfrm>
            <a:off x="443365" y="1825625"/>
            <a:ext cx="4829971" cy="4351338"/>
          </a:xfrm>
        </p:spPr>
        <p:txBody>
          <a:bodyPr>
            <a:normAutofit/>
          </a:bodyPr>
          <a:lstStyle/>
          <a:p>
            <a:r>
              <a:rPr lang="en-US" dirty="0"/>
              <a:t>FlatButton.icon </a:t>
            </a:r>
          </a:p>
          <a:p>
            <a:pPr lvl="1"/>
            <a:r>
              <a:rPr lang="en-US" dirty="0"/>
              <a:t>Creates a button with an icon</a:t>
            </a:r>
            <a:endParaRPr lang="el-GR" dirty="0"/>
          </a:p>
          <a:p>
            <a:r>
              <a:rPr lang="en-US" dirty="0"/>
              <a:t>Expanded:</a:t>
            </a:r>
          </a:p>
          <a:p>
            <a:pPr lvl="1"/>
            <a:r>
              <a:rPr lang="en-US" dirty="0"/>
              <a:t>Using an expanded widget on the child of a Row or Column causes it to expand to fill the available space along the main axis (</a:t>
            </a:r>
            <a:r>
              <a:rPr lang="en-US" dirty="0" err="1"/>
              <a:t>eg</a:t>
            </a:r>
            <a:r>
              <a:rPr lang="en-US" dirty="0"/>
              <a:t> horizontally for Row or vertically for Column).</a:t>
            </a:r>
          </a:p>
        </p:txBody>
      </p:sp>
      <p:pic>
        <p:nvPicPr>
          <p:cNvPr id="5" name="Picture 4">
            <a:extLst>
              <a:ext uri="{FF2B5EF4-FFF2-40B4-BE49-F238E27FC236}">
                <a16:creationId xmlns:a16="http://schemas.microsoft.com/office/drawing/2014/main" id="{F137158E-81BA-4435-A7F8-D36BD13B5C2B}"/>
              </a:ext>
            </a:extLst>
          </p:cNvPr>
          <p:cNvPicPr>
            <a:picLocks noChangeAspect="1"/>
          </p:cNvPicPr>
          <p:nvPr/>
        </p:nvPicPr>
        <p:blipFill>
          <a:blip r:embed="rId2"/>
          <a:stretch>
            <a:fillRect/>
          </a:stretch>
        </p:blipFill>
        <p:spPr>
          <a:xfrm>
            <a:off x="10224147" y="1907264"/>
            <a:ext cx="1981200" cy="3895725"/>
          </a:xfrm>
          <a:prstGeom prst="rect">
            <a:avLst/>
          </a:prstGeom>
        </p:spPr>
      </p:pic>
      <p:pic>
        <p:nvPicPr>
          <p:cNvPr id="6" name="Picture 5">
            <a:extLst>
              <a:ext uri="{FF2B5EF4-FFF2-40B4-BE49-F238E27FC236}">
                <a16:creationId xmlns:a16="http://schemas.microsoft.com/office/drawing/2014/main" id="{9F46FB6C-AC6C-4367-8646-C2A7C68F1651}"/>
              </a:ext>
            </a:extLst>
          </p:cNvPr>
          <p:cNvPicPr>
            <a:picLocks noChangeAspect="1"/>
          </p:cNvPicPr>
          <p:nvPr/>
        </p:nvPicPr>
        <p:blipFill>
          <a:blip r:embed="rId3"/>
          <a:stretch>
            <a:fillRect/>
          </a:stretch>
        </p:blipFill>
        <p:spPr>
          <a:xfrm>
            <a:off x="5222048" y="1445673"/>
            <a:ext cx="5002099" cy="4869402"/>
          </a:xfrm>
          <a:prstGeom prst="rect">
            <a:avLst/>
          </a:prstGeom>
        </p:spPr>
      </p:pic>
    </p:spTree>
    <p:extLst>
      <p:ext uri="{BB962C8B-B14F-4D97-AF65-F5344CB8AC3E}">
        <p14:creationId xmlns:p14="http://schemas.microsoft.com/office/powerpoint/2010/main" val="422837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8088C-0484-48F8-BC73-FB85925B7912}"/>
              </a:ext>
            </a:extLst>
          </p:cNvPr>
          <p:cNvSpPr>
            <a:spLocks noGrp="1"/>
          </p:cNvSpPr>
          <p:nvPr>
            <p:ph type="title"/>
          </p:nvPr>
        </p:nvSpPr>
        <p:spPr/>
        <p:txBody>
          <a:bodyPr/>
          <a:lstStyle/>
          <a:p>
            <a:r>
              <a:rPr lang="en-US" dirty="0"/>
              <a:t>Useful Links</a:t>
            </a:r>
          </a:p>
        </p:txBody>
      </p:sp>
      <p:sp>
        <p:nvSpPr>
          <p:cNvPr id="3" name="Content Placeholder 2">
            <a:extLst>
              <a:ext uri="{FF2B5EF4-FFF2-40B4-BE49-F238E27FC236}">
                <a16:creationId xmlns:a16="http://schemas.microsoft.com/office/drawing/2014/main" id="{EAF3108E-7AC0-4D10-B330-D2B782EE1CF5}"/>
              </a:ext>
            </a:extLst>
          </p:cNvPr>
          <p:cNvSpPr>
            <a:spLocks noGrp="1"/>
          </p:cNvSpPr>
          <p:nvPr>
            <p:ph idx="1"/>
          </p:nvPr>
        </p:nvSpPr>
        <p:spPr/>
        <p:txBody>
          <a:bodyPr/>
          <a:lstStyle/>
          <a:p>
            <a:r>
              <a:rPr lang="en-US" dirty="0"/>
              <a:t>Icons list: </a:t>
            </a:r>
            <a:r>
              <a:rPr lang="en-US" dirty="0">
                <a:hlinkClick r:id="rId2"/>
              </a:rPr>
              <a:t>https://api.flutter.dev/flutter/material/Icons-class.html</a:t>
            </a:r>
            <a:endParaRPr lang="en-US" dirty="0"/>
          </a:p>
          <a:p>
            <a:r>
              <a:rPr lang="en-US" dirty="0"/>
              <a:t>Charts package: </a:t>
            </a:r>
            <a:r>
              <a:rPr lang="en-US" dirty="0">
                <a:hlinkClick r:id="rId3"/>
              </a:rPr>
              <a:t>https://pub.dev/packages/charts_flutter#-readme-tab-</a:t>
            </a:r>
            <a:endParaRPr lang="en-US" dirty="0"/>
          </a:p>
          <a:p>
            <a:r>
              <a:rPr lang="en-US" dirty="0"/>
              <a:t>Available charts: </a:t>
            </a:r>
            <a:r>
              <a:rPr lang="en-US" dirty="0">
                <a:hlinkClick r:id="rId4"/>
              </a:rPr>
              <a:t>https://google.github.io/charts/flutter/gallery.html</a:t>
            </a:r>
            <a:endParaRPr lang="en-US" dirty="0"/>
          </a:p>
        </p:txBody>
      </p:sp>
    </p:spTree>
    <p:extLst>
      <p:ext uri="{BB962C8B-B14F-4D97-AF65-F5344CB8AC3E}">
        <p14:creationId xmlns:p14="http://schemas.microsoft.com/office/powerpoint/2010/main" val="333770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9FAD-A428-4E22-8641-5BBF63F04F89}"/>
              </a:ext>
            </a:extLst>
          </p:cNvPr>
          <p:cNvSpPr>
            <a:spLocks noGrp="1"/>
          </p:cNvSpPr>
          <p:nvPr>
            <p:ph type="title"/>
          </p:nvPr>
        </p:nvSpPr>
        <p:spPr/>
        <p:txBody>
          <a:bodyPr/>
          <a:lstStyle/>
          <a:p>
            <a:r>
              <a:rPr lang="en-US" dirty="0"/>
              <a:t>UI Design</a:t>
            </a:r>
          </a:p>
        </p:txBody>
      </p:sp>
      <p:sp>
        <p:nvSpPr>
          <p:cNvPr id="3" name="Content Placeholder 2">
            <a:extLst>
              <a:ext uri="{FF2B5EF4-FFF2-40B4-BE49-F238E27FC236}">
                <a16:creationId xmlns:a16="http://schemas.microsoft.com/office/drawing/2014/main" id="{DF82DBCD-A6BE-4E12-9E3D-B56858517AAB}"/>
              </a:ext>
            </a:extLst>
          </p:cNvPr>
          <p:cNvSpPr>
            <a:spLocks noGrp="1"/>
          </p:cNvSpPr>
          <p:nvPr>
            <p:ph idx="1"/>
          </p:nvPr>
        </p:nvSpPr>
        <p:spPr>
          <a:xfrm>
            <a:off x="443365" y="1825625"/>
            <a:ext cx="11390569" cy="4351338"/>
          </a:xfrm>
        </p:spPr>
        <p:txBody>
          <a:bodyPr>
            <a:normAutofit/>
          </a:bodyPr>
          <a:lstStyle/>
          <a:p>
            <a:r>
              <a:rPr lang="en-US" dirty="0"/>
              <a:t>How do we know that a UI Design is good?</a:t>
            </a:r>
            <a:endParaRPr lang="el-GR" dirty="0"/>
          </a:p>
          <a:p>
            <a:pPr lvl="1"/>
            <a:r>
              <a:rPr lang="en-US" b="1" dirty="0">
                <a:solidFill>
                  <a:schemeClr val="accent6">
                    <a:lumMod val="75000"/>
                  </a:schemeClr>
                </a:solidFill>
              </a:rPr>
              <a:t>Learnability</a:t>
            </a:r>
            <a:r>
              <a:rPr lang="el-GR" dirty="0"/>
              <a:t>: </a:t>
            </a:r>
            <a:r>
              <a:rPr lang="en-US" dirty="0"/>
              <a:t>How easily can users complete their tasks?</a:t>
            </a:r>
            <a:endParaRPr lang="el-GR" dirty="0"/>
          </a:p>
          <a:p>
            <a:pPr lvl="1"/>
            <a:r>
              <a:rPr lang="en-US" b="1" dirty="0">
                <a:solidFill>
                  <a:schemeClr val="accent6">
                    <a:lumMod val="75000"/>
                  </a:schemeClr>
                </a:solidFill>
              </a:rPr>
              <a:t>Efficiency: </a:t>
            </a:r>
            <a:r>
              <a:rPr lang="en-US" dirty="0"/>
              <a:t>The interface allows the user to complete tasks promptly/on time?</a:t>
            </a:r>
            <a:endParaRPr lang="el-GR" dirty="0"/>
          </a:p>
          <a:p>
            <a:pPr lvl="1"/>
            <a:r>
              <a:rPr lang="en-US" b="1" dirty="0">
                <a:solidFill>
                  <a:schemeClr val="accent6">
                    <a:lumMod val="75000"/>
                  </a:schemeClr>
                </a:solidFill>
              </a:rPr>
              <a:t>Memorability</a:t>
            </a:r>
            <a:r>
              <a:rPr lang="el-GR" dirty="0"/>
              <a:t>: </a:t>
            </a:r>
            <a:r>
              <a:rPr lang="en-US" dirty="0"/>
              <a:t>After leaving the website, how likely are users to remember how to use it when they return?</a:t>
            </a:r>
            <a:endParaRPr lang="el-GR" dirty="0"/>
          </a:p>
          <a:p>
            <a:pPr lvl="1"/>
            <a:r>
              <a:rPr lang="en-US" b="1" dirty="0">
                <a:solidFill>
                  <a:schemeClr val="accent6">
                    <a:lumMod val="75000"/>
                  </a:schemeClr>
                </a:solidFill>
              </a:rPr>
              <a:t>Errors</a:t>
            </a:r>
            <a:r>
              <a:rPr lang="el-GR" dirty="0"/>
              <a:t>: </a:t>
            </a:r>
            <a:r>
              <a:rPr lang="en-US" dirty="0"/>
              <a:t>What steps does the interface take to minimize user errors, and how does it support users in correcting errors?</a:t>
            </a:r>
            <a:endParaRPr lang="el-GR" dirty="0"/>
          </a:p>
          <a:p>
            <a:pPr lvl="1"/>
            <a:r>
              <a:rPr lang="en-US" b="1" dirty="0">
                <a:solidFill>
                  <a:schemeClr val="accent6">
                    <a:lumMod val="75000"/>
                  </a:schemeClr>
                </a:solidFill>
              </a:rPr>
              <a:t>Satisfaction</a:t>
            </a:r>
            <a:r>
              <a:rPr lang="el-GR" dirty="0"/>
              <a:t>: </a:t>
            </a:r>
            <a:r>
              <a:rPr lang="en-US" dirty="0"/>
              <a:t>Do users enjoy interacting with the website?</a:t>
            </a:r>
          </a:p>
        </p:txBody>
      </p:sp>
    </p:spTree>
    <p:extLst>
      <p:ext uri="{BB962C8B-B14F-4D97-AF65-F5344CB8AC3E}">
        <p14:creationId xmlns:p14="http://schemas.microsoft.com/office/powerpoint/2010/main" val="4184418441"/>
      </p:ext>
    </p:extLst>
  </p:cSld>
  <p:clrMapOvr>
    <a:masterClrMapping/>
  </p:clrMapOvr>
</p:sld>
</file>

<file path=ppt/theme/theme1.xml><?xml version="1.0" encoding="utf-8"?>
<a:theme xmlns:a="http://schemas.openxmlformats.org/drawingml/2006/main" name="Θέμα του Offic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εργαστηριο10</Template>
  <TotalTime>3028</TotalTime>
  <Words>1747</Words>
  <Application>Microsoft Office PowerPoint</Application>
  <PresentationFormat>Widescreen</PresentationFormat>
  <Paragraphs>156</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Trade Gothic LT Pro</vt:lpstr>
      <vt:lpstr>Trebuchet MS</vt:lpstr>
      <vt:lpstr>Θέμα του Office</vt:lpstr>
      <vt:lpstr>Bioinformatics</vt:lpstr>
      <vt:lpstr>Lecture 6</vt:lpstr>
      <vt:lpstr>Use Mobile Camera</vt:lpstr>
      <vt:lpstr>Use Mobile Camera</vt:lpstr>
      <vt:lpstr>Use Mobile Camera - iOS</vt:lpstr>
      <vt:lpstr>Save Image to Mobile</vt:lpstr>
      <vt:lpstr>Save Image to Mobile</vt:lpstr>
      <vt:lpstr>Useful Links</vt:lpstr>
      <vt:lpstr>UI Design</vt:lpstr>
      <vt:lpstr>Successful Examples: Medium</vt:lpstr>
      <vt:lpstr>Successful Examples: Airbnb</vt:lpstr>
      <vt:lpstr>Successful Examples: Boosted Boards </vt:lpstr>
      <vt:lpstr>Successful Examples : Frank and Oak </vt:lpstr>
      <vt:lpstr>Best Practices for Designing an Interface</vt:lpstr>
      <vt:lpstr>Best Practices for Designing an Interface</vt:lpstr>
      <vt:lpstr>Best Practices for Medical and Healthcare Apps</vt:lpstr>
      <vt:lpstr>Colors</vt:lpstr>
      <vt:lpstr>Colors</vt:lpstr>
      <vt:lpstr>Buttons</vt:lpstr>
      <vt:lpstr>Icons</vt:lpstr>
      <vt:lpstr>Images and photos </vt:lpstr>
      <vt:lpstr>User Interface Design</vt:lpstr>
      <vt:lpstr>User Interface Design</vt:lpstr>
      <vt:lpstr>User Interface Design</vt:lpstr>
      <vt:lpstr>Publish app to Android και iOS store</vt:lpstr>
      <vt:lpstr>Android</vt:lpstr>
      <vt:lpstr>iOS</vt:lpstr>
      <vt:lpstr>Adding Icons</vt:lpstr>
      <vt:lpstr>Adding Splash Screen - Android</vt:lpstr>
      <vt:lpstr>Adding SplashScreen - 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Bioinformatics</dc:title>
  <dc:creator>Administrator</dc:creator>
  <cp:lastModifiedBy>Maria Chatzimina</cp:lastModifiedBy>
  <cp:revision>91</cp:revision>
  <dcterms:created xsi:type="dcterms:W3CDTF">2020-12-08T15:36:37Z</dcterms:created>
  <dcterms:modified xsi:type="dcterms:W3CDTF">2026-05-17T15:13:46Z</dcterms:modified>
</cp:coreProperties>
</file>