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9"/>
  </p:notesMasterIdLst>
  <p:sldIdLst>
    <p:sldId id="278" r:id="rId2"/>
    <p:sldId id="326" r:id="rId3"/>
    <p:sldId id="355" r:id="rId4"/>
    <p:sldId id="358" r:id="rId5"/>
    <p:sldId id="360" r:id="rId6"/>
    <p:sldId id="461" r:id="rId7"/>
    <p:sldId id="462" r:id="rId8"/>
    <p:sldId id="463" r:id="rId9"/>
    <p:sldId id="467" r:id="rId10"/>
    <p:sldId id="469" r:id="rId11"/>
    <p:sldId id="468" r:id="rId12"/>
    <p:sldId id="477" r:id="rId13"/>
    <p:sldId id="472" r:id="rId14"/>
    <p:sldId id="473" r:id="rId15"/>
    <p:sldId id="476" r:id="rId16"/>
    <p:sldId id="479" r:id="rId17"/>
    <p:sldId id="480" r:id="rId18"/>
    <p:sldId id="481" r:id="rId19"/>
    <p:sldId id="482" r:id="rId20"/>
    <p:sldId id="483" r:id="rId21"/>
    <p:sldId id="470" r:id="rId22"/>
    <p:sldId id="484" r:id="rId23"/>
    <p:sldId id="485" r:id="rId24"/>
    <p:sldId id="486" r:id="rId25"/>
    <p:sldId id="487" r:id="rId26"/>
    <p:sldId id="471" r:id="rId27"/>
    <p:sldId id="361" r:id="rId28"/>
    <p:sldId id="362"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88"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7" autoAdjust="0"/>
    <p:restoredTop sz="90202" autoAdjust="0"/>
  </p:normalViewPr>
  <p:slideViewPr>
    <p:cSldViewPr>
      <p:cViewPr varScale="1">
        <p:scale>
          <a:sx n="86" d="100"/>
          <a:sy n="86" d="100"/>
        </p:scale>
        <p:origin x="222"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E26C6-0635-461C-92BB-6DB24DE14A6D}" type="datetimeFigureOut">
              <a:rPr lang="en-US" smtClean="0"/>
              <a:t>2026-03-28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5A122-1C7B-4F43-A6A3-30F2F0B45915}" type="slidenum">
              <a:rPr lang="en-US" smtClean="0"/>
              <a:t>‹#›</a:t>
            </a:fld>
            <a:endParaRPr lang="en-US"/>
          </a:p>
        </p:txBody>
      </p:sp>
    </p:spTree>
    <p:extLst>
      <p:ext uri="{BB962C8B-B14F-4D97-AF65-F5344CB8AC3E}">
        <p14:creationId xmlns:p14="http://schemas.microsoft.com/office/powerpoint/2010/main" val="167466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5665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272A1511-8CFB-403D-9745-4A1C8F15A228}" type="slidenum">
              <a:rPr lang="en-GB" altLang="en-US" sz="1200"/>
              <a:pPr/>
              <a:t>33</a:t>
            </a:fld>
            <a:endParaRPr lang="en-GB"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2074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3B2DEF4C-59E8-4E73-97FF-C8FE914F6D7E}" type="slidenum">
              <a:rPr lang="en-GB" altLang="en-US" sz="1200"/>
              <a:pPr/>
              <a:t>34</a:t>
            </a:fld>
            <a:endParaRPr lang="en-GB" alt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485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5B698D3-28D8-4B10-A11E-E3ADC35FCAED}" type="slidenum">
              <a:rPr lang="en-GB" altLang="en-US" sz="1200"/>
              <a:pPr/>
              <a:t>35</a:t>
            </a:fld>
            <a:endParaRPr lang="en-GB"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2257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87B7087B-58C9-438F-9AD8-08ADF5AFB8B8}" type="slidenum">
              <a:rPr lang="en-GB" altLang="en-US" sz="1200"/>
              <a:pPr/>
              <a:t>36</a:t>
            </a:fld>
            <a:endParaRPr lang="en-GB"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7721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58520A0B-2998-455C-9B81-64E1830C291B}" type="slidenum">
              <a:rPr lang="en-GB" altLang="en-US" sz="1200"/>
              <a:pPr/>
              <a:t>38</a:t>
            </a:fld>
            <a:endParaRPr lang="en-GB"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26665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C78DB752-DC40-44DB-BC83-BCAB7C31ED69}" type="slidenum">
              <a:rPr lang="en-GB" altLang="en-US" sz="1200"/>
              <a:pPr/>
              <a:t>39</a:t>
            </a:fld>
            <a:endParaRPr lang="en-GB" alt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1361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5D7CF325-1206-456E-95C9-115F6205C4B4}" type="slidenum">
              <a:rPr lang="en-GB" altLang="en-US" sz="1200"/>
              <a:pPr/>
              <a:t>40</a:t>
            </a:fld>
            <a:endParaRPr lang="en-GB"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6453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56D0272-B0F9-461F-B544-767D89442D12}" type="slidenum">
              <a:rPr lang="en-GB" altLang="en-US" sz="1200"/>
              <a:pPr/>
              <a:t>41</a:t>
            </a:fld>
            <a:endParaRPr lang="en-GB"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7085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B6A4C679-CEE7-4F02-BE2A-44FB3EE32B20}" type="slidenum">
              <a:rPr lang="en-GB" altLang="en-US" sz="1200"/>
              <a:pPr/>
              <a:t>42</a:t>
            </a:fld>
            <a:endParaRPr lang="en-GB"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4988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5B6E02E-48D4-4792-AD90-09E0ABFFE093}" type="slidenum">
              <a:rPr lang="en-GB" altLang="en-US" sz="1200"/>
              <a:pPr/>
              <a:t>43</a:t>
            </a:fld>
            <a:endParaRPr lang="en-GB" alt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00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05271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5EAB9FAE-B26B-479F-BD61-14D8B5E388E4}" type="slidenum">
              <a:rPr lang="en-GB" altLang="en-US" sz="1200"/>
              <a:pPr/>
              <a:t>44</a:t>
            </a:fld>
            <a:endParaRPr lang="en-GB"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960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CBEF8CE7-D647-4E9C-BD92-4B2A716A1128}" type="slidenum">
              <a:rPr lang="en-GB" altLang="en-US" sz="1200"/>
              <a:pPr/>
              <a:t>45</a:t>
            </a:fld>
            <a:endParaRPr lang="en-GB" alt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1877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BBCD64C-95D9-4342-A78C-6F6B681E4100}" type="slidenum">
              <a:rPr lang="en-GB" altLang="en-US" sz="1200"/>
              <a:pPr/>
              <a:t>46</a:t>
            </a:fld>
            <a:endParaRPr lang="en-GB"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70806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28406564-7C71-4E49-8D01-2BAE5F57258A}" type="slidenum">
              <a:rPr lang="en-GB" altLang="en-US" sz="1200"/>
              <a:pPr/>
              <a:t>47</a:t>
            </a:fld>
            <a:endParaRPr lang="en-GB" alt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5389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137CF7D5-D185-4463-A7FB-2C29BF84EDB0}" type="slidenum">
              <a:rPr lang="en-GB" altLang="en-US" sz="1200"/>
              <a:pPr/>
              <a:t>48</a:t>
            </a:fld>
            <a:endParaRPr lang="en-GB" alt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1737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C3F78DE-35D2-4D69-8231-C923499C5FB8}" type="slidenum">
              <a:rPr lang="en-GB" altLang="en-US" sz="1200"/>
              <a:pPr/>
              <a:t>49</a:t>
            </a:fld>
            <a:endParaRPr lang="en-GB" alt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301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7EED55D-9984-4B83-BA07-B015FA7296C5}" type="slidenum">
              <a:rPr lang="en-GB" altLang="en-US" sz="1200"/>
              <a:pPr/>
              <a:t>50</a:t>
            </a:fld>
            <a:endParaRPr lang="en-GB"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62236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396BCD2-61B3-4386-BA04-75B5386C94BA}" type="slidenum">
              <a:rPr lang="en-GB" altLang="en-US" sz="1200"/>
              <a:pPr/>
              <a:t>51</a:t>
            </a:fld>
            <a:endParaRPr lang="en-GB" alt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62336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04F4940F-76BE-4914-AD6A-A6409D54270A}" type="slidenum">
              <a:rPr lang="en-GB" altLang="en-US" sz="1200"/>
              <a:pPr/>
              <a:t>52</a:t>
            </a:fld>
            <a:endParaRPr lang="en-GB" alt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95141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DF79AB0-538E-41B4-9FD8-9607A1BB9B87}" type="slidenum">
              <a:rPr lang="en-GB" altLang="en-US" sz="1200"/>
              <a:pPr/>
              <a:t>53</a:t>
            </a:fld>
            <a:endParaRPr lang="en-GB" alt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4260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321082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63950C09-2178-499E-B09A-4A51129D81BF}" type="slidenum">
              <a:rPr lang="en-GB" altLang="en-US" sz="1200"/>
              <a:pPr/>
              <a:t>54</a:t>
            </a:fld>
            <a:endParaRPr lang="en-GB"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5176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03A76B5-DDD0-4BD4-BB8D-6E4A44A5700B}" type="slidenum">
              <a:rPr lang="en-GB" altLang="en-US" sz="1200"/>
              <a:pPr/>
              <a:t>55</a:t>
            </a:fld>
            <a:endParaRPr lang="en-GB"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2683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5CF8A353-025C-4D01-9E29-96B56D4E0D9D}" type="slidenum">
              <a:rPr lang="en-GB" altLang="en-US" sz="1200"/>
              <a:pPr/>
              <a:t>56</a:t>
            </a:fld>
            <a:endParaRPr lang="en-GB"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986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061DF72B-1528-47D4-80A4-34577429276C}" type="slidenum">
              <a:rPr lang="en-GB" altLang="en-US" sz="1200"/>
              <a:pPr/>
              <a:t>57</a:t>
            </a:fld>
            <a:endParaRPr lang="en-GB" altLang="en-US" sz="12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altLang="en-US"/>
              <a:t>I think this is from Frank Margison’s BJPsych paper </a:t>
            </a:r>
          </a:p>
        </p:txBody>
      </p:sp>
    </p:spTree>
    <p:extLst>
      <p:ext uri="{BB962C8B-B14F-4D97-AF65-F5344CB8AC3E}">
        <p14:creationId xmlns:p14="http://schemas.microsoft.com/office/powerpoint/2010/main" val="2593879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867DA770-D13F-4962-8B73-2FFEBA35863A}" type="slidenum">
              <a:rPr lang="en-GB" altLang="en-US" sz="1200"/>
              <a:pPr/>
              <a:t>58</a:t>
            </a:fld>
            <a:endParaRPr lang="en-GB"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20707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2EEACFE5-E691-4F18-B9C2-C637332E67C2}" type="slidenum">
              <a:rPr lang="en-GB" altLang="en-US" sz="1200"/>
              <a:pPr/>
              <a:t>59</a:t>
            </a:fld>
            <a:endParaRPr lang="en-GB"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0914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CA8943DE-DDCA-43B3-ACA5-C659C8F59550}" type="slidenum">
              <a:rPr lang="en-GB" altLang="en-US" sz="1200"/>
              <a:pPr/>
              <a:t>67</a:t>
            </a:fld>
            <a:endParaRPr lang="en-GB"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3232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8705CF1C-C106-4E30-AE29-DDD1CD1CBBAA}" type="slidenum">
              <a:rPr lang="en-GB" altLang="en-US" sz="1200"/>
              <a:pPr/>
              <a:t>68</a:t>
            </a:fld>
            <a:endParaRPr lang="en-GB"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17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6BCB56A9-0223-4390-B3D7-CF947D93B809}" type="slidenum">
              <a:rPr lang="en-GB" altLang="en-US" sz="1200"/>
              <a:pPr/>
              <a:t>69</a:t>
            </a:fld>
            <a:endParaRPr lang="en-GB"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3230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E0AC60A0-58F0-4580-90ED-3715A997003F}" type="slidenum">
              <a:rPr lang="en-GB" altLang="en-US" sz="1200"/>
              <a:pPr/>
              <a:t>70</a:t>
            </a:fld>
            <a:endParaRPr lang="en-GB" alt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059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BA2ABE2A-0911-40D6-971D-649DF048EA9F}" type="slidenum">
              <a:rPr lang="en-GB" altLang="en-US" sz="1200"/>
              <a:pPr/>
              <a:t>27</a:t>
            </a:fld>
            <a:endParaRPr lang="en-GB"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42085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72C3F6B7-4CE9-49CF-9874-DF9C0F5D7208}" type="slidenum">
              <a:rPr lang="en-GB" altLang="en-US" sz="1200"/>
              <a:pPr/>
              <a:t>71</a:t>
            </a:fld>
            <a:endParaRPr lang="en-GB"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53284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A1D8B1E3-6BCE-4AF8-B07A-AF41D5C4FD7F}" type="slidenum">
              <a:rPr lang="en-GB" altLang="en-US" sz="1200"/>
              <a:pPr/>
              <a:t>72</a:t>
            </a:fld>
            <a:endParaRPr lang="en-GB" alt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7316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8F62BF9-00FB-4C8B-8B17-20595A31DD55}" type="slidenum">
              <a:rPr lang="en-GB" altLang="en-US" sz="1200"/>
              <a:pPr/>
              <a:t>73</a:t>
            </a:fld>
            <a:endParaRPr lang="en-GB" alt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02388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8F98D8E9-63DB-4DA8-9D2E-3650CD49E382}" type="slidenum">
              <a:rPr lang="en-GB" altLang="en-US" sz="1200"/>
              <a:pPr/>
              <a:t>74</a:t>
            </a:fld>
            <a:endParaRPr lang="en-GB"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6167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68A081EA-3CF7-4E90-BE58-7B175EB3E6CF}" type="slidenum">
              <a:rPr lang="en-GB" altLang="en-US" sz="1200"/>
              <a:pPr/>
              <a:t>79</a:t>
            </a:fld>
            <a:endParaRPr lang="en-GB" alt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691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2E8450BA-7389-4A20-B4B0-91075A52A434}" type="slidenum">
              <a:rPr lang="en-GB" altLang="en-US" sz="1200"/>
              <a:pPr/>
              <a:t>80</a:t>
            </a:fld>
            <a:endParaRPr lang="en-GB" alt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8214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99E96163-5806-466F-A1B0-948F138A4AAA}" type="slidenum">
              <a:rPr lang="en-GB" altLang="en-US" sz="1200"/>
              <a:pPr/>
              <a:t>81</a:t>
            </a:fld>
            <a:endParaRPr lang="en-GB"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60603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B6EB6997-01C4-43E0-AED0-6D84E264DCA7}" type="slidenum">
              <a:rPr lang="en-GB" altLang="en-US" sz="1200"/>
              <a:pPr/>
              <a:t>82</a:t>
            </a:fld>
            <a:endParaRPr lang="en-GB" alt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31600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6B26E5EC-C488-47B9-9349-24D55943A1E9}" type="slidenum">
              <a:rPr lang="en-GB" altLang="en-US" sz="1200"/>
              <a:pPr/>
              <a:t>83</a:t>
            </a:fld>
            <a:endParaRPr lang="en-GB" alt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5996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73659879-CAFC-4681-A886-C9687CCCC4F5}" type="slidenum">
              <a:rPr lang="en-GB" altLang="en-US" sz="1200"/>
              <a:pPr/>
              <a:t>84</a:t>
            </a:fld>
            <a:endParaRPr lang="en-GB"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376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B147D19-B444-4909-9C07-CA3D94A8208E}" type="slidenum">
              <a:rPr lang="en-GB" altLang="en-US" sz="1200"/>
              <a:pPr/>
              <a:t>28</a:t>
            </a:fld>
            <a:endParaRPr lang="en-GB"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6145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4F2D8BB-4962-4D78-9DC1-D68A40819A35}" type="slidenum">
              <a:rPr lang="en-GB" altLang="en-US" sz="1200"/>
              <a:pPr/>
              <a:t>85</a:t>
            </a:fld>
            <a:endParaRPr lang="en-GB" alt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1378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0C536C1F-0655-4A2A-8A16-314C64AB9E52}" type="slidenum">
              <a:rPr lang="en-GB" altLang="en-US" sz="1200"/>
              <a:pPr/>
              <a:t>90</a:t>
            </a:fld>
            <a:endParaRPr lang="en-GB" altLang="en-US"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38376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338D0D45-898E-4995-97A1-509954D62E50}" type="slidenum">
              <a:rPr lang="en-GB" altLang="en-US" sz="1200"/>
              <a:pPr/>
              <a:t>91</a:t>
            </a:fld>
            <a:endParaRPr lang="en-GB" alt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1934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E60B457C-BD25-42EB-8613-ACD7C62FFBEB}" type="slidenum">
              <a:rPr lang="en-GB" altLang="en-US" sz="1200"/>
              <a:pPr/>
              <a:t>92</a:t>
            </a:fld>
            <a:endParaRPr lang="en-GB" alt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8482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907EDE91-859F-4870-8BC3-FACF3DF55920}" type="slidenum">
              <a:rPr lang="en-GB" altLang="en-US" sz="1200"/>
              <a:pPr/>
              <a:t>93</a:t>
            </a:fld>
            <a:endParaRPr lang="en-GB" alt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5938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6BC70CD-397D-4EA1-A9CB-9B4895C641A3}" type="slidenum">
              <a:rPr lang="en-GB" altLang="en-US" sz="1200"/>
              <a:pPr/>
              <a:t>94</a:t>
            </a:fld>
            <a:endParaRPr lang="en-GB" altLang="en-US"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34495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E4D20C52-23FE-4273-8CBA-431E177CC8AD}" type="slidenum">
              <a:rPr lang="en-GB" altLang="en-US" sz="1200"/>
              <a:pPr/>
              <a:t>97</a:t>
            </a:fld>
            <a:endParaRPr lang="en-GB" alt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5785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F1BEBD75-5C3D-44EE-A641-19E135E71B3F}" type="slidenum">
              <a:rPr lang="en-GB" altLang="en-US" sz="1200"/>
              <a:pPr/>
              <a:t>98</a:t>
            </a:fld>
            <a:endParaRPr lang="en-GB"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92602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A0670D2C-8C67-4F7C-B1AE-7D732F923592}" type="slidenum">
              <a:rPr lang="en-GB" altLang="en-US" sz="1200"/>
              <a:pPr/>
              <a:t>99</a:t>
            </a:fld>
            <a:endParaRPr lang="en-GB" altLang="en-US"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08627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307CE03F-FDE0-4BD0-BE6D-2F19749D5A78}" type="slidenum">
              <a:rPr lang="en-GB" altLang="en-US" sz="1200"/>
              <a:pPr/>
              <a:t>100</a:t>
            </a:fld>
            <a:endParaRPr lang="en-GB" alt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2247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155B9689-F37E-4068-9D2C-6319FF1D140F}" type="slidenum">
              <a:rPr lang="en-GB" altLang="en-US" sz="1200"/>
              <a:pPr/>
              <a:t>29</a:t>
            </a:fld>
            <a:endParaRPr lang="en-GB"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88702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C34F1724-16F8-4D57-9C72-029658E5AE7A}" type="slidenum">
              <a:rPr lang="en-GB" altLang="en-US" sz="1200"/>
              <a:pPr/>
              <a:t>101</a:t>
            </a:fld>
            <a:endParaRPr lang="en-GB" alt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232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585BA994-5407-4713-8A6A-A07DFB83FFE3}" type="slidenum">
              <a:rPr lang="en-GB" altLang="en-US" sz="1200"/>
              <a:pPr/>
              <a:t>102</a:t>
            </a:fld>
            <a:endParaRPr lang="en-GB" altLang="en-US"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752971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E3BD9DCD-8A32-4637-A24C-467FD3E966A1}" type="slidenum">
              <a:rPr lang="en-GB" altLang="en-US" sz="1200"/>
              <a:pPr/>
              <a:t>103</a:t>
            </a:fld>
            <a:endParaRPr lang="en-GB" altLang="en-US"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9700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9DBD8CBA-5DB9-40F8-894A-851F4AFCB548}" type="slidenum">
              <a:rPr lang="en-GB" altLang="en-US" sz="1200"/>
              <a:pPr/>
              <a:t>104</a:t>
            </a:fld>
            <a:endParaRPr lang="en-GB" alt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026277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C1DBA7D3-1E02-4138-BC92-85F14B43B9D7}" type="slidenum">
              <a:rPr lang="en-GB" altLang="en-US" sz="1200"/>
              <a:pPr/>
              <a:t>105</a:t>
            </a:fld>
            <a:endParaRPr lang="en-GB" altLang="en-US"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953326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36F9026C-3C52-4664-8B9F-4D44C3201DD6}" type="slidenum">
              <a:rPr lang="en-GB" altLang="en-US" sz="1200"/>
              <a:pPr/>
              <a:t>106</a:t>
            </a:fld>
            <a:endParaRPr lang="en-GB" alt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85839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A36E186C-FC89-45FB-A6C7-8522205A3B93}" type="slidenum">
              <a:rPr lang="en-US" altLang="en-US" sz="1200"/>
              <a:pPr/>
              <a:t>107</a:t>
            </a:fld>
            <a:endParaRPr lang="en-US" altLang="en-US" sz="120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55389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DFE1403C-7365-4995-9E0C-D9AE5758A8E2}" type="slidenum">
              <a:rPr lang="en-GB" altLang="en-US" sz="1200"/>
              <a:pPr/>
              <a:t>108</a:t>
            </a:fld>
            <a:endParaRPr lang="en-GB" altLang="en-US"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79304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284C7615-7D00-47C9-8A52-DB319C92C39A}" type="slidenum">
              <a:rPr lang="en-GB" altLang="en-US" sz="1200"/>
              <a:pPr/>
              <a:t>109</a:t>
            </a:fld>
            <a:endParaRPr lang="en-GB" alt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984303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0C68EFC7-B42F-4207-AC26-DA47F96354C1}" type="slidenum">
              <a:rPr lang="en-GB" altLang="en-US" sz="1200"/>
              <a:pPr/>
              <a:t>111</a:t>
            </a:fld>
            <a:endParaRPr lang="en-GB" altLang="en-US"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0262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731CB836-1957-4007-B6C8-3D034F65DFE2}" type="slidenum">
              <a:rPr lang="en-GB" altLang="en-US" sz="1200"/>
              <a:pPr/>
              <a:t>30</a:t>
            </a:fld>
            <a:endParaRPr lang="en-GB" alt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44819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9492C000-6ADC-4957-A30F-54D26EF753BA}" type="slidenum">
              <a:rPr lang="en-GB" altLang="en-US" sz="1200"/>
              <a:pPr/>
              <a:t>112</a:t>
            </a:fld>
            <a:endParaRPr lang="en-GB" alt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8113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C29A5ECF-6BDE-4AFB-8229-1F09A1DD98B6}" type="slidenum">
              <a:rPr lang="en-GB" altLang="en-US" sz="1200"/>
              <a:pPr/>
              <a:t>113</a:t>
            </a:fld>
            <a:endParaRPr lang="en-GB" altLang="en-US" sz="12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34049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04AB049D-0426-46A6-9F81-CAE2DDF08E74}" type="slidenum">
              <a:rPr lang="en-GB" altLang="en-US" sz="1200"/>
              <a:pPr/>
              <a:t>114</a:t>
            </a:fld>
            <a:endParaRPr lang="en-GB" altLang="en-US"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5249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46CD3F20-0103-4BBB-8BE2-AD5DE7C49C5C}" type="slidenum">
              <a:rPr lang="en-GB" altLang="en-US" sz="1200"/>
              <a:pPr/>
              <a:t>115</a:t>
            </a:fld>
            <a:endParaRPr lang="en-GB" altLang="en-US" sz="12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4302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9B97A379-8D3F-4B79-8F94-4880A807C24E}" type="slidenum">
              <a:rPr lang="en-GB" altLang="en-US" sz="1200"/>
              <a:pPr/>
              <a:t>116</a:t>
            </a:fld>
            <a:endParaRPr lang="en-GB" altLang="en-US" sz="12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859179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ADB8A588-BB7E-4E64-B369-8EEDA34C5285}" type="slidenum">
              <a:rPr lang="en-GB" altLang="en-US" sz="1200"/>
              <a:pPr/>
              <a:t>117</a:t>
            </a:fld>
            <a:endParaRPr lang="en-GB" altLang="en-US" sz="12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3926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AC1A583E-67A0-44D1-96B5-D16C7F4AA467}" type="slidenum">
              <a:rPr lang="en-GB" altLang="en-US" sz="1200"/>
              <a:pPr/>
              <a:t>31</a:t>
            </a:fld>
            <a:endParaRPr lang="en-GB"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610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fld id="{9300786B-CDDB-4BC3-A30F-97A0B76C2895}" type="slidenum">
              <a:rPr lang="en-GB" altLang="en-US" sz="1200"/>
              <a:pPr/>
              <a:t>32</a:t>
            </a:fld>
            <a:endParaRPr lang="en-GB" alt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956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0"/>
            <a:ext cx="10972800" cy="365125"/>
          </a:xfrm>
          <a:prstGeom prst="rect">
            <a:avLst/>
          </a:prstGeom>
        </p:spPr>
        <p:txBody>
          <a:bodyPr/>
          <a:lstStyle/>
          <a:p>
            <a:endParaRPr lang="en-US" dirty="0"/>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09600" y="6356350"/>
            <a:ext cx="10972800" cy="365125"/>
          </a:xfrm>
          <a:prstGeom prst="rect">
            <a:avLst/>
          </a:prstGeom>
        </p:spPr>
        <p:txBody>
          <a:bodyPr/>
          <a:lstStyle/>
          <a:p>
            <a:fld id="{1D8BD707-D9CF-40AE-B4C6-C98DA3205C09}" type="datetimeFigureOut">
              <a:rPr lang="en-US" smtClean="0"/>
              <a:pPr/>
              <a:t>2026-03-28</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0"/>
            <a:ext cx="10972800" cy="365125"/>
          </a:xfrm>
          <a:prstGeom prst="rect">
            <a:avLst/>
          </a:prstGeom>
        </p:spPr>
        <p:txBody>
          <a:bodyPr/>
          <a:lstStyle/>
          <a:p>
            <a:fld id="{1D8BD707-D9CF-40AE-B4C6-C98DA3205C09}" type="datetimeFigureOut">
              <a:rPr lang="en-US" smtClean="0"/>
              <a:pPr/>
              <a:t>2026-03-28</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356350"/>
            <a:ext cx="10972800" cy="365125"/>
          </a:xfrm>
          <a:prstGeom prst="rect">
            <a:avLst/>
          </a:prstGeom>
        </p:spPr>
        <p:txBody>
          <a:bodyPr/>
          <a:lstStyle/>
          <a:p>
            <a:fld id="{1D8BD707-D9CF-40AE-B4C6-C98DA3205C09}" type="datetimeFigureOut">
              <a:rPr lang="en-US" smtClean="0"/>
              <a:pPr/>
              <a:t>2026-03-28</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3" name="Date Placeholder 9"/>
          <p:cNvSpPr txBox="1">
            <a:spLocks/>
          </p:cNvSpPr>
          <p:nvPr userDrawn="1"/>
        </p:nvSpPr>
        <p:spPr>
          <a:xfrm>
            <a:off x="812800" y="5943601"/>
            <a:ext cx="10972800" cy="365125"/>
          </a:xfrm>
          <a:prstGeom prst="rect">
            <a:avLst/>
          </a:prstGeom>
        </p:spPr>
        <p:txBody>
          <a:bodyPr vert="horz" lIns="0" tIns="0" rIns="0" bIns="0" anchor="b"/>
          <a:lstStyle>
            <a:defPPr>
              <a:defRPr lang="en-US"/>
            </a:defPPr>
            <a:lvl1pPr marL="0" algn="ct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a:p>
            <a:r>
              <a:rPr lang="el-GR" sz="1200" b="1"/>
              <a:t>Βιοπληροφορική και Προσομοίωση Φυσιολογικών Συστημάτων</a:t>
            </a:r>
            <a:r>
              <a:rPr lang="en-US" sz="1200" b="1"/>
              <a:t> </a:t>
            </a:r>
            <a:endParaRPr lang="en-US" sz="1200" b="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40418" y="990600"/>
            <a:ext cx="8911167" cy="609600"/>
          </a:xfrm>
        </p:spPr>
        <p:txBody>
          <a:bodyPr/>
          <a:lstStyle/>
          <a:p>
            <a:r>
              <a:rPr lang="en-US"/>
              <a:t>Click to edit Master title style</a:t>
            </a:r>
            <a:endParaRPr lang="en-GB"/>
          </a:p>
        </p:txBody>
      </p:sp>
      <p:sp>
        <p:nvSpPr>
          <p:cNvPr id="3" name="Table Placeholder 2"/>
          <p:cNvSpPr>
            <a:spLocks noGrp="1"/>
          </p:cNvSpPr>
          <p:nvPr>
            <p:ph type="tbl" idx="1"/>
          </p:nvPr>
        </p:nvSpPr>
        <p:spPr>
          <a:xfrm>
            <a:off x="1733551" y="2057400"/>
            <a:ext cx="8722783" cy="3962400"/>
          </a:xfrm>
        </p:spPr>
        <p:txBody>
          <a:bodyPr/>
          <a:lstStyle/>
          <a:p>
            <a:pPr lvl="0"/>
            <a:endParaRPr lang="en-GB" noProof="0"/>
          </a:p>
        </p:txBody>
      </p:sp>
    </p:spTree>
    <p:extLst>
      <p:ext uri="{BB962C8B-B14F-4D97-AF65-F5344CB8AC3E}">
        <p14:creationId xmlns:p14="http://schemas.microsoft.com/office/powerpoint/2010/main" val="5437686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33551" y="2057400"/>
            <a:ext cx="4258733"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2057400"/>
            <a:ext cx="4260849"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7333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
        <p:nvSpPr>
          <p:cNvPr id="3" name="Rectangle 2"/>
          <p:cNvSpPr/>
          <p:nvPr userDrawn="1"/>
        </p:nvSpPr>
        <p:spPr>
          <a:xfrm>
            <a:off x="0" y="6477001"/>
            <a:ext cx="12192000" cy="307777"/>
          </a:xfrm>
          <a:prstGeom prst="rect">
            <a:avLst/>
          </a:prstGeom>
        </p:spPr>
        <p:txBody>
          <a:bodyPr wrap="square">
            <a:spAutoFit/>
          </a:bodyPr>
          <a:lstStyle/>
          <a:p>
            <a:pPr algn="ctr"/>
            <a:r>
              <a:rPr lang="en-US" sz="1400" b="1" dirty="0">
                <a:solidFill>
                  <a:schemeClr val="tx2"/>
                </a:solidFill>
                <a:effectLst/>
              </a:rPr>
              <a:t>Biomedical Informatics</a:t>
            </a:r>
            <a:endParaRPr lang="en-US" sz="1400" b="1"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80" r:id="rId5"/>
    <p:sldLayoutId id="2147483681" r:id="rId6"/>
    <p:sldLayoutId id="2147483682" r:id="rId7"/>
    <p:sldLayoutId id="2147483683" r:id="rId8"/>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9.bin"/><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8.bin"/><Relationship Id="rId1" Type="http://schemas.openxmlformats.org/officeDocument/2006/relationships/slideLayout" Target="../slideLayouts/slideLayout4.x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9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bin"/><Relationship Id="rId7" Type="http://schemas.openxmlformats.org/officeDocument/2006/relationships/oleObject" Target="../embeddings/oleObject13.bin"/><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Biomedical Informatics</a:t>
            </a:r>
            <a:endParaRPr lang="en-US" dirty="0"/>
          </a:p>
        </p:txBody>
      </p:sp>
      <p:sp>
        <p:nvSpPr>
          <p:cNvPr id="3" name="Subtitle 2"/>
          <p:cNvSpPr>
            <a:spLocks noGrp="1"/>
          </p:cNvSpPr>
          <p:nvPr>
            <p:ph type="subTitle" idx="1"/>
          </p:nvPr>
        </p:nvSpPr>
        <p:spPr/>
        <p:txBody>
          <a:bodyPr/>
          <a:lstStyle/>
          <a:p>
            <a:r>
              <a:rPr lang="en-US" dirty="0"/>
              <a:t>Lefteris Koumakis</a:t>
            </a:r>
            <a:endParaRPr lang="el-GR" dirty="0"/>
          </a:p>
        </p:txBody>
      </p:sp>
      <p:sp>
        <p:nvSpPr>
          <p:cNvPr id="4" name="Subtitle 2"/>
          <p:cNvSpPr txBox="1">
            <a:spLocks/>
          </p:cNvSpPr>
          <p:nvPr/>
        </p:nvSpPr>
        <p:spPr>
          <a:xfrm>
            <a:off x="2035233" y="4038600"/>
            <a:ext cx="7854696" cy="1752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3600" dirty="0"/>
              <a:t>Statistics for Biomedical research</a:t>
            </a:r>
          </a:p>
        </p:txBody>
      </p:sp>
    </p:spTree>
    <p:extLst>
      <p:ext uri="{BB962C8B-B14F-4D97-AF65-F5344CB8AC3E}">
        <p14:creationId xmlns:p14="http://schemas.microsoft.com/office/powerpoint/2010/main" val="7460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n-US" sz="4000" dirty="0"/>
              <a:t>Παραδείγματα Μηδενικών Υποθέσεων</a:t>
            </a:r>
            <a:endParaRPr lang="en-US" sz="3600" dirty="0"/>
          </a:p>
        </p:txBody>
      </p:sp>
      <p:sp>
        <p:nvSpPr>
          <p:cNvPr id="3" name="Content Placeholder 2"/>
          <p:cNvSpPr>
            <a:spLocks noGrp="1"/>
          </p:cNvSpPr>
          <p:nvPr>
            <p:ph idx="1"/>
          </p:nvPr>
        </p:nvSpPr>
        <p:spPr/>
        <p:txBody>
          <a:bodyPr>
            <a:normAutofit fontScale="85000" lnSpcReduction="20000"/>
          </a:bodyPr>
          <a:lstStyle/>
          <a:p>
            <a:pPr algn="just">
              <a:lnSpc>
                <a:spcPct val="110000"/>
              </a:lnSpc>
              <a:spcBef>
                <a:spcPct val="25000"/>
              </a:spcBef>
              <a:spcAft>
                <a:spcPct val="10000"/>
              </a:spcAft>
              <a:buFontTx/>
              <a:buChar char="•"/>
            </a:pPr>
            <a:r>
              <a:rPr lang="el-GR" altLang="en-US" sz="2800" dirty="0"/>
              <a:t>Το κάπνισμα δεν προκαλεί καρκίνο στους πνεύμονες</a:t>
            </a:r>
          </a:p>
          <a:p>
            <a:pPr algn="just">
              <a:lnSpc>
                <a:spcPct val="110000"/>
              </a:lnSpc>
              <a:spcBef>
                <a:spcPct val="25000"/>
              </a:spcBef>
              <a:spcAft>
                <a:spcPct val="10000"/>
              </a:spcAft>
              <a:buFontTx/>
              <a:buChar char="•"/>
            </a:pPr>
            <a:r>
              <a:rPr lang="el-GR" altLang="en-US" sz="2800" dirty="0"/>
              <a:t>Το φάρμακο δεν είναι αποτελεσματικό για την καταπολέμηση της ασθένειας</a:t>
            </a:r>
          </a:p>
          <a:p>
            <a:pPr algn="just">
              <a:lnSpc>
                <a:spcPct val="110000"/>
              </a:lnSpc>
              <a:spcBef>
                <a:spcPct val="25000"/>
              </a:spcBef>
              <a:spcAft>
                <a:spcPct val="10000"/>
              </a:spcAft>
              <a:buFontTx/>
              <a:buChar char="•"/>
            </a:pPr>
            <a:r>
              <a:rPr lang="el-GR" altLang="en-US" sz="2800" dirty="0"/>
              <a:t>Ο μέσος όρος αναμονής στα εξωτερικά ιατρεία του νοσοκομείου δεν υπερβαίνει τα 40 λεπτά</a:t>
            </a:r>
          </a:p>
          <a:p>
            <a:pPr algn="just">
              <a:lnSpc>
                <a:spcPct val="110000"/>
              </a:lnSpc>
              <a:spcBef>
                <a:spcPct val="25000"/>
              </a:spcBef>
              <a:spcAft>
                <a:spcPct val="10000"/>
              </a:spcAft>
              <a:buFontTx/>
              <a:buChar char="•"/>
            </a:pPr>
            <a:r>
              <a:rPr lang="el-GR" altLang="en-US" sz="2800" dirty="0"/>
              <a:t>Το μέσο εισόδημα των πελατών ενός ιδιωτικού νοσοκομείου δε διαφέρει από το μέσο εισόδημα των πελατών ενός δημόσιου νοσοκομείου</a:t>
            </a:r>
          </a:p>
          <a:p>
            <a:pPr algn="just">
              <a:lnSpc>
                <a:spcPct val="110000"/>
              </a:lnSpc>
              <a:spcBef>
                <a:spcPct val="25000"/>
              </a:spcBef>
              <a:spcAft>
                <a:spcPct val="10000"/>
              </a:spcAft>
              <a:buFontTx/>
              <a:buChar char="•"/>
            </a:pPr>
            <a:r>
              <a:rPr lang="el-GR" altLang="en-US" sz="2800" dirty="0"/>
              <a:t>Η διαιτητική αγωγή Α δεν είναι πιο αποτελεσματική από τη διαιτητική αγωγή Β ως προς την απώλεια βάρους σε παχύσαρκα άτομα ηλικίας 30-40 ετών</a:t>
            </a:r>
          </a:p>
          <a:p>
            <a:pPr marL="0" indent="0" algn="just">
              <a:lnSpc>
                <a:spcPct val="110000"/>
              </a:lnSpc>
              <a:spcBef>
                <a:spcPct val="25000"/>
              </a:spcBef>
              <a:spcAft>
                <a:spcPct val="10000"/>
              </a:spcAft>
              <a:buNone/>
            </a:pPr>
            <a:r>
              <a:rPr lang="el-GR" altLang="en-US" sz="2800" i="1" dirty="0"/>
              <a:t>Σε κάθε Υπόθεση Μηδέν [Η</a:t>
            </a:r>
            <a:r>
              <a:rPr lang="el-GR" altLang="en-US" sz="2800" i="1" baseline="-25000" dirty="0"/>
              <a:t>Ο</a:t>
            </a:r>
            <a:r>
              <a:rPr lang="el-GR" altLang="en-US" sz="2800" i="1" dirty="0"/>
              <a:t>] αντιστοιχεί μια Εναλλακτική Υπόθεση [Η</a:t>
            </a:r>
            <a:r>
              <a:rPr lang="el-GR" altLang="en-US" sz="2800" i="1" baseline="-25000" dirty="0"/>
              <a:t>Α</a:t>
            </a:r>
            <a:r>
              <a:rPr lang="el-GR" altLang="en-US" sz="2800" i="1" dirty="0"/>
              <a:t>], η οποία αποτελεί τη λογική άρνηση της Η</a:t>
            </a:r>
            <a:r>
              <a:rPr lang="el-GR" altLang="en-US" sz="2800" i="1" baseline="-25000" dirty="0"/>
              <a:t>Ο</a:t>
            </a:r>
            <a:r>
              <a:rPr lang="el-GR" altLang="en-US" sz="2800" i="1" dirty="0"/>
              <a:t>. </a:t>
            </a:r>
            <a:r>
              <a:rPr lang="el-GR" altLang="en-US" sz="2800" i="1" dirty="0" err="1"/>
              <a:t>Αρα</a:t>
            </a:r>
            <a:r>
              <a:rPr lang="el-GR" altLang="en-US" sz="2800" i="1" dirty="0"/>
              <a:t> όταν δεν αληθεύει η Η</a:t>
            </a:r>
            <a:r>
              <a:rPr lang="el-GR" altLang="en-US" sz="2800" i="1" baseline="-25000" dirty="0"/>
              <a:t>Ο</a:t>
            </a:r>
            <a:r>
              <a:rPr lang="el-GR" altLang="en-US" sz="2800" i="1" dirty="0"/>
              <a:t> θα αληθεύει η Η</a:t>
            </a:r>
            <a:r>
              <a:rPr lang="el-GR" altLang="en-US" sz="2800" i="1" baseline="-25000" dirty="0"/>
              <a:t>Α</a:t>
            </a:r>
            <a:r>
              <a:rPr lang="el-GR" altLang="en-US" sz="2800" i="1" dirty="0"/>
              <a:t> και αντιστρόφως.</a:t>
            </a:r>
          </a:p>
        </p:txBody>
      </p:sp>
    </p:spTree>
    <p:extLst>
      <p:ext uri="{BB962C8B-B14F-4D97-AF65-F5344CB8AC3E}">
        <p14:creationId xmlns:p14="http://schemas.microsoft.com/office/powerpoint/2010/main" val="2332098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ltLang="en-US"/>
              <a:t>CORRELATION</a:t>
            </a:r>
          </a:p>
        </p:txBody>
      </p:sp>
      <p:sp>
        <p:nvSpPr>
          <p:cNvPr id="91139" name="Line 3"/>
          <p:cNvSpPr>
            <a:spLocks noChangeShapeType="1"/>
          </p:cNvSpPr>
          <p:nvPr/>
        </p:nvSpPr>
        <p:spPr bwMode="auto">
          <a:xfrm>
            <a:off x="2590800" y="2438400"/>
            <a:ext cx="0" cy="2895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0" name="Line 4"/>
          <p:cNvSpPr>
            <a:spLocks noChangeShapeType="1"/>
          </p:cNvSpPr>
          <p:nvPr/>
        </p:nvSpPr>
        <p:spPr bwMode="auto">
          <a:xfrm>
            <a:off x="2590800" y="53340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1" name="Line 5"/>
          <p:cNvSpPr>
            <a:spLocks noChangeShapeType="1"/>
          </p:cNvSpPr>
          <p:nvPr/>
        </p:nvSpPr>
        <p:spPr bwMode="auto">
          <a:xfrm flipV="1">
            <a:off x="2209800" y="2895600"/>
            <a:ext cx="2743200" cy="1524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2" name="Text Box 6"/>
          <p:cNvSpPr txBox="1">
            <a:spLocks noChangeArrowheads="1"/>
          </p:cNvSpPr>
          <p:nvPr/>
        </p:nvSpPr>
        <p:spPr bwMode="auto">
          <a:xfrm>
            <a:off x="5699125" y="2216151"/>
            <a:ext cx="401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Can express correlation as an </a:t>
            </a:r>
          </a:p>
          <a:p>
            <a:r>
              <a:rPr lang="en-GB" altLang="en-US"/>
              <a:t>equation:</a:t>
            </a:r>
          </a:p>
          <a:p>
            <a:endParaRPr lang="en-GB" altLang="en-US"/>
          </a:p>
          <a:p>
            <a:r>
              <a:rPr lang="en-GB" altLang="en-US"/>
              <a:t>y = A + Bx</a:t>
            </a:r>
          </a:p>
        </p:txBody>
      </p:sp>
      <p:sp>
        <p:nvSpPr>
          <p:cNvPr id="91143" name="Text Box 7"/>
          <p:cNvSpPr txBox="1">
            <a:spLocks noChangeArrowheads="1"/>
          </p:cNvSpPr>
          <p:nvPr/>
        </p:nvSpPr>
        <p:spPr bwMode="auto">
          <a:xfrm>
            <a:off x="4479925" y="5334001"/>
            <a:ext cx="338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91144" name="Text Box 8"/>
          <p:cNvSpPr txBox="1">
            <a:spLocks noChangeArrowheads="1"/>
          </p:cNvSpPr>
          <p:nvPr/>
        </p:nvSpPr>
        <p:spPr bwMode="auto">
          <a:xfrm>
            <a:off x="2184400" y="2438401"/>
            <a:ext cx="33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y</a:t>
            </a:r>
          </a:p>
        </p:txBody>
      </p:sp>
    </p:spTree>
    <p:extLst>
      <p:ext uri="{BB962C8B-B14F-4D97-AF65-F5344CB8AC3E}">
        <p14:creationId xmlns:p14="http://schemas.microsoft.com/office/powerpoint/2010/main" val="27396561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altLang="en-US"/>
              <a:t>CORRELATION</a:t>
            </a:r>
          </a:p>
        </p:txBody>
      </p:sp>
      <p:sp>
        <p:nvSpPr>
          <p:cNvPr id="92163" name="Line 3"/>
          <p:cNvSpPr>
            <a:spLocks noChangeShapeType="1"/>
          </p:cNvSpPr>
          <p:nvPr/>
        </p:nvSpPr>
        <p:spPr bwMode="auto">
          <a:xfrm>
            <a:off x="2590800" y="2438400"/>
            <a:ext cx="0" cy="2895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4" name="Line 4"/>
          <p:cNvSpPr>
            <a:spLocks noChangeShapeType="1"/>
          </p:cNvSpPr>
          <p:nvPr/>
        </p:nvSpPr>
        <p:spPr bwMode="auto">
          <a:xfrm>
            <a:off x="2590800" y="53340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5" name="Line 5"/>
          <p:cNvSpPr>
            <a:spLocks noChangeShapeType="1"/>
          </p:cNvSpPr>
          <p:nvPr/>
        </p:nvSpPr>
        <p:spPr bwMode="auto">
          <a:xfrm flipV="1">
            <a:off x="2209800" y="4419600"/>
            <a:ext cx="2819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6" name="Text Box 6"/>
          <p:cNvSpPr txBox="1">
            <a:spLocks noChangeArrowheads="1"/>
          </p:cNvSpPr>
          <p:nvPr/>
        </p:nvSpPr>
        <p:spPr bwMode="auto">
          <a:xfrm>
            <a:off x="5699125" y="2216151"/>
            <a:ext cx="4013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Can express correlation as an </a:t>
            </a:r>
          </a:p>
          <a:p>
            <a:r>
              <a:rPr lang="en-GB" altLang="en-US"/>
              <a:t>equation:</a:t>
            </a:r>
          </a:p>
          <a:p>
            <a:endParaRPr lang="en-GB" altLang="en-US"/>
          </a:p>
          <a:p>
            <a:r>
              <a:rPr lang="en-GB" altLang="en-US"/>
              <a:t>y = A + Bx</a:t>
            </a:r>
          </a:p>
          <a:p>
            <a:endParaRPr lang="en-GB" altLang="en-US"/>
          </a:p>
          <a:p>
            <a:r>
              <a:rPr lang="en-GB" altLang="en-US"/>
              <a:t>If B=0, there is no correlation</a:t>
            </a:r>
          </a:p>
        </p:txBody>
      </p:sp>
      <p:sp>
        <p:nvSpPr>
          <p:cNvPr id="92167" name="Text Box 7"/>
          <p:cNvSpPr txBox="1">
            <a:spLocks noChangeArrowheads="1"/>
          </p:cNvSpPr>
          <p:nvPr/>
        </p:nvSpPr>
        <p:spPr bwMode="auto">
          <a:xfrm>
            <a:off x="4479925" y="5334001"/>
            <a:ext cx="338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92168" name="Text Box 8"/>
          <p:cNvSpPr txBox="1">
            <a:spLocks noChangeArrowheads="1"/>
          </p:cNvSpPr>
          <p:nvPr/>
        </p:nvSpPr>
        <p:spPr bwMode="auto">
          <a:xfrm>
            <a:off x="2184400" y="2438401"/>
            <a:ext cx="33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y</a:t>
            </a:r>
          </a:p>
        </p:txBody>
      </p:sp>
    </p:spTree>
    <p:extLst>
      <p:ext uri="{BB962C8B-B14F-4D97-AF65-F5344CB8AC3E}">
        <p14:creationId xmlns:p14="http://schemas.microsoft.com/office/powerpoint/2010/main" val="34664440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a:t>CORRELATION</a:t>
            </a:r>
          </a:p>
        </p:txBody>
      </p:sp>
      <p:sp>
        <p:nvSpPr>
          <p:cNvPr id="93187" name="Line 3"/>
          <p:cNvSpPr>
            <a:spLocks noChangeShapeType="1"/>
          </p:cNvSpPr>
          <p:nvPr/>
        </p:nvSpPr>
        <p:spPr bwMode="auto">
          <a:xfrm>
            <a:off x="2590800" y="2438400"/>
            <a:ext cx="0" cy="2895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8" name="Line 4"/>
          <p:cNvSpPr>
            <a:spLocks noChangeShapeType="1"/>
          </p:cNvSpPr>
          <p:nvPr/>
        </p:nvSpPr>
        <p:spPr bwMode="auto">
          <a:xfrm>
            <a:off x="2590800" y="53340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9" name="Line 5"/>
          <p:cNvSpPr>
            <a:spLocks noChangeShapeType="1"/>
          </p:cNvSpPr>
          <p:nvPr/>
        </p:nvSpPr>
        <p:spPr bwMode="auto">
          <a:xfrm flipV="1">
            <a:off x="2209800" y="2895600"/>
            <a:ext cx="2743200" cy="1524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0" name="Text Box 6"/>
          <p:cNvSpPr txBox="1">
            <a:spLocks noChangeArrowheads="1"/>
          </p:cNvSpPr>
          <p:nvPr/>
        </p:nvSpPr>
        <p:spPr bwMode="auto">
          <a:xfrm>
            <a:off x="5699125" y="2216151"/>
            <a:ext cx="45593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Can express correlation as an </a:t>
            </a:r>
          </a:p>
          <a:p>
            <a:r>
              <a:rPr lang="en-GB" altLang="en-US"/>
              <a:t>equation:</a:t>
            </a:r>
          </a:p>
          <a:p>
            <a:endParaRPr lang="en-GB" altLang="en-US"/>
          </a:p>
          <a:p>
            <a:r>
              <a:rPr lang="en-GB" altLang="en-US"/>
              <a:t>y = A + Bx</a:t>
            </a:r>
          </a:p>
          <a:p>
            <a:endParaRPr lang="en-GB" altLang="en-US"/>
          </a:p>
          <a:p>
            <a:r>
              <a:rPr lang="en-GB" altLang="en-US"/>
              <a:t>Thus can test statistically whether</a:t>
            </a:r>
          </a:p>
          <a:p>
            <a:r>
              <a:rPr lang="en-GB" altLang="en-US"/>
              <a:t>B is significantly different from </a:t>
            </a:r>
          </a:p>
          <a:p>
            <a:r>
              <a:rPr lang="en-GB" altLang="en-US"/>
              <a:t>zero</a:t>
            </a:r>
          </a:p>
        </p:txBody>
      </p:sp>
      <p:sp>
        <p:nvSpPr>
          <p:cNvPr id="93191" name="Text Box 7"/>
          <p:cNvSpPr txBox="1">
            <a:spLocks noChangeArrowheads="1"/>
          </p:cNvSpPr>
          <p:nvPr/>
        </p:nvSpPr>
        <p:spPr bwMode="auto">
          <a:xfrm>
            <a:off x="4479925" y="5334001"/>
            <a:ext cx="338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93192" name="Text Box 8"/>
          <p:cNvSpPr txBox="1">
            <a:spLocks noChangeArrowheads="1"/>
          </p:cNvSpPr>
          <p:nvPr/>
        </p:nvSpPr>
        <p:spPr bwMode="auto">
          <a:xfrm>
            <a:off x="2184400" y="2438401"/>
            <a:ext cx="33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y</a:t>
            </a:r>
          </a:p>
        </p:txBody>
      </p:sp>
    </p:spTree>
    <p:extLst>
      <p:ext uri="{BB962C8B-B14F-4D97-AF65-F5344CB8AC3E}">
        <p14:creationId xmlns:p14="http://schemas.microsoft.com/office/powerpoint/2010/main" val="16159496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altLang="en-US"/>
              <a:t>REGRESSION</a:t>
            </a:r>
          </a:p>
        </p:txBody>
      </p:sp>
      <p:sp>
        <p:nvSpPr>
          <p:cNvPr id="94211" name="Line 3"/>
          <p:cNvSpPr>
            <a:spLocks noChangeShapeType="1"/>
          </p:cNvSpPr>
          <p:nvPr/>
        </p:nvSpPr>
        <p:spPr bwMode="auto">
          <a:xfrm>
            <a:off x="2590800" y="2438400"/>
            <a:ext cx="0" cy="2895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2" name="Line 4"/>
          <p:cNvSpPr>
            <a:spLocks noChangeShapeType="1"/>
          </p:cNvSpPr>
          <p:nvPr/>
        </p:nvSpPr>
        <p:spPr bwMode="auto">
          <a:xfrm>
            <a:off x="2590800" y="53340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3" name="Line 5"/>
          <p:cNvSpPr>
            <a:spLocks noChangeShapeType="1"/>
          </p:cNvSpPr>
          <p:nvPr/>
        </p:nvSpPr>
        <p:spPr bwMode="auto">
          <a:xfrm flipV="1">
            <a:off x="2209800" y="2895600"/>
            <a:ext cx="2743200" cy="1524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5699125" y="1916113"/>
            <a:ext cx="4357688"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Can extend correlation methods (see previous slides) to model a dependent variable on more than one independent variable</a:t>
            </a:r>
          </a:p>
          <a:p>
            <a:endParaRPr lang="en-GB" altLang="en-US"/>
          </a:p>
          <a:p>
            <a:r>
              <a:rPr lang="en-GB" altLang="en-US"/>
              <a:t>y = A + B</a:t>
            </a:r>
            <a:r>
              <a:rPr lang="en-GB" altLang="en-US" baseline="-25000"/>
              <a:t>1</a:t>
            </a:r>
            <a:r>
              <a:rPr lang="en-GB" altLang="en-US"/>
              <a:t>x</a:t>
            </a:r>
            <a:r>
              <a:rPr lang="en-GB" altLang="en-US" baseline="-25000"/>
              <a:t>1</a:t>
            </a:r>
            <a:r>
              <a:rPr lang="en-GB" altLang="en-US"/>
              <a:t> + B</a:t>
            </a:r>
            <a:r>
              <a:rPr lang="en-GB" altLang="en-US" baseline="-25000"/>
              <a:t>2</a:t>
            </a:r>
            <a:r>
              <a:rPr lang="en-GB" altLang="en-US"/>
              <a:t>x</a:t>
            </a:r>
            <a:r>
              <a:rPr lang="en-GB" altLang="en-US" baseline="-25000"/>
              <a:t>2</a:t>
            </a:r>
            <a:r>
              <a:rPr lang="en-GB" altLang="en-US"/>
              <a:t>  + B</a:t>
            </a:r>
            <a:r>
              <a:rPr lang="en-GB" altLang="en-US" baseline="-25000"/>
              <a:t>3</a:t>
            </a:r>
            <a:r>
              <a:rPr lang="en-GB" altLang="en-US"/>
              <a:t>x</a:t>
            </a:r>
            <a:r>
              <a:rPr lang="en-GB" altLang="en-US" baseline="-25000"/>
              <a:t>3  ….</a:t>
            </a:r>
          </a:p>
          <a:p>
            <a:endParaRPr lang="en-GB" altLang="en-US" baseline="-25000"/>
          </a:p>
          <a:p>
            <a:endParaRPr lang="en-GB" altLang="en-US" baseline="-25000"/>
          </a:p>
          <a:p>
            <a:r>
              <a:rPr lang="en-GB" altLang="en-US"/>
              <a:t>Again, the main statistical test is whether B</a:t>
            </a:r>
            <a:r>
              <a:rPr lang="en-GB" altLang="en-US" baseline="-25000"/>
              <a:t>1</a:t>
            </a:r>
            <a:r>
              <a:rPr lang="en-GB" altLang="en-US"/>
              <a:t>, B</a:t>
            </a:r>
            <a:r>
              <a:rPr lang="en-GB" altLang="en-US" baseline="-25000"/>
              <a:t>2</a:t>
            </a:r>
            <a:r>
              <a:rPr lang="en-GB" altLang="en-US"/>
              <a:t>, etc, are different from zero</a:t>
            </a:r>
          </a:p>
          <a:p>
            <a:endParaRPr lang="en-GB" altLang="en-US"/>
          </a:p>
          <a:p>
            <a:r>
              <a:rPr lang="en-GB" altLang="en-US"/>
              <a:t>This method is known as </a:t>
            </a:r>
            <a:r>
              <a:rPr lang="en-GB" altLang="en-US" u="sng"/>
              <a:t>linear regression</a:t>
            </a:r>
          </a:p>
        </p:txBody>
      </p:sp>
      <p:sp>
        <p:nvSpPr>
          <p:cNvPr id="94215" name="Text Box 7"/>
          <p:cNvSpPr txBox="1">
            <a:spLocks noChangeArrowheads="1"/>
          </p:cNvSpPr>
          <p:nvPr/>
        </p:nvSpPr>
        <p:spPr bwMode="auto">
          <a:xfrm>
            <a:off x="4479925" y="5334001"/>
            <a:ext cx="338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94216" name="Text Box 8"/>
          <p:cNvSpPr txBox="1">
            <a:spLocks noChangeArrowheads="1"/>
          </p:cNvSpPr>
          <p:nvPr/>
        </p:nvSpPr>
        <p:spPr bwMode="auto">
          <a:xfrm>
            <a:off x="2184400" y="2438401"/>
            <a:ext cx="33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y</a:t>
            </a:r>
          </a:p>
        </p:txBody>
      </p:sp>
    </p:spTree>
    <p:extLst>
      <p:ext uri="{BB962C8B-B14F-4D97-AF65-F5344CB8AC3E}">
        <p14:creationId xmlns:p14="http://schemas.microsoft.com/office/powerpoint/2010/main" val="19273669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640014" y="990600"/>
            <a:ext cx="6942137" cy="609600"/>
          </a:xfrm>
        </p:spPr>
        <p:txBody>
          <a:bodyPr/>
          <a:lstStyle/>
          <a:p>
            <a:r>
              <a:rPr lang="en-GB" altLang="en-US" sz="2400"/>
              <a:t>INTERPRETATION OF REGRESSION DATA I</a:t>
            </a:r>
          </a:p>
        </p:txBody>
      </p:sp>
      <p:sp>
        <p:nvSpPr>
          <p:cNvPr id="95235" name="Rectangle 3"/>
          <p:cNvSpPr>
            <a:spLocks noGrp="1" noChangeArrowheads="1"/>
          </p:cNvSpPr>
          <p:nvPr>
            <p:ph type="body" idx="1"/>
          </p:nvPr>
        </p:nvSpPr>
        <p:spPr>
          <a:xfrm>
            <a:off x="2208214" y="1773239"/>
            <a:ext cx="7704137" cy="4751387"/>
          </a:xfrm>
        </p:spPr>
        <p:txBody>
          <a:bodyPr/>
          <a:lstStyle/>
          <a:p>
            <a:r>
              <a:rPr lang="en-GB" altLang="en-US" sz="2200"/>
              <a:t>Regression models fit a general equation:</a:t>
            </a:r>
          </a:p>
          <a:p>
            <a:pPr>
              <a:buFontTx/>
              <a:buNone/>
            </a:pPr>
            <a:r>
              <a:rPr lang="en-GB" altLang="en-US" sz="2200"/>
              <a:t>		y=A + B</a:t>
            </a:r>
            <a:r>
              <a:rPr lang="en-GB" altLang="en-US" sz="2200" baseline="-25000"/>
              <a:t>p</a:t>
            </a:r>
            <a:r>
              <a:rPr lang="en-GB" altLang="en-US" sz="2200"/>
              <a:t>x</a:t>
            </a:r>
            <a:r>
              <a:rPr lang="en-GB" altLang="en-US" sz="2200" baseline="-25000"/>
              <a:t>p</a:t>
            </a:r>
            <a:r>
              <a:rPr lang="en-GB" altLang="en-US" sz="2200"/>
              <a:t> + B</a:t>
            </a:r>
            <a:r>
              <a:rPr lang="en-GB" altLang="en-US" sz="2200" baseline="-25000"/>
              <a:t>q</a:t>
            </a:r>
            <a:r>
              <a:rPr lang="en-GB" altLang="en-US" sz="2200"/>
              <a:t>x</a:t>
            </a:r>
            <a:r>
              <a:rPr lang="en-GB" altLang="en-US" sz="2200" baseline="-25000"/>
              <a:t>q</a:t>
            </a:r>
            <a:r>
              <a:rPr lang="en-GB" altLang="en-US" sz="2200"/>
              <a:t> + B</a:t>
            </a:r>
            <a:r>
              <a:rPr lang="en-GB" altLang="en-US" sz="2200" baseline="-25000"/>
              <a:t>r</a:t>
            </a:r>
            <a:r>
              <a:rPr lang="en-GB" altLang="en-US" sz="2200"/>
              <a:t>x</a:t>
            </a:r>
            <a:r>
              <a:rPr lang="en-GB" altLang="en-US" sz="2200" baseline="-25000"/>
              <a:t>r  …….</a:t>
            </a:r>
            <a:r>
              <a:rPr lang="en-GB" altLang="en-US" sz="2200"/>
              <a:t> </a:t>
            </a:r>
          </a:p>
          <a:p>
            <a:r>
              <a:rPr lang="en-GB" altLang="en-US" sz="2200"/>
              <a:t>y is the dependent variable, being predicted by the equation</a:t>
            </a:r>
          </a:p>
          <a:p>
            <a:r>
              <a:rPr lang="en-GB" altLang="en-US" sz="2200"/>
              <a:t>x</a:t>
            </a:r>
            <a:r>
              <a:rPr lang="en-GB" altLang="en-US" sz="2200" baseline="-25000"/>
              <a:t>p</a:t>
            </a:r>
            <a:r>
              <a:rPr lang="en-GB" altLang="en-US" sz="2200"/>
              <a:t>, x</a:t>
            </a:r>
            <a:r>
              <a:rPr lang="en-GB" altLang="en-US" sz="2200" baseline="-25000"/>
              <a:t>q</a:t>
            </a:r>
            <a:r>
              <a:rPr lang="en-GB" altLang="en-US" sz="2200"/>
              <a:t> and x</a:t>
            </a:r>
            <a:r>
              <a:rPr lang="en-GB" altLang="en-US" sz="2200" baseline="-25000"/>
              <a:t>r</a:t>
            </a:r>
            <a:r>
              <a:rPr lang="en-GB" altLang="en-US" sz="2200"/>
              <a:t> are the independent (or predictor) variables</a:t>
            </a:r>
          </a:p>
          <a:p>
            <a:r>
              <a:rPr lang="en-GB" altLang="en-US" sz="2200"/>
              <a:t>The basic statistical test is whether B</a:t>
            </a:r>
            <a:r>
              <a:rPr lang="en-GB" altLang="en-US" sz="2200" baseline="-25000"/>
              <a:t>p</a:t>
            </a:r>
            <a:r>
              <a:rPr lang="en-GB" altLang="en-US" sz="2200"/>
              <a:t>, B</a:t>
            </a:r>
            <a:r>
              <a:rPr lang="en-GB" altLang="en-US" sz="2200" baseline="-25000"/>
              <a:t>q</a:t>
            </a:r>
            <a:r>
              <a:rPr lang="en-GB" altLang="en-US" sz="2200"/>
              <a:t> and B</a:t>
            </a:r>
            <a:r>
              <a:rPr lang="en-GB" altLang="en-US" sz="2200" baseline="-25000"/>
              <a:t>r</a:t>
            </a:r>
            <a:r>
              <a:rPr lang="en-GB" altLang="en-US" sz="2200"/>
              <a:t> (called the regression coefficients) differ from zero</a:t>
            </a:r>
          </a:p>
          <a:p>
            <a:r>
              <a:rPr lang="en-GB" altLang="en-US" sz="2200"/>
              <a:t>This result is either shown as a p value (p&lt;0.05) or as a 95% confidence interval (which does not pass through zero)</a:t>
            </a:r>
          </a:p>
        </p:txBody>
      </p:sp>
    </p:spTree>
    <p:extLst>
      <p:ext uri="{BB962C8B-B14F-4D97-AF65-F5344CB8AC3E}">
        <p14:creationId xmlns:p14="http://schemas.microsoft.com/office/powerpoint/2010/main" val="4704137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640014" y="990600"/>
            <a:ext cx="7013575" cy="609600"/>
          </a:xfrm>
        </p:spPr>
        <p:txBody>
          <a:bodyPr/>
          <a:lstStyle/>
          <a:p>
            <a:r>
              <a:rPr lang="en-GB" altLang="en-US" sz="2400"/>
              <a:t>INTERPRETATION OF REGRESSION DATA II</a:t>
            </a:r>
          </a:p>
        </p:txBody>
      </p:sp>
      <p:sp>
        <p:nvSpPr>
          <p:cNvPr id="96259" name="Rectangle 3"/>
          <p:cNvSpPr>
            <a:spLocks noGrp="1" noChangeArrowheads="1"/>
          </p:cNvSpPr>
          <p:nvPr>
            <p:ph type="body" idx="1"/>
          </p:nvPr>
        </p:nvSpPr>
        <p:spPr>
          <a:xfrm>
            <a:off x="2208214" y="1773239"/>
            <a:ext cx="7704137" cy="4751387"/>
          </a:xfrm>
        </p:spPr>
        <p:txBody>
          <a:bodyPr/>
          <a:lstStyle/>
          <a:p>
            <a:r>
              <a:rPr lang="en-GB" altLang="en-US" sz="2200"/>
              <a:t>Note that B can be positive (where x is positively correlated with y) or negative (where as x increases, y decreases)</a:t>
            </a:r>
          </a:p>
          <a:p>
            <a:r>
              <a:rPr lang="en-GB" altLang="en-US" sz="2200"/>
              <a:t>The actual value of B depends on the scale of x – if x is a variable measured on a 0-100 scale, B is likely to be greater than if x is measured on a 0-5 scale</a:t>
            </a:r>
          </a:p>
          <a:p>
            <a:r>
              <a:rPr lang="en-GB" altLang="en-US" sz="2200"/>
              <a:t>For this reason, to better compare the coefficients, they are usually converted to </a:t>
            </a:r>
            <a:r>
              <a:rPr lang="en-GB" altLang="en-US" sz="2200" i="1"/>
              <a:t>standardised</a:t>
            </a:r>
            <a:r>
              <a:rPr lang="en-GB" altLang="en-US" sz="2200"/>
              <a:t> form (then called beta coefficients), which assumes that all the independent variables have the same scaling  </a:t>
            </a:r>
          </a:p>
        </p:txBody>
      </p:sp>
    </p:spTree>
    <p:extLst>
      <p:ext uri="{BB962C8B-B14F-4D97-AF65-F5344CB8AC3E}">
        <p14:creationId xmlns:p14="http://schemas.microsoft.com/office/powerpoint/2010/main" val="27199399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640014" y="990600"/>
            <a:ext cx="7158037" cy="609600"/>
          </a:xfrm>
        </p:spPr>
        <p:txBody>
          <a:bodyPr/>
          <a:lstStyle/>
          <a:p>
            <a:r>
              <a:rPr lang="en-GB" altLang="en-US" sz="2400"/>
              <a:t>INTERPRETATION OF REGRESSION DATA III</a:t>
            </a:r>
          </a:p>
        </p:txBody>
      </p:sp>
      <p:sp>
        <p:nvSpPr>
          <p:cNvPr id="97283" name="Rectangle 3"/>
          <p:cNvSpPr>
            <a:spLocks noGrp="1" noChangeArrowheads="1"/>
          </p:cNvSpPr>
          <p:nvPr>
            <p:ph type="body" idx="1"/>
          </p:nvPr>
        </p:nvSpPr>
        <p:spPr>
          <a:xfrm>
            <a:off x="2279650" y="1728788"/>
            <a:ext cx="7920038" cy="4940300"/>
          </a:xfrm>
        </p:spPr>
        <p:txBody>
          <a:bodyPr/>
          <a:lstStyle/>
          <a:p>
            <a:r>
              <a:rPr lang="en-GB" altLang="en-US" sz="2000"/>
              <a:t>In regression models, values of the beta coefficients are reported, along with their significance or confidence intervals</a:t>
            </a:r>
          </a:p>
          <a:p>
            <a:r>
              <a:rPr lang="en-GB" altLang="en-US" sz="2000"/>
              <a:t>In addition, results report the extent to which a particular regression model correctly predicts the dependent variable</a:t>
            </a:r>
          </a:p>
          <a:p>
            <a:r>
              <a:rPr lang="en-GB" altLang="en-US" sz="2000"/>
              <a:t>This is usually reported as R</a:t>
            </a:r>
            <a:r>
              <a:rPr lang="en-GB" altLang="en-US" sz="2000" baseline="30000"/>
              <a:t>2</a:t>
            </a:r>
            <a:r>
              <a:rPr lang="en-GB" altLang="en-US" sz="2000"/>
              <a:t>, which ranges from 0 (no predictive power) to 1.0 (perfect prediction)</a:t>
            </a:r>
          </a:p>
          <a:p>
            <a:r>
              <a:rPr lang="en-GB" altLang="en-US" sz="2000"/>
              <a:t>Converted to a percentage, R</a:t>
            </a:r>
            <a:r>
              <a:rPr lang="en-GB" altLang="en-US" sz="2000" baseline="30000"/>
              <a:t>2</a:t>
            </a:r>
            <a:r>
              <a:rPr lang="en-GB" altLang="en-US" sz="2000"/>
              <a:t> represents the extent to which the variance in the dependent variable is predicted by the model eg R</a:t>
            </a:r>
            <a:r>
              <a:rPr lang="en-GB" altLang="en-US" sz="2000" baseline="30000"/>
              <a:t>2</a:t>
            </a:r>
            <a:r>
              <a:rPr lang="en-GB" altLang="en-US" sz="2000"/>
              <a:t> = 0.40 means that the model predicts 40% of the variance in the dependent variable (in medicine, models are seldom comprehensive, so R</a:t>
            </a:r>
            <a:r>
              <a:rPr lang="en-GB" altLang="en-US" sz="2000" baseline="30000"/>
              <a:t>2</a:t>
            </a:r>
            <a:r>
              <a:rPr lang="en-GB" altLang="en-US" sz="2000"/>
              <a:t> = 0.40 is usually a very good result!)  </a:t>
            </a:r>
          </a:p>
        </p:txBody>
      </p:sp>
    </p:spTree>
    <p:extLst>
      <p:ext uri="{BB962C8B-B14F-4D97-AF65-F5344CB8AC3E}">
        <p14:creationId xmlns:p14="http://schemas.microsoft.com/office/powerpoint/2010/main" val="39165024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67001" y="914400"/>
            <a:ext cx="6215063" cy="609600"/>
          </a:xfrm>
          <a:noFill/>
        </p:spPr>
        <p:txBody>
          <a:bodyPr>
            <a:normAutofit fontScale="90000"/>
          </a:bodyPr>
          <a:lstStyle/>
          <a:p>
            <a:r>
              <a:rPr lang="en-GB" altLang="en-US" sz="2400"/>
              <a:t>INTERPRETATION OF REGRESSION DATA IV: EXAMPLE</a:t>
            </a:r>
          </a:p>
        </p:txBody>
      </p:sp>
      <p:graphicFrame>
        <p:nvGraphicFramePr>
          <p:cNvPr id="16386" name="Object 2">
            <a:hlinkClick r:id="" action="ppaction://ole?verb=0"/>
          </p:cNvPr>
          <p:cNvGraphicFramePr>
            <a:graphicFrameLocks noGrp="1"/>
          </p:cNvGraphicFramePr>
          <p:nvPr>
            <p:ph type="tbl" idx="1"/>
          </p:nvPr>
        </p:nvGraphicFramePr>
        <p:xfrm>
          <a:off x="2138363" y="1714500"/>
          <a:ext cx="7956550" cy="4268788"/>
        </p:xfrm>
        <a:graphic>
          <a:graphicData uri="http://schemas.openxmlformats.org/presentationml/2006/ole">
            <mc:AlternateContent xmlns:mc="http://schemas.openxmlformats.org/markup-compatibility/2006">
              <mc:Choice xmlns:v="urn:schemas-microsoft-com:vml" Requires="v">
                <p:oleObj name="Document" r:id="rId3" imgW="8163659" imgH="4379357" progId="Word.Document.8">
                  <p:embed/>
                </p:oleObj>
              </mc:Choice>
              <mc:Fallback>
                <p:oleObj name="Document" r:id="rId3" imgW="8163659" imgH="4379357" progId="Word.Document.8">
                  <p:embed/>
                  <p:pic>
                    <p:nvPicPr>
                      <p:cNvPr id="16386" name="Object 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1714500"/>
                        <a:ext cx="7956550" cy="426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Line 4"/>
          <p:cNvSpPr>
            <a:spLocks noChangeShapeType="1"/>
          </p:cNvSpPr>
          <p:nvPr/>
        </p:nvSpPr>
        <p:spPr bwMode="auto">
          <a:xfrm>
            <a:off x="5105400" y="2362200"/>
            <a:ext cx="4572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Text Box 5"/>
          <p:cNvSpPr txBox="1">
            <a:spLocks noChangeArrowheads="1"/>
          </p:cNvSpPr>
          <p:nvPr/>
        </p:nvSpPr>
        <p:spPr bwMode="auto">
          <a:xfrm>
            <a:off x="7648575" y="5983288"/>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a:t>Büchi S </a:t>
            </a:r>
            <a:r>
              <a:rPr lang="en-GB" altLang="en-US" sz="1400" i="1"/>
              <a:t>et al</a:t>
            </a:r>
            <a:r>
              <a:rPr lang="en-GB" altLang="en-US" sz="1400"/>
              <a:t>: J Rheumatol 1998;25:869-75</a:t>
            </a:r>
          </a:p>
        </p:txBody>
      </p:sp>
      <p:sp>
        <p:nvSpPr>
          <p:cNvPr id="16390" name="Text Box 6"/>
          <p:cNvSpPr txBox="1">
            <a:spLocks noChangeArrowheads="1"/>
          </p:cNvSpPr>
          <p:nvPr/>
        </p:nvSpPr>
        <p:spPr bwMode="auto">
          <a:xfrm>
            <a:off x="2867025" y="5572125"/>
            <a:ext cx="3657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a:t>Subjects were outpatients (N=89) with RA attending a rheumatology outpatient clinic – the dependent variable was a measure of Suffering</a:t>
            </a:r>
          </a:p>
        </p:txBody>
      </p:sp>
    </p:spTree>
    <p:extLst>
      <p:ext uri="{BB962C8B-B14F-4D97-AF65-F5344CB8AC3E}">
        <p14:creationId xmlns:p14="http://schemas.microsoft.com/office/powerpoint/2010/main" val="148782955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altLang="en-US"/>
              <a:t>LOGISTIC REGRESSION</a:t>
            </a:r>
          </a:p>
        </p:txBody>
      </p:sp>
      <p:sp>
        <p:nvSpPr>
          <p:cNvPr id="98307" name="Rectangle 3"/>
          <p:cNvSpPr>
            <a:spLocks noGrp="1" noChangeArrowheads="1"/>
          </p:cNvSpPr>
          <p:nvPr>
            <p:ph type="body" idx="1"/>
          </p:nvPr>
        </p:nvSpPr>
        <p:spPr>
          <a:xfrm>
            <a:off x="2208213" y="1844675"/>
            <a:ext cx="7848600" cy="4679950"/>
          </a:xfrm>
        </p:spPr>
        <p:txBody>
          <a:bodyPr/>
          <a:lstStyle/>
          <a:p>
            <a:r>
              <a:rPr lang="en-GB" altLang="en-US"/>
              <a:t>In linear regression (see preceding slides), values of a dependent variable are modelled (predicted) by combinations of independent variables</a:t>
            </a:r>
          </a:p>
          <a:p>
            <a:r>
              <a:rPr lang="en-GB" altLang="en-US"/>
              <a:t>This requires the dependent variable to be a continuous variable with a normal distribution </a:t>
            </a:r>
          </a:p>
          <a:p>
            <a:r>
              <a:rPr lang="en-GB" altLang="en-US"/>
              <a:t>If the dependent variable has only two values (eg ‘alive’ or ‘dead’), linear regression is inappropriate, and </a:t>
            </a:r>
            <a:r>
              <a:rPr lang="en-GB" altLang="en-US" u="sng"/>
              <a:t>logistic regression</a:t>
            </a:r>
            <a:r>
              <a:rPr lang="en-GB" altLang="en-US"/>
              <a:t> is used</a:t>
            </a:r>
          </a:p>
        </p:txBody>
      </p:sp>
    </p:spTree>
    <p:extLst>
      <p:ext uri="{BB962C8B-B14F-4D97-AF65-F5344CB8AC3E}">
        <p14:creationId xmlns:p14="http://schemas.microsoft.com/office/powerpoint/2010/main" val="25065264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altLang="en-US"/>
              <a:t>LOGISTIC REGRESSION II</a:t>
            </a:r>
          </a:p>
        </p:txBody>
      </p:sp>
      <p:sp>
        <p:nvSpPr>
          <p:cNvPr id="99331" name="Rectangle 3"/>
          <p:cNvSpPr>
            <a:spLocks noGrp="1" noChangeArrowheads="1"/>
          </p:cNvSpPr>
          <p:nvPr>
            <p:ph type="body" idx="1"/>
          </p:nvPr>
        </p:nvSpPr>
        <p:spPr>
          <a:xfrm>
            <a:off x="2208213" y="1844675"/>
            <a:ext cx="7848600" cy="4679950"/>
          </a:xfrm>
        </p:spPr>
        <p:txBody>
          <a:bodyPr/>
          <a:lstStyle/>
          <a:p>
            <a:r>
              <a:rPr lang="en-GB" altLang="en-US" sz="2000"/>
              <a:t>The statistics of logistic regression are complex and difficult to express in graphical or visual form (the dichotomous dependent variable has to be converted to a function with a normal distribution)</a:t>
            </a:r>
          </a:p>
          <a:p>
            <a:r>
              <a:rPr lang="en-GB" altLang="en-US" sz="2000"/>
              <a:t>However, like linear regression, logistic regression can be reported in terms of beta coefficients for the predictor variables, along with their associated statistics</a:t>
            </a:r>
          </a:p>
          <a:p>
            <a:r>
              <a:rPr lang="en-GB" altLang="en-US" sz="2000"/>
              <a:t>Contributions of dichotomous predictor variables are sometimes reported as odds ratios (for example, if presence or absence of depression is the dependent variable, the effect of gender can be reported as an odds ratio) – if 95% confidence intervals of these odds ratios are reported, the test is whether these include 1.0 (see odds ratios)</a:t>
            </a:r>
          </a:p>
          <a:p>
            <a:endParaRPr lang="en-GB" altLang="en-US" sz="2000"/>
          </a:p>
        </p:txBody>
      </p:sp>
    </p:spTree>
    <p:extLst>
      <p:ext uri="{BB962C8B-B14F-4D97-AF65-F5344CB8AC3E}">
        <p14:creationId xmlns:p14="http://schemas.microsoft.com/office/powerpoint/2010/main" val="421208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l-GR" altLang="en-US" dirty="0"/>
              <a:t>Στατιστικές διαδικασίες</a:t>
            </a:r>
          </a:p>
        </p:txBody>
      </p:sp>
      <p:sp>
        <p:nvSpPr>
          <p:cNvPr id="294915" name="Rectangle 3"/>
          <p:cNvSpPr>
            <a:spLocks noGrp="1" noChangeArrowheads="1"/>
          </p:cNvSpPr>
          <p:nvPr>
            <p:ph type="body" idx="1"/>
          </p:nvPr>
        </p:nvSpPr>
        <p:spPr/>
        <p:txBody>
          <a:bodyPr>
            <a:normAutofit/>
          </a:bodyPr>
          <a:lstStyle/>
          <a:p>
            <a:pPr algn="just"/>
            <a:r>
              <a:rPr lang="el-GR" altLang="en-US" sz="2000" dirty="0"/>
              <a:t>Από τη στατιστική διαδικασία προκύπτει μια αριθμητική τιμή, που συγκρίνεται με τις τιμές σε μια γνωστή θεωρητική κατανομή.</a:t>
            </a:r>
            <a:r>
              <a:rPr lang="el-GR" altLang="en-US" dirty="0"/>
              <a:t> </a:t>
            </a:r>
            <a:endParaRPr lang="en-US" altLang="en-US" dirty="0"/>
          </a:p>
          <a:p>
            <a:pPr lvl="4" algn="just"/>
            <a:endParaRPr lang="el-GR" altLang="en-US" dirty="0"/>
          </a:p>
          <a:p>
            <a:pPr lvl="1" algn="just">
              <a:buFont typeface="Webdings" panose="05030102010509060703" pitchFamily="18" charset="2"/>
              <a:buNone/>
            </a:pPr>
            <a:r>
              <a:rPr lang="el-GR" altLang="en-US" sz="1800" dirty="0"/>
              <a:t>	Π.χ., το </a:t>
            </a:r>
            <a:r>
              <a:rPr lang="en-US" altLang="en-US" sz="1800" dirty="0"/>
              <a:t>t-test </a:t>
            </a:r>
            <a:r>
              <a:rPr lang="el-GR" altLang="en-US" sz="1800" dirty="0"/>
              <a:t>δίνει μια τιμή </a:t>
            </a:r>
            <a:r>
              <a:rPr lang="en-US" altLang="en-US" sz="1800" dirty="0"/>
              <a:t>t</a:t>
            </a:r>
            <a:r>
              <a:rPr lang="el-GR" altLang="en-US" sz="1800" dirty="0"/>
              <a:t> που μπορεί να συγκριθεί με τη θεωρητική κατανομή των τιμών </a:t>
            </a:r>
            <a:r>
              <a:rPr lang="en-US" altLang="en-US" sz="1800" dirty="0"/>
              <a:t>t</a:t>
            </a:r>
            <a:r>
              <a:rPr lang="el-GR" altLang="en-US" sz="1800" dirty="0"/>
              <a:t> (</a:t>
            </a:r>
            <a:r>
              <a:rPr lang="en-US" altLang="en-US" sz="1800" dirty="0"/>
              <a:t>Student’s distribution). </a:t>
            </a:r>
            <a:r>
              <a:rPr lang="el-GR" altLang="en-US" sz="1800" dirty="0"/>
              <a:t>Αν η τιμή που προέκυψε από τη στατιστική διαδικασία είναι πολύ κοντά στη μέση τιμή των </a:t>
            </a:r>
            <a:r>
              <a:rPr lang="en-US" altLang="en-US" sz="1800" dirty="0"/>
              <a:t>t, </a:t>
            </a:r>
            <a:r>
              <a:rPr lang="el-GR" altLang="en-US" sz="1800" dirty="0"/>
              <a:t>τότε μάλλον έχει προκύψει κατά τύχη. Αν απέχει σημαντικά από τη μέση τιμή, τότε </a:t>
            </a:r>
            <a:r>
              <a:rPr lang="el-GR" altLang="en-US" sz="1800" i="1" dirty="0"/>
              <a:t>κατά πάσα πιθανότητα</a:t>
            </a:r>
            <a:r>
              <a:rPr lang="el-GR" altLang="en-US" sz="1800" dirty="0"/>
              <a:t> δεν προέκυψε τυχαία.</a:t>
            </a:r>
            <a:endParaRPr lang="en-US" altLang="en-US" sz="1800" dirty="0"/>
          </a:p>
          <a:p>
            <a:pPr lvl="4" algn="just">
              <a:buFontTx/>
              <a:buNone/>
            </a:pPr>
            <a:endParaRPr lang="en-US" altLang="en-US" sz="1200" dirty="0"/>
          </a:p>
          <a:p>
            <a:pPr algn="just"/>
            <a:r>
              <a:rPr lang="el-GR" altLang="en-US" sz="2000" dirty="0"/>
              <a:t>Πόσο πρέπει να απέχει από τη μέση τιμή η αριθμητική τιμή που προκύπτει από μια στατιστική διαδικασία; Ποια είναι η </a:t>
            </a:r>
            <a:r>
              <a:rPr lang="el-GR" altLang="en-US" sz="2000" b="1" dirty="0"/>
              <a:t>στατιστική σημαντικότητα</a:t>
            </a:r>
            <a:r>
              <a:rPr lang="el-GR" altLang="en-US" sz="2000" dirty="0"/>
              <a:t> των συμπερασμάτων; </a:t>
            </a:r>
            <a:endParaRPr lang="en-US" altLang="en-US" sz="2000" dirty="0"/>
          </a:p>
          <a:p>
            <a:pPr lvl="1" algn="just"/>
            <a:r>
              <a:rPr lang="el-GR" altLang="en-US" sz="1800" dirty="0"/>
              <a:t>Συνήθως θεωρείται ικανοποιητική </a:t>
            </a:r>
            <a:r>
              <a:rPr lang="en-US" altLang="en-US" sz="1800" b="1" dirty="0"/>
              <a:t>p&lt;0,05</a:t>
            </a:r>
            <a:r>
              <a:rPr lang="el-GR" altLang="en-US" sz="1800" dirty="0"/>
              <a:t> (5% πιθανότητα λάθους) ή </a:t>
            </a:r>
            <a:r>
              <a:rPr lang="en-US" altLang="en-US" sz="1800" b="1" dirty="0"/>
              <a:t>p&lt;0,01</a:t>
            </a:r>
            <a:r>
              <a:rPr lang="en-US" altLang="en-US" sz="1800" dirty="0"/>
              <a:t> (1%</a:t>
            </a:r>
            <a:r>
              <a:rPr lang="el-GR" altLang="en-US" sz="1800" dirty="0"/>
              <a:t> πιθανότητα λάθους</a:t>
            </a:r>
            <a:r>
              <a:rPr lang="en-US" altLang="en-US" sz="1800" dirty="0"/>
              <a:t>)</a:t>
            </a:r>
            <a:endParaRPr lang="el-GR" altLang="en-US" sz="1800" dirty="0"/>
          </a:p>
        </p:txBody>
      </p:sp>
    </p:spTree>
    <p:extLst>
      <p:ext uri="{BB962C8B-B14F-4D97-AF65-F5344CB8AC3E}">
        <p14:creationId xmlns:p14="http://schemas.microsoft.com/office/powerpoint/2010/main" val="39502947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GB" altLang="en-US"/>
              <a:t>CRONBACH’S ALPHA</a:t>
            </a:r>
          </a:p>
        </p:txBody>
      </p:sp>
      <p:sp>
        <p:nvSpPr>
          <p:cNvPr id="100355" name="Content Placeholder 2"/>
          <p:cNvSpPr>
            <a:spLocks noGrp="1"/>
          </p:cNvSpPr>
          <p:nvPr>
            <p:ph idx="1"/>
          </p:nvPr>
        </p:nvSpPr>
        <p:spPr>
          <a:xfrm>
            <a:off x="2824164" y="1785938"/>
            <a:ext cx="6542087" cy="3962400"/>
          </a:xfrm>
        </p:spPr>
        <p:txBody>
          <a:bodyPr>
            <a:normAutofit fontScale="85000" lnSpcReduction="10000"/>
          </a:bodyPr>
          <a:lstStyle/>
          <a:p>
            <a:pPr>
              <a:spcBef>
                <a:spcPts val="1000"/>
              </a:spcBef>
            </a:pPr>
            <a:r>
              <a:rPr lang="en-GB" altLang="en-US"/>
              <a:t>You will come across this as an indication of how rating scales perform</a:t>
            </a:r>
          </a:p>
          <a:p>
            <a:pPr>
              <a:spcBef>
                <a:spcPts val="1000"/>
              </a:spcBef>
            </a:pPr>
            <a:r>
              <a:rPr lang="en-GB" altLang="en-US"/>
              <a:t>It is essentially a measure of the extent to which a scale measures a single underlying variable</a:t>
            </a:r>
          </a:p>
          <a:p>
            <a:pPr>
              <a:spcBef>
                <a:spcPts val="1000"/>
              </a:spcBef>
            </a:pPr>
            <a:r>
              <a:rPr lang="en-GB" altLang="en-US"/>
              <a:t>Alpha goes up if </a:t>
            </a:r>
          </a:p>
          <a:p>
            <a:pPr lvl="1">
              <a:spcBef>
                <a:spcPts val="1000"/>
              </a:spcBef>
            </a:pPr>
            <a:r>
              <a:rPr lang="en-GB" altLang="en-US"/>
              <a:t>There are more items in the scale</a:t>
            </a:r>
          </a:p>
          <a:p>
            <a:pPr lvl="1">
              <a:spcBef>
                <a:spcPts val="1000"/>
              </a:spcBef>
            </a:pPr>
            <a:r>
              <a:rPr lang="en-GB" altLang="en-US"/>
              <a:t>Each item shows good correlation with the total score</a:t>
            </a:r>
          </a:p>
          <a:p>
            <a:pPr>
              <a:spcBef>
                <a:spcPts val="1000"/>
              </a:spcBef>
            </a:pPr>
            <a:r>
              <a:rPr lang="en-GB" altLang="en-US"/>
              <a:t>Values of alpha range from 0-1</a:t>
            </a:r>
          </a:p>
          <a:p>
            <a:pPr>
              <a:spcBef>
                <a:spcPts val="1000"/>
              </a:spcBef>
            </a:pPr>
            <a:r>
              <a:rPr lang="en-GB" altLang="en-US"/>
              <a:t>Values of 0.8+ are satisfactory</a:t>
            </a:r>
          </a:p>
        </p:txBody>
      </p:sp>
    </p:spTree>
    <p:extLst>
      <p:ext uri="{BB962C8B-B14F-4D97-AF65-F5344CB8AC3E}">
        <p14:creationId xmlns:p14="http://schemas.microsoft.com/office/powerpoint/2010/main" val="31690923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altLang="en-US"/>
              <a:t>MORTALITY</a:t>
            </a:r>
          </a:p>
        </p:txBody>
      </p:sp>
      <p:sp>
        <p:nvSpPr>
          <p:cNvPr id="101379" name="Text Box 3"/>
          <p:cNvSpPr txBox="1">
            <a:spLocks noChangeArrowheads="1"/>
          </p:cNvSpPr>
          <p:nvPr/>
        </p:nvSpPr>
        <p:spPr bwMode="auto">
          <a:xfrm>
            <a:off x="2362200" y="1962150"/>
            <a:ext cx="2105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Mortality Rate  =</a:t>
            </a:r>
          </a:p>
        </p:txBody>
      </p:sp>
      <p:sp>
        <p:nvSpPr>
          <p:cNvPr id="101380" name="Text Box 4"/>
          <p:cNvSpPr txBox="1">
            <a:spLocks noChangeArrowheads="1"/>
          </p:cNvSpPr>
          <p:nvPr/>
        </p:nvSpPr>
        <p:spPr bwMode="auto">
          <a:xfrm>
            <a:off x="4983163" y="1676400"/>
            <a:ext cx="22172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Number of deaths</a:t>
            </a:r>
          </a:p>
        </p:txBody>
      </p:sp>
      <p:sp>
        <p:nvSpPr>
          <p:cNvPr id="101381" name="Text Box 5"/>
          <p:cNvSpPr txBox="1">
            <a:spLocks noChangeArrowheads="1"/>
          </p:cNvSpPr>
          <p:nvPr/>
        </p:nvSpPr>
        <p:spPr bwMode="auto">
          <a:xfrm>
            <a:off x="5080001" y="2114550"/>
            <a:ext cx="1988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Total Population</a:t>
            </a:r>
          </a:p>
        </p:txBody>
      </p:sp>
      <p:sp>
        <p:nvSpPr>
          <p:cNvPr id="101382" name="Line 6"/>
          <p:cNvSpPr>
            <a:spLocks noChangeShapeType="1"/>
          </p:cNvSpPr>
          <p:nvPr/>
        </p:nvSpPr>
        <p:spPr bwMode="auto">
          <a:xfrm flipV="1">
            <a:off x="5121275" y="2130188"/>
            <a:ext cx="2079162" cy="34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101383" name="Text Box 7"/>
          <p:cNvSpPr txBox="1">
            <a:spLocks noChangeArrowheads="1"/>
          </p:cNvSpPr>
          <p:nvPr/>
        </p:nvSpPr>
        <p:spPr bwMode="auto">
          <a:xfrm>
            <a:off x="2286000" y="2819400"/>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Proportional Mortality Rate</a:t>
            </a:r>
          </a:p>
        </p:txBody>
      </p:sp>
      <p:sp>
        <p:nvSpPr>
          <p:cNvPr id="101384" name="Text Box 8"/>
          <p:cNvSpPr txBox="1">
            <a:spLocks noChangeArrowheads="1"/>
          </p:cNvSpPr>
          <p:nvPr/>
        </p:nvSpPr>
        <p:spPr bwMode="auto">
          <a:xfrm>
            <a:off x="4953001" y="2716213"/>
            <a:ext cx="4280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Number of deaths (particular cause)</a:t>
            </a:r>
          </a:p>
        </p:txBody>
      </p:sp>
      <p:sp>
        <p:nvSpPr>
          <p:cNvPr id="101385" name="Text Box 9"/>
          <p:cNvSpPr txBox="1">
            <a:spLocks noChangeArrowheads="1"/>
          </p:cNvSpPr>
          <p:nvPr/>
        </p:nvSpPr>
        <p:spPr bwMode="auto">
          <a:xfrm>
            <a:off x="6477001" y="3154363"/>
            <a:ext cx="1561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Total deaths</a:t>
            </a:r>
          </a:p>
        </p:txBody>
      </p:sp>
      <p:sp>
        <p:nvSpPr>
          <p:cNvPr id="101386" name="Line 10"/>
          <p:cNvSpPr>
            <a:spLocks noChangeShapeType="1"/>
          </p:cNvSpPr>
          <p:nvPr/>
        </p:nvSpPr>
        <p:spPr bwMode="auto">
          <a:xfrm flipV="1">
            <a:off x="5029201" y="3154363"/>
            <a:ext cx="4114800" cy="19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101387" name="Text Box 11"/>
          <p:cNvSpPr txBox="1">
            <a:spLocks noChangeArrowheads="1"/>
          </p:cNvSpPr>
          <p:nvPr/>
        </p:nvSpPr>
        <p:spPr bwMode="auto">
          <a:xfrm>
            <a:off x="4572000" y="2971800"/>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a:t>
            </a:r>
          </a:p>
        </p:txBody>
      </p:sp>
      <p:sp>
        <p:nvSpPr>
          <p:cNvPr id="101388" name="Text Box 12"/>
          <p:cNvSpPr txBox="1">
            <a:spLocks noChangeArrowheads="1"/>
          </p:cNvSpPr>
          <p:nvPr/>
        </p:nvSpPr>
        <p:spPr bwMode="auto">
          <a:xfrm>
            <a:off x="2286000" y="4114800"/>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Age-specific Mortality Rate</a:t>
            </a:r>
          </a:p>
        </p:txBody>
      </p:sp>
      <p:sp>
        <p:nvSpPr>
          <p:cNvPr id="101389" name="Text Box 13"/>
          <p:cNvSpPr txBox="1">
            <a:spLocks noChangeArrowheads="1"/>
          </p:cNvSpPr>
          <p:nvPr/>
        </p:nvSpPr>
        <p:spPr bwMode="auto">
          <a:xfrm>
            <a:off x="4953000" y="3810000"/>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b="0"/>
              <a:t>Number of deaths (given cause and specified age range)</a:t>
            </a:r>
          </a:p>
        </p:txBody>
      </p:sp>
      <p:sp>
        <p:nvSpPr>
          <p:cNvPr id="101390" name="Text Box 14"/>
          <p:cNvSpPr txBox="1">
            <a:spLocks noChangeArrowheads="1"/>
          </p:cNvSpPr>
          <p:nvPr/>
        </p:nvSpPr>
        <p:spPr bwMode="auto">
          <a:xfrm>
            <a:off x="5184776" y="4602163"/>
            <a:ext cx="3647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Total deaths (same age range)</a:t>
            </a:r>
          </a:p>
        </p:txBody>
      </p:sp>
      <p:sp>
        <p:nvSpPr>
          <p:cNvPr id="101391" name="Line 15"/>
          <p:cNvSpPr>
            <a:spLocks noChangeShapeType="1"/>
          </p:cNvSpPr>
          <p:nvPr/>
        </p:nvSpPr>
        <p:spPr bwMode="auto">
          <a:xfrm flipV="1">
            <a:off x="5029201" y="4595751"/>
            <a:ext cx="4985657" cy="25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101392" name="Text Box 16"/>
          <p:cNvSpPr txBox="1">
            <a:spLocks noChangeArrowheads="1"/>
          </p:cNvSpPr>
          <p:nvPr/>
        </p:nvSpPr>
        <p:spPr bwMode="auto">
          <a:xfrm>
            <a:off x="4572000" y="4267200"/>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a:t>
            </a:r>
          </a:p>
        </p:txBody>
      </p:sp>
      <p:sp>
        <p:nvSpPr>
          <p:cNvPr id="101393" name="Text Box 17"/>
          <p:cNvSpPr txBox="1">
            <a:spLocks noChangeArrowheads="1"/>
          </p:cNvSpPr>
          <p:nvPr/>
        </p:nvSpPr>
        <p:spPr bwMode="auto">
          <a:xfrm>
            <a:off x="2272149" y="5407223"/>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Standardized Mortality Rate</a:t>
            </a:r>
          </a:p>
        </p:txBody>
      </p:sp>
      <p:sp>
        <p:nvSpPr>
          <p:cNvPr id="101394" name="Text Box 18"/>
          <p:cNvSpPr txBox="1">
            <a:spLocks noChangeArrowheads="1"/>
          </p:cNvSpPr>
          <p:nvPr/>
        </p:nvSpPr>
        <p:spPr bwMode="auto">
          <a:xfrm>
            <a:off x="5010394" y="5273802"/>
            <a:ext cx="556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Number of deaths from a particular cause corrected for the age distribution (and possibly other factors) of the population at risk</a:t>
            </a:r>
          </a:p>
        </p:txBody>
      </p:sp>
      <p:sp>
        <p:nvSpPr>
          <p:cNvPr id="101395" name="Text Box 19"/>
          <p:cNvSpPr txBox="1">
            <a:spLocks noChangeArrowheads="1"/>
          </p:cNvSpPr>
          <p:nvPr/>
        </p:nvSpPr>
        <p:spPr bwMode="auto">
          <a:xfrm>
            <a:off x="4629394" y="556111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a:t>=</a:t>
            </a:r>
          </a:p>
        </p:txBody>
      </p:sp>
    </p:spTree>
    <p:extLst>
      <p:ext uri="{BB962C8B-B14F-4D97-AF65-F5344CB8AC3E}">
        <p14:creationId xmlns:p14="http://schemas.microsoft.com/office/powerpoint/2010/main" val="39257005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GB" altLang="en-US"/>
              <a:t>SURVIVAL ANALYSIS</a:t>
            </a:r>
          </a:p>
        </p:txBody>
      </p:sp>
      <p:graphicFrame>
        <p:nvGraphicFramePr>
          <p:cNvPr id="17410" name="Object 3"/>
          <p:cNvGraphicFramePr>
            <a:graphicFrameLocks noChangeAspect="1"/>
          </p:cNvGraphicFramePr>
          <p:nvPr/>
        </p:nvGraphicFramePr>
        <p:xfrm>
          <a:off x="1219200" y="1676400"/>
          <a:ext cx="7315200" cy="5105400"/>
        </p:xfrm>
        <a:graphic>
          <a:graphicData uri="http://schemas.openxmlformats.org/presentationml/2006/ole">
            <mc:AlternateContent xmlns:mc="http://schemas.openxmlformats.org/markup-compatibility/2006">
              <mc:Choice xmlns:v="urn:schemas-microsoft-com:vml" Requires="v">
                <p:oleObj name="Chart" r:id="rId3" imgW="6115171" imgH="4067050" progId="MSGraph.Chart.8">
                  <p:embed followColorScheme="full"/>
                </p:oleObj>
              </mc:Choice>
              <mc:Fallback>
                <p:oleObj name="Chart" r:id="rId3" imgW="6115171" imgH="4067050" progId="MSGraph.Chart.8">
                  <p:embed followColorScheme="full"/>
                  <p:pic>
                    <p:nvPicPr>
                      <p:cNvPr id="17410" name="Object 3"/>
                      <p:cNvPicPr>
                        <a:picLocks noChangeAspect="1" noChangeArrowheads="1"/>
                      </p:cNvPicPr>
                      <p:nvPr/>
                    </p:nvPicPr>
                    <p:blipFill>
                      <a:blip r:embed="rId4"/>
                      <a:srcRect/>
                      <a:stretch>
                        <a:fillRect/>
                      </a:stretch>
                    </p:blipFill>
                    <p:spPr bwMode="auto">
                      <a:xfrm>
                        <a:off x="1219200" y="1676400"/>
                        <a:ext cx="73152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Text Box 4"/>
          <p:cNvSpPr txBox="1">
            <a:spLocks noChangeArrowheads="1"/>
          </p:cNvSpPr>
          <p:nvPr/>
        </p:nvSpPr>
        <p:spPr bwMode="auto">
          <a:xfrm>
            <a:off x="5334001" y="1905001"/>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7413" name="Text Box 5"/>
          <p:cNvSpPr txBox="1">
            <a:spLocks noChangeArrowheads="1"/>
          </p:cNvSpPr>
          <p:nvPr/>
        </p:nvSpPr>
        <p:spPr bwMode="auto">
          <a:xfrm>
            <a:off x="4800601" y="30321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7414" name="Text Box 6"/>
          <p:cNvSpPr txBox="1">
            <a:spLocks noChangeArrowheads="1"/>
          </p:cNvSpPr>
          <p:nvPr/>
        </p:nvSpPr>
        <p:spPr bwMode="auto">
          <a:xfrm>
            <a:off x="4191001" y="4953001"/>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7415" name="Text Box 7"/>
          <p:cNvSpPr txBox="1">
            <a:spLocks noChangeArrowheads="1"/>
          </p:cNvSpPr>
          <p:nvPr/>
        </p:nvSpPr>
        <p:spPr bwMode="auto">
          <a:xfrm>
            <a:off x="6096001" y="5394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7416" name="Text Box 8"/>
          <p:cNvSpPr txBox="1">
            <a:spLocks noChangeArrowheads="1"/>
          </p:cNvSpPr>
          <p:nvPr/>
        </p:nvSpPr>
        <p:spPr bwMode="auto">
          <a:xfrm>
            <a:off x="6324600" y="3810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7417" name="Text Box 9"/>
          <p:cNvSpPr txBox="1">
            <a:spLocks noChangeArrowheads="1"/>
          </p:cNvSpPr>
          <p:nvPr/>
        </p:nvSpPr>
        <p:spPr bwMode="auto">
          <a:xfrm>
            <a:off x="5194300" y="4191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7418" name="Line 10"/>
          <p:cNvSpPr>
            <a:spLocks noChangeShapeType="1"/>
          </p:cNvSpPr>
          <p:nvPr/>
        </p:nvSpPr>
        <p:spPr bwMode="auto">
          <a:xfrm flipV="1">
            <a:off x="8077200" y="1905000"/>
            <a:ext cx="0" cy="38862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Text Box 11"/>
          <p:cNvSpPr txBox="1">
            <a:spLocks noChangeArrowheads="1"/>
          </p:cNvSpPr>
          <p:nvPr/>
        </p:nvSpPr>
        <p:spPr bwMode="auto">
          <a:xfrm>
            <a:off x="7696200" y="2651126"/>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7420" name="Text Box 12"/>
          <p:cNvSpPr txBox="1">
            <a:spLocks noChangeArrowheads="1"/>
          </p:cNvSpPr>
          <p:nvPr/>
        </p:nvSpPr>
        <p:spPr bwMode="auto">
          <a:xfrm>
            <a:off x="8366126" y="1981201"/>
            <a:ext cx="1914525" cy="866775"/>
          </a:xfrm>
          <a:prstGeom prst="rect">
            <a:avLst/>
          </a:prstGeom>
          <a:solidFill>
            <a:schemeClr val="bg1"/>
          </a:solidFill>
          <a:ln w="12699">
            <a:solidFill>
              <a:schemeClr val="bg2"/>
            </a:solidFill>
            <a:miter lim="800000"/>
            <a:headEnd/>
            <a:tailEnd/>
          </a:ln>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Aft>
                <a:spcPct val="50000"/>
              </a:spcAft>
            </a:pPr>
            <a:r>
              <a:rPr lang="en-GB" altLang="en-US"/>
              <a:t>X=Relapsed</a:t>
            </a:r>
          </a:p>
          <a:p>
            <a:pPr>
              <a:spcAft>
                <a:spcPct val="50000"/>
              </a:spcAft>
            </a:pPr>
            <a:r>
              <a:rPr lang="en-GB" altLang="en-US"/>
              <a:t>W=Withdrew</a:t>
            </a:r>
          </a:p>
        </p:txBody>
      </p:sp>
      <p:sp>
        <p:nvSpPr>
          <p:cNvPr id="341007" name="AutoShape 15"/>
          <p:cNvSpPr>
            <a:spLocks noChangeArrowheads="1"/>
          </p:cNvSpPr>
          <p:nvPr/>
        </p:nvSpPr>
        <p:spPr bwMode="auto">
          <a:xfrm>
            <a:off x="8534400" y="3657600"/>
            <a:ext cx="1981200" cy="2438400"/>
          </a:xfrm>
          <a:prstGeom prst="wedgeRoundRectCallout">
            <a:avLst>
              <a:gd name="adj1" fmla="val -72597"/>
              <a:gd name="adj2" fmla="val -2995"/>
              <a:gd name="adj3" fmla="val 16667"/>
            </a:avLst>
          </a:prstGeom>
          <a:solidFill>
            <a:srgbClr val="FFFF00"/>
          </a:solidFill>
          <a:ln w="12700">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800"/>
              <a:t>Patients who have not relapsed at the end of the study are described as ‘censored’</a:t>
            </a:r>
          </a:p>
        </p:txBody>
      </p:sp>
    </p:spTree>
    <p:extLst>
      <p:ext uri="{BB962C8B-B14F-4D97-AF65-F5344CB8AC3E}">
        <p14:creationId xmlns:p14="http://schemas.microsoft.com/office/powerpoint/2010/main" val="3778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1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7"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r>
              <a:rPr lang="en-GB" altLang="en-US"/>
              <a:t>SURVIVAL ANALYSIS: ASSUME </a:t>
            </a:r>
            <a:br>
              <a:rPr lang="en-GB" altLang="en-US"/>
            </a:br>
            <a:r>
              <a:rPr lang="en-GB" altLang="en-US"/>
              <a:t>ALL CASES RECRUITED AT TIME=0</a:t>
            </a:r>
          </a:p>
        </p:txBody>
      </p:sp>
      <p:graphicFrame>
        <p:nvGraphicFramePr>
          <p:cNvPr id="18434" name="Object 3"/>
          <p:cNvGraphicFramePr>
            <a:graphicFrameLocks noChangeAspect="1"/>
          </p:cNvGraphicFramePr>
          <p:nvPr/>
        </p:nvGraphicFramePr>
        <p:xfrm>
          <a:off x="1219200" y="1676400"/>
          <a:ext cx="7315200" cy="5105400"/>
        </p:xfrm>
        <a:graphic>
          <a:graphicData uri="http://schemas.openxmlformats.org/presentationml/2006/ole">
            <mc:AlternateContent xmlns:mc="http://schemas.openxmlformats.org/markup-compatibility/2006">
              <mc:Choice xmlns:v="urn:schemas-microsoft-com:vml" Requires="v">
                <p:oleObj name="Chart" r:id="rId3" imgW="6115171" imgH="4067050" progId="MSGraph.Chart.8">
                  <p:embed followColorScheme="full"/>
                </p:oleObj>
              </mc:Choice>
              <mc:Fallback>
                <p:oleObj name="Chart" r:id="rId3" imgW="6115171" imgH="4067050" progId="MSGraph.Chart.8">
                  <p:embed followColorScheme="full"/>
                  <p:pic>
                    <p:nvPicPr>
                      <p:cNvPr id="18434" name="Object 3"/>
                      <p:cNvPicPr>
                        <a:picLocks noChangeAspect="1" noChangeArrowheads="1"/>
                      </p:cNvPicPr>
                      <p:nvPr/>
                    </p:nvPicPr>
                    <p:blipFill>
                      <a:blip r:embed="rId4"/>
                      <a:srcRect/>
                      <a:stretch>
                        <a:fillRect/>
                      </a:stretch>
                    </p:blipFill>
                    <p:spPr bwMode="auto">
                      <a:xfrm>
                        <a:off x="1219200" y="1676400"/>
                        <a:ext cx="73152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5334001" y="1905001"/>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8437" name="Text Box 5"/>
          <p:cNvSpPr txBox="1">
            <a:spLocks noChangeArrowheads="1"/>
          </p:cNvSpPr>
          <p:nvPr/>
        </p:nvSpPr>
        <p:spPr bwMode="auto">
          <a:xfrm>
            <a:off x="3276601" y="30321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8438" name="Text Box 6"/>
          <p:cNvSpPr txBox="1">
            <a:spLocks noChangeArrowheads="1"/>
          </p:cNvSpPr>
          <p:nvPr/>
        </p:nvSpPr>
        <p:spPr bwMode="auto">
          <a:xfrm>
            <a:off x="4038601" y="5013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8439" name="Text Box 7"/>
          <p:cNvSpPr txBox="1">
            <a:spLocks noChangeArrowheads="1"/>
          </p:cNvSpPr>
          <p:nvPr/>
        </p:nvSpPr>
        <p:spPr bwMode="auto">
          <a:xfrm>
            <a:off x="4038601" y="5394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8440" name="Text Box 8"/>
          <p:cNvSpPr txBox="1">
            <a:spLocks noChangeArrowheads="1"/>
          </p:cNvSpPr>
          <p:nvPr/>
        </p:nvSpPr>
        <p:spPr bwMode="auto">
          <a:xfrm>
            <a:off x="3352800" y="3810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8441" name="Text Box 9"/>
          <p:cNvSpPr txBox="1">
            <a:spLocks noChangeArrowheads="1"/>
          </p:cNvSpPr>
          <p:nvPr/>
        </p:nvSpPr>
        <p:spPr bwMode="auto">
          <a:xfrm>
            <a:off x="4648200" y="4191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8442" name="Line 10"/>
          <p:cNvSpPr>
            <a:spLocks noChangeShapeType="1"/>
          </p:cNvSpPr>
          <p:nvPr/>
        </p:nvSpPr>
        <p:spPr bwMode="auto">
          <a:xfrm flipV="1">
            <a:off x="8077200" y="1905000"/>
            <a:ext cx="0" cy="38862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Text Box 11"/>
          <p:cNvSpPr txBox="1">
            <a:spLocks noChangeArrowheads="1"/>
          </p:cNvSpPr>
          <p:nvPr/>
        </p:nvSpPr>
        <p:spPr bwMode="auto">
          <a:xfrm>
            <a:off x="7404100" y="2651126"/>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8444" name="Text Box 12"/>
          <p:cNvSpPr txBox="1">
            <a:spLocks noChangeArrowheads="1"/>
          </p:cNvSpPr>
          <p:nvPr/>
        </p:nvSpPr>
        <p:spPr bwMode="auto">
          <a:xfrm>
            <a:off x="8366126" y="1905001"/>
            <a:ext cx="1914525" cy="1323975"/>
          </a:xfrm>
          <a:prstGeom prst="rect">
            <a:avLst/>
          </a:prstGeom>
          <a:solidFill>
            <a:schemeClr val="bg1"/>
          </a:solidFill>
          <a:ln w="12699">
            <a:solidFill>
              <a:schemeClr val="bg2"/>
            </a:solidFill>
            <a:miter lim="800000"/>
            <a:headEnd/>
            <a:tailEnd/>
          </a:ln>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Aft>
                <a:spcPct val="50000"/>
              </a:spcAft>
            </a:pPr>
            <a:r>
              <a:rPr lang="en-GB" altLang="en-US"/>
              <a:t>X=Relapsed</a:t>
            </a:r>
          </a:p>
          <a:p>
            <a:pPr>
              <a:spcAft>
                <a:spcPct val="50000"/>
              </a:spcAft>
            </a:pPr>
            <a:r>
              <a:rPr lang="en-GB" altLang="en-US"/>
              <a:t>W=Withdrew</a:t>
            </a:r>
          </a:p>
          <a:p>
            <a:pPr>
              <a:spcAft>
                <a:spcPct val="50000"/>
              </a:spcAft>
            </a:pPr>
            <a:r>
              <a:rPr lang="en-GB" altLang="en-US"/>
              <a:t>C=Censored</a:t>
            </a:r>
          </a:p>
        </p:txBody>
      </p:sp>
      <p:sp>
        <p:nvSpPr>
          <p:cNvPr id="18445" name="Text Box 13"/>
          <p:cNvSpPr txBox="1">
            <a:spLocks noChangeArrowheads="1"/>
          </p:cNvSpPr>
          <p:nvPr/>
        </p:nvSpPr>
        <p:spPr bwMode="auto">
          <a:xfrm>
            <a:off x="4876801" y="2286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18446" name="Text Box 14"/>
          <p:cNvSpPr txBox="1">
            <a:spLocks noChangeArrowheads="1"/>
          </p:cNvSpPr>
          <p:nvPr/>
        </p:nvSpPr>
        <p:spPr bwMode="auto">
          <a:xfrm>
            <a:off x="6705601" y="3429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18447" name="Text Box 15"/>
          <p:cNvSpPr txBox="1">
            <a:spLocks noChangeArrowheads="1"/>
          </p:cNvSpPr>
          <p:nvPr/>
        </p:nvSpPr>
        <p:spPr bwMode="auto">
          <a:xfrm>
            <a:off x="5257801" y="4572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Tree>
    <p:extLst>
      <p:ext uri="{BB962C8B-B14F-4D97-AF65-F5344CB8AC3E}">
        <p14:creationId xmlns:p14="http://schemas.microsoft.com/office/powerpoint/2010/main" val="447060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fontScale="90000"/>
          </a:bodyPr>
          <a:lstStyle/>
          <a:p>
            <a:r>
              <a:rPr lang="en-GB" altLang="en-US"/>
              <a:t>SURVIVAL ANALYSIS: </a:t>
            </a:r>
            <a:br>
              <a:rPr lang="en-GB" altLang="en-US"/>
            </a:br>
            <a:r>
              <a:rPr lang="en-GB" altLang="en-US"/>
              <a:t>EVENTS IN YEAR 1</a:t>
            </a:r>
          </a:p>
        </p:txBody>
      </p:sp>
      <p:graphicFrame>
        <p:nvGraphicFramePr>
          <p:cNvPr id="19458" name="Object 3"/>
          <p:cNvGraphicFramePr>
            <a:graphicFrameLocks noChangeAspect="1"/>
          </p:cNvGraphicFramePr>
          <p:nvPr/>
        </p:nvGraphicFramePr>
        <p:xfrm>
          <a:off x="1219200" y="1676400"/>
          <a:ext cx="7315200" cy="5105400"/>
        </p:xfrm>
        <a:graphic>
          <a:graphicData uri="http://schemas.openxmlformats.org/presentationml/2006/ole">
            <mc:AlternateContent xmlns:mc="http://schemas.openxmlformats.org/markup-compatibility/2006">
              <mc:Choice xmlns:v="urn:schemas-microsoft-com:vml" Requires="v">
                <p:oleObj name="Chart" r:id="rId3" imgW="6115171" imgH="4067050" progId="MSGraph.Chart.8">
                  <p:embed followColorScheme="full"/>
                </p:oleObj>
              </mc:Choice>
              <mc:Fallback>
                <p:oleObj name="Chart" r:id="rId3" imgW="6115171" imgH="4067050" progId="MSGraph.Chart.8">
                  <p:embed followColorScheme="full"/>
                  <p:pic>
                    <p:nvPicPr>
                      <p:cNvPr id="19458" name="Object 3"/>
                      <p:cNvPicPr>
                        <a:picLocks noChangeAspect="1" noChangeArrowheads="1"/>
                      </p:cNvPicPr>
                      <p:nvPr/>
                    </p:nvPicPr>
                    <p:blipFill>
                      <a:blip r:embed="rId4"/>
                      <a:srcRect/>
                      <a:stretch>
                        <a:fillRect/>
                      </a:stretch>
                    </p:blipFill>
                    <p:spPr bwMode="auto">
                      <a:xfrm>
                        <a:off x="1219200" y="1676400"/>
                        <a:ext cx="73152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4"/>
          <p:cNvSpPr txBox="1">
            <a:spLocks noChangeArrowheads="1"/>
          </p:cNvSpPr>
          <p:nvPr/>
        </p:nvSpPr>
        <p:spPr bwMode="auto">
          <a:xfrm>
            <a:off x="5334001" y="1905001"/>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9461" name="Text Box 5"/>
          <p:cNvSpPr txBox="1">
            <a:spLocks noChangeArrowheads="1"/>
          </p:cNvSpPr>
          <p:nvPr/>
        </p:nvSpPr>
        <p:spPr bwMode="auto">
          <a:xfrm>
            <a:off x="3200401" y="30321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9462" name="Text Box 6"/>
          <p:cNvSpPr txBox="1">
            <a:spLocks noChangeArrowheads="1"/>
          </p:cNvSpPr>
          <p:nvPr/>
        </p:nvSpPr>
        <p:spPr bwMode="auto">
          <a:xfrm>
            <a:off x="4038601" y="5013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9463" name="Text Box 7"/>
          <p:cNvSpPr txBox="1">
            <a:spLocks noChangeArrowheads="1"/>
          </p:cNvSpPr>
          <p:nvPr/>
        </p:nvSpPr>
        <p:spPr bwMode="auto">
          <a:xfrm>
            <a:off x="4038601" y="5394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19464" name="Text Box 8"/>
          <p:cNvSpPr txBox="1">
            <a:spLocks noChangeArrowheads="1"/>
          </p:cNvSpPr>
          <p:nvPr/>
        </p:nvSpPr>
        <p:spPr bwMode="auto">
          <a:xfrm>
            <a:off x="3276600" y="3810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9465" name="Text Box 9"/>
          <p:cNvSpPr txBox="1">
            <a:spLocks noChangeArrowheads="1"/>
          </p:cNvSpPr>
          <p:nvPr/>
        </p:nvSpPr>
        <p:spPr bwMode="auto">
          <a:xfrm>
            <a:off x="4648200" y="4191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9466" name="Line 10"/>
          <p:cNvSpPr>
            <a:spLocks noChangeShapeType="1"/>
          </p:cNvSpPr>
          <p:nvPr/>
        </p:nvSpPr>
        <p:spPr bwMode="auto">
          <a:xfrm flipV="1">
            <a:off x="8077200" y="1905000"/>
            <a:ext cx="0" cy="38862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Text Box 11"/>
          <p:cNvSpPr txBox="1">
            <a:spLocks noChangeArrowheads="1"/>
          </p:cNvSpPr>
          <p:nvPr/>
        </p:nvSpPr>
        <p:spPr bwMode="auto">
          <a:xfrm>
            <a:off x="7404100" y="2651126"/>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19468" name="Text Box 12"/>
          <p:cNvSpPr txBox="1">
            <a:spLocks noChangeArrowheads="1"/>
          </p:cNvSpPr>
          <p:nvPr/>
        </p:nvSpPr>
        <p:spPr bwMode="auto">
          <a:xfrm>
            <a:off x="8366126" y="1905001"/>
            <a:ext cx="1914525" cy="1323975"/>
          </a:xfrm>
          <a:prstGeom prst="rect">
            <a:avLst/>
          </a:prstGeom>
          <a:solidFill>
            <a:schemeClr val="bg1"/>
          </a:solidFill>
          <a:ln w="12699">
            <a:solidFill>
              <a:schemeClr val="bg2"/>
            </a:solidFill>
            <a:miter lim="800000"/>
            <a:headEnd/>
            <a:tailEnd/>
          </a:ln>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Aft>
                <a:spcPct val="50000"/>
              </a:spcAft>
            </a:pPr>
            <a:r>
              <a:rPr lang="en-GB" altLang="en-US"/>
              <a:t>X=Relapsed</a:t>
            </a:r>
          </a:p>
          <a:p>
            <a:pPr>
              <a:spcAft>
                <a:spcPct val="50000"/>
              </a:spcAft>
            </a:pPr>
            <a:r>
              <a:rPr lang="en-GB" altLang="en-US"/>
              <a:t>W=Withdrew</a:t>
            </a:r>
          </a:p>
          <a:p>
            <a:pPr>
              <a:spcAft>
                <a:spcPct val="50000"/>
              </a:spcAft>
            </a:pPr>
            <a:r>
              <a:rPr lang="en-GB" altLang="en-US"/>
              <a:t>C=Censored</a:t>
            </a:r>
          </a:p>
        </p:txBody>
      </p:sp>
      <p:sp>
        <p:nvSpPr>
          <p:cNvPr id="19469" name="Text Box 13"/>
          <p:cNvSpPr txBox="1">
            <a:spLocks noChangeArrowheads="1"/>
          </p:cNvSpPr>
          <p:nvPr/>
        </p:nvSpPr>
        <p:spPr bwMode="auto">
          <a:xfrm>
            <a:off x="4876801" y="2286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19470" name="Text Box 14"/>
          <p:cNvSpPr txBox="1">
            <a:spLocks noChangeArrowheads="1"/>
          </p:cNvSpPr>
          <p:nvPr/>
        </p:nvSpPr>
        <p:spPr bwMode="auto">
          <a:xfrm>
            <a:off x="6705601" y="3429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19471" name="Text Box 15"/>
          <p:cNvSpPr txBox="1">
            <a:spLocks noChangeArrowheads="1"/>
          </p:cNvSpPr>
          <p:nvPr/>
        </p:nvSpPr>
        <p:spPr bwMode="auto">
          <a:xfrm>
            <a:off x="5257801" y="4572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343056" name="AutoShape 16"/>
          <p:cNvSpPr>
            <a:spLocks noChangeArrowheads="1"/>
          </p:cNvSpPr>
          <p:nvPr/>
        </p:nvSpPr>
        <p:spPr bwMode="auto">
          <a:xfrm rot="16200000">
            <a:off x="1885950" y="5429250"/>
            <a:ext cx="1028700" cy="1600200"/>
          </a:xfrm>
          <a:prstGeom prst="homePlate">
            <a:avLst>
              <a:gd name="adj" fmla="val 25000"/>
            </a:avLst>
          </a:prstGeom>
          <a:solidFill>
            <a:srgbClr val="FFFF66"/>
          </a:solidFill>
          <a:ln w="12700">
            <a:solidFill>
              <a:schemeClr val="tx1"/>
            </a:solidFill>
            <a:miter lim="800000"/>
            <a:headEnd/>
            <a:tailEnd/>
          </a:ln>
        </p:spPr>
        <p:txBody>
          <a:bodyPr vert="eaVert" anchor="ct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10 people at risk at start of Year 1</a:t>
            </a:r>
          </a:p>
        </p:txBody>
      </p:sp>
      <p:sp>
        <p:nvSpPr>
          <p:cNvPr id="19" name="AutoShape 17"/>
          <p:cNvSpPr>
            <a:spLocks noChangeArrowheads="1"/>
          </p:cNvSpPr>
          <p:nvPr/>
        </p:nvSpPr>
        <p:spPr bwMode="auto">
          <a:xfrm>
            <a:off x="6810376" y="3219450"/>
            <a:ext cx="3571875" cy="1995488"/>
          </a:xfrm>
          <a:prstGeom prst="wedgeRoundRectCallout">
            <a:avLst>
              <a:gd name="adj1" fmla="val -152352"/>
              <a:gd name="adj2" fmla="val -10019"/>
              <a:gd name="adj3" fmla="val 16667"/>
            </a:avLst>
          </a:prstGeom>
          <a:solidFill>
            <a:srgbClr val="FFFF66"/>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Case 6 withdrew within the first year (leaving 9 cases). The average number of people at risk during the first year was (10+9)/2 = 9.5</a:t>
            </a:r>
          </a:p>
        </p:txBody>
      </p:sp>
      <p:sp>
        <p:nvSpPr>
          <p:cNvPr id="20" name="AutoShape 18"/>
          <p:cNvSpPr>
            <a:spLocks noChangeArrowheads="1"/>
          </p:cNvSpPr>
          <p:nvPr/>
        </p:nvSpPr>
        <p:spPr bwMode="auto">
          <a:xfrm>
            <a:off x="6105525" y="5429251"/>
            <a:ext cx="4419600" cy="1285875"/>
          </a:xfrm>
          <a:prstGeom prst="roundRect">
            <a:avLst>
              <a:gd name="adj" fmla="val 16667"/>
            </a:avLst>
          </a:prstGeom>
          <a:solidFill>
            <a:schemeClr val="accent1"/>
          </a:solidFill>
          <a:ln w="12700">
            <a:solidFill>
              <a:schemeClr val="tx1"/>
            </a:solidFill>
            <a:round/>
            <a:headEnd/>
            <a:tailEnd/>
          </a:ln>
        </p:spPr>
        <p:txBody>
          <a:bodyPr anchor="ct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Of the 9.5 people at risk during Year 1, one relapsed</a:t>
            </a:r>
          </a:p>
          <a:p>
            <a:pPr algn="ctr"/>
            <a:r>
              <a:rPr lang="en-GB" altLang="en-US"/>
              <a:t>Probability of surviving first year = (9.5-1)/9.5 = 0.896</a:t>
            </a:r>
          </a:p>
        </p:txBody>
      </p:sp>
    </p:spTree>
    <p:extLst>
      <p:ext uri="{BB962C8B-B14F-4D97-AF65-F5344CB8AC3E}">
        <p14:creationId xmlns:p14="http://schemas.microsoft.com/office/powerpoint/2010/main" val="231751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30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6" grpId="0" animBg="1" autoUpdateAnimBg="0"/>
      <p:bldP spid="19" grpId="0" animBg="1" autoUpdateAnimBg="0"/>
      <p:bldP spid="20"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fontScale="90000"/>
          </a:bodyPr>
          <a:lstStyle/>
          <a:p>
            <a:r>
              <a:rPr lang="en-GB" altLang="en-US"/>
              <a:t>SURVIVAL ANALYSIS: </a:t>
            </a:r>
            <a:br>
              <a:rPr lang="en-GB" altLang="en-US"/>
            </a:br>
            <a:r>
              <a:rPr lang="en-GB" altLang="en-US"/>
              <a:t>EVENTS IN YEAR 2</a:t>
            </a:r>
          </a:p>
        </p:txBody>
      </p:sp>
      <p:graphicFrame>
        <p:nvGraphicFramePr>
          <p:cNvPr id="20482" name="Object 3"/>
          <p:cNvGraphicFramePr>
            <a:graphicFrameLocks noChangeAspect="1"/>
          </p:cNvGraphicFramePr>
          <p:nvPr/>
        </p:nvGraphicFramePr>
        <p:xfrm>
          <a:off x="1219200" y="1676400"/>
          <a:ext cx="7315200" cy="5105400"/>
        </p:xfrm>
        <a:graphic>
          <a:graphicData uri="http://schemas.openxmlformats.org/presentationml/2006/ole">
            <mc:AlternateContent xmlns:mc="http://schemas.openxmlformats.org/markup-compatibility/2006">
              <mc:Choice xmlns:v="urn:schemas-microsoft-com:vml" Requires="v">
                <p:oleObj name="Chart" r:id="rId3" imgW="6115171" imgH="4067050" progId="MSGraph.Chart.8">
                  <p:embed followColorScheme="full"/>
                </p:oleObj>
              </mc:Choice>
              <mc:Fallback>
                <p:oleObj name="Chart" r:id="rId3" imgW="6115171" imgH="4067050" progId="MSGraph.Chart.8">
                  <p:embed followColorScheme="full"/>
                  <p:pic>
                    <p:nvPicPr>
                      <p:cNvPr id="20482" name="Object 3"/>
                      <p:cNvPicPr>
                        <a:picLocks noChangeAspect="1" noChangeArrowheads="1"/>
                      </p:cNvPicPr>
                      <p:nvPr/>
                    </p:nvPicPr>
                    <p:blipFill>
                      <a:blip r:embed="rId4"/>
                      <a:srcRect/>
                      <a:stretch>
                        <a:fillRect/>
                      </a:stretch>
                    </p:blipFill>
                    <p:spPr bwMode="auto">
                      <a:xfrm>
                        <a:off x="1219200" y="1676400"/>
                        <a:ext cx="73152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Text Box 4"/>
          <p:cNvSpPr txBox="1">
            <a:spLocks noChangeArrowheads="1"/>
          </p:cNvSpPr>
          <p:nvPr/>
        </p:nvSpPr>
        <p:spPr bwMode="auto">
          <a:xfrm>
            <a:off x="5334001" y="1905001"/>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0485" name="Text Box 5"/>
          <p:cNvSpPr txBox="1">
            <a:spLocks noChangeArrowheads="1"/>
          </p:cNvSpPr>
          <p:nvPr/>
        </p:nvSpPr>
        <p:spPr bwMode="auto">
          <a:xfrm>
            <a:off x="3200401" y="30321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0486" name="Text Box 6"/>
          <p:cNvSpPr txBox="1">
            <a:spLocks noChangeArrowheads="1"/>
          </p:cNvSpPr>
          <p:nvPr/>
        </p:nvSpPr>
        <p:spPr bwMode="auto">
          <a:xfrm>
            <a:off x="4038601" y="5013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0487" name="Text Box 7"/>
          <p:cNvSpPr txBox="1">
            <a:spLocks noChangeArrowheads="1"/>
          </p:cNvSpPr>
          <p:nvPr/>
        </p:nvSpPr>
        <p:spPr bwMode="auto">
          <a:xfrm>
            <a:off x="4038601" y="5394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0488" name="Text Box 8"/>
          <p:cNvSpPr txBox="1">
            <a:spLocks noChangeArrowheads="1"/>
          </p:cNvSpPr>
          <p:nvPr/>
        </p:nvSpPr>
        <p:spPr bwMode="auto">
          <a:xfrm>
            <a:off x="3276600" y="3810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20489" name="Text Box 9"/>
          <p:cNvSpPr txBox="1">
            <a:spLocks noChangeArrowheads="1"/>
          </p:cNvSpPr>
          <p:nvPr/>
        </p:nvSpPr>
        <p:spPr bwMode="auto">
          <a:xfrm>
            <a:off x="4648200" y="4191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20490" name="Line 10"/>
          <p:cNvSpPr>
            <a:spLocks noChangeShapeType="1"/>
          </p:cNvSpPr>
          <p:nvPr/>
        </p:nvSpPr>
        <p:spPr bwMode="auto">
          <a:xfrm flipV="1">
            <a:off x="8077200" y="1905000"/>
            <a:ext cx="0" cy="38862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Text Box 11"/>
          <p:cNvSpPr txBox="1">
            <a:spLocks noChangeArrowheads="1"/>
          </p:cNvSpPr>
          <p:nvPr/>
        </p:nvSpPr>
        <p:spPr bwMode="auto">
          <a:xfrm>
            <a:off x="7404100" y="2651126"/>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20492" name="Text Box 12"/>
          <p:cNvSpPr txBox="1">
            <a:spLocks noChangeArrowheads="1"/>
          </p:cNvSpPr>
          <p:nvPr/>
        </p:nvSpPr>
        <p:spPr bwMode="auto">
          <a:xfrm>
            <a:off x="8366126" y="1905001"/>
            <a:ext cx="1914525" cy="1323975"/>
          </a:xfrm>
          <a:prstGeom prst="rect">
            <a:avLst/>
          </a:prstGeom>
          <a:solidFill>
            <a:schemeClr val="bg1"/>
          </a:solidFill>
          <a:ln w="12699">
            <a:solidFill>
              <a:schemeClr val="bg2"/>
            </a:solidFill>
            <a:miter lim="800000"/>
            <a:headEnd/>
            <a:tailEnd/>
          </a:ln>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Aft>
                <a:spcPct val="50000"/>
              </a:spcAft>
            </a:pPr>
            <a:r>
              <a:rPr lang="en-GB" altLang="en-US"/>
              <a:t>X=Relapsed</a:t>
            </a:r>
          </a:p>
          <a:p>
            <a:pPr>
              <a:spcAft>
                <a:spcPct val="50000"/>
              </a:spcAft>
            </a:pPr>
            <a:r>
              <a:rPr lang="en-GB" altLang="en-US"/>
              <a:t>W=Withdrew</a:t>
            </a:r>
          </a:p>
          <a:p>
            <a:pPr>
              <a:spcAft>
                <a:spcPct val="50000"/>
              </a:spcAft>
            </a:pPr>
            <a:r>
              <a:rPr lang="en-GB" altLang="en-US"/>
              <a:t>C=Censored</a:t>
            </a:r>
          </a:p>
        </p:txBody>
      </p:sp>
      <p:sp>
        <p:nvSpPr>
          <p:cNvPr id="20493" name="Text Box 13"/>
          <p:cNvSpPr txBox="1">
            <a:spLocks noChangeArrowheads="1"/>
          </p:cNvSpPr>
          <p:nvPr/>
        </p:nvSpPr>
        <p:spPr bwMode="auto">
          <a:xfrm>
            <a:off x="4876801" y="2286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20494" name="Text Box 14"/>
          <p:cNvSpPr txBox="1">
            <a:spLocks noChangeArrowheads="1"/>
          </p:cNvSpPr>
          <p:nvPr/>
        </p:nvSpPr>
        <p:spPr bwMode="auto">
          <a:xfrm>
            <a:off x="6705601" y="3429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20495" name="Text Box 15"/>
          <p:cNvSpPr txBox="1">
            <a:spLocks noChangeArrowheads="1"/>
          </p:cNvSpPr>
          <p:nvPr/>
        </p:nvSpPr>
        <p:spPr bwMode="auto">
          <a:xfrm>
            <a:off x="5257801" y="4572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344080" name="AutoShape 16"/>
          <p:cNvSpPr>
            <a:spLocks noChangeArrowheads="1"/>
          </p:cNvSpPr>
          <p:nvPr/>
        </p:nvSpPr>
        <p:spPr bwMode="auto">
          <a:xfrm rot="16200000">
            <a:off x="2952750" y="5505450"/>
            <a:ext cx="1028700" cy="1447800"/>
          </a:xfrm>
          <a:prstGeom prst="homePlate">
            <a:avLst>
              <a:gd name="adj" fmla="val 25000"/>
            </a:avLst>
          </a:prstGeom>
          <a:solidFill>
            <a:srgbClr val="FFFF66"/>
          </a:solidFill>
          <a:ln w="12700">
            <a:solidFill>
              <a:schemeClr val="tx1"/>
            </a:solidFill>
            <a:miter lim="800000"/>
            <a:headEnd/>
            <a:tailEnd/>
          </a:ln>
        </p:spPr>
        <p:txBody>
          <a:bodyPr vert="eaVert" anchor="ct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8 people at risk at start of Year 2</a:t>
            </a:r>
          </a:p>
        </p:txBody>
      </p:sp>
      <p:sp>
        <p:nvSpPr>
          <p:cNvPr id="344081" name="AutoShape 17"/>
          <p:cNvSpPr>
            <a:spLocks noChangeArrowheads="1"/>
          </p:cNvSpPr>
          <p:nvPr/>
        </p:nvSpPr>
        <p:spPr bwMode="auto">
          <a:xfrm>
            <a:off x="6667501" y="3362325"/>
            <a:ext cx="3857625" cy="1066800"/>
          </a:xfrm>
          <a:prstGeom prst="wedgeRoundRectCallout">
            <a:avLst>
              <a:gd name="adj1" fmla="val -91630"/>
              <a:gd name="adj2" fmla="val 38759"/>
              <a:gd name="adj3" fmla="val 16667"/>
            </a:avLst>
          </a:prstGeom>
          <a:solidFill>
            <a:srgbClr val="FFFF66"/>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Case 7 withdrew in Year 2, thus 7.5 people (average) at risk during Year 2</a:t>
            </a:r>
          </a:p>
        </p:txBody>
      </p:sp>
      <p:sp>
        <p:nvSpPr>
          <p:cNvPr id="344082" name="AutoShape 18"/>
          <p:cNvSpPr>
            <a:spLocks noChangeArrowheads="1"/>
          </p:cNvSpPr>
          <p:nvPr/>
        </p:nvSpPr>
        <p:spPr bwMode="auto">
          <a:xfrm>
            <a:off x="6019800" y="4648200"/>
            <a:ext cx="4419600" cy="2057400"/>
          </a:xfrm>
          <a:prstGeom prst="roundRect">
            <a:avLst>
              <a:gd name="adj" fmla="val 16667"/>
            </a:avLst>
          </a:prstGeom>
          <a:solidFill>
            <a:schemeClr val="accent1"/>
          </a:solidFill>
          <a:ln w="12700">
            <a:solidFill>
              <a:schemeClr val="tx1"/>
            </a:solidFill>
            <a:round/>
            <a:headEnd/>
            <a:tailEnd/>
          </a:ln>
        </p:spPr>
        <p:txBody>
          <a:bodyPr anchor="ct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Of the 7.5 people at risk during Year 2, two relapsed</a:t>
            </a:r>
          </a:p>
          <a:p>
            <a:pPr algn="ctr"/>
            <a:r>
              <a:rPr lang="en-GB" altLang="en-US"/>
              <a:t>Probability of surviving second year = (7.5-2)/7.5 = 0.733</a:t>
            </a:r>
          </a:p>
          <a:p>
            <a:pPr algn="ctr"/>
            <a:r>
              <a:rPr lang="en-GB" altLang="en-US"/>
              <a:t>Chances of surviving for 2 years = 0.733 x 0.895 = 0.656 </a:t>
            </a:r>
          </a:p>
        </p:txBody>
      </p:sp>
    </p:spTree>
    <p:extLst>
      <p:ext uri="{BB962C8B-B14F-4D97-AF65-F5344CB8AC3E}">
        <p14:creationId xmlns:p14="http://schemas.microsoft.com/office/powerpoint/2010/main" val="67452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40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4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80" grpId="0" animBg="1" autoUpdateAnimBg="0"/>
      <p:bldP spid="344081" grpId="0" animBg="1" autoUpdateAnimBg="0"/>
      <p:bldP spid="344082" grpId="0"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fontScale="90000"/>
          </a:bodyPr>
          <a:lstStyle/>
          <a:p>
            <a:r>
              <a:rPr lang="en-GB" altLang="en-US"/>
              <a:t>SURVIVAL ANALYSIS: </a:t>
            </a:r>
            <a:br>
              <a:rPr lang="en-GB" altLang="en-US"/>
            </a:br>
            <a:r>
              <a:rPr lang="en-GB" altLang="en-US"/>
              <a:t>EVENTS IN YEAR 3</a:t>
            </a:r>
          </a:p>
        </p:txBody>
      </p:sp>
      <p:graphicFrame>
        <p:nvGraphicFramePr>
          <p:cNvPr id="21506" name="Object 3"/>
          <p:cNvGraphicFramePr>
            <a:graphicFrameLocks noChangeAspect="1"/>
          </p:cNvGraphicFramePr>
          <p:nvPr/>
        </p:nvGraphicFramePr>
        <p:xfrm>
          <a:off x="1219200" y="1676400"/>
          <a:ext cx="7315200" cy="5105400"/>
        </p:xfrm>
        <a:graphic>
          <a:graphicData uri="http://schemas.openxmlformats.org/presentationml/2006/ole">
            <mc:AlternateContent xmlns:mc="http://schemas.openxmlformats.org/markup-compatibility/2006">
              <mc:Choice xmlns:v="urn:schemas-microsoft-com:vml" Requires="v">
                <p:oleObj name="Chart" r:id="rId3" imgW="6115171" imgH="4067050" progId="MSGraph.Chart.8">
                  <p:embed followColorScheme="full"/>
                </p:oleObj>
              </mc:Choice>
              <mc:Fallback>
                <p:oleObj name="Chart" r:id="rId3" imgW="6115171" imgH="4067050" progId="MSGraph.Chart.8">
                  <p:embed followColorScheme="full"/>
                  <p:pic>
                    <p:nvPicPr>
                      <p:cNvPr id="21506" name="Object 3"/>
                      <p:cNvPicPr>
                        <a:picLocks noChangeAspect="1" noChangeArrowheads="1"/>
                      </p:cNvPicPr>
                      <p:nvPr/>
                    </p:nvPicPr>
                    <p:blipFill>
                      <a:blip r:embed="rId4"/>
                      <a:srcRect/>
                      <a:stretch>
                        <a:fillRect/>
                      </a:stretch>
                    </p:blipFill>
                    <p:spPr bwMode="auto">
                      <a:xfrm>
                        <a:off x="1219200" y="1676400"/>
                        <a:ext cx="73152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8" name="Text Box 4"/>
          <p:cNvSpPr txBox="1">
            <a:spLocks noChangeArrowheads="1"/>
          </p:cNvSpPr>
          <p:nvPr/>
        </p:nvSpPr>
        <p:spPr bwMode="auto">
          <a:xfrm>
            <a:off x="5334001" y="1905001"/>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1509" name="Text Box 5"/>
          <p:cNvSpPr txBox="1">
            <a:spLocks noChangeArrowheads="1"/>
          </p:cNvSpPr>
          <p:nvPr/>
        </p:nvSpPr>
        <p:spPr bwMode="auto">
          <a:xfrm>
            <a:off x="3200401" y="30321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1510" name="Text Box 6"/>
          <p:cNvSpPr txBox="1">
            <a:spLocks noChangeArrowheads="1"/>
          </p:cNvSpPr>
          <p:nvPr/>
        </p:nvSpPr>
        <p:spPr bwMode="auto">
          <a:xfrm>
            <a:off x="4038601" y="5013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1511" name="Text Box 7"/>
          <p:cNvSpPr txBox="1">
            <a:spLocks noChangeArrowheads="1"/>
          </p:cNvSpPr>
          <p:nvPr/>
        </p:nvSpPr>
        <p:spPr bwMode="auto">
          <a:xfrm>
            <a:off x="4038601" y="539432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X</a:t>
            </a:r>
          </a:p>
        </p:txBody>
      </p:sp>
      <p:sp>
        <p:nvSpPr>
          <p:cNvPr id="21512" name="Text Box 8"/>
          <p:cNvSpPr txBox="1">
            <a:spLocks noChangeArrowheads="1"/>
          </p:cNvSpPr>
          <p:nvPr/>
        </p:nvSpPr>
        <p:spPr bwMode="auto">
          <a:xfrm>
            <a:off x="3276600" y="3810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21513" name="Text Box 9"/>
          <p:cNvSpPr txBox="1">
            <a:spLocks noChangeArrowheads="1"/>
          </p:cNvSpPr>
          <p:nvPr/>
        </p:nvSpPr>
        <p:spPr bwMode="auto">
          <a:xfrm>
            <a:off x="4648200" y="4191001"/>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21514" name="Line 10"/>
          <p:cNvSpPr>
            <a:spLocks noChangeShapeType="1"/>
          </p:cNvSpPr>
          <p:nvPr/>
        </p:nvSpPr>
        <p:spPr bwMode="auto">
          <a:xfrm flipV="1">
            <a:off x="8077200" y="1905000"/>
            <a:ext cx="0" cy="38862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Text Box 11"/>
          <p:cNvSpPr txBox="1">
            <a:spLocks noChangeArrowheads="1"/>
          </p:cNvSpPr>
          <p:nvPr/>
        </p:nvSpPr>
        <p:spPr bwMode="auto">
          <a:xfrm>
            <a:off x="7404100" y="2651126"/>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W</a:t>
            </a:r>
          </a:p>
        </p:txBody>
      </p:sp>
      <p:sp>
        <p:nvSpPr>
          <p:cNvPr id="21516" name="Text Box 12"/>
          <p:cNvSpPr txBox="1">
            <a:spLocks noChangeArrowheads="1"/>
          </p:cNvSpPr>
          <p:nvPr/>
        </p:nvSpPr>
        <p:spPr bwMode="auto">
          <a:xfrm>
            <a:off x="8366126" y="1905001"/>
            <a:ext cx="1914525" cy="1323975"/>
          </a:xfrm>
          <a:prstGeom prst="rect">
            <a:avLst/>
          </a:prstGeom>
          <a:solidFill>
            <a:schemeClr val="bg1"/>
          </a:solidFill>
          <a:ln w="12699">
            <a:solidFill>
              <a:schemeClr val="bg2"/>
            </a:solidFill>
            <a:miter lim="800000"/>
            <a:headEnd/>
            <a:tailEnd/>
          </a:ln>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Aft>
                <a:spcPct val="50000"/>
              </a:spcAft>
            </a:pPr>
            <a:r>
              <a:rPr lang="en-GB" altLang="en-US"/>
              <a:t>X=Relapsed</a:t>
            </a:r>
          </a:p>
          <a:p>
            <a:pPr>
              <a:spcAft>
                <a:spcPct val="50000"/>
              </a:spcAft>
            </a:pPr>
            <a:r>
              <a:rPr lang="en-GB" altLang="en-US"/>
              <a:t>W=Withdrew</a:t>
            </a:r>
          </a:p>
          <a:p>
            <a:pPr>
              <a:spcAft>
                <a:spcPct val="50000"/>
              </a:spcAft>
            </a:pPr>
            <a:r>
              <a:rPr lang="en-GB" altLang="en-US"/>
              <a:t>C=Censored</a:t>
            </a:r>
          </a:p>
        </p:txBody>
      </p:sp>
      <p:sp>
        <p:nvSpPr>
          <p:cNvPr id="21517" name="Text Box 13"/>
          <p:cNvSpPr txBox="1">
            <a:spLocks noChangeArrowheads="1"/>
          </p:cNvSpPr>
          <p:nvPr/>
        </p:nvSpPr>
        <p:spPr bwMode="auto">
          <a:xfrm>
            <a:off x="4876801" y="2286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21518" name="Text Box 14"/>
          <p:cNvSpPr txBox="1">
            <a:spLocks noChangeArrowheads="1"/>
          </p:cNvSpPr>
          <p:nvPr/>
        </p:nvSpPr>
        <p:spPr bwMode="auto">
          <a:xfrm>
            <a:off x="6705601" y="3429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21519" name="Text Box 15"/>
          <p:cNvSpPr txBox="1">
            <a:spLocks noChangeArrowheads="1"/>
          </p:cNvSpPr>
          <p:nvPr/>
        </p:nvSpPr>
        <p:spPr bwMode="auto">
          <a:xfrm>
            <a:off x="5257801" y="45720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345104" name="AutoShape 16"/>
          <p:cNvSpPr>
            <a:spLocks noChangeArrowheads="1"/>
          </p:cNvSpPr>
          <p:nvPr/>
        </p:nvSpPr>
        <p:spPr bwMode="auto">
          <a:xfrm rot="16200000">
            <a:off x="4171950" y="5505450"/>
            <a:ext cx="1028700" cy="1447800"/>
          </a:xfrm>
          <a:prstGeom prst="homePlate">
            <a:avLst>
              <a:gd name="adj" fmla="val 25000"/>
            </a:avLst>
          </a:prstGeom>
          <a:solidFill>
            <a:srgbClr val="FFFF66"/>
          </a:solidFill>
          <a:ln w="12700">
            <a:solidFill>
              <a:schemeClr val="tx1"/>
            </a:solidFill>
            <a:miter lim="800000"/>
            <a:headEnd/>
            <a:tailEnd/>
          </a:ln>
        </p:spPr>
        <p:txBody>
          <a:bodyPr vert="eaVert" anchor="ct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5 people at risk at start of Year 3</a:t>
            </a:r>
          </a:p>
        </p:txBody>
      </p:sp>
      <p:sp>
        <p:nvSpPr>
          <p:cNvPr id="345105" name="AutoShape 17"/>
          <p:cNvSpPr>
            <a:spLocks noChangeArrowheads="1"/>
          </p:cNvSpPr>
          <p:nvPr/>
        </p:nvSpPr>
        <p:spPr bwMode="auto">
          <a:xfrm>
            <a:off x="6238875" y="3214689"/>
            <a:ext cx="4071938" cy="1285875"/>
          </a:xfrm>
          <a:prstGeom prst="wedgeRoundRectCallout">
            <a:avLst>
              <a:gd name="adj1" fmla="val -50500"/>
              <a:gd name="adj2" fmla="val -5662"/>
              <a:gd name="adj3" fmla="val 16667"/>
            </a:avLst>
          </a:prstGeom>
          <a:solidFill>
            <a:srgbClr val="FFFF66"/>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Cases 2 and 8 censored (ie withdrew) in Year 3, thus average people at risk during Year 3 = (5+3)/2 = 4</a:t>
            </a:r>
          </a:p>
        </p:txBody>
      </p:sp>
      <p:sp>
        <p:nvSpPr>
          <p:cNvPr id="345106" name="AutoShape 18"/>
          <p:cNvSpPr>
            <a:spLocks noChangeArrowheads="1"/>
          </p:cNvSpPr>
          <p:nvPr/>
        </p:nvSpPr>
        <p:spPr bwMode="auto">
          <a:xfrm>
            <a:off x="6019800" y="4643438"/>
            <a:ext cx="4419600" cy="2133600"/>
          </a:xfrm>
          <a:prstGeom prst="roundRect">
            <a:avLst>
              <a:gd name="adj" fmla="val 16667"/>
            </a:avLst>
          </a:prstGeom>
          <a:solidFill>
            <a:schemeClr val="accent1"/>
          </a:solidFill>
          <a:ln w="12700">
            <a:solidFill>
              <a:schemeClr val="tx1"/>
            </a:solidFill>
            <a:round/>
            <a:headEnd/>
            <a:tailEnd/>
          </a:ln>
        </p:spPr>
        <p:txBody>
          <a:bodyPr anchor="ct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Of the 4 people at risk during Year 3, one relapsed</a:t>
            </a:r>
          </a:p>
          <a:p>
            <a:pPr algn="ctr"/>
            <a:r>
              <a:rPr lang="en-GB" altLang="en-US"/>
              <a:t>Probability of surviving third year = (4-1)/4 = 0.75</a:t>
            </a:r>
          </a:p>
          <a:p>
            <a:pPr algn="ctr"/>
            <a:r>
              <a:rPr lang="en-GB" altLang="en-US"/>
              <a:t>Chances of surviving for 3 years = 0.75 x 0.656 = 0.492</a:t>
            </a:r>
          </a:p>
        </p:txBody>
      </p:sp>
    </p:spTree>
    <p:extLst>
      <p:ext uri="{BB962C8B-B14F-4D97-AF65-F5344CB8AC3E}">
        <p14:creationId xmlns:p14="http://schemas.microsoft.com/office/powerpoint/2010/main" val="409931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5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51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5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4" grpId="0" animBg="1" autoUpdateAnimBg="0"/>
      <p:bldP spid="345105" grpId="0" animBg="1" autoUpdateAnimBg="0"/>
      <p:bldP spid="345106" grpId="0"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a:t>SURVIVAL CURVE</a:t>
            </a:r>
          </a:p>
        </p:txBody>
      </p:sp>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1"/>
            <a:ext cx="66294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102404" name="Text Box 4"/>
          <p:cNvSpPr txBox="1">
            <a:spLocks noChangeArrowheads="1"/>
          </p:cNvSpPr>
          <p:nvPr/>
        </p:nvSpPr>
        <p:spPr bwMode="auto">
          <a:xfrm>
            <a:off x="5634038" y="6172201"/>
            <a:ext cx="766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Year</a:t>
            </a:r>
          </a:p>
        </p:txBody>
      </p:sp>
      <p:sp>
        <p:nvSpPr>
          <p:cNvPr id="102405" name="Text Box 5"/>
          <p:cNvSpPr txBox="1">
            <a:spLocks noChangeArrowheads="1"/>
          </p:cNvSpPr>
          <p:nvPr/>
        </p:nvSpPr>
        <p:spPr bwMode="auto">
          <a:xfrm rot="-5400000">
            <a:off x="950913" y="3757613"/>
            <a:ext cx="2882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Relapse-free survival</a:t>
            </a:r>
          </a:p>
        </p:txBody>
      </p:sp>
    </p:spTree>
    <p:extLst>
      <p:ext uri="{BB962C8B-B14F-4D97-AF65-F5344CB8AC3E}">
        <p14:creationId xmlns:p14="http://schemas.microsoft.com/office/powerpoint/2010/main" val="145046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Στατιστική σημαντικότητα </a:t>
            </a:r>
            <a:endParaRPr lang="en-US" dirty="0"/>
          </a:p>
        </p:txBody>
      </p:sp>
      <p:sp>
        <p:nvSpPr>
          <p:cNvPr id="3" name="Content Placeholder 2"/>
          <p:cNvSpPr>
            <a:spLocks noGrp="1"/>
          </p:cNvSpPr>
          <p:nvPr>
            <p:ph idx="1"/>
          </p:nvPr>
        </p:nvSpPr>
        <p:spPr>
          <a:xfrm>
            <a:off x="1981200" y="1752600"/>
            <a:ext cx="8229600" cy="4922520"/>
          </a:xfrm>
        </p:spPr>
        <p:txBody>
          <a:bodyPr>
            <a:noAutofit/>
          </a:bodyPr>
          <a:lstStyle/>
          <a:p>
            <a:pPr marL="0" indent="0" algn="just">
              <a:spcBef>
                <a:spcPts val="0"/>
              </a:spcBef>
              <a:buNone/>
            </a:pPr>
            <a:r>
              <a:rPr lang="el-GR" sz="2000" dirty="0"/>
              <a:t>Η στατιστική σημαντικότητα ενός αποτελέσματος είναι η πιθανότητα ότι η </a:t>
            </a:r>
            <a:r>
              <a:rPr lang="el-GR" sz="2000" dirty="0" err="1"/>
              <a:t>παρατηρηθείσα</a:t>
            </a:r>
            <a:r>
              <a:rPr lang="el-GR" sz="2000" dirty="0"/>
              <a:t> σχέση (π.χ., μεταξύ των μεταβλητών) ή της διαφοράς (π.χ., μεταξύ των μέσων) σε ένα δείγμα εμφανίστηκε κατά καθαρή τύχη</a:t>
            </a:r>
          </a:p>
          <a:p>
            <a:pPr algn="just">
              <a:spcBef>
                <a:spcPts val="0"/>
              </a:spcBef>
            </a:pPr>
            <a:r>
              <a:rPr lang="el-GR" sz="2000" dirty="0"/>
              <a:t>η στατιστική σημασία ενός αποτελέσματος μας λέει κάτι για το βαθμό στον οποίο το αποτέλεσμα είναι "αληθινό" (από την άποψη της ύπαρξης "αντιπροσώπευσης του πληθυσμού"). </a:t>
            </a:r>
          </a:p>
          <a:p>
            <a:pPr algn="just">
              <a:spcBef>
                <a:spcPts val="0"/>
              </a:spcBef>
            </a:pPr>
            <a:r>
              <a:rPr lang="el-GR" sz="2000" dirty="0" err="1"/>
              <a:t>Πιό</a:t>
            </a:r>
            <a:r>
              <a:rPr lang="el-GR" sz="2000" dirty="0"/>
              <a:t> τεχνικά, η τιμή της p-</a:t>
            </a:r>
            <a:r>
              <a:rPr lang="el-GR" sz="2000" dirty="0" err="1"/>
              <a:t>value</a:t>
            </a:r>
            <a:r>
              <a:rPr lang="el-GR" sz="2000" dirty="0"/>
              <a:t> αντιπροσωπεύει έναν δείκτη της αξιοπιστίας ενός αποτελέσματος. </a:t>
            </a:r>
          </a:p>
          <a:p>
            <a:pPr lvl="1" algn="just">
              <a:spcBef>
                <a:spcPts val="0"/>
              </a:spcBef>
            </a:pPr>
            <a:r>
              <a:rPr lang="el-GR" sz="1600" dirty="0"/>
              <a:t>Όσο υψηλότερη η p-</a:t>
            </a:r>
            <a:r>
              <a:rPr lang="el-GR" sz="1600" dirty="0" err="1"/>
              <a:t>value</a:t>
            </a:r>
            <a:r>
              <a:rPr lang="el-GR" sz="1600" dirty="0"/>
              <a:t>, λιγότερο μπορούμε να </a:t>
            </a:r>
            <a:r>
              <a:rPr lang="el-GR" sz="1600" dirty="0" err="1"/>
              <a:t>πιστεψουμε</a:t>
            </a:r>
            <a:r>
              <a:rPr lang="el-GR" sz="1600" dirty="0"/>
              <a:t> ότι η </a:t>
            </a:r>
            <a:r>
              <a:rPr lang="el-GR" sz="1600" dirty="0" err="1"/>
              <a:t>παρατηρηθείσα</a:t>
            </a:r>
            <a:r>
              <a:rPr lang="el-GR" sz="1600" dirty="0"/>
              <a:t> σχέση μεταξύ των μεταβλητών στο δείγμα είναι ένας αξιόπιστος δείκτης της σχέσης μεταξύ των αντίστοιχων μεταβλητών στον πληθυσμό.</a:t>
            </a:r>
          </a:p>
          <a:p>
            <a:pPr algn="just">
              <a:spcBef>
                <a:spcPts val="0"/>
              </a:spcBef>
            </a:pPr>
            <a:r>
              <a:rPr lang="el-GR" sz="2000" dirty="0"/>
              <a:t>αντιπροσωπεύει την πιθανότητα του λάθους που περιλαμβάνεται στην αποδοχή του </a:t>
            </a:r>
            <a:r>
              <a:rPr lang="el-GR" sz="2000" dirty="0" err="1"/>
              <a:t>παρατηρηθέντος</a:t>
            </a:r>
            <a:r>
              <a:rPr lang="el-GR" sz="2000" dirty="0"/>
              <a:t> αποτελέσματός μας τόσο έγκυρου, δηλαδή όσο "η </a:t>
            </a:r>
            <a:r>
              <a:rPr lang="el-GR" sz="2000" dirty="0" err="1"/>
              <a:t>αντιπρσώπευση</a:t>
            </a:r>
            <a:r>
              <a:rPr lang="el-GR" sz="2000" dirty="0"/>
              <a:t> του πληθυσμού". </a:t>
            </a:r>
          </a:p>
          <a:p>
            <a:pPr lvl="1" algn="just">
              <a:spcBef>
                <a:spcPts val="0"/>
              </a:spcBef>
            </a:pPr>
            <a:r>
              <a:rPr lang="el-GR" sz="1600" dirty="0"/>
              <a:t>p-</a:t>
            </a:r>
            <a:r>
              <a:rPr lang="el-GR" sz="1600" dirty="0" err="1"/>
              <a:t>value</a:t>
            </a:r>
            <a:r>
              <a:rPr lang="el-GR" sz="1600" dirty="0"/>
              <a:t> του 0.05 (δηλ., 1/20) δείχνει ότι υπάρχει μια πιθανότητα 5% ότι η σχέση μεταξύ των μεταβλητών που βρίσκονται στο δείγμα μας να είναι "ψευδής".</a:t>
            </a:r>
            <a:endParaRPr lang="en-US" sz="1600" dirty="0"/>
          </a:p>
        </p:txBody>
      </p:sp>
    </p:spTree>
    <p:extLst>
      <p:ext uri="{BB962C8B-B14F-4D97-AF65-F5344CB8AC3E}">
        <p14:creationId xmlns:p14="http://schemas.microsoft.com/office/powerpoint/2010/main" val="401142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l-GR" altLang="en-US" sz="4000"/>
              <a:t>Τα Βήματα που ακολουθούνται για τον Έλεγχο μιας Υπόθεσης</a:t>
            </a:r>
          </a:p>
        </p:txBody>
      </p:sp>
      <p:sp>
        <p:nvSpPr>
          <p:cNvPr id="30723" name="Rectangle 3"/>
          <p:cNvSpPr>
            <a:spLocks noGrp="1" noChangeArrowheads="1"/>
          </p:cNvSpPr>
          <p:nvPr>
            <p:ph idx="1"/>
          </p:nvPr>
        </p:nvSpPr>
        <p:spPr/>
        <p:txBody>
          <a:bodyPr>
            <a:normAutofit/>
          </a:bodyPr>
          <a:lstStyle/>
          <a:p>
            <a:pPr marL="609600" indent="-609600" algn="just">
              <a:lnSpc>
                <a:spcPct val="105000"/>
              </a:lnSpc>
              <a:spcAft>
                <a:spcPct val="5000"/>
              </a:spcAft>
              <a:buFontTx/>
              <a:buAutoNum type="arabicPeriod"/>
            </a:pPr>
            <a:r>
              <a:rPr lang="el-GR" altLang="en-US" sz="2300"/>
              <a:t>Προσδιορίζουμε τη φύση των στατιστικών στοιχείων που θα αποτελέσουν τη βάση για τη διεξαγωγή του ελέγχου</a:t>
            </a:r>
          </a:p>
          <a:p>
            <a:pPr marL="609600" indent="-609600" algn="just">
              <a:lnSpc>
                <a:spcPct val="105000"/>
              </a:lnSpc>
              <a:spcAft>
                <a:spcPct val="5000"/>
              </a:spcAft>
              <a:buFontTx/>
              <a:buAutoNum type="arabicPeriod"/>
            </a:pPr>
            <a:r>
              <a:rPr lang="el-GR" altLang="en-US" sz="2300"/>
              <a:t>Προσδιορίζουμε την Η</a:t>
            </a:r>
            <a:r>
              <a:rPr lang="el-GR" altLang="en-US" sz="2300" baseline="-25000"/>
              <a:t>0</a:t>
            </a:r>
            <a:r>
              <a:rPr lang="el-GR" altLang="en-US" sz="2300"/>
              <a:t> και την Η</a:t>
            </a:r>
            <a:r>
              <a:rPr lang="el-GR" altLang="en-US" sz="2300" baseline="-25000"/>
              <a:t>Α</a:t>
            </a:r>
            <a:r>
              <a:rPr lang="el-GR" altLang="en-US" sz="2300"/>
              <a:t>.</a:t>
            </a:r>
          </a:p>
          <a:p>
            <a:pPr marL="609600" indent="-609600" algn="just">
              <a:lnSpc>
                <a:spcPct val="105000"/>
              </a:lnSpc>
              <a:spcAft>
                <a:spcPct val="5000"/>
              </a:spcAft>
              <a:buFontTx/>
              <a:buAutoNum type="arabicPeriod"/>
            </a:pPr>
            <a:r>
              <a:rPr lang="el-GR" altLang="en-US" sz="2300"/>
              <a:t>Διατυπώνουμε τις υποθέσεις που διέπουν τη συμπεριφορά του πληθυσμού από τον οποίον προέρχονται τα στατιστικά στοιχεία.</a:t>
            </a:r>
          </a:p>
          <a:p>
            <a:pPr marL="609600" indent="-609600" algn="just">
              <a:lnSpc>
                <a:spcPct val="105000"/>
              </a:lnSpc>
              <a:spcAft>
                <a:spcPct val="5000"/>
              </a:spcAft>
              <a:buFontTx/>
              <a:buAutoNum type="arabicPeriod"/>
            </a:pPr>
            <a:r>
              <a:rPr lang="el-GR" altLang="en-US" sz="2300"/>
              <a:t>Επιλέγουμε την κατάλληλη στατιστική </a:t>
            </a:r>
            <a:r>
              <a:rPr lang="en-US" altLang="en-US" sz="2300"/>
              <a:t>S</a:t>
            </a:r>
            <a:r>
              <a:rPr lang="el-GR" altLang="en-US" sz="2300"/>
              <a:t> για την διεξαγωγή του ελέγχου και προσδιορίζουμε το είδος  της θεωρητικής κατανομής της.</a:t>
            </a:r>
          </a:p>
          <a:p>
            <a:pPr marL="609600" indent="-609600" algn="just">
              <a:lnSpc>
                <a:spcPct val="105000"/>
              </a:lnSpc>
              <a:spcAft>
                <a:spcPct val="5000"/>
              </a:spcAft>
              <a:buFontTx/>
              <a:buAutoNum type="arabicPeriod"/>
            </a:pPr>
            <a:r>
              <a:rPr lang="el-GR" altLang="en-US" sz="2300"/>
              <a:t>Προσδιορίζουμε το επίπεδο σημαντικότητας α στο οποίο θα διεξαχθεί ο έλεγχος και καθορίζουμε τις περιοχές απόρριψης και μη απόρριψης της Η</a:t>
            </a:r>
            <a:r>
              <a:rPr lang="el-GR" altLang="en-US" sz="2300" baseline="-25000"/>
              <a:t>0</a:t>
            </a:r>
            <a:r>
              <a:rPr lang="el-GR" altLang="en-US" sz="2300"/>
              <a:t> στην κατανομή της </a:t>
            </a:r>
            <a:r>
              <a:rPr lang="en-US" altLang="en-US" sz="2300"/>
              <a:t>S.</a:t>
            </a:r>
            <a:endParaRPr lang="el-GR" altLang="en-US" sz="2300"/>
          </a:p>
          <a:p>
            <a:pPr marL="609600" indent="-609600" algn="just">
              <a:lnSpc>
                <a:spcPct val="105000"/>
              </a:lnSpc>
              <a:spcAft>
                <a:spcPct val="5000"/>
              </a:spcAft>
              <a:buFontTx/>
              <a:buAutoNum type="arabicPeriod"/>
            </a:pPr>
            <a:endParaRPr lang="el-GR" altLang="en-US" sz="2300"/>
          </a:p>
        </p:txBody>
      </p:sp>
    </p:spTree>
    <p:extLst>
      <p:ext uri="{BB962C8B-B14F-4D97-AF65-F5344CB8AC3E}">
        <p14:creationId xmlns:p14="http://schemas.microsoft.com/office/powerpoint/2010/main" val="342244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l-GR" altLang="en-US" sz="4000"/>
              <a:t>Τα Βήματα που ακολουθούνται για τον Έλεγχο μιας Υπόθεσης</a:t>
            </a:r>
          </a:p>
        </p:txBody>
      </p:sp>
      <p:sp>
        <p:nvSpPr>
          <p:cNvPr id="31747" name="Rectangle 3"/>
          <p:cNvSpPr>
            <a:spLocks noGrp="1" noChangeArrowheads="1"/>
          </p:cNvSpPr>
          <p:nvPr>
            <p:ph idx="1"/>
          </p:nvPr>
        </p:nvSpPr>
        <p:spPr/>
        <p:txBody>
          <a:bodyPr>
            <a:normAutofit/>
          </a:bodyPr>
          <a:lstStyle/>
          <a:p>
            <a:pPr marL="609600" indent="-609600" algn="just">
              <a:lnSpc>
                <a:spcPct val="110000"/>
              </a:lnSpc>
              <a:spcAft>
                <a:spcPct val="5000"/>
              </a:spcAft>
              <a:buFontTx/>
              <a:buAutoNum type="arabicPeriod" startAt="6"/>
            </a:pPr>
            <a:r>
              <a:rPr lang="el-GR" altLang="en-US" sz="2300"/>
              <a:t>Υπολογίζουμε την τιμή της στατιστικής </a:t>
            </a:r>
            <a:r>
              <a:rPr lang="en-US" altLang="en-US" sz="2300"/>
              <a:t>S</a:t>
            </a:r>
            <a:r>
              <a:rPr lang="el-GR" altLang="en-US" sz="2300"/>
              <a:t> από το δείγμα κάτω από την υπόθεση ότι ισχύει η Η</a:t>
            </a:r>
            <a:r>
              <a:rPr lang="el-GR" altLang="en-US" sz="2300" baseline="-25000"/>
              <a:t>0</a:t>
            </a:r>
            <a:r>
              <a:rPr lang="el-GR" altLang="en-US" sz="2300"/>
              <a:t>.</a:t>
            </a:r>
          </a:p>
          <a:p>
            <a:pPr marL="609600" indent="-609600" algn="just">
              <a:lnSpc>
                <a:spcPct val="110000"/>
              </a:lnSpc>
              <a:spcAft>
                <a:spcPct val="5000"/>
              </a:spcAft>
              <a:buFontTx/>
              <a:buAutoNum type="arabicPeriod" startAt="6"/>
            </a:pPr>
            <a:r>
              <a:rPr lang="el-GR" altLang="en-US" sz="2300"/>
              <a:t>Απορρίπτουμε την Η</a:t>
            </a:r>
            <a:r>
              <a:rPr lang="el-GR" altLang="en-US" sz="2300" baseline="-25000"/>
              <a:t>0</a:t>
            </a:r>
            <a:r>
              <a:rPr lang="el-GR" altLang="en-US" sz="2300"/>
              <a:t> αν η τιμή της </a:t>
            </a:r>
            <a:r>
              <a:rPr lang="en-US" altLang="en-US" sz="2300"/>
              <a:t>S </a:t>
            </a:r>
            <a:r>
              <a:rPr lang="el-GR" altLang="en-US" sz="2300"/>
              <a:t>από το δείγμα εμπίπτει στην περιοχή απόρριψης και δεν απορρίπτουμε την Η</a:t>
            </a:r>
            <a:r>
              <a:rPr lang="el-GR" altLang="en-US" sz="2300" baseline="-25000"/>
              <a:t>0</a:t>
            </a:r>
            <a:r>
              <a:rPr lang="en-US" altLang="en-US" sz="2300"/>
              <a:t> </a:t>
            </a:r>
            <a:r>
              <a:rPr lang="el-GR" altLang="en-US" sz="2300"/>
              <a:t>αν η τιμή της </a:t>
            </a:r>
            <a:r>
              <a:rPr lang="en-US" altLang="en-US" sz="2300"/>
              <a:t>S</a:t>
            </a:r>
            <a:r>
              <a:rPr lang="el-GR" altLang="en-US" sz="2300"/>
              <a:t> εμπίπτει στην περιοχή αποδοχής.</a:t>
            </a:r>
          </a:p>
          <a:p>
            <a:pPr marL="609600" indent="-609600" algn="just">
              <a:lnSpc>
                <a:spcPct val="110000"/>
              </a:lnSpc>
              <a:spcAft>
                <a:spcPct val="5000"/>
              </a:spcAft>
              <a:buFontTx/>
              <a:buAutoNum type="arabicPeriod" startAt="6"/>
            </a:pPr>
            <a:r>
              <a:rPr lang="el-GR" altLang="en-US" sz="2300"/>
              <a:t>Υπολογίζουμε την ακριβή πιθανότητα να παρατηρηθεί η δεδομένη τιμή της </a:t>
            </a:r>
            <a:r>
              <a:rPr lang="en-US" altLang="en-US" sz="2300"/>
              <a:t>S</a:t>
            </a:r>
            <a:r>
              <a:rPr lang="el-GR" altLang="en-US" sz="2300"/>
              <a:t> και δίνουμε την ερμηνεία της.</a:t>
            </a:r>
          </a:p>
          <a:p>
            <a:pPr marL="609600" indent="-609600" algn="just">
              <a:lnSpc>
                <a:spcPct val="110000"/>
              </a:lnSpc>
              <a:spcAft>
                <a:spcPct val="5000"/>
              </a:spcAft>
              <a:buFontTx/>
              <a:buAutoNum type="arabicPeriod" startAt="6"/>
            </a:pPr>
            <a:r>
              <a:rPr lang="el-GR" altLang="en-US" sz="2300"/>
              <a:t>Διατυπώνουμε το συμπέρασμα του ελέγχου: Αν η Η</a:t>
            </a:r>
            <a:r>
              <a:rPr lang="el-GR" altLang="en-US" sz="2300" baseline="-25000"/>
              <a:t>0</a:t>
            </a:r>
            <a:r>
              <a:rPr lang="el-GR" altLang="en-US" sz="2300"/>
              <a:t> απορρίπτεται, συμπεραίνουμε ότι, σε επίπεδο α, η Η</a:t>
            </a:r>
            <a:r>
              <a:rPr lang="el-GR" altLang="en-US" sz="2300" baseline="-25000"/>
              <a:t>Α</a:t>
            </a:r>
            <a:r>
              <a:rPr lang="el-GR" altLang="en-US" sz="2300"/>
              <a:t> είναι αληθής. Αν η Η</a:t>
            </a:r>
            <a:r>
              <a:rPr lang="el-GR" altLang="en-US" sz="2300" baseline="-25000"/>
              <a:t>0</a:t>
            </a:r>
            <a:r>
              <a:rPr lang="el-GR" altLang="en-US" sz="2300"/>
              <a:t> δεν απορρίπτεται, συμπεραίνουμε ότι, σε επίπεδο α, η Η</a:t>
            </a:r>
            <a:r>
              <a:rPr lang="el-GR" altLang="en-US" sz="2300" baseline="-25000"/>
              <a:t>0</a:t>
            </a:r>
            <a:r>
              <a:rPr lang="el-GR" altLang="en-US" sz="2300"/>
              <a:t> είναι αληθής.</a:t>
            </a:r>
          </a:p>
          <a:p>
            <a:pPr marL="609600" indent="-609600" algn="just">
              <a:lnSpc>
                <a:spcPct val="110000"/>
              </a:lnSpc>
              <a:spcAft>
                <a:spcPct val="5000"/>
              </a:spcAft>
            </a:pPr>
            <a:endParaRPr lang="el-GR" altLang="en-US" sz="2300"/>
          </a:p>
        </p:txBody>
      </p:sp>
    </p:spTree>
    <p:extLst>
      <p:ext uri="{BB962C8B-B14F-4D97-AF65-F5344CB8AC3E}">
        <p14:creationId xmlns:p14="http://schemas.microsoft.com/office/powerpoint/2010/main" val="277559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n-US" sz="4000"/>
              <a:t>Αμφίπλευροι &amp; Μονόπλευροι Έλεγχοι</a:t>
            </a:r>
          </a:p>
        </p:txBody>
      </p:sp>
      <p:sp>
        <p:nvSpPr>
          <p:cNvPr id="25603" name="Rectangle 3"/>
          <p:cNvSpPr>
            <a:spLocks noGrp="1" noChangeArrowheads="1"/>
          </p:cNvSpPr>
          <p:nvPr>
            <p:ph idx="1"/>
          </p:nvPr>
        </p:nvSpPr>
        <p:spPr>
          <a:xfrm>
            <a:off x="1981200" y="1935480"/>
            <a:ext cx="8229600" cy="4541520"/>
          </a:xfrm>
        </p:spPr>
        <p:txBody>
          <a:bodyPr>
            <a:normAutofit fontScale="85000" lnSpcReduction="20000"/>
          </a:bodyPr>
          <a:lstStyle/>
          <a:p>
            <a:pPr algn="just" eaLnBrk="1" hangingPunct="1">
              <a:lnSpc>
                <a:spcPct val="115000"/>
              </a:lnSpc>
              <a:spcAft>
                <a:spcPct val="15000"/>
              </a:spcAft>
            </a:pPr>
            <a:r>
              <a:rPr lang="el-GR" altLang="en-US" b="1" u="sng" dirty="0"/>
              <a:t>Αμφίπλευροι Έλεγχοι:</a:t>
            </a:r>
          </a:p>
          <a:p>
            <a:pPr lvl="1" algn="just">
              <a:lnSpc>
                <a:spcPct val="115000"/>
              </a:lnSpc>
              <a:spcAft>
                <a:spcPct val="15000"/>
              </a:spcAft>
            </a:pPr>
            <a:r>
              <a:rPr lang="el-GR" altLang="en-US" sz="2200" dirty="0"/>
              <a:t>Η</a:t>
            </a:r>
            <a:r>
              <a:rPr lang="el-GR" altLang="en-US" sz="2200" baseline="-25000" dirty="0"/>
              <a:t>0</a:t>
            </a:r>
            <a:r>
              <a:rPr lang="el-GR" altLang="en-US" sz="2200" dirty="0"/>
              <a:t>: η θεραπεία με το φάρμακο Β </a:t>
            </a:r>
            <a:r>
              <a:rPr lang="el-GR" altLang="en-US" sz="2200" b="1" dirty="0"/>
              <a:t>δεν</a:t>
            </a:r>
            <a:r>
              <a:rPr lang="el-GR" altLang="en-US" sz="2200" dirty="0"/>
              <a:t> </a:t>
            </a:r>
            <a:r>
              <a:rPr lang="el-GR" altLang="en-US" sz="2200" b="1" dirty="0"/>
              <a:t>έχει διαφορά</a:t>
            </a:r>
            <a:r>
              <a:rPr lang="el-GR" altLang="en-US" sz="2200" dirty="0"/>
              <a:t> από τη θεραπεία με το φάρμακο Α</a:t>
            </a:r>
          </a:p>
          <a:p>
            <a:pPr lvl="1" algn="just">
              <a:lnSpc>
                <a:spcPct val="115000"/>
              </a:lnSpc>
              <a:spcAft>
                <a:spcPct val="15000"/>
              </a:spcAft>
            </a:pPr>
            <a:r>
              <a:rPr lang="el-GR" altLang="en-US" sz="2200" u="sng" dirty="0"/>
              <a:t>Η</a:t>
            </a:r>
            <a:r>
              <a:rPr lang="el-GR" altLang="en-US" sz="2200" u="sng" baseline="-25000" dirty="0"/>
              <a:t>Α</a:t>
            </a:r>
            <a:r>
              <a:rPr lang="el-GR" altLang="en-US" sz="2200" u="sng" dirty="0"/>
              <a:t>: η θεραπεία με το φάρμακο Β </a:t>
            </a:r>
            <a:r>
              <a:rPr lang="el-GR" altLang="en-US" sz="2200" b="1" u="sng" dirty="0"/>
              <a:t>έχει διαφορά</a:t>
            </a:r>
            <a:r>
              <a:rPr lang="el-GR" altLang="en-US" sz="2200" u="sng" dirty="0"/>
              <a:t> από τη θεραπεία με το φάρμακο Α</a:t>
            </a:r>
          </a:p>
          <a:p>
            <a:pPr lvl="1" algn="just">
              <a:lnSpc>
                <a:spcPct val="115000"/>
              </a:lnSpc>
              <a:spcAft>
                <a:spcPct val="15000"/>
              </a:spcAft>
            </a:pPr>
            <a:r>
              <a:rPr lang="el-GR" altLang="en-US" sz="2200" dirty="0"/>
              <a:t>Κρίσιμες τιμές της </a:t>
            </a:r>
            <a:r>
              <a:rPr lang="en-US" altLang="en-US" sz="2200" dirty="0"/>
              <a:t>S </a:t>
            </a:r>
            <a:r>
              <a:rPr lang="el-GR" altLang="en-US" sz="2200" dirty="0"/>
              <a:t>για επίπεδο σημαντικότητας α:</a:t>
            </a:r>
          </a:p>
          <a:p>
            <a:pPr lvl="1" algn="just">
              <a:lnSpc>
                <a:spcPct val="115000"/>
              </a:lnSpc>
              <a:spcAft>
                <a:spcPct val="15000"/>
              </a:spcAft>
            </a:pPr>
            <a:r>
              <a:rPr lang="en-US" altLang="en-US" sz="2200" dirty="0"/>
              <a:t>S(</a:t>
            </a:r>
            <a:r>
              <a:rPr lang="el-GR" altLang="en-US" sz="2200" dirty="0"/>
              <a:t>-α/2), </a:t>
            </a:r>
            <a:r>
              <a:rPr lang="en-US" altLang="en-US" sz="2200" dirty="0"/>
              <a:t>S</a:t>
            </a:r>
            <a:r>
              <a:rPr lang="el-GR" altLang="en-US" sz="2200" dirty="0"/>
              <a:t>(α/2)</a:t>
            </a:r>
            <a:endParaRPr lang="en-US" altLang="en-US" sz="2200" dirty="0"/>
          </a:p>
          <a:p>
            <a:pPr marL="0" indent="0" algn="just">
              <a:lnSpc>
                <a:spcPct val="115000"/>
              </a:lnSpc>
              <a:spcAft>
                <a:spcPct val="15000"/>
              </a:spcAft>
              <a:buNone/>
            </a:pPr>
            <a:r>
              <a:rPr lang="el-GR" altLang="en-US" b="1" u="sng" dirty="0"/>
              <a:t>Μονόπλευροι Έλεγχοι:</a:t>
            </a:r>
          </a:p>
          <a:p>
            <a:pPr lvl="1" algn="just">
              <a:lnSpc>
                <a:spcPct val="115000"/>
              </a:lnSpc>
              <a:spcAft>
                <a:spcPct val="15000"/>
              </a:spcAft>
            </a:pPr>
            <a:r>
              <a:rPr lang="el-GR" altLang="en-US" sz="2200" dirty="0"/>
              <a:t>Η</a:t>
            </a:r>
            <a:r>
              <a:rPr lang="el-GR" altLang="en-US" sz="2200" baseline="-25000" dirty="0"/>
              <a:t>0</a:t>
            </a:r>
            <a:r>
              <a:rPr lang="el-GR" altLang="en-US" sz="2200" dirty="0"/>
              <a:t>: Το φάρμακο έχει αποτελεσματικότητα &lt;70%</a:t>
            </a:r>
          </a:p>
          <a:p>
            <a:pPr lvl="1" algn="just">
              <a:lnSpc>
                <a:spcPct val="115000"/>
              </a:lnSpc>
              <a:spcAft>
                <a:spcPct val="15000"/>
              </a:spcAft>
            </a:pPr>
            <a:r>
              <a:rPr lang="el-GR" altLang="en-US" sz="2200" u="sng" dirty="0"/>
              <a:t>Η</a:t>
            </a:r>
            <a:r>
              <a:rPr lang="el-GR" altLang="en-US" sz="2200" u="sng" baseline="-25000" dirty="0"/>
              <a:t>Α</a:t>
            </a:r>
            <a:r>
              <a:rPr lang="el-GR" altLang="en-US" sz="2200" u="sng" dirty="0"/>
              <a:t>: Το φάρμακο έχει αποτελεσματικότητα &gt;70%</a:t>
            </a:r>
          </a:p>
          <a:p>
            <a:pPr lvl="1" algn="just">
              <a:lnSpc>
                <a:spcPct val="115000"/>
              </a:lnSpc>
              <a:spcAft>
                <a:spcPct val="15000"/>
              </a:spcAft>
            </a:pPr>
            <a:r>
              <a:rPr lang="el-GR" altLang="en-US" sz="2200" dirty="0"/>
              <a:t>Κρίσιμες τιμές της </a:t>
            </a:r>
            <a:r>
              <a:rPr lang="en-US" altLang="en-US" sz="2200" dirty="0"/>
              <a:t>S </a:t>
            </a:r>
            <a:r>
              <a:rPr lang="el-GR" altLang="en-US" sz="2200" dirty="0"/>
              <a:t>για επίπεδο σημαντικότητας α:</a:t>
            </a:r>
          </a:p>
          <a:p>
            <a:pPr lvl="1" algn="just">
              <a:lnSpc>
                <a:spcPct val="115000"/>
              </a:lnSpc>
              <a:spcAft>
                <a:spcPct val="15000"/>
              </a:spcAft>
            </a:pPr>
            <a:r>
              <a:rPr lang="en-US" altLang="en-US" sz="2200" dirty="0"/>
              <a:t>S(</a:t>
            </a:r>
            <a:r>
              <a:rPr lang="el-GR" altLang="en-US" sz="2200" dirty="0"/>
              <a:t>-α) ή </a:t>
            </a:r>
            <a:r>
              <a:rPr lang="en-US" altLang="en-US" sz="2200" dirty="0"/>
              <a:t>S</a:t>
            </a:r>
            <a:r>
              <a:rPr lang="el-GR" altLang="en-US" sz="2200" dirty="0"/>
              <a:t>(α)</a:t>
            </a:r>
          </a:p>
        </p:txBody>
      </p:sp>
    </p:spTree>
    <p:extLst>
      <p:ext uri="{BB962C8B-B14F-4D97-AF65-F5344CB8AC3E}">
        <p14:creationId xmlns:p14="http://schemas.microsoft.com/office/powerpoint/2010/main" val="154267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Τι θέλουμε να συγκρίνουμε;</a:t>
            </a:r>
            <a:endParaRPr lang="en-US" dirty="0"/>
          </a:p>
        </p:txBody>
      </p:sp>
      <p:sp>
        <p:nvSpPr>
          <p:cNvPr id="3" name="Content Placeholder 2"/>
          <p:cNvSpPr>
            <a:spLocks noGrp="1"/>
          </p:cNvSpPr>
          <p:nvPr>
            <p:ph idx="1"/>
          </p:nvPr>
        </p:nvSpPr>
        <p:spPr/>
        <p:txBody>
          <a:bodyPr/>
          <a:lstStyle/>
          <a:p>
            <a:r>
              <a:rPr lang="el-GR" b="1" dirty="0"/>
              <a:t>Δύο δείγματα</a:t>
            </a:r>
            <a:br>
              <a:rPr lang="el-GR" b="1" dirty="0"/>
            </a:br>
            <a:r>
              <a:rPr lang="el-GR" dirty="0"/>
              <a:t>– Μέση αρτηριακή πίεση σε δύο ομάδες</a:t>
            </a:r>
            <a:br>
              <a:rPr lang="el-GR" dirty="0"/>
            </a:br>
            <a:r>
              <a:rPr lang="el-GR" dirty="0"/>
              <a:t>– Πιθανότητα θανάτου με δύο διαφορετικά είδη</a:t>
            </a:r>
            <a:br>
              <a:rPr lang="el-GR" dirty="0"/>
            </a:br>
            <a:r>
              <a:rPr lang="el-GR" dirty="0"/>
              <a:t>αντικαταθλιπτικών</a:t>
            </a:r>
            <a:endParaRPr lang="en-US" dirty="0"/>
          </a:p>
          <a:p>
            <a:endParaRPr lang="en-US" dirty="0"/>
          </a:p>
          <a:p>
            <a:r>
              <a:rPr lang="el-GR" b="1" dirty="0"/>
              <a:t>Την τιμή ενός μεγέθους και αν αυτή ισούται</a:t>
            </a:r>
            <a:br>
              <a:rPr lang="el-GR" b="1" dirty="0"/>
            </a:br>
            <a:r>
              <a:rPr lang="el-GR" b="1" dirty="0"/>
              <a:t>με μια θεωρητική τιμή</a:t>
            </a:r>
            <a:br>
              <a:rPr lang="el-GR" b="1" dirty="0"/>
            </a:br>
            <a:r>
              <a:rPr lang="el-GR" dirty="0"/>
              <a:t>– Η διαφορά δύο μέσων είναι 0</a:t>
            </a:r>
            <a:br>
              <a:rPr lang="el-GR" dirty="0"/>
            </a:br>
            <a:r>
              <a:rPr lang="el-GR" dirty="0"/>
              <a:t>– Το RR είναι 1 </a:t>
            </a:r>
            <a:br>
              <a:rPr lang="el-GR" dirty="0"/>
            </a:br>
            <a:endParaRPr lang="en-US" dirty="0"/>
          </a:p>
        </p:txBody>
      </p:sp>
    </p:spTree>
    <p:extLst>
      <p:ext uri="{BB962C8B-B14F-4D97-AF65-F5344CB8AC3E}">
        <p14:creationId xmlns:p14="http://schemas.microsoft.com/office/powerpoint/2010/main" val="5826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Μηδενική υπόθεση</a:t>
            </a:r>
            <a:endParaRPr lang="en-US" dirty="0"/>
          </a:p>
        </p:txBody>
      </p:sp>
      <p:sp>
        <p:nvSpPr>
          <p:cNvPr id="3" name="Content Placeholder 2"/>
          <p:cNvSpPr>
            <a:spLocks noGrp="1"/>
          </p:cNvSpPr>
          <p:nvPr>
            <p:ph idx="1"/>
          </p:nvPr>
        </p:nvSpPr>
        <p:spPr/>
        <p:txBody>
          <a:bodyPr>
            <a:normAutofit/>
          </a:bodyPr>
          <a:lstStyle/>
          <a:p>
            <a:r>
              <a:rPr lang="el-GR" dirty="0"/>
              <a:t>Μία υπόθεση που θέλουμε να ελέγξουμε</a:t>
            </a:r>
            <a:br>
              <a:rPr lang="el-GR" dirty="0"/>
            </a:br>
            <a:r>
              <a:rPr lang="el-GR" dirty="0"/>
              <a:t>• Αναφέρεται σε κάποια χαρακτηριστικά των</a:t>
            </a:r>
            <a:br>
              <a:rPr lang="el-GR" dirty="0"/>
            </a:br>
            <a:r>
              <a:rPr lang="el-GR" dirty="0"/>
              <a:t>δειγμάτων που εξετάζουμε εκφρασμένα σε</a:t>
            </a:r>
            <a:br>
              <a:rPr lang="el-GR" dirty="0"/>
            </a:br>
            <a:r>
              <a:rPr lang="el-GR" dirty="0"/>
              <a:t>στατιστικές ποσότητες</a:t>
            </a:r>
            <a:endParaRPr lang="en-US" dirty="0"/>
          </a:p>
          <a:p>
            <a:r>
              <a:rPr lang="el-GR" dirty="0"/>
              <a:t>Η0: </a:t>
            </a:r>
            <a:r>
              <a:rPr lang="el-GR" b="1" dirty="0"/>
              <a:t>M1=M2 </a:t>
            </a:r>
            <a:r>
              <a:rPr lang="el-GR" dirty="0"/>
              <a:t>(η μέση αρτηριακή πίεση είναι ίδια</a:t>
            </a:r>
            <a:br>
              <a:rPr lang="el-GR" dirty="0"/>
            </a:br>
            <a:r>
              <a:rPr lang="el-GR" dirty="0"/>
              <a:t>σε δύο ομάδες)</a:t>
            </a:r>
            <a:endParaRPr lang="en-US" dirty="0"/>
          </a:p>
          <a:p>
            <a:r>
              <a:rPr lang="el-GR" dirty="0"/>
              <a:t>Η1: </a:t>
            </a:r>
            <a:r>
              <a:rPr lang="el-GR" b="1" dirty="0"/>
              <a:t>M1&gt;M2</a:t>
            </a:r>
            <a:endParaRPr lang="en-US" b="1" dirty="0"/>
          </a:p>
          <a:p>
            <a:r>
              <a:rPr lang="el-GR" dirty="0"/>
              <a:t>Η1: </a:t>
            </a:r>
            <a:r>
              <a:rPr lang="el-GR" b="1" dirty="0"/>
              <a:t>M1&lt;M2</a:t>
            </a:r>
            <a:endParaRPr lang="en-US" b="1" dirty="0"/>
          </a:p>
          <a:p>
            <a:r>
              <a:rPr lang="el-GR" dirty="0"/>
              <a:t>Η1: </a:t>
            </a:r>
            <a:r>
              <a:rPr lang="el-GR" b="1" dirty="0"/>
              <a:t>M1&gt;M2 </a:t>
            </a:r>
            <a:r>
              <a:rPr lang="el-GR" dirty="0"/>
              <a:t>ή </a:t>
            </a:r>
            <a:r>
              <a:rPr lang="el-GR" b="1" dirty="0"/>
              <a:t>M1&lt;M2</a:t>
            </a:r>
            <a:r>
              <a:rPr lang="el-GR" dirty="0"/>
              <a:t> </a:t>
            </a:r>
            <a:br>
              <a:rPr lang="el-GR" dirty="0"/>
            </a:br>
            <a:endParaRPr lang="en-US" dirty="0"/>
          </a:p>
        </p:txBody>
      </p:sp>
    </p:spTree>
    <p:extLst>
      <p:ext uri="{BB962C8B-B14F-4D97-AF65-F5344CB8AC3E}">
        <p14:creationId xmlns:p14="http://schemas.microsoft.com/office/powerpoint/2010/main" val="234493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Ποιο </a:t>
            </a:r>
            <a:r>
              <a:rPr lang="el-GR" b="1" dirty="0" err="1"/>
              <a:t>τέστ</a:t>
            </a:r>
            <a:r>
              <a:rPr lang="el-GR" b="1" dirty="0"/>
              <a:t> θα χρησιμοποιήσω;</a:t>
            </a:r>
            <a:r>
              <a:rPr lang="el-GR" dirty="0"/>
              <a:t> </a:t>
            </a:r>
            <a:endParaRPr lang="en-US" dirty="0"/>
          </a:p>
        </p:txBody>
      </p:sp>
      <p:sp>
        <p:nvSpPr>
          <p:cNvPr id="3" name="Content Placeholder 2"/>
          <p:cNvSpPr>
            <a:spLocks noGrp="1"/>
          </p:cNvSpPr>
          <p:nvPr>
            <p:ph idx="1"/>
          </p:nvPr>
        </p:nvSpPr>
        <p:spPr/>
        <p:txBody>
          <a:bodyPr/>
          <a:lstStyle/>
          <a:p>
            <a:r>
              <a:rPr lang="el-GR" dirty="0"/>
              <a:t>Συνεχή ή </a:t>
            </a:r>
            <a:r>
              <a:rPr lang="el-GR" dirty="0" err="1"/>
              <a:t>διχότομα</a:t>
            </a:r>
            <a:r>
              <a:rPr lang="el-GR" dirty="0"/>
              <a:t> δεδομένα;</a:t>
            </a:r>
            <a:endParaRPr lang="en-US" dirty="0"/>
          </a:p>
          <a:p>
            <a:r>
              <a:rPr lang="el-GR" dirty="0"/>
              <a:t>Αν είναι συνεχή, ακολουθούν </a:t>
            </a:r>
            <a:r>
              <a:rPr lang="el-GR" b="1" dirty="0"/>
              <a:t>κανονική</a:t>
            </a:r>
            <a:r>
              <a:rPr lang="en-US" b="1" dirty="0"/>
              <a:t> </a:t>
            </a:r>
            <a:r>
              <a:rPr lang="el-GR" b="1" dirty="0"/>
              <a:t>κατανομή </a:t>
            </a:r>
            <a:r>
              <a:rPr lang="el-GR" dirty="0"/>
              <a:t>ή όχι;</a:t>
            </a:r>
            <a:endParaRPr lang="en-US" dirty="0"/>
          </a:p>
          <a:p>
            <a:r>
              <a:rPr lang="el-GR" b="1" dirty="0"/>
              <a:t>Για κανονική κατανομή: </a:t>
            </a:r>
            <a:r>
              <a:rPr lang="el-GR" dirty="0"/>
              <a:t>z-</a:t>
            </a:r>
            <a:r>
              <a:rPr lang="el-GR" dirty="0" err="1"/>
              <a:t>test</a:t>
            </a:r>
            <a:r>
              <a:rPr lang="el-GR" dirty="0"/>
              <a:t>, t-</a:t>
            </a:r>
            <a:r>
              <a:rPr lang="el-GR" dirty="0" err="1"/>
              <a:t>test</a:t>
            </a:r>
            <a:endParaRPr lang="en-US" dirty="0"/>
          </a:p>
          <a:p>
            <a:r>
              <a:rPr lang="el-GR" b="1" dirty="0"/>
              <a:t>Για μη κανονική κατανομή: </a:t>
            </a:r>
            <a:r>
              <a:rPr lang="el-GR" dirty="0" err="1"/>
              <a:t>Mann</a:t>
            </a:r>
            <a:r>
              <a:rPr lang="el-GR" dirty="0"/>
              <a:t>–</a:t>
            </a:r>
            <a:r>
              <a:rPr lang="el-GR" dirty="0" err="1"/>
              <a:t>Whitney</a:t>
            </a:r>
            <a:r>
              <a:rPr lang="en-US" dirty="0"/>
              <a:t> </a:t>
            </a:r>
            <a:r>
              <a:rPr lang="el-GR" dirty="0" err="1"/>
              <a:t>test</a:t>
            </a:r>
            <a:r>
              <a:rPr lang="el-GR" dirty="0"/>
              <a:t>, </a:t>
            </a:r>
            <a:r>
              <a:rPr lang="el-GR" dirty="0" err="1"/>
              <a:t>Wilcoxon</a:t>
            </a:r>
            <a:r>
              <a:rPr lang="el-GR" dirty="0"/>
              <a:t> </a:t>
            </a:r>
            <a:r>
              <a:rPr lang="el-GR" dirty="0" err="1"/>
              <a:t>test</a:t>
            </a:r>
            <a:endParaRPr lang="en-US" dirty="0"/>
          </a:p>
          <a:p>
            <a:r>
              <a:rPr lang="el-GR" b="1" dirty="0"/>
              <a:t>Για </a:t>
            </a:r>
            <a:r>
              <a:rPr lang="el-GR" b="1" dirty="0" err="1"/>
              <a:t>διχότομα</a:t>
            </a:r>
            <a:r>
              <a:rPr lang="el-GR" b="1" dirty="0"/>
              <a:t> δεδομένα: </a:t>
            </a:r>
            <a:r>
              <a:rPr lang="el-GR" dirty="0"/>
              <a:t>Χ2 </a:t>
            </a:r>
            <a:r>
              <a:rPr lang="el-GR" dirty="0" err="1"/>
              <a:t>test</a:t>
            </a:r>
            <a:r>
              <a:rPr lang="el-GR" dirty="0"/>
              <a:t>, </a:t>
            </a:r>
            <a:r>
              <a:rPr lang="el-GR" dirty="0" err="1"/>
              <a:t>Fisher</a:t>
            </a:r>
            <a:r>
              <a:rPr lang="el-GR" dirty="0"/>
              <a:t> </a:t>
            </a:r>
            <a:r>
              <a:rPr lang="el-GR" dirty="0" err="1"/>
              <a:t>test</a:t>
            </a:r>
            <a:r>
              <a:rPr lang="el-GR" dirty="0"/>
              <a:t>.</a:t>
            </a:r>
            <a:r>
              <a:rPr lang="en-US" dirty="0"/>
              <a:t> </a:t>
            </a:r>
            <a:r>
              <a:rPr lang="el-GR" dirty="0" err="1"/>
              <a:t>McNemar</a:t>
            </a:r>
            <a:r>
              <a:rPr lang="el-GR" dirty="0"/>
              <a:t> </a:t>
            </a:r>
            <a:r>
              <a:rPr lang="el-GR" dirty="0" err="1"/>
              <a:t>test</a:t>
            </a:r>
            <a:r>
              <a:rPr lang="el-GR" dirty="0"/>
              <a:t> </a:t>
            </a:r>
            <a:br>
              <a:rPr lang="el-GR" dirty="0"/>
            </a:br>
            <a:endParaRPr lang="en-US" dirty="0"/>
          </a:p>
        </p:txBody>
      </p:sp>
    </p:spTree>
    <p:extLst>
      <p:ext uri="{BB962C8B-B14F-4D97-AF65-F5344CB8AC3E}">
        <p14:creationId xmlns:p14="http://schemas.microsoft.com/office/powerpoint/2010/main" val="42968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981200" y="457200"/>
            <a:ext cx="8229600" cy="438912"/>
          </a:xfrm>
        </p:spPr>
        <p:txBody>
          <a:bodyPr>
            <a:normAutofit fontScale="90000"/>
          </a:bodyPr>
          <a:lstStyle/>
          <a:p>
            <a:pPr eaLnBrk="1" hangingPunct="1"/>
            <a:r>
              <a:rPr lang="el-GR" altLang="en-US" sz="4000" dirty="0"/>
              <a:t>Επιλογή Κατάλληλης Στατιστικής</a:t>
            </a:r>
          </a:p>
        </p:txBody>
      </p:sp>
      <p:sp>
        <p:nvSpPr>
          <p:cNvPr id="3" name="Content Placeholder 2"/>
          <p:cNvSpPr>
            <a:spLocks noGrp="1"/>
          </p:cNvSpPr>
          <p:nvPr>
            <p:ph idx="1"/>
          </p:nvPr>
        </p:nvSpPr>
        <p:spPr/>
        <p:txBody>
          <a:bodyPr/>
          <a:lstStyle/>
          <a:p>
            <a:endParaRPr lang="en-US"/>
          </a:p>
        </p:txBody>
      </p:sp>
      <p:pic>
        <p:nvPicPr>
          <p:cNvPr id="24583" name="Picture 7" descr="σάρωση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896112"/>
            <a:ext cx="860425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83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27463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en-US"/>
              <a:t>Understanding Statistics</a:t>
            </a:r>
          </a:p>
        </p:txBody>
      </p:sp>
      <p:sp>
        <p:nvSpPr>
          <p:cNvPr id="5" name="Rectangle 4"/>
          <p:cNvSpPr txBox="1">
            <a:spLocks noChangeArrowheads="1"/>
          </p:cNvSpPr>
          <p:nvPr/>
        </p:nvSpPr>
        <p:spPr>
          <a:xfrm>
            <a:off x="6172200" y="1752601"/>
            <a:ext cx="4038600" cy="452596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800" dirty="0"/>
              <a:t>Population</a:t>
            </a:r>
          </a:p>
          <a:p>
            <a:r>
              <a:rPr lang="en-US" altLang="en-US" sz="2800" dirty="0"/>
              <a:t>Description</a:t>
            </a:r>
          </a:p>
          <a:p>
            <a:r>
              <a:rPr lang="en-US" altLang="en-US" sz="2800" dirty="0"/>
              <a:t>Inference</a:t>
            </a:r>
          </a:p>
          <a:p>
            <a:r>
              <a:rPr lang="en-US" altLang="en-US" sz="2800" dirty="0"/>
              <a:t>BIG WORDS</a:t>
            </a:r>
          </a:p>
          <a:p>
            <a:pPr lvl="1"/>
            <a:r>
              <a:rPr lang="en-US" altLang="en-US" i="1" dirty="0"/>
              <a:t>Significant</a:t>
            </a:r>
          </a:p>
          <a:p>
            <a:pPr lvl="1"/>
            <a:r>
              <a:rPr lang="en-US" altLang="en-US" i="1" dirty="0"/>
              <a:t>Valid</a:t>
            </a:r>
          </a:p>
          <a:p>
            <a:r>
              <a:rPr lang="en-US" altLang="en-US" sz="2800" dirty="0"/>
              <a:t>No formulas</a:t>
            </a:r>
          </a:p>
          <a:p>
            <a:r>
              <a:rPr lang="en-US" altLang="en-US" sz="2800" dirty="0"/>
              <a:t>Focus on frequentist</a:t>
            </a:r>
          </a:p>
        </p:txBody>
      </p:sp>
      <p:pic>
        <p:nvPicPr>
          <p:cNvPr id="6" name="Picture 7" descr="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0" y="1780162"/>
            <a:ext cx="3264056" cy="397186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63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981200" y="304800"/>
            <a:ext cx="8229600" cy="743712"/>
          </a:xfrm>
        </p:spPr>
        <p:txBody>
          <a:bodyPr/>
          <a:lstStyle/>
          <a:p>
            <a:pPr eaLnBrk="1" hangingPunct="1"/>
            <a:r>
              <a:rPr lang="el-GR" altLang="en-US" sz="4000"/>
              <a:t>Επιλογή Κατάλληλης Στατιστικής</a:t>
            </a:r>
          </a:p>
        </p:txBody>
      </p:sp>
      <p:sp>
        <p:nvSpPr>
          <p:cNvPr id="3" name="Content Placeholder 2"/>
          <p:cNvSpPr>
            <a:spLocks noGrp="1"/>
          </p:cNvSpPr>
          <p:nvPr>
            <p:ph idx="1"/>
          </p:nvPr>
        </p:nvSpPr>
        <p:spPr/>
        <p:txBody>
          <a:bodyPr/>
          <a:lstStyle/>
          <a:p>
            <a:endParaRPr lang="en-US"/>
          </a:p>
        </p:txBody>
      </p:sp>
      <p:pic>
        <p:nvPicPr>
          <p:cNvPr id="26631" name="Picture 7" descr="σάρωση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77924"/>
            <a:ext cx="8424862"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12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Διαδικασία Απόφασης για Απόρριψη ή όχι της Η</a:t>
            </a:r>
            <a:r>
              <a:rPr lang="el-GR" altLang="en-US" baseline="-25000" dirty="0"/>
              <a:t>0</a:t>
            </a:r>
            <a:endParaRPr lang="en-US" dirty="0"/>
          </a:p>
        </p:txBody>
      </p:sp>
      <p:pic>
        <p:nvPicPr>
          <p:cNvPr id="4" name="Picture 3"/>
          <p:cNvPicPr>
            <a:picLocks noChangeAspect="1"/>
          </p:cNvPicPr>
          <p:nvPr/>
        </p:nvPicPr>
        <p:blipFill rotWithShape="1">
          <a:blip r:embed="rId2"/>
          <a:srcRect l="5976" t="2027" r="9804" b="61321"/>
          <a:stretch/>
        </p:blipFill>
        <p:spPr>
          <a:xfrm>
            <a:off x="4876800" y="2415021"/>
            <a:ext cx="5638800" cy="3780558"/>
          </a:xfrm>
          <a:prstGeom prst="rect">
            <a:avLst/>
          </a:prstGeom>
        </p:spPr>
      </p:pic>
      <p:sp>
        <p:nvSpPr>
          <p:cNvPr id="3" name="Content Placeholder 2"/>
          <p:cNvSpPr>
            <a:spLocks noGrp="1"/>
          </p:cNvSpPr>
          <p:nvPr>
            <p:ph idx="1"/>
          </p:nvPr>
        </p:nvSpPr>
        <p:spPr>
          <a:xfrm>
            <a:off x="1981200" y="2286000"/>
            <a:ext cx="5029200" cy="4038600"/>
          </a:xfrm>
        </p:spPr>
        <p:txBody>
          <a:bodyPr>
            <a:normAutofit/>
          </a:bodyPr>
          <a:lstStyle/>
          <a:p>
            <a:pPr marL="0" indent="0" algn="just">
              <a:buNone/>
            </a:pPr>
            <a:r>
              <a:rPr lang="el-GR" altLang="en-US" sz="2000" dirty="0"/>
              <a:t>Η απόφαση για το ποιες τιμές θα περιλαμβάνονται στην περιοχή απόρριψης/μη απόρριψης προσδιορίζεται από το επίπεδο σημαντικότητας α που χρησιμοποιεί ο ίδιος ο ερευνητής</a:t>
            </a:r>
          </a:p>
          <a:p>
            <a:pPr marL="0" indent="0" algn="just">
              <a:buNone/>
            </a:pPr>
            <a:endParaRPr lang="en-US" sz="2000" dirty="0"/>
          </a:p>
        </p:txBody>
      </p:sp>
    </p:spTree>
    <p:extLst>
      <p:ext uri="{BB962C8B-B14F-4D97-AF65-F5344CB8AC3E}">
        <p14:creationId xmlns:p14="http://schemas.microsoft.com/office/powerpoint/2010/main" val="394441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Παράδειγμα</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Σε ένα δείγμα 100 ατόμων 50 ετών μετρήθηκε η</a:t>
            </a:r>
            <a:r>
              <a:rPr lang="en-US" dirty="0"/>
              <a:t> </a:t>
            </a:r>
            <a:r>
              <a:rPr lang="el-GR" dirty="0"/>
              <a:t>συστολική πίεση</a:t>
            </a:r>
            <a:endParaRPr lang="en-US" dirty="0"/>
          </a:p>
          <a:p>
            <a:r>
              <a:rPr lang="el-GR" dirty="0"/>
              <a:t>Μέση τιμή (δείγματος) μ =124 </a:t>
            </a:r>
            <a:r>
              <a:rPr lang="el-GR" dirty="0" err="1"/>
              <a:t>mmHg</a:t>
            </a:r>
            <a:endParaRPr lang="en-US" dirty="0"/>
          </a:p>
          <a:p>
            <a:r>
              <a:rPr lang="el-GR" dirty="0"/>
              <a:t>SD =15 </a:t>
            </a:r>
            <a:r>
              <a:rPr lang="el-GR" dirty="0" err="1"/>
              <a:t>mmHg</a:t>
            </a:r>
            <a:r>
              <a:rPr lang="el-GR" dirty="0"/>
              <a:t> (υποθέτουμε ότι είναι ίδια στον πληθυσμό</a:t>
            </a:r>
            <a:r>
              <a:rPr lang="en-US" dirty="0"/>
              <a:t> </a:t>
            </a:r>
            <a:r>
              <a:rPr lang="el-GR" dirty="0"/>
              <a:t>και το δείγμα…)</a:t>
            </a:r>
            <a:endParaRPr lang="en-US" dirty="0"/>
          </a:p>
          <a:p>
            <a:r>
              <a:rPr lang="el-GR" dirty="0"/>
              <a:t>α =120</a:t>
            </a:r>
            <a:endParaRPr lang="en-US" dirty="0"/>
          </a:p>
          <a:p>
            <a:r>
              <a:rPr lang="el-GR" dirty="0"/>
              <a:t>Είναι πολύ υψηλά αυτά τα επίπεδα;</a:t>
            </a:r>
            <a:endParaRPr lang="en-US" dirty="0"/>
          </a:p>
          <a:p>
            <a:r>
              <a:rPr lang="el-GR" dirty="0"/>
              <a:t>Δεν μπορούμε να πούμε αν το 124 είναι μεγάλο σε σχέση</a:t>
            </a:r>
            <a:r>
              <a:rPr lang="en-US" dirty="0"/>
              <a:t> </a:t>
            </a:r>
            <a:r>
              <a:rPr lang="el-GR" dirty="0"/>
              <a:t>με το 120, και </a:t>
            </a:r>
            <a:r>
              <a:rPr lang="el-GR" dirty="0" err="1"/>
              <a:t>γι</a:t>
            </a:r>
            <a:r>
              <a:rPr lang="el-GR" dirty="0"/>
              <a:t> αυτό θα μετασχηματίσουμε τα δεδομένα</a:t>
            </a:r>
            <a:r>
              <a:rPr lang="en-US" dirty="0"/>
              <a:t> </a:t>
            </a:r>
            <a:r>
              <a:rPr lang="el-GR" dirty="0"/>
              <a:t>σε ένα μέγεθος για το οποίο μπορούμε να αποφανθούμε</a:t>
            </a:r>
            <a:r>
              <a:rPr lang="en-US" dirty="0"/>
              <a:t> </a:t>
            </a:r>
            <a:r>
              <a:rPr lang="el-GR" dirty="0" err="1"/>
              <a:t>εαν</a:t>
            </a:r>
            <a:r>
              <a:rPr lang="el-GR" dirty="0"/>
              <a:t> είναι μεγάλο ή μικρό</a:t>
            </a:r>
            <a:endParaRPr lang="en-US" dirty="0"/>
          </a:p>
          <a:p>
            <a:r>
              <a:rPr lang="el-GR" b="1" dirty="0"/>
              <a:t>Μετασχηματισμός Ζ</a:t>
            </a:r>
            <a:r>
              <a:rPr lang="el-GR" dirty="0"/>
              <a:t> </a:t>
            </a:r>
            <a:br>
              <a:rPr lang="el-GR" dirty="0"/>
            </a:br>
            <a:endParaRPr lang="en-US" dirty="0"/>
          </a:p>
        </p:txBody>
      </p:sp>
    </p:spTree>
    <p:extLst>
      <p:ext uri="{BB962C8B-B14F-4D97-AF65-F5344CB8AC3E}">
        <p14:creationId xmlns:p14="http://schemas.microsoft.com/office/powerpoint/2010/main" val="104949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Z-test</a:t>
            </a:r>
            <a:r>
              <a:rPr lang="en-US" dirty="0"/>
              <a:t> </a:t>
            </a:r>
          </a:p>
        </p:txBody>
      </p:sp>
      <p:sp>
        <p:nvSpPr>
          <p:cNvPr id="3" name="Content Placeholder 2"/>
          <p:cNvSpPr>
            <a:spLocks noGrp="1"/>
          </p:cNvSpPr>
          <p:nvPr>
            <p:ph idx="1"/>
          </p:nvPr>
        </p:nvSpPr>
        <p:spPr>
          <a:xfrm>
            <a:off x="1981200" y="1935480"/>
            <a:ext cx="4953000" cy="4389120"/>
          </a:xfrm>
        </p:spPr>
        <p:txBody>
          <a:bodyPr/>
          <a:lstStyle/>
          <a:p>
            <a:r>
              <a:rPr lang="el-GR" dirty="0"/>
              <a:t>Μέση τιμή του πληθυσμού </a:t>
            </a:r>
            <a:r>
              <a:rPr lang="el-GR" b="1" dirty="0"/>
              <a:t>Μ</a:t>
            </a:r>
            <a:endParaRPr lang="en-US" b="1" dirty="0"/>
          </a:p>
          <a:p>
            <a:r>
              <a:rPr lang="el-GR" dirty="0"/>
              <a:t>Μέση τιμή του δείγματος </a:t>
            </a:r>
            <a:r>
              <a:rPr lang="el-GR" b="1" dirty="0"/>
              <a:t>μ</a:t>
            </a:r>
            <a:endParaRPr lang="en-US" b="1" dirty="0"/>
          </a:p>
          <a:p>
            <a:r>
              <a:rPr lang="el-GR" dirty="0"/>
              <a:t>Μέγεθος δείγματος </a:t>
            </a:r>
            <a:r>
              <a:rPr lang="el-GR" b="1" dirty="0"/>
              <a:t>n</a:t>
            </a:r>
            <a:endParaRPr lang="en-US" b="1" dirty="0"/>
          </a:p>
          <a:p>
            <a:r>
              <a:rPr lang="el-GR" dirty="0" err="1"/>
              <a:t>Tυπική</a:t>
            </a:r>
            <a:r>
              <a:rPr lang="el-GR" dirty="0"/>
              <a:t> απόκλιση SD</a:t>
            </a:r>
            <a:endParaRPr lang="en-US" dirty="0"/>
          </a:p>
          <a:p>
            <a:r>
              <a:rPr lang="el-GR" b="1" dirty="0"/>
              <a:t>H0: M=α</a:t>
            </a:r>
            <a:endParaRPr lang="en-US" b="1" dirty="0"/>
          </a:p>
          <a:p>
            <a:r>
              <a:rPr lang="el-GR" b="1" dirty="0"/>
              <a:t>H1: α&gt;Μ ή α&lt;Μ</a:t>
            </a:r>
            <a:r>
              <a:rPr lang="el-GR" dirty="0"/>
              <a:t> </a:t>
            </a:r>
            <a:br>
              <a:rPr lang="el-GR" dirty="0"/>
            </a:br>
            <a:endParaRPr lang="en-US" dirty="0"/>
          </a:p>
        </p:txBody>
      </p:sp>
      <p:pic>
        <p:nvPicPr>
          <p:cNvPr id="4" name="Picture 3"/>
          <p:cNvPicPr>
            <a:picLocks noChangeAspect="1"/>
          </p:cNvPicPr>
          <p:nvPr/>
        </p:nvPicPr>
        <p:blipFill>
          <a:blip r:embed="rId2"/>
          <a:stretch>
            <a:fillRect/>
          </a:stretch>
        </p:blipFill>
        <p:spPr>
          <a:xfrm>
            <a:off x="7442959" y="2895601"/>
            <a:ext cx="2640082" cy="1704975"/>
          </a:xfrm>
          <a:prstGeom prst="rect">
            <a:avLst/>
          </a:prstGeom>
        </p:spPr>
      </p:pic>
      <p:sp>
        <p:nvSpPr>
          <p:cNvPr id="5" name="Rectangle 4"/>
          <p:cNvSpPr/>
          <p:nvPr/>
        </p:nvSpPr>
        <p:spPr>
          <a:xfrm>
            <a:off x="6553200" y="4876800"/>
            <a:ext cx="37338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l-GR" dirty="0"/>
              <a:t>Η τιμή του z ακολουθεί κανονική κατανομή με μέσο </a:t>
            </a:r>
            <a:r>
              <a:rPr lang="en-US" dirty="0"/>
              <a:t>0</a:t>
            </a:r>
            <a:r>
              <a:rPr lang="el-GR" dirty="0"/>
              <a:t> και SD</a:t>
            </a:r>
            <a:r>
              <a:rPr lang="en-US" dirty="0"/>
              <a:t> </a:t>
            </a:r>
            <a:r>
              <a:rPr lang="el-GR" dirty="0"/>
              <a:t>1 και άρα ξέρουμε αν είναι μεγάλη ή μικρή</a:t>
            </a:r>
            <a:endParaRPr lang="en-US" dirty="0"/>
          </a:p>
        </p:txBody>
      </p:sp>
    </p:spTree>
    <p:extLst>
      <p:ext uri="{BB962C8B-B14F-4D97-AF65-F5344CB8AC3E}">
        <p14:creationId xmlns:p14="http://schemas.microsoft.com/office/powerpoint/2010/main" val="240527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Παράδειγμα</a:t>
            </a:r>
            <a:r>
              <a:rPr lang="el-GR" dirty="0"/>
              <a:t> </a:t>
            </a:r>
            <a:endParaRPr lang="en-US" dirty="0"/>
          </a:p>
        </p:txBody>
      </p:sp>
      <p:sp>
        <p:nvSpPr>
          <p:cNvPr id="3" name="Content Placeholder 2"/>
          <p:cNvSpPr>
            <a:spLocks noGrp="1"/>
          </p:cNvSpPr>
          <p:nvPr>
            <p:ph idx="1"/>
          </p:nvPr>
        </p:nvSpPr>
        <p:spPr>
          <a:xfrm>
            <a:off x="1981200" y="1935480"/>
            <a:ext cx="8001000" cy="4389120"/>
          </a:xfrm>
        </p:spPr>
        <p:txBody>
          <a:bodyPr>
            <a:normAutofit/>
          </a:bodyPr>
          <a:lstStyle/>
          <a:p>
            <a:r>
              <a:rPr lang="el-GR" sz="1800" dirty="0"/>
              <a:t>Σε ένα δείγμα </a:t>
            </a:r>
            <a:r>
              <a:rPr lang="el-GR" sz="1800" b="1" dirty="0"/>
              <a:t>100</a:t>
            </a:r>
            <a:r>
              <a:rPr lang="el-GR" sz="1800" dirty="0"/>
              <a:t> ατόμων 50 ετών μετρήθηκε η</a:t>
            </a:r>
            <a:r>
              <a:rPr lang="en-US" sz="1800" dirty="0"/>
              <a:t> </a:t>
            </a:r>
            <a:r>
              <a:rPr lang="el-GR" sz="1800" dirty="0"/>
              <a:t>συστολική πίεση</a:t>
            </a:r>
            <a:endParaRPr lang="en-US" sz="1800" dirty="0"/>
          </a:p>
          <a:p>
            <a:r>
              <a:rPr lang="el-GR" sz="1800" dirty="0"/>
              <a:t>Μέση τιμή (δείγματος) μ =</a:t>
            </a:r>
            <a:r>
              <a:rPr lang="el-GR" sz="1800" b="1" dirty="0">
                <a:effectLst>
                  <a:outerShdw blurRad="38100" dist="38100" dir="2700000" algn="tl">
                    <a:srgbClr val="000000">
                      <a:alpha val="43137"/>
                    </a:srgbClr>
                  </a:outerShdw>
                </a:effectLst>
              </a:rPr>
              <a:t>124</a:t>
            </a:r>
            <a:r>
              <a:rPr lang="el-GR" sz="1800" dirty="0"/>
              <a:t> </a:t>
            </a:r>
            <a:r>
              <a:rPr lang="el-GR" sz="1800" dirty="0" err="1"/>
              <a:t>mmHg</a:t>
            </a:r>
            <a:endParaRPr lang="en-US" sz="1800" dirty="0"/>
          </a:p>
          <a:p>
            <a:r>
              <a:rPr lang="el-GR" sz="1800" dirty="0"/>
              <a:t>SD =</a:t>
            </a:r>
            <a:r>
              <a:rPr lang="el-GR" sz="1800" b="1" dirty="0"/>
              <a:t>15</a:t>
            </a:r>
            <a:r>
              <a:rPr lang="el-GR" sz="1800" dirty="0"/>
              <a:t> </a:t>
            </a:r>
            <a:r>
              <a:rPr lang="el-GR" sz="1800" dirty="0" err="1"/>
              <a:t>mmHg</a:t>
            </a:r>
            <a:r>
              <a:rPr lang="el-GR" sz="1800" dirty="0"/>
              <a:t> (υποθέτουμε ότι είναι ίδια στον πληθυσμό</a:t>
            </a:r>
            <a:r>
              <a:rPr lang="en-US" sz="1800" dirty="0"/>
              <a:t> </a:t>
            </a:r>
            <a:r>
              <a:rPr lang="el-GR" sz="1800" dirty="0"/>
              <a:t>και το δείγμα…)</a:t>
            </a:r>
            <a:endParaRPr lang="en-US" sz="1800" dirty="0"/>
          </a:p>
          <a:p>
            <a:r>
              <a:rPr lang="el-GR" sz="1800" dirty="0"/>
              <a:t>α =</a:t>
            </a:r>
            <a:r>
              <a:rPr lang="el-GR" sz="1800" b="1" dirty="0"/>
              <a:t>120</a:t>
            </a:r>
            <a:endParaRPr lang="en-US" sz="1800" b="1" dirty="0"/>
          </a:p>
          <a:p>
            <a:r>
              <a:rPr lang="el-GR" sz="1800" dirty="0"/>
              <a:t>Είναι πολύ υψηλά αυτά τα επίπεδα;</a:t>
            </a:r>
            <a:endParaRPr lang="en-US" sz="1800" dirty="0"/>
          </a:p>
          <a:p>
            <a:r>
              <a:rPr lang="el-GR" sz="1800" dirty="0"/>
              <a:t>Θα μετασχηματίσουμε τα δεδομένα σε ένα μέγεθος</a:t>
            </a:r>
            <a:br>
              <a:rPr lang="el-GR" sz="1800" dirty="0"/>
            </a:br>
            <a:r>
              <a:rPr lang="el-GR" sz="1800" dirty="0"/>
              <a:t>για το οποίο μπορούμε να αποφανθούμε </a:t>
            </a:r>
            <a:r>
              <a:rPr lang="el-GR" sz="1800" dirty="0" err="1"/>
              <a:t>εαν</a:t>
            </a:r>
            <a:r>
              <a:rPr lang="el-GR" sz="1800" dirty="0"/>
              <a:t> είναι</a:t>
            </a:r>
            <a:br>
              <a:rPr lang="el-GR" sz="1800" dirty="0"/>
            </a:br>
            <a:r>
              <a:rPr lang="el-GR" sz="1800" dirty="0"/>
              <a:t>μεγάλο ή μικρό</a:t>
            </a:r>
            <a:endParaRPr lang="en-US" sz="1800" dirty="0"/>
          </a:p>
          <a:p>
            <a:r>
              <a:rPr lang="el-GR" sz="1800" b="1" dirty="0"/>
              <a:t>Η0:M=α, η μέση πίεση στο δείγμα δεν διαφέρει από</a:t>
            </a:r>
            <a:br>
              <a:rPr lang="el-GR" sz="1800" b="1" dirty="0"/>
            </a:br>
            <a:r>
              <a:rPr lang="el-GR" sz="1800" b="1" dirty="0"/>
              <a:t>αυτή στον γενικό πληθυσμό</a:t>
            </a:r>
            <a:r>
              <a:rPr lang="el-GR" sz="1800" dirty="0"/>
              <a:t> </a:t>
            </a:r>
            <a:br>
              <a:rPr lang="el-GR" sz="1800" dirty="0"/>
            </a:br>
            <a:endParaRPr lang="en-US" sz="1800" dirty="0"/>
          </a:p>
        </p:txBody>
      </p:sp>
      <p:pic>
        <p:nvPicPr>
          <p:cNvPr id="4" name="Picture 3"/>
          <p:cNvPicPr>
            <a:picLocks noChangeAspect="1"/>
          </p:cNvPicPr>
          <p:nvPr/>
        </p:nvPicPr>
        <p:blipFill>
          <a:blip r:embed="rId2"/>
          <a:stretch>
            <a:fillRect/>
          </a:stretch>
        </p:blipFill>
        <p:spPr>
          <a:xfrm>
            <a:off x="3200400" y="5239282"/>
            <a:ext cx="1676400" cy="1084046"/>
          </a:xfrm>
          <a:prstGeom prst="rect">
            <a:avLst/>
          </a:prstGeom>
        </p:spPr>
      </p:pic>
      <p:pic>
        <p:nvPicPr>
          <p:cNvPr id="5" name="Picture 4"/>
          <p:cNvPicPr>
            <a:picLocks noChangeAspect="1"/>
          </p:cNvPicPr>
          <p:nvPr/>
        </p:nvPicPr>
        <p:blipFill>
          <a:blip r:embed="rId3"/>
          <a:stretch>
            <a:fillRect/>
          </a:stretch>
        </p:blipFill>
        <p:spPr>
          <a:xfrm>
            <a:off x="5791201" y="5237270"/>
            <a:ext cx="2275393" cy="1086058"/>
          </a:xfrm>
          <a:prstGeom prst="rect">
            <a:avLst/>
          </a:prstGeom>
        </p:spPr>
      </p:pic>
    </p:spTree>
    <p:extLst>
      <p:ext uri="{BB962C8B-B14F-4D97-AF65-F5344CB8AC3E}">
        <p14:creationId xmlns:p14="http://schemas.microsoft.com/office/powerpoint/2010/main" val="13892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(συμπέρασμα)</a:t>
            </a:r>
            <a:endParaRPr lang="en-US" dirty="0"/>
          </a:p>
        </p:txBody>
      </p:sp>
      <p:sp>
        <p:nvSpPr>
          <p:cNvPr id="3" name="Content Placeholder 2"/>
          <p:cNvSpPr>
            <a:spLocks noGrp="1"/>
          </p:cNvSpPr>
          <p:nvPr>
            <p:ph idx="1"/>
          </p:nvPr>
        </p:nvSpPr>
        <p:spPr>
          <a:xfrm>
            <a:off x="1981200" y="1935480"/>
            <a:ext cx="3962400" cy="4389120"/>
          </a:xfrm>
        </p:spPr>
        <p:txBody>
          <a:bodyPr>
            <a:normAutofit/>
          </a:bodyPr>
          <a:lstStyle/>
          <a:p>
            <a:pPr algn="just"/>
            <a:r>
              <a:rPr lang="el-GR" sz="2000" dirty="0"/>
              <a:t>Εάν η τιμή του z είναι μεγαλύτερη του 1.96 σημαίνει </a:t>
            </a:r>
            <a:r>
              <a:rPr lang="el-GR" sz="2000" dirty="0" err="1"/>
              <a:t>οτι</a:t>
            </a:r>
            <a:r>
              <a:rPr lang="el-GR" sz="2000" dirty="0"/>
              <a:t> </a:t>
            </a:r>
            <a:r>
              <a:rPr lang="el-GR" sz="2000" dirty="0" err="1"/>
              <a:t>έιναι</a:t>
            </a:r>
            <a:r>
              <a:rPr lang="el-GR" sz="2000" dirty="0"/>
              <a:t> ‘ακραία’ ή μεγάλη τιμή</a:t>
            </a:r>
          </a:p>
          <a:p>
            <a:pPr algn="just"/>
            <a:r>
              <a:rPr lang="el-GR" sz="2000" dirty="0"/>
              <a:t>Άρα το εύρημα είναι «στατιστικά σημαντικό»</a:t>
            </a:r>
          </a:p>
          <a:p>
            <a:pPr algn="just"/>
            <a:r>
              <a:rPr lang="el-GR" sz="2000" dirty="0"/>
              <a:t>Άρα απορρίπτω την μηδενική υπόθεση α=Μ</a:t>
            </a:r>
          </a:p>
          <a:p>
            <a:pPr algn="just"/>
            <a:r>
              <a:rPr lang="el-GR" sz="2000" dirty="0"/>
              <a:t>Συνεπώς, το 124 δεν είναι ‘στατιστικώς’ συγκρίσιμο με το 120</a:t>
            </a:r>
            <a:endParaRPr lang="en-US" sz="2000" dirty="0"/>
          </a:p>
        </p:txBody>
      </p:sp>
      <p:pic>
        <p:nvPicPr>
          <p:cNvPr id="4" name="Picture 3"/>
          <p:cNvPicPr>
            <a:picLocks noChangeAspect="1"/>
          </p:cNvPicPr>
          <p:nvPr/>
        </p:nvPicPr>
        <p:blipFill>
          <a:blip r:embed="rId2"/>
          <a:stretch>
            <a:fillRect/>
          </a:stretch>
        </p:blipFill>
        <p:spPr>
          <a:xfrm>
            <a:off x="5943601" y="2426208"/>
            <a:ext cx="4642407" cy="3555261"/>
          </a:xfrm>
          <a:prstGeom prst="rect">
            <a:avLst/>
          </a:prstGeom>
        </p:spPr>
      </p:pic>
      <p:sp>
        <p:nvSpPr>
          <p:cNvPr id="5" name="Rectangle 4"/>
          <p:cNvSpPr/>
          <p:nvPr/>
        </p:nvSpPr>
        <p:spPr>
          <a:xfrm>
            <a:off x="6629400" y="2426208"/>
            <a:ext cx="3733800" cy="646331"/>
          </a:xfrm>
          <a:prstGeom prst="rect">
            <a:avLst/>
          </a:prstGeom>
        </p:spPr>
        <p:txBody>
          <a:bodyPr wrap="square">
            <a:spAutoFit/>
          </a:bodyPr>
          <a:lstStyle/>
          <a:p>
            <a:r>
              <a:rPr lang="el-GR" b="1" dirty="0">
                <a:solidFill>
                  <a:srgbClr val="002060"/>
                </a:solidFill>
                <a:latin typeface="Calibri" panose="020F0502020204030204" pitchFamily="34" charset="0"/>
              </a:rPr>
              <a:t>Πρότυπη κανονική κατανομή Ν(0,1)</a:t>
            </a:r>
            <a:r>
              <a:rPr lang="el-GR" dirty="0"/>
              <a:t> </a:t>
            </a:r>
            <a:br>
              <a:rPr lang="el-GR" dirty="0"/>
            </a:br>
            <a:endParaRPr lang="en-US" dirty="0"/>
          </a:p>
        </p:txBody>
      </p:sp>
    </p:spTree>
    <p:extLst>
      <p:ext uri="{BB962C8B-B14F-4D97-AF65-F5344CB8AC3E}">
        <p14:creationId xmlns:p14="http://schemas.microsoft.com/office/powerpoint/2010/main" val="2705345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905000" y="1447800"/>
            <a:ext cx="8004742" cy="4840644"/>
          </a:xfrm>
          <a:prstGeom prst="rect">
            <a:avLst/>
          </a:prstGeom>
        </p:spPr>
      </p:pic>
    </p:spTree>
    <p:extLst>
      <p:ext uri="{BB962C8B-B14F-4D97-AF65-F5344CB8AC3E}">
        <p14:creationId xmlns:p14="http://schemas.microsoft.com/office/powerpoint/2010/main" val="846162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flipH="1">
            <a:off x="2819400" y="4800600"/>
            <a:ext cx="838200" cy="838200"/>
            <a:chOff x="2736" y="3024"/>
            <a:chExt cx="528" cy="528"/>
          </a:xfrm>
        </p:grpSpPr>
        <p:sp>
          <p:nvSpPr>
            <p:cNvPr id="30748" name="Freeform 3"/>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30749" name="Group 4"/>
            <p:cNvGrpSpPr>
              <a:grpSpLocks/>
            </p:cNvGrpSpPr>
            <p:nvPr/>
          </p:nvGrpSpPr>
          <p:grpSpPr bwMode="auto">
            <a:xfrm>
              <a:off x="2736" y="3024"/>
              <a:ext cx="480" cy="528"/>
              <a:chOff x="2736" y="3024"/>
              <a:chExt cx="480" cy="528"/>
            </a:xfrm>
          </p:grpSpPr>
          <p:sp>
            <p:nvSpPr>
              <p:cNvPr id="30750" name="Freeform 5"/>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51" name="Freeform 6"/>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52" name="Freeform 7"/>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0753" name="Freeform 8"/>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54" name="Freeform 9"/>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55" name="Freeform 10"/>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56" name="Freeform 11"/>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57" name="Freeform 12"/>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30723" name="Group 13"/>
          <p:cNvGrpSpPr>
            <a:grpSpLocks/>
          </p:cNvGrpSpPr>
          <p:nvPr/>
        </p:nvGrpSpPr>
        <p:grpSpPr bwMode="auto">
          <a:xfrm>
            <a:off x="6172200" y="4800600"/>
            <a:ext cx="838200" cy="838200"/>
            <a:chOff x="2736" y="3024"/>
            <a:chExt cx="528" cy="528"/>
          </a:xfrm>
        </p:grpSpPr>
        <p:sp>
          <p:nvSpPr>
            <p:cNvPr id="30738" name="Freeform 1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30739" name="Group 15"/>
            <p:cNvGrpSpPr>
              <a:grpSpLocks/>
            </p:cNvGrpSpPr>
            <p:nvPr/>
          </p:nvGrpSpPr>
          <p:grpSpPr bwMode="auto">
            <a:xfrm>
              <a:off x="2736" y="3024"/>
              <a:ext cx="480" cy="528"/>
              <a:chOff x="2736" y="3024"/>
              <a:chExt cx="480" cy="528"/>
            </a:xfrm>
          </p:grpSpPr>
          <p:sp>
            <p:nvSpPr>
              <p:cNvPr id="30740" name="Freeform 1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41" name="Freeform 1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42" name="Freeform 1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30743" name="Freeform 1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44" name="Freeform 2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45" name="Freeform 2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46" name="Freeform 2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30747" name="Freeform 2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30724" name="Rectangle 24"/>
          <p:cNvSpPr>
            <a:spLocks noGrp="1" noChangeArrowheads="1"/>
          </p:cNvSpPr>
          <p:nvPr>
            <p:ph type="title"/>
          </p:nvPr>
        </p:nvSpPr>
        <p:spPr/>
        <p:txBody>
          <a:bodyPr/>
          <a:lstStyle/>
          <a:p>
            <a:r>
              <a:rPr lang="en-GB" altLang="en-US" dirty="0"/>
              <a:t>NORMAL DISTRIBUTION</a:t>
            </a:r>
          </a:p>
        </p:txBody>
      </p:sp>
      <p:sp>
        <p:nvSpPr>
          <p:cNvPr id="30725" name="Line 25"/>
          <p:cNvSpPr>
            <a:spLocks noChangeShapeType="1"/>
          </p:cNvSpPr>
          <p:nvPr/>
        </p:nvSpPr>
        <p:spPr bwMode="auto">
          <a:xfrm>
            <a:off x="2743200" y="57150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Rectangle 26"/>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0727" name="Line 27"/>
          <p:cNvSpPr>
            <a:spLocks noChangeShapeType="1"/>
          </p:cNvSpPr>
          <p:nvPr/>
        </p:nvSpPr>
        <p:spPr bwMode="auto">
          <a:xfrm>
            <a:off x="2484438" y="2832100"/>
            <a:ext cx="301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Rectangle 28"/>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0729" name="Freeform 29"/>
          <p:cNvSpPr>
            <a:spLocks/>
          </p:cNvSpPr>
          <p:nvPr/>
        </p:nvSpPr>
        <p:spPr bwMode="auto">
          <a:xfrm>
            <a:off x="28194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78" name="Line 30"/>
          <p:cNvSpPr>
            <a:spLocks noChangeShapeType="1"/>
          </p:cNvSpPr>
          <p:nvPr/>
        </p:nvSpPr>
        <p:spPr bwMode="auto">
          <a:xfrm flipV="1">
            <a:off x="4953000"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79" name="AutoShape 31"/>
          <p:cNvSpPr>
            <a:spLocks noChangeArrowheads="1"/>
          </p:cNvSpPr>
          <p:nvPr/>
        </p:nvSpPr>
        <p:spPr bwMode="auto">
          <a:xfrm>
            <a:off x="7467600" y="4114800"/>
            <a:ext cx="2971800" cy="838200"/>
          </a:xfrm>
          <a:prstGeom prst="wedgeRoundRectCallout">
            <a:avLst>
              <a:gd name="adj1" fmla="val -89157"/>
              <a:gd name="adj2" fmla="val 107764"/>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AREA BEYOND TWO STANDARD DEVIATIONS ABOVE THE MEAN</a:t>
            </a:r>
          </a:p>
        </p:txBody>
      </p:sp>
      <p:sp>
        <p:nvSpPr>
          <p:cNvPr id="411680" name="AutoShape 32"/>
          <p:cNvSpPr>
            <a:spLocks noChangeArrowheads="1"/>
          </p:cNvSpPr>
          <p:nvPr/>
        </p:nvSpPr>
        <p:spPr bwMode="auto">
          <a:xfrm>
            <a:off x="6629400" y="2057400"/>
            <a:ext cx="1219200" cy="381000"/>
          </a:xfrm>
          <a:prstGeom prst="wedgeRoundRectCallout">
            <a:avLst>
              <a:gd name="adj1" fmla="val -187500"/>
              <a:gd name="adj2" fmla="val 153750"/>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MEAN</a:t>
            </a:r>
          </a:p>
        </p:txBody>
      </p:sp>
      <p:sp>
        <p:nvSpPr>
          <p:cNvPr id="411681" name="AutoShape 33"/>
          <p:cNvSpPr>
            <a:spLocks noChangeArrowheads="1"/>
          </p:cNvSpPr>
          <p:nvPr/>
        </p:nvSpPr>
        <p:spPr bwMode="auto">
          <a:xfrm>
            <a:off x="6781800" y="2895600"/>
            <a:ext cx="2895600" cy="838200"/>
          </a:xfrm>
          <a:prstGeom prst="wedgeRoundRectCallout">
            <a:avLst>
              <a:gd name="adj1" fmla="val -97917"/>
              <a:gd name="adj2" fmla="val 134468"/>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CASES DISTRIBUTED SYMMETRICALLY ABOUT THE MEAN</a:t>
            </a:r>
          </a:p>
        </p:txBody>
      </p:sp>
      <p:sp>
        <p:nvSpPr>
          <p:cNvPr id="411682" name="Line 34"/>
          <p:cNvSpPr>
            <a:spLocks noChangeShapeType="1"/>
          </p:cNvSpPr>
          <p:nvPr/>
        </p:nvSpPr>
        <p:spPr bwMode="auto">
          <a:xfrm flipH="1">
            <a:off x="3657600" y="5334000"/>
            <a:ext cx="1295400" cy="0"/>
          </a:xfrm>
          <a:prstGeom prst="line">
            <a:avLst/>
          </a:prstGeom>
          <a:noFill/>
          <a:ln w="57150">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683" name="AutoShape 35"/>
          <p:cNvSpPr>
            <a:spLocks noChangeArrowheads="1"/>
          </p:cNvSpPr>
          <p:nvPr/>
        </p:nvSpPr>
        <p:spPr bwMode="auto">
          <a:xfrm>
            <a:off x="1905000" y="1828800"/>
            <a:ext cx="2819400" cy="1447800"/>
          </a:xfrm>
          <a:prstGeom prst="wedgeRoundRectCallout">
            <a:avLst>
              <a:gd name="adj1" fmla="val 27366"/>
              <a:gd name="adj2" fmla="val 187500"/>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THE EXTENT OF THE ‘SPREAD’ OF DATA AROUND THE MEAN – MEASURED BY THE STANDARD DEVIATION</a:t>
            </a:r>
          </a:p>
        </p:txBody>
      </p:sp>
    </p:spTree>
    <p:extLst>
      <p:ext uri="{BB962C8B-B14F-4D97-AF65-F5344CB8AC3E}">
        <p14:creationId xmlns:p14="http://schemas.microsoft.com/office/powerpoint/2010/main" val="3084190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1678"/>
                                        </p:tgtEl>
                                        <p:attrNameLst>
                                          <p:attrName>style.visibility</p:attrName>
                                        </p:attrNameLst>
                                      </p:cBhvr>
                                      <p:to>
                                        <p:strVal val="visible"/>
                                      </p:to>
                                    </p:set>
                                    <p:animEffect transition="in" filter="wipe(down)">
                                      <p:cBhvr>
                                        <p:cTn id="7" dur="500"/>
                                        <p:tgtEl>
                                          <p:spTgt spid="41167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116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16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11682"/>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1168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11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79" grpId="0" animBg="1" autoUpdateAnimBg="0"/>
      <p:bldP spid="411680" grpId="0" animBg="1" autoUpdateAnimBg="0"/>
      <p:bldP spid="411681" grpId="0" animBg="1" autoUpdateAnimBg="0"/>
      <p:bldP spid="41168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GB" altLang="en-US"/>
              <a:t>DESCRIBING DATA</a:t>
            </a:r>
          </a:p>
        </p:txBody>
      </p:sp>
      <p:graphicFrame>
        <p:nvGraphicFramePr>
          <p:cNvPr id="477215" name="Group 31"/>
          <p:cNvGraphicFramePr>
            <a:graphicFrameLocks noGrp="1"/>
          </p:cNvGraphicFramePr>
          <p:nvPr>
            <p:ph type="tbl" idx="1"/>
          </p:nvPr>
        </p:nvGraphicFramePr>
        <p:xfrm>
          <a:off x="2667000" y="2057400"/>
          <a:ext cx="6934200" cy="2095500"/>
        </p:xfrm>
        <a:graphic>
          <a:graphicData uri="http://schemas.openxmlformats.org/drawingml/2006/table">
            <a:tbl>
              <a:tblPr/>
              <a:tblGrid>
                <a:gridCol w="1447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0960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MEAN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Average or arithmetic mean of the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898525">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MEDIAN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The value which comes half way when the data are ranked in order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87375">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MODE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Most common value observed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2"/>
                  </a:ext>
                </a:extLst>
              </a:tr>
            </a:tbl>
          </a:graphicData>
        </a:graphic>
      </p:graphicFrame>
      <p:sp>
        <p:nvSpPr>
          <p:cNvPr id="31761" name="Text Box 32"/>
          <p:cNvSpPr txBox="1">
            <a:spLocks noChangeArrowheads="1"/>
          </p:cNvSpPr>
          <p:nvPr/>
        </p:nvSpPr>
        <p:spPr bwMode="auto">
          <a:xfrm>
            <a:off x="2667001" y="4403726"/>
            <a:ext cx="6873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marL="190500" indent="-190500">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Aft>
                <a:spcPct val="50000"/>
              </a:spcAft>
              <a:buClr>
                <a:srgbClr val="FF3300"/>
              </a:buClr>
              <a:buSzPct val="140000"/>
              <a:buFontTx/>
              <a:buChar char="•"/>
            </a:pPr>
            <a:r>
              <a:rPr lang="en-GB" altLang="en-US"/>
              <a:t>In a normal distribution, mean and median are the same</a:t>
            </a:r>
          </a:p>
          <a:p>
            <a:pPr>
              <a:spcAft>
                <a:spcPct val="50000"/>
              </a:spcAft>
              <a:buClr>
                <a:srgbClr val="FF3300"/>
              </a:buClr>
              <a:buSzPct val="140000"/>
              <a:buFontTx/>
              <a:buChar char="•"/>
            </a:pPr>
            <a:r>
              <a:rPr lang="en-GB" altLang="en-US"/>
              <a:t>If median and mean are different, indicates that the data are not normally distributed</a:t>
            </a:r>
          </a:p>
          <a:p>
            <a:pPr>
              <a:spcAft>
                <a:spcPct val="50000"/>
              </a:spcAft>
              <a:buClr>
                <a:srgbClr val="FF3300"/>
              </a:buClr>
              <a:buSzPct val="140000"/>
              <a:buFontTx/>
              <a:buChar char="•"/>
            </a:pPr>
            <a:r>
              <a:rPr lang="en-GB" altLang="en-US"/>
              <a:t>The mode is of little if any practical use </a:t>
            </a:r>
          </a:p>
        </p:txBody>
      </p:sp>
    </p:spTree>
    <p:extLst>
      <p:ext uri="{BB962C8B-B14F-4D97-AF65-F5344CB8AC3E}">
        <p14:creationId xmlns:p14="http://schemas.microsoft.com/office/powerpoint/2010/main" val="42198517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flipH="1">
            <a:off x="1752600" y="4800600"/>
            <a:ext cx="838200" cy="838200"/>
            <a:chOff x="2736" y="3024"/>
            <a:chExt cx="528" cy="528"/>
          </a:xfrm>
        </p:grpSpPr>
        <p:sp>
          <p:nvSpPr>
            <p:cNvPr id="2076" name="Freeform 3"/>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2077" name="Group 4"/>
            <p:cNvGrpSpPr>
              <a:grpSpLocks/>
            </p:cNvGrpSpPr>
            <p:nvPr/>
          </p:nvGrpSpPr>
          <p:grpSpPr bwMode="auto">
            <a:xfrm>
              <a:off x="2736" y="3024"/>
              <a:ext cx="480" cy="528"/>
              <a:chOff x="2736" y="3024"/>
              <a:chExt cx="480" cy="528"/>
            </a:xfrm>
          </p:grpSpPr>
          <p:sp>
            <p:nvSpPr>
              <p:cNvPr id="2078" name="Freeform 5"/>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79" name="Freeform 6"/>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80" name="Freeform 7"/>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2081" name="Freeform 8"/>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82" name="Freeform 9"/>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83" name="Freeform 10"/>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84" name="Freeform 11"/>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85" name="Freeform 12"/>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2053" name="Group 13"/>
          <p:cNvGrpSpPr>
            <a:grpSpLocks/>
          </p:cNvGrpSpPr>
          <p:nvPr/>
        </p:nvGrpSpPr>
        <p:grpSpPr bwMode="auto">
          <a:xfrm>
            <a:off x="5105400" y="4800600"/>
            <a:ext cx="838200" cy="838200"/>
            <a:chOff x="2736" y="3024"/>
            <a:chExt cx="528" cy="528"/>
          </a:xfrm>
        </p:grpSpPr>
        <p:sp>
          <p:nvSpPr>
            <p:cNvPr id="2066" name="Freeform 1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2067" name="Group 15"/>
            <p:cNvGrpSpPr>
              <a:grpSpLocks/>
            </p:cNvGrpSpPr>
            <p:nvPr/>
          </p:nvGrpSpPr>
          <p:grpSpPr bwMode="auto">
            <a:xfrm>
              <a:off x="2736" y="3024"/>
              <a:ext cx="480" cy="528"/>
              <a:chOff x="2736" y="3024"/>
              <a:chExt cx="480" cy="528"/>
            </a:xfrm>
          </p:grpSpPr>
          <p:sp>
            <p:nvSpPr>
              <p:cNvPr id="2068" name="Freeform 1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69" name="Freeform 1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70" name="Freeform 1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2071" name="Freeform 1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72" name="Freeform 2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73" name="Freeform 2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74" name="Freeform 2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2075" name="Freeform 2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2054" name="Rectangle 24"/>
          <p:cNvSpPr>
            <a:spLocks noGrp="1" noChangeArrowheads="1"/>
          </p:cNvSpPr>
          <p:nvPr>
            <p:ph type="title"/>
          </p:nvPr>
        </p:nvSpPr>
        <p:spPr/>
        <p:txBody>
          <a:bodyPr>
            <a:normAutofit fontScale="90000"/>
          </a:bodyPr>
          <a:lstStyle/>
          <a:p>
            <a:r>
              <a:rPr lang="en-GB" altLang="en-US" dirty="0"/>
              <a:t>STANDARD DEVIATION – </a:t>
            </a:r>
            <a:r>
              <a:rPr lang="en-GB" altLang="en-US" sz="3100" dirty="0"/>
              <a:t>THE SPREAD OF VALUES OF A SAMPLE AROUND THE MEAN</a:t>
            </a:r>
          </a:p>
        </p:txBody>
      </p:sp>
      <p:sp>
        <p:nvSpPr>
          <p:cNvPr id="2055" name="Line 25"/>
          <p:cNvSpPr>
            <a:spLocks noChangeShapeType="1"/>
          </p:cNvSpPr>
          <p:nvPr/>
        </p:nvSpPr>
        <p:spPr bwMode="auto">
          <a:xfrm>
            <a:off x="1676400" y="57150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Rectangle 26"/>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2057" name="Rectangle 27"/>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2058" name="Freeform 28"/>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9" name="Line 29"/>
          <p:cNvSpPr>
            <a:spLocks noChangeShapeType="1"/>
          </p:cNvSpPr>
          <p:nvPr/>
        </p:nvSpPr>
        <p:spPr bwMode="auto">
          <a:xfrm flipV="1">
            <a:off x="3886200"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30"/>
          <p:cNvSpPr>
            <a:spLocks noChangeShapeType="1"/>
          </p:cNvSpPr>
          <p:nvPr/>
        </p:nvSpPr>
        <p:spPr bwMode="auto">
          <a:xfrm flipH="1">
            <a:off x="2590800" y="5334000"/>
            <a:ext cx="1295400" cy="0"/>
          </a:xfrm>
          <a:prstGeom prst="line">
            <a:avLst/>
          </a:prstGeom>
          <a:noFill/>
          <a:ln w="57150">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50" name="Object 31"/>
          <p:cNvGraphicFramePr>
            <a:graphicFrameLocks noChangeAspect="1"/>
          </p:cNvGraphicFramePr>
          <p:nvPr/>
        </p:nvGraphicFramePr>
        <p:xfrm>
          <a:off x="49720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205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2"/>
          <p:cNvGraphicFramePr>
            <a:graphicFrameLocks noChangeAspect="1"/>
          </p:cNvGraphicFramePr>
          <p:nvPr/>
        </p:nvGraphicFramePr>
        <p:xfrm>
          <a:off x="4876800" y="1905000"/>
          <a:ext cx="4876800" cy="1100138"/>
        </p:xfrm>
        <a:graphic>
          <a:graphicData uri="http://schemas.openxmlformats.org/presentationml/2006/ole">
            <mc:AlternateContent xmlns:mc="http://schemas.openxmlformats.org/markup-compatibility/2006">
              <mc:Choice xmlns:v="urn:schemas-microsoft-com:vml" Requires="v">
                <p:oleObj name="Equation" r:id="rId5" imgW="2082600" imgH="469800" progId="Equation.3">
                  <p:embed/>
                </p:oleObj>
              </mc:Choice>
              <mc:Fallback>
                <p:oleObj name="Equation" r:id="rId5" imgW="2082600" imgH="469800" progId="Equation.3">
                  <p:embed/>
                  <p:pic>
                    <p:nvPicPr>
                      <p:cNvPr id="2051"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05000"/>
                        <a:ext cx="48768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705" name="Text Box 33"/>
          <p:cNvSpPr txBox="1">
            <a:spLocks noChangeArrowheads="1"/>
          </p:cNvSpPr>
          <p:nvPr/>
        </p:nvSpPr>
        <p:spPr bwMode="auto">
          <a:xfrm>
            <a:off x="5334000" y="3232150"/>
            <a:ext cx="487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marL="387350" indent="-387350">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2400"/>
              <a:t>SD decreases as a function of:</a:t>
            </a:r>
          </a:p>
          <a:p>
            <a:pPr>
              <a:buClr>
                <a:srgbClr val="FF0066"/>
              </a:buClr>
              <a:buSzPct val="140000"/>
              <a:buFontTx/>
              <a:buChar char="•"/>
            </a:pPr>
            <a:r>
              <a:rPr lang="en-GB" altLang="en-US" sz="2400" u="sng"/>
              <a:t>smaller spread</a:t>
            </a:r>
            <a:r>
              <a:rPr lang="en-GB" altLang="en-US" sz="2400"/>
              <a:t> of values about the mean</a:t>
            </a:r>
          </a:p>
          <a:p>
            <a:pPr>
              <a:buClr>
                <a:srgbClr val="FF0066"/>
              </a:buClr>
              <a:buSzPct val="140000"/>
              <a:buFontTx/>
              <a:buChar char="•"/>
            </a:pPr>
            <a:r>
              <a:rPr lang="en-GB" altLang="en-US" sz="2400" u="sng"/>
              <a:t>larger number</a:t>
            </a:r>
            <a:r>
              <a:rPr lang="en-GB" altLang="en-US" sz="2400"/>
              <a:t> of values</a:t>
            </a:r>
          </a:p>
        </p:txBody>
      </p:sp>
      <p:sp>
        <p:nvSpPr>
          <p:cNvPr id="412706" name="AutoShape 34"/>
          <p:cNvSpPr>
            <a:spLocks noChangeArrowheads="1"/>
          </p:cNvSpPr>
          <p:nvPr/>
        </p:nvSpPr>
        <p:spPr bwMode="auto">
          <a:xfrm>
            <a:off x="7010400" y="5105400"/>
            <a:ext cx="2819400" cy="1447800"/>
          </a:xfrm>
          <a:prstGeom prst="wedgeRoundRectCallout">
            <a:avLst>
              <a:gd name="adj1" fmla="val -186824"/>
              <a:gd name="adj2" fmla="val -34431"/>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IN A NORMAL DISTRIBUTION, 95% OF THE VALUES WILL LIE WITHIN 2 SDs OF THE MEAN</a:t>
            </a:r>
          </a:p>
        </p:txBody>
      </p:sp>
      <p:sp>
        <p:nvSpPr>
          <p:cNvPr id="412707" name="AutoShape 35"/>
          <p:cNvSpPr>
            <a:spLocks noChangeArrowheads="1"/>
          </p:cNvSpPr>
          <p:nvPr/>
        </p:nvSpPr>
        <p:spPr bwMode="auto">
          <a:xfrm>
            <a:off x="1752600" y="1828800"/>
            <a:ext cx="2438400" cy="914400"/>
          </a:xfrm>
          <a:prstGeom prst="wedgeRoundRectCallout">
            <a:avLst>
              <a:gd name="adj1" fmla="val 76889"/>
              <a:gd name="adj2" fmla="val 25347"/>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THE SQUARE OF THE SD IS KNOWN AS THE VARIANCE</a:t>
            </a:r>
          </a:p>
        </p:txBody>
      </p:sp>
    </p:spTree>
    <p:extLst>
      <p:ext uri="{BB962C8B-B14F-4D97-AF65-F5344CB8AC3E}">
        <p14:creationId xmlns:p14="http://schemas.microsoft.com/office/powerpoint/2010/main" val="1666876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27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27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05" grpId="0" autoUpdateAnimBg="0"/>
      <p:bldP spid="412706" grpId="0" animBg="1" autoUpdateAnimBg="0"/>
      <p:bldP spid="41270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Βασικές Έννοιες</a:t>
            </a:r>
          </a:p>
        </p:txBody>
      </p:sp>
      <p:sp>
        <p:nvSpPr>
          <p:cNvPr id="5" name="Θέση περιεχομένου 4"/>
          <p:cNvSpPr>
            <a:spLocks noGrp="1"/>
          </p:cNvSpPr>
          <p:nvPr>
            <p:ph idx="1"/>
          </p:nvPr>
        </p:nvSpPr>
        <p:spPr>
          <a:xfrm>
            <a:off x="1981200" y="1935480"/>
            <a:ext cx="6400800" cy="4389120"/>
          </a:xfrm>
        </p:spPr>
        <p:txBody>
          <a:bodyPr>
            <a:normAutofit/>
          </a:bodyPr>
          <a:lstStyle/>
          <a:p>
            <a:r>
              <a:rPr lang="el-GR" sz="2400" b="1" dirty="0"/>
              <a:t>Πληθυσμός</a:t>
            </a:r>
            <a:r>
              <a:rPr lang="el-GR" sz="2400" dirty="0"/>
              <a:t> (</a:t>
            </a:r>
            <a:r>
              <a:rPr lang="en-US" sz="2400" dirty="0"/>
              <a:t>n)</a:t>
            </a:r>
            <a:r>
              <a:rPr lang="el-GR" sz="2400" dirty="0"/>
              <a:t> {</a:t>
            </a:r>
            <a:r>
              <a:rPr lang="en-US" sz="2400" dirty="0"/>
              <a:t>population}</a:t>
            </a:r>
            <a:endParaRPr lang="el-GR" sz="2400" dirty="0"/>
          </a:p>
          <a:p>
            <a:r>
              <a:rPr lang="el-GR" sz="2400" b="1" dirty="0"/>
              <a:t>Περίπτωση</a:t>
            </a:r>
            <a:r>
              <a:rPr lang="el-GR" sz="2400" dirty="0"/>
              <a:t> {</a:t>
            </a:r>
            <a:r>
              <a:rPr lang="en-US" sz="2400" dirty="0">
                <a:solidFill>
                  <a:srgbClr val="000000"/>
                </a:solidFill>
              </a:rPr>
              <a:t>case</a:t>
            </a:r>
            <a:r>
              <a:rPr lang="en-US" sz="2400" dirty="0"/>
              <a:t>}</a:t>
            </a:r>
            <a:endParaRPr lang="el-GR" sz="2400" dirty="0"/>
          </a:p>
          <a:p>
            <a:r>
              <a:rPr lang="el-GR" sz="2400" b="1" dirty="0"/>
              <a:t>Χαρακτηριστικό</a:t>
            </a:r>
            <a:r>
              <a:rPr lang="el-GR" sz="2400" dirty="0"/>
              <a:t> του πληθυσμού</a:t>
            </a:r>
          </a:p>
          <a:p>
            <a:pPr lvl="1">
              <a:buFont typeface="Arial"/>
              <a:buChar char="•"/>
            </a:pPr>
            <a:r>
              <a:rPr lang="el-GR" sz="2000" dirty="0"/>
              <a:t>Πληθυσμός: άτομα</a:t>
            </a:r>
          </a:p>
          <a:p>
            <a:pPr lvl="1">
              <a:buFont typeface="Arial"/>
              <a:buChar char="•"/>
            </a:pPr>
            <a:r>
              <a:rPr lang="el-GR" sz="2000" dirty="0"/>
              <a:t>Χαρακτηριστικά: «	ύψος», «φύλο», «ηλικία»</a:t>
            </a:r>
          </a:p>
          <a:p>
            <a:r>
              <a:rPr lang="el-GR" sz="2400" b="1" dirty="0"/>
              <a:t>Μεταβλητή</a:t>
            </a:r>
            <a:r>
              <a:rPr lang="en-US" sz="2400" dirty="0"/>
              <a:t> (X, Y,..) {</a:t>
            </a:r>
            <a:r>
              <a:rPr lang="en-US" sz="2400" dirty="0">
                <a:solidFill>
                  <a:srgbClr val="000000"/>
                </a:solidFill>
              </a:rPr>
              <a:t>variable</a:t>
            </a:r>
            <a:r>
              <a:rPr lang="en-US" sz="2400" dirty="0"/>
              <a:t>}</a:t>
            </a:r>
            <a:endParaRPr lang="el-GR" sz="2400" dirty="0"/>
          </a:p>
          <a:p>
            <a:r>
              <a:rPr lang="el-GR" sz="2400" b="1" dirty="0"/>
              <a:t>Δείγμα</a:t>
            </a:r>
            <a:r>
              <a:rPr lang="el-GR" sz="2400" dirty="0"/>
              <a:t> (Ν)</a:t>
            </a:r>
            <a:r>
              <a:rPr lang="en-US" sz="2400" dirty="0"/>
              <a:t> {sample}</a:t>
            </a:r>
            <a:endParaRPr lang="el-GR" sz="2400" dirty="0"/>
          </a:p>
          <a:p>
            <a:endParaRPr lang="el-GR" sz="1800" dirty="0"/>
          </a:p>
        </p:txBody>
      </p:sp>
      <p:pic>
        <p:nvPicPr>
          <p:cNvPr id="7" name="Picture Placeholder 2" descr="Σχήμα έννοιας δείγματος"/>
          <p:cNvPicPr>
            <a:picLocks noChangeAspect="1"/>
          </p:cNvPicPr>
          <p:nvPr/>
        </p:nvPicPr>
        <p:blipFill>
          <a:blip r:embed="rId3" cstate="print">
            <a:extLst>
              <a:ext uri="{28A0092B-C50C-407E-A947-70E740481C1C}">
                <a14:useLocalDpi xmlns:a14="http://schemas.microsoft.com/office/drawing/2010/main" val="0"/>
              </a:ext>
            </a:extLst>
          </a:blip>
          <a:srcRect t="-20792" b="-20792"/>
          <a:stretch>
            <a:fillRect/>
          </a:stretch>
        </p:blipFill>
        <p:spPr>
          <a:xfrm>
            <a:off x="7265803" y="1447800"/>
            <a:ext cx="3333418" cy="2100024"/>
          </a:xfrm>
          <a:prstGeom prst="rect">
            <a:avLst/>
          </a:prstGeom>
        </p:spPr>
      </p:pic>
    </p:spTree>
    <p:extLst>
      <p:ext uri="{BB962C8B-B14F-4D97-AF65-F5344CB8AC3E}">
        <p14:creationId xmlns:p14="http://schemas.microsoft.com/office/powerpoint/2010/main" val="314291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r>
              <a:rPr lang="en-GB" altLang="en-US"/>
              <a:t>STANDARD DEVIATION AND SAMPLE SIZE</a:t>
            </a:r>
          </a:p>
        </p:txBody>
      </p:sp>
      <p:sp>
        <p:nvSpPr>
          <p:cNvPr id="3076" name="Line 3"/>
          <p:cNvSpPr>
            <a:spLocks noChangeShapeType="1"/>
          </p:cNvSpPr>
          <p:nvPr/>
        </p:nvSpPr>
        <p:spPr bwMode="auto">
          <a:xfrm>
            <a:off x="2286000" y="60198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078"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413702" name="Freeform 6"/>
          <p:cNvSpPr>
            <a:spLocks/>
          </p:cNvSpPr>
          <p:nvPr/>
        </p:nvSpPr>
        <p:spPr bwMode="auto">
          <a:xfrm>
            <a:off x="34290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Line 7"/>
          <p:cNvSpPr>
            <a:spLocks noChangeShapeType="1"/>
          </p:cNvSpPr>
          <p:nvPr/>
        </p:nvSpPr>
        <p:spPr bwMode="auto">
          <a:xfrm flipV="1">
            <a:off x="5562600" y="1828800"/>
            <a:ext cx="0" cy="4191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8"/>
          <p:cNvGraphicFramePr>
            <a:graphicFrameLocks noChangeAspect="1"/>
          </p:cNvGraphicFramePr>
          <p:nvPr/>
        </p:nvGraphicFramePr>
        <p:xfrm>
          <a:off x="49720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307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705" name="Freeform 9"/>
          <p:cNvSpPr>
            <a:spLocks/>
          </p:cNvSpPr>
          <p:nvPr/>
        </p:nvSpPr>
        <p:spPr bwMode="auto">
          <a:xfrm>
            <a:off x="2362200" y="5029200"/>
            <a:ext cx="6400800" cy="9144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706" name="Freeform 10"/>
          <p:cNvSpPr>
            <a:spLocks/>
          </p:cNvSpPr>
          <p:nvPr/>
        </p:nvSpPr>
        <p:spPr bwMode="auto">
          <a:xfrm>
            <a:off x="4572000" y="1905000"/>
            <a:ext cx="1981200" cy="40386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707" name="AutoShape 11"/>
          <p:cNvSpPr>
            <a:spLocks noChangeArrowheads="1"/>
          </p:cNvSpPr>
          <p:nvPr/>
        </p:nvSpPr>
        <p:spPr bwMode="auto">
          <a:xfrm>
            <a:off x="7924800" y="5105400"/>
            <a:ext cx="1447800" cy="457200"/>
          </a:xfrm>
          <a:prstGeom prst="wedgeRoundRectCallout">
            <a:avLst>
              <a:gd name="adj1" fmla="val -43750"/>
              <a:gd name="adj2" fmla="val 89931"/>
              <a:gd name="adj3" fmla="val 16667"/>
            </a:avLst>
          </a:prstGeom>
          <a:solidFill>
            <a:schemeClr val="folHlink"/>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n=10</a:t>
            </a:r>
          </a:p>
        </p:txBody>
      </p:sp>
      <p:sp>
        <p:nvSpPr>
          <p:cNvPr id="413708" name="AutoShape 12"/>
          <p:cNvSpPr>
            <a:spLocks noChangeArrowheads="1"/>
          </p:cNvSpPr>
          <p:nvPr/>
        </p:nvSpPr>
        <p:spPr bwMode="auto">
          <a:xfrm>
            <a:off x="6858000" y="4114800"/>
            <a:ext cx="1447800" cy="457200"/>
          </a:xfrm>
          <a:prstGeom prst="wedgeRoundRectCallout">
            <a:avLst>
              <a:gd name="adj1" fmla="val -65898"/>
              <a:gd name="adj2" fmla="val 103819"/>
              <a:gd name="adj3" fmla="val 16667"/>
            </a:avLst>
          </a:prstGeom>
          <a:solidFill>
            <a:srgbClr val="0066FF"/>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n=50</a:t>
            </a:r>
          </a:p>
        </p:txBody>
      </p:sp>
      <p:sp>
        <p:nvSpPr>
          <p:cNvPr id="413709" name="AutoShape 13"/>
          <p:cNvSpPr>
            <a:spLocks noChangeArrowheads="1"/>
          </p:cNvSpPr>
          <p:nvPr/>
        </p:nvSpPr>
        <p:spPr bwMode="auto">
          <a:xfrm>
            <a:off x="6248400" y="2743200"/>
            <a:ext cx="1447800" cy="457200"/>
          </a:xfrm>
          <a:prstGeom prst="wedgeRoundRectCallout">
            <a:avLst>
              <a:gd name="adj1" fmla="val -65898"/>
              <a:gd name="adj2" fmla="val 103819"/>
              <a:gd name="adj3" fmla="val 16667"/>
            </a:avLst>
          </a:prstGeom>
          <a:solidFill>
            <a:srgbClr val="00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n=150</a:t>
            </a:r>
          </a:p>
        </p:txBody>
      </p:sp>
      <p:sp>
        <p:nvSpPr>
          <p:cNvPr id="413710" name="Text Box 14"/>
          <p:cNvSpPr txBox="1">
            <a:spLocks noChangeArrowheads="1"/>
          </p:cNvSpPr>
          <p:nvPr/>
        </p:nvSpPr>
        <p:spPr bwMode="auto">
          <a:xfrm>
            <a:off x="2193926" y="2063751"/>
            <a:ext cx="2530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2400"/>
              <a:t>As sample size increases, so SD decreases</a:t>
            </a:r>
          </a:p>
        </p:txBody>
      </p:sp>
    </p:spTree>
    <p:extLst>
      <p:ext uri="{BB962C8B-B14F-4D97-AF65-F5344CB8AC3E}">
        <p14:creationId xmlns:p14="http://schemas.microsoft.com/office/powerpoint/2010/main" val="4198101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370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370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1370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1370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13706"/>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13709"/>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1000"/>
                                  </p:stCondLst>
                                  <p:childTnLst>
                                    <p:set>
                                      <p:cBhvr>
                                        <p:cTn id="26" dur="1" fill="hold">
                                          <p:stCondLst>
                                            <p:cond delay="499"/>
                                          </p:stCondLst>
                                        </p:cTn>
                                        <p:tgtEl>
                                          <p:spTgt spid="413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7" grpId="0" animBg="1" autoUpdateAnimBg="0"/>
      <p:bldP spid="413708" grpId="0" animBg="1" autoUpdateAnimBg="0"/>
      <p:bldP spid="413709" grpId="0" animBg="1" autoUpdateAnimBg="0"/>
      <p:bldP spid="4137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en-US"/>
              <a:t>SKEWED DISTRIBUTION</a:t>
            </a:r>
          </a:p>
        </p:txBody>
      </p:sp>
      <p:sp>
        <p:nvSpPr>
          <p:cNvPr id="32771" name="Freeform 3"/>
          <p:cNvSpPr>
            <a:spLocks/>
          </p:cNvSpPr>
          <p:nvPr/>
        </p:nvSpPr>
        <p:spPr bwMode="auto">
          <a:xfrm>
            <a:off x="3505200" y="2438400"/>
            <a:ext cx="5181600" cy="2997200"/>
          </a:xfrm>
          <a:custGeom>
            <a:avLst/>
            <a:gdLst>
              <a:gd name="T0" fmla="*/ 0 w 2688"/>
              <a:gd name="T1" fmla="*/ 2147483647 h 1648"/>
              <a:gd name="T2" fmla="*/ 2147483647 w 2688"/>
              <a:gd name="T3" fmla="*/ 2147483647 h 1648"/>
              <a:gd name="T4" fmla="*/ 2147483647 w 2688"/>
              <a:gd name="T5" fmla="*/ 2147483647 h 1648"/>
              <a:gd name="T6" fmla="*/ 2147483647 w 2688"/>
              <a:gd name="T7" fmla="*/ 2147483647 h 1648"/>
              <a:gd name="T8" fmla="*/ 2147483647 w 2688"/>
              <a:gd name="T9" fmla="*/ 2147483647 h 1648"/>
              <a:gd name="T10" fmla="*/ 2147483647 w 2688"/>
              <a:gd name="T11" fmla="*/ 2147483647 h 1648"/>
              <a:gd name="T12" fmla="*/ 2147483647 w 2688"/>
              <a:gd name="T13" fmla="*/ 2147483647 h 1648"/>
              <a:gd name="T14" fmla="*/ 2147483647 w 2688"/>
              <a:gd name="T15" fmla="*/ 2147483647 h 1648"/>
              <a:gd name="T16" fmla="*/ 2147483647 w 2688"/>
              <a:gd name="T17" fmla="*/ 2147483647 h 1648"/>
              <a:gd name="T18" fmla="*/ 2147483647 w 2688"/>
              <a:gd name="T19" fmla="*/ 2147483647 h 1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1648"/>
              <a:gd name="T32" fmla="*/ 2688 w 2688"/>
              <a:gd name="T33" fmla="*/ 1648 h 1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1648">
                <a:moveTo>
                  <a:pt x="0" y="1600"/>
                </a:moveTo>
                <a:cubicBezTo>
                  <a:pt x="16" y="1572"/>
                  <a:pt x="32" y="1544"/>
                  <a:pt x="48" y="1504"/>
                </a:cubicBezTo>
                <a:cubicBezTo>
                  <a:pt x="64" y="1464"/>
                  <a:pt x="72" y="1576"/>
                  <a:pt x="96" y="1360"/>
                </a:cubicBezTo>
                <a:cubicBezTo>
                  <a:pt x="120" y="1144"/>
                  <a:pt x="160" y="416"/>
                  <a:pt x="192" y="208"/>
                </a:cubicBezTo>
                <a:cubicBezTo>
                  <a:pt x="224" y="0"/>
                  <a:pt x="256" y="56"/>
                  <a:pt x="288" y="112"/>
                </a:cubicBezTo>
                <a:cubicBezTo>
                  <a:pt x="320" y="168"/>
                  <a:pt x="328" y="408"/>
                  <a:pt x="384" y="544"/>
                </a:cubicBezTo>
                <a:cubicBezTo>
                  <a:pt x="440" y="680"/>
                  <a:pt x="472" y="800"/>
                  <a:pt x="624" y="928"/>
                </a:cubicBezTo>
                <a:cubicBezTo>
                  <a:pt x="776" y="1056"/>
                  <a:pt x="1104" y="1216"/>
                  <a:pt x="1296" y="1312"/>
                </a:cubicBezTo>
                <a:cubicBezTo>
                  <a:pt x="1488" y="1408"/>
                  <a:pt x="1544" y="1448"/>
                  <a:pt x="1776" y="1504"/>
                </a:cubicBezTo>
                <a:cubicBezTo>
                  <a:pt x="2008" y="1560"/>
                  <a:pt x="2348" y="1604"/>
                  <a:pt x="2688" y="1648"/>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2" name="Line 4"/>
          <p:cNvSpPr>
            <a:spLocks noChangeShapeType="1"/>
          </p:cNvSpPr>
          <p:nvPr/>
        </p:nvSpPr>
        <p:spPr bwMode="auto">
          <a:xfrm>
            <a:off x="2438400" y="55626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749" name="Line 5"/>
          <p:cNvSpPr>
            <a:spLocks noChangeShapeType="1"/>
          </p:cNvSpPr>
          <p:nvPr/>
        </p:nvSpPr>
        <p:spPr bwMode="auto">
          <a:xfrm flipV="1">
            <a:off x="4800600" y="2438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750" name="AutoShape 6"/>
          <p:cNvSpPr>
            <a:spLocks noChangeArrowheads="1"/>
          </p:cNvSpPr>
          <p:nvPr/>
        </p:nvSpPr>
        <p:spPr bwMode="auto">
          <a:xfrm>
            <a:off x="6705600" y="1981200"/>
            <a:ext cx="1219200" cy="381000"/>
          </a:xfrm>
          <a:prstGeom prst="wedgeRoundRectCallout">
            <a:avLst>
              <a:gd name="adj1" fmla="val -206250"/>
              <a:gd name="adj2" fmla="val 73750"/>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MEAN</a:t>
            </a:r>
          </a:p>
        </p:txBody>
      </p:sp>
      <p:sp>
        <p:nvSpPr>
          <p:cNvPr id="415751" name="Line 7"/>
          <p:cNvSpPr>
            <a:spLocks noChangeShapeType="1"/>
          </p:cNvSpPr>
          <p:nvPr/>
        </p:nvSpPr>
        <p:spPr bwMode="auto">
          <a:xfrm flipV="1">
            <a:off x="5410200" y="3124200"/>
            <a:ext cx="0" cy="23622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752" name="AutoShape 8"/>
          <p:cNvSpPr>
            <a:spLocks noChangeArrowheads="1"/>
          </p:cNvSpPr>
          <p:nvPr/>
        </p:nvSpPr>
        <p:spPr bwMode="auto">
          <a:xfrm>
            <a:off x="7315200" y="2590800"/>
            <a:ext cx="2362200" cy="1143000"/>
          </a:xfrm>
          <a:prstGeom prst="wedgeRoundRectCallout">
            <a:avLst>
              <a:gd name="adj1" fmla="val -130644"/>
              <a:gd name="adj2" fmla="val -8750"/>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MEDIAN – 50% OF VALUES WILL LIE ON EITHER SIDE OF THE MEDIAN</a:t>
            </a:r>
          </a:p>
        </p:txBody>
      </p:sp>
    </p:spTree>
    <p:extLst>
      <p:ext uri="{BB962C8B-B14F-4D97-AF65-F5344CB8AC3E}">
        <p14:creationId xmlns:p14="http://schemas.microsoft.com/office/powerpoint/2010/main" val="57899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5749"/>
                                        </p:tgtEl>
                                        <p:attrNameLst>
                                          <p:attrName>style.visibility</p:attrName>
                                        </p:attrNameLst>
                                      </p:cBhvr>
                                      <p:to>
                                        <p:strVal val="visible"/>
                                      </p:to>
                                    </p:set>
                                    <p:animEffect transition="in" filter="wipe(down)">
                                      <p:cBhvr>
                                        <p:cTn id="7" dur="500"/>
                                        <p:tgtEl>
                                          <p:spTgt spid="41574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15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15751"/>
                                        </p:tgtEl>
                                        <p:attrNameLst>
                                          <p:attrName>style.visibility</p:attrName>
                                        </p:attrNameLst>
                                      </p:cBhvr>
                                      <p:to>
                                        <p:strVal val="visible"/>
                                      </p:to>
                                    </p:set>
                                    <p:animEffect transition="in" filter="wipe(down)">
                                      <p:cBhvr>
                                        <p:cTn id="15" dur="500"/>
                                        <p:tgtEl>
                                          <p:spTgt spid="41575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415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0" grpId="0" animBg="1" autoUpdateAnimBg="0"/>
      <p:bldP spid="41575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GB" altLang="en-US"/>
              <a:t>DOES A VARIABLE FOLLOW A NORMAL DISTRIBUTION?</a:t>
            </a:r>
          </a:p>
        </p:txBody>
      </p:sp>
      <p:sp>
        <p:nvSpPr>
          <p:cNvPr id="33795" name="Rectangle 3"/>
          <p:cNvSpPr>
            <a:spLocks noGrp="1" noChangeArrowheads="1"/>
          </p:cNvSpPr>
          <p:nvPr>
            <p:ph type="body" idx="1"/>
          </p:nvPr>
        </p:nvSpPr>
        <p:spPr>
          <a:xfrm>
            <a:off x="2519364" y="2057400"/>
            <a:ext cx="6472237" cy="3962400"/>
          </a:xfrm>
        </p:spPr>
        <p:txBody>
          <a:bodyPr>
            <a:normAutofit/>
          </a:bodyPr>
          <a:lstStyle/>
          <a:p>
            <a:pPr algn="just"/>
            <a:r>
              <a:rPr lang="en-GB" altLang="en-US" sz="2400" dirty="0"/>
              <a:t>Important because parametric statistics assume normal distributions</a:t>
            </a:r>
          </a:p>
          <a:p>
            <a:pPr algn="just"/>
            <a:endParaRPr lang="en-GB" altLang="en-US" sz="2400" dirty="0"/>
          </a:p>
          <a:p>
            <a:pPr algn="just"/>
            <a:r>
              <a:rPr lang="en-GB" altLang="en-US" sz="2400" dirty="0"/>
              <a:t>Statistics packages can test normality</a:t>
            </a:r>
          </a:p>
          <a:p>
            <a:pPr algn="just"/>
            <a:r>
              <a:rPr lang="en-GB" altLang="en-US" sz="2400" dirty="0"/>
              <a:t>Distribution unlikely to be normal if:</a:t>
            </a:r>
          </a:p>
          <a:p>
            <a:pPr lvl="1" algn="just"/>
            <a:r>
              <a:rPr lang="en-GB" altLang="en-US" sz="2000" dirty="0"/>
              <a:t>Mean is very different from the median</a:t>
            </a:r>
          </a:p>
          <a:p>
            <a:pPr lvl="1" algn="just"/>
            <a:r>
              <a:rPr lang="en-GB" altLang="en-US" sz="2000" dirty="0"/>
              <a:t>Two SDs below the mean give an impossible answer (</a:t>
            </a:r>
            <a:r>
              <a:rPr lang="en-GB" altLang="en-US" sz="2000" dirty="0" err="1"/>
              <a:t>eg</a:t>
            </a:r>
            <a:r>
              <a:rPr lang="en-GB" altLang="en-US" sz="2000" dirty="0"/>
              <a:t> height &lt;0 cm)</a:t>
            </a:r>
          </a:p>
        </p:txBody>
      </p:sp>
    </p:spTree>
    <p:extLst>
      <p:ext uri="{BB962C8B-B14F-4D97-AF65-F5344CB8AC3E}">
        <p14:creationId xmlns:p14="http://schemas.microsoft.com/office/powerpoint/2010/main" val="1493312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GB" altLang="en-US"/>
              <a:t>DISTRIBUTIONS: EXAMPLES</a:t>
            </a:r>
          </a:p>
        </p:txBody>
      </p:sp>
      <p:graphicFrame>
        <p:nvGraphicFramePr>
          <p:cNvPr id="417795" name="Group 3"/>
          <p:cNvGraphicFramePr>
            <a:graphicFrameLocks noGrp="1"/>
          </p:cNvGraphicFramePr>
          <p:nvPr>
            <p:ph type="tbl" idx="1"/>
          </p:nvPr>
        </p:nvGraphicFramePr>
        <p:xfrm>
          <a:off x="2520950" y="2209800"/>
          <a:ext cx="7613650" cy="2895600"/>
        </p:xfrm>
        <a:graphic>
          <a:graphicData uri="http://schemas.openxmlformats.org/drawingml/2006/table">
            <a:tbl>
              <a:tblPr/>
              <a:tblGrid>
                <a:gridCol w="3808533">
                  <a:extLst>
                    <a:ext uri="{9D8B030D-6E8A-4147-A177-3AD203B41FA5}">
                      <a16:colId xmlns:a16="http://schemas.microsoft.com/office/drawing/2014/main" val="20000"/>
                    </a:ext>
                  </a:extLst>
                </a:gridCol>
                <a:gridCol w="3805117">
                  <a:extLst>
                    <a:ext uri="{9D8B030D-6E8A-4147-A177-3AD203B41FA5}">
                      <a16:colId xmlns:a16="http://schemas.microsoft.com/office/drawing/2014/main" val="20001"/>
                    </a:ext>
                  </a:extLst>
                </a:gridCol>
              </a:tblGrid>
              <a:tr h="91440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200" b="1" i="0" u="none" strike="noStrike" cap="none" normalizeH="0" baseline="0" dirty="0">
                          <a:ln>
                            <a:noFill/>
                          </a:ln>
                          <a:solidFill>
                            <a:schemeClr val="tx1"/>
                          </a:solidFill>
                          <a:effectLst/>
                          <a:latin typeface="Tahoma" pitchFamily="34" charset="0"/>
                        </a:rPr>
                        <a:t>NORMAL 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200" b="1" i="0" u="none" strike="noStrike" cap="none" normalizeH="0" baseline="0">
                          <a:ln>
                            <a:noFill/>
                          </a:ln>
                          <a:solidFill>
                            <a:schemeClr val="tx1"/>
                          </a:solidFill>
                          <a:effectLst/>
                          <a:latin typeface="Tahoma" pitchFamily="34" charset="0"/>
                        </a:rPr>
                        <a:t>SKEWED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1200">
                <a:tc>
                  <a:txBody>
                    <a:bodyPr/>
                    <a:lstStyle/>
                    <a:p>
                      <a:pPr marL="374650" marR="0" lvl="0" indent="-374650"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200" b="1" i="0" u="none" strike="noStrike" cap="none" normalizeH="0" baseline="0">
                          <a:ln>
                            <a:noFill/>
                          </a:ln>
                          <a:solidFill>
                            <a:schemeClr val="tx1"/>
                          </a:solidFill>
                          <a:effectLst/>
                          <a:latin typeface="Tahoma" pitchFamily="34" charset="0"/>
                        </a:rPr>
                        <a:t>Height</a:t>
                      </a:r>
                    </a:p>
                    <a:p>
                      <a:pPr marL="374650" marR="0" lvl="0" indent="-374650"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200" b="1" i="0" u="none" strike="noStrike" cap="none" normalizeH="0" baseline="0">
                          <a:ln>
                            <a:noFill/>
                          </a:ln>
                          <a:solidFill>
                            <a:schemeClr val="tx1"/>
                          </a:solidFill>
                          <a:effectLst/>
                          <a:latin typeface="Tahoma" pitchFamily="34" charset="0"/>
                        </a:rPr>
                        <a:t>Weight</a:t>
                      </a:r>
                    </a:p>
                    <a:p>
                      <a:pPr marL="374650" marR="0" lvl="0" indent="-374650"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200" b="1" i="0" u="none" strike="noStrike" cap="none" normalizeH="0" baseline="0">
                          <a:ln>
                            <a:noFill/>
                          </a:ln>
                          <a:solidFill>
                            <a:schemeClr val="tx1"/>
                          </a:solidFill>
                          <a:effectLst/>
                          <a:latin typeface="Tahoma" pitchFamily="34" charset="0"/>
                        </a:rPr>
                        <a:t>Haemoglobin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74650" marR="0" lvl="0" indent="-374650"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200" b="1" i="0" u="none" strike="noStrike" cap="none" normalizeH="0" baseline="0" dirty="0">
                          <a:ln>
                            <a:noFill/>
                          </a:ln>
                          <a:solidFill>
                            <a:schemeClr val="tx1"/>
                          </a:solidFill>
                          <a:effectLst/>
                          <a:latin typeface="Tahoma" pitchFamily="34" charset="0"/>
                        </a:rPr>
                        <a:t>Bankers’ bonuses</a:t>
                      </a:r>
                    </a:p>
                    <a:p>
                      <a:pPr marL="374650" marR="0" lvl="0" indent="-374650"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200" b="1" i="0" u="none" strike="noStrike" cap="none" normalizeH="0" baseline="0" dirty="0">
                          <a:ln>
                            <a:noFill/>
                          </a:ln>
                          <a:solidFill>
                            <a:schemeClr val="tx1"/>
                          </a:solidFill>
                          <a:effectLst/>
                          <a:latin typeface="Tahoma" pitchFamily="34" charset="0"/>
                        </a:rPr>
                        <a:t>Number of marriages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297569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n-GB" altLang="en-US" sz="4000" dirty="0"/>
              <a:t>DISTRIBUTIONS AND STATISTICAL TESTS</a:t>
            </a:r>
          </a:p>
        </p:txBody>
      </p:sp>
      <p:sp>
        <p:nvSpPr>
          <p:cNvPr id="35843" name="Rectangle 3"/>
          <p:cNvSpPr>
            <a:spLocks noGrp="1" noChangeArrowheads="1"/>
          </p:cNvSpPr>
          <p:nvPr>
            <p:ph type="body" idx="1"/>
          </p:nvPr>
        </p:nvSpPr>
        <p:spPr>
          <a:xfrm>
            <a:off x="2238375" y="1895475"/>
            <a:ext cx="8072438" cy="3962400"/>
          </a:xfrm>
        </p:spPr>
        <p:txBody>
          <a:bodyPr>
            <a:normAutofit lnSpcReduction="10000"/>
          </a:bodyPr>
          <a:lstStyle/>
          <a:p>
            <a:pPr algn="just"/>
            <a:r>
              <a:rPr lang="en-GB" altLang="en-US" dirty="0"/>
              <a:t>Many common statistical tests rely on the variables being tested having a normal distribution</a:t>
            </a:r>
          </a:p>
          <a:p>
            <a:pPr algn="just"/>
            <a:r>
              <a:rPr lang="en-GB" altLang="en-US" dirty="0"/>
              <a:t>These are known as </a:t>
            </a:r>
            <a:r>
              <a:rPr lang="en-GB" altLang="en-US" i="1" dirty="0"/>
              <a:t>parametric tests</a:t>
            </a:r>
            <a:endParaRPr lang="en-GB" altLang="en-US" dirty="0"/>
          </a:p>
          <a:p>
            <a:pPr algn="just"/>
            <a:r>
              <a:rPr lang="en-GB" altLang="en-US" dirty="0"/>
              <a:t>Where parametric tests cannot be used, other, </a:t>
            </a:r>
            <a:r>
              <a:rPr lang="en-GB" altLang="en-US" i="1" dirty="0"/>
              <a:t>non-parametric tests</a:t>
            </a:r>
            <a:r>
              <a:rPr lang="en-GB" altLang="en-US" dirty="0"/>
              <a:t> are applied which do not require normally distributed variables</a:t>
            </a:r>
          </a:p>
          <a:p>
            <a:pPr algn="just"/>
            <a:r>
              <a:rPr lang="en-GB" altLang="en-US" dirty="0"/>
              <a:t>Sometimes, a skewed distribution can be made sufficiently normal to apply parametric statistics by </a:t>
            </a:r>
            <a:r>
              <a:rPr lang="en-GB" altLang="en-US" u="sng" dirty="0"/>
              <a:t>transforming</a:t>
            </a:r>
            <a:r>
              <a:rPr lang="en-GB" altLang="en-US" dirty="0"/>
              <a:t> the variable (by taking its square root, squaring it, taking its log, </a:t>
            </a:r>
            <a:r>
              <a:rPr lang="en-GB" altLang="en-US" dirty="0" err="1"/>
              <a:t>etc</a:t>
            </a:r>
            <a:r>
              <a:rPr lang="en-GB" altLang="en-US" dirty="0"/>
              <a:t>)</a:t>
            </a:r>
          </a:p>
        </p:txBody>
      </p:sp>
    </p:spTree>
    <p:extLst>
      <p:ext uri="{BB962C8B-B14F-4D97-AF65-F5344CB8AC3E}">
        <p14:creationId xmlns:p14="http://schemas.microsoft.com/office/powerpoint/2010/main" val="2229091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r>
              <a:rPr lang="en-GB" altLang="en-US"/>
              <a:t>EXAMPLE: IQ</a:t>
            </a:r>
          </a:p>
        </p:txBody>
      </p:sp>
      <p:sp>
        <p:nvSpPr>
          <p:cNvPr id="4103" name="Line 3"/>
          <p:cNvSpPr>
            <a:spLocks noChangeShapeType="1"/>
          </p:cNvSpPr>
          <p:nvPr/>
        </p:nvSpPr>
        <p:spPr bwMode="auto">
          <a:xfrm>
            <a:off x="1676400" y="5180013"/>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4105"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4106" name="Freeform 6"/>
          <p:cNvSpPr>
            <a:spLocks/>
          </p:cNvSpPr>
          <p:nvPr/>
        </p:nvSpPr>
        <p:spPr bwMode="auto">
          <a:xfrm>
            <a:off x="1752600" y="2817813"/>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7" name="Line 7"/>
          <p:cNvSpPr>
            <a:spLocks noChangeShapeType="1"/>
          </p:cNvSpPr>
          <p:nvPr/>
        </p:nvSpPr>
        <p:spPr bwMode="auto">
          <a:xfrm flipV="1">
            <a:off x="3886200" y="2817813"/>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8"/>
          <p:cNvGraphicFramePr>
            <a:graphicFrameLocks noChangeAspect="1"/>
          </p:cNvGraphicFramePr>
          <p:nvPr/>
        </p:nvGraphicFramePr>
        <p:xfrm>
          <a:off x="4972050" y="2786063"/>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409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2786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8" name="Text Box 9"/>
          <p:cNvSpPr txBox="1">
            <a:spLocks noChangeArrowheads="1"/>
          </p:cNvSpPr>
          <p:nvPr/>
        </p:nvSpPr>
        <p:spPr bwMode="auto">
          <a:xfrm>
            <a:off x="2024064" y="1857376"/>
            <a:ext cx="8110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marL="387350" indent="-387350">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2400"/>
              <a:t>	Say that you have tested a sample of people on a validated IQ test</a:t>
            </a:r>
          </a:p>
        </p:txBody>
      </p:sp>
      <p:sp>
        <p:nvSpPr>
          <p:cNvPr id="4109" name="Text Box 10"/>
          <p:cNvSpPr txBox="1">
            <a:spLocks noChangeArrowheads="1"/>
          </p:cNvSpPr>
          <p:nvPr/>
        </p:nvSpPr>
        <p:spPr bwMode="auto">
          <a:xfrm>
            <a:off x="3568700" y="5180013"/>
            <a:ext cx="62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110" name="Text Box 11"/>
          <p:cNvSpPr txBox="1">
            <a:spLocks noChangeArrowheads="1"/>
          </p:cNvSpPr>
          <p:nvPr/>
        </p:nvSpPr>
        <p:spPr bwMode="auto">
          <a:xfrm>
            <a:off x="4330700" y="5180013"/>
            <a:ext cx="62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4111" name="Text Box 12"/>
          <p:cNvSpPr txBox="1">
            <a:spLocks noChangeArrowheads="1"/>
          </p:cNvSpPr>
          <p:nvPr/>
        </p:nvSpPr>
        <p:spPr bwMode="auto">
          <a:xfrm>
            <a:off x="5092700" y="5180013"/>
            <a:ext cx="62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4112" name="Text Box 13"/>
          <p:cNvSpPr txBox="1">
            <a:spLocks noChangeArrowheads="1"/>
          </p:cNvSpPr>
          <p:nvPr/>
        </p:nvSpPr>
        <p:spPr bwMode="auto">
          <a:xfrm>
            <a:off x="2819400" y="51800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4113" name="Text Box 14"/>
          <p:cNvSpPr txBox="1">
            <a:spLocks noChangeArrowheads="1"/>
          </p:cNvSpPr>
          <p:nvPr/>
        </p:nvSpPr>
        <p:spPr bwMode="auto">
          <a:xfrm>
            <a:off x="2057400" y="51800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4114" name="Text Box 15"/>
          <p:cNvSpPr txBox="1">
            <a:spLocks noChangeArrowheads="1"/>
          </p:cNvSpPr>
          <p:nvPr/>
        </p:nvSpPr>
        <p:spPr bwMode="auto">
          <a:xfrm>
            <a:off x="5715001" y="2919413"/>
            <a:ext cx="4524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marL="387350" indent="-387350">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dirty="0"/>
              <a:t>	The IQ test has been carefully standardized on a large sample to have a mean of 100 and an SD of 15</a:t>
            </a:r>
          </a:p>
        </p:txBody>
      </p:sp>
      <p:graphicFrame>
        <p:nvGraphicFramePr>
          <p:cNvPr id="4099" name="Object 19"/>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4099"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20"/>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20" imgH="215640" progId="Equation.3">
                  <p:embed/>
                </p:oleObj>
              </mc:Choice>
              <mc:Fallback>
                <p:oleObj name="Equation" r:id="rId6" imgW="114120" imgH="215640" progId="Equation.3">
                  <p:embed/>
                  <p:pic>
                    <p:nvPicPr>
                      <p:cNvPr id="410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21"/>
          <p:cNvGraphicFramePr>
            <a:graphicFrameLocks noChangeAspect="1"/>
          </p:cNvGraphicFramePr>
          <p:nvPr/>
        </p:nvGraphicFramePr>
        <p:xfrm>
          <a:off x="4419601" y="5621367"/>
          <a:ext cx="5819775" cy="763559"/>
        </p:xfrm>
        <a:graphic>
          <a:graphicData uri="http://schemas.openxmlformats.org/presentationml/2006/ole">
            <mc:AlternateContent xmlns:mc="http://schemas.openxmlformats.org/markup-compatibility/2006">
              <mc:Choice xmlns:v="urn:schemas-microsoft-com:vml" Requires="v">
                <p:oleObj name="Equation" r:id="rId7" imgW="3581280" imgH="469800" progId="Equation.3">
                  <p:embed/>
                </p:oleObj>
              </mc:Choice>
              <mc:Fallback>
                <p:oleObj name="Equation" r:id="rId7" imgW="3581280" imgH="469800" progId="Equation.3">
                  <p:embed/>
                  <p:pic>
                    <p:nvPicPr>
                      <p:cNvPr id="4101"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1" y="5621367"/>
                        <a:ext cx="5819775" cy="7635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222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altLang="en-US"/>
              <a:t>EXAMPLE: IQ</a:t>
            </a:r>
          </a:p>
        </p:txBody>
      </p:sp>
      <p:sp>
        <p:nvSpPr>
          <p:cNvPr id="5124" name="Line 3"/>
          <p:cNvSpPr>
            <a:spLocks noChangeShapeType="1"/>
          </p:cNvSpPr>
          <p:nvPr/>
        </p:nvSpPr>
        <p:spPr bwMode="auto">
          <a:xfrm>
            <a:off x="1676400" y="5715000"/>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5126"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5127" name="Freeform 6"/>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Line 7"/>
          <p:cNvSpPr>
            <a:spLocks noChangeShapeType="1"/>
          </p:cNvSpPr>
          <p:nvPr/>
        </p:nvSpPr>
        <p:spPr bwMode="auto">
          <a:xfrm flipV="1">
            <a:off x="3886200" y="33528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 name="Text Box 8"/>
          <p:cNvSpPr txBox="1">
            <a:spLocks noChangeArrowheads="1"/>
          </p:cNvSpPr>
          <p:nvPr/>
        </p:nvSpPr>
        <p:spPr bwMode="auto">
          <a:xfrm>
            <a:off x="4038600" y="1997076"/>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dirty="0"/>
              <a:t>Say you now administer the test to repeated samples of 25 people</a:t>
            </a:r>
          </a:p>
        </p:txBody>
      </p:sp>
      <p:sp>
        <p:nvSpPr>
          <p:cNvPr id="5130" name="Text Box 9"/>
          <p:cNvSpPr txBox="1">
            <a:spLocks noChangeArrowheads="1"/>
          </p:cNvSpPr>
          <p:nvPr/>
        </p:nvSpPr>
        <p:spPr bwMode="auto">
          <a:xfrm>
            <a:off x="3568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5131" name="Text Box 10"/>
          <p:cNvSpPr txBox="1">
            <a:spLocks noChangeArrowheads="1"/>
          </p:cNvSpPr>
          <p:nvPr/>
        </p:nvSpPr>
        <p:spPr bwMode="auto">
          <a:xfrm>
            <a:off x="4330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5132" name="Text Box 11"/>
          <p:cNvSpPr txBox="1">
            <a:spLocks noChangeArrowheads="1"/>
          </p:cNvSpPr>
          <p:nvPr/>
        </p:nvSpPr>
        <p:spPr bwMode="auto">
          <a:xfrm>
            <a:off x="5092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5133" name="Text Box 12"/>
          <p:cNvSpPr txBox="1">
            <a:spLocks noChangeArrowheads="1"/>
          </p:cNvSpPr>
          <p:nvPr/>
        </p:nvSpPr>
        <p:spPr bwMode="auto">
          <a:xfrm>
            <a:off x="2819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5134" name="Text Box 13"/>
          <p:cNvSpPr txBox="1">
            <a:spLocks noChangeArrowheads="1"/>
          </p:cNvSpPr>
          <p:nvPr/>
        </p:nvSpPr>
        <p:spPr bwMode="auto">
          <a:xfrm>
            <a:off x="2057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5135" name="Text Box 14"/>
          <p:cNvSpPr txBox="1">
            <a:spLocks noChangeArrowheads="1"/>
          </p:cNvSpPr>
          <p:nvPr/>
        </p:nvSpPr>
        <p:spPr bwMode="auto">
          <a:xfrm>
            <a:off x="4962896" y="3183893"/>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Expected random variation of these means equals the Standard Error</a:t>
            </a:r>
          </a:p>
        </p:txBody>
      </p:sp>
      <p:graphicFrame>
        <p:nvGraphicFramePr>
          <p:cNvPr id="5122" name="Object 15"/>
          <p:cNvGraphicFramePr>
            <a:graphicFrameLocks noChangeAspect="1"/>
          </p:cNvGraphicFramePr>
          <p:nvPr/>
        </p:nvGraphicFramePr>
        <p:xfrm>
          <a:off x="7315200" y="4327526"/>
          <a:ext cx="2819400" cy="1616075"/>
        </p:xfrm>
        <a:graphic>
          <a:graphicData uri="http://schemas.openxmlformats.org/presentationml/2006/ole">
            <mc:AlternateContent xmlns:mc="http://schemas.openxmlformats.org/markup-compatibility/2006">
              <mc:Choice xmlns:v="urn:schemas-microsoft-com:vml" Requires="v">
                <p:oleObj name="Equation" r:id="rId3" imgW="1460160" imgH="838080" progId="Equation.3">
                  <p:embed/>
                </p:oleObj>
              </mc:Choice>
              <mc:Fallback>
                <p:oleObj name="Equation" r:id="rId3" imgW="1460160" imgH="838080" progId="Equation.3">
                  <p:embed/>
                  <p:pic>
                    <p:nvPicPr>
                      <p:cNvPr id="5122"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327526"/>
                        <a:ext cx="2819400" cy="161607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30919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normAutofit/>
          </a:bodyPr>
          <a:lstStyle/>
          <a:p>
            <a:r>
              <a:rPr lang="en-GB" altLang="en-US"/>
              <a:t>STANDARD DEVIATION vs STADARD ERROR</a:t>
            </a:r>
          </a:p>
        </p:txBody>
      </p:sp>
      <p:sp>
        <p:nvSpPr>
          <p:cNvPr id="36867" name="Content Placeholder 3"/>
          <p:cNvSpPr>
            <a:spLocks noGrp="1"/>
          </p:cNvSpPr>
          <p:nvPr>
            <p:ph idx="1"/>
          </p:nvPr>
        </p:nvSpPr>
        <p:spPr>
          <a:xfrm>
            <a:off x="1981200" y="1935480"/>
            <a:ext cx="7391400" cy="4389120"/>
          </a:xfrm>
        </p:spPr>
        <p:txBody>
          <a:bodyPr/>
          <a:lstStyle/>
          <a:p>
            <a:pPr algn="just"/>
            <a:r>
              <a:rPr lang="en-GB" altLang="en-US" dirty="0"/>
              <a:t>Standard Deviation is a measure of variability of scores </a:t>
            </a:r>
            <a:r>
              <a:rPr lang="en-GB" altLang="en-US" u="sng" dirty="0"/>
              <a:t>in a particular sample </a:t>
            </a:r>
          </a:p>
          <a:p>
            <a:pPr algn="just"/>
            <a:endParaRPr lang="en-GB" altLang="en-US" u="sng" dirty="0"/>
          </a:p>
          <a:p>
            <a:pPr algn="just"/>
            <a:r>
              <a:rPr lang="en-GB" altLang="en-US" dirty="0"/>
              <a:t>Standard Error of the Mean is an estimate of the variability of </a:t>
            </a:r>
            <a:r>
              <a:rPr lang="en-GB" altLang="en-US" u="sng" dirty="0"/>
              <a:t>estimated population means</a:t>
            </a:r>
            <a:r>
              <a:rPr lang="en-GB" altLang="en-US" dirty="0"/>
              <a:t> taken from repeated samples of that population</a:t>
            </a:r>
            <a:r>
              <a:rPr lang="en-GB" altLang="en-US" u="sng" dirty="0"/>
              <a:t> </a:t>
            </a:r>
            <a:r>
              <a:rPr lang="en-GB" altLang="en-US" dirty="0"/>
              <a:t>(in other words, it gives an estimate of the precision  of the sample mean) </a:t>
            </a:r>
            <a:endParaRPr lang="en-GB" altLang="en-US" u="sng" dirty="0"/>
          </a:p>
        </p:txBody>
      </p:sp>
    </p:spTree>
    <p:extLst>
      <p:ext uri="{BB962C8B-B14F-4D97-AF65-F5344CB8AC3E}">
        <p14:creationId xmlns:p14="http://schemas.microsoft.com/office/powerpoint/2010/main" val="2861555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ltLang="en-US"/>
              <a:t>EXAMPLE: IQ</a:t>
            </a:r>
          </a:p>
        </p:txBody>
      </p:sp>
      <p:sp>
        <p:nvSpPr>
          <p:cNvPr id="37891" name="Line 3"/>
          <p:cNvSpPr>
            <a:spLocks noChangeShapeType="1"/>
          </p:cNvSpPr>
          <p:nvPr/>
        </p:nvSpPr>
        <p:spPr bwMode="auto">
          <a:xfrm>
            <a:off x="1676400" y="5715000"/>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2"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7893"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7894" name="Freeform 6"/>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7"/>
          <p:cNvSpPr>
            <a:spLocks noChangeShapeType="1"/>
          </p:cNvSpPr>
          <p:nvPr/>
        </p:nvSpPr>
        <p:spPr bwMode="auto">
          <a:xfrm flipV="1">
            <a:off x="3886200" y="33528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Text Box 8"/>
          <p:cNvSpPr txBox="1">
            <a:spLocks noChangeArrowheads="1"/>
          </p:cNvSpPr>
          <p:nvPr/>
        </p:nvSpPr>
        <p:spPr bwMode="auto">
          <a:xfrm>
            <a:off x="2895600" y="1828801"/>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a:t>One sample of 25 people yields a mean IQ score of 107.5</a:t>
            </a:r>
          </a:p>
        </p:txBody>
      </p:sp>
      <p:sp>
        <p:nvSpPr>
          <p:cNvPr id="37897" name="Text Box 9"/>
          <p:cNvSpPr txBox="1">
            <a:spLocks noChangeArrowheads="1"/>
          </p:cNvSpPr>
          <p:nvPr/>
        </p:nvSpPr>
        <p:spPr bwMode="auto">
          <a:xfrm>
            <a:off x="3568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37898" name="Text Box 10"/>
          <p:cNvSpPr txBox="1">
            <a:spLocks noChangeArrowheads="1"/>
          </p:cNvSpPr>
          <p:nvPr/>
        </p:nvSpPr>
        <p:spPr bwMode="auto">
          <a:xfrm>
            <a:off x="4330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37899" name="Text Box 11"/>
          <p:cNvSpPr txBox="1">
            <a:spLocks noChangeArrowheads="1"/>
          </p:cNvSpPr>
          <p:nvPr/>
        </p:nvSpPr>
        <p:spPr bwMode="auto">
          <a:xfrm>
            <a:off x="5092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37900" name="Text Box 12"/>
          <p:cNvSpPr txBox="1">
            <a:spLocks noChangeArrowheads="1"/>
          </p:cNvSpPr>
          <p:nvPr/>
        </p:nvSpPr>
        <p:spPr bwMode="auto">
          <a:xfrm>
            <a:off x="2819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37901" name="Text Box 13"/>
          <p:cNvSpPr txBox="1">
            <a:spLocks noChangeArrowheads="1"/>
          </p:cNvSpPr>
          <p:nvPr/>
        </p:nvSpPr>
        <p:spPr bwMode="auto">
          <a:xfrm>
            <a:off x="2057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37902" name="Text Box 14"/>
          <p:cNvSpPr txBox="1">
            <a:spLocks noChangeArrowheads="1"/>
          </p:cNvSpPr>
          <p:nvPr/>
        </p:nvSpPr>
        <p:spPr bwMode="auto">
          <a:xfrm>
            <a:off x="5943600" y="3067050"/>
            <a:ext cx="4191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dirty="0"/>
              <a:t>What are the chances of obtaining an IQ of 107.5 or more in a sample of 25 people from the same population as that on which the test was standardized?</a:t>
            </a:r>
          </a:p>
        </p:txBody>
      </p:sp>
      <p:sp>
        <p:nvSpPr>
          <p:cNvPr id="37903" name="Line 15"/>
          <p:cNvSpPr>
            <a:spLocks noChangeShapeType="1"/>
          </p:cNvSpPr>
          <p:nvPr/>
        </p:nvSpPr>
        <p:spPr bwMode="auto">
          <a:xfrm flipH="1">
            <a:off x="5638800" y="4953000"/>
            <a:ext cx="0" cy="7620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Freeform 16"/>
          <p:cNvSpPr>
            <a:spLocks/>
          </p:cNvSpPr>
          <p:nvPr/>
        </p:nvSpPr>
        <p:spPr bwMode="auto">
          <a:xfrm>
            <a:off x="4470400" y="2362200"/>
            <a:ext cx="1168400" cy="2514600"/>
          </a:xfrm>
          <a:custGeom>
            <a:avLst/>
            <a:gdLst>
              <a:gd name="T0" fmla="*/ 2147483647 w 640"/>
              <a:gd name="T1" fmla="*/ 0 h 1488"/>
              <a:gd name="T2" fmla="*/ 2147483647 w 640"/>
              <a:gd name="T3" fmla="*/ 2147483647 h 1488"/>
              <a:gd name="T4" fmla="*/ 2147483647 w 640"/>
              <a:gd name="T5" fmla="*/ 2147483647 h 1488"/>
              <a:gd name="T6" fmla="*/ 0 60000 65536"/>
              <a:gd name="T7" fmla="*/ 0 60000 65536"/>
              <a:gd name="T8" fmla="*/ 0 60000 65536"/>
              <a:gd name="T9" fmla="*/ 0 w 640"/>
              <a:gd name="T10" fmla="*/ 0 h 1488"/>
              <a:gd name="T11" fmla="*/ 640 w 640"/>
              <a:gd name="T12" fmla="*/ 1488 h 1488"/>
            </a:gdLst>
            <a:ahLst/>
            <a:cxnLst>
              <a:cxn ang="T6">
                <a:pos x="T0" y="T1"/>
              </a:cxn>
              <a:cxn ang="T7">
                <a:pos x="T2" y="T3"/>
              </a:cxn>
              <a:cxn ang="T8">
                <a:pos x="T4" y="T5"/>
              </a:cxn>
            </a:cxnLst>
            <a:rect l="T9" t="T10" r="T11" b="T12"/>
            <a:pathLst>
              <a:path w="640" h="1488">
                <a:moveTo>
                  <a:pt x="256" y="0"/>
                </a:moveTo>
                <a:cubicBezTo>
                  <a:pt x="128" y="92"/>
                  <a:pt x="0" y="184"/>
                  <a:pt x="64" y="432"/>
                </a:cubicBezTo>
                <a:cubicBezTo>
                  <a:pt x="128" y="680"/>
                  <a:pt x="544" y="1312"/>
                  <a:pt x="640" y="1488"/>
                </a:cubicBezTo>
              </a:path>
            </a:pathLst>
          </a:custGeom>
          <a:noFill/>
          <a:ln w="381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26258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altLang="en-US"/>
              <a:t>EXAMPLE: IQ</a:t>
            </a:r>
          </a:p>
        </p:txBody>
      </p:sp>
      <p:sp>
        <p:nvSpPr>
          <p:cNvPr id="6148" name="Line 3"/>
          <p:cNvSpPr>
            <a:spLocks noChangeShapeType="1"/>
          </p:cNvSpPr>
          <p:nvPr/>
        </p:nvSpPr>
        <p:spPr bwMode="auto">
          <a:xfrm>
            <a:off x="1676400" y="5715000"/>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6150"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6151" name="Freeform 6"/>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Line 7"/>
          <p:cNvSpPr>
            <a:spLocks noChangeShapeType="1"/>
          </p:cNvSpPr>
          <p:nvPr/>
        </p:nvSpPr>
        <p:spPr bwMode="auto">
          <a:xfrm flipV="1">
            <a:off x="3886200" y="33528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Text Box 8"/>
          <p:cNvSpPr txBox="1">
            <a:spLocks noChangeArrowheads="1"/>
          </p:cNvSpPr>
          <p:nvPr/>
        </p:nvSpPr>
        <p:spPr bwMode="auto">
          <a:xfrm>
            <a:off x="2209800" y="1828801"/>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a:t>How far out the sample IQ is in the population distribution is calculated as the area under the curve to the right of the sample mean:</a:t>
            </a:r>
          </a:p>
        </p:txBody>
      </p:sp>
      <p:sp>
        <p:nvSpPr>
          <p:cNvPr id="6154" name="Text Box 9"/>
          <p:cNvSpPr txBox="1">
            <a:spLocks noChangeArrowheads="1"/>
          </p:cNvSpPr>
          <p:nvPr/>
        </p:nvSpPr>
        <p:spPr bwMode="auto">
          <a:xfrm>
            <a:off x="3568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6155" name="Text Box 10"/>
          <p:cNvSpPr txBox="1">
            <a:spLocks noChangeArrowheads="1"/>
          </p:cNvSpPr>
          <p:nvPr/>
        </p:nvSpPr>
        <p:spPr bwMode="auto">
          <a:xfrm>
            <a:off x="4330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6156" name="Text Box 11"/>
          <p:cNvSpPr txBox="1">
            <a:spLocks noChangeArrowheads="1"/>
          </p:cNvSpPr>
          <p:nvPr/>
        </p:nvSpPr>
        <p:spPr bwMode="auto">
          <a:xfrm>
            <a:off x="5092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6157" name="Text Box 12"/>
          <p:cNvSpPr txBox="1">
            <a:spLocks noChangeArrowheads="1"/>
          </p:cNvSpPr>
          <p:nvPr/>
        </p:nvSpPr>
        <p:spPr bwMode="auto">
          <a:xfrm>
            <a:off x="2819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6158" name="Text Box 13"/>
          <p:cNvSpPr txBox="1">
            <a:spLocks noChangeArrowheads="1"/>
          </p:cNvSpPr>
          <p:nvPr/>
        </p:nvSpPr>
        <p:spPr bwMode="auto">
          <a:xfrm>
            <a:off x="2057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6159" name="Line 14"/>
          <p:cNvSpPr>
            <a:spLocks noChangeShapeType="1"/>
          </p:cNvSpPr>
          <p:nvPr/>
        </p:nvSpPr>
        <p:spPr bwMode="auto">
          <a:xfrm flipH="1">
            <a:off x="5638800" y="4953000"/>
            <a:ext cx="0" cy="7620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5"/>
          <p:cNvGraphicFramePr>
            <a:graphicFrameLocks noChangeAspect="1"/>
          </p:cNvGraphicFramePr>
          <p:nvPr/>
        </p:nvGraphicFramePr>
        <p:xfrm>
          <a:off x="5743577" y="3884614"/>
          <a:ext cx="4005263" cy="2090737"/>
        </p:xfrm>
        <a:graphic>
          <a:graphicData uri="http://schemas.openxmlformats.org/presentationml/2006/ole">
            <mc:AlternateContent xmlns:mc="http://schemas.openxmlformats.org/markup-compatibility/2006">
              <mc:Choice xmlns:v="urn:schemas-microsoft-com:vml" Requires="v">
                <p:oleObj name="Equation" r:id="rId3" imgW="2044440" imgH="1066680" progId="Equation.3">
                  <p:embed/>
                </p:oleObj>
              </mc:Choice>
              <mc:Fallback>
                <p:oleObj name="Equation" r:id="rId3" imgW="2044440" imgH="1066680" progId="Equation.3">
                  <p:embed/>
                  <p:pic>
                    <p:nvPicPr>
                      <p:cNvPr id="6146" name="Object 15"/>
                      <p:cNvPicPr>
                        <a:picLocks noChangeAspect="1" noChangeArrowheads="1"/>
                      </p:cNvPicPr>
                      <p:nvPr/>
                    </p:nvPicPr>
                    <p:blipFill>
                      <a:blip r:embed="rId4"/>
                      <a:srcRect/>
                      <a:stretch>
                        <a:fillRect/>
                      </a:stretch>
                    </p:blipFill>
                    <p:spPr bwMode="auto">
                      <a:xfrm>
                        <a:off x="5743577" y="3884614"/>
                        <a:ext cx="4005263" cy="209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0" name="Freeform 16"/>
          <p:cNvSpPr>
            <a:spLocks/>
          </p:cNvSpPr>
          <p:nvPr/>
        </p:nvSpPr>
        <p:spPr bwMode="auto">
          <a:xfrm>
            <a:off x="5105400" y="2971800"/>
            <a:ext cx="838200" cy="2667000"/>
          </a:xfrm>
          <a:custGeom>
            <a:avLst/>
            <a:gdLst>
              <a:gd name="T0" fmla="*/ 2147483647 w 528"/>
              <a:gd name="T1" fmla="*/ 0 h 1680"/>
              <a:gd name="T2" fmla="*/ 2147483647 w 528"/>
              <a:gd name="T3" fmla="*/ 2147483647 h 1680"/>
              <a:gd name="T4" fmla="*/ 0 w 528"/>
              <a:gd name="T5" fmla="*/ 2147483647 h 1680"/>
              <a:gd name="T6" fmla="*/ 2147483647 w 528"/>
              <a:gd name="T7" fmla="*/ 2147483647 h 1680"/>
              <a:gd name="T8" fmla="*/ 2147483647 w 528"/>
              <a:gd name="T9" fmla="*/ 2147483647 h 1680"/>
              <a:gd name="T10" fmla="*/ 2147483647 w 528"/>
              <a:gd name="T11" fmla="*/ 2147483647 h 1680"/>
              <a:gd name="T12" fmla="*/ 0 60000 65536"/>
              <a:gd name="T13" fmla="*/ 0 60000 65536"/>
              <a:gd name="T14" fmla="*/ 0 60000 65536"/>
              <a:gd name="T15" fmla="*/ 0 60000 65536"/>
              <a:gd name="T16" fmla="*/ 0 60000 65536"/>
              <a:gd name="T17" fmla="*/ 0 60000 65536"/>
              <a:gd name="T18" fmla="*/ 0 w 528"/>
              <a:gd name="T19" fmla="*/ 0 h 1680"/>
              <a:gd name="T20" fmla="*/ 528 w 528"/>
              <a:gd name="T21" fmla="*/ 1680 h 1680"/>
            </a:gdLst>
            <a:ahLst/>
            <a:cxnLst>
              <a:cxn ang="T12">
                <a:pos x="T0" y="T1"/>
              </a:cxn>
              <a:cxn ang="T13">
                <a:pos x="T2" y="T3"/>
              </a:cxn>
              <a:cxn ang="T14">
                <a:pos x="T4" y="T5"/>
              </a:cxn>
              <a:cxn ang="T15">
                <a:pos x="T6" y="T7"/>
              </a:cxn>
              <a:cxn ang="T16">
                <a:pos x="T8" y="T9"/>
              </a:cxn>
              <a:cxn ang="T17">
                <a:pos x="T10" y="T11"/>
              </a:cxn>
            </a:cxnLst>
            <a:rect l="T18" t="T19" r="T20" b="T21"/>
            <a:pathLst>
              <a:path w="528" h="1680">
                <a:moveTo>
                  <a:pt x="528" y="0"/>
                </a:moveTo>
                <a:cubicBezTo>
                  <a:pt x="356" y="92"/>
                  <a:pt x="184" y="184"/>
                  <a:pt x="96" y="288"/>
                </a:cubicBezTo>
                <a:cubicBezTo>
                  <a:pt x="8" y="392"/>
                  <a:pt x="0" y="528"/>
                  <a:pt x="0" y="624"/>
                </a:cubicBezTo>
                <a:cubicBezTo>
                  <a:pt x="0" y="720"/>
                  <a:pt x="24" y="736"/>
                  <a:pt x="96" y="864"/>
                </a:cubicBezTo>
                <a:cubicBezTo>
                  <a:pt x="168" y="992"/>
                  <a:pt x="384" y="1256"/>
                  <a:pt x="432" y="1392"/>
                </a:cubicBezTo>
                <a:cubicBezTo>
                  <a:pt x="480" y="1528"/>
                  <a:pt x="392" y="1640"/>
                  <a:pt x="384" y="1680"/>
                </a:cubicBezTo>
              </a:path>
            </a:pathLst>
          </a:custGeom>
          <a:noFill/>
          <a:ln w="381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Rounded Rectangular Callout 18"/>
          <p:cNvSpPr>
            <a:spLocks noChangeArrowheads="1"/>
          </p:cNvSpPr>
          <p:nvPr/>
        </p:nvSpPr>
        <p:spPr bwMode="auto">
          <a:xfrm>
            <a:off x="7953376" y="5181601"/>
            <a:ext cx="2486025" cy="1571625"/>
          </a:xfrm>
          <a:prstGeom prst="wedgeRoundRectCallout">
            <a:avLst>
              <a:gd name="adj1" fmla="val -67157"/>
              <a:gd name="adj2" fmla="val -13917"/>
              <a:gd name="adj3" fmla="val 16667"/>
            </a:avLst>
          </a:prstGeom>
          <a:solidFill>
            <a:srgbClr val="FFFF99"/>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1500" b="0" dirty="0"/>
              <a:t>This ratio tells us how far out on the standard distribution we are – the higher the number, the further we are from the population mean</a:t>
            </a:r>
          </a:p>
        </p:txBody>
      </p:sp>
    </p:spTree>
    <p:extLst>
      <p:ext uri="{BB962C8B-B14F-4D97-AF65-F5344CB8AC3E}">
        <p14:creationId xmlns:p14="http://schemas.microsoft.com/office/powerpoint/2010/main" val="3394264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Ταξινόμηση των μεταβλητών</a:t>
            </a:r>
            <a:br>
              <a:rPr lang="el-GR" sz="3600" dirty="0"/>
            </a:br>
            <a:r>
              <a:rPr lang="el-GR" sz="3600" dirty="0"/>
              <a:t>ως προς τον τύπο των τιμών</a:t>
            </a:r>
          </a:p>
        </p:txBody>
      </p:sp>
      <p:sp>
        <p:nvSpPr>
          <p:cNvPr id="5" name="Θέση περιεχομένου 4"/>
          <p:cNvSpPr>
            <a:spLocks noGrp="1"/>
          </p:cNvSpPr>
          <p:nvPr>
            <p:ph idx="1"/>
          </p:nvPr>
        </p:nvSpPr>
        <p:spPr>
          <a:xfrm>
            <a:off x="1964378" y="2057400"/>
            <a:ext cx="4741223" cy="2484120"/>
          </a:xfrm>
        </p:spPr>
        <p:txBody>
          <a:bodyPr>
            <a:normAutofit fontScale="92500"/>
          </a:bodyPr>
          <a:lstStyle/>
          <a:p>
            <a:r>
              <a:rPr lang="el-GR" sz="2800" b="1" dirty="0"/>
              <a:t>Ποσοτικές:</a:t>
            </a:r>
            <a:r>
              <a:rPr lang="el-GR" sz="2800" dirty="0"/>
              <a:t> {</a:t>
            </a:r>
            <a:r>
              <a:rPr lang="en-US" sz="2800" dirty="0"/>
              <a:t>quantitative}</a:t>
            </a:r>
            <a:endParaRPr lang="el-GR" sz="2800" dirty="0"/>
          </a:p>
          <a:p>
            <a:pPr lvl="1">
              <a:buFont typeface="Arial"/>
              <a:buChar char="•"/>
            </a:pPr>
            <a:r>
              <a:rPr lang="el-GR" sz="2000" dirty="0"/>
              <a:t>«Ύψος (</a:t>
            </a:r>
            <a:r>
              <a:rPr lang="en-US" sz="2000" dirty="0"/>
              <a:t>cm)</a:t>
            </a:r>
            <a:r>
              <a:rPr lang="el-GR" sz="2000" dirty="0"/>
              <a:t>»,</a:t>
            </a:r>
            <a:r>
              <a:rPr lang="en-US" sz="2000" dirty="0"/>
              <a:t> </a:t>
            </a:r>
            <a:r>
              <a:rPr lang="el-GR" sz="2000" dirty="0"/>
              <a:t>«Ηλικία (έτη)»</a:t>
            </a:r>
            <a:r>
              <a:rPr lang="en-US" sz="2000" dirty="0"/>
              <a:t> </a:t>
            </a:r>
            <a:r>
              <a:rPr lang="el-GR" sz="2000" dirty="0"/>
              <a:t>«θερμοκρασία (</a:t>
            </a:r>
            <a:r>
              <a:rPr lang="en-GB" sz="2000" dirty="0"/>
              <a:t>Celsius)</a:t>
            </a:r>
            <a:r>
              <a:rPr lang="el-GR" sz="2000" dirty="0"/>
              <a:t>»</a:t>
            </a:r>
          </a:p>
          <a:p>
            <a:pPr marL="457200" lvl="1" indent="-457200"/>
            <a:r>
              <a:rPr lang="el-GR" sz="2800" b="1" dirty="0"/>
              <a:t>Κατηγορικές:</a:t>
            </a:r>
            <a:r>
              <a:rPr lang="el-GR" sz="2800" dirty="0"/>
              <a:t> {</a:t>
            </a:r>
            <a:r>
              <a:rPr lang="en-US" sz="2800" dirty="0"/>
              <a:t>categorical}</a:t>
            </a:r>
          </a:p>
          <a:p>
            <a:pPr lvl="1">
              <a:buFont typeface="Arial"/>
              <a:buChar char="•"/>
            </a:pPr>
            <a:r>
              <a:rPr lang="el-GR" sz="2000" dirty="0"/>
              <a:t>«Φύλο» (Αγόρι/Κορίτσι) </a:t>
            </a:r>
          </a:p>
          <a:p>
            <a:pPr lvl="1">
              <a:buFont typeface="Arial"/>
              <a:buChar char="•"/>
            </a:pPr>
            <a:r>
              <a:rPr lang="el-GR" sz="2000" dirty="0"/>
              <a:t>«Εθνικότητα» (…)</a:t>
            </a:r>
            <a:endParaRPr lang="en-US" sz="2000" dirty="0"/>
          </a:p>
        </p:txBody>
      </p:sp>
      <p:pic>
        <p:nvPicPr>
          <p:cNvPr id="2" name="Picture 1"/>
          <p:cNvPicPr>
            <a:picLocks noChangeAspect="1"/>
          </p:cNvPicPr>
          <p:nvPr/>
        </p:nvPicPr>
        <p:blipFill>
          <a:blip r:embed="rId3"/>
          <a:stretch>
            <a:fillRect/>
          </a:stretch>
        </p:blipFill>
        <p:spPr>
          <a:xfrm>
            <a:off x="6858001" y="2359350"/>
            <a:ext cx="3679297" cy="1828800"/>
          </a:xfrm>
          <a:prstGeom prst="rect">
            <a:avLst/>
          </a:prstGeom>
        </p:spPr>
      </p:pic>
      <p:sp>
        <p:nvSpPr>
          <p:cNvPr id="6" name="Θέση περιεχομένου 4"/>
          <p:cNvSpPr txBox="1">
            <a:spLocks/>
          </p:cNvSpPr>
          <p:nvPr/>
        </p:nvSpPr>
        <p:spPr>
          <a:xfrm>
            <a:off x="1946564" y="4541520"/>
            <a:ext cx="7543800" cy="15573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1" indent="-342900" algn="just"/>
            <a:r>
              <a:rPr lang="el-GR" b="1" dirty="0"/>
              <a:t>Ποιοτικές</a:t>
            </a:r>
            <a:r>
              <a:rPr lang="el-GR" dirty="0"/>
              <a:t> ή </a:t>
            </a:r>
            <a:r>
              <a:rPr lang="el-GR" b="1" dirty="0"/>
              <a:t>κατηγορικές με διάταξη </a:t>
            </a:r>
            <a:r>
              <a:rPr lang="el-GR" dirty="0"/>
              <a:t>{</a:t>
            </a:r>
            <a:r>
              <a:rPr lang="en-US" dirty="0"/>
              <a:t>ordinal}</a:t>
            </a:r>
          </a:p>
          <a:p>
            <a:pPr lvl="1" algn="just">
              <a:buFont typeface="Arial"/>
              <a:buChar char="•"/>
            </a:pPr>
            <a:r>
              <a:rPr lang="el-GR" sz="1800" dirty="0"/>
              <a:t>«αξιολόγηση» (φτωχό / μέτριο / καλό / εξαιρετικό)</a:t>
            </a:r>
          </a:p>
          <a:p>
            <a:pPr lvl="1" algn="just">
              <a:buFont typeface="Arial"/>
              <a:buChar char="•"/>
            </a:pPr>
            <a:r>
              <a:rPr lang="el-GR" sz="1800" dirty="0"/>
              <a:t>«Βαθμολογία» (</a:t>
            </a:r>
            <a:r>
              <a:rPr lang="en-US" sz="1800" dirty="0"/>
              <a:t>E</a:t>
            </a:r>
            <a:r>
              <a:rPr lang="el-GR" sz="1800" dirty="0"/>
              <a:t> </a:t>
            </a:r>
            <a:r>
              <a:rPr lang="en-US" sz="1800" dirty="0"/>
              <a:t>/</a:t>
            </a:r>
            <a:r>
              <a:rPr lang="el-GR" sz="1800" dirty="0"/>
              <a:t> </a:t>
            </a:r>
            <a:r>
              <a:rPr lang="en-US" sz="1800" dirty="0"/>
              <a:t>D</a:t>
            </a:r>
            <a:r>
              <a:rPr lang="el-GR" sz="1800" dirty="0"/>
              <a:t> </a:t>
            </a:r>
            <a:r>
              <a:rPr lang="en-US" sz="1800" dirty="0"/>
              <a:t>/</a:t>
            </a:r>
            <a:r>
              <a:rPr lang="el-GR" sz="1800" dirty="0"/>
              <a:t> </a:t>
            </a:r>
            <a:r>
              <a:rPr lang="en-US" sz="1800" dirty="0"/>
              <a:t>C</a:t>
            </a:r>
            <a:r>
              <a:rPr lang="el-GR" sz="1800" dirty="0"/>
              <a:t> </a:t>
            </a:r>
            <a:r>
              <a:rPr lang="en-US" sz="1800" dirty="0"/>
              <a:t>/</a:t>
            </a:r>
            <a:r>
              <a:rPr lang="el-GR" sz="1800" dirty="0"/>
              <a:t> </a:t>
            </a:r>
            <a:r>
              <a:rPr lang="en-US" sz="1800" dirty="0"/>
              <a:t>B</a:t>
            </a:r>
            <a:r>
              <a:rPr lang="el-GR" sz="1800" dirty="0"/>
              <a:t> </a:t>
            </a:r>
            <a:r>
              <a:rPr lang="en-US" sz="1800" dirty="0"/>
              <a:t>/</a:t>
            </a:r>
            <a:r>
              <a:rPr lang="el-GR" sz="1800" dirty="0"/>
              <a:t> </a:t>
            </a:r>
            <a:r>
              <a:rPr lang="en-US" sz="1800" dirty="0"/>
              <a:t>A)</a:t>
            </a:r>
          </a:p>
          <a:p>
            <a:pPr lvl="1" algn="just">
              <a:buFont typeface="Arial"/>
              <a:buChar char="•"/>
            </a:pPr>
            <a:r>
              <a:rPr lang="el-GR" sz="1800" dirty="0"/>
              <a:t>έννοια η οποία μελετάται σε μια έρευνα </a:t>
            </a:r>
            <a:r>
              <a:rPr lang="en-US" sz="1800" dirty="0"/>
              <a:t>-</a:t>
            </a:r>
            <a:r>
              <a:rPr lang="el-GR" sz="1800" dirty="0"/>
              <a:t> κλίμακα </a:t>
            </a:r>
            <a:r>
              <a:rPr lang="en-US" sz="1800" dirty="0" err="1"/>
              <a:t>likert</a:t>
            </a:r>
            <a:endParaRPr lang="el-GR" sz="1800" dirty="0"/>
          </a:p>
        </p:txBody>
      </p:sp>
    </p:spTree>
    <p:extLst>
      <p:ext uri="{BB962C8B-B14F-4D97-AF65-F5344CB8AC3E}">
        <p14:creationId xmlns:p14="http://schemas.microsoft.com/office/powerpoint/2010/main" val="394932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ltLang="en-US"/>
              <a:t>EXAMPLE: IQ</a:t>
            </a:r>
          </a:p>
        </p:txBody>
      </p:sp>
      <p:sp>
        <p:nvSpPr>
          <p:cNvPr id="38915" name="Line 3"/>
          <p:cNvSpPr>
            <a:spLocks noChangeShapeType="1"/>
          </p:cNvSpPr>
          <p:nvPr/>
        </p:nvSpPr>
        <p:spPr bwMode="auto">
          <a:xfrm>
            <a:off x="1676400" y="5715000"/>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8917"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8918" name="Freeform 6"/>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Line 7"/>
          <p:cNvSpPr>
            <a:spLocks noChangeShapeType="1"/>
          </p:cNvSpPr>
          <p:nvPr/>
        </p:nvSpPr>
        <p:spPr bwMode="auto">
          <a:xfrm flipV="1">
            <a:off x="3886200" y="33528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Text Box 8"/>
          <p:cNvSpPr txBox="1">
            <a:spLocks noChangeArrowheads="1"/>
          </p:cNvSpPr>
          <p:nvPr/>
        </p:nvSpPr>
        <p:spPr bwMode="auto">
          <a:xfrm>
            <a:off x="3962400" y="1828801"/>
            <a:ext cx="617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b="0" dirty="0"/>
              <a:t>Look up this figure (2.5) in a table of values of the normal distribution</a:t>
            </a:r>
          </a:p>
        </p:txBody>
      </p:sp>
      <p:sp>
        <p:nvSpPr>
          <p:cNvPr id="38921" name="Text Box 9"/>
          <p:cNvSpPr txBox="1">
            <a:spLocks noChangeArrowheads="1"/>
          </p:cNvSpPr>
          <p:nvPr/>
        </p:nvSpPr>
        <p:spPr bwMode="auto">
          <a:xfrm>
            <a:off x="3568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38922" name="Text Box 10"/>
          <p:cNvSpPr txBox="1">
            <a:spLocks noChangeArrowheads="1"/>
          </p:cNvSpPr>
          <p:nvPr/>
        </p:nvSpPr>
        <p:spPr bwMode="auto">
          <a:xfrm>
            <a:off x="4330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38923" name="Text Box 11"/>
          <p:cNvSpPr txBox="1">
            <a:spLocks noChangeArrowheads="1"/>
          </p:cNvSpPr>
          <p:nvPr/>
        </p:nvSpPr>
        <p:spPr bwMode="auto">
          <a:xfrm>
            <a:off x="5092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38924" name="Text Box 12"/>
          <p:cNvSpPr txBox="1">
            <a:spLocks noChangeArrowheads="1"/>
          </p:cNvSpPr>
          <p:nvPr/>
        </p:nvSpPr>
        <p:spPr bwMode="auto">
          <a:xfrm>
            <a:off x="2819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38925" name="Text Box 13"/>
          <p:cNvSpPr txBox="1">
            <a:spLocks noChangeArrowheads="1"/>
          </p:cNvSpPr>
          <p:nvPr/>
        </p:nvSpPr>
        <p:spPr bwMode="auto">
          <a:xfrm>
            <a:off x="2057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38926" name="Line 14"/>
          <p:cNvSpPr>
            <a:spLocks noChangeShapeType="1"/>
          </p:cNvSpPr>
          <p:nvPr/>
        </p:nvSpPr>
        <p:spPr bwMode="auto">
          <a:xfrm flipH="1">
            <a:off x="5638800" y="4953000"/>
            <a:ext cx="0" cy="7620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Text Box 15"/>
          <p:cNvSpPr txBox="1">
            <a:spLocks noChangeArrowheads="1"/>
          </p:cNvSpPr>
          <p:nvPr/>
        </p:nvSpPr>
        <p:spPr bwMode="auto">
          <a:xfrm>
            <a:off x="4648200" y="2743201"/>
            <a:ext cx="548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b="0" dirty="0"/>
              <a:t>From the table, the area in the tail to the right of our sample mean is 0.006 (approximately 1 in 160) </a:t>
            </a:r>
          </a:p>
        </p:txBody>
      </p:sp>
      <p:sp>
        <p:nvSpPr>
          <p:cNvPr id="38928" name="Text Box 16"/>
          <p:cNvSpPr txBox="1">
            <a:spLocks noChangeArrowheads="1"/>
          </p:cNvSpPr>
          <p:nvPr/>
        </p:nvSpPr>
        <p:spPr bwMode="auto">
          <a:xfrm>
            <a:off x="6019801" y="4114800"/>
            <a:ext cx="41147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dirty="0"/>
              <a:t>This means that there is a 1 in 160 chance that our sample mean came from the same population as the IQ test was standardized on</a:t>
            </a:r>
          </a:p>
        </p:txBody>
      </p:sp>
    </p:spTree>
    <p:extLst>
      <p:ext uri="{BB962C8B-B14F-4D97-AF65-F5344CB8AC3E}">
        <p14:creationId xmlns:p14="http://schemas.microsoft.com/office/powerpoint/2010/main" val="22404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a:t>EXAMPLE: IQ</a:t>
            </a:r>
          </a:p>
        </p:txBody>
      </p:sp>
      <p:sp>
        <p:nvSpPr>
          <p:cNvPr id="39939" name="Line 3"/>
          <p:cNvSpPr>
            <a:spLocks noChangeShapeType="1"/>
          </p:cNvSpPr>
          <p:nvPr/>
        </p:nvSpPr>
        <p:spPr bwMode="auto">
          <a:xfrm>
            <a:off x="1676400" y="5715000"/>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0"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9941"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39942" name="Freeform 6"/>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3" name="Line 7"/>
          <p:cNvSpPr>
            <a:spLocks noChangeShapeType="1"/>
          </p:cNvSpPr>
          <p:nvPr/>
        </p:nvSpPr>
        <p:spPr bwMode="auto">
          <a:xfrm flipV="1">
            <a:off x="3886200" y="33528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Text Box 8"/>
          <p:cNvSpPr txBox="1">
            <a:spLocks noChangeArrowheads="1"/>
          </p:cNvSpPr>
          <p:nvPr/>
        </p:nvSpPr>
        <p:spPr bwMode="auto">
          <a:xfrm>
            <a:off x="2895600" y="1752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b="0"/>
              <a:t>This is commonly referred to as p=0.006</a:t>
            </a:r>
          </a:p>
        </p:txBody>
      </p:sp>
      <p:sp>
        <p:nvSpPr>
          <p:cNvPr id="39945" name="Text Box 9"/>
          <p:cNvSpPr txBox="1">
            <a:spLocks noChangeArrowheads="1"/>
          </p:cNvSpPr>
          <p:nvPr/>
        </p:nvSpPr>
        <p:spPr bwMode="auto">
          <a:xfrm>
            <a:off x="3568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39946" name="Text Box 10"/>
          <p:cNvSpPr txBox="1">
            <a:spLocks noChangeArrowheads="1"/>
          </p:cNvSpPr>
          <p:nvPr/>
        </p:nvSpPr>
        <p:spPr bwMode="auto">
          <a:xfrm>
            <a:off x="4330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39947" name="Text Box 11"/>
          <p:cNvSpPr txBox="1">
            <a:spLocks noChangeArrowheads="1"/>
          </p:cNvSpPr>
          <p:nvPr/>
        </p:nvSpPr>
        <p:spPr bwMode="auto">
          <a:xfrm>
            <a:off x="5092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39948" name="Text Box 12"/>
          <p:cNvSpPr txBox="1">
            <a:spLocks noChangeArrowheads="1"/>
          </p:cNvSpPr>
          <p:nvPr/>
        </p:nvSpPr>
        <p:spPr bwMode="auto">
          <a:xfrm>
            <a:off x="2819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39949" name="Text Box 13"/>
          <p:cNvSpPr txBox="1">
            <a:spLocks noChangeArrowheads="1"/>
          </p:cNvSpPr>
          <p:nvPr/>
        </p:nvSpPr>
        <p:spPr bwMode="auto">
          <a:xfrm>
            <a:off x="2057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39950" name="Line 14"/>
          <p:cNvSpPr>
            <a:spLocks noChangeShapeType="1"/>
          </p:cNvSpPr>
          <p:nvPr/>
        </p:nvSpPr>
        <p:spPr bwMode="auto">
          <a:xfrm flipH="1">
            <a:off x="5638800" y="4953000"/>
            <a:ext cx="0" cy="7620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Text Box 15"/>
          <p:cNvSpPr txBox="1">
            <a:spLocks noChangeArrowheads="1"/>
          </p:cNvSpPr>
          <p:nvPr/>
        </p:nvSpPr>
        <p:spPr bwMode="auto">
          <a:xfrm>
            <a:off x="4495800" y="2228850"/>
            <a:ext cx="563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b="0" dirty="0"/>
              <a:t>By convention, we accept as significantly different a sample mean which has a 1 in 20 chance (or less) of coming from the population in which the test was standardized (commonly referred to as p=0.05)</a:t>
            </a:r>
          </a:p>
        </p:txBody>
      </p:sp>
      <p:sp>
        <p:nvSpPr>
          <p:cNvPr id="39952" name="Text Box 16"/>
          <p:cNvSpPr txBox="1">
            <a:spLocks noChangeArrowheads="1"/>
          </p:cNvSpPr>
          <p:nvPr/>
        </p:nvSpPr>
        <p:spPr bwMode="auto">
          <a:xfrm>
            <a:off x="6477000" y="4648200"/>
            <a:ext cx="3670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dirty="0"/>
              <a:t>Thus</a:t>
            </a:r>
            <a:r>
              <a:rPr lang="en-GB" altLang="en-US" sz="2400" dirty="0"/>
              <a:t> our sample had a significantly greater IQ than the reference population (p&lt;0.05)</a:t>
            </a:r>
          </a:p>
        </p:txBody>
      </p:sp>
    </p:spTree>
    <p:extLst>
      <p:ext uri="{BB962C8B-B14F-4D97-AF65-F5344CB8AC3E}">
        <p14:creationId xmlns:p14="http://schemas.microsoft.com/office/powerpoint/2010/main" val="2209244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tLang="en-US"/>
              <a:t>EXAMPLE: IQ</a:t>
            </a:r>
          </a:p>
        </p:txBody>
      </p:sp>
      <p:sp>
        <p:nvSpPr>
          <p:cNvPr id="40963" name="Line 3"/>
          <p:cNvSpPr>
            <a:spLocks noChangeShapeType="1"/>
          </p:cNvSpPr>
          <p:nvPr/>
        </p:nvSpPr>
        <p:spPr bwMode="auto">
          <a:xfrm>
            <a:off x="1676400" y="5715000"/>
            <a:ext cx="44196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Rectangle 4"/>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40965" name="Rectangle 5"/>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40966" name="Freeform 6"/>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7" name="Line 7"/>
          <p:cNvSpPr>
            <a:spLocks noChangeShapeType="1"/>
          </p:cNvSpPr>
          <p:nvPr/>
        </p:nvSpPr>
        <p:spPr bwMode="auto">
          <a:xfrm flipV="1">
            <a:off x="3886200" y="33528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Text Box 9"/>
          <p:cNvSpPr txBox="1">
            <a:spLocks noChangeArrowheads="1"/>
          </p:cNvSpPr>
          <p:nvPr/>
        </p:nvSpPr>
        <p:spPr bwMode="auto">
          <a:xfrm>
            <a:off x="3568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0969" name="Text Box 10"/>
          <p:cNvSpPr txBox="1">
            <a:spLocks noChangeArrowheads="1"/>
          </p:cNvSpPr>
          <p:nvPr/>
        </p:nvSpPr>
        <p:spPr bwMode="auto">
          <a:xfrm>
            <a:off x="4330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103</a:t>
            </a:r>
          </a:p>
        </p:txBody>
      </p:sp>
      <p:sp>
        <p:nvSpPr>
          <p:cNvPr id="40970" name="Text Box 11"/>
          <p:cNvSpPr txBox="1">
            <a:spLocks noChangeArrowheads="1"/>
          </p:cNvSpPr>
          <p:nvPr/>
        </p:nvSpPr>
        <p:spPr bwMode="auto">
          <a:xfrm>
            <a:off x="5092700" y="57150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106</a:t>
            </a:r>
          </a:p>
        </p:txBody>
      </p:sp>
      <p:sp>
        <p:nvSpPr>
          <p:cNvPr id="40971" name="Text Box 12"/>
          <p:cNvSpPr txBox="1">
            <a:spLocks noChangeArrowheads="1"/>
          </p:cNvSpPr>
          <p:nvPr/>
        </p:nvSpPr>
        <p:spPr bwMode="auto">
          <a:xfrm>
            <a:off x="2819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97</a:t>
            </a:r>
          </a:p>
        </p:txBody>
      </p:sp>
      <p:sp>
        <p:nvSpPr>
          <p:cNvPr id="40972" name="Text Box 13"/>
          <p:cNvSpPr txBox="1">
            <a:spLocks noChangeArrowheads="1"/>
          </p:cNvSpPr>
          <p:nvPr/>
        </p:nvSpPr>
        <p:spPr bwMode="auto">
          <a:xfrm>
            <a:off x="2057400" y="5715001"/>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94</a:t>
            </a:r>
          </a:p>
        </p:txBody>
      </p:sp>
      <p:sp>
        <p:nvSpPr>
          <p:cNvPr id="40973" name="Line 14"/>
          <p:cNvSpPr>
            <a:spLocks noChangeShapeType="1"/>
          </p:cNvSpPr>
          <p:nvPr/>
        </p:nvSpPr>
        <p:spPr bwMode="auto">
          <a:xfrm>
            <a:off x="4621214" y="4071938"/>
            <a:ext cx="46037" cy="16430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Text Box 15"/>
          <p:cNvSpPr txBox="1">
            <a:spLocks noChangeArrowheads="1"/>
          </p:cNvSpPr>
          <p:nvPr/>
        </p:nvSpPr>
        <p:spPr bwMode="auto">
          <a:xfrm>
            <a:off x="6324600" y="1905001"/>
            <a:ext cx="3924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a:t>If we move the sample mean (green) closer to the population mean (red), the area of the distribution to the right of the sample mean increases</a:t>
            </a:r>
          </a:p>
          <a:p>
            <a:pPr algn="just"/>
            <a:endParaRPr lang="en-GB" altLang="en-US" sz="2400" b="0" dirty="0"/>
          </a:p>
          <a:p>
            <a:pPr algn="just"/>
            <a:r>
              <a:rPr lang="en-GB" altLang="en-US" sz="2400" b="0" dirty="0"/>
              <a:t>Even by inspection, the sample is more likely than our previous one to come from the original population</a:t>
            </a:r>
          </a:p>
          <a:p>
            <a:pPr algn="just"/>
            <a:endParaRPr lang="en-GB" altLang="en-US" sz="2400" b="0" dirty="0"/>
          </a:p>
        </p:txBody>
      </p:sp>
    </p:spTree>
    <p:extLst>
      <p:ext uri="{BB962C8B-B14F-4D97-AF65-F5344CB8AC3E}">
        <p14:creationId xmlns:p14="http://schemas.microsoft.com/office/powerpoint/2010/main" val="26932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tLang="en-US"/>
              <a:t>COMPARING TWO SAMPLES</a:t>
            </a:r>
          </a:p>
        </p:txBody>
      </p:sp>
      <p:sp>
        <p:nvSpPr>
          <p:cNvPr id="41987"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Freeform 4"/>
          <p:cNvSpPr>
            <a:spLocks/>
          </p:cNvSpPr>
          <p:nvPr/>
        </p:nvSpPr>
        <p:spPr bwMode="auto">
          <a:xfrm>
            <a:off x="3505200" y="3657600"/>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9"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AutoShape 6"/>
          <p:cNvSpPr>
            <a:spLocks noChangeArrowheads="1"/>
          </p:cNvSpPr>
          <p:nvPr/>
        </p:nvSpPr>
        <p:spPr bwMode="auto">
          <a:xfrm>
            <a:off x="1828800" y="3886200"/>
            <a:ext cx="1600200" cy="457200"/>
          </a:xfrm>
          <a:prstGeom prst="wedgeRoundRectCallout">
            <a:avLst>
              <a:gd name="adj1" fmla="val 88194"/>
              <a:gd name="adj2" fmla="val 81250"/>
              <a:gd name="adj3" fmla="val 16667"/>
            </a:avLst>
          </a:prstGeom>
          <a:solidFill>
            <a:schemeClr val="accent1"/>
          </a:solidFill>
          <a:ln w="12700">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SAMPLE A</a:t>
            </a:r>
          </a:p>
        </p:txBody>
      </p:sp>
      <p:sp>
        <p:nvSpPr>
          <p:cNvPr id="41991" name="AutoShape 7"/>
          <p:cNvSpPr>
            <a:spLocks noChangeArrowheads="1"/>
          </p:cNvSpPr>
          <p:nvPr/>
        </p:nvSpPr>
        <p:spPr bwMode="auto">
          <a:xfrm>
            <a:off x="1981200" y="2438400"/>
            <a:ext cx="1600200" cy="685800"/>
          </a:xfrm>
          <a:prstGeom prst="wedgeRoundRectCallout">
            <a:avLst>
              <a:gd name="adj1" fmla="val 104861"/>
              <a:gd name="adj2" fmla="val 164815"/>
              <a:gd name="adj3" fmla="val 16667"/>
            </a:avLst>
          </a:prstGeom>
          <a:solidFill>
            <a:schemeClr val="accent1"/>
          </a:solidFill>
          <a:ln w="12700">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SAMPLE A MEAN</a:t>
            </a:r>
          </a:p>
        </p:txBody>
      </p:sp>
      <p:sp>
        <p:nvSpPr>
          <p:cNvPr id="41992" name="AutoShape 8"/>
          <p:cNvSpPr>
            <a:spLocks noChangeArrowheads="1"/>
          </p:cNvSpPr>
          <p:nvPr/>
        </p:nvSpPr>
        <p:spPr bwMode="auto">
          <a:xfrm>
            <a:off x="8534400" y="4648200"/>
            <a:ext cx="1600200" cy="457200"/>
          </a:xfrm>
          <a:prstGeom prst="wedgeRoundRectCallout">
            <a:avLst>
              <a:gd name="adj1" fmla="val -112102"/>
              <a:gd name="adj2" fmla="val -92708"/>
              <a:gd name="adj3" fmla="val 16667"/>
            </a:avLst>
          </a:prstGeom>
          <a:solidFill>
            <a:schemeClr val="accent1"/>
          </a:solidFill>
          <a:ln w="12700">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SAMPLE B</a:t>
            </a:r>
          </a:p>
        </p:txBody>
      </p:sp>
      <p:sp>
        <p:nvSpPr>
          <p:cNvPr id="41993" name="AutoShape 9"/>
          <p:cNvSpPr>
            <a:spLocks noChangeArrowheads="1"/>
          </p:cNvSpPr>
          <p:nvPr/>
        </p:nvSpPr>
        <p:spPr bwMode="auto">
          <a:xfrm>
            <a:off x="8610600" y="3352800"/>
            <a:ext cx="1600200" cy="685800"/>
          </a:xfrm>
          <a:prstGeom prst="wedgeRoundRectCallout">
            <a:avLst>
              <a:gd name="adj1" fmla="val -144940"/>
              <a:gd name="adj2" fmla="val 17593"/>
              <a:gd name="adj3" fmla="val 16667"/>
            </a:avLst>
          </a:prstGeom>
          <a:solidFill>
            <a:schemeClr val="accent1"/>
          </a:solidFill>
          <a:ln w="12700">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SAMPLE B MEAN</a:t>
            </a:r>
          </a:p>
        </p:txBody>
      </p:sp>
      <p:sp>
        <p:nvSpPr>
          <p:cNvPr id="41994" name="Freeform 10"/>
          <p:cNvSpPr>
            <a:spLocks/>
          </p:cNvSpPr>
          <p:nvPr/>
        </p:nvSpPr>
        <p:spPr bwMode="auto">
          <a:xfrm>
            <a:off x="6096000" y="3657600"/>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5" name="Line 11"/>
          <p:cNvSpPr>
            <a:spLocks noChangeShapeType="1"/>
          </p:cNvSpPr>
          <p:nvPr/>
        </p:nvSpPr>
        <p:spPr bwMode="auto">
          <a:xfrm flipV="1">
            <a:off x="70866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972" name="AutoShape 12"/>
          <p:cNvSpPr>
            <a:spLocks noChangeArrowheads="1"/>
          </p:cNvSpPr>
          <p:nvPr/>
        </p:nvSpPr>
        <p:spPr bwMode="auto">
          <a:xfrm>
            <a:off x="4419600" y="1981200"/>
            <a:ext cx="3886200" cy="1295400"/>
          </a:xfrm>
          <a:prstGeom prst="wedgeRoundRectCallout">
            <a:avLst>
              <a:gd name="adj1" fmla="val -15606"/>
              <a:gd name="adj2" fmla="val 247796"/>
              <a:gd name="adj3" fmla="val 16667"/>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In this case, there is very little overlap between the two distributions, so they are likely to be different</a:t>
            </a:r>
          </a:p>
        </p:txBody>
      </p:sp>
    </p:spTree>
    <p:extLst>
      <p:ext uri="{BB962C8B-B14F-4D97-AF65-F5344CB8AC3E}">
        <p14:creationId xmlns:p14="http://schemas.microsoft.com/office/powerpoint/2010/main" val="640352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4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tLang="en-US"/>
              <a:t>COMPARING TWO SAMPLES</a:t>
            </a:r>
          </a:p>
        </p:txBody>
      </p:sp>
      <p:sp>
        <p:nvSpPr>
          <p:cNvPr id="43011"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2"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3"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5"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Text Box 8"/>
          <p:cNvSpPr txBox="1">
            <a:spLocks noChangeArrowheads="1"/>
          </p:cNvSpPr>
          <p:nvPr/>
        </p:nvSpPr>
        <p:spPr bwMode="auto">
          <a:xfrm>
            <a:off x="1905000" y="1905001"/>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2400"/>
              <a:t>Returning to the IQ example, let’s say that we know that the sample we tested (IQ=107.5) actually came from a population with a mean IQ of 110</a:t>
            </a:r>
          </a:p>
        </p:txBody>
      </p:sp>
      <p:sp>
        <p:nvSpPr>
          <p:cNvPr id="43017" name="Text Box 9"/>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3018" name="Text Box 10"/>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43019" name="Text Box 11"/>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3020" name="Line 12"/>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25652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2"/>
          <p:cNvGrpSpPr>
            <a:grpSpLocks/>
          </p:cNvGrpSpPr>
          <p:nvPr/>
        </p:nvGrpSpPr>
        <p:grpSpPr bwMode="auto">
          <a:xfrm flipH="1">
            <a:off x="1752600" y="4800600"/>
            <a:ext cx="838200" cy="838200"/>
            <a:chOff x="2736" y="3024"/>
            <a:chExt cx="528" cy="528"/>
          </a:xfrm>
        </p:grpSpPr>
        <p:sp>
          <p:nvSpPr>
            <p:cNvPr id="7194" name="Freeform 3"/>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7195" name="Group 4"/>
            <p:cNvGrpSpPr>
              <a:grpSpLocks/>
            </p:cNvGrpSpPr>
            <p:nvPr/>
          </p:nvGrpSpPr>
          <p:grpSpPr bwMode="auto">
            <a:xfrm>
              <a:off x="2736" y="3024"/>
              <a:ext cx="480" cy="528"/>
              <a:chOff x="2736" y="3024"/>
              <a:chExt cx="480" cy="528"/>
            </a:xfrm>
          </p:grpSpPr>
          <p:sp>
            <p:nvSpPr>
              <p:cNvPr id="7196" name="Freeform 5"/>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97" name="Freeform 6"/>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98" name="Freeform 7"/>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7199" name="Freeform 8"/>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200" name="Freeform 9"/>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201" name="Freeform 10"/>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202" name="Freeform 11"/>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203" name="Freeform 12"/>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7173" name="Group 13"/>
          <p:cNvGrpSpPr>
            <a:grpSpLocks/>
          </p:cNvGrpSpPr>
          <p:nvPr/>
        </p:nvGrpSpPr>
        <p:grpSpPr bwMode="auto">
          <a:xfrm>
            <a:off x="5105400" y="4800600"/>
            <a:ext cx="838200" cy="838200"/>
            <a:chOff x="2736" y="3024"/>
            <a:chExt cx="528" cy="528"/>
          </a:xfrm>
        </p:grpSpPr>
        <p:sp>
          <p:nvSpPr>
            <p:cNvPr id="7184" name="Freeform 1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7185" name="Group 15"/>
            <p:cNvGrpSpPr>
              <a:grpSpLocks/>
            </p:cNvGrpSpPr>
            <p:nvPr/>
          </p:nvGrpSpPr>
          <p:grpSpPr bwMode="auto">
            <a:xfrm>
              <a:off x="2736" y="3024"/>
              <a:ext cx="480" cy="528"/>
              <a:chOff x="2736" y="3024"/>
              <a:chExt cx="480" cy="528"/>
            </a:xfrm>
          </p:grpSpPr>
          <p:sp>
            <p:nvSpPr>
              <p:cNvPr id="7186" name="Freeform 1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87" name="Freeform 1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88" name="Freeform 1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7189" name="Freeform 1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90" name="Freeform 2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91" name="Freeform 2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92" name="Freeform 2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7193" name="Freeform 2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7174" name="Rectangle 24"/>
          <p:cNvSpPr>
            <a:spLocks noGrp="1" noChangeArrowheads="1"/>
          </p:cNvSpPr>
          <p:nvPr>
            <p:ph type="title"/>
          </p:nvPr>
        </p:nvSpPr>
        <p:spPr/>
        <p:txBody>
          <a:bodyPr/>
          <a:lstStyle/>
          <a:p>
            <a:r>
              <a:rPr lang="en-GB" altLang="en-US"/>
              <a:t>SAMPLES AND POPULATIONS</a:t>
            </a:r>
          </a:p>
        </p:txBody>
      </p:sp>
      <p:sp>
        <p:nvSpPr>
          <p:cNvPr id="7175" name="Line 25"/>
          <p:cNvSpPr>
            <a:spLocks noChangeShapeType="1"/>
          </p:cNvSpPr>
          <p:nvPr/>
        </p:nvSpPr>
        <p:spPr bwMode="auto">
          <a:xfrm>
            <a:off x="1676400" y="57150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Rectangle 26"/>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7177" name="Rectangle 27"/>
          <p:cNvSpPr>
            <a:spLocks noChangeArrowheads="1"/>
          </p:cNvSpPr>
          <p:nvPr/>
        </p:nvSpPr>
        <p:spPr bwMode="auto">
          <a:xfrm>
            <a:off x="39385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7178" name="Freeform 28"/>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Line 29"/>
          <p:cNvSpPr>
            <a:spLocks noChangeShapeType="1"/>
          </p:cNvSpPr>
          <p:nvPr/>
        </p:nvSpPr>
        <p:spPr bwMode="auto">
          <a:xfrm flipV="1">
            <a:off x="3886200"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30"/>
          <p:cNvGraphicFramePr>
            <a:graphicFrameLocks noChangeAspect="1"/>
          </p:cNvGraphicFramePr>
          <p:nvPr/>
        </p:nvGraphicFramePr>
        <p:xfrm>
          <a:off x="49720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717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31"/>
          <p:cNvGraphicFramePr>
            <a:graphicFrameLocks noChangeAspect="1"/>
          </p:cNvGraphicFramePr>
          <p:nvPr/>
        </p:nvGraphicFramePr>
        <p:xfrm>
          <a:off x="6715126" y="4492626"/>
          <a:ext cx="3419475" cy="1069975"/>
        </p:xfrm>
        <a:graphic>
          <a:graphicData uri="http://schemas.openxmlformats.org/presentationml/2006/ole">
            <mc:AlternateContent xmlns:mc="http://schemas.openxmlformats.org/markup-compatibility/2006">
              <mc:Choice xmlns:v="urn:schemas-microsoft-com:vml" Requires="v">
                <p:oleObj name="Equation" r:id="rId5" imgW="1460160" imgH="457200" progId="Equation.3">
                  <p:embed/>
                </p:oleObj>
              </mc:Choice>
              <mc:Fallback>
                <p:oleObj name="Equation" r:id="rId5" imgW="1460160" imgH="457200" progId="Equation.3">
                  <p:embed/>
                  <p:pic>
                    <p:nvPicPr>
                      <p:cNvPr id="7171"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6" y="4492626"/>
                        <a:ext cx="3419475" cy="106997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0" name="Text Box 32"/>
          <p:cNvSpPr txBox="1">
            <a:spLocks noChangeArrowheads="1"/>
          </p:cNvSpPr>
          <p:nvPr/>
        </p:nvSpPr>
        <p:spPr bwMode="auto">
          <a:xfrm>
            <a:off x="4572000" y="1800226"/>
            <a:ext cx="556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marL="387350" indent="-387350">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dirty="0"/>
              <a:t>	Repeatedly measuring small samples from the same population will give a normal distribution of means</a:t>
            </a:r>
          </a:p>
        </p:txBody>
      </p:sp>
      <p:sp>
        <p:nvSpPr>
          <p:cNvPr id="7181" name="Text Box 33"/>
          <p:cNvSpPr txBox="1">
            <a:spLocks noChangeArrowheads="1"/>
          </p:cNvSpPr>
          <p:nvPr/>
        </p:nvSpPr>
        <p:spPr bwMode="auto">
          <a:xfrm>
            <a:off x="5334000" y="3095626"/>
            <a:ext cx="480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2400" b="0" dirty="0"/>
              <a:t>The spread of these small sample means about the population mean is given by the Standard Error, SE</a:t>
            </a:r>
          </a:p>
        </p:txBody>
      </p:sp>
    </p:spTree>
    <p:extLst>
      <p:ext uri="{BB962C8B-B14F-4D97-AF65-F5344CB8AC3E}">
        <p14:creationId xmlns:p14="http://schemas.microsoft.com/office/powerpoint/2010/main" val="3979778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ltLang="en-US"/>
              <a:t>COMPARING TWO SAMPLES</a:t>
            </a:r>
          </a:p>
        </p:txBody>
      </p:sp>
      <p:sp>
        <p:nvSpPr>
          <p:cNvPr id="44035"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6"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7"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8"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Text Box 8"/>
          <p:cNvSpPr txBox="1">
            <a:spLocks noChangeArrowheads="1"/>
          </p:cNvSpPr>
          <p:nvPr/>
        </p:nvSpPr>
        <p:spPr bwMode="auto">
          <a:xfrm>
            <a:off x="1676400" y="2244513"/>
            <a:ext cx="891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dirty="0"/>
              <a:t>We start by assuming that our sample came from the original population</a:t>
            </a:r>
          </a:p>
          <a:p>
            <a:r>
              <a:rPr lang="en-GB" altLang="en-US" b="0" dirty="0"/>
              <a:t>Our </a:t>
            </a:r>
            <a:r>
              <a:rPr lang="en-GB" altLang="en-US" b="0" i="1" dirty="0"/>
              <a:t>null hypothesis</a:t>
            </a:r>
            <a:r>
              <a:rPr lang="en-GB" altLang="en-US" b="0" dirty="0"/>
              <a:t> (to be tested) is that IQ=107.5 is not significantly different from IQ=100</a:t>
            </a:r>
          </a:p>
        </p:txBody>
      </p:sp>
      <p:sp>
        <p:nvSpPr>
          <p:cNvPr id="44041" name="Text Box 9"/>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4042" name="Text Box 10"/>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44043" name="Text Box 11"/>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4044" name="Line 12"/>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09243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a:t>COMPARING TWO SAMPLES</a:t>
            </a:r>
          </a:p>
        </p:txBody>
      </p:sp>
      <p:sp>
        <p:nvSpPr>
          <p:cNvPr id="45059"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0"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1"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3"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4" name="Text Box 8"/>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5065" name="Text Box 9"/>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45066" name="Text Box 10"/>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5067" name="Line 11"/>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068" name="Text Box 12"/>
          <p:cNvSpPr txBox="1">
            <a:spLocks noChangeArrowheads="1"/>
          </p:cNvSpPr>
          <p:nvPr/>
        </p:nvSpPr>
        <p:spPr bwMode="auto">
          <a:xfrm>
            <a:off x="1905000" y="1828801"/>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The area under the ‘standard population’ curve to the right of our sample IQ of 107.5 represents the likelihood of observing this sample mean of 107.5 </a:t>
            </a:r>
            <a:r>
              <a:rPr lang="en-GB" altLang="en-US" u="sng"/>
              <a:t>by chance</a:t>
            </a:r>
            <a:r>
              <a:rPr lang="en-GB" altLang="en-US"/>
              <a:t> under the null hypothesis ie that the sample is from the ‘standard population’</a:t>
            </a:r>
          </a:p>
        </p:txBody>
      </p:sp>
      <p:sp>
        <p:nvSpPr>
          <p:cNvPr id="428045" name="Freeform 13"/>
          <p:cNvSpPr>
            <a:spLocks/>
          </p:cNvSpPr>
          <p:nvPr/>
        </p:nvSpPr>
        <p:spPr bwMode="auto">
          <a:xfrm>
            <a:off x="6172200" y="3124200"/>
            <a:ext cx="596900" cy="2743200"/>
          </a:xfrm>
          <a:custGeom>
            <a:avLst/>
            <a:gdLst>
              <a:gd name="T0" fmla="*/ 2147483647 w 376"/>
              <a:gd name="T1" fmla="*/ 0 h 1728"/>
              <a:gd name="T2" fmla="*/ 2147483647 w 376"/>
              <a:gd name="T3" fmla="*/ 2147483647 h 1728"/>
              <a:gd name="T4" fmla="*/ 0 w 376"/>
              <a:gd name="T5" fmla="*/ 2147483647 h 1728"/>
              <a:gd name="T6" fmla="*/ 0 60000 65536"/>
              <a:gd name="T7" fmla="*/ 0 60000 65536"/>
              <a:gd name="T8" fmla="*/ 0 60000 65536"/>
              <a:gd name="T9" fmla="*/ 0 w 376"/>
              <a:gd name="T10" fmla="*/ 0 h 1728"/>
              <a:gd name="T11" fmla="*/ 376 w 376"/>
              <a:gd name="T12" fmla="*/ 1728 h 1728"/>
            </a:gdLst>
            <a:ahLst/>
            <a:cxnLst>
              <a:cxn ang="T6">
                <a:pos x="T0" y="T1"/>
              </a:cxn>
              <a:cxn ang="T7">
                <a:pos x="T2" y="T3"/>
              </a:cxn>
              <a:cxn ang="T8">
                <a:pos x="T4" y="T5"/>
              </a:cxn>
            </a:cxnLst>
            <a:rect l="T9" t="T10" r="T11" b="T12"/>
            <a:pathLst>
              <a:path w="376" h="1728">
                <a:moveTo>
                  <a:pt x="240" y="0"/>
                </a:moveTo>
                <a:cubicBezTo>
                  <a:pt x="308" y="360"/>
                  <a:pt x="376" y="720"/>
                  <a:pt x="336" y="1008"/>
                </a:cubicBezTo>
                <a:cubicBezTo>
                  <a:pt x="296" y="1296"/>
                  <a:pt x="56" y="1616"/>
                  <a:pt x="0" y="1728"/>
                </a:cubicBezTo>
              </a:path>
            </a:pathLst>
          </a:custGeom>
          <a:noFill/>
          <a:ln w="5715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046" name="Text Box 14"/>
          <p:cNvSpPr txBox="1">
            <a:spLocks noChangeArrowheads="1"/>
          </p:cNvSpPr>
          <p:nvPr/>
        </p:nvSpPr>
        <p:spPr bwMode="auto">
          <a:xfrm>
            <a:off x="7239000" y="3071813"/>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This is known as the </a:t>
            </a:r>
            <a:r>
              <a:rPr lang="en-GB" altLang="en-US">
                <a:latin typeface="Symbol" panose="05050102010706020507" pitchFamily="18" charset="2"/>
              </a:rPr>
              <a:t>a</a:t>
            </a:r>
            <a:r>
              <a:rPr lang="en-GB" altLang="en-US"/>
              <a:t> level and is normally set at 0.05</a:t>
            </a:r>
          </a:p>
        </p:txBody>
      </p:sp>
      <p:sp>
        <p:nvSpPr>
          <p:cNvPr id="17" name="Text Box 14"/>
          <p:cNvSpPr txBox="1">
            <a:spLocks noChangeArrowheads="1"/>
          </p:cNvSpPr>
          <p:nvPr/>
        </p:nvSpPr>
        <p:spPr bwMode="auto">
          <a:xfrm>
            <a:off x="7953376" y="4089400"/>
            <a:ext cx="2233613" cy="2554288"/>
          </a:xfrm>
          <a:prstGeom prst="rect">
            <a:avLst/>
          </a:prstGeom>
          <a:solidFill>
            <a:srgbClr val="FFFF99"/>
          </a:solidFill>
          <a:ln>
            <a:noFill/>
          </a:ln>
          <a:extLs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If the sample comes from the standard population, we expect to find a mean of 107.5 in 1 out of 20 estimates</a:t>
            </a:r>
          </a:p>
        </p:txBody>
      </p:sp>
    </p:spTree>
    <p:extLst>
      <p:ext uri="{BB962C8B-B14F-4D97-AF65-F5344CB8AC3E}">
        <p14:creationId xmlns:p14="http://schemas.microsoft.com/office/powerpoint/2010/main" val="1113047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28045"/>
                                        </p:tgtEl>
                                        <p:attrNameLst>
                                          <p:attrName>style.visibility</p:attrName>
                                        </p:attrNameLst>
                                      </p:cBhvr>
                                      <p:to>
                                        <p:strVal val="visible"/>
                                      </p:to>
                                    </p:set>
                                    <p:animEffect transition="in" filter="wipe(up)">
                                      <p:cBhvr>
                                        <p:cTn id="7" dur="500"/>
                                        <p:tgtEl>
                                          <p:spTgt spid="428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2804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6" grpId="0" autoUpdateAnimBg="0"/>
      <p:bldP spid="17"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ltLang="en-US"/>
              <a:t>COMPARING TWO SAMPLES</a:t>
            </a:r>
          </a:p>
        </p:txBody>
      </p:sp>
      <p:sp>
        <p:nvSpPr>
          <p:cNvPr id="46083"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5"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6"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7"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8"/>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6089" name="Text Box 10"/>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6090" name="Line 11"/>
          <p:cNvSpPr>
            <a:spLocks noChangeShapeType="1"/>
          </p:cNvSpPr>
          <p:nvPr/>
        </p:nvSpPr>
        <p:spPr bwMode="auto">
          <a:xfrm flipV="1">
            <a:off x="523875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Text Box 12"/>
          <p:cNvSpPr txBox="1">
            <a:spLocks noChangeArrowheads="1"/>
          </p:cNvSpPr>
          <p:nvPr/>
        </p:nvSpPr>
        <p:spPr bwMode="auto">
          <a:xfrm>
            <a:off x="1905000" y="1785939"/>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It is perhaps easier to conceptualise </a:t>
            </a:r>
            <a:r>
              <a:rPr lang="en-GB" altLang="en-US">
                <a:latin typeface="Symbol" panose="05050102010706020507" pitchFamily="18" charset="2"/>
              </a:rPr>
              <a:t>a </a:t>
            </a:r>
            <a:r>
              <a:rPr lang="en-GB" altLang="en-US">
                <a:cs typeface="Tahoma" panose="020B0604030504040204" pitchFamily="34" charset="0"/>
              </a:rPr>
              <a:t>by seeing what happens </a:t>
            </a:r>
            <a:r>
              <a:rPr lang="en-GB" altLang="en-US"/>
              <a:t>if we move the sample mean </a:t>
            </a:r>
          </a:p>
        </p:txBody>
      </p:sp>
      <p:sp>
        <p:nvSpPr>
          <p:cNvPr id="18" name="AutoShape 12"/>
          <p:cNvSpPr>
            <a:spLocks noChangeArrowheads="1"/>
          </p:cNvSpPr>
          <p:nvPr/>
        </p:nvSpPr>
        <p:spPr bwMode="auto">
          <a:xfrm>
            <a:off x="1738313" y="2500314"/>
            <a:ext cx="2786062" cy="1019175"/>
          </a:xfrm>
          <a:prstGeom prst="wedgeRoundRectCallout">
            <a:avLst>
              <a:gd name="adj1" fmla="val 72569"/>
              <a:gd name="adj2" fmla="val 40236"/>
              <a:gd name="adj3" fmla="val 16667"/>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Sample mean is closer to the ‘red’ population mean</a:t>
            </a:r>
          </a:p>
        </p:txBody>
      </p:sp>
      <p:sp>
        <p:nvSpPr>
          <p:cNvPr id="19" name="AutoShape 12"/>
          <p:cNvSpPr>
            <a:spLocks noChangeArrowheads="1"/>
          </p:cNvSpPr>
          <p:nvPr/>
        </p:nvSpPr>
        <p:spPr bwMode="auto">
          <a:xfrm>
            <a:off x="6524626" y="2500313"/>
            <a:ext cx="3571875" cy="1071562"/>
          </a:xfrm>
          <a:prstGeom prst="wedgeRoundRectCallout">
            <a:avLst>
              <a:gd name="adj1" fmla="val -76347"/>
              <a:gd name="adj2" fmla="val 241102"/>
              <a:gd name="adj3" fmla="val 16667"/>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Area under the curve to the right of sample mean(</a:t>
            </a:r>
            <a:r>
              <a:rPr lang="en-GB" altLang="en-US">
                <a:latin typeface="Symbol" panose="05050102010706020507" pitchFamily="18" charset="2"/>
              </a:rPr>
              <a:t>a</a:t>
            </a:r>
            <a:r>
              <a:rPr lang="en-GB" altLang="en-US">
                <a:cs typeface="Tahoma" panose="020B0604030504040204" pitchFamily="34" charset="0"/>
              </a:rPr>
              <a:t>) is bigger</a:t>
            </a:r>
            <a:endParaRPr lang="en-GB" altLang="en-US"/>
          </a:p>
        </p:txBody>
      </p:sp>
      <p:sp>
        <p:nvSpPr>
          <p:cNvPr id="20" name="Text Box 14"/>
          <p:cNvSpPr txBox="1">
            <a:spLocks noChangeArrowheads="1"/>
          </p:cNvSpPr>
          <p:nvPr/>
        </p:nvSpPr>
        <p:spPr bwMode="auto">
          <a:xfrm>
            <a:off x="8124825" y="3714750"/>
            <a:ext cx="21859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The larger </a:t>
            </a:r>
            <a:r>
              <a:rPr lang="en-GB" altLang="en-US">
                <a:latin typeface="Symbol" panose="05050102010706020507" pitchFamily="18" charset="2"/>
              </a:rPr>
              <a:t>a</a:t>
            </a:r>
            <a:r>
              <a:rPr lang="en-GB" altLang="en-US">
                <a:cs typeface="Tahoma" panose="020B0604030504040204" pitchFamily="34" charset="0"/>
              </a:rPr>
              <a:t>, the greater the chance that the sample comes from the ‘Red’ population</a:t>
            </a:r>
            <a:endParaRPr lang="en-GB" altLang="en-US"/>
          </a:p>
        </p:txBody>
      </p:sp>
    </p:spTree>
    <p:extLst>
      <p:ext uri="{BB962C8B-B14F-4D97-AF65-F5344CB8AC3E}">
        <p14:creationId xmlns:p14="http://schemas.microsoft.com/office/powerpoint/2010/main" val="794849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ltLang="en-US"/>
              <a:t>COMPARING TWO SAMPLES</a:t>
            </a:r>
          </a:p>
        </p:txBody>
      </p:sp>
      <p:sp>
        <p:nvSpPr>
          <p:cNvPr id="47107"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8"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09"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1"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2" name="Text Box 8"/>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7113" name="Text Box 9"/>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47114" name="Text Box 10"/>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7115" name="Line 11"/>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16" name="Text Box 12"/>
          <p:cNvSpPr txBox="1">
            <a:spLocks noChangeArrowheads="1"/>
          </p:cNvSpPr>
          <p:nvPr/>
        </p:nvSpPr>
        <p:spPr bwMode="auto">
          <a:xfrm>
            <a:off x="1905000" y="1889126"/>
            <a:ext cx="838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The </a:t>
            </a:r>
            <a:r>
              <a:rPr lang="en-GB" altLang="en-US">
                <a:latin typeface="Symbol" panose="05050102010706020507" pitchFamily="18" charset="2"/>
              </a:rPr>
              <a:t>a</a:t>
            </a:r>
            <a:r>
              <a:rPr lang="en-GB" altLang="en-US"/>
              <a:t> level represents the probability of finding a significant difference between the two means when none exists </a:t>
            </a:r>
          </a:p>
        </p:txBody>
      </p:sp>
      <p:sp>
        <p:nvSpPr>
          <p:cNvPr id="47117" name="Text Box 13"/>
          <p:cNvSpPr txBox="1">
            <a:spLocks noChangeArrowheads="1"/>
          </p:cNvSpPr>
          <p:nvPr/>
        </p:nvSpPr>
        <p:spPr bwMode="auto">
          <a:xfrm>
            <a:off x="7315200" y="2667001"/>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This is known as a </a:t>
            </a:r>
            <a:r>
              <a:rPr lang="en-GB" altLang="en-US" i="1"/>
              <a:t>Type I error</a:t>
            </a:r>
          </a:p>
        </p:txBody>
      </p:sp>
      <p:sp>
        <p:nvSpPr>
          <p:cNvPr id="47118" name="Freeform 14"/>
          <p:cNvSpPr>
            <a:spLocks/>
          </p:cNvSpPr>
          <p:nvPr/>
        </p:nvSpPr>
        <p:spPr bwMode="auto">
          <a:xfrm>
            <a:off x="6172200" y="2667000"/>
            <a:ext cx="596900" cy="3200400"/>
          </a:xfrm>
          <a:custGeom>
            <a:avLst/>
            <a:gdLst>
              <a:gd name="T0" fmla="*/ 2147483647 w 376"/>
              <a:gd name="T1" fmla="*/ 0 h 1728"/>
              <a:gd name="T2" fmla="*/ 2147483647 w 376"/>
              <a:gd name="T3" fmla="*/ 2147483647 h 1728"/>
              <a:gd name="T4" fmla="*/ 0 w 376"/>
              <a:gd name="T5" fmla="*/ 2147483647 h 1728"/>
              <a:gd name="T6" fmla="*/ 0 60000 65536"/>
              <a:gd name="T7" fmla="*/ 0 60000 65536"/>
              <a:gd name="T8" fmla="*/ 0 60000 65536"/>
              <a:gd name="T9" fmla="*/ 0 w 376"/>
              <a:gd name="T10" fmla="*/ 0 h 1728"/>
              <a:gd name="T11" fmla="*/ 376 w 376"/>
              <a:gd name="T12" fmla="*/ 1728 h 1728"/>
            </a:gdLst>
            <a:ahLst/>
            <a:cxnLst>
              <a:cxn ang="T6">
                <a:pos x="T0" y="T1"/>
              </a:cxn>
              <a:cxn ang="T7">
                <a:pos x="T2" y="T3"/>
              </a:cxn>
              <a:cxn ang="T8">
                <a:pos x="T4" y="T5"/>
              </a:cxn>
            </a:cxnLst>
            <a:rect l="T9" t="T10" r="T11" b="T12"/>
            <a:pathLst>
              <a:path w="376" h="1728">
                <a:moveTo>
                  <a:pt x="240" y="0"/>
                </a:moveTo>
                <a:cubicBezTo>
                  <a:pt x="308" y="360"/>
                  <a:pt x="376" y="720"/>
                  <a:pt x="336" y="1008"/>
                </a:cubicBezTo>
                <a:cubicBezTo>
                  <a:pt x="296" y="1296"/>
                  <a:pt x="56" y="1616"/>
                  <a:pt x="0" y="1728"/>
                </a:cubicBezTo>
              </a:path>
            </a:pathLst>
          </a:custGeom>
          <a:noFill/>
          <a:ln w="5715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0009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Ταξινόμηση των μεταβλητών ως προς τη θέση τους στο σχήμα «αίτιο - αποτέλεσμα»</a:t>
            </a:r>
          </a:p>
        </p:txBody>
      </p:sp>
      <p:sp>
        <p:nvSpPr>
          <p:cNvPr id="5" name="Θέση περιεχομένου 4"/>
          <p:cNvSpPr>
            <a:spLocks noGrp="1"/>
          </p:cNvSpPr>
          <p:nvPr>
            <p:ph idx="1"/>
          </p:nvPr>
        </p:nvSpPr>
        <p:spPr/>
        <p:txBody>
          <a:bodyPr>
            <a:normAutofit/>
          </a:bodyPr>
          <a:lstStyle/>
          <a:p>
            <a:pPr marL="342900" lvl="1" indent="-342900">
              <a:buFont typeface="Arial" pitchFamily="34" charset="0"/>
              <a:buChar char="•"/>
            </a:pPr>
            <a:r>
              <a:rPr lang="el-GR" b="1" dirty="0"/>
              <a:t>Ανεξάρτητη</a:t>
            </a:r>
            <a:r>
              <a:rPr lang="el-GR" dirty="0"/>
              <a:t> </a:t>
            </a:r>
            <a:r>
              <a:rPr lang="en-US" dirty="0"/>
              <a:t>{independent variable}</a:t>
            </a:r>
            <a:endParaRPr lang="el-GR" dirty="0"/>
          </a:p>
          <a:p>
            <a:pPr marL="742950" lvl="2" indent="-342900"/>
            <a:r>
              <a:rPr lang="el-GR" sz="2000" dirty="0"/>
              <a:t>Οι τιμές της καθορίζονται από τον ερευνητή. (Τύπος ασθένειας)</a:t>
            </a:r>
          </a:p>
          <a:p>
            <a:pPr marL="342900" lvl="1" indent="-342900">
              <a:buFont typeface="Arial" pitchFamily="34" charset="0"/>
              <a:buChar char="•"/>
            </a:pPr>
            <a:r>
              <a:rPr lang="el-GR" b="1" dirty="0"/>
              <a:t>Εξαρτημένη</a:t>
            </a:r>
            <a:r>
              <a:rPr lang="el-GR" dirty="0"/>
              <a:t> {</a:t>
            </a:r>
            <a:r>
              <a:rPr lang="en-US" dirty="0"/>
              <a:t>dependent variable}</a:t>
            </a:r>
          </a:p>
          <a:p>
            <a:pPr lvl="2"/>
            <a:r>
              <a:rPr lang="el-GR" sz="1800" dirty="0"/>
              <a:t>Οι τιμές αναμένεται να εξαρτώνται από τις τιμές της ανεξάρτητης. (Κάπνισμα)</a:t>
            </a:r>
            <a:endParaRPr lang="en-US" sz="1800" dirty="0"/>
          </a:p>
          <a:p>
            <a:pPr lvl="2"/>
            <a:endParaRPr lang="en-US" sz="1800" dirty="0"/>
          </a:p>
          <a:p>
            <a:pPr marL="0" indent="0" algn="just">
              <a:buNone/>
            </a:pPr>
            <a:r>
              <a:rPr lang="el-GR" sz="2300" dirty="0"/>
              <a:t>Στα πλαίσια μιας έρευνας που αναζητούμε για παράδειγμα την πιθανή επίδραση διαφόρων παραγόντων (μεταβλητών) σε μια ή περισσότερες μεταβλητές, τότε οι τελευταίες αποτελούν τις εξαρτημένες μεταβλητές και οι παράγοντες τις ανεξάρτητες μεταβλητές της έρευνας.</a:t>
            </a:r>
          </a:p>
        </p:txBody>
      </p:sp>
    </p:spTree>
    <p:extLst>
      <p:ext uri="{BB962C8B-B14F-4D97-AF65-F5344CB8AC3E}">
        <p14:creationId xmlns:p14="http://schemas.microsoft.com/office/powerpoint/2010/main" val="696304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tLang="en-US"/>
              <a:t>COMPARING TWO SAMPLES</a:t>
            </a:r>
          </a:p>
        </p:txBody>
      </p:sp>
      <p:sp>
        <p:nvSpPr>
          <p:cNvPr id="48131"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3"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5"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Text Box 8"/>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8137" name="Text Box 9"/>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48138" name="Text Box 10"/>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8139" name="Line 11"/>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Text Box 12"/>
          <p:cNvSpPr txBox="1">
            <a:spLocks noChangeArrowheads="1"/>
          </p:cNvSpPr>
          <p:nvPr/>
        </p:nvSpPr>
        <p:spPr bwMode="auto">
          <a:xfrm>
            <a:off x="1905000" y="1828801"/>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The area under the ‘other population’ curve (blue) to the left of our sample IQ of 107.5 represents the likelihood of observing this sample mean of 107.5 </a:t>
            </a:r>
            <a:r>
              <a:rPr lang="en-GB" altLang="en-US" u="sng"/>
              <a:t>by chance</a:t>
            </a:r>
            <a:r>
              <a:rPr lang="en-GB" altLang="en-US"/>
              <a:t> under the alternative hypothesis (that the sample is from the ‘other population’)</a:t>
            </a:r>
          </a:p>
        </p:txBody>
      </p:sp>
      <p:sp>
        <p:nvSpPr>
          <p:cNvPr id="430093" name="Freeform 13"/>
          <p:cNvSpPr>
            <a:spLocks/>
          </p:cNvSpPr>
          <p:nvPr/>
        </p:nvSpPr>
        <p:spPr bwMode="auto">
          <a:xfrm flipH="1">
            <a:off x="5181600" y="3124200"/>
            <a:ext cx="457200" cy="2743200"/>
          </a:xfrm>
          <a:custGeom>
            <a:avLst/>
            <a:gdLst>
              <a:gd name="T0" fmla="*/ 2147483647 w 376"/>
              <a:gd name="T1" fmla="*/ 0 h 1728"/>
              <a:gd name="T2" fmla="*/ 2147483647 w 376"/>
              <a:gd name="T3" fmla="*/ 2147483647 h 1728"/>
              <a:gd name="T4" fmla="*/ 0 w 376"/>
              <a:gd name="T5" fmla="*/ 2147483647 h 1728"/>
              <a:gd name="T6" fmla="*/ 0 60000 65536"/>
              <a:gd name="T7" fmla="*/ 0 60000 65536"/>
              <a:gd name="T8" fmla="*/ 0 60000 65536"/>
              <a:gd name="T9" fmla="*/ 0 w 376"/>
              <a:gd name="T10" fmla="*/ 0 h 1728"/>
              <a:gd name="T11" fmla="*/ 376 w 376"/>
              <a:gd name="T12" fmla="*/ 1728 h 1728"/>
            </a:gdLst>
            <a:ahLst/>
            <a:cxnLst>
              <a:cxn ang="T6">
                <a:pos x="T0" y="T1"/>
              </a:cxn>
              <a:cxn ang="T7">
                <a:pos x="T2" y="T3"/>
              </a:cxn>
              <a:cxn ang="T8">
                <a:pos x="T4" y="T5"/>
              </a:cxn>
            </a:cxnLst>
            <a:rect l="T9" t="T10" r="T11" b="T12"/>
            <a:pathLst>
              <a:path w="376" h="1728">
                <a:moveTo>
                  <a:pt x="240" y="0"/>
                </a:moveTo>
                <a:cubicBezTo>
                  <a:pt x="308" y="360"/>
                  <a:pt x="376" y="720"/>
                  <a:pt x="336" y="1008"/>
                </a:cubicBezTo>
                <a:cubicBezTo>
                  <a:pt x="296" y="1296"/>
                  <a:pt x="56" y="1616"/>
                  <a:pt x="0" y="1728"/>
                </a:cubicBezTo>
              </a:path>
            </a:pathLst>
          </a:custGeom>
          <a:noFill/>
          <a:ln w="5715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094" name="Text Box 14"/>
          <p:cNvSpPr txBox="1">
            <a:spLocks noChangeArrowheads="1"/>
          </p:cNvSpPr>
          <p:nvPr/>
        </p:nvSpPr>
        <p:spPr bwMode="auto">
          <a:xfrm>
            <a:off x="7696200" y="3336926"/>
            <a:ext cx="251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This is known as the </a:t>
            </a:r>
            <a:r>
              <a:rPr lang="en-GB" altLang="en-US">
                <a:latin typeface="Symbol" panose="05050102010706020507" pitchFamily="18" charset="2"/>
              </a:rPr>
              <a:t>b</a:t>
            </a:r>
            <a:r>
              <a:rPr lang="en-GB" altLang="en-US"/>
              <a:t> level and is normally set at 0.20</a:t>
            </a:r>
          </a:p>
        </p:txBody>
      </p:sp>
    </p:spTree>
    <p:extLst>
      <p:ext uri="{BB962C8B-B14F-4D97-AF65-F5344CB8AC3E}">
        <p14:creationId xmlns:p14="http://schemas.microsoft.com/office/powerpoint/2010/main" val="2293736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30093"/>
                                        </p:tgtEl>
                                        <p:attrNameLst>
                                          <p:attrName>style.visibility</p:attrName>
                                        </p:attrNameLst>
                                      </p:cBhvr>
                                      <p:to>
                                        <p:strVal val="visible"/>
                                      </p:to>
                                    </p:set>
                                    <p:animEffect transition="in" filter="wipe(up)">
                                      <p:cBhvr>
                                        <p:cTn id="7" dur="500"/>
                                        <p:tgtEl>
                                          <p:spTgt spid="4300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30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ltLang="en-US"/>
              <a:t>COMPARING TWO SAMPLES</a:t>
            </a:r>
          </a:p>
        </p:txBody>
      </p:sp>
      <p:sp>
        <p:nvSpPr>
          <p:cNvPr id="49155"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6"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7"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9"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Text Box 8"/>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49161" name="Text Box 9"/>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49162" name="Text Box 10"/>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49163" name="Line 11"/>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164" name="Text Box 12"/>
          <p:cNvSpPr txBox="1">
            <a:spLocks noChangeArrowheads="1"/>
          </p:cNvSpPr>
          <p:nvPr/>
        </p:nvSpPr>
        <p:spPr bwMode="auto">
          <a:xfrm>
            <a:off x="1905000" y="1889126"/>
            <a:ext cx="838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The </a:t>
            </a:r>
            <a:r>
              <a:rPr lang="en-GB" altLang="en-US">
                <a:latin typeface="Symbol" panose="05050102010706020507" pitchFamily="18" charset="2"/>
              </a:rPr>
              <a:t>b</a:t>
            </a:r>
            <a:r>
              <a:rPr lang="en-GB" altLang="en-US"/>
              <a:t> level represents the probability of not finding a significant difference between the two means when one exists </a:t>
            </a:r>
          </a:p>
        </p:txBody>
      </p:sp>
      <p:sp>
        <p:nvSpPr>
          <p:cNvPr id="49165" name="Text Box 13"/>
          <p:cNvSpPr txBox="1">
            <a:spLocks noChangeArrowheads="1"/>
          </p:cNvSpPr>
          <p:nvPr/>
        </p:nvSpPr>
        <p:spPr bwMode="auto">
          <a:xfrm>
            <a:off x="5105400" y="2667001"/>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This is known as a </a:t>
            </a:r>
            <a:r>
              <a:rPr lang="en-GB" altLang="en-US" i="1"/>
              <a:t>Type II error</a:t>
            </a:r>
            <a:r>
              <a:rPr lang="en-GB" altLang="en-US"/>
              <a:t> (usually due to inadequate sample size)</a:t>
            </a:r>
          </a:p>
        </p:txBody>
      </p:sp>
      <p:sp>
        <p:nvSpPr>
          <p:cNvPr id="49166" name="Freeform 14"/>
          <p:cNvSpPr>
            <a:spLocks/>
          </p:cNvSpPr>
          <p:nvPr/>
        </p:nvSpPr>
        <p:spPr bwMode="auto">
          <a:xfrm flipH="1">
            <a:off x="5181600" y="2590800"/>
            <a:ext cx="457200" cy="3276600"/>
          </a:xfrm>
          <a:custGeom>
            <a:avLst/>
            <a:gdLst>
              <a:gd name="T0" fmla="*/ 2147483647 w 376"/>
              <a:gd name="T1" fmla="*/ 0 h 1728"/>
              <a:gd name="T2" fmla="*/ 2147483647 w 376"/>
              <a:gd name="T3" fmla="*/ 2147483647 h 1728"/>
              <a:gd name="T4" fmla="*/ 0 w 376"/>
              <a:gd name="T5" fmla="*/ 2147483647 h 1728"/>
              <a:gd name="T6" fmla="*/ 0 60000 65536"/>
              <a:gd name="T7" fmla="*/ 0 60000 65536"/>
              <a:gd name="T8" fmla="*/ 0 60000 65536"/>
              <a:gd name="T9" fmla="*/ 0 w 376"/>
              <a:gd name="T10" fmla="*/ 0 h 1728"/>
              <a:gd name="T11" fmla="*/ 376 w 376"/>
              <a:gd name="T12" fmla="*/ 1728 h 1728"/>
            </a:gdLst>
            <a:ahLst/>
            <a:cxnLst>
              <a:cxn ang="T6">
                <a:pos x="T0" y="T1"/>
              </a:cxn>
              <a:cxn ang="T7">
                <a:pos x="T2" y="T3"/>
              </a:cxn>
              <a:cxn ang="T8">
                <a:pos x="T4" y="T5"/>
              </a:cxn>
            </a:cxnLst>
            <a:rect l="T9" t="T10" r="T11" b="T12"/>
            <a:pathLst>
              <a:path w="376" h="1728">
                <a:moveTo>
                  <a:pt x="240" y="0"/>
                </a:moveTo>
                <a:cubicBezTo>
                  <a:pt x="308" y="360"/>
                  <a:pt x="376" y="720"/>
                  <a:pt x="336" y="1008"/>
                </a:cubicBezTo>
                <a:cubicBezTo>
                  <a:pt x="296" y="1296"/>
                  <a:pt x="56" y="1616"/>
                  <a:pt x="0" y="1728"/>
                </a:cubicBezTo>
              </a:path>
            </a:pathLst>
          </a:custGeom>
          <a:noFill/>
          <a:ln w="5715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505710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ltLang="en-US"/>
              <a:t>COMPARING TWO SAMPLES</a:t>
            </a:r>
          </a:p>
        </p:txBody>
      </p:sp>
      <p:sp>
        <p:nvSpPr>
          <p:cNvPr id="50179"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Freeform 4"/>
          <p:cNvSpPr>
            <a:spLocks/>
          </p:cNvSpPr>
          <p:nvPr/>
        </p:nvSpPr>
        <p:spPr bwMode="auto">
          <a:xfrm>
            <a:off x="2362200" y="5072064"/>
            <a:ext cx="4191000" cy="871537"/>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1" name="Line 5"/>
          <p:cNvSpPr>
            <a:spLocks noChangeShapeType="1"/>
          </p:cNvSpPr>
          <p:nvPr/>
        </p:nvSpPr>
        <p:spPr bwMode="auto">
          <a:xfrm flipH="1" flipV="1">
            <a:off x="4449764" y="5072064"/>
            <a:ext cx="46037" cy="94773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Freeform 6"/>
          <p:cNvSpPr>
            <a:spLocks/>
          </p:cNvSpPr>
          <p:nvPr/>
        </p:nvSpPr>
        <p:spPr bwMode="auto">
          <a:xfrm>
            <a:off x="4800600" y="5072064"/>
            <a:ext cx="4191000" cy="871537"/>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3" name="Line 7"/>
          <p:cNvSpPr>
            <a:spLocks noChangeShapeType="1"/>
          </p:cNvSpPr>
          <p:nvPr/>
        </p:nvSpPr>
        <p:spPr bwMode="auto">
          <a:xfrm flipH="1" flipV="1">
            <a:off x="6881814" y="5072064"/>
            <a:ext cx="52387" cy="947737"/>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Text Box 8"/>
          <p:cNvSpPr txBox="1">
            <a:spLocks noChangeArrowheads="1"/>
          </p:cNvSpPr>
          <p:nvPr/>
        </p:nvSpPr>
        <p:spPr bwMode="auto">
          <a:xfrm>
            <a:off x="41783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100</a:t>
            </a:r>
          </a:p>
        </p:txBody>
      </p:sp>
      <p:sp>
        <p:nvSpPr>
          <p:cNvPr id="50185" name="Text Box 9"/>
          <p:cNvSpPr txBox="1">
            <a:spLocks noChangeArrowheads="1"/>
          </p:cNvSpPr>
          <p:nvPr/>
        </p:nvSpPr>
        <p:spPr bwMode="auto">
          <a:xfrm>
            <a:off x="5638800" y="6019801"/>
            <a:ext cx="83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107.5</a:t>
            </a:r>
          </a:p>
        </p:txBody>
      </p:sp>
      <p:sp>
        <p:nvSpPr>
          <p:cNvPr id="50186" name="Text Box 10"/>
          <p:cNvSpPr txBox="1">
            <a:spLocks noChangeArrowheads="1"/>
          </p:cNvSpPr>
          <p:nvPr/>
        </p:nvSpPr>
        <p:spPr bwMode="auto">
          <a:xfrm>
            <a:off x="6629400" y="6019801"/>
            <a:ext cx="62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110</a:t>
            </a:r>
          </a:p>
        </p:txBody>
      </p:sp>
      <p:sp>
        <p:nvSpPr>
          <p:cNvPr id="50187" name="Line 11"/>
          <p:cNvSpPr>
            <a:spLocks noChangeShapeType="1"/>
          </p:cNvSpPr>
          <p:nvPr/>
        </p:nvSpPr>
        <p:spPr bwMode="auto">
          <a:xfrm flipV="1">
            <a:off x="6019800" y="3429000"/>
            <a:ext cx="0" cy="259080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Text Box 12"/>
          <p:cNvSpPr txBox="1">
            <a:spLocks noChangeArrowheads="1"/>
          </p:cNvSpPr>
          <p:nvPr/>
        </p:nvSpPr>
        <p:spPr bwMode="auto">
          <a:xfrm>
            <a:off x="1905000" y="1889125"/>
            <a:ext cx="838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Note that if the population sizes are reduced, the standard error increases, and so does </a:t>
            </a:r>
            <a:r>
              <a:rPr lang="en-GB" altLang="en-US">
                <a:latin typeface="Symbol" panose="05050102010706020507" pitchFamily="18" charset="2"/>
              </a:rPr>
              <a:t>b</a:t>
            </a:r>
            <a:r>
              <a:rPr lang="en-GB" altLang="en-US"/>
              <a:t> (hence also the probability of failing to find a significant difference  between the two means) </a:t>
            </a:r>
          </a:p>
        </p:txBody>
      </p:sp>
      <p:sp>
        <p:nvSpPr>
          <p:cNvPr id="50189" name="Text Box 13"/>
          <p:cNvSpPr txBox="1">
            <a:spLocks noChangeArrowheads="1"/>
          </p:cNvSpPr>
          <p:nvPr/>
        </p:nvSpPr>
        <p:spPr bwMode="auto">
          <a:xfrm>
            <a:off x="7596188" y="3143251"/>
            <a:ext cx="26146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a:t>This increases the likelihood of a Type II error – inadequate sample size is the most common cause of Type II errors </a:t>
            </a:r>
          </a:p>
        </p:txBody>
      </p:sp>
    </p:spTree>
    <p:extLst>
      <p:ext uri="{BB962C8B-B14F-4D97-AF65-F5344CB8AC3E}">
        <p14:creationId xmlns:p14="http://schemas.microsoft.com/office/powerpoint/2010/main" val="1027839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GB" altLang="en-US"/>
              <a:t>STATISTICAL ERRORS: SUMMARY</a:t>
            </a:r>
          </a:p>
        </p:txBody>
      </p:sp>
      <p:graphicFrame>
        <p:nvGraphicFramePr>
          <p:cNvPr id="432131" name="Group 3"/>
          <p:cNvGraphicFramePr>
            <a:graphicFrameLocks noGrp="1"/>
          </p:cNvGraphicFramePr>
          <p:nvPr>
            <p:ph type="tbl" idx="1"/>
          </p:nvPr>
        </p:nvGraphicFramePr>
        <p:xfrm>
          <a:off x="2438400" y="1785938"/>
          <a:ext cx="7391400" cy="3886200"/>
        </p:xfrm>
        <a:graphic>
          <a:graphicData uri="http://schemas.openxmlformats.org/drawingml/2006/table">
            <a:tbl>
              <a:tblPr/>
              <a:tblGrid>
                <a:gridCol w="1889125">
                  <a:extLst>
                    <a:ext uri="{9D8B030D-6E8A-4147-A177-3AD203B41FA5}">
                      <a16:colId xmlns:a16="http://schemas.microsoft.com/office/drawing/2014/main" val="20000"/>
                    </a:ext>
                  </a:extLst>
                </a:gridCol>
                <a:gridCol w="5502275">
                  <a:extLst>
                    <a:ext uri="{9D8B030D-6E8A-4147-A177-3AD203B41FA5}">
                      <a16:colId xmlns:a16="http://schemas.microsoft.com/office/drawing/2014/main" val="20001"/>
                    </a:ext>
                  </a:extLst>
                </a:gridCol>
              </a:tblGrid>
              <a:tr h="1727200">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Type I 	(</a:t>
                      </a:r>
                      <a:r>
                        <a:rPr kumimoji="0" lang="en-GB" sz="2000" b="1" i="0" u="none" strike="noStrike" cap="none" normalizeH="0" baseline="0" dirty="0">
                          <a:ln>
                            <a:noFill/>
                          </a:ln>
                          <a:solidFill>
                            <a:schemeClr val="tx1"/>
                          </a:solidFill>
                          <a:effectLst/>
                          <a:latin typeface="Symbol" pitchFamily="18" charset="2"/>
                        </a:rPr>
                        <a:t>a</a:t>
                      </a:r>
                      <a:r>
                        <a:rPr kumimoji="0" lang="en-GB" sz="2000" b="1" i="0" u="none" strike="noStrike" cap="none" normalizeH="0" baseline="0" dirty="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a:ln>
                            <a:noFill/>
                          </a:ln>
                          <a:solidFill>
                            <a:schemeClr val="tx1"/>
                          </a:solidFill>
                          <a:effectLst/>
                          <a:latin typeface="Tahoma" pitchFamily="34" charset="0"/>
                        </a:rPr>
                        <a:t>‘False positive’</a:t>
                      </a:r>
                    </a:p>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a:ln>
                            <a:noFill/>
                          </a:ln>
                          <a:solidFill>
                            <a:schemeClr val="tx1"/>
                          </a:solidFill>
                          <a:effectLst/>
                          <a:latin typeface="Tahoma" pitchFamily="34" charset="0"/>
                        </a:rPr>
                        <a:t>Find a significant difference even though one does not exist</a:t>
                      </a:r>
                    </a:p>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a:ln>
                            <a:noFill/>
                          </a:ln>
                          <a:solidFill>
                            <a:schemeClr val="tx1"/>
                          </a:solidFill>
                          <a:effectLst/>
                          <a:latin typeface="Tahoma" pitchFamily="34" charset="0"/>
                        </a:rPr>
                        <a:t>Usually set at 0.05 (5%) or 0.01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9000">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Type II (</a:t>
                      </a:r>
                      <a:r>
                        <a:rPr kumimoji="0" lang="en-GB" sz="2000" b="1" i="0" u="none" strike="noStrike" cap="none" normalizeH="0" baseline="0" dirty="0">
                          <a:ln>
                            <a:noFill/>
                          </a:ln>
                          <a:solidFill>
                            <a:schemeClr val="tx1"/>
                          </a:solidFill>
                          <a:effectLst/>
                          <a:latin typeface="Symbol" pitchFamily="18" charset="2"/>
                        </a:rPr>
                        <a:t>b</a:t>
                      </a:r>
                      <a:r>
                        <a:rPr kumimoji="0" lang="en-GB" sz="2000" b="1" i="0" u="none" strike="noStrike" cap="none" normalizeH="0" baseline="0" dirty="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dirty="0">
                          <a:ln>
                            <a:noFill/>
                          </a:ln>
                          <a:solidFill>
                            <a:schemeClr val="tx1"/>
                          </a:solidFill>
                          <a:effectLst/>
                          <a:latin typeface="Tahoma" pitchFamily="34" charset="0"/>
                        </a:rPr>
                        <a:t>‘False negative’</a:t>
                      </a:r>
                    </a:p>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dirty="0">
                          <a:ln>
                            <a:noFill/>
                          </a:ln>
                          <a:solidFill>
                            <a:schemeClr val="tx1"/>
                          </a:solidFill>
                          <a:effectLst/>
                          <a:latin typeface="Tahoma" pitchFamily="34" charset="0"/>
                        </a:rPr>
                        <a:t>Fail to find a significant difference even though one exists</a:t>
                      </a:r>
                    </a:p>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dirty="0">
                          <a:ln>
                            <a:noFill/>
                          </a:ln>
                          <a:solidFill>
                            <a:schemeClr val="tx1"/>
                          </a:solidFill>
                          <a:effectLst/>
                          <a:latin typeface="Tahoma" pitchFamily="34" charset="0"/>
                        </a:rPr>
                        <a:t>Usually set at 0.20 (20%)</a:t>
                      </a:r>
                    </a:p>
                    <a:p>
                      <a:pPr marL="280988" marR="0" lvl="0" indent="-280988" algn="l" defTabSz="914400" rtl="0" eaLnBrk="0" fontAlgn="base" latinLnBrk="0" hangingPunct="0">
                        <a:lnSpc>
                          <a:spcPct val="100000"/>
                        </a:lnSpc>
                        <a:spcBef>
                          <a:spcPct val="50000"/>
                        </a:spcBef>
                        <a:spcAft>
                          <a:spcPct val="0"/>
                        </a:spcAft>
                        <a:buClr>
                          <a:srgbClr val="FF0000"/>
                        </a:buClr>
                        <a:buSzPct val="140000"/>
                        <a:buFontTx/>
                        <a:buChar char="•"/>
                        <a:tabLst/>
                      </a:pPr>
                      <a:r>
                        <a:rPr kumimoji="0" lang="en-GB" sz="2000" b="1" i="0" u="none" strike="noStrike" cap="none" normalizeH="0" baseline="0" dirty="0">
                          <a:ln>
                            <a:noFill/>
                          </a:ln>
                          <a:solidFill>
                            <a:schemeClr val="tx1"/>
                          </a:solidFill>
                          <a:effectLst/>
                          <a:latin typeface="Tahoma" pitchFamily="34" charset="0"/>
                        </a:rPr>
                        <a:t>Power = 1 – </a:t>
                      </a:r>
                      <a:r>
                        <a:rPr kumimoji="0" lang="en-GB" sz="2000" b="1" i="0" u="none" strike="noStrike" cap="none" normalizeH="0" baseline="0" dirty="0">
                          <a:ln>
                            <a:noFill/>
                          </a:ln>
                          <a:solidFill>
                            <a:schemeClr val="tx1"/>
                          </a:solidFill>
                          <a:effectLst/>
                          <a:latin typeface="Symbol" pitchFamily="18" charset="2"/>
                        </a:rPr>
                        <a:t>b</a:t>
                      </a:r>
                      <a:r>
                        <a:rPr kumimoji="0" lang="en-GB" sz="2000" b="1" i="0" u="none" strike="noStrike" cap="none" normalizeH="0" baseline="0" dirty="0">
                          <a:ln>
                            <a:noFill/>
                          </a:ln>
                          <a:solidFill>
                            <a:schemeClr val="tx1"/>
                          </a:solidFill>
                          <a:effectLst/>
                          <a:latin typeface="Tahoma" pitchFamily="34" charset="0"/>
                        </a:rPr>
                        <a:t> (</a:t>
                      </a:r>
                      <a:r>
                        <a:rPr kumimoji="0" lang="en-GB" sz="2000" b="1" i="0" u="none" strike="noStrike" cap="none" normalizeH="0" baseline="0" dirty="0" err="1">
                          <a:ln>
                            <a:noFill/>
                          </a:ln>
                          <a:solidFill>
                            <a:schemeClr val="tx1"/>
                          </a:solidFill>
                          <a:effectLst/>
                          <a:latin typeface="Tahoma" pitchFamily="34" charset="0"/>
                        </a:rPr>
                        <a:t>ie</a:t>
                      </a:r>
                      <a:r>
                        <a:rPr kumimoji="0" lang="en-GB" sz="2000" b="1" i="0" u="none" strike="noStrike" cap="none" normalizeH="0" baseline="0" dirty="0">
                          <a:ln>
                            <a:noFill/>
                          </a:ln>
                          <a:solidFill>
                            <a:schemeClr val="tx1"/>
                          </a:solidFill>
                          <a:effectLst/>
                          <a:latin typeface="Tahoma" pitchFamily="34" charset="0"/>
                        </a:rPr>
                        <a:t> usually 80%)</a:t>
                      </a:r>
                      <a:endParaRPr kumimoji="0" lang="en-GB" sz="2000" b="1" i="0" u="none" strike="noStrike" cap="none" normalizeH="0" baseline="0" dirty="0">
                        <a:ln>
                          <a:noFill/>
                        </a:ln>
                        <a:solidFill>
                          <a:schemeClr val="tx1"/>
                        </a:solidFill>
                        <a:effectLst/>
                        <a:latin typeface="Symbol"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214" name="Text Box 14"/>
          <p:cNvSpPr txBox="1">
            <a:spLocks noChangeArrowheads="1"/>
          </p:cNvSpPr>
          <p:nvPr/>
        </p:nvSpPr>
        <p:spPr bwMode="auto">
          <a:xfrm>
            <a:off x="1905000" y="5770564"/>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sz="1800" dirty="0"/>
              <a:t>Remember that power is related to sample size because a larger sample has a smaller SE thus there is less overlap between the curves</a:t>
            </a:r>
          </a:p>
        </p:txBody>
      </p:sp>
    </p:spTree>
    <p:extLst>
      <p:ext uri="{BB962C8B-B14F-4D97-AF65-F5344CB8AC3E}">
        <p14:creationId xmlns:p14="http://schemas.microsoft.com/office/powerpoint/2010/main" val="166523025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14600" y="990600"/>
            <a:ext cx="7227888" cy="609600"/>
          </a:xfrm>
        </p:spPr>
        <p:txBody>
          <a:bodyPr>
            <a:normAutofit fontScale="90000"/>
          </a:bodyPr>
          <a:lstStyle/>
          <a:p>
            <a:r>
              <a:rPr lang="en-GB" altLang="en-US"/>
              <a:t>SAMPLE SIZE: POWER CALCULATIONS</a:t>
            </a:r>
          </a:p>
        </p:txBody>
      </p:sp>
      <p:sp>
        <p:nvSpPr>
          <p:cNvPr id="52227"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8" name="Freeform 4"/>
          <p:cNvSpPr>
            <a:spLocks/>
          </p:cNvSpPr>
          <p:nvPr/>
        </p:nvSpPr>
        <p:spPr bwMode="auto">
          <a:xfrm>
            <a:off x="2362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29" name="Line 5"/>
          <p:cNvSpPr>
            <a:spLocks noChangeShapeType="1"/>
          </p:cNvSpPr>
          <p:nvPr/>
        </p:nvSpPr>
        <p:spPr bwMode="auto">
          <a:xfrm flipV="1">
            <a:off x="4495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0" name="Freeform 6"/>
          <p:cNvSpPr>
            <a:spLocks/>
          </p:cNvSpPr>
          <p:nvPr/>
        </p:nvSpPr>
        <p:spPr bwMode="auto">
          <a:xfrm>
            <a:off x="4800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1" name="Line 7"/>
          <p:cNvSpPr>
            <a:spLocks noChangeShapeType="1"/>
          </p:cNvSpPr>
          <p:nvPr/>
        </p:nvSpPr>
        <p:spPr bwMode="auto">
          <a:xfrm flipV="1">
            <a:off x="6934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2" name="Text Box 9"/>
          <p:cNvSpPr txBox="1">
            <a:spLocks noChangeArrowheads="1"/>
          </p:cNvSpPr>
          <p:nvPr/>
        </p:nvSpPr>
        <p:spPr bwMode="auto">
          <a:xfrm>
            <a:off x="1905000" y="1889126"/>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Using the standard </a:t>
            </a:r>
            <a:r>
              <a:rPr lang="en-GB" altLang="en-US">
                <a:latin typeface="Symbol" panose="05050102010706020507" pitchFamily="18" charset="2"/>
              </a:rPr>
              <a:t>a</a:t>
            </a:r>
            <a:r>
              <a:rPr lang="en-GB" altLang="en-US"/>
              <a:t>=0.05 and </a:t>
            </a:r>
            <a:r>
              <a:rPr lang="en-GB" altLang="en-US">
                <a:latin typeface="Symbol" panose="05050102010706020507" pitchFamily="18" charset="2"/>
              </a:rPr>
              <a:t>b</a:t>
            </a:r>
            <a:r>
              <a:rPr lang="en-GB" altLang="en-US"/>
              <a:t>=0.20, and having estimates for the standard deviation and the difference in sample means, the smallest sample size needed to avoid a Type II error can be calculated with a formula  </a:t>
            </a:r>
          </a:p>
        </p:txBody>
      </p:sp>
    </p:spTree>
    <p:extLst>
      <p:ext uri="{BB962C8B-B14F-4D97-AF65-F5344CB8AC3E}">
        <p14:creationId xmlns:p14="http://schemas.microsoft.com/office/powerpoint/2010/main" val="2018590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ltLang="en-US"/>
              <a:t>POWER CALCULATIONS</a:t>
            </a:r>
          </a:p>
        </p:txBody>
      </p:sp>
      <p:sp>
        <p:nvSpPr>
          <p:cNvPr id="53251" name="Rectangle 3"/>
          <p:cNvSpPr>
            <a:spLocks noGrp="1" noChangeArrowheads="1"/>
          </p:cNvSpPr>
          <p:nvPr>
            <p:ph type="body" idx="1"/>
          </p:nvPr>
        </p:nvSpPr>
        <p:spPr>
          <a:xfrm>
            <a:off x="2438400" y="1905000"/>
            <a:ext cx="7234238" cy="4267200"/>
          </a:xfrm>
        </p:spPr>
        <p:txBody>
          <a:bodyPr>
            <a:normAutofit lnSpcReduction="10000"/>
          </a:bodyPr>
          <a:lstStyle/>
          <a:p>
            <a:pPr algn="just">
              <a:lnSpc>
                <a:spcPct val="90000"/>
              </a:lnSpc>
              <a:spcBef>
                <a:spcPct val="30000"/>
              </a:spcBef>
            </a:pPr>
            <a:r>
              <a:rPr lang="en-GB" altLang="en-US" dirty="0"/>
              <a:t>Intended to estimate sample size required to prevent Type II errors</a:t>
            </a:r>
          </a:p>
          <a:p>
            <a:pPr algn="just">
              <a:lnSpc>
                <a:spcPct val="90000"/>
              </a:lnSpc>
              <a:spcBef>
                <a:spcPct val="30000"/>
              </a:spcBef>
            </a:pPr>
            <a:r>
              <a:rPr lang="en-GB" altLang="en-US" dirty="0"/>
              <a:t>For simplest study designs, can apply a standard formula</a:t>
            </a:r>
          </a:p>
          <a:p>
            <a:pPr algn="just">
              <a:lnSpc>
                <a:spcPct val="90000"/>
              </a:lnSpc>
              <a:spcBef>
                <a:spcPct val="30000"/>
              </a:spcBef>
            </a:pPr>
            <a:r>
              <a:rPr lang="en-GB" altLang="en-US" dirty="0"/>
              <a:t>Essential requirements:</a:t>
            </a:r>
          </a:p>
          <a:p>
            <a:pPr lvl="1" algn="just">
              <a:lnSpc>
                <a:spcPct val="90000"/>
              </a:lnSpc>
              <a:spcBef>
                <a:spcPct val="30000"/>
              </a:spcBef>
            </a:pPr>
            <a:r>
              <a:rPr lang="en-GB" altLang="en-US" dirty="0"/>
              <a:t>A research hypothesis</a:t>
            </a:r>
          </a:p>
          <a:p>
            <a:pPr lvl="1" algn="just">
              <a:lnSpc>
                <a:spcPct val="90000"/>
              </a:lnSpc>
              <a:spcBef>
                <a:spcPct val="30000"/>
              </a:spcBef>
            </a:pPr>
            <a:r>
              <a:rPr lang="en-GB" altLang="en-US" dirty="0"/>
              <a:t>A measure (or estimate) of variability for the outcome measure</a:t>
            </a:r>
          </a:p>
          <a:p>
            <a:pPr lvl="1" algn="just">
              <a:lnSpc>
                <a:spcPct val="90000"/>
              </a:lnSpc>
              <a:spcBef>
                <a:spcPct val="30000"/>
              </a:spcBef>
            </a:pPr>
            <a:r>
              <a:rPr lang="en-GB" altLang="en-US" dirty="0"/>
              <a:t>The difference (between intervention and control groups) that would be considered clinically important</a:t>
            </a:r>
          </a:p>
        </p:txBody>
      </p:sp>
    </p:spTree>
    <p:extLst>
      <p:ext uri="{BB962C8B-B14F-4D97-AF65-F5344CB8AC3E}">
        <p14:creationId xmlns:p14="http://schemas.microsoft.com/office/powerpoint/2010/main" val="3790489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754314" y="990600"/>
            <a:ext cx="7380287" cy="609600"/>
          </a:xfrm>
        </p:spPr>
        <p:txBody>
          <a:bodyPr>
            <a:noAutofit/>
          </a:bodyPr>
          <a:lstStyle/>
          <a:p>
            <a:r>
              <a:rPr lang="en-GB" altLang="en-US" sz="3600" u="sng" dirty="0"/>
              <a:t>STATISTICAL</a:t>
            </a:r>
            <a:r>
              <a:rPr lang="en-GB" altLang="en-US" sz="3600" dirty="0"/>
              <a:t> SIGNIFICANCE IS NOT NECESSARILY </a:t>
            </a:r>
            <a:r>
              <a:rPr lang="en-GB" altLang="en-US" sz="3600" u="sng" dirty="0"/>
              <a:t>CLINICAL </a:t>
            </a:r>
            <a:r>
              <a:rPr lang="en-GB" altLang="en-US" sz="3600" dirty="0"/>
              <a:t>SIGNIFICANCE</a:t>
            </a:r>
          </a:p>
        </p:txBody>
      </p:sp>
      <p:graphicFrame>
        <p:nvGraphicFramePr>
          <p:cNvPr id="435203" name="Group 3"/>
          <p:cNvGraphicFramePr>
            <a:graphicFrameLocks noGrp="1"/>
          </p:cNvGraphicFramePr>
          <p:nvPr>
            <p:ph type="tbl" idx="1"/>
          </p:nvPr>
        </p:nvGraphicFramePr>
        <p:xfrm>
          <a:off x="2824164" y="2057401"/>
          <a:ext cx="6542087" cy="4097337"/>
        </p:xfrm>
        <a:graphic>
          <a:graphicData uri="http://schemas.openxmlformats.org/drawingml/2006/table">
            <a:tbl>
              <a:tblPr/>
              <a:tblGrid>
                <a:gridCol w="1635125">
                  <a:extLst>
                    <a:ext uri="{9D8B030D-6E8A-4147-A177-3AD203B41FA5}">
                      <a16:colId xmlns:a16="http://schemas.microsoft.com/office/drawing/2014/main" val="20000"/>
                    </a:ext>
                  </a:extLst>
                </a:gridCol>
                <a:gridCol w="1636712">
                  <a:extLst>
                    <a:ext uri="{9D8B030D-6E8A-4147-A177-3AD203B41FA5}">
                      <a16:colId xmlns:a16="http://schemas.microsoft.com/office/drawing/2014/main" val="20001"/>
                    </a:ext>
                  </a:extLst>
                </a:gridCol>
                <a:gridCol w="1635125">
                  <a:extLst>
                    <a:ext uri="{9D8B030D-6E8A-4147-A177-3AD203B41FA5}">
                      <a16:colId xmlns:a16="http://schemas.microsoft.com/office/drawing/2014/main" val="20002"/>
                    </a:ext>
                  </a:extLst>
                </a:gridCol>
                <a:gridCol w="1635125">
                  <a:extLst>
                    <a:ext uri="{9D8B030D-6E8A-4147-A177-3AD203B41FA5}">
                      <a16:colId xmlns:a16="http://schemas.microsoft.com/office/drawing/2014/main" val="20003"/>
                    </a:ext>
                  </a:extLst>
                </a:gridCol>
              </a:tblGrid>
              <a:tr h="701148">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Sample Size</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Population Mean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Sample Mean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p</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5237">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4</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110.0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0.05</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826">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25</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104.0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0.05</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237">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64</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102.5</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0.05</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826">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400</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101.0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0.05</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237">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2,500</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100.4</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0.05</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826">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10,000</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0.05</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141390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754314" y="990600"/>
            <a:ext cx="7608887" cy="609600"/>
          </a:xfrm>
        </p:spPr>
        <p:txBody>
          <a:bodyPr>
            <a:normAutofit fontScale="90000"/>
          </a:bodyPr>
          <a:lstStyle/>
          <a:p>
            <a:r>
              <a:rPr lang="en-GB" altLang="en-US" dirty="0"/>
              <a:t>CLINICALLY SIGNIFICANT IMPROVEMENT</a:t>
            </a:r>
          </a:p>
        </p:txBody>
      </p:sp>
      <p:graphicFrame>
        <p:nvGraphicFramePr>
          <p:cNvPr id="489475" name="Group 3"/>
          <p:cNvGraphicFramePr>
            <a:graphicFrameLocks noGrp="1"/>
          </p:cNvGraphicFramePr>
          <p:nvPr>
            <p:ph type="tbl" idx="1"/>
          </p:nvPr>
        </p:nvGraphicFramePr>
        <p:xfrm>
          <a:off x="2754314" y="1981200"/>
          <a:ext cx="6542087" cy="3962402"/>
        </p:xfrm>
        <a:graphic>
          <a:graphicData uri="http://schemas.openxmlformats.org/drawingml/2006/table">
            <a:tbl>
              <a:tblPr/>
              <a:tblGrid>
                <a:gridCol w="4110037">
                  <a:extLst>
                    <a:ext uri="{9D8B030D-6E8A-4147-A177-3AD203B41FA5}">
                      <a16:colId xmlns:a16="http://schemas.microsoft.com/office/drawing/2014/main" val="20000"/>
                    </a:ext>
                  </a:extLst>
                </a:gridCol>
                <a:gridCol w="2432050">
                  <a:extLst>
                    <a:ext uri="{9D8B030D-6E8A-4147-A177-3AD203B41FA5}">
                      <a16:colId xmlns:a16="http://schemas.microsoft.com/office/drawing/2014/main" val="20001"/>
                    </a:ext>
                  </a:extLst>
                </a:gridCol>
              </a:tblGrid>
              <a:tr h="792163">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Large proportion of patients improving</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Hugdahl &amp; Ost (1981)</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 change which is large in magnitude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Barlow (1981)</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9375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An improvement in patients’ everyday functioning</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Kazdin &amp; Wilson (1978)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92163">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Reduction in symptoms by 50% or more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Jansson &amp; Ost (1982)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92163">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Elimination of the presenting problem</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Kazdin &amp; Wilson (1978)</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296626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AutoShape 2"/>
          <p:cNvSpPr>
            <a:spLocks noChangeArrowheads="1"/>
          </p:cNvSpPr>
          <p:nvPr/>
        </p:nvSpPr>
        <p:spPr bwMode="auto">
          <a:xfrm>
            <a:off x="1666875" y="2571750"/>
            <a:ext cx="2071688" cy="1143000"/>
          </a:xfrm>
          <a:prstGeom prst="wedgeRoundRectCallout">
            <a:avLst>
              <a:gd name="adj1" fmla="val 48574"/>
              <a:gd name="adj2" fmla="val 85421"/>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DISTRIBUTION OF DYSFUNCTIONAL SAMPLE</a:t>
            </a:r>
          </a:p>
        </p:txBody>
      </p:sp>
      <p:grpSp>
        <p:nvGrpSpPr>
          <p:cNvPr id="56323" name="Group 3"/>
          <p:cNvGrpSpPr>
            <a:grpSpLocks/>
          </p:cNvGrpSpPr>
          <p:nvPr/>
        </p:nvGrpSpPr>
        <p:grpSpPr bwMode="auto">
          <a:xfrm flipH="1">
            <a:off x="2514600" y="4800600"/>
            <a:ext cx="838200" cy="838200"/>
            <a:chOff x="2736" y="3024"/>
            <a:chExt cx="528" cy="528"/>
          </a:xfrm>
        </p:grpSpPr>
        <p:sp>
          <p:nvSpPr>
            <p:cNvPr id="56348" name="Freeform 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56349" name="Group 5"/>
            <p:cNvGrpSpPr>
              <a:grpSpLocks/>
            </p:cNvGrpSpPr>
            <p:nvPr/>
          </p:nvGrpSpPr>
          <p:grpSpPr bwMode="auto">
            <a:xfrm>
              <a:off x="2736" y="3024"/>
              <a:ext cx="480" cy="528"/>
              <a:chOff x="2736" y="3024"/>
              <a:chExt cx="480" cy="528"/>
            </a:xfrm>
          </p:grpSpPr>
          <p:sp>
            <p:nvSpPr>
              <p:cNvPr id="56350" name="Freeform 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51" name="Freeform 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52" name="Freeform 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56353" name="Freeform 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54" name="Freeform 1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55" name="Freeform 1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56" name="Freeform 1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57" name="Freeform 1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56324" name="Group 14"/>
          <p:cNvGrpSpPr>
            <a:grpSpLocks/>
          </p:cNvGrpSpPr>
          <p:nvPr/>
        </p:nvGrpSpPr>
        <p:grpSpPr bwMode="auto">
          <a:xfrm>
            <a:off x="5867400" y="4800600"/>
            <a:ext cx="838200" cy="838200"/>
            <a:chOff x="2736" y="3024"/>
            <a:chExt cx="528" cy="528"/>
          </a:xfrm>
        </p:grpSpPr>
        <p:sp>
          <p:nvSpPr>
            <p:cNvPr id="56338" name="Freeform 15"/>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56339" name="Group 16"/>
            <p:cNvGrpSpPr>
              <a:grpSpLocks/>
            </p:cNvGrpSpPr>
            <p:nvPr/>
          </p:nvGrpSpPr>
          <p:grpSpPr bwMode="auto">
            <a:xfrm>
              <a:off x="2736" y="3024"/>
              <a:ext cx="480" cy="528"/>
              <a:chOff x="2736" y="3024"/>
              <a:chExt cx="480" cy="528"/>
            </a:xfrm>
          </p:grpSpPr>
          <p:sp>
            <p:nvSpPr>
              <p:cNvPr id="56340" name="Freeform 17"/>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41" name="Freeform 18"/>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42" name="Freeform 19"/>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56343" name="Freeform 20"/>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44" name="Freeform 21"/>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45" name="Freeform 22"/>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46" name="Freeform 23"/>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6347" name="Freeform 24"/>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56325" name="Rectangle 25"/>
          <p:cNvSpPr>
            <a:spLocks noGrp="1" noChangeArrowheads="1"/>
          </p:cNvSpPr>
          <p:nvPr>
            <p:ph type="title"/>
          </p:nvPr>
        </p:nvSpPr>
        <p:spPr/>
        <p:txBody>
          <a:bodyPr>
            <a:normAutofit fontScale="90000"/>
          </a:bodyPr>
          <a:lstStyle/>
          <a:p>
            <a:r>
              <a:rPr lang="en-GB" altLang="en-US"/>
              <a:t>MEASURES OF CLINICALLY SIGNIFICANT IMPROVEMENT</a:t>
            </a:r>
          </a:p>
        </p:txBody>
      </p:sp>
      <p:sp>
        <p:nvSpPr>
          <p:cNvPr id="56326" name="Line 26"/>
          <p:cNvSpPr>
            <a:spLocks noChangeShapeType="1"/>
          </p:cNvSpPr>
          <p:nvPr/>
        </p:nvSpPr>
        <p:spPr bwMode="auto">
          <a:xfrm>
            <a:off x="2438400" y="57150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Rectangle 27"/>
          <p:cNvSpPr>
            <a:spLocks noChangeArrowheads="1"/>
          </p:cNvSpPr>
          <p:nvPr/>
        </p:nvSpPr>
        <p:spPr bwMode="auto">
          <a:xfrm>
            <a:off x="36337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56328" name="Line 28"/>
          <p:cNvSpPr>
            <a:spLocks noChangeShapeType="1"/>
          </p:cNvSpPr>
          <p:nvPr/>
        </p:nvSpPr>
        <p:spPr bwMode="auto">
          <a:xfrm>
            <a:off x="2179638" y="2832100"/>
            <a:ext cx="301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Rectangle 29"/>
          <p:cNvSpPr>
            <a:spLocks noChangeArrowheads="1"/>
          </p:cNvSpPr>
          <p:nvPr/>
        </p:nvSpPr>
        <p:spPr bwMode="auto">
          <a:xfrm>
            <a:off x="36337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56330" name="Freeform 30"/>
          <p:cNvSpPr>
            <a:spLocks/>
          </p:cNvSpPr>
          <p:nvPr/>
        </p:nvSpPr>
        <p:spPr bwMode="auto">
          <a:xfrm>
            <a:off x="2514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1" name="Text Box 31"/>
          <p:cNvSpPr txBox="1">
            <a:spLocks noChangeArrowheads="1"/>
          </p:cNvSpPr>
          <p:nvPr/>
        </p:nvSpPr>
        <p:spPr bwMode="auto">
          <a:xfrm>
            <a:off x="3381376" y="1928814"/>
            <a:ext cx="2366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dirty="0"/>
              <a:t>ABNORMAL POPULATION</a:t>
            </a:r>
          </a:p>
        </p:txBody>
      </p:sp>
      <p:sp>
        <p:nvSpPr>
          <p:cNvPr id="491552" name="Text Box 32"/>
          <p:cNvSpPr txBox="1">
            <a:spLocks noChangeArrowheads="1"/>
          </p:cNvSpPr>
          <p:nvPr/>
        </p:nvSpPr>
        <p:spPr bwMode="auto">
          <a:xfrm>
            <a:off x="5715000" y="2438401"/>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a</a:t>
            </a:r>
          </a:p>
        </p:txBody>
      </p:sp>
      <p:sp>
        <p:nvSpPr>
          <p:cNvPr id="491553" name="Line 33"/>
          <p:cNvSpPr>
            <a:spLocks noChangeShapeType="1"/>
          </p:cNvSpPr>
          <p:nvPr/>
        </p:nvSpPr>
        <p:spPr bwMode="auto">
          <a:xfrm flipV="1">
            <a:off x="5867400"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54" name="AutoShape 34"/>
          <p:cNvSpPr>
            <a:spLocks noChangeArrowheads="1"/>
          </p:cNvSpPr>
          <p:nvPr/>
        </p:nvSpPr>
        <p:spPr bwMode="auto">
          <a:xfrm>
            <a:off x="7162800" y="4114800"/>
            <a:ext cx="2971800" cy="838200"/>
          </a:xfrm>
          <a:prstGeom prst="wedgeRoundRectCallout">
            <a:avLst>
              <a:gd name="adj1" fmla="val -89157"/>
              <a:gd name="adj2" fmla="val 107764"/>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AREA BEYOND TWO STANDARD DEVIATIONS ABOVE THE MEAN</a:t>
            </a:r>
          </a:p>
        </p:txBody>
      </p:sp>
      <p:sp>
        <p:nvSpPr>
          <p:cNvPr id="491555" name="AutoShape 35"/>
          <p:cNvSpPr>
            <a:spLocks noChangeArrowheads="1"/>
          </p:cNvSpPr>
          <p:nvPr/>
        </p:nvSpPr>
        <p:spPr bwMode="auto">
          <a:xfrm>
            <a:off x="6705600" y="2590800"/>
            <a:ext cx="3429000" cy="1143000"/>
          </a:xfrm>
          <a:prstGeom prst="wedgeRoundRectCallout">
            <a:avLst>
              <a:gd name="adj1" fmla="val -74722"/>
              <a:gd name="adj2" fmla="val 60139"/>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FIRST POSSIBLE CUT-OFF: OUTSIDE THE RANGE OF THE DYSFUNCTIONAL POPULATION</a:t>
            </a:r>
          </a:p>
        </p:txBody>
      </p:sp>
    </p:spTree>
    <p:extLst>
      <p:ext uri="{BB962C8B-B14F-4D97-AF65-F5344CB8AC3E}">
        <p14:creationId xmlns:p14="http://schemas.microsoft.com/office/powerpoint/2010/main" val="936077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22"/>
                                        </p:tgtEl>
                                        <p:attrNameLst>
                                          <p:attrName>style.visibility</p:attrName>
                                        </p:attrNameLst>
                                      </p:cBhvr>
                                      <p:to>
                                        <p:strVal val="visible"/>
                                      </p:to>
                                    </p:set>
                                  </p:childTnLst>
                                  <p:subTnLst>
                                    <p:set>
                                      <p:cBhvr override="childStyle">
                                        <p:cTn dur="1" fill="hold" display="0" masterRel="nextClick" afterEffect="1"/>
                                        <p:tgtEl>
                                          <p:spTgt spid="49152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4"/>
                                        </p:tgtEl>
                                        <p:attrNameLst>
                                          <p:attrName>style.visibility</p:attrName>
                                        </p:attrNameLst>
                                      </p:cBhvr>
                                      <p:to>
                                        <p:strVal val="visible"/>
                                      </p:to>
                                    </p:set>
                                  </p:childTnLst>
                                  <p:subTnLst>
                                    <p:set>
                                      <p:cBhvr override="childStyle">
                                        <p:cTn dur="1" fill="hold" display="0" masterRel="nextClick" afterEffect="1"/>
                                        <p:tgtEl>
                                          <p:spTgt spid="49155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91553"/>
                                        </p:tgtEl>
                                        <p:attrNameLst>
                                          <p:attrName>style.visibility</p:attrName>
                                        </p:attrNameLst>
                                      </p:cBhvr>
                                      <p:to>
                                        <p:strVal val="visible"/>
                                      </p:to>
                                    </p:set>
                                    <p:animEffect transition="in" filter="wipe(down)">
                                      <p:cBhvr>
                                        <p:cTn id="15" dur="500"/>
                                        <p:tgtEl>
                                          <p:spTgt spid="491553"/>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491552"/>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491555"/>
                                        </p:tgtEl>
                                        <p:attrNameLst>
                                          <p:attrName>style.visibility</p:attrName>
                                        </p:attrNameLst>
                                      </p:cBhvr>
                                      <p:to>
                                        <p:strVal val="visible"/>
                                      </p:to>
                                    </p:set>
                                  </p:childTnLst>
                                  <p:subTnLst>
                                    <p:set>
                                      <p:cBhvr override="childStyle">
                                        <p:cTn dur="1" fill="hold" display="0" masterRel="nextClick" afterEffect="1"/>
                                        <p:tgtEl>
                                          <p:spTgt spid="4915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2" grpId="0" animBg="1" autoUpdateAnimBg="0"/>
      <p:bldP spid="491552" grpId="0" autoUpdateAnimBg="0"/>
      <p:bldP spid="491554" grpId="0" animBg="1" autoUpdateAnimBg="0"/>
      <p:bldP spid="491555"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AutoShape 2"/>
          <p:cNvSpPr>
            <a:spLocks noChangeArrowheads="1"/>
          </p:cNvSpPr>
          <p:nvPr/>
        </p:nvSpPr>
        <p:spPr bwMode="auto">
          <a:xfrm>
            <a:off x="7810500" y="4357688"/>
            <a:ext cx="2590800" cy="838200"/>
          </a:xfrm>
          <a:prstGeom prst="wedgeRoundRectCallout">
            <a:avLst>
              <a:gd name="adj1" fmla="val -87648"/>
              <a:gd name="adj2" fmla="val -57148"/>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DISTRIBUTION OF FUNCTIONAL (‘NORMAL’) SAMPLE</a:t>
            </a:r>
          </a:p>
        </p:txBody>
      </p:sp>
      <p:grpSp>
        <p:nvGrpSpPr>
          <p:cNvPr id="57347" name="Group 3"/>
          <p:cNvGrpSpPr>
            <a:grpSpLocks/>
          </p:cNvGrpSpPr>
          <p:nvPr/>
        </p:nvGrpSpPr>
        <p:grpSpPr bwMode="auto">
          <a:xfrm flipH="1">
            <a:off x="2514600" y="4800600"/>
            <a:ext cx="838200" cy="838200"/>
            <a:chOff x="2736" y="3024"/>
            <a:chExt cx="528" cy="528"/>
          </a:xfrm>
        </p:grpSpPr>
        <p:sp>
          <p:nvSpPr>
            <p:cNvPr id="57400" name="Freeform 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57401" name="Group 5"/>
            <p:cNvGrpSpPr>
              <a:grpSpLocks/>
            </p:cNvGrpSpPr>
            <p:nvPr/>
          </p:nvGrpSpPr>
          <p:grpSpPr bwMode="auto">
            <a:xfrm>
              <a:off x="2736" y="3024"/>
              <a:ext cx="480" cy="528"/>
              <a:chOff x="2736" y="3024"/>
              <a:chExt cx="480" cy="528"/>
            </a:xfrm>
          </p:grpSpPr>
          <p:sp>
            <p:nvSpPr>
              <p:cNvPr id="57402" name="Freeform 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403" name="Freeform 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404" name="Freeform 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57405" name="Freeform 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406" name="Freeform 1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407" name="Freeform 1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408" name="Freeform 1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409" name="Freeform 1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57348" name="Group 14"/>
          <p:cNvGrpSpPr>
            <a:grpSpLocks/>
          </p:cNvGrpSpPr>
          <p:nvPr/>
        </p:nvGrpSpPr>
        <p:grpSpPr bwMode="auto">
          <a:xfrm>
            <a:off x="5867400" y="4800600"/>
            <a:ext cx="838200" cy="838200"/>
            <a:chOff x="2736" y="3024"/>
            <a:chExt cx="528" cy="528"/>
          </a:xfrm>
        </p:grpSpPr>
        <p:sp>
          <p:nvSpPr>
            <p:cNvPr id="57390" name="Freeform 15"/>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57391" name="Group 16"/>
            <p:cNvGrpSpPr>
              <a:grpSpLocks/>
            </p:cNvGrpSpPr>
            <p:nvPr/>
          </p:nvGrpSpPr>
          <p:grpSpPr bwMode="auto">
            <a:xfrm>
              <a:off x="2736" y="3024"/>
              <a:ext cx="480" cy="528"/>
              <a:chOff x="2736" y="3024"/>
              <a:chExt cx="480" cy="528"/>
            </a:xfrm>
          </p:grpSpPr>
          <p:sp>
            <p:nvSpPr>
              <p:cNvPr id="57392" name="Freeform 17"/>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393" name="Freeform 18"/>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394" name="Freeform 19"/>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57395" name="Freeform 20"/>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396" name="Freeform 21"/>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397" name="Freeform 22"/>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398" name="Freeform 23"/>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57399" name="Freeform 24"/>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57349" name="Rectangle 25"/>
          <p:cNvSpPr>
            <a:spLocks noGrp="1" noChangeArrowheads="1"/>
          </p:cNvSpPr>
          <p:nvPr>
            <p:ph type="title"/>
          </p:nvPr>
        </p:nvSpPr>
        <p:spPr/>
        <p:txBody>
          <a:bodyPr>
            <a:normAutofit fontScale="90000"/>
          </a:bodyPr>
          <a:lstStyle/>
          <a:p>
            <a:r>
              <a:rPr lang="en-GB" altLang="en-US"/>
              <a:t>MEASURES OF CLINICALLY SIGNIFICANT IMPROVEMENT</a:t>
            </a:r>
          </a:p>
        </p:txBody>
      </p:sp>
      <p:sp>
        <p:nvSpPr>
          <p:cNvPr id="57350" name="Line 26"/>
          <p:cNvSpPr>
            <a:spLocks noChangeShapeType="1"/>
          </p:cNvSpPr>
          <p:nvPr/>
        </p:nvSpPr>
        <p:spPr bwMode="auto">
          <a:xfrm>
            <a:off x="2438400" y="5715000"/>
            <a:ext cx="64770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Rectangle 27"/>
          <p:cNvSpPr>
            <a:spLocks noChangeArrowheads="1"/>
          </p:cNvSpPr>
          <p:nvPr/>
        </p:nvSpPr>
        <p:spPr bwMode="auto">
          <a:xfrm>
            <a:off x="36337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57352" name="Line 28"/>
          <p:cNvSpPr>
            <a:spLocks noChangeShapeType="1"/>
          </p:cNvSpPr>
          <p:nvPr/>
        </p:nvSpPr>
        <p:spPr bwMode="auto">
          <a:xfrm>
            <a:off x="2179638" y="2832100"/>
            <a:ext cx="301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3" name="Rectangle 29"/>
          <p:cNvSpPr>
            <a:spLocks noChangeArrowheads="1"/>
          </p:cNvSpPr>
          <p:nvPr/>
        </p:nvSpPr>
        <p:spPr bwMode="auto">
          <a:xfrm>
            <a:off x="3633788" y="168592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57354" name="Freeform 30"/>
          <p:cNvSpPr>
            <a:spLocks/>
          </p:cNvSpPr>
          <p:nvPr/>
        </p:nvSpPr>
        <p:spPr bwMode="auto">
          <a:xfrm>
            <a:off x="2514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576" name="AutoShape 32"/>
          <p:cNvSpPr>
            <a:spLocks noChangeArrowheads="1"/>
          </p:cNvSpPr>
          <p:nvPr/>
        </p:nvSpPr>
        <p:spPr bwMode="auto">
          <a:xfrm>
            <a:off x="7024688" y="1662113"/>
            <a:ext cx="3429000" cy="838200"/>
          </a:xfrm>
          <a:prstGeom prst="wedgeRoundRectCallout">
            <a:avLst>
              <a:gd name="adj1" fmla="val -117676"/>
              <a:gd name="adj2" fmla="val 200694"/>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SECOND POSSIBLE CUT-OFF: WITHIN THE RANGE OF THE NORMAL POPULATION</a:t>
            </a:r>
          </a:p>
        </p:txBody>
      </p:sp>
      <p:grpSp>
        <p:nvGrpSpPr>
          <p:cNvPr id="57356" name="Group 33"/>
          <p:cNvGrpSpPr>
            <a:grpSpLocks/>
          </p:cNvGrpSpPr>
          <p:nvPr/>
        </p:nvGrpSpPr>
        <p:grpSpPr bwMode="auto">
          <a:xfrm flipH="1">
            <a:off x="3810000" y="4800600"/>
            <a:ext cx="838200" cy="838200"/>
            <a:chOff x="2736" y="3024"/>
            <a:chExt cx="528" cy="528"/>
          </a:xfrm>
        </p:grpSpPr>
        <p:sp>
          <p:nvSpPr>
            <p:cNvPr id="57380" name="Freeform 3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9999FF"/>
            </a:solidFill>
            <a:ln w="12699">
              <a:solidFill>
                <a:srgbClr val="9999FF"/>
              </a:solidFill>
              <a:round/>
              <a:headEnd/>
              <a:tailEnd/>
            </a:ln>
          </p:spPr>
          <p:txBody>
            <a:bodyPr/>
            <a:lstStyle/>
            <a:p>
              <a:endParaRPr lang="en-US"/>
            </a:p>
          </p:txBody>
        </p:sp>
        <p:grpSp>
          <p:nvGrpSpPr>
            <p:cNvPr id="57381" name="Group 35"/>
            <p:cNvGrpSpPr>
              <a:grpSpLocks/>
            </p:cNvGrpSpPr>
            <p:nvPr/>
          </p:nvGrpSpPr>
          <p:grpSpPr bwMode="auto">
            <a:xfrm>
              <a:off x="2736" y="3024"/>
              <a:ext cx="480" cy="528"/>
              <a:chOff x="2736" y="3024"/>
              <a:chExt cx="480" cy="528"/>
            </a:xfrm>
          </p:grpSpPr>
          <p:sp>
            <p:nvSpPr>
              <p:cNvPr id="57382" name="Freeform 3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9999FF"/>
              </a:solidFill>
              <a:ln w="12699">
                <a:solidFill>
                  <a:srgbClr val="9999FF"/>
                </a:solidFill>
                <a:round/>
                <a:headEnd/>
                <a:tailEnd/>
              </a:ln>
            </p:spPr>
            <p:txBody>
              <a:bodyPr/>
              <a:lstStyle/>
              <a:p>
                <a:endParaRPr lang="en-US"/>
              </a:p>
            </p:txBody>
          </p:sp>
          <p:sp>
            <p:nvSpPr>
              <p:cNvPr id="57383" name="Freeform 3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9999FF"/>
              </a:solidFill>
              <a:ln w="12699">
                <a:solidFill>
                  <a:srgbClr val="9999FF"/>
                </a:solidFill>
                <a:round/>
                <a:headEnd/>
                <a:tailEnd/>
              </a:ln>
            </p:spPr>
            <p:txBody>
              <a:bodyPr/>
              <a:lstStyle/>
              <a:p>
                <a:endParaRPr lang="en-US"/>
              </a:p>
            </p:txBody>
          </p:sp>
          <p:sp>
            <p:nvSpPr>
              <p:cNvPr id="57384" name="Freeform 3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9999FF"/>
              </a:solidFill>
              <a:ln w="12700">
                <a:solidFill>
                  <a:srgbClr val="9999FF"/>
                </a:solidFill>
                <a:round/>
                <a:headEnd/>
                <a:tailEnd/>
              </a:ln>
            </p:spPr>
            <p:txBody>
              <a:bodyPr/>
              <a:lstStyle/>
              <a:p>
                <a:endParaRPr lang="en-US"/>
              </a:p>
            </p:txBody>
          </p:sp>
          <p:sp>
            <p:nvSpPr>
              <p:cNvPr id="57385" name="Freeform 3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9999FF"/>
              </a:solidFill>
              <a:ln w="12699">
                <a:solidFill>
                  <a:srgbClr val="9999FF"/>
                </a:solidFill>
                <a:round/>
                <a:headEnd/>
                <a:tailEnd/>
              </a:ln>
            </p:spPr>
            <p:txBody>
              <a:bodyPr/>
              <a:lstStyle/>
              <a:p>
                <a:endParaRPr lang="en-US"/>
              </a:p>
            </p:txBody>
          </p:sp>
          <p:sp>
            <p:nvSpPr>
              <p:cNvPr id="57386" name="Freeform 4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9999FF"/>
              </a:solidFill>
              <a:ln w="12699">
                <a:solidFill>
                  <a:srgbClr val="9999FF"/>
                </a:solidFill>
                <a:round/>
                <a:headEnd/>
                <a:tailEnd/>
              </a:ln>
            </p:spPr>
            <p:txBody>
              <a:bodyPr/>
              <a:lstStyle/>
              <a:p>
                <a:endParaRPr lang="en-US"/>
              </a:p>
            </p:txBody>
          </p:sp>
          <p:sp>
            <p:nvSpPr>
              <p:cNvPr id="57387" name="Freeform 4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9999FF"/>
              </a:solidFill>
              <a:ln w="12699">
                <a:solidFill>
                  <a:srgbClr val="9999FF"/>
                </a:solidFill>
                <a:round/>
                <a:headEnd/>
                <a:tailEnd/>
              </a:ln>
            </p:spPr>
            <p:txBody>
              <a:bodyPr/>
              <a:lstStyle/>
              <a:p>
                <a:endParaRPr lang="en-US"/>
              </a:p>
            </p:txBody>
          </p:sp>
          <p:sp>
            <p:nvSpPr>
              <p:cNvPr id="57388" name="Freeform 4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9999FF"/>
              </a:solidFill>
              <a:ln w="12699">
                <a:solidFill>
                  <a:srgbClr val="9999FF"/>
                </a:solidFill>
                <a:round/>
                <a:headEnd/>
                <a:tailEnd/>
              </a:ln>
            </p:spPr>
            <p:txBody>
              <a:bodyPr/>
              <a:lstStyle/>
              <a:p>
                <a:endParaRPr lang="en-US"/>
              </a:p>
            </p:txBody>
          </p:sp>
          <p:sp>
            <p:nvSpPr>
              <p:cNvPr id="57389" name="Freeform 4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9999FF"/>
              </a:solidFill>
              <a:ln w="12699">
                <a:solidFill>
                  <a:srgbClr val="9999FF"/>
                </a:solidFill>
                <a:round/>
                <a:headEnd/>
                <a:tailEnd/>
              </a:ln>
            </p:spPr>
            <p:txBody>
              <a:bodyPr/>
              <a:lstStyle/>
              <a:p>
                <a:endParaRPr lang="en-US"/>
              </a:p>
            </p:txBody>
          </p:sp>
        </p:grpSp>
      </p:grpSp>
      <p:grpSp>
        <p:nvGrpSpPr>
          <p:cNvPr id="57357" name="Group 44"/>
          <p:cNvGrpSpPr>
            <a:grpSpLocks/>
          </p:cNvGrpSpPr>
          <p:nvPr/>
        </p:nvGrpSpPr>
        <p:grpSpPr bwMode="auto">
          <a:xfrm>
            <a:off x="7162800" y="4800600"/>
            <a:ext cx="838200" cy="838200"/>
            <a:chOff x="2736" y="3024"/>
            <a:chExt cx="528" cy="528"/>
          </a:xfrm>
        </p:grpSpPr>
        <p:sp>
          <p:nvSpPr>
            <p:cNvPr id="57370" name="Freeform 45"/>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9999FF"/>
            </a:solidFill>
            <a:ln w="12699">
              <a:solidFill>
                <a:srgbClr val="9999FF"/>
              </a:solidFill>
              <a:round/>
              <a:headEnd/>
              <a:tailEnd/>
            </a:ln>
          </p:spPr>
          <p:txBody>
            <a:bodyPr/>
            <a:lstStyle/>
            <a:p>
              <a:endParaRPr lang="en-US"/>
            </a:p>
          </p:txBody>
        </p:sp>
        <p:grpSp>
          <p:nvGrpSpPr>
            <p:cNvPr id="57371" name="Group 46"/>
            <p:cNvGrpSpPr>
              <a:grpSpLocks/>
            </p:cNvGrpSpPr>
            <p:nvPr/>
          </p:nvGrpSpPr>
          <p:grpSpPr bwMode="auto">
            <a:xfrm>
              <a:off x="2736" y="3024"/>
              <a:ext cx="480" cy="528"/>
              <a:chOff x="2736" y="3024"/>
              <a:chExt cx="480" cy="528"/>
            </a:xfrm>
          </p:grpSpPr>
          <p:sp>
            <p:nvSpPr>
              <p:cNvPr id="57372" name="Freeform 47"/>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9999FF"/>
              </a:solidFill>
              <a:ln w="12699">
                <a:solidFill>
                  <a:srgbClr val="9999FF"/>
                </a:solidFill>
                <a:round/>
                <a:headEnd/>
                <a:tailEnd/>
              </a:ln>
            </p:spPr>
            <p:txBody>
              <a:bodyPr/>
              <a:lstStyle/>
              <a:p>
                <a:endParaRPr lang="en-US"/>
              </a:p>
            </p:txBody>
          </p:sp>
          <p:sp>
            <p:nvSpPr>
              <p:cNvPr id="57373" name="Freeform 48"/>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9999FF"/>
              </a:solidFill>
              <a:ln w="12699">
                <a:solidFill>
                  <a:srgbClr val="9999FF"/>
                </a:solidFill>
                <a:round/>
                <a:headEnd/>
                <a:tailEnd/>
              </a:ln>
            </p:spPr>
            <p:txBody>
              <a:bodyPr/>
              <a:lstStyle/>
              <a:p>
                <a:endParaRPr lang="en-US"/>
              </a:p>
            </p:txBody>
          </p:sp>
          <p:sp>
            <p:nvSpPr>
              <p:cNvPr id="57374" name="Freeform 49"/>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9999FF"/>
              </a:solidFill>
              <a:ln w="12700">
                <a:solidFill>
                  <a:srgbClr val="9999FF"/>
                </a:solidFill>
                <a:round/>
                <a:headEnd/>
                <a:tailEnd/>
              </a:ln>
            </p:spPr>
            <p:txBody>
              <a:bodyPr/>
              <a:lstStyle/>
              <a:p>
                <a:endParaRPr lang="en-US"/>
              </a:p>
            </p:txBody>
          </p:sp>
          <p:sp>
            <p:nvSpPr>
              <p:cNvPr id="57375" name="Freeform 50"/>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9999FF"/>
              </a:solidFill>
              <a:ln w="12699">
                <a:solidFill>
                  <a:srgbClr val="9999FF"/>
                </a:solidFill>
                <a:round/>
                <a:headEnd/>
                <a:tailEnd/>
              </a:ln>
            </p:spPr>
            <p:txBody>
              <a:bodyPr/>
              <a:lstStyle/>
              <a:p>
                <a:endParaRPr lang="en-US"/>
              </a:p>
            </p:txBody>
          </p:sp>
          <p:sp>
            <p:nvSpPr>
              <p:cNvPr id="57376" name="Freeform 51"/>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9999FF"/>
              </a:solidFill>
              <a:ln w="12699">
                <a:solidFill>
                  <a:srgbClr val="9999FF"/>
                </a:solidFill>
                <a:round/>
                <a:headEnd/>
                <a:tailEnd/>
              </a:ln>
            </p:spPr>
            <p:txBody>
              <a:bodyPr/>
              <a:lstStyle/>
              <a:p>
                <a:endParaRPr lang="en-US"/>
              </a:p>
            </p:txBody>
          </p:sp>
          <p:sp>
            <p:nvSpPr>
              <p:cNvPr id="57377" name="Freeform 52"/>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9999FF"/>
              </a:solidFill>
              <a:ln w="12699">
                <a:solidFill>
                  <a:srgbClr val="9999FF"/>
                </a:solidFill>
                <a:round/>
                <a:headEnd/>
                <a:tailEnd/>
              </a:ln>
            </p:spPr>
            <p:txBody>
              <a:bodyPr/>
              <a:lstStyle/>
              <a:p>
                <a:endParaRPr lang="en-US"/>
              </a:p>
            </p:txBody>
          </p:sp>
          <p:sp>
            <p:nvSpPr>
              <p:cNvPr id="57378" name="Freeform 53"/>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9999FF"/>
              </a:solidFill>
              <a:ln w="12699">
                <a:solidFill>
                  <a:srgbClr val="9999FF"/>
                </a:solidFill>
                <a:round/>
                <a:headEnd/>
                <a:tailEnd/>
              </a:ln>
            </p:spPr>
            <p:txBody>
              <a:bodyPr/>
              <a:lstStyle/>
              <a:p>
                <a:endParaRPr lang="en-US"/>
              </a:p>
            </p:txBody>
          </p:sp>
          <p:sp>
            <p:nvSpPr>
              <p:cNvPr id="57379" name="Freeform 54"/>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9999FF"/>
              </a:solidFill>
              <a:ln w="12699">
                <a:solidFill>
                  <a:srgbClr val="9999FF"/>
                </a:solidFill>
                <a:round/>
                <a:headEnd/>
                <a:tailEnd/>
              </a:ln>
            </p:spPr>
            <p:txBody>
              <a:bodyPr/>
              <a:lstStyle/>
              <a:p>
                <a:endParaRPr lang="en-US"/>
              </a:p>
            </p:txBody>
          </p:sp>
        </p:grpSp>
      </p:grpSp>
      <p:sp>
        <p:nvSpPr>
          <p:cNvPr id="57358" name="Freeform 55"/>
          <p:cNvSpPr>
            <a:spLocks/>
          </p:cNvSpPr>
          <p:nvPr/>
        </p:nvSpPr>
        <p:spPr bwMode="auto">
          <a:xfrm>
            <a:off x="38100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Text Box 56"/>
          <p:cNvSpPr txBox="1">
            <a:spLocks noChangeArrowheads="1"/>
          </p:cNvSpPr>
          <p:nvPr/>
        </p:nvSpPr>
        <p:spPr bwMode="auto">
          <a:xfrm>
            <a:off x="5238750" y="1965326"/>
            <a:ext cx="200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solidFill>
                  <a:srgbClr val="0066FF"/>
                </a:solidFill>
              </a:rPr>
              <a:t>NORMAL POPULATION</a:t>
            </a:r>
          </a:p>
        </p:txBody>
      </p:sp>
      <p:sp>
        <p:nvSpPr>
          <p:cNvPr id="492601" name="Text Box 57"/>
          <p:cNvSpPr txBox="1">
            <a:spLocks noChangeArrowheads="1"/>
          </p:cNvSpPr>
          <p:nvPr/>
        </p:nvSpPr>
        <p:spPr bwMode="auto">
          <a:xfrm>
            <a:off x="4495800" y="2438401"/>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b</a:t>
            </a:r>
          </a:p>
        </p:txBody>
      </p:sp>
      <p:sp>
        <p:nvSpPr>
          <p:cNvPr id="492602" name="Line 58"/>
          <p:cNvSpPr>
            <a:spLocks noChangeShapeType="1"/>
          </p:cNvSpPr>
          <p:nvPr/>
        </p:nvSpPr>
        <p:spPr bwMode="auto">
          <a:xfrm flipV="1">
            <a:off x="4648200"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03" name="Text Box 59"/>
          <p:cNvSpPr txBox="1">
            <a:spLocks noChangeArrowheads="1"/>
          </p:cNvSpPr>
          <p:nvPr/>
        </p:nvSpPr>
        <p:spPr bwMode="auto">
          <a:xfrm>
            <a:off x="5141913" y="2438401"/>
            <a:ext cx="31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c</a:t>
            </a:r>
          </a:p>
        </p:txBody>
      </p:sp>
      <p:sp>
        <p:nvSpPr>
          <p:cNvPr id="492604" name="Line 60"/>
          <p:cNvSpPr>
            <a:spLocks noChangeShapeType="1"/>
          </p:cNvSpPr>
          <p:nvPr/>
        </p:nvSpPr>
        <p:spPr bwMode="auto">
          <a:xfrm flipV="1">
            <a:off x="5294313"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05" name="AutoShape 61"/>
          <p:cNvSpPr>
            <a:spLocks noChangeArrowheads="1"/>
          </p:cNvSpPr>
          <p:nvPr/>
        </p:nvSpPr>
        <p:spPr bwMode="auto">
          <a:xfrm>
            <a:off x="6881813" y="3071814"/>
            <a:ext cx="3505200" cy="928687"/>
          </a:xfrm>
          <a:prstGeom prst="wedgeRoundRectCallout">
            <a:avLst>
              <a:gd name="adj1" fmla="val -94310"/>
              <a:gd name="adj2" fmla="val 82102"/>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THIRD POSSIBLE CUT-OFF: MORE WITHIN THE NORMAL THAN THE ABNORMAL RANGE</a:t>
            </a:r>
          </a:p>
        </p:txBody>
      </p:sp>
      <p:sp>
        <p:nvSpPr>
          <p:cNvPr id="57365" name="Text Box 62"/>
          <p:cNvSpPr txBox="1">
            <a:spLocks noChangeArrowheads="1"/>
          </p:cNvSpPr>
          <p:nvPr/>
        </p:nvSpPr>
        <p:spPr bwMode="auto">
          <a:xfrm>
            <a:off x="5715000" y="2438401"/>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a</a:t>
            </a:r>
          </a:p>
        </p:txBody>
      </p:sp>
      <p:sp>
        <p:nvSpPr>
          <p:cNvPr id="57366" name="Line 63"/>
          <p:cNvSpPr>
            <a:spLocks noChangeShapeType="1"/>
          </p:cNvSpPr>
          <p:nvPr/>
        </p:nvSpPr>
        <p:spPr bwMode="auto">
          <a:xfrm flipV="1">
            <a:off x="5867400" y="2819400"/>
            <a:ext cx="0" cy="3048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Text Box 31"/>
          <p:cNvSpPr txBox="1">
            <a:spLocks noChangeArrowheads="1"/>
          </p:cNvSpPr>
          <p:nvPr/>
        </p:nvSpPr>
        <p:spPr bwMode="auto">
          <a:xfrm>
            <a:off x="3024188" y="1965326"/>
            <a:ext cx="2366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ABNORMAL POPULATION</a:t>
            </a:r>
          </a:p>
        </p:txBody>
      </p:sp>
    </p:spTree>
    <p:extLst>
      <p:ext uri="{BB962C8B-B14F-4D97-AF65-F5344CB8AC3E}">
        <p14:creationId xmlns:p14="http://schemas.microsoft.com/office/powerpoint/2010/main" val="411612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2546"/>
                                        </p:tgtEl>
                                        <p:attrNameLst>
                                          <p:attrName>style.visibility</p:attrName>
                                        </p:attrNameLst>
                                      </p:cBhvr>
                                      <p:to>
                                        <p:strVal val="visible"/>
                                      </p:to>
                                    </p:set>
                                  </p:childTnLst>
                                  <p:subTnLst>
                                    <p:set>
                                      <p:cBhvr override="childStyle">
                                        <p:cTn dur="1" fill="hold" display="0" masterRel="nextClick" afterEffect="1"/>
                                        <p:tgtEl>
                                          <p:spTgt spid="49254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492602"/>
                                        </p:tgtEl>
                                        <p:attrNameLst>
                                          <p:attrName>style.visibility</p:attrName>
                                        </p:attrNameLst>
                                      </p:cBhvr>
                                      <p:to>
                                        <p:strVal val="visible"/>
                                      </p:to>
                                    </p:set>
                                    <p:animEffect transition="in" filter="wipe(down)">
                                      <p:cBhvr>
                                        <p:cTn id="11" dur="500"/>
                                        <p:tgtEl>
                                          <p:spTgt spid="492602"/>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492601"/>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492576"/>
                                        </p:tgtEl>
                                        <p:attrNameLst>
                                          <p:attrName>style.visibility</p:attrName>
                                        </p:attrNameLst>
                                      </p:cBhvr>
                                      <p:to>
                                        <p:strVal val="visible"/>
                                      </p:to>
                                    </p:set>
                                  </p:childTnLst>
                                  <p:subTnLst>
                                    <p:set>
                                      <p:cBhvr override="childStyle">
                                        <p:cTn dur="1" fill="hold" display="0" masterRel="nextClick" afterEffect="1"/>
                                        <p:tgtEl>
                                          <p:spTgt spid="492576"/>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92604"/>
                                        </p:tgtEl>
                                        <p:attrNameLst>
                                          <p:attrName>style.visibility</p:attrName>
                                        </p:attrNameLst>
                                      </p:cBhvr>
                                      <p:to>
                                        <p:strVal val="visible"/>
                                      </p:to>
                                    </p:set>
                                    <p:animEffect transition="in" filter="wipe(down)">
                                      <p:cBhvr>
                                        <p:cTn id="22" dur="500"/>
                                        <p:tgtEl>
                                          <p:spTgt spid="492604"/>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92603"/>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492605"/>
                                        </p:tgtEl>
                                        <p:attrNameLst>
                                          <p:attrName>style.visibility</p:attrName>
                                        </p:attrNameLst>
                                      </p:cBhvr>
                                      <p:to>
                                        <p:strVal val="visible"/>
                                      </p:to>
                                    </p:set>
                                  </p:childTnLst>
                                  <p:subTnLst>
                                    <p:set>
                                      <p:cBhvr override="childStyle">
                                        <p:cTn dur="1" fill="hold" display="0" masterRel="nextClick" afterEffect="1"/>
                                        <p:tgtEl>
                                          <p:spTgt spid="49260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6" grpId="0" animBg="1" autoUpdateAnimBg="0"/>
      <p:bldP spid="492576" grpId="0" animBg="1" autoUpdateAnimBg="0"/>
      <p:bldP spid="492601" grpId="0" autoUpdateAnimBg="0"/>
      <p:bldP spid="492603" grpId="0" autoUpdateAnimBg="0"/>
      <p:bldP spid="49260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9739"/>
          <a:stretch/>
        </p:blipFill>
        <p:spPr>
          <a:xfrm>
            <a:off x="6064122" y="5105400"/>
            <a:ext cx="4603878" cy="1344168"/>
          </a:xfrm>
          <a:prstGeom prst="rect">
            <a:avLst/>
          </a:prstGeom>
        </p:spPr>
      </p:pic>
      <p:sp>
        <p:nvSpPr>
          <p:cNvPr id="2" name="Title 1"/>
          <p:cNvSpPr>
            <a:spLocks noGrp="1"/>
          </p:cNvSpPr>
          <p:nvPr>
            <p:ph type="title"/>
          </p:nvPr>
        </p:nvSpPr>
        <p:spPr/>
        <p:txBody>
          <a:bodyPr/>
          <a:lstStyle/>
          <a:p>
            <a:r>
              <a:rPr lang="el-GR" dirty="0"/>
              <a:t>Διαγνωστικά </a:t>
            </a:r>
            <a:r>
              <a:rPr lang="el-GR" dirty="0" err="1"/>
              <a:t>τέστ</a:t>
            </a:r>
            <a:endParaRPr lang="en-US" dirty="0"/>
          </a:p>
        </p:txBody>
      </p:sp>
      <p:sp>
        <p:nvSpPr>
          <p:cNvPr id="3" name="Content Placeholder 2"/>
          <p:cNvSpPr>
            <a:spLocks noGrp="1"/>
          </p:cNvSpPr>
          <p:nvPr>
            <p:ph idx="1"/>
          </p:nvPr>
        </p:nvSpPr>
        <p:spPr>
          <a:xfrm>
            <a:off x="1828800" y="1935480"/>
            <a:ext cx="8229600" cy="4389120"/>
          </a:xfrm>
        </p:spPr>
        <p:txBody>
          <a:bodyPr>
            <a:normAutofit/>
          </a:bodyPr>
          <a:lstStyle/>
          <a:p>
            <a:pPr algn="just"/>
            <a:r>
              <a:rPr lang="el-GR" sz="2000" dirty="0"/>
              <a:t>Τεστ «θετικό» ή «αρνητικό» σημαίνει θετική ή αρνητική διάγνωση αντίστοιχα για την υπό έλεγχο ασθένεια, η οποία στην πραγματικότητα υφίσταται (ασθένεια = ναι) ή όχι.</a:t>
            </a:r>
            <a:endParaRPr lang="en-US" sz="2000" dirty="0"/>
          </a:p>
          <a:p>
            <a:r>
              <a:rPr lang="el-GR" sz="2000" dirty="0"/>
              <a:t>Ευαισθησία (</a:t>
            </a:r>
            <a:r>
              <a:rPr lang="en-US" sz="2000" b="1" dirty="0" err="1"/>
              <a:t>sensititvity</a:t>
            </a:r>
            <a:r>
              <a:rPr lang="en-US" sz="2000" dirty="0"/>
              <a:t>) </a:t>
            </a:r>
            <a:r>
              <a:rPr lang="el-GR" sz="2000" dirty="0"/>
              <a:t>του ελέγχου </a:t>
            </a:r>
          </a:p>
          <a:p>
            <a:pPr lvl="1"/>
            <a:r>
              <a:rPr lang="el-GR" sz="1800" dirty="0"/>
              <a:t>η πιθανότητα σωστής θετικής διάγνωσης της ασθένειας</a:t>
            </a:r>
            <a:endParaRPr lang="el-GR" sz="2000" dirty="0"/>
          </a:p>
          <a:p>
            <a:r>
              <a:rPr lang="el-GR" sz="2000" dirty="0"/>
              <a:t>Ειδικότητα (</a:t>
            </a:r>
            <a:r>
              <a:rPr lang="en-US" sz="2000" b="1" dirty="0"/>
              <a:t>specificity</a:t>
            </a:r>
            <a:r>
              <a:rPr lang="en-US" sz="2000" dirty="0"/>
              <a:t>) </a:t>
            </a:r>
            <a:r>
              <a:rPr lang="el-GR" sz="2000" dirty="0"/>
              <a:t>του ελέγχου </a:t>
            </a:r>
          </a:p>
          <a:p>
            <a:pPr lvl="1"/>
            <a:r>
              <a:rPr lang="el-GR" sz="1800" dirty="0"/>
              <a:t>η πιθανότητα σωστής αρνητικής διάγνωσης</a:t>
            </a:r>
            <a:endParaRPr lang="el-GR" sz="2000" dirty="0"/>
          </a:p>
          <a:p>
            <a:r>
              <a:rPr lang="el-GR" sz="2000" dirty="0"/>
              <a:t>Πιθανότητα </a:t>
            </a:r>
            <a:r>
              <a:rPr lang="el-GR" sz="2000" dirty="0" err="1"/>
              <a:t>λανθασµένου</a:t>
            </a:r>
            <a:r>
              <a:rPr lang="el-GR" sz="2000" dirty="0"/>
              <a:t> αρνητικού </a:t>
            </a:r>
            <a:r>
              <a:rPr lang="el-GR" sz="2000" b="1" dirty="0"/>
              <a:t>(</a:t>
            </a:r>
            <a:r>
              <a:rPr lang="el-GR" sz="2000" b="1" dirty="0" err="1"/>
              <a:t>false</a:t>
            </a:r>
            <a:r>
              <a:rPr lang="el-GR" sz="2000" b="1" dirty="0"/>
              <a:t> </a:t>
            </a:r>
            <a:r>
              <a:rPr lang="el-GR" sz="2000" b="1" dirty="0" err="1"/>
              <a:t>negative</a:t>
            </a:r>
            <a:r>
              <a:rPr lang="el-GR" sz="2000" b="1" dirty="0"/>
              <a:t>)</a:t>
            </a:r>
          </a:p>
          <a:p>
            <a:pPr lvl="1"/>
            <a:r>
              <a:rPr lang="el-GR" sz="2000" dirty="0"/>
              <a:t>1- </a:t>
            </a:r>
            <a:r>
              <a:rPr lang="el-GR" sz="2000" i="1" dirty="0"/>
              <a:t>ευαισθησία</a:t>
            </a:r>
            <a:r>
              <a:rPr lang="el-GR" sz="2000" dirty="0"/>
              <a:t> </a:t>
            </a:r>
          </a:p>
          <a:p>
            <a:r>
              <a:rPr lang="el-GR" sz="2000" dirty="0"/>
              <a:t>Πιθανότητα </a:t>
            </a:r>
            <a:r>
              <a:rPr lang="el-GR" sz="2000" dirty="0" err="1"/>
              <a:t>λανθασµένου</a:t>
            </a:r>
            <a:r>
              <a:rPr lang="el-GR" sz="2000" dirty="0"/>
              <a:t> θετικού </a:t>
            </a:r>
            <a:r>
              <a:rPr lang="el-GR" sz="2000" b="1" dirty="0"/>
              <a:t>(</a:t>
            </a:r>
            <a:r>
              <a:rPr lang="el-GR" sz="2000" b="1" dirty="0" err="1"/>
              <a:t>false</a:t>
            </a:r>
            <a:r>
              <a:rPr lang="el-GR" sz="2000" b="1" dirty="0"/>
              <a:t> </a:t>
            </a:r>
            <a:r>
              <a:rPr lang="el-GR" sz="2000" b="1" dirty="0" err="1"/>
              <a:t>positive</a:t>
            </a:r>
            <a:r>
              <a:rPr lang="el-GR" sz="2000" b="1" dirty="0"/>
              <a:t>)</a:t>
            </a:r>
          </a:p>
          <a:p>
            <a:pPr lvl="1"/>
            <a:r>
              <a:rPr lang="el-GR" sz="2000" dirty="0"/>
              <a:t>1- </a:t>
            </a:r>
            <a:r>
              <a:rPr lang="el-GR" sz="2000" i="1" dirty="0"/>
              <a:t>ειδικότητα</a:t>
            </a:r>
            <a:r>
              <a:rPr lang="el-GR" sz="2000" dirty="0"/>
              <a:t> </a:t>
            </a:r>
          </a:p>
        </p:txBody>
      </p:sp>
    </p:spTree>
    <p:extLst>
      <p:ext uri="{BB962C8B-B14F-4D97-AF65-F5344CB8AC3E}">
        <p14:creationId xmlns:p14="http://schemas.microsoft.com/office/powerpoint/2010/main" val="2198849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ormAutofit fontScale="90000"/>
          </a:bodyPr>
          <a:lstStyle/>
          <a:p>
            <a:r>
              <a:rPr lang="en-GB" altLang="en-US"/>
              <a:t>UNPAIRED OR INDEPENDENT-SAMPLE t-TEST: PRINCIPLE</a:t>
            </a:r>
          </a:p>
        </p:txBody>
      </p:sp>
      <p:grpSp>
        <p:nvGrpSpPr>
          <p:cNvPr id="8196" name="Group 8"/>
          <p:cNvGrpSpPr>
            <a:grpSpLocks/>
          </p:cNvGrpSpPr>
          <p:nvPr/>
        </p:nvGrpSpPr>
        <p:grpSpPr bwMode="auto">
          <a:xfrm>
            <a:off x="1614488" y="1785939"/>
            <a:ext cx="5695950" cy="1304925"/>
            <a:chOff x="762000" y="3657600"/>
            <a:chExt cx="6934200" cy="2362200"/>
          </a:xfrm>
        </p:grpSpPr>
        <p:sp>
          <p:nvSpPr>
            <p:cNvPr id="8208" name="Line 3"/>
            <p:cNvSpPr>
              <a:spLocks noChangeShapeType="1"/>
            </p:cNvSpPr>
            <p:nvPr/>
          </p:nvSpPr>
          <p:spPr bwMode="auto">
            <a:xfrm>
              <a:off x="762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Freeform 4"/>
            <p:cNvSpPr>
              <a:spLocks/>
            </p:cNvSpPr>
            <p:nvPr/>
          </p:nvSpPr>
          <p:spPr bwMode="auto">
            <a:xfrm>
              <a:off x="1981200" y="3657600"/>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0" name="Line 5"/>
            <p:cNvSpPr>
              <a:spLocks noChangeShapeType="1"/>
            </p:cNvSpPr>
            <p:nvPr/>
          </p:nvSpPr>
          <p:spPr bwMode="auto">
            <a:xfrm flipV="1">
              <a:off x="2971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Freeform 10"/>
            <p:cNvSpPr>
              <a:spLocks/>
            </p:cNvSpPr>
            <p:nvPr/>
          </p:nvSpPr>
          <p:spPr bwMode="auto">
            <a:xfrm>
              <a:off x="4572000" y="3657600"/>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2" name="Line 11"/>
            <p:cNvSpPr>
              <a:spLocks noChangeShapeType="1"/>
            </p:cNvSpPr>
            <p:nvPr/>
          </p:nvSpPr>
          <p:spPr bwMode="auto">
            <a:xfrm flipV="1">
              <a:off x="55626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7" name="Group 14"/>
          <p:cNvGrpSpPr>
            <a:grpSpLocks/>
          </p:cNvGrpSpPr>
          <p:nvPr/>
        </p:nvGrpSpPr>
        <p:grpSpPr bwMode="auto">
          <a:xfrm>
            <a:off x="1595439" y="3300413"/>
            <a:ext cx="5857875" cy="1700212"/>
            <a:chOff x="762000" y="3657600"/>
            <a:chExt cx="6934200" cy="2362200"/>
          </a:xfrm>
        </p:grpSpPr>
        <p:sp>
          <p:nvSpPr>
            <p:cNvPr id="8203" name="Line 3"/>
            <p:cNvSpPr>
              <a:spLocks noChangeShapeType="1"/>
            </p:cNvSpPr>
            <p:nvPr/>
          </p:nvSpPr>
          <p:spPr bwMode="auto">
            <a:xfrm>
              <a:off x="762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Freeform 4"/>
            <p:cNvSpPr>
              <a:spLocks/>
            </p:cNvSpPr>
            <p:nvPr/>
          </p:nvSpPr>
          <p:spPr bwMode="auto">
            <a:xfrm>
              <a:off x="838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5" name="Line 5"/>
            <p:cNvSpPr>
              <a:spLocks noChangeShapeType="1"/>
            </p:cNvSpPr>
            <p:nvPr/>
          </p:nvSpPr>
          <p:spPr bwMode="auto">
            <a:xfrm flipV="1">
              <a:off x="2971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Freeform 6"/>
            <p:cNvSpPr>
              <a:spLocks/>
            </p:cNvSpPr>
            <p:nvPr/>
          </p:nvSpPr>
          <p:spPr bwMode="auto">
            <a:xfrm>
              <a:off x="3276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7" name="Line 7"/>
            <p:cNvSpPr>
              <a:spLocks noChangeShapeType="1"/>
            </p:cNvSpPr>
            <p:nvPr/>
          </p:nvSpPr>
          <p:spPr bwMode="auto">
            <a:xfrm flipV="1">
              <a:off x="5410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98" name="Left Arrow Callout 21"/>
          <p:cNvSpPr>
            <a:spLocks noChangeArrowheads="1"/>
          </p:cNvSpPr>
          <p:nvPr/>
        </p:nvSpPr>
        <p:spPr bwMode="auto">
          <a:xfrm>
            <a:off x="6596063" y="1785939"/>
            <a:ext cx="3643312" cy="1214437"/>
          </a:xfrm>
          <a:prstGeom prst="leftArrowCallout">
            <a:avLst>
              <a:gd name="adj1" fmla="val 25000"/>
              <a:gd name="adj2" fmla="val 25000"/>
              <a:gd name="adj3" fmla="val 25000"/>
              <a:gd name="adj4" fmla="val 78088"/>
            </a:avLst>
          </a:prstGeom>
          <a:solidFill>
            <a:schemeClr val="accent1"/>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The two distributions are widely separated so their means clearly different </a:t>
            </a:r>
          </a:p>
        </p:txBody>
      </p:sp>
      <p:sp>
        <p:nvSpPr>
          <p:cNvPr id="8199" name="Left Arrow Callout 22"/>
          <p:cNvSpPr>
            <a:spLocks noChangeArrowheads="1"/>
          </p:cNvSpPr>
          <p:nvPr/>
        </p:nvSpPr>
        <p:spPr bwMode="auto">
          <a:xfrm>
            <a:off x="6596063" y="3286125"/>
            <a:ext cx="3643312" cy="1428750"/>
          </a:xfrm>
          <a:prstGeom prst="leftArrowCallout">
            <a:avLst>
              <a:gd name="adj1" fmla="val 25000"/>
              <a:gd name="adj2" fmla="val 25000"/>
              <a:gd name="adj3" fmla="val 25004"/>
              <a:gd name="adj4" fmla="val 78088"/>
            </a:avLst>
          </a:prstGeom>
          <a:solidFill>
            <a:schemeClr val="accent1"/>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The distributions overlap, so it is unclear whether the samples come from the same population</a:t>
            </a:r>
          </a:p>
        </p:txBody>
      </p:sp>
      <p:sp>
        <p:nvSpPr>
          <p:cNvPr id="8200" name="TextBox 24"/>
          <p:cNvSpPr txBox="1">
            <a:spLocks noChangeArrowheads="1"/>
          </p:cNvSpPr>
          <p:nvPr/>
        </p:nvSpPr>
        <p:spPr bwMode="auto">
          <a:xfrm>
            <a:off x="6596063" y="5196012"/>
            <a:ext cx="3733800"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t>In essence, the t-test gives a measure of the difference between the sample means in relation to the overall spread</a:t>
            </a:r>
          </a:p>
        </p:txBody>
      </p:sp>
      <p:graphicFrame>
        <p:nvGraphicFramePr>
          <p:cNvPr id="8194" name="Object 2"/>
          <p:cNvGraphicFramePr>
            <a:graphicFrameLocks noChangeAspect="1"/>
          </p:cNvGraphicFramePr>
          <p:nvPr/>
        </p:nvGraphicFramePr>
        <p:xfrm>
          <a:off x="2014538" y="5522914"/>
          <a:ext cx="4367212" cy="763587"/>
        </p:xfrm>
        <a:graphic>
          <a:graphicData uri="http://schemas.openxmlformats.org/presentationml/2006/ole">
            <mc:AlternateContent xmlns:mc="http://schemas.openxmlformats.org/markup-compatibility/2006">
              <mc:Choice xmlns:v="urn:schemas-microsoft-com:vml" Requires="v">
                <p:oleObj name="Equation" r:id="rId2" imgW="2323800" imgH="406080" progId="Equation.3">
                  <p:embed/>
                </p:oleObj>
              </mc:Choice>
              <mc:Fallback>
                <p:oleObj name="Equation" r:id="rId2" imgW="2323800" imgH="406080" progId="Equation.3">
                  <p:embed/>
                  <p:pic>
                    <p:nvPicPr>
                      <p:cNvPr id="81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5522914"/>
                        <a:ext cx="4367212" cy="7635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81360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normAutofit fontScale="90000"/>
          </a:bodyPr>
          <a:lstStyle/>
          <a:p>
            <a:r>
              <a:rPr lang="en-GB" altLang="en-US"/>
              <a:t>UNPAIRED OF INDEPENDENT-SAMPLE t-TEST: PRINCIPLE</a:t>
            </a:r>
          </a:p>
        </p:txBody>
      </p:sp>
      <p:grpSp>
        <p:nvGrpSpPr>
          <p:cNvPr id="9221" name="Group 14"/>
          <p:cNvGrpSpPr>
            <a:grpSpLocks/>
          </p:cNvGrpSpPr>
          <p:nvPr/>
        </p:nvGrpSpPr>
        <p:grpSpPr bwMode="auto">
          <a:xfrm>
            <a:off x="1595439" y="2014538"/>
            <a:ext cx="5857875" cy="1700212"/>
            <a:chOff x="762000" y="3657600"/>
            <a:chExt cx="6934200" cy="2362200"/>
          </a:xfrm>
        </p:grpSpPr>
        <p:sp>
          <p:nvSpPr>
            <p:cNvPr id="9231" name="Line 3"/>
            <p:cNvSpPr>
              <a:spLocks noChangeShapeType="1"/>
            </p:cNvSpPr>
            <p:nvPr/>
          </p:nvSpPr>
          <p:spPr bwMode="auto">
            <a:xfrm>
              <a:off x="762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Freeform 4"/>
            <p:cNvSpPr>
              <a:spLocks/>
            </p:cNvSpPr>
            <p:nvPr/>
          </p:nvSpPr>
          <p:spPr bwMode="auto">
            <a:xfrm>
              <a:off x="838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Line 5"/>
            <p:cNvSpPr>
              <a:spLocks noChangeShapeType="1"/>
            </p:cNvSpPr>
            <p:nvPr/>
          </p:nvSpPr>
          <p:spPr bwMode="auto">
            <a:xfrm flipV="1">
              <a:off x="2971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Freeform 6"/>
            <p:cNvSpPr>
              <a:spLocks/>
            </p:cNvSpPr>
            <p:nvPr/>
          </p:nvSpPr>
          <p:spPr bwMode="auto">
            <a:xfrm>
              <a:off x="3276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Line 7"/>
            <p:cNvSpPr>
              <a:spLocks noChangeShapeType="1"/>
            </p:cNvSpPr>
            <p:nvPr/>
          </p:nvSpPr>
          <p:spPr bwMode="auto">
            <a:xfrm flipV="1">
              <a:off x="5410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22" name="Group 15"/>
          <p:cNvGrpSpPr>
            <a:grpSpLocks/>
          </p:cNvGrpSpPr>
          <p:nvPr/>
        </p:nvGrpSpPr>
        <p:grpSpPr bwMode="auto">
          <a:xfrm>
            <a:off x="1595439" y="4071938"/>
            <a:ext cx="5857875" cy="785812"/>
            <a:chOff x="762000" y="3657600"/>
            <a:chExt cx="6934200" cy="2362200"/>
          </a:xfrm>
        </p:grpSpPr>
        <p:sp>
          <p:nvSpPr>
            <p:cNvPr id="9226" name="Line 3"/>
            <p:cNvSpPr>
              <a:spLocks noChangeShapeType="1"/>
            </p:cNvSpPr>
            <p:nvPr/>
          </p:nvSpPr>
          <p:spPr bwMode="auto">
            <a:xfrm>
              <a:off x="762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Freeform 4"/>
            <p:cNvSpPr>
              <a:spLocks/>
            </p:cNvSpPr>
            <p:nvPr/>
          </p:nvSpPr>
          <p:spPr bwMode="auto">
            <a:xfrm>
              <a:off x="8382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8" name="Line 5"/>
            <p:cNvSpPr>
              <a:spLocks noChangeShapeType="1"/>
            </p:cNvSpPr>
            <p:nvPr/>
          </p:nvSpPr>
          <p:spPr bwMode="auto">
            <a:xfrm flipV="1">
              <a:off x="29718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Freeform 6"/>
            <p:cNvSpPr>
              <a:spLocks/>
            </p:cNvSpPr>
            <p:nvPr/>
          </p:nvSpPr>
          <p:spPr bwMode="auto">
            <a:xfrm>
              <a:off x="3276600" y="36576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0" name="Line 7"/>
            <p:cNvSpPr>
              <a:spLocks noChangeShapeType="1"/>
            </p:cNvSpPr>
            <p:nvPr/>
          </p:nvSpPr>
          <p:spPr bwMode="auto">
            <a:xfrm flipV="1">
              <a:off x="5410200" y="3657600"/>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9218" name="Object 31"/>
          <p:cNvGraphicFramePr>
            <a:graphicFrameLocks noChangeAspect="1"/>
          </p:cNvGraphicFramePr>
          <p:nvPr/>
        </p:nvGraphicFramePr>
        <p:xfrm>
          <a:off x="7167563" y="2144713"/>
          <a:ext cx="2957512" cy="925512"/>
        </p:xfrm>
        <a:graphic>
          <a:graphicData uri="http://schemas.openxmlformats.org/presentationml/2006/ole">
            <mc:AlternateContent xmlns:mc="http://schemas.openxmlformats.org/markup-compatibility/2006">
              <mc:Choice xmlns:v="urn:schemas-microsoft-com:vml" Requires="v">
                <p:oleObj name="Equation" r:id="rId2" imgW="1460160" imgH="457200" progId="Equation.3">
                  <p:embed/>
                </p:oleObj>
              </mc:Choice>
              <mc:Fallback>
                <p:oleObj name="Equation" r:id="rId2" imgW="1460160" imgH="457200" progId="Equation.3">
                  <p:embed/>
                  <p:pic>
                    <p:nvPicPr>
                      <p:cNvPr id="9218"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63" y="2144713"/>
                        <a:ext cx="2957512" cy="925512"/>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AutoShape 2"/>
          <p:cNvSpPr>
            <a:spLocks noChangeArrowheads="1"/>
          </p:cNvSpPr>
          <p:nvPr/>
        </p:nvSpPr>
        <p:spPr bwMode="auto">
          <a:xfrm>
            <a:off x="7310438" y="4643438"/>
            <a:ext cx="2590800" cy="1643062"/>
          </a:xfrm>
          <a:prstGeom prst="wedgeRoundRectCallout">
            <a:avLst>
              <a:gd name="adj1" fmla="val -87648"/>
              <a:gd name="adj2" fmla="val -57148"/>
              <a:gd name="adj3" fmla="val 16667"/>
            </a:avLst>
          </a:prstGeom>
          <a:solidFill>
            <a:srgbClr val="FFFF00"/>
          </a:solidFill>
          <a:ln w="12699">
            <a:solidFill>
              <a:schemeClr val="tx1"/>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With smaller sample sizes, SE increases, as does the overlap between the two curves, so value of t decreases</a:t>
            </a:r>
          </a:p>
        </p:txBody>
      </p:sp>
      <p:graphicFrame>
        <p:nvGraphicFramePr>
          <p:cNvPr id="9219" name="Object 3"/>
          <p:cNvGraphicFramePr>
            <a:graphicFrameLocks noChangeAspect="1"/>
          </p:cNvGraphicFramePr>
          <p:nvPr/>
        </p:nvGraphicFramePr>
        <p:xfrm>
          <a:off x="2014538" y="5522914"/>
          <a:ext cx="4367212" cy="763587"/>
        </p:xfrm>
        <a:graphic>
          <a:graphicData uri="http://schemas.openxmlformats.org/presentationml/2006/ole">
            <mc:AlternateContent xmlns:mc="http://schemas.openxmlformats.org/markup-compatibility/2006">
              <mc:Choice xmlns:v="urn:schemas-microsoft-com:vml" Requires="v">
                <p:oleObj name="Equation" r:id="rId4" imgW="2323800" imgH="406080" progId="Equation.3">
                  <p:embed/>
                </p:oleObj>
              </mc:Choice>
              <mc:Fallback>
                <p:oleObj name="Equation" r:id="rId4" imgW="2323800" imgH="406080" progId="Equation.3">
                  <p:embed/>
                  <p:pic>
                    <p:nvPicPr>
                      <p:cNvPr id="92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38" y="5522914"/>
                        <a:ext cx="4367212" cy="7635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0581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a:lstStyle/>
          <a:p>
            <a:r>
              <a:rPr lang="en-GB" altLang="en-US"/>
              <a:t>THE PREVIOUS IQ EXAMPLE</a:t>
            </a:r>
          </a:p>
        </p:txBody>
      </p:sp>
      <p:sp>
        <p:nvSpPr>
          <p:cNvPr id="58371" name="Content Placeholder 3"/>
          <p:cNvSpPr>
            <a:spLocks noGrp="1"/>
          </p:cNvSpPr>
          <p:nvPr>
            <p:ph idx="1"/>
          </p:nvPr>
        </p:nvSpPr>
        <p:spPr/>
        <p:txBody>
          <a:bodyPr/>
          <a:lstStyle/>
          <a:p>
            <a:r>
              <a:rPr lang="en-GB" altLang="en-US"/>
              <a:t>In the previous IQ example, we were assessing whether a particular sample was likely to have come from a particular population</a:t>
            </a:r>
          </a:p>
          <a:p>
            <a:r>
              <a:rPr lang="en-GB" altLang="en-US"/>
              <a:t>If we had two samples (rather than sample plus population), we would compare these two samples using an independent-sample t-test</a:t>
            </a:r>
          </a:p>
        </p:txBody>
      </p:sp>
    </p:spTree>
    <p:extLst>
      <p:ext uri="{BB962C8B-B14F-4D97-AF65-F5344CB8AC3E}">
        <p14:creationId xmlns:p14="http://schemas.microsoft.com/office/powerpoint/2010/main" val="1074237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81200" y="381000"/>
            <a:ext cx="8534400" cy="1143000"/>
          </a:xfrm>
        </p:spPr>
        <p:txBody>
          <a:bodyPr>
            <a:normAutofit fontScale="90000"/>
          </a:bodyPr>
          <a:lstStyle/>
          <a:p>
            <a:r>
              <a:rPr lang="en-GB" altLang="en-US" dirty="0"/>
              <a:t>MULTIPLE TESTS AND TYPE I ERRORS</a:t>
            </a:r>
          </a:p>
        </p:txBody>
      </p:sp>
      <p:sp>
        <p:nvSpPr>
          <p:cNvPr id="59395" name="Content Placeholder 2"/>
          <p:cNvSpPr>
            <a:spLocks noGrp="1"/>
          </p:cNvSpPr>
          <p:nvPr>
            <p:ph sz="half" idx="1"/>
          </p:nvPr>
        </p:nvSpPr>
        <p:spPr>
          <a:xfrm>
            <a:off x="2133600" y="2057400"/>
            <a:ext cx="4767262" cy="3962400"/>
          </a:xfrm>
        </p:spPr>
        <p:txBody>
          <a:bodyPr>
            <a:normAutofit lnSpcReduction="10000"/>
          </a:bodyPr>
          <a:lstStyle/>
          <a:p>
            <a:pPr algn="just"/>
            <a:r>
              <a:rPr lang="en-GB" altLang="en-US" sz="2000" dirty="0"/>
              <a:t>The risk of observing by chance a difference between two means (even if there isn’t one) is </a:t>
            </a:r>
            <a:r>
              <a:rPr lang="en-GB" altLang="en-US" sz="2000" dirty="0">
                <a:latin typeface="Symbol" panose="05050102010706020507" pitchFamily="18" charset="2"/>
              </a:rPr>
              <a:t>a</a:t>
            </a:r>
          </a:p>
          <a:p>
            <a:pPr algn="just"/>
            <a:r>
              <a:rPr lang="en-GB" altLang="en-US" sz="2000" dirty="0"/>
              <a:t>This risk is termed a Type I error   </a:t>
            </a:r>
          </a:p>
          <a:p>
            <a:pPr algn="just"/>
            <a:r>
              <a:rPr lang="en-GB" altLang="en-US" sz="2000" dirty="0"/>
              <a:t>By convention, </a:t>
            </a:r>
            <a:r>
              <a:rPr lang="en-GB" altLang="en-US" sz="2000" dirty="0">
                <a:latin typeface="Symbol" panose="05050102010706020507" pitchFamily="18" charset="2"/>
              </a:rPr>
              <a:t>a</a:t>
            </a:r>
            <a:r>
              <a:rPr lang="en-GB" altLang="en-US" sz="2000" dirty="0"/>
              <a:t> is set at 0.05</a:t>
            </a:r>
          </a:p>
          <a:p>
            <a:pPr algn="just"/>
            <a:r>
              <a:rPr lang="en-GB" altLang="en-US" sz="2000" dirty="0"/>
              <a:t>For an individual test, this becomes the familiar p&lt;0.05 (the probability of finding this difference by chance is &lt;0.05 or less than 1 in 20) </a:t>
            </a:r>
          </a:p>
          <a:p>
            <a:pPr algn="just"/>
            <a:r>
              <a:rPr lang="en-GB" altLang="en-US" sz="2000" dirty="0"/>
              <a:t>However, as the number of tests rises, the actual probability of finding a difference by chance rises markedly </a:t>
            </a:r>
          </a:p>
        </p:txBody>
      </p:sp>
      <p:graphicFrame>
        <p:nvGraphicFramePr>
          <p:cNvPr id="5" name="Content Placeholder 4"/>
          <p:cNvGraphicFramePr>
            <a:graphicFrameLocks noGrp="1"/>
          </p:cNvGraphicFramePr>
          <p:nvPr>
            <p:ph sz="half" idx="2"/>
          </p:nvPr>
        </p:nvGraphicFramePr>
        <p:xfrm>
          <a:off x="7467600" y="1681163"/>
          <a:ext cx="2695576" cy="4714875"/>
        </p:xfrm>
        <a:graphic>
          <a:graphicData uri="http://schemas.openxmlformats.org/drawingml/2006/table">
            <a:tbl>
              <a:tblPr firstRow="1" bandRow="1">
                <a:tableStyleId>{5C22544A-7EE6-4342-B048-85BDC9FD1C3A}</a:tableStyleId>
              </a:tblPr>
              <a:tblGrid>
                <a:gridCol w="1347788">
                  <a:extLst>
                    <a:ext uri="{9D8B030D-6E8A-4147-A177-3AD203B41FA5}">
                      <a16:colId xmlns:a16="http://schemas.microsoft.com/office/drawing/2014/main" val="20000"/>
                    </a:ext>
                  </a:extLst>
                </a:gridCol>
                <a:gridCol w="1347788">
                  <a:extLst>
                    <a:ext uri="{9D8B030D-6E8A-4147-A177-3AD203B41FA5}">
                      <a16:colId xmlns:a16="http://schemas.microsoft.com/office/drawing/2014/main" val="20001"/>
                    </a:ext>
                  </a:extLst>
                </a:gridCol>
              </a:tblGrid>
              <a:tr h="523875">
                <a:tc>
                  <a:txBody>
                    <a:bodyPr/>
                    <a:lstStyle/>
                    <a:p>
                      <a:pPr algn="ctr"/>
                      <a:r>
                        <a:rPr lang="en-GB" sz="1800" b="1" dirty="0"/>
                        <a:t>Tests (N)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800" b="1" dirty="0"/>
                        <a:t>p</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23875">
                <a:tc>
                  <a:txBody>
                    <a:bodyPr/>
                    <a:lstStyle/>
                    <a:p>
                      <a:pPr algn="ctr"/>
                      <a:r>
                        <a:rPr lang="en-GB" sz="1800" b="1" dirty="0"/>
                        <a:t>1</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0.05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23875">
                <a:tc>
                  <a:txBody>
                    <a:bodyPr/>
                    <a:lstStyle/>
                    <a:p>
                      <a:pPr algn="ctr"/>
                      <a:r>
                        <a:rPr lang="en-GB" sz="1800" b="1" dirty="0"/>
                        <a:t>2</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0.098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23875">
                <a:tc>
                  <a:txBody>
                    <a:bodyPr/>
                    <a:lstStyle/>
                    <a:p>
                      <a:pPr algn="ctr"/>
                      <a:r>
                        <a:rPr lang="en-GB" sz="1800" b="1" dirty="0"/>
                        <a:t>3</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0.143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23875">
                <a:tc>
                  <a:txBody>
                    <a:bodyPr/>
                    <a:lstStyle/>
                    <a:p>
                      <a:pPr algn="ctr"/>
                      <a:r>
                        <a:rPr lang="en-GB" sz="1800" b="1" dirty="0"/>
                        <a:t>4</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0.185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23875">
                <a:tc>
                  <a:txBody>
                    <a:bodyPr/>
                    <a:lstStyle/>
                    <a:p>
                      <a:pPr algn="ctr"/>
                      <a:r>
                        <a:rPr lang="en-GB" sz="1800" b="1" dirty="0"/>
                        <a:t>5</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0.226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523875">
                <a:tc>
                  <a:txBody>
                    <a:bodyPr/>
                    <a:lstStyle/>
                    <a:p>
                      <a:pPr algn="ctr"/>
                      <a:r>
                        <a:rPr lang="en-GB" sz="1800" b="1" dirty="0"/>
                        <a:t>6</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0.264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523875">
                <a:tc>
                  <a:txBody>
                    <a:bodyPr/>
                    <a:lstStyle/>
                    <a:p>
                      <a:pPr algn="ctr"/>
                      <a:r>
                        <a:rPr lang="en-GB" sz="1800" b="1" dirty="0"/>
                        <a:t>10</a:t>
                      </a:r>
                    </a:p>
                  </a:txBody>
                  <a:tcPr anchor="ctr">
                    <a:lnL w="12700" cap="flat" cmpd="sng" algn="ctr">
                      <a:solidFill>
                        <a:schemeClr val="tx1"/>
                      </a:solidFill>
                      <a:prstDash val="solid"/>
                      <a:round/>
                      <a:headEnd type="none" w="med" len="med"/>
                      <a:tailEnd type="none" w="med" len="med"/>
                    </a:lnL>
                  </a:tcPr>
                </a:tc>
                <a:tc>
                  <a:txBody>
                    <a:bodyPr/>
                    <a:lstStyle/>
                    <a:p>
                      <a:pPr algn="ctr"/>
                      <a:r>
                        <a:rPr lang="en-GB" sz="1800" b="1" dirty="0"/>
                        <a:t>0.401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523875">
                <a:tc>
                  <a:txBody>
                    <a:bodyPr/>
                    <a:lstStyle/>
                    <a:p>
                      <a:pPr algn="ctr"/>
                      <a:r>
                        <a:rPr lang="en-GB" sz="1800" b="1" dirty="0"/>
                        <a:t>20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b="1" dirty="0"/>
                        <a:t>0.641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176162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a:lstStyle/>
          <a:p>
            <a:r>
              <a:rPr lang="en-GB" altLang="en-US"/>
              <a:t>SUBGROUP ANALYSIS</a:t>
            </a:r>
          </a:p>
        </p:txBody>
      </p:sp>
      <p:sp>
        <p:nvSpPr>
          <p:cNvPr id="60419" name="Rectangle 3"/>
          <p:cNvSpPr>
            <a:spLocks noGrp="1" noChangeArrowheads="1"/>
          </p:cNvSpPr>
          <p:nvPr>
            <p:ph type="body" idx="1"/>
          </p:nvPr>
        </p:nvSpPr>
        <p:spPr>
          <a:xfrm>
            <a:off x="2824164" y="1895475"/>
            <a:ext cx="6542087" cy="3962400"/>
          </a:xfrm>
          <a:noFill/>
        </p:spPr>
        <p:txBody>
          <a:bodyPr>
            <a:normAutofit fontScale="92500"/>
          </a:bodyPr>
          <a:lstStyle/>
          <a:p>
            <a:pPr marL="371475" indent="-371475">
              <a:spcBef>
                <a:spcPct val="60000"/>
              </a:spcBef>
              <a:buSzPct val="75000"/>
              <a:buFont typeface="Monotype Sorts" charset="2"/>
              <a:buChar char="l"/>
            </a:pPr>
            <a:r>
              <a:rPr lang="en-GB" altLang="en-US"/>
              <a:t>Papers sometimes report analyses of subgroups of their total dataset</a:t>
            </a:r>
          </a:p>
          <a:p>
            <a:pPr marL="371475" indent="-371475">
              <a:spcBef>
                <a:spcPct val="60000"/>
              </a:spcBef>
              <a:buSzPct val="75000"/>
              <a:buFont typeface="Monotype Sorts" charset="2"/>
              <a:buChar char="l"/>
            </a:pPr>
            <a:r>
              <a:rPr lang="en-GB" altLang="en-US"/>
              <a:t>Criteria for subgroup analysis:</a:t>
            </a:r>
          </a:p>
          <a:p>
            <a:pPr marL="771525" lvl="1" indent="-371475">
              <a:spcBef>
                <a:spcPct val="60000"/>
              </a:spcBef>
              <a:buSzPct val="75000"/>
              <a:buFont typeface="Monotype Sorts" charset="2"/>
              <a:buChar char="l"/>
            </a:pPr>
            <a:r>
              <a:rPr lang="en-GB" altLang="en-US"/>
              <a:t>Must have large sample</a:t>
            </a:r>
          </a:p>
          <a:p>
            <a:pPr marL="771525" lvl="1" indent="-371475">
              <a:spcBef>
                <a:spcPct val="60000"/>
              </a:spcBef>
              <a:buSzPct val="75000"/>
              <a:buFont typeface="Monotype Sorts" charset="2"/>
              <a:buChar char="l"/>
            </a:pPr>
            <a:r>
              <a:rPr lang="en-GB" altLang="en-US"/>
              <a:t>Must have </a:t>
            </a:r>
            <a:r>
              <a:rPr lang="en-GB" altLang="en-US" i="1"/>
              <a:t>a priori</a:t>
            </a:r>
            <a:r>
              <a:rPr lang="en-GB" altLang="en-US"/>
              <a:t> hypothesis</a:t>
            </a:r>
          </a:p>
          <a:p>
            <a:pPr marL="771525" lvl="1" indent="-371475">
              <a:spcBef>
                <a:spcPct val="60000"/>
              </a:spcBef>
              <a:buSzPct val="75000"/>
              <a:buFont typeface="Monotype Sorts" charset="2"/>
              <a:buChar char="l"/>
            </a:pPr>
            <a:r>
              <a:rPr lang="en-GB" altLang="en-US"/>
              <a:t>Must adjust for baseline differences between subgroups</a:t>
            </a:r>
          </a:p>
          <a:p>
            <a:pPr marL="771525" lvl="1" indent="-371475">
              <a:spcBef>
                <a:spcPct val="60000"/>
              </a:spcBef>
              <a:buSzPct val="75000"/>
              <a:buFont typeface="Monotype Sorts" charset="2"/>
              <a:buChar char="l"/>
            </a:pPr>
            <a:r>
              <a:rPr lang="en-GB" altLang="en-US"/>
              <a:t>Must retest analyses in an independent sample</a:t>
            </a:r>
          </a:p>
        </p:txBody>
      </p:sp>
    </p:spTree>
    <p:extLst>
      <p:ext uri="{BB962C8B-B14F-4D97-AF65-F5344CB8AC3E}">
        <p14:creationId xmlns:p14="http://schemas.microsoft.com/office/powerpoint/2010/main" val="3788436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GB" altLang="en-US"/>
              <a:t>TORTURED DATA - SIGNS</a:t>
            </a:r>
          </a:p>
        </p:txBody>
      </p:sp>
      <p:sp>
        <p:nvSpPr>
          <p:cNvPr id="61443" name="Content Placeholder 4"/>
          <p:cNvSpPr>
            <a:spLocks noGrp="1"/>
          </p:cNvSpPr>
          <p:nvPr>
            <p:ph idx="1"/>
          </p:nvPr>
        </p:nvSpPr>
        <p:spPr>
          <a:xfrm>
            <a:off x="2024063" y="2057400"/>
            <a:ext cx="7715250" cy="3962400"/>
          </a:xfrm>
        </p:spPr>
        <p:txBody>
          <a:bodyPr>
            <a:normAutofit lnSpcReduction="10000"/>
          </a:bodyPr>
          <a:lstStyle/>
          <a:p>
            <a:r>
              <a:rPr lang="en-US" altLang="en-US"/>
              <a:t>Did the reported findings result from testing a primary hypothesis</a:t>
            </a:r>
            <a:r>
              <a:rPr lang="en-US" altLang="en-US" baseline="30000"/>
              <a:t> </a:t>
            </a:r>
            <a:r>
              <a:rPr lang="en-US" altLang="en-US"/>
              <a:t>of the study? If not, was the secondary hypothesis generated</a:t>
            </a:r>
            <a:r>
              <a:rPr lang="en-US" altLang="en-US" baseline="30000"/>
              <a:t> </a:t>
            </a:r>
            <a:r>
              <a:rPr lang="en-US" altLang="en-US"/>
              <a:t>before the data were analyzed?</a:t>
            </a:r>
            <a:r>
              <a:rPr lang="en-US" altLang="en-US" baseline="30000"/>
              <a:t> </a:t>
            </a:r>
            <a:endParaRPr lang="en-US" altLang="en-US"/>
          </a:p>
          <a:p>
            <a:r>
              <a:rPr lang="en-US" altLang="en-US"/>
              <a:t>What was the rationale for excluding various subjects from the</a:t>
            </a:r>
            <a:r>
              <a:rPr lang="en-US" altLang="en-US" baseline="30000"/>
              <a:t> </a:t>
            </a:r>
            <a:r>
              <a:rPr lang="en-US" altLang="en-US"/>
              <a:t>analysis?</a:t>
            </a:r>
            <a:r>
              <a:rPr lang="en-US" altLang="en-US" baseline="30000"/>
              <a:t> </a:t>
            </a:r>
            <a:endParaRPr lang="en-US" altLang="en-US"/>
          </a:p>
          <a:p>
            <a:r>
              <a:rPr lang="en-US" altLang="en-US"/>
              <a:t>Were the following determined before looking at the data: definition</a:t>
            </a:r>
            <a:r>
              <a:rPr lang="en-US" altLang="en-US" baseline="30000"/>
              <a:t> </a:t>
            </a:r>
            <a:r>
              <a:rPr lang="en-US" altLang="en-US"/>
              <a:t>of exposure, definition of an outcome, subgroups to be analyzed,</a:t>
            </a:r>
            <a:r>
              <a:rPr lang="en-US" altLang="en-US" baseline="30000"/>
              <a:t> </a:t>
            </a:r>
            <a:r>
              <a:rPr lang="en-US" altLang="en-US"/>
              <a:t>and cutoff points for a positive result?</a:t>
            </a:r>
            <a:r>
              <a:rPr lang="en-US" altLang="en-US" baseline="30000"/>
              <a:t> </a:t>
            </a:r>
            <a:endParaRPr lang="en-US" altLang="en-US"/>
          </a:p>
        </p:txBody>
      </p:sp>
    </p:spTree>
    <p:extLst>
      <p:ext uri="{BB962C8B-B14F-4D97-AF65-F5344CB8AC3E}">
        <p14:creationId xmlns:p14="http://schemas.microsoft.com/office/powerpoint/2010/main" val="598830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r>
              <a:rPr lang="en-GB" altLang="en-US"/>
              <a:t>TORTURED DATA - SIGNS</a:t>
            </a:r>
          </a:p>
        </p:txBody>
      </p:sp>
      <p:sp>
        <p:nvSpPr>
          <p:cNvPr id="62467" name="Content Placeholder 4"/>
          <p:cNvSpPr>
            <a:spLocks noGrp="1"/>
          </p:cNvSpPr>
          <p:nvPr>
            <p:ph idx="1"/>
          </p:nvPr>
        </p:nvSpPr>
        <p:spPr>
          <a:xfrm>
            <a:off x="2024063" y="2057400"/>
            <a:ext cx="7715250" cy="3962400"/>
          </a:xfrm>
        </p:spPr>
        <p:txBody>
          <a:bodyPr/>
          <a:lstStyle/>
          <a:p>
            <a:r>
              <a:rPr lang="en-US" altLang="en-US"/>
              <a:t>How many statistical tests were performed, and was the effect</a:t>
            </a:r>
            <a:r>
              <a:rPr lang="en-US" altLang="en-US" baseline="30000"/>
              <a:t> </a:t>
            </a:r>
            <a:r>
              <a:rPr lang="en-US" altLang="en-US"/>
              <a:t>of multiple comparisons dealt with appropriately?</a:t>
            </a:r>
            <a:r>
              <a:rPr lang="en-US" altLang="en-US" baseline="30000"/>
              <a:t> </a:t>
            </a:r>
            <a:endParaRPr lang="en-US" altLang="en-US"/>
          </a:p>
          <a:p>
            <a:r>
              <a:rPr lang="en-US" altLang="en-US"/>
              <a:t>Are both P values and confidence intervals reported?</a:t>
            </a:r>
            <a:r>
              <a:rPr lang="en-US" altLang="en-US" baseline="30000"/>
              <a:t> </a:t>
            </a:r>
            <a:endParaRPr lang="en-US" altLang="en-US"/>
          </a:p>
          <a:p>
            <a:r>
              <a:rPr lang="en-US" altLang="en-US"/>
              <a:t>And have the data been reported for all subgroups and at all</a:t>
            </a:r>
            <a:r>
              <a:rPr lang="en-US" altLang="en-US" baseline="30000"/>
              <a:t> </a:t>
            </a:r>
            <a:r>
              <a:rPr lang="en-US" altLang="en-US"/>
              <a:t>follow-up points?</a:t>
            </a:r>
          </a:p>
          <a:p>
            <a:endParaRPr lang="en-GB" altLang="en-US"/>
          </a:p>
        </p:txBody>
      </p:sp>
      <p:sp>
        <p:nvSpPr>
          <p:cNvPr id="62468" name="TextBox 5"/>
          <p:cNvSpPr txBox="1">
            <a:spLocks noChangeArrowheads="1"/>
          </p:cNvSpPr>
          <p:nvPr/>
        </p:nvSpPr>
        <p:spPr bwMode="auto">
          <a:xfrm>
            <a:off x="5486401" y="6230113"/>
            <a:ext cx="500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a:t>Mills JL. Data torturing.</a:t>
            </a:r>
            <a:r>
              <a:rPr lang="en-GB" altLang="en-US" sz="1400" i="1"/>
              <a:t> NEJM </a:t>
            </a:r>
            <a:r>
              <a:rPr lang="en-GB" altLang="en-US" sz="1400"/>
              <a:t>329:1196-1199, 1993.</a:t>
            </a:r>
          </a:p>
          <a:p>
            <a:endParaRPr lang="en-GB" altLang="en-US" sz="1400"/>
          </a:p>
        </p:txBody>
      </p:sp>
    </p:spTree>
    <p:extLst>
      <p:ext uri="{BB962C8B-B14F-4D97-AF65-F5344CB8AC3E}">
        <p14:creationId xmlns:p14="http://schemas.microsoft.com/office/powerpoint/2010/main" val="1823858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048602" y="1454150"/>
            <a:ext cx="7848600" cy="609600"/>
          </a:xfrm>
        </p:spPr>
        <p:txBody>
          <a:bodyPr>
            <a:noAutofit/>
          </a:bodyPr>
          <a:lstStyle/>
          <a:p>
            <a:r>
              <a:rPr lang="en-GB" altLang="en-US" sz="3600" dirty="0"/>
              <a:t>COMPARING TWO MEANS FROM </a:t>
            </a:r>
            <a:br>
              <a:rPr lang="en-GB" altLang="en-US" sz="3600" dirty="0"/>
            </a:br>
            <a:r>
              <a:rPr lang="en-GB" altLang="en-US" sz="3600" dirty="0"/>
              <a:t>THE SAME SAMPLE-THE PAIRED t TEST</a:t>
            </a:r>
          </a:p>
        </p:txBody>
      </p:sp>
      <p:graphicFrame>
        <p:nvGraphicFramePr>
          <p:cNvPr id="439299" name="Group 3"/>
          <p:cNvGraphicFramePr>
            <a:graphicFrameLocks noGrp="1"/>
          </p:cNvGraphicFramePr>
          <p:nvPr/>
        </p:nvGraphicFramePr>
        <p:xfrm>
          <a:off x="2024064" y="2505076"/>
          <a:ext cx="3000375" cy="3352801"/>
        </p:xfrm>
        <a:graphic>
          <a:graphicData uri="http://schemas.openxmlformats.org/drawingml/2006/table">
            <a:tbl>
              <a:tblPr/>
              <a:tblGrid>
                <a:gridCol w="1285872">
                  <a:extLst>
                    <a:ext uri="{9D8B030D-6E8A-4147-A177-3AD203B41FA5}">
                      <a16:colId xmlns:a16="http://schemas.microsoft.com/office/drawing/2014/main" val="20000"/>
                    </a:ext>
                  </a:extLst>
                </a:gridCol>
                <a:gridCol w="928685">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tblGrid>
              <a:tr h="669925">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Subject</a:t>
                      </a:r>
                    </a:p>
                  </a:txBody>
                  <a:tcPr marL="91439" marR="9143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A</a:t>
                      </a: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B</a:t>
                      </a:r>
                    </a:p>
                  </a:txBody>
                  <a:tcPr marL="91439" marR="914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71513">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1</a:t>
                      </a:r>
                    </a:p>
                  </a:txBody>
                  <a:tcPr marL="91439" marR="9143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a:t>
                      </a: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11</a:t>
                      </a:r>
                    </a:p>
                  </a:txBody>
                  <a:tcPr marL="91439" marR="914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9925">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2</a:t>
                      </a:r>
                    </a:p>
                  </a:txBody>
                  <a:tcPr marL="91439" marR="9143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0</a:t>
                      </a: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3</a:t>
                      </a:r>
                    </a:p>
                  </a:txBody>
                  <a:tcPr marL="91439" marR="914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513">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3</a:t>
                      </a:r>
                    </a:p>
                  </a:txBody>
                  <a:tcPr marL="91439" marR="9143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60</a:t>
                      </a: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65</a:t>
                      </a:r>
                    </a:p>
                  </a:txBody>
                  <a:tcPr marL="91439" marR="914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9925">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4</a:t>
                      </a:r>
                    </a:p>
                  </a:txBody>
                  <a:tcPr marL="91439" marR="9143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27</a:t>
                      </a: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31</a:t>
                      </a:r>
                    </a:p>
                  </a:txBody>
                  <a:tcPr marL="91439" marR="9143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3517" name="Text Box 23"/>
          <p:cNvSpPr txBox="1">
            <a:spLocks noChangeArrowheads="1"/>
          </p:cNvSpPr>
          <p:nvPr/>
        </p:nvSpPr>
        <p:spPr bwMode="auto">
          <a:xfrm>
            <a:off x="5334000" y="2063750"/>
            <a:ext cx="50292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marL="290513" indent="-290513">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spcBef>
                <a:spcPct val="50000"/>
              </a:spcBef>
              <a:buClr>
                <a:srgbClr val="FF0066"/>
              </a:buClr>
              <a:buSzPct val="140000"/>
              <a:buFontTx/>
              <a:buChar char="•"/>
            </a:pPr>
            <a:r>
              <a:rPr lang="en-GB" altLang="en-US" b="0" dirty="0"/>
              <a:t>Assume that A and B represent measures on the same subject (</a:t>
            </a:r>
            <a:r>
              <a:rPr lang="en-GB" altLang="en-US" b="0" dirty="0" err="1"/>
              <a:t>eg</a:t>
            </a:r>
            <a:r>
              <a:rPr lang="en-GB" altLang="en-US" b="0" dirty="0"/>
              <a:t> at two time points)</a:t>
            </a:r>
          </a:p>
          <a:p>
            <a:pPr algn="just">
              <a:spcBef>
                <a:spcPct val="50000"/>
              </a:spcBef>
              <a:buClr>
                <a:srgbClr val="FF0066"/>
              </a:buClr>
              <a:buSzPct val="140000"/>
              <a:buFontTx/>
              <a:buChar char="•"/>
            </a:pPr>
            <a:r>
              <a:rPr lang="en-GB" altLang="en-US" b="0" dirty="0"/>
              <a:t>Note that the variation </a:t>
            </a:r>
            <a:r>
              <a:rPr lang="en-GB" altLang="en-US" b="0" u="sng" dirty="0"/>
              <a:t>between</a:t>
            </a:r>
            <a:r>
              <a:rPr lang="en-GB" altLang="en-US" b="0" dirty="0"/>
              <a:t> subjects is much wider than that </a:t>
            </a:r>
            <a:r>
              <a:rPr lang="en-GB" altLang="en-US" b="0" u="sng" dirty="0"/>
              <a:t>within</a:t>
            </a:r>
            <a:r>
              <a:rPr lang="en-GB" altLang="en-US" b="0" dirty="0"/>
              <a:t> subjects </a:t>
            </a:r>
            <a:r>
              <a:rPr lang="en-GB" altLang="en-US" b="0" dirty="0" err="1"/>
              <a:t>ie</a:t>
            </a:r>
            <a:r>
              <a:rPr lang="en-GB" altLang="en-US" b="0" dirty="0"/>
              <a:t> the variance in the columns swamps the variance in the rows</a:t>
            </a:r>
          </a:p>
          <a:p>
            <a:pPr algn="just">
              <a:spcBef>
                <a:spcPct val="50000"/>
              </a:spcBef>
              <a:buClr>
                <a:srgbClr val="FF0066"/>
              </a:buClr>
              <a:buSzPct val="140000"/>
              <a:buFontTx/>
              <a:buChar char="•"/>
            </a:pPr>
            <a:r>
              <a:rPr lang="en-GB" altLang="en-US" b="0" dirty="0"/>
              <a:t>Treating A and B as entirely separate, t=-0.17, p=0.89</a:t>
            </a:r>
          </a:p>
          <a:p>
            <a:pPr algn="just">
              <a:spcBef>
                <a:spcPct val="50000"/>
              </a:spcBef>
              <a:buClr>
                <a:srgbClr val="FF0066"/>
              </a:buClr>
              <a:buSzPct val="140000"/>
              <a:buFontTx/>
              <a:buChar char="•"/>
            </a:pPr>
            <a:r>
              <a:rPr lang="en-GB" altLang="en-US" b="0" dirty="0"/>
              <a:t>Treating the values as paired, t=3.81, p=0.03</a:t>
            </a:r>
          </a:p>
        </p:txBody>
      </p:sp>
    </p:spTree>
    <p:extLst>
      <p:ext uri="{BB962C8B-B14F-4D97-AF65-F5344CB8AC3E}">
        <p14:creationId xmlns:p14="http://schemas.microsoft.com/office/powerpoint/2010/main" val="20692628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GB" altLang="en-US"/>
              <a:t>SUMMARY THUS FAR …</a:t>
            </a:r>
          </a:p>
        </p:txBody>
      </p:sp>
      <p:graphicFrame>
        <p:nvGraphicFramePr>
          <p:cNvPr id="440323" name="Group 3"/>
          <p:cNvGraphicFramePr>
            <a:graphicFrameLocks noGrp="1"/>
          </p:cNvGraphicFramePr>
          <p:nvPr>
            <p:ph type="tbl" idx="1"/>
          </p:nvPr>
        </p:nvGraphicFramePr>
        <p:xfrm>
          <a:off x="2743200" y="2514600"/>
          <a:ext cx="6542088" cy="2590800"/>
        </p:xfrm>
        <a:graphic>
          <a:graphicData uri="http://schemas.openxmlformats.org/drawingml/2006/table">
            <a:tbl>
              <a:tblPr/>
              <a:tblGrid>
                <a:gridCol w="2814638">
                  <a:extLst>
                    <a:ext uri="{9D8B030D-6E8A-4147-A177-3AD203B41FA5}">
                      <a16:colId xmlns:a16="http://schemas.microsoft.com/office/drawing/2014/main" val="20000"/>
                    </a:ext>
                  </a:extLst>
                </a:gridCol>
                <a:gridCol w="3727450">
                  <a:extLst>
                    <a:ext uri="{9D8B030D-6E8A-4147-A177-3AD203B41FA5}">
                      <a16:colId xmlns:a16="http://schemas.microsoft.com/office/drawing/2014/main" val="20001"/>
                    </a:ext>
                  </a:extLst>
                </a:gridCol>
              </a:tblGrid>
              <a:tr h="129540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ONE-SAMPLE (INDEPENDENT SAMPLE) t-TEST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Used to compare means of two independent samples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29540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PAIRED (MATCHED PAIR) t-TEST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Used to compare two (repeated) measures from the same subjects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443593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GB" altLang="en-US"/>
              <a:t>COMPARING PROPORTIONS: </a:t>
            </a:r>
            <a:br>
              <a:rPr lang="en-GB" altLang="en-US"/>
            </a:br>
            <a:r>
              <a:rPr lang="en-GB" altLang="en-US"/>
              <a:t>THE CHI-SQUARE TEST</a:t>
            </a:r>
          </a:p>
        </p:txBody>
      </p:sp>
      <p:graphicFrame>
        <p:nvGraphicFramePr>
          <p:cNvPr id="443395" name="Group 3"/>
          <p:cNvGraphicFramePr>
            <a:graphicFrameLocks noGrp="1"/>
          </p:cNvGraphicFramePr>
          <p:nvPr/>
        </p:nvGraphicFramePr>
        <p:xfrm>
          <a:off x="1905000" y="1828800"/>
          <a:ext cx="4191000" cy="4562476"/>
        </p:xfrm>
        <a:graphic>
          <a:graphicData uri="http://schemas.openxmlformats.org/drawingml/2006/table">
            <a:tbl>
              <a:tblPr/>
              <a:tblGrid>
                <a:gridCol w="2057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609685">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endParaRPr kumimoji="0" lang="en-US" sz="2000" b="1" i="0" u="none" strike="noStrike" cap="none" normalizeH="0" baseline="0">
                        <a:ln>
                          <a:noFill/>
                        </a:ln>
                        <a:solidFill>
                          <a:schemeClr val="tx1"/>
                        </a:solidFill>
                        <a:effectLst/>
                        <a:latin typeface="Tahoma"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B</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984387">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Number of patients</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50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981212">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Actual %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30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981212">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Actual number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100598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Expected number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endParaRPr kumimoji="0" lang="en-US" sz="2000" b="1" i="0" u="none" strike="noStrike" cap="none" normalizeH="0" baseline="0">
                        <a:ln>
                          <a:noFill/>
                        </a:ln>
                        <a:solidFill>
                          <a:schemeClr val="tx1"/>
                        </a:solidFill>
                        <a:effectLst/>
                        <a:latin typeface="Tahoma"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endParaRPr kumimoji="0" lang="en-US" sz="2000" b="1" i="0" u="none" strike="noStrike" cap="none" normalizeH="0" baseline="0" dirty="0">
                        <a:ln>
                          <a:noFill/>
                        </a:ln>
                        <a:solidFill>
                          <a:schemeClr val="tx1"/>
                        </a:solidFill>
                        <a:effectLst/>
                        <a:latin typeface="Tahoma"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sp>
        <p:nvSpPr>
          <p:cNvPr id="65565" name="Text Box 29"/>
          <p:cNvSpPr txBox="1">
            <a:spLocks noChangeArrowheads="1"/>
          </p:cNvSpPr>
          <p:nvPr/>
        </p:nvSpPr>
        <p:spPr bwMode="auto">
          <a:xfrm>
            <a:off x="6553200" y="2193926"/>
            <a:ext cx="3810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b="0" dirty="0"/>
              <a:t>Say that we are interested to know whether two interventions, A and B, lead to the same percentages of patients being discharged after one week</a:t>
            </a:r>
          </a:p>
        </p:txBody>
      </p:sp>
    </p:spTree>
    <p:extLst>
      <p:ext uri="{BB962C8B-B14F-4D97-AF65-F5344CB8AC3E}">
        <p14:creationId xmlns:p14="http://schemas.microsoft.com/office/powerpoint/2010/main" val="135624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935480"/>
            <a:ext cx="8229600" cy="4465320"/>
          </a:xfrm>
        </p:spPr>
        <p:txBody>
          <a:bodyPr>
            <a:noAutofit/>
          </a:bodyPr>
          <a:lstStyle/>
          <a:p>
            <a:pPr algn="just"/>
            <a:r>
              <a:rPr lang="el-GR" sz="2400" dirty="0"/>
              <a:t>η πιθανότητα </a:t>
            </a:r>
            <a:r>
              <a:rPr lang="el-GR" sz="2400" dirty="0" err="1"/>
              <a:t>λανθασµένου</a:t>
            </a:r>
            <a:r>
              <a:rPr lang="el-GR" sz="2400" dirty="0"/>
              <a:t> αρνητικού είναι η πιθανότητα </a:t>
            </a:r>
            <a:r>
              <a:rPr lang="el-GR" sz="2400" dirty="0" err="1"/>
              <a:t>σφάλµατος</a:t>
            </a:r>
            <a:r>
              <a:rPr lang="el-GR" sz="2400" dirty="0"/>
              <a:t> τύπου Ι ενώ η πιθανότητα </a:t>
            </a:r>
            <a:r>
              <a:rPr lang="el-GR" sz="2400" dirty="0" err="1"/>
              <a:t>λανθασµένου</a:t>
            </a:r>
            <a:r>
              <a:rPr lang="el-GR" sz="2400" dirty="0"/>
              <a:t> θετικού είναι η πιθανότητα </a:t>
            </a:r>
            <a:r>
              <a:rPr lang="el-GR" sz="2400" dirty="0" err="1"/>
              <a:t>σφάλµατος</a:t>
            </a:r>
            <a:r>
              <a:rPr lang="el-GR" sz="2400" dirty="0"/>
              <a:t> τύπου ΙΙ</a:t>
            </a:r>
          </a:p>
          <a:p>
            <a:pPr algn="just"/>
            <a:r>
              <a:rPr lang="el-GR" sz="2400" i="1" dirty="0"/>
              <a:t>ευαισθησία </a:t>
            </a:r>
            <a:r>
              <a:rPr lang="el-GR" sz="2400" dirty="0"/>
              <a:t>= 1 - P(</a:t>
            </a:r>
            <a:r>
              <a:rPr lang="el-GR" sz="2400" dirty="0" err="1"/>
              <a:t>σφάλµα</a:t>
            </a:r>
            <a:r>
              <a:rPr lang="el-GR" sz="2400" dirty="0"/>
              <a:t> τύπου Ι) = 1-</a:t>
            </a:r>
            <a:r>
              <a:rPr lang="el-GR" sz="2400" i="1" dirty="0"/>
              <a:t>α</a:t>
            </a:r>
          </a:p>
          <a:p>
            <a:pPr algn="just"/>
            <a:r>
              <a:rPr lang="el-GR" sz="2400" i="1" dirty="0"/>
              <a:t>ειδικότητα </a:t>
            </a:r>
            <a:r>
              <a:rPr lang="el-GR" sz="2400" dirty="0"/>
              <a:t>= 1 - P(</a:t>
            </a:r>
            <a:r>
              <a:rPr lang="el-GR" sz="2400" dirty="0" err="1"/>
              <a:t>σφάλµα</a:t>
            </a:r>
            <a:r>
              <a:rPr lang="el-GR" sz="2400" dirty="0"/>
              <a:t> τύπου ΙΙ) = 1-</a:t>
            </a:r>
            <a:r>
              <a:rPr lang="el-GR" sz="2400" i="1" dirty="0"/>
              <a:t>β</a:t>
            </a:r>
            <a:r>
              <a:rPr lang="el-GR" sz="2400" dirty="0"/>
              <a:t> </a:t>
            </a:r>
          </a:p>
          <a:p>
            <a:pPr marL="0" indent="0" algn="just">
              <a:buNone/>
            </a:pPr>
            <a:r>
              <a:rPr lang="el-GR" sz="2000" i="1" dirty="0"/>
              <a:t>α </a:t>
            </a:r>
            <a:r>
              <a:rPr lang="el-GR" sz="2000" dirty="0"/>
              <a:t>και </a:t>
            </a:r>
            <a:r>
              <a:rPr lang="el-GR" sz="2000" i="1" dirty="0"/>
              <a:t>β </a:t>
            </a:r>
            <a:r>
              <a:rPr lang="el-GR" sz="2000" dirty="0"/>
              <a:t>δε µ</a:t>
            </a:r>
            <a:r>
              <a:rPr lang="el-GR" sz="2000" dirty="0" err="1"/>
              <a:t>πορεί</a:t>
            </a:r>
            <a:r>
              <a:rPr lang="el-GR" sz="2000" dirty="0"/>
              <a:t> να ελαχιστοποιούνται ταυτόχρονα, η </a:t>
            </a:r>
            <a:r>
              <a:rPr lang="el-GR" sz="2000" i="1" dirty="0"/>
              <a:t>ευαισθησία </a:t>
            </a:r>
            <a:r>
              <a:rPr lang="el-GR" sz="2000" dirty="0"/>
              <a:t>και η </a:t>
            </a:r>
            <a:r>
              <a:rPr lang="el-GR" sz="2000" i="1" dirty="0"/>
              <a:t>ειδικότητα </a:t>
            </a:r>
            <a:r>
              <a:rPr lang="el-GR" sz="2000" dirty="0"/>
              <a:t>δε θα µ</a:t>
            </a:r>
            <a:r>
              <a:rPr lang="el-GR" sz="2000" dirty="0" err="1"/>
              <a:t>πορούν</a:t>
            </a:r>
            <a:r>
              <a:rPr lang="el-GR" sz="2000" dirty="0"/>
              <a:t> να µ</a:t>
            </a:r>
            <a:r>
              <a:rPr lang="el-GR" sz="2000" dirty="0" err="1"/>
              <a:t>εγιστοποιούνται</a:t>
            </a:r>
            <a:r>
              <a:rPr lang="el-GR" sz="2000" dirty="0"/>
              <a:t> ταυτόχρονα</a:t>
            </a:r>
          </a:p>
          <a:p>
            <a:pPr algn="just"/>
            <a:endParaRPr lang="en-US" sz="2400" dirty="0"/>
          </a:p>
        </p:txBody>
      </p:sp>
      <p:pic>
        <p:nvPicPr>
          <p:cNvPr id="4" name="Picture 3"/>
          <p:cNvPicPr>
            <a:picLocks noChangeAspect="1"/>
          </p:cNvPicPr>
          <p:nvPr/>
        </p:nvPicPr>
        <p:blipFill rotWithShape="1">
          <a:blip r:embed="rId2"/>
          <a:srcRect b="39739"/>
          <a:stretch/>
        </p:blipFill>
        <p:spPr>
          <a:xfrm>
            <a:off x="4419600" y="4783836"/>
            <a:ext cx="4812670" cy="1405128"/>
          </a:xfrm>
          <a:prstGeom prst="rect">
            <a:avLst/>
          </a:prstGeom>
        </p:spPr>
      </p:pic>
      <p:pic>
        <p:nvPicPr>
          <p:cNvPr id="5" name="Picture 4"/>
          <p:cNvPicPr>
            <a:picLocks noChangeAspect="1"/>
          </p:cNvPicPr>
          <p:nvPr/>
        </p:nvPicPr>
        <p:blipFill rotWithShape="1">
          <a:blip r:embed="rId2"/>
          <a:srcRect l="1583" t="62092" r="68334" b="130"/>
          <a:stretch/>
        </p:blipFill>
        <p:spPr>
          <a:xfrm>
            <a:off x="2961132" y="5410200"/>
            <a:ext cx="1447800" cy="880872"/>
          </a:xfrm>
          <a:prstGeom prst="rect">
            <a:avLst/>
          </a:prstGeom>
        </p:spPr>
      </p:pic>
    </p:spTree>
    <p:extLst>
      <p:ext uri="{BB962C8B-B14F-4D97-AF65-F5344CB8AC3E}">
        <p14:creationId xmlns:p14="http://schemas.microsoft.com/office/powerpoint/2010/main" val="3527913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GB" altLang="en-US"/>
              <a:t>COMPARING PROPORTIONS: </a:t>
            </a:r>
            <a:br>
              <a:rPr lang="en-GB" altLang="en-US"/>
            </a:br>
            <a:r>
              <a:rPr lang="en-GB" altLang="en-US"/>
              <a:t>THE CHI-SQUARE TEST</a:t>
            </a:r>
          </a:p>
        </p:txBody>
      </p:sp>
      <p:graphicFrame>
        <p:nvGraphicFramePr>
          <p:cNvPr id="444419" name="Group 3"/>
          <p:cNvGraphicFramePr>
            <a:graphicFrameLocks noGrp="1"/>
          </p:cNvGraphicFramePr>
          <p:nvPr/>
        </p:nvGraphicFramePr>
        <p:xfrm>
          <a:off x="1905000" y="1981200"/>
          <a:ext cx="4191000" cy="4562476"/>
        </p:xfrm>
        <a:graphic>
          <a:graphicData uri="http://schemas.openxmlformats.org/drawingml/2006/table">
            <a:tbl>
              <a:tblPr/>
              <a:tblGrid>
                <a:gridCol w="2057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609685">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endParaRPr kumimoji="0" lang="en-US" sz="2000" b="1" i="0" u="none" strike="noStrike" cap="none" normalizeH="0" baseline="0">
                        <a:ln>
                          <a:noFill/>
                        </a:ln>
                        <a:solidFill>
                          <a:schemeClr val="tx1"/>
                        </a:solidFill>
                        <a:effectLst/>
                        <a:latin typeface="Tahoma"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B</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984387">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Number of patients</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50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981212">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Actual %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30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981212">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Actual number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100598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Expected number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20</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sp>
        <p:nvSpPr>
          <p:cNvPr id="66589" name="Text Box 29"/>
          <p:cNvSpPr txBox="1">
            <a:spLocks noChangeArrowheads="1"/>
          </p:cNvSpPr>
          <p:nvPr/>
        </p:nvSpPr>
        <p:spPr bwMode="auto">
          <a:xfrm>
            <a:off x="6310314" y="2082800"/>
            <a:ext cx="42068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dirty="0"/>
              <a:t>We can calculate the number of patients in each group expected to be discharged if there were no difference between the groups</a:t>
            </a:r>
          </a:p>
        </p:txBody>
      </p:sp>
      <p:sp>
        <p:nvSpPr>
          <p:cNvPr id="66590" name="Text Box 30"/>
          <p:cNvSpPr txBox="1">
            <a:spLocks noChangeArrowheads="1"/>
          </p:cNvSpPr>
          <p:nvPr/>
        </p:nvSpPr>
        <p:spPr bwMode="auto">
          <a:xfrm>
            <a:off x="6310314" y="3709988"/>
            <a:ext cx="38242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marL="290513" indent="-290513">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buClr>
                <a:srgbClr val="FF0066"/>
              </a:buClr>
              <a:buSzPct val="140000"/>
              <a:buFontTx/>
              <a:buChar char="•"/>
            </a:pPr>
            <a:r>
              <a:rPr lang="en-GB" altLang="en-US" b="0" dirty="0"/>
              <a:t>Total of 30 patients discharged out of 150 </a:t>
            </a:r>
            <a:r>
              <a:rPr lang="en-GB" altLang="en-US" b="0" dirty="0" err="1"/>
              <a:t>ie</a:t>
            </a:r>
            <a:r>
              <a:rPr lang="en-GB" altLang="en-US" b="0" dirty="0"/>
              <a:t> 20%</a:t>
            </a:r>
          </a:p>
          <a:p>
            <a:pPr algn="just">
              <a:buClr>
                <a:srgbClr val="FF0066"/>
              </a:buClr>
              <a:buSzPct val="140000"/>
              <a:buFontTx/>
              <a:buChar char="•"/>
            </a:pPr>
            <a:r>
              <a:rPr lang="en-GB" altLang="en-US" b="0" dirty="0"/>
              <a:t>If no difference between the groups, 20% of patients should have been discharged from each group (</a:t>
            </a:r>
            <a:r>
              <a:rPr lang="en-GB" altLang="en-US" b="0" dirty="0" err="1"/>
              <a:t>ie</a:t>
            </a:r>
            <a:r>
              <a:rPr lang="en-GB" altLang="en-US" b="0" dirty="0"/>
              <a:t> 20 from A and 10 from B)</a:t>
            </a:r>
          </a:p>
          <a:p>
            <a:pPr algn="just">
              <a:buClr>
                <a:srgbClr val="FF0066"/>
              </a:buClr>
              <a:buSzPct val="140000"/>
              <a:buFontTx/>
              <a:buChar char="•"/>
            </a:pPr>
            <a:r>
              <a:rPr lang="en-GB" altLang="en-US" b="0" dirty="0"/>
              <a:t>These are the ‘expected’ numbers of discharges</a:t>
            </a:r>
          </a:p>
        </p:txBody>
      </p:sp>
    </p:spTree>
    <p:extLst>
      <p:ext uri="{BB962C8B-B14F-4D97-AF65-F5344CB8AC3E}">
        <p14:creationId xmlns:p14="http://schemas.microsoft.com/office/powerpoint/2010/main" val="2303388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fontScale="90000"/>
          </a:bodyPr>
          <a:lstStyle/>
          <a:p>
            <a:r>
              <a:rPr lang="en-GB" altLang="en-US"/>
              <a:t>COMPARING PROPORTIONS: </a:t>
            </a:r>
            <a:br>
              <a:rPr lang="en-GB" altLang="en-US"/>
            </a:br>
            <a:r>
              <a:rPr lang="en-GB" altLang="en-US"/>
              <a:t>THE CHI-SQUARE TEST</a:t>
            </a:r>
          </a:p>
        </p:txBody>
      </p:sp>
      <p:graphicFrame>
        <p:nvGraphicFramePr>
          <p:cNvPr id="445443" name="Group 3"/>
          <p:cNvGraphicFramePr>
            <a:graphicFrameLocks noGrp="1"/>
          </p:cNvGraphicFramePr>
          <p:nvPr/>
        </p:nvGraphicFramePr>
        <p:xfrm>
          <a:off x="1905000" y="1981200"/>
          <a:ext cx="4191000" cy="4562476"/>
        </p:xfrm>
        <a:graphic>
          <a:graphicData uri="http://schemas.openxmlformats.org/drawingml/2006/table">
            <a:tbl>
              <a:tblPr/>
              <a:tblGrid>
                <a:gridCol w="2057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609685">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endParaRPr kumimoji="0" lang="en-US" sz="2000" b="1" i="0" u="none" strike="noStrike" cap="none" normalizeH="0" baseline="0">
                        <a:ln>
                          <a:noFill/>
                        </a:ln>
                        <a:solidFill>
                          <a:schemeClr val="tx1"/>
                        </a:solidFill>
                        <a:effectLst/>
                        <a:latin typeface="Tahoma"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B</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984387">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Number of patients</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100</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50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981212">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Actual %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30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981212">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Actual number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15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1005980">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Expected number discharged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20</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10</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graphicFrame>
        <p:nvGraphicFramePr>
          <p:cNvPr id="10242" name="Object 29"/>
          <p:cNvGraphicFramePr>
            <a:graphicFrameLocks noChangeAspect="1"/>
          </p:cNvGraphicFramePr>
          <p:nvPr/>
        </p:nvGraphicFramePr>
        <p:xfrm>
          <a:off x="6172200" y="1981200"/>
          <a:ext cx="4267200" cy="2514600"/>
        </p:xfrm>
        <a:graphic>
          <a:graphicData uri="http://schemas.openxmlformats.org/presentationml/2006/ole">
            <mc:AlternateContent xmlns:mc="http://schemas.openxmlformats.org/markup-compatibility/2006">
              <mc:Choice xmlns:v="urn:schemas-microsoft-com:vml" Requires="v">
                <p:oleObj name="Equation" r:id="rId3" imgW="2628720" imgH="1549080" progId="Equation.3">
                  <p:embed/>
                </p:oleObj>
              </mc:Choice>
              <mc:Fallback>
                <p:oleObj name="Equation" r:id="rId3" imgW="2628720" imgH="1549080" progId="Equation.3">
                  <p:embed/>
                  <p:pic>
                    <p:nvPicPr>
                      <p:cNvPr id="10242"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42672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0" name="Text Box 30"/>
          <p:cNvSpPr txBox="1">
            <a:spLocks noChangeArrowheads="1"/>
          </p:cNvSpPr>
          <p:nvPr/>
        </p:nvSpPr>
        <p:spPr bwMode="auto">
          <a:xfrm>
            <a:off x="7086600" y="4594287"/>
            <a:ext cx="320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squar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b="0" dirty="0"/>
              <a:t>According to tables, the minimum value of chi square for p=0.05 is 3.84</a:t>
            </a:r>
          </a:p>
          <a:p>
            <a:pPr algn="just"/>
            <a:r>
              <a:rPr lang="en-GB" altLang="en-US" b="0" i="1" dirty="0"/>
              <a:t>Therefore, there is no significant difference between our treatments</a:t>
            </a:r>
          </a:p>
        </p:txBody>
      </p:sp>
    </p:spTree>
    <p:extLst>
      <p:ext uri="{BB962C8B-B14F-4D97-AF65-F5344CB8AC3E}">
        <p14:creationId xmlns:p14="http://schemas.microsoft.com/office/powerpoint/2010/main" val="2273955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fontScale="90000"/>
          </a:bodyPr>
          <a:lstStyle/>
          <a:p>
            <a:r>
              <a:rPr lang="en-GB" altLang="en-US"/>
              <a:t>COMPARISONS BETWEEN THREE OR MORE SAMPLES</a:t>
            </a:r>
          </a:p>
        </p:txBody>
      </p:sp>
      <p:sp>
        <p:nvSpPr>
          <p:cNvPr id="11268" name="Rectangle 3"/>
          <p:cNvSpPr>
            <a:spLocks noGrp="1" noChangeArrowheads="1"/>
          </p:cNvSpPr>
          <p:nvPr>
            <p:ph type="body" idx="1"/>
          </p:nvPr>
        </p:nvSpPr>
        <p:spPr>
          <a:xfrm>
            <a:off x="2286000" y="1828800"/>
            <a:ext cx="7696200" cy="4800600"/>
          </a:xfrm>
        </p:spPr>
        <p:txBody>
          <a:bodyPr/>
          <a:lstStyle/>
          <a:p>
            <a:pPr>
              <a:lnSpc>
                <a:spcPct val="90000"/>
              </a:lnSpc>
            </a:pPr>
            <a:r>
              <a:rPr lang="en-GB" altLang="en-US"/>
              <a:t>Cannot use t-test (only for 2 samples)</a:t>
            </a:r>
          </a:p>
          <a:p>
            <a:pPr>
              <a:lnSpc>
                <a:spcPct val="90000"/>
              </a:lnSpc>
            </a:pPr>
            <a:r>
              <a:rPr lang="en-GB" altLang="en-US"/>
              <a:t>Use </a:t>
            </a:r>
            <a:r>
              <a:rPr lang="en-GB" altLang="en-US" i="1"/>
              <a:t>analysis of variance</a:t>
            </a:r>
            <a:r>
              <a:rPr lang="en-GB" altLang="en-US"/>
              <a:t> (ANOVA)</a:t>
            </a:r>
          </a:p>
          <a:p>
            <a:pPr>
              <a:lnSpc>
                <a:spcPct val="90000"/>
              </a:lnSpc>
            </a:pPr>
            <a:r>
              <a:rPr lang="en-GB" altLang="en-US"/>
              <a:t>Essentially, ANOVA involves dividing the variance in the results into:</a:t>
            </a:r>
          </a:p>
          <a:p>
            <a:pPr lvl="1">
              <a:lnSpc>
                <a:spcPct val="90000"/>
              </a:lnSpc>
            </a:pPr>
            <a:r>
              <a:rPr lang="en-GB" altLang="en-US"/>
              <a:t>Between groups variance</a:t>
            </a:r>
          </a:p>
          <a:p>
            <a:pPr lvl="1">
              <a:lnSpc>
                <a:spcPct val="90000"/>
              </a:lnSpc>
            </a:pPr>
            <a:r>
              <a:rPr lang="en-GB" altLang="en-US"/>
              <a:t>Within groups variance</a:t>
            </a:r>
          </a:p>
          <a:p>
            <a:pPr>
              <a:lnSpc>
                <a:spcPct val="90000"/>
              </a:lnSpc>
              <a:buFontTx/>
              <a:buNone/>
            </a:pPr>
            <a:endParaRPr lang="en-GB" altLang="en-US"/>
          </a:p>
          <a:p>
            <a:pPr>
              <a:lnSpc>
                <a:spcPct val="90000"/>
              </a:lnSpc>
              <a:buFontTx/>
              <a:buNone/>
            </a:pPr>
            <a:endParaRPr lang="en-GB" altLang="en-US"/>
          </a:p>
          <a:p>
            <a:pPr>
              <a:lnSpc>
                <a:spcPct val="90000"/>
              </a:lnSpc>
              <a:buFontTx/>
              <a:buNone/>
            </a:pPr>
            <a:r>
              <a:rPr lang="en-GB" altLang="en-US"/>
              <a:t>	The greater F, the more significant the result (values of F in standard tables)</a:t>
            </a:r>
          </a:p>
        </p:txBody>
      </p:sp>
      <p:graphicFrame>
        <p:nvGraphicFramePr>
          <p:cNvPr id="11266" name="Object 4"/>
          <p:cNvGraphicFramePr>
            <a:graphicFrameLocks noChangeAspect="1"/>
          </p:cNvGraphicFramePr>
          <p:nvPr/>
        </p:nvGraphicFramePr>
        <p:xfrm>
          <a:off x="2514600" y="4729164"/>
          <a:ext cx="6629400" cy="909637"/>
        </p:xfrm>
        <a:graphic>
          <a:graphicData uri="http://schemas.openxmlformats.org/presentationml/2006/ole">
            <mc:AlternateContent xmlns:mc="http://schemas.openxmlformats.org/markup-compatibility/2006">
              <mc:Choice xmlns:v="urn:schemas-microsoft-com:vml" Requires="v">
                <p:oleObj name="Equation" r:id="rId3" imgW="3149280" imgH="431640" progId="Equation.3">
                  <p:embed/>
                </p:oleObj>
              </mc:Choice>
              <mc:Fallback>
                <p:oleObj name="Equation" r:id="rId3" imgW="3149280" imgH="431640" progId="Equation.3">
                  <p:embed/>
                  <p:pic>
                    <p:nvPicPr>
                      <p:cNvPr id="112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729164"/>
                        <a:ext cx="6629400" cy="9096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93746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ltLang="en-US"/>
              <a:t>ANOVA - AN EXAMPLE</a:t>
            </a:r>
          </a:p>
        </p:txBody>
      </p:sp>
      <p:sp>
        <p:nvSpPr>
          <p:cNvPr id="67587"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8" name="Freeform 4"/>
          <p:cNvSpPr>
            <a:spLocks/>
          </p:cNvSpPr>
          <p:nvPr/>
        </p:nvSpPr>
        <p:spPr bwMode="auto">
          <a:xfrm>
            <a:off x="2309813" y="3657600"/>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89" name="Line 5"/>
          <p:cNvSpPr>
            <a:spLocks noChangeShapeType="1"/>
          </p:cNvSpPr>
          <p:nvPr/>
        </p:nvSpPr>
        <p:spPr bwMode="auto">
          <a:xfrm flipV="1">
            <a:off x="3300413"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0" name="Freeform 10"/>
          <p:cNvSpPr>
            <a:spLocks/>
          </p:cNvSpPr>
          <p:nvPr/>
        </p:nvSpPr>
        <p:spPr bwMode="auto">
          <a:xfrm>
            <a:off x="7115175" y="3657600"/>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1" name="Line 11"/>
          <p:cNvSpPr>
            <a:spLocks noChangeShapeType="1"/>
          </p:cNvSpPr>
          <p:nvPr/>
        </p:nvSpPr>
        <p:spPr bwMode="auto">
          <a:xfrm flipV="1">
            <a:off x="8105775" y="3657600"/>
            <a:ext cx="0" cy="2362200"/>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4" name="Freeform 10"/>
          <p:cNvSpPr>
            <a:spLocks/>
          </p:cNvSpPr>
          <p:nvPr/>
        </p:nvSpPr>
        <p:spPr bwMode="auto">
          <a:xfrm>
            <a:off x="4738688" y="3643313"/>
            <a:ext cx="19812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5" name="Line 11"/>
          <p:cNvSpPr>
            <a:spLocks noChangeShapeType="1"/>
          </p:cNvSpPr>
          <p:nvPr/>
        </p:nvSpPr>
        <p:spPr bwMode="auto">
          <a:xfrm flipV="1">
            <a:off x="5729288" y="3643313"/>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7596" name="Straight Arrow Connector 17"/>
          <p:cNvCxnSpPr>
            <a:cxnSpLocks noChangeShapeType="1"/>
          </p:cNvCxnSpPr>
          <p:nvPr/>
        </p:nvCxnSpPr>
        <p:spPr bwMode="auto">
          <a:xfrm>
            <a:off x="3309938" y="3500439"/>
            <a:ext cx="4857750" cy="1587"/>
          </a:xfrm>
          <a:prstGeom prst="straightConnector1">
            <a:avLst/>
          </a:prstGeom>
          <a:noFill/>
          <a:ln w="412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7597" name="Straight Arrow Connector 20"/>
          <p:cNvCxnSpPr>
            <a:cxnSpLocks noChangeShapeType="1"/>
          </p:cNvCxnSpPr>
          <p:nvPr/>
        </p:nvCxnSpPr>
        <p:spPr bwMode="auto">
          <a:xfrm>
            <a:off x="2381251" y="5929314"/>
            <a:ext cx="1857375" cy="1587"/>
          </a:xfrm>
          <a:prstGeom prst="straightConnector1">
            <a:avLst/>
          </a:prstGeom>
          <a:noFill/>
          <a:ln w="412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7598" name="Rounded Rectangular Callout 23"/>
          <p:cNvSpPr>
            <a:spLocks noChangeArrowheads="1"/>
          </p:cNvSpPr>
          <p:nvPr/>
        </p:nvSpPr>
        <p:spPr bwMode="auto">
          <a:xfrm>
            <a:off x="1666875" y="2428875"/>
            <a:ext cx="1714500" cy="642938"/>
          </a:xfrm>
          <a:prstGeom prst="wedgeRoundRectCallout">
            <a:avLst>
              <a:gd name="adj1" fmla="val 28060"/>
              <a:gd name="adj2" fmla="val 487838"/>
              <a:gd name="adj3" fmla="val 16667"/>
            </a:avLst>
          </a:prstGeom>
          <a:solidFill>
            <a:srgbClr val="FFFF99"/>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Within-Group Variance</a:t>
            </a:r>
          </a:p>
        </p:txBody>
      </p:sp>
      <p:sp>
        <p:nvSpPr>
          <p:cNvPr id="67599" name="Rounded Rectangular Callout 24"/>
          <p:cNvSpPr>
            <a:spLocks noChangeArrowheads="1"/>
          </p:cNvSpPr>
          <p:nvPr/>
        </p:nvSpPr>
        <p:spPr bwMode="auto">
          <a:xfrm>
            <a:off x="2095501" y="1714500"/>
            <a:ext cx="1928813" cy="642938"/>
          </a:xfrm>
          <a:prstGeom prst="wedgeRoundRectCallout">
            <a:avLst>
              <a:gd name="adj1" fmla="val 67861"/>
              <a:gd name="adj2" fmla="val 220375"/>
              <a:gd name="adj3" fmla="val 16667"/>
            </a:avLst>
          </a:prstGeom>
          <a:solidFill>
            <a:srgbClr val="FFFF99"/>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Between-Group Variance</a:t>
            </a:r>
          </a:p>
        </p:txBody>
      </p:sp>
      <p:sp>
        <p:nvSpPr>
          <p:cNvPr id="26" name="Rounded Rectangle 25"/>
          <p:cNvSpPr>
            <a:spLocks noChangeArrowheads="1"/>
          </p:cNvSpPr>
          <p:nvPr/>
        </p:nvSpPr>
        <p:spPr bwMode="auto">
          <a:xfrm>
            <a:off x="4953001" y="1928813"/>
            <a:ext cx="5286375" cy="1143000"/>
          </a:xfrm>
          <a:prstGeom prst="roundRect">
            <a:avLst>
              <a:gd name="adj" fmla="val 16667"/>
            </a:avLst>
          </a:prstGeom>
          <a:solidFill>
            <a:schemeClr val="accent1"/>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Here, the between-group variance is large relative to the within-group variance, so F will be large</a:t>
            </a:r>
          </a:p>
        </p:txBody>
      </p:sp>
    </p:spTree>
    <p:extLst>
      <p:ext uri="{BB962C8B-B14F-4D97-AF65-F5344CB8AC3E}">
        <p14:creationId xmlns:p14="http://schemas.microsoft.com/office/powerpoint/2010/main" val="70057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ltLang="en-US"/>
              <a:t>ANOVA - AN EXAMPLE</a:t>
            </a:r>
          </a:p>
        </p:txBody>
      </p:sp>
      <p:sp>
        <p:nvSpPr>
          <p:cNvPr id="68611" name="Line 3"/>
          <p:cNvSpPr>
            <a:spLocks noChangeShapeType="1"/>
          </p:cNvSpPr>
          <p:nvPr/>
        </p:nvSpPr>
        <p:spPr bwMode="auto">
          <a:xfrm>
            <a:off x="2286000" y="6019800"/>
            <a:ext cx="69342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2" name="Freeform 4"/>
          <p:cNvSpPr>
            <a:spLocks/>
          </p:cNvSpPr>
          <p:nvPr/>
        </p:nvSpPr>
        <p:spPr bwMode="auto">
          <a:xfrm>
            <a:off x="3309939" y="3657600"/>
            <a:ext cx="3286125" cy="234315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3" name="Line 5"/>
          <p:cNvSpPr>
            <a:spLocks noChangeShapeType="1"/>
          </p:cNvSpPr>
          <p:nvPr/>
        </p:nvSpPr>
        <p:spPr bwMode="auto">
          <a:xfrm flipV="1">
            <a:off x="4953000" y="3657600"/>
            <a:ext cx="0" cy="2362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Freeform 10"/>
          <p:cNvSpPr>
            <a:spLocks/>
          </p:cNvSpPr>
          <p:nvPr/>
        </p:nvSpPr>
        <p:spPr bwMode="auto">
          <a:xfrm>
            <a:off x="5024439" y="3657600"/>
            <a:ext cx="3552825" cy="234315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5" name="Line 11"/>
          <p:cNvSpPr>
            <a:spLocks noChangeShapeType="1"/>
          </p:cNvSpPr>
          <p:nvPr/>
        </p:nvSpPr>
        <p:spPr bwMode="auto">
          <a:xfrm flipV="1">
            <a:off x="6810375" y="3657600"/>
            <a:ext cx="0" cy="2362200"/>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Freeform 10"/>
          <p:cNvSpPr>
            <a:spLocks/>
          </p:cNvSpPr>
          <p:nvPr/>
        </p:nvSpPr>
        <p:spPr bwMode="auto">
          <a:xfrm>
            <a:off x="4238626" y="3643313"/>
            <a:ext cx="3267075"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9" name="Line 11"/>
          <p:cNvSpPr>
            <a:spLocks noChangeShapeType="1"/>
          </p:cNvSpPr>
          <p:nvPr/>
        </p:nvSpPr>
        <p:spPr bwMode="auto">
          <a:xfrm flipV="1">
            <a:off x="5881688" y="3643313"/>
            <a:ext cx="0" cy="236220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8620" name="Straight Arrow Connector 17"/>
          <p:cNvCxnSpPr>
            <a:cxnSpLocks noChangeShapeType="1"/>
          </p:cNvCxnSpPr>
          <p:nvPr/>
        </p:nvCxnSpPr>
        <p:spPr bwMode="auto">
          <a:xfrm>
            <a:off x="3452814" y="5927725"/>
            <a:ext cx="3000375" cy="1588"/>
          </a:xfrm>
          <a:prstGeom prst="straightConnector1">
            <a:avLst/>
          </a:prstGeom>
          <a:noFill/>
          <a:ln w="412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8621" name="Straight Arrow Connector 20"/>
          <p:cNvCxnSpPr>
            <a:cxnSpLocks noChangeShapeType="1"/>
          </p:cNvCxnSpPr>
          <p:nvPr/>
        </p:nvCxnSpPr>
        <p:spPr bwMode="auto">
          <a:xfrm>
            <a:off x="4953001" y="3570289"/>
            <a:ext cx="1857375" cy="1587"/>
          </a:xfrm>
          <a:prstGeom prst="straightConnector1">
            <a:avLst/>
          </a:prstGeom>
          <a:noFill/>
          <a:ln w="412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8622" name="Rounded Rectangular Callout 23"/>
          <p:cNvSpPr>
            <a:spLocks noChangeArrowheads="1"/>
          </p:cNvSpPr>
          <p:nvPr/>
        </p:nvSpPr>
        <p:spPr bwMode="auto">
          <a:xfrm>
            <a:off x="1666875" y="2357439"/>
            <a:ext cx="1714500" cy="642937"/>
          </a:xfrm>
          <a:prstGeom prst="wedgeRoundRectCallout">
            <a:avLst>
              <a:gd name="adj1" fmla="val 98907"/>
              <a:gd name="adj2" fmla="val 511185"/>
              <a:gd name="adj3" fmla="val 16667"/>
            </a:avLst>
          </a:prstGeom>
          <a:solidFill>
            <a:srgbClr val="FFFF99"/>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Within-Group Variance</a:t>
            </a:r>
          </a:p>
        </p:txBody>
      </p:sp>
      <p:sp>
        <p:nvSpPr>
          <p:cNvPr id="68623" name="Rounded Rectangular Callout 24"/>
          <p:cNvSpPr>
            <a:spLocks noChangeArrowheads="1"/>
          </p:cNvSpPr>
          <p:nvPr/>
        </p:nvSpPr>
        <p:spPr bwMode="auto">
          <a:xfrm>
            <a:off x="2809876" y="1714500"/>
            <a:ext cx="1928813" cy="642938"/>
          </a:xfrm>
          <a:prstGeom prst="wedgeRoundRectCallout">
            <a:avLst>
              <a:gd name="adj1" fmla="val 67861"/>
              <a:gd name="adj2" fmla="val 220375"/>
              <a:gd name="adj3" fmla="val 16667"/>
            </a:avLst>
          </a:prstGeom>
          <a:solidFill>
            <a:srgbClr val="FFFF99"/>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sz="1600"/>
              <a:t>Between-Group Variance</a:t>
            </a:r>
          </a:p>
        </p:txBody>
      </p:sp>
      <p:sp>
        <p:nvSpPr>
          <p:cNvPr id="26" name="Rounded Rectangle 25"/>
          <p:cNvSpPr>
            <a:spLocks noChangeArrowheads="1"/>
          </p:cNvSpPr>
          <p:nvPr/>
        </p:nvSpPr>
        <p:spPr bwMode="auto">
          <a:xfrm>
            <a:off x="4953000" y="1714501"/>
            <a:ext cx="5715000" cy="1643063"/>
          </a:xfrm>
          <a:prstGeom prst="roundRect">
            <a:avLst>
              <a:gd name="adj" fmla="val 16667"/>
            </a:avLst>
          </a:prstGeom>
          <a:solidFill>
            <a:schemeClr val="accent1"/>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Here, the within-group variance is larger, and the between-group variance smaller, so F will be smaller (reflecting the likeli-hood of no significant differences between these three sample means</a:t>
            </a:r>
          </a:p>
        </p:txBody>
      </p:sp>
    </p:spTree>
    <p:extLst>
      <p:ext uri="{BB962C8B-B14F-4D97-AF65-F5344CB8AC3E}">
        <p14:creationId xmlns:p14="http://schemas.microsoft.com/office/powerpoint/2010/main" val="74675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GB" altLang="en-US"/>
              <a:t>ANOVA – AN EXAMPLE</a:t>
            </a:r>
          </a:p>
        </p:txBody>
      </p:sp>
      <p:graphicFrame>
        <p:nvGraphicFramePr>
          <p:cNvPr id="7" name="Table Placeholder 6"/>
          <p:cNvGraphicFramePr>
            <a:graphicFrameLocks noGrp="1"/>
          </p:cNvGraphicFramePr>
          <p:nvPr>
            <p:ph sz="half" idx="1"/>
          </p:nvPr>
        </p:nvGraphicFramePr>
        <p:xfrm>
          <a:off x="6238875" y="2057400"/>
          <a:ext cx="3857624" cy="4086226"/>
        </p:xfrm>
        <a:graphic>
          <a:graphicData uri="http://schemas.openxmlformats.org/drawingml/2006/table">
            <a:tbl>
              <a:tblPr firstRow="1" bandRow="1">
                <a:tableStyleId>{5C22544A-7EE6-4342-B048-85BDC9FD1C3A}</a:tableStyleId>
              </a:tblPr>
              <a:tblGrid>
                <a:gridCol w="964406">
                  <a:extLst>
                    <a:ext uri="{9D8B030D-6E8A-4147-A177-3AD203B41FA5}">
                      <a16:colId xmlns:a16="http://schemas.microsoft.com/office/drawing/2014/main" val="20000"/>
                    </a:ext>
                  </a:extLst>
                </a:gridCol>
                <a:gridCol w="964406">
                  <a:extLst>
                    <a:ext uri="{9D8B030D-6E8A-4147-A177-3AD203B41FA5}">
                      <a16:colId xmlns:a16="http://schemas.microsoft.com/office/drawing/2014/main" val="20001"/>
                    </a:ext>
                  </a:extLst>
                </a:gridCol>
                <a:gridCol w="964406">
                  <a:extLst>
                    <a:ext uri="{9D8B030D-6E8A-4147-A177-3AD203B41FA5}">
                      <a16:colId xmlns:a16="http://schemas.microsoft.com/office/drawing/2014/main" val="20002"/>
                    </a:ext>
                  </a:extLst>
                </a:gridCol>
                <a:gridCol w="964406">
                  <a:extLst>
                    <a:ext uri="{9D8B030D-6E8A-4147-A177-3AD203B41FA5}">
                      <a16:colId xmlns:a16="http://schemas.microsoft.com/office/drawing/2014/main" val="20003"/>
                    </a:ext>
                  </a:extLst>
                </a:gridCol>
              </a:tblGrid>
              <a:tr h="723132">
                <a:tc>
                  <a:txBody>
                    <a:bodyPr/>
                    <a:lstStyle/>
                    <a:p>
                      <a:pPr algn="ctr" fontAlgn="ctr"/>
                      <a:r>
                        <a:rPr lang="en-GB" sz="1800" b="1" i="0" u="none" strike="noStrike" dirty="0">
                          <a:solidFill>
                            <a:srgbClr val="000000"/>
                          </a:solidFill>
                          <a:latin typeface="+mn-lt"/>
                        </a:rPr>
                        <a:t>Age Group</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N</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Mean</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SD</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442">
                <a:tc>
                  <a:txBody>
                    <a:bodyPr/>
                    <a:lstStyle/>
                    <a:p>
                      <a:pPr algn="ctr" fontAlgn="ctr"/>
                      <a:r>
                        <a:rPr lang="en-GB" sz="1800" b="1" i="0" u="none" strike="noStrike" dirty="0">
                          <a:solidFill>
                            <a:srgbClr val="000000"/>
                          </a:solidFill>
                          <a:latin typeface="+mn-lt"/>
                        </a:rPr>
                        <a:t>18-24</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13</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31.9</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5.0</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442">
                <a:tc>
                  <a:txBody>
                    <a:bodyPr/>
                    <a:lstStyle/>
                    <a:p>
                      <a:pPr algn="ctr" fontAlgn="ctr"/>
                      <a:r>
                        <a:rPr lang="en-GB" sz="1800" b="1" i="0" u="none" strike="noStrike" dirty="0">
                          <a:solidFill>
                            <a:srgbClr val="000000"/>
                          </a:solidFill>
                          <a:latin typeface="+mn-lt"/>
                        </a:rPr>
                        <a:t>25-31</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12</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31.1</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5.7</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0442">
                <a:tc>
                  <a:txBody>
                    <a:bodyPr/>
                    <a:lstStyle/>
                    <a:p>
                      <a:pPr algn="ctr" fontAlgn="ctr"/>
                      <a:r>
                        <a:rPr lang="en-GB" sz="1800" b="1" i="0" u="none" strike="noStrike" dirty="0">
                          <a:solidFill>
                            <a:srgbClr val="000000"/>
                          </a:solidFill>
                          <a:latin typeface="+mn-lt"/>
                        </a:rPr>
                        <a:t>32-38</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10</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35.8</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5.3</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0442">
                <a:tc>
                  <a:txBody>
                    <a:bodyPr/>
                    <a:lstStyle/>
                    <a:p>
                      <a:pPr algn="ctr" fontAlgn="ctr"/>
                      <a:r>
                        <a:rPr lang="en-GB" sz="1800" b="1" i="0" u="none" strike="noStrike">
                          <a:solidFill>
                            <a:srgbClr val="000000"/>
                          </a:solidFill>
                          <a:latin typeface="+mn-lt"/>
                        </a:rPr>
                        <a:t>39-45</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10</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38.0</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6.6</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0442">
                <a:tc>
                  <a:txBody>
                    <a:bodyPr/>
                    <a:lstStyle/>
                    <a:p>
                      <a:pPr algn="ctr" fontAlgn="ctr"/>
                      <a:r>
                        <a:rPr lang="en-GB" sz="1800" b="1" i="0" u="none" strike="noStrike">
                          <a:solidFill>
                            <a:srgbClr val="000000"/>
                          </a:solidFill>
                          <a:latin typeface="+mn-lt"/>
                        </a:rPr>
                        <a:t>46-52</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12</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29.3</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6.0</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0442">
                <a:tc>
                  <a:txBody>
                    <a:bodyPr/>
                    <a:lstStyle/>
                    <a:p>
                      <a:pPr algn="ctr" fontAlgn="ctr"/>
                      <a:r>
                        <a:rPr lang="en-GB" sz="1800" b="1" i="0" u="none" strike="noStrike">
                          <a:solidFill>
                            <a:srgbClr val="000000"/>
                          </a:solidFill>
                          <a:latin typeface="+mn-lt"/>
                        </a:rPr>
                        <a:t>53-59</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11</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28.5</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5.3</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0442">
                <a:tc>
                  <a:txBody>
                    <a:bodyPr/>
                    <a:lstStyle/>
                    <a:p>
                      <a:pPr algn="ctr" fontAlgn="ctr"/>
                      <a:r>
                        <a:rPr lang="en-GB" sz="1800" b="1" i="0" u="none" strike="noStrike" dirty="0">
                          <a:solidFill>
                            <a:srgbClr val="000000"/>
                          </a:solidFill>
                          <a:latin typeface="+mn-lt"/>
                        </a:rPr>
                        <a:t>Total</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68</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32.2</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6.4</a:t>
                      </a:r>
                    </a:p>
                  </a:txBody>
                  <a:tcPr marL="4650" marR="46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9682" name="Content Placeholder 7"/>
          <p:cNvSpPr>
            <a:spLocks noGrp="1"/>
          </p:cNvSpPr>
          <p:nvPr>
            <p:ph sz="half" idx="2"/>
          </p:nvPr>
        </p:nvSpPr>
        <p:spPr>
          <a:xfrm>
            <a:off x="2024063" y="2038350"/>
            <a:ext cx="4000500" cy="3962400"/>
          </a:xfrm>
        </p:spPr>
        <p:txBody>
          <a:bodyPr/>
          <a:lstStyle/>
          <a:p>
            <a:r>
              <a:rPr lang="en-GB" altLang="en-US" sz="2000"/>
              <a:t>Data from SPSS sample data file ‘dvdplayer.sav’</a:t>
            </a:r>
          </a:p>
          <a:p>
            <a:r>
              <a:rPr lang="en-GB" altLang="en-US" sz="2000"/>
              <a:t>Focus group where 68 participants were asked to rate DVD players</a:t>
            </a:r>
          </a:p>
          <a:p>
            <a:r>
              <a:rPr lang="en-GB" altLang="en-US" sz="2000"/>
              <a:t>Results from running ‘One Way ANOVA’ (found under ‘Compare Means’)</a:t>
            </a:r>
          </a:p>
          <a:p>
            <a:r>
              <a:rPr lang="en-GB" altLang="en-US" sz="2000"/>
              <a:t>Table shows scores for ‘Total DVD assessment’ by different age groups</a:t>
            </a:r>
          </a:p>
        </p:txBody>
      </p:sp>
    </p:spTree>
    <p:extLst>
      <p:ext uri="{BB962C8B-B14F-4D97-AF65-F5344CB8AC3E}">
        <p14:creationId xmlns:p14="http://schemas.microsoft.com/office/powerpoint/2010/main" val="347304728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r>
              <a:rPr lang="en-GB" altLang="en-US"/>
              <a:t>ANOVA – SPSS PRINT-OUT</a:t>
            </a:r>
          </a:p>
        </p:txBody>
      </p:sp>
      <p:graphicFrame>
        <p:nvGraphicFramePr>
          <p:cNvPr id="7" name="Table Placeholder 6"/>
          <p:cNvGraphicFramePr>
            <a:graphicFrameLocks noGrp="1"/>
          </p:cNvGraphicFramePr>
          <p:nvPr>
            <p:ph sz="half" idx="1"/>
          </p:nvPr>
        </p:nvGraphicFramePr>
        <p:xfrm>
          <a:off x="2024064" y="2336800"/>
          <a:ext cx="7929561" cy="2163764"/>
        </p:xfrm>
        <a:graphic>
          <a:graphicData uri="http://schemas.openxmlformats.org/drawingml/2006/table">
            <a:tbl>
              <a:tblPr firstRow="1" bandRow="1">
                <a:tableStyleId>{5C22544A-7EE6-4342-B048-85BDC9FD1C3A}</a:tableStyleId>
              </a:tblPr>
              <a:tblGrid>
                <a:gridCol w="2071687">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071562">
                  <a:extLst>
                    <a:ext uri="{9D8B030D-6E8A-4147-A177-3AD203B41FA5}">
                      <a16:colId xmlns:a16="http://schemas.microsoft.com/office/drawing/2014/main" val="20002"/>
                    </a:ext>
                  </a:extLst>
                </a:gridCol>
                <a:gridCol w="1285875">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22900">
                <a:tc>
                  <a:txBody>
                    <a:bodyPr/>
                    <a:lstStyle/>
                    <a:p>
                      <a:pPr algn="ctr" fontAlgn="ctr"/>
                      <a:endParaRPr lang="en-GB" sz="1800" b="1" i="0" u="none" strike="noStrike" dirty="0">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Sum of Squares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df</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Mean Square</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F</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Sig.</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288">
                <a:tc>
                  <a:txBody>
                    <a:bodyPr/>
                    <a:lstStyle/>
                    <a:p>
                      <a:pPr algn="ctr" fontAlgn="ctr"/>
                      <a:r>
                        <a:rPr lang="en-GB" sz="1800" b="1" i="0" u="none" strike="noStrike">
                          <a:solidFill>
                            <a:srgbClr val="000000"/>
                          </a:solidFill>
                          <a:latin typeface="+mn-lt"/>
                        </a:rPr>
                        <a:t>Between Groups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733.27</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5</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146.65</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4.60</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0.0012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288">
                <a:tc>
                  <a:txBody>
                    <a:bodyPr/>
                    <a:lstStyle/>
                    <a:p>
                      <a:pPr algn="ctr" fontAlgn="ctr"/>
                      <a:r>
                        <a:rPr lang="en-GB" sz="1800" b="1" i="0" u="none" strike="noStrike">
                          <a:solidFill>
                            <a:srgbClr val="000000"/>
                          </a:solidFill>
                          <a:latin typeface="+mn-lt"/>
                        </a:rPr>
                        <a:t>Within Groups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1976.42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31.88</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0288">
                <a:tc>
                  <a:txBody>
                    <a:bodyPr/>
                    <a:lstStyle/>
                    <a:p>
                      <a:pPr algn="ctr" fontAlgn="ctr"/>
                      <a:r>
                        <a:rPr lang="en-GB" sz="1800" b="1" i="0" u="none" strike="noStrike">
                          <a:solidFill>
                            <a:srgbClr val="000000"/>
                          </a:solidFill>
                          <a:latin typeface="+mn-lt"/>
                        </a:rPr>
                        <a:t>Total</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2709.69</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67</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dirty="0">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0696" name="Content Placeholder 7"/>
          <p:cNvSpPr>
            <a:spLocks noGrp="1"/>
          </p:cNvSpPr>
          <p:nvPr>
            <p:ph sz="half" idx="2"/>
          </p:nvPr>
        </p:nvSpPr>
        <p:spPr>
          <a:xfrm>
            <a:off x="3238500" y="1785938"/>
            <a:ext cx="6929438" cy="571500"/>
          </a:xfrm>
        </p:spPr>
        <p:txBody>
          <a:bodyPr/>
          <a:lstStyle/>
          <a:p>
            <a:pPr>
              <a:buFontTx/>
              <a:buNone/>
            </a:pPr>
            <a:r>
              <a:rPr lang="en-GB" altLang="en-US" sz="2000"/>
              <a:t>Data from SPSS print-out shown below </a:t>
            </a:r>
          </a:p>
        </p:txBody>
      </p:sp>
      <p:sp>
        <p:nvSpPr>
          <p:cNvPr id="5" name="Content Placeholder 7"/>
          <p:cNvSpPr txBox="1">
            <a:spLocks/>
          </p:cNvSpPr>
          <p:nvPr/>
        </p:nvSpPr>
        <p:spPr bwMode="auto">
          <a:xfrm>
            <a:off x="2452689" y="4786313"/>
            <a:ext cx="6929437" cy="571500"/>
          </a:xfrm>
          <a:prstGeom prst="rect">
            <a:avLst/>
          </a:prstGeom>
          <a:noFill/>
          <a:ln w="12699">
            <a:noFill/>
            <a:miter lim="800000"/>
            <a:headEnd/>
            <a:tailEnd/>
          </a:ln>
        </p:spPr>
        <p:txBody>
          <a:bodyPr lIns="90488" tIns="44450" rIns="90488" bIns="44450"/>
          <a:lstStyle/>
          <a:p>
            <a:pPr marL="342900" indent="-342900">
              <a:spcBef>
                <a:spcPct val="50000"/>
              </a:spcBef>
              <a:buClr>
                <a:srgbClr val="FF0000"/>
              </a:buClr>
              <a:buSzPct val="140000"/>
              <a:buFont typeface="Arial" pitchFamily="34" charset="0"/>
              <a:buChar char="•"/>
              <a:defRPr/>
            </a:pPr>
            <a:r>
              <a:rPr lang="en-GB" kern="0" dirty="0"/>
              <a:t>‘Between Groups’ Sum of Squares concerns the variance (or variability) between the groups</a:t>
            </a:r>
          </a:p>
          <a:p>
            <a:pPr marL="342900" indent="-342900">
              <a:spcBef>
                <a:spcPct val="50000"/>
              </a:spcBef>
              <a:buClr>
                <a:srgbClr val="FF0000"/>
              </a:buClr>
              <a:buSzPct val="140000"/>
              <a:buFont typeface="Arial" pitchFamily="34" charset="0"/>
              <a:buChar char="•"/>
              <a:defRPr/>
            </a:pPr>
            <a:r>
              <a:rPr lang="en-GB" kern="0" dirty="0"/>
              <a:t>‘Within Groups’ Sum of Squares concerns the variance within the groups</a:t>
            </a:r>
          </a:p>
        </p:txBody>
      </p:sp>
    </p:spTree>
    <p:extLst>
      <p:ext uri="{BB962C8B-B14F-4D97-AF65-F5344CB8AC3E}">
        <p14:creationId xmlns:p14="http://schemas.microsoft.com/office/powerpoint/2010/main" val="221113516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normAutofit fontScale="90000"/>
          </a:bodyPr>
          <a:lstStyle/>
          <a:p>
            <a:r>
              <a:rPr lang="en-GB" altLang="en-US"/>
              <a:t>ANOVA – MAKING SENSE OF THE SPSS PRINT-OUT</a:t>
            </a:r>
          </a:p>
        </p:txBody>
      </p:sp>
      <p:graphicFrame>
        <p:nvGraphicFramePr>
          <p:cNvPr id="7" name="Table Placeholder 6"/>
          <p:cNvGraphicFramePr>
            <a:graphicFrameLocks noGrp="1"/>
          </p:cNvGraphicFramePr>
          <p:nvPr>
            <p:ph sz="half" idx="1"/>
          </p:nvPr>
        </p:nvGraphicFramePr>
        <p:xfrm>
          <a:off x="2024064" y="1765300"/>
          <a:ext cx="7929561" cy="2163764"/>
        </p:xfrm>
        <a:graphic>
          <a:graphicData uri="http://schemas.openxmlformats.org/drawingml/2006/table">
            <a:tbl>
              <a:tblPr firstRow="1" bandRow="1">
                <a:tableStyleId>{5C22544A-7EE6-4342-B048-85BDC9FD1C3A}</a:tableStyleId>
              </a:tblPr>
              <a:tblGrid>
                <a:gridCol w="2071687">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071562">
                  <a:extLst>
                    <a:ext uri="{9D8B030D-6E8A-4147-A177-3AD203B41FA5}">
                      <a16:colId xmlns:a16="http://schemas.microsoft.com/office/drawing/2014/main" val="20002"/>
                    </a:ext>
                  </a:extLst>
                </a:gridCol>
                <a:gridCol w="1285875">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22900">
                <a:tc>
                  <a:txBody>
                    <a:bodyPr/>
                    <a:lstStyle/>
                    <a:p>
                      <a:pPr algn="ctr" fontAlgn="ctr"/>
                      <a:endParaRPr lang="en-GB" sz="1800" b="1" i="0" u="none" strike="noStrike" dirty="0">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Sum of Squares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df</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Mean Square</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F</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Sig.</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288">
                <a:tc>
                  <a:txBody>
                    <a:bodyPr/>
                    <a:lstStyle/>
                    <a:p>
                      <a:pPr algn="ctr" fontAlgn="ctr"/>
                      <a:r>
                        <a:rPr lang="en-GB" sz="1800" b="1" i="0" u="none" strike="noStrike">
                          <a:solidFill>
                            <a:srgbClr val="000000"/>
                          </a:solidFill>
                          <a:latin typeface="+mn-lt"/>
                        </a:rPr>
                        <a:t>Between Groups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733.27</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5</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146.65</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4.60</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0.0012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288">
                <a:tc>
                  <a:txBody>
                    <a:bodyPr/>
                    <a:lstStyle/>
                    <a:p>
                      <a:pPr algn="ctr" fontAlgn="ctr"/>
                      <a:r>
                        <a:rPr lang="en-GB" sz="1800" b="1" i="0" u="none" strike="noStrike" dirty="0">
                          <a:solidFill>
                            <a:srgbClr val="000000"/>
                          </a:solidFill>
                          <a:latin typeface="+mn-lt"/>
                        </a:rPr>
                        <a:t>Within Groups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1976.42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31.88</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0288">
                <a:tc>
                  <a:txBody>
                    <a:bodyPr/>
                    <a:lstStyle/>
                    <a:p>
                      <a:pPr algn="ctr" fontAlgn="ctr"/>
                      <a:r>
                        <a:rPr lang="en-GB" sz="1800" b="1" i="0" u="none" strike="noStrike">
                          <a:solidFill>
                            <a:srgbClr val="000000"/>
                          </a:solidFill>
                          <a:latin typeface="+mn-lt"/>
                        </a:rPr>
                        <a:t>Total</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2709.69</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67</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dirty="0">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7"/>
          <p:cNvSpPr txBox="1">
            <a:spLocks/>
          </p:cNvSpPr>
          <p:nvPr/>
        </p:nvSpPr>
        <p:spPr bwMode="auto">
          <a:xfrm>
            <a:off x="1809751" y="4000500"/>
            <a:ext cx="8429625" cy="571500"/>
          </a:xfrm>
          <a:prstGeom prst="rect">
            <a:avLst/>
          </a:prstGeom>
          <a:noFill/>
          <a:ln w="12699">
            <a:noFill/>
            <a:miter lim="800000"/>
            <a:headEnd/>
            <a:tailEnd/>
          </a:ln>
        </p:spPr>
        <p:txBody>
          <a:bodyPr lIns="90488" tIns="44450" rIns="90488" bIns="44450"/>
          <a:lstStyle/>
          <a:p>
            <a:pPr marL="342900" indent="-342900">
              <a:spcBef>
                <a:spcPts val="400"/>
              </a:spcBef>
              <a:buClr>
                <a:srgbClr val="FF0000"/>
              </a:buClr>
              <a:buSzPct val="140000"/>
              <a:buFont typeface="Arial" pitchFamily="34" charset="0"/>
              <a:buChar char="•"/>
              <a:defRPr/>
            </a:pPr>
            <a:r>
              <a:rPr lang="en-GB" kern="0" dirty="0"/>
              <a:t>The degrees of freedom (</a:t>
            </a:r>
            <a:r>
              <a:rPr lang="en-GB" kern="0" dirty="0" err="1"/>
              <a:t>df</a:t>
            </a:r>
            <a:r>
              <a:rPr lang="en-GB" kern="0" dirty="0"/>
              <a:t>) represent the number of independent data points required to define each value calculated.</a:t>
            </a:r>
          </a:p>
          <a:p>
            <a:pPr marL="342900" indent="-342900">
              <a:spcBef>
                <a:spcPts val="400"/>
              </a:spcBef>
              <a:buClr>
                <a:srgbClr val="FF0000"/>
              </a:buClr>
              <a:buSzPct val="140000"/>
              <a:buFont typeface="Arial" pitchFamily="34" charset="0"/>
              <a:buChar char="•"/>
              <a:defRPr/>
            </a:pPr>
            <a:r>
              <a:rPr lang="en-GB" kern="0" dirty="0"/>
              <a:t>If we know the overall mean, once we know the ratings of 67 respondents, we can work out the rating given by the 68</a:t>
            </a:r>
            <a:r>
              <a:rPr lang="en-GB" kern="0" baseline="30000" dirty="0"/>
              <a:t>th</a:t>
            </a:r>
            <a:r>
              <a:rPr lang="en-GB" kern="0" dirty="0"/>
              <a:t> (hence Total </a:t>
            </a:r>
            <a:r>
              <a:rPr lang="en-GB" kern="0" dirty="0" err="1"/>
              <a:t>df</a:t>
            </a:r>
            <a:r>
              <a:rPr lang="en-GB" kern="0" dirty="0"/>
              <a:t> = N-1 = 67).</a:t>
            </a:r>
          </a:p>
          <a:p>
            <a:pPr marL="342900" indent="-342900">
              <a:spcBef>
                <a:spcPts val="400"/>
              </a:spcBef>
              <a:buClr>
                <a:srgbClr val="FF0000"/>
              </a:buClr>
              <a:buSzPct val="140000"/>
              <a:buFont typeface="Arial" pitchFamily="34" charset="0"/>
              <a:buChar char="•"/>
              <a:defRPr/>
            </a:pPr>
            <a:r>
              <a:rPr lang="en-GB" kern="0" dirty="0"/>
              <a:t>Similarly, if we know the overall mean plus means of 5 of the 6 groups, we can calculate the mean of the 6</a:t>
            </a:r>
            <a:r>
              <a:rPr lang="en-GB" kern="0" baseline="30000" dirty="0"/>
              <a:t>th</a:t>
            </a:r>
            <a:r>
              <a:rPr lang="en-GB" kern="0" dirty="0"/>
              <a:t> group (hence Between Groups </a:t>
            </a:r>
            <a:r>
              <a:rPr lang="en-GB" kern="0" dirty="0" err="1"/>
              <a:t>df</a:t>
            </a:r>
            <a:r>
              <a:rPr lang="en-GB" kern="0" dirty="0"/>
              <a:t> = 5).</a:t>
            </a:r>
          </a:p>
          <a:p>
            <a:pPr marL="342900" indent="-342900">
              <a:spcBef>
                <a:spcPts val="400"/>
              </a:spcBef>
              <a:buClr>
                <a:srgbClr val="FF0000"/>
              </a:buClr>
              <a:buSzPct val="140000"/>
              <a:buFont typeface="Arial" pitchFamily="34" charset="0"/>
              <a:buChar char="•"/>
              <a:defRPr/>
            </a:pPr>
            <a:r>
              <a:rPr lang="en-GB" kern="0" dirty="0"/>
              <a:t>Within Groups </a:t>
            </a:r>
            <a:r>
              <a:rPr lang="en-GB" kern="0" dirty="0" err="1"/>
              <a:t>df</a:t>
            </a:r>
            <a:r>
              <a:rPr lang="en-GB" kern="0" dirty="0"/>
              <a:t> = Total </a:t>
            </a:r>
            <a:r>
              <a:rPr lang="en-GB" kern="0" dirty="0" err="1"/>
              <a:t>df</a:t>
            </a:r>
            <a:r>
              <a:rPr lang="en-GB" kern="0" dirty="0"/>
              <a:t> – Between Groups </a:t>
            </a:r>
            <a:r>
              <a:rPr lang="en-GB" kern="0" dirty="0" err="1"/>
              <a:t>df</a:t>
            </a:r>
            <a:endParaRPr lang="en-GB" kern="0" dirty="0"/>
          </a:p>
        </p:txBody>
      </p:sp>
    </p:spTree>
    <p:extLst>
      <p:ext uri="{BB962C8B-B14F-4D97-AF65-F5344CB8AC3E}">
        <p14:creationId xmlns:p14="http://schemas.microsoft.com/office/powerpoint/2010/main" val="161989838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normAutofit fontScale="90000"/>
          </a:bodyPr>
          <a:lstStyle/>
          <a:p>
            <a:r>
              <a:rPr lang="en-GB" altLang="en-US"/>
              <a:t>ANOVA – MAKING SENSE OF THE SPSS PRINT-OUT</a:t>
            </a:r>
          </a:p>
        </p:txBody>
      </p:sp>
      <p:graphicFrame>
        <p:nvGraphicFramePr>
          <p:cNvPr id="7" name="Table Placeholder 6"/>
          <p:cNvGraphicFramePr>
            <a:graphicFrameLocks noGrp="1"/>
          </p:cNvGraphicFramePr>
          <p:nvPr>
            <p:ph sz="half" idx="1"/>
          </p:nvPr>
        </p:nvGraphicFramePr>
        <p:xfrm>
          <a:off x="2024064" y="1765300"/>
          <a:ext cx="7929561" cy="2163764"/>
        </p:xfrm>
        <a:graphic>
          <a:graphicData uri="http://schemas.openxmlformats.org/drawingml/2006/table">
            <a:tbl>
              <a:tblPr firstRow="1" bandRow="1">
                <a:tableStyleId>{5C22544A-7EE6-4342-B048-85BDC9FD1C3A}</a:tableStyleId>
              </a:tblPr>
              <a:tblGrid>
                <a:gridCol w="2071687">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071562">
                  <a:extLst>
                    <a:ext uri="{9D8B030D-6E8A-4147-A177-3AD203B41FA5}">
                      <a16:colId xmlns:a16="http://schemas.microsoft.com/office/drawing/2014/main" val="20002"/>
                    </a:ext>
                  </a:extLst>
                </a:gridCol>
                <a:gridCol w="1285875">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22900">
                <a:tc>
                  <a:txBody>
                    <a:bodyPr/>
                    <a:lstStyle/>
                    <a:p>
                      <a:pPr algn="ctr" fontAlgn="ctr"/>
                      <a:endParaRPr lang="en-GB" sz="1800" b="1" i="0" u="none" strike="noStrike" dirty="0">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Sum of Squares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df</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Mean Square</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F</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mn-lt"/>
                        </a:rPr>
                        <a:t>Sig.</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288">
                <a:tc>
                  <a:txBody>
                    <a:bodyPr/>
                    <a:lstStyle/>
                    <a:p>
                      <a:pPr algn="ctr" fontAlgn="ctr"/>
                      <a:r>
                        <a:rPr lang="en-GB" sz="1800" b="1" i="0" u="none" strike="noStrike">
                          <a:solidFill>
                            <a:srgbClr val="000000"/>
                          </a:solidFill>
                          <a:latin typeface="+mn-lt"/>
                        </a:rPr>
                        <a:t>Between Groups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733.27</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5</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146.65</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4.60</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0.0012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288">
                <a:tc>
                  <a:txBody>
                    <a:bodyPr/>
                    <a:lstStyle/>
                    <a:p>
                      <a:pPr algn="ctr" fontAlgn="ctr"/>
                      <a:r>
                        <a:rPr lang="en-GB" sz="1800" b="1" i="0" u="none" strike="noStrike" dirty="0">
                          <a:solidFill>
                            <a:srgbClr val="000000"/>
                          </a:solidFill>
                          <a:latin typeface="+mn-lt"/>
                        </a:rPr>
                        <a:t>Within Groups</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1976.42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62</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31.88</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0288">
                <a:tc>
                  <a:txBody>
                    <a:bodyPr/>
                    <a:lstStyle/>
                    <a:p>
                      <a:pPr algn="ctr" fontAlgn="ctr"/>
                      <a:r>
                        <a:rPr lang="en-GB" sz="1800" b="1" i="0" u="none" strike="noStrike">
                          <a:solidFill>
                            <a:srgbClr val="000000"/>
                          </a:solidFill>
                          <a:latin typeface="+mn-lt"/>
                        </a:rPr>
                        <a:t>Total</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2709.69</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i="0" u="none" strike="noStrike">
                          <a:solidFill>
                            <a:srgbClr val="000000"/>
                          </a:solidFill>
                          <a:latin typeface="+mn-lt"/>
                        </a:rPr>
                        <a:t>67</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800" b="1" i="0" u="none" strike="noStrike" dirty="0">
                        <a:solidFill>
                          <a:srgbClr val="000000"/>
                        </a:solidFill>
                        <a:latin typeface="+mn-lt"/>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7"/>
          <p:cNvSpPr txBox="1">
            <a:spLocks/>
          </p:cNvSpPr>
          <p:nvPr/>
        </p:nvSpPr>
        <p:spPr bwMode="auto">
          <a:xfrm>
            <a:off x="1809751" y="4214813"/>
            <a:ext cx="8429625" cy="571500"/>
          </a:xfrm>
          <a:prstGeom prst="rect">
            <a:avLst/>
          </a:prstGeom>
          <a:noFill/>
          <a:ln w="12699">
            <a:noFill/>
            <a:miter lim="800000"/>
            <a:headEnd/>
            <a:tailEnd/>
          </a:ln>
        </p:spPr>
        <p:txBody>
          <a:bodyPr lIns="90488" tIns="44450" rIns="90488" bIns="44450"/>
          <a:lstStyle/>
          <a:p>
            <a:pPr marL="342900" indent="-342900">
              <a:spcBef>
                <a:spcPts val="1200"/>
              </a:spcBef>
              <a:buClr>
                <a:srgbClr val="FF0000"/>
              </a:buClr>
              <a:buSzPct val="140000"/>
              <a:buFont typeface="Arial" pitchFamily="34" charset="0"/>
              <a:buChar char="•"/>
              <a:defRPr/>
            </a:pPr>
            <a:r>
              <a:rPr lang="en-GB" kern="0" dirty="0"/>
              <a:t>This would be reported as follows:</a:t>
            </a:r>
          </a:p>
          <a:p>
            <a:pPr marL="800100" lvl="1" indent="-342900">
              <a:spcBef>
                <a:spcPts val="1200"/>
              </a:spcBef>
              <a:buClr>
                <a:srgbClr val="FF0000"/>
              </a:buClr>
              <a:buSzPct val="140000"/>
              <a:defRPr/>
            </a:pPr>
            <a:r>
              <a:rPr lang="en-GB" kern="0" dirty="0"/>
              <a:t>	</a:t>
            </a:r>
            <a:r>
              <a:rPr lang="en-GB" i="1" kern="0" dirty="0"/>
              <a:t>Mean scores of total DVD assessment varied significantly between age groups (F</a:t>
            </a:r>
            <a:r>
              <a:rPr lang="en-GB" i="1" kern="0" baseline="-25000" dirty="0"/>
              <a:t>(5,62)</a:t>
            </a:r>
            <a:r>
              <a:rPr lang="en-GB" i="1" kern="0" dirty="0"/>
              <a:t>=4.60, p=0.0012)</a:t>
            </a:r>
          </a:p>
          <a:p>
            <a:pPr marL="342900" indent="-342900">
              <a:spcBef>
                <a:spcPts val="1200"/>
              </a:spcBef>
              <a:buClr>
                <a:srgbClr val="FF0000"/>
              </a:buClr>
              <a:buSzPct val="140000"/>
              <a:buFont typeface="Arial" pitchFamily="34" charset="0"/>
              <a:buChar char="•"/>
              <a:defRPr/>
            </a:pPr>
            <a:r>
              <a:rPr lang="en-GB" kern="0" dirty="0"/>
              <a:t>Have to include the Between Groups and Within Groups degrees of freedom because these determine the significance of F  </a:t>
            </a:r>
          </a:p>
        </p:txBody>
      </p:sp>
    </p:spTree>
    <p:extLst>
      <p:ext uri="{BB962C8B-B14F-4D97-AF65-F5344CB8AC3E}">
        <p14:creationId xmlns:p14="http://schemas.microsoft.com/office/powerpoint/2010/main" val="384874779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GB" altLang="en-US"/>
              <a:t>SAMPLING SUBJECTS THREE OR MORE TIMES</a:t>
            </a:r>
          </a:p>
        </p:txBody>
      </p:sp>
      <p:sp>
        <p:nvSpPr>
          <p:cNvPr id="73731" name="Rectangle 3"/>
          <p:cNvSpPr>
            <a:spLocks noGrp="1" noChangeArrowheads="1"/>
          </p:cNvSpPr>
          <p:nvPr>
            <p:ph type="body" idx="1"/>
          </p:nvPr>
        </p:nvSpPr>
        <p:spPr/>
        <p:txBody>
          <a:bodyPr/>
          <a:lstStyle/>
          <a:p>
            <a:r>
              <a:rPr lang="en-GB" altLang="en-US"/>
              <a:t>Analogous to the paired t-test</a:t>
            </a:r>
          </a:p>
          <a:p>
            <a:r>
              <a:rPr lang="en-GB" altLang="en-US"/>
              <a:t>Usually interested in within-subject changes (eg changing some biochemical parameter before treatment, after treatment and at follow-up)</a:t>
            </a:r>
          </a:p>
          <a:p>
            <a:r>
              <a:rPr lang="en-GB" altLang="en-US"/>
              <a:t>ANOVA must be modified to take account of the same subjects being tested (ie no within-subject variation)</a:t>
            </a:r>
          </a:p>
          <a:p>
            <a:r>
              <a:rPr lang="en-GB" altLang="en-US"/>
              <a:t>Use </a:t>
            </a:r>
            <a:r>
              <a:rPr lang="en-GB" altLang="en-US" i="1"/>
              <a:t>repeated measures</a:t>
            </a:r>
            <a:r>
              <a:rPr lang="en-GB" altLang="en-US"/>
              <a:t> ANOVA</a:t>
            </a:r>
          </a:p>
        </p:txBody>
      </p:sp>
    </p:spTree>
    <p:extLst>
      <p:ext uri="{BB962C8B-B14F-4D97-AF65-F5344CB8AC3E}">
        <p14:creationId xmlns:p14="http://schemas.microsoft.com/office/powerpoint/2010/main" val="139115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pic>
        <p:nvPicPr>
          <p:cNvPr id="5" name="Picture 4"/>
          <p:cNvPicPr>
            <a:picLocks noChangeAspect="1"/>
          </p:cNvPicPr>
          <p:nvPr/>
        </p:nvPicPr>
        <p:blipFill>
          <a:blip r:embed="rId2"/>
          <a:stretch>
            <a:fillRect/>
          </a:stretch>
        </p:blipFill>
        <p:spPr>
          <a:xfrm>
            <a:off x="2015491" y="2050923"/>
            <a:ext cx="7953375" cy="4267200"/>
          </a:xfrm>
          <a:prstGeom prst="rect">
            <a:avLst/>
          </a:prstGeom>
        </p:spPr>
      </p:pic>
      <p:pic>
        <p:nvPicPr>
          <p:cNvPr id="4" name="Picture 3"/>
          <p:cNvPicPr>
            <a:picLocks noChangeAspect="1"/>
          </p:cNvPicPr>
          <p:nvPr/>
        </p:nvPicPr>
        <p:blipFill>
          <a:blip r:embed="rId3"/>
          <a:stretch>
            <a:fillRect/>
          </a:stretch>
        </p:blipFill>
        <p:spPr>
          <a:xfrm>
            <a:off x="7315201" y="914401"/>
            <a:ext cx="3057525" cy="1343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24190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ltLang="en-US"/>
              <a:t>NON-PARAMETRIC TESTS</a:t>
            </a:r>
          </a:p>
        </p:txBody>
      </p:sp>
      <p:sp>
        <p:nvSpPr>
          <p:cNvPr id="74755" name="Rectangle 3"/>
          <p:cNvSpPr>
            <a:spLocks noGrp="1" noChangeArrowheads="1"/>
          </p:cNvSpPr>
          <p:nvPr>
            <p:ph type="body" idx="1"/>
          </p:nvPr>
        </p:nvSpPr>
        <p:spPr/>
        <p:txBody>
          <a:bodyPr/>
          <a:lstStyle/>
          <a:p>
            <a:r>
              <a:rPr lang="en-GB" altLang="en-US"/>
              <a:t>If the variables being tested do not follow a normal distribution, cannot use standard t-test or ANOVA</a:t>
            </a:r>
          </a:p>
          <a:p>
            <a:r>
              <a:rPr lang="en-GB" altLang="en-US"/>
              <a:t>In essence, all the data points are ranked, and the tests determine whether the ranks within the separate groups are the same, or significantly different</a:t>
            </a:r>
          </a:p>
        </p:txBody>
      </p:sp>
    </p:spTree>
    <p:extLst>
      <p:ext uri="{BB962C8B-B14F-4D97-AF65-F5344CB8AC3E}">
        <p14:creationId xmlns:p14="http://schemas.microsoft.com/office/powerpoint/2010/main" val="27663826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ltLang="en-US"/>
              <a:t>MANN-WHITNEY U TEST</a:t>
            </a:r>
          </a:p>
        </p:txBody>
      </p:sp>
      <p:sp>
        <p:nvSpPr>
          <p:cNvPr id="75779" name="Rectangle 3"/>
          <p:cNvSpPr>
            <a:spLocks noGrp="1" noChangeArrowheads="1"/>
          </p:cNvSpPr>
          <p:nvPr>
            <p:ph type="body" idx="1"/>
          </p:nvPr>
        </p:nvSpPr>
        <p:spPr>
          <a:xfrm>
            <a:off x="2024063" y="1752601"/>
            <a:ext cx="8286750" cy="2176463"/>
          </a:xfrm>
        </p:spPr>
        <p:txBody>
          <a:bodyPr>
            <a:normAutofit fontScale="55000" lnSpcReduction="20000"/>
          </a:bodyPr>
          <a:lstStyle/>
          <a:p>
            <a:pPr>
              <a:spcBef>
                <a:spcPts val="600"/>
              </a:spcBef>
            </a:pPr>
            <a:r>
              <a:rPr lang="en-GB" altLang="en-US"/>
              <a:t>Say you have two groups, A and B, with ordinal data</a:t>
            </a:r>
          </a:p>
          <a:p>
            <a:pPr>
              <a:spcBef>
                <a:spcPts val="600"/>
              </a:spcBef>
            </a:pPr>
            <a:r>
              <a:rPr lang="en-GB" altLang="en-US"/>
              <a:t>Pool all the data from A and B, then rank each score, and indicate which group each score comes from</a:t>
            </a:r>
          </a:p>
          <a:p>
            <a:pPr>
              <a:spcBef>
                <a:spcPts val="600"/>
              </a:spcBef>
            </a:pPr>
            <a:endParaRPr lang="en-GB" altLang="en-US"/>
          </a:p>
          <a:p>
            <a:pPr>
              <a:spcBef>
                <a:spcPts val="600"/>
              </a:spcBef>
            </a:pPr>
            <a:endParaRPr lang="en-GB" altLang="en-US"/>
          </a:p>
          <a:p>
            <a:pPr>
              <a:spcBef>
                <a:spcPts val="600"/>
              </a:spcBef>
            </a:pPr>
            <a:r>
              <a:rPr lang="en-GB" altLang="en-US"/>
              <a:t>If scores in A were more highly ranked than those in B, all the A scores would be on the left, and B scores on the right</a:t>
            </a:r>
          </a:p>
          <a:p>
            <a:pPr>
              <a:spcBef>
                <a:spcPts val="600"/>
              </a:spcBef>
            </a:pPr>
            <a:r>
              <a:rPr lang="en-GB" altLang="en-US"/>
              <a:t>If there were no difference between A and B, their respective scores would be evenly spread by rank</a:t>
            </a:r>
          </a:p>
        </p:txBody>
      </p:sp>
      <p:graphicFrame>
        <p:nvGraphicFramePr>
          <p:cNvPr id="6" name="Table 5"/>
          <p:cNvGraphicFramePr>
            <a:graphicFrameLocks noGrp="1"/>
          </p:cNvGraphicFramePr>
          <p:nvPr/>
        </p:nvGraphicFramePr>
        <p:xfrm>
          <a:off x="2524126" y="3786188"/>
          <a:ext cx="7334247" cy="741362"/>
        </p:xfrm>
        <a:graphic>
          <a:graphicData uri="http://schemas.openxmlformats.org/drawingml/2006/table">
            <a:tbl>
              <a:tblPr firstRow="1" bandRow="1">
                <a:tableStyleId>{F5AB1C69-6EDB-4FF4-983F-18BD219EF322}</a:tableStyleId>
              </a:tblPr>
              <a:tblGrid>
                <a:gridCol w="920067">
                  <a:extLst>
                    <a:ext uri="{9D8B030D-6E8A-4147-A177-3AD203B41FA5}">
                      <a16:colId xmlns:a16="http://schemas.microsoft.com/office/drawing/2014/main" val="20000"/>
                    </a:ext>
                  </a:extLst>
                </a:gridCol>
                <a:gridCol w="534515">
                  <a:extLst>
                    <a:ext uri="{9D8B030D-6E8A-4147-A177-3AD203B41FA5}">
                      <a16:colId xmlns:a16="http://schemas.microsoft.com/office/drawing/2014/main" val="20001"/>
                    </a:ext>
                  </a:extLst>
                </a:gridCol>
                <a:gridCol w="534515">
                  <a:extLst>
                    <a:ext uri="{9D8B030D-6E8A-4147-A177-3AD203B41FA5}">
                      <a16:colId xmlns:a16="http://schemas.microsoft.com/office/drawing/2014/main" val="20002"/>
                    </a:ext>
                  </a:extLst>
                </a:gridCol>
                <a:gridCol w="534515">
                  <a:extLst>
                    <a:ext uri="{9D8B030D-6E8A-4147-A177-3AD203B41FA5}">
                      <a16:colId xmlns:a16="http://schemas.microsoft.com/office/drawing/2014/main" val="20003"/>
                    </a:ext>
                  </a:extLst>
                </a:gridCol>
                <a:gridCol w="534515">
                  <a:extLst>
                    <a:ext uri="{9D8B030D-6E8A-4147-A177-3AD203B41FA5}">
                      <a16:colId xmlns:a16="http://schemas.microsoft.com/office/drawing/2014/main" val="20004"/>
                    </a:ext>
                  </a:extLst>
                </a:gridCol>
                <a:gridCol w="534515">
                  <a:extLst>
                    <a:ext uri="{9D8B030D-6E8A-4147-A177-3AD203B41FA5}">
                      <a16:colId xmlns:a16="http://schemas.microsoft.com/office/drawing/2014/main" val="20005"/>
                    </a:ext>
                  </a:extLst>
                </a:gridCol>
                <a:gridCol w="534515">
                  <a:extLst>
                    <a:ext uri="{9D8B030D-6E8A-4147-A177-3AD203B41FA5}">
                      <a16:colId xmlns:a16="http://schemas.microsoft.com/office/drawing/2014/main" val="20006"/>
                    </a:ext>
                  </a:extLst>
                </a:gridCol>
                <a:gridCol w="534515">
                  <a:extLst>
                    <a:ext uri="{9D8B030D-6E8A-4147-A177-3AD203B41FA5}">
                      <a16:colId xmlns:a16="http://schemas.microsoft.com/office/drawing/2014/main" val="20007"/>
                    </a:ext>
                  </a:extLst>
                </a:gridCol>
                <a:gridCol w="534515">
                  <a:extLst>
                    <a:ext uri="{9D8B030D-6E8A-4147-A177-3AD203B41FA5}">
                      <a16:colId xmlns:a16="http://schemas.microsoft.com/office/drawing/2014/main" val="20008"/>
                    </a:ext>
                  </a:extLst>
                </a:gridCol>
                <a:gridCol w="534515">
                  <a:extLst>
                    <a:ext uri="{9D8B030D-6E8A-4147-A177-3AD203B41FA5}">
                      <a16:colId xmlns:a16="http://schemas.microsoft.com/office/drawing/2014/main" val="20009"/>
                    </a:ext>
                  </a:extLst>
                </a:gridCol>
                <a:gridCol w="534515">
                  <a:extLst>
                    <a:ext uri="{9D8B030D-6E8A-4147-A177-3AD203B41FA5}">
                      <a16:colId xmlns:a16="http://schemas.microsoft.com/office/drawing/2014/main" val="20010"/>
                    </a:ext>
                  </a:extLst>
                </a:gridCol>
                <a:gridCol w="534515">
                  <a:extLst>
                    <a:ext uri="{9D8B030D-6E8A-4147-A177-3AD203B41FA5}">
                      <a16:colId xmlns:a16="http://schemas.microsoft.com/office/drawing/2014/main" val="20011"/>
                    </a:ext>
                  </a:extLst>
                </a:gridCol>
                <a:gridCol w="534515">
                  <a:extLst>
                    <a:ext uri="{9D8B030D-6E8A-4147-A177-3AD203B41FA5}">
                      <a16:colId xmlns:a16="http://schemas.microsoft.com/office/drawing/2014/main" val="20012"/>
                    </a:ext>
                  </a:extLst>
                </a:gridCol>
              </a:tblGrid>
              <a:tr h="370681">
                <a:tc>
                  <a:txBody>
                    <a:bodyPr/>
                    <a:lstStyle/>
                    <a:p>
                      <a:pPr algn="ctr"/>
                      <a:r>
                        <a:rPr lang="en-GB" sz="1800" dirty="0">
                          <a:solidFill>
                            <a:schemeClr val="tx1"/>
                          </a:solidFill>
                        </a:rPr>
                        <a:t>Rank</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2</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4</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5</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6</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7</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8</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9</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10</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11</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12</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81">
                <a:tc>
                  <a:txBody>
                    <a:bodyPr/>
                    <a:lstStyle/>
                    <a:p>
                      <a:pPr algn="ctr"/>
                      <a:r>
                        <a:rPr lang="en-GB" sz="1800" b="1" dirty="0">
                          <a:solidFill>
                            <a:schemeClr val="tx1"/>
                          </a:solidFill>
                        </a:rPr>
                        <a:t>Group</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70917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ltLang="en-US"/>
              <a:t>MANN-WHITNEY U TEST</a:t>
            </a:r>
          </a:p>
        </p:txBody>
      </p:sp>
      <p:sp>
        <p:nvSpPr>
          <p:cNvPr id="76803" name="Rectangle 3"/>
          <p:cNvSpPr>
            <a:spLocks noGrp="1" noChangeArrowheads="1"/>
          </p:cNvSpPr>
          <p:nvPr>
            <p:ph type="body" idx="1"/>
          </p:nvPr>
        </p:nvSpPr>
        <p:spPr>
          <a:xfrm>
            <a:off x="2024063" y="1752601"/>
            <a:ext cx="8286750" cy="2176463"/>
          </a:xfrm>
        </p:spPr>
        <p:txBody>
          <a:bodyPr>
            <a:normAutofit fontScale="55000" lnSpcReduction="20000"/>
          </a:bodyPr>
          <a:lstStyle/>
          <a:p>
            <a:pPr>
              <a:spcBef>
                <a:spcPts val="600"/>
              </a:spcBef>
            </a:pPr>
            <a:r>
              <a:rPr lang="en-GB" altLang="en-US" dirty="0"/>
              <a:t>Generate a total score (U) representing the number of times an A score precedes each B </a:t>
            </a:r>
          </a:p>
          <a:p>
            <a:pPr>
              <a:spcBef>
                <a:spcPts val="600"/>
              </a:spcBef>
            </a:pPr>
            <a:endParaRPr lang="en-GB" altLang="en-US" dirty="0"/>
          </a:p>
          <a:p>
            <a:pPr>
              <a:spcBef>
                <a:spcPts val="600"/>
              </a:spcBef>
            </a:pPr>
            <a:endParaRPr lang="en-GB" altLang="en-US" dirty="0"/>
          </a:p>
          <a:p>
            <a:pPr>
              <a:spcBef>
                <a:spcPts val="600"/>
              </a:spcBef>
            </a:pPr>
            <a:endParaRPr lang="en-GB" altLang="en-US" dirty="0"/>
          </a:p>
          <a:p>
            <a:pPr>
              <a:spcBef>
                <a:spcPts val="600"/>
              </a:spcBef>
            </a:pPr>
            <a:r>
              <a:rPr lang="en-GB" altLang="en-US" dirty="0"/>
              <a:t>The first B is preceded by 3 A’s</a:t>
            </a:r>
          </a:p>
          <a:p>
            <a:pPr>
              <a:spcBef>
                <a:spcPts val="600"/>
              </a:spcBef>
            </a:pPr>
            <a:r>
              <a:rPr lang="en-GB" altLang="en-US" dirty="0"/>
              <a:t>The second B is preceded by 4 A’s  </a:t>
            </a:r>
            <a:r>
              <a:rPr lang="en-GB" altLang="en-US" dirty="0" err="1"/>
              <a:t>etc</a:t>
            </a:r>
            <a:r>
              <a:rPr lang="en-GB" altLang="en-US" dirty="0"/>
              <a:t> </a:t>
            </a:r>
            <a:r>
              <a:rPr lang="en-GB" altLang="en-US" dirty="0" err="1"/>
              <a:t>etc</a:t>
            </a:r>
            <a:endParaRPr lang="en-GB" altLang="en-US" dirty="0"/>
          </a:p>
          <a:p>
            <a:pPr>
              <a:spcBef>
                <a:spcPts val="600"/>
              </a:spcBef>
            </a:pPr>
            <a:r>
              <a:rPr lang="en-GB" altLang="en-US" dirty="0"/>
              <a:t>U = 3+4+5+6+6+6 = 30</a:t>
            </a:r>
          </a:p>
          <a:p>
            <a:pPr>
              <a:spcBef>
                <a:spcPts val="600"/>
              </a:spcBef>
            </a:pPr>
            <a:r>
              <a:rPr lang="en-GB" altLang="en-US" dirty="0"/>
              <a:t>Look up significance of U from tables (generated automatically by SPSS)</a:t>
            </a:r>
          </a:p>
        </p:txBody>
      </p:sp>
      <p:graphicFrame>
        <p:nvGraphicFramePr>
          <p:cNvPr id="6" name="Table 5"/>
          <p:cNvGraphicFramePr>
            <a:graphicFrameLocks noGrp="1"/>
          </p:cNvGraphicFramePr>
          <p:nvPr/>
        </p:nvGraphicFramePr>
        <p:xfrm>
          <a:off x="2500315" y="4114800"/>
          <a:ext cx="7334247" cy="1112838"/>
        </p:xfrm>
        <a:graphic>
          <a:graphicData uri="http://schemas.openxmlformats.org/drawingml/2006/table">
            <a:tbl>
              <a:tblPr firstRow="1" bandRow="1">
                <a:tableStyleId>{F5AB1C69-6EDB-4FF4-983F-18BD219EF322}</a:tableStyleId>
              </a:tblPr>
              <a:tblGrid>
                <a:gridCol w="920067">
                  <a:extLst>
                    <a:ext uri="{9D8B030D-6E8A-4147-A177-3AD203B41FA5}">
                      <a16:colId xmlns:a16="http://schemas.microsoft.com/office/drawing/2014/main" val="20000"/>
                    </a:ext>
                  </a:extLst>
                </a:gridCol>
                <a:gridCol w="534515">
                  <a:extLst>
                    <a:ext uri="{9D8B030D-6E8A-4147-A177-3AD203B41FA5}">
                      <a16:colId xmlns:a16="http://schemas.microsoft.com/office/drawing/2014/main" val="20001"/>
                    </a:ext>
                  </a:extLst>
                </a:gridCol>
                <a:gridCol w="534515">
                  <a:extLst>
                    <a:ext uri="{9D8B030D-6E8A-4147-A177-3AD203B41FA5}">
                      <a16:colId xmlns:a16="http://schemas.microsoft.com/office/drawing/2014/main" val="20002"/>
                    </a:ext>
                  </a:extLst>
                </a:gridCol>
                <a:gridCol w="534515">
                  <a:extLst>
                    <a:ext uri="{9D8B030D-6E8A-4147-A177-3AD203B41FA5}">
                      <a16:colId xmlns:a16="http://schemas.microsoft.com/office/drawing/2014/main" val="20003"/>
                    </a:ext>
                  </a:extLst>
                </a:gridCol>
                <a:gridCol w="534515">
                  <a:extLst>
                    <a:ext uri="{9D8B030D-6E8A-4147-A177-3AD203B41FA5}">
                      <a16:colId xmlns:a16="http://schemas.microsoft.com/office/drawing/2014/main" val="20004"/>
                    </a:ext>
                  </a:extLst>
                </a:gridCol>
                <a:gridCol w="534515">
                  <a:extLst>
                    <a:ext uri="{9D8B030D-6E8A-4147-A177-3AD203B41FA5}">
                      <a16:colId xmlns:a16="http://schemas.microsoft.com/office/drawing/2014/main" val="20005"/>
                    </a:ext>
                  </a:extLst>
                </a:gridCol>
                <a:gridCol w="534515">
                  <a:extLst>
                    <a:ext uri="{9D8B030D-6E8A-4147-A177-3AD203B41FA5}">
                      <a16:colId xmlns:a16="http://schemas.microsoft.com/office/drawing/2014/main" val="20006"/>
                    </a:ext>
                  </a:extLst>
                </a:gridCol>
                <a:gridCol w="534515">
                  <a:extLst>
                    <a:ext uri="{9D8B030D-6E8A-4147-A177-3AD203B41FA5}">
                      <a16:colId xmlns:a16="http://schemas.microsoft.com/office/drawing/2014/main" val="20007"/>
                    </a:ext>
                  </a:extLst>
                </a:gridCol>
                <a:gridCol w="534515">
                  <a:extLst>
                    <a:ext uri="{9D8B030D-6E8A-4147-A177-3AD203B41FA5}">
                      <a16:colId xmlns:a16="http://schemas.microsoft.com/office/drawing/2014/main" val="20008"/>
                    </a:ext>
                  </a:extLst>
                </a:gridCol>
                <a:gridCol w="534515">
                  <a:extLst>
                    <a:ext uri="{9D8B030D-6E8A-4147-A177-3AD203B41FA5}">
                      <a16:colId xmlns:a16="http://schemas.microsoft.com/office/drawing/2014/main" val="20009"/>
                    </a:ext>
                  </a:extLst>
                </a:gridCol>
                <a:gridCol w="534515">
                  <a:extLst>
                    <a:ext uri="{9D8B030D-6E8A-4147-A177-3AD203B41FA5}">
                      <a16:colId xmlns:a16="http://schemas.microsoft.com/office/drawing/2014/main" val="20010"/>
                    </a:ext>
                  </a:extLst>
                </a:gridCol>
                <a:gridCol w="534515">
                  <a:extLst>
                    <a:ext uri="{9D8B030D-6E8A-4147-A177-3AD203B41FA5}">
                      <a16:colId xmlns:a16="http://schemas.microsoft.com/office/drawing/2014/main" val="20011"/>
                    </a:ext>
                  </a:extLst>
                </a:gridCol>
                <a:gridCol w="534515">
                  <a:extLst>
                    <a:ext uri="{9D8B030D-6E8A-4147-A177-3AD203B41FA5}">
                      <a16:colId xmlns:a16="http://schemas.microsoft.com/office/drawing/2014/main" val="20012"/>
                    </a:ext>
                  </a:extLst>
                </a:gridCol>
              </a:tblGrid>
              <a:tr h="370946">
                <a:tc>
                  <a:txBody>
                    <a:bodyPr/>
                    <a:lstStyle/>
                    <a:p>
                      <a:pPr algn="ctr"/>
                      <a:r>
                        <a:rPr lang="en-GB" sz="1800" dirty="0">
                          <a:solidFill>
                            <a:schemeClr val="tx1"/>
                          </a:solidFill>
                        </a:rPr>
                        <a:t>Rank</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4</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5</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6</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7</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8</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9</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10</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11</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solidFill>
                            <a:schemeClr val="tx1"/>
                          </a:solidFill>
                        </a:rPr>
                        <a:t>12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946">
                <a:tc>
                  <a:txBody>
                    <a:bodyPr/>
                    <a:lstStyle/>
                    <a:p>
                      <a:pPr algn="ctr"/>
                      <a:r>
                        <a:rPr lang="en-GB" sz="1800" b="1" dirty="0">
                          <a:solidFill>
                            <a:schemeClr val="tx1"/>
                          </a:solidFill>
                        </a:rPr>
                        <a:t>Group</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A</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B</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46">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4</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5</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6</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6</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6</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0631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GB" altLang="en-US"/>
              <a:t>SUMMARY OF BASIC </a:t>
            </a:r>
            <a:br>
              <a:rPr lang="en-GB" altLang="en-US"/>
            </a:br>
            <a:r>
              <a:rPr lang="en-GB" altLang="en-US"/>
              <a:t>STATISTICAL TESTS</a:t>
            </a:r>
          </a:p>
        </p:txBody>
      </p:sp>
      <p:graphicFrame>
        <p:nvGraphicFramePr>
          <p:cNvPr id="446467" name="Group 3"/>
          <p:cNvGraphicFramePr>
            <a:graphicFrameLocks noGrp="1"/>
          </p:cNvGraphicFramePr>
          <p:nvPr>
            <p:ph type="tbl" idx="1"/>
          </p:nvPr>
        </p:nvGraphicFramePr>
        <p:xfrm>
          <a:off x="1985963" y="2057401"/>
          <a:ext cx="8181974" cy="4360863"/>
        </p:xfrm>
        <a:graphic>
          <a:graphicData uri="http://schemas.openxmlformats.org/drawingml/2006/table">
            <a:tbl>
              <a:tblPr/>
              <a:tblGrid>
                <a:gridCol w="3255951">
                  <a:extLst>
                    <a:ext uri="{9D8B030D-6E8A-4147-A177-3AD203B41FA5}">
                      <a16:colId xmlns:a16="http://schemas.microsoft.com/office/drawing/2014/main" val="20000"/>
                    </a:ext>
                  </a:extLst>
                </a:gridCol>
                <a:gridCol w="2514591">
                  <a:extLst>
                    <a:ext uri="{9D8B030D-6E8A-4147-A177-3AD203B41FA5}">
                      <a16:colId xmlns:a16="http://schemas.microsoft.com/office/drawing/2014/main" val="20001"/>
                    </a:ext>
                  </a:extLst>
                </a:gridCol>
                <a:gridCol w="2411432">
                  <a:extLst>
                    <a:ext uri="{9D8B030D-6E8A-4147-A177-3AD203B41FA5}">
                      <a16:colId xmlns:a16="http://schemas.microsoft.com/office/drawing/2014/main" val="20002"/>
                    </a:ext>
                  </a:extLst>
                </a:gridCol>
              </a:tblGrid>
              <a:tr h="698521">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endParaRPr kumimoji="0" lang="en-US" sz="2000" b="1" i="0" u="none" strike="noStrike" cap="none" normalizeH="0" baseline="0" dirty="0">
                        <a:ln>
                          <a:noFill/>
                        </a:ln>
                        <a:solidFill>
                          <a:schemeClr val="tx1"/>
                        </a:solidFill>
                        <a:effectLst/>
                        <a:latin typeface="Tahoma" pitchFamily="34"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2 groups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&gt;2 groups</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741507">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Continuous variables </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Independent t-test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ANOVA</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1063901">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Continuous variables+same sample</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Matched pairs t-test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a:ln>
                            <a:noFill/>
                          </a:ln>
                          <a:solidFill>
                            <a:schemeClr val="tx1"/>
                          </a:solidFill>
                          <a:effectLst/>
                          <a:latin typeface="Tahoma" pitchFamily="34" charset="0"/>
                        </a:rPr>
                        <a:t>Repeated measures ANOVA</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698521">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Categorical variables</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Chi square test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defRPr/>
                      </a:pPr>
                      <a:r>
                        <a:rPr kumimoji="0" lang="en-GB" sz="2000" b="1" i="0" u="none" strike="noStrike" cap="none" normalizeH="0" baseline="0" dirty="0">
                          <a:ln>
                            <a:noFill/>
                          </a:ln>
                          <a:solidFill>
                            <a:schemeClr val="tx1"/>
                          </a:solidFill>
                          <a:effectLst/>
                          <a:latin typeface="Tahoma" pitchFamily="34" charset="0"/>
                        </a:rPr>
                        <a:t>(Chi square test)</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1158413">
                <a:tc>
                  <a:txBody>
                    <a:bodyPr/>
                    <a:lstStyle/>
                    <a:p>
                      <a:pPr marL="0" marR="0" lvl="0" indent="0" algn="l"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a:ln>
                            <a:noFill/>
                          </a:ln>
                          <a:solidFill>
                            <a:schemeClr val="tx1"/>
                          </a:solidFill>
                          <a:effectLst/>
                          <a:latin typeface="Tahoma" pitchFamily="34" charset="0"/>
                        </a:rPr>
                        <a:t>Ordinal variables (not normally distributed)</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defRPr/>
                      </a:pPr>
                      <a:r>
                        <a:rPr kumimoji="0" lang="en-GB" sz="2000" b="1" i="0" u="none" strike="noStrike" cap="none" normalizeH="0" baseline="0" dirty="0">
                          <a:ln>
                            <a:noFill/>
                          </a:ln>
                          <a:solidFill>
                            <a:schemeClr val="tx1"/>
                          </a:solidFill>
                          <a:effectLst/>
                          <a:latin typeface="Tahoma" pitchFamily="34" charset="0"/>
                        </a:rPr>
                        <a:t>Mann-Whitney U test</a:t>
                      </a:r>
                    </a:p>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defRPr/>
                      </a:pPr>
                      <a:r>
                        <a:rPr kumimoji="0" lang="en-GB" sz="2000" b="1" i="0" u="none" strike="noStrike" cap="none" normalizeH="0" baseline="0" dirty="0">
                          <a:ln>
                            <a:noFill/>
                          </a:ln>
                          <a:solidFill>
                            <a:schemeClr val="tx1"/>
                          </a:solidFill>
                          <a:effectLst/>
                          <a:latin typeface="Tahoma" pitchFamily="34" charset="0"/>
                        </a:rPr>
                        <a:t>Median test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50000"/>
                        </a:spcBef>
                        <a:spcAft>
                          <a:spcPct val="0"/>
                        </a:spcAft>
                        <a:buClr>
                          <a:srgbClr val="FF0000"/>
                        </a:buClr>
                        <a:buSzPct val="140000"/>
                        <a:buFontTx/>
                        <a:buNone/>
                        <a:tabLst/>
                      </a:pPr>
                      <a:r>
                        <a:rPr kumimoji="0" lang="en-GB" sz="2000" b="1" i="0" u="none" strike="noStrike" cap="none" normalizeH="0" baseline="0" dirty="0" err="1">
                          <a:ln>
                            <a:noFill/>
                          </a:ln>
                          <a:solidFill>
                            <a:schemeClr val="tx1"/>
                          </a:solidFill>
                          <a:effectLst/>
                          <a:latin typeface="Tahoma" pitchFamily="34" charset="0"/>
                        </a:rPr>
                        <a:t>Kruskal</a:t>
                      </a:r>
                      <a:r>
                        <a:rPr kumimoji="0" lang="en-GB" sz="2000" b="1" i="0" u="none" strike="noStrike" cap="none" normalizeH="0" baseline="0" dirty="0">
                          <a:ln>
                            <a:noFill/>
                          </a:ln>
                          <a:solidFill>
                            <a:schemeClr val="tx1"/>
                          </a:solidFill>
                          <a:effectLst/>
                          <a:latin typeface="Tahoma" pitchFamily="34" charset="0"/>
                        </a:rPr>
                        <a:t>-Wallis ANOVA</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422301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ltLang="en-US"/>
              <a:t>KAPPA</a:t>
            </a:r>
          </a:p>
        </p:txBody>
      </p:sp>
      <p:sp>
        <p:nvSpPr>
          <p:cNvPr id="78851" name="Rectangle 3"/>
          <p:cNvSpPr>
            <a:spLocks noGrp="1" noChangeArrowheads="1"/>
          </p:cNvSpPr>
          <p:nvPr>
            <p:ph type="body" idx="1"/>
          </p:nvPr>
        </p:nvSpPr>
        <p:spPr>
          <a:xfrm>
            <a:off x="2238375" y="1628776"/>
            <a:ext cx="7429500" cy="4695825"/>
          </a:xfrm>
        </p:spPr>
        <p:txBody>
          <a:bodyPr>
            <a:normAutofit/>
          </a:bodyPr>
          <a:lstStyle/>
          <a:p>
            <a:r>
              <a:rPr lang="en-GB" altLang="en-US" dirty="0"/>
              <a:t>(Non-parametric) measure of agreement</a:t>
            </a:r>
          </a:p>
          <a:p>
            <a:endParaRPr lang="en-GB" altLang="en-US" dirty="0"/>
          </a:p>
          <a:p>
            <a:endParaRPr lang="en-GB" altLang="en-US" dirty="0"/>
          </a:p>
          <a:p>
            <a:endParaRPr lang="en-GB" altLang="en-US" dirty="0"/>
          </a:p>
          <a:p>
            <a:endParaRPr lang="en-GB" altLang="en-US" dirty="0"/>
          </a:p>
          <a:p>
            <a:endParaRPr lang="en-GB" altLang="en-US" dirty="0"/>
          </a:p>
          <a:p>
            <a:r>
              <a:rPr lang="en-GB" altLang="en-US" dirty="0"/>
              <a:t>Simple agreement: (A+B)/N</a:t>
            </a:r>
          </a:p>
          <a:p>
            <a:r>
              <a:rPr lang="en-GB" altLang="en-US" dirty="0"/>
              <a:t>The above does not take account of agreement by chance</a:t>
            </a:r>
          </a:p>
          <a:p>
            <a:r>
              <a:rPr lang="en-GB" altLang="en-US" dirty="0"/>
              <a:t>Kappa takes account of chance agreement</a:t>
            </a:r>
          </a:p>
        </p:txBody>
      </p:sp>
      <p:graphicFrame>
        <p:nvGraphicFramePr>
          <p:cNvPr id="6" name="Table 5"/>
          <p:cNvGraphicFramePr>
            <a:graphicFrameLocks noGrp="1"/>
          </p:cNvGraphicFramePr>
          <p:nvPr/>
        </p:nvGraphicFramePr>
        <p:xfrm>
          <a:off x="2500314" y="2286000"/>
          <a:ext cx="6667499" cy="1854200"/>
        </p:xfrm>
        <a:graphic>
          <a:graphicData uri="http://schemas.openxmlformats.org/drawingml/2006/table">
            <a:tbl>
              <a:tblPr firstRow="1" bandRow="1">
                <a:tableStyleId>{5C22544A-7EE6-4342-B048-85BDC9FD1C3A}</a:tableStyleId>
              </a:tblPr>
              <a:tblGrid>
                <a:gridCol w="1790703">
                  <a:extLst>
                    <a:ext uri="{9D8B030D-6E8A-4147-A177-3AD203B41FA5}">
                      <a16:colId xmlns:a16="http://schemas.microsoft.com/office/drawing/2014/main" val="20000"/>
                    </a:ext>
                  </a:extLst>
                </a:gridCol>
                <a:gridCol w="1219199">
                  <a:extLst>
                    <a:ext uri="{9D8B030D-6E8A-4147-A177-3AD203B41FA5}">
                      <a16:colId xmlns:a16="http://schemas.microsoft.com/office/drawing/2014/main" val="20001"/>
                    </a:ext>
                  </a:extLst>
                </a:gridCol>
                <a:gridCol w="1219199">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370840">
                <a:tc>
                  <a:txBody>
                    <a:bodyPr/>
                    <a:lstStyle/>
                    <a:p>
                      <a:endParaRPr lang="en-GB"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r>
                        <a:rPr lang="en-GB" b="1" dirty="0">
                          <a:solidFill>
                            <a:schemeClr val="tx1"/>
                          </a:solidFill>
                        </a:rPr>
                        <a:t>TIME 1 (OR OBSERVER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en-GB"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rowSpan="3">
                  <a:txBody>
                    <a:bodyPr/>
                    <a:lstStyle/>
                    <a:p>
                      <a:pPr algn="ctr"/>
                      <a:r>
                        <a:rPr lang="en-GB" b="1" dirty="0">
                          <a:solidFill>
                            <a:schemeClr val="tx1"/>
                          </a:solidFill>
                        </a:rPr>
                        <a:t>TIME 2(OR OBSERVER</a:t>
                      </a:r>
                      <a:r>
                        <a:rPr lang="en-GB" b="1" baseline="0" dirty="0">
                          <a:solidFill>
                            <a:schemeClr val="tx1"/>
                          </a:solidFill>
                        </a:rPr>
                        <a:t> 2)</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v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110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ltLang="en-US"/>
              <a:t>KAPPA - INTERPRETATION</a:t>
            </a:r>
          </a:p>
        </p:txBody>
      </p:sp>
      <p:graphicFrame>
        <p:nvGraphicFramePr>
          <p:cNvPr id="9" name="Content Placeholder 8"/>
          <p:cNvGraphicFramePr>
            <a:graphicFrameLocks noGrp="1"/>
          </p:cNvGraphicFramePr>
          <p:nvPr>
            <p:ph idx="1"/>
          </p:nvPr>
        </p:nvGraphicFramePr>
        <p:xfrm>
          <a:off x="4110038" y="2343150"/>
          <a:ext cx="3700462" cy="3514728"/>
        </p:xfrm>
        <a:graphic>
          <a:graphicData uri="http://schemas.openxmlformats.org/drawingml/2006/table">
            <a:tbl>
              <a:tblPr firstRow="1" bandRow="1">
                <a:tableStyleId>{5C22544A-7EE6-4342-B048-85BDC9FD1C3A}</a:tableStyleId>
              </a:tblPr>
              <a:tblGrid>
                <a:gridCol w="1771638">
                  <a:extLst>
                    <a:ext uri="{9D8B030D-6E8A-4147-A177-3AD203B41FA5}">
                      <a16:colId xmlns:a16="http://schemas.microsoft.com/office/drawing/2014/main" val="20000"/>
                    </a:ext>
                  </a:extLst>
                </a:gridCol>
                <a:gridCol w="1928824">
                  <a:extLst>
                    <a:ext uri="{9D8B030D-6E8A-4147-A177-3AD203B41FA5}">
                      <a16:colId xmlns:a16="http://schemas.microsoft.com/office/drawing/2014/main" val="20001"/>
                    </a:ext>
                  </a:extLst>
                </a:gridCol>
              </a:tblGrid>
              <a:tr h="585788">
                <a:tc>
                  <a:txBody>
                    <a:bodyPr/>
                    <a:lstStyle/>
                    <a:p>
                      <a:pPr algn="ctr"/>
                      <a:r>
                        <a:rPr lang="en-GB" sz="1800" dirty="0"/>
                        <a:t>Kappa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lumOff val="50000"/>
                      </a:schemeClr>
                    </a:solidFill>
                  </a:tcPr>
                </a:tc>
                <a:tc>
                  <a:txBody>
                    <a:bodyPr/>
                    <a:lstStyle/>
                    <a:p>
                      <a:pPr algn="ctr"/>
                      <a:r>
                        <a:rPr lang="en-GB" sz="1800" dirty="0"/>
                        <a:t>Agreement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lumOff val="50000"/>
                      </a:schemeClr>
                    </a:solidFill>
                  </a:tcPr>
                </a:tc>
                <a:extLst>
                  <a:ext uri="{0D108BD9-81ED-4DB2-BD59-A6C34878D82A}">
                    <a16:rowId xmlns:a16="http://schemas.microsoft.com/office/drawing/2014/main" val="10000"/>
                  </a:ext>
                </a:extLst>
              </a:tr>
              <a:tr h="585788">
                <a:tc>
                  <a:txBody>
                    <a:bodyPr/>
                    <a:lstStyle/>
                    <a:p>
                      <a:pPr algn="ctr"/>
                      <a:r>
                        <a:rPr lang="en-GB" sz="1800" b="1" dirty="0"/>
                        <a:t>&lt;0.20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5788">
                <a:tc>
                  <a:txBody>
                    <a:bodyPr/>
                    <a:lstStyle/>
                    <a:p>
                      <a:pPr algn="ctr"/>
                      <a:r>
                        <a:rPr lang="en-GB" sz="1800" b="1" dirty="0"/>
                        <a:t>0.21-0.40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Slight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85788">
                <a:tc>
                  <a:txBody>
                    <a:bodyPr/>
                    <a:lstStyle/>
                    <a:p>
                      <a:pPr algn="ctr"/>
                      <a:r>
                        <a:rPr lang="en-GB" sz="1800" b="1" dirty="0"/>
                        <a:t>0.41-0.60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85788">
                <a:tc>
                  <a:txBody>
                    <a:bodyPr/>
                    <a:lstStyle/>
                    <a:p>
                      <a:pPr algn="ctr"/>
                      <a:r>
                        <a:rPr lang="en-GB" sz="1800" b="1" dirty="0"/>
                        <a:t>0.61-0.80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5788">
                <a:tc>
                  <a:txBody>
                    <a:bodyPr/>
                    <a:lstStyle/>
                    <a:p>
                      <a:pPr algn="ctr"/>
                      <a:r>
                        <a:rPr lang="en-GB" sz="1800" b="1" dirty="0"/>
                        <a:t>0.80-1.00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Very 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66700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normAutofit fontScale="90000"/>
          </a:bodyPr>
          <a:lstStyle/>
          <a:p>
            <a:r>
              <a:rPr lang="en-GB" altLang="en-US"/>
              <a:t>DESCRIPTIVE STATISTICS INVOLVING PROPORTIONS</a:t>
            </a:r>
          </a:p>
        </p:txBody>
      </p:sp>
      <p:graphicFrame>
        <p:nvGraphicFramePr>
          <p:cNvPr id="7" name="Content Placeholder 6"/>
          <p:cNvGraphicFramePr>
            <a:graphicFrameLocks noGrp="1"/>
          </p:cNvGraphicFramePr>
          <p:nvPr>
            <p:ph idx="1"/>
          </p:nvPr>
        </p:nvGraphicFramePr>
        <p:xfrm>
          <a:off x="2809875" y="4530725"/>
          <a:ext cx="6542088" cy="1482724"/>
        </p:xfrm>
        <a:graphic>
          <a:graphicData uri="http://schemas.openxmlformats.org/drawingml/2006/table">
            <a:tbl>
              <a:tblPr firstRow="1" bandRow="1">
                <a:tableStyleId>{F5AB1C69-6EDB-4FF4-983F-18BD219EF322}</a:tableStyleId>
              </a:tblPr>
              <a:tblGrid>
                <a:gridCol w="2180696">
                  <a:extLst>
                    <a:ext uri="{9D8B030D-6E8A-4147-A177-3AD203B41FA5}">
                      <a16:colId xmlns:a16="http://schemas.microsoft.com/office/drawing/2014/main" val="20000"/>
                    </a:ext>
                  </a:extLst>
                </a:gridCol>
                <a:gridCol w="2180696">
                  <a:extLst>
                    <a:ext uri="{9D8B030D-6E8A-4147-A177-3AD203B41FA5}">
                      <a16:colId xmlns:a16="http://schemas.microsoft.com/office/drawing/2014/main" val="20001"/>
                    </a:ext>
                  </a:extLst>
                </a:gridCol>
                <a:gridCol w="2180696">
                  <a:extLst>
                    <a:ext uri="{9D8B030D-6E8A-4147-A177-3AD203B41FA5}">
                      <a16:colId xmlns:a16="http://schemas.microsoft.com/office/drawing/2014/main" val="20002"/>
                    </a:ext>
                  </a:extLst>
                </a:gridCol>
              </a:tblGrid>
              <a:tr h="370681">
                <a:tc>
                  <a:txBody>
                    <a:bodyPr/>
                    <a:lstStyle/>
                    <a:p>
                      <a:pPr algn="ctr"/>
                      <a:endParaRPr lang="en-GB" sz="1800" b="1" dirty="0">
                        <a:solidFill>
                          <a:schemeClr val="tx1"/>
                        </a:solidFill>
                      </a:endParaRP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CBT</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Usual Care (TAU)</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81">
                <a:tc>
                  <a:txBody>
                    <a:bodyPr/>
                    <a:lstStyle/>
                    <a:p>
                      <a:pPr algn="ctr"/>
                      <a:r>
                        <a:rPr lang="en-GB" sz="1800" b="1" dirty="0">
                          <a:solidFill>
                            <a:schemeClr val="tx1"/>
                          </a:solidFill>
                        </a:rPr>
                        <a:t>Cases</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21</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81">
                <a:tc>
                  <a:txBody>
                    <a:bodyPr/>
                    <a:lstStyle/>
                    <a:p>
                      <a:pPr algn="ctr"/>
                      <a:r>
                        <a:rPr lang="en-GB" sz="1800" b="1" dirty="0">
                          <a:solidFill>
                            <a:schemeClr val="tx1"/>
                          </a:solidFill>
                        </a:rPr>
                        <a:t>Deterioration</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3 (13%)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11 (52%)</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681">
                <a:tc>
                  <a:txBody>
                    <a:bodyPr/>
                    <a:lstStyle/>
                    <a:p>
                      <a:pPr algn="ctr"/>
                      <a:r>
                        <a:rPr lang="en-GB" sz="1800" b="1" dirty="0">
                          <a:solidFill>
                            <a:schemeClr val="tx1"/>
                          </a:solidFill>
                        </a:rPr>
                        <a:t>No Deterioration</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20 (83%)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10 (48%)</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p:cNvSpPr txBox="1"/>
          <p:nvPr/>
        </p:nvSpPr>
        <p:spPr>
          <a:xfrm>
            <a:off x="2809876" y="1781175"/>
            <a:ext cx="6500813" cy="2862322"/>
          </a:xfrm>
          <a:prstGeom prst="rect">
            <a:avLst/>
          </a:prstGeom>
          <a:noFill/>
        </p:spPr>
        <p:txBody>
          <a:bodyPr>
            <a:spAutoFit/>
          </a:bodyPr>
          <a:lstStyle/>
          <a:p>
            <a:pPr marL="177800" indent="-177800" algn="just">
              <a:spcAft>
                <a:spcPts val="1200"/>
              </a:spcAft>
              <a:buClr>
                <a:srgbClr val="FF0000"/>
              </a:buClr>
              <a:buSzPct val="150000"/>
              <a:buFont typeface="Arial" pitchFamily="34" charset="0"/>
              <a:buChar char="•"/>
              <a:defRPr/>
            </a:pPr>
            <a:r>
              <a:rPr lang="en-GB" sz="2000" dirty="0"/>
              <a:t>The data below are from a sample of people with early rheumatoid arthritis randomised to have either usual treatment alone or usual treatment plus cognitive therapy</a:t>
            </a:r>
          </a:p>
          <a:p>
            <a:pPr marL="177800" indent="-177800" algn="just">
              <a:spcAft>
                <a:spcPts val="1200"/>
              </a:spcAft>
              <a:buClr>
                <a:srgbClr val="FF0000"/>
              </a:buClr>
              <a:buSzPct val="150000"/>
              <a:buFont typeface="Arial" pitchFamily="34" charset="0"/>
              <a:buChar char="•"/>
              <a:defRPr/>
            </a:pPr>
            <a:r>
              <a:rPr lang="en-GB" sz="2000" dirty="0"/>
              <a:t>The table gives the number of patients in each group who showed &gt;25% worsening in disability at 18-month follow-up</a:t>
            </a:r>
          </a:p>
          <a:p>
            <a:pPr algn="just">
              <a:defRPr/>
            </a:pPr>
            <a:endParaRPr lang="en-GB" sz="2000" dirty="0"/>
          </a:p>
        </p:txBody>
      </p:sp>
    </p:spTree>
    <p:extLst>
      <p:ext uri="{BB962C8B-B14F-4D97-AF65-F5344CB8AC3E}">
        <p14:creationId xmlns:p14="http://schemas.microsoft.com/office/powerpoint/2010/main" val="1754706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normAutofit/>
          </a:bodyPr>
          <a:lstStyle/>
          <a:p>
            <a:r>
              <a:rPr lang="en-GB" altLang="en-US"/>
              <a:t>RATES, ODDS, AND ODDS RATIOS</a:t>
            </a:r>
          </a:p>
        </p:txBody>
      </p:sp>
      <p:graphicFrame>
        <p:nvGraphicFramePr>
          <p:cNvPr id="7" name="Content Placeholder 6"/>
          <p:cNvGraphicFramePr>
            <a:graphicFrameLocks noGrp="1"/>
          </p:cNvGraphicFramePr>
          <p:nvPr>
            <p:ph idx="1"/>
          </p:nvPr>
        </p:nvGraphicFramePr>
        <p:xfrm>
          <a:off x="2809875" y="1785938"/>
          <a:ext cx="6542088" cy="1112838"/>
        </p:xfrm>
        <a:graphic>
          <a:graphicData uri="http://schemas.openxmlformats.org/drawingml/2006/table">
            <a:tbl>
              <a:tblPr firstRow="1" bandRow="1">
                <a:tableStyleId>{F5AB1C69-6EDB-4FF4-983F-18BD219EF322}</a:tableStyleId>
              </a:tblPr>
              <a:tblGrid>
                <a:gridCol w="2180696">
                  <a:extLst>
                    <a:ext uri="{9D8B030D-6E8A-4147-A177-3AD203B41FA5}">
                      <a16:colId xmlns:a16="http://schemas.microsoft.com/office/drawing/2014/main" val="20000"/>
                    </a:ext>
                  </a:extLst>
                </a:gridCol>
                <a:gridCol w="2180696">
                  <a:extLst>
                    <a:ext uri="{9D8B030D-6E8A-4147-A177-3AD203B41FA5}">
                      <a16:colId xmlns:a16="http://schemas.microsoft.com/office/drawing/2014/main" val="20001"/>
                    </a:ext>
                  </a:extLst>
                </a:gridCol>
                <a:gridCol w="2180696">
                  <a:extLst>
                    <a:ext uri="{9D8B030D-6E8A-4147-A177-3AD203B41FA5}">
                      <a16:colId xmlns:a16="http://schemas.microsoft.com/office/drawing/2014/main" val="20002"/>
                    </a:ext>
                  </a:extLst>
                </a:gridCol>
              </a:tblGrid>
              <a:tr h="370946">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CBT</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Usual Care (TAU)</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946">
                <a:tc>
                  <a:txBody>
                    <a:bodyPr/>
                    <a:lstStyle/>
                    <a:p>
                      <a:pPr algn="ctr"/>
                      <a:r>
                        <a:rPr lang="en-GB" sz="1800" b="1" dirty="0">
                          <a:solidFill>
                            <a:schemeClr val="tx1"/>
                          </a:solidFill>
                        </a:rPr>
                        <a:t>Deterioration</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3 (13%)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11 (52%)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46">
                <a:tc>
                  <a:txBody>
                    <a:bodyPr/>
                    <a:lstStyle/>
                    <a:p>
                      <a:pPr algn="ctr"/>
                      <a:r>
                        <a:rPr lang="en-GB" sz="1800" b="1" dirty="0">
                          <a:solidFill>
                            <a:schemeClr val="tx1"/>
                          </a:solidFill>
                        </a:rPr>
                        <a:t>No Deterioration</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20 (83%)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10 (48%)</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0" name="Table 19"/>
          <p:cNvGraphicFramePr>
            <a:graphicFrameLocks noGrp="1"/>
          </p:cNvGraphicFramePr>
          <p:nvPr/>
        </p:nvGraphicFramePr>
        <p:xfrm>
          <a:off x="3024188" y="3143250"/>
          <a:ext cx="6286500" cy="1482724"/>
        </p:xfrm>
        <a:graphic>
          <a:graphicData uri="http://schemas.openxmlformats.org/drawingml/2006/table">
            <a:tbl>
              <a:tblPr firstRow="1" bandRow="1">
                <a:tableStyleId>{5C22544A-7EE6-4342-B048-85BDC9FD1C3A}</a:tableStyleId>
              </a:tblPr>
              <a:tblGrid>
                <a:gridCol w="3386752">
                  <a:extLst>
                    <a:ext uri="{9D8B030D-6E8A-4147-A177-3AD203B41FA5}">
                      <a16:colId xmlns:a16="http://schemas.microsoft.com/office/drawing/2014/main" val="20000"/>
                    </a:ext>
                  </a:extLst>
                </a:gridCol>
                <a:gridCol w="1394544">
                  <a:extLst>
                    <a:ext uri="{9D8B030D-6E8A-4147-A177-3AD203B41FA5}">
                      <a16:colId xmlns:a16="http://schemas.microsoft.com/office/drawing/2014/main" val="20001"/>
                    </a:ext>
                  </a:extLst>
                </a:gridCol>
                <a:gridCol w="1505204">
                  <a:extLst>
                    <a:ext uri="{9D8B030D-6E8A-4147-A177-3AD203B41FA5}">
                      <a16:colId xmlns:a16="http://schemas.microsoft.com/office/drawing/2014/main" val="20002"/>
                    </a:ext>
                  </a:extLst>
                </a:gridCol>
              </a:tblGrid>
              <a:tr h="370681">
                <a:tc>
                  <a:txBody>
                    <a:bodyPr/>
                    <a:lstStyle/>
                    <a:p>
                      <a:r>
                        <a:rPr lang="en-GB" sz="1800" b="1" dirty="0">
                          <a:solidFill>
                            <a:schemeClr val="tx1"/>
                          </a:solidFill>
                        </a:rPr>
                        <a:t>Rate</a:t>
                      </a:r>
                      <a:r>
                        <a:rPr lang="en-GB" sz="1800" b="1" baseline="0" dirty="0">
                          <a:solidFill>
                            <a:schemeClr val="tx1"/>
                          </a:solidFill>
                        </a:rPr>
                        <a:t> of deterioration (CBT)</a:t>
                      </a:r>
                      <a:endParaRPr lang="en-GB" sz="1800" b="1" dirty="0">
                        <a:solidFill>
                          <a:schemeClr val="tx1"/>
                        </a:solidFill>
                      </a:endParaRP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3/23</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13%</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en-GB" sz="1800" b="1" dirty="0">
                          <a:solidFill>
                            <a:schemeClr val="tx1"/>
                          </a:solidFill>
                        </a:rPr>
                        <a:t>Odds of deterioration (CBT)</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3/20</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0.15</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en-GB" sz="1800" b="1" dirty="0">
                          <a:solidFill>
                            <a:schemeClr val="tx1"/>
                          </a:solidFill>
                        </a:rPr>
                        <a:t>Rate</a:t>
                      </a:r>
                      <a:r>
                        <a:rPr lang="en-GB" sz="1800" b="1" baseline="0" dirty="0">
                          <a:solidFill>
                            <a:schemeClr val="tx1"/>
                          </a:solidFill>
                        </a:rPr>
                        <a:t> of deterioration (TAU)</a:t>
                      </a:r>
                      <a:endParaRPr lang="en-GB" sz="1800" b="1" dirty="0">
                        <a:solidFill>
                          <a:schemeClr val="tx1"/>
                        </a:solidFill>
                      </a:endParaRP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11/21</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52%</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en-GB" sz="1800" b="1" dirty="0">
                          <a:solidFill>
                            <a:schemeClr val="tx1"/>
                          </a:solidFill>
                        </a:rPr>
                        <a:t>Odds of deterioration (TAU)</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11/10</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1.1</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1965" name="TextBox 20"/>
          <p:cNvSpPr txBox="1">
            <a:spLocks noChangeArrowheads="1"/>
          </p:cNvSpPr>
          <p:nvPr/>
        </p:nvSpPr>
        <p:spPr bwMode="auto">
          <a:xfrm>
            <a:off x="2524125" y="4786313"/>
            <a:ext cx="72151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r>
              <a:rPr lang="en-GB" altLang="en-US" b="0" dirty="0"/>
              <a:t>One measure of the difference between the two groups is the extent to which the odds of deterioration differ between the groups</a:t>
            </a:r>
          </a:p>
          <a:p>
            <a:pPr algn="just"/>
            <a:r>
              <a:rPr lang="en-GB" altLang="en-US" b="0" dirty="0"/>
              <a:t>This is the ODDS RATIO, and the test applied is whether this is different from 1.0 </a:t>
            </a:r>
          </a:p>
        </p:txBody>
      </p:sp>
    </p:spTree>
    <p:extLst>
      <p:ext uri="{BB962C8B-B14F-4D97-AF65-F5344CB8AC3E}">
        <p14:creationId xmlns:p14="http://schemas.microsoft.com/office/powerpoint/2010/main" val="3872741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lstStyle/>
          <a:p>
            <a:r>
              <a:rPr lang="en-GB" altLang="en-US"/>
              <a:t>ABSOLUTE AND RELATIVE RISKS</a:t>
            </a:r>
          </a:p>
        </p:txBody>
      </p:sp>
      <p:graphicFrame>
        <p:nvGraphicFramePr>
          <p:cNvPr id="7" name="Content Placeholder 6"/>
          <p:cNvGraphicFramePr>
            <a:graphicFrameLocks noGrp="1"/>
          </p:cNvGraphicFramePr>
          <p:nvPr>
            <p:ph idx="1"/>
          </p:nvPr>
        </p:nvGraphicFramePr>
        <p:xfrm>
          <a:off x="2809875" y="1785938"/>
          <a:ext cx="6542088" cy="1112838"/>
        </p:xfrm>
        <a:graphic>
          <a:graphicData uri="http://schemas.openxmlformats.org/drawingml/2006/table">
            <a:tbl>
              <a:tblPr firstRow="1" bandRow="1">
                <a:tableStyleId>{F5AB1C69-6EDB-4FF4-983F-18BD219EF322}</a:tableStyleId>
              </a:tblPr>
              <a:tblGrid>
                <a:gridCol w="2180696">
                  <a:extLst>
                    <a:ext uri="{9D8B030D-6E8A-4147-A177-3AD203B41FA5}">
                      <a16:colId xmlns:a16="http://schemas.microsoft.com/office/drawing/2014/main" val="20000"/>
                    </a:ext>
                  </a:extLst>
                </a:gridCol>
                <a:gridCol w="2180696">
                  <a:extLst>
                    <a:ext uri="{9D8B030D-6E8A-4147-A177-3AD203B41FA5}">
                      <a16:colId xmlns:a16="http://schemas.microsoft.com/office/drawing/2014/main" val="20001"/>
                    </a:ext>
                  </a:extLst>
                </a:gridCol>
                <a:gridCol w="2180696">
                  <a:extLst>
                    <a:ext uri="{9D8B030D-6E8A-4147-A177-3AD203B41FA5}">
                      <a16:colId xmlns:a16="http://schemas.microsoft.com/office/drawing/2014/main" val="20002"/>
                    </a:ext>
                  </a:extLst>
                </a:gridCol>
              </a:tblGrid>
              <a:tr h="370946">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CBT</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Usual Care (TAU)</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946">
                <a:tc>
                  <a:txBody>
                    <a:bodyPr/>
                    <a:lstStyle/>
                    <a:p>
                      <a:pPr algn="ctr"/>
                      <a:r>
                        <a:rPr lang="en-GB" sz="1800" b="1" dirty="0">
                          <a:solidFill>
                            <a:schemeClr val="tx1"/>
                          </a:solidFill>
                        </a:rPr>
                        <a:t>Deterioration</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3 (13%)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11 (52%)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46">
                <a:tc>
                  <a:txBody>
                    <a:bodyPr/>
                    <a:lstStyle/>
                    <a:p>
                      <a:pPr algn="ctr"/>
                      <a:r>
                        <a:rPr lang="en-GB" sz="1800" b="1" dirty="0">
                          <a:solidFill>
                            <a:schemeClr val="tx1"/>
                          </a:solidFill>
                        </a:rPr>
                        <a:t>No Deterioration</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20 (83%)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10 (48%)</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2965" name="TextBox 5"/>
          <p:cNvSpPr txBox="1">
            <a:spLocks noChangeArrowheads="1"/>
          </p:cNvSpPr>
          <p:nvPr/>
        </p:nvSpPr>
        <p:spPr bwMode="auto">
          <a:xfrm>
            <a:off x="2738439" y="3078164"/>
            <a:ext cx="2357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Absolute Risk Reduction (ARR)</a:t>
            </a:r>
          </a:p>
        </p:txBody>
      </p:sp>
      <p:sp>
        <p:nvSpPr>
          <p:cNvPr id="82966" name="TextBox 8"/>
          <p:cNvSpPr txBox="1">
            <a:spLocks noChangeArrowheads="1"/>
          </p:cNvSpPr>
          <p:nvPr/>
        </p:nvSpPr>
        <p:spPr bwMode="auto">
          <a:xfrm>
            <a:off x="5453063" y="3071814"/>
            <a:ext cx="1928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Deterioration rate (TAU)</a:t>
            </a:r>
          </a:p>
        </p:txBody>
      </p:sp>
      <p:sp>
        <p:nvSpPr>
          <p:cNvPr id="82967" name="TextBox 9"/>
          <p:cNvSpPr txBox="1">
            <a:spLocks noChangeArrowheads="1"/>
          </p:cNvSpPr>
          <p:nvPr/>
        </p:nvSpPr>
        <p:spPr bwMode="auto">
          <a:xfrm>
            <a:off x="7596188" y="3078164"/>
            <a:ext cx="1928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Deterioration rate (CBT)</a:t>
            </a:r>
          </a:p>
        </p:txBody>
      </p:sp>
      <p:sp>
        <p:nvSpPr>
          <p:cNvPr id="82968" name="TextBox 10"/>
          <p:cNvSpPr txBox="1">
            <a:spLocks noChangeArrowheads="1"/>
          </p:cNvSpPr>
          <p:nvPr/>
        </p:nvSpPr>
        <p:spPr bwMode="auto">
          <a:xfrm>
            <a:off x="5024438" y="3214688"/>
            <a:ext cx="43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a:t>
            </a:r>
          </a:p>
        </p:txBody>
      </p:sp>
      <p:sp>
        <p:nvSpPr>
          <p:cNvPr id="82969" name="TextBox 11"/>
          <p:cNvSpPr txBox="1">
            <a:spLocks noChangeArrowheads="1"/>
          </p:cNvSpPr>
          <p:nvPr/>
        </p:nvSpPr>
        <p:spPr bwMode="auto">
          <a:xfrm>
            <a:off x="7300913" y="3100388"/>
            <a:ext cx="43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_</a:t>
            </a:r>
          </a:p>
        </p:txBody>
      </p:sp>
      <p:sp>
        <p:nvSpPr>
          <p:cNvPr id="82970" name="TextBox 12"/>
          <p:cNvSpPr txBox="1">
            <a:spLocks noChangeArrowheads="1"/>
          </p:cNvSpPr>
          <p:nvPr/>
        </p:nvSpPr>
        <p:spPr bwMode="auto">
          <a:xfrm>
            <a:off x="2738439" y="4649789"/>
            <a:ext cx="2357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Relative Risk Reduction (RRR)</a:t>
            </a:r>
          </a:p>
        </p:txBody>
      </p:sp>
      <p:sp>
        <p:nvSpPr>
          <p:cNvPr id="82971" name="TextBox 13"/>
          <p:cNvSpPr txBox="1">
            <a:spLocks noChangeArrowheads="1"/>
          </p:cNvSpPr>
          <p:nvPr/>
        </p:nvSpPr>
        <p:spPr bwMode="auto">
          <a:xfrm>
            <a:off x="5453063" y="4286251"/>
            <a:ext cx="1928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Deterioration rate (TAU)</a:t>
            </a:r>
          </a:p>
        </p:txBody>
      </p:sp>
      <p:sp>
        <p:nvSpPr>
          <p:cNvPr id="82972" name="TextBox 14"/>
          <p:cNvSpPr txBox="1">
            <a:spLocks noChangeArrowheads="1"/>
          </p:cNvSpPr>
          <p:nvPr/>
        </p:nvSpPr>
        <p:spPr bwMode="auto">
          <a:xfrm>
            <a:off x="7596188" y="4286251"/>
            <a:ext cx="1928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Deterioration rate (CBT)</a:t>
            </a:r>
          </a:p>
        </p:txBody>
      </p:sp>
      <p:sp>
        <p:nvSpPr>
          <p:cNvPr id="82973" name="TextBox 15"/>
          <p:cNvSpPr txBox="1">
            <a:spLocks noChangeArrowheads="1"/>
          </p:cNvSpPr>
          <p:nvPr/>
        </p:nvSpPr>
        <p:spPr bwMode="auto">
          <a:xfrm>
            <a:off x="5024438" y="4786313"/>
            <a:ext cx="43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a:t>
            </a:r>
          </a:p>
        </p:txBody>
      </p:sp>
      <p:sp>
        <p:nvSpPr>
          <p:cNvPr id="82974" name="TextBox 16"/>
          <p:cNvSpPr txBox="1">
            <a:spLocks noChangeArrowheads="1"/>
          </p:cNvSpPr>
          <p:nvPr/>
        </p:nvSpPr>
        <p:spPr bwMode="auto">
          <a:xfrm>
            <a:off x="7300913" y="4314825"/>
            <a:ext cx="43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_</a:t>
            </a:r>
          </a:p>
        </p:txBody>
      </p:sp>
      <p:sp>
        <p:nvSpPr>
          <p:cNvPr id="82975" name="TextBox 17"/>
          <p:cNvSpPr txBox="1">
            <a:spLocks noChangeArrowheads="1"/>
          </p:cNvSpPr>
          <p:nvPr/>
        </p:nvSpPr>
        <p:spPr bwMode="auto">
          <a:xfrm>
            <a:off x="5024439" y="3786188"/>
            <a:ext cx="471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 52% – 13% = 39% or 0.39</a:t>
            </a:r>
          </a:p>
        </p:txBody>
      </p:sp>
      <p:cxnSp>
        <p:nvCxnSpPr>
          <p:cNvPr id="82976" name="Straight Connector 19"/>
          <p:cNvCxnSpPr>
            <a:cxnSpLocks noChangeShapeType="1"/>
          </p:cNvCxnSpPr>
          <p:nvPr/>
        </p:nvCxnSpPr>
        <p:spPr bwMode="auto">
          <a:xfrm>
            <a:off x="5524501" y="4999039"/>
            <a:ext cx="3857625" cy="1587"/>
          </a:xfrm>
          <a:prstGeom prst="line">
            <a:avLst/>
          </a:prstGeom>
          <a:noFill/>
          <a:ln w="34925" algn="ctr">
            <a:solidFill>
              <a:schemeClr val="tx1"/>
            </a:solidFill>
            <a:round/>
            <a:headEnd/>
            <a:tailEnd/>
          </a:ln>
          <a:extLst>
            <a:ext uri="{909E8E84-426E-40DD-AFC4-6F175D3DCCD1}">
              <a14:hiddenFill xmlns:a14="http://schemas.microsoft.com/office/drawing/2010/main">
                <a:noFill/>
              </a14:hiddenFill>
            </a:ext>
          </a:extLst>
        </p:spPr>
      </p:cxnSp>
      <p:sp>
        <p:nvSpPr>
          <p:cNvPr id="82977" name="TextBox 20"/>
          <p:cNvSpPr txBox="1">
            <a:spLocks noChangeArrowheads="1"/>
          </p:cNvSpPr>
          <p:nvPr/>
        </p:nvSpPr>
        <p:spPr bwMode="auto">
          <a:xfrm>
            <a:off x="5738813" y="5078413"/>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r>
              <a:rPr lang="en-GB" altLang="en-US"/>
              <a:t>Deterioration rate (TAU)</a:t>
            </a:r>
          </a:p>
        </p:txBody>
      </p:sp>
      <p:sp>
        <p:nvSpPr>
          <p:cNvPr id="82978" name="TextBox 21"/>
          <p:cNvSpPr txBox="1">
            <a:spLocks noChangeArrowheads="1"/>
          </p:cNvSpPr>
          <p:nvPr/>
        </p:nvSpPr>
        <p:spPr bwMode="auto">
          <a:xfrm>
            <a:off x="5024439" y="5472113"/>
            <a:ext cx="471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 (52– 13)/53 = 73% or 0.73</a:t>
            </a:r>
          </a:p>
        </p:txBody>
      </p:sp>
      <p:sp>
        <p:nvSpPr>
          <p:cNvPr id="82981" name="TextBox 19"/>
          <p:cNvSpPr txBox="1">
            <a:spLocks noChangeArrowheads="1"/>
          </p:cNvSpPr>
          <p:nvPr/>
        </p:nvSpPr>
        <p:spPr bwMode="auto">
          <a:xfrm>
            <a:off x="2014861" y="5829302"/>
            <a:ext cx="821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b="0" i="1"/>
              <a:t>Note that this could also be expressed as a </a:t>
            </a:r>
            <a:r>
              <a:rPr lang="en-GB" altLang="en-US" b="0" i="1" u="sng"/>
              <a:t>Benefit Increase </a:t>
            </a:r>
            <a:r>
              <a:rPr lang="en-GB" altLang="en-US" b="0" i="1"/>
              <a:t>rather than an </a:t>
            </a:r>
            <a:r>
              <a:rPr lang="en-GB" altLang="en-US" b="0" i="1" u="sng"/>
              <a:t>Risk Reduction </a:t>
            </a:r>
            <a:r>
              <a:rPr lang="en-GB" altLang="en-US" b="0" i="1"/>
              <a:t>– the answer is the same</a:t>
            </a:r>
          </a:p>
        </p:txBody>
      </p:sp>
    </p:spTree>
    <p:extLst>
      <p:ext uri="{BB962C8B-B14F-4D97-AF65-F5344CB8AC3E}">
        <p14:creationId xmlns:p14="http://schemas.microsoft.com/office/powerpoint/2010/main" val="35751259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3"/>
          <p:cNvSpPr>
            <a:spLocks noChangeArrowheads="1"/>
          </p:cNvSpPr>
          <p:nvPr/>
        </p:nvSpPr>
        <p:spPr bwMode="auto">
          <a:xfrm>
            <a:off x="2595564" y="3000375"/>
            <a:ext cx="7000875" cy="1428750"/>
          </a:xfrm>
          <a:prstGeom prst="rect">
            <a:avLst/>
          </a:prstGeom>
          <a:solidFill>
            <a:srgbClr val="FFFF99"/>
          </a:solidFill>
          <a:ln w="12699" algn="ctr">
            <a:solidFill>
              <a:schemeClr val="tx1"/>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3971" name="Title 3"/>
          <p:cNvSpPr>
            <a:spLocks noGrp="1"/>
          </p:cNvSpPr>
          <p:nvPr>
            <p:ph type="title"/>
          </p:nvPr>
        </p:nvSpPr>
        <p:spPr>
          <a:xfrm>
            <a:off x="2754314" y="928688"/>
            <a:ext cx="6683375" cy="609600"/>
          </a:xfrm>
        </p:spPr>
        <p:txBody>
          <a:bodyPr>
            <a:normAutofit fontScale="90000"/>
          </a:bodyPr>
          <a:lstStyle/>
          <a:p>
            <a:r>
              <a:rPr lang="en-GB" altLang="en-US"/>
              <a:t>NUMBER NEEDED TO TREAT</a:t>
            </a:r>
          </a:p>
        </p:txBody>
      </p:sp>
      <p:graphicFrame>
        <p:nvGraphicFramePr>
          <p:cNvPr id="7" name="Content Placeholder 6"/>
          <p:cNvGraphicFramePr>
            <a:graphicFrameLocks noGrp="1"/>
          </p:cNvGraphicFramePr>
          <p:nvPr>
            <p:ph idx="1"/>
          </p:nvPr>
        </p:nvGraphicFramePr>
        <p:xfrm>
          <a:off x="2809875" y="1785938"/>
          <a:ext cx="6542088" cy="1112838"/>
        </p:xfrm>
        <a:graphic>
          <a:graphicData uri="http://schemas.openxmlformats.org/drawingml/2006/table">
            <a:tbl>
              <a:tblPr firstRow="1" bandRow="1">
                <a:tableStyleId>{F5AB1C69-6EDB-4FF4-983F-18BD219EF322}</a:tableStyleId>
              </a:tblPr>
              <a:tblGrid>
                <a:gridCol w="2180696">
                  <a:extLst>
                    <a:ext uri="{9D8B030D-6E8A-4147-A177-3AD203B41FA5}">
                      <a16:colId xmlns:a16="http://schemas.microsoft.com/office/drawing/2014/main" val="20000"/>
                    </a:ext>
                  </a:extLst>
                </a:gridCol>
                <a:gridCol w="2180696">
                  <a:extLst>
                    <a:ext uri="{9D8B030D-6E8A-4147-A177-3AD203B41FA5}">
                      <a16:colId xmlns:a16="http://schemas.microsoft.com/office/drawing/2014/main" val="20001"/>
                    </a:ext>
                  </a:extLst>
                </a:gridCol>
                <a:gridCol w="2180696">
                  <a:extLst>
                    <a:ext uri="{9D8B030D-6E8A-4147-A177-3AD203B41FA5}">
                      <a16:colId xmlns:a16="http://schemas.microsoft.com/office/drawing/2014/main" val="20002"/>
                    </a:ext>
                  </a:extLst>
                </a:gridCol>
              </a:tblGrid>
              <a:tr h="370946">
                <a:tc>
                  <a:txBody>
                    <a:bodyPr/>
                    <a:lstStyle/>
                    <a:p>
                      <a:pPr algn="ctr"/>
                      <a:endParaRPr lang="en-GB" sz="1800" b="1" dirty="0">
                        <a:solidFill>
                          <a:schemeClr val="tx1"/>
                        </a:solidFill>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CBT</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Usual Care (TAU)</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946">
                <a:tc>
                  <a:txBody>
                    <a:bodyPr/>
                    <a:lstStyle/>
                    <a:p>
                      <a:pPr algn="ctr"/>
                      <a:r>
                        <a:rPr lang="en-GB" sz="1800" b="1" dirty="0">
                          <a:solidFill>
                            <a:schemeClr val="tx1"/>
                          </a:solidFill>
                        </a:rPr>
                        <a:t>Deterioration</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3 (13%)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11 (52%)</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46">
                <a:tc>
                  <a:txBody>
                    <a:bodyPr/>
                    <a:lstStyle/>
                    <a:p>
                      <a:pPr algn="ctr"/>
                      <a:r>
                        <a:rPr lang="en-GB" sz="1800" b="1" dirty="0">
                          <a:solidFill>
                            <a:schemeClr val="tx1"/>
                          </a:solidFill>
                        </a:rPr>
                        <a:t>No Deterioration</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20 (83%)</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10 (48%)</a:t>
                      </a: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3990" name="TextBox 5"/>
          <p:cNvSpPr txBox="1">
            <a:spLocks noChangeArrowheads="1"/>
          </p:cNvSpPr>
          <p:nvPr/>
        </p:nvSpPr>
        <p:spPr bwMode="auto">
          <a:xfrm>
            <a:off x="2738439" y="3000376"/>
            <a:ext cx="2357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Absolute Risk Reduction (ARR)</a:t>
            </a:r>
          </a:p>
        </p:txBody>
      </p:sp>
      <p:sp>
        <p:nvSpPr>
          <p:cNvPr id="83991" name="TextBox 12"/>
          <p:cNvSpPr txBox="1">
            <a:spLocks noChangeArrowheads="1"/>
          </p:cNvSpPr>
          <p:nvPr/>
        </p:nvSpPr>
        <p:spPr bwMode="auto">
          <a:xfrm>
            <a:off x="2738439" y="3708401"/>
            <a:ext cx="2357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Number Needed to Treat (NNT)</a:t>
            </a:r>
          </a:p>
        </p:txBody>
      </p:sp>
      <p:sp>
        <p:nvSpPr>
          <p:cNvPr id="83992" name="TextBox 17"/>
          <p:cNvSpPr txBox="1">
            <a:spLocks noChangeArrowheads="1"/>
          </p:cNvSpPr>
          <p:nvPr/>
        </p:nvSpPr>
        <p:spPr bwMode="auto">
          <a:xfrm>
            <a:off x="5024439" y="3108325"/>
            <a:ext cx="471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 0.39</a:t>
            </a:r>
          </a:p>
        </p:txBody>
      </p:sp>
      <p:sp>
        <p:nvSpPr>
          <p:cNvPr id="83993" name="TextBox 18"/>
          <p:cNvSpPr txBox="1">
            <a:spLocks noChangeArrowheads="1"/>
          </p:cNvSpPr>
          <p:nvPr/>
        </p:nvSpPr>
        <p:spPr bwMode="auto">
          <a:xfrm>
            <a:off x="5024439" y="3808413"/>
            <a:ext cx="471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 1/ARR = 1/0.39 = 2.56 (~ 3)</a:t>
            </a:r>
          </a:p>
        </p:txBody>
      </p:sp>
      <p:sp>
        <p:nvSpPr>
          <p:cNvPr id="83994" name="TextBox 22"/>
          <p:cNvSpPr txBox="1">
            <a:spLocks noChangeArrowheads="1"/>
          </p:cNvSpPr>
          <p:nvPr/>
        </p:nvSpPr>
        <p:spPr bwMode="auto">
          <a:xfrm>
            <a:off x="2452689" y="4386264"/>
            <a:ext cx="72151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a:spcAft>
                <a:spcPts val="600"/>
              </a:spcAft>
              <a:buClr>
                <a:srgbClr val="FF0000"/>
              </a:buClr>
              <a:buSzPct val="150000"/>
              <a:buFont typeface="Arial" panose="020B0604020202020204" pitchFamily="34" charset="0"/>
              <a:buChar char="•"/>
            </a:pPr>
            <a:r>
              <a:rPr lang="en-GB" altLang="en-US" sz="1800" b="0" dirty="0"/>
              <a:t>NNT is the number of patients that need to be treated with CBT, compared with treatment as usual, to prevent one patient deteriorating</a:t>
            </a:r>
          </a:p>
          <a:p>
            <a:pPr algn="just">
              <a:spcAft>
                <a:spcPts val="600"/>
              </a:spcAft>
              <a:buClr>
                <a:srgbClr val="FF0000"/>
              </a:buClr>
              <a:buSzPct val="150000"/>
              <a:buFont typeface="Arial" panose="020B0604020202020204" pitchFamily="34" charset="0"/>
              <a:buChar char="•"/>
            </a:pPr>
            <a:r>
              <a:rPr lang="en-GB" altLang="en-US" sz="1800" b="0" dirty="0"/>
              <a:t>In this case, 3 patients have to be treated to prevent one patient deteriorating</a:t>
            </a:r>
          </a:p>
          <a:p>
            <a:pPr algn="just">
              <a:spcAft>
                <a:spcPts val="600"/>
              </a:spcAft>
              <a:buClr>
                <a:srgbClr val="FF0000"/>
              </a:buClr>
              <a:buSzPct val="150000"/>
              <a:buFont typeface="Arial" panose="020B0604020202020204" pitchFamily="34" charset="0"/>
              <a:buChar char="•"/>
            </a:pPr>
            <a:r>
              <a:rPr lang="en-GB" altLang="en-US" sz="1800" b="0" dirty="0"/>
              <a:t>NNT is a very useful summary measure, but is commonly not given explicitly in published papers</a:t>
            </a:r>
          </a:p>
        </p:txBody>
      </p:sp>
    </p:spTree>
    <p:extLst>
      <p:ext uri="{BB962C8B-B14F-4D97-AF65-F5344CB8AC3E}">
        <p14:creationId xmlns:p14="http://schemas.microsoft.com/office/powerpoint/2010/main" val="35008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r>
              <a:rPr lang="en-US" altLang="en-US" sz="1400" dirty="0">
                <a:latin typeface="Times New Roman" panose="02020603050405020304" pitchFamily="18" charset="0"/>
              </a:rPr>
              <a:t>m</a:t>
            </a:r>
          </a:p>
        </p:txBody>
      </p:sp>
      <p:sp>
        <p:nvSpPr>
          <p:cNvPr id="293890" name="Rectangle 2"/>
          <p:cNvSpPr>
            <a:spLocks noGrp="1" noChangeArrowheads="1"/>
          </p:cNvSpPr>
          <p:nvPr>
            <p:ph type="title"/>
          </p:nvPr>
        </p:nvSpPr>
        <p:spPr/>
        <p:txBody>
          <a:bodyPr/>
          <a:lstStyle/>
          <a:p>
            <a:r>
              <a:rPr lang="el-GR" altLang="en-US" dirty="0"/>
              <a:t>Έλεγχος υποθέσεων </a:t>
            </a:r>
          </a:p>
        </p:txBody>
      </p:sp>
      <p:sp>
        <p:nvSpPr>
          <p:cNvPr id="293891" name="Rectangle 3"/>
          <p:cNvSpPr>
            <a:spLocks noGrp="1" noChangeArrowheads="1"/>
          </p:cNvSpPr>
          <p:nvPr>
            <p:ph type="body" idx="1"/>
          </p:nvPr>
        </p:nvSpPr>
        <p:spPr/>
        <p:txBody>
          <a:bodyPr>
            <a:normAutofit/>
          </a:bodyPr>
          <a:lstStyle/>
          <a:p>
            <a:pPr algn="just"/>
            <a:r>
              <a:rPr lang="el-GR" altLang="en-US" dirty="0"/>
              <a:t>Έλεγχος υποθέσεων</a:t>
            </a:r>
            <a:r>
              <a:rPr lang="en-US" altLang="en-US" dirty="0"/>
              <a:t> (hypothesis testing)</a:t>
            </a:r>
            <a:endParaRPr lang="el-GR" altLang="en-US" dirty="0"/>
          </a:p>
          <a:p>
            <a:pPr lvl="1" algn="just"/>
            <a:r>
              <a:rPr lang="el-GR" altLang="en-US" dirty="0"/>
              <a:t>ερευνητική </a:t>
            </a:r>
            <a:r>
              <a:rPr lang="en-US" altLang="en-US" dirty="0"/>
              <a:t>/</a:t>
            </a:r>
            <a:r>
              <a:rPr lang="el-GR" altLang="en-US" dirty="0"/>
              <a:t>εναλλακτική υπόθεση</a:t>
            </a:r>
            <a:r>
              <a:rPr lang="en-US" altLang="en-US" dirty="0"/>
              <a:t> </a:t>
            </a:r>
            <a:r>
              <a:rPr lang="en-US" altLang="en-US" sz="1800" dirty="0"/>
              <a:t>(research </a:t>
            </a:r>
            <a:r>
              <a:rPr lang="el-GR" altLang="en-US" sz="1800" dirty="0"/>
              <a:t>/</a:t>
            </a:r>
            <a:r>
              <a:rPr lang="en-US" altLang="en-US" sz="1800" dirty="0"/>
              <a:t> alternative hypothesis</a:t>
            </a:r>
            <a:r>
              <a:rPr lang="el-GR" altLang="en-US" sz="1800" dirty="0"/>
              <a:t>, Η</a:t>
            </a:r>
            <a:r>
              <a:rPr lang="el-GR" altLang="en-US" sz="1800" baseline="-25000" dirty="0"/>
              <a:t>Α</a:t>
            </a:r>
            <a:r>
              <a:rPr lang="en-US" altLang="en-US" sz="1800" dirty="0"/>
              <a:t>)</a:t>
            </a:r>
            <a:endParaRPr lang="el-GR" altLang="en-US" sz="1800" dirty="0"/>
          </a:p>
          <a:p>
            <a:pPr lvl="2" algn="just"/>
            <a:r>
              <a:rPr lang="el-GR" altLang="en-US" sz="1600" dirty="0"/>
              <a:t>υπάρχει ιδιαίτερη σχέση μεταξύ </a:t>
            </a:r>
            <a:r>
              <a:rPr lang="el-GR" altLang="en-US" sz="1600" dirty="0" err="1"/>
              <a:t>ποσοτικοποιήσιμων</a:t>
            </a:r>
            <a:r>
              <a:rPr lang="el-GR" altLang="en-US" sz="1600" dirty="0"/>
              <a:t> χαρακτηριστικών ενός πληθυσμού</a:t>
            </a:r>
          </a:p>
          <a:p>
            <a:pPr lvl="1" algn="just"/>
            <a:r>
              <a:rPr lang="el-GR" altLang="en-US" dirty="0"/>
              <a:t>μηδενική υπόθεση </a:t>
            </a:r>
            <a:r>
              <a:rPr lang="en-US" altLang="en-US" sz="1800" dirty="0"/>
              <a:t>(null hypothesis</a:t>
            </a:r>
            <a:r>
              <a:rPr lang="el-GR" altLang="en-US" sz="1800" dirty="0"/>
              <a:t>, Η</a:t>
            </a:r>
            <a:r>
              <a:rPr lang="el-GR" altLang="en-US" sz="1800" baseline="-25000" dirty="0"/>
              <a:t>0</a:t>
            </a:r>
            <a:r>
              <a:rPr lang="en-US" altLang="en-US" sz="1800" dirty="0"/>
              <a:t>)</a:t>
            </a:r>
          </a:p>
          <a:p>
            <a:pPr lvl="2" algn="just"/>
            <a:r>
              <a:rPr lang="el-GR" altLang="en-US" sz="1600" dirty="0"/>
              <a:t>δεν υπάρχει καμία ιδιαίτερη σχέση μεταξύ των χαρακτηριστικών</a:t>
            </a:r>
          </a:p>
          <a:p>
            <a:pPr lvl="2" algn="just"/>
            <a:endParaRPr lang="el-GR" altLang="en-US" sz="1600" dirty="0"/>
          </a:p>
          <a:p>
            <a:pPr lvl="1" algn="just"/>
            <a:r>
              <a:rPr lang="el-GR" altLang="en-US" dirty="0"/>
              <a:t>Στις στατιστικές διαδικασίες δεν αποδεικνύουμε την ερευνητική υπόθεση απευθείας αλλά έμμεσα, έχοντας απορρίψει τη μηδενική υπόθεση. Η ερευνητική υπόθεση συνάγεται ως λογική συνέπεια της άρνησης της μηδενικής υπόθεσης.</a:t>
            </a:r>
          </a:p>
          <a:p>
            <a:pPr lvl="2" algn="just"/>
            <a:r>
              <a:rPr lang="el-GR" altLang="en-US" sz="1600" dirty="0"/>
              <a:t>ακρίβεια του ελέγχου</a:t>
            </a:r>
          </a:p>
          <a:p>
            <a:pPr lvl="2" algn="just"/>
            <a:r>
              <a:rPr lang="el-GR" altLang="en-US" sz="1600" dirty="0"/>
              <a:t>η υπόθεση πρέπει να είναι συμβατή με τα διαθέσιμα δεδομένα</a:t>
            </a:r>
          </a:p>
        </p:txBody>
      </p:sp>
    </p:spTree>
    <p:extLst>
      <p:ext uri="{BB962C8B-B14F-4D97-AF65-F5344CB8AC3E}">
        <p14:creationId xmlns:p14="http://schemas.microsoft.com/office/powerpoint/2010/main" val="2295587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fontScale="90000"/>
          </a:bodyPr>
          <a:lstStyle/>
          <a:p>
            <a:r>
              <a:rPr lang="en-GB" altLang="en-US"/>
              <a:t>ANOTHER APPROACH: </a:t>
            </a:r>
            <a:br>
              <a:rPr lang="en-GB" altLang="en-US"/>
            </a:br>
            <a:r>
              <a:rPr lang="en-GB" altLang="en-US"/>
              <a:t>CONFIDENCE INTERVALS</a:t>
            </a:r>
          </a:p>
        </p:txBody>
      </p:sp>
      <p:grpSp>
        <p:nvGrpSpPr>
          <p:cNvPr id="12292" name="Group 3"/>
          <p:cNvGrpSpPr>
            <a:grpSpLocks/>
          </p:cNvGrpSpPr>
          <p:nvPr/>
        </p:nvGrpSpPr>
        <p:grpSpPr bwMode="auto">
          <a:xfrm flipH="1">
            <a:off x="1752600" y="4800600"/>
            <a:ext cx="838200" cy="838200"/>
            <a:chOff x="2736" y="3024"/>
            <a:chExt cx="528" cy="528"/>
          </a:xfrm>
        </p:grpSpPr>
        <p:sp>
          <p:nvSpPr>
            <p:cNvPr id="12312" name="Freeform 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12313" name="Group 5"/>
            <p:cNvGrpSpPr>
              <a:grpSpLocks/>
            </p:cNvGrpSpPr>
            <p:nvPr/>
          </p:nvGrpSpPr>
          <p:grpSpPr bwMode="auto">
            <a:xfrm>
              <a:off x="2736" y="3024"/>
              <a:ext cx="480" cy="528"/>
              <a:chOff x="2736" y="3024"/>
              <a:chExt cx="480" cy="528"/>
            </a:xfrm>
          </p:grpSpPr>
          <p:sp>
            <p:nvSpPr>
              <p:cNvPr id="12314" name="Freeform 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15" name="Freeform 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16" name="Freeform 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2317" name="Freeform 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18" name="Freeform 1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19" name="Freeform 1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20" name="Freeform 1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21" name="Freeform 1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12293" name="Group 14"/>
          <p:cNvGrpSpPr>
            <a:grpSpLocks/>
          </p:cNvGrpSpPr>
          <p:nvPr/>
        </p:nvGrpSpPr>
        <p:grpSpPr bwMode="auto">
          <a:xfrm>
            <a:off x="5105400" y="4800600"/>
            <a:ext cx="838200" cy="838200"/>
            <a:chOff x="2736" y="3024"/>
            <a:chExt cx="528" cy="528"/>
          </a:xfrm>
        </p:grpSpPr>
        <p:sp>
          <p:nvSpPr>
            <p:cNvPr id="12302" name="Freeform 15"/>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12303" name="Group 16"/>
            <p:cNvGrpSpPr>
              <a:grpSpLocks/>
            </p:cNvGrpSpPr>
            <p:nvPr/>
          </p:nvGrpSpPr>
          <p:grpSpPr bwMode="auto">
            <a:xfrm>
              <a:off x="2736" y="3024"/>
              <a:ext cx="480" cy="528"/>
              <a:chOff x="2736" y="3024"/>
              <a:chExt cx="480" cy="528"/>
            </a:xfrm>
          </p:grpSpPr>
          <p:sp>
            <p:nvSpPr>
              <p:cNvPr id="12304" name="Freeform 17"/>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05" name="Freeform 18"/>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06" name="Freeform 19"/>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2307" name="Freeform 20"/>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08" name="Freeform 21"/>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09" name="Freeform 22"/>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10" name="Freeform 23"/>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2311" name="Freeform 24"/>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12294" name="Freeform 25"/>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2290" name="Object 26"/>
          <p:cNvGraphicFramePr>
            <a:graphicFrameLocks noChangeAspect="1"/>
          </p:cNvGraphicFramePr>
          <p:nvPr/>
        </p:nvGraphicFramePr>
        <p:xfrm>
          <a:off x="49720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1229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5" name="Line 27"/>
          <p:cNvSpPr>
            <a:spLocks noChangeShapeType="1"/>
          </p:cNvSpPr>
          <p:nvPr/>
        </p:nvSpPr>
        <p:spPr bwMode="auto">
          <a:xfrm>
            <a:off x="1676400" y="5638800"/>
            <a:ext cx="43434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Text Box 28"/>
          <p:cNvSpPr txBox="1">
            <a:spLocks noChangeArrowheads="1"/>
          </p:cNvSpPr>
          <p:nvPr/>
        </p:nvSpPr>
        <p:spPr bwMode="auto">
          <a:xfrm>
            <a:off x="2727326" y="1905001"/>
            <a:ext cx="7559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If a population is sampled 100 times, the means of the samples will lie within a normal distribution</a:t>
            </a:r>
          </a:p>
        </p:txBody>
      </p:sp>
      <p:sp>
        <p:nvSpPr>
          <p:cNvPr id="12297" name="Text Box 29"/>
          <p:cNvSpPr txBox="1">
            <a:spLocks noChangeArrowheads="1"/>
          </p:cNvSpPr>
          <p:nvPr/>
        </p:nvSpPr>
        <p:spPr bwMode="auto">
          <a:xfrm>
            <a:off x="5410200" y="2803526"/>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95 of these 100 sample means will lie between the shaded areas at the edges of the curve – this represents the 95% confidence interval (96% CI) </a:t>
            </a:r>
          </a:p>
        </p:txBody>
      </p:sp>
      <p:sp>
        <p:nvSpPr>
          <p:cNvPr id="12298" name="Line 30"/>
          <p:cNvSpPr>
            <a:spLocks noChangeShapeType="1"/>
          </p:cNvSpPr>
          <p:nvPr/>
        </p:nvSpPr>
        <p:spPr bwMode="auto">
          <a:xfrm flipH="1">
            <a:off x="3886200" y="3581400"/>
            <a:ext cx="1447800" cy="914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Text Box 31"/>
          <p:cNvSpPr txBox="1">
            <a:spLocks noChangeArrowheads="1"/>
          </p:cNvSpPr>
          <p:nvPr/>
        </p:nvSpPr>
        <p:spPr bwMode="auto">
          <a:xfrm>
            <a:off x="6172200" y="4708526"/>
            <a:ext cx="3810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The 95% CI can be viewed as the range within which one can be 95% confident that the true value (of the mean, in this case) lies </a:t>
            </a:r>
          </a:p>
        </p:txBody>
      </p:sp>
    </p:spTree>
    <p:extLst>
      <p:ext uri="{BB962C8B-B14F-4D97-AF65-F5344CB8AC3E}">
        <p14:creationId xmlns:p14="http://schemas.microsoft.com/office/powerpoint/2010/main" val="4255904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normAutofit fontScale="90000"/>
          </a:bodyPr>
          <a:lstStyle/>
          <a:p>
            <a:r>
              <a:rPr lang="en-GB" altLang="en-US"/>
              <a:t>ANOTHER APPROACH: </a:t>
            </a:r>
            <a:br>
              <a:rPr lang="en-GB" altLang="en-US"/>
            </a:br>
            <a:r>
              <a:rPr lang="en-GB" altLang="en-US"/>
              <a:t>CONFIDENCE INTERVALS</a:t>
            </a:r>
          </a:p>
        </p:txBody>
      </p:sp>
      <p:grpSp>
        <p:nvGrpSpPr>
          <p:cNvPr id="13318" name="Group 3"/>
          <p:cNvGrpSpPr>
            <a:grpSpLocks/>
          </p:cNvGrpSpPr>
          <p:nvPr/>
        </p:nvGrpSpPr>
        <p:grpSpPr bwMode="auto">
          <a:xfrm flipH="1">
            <a:off x="1752600" y="4800600"/>
            <a:ext cx="838200" cy="838200"/>
            <a:chOff x="2736" y="3024"/>
            <a:chExt cx="528" cy="528"/>
          </a:xfrm>
        </p:grpSpPr>
        <p:sp>
          <p:nvSpPr>
            <p:cNvPr id="13336" name="Freeform 4"/>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13337" name="Group 5"/>
            <p:cNvGrpSpPr>
              <a:grpSpLocks/>
            </p:cNvGrpSpPr>
            <p:nvPr/>
          </p:nvGrpSpPr>
          <p:grpSpPr bwMode="auto">
            <a:xfrm>
              <a:off x="2736" y="3024"/>
              <a:ext cx="480" cy="528"/>
              <a:chOff x="2736" y="3024"/>
              <a:chExt cx="480" cy="528"/>
            </a:xfrm>
          </p:grpSpPr>
          <p:sp>
            <p:nvSpPr>
              <p:cNvPr id="13338" name="Freeform 6"/>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39" name="Freeform 7"/>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40" name="Freeform 8"/>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3341" name="Freeform 9"/>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42" name="Freeform 10"/>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43" name="Freeform 11"/>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44" name="Freeform 12"/>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45" name="Freeform 13"/>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grpSp>
        <p:nvGrpSpPr>
          <p:cNvPr id="13319" name="Group 14"/>
          <p:cNvGrpSpPr>
            <a:grpSpLocks/>
          </p:cNvGrpSpPr>
          <p:nvPr/>
        </p:nvGrpSpPr>
        <p:grpSpPr bwMode="auto">
          <a:xfrm>
            <a:off x="5105400" y="4800600"/>
            <a:ext cx="838200" cy="838200"/>
            <a:chOff x="2736" y="3024"/>
            <a:chExt cx="528" cy="528"/>
          </a:xfrm>
        </p:grpSpPr>
        <p:sp>
          <p:nvSpPr>
            <p:cNvPr id="13326" name="Freeform 15"/>
            <p:cNvSpPr>
              <a:spLocks/>
            </p:cNvSpPr>
            <p:nvPr/>
          </p:nvSpPr>
          <p:spPr bwMode="auto">
            <a:xfrm>
              <a:off x="3120" y="3456"/>
              <a:ext cx="144" cy="96"/>
            </a:xfrm>
            <a:custGeom>
              <a:avLst/>
              <a:gdLst>
                <a:gd name="T0" fmla="*/ 144 w 144"/>
                <a:gd name="T1" fmla="*/ 96 h 96"/>
                <a:gd name="T2" fmla="*/ 0 w 144"/>
                <a:gd name="T3" fmla="*/ 0 h 96"/>
                <a:gd name="T4" fmla="*/ 0 w 144"/>
                <a:gd name="T5" fmla="*/ 96 h 96"/>
                <a:gd name="T6" fmla="*/ 144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44" y="96"/>
                  </a:moveTo>
                  <a:lnTo>
                    <a:pt x="0" y="0"/>
                  </a:lnTo>
                  <a:lnTo>
                    <a:pt x="0" y="96"/>
                  </a:lnTo>
                  <a:lnTo>
                    <a:pt x="144"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nvGrpSpPr>
            <p:cNvPr id="13327" name="Group 16"/>
            <p:cNvGrpSpPr>
              <a:grpSpLocks/>
            </p:cNvGrpSpPr>
            <p:nvPr/>
          </p:nvGrpSpPr>
          <p:grpSpPr bwMode="auto">
            <a:xfrm>
              <a:off x="2736" y="3024"/>
              <a:ext cx="480" cy="528"/>
              <a:chOff x="2736" y="3024"/>
              <a:chExt cx="480" cy="528"/>
            </a:xfrm>
          </p:grpSpPr>
          <p:sp>
            <p:nvSpPr>
              <p:cNvPr id="13328" name="Freeform 17"/>
              <p:cNvSpPr>
                <a:spLocks/>
              </p:cNvSpPr>
              <p:nvPr/>
            </p:nvSpPr>
            <p:spPr bwMode="auto">
              <a:xfrm>
                <a:off x="3024" y="3408"/>
                <a:ext cx="96" cy="48"/>
              </a:xfrm>
              <a:custGeom>
                <a:avLst/>
                <a:gdLst>
                  <a:gd name="T0" fmla="*/ 0 w 96"/>
                  <a:gd name="T1" fmla="*/ 0 h 48"/>
                  <a:gd name="T2" fmla="*/ 96 w 96"/>
                  <a:gd name="T3" fmla="*/ 48 h 48"/>
                  <a:gd name="T4" fmla="*/ 48 w 96"/>
                  <a:gd name="T5" fmla="*/ 48 h 48"/>
                  <a:gd name="T6" fmla="*/ 0 w 96"/>
                  <a:gd name="T7" fmla="*/ 48 h 48"/>
                  <a:gd name="T8" fmla="*/ 0 w 96"/>
                  <a:gd name="T9" fmla="*/ 0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0"/>
                    </a:moveTo>
                    <a:lnTo>
                      <a:pt x="96" y="48"/>
                    </a:lnTo>
                    <a:lnTo>
                      <a:pt x="48" y="48"/>
                    </a:lnTo>
                    <a:lnTo>
                      <a:pt x="0"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29" name="Freeform 18"/>
              <p:cNvSpPr>
                <a:spLocks/>
              </p:cNvSpPr>
              <p:nvPr/>
            </p:nvSpPr>
            <p:spPr bwMode="auto">
              <a:xfrm>
                <a:off x="2976" y="3312"/>
                <a:ext cx="240" cy="240"/>
              </a:xfrm>
              <a:custGeom>
                <a:avLst/>
                <a:gdLst>
                  <a:gd name="T0" fmla="*/ 0 w 240"/>
                  <a:gd name="T1" fmla="*/ 0 h 240"/>
                  <a:gd name="T2" fmla="*/ 48 w 240"/>
                  <a:gd name="T3" fmla="*/ 48 h 240"/>
                  <a:gd name="T4" fmla="*/ 96 w 240"/>
                  <a:gd name="T5" fmla="*/ 144 h 240"/>
                  <a:gd name="T6" fmla="*/ 144 w 240"/>
                  <a:gd name="T7" fmla="*/ 144 h 240"/>
                  <a:gd name="T8" fmla="*/ 192 w 240"/>
                  <a:gd name="T9" fmla="*/ 192 h 240"/>
                  <a:gd name="T10" fmla="*/ 240 w 240"/>
                  <a:gd name="T11" fmla="*/ 240 h 240"/>
                  <a:gd name="T12" fmla="*/ 0 w 240"/>
                  <a:gd name="T13" fmla="*/ 240 h 240"/>
                  <a:gd name="T14" fmla="*/ 0 w 240"/>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240"/>
                  <a:gd name="T26" fmla="*/ 240 w 240"/>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240">
                    <a:moveTo>
                      <a:pt x="0" y="0"/>
                    </a:moveTo>
                    <a:lnTo>
                      <a:pt x="48" y="48"/>
                    </a:lnTo>
                    <a:lnTo>
                      <a:pt x="96" y="144"/>
                    </a:lnTo>
                    <a:lnTo>
                      <a:pt x="144" y="144"/>
                    </a:lnTo>
                    <a:lnTo>
                      <a:pt x="192" y="192"/>
                    </a:lnTo>
                    <a:lnTo>
                      <a:pt x="240" y="240"/>
                    </a:lnTo>
                    <a:lnTo>
                      <a:pt x="0" y="240"/>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30" name="Freeform 19"/>
              <p:cNvSpPr>
                <a:spLocks/>
              </p:cNvSpPr>
              <p:nvPr/>
            </p:nvSpPr>
            <p:spPr bwMode="auto">
              <a:xfrm>
                <a:off x="2928" y="3216"/>
                <a:ext cx="240" cy="336"/>
              </a:xfrm>
              <a:custGeom>
                <a:avLst/>
                <a:gdLst>
                  <a:gd name="T0" fmla="*/ 1789 w 192"/>
                  <a:gd name="T1" fmla="*/ 336 h 336"/>
                  <a:gd name="T2" fmla="*/ 1340 w 192"/>
                  <a:gd name="T3" fmla="*/ 288 h 336"/>
                  <a:gd name="T4" fmla="*/ 1340 w 192"/>
                  <a:gd name="T5" fmla="*/ 240 h 336"/>
                  <a:gd name="T6" fmla="*/ 1340 w 192"/>
                  <a:gd name="T7" fmla="*/ 288 h 336"/>
                  <a:gd name="T8" fmla="*/ 899 w 192"/>
                  <a:gd name="T9" fmla="*/ 240 h 336"/>
                  <a:gd name="T10" fmla="*/ 899 w 192"/>
                  <a:gd name="T11" fmla="*/ 192 h 336"/>
                  <a:gd name="T12" fmla="*/ 449 w 192"/>
                  <a:gd name="T13" fmla="*/ 144 h 336"/>
                  <a:gd name="T14" fmla="*/ 449 w 192"/>
                  <a:gd name="T15" fmla="*/ 96 h 336"/>
                  <a:gd name="T16" fmla="*/ 0 w 192"/>
                  <a:gd name="T17" fmla="*/ 48 h 336"/>
                  <a:gd name="T18" fmla="*/ 0 w 192"/>
                  <a:gd name="T19" fmla="*/ 0 h 336"/>
                  <a:gd name="T20" fmla="*/ 0 w 192"/>
                  <a:gd name="T21" fmla="*/ 336 h 336"/>
                  <a:gd name="T22" fmla="*/ 1789 w 192"/>
                  <a:gd name="T23" fmla="*/ 336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6"/>
                  <a:gd name="T38" fmla="*/ 192 w 192"/>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6">
                    <a:moveTo>
                      <a:pt x="192" y="336"/>
                    </a:moveTo>
                    <a:lnTo>
                      <a:pt x="144" y="288"/>
                    </a:lnTo>
                    <a:lnTo>
                      <a:pt x="144" y="240"/>
                    </a:lnTo>
                    <a:lnTo>
                      <a:pt x="144" y="288"/>
                    </a:lnTo>
                    <a:lnTo>
                      <a:pt x="96" y="240"/>
                    </a:lnTo>
                    <a:lnTo>
                      <a:pt x="96" y="192"/>
                    </a:lnTo>
                    <a:lnTo>
                      <a:pt x="48" y="144"/>
                    </a:lnTo>
                    <a:lnTo>
                      <a:pt x="48" y="96"/>
                    </a:lnTo>
                    <a:lnTo>
                      <a:pt x="0" y="48"/>
                    </a:lnTo>
                    <a:lnTo>
                      <a:pt x="0" y="0"/>
                    </a:lnTo>
                    <a:lnTo>
                      <a:pt x="0" y="336"/>
                    </a:lnTo>
                    <a:lnTo>
                      <a:pt x="192" y="336"/>
                    </a:lnTo>
                    <a:close/>
                  </a:path>
                </a:pathLst>
              </a:cu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3331" name="Freeform 20"/>
              <p:cNvSpPr>
                <a:spLocks/>
              </p:cNvSpPr>
              <p:nvPr/>
            </p:nvSpPr>
            <p:spPr bwMode="auto">
              <a:xfrm>
                <a:off x="2880" y="3216"/>
                <a:ext cx="48" cy="336"/>
              </a:xfrm>
              <a:custGeom>
                <a:avLst/>
                <a:gdLst>
                  <a:gd name="T0" fmla="*/ 48 w 48"/>
                  <a:gd name="T1" fmla="*/ 96 h 336"/>
                  <a:gd name="T2" fmla="*/ 0 w 48"/>
                  <a:gd name="T3" fmla="*/ 0 h 336"/>
                  <a:gd name="T4" fmla="*/ 0 w 48"/>
                  <a:gd name="T5" fmla="*/ 336 h 336"/>
                  <a:gd name="T6" fmla="*/ 48 w 48"/>
                  <a:gd name="T7" fmla="*/ 336 h 336"/>
                  <a:gd name="T8" fmla="*/ 48 w 48"/>
                  <a:gd name="T9" fmla="*/ 48 h 336"/>
                  <a:gd name="T10" fmla="*/ 0 w 48"/>
                  <a:gd name="T11" fmla="*/ 0 h 336"/>
                  <a:gd name="T12" fmla="*/ 0 w 48"/>
                  <a:gd name="T13" fmla="*/ 48 h 336"/>
                  <a:gd name="T14" fmla="*/ 0 60000 65536"/>
                  <a:gd name="T15" fmla="*/ 0 60000 65536"/>
                  <a:gd name="T16" fmla="*/ 0 60000 65536"/>
                  <a:gd name="T17" fmla="*/ 0 60000 65536"/>
                  <a:gd name="T18" fmla="*/ 0 60000 65536"/>
                  <a:gd name="T19" fmla="*/ 0 60000 65536"/>
                  <a:gd name="T20" fmla="*/ 0 60000 65536"/>
                  <a:gd name="T21" fmla="*/ 0 w 48"/>
                  <a:gd name="T22" fmla="*/ 0 h 336"/>
                  <a:gd name="T23" fmla="*/ 48 w 48"/>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6">
                    <a:moveTo>
                      <a:pt x="48" y="96"/>
                    </a:moveTo>
                    <a:lnTo>
                      <a:pt x="0" y="0"/>
                    </a:lnTo>
                    <a:lnTo>
                      <a:pt x="0" y="336"/>
                    </a:lnTo>
                    <a:lnTo>
                      <a:pt x="48" y="336"/>
                    </a:lnTo>
                    <a:lnTo>
                      <a:pt x="48" y="48"/>
                    </a:lnTo>
                    <a:lnTo>
                      <a:pt x="0" y="0"/>
                    </a:lnTo>
                    <a:lnTo>
                      <a:pt x="0" y="48"/>
                    </a:lnTo>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32" name="Freeform 21"/>
              <p:cNvSpPr>
                <a:spLocks/>
              </p:cNvSpPr>
              <p:nvPr/>
            </p:nvSpPr>
            <p:spPr bwMode="auto">
              <a:xfrm>
                <a:off x="2880" y="3216"/>
                <a:ext cx="48" cy="96"/>
              </a:xfrm>
              <a:custGeom>
                <a:avLst/>
                <a:gdLst>
                  <a:gd name="T0" fmla="*/ 0 w 48"/>
                  <a:gd name="T1" fmla="*/ 0 h 96"/>
                  <a:gd name="T2" fmla="*/ 0 w 48"/>
                  <a:gd name="T3" fmla="*/ 48 h 96"/>
                  <a:gd name="T4" fmla="*/ 48 w 48"/>
                  <a:gd name="T5" fmla="*/ 96 h 96"/>
                  <a:gd name="T6" fmla="*/ 48 w 48"/>
                  <a:gd name="T7" fmla="*/ 48 h 96"/>
                  <a:gd name="T8" fmla="*/ 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0" y="0"/>
                    </a:moveTo>
                    <a:lnTo>
                      <a:pt x="0" y="48"/>
                    </a:lnTo>
                    <a:lnTo>
                      <a:pt x="48" y="96"/>
                    </a:lnTo>
                    <a:lnTo>
                      <a:pt x="48" y="48"/>
                    </a:lnTo>
                    <a:lnTo>
                      <a:pt x="0" y="0"/>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33" name="Freeform 22"/>
              <p:cNvSpPr>
                <a:spLocks/>
              </p:cNvSpPr>
              <p:nvPr/>
            </p:nvSpPr>
            <p:spPr bwMode="auto">
              <a:xfrm>
                <a:off x="2832" y="3168"/>
                <a:ext cx="48" cy="384"/>
              </a:xfrm>
              <a:custGeom>
                <a:avLst/>
                <a:gdLst>
                  <a:gd name="T0" fmla="*/ 48 w 48"/>
                  <a:gd name="T1" fmla="*/ 48 h 384"/>
                  <a:gd name="T2" fmla="*/ 0 w 48"/>
                  <a:gd name="T3" fmla="*/ 0 h 384"/>
                  <a:gd name="T4" fmla="*/ 0 w 48"/>
                  <a:gd name="T5" fmla="*/ 384 h 384"/>
                  <a:gd name="T6" fmla="*/ 48 w 48"/>
                  <a:gd name="T7" fmla="*/ 384 h 384"/>
                  <a:gd name="T8" fmla="*/ 48 w 48"/>
                  <a:gd name="T9" fmla="*/ 48 h 384"/>
                  <a:gd name="T10" fmla="*/ 0 60000 65536"/>
                  <a:gd name="T11" fmla="*/ 0 60000 65536"/>
                  <a:gd name="T12" fmla="*/ 0 60000 65536"/>
                  <a:gd name="T13" fmla="*/ 0 60000 65536"/>
                  <a:gd name="T14" fmla="*/ 0 60000 65536"/>
                  <a:gd name="T15" fmla="*/ 0 w 48"/>
                  <a:gd name="T16" fmla="*/ 0 h 384"/>
                  <a:gd name="T17" fmla="*/ 48 w 48"/>
                  <a:gd name="T18" fmla="*/ 384 h 384"/>
                </a:gdLst>
                <a:ahLst/>
                <a:cxnLst>
                  <a:cxn ang="T10">
                    <a:pos x="T0" y="T1"/>
                  </a:cxn>
                  <a:cxn ang="T11">
                    <a:pos x="T2" y="T3"/>
                  </a:cxn>
                  <a:cxn ang="T12">
                    <a:pos x="T4" y="T5"/>
                  </a:cxn>
                  <a:cxn ang="T13">
                    <a:pos x="T6" y="T7"/>
                  </a:cxn>
                  <a:cxn ang="T14">
                    <a:pos x="T8" y="T9"/>
                  </a:cxn>
                </a:cxnLst>
                <a:rect l="T15" t="T16" r="T17" b="T18"/>
                <a:pathLst>
                  <a:path w="48" h="384">
                    <a:moveTo>
                      <a:pt x="48" y="48"/>
                    </a:moveTo>
                    <a:lnTo>
                      <a:pt x="0" y="0"/>
                    </a:lnTo>
                    <a:lnTo>
                      <a:pt x="0" y="384"/>
                    </a:lnTo>
                    <a:lnTo>
                      <a:pt x="48" y="384"/>
                    </a:lnTo>
                    <a:lnTo>
                      <a:pt x="48" y="48"/>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34" name="Freeform 23"/>
              <p:cNvSpPr>
                <a:spLocks/>
              </p:cNvSpPr>
              <p:nvPr/>
            </p:nvSpPr>
            <p:spPr bwMode="auto">
              <a:xfrm>
                <a:off x="2784" y="3072"/>
                <a:ext cx="48" cy="480"/>
              </a:xfrm>
              <a:custGeom>
                <a:avLst/>
                <a:gdLst>
                  <a:gd name="T0" fmla="*/ 48 w 48"/>
                  <a:gd name="T1" fmla="*/ 96 h 480"/>
                  <a:gd name="T2" fmla="*/ 0 w 48"/>
                  <a:gd name="T3" fmla="*/ 0 h 480"/>
                  <a:gd name="T4" fmla="*/ 0 w 48"/>
                  <a:gd name="T5" fmla="*/ 480 h 480"/>
                  <a:gd name="T6" fmla="*/ 48 w 48"/>
                  <a:gd name="T7" fmla="*/ 480 h 480"/>
                  <a:gd name="T8" fmla="*/ 48 w 48"/>
                  <a:gd name="T9" fmla="*/ 96 h 480"/>
                  <a:gd name="T10" fmla="*/ 0 60000 65536"/>
                  <a:gd name="T11" fmla="*/ 0 60000 65536"/>
                  <a:gd name="T12" fmla="*/ 0 60000 65536"/>
                  <a:gd name="T13" fmla="*/ 0 60000 65536"/>
                  <a:gd name="T14" fmla="*/ 0 60000 65536"/>
                  <a:gd name="T15" fmla="*/ 0 w 48"/>
                  <a:gd name="T16" fmla="*/ 0 h 480"/>
                  <a:gd name="T17" fmla="*/ 48 w 48"/>
                  <a:gd name="T18" fmla="*/ 480 h 480"/>
                </a:gdLst>
                <a:ahLst/>
                <a:cxnLst>
                  <a:cxn ang="T10">
                    <a:pos x="T0" y="T1"/>
                  </a:cxn>
                  <a:cxn ang="T11">
                    <a:pos x="T2" y="T3"/>
                  </a:cxn>
                  <a:cxn ang="T12">
                    <a:pos x="T4" y="T5"/>
                  </a:cxn>
                  <a:cxn ang="T13">
                    <a:pos x="T6" y="T7"/>
                  </a:cxn>
                  <a:cxn ang="T14">
                    <a:pos x="T8" y="T9"/>
                  </a:cxn>
                </a:cxnLst>
                <a:rect l="T15" t="T16" r="T17" b="T18"/>
                <a:pathLst>
                  <a:path w="48" h="480">
                    <a:moveTo>
                      <a:pt x="48" y="96"/>
                    </a:moveTo>
                    <a:lnTo>
                      <a:pt x="0" y="0"/>
                    </a:lnTo>
                    <a:lnTo>
                      <a:pt x="0" y="480"/>
                    </a:lnTo>
                    <a:lnTo>
                      <a:pt x="48" y="480"/>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sp>
            <p:nvSpPr>
              <p:cNvPr id="13335" name="Freeform 24"/>
              <p:cNvSpPr>
                <a:spLocks/>
              </p:cNvSpPr>
              <p:nvPr/>
            </p:nvSpPr>
            <p:spPr bwMode="auto">
              <a:xfrm>
                <a:off x="2736" y="3024"/>
                <a:ext cx="48" cy="528"/>
              </a:xfrm>
              <a:custGeom>
                <a:avLst/>
                <a:gdLst>
                  <a:gd name="T0" fmla="*/ 48 w 48"/>
                  <a:gd name="T1" fmla="*/ 96 h 528"/>
                  <a:gd name="T2" fmla="*/ 0 w 48"/>
                  <a:gd name="T3" fmla="*/ 0 h 528"/>
                  <a:gd name="T4" fmla="*/ 0 w 48"/>
                  <a:gd name="T5" fmla="*/ 528 h 528"/>
                  <a:gd name="T6" fmla="*/ 48 w 48"/>
                  <a:gd name="T7" fmla="*/ 528 h 528"/>
                  <a:gd name="T8" fmla="*/ 48 w 48"/>
                  <a:gd name="T9" fmla="*/ 96 h 528"/>
                  <a:gd name="T10" fmla="*/ 0 60000 65536"/>
                  <a:gd name="T11" fmla="*/ 0 60000 65536"/>
                  <a:gd name="T12" fmla="*/ 0 60000 65536"/>
                  <a:gd name="T13" fmla="*/ 0 60000 65536"/>
                  <a:gd name="T14" fmla="*/ 0 60000 65536"/>
                  <a:gd name="T15" fmla="*/ 0 w 48"/>
                  <a:gd name="T16" fmla="*/ 0 h 528"/>
                  <a:gd name="T17" fmla="*/ 48 w 48"/>
                  <a:gd name="T18" fmla="*/ 528 h 528"/>
                </a:gdLst>
                <a:ahLst/>
                <a:cxnLst>
                  <a:cxn ang="T10">
                    <a:pos x="T0" y="T1"/>
                  </a:cxn>
                  <a:cxn ang="T11">
                    <a:pos x="T2" y="T3"/>
                  </a:cxn>
                  <a:cxn ang="T12">
                    <a:pos x="T4" y="T5"/>
                  </a:cxn>
                  <a:cxn ang="T13">
                    <a:pos x="T6" y="T7"/>
                  </a:cxn>
                  <a:cxn ang="T14">
                    <a:pos x="T8" y="T9"/>
                  </a:cxn>
                </a:cxnLst>
                <a:rect l="T15" t="T16" r="T17" b="T18"/>
                <a:pathLst>
                  <a:path w="48" h="528">
                    <a:moveTo>
                      <a:pt x="48" y="96"/>
                    </a:moveTo>
                    <a:lnTo>
                      <a:pt x="0" y="0"/>
                    </a:lnTo>
                    <a:lnTo>
                      <a:pt x="0" y="528"/>
                    </a:lnTo>
                    <a:lnTo>
                      <a:pt x="48" y="528"/>
                    </a:lnTo>
                    <a:lnTo>
                      <a:pt x="48" y="96"/>
                    </a:lnTo>
                    <a:close/>
                  </a:path>
                </a:pathLst>
              </a:custGeom>
              <a:solidFill>
                <a:srgbClr val="B2B2B2"/>
              </a:solidFill>
              <a:ln>
                <a:noFill/>
              </a:ln>
              <a:extLst>
                <a:ext uri="{91240B29-F687-4F45-9708-019B960494DF}">
                  <a14:hiddenLine xmlns:a14="http://schemas.microsoft.com/office/drawing/2010/main" w="12699">
                    <a:solidFill>
                      <a:srgbClr val="000000"/>
                    </a:solidFill>
                    <a:round/>
                    <a:headEnd/>
                    <a:tailEnd/>
                  </a14:hiddenLine>
                </a:ext>
              </a:extLst>
            </p:spPr>
            <p:txBody>
              <a:bodyPr/>
              <a:lstStyle/>
              <a:p>
                <a:endParaRPr lang="en-US"/>
              </a:p>
            </p:txBody>
          </p:sp>
        </p:grpSp>
      </p:grpSp>
      <p:sp>
        <p:nvSpPr>
          <p:cNvPr id="13320" name="Freeform 25"/>
          <p:cNvSpPr>
            <a:spLocks/>
          </p:cNvSpPr>
          <p:nvPr/>
        </p:nvSpPr>
        <p:spPr bwMode="auto">
          <a:xfrm>
            <a:off x="1752600" y="3352800"/>
            <a:ext cx="4191000" cy="2286000"/>
          </a:xfrm>
          <a:custGeom>
            <a:avLst/>
            <a:gdLst>
              <a:gd name="T0" fmla="*/ 2147483647 w 900"/>
              <a:gd name="T1" fmla="*/ 2147483647 h 446"/>
              <a:gd name="T2" fmla="*/ 2147483647 w 900"/>
              <a:gd name="T3" fmla="*/ 2147483647 h 446"/>
              <a:gd name="T4" fmla="*/ 2147483647 w 900"/>
              <a:gd name="T5" fmla="*/ 2147483647 h 446"/>
              <a:gd name="T6" fmla="*/ 2147483647 w 900"/>
              <a:gd name="T7" fmla="*/ 2147483647 h 446"/>
              <a:gd name="T8" fmla="*/ 2147483647 w 900"/>
              <a:gd name="T9" fmla="*/ 2147483647 h 446"/>
              <a:gd name="T10" fmla="*/ 2147483647 w 900"/>
              <a:gd name="T11" fmla="*/ 2147483647 h 446"/>
              <a:gd name="T12" fmla="*/ 2147483647 w 900"/>
              <a:gd name="T13" fmla="*/ 2147483647 h 446"/>
              <a:gd name="T14" fmla="*/ 2147483647 w 900"/>
              <a:gd name="T15" fmla="*/ 2147483647 h 446"/>
              <a:gd name="T16" fmla="*/ 2147483647 w 900"/>
              <a:gd name="T17" fmla="*/ 2147483647 h 446"/>
              <a:gd name="T18" fmla="*/ 2147483647 w 900"/>
              <a:gd name="T19" fmla="*/ 2147483647 h 446"/>
              <a:gd name="T20" fmla="*/ 2147483647 w 900"/>
              <a:gd name="T21" fmla="*/ 2147483647 h 446"/>
              <a:gd name="T22" fmla="*/ 2147483647 w 900"/>
              <a:gd name="T23" fmla="*/ 2147483647 h 446"/>
              <a:gd name="T24" fmla="*/ 2147483647 w 900"/>
              <a:gd name="T25" fmla="*/ 2147483647 h 446"/>
              <a:gd name="T26" fmla="*/ 2147483647 w 900"/>
              <a:gd name="T27" fmla="*/ 2147483647 h 446"/>
              <a:gd name="T28" fmla="*/ 2147483647 w 900"/>
              <a:gd name="T29" fmla="*/ 2147483647 h 446"/>
              <a:gd name="T30" fmla="*/ 2147483647 w 900"/>
              <a:gd name="T31" fmla="*/ 2147483647 h 446"/>
              <a:gd name="T32" fmla="*/ 2147483647 w 900"/>
              <a:gd name="T33" fmla="*/ 2147483647 h 446"/>
              <a:gd name="T34" fmla="*/ 2147483647 w 900"/>
              <a:gd name="T35" fmla="*/ 2147483647 h 446"/>
              <a:gd name="T36" fmla="*/ 2147483647 w 900"/>
              <a:gd name="T37" fmla="*/ 2147483647 h 446"/>
              <a:gd name="T38" fmla="*/ 2147483647 w 900"/>
              <a:gd name="T39" fmla="*/ 2147483647 h 446"/>
              <a:gd name="T40" fmla="*/ 2147483647 w 900"/>
              <a:gd name="T41" fmla="*/ 2147483647 h 446"/>
              <a:gd name="T42" fmla="*/ 2147483647 w 900"/>
              <a:gd name="T43" fmla="*/ 2147483647 h 446"/>
              <a:gd name="T44" fmla="*/ 2147483647 w 900"/>
              <a:gd name="T45" fmla="*/ 2147483647 h 446"/>
              <a:gd name="T46" fmla="*/ 2147483647 w 900"/>
              <a:gd name="T47" fmla="*/ 2147483647 h 446"/>
              <a:gd name="T48" fmla="*/ 2147483647 w 900"/>
              <a:gd name="T49" fmla="*/ 2147483647 h 446"/>
              <a:gd name="T50" fmla="*/ 2147483647 w 900"/>
              <a:gd name="T51" fmla="*/ 2147483647 h 446"/>
              <a:gd name="T52" fmla="*/ 2147483647 w 900"/>
              <a:gd name="T53" fmla="*/ 2147483647 h 446"/>
              <a:gd name="T54" fmla="*/ 2147483647 w 900"/>
              <a:gd name="T55" fmla="*/ 2147483647 h 446"/>
              <a:gd name="T56" fmla="*/ 2147483647 w 900"/>
              <a:gd name="T57" fmla="*/ 2147483647 h 446"/>
              <a:gd name="T58" fmla="*/ 2147483647 w 900"/>
              <a:gd name="T59" fmla="*/ 0 h 446"/>
              <a:gd name="T60" fmla="*/ 2147483647 w 900"/>
              <a:gd name="T61" fmla="*/ 0 h 446"/>
              <a:gd name="T62" fmla="*/ 2147483647 w 900"/>
              <a:gd name="T63" fmla="*/ 2147483647 h 446"/>
              <a:gd name="T64" fmla="*/ 2147483647 w 900"/>
              <a:gd name="T65" fmla="*/ 2147483647 h 446"/>
              <a:gd name="T66" fmla="*/ 2147483647 w 900"/>
              <a:gd name="T67" fmla="*/ 2147483647 h 446"/>
              <a:gd name="T68" fmla="*/ 2147483647 w 900"/>
              <a:gd name="T69" fmla="*/ 2147483647 h 446"/>
              <a:gd name="T70" fmla="*/ 2147483647 w 900"/>
              <a:gd name="T71" fmla="*/ 2147483647 h 446"/>
              <a:gd name="T72" fmla="*/ 2147483647 w 900"/>
              <a:gd name="T73" fmla="*/ 2147483647 h 446"/>
              <a:gd name="T74" fmla="*/ 2147483647 w 900"/>
              <a:gd name="T75" fmla="*/ 2147483647 h 446"/>
              <a:gd name="T76" fmla="*/ 2147483647 w 900"/>
              <a:gd name="T77" fmla="*/ 2147483647 h 446"/>
              <a:gd name="T78" fmla="*/ 2147483647 w 900"/>
              <a:gd name="T79" fmla="*/ 2147483647 h 446"/>
              <a:gd name="T80" fmla="*/ 2147483647 w 900"/>
              <a:gd name="T81" fmla="*/ 2147483647 h 446"/>
              <a:gd name="T82" fmla="*/ 2147483647 w 900"/>
              <a:gd name="T83" fmla="*/ 2147483647 h 446"/>
              <a:gd name="T84" fmla="*/ 2147483647 w 900"/>
              <a:gd name="T85" fmla="*/ 2147483647 h 446"/>
              <a:gd name="T86" fmla="*/ 2147483647 w 900"/>
              <a:gd name="T87" fmla="*/ 2147483647 h 446"/>
              <a:gd name="T88" fmla="*/ 2147483647 w 900"/>
              <a:gd name="T89" fmla="*/ 2147483647 h 446"/>
              <a:gd name="T90" fmla="*/ 2147483647 w 900"/>
              <a:gd name="T91" fmla="*/ 2147483647 h 446"/>
              <a:gd name="T92" fmla="*/ 2147483647 w 900"/>
              <a:gd name="T93" fmla="*/ 2147483647 h 446"/>
              <a:gd name="T94" fmla="*/ 2147483647 w 900"/>
              <a:gd name="T95" fmla="*/ 2147483647 h 446"/>
              <a:gd name="T96" fmla="*/ 2147483647 w 900"/>
              <a:gd name="T97" fmla="*/ 2147483647 h 446"/>
              <a:gd name="T98" fmla="*/ 2147483647 w 900"/>
              <a:gd name="T99" fmla="*/ 2147483647 h 446"/>
              <a:gd name="T100" fmla="*/ 2147483647 w 900"/>
              <a:gd name="T101" fmla="*/ 2147483647 h 446"/>
              <a:gd name="T102" fmla="*/ 2147483647 w 900"/>
              <a:gd name="T103" fmla="*/ 2147483647 h 446"/>
              <a:gd name="T104" fmla="*/ 2147483647 w 900"/>
              <a:gd name="T105" fmla="*/ 2147483647 h 446"/>
              <a:gd name="T106" fmla="*/ 2147483647 w 900"/>
              <a:gd name="T107" fmla="*/ 2147483647 h 446"/>
              <a:gd name="T108" fmla="*/ 2147483647 w 900"/>
              <a:gd name="T109" fmla="*/ 2147483647 h 446"/>
              <a:gd name="T110" fmla="*/ 2147483647 w 900"/>
              <a:gd name="T111" fmla="*/ 2147483647 h 446"/>
              <a:gd name="T112" fmla="*/ 2147483647 w 900"/>
              <a:gd name="T113" fmla="*/ 2147483647 h 446"/>
              <a:gd name="T114" fmla="*/ 2147483647 w 900"/>
              <a:gd name="T115" fmla="*/ 2147483647 h 446"/>
              <a:gd name="T116" fmla="*/ 2147483647 w 900"/>
              <a:gd name="T117" fmla="*/ 2147483647 h 446"/>
              <a:gd name="T118" fmla="*/ 2147483647 w 90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0"/>
              <a:gd name="T181" fmla="*/ 0 h 446"/>
              <a:gd name="T182" fmla="*/ 900 w 90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0" h="446">
                <a:moveTo>
                  <a:pt x="0" y="446"/>
                </a:moveTo>
                <a:lnTo>
                  <a:pt x="5" y="444"/>
                </a:lnTo>
                <a:lnTo>
                  <a:pt x="10" y="442"/>
                </a:lnTo>
                <a:lnTo>
                  <a:pt x="15" y="439"/>
                </a:lnTo>
                <a:lnTo>
                  <a:pt x="20" y="437"/>
                </a:lnTo>
                <a:lnTo>
                  <a:pt x="25" y="434"/>
                </a:lnTo>
                <a:lnTo>
                  <a:pt x="30" y="431"/>
                </a:lnTo>
                <a:lnTo>
                  <a:pt x="35" y="428"/>
                </a:lnTo>
                <a:lnTo>
                  <a:pt x="40" y="425"/>
                </a:lnTo>
                <a:lnTo>
                  <a:pt x="45" y="422"/>
                </a:lnTo>
                <a:lnTo>
                  <a:pt x="50" y="419"/>
                </a:lnTo>
                <a:lnTo>
                  <a:pt x="55" y="415"/>
                </a:lnTo>
                <a:lnTo>
                  <a:pt x="60" y="412"/>
                </a:lnTo>
                <a:lnTo>
                  <a:pt x="65" y="408"/>
                </a:lnTo>
                <a:lnTo>
                  <a:pt x="70" y="404"/>
                </a:lnTo>
                <a:lnTo>
                  <a:pt x="75" y="400"/>
                </a:lnTo>
                <a:lnTo>
                  <a:pt x="80" y="396"/>
                </a:lnTo>
                <a:lnTo>
                  <a:pt x="85" y="392"/>
                </a:lnTo>
                <a:lnTo>
                  <a:pt x="90" y="388"/>
                </a:lnTo>
                <a:lnTo>
                  <a:pt x="95" y="384"/>
                </a:lnTo>
                <a:lnTo>
                  <a:pt x="100" y="379"/>
                </a:lnTo>
                <a:lnTo>
                  <a:pt x="105" y="374"/>
                </a:lnTo>
                <a:lnTo>
                  <a:pt x="110" y="369"/>
                </a:lnTo>
                <a:lnTo>
                  <a:pt x="115" y="365"/>
                </a:lnTo>
                <a:lnTo>
                  <a:pt x="120" y="359"/>
                </a:lnTo>
                <a:lnTo>
                  <a:pt x="125" y="354"/>
                </a:lnTo>
                <a:lnTo>
                  <a:pt x="130" y="349"/>
                </a:lnTo>
                <a:lnTo>
                  <a:pt x="135" y="343"/>
                </a:lnTo>
                <a:lnTo>
                  <a:pt x="140" y="338"/>
                </a:lnTo>
                <a:lnTo>
                  <a:pt x="145" y="332"/>
                </a:lnTo>
                <a:lnTo>
                  <a:pt x="150" y="326"/>
                </a:lnTo>
                <a:lnTo>
                  <a:pt x="155" y="320"/>
                </a:lnTo>
                <a:lnTo>
                  <a:pt x="160" y="314"/>
                </a:lnTo>
                <a:lnTo>
                  <a:pt x="165" y="308"/>
                </a:lnTo>
                <a:lnTo>
                  <a:pt x="170" y="302"/>
                </a:lnTo>
                <a:lnTo>
                  <a:pt x="175" y="295"/>
                </a:lnTo>
                <a:lnTo>
                  <a:pt x="180" y="289"/>
                </a:lnTo>
                <a:lnTo>
                  <a:pt x="185" y="282"/>
                </a:lnTo>
                <a:lnTo>
                  <a:pt x="190" y="275"/>
                </a:lnTo>
                <a:lnTo>
                  <a:pt x="195" y="269"/>
                </a:lnTo>
                <a:lnTo>
                  <a:pt x="200" y="262"/>
                </a:lnTo>
                <a:lnTo>
                  <a:pt x="205" y="255"/>
                </a:lnTo>
                <a:lnTo>
                  <a:pt x="210" y="248"/>
                </a:lnTo>
                <a:lnTo>
                  <a:pt x="215" y="241"/>
                </a:lnTo>
                <a:lnTo>
                  <a:pt x="220" y="234"/>
                </a:lnTo>
                <a:lnTo>
                  <a:pt x="225" y="226"/>
                </a:lnTo>
                <a:lnTo>
                  <a:pt x="230" y="219"/>
                </a:lnTo>
                <a:lnTo>
                  <a:pt x="235" y="212"/>
                </a:lnTo>
                <a:lnTo>
                  <a:pt x="240" y="205"/>
                </a:lnTo>
                <a:lnTo>
                  <a:pt x="245" y="197"/>
                </a:lnTo>
                <a:lnTo>
                  <a:pt x="250" y="190"/>
                </a:lnTo>
                <a:lnTo>
                  <a:pt x="255" y="183"/>
                </a:lnTo>
                <a:lnTo>
                  <a:pt x="260" y="176"/>
                </a:lnTo>
                <a:lnTo>
                  <a:pt x="265" y="168"/>
                </a:lnTo>
                <a:lnTo>
                  <a:pt x="270" y="161"/>
                </a:lnTo>
                <a:lnTo>
                  <a:pt x="275" y="154"/>
                </a:lnTo>
                <a:lnTo>
                  <a:pt x="280" y="147"/>
                </a:lnTo>
                <a:lnTo>
                  <a:pt x="285" y="140"/>
                </a:lnTo>
                <a:lnTo>
                  <a:pt x="290" y="133"/>
                </a:lnTo>
                <a:lnTo>
                  <a:pt x="295" y="126"/>
                </a:lnTo>
                <a:lnTo>
                  <a:pt x="300" y="119"/>
                </a:lnTo>
                <a:lnTo>
                  <a:pt x="305" y="112"/>
                </a:lnTo>
                <a:lnTo>
                  <a:pt x="310" y="105"/>
                </a:lnTo>
                <a:lnTo>
                  <a:pt x="315" y="99"/>
                </a:lnTo>
                <a:lnTo>
                  <a:pt x="320" y="92"/>
                </a:lnTo>
                <a:lnTo>
                  <a:pt x="325" y="86"/>
                </a:lnTo>
                <a:lnTo>
                  <a:pt x="330" y="80"/>
                </a:lnTo>
                <a:lnTo>
                  <a:pt x="335" y="74"/>
                </a:lnTo>
                <a:lnTo>
                  <a:pt x="340" y="68"/>
                </a:lnTo>
                <a:lnTo>
                  <a:pt x="345" y="63"/>
                </a:lnTo>
                <a:lnTo>
                  <a:pt x="350" y="57"/>
                </a:lnTo>
                <a:lnTo>
                  <a:pt x="355" y="52"/>
                </a:lnTo>
                <a:lnTo>
                  <a:pt x="360" y="47"/>
                </a:lnTo>
                <a:lnTo>
                  <a:pt x="365" y="42"/>
                </a:lnTo>
                <a:lnTo>
                  <a:pt x="370" y="38"/>
                </a:lnTo>
                <a:lnTo>
                  <a:pt x="375" y="33"/>
                </a:lnTo>
                <a:lnTo>
                  <a:pt x="380" y="29"/>
                </a:lnTo>
                <a:lnTo>
                  <a:pt x="385" y="25"/>
                </a:lnTo>
                <a:lnTo>
                  <a:pt x="390" y="22"/>
                </a:lnTo>
                <a:lnTo>
                  <a:pt x="395" y="18"/>
                </a:lnTo>
                <a:lnTo>
                  <a:pt x="400" y="15"/>
                </a:lnTo>
                <a:lnTo>
                  <a:pt x="405" y="12"/>
                </a:lnTo>
                <a:lnTo>
                  <a:pt x="410" y="10"/>
                </a:lnTo>
                <a:lnTo>
                  <a:pt x="415" y="8"/>
                </a:lnTo>
                <a:lnTo>
                  <a:pt x="420" y="6"/>
                </a:lnTo>
                <a:lnTo>
                  <a:pt x="425" y="4"/>
                </a:lnTo>
                <a:lnTo>
                  <a:pt x="430" y="2"/>
                </a:lnTo>
                <a:lnTo>
                  <a:pt x="435" y="1"/>
                </a:lnTo>
                <a:lnTo>
                  <a:pt x="440" y="0"/>
                </a:lnTo>
                <a:lnTo>
                  <a:pt x="445" y="0"/>
                </a:lnTo>
                <a:lnTo>
                  <a:pt x="450" y="0"/>
                </a:lnTo>
                <a:lnTo>
                  <a:pt x="455" y="0"/>
                </a:lnTo>
                <a:lnTo>
                  <a:pt x="460" y="0"/>
                </a:lnTo>
                <a:lnTo>
                  <a:pt x="465" y="1"/>
                </a:lnTo>
                <a:lnTo>
                  <a:pt x="470" y="2"/>
                </a:lnTo>
                <a:lnTo>
                  <a:pt x="475" y="3"/>
                </a:lnTo>
                <a:lnTo>
                  <a:pt x="480" y="4"/>
                </a:lnTo>
                <a:lnTo>
                  <a:pt x="485" y="6"/>
                </a:lnTo>
                <a:lnTo>
                  <a:pt x="490" y="8"/>
                </a:lnTo>
                <a:lnTo>
                  <a:pt x="495" y="11"/>
                </a:lnTo>
                <a:lnTo>
                  <a:pt x="500" y="13"/>
                </a:lnTo>
                <a:lnTo>
                  <a:pt x="505" y="16"/>
                </a:lnTo>
                <a:lnTo>
                  <a:pt x="510" y="19"/>
                </a:lnTo>
                <a:lnTo>
                  <a:pt x="515" y="23"/>
                </a:lnTo>
                <a:lnTo>
                  <a:pt x="520" y="27"/>
                </a:lnTo>
                <a:lnTo>
                  <a:pt x="525" y="31"/>
                </a:lnTo>
                <a:lnTo>
                  <a:pt x="530" y="35"/>
                </a:lnTo>
                <a:lnTo>
                  <a:pt x="535" y="39"/>
                </a:lnTo>
                <a:lnTo>
                  <a:pt x="540" y="44"/>
                </a:lnTo>
                <a:lnTo>
                  <a:pt x="545" y="49"/>
                </a:lnTo>
                <a:lnTo>
                  <a:pt x="550" y="54"/>
                </a:lnTo>
                <a:lnTo>
                  <a:pt x="555" y="59"/>
                </a:lnTo>
                <a:lnTo>
                  <a:pt x="560" y="65"/>
                </a:lnTo>
                <a:lnTo>
                  <a:pt x="565" y="70"/>
                </a:lnTo>
                <a:lnTo>
                  <a:pt x="570" y="76"/>
                </a:lnTo>
                <a:lnTo>
                  <a:pt x="575" y="82"/>
                </a:lnTo>
                <a:lnTo>
                  <a:pt x="580" y="88"/>
                </a:lnTo>
                <a:lnTo>
                  <a:pt x="585" y="94"/>
                </a:lnTo>
                <a:lnTo>
                  <a:pt x="590" y="101"/>
                </a:lnTo>
                <a:lnTo>
                  <a:pt x="595" y="107"/>
                </a:lnTo>
                <a:lnTo>
                  <a:pt x="600" y="114"/>
                </a:lnTo>
                <a:lnTo>
                  <a:pt x="605" y="121"/>
                </a:lnTo>
                <a:lnTo>
                  <a:pt x="610" y="128"/>
                </a:lnTo>
                <a:lnTo>
                  <a:pt x="615" y="135"/>
                </a:lnTo>
                <a:lnTo>
                  <a:pt x="620" y="142"/>
                </a:lnTo>
                <a:lnTo>
                  <a:pt x="625" y="149"/>
                </a:lnTo>
                <a:lnTo>
                  <a:pt x="630" y="156"/>
                </a:lnTo>
                <a:lnTo>
                  <a:pt x="635" y="163"/>
                </a:lnTo>
                <a:lnTo>
                  <a:pt x="640" y="171"/>
                </a:lnTo>
                <a:lnTo>
                  <a:pt x="645" y="178"/>
                </a:lnTo>
                <a:lnTo>
                  <a:pt x="650" y="185"/>
                </a:lnTo>
                <a:lnTo>
                  <a:pt x="655" y="192"/>
                </a:lnTo>
                <a:lnTo>
                  <a:pt x="660" y="200"/>
                </a:lnTo>
                <a:lnTo>
                  <a:pt x="665" y="207"/>
                </a:lnTo>
                <a:lnTo>
                  <a:pt x="670" y="214"/>
                </a:lnTo>
                <a:lnTo>
                  <a:pt x="675" y="221"/>
                </a:lnTo>
                <a:lnTo>
                  <a:pt x="680" y="229"/>
                </a:lnTo>
                <a:lnTo>
                  <a:pt x="685" y="236"/>
                </a:lnTo>
                <a:lnTo>
                  <a:pt x="690" y="243"/>
                </a:lnTo>
                <a:lnTo>
                  <a:pt x="695" y="250"/>
                </a:lnTo>
                <a:lnTo>
                  <a:pt x="700" y="257"/>
                </a:lnTo>
                <a:lnTo>
                  <a:pt x="705" y="264"/>
                </a:lnTo>
                <a:lnTo>
                  <a:pt x="710" y="271"/>
                </a:lnTo>
                <a:lnTo>
                  <a:pt x="715" y="278"/>
                </a:lnTo>
                <a:lnTo>
                  <a:pt x="720" y="284"/>
                </a:lnTo>
                <a:lnTo>
                  <a:pt x="725" y="291"/>
                </a:lnTo>
                <a:lnTo>
                  <a:pt x="730" y="297"/>
                </a:lnTo>
                <a:lnTo>
                  <a:pt x="735" y="304"/>
                </a:lnTo>
                <a:lnTo>
                  <a:pt x="740" y="310"/>
                </a:lnTo>
                <a:lnTo>
                  <a:pt x="745" y="316"/>
                </a:lnTo>
                <a:lnTo>
                  <a:pt x="750" y="322"/>
                </a:lnTo>
                <a:lnTo>
                  <a:pt x="755" y="328"/>
                </a:lnTo>
                <a:lnTo>
                  <a:pt x="760" y="334"/>
                </a:lnTo>
                <a:lnTo>
                  <a:pt x="765" y="340"/>
                </a:lnTo>
                <a:lnTo>
                  <a:pt x="770" y="345"/>
                </a:lnTo>
                <a:lnTo>
                  <a:pt x="775" y="351"/>
                </a:lnTo>
                <a:lnTo>
                  <a:pt x="780" y="356"/>
                </a:lnTo>
                <a:lnTo>
                  <a:pt x="785" y="361"/>
                </a:lnTo>
                <a:lnTo>
                  <a:pt x="790" y="366"/>
                </a:lnTo>
                <a:lnTo>
                  <a:pt x="795" y="371"/>
                </a:lnTo>
                <a:lnTo>
                  <a:pt x="800" y="376"/>
                </a:lnTo>
                <a:lnTo>
                  <a:pt x="805" y="380"/>
                </a:lnTo>
                <a:lnTo>
                  <a:pt x="810" y="385"/>
                </a:lnTo>
                <a:lnTo>
                  <a:pt x="815" y="389"/>
                </a:lnTo>
                <a:lnTo>
                  <a:pt x="820" y="394"/>
                </a:lnTo>
                <a:lnTo>
                  <a:pt x="825" y="398"/>
                </a:lnTo>
                <a:lnTo>
                  <a:pt x="830" y="402"/>
                </a:lnTo>
                <a:lnTo>
                  <a:pt x="835" y="406"/>
                </a:lnTo>
                <a:lnTo>
                  <a:pt x="840" y="409"/>
                </a:lnTo>
                <a:lnTo>
                  <a:pt x="845" y="413"/>
                </a:lnTo>
                <a:lnTo>
                  <a:pt x="850" y="416"/>
                </a:lnTo>
                <a:lnTo>
                  <a:pt x="855" y="420"/>
                </a:lnTo>
                <a:lnTo>
                  <a:pt x="860" y="423"/>
                </a:lnTo>
                <a:lnTo>
                  <a:pt x="865" y="426"/>
                </a:lnTo>
                <a:lnTo>
                  <a:pt x="870" y="429"/>
                </a:lnTo>
                <a:lnTo>
                  <a:pt x="875" y="432"/>
                </a:lnTo>
                <a:lnTo>
                  <a:pt x="880" y="435"/>
                </a:lnTo>
                <a:lnTo>
                  <a:pt x="885" y="437"/>
                </a:lnTo>
                <a:lnTo>
                  <a:pt x="890" y="440"/>
                </a:lnTo>
                <a:lnTo>
                  <a:pt x="895" y="443"/>
                </a:lnTo>
                <a:lnTo>
                  <a:pt x="900" y="445"/>
                </a:lnTo>
              </a:path>
            </a:pathLst>
          </a:custGeom>
          <a:noFill/>
          <a:ln w="571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3314" name="Object 26"/>
          <p:cNvGraphicFramePr>
            <a:graphicFrameLocks noChangeAspect="1"/>
          </p:cNvGraphicFramePr>
          <p:nvPr/>
        </p:nvGraphicFramePr>
        <p:xfrm>
          <a:off x="49720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13314"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Line 27"/>
          <p:cNvSpPr>
            <a:spLocks noChangeShapeType="1"/>
          </p:cNvSpPr>
          <p:nvPr/>
        </p:nvSpPr>
        <p:spPr bwMode="auto">
          <a:xfrm>
            <a:off x="1676400" y="5638800"/>
            <a:ext cx="4343400" cy="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5" name="Object 28"/>
          <p:cNvGraphicFramePr>
            <a:graphicFrameLocks noChangeAspect="1"/>
          </p:cNvGraphicFramePr>
          <p:nvPr/>
        </p:nvGraphicFramePr>
        <p:xfrm>
          <a:off x="4648200" y="2070100"/>
          <a:ext cx="5410200" cy="444500"/>
        </p:xfrm>
        <a:graphic>
          <a:graphicData uri="http://schemas.openxmlformats.org/presentationml/2006/ole">
            <mc:AlternateContent xmlns:mc="http://schemas.openxmlformats.org/markup-compatibility/2006">
              <mc:Choice xmlns:v="urn:schemas-microsoft-com:vml" Requires="v">
                <p:oleObj name="Equation" r:id="rId5" imgW="2628720" imgH="215640" progId="Equation.3">
                  <p:embed/>
                </p:oleObj>
              </mc:Choice>
              <mc:Fallback>
                <p:oleObj name="Equation" r:id="rId5" imgW="2628720" imgH="215640" progId="Equation.3">
                  <p:embed/>
                  <p:pic>
                    <p:nvPicPr>
                      <p:cNvPr id="13315"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070100"/>
                        <a:ext cx="54102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2" name="Text Box 29"/>
          <p:cNvSpPr txBox="1">
            <a:spLocks noChangeArrowheads="1"/>
          </p:cNvSpPr>
          <p:nvPr/>
        </p:nvSpPr>
        <p:spPr bwMode="auto">
          <a:xfrm>
            <a:off x="4098926" y="2597151"/>
            <a:ext cx="611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a:t>Returning to the IQ example, Mean=107.5 and SE=3.0</a:t>
            </a:r>
          </a:p>
        </p:txBody>
      </p:sp>
      <p:graphicFrame>
        <p:nvGraphicFramePr>
          <p:cNvPr id="13316" name="Object 30"/>
          <p:cNvGraphicFramePr>
            <a:graphicFrameLocks noChangeAspect="1"/>
          </p:cNvGraphicFramePr>
          <p:nvPr/>
        </p:nvGraphicFramePr>
        <p:xfrm>
          <a:off x="5638800" y="3560764"/>
          <a:ext cx="4419600" cy="1011237"/>
        </p:xfrm>
        <a:graphic>
          <a:graphicData uri="http://schemas.openxmlformats.org/presentationml/2006/ole">
            <mc:AlternateContent xmlns:mc="http://schemas.openxmlformats.org/markup-compatibility/2006">
              <mc:Choice xmlns:v="urn:schemas-microsoft-com:vml" Requires="v">
                <p:oleObj name="Equation" r:id="rId7" imgW="2108160" imgH="482400" progId="Equation.3">
                  <p:embed/>
                </p:oleObj>
              </mc:Choice>
              <mc:Fallback>
                <p:oleObj name="Equation" r:id="rId7" imgW="2108160" imgH="482400" progId="Equation.3">
                  <p:embed/>
                  <p:pic>
                    <p:nvPicPr>
                      <p:cNvPr id="13316"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560764"/>
                        <a:ext cx="4419600" cy="101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3" name="Text Box 31"/>
          <p:cNvSpPr txBox="1">
            <a:spLocks noChangeArrowheads="1"/>
          </p:cNvSpPr>
          <p:nvPr/>
        </p:nvSpPr>
        <p:spPr bwMode="auto">
          <a:xfrm>
            <a:off x="6248400" y="4724400"/>
            <a:ext cx="3810000" cy="1569660"/>
          </a:xfrm>
          <a:prstGeom prst="rect">
            <a:avLst/>
          </a:prstGeom>
          <a:solidFill>
            <a:srgbClr val="FFFF99"/>
          </a:solidFill>
          <a:ln>
            <a:noFill/>
          </a:ln>
          <a:extLs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a:r>
              <a:rPr lang="en-GB" altLang="en-US" sz="2400"/>
              <a:t>Thus we can be 95% confident that the true mean lies between 101.62 and 113.4</a:t>
            </a:r>
          </a:p>
        </p:txBody>
      </p:sp>
    </p:spTree>
    <p:extLst>
      <p:ext uri="{BB962C8B-B14F-4D97-AF65-F5344CB8AC3E}">
        <p14:creationId xmlns:p14="http://schemas.microsoft.com/office/powerpoint/2010/main" val="37191607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noFill/>
        </p:spPr>
        <p:txBody>
          <a:bodyPr/>
          <a:lstStyle/>
          <a:p>
            <a:r>
              <a:rPr lang="en-GB" altLang="en-US"/>
              <a:t>CONFIDENCE INTERVAL (CI)</a:t>
            </a:r>
          </a:p>
        </p:txBody>
      </p:sp>
      <p:sp>
        <p:nvSpPr>
          <p:cNvPr id="14340" name="Rectangle 3"/>
          <p:cNvSpPr>
            <a:spLocks noGrp="1" noChangeArrowheads="1"/>
          </p:cNvSpPr>
          <p:nvPr>
            <p:ph type="body" idx="1"/>
          </p:nvPr>
        </p:nvSpPr>
        <p:spPr>
          <a:xfrm>
            <a:off x="2298700" y="1752600"/>
            <a:ext cx="7893050" cy="4114800"/>
          </a:xfrm>
          <a:noFill/>
        </p:spPr>
        <p:txBody>
          <a:bodyPr/>
          <a:lstStyle/>
          <a:p>
            <a:pPr marL="371475" indent="-371475">
              <a:spcBef>
                <a:spcPct val="40000"/>
              </a:spcBef>
              <a:buClr>
                <a:srgbClr val="FF3300"/>
              </a:buClr>
              <a:buSzTx/>
              <a:buFont typeface="Monotype Sorts" charset="2"/>
              <a:buChar char="l"/>
            </a:pPr>
            <a:r>
              <a:rPr lang="en-GB" altLang="en-US"/>
              <a:t>Gives a measure of the precision (or uncertainty) of the results from a particular sample</a:t>
            </a:r>
          </a:p>
          <a:p>
            <a:pPr marL="371475" indent="-371475">
              <a:spcBef>
                <a:spcPct val="40000"/>
              </a:spcBef>
              <a:buClr>
                <a:srgbClr val="FF3300"/>
              </a:buClr>
              <a:buSzTx/>
              <a:buFont typeface="Monotype Sorts" charset="2"/>
              <a:buChar char="l"/>
            </a:pPr>
            <a:r>
              <a:rPr lang="en-GB" altLang="en-US"/>
              <a:t>The X% CI gives the range of values which we can be X% confident includes the true value</a:t>
            </a:r>
          </a:p>
          <a:p>
            <a:pPr marL="371475" indent="-371475">
              <a:spcBef>
                <a:spcPct val="40000"/>
              </a:spcBef>
              <a:buClr>
                <a:srgbClr val="FF3300"/>
              </a:buClr>
              <a:buSzTx/>
              <a:buFont typeface="Monotype Sorts" charset="2"/>
              <a:buChar char="l"/>
            </a:pPr>
            <a:r>
              <a:rPr lang="en-GB" altLang="en-US"/>
              <a:t>CIs are useful because they </a:t>
            </a:r>
            <a:r>
              <a:rPr lang="en-GB" altLang="en-US" u="sng"/>
              <a:t>quantify</a:t>
            </a:r>
            <a:r>
              <a:rPr lang="en-GB" altLang="en-US"/>
              <a:t> the size of effects or differences</a:t>
            </a:r>
          </a:p>
          <a:p>
            <a:pPr marL="371475" indent="-371475">
              <a:spcBef>
                <a:spcPct val="40000"/>
              </a:spcBef>
              <a:buClr>
                <a:srgbClr val="FF3300"/>
              </a:buClr>
              <a:buSzTx/>
              <a:buFont typeface="Monotype Sorts" charset="2"/>
              <a:buChar char="l"/>
            </a:pPr>
            <a:r>
              <a:rPr lang="en-GB" altLang="en-US"/>
              <a:t>Probabilities (p values) only measure strength of evidence against the null hypothesis</a:t>
            </a:r>
          </a:p>
          <a:p>
            <a:pPr marL="371475" indent="-371475">
              <a:buClr>
                <a:srgbClr val="FF3300"/>
              </a:buClr>
              <a:buSzTx/>
            </a:pPr>
            <a:endParaRPr lang="en-GB" altLang="en-US"/>
          </a:p>
          <a:p>
            <a:pPr marL="371475" indent="-371475"/>
            <a:endParaRPr lang="en-GB" altLang="en-US"/>
          </a:p>
        </p:txBody>
      </p:sp>
      <p:graphicFrame>
        <p:nvGraphicFramePr>
          <p:cNvPr id="14338" name="Object 4">
            <a:hlinkClick r:id="" action="ppaction://ole?verb=0"/>
          </p:cNvPr>
          <p:cNvGraphicFramePr>
            <a:graphicFrameLocks/>
          </p:cNvGraphicFramePr>
          <p:nvPr/>
        </p:nvGraphicFramePr>
        <p:xfrm>
          <a:off x="3498850" y="3216276"/>
          <a:ext cx="7132638" cy="835025"/>
        </p:xfrm>
        <a:graphic>
          <a:graphicData uri="http://schemas.openxmlformats.org/presentationml/2006/ole">
            <mc:AlternateContent xmlns:mc="http://schemas.openxmlformats.org/markup-compatibility/2006">
              <mc:Choice xmlns:v="urn:schemas-microsoft-com:vml" Requires="v">
                <p:oleObj name="Document" r:id="rId3" imgW="5505120" imgH="626760" progId="WP8Doc">
                  <p:embed/>
                </p:oleObj>
              </mc:Choice>
              <mc:Fallback>
                <p:oleObj name="Document" r:id="rId3" imgW="5505120" imgH="626760" progId="WP8Doc">
                  <p:embed/>
                  <p:pic>
                    <p:nvPicPr>
                      <p:cNvPr id="14338" name="Object 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3216276"/>
                        <a:ext cx="713263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43952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ltLang="en-US"/>
              <a:t>CONFIDENCE INTERVALS</a:t>
            </a:r>
          </a:p>
        </p:txBody>
      </p:sp>
      <p:sp>
        <p:nvSpPr>
          <p:cNvPr id="84995" name="Rectangle 3"/>
          <p:cNvSpPr>
            <a:spLocks noGrp="1" noChangeArrowheads="1"/>
          </p:cNvSpPr>
          <p:nvPr>
            <p:ph type="body" idx="1"/>
          </p:nvPr>
        </p:nvSpPr>
        <p:spPr/>
        <p:txBody>
          <a:bodyPr/>
          <a:lstStyle/>
          <a:p>
            <a:r>
              <a:rPr lang="en-GB" altLang="en-US"/>
              <a:t>There are formulae to simply calculate confidence intervals for proportions as well as means</a:t>
            </a:r>
          </a:p>
          <a:p>
            <a:r>
              <a:rPr lang="en-GB" altLang="en-US"/>
              <a:t>Statisticians (and journal editors!) prefer CIs to p values because all p values do is test significance, while CIs give a better indication of the spread or uncertainty of any result</a:t>
            </a:r>
          </a:p>
        </p:txBody>
      </p:sp>
    </p:spTree>
    <p:extLst>
      <p:ext uri="{BB962C8B-B14F-4D97-AF65-F5344CB8AC3E}">
        <p14:creationId xmlns:p14="http://schemas.microsoft.com/office/powerpoint/2010/main" val="4163374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a:lstStyle/>
          <a:p>
            <a:r>
              <a:rPr lang="en-GB" altLang="en-US" sz="2400"/>
              <a:t>CONFIDENCE INTERVALS FOR </a:t>
            </a:r>
            <a:br>
              <a:rPr lang="en-GB" altLang="en-US" sz="2400"/>
            </a:br>
            <a:r>
              <a:rPr lang="en-GB" altLang="en-US" sz="2400"/>
              <a:t>DIFFERENCE BETWEEN TWO PROPORTIONS</a:t>
            </a:r>
          </a:p>
        </p:txBody>
      </p:sp>
      <p:sp>
        <p:nvSpPr>
          <p:cNvPr id="15365" name="Rectangle 4"/>
          <p:cNvSpPr>
            <a:spLocks noChangeArrowheads="1"/>
          </p:cNvSpPr>
          <p:nvPr/>
        </p:nvSpPr>
        <p:spPr bwMode="auto">
          <a:xfrm>
            <a:off x="3500438" y="3429000"/>
            <a:ext cx="5238750" cy="736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2100"/>
              <a:t>95% CI = Risk Reduction ± 1.96 x se</a:t>
            </a:r>
          </a:p>
          <a:p>
            <a:r>
              <a:rPr lang="en-GB" altLang="en-US" sz="2100"/>
              <a:t>where se = standard error</a:t>
            </a:r>
          </a:p>
        </p:txBody>
      </p:sp>
      <p:sp>
        <p:nvSpPr>
          <p:cNvPr id="15366" name="Text Box 7"/>
          <p:cNvSpPr txBox="1">
            <a:spLocks noChangeArrowheads="1"/>
          </p:cNvSpPr>
          <p:nvPr/>
        </p:nvSpPr>
        <p:spPr bwMode="auto">
          <a:xfrm>
            <a:off x="2289176" y="6011863"/>
            <a:ext cx="7643812" cy="523875"/>
          </a:xfrm>
          <a:prstGeom prst="rect">
            <a:avLst/>
          </a:prstGeom>
          <a:noFill/>
          <a:ln w="12700">
            <a:noFill/>
            <a:miter lim="800000"/>
            <a:headEnd/>
            <a:tailEnd/>
          </a:ln>
        </p:spPr>
        <p:txBody>
          <a:bodyPr>
            <a:spAutoFit/>
          </a:bodyPr>
          <a:lstStyle/>
          <a:p>
            <a:pPr>
              <a:defRPr/>
            </a:pPr>
            <a:r>
              <a:rPr lang="en-GB" sz="1400" i="1" dirty="0">
                <a:solidFill>
                  <a:schemeClr val="accent6">
                    <a:lumMod val="60000"/>
                    <a:lumOff val="40000"/>
                  </a:schemeClr>
                </a:solidFill>
                <a:cs typeface="Tahoma" pitchFamily="34" charset="0"/>
              </a:rPr>
              <a:t>NB This formula is given for convenience. You are not required to commit any of these formulae to memory – they can be obtained from numerous textbooks</a:t>
            </a:r>
          </a:p>
        </p:txBody>
      </p:sp>
      <p:graphicFrame>
        <p:nvGraphicFramePr>
          <p:cNvPr id="11" name="Content Placeholder 6"/>
          <p:cNvGraphicFramePr>
            <a:graphicFrameLocks/>
          </p:cNvGraphicFramePr>
          <p:nvPr/>
        </p:nvGraphicFramePr>
        <p:xfrm>
          <a:off x="2840038" y="1803400"/>
          <a:ext cx="6542088" cy="1482724"/>
        </p:xfrm>
        <a:graphic>
          <a:graphicData uri="http://schemas.openxmlformats.org/drawingml/2006/table">
            <a:tbl>
              <a:tblPr firstRow="1" bandRow="1">
                <a:tableStyleId>{F5AB1C69-6EDB-4FF4-983F-18BD219EF322}</a:tableStyleId>
              </a:tblPr>
              <a:tblGrid>
                <a:gridCol w="2180696">
                  <a:extLst>
                    <a:ext uri="{9D8B030D-6E8A-4147-A177-3AD203B41FA5}">
                      <a16:colId xmlns:a16="http://schemas.microsoft.com/office/drawing/2014/main" val="20000"/>
                    </a:ext>
                  </a:extLst>
                </a:gridCol>
                <a:gridCol w="2180696">
                  <a:extLst>
                    <a:ext uri="{9D8B030D-6E8A-4147-A177-3AD203B41FA5}">
                      <a16:colId xmlns:a16="http://schemas.microsoft.com/office/drawing/2014/main" val="20001"/>
                    </a:ext>
                  </a:extLst>
                </a:gridCol>
                <a:gridCol w="2180696">
                  <a:extLst>
                    <a:ext uri="{9D8B030D-6E8A-4147-A177-3AD203B41FA5}">
                      <a16:colId xmlns:a16="http://schemas.microsoft.com/office/drawing/2014/main" val="20002"/>
                    </a:ext>
                  </a:extLst>
                </a:gridCol>
              </a:tblGrid>
              <a:tr h="370681">
                <a:tc>
                  <a:txBody>
                    <a:bodyPr/>
                    <a:lstStyle/>
                    <a:p>
                      <a:pPr algn="ctr"/>
                      <a:endParaRPr lang="en-GB" sz="1800" b="1" dirty="0">
                        <a:solidFill>
                          <a:schemeClr val="tx1"/>
                        </a:solidFill>
                      </a:endParaRP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CBT</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Usual Care (TAU)</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81">
                <a:tc>
                  <a:txBody>
                    <a:bodyPr/>
                    <a:lstStyle/>
                    <a:p>
                      <a:pPr algn="ctr"/>
                      <a:r>
                        <a:rPr lang="en-GB" sz="1800" b="1" dirty="0">
                          <a:solidFill>
                            <a:schemeClr val="tx1"/>
                          </a:solidFill>
                        </a:rPr>
                        <a:t>Cases</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21</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81">
                <a:tc>
                  <a:txBody>
                    <a:bodyPr/>
                    <a:lstStyle/>
                    <a:p>
                      <a:pPr algn="ctr"/>
                      <a:r>
                        <a:rPr lang="en-GB" sz="1800" b="1" dirty="0">
                          <a:solidFill>
                            <a:schemeClr val="tx1"/>
                          </a:solidFill>
                        </a:rPr>
                        <a:t>Deterioration</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3 (13%)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11 (52%)</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681">
                <a:tc>
                  <a:txBody>
                    <a:bodyPr/>
                    <a:lstStyle/>
                    <a:p>
                      <a:pPr algn="ctr"/>
                      <a:r>
                        <a:rPr lang="en-GB" sz="1800" b="1" dirty="0">
                          <a:solidFill>
                            <a:schemeClr val="tx1"/>
                          </a:solidFill>
                        </a:rPr>
                        <a:t>No Deterioration</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20 (83%)</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solidFill>
                            <a:schemeClr val="tx1"/>
                          </a:solidFill>
                        </a:rPr>
                        <a:t>10 (48%)</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5362" name="Object 10"/>
          <p:cNvGraphicFramePr>
            <a:graphicFrameLocks noChangeAspect="1"/>
          </p:cNvGraphicFramePr>
          <p:nvPr/>
        </p:nvGraphicFramePr>
        <p:xfrm>
          <a:off x="4095751" y="4286250"/>
          <a:ext cx="4303713" cy="973138"/>
        </p:xfrm>
        <a:graphic>
          <a:graphicData uri="http://schemas.openxmlformats.org/presentationml/2006/ole">
            <mc:AlternateContent xmlns:mc="http://schemas.openxmlformats.org/markup-compatibility/2006">
              <mc:Choice xmlns:v="urn:schemas-microsoft-com:vml" Requires="v">
                <p:oleObj name="Equation" r:id="rId3" imgW="2133360" imgH="482400" progId="Equation.3">
                  <p:embed/>
                </p:oleObj>
              </mc:Choice>
              <mc:Fallback>
                <p:oleObj name="Equation" r:id="rId3" imgW="2133360" imgH="482400" progId="Equation.3">
                  <p:embed/>
                  <p:pic>
                    <p:nvPicPr>
                      <p:cNvPr id="1536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1" y="4286250"/>
                        <a:ext cx="4303713"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11"/>
          <p:cNvGraphicFramePr>
            <a:graphicFrameLocks noChangeAspect="1"/>
          </p:cNvGraphicFramePr>
          <p:nvPr/>
        </p:nvGraphicFramePr>
        <p:xfrm>
          <a:off x="2900363" y="5318125"/>
          <a:ext cx="6661150" cy="896938"/>
        </p:xfrm>
        <a:graphic>
          <a:graphicData uri="http://schemas.openxmlformats.org/presentationml/2006/ole">
            <mc:AlternateContent xmlns:mc="http://schemas.openxmlformats.org/markup-compatibility/2006">
              <mc:Choice xmlns:v="urn:schemas-microsoft-com:vml" Requires="v">
                <p:oleObj name="Equation" r:id="rId5" imgW="3301920" imgH="444240" progId="Equation.3">
                  <p:embed/>
                </p:oleObj>
              </mc:Choice>
              <mc:Fallback>
                <p:oleObj name="Equation" r:id="rId5" imgW="3301920" imgH="444240" progId="Equation.3">
                  <p:embed/>
                  <p:pic>
                    <p:nvPicPr>
                      <p:cNvPr id="1536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5318125"/>
                        <a:ext cx="6661150"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13870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2"/>
          <p:cNvSpPr>
            <a:spLocks noGrp="1"/>
          </p:cNvSpPr>
          <p:nvPr>
            <p:ph type="title"/>
          </p:nvPr>
        </p:nvSpPr>
        <p:spPr/>
        <p:txBody>
          <a:bodyPr>
            <a:normAutofit fontScale="90000"/>
          </a:bodyPr>
          <a:lstStyle/>
          <a:p>
            <a:r>
              <a:rPr lang="en-GB" altLang="en-US"/>
              <a:t>CONFIDENCE INTERVAL OF ABSOLUTE RISK REDUCTION</a:t>
            </a:r>
          </a:p>
        </p:txBody>
      </p:sp>
      <p:sp>
        <p:nvSpPr>
          <p:cNvPr id="86020" name="Content Placeholder 3"/>
          <p:cNvSpPr>
            <a:spLocks noGrp="1"/>
          </p:cNvSpPr>
          <p:nvPr>
            <p:ph idx="1"/>
          </p:nvPr>
        </p:nvSpPr>
        <p:spPr>
          <a:xfrm>
            <a:off x="2345531" y="2057400"/>
            <a:ext cx="7500938" cy="3962400"/>
          </a:xfrm>
        </p:spPr>
        <p:txBody>
          <a:bodyPr>
            <a:normAutofit fontScale="92500" lnSpcReduction="10000"/>
          </a:bodyPr>
          <a:lstStyle/>
          <a:p>
            <a:r>
              <a:rPr lang="en-GB" altLang="en-US" dirty="0"/>
              <a:t>ARR = 0.39</a:t>
            </a:r>
          </a:p>
          <a:p>
            <a:r>
              <a:rPr lang="en-GB" altLang="en-US" dirty="0"/>
              <a:t>se = 0.13</a:t>
            </a:r>
          </a:p>
          <a:p>
            <a:r>
              <a:rPr lang="en-GB" altLang="en-US" dirty="0"/>
              <a:t>95% CI of ARR = ARR ± 1.95 x se</a:t>
            </a:r>
          </a:p>
          <a:p>
            <a:r>
              <a:rPr lang="en-GB" altLang="en-US" dirty="0"/>
              <a:t>95% CI = 0.39 ± 1.95 x 0.13</a:t>
            </a:r>
          </a:p>
          <a:p>
            <a:r>
              <a:rPr lang="en-GB" altLang="en-US" dirty="0"/>
              <a:t>95% CI = 0.39 ± 0.25 = 0.14 to 0.64</a:t>
            </a:r>
          </a:p>
          <a:p>
            <a:r>
              <a:rPr lang="en-GB" altLang="en-US" dirty="0"/>
              <a:t>The calculated value of ARR is 39%, and the 95% CI indicates that the true ARR could be as low as 14% or as high as 64%</a:t>
            </a:r>
          </a:p>
          <a:p>
            <a:r>
              <a:rPr lang="en-GB" altLang="en-US" dirty="0"/>
              <a:t>Key point – result is statistically ‘significant’ because the 95% CI does not include zero</a:t>
            </a:r>
          </a:p>
          <a:p>
            <a:endParaRPr lang="en-GB" altLang="en-US" dirty="0"/>
          </a:p>
        </p:txBody>
      </p:sp>
    </p:spTree>
    <p:extLst>
      <p:ext uri="{BB962C8B-B14F-4D97-AF65-F5344CB8AC3E}">
        <p14:creationId xmlns:p14="http://schemas.microsoft.com/office/powerpoint/2010/main" val="3653206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p:txBody>
          <a:bodyPr>
            <a:normAutofit fontScale="90000"/>
          </a:bodyPr>
          <a:lstStyle/>
          <a:p>
            <a:r>
              <a:rPr lang="en-GB" altLang="en-US"/>
              <a:t>INTERPRETATION OF CONFIDENCE INTERVALS</a:t>
            </a:r>
          </a:p>
        </p:txBody>
      </p:sp>
      <p:sp>
        <p:nvSpPr>
          <p:cNvPr id="87043" name="Content Placeholder 3"/>
          <p:cNvSpPr>
            <a:spLocks noGrp="1"/>
          </p:cNvSpPr>
          <p:nvPr>
            <p:ph idx="1"/>
          </p:nvPr>
        </p:nvSpPr>
        <p:spPr>
          <a:xfrm>
            <a:off x="2345531" y="1981200"/>
            <a:ext cx="7500938" cy="3962400"/>
          </a:xfrm>
        </p:spPr>
        <p:txBody>
          <a:bodyPr>
            <a:normAutofit fontScale="92500" lnSpcReduction="10000"/>
          </a:bodyPr>
          <a:lstStyle/>
          <a:p>
            <a:r>
              <a:rPr lang="en-GB" altLang="en-US" dirty="0"/>
              <a:t>Remember that the mean estimated from a sample is only an estimate of the population mean</a:t>
            </a:r>
          </a:p>
          <a:p>
            <a:r>
              <a:rPr lang="en-GB" altLang="en-US" dirty="0"/>
              <a:t>The </a:t>
            </a:r>
            <a:r>
              <a:rPr lang="en-GB" altLang="en-US" u="sng" dirty="0"/>
              <a:t>actual</a:t>
            </a:r>
            <a:r>
              <a:rPr lang="en-GB" altLang="en-US" dirty="0"/>
              <a:t> mean can lie anywhere within the 95% confidence interval estimated from your data</a:t>
            </a:r>
          </a:p>
          <a:p>
            <a:r>
              <a:rPr lang="en-GB" altLang="en-US" dirty="0"/>
              <a:t>For an Odds Ratio, if the 95% CI passes through 1.0, this means that the Odds Ratio is unlikely to be statistically significant</a:t>
            </a:r>
          </a:p>
          <a:p>
            <a:r>
              <a:rPr lang="en-GB" altLang="en-US" dirty="0"/>
              <a:t>For an Absolute Risk Reduction or Absolute Benefit increase, this is unlikely to be significant if its 95% CI passes through zero</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695323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590800" y="990600"/>
            <a:ext cx="7456488" cy="609600"/>
          </a:xfrm>
        </p:spPr>
        <p:txBody>
          <a:bodyPr>
            <a:normAutofit fontScale="90000"/>
          </a:bodyPr>
          <a:lstStyle/>
          <a:p>
            <a:r>
              <a:rPr lang="en-GB" altLang="en-US"/>
              <a:t>CORRELATION</a:t>
            </a:r>
          </a:p>
        </p:txBody>
      </p:sp>
      <p:sp>
        <p:nvSpPr>
          <p:cNvPr id="88067" name="Rectangle 3"/>
          <p:cNvSpPr>
            <a:spLocks noChangeArrowheads="1"/>
          </p:cNvSpPr>
          <p:nvPr/>
        </p:nvSpPr>
        <p:spPr bwMode="auto">
          <a:xfrm>
            <a:off x="3998914" y="6326188"/>
            <a:ext cx="33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SIS</a:t>
            </a:r>
            <a:endParaRPr lang="en-GB" altLang="en-US" sz="2400" b="0">
              <a:latin typeface="Times New Roman" panose="02020603050405020304" pitchFamily="18" charset="0"/>
            </a:endParaRPr>
          </a:p>
        </p:txBody>
      </p:sp>
      <p:sp>
        <p:nvSpPr>
          <p:cNvPr id="88068" name="Rectangle 4"/>
          <p:cNvSpPr>
            <a:spLocks noChangeArrowheads="1"/>
          </p:cNvSpPr>
          <p:nvPr/>
        </p:nvSpPr>
        <p:spPr bwMode="auto">
          <a:xfrm>
            <a:off x="5634038"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30</a:t>
            </a:r>
            <a:endParaRPr lang="en-GB" altLang="en-US" sz="2400" b="0">
              <a:latin typeface="Times New Roman" panose="02020603050405020304" pitchFamily="18" charset="0"/>
            </a:endParaRPr>
          </a:p>
        </p:txBody>
      </p:sp>
      <p:sp>
        <p:nvSpPr>
          <p:cNvPr id="88069" name="Rectangle 5"/>
          <p:cNvSpPr>
            <a:spLocks noChangeArrowheads="1"/>
          </p:cNvSpPr>
          <p:nvPr/>
        </p:nvSpPr>
        <p:spPr bwMode="auto">
          <a:xfrm>
            <a:off x="5103813"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25</a:t>
            </a:r>
            <a:endParaRPr lang="en-GB" altLang="en-US" sz="2400" b="0">
              <a:latin typeface="Times New Roman" panose="02020603050405020304" pitchFamily="18" charset="0"/>
            </a:endParaRPr>
          </a:p>
        </p:txBody>
      </p:sp>
      <p:sp>
        <p:nvSpPr>
          <p:cNvPr id="88070" name="Rectangle 6"/>
          <p:cNvSpPr>
            <a:spLocks noChangeArrowheads="1"/>
          </p:cNvSpPr>
          <p:nvPr/>
        </p:nvSpPr>
        <p:spPr bwMode="auto">
          <a:xfrm>
            <a:off x="4586288"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20</a:t>
            </a:r>
            <a:endParaRPr lang="en-GB" altLang="en-US" sz="2400" b="0">
              <a:latin typeface="Times New Roman" panose="02020603050405020304" pitchFamily="18" charset="0"/>
            </a:endParaRPr>
          </a:p>
        </p:txBody>
      </p:sp>
      <p:sp>
        <p:nvSpPr>
          <p:cNvPr id="88071" name="Rectangle 7"/>
          <p:cNvSpPr>
            <a:spLocks noChangeArrowheads="1"/>
          </p:cNvSpPr>
          <p:nvPr/>
        </p:nvSpPr>
        <p:spPr bwMode="auto">
          <a:xfrm>
            <a:off x="4067175"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15</a:t>
            </a:r>
            <a:endParaRPr lang="en-GB" altLang="en-US" sz="2400" b="0">
              <a:latin typeface="Times New Roman" panose="02020603050405020304" pitchFamily="18" charset="0"/>
            </a:endParaRPr>
          </a:p>
        </p:txBody>
      </p:sp>
      <p:sp>
        <p:nvSpPr>
          <p:cNvPr id="88072" name="Rectangle 8"/>
          <p:cNvSpPr>
            <a:spLocks noChangeArrowheads="1"/>
          </p:cNvSpPr>
          <p:nvPr/>
        </p:nvSpPr>
        <p:spPr bwMode="auto">
          <a:xfrm>
            <a:off x="3548063"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88073" name="Rectangle 9"/>
          <p:cNvSpPr>
            <a:spLocks noChangeArrowheads="1"/>
          </p:cNvSpPr>
          <p:nvPr/>
        </p:nvSpPr>
        <p:spPr bwMode="auto">
          <a:xfrm>
            <a:off x="3086100" y="59070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5</a:t>
            </a:r>
            <a:endParaRPr lang="en-GB" altLang="en-US" sz="2400" b="0">
              <a:latin typeface="Times New Roman" panose="02020603050405020304" pitchFamily="18" charset="0"/>
            </a:endParaRPr>
          </a:p>
        </p:txBody>
      </p:sp>
      <p:sp>
        <p:nvSpPr>
          <p:cNvPr id="88074" name="Rectangle 10"/>
          <p:cNvSpPr>
            <a:spLocks noChangeArrowheads="1"/>
          </p:cNvSpPr>
          <p:nvPr/>
        </p:nvSpPr>
        <p:spPr bwMode="auto">
          <a:xfrm>
            <a:off x="2555875" y="59070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88075" name="Rectangle 11"/>
          <p:cNvSpPr>
            <a:spLocks noChangeArrowheads="1"/>
          </p:cNvSpPr>
          <p:nvPr/>
        </p:nvSpPr>
        <p:spPr bwMode="auto">
          <a:xfrm rot="-5400000">
            <a:off x="1208670" y="4020572"/>
            <a:ext cx="17180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HADS Depression</a:t>
            </a:r>
            <a:endParaRPr lang="en-GB" altLang="en-US" sz="2400" b="0">
              <a:latin typeface="Times New Roman" panose="02020603050405020304" pitchFamily="18" charset="0"/>
            </a:endParaRPr>
          </a:p>
        </p:txBody>
      </p:sp>
      <p:sp>
        <p:nvSpPr>
          <p:cNvPr id="88076" name="Rectangle 12"/>
          <p:cNvSpPr>
            <a:spLocks noChangeArrowheads="1"/>
          </p:cNvSpPr>
          <p:nvPr/>
        </p:nvSpPr>
        <p:spPr bwMode="auto">
          <a:xfrm>
            <a:off x="2341563" y="2428876"/>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16</a:t>
            </a:r>
            <a:endParaRPr lang="en-GB" altLang="en-US" sz="2400" b="0">
              <a:latin typeface="Times New Roman" panose="02020603050405020304" pitchFamily="18" charset="0"/>
            </a:endParaRPr>
          </a:p>
        </p:txBody>
      </p:sp>
      <p:sp>
        <p:nvSpPr>
          <p:cNvPr id="88077" name="Rectangle 13"/>
          <p:cNvSpPr>
            <a:spLocks noChangeArrowheads="1"/>
          </p:cNvSpPr>
          <p:nvPr/>
        </p:nvSpPr>
        <p:spPr bwMode="auto">
          <a:xfrm>
            <a:off x="2341563" y="28463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14</a:t>
            </a:r>
            <a:endParaRPr lang="en-GB" altLang="en-US" sz="2400" b="0">
              <a:latin typeface="Times New Roman" panose="02020603050405020304" pitchFamily="18" charset="0"/>
            </a:endParaRPr>
          </a:p>
        </p:txBody>
      </p:sp>
      <p:sp>
        <p:nvSpPr>
          <p:cNvPr id="88078" name="Rectangle 14"/>
          <p:cNvSpPr>
            <a:spLocks noChangeArrowheads="1"/>
          </p:cNvSpPr>
          <p:nvPr/>
        </p:nvSpPr>
        <p:spPr bwMode="auto">
          <a:xfrm>
            <a:off x="2341563" y="32654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12</a:t>
            </a:r>
            <a:endParaRPr lang="en-GB" altLang="en-US" sz="2400" b="0">
              <a:latin typeface="Times New Roman" panose="02020603050405020304" pitchFamily="18" charset="0"/>
            </a:endParaRPr>
          </a:p>
        </p:txBody>
      </p:sp>
      <p:sp>
        <p:nvSpPr>
          <p:cNvPr id="88079" name="Rectangle 15"/>
          <p:cNvSpPr>
            <a:spLocks noChangeArrowheads="1"/>
          </p:cNvSpPr>
          <p:nvPr/>
        </p:nvSpPr>
        <p:spPr bwMode="auto">
          <a:xfrm>
            <a:off x="2341563" y="3683001"/>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88080" name="Rectangle 16"/>
          <p:cNvSpPr>
            <a:spLocks noChangeArrowheads="1"/>
          </p:cNvSpPr>
          <p:nvPr/>
        </p:nvSpPr>
        <p:spPr bwMode="auto">
          <a:xfrm>
            <a:off x="2443163" y="4089401"/>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8</a:t>
            </a:r>
            <a:endParaRPr lang="en-GB" altLang="en-US" sz="2400" b="0">
              <a:latin typeface="Times New Roman" panose="02020603050405020304" pitchFamily="18" charset="0"/>
            </a:endParaRPr>
          </a:p>
        </p:txBody>
      </p:sp>
      <p:sp>
        <p:nvSpPr>
          <p:cNvPr id="88081" name="Rectangle 17"/>
          <p:cNvSpPr>
            <a:spLocks noChangeArrowheads="1"/>
          </p:cNvSpPr>
          <p:nvPr/>
        </p:nvSpPr>
        <p:spPr bwMode="auto">
          <a:xfrm>
            <a:off x="2443163" y="4506914"/>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6</a:t>
            </a:r>
            <a:endParaRPr lang="en-GB" altLang="en-US" sz="2400" b="0">
              <a:latin typeface="Times New Roman" panose="02020603050405020304" pitchFamily="18" charset="0"/>
            </a:endParaRPr>
          </a:p>
        </p:txBody>
      </p:sp>
      <p:sp>
        <p:nvSpPr>
          <p:cNvPr id="88082" name="Rectangle 18"/>
          <p:cNvSpPr>
            <a:spLocks noChangeArrowheads="1"/>
          </p:cNvSpPr>
          <p:nvPr/>
        </p:nvSpPr>
        <p:spPr bwMode="auto">
          <a:xfrm>
            <a:off x="2443163" y="49244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4</a:t>
            </a:r>
            <a:endParaRPr lang="en-GB" altLang="en-US" sz="2400" b="0">
              <a:latin typeface="Times New Roman" panose="02020603050405020304" pitchFamily="18" charset="0"/>
            </a:endParaRPr>
          </a:p>
        </p:txBody>
      </p:sp>
      <p:sp>
        <p:nvSpPr>
          <p:cNvPr id="88083" name="Rectangle 19"/>
          <p:cNvSpPr>
            <a:spLocks noChangeArrowheads="1"/>
          </p:cNvSpPr>
          <p:nvPr/>
        </p:nvSpPr>
        <p:spPr bwMode="auto">
          <a:xfrm>
            <a:off x="2443163" y="53435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a:t>
            </a:r>
            <a:endParaRPr lang="en-GB" altLang="en-US" sz="2400" b="0">
              <a:latin typeface="Times New Roman" panose="02020603050405020304" pitchFamily="18" charset="0"/>
            </a:endParaRPr>
          </a:p>
        </p:txBody>
      </p:sp>
      <p:sp>
        <p:nvSpPr>
          <p:cNvPr id="88084" name="Rectangle 20"/>
          <p:cNvSpPr>
            <a:spLocks noChangeArrowheads="1"/>
          </p:cNvSpPr>
          <p:nvPr/>
        </p:nvSpPr>
        <p:spPr bwMode="auto">
          <a:xfrm>
            <a:off x="2443163" y="5681664"/>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88085" name="Rectangle 21"/>
          <p:cNvSpPr>
            <a:spLocks noChangeArrowheads="1"/>
          </p:cNvSpPr>
          <p:nvPr/>
        </p:nvSpPr>
        <p:spPr bwMode="auto">
          <a:xfrm>
            <a:off x="5713414" y="5919789"/>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86" name="Rectangle 22"/>
          <p:cNvSpPr>
            <a:spLocks noChangeArrowheads="1"/>
          </p:cNvSpPr>
          <p:nvPr/>
        </p:nvSpPr>
        <p:spPr bwMode="auto">
          <a:xfrm>
            <a:off x="5194301"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87" name="Rectangle 23"/>
          <p:cNvSpPr>
            <a:spLocks noChangeArrowheads="1"/>
          </p:cNvSpPr>
          <p:nvPr/>
        </p:nvSpPr>
        <p:spPr bwMode="auto">
          <a:xfrm>
            <a:off x="4676775" y="5919789"/>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88" name="Rectangle 24"/>
          <p:cNvSpPr>
            <a:spLocks noChangeArrowheads="1"/>
          </p:cNvSpPr>
          <p:nvPr/>
        </p:nvSpPr>
        <p:spPr bwMode="auto">
          <a:xfrm>
            <a:off x="4157664" y="5919789"/>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89" name="Rectangle 25"/>
          <p:cNvSpPr>
            <a:spLocks noChangeArrowheads="1"/>
          </p:cNvSpPr>
          <p:nvPr/>
        </p:nvSpPr>
        <p:spPr bwMode="auto">
          <a:xfrm>
            <a:off x="3638550" y="5919789"/>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0" name="Rectangle 26"/>
          <p:cNvSpPr>
            <a:spLocks noChangeArrowheads="1"/>
          </p:cNvSpPr>
          <p:nvPr/>
        </p:nvSpPr>
        <p:spPr bwMode="auto">
          <a:xfrm>
            <a:off x="3119439"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1" name="Rectangle 27"/>
          <p:cNvSpPr>
            <a:spLocks noChangeArrowheads="1"/>
          </p:cNvSpPr>
          <p:nvPr/>
        </p:nvSpPr>
        <p:spPr bwMode="auto">
          <a:xfrm>
            <a:off x="2589214"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2" name="Rectangle 28"/>
          <p:cNvSpPr>
            <a:spLocks noChangeArrowheads="1"/>
          </p:cNvSpPr>
          <p:nvPr/>
        </p:nvSpPr>
        <p:spPr bwMode="auto">
          <a:xfrm>
            <a:off x="2578101" y="2554289"/>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3" name="Rectangle 29"/>
          <p:cNvSpPr>
            <a:spLocks noChangeArrowheads="1"/>
          </p:cNvSpPr>
          <p:nvPr/>
        </p:nvSpPr>
        <p:spPr bwMode="auto">
          <a:xfrm>
            <a:off x="2578101" y="2971801"/>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4" name="Rectangle 30"/>
          <p:cNvSpPr>
            <a:spLocks noChangeArrowheads="1"/>
          </p:cNvSpPr>
          <p:nvPr/>
        </p:nvSpPr>
        <p:spPr bwMode="auto">
          <a:xfrm>
            <a:off x="2578101" y="3389314"/>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5" name="Rectangle 31"/>
          <p:cNvSpPr>
            <a:spLocks noChangeArrowheads="1"/>
          </p:cNvSpPr>
          <p:nvPr/>
        </p:nvSpPr>
        <p:spPr bwMode="auto">
          <a:xfrm>
            <a:off x="2578101" y="3808414"/>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6" name="Rectangle 32"/>
          <p:cNvSpPr>
            <a:spLocks noChangeArrowheads="1"/>
          </p:cNvSpPr>
          <p:nvPr/>
        </p:nvSpPr>
        <p:spPr bwMode="auto">
          <a:xfrm>
            <a:off x="2578101" y="4225925"/>
            <a:ext cx="34925"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7" name="Rectangle 33"/>
          <p:cNvSpPr>
            <a:spLocks noChangeArrowheads="1"/>
          </p:cNvSpPr>
          <p:nvPr/>
        </p:nvSpPr>
        <p:spPr bwMode="auto">
          <a:xfrm>
            <a:off x="2578101" y="4643439"/>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8" name="Rectangle 34"/>
          <p:cNvSpPr>
            <a:spLocks noChangeArrowheads="1"/>
          </p:cNvSpPr>
          <p:nvPr/>
        </p:nvSpPr>
        <p:spPr bwMode="auto">
          <a:xfrm>
            <a:off x="2578101" y="5060951"/>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099" name="Rectangle 35"/>
          <p:cNvSpPr>
            <a:spLocks noChangeArrowheads="1"/>
          </p:cNvSpPr>
          <p:nvPr/>
        </p:nvSpPr>
        <p:spPr bwMode="auto">
          <a:xfrm>
            <a:off x="2578101" y="5478464"/>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0" name="Rectangle 36"/>
          <p:cNvSpPr>
            <a:spLocks noChangeArrowheads="1"/>
          </p:cNvSpPr>
          <p:nvPr/>
        </p:nvSpPr>
        <p:spPr bwMode="auto">
          <a:xfrm>
            <a:off x="2578101" y="5886450"/>
            <a:ext cx="34925"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1" name="Rectangle 37"/>
          <p:cNvSpPr>
            <a:spLocks noChangeArrowheads="1"/>
          </p:cNvSpPr>
          <p:nvPr/>
        </p:nvSpPr>
        <p:spPr bwMode="auto">
          <a:xfrm>
            <a:off x="2613026" y="2576513"/>
            <a:ext cx="3122613" cy="3332162"/>
          </a:xfrm>
          <a:prstGeom prst="rect">
            <a:avLst/>
          </a:prstGeom>
          <a:solidFill>
            <a:srgbClr val="FFFFFF"/>
          </a:solidFill>
          <a:ln w="11113">
            <a:solidFill>
              <a:srgbClr val="FFFFFF"/>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2" name="Rectangle 38"/>
          <p:cNvSpPr>
            <a:spLocks noChangeArrowheads="1"/>
          </p:cNvSpPr>
          <p:nvPr/>
        </p:nvSpPr>
        <p:spPr bwMode="auto">
          <a:xfrm>
            <a:off x="2613026" y="2576513"/>
            <a:ext cx="3122613" cy="333216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3" name="Oval 39"/>
          <p:cNvSpPr>
            <a:spLocks noChangeArrowheads="1"/>
          </p:cNvSpPr>
          <p:nvPr/>
        </p:nvSpPr>
        <p:spPr bwMode="auto">
          <a:xfrm>
            <a:off x="4765676" y="54562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4" name="Oval 40"/>
          <p:cNvSpPr>
            <a:spLocks noChangeArrowheads="1"/>
          </p:cNvSpPr>
          <p:nvPr/>
        </p:nvSpPr>
        <p:spPr bwMode="auto">
          <a:xfrm>
            <a:off x="4449763" y="503872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5" name="Oval 41"/>
          <p:cNvSpPr>
            <a:spLocks noChangeArrowheads="1"/>
          </p:cNvSpPr>
          <p:nvPr/>
        </p:nvSpPr>
        <p:spPr bwMode="auto">
          <a:xfrm>
            <a:off x="5386388" y="5670551"/>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6" name="Oval 42"/>
          <p:cNvSpPr>
            <a:spLocks noChangeArrowheads="1"/>
          </p:cNvSpPr>
          <p:nvPr/>
        </p:nvSpPr>
        <p:spPr bwMode="auto">
          <a:xfrm>
            <a:off x="2781301" y="54562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7" name="Oval 43"/>
          <p:cNvSpPr>
            <a:spLocks noChangeArrowheads="1"/>
          </p:cNvSpPr>
          <p:nvPr/>
        </p:nvSpPr>
        <p:spPr bwMode="auto">
          <a:xfrm>
            <a:off x="4765676" y="5670551"/>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8" name="Oval 44"/>
          <p:cNvSpPr>
            <a:spLocks noChangeArrowheads="1"/>
          </p:cNvSpPr>
          <p:nvPr/>
        </p:nvSpPr>
        <p:spPr bwMode="auto">
          <a:xfrm>
            <a:off x="3198813" y="525303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09" name="Oval 45"/>
          <p:cNvSpPr>
            <a:spLocks noChangeArrowheads="1"/>
          </p:cNvSpPr>
          <p:nvPr/>
        </p:nvSpPr>
        <p:spPr bwMode="auto">
          <a:xfrm>
            <a:off x="2679701" y="4203701"/>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0" name="Oval 46"/>
          <p:cNvSpPr>
            <a:spLocks noChangeArrowheads="1"/>
          </p:cNvSpPr>
          <p:nvPr/>
        </p:nvSpPr>
        <p:spPr bwMode="auto">
          <a:xfrm>
            <a:off x="3097213" y="503872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1" name="Oval 47"/>
          <p:cNvSpPr>
            <a:spLocks noChangeArrowheads="1"/>
          </p:cNvSpPr>
          <p:nvPr/>
        </p:nvSpPr>
        <p:spPr bwMode="auto">
          <a:xfrm>
            <a:off x="3311526" y="503872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2" name="Oval 48"/>
          <p:cNvSpPr>
            <a:spLocks noChangeArrowheads="1"/>
          </p:cNvSpPr>
          <p:nvPr/>
        </p:nvSpPr>
        <p:spPr bwMode="auto">
          <a:xfrm>
            <a:off x="4248151" y="5670551"/>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3" name="Oval 49"/>
          <p:cNvSpPr>
            <a:spLocks noChangeArrowheads="1"/>
          </p:cNvSpPr>
          <p:nvPr/>
        </p:nvSpPr>
        <p:spPr bwMode="auto">
          <a:xfrm>
            <a:off x="3311526" y="5670551"/>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4" name="Oval 50"/>
          <p:cNvSpPr>
            <a:spLocks noChangeArrowheads="1"/>
          </p:cNvSpPr>
          <p:nvPr/>
        </p:nvSpPr>
        <p:spPr bwMode="auto">
          <a:xfrm>
            <a:off x="3198813" y="3795713"/>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5" name="Oval 51"/>
          <p:cNvSpPr>
            <a:spLocks noChangeArrowheads="1"/>
          </p:cNvSpPr>
          <p:nvPr/>
        </p:nvSpPr>
        <p:spPr bwMode="auto">
          <a:xfrm>
            <a:off x="2995613" y="4621214"/>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6" name="Oval 52"/>
          <p:cNvSpPr>
            <a:spLocks noChangeArrowheads="1"/>
          </p:cNvSpPr>
          <p:nvPr/>
        </p:nvSpPr>
        <p:spPr bwMode="auto">
          <a:xfrm>
            <a:off x="2679701" y="483552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7" name="Oval 53"/>
          <p:cNvSpPr>
            <a:spLocks noChangeArrowheads="1"/>
          </p:cNvSpPr>
          <p:nvPr/>
        </p:nvSpPr>
        <p:spPr bwMode="auto">
          <a:xfrm>
            <a:off x="2894013" y="4000501"/>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8" name="Oval 54"/>
          <p:cNvSpPr>
            <a:spLocks noChangeArrowheads="1"/>
          </p:cNvSpPr>
          <p:nvPr/>
        </p:nvSpPr>
        <p:spPr bwMode="auto">
          <a:xfrm>
            <a:off x="4349751" y="545623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19" name="Oval 55"/>
          <p:cNvSpPr>
            <a:spLocks noChangeArrowheads="1"/>
          </p:cNvSpPr>
          <p:nvPr/>
        </p:nvSpPr>
        <p:spPr bwMode="auto">
          <a:xfrm>
            <a:off x="2679701" y="4621214"/>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0" name="Oval 56"/>
          <p:cNvSpPr>
            <a:spLocks noChangeArrowheads="1"/>
          </p:cNvSpPr>
          <p:nvPr/>
        </p:nvSpPr>
        <p:spPr bwMode="auto">
          <a:xfrm>
            <a:off x="4033839" y="4203701"/>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1" name="Oval 57"/>
          <p:cNvSpPr>
            <a:spLocks noChangeArrowheads="1"/>
          </p:cNvSpPr>
          <p:nvPr/>
        </p:nvSpPr>
        <p:spPr bwMode="auto">
          <a:xfrm>
            <a:off x="2679701" y="4418014"/>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2" name="Oval 58"/>
          <p:cNvSpPr>
            <a:spLocks noChangeArrowheads="1"/>
          </p:cNvSpPr>
          <p:nvPr/>
        </p:nvSpPr>
        <p:spPr bwMode="auto">
          <a:xfrm>
            <a:off x="4033839" y="545623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3" name="Oval 59"/>
          <p:cNvSpPr>
            <a:spLocks noChangeArrowheads="1"/>
          </p:cNvSpPr>
          <p:nvPr/>
        </p:nvSpPr>
        <p:spPr bwMode="auto">
          <a:xfrm>
            <a:off x="3514726" y="52530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4" name="Oval 60"/>
          <p:cNvSpPr>
            <a:spLocks noChangeArrowheads="1"/>
          </p:cNvSpPr>
          <p:nvPr/>
        </p:nvSpPr>
        <p:spPr bwMode="auto">
          <a:xfrm>
            <a:off x="3616326" y="503872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5" name="Oval 61"/>
          <p:cNvSpPr>
            <a:spLocks noChangeArrowheads="1"/>
          </p:cNvSpPr>
          <p:nvPr/>
        </p:nvSpPr>
        <p:spPr bwMode="auto">
          <a:xfrm>
            <a:off x="2894013" y="3581401"/>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6" name="Oval 62"/>
          <p:cNvSpPr>
            <a:spLocks noChangeArrowheads="1"/>
          </p:cNvSpPr>
          <p:nvPr/>
        </p:nvSpPr>
        <p:spPr bwMode="auto">
          <a:xfrm>
            <a:off x="4551363" y="525303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8127" name="Line 63"/>
          <p:cNvSpPr>
            <a:spLocks noChangeShapeType="1"/>
          </p:cNvSpPr>
          <p:nvPr/>
        </p:nvSpPr>
        <p:spPr bwMode="auto">
          <a:xfrm>
            <a:off x="2613026" y="5908675"/>
            <a:ext cx="312261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28" name="Line 64"/>
          <p:cNvSpPr>
            <a:spLocks noChangeShapeType="1"/>
          </p:cNvSpPr>
          <p:nvPr/>
        </p:nvSpPr>
        <p:spPr bwMode="auto">
          <a:xfrm flipV="1">
            <a:off x="2613025" y="2576513"/>
            <a:ext cx="1588" cy="33321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29" name="Text Box 65"/>
          <p:cNvSpPr txBox="1">
            <a:spLocks noChangeArrowheads="1"/>
          </p:cNvSpPr>
          <p:nvPr/>
        </p:nvSpPr>
        <p:spPr bwMode="auto">
          <a:xfrm>
            <a:off x="2197100" y="2025650"/>
            <a:ext cx="367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RHEUMATOID ARTHRITIS (N=24)</a:t>
            </a:r>
          </a:p>
        </p:txBody>
      </p:sp>
      <p:sp>
        <p:nvSpPr>
          <p:cNvPr id="88130" name="Text Box 66"/>
          <p:cNvSpPr txBox="1">
            <a:spLocks noChangeArrowheads="1"/>
          </p:cNvSpPr>
          <p:nvPr/>
        </p:nvSpPr>
        <p:spPr bwMode="auto">
          <a:xfrm>
            <a:off x="6324601" y="2803526"/>
            <a:ext cx="37496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Here, there are two variables (HADS depression score and SIS) plotted against each other</a:t>
            </a:r>
          </a:p>
          <a:p>
            <a:endParaRPr lang="en-GB" altLang="en-US"/>
          </a:p>
          <a:p>
            <a:r>
              <a:rPr lang="en-GB" altLang="en-US"/>
              <a:t>The question is – </a:t>
            </a:r>
          </a:p>
          <a:p>
            <a:r>
              <a:rPr lang="en-GB" altLang="en-US"/>
              <a:t>do HADS scores correlate with SIS ratings?</a:t>
            </a:r>
          </a:p>
        </p:txBody>
      </p:sp>
    </p:spTree>
    <p:extLst>
      <p:ext uri="{BB962C8B-B14F-4D97-AF65-F5344CB8AC3E}">
        <p14:creationId xmlns:p14="http://schemas.microsoft.com/office/powerpoint/2010/main" val="2560908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90800" y="990600"/>
            <a:ext cx="7456488" cy="609600"/>
          </a:xfrm>
        </p:spPr>
        <p:txBody>
          <a:bodyPr>
            <a:normAutofit fontScale="90000"/>
          </a:bodyPr>
          <a:lstStyle/>
          <a:p>
            <a:r>
              <a:rPr lang="en-GB" altLang="en-US"/>
              <a:t>CORRELATION</a:t>
            </a:r>
          </a:p>
        </p:txBody>
      </p:sp>
      <p:sp>
        <p:nvSpPr>
          <p:cNvPr id="89091" name="Rectangle 3"/>
          <p:cNvSpPr>
            <a:spLocks noChangeArrowheads="1"/>
          </p:cNvSpPr>
          <p:nvPr/>
        </p:nvSpPr>
        <p:spPr bwMode="auto">
          <a:xfrm>
            <a:off x="3998914" y="6326188"/>
            <a:ext cx="33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SIS</a:t>
            </a:r>
            <a:endParaRPr lang="en-GB" altLang="en-US" sz="2400" b="0">
              <a:latin typeface="Times New Roman" panose="02020603050405020304" pitchFamily="18" charset="0"/>
            </a:endParaRPr>
          </a:p>
        </p:txBody>
      </p:sp>
      <p:sp>
        <p:nvSpPr>
          <p:cNvPr id="89092" name="Rectangle 4"/>
          <p:cNvSpPr>
            <a:spLocks noChangeArrowheads="1"/>
          </p:cNvSpPr>
          <p:nvPr/>
        </p:nvSpPr>
        <p:spPr bwMode="auto">
          <a:xfrm>
            <a:off x="5634038"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30</a:t>
            </a:r>
            <a:endParaRPr lang="en-GB" altLang="en-US" sz="2400" b="0">
              <a:latin typeface="Times New Roman" panose="02020603050405020304" pitchFamily="18" charset="0"/>
            </a:endParaRPr>
          </a:p>
        </p:txBody>
      </p:sp>
      <p:sp>
        <p:nvSpPr>
          <p:cNvPr id="89093" name="Rectangle 5"/>
          <p:cNvSpPr>
            <a:spLocks noChangeArrowheads="1"/>
          </p:cNvSpPr>
          <p:nvPr/>
        </p:nvSpPr>
        <p:spPr bwMode="auto">
          <a:xfrm>
            <a:off x="5103813"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25</a:t>
            </a:r>
            <a:endParaRPr lang="en-GB" altLang="en-US" sz="2400" b="0">
              <a:latin typeface="Times New Roman" panose="02020603050405020304" pitchFamily="18" charset="0"/>
            </a:endParaRPr>
          </a:p>
        </p:txBody>
      </p:sp>
      <p:sp>
        <p:nvSpPr>
          <p:cNvPr id="89094" name="Rectangle 6"/>
          <p:cNvSpPr>
            <a:spLocks noChangeArrowheads="1"/>
          </p:cNvSpPr>
          <p:nvPr/>
        </p:nvSpPr>
        <p:spPr bwMode="auto">
          <a:xfrm>
            <a:off x="4586288"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20</a:t>
            </a:r>
            <a:endParaRPr lang="en-GB" altLang="en-US" sz="2400" b="0">
              <a:latin typeface="Times New Roman" panose="02020603050405020304" pitchFamily="18" charset="0"/>
            </a:endParaRPr>
          </a:p>
        </p:txBody>
      </p:sp>
      <p:sp>
        <p:nvSpPr>
          <p:cNvPr id="89095" name="Rectangle 7"/>
          <p:cNvSpPr>
            <a:spLocks noChangeArrowheads="1"/>
          </p:cNvSpPr>
          <p:nvPr/>
        </p:nvSpPr>
        <p:spPr bwMode="auto">
          <a:xfrm>
            <a:off x="4067175"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15</a:t>
            </a:r>
            <a:endParaRPr lang="en-GB" altLang="en-US" sz="2400" b="0">
              <a:latin typeface="Times New Roman" panose="02020603050405020304" pitchFamily="18" charset="0"/>
            </a:endParaRPr>
          </a:p>
        </p:txBody>
      </p:sp>
      <p:sp>
        <p:nvSpPr>
          <p:cNvPr id="89096" name="Rectangle 8"/>
          <p:cNvSpPr>
            <a:spLocks noChangeArrowheads="1"/>
          </p:cNvSpPr>
          <p:nvPr/>
        </p:nvSpPr>
        <p:spPr bwMode="auto">
          <a:xfrm>
            <a:off x="3548063"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89097" name="Rectangle 9"/>
          <p:cNvSpPr>
            <a:spLocks noChangeArrowheads="1"/>
          </p:cNvSpPr>
          <p:nvPr/>
        </p:nvSpPr>
        <p:spPr bwMode="auto">
          <a:xfrm>
            <a:off x="3086100" y="59070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5</a:t>
            </a:r>
            <a:endParaRPr lang="en-GB" altLang="en-US" sz="2400" b="0">
              <a:latin typeface="Times New Roman" panose="02020603050405020304" pitchFamily="18" charset="0"/>
            </a:endParaRPr>
          </a:p>
        </p:txBody>
      </p:sp>
      <p:sp>
        <p:nvSpPr>
          <p:cNvPr id="89098" name="Rectangle 10"/>
          <p:cNvSpPr>
            <a:spLocks noChangeArrowheads="1"/>
          </p:cNvSpPr>
          <p:nvPr/>
        </p:nvSpPr>
        <p:spPr bwMode="auto">
          <a:xfrm>
            <a:off x="2555875" y="59070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89099" name="Rectangle 11"/>
          <p:cNvSpPr>
            <a:spLocks noChangeArrowheads="1"/>
          </p:cNvSpPr>
          <p:nvPr/>
        </p:nvSpPr>
        <p:spPr bwMode="auto">
          <a:xfrm rot="-5400000">
            <a:off x="1208670" y="4020572"/>
            <a:ext cx="17180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HADS Depression</a:t>
            </a:r>
            <a:endParaRPr lang="en-GB" altLang="en-US" sz="2400" b="0">
              <a:latin typeface="Times New Roman" panose="02020603050405020304" pitchFamily="18" charset="0"/>
            </a:endParaRPr>
          </a:p>
        </p:txBody>
      </p:sp>
      <p:sp>
        <p:nvSpPr>
          <p:cNvPr id="89100" name="Rectangle 12"/>
          <p:cNvSpPr>
            <a:spLocks noChangeArrowheads="1"/>
          </p:cNvSpPr>
          <p:nvPr/>
        </p:nvSpPr>
        <p:spPr bwMode="auto">
          <a:xfrm>
            <a:off x="2341563" y="2428876"/>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16</a:t>
            </a:r>
            <a:endParaRPr lang="en-GB" altLang="en-US" sz="2400" b="0">
              <a:latin typeface="Times New Roman" panose="02020603050405020304" pitchFamily="18" charset="0"/>
            </a:endParaRPr>
          </a:p>
        </p:txBody>
      </p:sp>
      <p:sp>
        <p:nvSpPr>
          <p:cNvPr id="89101" name="Rectangle 13"/>
          <p:cNvSpPr>
            <a:spLocks noChangeArrowheads="1"/>
          </p:cNvSpPr>
          <p:nvPr/>
        </p:nvSpPr>
        <p:spPr bwMode="auto">
          <a:xfrm>
            <a:off x="2341563" y="28463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14</a:t>
            </a:r>
            <a:endParaRPr lang="en-GB" altLang="en-US" sz="2400" b="0">
              <a:latin typeface="Times New Roman" panose="02020603050405020304" pitchFamily="18" charset="0"/>
            </a:endParaRPr>
          </a:p>
        </p:txBody>
      </p:sp>
      <p:sp>
        <p:nvSpPr>
          <p:cNvPr id="89102" name="Rectangle 14"/>
          <p:cNvSpPr>
            <a:spLocks noChangeArrowheads="1"/>
          </p:cNvSpPr>
          <p:nvPr/>
        </p:nvSpPr>
        <p:spPr bwMode="auto">
          <a:xfrm>
            <a:off x="2341563" y="32654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12</a:t>
            </a:r>
            <a:endParaRPr lang="en-GB" altLang="en-US" sz="2400" b="0">
              <a:latin typeface="Times New Roman" panose="02020603050405020304" pitchFamily="18" charset="0"/>
            </a:endParaRPr>
          </a:p>
        </p:txBody>
      </p:sp>
      <p:sp>
        <p:nvSpPr>
          <p:cNvPr id="89103" name="Rectangle 15"/>
          <p:cNvSpPr>
            <a:spLocks noChangeArrowheads="1"/>
          </p:cNvSpPr>
          <p:nvPr/>
        </p:nvSpPr>
        <p:spPr bwMode="auto">
          <a:xfrm>
            <a:off x="2341563" y="3683001"/>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89104" name="Rectangle 16"/>
          <p:cNvSpPr>
            <a:spLocks noChangeArrowheads="1"/>
          </p:cNvSpPr>
          <p:nvPr/>
        </p:nvSpPr>
        <p:spPr bwMode="auto">
          <a:xfrm>
            <a:off x="2443163" y="4089401"/>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8</a:t>
            </a:r>
            <a:endParaRPr lang="en-GB" altLang="en-US" sz="2400" b="0">
              <a:latin typeface="Times New Roman" panose="02020603050405020304" pitchFamily="18" charset="0"/>
            </a:endParaRPr>
          </a:p>
        </p:txBody>
      </p:sp>
      <p:sp>
        <p:nvSpPr>
          <p:cNvPr id="89105" name="Rectangle 17"/>
          <p:cNvSpPr>
            <a:spLocks noChangeArrowheads="1"/>
          </p:cNvSpPr>
          <p:nvPr/>
        </p:nvSpPr>
        <p:spPr bwMode="auto">
          <a:xfrm>
            <a:off x="2443163" y="4506914"/>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6</a:t>
            </a:r>
            <a:endParaRPr lang="en-GB" altLang="en-US" sz="2400" b="0">
              <a:latin typeface="Times New Roman" panose="02020603050405020304" pitchFamily="18" charset="0"/>
            </a:endParaRPr>
          </a:p>
        </p:txBody>
      </p:sp>
      <p:sp>
        <p:nvSpPr>
          <p:cNvPr id="89106" name="Rectangle 18"/>
          <p:cNvSpPr>
            <a:spLocks noChangeArrowheads="1"/>
          </p:cNvSpPr>
          <p:nvPr/>
        </p:nvSpPr>
        <p:spPr bwMode="auto">
          <a:xfrm>
            <a:off x="2443163" y="49244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4</a:t>
            </a:r>
            <a:endParaRPr lang="en-GB" altLang="en-US" sz="2400" b="0">
              <a:latin typeface="Times New Roman" panose="02020603050405020304" pitchFamily="18" charset="0"/>
            </a:endParaRPr>
          </a:p>
        </p:txBody>
      </p:sp>
      <p:sp>
        <p:nvSpPr>
          <p:cNvPr id="89107" name="Rectangle 19"/>
          <p:cNvSpPr>
            <a:spLocks noChangeArrowheads="1"/>
          </p:cNvSpPr>
          <p:nvPr/>
        </p:nvSpPr>
        <p:spPr bwMode="auto">
          <a:xfrm>
            <a:off x="2443163" y="53435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a:t>
            </a:r>
            <a:endParaRPr lang="en-GB" altLang="en-US" sz="2400" b="0">
              <a:latin typeface="Times New Roman" panose="02020603050405020304" pitchFamily="18" charset="0"/>
            </a:endParaRPr>
          </a:p>
        </p:txBody>
      </p:sp>
      <p:sp>
        <p:nvSpPr>
          <p:cNvPr id="89108" name="Rectangle 20"/>
          <p:cNvSpPr>
            <a:spLocks noChangeArrowheads="1"/>
          </p:cNvSpPr>
          <p:nvPr/>
        </p:nvSpPr>
        <p:spPr bwMode="auto">
          <a:xfrm>
            <a:off x="2443163" y="5681664"/>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89109" name="Rectangle 21"/>
          <p:cNvSpPr>
            <a:spLocks noChangeArrowheads="1"/>
          </p:cNvSpPr>
          <p:nvPr/>
        </p:nvSpPr>
        <p:spPr bwMode="auto">
          <a:xfrm>
            <a:off x="5713414" y="5919789"/>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0" name="Rectangle 22"/>
          <p:cNvSpPr>
            <a:spLocks noChangeArrowheads="1"/>
          </p:cNvSpPr>
          <p:nvPr/>
        </p:nvSpPr>
        <p:spPr bwMode="auto">
          <a:xfrm>
            <a:off x="5194301"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1" name="Rectangle 23"/>
          <p:cNvSpPr>
            <a:spLocks noChangeArrowheads="1"/>
          </p:cNvSpPr>
          <p:nvPr/>
        </p:nvSpPr>
        <p:spPr bwMode="auto">
          <a:xfrm>
            <a:off x="4676775" y="5919789"/>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2" name="Rectangle 24"/>
          <p:cNvSpPr>
            <a:spLocks noChangeArrowheads="1"/>
          </p:cNvSpPr>
          <p:nvPr/>
        </p:nvSpPr>
        <p:spPr bwMode="auto">
          <a:xfrm>
            <a:off x="4157664" y="5919789"/>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3" name="Rectangle 25"/>
          <p:cNvSpPr>
            <a:spLocks noChangeArrowheads="1"/>
          </p:cNvSpPr>
          <p:nvPr/>
        </p:nvSpPr>
        <p:spPr bwMode="auto">
          <a:xfrm>
            <a:off x="3638550" y="5919789"/>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4" name="Rectangle 26"/>
          <p:cNvSpPr>
            <a:spLocks noChangeArrowheads="1"/>
          </p:cNvSpPr>
          <p:nvPr/>
        </p:nvSpPr>
        <p:spPr bwMode="auto">
          <a:xfrm>
            <a:off x="3119439"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5" name="Rectangle 27"/>
          <p:cNvSpPr>
            <a:spLocks noChangeArrowheads="1"/>
          </p:cNvSpPr>
          <p:nvPr/>
        </p:nvSpPr>
        <p:spPr bwMode="auto">
          <a:xfrm>
            <a:off x="2589214"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6" name="Rectangle 28"/>
          <p:cNvSpPr>
            <a:spLocks noChangeArrowheads="1"/>
          </p:cNvSpPr>
          <p:nvPr/>
        </p:nvSpPr>
        <p:spPr bwMode="auto">
          <a:xfrm>
            <a:off x="2578101" y="2554289"/>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7" name="Rectangle 29"/>
          <p:cNvSpPr>
            <a:spLocks noChangeArrowheads="1"/>
          </p:cNvSpPr>
          <p:nvPr/>
        </p:nvSpPr>
        <p:spPr bwMode="auto">
          <a:xfrm>
            <a:off x="2578101" y="2971801"/>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8" name="Rectangle 30"/>
          <p:cNvSpPr>
            <a:spLocks noChangeArrowheads="1"/>
          </p:cNvSpPr>
          <p:nvPr/>
        </p:nvSpPr>
        <p:spPr bwMode="auto">
          <a:xfrm>
            <a:off x="2578101" y="3389314"/>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19" name="Rectangle 31"/>
          <p:cNvSpPr>
            <a:spLocks noChangeArrowheads="1"/>
          </p:cNvSpPr>
          <p:nvPr/>
        </p:nvSpPr>
        <p:spPr bwMode="auto">
          <a:xfrm>
            <a:off x="2578101" y="3808414"/>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0" name="Rectangle 32"/>
          <p:cNvSpPr>
            <a:spLocks noChangeArrowheads="1"/>
          </p:cNvSpPr>
          <p:nvPr/>
        </p:nvSpPr>
        <p:spPr bwMode="auto">
          <a:xfrm>
            <a:off x="2578101" y="4225925"/>
            <a:ext cx="34925"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1" name="Rectangle 33"/>
          <p:cNvSpPr>
            <a:spLocks noChangeArrowheads="1"/>
          </p:cNvSpPr>
          <p:nvPr/>
        </p:nvSpPr>
        <p:spPr bwMode="auto">
          <a:xfrm>
            <a:off x="2578101" y="4643439"/>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2" name="Rectangle 34"/>
          <p:cNvSpPr>
            <a:spLocks noChangeArrowheads="1"/>
          </p:cNvSpPr>
          <p:nvPr/>
        </p:nvSpPr>
        <p:spPr bwMode="auto">
          <a:xfrm>
            <a:off x="2578101" y="5060951"/>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3" name="Rectangle 35"/>
          <p:cNvSpPr>
            <a:spLocks noChangeArrowheads="1"/>
          </p:cNvSpPr>
          <p:nvPr/>
        </p:nvSpPr>
        <p:spPr bwMode="auto">
          <a:xfrm>
            <a:off x="2578101" y="5478464"/>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4" name="Rectangle 36"/>
          <p:cNvSpPr>
            <a:spLocks noChangeArrowheads="1"/>
          </p:cNvSpPr>
          <p:nvPr/>
        </p:nvSpPr>
        <p:spPr bwMode="auto">
          <a:xfrm>
            <a:off x="2578101" y="5886450"/>
            <a:ext cx="34925"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5" name="Rectangle 37"/>
          <p:cNvSpPr>
            <a:spLocks noChangeArrowheads="1"/>
          </p:cNvSpPr>
          <p:nvPr/>
        </p:nvSpPr>
        <p:spPr bwMode="auto">
          <a:xfrm>
            <a:off x="2613026" y="2576513"/>
            <a:ext cx="3122613" cy="3332162"/>
          </a:xfrm>
          <a:prstGeom prst="rect">
            <a:avLst/>
          </a:prstGeom>
          <a:solidFill>
            <a:srgbClr val="FFFFFF"/>
          </a:solidFill>
          <a:ln w="11113">
            <a:solidFill>
              <a:srgbClr val="FFFFFF"/>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baseline="-25000"/>
          </a:p>
        </p:txBody>
      </p:sp>
      <p:sp>
        <p:nvSpPr>
          <p:cNvPr id="89126" name="Rectangle 38"/>
          <p:cNvSpPr>
            <a:spLocks noChangeArrowheads="1"/>
          </p:cNvSpPr>
          <p:nvPr/>
        </p:nvSpPr>
        <p:spPr bwMode="auto">
          <a:xfrm>
            <a:off x="2613026" y="2576513"/>
            <a:ext cx="3122613" cy="333216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7" name="Oval 39"/>
          <p:cNvSpPr>
            <a:spLocks noChangeArrowheads="1"/>
          </p:cNvSpPr>
          <p:nvPr/>
        </p:nvSpPr>
        <p:spPr bwMode="auto">
          <a:xfrm>
            <a:off x="4765676" y="54562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8" name="Oval 40"/>
          <p:cNvSpPr>
            <a:spLocks noChangeArrowheads="1"/>
          </p:cNvSpPr>
          <p:nvPr/>
        </p:nvSpPr>
        <p:spPr bwMode="auto">
          <a:xfrm>
            <a:off x="4449763" y="503872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29" name="Oval 41"/>
          <p:cNvSpPr>
            <a:spLocks noChangeArrowheads="1"/>
          </p:cNvSpPr>
          <p:nvPr/>
        </p:nvSpPr>
        <p:spPr bwMode="auto">
          <a:xfrm>
            <a:off x="5386388" y="5670551"/>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0" name="Oval 42"/>
          <p:cNvSpPr>
            <a:spLocks noChangeArrowheads="1"/>
          </p:cNvSpPr>
          <p:nvPr/>
        </p:nvSpPr>
        <p:spPr bwMode="auto">
          <a:xfrm>
            <a:off x="2781301" y="54562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1" name="Oval 43"/>
          <p:cNvSpPr>
            <a:spLocks noChangeArrowheads="1"/>
          </p:cNvSpPr>
          <p:nvPr/>
        </p:nvSpPr>
        <p:spPr bwMode="auto">
          <a:xfrm>
            <a:off x="4765676" y="5670551"/>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2" name="Oval 44"/>
          <p:cNvSpPr>
            <a:spLocks noChangeArrowheads="1"/>
          </p:cNvSpPr>
          <p:nvPr/>
        </p:nvSpPr>
        <p:spPr bwMode="auto">
          <a:xfrm>
            <a:off x="3198813" y="525303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3" name="Oval 45"/>
          <p:cNvSpPr>
            <a:spLocks noChangeArrowheads="1"/>
          </p:cNvSpPr>
          <p:nvPr/>
        </p:nvSpPr>
        <p:spPr bwMode="auto">
          <a:xfrm>
            <a:off x="2679701" y="4203701"/>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4" name="Oval 46"/>
          <p:cNvSpPr>
            <a:spLocks noChangeArrowheads="1"/>
          </p:cNvSpPr>
          <p:nvPr/>
        </p:nvSpPr>
        <p:spPr bwMode="auto">
          <a:xfrm>
            <a:off x="3097213" y="503872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5" name="Oval 47"/>
          <p:cNvSpPr>
            <a:spLocks noChangeArrowheads="1"/>
          </p:cNvSpPr>
          <p:nvPr/>
        </p:nvSpPr>
        <p:spPr bwMode="auto">
          <a:xfrm>
            <a:off x="3311526" y="503872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6" name="Oval 48"/>
          <p:cNvSpPr>
            <a:spLocks noChangeArrowheads="1"/>
          </p:cNvSpPr>
          <p:nvPr/>
        </p:nvSpPr>
        <p:spPr bwMode="auto">
          <a:xfrm>
            <a:off x="4248151" y="5670551"/>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7" name="Oval 49"/>
          <p:cNvSpPr>
            <a:spLocks noChangeArrowheads="1"/>
          </p:cNvSpPr>
          <p:nvPr/>
        </p:nvSpPr>
        <p:spPr bwMode="auto">
          <a:xfrm>
            <a:off x="3311526" y="5670551"/>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8" name="Oval 50"/>
          <p:cNvSpPr>
            <a:spLocks noChangeArrowheads="1"/>
          </p:cNvSpPr>
          <p:nvPr/>
        </p:nvSpPr>
        <p:spPr bwMode="auto">
          <a:xfrm>
            <a:off x="3198813" y="3795713"/>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39" name="Oval 51"/>
          <p:cNvSpPr>
            <a:spLocks noChangeArrowheads="1"/>
          </p:cNvSpPr>
          <p:nvPr/>
        </p:nvSpPr>
        <p:spPr bwMode="auto">
          <a:xfrm>
            <a:off x="2995613" y="4621214"/>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0" name="Oval 52"/>
          <p:cNvSpPr>
            <a:spLocks noChangeArrowheads="1"/>
          </p:cNvSpPr>
          <p:nvPr/>
        </p:nvSpPr>
        <p:spPr bwMode="auto">
          <a:xfrm>
            <a:off x="2679701" y="483552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1" name="Oval 53"/>
          <p:cNvSpPr>
            <a:spLocks noChangeArrowheads="1"/>
          </p:cNvSpPr>
          <p:nvPr/>
        </p:nvSpPr>
        <p:spPr bwMode="auto">
          <a:xfrm>
            <a:off x="2894013" y="4000501"/>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2" name="Oval 54"/>
          <p:cNvSpPr>
            <a:spLocks noChangeArrowheads="1"/>
          </p:cNvSpPr>
          <p:nvPr/>
        </p:nvSpPr>
        <p:spPr bwMode="auto">
          <a:xfrm>
            <a:off x="4349751" y="545623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3" name="Oval 55"/>
          <p:cNvSpPr>
            <a:spLocks noChangeArrowheads="1"/>
          </p:cNvSpPr>
          <p:nvPr/>
        </p:nvSpPr>
        <p:spPr bwMode="auto">
          <a:xfrm>
            <a:off x="2679701" y="4621214"/>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4" name="Oval 56"/>
          <p:cNvSpPr>
            <a:spLocks noChangeArrowheads="1"/>
          </p:cNvSpPr>
          <p:nvPr/>
        </p:nvSpPr>
        <p:spPr bwMode="auto">
          <a:xfrm>
            <a:off x="4033839" y="4203701"/>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5" name="Oval 57"/>
          <p:cNvSpPr>
            <a:spLocks noChangeArrowheads="1"/>
          </p:cNvSpPr>
          <p:nvPr/>
        </p:nvSpPr>
        <p:spPr bwMode="auto">
          <a:xfrm>
            <a:off x="2679701" y="4418014"/>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6" name="Oval 58"/>
          <p:cNvSpPr>
            <a:spLocks noChangeArrowheads="1"/>
          </p:cNvSpPr>
          <p:nvPr/>
        </p:nvSpPr>
        <p:spPr bwMode="auto">
          <a:xfrm>
            <a:off x="4033839" y="545623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7" name="Oval 59"/>
          <p:cNvSpPr>
            <a:spLocks noChangeArrowheads="1"/>
          </p:cNvSpPr>
          <p:nvPr/>
        </p:nvSpPr>
        <p:spPr bwMode="auto">
          <a:xfrm>
            <a:off x="3514726" y="52530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8" name="Oval 60"/>
          <p:cNvSpPr>
            <a:spLocks noChangeArrowheads="1"/>
          </p:cNvSpPr>
          <p:nvPr/>
        </p:nvSpPr>
        <p:spPr bwMode="auto">
          <a:xfrm>
            <a:off x="3616326" y="503872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49" name="Oval 61"/>
          <p:cNvSpPr>
            <a:spLocks noChangeArrowheads="1"/>
          </p:cNvSpPr>
          <p:nvPr/>
        </p:nvSpPr>
        <p:spPr bwMode="auto">
          <a:xfrm>
            <a:off x="2894013" y="3581401"/>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50" name="Oval 62"/>
          <p:cNvSpPr>
            <a:spLocks noChangeArrowheads="1"/>
          </p:cNvSpPr>
          <p:nvPr/>
        </p:nvSpPr>
        <p:spPr bwMode="auto">
          <a:xfrm>
            <a:off x="4551363" y="525303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89151" name="Freeform 63"/>
          <p:cNvSpPr>
            <a:spLocks/>
          </p:cNvSpPr>
          <p:nvPr/>
        </p:nvSpPr>
        <p:spPr bwMode="auto">
          <a:xfrm>
            <a:off x="4168776" y="5219701"/>
            <a:ext cx="1577975" cy="733425"/>
          </a:xfrm>
          <a:custGeom>
            <a:avLst/>
            <a:gdLst>
              <a:gd name="T0" fmla="*/ 2147483647 w 994"/>
              <a:gd name="T1" fmla="*/ 2147483647 h 462"/>
              <a:gd name="T2" fmla="*/ 2147483647 w 994"/>
              <a:gd name="T3" fmla="*/ 2147483647 h 462"/>
              <a:gd name="T4" fmla="*/ 2147483647 w 994"/>
              <a:gd name="T5" fmla="*/ 0 h 462"/>
              <a:gd name="T6" fmla="*/ 0 w 994"/>
              <a:gd name="T7" fmla="*/ 2147483647 h 462"/>
              <a:gd name="T8" fmla="*/ 2147483647 w 994"/>
              <a:gd name="T9" fmla="*/ 2147483647 h 462"/>
              <a:gd name="T10" fmla="*/ 0 60000 65536"/>
              <a:gd name="T11" fmla="*/ 0 60000 65536"/>
              <a:gd name="T12" fmla="*/ 0 60000 65536"/>
              <a:gd name="T13" fmla="*/ 0 60000 65536"/>
              <a:gd name="T14" fmla="*/ 0 60000 65536"/>
              <a:gd name="T15" fmla="*/ 0 w 994"/>
              <a:gd name="T16" fmla="*/ 0 h 462"/>
              <a:gd name="T17" fmla="*/ 994 w 994"/>
              <a:gd name="T18" fmla="*/ 462 h 462"/>
            </a:gdLst>
            <a:ahLst/>
            <a:cxnLst>
              <a:cxn ang="T10">
                <a:pos x="T0" y="T1"/>
              </a:cxn>
              <a:cxn ang="T11">
                <a:pos x="T2" y="T3"/>
              </a:cxn>
              <a:cxn ang="T12">
                <a:pos x="T4" y="T5"/>
              </a:cxn>
              <a:cxn ang="T13">
                <a:pos x="T6" y="T7"/>
              </a:cxn>
              <a:cxn ang="T14">
                <a:pos x="T8" y="T9"/>
              </a:cxn>
            </a:cxnLst>
            <a:rect l="T15" t="T16" r="T17" b="T18"/>
            <a:pathLst>
              <a:path w="994" h="462">
                <a:moveTo>
                  <a:pt x="980" y="462"/>
                </a:moveTo>
                <a:lnTo>
                  <a:pt x="994" y="441"/>
                </a:lnTo>
                <a:lnTo>
                  <a:pt x="7" y="0"/>
                </a:lnTo>
                <a:lnTo>
                  <a:pt x="0" y="14"/>
                </a:lnTo>
                <a:lnTo>
                  <a:pt x="980" y="462"/>
                </a:lnTo>
                <a:close/>
              </a:path>
            </a:pathLst>
          </a:custGeom>
          <a:solidFill>
            <a:srgbClr val="FF0000"/>
          </a:solidFill>
          <a:ln w="11113">
            <a:solidFill>
              <a:srgbClr val="FF0000"/>
            </a:solidFill>
            <a:round/>
            <a:headEnd/>
            <a:tailEnd/>
          </a:ln>
        </p:spPr>
        <p:txBody>
          <a:bodyPr/>
          <a:lstStyle/>
          <a:p>
            <a:endParaRPr lang="en-US"/>
          </a:p>
        </p:txBody>
      </p:sp>
      <p:sp>
        <p:nvSpPr>
          <p:cNvPr id="89152" name="Freeform 64"/>
          <p:cNvSpPr>
            <a:spLocks/>
          </p:cNvSpPr>
          <p:nvPr/>
        </p:nvSpPr>
        <p:spPr bwMode="auto">
          <a:xfrm>
            <a:off x="2600326" y="4508501"/>
            <a:ext cx="1579563" cy="733425"/>
          </a:xfrm>
          <a:custGeom>
            <a:avLst/>
            <a:gdLst>
              <a:gd name="T0" fmla="*/ 2147483647 w 995"/>
              <a:gd name="T1" fmla="*/ 2147483647 h 462"/>
              <a:gd name="T2" fmla="*/ 2147483647 w 995"/>
              <a:gd name="T3" fmla="*/ 2147483647 h 462"/>
              <a:gd name="T4" fmla="*/ 2147483647 w 995"/>
              <a:gd name="T5" fmla="*/ 0 h 462"/>
              <a:gd name="T6" fmla="*/ 0 w 995"/>
              <a:gd name="T7" fmla="*/ 2147483647 h 462"/>
              <a:gd name="T8" fmla="*/ 2147483647 w 995"/>
              <a:gd name="T9" fmla="*/ 2147483647 h 462"/>
              <a:gd name="T10" fmla="*/ 0 60000 65536"/>
              <a:gd name="T11" fmla="*/ 0 60000 65536"/>
              <a:gd name="T12" fmla="*/ 0 60000 65536"/>
              <a:gd name="T13" fmla="*/ 0 60000 65536"/>
              <a:gd name="T14" fmla="*/ 0 60000 65536"/>
              <a:gd name="T15" fmla="*/ 0 w 995"/>
              <a:gd name="T16" fmla="*/ 0 h 462"/>
              <a:gd name="T17" fmla="*/ 995 w 995"/>
              <a:gd name="T18" fmla="*/ 462 h 462"/>
            </a:gdLst>
            <a:ahLst/>
            <a:cxnLst>
              <a:cxn ang="T10">
                <a:pos x="T0" y="T1"/>
              </a:cxn>
              <a:cxn ang="T11">
                <a:pos x="T2" y="T3"/>
              </a:cxn>
              <a:cxn ang="T12">
                <a:pos x="T4" y="T5"/>
              </a:cxn>
              <a:cxn ang="T13">
                <a:pos x="T6" y="T7"/>
              </a:cxn>
              <a:cxn ang="T14">
                <a:pos x="T8" y="T9"/>
              </a:cxn>
            </a:cxnLst>
            <a:rect l="T15" t="T16" r="T17" b="T18"/>
            <a:pathLst>
              <a:path w="995" h="462">
                <a:moveTo>
                  <a:pt x="988" y="462"/>
                </a:moveTo>
                <a:lnTo>
                  <a:pt x="995" y="448"/>
                </a:lnTo>
                <a:lnTo>
                  <a:pt x="15" y="0"/>
                </a:lnTo>
                <a:lnTo>
                  <a:pt x="0" y="14"/>
                </a:lnTo>
                <a:lnTo>
                  <a:pt x="988" y="462"/>
                </a:lnTo>
                <a:close/>
              </a:path>
            </a:pathLst>
          </a:custGeom>
          <a:solidFill>
            <a:srgbClr val="FF0000"/>
          </a:solidFill>
          <a:ln w="11113">
            <a:solidFill>
              <a:srgbClr val="FF0000"/>
            </a:solidFill>
            <a:round/>
            <a:headEnd/>
            <a:tailEnd/>
          </a:ln>
        </p:spPr>
        <p:txBody>
          <a:bodyPr/>
          <a:lstStyle/>
          <a:p>
            <a:endParaRPr lang="en-US"/>
          </a:p>
        </p:txBody>
      </p:sp>
      <p:sp>
        <p:nvSpPr>
          <p:cNvPr id="89153" name="Line 65"/>
          <p:cNvSpPr>
            <a:spLocks noChangeShapeType="1"/>
          </p:cNvSpPr>
          <p:nvPr/>
        </p:nvSpPr>
        <p:spPr bwMode="auto">
          <a:xfrm>
            <a:off x="2613026" y="5908675"/>
            <a:ext cx="312261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54" name="Line 66"/>
          <p:cNvSpPr>
            <a:spLocks noChangeShapeType="1"/>
          </p:cNvSpPr>
          <p:nvPr/>
        </p:nvSpPr>
        <p:spPr bwMode="auto">
          <a:xfrm flipV="1">
            <a:off x="2613025" y="2576513"/>
            <a:ext cx="1588" cy="33321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55" name="Text Box 67"/>
          <p:cNvSpPr txBox="1">
            <a:spLocks noChangeArrowheads="1"/>
          </p:cNvSpPr>
          <p:nvPr/>
        </p:nvSpPr>
        <p:spPr bwMode="auto">
          <a:xfrm>
            <a:off x="2197100" y="2025650"/>
            <a:ext cx="367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RHEUMATOID ARTHRITIS (N=24)</a:t>
            </a:r>
          </a:p>
        </p:txBody>
      </p:sp>
      <p:sp>
        <p:nvSpPr>
          <p:cNvPr id="89156" name="Text Box 68"/>
          <p:cNvSpPr txBox="1">
            <a:spLocks noChangeArrowheads="1"/>
          </p:cNvSpPr>
          <p:nvPr/>
        </p:nvSpPr>
        <p:spPr bwMode="auto">
          <a:xfrm>
            <a:off x="4579939" y="2719388"/>
            <a:ext cx="1076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solidFill>
                  <a:srgbClr val="FF0066"/>
                </a:solidFill>
              </a:rPr>
              <a:t>r</a:t>
            </a:r>
            <a:r>
              <a:rPr lang="en-GB" altLang="en-US" sz="1800" baseline="30000">
                <a:solidFill>
                  <a:srgbClr val="FF0066"/>
                </a:solidFill>
              </a:rPr>
              <a:t>2</a:t>
            </a:r>
            <a:r>
              <a:rPr lang="en-GB" altLang="en-US" sz="1800">
                <a:solidFill>
                  <a:srgbClr val="FF0066"/>
                </a:solidFill>
              </a:rPr>
              <a:t>=0.34</a:t>
            </a:r>
          </a:p>
        </p:txBody>
      </p:sp>
      <p:sp>
        <p:nvSpPr>
          <p:cNvPr id="89157" name="Text Box 69"/>
          <p:cNvSpPr txBox="1">
            <a:spLocks noChangeArrowheads="1"/>
          </p:cNvSpPr>
          <p:nvPr/>
        </p:nvSpPr>
        <p:spPr bwMode="auto">
          <a:xfrm>
            <a:off x="6324601" y="1905001"/>
            <a:ext cx="37496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a:t>In correlation, the aim is to draw a line through the data such that the deviations of the points from the line (x</a:t>
            </a:r>
            <a:r>
              <a:rPr lang="en-GB" altLang="en-US" baseline="-25000"/>
              <a:t>n</a:t>
            </a:r>
            <a:r>
              <a:rPr lang="en-GB" altLang="en-US"/>
              <a:t>) are minimised</a:t>
            </a:r>
          </a:p>
          <a:p>
            <a:pPr>
              <a:spcBef>
                <a:spcPct val="50000"/>
              </a:spcBef>
            </a:pPr>
            <a:r>
              <a:rPr lang="en-GB" altLang="en-US"/>
              <a:t>Because deviations can be negative or positive, each is first squared, then the squared deviations are added together, and the square root taken</a:t>
            </a:r>
          </a:p>
        </p:txBody>
      </p:sp>
      <p:sp>
        <p:nvSpPr>
          <p:cNvPr id="89158" name="Line 70"/>
          <p:cNvSpPr>
            <a:spLocks noChangeShapeType="1"/>
          </p:cNvSpPr>
          <p:nvPr/>
        </p:nvSpPr>
        <p:spPr bwMode="auto">
          <a:xfrm>
            <a:off x="4038600" y="4267200"/>
            <a:ext cx="0" cy="9144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59" name="Line 71"/>
          <p:cNvSpPr>
            <a:spLocks noChangeShapeType="1"/>
          </p:cNvSpPr>
          <p:nvPr/>
        </p:nvSpPr>
        <p:spPr bwMode="auto">
          <a:xfrm flipV="1">
            <a:off x="3505200" y="4953000"/>
            <a:ext cx="0" cy="3048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60" name="Line 72"/>
          <p:cNvSpPr>
            <a:spLocks noChangeShapeType="1"/>
          </p:cNvSpPr>
          <p:nvPr/>
        </p:nvSpPr>
        <p:spPr bwMode="auto">
          <a:xfrm flipV="1">
            <a:off x="3124200" y="4724400"/>
            <a:ext cx="0" cy="3810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61" name="Line 73"/>
          <p:cNvSpPr>
            <a:spLocks noChangeShapeType="1"/>
          </p:cNvSpPr>
          <p:nvPr/>
        </p:nvSpPr>
        <p:spPr bwMode="auto">
          <a:xfrm>
            <a:off x="3200400" y="3810000"/>
            <a:ext cx="0" cy="990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62" name="Text Box 74"/>
          <p:cNvSpPr txBox="1">
            <a:spLocks noChangeArrowheads="1"/>
          </p:cNvSpPr>
          <p:nvPr/>
        </p:nvSpPr>
        <p:spPr bwMode="auto">
          <a:xfrm>
            <a:off x="3186114" y="4114800"/>
            <a:ext cx="395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x</a:t>
            </a:r>
            <a:r>
              <a:rPr lang="en-GB" altLang="en-US" sz="1600" baseline="-25000"/>
              <a:t>1</a:t>
            </a:r>
            <a:endParaRPr lang="en-GB" altLang="en-US" sz="1600"/>
          </a:p>
        </p:txBody>
      </p:sp>
      <p:sp>
        <p:nvSpPr>
          <p:cNvPr id="89163" name="Text Box 75"/>
          <p:cNvSpPr txBox="1">
            <a:spLocks noChangeArrowheads="1"/>
          </p:cNvSpPr>
          <p:nvPr/>
        </p:nvSpPr>
        <p:spPr bwMode="auto">
          <a:xfrm>
            <a:off x="4024314" y="4464050"/>
            <a:ext cx="395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x</a:t>
            </a:r>
            <a:r>
              <a:rPr lang="en-GB" altLang="en-US" sz="1600" baseline="-25000"/>
              <a:t>2</a:t>
            </a:r>
            <a:endParaRPr lang="en-GB" altLang="en-US" sz="1600"/>
          </a:p>
        </p:txBody>
      </p:sp>
      <p:sp>
        <p:nvSpPr>
          <p:cNvPr id="89164" name="Text Box 76"/>
          <p:cNvSpPr txBox="1">
            <a:spLocks noChangeArrowheads="1"/>
          </p:cNvSpPr>
          <p:nvPr/>
        </p:nvSpPr>
        <p:spPr bwMode="auto">
          <a:xfrm>
            <a:off x="2743200" y="4692650"/>
            <a:ext cx="395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x</a:t>
            </a:r>
            <a:r>
              <a:rPr lang="en-GB" altLang="en-US" sz="1600" baseline="-25000"/>
              <a:t>3</a:t>
            </a:r>
            <a:endParaRPr lang="en-GB" altLang="en-US" sz="1600"/>
          </a:p>
        </p:txBody>
      </p:sp>
      <p:sp>
        <p:nvSpPr>
          <p:cNvPr id="89165" name="Text Box 77"/>
          <p:cNvSpPr txBox="1">
            <a:spLocks noChangeArrowheads="1"/>
          </p:cNvSpPr>
          <p:nvPr/>
        </p:nvSpPr>
        <p:spPr bwMode="auto">
          <a:xfrm>
            <a:off x="3490914" y="4997450"/>
            <a:ext cx="395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x</a:t>
            </a:r>
            <a:r>
              <a:rPr lang="en-GB" altLang="en-US" sz="1600" baseline="-25000"/>
              <a:t>4</a:t>
            </a:r>
            <a:endParaRPr lang="en-GB" altLang="en-US" sz="1600"/>
          </a:p>
        </p:txBody>
      </p:sp>
    </p:spTree>
    <p:extLst>
      <p:ext uri="{BB962C8B-B14F-4D97-AF65-F5344CB8AC3E}">
        <p14:creationId xmlns:p14="http://schemas.microsoft.com/office/powerpoint/2010/main" val="7851214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90800" y="990600"/>
            <a:ext cx="7456488" cy="609600"/>
          </a:xfrm>
        </p:spPr>
        <p:txBody>
          <a:bodyPr>
            <a:normAutofit fontScale="90000"/>
          </a:bodyPr>
          <a:lstStyle/>
          <a:p>
            <a:r>
              <a:rPr lang="en-GB" altLang="en-US"/>
              <a:t>CORRELATION</a:t>
            </a:r>
          </a:p>
        </p:txBody>
      </p:sp>
      <p:sp>
        <p:nvSpPr>
          <p:cNvPr id="90115" name="Rectangle 3"/>
          <p:cNvSpPr>
            <a:spLocks noChangeArrowheads="1"/>
          </p:cNvSpPr>
          <p:nvPr/>
        </p:nvSpPr>
        <p:spPr bwMode="auto">
          <a:xfrm>
            <a:off x="3998914" y="6326188"/>
            <a:ext cx="33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SIS</a:t>
            </a:r>
            <a:endParaRPr lang="en-GB" altLang="en-US" sz="2400" b="0">
              <a:latin typeface="Times New Roman" panose="02020603050405020304" pitchFamily="18" charset="0"/>
            </a:endParaRPr>
          </a:p>
        </p:txBody>
      </p:sp>
      <p:sp>
        <p:nvSpPr>
          <p:cNvPr id="90116" name="Rectangle 4"/>
          <p:cNvSpPr>
            <a:spLocks noChangeArrowheads="1"/>
          </p:cNvSpPr>
          <p:nvPr/>
        </p:nvSpPr>
        <p:spPr bwMode="auto">
          <a:xfrm>
            <a:off x="5634038"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30</a:t>
            </a:r>
            <a:endParaRPr lang="en-GB" altLang="en-US" sz="2400" b="0">
              <a:latin typeface="Times New Roman" panose="02020603050405020304" pitchFamily="18" charset="0"/>
            </a:endParaRPr>
          </a:p>
        </p:txBody>
      </p:sp>
      <p:sp>
        <p:nvSpPr>
          <p:cNvPr id="90117" name="Rectangle 5"/>
          <p:cNvSpPr>
            <a:spLocks noChangeArrowheads="1"/>
          </p:cNvSpPr>
          <p:nvPr/>
        </p:nvSpPr>
        <p:spPr bwMode="auto">
          <a:xfrm>
            <a:off x="5103813"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25</a:t>
            </a:r>
            <a:endParaRPr lang="en-GB" altLang="en-US" sz="2400" b="0">
              <a:latin typeface="Times New Roman" panose="02020603050405020304" pitchFamily="18" charset="0"/>
            </a:endParaRPr>
          </a:p>
        </p:txBody>
      </p:sp>
      <p:sp>
        <p:nvSpPr>
          <p:cNvPr id="90118" name="Rectangle 6"/>
          <p:cNvSpPr>
            <a:spLocks noChangeArrowheads="1"/>
          </p:cNvSpPr>
          <p:nvPr/>
        </p:nvSpPr>
        <p:spPr bwMode="auto">
          <a:xfrm>
            <a:off x="4586288"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20</a:t>
            </a:r>
            <a:endParaRPr lang="en-GB" altLang="en-US" sz="2400" b="0">
              <a:latin typeface="Times New Roman" panose="02020603050405020304" pitchFamily="18" charset="0"/>
            </a:endParaRPr>
          </a:p>
        </p:txBody>
      </p:sp>
      <p:sp>
        <p:nvSpPr>
          <p:cNvPr id="90119" name="Rectangle 7"/>
          <p:cNvSpPr>
            <a:spLocks noChangeArrowheads="1"/>
          </p:cNvSpPr>
          <p:nvPr/>
        </p:nvSpPr>
        <p:spPr bwMode="auto">
          <a:xfrm>
            <a:off x="4067175"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15</a:t>
            </a:r>
            <a:endParaRPr lang="en-GB" altLang="en-US" sz="2400" b="0">
              <a:latin typeface="Times New Roman" panose="02020603050405020304" pitchFamily="18" charset="0"/>
            </a:endParaRPr>
          </a:p>
        </p:txBody>
      </p:sp>
      <p:sp>
        <p:nvSpPr>
          <p:cNvPr id="90120" name="Rectangle 8"/>
          <p:cNvSpPr>
            <a:spLocks noChangeArrowheads="1"/>
          </p:cNvSpPr>
          <p:nvPr/>
        </p:nvSpPr>
        <p:spPr bwMode="auto">
          <a:xfrm>
            <a:off x="3548063" y="59070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90121" name="Rectangle 9"/>
          <p:cNvSpPr>
            <a:spLocks noChangeArrowheads="1"/>
          </p:cNvSpPr>
          <p:nvPr/>
        </p:nvSpPr>
        <p:spPr bwMode="auto">
          <a:xfrm>
            <a:off x="3086100" y="59070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5</a:t>
            </a:r>
            <a:endParaRPr lang="en-GB" altLang="en-US" sz="2400" b="0">
              <a:latin typeface="Times New Roman" panose="02020603050405020304" pitchFamily="18" charset="0"/>
            </a:endParaRPr>
          </a:p>
        </p:txBody>
      </p:sp>
      <p:sp>
        <p:nvSpPr>
          <p:cNvPr id="90122" name="Rectangle 10"/>
          <p:cNvSpPr>
            <a:spLocks noChangeArrowheads="1"/>
          </p:cNvSpPr>
          <p:nvPr/>
        </p:nvSpPr>
        <p:spPr bwMode="auto">
          <a:xfrm>
            <a:off x="2555875" y="59070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90123" name="Rectangle 11"/>
          <p:cNvSpPr>
            <a:spLocks noChangeArrowheads="1"/>
          </p:cNvSpPr>
          <p:nvPr/>
        </p:nvSpPr>
        <p:spPr bwMode="auto">
          <a:xfrm rot="-5400000">
            <a:off x="1208670" y="4020572"/>
            <a:ext cx="17180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HADS Depression</a:t>
            </a:r>
            <a:endParaRPr lang="en-GB" altLang="en-US" sz="2400" b="0">
              <a:latin typeface="Times New Roman" panose="02020603050405020304" pitchFamily="18" charset="0"/>
            </a:endParaRPr>
          </a:p>
        </p:txBody>
      </p:sp>
      <p:sp>
        <p:nvSpPr>
          <p:cNvPr id="90124" name="Rectangle 12"/>
          <p:cNvSpPr>
            <a:spLocks noChangeArrowheads="1"/>
          </p:cNvSpPr>
          <p:nvPr/>
        </p:nvSpPr>
        <p:spPr bwMode="auto">
          <a:xfrm>
            <a:off x="2341563" y="2428876"/>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16</a:t>
            </a:r>
            <a:endParaRPr lang="en-GB" altLang="en-US" sz="2400" b="0">
              <a:latin typeface="Times New Roman" panose="02020603050405020304" pitchFamily="18" charset="0"/>
            </a:endParaRPr>
          </a:p>
        </p:txBody>
      </p:sp>
      <p:sp>
        <p:nvSpPr>
          <p:cNvPr id="90125" name="Rectangle 13"/>
          <p:cNvSpPr>
            <a:spLocks noChangeArrowheads="1"/>
          </p:cNvSpPr>
          <p:nvPr/>
        </p:nvSpPr>
        <p:spPr bwMode="auto">
          <a:xfrm>
            <a:off x="2341563" y="28463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14</a:t>
            </a:r>
            <a:endParaRPr lang="en-GB" altLang="en-US" sz="2400" b="0">
              <a:latin typeface="Times New Roman" panose="02020603050405020304" pitchFamily="18" charset="0"/>
            </a:endParaRPr>
          </a:p>
        </p:txBody>
      </p:sp>
      <p:sp>
        <p:nvSpPr>
          <p:cNvPr id="90126" name="Rectangle 14"/>
          <p:cNvSpPr>
            <a:spLocks noChangeArrowheads="1"/>
          </p:cNvSpPr>
          <p:nvPr/>
        </p:nvSpPr>
        <p:spPr bwMode="auto">
          <a:xfrm>
            <a:off x="2341563" y="32654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12</a:t>
            </a:r>
            <a:endParaRPr lang="en-GB" altLang="en-US" sz="2400" b="0">
              <a:latin typeface="Times New Roman" panose="02020603050405020304" pitchFamily="18" charset="0"/>
            </a:endParaRPr>
          </a:p>
        </p:txBody>
      </p:sp>
      <p:sp>
        <p:nvSpPr>
          <p:cNvPr id="90127" name="Rectangle 15"/>
          <p:cNvSpPr>
            <a:spLocks noChangeArrowheads="1"/>
          </p:cNvSpPr>
          <p:nvPr/>
        </p:nvSpPr>
        <p:spPr bwMode="auto">
          <a:xfrm>
            <a:off x="2341563" y="3683001"/>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90128" name="Rectangle 16"/>
          <p:cNvSpPr>
            <a:spLocks noChangeArrowheads="1"/>
          </p:cNvSpPr>
          <p:nvPr/>
        </p:nvSpPr>
        <p:spPr bwMode="auto">
          <a:xfrm>
            <a:off x="2443163" y="4089401"/>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8</a:t>
            </a:r>
            <a:endParaRPr lang="en-GB" altLang="en-US" sz="2400" b="0">
              <a:latin typeface="Times New Roman" panose="02020603050405020304" pitchFamily="18" charset="0"/>
            </a:endParaRPr>
          </a:p>
        </p:txBody>
      </p:sp>
      <p:sp>
        <p:nvSpPr>
          <p:cNvPr id="90129" name="Rectangle 17"/>
          <p:cNvSpPr>
            <a:spLocks noChangeArrowheads="1"/>
          </p:cNvSpPr>
          <p:nvPr/>
        </p:nvSpPr>
        <p:spPr bwMode="auto">
          <a:xfrm>
            <a:off x="2443163" y="4506914"/>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6</a:t>
            </a:r>
            <a:endParaRPr lang="en-GB" altLang="en-US" sz="2400" b="0">
              <a:latin typeface="Times New Roman" panose="02020603050405020304" pitchFamily="18" charset="0"/>
            </a:endParaRPr>
          </a:p>
        </p:txBody>
      </p:sp>
      <p:sp>
        <p:nvSpPr>
          <p:cNvPr id="90130" name="Rectangle 18"/>
          <p:cNvSpPr>
            <a:spLocks noChangeArrowheads="1"/>
          </p:cNvSpPr>
          <p:nvPr/>
        </p:nvSpPr>
        <p:spPr bwMode="auto">
          <a:xfrm>
            <a:off x="2443163" y="49244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4</a:t>
            </a:r>
            <a:endParaRPr lang="en-GB" altLang="en-US" sz="2400" b="0">
              <a:latin typeface="Times New Roman" panose="02020603050405020304" pitchFamily="18" charset="0"/>
            </a:endParaRPr>
          </a:p>
        </p:txBody>
      </p:sp>
      <p:sp>
        <p:nvSpPr>
          <p:cNvPr id="90131" name="Rectangle 19"/>
          <p:cNvSpPr>
            <a:spLocks noChangeArrowheads="1"/>
          </p:cNvSpPr>
          <p:nvPr/>
        </p:nvSpPr>
        <p:spPr bwMode="auto">
          <a:xfrm>
            <a:off x="2443163" y="53435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a:t>
            </a:r>
            <a:endParaRPr lang="en-GB" altLang="en-US" sz="2400" b="0">
              <a:latin typeface="Times New Roman" panose="02020603050405020304" pitchFamily="18" charset="0"/>
            </a:endParaRPr>
          </a:p>
        </p:txBody>
      </p:sp>
      <p:sp>
        <p:nvSpPr>
          <p:cNvPr id="90132" name="Rectangle 20"/>
          <p:cNvSpPr>
            <a:spLocks noChangeArrowheads="1"/>
          </p:cNvSpPr>
          <p:nvPr/>
        </p:nvSpPr>
        <p:spPr bwMode="auto">
          <a:xfrm>
            <a:off x="2443163" y="5681664"/>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90133" name="Rectangle 21"/>
          <p:cNvSpPr>
            <a:spLocks noChangeArrowheads="1"/>
          </p:cNvSpPr>
          <p:nvPr/>
        </p:nvSpPr>
        <p:spPr bwMode="auto">
          <a:xfrm>
            <a:off x="5713414" y="5919789"/>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34" name="Rectangle 22"/>
          <p:cNvSpPr>
            <a:spLocks noChangeArrowheads="1"/>
          </p:cNvSpPr>
          <p:nvPr/>
        </p:nvSpPr>
        <p:spPr bwMode="auto">
          <a:xfrm>
            <a:off x="5194301"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35" name="Rectangle 23"/>
          <p:cNvSpPr>
            <a:spLocks noChangeArrowheads="1"/>
          </p:cNvSpPr>
          <p:nvPr/>
        </p:nvSpPr>
        <p:spPr bwMode="auto">
          <a:xfrm>
            <a:off x="4676775" y="5919789"/>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36" name="Rectangle 24"/>
          <p:cNvSpPr>
            <a:spLocks noChangeArrowheads="1"/>
          </p:cNvSpPr>
          <p:nvPr/>
        </p:nvSpPr>
        <p:spPr bwMode="auto">
          <a:xfrm>
            <a:off x="4157664" y="5919789"/>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37" name="Rectangle 25"/>
          <p:cNvSpPr>
            <a:spLocks noChangeArrowheads="1"/>
          </p:cNvSpPr>
          <p:nvPr/>
        </p:nvSpPr>
        <p:spPr bwMode="auto">
          <a:xfrm>
            <a:off x="3638550" y="5919789"/>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38" name="Rectangle 26"/>
          <p:cNvSpPr>
            <a:spLocks noChangeArrowheads="1"/>
          </p:cNvSpPr>
          <p:nvPr/>
        </p:nvSpPr>
        <p:spPr bwMode="auto">
          <a:xfrm>
            <a:off x="3119439"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39" name="Rectangle 27"/>
          <p:cNvSpPr>
            <a:spLocks noChangeArrowheads="1"/>
          </p:cNvSpPr>
          <p:nvPr/>
        </p:nvSpPr>
        <p:spPr bwMode="auto">
          <a:xfrm>
            <a:off x="2589214" y="5919789"/>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0" name="Rectangle 28"/>
          <p:cNvSpPr>
            <a:spLocks noChangeArrowheads="1"/>
          </p:cNvSpPr>
          <p:nvPr/>
        </p:nvSpPr>
        <p:spPr bwMode="auto">
          <a:xfrm>
            <a:off x="2578101" y="2554289"/>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1" name="Rectangle 29"/>
          <p:cNvSpPr>
            <a:spLocks noChangeArrowheads="1"/>
          </p:cNvSpPr>
          <p:nvPr/>
        </p:nvSpPr>
        <p:spPr bwMode="auto">
          <a:xfrm>
            <a:off x="2578101" y="2971801"/>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2" name="Rectangle 30"/>
          <p:cNvSpPr>
            <a:spLocks noChangeArrowheads="1"/>
          </p:cNvSpPr>
          <p:nvPr/>
        </p:nvSpPr>
        <p:spPr bwMode="auto">
          <a:xfrm>
            <a:off x="2578101" y="3389314"/>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3" name="Rectangle 31"/>
          <p:cNvSpPr>
            <a:spLocks noChangeArrowheads="1"/>
          </p:cNvSpPr>
          <p:nvPr/>
        </p:nvSpPr>
        <p:spPr bwMode="auto">
          <a:xfrm>
            <a:off x="2578101" y="3808414"/>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4" name="Rectangle 32"/>
          <p:cNvSpPr>
            <a:spLocks noChangeArrowheads="1"/>
          </p:cNvSpPr>
          <p:nvPr/>
        </p:nvSpPr>
        <p:spPr bwMode="auto">
          <a:xfrm>
            <a:off x="2578101" y="4225925"/>
            <a:ext cx="34925"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5" name="Rectangle 33"/>
          <p:cNvSpPr>
            <a:spLocks noChangeArrowheads="1"/>
          </p:cNvSpPr>
          <p:nvPr/>
        </p:nvSpPr>
        <p:spPr bwMode="auto">
          <a:xfrm>
            <a:off x="2578101" y="4643439"/>
            <a:ext cx="34925"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6" name="Rectangle 34"/>
          <p:cNvSpPr>
            <a:spLocks noChangeArrowheads="1"/>
          </p:cNvSpPr>
          <p:nvPr/>
        </p:nvSpPr>
        <p:spPr bwMode="auto">
          <a:xfrm>
            <a:off x="2578101" y="5060951"/>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7" name="Rectangle 35"/>
          <p:cNvSpPr>
            <a:spLocks noChangeArrowheads="1"/>
          </p:cNvSpPr>
          <p:nvPr/>
        </p:nvSpPr>
        <p:spPr bwMode="auto">
          <a:xfrm>
            <a:off x="2578101" y="5478464"/>
            <a:ext cx="34925"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8" name="Rectangle 36"/>
          <p:cNvSpPr>
            <a:spLocks noChangeArrowheads="1"/>
          </p:cNvSpPr>
          <p:nvPr/>
        </p:nvSpPr>
        <p:spPr bwMode="auto">
          <a:xfrm>
            <a:off x="2578101" y="5886450"/>
            <a:ext cx="34925"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49" name="Rectangle 37"/>
          <p:cNvSpPr>
            <a:spLocks noChangeArrowheads="1"/>
          </p:cNvSpPr>
          <p:nvPr/>
        </p:nvSpPr>
        <p:spPr bwMode="auto">
          <a:xfrm>
            <a:off x="2613026" y="2576513"/>
            <a:ext cx="3122613" cy="3332162"/>
          </a:xfrm>
          <a:prstGeom prst="rect">
            <a:avLst/>
          </a:prstGeom>
          <a:solidFill>
            <a:srgbClr val="FFFFFF"/>
          </a:solidFill>
          <a:ln w="11113">
            <a:solidFill>
              <a:srgbClr val="FFFFFF"/>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0" name="Rectangle 38"/>
          <p:cNvSpPr>
            <a:spLocks noChangeArrowheads="1"/>
          </p:cNvSpPr>
          <p:nvPr/>
        </p:nvSpPr>
        <p:spPr bwMode="auto">
          <a:xfrm>
            <a:off x="2613026" y="2576513"/>
            <a:ext cx="3122613" cy="333216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1" name="Oval 39"/>
          <p:cNvSpPr>
            <a:spLocks noChangeArrowheads="1"/>
          </p:cNvSpPr>
          <p:nvPr/>
        </p:nvSpPr>
        <p:spPr bwMode="auto">
          <a:xfrm>
            <a:off x="4765676" y="54562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2" name="Oval 40"/>
          <p:cNvSpPr>
            <a:spLocks noChangeArrowheads="1"/>
          </p:cNvSpPr>
          <p:nvPr/>
        </p:nvSpPr>
        <p:spPr bwMode="auto">
          <a:xfrm>
            <a:off x="4449763" y="503872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3" name="Oval 41"/>
          <p:cNvSpPr>
            <a:spLocks noChangeArrowheads="1"/>
          </p:cNvSpPr>
          <p:nvPr/>
        </p:nvSpPr>
        <p:spPr bwMode="auto">
          <a:xfrm>
            <a:off x="5386388" y="5670551"/>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4" name="Oval 42"/>
          <p:cNvSpPr>
            <a:spLocks noChangeArrowheads="1"/>
          </p:cNvSpPr>
          <p:nvPr/>
        </p:nvSpPr>
        <p:spPr bwMode="auto">
          <a:xfrm>
            <a:off x="2781301" y="54562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5" name="Oval 43"/>
          <p:cNvSpPr>
            <a:spLocks noChangeArrowheads="1"/>
          </p:cNvSpPr>
          <p:nvPr/>
        </p:nvSpPr>
        <p:spPr bwMode="auto">
          <a:xfrm>
            <a:off x="4765676" y="5670551"/>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6" name="Oval 44"/>
          <p:cNvSpPr>
            <a:spLocks noChangeArrowheads="1"/>
          </p:cNvSpPr>
          <p:nvPr/>
        </p:nvSpPr>
        <p:spPr bwMode="auto">
          <a:xfrm>
            <a:off x="3198813" y="525303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7" name="Oval 45"/>
          <p:cNvSpPr>
            <a:spLocks noChangeArrowheads="1"/>
          </p:cNvSpPr>
          <p:nvPr/>
        </p:nvSpPr>
        <p:spPr bwMode="auto">
          <a:xfrm>
            <a:off x="2679701" y="4203701"/>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8" name="Oval 46"/>
          <p:cNvSpPr>
            <a:spLocks noChangeArrowheads="1"/>
          </p:cNvSpPr>
          <p:nvPr/>
        </p:nvSpPr>
        <p:spPr bwMode="auto">
          <a:xfrm>
            <a:off x="3097213" y="503872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59" name="Oval 47"/>
          <p:cNvSpPr>
            <a:spLocks noChangeArrowheads="1"/>
          </p:cNvSpPr>
          <p:nvPr/>
        </p:nvSpPr>
        <p:spPr bwMode="auto">
          <a:xfrm>
            <a:off x="3311526" y="503872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0" name="Oval 48"/>
          <p:cNvSpPr>
            <a:spLocks noChangeArrowheads="1"/>
          </p:cNvSpPr>
          <p:nvPr/>
        </p:nvSpPr>
        <p:spPr bwMode="auto">
          <a:xfrm>
            <a:off x="4248151" y="5670551"/>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1" name="Oval 49"/>
          <p:cNvSpPr>
            <a:spLocks noChangeArrowheads="1"/>
          </p:cNvSpPr>
          <p:nvPr/>
        </p:nvSpPr>
        <p:spPr bwMode="auto">
          <a:xfrm>
            <a:off x="3311526" y="5670551"/>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2" name="Oval 50"/>
          <p:cNvSpPr>
            <a:spLocks noChangeArrowheads="1"/>
          </p:cNvSpPr>
          <p:nvPr/>
        </p:nvSpPr>
        <p:spPr bwMode="auto">
          <a:xfrm>
            <a:off x="3198813" y="3795713"/>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3" name="Oval 51"/>
          <p:cNvSpPr>
            <a:spLocks noChangeArrowheads="1"/>
          </p:cNvSpPr>
          <p:nvPr/>
        </p:nvSpPr>
        <p:spPr bwMode="auto">
          <a:xfrm>
            <a:off x="2995613" y="4621214"/>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4" name="Oval 52"/>
          <p:cNvSpPr>
            <a:spLocks noChangeArrowheads="1"/>
          </p:cNvSpPr>
          <p:nvPr/>
        </p:nvSpPr>
        <p:spPr bwMode="auto">
          <a:xfrm>
            <a:off x="2679701" y="483552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5" name="Oval 53"/>
          <p:cNvSpPr>
            <a:spLocks noChangeArrowheads="1"/>
          </p:cNvSpPr>
          <p:nvPr/>
        </p:nvSpPr>
        <p:spPr bwMode="auto">
          <a:xfrm>
            <a:off x="2894013" y="4000501"/>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6" name="Oval 54"/>
          <p:cNvSpPr>
            <a:spLocks noChangeArrowheads="1"/>
          </p:cNvSpPr>
          <p:nvPr/>
        </p:nvSpPr>
        <p:spPr bwMode="auto">
          <a:xfrm>
            <a:off x="4349751" y="545623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7" name="Oval 55"/>
          <p:cNvSpPr>
            <a:spLocks noChangeArrowheads="1"/>
          </p:cNvSpPr>
          <p:nvPr/>
        </p:nvSpPr>
        <p:spPr bwMode="auto">
          <a:xfrm>
            <a:off x="2679701" y="4621214"/>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8" name="Oval 56"/>
          <p:cNvSpPr>
            <a:spLocks noChangeArrowheads="1"/>
          </p:cNvSpPr>
          <p:nvPr/>
        </p:nvSpPr>
        <p:spPr bwMode="auto">
          <a:xfrm>
            <a:off x="4033839" y="4203701"/>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69" name="Oval 57"/>
          <p:cNvSpPr>
            <a:spLocks noChangeArrowheads="1"/>
          </p:cNvSpPr>
          <p:nvPr/>
        </p:nvSpPr>
        <p:spPr bwMode="auto">
          <a:xfrm>
            <a:off x="2679701" y="4418014"/>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70" name="Oval 58"/>
          <p:cNvSpPr>
            <a:spLocks noChangeArrowheads="1"/>
          </p:cNvSpPr>
          <p:nvPr/>
        </p:nvSpPr>
        <p:spPr bwMode="auto">
          <a:xfrm>
            <a:off x="4033839" y="545623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71" name="Oval 59"/>
          <p:cNvSpPr>
            <a:spLocks noChangeArrowheads="1"/>
          </p:cNvSpPr>
          <p:nvPr/>
        </p:nvSpPr>
        <p:spPr bwMode="auto">
          <a:xfrm>
            <a:off x="3514726" y="525303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72" name="Oval 60"/>
          <p:cNvSpPr>
            <a:spLocks noChangeArrowheads="1"/>
          </p:cNvSpPr>
          <p:nvPr/>
        </p:nvSpPr>
        <p:spPr bwMode="auto">
          <a:xfrm>
            <a:off x="3616326" y="503872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73" name="Oval 61"/>
          <p:cNvSpPr>
            <a:spLocks noChangeArrowheads="1"/>
          </p:cNvSpPr>
          <p:nvPr/>
        </p:nvSpPr>
        <p:spPr bwMode="auto">
          <a:xfrm>
            <a:off x="2894013" y="3581401"/>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74" name="Oval 62"/>
          <p:cNvSpPr>
            <a:spLocks noChangeArrowheads="1"/>
          </p:cNvSpPr>
          <p:nvPr/>
        </p:nvSpPr>
        <p:spPr bwMode="auto">
          <a:xfrm>
            <a:off x="4551363" y="525303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75" name="Freeform 63"/>
          <p:cNvSpPr>
            <a:spLocks/>
          </p:cNvSpPr>
          <p:nvPr/>
        </p:nvSpPr>
        <p:spPr bwMode="auto">
          <a:xfrm>
            <a:off x="4168776" y="5219701"/>
            <a:ext cx="1577975" cy="733425"/>
          </a:xfrm>
          <a:custGeom>
            <a:avLst/>
            <a:gdLst>
              <a:gd name="T0" fmla="*/ 2147483647 w 994"/>
              <a:gd name="T1" fmla="*/ 2147483647 h 462"/>
              <a:gd name="T2" fmla="*/ 2147483647 w 994"/>
              <a:gd name="T3" fmla="*/ 2147483647 h 462"/>
              <a:gd name="T4" fmla="*/ 2147483647 w 994"/>
              <a:gd name="T5" fmla="*/ 0 h 462"/>
              <a:gd name="T6" fmla="*/ 0 w 994"/>
              <a:gd name="T7" fmla="*/ 2147483647 h 462"/>
              <a:gd name="T8" fmla="*/ 2147483647 w 994"/>
              <a:gd name="T9" fmla="*/ 2147483647 h 462"/>
              <a:gd name="T10" fmla="*/ 0 60000 65536"/>
              <a:gd name="T11" fmla="*/ 0 60000 65536"/>
              <a:gd name="T12" fmla="*/ 0 60000 65536"/>
              <a:gd name="T13" fmla="*/ 0 60000 65536"/>
              <a:gd name="T14" fmla="*/ 0 60000 65536"/>
              <a:gd name="T15" fmla="*/ 0 w 994"/>
              <a:gd name="T16" fmla="*/ 0 h 462"/>
              <a:gd name="T17" fmla="*/ 994 w 994"/>
              <a:gd name="T18" fmla="*/ 462 h 462"/>
            </a:gdLst>
            <a:ahLst/>
            <a:cxnLst>
              <a:cxn ang="T10">
                <a:pos x="T0" y="T1"/>
              </a:cxn>
              <a:cxn ang="T11">
                <a:pos x="T2" y="T3"/>
              </a:cxn>
              <a:cxn ang="T12">
                <a:pos x="T4" y="T5"/>
              </a:cxn>
              <a:cxn ang="T13">
                <a:pos x="T6" y="T7"/>
              </a:cxn>
              <a:cxn ang="T14">
                <a:pos x="T8" y="T9"/>
              </a:cxn>
            </a:cxnLst>
            <a:rect l="T15" t="T16" r="T17" b="T18"/>
            <a:pathLst>
              <a:path w="994" h="462">
                <a:moveTo>
                  <a:pt x="980" y="462"/>
                </a:moveTo>
                <a:lnTo>
                  <a:pt x="994" y="441"/>
                </a:lnTo>
                <a:lnTo>
                  <a:pt x="7" y="0"/>
                </a:lnTo>
                <a:lnTo>
                  <a:pt x="0" y="14"/>
                </a:lnTo>
                <a:lnTo>
                  <a:pt x="980" y="462"/>
                </a:lnTo>
                <a:close/>
              </a:path>
            </a:pathLst>
          </a:custGeom>
          <a:solidFill>
            <a:srgbClr val="FF0000"/>
          </a:solidFill>
          <a:ln w="11113">
            <a:solidFill>
              <a:srgbClr val="FF0000"/>
            </a:solidFill>
            <a:round/>
            <a:headEnd/>
            <a:tailEnd/>
          </a:ln>
        </p:spPr>
        <p:txBody>
          <a:bodyPr/>
          <a:lstStyle/>
          <a:p>
            <a:endParaRPr lang="en-US"/>
          </a:p>
        </p:txBody>
      </p:sp>
      <p:sp>
        <p:nvSpPr>
          <p:cNvPr id="90176" name="Freeform 64"/>
          <p:cNvSpPr>
            <a:spLocks/>
          </p:cNvSpPr>
          <p:nvPr/>
        </p:nvSpPr>
        <p:spPr bwMode="auto">
          <a:xfrm>
            <a:off x="2600326" y="4508501"/>
            <a:ext cx="1579563" cy="733425"/>
          </a:xfrm>
          <a:custGeom>
            <a:avLst/>
            <a:gdLst>
              <a:gd name="T0" fmla="*/ 2147483647 w 995"/>
              <a:gd name="T1" fmla="*/ 2147483647 h 462"/>
              <a:gd name="T2" fmla="*/ 2147483647 w 995"/>
              <a:gd name="T3" fmla="*/ 2147483647 h 462"/>
              <a:gd name="T4" fmla="*/ 2147483647 w 995"/>
              <a:gd name="T5" fmla="*/ 0 h 462"/>
              <a:gd name="T6" fmla="*/ 0 w 995"/>
              <a:gd name="T7" fmla="*/ 2147483647 h 462"/>
              <a:gd name="T8" fmla="*/ 2147483647 w 995"/>
              <a:gd name="T9" fmla="*/ 2147483647 h 462"/>
              <a:gd name="T10" fmla="*/ 0 60000 65536"/>
              <a:gd name="T11" fmla="*/ 0 60000 65536"/>
              <a:gd name="T12" fmla="*/ 0 60000 65536"/>
              <a:gd name="T13" fmla="*/ 0 60000 65536"/>
              <a:gd name="T14" fmla="*/ 0 60000 65536"/>
              <a:gd name="T15" fmla="*/ 0 w 995"/>
              <a:gd name="T16" fmla="*/ 0 h 462"/>
              <a:gd name="T17" fmla="*/ 995 w 995"/>
              <a:gd name="T18" fmla="*/ 462 h 462"/>
            </a:gdLst>
            <a:ahLst/>
            <a:cxnLst>
              <a:cxn ang="T10">
                <a:pos x="T0" y="T1"/>
              </a:cxn>
              <a:cxn ang="T11">
                <a:pos x="T2" y="T3"/>
              </a:cxn>
              <a:cxn ang="T12">
                <a:pos x="T4" y="T5"/>
              </a:cxn>
              <a:cxn ang="T13">
                <a:pos x="T6" y="T7"/>
              </a:cxn>
              <a:cxn ang="T14">
                <a:pos x="T8" y="T9"/>
              </a:cxn>
            </a:cxnLst>
            <a:rect l="T15" t="T16" r="T17" b="T18"/>
            <a:pathLst>
              <a:path w="995" h="462">
                <a:moveTo>
                  <a:pt x="988" y="462"/>
                </a:moveTo>
                <a:lnTo>
                  <a:pt x="995" y="448"/>
                </a:lnTo>
                <a:lnTo>
                  <a:pt x="15" y="0"/>
                </a:lnTo>
                <a:lnTo>
                  <a:pt x="0" y="14"/>
                </a:lnTo>
                <a:lnTo>
                  <a:pt x="988" y="462"/>
                </a:lnTo>
                <a:close/>
              </a:path>
            </a:pathLst>
          </a:custGeom>
          <a:solidFill>
            <a:srgbClr val="FF0000"/>
          </a:solidFill>
          <a:ln w="11113">
            <a:solidFill>
              <a:srgbClr val="FF0000"/>
            </a:solidFill>
            <a:round/>
            <a:headEnd/>
            <a:tailEnd/>
          </a:ln>
        </p:spPr>
        <p:txBody>
          <a:bodyPr/>
          <a:lstStyle/>
          <a:p>
            <a:endParaRPr lang="en-US"/>
          </a:p>
        </p:txBody>
      </p:sp>
      <p:sp>
        <p:nvSpPr>
          <p:cNvPr id="90177" name="Line 65"/>
          <p:cNvSpPr>
            <a:spLocks noChangeShapeType="1"/>
          </p:cNvSpPr>
          <p:nvPr/>
        </p:nvSpPr>
        <p:spPr bwMode="auto">
          <a:xfrm>
            <a:off x="2613026" y="5908675"/>
            <a:ext cx="312261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8" name="Line 66"/>
          <p:cNvSpPr>
            <a:spLocks noChangeShapeType="1"/>
          </p:cNvSpPr>
          <p:nvPr/>
        </p:nvSpPr>
        <p:spPr bwMode="auto">
          <a:xfrm flipV="1">
            <a:off x="2613025" y="2576513"/>
            <a:ext cx="1588" cy="33321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9" name="Rectangle 67"/>
          <p:cNvSpPr>
            <a:spLocks noChangeArrowheads="1"/>
          </p:cNvSpPr>
          <p:nvPr/>
        </p:nvSpPr>
        <p:spPr bwMode="auto">
          <a:xfrm>
            <a:off x="8167689" y="6346825"/>
            <a:ext cx="33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SIS</a:t>
            </a:r>
            <a:endParaRPr lang="en-GB" altLang="en-US" sz="2400" b="0">
              <a:latin typeface="Times New Roman" panose="02020603050405020304" pitchFamily="18" charset="0"/>
            </a:endParaRPr>
          </a:p>
        </p:txBody>
      </p:sp>
      <p:sp>
        <p:nvSpPr>
          <p:cNvPr id="90180" name="Rectangle 68"/>
          <p:cNvSpPr>
            <a:spLocks noChangeArrowheads="1"/>
          </p:cNvSpPr>
          <p:nvPr/>
        </p:nvSpPr>
        <p:spPr bwMode="auto">
          <a:xfrm>
            <a:off x="9805988" y="593883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30</a:t>
            </a:r>
            <a:endParaRPr lang="en-GB" altLang="en-US" sz="2400" b="0">
              <a:latin typeface="Times New Roman" panose="02020603050405020304" pitchFamily="18" charset="0"/>
            </a:endParaRPr>
          </a:p>
        </p:txBody>
      </p:sp>
      <p:sp>
        <p:nvSpPr>
          <p:cNvPr id="90181" name="Rectangle 69"/>
          <p:cNvSpPr>
            <a:spLocks noChangeArrowheads="1"/>
          </p:cNvSpPr>
          <p:nvPr/>
        </p:nvSpPr>
        <p:spPr bwMode="auto">
          <a:xfrm>
            <a:off x="9275763" y="593883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25</a:t>
            </a:r>
            <a:endParaRPr lang="en-GB" altLang="en-US" sz="2400" b="0">
              <a:latin typeface="Times New Roman" panose="02020603050405020304" pitchFamily="18" charset="0"/>
            </a:endParaRPr>
          </a:p>
        </p:txBody>
      </p:sp>
      <p:sp>
        <p:nvSpPr>
          <p:cNvPr id="90182" name="Rectangle 70"/>
          <p:cNvSpPr>
            <a:spLocks noChangeArrowheads="1"/>
          </p:cNvSpPr>
          <p:nvPr/>
        </p:nvSpPr>
        <p:spPr bwMode="auto">
          <a:xfrm>
            <a:off x="8755063" y="593883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20</a:t>
            </a:r>
            <a:endParaRPr lang="en-GB" altLang="en-US" sz="2400" b="0">
              <a:latin typeface="Times New Roman" panose="02020603050405020304" pitchFamily="18" charset="0"/>
            </a:endParaRPr>
          </a:p>
        </p:txBody>
      </p:sp>
      <p:sp>
        <p:nvSpPr>
          <p:cNvPr id="90183" name="Rectangle 71"/>
          <p:cNvSpPr>
            <a:spLocks noChangeArrowheads="1"/>
          </p:cNvSpPr>
          <p:nvPr/>
        </p:nvSpPr>
        <p:spPr bwMode="auto">
          <a:xfrm>
            <a:off x="8235950" y="593883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15</a:t>
            </a:r>
            <a:endParaRPr lang="en-GB" altLang="en-US" sz="2400" b="0">
              <a:latin typeface="Times New Roman" panose="02020603050405020304" pitchFamily="18" charset="0"/>
            </a:endParaRPr>
          </a:p>
        </p:txBody>
      </p:sp>
      <p:sp>
        <p:nvSpPr>
          <p:cNvPr id="90184" name="Rectangle 72"/>
          <p:cNvSpPr>
            <a:spLocks noChangeArrowheads="1"/>
          </p:cNvSpPr>
          <p:nvPr/>
        </p:nvSpPr>
        <p:spPr bwMode="auto">
          <a:xfrm>
            <a:off x="7715250" y="593883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90185" name="Rectangle 73"/>
          <p:cNvSpPr>
            <a:spLocks noChangeArrowheads="1"/>
          </p:cNvSpPr>
          <p:nvPr/>
        </p:nvSpPr>
        <p:spPr bwMode="auto">
          <a:xfrm>
            <a:off x="7251700" y="593883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5</a:t>
            </a:r>
            <a:endParaRPr lang="en-GB" altLang="en-US" sz="2400" b="0">
              <a:latin typeface="Times New Roman" panose="02020603050405020304" pitchFamily="18" charset="0"/>
            </a:endParaRPr>
          </a:p>
        </p:txBody>
      </p:sp>
      <p:sp>
        <p:nvSpPr>
          <p:cNvPr id="90186" name="Rectangle 74"/>
          <p:cNvSpPr>
            <a:spLocks noChangeArrowheads="1"/>
          </p:cNvSpPr>
          <p:nvPr/>
        </p:nvSpPr>
        <p:spPr bwMode="auto">
          <a:xfrm>
            <a:off x="6719888" y="593883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90187" name="Rectangle 75"/>
          <p:cNvSpPr>
            <a:spLocks noChangeArrowheads="1"/>
          </p:cNvSpPr>
          <p:nvPr/>
        </p:nvSpPr>
        <p:spPr bwMode="auto">
          <a:xfrm rot="-5400000">
            <a:off x="5379033" y="4030096"/>
            <a:ext cx="17180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400" b="0">
                <a:solidFill>
                  <a:srgbClr val="000000"/>
                </a:solidFill>
                <a:latin typeface="Arial Black" panose="020B0A04020102020204" pitchFamily="34" charset="0"/>
              </a:rPr>
              <a:t>HADS Depression</a:t>
            </a:r>
            <a:endParaRPr lang="en-GB" altLang="en-US" sz="2400" b="0">
              <a:latin typeface="Times New Roman" panose="02020603050405020304" pitchFamily="18" charset="0"/>
            </a:endParaRPr>
          </a:p>
        </p:txBody>
      </p:sp>
      <p:sp>
        <p:nvSpPr>
          <p:cNvPr id="90188" name="Rectangle 76"/>
          <p:cNvSpPr>
            <a:spLocks noChangeArrowheads="1"/>
          </p:cNvSpPr>
          <p:nvPr/>
        </p:nvSpPr>
        <p:spPr bwMode="auto">
          <a:xfrm>
            <a:off x="6505575" y="2452689"/>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16</a:t>
            </a:r>
            <a:endParaRPr lang="en-GB" altLang="en-US" sz="2400" b="0">
              <a:latin typeface="Times New Roman" panose="02020603050405020304" pitchFamily="18" charset="0"/>
            </a:endParaRPr>
          </a:p>
        </p:txBody>
      </p:sp>
      <p:sp>
        <p:nvSpPr>
          <p:cNvPr id="90189" name="Rectangle 77"/>
          <p:cNvSpPr>
            <a:spLocks noChangeArrowheads="1"/>
          </p:cNvSpPr>
          <p:nvPr/>
        </p:nvSpPr>
        <p:spPr bwMode="auto">
          <a:xfrm>
            <a:off x="6505575" y="2870201"/>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14</a:t>
            </a:r>
            <a:endParaRPr lang="en-GB" altLang="en-US" sz="2400" b="0">
              <a:latin typeface="Times New Roman" panose="02020603050405020304" pitchFamily="18" charset="0"/>
            </a:endParaRPr>
          </a:p>
        </p:txBody>
      </p:sp>
      <p:sp>
        <p:nvSpPr>
          <p:cNvPr id="90190" name="Rectangle 78"/>
          <p:cNvSpPr>
            <a:spLocks noChangeArrowheads="1"/>
          </p:cNvSpPr>
          <p:nvPr/>
        </p:nvSpPr>
        <p:spPr bwMode="auto">
          <a:xfrm>
            <a:off x="6505575" y="3289301"/>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12</a:t>
            </a:r>
            <a:endParaRPr lang="en-GB" altLang="en-US" sz="2400" b="0">
              <a:latin typeface="Times New Roman" panose="02020603050405020304" pitchFamily="18" charset="0"/>
            </a:endParaRPr>
          </a:p>
        </p:txBody>
      </p:sp>
      <p:sp>
        <p:nvSpPr>
          <p:cNvPr id="90191" name="Rectangle 79"/>
          <p:cNvSpPr>
            <a:spLocks noChangeArrowheads="1"/>
          </p:cNvSpPr>
          <p:nvPr/>
        </p:nvSpPr>
        <p:spPr bwMode="auto">
          <a:xfrm>
            <a:off x="6505575" y="3708401"/>
            <a:ext cx="221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10</a:t>
            </a:r>
            <a:endParaRPr lang="en-GB" altLang="en-US" sz="2400" b="0">
              <a:latin typeface="Times New Roman" panose="02020603050405020304" pitchFamily="18" charset="0"/>
            </a:endParaRPr>
          </a:p>
        </p:txBody>
      </p:sp>
      <p:sp>
        <p:nvSpPr>
          <p:cNvPr id="90192" name="Rectangle 80"/>
          <p:cNvSpPr>
            <a:spLocks noChangeArrowheads="1"/>
          </p:cNvSpPr>
          <p:nvPr/>
        </p:nvSpPr>
        <p:spPr bwMode="auto">
          <a:xfrm>
            <a:off x="6607175" y="4116389"/>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8</a:t>
            </a:r>
            <a:endParaRPr lang="en-GB" altLang="en-US" sz="2400" b="0">
              <a:latin typeface="Times New Roman" panose="02020603050405020304" pitchFamily="18" charset="0"/>
            </a:endParaRPr>
          </a:p>
        </p:txBody>
      </p:sp>
      <p:sp>
        <p:nvSpPr>
          <p:cNvPr id="90193" name="Rectangle 81"/>
          <p:cNvSpPr>
            <a:spLocks noChangeArrowheads="1"/>
          </p:cNvSpPr>
          <p:nvPr/>
        </p:nvSpPr>
        <p:spPr bwMode="auto">
          <a:xfrm>
            <a:off x="6607175" y="4533901"/>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6</a:t>
            </a:r>
            <a:endParaRPr lang="en-GB" altLang="en-US" sz="2400" b="0">
              <a:latin typeface="Times New Roman" panose="02020603050405020304" pitchFamily="18" charset="0"/>
            </a:endParaRPr>
          </a:p>
        </p:txBody>
      </p:sp>
      <p:sp>
        <p:nvSpPr>
          <p:cNvPr id="90194" name="Rectangle 82"/>
          <p:cNvSpPr>
            <a:spLocks noChangeArrowheads="1"/>
          </p:cNvSpPr>
          <p:nvPr/>
        </p:nvSpPr>
        <p:spPr bwMode="auto">
          <a:xfrm>
            <a:off x="6607175" y="4953001"/>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4</a:t>
            </a:r>
            <a:endParaRPr lang="en-GB" altLang="en-US" sz="2400" b="0">
              <a:latin typeface="Times New Roman" panose="02020603050405020304" pitchFamily="18" charset="0"/>
            </a:endParaRPr>
          </a:p>
        </p:txBody>
      </p:sp>
      <p:sp>
        <p:nvSpPr>
          <p:cNvPr id="90195" name="Rectangle 83"/>
          <p:cNvSpPr>
            <a:spLocks noChangeArrowheads="1"/>
          </p:cNvSpPr>
          <p:nvPr/>
        </p:nvSpPr>
        <p:spPr bwMode="auto">
          <a:xfrm>
            <a:off x="6607175" y="5372101"/>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2</a:t>
            </a:r>
            <a:endParaRPr lang="en-GB" altLang="en-US" sz="2400" b="0">
              <a:latin typeface="Times New Roman" panose="02020603050405020304" pitchFamily="18" charset="0"/>
            </a:endParaRPr>
          </a:p>
        </p:txBody>
      </p:sp>
      <p:sp>
        <p:nvSpPr>
          <p:cNvPr id="90196" name="Rectangle 84"/>
          <p:cNvSpPr>
            <a:spLocks noChangeArrowheads="1"/>
          </p:cNvSpPr>
          <p:nvPr/>
        </p:nvSpPr>
        <p:spPr bwMode="auto">
          <a:xfrm>
            <a:off x="6607175" y="5711826"/>
            <a:ext cx="110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300" b="0">
                <a:solidFill>
                  <a:srgbClr val="000000"/>
                </a:solidFill>
                <a:latin typeface="Arial Black" panose="020B0A04020102020204" pitchFamily="34" charset="0"/>
              </a:rPr>
              <a:t>0</a:t>
            </a:r>
            <a:endParaRPr lang="en-GB" altLang="en-US" sz="2400" b="0">
              <a:latin typeface="Times New Roman" panose="02020603050405020304" pitchFamily="18" charset="0"/>
            </a:endParaRPr>
          </a:p>
        </p:txBody>
      </p:sp>
      <p:sp>
        <p:nvSpPr>
          <p:cNvPr id="90197" name="Rectangle 85"/>
          <p:cNvSpPr>
            <a:spLocks noChangeArrowheads="1"/>
          </p:cNvSpPr>
          <p:nvPr/>
        </p:nvSpPr>
        <p:spPr bwMode="auto">
          <a:xfrm>
            <a:off x="9885364" y="5927726"/>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98" name="Rectangle 86"/>
          <p:cNvSpPr>
            <a:spLocks noChangeArrowheads="1"/>
          </p:cNvSpPr>
          <p:nvPr/>
        </p:nvSpPr>
        <p:spPr bwMode="auto">
          <a:xfrm>
            <a:off x="9366250" y="5927726"/>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199" name="Rectangle 87"/>
          <p:cNvSpPr>
            <a:spLocks noChangeArrowheads="1"/>
          </p:cNvSpPr>
          <p:nvPr/>
        </p:nvSpPr>
        <p:spPr bwMode="auto">
          <a:xfrm>
            <a:off x="8845550" y="5927726"/>
            <a:ext cx="33338"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0" name="Rectangle 88"/>
          <p:cNvSpPr>
            <a:spLocks noChangeArrowheads="1"/>
          </p:cNvSpPr>
          <p:nvPr/>
        </p:nvSpPr>
        <p:spPr bwMode="auto">
          <a:xfrm>
            <a:off x="8326439" y="5927726"/>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1" name="Rectangle 89"/>
          <p:cNvSpPr>
            <a:spLocks noChangeArrowheads="1"/>
          </p:cNvSpPr>
          <p:nvPr/>
        </p:nvSpPr>
        <p:spPr bwMode="auto">
          <a:xfrm>
            <a:off x="7805739" y="5927726"/>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2" name="Rectangle 90"/>
          <p:cNvSpPr>
            <a:spLocks noChangeArrowheads="1"/>
          </p:cNvSpPr>
          <p:nvPr/>
        </p:nvSpPr>
        <p:spPr bwMode="auto">
          <a:xfrm>
            <a:off x="7285039" y="5927726"/>
            <a:ext cx="34925"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3" name="Rectangle 91"/>
          <p:cNvSpPr>
            <a:spLocks noChangeArrowheads="1"/>
          </p:cNvSpPr>
          <p:nvPr/>
        </p:nvSpPr>
        <p:spPr bwMode="auto">
          <a:xfrm>
            <a:off x="6754814" y="5927726"/>
            <a:ext cx="33337" cy="222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4" name="Rectangle 92"/>
          <p:cNvSpPr>
            <a:spLocks noChangeArrowheads="1"/>
          </p:cNvSpPr>
          <p:nvPr/>
        </p:nvSpPr>
        <p:spPr bwMode="auto">
          <a:xfrm>
            <a:off x="6743700" y="2554289"/>
            <a:ext cx="33338"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5" name="Rectangle 93"/>
          <p:cNvSpPr>
            <a:spLocks noChangeArrowheads="1"/>
          </p:cNvSpPr>
          <p:nvPr/>
        </p:nvSpPr>
        <p:spPr bwMode="auto">
          <a:xfrm>
            <a:off x="6743700" y="2973389"/>
            <a:ext cx="33338"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6" name="Rectangle 94"/>
          <p:cNvSpPr>
            <a:spLocks noChangeArrowheads="1"/>
          </p:cNvSpPr>
          <p:nvPr/>
        </p:nvSpPr>
        <p:spPr bwMode="auto">
          <a:xfrm>
            <a:off x="6743700" y="3392489"/>
            <a:ext cx="33338"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7" name="Rectangle 95"/>
          <p:cNvSpPr>
            <a:spLocks noChangeArrowheads="1"/>
          </p:cNvSpPr>
          <p:nvPr/>
        </p:nvSpPr>
        <p:spPr bwMode="auto">
          <a:xfrm>
            <a:off x="6743700" y="3811589"/>
            <a:ext cx="33338"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8" name="Rectangle 96"/>
          <p:cNvSpPr>
            <a:spLocks noChangeArrowheads="1"/>
          </p:cNvSpPr>
          <p:nvPr/>
        </p:nvSpPr>
        <p:spPr bwMode="auto">
          <a:xfrm>
            <a:off x="6743700" y="4229101"/>
            <a:ext cx="33338"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09" name="Rectangle 97"/>
          <p:cNvSpPr>
            <a:spLocks noChangeArrowheads="1"/>
          </p:cNvSpPr>
          <p:nvPr/>
        </p:nvSpPr>
        <p:spPr bwMode="auto">
          <a:xfrm>
            <a:off x="6743700" y="4648201"/>
            <a:ext cx="33338" cy="34925"/>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0" name="Rectangle 98"/>
          <p:cNvSpPr>
            <a:spLocks noChangeArrowheads="1"/>
          </p:cNvSpPr>
          <p:nvPr/>
        </p:nvSpPr>
        <p:spPr bwMode="auto">
          <a:xfrm>
            <a:off x="6743700" y="5067300"/>
            <a:ext cx="33338"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1" name="Rectangle 99"/>
          <p:cNvSpPr>
            <a:spLocks noChangeArrowheads="1"/>
          </p:cNvSpPr>
          <p:nvPr/>
        </p:nvSpPr>
        <p:spPr bwMode="auto">
          <a:xfrm>
            <a:off x="6743700" y="5486400"/>
            <a:ext cx="33338" cy="33338"/>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2" name="Rectangle 100"/>
          <p:cNvSpPr>
            <a:spLocks noChangeArrowheads="1"/>
          </p:cNvSpPr>
          <p:nvPr/>
        </p:nvSpPr>
        <p:spPr bwMode="auto">
          <a:xfrm>
            <a:off x="6743700" y="5894389"/>
            <a:ext cx="33338" cy="33337"/>
          </a:xfrm>
          <a:prstGeom prst="rect">
            <a:avLst/>
          </a:prstGeom>
          <a:solidFill>
            <a:srgbClr val="000000"/>
          </a:solidFill>
          <a:ln w="11113">
            <a:solidFill>
              <a:srgbClr val="000000"/>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3" name="Rectangle 101"/>
          <p:cNvSpPr>
            <a:spLocks noChangeArrowheads="1"/>
          </p:cNvSpPr>
          <p:nvPr/>
        </p:nvSpPr>
        <p:spPr bwMode="auto">
          <a:xfrm>
            <a:off x="6777038" y="2576513"/>
            <a:ext cx="3130550" cy="3340100"/>
          </a:xfrm>
          <a:prstGeom prst="rect">
            <a:avLst/>
          </a:prstGeom>
          <a:solidFill>
            <a:srgbClr val="FFFFFF"/>
          </a:solidFill>
          <a:ln w="11113">
            <a:solidFill>
              <a:srgbClr val="FFFFFF"/>
            </a:solidFill>
            <a:miter lim="800000"/>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4" name="Rectangle 102"/>
          <p:cNvSpPr>
            <a:spLocks noChangeArrowheads="1"/>
          </p:cNvSpPr>
          <p:nvPr/>
        </p:nvSpPr>
        <p:spPr bwMode="auto">
          <a:xfrm>
            <a:off x="6777038" y="2576513"/>
            <a:ext cx="3130550" cy="334010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5" name="Oval 103"/>
          <p:cNvSpPr>
            <a:spLocks noChangeArrowheads="1"/>
          </p:cNvSpPr>
          <p:nvPr/>
        </p:nvSpPr>
        <p:spPr bwMode="auto">
          <a:xfrm>
            <a:off x="7375526" y="588168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6" name="Oval 104"/>
          <p:cNvSpPr>
            <a:spLocks noChangeArrowheads="1"/>
          </p:cNvSpPr>
          <p:nvPr/>
        </p:nvSpPr>
        <p:spPr bwMode="auto">
          <a:xfrm>
            <a:off x="7489826" y="58816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7" name="Oval 105"/>
          <p:cNvSpPr>
            <a:spLocks noChangeArrowheads="1"/>
          </p:cNvSpPr>
          <p:nvPr/>
        </p:nvSpPr>
        <p:spPr bwMode="auto">
          <a:xfrm>
            <a:off x="8675688" y="5464176"/>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8" name="Oval 106"/>
          <p:cNvSpPr>
            <a:spLocks noChangeArrowheads="1"/>
          </p:cNvSpPr>
          <p:nvPr/>
        </p:nvSpPr>
        <p:spPr bwMode="auto">
          <a:xfrm>
            <a:off x="7432676" y="46259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19" name="Oval 107"/>
          <p:cNvSpPr>
            <a:spLocks noChangeArrowheads="1"/>
          </p:cNvSpPr>
          <p:nvPr/>
        </p:nvSpPr>
        <p:spPr bwMode="auto">
          <a:xfrm>
            <a:off x="7421563" y="525938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0" name="Oval 108"/>
          <p:cNvSpPr>
            <a:spLocks noChangeArrowheads="1"/>
          </p:cNvSpPr>
          <p:nvPr/>
        </p:nvSpPr>
        <p:spPr bwMode="auto">
          <a:xfrm>
            <a:off x="7388226" y="54641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1" name="Oval 109"/>
          <p:cNvSpPr>
            <a:spLocks noChangeArrowheads="1"/>
          </p:cNvSpPr>
          <p:nvPr/>
        </p:nvSpPr>
        <p:spPr bwMode="auto">
          <a:xfrm>
            <a:off x="8518526" y="54641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2" name="Oval 110"/>
          <p:cNvSpPr>
            <a:spLocks noChangeArrowheads="1"/>
          </p:cNvSpPr>
          <p:nvPr/>
        </p:nvSpPr>
        <p:spPr bwMode="auto">
          <a:xfrm>
            <a:off x="8201026" y="54641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3" name="Oval 111"/>
          <p:cNvSpPr>
            <a:spLocks noChangeArrowheads="1"/>
          </p:cNvSpPr>
          <p:nvPr/>
        </p:nvSpPr>
        <p:spPr bwMode="auto">
          <a:xfrm>
            <a:off x="7580314" y="54641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4" name="Oval 112"/>
          <p:cNvSpPr>
            <a:spLocks noChangeArrowheads="1"/>
          </p:cNvSpPr>
          <p:nvPr/>
        </p:nvSpPr>
        <p:spPr bwMode="auto">
          <a:xfrm>
            <a:off x="7658101" y="54641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5" name="Oval 113"/>
          <p:cNvSpPr>
            <a:spLocks noChangeArrowheads="1"/>
          </p:cNvSpPr>
          <p:nvPr/>
        </p:nvSpPr>
        <p:spPr bwMode="auto">
          <a:xfrm>
            <a:off x="7940676" y="44227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6" name="Oval 114"/>
          <p:cNvSpPr>
            <a:spLocks noChangeArrowheads="1"/>
          </p:cNvSpPr>
          <p:nvPr/>
        </p:nvSpPr>
        <p:spPr bwMode="auto">
          <a:xfrm>
            <a:off x="9320213" y="5464176"/>
            <a:ext cx="68262"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7" name="Oval 115"/>
          <p:cNvSpPr>
            <a:spLocks noChangeArrowheads="1"/>
          </p:cNvSpPr>
          <p:nvPr/>
        </p:nvSpPr>
        <p:spPr bwMode="auto">
          <a:xfrm>
            <a:off x="6743701" y="52593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8" name="Oval 116"/>
          <p:cNvSpPr>
            <a:spLocks noChangeArrowheads="1"/>
          </p:cNvSpPr>
          <p:nvPr/>
        </p:nvSpPr>
        <p:spPr bwMode="auto">
          <a:xfrm>
            <a:off x="7421563" y="46259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29" name="Oval 117"/>
          <p:cNvSpPr>
            <a:spLocks noChangeArrowheads="1"/>
          </p:cNvSpPr>
          <p:nvPr/>
        </p:nvSpPr>
        <p:spPr bwMode="auto">
          <a:xfrm>
            <a:off x="8721726"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0" name="Oval 118"/>
          <p:cNvSpPr>
            <a:spLocks noChangeArrowheads="1"/>
          </p:cNvSpPr>
          <p:nvPr/>
        </p:nvSpPr>
        <p:spPr bwMode="auto">
          <a:xfrm>
            <a:off x="7783514" y="48402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1" name="Oval 119"/>
          <p:cNvSpPr>
            <a:spLocks noChangeArrowheads="1"/>
          </p:cNvSpPr>
          <p:nvPr/>
        </p:nvSpPr>
        <p:spPr bwMode="auto">
          <a:xfrm>
            <a:off x="9772651" y="50450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2" name="Oval 120"/>
          <p:cNvSpPr>
            <a:spLocks noChangeArrowheads="1"/>
          </p:cNvSpPr>
          <p:nvPr/>
        </p:nvSpPr>
        <p:spPr bwMode="auto">
          <a:xfrm>
            <a:off x="7388226" y="42068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3" name="Oval 121"/>
          <p:cNvSpPr>
            <a:spLocks noChangeArrowheads="1"/>
          </p:cNvSpPr>
          <p:nvPr/>
        </p:nvSpPr>
        <p:spPr bwMode="auto">
          <a:xfrm>
            <a:off x="8878888" y="46259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4" name="Oval 122"/>
          <p:cNvSpPr>
            <a:spLocks noChangeArrowheads="1"/>
          </p:cNvSpPr>
          <p:nvPr/>
        </p:nvSpPr>
        <p:spPr bwMode="auto">
          <a:xfrm>
            <a:off x="7953376" y="56784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5" name="Oval 123"/>
          <p:cNvSpPr>
            <a:spLocks noChangeArrowheads="1"/>
          </p:cNvSpPr>
          <p:nvPr/>
        </p:nvSpPr>
        <p:spPr bwMode="auto">
          <a:xfrm>
            <a:off x="8777288" y="567848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6" name="Oval 124"/>
          <p:cNvSpPr>
            <a:spLocks noChangeArrowheads="1"/>
          </p:cNvSpPr>
          <p:nvPr/>
        </p:nvSpPr>
        <p:spPr bwMode="auto">
          <a:xfrm>
            <a:off x="9772651" y="42068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7" name="Oval 125"/>
          <p:cNvSpPr>
            <a:spLocks noChangeArrowheads="1"/>
          </p:cNvSpPr>
          <p:nvPr/>
        </p:nvSpPr>
        <p:spPr bwMode="auto">
          <a:xfrm>
            <a:off x="7399339" y="52593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8" name="Oval 126"/>
          <p:cNvSpPr>
            <a:spLocks noChangeArrowheads="1"/>
          </p:cNvSpPr>
          <p:nvPr/>
        </p:nvSpPr>
        <p:spPr bwMode="auto">
          <a:xfrm>
            <a:off x="6743701" y="54641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39" name="Oval 127"/>
          <p:cNvSpPr>
            <a:spLocks noChangeArrowheads="1"/>
          </p:cNvSpPr>
          <p:nvPr/>
        </p:nvSpPr>
        <p:spPr bwMode="auto">
          <a:xfrm>
            <a:off x="8077201" y="54641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0" name="Oval 128"/>
          <p:cNvSpPr>
            <a:spLocks noChangeArrowheads="1"/>
          </p:cNvSpPr>
          <p:nvPr/>
        </p:nvSpPr>
        <p:spPr bwMode="auto">
          <a:xfrm>
            <a:off x="7759701" y="46259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1" name="Oval 129"/>
          <p:cNvSpPr>
            <a:spLocks noChangeArrowheads="1"/>
          </p:cNvSpPr>
          <p:nvPr/>
        </p:nvSpPr>
        <p:spPr bwMode="auto">
          <a:xfrm>
            <a:off x="7940676" y="42068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2" name="Oval 130"/>
          <p:cNvSpPr>
            <a:spLocks noChangeArrowheads="1"/>
          </p:cNvSpPr>
          <p:nvPr/>
        </p:nvSpPr>
        <p:spPr bwMode="auto">
          <a:xfrm>
            <a:off x="7940676" y="525938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3" name="Oval 131"/>
          <p:cNvSpPr>
            <a:spLocks noChangeArrowheads="1"/>
          </p:cNvSpPr>
          <p:nvPr/>
        </p:nvSpPr>
        <p:spPr bwMode="auto">
          <a:xfrm>
            <a:off x="8551863" y="484028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4" name="Oval 132"/>
          <p:cNvSpPr>
            <a:spLocks noChangeArrowheads="1"/>
          </p:cNvSpPr>
          <p:nvPr/>
        </p:nvSpPr>
        <p:spPr bwMode="auto">
          <a:xfrm>
            <a:off x="8258176" y="567848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5" name="Oval 133"/>
          <p:cNvSpPr>
            <a:spLocks noChangeArrowheads="1"/>
          </p:cNvSpPr>
          <p:nvPr/>
        </p:nvSpPr>
        <p:spPr bwMode="auto">
          <a:xfrm>
            <a:off x="7759701" y="44227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6" name="Oval 134"/>
          <p:cNvSpPr>
            <a:spLocks noChangeArrowheads="1"/>
          </p:cNvSpPr>
          <p:nvPr/>
        </p:nvSpPr>
        <p:spPr bwMode="auto">
          <a:xfrm>
            <a:off x="8201026" y="525938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7" name="Oval 135"/>
          <p:cNvSpPr>
            <a:spLocks noChangeArrowheads="1"/>
          </p:cNvSpPr>
          <p:nvPr/>
        </p:nvSpPr>
        <p:spPr bwMode="auto">
          <a:xfrm>
            <a:off x="7580314" y="52593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8" name="Oval 136"/>
          <p:cNvSpPr>
            <a:spLocks noChangeArrowheads="1"/>
          </p:cNvSpPr>
          <p:nvPr/>
        </p:nvSpPr>
        <p:spPr bwMode="auto">
          <a:xfrm>
            <a:off x="6743701" y="48402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49" name="Oval 137"/>
          <p:cNvSpPr>
            <a:spLocks noChangeArrowheads="1"/>
          </p:cNvSpPr>
          <p:nvPr/>
        </p:nvSpPr>
        <p:spPr bwMode="auto">
          <a:xfrm>
            <a:off x="8574088" y="525938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0" name="Oval 138"/>
          <p:cNvSpPr>
            <a:spLocks noChangeArrowheads="1"/>
          </p:cNvSpPr>
          <p:nvPr/>
        </p:nvSpPr>
        <p:spPr bwMode="auto">
          <a:xfrm>
            <a:off x="6743701" y="52593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1" name="Oval 139"/>
          <p:cNvSpPr>
            <a:spLocks noChangeArrowheads="1"/>
          </p:cNvSpPr>
          <p:nvPr/>
        </p:nvSpPr>
        <p:spPr bwMode="auto">
          <a:xfrm>
            <a:off x="7940676" y="50450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2" name="Oval 140"/>
          <p:cNvSpPr>
            <a:spLocks noChangeArrowheads="1"/>
          </p:cNvSpPr>
          <p:nvPr/>
        </p:nvSpPr>
        <p:spPr bwMode="auto">
          <a:xfrm>
            <a:off x="9094789" y="54641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3" name="Oval 141"/>
          <p:cNvSpPr>
            <a:spLocks noChangeArrowheads="1"/>
          </p:cNvSpPr>
          <p:nvPr/>
        </p:nvSpPr>
        <p:spPr bwMode="auto">
          <a:xfrm>
            <a:off x="7388226"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4" name="Oval 142"/>
          <p:cNvSpPr>
            <a:spLocks noChangeArrowheads="1"/>
          </p:cNvSpPr>
          <p:nvPr/>
        </p:nvSpPr>
        <p:spPr bwMode="auto">
          <a:xfrm>
            <a:off x="6743701" y="40036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5" name="Oval 143"/>
          <p:cNvSpPr>
            <a:spLocks noChangeArrowheads="1"/>
          </p:cNvSpPr>
          <p:nvPr/>
        </p:nvSpPr>
        <p:spPr bwMode="auto">
          <a:xfrm>
            <a:off x="6743701" y="44227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6" name="Oval 144"/>
          <p:cNvSpPr>
            <a:spLocks noChangeArrowheads="1"/>
          </p:cNvSpPr>
          <p:nvPr/>
        </p:nvSpPr>
        <p:spPr bwMode="auto">
          <a:xfrm>
            <a:off x="8054976"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7" name="Oval 145"/>
          <p:cNvSpPr>
            <a:spLocks noChangeArrowheads="1"/>
          </p:cNvSpPr>
          <p:nvPr/>
        </p:nvSpPr>
        <p:spPr bwMode="auto">
          <a:xfrm>
            <a:off x="6743701"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8" name="Oval 146"/>
          <p:cNvSpPr>
            <a:spLocks noChangeArrowheads="1"/>
          </p:cNvSpPr>
          <p:nvPr/>
        </p:nvSpPr>
        <p:spPr bwMode="auto">
          <a:xfrm>
            <a:off x="8472488" y="46259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59" name="Oval 147"/>
          <p:cNvSpPr>
            <a:spLocks noChangeArrowheads="1"/>
          </p:cNvSpPr>
          <p:nvPr/>
        </p:nvSpPr>
        <p:spPr bwMode="auto">
          <a:xfrm>
            <a:off x="6743701" y="40036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0" name="Oval 148"/>
          <p:cNvSpPr>
            <a:spLocks noChangeArrowheads="1"/>
          </p:cNvSpPr>
          <p:nvPr/>
        </p:nvSpPr>
        <p:spPr bwMode="auto">
          <a:xfrm>
            <a:off x="9251951" y="525938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1" name="Oval 149"/>
          <p:cNvSpPr>
            <a:spLocks noChangeArrowheads="1"/>
          </p:cNvSpPr>
          <p:nvPr/>
        </p:nvSpPr>
        <p:spPr bwMode="auto">
          <a:xfrm>
            <a:off x="6743701" y="38004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2" name="Oval 150"/>
          <p:cNvSpPr>
            <a:spLocks noChangeArrowheads="1"/>
          </p:cNvSpPr>
          <p:nvPr/>
        </p:nvSpPr>
        <p:spPr bwMode="auto">
          <a:xfrm>
            <a:off x="6743701" y="42068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3" name="Oval 151"/>
          <p:cNvSpPr>
            <a:spLocks noChangeArrowheads="1"/>
          </p:cNvSpPr>
          <p:nvPr/>
        </p:nvSpPr>
        <p:spPr bwMode="auto">
          <a:xfrm>
            <a:off x="8620126" y="5259388"/>
            <a:ext cx="66675"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4" name="Oval 152"/>
          <p:cNvSpPr>
            <a:spLocks noChangeArrowheads="1"/>
          </p:cNvSpPr>
          <p:nvPr/>
        </p:nvSpPr>
        <p:spPr bwMode="auto">
          <a:xfrm>
            <a:off x="6743701" y="35845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5" name="Oval 153"/>
          <p:cNvSpPr>
            <a:spLocks noChangeArrowheads="1"/>
          </p:cNvSpPr>
          <p:nvPr/>
        </p:nvSpPr>
        <p:spPr bwMode="auto">
          <a:xfrm>
            <a:off x="8066089"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6" name="Oval 154"/>
          <p:cNvSpPr>
            <a:spLocks noChangeArrowheads="1"/>
          </p:cNvSpPr>
          <p:nvPr/>
        </p:nvSpPr>
        <p:spPr bwMode="auto">
          <a:xfrm>
            <a:off x="6743701"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7" name="Oval 155"/>
          <p:cNvSpPr>
            <a:spLocks noChangeArrowheads="1"/>
          </p:cNvSpPr>
          <p:nvPr/>
        </p:nvSpPr>
        <p:spPr bwMode="auto">
          <a:xfrm>
            <a:off x="7207251" y="46259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8" name="Oval 156"/>
          <p:cNvSpPr>
            <a:spLocks noChangeArrowheads="1"/>
          </p:cNvSpPr>
          <p:nvPr/>
        </p:nvSpPr>
        <p:spPr bwMode="auto">
          <a:xfrm>
            <a:off x="6743701" y="25431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69" name="Oval 157"/>
          <p:cNvSpPr>
            <a:spLocks noChangeArrowheads="1"/>
          </p:cNvSpPr>
          <p:nvPr/>
        </p:nvSpPr>
        <p:spPr bwMode="auto">
          <a:xfrm>
            <a:off x="8088313" y="35845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0" name="Oval 158"/>
          <p:cNvSpPr>
            <a:spLocks noChangeArrowheads="1"/>
          </p:cNvSpPr>
          <p:nvPr/>
        </p:nvSpPr>
        <p:spPr bwMode="auto">
          <a:xfrm>
            <a:off x="9105901" y="33813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1" name="Oval 159"/>
          <p:cNvSpPr>
            <a:spLocks noChangeArrowheads="1"/>
          </p:cNvSpPr>
          <p:nvPr/>
        </p:nvSpPr>
        <p:spPr bwMode="auto">
          <a:xfrm>
            <a:off x="9048751" y="50450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2" name="Oval 160"/>
          <p:cNvSpPr>
            <a:spLocks noChangeArrowheads="1"/>
          </p:cNvSpPr>
          <p:nvPr/>
        </p:nvSpPr>
        <p:spPr bwMode="auto">
          <a:xfrm>
            <a:off x="7364413" y="46259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3" name="Oval 161"/>
          <p:cNvSpPr>
            <a:spLocks noChangeArrowheads="1"/>
          </p:cNvSpPr>
          <p:nvPr/>
        </p:nvSpPr>
        <p:spPr bwMode="auto">
          <a:xfrm>
            <a:off x="7410451" y="46259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4" name="Oval 162"/>
          <p:cNvSpPr>
            <a:spLocks noChangeArrowheads="1"/>
          </p:cNvSpPr>
          <p:nvPr/>
        </p:nvSpPr>
        <p:spPr bwMode="auto">
          <a:xfrm>
            <a:off x="6743701" y="50450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5" name="Oval 163"/>
          <p:cNvSpPr>
            <a:spLocks noChangeArrowheads="1"/>
          </p:cNvSpPr>
          <p:nvPr/>
        </p:nvSpPr>
        <p:spPr bwMode="auto">
          <a:xfrm>
            <a:off x="8031163" y="42068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6" name="Oval 164"/>
          <p:cNvSpPr>
            <a:spLocks noChangeArrowheads="1"/>
          </p:cNvSpPr>
          <p:nvPr/>
        </p:nvSpPr>
        <p:spPr bwMode="auto">
          <a:xfrm>
            <a:off x="7997826" y="54641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7" name="Oval 165"/>
          <p:cNvSpPr>
            <a:spLocks noChangeArrowheads="1"/>
          </p:cNvSpPr>
          <p:nvPr/>
        </p:nvSpPr>
        <p:spPr bwMode="auto">
          <a:xfrm>
            <a:off x="6743701" y="4625976"/>
            <a:ext cx="66675"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8" name="Oval 166"/>
          <p:cNvSpPr>
            <a:spLocks noChangeArrowheads="1"/>
          </p:cNvSpPr>
          <p:nvPr/>
        </p:nvSpPr>
        <p:spPr bwMode="auto">
          <a:xfrm>
            <a:off x="7613651" y="4840288"/>
            <a:ext cx="68263"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79" name="Oval 167"/>
          <p:cNvSpPr>
            <a:spLocks noChangeArrowheads="1"/>
          </p:cNvSpPr>
          <p:nvPr/>
        </p:nvSpPr>
        <p:spPr bwMode="auto">
          <a:xfrm>
            <a:off x="7364413" y="4625976"/>
            <a:ext cx="68262"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80" name="Oval 168"/>
          <p:cNvSpPr>
            <a:spLocks noChangeArrowheads="1"/>
          </p:cNvSpPr>
          <p:nvPr/>
        </p:nvSpPr>
        <p:spPr bwMode="auto">
          <a:xfrm>
            <a:off x="6743701" y="4422776"/>
            <a:ext cx="66675"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81" name="Oval 169"/>
          <p:cNvSpPr>
            <a:spLocks noChangeArrowheads="1"/>
          </p:cNvSpPr>
          <p:nvPr/>
        </p:nvSpPr>
        <p:spPr bwMode="auto">
          <a:xfrm>
            <a:off x="7816851" y="44227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82" name="Oval 170"/>
          <p:cNvSpPr>
            <a:spLocks noChangeArrowheads="1"/>
          </p:cNvSpPr>
          <p:nvPr/>
        </p:nvSpPr>
        <p:spPr bwMode="auto">
          <a:xfrm>
            <a:off x="7896226" y="3584576"/>
            <a:ext cx="68263" cy="68263"/>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83" name="Oval 171"/>
          <p:cNvSpPr>
            <a:spLocks noChangeArrowheads="1"/>
          </p:cNvSpPr>
          <p:nvPr/>
        </p:nvSpPr>
        <p:spPr bwMode="auto">
          <a:xfrm>
            <a:off x="8675688" y="5881688"/>
            <a:ext cx="68262" cy="68262"/>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84" name="Oval 172"/>
          <p:cNvSpPr>
            <a:spLocks noChangeArrowheads="1"/>
          </p:cNvSpPr>
          <p:nvPr/>
        </p:nvSpPr>
        <p:spPr bwMode="auto">
          <a:xfrm>
            <a:off x="7432676" y="3800476"/>
            <a:ext cx="68263" cy="66675"/>
          </a:xfrm>
          <a:prstGeom prst="ellipse">
            <a:avLst/>
          </a:prstGeom>
          <a:solidFill>
            <a:srgbClr val="FF0000"/>
          </a:solidFill>
          <a:ln w="11113">
            <a:solidFill>
              <a:srgbClr val="FF0000"/>
            </a:solidFill>
            <a:round/>
            <a:headEnd/>
            <a:tailEnd/>
          </a:ln>
        </p:spPr>
        <p:txBody>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endParaRPr lang="en-US" altLang="en-US"/>
          </a:p>
        </p:txBody>
      </p:sp>
      <p:sp>
        <p:nvSpPr>
          <p:cNvPr id="90285" name="Line 173"/>
          <p:cNvSpPr>
            <a:spLocks noChangeShapeType="1"/>
          </p:cNvSpPr>
          <p:nvPr/>
        </p:nvSpPr>
        <p:spPr bwMode="auto">
          <a:xfrm>
            <a:off x="6777038" y="5916614"/>
            <a:ext cx="313055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86" name="Line 174"/>
          <p:cNvSpPr>
            <a:spLocks noChangeShapeType="1"/>
          </p:cNvSpPr>
          <p:nvPr/>
        </p:nvSpPr>
        <p:spPr bwMode="auto">
          <a:xfrm flipV="1">
            <a:off x="6777039" y="2576513"/>
            <a:ext cx="1587" cy="33401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87" name="Text Box 175"/>
          <p:cNvSpPr txBox="1">
            <a:spLocks noChangeArrowheads="1"/>
          </p:cNvSpPr>
          <p:nvPr/>
        </p:nvSpPr>
        <p:spPr bwMode="auto">
          <a:xfrm>
            <a:off x="2197100" y="2025650"/>
            <a:ext cx="367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RHEUMATOID ARTHRITIS (N=24)</a:t>
            </a:r>
          </a:p>
        </p:txBody>
      </p:sp>
      <p:sp>
        <p:nvSpPr>
          <p:cNvPr id="90288" name="Text Box 176"/>
          <p:cNvSpPr txBox="1">
            <a:spLocks noChangeArrowheads="1"/>
          </p:cNvSpPr>
          <p:nvPr/>
        </p:nvSpPr>
        <p:spPr bwMode="auto">
          <a:xfrm>
            <a:off x="6172200" y="2025650"/>
            <a:ext cx="3938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600"/>
              <a:t>CORONARY ARTERY BYPASS (N=87)</a:t>
            </a:r>
          </a:p>
        </p:txBody>
      </p:sp>
      <p:sp>
        <p:nvSpPr>
          <p:cNvPr id="90289" name="Text Box 177"/>
          <p:cNvSpPr txBox="1">
            <a:spLocks noChangeArrowheads="1"/>
          </p:cNvSpPr>
          <p:nvPr/>
        </p:nvSpPr>
        <p:spPr bwMode="auto">
          <a:xfrm>
            <a:off x="4579939" y="2719388"/>
            <a:ext cx="1076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solidFill>
                  <a:srgbClr val="FF0066"/>
                </a:solidFill>
              </a:rPr>
              <a:t>r</a:t>
            </a:r>
            <a:r>
              <a:rPr lang="en-GB" altLang="en-US" sz="1800" baseline="30000">
                <a:solidFill>
                  <a:srgbClr val="FF0066"/>
                </a:solidFill>
              </a:rPr>
              <a:t>2</a:t>
            </a:r>
            <a:r>
              <a:rPr lang="en-GB" altLang="en-US" sz="1800">
                <a:solidFill>
                  <a:srgbClr val="FF0066"/>
                </a:solidFill>
              </a:rPr>
              <a:t>=0.34</a:t>
            </a:r>
          </a:p>
        </p:txBody>
      </p:sp>
      <p:sp>
        <p:nvSpPr>
          <p:cNvPr id="90290" name="Text Box 178"/>
          <p:cNvSpPr txBox="1">
            <a:spLocks noChangeArrowheads="1"/>
          </p:cNvSpPr>
          <p:nvPr/>
        </p:nvSpPr>
        <p:spPr bwMode="auto">
          <a:xfrm>
            <a:off x="7000876" y="2681288"/>
            <a:ext cx="1076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2000" b="1">
                <a:solidFill>
                  <a:schemeClr val="tx1"/>
                </a:solidFill>
                <a:latin typeface="Tahoma" panose="020B0604030504040204" pitchFamily="34" charset="0"/>
              </a:defRPr>
            </a:lvl1pPr>
            <a:lvl2pPr marL="742950" indent="-285750">
              <a:defRPr sz="2000" b="1">
                <a:solidFill>
                  <a:schemeClr val="tx1"/>
                </a:solidFill>
                <a:latin typeface="Tahoma" panose="020B0604030504040204" pitchFamily="34" charset="0"/>
              </a:defRPr>
            </a:lvl2pPr>
            <a:lvl3pPr marL="1143000" indent="-228600">
              <a:defRPr sz="2000" b="1">
                <a:solidFill>
                  <a:schemeClr val="tx1"/>
                </a:solidFill>
                <a:latin typeface="Tahoma" panose="020B0604030504040204" pitchFamily="34" charset="0"/>
              </a:defRPr>
            </a:lvl3pPr>
            <a:lvl4pPr marL="1600200" indent="-228600">
              <a:defRPr sz="2000" b="1">
                <a:solidFill>
                  <a:schemeClr val="tx1"/>
                </a:solidFill>
                <a:latin typeface="Tahoma" panose="020B0604030504040204" pitchFamily="34" charset="0"/>
              </a:defRPr>
            </a:lvl4pPr>
            <a:lvl5pPr marL="2057400" indent="-22860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r>
              <a:rPr lang="en-GB" altLang="en-US" sz="1800">
                <a:solidFill>
                  <a:srgbClr val="FF0066"/>
                </a:solidFill>
              </a:rPr>
              <a:t>r</a:t>
            </a:r>
            <a:r>
              <a:rPr lang="en-GB" altLang="en-US" sz="1800" baseline="30000">
                <a:solidFill>
                  <a:srgbClr val="FF0066"/>
                </a:solidFill>
              </a:rPr>
              <a:t>2</a:t>
            </a:r>
            <a:r>
              <a:rPr lang="en-GB" altLang="en-US" sz="1800">
                <a:solidFill>
                  <a:srgbClr val="FF0066"/>
                </a:solidFill>
              </a:rPr>
              <a:t>=0.06</a:t>
            </a:r>
          </a:p>
        </p:txBody>
      </p:sp>
    </p:spTree>
    <p:extLst>
      <p:ext uri="{BB962C8B-B14F-4D97-AF65-F5344CB8AC3E}">
        <p14:creationId xmlns:p14="http://schemas.microsoft.com/office/powerpoint/2010/main" val="3100679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4392</TotalTime>
  <Words>7420</Words>
  <Application>Microsoft Office PowerPoint</Application>
  <PresentationFormat>Widescreen</PresentationFormat>
  <Paragraphs>1247</Paragraphs>
  <Slides>117</Slides>
  <Notes>75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117</vt:i4>
      </vt:variant>
    </vt:vector>
  </HeadingPairs>
  <TitlesOfParts>
    <vt:vector size="131" baseType="lpstr">
      <vt:lpstr>Arial</vt:lpstr>
      <vt:lpstr>Arial Black</vt:lpstr>
      <vt:lpstr>Calibri</vt:lpstr>
      <vt:lpstr>Constantia</vt:lpstr>
      <vt:lpstr>Monotype Sorts</vt:lpstr>
      <vt:lpstr>Symbol</vt:lpstr>
      <vt:lpstr>Tahoma</vt:lpstr>
      <vt:lpstr>Times New Roman</vt:lpstr>
      <vt:lpstr>Webdings</vt:lpstr>
      <vt:lpstr>Wingdings 2</vt:lpstr>
      <vt:lpstr>Flow</vt:lpstr>
      <vt:lpstr>Equation</vt:lpstr>
      <vt:lpstr>Document</vt:lpstr>
      <vt:lpstr>Chart</vt:lpstr>
      <vt:lpstr>Biomedical Informatics</vt:lpstr>
      <vt:lpstr>PowerPoint Presentation</vt:lpstr>
      <vt:lpstr>Βασικές Έννοιες</vt:lpstr>
      <vt:lpstr>Ταξινόμηση των μεταβλητών ως προς τον τύπο των τιμών</vt:lpstr>
      <vt:lpstr>Ταξινόμηση των μεταβλητών ως προς τη θέση τους στο σχήμα «αίτιο - αποτέλεσμα»</vt:lpstr>
      <vt:lpstr>Διαγνωστικά τέστ</vt:lpstr>
      <vt:lpstr>PowerPoint Presentation</vt:lpstr>
      <vt:lpstr>Παράδειγμα</vt:lpstr>
      <vt:lpstr>Έλεγχος υποθέσεων </vt:lpstr>
      <vt:lpstr>Παραδείγματα Μηδενικών Υποθέσεων</vt:lpstr>
      <vt:lpstr>Στατιστικές διαδικασίες</vt:lpstr>
      <vt:lpstr>Στατιστική σημαντικότητα </vt:lpstr>
      <vt:lpstr>Τα Βήματα που ακολουθούνται για τον Έλεγχο μιας Υπόθεσης</vt:lpstr>
      <vt:lpstr>Τα Βήματα που ακολουθούνται για τον Έλεγχο μιας Υπόθεσης</vt:lpstr>
      <vt:lpstr>Αμφίπλευροι &amp; Μονόπλευροι Έλεγχοι</vt:lpstr>
      <vt:lpstr>Τι θέλουμε να συγκρίνουμε;</vt:lpstr>
      <vt:lpstr>Μηδενική υπόθεση</vt:lpstr>
      <vt:lpstr>Ποιο τέστ θα χρησιμοποιήσω; </vt:lpstr>
      <vt:lpstr>Επιλογή Κατάλληλης Στατιστικής</vt:lpstr>
      <vt:lpstr>Επιλογή Κατάλληλης Στατιστικής</vt:lpstr>
      <vt:lpstr>Διαδικασία Απόφασης για Απόρριψη ή όχι της Η0</vt:lpstr>
      <vt:lpstr>Παράδειγμα </vt:lpstr>
      <vt:lpstr>Z-test </vt:lpstr>
      <vt:lpstr>Παράδειγμα </vt:lpstr>
      <vt:lpstr>Παράδειγμα (συμπέρασμα)</vt:lpstr>
      <vt:lpstr>PowerPoint Presentation</vt:lpstr>
      <vt:lpstr>NORMAL DISTRIBUTION</vt:lpstr>
      <vt:lpstr>DESCRIBING DATA</vt:lpstr>
      <vt:lpstr>STANDARD DEVIATION – THE SPREAD OF VALUES OF A SAMPLE AROUND THE MEAN</vt:lpstr>
      <vt:lpstr>STANDARD DEVIATION AND SAMPLE SIZE</vt:lpstr>
      <vt:lpstr>SKEWED DISTRIBUTION</vt:lpstr>
      <vt:lpstr>DOES A VARIABLE FOLLOW A NORMAL DISTRIBUTION?</vt:lpstr>
      <vt:lpstr>DISTRIBUTIONS: EXAMPLES</vt:lpstr>
      <vt:lpstr>DISTRIBUTIONS AND STATISTICAL TESTS</vt:lpstr>
      <vt:lpstr>EXAMPLE: IQ</vt:lpstr>
      <vt:lpstr>EXAMPLE: IQ</vt:lpstr>
      <vt:lpstr>STANDARD DEVIATION vs STADARD ERROR</vt:lpstr>
      <vt:lpstr>EXAMPLE: IQ</vt:lpstr>
      <vt:lpstr>EXAMPLE: IQ</vt:lpstr>
      <vt:lpstr>EXAMPLE: IQ</vt:lpstr>
      <vt:lpstr>EXAMPLE: IQ</vt:lpstr>
      <vt:lpstr>EXAMPLE: IQ</vt:lpstr>
      <vt:lpstr>COMPARING TWO SAMPLES</vt:lpstr>
      <vt:lpstr>COMPARING TWO SAMPLES</vt:lpstr>
      <vt:lpstr>SAMPLES AND POPULATIONS</vt:lpstr>
      <vt:lpstr>COMPARING TWO SAMPLES</vt:lpstr>
      <vt:lpstr>COMPARING TWO SAMPLES</vt:lpstr>
      <vt:lpstr>COMPARING TWO SAMPLES</vt:lpstr>
      <vt:lpstr>COMPARING TWO SAMPLES</vt:lpstr>
      <vt:lpstr>COMPARING TWO SAMPLES</vt:lpstr>
      <vt:lpstr>COMPARING TWO SAMPLES</vt:lpstr>
      <vt:lpstr>COMPARING TWO SAMPLES</vt:lpstr>
      <vt:lpstr>STATISTICAL ERRORS: SUMMARY</vt:lpstr>
      <vt:lpstr>SAMPLE SIZE: POWER CALCULATIONS</vt:lpstr>
      <vt:lpstr>POWER CALCULATIONS</vt:lpstr>
      <vt:lpstr>STATISTICAL SIGNIFICANCE IS NOT NECESSARILY CLINICAL SIGNIFICANCE</vt:lpstr>
      <vt:lpstr>CLINICALLY SIGNIFICANT IMPROVEMENT</vt:lpstr>
      <vt:lpstr>MEASURES OF CLINICALLY SIGNIFICANT IMPROVEMENT</vt:lpstr>
      <vt:lpstr>MEASURES OF CLINICALLY SIGNIFICANT IMPROVEMENT</vt:lpstr>
      <vt:lpstr>UNPAIRED OR INDEPENDENT-SAMPLE t-TEST: PRINCIPLE</vt:lpstr>
      <vt:lpstr>UNPAIRED OF INDEPENDENT-SAMPLE t-TEST: PRINCIPLE</vt:lpstr>
      <vt:lpstr>THE PREVIOUS IQ EXAMPLE</vt:lpstr>
      <vt:lpstr>MULTIPLE TESTS AND TYPE I ERRORS</vt:lpstr>
      <vt:lpstr>SUBGROUP ANALYSIS</vt:lpstr>
      <vt:lpstr>TORTURED DATA - SIGNS</vt:lpstr>
      <vt:lpstr>TORTURED DATA - SIGNS</vt:lpstr>
      <vt:lpstr>COMPARING TWO MEANS FROM  THE SAME SAMPLE-THE PAIRED t TEST</vt:lpstr>
      <vt:lpstr>SUMMARY THUS FAR …</vt:lpstr>
      <vt:lpstr>COMPARING PROPORTIONS:  THE CHI-SQUARE TEST</vt:lpstr>
      <vt:lpstr>COMPARING PROPORTIONS:  THE CHI-SQUARE TEST</vt:lpstr>
      <vt:lpstr>COMPARING PROPORTIONS:  THE CHI-SQUARE TEST</vt:lpstr>
      <vt:lpstr>COMPARISONS BETWEEN THREE OR MORE SAMPLES</vt:lpstr>
      <vt:lpstr>ANOVA - AN EXAMPLE</vt:lpstr>
      <vt:lpstr>ANOVA - AN EXAMPLE</vt:lpstr>
      <vt:lpstr>ANOVA – AN EXAMPLE</vt:lpstr>
      <vt:lpstr>ANOVA – SPSS PRINT-OUT</vt:lpstr>
      <vt:lpstr>ANOVA – MAKING SENSE OF THE SPSS PRINT-OUT</vt:lpstr>
      <vt:lpstr>ANOVA – MAKING SENSE OF THE SPSS PRINT-OUT</vt:lpstr>
      <vt:lpstr>SAMPLING SUBJECTS THREE OR MORE TIMES</vt:lpstr>
      <vt:lpstr>NON-PARAMETRIC TESTS</vt:lpstr>
      <vt:lpstr>MANN-WHITNEY U TEST</vt:lpstr>
      <vt:lpstr>MANN-WHITNEY U TEST</vt:lpstr>
      <vt:lpstr>SUMMARY OF BASIC  STATISTICAL TESTS</vt:lpstr>
      <vt:lpstr>KAPPA</vt:lpstr>
      <vt:lpstr>KAPPA - INTERPRETATION</vt:lpstr>
      <vt:lpstr>DESCRIPTIVE STATISTICS INVOLVING PROPORTIONS</vt:lpstr>
      <vt:lpstr>RATES, ODDS, AND ODDS RATIOS</vt:lpstr>
      <vt:lpstr>ABSOLUTE AND RELATIVE RISKS</vt:lpstr>
      <vt:lpstr>NUMBER NEEDED TO TREAT</vt:lpstr>
      <vt:lpstr>ANOTHER APPROACH:  CONFIDENCE INTERVALS</vt:lpstr>
      <vt:lpstr>ANOTHER APPROACH:  CONFIDENCE INTERVALS</vt:lpstr>
      <vt:lpstr>CONFIDENCE INTERVAL (CI)</vt:lpstr>
      <vt:lpstr>CONFIDENCE INTERVALS</vt:lpstr>
      <vt:lpstr>CONFIDENCE INTERVALS FOR  DIFFERENCE BETWEEN TWO PROPORTIONS</vt:lpstr>
      <vt:lpstr>CONFIDENCE INTERVAL OF ABSOLUTE RISK REDUCTION</vt:lpstr>
      <vt:lpstr>INTERPRETATION OF CONFIDENCE INTERVALS</vt:lpstr>
      <vt:lpstr>CORRELATION</vt:lpstr>
      <vt:lpstr>CORRELATION</vt:lpstr>
      <vt:lpstr>CORRELATION</vt:lpstr>
      <vt:lpstr>CORRELATION</vt:lpstr>
      <vt:lpstr>CORRELATION</vt:lpstr>
      <vt:lpstr>CORRELATION</vt:lpstr>
      <vt:lpstr>REGRESSION</vt:lpstr>
      <vt:lpstr>INTERPRETATION OF REGRESSION DATA I</vt:lpstr>
      <vt:lpstr>INTERPRETATION OF REGRESSION DATA II</vt:lpstr>
      <vt:lpstr>INTERPRETATION OF REGRESSION DATA III</vt:lpstr>
      <vt:lpstr>INTERPRETATION OF REGRESSION DATA IV: EXAMPLE</vt:lpstr>
      <vt:lpstr>LOGISTIC REGRESSION</vt:lpstr>
      <vt:lpstr>LOGISTIC REGRESSION II</vt:lpstr>
      <vt:lpstr>CRONBACH’S ALPHA</vt:lpstr>
      <vt:lpstr>MORTALITY</vt:lpstr>
      <vt:lpstr>SURVIVAL ANALYSIS</vt:lpstr>
      <vt:lpstr>SURVIVAL ANALYSIS: ASSUME  ALL CASES RECRUITED AT TIME=0</vt:lpstr>
      <vt:lpstr>SURVIVAL ANALYSIS:  EVENTS IN YEAR 1</vt:lpstr>
      <vt:lpstr>SURVIVAL ANALYSIS:  EVENTS IN YEAR 2</vt:lpstr>
      <vt:lpstr>SURVIVAL ANALYSIS:  EVENTS IN YEAR 3</vt:lpstr>
      <vt:lpstr>SURVIVAL 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Βιοπληροφορική και Προσομοίωση Φυσιολογικών Συστημάτων</dc:title>
  <dc:creator>Koumakis Lefteris</dc:creator>
  <cp:lastModifiedBy>Lefteris Koumakis</cp:lastModifiedBy>
  <cp:revision>329</cp:revision>
  <dcterms:created xsi:type="dcterms:W3CDTF">2006-08-16T00:00:00Z</dcterms:created>
  <dcterms:modified xsi:type="dcterms:W3CDTF">2026-03-28T17:22:57Z</dcterms:modified>
</cp:coreProperties>
</file>