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5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nouris kapetanakis" initials="fk" lastIdx="1" clrIdx="0">
    <p:extLst>
      <p:ext uri="{19B8F6BF-5375-455C-9EA6-DF929625EA0E}">
        <p15:presenceInfo xmlns:p15="http://schemas.microsoft.com/office/powerpoint/2012/main" userId="53bdd7c7ed2c84c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CDDB70-4FB5-480F-BC61-92DE14B695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17D7A8A-A605-42B9-AE5A-971DA2A331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010535C-0860-4765-8C28-BCB9D0A67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2B3D-3670-4A9D-8D92-3557168FE979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998C3EC-4296-4F24-9DDA-3EC712D28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12E32D2-85FD-4BBB-ACAF-D1177F698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8705-82D9-4BED-9958-F0485E4A29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4061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24DFD02-2C2F-49C9-A944-A8B5A4DCD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C0B7C2E-9C6F-4C3F-9D64-2A6789B61B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D40DA8C-567F-4269-A3BB-2C3632B80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2B3D-3670-4A9D-8D92-3557168FE979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17379FC-2BF3-4CCB-97F4-A77B1EE36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20EE491-9273-4E11-BF05-18B1C5399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8705-82D9-4BED-9958-F0485E4A29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6050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74CABE4C-A313-47C6-B261-51F71C7767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0389681-0161-4678-ABA6-3FBC00FDB5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E0693AD-A141-4A57-A376-A707E134E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2B3D-3670-4A9D-8D92-3557168FE979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7C347F0-A669-4D02-8D2D-72D9D095B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15B5105-D7E3-442F-80AC-65C264C88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8705-82D9-4BED-9958-F0485E4A29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7357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D430F4-0D8D-4C2F-9AA6-EFBB12CB7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2B9E927-715A-45A1-94E3-959EC20AA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3101015-8B9F-4A69-816B-9DB32F764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2B3D-3670-4A9D-8D92-3557168FE979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464E978-4C3F-42D3-96FE-2C676EDF7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8710012-CFED-46DF-A4A4-3E4924B46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8705-82D9-4BED-9958-F0485E4A29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5943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265485-D119-444A-8C24-9FF1480A2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3E3ED36-8E39-4922-A29C-0443CCFB9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2AE0A6E-82F7-4294-92EE-486E4B0E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2B3D-3670-4A9D-8D92-3557168FE979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5139562-AC16-4A32-AF22-1B9A3CA80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F92EA0B-4071-4ACE-9BE5-943ED9193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8705-82D9-4BED-9958-F0485E4A29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86063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B01B6AB-8240-4200-B7DB-9F200F317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1E1FCC-F908-4B2B-94E5-A6BEACC21B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4AD4BF5-18EB-48FC-AFC8-389F1832B7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A70C51C-48D0-455F-B886-C2A2278C5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2B3D-3670-4A9D-8D92-3557168FE979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BEE7F69-561F-4AEC-9FDD-B32F83793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D8BFDEA-9447-4878-91F9-6620FC00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8705-82D9-4BED-9958-F0485E4A29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6005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DBBCAB-3A95-4EDD-98AA-A00540AA1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DFFA131-EEE6-49FD-B222-622E6E7F0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BA4BCDA-A189-4A41-B784-97E53AA938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42209377-816C-4B4E-958C-00B393A6B5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87BE7789-7E96-4265-955C-304C9865F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C5B34EB1-666C-41A3-AF6A-EFA03456C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2B3D-3670-4A9D-8D92-3557168FE979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C5241CEF-D587-45CB-B362-E6CDF1C8A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7CC8909-46F9-4D98-8262-A2E7F170C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8705-82D9-4BED-9958-F0485E4A29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776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8181184-D784-41E5-B64B-2D4A7285C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B1C99EF3-E740-4223-B7F3-04A28964F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2B3D-3670-4A9D-8D92-3557168FE979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6690D16-60A5-42B7-873D-B978D87B9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4A39FE1-FE10-4FBD-ADF6-7DBE4D0C2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8705-82D9-4BED-9958-F0485E4A29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0133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CBFBF83D-5ED7-4D65-B4F6-2BFAFC6F4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2B3D-3670-4A9D-8D92-3557168FE979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64C355D-A377-446F-89DB-7F863E5ED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563C9A83-2FE6-4FAA-9573-6DF949DB0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8705-82D9-4BED-9958-F0485E4A29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4112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11BD04-7D43-4C40-84B5-FD09C886A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3C85F77-0905-4A40-9B08-478B4A0BE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9169DAF-C17C-4913-A984-9D1392FEA4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F6156D4-6825-4FCE-8929-3680C72B2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2B3D-3670-4A9D-8D92-3557168FE979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7C30225-6D8C-4A29-8056-437833CEA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9D1F60D-330B-4C13-8B36-32BD5BE5F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8705-82D9-4BED-9958-F0485E4A29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6642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592280-1113-4176-B7F1-2F80E52D4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6C7C4C09-E2E2-435B-897E-B2F558ADAC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1182D7F-39CA-4541-834B-D51ED2CA4C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07D8821-5031-4254-9FC8-7BF8CB30B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32B3D-3670-4A9D-8D92-3557168FE979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4E09087-289F-4205-A7E4-D0612B327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82FA502-7BD4-4EC5-B42D-F85B0513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8705-82D9-4BED-9958-F0485E4A29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4911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E47ABFD-2FC9-4EF4-B0F5-83C1C6FDC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CBC26E6-04B5-4BF9-A91B-BC261A7C3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2152900-710B-4BE3-92EA-87E05347B6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32B3D-3670-4A9D-8D92-3557168FE979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7DAC600-63B3-4FC9-BE31-DBAF8C841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FD6BDBE-DDFC-47C6-9F82-D4B43B89AE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48705-82D9-4BED-9958-F0485E4A29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015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CAF6AA-78DA-43D8-A0D2-419DC22ACE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25747"/>
            <a:ext cx="9144000" cy="2296087"/>
          </a:xfrm>
        </p:spPr>
        <p:txBody>
          <a:bodyPr>
            <a:norm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lang="el-GR" sz="3600" b="1" i="1" spc="-30" dirty="0">
                <a:latin typeface="Arial"/>
                <a:cs typeface="Arial"/>
              </a:rPr>
              <a:t>Αντικειμενοστρεφής Προγραμματισμός</a:t>
            </a:r>
            <a:br>
              <a:rPr lang="el-GR" sz="3600" b="1" i="1" spc="-30" dirty="0">
                <a:latin typeface="Arial"/>
                <a:cs typeface="Arial"/>
              </a:rPr>
            </a:br>
            <a:r>
              <a:rPr lang="el-GR" sz="3600" i="1" spc="-5" dirty="0">
                <a:latin typeface="Arial"/>
                <a:cs typeface="Arial"/>
              </a:rPr>
              <a:t>Ερ</a:t>
            </a:r>
            <a:r>
              <a:rPr lang="el-GR" sz="3600" i="1" dirty="0">
                <a:latin typeface="Arial"/>
                <a:cs typeface="Arial"/>
              </a:rPr>
              <a:t>γ</a:t>
            </a:r>
            <a:r>
              <a:rPr lang="el-GR" sz="3600" i="1" spc="-5" dirty="0">
                <a:latin typeface="Arial"/>
                <a:cs typeface="Arial"/>
              </a:rPr>
              <a:t>α</a:t>
            </a:r>
            <a:r>
              <a:rPr lang="el-GR" sz="3600" i="1" spc="-10" dirty="0">
                <a:latin typeface="Arial"/>
                <a:cs typeface="Arial"/>
              </a:rPr>
              <a:t>σ</a:t>
            </a:r>
            <a:r>
              <a:rPr lang="el-GR" sz="3600" i="1" spc="20" dirty="0">
                <a:latin typeface="Arial"/>
                <a:cs typeface="Arial"/>
              </a:rPr>
              <a:t>τ</a:t>
            </a:r>
            <a:r>
              <a:rPr lang="el-GR" sz="3600" i="1" dirty="0">
                <a:latin typeface="Arial"/>
                <a:cs typeface="Arial"/>
              </a:rPr>
              <a:t>ή</a:t>
            </a:r>
            <a:r>
              <a:rPr lang="el-GR" sz="3600" i="1" spc="-5" dirty="0">
                <a:latin typeface="Arial"/>
                <a:cs typeface="Arial"/>
              </a:rPr>
              <a:t>ριο</a:t>
            </a:r>
            <a:r>
              <a:rPr lang="en-US" sz="3600" i="1" spc="-5" dirty="0">
                <a:latin typeface="Arial"/>
                <a:cs typeface="Arial"/>
              </a:rPr>
              <a:t> 1</a:t>
            </a:r>
            <a:br>
              <a:rPr lang="el-GR" sz="3600" dirty="0">
                <a:latin typeface="Arial"/>
                <a:cs typeface="Arial"/>
              </a:rPr>
            </a:br>
            <a:endParaRPr lang="el-GR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82A059-0025-4BA4-AB46-AB94CD7F2BD1}"/>
              </a:ext>
            </a:extLst>
          </p:cNvPr>
          <p:cNvSpPr txBox="1"/>
          <p:nvPr/>
        </p:nvSpPr>
        <p:spPr>
          <a:xfrm>
            <a:off x="8792307" y="6275977"/>
            <a:ext cx="3179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Καπετανάκης Φανούριος</a:t>
            </a: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0B54A89A-421E-42B3-8387-996C2E11AD2F}"/>
              </a:ext>
            </a:extLst>
          </p:cNvPr>
          <p:cNvSpPr/>
          <p:nvPr/>
        </p:nvSpPr>
        <p:spPr>
          <a:xfrm>
            <a:off x="1231499" y="280390"/>
            <a:ext cx="64289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063DE8"/>
              </a:buClr>
            </a:pPr>
            <a:r>
              <a:rPr lang="el-GR" b="1" i="1" dirty="0"/>
              <a:t>Ελληνικό Μεσογειακό Πανεπιστήμιο</a:t>
            </a:r>
            <a:r>
              <a:rPr lang="en-US" b="1" i="1" dirty="0"/>
              <a:t>                                                                                </a:t>
            </a:r>
            <a:r>
              <a:rPr lang="el-GR" b="1" i="1" dirty="0"/>
              <a:t>Τμήμα Ηλεκτρολόγων Μηχανικών &amp; Μηχανικών Υπολογιστών</a:t>
            </a:r>
            <a:endParaRPr lang="en-US" b="1" i="1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913BA867-E927-4CE0-85E9-DEEAE5A3B0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31499" cy="120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927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ACAFD03-53CA-4AB8-A367-C6B6974C0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3070"/>
          </a:xfrm>
        </p:spPr>
        <p:txBody>
          <a:bodyPr>
            <a:normAutofit/>
          </a:bodyPr>
          <a:lstStyle/>
          <a:p>
            <a:r>
              <a:rPr lang="el-GR" sz="2400" b="1" dirty="0">
                <a:latin typeface="+mn-lt"/>
              </a:rPr>
              <a:t>Δημιουργία κλάσης, αντικειμένου</a:t>
            </a:r>
            <a:r>
              <a:rPr lang="en-US" sz="2400" b="1" dirty="0">
                <a:latin typeface="+mn-lt"/>
              </a:rPr>
              <a:t>,</a:t>
            </a:r>
            <a:r>
              <a:rPr lang="el-GR" sz="2400" b="1" dirty="0">
                <a:latin typeface="+mn-lt"/>
              </a:rPr>
              <a:t> κατασκευαστή και μεθόδου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1F98681-858B-4A74-8B44-5F8AFB30F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52772"/>
            <a:ext cx="11582400" cy="4921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/>
              <a:t>Μια κλάση αναπαριστά μια κατηγορία αντικειμένων με κοινά χαρακτηριστικά και κοινή συμπεριφορά. Είναι ένα καλούπι που παράγει αντικείμενα. </a:t>
            </a:r>
            <a:endParaRPr lang="en-US" sz="2000" dirty="0"/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r>
              <a:rPr lang="el-GR" sz="2000" dirty="0"/>
              <a:t>Το όνομα της κλάσης αρχίζει πάντα με κεφαλαίο γράμμα. </a:t>
            </a:r>
            <a:endParaRPr lang="en-US" sz="2000" dirty="0"/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r>
              <a:rPr lang="el-GR" sz="2000" dirty="0"/>
              <a:t>Μια κλάση περιέχει ως μέλη της μεταβλητές και συναρτήσεις-μεθόδους.</a:t>
            </a:r>
          </a:p>
          <a:p>
            <a:pPr marL="0" indent="0">
              <a:buNone/>
            </a:pPr>
            <a:r>
              <a:rPr lang="el-GR" sz="2000" dirty="0"/>
              <a:t> </a:t>
            </a:r>
          </a:p>
          <a:p>
            <a:pPr marL="0" indent="0">
              <a:buNone/>
            </a:pPr>
            <a:r>
              <a:rPr lang="el-GR" sz="2000" b="1" dirty="0"/>
              <a:t>Ορισμός κλάσης: </a:t>
            </a:r>
          </a:p>
          <a:p>
            <a:pPr marL="0" indent="0">
              <a:buNone/>
            </a:pPr>
            <a:r>
              <a:rPr lang="en-US" sz="2000" dirty="0"/>
              <a:t>class </a:t>
            </a:r>
            <a:r>
              <a:rPr lang="el-GR" sz="2000" dirty="0"/>
              <a:t>Όνομα κλάσης</a:t>
            </a:r>
          </a:p>
          <a:p>
            <a:pPr marL="0" indent="0">
              <a:buNone/>
            </a:pPr>
            <a:r>
              <a:rPr lang="el-GR" sz="2000" dirty="0"/>
              <a:t>{</a:t>
            </a:r>
          </a:p>
          <a:p>
            <a:pPr marL="0" indent="0">
              <a:buNone/>
            </a:pPr>
            <a:r>
              <a:rPr lang="el-GR" sz="2000" dirty="0"/>
              <a:t> Δήλωση μεταβλητών δήλωση κατασκευαστών και μεθόδων …</a:t>
            </a:r>
          </a:p>
          <a:p>
            <a:pPr marL="0" indent="0">
              <a:buNone/>
            </a:pPr>
            <a:r>
              <a:rPr lang="el-GR" sz="2000" dirty="0"/>
              <a:t>}</a:t>
            </a:r>
            <a:endParaRPr lang="en-US" sz="2000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3C0CFA55-FE89-427A-AE7B-F5DC2D95A6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6995" y="2011284"/>
            <a:ext cx="2462543" cy="1702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551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A93DAC-A0D1-456A-82CC-01110CD6F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4049"/>
          </a:xfrm>
        </p:spPr>
        <p:txBody>
          <a:bodyPr/>
          <a:lstStyle/>
          <a:p>
            <a:pPr algn="ctr"/>
            <a:r>
              <a:rPr lang="el-GR" sz="2400" b="1" dirty="0">
                <a:latin typeface="+mn-lt"/>
              </a:rPr>
              <a:t>Κλάσεις</a:t>
            </a:r>
            <a:r>
              <a:rPr lang="el-GR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CC07B50-D17C-4B5D-A80D-09591FE1BB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/>
              <a:t>Για παράδειγμα, η κλάση φοιτητής έχει τα γενικά χαρακτηριστικά ενός φοιτητή (όνομα, ΑΜ, εξάμηνο, βαθμό)</a:t>
            </a:r>
            <a:r>
              <a:rPr lang="en-US" sz="2000" dirty="0"/>
              <a:t>. </a:t>
            </a:r>
            <a:r>
              <a:rPr lang="el-GR" sz="2000" dirty="0"/>
              <a:t> </a:t>
            </a:r>
            <a:endParaRPr lang="en-US" sz="2000" dirty="0"/>
          </a:p>
          <a:p>
            <a:pPr marL="0" indent="0">
              <a:buNone/>
            </a:pPr>
            <a:r>
              <a:rPr lang="el-GR" sz="2000" dirty="0"/>
              <a:t>Μια κλάση ορίζεται από: </a:t>
            </a:r>
          </a:p>
          <a:p>
            <a:r>
              <a:rPr lang="el-GR" sz="2000" dirty="0"/>
              <a:t>κάποιες μεταβλητές τις οποίες λέμε πεδία</a:t>
            </a:r>
          </a:p>
          <a:p>
            <a:r>
              <a:rPr lang="el-GR" sz="2000" dirty="0"/>
              <a:t>κατασκευαστές (</a:t>
            </a:r>
            <a:r>
              <a:rPr lang="en-US" sz="2000" dirty="0"/>
              <a:t>constructors)</a:t>
            </a:r>
            <a:endParaRPr lang="el-GR" sz="2000" dirty="0"/>
          </a:p>
          <a:p>
            <a:pPr marL="0" indent="0">
              <a:buNone/>
            </a:pPr>
            <a:r>
              <a:rPr lang="el-GR" sz="2000" dirty="0"/>
              <a:t>    </a:t>
            </a:r>
            <a:r>
              <a:rPr lang="en-US" sz="2000" dirty="0"/>
              <a:t>- </a:t>
            </a:r>
            <a:r>
              <a:rPr lang="el-GR" sz="2000" dirty="0"/>
              <a:t>Οι κατασκευαστές είναι υπεύθυνοι για την δημιουργία ενός αντικειμένου, έχουν το ίδιο όνομα με την κλάση, μπορεί να έχουν ορίσματα και δεν έχουν τιμή επιστροφής. Αν δεν δηλωθεί κατασκευαστής, χρησιμοποιείται ο εξ΄ορισμού κατασκευαστής που απλώς δημιουργεί το αντικείμενο χωρίς να αρχικοποιεί τις τιμές των ιδιοτήτων.  </a:t>
            </a:r>
          </a:p>
          <a:p>
            <a:r>
              <a:rPr lang="en-US" sz="2000" dirty="0"/>
              <a:t>getters, setters </a:t>
            </a:r>
            <a:r>
              <a:rPr lang="el-GR" sz="2000" dirty="0"/>
              <a:t>  </a:t>
            </a:r>
            <a:r>
              <a:rPr lang="en-US" sz="2000" dirty="0"/>
              <a:t> </a:t>
            </a:r>
            <a:endParaRPr lang="el-GR" sz="2000" dirty="0"/>
          </a:p>
          <a:p>
            <a:r>
              <a:rPr lang="el-GR" sz="2000" dirty="0"/>
              <a:t>συναρτήσεις που τις ονομάζουμε μεθόδους </a:t>
            </a:r>
          </a:p>
          <a:p>
            <a:pPr marL="0" indent="0">
              <a:buNone/>
            </a:pPr>
            <a:r>
              <a:rPr lang="el-GR" sz="2000" dirty="0"/>
              <a:t>    </a:t>
            </a:r>
            <a:r>
              <a:rPr lang="en-US" sz="2000" dirty="0"/>
              <a:t>- </a:t>
            </a:r>
            <a:r>
              <a:rPr lang="el-GR" sz="2000" dirty="0"/>
              <a:t>Οι μέθοδοι βλέπουν τα πεδία της κλάσης. Π.χ. η μέθοδος </a:t>
            </a:r>
            <a:r>
              <a:rPr lang="en-US" sz="2000" dirty="0" err="1"/>
              <a:t>increaseGrade</a:t>
            </a:r>
            <a:r>
              <a:rPr lang="el-GR" sz="2000" dirty="0"/>
              <a:t>.</a:t>
            </a:r>
            <a:endParaRPr lang="en-US" sz="20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38183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8A3E0AE-02A1-4412-90F8-A8C11F6ED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249" y="33072"/>
            <a:ext cx="11308138" cy="858764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>
                <a:latin typeface="+mn-lt"/>
              </a:rPr>
              <a:t>Παράδειγμα κλάσης </a:t>
            </a:r>
            <a:r>
              <a:rPr lang="en-US" sz="2400" b="1" dirty="0">
                <a:latin typeface="+mn-lt"/>
              </a:rPr>
              <a:t>Student</a:t>
            </a:r>
            <a:endParaRPr lang="el-GR" sz="2400" b="1" dirty="0">
              <a:latin typeface="+mn-lt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A67DBB1-CC67-4893-BE26-44F4B8411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1836"/>
            <a:ext cx="3874477" cy="566370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l-GR" b="1" dirty="0">
                <a:solidFill>
                  <a:srgbClr val="7F0055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Student {</a:t>
            </a:r>
          </a:p>
          <a:p>
            <a:pPr marL="0" indent="0">
              <a:buNone/>
            </a:pPr>
            <a:r>
              <a:rPr lang="el-GR" b="1" dirty="0">
                <a:solidFill>
                  <a:srgbClr val="7F0055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private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String </a:t>
            </a:r>
            <a:r>
              <a:rPr lang="en-US" b="1" dirty="0">
                <a:solidFill>
                  <a:srgbClr val="0000C0"/>
                </a:solidFill>
                <a:latin typeface="Consolas" panose="020B0609020204030204" pitchFamily="49" charset="0"/>
              </a:rPr>
              <a:t>name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l-GR" b="1" dirty="0">
                <a:solidFill>
                  <a:srgbClr val="7F0055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private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String </a:t>
            </a:r>
            <a:r>
              <a:rPr lang="en-US" b="1" dirty="0">
                <a:solidFill>
                  <a:srgbClr val="0000C0"/>
                </a:solidFill>
                <a:latin typeface="Consolas" panose="020B0609020204030204" pitchFamily="49" charset="0"/>
              </a:rPr>
              <a:t>id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l-GR" b="1" dirty="0">
                <a:solidFill>
                  <a:srgbClr val="7F0055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private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u="sng" dirty="0">
                <a:solidFill>
                  <a:srgbClr val="0000C0"/>
                </a:solidFill>
                <a:latin typeface="Consolas" panose="020B0609020204030204" pitchFamily="49" charset="0"/>
              </a:rPr>
              <a:t>grade</a:t>
            </a:r>
            <a:r>
              <a:rPr 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el-GR" dirty="0"/>
          </a:p>
          <a:p>
            <a:pPr marL="0" indent="0">
              <a:buNone/>
            </a:pP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 public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Student() {</a:t>
            </a:r>
          </a:p>
          <a:p>
            <a:pPr marL="0" indent="0">
              <a:buNone/>
            </a:pPr>
            <a:r>
              <a:rPr lang="en-US" dirty="0">
                <a:solidFill>
                  <a:srgbClr val="0000C0"/>
                </a:solidFill>
                <a:latin typeface="Consolas" panose="020B0609020204030204" pitchFamily="49" charset="0"/>
              </a:rPr>
              <a:t> 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2A00FF"/>
                </a:solidFill>
                <a:latin typeface="Consolas" panose="020B0609020204030204" pitchFamily="49" charset="0"/>
              </a:rPr>
              <a:t>""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0000C0"/>
                </a:solidFill>
                <a:latin typeface="Consolas" panose="020B0609020204030204" pitchFamily="49" charset="0"/>
              </a:rPr>
              <a:t> 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2A00FF"/>
                </a:solidFill>
                <a:latin typeface="Consolas" panose="020B0609020204030204" pitchFamily="49" charset="0"/>
              </a:rPr>
              <a:t>""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0000C0"/>
                </a:solidFill>
                <a:latin typeface="Consolas" panose="020B0609020204030204" pitchFamily="49" charset="0"/>
              </a:rPr>
              <a:t> grade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0.0;</a:t>
            </a:r>
          </a:p>
          <a:p>
            <a:pPr marL="0" indent="0">
              <a:buNone/>
            </a:pPr>
            <a:r>
              <a:rPr lang="el-GR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l-GR" dirty="0"/>
              <a:t>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String 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getName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() {</a:t>
            </a:r>
          </a:p>
          <a:p>
            <a:pPr marL="0" indent="0">
              <a:buNone/>
            </a:pPr>
            <a:r>
              <a:rPr lang="el-GR" b="1" dirty="0">
                <a:solidFill>
                  <a:srgbClr val="7F0055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return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C0"/>
                </a:solidFill>
                <a:latin typeface="Consolas" panose="020B0609020204030204" pitchFamily="49" charset="0"/>
              </a:rPr>
              <a:t>name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l-GR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setName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(String </a:t>
            </a:r>
            <a:r>
              <a:rPr lang="en-US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aName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C0"/>
                </a:solidFill>
                <a:latin typeface="Consolas" panose="020B0609020204030204" pitchFamily="49" charset="0"/>
              </a:rPr>
              <a:t>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6A3E3E"/>
                </a:solidFill>
                <a:latin typeface="Consolas" panose="020B0609020204030204" pitchFamily="49" charset="0"/>
              </a:rPr>
              <a:t>aName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l-GR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l-GR" dirty="0"/>
          </a:p>
          <a:p>
            <a:pPr marL="0" indent="0">
              <a:buNone/>
            </a:pP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 void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increaseGrade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double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aGrade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dirty="0">
                <a:solidFill>
                  <a:srgbClr val="0000C0"/>
                </a:solidFill>
                <a:latin typeface="Consolas" panose="020B0609020204030204" pitchFamily="49" charset="0"/>
              </a:rPr>
              <a:t>  grade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6A3E3E"/>
                </a:solidFill>
                <a:latin typeface="Consolas" panose="020B0609020204030204" pitchFamily="49" charset="0"/>
              </a:rPr>
              <a:t>aGrade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l-GR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}</a:t>
            </a:r>
            <a:endParaRPr lang="el-GR" dirty="0"/>
          </a:p>
        </p:txBody>
      </p:sp>
      <p:sp>
        <p:nvSpPr>
          <p:cNvPr id="4" name="Δεξί άγκιστρο 3">
            <a:extLst>
              <a:ext uri="{FF2B5EF4-FFF2-40B4-BE49-F238E27FC236}">
                <a16:creationId xmlns:a16="http://schemas.microsoft.com/office/drawing/2014/main" id="{BBE85C97-308E-4EE1-ACD9-CB0D0ADFFA0E}"/>
              </a:ext>
            </a:extLst>
          </p:cNvPr>
          <p:cNvSpPr/>
          <p:nvPr/>
        </p:nvSpPr>
        <p:spPr>
          <a:xfrm>
            <a:off x="4207047" y="1304706"/>
            <a:ext cx="506437" cy="643407"/>
          </a:xfrm>
          <a:prstGeom prst="rightBrace">
            <a:avLst>
              <a:gd name="adj1" fmla="val 8333"/>
              <a:gd name="adj2" fmla="val 4886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008B7C-C1CD-4AEC-AE17-5A7EB8D810FD}"/>
              </a:ext>
            </a:extLst>
          </p:cNvPr>
          <p:cNvSpPr txBox="1"/>
          <p:nvPr/>
        </p:nvSpPr>
        <p:spPr>
          <a:xfrm>
            <a:off x="4715099" y="1301760"/>
            <a:ext cx="3113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Δήλωση μεταβλητών </a:t>
            </a:r>
            <a:r>
              <a:rPr lang="en-US" b="1" dirty="0"/>
              <a:t>- </a:t>
            </a:r>
            <a:r>
              <a:rPr lang="el-GR" b="1" dirty="0"/>
              <a:t>πεδίων</a:t>
            </a:r>
          </a:p>
        </p:txBody>
      </p:sp>
      <p:sp>
        <p:nvSpPr>
          <p:cNvPr id="6" name="Δεξί άγκιστρο 5">
            <a:extLst>
              <a:ext uri="{FF2B5EF4-FFF2-40B4-BE49-F238E27FC236}">
                <a16:creationId xmlns:a16="http://schemas.microsoft.com/office/drawing/2014/main" id="{42C3EB6B-84F5-454F-A703-4EBBCF98CE6B}"/>
              </a:ext>
            </a:extLst>
          </p:cNvPr>
          <p:cNvSpPr/>
          <p:nvPr/>
        </p:nvSpPr>
        <p:spPr>
          <a:xfrm>
            <a:off x="4712677" y="3209999"/>
            <a:ext cx="506437" cy="1594341"/>
          </a:xfrm>
          <a:prstGeom prst="rightBrace">
            <a:avLst>
              <a:gd name="adj1" fmla="val 8333"/>
              <a:gd name="adj2" fmla="val 4886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7CEE94-C077-4842-B7A0-5092C24E5EDB}"/>
              </a:ext>
            </a:extLst>
          </p:cNvPr>
          <p:cNvSpPr txBox="1"/>
          <p:nvPr/>
        </p:nvSpPr>
        <p:spPr>
          <a:xfrm>
            <a:off x="5414669" y="3833000"/>
            <a:ext cx="4685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Δήλωση μεθόδων</a:t>
            </a:r>
            <a:r>
              <a:rPr lang="en-US" b="1" dirty="0"/>
              <a:t> getters, setters</a:t>
            </a:r>
            <a:endParaRPr lang="el-GR" b="1" dirty="0"/>
          </a:p>
        </p:txBody>
      </p:sp>
      <p:sp>
        <p:nvSpPr>
          <p:cNvPr id="8" name="Δεξί άγκιστρο 7">
            <a:extLst>
              <a:ext uri="{FF2B5EF4-FFF2-40B4-BE49-F238E27FC236}">
                <a16:creationId xmlns:a16="http://schemas.microsoft.com/office/drawing/2014/main" id="{D22421BF-0317-4A11-BAB2-4F444D21A7B5}"/>
              </a:ext>
            </a:extLst>
          </p:cNvPr>
          <p:cNvSpPr/>
          <p:nvPr/>
        </p:nvSpPr>
        <p:spPr>
          <a:xfrm>
            <a:off x="4714291" y="2139710"/>
            <a:ext cx="506437" cy="831697"/>
          </a:xfrm>
          <a:prstGeom prst="rightBrace">
            <a:avLst>
              <a:gd name="adj1" fmla="val 8333"/>
              <a:gd name="adj2" fmla="val 4886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B322C07-D604-4DBA-863F-DEDF31B11391}"/>
              </a:ext>
            </a:extLst>
          </p:cNvPr>
          <p:cNvSpPr txBox="1"/>
          <p:nvPr/>
        </p:nvSpPr>
        <p:spPr>
          <a:xfrm>
            <a:off x="5414670" y="2362417"/>
            <a:ext cx="3113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Δήλωση κατασκευαστή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B169BC-4943-4F0E-8400-6635BB904E7F}"/>
              </a:ext>
            </a:extLst>
          </p:cNvPr>
          <p:cNvSpPr txBox="1"/>
          <p:nvPr/>
        </p:nvSpPr>
        <p:spPr>
          <a:xfrm>
            <a:off x="5605523" y="5441730"/>
            <a:ext cx="3113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Μέθοδοι -Συμπεριφορές</a:t>
            </a:r>
          </a:p>
        </p:txBody>
      </p:sp>
      <p:sp>
        <p:nvSpPr>
          <p:cNvPr id="11" name="Δεξί άγκιστρο 10">
            <a:extLst>
              <a:ext uri="{FF2B5EF4-FFF2-40B4-BE49-F238E27FC236}">
                <a16:creationId xmlns:a16="http://schemas.microsoft.com/office/drawing/2014/main" id="{E45C1FFE-EACD-413B-A261-0EE7D8D7951E}"/>
              </a:ext>
            </a:extLst>
          </p:cNvPr>
          <p:cNvSpPr/>
          <p:nvPr/>
        </p:nvSpPr>
        <p:spPr>
          <a:xfrm>
            <a:off x="4712677" y="5210548"/>
            <a:ext cx="506437" cy="831697"/>
          </a:xfrm>
          <a:prstGeom prst="rightBrace">
            <a:avLst>
              <a:gd name="adj1" fmla="val 8333"/>
              <a:gd name="adj2" fmla="val 4886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84228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E89FE0-45AC-4F2A-A6CB-5223870F5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235"/>
            <a:ext cx="10515600" cy="825576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>
                <a:latin typeface="+mn-lt"/>
              </a:rPr>
              <a:t>Κλάσεις και Αντικείμενα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F2E5C80-1FCE-474F-B14B-68DCA463B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184" y="1025811"/>
            <a:ext cx="10515600" cy="541719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sz="2400" dirty="0"/>
              <a:t>Ένα αντικείμενο περιέχει δεδομένα καθώς και μεθόδους. </a:t>
            </a:r>
          </a:p>
          <a:p>
            <a:pPr marL="0" indent="0">
              <a:buNone/>
            </a:pPr>
            <a:r>
              <a:rPr lang="el-GR" sz="2400" dirty="0"/>
              <a:t>Μέσω των μεθόδων μπορούμε να επικοινωνήσουμε με το αντικείμενο και να του αλλάξουμε τα δεδομένα του. </a:t>
            </a:r>
            <a:endParaRPr lang="en-US" sz="2400" dirty="0"/>
          </a:p>
          <a:p>
            <a:pPr marL="0" indent="0">
              <a:buNone/>
            </a:pPr>
            <a:r>
              <a:rPr lang="el-GR" sz="2400" dirty="0"/>
              <a:t>Ένα αντικείμενο είναι στιγμιότυπο μιας κλάσης, αντίθετα με την κλάση που είναι ένα πρότυπο για την δημιουργία αντιγράφων του ίδιου τύπου.  </a:t>
            </a:r>
          </a:p>
          <a:p>
            <a:pPr marL="0" indent="0">
              <a:buNone/>
            </a:pPr>
            <a:r>
              <a:rPr lang="el-GR" sz="2400" dirty="0"/>
              <a:t>Για να δημιουργήσουμε ένα αντικείμενο χρησιμοποιούμε την δεσμευμένη λέξη </a:t>
            </a:r>
            <a:r>
              <a:rPr lang="en-US" sz="2400" dirty="0"/>
              <a:t>new</a:t>
            </a:r>
            <a:r>
              <a:rPr lang="el-GR" sz="2400" dirty="0"/>
              <a:t>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l-GR" sz="2400" dirty="0"/>
              <a:t>Παράδειγμα δημιουργίας αντικειμένου της κλάσης </a:t>
            </a:r>
            <a:r>
              <a:rPr lang="en-US" sz="2400" dirty="0"/>
              <a:t>Student </a:t>
            </a:r>
            <a:endParaRPr lang="el-GR" sz="2400" dirty="0"/>
          </a:p>
          <a:p>
            <a:pPr marL="0" indent="0">
              <a:buNone/>
            </a:pPr>
            <a:r>
              <a:rPr lang="el-GR" sz="2400" dirty="0"/>
              <a:t>Ορισμός:</a:t>
            </a:r>
          </a:p>
          <a:p>
            <a:pPr marL="0" indent="0">
              <a:buNone/>
            </a:pPr>
            <a:r>
              <a:rPr lang="el-GR" sz="2400" dirty="0"/>
              <a:t>Όνομα κλάσης όνομα αντικειμένου = </a:t>
            </a:r>
            <a:r>
              <a:rPr lang="en-US" sz="2400" dirty="0"/>
              <a:t>new</a:t>
            </a:r>
            <a:r>
              <a:rPr lang="el-GR" sz="2400" dirty="0"/>
              <a:t> κλήση στον κατασκευαστή της κλάσης()</a:t>
            </a:r>
            <a:r>
              <a:rPr lang="en-US" sz="2400" dirty="0"/>
              <a:t>;</a:t>
            </a:r>
            <a:endParaRPr lang="el-GR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Student st1 = new Student();</a:t>
            </a:r>
            <a:r>
              <a:rPr lang="el-GR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                          default </a:t>
            </a:r>
            <a:r>
              <a:rPr lang="el-GR" sz="2400" dirty="0">
                <a:solidFill>
                  <a:srgbClr val="FF0000"/>
                </a:solidFill>
              </a:rPr>
              <a:t>κατασκευαστής χωρίς ορίσματα </a:t>
            </a:r>
            <a:endParaRPr lang="el-GR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Student st2 = new Student(“fanis”,226,8,8);</a:t>
            </a:r>
            <a:r>
              <a:rPr lang="el-GR" sz="2400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 </a:t>
            </a:r>
          </a:p>
        </p:txBody>
      </p:sp>
      <p:cxnSp>
        <p:nvCxnSpPr>
          <p:cNvPr id="5" name="Ευθύγραμμο βέλος σύνδεσης 4">
            <a:extLst>
              <a:ext uri="{FF2B5EF4-FFF2-40B4-BE49-F238E27FC236}">
                <a16:creationId xmlns:a16="http://schemas.microsoft.com/office/drawing/2014/main" id="{FED3BD61-BD25-4B28-823B-DF0358F3319D}"/>
              </a:ext>
            </a:extLst>
          </p:cNvPr>
          <p:cNvCxnSpPr/>
          <p:nvPr/>
        </p:nvCxnSpPr>
        <p:spPr>
          <a:xfrm>
            <a:off x="4107766" y="4290646"/>
            <a:ext cx="115355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2999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721BD6-AB14-432C-B7A1-EEB8BA052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642"/>
            <a:ext cx="10515600" cy="802493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>
                <a:latin typeface="+mn-lt"/>
              </a:rPr>
              <a:t>Εισαγωγή</a:t>
            </a:r>
            <a:r>
              <a:rPr lang="en-US" sz="2400" b="1" dirty="0">
                <a:latin typeface="+mn-lt"/>
              </a:rPr>
              <a:t> </a:t>
            </a:r>
            <a:r>
              <a:rPr lang="el-GR" sz="2400" b="1" dirty="0">
                <a:latin typeface="+mn-lt"/>
              </a:rPr>
              <a:t>από το πληκτρολόγιο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B970FEE-A753-4A8B-97A6-89FE8E6E6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5189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200" dirty="0"/>
              <a:t>Για να διαβάσουμε από το πληκτρολόγιο έναν ακέραιο αριθμό, ένα αλφαριθμητικό(</a:t>
            </a:r>
            <a:r>
              <a:rPr lang="en-US" sz="2200" dirty="0"/>
              <a:t>string</a:t>
            </a:r>
            <a:r>
              <a:rPr lang="el-GR" sz="2200" dirty="0"/>
              <a:t>) ή ένα </a:t>
            </a:r>
            <a:r>
              <a:rPr lang="en-US" sz="2200" dirty="0"/>
              <a:t>double</a:t>
            </a:r>
            <a:r>
              <a:rPr lang="el-GR" sz="2200" dirty="0"/>
              <a:t>, δημιουργούμε ένα αντικείμενο της κλάσης </a:t>
            </a:r>
            <a:r>
              <a:rPr lang="en-US" sz="2200" dirty="0"/>
              <a:t>Scanner</a:t>
            </a:r>
            <a:r>
              <a:rPr lang="el-GR" sz="2200" dirty="0"/>
              <a:t> και χρησιμοποιούμε την αντίστοιχη μέθοδο της κλάσης </a:t>
            </a:r>
            <a:r>
              <a:rPr lang="en-US" sz="2200" dirty="0"/>
              <a:t>Scanner. </a:t>
            </a:r>
          </a:p>
          <a:p>
            <a:pPr marL="0" indent="0">
              <a:buNone/>
            </a:pPr>
            <a:r>
              <a:rPr lang="en-US" sz="2200" dirty="0"/>
              <a:t>Scanner input = new Scanner (System.in);</a:t>
            </a:r>
          </a:p>
          <a:p>
            <a:pPr marL="0" indent="0">
              <a:buNone/>
            </a:pPr>
            <a:r>
              <a:rPr lang="el-GR" sz="2200" dirty="0"/>
              <a:t>Παράδειγμα:</a:t>
            </a:r>
          </a:p>
          <a:p>
            <a:pPr marL="0" indent="0">
              <a:buNone/>
            </a:pPr>
            <a:r>
              <a:rPr lang="el-GR" sz="2200" dirty="0"/>
              <a:t>Για να διαβάσουμε από το πληκτρολόγιο ένα </a:t>
            </a:r>
            <a:r>
              <a:rPr lang="en-US" sz="2200" dirty="0"/>
              <a:t>string :</a:t>
            </a:r>
          </a:p>
          <a:p>
            <a:pPr marL="0" indent="0">
              <a:buNone/>
            </a:pPr>
            <a:r>
              <a:rPr lang="en-US" sz="2200" dirty="0"/>
              <a:t>name = </a:t>
            </a:r>
            <a:r>
              <a:rPr lang="en-US" sz="2200" dirty="0" err="1"/>
              <a:t>input.nextLine</a:t>
            </a:r>
            <a:r>
              <a:rPr lang="en-US" sz="2200" dirty="0"/>
              <a:t>();</a:t>
            </a:r>
          </a:p>
          <a:p>
            <a:pPr marL="0" indent="0">
              <a:buNone/>
            </a:pPr>
            <a:r>
              <a:rPr lang="el-GR" sz="2200" dirty="0"/>
              <a:t>Για να διαβάσουμε έναν ακέραιο: </a:t>
            </a:r>
          </a:p>
          <a:p>
            <a:pPr marL="0" indent="0">
              <a:buNone/>
            </a:pPr>
            <a:r>
              <a:rPr lang="en-US" sz="2200" dirty="0"/>
              <a:t>age = </a:t>
            </a:r>
            <a:r>
              <a:rPr lang="en-US" sz="2200" dirty="0" err="1"/>
              <a:t>input.nextInt</a:t>
            </a:r>
            <a:r>
              <a:rPr lang="en-US" sz="2200" dirty="0"/>
              <a:t>();</a:t>
            </a:r>
          </a:p>
          <a:p>
            <a:pPr marL="0" indent="0">
              <a:buNone/>
            </a:pPr>
            <a:r>
              <a:rPr lang="el-GR" sz="2200" dirty="0"/>
              <a:t>Για να διαβάσουμε ένα </a:t>
            </a:r>
            <a:r>
              <a:rPr lang="en-US" sz="2200" dirty="0"/>
              <a:t>double</a:t>
            </a:r>
            <a:r>
              <a:rPr lang="el-GR" sz="2200" dirty="0"/>
              <a:t>:</a:t>
            </a:r>
          </a:p>
          <a:p>
            <a:pPr marL="0" indent="0">
              <a:buNone/>
            </a:pPr>
            <a:r>
              <a:rPr lang="en-US" sz="2200" dirty="0"/>
              <a:t> weight = </a:t>
            </a:r>
            <a:r>
              <a:rPr lang="en-US" sz="2200" dirty="0" err="1"/>
              <a:t>input.nextDouble</a:t>
            </a:r>
            <a:r>
              <a:rPr lang="en-US" sz="2200" dirty="0"/>
              <a:t>();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68301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DE5FD6-F2BB-41B3-9E83-93F542BA6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043"/>
            <a:ext cx="10515600" cy="886900"/>
          </a:xfrm>
        </p:spPr>
        <p:txBody>
          <a:bodyPr>
            <a:normAutofit/>
          </a:bodyPr>
          <a:lstStyle/>
          <a:p>
            <a:pPr algn="ctr"/>
            <a:r>
              <a:rPr lang="el-GR" sz="2400" b="1" dirty="0">
                <a:latin typeface="+mn-lt"/>
              </a:rPr>
              <a:t>Παράδειγμα εισαγωγής από το πληκτρολόγιο 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FC69A59-F60A-47F8-9791-464F6103E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7618"/>
            <a:ext cx="10515600" cy="555033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package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readData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import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java.util.Scanner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class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Main {</a:t>
            </a:r>
          </a:p>
          <a:p>
            <a:pPr marL="0" indent="0">
              <a:buNone/>
            </a:pP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static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void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main(String[] </a:t>
            </a:r>
            <a:r>
              <a:rPr lang="en-US" b="1" dirty="0" err="1">
                <a:solidFill>
                  <a:srgbClr val="6A3E3E"/>
                </a:solidFill>
                <a:latin typeface="Consolas" panose="020B0609020204030204" pitchFamily="49" charset="0"/>
              </a:rPr>
              <a:t>args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l-G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Scanner </a:t>
            </a:r>
            <a:r>
              <a:rPr lang="en-US" u="sng" dirty="0">
                <a:solidFill>
                  <a:srgbClr val="6A3E3E"/>
                </a:solidFill>
                <a:latin typeface="Consolas" panose="020B0609020204030204" pitchFamily="49" charset="0"/>
              </a:rPr>
              <a:t>input</a:t>
            </a:r>
            <a:r>
              <a:rPr 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b="1" u="sng" dirty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 Scanner(System.</a:t>
            </a:r>
            <a:r>
              <a:rPr lang="en-US" b="1" i="1" u="sng" dirty="0">
                <a:solidFill>
                  <a:srgbClr val="0000C0"/>
                </a:solidFill>
                <a:latin typeface="Consolas" panose="020B0609020204030204" pitchFamily="49" charset="0"/>
              </a:rPr>
              <a:t>in</a:t>
            </a:r>
            <a:r>
              <a:rPr lang="en-US" b="1" i="1" u="sng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String </a:t>
            </a:r>
            <a:r>
              <a:rPr lang="en-US" dirty="0">
                <a:solidFill>
                  <a:srgbClr val="6A3E3E"/>
                </a:solidFill>
                <a:latin typeface="Consolas" panose="020B0609020204030204" pitchFamily="49" charset="0"/>
              </a:rPr>
              <a:t>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 int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6A3E3E"/>
                </a:solidFill>
                <a:latin typeface="Consolas" panose="020B0609020204030204" pitchFamily="49" charset="0"/>
              </a:rPr>
              <a:t>age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7F0055"/>
                </a:solidFill>
                <a:latin typeface="Consolas" panose="020B0609020204030204" pitchFamily="49" charset="0"/>
              </a:rPr>
              <a:t> double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6A3E3E"/>
                </a:solidFill>
                <a:latin typeface="Consolas" panose="020B0609020204030204" pitchFamily="49" charset="0"/>
              </a:rPr>
              <a:t>weight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i="1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l-GR" b="1" i="1" dirty="0">
                <a:solidFill>
                  <a:srgbClr val="2A00FF"/>
                </a:solidFill>
                <a:latin typeface="Consolas" panose="020B0609020204030204" pitchFamily="49" charset="0"/>
              </a:rPr>
              <a:t>Πως σε λένε;"</a:t>
            </a:r>
            <a:r>
              <a:rPr lang="el-GR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solidFill>
                  <a:srgbClr val="6A3E3E"/>
                </a:solidFill>
                <a:latin typeface="Consolas" panose="020B0609020204030204" pitchFamily="49" charset="0"/>
              </a:rPr>
              <a:t> 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6A3E3E"/>
                </a:solidFill>
                <a:latin typeface="Consolas" panose="020B0609020204030204" pitchFamily="49" charset="0"/>
              </a:rPr>
              <a:t>input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.nextLine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l-GR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l-GR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l-GR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l-GR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l-GR" b="1" i="1" dirty="0">
                <a:solidFill>
                  <a:srgbClr val="2A00FF"/>
                </a:solidFill>
                <a:latin typeface="Consolas" panose="020B0609020204030204" pitchFamily="49" charset="0"/>
              </a:rPr>
              <a:t>"Τι ηλικία έχεις;"</a:t>
            </a:r>
            <a:r>
              <a:rPr lang="el-GR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solidFill>
                  <a:srgbClr val="6A3E3E"/>
                </a:solidFill>
                <a:latin typeface="Consolas" panose="020B0609020204030204" pitchFamily="49" charset="0"/>
              </a:rPr>
              <a:t> age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6A3E3E"/>
                </a:solidFill>
                <a:latin typeface="Consolas" panose="020B0609020204030204" pitchFamily="49" charset="0"/>
              </a:rPr>
              <a:t>input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.nextInt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i="1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l-GR" b="1" i="1" dirty="0">
                <a:solidFill>
                  <a:srgbClr val="2A00FF"/>
                </a:solidFill>
                <a:latin typeface="Consolas" panose="020B0609020204030204" pitchFamily="49" charset="0"/>
              </a:rPr>
              <a:t>πόσο κιλά είσαι;"</a:t>
            </a:r>
            <a:r>
              <a:rPr lang="el-GR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solidFill>
                  <a:srgbClr val="6A3E3E"/>
                </a:solidFill>
                <a:latin typeface="Consolas" panose="020B0609020204030204" pitchFamily="49" charset="0"/>
              </a:rPr>
              <a:t> weight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6A3E3E"/>
                </a:solidFill>
                <a:latin typeface="Consolas" panose="020B0609020204030204" pitchFamily="49" charset="0"/>
              </a:rPr>
              <a:t>input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.nextDouble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b="1" i="1" dirty="0" err="1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i="1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l-GR" b="1" i="1" dirty="0">
                <a:solidFill>
                  <a:srgbClr val="2A00FF"/>
                </a:solidFill>
                <a:latin typeface="Consolas" panose="020B0609020204030204" pitchFamily="49" charset="0"/>
              </a:rPr>
              <a:t>Σε λένε "</a:t>
            </a:r>
            <a:r>
              <a:rPr lang="el-GR" b="1" i="1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b="1" i="1" dirty="0">
                <a:solidFill>
                  <a:srgbClr val="6A3E3E"/>
                </a:solidFill>
                <a:latin typeface="Consolas" panose="020B0609020204030204" pitchFamily="49" charset="0"/>
              </a:rPr>
              <a:t>name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 +</a:t>
            </a:r>
            <a:r>
              <a:rPr lang="en-US" b="1" i="1" dirty="0">
                <a:solidFill>
                  <a:srgbClr val="2A00FF"/>
                </a:solidFill>
                <a:latin typeface="Consolas" panose="020B0609020204030204" pitchFamily="49" charset="0"/>
              </a:rPr>
              <a:t>" </a:t>
            </a:r>
            <a:r>
              <a:rPr lang="el-GR" b="1" i="1" dirty="0">
                <a:solidFill>
                  <a:srgbClr val="2A00FF"/>
                </a:solidFill>
                <a:latin typeface="Consolas" panose="020B0609020204030204" pitchFamily="49" charset="0"/>
              </a:rPr>
              <a:t>είσαι "</a:t>
            </a:r>
            <a:r>
              <a:rPr lang="el-GR" b="1" i="1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b="1" i="1" dirty="0">
                <a:solidFill>
                  <a:srgbClr val="6A3E3E"/>
                </a:solidFill>
                <a:latin typeface="Consolas" panose="020B0609020204030204" pitchFamily="49" charset="0"/>
              </a:rPr>
              <a:t>age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b="1" i="1" dirty="0">
                <a:solidFill>
                  <a:srgbClr val="2A00FF"/>
                </a:solidFill>
                <a:latin typeface="Consolas" panose="020B0609020204030204" pitchFamily="49" charset="0"/>
              </a:rPr>
              <a:t>" </a:t>
            </a:r>
            <a:r>
              <a:rPr lang="el-GR" b="1" i="1" dirty="0">
                <a:solidFill>
                  <a:srgbClr val="2A00FF"/>
                </a:solidFill>
                <a:latin typeface="Consolas" panose="020B0609020204030204" pitchFamily="49" charset="0"/>
              </a:rPr>
              <a:t>χρονών"</a:t>
            </a:r>
          </a:p>
          <a:p>
            <a:pPr marL="0" indent="0">
              <a:buNone/>
            </a:pPr>
            <a:r>
              <a:rPr lang="el-GR" dirty="0">
                <a:solidFill>
                  <a:srgbClr val="000000"/>
                </a:solidFill>
                <a:latin typeface="Consolas" panose="020B0609020204030204" pitchFamily="49" charset="0"/>
              </a:rPr>
              <a:t>+ </a:t>
            </a:r>
            <a:r>
              <a:rPr lang="el-GR" dirty="0">
                <a:solidFill>
                  <a:srgbClr val="2A00FF"/>
                </a:solidFill>
                <a:latin typeface="Consolas" panose="020B0609020204030204" pitchFamily="49" charset="0"/>
              </a:rPr>
              <a:t>" και το βάρος σου είναι "</a:t>
            </a:r>
            <a:r>
              <a:rPr lang="el-GR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l-GR" dirty="0" err="1">
                <a:solidFill>
                  <a:srgbClr val="6A3E3E"/>
                </a:solidFill>
                <a:latin typeface="Consolas" panose="020B0609020204030204" pitchFamily="49" charset="0"/>
              </a:rPr>
              <a:t>weight</a:t>
            </a:r>
            <a:r>
              <a:rPr lang="el-GR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l-GR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l-GR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3428624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626</Words>
  <Application>Microsoft Office PowerPoint</Application>
  <PresentationFormat>Ευρεία οθόνη</PresentationFormat>
  <Paragraphs>91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Consolas</vt:lpstr>
      <vt:lpstr>Θέμα του Office</vt:lpstr>
      <vt:lpstr>Αντικειμενοστρεφής Προγραμματισμός Εργαστήριο 1 </vt:lpstr>
      <vt:lpstr>Δημιουργία κλάσης, αντικειμένου, κατασκευαστή και μεθόδου</vt:lpstr>
      <vt:lpstr>Κλάσεις </vt:lpstr>
      <vt:lpstr>Παράδειγμα κλάσης Student</vt:lpstr>
      <vt:lpstr>Κλάσεις και Αντικείμενα </vt:lpstr>
      <vt:lpstr>Εισαγωγή από το πληκτρολόγιο </vt:lpstr>
      <vt:lpstr>Παράδειγμα εισαγωγής από το πληκτρολόγιο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Αντικειμενοστρεφής Προγραμματισμός Εργαστήριο 1</dc:title>
  <dc:creator>fanouris kapetanakis</dc:creator>
  <cp:lastModifiedBy>fanouris kapetanakis</cp:lastModifiedBy>
  <cp:revision>58</cp:revision>
  <dcterms:created xsi:type="dcterms:W3CDTF">2021-02-12T18:13:54Z</dcterms:created>
  <dcterms:modified xsi:type="dcterms:W3CDTF">2021-02-20T13:25:10Z</dcterms:modified>
</cp:coreProperties>
</file>