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29" r:id="rId3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FFEB16-0A56-9250-8A42-DCA73B682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577ABEC-9420-BC48-C585-4DFEB79DC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029C98E-FF2A-6B03-1861-99BAC96D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803EF3-8879-AA3E-9B0E-FEB785580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E474EC-D332-62B9-6654-6F2983DC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E99228-0442-F8E0-C5B4-5E901114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B105529-0A1C-DD21-477E-A43C811EC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0C2D91-E17C-C62B-20D3-5DBD9B0A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D742A4-7300-7610-9A60-8B13F25B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2C2098-C7BD-B44E-A8E2-722A3AC5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195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5EE1FBE-F601-617D-20FA-331422BC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5647055-B62C-F7BE-3728-BBEEF93FA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F1DC748-8E5F-1E6F-1F45-4AD713E8A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3E1896-5193-A306-9EF7-FBB3A1E18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B7F636-8FB9-C44E-9971-4134FF461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7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91222C-0BFC-FE75-E353-CB1B7431E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0FAF2C-8748-98B1-F516-606A8B229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FD0989B-976A-B777-58B9-6C5157BF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1659ED-BAEA-553C-837E-1943562E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FA173E-11A3-DBF5-70B1-9787A3DE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809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87F06C-DE8E-95CF-8B43-C3D465F0D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F7252E7-C1F2-3A52-3D77-3D669189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35DD419-7626-58FB-DB4E-BD6B143D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1D2F05F-3828-C09F-E8BF-7FC9FAE8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382DCA-E5C3-E1F4-9BEC-A407EDD8E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641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DF245F-04CF-C410-E516-9F89E65D4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58D255-A7CD-4F9B-72CD-357A1BEE7A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27A7EF9-2D93-DD3A-7177-29EB94012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1D631D6-924B-73E9-5A60-107199931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1756782-EF62-77EC-9400-A71FFE6A0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8105646-F0FD-5FD6-EB2A-07374BD9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141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D4A105-A8F8-3879-59B7-7A41DDD8E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73EAB23-517A-C8FA-90B3-964FD49CB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28AE83E-7123-F150-4416-004CB23F5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9490761-EEA6-E3D4-FA42-79B77C4C7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678B11C-D150-7866-3587-DB0E0EF95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B44C40D-C3FD-2E8F-6509-AAB19910A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CEDD786-576C-5BD9-87E5-B37D13C22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0F7F583-32E3-D403-690F-A0C068EB7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187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8E0D5D-B4B1-AFEE-A976-C40EFA4B2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F55D0E2-494E-E7F1-B4C3-3B0FB1570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16090EE-0059-6565-7AE7-B17FE6E5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3520E76-28A0-7A9F-CA16-B12D0774A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602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19DA9A3-3CDA-1DE7-48DA-4A9660CBD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80D6948-AAAC-507B-FACA-3561918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5EC53D1-04ED-05E4-EBC3-2D79D56C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00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81B073-EEBA-7A12-3E24-7AD3EA0C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A5FE39-C534-0C36-7697-FF104EDD5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4C47130-426C-92CC-760E-4A9C8E2DE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40A2F43-3165-0FEC-001D-02724FBF5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2E68F2-022C-6AC7-6B67-B90C36644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16C208C-DE09-4502-34E7-210AAB3B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04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AFDFE0-D788-950C-EDFB-86442F7DA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524C08B-E9AE-CF39-0F12-4FB662A63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B36681D-3BD8-CEE0-4928-EE661BCB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ABBA198-DC84-A23E-A2DC-4D30625C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B5D40AE-80E6-A3F8-F26C-A6D507E6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8C69554-BFB4-01C5-839C-FBEB6506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100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E12708A-BCA4-B7CC-97E4-5380D1DF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3C4D87-10F5-0747-18A0-492F32016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3DAAF0C-65A0-2FED-1595-FBE4DB627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838D1-36BB-4AC6-B01F-234309C5EA54}" type="datetimeFigureOut">
              <a:rPr lang="el-GR" smtClean="0"/>
              <a:t>19/10/2022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A481E3-06D5-B03D-CAAD-70037F7DA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22FF35-1444-5B49-CA67-81B45525C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BF507-A843-4156-867F-4C57DBFA8D6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346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927648" y="836712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l-GR" b="1" i="1" dirty="0"/>
              <a:t>Δομημένα Έγγραφα Ιστού</a:t>
            </a:r>
            <a:r>
              <a:rPr lang="en-US" b="1" i="1" dirty="0"/>
              <a:t>: XML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l-GR" dirty="0"/>
              <a:t>Εισαγωγή στο Σημασιολογικό Ιστό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Στοιχεία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567608" y="1268760"/>
            <a:ext cx="7890080" cy="331236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Τα στοιχεία </a:t>
            </a:r>
            <a:r>
              <a:rPr lang="en-US" dirty="0"/>
              <a:t>XML </a:t>
            </a:r>
            <a:r>
              <a:rPr lang="el-GR" dirty="0"/>
              <a:t>(</a:t>
            </a:r>
            <a:r>
              <a:rPr lang="en-US" dirty="0"/>
              <a:t>XML elements</a:t>
            </a:r>
            <a:r>
              <a:rPr lang="el-GR" dirty="0"/>
              <a:t>) αναπαριστούν τα «πράγματα» στα οποία αναφέρεται το έγγραφο </a:t>
            </a:r>
            <a:r>
              <a:rPr lang="en-US" dirty="0"/>
              <a:t>XML</a:t>
            </a:r>
            <a:endParaRPr lang="el-GR" dirty="0"/>
          </a:p>
          <a:p>
            <a:pPr lvl="1"/>
            <a:r>
              <a:rPr lang="el-GR" dirty="0"/>
              <a:t>Όπως</a:t>
            </a:r>
            <a:r>
              <a:rPr lang="en-US" dirty="0"/>
              <a:t> </a:t>
            </a:r>
            <a:r>
              <a:rPr lang="el-GR" dirty="0"/>
              <a:t>βιβλία, συγγραφείς και εκδότες</a:t>
            </a:r>
          </a:p>
          <a:p>
            <a:r>
              <a:rPr lang="el-GR" dirty="0"/>
              <a:t>Αποτελούν την κύρια έννοια των εγγράφων </a:t>
            </a:r>
            <a:r>
              <a:rPr lang="en-US" dirty="0"/>
              <a:t>XML</a:t>
            </a:r>
          </a:p>
          <a:p>
            <a:r>
              <a:rPr lang="el-GR" dirty="0"/>
              <a:t>Ένα στοιχείο αποτελείται από μία </a:t>
            </a:r>
            <a:r>
              <a:rPr lang="el-GR" i="1" dirty="0"/>
              <a:t>ετικέτα ανοίγματος, </a:t>
            </a:r>
            <a:r>
              <a:rPr lang="el-GR" dirty="0"/>
              <a:t>το </a:t>
            </a:r>
            <a:r>
              <a:rPr lang="el-GR" i="1" dirty="0"/>
              <a:t>περιεχόμενο, </a:t>
            </a:r>
            <a:r>
              <a:rPr lang="el-GR" dirty="0"/>
              <a:t>και μία </a:t>
            </a:r>
            <a:r>
              <a:rPr lang="el-GR" i="1" dirty="0"/>
              <a:t>ετικέτα κλεισίματος</a:t>
            </a:r>
          </a:p>
          <a:p>
            <a:pPr lvl="1"/>
            <a:r>
              <a:rPr lang="el-GR" dirty="0"/>
              <a:t>Π.χ.</a:t>
            </a:r>
            <a:r>
              <a:rPr lang="en-US" i="1" dirty="0"/>
              <a:t> &lt;lecturer&gt;David </a:t>
            </a:r>
            <a:r>
              <a:rPr lang="en-US" i="1" dirty="0" err="1"/>
              <a:t>Billington</a:t>
            </a:r>
            <a:r>
              <a:rPr lang="en-US" i="1" dirty="0"/>
              <a:t>&lt;/lecturer&gt;</a:t>
            </a:r>
          </a:p>
          <a:p>
            <a:r>
              <a:rPr lang="el-GR" dirty="0"/>
              <a:t>Τα ονόματα των ετικετών μπορούν να επιλέγονται σχεδόν ελεύθερα </a:t>
            </a:r>
          </a:p>
          <a:p>
            <a:pPr lvl="1"/>
            <a:r>
              <a:rPr lang="el-GR" dirty="0"/>
              <a:t>Αφού υπάρχουν ελάχιστοι περιορισμοί</a:t>
            </a:r>
          </a:p>
          <a:p>
            <a:r>
              <a:rPr lang="el-GR" dirty="0"/>
              <a:t>Το περιεχόμενο μπορεί να είναι κείμενο ή άλλα στοιχεία ή τίποτα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7" name="5 - Θέση περιεχομένου"/>
          <p:cNvSpPr txBox="1">
            <a:spLocks/>
          </p:cNvSpPr>
          <p:nvPr/>
        </p:nvSpPr>
        <p:spPr>
          <a:xfrm>
            <a:off x="2711624" y="5589240"/>
            <a:ext cx="7714104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000" dirty="0"/>
              <a:t>Αν δεν υπάρχει περιεχόμενο, τότε το στοιχείο αποκαλείται </a:t>
            </a:r>
            <a:r>
              <a:rPr lang="el-GR" sz="2000" i="1" dirty="0"/>
              <a:t>κενό</a:t>
            </a:r>
            <a:endParaRPr lang="el-GR" sz="20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dirty="0"/>
              <a:t>Ένα  κενό στοιχείο όπως το</a:t>
            </a:r>
            <a:r>
              <a:rPr lang="en-US" dirty="0"/>
              <a:t> </a:t>
            </a:r>
            <a:r>
              <a:rPr lang="en-US" i="1" dirty="0"/>
              <a:t>&lt;lecturer&gt;&lt;/lecturer&gt; </a:t>
            </a:r>
            <a:r>
              <a:rPr lang="el-GR" dirty="0"/>
              <a:t>μπορεί να γραφεί συντετμημένα ως </a:t>
            </a:r>
            <a:r>
              <a:rPr lang="en-US" i="1" dirty="0"/>
              <a:t>&lt;lecturer/&gt;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3863752" y="4293096"/>
            <a:ext cx="3816424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>
                <a:solidFill>
                  <a:schemeClr val="tx1"/>
                </a:solidFill>
              </a:rPr>
              <a:t>&lt;lecturer&gt;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>
                <a:solidFill>
                  <a:schemeClr val="tx1"/>
                </a:solidFill>
              </a:rPr>
              <a:t>&lt;name&gt;David &lt;/name&gt;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>
                <a:solidFill>
                  <a:schemeClr val="tx1"/>
                </a:solidFill>
              </a:rPr>
              <a:t>&lt;phone&gt;Billington+61-3875507&lt;/phone&gt;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>
                <a:solidFill>
                  <a:schemeClr val="tx1"/>
                </a:solidFill>
              </a:rPr>
              <a:t>&lt;/lecturer&gt;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8616280" y="4941168"/>
            <a:ext cx="194421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l-GR" dirty="0">
                <a:solidFill>
                  <a:schemeClr val="tx1"/>
                </a:solidFill>
              </a:rPr>
              <a:t>Η επιλογή μεταξύ στοιχείων και χαρακτηριστικών είναι συχνά θέμα γούστου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959608" y="188640"/>
            <a:ext cx="7498080" cy="1143000"/>
          </a:xfrm>
        </p:spPr>
        <p:txBody>
          <a:bodyPr/>
          <a:lstStyle/>
          <a:p>
            <a:r>
              <a:rPr lang="el-GR" b="1" dirty="0"/>
              <a:t>Χαρακτηριστικά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124744"/>
            <a:ext cx="7818072" cy="2520280"/>
          </a:xfrm>
        </p:spPr>
        <p:txBody>
          <a:bodyPr>
            <a:noAutofit/>
          </a:bodyPr>
          <a:lstStyle/>
          <a:p>
            <a:r>
              <a:rPr lang="el-GR" sz="2000" dirty="0"/>
              <a:t>Ένα κενό στοιχείο δεν είναι απαραίτητα άσκοπο, επειδή μπορεί να περιέχει ορισμένες ιδιότητες (</a:t>
            </a:r>
            <a:r>
              <a:rPr lang="en-US" sz="2000" dirty="0"/>
              <a:t>properties</a:t>
            </a:r>
            <a:r>
              <a:rPr lang="el-GR" sz="2000" dirty="0"/>
              <a:t>) με τη μορφή των </a:t>
            </a:r>
            <a:r>
              <a:rPr lang="el-GR" sz="2000" i="1" dirty="0"/>
              <a:t>χαρακτηριστικών </a:t>
            </a:r>
            <a:r>
              <a:rPr lang="en-US" sz="2000" i="1" dirty="0"/>
              <a:t>(attributes)</a:t>
            </a:r>
            <a:endParaRPr lang="en-US" sz="2000" dirty="0"/>
          </a:p>
          <a:p>
            <a:r>
              <a:rPr lang="el-GR" sz="2000" dirty="0"/>
              <a:t>Ένα χαρακτηριστικό είναι ένα ζεύγος ονόματος-τιμής μέσα στην ετικέτα ανοίγματος κάποιου στοιχείου:</a:t>
            </a:r>
          </a:p>
          <a:p>
            <a:pPr lvl="1"/>
            <a:r>
              <a:rPr lang="en-US" sz="1600" dirty="0"/>
              <a:t>&lt;lecturer name="David </a:t>
            </a:r>
            <a:r>
              <a:rPr lang="en-US" sz="1600" dirty="0" err="1"/>
              <a:t>Billington</a:t>
            </a:r>
            <a:r>
              <a:rPr lang="en-US" sz="1600" dirty="0"/>
              <a:t>" phone="+61-7-3875 507"/&gt;</a:t>
            </a:r>
          </a:p>
          <a:p>
            <a:r>
              <a:rPr lang="el-GR" sz="2000" dirty="0"/>
              <a:t>Παράδειγμα χαρακτηριστικών για ένα μη κενό στοιχείο: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783632" y="3573016"/>
            <a:ext cx="7668344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>
                <a:solidFill>
                  <a:schemeClr val="tx1"/>
                </a:solidFill>
              </a:rPr>
              <a:t>&lt;order </a:t>
            </a:r>
            <a:r>
              <a:rPr lang="en-US" sz="1700" i="1" dirty="0" err="1">
                <a:solidFill>
                  <a:schemeClr val="tx1"/>
                </a:solidFill>
              </a:rPr>
              <a:t>orderNo</a:t>
            </a:r>
            <a:r>
              <a:rPr lang="en-US" sz="1700" i="1" dirty="0">
                <a:solidFill>
                  <a:schemeClr val="tx1"/>
                </a:solidFill>
              </a:rPr>
              <a:t>="23456" customer="John Smith” </a:t>
            </a:r>
            <a:r>
              <a:rPr lang="en-US" sz="1700" dirty="0">
                <a:solidFill>
                  <a:schemeClr val="tx1"/>
                </a:solidFill>
              </a:rPr>
              <a:t>date="October 15, 2002"</a:t>
            </a:r>
            <a:r>
              <a:rPr lang="en-US" sz="1700" i="1" dirty="0">
                <a:solidFill>
                  <a:schemeClr val="tx1"/>
                </a:solidFill>
              </a:rPr>
              <a:t>&gt;</a:t>
            </a:r>
          </a:p>
          <a:p>
            <a:r>
              <a:rPr lang="pt-BR" sz="1700" i="1" dirty="0">
                <a:solidFill>
                  <a:schemeClr val="tx1"/>
                </a:solidFill>
              </a:rPr>
              <a:t>&lt;item itemNo="a528" quantity="1"/&gt; &lt;item itemNo="c817" quantity="3"/&gt;</a:t>
            </a:r>
            <a:r>
              <a:rPr lang="en-US" sz="1700" i="1" dirty="0">
                <a:solidFill>
                  <a:schemeClr val="tx1"/>
                </a:solidFill>
              </a:rPr>
              <a:t>&lt;/order&gt;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2711624" y="4941168"/>
            <a:ext cx="5760640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&lt;order&gt;</a:t>
            </a:r>
          </a:p>
          <a:p>
            <a:r>
              <a:rPr lang="en-US" sz="1700" i="1" dirty="0"/>
              <a:t>&lt;</a:t>
            </a:r>
            <a:r>
              <a:rPr lang="en-US" sz="1700" i="1" dirty="0" err="1"/>
              <a:t>orderNo</a:t>
            </a:r>
            <a:r>
              <a:rPr lang="en-US" sz="1700" i="1" dirty="0"/>
              <a:t>&gt;23456&lt;/</a:t>
            </a:r>
            <a:r>
              <a:rPr lang="en-US" sz="1700" i="1" dirty="0" err="1"/>
              <a:t>orderNo</a:t>
            </a:r>
            <a:r>
              <a:rPr lang="en-US" sz="1700" i="1" dirty="0"/>
              <a:t>&gt;</a:t>
            </a:r>
          </a:p>
          <a:p>
            <a:r>
              <a:rPr lang="en-US" sz="1700" i="1" dirty="0"/>
              <a:t>&lt;customer&gt;John Smith&lt;/customer&gt;</a:t>
            </a:r>
          </a:p>
          <a:p>
            <a:r>
              <a:rPr lang="en-US" sz="1700" i="1" dirty="0"/>
              <a:t>&lt;date&gt;October 15, 2002&lt;/date&gt;</a:t>
            </a:r>
          </a:p>
          <a:p>
            <a:r>
              <a:rPr lang="en-US" sz="1700" i="1" dirty="0"/>
              <a:t>&lt;item&gt;&lt;</a:t>
            </a:r>
            <a:r>
              <a:rPr lang="en-US" sz="1700" i="1" dirty="0" err="1"/>
              <a:t>itemNo</a:t>
            </a:r>
            <a:r>
              <a:rPr lang="en-US" sz="1700" i="1" dirty="0"/>
              <a:t>&gt;a528&lt;/</a:t>
            </a:r>
            <a:r>
              <a:rPr lang="en-US" sz="1700" i="1" dirty="0" err="1"/>
              <a:t>itemNo</a:t>
            </a:r>
            <a:r>
              <a:rPr lang="en-US" sz="1700" i="1" dirty="0"/>
              <a:t>&gt;&lt;quantity&gt;1&lt;/quantity&gt;&lt;/item&gt;</a:t>
            </a:r>
          </a:p>
          <a:p>
            <a:r>
              <a:rPr lang="en-US" sz="1700" i="1" dirty="0"/>
              <a:t>&lt;item&gt;&lt;</a:t>
            </a:r>
            <a:r>
              <a:rPr lang="en-US" sz="1700" i="1" dirty="0" err="1"/>
              <a:t>itemNo</a:t>
            </a:r>
            <a:r>
              <a:rPr lang="en-US" sz="1700" i="1" dirty="0"/>
              <a:t>&gt;c817&lt;/</a:t>
            </a:r>
            <a:r>
              <a:rPr lang="en-US" sz="1700" i="1" dirty="0" err="1"/>
              <a:t>itemNo</a:t>
            </a:r>
            <a:r>
              <a:rPr lang="en-US" sz="1700" i="1" dirty="0"/>
              <a:t>&gt;&lt;quantity&gt;3&lt;/quantity&gt;&lt;/item&gt;</a:t>
            </a:r>
          </a:p>
          <a:p>
            <a:r>
              <a:rPr lang="en-US" sz="1700" i="1" dirty="0"/>
              <a:t>&lt;/order&gt;</a:t>
            </a: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2639616" y="4293096"/>
            <a:ext cx="7776864" cy="64807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000" dirty="0"/>
              <a:t>Οι ίδιες πληροφορίες θα μπορούσαν να γραφτούν ως εξής, αντικαθιστώντας τα χαρακτηριστικά με ένθετα στοιχεία: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98408" y="274638"/>
            <a:ext cx="8178112" cy="1354162"/>
          </a:xfrm>
        </p:spPr>
        <p:txBody>
          <a:bodyPr>
            <a:noAutofit/>
          </a:bodyPr>
          <a:lstStyle/>
          <a:p>
            <a:r>
              <a:rPr lang="el-GR" sz="4200" b="1" dirty="0"/>
              <a:t>Σχόλια και Οδηγίες Επεξεργασίας</a:t>
            </a:r>
            <a:endParaRPr lang="el-GR" sz="4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56872" cy="4800600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Το σχόλιο (</a:t>
            </a:r>
            <a:r>
              <a:rPr lang="en-US" dirty="0"/>
              <a:t>comment</a:t>
            </a:r>
            <a:r>
              <a:rPr lang="el-GR" dirty="0"/>
              <a:t>) είναι ένα κομμάτι κειμένου που αγνοείται από τον συντακτικό αναλυτή (</a:t>
            </a:r>
            <a:r>
              <a:rPr lang="en-US" dirty="0"/>
              <a:t>parser)</a:t>
            </a:r>
          </a:p>
          <a:p>
            <a:pPr lvl="1"/>
            <a:r>
              <a:rPr lang="en-US" sz="2600" dirty="0"/>
              <a:t>It has the form &lt;!-- This is a comment --&gt;</a:t>
            </a:r>
          </a:p>
          <a:p>
            <a:r>
              <a:rPr lang="el-GR" sz="3000" dirty="0"/>
              <a:t>Οι οδηγίες επεξεργασίας (</a:t>
            </a:r>
            <a:r>
              <a:rPr lang="en-US" sz="3000" dirty="0"/>
              <a:t>processing instructions, PI</a:t>
            </a:r>
            <a:r>
              <a:rPr lang="el-GR" sz="3000" dirty="0"/>
              <a:t>) παρέχουν ένα μηχανισμό μεταβίβασης πληροφοριών σε μία εφαρμογή σχετικά με το χειρισμό των στοιχείων από την τελευταία</a:t>
            </a:r>
          </a:p>
          <a:p>
            <a:pPr lvl="1"/>
            <a:r>
              <a:rPr lang="el-GR" sz="2600" dirty="0"/>
              <a:t>Η γενική μορφή είναι </a:t>
            </a:r>
            <a:r>
              <a:rPr lang="en-US" sz="2600" i="1" dirty="0"/>
              <a:t>&lt;?target instruction?&gt;</a:t>
            </a:r>
          </a:p>
          <a:p>
            <a:pPr lvl="1"/>
            <a:r>
              <a:rPr lang="el-GR" sz="2600" dirty="0"/>
              <a:t>Π.χ.</a:t>
            </a:r>
            <a:r>
              <a:rPr lang="en-US" sz="2600" dirty="0"/>
              <a:t> </a:t>
            </a:r>
            <a:r>
              <a:rPr lang="en-US" sz="2600" i="1" dirty="0"/>
              <a:t>&lt;?</a:t>
            </a:r>
            <a:r>
              <a:rPr lang="en-US" sz="2600" i="1" dirty="0" err="1"/>
              <a:t>stylesheet</a:t>
            </a:r>
            <a:r>
              <a:rPr lang="en-US" sz="2600" i="1" dirty="0"/>
              <a:t> type="text/</a:t>
            </a:r>
            <a:r>
              <a:rPr lang="en-US" sz="2600" i="1" dirty="0" err="1"/>
              <a:t>css</a:t>
            </a:r>
            <a:r>
              <a:rPr lang="en-US" sz="2600" i="1" dirty="0"/>
              <a:t>" </a:t>
            </a:r>
            <a:r>
              <a:rPr lang="en-US" sz="2600" i="1" dirty="0" err="1"/>
              <a:t>href</a:t>
            </a:r>
            <a:r>
              <a:rPr lang="en-US" sz="2600" i="1" dirty="0"/>
              <a:t>="mystyle.css"?&gt;</a:t>
            </a:r>
          </a:p>
          <a:p>
            <a:r>
              <a:rPr lang="el-GR" sz="3000" dirty="0"/>
              <a:t>Οι οδηγίες επεξεργασίας προσφέρουν διαδικαστικές δυνατότητες σε ένα κατά τα άλλα δηλωτικό περιβάλλον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711624" y="274638"/>
            <a:ext cx="7746064" cy="1143000"/>
          </a:xfrm>
        </p:spPr>
        <p:txBody>
          <a:bodyPr>
            <a:normAutofit/>
          </a:bodyPr>
          <a:lstStyle/>
          <a:p>
            <a:r>
              <a:rPr lang="el-GR" sz="4000" b="1" dirty="0"/>
              <a:t>Σωστά Δομημένα Έγγραφα</a:t>
            </a:r>
            <a:r>
              <a:rPr lang="en-US" sz="4000" b="1" dirty="0"/>
              <a:t> XML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5640" y="1591816"/>
            <a:ext cx="7312856" cy="4573488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Ένα έγγραφο </a:t>
            </a:r>
            <a:r>
              <a:rPr lang="en-US" dirty="0"/>
              <a:t>XML</a:t>
            </a:r>
            <a:r>
              <a:rPr lang="el-GR" dirty="0"/>
              <a:t> είναι σωστά δομημένο (</a:t>
            </a:r>
            <a:r>
              <a:rPr lang="en-US" dirty="0"/>
              <a:t>well-formed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αν είναι συντακτικά σωστό</a:t>
            </a:r>
          </a:p>
          <a:p>
            <a:r>
              <a:rPr lang="el-GR" dirty="0"/>
              <a:t>Μερικοί συντακτικοί κανόνες είναι οι εξής:</a:t>
            </a:r>
            <a:endParaRPr lang="en-US" dirty="0"/>
          </a:p>
          <a:p>
            <a:pPr lvl="1"/>
            <a:r>
              <a:rPr lang="el-GR" dirty="0"/>
              <a:t>Υπάρχει μόνο ένα εξωτερικό στοιχείο στο έγγραφο</a:t>
            </a:r>
          </a:p>
          <a:p>
            <a:pPr lvl="2"/>
            <a:r>
              <a:rPr lang="el-GR" dirty="0"/>
              <a:t>Καλείται </a:t>
            </a:r>
            <a:r>
              <a:rPr lang="el-GR" i="1" dirty="0"/>
              <a:t>στοιχείο-ρίζα </a:t>
            </a:r>
          </a:p>
          <a:p>
            <a:pPr lvl="1"/>
            <a:r>
              <a:rPr lang="el-GR" dirty="0"/>
              <a:t>Κάθε στοιχείο περιέχει μία ετικέτα ανοίγματος και μία αντίστοιχη ετικέτα κλεισίματος</a:t>
            </a:r>
            <a:endParaRPr lang="en-US" dirty="0"/>
          </a:p>
          <a:p>
            <a:pPr lvl="1"/>
            <a:r>
              <a:rPr lang="el-GR" dirty="0"/>
              <a:t>Οι ετικέτες δεν πρέπει να αλληλεπικαλύπτοντα</a:t>
            </a:r>
          </a:p>
          <a:p>
            <a:pPr lvl="2"/>
            <a:r>
              <a:rPr lang="el-GR" dirty="0"/>
              <a:t>Π.χ.</a:t>
            </a:r>
            <a:r>
              <a:rPr lang="en-US" dirty="0"/>
              <a:t> </a:t>
            </a:r>
            <a:r>
              <a:rPr lang="en-US" i="1" dirty="0"/>
              <a:t>&lt;author&gt;&lt;name&gt;Lee Hong&lt;/author&gt;&lt;/name&gt;</a:t>
            </a:r>
          </a:p>
          <a:p>
            <a:pPr lvl="1"/>
            <a:r>
              <a:rPr lang="el-GR" dirty="0"/>
              <a:t>Τα χαρακτηριστικά μέσα σ’ ένα στοιχείο έχουν μοναδικά ονόματα</a:t>
            </a:r>
          </a:p>
          <a:p>
            <a:pPr lvl="1"/>
            <a:r>
              <a:rPr lang="el-GR" dirty="0"/>
              <a:t>Τα ονόματα των στοιχείων και των ετικετών πρέπει να είναι επιτρεπτά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Δενδρικό Μοντέλο των Εγγράφων </a:t>
            </a:r>
            <a:r>
              <a:rPr lang="en-US" b="1" dirty="0"/>
              <a:t>XML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519808"/>
            <a:ext cx="7498080" cy="1477144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Είναι εφικτό να αναπαραστήσουμε σωστά δομημένα έγγραφα </a:t>
            </a:r>
            <a:r>
              <a:rPr lang="en-US" dirty="0"/>
              <a:t>XML </a:t>
            </a:r>
            <a:r>
              <a:rPr lang="el-GR" dirty="0"/>
              <a:t>ως δένδρα</a:t>
            </a:r>
          </a:p>
          <a:p>
            <a:pPr lvl="1"/>
            <a:r>
              <a:rPr lang="el-GR" dirty="0"/>
              <a:t>Συνεπώς, τα δένδρα παρέχουν ένα τυπικό μοντέλο δεδομένων για την </a:t>
            </a:r>
            <a:r>
              <a:rPr lang="en-US" dirty="0"/>
              <a:t>XML</a:t>
            </a:r>
            <a:endParaRPr lang="el-GR" dirty="0"/>
          </a:p>
          <a:p>
            <a:r>
              <a:rPr lang="el-GR" dirty="0"/>
              <a:t>Για παράδειγμα, θεωρείστε το παρακάτω έγγραφο: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4439816" y="2996952"/>
            <a:ext cx="3888432" cy="36724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>
                <a:solidFill>
                  <a:schemeClr val="tx1"/>
                </a:solidFill>
              </a:rPr>
              <a:t>&lt;?xml version="1.0" encoding="UTF-16"?&gt;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&lt;!DOCTYPE email SYSTEM "email.dtd"&gt;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&lt;email&gt;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&lt;head&gt;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&lt;from name="Michael Maher"</a:t>
            </a:r>
          </a:p>
          <a:p>
            <a:r>
              <a:rPr lang="en-US" sz="1600" dirty="0">
                <a:solidFill>
                  <a:schemeClr val="tx1"/>
                </a:solidFill>
              </a:rPr>
              <a:t>address="michaelmaher@cs.gu.edu.au"/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&lt;to name="</a:t>
            </a:r>
            <a:r>
              <a:rPr lang="en-US" sz="1600" i="1" dirty="0" err="1">
                <a:solidFill>
                  <a:schemeClr val="tx1"/>
                </a:solidFill>
              </a:rPr>
              <a:t>Grigoris</a:t>
            </a:r>
            <a:r>
              <a:rPr lang="en-US" sz="1600" i="1" dirty="0">
                <a:solidFill>
                  <a:schemeClr val="tx1"/>
                </a:solidFill>
              </a:rPr>
              <a:t> Antoniou"</a:t>
            </a:r>
          </a:p>
          <a:p>
            <a:r>
              <a:rPr lang="en-US" sz="1600" dirty="0">
                <a:solidFill>
                  <a:schemeClr val="tx1"/>
                </a:solidFill>
              </a:rPr>
              <a:t>address="grigoris@cs.unibremen.de"/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&lt;subject&gt;Where is your draft?&lt;/subject&gt;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&lt;/head&gt;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&lt;body&gt;</a:t>
            </a:r>
          </a:p>
          <a:p>
            <a:r>
              <a:rPr lang="en-US" sz="1600" dirty="0" err="1">
                <a:solidFill>
                  <a:schemeClr val="tx1"/>
                </a:solidFill>
              </a:rPr>
              <a:t>Grigoris</a:t>
            </a:r>
            <a:r>
              <a:rPr lang="en-US" sz="1600" dirty="0">
                <a:solidFill>
                  <a:schemeClr val="tx1"/>
                </a:solidFill>
              </a:rPr>
              <a:t>, where is the draft of the paper</a:t>
            </a:r>
          </a:p>
          <a:p>
            <a:r>
              <a:rPr lang="en-US" sz="1600" dirty="0">
                <a:solidFill>
                  <a:schemeClr val="tx1"/>
                </a:solidFill>
              </a:rPr>
              <a:t>you promised me last week?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&lt;/body&gt;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&lt;/email&gt;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Δενδρικό Μοντέλο των Εγγράφων </a:t>
            </a:r>
            <a:r>
              <a:rPr lang="en-US" b="1" dirty="0"/>
              <a:t>XML</a:t>
            </a:r>
            <a:r>
              <a:rPr lang="el-GR" b="1" dirty="0"/>
              <a:t> </a:t>
            </a:r>
            <a:r>
              <a:rPr lang="en-US" b="1" dirty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757064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Η δενδρική αναπαράσταση του παραπάνω εγγράφου </a:t>
            </a:r>
            <a:r>
              <a:rPr lang="en-US" dirty="0"/>
              <a:t>XML: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2348880"/>
            <a:ext cx="669745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Δενδρικό Μοντέλο των Εγγράφων </a:t>
            </a:r>
            <a:r>
              <a:rPr lang="en-US" b="1" dirty="0"/>
              <a:t>XML 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700808"/>
            <a:ext cx="7384864" cy="4547592"/>
          </a:xfrm>
        </p:spPr>
        <p:txBody>
          <a:bodyPr>
            <a:normAutofit/>
          </a:bodyPr>
          <a:lstStyle/>
          <a:p>
            <a:r>
              <a:rPr lang="el-GR" dirty="0"/>
              <a:t>Είναι ένα διατεταγμένο δένδρο με ετικέτες:</a:t>
            </a:r>
          </a:p>
          <a:p>
            <a:pPr lvl="1"/>
            <a:r>
              <a:rPr lang="el-GR" dirty="0"/>
              <a:t>Υπάρχει ακριβώς μία ρίζα</a:t>
            </a:r>
          </a:p>
          <a:p>
            <a:pPr lvl="1"/>
            <a:r>
              <a:rPr lang="el-GR" dirty="0"/>
              <a:t>Δεν υπάρχουν κύκλοι</a:t>
            </a:r>
          </a:p>
          <a:p>
            <a:pPr lvl="1"/>
            <a:r>
              <a:rPr lang="el-GR" dirty="0"/>
              <a:t>Κάθε κόμβος έχει ακριβώς ένα γονιό, εκτός από τη ρίζα</a:t>
            </a:r>
          </a:p>
          <a:p>
            <a:pPr lvl="1"/>
            <a:r>
              <a:rPr lang="el-GR" dirty="0"/>
              <a:t>Κάθε κόμβος έχει μια ετικέτα</a:t>
            </a:r>
          </a:p>
          <a:p>
            <a:pPr lvl="1"/>
            <a:r>
              <a:rPr lang="el-GR" dirty="0"/>
              <a:t>Η σειρά των στοιχείων είναι σημαντική</a:t>
            </a:r>
          </a:p>
          <a:p>
            <a:r>
              <a:rPr lang="el-GR" dirty="0"/>
              <a:t>Ωστόσο, ενώ η σειρά των στοιχείων είναι σημαντική, δεν ισχύει το ίδιο και για τη σειρά των χαρακτηριστικών</a:t>
            </a: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δομηση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67200" y="3645024"/>
            <a:ext cx="5285184" cy="1509712"/>
          </a:xfrm>
        </p:spPr>
        <p:txBody>
          <a:bodyPr/>
          <a:lstStyle/>
          <a:p>
            <a:pPr algn="ctr"/>
            <a:r>
              <a:rPr lang="el-GR" dirty="0"/>
              <a:t>Ένα έγγραφο </a:t>
            </a:r>
            <a:r>
              <a:rPr lang="en-US" dirty="0"/>
              <a:t>XML </a:t>
            </a:r>
            <a:r>
              <a:rPr lang="el-GR" dirty="0"/>
              <a:t>είναι σωστά δομημένο όταν ακολουθεί ορισμένους συντακτικούς κανόνες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(1/9)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Υπάρχουν δύο τρόποι ορισμού της δομής των εγγράφων </a:t>
            </a:r>
            <a:r>
              <a:rPr lang="en-US" dirty="0"/>
              <a:t>XML</a:t>
            </a:r>
            <a:endParaRPr lang="el-GR" dirty="0"/>
          </a:p>
          <a:p>
            <a:pPr lvl="1"/>
            <a:r>
              <a:rPr lang="en-US" dirty="0"/>
              <a:t>DTD: </a:t>
            </a:r>
            <a:r>
              <a:rPr lang="el-GR" dirty="0"/>
              <a:t>που αποτελούν τον παλαιότερο και πιο περιορισμένο τρόπο</a:t>
            </a:r>
            <a:endParaRPr lang="en-US" dirty="0"/>
          </a:p>
          <a:p>
            <a:pPr lvl="1"/>
            <a:r>
              <a:rPr lang="el-GR" dirty="0"/>
              <a:t>Γλώσσα </a:t>
            </a:r>
            <a:r>
              <a:rPr lang="en-US" dirty="0"/>
              <a:t>XML Schema: </a:t>
            </a:r>
            <a:r>
              <a:rPr lang="el-GR" dirty="0"/>
              <a:t>που προσφέρει εκτεταμένες δυνατότητες, κυρίως όσον αφορά τον ορισμό τύπων δεδομένων</a:t>
            </a:r>
            <a:endParaRPr lang="en-US" dirty="0"/>
          </a:p>
          <a:p>
            <a:r>
              <a:rPr lang="el-GR" b="1" dirty="0"/>
              <a:t>Εξωτερικά και Εσωτερικά</a:t>
            </a:r>
            <a:r>
              <a:rPr lang="en-US" b="1" dirty="0"/>
              <a:t> DTD</a:t>
            </a:r>
          </a:p>
          <a:p>
            <a:pPr lvl="1"/>
            <a:r>
              <a:rPr lang="el-GR" dirty="0"/>
              <a:t>Τα συστατικά στοιχεία ενός </a:t>
            </a:r>
            <a:r>
              <a:rPr lang="en-US" dirty="0"/>
              <a:t>DTD </a:t>
            </a:r>
            <a:r>
              <a:rPr lang="el-GR" dirty="0"/>
              <a:t>μπορούν να οριστούν </a:t>
            </a:r>
            <a:r>
              <a:rPr lang="en-US" dirty="0"/>
              <a:t> </a:t>
            </a:r>
          </a:p>
          <a:p>
            <a:pPr lvl="2"/>
            <a:r>
              <a:rPr lang="el-GR" dirty="0"/>
              <a:t>Σε ξεχωριστό αρχείο</a:t>
            </a:r>
            <a:r>
              <a:rPr lang="en-US" dirty="0"/>
              <a:t> (</a:t>
            </a:r>
            <a:r>
              <a:rPr lang="el-GR" i="1" dirty="0"/>
              <a:t>εξωτερικό</a:t>
            </a:r>
            <a:r>
              <a:rPr lang="en-US" i="1" dirty="0"/>
              <a:t> DTD) </a:t>
            </a:r>
          </a:p>
          <a:p>
            <a:pPr lvl="2"/>
            <a:r>
              <a:rPr lang="el-GR" dirty="0"/>
              <a:t>Ή μέσα στο ίδιο το έγγραφο </a:t>
            </a:r>
            <a:r>
              <a:rPr lang="en-US" dirty="0"/>
              <a:t>XML (</a:t>
            </a:r>
            <a:r>
              <a:rPr lang="el-GR" i="1" dirty="0"/>
              <a:t>εσωτερικό</a:t>
            </a:r>
            <a:r>
              <a:rPr lang="en-US" i="1" dirty="0"/>
              <a:t> DTD)</a:t>
            </a:r>
          </a:p>
          <a:p>
            <a:pPr lvl="1"/>
            <a:r>
              <a:rPr lang="el-GR" dirty="0"/>
              <a:t>Συνήθως είναι προτιμότερο να χρησιμοποιούμε εξωτερικά </a:t>
            </a:r>
            <a:r>
              <a:rPr lang="en-US" dirty="0"/>
              <a:t>DTD</a:t>
            </a:r>
            <a:endParaRPr lang="el-GR" dirty="0"/>
          </a:p>
          <a:p>
            <a:pPr lvl="2"/>
            <a:r>
              <a:rPr lang="el-GR" dirty="0"/>
              <a:t>Επειδή οι ορισμοί τους μπορούν να χρησιμοποιηθούν σε πολλά έγγραφα</a:t>
            </a: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(2/9)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3784464" cy="1405136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/>
              <a:t>Στοιχεία</a:t>
            </a:r>
            <a:endParaRPr lang="en-US" b="1" dirty="0"/>
          </a:p>
          <a:p>
            <a:r>
              <a:rPr lang="el-GR" dirty="0"/>
              <a:t>Θεωρείστε το στοιχείο</a:t>
            </a:r>
            <a:r>
              <a:rPr lang="en-US" dirty="0"/>
              <a:t>:</a:t>
            </a:r>
          </a:p>
          <a:p>
            <a:pPr lvl="0"/>
            <a:r>
              <a:rPr lang="el-GR" dirty="0"/>
              <a:t>Ένα</a:t>
            </a:r>
            <a:r>
              <a:rPr lang="en-US" dirty="0"/>
              <a:t> DTD </a:t>
            </a:r>
            <a:r>
              <a:rPr lang="el-GR" dirty="0"/>
              <a:t>γι’ αυτόν τον τύπο στοιχείων θα ήταν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6672064" y="1484784"/>
            <a:ext cx="3312368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>
                <a:solidFill>
                  <a:schemeClr val="tx1"/>
                </a:solidFill>
              </a:rPr>
              <a:t>&lt;lecturer&gt;</a:t>
            </a:r>
          </a:p>
          <a:p>
            <a:r>
              <a:rPr lang="en-US" sz="1700" dirty="0">
                <a:solidFill>
                  <a:schemeClr val="tx1"/>
                </a:solidFill>
              </a:rPr>
              <a:t>&lt;name&gt;David </a:t>
            </a:r>
            <a:r>
              <a:rPr lang="en-US" sz="1700" dirty="0" err="1">
                <a:solidFill>
                  <a:schemeClr val="tx1"/>
                </a:solidFill>
              </a:rPr>
              <a:t>Billington</a:t>
            </a:r>
            <a:r>
              <a:rPr lang="en-US" sz="1700" dirty="0">
                <a:solidFill>
                  <a:schemeClr val="tx1"/>
                </a:solidFill>
              </a:rPr>
              <a:t>&lt;/name&gt;</a:t>
            </a:r>
          </a:p>
          <a:p>
            <a:r>
              <a:rPr lang="en-US" sz="1700" dirty="0">
                <a:solidFill>
                  <a:schemeClr val="tx1"/>
                </a:solidFill>
              </a:rPr>
              <a:t>&lt;phone&gt;+61-7-3875 507&lt;/phone&gt;</a:t>
            </a:r>
          </a:p>
          <a:p>
            <a:r>
              <a:rPr lang="en-US" sz="1700" dirty="0">
                <a:solidFill>
                  <a:schemeClr val="tx1"/>
                </a:solidFill>
              </a:rPr>
              <a:t>&lt;/lecturer&gt;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3287688" y="2780928"/>
            <a:ext cx="3312368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&lt;!ELEMENT lecturer (</a:t>
            </a:r>
            <a:r>
              <a:rPr lang="en-US" sz="1700" i="1" dirty="0" err="1"/>
              <a:t>name,phone</a:t>
            </a:r>
            <a:r>
              <a:rPr lang="en-US" sz="1700" i="1" dirty="0"/>
              <a:t>)&gt;</a:t>
            </a:r>
          </a:p>
          <a:p>
            <a:r>
              <a:rPr lang="en-US" sz="1700" i="1" dirty="0"/>
              <a:t>&lt;!ELEMENT name (#PCDATA)&gt;</a:t>
            </a:r>
          </a:p>
          <a:p>
            <a:r>
              <a:rPr lang="en-US" sz="1700" i="1" dirty="0"/>
              <a:t>&lt;!ELEMENT phone (#PCDATA)&gt;</a:t>
            </a:r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2927648" y="3933056"/>
            <a:ext cx="7200800" cy="244827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500" dirty="0"/>
              <a:t>Το νόημα αυτού του </a:t>
            </a:r>
            <a:r>
              <a:rPr lang="en-US" sz="3500" dirty="0"/>
              <a:t>DTD </a:t>
            </a:r>
            <a:r>
              <a:rPr lang="el-GR" sz="3500" dirty="0"/>
              <a:t>είναι το εξής: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500" dirty="0"/>
              <a:t>Οι τύποι στοιχείων </a:t>
            </a:r>
            <a:r>
              <a:rPr lang="en-US" sz="3200" i="1" dirty="0"/>
              <a:t>lecturer</a:t>
            </a:r>
            <a:r>
              <a:rPr lang="el-GR" sz="3200" i="1" dirty="0"/>
              <a:t> (διδάσκων)</a:t>
            </a:r>
            <a:r>
              <a:rPr lang="en-US" sz="3200" dirty="0"/>
              <a:t>, </a:t>
            </a:r>
            <a:r>
              <a:rPr lang="en-US" sz="3200" i="1" dirty="0"/>
              <a:t>name</a:t>
            </a:r>
            <a:r>
              <a:rPr lang="el-GR" sz="3200" i="1" dirty="0"/>
              <a:t> (όνομα)</a:t>
            </a:r>
            <a:r>
              <a:rPr lang="en-US" sz="3200" dirty="0"/>
              <a:t>, </a:t>
            </a:r>
            <a:r>
              <a:rPr lang="el-GR" sz="3200" dirty="0"/>
              <a:t>και</a:t>
            </a:r>
            <a:r>
              <a:rPr lang="en-US" sz="3200" dirty="0"/>
              <a:t> </a:t>
            </a:r>
            <a:r>
              <a:rPr lang="en-US" sz="3200" i="1" dirty="0"/>
              <a:t>phone</a:t>
            </a:r>
            <a:r>
              <a:rPr lang="el-GR" sz="3200" i="1" dirty="0"/>
              <a:t> (τηλέφωνο)</a:t>
            </a:r>
            <a:r>
              <a:rPr lang="en-US" sz="3200" dirty="0"/>
              <a:t> </a:t>
            </a:r>
            <a:r>
              <a:rPr lang="el-GR" sz="3200" dirty="0"/>
              <a:t>μπορούν να χρησιμοποιηθούν μέσα στο έγγραφο</a:t>
            </a:r>
            <a:endParaRPr lang="en-US" sz="32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Ένα στοιχείο τύπου</a:t>
            </a:r>
            <a:r>
              <a:rPr lang="en-US" sz="3200" dirty="0"/>
              <a:t> lecturer </a:t>
            </a:r>
            <a:r>
              <a:rPr lang="el-GR" sz="3200" dirty="0"/>
              <a:t>περιέχει ένα στοιχείο</a:t>
            </a:r>
            <a:r>
              <a:rPr lang="en-US" sz="3200" dirty="0"/>
              <a:t> </a:t>
            </a:r>
            <a:r>
              <a:rPr lang="en-US" sz="3200" i="1" dirty="0"/>
              <a:t>name</a:t>
            </a:r>
            <a:r>
              <a:rPr lang="en-US" sz="3200" dirty="0"/>
              <a:t> </a:t>
            </a:r>
            <a:r>
              <a:rPr lang="el-GR" sz="3200" dirty="0"/>
              <a:t>και ένα στοιχείο</a:t>
            </a:r>
            <a:r>
              <a:rPr lang="en-US" sz="3200" dirty="0"/>
              <a:t> </a:t>
            </a:r>
            <a:r>
              <a:rPr lang="en-US" sz="3200" i="1" dirty="0"/>
              <a:t>phone</a:t>
            </a:r>
            <a:r>
              <a:rPr lang="el-GR" sz="3200" dirty="0"/>
              <a:t>, με αυτήν τη σειρά</a:t>
            </a:r>
            <a:endParaRPr lang="en-US" sz="32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Τα στοιχεία τύπου</a:t>
            </a:r>
            <a:r>
              <a:rPr lang="en-US" sz="3200" dirty="0"/>
              <a:t> </a:t>
            </a:r>
            <a:r>
              <a:rPr lang="en-US" sz="3200" i="1" dirty="0"/>
              <a:t>name</a:t>
            </a:r>
            <a:r>
              <a:rPr lang="en-US" sz="3200" dirty="0"/>
              <a:t> </a:t>
            </a:r>
            <a:r>
              <a:rPr lang="el-GR" sz="3200" dirty="0"/>
              <a:t>και</a:t>
            </a:r>
            <a:r>
              <a:rPr lang="en-US" sz="3200" dirty="0"/>
              <a:t> </a:t>
            </a:r>
            <a:r>
              <a:rPr lang="en-US" sz="3200" i="1" dirty="0"/>
              <a:t>phone</a:t>
            </a:r>
            <a:r>
              <a:rPr lang="en-US" sz="3200" dirty="0"/>
              <a:t> </a:t>
            </a:r>
            <a:r>
              <a:rPr lang="el-GR" sz="3200" dirty="0"/>
              <a:t>μπορούν να έχουν οποιοδήποτε περιεχόμενο</a:t>
            </a:r>
            <a:endParaRPr lang="en-US" sz="3200" dirty="0"/>
          </a:p>
          <a:p>
            <a:pPr marL="1280160" lvl="2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Στα</a:t>
            </a:r>
            <a:r>
              <a:rPr lang="en-US" sz="3200" dirty="0"/>
              <a:t> DTD</a:t>
            </a:r>
            <a:r>
              <a:rPr lang="en-US" sz="3200" i="1" dirty="0"/>
              <a:t>, </a:t>
            </a:r>
            <a:r>
              <a:rPr lang="el-GR" sz="3200" dirty="0"/>
              <a:t>ο τύπος </a:t>
            </a:r>
            <a:r>
              <a:rPr lang="en-US" sz="3200" i="1" dirty="0"/>
              <a:t>#PCDATA </a:t>
            </a:r>
            <a:r>
              <a:rPr lang="el-GR" sz="3200" dirty="0"/>
              <a:t>είναι ο μοναδικός ατομικός τύπος για στοιχεία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Εισαγωγή </a:t>
            </a:r>
            <a:r>
              <a:rPr lang="en-US" b="1" dirty="0"/>
              <a:t>(1/6)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pPr lvl="1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5" name="5 - Θέση περιεχομένου"/>
          <p:cNvSpPr txBox="1">
            <a:spLocks/>
          </p:cNvSpPr>
          <p:nvPr/>
        </p:nvSpPr>
        <p:spPr>
          <a:xfrm>
            <a:off x="2783632" y="1436712"/>
            <a:ext cx="749808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400" dirty="0"/>
              <a:t>Σήμερα η </a:t>
            </a:r>
            <a:r>
              <a:rPr lang="en-US" sz="2400" dirty="0"/>
              <a:t>HTML (hypertext markup language) </a:t>
            </a:r>
            <a:r>
              <a:rPr lang="el-GR" sz="2400" dirty="0"/>
              <a:t>είναι η πρότυπη γλώσσα με την οποία δημιουργούνται ιστοσελίδες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400" dirty="0"/>
              <a:t>Στο χώρο του Παγκόσμιου Ιστού, τα πρότυπα καθορίζονται από τον οργανισμό </a:t>
            </a:r>
            <a:r>
              <a:rPr lang="en-US" sz="2400" dirty="0"/>
              <a:t>W3C (World Wide Web Consortium)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200" dirty="0"/>
              <a:t>Και αποκαλούνται </a:t>
            </a:r>
            <a:r>
              <a:rPr lang="el-GR" sz="2200" i="1" dirty="0"/>
              <a:t>συστάσεις</a:t>
            </a:r>
            <a:r>
              <a:rPr lang="en-US" sz="2200" dirty="0"/>
              <a:t> </a:t>
            </a:r>
            <a:r>
              <a:rPr lang="el-GR" sz="2200" dirty="0"/>
              <a:t>(</a:t>
            </a:r>
            <a:r>
              <a:rPr lang="en-US" sz="2200" i="1" dirty="0"/>
              <a:t>recommendations</a:t>
            </a:r>
            <a:r>
              <a:rPr lang="el-GR" sz="2200" i="1" dirty="0"/>
              <a:t>)</a:t>
            </a:r>
            <a:r>
              <a:rPr lang="en-US" sz="2200" i="1" dirty="0"/>
              <a:t>,</a:t>
            </a:r>
            <a:r>
              <a:rPr lang="el-GR" sz="2200" i="1" dirty="0"/>
              <a:t> </a:t>
            </a:r>
            <a:r>
              <a:rPr lang="el-GR" sz="2200" dirty="0"/>
              <a:t>σε αναγνώριση του γεγονότος ότι η επιβολή προτύπων δεν είναι δυνατή σε ένα κατανεμημένο περιβάλλον χωρίς κεντρική αρχή</a:t>
            </a:r>
            <a:endParaRPr lang="el-GR" sz="2200" i="1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400" dirty="0"/>
              <a:t>Η ανάπτυξη της </a:t>
            </a:r>
            <a:r>
              <a:rPr lang="en-US" sz="2400" dirty="0"/>
              <a:t>XML (extensible markup language) </a:t>
            </a:r>
            <a:r>
              <a:rPr lang="el-GR" sz="2400" dirty="0"/>
              <a:t>οφείλεται στις ελλείψεις της</a:t>
            </a:r>
            <a:r>
              <a:rPr lang="en-US" sz="2400" dirty="0"/>
              <a:t> HTML</a:t>
            </a:r>
            <a:endParaRPr lang="el-GR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(3/9)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3136392" cy="829072"/>
          </a:xfrm>
        </p:spPr>
        <p:txBody>
          <a:bodyPr>
            <a:noAutofit/>
          </a:bodyPr>
          <a:lstStyle/>
          <a:p>
            <a:r>
              <a:rPr lang="el-GR" sz="2000" b="1" dirty="0"/>
              <a:t>Χαρακτηριστικά </a:t>
            </a:r>
            <a:endParaRPr lang="en-US" sz="2000" b="1" dirty="0"/>
          </a:p>
          <a:p>
            <a:r>
              <a:rPr lang="el-GR" sz="2000" dirty="0"/>
              <a:t>Θεωρείστε το στοιχείο</a:t>
            </a:r>
            <a:r>
              <a:rPr lang="en-US" sz="2000" dirty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927648" y="2636912"/>
            <a:ext cx="3816424" cy="1008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/>
              <a:t>Ένα</a:t>
            </a:r>
            <a:r>
              <a:rPr lang="en-US" sz="2000" dirty="0"/>
              <a:t> DTD </a:t>
            </a:r>
            <a:r>
              <a:rPr lang="el-GR" sz="2000" dirty="0"/>
              <a:t>γι’ αυτό το στοιχείο θα μπορούσε να είναι το ακόλουθο</a:t>
            </a:r>
            <a:r>
              <a:rPr lang="en-US" sz="2000" dirty="0"/>
              <a:t>:</a:t>
            </a:r>
            <a:endParaRPr lang="el-GR" sz="2000" dirty="0"/>
          </a:p>
        </p:txBody>
      </p:sp>
      <p:sp>
        <p:nvSpPr>
          <p:cNvPr id="7" name="6 - Ορθογώνιο"/>
          <p:cNvSpPr/>
          <p:nvPr/>
        </p:nvSpPr>
        <p:spPr>
          <a:xfrm>
            <a:off x="6672064" y="1484784"/>
            <a:ext cx="3384376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&lt;order </a:t>
            </a:r>
            <a:r>
              <a:rPr lang="en-US" sz="1700" i="1" dirty="0" err="1"/>
              <a:t>orderNo</a:t>
            </a:r>
            <a:r>
              <a:rPr lang="en-US" sz="1700" i="1" dirty="0"/>
              <a:t>="23456" customer="John Smith"</a:t>
            </a:r>
          </a:p>
          <a:p>
            <a:r>
              <a:rPr lang="en-US" sz="1700" dirty="0"/>
              <a:t>date="October 15, 2002"</a:t>
            </a:r>
            <a:r>
              <a:rPr lang="en-US" sz="1700" i="1" dirty="0"/>
              <a:t>&gt;</a:t>
            </a:r>
          </a:p>
          <a:p>
            <a:r>
              <a:rPr lang="pt-BR" sz="1700" i="1" dirty="0"/>
              <a:t>&lt;item itemNo="a528" quantity="1"/&gt;</a:t>
            </a:r>
          </a:p>
          <a:p>
            <a:r>
              <a:rPr lang="pt-BR" sz="1700" i="1" dirty="0"/>
              <a:t>&lt;item itemNo="c817" quantity="3"/&gt;</a:t>
            </a:r>
          </a:p>
          <a:p>
            <a:r>
              <a:rPr lang="en-US" sz="1700" i="1" dirty="0"/>
              <a:t>&lt;/order&gt;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3575720" y="3645024"/>
            <a:ext cx="3024336" cy="27363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&lt;!ELEMENT order (item+)&gt;</a:t>
            </a:r>
          </a:p>
          <a:p>
            <a:r>
              <a:rPr lang="en-US" sz="1700" i="1" dirty="0"/>
              <a:t>&lt;!ATTLIST order</a:t>
            </a:r>
          </a:p>
          <a:p>
            <a:r>
              <a:rPr lang="en-US" sz="1700" dirty="0" err="1"/>
              <a:t>orderNo</a:t>
            </a:r>
            <a:r>
              <a:rPr lang="en-US" sz="1700" dirty="0"/>
              <a:t> ID #REQUIRED</a:t>
            </a:r>
          </a:p>
          <a:p>
            <a:r>
              <a:rPr lang="en-US" sz="1700" dirty="0"/>
              <a:t>customer CDATA #REQUIRED</a:t>
            </a:r>
          </a:p>
          <a:p>
            <a:r>
              <a:rPr lang="en-US" sz="1700" dirty="0"/>
              <a:t>date CDATA #REQUIRED</a:t>
            </a:r>
            <a:r>
              <a:rPr lang="en-US" sz="1700" i="1" dirty="0"/>
              <a:t>&gt;</a:t>
            </a:r>
          </a:p>
          <a:p>
            <a:r>
              <a:rPr lang="en-US" sz="1700" i="1" dirty="0"/>
              <a:t>&lt;!ELEMENT item EMPTY&gt;</a:t>
            </a:r>
          </a:p>
          <a:p>
            <a:r>
              <a:rPr lang="en-US" sz="1700" i="1" dirty="0"/>
              <a:t>&lt;!ATTLIST item</a:t>
            </a:r>
          </a:p>
          <a:p>
            <a:r>
              <a:rPr lang="en-US" sz="1700" dirty="0" err="1"/>
              <a:t>itemNo</a:t>
            </a:r>
            <a:r>
              <a:rPr lang="en-US" sz="1700" dirty="0"/>
              <a:t> ID #REQUIRED</a:t>
            </a:r>
          </a:p>
          <a:p>
            <a:r>
              <a:rPr lang="en-US" sz="1700" dirty="0"/>
              <a:t>quantity CDATA #REQUIRED</a:t>
            </a:r>
          </a:p>
          <a:p>
            <a:r>
              <a:rPr lang="en-US" sz="1700" dirty="0"/>
              <a:t>comments CDATA #IMPLIED</a:t>
            </a:r>
            <a:r>
              <a:rPr lang="en-US" sz="1700" i="1" dirty="0"/>
              <a:t>&gt;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(4/9)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54392" y="1224136"/>
            <a:ext cx="8034096" cy="5445224"/>
          </a:xfrm>
        </p:spPr>
        <p:txBody>
          <a:bodyPr>
            <a:noAutofit/>
          </a:bodyPr>
          <a:lstStyle/>
          <a:p>
            <a:pPr lvl="0"/>
            <a:r>
              <a:rPr lang="el-GR" sz="2000" dirty="0"/>
              <a:t>Μία καινούρια πτυχή είναι ότι το στοιχείο </a:t>
            </a:r>
            <a:r>
              <a:rPr lang="en-US" sz="2000" i="1" dirty="0"/>
              <a:t>item</a:t>
            </a:r>
            <a:r>
              <a:rPr lang="en-US" sz="2000" dirty="0"/>
              <a:t> </a:t>
            </a:r>
            <a:r>
              <a:rPr lang="el-GR" sz="2000" dirty="0"/>
              <a:t>(προϊόν) ορίζεται να είναι κενό</a:t>
            </a:r>
          </a:p>
          <a:p>
            <a:pPr lvl="0"/>
            <a:r>
              <a:rPr lang="el-GR" sz="2000" dirty="0"/>
              <a:t>Μία ακόμη νέα πτυχή αφορά την εμφάνιση του συμβόλου + μετά το </a:t>
            </a:r>
            <a:r>
              <a:rPr lang="en-US" sz="2000" i="1" dirty="0"/>
              <a:t>item</a:t>
            </a:r>
            <a:r>
              <a:rPr lang="en-US" sz="2000" dirty="0"/>
              <a:t> </a:t>
            </a:r>
            <a:r>
              <a:rPr lang="el-GR" sz="2000" dirty="0"/>
              <a:t>στον ορισμό του τύπου στοιχείων με το όνομα </a:t>
            </a:r>
            <a:r>
              <a:rPr lang="en-US" sz="2000" i="1" dirty="0"/>
              <a:t>order</a:t>
            </a:r>
            <a:r>
              <a:rPr lang="en-US" sz="2000" dirty="0"/>
              <a:t> </a:t>
            </a:r>
            <a:r>
              <a:rPr lang="el-GR" sz="2000" dirty="0"/>
              <a:t>(παραγγελία)</a:t>
            </a:r>
            <a:endParaRPr lang="en-US" sz="2000" dirty="0"/>
          </a:p>
          <a:p>
            <a:r>
              <a:rPr lang="el-GR" sz="2000" dirty="0"/>
              <a:t>Είναι ένας από τους </a:t>
            </a:r>
            <a:r>
              <a:rPr lang="el-GR" sz="2000" i="1" dirty="0"/>
              <a:t>τελεστές </a:t>
            </a:r>
            <a:r>
              <a:rPr lang="el-GR" sz="2000" i="1" dirty="0" err="1"/>
              <a:t>πληθικότητας</a:t>
            </a:r>
            <a:r>
              <a:rPr lang="el-GR" sz="2000" i="1" dirty="0"/>
              <a:t> (</a:t>
            </a:r>
            <a:r>
              <a:rPr lang="en-US" sz="2000" i="1" dirty="0"/>
              <a:t>cardinality operators</a:t>
            </a:r>
            <a:r>
              <a:rPr lang="el-GR" sz="2000" i="1" dirty="0"/>
              <a:t>)</a:t>
            </a:r>
            <a:r>
              <a:rPr lang="en-US" sz="2000" i="1" dirty="0"/>
              <a:t>:</a:t>
            </a:r>
            <a:endParaRPr lang="el-GR" sz="2000" dirty="0"/>
          </a:p>
          <a:p>
            <a:pPr lvl="1"/>
            <a:r>
              <a:rPr lang="en-US" sz="1800" dirty="0"/>
              <a:t>?: </a:t>
            </a:r>
            <a:r>
              <a:rPr lang="el-GR" sz="1800" dirty="0"/>
              <a:t>εμφανίζεται καμία ή μία φορά</a:t>
            </a:r>
            <a:endParaRPr lang="en-US" sz="1800" dirty="0"/>
          </a:p>
          <a:p>
            <a:pPr lvl="1"/>
            <a:r>
              <a:rPr lang="en-US" sz="1800" dirty="0"/>
              <a:t>*: </a:t>
            </a:r>
            <a:r>
              <a:rPr lang="el-GR" sz="1800" dirty="0"/>
              <a:t>εμφανίζεται καμία ή περισσότερες φορές</a:t>
            </a:r>
            <a:endParaRPr lang="en-US" sz="1800" dirty="0"/>
          </a:p>
          <a:p>
            <a:pPr lvl="1"/>
            <a:r>
              <a:rPr lang="en-US" sz="1800" dirty="0"/>
              <a:t>+: </a:t>
            </a:r>
            <a:r>
              <a:rPr lang="el-GR" sz="1800" dirty="0"/>
              <a:t>εμφανίζεται μία ή περισσότερες φορές</a:t>
            </a:r>
            <a:endParaRPr lang="en-US" sz="1800" dirty="0"/>
          </a:p>
          <a:p>
            <a:pPr lvl="1"/>
            <a:r>
              <a:rPr lang="el-GR" sz="1800" dirty="0"/>
              <a:t>Η μη ύπαρξη </a:t>
            </a:r>
            <a:r>
              <a:rPr lang="el-GR" sz="1800" dirty="0" err="1"/>
              <a:t>πληθικότητας</a:t>
            </a:r>
            <a:r>
              <a:rPr lang="el-GR" sz="1800" dirty="0"/>
              <a:t> σημαίνει ακριβώς μία εμφάνιση</a:t>
            </a:r>
            <a:endParaRPr lang="en-US" sz="1800" dirty="0"/>
          </a:p>
          <a:p>
            <a:r>
              <a:rPr lang="el-GR" sz="2000" dirty="0"/>
              <a:t>Επίσης, πρέπει να ορίσουμε και χαρακτηριστικά</a:t>
            </a:r>
          </a:p>
          <a:p>
            <a:pPr lvl="1"/>
            <a:r>
              <a:rPr lang="el-GR" sz="1800" dirty="0"/>
              <a:t>Αυτό επιτυγχάνεται μέσω μίας </a:t>
            </a:r>
            <a:r>
              <a:rPr lang="el-GR" sz="1800" i="1" dirty="0"/>
              <a:t>λίστας χαρακτηριστικών (</a:t>
            </a:r>
            <a:r>
              <a:rPr lang="en-US" sz="1800" i="1" dirty="0"/>
              <a:t>attribute list</a:t>
            </a:r>
            <a:r>
              <a:rPr lang="el-GR" sz="1800" i="1" dirty="0"/>
              <a:t>)</a:t>
            </a:r>
          </a:p>
          <a:p>
            <a:pPr lvl="1"/>
            <a:r>
              <a:rPr lang="el-GR" sz="1800" dirty="0"/>
              <a:t>Το πρώτο στοιχείο της λίστας είναι το όνομα του τύπου στοιχείων για τον οποίο ισχύει η λίστα, και ακολουθείται από τριάδες που περιέχουν το όνομα του χαρακτηριστικού, και τον τύπο της τιμής</a:t>
            </a:r>
            <a:endParaRPr lang="en-US" sz="1800" dirty="0"/>
          </a:p>
          <a:p>
            <a:pPr lvl="2"/>
            <a:r>
              <a:rPr lang="el-GR" sz="1700" dirty="0"/>
              <a:t>Το όνομα ενός </a:t>
            </a:r>
            <a:r>
              <a:rPr lang="el-GR" sz="1700" i="1" dirty="0"/>
              <a:t>χαρακτηριστικού </a:t>
            </a:r>
            <a:r>
              <a:rPr lang="el-GR" sz="1700" dirty="0"/>
              <a:t>είναι ένα όνομα που μπορεί να χρησιμοποιηθεί σε κάποιο έγγραφο </a:t>
            </a:r>
            <a:r>
              <a:rPr lang="en-US" sz="1700" dirty="0"/>
              <a:t>XML </a:t>
            </a:r>
            <a:r>
              <a:rPr lang="el-GR" sz="1700" dirty="0"/>
              <a:t>με </a:t>
            </a:r>
            <a:r>
              <a:rPr lang="en-US" sz="1700" dirty="0"/>
              <a:t>DTD</a:t>
            </a:r>
            <a:endParaRPr lang="el-GR" sz="17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(5/9)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83632" y="1340768"/>
            <a:ext cx="7674056" cy="4907632"/>
          </a:xfrm>
        </p:spPr>
        <p:txBody>
          <a:bodyPr>
            <a:noAutofit/>
          </a:bodyPr>
          <a:lstStyle/>
          <a:p>
            <a:r>
              <a:rPr lang="el-GR" sz="2200" b="1" dirty="0"/>
              <a:t>Τύποι χαρακτηριστικών</a:t>
            </a:r>
            <a:endParaRPr lang="en-US" sz="2200" b="1" dirty="0"/>
          </a:p>
          <a:p>
            <a:r>
              <a:rPr lang="el-GR" sz="2200" dirty="0"/>
              <a:t>Οι τύποι χαρακτηριστικών (</a:t>
            </a:r>
            <a:r>
              <a:rPr lang="en-US" sz="2200" dirty="0"/>
              <a:t>attribute types</a:t>
            </a:r>
            <a:r>
              <a:rPr lang="el-GR" sz="2200" dirty="0"/>
              <a:t>)</a:t>
            </a:r>
            <a:r>
              <a:rPr lang="en-US" sz="2200" dirty="0"/>
              <a:t> </a:t>
            </a:r>
            <a:r>
              <a:rPr lang="el-GR" sz="2200" dirty="0"/>
              <a:t>είναι παρόμοιοι με τους προκαθορισμένους τύπους δεδομένων, αλλά ο αριθμός τους είναι πολύ περιορισμένος</a:t>
            </a:r>
          </a:p>
          <a:p>
            <a:r>
              <a:rPr lang="el-GR" sz="2200" dirty="0"/>
              <a:t>Οι σημαντικότεροι τύποι χαρακτηριστικών είναι:</a:t>
            </a:r>
          </a:p>
          <a:p>
            <a:pPr lvl="1"/>
            <a:r>
              <a:rPr lang="en-US" sz="2000" dirty="0"/>
              <a:t>CDATA, </a:t>
            </a:r>
            <a:r>
              <a:rPr lang="el-GR" sz="2000" dirty="0"/>
              <a:t>ένα αλφαριθμητικό (ακολουθία χαρακτήρων)</a:t>
            </a:r>
            <a:endParaRPr lang="en-US" sz="2000" dirty="0"/>
          </a:p>
          <a:p>
            <a:pPr lvl="1"/>
            <a:r>
              <a:rPr lang="en-US" sz="2000" dirty="0"/>
              <a:t>ID, </a:t>
            </a:r>
            <a:r>
              <a:rPr lang="el-GR" sz="2000" dirty="0"/>
              <a:t> ένα όνομα που είναι μοναδικό σε ολόκληρο το έγγραφο </a:t>
            </a:r>
            <a:r>
              <a:rPr lang="en-US" sz="2000" dirty="0"/>
              <a:t>XML</a:t>
            </a:r>
          </a:p>
          <a:p>
            <a:pPr lvl="1"/>
            <a:r>
              <a:rPr lang="en-US" sz="2000" dirty="0"/>
              <a:t>IDREF, </a:t>
            </a:r>
            <a:r>
              <a:rPr lang="el-GR" sz="2000" dirty="0"/>
              <a:t> μια αναφορά σε κάποιο άλλο στοιχείο με χαρακτηριστικό </a:t>
            </a:r>
            <a:r>
              <a:rPr lang="en-US" sz="2000" dirty="0"/>
              <a:t>ID</a:t>
            </a:r>
            <a:r>
              <a:rPr lang="el-GR" sz="2000" dirty="0"/>
              <a:t>,</a:t>
            </a:r>
            <a:r>
              <a:rPr lang="en-US" sz="2000" dirty="0"/>
              <a:t> </a:t>
            </a:r>
            <a:r>
              <a:rPr lang="el-GR" sz="2000" dirty="0"/>
              <a:t>το οποίο έχει την ίδια τιμή με το χαρακτηριστικό </a:t>
            </a:r>
            <a:r>
              <a:rPr lang="en-US" sz="2000" dirty="0"/>
              <a:t>IDREF</a:t>
            </a:r>
          </a:p>
          <a:p>
            <a:pPr lvl="1"/>
            <a:r>
              <a:rPr lang="en-US" sz="2000" dirty="0"/>
              <a:t>IDREFS, </a:t>
            </a:r>
            <a:r>
              <a:rPr lang="el-GR" sz="2000" dirty="0"/>
              <a:t> μία σειρά από</a:t>
            </a:r>
            <a:r>
              <a:rPr lang="en-US" sz="2000" dirty="0"/>
              <a:t> IDREFs</a:t>
            </a:r>
          </a:p>
          <a:p>
            <a:pPr lvl="1"/>
            <a:r>
              <a:rPr lang="en-US" sz="2000" dirty="0"/>
              <a:t>(</a:t>
            </a:r>
            <a:r>
              <a:rPr lang="en-US" sz="2000" i="1" dirty="0"/>
              <a:t>v1| . . . |</a:t>
            </a:r>
            <a:r>
              <a:rPr lang="en-US" sz="2000" i="1" dirty="0" err="1"/>
              <a:t>vn</a:t>
            </a:r>
            <a:r>
              <a:rPr lang="en-US" sz="2000" i="1" dirty="0"/>
              <a:t>), </a:t>
            </a:r>
            <a:r>
              <a:rPr lang="el-GR" sz="2000" dirty="0"/>
              <a:t>μία απαρίθμηση όλων των δυνατών τιμών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959608" y="274638"/>
            <a:ext cx="7498080" cy="1066130"/>
          </a:xfrm>
        </p:spPr>
        <p:txBody>
          <a:bodyPr/>
          <a:lstStyle/>
          <a:p>
            <a:r>
              <a:rPr lang="en-US" b="1" dirty="0"/>
              <a:t>DTD (6/9)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26400" y="1259160"/>
            <a:ext cx="7962088" cy="5626224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/>
              <a:t>Τύποι τιμών</a:t>
            </a:r>
            <a:endParaRPr lang="en-US" b="1" dirty="0"/>
          </a:p>
          <a:p>
            <a:r>
              <a:rPr lang="el-GR" dirty="0"/>
              <a:t>Υπάρχουν τέσσερις τύποι τιμών</a:t>
            </a:r>
            <a:r>
              <a:rPr lang="en-US" dirty="0"/>
              <a:t>:</a:t>
            </a:r>
          </a:p>
          <a:p>
            <a:pPr lvl="1"/>
            <a:r>
              <a:rPr lang="en-US" sz="2600" dirty="0"/>
              <a:t>#REQUIRED</a:t>
            </a:r>
          </a:p>
          <a:p>
            <a:pPr lvl="2"/>
            <a:r>
              <a:rPr lang="el-GR" sz="2300" dirty="0"/>
              <a:t>Το χαρακτηριστικό πρέπει να υπάρχει σε κάθε εμφάνιση του τύπου του στοιχείου στο έγγραφο</a:t>
            </a:r>
            <a:r>
              <a:rPr lang="en-US" sz="2300" dirty="0"/>
              <a:t> XML</a:t>
            </a:r>
          </a:p>
          <a:p>
            <a:pPr lvl="3"/>
            <a:r>
              <a:rPr lang="el-GR" sz="2300" dirty="0"/>
              <a:t>Στο προηγούμενο παράδειγμα</a:t>
            </a:r>
            <a:r>
              <a:rPr lang="en-US" sz="2300" dirty="0"/>
              <a:t>, </a:t>
            </a:r>
            <a:r>
              <a:rPr lang="el-GR" sz="2300" dirty="0"/>
              <a:t>τα </a:t>
            </a:r>
            <a:r>
              <a:rPr lang="en-US" sz="2300" i="1" dirty="0" err="1"/>
              <a:t>itemNo</a:t>
            </a:r>
            <a:r>
              <a:rPr lang="el-GR" sz="2300" i="1" dirty="0"/>
              <a:t> (</a:t>
            </a:r>
            <a:r>
              <a:rPr lang="el-GR" sz="2300" dirty="0"/>
              <a:t>κωδ. προϊόντος</a:t>
            </a:r>
            <a:r>
              <a:rPr lang="el-GR" sz="2300" i="1" dirty="0"/>
              <a:t>)</a:t>
            </a:r>
            <a:r>
              <a:rPr lang="en-US" sz="2300" dirty="0"/>
              <a:t> </a:t>
            </a:r>
            <a:r>
              <a:rPr lang="el-GR" sz="2300" dirty="0"/>
              <a:t>και</a:t>
            </a:r>
            <a:r>
              <a:rPr lang="en-US" sz="2300" dirty="0"/>
              <a:t> </a:t>
            </a:r>
            <a:r>
              <a:rPr lang="en-US" sz="2300" i="1" dirty="0"/>
              <a:t>quantity</a:t>
            </a:r>
            <a:r>
              <a:rPr lang="en-US" sz="2300" dirty="0"/>
              <a:t> </a:t>
            </a:r>
            <a:r>
              <a:rPr lang="el-GR" sz="2300" dirty="0"/>
              <a:t>(ποσότητα) πρέπει πάντα να εμφανίζονται μέσα σε ένα στοιχείο τύπου </a:t>
            </a:r>
            <a:r>
              <a:rPr lang="en-US" sz="2300" i="1" dirty="0"/>
              <a:t>item</a:t>
            </a:r>
            <a:endParaRPr lang="en-US" sz="2300" dirty="0"/>
          </a:p>
          <a:p>
            <a:pPr lvl="1"/>
            <a:r>
              <a:rPr lang="en-US" sz="2600" dirty="0"/>
              <a:t>#IMPLIED</a:t>
            </a:r>
          </a:p>
          <a:p>
            <a:pPr lvl="2"/>
            <a:r>
              <a:rPr lang="el-GR" dirty="0"/>
              <a:t>Η εμφάνισή του είναι προαιρετική (π.χ. τα σχόλια)</a:t>
            </a:r>
            <a:endParaRPr lang="en-US" dirty="0"/>
          </a:p>
          <a:p>
            <a:pPr lvl="1"/>
            <a:r>
              <a:rPr lang="en-US" sz="2600" dirty="0"/>
              <a:t>#FIXED "value"</a:t>
            </a:r>
          </a:p>
          <a:p>
            <a:pPr lvl="2"/>
            <a:r>
              <a:rPr lang="el-GR" sz="2300" dirty="0"/>
              <a:t>Κάθε στοιχείο πρέπει να έχει αυτό το χαρακτηριστικό, το οποίο έχει πάντα την τιμή που δίνεται μετά από τον τύπο </a:t>
            </a:r>
            <a:r>
              <a:rPr lang="en-US" sz="2300" dirty="0"/>
              <a:t>#FIXED </a:t>
            </a:r>
            <a:r>
              <a:rPr lang="el-GR" sz="2300" dirty="0"/>
              <a:t>στο</a:t>
            </a:r>
            <a:r>
              <a:rPr lang="en-US" sz="2300" dirty="0"/>
              <a:t> DTD</a:t>
            </a:r>
          </a:p>
          <a:p>
            <a:pPr lvl="3"/>
            <a:r>
              <a:rPr lang="el-GR" sz="2300" dirty="0"/>
              <a:t>Μία τιμή που δίνεται μέσα σε έγγραφο </a:t>
            </a:r>
            <a:r>
              <a:rPr lang="en-US" sz="2300" dirty="0"/>
              <a:t>XML </a:t>
            </a:r>
            <a:r>
              <a:rPr lang="el-GR" sz="2300" dirty="0"/>
              <a:t>δεν έχει νόημα, επειδή υπερισχύει η προκαθορισμένη τιμή</a:t>
            </a:r>
            <a:endParaRPr lang="en-US" sz="2300" dirty="0"/>
          </a:p>
          <a:p>
            <a:pPr lvl="1"/>
            <a:r>
              <a:rPr lang="en-US" sz="2600" dirty="0"/>
              <a:t>"value"</a:t>
            </a:r>
          </a:p>
          <a:p>
            <a:pPr lvl="2"/>
            <a:r>
              <a:rPr lang="el-GR" sz="2300" dirty="0"/>
              <a:t>Ορίζει την προεπιλεγμένη τιμή του χαρακτηριστικού </a:t>
            </a:r>
            <a:endParaRPr lang="en-US" sz="2300" dirty="0"/>
          </a:p>
          <a:p>
            <a:pPr lvl="3"/>
            <a:r>
              <a:rPr lang="el-GR" sz="2300" dirty="0"/>
              <a:t>Αν εμφανιστεί μία συγκεκριμένη τιμή στο έγγραφο </a:t>
            </a:r>
            <a:r>
              <a:rPr lang="en-US" sz="2300" dirty="0"/>
              <a:t>XML</a:t>
            </a:r>
            <a:r>
              <a:rPr lang="el-GR" sz="2300" dirty="0"/>
              <a:t>, τότε υπερισχύει έναντι της προεπιλεγμένης τιμής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(7/9)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628800"/>
            <a:ext cx="3928480" cy="1405136"/>
          </a:xfrm>
        </p:spPr>
        <p:txBody>
          <a:bodyPr>
            <a:normAutofit lnSpcReduction="10000"/>
          </a:bodyPr>
          <a:lstStyle/>
          <a:p>
            <a:r>
              <a:rPr lang="el-GR" sz="2000" b="1" dirty="0"/>
              <a:t>Αναφορές</a:t>
            </a:r>
            <a:endParaRPr lang="en-US" sz="2000" b="1" dirty="0"/>
          </a:p>
          <a:p>
            <a:r>
              <a:rPr lang="el-GR" sz="2000" dirty="0"/>
              <a:t>Παράδειγμα της χρήσης των τύπων</a:t>
            </a:r>
            <a:r>
              <a:rPr lang="en-US" sz="2000" dirty="0"/>
              <a:t> IDREF </a:t>
            </a:r>
            <a:r>
              <a:rPr lang="el-GR" sz="2000" dirty="0"/>
              <a:t>και</a:t>
            </a:r>
            <a:r>
              <a:rPr lang="en-US" sz="2000" dirty="0"/>
              <a:t> IDREFS</a:t>
            </a:r>
          </a:p>
          <a:p>
            <a:r>
              <a:rPr lang="el-GR" sz="2000" dirty="0"/>
              <a:t>Πρώτα βλέπουμε το</a:t>
            </a:r>
            <a:r>
              <a:rPr lang="en-US" sz="2000" dirty="0"/>
              <a:t> DTD: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783632" y="3789040"/>
            <a:ext cx="7704856" cy="4690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/>
              <a:t>Ένα στοιχείο </a:t>
            </a:r>
            <a:r>
              <a:rPr lang="en-US" sz="2000" dirty="0"/>
              <a:t>XML </a:t>
            </a:r>
            <a:r>
              <a:rPr lang="el-GR" sz="2000" dirty="0"/>
              <a:t>που ακολουθεί το παραπάνω </a:t>
            </a:r>
            <a:r>
              <a:rPr lang="en-US" sz="2000" dirty="0"/>
              <a:t>DTD </a:t>
            </a:r>
            <a:r>
              <a:rPr lang="el-GR" sz="2000" dirty="0"/>
              <a:t>είναι το εξής</a:t>
            </a:r>
            <a:r>
              <a:rPr lang="en-US" sz="2000" dirty="0"/>
              <a:t>:</a:t>
            </a:r>
            <a:endParaRPr lang="el-GR" sz="3600" dirty="0"/>
          </a:p>
        </p:txBody>
      </p:sp>
      <p:sp>
        <p:nvSpPr>
          <p:cNvPr id="6" name="5 - Ορθογώνιο"/>
          <p:cNvSpPr/>
          <p:nvPr/>
        </p:nvSpPr>
        <p:spPr>
          <a:xfrm>
            <a:off x="6816080" y="1556792"/>
            <a:ext cx="3456384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&lt;!ELEMENT family (person*)&gt;</a:t>
            </a:r>
          </a:p>
          <a:p>
            <a:r>
              <a:rPr lang="en-US" sz="1700" i="1" dirty="0"/>
              <a:t>&lt;!ELEMENT person (name)&gt;</a:t>
            </a:r>
          </a:p>
          <a:p>
            <a:r>
              <a:rPr lang="en-US" sz="1700" i="1" dirty="0"/>
              <a:t>&lt;!ELEMENT name (#PCDATA)&gt;</a:t>
            </a:r>
          </a:p>
          <a:p>
            <a:r>
              <a:rPr lang="en-US" sz="1700" i="1" dirty="0"/>
              <a:t>&lt;!ATTLIST person</a:t>
            </a:r>
          </a:p>
          <a:p>
            <a:r>
              <a:rPr lang="en-US" sz="1700" dirty="0"/>
              <a:t>id </a:t>
            </a:r>
            <a:r>
              <a:rPr lang="en-US" sz="1700" dirty="0" err="1"/>
              <a:t>ID</a:t>
            </a:r>
            <a:r>
              <a:rPr lang="en-US" sz="1700" dirty="0"/>
              <a:t> #REQUIRED</a:t>
            </a:r>
          </a:p>
          <a:p>
            <a:r>
              <a:rPr lang="en-US" sz="1700" dirty="0"/>
              <a:t>mother IDREF #IMPLIED</a:t>
            </a:r>
          </a:p>
          <a:p>
            <a:r>
              <a:rPr lang="en-US" sz="1700" dirty="0"/>
              <a:t>father IDREF #IMPLIED</a:t>
            </a:r>
          </a:p>
          <a:p>
            <a:r>
              <a:rPr lang="en-US" sz="1700" dirty="0"/>
              <a:t>children IDREFS #IMPLIED</a:t>
            </a:r>
            <a:r>
              <a:rPr lang="en-US" sz="1700" i="1" dirty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2711624" y="4149080"/>
            <a:ext cx="7704856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&lt;family&gt;</a:t>
            </a:r>
          </a:p>
          <a:p>
            <a:r>
              <a:rPr lang="en-US" sz="1700" i="1" dirty="0"/>
              <a:t>&lt;person id="bob" mother="</a:t>
            </a:r>
            <a:r>
              <a:rPr lang="en-US" sz="1700" i="1" dirty="0" err="1"/>
              <a:t>mary</a:t>
            </a:r>
            <a:r>
              <a:rPr lang="en-US" sz="1700" i="1" dirty="0"/>
              <a:t>" father="peter“&gt;  &lt;name&gt;Bob Marley&lt;/name&gt;  &lt;/person&gt;  </a:t>
            </a:r>
          </a:p>
          <a:p>
            <a:r>
              <a:rPr lang="en-US" sz="1700" i="1" dirty="0"/>
              <a:t>&lt;person id="</a:t>
            </a:r>
            <a:r>
              <a:rPr lang="en-US" sz="1700" i="1" dirty="0" err="1"/>
              <a:t>bridget</a:t>
            </a:r>
            <a:r>
              <a:rPr lang="en-US" sz="1700" i="1" dirty="0"/>
              <a:t>" mother="</a:t>
            </a:r>
            <a:r>
              <a:rPr lang="en-US" sz="1700" i="1" dirty="0" err="1"/>
              <a:t>mary</a:t>
            </a:r>
            <a:r>
              <a:rPr lang="en-US" sz="1700" i="1" dirty="0"/>
              <a:t>“&gt;  &lt;name&gt;Bridget Jones&lt;/name&gt;  &lt;/person&gt;</a:t>
            </a:r>
          </a:p>
          <a:p>
            <a:r>
              <a:rPr lang="en-US" sz="1700" i="1" dirty="0"/>
              <a:t>&lt;person id="</a:t>
            </a:r>
            <a:r>
              <a:rPr lang="en-US" sz="1700" i="1" dirty="0" err="1"/>
              <a:t>mary</a:t>
            </a:r>
            <a:r>
              <a:rPr lang="en-US" sz="1700" i="1" dirty="0"/>
              <a:t>" children="bob </a:t>
            </a:r>
            <a:r>
              <a:rPr lang="en-US" sz="1700" i="1" dirty="0" err="1"/>
              <a:t>bridget</a:t>
            </a:r>
            <a:r>
              <a:rPr lang="en-US" sz="1700" i="1" dirty="0"/>
              <a:t>“&gt;  &lt;name&gt;Mary </a:t>
            </a:r>
            <a:r>
              <a:rPr lang="en-US" sz="1700" i="1" dirty="0" err="1"/>
              <a:t>Poppins</a:t>
            </a:r>
            <a:r>
              <a:rPr lang="en-US" sz="1700" i="1" dirty="0"/>
              <a:t>&lt;/name&gt;  &lt;/person&gt;</a:t>
            </a:r>
          </a:p>
          <a:p>
            <a:r>
              <a:rPr lang="en-US" sz="1700" i="1" dirty="0"/>
              <a:t>&lt;person id="peter" children="bob“&gt;  &lt;name&gt;Peter Marley&lt;/name&gt;  &lt;/person&gt;</a:t>
            </a:r>
          </a:p>
          <a:p>
            <a:r>
              <a:rPr lang="en-US" sz="1700" i="1" dirty="0"/>
              <a:t>&lt;/family&gt;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(8/9)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268760"/>
            <a:ext cx="7818072" cy="5410200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/>
              <a:t>Οντότητες </a:t>
            </a:r>
            <a:r>
              <a:rPr lang="en-US" b="1" dirty="0"/>
              <a:t>XML</a:t>
            </a:r>
          </a:p>
          <a:p>
            <a:r>
              <a:rPr lang="el-GR" dirty="0"/>
              <a:t>Μία οντότητα </a:t>
            </a:r>
            <a:r>
              <a:rPr lang="en-US" dirty="0"/>
              <a:t>XML (XML entity</a:t>
            </a:r>
            <a:r>
              <a:rPr lang="el-GR" dirty="0"/>
              <a:t>) μπορεί να παίξει πολλούς ρόλους, όπως να χρησιμεύσει ως</a:t>
            </a:r>
            <a:endParaRPr lang="en-US" dirty="0"/>
          </a:p>
          <a:p>
            <a:pPr lvl="1"/>
            <a:r>
              <a:rPr lang="el-GR" dirty="0"/>
              <a:t>Δεσμευτικό θέσης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placeholder</a:t>
            </a:r>
            <a:r>
              <a:rPr lang="el-GR" dirty="0"/>
              <a:t>) επαναλαμβανόμενων χαρακτήρων (ένα είδος στενογραφίας)</a:t>
            </a:r>
            <a:endParaRPr lang="en-US" dirty="0"/>
          </a:p>
          <a:p>
            <a:pPr lvl="1"/>
            <a:r>
              <a:rPr lang="el-GR" dirty="0"/>
              <a:t>Τμήμα εξωτερικών δεδομένων (π.χ. </a:t>
            </a:r>
            <a:r>
              <a:rPr lang="en-US" dirty="0"/>
              <a:t>XML </a:t>
            </a:r>
            <a:r>
              <a:rPr lang="el-GR" dirty="0"/>
              <a:t>ή άλλων)</a:t>
            </a:r>
            <a:endParaRPr lang="en-US" dirty="0"/>
          </a:p>
          <a:p>
            <a:pPr lvl="1"/>
            <a:r>
              <a:rPr lang="el-GR" dirty="0"/>
              <a:t>Μέρος μιας δήλωσης στοιχείων </a:t>
            </a:r>
            <a:endParaRPr lang="en-US" dirty="0"/>
          </a:p>
          <a:p>
            <a:r>
              <a:rPr lang="el-GR" dirty="0"/>
              <a:t>Π.χ. έστω ότι κάποιο έγγραφο έχει αρκετές επισημάνσεις για τα πνευματικά δικαιώματα (</a:t>
            </a:r>
            <a:r>
              <a:rPr lang="en-US" dirty="0"/>
              <a:t>copyright notices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που αναφέρονται στο τρέχον έτος</a:t>
            </a:r>
          </a:p>
          <a:p>
            <a:pPr lvl="1"/>
            <a:r>
              <a:rPr lang="el-GR" dirty="0"/>
              <a:t>Σε αυτήν την περίπτωση έχει νόημα η δήλωση της οντότητας </a:t>
            </a:r>
            <a:r>
              <a:rPr lang="en-US" i="1" dirty="0"/>
              <a:t>&lt;!ENTITY </a:t>
            </a:r>
            <a:r>
              <a:rPr lang="en-US" i="1" dirty="0" err="1"/>
              <a:t>thisyear</a:t>
            </a:r>
            <a:r>
              <a:rPr lang="en-US" i="1" dirty="0"/>
              <a:t> "2012“&gt;</a:t>
            </a:r>
          </a:p>
          <a:p>
            <a:pPr lvl="1"/>
            <a:r>
              <a:rPr lang="el-GR" dirty="0"/>
              <a:t>Στη συνέχεια μπορούμε να χρησιμοποιήσουμε την αναφορά στην οντότητα</a:t>
            </a:r>
            <a:r>
              <a:rPr lang="en-US" dirty="0"/>
              <a:t> </a:t>
            </a:r>
            <a:r>
              <a:rPr lang="en-US" i="1" dirty="0"/>
              <a:t>&amp;this year</a:t>
            </a:r>
            <a:endParaRPr lang="el-GR" i="1" dirty="0"/>
          </a:p>
          <a:p>
            <a:pPr lvl="2"/>
            <a:r>
              <a:rPr lang="el-GR" dirty="0"/>
              <a:t>Σε οποιοδήποτε σημείο χρειάζεται να περιληφθεί το τρέχον έτος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Με αυτόν τον τρόπο, η ενημέρωση της τιμής του έτους σε «2008» για ολόκληρο το έγγραφο θα απαιτεί μόνο την αλλαγή της δήλωσης της αντίστοιχης οντότητας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DTD (9/9)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71864" y="1303784"/>
            <a:ext cx="5544616" cy="829072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/>
              <a:t>Τελικό Παράδειγμα</a:t>
            </a:r>
            <a:endParaRPr lang="en-US" b="1" dirty="0"/>
          </a:p>
          <a:p>
            <a:r>
              <a:rPr lang="el-GR" dirty="0"/>
              <a:t>Στο τελευταίο παράδειγμα παρέχουμε το </a:t>
            </a:r>
            <a:r>
              <a:rPr lang="en-US" dirty="0"/>
              <a:t>DTD </a:t>
            </a:r>
            <a:r>
              <a:rPr lang="el-GR" dirty="0"/>
              <a:t>για το στοιχείο</a:t>
            </a:r>
            <a:r>
              <a:rPr lang="en-US" dirty="0"/>
              <a:t> email: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871864" y="2132856"/>
            <a:ext cx="5616624" cy="453650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/>
              <a:t>Ας δούμε κάποια ενδιαφέροντα τμήματα του </a:t>
            </a:r>
            <a:r>
              <a:rPr lang="en-US" sz="3200" dirty="0"/>
              <a:t>DTD: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Ένα στοιχείο</a:t>
            </a:r>
            <a:r>
              <a:rPr lang="en-US" sz="3200" dirty="0"/>
              <a:t> </a:t>
            </a:r>
            <a:r>
              <a:rPr lang="en-US" sz="3200" i="1" dirty="0"/>
              <a:t>head</a:t>
            </a:r>
            <a:r>
              <a:rPr lang="el-GR" sz="3200" i="1" dirty="0"/>
              <a:t> (κεφαλίδα)</a:t>
            </a:r>
            <a:r>
              <a:rPr lang="en-US" sz="3200" dirty="0"/>
              <a:t> </a:t>
            </a:r>
            <a:r>
              <a:rPr lang="el-GR" sz="3200" dirty="0"/>
              <a:t>περιέχει ένα στοιχείο </a:t>
            </a:r>
            <a:r>
              <a:rPr lang="en-US" sz="3200" i="1" dirty="0"/>
              <a:t>from (</a:t>
            </a:r>
            <a:r>
              <a:rPr lang="el-GR" sz="3200" i="1" dirty="0"/>
              <a:t>από</a:t>
            </a:r>
            <a:r>
              <a:rPr lang="en-US" sz="3200" i="1" dirty="0"/>
              <a:t>)</a:t>
            </a:r>
            <a:r>
              <a:rPr lang="el-GR" sz="3200" i="1" dirty="0"/>
              <a:t>, </a:t>
            </a:r>
            <a:r>
              <a:rPr lang="el-GR" sz="3200" dirty="0"/>
              <a:t>τουλάχιστον ένα στοιχείο </a:t>
            </a:r>
            <a:r>
              <a:rPr lang="en-US" sz="3200" i="1" dirty="0"/>
              <a:t>to </a:t>
            </a:r>
            <a:r>
              <a:rPr lang="el-GR" sz="3200" i="1" dirty="0"/>
              <a:t>(προς), </a:t>
            </a:r>
            <a:r>
              <a:rPr lang="el-GR" sz="3200" dirty="0"/>
              <a:t>κανένα ή περισσότερα στοιχεία </a:t>
            </a:r>
            <a:r>
              <a:rPr lang="en-US" sz="3200" i="1" dirty="0"/>
              <a:t>cc (</a:t>
            </a:r>
            <a:r>
              <a:rPr lang="el-GR" sz="3200" i="1" dirty="0"/>
              <a:t>κοινοποίηση</a:t>
            </a:r>
            <a:r>
              <a:rPr lang="en-US" sz="3200" i="1" dirty="0"/>
              <a:t>)</a:t>
            </a:r>
            <a:r>
              <a:rPr lang="el-GR" sz="3200" dirty="0"/>
              <a:t>, και ένα στοιχείο </a:t>
            </a:r>
            <a:r>
              <a:rPr lang="en-US" sz="3200" i="1" dirty="0"/>
              <a:t>subject </a:t>
            </a:r>
            <a:r>
              <a:rPr lang="el-GR" sz="3200" i="1" dirty="0"/>
              <a:t>(θέμα)</a:t>
            </a:r>
            <a:r>
              <a:rPr lang="en-US" sz="3200" i="1" dirty="0"/>
              <a:t> </a:t>
            </a:r>
            <a:r>
              <a:rPr lang="el-GR" sz="3200" dirty="0"/>
              <a:t>με τη συγκεκριμένη σειρά</a:t>
            </a:r>
            <a:endParaRPr lang="en-US" sz="3200" i="1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Στα στοιχεία</a:t>
            </a:r>
            <a:r>
              <a:rPr lang="en-US" sz="3200" dirty="0"/>
              <a:t> </a:t>
            </a:r>
            <a:r>
              <a:rPr lang="en-US" sz="3200" i="1" dirty="0"/>
              <a:t>from</a:t>
            </a:r>
            <a:r>
              <a:rPr lang="en-US" sz="3200" dirty="0"/>
              <a:t>, </a:t>
            </a:r>
            <a:r>
              <a:rPr lang="en-US" sz="3200" i="1" dirty="0"/>
              <a:t>to</a:t>
            </a:r>
            <a:r>
              <a:rPr lang="en-US" sz="3200" dirty="0"/>
              <a:t>, </a:t>
            </a:r>
            <a:r>
              <a:rPr lang="el-GR" sz="3200" dirty="0"/>
              <a:t>και</a:t>
            </a:r>
            <a:r>
              <a:rPr lang="en-US" sz="3200" dirty="0"/>
              <a:t> </a:t>
            </a:r>
            <a:r>
              <a:rPr lang="en-US" sz="3200" i="1" dirty="0"/>
              <a:t>cc</a:t>
            </a:r>
            <a:r>
              <a:rPr lang="en-US" sz="3200" dirty="0"/>
              <a:t> </a:t>
            </a:r>
            <a:r>
              <a:rPr lang="el-GR" sz="3200" dirty="0"/>
              <a:t>δεν απαιτείται το χαρακτηριστικό</a:t>
            </a:r>
            <a:r>
              <a:rPr lang="en-US" sz="3200" dirty="0"/>
              <a:t> </a:t>
            </a:r>
            <a:r>
              <a:rPr lang="en-US" sz="3200" i="1" dirty="0"/>
              <a:t>name</a:t>
            </a:r>
            <a:r>
              <a:rPr lang="el-GR" sz="3200" i="1" dirty="0"/>
              <a:t>,</a:t>
            </a:r>
            <a:r>
              <a:rPr lang="en-US" sz="3200" dirty="0"/>
              <a:t> </a:t>
            </a:r>
            <a:r>
              <a:rPr lang="el-GR" sz="3200" dirty="0"/>
              <a:t>όμως το χαρακτηριστικό </a:t>
            </a:r>
            <a:r>
              <a:rPr lang="en-US" sz="3200" dirty="0"/>
              <a:t> </a:t>
            </a:r>
            <a:r>
              <a:rPr lang="en-US" sz="3200" i="1" dirty="0"/>
              <a:t>address</a:t>
            </a:r>
            <a:r>
              <a:rPr lang="en-US" sz="3200" dirty="0"/>
              <a:t> </a:t>
            </a:r>
            <a:r>
              <a:rPr lang="el-GR" sz="3200" dirty="0"/>
              <a:t>είναι πάντα απαραίτητο</a:t>
            </a:r>
            <a:endParaRPr lang="en-US" sz="32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Ένα στοιχείο</a:t>
            </a:r>
            <a:r>
              <a:rPr lang="en-US" sz="3200" dirty="0"/>
              <a:t> </a:t>
            </a:r>
            <a:r>
              <a:rPr lang="en-US" sz="3200" i="1" dirty="0"/>
              <a:t>body</a:t>
            </a:r>
            <a:r>
              <a:rPr lang="en-US" sz="3200" dirty="0"/>
              <a:t> </a:t>
            </a:r>
            <a:r>
              <a:rPr lang="el-GR" sz="3200" dirty="0"/>
              <a:t>(</a:t>
            </a:r>
            <a:r>
              <a:rPr lang="el-GR" sz="3200" i="1" dirty="0"/>
              <a:t>σώμα</a:t>
            </a:r>
            <a:r>
              <a:rPr lang="el-GR" sz="3200" dirty="0"/>
              <a:t>) περιέχει ένα στοιχείο </a:t>
            </a:r>
            <a:r>
              <a:rPr lang="en-US" sz="3200" i="1" dirty="0"/>
              <a:t>text (</a:t>
            </a:r>
            <a:r>
              <a:rPr lang="el-GR" sz="3200" i="1" dirty="0"/>
              <a:t>κείμενο</a:t>
            </a:r>
            <a:r>
              <a:rPr lang="en-US" sz="3200" i="1" dirty="0"/>
              <a:t>)</a:t>
            </a:r>
            <a:r>
              <a:rPr lang="el-GR" sz="3200" i="1" dirty="0"/>
              <a:t>, </a:t>
            </a:r>
            <a:r>
              <a:rPr lang="el-GR" sz="3200" dirty="0"/>
              <a:t>το οποίο πιθανότατα ακολουθείται από έναν αριθμό στοιχείων </a:t>
            </a:r>
            <a:r>
              <a:rPr lang="en-US" sz="3200" i="1" dirty="0"/>
              <a:t>attachment</a:t>
            </a:r>
            <a:r>
              <a:rPr lang="el-GR" sz="3200" i="1" dirty="0"/>
              <a:t> (συνημμένο)</a:t>
            </a:r>
            <a:endParaRPr lang="en-US" sz="3200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Το χαρακτηριστικό </a:t>
            </a:r>
            <a:r>
              <a:rPr lang="en-US" sz="3200" i="1" dirty="0"/>
              <a:t>encoding</a:t>
            </a:r>
            <a:r>
              <a:rPr lang="en-US" sz="3200" dirty="0"/>
              <a:t> </a:t>
            </a:r>
            <a:r>
              <a:rPr lang="el-GR" sz="3200" dirty="0"/>
              <a:t>(</a:t>
            </a:r>
            <a:r>
              <a:rPr lang="el-GR" sz="3200" i="1" dirty="0"/>
              <a:t>κωδικοποίηση</a:t>
            </a:r>
            <a:r>
              <a:rPr lang="el-GR" sz="3200" dirty="0"/>
              <a:t>) ενός στοιχείου </a:t>
            </a:r>
            <a:r>
              <a:rPr lang="en-US" sz="3200" i="1" dirty="0"/>
              <a:t>attachment</a:t>
            </a:r>
            <a:r>
              <a:rPr lang="en-US" sz="3200" dirty="0"/>
              <a:t> </a:t>
            </a:r>
            <a:r>
              <a:rPr lang="el-GR" sz="3200" dirty="0"/>
              <a:t>πρέπει να έχει είτε την τιμή</a:t>
            </a:r>
            <a:r>
              <a:rPr lang="en-US" sz="3200" dirty="0"/>
              <a:t> “</a:t>
            </a:r>
            <a:r>
              <a:rPr lang="en-US" sz="3200" i="1" dirty="0"/>
              <a:t>mime</a:t>
            </a:r>
            <a:r>
              <a:rPr lang="en-US" sz="3200" dirty="0"/>
              <a:t>” </a:t>
            </a:r>
            <a:r>
              <a:rPr lang="el-GR" sz="3200" dirty="0"/>
              <a:t>ή την τιμή</a:t>
            </a:r>
            <a:r>
              <a:rPr lang="en-US" sz="3200" dirty="0"/>
              <a:t> “</a:t>
            </a:r>
            <a:r>
              <a:rPr lang="en-US" sz="3200" i="1" dirty="0" err="1"/>
              <a:t>binhex</a:t>
            </a:r>
            <a:r>
              <a:rPr lang="en-US" sz="3200" dirty="0"/>
              <a:t>”, </a:t>
            </a:r>
            <a:r>
              <a:rPr lang="el-GR" sz="3200" dirty="0"/>
              <a:t>με την πρώτη να είναι προεπιλεγμένη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559496" y="1268760"/>
            <a:ext cx="3456384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>
                <a:solidFill>
                  <a:schemeClr val="tx1"/>
                </a:solidFill>
              </a:rPr>
              <a:t>&lt;!ELEMENT email (</a:t>
            </a:r>
            <a:r>
              <a:rPr lang="en-US" sz="1600" i="1" dirty="0" err="1">
                <a:solidFill>
                  <a:schemeClr val="tx1"/>
                </a:solidFill>
              </a:rPr>
              <a:t>head,body</a:t>
            </a:r>
            <a:r>
              <a:rPr lang="en-US" sz="1600" i="1" dirty="0">
                <a:solidFill>
                  <a:schemeClr val="tx1"/>
                </a:solidFill>
              </a:rPr>
              <a:t>)&gt;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head (</a:t>
            </a:r>
            <a:r>
              <a:rPr lang="en-US" sz="1600" i="1" dirty="0" err="1">
                <a:solidFill>
                  <a:schemeClr val="tx1"/>
                </a:solidFill>
              </a:rPr>
              <a:t>from,to+,cc</a:t>
            </a:r>
            <a:r>
              <a:rPr lang="en-US" sz="1600" i="1" dirty="0">
                <a:solidFill>
                  <a:schemeClr val="tx1"/>
                </a:solidFill>
              </a:rPr>
              <a:t>*,subject)&gt;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from EMPTY&gt;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&lt;!ATTLIST from</a:t>
            </a:r>
          </a:p>
          <a:p>
            <a:r>
              <a:rPr lang="en-US" sz="1600" dirty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>
                <a:solidFill>
                  <a:schemeClr val="tx1"/>
                </a:solidFill>
              </a:rPr>
              <a:t>address CDATA #REQUIRED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to EMPTY&gt;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&lt;!ATTLIST to</a:t>
            </a:r>
          </a:p>
          <a:p>
            <a:r>
              <a:rPr lang="en-US" sz="1600" dirty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>
                <a:solidFill>
                  <a:schemeClr val="tx1"/>
                </a:solidFill>
              </a:rPr>
              <a:t>address CDATA #REQUIRED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cc EMPTY&gt;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&lt;!ATTLIST cc</a:t>
            </a:r>
          </a:p>
          <a:p>
            <a:r>
              <a:rPr lang="en-US" sz="1600" dirty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>
                <a:solidFill>
                  <a:schemeClr val="tx1"/>
                </a:solidFill>
              </a:rPr>
              <a:t>address CDATA #REQUIRED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subject (#PCDATA)&gt;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body (</a:t>
            </a:r>
            <a:r>
              <a:rPr lang="en-US" sz="1600" i="1" dirty="0" err="1">
                <a:solidFill>
                  <a:schemeClr val="tx1"/>
                </a:solidFill>
              </a:rPr>
              <a:t>text,attachment</a:t>
            </a:r>
            <a:r>
              <a:rPr lang="en-US" sz="1600" i="1" dirty="0">
                <a:solidFill>
                  <a:schemeClr val="tx1"/>
                </a:solidFill>
              </a:rPr>
              <a:t>*)&gt;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text (#PCDATA)&gt;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&lt;!ELEMENT attachment EMPTY&gt;</a:t>
            </a:r>
          </a:p>
          <a:p>
            <a:r>
              <a:rPr lang="en-US" sz="1600" i="1" dirty="0">
                <a:solidFill>
                  <a:schemeClr val="tx1"/>
                </a:solidFill>
              </a:rPr>
              <a:t>&lt;!ATTLIST attachment</a:t>
            </a:r>
          </a:p>
          <a:p>
            <a:r>
              <a:rPr lang="en-US" sz="1600" dirty="0">
                <a:solidFill>
                  <a:schemeClr val="tx1"/>
                </a:solidFill>
              </a:rPr>
              <a:t>encoding (</a:t>
            </a:r>
            <a:r>
              <a:rPr lang="en-US" sz="1600" dirty="0" err="1">
                <a:solidFill>
                  <a:schemeClr val="tx1"/>
                </a:solidFill>
              </a:rPr>
              <a:t>mime|binhex</a:t>
            </a:r>
            <a:r>
              <a:rPr lang="en-US" sz="1600" dirty="0">
                <a:solidFill>
                  <a:schemeClr val="tx1"/>
                </a:solidFill>
              </a:rPr>
              <a:t>) "mime"</a:t>
            </a:r>
          </a:p>
          <a:p>
            <a:r>
              <a:rPr lang="en-US" sz="1600" dirty="0">
                <a:solidFill>
                  <a:schemeClr val="tx1"/>
                </a:solidFill>
              </a:rPr>
              <a:t>file CDATA #REQUIRED</a:t>
            </a:r>
            <a:r>
              <a:rPr lang="en-US" sz="1600" i="1" dirty="0">
                <a:solidFill>
                  <a:schemeClr val="tx1"/>
                </a:solidFill>
              </a:rPr>
              <a:t>&gt;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(1/10)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340768"/>
            <a:ext cx="7890080" cy="551723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γλώσσα </a:t>
            </a:r>
            <a:r>
              <a:rPr lang="en-US" dirty="0"/>
              <a:t>XML Schema </a:t>
            </a:r>
            <a:r>
              <a:rPr lang="el-GR" dirty="0"/>
              <a:t>αποτελεί μία σαφώς πλουσιότερη γλώσσα για τον ορισμό της δομής των εγγράφων </a:t>
            </a:r>
            <a:r>
              <a:rPr lang="en-US" dirty="0"/>
              <a:t>XML</a:t>
            </a:r>
          </a:p>
          <a:p>
            <a:r>
              <a:rPr lang="el-GR" dirty="0"/>
              <a:t>Ένα από τα χαρακτηριστικά της είναι ότι η σύνταξή της βασίζεται στην ίδια την </a:t>
            </a:r>
            <a:r>
              <a:rPr lang="en-US" dirty="0"/>
              <a:t>XML</a:t>
            </a:r>
          </a:p>
          <a:p>
            <a:pPr lvl="1"/>
            <a:r>
              <a:rPr lang="el-GR" dirty="0"/>
              <a:t>Αυτό βελτιώνει σημαντικά την αναγνωσιμότητα</a:t>
            </a:r>
            <a:endParaRPr lang="en-US" dirty="0"/>
          </a:p>
          <a:p>
            <a:pPr lvl="1"/>
            <a:r>
              <a:rPr lang="el-GR" dirty="0"/>
              <a:t>Επίσης επιτρέπει την επαναχρησιμοποίηση της τεχνολογίας σε μεγάλο βαθμό</a:t>
            </a:r>
            <a:endParaRPr lang="en-US" dirty="0"/>
          </a:p>
          <a:p>
            <a:r>
              <a:rPr lang="el-GR" dirty="0"/>
              <a:t>Δεν είναι πλέον απαραίτητη η δημιουργία ξεχωριστών συντακτικών αναλυτών, επεξεργαστών, εργαλείων στοίχισης κώδικα, κλπ προκειμένου να επιτευχθεί μία ξεχωριστή σύνταξη</a:t>
            </a:r>
          </a:p>
          <a:p>
            <a:pPr lvl="1"/>
            <a:r>
              <a:rPr lang="el-GR" dirty="0"/>
              <a:t>Η </a:t>
            </a:r>
            <a:r>
              <a:rPr lang="en-US" dirty="0"/>
              <a:t>XML </a:t>
            </a:r>
            <a:r>
              <a:rPr lang="el-GR" dirty="0"/>
              <a:t>είναι αρκετή</a:t>
            </a:r>
          </a:p>
          <a:p>
            <a:r>
              <a:rPr lang="el-GR" dirty="0"/>
              <a:t>Επίσης υπάρχει η δυνατότητα επαναχρησιμοποίησης και βελτίωσης των σχημάτων (</a:t>
            </a:r>
            <a:r>
              <a:rPr lang="en-US" dirty="0"/>
              <a:t>schemas</a:t>
            </a:r>
            <a:r>
              <a:rPr lang="el-GR" dirty="0"/>
              <a:t>)</a:t>
            </a:r>
            <a:endParaRPr lang="en-US" dirty="0"/>
          </a:p>
          <a:p>
            <a:pPr lvl="1"/>
            <a:r>
              <a:rPr lang="el-GR" dirty="0"/>
              <a:t>Η </a:t>
            </a:r>
            <a:r>
              <a:rPr lang="en-US" dirty="0"/>
              <a:t>XML Schema </a:t>
            </a:r>
            <a:r>
              <a:rPr lang="el-GR" dirty="0"/>
              <a:t>επιτρέπει τον ορισμό νέων τύπων με την επέκταση ή τον περιορισμό των ήδη υπαρχόντων τύπων</a:t>
            </a:r>
          </a:p>
          <a:p>
            <a:pPr lvl="1"/>
            <a:r>
              <a:rPr lang="el-GR" dirty="0"/>
              <a:t>Σε συνδυασμό με τη βασισμένη σε </a:t>
            </a:r>
            <a:r>
              <a:rPr lang="en-US" dirty="0"/>
              <a:t>XML </a:t>
            </a:r>
            <a:r>
              <a:rPr lang="el-GR" dirty="0"/>
              <a:t>σύνταξη, αυτή η δυνατότητα επιτρέπει τη δημιουργία σχημάτων από άλλα σχήματα, μειώνοντας έτσι το φόρτο εργασίας</a:t>
            </a:r>
          </a:p>
          <a:p>
            <a:r>
              <a:rPr lang="el-GR" dirty="0"/>
              <a:t>Η </a:t>
            </a:r>
            <a:r>
              <a:rPr lang="en-US" dirty="0"/>
              <a:t>XML Schema </a:t>
            </a:r>
            <a:r>
              <a:rPr lang="el-GR" dirty="0"/>
              <a:t>παρέχει ένα εξελιγμένο σύνολο τύπων δεδομένων που μπορούν να χρησιμοποιούνται σε έγγραφα </a:t>
            </a:r>
            <a:r>
              <a:rPr lang="en-US" dirty="0"/>
              <a:t>XML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(2/10)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1624" y="1412776"/>
            <a:ext cx="7746064" cy="5221560"/>
          </a:xfrm>
        </p:spPr>
        <p:txBody>
          <a:bodyPr>
            <a:noAutofit/>
          </a:bodyPr>
          <a:lstStyle/>
          <a:p>
            <a:r>
              <a:rPr lang="el-GR" sz="2000" dirty="0"/>
              <a:t>Ένα σχήμα</a:t>
            </a:r>
            <a:r>
              <a:rPr lang="en-US" sz="2000" dirty="0"/>
              <a:t> XML </a:t>
            </a:r>
            <a:r>
              <a:rPr lang="el-GR" sz="2000" dirty="0"/>
              <a:t>είναι ένα στοιχείο με ετικέτα ανοίγματος:</a:t>
            </a:r>
            <a:endParaRPr lang="en-US" sz="2000" dirty="0"/>
          </a:p>
          <a:p>
            <a:endParaRPr lang="en-US" sz="2000" dirty="0"/>
          </a:p>
          <a:p>
            <a:r>
              <a:rPr lang="el-GR" sz="2000" dirty="0"/>
              <a:t>Το στοιχείο χρησιμοποιεί το σχήμα της γλώσσας </a:t>
            </a:r>
            <a:r>
              <a:rPr lang="en-US" sz="2000" dirty="0"/>
              <a:t>XML Schema </a:t>
            </a:r>
            <a:r>
              <a:rPr lang="el-GR" sz="2000" dirty="0"/>
              <a:t>που βρίσκεται στον </a:t>
            </a:r>
            <a:r>
              <a:rPr lang="el-GR" sz="2000" dirty="0" err="1"/>
              <a:t>ιστότοπο</a:t>
            </a:r>
            <a:r>
              <a:rPr lang="el-GR" sz="2000" dirty="0"/>
              <a:t> του οργανισμού </a:t>
            </a:r>
            <a:r>
              <a:rPr lang="en-US" sz="2000" dirty="0"/>
              <a:t>W3C</a:t>
            </a:r>
          </a:p>
          <a:p>
            <a:r>
              <a:rPr lang="el-GR" sz="2000" dirty="0"/>
              <a:t>Αποτελεί τη βάση επάνω στην οποία μπορούν να χτιστούν νέα σχήματα</a:t>
            </a:r>
            <a:endParaRPr lang="en-US" sz="2000" dirty="0"/>
          </a:p>
          <a:p>
            <a:r>
              <a:rPr lang="el-GR" sz="2000" dirty="0"/>
              <a:t>Το πρόθεμα</a:t>
            </a:r>
            <a:r>
              <a:rPr lang="en-US" sz="2000" dirty="0"/>
              <a:t> </a:t>
            </a:r>
            <a:r>
              <a:rPr lang="en-US" sz="2000" i="1" dirty="0" err="1"/>
              <a:t>xsd</a:t>
            </a:r>
            <a:r>
              <a:rPr lang="en-US" sz="2000" dirty="0"/>
              <a:t> </a:t>
            </a:r>
            <a:r>
              <a:rPr lang="el-GR" sz="2000" dirty="0"/>
              <a:t>δηλώνει το χώρο ονομάτων αυτού του σχήματος</a:t>
            </a:r>
            <a:r>
              <a:rPr lang="en-US" sz="2000" dirty="0"/>
              <a:t> </a:t>
            </a:r>
          </a:p>
          <a:p>
            <a:pPr lvl="1"/>
            <a:r>
              <a:rPr lang="el-GR" sz="1800" dirty="0"/>
              <a:t>Αν το πρόθεμα μέσα στο χαρακτηριστικό </a:t>
            </a:r>
            <a:r>
              <a:rPr lang="en-US" sz="1800" i="1" dirty="0" err="1"/>
              <a:t>xmlns</a:t>
            </a:r>
            <a:r>
              <a:rPr lang="en-US" sz="1800" dirty="0"/>
              <a:t> </a:t>
            </a:r>
            <a:r>
              <a:rPr lang="el-GR" sz="1800" dirty="0"/>
              <a:t>παραλειφθεί, τότε χρησιμοποιούνται εξ’ ορισμού στοιχεία από το συγκεκριμένο χώρο ονομάτων:</a:t>
            </a:r>
            <a:endParaRPr lang="en-US" sz="1800" dirty="0"/>
          </a:p>
          <a:p>
            <a:endParaRPr lang="en-US" sz="2000" dirty="0"/>
          </a:p>
          <a:p>
            <a:r>
              <a:rPr lang="el-GR" sz="2000" dirty="0"/>
              <a:t>Τα πιο σημαντικά περιεχόμενα των στοιχείων τύπου </a:t>
            </a:r>
            <a:r>
              <a:rPr lang="en-US" sz="2000" i="1" dirty="0"/>
              <a:t>schema</a:t>
            </a:r>
            <a:r>
              <a:rPr lang="en-US" sz="2000" dirty="0"/>
              <a:t> </a:t>
            </a:r>
            <a:r>
              <a:rPr lang="el-GR" sz="2000" dirty="0"/>
              <a:t>είναι οι ορισμοί των τύπων για στοιχεία και χαρακτηριστικά, που ορίζονται με τη χρήση τύπων δεδομένων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855640" y="1772816"/>
            <a:ext cx="7488832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</a:t>
            </a:r>
            <a:r>
              <a:rPr lang="en-US" sz="1700" i="1" dirty="0" err="1"/>
              <a:t>xsd:schema</a:t>
            </a:r>
            <a:r>
              <a:rPr lang="el-GR" sz="1700" i="1" dirty="0"/>
              <a:t>  </a:t>
            </a:r>
            <a:r>
              <a:rPr lang="en-US" sz="1700" dirty="0" err="1"/>
              <a:t>xmlns:xsd</a:t>
            </a:r>
            <a:r>
              <a:rPr lang="en-US" sz="1700" dirty="0"/>
              <a:t>="http://www.w3.org/2000/10/XMLSchema”</a:t>
            </a:r>
            <a:r>
              <a:rPr lang="el-GR" sz="1700" dirty="0"/>
              <a:t> </a:t>
            </a:r>
            <a:r>
              <a:rPr lang="en-US" sz="1700" dirty="0"/>
              <a:t>version="1.0"</a:t>
            </a:r>
            <a:r>
              <a:rPr lang="en-US" sz="1700" i="1" dirty="0"/>
              <a:t>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2783632" y="4797152"/>
            <a:ext cx="7128792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&lt;schema  </a:t>
            </a:r>
            <a:r>
              <a:rPr lang="en-US" sz="1700" dirty="0" err="1"/>
              <a:t>xmlns</a:t>
            </a:r>
            <a:r>
              <a:rPr lang="en-US" sz="1700" dirty="0"/>
              <a:t>="http://www.w3.org/2000/10/XMLSchema”  version="1.0"</a:t>
            </a:r>
            <a:r>
              <a:rPr lang="en-US" sz="1700" i="1" dirty="0"/>
              <a:t>&gt;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(3/10)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83632" y="1447800"/>
            <a:ext cx="7674056" cy="541020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Τύποι στοιχείων</a:t>
            </a:r>
            <a:endParaRPr lang="en-US" b="1" dirty="0"/>
          </a:p>
          <a:p>
            <a:r>
              <a:rPr lang="el-GR" dirty="0"/>
              <a:t>Η σύνταξη των τύπων στοιχείων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element types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είναι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r>
              <a:rPr lang="el-GR" i="1" dirty="0"/>
              <a:t>      		</a:t>
            </a:r>
            <a:r>
              <a:rPr lang="en-US" i="1" dirty="0"/>
              <a:t>&lt;element name=". . ."/&gt;</a:t>
            </a:r>
          </a:p>
          <a:p>
            <a:r>
              <a:rPr lang="el-GR" dirty="0"/>
              <a:t>Μπορούν να έχουν έναν αριθμό προαιρετικών χαρακτηριστικών, όπως τύπους</a:t>
            </a:r>
            <a:r>
              <a:rPr lang="en-US" dirty="0"/>
              <a:t>, </a:t>
            </a:r>
            <a:r>
              <a:rPr lang="en-US" i="1" dirty="0"/>
              <a:t>type=". . .</a:t>
            </a:r>
            <a:r>
              <a:rPr lang="el-GR" i="1" dirty="0"/>
              <a:t>  </a:t>
            </a:r>
            <a:r>
              <a:rPr lang="el-GR" dirty="0"/>
              <a:t>ή περιορισμούς </a:t>
            </a:r>
            <a:r>
              <a:rPr lang="el-GR" dirty="0" err="1"/>
              <a:t>πληθικότητας</a:t>
            </a:r>
            <a:r>
              <a:rPr lang="el-GR" dirty="0"/>
              <a:t> </a:t>
            </a:r>
            <a:endParaRPr lang="en-US" i="1" dirty="0"/>
          </a:p>
          <a:p>
            <a:pPr lvl="1"/>
            <a:r>
              <a:rPr lang="en-US" i="1" dirty="0" err="1"/>
              <a:t>minOccurs</a:t>
            </a:r>
            <a:r>
              <a:rPr lang="en-US" dirty="0"/>
              <a:t>="x", </a:t>
            </a:r>
            <a:r>
              <a:rPr lang="el-GR" dirty="0"/>
              <a:t>όπου το</a:t>
            </a:r>
            <a:r>
              <a:rPr lang="en-US" dirty="0"/>
              <a:t> x </a:t>
            </a:r>
            <a:r>
              <a:rPr lang="el-GR" dirty="0"/>
              <a:t>μπορεί να είναι οποιοσδήποτε φυσικός αριθμός (συμπεριλαμβανομένου  και του μηδενός)</a:t>
            </a:r>
            <a:endParaRPr lang="en-US" dirty="0"/>
          </a:p>
          <a:p>
            <a:pPr lvl="1"/>
            <a:r>
              <a:rPr lang="en-US" i="1" dirty="0" err="1"/>
              <a:t>maxOccurs</a:t>
            </a:r>
            <a:r>
              <a:rPr lang="en-US" dirty="0"/>
              <a:t>="x", </a:t>
            </a:r>
            <a:r>
              <a:rPr lang="el-GR" dirty="0"/>
              <a:t>μπορεί να είναι οποιοσδήποτε φυσικός αριθμός (συμπεριλαμβανομένου  και του μηδενός) ή να μην είναι φραγμένο</a:t>
            </a:r>
            <a:endParaRPr lang="en-US" dirty="0"/>
          </a:p>
          <a:p>
            <a:r>
              <a:rPr lang="el-GR" dirty="0"/>
              <a:t>Οι περιορισμοί </a:t>
            </a:r>
            <a:r>
              <a:rPr lang="en-US" i="1" dirty="0" err="1"/>
              <a:t>minOccurs</a:t>
            </a:r>
            <a:r>
              <a:rPr lang="en-US" dirty="0"/>
              <a:t> </a:t>
            </a:r>
            <a:r>
              <a:rPr lang="el-GR" dirty="0"/>
              <a:t>και</a:t>
            </a:r>
            <a:r>
              <a:rPr lang="en-US" dirty="0"/>
              <a:t> </a:t>
            </a:r>
            <a:r>
              <a:rPr lang="en-US" i="1" dirty="0" err="1"/>
              <a:t>maxOccurs</a:t>
            </a:r>
            <a:r>
              <a:rPr lang="en-US" dirty="0"/>
              <a:t> </a:t>
            </a:r>
            <a:r>
              <a:rPr lang="el-GR" dirty="0"/>
              <a:t>αποτελούν γενικεύσεις των τελεστών </a:t>
            </a:r>
            <a:r>
              <a:rPr lang="el-GR" dirty="0" err="1"/>
              <a:t>πληθικότητας</a:t>
            </a:r>
            <a:r>
              <a:rPr lang="en-US" dirty="0"/>
              <a:t> ?, *, </a:t>
            </a:r>
            <a:r>
              <a:rPr lang="el-GR" dirty="0"/>
              <a:t>και</a:t>
            </a:r>
            <a:r>
              <a:rPr lang="en-US" dirty="0"/>
              <a:t> +, </a:t>
            </a:r>
            <a:r>
              <a:rPr lang="el-GR" dirty="0"/>
              <a:t>που παρέχονται από τα</a:t>
            </a:r>
            <a:r>
              <a:rPr lang="en-US" dirty="0"/>
              <a:t> DTD</a:t>
            </a:r>
          </a:p>
          <a:p>
            <a:r>
              <a:rPr lang="el-GR" dirty="0"/>
              <a:t>Όταν δεν δίνονται ρητά περιορισμοί </a:t>
            </a:r>
            <a:r>
              <a:rPr lang="el-GR" dirty="0" err="1"/>
              <a:t>πληθικότητας</a:t>
            </a:r>
            <a:r>
              <a:rPr lang="el-GR" dirty="0"/>
              <a:t>, παίρνουν την προεπιλεγμένη τιμή 1</a:t>
            </a:r>
          </a:p>
          <a:p>
            <a:r>
              <a:rPr lang="el-GR" dirty="0"/>
              <a:t>Ακολουθούν μερικά παραδείγματα</a:t>
            </a:r>
            <a:endParaRPr lang="en-US" dirty="0"/>
          </a:p>
          <a:p>
            <a:pPr lvl="1"/>
            <a:r>
              <a:rPr lang="en-US" i="1" dirty="0"/>
              <a:t>&lt;element name="email"/&gt;</a:t>
            </a:r>
          </a:p>
          <a:p>
            <a:pPr lvl="1"/>
            <a:r>
              <a:rPr lang="en-US" i="1" dirty="0"/>
              <a:t>&lt;element name="head" </a:t>
            </a:r>
            <a:r>
              <a:rPr lang="en-US" i="1" dirty="0" err="1"/>
              <a:t>minOccurs</a:t>
            </a:r>
            <a:r>
              <a:rPr lang="en-US" i="1" dirty="0"/>
              <a:t>="1" </a:t>
            </a:r>
            <a:r>
              <a:rPr lang="en-US" i="1" dirty="0" err="1"/>
              <a:t>maxOccurs</a:t>
            </a:r>
            <a:r>
              <a:rPr lang="en-US" i="1" dirty="0"/>
              <a:t>="1"/&gt;</a:t>
            </a:r>
          </a:p>
          <a:p>
            <a:pPr lvl="1"/>
            <a:r>
              <a:rPr lang="en-US" i="1" dirty="0"/>
              <a:t>&lt;element name="to" </a:t>
            </a:r>
            <a:r>
              <a:rPr lang="en-US" i="1" dirty="0" err="1"/>
              <a:t>minOccurs</a:t>
            </a:r>
            <a:r>
              <a:rPr lang="en-US" i="1" dirty="0"/>
              <a:t>="1"/&gt;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Εισαγωγή </a:t>
            </a:r>
            <a:r>
              <a:rPr lang="en-US" b="1" dirty="0"/>
              <a:t>(2/6) – </a:t>
            </a:r>
            <a:r>
              <a:rPr lang="el-GR" b="1" dirty="0"/>
              <a:t>Παράδειγμα </a:t>
            </a:r>
            <a:r>
              <a:rPr lang="en-US" b="1" dirty="0"/>
              <a:t>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685056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Έστω μία ιστοσελίδα που περιέχει πληροφορίες για ένα συγκεκριμένο βιβλίο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927648" y="3501008"/>
            <a:ext cx="7498080" cy="68505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400" dirty="0"/>
              <a:t>Μία τυπική αναπαράσταση των παραπάνω πληροφοριών σε</a:t>
            </a:r>
            <a:r>
              <a:rPr lang="en-US" sz="2400" dirty="0"/>
              <a:t> XML </a:t>
            </a:r>
            <a:r>
              <a:rPr lang="el-GR" sz="2400" dirty="0"/>
              <a:t>μπορεί να είναι η εξής</a:t>
            </a:r>
            <a:r>
              <a:rPr lang="en-US" sz="2400" dirty="0"/>
              <a:t>:</a:t>
            </a:r>
            <a:endParaRPr lang="el-G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8950" y="2132856"/>
            <a:ext cx="7274423" cy="137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664" y="4077072"/>
            <a:ext cx="6768752" cy="259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(4/10)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149552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/>
              <a:t>Τύποι χαρακτηριστικών</a:t>
            </a:r>
            <a:endParaRPr lang="en-US" b="1" dirty="0"/>
          </a:p>
          <a:p>
            <a:r>
              <a:rPr lang="el-GR" dirty="0"/>
              <a:t>Οι τύποι χαρακτηριστικών (</a:t>
            </a:r>
            <a:r>
              <a:rPr lang="en-US" dirty="0"/>
              <a:t>attribute types</a:t>
            </a:r>
            <a:r>
              <a:rPr lang="el-GR" dirty="0"/>
              <a:t>) έχουν τη σύνταξη </a:t>
            </a:r>
            <a:r>
              <a:rPr lang="en-US" dirty="0"/>
              <a:t> </a:t>
            </a:r>
            <a:r>
              <a:rPr lang="en-US" i="1" dirty="0"/>
              <a:t>&lt;attribute name=". . ."/&gt;</a:t>
            </a:r>
          </a:p>
          <a:p>
            <a:r>
              <a:rPr lang="el-GR" dirty="0"/>
              <a:t>Μπορούν να περιλαμβάνουν έναν αριθμό προαιρετικών χαρακτηριστικών, όπως τύπους </a:t>
            </a:r>
            <a:r>
              <a:rPr lang="en-US" i="1" dirty="0"/>
              <a:t>type=". . ."</a:t>
            </a:r>
          </a:p>
          <a:p>
            <a:r>
              <a:rPr lang="el-GR" dirty="0"/>
              <a:t>Ή ύπαρξη</a:t>
            </a:r>
            <a:r>
              <a:rPr lang="en-US" dirty="0"/>
              <a:t> (</a:t>
            </a:r>
            <a:r>
              <a:rPr lang="el-GR" dirty="0"/>
              <a:t>αντιστοιχεί στους τύπους</a:t>
            </a:r>
            <a:r>
              <a:rPr lang="en-US" dirty="0"/>
              <a:t> #OPTIONAL </a:t>
            </a:r>
            <a:r>
              <a:rPr lang="el-GR" dirty="0"/>
              <a:t>και</a:t>
            </a:r>
            <a:r>
              <a:rPr lang="en-US" dirty="0"/>
              <a:t> #IMPLIED </a:t>
            </a:r>
            <a:r>
              <a:rPr lang="el-GR" dirty="0"/>
              <a:t>των</a:t>
            </a:r>
            <a:r>
              <a:rPr lang="en-US" dirty="0"/>
              <a:t> DTD)</a:t>
            </a:r>
          </a:p>
          <a:p>
            <a:pPr lvl="1"/>
            <a:r>
              <a:rPr lang="en-US" i="1" dirty="0"/>
              <a:t>use="x"</a:t>
            </a:r>
            <a:r>
              <a:rPr lang="en-US" dirty="0"/>
              <a:t>, </a:t>
            </a:r>
            <a:r>
              <a:rPr lang="el-GR" dirty="0"/>
              <a:t>όπου το</a:t>
            </a:r>
            <a:r>
              <a:rPr lang="en-US" dirty="0"/>
              <a:t> x </a:t>
            </a:r>
            <a:r>
              <a:rPr lang="el-GR" dirty="0"/>
              <a:t>μπορεί να είναι</a:t>
            </a:r>
            <a:r>
              <a:rPr lang="en-US" dirty="0"/>
              <a:t> </a:t>
            </a:r>
            <a:r>
              <a:rPr lang="en-US" i="1" dirty="0"/>
              <a:t>optional</a:t>
            </a:r>
            <a:r>
              <a:rPr lang="el-GR" i="1" dirty="0"/>
              <a:t> (προαιρετικό)</a:t>
            </a:r>
            <a:r>
              <a:rPr lang="en-US" dirty="0"/>
              <a:t> </a:t>
            </a:r>
            <a:r>
              <a:rPr lang="el-GR" dirty="0"/>
              <a:t>ή</a:t>
            </a:r>
            <a:r>
              <a:rPr lang="en-US" dirty="0"/>
              <a:t> </a:t>
            </a:r>
            <a:r>
              <a:rPr lang="en-US" i="1" dirty="0"/>
              <a:t>required</a:t>
            </a:r>
            <a:r>
              <a:rPr lang="el-GR" i="1" dirty="0"/>
              <a:t> (απαραίτητο)</a:t>
            </a:r>
            <a:r>
              <a:rPr lang="en-US" dirty="0"/>
              <a:t> </a:t>
            </a:r>
            <a:r>
              <a:rPr lang="el-GR" dirty="0"/>
              <a:t>ή</a:t>
            </a:r>
            <a:r>
              <a:rPr lang="en-US" dirty="0"/>
              <a:t> </a:t>
            </a:r>
            <a:r>
              <a:rPr lang="en-US" i="1" dirty="0"/>
              <a:t>prohibited</a:t>
            </a:r>
            <a:r>
              <a:rPr lang="el-GR" i="1" dirty="0"/>
              <a:t> (απαγορευμένο)</a:t>
            </a:r>
            <a:endParaRPr lang="en-US" dirty="0"/>
          </a:p>
          <a:p>
            <a:r>
              <a:rPr lang="el-GR" dirty="0"/>
              <a:t>Ή μια προεπιλεγμένη τιμή</a:t>
            </a:r>
            <a:r>
              <a:rPr lang="en-US" dirty="0"/>
              <a:t> (</a:t>
            </a:r>
            <a:r>
              <a:rPr lang="el-GR" dirty="0"/>
              <a:t>αντιστοιχεί στον τύπο</a:t>
            </a:r>
            <a:r>
              <a:rPr lang="en-US" dirty="0"/>
              <a:t> #FIXED </a:t>
            </a:r>
            <a:r>
              <a:rPr lang="el-GR" dirty="0"/>
              <a:t>και τις προεπιλεγμένες τιμές των </a:t>
            </a:r>
            <a:r>
              <a:rPr lang="en-US" dirty="0"/>
              <a:t>DTD)</a:t>
            </a:r>
          </a:p>
          <a:p>
            <a:r>
              <a:rPr lang="el-GR" dirty="0"/>
              <a:t>Ακολουθούν μερικά παραδείγματα</a:t>
            </a:r>
            <a:r>
              <a:rPr lang="en-US" dirty="0"/>
              <a:t>:</a:t>
            </a:r>
          </a:p>
          <a:p>
            <a:pPr lvl="1"/>
            <a:r>
              <a:rPr lang="en-US" i="1" dirty="0"/>
              <a:t>&lt;attribute name="id" type="ID" use="required"/&gt;</a:t>
            </a:r>
          </a:p>
          <a:p>
            <a:pPr lvl="1"/>
            <a:r>
              <a:rPr lang="en-US" i="1" dirty="0"/>
              <a:t>&lt;attribute name="speaks" type="Language" use="optional” </a:t>
            </a:r>
            <a:r>
              <a:rPr lang="en-US" dirty="0"/>
              <a:t>default="en"/</a:t>
            </a:r>
            <a:r>
              <a:rPr lang="en-US" i="1" dirty="0"/>
              <a:t>&gt;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(5/10)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149552"/>
          </a:xfrm>
        </p:spPr>
        <p:txBody>
          <a:bodyPr>
            <a:normAutofit fontScale="92500" lnSpcReduction="20000"/>
          </a:bodyPr>
          <a:lstStyle/>
          <a:p>
            <a:r>
              <a:rPr lang="el-GR" sz="2900" b="1" dirty="0"/>
              <a:t>Τύποι δεδομένων</a:t>
            </a:r>
            <a:endParaRPr lang="en-US" sz="2900" b="1" dirty="0"/>
          </a:p>
          <a:p>
            <a:r>
              <a:rPr lang="el-GR" sz="2900" dirty="0"/>
              <a:t>Η</a:t>
            </a:r>
            <a:r>
              <a:rPr lang="en-US" sz="2900" dirty="0"/>
              <a:t> XML Schema </a:t>
            </a:r>
            <a:r>
              <a:rPr lang="el-GR" sz="2900" dirty="0"/>
              <a:t>παρέχει μεγάλες δυνατότητες για τον ορισμό τύπων δεδομένων</a:t>
            </a:r>
            <a:endParaRPr lang="en-US" sz="2900" dirty="0"/>
          </a:p>
          <a:p>
            <a:r>
              <a:rPr lang="el-GR" sz="2900" dirty="0"/>
              <a:t>Υπάρχει μία ποικιλία από </a:t>
            </a:r>
            <a:r>
              <a:rPr lang="el-GR" sz="2900" i="1" dirty="0"/>
              <a:t>ενσωματωμένους τύπους δεδομένων</a:t>
            </a:r>
          </a:p>
          <a:p>
            <a:r>
              <a:rPr lang="el-GR" sz="2900" dirty="0"/>
              <a:t>Ακολουθούν μερικοί από αυτούς</a:t>
            </a:r>
            <a:r>
              <a:rPr lang="en-US" sz="2900" dirty="0"/>
              <a:t>:</a:t>
            </a:r>
          </a:p>
          <a:p>
            <a:pPr lvl="1"/>
            <a:r>
              <a:rPr lang="el-GR" sz="2700" dirty="0"/>
              <a:t>Αριθμητικοί τύποι δεδομένων, στους οποίους περιλαμβάνονται οι</a:t>
            </a:r>
            <a:r>
              <a:rPr lang="en-US" sz="2700" dirty="0"/>
              <a:t> integer, short, Byte, long, float, decimal</a:t>
            </a:r>
          </a:p>
          <a:p>
            <a:pPr lvl="1"/>
            <a:r>
              <a:rPr lang="el-GR" sz="2700" dirty="0"/>
              <a:t>Αλφαριθμητικοί τύποι δεδομένων, συμπεριλαμβανομένων των</a:t>
            </a:r>
            <a:r>
              <a:rPr lang="en-US" sz="2700" dirty="0"/>
              <a:t> string, ID, IDREF, CDATA, language</a:t>
            </a:r>
          </a:p>
          <a:p>
            <a:pPr lvl="1"/>
            <a:r>
              <a:rPr lang="el-GR" sz="2700" dirty="0"/>
              <a:t>Τύποι δεδομένων ημερομηνίας και ώρας, στους οποίους περιλαμβάνονται οι</a:t>
            </a:r>
            <a:r>
              <a:rPr lang="en-US" sz="2700" dirty="0"/>
              <a:t> time, date, </a:t>
            </a:r>
            <a:r>
              <a:rPr lang="en-US" sz="2700" dirty="0" err="1"/>
              <a:t>gMonth</a:t>
            </a:r>
            <a:r>
              <a:rPr lang="en-US" sz="2700" dirty="0"/>
              <a:t>, </a:t>
            </a:r>
            <a:r>
              <a:rPr lang="en-US" sz="2700" dirty="0" err="1"/>
              <a:t>gYear</a:t>
            </a:r>
            <a:endParaRPr lang="en-US" sz="27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31</a:t>
            </a:fld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(6/10)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410200"/>
          </a:xfrm>
        </p:spPr>
        <p:txBody>
          <a:bodyPr>
            <a:normAutofit fontScale="85000" lnSpcReduction="10000"/>
          </a:bodyPr>
          <a:lstStyle/>
          <a:p>
            <a:r>
              <a:rPr lang="el-GR" sz="2900" b="1" dirty="0"/>
              <a:t>… Τύποι δεδομένων</a:t>
            </a:r>
            <a:endParaRPr lang="en-US" sz="2900" b="1" dirty="0"/>
          </a:p>
          <a:p>
            <a:r>
              <a:rPr lang="el-GR" sz="2900" dirty="0"/>
              <a:t>Υπάρχουν επίσης τύποι δεδομένων </a:t>
            </a:r>
            <a:r>
              <a:rPr lang="el-GR" sz="2900" i="1" dirty="0"/>
              <a:t>ορισμένοι από το χρήστη</a:t>
            </a:r>
            <a:r>
              <a:rPr lang="en-US" sz="2900" i="1" dirty="0"/>
              <a:t>, </a:t>
            </a:r>
            <a:r>
              <a:rPr lang="el-GR" sz="2900" dirty="0"/>
              <a:t>οι οποίοι περιλαμβάνουν</a:t>
            </a:r>
            <a:endParaRPr lang="en-US" sz="2900" i="1" dirty="0"/>
          </a:p>
          <a:p>
            <a:pPr lvl="1"/>
            <a:r>
              <a:rPr lang="el-GR" sz="2700" i="1" dirty="0"/>
              <a:t>Απλούς τύπους δεδομένων</a:t>
            </a:r>
            <a:r>
              <a:rPr lang="en-US" sz="2700" i="1" dirty="0"/>
              <a:t>, </a:t>
            </a:r>
            <a:r>
              <a:rPr lang="el-GR" sz="2700" dirty="0"/>
              <a:t>που δεν μπορούν να χρησιμοποιήσουν στοιχεία ή χαρακτηριστικά</a:t>
            </a:r>
            <a:r>
              <a:rPr lang="en-US" sz="2700" dirty="0"/>
              <a:t> </a:t>
            </a:r>
          </a:p>
          <a:p>
            <a:pPr lvl="1"/>
            <a:r>
              <a:rPr lang="el-GR" sz="2700" i="1" dirty="0"/>
              <a:t>Σύνθετους τύπους δεδομένων</a:t>
            </a:r>
            <a:r>
              <a:rPr lang="en-US" sz="2700" i="1" dirty="0"/>
              <a:t>, </a:t>
            </a:r>
            <a:r>
              <a:rPr lang="el-GR" sz="2700" dirty="0"/>
              <a:t>που μπορούν να κάνουν χρήση στοιχείων και χαρακτηριστικών</a:t>
            </a:r>
            <a:endParaRPr lang="en-US" sz="2700" dirty="0"/>
          </a:p>
          <a:p>
            <a:pPr lvl="2"/>
            <a:r>
              <a:rPr lang="el-GR" sz="2600" dirty="0"/>
              <a:t>Οι σύνθετοι τύποι προκύπτουν από ήδη υπάρχοντες τύπους δεδομένων, με τον ορισμό κάποιων χαρακτηριστικών (αν υπάρχουν) και με τη χρήση των </a:t>
            </a:r>
            <a:endParaRPr lang="en-US" sz="2600" dirty="0"/>
          </a:p>
          <a:p>
            <a:pPr lvl="3"/>
            <a:r>
              <a:rPr lang="en-US" sz="2400" i="1" dirty="0"/>
              <a:t>sequence</a:t>
            </a:r>
            <a:r>
              <a:rPr lang="en-US" sz="2400" dirty="0"/>
              <a:t>, </a:t>
            </a:r>
            <a:r>
              <a:rPr lang="el-GR" sz="2400" dirty="0"/>
              <a:t>μία ακολουθία από υπάρχοντα στοιχεία τύπων δεδομένων, η παρουσία των οποίων είναι σημαντική με προκαθορισμένη σειρά</a:t>
            </a:r>
            <a:endParaRPr lang="en-US" sz="2400" dirty="0"/>
          </a:p>
          <a:p>
            <a:pPr lvl="3"/>
            <a:r>
              <a:rPr lang="en-US" sz="2400" i="1" dirty="0"/>
              <a:t>all</a:t>
            </a:r>
            <a:r>
              <a:rPr lang="en-US" sz="2400" dirty="0"/>
              <a:t>, </a:t>
            </a:r>
            <a:r>
              <a:rPr lang="el-GR" sz="2400" dirty="0"/>
              <a:t>μία συλλογή στοιχείων που πρέπει να εμφανίζονται, αλλά η σειρά των οποίων δεν είναι σημαντική</a:t>
            </a:r>
            <a:endParaRPr lang="en-US" sz="2400" dirty="0"/>
          </a:p>
          <a:p>
            <a:pPr lvl="3"/>
            <a:r>
              <a:rPr lang="en-US" sz="2400" i="1" dirty="0"/>
              <a:t>choice</a:t>
            </a:r>
            <a:r>
              <a:rPr lang="en-US" sz="2400" dirty="0"/>
              <a:t>, </a:t>
            </a:r>
            <a:r>
              <a:rPr lang="el-GR" sz="2400" dirty="0"/>
              <a:t>μία συλλογή από στοιχεία, ένα από τα οποία θα επιλεγεί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32</a:t>
            </a:fld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(7/10)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469032"/>
          </a:xfrm>
        </p:spPr>
        <p:txBody>
          <a:bodyPr>
            <a:normAutofit/>
          </a:bodyPr>
          <a:lstStyle/>
          <a:p>
            <a:r>
              <a:rPr lang="el-GR" sz="2000" dirty="0"/>
              <a:t>Ακολουθεί ένα παράδειγμα</a:t>
            </a:r>
            <a:r>
              <a:rPr lang="en-US" sz="2000" dirty="0"/>
              <a:t>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33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959608" y="4149080"/>
            <a:ext cx="7312856" cy="2304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000" dirty="0"/>
              <a:t>Το νόημα είναι ότι ένα στοιχείο σε ένα έγγραφο </a:t>
            </a:r>
            <a:r>
              <a:rPr lang="en-US" sz="2000" dirty="0"/>
              <a:t>XML</a:t>
            </a:r>
            <a:r>
              <a:rPr lang="el-GR" sz="2000" dirty="0"/>
              <a:t>, το οποίο δηλώνεται ότι είναι τύπου</a:t>
            </a:r>
            <a:r>
              <a:rPr lang="en-US" sz="2000" dirty="0"/>
              <a:t> </a:t>
            </a:r>
            <a:r>
              <a:rPr lang="en-US" sz="2000" i="1" dirty="0" err="1"/>
              <a:t>lecturerType</a:t>
            </a:r>
            <a:r>
              <a:rPr lang="el-GR" sz="2000" i="1" dirty="0"/>
              <a:t> (τύπος διδάσκοντα)</a:t>
            </a:r>
            <a:r>
              <a:rPr lang="en-US" sz="2000" dirty="0"/>
              <a:t> </a:t>
            </a:r>
            <a:r>
              <a:rPr lang="el-GR" sz="2000" dirty="0"/>
              <a:t>μπορεί να έχει ένα χαρακτηριστικό </a:t>
            </a:r>
            <a:r>
              <a:rPr lang="en-US" sz="2000" i="1" dirty="0"/>
              <a:t>title</a:t>
            </a:r>
            <a:r>
              <a:rPr lang="en-US" sz="2000" dirty="0"/>
              <a:t> </a:t>
            </a:r>
            <a:r>
              <a:rPr lang="el-GR" sz="2000" dirty="0"/>
              <a:t>(</a:t>
            </a:r>
            <a:r>
              <a:rPr lang="el-GR" sz="2000" i="1" dirty="0"/>
              <a:t>τίτλος</a:t>
            </a:r>
            <a:r>
              <a:rPr lang="el-GR" sz="2000" dirty="0"/>
              <a:t>)</a:t>
            </a:r>
            <a:endParaRPr lang="en-US" sz="20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000" dirty="0"/>
              <a:t>Μπορεί επίσης να περιέχει οποιονδήποτε αριθμό στοιχείων </a:t>
            </a:r>
            <a:r>
              <a:rPr lang="en-US" sz="2000" i="1" dirty="0" err="1"/>
              <a:t>firstname</a:t>
            </a:r>
            <a:r>
              <a:rPr lang="en-US" sz="2000" dirty="0"/>
              <a:t> </a:t>
            </a:r>
            <a:r>
              <a:rPr lang="el-GR" sz="2000" dirty="0"/>
              <a:t>(</a:t>
            </a:r>
            <a:r>
              <a:rPr lang="el-GR" sz="2000" i="1" dirty="0"/>
              <a:t>όνομα</a:t>
            </a:r>
            <a:r>
              <a:rPr lang="el-GR" sz="2000" dirty="0"/>
              <a:t>)</a:t>
            </a:r>
            <a:endParaRPr lang="en-US" sz="20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000" dirty="0"/>
              <a:t>Και πρέπει να περιέχει ακριβών ένα στοιχείο</a:t>
            </a:r>
            <a:r>
              <a:rPr lang="en-US" sz="2000" dirty="0"/>
              <a:t> </a:t>
            </a:r>
            <a:r>
              <a:rPr lang="en-US" sz="2000" i="1" dirty="0" err="1"/>
              <a:t>lastname</a:t>
            </a:r>
            <a:r>
              <a:rPr lang="el-GR" sz="2000" i="1" dirty="0"/>
              <a:t> (επίθετο)</a:t>
            </a:r>
            <a:endParaRPr lang="el-GR" sz="20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l-GR" sz="2000" dirty="0"/>
          </a:p>
        </p:txBody>
      </p:sp>
      <p:sp>
        <p:nvSpPr>
          <p:cNvPr id="6" name="5 - Ορθογώνιο"/>
          <p:cNvSpPr/>
          <p:nvPr/>
        </p:nvSpPr>
        <p:spPr>
          <a:xfrm>
            <a:off x="2711624" y="1916832"/>
            <a:ext cx="7776864" cy="20882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</a:t>
            </a:r>
            <a:r>
              <a:rPr lang="en-US" sz="1700" i="1" dirty="0" err="1"/>
              <a:t>complexType</a:t>
            </a:r>
            <a:r>
              <a:rPr lang="en-US" sz="1700" i="1" dirty="0"/>
              <a:t> name="</a:t>
            </a:r>
            <a:r>
              <a:rPr lang="en-US" sz="1700" i="1" dirty="0" err="1"/>
              <a:t>lecturerType</a:t>
            </a:r>
            <a:r>
              <a:rPr lang="en-US" sz="1700" i="1" dirty="0"/>
              <a:t>"&gt;</a:t>
            </a:r>
          </a:p>
          <a:p>
            <a:r>
              <a:rPr lang="en-US" sz="1700" i="1" dirty="0"/>
              <a:t>&lt;sequence&gt;</a:t>
            </a:r>
          </a:p>
          <a:p>
            <a:r>
              <a:rPr lang="en-US" sz="1700" i="1" dirty="0"/>
              <a:t>  &lt;element name="</a:t>
            </a:r>
            <a:r>
              <a:rPr lang="en-US" sz="1700" i="1" dirty="0" err="1"/>
              <a:t>firstname</a:t>
            </a:r>
            <a:r>
              <a:rPr lang="en-US" sz="1700" i="1" dirty="0"/>
              <a:t>" type="string” </a:t>
            </a:r>
            <a:r>
              <a:rPr lang="en-US" sz="1700" dirty="0" err="1"/>
              <a:t>minOccurs</a:t>
            </a:r>
            <a:r>
              <a:rPr lang="en-US" sz="1700" dirty="0"/>
              <a:t>="0” </a:t>
            </a:r>
            <a:r>
              <a:rPr lang="en-US" sz="1700" dirty="0" err="1"/>
              <a:t>maxOccurs</a:t>
            </a:r>
            <a:r>
              <a:rPr lang="en-US" sz="1700" dirty="0"/>
              <a:t>="unbounded"/</a:t>
            </a:r>
            <a:r>
              <a:rPr lang="en-US" sz="1700" i="1" dirty="0"/>
              <a:t>&gt;</a:t>
            </a:r>
          </a:p>
          <a:p>
            <a:r>
              <a:rPr lang="en-US" sz="1700" i="1" dirty="0"/>
              <a:t>  &lt;element name="</a:t>
            </a:r>
            <a:r>
              <a:rPr lang="en-US" sz="1700" i="1" dirty="0" err="1"/>
              <a:t>lastname</a:t>
            </a:r>
            <a:r>
              <a:rPr lang="en-US" sz="1700" i="1" dirty="0"/>
              <a:t>" type="string"/&gt;</a:t>
            </a:r>
          </a:p>
          <a:p>
            <a:r>
              <a:rPr lang="en-US" sz="1700" i="1" dirty="0"/>
              <a:t>&lt;/sequence&gt;</a:t>
            </a:r>
          </a:p>
          <a:p>
            <a:r>
              <a:rPr lang="en-US" sz="1700" i="1" dirty="0"/>
              <a:t>&lt;attribute name="title" type="string" use="optional"/&gt;</a:t>
            </a:r>
          </a:p>
          <a:p>
            <a:r>
              <a:rPr lang="en-US" sz="1700" i="1" dirty="0"/>
              <a:t>&lt;/</a:t>
            </a:r>
            <a:r>
              <a:rPr lang="en-US" sz="1700" i="1" dirty="0" err="1"/>
              <a:t>complexType</a:t>
            </a:r>
            <a:r>
              <a:rPr lang="en-US" sz="1700" i="1" dirty="0"/>
              <a:t>&gt;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(8/10)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447800"/>
            <a:ext cx="7890080" cy="829072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/>
              <a:t>Επέκταση τύπων δεδομένων</a:t>
            </a:r>
            <a:endParaRPr lang="en-US" b="1" dirty="0"/>
          </a:p>
          <a:p>
            <a:r>
              <a:rPr lang="el-GR" dirty="0"/>
              <a:t>Οι ήδη υπάρχοντες τύποι δεδομένων μπορούν να επεκταθούν με νέα στοιχεία ή χαρακτηριστικά  (π.χ. επεκτείνουμε τον </a:t>
            </a:r>
            <a:r>
              <a:rPr lang="el-GR" dirty="0" err="1"/>
              <a:t>τύπω</a:t>
            </a:r>
            <a:r>
              <a:rPr lang="el-GR" dirty="0"/>
              <a:t> δεδομένων </a:t>
            </a:r>
            <a:r>
              <a:rPr lang="en-US" i="1" dirty="0"/>
              <a:t>lecturer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34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495600" y="3933056"/>
            <a:ext cx="7858120" cy="57606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/>
              <a:t>Στο παράδειγμά μας</a:t>
            </a:r>
            <a:r>
              <a:rPr lang="en-US" sz="3200" dirty="0"/>
              <a:t>,</a:t>
            </a:r>
            <a:r>
              <a:rPr lang="el-GR" sz="3200" dirty="0"/>
              <a:t> ο τύπος</a:t>
            </a:r>
            <a:r>
              <a:rPr lang="en-US" sz="3200" dirty="0"/>
              <a:t> </a:t>
            </a:r>
            <a:r>
              <a:rPr lang="en-US" sz="3200" i="1" dirty="0" err="1"/>
              <a:t>lecturerType</a:t>
            </a:r>
            <a:r>
              <a:rPr lang="en-US" sz="3200" dirty="0"/>
              <a:t> </a:t>
            </a:r>
            <a:r>
              <a:rPr lang="el-GR" sz="3200" dirty="0"/>
              <a:t>επεκτείνεται με ένα στοιχείο</a:t>
            </a:r>
            <a:r>
              <a:rPr lang="en-US" sz="3200" dirty="0"/>
              <a:t> </a:t>
            </a:r>
            <a:r>
              <a:rPr lang="en-US" sz="3200" i="1" dirty="0"/>
              <a:t>email</a:t>
            </a:r>
            <a:r>
              <a:rPr lang="en-US" sz="3200" dirty="0"/>
              <a:t> </a:t>
            </a:r>
            <a:r>
              <a:rPr lang="el-GR" sz="3200" dirty="0"/>
              <a:t>και ένα χαρακτηριστικό</a:t>
            </a:r>
            <a:r>
              <a:rPr lang="en-US" sz="3200" dirty="0"/>
              <a:t> </a:t>
            </a:r>
            <a:r>
              <a:rPr lang="en-US" sz="3200" i="1" dirty="0"/>
              <a:t>rank</a:t>
            </a:r>
            <a:r>
              <a:rPr lang="en-US" sz="3200" dirty="0"/>
              <a:t>. </a:t>
            </a:r>
            <a:r>
              <a:rPr lang="el-GR" sz="3200" dirty="0"/>
              <a:t> Προκύπτει ο εξής τύπος δεδομένων</a:t>
            </a:r>
            <a:r>
              <a:rPr lang="en-US" sz="3200" dirty="0"/>
              <a:t>:</a:t>
            </a:r>
            <a:endParaRPr lang="el-GR" sz="3200" dirty="0"/>
          </a:p>
        </p:txBody>
      </p:sp>
      <p:sp>
        <p:nvSpPr>
          <p:cNvPr id="6" name="5 - Ορθογώνιο"/>
          <p:cNvSpPr/>
          <p:nvPr/>
        </p:nvSpPr>
        <p:spPr>
          <a:xfrm>
            <a:off x="2279576" y="2276872"/>
            <a:ext cx="820891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</a:t>
            </a:r>
            <a:r>
              <a:rPr lang="en-US" sz="1600" i="1" dirty="0" err="1"/>
              <a:t>complexType</a:t>
            </a:r>
            <a:r>
              <a:rPr lang="en-US" sz="1600" i="1" dirty="0"/>
              <a:t> name="</a:t>
            </a:r>
            <a:r>
              <a:rPr lang="en-US" sz="1600" i="1" dirty="0" err="1"/>
              <a:t>extendedLecturerType</a:t>
            </a:r>
            <a:r>
              <a:rPr lang="en-US" sz="1600" i="1" dirty="0"/>
              <a:t>"&gt;</a:t>
            </a:r>
          </a:p>
          <a:p>
            <a:r>
              <a:rPr lang="en-US" sz="1600" i="1" dirty="0"/>
              <a:t>&lt;extension base="</a:t>
            </a:r>
            <a:r>
              <a:rPr lang="en-US" sz="1600" i="1" dirty="0" err="1"/>
              <a:t>lecturerType</a:t>
            </a:r>
            <a:r>
              <a:rPr lang="en-US" sz="1600" i="1" dirty="0"/>
              <a:t>"&gt;</a:t>
            </a:r>
          </a:p>
          <a:p>
            <a:r>
              <a:rPr lang="en-US" sz="1600" i="1" dirty="0"/>
              <a:t>&lt;sequence&gt; &lt;element name="email" type="string” </a:t>
            </a:r>
            <a:r>
              <a:rPr lang="en-US" sz="1600" dirty="0" err="1"/>
              <a:t>minOccurs</a:t>
            </a:r>
            <a:r>
              <a:rPr lang="en-US" sz="1600" dirty="0"/>
              <a:t>="0" </a:t>
            </a:r>
            <a:r>
              <a:rPr lang="en-US" sz="1600" dirty="0" err="1"/>
              <a:t>maxOccurs</a:t>
            </a:r>
            <a:r>
              <a:rPr lang="en-US" sz="1600" dirty="0"/>
              <a:t>="1"/</a:t>
            </a:r>
            <a:r>
              <a:rPr lang="en-US" sz="1600" i="1" dirty="0"/>
              <a:t>&gt; &lt;/sequence&gt;</a:t>
            </a:r>
          </a:p>
          <a:p>
            <a:r>
              <a:rPr lang="en-US" sz="1600" i="1" dirty="0"/>
              <a:t>&lt;attribute name="rank" type="string" use="required"/&gt;</a:t>
            </a:r>
          </a:p>
          <a:p>
            <a:r>
              <a:rPr lang="en-US" sz="1600" i="1" dirty="0"/>
              <a:t>&lt;/extension&gt;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complexType</a:t>
            </a:r>
            <a:r>
              <a:rPr lang="en-US" sz="1600" i="1" dirty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2279576" y="4437112"/>
            <a:ext cx="8208912" cy="2304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</a:t>
            </a:r>
            <a:r>
              <a:rPr lang="en-US" sz="1600" i="1" dirty="0" err="1"/>
              <a:t>complexType</a:t>
            </a:r>
            <a:r>
              <a:rPr lang="en-US" sz="1600" i="1" dirty="0"/>
              <a:t> name="</a:t>
            </a:r>
            <a:r>
              <a:rPr lang="en-US" sz="1600" i="1" dirty="0" err="1"/>
              <a:t>extendedLecturerType</a:t>
            </a:r>
            <a:r>
              <a:rPr lang="en-US" sz="1600" i="1" dirty="0"/>
              <a:t>"&gt;</a:t>
            </a:r>
          </a:p>
          <a:p>
            <a:r>
              <a:rPr lang="en-US" sz="1600" i="1" dirty="0"/>
              <a:t>&lt;sequence&gt;</a:t>
            </a:r>
          </a:p>
          <a:p>
            <a:r>
              <a:rPr lang="en-US" sz="1600" i="1" dirty="0"/>
              <a:t>&lt;element name="</a:t>
            </a:r>
            <a:r>
              <a:rPr lang="en-US" sz="1600" i="1" dirty="0" err="1"/>
              <a:t>firstname</a:t>
            </a:r>
            <a:r>
              <a:rPr lang="en-US" sz="1600" i="1" dirty="0"/>
              <a:t>" type="string” </a:t>
            </a:r>
            <a:r>
              <a:rPr lang="en-US" sz="1600" dirty="0" err="1"/>
              <a:t>minOccurs</a:t>
            </a:r>
            <a:r>
              <a:rPr lang="en-US" sz="1600" dirty="0"/>
              <a:t>="0" </a:t>
            </a:r>
            <a:r>
              <a:rPr lang="en-US" sz="1600" dirty="0" err="1"/>
              <a:t>maxOccurs</a:t>
            </a:r>
            <a:r>
              <a:rPr lang="en-US" sz="1600" dirty="0"/>
              <a:t>="unbounded"/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&lt;element name="</a:t>
            </a:r>
            <a:r>
              <a:rPr lang="en-US" sz="1600" i="1" dirty="0" err="1"/>
              <a:t>lastname</a:t>
            </a:r>
            <a:r>
              <a:rPr lang="en-US" sz="1600" i="1" dirty="0"/>
              <a:t>" type="string"/&gt;</a:t>
            </a:r>
          </a:p>
          <a:p>
            <a:r>
              <a:rPr lang="en-US" sz="1600" i="1" dirty="0"/>
              <a:t>&lt;element name="email" type="string” </a:t>
            </a:r>
            <a:r>
              <a:rPr lang="en-US" sz="1600" dirty="0" err="1"/>
              <a:t>minOccurs</a:t>
            </a:r>
            <a:r>
              <a:rPr lang="en-US" sz="1600" dirty="0"/>
              <a:t>="0" </a:t>
            </a:r>
            <a:r>
              <a:rPr lang="en-US" sz="1600" dirty="0" err="1"/>
              <a:t>maxOccurs</a:t>
            </a:r>
            <a:r>
              <a:rPr lang="en-US" sz="1600" dirty="0"/>
              <a:t>="1"/</a:t>
            </a:r>
            <a:r>
              <a:rPr lang="en-US" sz="1600" i="1" dirty="0"/>
              <a:t>&gt;</a:t>
            </a:r>
          </a:p>
          <a:p>
            <a:r>
              <a:rPr lang="en-US" sz="1600" i="1" dirty="0"/>
              <a:t>&lt;/sequence&gt;</a:t>
            </a:r>
          </a:p>
          <a:p>
            <a:r>
              <a:rPr lang="en-US" sz="1600" i="1" dirty="0"/>
              <a:t>&lt;attribute name="title" type="string" use="optional"/&gt; </a:t>
            </a:r>
          </a:p>
          <a:p>
            <a:r>
              <a:rPr lang="en-US" sz="1600" i="1" dirty="0"/>
              <a:t>&lt;attribute name="rank" type="string" use="required"/&gt;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complexType</a:t>
            </a:r>
            <a:r>
              <a:rPr lang="en-US" sz="1600" i="1" dirty="0"/>
              <a:t>&gt;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7032104" y="5805264"/>
            <a:ext cx="3456384" cy="90872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>
                <a:solidFill>
                  <a:schemeClr val="tx1"/>
                </a:solidFill>
              </a:rPr>
              <a:t>Τα στιγμιότυπα του </a:t>
            </a:r>
            <a:r>
              <a:rPr lang="el-GR" i="1" dirty="0" err="1">
                <a:solidFill>
                  <a:schemeClr val="tx1"/>
                </a:solidFill>
              </a:rPr>
              <a:t>επεκτεταμένου</a:t>
            </a:r>
            <a:r>
              <a:rPr lang="el-GR" i="1" dirty="0">
                <a:solidFill>
                  <a:schemeClr val="tx1"/>
                </a:solidFill>
              </a:rPr>
              <a:t> τύπου είναι επίσης στιγμιότυπα του αρχικού τύπου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(9/10)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3565376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Περιορισμός τύπων δεδομένων </a:t>
            </a:r>
            <a:endParaRPr lang="en-US" b="1" dirty="0"/>
          </a:p>
          <a:p>
            <a:r>
              <a:rPr lang="el-GR" dirty="0"/>
              <a:t>Ένας υπάρχων τύπος δεδομένων μπορεί να περιοριστεί με την προσθήκη περιορισμών σε συγκεκριμένες τιμές</a:t>
            </a:r>
          </a:p>
          <a:p>
            <a:r>
              <a:rPr lang="el-GR" dirty="0"/>
              <a:t>Π.χ. μπορούν να προστεθούν νέα χαρακτηριστικά </a:t>
            </a:r>
            <a:r>
              <a:rPr lang="en-US" i="1" dirty="0"/>
              <a:t>type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n-US" i="1" dirty="0"/>
              <a:t>use</a:t>
            </a:r>
            <a:r>
              <a:rPr lang="en-US" dirty="0"/>
              <a:t> </a:t>
            </a:r>
            <a:r>
              <a:rPr lang="el-GR" dirty="0"/>
              <a:t>ή να γίνουν πιο αυστηροί οι αριθμητικοί περιορισμοί των </a:t>
            </a:r>
            <a:r>
              <a:rPr lang="en-US" i="1" dirty="0" err="1"/>
              <a:t>minOccurs</a:t>
            </a:r>
            <a:r>
              <a:rPr lang="en-US" dirty="0"/>
              <a:t> </a:t>
            </a:r>
            <a:r>
              <a:rPr lang="el-GR" dirty="0"/>
              <a:t>και</a:t>
            </a:r>
            <a:r>
              <a:rPr lang="en-US" dirty="0"/>
              <a:t> </a:t>
            </a:r>
            <a:r>
              <a:rPr lang="en-US" i="1" dirty="0" err="1"/>
              <a:t>maxOccurs</a:t>
            </a:r>
            <a:r>
              <a:rPr lang="en-US" dirty="0"/>
              <a:t> </a:t>
            </a:r>
          </a:p>
          <a:p>
            <a:r>
              <a:rPr lang="el-GR" dirty="0"/>
              <a:t>Η ακόλουθη ιεραρχική σχέση εξακολουθεί να ισχύει:</a:t>
            </a:r>
          </a:p>
          <a:p>
            <a:pPr lvl="1"/>
            <a:r>
              <a:rPr lang="el-GR" i="1" dirty="0"/>
              <a:t>Τα στιγμιότυπα του περιορισμένου τύπου είναι επίσης στιγμιότυπα του αρχικού τύπου</a:t>
            </a:r>
          </a:p>
          <a:p>
            <a:pPr lvl="1"/>
            <a:r>
              <a:rPr lang="el-GR" dirty="0"/>
              <a:t>Ικανοποιούν τουλάχιστον τους περιορισμούς του αρχικού τύπου καθώς και ορισμένους νέους περιορισμούς</a:t>
            </a:r>
            <a:endParaRPr lang="en-US" dirty="0"/>
          </a:p>
          <a:p>
            <a:r>
              <a:rPr lang="el-GR" dirty="0"/>
              <a:t>Π.χ. περιορίζουμε τον τύπο δεδομένων </a:t>
            </a:r>
            <a:r>
              <a:rPr lang="en-US" i="1" dirty="0"/>
              <a:t>lecturer</a:t>
            </a:r>
            <a:r>
              <a:rPr lang="en-US" dirty="0"/>
              <a:t> </a:t>
            </a:r>
            <a:r>
              <a:rPr lang="el-GR" dirty="0"/>
              <a:t>ως εξής</a:t>
            </a:r>
            <a:r>
              <a:rPr lang="en-US" dirty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991544" y="4941168"/>
            <a:ext cx="84249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/>
              <a:t>&lt;</a:t>
            </a:r>
            <a:r>
              <a:rPr lang="en-US" sz="1600" i="1" dirty="0" err="1"/>
              <a:t>complexType</a:t>
            </a:r>
            <a:r>
              <a:rPr lang="en-US" sz="1600" i="1" dirty="0"/>
              <a:t> name="</a:t>
            </a:r>
            <a:r>
              <a:rPr lang="en-US" sz="1600" i="1" dirty="0" err="1"/>
              <a:t>restrictedLecturerType</a:t>
            </a:r>
            <a:r>
              <a:rPr lang="en-US" sz="1600" i="1" dirty="0"/>
              <a:t>"&gt;</a:t>
            </a:r>
          </a:p>
          <a:p>
            <a:r>
              <a:rPr lang="en-US" sz="1600" i="1" dirty="0"/>
              <a:t>&lt;restriction base="</a:t>
            </a:r>
            <a:r>
              <a:rPr lang="en-US" sz="1600" i="1" dirty="0" err="1"/>
              <a:t>lecturerType</a:t>
            </a:r>
            <a:r>
              <a:rPr lang="en-US" sz="1600" i="1" dirty="0"/>
              <a:t>"&gt;</a:t>
            </a:r>
          </a:p>
          <a:p>
            <a:r>
              <a:rPr lang="en-US" sz="1600" i="1" dirty="0"/>
              <a:t>&lt;sequence&gt; &lt;element name="</a:t>
            </a:r>
            <a:r>
              <a:rPr lang="en-US" sz="1600" i="1" dirty="0" err="1"/>
              <a:t>firstname</a:t>
            </a:r>
            <a:r>
              <a:rPr lang="en-US" sz="1600" i="1" dirty="0"/>
              <a:t>" type="string” </a:t>
            </a:r>
            <a:r>
              <a:rPr lang="en-US" sz="1600" dirty="0" err="1"/>
              <a:t>minOccurs</a:t>
            </a:r>
            <a:r>
              <a:rPr lang="en-US" sz="1600" dirty="0"/>
              <a:t>="</a:t>
            </a:r>
            <a:r>
              <a:rPr lang="en-US" sz="1600" b="1" dirty="0"/>
              <a:t>1</a:t>
            </a:r>
            <a:r>
              <a:rPr lang="en-US" sz="1600" dirty="0"/>
              <a:t>" </a:t>
            </a:r>
            <a:r>
              <a:rPr lang="en-US" sz="1600" dirty="0" err="1"/>
              <a:t>maxOccurs</a:t>
            </a:r>
            <a:r>
              <a:rPr lang="en-US" sz="1600" dirty="0"/>
              <a:t>="</a:t>
            </a:r>
            <a:r>
              <a:rPr lang="en-US" sz="1600" b="1" dirty="0"/>
              <a:t>2</a:t>
            </a:r>
            <a:r>
              <a:rPr lang="en-US" sz="1600" dirty="0"/>
              <a:t>"/</a:t>
            </a:r>
            <a:r>
              <a:rPr lang="en-US" sz="1600" i="1" dirty="0"/>
              <a:t>&gt; &lt;/sequence&gt;</a:t>
            </a:r>
          </a:p>
          <a:p>
            <a:r>
              <a:rPr lang="en-US" sz="1600" i="1" dirty="0"/>
              <a:t>&lt;attribute name="title" type="string" use="</a:t>
            </a:r>
            <a:r>
              <a:rPr lang="en-US" sz="1600" b="1" i="1" dirty="0"/>
              <a:t>required</a:t>
            </a:r>
            <a:r>
              <a:rPr lang="en-US" sz="1600" i="1" dirty="0"/>
              <a:t>"/&gt;</a:t>
            </a:r>
          </a:p>
          <a:p>
            <a:r>
              <a:rPr lang="en-US" sz="1600" i="1" dirty="0"/>
              <a:t>&lt;/restriction&gt;</a:t>
            </a:r>
          </a:p>
          <a:p>
            <a:r>
              <a:rPr lang="en-US" sz="1600" i="1" dirty="0"/>
              <a:t>&lt;/</a:t>
            </a:r>
            <a:r>
              <a:rPr lang="en-US" sz="1600" i="1" dirty="0" err="1"/>
              <a:t>complexType</a:t>
            </a:r>
            <a:r>
              <a:rPr lang="en-US" sz="1600" i="1" dirty="0"/>
              <a:t>&gt;</a:t>
            </a:r>
            <a:endParaRPr lang="en-US" sz="1700" i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XML Schema</a:t>
            </a:r>
            <a:r>
              <a:rPr lang="el-GR" b="1" dirty="0"/>
              <a:t> </a:t>
            </a:r>
            <a:r>
              <a:rPr lang="en-US" b="1" dirty="0"/>
              <a:t>(10/10)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83632" y="1447800"/>
            <a:ext cx="7488832" cy="118911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Οι απλοί τύποι δεδομένων μπορούν ακόμη να οριστούν με τον περιορισμό υπαρχόντων τύπων δεδομένων</a:t>
            </a:r>
            <a:endParaRPr lang="en-US" dirty="0"/>
          </a:p>
          <a:p>
            <a:r>
              <a:rPr lang="el-GR" dirty="0"/>
              <a:t>Π.χ. μπορούμε να ορίσουμε έναν τύπο </a:t>
            </a:r>
            <a:r>
              <a:rPr lang="en-US" dirty="0" err="1"/>
              <a:t>dayOfMonth</a:t>
            </a:r>
            <a:r>
              <a:rPr lang="en-US" dirty="0"/>
              <a:t> </a:t>
            </a:r>
            <a:r>
              <a:rPr lang="el-GR" dirty="0"/>
              <a:t>ο οποίος παίρνει τιμές</a:t>
            </a:r>
            <a:r>
              <a:rPr lang="en-US" dirty="0"/>
              <a:t>1 </a:t>
            </a:r>
            <a:r>
              <a:rPr lang="el-GR" dirty="0"/>
              <a:t>έως</a:t>
            </a:r>
            <a:r>
              <a:rPr lang="en-US" dirty="0"/>
              <a:t> 31 </a:t>
            </a:r>
            <a:r>
              <a:rPr lang="el-GR" dirty="0"/>
              <a:t>όπως φαίνεται παρακάτω</a:t>
            </a:r>
            <a:r>
              <a:rPr lang="en-US" dirty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36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855640" y="4005064"/>
            <a:ext cx="3960440" cy="208823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400" dirty="0"/>
              <a:t>Είναι επίσης δυνατός ο ορισμός ενός τύπου δεδομένων με την απαρίθμηση όλων των δυνατών τύπων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400" dirty="0"/>
              <a:t>Π.χ. μπορούμε να ορίσουμε  έναν τύπο δεδομένων</a:t>
            </a:r>
            <a:r>
              <a:rPr lang="en-US" sz="2400" dirty="0"/>
              <a:t> </a:t>
            </a:r>
            <a:r>
              <a:rPr lang="en-US" sz="2400" i="1" dirty="0" err="1"/>
              <a:t>dayOfWeek</a:t>
            </a:r>
            <a:r>
              <a:rPr lang="en-US" sz="2400" dirty="0"/>
              <a:t> </a:t>
            </a:r>
            <a:r>
              <a:rPr lang="el-GR" sz="2400" dirty="0"/>
              <a:t>ως εξής</a:t>
            </a:r>
            <a:r>
              <a:rPr lang="en-US" sz="2400" dirty="0"/>
              <a:t>:</a:t>
            </a:r>
            <a:endParaRPr lang="el-GR" sz="3200" dirty="0"/>
          </a:p>
        </p:txBody>
      </p:sp>
      <p:sp>
        <p:nvSpPr>
          <p:cNvPr id="6" name="5 - Ορθογώνιο"/>
          <p:cNvSpPr/>
          <p:nvPr/>
        </p:nvSpPr>
        <p:spPr>
          <a:xfrm>
            <a:off x="2063552" y="2636912"/>
            <a:ext cx="8424936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</a:t>
            </a:r>
            <a:r>
              <a:rPr lang="en-US" sz="1700" i="1" dirty="0" err="1"/>
              <a:t>simpleType</a:t>
            </a:r>
            <a:r>
              <a:rPr lang="en-US" sz="1700" i="1" dirty="0"/>
              <a:t> name="</a:t>
            </a:r>
            <a:r>
              <a:rPr lang="en-US" sz="1700" i="1" dirty="0" err="1"/>
              <a:t>dayOfMonth</a:t>
            </a:r>
            <a:r>
              <a:rPr lang="en-US" sz="1700" i="1" dirty="0"/>
              <a:t>"&gt;</a:t>
            </a:r>
          </a:p>
          <a:p>
            <a:r>
              <a:rPr lang="en-US" sz="1700" i="1" dirty="0"/>
              <a:t>&lt;restriction base="integer“&gt;  &lt;</a:t>
            </a:r>
            <a:r>
              <a:rPr lang="en-US" sz="1700" i="1" dirty="0" err="1"/>
              <a:t>minInclusive</a:t>
            </a:r>
            <a:r>
              <a:rPr lang="en-US" sz="1700" i="1" dirty="0"/>
              <a:t> value="1"/&gt;  &lt;</a:t>
            </a:r>
            <a:r>
              <a:rPr lang="en-US" sz="1700" i="1" dirty="0" err="1"/>
              <a:t>maxInclusive</a:t>
            </a:r>
            <a:r>
              <a:rPr lang="en-US" sz="1700" i="1" dirty="0"/>
              <a:t> value="31"/&gt; &lt;/restriction&gt;</a:t>
            </a:r>
          </a:p>
          <a:p>
            <a:r>
              <a:rPr lang="en-US" sz="1700" i="1" dirty="0"/>
              <a:t>&lt;/</a:t>
            </a:r>
            <a:r>
              <a:rPr lang="en-US" sz="1700" i="1" dirty="0" err="1"/>
              <a:t>simpleType</a:t>
            </a:r>
            <a:r>
              <a:rPr lang="en-US" sz="1700" i="1" dirty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6960096" y="3573016"/>
            <a:ext cx="3168352" cy="30963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/>
              <a:t>&lt;</a:t>
            </a:r>
            <a:r>
              <a:rPr lang="en-US" sz="1700" i="1" dirty="0" err="1"/>
              <a:t>simpleType</a:t>
            </a:r>
            <a:r>
              <a:rPr lang="en-US" sz="1700" i="1" dirty="0"/>
              <a:t> name="</a:t>
            </a:r>
            <a:r>
              <a:rPr lang="en-US" sz="1700" i="1" dirty="0" err="1"/>
              <a:t>dayOfWeek</a:t>
            </a:r>
            <a:r>
              <a:rPr lang="en-US" sz="1700" i="1" dirty="0"/>
              <a:t>"&gt;</a:t>
            </a:r>
          </a:p>
          <a:p>
            <a:r>
              <a:rPr lang="en-US" sz="1700" i="1" dirty="0"/>
              <a:t>&lt;restriction base="string"&gt;</a:t>
            </a:r>
          </a:p>
          <a:p>
            <a:r>
              <a:rPr lang="en-US" sz="1700" i="1" dirty="0"/>
              <a:t>&lt;enumeration value="Mon"/&gt;</a:t>
            </a:r>
          </a:p>
          <a:p>
            <a:r>
              <a:rPr lang="en-US" sz="1700" i="1" dirty="0"/>
              <a:t>&lt;enumeration value="Tue"/&gt;</a:t>
            </a:r>
          </a:p>
          <a:p>
            <a:r>
              <a:rPr lang="en-US" sz="1700" i="1" dirty="0"/>
              <a:t>&lt;enumeration value="Wed"/&gt;</a:t>
            </a:r>
          </a:p>
          <a:p>
            <a:r>
              <a:rPr lang="en-US" sz="1700" i="1" dirty="0"/>
              <a:t>&lt;enumeration value="Thu"/&gt;</a:t>
            </a:r>
          </a:p>
          <a:p>
            <a:r>
              <a:rPr lang="en-US" sz="1700" i="1" dirty="0"/>
              <a:t>&lt;enumeration value="Fri"/&gt;</a:t>
            </a:r>
          </a:p>
          <a:p>
            <a:r>
              <a:rPr lang="en-US" sz="1700" i="1" dirty="0"/>
              <a:t>&lt;enumeration value="Sat"/&gt;</a:t>
            </a:r>
          </a:p>
          <a:p>
            <a:r>
              <a:rPr lang="en-US" sz="1700" i="1" dirty="0"/>
              <a:t>&lt;enumeration value="Sun"/&gt;</a:t>
            </a:r>
          </a:p>
          <a:p>
            <a:r>
              <a:rPr lang="en-US" sz="1700" i="1" dirty="0"/>
              <a:t>&lt;/restriction&gt;</a:t>
            </a:r>
          </a:p>
          <a:p>
            <a:r>
              <a:rPr lang="en-US" sz="1700" i="1" dirty="0"/>
              <a:t>&lt;/</a:t>
            </a:r>
            <a:r>
              <a:rPr lang="en-US" sz="1700" i="1" dirty="0" err="1"/>
              <a:t>simpleType</a:t>
            </a:r>
            <a:r>
              <a:rPr lang="en-US" sz="1700" i="1" dirty="0"/>
              <a:t>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Εισαγωγή </a:t>
            </a:r>
            <a:r>
              <a:rPr lang="en-US" b="1" dirty="0"/>
              <a:t>(3/6)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Και οι δύο μέθοδοι αναπαράστασης </a:t>
            </a:r>
            <a:r>
              <a:rPr lang="en-US" i="1" dirty="0"/>
              <a:t>HTML </a:t>
            </a:r>
            <a:r>
              <a:rPr lang="el-GR" i="1" dirty="0"/>
              <a:t>και </a:t>
            </a:r>
            <a:r>
              <a:rPr lang="en-US" i="1" dirty="0"/>
              <a:t>XML 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Χρησιμοποιούν </a:t>
            </a:r>
            <a:r>
              <a:rPr lang="el-GR" i="1" dirty="0"/>
              <a:t>ετικέτες (</a:t>
            </a:r>
            <a:r>
              <a:rPr lang="en-US" i="1" dirty="0"/>
              <a:t>tags</a:t>
            </a:r>
            <a:r>
              <a:rPr lang="el-GR" i="1" dirty="0"/>
              <a:t>)</a:t>
            </a:r>
            <a:r>
              <a:rPr lang="en-US" i="1" dirty="0"/>
              <a:t>, </a:t>
            </a:r>
            <a:r>
              <a:rPr lang="el-GR" i="1" dirty="0"/>
              <a:t>όπως</a:t>
            </a:r>
            <a:r>
              <a:rPr lang="en-US" i="1" dirty="0"/>
              <a:t> &lt;h2&gt; </a:t>
            </a:r>
            <a:r>
              <a:rPr lang="el-GR" i="1" dirty="0"/>
              <a:t>και</a:t>
            </a:r>
            <a:r>
              <a:rPr lang="en-US" i="1" dirty="0"/>
              <a:t> &lt;/year&gt;</a:t>
            </a:r>
            <a:endParaRPr lang="el-GR" i="1" dirty="0"/>
          </a:p>
          <a:p>
            <a:pPr lvl="1"/>
            <a:r>
              <a:rPr lang="el-GR" dirty="0"/>
              <a:t>Είναι </a:t>
            </a:r>
            <a:r>
              <a:rPr lang="el-GR" i="1" dirty="0"/>
              <a:t>γλώσσες σήμανσης</a:t>
            </a:r>
            <a:endParaRPr lang="el-GR" dirty="0"/>
          </a:p>
          <a:p>
            <a:pPr lvl="2"/>
            <a:r>
              <a:rPr lang="el-GR" dirty="0"/>
              <a:t>Δίνουν τη δυνατότητα σε κάποιον να δημιουργήσει περιεχόμενο και να παρέχει πληροφορίες σχετικά με το ρόλο του συγκεκριμένου περιεχομένου</a:t>
            </a:r>
            <a:endParaRPr lang="en-US" dirty="0"/>
          </a:p>
          <a:p>
            <a:pPr lvl="1"/>
            <a:r>
              <a:rPr lang="el-GR" dirty="0"/>
              <a:t>Βασίζονται σε ετικέτες</a:t>
            </a:r>
          </a:p>
          <a:p>
            <a:pPr lvl="2"/>
            <a:r>
              <a:rPr lang="el-GR" dirty="0"/>
              <a:t>Οι οποίες μπορεί να είναι ένθετες</a:t>
            </a:r>
          </a:p>
          <a:p>
            <a:pPr lvl="2"/>
            <a:r>
              <a:rPr lang="el-GR" dirty="0"/>
              <a:t>Όλες οι ετικέτες στην </a:t>
            </a:r>
            <a:r>
              <a:rPr lang="en-US" dirty="0"/>
              <a:t>XML </a:t>
            </a:r>
            <a:r>
              <a:rPr lang="el-GR" dirty="0"/>
              <a:t>πρέπει να κλείνουν, ενώ στην </a:t>
            </a:r>
            <a:r>
              <a:rPr lang="en-US" dirty="0"/>
              <a:t>HTML</a:t>
            </a:r>
            <a:r>
              <a:rPr lang="el-GR" dirty="0"/>
              <a:t> υπάρχουν ορισμένες ετικέτες, όπως η &lt;</a:t>
            </a:r>
            <a:r>
              <a:rPr lang="en-US" dirty="0" err="1"/>
              <a:t>br</a:t>
            </a:r>
            <a:r>
              <a:rPr lang="el-GR" dirty="0"/>
              <a:t>&gt;, οι οποίες μπορούν να παραμείνουν «ανοιχτές»</a:t>
            </a:r>
          </a:p>
          <a:p>
            <a:pPr lvl="2"/>
            <a:r>
              <a:rPr lang="el-GR" dirty="0"/>
              <a:t>Το περικλειόμενο περιεχόμενο, μαζί με τις ετικέτες «ανοίγματος» και «κλεισίματος», αναφέρεται ως </a:t>
            </a:r>
            <a:r>
              <a:rPr lang="el-GR" i="1" dirty="0"/>
              <a:t>στοιχείο (</a:t>
            </a:r>
            <a:r>
              <a:rPr lang="en-US" i="1" dirty="0"/>
              <a:t>element</a:t>
            </a:r>
            <a:r>
              <a:rPr lang="el-GR" i="1" dirty="0"/>
              <a:t>)</a:t>
            </a:r>
            <a:r>
              <a:rPr lang="el-GR" dirty="0"/>
              <a:t> </a:t>
            </a:r>
          </a:p>
          <a:p>
            <a:r>
              <a:rPr lang="el-GR" dirty="0"/>
              <a:t>Οι άνθρωποι χρήστες μπορούν να διαβάσουν τις αναπαραστάσεις </a:t>
            </a:r>
            <a:r>
              <a:rPr lang="en-US" dirty="0"/>
              <a:t>HTML</a:t>
            </a:r>
            <a:r>
              <a:rPr lang="el-GR" dirty="0"/>
              <a:t> και</a:t>
            </a:r>
            <a:r>
              <a:rPr lang="en-US" dirty="0"/>
              <a:t> XML </a:t>
            </a:r>
            <a:r>
              <a:rPr lang="el-GR" dirty="0"/>
              <a:t>αρκετά εύκολα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Εισαγωγή </a:t>
            </a:r>
            <a:r>
              <a:rPr lang="en-US" b="1" dirty="0"/>
              <a:t>(4/6)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5640" y="1447800"/>
            <a:ext cx="7602048" cy="5077544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Το έγγραφο </a:t>
            </a:r>
            <a:r>
              <a:rPr lang="en-US" dirty="0"/>
              <a:t>HTML </a:t>
            </a:r>
            <a:r>
              <a:rPr lang="el-GR" dirty="0"/>
              <a:t>δεν περιέχει δομικές πληροφορίες</a:t>
            </a:r>
          </a:p>
          <a:p>
            <a:pPr lvl="1"/>
            <a:r>
              <a:rPr lang="el-GR" dirty="0"/>
              <a:t>Δηλαδή πληροφορίες σχετικά με τμήματα του εγγράφου και τις σχέσεις τους</a:t>
            </a:r>
          </a:p>
          <a:p>
            <a:r>
              <a:rPr lang="el-GR" dirty="0"/>
              <a:t>Το έγγραφο</a:t>
            </a:r>
            <a:r>
              <a:rPr lang="en-US" dirty="0"/>
              <a:t> XML </a:t>
            </a:r>
            <a:r>
              <a:rPr lang="el-GR" dirty="0"/>
              <a:t>είναι πολύ πιο εύκολα προσπελάσιμο για τους υπολογιστές, επειδή περιγράφονται όλες οι πληροφορίες</a:t>
            </a:r>
          </a:p>
          <a:p>
            <a:r>
              <a:rPr lang="el-GR" dirty="0"/>
              <a:t>Ορισμένες μορφές των </a:t>
            </a:r>
            <a:r>
              <a:rPr lang="el-GR" i="1" dirty="0"/>
              <a:t>σχέσεών </a:t>
            </a:r>
            <a:r>
              <a:rPr lang="el-GR" dirty="0"/>
              <a:t>τους ορίζονται μέσω της διαδικασίας ένθεσης</a:t>
            </a:r>
          </a:p>
          <a:p>
            <a:pPr lvl="1"/>
            <a:r>
              <a:rPr lang="el-GR" dirty="0"/>
              <a:t>Π.χ. οι ετικέτες</a:t>
            </a:r>
            <a:r>
              <a:rPr lang="en-US" dirty="0"/>
              <a:t> </a:t>
            </a:r>
            <a:r>
              <a:rPr lang="en-US" i="1" dirty="0"/>
              <a:t>&lt;author&gt; </a:t>
            </a:r>
            <a:r>
              <a:rPr lang="el-GR" dirty="0"/>
              <a:t>εμφανίζονται μέσα στις ετικέτες</a:t>
            </a:r>
            <a:r>
              <a:rPr lang="en-US" i="1" dirty="0"/>
              <a:t> &lt;book&gt;</a:t>
            </a:r>
            <a:r>
              <a:rPr lang="en-US" dirty="0"/>
              <a:t>, </a:t>
            </a:r>
            <a:r>
              <a:rPr lang="el-GR" dirty="0"/>
              <a:t>άρα περιγράφουν ιδιότητες του συγκεκριμένου βιβλίου</a:t>
            </a:r>
          </a:p>
          <a:p>
            <a:pPr lvl="1"/>
            <a:r>
              <a:rPr lang="el-GR" dirty="0"/>
              <a:t>Ένας υπολογιστής που επεξεργάζεται το έγγραφο </a:t>
            </a:r>
            <a:r>
              <a:rPr lang="en-US" dirty="0"/>
              <a:t>XML</a:t>
            </a:r>
            <a:r>
              <a:rPr lang="el-GR" dirty="0"/>
              <a:t> θα μπορούσε να συμπεράνει ότι το στοιχείο </a:t>
            </a:r>
            <a:r>
              <a:rPr lang="en-US" dirty="0"/>
              <a:t>author </a:t>
            </a:r>
            <a:r>
              <a:rPr lang="el-GR" dirty="0"/>
              <a:t>αναφέρεται στο στοιχείο </a:t>
            </a:r>
            <a:r>
              <a:rPr lang="en-US" dirty="0"/>
              <a:t>book </a:t>
            </a:r>
            <a:r>
              <a:rPr lang="el-GR" dirty="0"/>
              <a:t>που το περικλείει, αντί να χρειαστεί να συμπεράνει αυτό το γεγονός από την εγγύτητα των στοιχείων, όπως στην </a:t>
            </a:r>
            <a:r>
              <a:rPr lang="en-US" dirty="0"/>
              <a:t>HTML</a:t>
            </a:r>
            <a:endParaRPr lang="el-GR" dirty="0"/>
          </a:p>
          <a:p>
            <a:r>
              <a:rPr lang="el-GR" dirty="0"/>
              <a:t>Η </a:t>
            </a:r>
            <a:r>
              <a:rPr lang="en-US" dirty="0"/>
              <a:t>XML </a:t>
            </a:r>
            <a:r>
              <a:rPr lang="el-GR" dirty="0"/>
              <a:t>επιτρέπει τον ορισμό περιορισμών στις τιμές</a:t>
            </a:r>
          </a:p>
          <a:p>
            <a:pPr lvl="1"/>
            <a:r>
              <a:rPr lang="el-GR" dirty="0"/>
              <a:t>Π.χ. το έτος πρέπει να είναι τετραψήφιος αριθμός και ο αριθμός πρέπει να είναι μικρότερος από </a:t>
            </a:r>
            <a:r>
              <a:rPr lang="en-US" dirty="0"/>
              <a:t>3000</a:t>
            </a:r>
            <a:endParaRPr lang="el-GR" dirty="0"/>
          </a:p>
          <a:p>
            <a:r>
              <a:rPr lang="el-GR" i="1" dirty="0"/>
              <a:t>Η </a:t>
            </a:r>
            <a:r>
              <a:rPr lang="en-US" i="1" dirty="0"/>
              <a:t>XML </a:t>
            </a:r>
            <a:r>
              <a:rPr lang="el-GR" i="1" dirty="0"/>
              <a:t>επιτρέπει την αναπαράσταση πληροφοριών, οι οποίες είναι </a:t>
            </a:r>
            <a:r>
              <a:rPr lang="el-GR" i="1" dirty="0" err="1"/>
              <a:t>προσβάσιμες</a:t>
            </a:r>
            <a:r>
              <a:rPr lang="el-GR" i="1" dirty="0"/>
              <a:t> και από τους υπολογιστές </a:t>
            </a:r>
            <a:endParaRPr lang="en-US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Εισαγωγή </a:t>
            </a:r>
            <a:r>
              <a:rPr lang="en-US" b="1" dirty="0"/>
              <a:t>(5/6)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22156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Η αναπαράσταση σε</a:t>
            </a:r>
            <a:r>
              <a:rPr lang="en-US" dirty="0"/>
              <a:t> HTML </a:t>
            </a:r>
            <a:r>
              <a:rPr lang="el-GR" dirty="0"/>
              <a:t>παρέχει περισσότερα από την αναπαράσταση σε </a:t>
            </a:r>
            <a:r>
              <a:rPr lang="en-US" dirty="0"/>
              <a:t>XML</a:t>
            </a:r>
            <a:r>
              <a:rPr lang="el-GR" dirty="0"/>
              <a:t>:</a:t>
            </a:r>
            <a:endParaRPr lang="en-US" dirty="0"/>
          </a:p>
          <a:p>
            <a:pPr lvl="1"/>
            <a:r>
              <a:rPr lang="el-GR" dirty="0"/>
              <a:t>Περιγράφεται επίσης και η μορφοποίηση του εγγράφου</a:t>
            </a:r>
          </a:p>
          <a:p>
            <a:r>
              <a:rPr lang="el-GR" dirty="0"/>
              <a:t>Ωστόσο, αυτή η δυνατότητα αποτελεί αδυναμία παρά πλεονέκτημα της </a:t>
            </a:r>
            <a:r>
              <a:rPr lang="en-US" dirty="0"/>
              <a:t>HTML</a:t>
            </a:r>
            <a:r>
              <a:rPr lang="el-GR" dirty="0"/>
              <a:t>:</a:t>
            </a:r>
          </a:p>
          <a:p>
            <a:pPr lvl="1"/>
            <a:r>
              <a:rPr lang="el-GR" dirty="0"/>
              <a:t>Πρέπει να καθορίσει τη μορφοποίηση </a:t>
            </a:r>
          </a:p>
          <a:p>
            <a:pPr lvl="2"/>
            <a:r>
              <a:rPr lang="el-GR" dirty="0"/>
              <a:t>Μάλιστα, η κύρια χρήση ενός εγγράφου </a:t>
            </a:r>
            <a:r>
              <a:rPr lang="en-US" dirty="0"/>
              <a:t>HTML</a:t>
            </a:r>
            <a:r>
              <a:rPr lang="el-GR" dirty="0"/>
              <a:t> είναι η παρουσίαση πληροφοριών (πέρα από τη σύνδεση με άλλα έγγραφα)</a:t>
            </a:r>
            <a:endParaRPr lang="en-US" dirty="0"/>
          </a:p>
          <a:p>
            <a:r>
              <a:rPr lang="el-GR" i="1" dirty="0"/>
              <a:t>Η </a:t>
            </a:r>
            <a:r>
              <a:rPr lang="en-US" i="1" dirty="0"/>
              <a:t>XML </a:t>
            </a:r>
            <a:r>
              <a:rPr lang="el-GR" i="1" dirty="0"/>
              <a:t>ξεχωρίζει το περιεχόμενο από τη μορφοποίηση</a:t>
            </a:r>
          </a:p>
          <a:p>
            <a:pPr lvl="1"/>
            <a:r>
              <a:rPr lang="el-GR" dirty="0"/>
              <a:t>Οι ίδιες πληροφορίες μπορούν να παρουσιαστούν με διαφορετικούς τρόπους, χωρίς να απαιτούνται πολλαπλά αντίγραφα του ίδιου περιεχομένου</a:t>
            </a:r>
          </a:p>
          <a:p>
            <a:pPr lvl="1"/>
            <a:r>
              <a:rPr lang="el-GR" dirty="0"/>
              <a:t>Το περιεχόμενο μπορεί να χρησιμοποιηθεί και για σκοπούς διαφορετικούς από την παρουσίαση</a:t>
            </a:r>
            <a:endParaRPr lang="en-US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9" y="1556792"/>
            <a:ext cx="4078533" cy="57606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959608" y="274638"/>
            <a:ext cx="7498080" cy="994122"/>
          </a:xfrm>
        </p:spPr>
        <p:txBody>
          <a:bodyPr>
            <a:normAutofit/>
          </a:bodyPr>
          <a:lstStyle/>
          <a:p>
            <a:r>
              <a:rPr lang="el-GR" b="1" dirty="0"/>
              <a:t>Εισαγωγή </a:t>
            </a:r>
            <a:r>
              <a:rPr lang="en-US" b="1" dirty="0"/>
              <a:t>(6/6) – </a:t>
            </a:r>
            <a:r>
              <a:rPr lang="el-GR" b="1" dirty="0"/>
              <a:t>Παράδειγμα </a:t>
            </a:r>
            <a:r>
              <a:rPr lang="en-US" b="1" dirty="0"/>
              <a:t>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196752"/>
            <a:ext cx="2992376" cy="397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/>
              <a:t>Έστω το κείμενο </a:t>
            </a:r>
            <a:r>
              <a:rPr lang="en-US" sz="2000" dirty="0"/>
              <a:t>HTML: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6960096" y="1556792"/>
            <a:ext cx="3491880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l-GR" sz="2000" dirty="0"/>
              <a:t>Και η αναπαράσταση σε</a:t>
            </a:r>
            <a:r>
              <a:rPr lang="en-US" sz="2000" dirty="0"/>
              <a:t> XML</a:t>
            </a:r>
            <a:endParaRPr lang="el-GR" sz="2000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2567608" y="3212976"/>
            <a:ext cx="8100392" cy="350100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Αν συγκρίνουμε αυτό το έγγραφο </a:t>
            </a:r>
            <a:r>
              <a:rPr lang="en-US" sz="3200" dirty="0"/>
              <a:t>HTML </a:t>
            </a:r>
            <a:r>
              <a:rPr lang="el-GR" sz="3200" dirty="0"/>
              <a:t>με το προηγούμενο, θα παρατηρήσουμε ότι και τα δύο χρησιμοποιούν βασικά τις ίδιες ετικέτες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300" dirty="0"/>
              <a:t>Αυτό δεν αποτελεί έκπληξη, αφού οι ετικέτες είναι </a:t>
            </a:r>
            <a:r>
              <a:rPr lang="el-GR" sz="3300" i="1" dirty="0"/>
              <a:t>προκαθορισμένες</a:t>
            </a:r>
            <a:endParaRPr lang="el-GR" sz="33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Το δεύτερο έγγραφο </a:t>
            </a:r>
            <a:r>
              <a:rPr lang="en-US" sz="3200" dirty="0"/>
              <a:t>XML</a:t>
            </a:r>
            <a:r>
              <a:rPr lang="el-GR" sz="3200" dirty="0"/>
              <a:t> χρησιμοποιεί εντελώς διαφορετικές ετικέτες από το πρώτο έγγραφο </a:t>
            </a:r>
            <a:r>
              <a:rPr lang="en-US" sz="3200" dirty="0"/>
              <a:t>XML</a:t>
            </a:r>
            <a:endParaRPr lang="el-GR" sz="3200" dirty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Οι αναπαραστάσεις σε </a:t>
            </a:r>
            <a:r>
              <a:rPr lang="en-US" sz="3200" dirty="0"/>
              <a:t>HTML </a:t>
            </a:r>
            <a:r>
              <a:rPr lang="el-GR" sz="3200" dirty="0"/>
              <a:t>έχουν ως σκοπό την παρουσίαση πληροφοριών, άρα το σύνολο των ετικετών είναι σταθερό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/>
              <a:t>Στην </a:t>
            </a:r>
            <a:r>
              <a:rPr lang="en-US" sz="3200" dirty="0"/>
              <a:t>XML </a:t>
            </a:r>
            <a:r>
              <a:rPr lang="el-GR" sz="3200" dirty="0"/>
              <a:t>μπορούμε να χρησιμοποιήσουμε τις πληροφορίες με διάφορους τρόπους, και ο ορισμός ενός κατάλληλου λεξιλογίου για την εφαρμογή εξαρτάται από το χρήστη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i="1" dirty="0"/>
              <a:t>Η </a:t>
            </a:r>
            <a:r>
              <a:rPr lang="en-US" sz="3200" i="1" dirty="0"/>
              <a:t>XML </a:t>
            </a:r>
            <a:r>
              <a:rPr lang="el-GR" sz="3200" i="1" dirty="0"/>
              <a:t>είναι μία </a:t>
            </a:r>
            <a:r>
              <a:rPr lang="el-GR" sz="3200" i="1" dirty="0" err="1"/>
              <a:t>μετα</a:t>
            </a:r>
            <a:r>
              <a:rPr lang="el-GR" sz="3200" i="1" dirty="0"/>
              <a:t>-γλώσσα για σήμανση</a:t>
            </a:r>
            <a:endParaRPr lang="en-US" sz="3200" i="1" dirty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300" i="1" dirty="0"/>
              <a:t>Δεν έχει σταθερό σύνολο ετικετών, αλλά επιτρέπει στους χρήστες να ορίσουν τις δικές τους ετικέτες</a:t>
            </a:r>
            <a:endParaRPr lang="el-GR" sz="33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9896" y="1916832"/>
            <a:ext cx="5452744" cy="129614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γλωσσα</a:t>
            </a:r>
            <a:r>
              <a:rPr lang="en-US" dirty="0"/>
              <a:t> XML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67200" y="3645024"/>
            <a:ext cx="5285184" cy="1509712"/>
          </a:xfrm>
        </p:spPr>
        <p:txBody>
          <a:bodyPr/>
          <a:lstStyle/>
          <a:p>
            <a:pPr algn="ctr"/>
            <a:r>
              <a:rPr lang="el-GR" dirty="0"/>
              <a:t>Ένα </a:t>
            </a:r>
            <a:r>
              <a:rPr lang="el-GR" i="1" dirty="0"/>
              <a:t>έγγραφο</a:t>
            </a:r>
            <a:r>
              <a:rPr lang="en-US" dirty="0"/>
              <a:t> </a:t>
            </a:r>
            <a:r>
              <a:rPr lang="en-US" i="1" dirty="0"/>
              <a:t>XML </a:t>
            </a:r>
            <a:r>
              <a:rPr lang="el-GR" dirty="0"/>
              <a:t>αποτελείται από έναν πρόλογο, έναν αριθμό στοιχείων και έναν προαιρετικό επίλογο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Πρόλογος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23592" y="1268760"/>
            <a:ext cx="8034096" cy="5410200"/>
          </a:xfrm>
        </p:spPr>
        <p:txBody>
          <a:bodyPr>
            <a:normAutofit fontScale="92500" lnSpcReduction="20000"/>
          </a:bodyPr>
          <a:lstStyle/>
          <a:p>
            <a:r>
              <a:rPr lang="el-GR" sz="3000" dirty="0"/>
              <a:t>Ο πρόλογος αποτελείται από μία δήλωση </a:t>
            </a:r>
            <a:r>
              <a:rPr lang="en-US" sz="3000" dirty="0"/>
              <a:t>XML</a:t>
            </a:r>
            <a:r>
              <a:rPr lang="el-GR" sz="3000" dirty="0"/>
              <a:t> (</a:t>
            </a:r>
            <a:r>
              <a:rPr lang="en-US" sz="3000" dirty="0"/>
              <a:t>XML declaration</a:t>
            </a:r>
            <a:r>
              <a:rPr lang="el-GR" sz="3000" dirty="0"/>
              <a:t>) και μία προαιρετική αναφορά σε εξωτερικά δομικά έγγραφα</a:t>
            </a:r>
          </a:p>
          <a:p>
            <a:pPr lvl="1"/>
            <a:r>
              <a:rPr lang="el-GR" dirty="0"/>
              <a:t>Ένα παράδειγμα μιας </a:t>
            </a:r>
            <a:r>
              <a:rPr lang="el-GR" i="1" dirty="0"/>
              <a:t>δήλωσης </a:t>
            </a:r>
            <a:r>
              <a:rPr lang="en-US" i="1" dirty="0"/>
              <a:t>XML</a:t>
            </a:r>
            <a:r>
              <a:rPr lang="el-GR" dirty="0"/>
              <a:t>:</a:t>
            </a:r>
          </a:p>
          <a:p>
            <a:pPr lvl="1"/>
            <a:r>
              <a:rPr lang="en-US" i="1" dirty="0"/>
              <a:t>&lt;?xml version="1.0" encoding="UTF-16"?&gt;</a:t>
            </a:r>
          </a:p>
          <a:p>
            <a:pPr lvl="1"/>
            <a:r>
              <a:rPr lang="el-GR" dirty="0"/>
              <a:t>Προσδιορίζει ότι το συγκεκριμένο έγγραφο είναι έγγραφο </a:t>
            </a:r>
            <a:r>
              <a:rPr lang="en-US" dirty="0"/>
              <a:t>XML </a:t>
            </a:r>
            <a:endParaRPr lang="el-GR" dirty="0"/>
          </a:p>
          <a:p>
            <a:pPr lvl="1"/>
            <a:r>
              <a:rPr lang="el-GR" dirty="0"/>
              <a:t>Καθορίζει την έκδοση και την κωδικοποίηση χαρακτήρων που χρησιμοποιούνται στο συγκεκριμένο σύστημα</a:t>
            </a:r>
            <a:r>
              <a:rPr lang="en-US" dirty="0"/>
              <a:t> (</a:t>
            </a:r>
            <a:r>
              <a:rPr lang="el-GR" dirty="0"/>
              <a:t>όπως οι</a:t>
            </a:r>
            <a:r>
              <a:rPr lang="en-US" dirty="0"/>
              <a:t> UTF-8, UTF-16, </a:t>
            </a:r>
            <a:r>
              <a:rPr lang="el-GR" dirty="0"/>
              <a:t>και </a:t>
            </a:r>
            <a:r>
              <a:rPr lang="en-US" dirty="0"/>
              <a:t>ISO 8859-1)</a:t>
            </a:r>
          </a:p>
          <a:p>
            <a:pPr lvl="1"/>
            <a:r>
              <a:rPr lang="el-GR" dirty="0"/>
              <a:t>Καθορίζουμε, επίσης, αν το έγγραφο είναι αυτόνομο, δηλαδή αν δεν αναφέρεται σε εξωτερικά δομικά έγγραφα</a:t>
            </a:r>
          </a:p>
          <a:p>
            <a:pPr lvl="2"/>
            <a:r>
              <a:rPr lang="en-US" i="1" dirty="0"/>
              <a:t>&lt;?xml version="1.0" encoding="UTF-16" standalone="no"?&gt;</a:t>
            </a:r>
          </a:p>
          <a:p>
            <a:pPr lvl="1"/>
            <a:r>
              <a:rPr lang="el-GR" dirty="0"/>
              <a:t>Μία αναφορά σε εξωτερικά δομικά έγγραφα είναι η εξής:</a:t>
            </a:r>
          </a:p>
          <a:p>
            <a:pPr lvl="2"/>
            <a:r>
              <a:rPr lang="en-US" i="1" dirty="0"/>
              <a:t>&lt;!DOCTYPE book SYSTEM "book.dtd"&gt;</a:t>
            </a:r>
          </a:p>
          <a:p>
            <a:pPr lvl="3"/>
            <a:r>
              <a:rPr lang="el-GR" sz="2200" dirty="0"/>
              <a:t>Εδώ, οι δομικές πληροφορίες βρίσκονται σε ένα τοπικό αρχείο (</a:t>
            </a:r>
            <a:r>
              <a:rPr lang="en-US" sz="2200" dirty="0"/>
              <a:t>book.dtd</a:t>
            </a:r>
            <a:r>
              <a:rPr lang="el-GR" sz="2200" dirty="0"/>
              <a:t>)</a:t>
            </a:r>
          </a:p>
          <a:p>
            <a:pPr lvl="3"/>
            <a:r>
              <a:rPr lang="el-GR" sz="2200" dirty="0"/>
              <a:t>Όμως, η αναφορά μπορεί να είναι και μία διεύθυνση </a:t>
            </a:r>
            <a:r>
              <a:rPr lang="en-US" sz="2200" dirty="0"/>
              <a:t>URL</a:t>
            </a:r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4231</Words>
  <Application>Microsoft Office PowerPoint</Application>
  <PresentationFormat>Ευρεία οθόνη</PresentationFormat>
  <Paragraphs>444</Paragraphs>
  <Slides>36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 2</vt:lpstr>
      <vt:lpstr>Θέμα του Office</vt:lpstr>
      <vt:lpstr>Δομημένα Έγγραφα Ιστού: XML</vt:lpstr>
      <vt:lpstr>Εισαγωγή (1/6)</vt:lpstr>
      <vt:lpstr>Εισαγωγή (2/6) – Παράδειγμα 1</vt:lpstr>
      <vt:lpstr>Εισαγωγή (3/6)</vt:lpstr>
      <vt:lpstr>Εισαγωγή (4/6)</vt:lpstr>
      <vt:lpstr>Εισαγωγή (5/6)</vt:lpstr>
      <vt:lpstr>Εισαγωγή (6/6) – Παράδειγμα 2</vt:lpstr>
      <vt:lpstr>Η γλωσσα XML</vt:lpstr>
      <vt:lpstr>Πρόλογος</vt:lpstr>
      <vt:lpstr>Στοιχεία</vt:lpstr>
      <vt:lpstr>Χαρακτηριστικά </vt:lpstr>
      <vt:lpstr>Σχόλια και Οδηγίες Επεξεργασίας</vt:lpstr>
      <vt:lpstr>Σωστά Δομημένα Έγγραφα XML</vt:lpstr>
      <vt:lpstr>Δενδρικό Μοντέλο των Εγγράφων XML (1/3)</vt:lpstr>
      <vt:lpstr>Δενδρικό Μοντέλο των Εγγράφων XML (2/3)</vt:lpstr>
      <vt:lpstr>Δενδρικό Μοντέλο των Εγγράφων XML (3/3)</vt:lpstr>
      <vt:lpstr>δομηση</vt:lpstr>
      <vt:lpstr>DTD (1/9)</vt:lpstr>
      <vt:lpstr>DTD (2/9)</vt:lpstr>
      <vt:lpstr>DTD (3/9)</vt:lpstr>
      <vt:lpstr>DTD (4/9)</vt:lpstr>
      <vt:lpstr>DTD (5/9)</vt:lpstr>
      <vt:lpstr>DTD (6/9)</vt:lpstr>
      <vt:lpstr>DTD (7/9)</vt:lpstr>
      <vt:lpstr>DTD (8/9)</vt:lpstr>
      <vt:lpstr>DTD (9/9)</vt:lpstr>
      <vt:lpstr>XML Schema (1/10)</vt:lpstr>
      <vt:lpstr>XML Schema (2/10)</vt:lpstr>
      <vt:lpstr>XML Schema (3/10)</vt:lpstr>
      <vt:lpstr>XML Schema (4/10)</vt:lpstr>
      <vt:lpstr>XML Schema (5/10)</vt:lpstr>
      <vt:lpstr>XML Schema (6/10)</vt:lpstr>
      <vt:lpstr>XML Schema (7/10)</vt:lpstr>
      <vt:lpstr>XML Schema (8/10)</vt:lpstr>
      <vt:lpstr>XML Schema (9/10)</vt:lpstr>
      <vt:lpstr>XML Schema (10/10)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Δομημένα Έγγραφα Ιστού: XML</dc:title>
  <dc:creator>Νικολαος Παπαδακης</dc:creator>
  <cp:lastModifiedBy>Νικολαος Παπαδακης</cp:lastModifiedBy>
  <cp:revision>1</cp:revision>
  <dcterms:created xsi:type="dcterms:W3CDTF">2022-10-19T10:40:05Z</dcterms:created>
  <dcterms:modified xsi:type="dcterms:W3CDTF">2022-10-19T10:40:20Z</dcterms:modified>
</cp:coreProperties>
</file>