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331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679786-D431-5679-3EDE-23B41B1AA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385246D-665E-7977-47E9-B32880A42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F5D58FE-83FD-6725-9C5F-72F196B7D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E397A5D-6FED-4767-EE5B-2CDB1FE80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1778803-EB58-0C28-DE98-89C1519D2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9912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9B6AEE-B6C7-8DB8-71DA-C08B5073F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8E17BE4-FB23-E5AF-DB31-B52DD2C86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4505241-1D06-DFC9-7A78-6B4074578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FF7B12D-2DC0-1C4F-3F20-F6C61496A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0CC19C9-4BFC-83F3-243B-44BDFB3EF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0423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86AE6A10-B654-A1F2-8EB3-CBB9102C91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7742B51-5295-EC83-DC33-7472F7998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C989E0-AF1A-A704-BEA5-2416845A1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3394CF2-AB3C-9E3C-855A-7B9BB6904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74CCE16-BEC1-2D1F-06C1-4D789EDB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7816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545D57-3FBD-AFFE-60AC-C32E12F24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0D7A26A-B2AB-A5F7-73D1-FDB645A51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46F5739-F1F6-E71D-D7D4-631E768F9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E2A7CAD-B02B-1BC3-D3A0-F55F7E76E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201C054-6CDF-A10C-9D7D-7BBD2208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525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F0F0D1-D853-E74F-B1EE-823BEFE37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51F2653-C3E6-D946-F216-45B14BC8F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E59E216-D30C-9338-0138-78DF9E21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C4D45CC-578E-D4E3-74B9-8441C52B5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F1D80BE-F97F-D19B-6E6F-FEC3009E8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C77FEA-1EF2-A3E3-1280-4BBBF9C9B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63E457-B1AA-6C8B-4719-282885425D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3CA1BA5-DFB9-D168-5E29-9F90079DE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3503D34-1E83-5CDC-4A0C-49F5B3E55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046EEF1-1D14-70BF-0F39-666211835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E2C3762-D3FC-B299-0F58-9030FA25E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239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997B41-D2BA-900A-E999-CC2AF94C1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1E7A708-03A2-DC25-0110-23F34DFBA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8FFF2AD-61BF-DB15-B36C-36475AA07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2C80923-CA28-6984-3236-747D3857BE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7E87AAC-0E8F-E5BD-C04D-912B11B5D9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36E9616-4C95-6A19-2945-848515A3A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8409B93-6274-0F86-6DE5-3EF11A80B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C60C9BD-26F9-2ACE-288F-2CF269C8E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6560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766B89-8213-79CC-75FB-669099EF8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78A09AF-7235-9F22-803F-ABFCA81FB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1D303F6-62E5-8013-B249-C25083B59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B7B7931-A75D-6DD5-8552-8A8FC30E2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0961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A89662C-E89E-90E4-B98C-E41A0184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A9E6637-D21B-31F4-19C0-494C40DA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943FC09-4B2B-9210-13DD-BC80FCE24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8387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DD27CF-D96C-1507-4C85-01893D404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668C95B-CE79-10C9-1C8E-40D95F5A5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16DF8F9-35CE-D0EE-4A7E-5846DFF67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E767AC2-F8C2-8364-A325-118D0CE01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4B5D8C0-29E0-8E9E-A8F0-9CA3B4A8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85B6F12-EFFB-B7CA-DF6B-AFF66F6C2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957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7C5AEE-C468-1CF3-FF16-2E041CF22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F4A312B-00BD-50F2-A3C7-20D290BF6F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3BDCF2F-67A6-D18A-34EA-AC7BB8F89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53EB4AD-F2C3-41E9-B7D9-1C6599B6D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817F406-E446-84BA-3D70-298FE848E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2B17020-AEFB-8AFC-4034-6DA61FA59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2360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CD56DCC-AF12-7B45-ABBC-DC57F6350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835B051-70F4-723D-5F18-3CCB7997A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35792C-BA08-2346-04D3-71D9F2AD07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3CDC4-8200-4BF4-935F-64A16F93EEDC}" type="datetimeFigureOut">
              <a:rPr lang="el-GR" smtClean="0"/>
              <a:t>26/10/2022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5064B01-85F2-B08D-0D29-14C5C5FEF2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4666336-C1A6-576D-50A8-1B7DEE7550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FA0B4-F051-4982-B4A8-AB90F4D270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46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Χωροι</a:t>
            </a:r>
            <a:r>
              <a:rPr lang="el-GR" dirty="0"/>
              <a:t> </a:t>
            </a:r>
            <a:r>
              <a:rPr lang="el-GR" dirty="0" err="1"/>
              <a:t>ονοματων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267200" y="3645024"/>
            <a:ext cx="5285184" cy="1509712"/>
          </a:xfrm>
        </p:spPr>
        <p:txBody>
          <a:bodyPr/>
          <a:lstStyle/>
          <a:p>
            <a:pPr algn="ctr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Αναφορά σε έγγραφα </a:t>
            </a:r>
            <a:r>
              <a:rPr lang="en-US" b="1" dirty="0"/>
              <a:t>XML</a:t>
            </a:r>
            <a:r>
              <a:rPr lang="el-GR" b="1" dirty="0"/>
              <a:t> και υποβολή ερωτημάτων </a:t>
            </a:r>
            <a:r>
              <a:rPr lang="en-US" b="1" dirty="0"/>
              <a:t>(6/6)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11624" y="1447800"/>
            <a:ext cx="7746064" cy="522156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…</a:t>
            </a:r>
          </a:p>
          <a:p>
            <a:pPr marL="916686" lvl="1" indent="-514350">
              <a:buFont typeface="+mj-lt"/>
              <a:buAutoNum type="arabicPeriod" startAt="5"/>
            </a:pPr>
            <a:r>
              <a:rPr lang="el-GR" dirty="0"/>
              <a:t>Αναφορά σε όλα τα βιβλία με τίτλο </a:t>
            </a:r>
            <a:r>
              <a:rPr lang="en-US" dirty="0"/>
              <a:t>“Artificial Intelligence”: </a:t>
            </a:r>
            <a:endParaRPr lang="el-GR" dirty="0"/>
          </a:p>
          <a:p>
            <a:pPr marL="916686" lvl="1" indent="-514350">
              <a:buNone/>
            </a:pPr>
            <a:r>
              <a:rPr lang="el-GR" i="1" dirty="0"/>
              <a:t>	</a:t>
            </a:r>
            <a:r>
              <a:rPr lang="en-US" i="1" dirty="0"/>
              <a:t>//book[@title="Artificial Intelligence"]</a:t>
            </a:r>
          </a:p>
          <a:p>
            <a:pPr lvl="2"/>
            <a:r>
              <a:rPr lang="el-GR" dirty="0"/>
              <a:t>Κάθε έλεγχος μέσα σε αγκύλες ονομάζεται </a:t>
            </a:r>
            <a:r>
              <a:rPr lang="el-GR" i="1" dirty="0"/>
              <a:t>παράσταση φίλτρου (</a:t>
            </a:r>
            <a:r>
              <a:rPr lang="en-US" i="1" dirty="0"/>
              <a:t>filter expression</a:t>
            </a:r>
            <a:r>
              <a:rPr lang="el-GR" i="1" dirty="0"/>
              <a:t>)</a:t>
            </a:r>
            <a:endParaRPr lang="en-US" i="1" dirty="0"/>
          </a:p>
          <a:p>
            <a:pPr lvl="2"/>
            <a:r>
              <a:rPr lang="el-GR" dirty="0"/>
              <a:t>Περιορίζει το σύνολο των κόμβων στους οποίους αναφερόμαστε</a:t>
            </a:r>
          </a:p>
          <a:p>
            <a:pPr marL="916686" lvl="1" indent="-514350">
              <a:buFont typeface="+mj-lt"/>
              <a:buAutoNum type="arabicPeriod" startAt="6"/>
            </a:pPr>
            <a:r>
              <a:rPr lang="el-GR" dirty="0"/>
              <a:t>Αναφορά στον πρώτο κόμβο του στοιχείου</a:t>
            </a:r>
            <a:r>
              <a:rPr lang="en-US" dirty="0"/>
              <a:t> author </a:t>
            </a:r>
            <a:r>
              <a:rPr lang="el-GR" dirty="0"/>
              <a:t>στο έγγραφο</a:t>
            </a:r>
            <a:r>
              <a:rPr lang="en-US" dirty="0"/>
              <a:t> XML:  </a:t>
            </a:r>
            <a:r>
              <a:rPr lang="en-US" i="1" dirty="0"/>
              <a:t>//author[1]</a:t>
            </a:r>
          </a:p>
          <a:p>
            <a:pPr marL="916686" lvl="1" indent="-514350">
              <a:buFont typeface="+mj-lt"/>
              <a:buAutoNum type="arabicPeriod" startAt="7"/>
            </a:pPr>
            <a:r>
              <a:rPr lang="el-GR" dirty="0"/>
              <a:t>Αναφορά στο τελευταίο στοιχείο </a:t>
            </a:r>
            <a:r>
              <a:rPr lang="en-US" dirty="0"/>
              <a:t>book </a:t>
            </a:r>
            <a:r>
              <a:rPr lang="el-GR" dirty="0"/>
              <a:t>μέσα στον πρώτο κόμβο του στοιχείου </a:t>
            </a:r>
            <a:r>
              <a:rPr lang="en-US" dirty="0"/>
              <a:t>author </a:t>
            </a:r>
            <a:r>
              <a:rPr lang="el-GR" dirty="0"/>
              <a:t>στο έγγραφο:</a:t>
            </a:r>
            <a:r>
              <a:rPr lang="en-US" dirty="0"/>
              <a:t>  </a:t>
            </a:r>
            <a:r>
              <a:rPr lang="en-US" i="1" dirty="0"/>
              <a:t>//author[1]/book[last()]</a:t>
            </a:r>
          </a:p>
          <a:p>
            <a:pPr marL="916686" lvl="1" indent="-514350">
              <a:buFont typeface="+mj-lt"/>
              <a:buAutoNum type="arabicPeriod" startAt="8"/>
            </a:pPr>
            <a:r>
              <a:rPr lang="el-GR" dirty="0"/>
              <a:t>Αναφορά σε όλους τους κόμβους του στοιχείου </a:t>
            </a:r>
            <a:r>
              <a:rPr lang="en-US" dirty="0"/>
              <a:t>book </a:t>
            </a:r>
            <a:r>
              <a:rPr lang="el-GR" dirty="0"/>
              <a:t>που δεν έχουν το χαρακτηριστικό </a:t>
            </a:r>
            <a:r>
              <a:rPr lang="en-US" dirty="0"/>
              <a:t>title:  </a:t>
            </a:r>
            <a:r>
              <a:rPr lang="en-US" i="1" dirty="0"/>
              <a:t>//book[not (@title)]</a:t>
            </a:r>
          </a:p>
          <a:p>
            <a:r>
              <a:rPr lang="el-GR" dirty="0"/>
              <a:t>Μία παράσταση διαδρομής αποτελείται από μία σειρά βημάτων τα οποία χωρίζονται με καθέτους</a:t>
            </a:r>
            <a:endParaRPr lang="en-US" dirty="0"/>
          </a:p>
          <a:p>
            <a:r>
              <a:rPr lang="el-GR" dirty="0"/>
              <a:t>Κάθε </a:t>
            </a:r>
            <a:r>
              <a:rPr lang="el-GR" i="1" dirty="0"/>
              <a:t>βήμα </a:t>
            </a:r>
            <a:r>
              <a:rPr lang="el-GR" dirty="0"/>
              <a:t>αποτελείται από ένα αναγνωριστικό άξονα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dirty="0"/>
              <a:t>axis </a:t>
            </a:r>
            <a:r>
              <a:rPr lang="en-US" dirty="0" err="1"/>
              <a:t>specifier</a:t>
            </a:r>
            <a:r>
              <a:rPr lang="el-GR" dirty="0"/>
              <a:t>)</a:t>
            </a:r>
            <a:r>
              <a:rPr lang="en-US" dirty="0"/>
              <a:t>, </a:t>
            </a:r>
            <a:r>
              <a:rPr lang="el-GR" dirty="0"/>
              <a:t>έναν έλεγχο κόμβου, και ένα προαιρετικό κατηγόρημα (</a:t>
            </a:r>
            <a:r>
              <a:rPr lang="en-US" dirty="0"/>
              <a:t>predicate</a:t>
            </a:r>
            <a:r>
              <a:rPr lang="el-GR" dirty="0"/>
              <a:t>)</a:t>
            </a:r>
            <a:endParaRPr lang="el-GR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επεξεργασια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267200" y="3645024"/>
            <a:ext cx="5285184" cy="1509712"/>
          </a:xfrm>
        </p:spPr>
        <p:txBody>
          <a:bodyPr/>
          <a:lstStyle/>
          <a:p>
            <a:pPr algn="ctr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Επεξεργασία </a:t>
            </a:r>
            <a:r>
              <a:rPr lang="en-US" b="1" dirty="0"/>
              <a:t>(1/8)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454392" y="1340768"/>
            <a:ext cx="8213608" cy="2448272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Με ποιον τρόπο γίνεται η παρουσίαση των εγγράφων </a:t>
            </a:r>
            <a:r>
              <a:rPr lang="en-US" dirty="0"/>
              <a:t>XML</a:t>
            </a:r>
            <a:r>
              <a:rPr lang="el-GR" dirty="0"/>
              <a:t>;</a:t>
            </a:r>
          </a:p>
          <a:p>
            <a:r>
              <a:rPr lang="el-GR" dirty="0"/>
              <a:t>Τέτοιες πληροφορίες είναι απαραίτητες, επειδή τα έγγραφα </a:t>
            </a:r>
            <a:r>
              <a:rPr lang="en-US" dirty="0"/>
              <a:t>XML</a:t>
            </a:r>
            <a:r>
              <a:rPr lang="el-GR" dirty="0"/>
              <a:t> δεν περιέχουν πληροφορίες μορφοποίησης, σε αντίθεση με τα έγγραφα </a:t>
            </a:r>
            <a:r>
              <a:rPr lang="en-US" dirty="0"/>
              <a:t>HTML</a:t>
            </a:r>
          </a:p>
          <a:p>
            <a:r>
              <a:rPr lang="el-GR" dirty="0"/>
              <a:t>Το πλεονέκτημα είναι ότι ένα δεδομένο έγγραφο </a:t>
            </a:r>
            <a:r>
              <a:rPr lang="en-US" dirty="0"/>
              <a:t>XML </a:t>
            </a:r>
            <a:r>
              <a:rPr lang="el-GR" dirty="0"/>
              <a:t>μπορεί να παρουσιαστεί με διάφορους τρόπους, όταν εφαρμοστούν σε αυτό διαφορετικά </a:t>
            </a:r>
            <a:r>
              <a:rPr lang="el-GR" i="1" dirty="0"/>
              <a:t>φύλλα στυλ</a:t>
            </a:r>
          </a:p>
          <a:p>
            <a:r>
              <a:rPr lang="el-GR" dirty="0"/>
              <a:t>Π.χ. θεωρείστε το στοιχείο</a:t>
            </a:r>
            <a:r>
              <a:rPr lang="en-US" dirty="0"/>
              <a:t> XML</a:t>
            </a:r>
            <a:r>
              <a:rPr lang="el-GR" dirty="0"/>
              <a:t>: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0137648" y="6337126"/>
            <a:ext cx="457200" cy="47625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6456040" y="3177952"/>
            <a:ext cx="3960440" cy="14751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&lt;author&gt;</a:t>
            </a:r>
          </a:p>
          <a:p>
            <a:r>
              <a:rPr lang="en-US" sz="1700" i="1" dirty="0"/>
              <a:t>&lt;name&gt;</a:t>
            </a:r>
            <a:r>
              <a:rPr lang="en-US" sz="1700" i="1" dirty="0" err="1"/>
              <a:t>Grigoris</a:t>
            </a:r>
            <a:r>
              <a:rPr lang="en-US" sz="1700" i="1" dirty="0"/>
              <a:t> Antoniou&lt;/name&gt;</a:t>
            </a:r>
          </a:p>
          <a:p>
            <a:r>
              <a:rPr lang="en-US" sz="1700" i="1" dirty="0"/>
              <a:t>&lt;affiliation&gt;University of Bremen&lt;/affiliation&gt;</a:t>
            </a:r>
          </a:p>
          <a:p>
            <a:r>
              <a:rPr lang="en-US" sz="1700" i="1" dirty="0"/>
              <a:t>&lt;email&gt;ga@tzi.de&lt;/email&gt;</a:t>
            </a:r>
          </a:p>
          <a:p>
            <a:r>
              <a:rPr lang="en-US" sz="1700" i="1" dirty="0"/>
              <a:t>&lt;/author&gt;</a:t>
            </a: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2639616" y="4869160"/>
            <a:ext cx="7704856" cy="11521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/>
              <a:t>Η έξοδος μπορεί να είναι μία από τις παρακάτω (ανάλογα με το φύλλο στυλ που χρησιμοποιείται):</a:t>
            </a:r>
            <a:endParaRPr lang="el-GR" sz="3600" dirty="0"/>
          </a:p>
        </p:txBody>
      </p:sp>
      <p:sp>
        <p:nvSpPr>
          <p:cNvPr id="7" name="6 - Ορθογώνιο"/>
          <p:cNvSpPr/>
          <p:nvPr/>
        </p:nvSpPr>
        <p:spPr>
          <a:xfrm>
            <a:off x="3215680" y="5661248"/>
            <a:ext cx="2304256" cy="8956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err="1"/>
              <a:t>Grigoris</a:t>
            </a:r>
            <a:r>
              <a:rPr lang="en-US" sz="1600" b="1" dirty="0"/>
              <a:t> Antoniou</a:t>
            </a:r>
          </a:p>
          <a:p>
            <a:r>
              <a:rPr lang="en-US" sz="1600" dirty="0"/>
              <a:t>University of Bremen</a:t>
            </a:r>
          </a:p>
          <a:p>
            <a:r>
              <a:rPr lang="en-US" sz="1600" i="1" dirty="0"/>
              <a:t>ga@tzi.de</a:t>
            </a:r>
            <a:endParaRPr lang="en-US" sz="1700" i="1" dirty="0"/>
          </a:p>
        </p:txBody>
      </p:sp>
      <p:sp>
        <p:nvSpPr>
          <p:cNvPr id="8" name="7 - Ορθογώνιο"/>
          <p:cNvSpPr/>
          <p:nvPr/>
        </p:nvSpPr>
        <p:spPr>
          <a:xfrm>
            <a:off x="6600056" y="5589240"/>
            <a:ext cx="2376264" cy="9676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err="1"/>
              <a:t>Grigoris</a:t>
            </a:r>
            <a:r>
              <a:rPr lang="en-US" sz="1600" i="1" dirty="0"/>
              <a:t> Antoniou</a:t>
            </a:r>
          </a:p>
          <a:p>
            <a:r>
              <a:rPr lang="en-US" sz="1600" dirty="0"/>
              <a:t>University of Bremen</a:t>
            </a:r>
          </a:p>
          <a:p>
            <a:r>
              <a:rPr lang="en-US" sz="1600" dirty="0"/>
              <a:t>ga@tzi.de</a:t>
            </a:r>
            <a:endParaRPr lang="en-US" sz="1700" i="1" dirty="0"/>
          </a:p>
        </p:txBody>
      </p:sp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5735960" y="5984304"/>
            <a:ext cx="864096" cy="3970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l-GR" dirty="0"/>
              <a:t>ή</a:t>
            </a:r>
            <a:endParaRPr lang="el-GR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Επεξεργασία </a:t>
            </a:r>
            <a:r>
              <a:rPr lang="en-US" b="1" dirty="0"/>
              <a:t>(2/8)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70416" y="1268760"/>
            <a:ext cx="7962088" cy="558924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Τα φύλλα στυλ μπορούν να γραφτούν σε διάφορες γλώσσες </a:t>
            </a:r>
            <a:r>
              <a:rPr lang="en-US" dirty="0"/>
              <a:t>(CSS2 </a:t>
            </a:r>
            <a:r>
              <a:rPr lang="el-GR" dirty="0"/>
              <a:t>ή</a:t>
            </a:r>
            <a:r>
              <a:rPr lang="en-US" dirty="0"/>
              <a:t> XSL)</a:t>
            </a:r>
          </a:p>
          <a:p>
            <a:r>
              <a:rPr lang="el-GR" dirty="0"/>
              <a:t>Η </a:t>
            </a:r>
            <a:r>
              <a:rPr lang="en-US" dirty="0"/>
              <a:t>XSL (extensible </a:t>
            </a:r>
            <a:r>
              <a:rPr lang="en-US" dirty="0" err="1"/>
              <a:t>stylesheet</a:t>
            </a:r>
            <a:r>
              <a:rPr lang="en-US" dirty="0"/>
              <a:t> language)  </a:t>
            </a:r>
            <a:r>
              <a:rPr lang="el-GR" dirty="0"/>
              <a:t>περιλαμβάνει</a:t>
            </a:r>
            <a:endParaRPr lang="en-US" dirty="0"/>
          </a:p>
          <a:p>
            <a:pPr lvl="1"/>
            <a:r>
              <a:rPr lang="el-GR" dirty="0"/>
              <a:t>Μία γλώσσα μετασχηματισμού </a:t>
            </a:r>
            <a:r>
              <a:rPr lang="en-US" dirty="0"/>
              <a:t>(</a:t>
            </a:r>
            <a:r>
              <a:rPr lang="el-GR" dirty="0"/>
              <a:t>την </a:t>
            </a:r>
            <a:r>
              <a:rPr lang="en-US" dirty="0"/>
              <a:t>XSLT) </a:t>
            </a:r>
          </a:p>
          <a:p>
            <a:pPr lvl="1"/>
            <a:r>
              <a:rPr lang="el-GR" dirty="0"/>
              <a:t>Μία γλώσσα μορφοποίησης</a:t>
            </a:r>
            <a:endParaRPr lang="en-US" dirty="0"/>
          </a:p>
          <a:p>
            <a:r>
              <a:rPr lang="el-GR" dirty="0"/>
              <a:t>Καθεμία από αυτές είναι μία εφαρμογή </a:t>
            </a:r>
            <a:r>
              <a:rPr lang="en-US" dirty="0"/>
              <a:t>XML</a:t>
            </a:r>
          </a:p>
          <a:p>
            <a:r>
              <a:rPr lang="el-GR" dirty="0"/>
              <a:t>Η </a:t>
            </a:r>
            <a:r>
              <a:rPr lang="en-US" dirty="0"/>
              <a:t>XSLT </a:t>
            </a:r>
            <a:r>
              <a:rPr lang="el-GR" dirty="0"/>
              <a:t>ορίζει κανόνες με τους οποίους ένα έγγραφο </a:t>
            </a:r>
            <a:r>
              <a:rPr lang="en-US" dirty="0"/>
              <a:t>XML </a:t>
            </a:r>
            <a:r>
              <a:rPr lang="el-GR" dirty="0"/>
              <a:t>εισόδου μετασχηματίζεται σε άλλο έγγραφο </a:t>
            </a:r>
            <a:r>
              <a:rPr lang="en-US" dirty="0"/>
              <a:t>XML</a:t>
            </a:r>
            <a:r>
              <a:rPr lang="el-GR" dirty="0"/>
              <a:t>, σε έγγραφο </a:t>
            </a:r>
            <a:r>
              <a:rPr lang="en-US" dirty="0"/>
              <a:t>HTML</a:t>
            </a:r>
            <a:r>
              <a:rPr lang="el-GR" dirty="0"/>
              <a:t>, ή σε απλό κείμενο</a:t>
            </a:r>
          </a:p>
          <a:p>
            <a:r>
              <a:rPr lang="el-GR" dirty="0"/>
              <a:t>Το έγγραφο εξόδου μπορεί να χρησιμοποιεί το ίδιο </a:t>
            </a:r>
            <a:r>
              <a:rPr lang="en-US" dirty="0"/>
              <a:t>DTD</a:t>
            </a:r>
            <a:r>
              <a:rPr lang="el-GR" dirty="0"/>
              <a:t> ή σχήμα με το έγγραφο εισόδου, ή ενδέχεται να κάνει χρήση ενός εντελώς διαφορετικού λεξιλογίου </a:t>
            </a:r>
          </a:p>
          <a:p>
            <a:r>
              <a:rPr lang="el-GR" dirty="0"/>
              <a:t>Η γλώσσα </a:t>
            </a:r>
            <a:r>
              <a:rPr lang="en-US" dirty="0"/>
              <a:t>XSLT (XSL transformations</a:t>
            </a:r>
            <a:r>
              <a:rPr lang="el-GR" dirty="0"/>
              <a:t>, μετασχηματισμοί </a:t>
            </a:r>
            <a:r>
              <a:rPr lang="en-US" dirty="0"/>
              <a:t>XSL) </a:t>
            </a:r>
            <a:r>
              <a:rPr lang="el-GR" dirty="0"/>
              <a:t>μπορεί να χρησιμοποιηθεί ανεξάρτητα από τη γλώσσα μορφοποίησης</a:t>
            </a:r>
            <a:endParaRPr lang="en-US" dirty="0"/>
          </a:p>
          <a:p>
            <a:pPr lvl="1"/>
            <a:r>
              <a:rPr lang="el-GR" dirty="0"/>
              <a:t>Η δυνατότητα μετατροπής δεδομένων και </a:t>
            </a:r>
            <a:r>
              <a:rPr lang="el-GR" dirty="0" err="1"/>
              <a:t>μεταδεδομένων</a:t>
            </a:r>
            <a:r>
              <a:rPr lang="el-GR" dirty="0"/>
              <a:t> από τη μία αναπαράσταση </a:t>
            </a:r>
            <a:r>
              <a:rPr lang="en-US" dirty="0"/>
              <a:t>XML</a:t>
            </a:r>
            <a:r>
              <a:rPr lang="el-GR" dirty="0"/>
              <a:t> στην άλλη την καθιστά ένα πολύτιμο εργαλείο για εφαρμογές που βασίζονται σε </a:t>
            </a:r>
            <a:r>
              <a:rPr lang="en-US" dirty="0"/>
              <a:t>XML</a:t>
            </a:r>
          </a:p>
          <a:p>
            <a:r>
              <a:rPr lang="el-GR" dirty="0"/>
              <a:t>Γενικά, η γλώσσα</a:t>
            </a:r>
            <a:r>
              <a:rPr lang="en-US" dirty="0"/>
              <a:t> XSLT </a:t>
            </a:r>
            <a:r>
              <a:rPr lang="el-GR" dirty="0"/>
              <a:t>επιλέγεται όταν υπάρχει ανάγκη επικοινωνίας ανάμεσα σε εφαρμογές που χρησιμοποιούν διαφορετικά </a:t>
            </a:r>
            <a:r>
              <a:rPr lang="en-US" dirty="0"/>
              <a:t>DTD</a:t>
            </a:r>
            <a:r>
              <a:rPr lang="el-GR" dirty="0"/>
              <a:t> ή σχήματα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Επεξεργασία </a:t>
            </a:r>
            <a:r>
              <a:rPr lang="en-US" b="1" dirty="0"/>
              <a:t>(3/8)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11624" y="1340768"/>
            <a:ext cx="7746064" cy="648072"/>
          </a:xfrm>
        </p:spPr>
        <p:txBody>
          <a:bodyPr>
            <a:noAutofit/>
          </a:bodyPr>
          <a:lstStyle/>
          <a:p>
            <a:r>
              <a:rPr lang="el-GR" sz="2000" dirty="0"/>
              <a:t>Ορίζουμε ένα έγγραφο </a:t>
            </a:r>
            <a:r>
              <a:rPr lang="en-US" sz="2000" dirty="0"/>
              <a:t>XSLT </a:t>
            </a:r>
            <a:r>
              <a:rPr lang="el-GR" sz="2000" dirty="0"/>
              <a:t>που θα εφαρμοστεί στο παράδειγμα του συγγραφέα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639616" y="2132856"/>
            <a:ext cx="4752528" cy="35283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/>
              <a:t>&lt;?xml version="1.0" encoding="UTF-16"?&gt;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xsl:stylesheet</a:t>
            </a:r>
            <a:r>
              <a:rPr lang="en-US" sz="1600" i="1" dirty="0"/>
              <a:t> version="1.0"</a:t>
            </a:r>
          </a:p>
          <a:p>
            <a:r>
              <a:rPr lang="en-US" sz="1600" dirty="0" err="1"/>
              <a:t>xmlns:xsl</a:t>
            </a:r>
            <a:r>
              <a:rPr lang="en-US" sz="1600" dirty="0"/>
              <a:t>="http://www.w3.org/1999/XSL/Transform"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xsl:template</a:t>
            </a:r>
            <a:r>
              <a:rPr lang="en-US" sz="1600" i="1" dirty="0"/>
              <a:t> match="/author"&gt;</a:t>
            </a:r>
          </a:p>
          <a:p>
            <a:r>
              <a:rPr lang="en-US" sz="1600" i="1" dirty="0"/>
              <a:t>&lt;html&gt;</a:t>
            </a:r>
          </a:p>
          <a:p>
            <a:r>
              <a:rPr lang="en-US" sz="1600" i="1" dirty="0"/>
              <a:t>&lt;head&gt;&lt;title&gt;An author&lt; /title&gt;&lt;/head&gt;</a:t>
            </a:r>
          </a:p>
          <a:p>
            <a:r>
              <a:rPr lang="en-US" sz="1600" i="1" dirty="0"/>
              <a:t>&lt;body </a:t>
            </a:r>
            <a:r>
              <a:rPr lang="en-US" sz="1600" i="1" dirty="0" err="1"/>
              <a:t>bgcolor</a:t>
            </a:r>
            <a:r>
              <a:rPr lang="en-US" sz="1600" i="1" dirty="0"/>
              <a:t>="white"&gt;</a:t>
            </a:r>
          </a:p>
          <a:p>
            <a:r>
              <a:rPr lang="en-US" sz="1600" i="1" dirty="0"/>
              <a:t>&lt;b&gt;&lt;</a:t>
            </a:r>
            <a:r>
              <a:rPr lang="en-US" sz="1600" i="1" dirty="0" err="1"/>
              <a:t>xsl:value</a:t>
            </a:r>
            <a:r>
              <a:rPr lang="en-US" sz="1600" i="1" dirty="0"/>
              <a:t>-of select="name"/&gt;&lt;/b&gt;&lt;</a:t>
            </a:r>
            <a:r>
              <a:rPr lang="en-US" sz="1600" i="1" dirty="0" err="1"/>
              <a:t>br</a:t>
            </a:r>
            <a:r>
              <a:rPr lang="en-US" sz="1600" i="1" dirty="0"/>
              <a:t>&gt;&lt;/</a:t>
            </a:r>
            <a:r>
              <a:rPr lang="en-US" sz="1600" i="1" dirty="0" err="1"/>
              <a:t>br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xsl:value</a:t>
            </a:r>
            <a:r>
              <a:rPr lang="en-US" sz="1600" i="1" dirty="0"/>
              <a:t>-of select="affiliation"/&gt;&lt;</a:t>
            </a:r>
            <a:r>
              <a:rPr lang="en-US" sz="1600" i="1" dirty="0" err="1"/>
              <a:t>br</a:t>
            </a:r>
            <a:r>
              <a:rPr lang="en-US" sz="1600" i="1" dirty="0"/>
              <a:t>&gt;&lt;/</a:t>
            </a:r>
            <a:r>
              <a:rPr lang="en-US" sz="1600" i="1" dirty="0" err="1"/>
              <a:t>br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i</a:t>
            </a:r>
            <a:r>
              <a:rPr lang="en-US" sz="1600" i="1" dirty="0"/>
              <a:t>&gt;&lt;</a:t>
            </a:r>
            <a:r>
              <a:rPr lang="en-US" sz="1600" i="1" dirty="0" err="1"/>
              <a:t>xsl:value</a:t>
            </a:r>
            <a:r>
              <a:rPr lang="en-US" sz="1600" i="1" dirty="0"/>
              <a:t>-of select="email"/&gt;&lt;/</a:t>
            </a:r>
            <a:r>
              <a:rPr lang="en-US" sz="1600" i="1" dirty="0" err="1"/>
              <a:t>i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&lt;/body&gt;</a:t>
            </a:r>
          </a:p>
          <a:p>
            <a:r>
              <a:rPr lang="en-US" sz="1600" i="1" dirty="0"/>
              <a:t>&lt;/html&gt;</a:t>
            </a:r>
          </a:p>
          <a:p>
            <a:r>
              <a:rPr lang="en-US" sz="1600" i="1" dirty="0"/>
              <a:t>&lt;/</a:t>
            </a:r>
            <a:r>
              <a:rPr lang="en-US" sz="1600" i="1" dirty="0" err="1"/>
              <a:t>xsl:template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&lt;/</a:t>
            </a:r>
            <a:r>
              <a:rPr lang="en-US" sz="1600" i="1" dirty="0" err="1"/>
              <a:t>xsl:stylesheet</a:t>
            </a:r>
            <a:r>
              <a:rPr lang="en-US" sz="1600" i="1" dirty="0"/>
              <a:t>&gt;</a:t>
            </a:r>
            <a:endParaRPr lang="en-US" sz="1700" i="1" dirty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7104112" y="2492896"/>
            <a:ext cx="3168352" cy="20162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l-GR" sz="2000" dirty="0"/>
              <a:t>	Όταν η έξοδος αυτού του στυλ εφαρμοστεί στο προηγούμενο έγγραφο </a:t>
            </a:r>
            <a:r>
              <a:rPr lang="en-US" sz="2000" dirty="0"/>
              <a:t>XML</a:t>
            </a:r>
            <a:r>
              <a:rPr lang="el-GR" sz="2000" dirty="0"/>
              <a:t>, θα παράγει το ακόλουθο έγγραφο </a:t>
            </a:r>
            <a:r>
              <a:rPr lang="en-US" sz="2000" dirty="0"/>
              <a:t>HTML:</a:t>
            </a:r>
            <a:endParaRPr lang="el-GR" sz="4400" dirty="0"/>
          </a:p>
        </p:txBody>
      </p:sp>
      <p:sp>
        <p:nvSpPr>
          <p:cNvPr id="7" name="6 - Ορθογώνιο"/>
          <p:cNvSpPr/>
          <p:nvPr/>
        </p:nvSpPr>
        <p:spPr>
          <a:xfrm>
            <a:off x="6600056" y="4437112"/>
            <a:ext cx="3384376" cy="22322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/>
              <a:t>&lt;html&gt;</a:t>
            </a:r>
          </a:p>
          <a:p>
            <a:r>
              <a:rPr lang="en-US" sz="1600" i="1" dirty="0"/>
              <a:t>&lt;head&gt;&lt;title&gt;An author&lt; /title&gt;&lt;/head&gt;</a:t>
            </a:r>
          </a:p>
          <a:p>
            <a:r>
              <a:rPr lang="en-US" sz="1600" i="1" dirty="0"/>
              <a:t>&lt;body </a:t>
            </a:r>
            <a:r>
              <a:rPr lang="en-US" sz="1600" i="1" dirty="0" err="1"/>
              <a:t>bgcolor</a:t>
            </a:r>
            <a:r>
              <a:rPr lang="en-US" sz="1600" i="1" dirty="0"/>
              <a:t>="white"&gt;</a:t>
            </a:r>
          </a:p>
          <a:p>
            <a:r>
              <a:rPr lang="en-US" sz="1600" i="1" dirty="0"/>
              <a:t>&lt;b&gt;</a:t>
            </a:r>
            <a:r>
              <a:rPr lang="en-US" sz="1600" i="1" dirty="0" err="1"/>
              <a:t>Grigoris</a:t>
            </a:r>
            <a:r>
              <a:rPr lang="en-US" sz="1600" i="1" dirty="0"/>
              <a:t> Antoniou&lt;/b&gt;&lt;</a:t>
            </a:r>
            <a:r>
              <a:rPr lang="en-US" sz="1600" i="1" dirty="0" err="1"/>
              <a:t>br</a:t>
            </a:r>
            <a:r>
              <a:rPr lang="en-US" sz="1600" i="1" dirty="0"/>
              <a:t>&gt;</a:t>
            </a:r>
          </a:p>
          <a:p>
            <a:r>
              <a:rPr lang="en-US" sz="1600" dirty="0"/>
              <a:t>University of Bremen</a:t>
            </a:r>
            <a:r>
              <a:rPr lang="en-US" sz="1600" i="1" dirty="0"/>
              <a:t>&lt;</a:t>
            </a:r>
            <a:r>
              <a:rPr lang="en-US" sz="1600" i="1" dirty="0" err="1"/>
              <a:t>br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i</a:t>
            </a:r>
            <a:r>
              <a:rPr lang="en-US" sz="1600" i="1" dirty="0"/>
              <a:t>&gt;ga@tzi.de&lt;/</a:t>
            </a:r>
            <a:r>
              <a:rPr lang="en-US" sz="1600" i="1" dirty="0" err="1"/>
              <a:t>i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&lt;/body&gt;</a:t>
            </a:r>
          </a:p>
          <a:p>
            <a:r>
              <a:rPr lang="en-US" sz="1600" i="1" dirty="0"/>
              <a:t>&lt;/html&gt;</a:t>
            </a:r>
            <a:endParaRPr lang="en-US" sz="1700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Επεξεργασία </a:t>
            </a:r>
            <a:r>
              <a:rPr lang="en-US" b="1" dirty="0"/>
              <a:t>(4/8)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Τα έγγραφα </a:t>
            </a:r>
            <a:r>
              <a:rPr lang="en-US" dirty="0"/>
              <a:t>XSLT </a:t>
            </a:r>
            <a:r>
              <a:rPr lang="el-GR" dirty="0"/>
              <a:t>είναι έγγραφα</a:t>
            </a:r>
            <a:r>
              <a:rPr lang="en-US" dirty="0"/>
              <a:t> XML</a:t>
            </a:r>
          </a:p>
          <a:p>
            <a:pPr lvl="1"/>
            <a:r>
              <a:rPr lang="el-GR" dirty="0"/>
              <a:t>Άρα, η </a:t>
            </a:r>
            <a:r>
              <a:rPr lang="en-US" dirty="0"/>
              <a:t>XSLT </a:t>
            </a:r>
            <a:r>
              <a:rPr lang="el-GR" dirty="0"/>
              <a:t>βρίσκεται «επάνω» από την</a:t>
            </a:r>
            <a:r>
              <a:rPr lang="en-US" dirty="0"/>
              <a:t> XML </a:t>
            </a:r>
          </a:p>
          <a:p>
            <a:r>
              <a:rPr lang="el-GR" dirty="0"/>
              <a:t>Το έγγραφο </a:t>
            </a:r>
            <a:r>
              <a:rPr lang="en-US" dirty="0"/>
              <a:t>XSLT </a:t>
            </a:r>
            <a:r>
              <a:rPr lang="el-GR" dirty="0"/>
              <a:t>ορίζει ένα </a:t>
            </a:r>
            <a:r>
              <a:rPr lang="el-GR" i="1" dirty="0"/>
              <a:t>πρότυπο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i="1" dirty="0"/>
              <a:t>template</a:t>
            </a:r>
            <a:r>
              <a:rPr lang="el-GR" i="1" dirty="0"/>
              <a:t>)</a:t>
            </a:r>
            <a:endParaRPr lang="en-US" i="1" dirty="0"/>
          </a:p>
          <a:p>
            <a:pPr lvl="1"/>
            <a:r>
              <a:rPr lang="el-GR" dirty="0"/>
              <a:t>Σε αυτήν την περίπτωση, ένα έγγραφο </a:t>
            </a:r>
            <a:r>
              <a:rPr lang="en-US" dirty="0"/>
              <a:t>HTML</a:t>
            </a:r>
            <a:r>
              <a:rPr lang="el-GR" dirty="0"/>
              <a:t> με μερικά δεσμευτικά θέσης για την εισαγωγή περιεχομένου</a:t>
            </a:r>
            <a:r>
              <a:rPr lang="en-US" dirty="0"/>
              <a:t> </a:t>
            </a:r>
          </a:p>
          <a:p>
            <a:r>
              <a:rPr lang="el-GR" dirty="0"/>
              <a:t>Στο προηγούμενο έγγραφο </a:t>
            </a:r>
            <a:r>
              <a:rPr lang="en-US" dirty="0"/>
              <a:t>XSLT (</a:t>
            </a:r>
            <a:r>
              <a:rPr lang="el-GR" dirty="0"/>
              <a:t>παράδειγμα</a:t>
            </a:r>
            <a:r>
              <a:rPr lang="en-US" dirty="0"/>
              <a:t>)</a:t>
            </a:r>
          </a:p>
          <a:p>
            <a:pPr lvl="1"/>
            <a:r>
              <a:rPr lang="el-GR" dirty="0"/>
              <a:t>Το στοιχείο </a:t>
            </a:r>
            <a:r>
              <a:rPr lang="en-US" i="1" dirty="0" err="1"/>
              <a:t>xsl:value</a:t>
            </a:r>
            <a:r>
              <a:rPr lang="en-US" i="1" dirty="0"/>
              <a:t>-of</a:t>
            </a:r>
            <a:r>
              <a:rPr lang="en-US" dirty="0"/>
              <a:t> </a:t>
            </a:r>
            <a:r>
              <a:rPr lang="el-GR" dirty="0"/>
              <a:t>επιστρέφει την τιμή ενός στοιχείου και την αντιγράφει στο έγγραφο εξόδου</a:t>
            </a:r>
            <a:endParaRPr lang="en-US" dirty="0"/>
          </a:p>
          <a:p>
            <a:pPr lvl="2"/>
            <a:r>
              <a:rPr lang="el-GR" dirty="0"/>
              <a:t>Τοποθετεί περιεχόμενο στο πρότυπο</a:t>
            </a:r>
            <a:endParaRPr lang="en-US" dirty="0"/>
          </a:p>
          <a:p>
            <a:r>
              <a:rPr lang="el-GR" dirty="0"/>
              <a:t>Ας υποθέσουμε τώρα ότι είχαμε ένα έγγραφο </a:t>
            </a:r>
            <a:r>
              <a:rPr lang="en-US" dirty="0"/>
              <a:t>XML </a:t>
            </a:r>
            <a:r>
              <a:rPr lang="el-GR" dirty="0"/>
              <a:t>με λεπτομέρειες για διάφορους συγγραφείς</a:t>
            </a:r>
            <a:endParaRPr lang="en-US" dirty="0"/>
          </a:p>
          <a:p>
            <a:r>
              <a:rPr lang="el-GR" dirty="0"/>
              <a:t>Σε τέτοιες περιπτώσεις, ορίζεται ένα ειδικό πρότυπο για τα στοιχεία </a:t>
            </a:r>
            <a:r>
              <a:rPr lang="en-US" i="1" dirty="0"/>
              <a:t>author</a:t>
            </a:r>
            <a:r>
              <a:rPr lang="el-GR" i="1" dirty="0"/>
              <a:t>,</a:t>
            </a:r>
            <a:r>
              <a:rPr lang="el-GR" dirty="0"/>
              <a:t> το οποίο χρησιμοποιείται από το κύριο πρότυπο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Επεξεργασία </a:t>
            </a:r>
            <a:r>
              <a:rPr lang="en-US" b="1" dirty="0"/>
              <a:t>(5/8)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397024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Θεωρείστε το παρακάτω έγγραφο εισόδου</a:t>
            </a:r>
            <a:r>
              <a:rPr lang="en-US" dirty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3935760" y="2060848"/>
            <a:ext cx="4104456" cy="33843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&lt;authors&gt;</a:t>
            </a:r>
          </a:p>
          <a:p>
            <a:r>
              <a:rPr lang="en-US" sz="1700" i="1" dirty="0"/>
              <a:t>&lt;author&gt;</a:t>
            </a:r>
          </a:p>
          <a:p>
            <a:r>
              <a:rPr lang="en-US" sz="1700" i="1" dirty="0"/>
              <a:t>&lt;name&gt;</a:t>
            </a:r>
            <a:r>
              <a:rPr lang="en-US" sz="1700" i="1" dirty="0" err="1"/>
              <a:t>Grigoris</a:t>
            </a:r>
            <a:r>
              <a:rPr lang="en-US" sz="1700" i="1" dirty="0"/>
              <a:t> Antoniou&lt;/name&gt;</a:t>
            </a:r>
          </a:p>
          <a:p>
            <a:r>
              <a:rPr lang="en-US" sz="1700" i="1" dirty="0"/>
              <a:t>&lt;affiliation&gt;University of Bremen&lt;/affiliation&gt;</a:t>
            </a:r>
          </a:p>
          <a:p>
            <a:r>
              <a:rPr lang="en-US" sz="1700" i="1" dirty="0"/>
              <a:t>&lt;email&gt;ga@tzi.de&lt;/email&gt;</a:t>
            </a:r>
          </a:p>
          <a:p>
            <a:r>
              <a:rPr lang="en-US" sz="1700" i="1" dirty="0"/>
              <a:t>&lt;/author&gt;</a:t>
            </a:r>
          </a:p>
          <a:p>
            <a:r>
              <a:rPr lang="en-US" sz="1700" i="1" dirty="0"/>
              <a:t>&lt;author&gt;</a:t>
            </a:r>
          </a:p>
          <a:p>
            <a:r>
              <a:rPr lang="en-US" sz="1700" i="1" dirty="0"/>
              <a:t>&lt;name&gt;David </a:t>
            </a:r>
            <a:r>
              <a:rPr lang="en-US" sz="1700" i="1" dirty="0" err="1"/>
              <a:t>Billington</a:t>
            </a:r>
            <a:r>
              <a:rPr lang="en-US" sz="1700" i="1" dirty="0"/>
              <a:t>&lt;/name&gt;</a:t>
            </a:r>
          </a:p>
          <a:p>
            <a:r>
              <a:rPr lang="en-US" sz="1700" i="1" dirty="0"/>
              <a:t>&lt;affiliation&gt;Griffith University&lt;/affiliation&gt;</a:t>
            </a:r>
          </a:p>
          <a:p>
            <a:r>
              <a:rPr lang="en-US" sz="1700" i="1" dirty="0"/>
              <a:t>&lt;email&gt;david@gu.edu.net&lt;/email&gt;</a:t>
            </a:r>
          </a:p>
          <a:p>
            <a:r>
              <a:rPr lang="en-US" sz="1700" i="1" dirty="0"/>
              <a:t>&lt;/author&gt;</a:t>
            </a:r>
          </a:p>
          <a:p>
            <a:r>
              <a:rPr lang="en-US" sz="1700" i="1" dirty="0"/>
              <a:t>&lt;/authors&gt;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Επεξεργασία </a:t>
            </a:r>
            <a:r>
              <a:rPr lang="en-US" b="1" dirty="0"/>
              <a:t>(6/8)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2776352" cy="1189112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Ορίζουμε το ακόλουθο έγγραφο </a:t>
            </a:r>
            <a:r>
              <a:rPr lang="en-US" dirty="0"/>
              <a:t>XSLT: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5735960" y="1296144"/>
            <a:ext cx="4644008" cy="54452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/>
              <a:t>&lt;?xml version="1.0" encoding="UTF-16"?&gt;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xsl:stylesheet</a:t>
            </a:r>
            <a:r>
              <a:rPr lang="en-US" sz="1600" i="1" dirty="0"/>
              <a:t> version="1.0"</a:t>
            </a:r>
          </a:p>
          <a:p>
            <a:r>
              <a:rPr lang="en-US" sz="1600" dirty="0" err="1"/>
              <a:t>xmlns:xsl</a:t>
            </a:r>
            <a:r>
              <a:rPr lang="en-US" sz="1600" dirty="0"/>
              <a:t>="http://www.w3.org/1999/XSL/Transform"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xsl:template</a:t>
            </a:r>
            <a:r>
              <a:rPr lang="en-US" sz="1600" i="1" dirty="0"/>
              <a:t> match="/"&gt;</a:t>
            </a:r>
          </a:p>
          <a:p>
            <a:r>
              <a:rPr lang="en-US" sz="1600" i="1" dirty="0"/>
              <a:t>&lt;html&gt;</a:t>
            </a:r>
          </a:p>
          <a:p>
            <a:r>
              <a:rPr lang="en-US" sz="1600" i="1" dirty="0"/>
              <a:t>&lt;head&gt;&lt;title&gt;Authors&lt; /title&gt;&lt;/head&gt;</a:t>
            </a:r>
          </a:p>
          <a:p>
            <a:r>
              <a:rPr lang="en-US" sz="1600" i="1" dirty="0"/>
              <a:t>&lt;body </a:t>
            </a:r>
            <a:r>
              <a:rPr lang="en-US" sz="1600" i="1" dirty="0" err="1"/>
              <a:t>bgcolor</a:t>
            </a:r>
            <a:r>
              <a:rPr lang="en-US" sz="1600" i="1" dirty="0"/>
              <a:t>="white"&gt;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xsl:apply</a:t>
            </a:r>
            <a:r>
              <a:rPr lang="en-US" sz="1600" i="1" dirty="0"/>
              <a:t>-templates select="authors"/&gt;</a:t>
            </a:r>
          </a:p>
          <a:p>
            <a:r>
              <a:rPr lang="en-US" sz="1600" i="1" dirty="0"/>
              <a:t>&lt;!-- Apply templates for AUTHORS children --&gt;</a:t>
            </a:r>
          </a:p>
          <a:p>
            <a:r>
              <a:rPr lang="en-US" sz="1600" i="1" dirty="0"/>
              <a:t>&lt;/body&gt;</a:t>
            </a:r>
          </a:p>
          <a:p>
            <a:r>
              <a:rPr lang="en-US" sz="1600" i="1" dirty="0"/>
              <a:t>&lt;/html&gt;</a:t>
            </a:r>
          </a:p>
          <a:p>
            <a:r>
              <a:rPr lang="en-US" sz="1600" i="1" dirty="0"/>
              <a:t>&lt;/</a:t>
            </a:r>
            <a:r>
              <a:rPr lang="en-US" sz="1600" i="1" dirty="0" err="1"/>
              <a:t>xsl:template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xsl:template</a:t>
            </a:r>
            <a:r>
              <a:rPr lang="en-US" sz="1600" i="1" dirty="0"/>
              <a:t> match="authors"&gt;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xsl:apply</a:t>
            </a:r>
            <a:r>
              <a:rPr lang="en-US" sz="1600" i="1" dirty="0"/>
              <a:t>-templates select="author"/&gt;</a:t>
            </a:r>
          </a:p>
          <a:p>
            <a:r>
              <a:rPr lang="en-US" sz="1600" i="1" dirty="0"/>
              <a:t>&lt;/</a:t>
            </a:r>
            <a:r>
              <a:rPr lang="en-US" sz="1600" i="1" dirty="0" err="1"/>
              <a:t>xsl:template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xsl:template</a:t>
            </a:r>
            <a:r>
              <a:rPr lang="en-US" sz="1600" i="1" dirty="0"/>
              <a:t> match="author"&gt;</a:t>
            </a:r>
          </a:p>
          <a:p>
            <a:r>
              <a:rPr lang="en-US" sz="1600" i="1" dirty="0"/>
              <a:t>&lt;h2&gt;&lt;</a:t>
            </a:r>
            <a:r>
              <a:rPr lang="en-US" sz="1600" i="1" dirty="0" err="1"/>
              <a:t>xsl:value</a:t>
            </a:r>
            <a:r>
              <a:rPr lang="en-US" sz="1600" i="1" dirty="0"/>
              <a:t>-of select="name"/&gt;&lt;/h2&gt;</a:t>
            </a:r>
          </a:p>
          <a:p>
            <a:r>
              <a:rPr lang="en-US" sz="1600" dirty="0"/>
              <a:t>Affiliation:</a:t>
            </a:r>
            <a:r>
              <a:rPr lang="en-US" sz="1600" i="1" dirty="0"/>
              <a:t>&lt;</a:t>
            </a:r>
            <a:r>
              <a:rPr lang="en-US" sz="1600" i="1" dirty="0" err="1"/>
              <a:t>xsl:value</a:t>
            </a:r>
            <a:r>
              <a:rPr lang="en-US" sz="1600" i="1" dirty="0"/>
              <a:t>-of select="affiliation"/&gt;&lt;</a:t>
            </a:r>
            <a:r>
              <a:rPr lang="en-US" sz="1600" i="1" dirty="0" err="1"/>
              <a:t>br</a:t>
            </a:r>
            <a:r>
              <a:rPr lang="en-US" sz="1600" i="1" dirty="0"/>
              <a:t>&gt;</a:t>
            </a:r>
          </a:p>
          <a:p>
            <a:r>
              <a:rPr lang="en-US" sz="1600" dirty="0"/>
              <a:t>Email: </a:t>
            </a:r>
            <a:r>
              <a:rPr lang="en-US" sz="1600" i="1" dirty="0"/>
              <a:t>&lt;</a:t>
            </a:r>
            <a:r>
              <a:rPr lang="en-US" sz="1600" i="1" dirty="0" err="1"/>
              <a:t>xsl:value</a:t>
            </a:r>
            <a:r>
              <a:rPr lang="en-US" sz="1600" i="1" dirty="0"/>
              <a:t>-of select="email"/&gt;</a:t>
            </a:r>
          </a:p>
          <a:p>
            <a:r>
              <a:rPr lang="en-US" sz="1600" i="1" dirty="0"/>
              <a:t>&lt;p&gt;</a:t>
            </a:r>
          </a:p>
          <a:p>
            <a:r>
              <a:rPr lang="en-US" sz="1600" i="1" dirty="0"/>
              <a:t>&lt;/</a:t>
            </a:r>
            <a:r>
              <a:rPr lang="en-US" sz="1600" i="1" dirty="0" err="1"/>
              <a:t>xsl:template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&lt;/</a:t>
            </a:r>
            <a:r>
              <a:rPr lang="en-US" sz="1600" i="1" dirty="0" err="1"/>
              <a:t>xsl:stylesheet</a:t>
            </a:r>
            <a:r>
              <a:rPr lang="en-US" sz="1600" i="1" dirty="0"/>
              <a:t>&gt;</a:t>
            </a:r>
            <a:endParaRPr lang="en-US" sz="1700" i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Επεξεργασία </a:t>
            </a:r>
            <a:r>
              <a:rPr lang="en-US" b="1" dirty="0"/>
              <a:t>(7/8)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495600" y="1447800"/>
            <a:ext cx="3528392" cy="469032"/>
          </a:xfrm>
        </p:spPr>
        <p:txBody>
          <a:bodyPr>
            <a:normAutofit/>
          </a:bodyPr>
          <a:lstStyle/>
          <a:p>
            <a:r>
              <a:rPr lang="el-GR" sz="2000" dirty="0"/>
              <a:t>Η παραγόμενη έξοδος είναι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639616" y="1988840"/>
            <a:ext cx="3456384" cy="33843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&lt;html&gt;</a:t>
            </a:r>
          </a:p>
          <a:p>
            <a:r>
              <a:rPr lang="en-US" sz="1700" i="1" dirty="0"/>
              <a:t>&lt;head&gt;&lt;title&gt;Authors&lt; /title&gt;&lt;/head&gt;</a:t>
            </a:r>
          </a:p>
          <a:p>
            <a:r>
              <a:rPr lang="en-US" sz="1700" i="1" dirty="0"/>
              <a:t>&lt;body </a:t>
            </a:r>
            <a:r>
              <a:rPr lang="en-US" sz="1700" i="1" dirty="0" err="1"/>
              <a:t>bgcolor</a:t>
            </a:r>
            <a:r>
              <a:rPr lang="en-US" sz="1700" i="1" dirty="0"/>
              <a:t>="white"&gt;</a:t>
            </a:r>
          </a:p>
          <a:p>
            <a:r>
              <a:rPr lang="en-US" sz="1700" i="1" dirty="0"/>
              <a:t>&lt;h2&gt;</a:t>
            </a:r>
            <a:r>
              <a:rPr lang="en-US" sz="1700" i="1" dirty="0" err="1"/>
              <a:t>Grigoris</a:t>
            </a:r>
            <a:r>
              <a:rPr lang="en-US" sz="1700" i="1" dirty="0"/>
              <a:t> Antoniou&lt;/h2&gt;</a:t>
            </a:r>
          </a:p>
          <a:p>
            <a:r>
              <a:rPr lang="en-US" sz="1700" dirty="0"/>
              <a:t>Affiliation: University of Bremen</a:t>
            </a:r>
            <a:r>
              <a:rPr lang="en-US" sz="1700" i="1" dirty="0"/>
              <a:t>&lt;</a:t>
            </a:r>
            <a:r>
              <a:rPr lang="en-US" sz="1700" i="1" dirty="0" err="1"/>
              <a:t>br</a:t>
            </a:r>
            <a:r>
              <a:rPr lang="en-US" sz="1700" i="1" dirty="0"/>
              <a:t>&gt;</a:t>
            </a:r>
          </a:p>
          <a:p>
            <a:r>
              <a:rPr lang="en-US" sz="1700" dirty="0"/>
              <a:t>Email: ga@tzi.de</a:t>
            </a:r>
          </a:p>
          <a:p>
            <a:r>
              <a:rPr lang="en-US" sz="1700" i="1" dirty="0"/>
              <a:t>&lt;p&gt;</a:t>
            </a:r>
          </a:p>
          <a:p>
            <a:r>
              <a:rPr lang="en-US" sz="1700" i="1" dirty="0"/>
              <a:t>&lt;h2&gt;David </a:t>
            </a:r>
            <a:r>
              <a:rPr lang="en-US" sz="1700" i="1" dirty="0" err="1"/>
              <a:t>Billington</a:t>
            </a:r>
            <a:r>
              <a:rPr lang="en-US" sz="1700" i="1" dirty="0"/>
              <a:t>&lt;/h2&gt;</a:t>
            </a:r>
          </a:p>
          <a:p>
            <a:r>
              <a:rPr lang="en-US" sz="1700" dirty="0"/>
              <a:t>Affiliation: Griffith University</a:t>
            </a:r>
            <a:r>
              <a:rPr lang="en-US" sz="1700" i="1" dirty="0"/>
              <a:t>&lt;</a:t>
            </a:r>
            <a:r>
              <a:rPr lang="en-US" sz="1700" i="1" dirty="0" err="1"/>
              <a:t>br</a:t>
            </a:r>
            <a:r>
              <a:rPr lang="en-US" sz="1700" i="1" dirty="0"/>
              <a:t>&gt;</a:t>
            </a:r>
          </a:p>
          <a:p>
            <a:r>
              <a:rPr lang="en-US" sz="1700" dirty="0"/>
              <a:t>Email: david@gu.edu.net</a:t>
            </a:r>
          </a:p>
          <a:p>
            <a:r>
              <a:rPr lang="en-US" sz="1700" i="1" dirty="0"/>
              <a:t>&lt;p&gt;</a:t>
            </a:r>
          </a:p>
          <a:p>
            <a:r>
              <a:rPr lang="en-US" sz="1700" i="1" dirty="0"/>
              <a:t>&lt;/body&gt;</a:t>
            </a:r>
          </a:p>
          <a:p>
            <a:r>
              <a:rPr lang="en-US" sz="1700" i="1" dirty="0"/>
              <a:t>&lt;/html&gt;</a:t>
            </a: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6023992" y="1484784"/>
            <a:ext cx="4536504" cy="5373216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3200" dirty="0"/>
              <a:t>Το στοιχείο</a:t>
            </a:r>
            <a:r>
              <a:rPr lang="en-US" sz="3200" dirty="0"/>
              <a:t> </a:t>
            </a:r>
            <a:r>
              <a:rPr lang="en-US" sz="3200" i="1" dirty="0" err="1"/>
              <a:t>xsl:apply</a:t>
            </a:r>
            <a:r>
              <a:rPr lang="en-US" sz="3200" i="1" dirty="0"/>
              <a:t>-templates</a:t>
            </a:r>
            <a:r>
              <a:rPr lang="en-US" sz="3200" dirty="0"/>
              <a:t> </a:t>
            </a:r>
            <a:r>
              <a:rPr lang="el-GR" sz="3200" dirty="0"/>
              <a:t>προκαλεί την αντιπαραβολή όλων των παιδιών του κόμβου αναφοράς με την επιλεγμένη παράσταση διαδρομής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900" dirty="0"/>
              <a:t>Π.χ. αν το τρέχον πρότυπο εφαρμόζεται στη διαδρομή / τότε το στοιχείο </a:t>
            </a:r>
            <a:r>
              <a:rPr lang="en-US" sz="2900" i="1" dirty="0" err="1"/>
              <a:t>xsl:apply</a:t>
            </a:r>
            <a:r>
              <a:rPr lang="en-US" sz="2900" i="1" dirty="0"/>
              <a:t>-templates</a:t>
            </a:r>
            <a:r>
              <a:rPr lang="en-US" sz="2900" dirty="0"/>
              <a:t> </a:t>
            </a:r>
            <a:r>
              <a:rPr lang="el-GR" sz="2900" dirty="0"/>
              <a:t>εφαρμόζεται στο στοιχείο-ρίζα, το οποίο σε αυτήν την περίπτωση είναι το στοιχείο</a:t>
            </a:r>
            <a:r>
              <a:rPr lang="en-US" sz="2900" dirty="0"/>
              <a:t> </a:t>
            </a:r>
            <a:r>
              <a:rPr lang="en-US" sz="2900" i="1" dirty="0"/>
              <a:t>authors</a:t>
            </a:r>
            <a:endParaRPr lang="en-US" sz="2900" dirty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900" dirty="0"/>
              <a:t>Και αν ο τρέχων κόμβος είναι το στοιχείο </a:t>
            </a:r>
            <a:r>
              <a:rPr lang="en-US" sz="2900" i="1" dirty="0"/>
              <a:t>authors</a:t>
            </a:r>
            <a:r>
              <a:rPr lang="el-GR" sz="2900" i="1" dirty="0"/>
              <a:t>,</a:t>
            </a:r>
            <a:r>
              <a:rPr lang="el-GR" sz="2900" dirty="0"/>
              <a:t>τότε το στοιχείο </a:t>
            </a:r>
            <a:r>
              <a:rPr lang="en-US" sz="2900" i="1" dirty="0" err="1"/>
              <a:t>xsl:apply</a:t>
            </a:r>
            <a:r>
              <a:rPr lang="en-US" sz="2900" i="1" dirty="0"/>
              <a:t>-templates select="author"</a:t>
            </a:r>
            <a:r>
              <a:rPr lang="en-US" sz="2900" dirty="0"/>
              <a:t> </a:t>
            </a:r>
            <a:r>
              <a:rPr lang="el-GR" sz="2900" dirty="0"/>
              <a:t>προκαλεί την εφαρμογή του προτύπου για τα στοιχεία </a:t>
            </a:r>
            <a:r>
              <a:rPr lang="en-US" sz="2900" dirty="0"/>
              <a:t>author </a:t>
            </a:r>
            <a:r>
              <a:rPr lang="el-GR" sz="2900" dirty="0"/>
              <a:t>σε όλα τα παιδιά τύπου</a:t>
            </a:r>
            <a:r>
              <a:rPr lang="en-US" sz="2900" dirty="0"/>
              <a:t> author </a:t>
            </a:r>
            <a:r>
              <a:rPr lang="el-GR" sz="2900" dirty="0"/>
              <a:t>του στοιχείου</a:t>
            </a:r>
            <a:r>
              <a:rPr lang="en-US" sz="2900" dirty="0"/>
              <a:t> authors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3200" dirty="0"/>
              <a:t>Ο ορισμός ενός προτύπου για κάθε τύπο στοιχείων του εγγράφου αποτελεί καλή πρακτική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Επεξεργασία </a:t>
            </a:r>
            <a:r>
              <a:rPr lang="en-US" b="1" dirty="0"/>
              <a:t>(</a:t>
            </a:r>
            <a:r>
              <a:rPr lang="en-US" b="1"/>
              <a:t>8/8)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3205336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Τώρα, ας στρέψουμε την προσοχή μας στα χαρακτηριστικά</a:t>
            </a:r>
            <a:endParaRPr lang="en-US" dirty="0"/>
          </a:p>
          <a:p>
            <a:r>
              <a:rPr lang="el-GR" dirty="0"/>
              <a:t>Έστω ότι θέλουμε να επεξεργαστούμε το στοιχείο</a:t>
            </a:r>
            <a:endParaRPr lang="en-US" dirty="0"/>
          </a:p>
          <a:p>
            <a:pPr lvl="1"/>
            <a:r>
              <a:rPr lang="en-US" i="1" dirty="0"/>
              <a:t>&lt;person </a:t>
            </a:r>
            <a:r>
              <a:rPr lang="en-US" i="1" dirty="0" err="1"/>
              <a:t>firstname</a:t>
            </a:r>
            <a:r>
              <a:rPr lang="en-US" i="1" dirty="0"/>
              <a:t>="John" </a:t>
            </a:r>
            <a:r>
              <a:rPr lang="en-US" i="1" dirty="0" err="1"/>
              <a:t>lastname</a:t>
            </a:r>
            <a:r>
              <a:rPr lang="en-US" i="1" dirty="0"/>
              <a:t>="Woo"/&gt; </a:t>
            </a:r>
            <a:r>
              <a:rPr lang="el-GR" dirty="0"/>
              <a:t>με τη γλώσσα</a:t>
            </a:r>
            <a:r>
              <a:rPr lang="en-US" dirty="0"/>
              <a:t> XSLT</a:t>
            </a:r>
          </a:p>
          <a:p>
            <a:r>
              <a:rPr lang="el-GR" dirty="0"/>
              <a:t>Επιθυμούμε να προσθέσουμε τιμές χαρακτηριστικών στο πρότυπο</a:t>
            </a:r>
            <a:endParaRPr lang="en-US" dirty="0"/>
          </a:p>
          <a:p>
            <a:pPr lvl="1"/>
            <a:r>
              <a:rPr lang="el-GR" dirty="0"/>
              <a:t>Στην</a:t>
            </a:r>
            <a:r>
              <a:rPr lang="en-US" dirty="0"/>
              <a:t> XSLT, </a:t>
            </a:r>
            <a:r>
              <a:rPr lang="el-GR" dirty="0"/>
              <a:t>το στοιχείο </a:t>
            </a:r>
            <a:r>
              <a:rPr lang="en-US" i="1" dirty="0" err="1"/>
              <a:t>xsl:value</a:t>
            </a:r>
            <a:r>
              <a:rPr lang="en-US" i="1" dirty="0"/>
              <a:t>-of</a:t>
            </a:r>
            <a:r>
              <a:rPr lang="en-US" dirty="0"/>
              <a:t> </a:t>
            </a:r>
            <a:r>
              <a:rPr lang="el-GR" dirty="0"/>
              <a:t>δίνει τη θέση του στα δεδομένα που περικλείονται από </a:t>
            </a:r>
            <a:r>
              <a:rPr lang="el-GR" dirty="0" err="1"/>
              <a:t>άγκυστρα</a:t>
            </a:r>
            <a:r>
              <a:rPr lang="el-GR" dirty="0"/>
              <a:t> </a:t>
            </a:r>
            <a:endParaRPr lang="en-US" dirty="0"/>
          </a:p>
          <a:p>
            <a:r>
              <a:rPr lang="el-GR" dirty="0"/>
              <a:t>Ο σωστός τρόπος να ορίσουμε ένα πρότυπο γι’ αυτό το παράδειγμα είναι ο ακόλουθος</a:t>
            </a:r>
            <a:r>
              <a:rPr lang="en-US" dirty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19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3287688" y="4797152"/>
            <a:ext cx="5904656" cy="11521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</a:t>
            </a:r>
            <a:r>
              <a:rPr lang="en-US" sz="1700" i="1" dirty="0" err="1"/>
              <a:t>xsl:template</a:t>
            </a:r>
            <a:r>
              <a:rPr lang="en-US" sz="1700" i="1" dirty="0"/>
              <a:t> match="person"&gt;</a:t>
            </a:r>
          </a:p>
          <a:p>
            <a:r>
              <a:rPr lang="en-US" sz="1700" i="1" dirty="0"/>
              <a:t>&lt;person </a:t>
            </a:r>
            <a:r>
              <a:rPr lang="en-US" sz="1700" dirty="0" err="1"/>
              <a:t>firstname</a:t>
            </a:r>
            <a:r>
              <a:rPr lang="en-US" sz="1700" dirty="0"/>
              <a:t>="{@</a:t>
            </a:r>
            <a:r>
              <a:rPr lang="en-US" sz="1700" dirty="0" err="1"/>
              <a:t>firstname</a:t>
            </a:r>
            <a:r>
              <a:rPr lang="en-US" sz="1700" dirty="0"/>
              <a:t>}” </a:t>
            </a:r>
            <a:r>
              <a:rPr lang="en-US" sz="1700" dirty="0" err="1"/>
              <a:t>lastname</a:t>
            </a:r>
            <a:r>
              <a:rPr lang="en-US" sz="1700" dirty="0"/>
              <a:t>="{@</a:t>
            </a:r>
            <a:r>
              <a:rPr lang="en-US" sz="1700" dirty="0" err="1"/>
              <a:t>lastname</a:t>
            </a:r>
            <a:r>
              <a:rPr lang="en-US" sz="1700" dirty="0"/>
              <a:t>}"/</a:t>
            </a:r>
            <a:r>
              <a:rPr lang="en-US" sz="1700" i="1" dirty="0"/>
              <a:t>&gt;</a:t>
            </a:r>
          </a:p>
          <a:p>
            <a:r>
              <a:rPr lang="en-US" sz="1700" i="1" dirty="0"/>
              <a:t>&lt;/</a:t>
            </a:r>
            <a:r>
              <a:rPr lang="en-US" sz="1700" i="1" dirty="0" err="1"/>
              <a:t>xsl:template</a:t>
            </a:r>
            <a:r>
              <a:rPr lang="en-US" sz="1700" i="1" dirty="0"/>
              <a:t>&gt;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Χώροι Ονομάτων </a:t>
            </a:r>
            <a:r>
              <a:rPr lang="en-US" b="1" dirty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11624" y="1447800"/>
            <a:ext cx="7746064" cy="5149552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Ένα από τα κύρια πλεονεκτήματα της χρήσης της </a:t>
            </a:r>
            <a:r>
              <a:rPr lang="en-US" dirty="0"/>
              <a:t>XML</a:t>
            </a:r>
            <a:r>
              <a:rPr lang="el-GR" dirty="0"/>
              <a:t> ως καθολικής γλώσσας (</a:t>
            </a:r>
            <a:r>
              <a:rPr lang="el-GR" dirty="0" err="1"/>
              <a:t>μετα</a:t>
            </a:r>
            <a:r>
              <a:rPr lang="el-GR" dirty="0"/>
              <a:t>)σήμανσης είναι η δυνατότητα προσπέλασης πληροφοριών από διάφορες πηγές</a:t>
            </a:r>
          </a:p>
          <a:p>
            <a:pPr lvl="1"/>
            <a:r>
              <a:rPr lang="el-GR" dirty="0"/>
              <a:t>Από τεχνικής άποψης, ένα έγγραφο </a:t>
            </a:r>
            <a:r>
              <a:rPr lang="en-US" dirty="0"/>
              <a:t>XML </a:t>
            </a:r>
            <a:r>
              <a:rPr lang="el-GR" dirty="0"/>
              <a:t>μπορεί να χρησιμοποιεί περισσότερα από ένα</a:t>
            </a:r>
            <a:r>
              <a:rPr lang="en-US" dirty="0"/>
              <a:t> DTD </a:t>
            </a:r>
            <a:r>
              <a:rPr lang="el-GR" dirty="0"/>
              <a:t>ή σχήματα</a:t>
            </a:r>
            <a:endParaRPr lang="en-US" dirty="0"/>
          </a:p>
          <a:p>
            <a:r>
              <a:rPr lang="el-GR" dirty="0"/>
              <a:t>Όμως αφού κάθε δομικό έγγραφο αναπτύχθηκε ανεξάρτητα, οι </a:t>
            </a:r>
            <a:r>
              <a:rPr lang="el-GR" i="1" dirty="0"/>
              <a:t>συγκρούσεις ονομάτων </a:t>
            </a:r>
            <a:r>
              <a:rPr lang="el-GR" dirty="0"/>
              <a:t>είναι αναπόφευκτες</a:t>
            </a:r>
          </a:p>
          <a:p>
            <a:pPr lvl="1"/>
            <a:r>
              <a:rPr lang="el-GR" dirty="0"/>
              <a:t>Αν τα</a:t>
            </a:r>
            <a:r>
              <a:rPr lang="en-US" dirty="0"/>
              <a:t> DTD A </a:t>
            </a:r>
            <a:r>
              <a:rPr lang="el-GR" dirty="0"/>
              <a:t>και</a:t>
            </a:r>
            <a:r>
              <a:rPr lang="en-US" dirty="0"/>
              <a:t> B </a:t>
            </a:r>
            <a:r>
              <a:rPr lang="el-GR" dirty="0"/>
              <a:t>ορίζουν ένα στοιχείο τύπου</a:t>
            </a:r>
            <a:r>
              <a:rPr lang="en-US" dirty="0"/>
              <a:t> </a:t>
            </a:r>
            <a:r>
              <a:rPr lang="en-US" i="1" dirty="0"/>
              <a:t>e </a:t>
            </a:r>
            <a:r>
              <a:rPr lang="el-GR" dirty="0"/>
              <a:t>με διαφορετικούς τρόπους, ο συντακτικός αναλυτής που θα προσπαθήσει να επικυρώσει ένα έγγραφο </a:t>
            </a:r>
            <a:r>
              <a:rPr lang="en-US" dirty="0"/>
              <a:t>XML</a:t>
            </a:r>
            <a:r>
              <a:rPr lang="el-GR" dirty="0"/>
              <a:t>, στο οποίο εμφανίζεται ένα στοιχείο </a:t>
            </a:r>
            <a:r>
              <a:rPr lang="en-US" i="1" dirty="0"/>
              <a:t>e</a:t>
            </a:r>
            <a:r>
              <a:rPr lang="el-GR" i="1" dirty="0"/>
              <a:t>,</a:t>
            </a:r>
            <a:r>
              <a:rPr lang="el-GR" dirty="0"/>
              <a:t> πρέπει να γνωρίζει ποιο </a:t>
            </a:r>
            <a:r>
              <a:rPr lang="en-US" dirty="0"/>
              <a:t>DTD </a:t>
            </a:r>
            <a:r>
              <a:rPr lang="el-GR" dirty="0"/>
              <a:t>να χρησιμοποιήσει για την επικύρωση </a:t>
            </a:r>
            <a:endParaRPr lang="en-US" dirty="0"/>
          </a:p>
          <a:p>
            <a:r>
              <a:rPr lang="el-GR" dirty="0"/>
              <a:t>Η τεχνική λύση είναι απλή</a:t>
            </a:r>
            <a:r>
              <a:rPr lang="en-US" dirty="0"/>
              <a:t>: </a:t>
            </a:r>
            <a:r>
              <a:rPr lang="el-GR" dirty="0"/>
              <a:t>η αποσαφήνιση επιτυγχάνεται με τη χρήση διαφορετικού προθέματος για κάθε </a:t>
            </a:r>
            <a:r>
              <a:rPr lang="en-US" dirty="0"/>
              <a:t>DTD </a:t>
            </a:r>
            <a:r>
              <a:rPr lang="el-GR" dirty="0"/>
              <a:t>ή σχήμα</a:t>
            </a:r>
            <a:endParaRPr lang="en-US" dirty="0"/>
          </a:p>
          <a:p>
            <a:r>
              <a:rPr lang="el-GR" dirty="0"/>
              <a:t>Το πρόθεμα χωρίζεται από το τοπικό όνομα με άνω και κάτω τελεία</a:t>
            </a:r>
            <a:r>
              <a:rPr lang="en-US" dirty="0"/>
              <a:t>:</a:t>
            </a:r>
          </a:p>
          <a:p>
            <a:pPr lvl="1"/>
            <a:r>
              <a:rPr lang="en-US" i="1" dirty="0" err="1"/>
              <a:t>prefix:name</a:t>
            </a:r>
            <a:endParaRPr lang="el-GR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Χώροι Ονομάτων</a:t>
            </a:r>
            <a:r>
              <a:rPr lang="en-US" b="1" dirty="0"/>
              <a:t>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98408" y="1196752"/>
            <a:ext cx="7962088" cy="2413248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Για παράδειγμα, θεωρείστε μία κοινοπραξία ανάμεσα σε δύο πανεπιστήμια με σκοπό την παρουσίαση μιας ενοποιημένης προβολής των φοιτητών μέσω δικτύου</a:t>
            </a:r>
            <a:endParaRPr lang="en-US" dirty="0"/>
          </a:p>
          <a:p>
            <a:r>
              <a:rPr lang="el-GR" dirty="0"/>
              <a:t>Κάθε πανεπιστήμιο χρησιμοποιεί τη δική του ορολογία και υπάρχουν διαφορές</a:t>
            </a:r>
            <a:endParaRPr lang="en-US" dirty="0"/>
          </a:p>
          <a:p>
            <a:pPr lvl="1"/>
            <a:r>
              <a:rPr lang="el-GR" sz="3100" dirty="0"/>
              <a:t>Π.χ. οι λέκτορες στο πρώτο δεν θεωρούνται τακτικό ακαδημαϊκό προσωπικό, σε αντίθεση με το δεύτερο</a:t>
            </a:r>
            <a:endParaRPr lang="en-US" sz="3100" dirty="0"/>
          </a:p>
          <a:p>
            <a:r>
              <a:rPr lang="el-GR" dirty="0"/>
              <a:t>Στο παρακάτω παράδειγμα φαίνεται πώς μπορεί να επιτευχθεί η αποσαφήνιση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567608" y="3429000"/>
            <a:ext cx="3816424" cy="33569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/>
              <a:t>&lt;?xml version="1.0" encoding="UTF-16"?&gt;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vu:instructors</a:t>
            </a:r>
            <a:endParaRPr lang="en-US" sz="1600" i="1" dirty="0"/>
          </a:p>
          <a:p>
            <a:r>
              <a:rPr lang="en-US" sz="1600" dirty="0" err="1"/>
              <a:t>xmlns:vu</a:t>
            </a:r>
            <a:r>
              <a:rPr lang="en-US" sz="1600" dirty="0"/>
              <a:t>="http://www.vu.com/empDTD"</a:t>
            </a:r>
          </a:p>
          <a:p>
            <a:r>
              <a:rPr lang="en-US" sz="1600" dirty="0" err="1"/>
              <a:t>xmlns:gu</a:t>
            </a:r>
            <a:r>
              <a:rPr lang="en-US" sz="1600" dirty="0"/>
              <a:t>="http://www.gu.au/empDTD"</a:t>
            </a:r>
          </a:p>
          <a:p>
            <a:r>
              <a:rPr lang="en-US" sz="1600" dirty="0" err="1"/>
              <a:t>xmlns:uky</a:t>
            </a:r>
            <a:r>
              <a:rPr lang="en-US" sz="1600" dirty="0"/>
              <a:t>="http://www.uky.edu/empDTD"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uky:faculty</a:t>
            </a:r>
            <a:r>
              <a:rPr lang="en-US" sz="1600" i="1" dirty="0"/>
              <a:t>  </a:t>
            </a:r>
            <a:r>
              <a:rPr lang="en-US" sz="1600" dirty="0" err="1"/>
              <a:t>uky:title</a:t>
            </a:r>
            <a:r>
              <a:rPr lang="en-US" sz="1600" dirty="0"/>
              <a:t>="assistant professor"</a:t>
            </a:r>
          </a:p>
          <a:p>
            <a:r>
              <a:rPr lang="en-US" sz="1600" dirty="0" err="1"/>
              <a:t>uky:name</a:t>
            </a:r>
            <a:r>
              <a:rPr lang="en-US" sz="1600" dirty="0"/>
              <a:t>="John Smith"</a:t>
            </a:r>
          </a:p>
          <a:p>
            <a:r>
              <a:rPr lang="en-US" sz="1600" dirty="0" err="1"/>
              <a:t>uky:department</a:t>
            </a:r>
            <a:r>
              <a:rPr lang="en-US" sz="1600" dirty="0"/>
              <a:t>="Computer Science"/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</a:t>
            </a:r>
            <a:r>
              <a:rPr lang="en-US" sz="1600" i="1" dirty="0" err="1"/>
              <a:t>gu:academicStaff</a:t>
            </a:r>
            <a:endParaRPr lang="en-US" sz="1600" i="1" dirty="0"/>
          </a:p>
          <a:p>
            <a:r>
              <a:rPr lang="en-US" sz="1600" dirty="0" err="1"/>
              <a:t>gu:title</a:t>
            </a:r>
            <a:r>
              <a:rPr lang="en-US" sz="1600" dirty="0"/>
              <a:t>="lecturer"</a:t>
            </a:r>
          </a:p>
          <a:p>
            <a:r>
              <a:rPr lang="en-US" sz="1600" dirty="0" err="1"/>
              <a:t>gu:name</a:t>
            </a:r>
            <a:r>
              <a:rPr lang="en-US" sz="1600" dirty="0"/>
              <a:t>="Mate Jones"</a:t>
            </a:r>
          </a:p>
          <a:p>
            <a:r>
              <a:rPr lang="en-US" sz="1600" dirty="0" err="1"/>
              <a:t>gu:school</a:t>
            </a:r>
            <a:r>
              <a:rPr lang="en-US" sz="1600" dirty="0"/>
              <a:t>="Information Technology"/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&lt;/</a:t>
            </a:r>
            <a:r>
              <a:rPr lang="en-US" sz="1600" i="1" dirty="0" err="1"/>
              <a:t>vu:instructors</a:t>
            </a:r>
            <a:r>
              <a:rPr lang="en-US" sz="1600" i="1" dirty="0"/>
              <a:t>&gt;</a:t>
            </a:r>
            <a:endParaRPr lang="en-US" sz="1700" i="1" dirty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6456040" y="3429000"/>
            <a:ext cx="4010032" cy="3456384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3200" dirty="0"/>
              <a:t>Οι χώροι ονομάτων δηλώνονται μέσα σε ένα στοιχείο και μπορούν να χρησιμοποιηθούν μέσα στο συγκεκριμένο στοιχείο, καθώς και σε οποιοδήποτε από τα παιδιά του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Μία δήλωση ενός χώρου ονομάτων έχει τη μορφή:</a:t>
            </a:r>
            <a:r>
              <a:rPr lang="en-US" sz="3200" dirty="0"/>
              <a:t> </a:t>
            </a:r>
            <a:r>
              <a:rPr lang="en-US" sz="3200" i="1" dirty="0" err="1"/>
              <a:t>xmlns:prefix</a:t>
            </a:r>
            <a:r>
              <a:rPr lang="en-US" sz="3200" i="1" dirty="0"/>
              <a:t>="location"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100" dirty="0"/>
              <a:t>Όπου η θέση (</a:t>
            </a:r>
            <a:r>
              <a:rPr lang="en-US" sz="3100" dirty="0"/>
              <a:t>location</a:t>
            </a:r>
            <a:r>
              <a:rPr lang="el-GR" sz="3100" dirty="0"/>
              <a:t>) μπορεί να είναι η διεύθυνση του </a:t>
            </a:r>
            <a:r>
              <a:rPr lang="en-US" sz="3100" dirty="0"/>
              <a:t>DTD </a:t>
            </a:r>
            <a:r>
              <a:rPr lang="el-GR" sz="3100" dirty="0"/>
              <a:t>ή του σχήματος</a:t>
            </a:r>
            <a:endParaRPr lang="en-US" sz="3100" dirty="0"/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Αν δεν οριστεί κάποιο πρόθεμα τότε χρησιμοποιείται εξ’ ορισμού η θέση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Αναφορα</a:t>
            </a:r>
            <a:r>
              <a:rPr lang="el-GR" dirty="0"/>
              <a:t> σε </a:t>
            </a:r>
            <a:r>
              <a:rPr lang="el-GR" dirty="0" err="1"/>
              <a:t>εγγραφα</a:t>
            </a:r>
            <a:r>
              <a:rPr lang="el-GR" dirty="0"/>
              <a:t> </a:t>
            </a:r>
            <a:r>
              <a:rPr lang="en-US" dirty="0"/>
              <a:t>XML </a:t>
            </a:r>
            <a:r>
              <a:rPr lang="el-GR" dirty="0"/>
              <a:t>και </a:t>
            </a:r>
            <a:r>
              <a:rPr lang="el-GR" dirty="0" err="1"/>
              <a:t>υποβολη</a:t>
            </a:r>
            <a:r>
              <a:rPr lang="el-GR" dirty="0"/>
              <a:t> </a:t>
            </a:r>
            <a:r>
              <a:rPr lang="el-GR" dirty="0" err="1"/>
              <a:t>ερωτηματων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267200" y="3645024"/>
            <a:ext cx="5285184" cy="1509712"/>
          </a:xfrm>
        </p:spPr>
        <p:txBody>
          <a:bodyPr/>
          <a:lstStyle/>
          <a:p>
            <a:pPr algn="ctr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Αναφορά σε έγγραφα </a:t>
            </a:r>
            <a:r>
              <a:rPr lang="en-US" b="1" dirty="0"/>
              <a:t>XML</a:t>
            </a:r>
            <a:r>
              <a:rPr lang="el-GR" b="1" dirty="0"/>
              <a:t> και υποβολή ερωτημάτων</a:t>
            </a:r>
            <a:r>
              <a:rPr lang="en-US" b="1" dirty="0"/>
              <a:t> (1/6)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83632" y="1447800"/>
            <a:ext cx="7488832" cy="5221560"/>
          </a:xfrm>
        </p:spPr>
        <p:txBody>
          <a:bodyPr>
            <a:noAutofit/>
          </a:bodyPr>
          <a:lstStyle/>
          <a:p>
            <a:r>
              <a:rPr lang="el-GR" sz="2000" dirty="0"/>
              <a:t>Στις σχεσιακές βάσεις δεδομένων, τμήματα της βάσης μπορούν να επιλεγούν και να ανακτηθούν χρησιμοποιώντας γλώσσες ερωτημάτων όπως η </a:t>
            </a:r>
            <a:r>
              <a:rPr lang="en-US" sz="2000" dirty="0"/>
              <a:t>SQL</a:t>
            </a:r>
          </a:p>
          <a:p>
            <a:r>
              <a:rPr lang="el-GR" sz="2000" dirty="0"/>
              <a:t>Το ίδιο ισχύει και για έγγραφα </a:t>
            </a:r>
            <a:r>
              <a:rPr lang="en-US" sz="2000" dirty="0"/>
              <a:t>XML</a:t>
            </a:r>
            <a:r>
              <a:rPr lang="el-GR" sz="2000" dirty="0"/>
              <a:t>, για τα οποία υπάρχει ένας αριθμός προτεινόμενων γλωσσών ερωτημάτων</a:t>
            </a:r>
            <a:r>
              <a:rPr lang="en-US" sz="2000" dirty="0"/>
              <a:t> (</a:t>
            </a:r>
            <a:r>
              <a:rPr lang="el-GR" sz="2000" dirty="0" err="1"/>
              <a:t>π.χ</a:t>
            </a:r>
            <a:r>
              <a:rPr lang="en-US" sz="2000" dirty="0"/>
              <a:t>. XQL, XML-QL, </a:t>
            </a:r>
            <a:r>
              <a:rPr lang="en-US" sz="2000" dirty="0" err="1"/>
              <a:t>XQuery</a:t>
            </a:r>
            <a:r>
              <a:rPr lang="en-US" sz="2000" dirty="0"/>
              <a:t>)</a:t>
            </a:r>
          </a:p>
          <a:p>
            <a:r>
              <a:rPr lang="el-GR" sz="2000" dirty="0"/>
              <a:t>Η κεντρική έννοια των γλωσσών ερωτημάτων</a:t>
            </a:r>
            <a:r>
              <a:rPr lang="en-US" sz="2000" dirty="0"/>
              <a:t> XML </a:t>
            </a:r>
            <a:r>
              <a:rPr lang="el-GR" sz="2000" dirty="0"/>
              <a:t>είναι μία </a:t>
            </a:r>
            <a:r>
              <a:rPr lang="el-GR" sz="2000" i="1" dirty="0"/>
              <a:t>παράσταση διαδρομής (</a:t>
            </a:r>
            <a:r>
              <a:rPr lang="en-US" sz="2000" i="1" dirty="0"/>
              <a:t>path expression</a:t>
            </a:r>
            <a:r>
              <a:rPr lang="el-GR" sz="2000" i="1" dirty="0"/>
              <a:t>) </a:t>
            </a:r>
            <a:r>
              <a:rPr lang="el-GR" sz="2000" dirty="0"/>
              <a:t>που ορίζει τον τρόπο με τον οποίο μπορούμε να φτάσουμε σε έναν κόμβο ή σε ένα σύνολο κόμβων στη δενδρική αναπαράσταση του εγγράφου </a:t>
            </a:r>
            <a:r>
              <a:rPr lang="en-US" sz="2000" dirty="0"/>
              <a:t>XML</a:t>
            </a:r>
          </a:p>
          <a:p>
            <a:r>
              <a:rPr lang="el-GR" sz="2000" dirty="0"/>
              <a:t>Εισάγουμε τις παραστάσεις διαδρομής με τη μορφή της γλώσσας </a:t>
            </a:r>
            <a:r>
              <a:rPr lang="en-US" sz="2000" dirty="0" err="1"/>
              <a:t>Xpath</a:t>
            </a:r>
            <a:r>
              <a:rPr lang="el-GR" sz="2000" dirty="0"/>
              <a:t>, επειδή μπορούν να χρησιμοποιηθούν για διαφορετικούς σκοπούς από την επιβολή ερωτημάτων</a:t>
            </a:r>
            <a:endParaRPr lang="en-US" sz="2000" dirty="0"/>
          </a:p>
          <a:p>
            <a:pPr lvl="1"/>
            <a:r>
              <a:rPr lang="el-GR" sz="1800" dirty="0"/>
              <a:t>Για το μετασχηματισμό εγγράφων </a:t>
            </a:r>
            <a:r>
              <a:rPr lang="en-US" sz="1800" dirty="0"/>
              <a:t>XML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Αναφορά σε έγγραφα </a:t>
            </a:r>
            <a:r>
              <a:rPr lang="en-US" b="1" dirty="0"/>
              <a:t>XML</a:t>
            </a:r>
            <a:r>
              <a:rPr lang="el-GR" b="1" dirty="0"/>
              <a:t> και υποβολή ερωτημάτων</a:t>
            </a:r>
            <a:r>
              <a:rPr lang="en-US" b="1" dirty="0"/>
              <a:t> (2/6)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5640" y="1663824"/>
            <a:ext cx="7272808" cy="4573488"/>
          </a:xfrm>
        </p:spPr>
        <p:txBody>
          <a:bodyPr>
            <a:noAutofit/>
          </a:bodyPr>
          <a:lstStyle/>
          <a:p>
            <a:r>
              <a:rPr lang="el-GR" sz="2400" dirty="0"/>
              <a:t>Η </a:t>
            </a:r>
            <a:r>
              <a:rPr lang="en-US" sz="2400" dirty="0" err="1"/>
              <a:t>XPath</a:t>
            </a:r>
            <a:r>
              <a:rPr lang="en-US" sz="2400" dirty="0"/>
              <a:t> </a:t>
            </a:r>
            <a:r>
              <a:rPr lang="el-GR" sz="2400" dirty="0"/>
              <a:t>είναι μία γλώσσα με την οποία αναφερόμαστε σε τμήματα ενός εγγράφου </a:t>
            </a:r>
            <a:r>
              <a:rPr lang="en-US" sz="2400" dirty="0"/>
              <a:t>XML</a:t>
            </a:r>
          </a:p>
          <a:p>
            <a:r>
              <a:rPr lang="el-GR" sz="2400" dirty="0"/>
              <a:t>Λειτουργεί στο επίπεδο του δενδρικού μοντέλου δεδομένων της </a:t>
            </a:r>
            <a:r>
              <a:rPr lang="en-US" sz="2400" dirty="0"/>
              <a:t>XML</a:t>
            </a:r>
            <a:r>
              <a:rPr lang="el-GR" sz="2400" dirty="0"/>
              <a:t> και έχει σύνταξη που δεν βασίζεται στην </a:t>
            </a:r>
            <a:r>
              <a:rPr lang="en-US" sz="2400" dirty="0"/>
              <a:t>XML</a:t>
            </a:r>
          </a:p>
          <a:p>
            <a:r>
              <a:rPr lang="el-GR" sz="2400" dirty="0"/>
              <a:t>Οι έννοιες-κλειδιά είναι οι παραστάσεις διαδρομής και μπορούν να είναι</a:t>
            </a:r>
            <a:endParaRPr lang="en-US" sz="2400" dirty="0"/>
          </a:p>
          <a:p>
            <a:pPr lvl="1"/>
            <a:r>
              <a:rPr lang="el-GR" sz="2000" dirty="0"/>
              <a:t>Απόλυτες </a:t>
            </a:r>
            <a:r>
              <a:rPr lang="en-US" sz="2000" dirty="0"/>
              <a:t>(</a:t>
            </a:r>
            <a:r>
              <a:rPr lang="el-GR" sz="2000" dirty="0"/>
              <a:t>ξεκινώντας από τη ρίζα του δένδρου</a:t>
            </a:r>
            <a:r>
              <a:rPr lang="en-US" sz="2000" dirty="0"/>
              <a:t>)</a:t>
            </a:r>
          </a:p>
          <a:p>
            <a:pPr lvl="1"/>
            <a:r>
              <a:rPr lang="el-GR" sz="2000" dirty="0"/>
              <a:t>Σχετικές με έναν κόμβο αναφοράς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Αναφορά σε έγγραφα </a:t>
            </a:r>
            <a:r>
              <a:rPr lang="en-US" b="1" dirty="0"/>
              <a:t>XML</a:t>
            </a:r>
            <a:r>
              <a:rPr lang="el-GR" b="1" dirty="0"/>
              <a:t> και υποβολή ερωτημάτων </a:t>
            </a:r>
            <a:r>
              <a:rPr lang="en-US" b="1" dirty="0"/>
              <a:t>(3/6)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397024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Θεωρείστε το ακόλουθο έγγραφο </a:t>
            </a:r>
            <a:r>
              <a:rPr lang="en-US" dirty="0"/>
              <a:t>XML: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3791744" y="1844824"/>
            <a:ext cx="4248472" cy="4536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&lt;?xml version="1.0" encoding="UTF-16"?&gt;</a:t>
            </a:r>
          </a:p>
          <a:p>
            <a:r>
              <a:rPr lang="en-US" sz="1700" i="1" dirty="0"/>
              <a:t>&lt;!DOCTYPE library PUBLIC "library.dtd"&gt;</a:t>
            </a:r>
          </a:p>
          <a:p>
            <a:r>
              <a:rPr lang="en-US" sz="1700" i="1" dirty="0"/>
              <a:t>&lt;library location="Bremen"&gt;</a:t>
            </a:r>
          </a:p>
          <a:p>
            <a:r>
              <a:rPr lang="en-US" sz="1700" i="1" dirty="0"/>
              <a:t>   &lt;author name="Henry Wise"&gt;</a:t>
            </a:r>
          </a:p>
          <a:p>
            <a:r>
              <a:rPr lang="en-US" sz="1700" i="1" dirty="0"/>
              <a:t>      &lt;book title="Artificial Intelligence"/&gt;</a:t>
            </a:r>
          </a:p>
          <a:p>
            <a:r>
              <a:rPr lang="en-US" sz="1700" i="1" dirty="0"/>
              <a:t>      &lt;book title="Modern Web Services"/&gt;</a:t>
            </a:r>
          </a:p>
          <a:p>
            <a:r>
              <a:rPr lang="en-US" sz="1700" i="1" dirty="0"/>
              <a:t>      &lt;book title="Theory of Computation"/&gt;</a:t>
            </a:r>
          </a:p>
          <a:p>
            <a:r>
              <a:rPr lang="en-US" sz="1700" i="1" dirty="0"/>
              <a:t>   &lt;/author&gt;</a:t>
            </a:r>
          </a:p>
          <a:p>
            <a:r>
              <a:rPr lang="en-US" sz="1700" i="1" dirty="0"/>
              <a:t>   &lt;author name="William Smart"&gt;</a:t>
            </a:r>
          </a:p>
          <a:p>
            <a:r>
              <a:rPr lang="en-US" sz="1700" i="1" dirty="0"/>
              <a:t>      &lt;book title="Artificial Intelligence"/&gt;</a:t>
            </a:r>
          </a:p>
          <a:p>
            <a:r>
              <a:rPr lang="en-US" sz="1700" i="1" dirty="0"/>
              <a:t>   &lt;/author&gt;</a:t>
            </a:r>
          </a:p>
          <a:p>
            <a:r>
              <a:rPr lang="en-US" sz="1700" i="1" dirty="0"/>
              <a:t>   &lt;author name="Cynthia Singleton"&gt;</a:t>
            </a:r>
          </a:p>
          <a:p>
            <a:r>
              <a:rPr lang="en-US" sz="1700" i="1" dirty="0"/>
              <a:t>      &lt;book title="The Semantic Web"/&gt;</a:t>
            </a:r>
          </a:p>
          <a:p>
            <a:r>
              <a:rPr lang="en-US" sz="1700" i="1" dirty="0"/>
              <a:t>      &lt;book title="Browser Technology Revised"/&gt;</a:t>
            </a:r>
          </a:p>
          <a:p>
            <a:r>
              <a:rPr lang="en-US" sz="1700" i="1" dirty="0"/>
              <a:t>   &lt;/author&gt;</a:t>
            </a:r>
          </a:p>
          <a:p>
            <a:r>
              <a:rPr lang="en-US" sz="1700" i="1" dirty="0"/>
              <a:t>&lt;/library&gt;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Αναφορά σε έγγραφα </a:t>
            </a:r>
            <a:r>
              <a:rPr lang="en-US" b="1" dirty="0"/>
              <a:t>XML</a:t>
            </a:r>
            <a:r>
              <a:rPr lang="el-GR" b="1" dirty="0"/>
              <a:t> και υποβολή ερωτημάτων </a:t>
            </a:r>
            <a:r>
              <a:rPr lang="en-US" b="1" dirty="0"/>
              <a:t>(4/6)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397024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Και την δενδρική του αναπαράσταση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7528" y="1916832"/>
            <a:ext cx="8661716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Αναφορά σε έγγραφα </a:t>
            </a:r>
            <a:r>
              <a:rPr lang="en-US" b="1" dirty="0"/>
              <a:t>XML</a:t>
            </a:r>
            <a:r>
              <a:rPr lang="el-GR" b="1" dirty="0"/>
              <a:t> και υποβολή ερωτημάτων </a:t>
            </a:r>
            <a:r>
              <a:rPr lang="en-US" b="1" dirty="0"/>
              <a:t>(5/6)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11624" y="1547192"/>
            <a:ext cx="7746064" cy="5410200"/>
          </a:xfrm>
        </p:spPr>
        <p:txBody>
          <a:bodyPr>
            <a:normAutofit fontScale="92500" lnSpcReduction="10000"/>
          </a:bodyPr>
          <a:lstStyle/>
          <a:p>
            <a:r>
              <a:rPr lang="el-GR" sz="3000" dirty="0"/>
              <a:t>Στη συνέχεια, δείχνουμε τις δυνατότητες της </a:t>
            </a:r>
            <a:r>
              <a:rPr lang="en-US" sz="3000" dirty="0" err="1"/>
              <a:t>Xpath</a:t>
            </a:r>
            <a:r>
              <a:rPr lang="el-GR" sz="3000" dirty="0"/>
              <a:t> με μερικά παραδείγματα παραστάσεων διαδρομής</a:t>
            </a:r>
          </a:p>
          <a:p>
            <a:pPr marL="916686" lvl="1" indent="-514350">
              <a:buFont typeface="+mj-lt"/>
              <a:buAutoNum type="arabicPeriod"/>
            </a:pPr>
            <a:r>
              <a:rPr lang="el-GR" dirty="0"/>
              <a:t>Αναφορά σε όλα τα στοιχεία</a:t>
            </a:r>
            <a:r>
              <a:rPr lang="en-US" dirty="0"/>
              <a:t> author </a:t>
            </a:r>
            <a:r>
              <a:rPr lang="el-GR" dirty="0"/>
              <a:t>(συγγραφέας)</a:t>
            </a:r>
            <a:r>
              <a:rPr lang="en-US" dirty="0"/>
              <a:t>: </a:t>
            </a:r>
            <a:r>
              <a:rPr lang="en-US" i="1" dirty="0"/>
              <a:t>/library/author</a:t>
            </a:r>
          </a:p>
          <a:p>
            <a:pPr marL="916686" lvl="1" indent="-514350">
              <a:buFont typeface="+mj-lt"/>
              <a:buAutoNum type="arabicPeriod"/>
            </a:pPr>
            <a:r>
              <a:rPr lang="el-GR" dirty="0"/>
              <a:t>Μία εναλλακτική λύση είναι</a:t>
            </a:r>
            <a:r>
              <a:rPr lang="en-US" dirty="0"/>
              <a:t>: </a:t>
            </a:r>
            <a:r>
              <a:rPr lang="en-US" i="1" dirty="0"/>
              <a:t>//author</a:t>
            </a:r>
          </a:p>
          <a:p>
            <a:pPr lvl="2"/>
            <a:r>
              <a:rPr lang="el-GR" dirty="0"/>
              <a:t>Εδώ η </a:t>
            </a:r>
            <a:r>
              <a:rPr lang="en-US" dirty="0"/>
              <a:t>// </a:t>
            </a:r>
            <a:r>
              <a:rPr lang="el-GR" dirty="0"/>
              <a:t>δηλώνει ότι πρέπει να λάβουμε υπόψη μας όλα τα στοιχεία του εγγράφου και να ελέγξουμε αν είναι τύπου </a:t>
            </a:r>
            <a:r>
              <a:rPr lang="en-US" dirty="0"/>
              <a:t>author</a:t>
            </a:r>
          </a:p>
          <a:p>
            <a:pPr marL="916686" lvl="1" indent="-514350">
              <a:buFont typeface="+mj-lt"/>
              <a:buAutoNum type="arabicPeriod"/>
            </a:pPr>
            <a:r>
              <a:rPr lang="el-GR" dirty="0"/>
              <a:t>Αναφορά στους κόμβους του χαρακτηριστικού </a:t>
            </a:r>
            <a:r>
              <a:rPr lang="en-US" dirty="0"/>
              <a:t>location </a:t>
            </a:r>
            <a:r>
              <a:rPr lang="el-GR" dirty="0"/>
              <a:t>που βρίσκονται μέσα σε κόμβους του στοιχείου </a:t>
            </a:r>
            <a:r>
              <a:rPr lang="en-US" dirty="0"/>
              <a:t>library: </a:t>
            </a:r>
            <a:r>
              <a:rPr lang="en-US" i="1" dirty="0"/>
              <a:t>/library/@location</a:t>
            </a:r>
          </a:p>
          <a:p>
            <a:pPr lvl="2"/>
            <a:r>
              <a:rPr lang="el-GR" dirty="0"/>
              <a:t>Το σύμβολο </a:t>
            </a:r>
            <a:r>
              <a:rPr lang="en-US" dirty="0"/>
              <a:t>@ </a:t>
            </a:r>
            <a:r>
              <a:rPr lang="el-GR" dirty="0"/>
              <a:t>χρησιμοποιείται για τη δήλωση των κόμβων χαρακτηριστικών</a:t>
            </a:r>
            <a:endParaRPr lang="en-US" dirty="0"/>
          </a:p>
          <a:p>
            <a:pPr marL="916686" lvl="1" indent="-514350">
              <a:buFont typeface="+mj-lt"/>
              <a:buAutoNum type="arabicPeriod"/>
            </a:pPr>
            <a:r>
              <a:rPr lang="el-GR" dirty="0"/>
              <a:t>Αναφορά σε όλους τους κόμβους του χαρακτηριστικού </a:t>
            </a:r>
            <a:r>
              <a:rPr lang="en-US" dirty="0"/>
              <a:t>title </a:t>
            </a:r>
            <a:r>
              <a:rPr lang="el-GR" dirty="0"/>
              <a:t>μέσα σε στοιχεία </a:t>
            </a:r>
            <a:r>
              <a:rPr lang="en-US" dirty="0"/>
              <a:t>book </a:t>
            </a:r>
            <a:r>
              <a:rPr lang="el-GR" dirty="0"/>
              <a:t>οπουδήποτε στο έγγραφο, οι οποίοι έχουν τιμή </a:t>
            </a:r>
            <a:r>
              <a:rPr lang="en-US" dirty="0"/>
              <a:t>“Artificial Intelligence”: </a:t>
            </a:r>
            <a:endParaRPr lang="el-GR" dirty="0"/>
          </a:p>
          <a:p>
            <a:pPr marL="916686" lvl="1" indent="-514350">
              <a:buNone/>
            </a:pPr>
            <a:r>
              <a:rPr lang="el-GR" i="1" dirty="0"/>
              <a:t>	</a:t>
            </a:r>
            <a:r>
              <a:rPr lang="en-US" i="1" dirty="0"/>
              <a:t>//book/@title=[.="Artificial Intelligence"]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2179</Words>
  <Application>Microsoft Office PowerPoint</Application>
  <PresentationFormat>Ευρεία οθόνη</PresentationFormat>
  <Paragraphs>235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 2</vt:lpstr>
      <vt:lpstr>Θέμα του Office</vt:lpstr>
      <vt:lpstr>Χωροι ονοματων</vt:lpstr>
      <vt:lpstr>Χώροι Ονομάτων (1/2)</vt:lpstr>
      <vt:lpstr>Χώροι Ονομάτων (2/2)</vt:lpstr>
      <vt:lpstr>Αναφορα σε εγγραφα XML και υποβολη ερωτηματων</vt:lpstr>
      <vt:lpstr>Αναφορά σε έγγραφα XML και υποβολή ερωτημάτων (1/6)</vt:lpstr>
      <vt:lpstr>Αναφορά σε έγγραφα XML και υποβολή ερωτημάτων (2/6)</vt:lpstr>
      <vt:lpstr>Αναφορά σε έγγραφα XML και υποβολή ερωτημάτων (3/6)</vt:lpstr>
      <vt:lpstr>Αναφορά σε έγγραφα XML και υποβολή ερωτημάτων (4/6)</vt:lpstr>
      <vt:lpstr>Αναφορά σε έγγραφα XML και υποβολή ερωτημάτων (5/6)</vt:lpstr>
      <vt:lpstr>Αναφορά σε έγγραφα XML και υποβολή ερωτημάτων (6/6)</vt:lpstr>
      <vt:lpstr>επεξεργασια</vt:lpstr>
      <vt:lpstr>Επεξεργασία (1/8)</vt:lpstr>
      <vt:lpstr>Επεξεργασία (2/8)</vt:lpstr>
      <vt:lpstr>Επεξεργασία (3/8)</vt:lpstr>
      <vt:lpstr>Επεξεργασία (4/8)</vt:lpstr>
      <vt:lpstr>Επεξεργασία (5/8)</vt:lpstr>
      <vt:lpstr>Επεξεργασία (6/8)</vt:lpstr>
      <vt:lpstr>Επεξεργασία (7/8)</vt:lpstr>
      <vt:lpstr>Επεξεργασία (8/8)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Χωροι ονοματων</dc:title>
  <dc:creator>Νικολαος Παπαδακης</dc:creator>
  <cp:lastModifiedBy>Νικολαος Παπαδακης</cp:lastModifiedBy>
  <cp:revision>1</cp:revision>
  <dcterms:created xsi:type="dcterms:W3CDTF">2022-10-26T10:50:08Z</dcterms:created>
  <dcterms:modified xsi:type="dcterms:W3CDTF">2022-10-26T10:50:37Z</dcterms:modified>
</cp:coreProperties>
</file>