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50"/>
  </p:notesMasterIdLst>
  <p:handoutMasterIdLst>
    <p:handoutMasterId r:id="rId51"/>
  </p:handoutMasterIdLst>
  <p:sldIdLst>
    <p:sldId id="324" r:id="rId2"/>
    <p:sldId id="813" r:id="rId3"/>
    <p:sldId id="745" r:id="rId4"/>
    <p:sldId id="778" r:id="rId5"/>
    <p:sldId id="519" r:id="rId6"/>
    <p:sldId id="817" r:id="rId7"/>
    <p:sldId id="752" r:id="rId8"/>
    <p:sldId id="810" r:id="rId9"/>
    <p:sldId id="779" r:id="rId10"/>
    <p:sldId id="781" r:id="rId11"/>
    <p:sldId id="782" r:id="rId12"/>
    <p:sldId id="783" r:id="rId13"/>
    <p:sldId id="647" r:id="rId14"/>
    <p:sldId id="820" r:id="rId15"/>
    <p:sldId id="821" r:id="rId16"/>
    <p:sldId id="822" r:id="rId17"/>
    <p:sldId id="823" r:id="rId18"/>
    <p:sldId id="812" r:id="rId19"/>
    <p:sldId id="818" r:id="rId20"/>
    <p:sldId id="819" r:id="rId21"/>
    <p:sldId id="811" r:id="rId22"/>
    <p:sldId id="758" r:id="rId23"/>
    <p:sldId id="759" r:id="rId24"/>
    <p:sldId id="760" r:id="rId25"/>
    <p:sldId id="762" r:id="rId26"/>
    <p:sldId id="765" r:id="rId27"/>
    <p:sldId id="814" r:id="rId28"/>
    <p:sldId id="767" r:id="rId29"/>
    <p:sldId id="769" r:id="rId30"/>
    <p:sldId id="770" r:id="rId31"/>
    <p:sldId id="771" r:id="rId32"/>
    <p:sldId id="754" r:id="rId33"/>
    <p:sldId id="824" r:id="rId34"/>
    <p:sldId id="825" r:id="rId35"/>
    <p:sldId id="826" r:id="rId36"/>
    <p:sldId id="827" r:id="rId37"/>
    <p:sldId id="828" r:id="rId38"/>
    <p:sldId id="829" r:id="rId39"/>
    <p:sldId id="830" r:id="rId40"/>
    <p:sldId id="831" r:id="rId41"/>
    <p:sldId id="832" r:id="rId42"/>
    <p:sldId id="833" r:id="rId43"/>
    <p:sldId id="834" r:id="rId44"/>
    <p:sldId id="835" r:id="rId45"/>
    <p:sldId id="836" r:id="rId46"/>
    <p:sldId id="837" r:id="rId47"/>
    <p:sldId id="838" r:id="rId48"/>
    <p:sldId id="839" r:id="rId49"/>
  </p:sldIdLst>
  <p:sldSz cx="9144000" cy="6858000" type="screen4x3"/>
  <p:notesSz cx="6797675" cy="9926638"/>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1" name="Stelios ." initials="" lastIdx="1" clrIdx="1"/>
  <p:cmAuthor id="2" name="kmarias"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8F8F8"/>
    <a:srgbClr val="FFFFCC"/>
    <a:srgbClr val="777777"/>
    <a:srgbClr val="00FF00"/>
    <a:srgbClr val="FF00FF"/>
    <a:srgbClr val="0033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88318" autoAdjust="0"/>
  </p:normalViewPr>
  <p:slideViewPr>
    <p:cSldViewPr>
      <p:cViewPr varScale="1">
        <p:scale>
          <a:sx n="85" d="100"/>
          <a:sy n="85" d="100"/>
        </p:scale>
        <p:origin x="1325" y="43"/>
      </p:cViewPr>
      <p:guideLst>
        <p:guide orient="horz" pos="2160"/>
        <p:guide pos="2880"/>
      </p:guideLst>
    </p:cSldViewPr>
  </p:slideViewPr>
  <p:outlineViewPr>
    <p:cViewPr>
      <p:scale>
        <a:sx n="33" d="100"/>
        <a:sy n="33" d="100"/>
      </p:scale>
      <p:origin x="0" y="9224"/>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03E3E-1881-4B7F-9645-0FA7DD87A673}" type="doc">
      <dgm:prSet loTypeId="urn:microsoft.com/office/officeart/2005/8/layout/arrow2" loCatId="process" qsTypeId="urn:microsoft.com/office/officeart/2005/8/quickstyle/simple1" qsCatId="simple" csTypeId="urn:microsoft.com/office/officeart/2005/8/colors/accent1_2" csCatId="accent1" phldr="0"/>
      <dgm:spPr/>
    </dgm:pt>
    <dgm:pt modelId="{7EF1FE6F-0FC4-4F62-9204-E4084E95B6A9}">
      <dgm:prSet phldrT="[Text]" phldr="1"/>
      <dgm:spPr/>
      <dgm:t>
        <a:bodyPr/>
        <a:lstStyle/>
        <a:p>
          <a:endParaRPr lang="el-GR" dirty="0"/>
        </a:p>
      </dgm:t>
    </dgm:pt>
    <dgm:pt modelId="{6C3F247E-2D14-4953-8FA2-DABABD7ADFF1}" type="sibTrans" cxnId="{4CB9F74D-D47E-44A0-8165-754DD474D6C6}">
      <dgm:prSet/>
      <dgm:spPr/>
      <dgm:t>
        <a:bodyPr/>
        <a:lstStyle/>
        <a:p>
          <a:endParaRPr lang="el-GR"/>
        </a:p>
      </dgm:t>
    </dgm:pt>
    <dgm:pt modelId="{BD9299F4-B790-4900-B0C7-A9F50CA2577F}" type="parTrans" cxnId="{4CB9F74D-D47E-44A0-8165-754DD474D6C6}">
      <dgm:prSet/>
      <dgm:spPr/>
      <dgm:t>
        <a:bodyPr/>
        <a:lstStyle/>
        <a:p>
          <a:endParaRPr lang="el-GR"/>
        </a:p>
      </dgm:t>
    </dgm:pt>
    <dgm:pt modelId="{B3BC1110-8B4F-4778-962D-B562830271A4}" type="pres">
      <dgm:prSet presAssocID="{4AF03E3E-1881-4B7F-9645-0FA7DD87A673}" presName="arrowDiagram" presStyleCnt="0">
        <dgm:presLayoutVars>
          <dgm:chMax val="5"/>
          <dgm:dir/>
          <dgm:resizeHandles val="exact"/>
        </dgm:presLayoutVars>
      </dgm:prSet>
      <dgm:spPr/>
    </dgm:pt>
    <dgm:pt modelId="{D4F32169-8187-457C-BC0E-0D8181FCF937}" type="pres">
      <dgm:prSet presAssocID="{4AF03E3E-1881-4B7F-9645-0FA7DD87A673}" presName="arrow" presStyleLbl="bgShp" presStyleIdx="0" presStyleCnt="1" custLinFactNeighborX="-71227" custLinFactNeighborY="46888"/>
      <dgm:spPr/>
    </dgm:pt>
    <dgm:pt modelId="{CA19E520-2BBA-452B-AFA6-E8F8CD7A2475}" type="pres">
      <dgm:prSet presAssocID="{4AF03E3E-1881-4B7F-9645-0FA7DD87A673}" presName="arrowDiagram1" presStyleCnt="0">
        <dgm:presLayoutVars>
          <dgm:bulletEnabled val="1"/>
        </dgm:presLayoutVars>
      </dgm:prSet>
      <dgm:spPr/>
    </dgm:pt>
    <dgm:pt modelId="{74C91794-D0A3-4CA8-800A-55FA9DE6C389}" type="pres">
      <dgm:prSet presAssocID="{7EF1FE6F-0FC4-4F62-9204-E4084E95B6A9}" presName="bullet1" presStyleLbl="node1" presStyleIdx="0" presStyleCnt="1"/>
      <dgm:spPr/>
    </dgm:pt>
    <dgm:pt modelId="{458CEE58-B3AC-4C23-BBC7-1ACC8FF9CC69}" type="pres">
      <dgm:prSet presAssocID="{7EF1FE6F-0FC4-4F62-9204-E4084E95B6A9}" presName="textBox1" presStyleLbl="revTx" presStyleIdx="0" presStyleCnt="1">
        <dgm:presLayoutVars>
          <dgm:bulletEnabled val="1"/>
        </dgm:presLayoutVars>
      </dgm:prSet>
      <dgm:spPr/>
      <dgm:t>
        <a:bodyPr/>
        <a:lstStyle/>
        <a:p>
          <a:endParaRPr lang="el-GR"/>
        </a:p>
      </dgm:t>
    </dgm:pt>
  </dgm:ptLst>
  <dgm:cxnLst>
    <dgm:cxn modelId="{171B1441-4E49-4C96-AFF7-71BE40756C98}" type="presOf" srcId="{4AF03E3E-1881-4B7F-9645-0FA7DD87A673}" destId="{B3BC1110-8B4F-4778-962D-B562830271A4}" srcOrd="0" destOrd="0" presId="urn:microsoft.com/office/officeart/2005/8/layout/arrow2"/>
    <dgm:cxn modelId="{4CB9F74D-D47E-44A0-8165-754DD474D6C6}" srcId="{4AF03E3E-1881-4B7F-9645-0FA7DD87A673}" destId="{7EF1FE6F-0FC4-4F62-9204-E4084E95B6A9}" srcOrd="0" destOrd="0" parTransId="{BD9299F4-B790-4900-B0C7-A9F50CA2577F}" sibTransId="{6C3F247E-2D14-4953-8FA2-DABABD7ADFF1}"/>
    <dgm:cxn modelId="{550053D4-0D08-4D33-A166-A7A3423F0B98}" type="presOf" srcId="{7EF1FE6F-0FC4-4F62-9204-E4084E95B6A9}" destId="{458CEE58-B3AC-4C23-BBC7-1ACC8FF9CC69}" srcOrd="0" destOrd="0" presId="urn:microsoft.com/office/officeart/2005/8/layout/arrow2"/>
    <dgm:cxn modelId="{9D53EA87-F0CB-4881-8ED8-2666388C8492}" type="presParOf" srcId="{B3BC1110-8B4F-4778-962D-B562830271A4}" destId="{D4F32169-8187-457C-BC0E-0D8181FCF937}" srcOrd="0" destOrd="0" presId="urn:microsoft.com/office/officeart/2005/8/layout/arrow2"/>
    <dgm:cxn modelId="{CAA4E852-5E1F-40DD-A2CF-63A45928D9D5}" type="presParOf" srcId="{B3BC1110-8B4F-4778-962D-B562830271A4}" destId="{CA19E520-2BBA-452B-AFA6-E8F8CD7A2475}" srcOrd="1" destOrd="0" presId="urn:microsoft.com/office/officeart/2005/8/layout/arrow2"/>
    <dgm:cxn modelId="{E1717E03-E3C0-4696-AF84-9FD59998422C}" type="presParOf" srcId="{CA19E520-2BBA-452B-AFA6-E8F8CD7A2475}" destId="{74C91794-D0A3-4CA8-800A-55FA9DE6C389}" srcOrd="0" destOrd="0" presId="urn:microsoft.com/office/officeart/2005/8/layout/arrow2"/>
    <dgm:cxn modelId="{FE3A86C0-5511-4E8A-A18D-3C15C840AB11}" type="presParOf" srcId="{CA19E520-2BBA-452B-AFA6-E8F8CD7A2475}" destId="{458CEE58-B3AC-4C23-BBC7-1ACC8FF9CC69}"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F03E3E-1881-4B7F-9645-0FA7DD87A673}" type="doc">
      <dgm:prSet loTypeId="urn:microsoft.com/office/officeart/2005/8/layout/arrow2" loCatId="process" qsTypeId="urn:microsoft.com/office/officeart/2005/8/quickstyle/simple1" qsCatId="simple" csTypeId="urn:microsoft.com/office/officeart/2005/8/colors/accent1_2" csCatId="accent1" phldr="0"/>
      <dgm:spPr/>
    </dgm:pt>
    <dgm:pt modelId="{7EF1FE6F-0FC4-4F62-9204-E4084E95B6A9}">
      <dgm:prSet phldrT="[Text]" phldr="1"/>
      <dgm:spPr/>
      <dgm:t>
        <a:bodyPr/>
        <a:lstStyle/>
        <a:p>
          <a:endParaRPr lang="el-GR" dirty="0"/>
        </a:p>
      </dgm:t>
    </dgm:pt>
    <dgm:pt modelId="{6C3F247E-2D14-4953-8FA2-DABABD7ADFF1}" type="sibTrans" cxnId="{4CB9F74D-D47E-44A0-8165-754DD474D6C6}">
      <dgm:prSet/>
      <dgm:spPr/>
      <dgm:t>
        <a:bodyPr/>
        <a:lstStyle/>
        <a:p>
          <a:endParaRPr lang="el-GR"/>
        </a:p>
      </dgm:t>
    </dgm:pt>
    <dgm:pt modelId="{BD9299F4-B790-4900-B0C7-A9F50CA2577F}" type="parTrans" cxnId="{4CB9F74D-D47E-44A0-8165-754DD474D6C6}">
      <dgm:prSet/>
      <dgm:spPr/>
      <dgm:t>
        <a:bodyPr/>
        <a:lstStyle/>
        <a:p>
          <a:endParaRPr lang="el-GR"/>
        </a:p>
      </dgm:t>
    </dgm:pt>
    <dgm:pt modelId="{B3BC1110-8B4F-4778-962D-B562830271A4}" type="pres">
      <dgm:prSet presAssocID="{4AF03E3E-1881-4B7F-9645-0FA7DD87A673}" presName="arrowDiagram" presStyleCnt="0">
        <dgm:presLayoutVars>
          <dgm:chMax val="5"/>
          <dgm:dir/>
          <dgm:resizeHandles val="exact"/>
        </dgm:presLayoutVars>
      </dgm:prSet>
      <dgm:spPr/>
    </dgm:pt>
    <dgm:pt modelId="{D4F32169-8187-457C-BC0E-0D8181FCF937}" type="pres">
      <dgm:prSet presAssocID="{4AF03E3E-1881-4B7F-9645-0FA7DD87A673}" presName="arrow" presStyleLbl="bgShp" presStyleIdx="0" presStyleCnt="1" custLinFactNeighborX="-71227" custLinFactNeighborY="46888"/>
      <dgm:spPr/>
    </dgm:pt>
    <dgm:pt modelId="{CA19E520-2BBA-452B-AFA6-E8F8CD7A2475}" type="pres">
      <dgm:prSet presAssocID="{4AF03E3E-1881-4B7F-9645-0FA7DD87A673}" presName="arrowDiagram1" presStyleCnt="0">
        <dgm:presLayoutVars>
          <dgm:bulletEnabled val="1"/>
        </dgm:presLayoutVars>
      </dgm:prSet>
      <dgm:spPr/>
    </dgm:pt>
    <dgm:pt modelId="{74C91794-D0A3-4CA8-800A-55FA9DE6C389}" type="pres">
      <dgm:prSet presAssocID="{7EF1FE6F-0FC4-4F62-9204-E4084E95B6A9}" presName="bullet1" presStyleLbl="node1" presStyleIdx="0" presStyleCnt="1"/>
      <dgm:spPr/>
    </dgm:pt>
    <dgm:pt modelId="{458CEE58-B3AC-4C23-BBC7-1ACC8FF9CC69}" type="pres">
      <dgm:prSet presAssocID="{7EF1FE6F-0FC4-4F62-9204-E4084E95B6A9}" presName="textBox1" presStyleLbl="revTx" presStyleIdx="0" presStyleCnt="1">
        <dgm:presLayoutVars>
          <dgm:bulletEnabled val="1"/>
        </dgm:presLayoutVars>
      </dgm:prSet>
      <dgm:spPr/>
      <dgm:t>
        <a:bodyPr/>
        <a:lstStyle/>
        <a:p>
          <a:endParaRPr lang="el-GR"/>
        </a:p>
      </dgm:t>
    </dgm:pt>
  </dgm:ptLst>
  <dgm:cxnLst>
    <dgm:cxn modelId="{F65CCB68-5A35-404B-92E9-10F17D84F382}" type="presOf" srcId="{7EF1FE6F-0FC4-4F62-9204-E4084E95B6A9}" destId="{458CEE58-B3AC-4C23-BBC7-1ACC8FF9CC69}" srcOrd="0" destOrd="0" presId="urn:microsoft.com/office/officeart/2005/8/layout/arrow2"/>
    <dgm:cxn modelId="{DE21CC8A-8159-4E32-A0D3-CDD525F91545}" type="presOf" srcId="{4AF03E3E-1881-4B7F-9645-0FA7DD87A673}" destId="{B3BC1110-8B4F-4778-962D-B562830271A4}" srcOrd="0" destOrd="0" presId="urn:microsoft.com/office/officeart/2005/8/layout/arrow2"/>
    <dgm:cxn modelId="{4CB9F74D-D47E-44A0-8165-754DD474D6C6}" srcId="{4AF03E3E-1881-4B7F-9645-0FA7DD87A673}" destId="{7EF1FE6F-0FC4-4F62-9204-E4084E95B6A9}" srcOrd="0" destOrd="0" parTransId="{BD9299F4-B790-4900-B0C7-A9F50CA2577F}" sibTransId="{6C3F247E-2D14-4953-8FA2-DABABD7ADFF1}"/>
    <dgm:cxn modelId="{09783081-B103-4A7D-AFF0-E55CE3759172}" type="presParOf" srcId="{B3BC1110-8B4F-4778-962D-B562830271A4}" destId="{D4F32169-8187-457C-BC0E-0D8181FCF937}" srcOrd="0" destOrd="0" presId="urn:microsoft.com/office/officeart/2005/8/layout/arrow2"/>
    <dgm:cxn modelId="{C2F65D2A-D061-4EF6-841E-5B53C15C672D}" type="presParOf" srcId="{B3BC1110-8B4F-4778-962D-B562830271A4}" destId="{CA19E520-2BBA-452B-AFA6-E8F8CD7A2475}" srcOrd="1" destOrd="0" presId="urn:microsoft.com/office/officeart/2005/8/layout/arrow2"/>
    <dgm:cxn modelId="{A10C9EBB-1E9B-49B1-AAC6-D605E13F24CD}" type="presParOf" srcId="{CA19E520-2BBA-452B-AFA6-E8F8CD7A2475}" destId="{74C91794-D0A3-4CA8-800A-55FA9DE6C389}" srcOrd="0" destOrd="0" presId="urn:microsoft.com/office/officeart/2005/8/layout/arrow2"/>
    <dgm:cxn modelId="{5BB9A6CB-F76C-481D-B63C-C1BE0EC16801}" type="presParOf" srcId="{CA19E520-2BBA-452B-AFA6-E8F8CD7A2475}" destId="{458CEE58-B3AC-4C23-BBC7-1ACC8FF9CC69}" srcOrd="1"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32169-8187-457C-BC0E-0D8181FCF937}">
      <dsp:nvSpPr>
        <dsp:cNvPr id="0" name=""/>
        <dsp:cNvSpPr/>
      </dsp:nvSpPr>
      <dsp:spPr>
        <a:xfrm>
          <a:off x="0" y="986"/>
          <a:ext cx="4632176" cy="289511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91794-D0A3-4CA8-800A-55FA9DE6C389}">
      <dsp:nvSpPr>
        <dsp:cNvPr id="0" name=""/>
        <dsp:cNvSpPr/>
      </dsp:nvSpPr>
      <dsp:spPr>
        <a:xfrm>
          <a:off x="3534350" y="587621"/>
          <a:ext cx="342781" cy="342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CEE58-B3AC-4C23-BBC7-1ACC8FF9CC69}">
      <dsp:nvSpPr>
        <dsp:cNvPr id="0" name=""/>
        <dsp:cNvSpPr/>
      </dsp:nvSpPr>
      <dsp:spPr>
        <a:xfrm>
          <a:off x="1852870" y="759011"/>
          <a:ext cx="1852870" cy="2136591"/>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1633" bIns="0" numCol="1" spcCol="1270" anchor="t" anchorCtr="0">
          <a:noAutofit/>
        </a:bodyPr>
        <a:lstStyle/>
        <a:p>
          <a:pPr lvl="0" algn="r" defTabSz="2178050">
            <a:lnSpc>
              <a:spcPct val="90000"/>
            </a:lnSpc>
            <a:spcBef>
              <a:spcPct val="0"/>
            </a:spcBef>
            <a:spcAft>
              <a:spcPct val="35000"/>
            </a:spcAft>
          </a:pPr>
          <a:endParaRPr lang="el-GR" sz="4900" kern="1200" dirty="0"/>
        </a:p>
      </dsp:txBody>
      <dsp:txXfrm>
        <a:off x="1943320" y="849461"/>
        <a:ext cx="1671970" cy="1955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32169-8187-457C-BC0E-0D8181FCF937}">
      <dsp:nvSpPr>
        <dsp:cNvPr id="0" name=""/>
        <dsp:cNvSpPr/>
      </dsp:nvSpPr>
      <dsp:spPr>
        <a:xfrm>
          <a:off x="0" y="986"/>
          <a:ext cx="4632176" cy="289511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91794-D0A3-4CA8-800A-55FA9DE6C389}">
      <dsp:nvSpPr>
        <dsp:cNvPr id="0" name=""/>
        <dsp:cNvSpPr/>
      </dsp:nvSpPr>
      <dsp:spPr>
        <a:xfrm>
          <a:off x="3534350" y="587621"/>
          <a:ext cx="342781" cy="3427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8CEE58-B3AC-4C23-BBC7-1ACC8FF9CC69}">
      <dsp:nvSpPr>
        <dsp:cNvPr id="0" name=""/>
        <dsp:cNvSpPr/>
      </dsp:nvSpPr>
      <dsp:spPr>
        <a:xfrm>
          <a:off x="1852870" y="759011"/>
          <a:ext cx="1852870" cy="2136591"/>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81633" bIns="0" numCol="1" spcCol="1270" anchor="t" anchorCtr="0">
          <a:noAutofit/>
        </a:bodyPr>
        <a:lstStyle/>
        <a:p>
          <a:pPr lvl="0" algn="r" defTabSz="2178050">
            <a:lnSpc>
              <a:spcPct val="90000"/>
            </a:lnSpc>
            <a:spcBef>
              <a:spcPct val="0"/>
            </a:spcBef>
            <a:spcAft>
              <a:spcPct val="35000"/>
            </a:spcAft>
          </a:pPr>
          <a:endParaRPr lang="el-GR" sz="4900" kern="1200" dirty="0"/>
        </a:p>
      </dsp:txBody>
      <dsp:txXfrm>
        <a:off x="1943320" y="849461"/>
        <a:ext cx="1671970" cy="195569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969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9700"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9701"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39CCD6D-67A1-43AA-8878-228E2B7D103A}" type="slidenum">
              <a:rPr lang="en-GB"/>
              <a:pPr>
                <a:defRPr/>
              </a:pPr>
              <a:t>‹#›</a:t>
            </a:fld>
            <a:endParaRPr lang="en-GB"/>
          </a:p>
        </p:txBody>
      </p:sp>
    </p:spTree>
    <p:extLst>
      <p:ext uri="{BB962C8B-B14F-4D97-AF65-F5344CB8AC3E}">
        <p14:creationId xmlns:p14="http://schemas.microsoft.com/office/powerpoint/2010/main" val="182960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l-GR"/>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l-GR"/>
          </a:p>
        </p:txBody>
      </p:sp>
      <p:sp>
        <p:nvSpPr>
          <p:cNvPr id="1638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l-GR"/>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F07393C-0844-41C5-BDA0-A39E6F80CB14}" type="slidenum">
              <a:rPr lang="el-GR"/>
              <a:pPr>
                <a:defRPr/>
              </a:pPr>
              <a:t>‹#›</a:t>
            </a:fld>
            <a:endParaRPr lang="el-GR"/>
          </a:p>
        </p:txBody>
      </p:sp>
    </p:spTree>
    <p:extLst>
      <p:ext uri="{BB962C8B-B14F-4D97-AF65-F5344CB8AC3E}">
        <p14:creationId xmlns:p14="http://schemas.microsoft.com/office/powerpoint/2010/main" val="2665830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59EED81-D527-4C5C-895D-DB2745B0DC6E}" type="slidenum">
              <a:rPr lang="el-GR"/>
              <a:pPr/>
              <a:t>1</a:t>
            </a:fld>
            <a:endParaRPr lang="el-G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mtClean="0"/>
              <a:t>&lt;title&gt; = Prof., Dr., etc</a:t>
            </a:r>
          </a:p>
          <a:p>
            <a:pPr eaLnBrk="1" hangingPunct="1"/>
            <a:r>
              <a:rPr lang="en-GB" smtClean="0"/>
              <a:t>Xxxxxxx Yyyyyyyy = name of the presenter</a:t>
            </a:r>
          </a:p>
          <a:p>
            <a:pPr eaLnBrk="1" hangingPunct="1"/>
            <a:r>
              <a:rPr lang="en-GB" smtClean="0"/>
              <a:t>&lt;Full Laboratory Name&gt; = e.g. Computational Vision and Robotics</a:t>
            </a:r>
          </a:p>
          <a:p>
            <a:pPr eaLnBrk="1" hangingPunct="1"/>
            <a:r>
              <a:rPr lang="en-GB" smtClean="0"/>
              <a:t>&lt;Lab short name&gt; = e.g. CVRL</a:t>
            </a:r>
          </a:p>
          <a:p>
            <a:pPr eaLnBrk="1" hangingPunct="1"/>
            <a:r>
              <a:rPr lang="en-GB" smtClean="0"/>
              <a:t>e.t.c.</a:t>
            </a:r>
            <a:endParaRPr lang="el-GR" smtClean="0"/>
          </a:p>
        </p:txBody>
      </p:sp>
    </p:spTree>
    <p:extLst>
      <p:ext uri="{BB962C8B-B14F-4D97-AF65-F5344CB8AC3E}">
        <p14:creationId xmlns:p14="http://schemas.microsoft.com/office/powerpoint/2010/main" val="4014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B7E8B0-83F1-4E6F-B3C9-8BD379C387BB}" type="slidenum">
              <a:rPr lang="en-US" altLang="el-GR" sz="1200"/>
              <a:pPr eaLnBrk="1" hangingPunct="1"/>
              <a:t>28</a:t>
            </a:fld>
            <a:endParaRPr lang="en-US" altLang="el-GR"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l-GR" smtClean="0">
                <a:latin typeface="Arial" panose="020B0604020202020204" pitchFamily="34" charset="0"/>
              </a:rPr>
              <a:t>Real world is continuous – an image is simply a digital approximation of this.</a:t>
            </a:r>
            <a:endParaRPr lang="en-US" altLang="el-GR" smtClean="0">
              <a:latin typeface="Arial" panose="020B0604020202020204" pitchFamily="34" charset="0"/>
            </a:endParaRPr>
          </a:p>
        </p:txBody>
      </p:sp>
    </p:spTree>
    <p:extLst>
      <p:ext uri="{BB962C8B-B14F-4D97-AF65-F5344CB8AC3E}">
        <p14:creationId xmlns:p14="http://schemas.microsoft.com/office/powerpoint/2010/main" val="208684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36AA3-B354-426A-B931-BF5DA965A832}" type="slidenum">
              <a:rPr lang="en-US" altLang="el-GR"/>
              <a:pPr/>
              <a:t>29</a:t>
            </a:fld>
            <a:endParaRPr lang="en-US" altLang="el-GR"/>
          </a:p>
        </p:txBody>
      </p:sp>
      <p:sp>
        <p:nvSpPr>
          <p:cNvPr id="56322" name="Rectangle 2"/>
          <p:cNvSpPr>
            <a:spLocks noGrp="1" noRot="1" noChangeAspect="1" noChangeArrowheads="1" noTextEdit="1"/>
          </p:cNvSpPr>
          <p:nvPr>
            <p:ph type="sldImg"/>
          </p:nvPr>
        </p:nvSpPr>
        <p:spPr>
          <a:xfrm>
            <a:off x="-201613" y="382588"/>
            <a:ext cx="7267576" cy="5449887"/>
          </a:xfrm>
          <a:ln/>
        </p:spPr>
      </p:sp>
      <p:sp>
        <p:nvSpPr>
          <p:cNvPr id="56323" name="Rectangle 3"/>
          <p:cNvSpPr>
            <a:spLocks noGrp="1" noChangeArrowheads="1"/>
          </p:cNvSpPr>
          <p:nvPr>
            <p:ph type="body" idx="1"/>
          </p:nvPr>
        </p:nvSpPr>
        <p:spPr>
          <a:xfrm>
            <a:off x="828675" y="6062663"/>
            <a:ext cx="5268913" cy="2416175"/>
          </a:xfrm>
        </p:spPr>
        <p:txBody>
          <a:bodyPr/>
          <a:lstStyle/>
          <a:p>
            <a:endParaRPr lang="el-GR" altLang="el-GR"/>
          </a:p>
        </p:txBody>
      </p:sp>
    </p:spTree>
    <p:extLst>
      <p:ext uri="{BB962C8B-B14F-4D97-AF65-F5344CB8AC3E}">
        <p14:creationId xmlns:p14="http://schemas.microsoft.com/office/powerpoint/2010/main" val="92297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BD2553F-2357-4045-A2E3-0D301E206B93}" type="slidenum">
              <a:rPr lang="en-US" altLang="el-GR" sz="1200"/>
              <a:pPr eaLnBrk="1" hangingPunct="1"/>
              <a:t>30</a:t>
            </a:fld>
            <a:endParaRPr lang="en-US" altLang="el-GR"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07925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51DC446-3BE7-463E-BC63-0A867992D46F}" type="slidenum">
              <a:rPr lang="el-GR"/>
              <a:pPr/>
              <a:t>48</a:t>
            </a:fld>
            <a:endParaRPr lang="el-G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81647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3628CB-78A3-4F82-9A2A-647D01BC8A77}" type="slidenum">
              <a:rPr lang="en-US" altLang="el-GR" sz="1200"/>
              <a:pPr eaLnBrk="1" hangingPunct="1"/>
              <a:t>3</a:t>
            </a:fld>
            <a:endParaRPr lang="en-US" altLang="el-GR"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72345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3628CB-78A3-4F82-9A2A-647D01BC8A77}" type="slidenum">
              <a:rPr lang="en-US" altLang="el-GR" sz="1200"/>
              <a:pPr eaLnBrk="1" hangingPunct="1"/>
              <a:t>5</a:t>
            </a:fld>
            <a:endParaRPr lang="en-US" altLang="el-GR"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97284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3628CB-78A3-4F82-9A2A-647D01BC8A77}" type="slidenum">
              <a:rPr lang="en-US" altLang="el-GR" sz="1200"/>
              <a:pPr eaLnBrk="1" hangingPunct="1"/>
              <a:t>6</a:t>
            </a:fld>
            <a:endParaRPr lang="en-US" altLang="el-GR"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43616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12C1539-D7B9-4217-90E6-3C7E476FA506}" type="slidenum">
              <a:rPr lang="en-US" altLang="el-GR" sz="1200"/>
              <a:pPr eaLnBrk="1" hangingPunct="1"/>
              <a:t>7</a:t>
            </a:fld>
            <a:endParaRPr lang="en-US" altLang="el-GR"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ltLang="el-GR" smtClean="0">
                <a:latin typeface="Arial" panose="020B0604020202020204" pitchFamily="34" charset="0"/>
              </a:rPr>
              <a:t>Give the analogy of the character recognition system.</a:t>
            </a:r>
          </a:p>
          <a:p>
            <a:pPr eaLnBrk="1" hangingPunct="1"/>
            <a:r>
              <a:rPr lang="en-IE" altLang="el-GR" smtClean="0">
                <a:latin typeface="Arial" panose="020B0604020202020204" pitchFamily="34" charset="0"/>
              </a:rPr>
              <a:t>Low Level: Cleaning up the image of some text</a:t>
            </a:r>
          </a:p>
          <a:p>
            <a:pPr eaLnBrk="1" hangingPunct="1"/>
            <a:r>
              <a:rPr lang="en-IE" altLang="el-GR" smtClean="0">
                <a:latin typeface="Arial" panose="020B0604020202020204" pitchFamily="34" charset="0"/>
              </a:rPr>
              <a:t>Mid level: Segmenting the text from the background and recognising individual characters</a:t>
            </a:r>
          </a:p>
          <a:p>
            <a:pPr eaLnBrk="1" hangingPunct="1"/>
            <a:r>
              <a:rPr lang="en-IE" altLang="el-GR" smtClean="0">
                <a:latin typeface="Arial" panose="020B0604020202020204" pitchFamily="34" charset="0"/>
              </a:rPr>
              <a:t>High level: Understanding what the text says</a:t>
            </a:r>
          </a:p>
          <a:p>
            <a:pPr eaLnBrk="1" hangingPunct="1"/>
            <a:endParaRPr lang="en-US" altLang="el-GR" smtClean="0">
              <a:latin typeface="Arial" panose="020B0604020202020204" pitchFamily="34" charset="0"/>
            </a:endParaRPr>
          </a:p>
        </p:txBody>
      </p:sp>
    </p:spTree>
    <p:extLst>
      <p:ext uri="{BB962C8B-B14F-4D97-AF65-F5344CB8AC3E}">
        <p14:creationId xmlns:p14="http://schemas.microsoft.com/office/powerpoint/2010/main" val="133786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79898A1-ED81-4337-86FC-AE66CE93FBF8}" type="slidenum">
              <a:rPr lang="el-GR"/>
              <a:pPr/>
              <a:t>12</a:t>
            </a:fld>
            <a:endParaRPr 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Provide one slide for each of the main RTD results of the lab.</a:t>
            </a:r>
          </a:p>
          <a:p>
            <a:pPr eaLnBrk="1" hangingPunct="1"/>
            <a:r>
              <a:rPr lang="en-US" smtClean="0"/>
              <a:t>Keypoints are meant to explain why the achievement is considered important/useful/etc…</a:t>
            </a:r>
            <a:endParaRPr lang="el-GR" smtClean="0"/>
          </a:p>
        </p:txBody>
      </p:sp>
    </p:spTree>
    <p:extLst>
      <p:ext uri="{BB962C8B-B14F-4D97-AF65-F5344CB8AC3E}">
        <p14:creationId xmlns:p14="http://schemas.microsoft.com/office/powerpoint/2010/main" val="410811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916C6B-1A19-4208-8A14-1A571C3906E0}" type="slidenum">
              <a:rPr lang="en-US" altLang="el-GR" sz="1200"/>
              <a:pPr eaLnBrk="1" hangingPunct="1"/>
              <a:t>13</a:t>
            </a:fld>
            <a:endParaRPr lang="en-US" altLang="el-GR"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389135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916C6B-1A19-4208-8A14-1A571C3906E0}" type="slidenum">
              <a:rPr lang="en-US" altLang="el-GR" sz="1200"/>
              <a:pPr eaLnBrk="1" hangingPunct="1"/>
              <a:t>17</a:t>
            </a:fld>
            <a:endParaRPr lang="en-US" altLang="el-GR"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endParaRPr>
          </a:p>
        </p:txBody>
      </p:sp>
    </p:spTree>
    <p:extLst>
      <p:ext uri="{BB962C8B-B14F-4D97-AF65-F5344CB8AC3E}">
        <p14:creationId xmlns:p14="http://schemas.microsoft.com/office/powerpoint/2010/main" val="410344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79898A1-ED81-4337-86FC-AE66CE93FBF8}" type="slidenum">
              <a:rPr lang="el-GR"/>
              <a:pPr/>
              <a:t>26</a:t>
            </a:fld>
            <a:endParaRPr 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Provide one slide for each of the main RTD results of the lab.</a:t>
            </a:r>
          </a:p>
          <a:p>
            <a:pPr eaLnBrk="1" hangingPunct="1"/>
            <a:r>
              <a:rPr lang="en-US" smtClean="0"/>
              <a:t>Keypoints are meant to explain why the achievement is considered important/useful/etc…</a:t>
            </a:r>
            <a:endParaRPr lang="el-GR" smtClean="0"/>
          </a:p>
        </p:txBody>
      </p:sp>
    </p:spTree>
    <p:extLst>
      <p:ext uri="{BB962C8B-B14F-4D97-AF65-F5344CB8AC3E}">
        <p14:creationId xmlns:p14="http://schemas.microsoft.com/office/powerpoint/2010/main" val="149486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a:xfrm>
            <a:off x="685800" y="152400"/>
            <a:ext cx="7721600" cy="1143000"/>
          </a:xfrm>
        </p:spPr>
        <p:txBody>
          <a:bodyPr/>
          <a:lstStyle>
            <a:lvl1pPr>
              <a:defRPr>
                <a:solidFill>
                  <a:schemeClr val="tx1">
                    <a:lumMod val="65000"/>
                    <a:lumOff val="35000"/>
                  </a:schemeClr>
                </a:solidFill>
              </a:defRPr>
            </a:lvl1pPr>
          </a:lstStyle>
          <a:p>
            <a:endParaRPr lang="en-GB" dirty="0"/>
          </a:p>
        </p:txBody>
      </p:sp>
      <p:sp>
        <p:nvSpPr>
          <p:cNvPr id="26629" name="Rectangle 5"/>
          <p:cNvSpPr>
            <a:spLocks noGrp="1" noChangeArrowheads="1"/>
          </p:cNvSpPr>
          <p:nvPr>
            <p:ph type="subTitle" idx="1"/>
          </p:nvPr>
        </p:nvSpPr>
        <p:spPr>
          <a:xfrm>
            <a:off x="1295400" y="3886200"/>
            <a:ext cx="6400800" cy="533400"/>
          </a:xfrm>
        </p:spPr>
        <p:txBody>
          <a:bodyPr/>
          <a:lstStyle>
            <a:lvl1pPr marL="0" indent="0" algn="ctr">
              <a:buFont typeface="Wingdings" pitchFamily="2" charset="2"/>
              <a:buNone/>
              <a:defRPr b="1">
                <a:solidFill>
                  <a:schemeClr val="tx1"/>
                </a:solidFill>
                <a:latin typeface="Tahoma" pitchFamily="34" charset="0"/>
              </a:defRPr>
            </a:lvl1pPr>
          </a:lstStyle>
          <a:p>
            <a:endParaRPr lang="en-GB" dirty="0"/>
          </a:p>
        </p:txBody>
      </p:sp>
    </p:spTree>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201863" cy="6248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52400" y="228600"/>
            <a:ext cx="64579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12213" cy="6858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304800" y="1219200"/>
            <a:ext cx="4191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219200"/>
            <a:ext cx="4191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24300"/>
            <a:ext cx="4191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5" name="Rectangle 4"/>
          <p:cNvSpPr/>
          <p:nvPr userDrawn="1"/>
        </p:nvSpPr>
        <p:spPr>
          <a:xfrm>
            <a:off x="2627784" y="6477000"/>
            <a:ext cx="6211416"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l-GR" sz="900" b="1" dirty="0" smtClean="0">
                <a:solidFill>
                  <a:schemeClr val="tx1">
                    <a:lumMod val="65000"/>
                    <a:lumOff val="35000"/>
                  </a:schemeClr>
                </a:solidFill>
                <a:effectLst>
                  <a:outerShdw blurRad="38100" dist="38100" dir="2700000" algn="tl">
                    <a:srgbClr val="000000">
                      <a:alpha val="43137"/>
                    </a:srgbClr>
                  </a:outerShdw>
                </a:effectLst>
                <a:latin typeface="Tahoma" pitchFamily="34" charset="0"/>
              </a:rPr>
              <a:t>ΤΕΧΝΗΤΗ ΟΡΑΣΗ ΤΠ70Υ2</a:t>
            </a:r>
            <a:r>
              <a:rPr kumimoji="0" lang="el-GR" sz="900" b="0" dirty="0" smtClean="0">
                <a:solidFill>
                  <a:schemeClr val="tx1"/>
                </a:solidFill>
                <a:effectLst/>
                <a:latin typeface="Times New Roman" pitchFamily="18" charset="0"/>
              </a:rPr>
              <a:t>		</a:t>
            </a:r>
            <a:r>
              <a:rPr lang="el-GR" sz="900" dirty="0" smtClean="0"/>
              <a:t>Κώστας </a:t>
            </a:r>
            <a:r>
              <a:rPr lang="el-GR" sz="900" dirty="0" err="1" smtClean="0"/>
              <a:t>Μαριάς</a:t>
            </a:r>
            <a:r>
              <a:rPr lang="en-US" sz="900" dirty="0" smtClean="0"/>
              <a:t>, </a:t>
            </a:r>
            <a:r>
              <a:rPr lang="el-GR" sz="900" dirty="0" smtClean="0"/>
              <a:t>Αναπληρωτής Καθηγητής Επεξεργασίας Εικόνας</a:t>
            </a:r>
            <a:endParaRPr lang="el-GR" sz="900" dirty="0"/>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2192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52400" y="228600"/>
            <a:ext cx="8812213"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auto">
          <a:xfrm>
            <a:off x="304800" y="12192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606" name="Rectangle 6"/>
          <p:cNvSpPr>
            <a:spLocks noChangeArrowheads="1"/>
          </p:cNvSpPr>
          <p:nvPr/>
        </p:nvSpPr>
        <p:spPr bwMode="auto">
          <a:xfrm>
            <a:off x="990600" y="152400"/>
            <a:ext cx="7731125" cy="274638"/>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endParaRPr lang="en-GB" sz="1200" b="1">
              <a:latin typeface="Arial" charset="0"/>
            </a:endParaRPr>
          </a:p>
        </p:txBody>
      </p:sp>
      <p:sp>
        <p:nvSpPr>
          <p:cNvPr id="25607" name="Rectangle 7"/>
          <p:cNvSpPr>
            <a:spLocks noChangeArrowheads="1"/>
          </p:cNvSpPr>
          <p:nvPr/>
        </p:nvSpPr>
        <p:spPr bwMode="auto">
          <a:xfrm>
            <a:off x="7723188" y="6499225"/>
            <a:ext cx="1344612" cy="282575"/>
          </a:xfrm>
          <a:prstGeom prst="rect">
            <a:avLst/>
          </a:prstGeom>
          <a:noFill/>
          <a:ln w="9525">
            <a:noFill/>
            <a:miter lim="800000"/>
            <a:headEnd/>
            <a:tailEnd/>
          </a:ln>
        </p:spPr>
        <p:txBody>
          <a:bodyPr anchor="b"/>
          <a:lstStyle/>
          <a:p>
            <a:pPr algn="r" eaLnBrk="0" hangingPunct="0">
              <a:spcBef>
                <a:spcPct val="50000"/>
              </a:spcBef>
              <a:defRPr/>
            </a:pPr>
            <a:fld id="{CF01D9A9-1A39-4F01-B91F-590C4ADF964C}" type="slidenum">
              <a:rPr lang="en-US" sz="1400">
                <a:solidFill>
                  <a:srgbClr val="A299BD"/>
                </a:solidFill>
                <a:latin typeface="Arial" charset="0"/>
              </a:rPr>
              <a:pPr algn="r" eaLnBrk="0" hangingPunct="0">
                <a:spcBef>
                  <a:spcPct val="50000"/>
                </a:spcBef>
                <a:defRPr/>
              </a:pPr>
              <a:t>‹#›</a:t>
            </a:fld>
            <a:endParaRPr lang="en-US" sz="1400">
              <a:solidFill>
                <a:srgbClr val="A299BD"/>
              </a:solidFill>
              <a:latin typeface="Arial" charset="0"/>
            </a:endParaRPr>
          </a:p>
        </p:txBody>
      </p:sp>
      <p:pic>
        <p:nvPicPr>
          <p:cNvPr id="8" name="Picture 12" descr="Αρχική"/>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12" y="6243701"/>
            <a:ext cx="26527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zoom/>
  </p:transition>
  <p:timing>
    <p:tnLst>
      <p:par>
        <p:cTn id="1" dur="indefinite" restart="never" nodeType="tmRoot"/>
      </p:par>
    </p:tnLst>
  </p:timing>
  <p:hf sldNum="0" hdr="0" dt="0"/>
  <p:txStyles>
    <p:titleStyle>
      <a:lvl1pPr algn="ctr" rtl="0" eaLnBrk="0" fontAlgn="base" hangingPunct="0">
        <a:spcBef>
          <a:spcPct val="0"/>
        </a:spcBef>
        <a:spcAft>
          <a:spcPct val="0"/>
        </a:spcAft>
        <a:defRPr kumimoji="1" sz="2800" b="1">
          <a:solidFill>
            <a:srgbClr val="595959"/>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p:titleStyle>
    <p:bodyStyle>
      <a:lvl1pPr marL="342900" indent="-342900" algn="l" rtl="0" eaLnBrk="0" fontAlgn="base" hangingPunct="0">
        <a:spcBef>
          <a:spcPct val="20000"/>
        </a:spcBef>
        <a:spcAft>
          <a:spcPct val="0"/>
        </a:spcAft>
        <a:buClr>
          <a:srgbClr val="FF9933"/>
        </a:buClr>
        <a:buSzPct val="90000"/>
        <a:buFont typeface="Wingdings" pitchFamily="2" charset="2"/>
        <a:buBlip>
          <a:blip r:embed="rId15"/>
        </a:buBlip>
        <a:defRPr kumimoji="1" sz="2800">
          <a:solidFill>
            <a:srgbClr val="595959"/>
          </a:solidFill>
          <a:latin typeface="+mn-lt"/>
          <a:ea typeface="+mn-ea"/>
          <a:cs typeface="+mn-cs"/>
        </a:defRPr>
      </a:lvl1pPr>
      <a:lvl2pPr marL="742950" indent="-285750" algn="l" rtl="0" eaLnBrk="0" fontAlgn="base" hangingPunct="0">
        <a:spcBef>
          <a:spcPct val="20000"/>
        </a:spcBef>
        <a:spcAft>
          <a:spcPct val="0"/>
        </a:spcAft>
        <a:buClr>
          <a:srgbClr val="996633"/>
        </a:buClr>
        <a:buSzPct val="80000"/>
        <a:buFont typeface="Wingdings" pitchFamily="2" charset="2"/>
        <a:buBlip>
          <a:blip r:embed="rId16"/>
        </a:buBlip>
        <a:defRPr kumimoji="1" sz="2400">
          <a:solidFill>
            <a:srgbClr val="595959"/>
          </a:solidFill>
          <a:latin typeface="+mn-lt"/>
        </a:defRPr>
      </a:lvl2pPr>
      <a:lvl3pPr marL="1143000" indent="-228600" algn="l" rtl="0" eaLnBrk="0" fontAlgn="base" hangingPunct="0">
        <a:spcBef>
          <a:spcPct val="20000"/>
        </a:spcBef>
        <a:spcAft>
          <a:spcPct val="0"/>
        </a:spcAft>
        <a:buClr>
          <a:srgbClr val="669900"/>
        </a:buClr>
        <a:buSzPct val="70000"/>
        <a:buFont typeface="Wingdings" pitchFamily="2" charset="2"/>
        <a:buBlip>
          <a:blip r:embed="rId17"/>
        </a:buBlip>
        <a:defRPr kumimoji="1" sz="2000">
          <a:solidFill>
            <a:srgbClr val="595959"/>
          </a:solidFill>
          <a:latin typeface="+mn-lt"/>
        </a:defRPr>
      </a:lvl3pPr>
      <a:lvl4pPr marL="1600200" indent="-228600" algn="l" rtl="0" eaLnBrk="0" fontAlgn="base" hangingPunct="0">
        <a:spcBef>
          <a:spcPct val="20000"/>
        </a:spcBef>
        <a:spcAft>
          <a:spcPct val="0"/>
        </a:spcAft>
        <a:buClr>
          <a:schemeClr val="accent2"/>
        </a:buClr>
        <a:buSzPct val="60000"/>
        <a:buBlip>
          <a:blip r:embed="rId18"/>
        </a:buBlip>
        <a:defRPr kumimoji="1">
          <a:solidFill>
            <a:srgbClr val="595959"/>
          </a:solidFill>
          <a:latin typeface="+mn-lt"/>
        </a:defRPr>
      </a:lvl4pPr>
      <a:lvl5pPr marL="2057400" indent="-228600" algn="l" rtl="0" eaLnBrk="0" fontAlgn="base" hangingPunct="0">
        <a:spcBef>
          <a:spcPct val="20000"/>
        </a:spcBef>
        <a:spcAft>
          <a:spcPct val="0"/>
        </a:spcAft>
        <a:buClr>
          <a:schemeClr val="accent2"/>
        </a:buClr>
        <a:buSzPct val="50000"/>
        <a:buBlip>
          <a:blip r:embed="rId19"/>
        </a:buBlip>
        <a:defRPr kumimoji="1">
          <a:solidFill>
            <a:srgbClr val="595959"/>
          </a:solidFill>
          <a:latin typeface="+mn-lt"/>
        </a:defRPr>
      </a:lvl5pPr>
      <a:lvl6pPr marL="2514600" indent="-228600" algn="l" rtl="0" eaLnBrk="0" fontAlgn="base" hangingPunct="0">
        <a:spcBef>
          <a:spcPct val="20000"/>
        </a:spcBef>
        <a:spcAft>
          <a:spcPct val="0"/>
        </a:spcAft>
        <a:buClr>
          <a:schemeClr val="accent2"/>
        </a:buClr>
        <a:buSzPct val="50000"/>
        <a:buBlip>
          <a:blip r:embed="rId19"/>
        </a:buBlip>
        <a:defRPr kumimoji="1">
          <a:solidFill>
            <a:srgbClr val="003399"/>
          </a:solidFill>
          <a:latin typeface="+mn-lt"/>
        </a:defRPr>
      </a:lvl6pPr>
      <a:lvl7pPr marL="2971800" indent="-228600" algn="l" rtl="0" eaLnBrk="0" fontAlgn="base" hangingPunct="0">
        <a:spcBef>
          <a:spcPct val="20000"/>
        </a:spcBef>
        <a:spcAft>
          <a:spcPct val="0"/>
        </a:spcAft>
        <a:buClr>
          <a:schemeClr val="accent2"/>
        </a:buClr>
        <a:buSzPct val="50000"/>
        <a:buBlip>
          <a:blip r:embed="rId19"/>
        </a:buBlip>
        <a:defRPr kumimoji="1">
          <a:solidFill>
            <a:srgbClr val="003399"/>
          </a:solidFill>
          <a:latin typeface="+mn-lt"/>
        </a:defRPr>
      </a:lvl7pPr>
      <a:lvl8pPr marL="3429000" indent="-228600" algn="l" rtl="0" eaLnBrk="0" fontAlgn="base" hangingPunct="0">
        <a:spcBef>
          <a:spcPct val="20000"/>
        </a:spcBef>
        <a:spcAft>
          <a:spcPct val="0"/>
        </a:spcAft>
        <a:buClr>
          <a:schemeClr val="accent2"/>
        </a:buClr>
        <a:buSzPct val="50000"/>
        <a:buBlip>
          <a:blip r:embed="rId19"/>
        </a:buBlip>
        <a:defRPr kumimoji="1">
          <a:solidFill>
            <a:srgbClr val="003399"/>
          </a:solidFill>
          <a:latin typeface="+mn-lt"/>
        </a:defRPr>
      </a:lvl8pPr>
      <a:lvl9pPr marL="3886200" indent="-228600" algn="l" rtl="0" eaLnBrk="0" fontAlgn="base" hangingPunct="0">
        <a:spcBef>
          <a:spcPct val="20000"/>
        </a:spcBef>
        <a:spcAft>
          <a:spcPct val="0"/>
        </a:spcAft>
        <a:buClr>
          <a:schemeClr val="accent2"/>
        </a:buClr>
        <a:buSzPct val="50000"/>
        <a:buBlip>
          <a:blip r:embed="rId19"/>
        </a:buBlip>
        <a:defRPr kumimoji="1">
          <a:solidFill>
            <a:srgbClr val="003399"/>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1.png"/><Relationship Id="rId7" Type="http://schemas.openxmlformats.org/officeDocument/2006/relationships/diagramData" Target="../diagrams/data1.xml"/><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11" Type="http://schemas.microsoft.com/office/2007/relationships/diagramDrawing" Target="../diagrams/drawing1.xml"/><Relationship Id="rId5" Type="http://schemas.openxmlformats.org/officeDocument/2006/relationships/image" Target="../media/image23.png"/><Relationship Id="rId10" Type="http://schemas.openxmlformats.org/officeDocument/2006/relationships/diagramColors" Target="../diagrams/colors1.xml"/><Relationship Id="rId4" Type="http://schemas.openxmlformats.org/officeDocument/2006/relationships/image" Target="../media/image22.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1.png"/><Relationship Id="rId7" Type="http://schemas.openxmlformats.org/officeDocument/2006/relationships/diagramData" Target="../diagrams/data2.xml"/><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11" Type="http://schemas.microsoft.com/office/2007/relationships/diagramDrawing" Target="../diagrams/drawing2.xml"/><Relationship Id="rId5" Type="http://schemas.openxmlformats.org/officeDocument/2006/relationships/image" Target="../media/image23.png"/><Relationship Id="rId10" Type="http://schemas.openxmlformats.org/officeDocument/2006/relationships/diagramColors" Target="../diagrams/colors2.xml"/><Relationship Id="rId4" Type="http://schemas.openxmlformats.org/officeDocument/2006/relationships/image" Target="../media/image22.png"/><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6" name="Rectangle 6"/>
          <p:cNvSpPr>
            <a:spLocks noChangeArrowheads="1"/>
          </p:cNvSpPr>
          <p:nvPr/>
        </p:nvSpPr>
        <p:spPr bwMode="auto">
          <a:xfrm>
            <a:off x="0" y="5689922"/>
            <a:ext cx="9144000" cy="1987550"/>
          </a:xfrm>
          <a:prstGeom prst="rect">
            <a:avLst/>
          </a:prstGeom>
          <a:noFill/>
          <a:ln w="9525">
            <a:noFill/>
            <a:miter lim="800000"/>
            <a:headEnd/>
            <a:tailEnd/>
          </a:ln>
        </p:spPr>
        <p:txBody>
          <a:bodyPr/>
          <a:lstStyle/>
          <a:p>
            <a:pPr algn="ctr" eaLnBrk="0" hangingPunct="0">
              <a:lnSpc>
                <a:spcPct val="90000"/>
              </a:lnSpc>
              <a:spcBef>
                <a:spcPct val="20000"/>
              </a:spcBef>
              <a:buClr>
                <a:srgbClr val="FF9933"/>
              </a:buClr>
              <a:buSzPct val="90000"/>
              <a:buFont typeface="Wingdings" pitchFamily="2" charset="2"/>
              <a:buNone/>
              <a:defRPr/>
            </a:pPr>
            <a:endParaRPr kumimoji="1" lang="en-GB" sz="1100" dirty="0">
              <a:solidFill>
                <a:srgbClr val="003399"/>
              </a:solidFill>
              <a:latin typeface="Tahoma" pitchFamily="34" charset="0"/>
            </a:endParaRPr>
          </a:p>
          <a:p>
            <a:pPr algn="ctr" eaLnBrk="0" hangingPunct="0">
              <a:lnSpc>
                <a:spcPct val="90000"/>
              </a:lnSpc>
              <a:spcBef>
                <a:spcPct val="20000"/>
              </a:spcBef>
              <a:buClr>
                <a:srgbClr val="FF9933"/>
              </a:buClr>
              <a:buSzPct val="90000"/>
              <a:buFont typeface="Wingdings" pitchFamily="2" charset="2"/>
              <a:buNone/>
              <a:defRPr/>
            </a:pPr>
            <a:endParaRPr kumimoji="1" lang="en-GB" sz="1100" b="1" dirty="0">
              <a:solidFill>
                <a:srgbClr val="003399"/>
              </a:solidFill>
              <a:latin typeface="Tahoma" pitchFamily="34" charset="0"/>
            </a:endParaRPr>
          </a:p>
          <a:p>
            <a:pPr algn="ctr" eaLnBrk="0" hangingPunct="0">
              <a:lnSpc>
                <a:spcPct val="90000"/>
              </a:lnSpc>
              <a:spcBef>
                <a:spcPct val="20000"/>
              </a:spcBef>
              <a:buClr>
                <a:srgbClr val="FF9933"/>
              </a:buClr>
              <a:buSzPct val="90000"/>
              <a:buFont typeface="Wingdings" pitchFamily="2" charset="2"/>
              <a:buNone/>
              <a:defRPr/>
            </a:pPr>
            <a:endParaRPr kumimoji="1" lang="en-GB" sz="1100" dirty="0">
              <a:solidFill>
                <a:srgbClr val="003399"/>
              </a:solidFill>
              <a:latin typeface="Tahoma" pitchFamily="34" charset="0"/>
            </a:endParaRPr>
          </a:p>
        </p:txBody>
      </p:sp>
      <p:sp>
        <p:nvSpPr>
          <p:cNvPr id="158727" name="Rectangle 7"/>
          <p:cNvSpPr>
            <a:spLocks noChangeArrowheads="1"/>
          </p:cNvSpPr>
          <p:nvPr/>
        </p:nvSpPr>
        <p:spPr bwMode="auto">
          <a:xfrm>
            <a:off x="0" y="3942383"/>
            <a:ext cx="9251950" cy="566737"/>
          </a:xfrm>
          <a:prstGeom prst="rect">
            <a:avLst/>
          </a:prstGeom>
          <a:noFill/>
          <a:ln w="9525">
            <a:noFill/>
            <a:miter lim="800000"/>
            <a:headEnd/>
            <a:tailEnd/>
          </a:ln>
        </p:spPr>
        <p:txBody>
          <a:bodyPr anchor="b"/>
          <a:lstStyle/>
          <a:p>
            <a:pPr algn="ctr" eaLnBrk="0" hangingPunct="0">
              <a:defRPr/>
            </a:pPr>
            <a:r>
              <a:rPr kumimoji="1" lang="el-GR" b="1" dirty="0" smtClean="0">
                <a:solidFill>
                  <a:schemeClr val="tx1">
                    <a:lumMod val="65000"/>
                    <a:lumOff val="35000"/>
                  </a:schemeClr>
                </a:solidFill>
                <a:effectLst>
                  <a:outerShdw blurRad="38100" dist="38100" dir="2700000" algn="tl">
                    <a:srgbClr val="000000">
                      <a:alpha val="43137"/>
                    </a:srgbClr>
                  </a:outerShdw>
                </a:effectLst>
                <a:latin typeface="Tahoma" pitchFamily="34" charset="0"/>
              </a:rPr>
              <a:t>ΤΕΧΝΗΤΗ ΟΡΑΣΗ ΤΠ70Υ2</a:t>
            </a:r>
          </a:p>
          <a:p>
            <a:pPr algn="ctr" eaLnBrk="0" hangingPunct="0">
              <a:defRPr/>
            </a:pPr>
            <a:r>
              <a:rPr kumimoji="1" lang="el-GR" sz="1800" b="1" dirty="0" smtClean="0">
                <a:solidFill>
                  <a:schemeClr val="tx1">
                    <a:lumMod val="65000"/>
                    <a:lumOff val="35000"/>
                  </a:schemeClr>
                </a:solidFill>
                <a:effectLst>
                  <a:outerShdw blurRad="38100" dist="38100" dir="2700000" algn="tl">
                    <a:srgbClr val="000000">
                      <a:alpha val="43137"/>
                    </a:srgbClr>
                  </a:outerShdw>
                </a:effectLst>
                <a:latin typeface="Tahoma" pitchFamily="34" charset="0"/>
              </a:rPr>
              <a:t>1</a:t>
            </a:r>
            <a:r>
              <a:rPr kumimoji="1" lang="el-GR" sz="1800" b="1" baseline="30000" dirty="0" smtClean="0">
                <a:solidFill>
                  <a:schemeClr val="tx1">
                    <a:lumMod val="65000"/>
                    <a:lumOff val="35000"/>
                  </a:schemeClr>
                </a:solidFill>
                <a:effectLst>
                  <a:outerShdw blurRad="38100" dist="38100" dir="2700000" algn="tl">
                    <a:srgbClr val="000000">
                      <a:alpha val="43137"/>
                    </a:srgbClr>
                  </a:outerShdw>
                </a:effectLst>
                <a:latin typeface="Tahoma" pitchFamily="34" charset="0"/>
              </a:rPr>
              <a:t>η</a:t>
            </a:r>
            <a:r>
              <a:rPr kumimoji="1" lang="el-GR" sz="1800" b="1" dirty="0" smtClean="0">
                <a:solidFill>
                  <a:schemeClr val="tx1">
                    <a:lumMod val="65000"/>
                    <a:lumOff val="35000"/>
                  </a:schemeClr>
                </a:solidFill>
                <a:effectLst>
                  <a:outerShdw blurRad="38100" dist="38100" dir="2700000" algn="tl">
                    <a:srgbClr val="000000">
                      <a:alpha val="43137"/>
                    </a:srgbClr>
                  </a:outerShdw>
                </a:effectLst>
                <a:latin typeface="Tahoma" pitchFamily="34" charset="0"/>
              </a:rPr>
              <a:t> Διάλεξη</a:t>
            </a:r>
            <a:endParaRPr kumimoji="1" lang="el-GR" sz="1800" b="1" dirty="0" smtClean="0">
              <a:solidFill>
                <a:schemeClr val="tx1">
                  <a:lumMod val="65000"/>
                  <a:lumOff val="35000"/>
                </a:schemeClr>
              </a:solidFill>
              <a:latin typeface="Tahoma" pitchFamily="34" charset="0"/>
            </a:endParaRPr>
          </a:p>
          <a:p>
            <a:pPr algn="ctr" eaLnBrk="0" hangingPunct="0">
              <a:defRPr/>
            </a:pPr>
            <a:endParaRPr kumimoji="1" lang="el-GR" sz="1800" b="1" dirty="0">
              <a:solidFill>
                <a:schemeClr val="tx1">
                  <a:lumMod val="65000"/>
                  <a:lumOff val="35000"/>
                </a:schemeClr>
              </a:solidFill>
              <a:latin typeface="Tahoma" pitchFamily="34" charset="0"/>
            </a:endParaRPr>
          </a:p>
          <a:p>
            <a:pPr algn="ctr" eaLnBrk="0" hangingPunct="0">
              <a:defRPr/>
            </a:pPr>
            <a:r>
              <a:rPr kumimoji="1" lang="el-GR" sz="1800" b="1" dirty="0" smtClean="0">
                <a:solidFill>
                  <a:schemeClr val="tx1">
                    <a:lumMod val="65000"/>
                    <a:lumOff val="35000"/>
                  </a:schemeClr>
                </a:solidFill>
                <a:latin typeface="Tahoma" pitchFamily="34" charset="0"/>
              </a:rPr>
              <a:t>Κώστας </a:t>
            </a:r>
            <a:r>
              <a:rPr kumimoji="1" lang="el-GR" sz="1800" b="1" dirty="0">
                <a:solidFill>
                  <a:schemeClr val="tx1">
                    <a:lumMod val="65000"/>
                    <a:lumOff val="35000"/>
                  </a:schemeClr>
                </a:solidFill>
                <a:latin typeface="Tahoma" pitchFamily="34" charset="0"/>
              </a:rPr>
              <a:t>Μαριάς</a:t>
            </a:r>
          </a:p>
          <a:p>
            <a:pPr algn="ctr" eaLnBrk="0" hangingPunct="0">
              <a:defRPr/>
            </a:pPr>
            <a:r>
              <a:rPr kumimoji="1" lang="el-GR" sz="1800" b="1" dirty="0" smtClean="0">
                <a:solidFill>
                  <a:schemeClr val="tx1">
                    <a:lumMod val="65000"/>
                    <a:lumOff val="35000"/>
                  </a:schemeClr>
                </a:solidFill>
                <a:latin typeface="Tahoma" pitchFamily="34" charset="0"/>
              </a:rPr>
              <a:t>Αναπληρωτής Καθηγητής Επεξεργασίας Εικόνας</a:t>
            </a:r>
            <a:endParaRPr kumimoji="1" lang="en-GB" sz="1800" b="1" dirty="0" smtClean="0">
              <a:solidFill>
                <a:schemeClr val="tx1">
                  <a:lumMod val="65000"/>
                  <a:lumOff val="35000"/>
                </a:schemeClr>
              </a:solidFill>
              <a:latin typeface="Tahoma" pitchFamily="34" charset="0"/>
            </a:endParaRPr>
          </a:p>
          <a:p>
            <a:pPr algn="ctr" eaLnBrk="0" hangingPunct="0">
              <a:defRPr/>
            </a:pPr>
            <a:endParaRPr kumimoji="1" lang="en-GB" sz="1200" b="1" dirty="0">
              <a:solidFill>
                <a:schemeClr val="accent5">
                  <a:lumMod val="25000"/>
                </a:schemeClr>
              </a:solidFill>
              <a:latin typeface="Tahoma" pitchFamily="34" charset="0"/>
            </a:endParaRPr>
          </a:p>
        </p:txBody>
      </p:sp>
      <p:pic>
        <p:nvPicPr>
          <p:cNvPr id="2050" name="Picture 2" descr="iStock_000027142333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82" y="5805264"/>
            <a:ext cx="1237220" cy="82274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Optical Character Recognition (OCR</a:t>
            </a:r>
            <a:r>
              <a:rPr lang="en-US" dirty="0" smtClean="0"/>
              <a:t>)</a:t>
            </a:r>
            <a:endParaRPr lang="en-US" dirty="0"/>
          </a:p>
        </p:txBody>
      </p:sp>
      <p:pic>
        <p:nvPicPr>
          <p:cNvPr id="3" name="Picture 2"/>
          <p:cNvPicPr>
            <a:picLocks noChangeAspect="1"/>
          </p:cNvPicPr>
          <p:nvPr/>
        </p:nvPicPr>
        <p:blipFill rotWithShape="1">
          <a:blip r:embed="rId2"/>
          <a:srcRect l="3150" t="34413" r="68500" b="29362"/>
          <a:stretch/>
        </p:blipFill>
        <p:spPr>
          <a:xfrm>
            <a:off x="1115615" y="1684806"/>
            <a:ext cx="7157595" cy="3976442"/>
          </a:xfrm>
          <a:prstGeom prst="rect">
            <a:avLst/>
          </a:prstGeom>
        </p:spPr>
      </p:pic>
      <p:sp>
        <p:nvSpPr>
          <p:cNvPr id="5" name="Rectangle 4"/>
          <p:cNvSpPr/>
          <p:nvPr/>
        </p:nvSpPr>
        <p:spPr>
          <a:xfrm>
            <a:off x="5364088" y="5373216"/>
            <a:ext cx="4572000" cy="230832"/>
          </a:xfrm>
          <a:prstGeom prst="rect">
            <a:avLst/>
          </a:prstGeom>
        </p:spPr>
        <p:txBody>
          <a:bodyPr>
            <a:spAutoFit/>
          </a:bodyPr>
          <a:lstStyle/>
          <a:p>
            <a:r>
              <a:rPr lang="en-US" sz="900" dirty="0">
                <a:solidFill>
                  <a:schemeClr val="bg1">
                    <a:lumMod val="50000"/>
                  </a:schemeClr>
                </a:solidFill>
              </a:rPr>
              <a:t>https://en.wikipedia.org/wiki/Optical_character_recognition</a:t>
            </a:r>
          </a:p>
        </p:txBody>
      </p:sp>
    </p:spTree>
    <p:extLst>
      <p:ext uri="{BB962C8B-B14F-4D97-AF65-F5344CB8AC3E}">
        <p14:creationId xmlns:p14="http://schemas.microsoft.com/office/powerpoint/2010/main" val="3958948338"/>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Biometrics </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5097" y="4581128"/>
            <a:ext cx="1815815" cy="1457722"/>
          </a:xfrm>
        </p:spPr>
      </p:pic>
      <p:pic>
        <p:nvPicPr>
          <p:cNvPr id="4" name="Picture 3"/>
          <p:cNvPicPr>
            <a:picLocks noChangeAspect="1"/>
          </p:cNvPicPr>
          <p:nvPr/>
        </p:nvPicPr>
        <p:blipFill rotWithShape="1">
          <a:blip r:embed="rId3"/>
          <a:srcRect l="53150" t="28300" r="6294" b="63174"/>
          <a:stretch/>
        </p:blipFill>
        <p:spPr>
          <a:xfrm>
            <a:off x="850094" y="1759868"/>
            <a:ext cx="7416824" cy="877044"/>
          </a:xfrm>
          <a:prstGeom prst="rect">
            <a:avLst/>
          </a:prstGeom>
        </p:spPr>
      </p:pic>
      <p:pic>
        <p:nvPicPr>
          <p:cNvPr id="62466" name="Picture 2" descr="https://upload.wikimedia.org/wikipedia/commons/thumb/6/67/Fingerprint_scanner_identification.jpg/220px-Fingerprint_scanner_identific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83" y="2780928"/>
            <a:ext cx="209550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descr="https://upload.wikimedia.org/wikipedia/commons/thumb/b/be/3DFingerprint.jpg/220px-3DFingerpri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615343"/>
            <a:ext cx="209550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https://upload.wikimedia.org/wikipedia/commons/thumb/4/49/Fingerprint_Whorl.jpg/120px-Fingerprint_Whor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760" y="4722302"/>
            <a:ext cx="1143000" cy="1066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9552" y="5869251"/>
            <a:ext cx="4572000" cy="246221"/>
          </a:xfrm>
          <a:prstGeom prst="rect">
            <a:avLst/>
          </a:prstGeom>
        </p:spPr>
        <p:txBody>
          <a:bodyPr>
            <a:spAutoFit/>
          </a:bodyPr>
          <a:lstStyle/>
          <a:p>
            <a:r>
              <a:rPr lang="en-US" sz="1000" dirty="0">
                <a:solidFill>
                  <a:schemeClr val="bg1">
                    <a:lumMod val="50000"/>
                  </a:schemeClr>
                </a:solidFill>
              </a:rPr>
              <a:t>https://en.wikipedia.org/wiki/Fingerprint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2120" y="2348880"/>
            <a:ext cx="2208871" cy="2090539"/>
          </a:xfrm>
          <a:prstGeom prst="rect">
            <a:avLst/>
          </a:prstGeom>
        </p:spPr>
      </p:pic>
    </p:spTree>
    <p:extLst>
      <p:ext uri="{BB962C8B-B14F-4D97-AF65-F5344CB8AC3E}">
        <p14:creationId xmlns:p14="http://schemas.microsoft.com/office/powerpoint/2010/main" val="3418903363"/>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g04-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415" y="3813318"/>
            <a:ext cx="3240360" cy="240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img01-file-explor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276" y="3348402"/>
            <a:ext cx="1959400" cy="1413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106795"/>
            <a:ext cx="1833287" cy="4571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p:nvPr>
        </p:nvSpPr>
        <p:spPr>
          <a:xfrm>
            <a:off x="152400" y="228600"/>
            <a:ext cx="8812213" cy="685800"/>
          </a:xfrm>
        </p:spPr>
        <p:txBody>
          <a:bodyPr/>
          <a:lstStyle/>
          <a:p>
            <a:r>
              <a:rPr lang="en-US" dirty="0" smtClean="0"/>
              <a:t>Example: Medical Vision</a:t>
            </a:r>
            <a:endParaRPr lang="el-GR" dirty="0"/>
          </a:p>
        </p:txBody>
      </p:sp>
      <p:grpSp>
        <p:nvGrpSpPr>
          <p:cNvPr id="11" name="Group 10"/>
          <p:cNvGrpSpPr/>
          <p:nvPr/>
        </p:nvGrpSpPr>
        <p:grpSpPr>
          <a:xfrm>
            <a:off x="-26987" y="454605"/>
            <a:ext cx="852746" cy="764595"/>
            <a:chOff x="6432415" y="5229200"/>
            <a:chExt cx="1296144" cy="1251046"/>
          </a:xfrm>
        </p:grpSpPr>
        <p:sp>
          <p:nvSpPr>
            <p:cNvPr id="12"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5" name="Picture 4" descr="http://www.clker.com/cliparts/b/f/e/a/14196945681153564639trainer_lectur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Diagram 2"/>
          <p:cNvGraphicFramePr/>
          <p:nvPr>
            <p:extLst/>
          </p:nvPr>
        </p:nvGraphicFramePr>
        <p:xfrm>
          <a:off x="1536193" y="2401597"/>
          <a:ext cx="4632176" cy="2896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1" name="Picture 3" descr="img02-view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77090" y="1106795"/>
            <a:ext cx="2256615" cy="224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6105989" y="5852033"/>
            <a:ext cx="3038011" cy="369332"/>
          </a:xfrm>
          <a:prstGeom prst="rect">
            <a:avLst/>
          </a:prstGeom>
        </p:spPr>
        <p:txBody>
          <a:bodyPr wrap="none">
            <a:spAutoFit/>
          </a:bodyPr>
          <a:lstStyle/>
          <a:p>
            <a:r>
              <a:rPr lang="el-GR" sz="1800" dirty="0"/>
              <a:t>http://biomodeling.ics.forth.gr/</a:t>
            </a:r>
          </a:p>
        </p:txBody>
      </p:sp>
      <p:sp>
        <p:nvSpPr>
          <p:cNvPr id="4" name="TextBox 3"/>
          <p:cNvSpPr txBox="1"/>
          <p:nvPr/>
        </p:nvSpPr>
        <p:spPr>
          <a:xfrm>
            <a:off x="2771800" y="5871073"/>
            <a:ext cx="648072" cy="307777"/>
          </a:xfrm>
          <a:prstGeom prst="rect">
            <a:avLst/>
          </a:prstGeom>
          <a:noFill/>
        </p:spPr>
        <p:txBody>
          <a:bodyPr wrap="square" rtlCol="0">
            <a:spAutoFit/>
          </a:bodyPr>
          <a:lstStyle/>
          <a:p>
            <a:r>
              <a:rPr lang="en-US" sz="1400" dirty="0" err="1" smtClean="0">
                <a:solidFill>
                  <a:srgbClr val="FF0000"/>
                </a:solidFill>
              </a:rPr>
              <a:t>DrEye</a:t>
            </a:r>
            <a:endParaRPr lang="el-GR" sz="1400" dirty="0">
              <a:solidFill>
                <a:srgbClr val="FF0000"/>
              </a:solidFill>
            </a:endParaRPr>
          </a:p>
        </p:txBody>
      </p:sp>
    </p:spTree>
    <p:extLst>
      <p:ext uri="{BB962C8B-B14F-4D97-AF65-F5344CB8AC3E}">
        <p14:creationId xmlns:p14="http://schemas.microsoft.com/office/powerpoint/2010/main" val="94520305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dirty="0" smtClean="0"/>
              <a:t>Εφαρμογές Τεχνητής Όρασης</a:t>
            </a:r>
            <a:endParaRPr lang="en-US" altLang="el-GR" dirty="0" smtClean="0"/>
          </a:p>
        </p:txBody>
      </p:sp>
      <p:sp>
        <p:nvSpPr>
          <p:cNvPr id="43011" name="Rectangle 3"/>
          <p:cNvSpPr>
            <a:spLocks noGrp="1" noChangeArrowheads="1"/>
          </p:cNvSpPr>
          <p:nvPr>
            <p:ph type="body" idx="1"/>
          </p:nvPr>
        </p:nvSpPr>
        <p:spPr>
          <a:xfrm>
            <a:off x="304800" y="1195536"/>
            <a:ext cx="8534400" cy="5257800"/>
          </a:xfrm>
        </p:spPr>
        <p:txBody>
          <a:bodyPr/>
          <a:lstStyle/>
          <a:p>
            <a:pPr lvl="1" eaLnBrk="1" hangingPunct="1"/>
            <a:r>
              <a:rPr lang="el-GR" altLang="el-GR" dirty="0" smtClean="0"/>
              <a:t>Επεξεργασία </a:t>
            </a:r>
            <a:r>
              <a:rPr lang="el-GR" altLang="el-GR" dirty="0"/>
              <a:t>εικόνας για ιατρικούς σκοπούς</a:t>
            </a:r>
          </a:p>
          <a:p>
            <a:pPr lvl="1" eaLnBrk="1" hangingPunct="1"/>
            <a:r>
              <a:rPr lang="el-GR" altLang="el-GR" dirty="0"/>
              <a:t>Ανάλυση μικροσκοπικών παρατηρήσεων</a:t>
            </a:r>
          </a:p>
          <a:p>
            <a:pPr lvl="1" eaLnBrk="1" hangingPunct="1"/>
            <a:r>
              <a:rPr lang="el-GR" altLang="el-GR" dirty="0"/>
              <a:t>Ταυτοποίηση προσώπων (σύγκριση στα χαρακτηριστικά προσώπου, δακτυλικών αποτυπωμάτων κτλ.)</a:t>
            </a:r>
          </a:p>
          <a:p>
            <a:pPr lvl="1" eaLnBrk="1" hangingPunct="1"/>
            <a:r>
              <a:rPr lang="el-GR" altLang="el-GR" dirty="0"/>
              <a:t>Εφαρμογές στην τεχνητή </a:t>
            </a:r>
            <a:r>
              <a:rPr lang="el-GR" altLang="el-GR" dirty="0" smtClean="0"/>
              <a:t>νοημοσύνη/ </a:t>
            </a:r>
            <a:r>
              <a:rPr lang="el-GR" altLang="el-GR" dirty="0"/>
              <a:t>μηχανική όραση</a:t>
            </a:r>
            <a:endParaRPr lang="en-US" altLang="el-GR" dirty="0"/>
          </a:p>
          <a:p>
            <a:pPr lvl="1" eaLnBrk="1" hangingPunct="1"/>
            <a:r>
              <a:rPr lang="el-GR" altLang="el-GR" dirty="0" smtClean="0"/>
              <a:t>Τέχνη, Γραφιστική</a:t>
            </a:r>
            <a:endParaRPr lang="el-GR" altLang="el-GR" dirty="0"/>
          </a:p>
          <a:p>
            <a:pPr lvl="1" eaLnBrk="1" hangingPunct="1"/>
            <a:r>
              <a:rPr lang="el-GR" altLang="el-GR" dirty="0" smtClean="0"/>
              <a:t>Βιομηχανική παρακολούθηση</a:t>
            </a:r>
            <a:endParaRPr lang="en-IE" altLang="el-GR" dirty="0" smtClean="0"/>
          </a:p>
          <a:p>
            <a:pPr lvl="1" eaLnBrk="1" hangingPunct="1"/>
            <a:r>
              <a:rPr lang="el-GR" altLang="el-GR" dirty="0" smtClean="0"/>
              <a:t>Εφαρμογή νόμου</a:t>
            </a:r>
            <a:endParaRPr lang="en-IE" altLang="el-GR" dirty="0" smtClean="0"/>
          </a:p>
          <a:p>
            <a:pPr lvl="1" eaLnBrk="1" hangingPunct="1"/>
            <a:r>
              <a:rPr lang="el-GR" altLang="el-GR" dirty="0" err="1" smtClean="0"/>
              <a:t>Διεπαφές</a:t>
            </a:r>
            <a:r>
              <a:rPr lang="el-GR" altLang="el-GR" dirty="0" smtClean="0"/>
              <a:t> ανθρώπου υπολογιστή</a:t>
            </a:r>
          </a:p>
        </p:txBody>
      </p:sp>
      <p:grpSp>
        <p:nvGrpSpPr>
          <p:cNvPr id="5" name="Group 4"/>
          <p:cNvGrpSpPr/>
          <p:nvPr/>
        </p:nvGrpSpPr>
        <p:grpSpPr>
          <a:xfrm>
            <a:off x="-26987" y="476672"/>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346599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Εφαρμογές Τεχνητής </a:t>
            </a:r>
            <a:r>
              <a:rPr lang="el-GR" altLang="el-GR" dirty="0" smtClean="0"/>
              <a:t>Όρασης: Αναγνώριση</a:t>
            </a:r>
            <a:endParaRPr lang="en-US" dirty="0"/>
          </a:p>
        </p:txBody>
      </p:sp>
      <p:sp>
        <p:nvSpPr>
          <p:cNvPr id="3" name="Content Placeholder 2"/>
          <p:cNvSpPr>
            <a:spLocks noGrp="1"/>
          </p:cNvSpPr>
          <p:nvPr>
            <p:ph idx="1"/>
          </p:nvPr>
        </p:nvSpPr>
        <p:spPr/>
        <p:txBody>
          <a:bodyPr/>
          <a:lstStyle/>
          <a:p>
            <a:pPr marL="0" indent="0">
              <a:buNone/>
            </a:pPr>
            <a:r>
              <a:rPr lang="el-GR" sz="1500" dirty="0" smtClean="0"/>
              <a:t>Το </a:t>
            </a:r>
            <a:r>
              <a:rPr lang="el-GR" sz="1500" dirty="0"/>
              <a:t>κλασικό πρόβλημα στην όραση του υπολογιστή, την επεξεργασία εικόνας και τη μηχανική όραση είναι αυτό του καθορισμού του εάν τα δεδομένα εικόνας περιέχουν κάποιο συγκεκριμένο αντικείμενο, χαρακτηριστικό ή δραστηριότητα. Διαφορετικές </a:t>
            </a:r>
            <a:r>
              <a:rPr lang="el-GR" sz="1500" dirty="0" smtClean="0"/>
              <a:t>εκδοχές του </a:t>
            </a:r>
            <a:r>
              <a:rPr lang="el-GR" sz="1500" dirty="0"/>
              <a:t>προβλήματος αναγνώρισης περιγράφονται στη βιβλιογραφία:</a:t>
            </a:r>
          </a:p>
          <a:p>
            <a:endParaRPr lang="el-GR" sz="1500" dirty="0"/>
          </a:p>
          <a:p>
            <a:r>
              <a:rPr lang="el-GR" sz="1500" b="1" dirty="0"/>
              <a:t>Αναγνώριση αντικειμένων </a:t>
            </a:r>
            <a:r>
              <a:rPr lang="el-GR" sz="1500" dirty="0"/>
              <a:t>(που ονομάζεται επίσης ταξινόμηση αντικειμένων) - ένα ή περισσότερα προκαθορισμένα </a:t>
            </a:r>
            <a:r>
              <a:rPr lang="el-GR" sz="1500" dirty="0" smtClean="0"/>
              <a:t>αντικείμενα </a:t>
            </a:r>
            <a:r>
              <a:rPr lang="el-GR" sz="1500" dirty="0"/>
              <a:t>ή κατηγορίες αντικειμένων μπορούν να αναγνωριστούν, συνήθως μαζί με τις 2D θέσεις τους στην εικόνα ή </a:t>
            </a:r>
            <a:r>
              <a:rPr lang="el-GR" sz="1500" dirty="0" smtClean="0"/>
              <a:t>τη </a:t>
            </a:r>
            <a:r>
              <a:rPr lang="el-GR" sz="1500" dirty="0"/>
              <a:t>3D </a:t>
            </a:r>
            <a:r>
              <a:rPr lang="el-GR" sz="1500" dirty="0" smtClean="0"/>
              <a:t>θέση στη </a:t>
            </a:r>
            <a:r>
              <a:rPr lang="el-GR" sz="1500" dirty="0"/>
              <a:t>σκηνή. </a:t>
            </a:r>
            <a:r>
              <a:rPr lang="el-GR" sz="1500" dirty="0" err="1"/>
              <a:t>Blippar</a:t>
            </a:r>
            <a:r>
              <a:rPr lang="el-GR" sz="1500" dirty="0"/>
              <a:t>, </a:t>
            </a:r>
            <a:r>
              <a:rPr lang="el-GR" sz="1500" dirty="0" err="1"/>
              <a:t>Google</a:t>
            </a:r>
            <a:r>
              <a:rPr lang="el-GR" sz="1500" dirty="0"/>
              <a:t> </a:t>
            </a:r>
            <a:r>
              <a:rPr lang="el-GR" sz="1500" dirty="0" err="1"/>
              <a:t>Goggles</a:t>
            </a:r>
            <a:r>
              <a:rPr lang="el-GR" sz="1500" dirty="0"/>
              <a:t> και </a:t>
            </a:r>
            <a:r>
              <a:rPr lang="el-GR" sz="1500" dirty="0" err="1"/>
              <a:t>LikeThat</a:t>
            </a:r>
            <a:r>
              <a:rPr lang="el-GR" sz="1500" dirty="0"/>
              <a:t> παρέχουν αυτόνομα προγράμματα που απεικονίζουν αυτή τη λειτουργικότητα.</a:t>
            </a:r>
          </a:p>
          <a:p>
            <a:r>
              <a:rPr lang="el-GR" sz="1500" b="1" dirty="0" smtClean="0"/>
              <a:t>Ταυτοποίηση-</a:t>
            </a:r>
            <a:r>
              <a:rPr lang="el-GR" sz="1500" dirty="0" smtClean="0"/>
              <a:t> </a:t>
            </a:r>
            <a:r>
              <a:rPr lang="el-GR" sz="1500" dirty="0"/>
              <a:t>αναγνωρίζεται μια μεμονωμένη εμφάνιση ενός αντικειμένου. Παραδείγματα περιλαμβάνουν την αναγνώριση του προσώπου ή του δακτυλικού αποτυπώματος ενός συγκεκριμένου προσώπου, την αναγνώριση των χειρόγραφων ψηφίων ή την ταυτοποίηση συγκεκριμένου οχήματος.</a:t>
            </a:r>
          </a:p>
          <a:p>
            <a:r>
              <a:rPr lang="el-GR" sz="1500" b="1" dirty="0"/>
              <a:t>Ανίχνευση</a:t>
            </a:r>
            <a:r>
              <a:rPr lang="el-GR" sz="1500" dirty="0"/>
              <a:t> - τα δεδομένα εικόνας σαρώνονται για </a:t>
            </a:r>
            <a:r>
              <a:rPr lang="el-GR" sz="1500" dirty="0" smtClean="0"/>
              <a:t>μια συγκεκριμένη </a:t>
            </a:r>
            <a:r>
              <a:rPr lang="el-GR" sz="1500" dirty="0"/>
              <a:t>κατάσταση. Παραδείγματα περιλαμβάνουν ανίχνευση πιθανών μη φυσιολογικών κυττάρων ή ιστών σε ιατρικές εικόνες ή ανίχνευση οχήματος σε αυτόματο σύστημα διοδίων. Η ανίχνευση που βασίζεται σε σχετικά απλούς και γρήγορους υπολογισμούς χρησιμοποιείται μερικές φορές για την εύρεση μικρότερων περιοχών ενδιαφερόντων δεδομένων εικόνας τα οποία μπορούν να αναλυθούν περαιτέρω με περισσότερες τεχνικές που απαιτούν υπολογισμό για να παραχθεί μια σωστή ερμηνεία.</a:t>
            </a:r>
            <a:endParaRPr lang="en-US" sz="1500" dirty="0"/>
          </a:p>
        </p:txBody>
      </p:sp>
      <p:sp>
        <p:nvSpPr>
          <p:cNvPr id="5" name="Rectangle 4"/>
          <p:cNvSpPr/>
          <p:nvPr/>
        </p:nvSpPr>
        <p:spPr>
          <a:xfrm>
            <a:off x="6300192" y="6093296"/>
            <a:ext cx="2736304" cy="261610"/>
          </a:xfrm>
          <a:prstGeom prst="rect">
            <a:avLst/>
          </a:prstGeom>
        </p:spPr>
        <p:txBody>
          <a:bodyPr wrap="square">
            <a:spAutoFit/>
          </a:bodyPr>
          <a:lstStyle/>
          <a:p>
            <a:r>
              <a:rPr lang="en-US" sz="1050" dirty="0">
                <a:solidFill>
                  <a:schemeClr val="bg1">
                    <a:lumMod val="50000"/>
                  </a:schemeClr>
                </a:solidFill>
              </a:rPr>
              <a:t>https://en.wikipedia.org/wiki/Computer_vision</a:t>
            </a:r>
          </a:p>
        </p:txBody>
      </p:sp>
    </p:spTree>
    <p:extLst>
      <p:ext uri="{BB962C8B-B14F-4D97-AF65-F5344CB8AC3E}">
        <p14:creationId xmlns:p14="http://schemas.microsoft.com/office/powerpoint/2010/main" val="501511685"/>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Εφαρμογές Τεχνητής </a:t>
            </a:r>
            <a:r>
              <a:rPr lang="el-GR" altLang="el-GR" dirty="0" smtClean="0"/>
              <a:t>Όρασης: Αναγνώριση</a:t>
            </a:r>
            <a:endParaRPr lang="en-US" dirty="0"/>
          </a:p>
        </p:txBody>
      </p:sp>
      <p:sp>
        <p:nvSpPr>
          <p:cNvPr id="3" name="Content Placeholder 2"/>
          <p:cNvSpPr>
            <a:spLocks noGrp="1"/>
          </p:cNvSpPr>
          <p:nvPr>
            <p:ph idx="1"/>
          </p:nvPr>
        </p:nvSpPr>
        <p:spPr/>
        <p:txBody>
          <a:bodyPr/>
          <a:lstStyle/>
          <a:p>
            <a:pPr marL="0" indent="0">
              <a:buNone/>
            </a:pPr>
            <a:r>
              <a:rPr lang="el-GR" sz="1500" dirty="0"/>
              <a:t>Υπάρχουν διάφορα </a:t>
            </a:r>
            <a:r>
              <a:rPr lang="el-GR" sz="1500" dirty="0" smtClean="0"/>
              <a:t>εξειδικευμένες εφαρμογές </a:t>
            </a:r>
            <a:r>
              <a:rPr lang="el-GR" sz="1500" dirty="0"/>
              <a:t>που βασίζονται στην αναγνώριση, όπως:</a:t>
            </a:r>
          </a:p>
          <a:p>
            <a:pPr marL="0" indent="0">
              <a:buNone/>
            </a:pPr>
            <a:endParaRPr lang="el-GR" sz="1500" dirty="0"/>
          </a:p>
          <a:p>
            <a:pPr marL="0" indent="0">
              <a:buNone/>
            </a:pPr>
            <a:r>
              <a:rPr lang="el-GR" sz="1500" b="1" dirty="0"/>
              <a:t>Ανάκτηση εικόνας βάσει περιεχομένου</a:t>
            </a:r>
            <a:r>
              <a:rPr lang="el-GR" sz="1500" dirty="0"/>
              <a:t> - εύρεση όλων των εικόνων σε ένα ευρύτερο σύνολο εικόνων που έχουν ένα συγκεκριμένο περιεχόμενο. Το περιεχόμενο μπορεί να προσδιοριστεί με διάφορους τρόπους, για παράδειγμα όσον αφορά την ομοιότητα σχετικά με την εικόνα στόχου (δώστε μου όλες τις εικόνες παρόμοιες με την εικόνα Χ) ή με όρους κριτηρίων αναζήτησης υψηλού επιπέδου που δίνονται ως εισαγωγή κειμένου (δώστε μου όλες τις εικόνες που περιέχει πολλά σπίτια, έχουν ληφθεί κατά τη διάρκεια του χειμώνα, </a:t>
            </a:r>
            <a:r>
              <a:rPr lang="el-GR" sz="1500" dirty="0" smtClean="0"/>
              <a:t>ή δεν </a:t>
            </a:r>
            <a:r>
              <a:rPr lang="el-GR" sz="1500" dirty="0"/>
              <a:t>έχουν αυτοκίνητα σε αυτά).</a:t>
            </a:r>
          </a:p>
          <a:p>
            <a:pPr marL="0" indent="0">
              <a:buNone/>
            </a:pPr>
            <a:r>
              <a:rPr lang="el-GR" sz="1500" b="1" dirty="0" smtClean="0"/>
              <a:t>Εκτίμηση θέσης </a:t>
            </a:r>
            <a:r>
              <a:rPr lang="el-GR" sz="1500" dirty="0" smtClean="0"/>
              <a:t>– υπολογισμός θέσης </a:t>
            </a:r>
            <a:r>
              <a:rPr lang="el-GR" sz="1500" dirty="0"/>
              <a:t>ή </a:t>
            </a:r>
            <a:r>
              <a:rPr lang="el-GR" sz="1500" dirty="0" smtClean="0"/>
              <a:t>προσανατολισμού </a:t>
            </a:r>
            <a:r>
              <a:rPr lang="el-GR" sz="1500" dirty="0"/>
              <a:t>ενός συγκεκριμένου αντικειμένου σε σχέση με την κάμερα. Ένα παράδειγμα εφαρμογής για αυτήν την τεχνική θα βοηθούσε έναν βραχίονα ρομπότ να </a:t>
            </a:r>
            <a:r>
              <a:rPr lang="el-GR" sz="1500" dirty="0" smtClean="0"/>
              <a:t>κατανοεί/επιβλέπει αντικείμενα </a:t>
            </a:r>
            <a:r>
              <a:rPr lang="el-GR" sz="1500" dirty="0"/>
              <a:t>από έναν μεταφορικό ιμάντα σε κατάσταση γραμμής συναρμολόγησης ή να συλλέγει μέρη από ένα κάδο.</a:t>
            </a:r>
          </a:p>
          <a:p>
            <a:pPr marL="0" indent="0">
              <a:buNone/>
            </a:pPr>
            <a:r>
              <a:rPr lang="el-GR" sz="1500" b="1" dirty="0"/>
              <a:t>Οπτική αναγνώριση χαρακτήρων</a:t>
            </a:r>
            <a:r>
              <a:rPr lang="el-GR" sz="1500" dirty="0"/>
              <a:t> (OCR) - αναγνώριση χαρακτήρων σε εικόνες τυπωμένου ή χειρόγραφου κειμένου, συνήθως με σκοπό την κωδικοποίηση του κειμένου σε μορφή πιο επιδεκτική επεξεργασίας ή ευρετηρίασης (π.χ. ASCII).</a:t>
            </a:r>
          </a:p>
          <a:p>
            <a:pPr marL="0" indent="0">
              <a:buNone/>
            </a:pPr>
            <a:r>
              <a:rPr lang="el-GR" sz="1500" b="1" dirty="0"/>
              <a:t>2D ανάγνωση </a:t>
            </a:r>
            <a:r>
              <a:rPr lang="el-GR" sz="1500" b="1" dirty="0" smtClean="0"/>
              <a:t>κωδικών </a:t>
            </a:r>
            <a:r>
              <a:rPr lang="el-GR" sz="1500" dirty="0" smtClean="0"/>
              <a:t>όπως οι QR </a:t>
            </a:r>
            <a:r>
              <a:rPr lang="el-GR" sz="1500" dirty="0"/>
              <a:t>κωδικοί.</a:t>
            </a:r>
          </a:p>
          <a:p>
            <a:pPr marL="0" indent="0">
              <a:buNone/>
            </a:pPr>
            <a:r>
              <a:rPr lang="el-GR" sz="1500" b="1" dirty="0"/>
              <a:t>Αναγνώριση προσώπου</a:t>
            </a:r>
          </a:p>
          <a:p>
            <a:pPr marL="0" indent="0">
              <a:buNone/>
            </a:pPr>
            <a:r>
              <a:rPr lang="el-GR" sz="1500" b="1" dirty="0"/>
              <a:t>Τεχνολογία αναγνώρισης σχήματος </a:t>
            </a:r>
            <a:r>
              <a:rPr lang="el-GR" sz="1500" dirty="0"/>
              <a:t>(SRT) στα άτομα που αντίθετα συστήματα που διαφοροποιούν τα ανθρώπινα όντα (σχέδια κεφαλής και ώμων) από αντικείμενα</a:t>
            </a:r>
            <a:endParaRPr lang="en-US" sz="1500" dirty="0"/>
          </a:p>
        </p:txBody>
      </p:sp>
      <p:sp>
        <p:nvSpPr>
          <p:cNvPr id="5" name="Rectangle 4"/>
          <p:cNvSpPr/>
          <p:nvPr/>
        </p:nvSpPr>
        <p:spPr>
          <a:xfrm>
            <a:off x="6228184" y="6237312"/>
            <a:ext cx="2736304" cy="261610"/>
          </a:xfrm>
          <a:prstGeom prst="rect">
            <a:avLst/>
          </a:prstGeom>
        </p:spPr>
        <p:txBody>
          <a:bodyPr wrap="square">
            <a:spAutoFit/>
          </a:bodyPr>
          <a:lstStyle/>
          <a:p>
            <a:r>
              <a:rPr lang="en-US" sz="1050" dirty="0">
                <a:solidFill>
                  <a:schemeClr val="bg1">
                    <a:lumMod val="50000"/>
                  </a:schemeClr>
                </a:solidFill>
              </a:rPr>
              <a:t>https://en.wikipedia.org/wiki/Computer_vision</a:t>
            </a:r>
          </a:p>
        </p:txBody>
      </p:sp>
    </p:spTree>
    <p:extLst>
      <p:ext uri="{BB962C8B-B14F-4D97-AF65-F5344CB8AC3E}">
        <p14:creationId xmlns:p14="http://schemas.microsoft.com/office/powerpoint/2010/main" val="394426223"/>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Εφαρμογές Τεχνητής </a:t>
            </a:r>
            <a:r>
              <a:rPr lang="el-GR" altLang="el-GR" dirty="0" smtClean="0"/>
              <a:t>Όρασης</a:t>
            </a:r>
            <a:endParaRPr lang="en-US" dirty="0"/>
          </a:p>
        </p:txBody>
      </p:sp>
      <p:sp>
        <p:nvSpPr>
          <p:cNvPr id="3" name="Content Placeholder 2"/>
          <p:cNvSpPr>
            <a:spLocks noGrp="1"/>
          </p:cNvSpPr>
          <p:nvPr>
            <p:ph idx="1"/>
          </p:nvPr>
        </p:nvSpPr>
        <p:spPr>
          <a:xfrm>
            <a:off x="304800" y="1219200"/>
            <a:ext cx="8515672" cy="5257800"/>
          </a:xfrm>
        </p:spPr>
        <p:txBody>
          <a:bodyPr/>
          <a:lstStyle/>
          <a:p>
            <a:pPr marL="0" indent="0">
              <a:buNone/>
            </a:pPr>
            <a:r>
              <a:rPr lang="el-GR" sz="1800" b="1" dirty="0" smtClean="0"/>
              <a:t>Ανάλυση κίνησης </a:t>
            </a:r>
            <a:r>
              <a:rPr lang="el-GR" sz="1800" dirty="0" smtClean="0"/>
              <a:t>π.χ. ταχύτητα είτε σε σημεία της εικόνας είτε σε 3Δ σκηνές, ανίχνευση κίνησης αντικειμένων (</a:t>
            </a:r>
            <a:r>
              <a:rPr lang="en-US" sz="1800" dirty="0" smtClean="0"/>
              <a:t>tracking)</a:t>
            </a:r>
            <a:r>
              <a:rPr lang="el-GR" sz="1800" dirty="0" smtClean="0"/>
              <a:t> και υπολογισμός οπτικής ροής.</a:t>
            </a:r>
          </a:p>
          <a:p>
            <a:pPr marL="0" indent="0">
              <a:buNone/>
            </a:pPr>
            <a:endParaRPr lang="el-GR" sz="1800" b="1" dirty="0" smtClean="0"/>
          </a:p>
          <a:p>
            <a:pPr marL="0" indent="0">
              <a:buNone/>
            </a:pPr>
            <a:r>
              <a:rPr lang="el-GR" sz="1800" b="1" dirty="0" smtClean="0"/>
              <a:t>Αποκατάσταση εικόνας</a:t>
            </a:r>
            <a:r>
              <a:rPr lang="el-GR" sz="1800" dirty="0" smtClean="0"/>
              <a:t>, π.χ. από περιοδικό θόρυβο μέσω φίλτρων στο πεδίο συχνότητας.</a:t>
            </a:r>
          </a:p>
          <a:p>
            <a:pPr marL="0" indent="0">
              <a:buNone/>
            </a:pPr>
            <a:endParaRPr lang="el-GR" sz="1800" dirty="0" smtClean="0"/>
          </a:p>
          <a:p>
            <a:pPr marL="0" indent="0">
              <a:buNone/>
            </a:pPr>
            <a:r>
              <a:rPr lang="el-GR" sz="1800" b="1" dirty="0"/>
              <a:t>Ανασυγκρότηση </a:t>
            </a:r>
            <a:r>
              <a:rPr lang="el-GR" sz="1800" b="1" dirty="0" smtClean="0"/>
              <a:t>σκηνής. </a:t>
            </a:r>
            <a:r>
              <a:rPr lang="el-GR" sz="1800" dirty="0" smtClean="0"/>
              <a:t>Δεδομένης </a:t>
            </a:r>
            <a:r>
              <a:rPr lang="el-GR" sz="1800" dirty="0"/>
              <a:t>μιας ή (τυπικά) περισσότερων εικόνων μιας σκηνής ή ενός βίντεο, η ανασυγκρότηση της σκηνής στοχεύει στον υπολογισμό ενός τρισδιάστατου μοντέλου της σκηνής. </a:t>
            </a:r>
            <a:endParaRPr lang="el-GR" sz="1800" dirty="0" smtClean="0"/>
          </a:p>
          <a:p>
            <a:pPr marL="0" indent="0">
              <a:buNone/>
            </a:pPr>
            <a:endParaRPr lang="el-GR" sz="1800" b="1" dirty="0"/>
          </a:p>
          <a:p>
            <a:pPr marL="0" indent="0">
              <a:buNone/>
            </a:pPr>
            <a:r>
              <a:rPr lang="el-GR" sz="1800" b="1" dirty="0" smtClean="0"/>
              <a:t>Εφαρμογές στην Ιατρική, </a:t>
            </a:r>
            <a:r>
              <a:rPr lang="el-GR" sz="1800" dirty="0" smtClean="0"/>
              <a:t>όπως </a:t>
            </a:r>
            <a:r>
              <a:rPr lang="el-GR" sz="1800" dirty="0" err="1" smtClean="0"/>
              <a:t>τμηματοποίηση</a:t>
            </a:r>
            <a:r>
              <a:rPr lang="el-GR" sz="1800" dirty="0" smtClean="0"/>
              <a:t> εικόνας, ευθυγράμμιση εικόνων, υποβοήθηση της διάγνωσης </a:t>
            </a:r>
            <a:r>
              <a:rPr lang="el-GR" sz="1800" dirty="0" err="1" smtClean="0"/>
              <a:t>κ.λ.π</a:t>
            </a:r>
            <a:endParaRPr lang="el-GR" sz="1800" dirty="0"/>
          </a:p>
        </p:txBody>
      </p:sp>
      <p:sp>
        <p:nvSpPr>
          <p:cNvPr id="5" name="Rectangle 4"/>
          <p:cNvSpPr/>
          <p:nvPr/>
        </p:nvSpPr>
        <p:spPr>
          <a:xfrm>
            <a:off x="6228184" y="6237312"/>
            <a:ext cx="2736304" cy="261610"/>
          </a:xfrm>
          <a:prstGeom prst="rect">
            <a:avLst/>
          </a:prstGeom>
        </p:spPr>
        <p:txBody>
          <a:bodyPr wrap="square">
            <a:spAutoFit/>
          </a:bodyPr>
          <a:lstStyle/>
          <a:p>
            <a:r>
              <a:rPr lang="en-US" sz="1050" dirty="0">
                <a:solidFill>
                  <a:schemeClr val="bg1">
                    <a:lumMod val="50000"/>
                  </a:schemeClr>
                </a:solidFill>
              </a:rPr>
              <a:t>https://en.wikipedia.org/wiki/Computer_vision</a:t>
            </a:r>
          </a:p>
        </p:txBody>
      </p:sp>
    </p:spTree>
    <p:extLst>
      <p:ext uri="{BB962C8B-B14F-4D97-AF65-F5344CB8AC3E}">
        <p14:creationId xmlns:p14="http://schemas.microsoft.com/office/powerpoint/2010/main" val="1400716078"/>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dirty="0" smtClean="0"/>
              <a:t>‘Άλλες Εφαρμογές</a:t>
            </a:r>
            <a:endParaRPr lang="en-US" altLang="el-GR" dirty="0" smtClean="0"/>
          </a:p>
        </p:txBody>
      </p:sp>
      <p:sp>
        <p:nvSpPr>
          <p:cNvPr id="43011" name="Rectangle 3"/>
          <p:cNvSpPr>
            <a:spLocks noGrp="1" noChangeArrowheads="1"/>
          </p:cNvSpPr>
          <p:nvPr>
            <p:ph type="body" idx="1"/>
          </p:nvPr>
        </p:nvSpPr>
        <p:spPr>
          <a:xfrm>
            <a:off x="304800" y="1195536"/>
            <a:ext cx="8534400" cy="5257800"/>
          </a:xfrm>
        </p:spPr>
        <p:txBody>
          <a:bodyPr/>
          <a:lstStyle/>
          <a:p>
            <a:pPr lvl="1" eaLnBrk="1" hangingPunct="1"/>
            <a:r>
              <a:rPr lang="el-GR" altLang="el-GR" dirty="0" smtClean="0"/>
              <a:t>Εφαρμογές </a:t>
            </a:r>
            <a:r>
              <a:rPr lang="el-GR" altLang="el-GR" dirty="0"/>
              <a:t>στην τεχνητή </a:t>
            </a:r>
            <a:r>
              <a:rPr lang="el-GR" altLang="el-GR" dirty="0" smtClean="0"/>
              <a:t>νοημοσύνη/ </a:t>
            </a:r>
            <a:r>
              <a:rPr lang="el-GR" altLang="el-GR" dirty="0"/>
              <a:t>μηχανική </a:t>
            </a:r>
            <a:r>
              <a:rPr lang="el-GR" altLang="el-GR" dirty="0" smtClean="0"/>
              <a:t>όραση</a:t>
            </a:r>
          </a:p>
          <a:p>
            <a:pPr lvl="1" eaLnBrk="1" hangingPunct="1"/>
            <a:endParaRPr lang="el-GR" altLang="el-GR" dirty="0" smtClean="0"/>
          </a:p>
          <a:p>
            <a:pPr lvl="1" eaLnBrk="1" hangingPunct="1"/>
            <a:r>
              <a:rPr lang="el-GR" altLang="el-GR" dirty="0" smtClean="0"/>
              <a:t>Τέχνη, Γραφιστική</a:t>
            </a:r>
            <a:endParaRPr lang="el-GR" altLang="el-GR" dirty="0"/>
          </a:p>
          <a:p>
            <a:pPr lvl="1" eaLnBrk="1" hangingPunct="1"/>
            <a:endParaRPr lang="el-GR" altLang="el-GR" dirty="0" smtClean="0"/>
          </a:p>
          <a:p>
            <a:pPr lvl="1" eaLnBrk="1" hangingPunct="1"/>
            <a:r>
              <a:rPr lang="el-GR" altLang="el-GR" dirty="0" smtClean="0"/>
              <a:t>Βιομηχανική παρακολούθηση</a:t>
            </a:r>
            <a:endParaRPr lang="en-IE" altLang="el-GR" dirty="0" smtClean="0"/>
          </a:p>
          <a:p>
            <a:pPr lvl="1" eaLnBrk="1" hangingPunct="1"/>
            <a:endParaRPr lang="el-GR" altLang="el-GR" dirty="0" smtClean="0"/>
          </a:p>
          <a:p>
            <a:pPr lvl="1" eaLnBrk="1" hangingPunct="1"/>
            <a:r>
              <a:rPr lang="el-GR" altLang="el-GR" dirty="0" smtClean="0"/>
              <a:t>Εφαρμογή νόμου</a:t>
            </a:r>
            <a:endParaRPr lang="en-IE" altLang="el-GR" dirty="0" smtClean="0"/>
          </a:p>
          <a:p>
            <a:pPr lvl="1" eaLnBrk="1" hangingPunct="1"/>
            <a:endParaRPr lang="el-GR" altLang="el-GR" dirty="0" smtClean="0"/>
          </a:p>
          <a:p>
            <a:pPr lvl="1" eaLnBrk="1" hangingPunct="1"/>
            <a:r>
              <a:rPr lang="el-GR" altLang="el-GR" dirty="0" err="1" smtClean="0"/>
              <a:t>Διεπαφές</a:t>
            </a:r>
            <a:r>
              <a:rPr lang="el-GR" altLang="el-GR" dirty="0" smtClean="0"/>
              <a:t> ανθρώπου υπολογιστή</a:t>
            </a:r>
          </a:p>
        </p:txBody>
      </p:sp>
      <p:grpSp>
        <p:nvGrpSpPr>
          <p:cNvPr id="5" name="Group 4"/>
          <p:cNvGrpSpPr/>
          <p:nvPr/>
        </p:nvGrpSpPr>
        <p:grpSpPr>
          <a:xfrm>
            <a:off x="-26987" y="476672"/>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7125275"/>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 result for Imaging 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8443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99592" y="2241530"/>
            <a:ext cx="8812213" cy="685800"/>
          </a:xfrm>
        </p:spPr>
        <p:txBody>
          <a:bodyPr/>
          <a:lstStyle/>
          <a:p>
            <a:r>
              <a:rPr lang="el-GR" dirty="0" smtClean="0"/>
              <a:t>Δημιουργία εικόνας</a:t>
            </a:r>
            <a:endParaRPr lang="en-US" dirty="0"/>
          </a:p>
        </p:txBody>
      </p:sp>
    </p:spTree>
    <p:extLst>
      <p:ext uri="{BB962C8B-B14F-4D97-AF65-F5344CB8AC3E}">
        <p14:creationId xmlns:p14="http://schemas.microsoft.com/office/powerpoint/2010/main" val="3429454161"/>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Δημιουργία εικόνας</a:t>
            </a:r>
            <a:endParaRPr lang="en-US" dirty="0"/>
          </a:p>
        </p:txBody>
      </p:sp>
      <p:sp>
        <p:nvSpPr>
          <p:cNvPr id="3" name="Content Placeholder 2"/>
          <p:cNvSpPr>
            <a:spLocks noGrp="1"/>
          </p:cNvSpPr>
          <p:nvPr>
            <p:ph idx="1"/>
          </p:nvPr>
        </p:nvSpPr>
        <p:spPr/>
        <p:txBody>
          <a:bodyPr/>
          <a:lstStyle/>
          <a:p>
            <a:pPr lvl="1"/>
            <a:r>
              <a:rPr lang="el-GR" dirty="0" smtClean="0"/>
              <a:t>Η δημιουργία εικόνας βασίζεται στο </a:t>
            </a:r>
            <a:r>
              <a:rPr lang="el-GR" dirty="0" err="1" smtClean="0"/>
              <a:t>φώς</a:t>
            </a:r>
            <a:r>
              <a:rPr lang="el-GR" dirty="0" smtClean="0"/>
              <a:t> μιας και είναι μια πηγή ενέργειας που οι άνθρωποι αντιλαμβάνονται άμεσα .</a:t>
            </a:r>
          </a:p>
          <a:p>
            <a:pPr lvl="1"/>
            <a:r>
              <a:rPr lang="el-GR" dirty="0" smtClean="0"/>
              <a:t>Για παράδειγμα οι φωτογραφίες είναι μια εικονική εγγραφή/αρχείο μιας οπτικής σκηνής.</a:t>
            </a:r>
          </a:p>
          <a:p>
            <a:pPr lvl="1"/>
            <a:r>
              <a:rPr lang="el-GR" dirty="0" smtClean="0"/>
              <a:t>Η διαδικασία είναι ότι από συνεχή ακτινοβολία πάμε σε διακριτά </a:t>
            </a:r>
            <a:r>
              <a:rPr lang="el-GR" dirty="0" err="1" smtClean="0"/>
              <a:t>εικονοστοιχεία</a:t>
            </a:r>
            <a:r>
              <a:rPr lang="el-GR" dirty="0" smtClean="0"/>
              <a:t> </a:t>
            </a:r>
            <a:r>
              <a:rPr lang="en-US" dirty="0" smtClean="0"/>
              <a:t>pixels.</a:t>
            </a:r>
          </a:p>
          <a:p>
            <a:pPr lvl="1"/>
            <a:r>
              <a:rPr lang="el-GR" dirty="0" smtClean="0"/>
              <a:t>Δυο δημοφιλείς μέθοδοι για τη δημιουργία ψηφιακών εικόνων είναι οι ψηφιακές κάμερες και οι σαρωτές (</a:t>
            </a:r>
            <a:r>
              <a:rPr lang="en-US" dirty="0" smtClean="0"/>
              <a:t>scanners).</a:t>
            </a:r>
            <a:endParaRPr lang="el-GR" dirty="0" smtClean="0"/>
          </a:p>
          <a:p>
            <a:pPr marL="457200" lvl="1" indent="0">
              <a:buNone/>
            </a:pPr>
            <a:endParaRPr lang="el-GR" dirty="0" smtClean="0"/>
          </a:p>
          <a:p>
            <a:pPr lvl="1"/>
            <a:endParaRPr lang="en-US" dirty="0"/>
          </a:p>
        </p:txBody>
      </p:sp>
    </p:spTree>
    <p:extLst>
      <p:ext uri="{BB962C8B-B14F-4D97-AF65-F5344CB8AC3E}">
        <p14:creationId xmlns:p14="http://schemas.microsoft.com/office/powerpoint/2010/main" val="1656872316"/>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Image result for introdu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08920"/>
            <a:ext cx="3897268"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99592" y="2241530"/>
            <a:ext cx="8812213" cy="685800"/>
          </a:xfrm>
        </p:spPr>
        <p:txBody>
          <a:bodyPr/>
          <a:lstStyle/>
          <a:p>
            <a:r>
              <a:rPr lang="el-GR" dirty="0" smtClean="0"/>
              <a:t>Εισαγωγή στο μάθημα</a:t>
            </a:r>
            <a:endParaRPr lang="en-US" dirty="0"/>
          </a:p>
        </p:txBody>
      </p:sp>
    </p:spTree>
    <p:extLst>
      <p:ext uri="{BB962C8B-B14F-4D97-AF65-F5344CB8AC3E}">
        <p14:creationId xmlns:p14="http://schemas.microsoft.com/office/powerpoint/2010/main" val="3232826488"/>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Δημιουργία εικόνας</a:t>
            </a:r>
            <a:endParaRPr lang="en-US" dirty="0"/>
          </a:p>
        </p:txBody>
      </p:sp>
      <p:sp>
        <p:nvSpPr>
          <p:cNvPr id="3" name="Content Placeholder 2"/>
          <p:cNvSpPr>
            <a:spLocks noGrp="1"/>
          </p:cNvSpPr>
          <p:nvPr>
            <p:ph idx="1"/>
          </p:nvPr>
        </p:nvSpPr>
        <p:spPr>
          <a:xfrm>
            <a:off x="304800" y="1219200"/>
            <a:ext cx="6643464" cy="5257800"/>
          </a:xfrm>
        </p:spPr>
        <p:txBody>
          <a:bodyPr/>
          <a:lstStyle/>
          <a:p>
            <a:pPr marL="177800" lvl="1" indent="-107950"/>
            <a:r>
              <a:rPr lang="el-GR" dirty="0" smtClean="0"/>
              <a:t>Η </a:t>
            </a:r>
            <a:r>
              <a:rPr lang="en-US" dirty="0" smtClean="0"/>
              <a:t>CCD </a:t>
            </a:r>
            <a:r>
              <a:rPr lang="el-GR" dirty="0" smtClean="0"/>
              <a:t>κάμερα </a:t>
            </a:r>
            <a:r>
              <a:rPr lang="en-US" dirty="0" smtClean="0"/>
              <a:t>(CCD: charged coupled device) </a:t>
            </a:r>
            <a:r>
              <a:rPr lang="el-GR" dirty="0" smtClean="0"/>
              <a:t>είναι μια συστοιχία από φωτοευαίσθητα στοιχεία. Το κάθε ένα από αυτά δημιουργεί ηλεκτρική τάση ανάλογη με την ένταση του φωτός που ΄δέχεται. </a:t>
            </a:r>
          </a:p>
          <a:p>
            <a:pPr marL="177800" lvl="1" indent="-107950"/>
            <a:r>
              <a:rPr lang="el-GR" dirty="0" smtClean="0"/>
              <a:t>Χρησιμοποιώντας </a:t>
            </a:r>
            <a:r>
              <a:rPr lang="en-US" dirty="0" smtClean="0"/>
              <a:t>R,G,B </a:t>
            </a:r>
            <a:r>
              <a:rPr lang="el-GR" smtClean="0"/>
              <a:t>φίλτρα </a:t>
            </a:r>
            <a:r>
              <a:rPr lang="el-GR" dirty="0" smtClean="0"/>
              <a:t>μπορούμε να πάρουμε έγχρωμες εικόνες.</a:t>
            </a:r>
          </a:p>
          <a:p>
            <a:pPr marL="177800" lvl="1" indent="-107950"/>
            <a:r>
              <a:rPr lang="el-GR" dirty="0" smtClean="0"/>
              <a:t>Η λειτουργία ενός </a:t>
            </a:r>
            <a:r>
              <a:rPr lang="en-US" dirty="0" smtClean="0"/>
              <a:t>scanner </a:t>
            </a:r>
            <a:r>
              <a:rPr lang="el-GR" dirty="0" smtClean="0"/>
              <a:t>στηρίζεται σε παρόμοιες αρχές όμως εδώ μια σειρά από </a:t>
            </a:r>
            <a:r>
              <a:rPr lang="el-GR" dirty="0" err="1" smtClean="0"/>
              <a:t>φωτοαισθητήρες</a:t>
            </a:r>
            <a:r>
              <a:rPr lang="el-GR" dirty="0" smtClean="0"/>
              <a:t> σαρώνει την εικόνα γραμμή προς γραμμή δημιουργώντας σταδιακά την ψηφιακή εικόνα.</a:t>
            </a:r>
          </a:p>
          <a:p>
            <a:pPr marL="457200" lvl="1" indent="0">
              <a:buNone/>
            </a:pPr>
            <a:endParaRPr lang="el-GR" dirty="0" smtClean="0"/>
          </a:p>
          <a:p>
            <a:pPr lvl="1"/>
            <a:endParaRPr lang="en-US" dirty="0"/>
          </a:p>
        </p:txBody>
      </p:sp>
      <p:grpSp>
        <p:nvGrpSpPr>
          <p:cNvPr id="8" name="Group 7"/>
          <p:cNvGrpSpPr/>
          <p:nvPr/>
        </p:nvGrpSpPr>
        <p:grpSpPr>
          <a:xfrm>
            <a:off x="6822504" y="1150537"/>
            <a:ext cx="2358008" cy="2134447"/>
            <a:chOff x="6869113" y="3986703"/>
            <a:chExt cx="2358008" cy="2134447"/>
          </a:xfrm>
        </p:grpSpPr>
        <p:pic>
          <p:nvPicPr>
            <p:cNvPr id="59396" name="Picture 4" descr="https://upload.wikimedia.org/wikipedia/commons/thumb/5/5b/CCD_SONY_ICX493AQA_sensor_side.jpg/220px-CCD_SONY_ICX493AQA_sensor_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3986703"/>
              <a:ext cx="2095500" cy="16097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69113" y="5596429"/>
              <a:ext cx="2358008" cy="338554"/>
            </a:xfrm>
            <a:prstGeom prst="rect">
              <a:avLst/>
            </a:prstGeom>
          </p:spPr>
          <p:txBody>
            <a:bodyPr wrap="square">
              <a:spAutoFit/>
            </a:bodyPr>
            <a:lstStyle/>
            <a:p>
              <a:r>
                <a:rPr lang="en-US" sz="800" smtClean="0"/>
                <a:t>CCD Sony ICX493AQA 10.14 (Gross 10.75) Mpixels APS-C 1.8" (23.98 x 16.41mm) sensor side</a:t>
              </a:r>
              <a:endParaRPr lang="en-US" sz="800" dirty="0"/>
            </a:p>
          </p:txBody>
        </p:sp>
        <p:sp>
          <p:nvSpPr>
            <p:cNvPr id="7" name="Rectangle 6"/>
            <p:cNvSpPr/>
            <p:nvPr/>
          </p:nvSpPr>
          <p:spPr>
            <a:xfrm>
              <a:off x="6869113" y="5905706"/>
              <a:ext cx="2358008" cy="215444"/>
            </a:xfrm>
            <a:prstGeom prst="rect">
              <a:avLst/>
            </a:prstGeom>
          </p:spPr>
          <p:txBody>
            <a:bodyPr wrap="square">
              <a:spAutoFit/>
            </a:bodyPr>
            <a:lstStyle/>
            <a:p>
              <a:r>
                <a:rPr lang="en-US" sz="800" dirty="0"/>
                <a:t>https://en.wikipedia.org/wiki/Charge-coupled_device</a:t>
              </a:r>
            </a:p>
          </p:txBody>
        </p:sp>
      </p:grpSp>
    </p:spTree>
    <p:extLst>
      <p:ext uri="{BB962C8B-B14F-4D97-AF65-F5344CB8AC3E}">
        <p14:creationId xmlns:p14="http://schemas.microsoft.com/office/powerpoint/2010/main" val="315700898"/>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Δημιουργία εικόνας</a:t>
            </a:r>
            <a:endParaRPr lang="en-US" dirty="0"/>
          </a:p>
        </p:txBody>
      </p:sp>
      <p:sp>
        <p:nvSpPr>
          <p:cNvPr id="3" name="Content Placeholder 2"/>
          <p:cNvSpPr>
            <a:spLocks noGrp="1"/>
          </p:cNvSpPr>
          <p:nvPr>
            <p:ph idx="1"/>
          </p:nvPr>
        </p:nvSpPr>
        <p:spPr/>
        <p:txBody>
          <a:bodyPr/>
          <a:lstStyle/>
          <a:p>
            <a:pPr lvl="1"/>
            <a:r>
              <a:rPr lang="el-GR" sz="2300" dirty="0" smtClean="0"/>
              <a:t>Η Δημιουργία εικόνας σχετίζεται με </a:t>
            </a:r>
          </a:p>
          <a:p>
            <a:pPr lvl="1">
              <a:buFont typeface="Wingdings" panose="05000000000000000000" pitchFamily="2" charset="2"/>
              <a:buChar char="Ø"/>
            </a:pPr>
            <a:r>
              <a:rPr lang="el-GR" sz="2300" dirty="0" smtClean="0"/>
              <a:t>τη </a:t>
            </a:r>
            <a:r>
              <a:rPr lang="el-GR" sz="2300" dirty="0"/>
              <a:t>μορφή της ενέργειας που εκπέμπεται ή αντανακλάται, όπως ηλεκτρομαγνητική ενέργεια ή μηχανική ενέργεια.</a:t>
            </a:r>
          </a:p>
          <a:p>
            <a:pPr lvl="1">
              <a:buFont typeface="Wingdings" panose="05000000000000000000" pitchFamily="2" charset="2"/>
              <a:buChar char="Ø"/>
            </a:pPr>
            <a:r>
              <a:rPr lang="el-GR" sz="2300" dirty="0"/>
              <a:t>τη συσκευή λήψης της ενέργειας και μετατροπής της σε ηλεκτρονικό σήμα. </a:t>
            </a:r>
            <a:endParaRPr lang="en-US" sz="2300" dirty="0"/>
          </a:p>
          <a:p>
            <a:pPr lvl="1">
              <a:buFont typeface="Wingdings" panose="05000000000000000000" pitchFamily="2" charset="2"/>
              <a:buChar char="Ø"/>
            </a:pPr>
            <a:r>
              <a:rPr lang="el-GR" sz="2300" dirty="0"/>
              <a:t>τους επεξεργαστές που μετατρέπουν με αλγορίθμους τα σήματα σε ψηφιακή εικόνα. </a:t>
            </a:r>
            <a:endParaRPr lang="en-US" sz="2300" dirty="0"/>
          </a:p>
          <a:p>
            <a:pPr lvl="1">
              <a:buFont typeface="Wingdings" panose="05000000000000000000" pitchFamily="2" charset="2"/>
              <a:buChar char="Ø"/>
            </a:pPr>
            <a:r>
              <a:rPr lang="el-GR" sz="2300" dirty="0"/>
              <a:t>την </a:t>
            </a:r>
            <a:r>
              <a:rPr lang="el-GR" sz="2300" dirty="0" err="1"/>
              <a:t>οπτικοποίηση</a:t>
            </a:r>
            <a:r>
              <a:rPr lang="el-GR" sz="2300" dirty="0"/>
              <a:t>, </a:t>
            </a:r>
            <a:r>
              <a:rPr lang="el-GR" sz="2300" dirty="0" err="1"/>
              <a:t>μετα-επεξεργασια</a:t>
            </a:r>
            <a:r>
              <a:rPr lang="el-GR" sz="2300" dirty="0"/>
              <a:t> (π.χ. αναγνώριση, μετάφραση)</a:t>
            </a:r>
            <a:r>
              <a:rPr lang="en-US" sz="2300" dirty="0"/>
              <a:t>, </a:t>
            </a:r>
            <a:r>
              <a:rPr lang="el-GR" sz="2300" dirty="0"/>
              <a:t>αποθήκευση και μετάδοση</a:t>
            </a:r>
          </a:p>
          <a:p>
            <a:pPr marL="0" indent="0">
              <a:buNone/>
            </a:pPr>
            <a:endParaRPr lang="en-US" dirty="0"/>
          </a:p>
        </p:txBody>
      </p:sp>
    </p:spTree>
    <p:extLst>
      <p:ext uri="{BB962C8B-B14F-4D97-AF65-F5344CB8AC3E}">
        <p14:creationId xmlns:p14="http://schemas.microsoft.com/office/powerpoint/2010/main" val="3139189943"/>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413" t="17197" r="31989" b="10099"/>
          <a:stretch/>
        </p:blipFill>
        <p:spPr>
          <a:xfrm rot="1902813">
            <a:off x="3899946" y="812507"/>
            <a:ext cx="5215542" cy="4677769"/>
          </a:xfrm>
          <a:prstGeom prst="rect">
            <a:avLst/>
          </a:prstGeom>
        </p:spPr>
      </p:pic>
      <p:pic>
        <p:nvPicPr>
          <p:cNvPr id="5" name="Picture 4"/>
          <p:cNvPicPr>
            <a:picLocks noChangeAspect="1"/>
          </p:cNvPicPr>
          <p:nvPr/>
        </p:nvPicPr>
        <p:blipFill rotWithShape="1">
          <a:blip r:embed="rId3"/>
          <a:srcRect l="20212" t="37209" r="69773" b="44482"/>
          <a:stretch/>
        </p:blipFill>
        <p:spPr>
          <a:xfrm>
            <a:off x="0" y="3082491"/>
            <a:ext cx="4059561" cy="3226829"/>
          </a:xfrm>
          <a:prstGeom prst="rect">
            <a:avLst/>
          </a:prstGeom>
        </p:spPr>
      </p:pic>
      <p:sp>
        <p:nvSpPr>
          <p:cNvPr id="6" name="Rectangle 5"/>
          <p:cNvSpPr/>
          <p:nvPr/>
        </p:nvSpPr>
        <p:spPr>
          <a:xfrm>
            <a:off x="-36512" y="3082491"/>
            <a:ext cx="720080" cy="708263"/>
          </a:xfrm>
          <a:prstGeom prst="rect">
            <a:avLst/>
          </a:prstGeom>
          <a:solidFill>
            <a:srgbClr val="A4F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a:t>Δημιουργία εικόνας</a:t>
            </a:r>
            <a:endParaRPr lang="en-US" dirty="0"/>
          </a:p>
        </p:txBody>
      </p:sp>
      <p:sp>
        <p:nvSpPr>
          <p:cNvPr id="7" name="TextBox 6"/>
          <p:cNvSpPr txBox="1"/>
          <p:nvPr/>
        </p:nvSpPr>
        <p:spPr>
          <a:xfrm>
            <a:off x="93948" y="921730"/>
            <a:ext cx="4550060" cy="2031325"/>
          </a:xfrm>
          <a:prstGeom prst="rect">
            <a:avLst/>
          </a:prstGeom>
          <a:noFill/>
        </p:spPr>
        <p:txBody>
          <a:bodyPr wrap="square" rtlCol="0">
            <a:spAutoFit/>
          </a:bodyPr>
          <a:lstStyle/>
          <a:p>
            <a:r>
              <a:rPr lang="el-GR" sz="1800" dirty="0" smtClean="0"/>
              <a:t>Ο αμφιβληστροειδής είναι η εσωτερική μεμβράνη του ματιού. Όταν το μάτι εστιάζει (κίνηση μέσω μυών) το φως από ένα εξωτερικό αντικείμενο απεικονίζεται στον αμφιβληστροειδή μέσω των </a:t>
            </a:r>
            <a:r>
              <a:rPr lang="el-GR" sz="1800" dirty="0" err="1" smtClean="0"/>
              <a:t>κυτταρων</a:t>
            </a:r>
            <a:r>
              <a:rPr lang="en-US" sz="1800" dirty="0" smtClean="0"/>
              <a:t>-</a:t>
            </a:r>
            <a:r>
              <a:rPr lang="el-GR" sz="1800" dirty="0" smtClean="0"/>
              <a:t>δεκτών που μεταφέρουν μέσω νευρώνων τα σήματα στον εγκέφαλο προς επεξεργασία. </a:t>
            </a:r>
            <a:endParaRPr lang="en-US" sz="1800" dirty="0"/>
          </a:p>
        </p:txBody>
      </p:sp>
      <p:sp>
        <p:nvSpPr>
          <p:cNvPr id="3" name="Content Placeholder 2"/>
          <p:cNvSpPr>
            <a:spLocks noGrp="1"/>
          </p:cNvSpPr>
          <p:nvPr>
            <p:ph idx="1"/>
          </p:nvPr>
        </p:nvSpPr>
        <p:spPr>
          <a:xfrm>
            <a:off x="4558506" y="4860075"/>
            <a:ext cx="3744417" cy="3263504"/>
          </a:xfrm>
        </p:spPr>
        <p:txBody>
          <a:bodyPr/>
          <a:lstStyle/>
          <a:p>
            <a:r>
              <a:rPr lang="el-GR" dirty="0" smtClean="0"/>
              <a:t>Απλουστευμένο διάγραμμα μιας τομής του ματιού</a:t>
            </a:r>
            <a:endParaRPr lang="en-US" dirty="0"/>
          </a:p>
        </p:txBody>
      </p:sp>
    </p:spTree>
    <p:extLst>
      <p:ext uri="{BB962C8B-B14F-4D97-AF65-F5344CB8AC3E}">
        <p14:creationId xmlns:p14="http://schemas.microsoft.com/office/powerpoint/2010/main" val="3091012813"/>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Όραση</a:t>
            </a:r>
            <a:endParaRPr lang="en-US" dirty="0"/>
          </a:p>
        </p:txBody>
      </p:sp>
      <p:sp>
        <p:nvSpPr>
          <p:cNvPr id="3" name="Content Placeholder 2"/>
          <p:cNvSpPr>
            <a:spLocks noGrp="1"/>
          </p:cNvSpPr>
          <p:nvPr>
            <p:ph idx="1"/>
          </p:nvPr>
        </p:nvSpPr>
        <p:spPr>
          <a:xfrm>
            <a:off x="251520" y="1340768"/>
            <a:ext cx="8568952" cy="3263504"/>
          </a:xfrm>
        </p:spPr>
        <p:txBody>
          <a:bodyPr/>
          <a:lstStyle/>
          <a:p>
            <a:r>
              <a:rPr lang="el-GR" dirty="0" smtClean="0"/>
              <a:t>Γραφική αναπαράσταση του ματιού ενώ κοιτάει το δέντρο. Το σημείο </a:t>
            </a:r>
            <a:r>
              <a:rPr lang="en-US" dirty="0" smtClean="0"/>
              <a:t>C  </a:t>
            </a:r>
            <a:r>
              <a:rPr lang="el-GR" dirty="0" smtClean="0"/>
              <a:t>είναι το οπτικό κέντρο του φακού.</a:t>
            </a:r>
            <a:endParaRPr lang="en-US" dirty="0"/>
          </a:p>
        </p:txBody>
      </p:sp>
      <p:pic>
        <p:nvPicPr>
          <p:cNvPr id="4" name="Picture 3"/>
          <p:cNvPicPr>
            <a:picLocks noChangeAspect="1"/>
          </p:cNvPicPr>
          <p:nvPr/>
        </p:nvPicPr>
        <p:blipFill rotWithShape="1">
          <a:blip r:embed="rId2"/>
          <a:srcRect l="12821" t="33781" r="37949" b="41277"/>
          <a:stretch/>
        </p:blipFill>
        <p:spPr>
          <a:xfrm>
            <a:off x="214860" y="2996952"/>
            <a:ext cx="8748011" cy="2493021"/>
          </a:xfrm>
          <a:prstGeom prst="rect">
            <a:avLst/>
          </a:prstGeom>
        </p:spPr>
      </p:pic>
      <p:pic>
        <p:nvPicPr>
          <p:cNvPr id="5" name="Picture 6" descr="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7029101" y="5730083"/>
            <a:ext cx="204022" cy="2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7704" y="5733256"/>
            <a:ext cx="5328592" cy="253916"/>
          </a:xfrm>
          <a:prstGeom prst="rect">
            <a:avLst/>
          </a:prstGeom>
        </p:spPr>
        <p:txBody>
          <a:bodyPr wrap="square">
            <a:spAutoFit/>
          </a:bodyPr>
          <a:lstStyle/>
          <a:p>
            <a:pPr marL="0" indent="0" eaLnBrk="1" hangingPunct="1">
              <a:tabLst>
                <a:tab pos="1171575" algn="l"/>
              </a:tabLst>
            </a:pPr>
            <a:r>
              <a:rPr lang="en-IE" altLang="el-GR" sz="1050" dirty="0"/>
              <a:t>“Digital Image Processing</a:t>
            </a:r>
            <a:r>
              <a:rPr lang="en-IE" altLang="el-GR" sz="1050" dirty="0" smtClean="0"/>
              <a:t>”,</a:t>
            </a:r>
            <a:r>
              <a:rPr lang="el-GR" altLang="el-GR" sz="1050" dirty="0" smtClean="0"/>
              <a:t> </a:t>
            </a:r>
            <a:r>
              <a:rPr lang="en-IE" altLang="el-GR" sz="1050" dirty="0" smtClean="0"/>
              <a:t>Rafael </a:t>
            </a:r>
            <a:r>
              <a:rPr lang="en-IE" altLang="el-GR" sz="1050" dirty="0"/>
              <a:t>C. </a:t>
            </a:r>
            <a:r>
              <a:rPr lang="en-IE" altLang="el-GR" sz="1050" dirty="0" smtClean="0"/>
              <a:t>Gonzalez </a:t>
            </a:r>
            <a:r>
              <a:rPr lang="en-IE" altLang="el-GR" sz="1050" dirty="0"/>
              <a:t>&amp; Richard E. </a:t>
            </a:r>
            <a:r>
              <a:rPr lang="en-IE" altLang="el-GR" sz="1050" dirty="0" smtClean="0"/>
              <a:t>Woods,</a:t>
            </a:r>
            <a:r>
              <a:rPr lang="el-GR" altLang="el-GR" sz="1050" dirty="0" smtClean="0"/>
              <a:t> </a:t>
            </a:r>
            <a:r>
              <a:rPr lang="en-IE" altLang="el-GR" sz="1050" dirty="0" smtClean="0"/>
              <a:t>Addison-Wesley</a:t>
            </a:r>
            <a:r>
              <a:rPr lang="en-IE" altLang="el-GR" sz="1050" dirty="0"/>
              <a:t>, 2002</a:t>
            </a:r>
          </a:p>
        </p:txBody>
      </p:sp>
      <p:sp>
        <p:nvSpPr>
          <p:cNvPr id="7" name="Rectangle 6"/>
          <p:cNvSpPr/>
          <p:nvPr/>
        </p:nvSpPr>
        <p:spPr>
          <a:xfrm>
            <a:off x="152400" y="-9563"/>
            <a:ext cx="3562707" cy="461665"/>
          </a:xfrm>
          <a:prstGeom prst="rect">
            <a:avLst/>
          </a:prstGeom>
        </p:spPr>
        <p:txBody>
          <a:bodyPr wrap="none">
            <a:spAutoFit/>
          </a:bodyPr>
          <a:lstStyle/>
          <a:p>
            <a:r>
              <a:rPr lang="el-GR" dirty="0"/>
              <a:t>Η αλυσίδα της απεικόνισης</a:t>
            </a:r>
            <a:endParaRPr lang="en-US" dirty="0"/>
          </a:p>
        </p:txBody>
      </p:sp>
    </p:spTree>
    <p:extLst>
      <p:ext uri="{BB962C8B-B14F-4D97-AF65-F5344CB8AC3E}">
        <p14:creationId xmlns:p14="http://schemas.microsoft.com/office/powerpoint/2010/main" val="347215483"/>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Όραση</a:t>
            </a:r>
            <a:endParaRPr lang="en-US" dirty="0"/>
          </a:p>
        </p:txBody>
      </p:sp>
      <p:pic>
        <p:nvPicPr>
          <p:cNvPr id="4" name="Picture 3"/>
          <p:cNvPicPr>
            <a:picLocks noChangeAspect="1"/>
          </p:cNvPicPr>
          <p:nvPr/>
        </p:nvPicPr>
        <p:blipFill rotWithShape="1">
          <a:blip r:embed="rId2"/>
          <a:srcRect l="12821" t="33781" r="37949" b="41277"/>
          <a:stretch/>
        </p:blipFill>
        <p:spPr>
          <a:xfrm>
            <a:off x="214860" y="3096219"/>
            <a:ext cx="8748011" cy="2493021"/>
          </a:xfrm>
          <a:prstGeom prst="rect">
            <a:avLst/>
          </a:prstGeom>
        </p:spPr>
      </p:pic>
      <p:pic>
        <p:nvPicPr>
          <p:cNvPr id="5" name="Picture 6" descr="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H="1">
            <a:off x="7029101" y="5730083"/>
            <a:ext cx="204022" cy="2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7704" y="5733256"/>
            <a:ext cx="5328592" cy="253916"/>
          </a:xfrm>
          <a:prstGeom prst="rect">
            <a:avLst/>
          </a:prstGeom>
        </p:spPr>
        <p:txBody>
          <a:bodyPr wrap="square">
            <a:spAutoFit/>
          </a:bodyPr>
          <a:lstStyle/>
          <a:p>
            <a:pPr marL="0" indent="0" eaLnBrk="1" hangingPunct="1">
              <a:tabLst>
                <a:tab pos="1171575" algn="l"/>
              </a:tabLst>
            </a:pPr>
            <a:r>
              <a:rPr lang="en-IE" altLang="el-GR" sz="1050" dirty="0"/>
              <a:t>“Digital Image Processing</a:t>
            </a:r>
            <a:r>
              <a:rPr lang="en-IE" altLang="el-GR" sz="1050" dirty="0" smtClean="0"/>
              <a:t>”,</a:t>
            </a:r>
            <a:r>
              <a:rPr lang="el-GR" altLang="el-GR" sz="1050" dirty="0" smtClean="0"/>
              <a:t> </a:t>
            </a:r>
            <a:r>
              <a:rPr lang="en-IE" altLang="el-GR" sz="1050" dirty="0" smtClean="0"/>
              <a:t>Rafael </a:t>
            </a:r>
            <a:r>
              <a:rPr lang="en-IE" altLang="el-GR" sz="1050" dirty="0"/>
              <a:t>C. </a:t>
            </a:r>
            <a:r>
              <a:rPr lang="en-IE" altLang="el-GR" sz="1050" dirty="0" smtClean="0"/>
              <a:t>Gonzalez </a:t>
            </a:r>
            <a:r>
              <a:rPr lang="en-IE" altLang="el-GR" sz="1050" dirty="0"/>
              <a:t>&amp; Richard E. </a:t>
            </a:r>
            <a:r>
              <a:rPr lang="en-IE" altLang="el-GR" sz="1050" dirty="0" smtClean="0"/>
              <a:t>Woods,</a:t>
            </a:r>
            <a:r>
              <a:rPr lang="el-GR" altLang="el-GR" sz="1050" dirty="0" smtClean="0"/>
              <a:t> </a:t>
            </a:r>
            <a:r>
              <a:rPr lang="en-IE" altLang="el-GR" sz="1050" dirty="0" smtClean="0"/>
              <a:t>Addison-Wesley</a:t>
            </a:r>
            <a:r>
              <a:rPr lang="en-IE" altLang="el-GR" sz="1050" dirty="0"/>
              <a:t>, 2002</a:t>
            </a:r>
          </a:p>
        </p:txBody>
      </p:sp>
      <p:sp>
        <p:nvSpPr>
          <p:cNvPr id="3" name="Content Placeholder 2"/>
          <p:cNvSpPr>
            <a:spLocks noGrp="1"/>
          </p:cNvSpPr>
          <p:nvPr>
            <p:ph idx="1"/>
          </p:nvPr>
        </p:nvSpPr>
        <p:spPr>
          <a:xfrm>
            <a:off x="251520" y="1340768"/>
            <a:ext cx="8568952" cy="3263504"/>
          </a:xfrm>
        </p:spPr>
        <p:txBody>
          <a:bodyPr/>
          <a:lstStyle/>
          <a:p>
            <a:r>
              <a:rPr lang="el-GR" dirty="0" smtClean="0"/>
              <a:t>Ο παρατηρητής κοιτάει το δ</a:t>
            </a:r>
            <a:r>
              <a:rPr lang="el-GR" dirty="0"/>
              <a:t>έ</a:t>
            </a:r>
            <a:r>
              <a:rPr lang="el-GR" dirty="0" smtClean="0"/>
              <a:t>ντρο ύψους 15μ από απόσταση 100μ. Αν </a:t>
            </a:r>
            <a:r>
              <a:rPr lang="en-US" i="1" dirty="0" smtClean="0">
                <a:solidFill>
                  <a:srgbClr val="FF0000"/>
                </a:solidFill>
              </a:rPr>
              <a:t>x</a:t>
            </a:r>
            <a:r>
              <a:rPr lang="el-GR" dirty="0" smtClean="0"/>
              <a:t> είναι το μήκος της εικόνας στον αμφιβληστροειδή από τη γεωμετρία της εικόνας έχουμε 15/100=χ/17-&gt;</a:t>
            </a:r>
            <a:r>
              <a:rPr lang="en-US" i="1" dirty="0">
                <a:solidFill>
                  <a:srgbClr val="FF0000"/>
                </a:solidFill>
              </a:rPr>
              <a:t> x </a:t>
            </a:r>
            <a:r>
              <a:rPr lang="el-GR" dirty="0" smtClean="0"/>
              <a:t>=2,55</a:t>
            </a:r>
            <a:r>
              <a:rPr lang="en-US" dirty="0" smtClean="0"/>
              <a:t>mm</a:t>
            </a:r>
            <a:endParaRPr lang="en-US" dirty="0"/>
          </a:p>
        </p:txBody>
      </p:sp>
      <p:cxnSp>
        <p:nvCxnSpPr>
          <p:cNvPr id="8" name="Straight Arrow Connector 7"/>
          <p:cNvCxnSpPr/>
          <p:nvPr/>
        </p:nvCxnSpPr>
        <p:spPr>
          <a:xfrm flipV="1">
            <a:off x="8604448" y="4365104"/>
            <a:ext cx="0" cy="5760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69909" y="4364154"/>
            <a:ext cx="142399" cy="461665"/>
          </a:xfrm>
          <a:prstGeom prst="rect">
            <a:avLst/>
          </a:prstGeom>
          <a:noFill/>
        </p:spPr>
        <p:txBody>
          <a:bodyPr wrap="square" rtlCol="0">
            <a:spAutoFit/>
          </a:bodyPr>
          <a:lstStyle/>
          <a:p>
            <a:r>
              <a:rPr lang="en-US" i="1" dirty="0" smtClean="0">
                <a:solidFill>
                  <a:srgbClr val="FF0000"/>
                </a:solidFill>
              </a:rPr>
              <a:t>x</a:t>
            </a:r>
            <a:endParaRPr lang="en-US" i="1" dirty="0">
              <a:solidFill>
                <a:srgbClr val="FF0000"/>
              </a:solidFill>
            </a:endParaRPr>
          </a:p>
        </p:txBody>
      </p:sp>
      <p:sp>
        <p:nvSpPr>
          <p:cNvPr id="10" name="Rectangle 9"/>
          <p:cNvSpPr/>
          <p:nvPr/>
        </p:nvSpPr>
        <p:spPr>
          <a:xfrm>
            <a:off x="152400" y="-9563"/>
            <a:ext cx="3562707" cy="461665"/>
          </a:xfrm>
          <a:prstGeom prst="rect">
            <a:avLst/>
          </a:prstGeom>
        </p:spPr>
        <p:txBody>
          <a:bodyPr wrap="none">
            <a:spAutoFit/>
          </a:bodyPr>
          <a:lstStyle/>
          <a:p>
            <a:r>
              <a:rPr lang="el-GR" dirty="0"/>
              <a:t>Η αλυσίδα της απεικόνισης</a:t>
            </a:r>
            <a:endParaRPr lang="en-US" dirty="0"/>
          </a:p>
        </p:txBody>
      </p:sp>
    </p:spTree>
    <p:extLst>
      <p:ext uri="{BB962C8B-B14F-4D97-AF65-F5344CB8AC3E}">
        <p14:creationId xmlns:p14="http://schemas.microsoft.com/office/powerpoint/2010/main" val="2798904438"/>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115" y="2276872"/>
            <a:ext cx="287972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gene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5338624"/>
            <a:ext cx="3920357" cy="88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704626"/>
            <a:ext cx="8295340" cy="685800"/>
          </a:xfrm>
        </p:spPr>
        <p:txBody>
          <a:bodyPr/>
          <a:lstStyle/>
          <a:p>
            <a:pPr algn="l"/>
            <a:r>
              <a:rPr lang="el-GR" dirty="0" smtClean="0"/>
              <a:t/>
            </a:r>
            <a:br>
              <a:rPr lang="el-GR" dirty="0" smtClean="0"/>
            </a:br>
            <a:r>
              <a:rPr lang="el-GR" dirty="0"/>
              <a:t/>
            </a:r>
            <a:br>
              <a:rPr lang="el-GR" dirty="0"/>
            </a:br>
            <a:r>
              <a:rPr lang="el-GR" dirty="0" smtClean="0"/>
              <a:t/>
            </a:r>
            <a:br>
              <a:rPr lang="el-GR" dirty="0" smtClean="0"/>
            </a:br>
            <a:r>
              <a:rPr lang="el-GR" dirty="0" smtClean="0"/>
              <a:t>Ηλεκτρομαγνητική ακτινοβολία</a:t>
            </a:r>
            <a:r>
              <a:rPr lang="en-US" dirty="0" smtClean="0"/>
              <a:t/>
            </a:r>
            <a:br>
              <a:rPr lang="en-US" dirty="0" smtClean="0"/>
            </a:br>
            <a:r>
              <a:rPr lang="en-US" dirty="0" smtClean="0"/>
              <a:t> </a:t>
            </a:r>
            <a:r>
              <a:rPr lang="el-GR" dirty="0" smtClean="0"/>
              <a:t>και απεικόνιση</a:t>
            </a:r>
            <a:endParaRPr lang="el-GR" dirty="0"/>
          </a:p>
        </p:txBody>
      </p:sp>
      <p:sp>
        <p:nvSpPr>
          <p:cNvPr id="3" name="Content Placeholder 2"/>
          <p:cNvSpPr>
            <a:spLocks noGrp="1"/>
          </p:cNvSpPr>
          <p:nvPr>
            <p:ph idx="1"/>
          </p:nvPr>
        </p:nvSpPr>
        <p:spPr>
          <a:xfrm>
            <a:off x="252115" y="1390426"/>
            <a:ext cx="6192688" cy="2942930"/>
          </a:xfrm>
        </p:spPr>
        <p:txBody>
          <a:bodyPr/>
          <a:lstStyle/>
          <a:p>
            <a:pPr marL="0" indent="0">
              <a:buNone/>
            </a:pPr>
            <a:r>
              <a:rPr lang="el-GR" sz="2400" dirty="0" smtClean="0"/>
              <a:t>Τύποι ηλεκτρομαγνητικής ακτινοβολίας</a:t>
            </a:r>
          </a:p>
          <a:p>
            <a:r>
              <a:rPr lang="en-US" sz="2400" dirty="0" smtClean="0"/>
              <a:t>Gamma </a:t>
            </a:r>
            <a:r>
              <a:rPr lang="en-US" sz="2400" dirty="0"/>
              <a:t>radiation</a:t>
            </a:r>
          </a:p>
          <a:p>
            <a:r>
              <a:rPr lang="en-US" sz="2400" dirty="0"/>
              <a:t>X-ray radiation</a:t>
            </a:r>
          </a:p>
          <a:p>
            <a:r>
              <a:rPr lang="en-US" sz="2400" dirty="0"/>
              <a:t>Ultraviolet radiation</a:t>
            </a:r>
          </a:p>
          <a:p>
            <a:r>
              <a:rPr lang="en-US" sz="2400" dirty="0"/>
              <a:t>Visible radiation</a:t>
            </a:r>
          </a:p>
          <a:p>
            <a:r>
              <a:rPr lang="en-US" sz="2400" dirty="0"/>
              <a:t>Infrared radiation</a:t>
            </a:r>
          </a:p>
          <a:p>
            <a:r>
              <a:rPr lang="en-US" sz="2400" dirty="0"/>
              <a:t>Terahertz radiation</a:t>
            </a:r>
          </a:p>
          <a:p>
            <a:r>
              <a:rPr lang="en-US" sz="2400" dirty="0"/>
              <a:t>Microwave radiation</a:t>
            </a:r>
          </a:p>
          <a:p>
            <a:r>
              <a:rPr lang="en-US" sz="2400" dirty="0"/>
              <a:t>Radio waves</a:t>
            </a:r>
          </a:p>
          <a:p>
            <a:endParaRPr lang="el-GR" sz="2400" dirty="0"/>
          </a:p>
        </p:txBody>
      </p:sp>
      <p:pic>
        <p:nvPicPr>
          <p:cNvPr id="141314" name="Picture 2" descr="https://upload.wikimedia.org/wikipedia/commons/thumb/2/25/Electromagnetic-Spectrum.svg/800px-Electromagnetic-Spectru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936" y="528988"/>
            <a:ext cx="3840427" cy="58326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44208" y="6342283"/>
            <a:ext cx="3096344" cy="279307"/>
          </a:xfrm>
          <a:prstGeom prst="rect">
            <a:avLst/>
          </a:prstGeom>
        </p:spPr>
        <p:txBody>
          <a:bodyPr wrap="square">
            <a:spAutoFit/>
          </a:bodyPr>
          <a:lstStyle/>
          <a:p>
            <a:r>
              <a:rPr lang="el-GR" sz="900" dirty="0"/>
              <a:t>https://en.wikipedia.org/wiki/Electromagnetic_spectrum</a:t>
            </a:r>
          </a:p>
        </p:txBody>
      </p:sp>
      <p:grpSp>
        <p:nvGrpSpPr>
          <p:cNvPr id="9" name="Group 8"/>
          <p:cNvGrpSpPr/>
          <p:nvPr/>
        </p:nvGrpSpPr>
        <p:grpSpPr>
          <a:xfrm>
            <a:off x="-26987" y="454605"/>
            <a:ext cx="852746" cy="764595"/>
            <a:chOff x="6432415" y="5229200"/>
            <a:chExt cx="1296144" cy="1251046"/>
          </a:xfrm>
        </p:grpSpPr>
        <p:sp>
          <p:nvSpPr>
            <p:cNvPr id="10"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1" name="Picture 4" descr="http://www.clker.com/cliparts/b/f/e/a/14196945681153564639trainer_lectur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2248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g04-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415" y="3813318"/>
            <a:ext cx="3240360" cy="240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0" name="Picture 2" descr="img01-file-explor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276" y="3348402"/>
            <a:ext cx="1959400" cy="1413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106795"/>
            <a:ext cx="1833287" cy="4571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p:nvPr>
        </p:nvSpPr>
        <p:spPr>
          <a:xfrm>
            <a:off x="152400" y="228600"/>
            <a:ext cx="8812213" cy="685800"/>
          </a:xfrm>
        </p:spPr>
        <p:txBody>
          <a:bodyPr/>
          <a:lstStyle/>
          <a:p>
            <a:r>
              <a:rPr lang="el-GR" dirty="0" err="1" smtClean="0"/>
              <a:t>Οπτικοποίηση</a:t>
            </a:r>
            <a:r>
              <a:rPr lang="el-GR" dirty="0" smtClean="0"/>
              <a:t> και Επεξεργασία</a:t>
            </a:r>
            <a:endParaRPr lang="el-GR" dirty="0"/>
          </a:p>
        </p:txBody>
      </p:sp>
      <p:grpSp>
        <p:nvGrpSpPr>
          <p:cNvPr id="11" name="Group 10"/>
          <p:cNvGrpSpPr/>
          <p:nvPr/>
        </p:nvGrpSpPr>
        <p:grpSpPr>
          <a:xfrm>
            <a:off x="-26987" y="454605"/>
            <a:ext cx="852746" cy="764595"/>
            <a:chOff x="6432415" y="5229200"/>
            <a:chExt cx="1296144" cy="1251046"/>
          </a:xfrm>
        </p:grpSpPr>
        <p:sp>
          <p:nvSpPr>
            <p:cNvPr id="12"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5" name="Picture 4" descr="http://www.clker.com/cliparts/b/f/e/a/14196945681153564639trainer_lectur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Diagram 2"/>
          <p:cNvGraphicFramePr/>
          <p:nvPr>
            <p:extLst/>
          </p:nvPr>
        </p:nvGraphicFramePr>
        <p:xfrm>
          <a:off x="1536193" y="2401597"/>
          <a:ext cx="4632176" cy="2896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1" name="Picture 3" descr="img02-view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77090" y="1106795"/>
            <a:ext cx="2256615" cy="224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6105989" y="5852033"/>
            <a:ext cx="3038011" cy="369332"/>
          </a:xfrm>
          <a:prstGeom prst="rect">
            <a:avLst/>
          </a:prstGeom>
        </p:spPr>
        <p:txBody>
          <a:bodyPr wrap="none">
            <a:spAutoFit/>
          </a:bodyPr>
          <a:lstStyle/>
          <a:p>
            <a:r>
              <a:rPr lang="el-GR" sz="1800" dirty="0"/>
              <a:t>http://biomodeling.ics.forth.gr/</a:t>
            </a:r>
          </a:p>
        </p:txBody>
      </p:sp>
      <p:sp>
        <p:nvSpPr>
          <p:cNvPr id="4" name="TextBox 3"/>
          <p:cNvSpPr txBox="1"/>
          <p:nvPr/>
        </p:nvSpPr>
        <p:spPr>
          <a:xfrm>
            <a:off x="2771800" y="5871073"/>
            <a:ext cx="648072" cy="307777"/>
          </a:xfrm>
          <a:prstGeom prst="rect">
            <a:avLst/>
          </a:prstGeom>
          <a:noFill/>
        </p:spPr>
        <p:txBody>
          <a:bodyPr wrap="square" rtlCol="0">
            <a:spAutoFit/>
          </a:bodyPr>
          <a:lstStyle/>
          <a:p>
            <a:r>
              <a:rPr lang="en-US" sz="1400" dirty="0" err="1" smtClean="0">
                <a:solidFill>
                  <a:srgbClr val="FF0000"/>
                </a:solidFill>
              </a:rPr>
              <a:t>DrEye</a:t>
            </a:r>
            <a:endParaRPr lang="el-GR" sz="1400" dirty="0">
              <a:solidFill>
                <a:srgbClr val="FF0000"/>
              </a:solidFill>
            </a:endParaRPr>
          </a:p>
        </p:txBody>
      </p:sp>
    </p:spTree>
    <p:extLst>
      <p:ext uri="{BB962C8B-B14F-4D97-AF65-F5344CB8AC3E}">
        <p14:creationId xmlns:p14="http://schemas.microsoft.com/office/powerpoint/2010/main" val="828194064"/>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988840"/>
            <a:ext cx="8812213" cy="685800"/>
          </a:xfrm>
        </p:spPr>
        <p:txBody>
          <a:bodyPr/>
          <a:lstStyle/>
          <a:p>
            <a:r>
              <a:rPr lang="el-GR" dirty="0"/>
              <a:t>Ψ</a:t>
            </a:r>
            <a:r>
              <a:rPr lang="el-GR" dirty="0" smtClean="0"/>
              <a:t>ηφιακή εικόνα και επεξεργασία</a:t>
            </a:r>
            <a:endParaRPr lang="en-US" dirty="0"/>
          </a:p>
        </p:txBody>
      </p:sp>
      <p:pic>
        <p:nvPicPr>
          <p:cNvPr id="64516" name="Picture 4" descr="https://upload.wikimedia.org/wikipedia/commons/thumb/e/e6/Xmatrix.png/300px-Xmatr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916" y="267464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035190"/>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b="18875"/>
          <a:stretch>
            <a:fillRect/>
          </a:stretch>
        </p:blipFill>
        <p:spPr bwMode="auto">
          <a:xfrm>
            <a:off x="1691680" y="2852936"/>
            <a:ext cx="6048672" cy="342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a:lstStyle/>
          <a:p>
            <a:pPr eaLnBrk="1" hangingPunct="1"/>
            <a:r>
              <a:rPr lang="el-GR" altLang="el-GR" dirty="0" smtClean="0"/>
              <a:t>Η ψηφιακή εικόνα</a:t>
            </a:r>
            <a:endParaRPr lang="en-US" altLang="el-GR" dirty="0" smtClean="0"/>
          </a:p>
        </p:txBody>
      </p:sp>
      <p:sp>
        <p:nvSpPr>
          <p:cNvPr id="24579" name="Rectangle 3"/>
          <p:cNvSpPr>
            <a:spLocks noGrp="1" noChangeArrowheads="1"/>
          </p:cNvSpPr>
          <p:nvPr>
            <p:ph type="body" idx="1"/>
          </p:nvPr>
        </p:nvSpPr>
        <p:spPr/>
        <p:txBody>
          <a:bodyPr/>
          <a:lstStyle/>
          <a:p>
            <a:pPr marL="0" indent="0" eaLnBrk="1" hangingPunct="1">
              <a:buNone/>
            </a:pPr>
            <a:r>
              <a:rPr lang="el-GR" altLang="el-GR" dirty="0" smtClean="0"/>
              <a:t>Η ψηφιακή εικόνα είναι </a:t>
            </a:r>
            <a:r>
              <a:rPr lang="el-GR" altLang="el-GR" dirty="0"/>
              <a:t> </a:t>
            </a:r>
            <a:r>
              <a:rPr lang="el-GR" altLang="el-GR" dirty="0" smtClean="0"/>
              <a:t>μια αναπαράσταση </a:t>
            </a:r>
            <a:r>
              <a:rPr lang="en-US" altLang="el-GR" dirty="0" smtClean="0"/>
              <a:t>f(</a:t>
            </a:r>
            <a:r>
              <a:rPr lang="en-US" altLang="el-GR" dirty="0" err="1" smtClean="0"/>
              <a:t>x,y</a:t>
            </a:r>
            <a:r>
              <a:rPr lang="en-US" altLang="el-GR" dirty="0" smtClean="0"/>
              <a:t>) </a:t>
            </a:r>
            <a:r>
              <a:rPr lang="el-GR" altLang="el-GR" dirty="0" smtClean="0"/>
              <a:t>μιας δισδιάστατης εικόνας ως ένα διακριτό σύνολο ψηφιακών τιμών (</a:t>
            </a:r>
            <a:r>
              <a:rPr lang="en-US" altLang="el-GR" dirty="0" smtClean="0"/>
              <a:t>pixels</a:t>
            </a:r>
            <a:r>
              <a:rPr lang="el-GR" altLang="el-GR" dirty="0" smtClean="0"/>
              <a:t>)</a:t>
            </a:r>
            <a:endParaRPr lang="en-US" altLang="el-GR" dirty="0" smtClean="0"/>
          </a:p>
        </p:txBody>
      </p:sp>
      <p:pic>
        <p:nvPicPr>
          <p:cNvPr id="24582" name="Picture 6" descr="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H="1">
            <a:off x="7749181" y="6090123"/>
            <a:ext cx="204022" cy="2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7784" y="6093296"/>
            <a:ext cx="5328592" cy="253916"/>
          </a:xfrm>
          <a:prstGeom prst="rect">
            <a:avLst/>
          </a:prstGeom>
        </p:spPr>
        <p:txBody>
          <a:bodyPr wrap="square">
            <a:spAutoFit/>
          </a:bodyPr>
          <a:lstStyle/>
          <a:p>
            <a:pPr marL="0" indent="0" eaLnBrk="1" hangingPunct="1">
              <a:tabLst>
                <a:tab pos="1171575" algn="l"/>
              </a:tabLst>
            </a:pPr>
            <a:r>
              <a:rPr lang="en-IE" altLang="el-GR" sz="1050" dirty="0"/>
              <a:t>“Digital Image Processing</a:t>
            </a:r>
            <a:r>
              <a:rPr lang="en-IE" altLang="el-GR" sz="1050" dirty="0" smtClean="0"/>
              <a:t>”,</a:t>
            </a:r>
            <a:r>
              <a:rPr lang="el-GR" altLang="el-GR" sz="1050" dirty="0" smtClean="0"/>
              <a:t> </a:t>
            </a:r>
            <a:r>
              <a:rPr lang="en-IE" altLang="el-GR" sz="1050" dirty="0" smtClean="0"/>
              <a:t>Rafael </a:t>
            </a:r>
            <a:r>
              <a:rPr lang="en-IE" altLang="el-GR" sz="1050" dirty="0"/>
              <a:t>C. </a:t>
            </a:r>
            <a:r>
              <a:rPr lang="en-IE" altLang="el-GR" sz="1050" dirty="0" smtClean="0"/>
              <a:t>Gonzalez </a:t>
            </a:r>
            <a:r>
              <a:rPr lang="en-IE" altLang="el-GR" sz="1050" dirty="0"/>
              <a:t>&amp; Richard E. </a:t>
            </a:r>
            <a:r>
              <a:rPr lang="en-IE" altLang="el-GR" sz="1050" dirty="0" smtClean="0"/>
              <a:t>Woods,</a:t>
            </a:r>
            <a:r>
              <a:rPr lang="el-GR" altLang="el-GR" sz="1050" dirty="0" smtClean="0"/>
              <a:t> </a:t>
            </a:r>
            <a:r>
              <a:rPr lang="en-IE" altLang="el-GR" sz="1050" dirty="0" smtClean="0"/>
              <a:t>Addison-Wesley</a:t>
            </a:r>
            <a:r>
              <a:rPr lang="en-IE" altLang="el-GR" sz="1050" dirty="0"/>
              <a:t>, 2002</a:t>
            </a:r>
          </a:p>
        </p:txBody>
      </p:sp>
      <p:grpSp>
        <p:nvGrpSpPr>
          <p:cNvPr id="9" name="Group 8"/>
          <p:cNvGrpSpPr/>
          <p:nvPr/>
        </p:nvGrpSpPr>
        <p:grpSpPr>
          <a:xfrm>
            <a:off x="-26987" y="454605"/>
            <a:ext cx="852746" cy="764595"/>
            <a:chOff x="6432415" y="5229200"/>
            <a:chExt cx="1296144" cy="1251046"/>
          </a:xfrm>
        </p:grpSpPr>
        <p:sp>
          <p:nvSpPr>
            <p:cNvPr id="10"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1" name="Picture 4" descr="http://www.clker.com/cliparts/b/f/e/a/14196945681153564639trainer_lectur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2518051"/>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7813"/>
            <a:ext cx="8229600" cy="941387"/>
          </a:xfrm>
        </p:spPr>
        <p:txBody>
          <a:bodyPr/>
          <a:lstStyle/>
          <a:p>
            <a:r>
              <a:rPr lang="el-GR" altLang="el-GR" dirty="0"/>
              <a:t>Η ψηφιακή εικόνα</a:t>
            </a:r>
            <a:endParaRPr lang="en-US" altLang="el-GR" dirty="0"/>
          </a:p>
        </p:txBody>
      </p:sp>
      <p:sp>
        <p:nvSpPr>
          <p:cNvPr id="55299" name="Rectangle 3"/>
          <p:cNvSpPr>
            <a:spLocks noGrp="1" noChangeArrowheads="1"/>
          </p:cNvSpPr>
          <p:nvPr>
            <p:ph type="body" idx="1"/>
          </p:nvPr>
        </p:nvSpPr>
        <p:spPr>
          <a:xfrm>
            <a:off x="304800" y="1219200"/>
            <a:ext cx="8534400" cy="1840682"/>
          </a:xfrm>
        </p:spPr>
        <p:txBody>
          <a:bodyPr/>
          <a:lstStyle/>
          <a:p>
            <a:r>
              <a:rPr lang="el-GR" altLang="el-GR" sz="2200" dirty="0" smtClean="0"/>
              <a:t>Χρησιμοποιούμε διακριτές τιμές στις εικόνες (π.χ. δειγματοληψία)</a:t>
            </a:r>
            <a:endParaRPr lang="en-US" altLang="el-GR" sz="2200" dirty="0"/>
          </a:p>
          <a:p>
            <a:r>
              <a:rPr lang="el-GR" altLang="el-GR" sz="2000" dirty="0"/>
              <a:t>Η εικόνα μπορεί τώρα να αναπαρασταθεί ως </a:t>
            </a:r>
            <a:r>
              <a:rPr lang="el-GR" altLang="el-GR" sz="2000" dirty="0" smtClean="0"/>
              <a:t>ένας πίνακας με ακέραιες τιμές</a:t>
            </a:r>
          </a:p>
          <a:p>
            <a:endParaRPr lang="el-GR" altLang="el-GR" sz="2000" dirty="0"/>
          </a:p>
          <a:p>
            <a:endParaRPr lang="el-GR" altLang="el-GR" sz="2000" dirty="0" smtClean="0"/>
          </a:p>
          <a:p>
            <a:endParaRPr lang="el-GR" altLang="el-GR" sz="2000" dirty="0"/>
          </a:p>
          <a:p>
            <a:endParaRPr lang="el-GR" altLang="el-GR" sz="2000" dirty="0" smtClean="0"/>
          </a:p>
          <a:p>
            <a:endParaRPr lang="el-GR" altLang="el-GR" sz="2000" dirty="0"/>
          </a:p>
          <a:p>
            <a:endParaRPr lang="el-GR" altLang="el-GR" sz="2000" dirty="0" smtClean="0"/>
          </a:p>
          <a:p>
            <a:endParaRPr lang="el-GR" altLang="el-GR" sz="2000" dirty="0"/>
          </a:p>
          <a:p>
            <a:endParaRPr lang="el-GR" altLang="el-GR" sz="2000" dirty="0" smtClean="0"/>
          </a:p>
          <a:p>
            <a:r>
              <a:rPr lang="el-GR" altLang="el-GR" sz="2000" dirty="0" smtClean="0"/>
              <a:t>Η Ένταση στο </a:t>
            </a:r>
            <a:r>
              <a:rPr lang="en-US" altLang="el-GR" sz="2000" i="1" dirty="0" err="1" smtClean="0"/>
              <a:t>i</a:t>
            </a:r>
            <a:r>
              <a:rPr lang="en-US" altLang="el-GR" sz="2000" dirty="0" smtClean="0"/>
              <a:t>=3, </a:t>
            </a:r>
            <a:r>
              <a:rPr lang="en-US" altLang="el-GR" sz="2000" i="1" dirty="0" smtClean="0"/>
              <a:t>j</a:t>
            </a:r>
            <a:r>
              <a:rPr lang="en-US" altLang="el-GR" sz="2000" dirty="0" smtClean="0"/>
              <a:t>=4 </a:t>
            </a:r>
            <a:r>
              <a:rPr lang="el-GR" altLang="el-GR" sz="2000" dirty="0" smtClean="0"/>
              <a:t>είναι </a:t>
            </a:r>
            <a:r>
              <a:rPr lang="en-US" altLang="el-GR" sz="2000" i="1" dirty="0">
                <a:latin typeface="Times New Roman" panose="02020603050405020304" pitchFamily="18" charset="0"/>
              </a:rPr>
              <a:t>f</a:t>
            </a:r>
            <a:r>
              <a:rPr lang="en-US" altLang="el-GR" sz="2000" dirty="0">
                <a:latin typeface="Times New Roman" panose="02020603050405020304" pitchFamily="18" charset="0"/>
              </a:rPr>
              <a:t>( </a:t>
            </a:r>
            <a:r>
              <a:rPr lang="el-GR" altLang="el-GR" sz="2000" i="1" dirty="0" smtClean="0">
                <a:latin typeface="Times New Roman" panose="02020603050405020304" pitchFamily="18" charset="0"/>
              </a:rPr>
              <a:t>3</a:t>
            </a:r>
            <a:r>
              <a:rPr lang="en-US" altLang="el-GR" sz="2000" i="1" dirty="0" smtClean="0">
                <a:latin typeface="Times New Roman" panose="02020603050405020304" pitchFamily="18" charset="0"/>
              </a:rPr>
              <a:t>, </a:t>
            </a:r>
            <a:r>
              <a:rPr lang="el-GR" altLang="el-GR" sz="2000" i="1" dirty="0" smtClean="0">
                <a:latin typeface="Times New Roman" panose="02020603050405020304" pitchFamily="18" charset="0"/>
              </a:rPr>
              <a:t>4</a:t>
            </a:r>
            <a:r>
              <a:rPr lang="en-US" altLang="el-GR" sz="2000" i="1" dirty="0" smtClean="0">
                <a:latin typeface="Times New Roman" panose="02020603050405020304" pitchFamily="18" charset="0"/>
              </a:rPr>
              <a:t> </a:t>
            </a:r>
            <a:r>
              <a:rPr lang="en-US" altLang="el-GR" sz="2000" dirty="0">
                <a:latin typeface="Times New Roman" panose="02020603050405020304" pitchFamily="18" charset="0"/>
              </a:rPr>
              <a:t>) </a:t>
            </a:r>
            <a:r>
              <a:rPr lang="el-GR" altLang="el-GR" sz="2000" dirty="0" smtClean="0">
                <a:latin typeface="Times New Roman" panose="02020603050405020304" pitchFamily="18" charset="0"/>
              </a:rPr>
              <a:t>= 46</a:t>
            </a:r>
            <a:endParaRPr lang="en-US" altLang="el-GR" sz="2000" dirty="0"/>
          </a:p>
        </p:txBody>
      </p:sp>
      <p:graphicFrame>
        <p:nvGraphicFramePr>
          <p:cNvPr id="55300" name="Object 4"/>
          <p:cNvGraphicFramePr>
            <a:graphicFrameLocks noChangeAspect="1"/>
          </p:cNvGraphicFramePr>
          <p:nvPr/>
        </p:nvGraphicFramePr>
        <p:xfrm>
          <a:off x="0" y="0"/>
          <a:ext cx="1219200" cy="149225"/>
        </p:xfrm>
        <a:graphic>
          <a:graphicData uri="http://schemas.openxmlformats.org/presentationml/2006/ole">
            <mc:AlternateContent xmlns:mc="http://schemas.openxmlformats.org/markup-compatibility/2006">
              <mc:Choice xmlns:v="urn:schemas-microsoft-com:vml" Requires="v">
                <p:oleObj spid="_x0000_s58409"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4"/>
          <p:cNvGrpSpPr/>
          <p:nvPr/>
        </p:nvGrpSpPr>
        <p:grpSpPr>
          <a:xfrm>
            <a:off x="1350046" y="2434853"/>
            <a:ext cx="6030266" cy="2581722"/>
            <a:chOff x="1350046" y="2434853"/>
            <a:chExt cx="6030266" cy="2581722"/>
          </a:xfrm>
        </p:grpSpPr>
        <p:pic>
          <p:nvPicPr>
            <p:cNvPr id="55301" name="Picture 5" descr="con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5512" y="3017912"/>
              <a:ext cx="5384800" cy="1998663"/>
            </a:xfrm>
            <a:prstGeom prst="rect">
              <a:avLst/>
            </a:prstGeom>
            <a:noFill/>
            <a:extLst>
              <a:ext uri="{909E8E84-426E-40DD-AFC4-6F175D3DCCD1}">
                <a14:hiddenFill xmlns:a14="http://schemas.microsoft.com/office/drawing/2010/main">
                  <a:solidFill>
                    <a:srgbClr val="FFFFFF"/>
                  </a:solidFill>
                </a14:hiddenFill>
              </a:ext>
            </a:extLst>
          </p:spPr>
        </p:pic>
        <p:sp>
          <p:nvSpPr>
            <p:cNvPr id="55302" name="Line 6"/>
            <p:cNvSpPr>
              <a:spLocks noChangeShapeType="1"/>
            </p:cNvSpPr>
            <p:nvPr/>
          </p:nvSpPr>
          <p:spPr bwMode="auto">
            <a:xfrm flipH="1">
              <a:off x="1763688" y="2924944"/>
              <a:ext cx="0" cy="2091631"/>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5304" name="Line 8"/>
            <p:cNvSpPr>
              <a:spLocks noChangeShapeType="1"/>
            </p:cNvSpPr>
            <p:nvPr/>
          </p:nvSpPr>
          <p:spPr bwMode="auto">
            <a:xfrm rot="16200000" flipH="1">
              <a:off x="4572000" y="116632"/>
              <a:ext cx="0" cy="561662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 name="Rectangle 2"/>
            <p:cNvSpPr/>
            <p:nvPr/>
          </p:nvSpPr>
          <p:spPr>
            <a:xfrm>
              <a:off x="6948264" y="2434853"/>
              <a:ext cx="269626" cy="461665"/>
            </a:xfrm>
            <a:prstGeom prst="rect">
              <a:avLst/>
            </a:prstGeom>
          </p:spPr>
          <p:txBody>
            <a:bodyPr wrap="none">
              <a:spAutoFit/>
            </a:bodyPr>
            <a:lstStyle/>
            <a:p>
              <a:r>
                <a:rPr lang="en-US" altLang="el-GR" i="1" dirty="0">
                  <a:solidFill>
                    <a:schemeClr val="accent5">
                      <a:lumMod val="10000"/>
                    </a:schemeClr>
                  </a:solidFill>
                </a:rPr>
                <a:t>j</a:t>
              </a:r>
              <a:endParaRPr lang="el-GR" dirty="0">
                <a:solidFill>
                  <a:schemeClr val="accent5">
                    <a:lumMod val="10000"/>
                  </a:schemeClr>
                </a:solidFill>
              </a:endParaRPr>
            </a:p>
          </p:txBody>
        </p:sp>
        <p:sp>
          <p:nvSpPr>
            <p:cNvPr id="4" name="Rectangle 3"/>
            <p:cNvSpPr/>
            <p:nvPr/>
          </p:nvSpPr>
          <p:spPr>
            <a:xfrm>
              <a:off x="1350046" y="4509120"/>
              <a:ext cx="269626" cy="461665"/>
            </a:xfrm>
            <a:prstGeom prst="rect">
              <a:avLst/>
            </a:prstGeom>
          </p:spPr>
          <p:txBody>
            <a:bodyPr wrap="none">
              <a:spAutoFit/>
            </a:bodyPr>
            <a:lstStyle/>
            <a:p>
              <a:r>
                <a:rPr lang="en-US" altLang="el-GR" i="1" dirty="0" err="1">
                  <a:solidFill>
                    <a:schemeClr val="accent5">
                      <a:lumMod val="10000"/>
                    </a:schemeClr>
                  </a:solidFill>
                </a:rPr>
                <a:t>i</a:t>
              </a:r>
              <a:endParaRPr lang="el-GR" dirty="0">
                <a:solidFill>
                  <a:schemeClr val="accent5">
                    <a:lumMod val="10000"/>
                  </a:schemeClr>
                </a:solidFill>
              </a:endParaRPr>
            </a:p>
          </p:txBody>
        </p:sp>
      </p:grpSp>
      <p:grpSp>
        <p:nvGrpSpPr>
          <p:cNvPr id="13" name="Group 12"/>
          <p:cNvGrpSpPr/>
          <p:nvPr/>
        </p:nvGrpSpPr>
        <p:grpSpPr>
          <a:xfrm>
            <a:off x="827584" y="2492896"/>
            <a:ext cx="7056784" cy="2808312"/>
            <a:chOff x="827584" y="2492896"/>
            <a:chExt cx="7056784" cy="2808312"/>
          </a:xfrm>
        </p:grpSpPr>
        <p:cxnSp>
          <p:nvCxnSpPr>
            <p:cNvPr id="7" name="Straight Connector 6"/>
            <p:cNvCxnSpPr/>
            <p:nvPr/>
          </p:nvCxnSpPr>
          <p:spPr>
            <a:xfrm>
              <a:off x="827584" y="3645024"/>
              <a:ext cx="7056784" cy="0"/>
            </a:xfrm>
            <a:prstGeom prst="line">
              <a:avLst/>
            </a:prstGeom>
            <a:ln>
              <a:solidFill>
                <a:schemeClr val="accent5">
                  <a:lumMod val="9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55976" y="2492896"/>
              <a:ext cx="0" cy="2808312"/>
            </a:xfrm>
            <a:prstGeom prst="line">
              <a:avLst/>
            </a:prstGeom>
            <a:ln>
              <a:solidFill>
                <a:schemeClr val="accent5">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31641" y="3284984"/>
              <a:ext cx="338554" cy="461665"/>
            </a:xfrm>
            <a:prstGeom prst="rect">
              <a:avLst/>
            </a:prstGeom>
          </p:spPr>
          <p:txBody>
            <a:bodyPr wrap="none">
              <a:spAutoFit/>
            </a:bodyPr>
            <a:lstStyle/>
            <a:p>
              <a:r>
                <a:rPr lang="en-US" altLang="el-GR" dirty="0">
                  <a:solidFill>
                    <a:schemeClr val="accent5">
                      <a:lumMod val="90000"/>
                    </a:schemeClr>
                  </a:solidFill>
                </a:rPr>
                <a:t>3</a:t>
              </a:r>
              <a:endParaRPr lang="el-GR" dirty="0">
                <a:solidFill>
                  <a:schemeClr val="accent5">
                    <a:lumMod val="90000"/>
                  </a:schemeClr>
                </a:solidFill>
              </a:endParaRPr>
            </a:p>
          </p:txBody>
        </p:sp>
        <p:sp>
          <p:nvSpPr>
            <p:cNvPr id="21" name="Rectangle 20"/>
            <p:cNvSpPr/>
            <p:nvPr/>
          </p:nvSpPr>
          <p:spPr>
            <a:xfrm>
              <a:off x="4349358" y="2509701"/>
              <a:ext cx="338554" cy="461665"/>
            </a:xfrm>
            <a:prstGeom prst="rect">
              <a:avLst/>
            </a:prstGeom>
          </p:spPr>
          <p:txBody>
            <a:bodyPr wrap="none">
              <a:spAutoFit/>
            </a:bodyPr>
            <a:lstStyle/>
            <a:p>
              <a:r>
                <a:rPr lang="el-GR" altLang="el-GR" dirty="0" smtClean="0">
                  <a:solidFill>
                    <a:schemeClr val="accent5">
                      <a:lumMod val="90000"/>
                    </a:schemeClr>
                  </a:solidFill>
                </a:rPr>
                <a:t>4</a:t>
              </a:r>
              <a:endParaRPr lang="el-GR" dirty="0">
                <a:solidFill>
                  <a:schemeClr val="accent5">
                    <a:lumMod val="90000"/>
                  </a:schemeClr>
                </a:solidFill>
              </a:endParaRPr>
            </a:p>
          </p:txBody>
        </p:sp>
      </p:grpSp>
      <p:pic>
        <p:nvPicPr>
          <p:cNvPr id="23" name="Picture 5" descr="graysca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970" y="4112171"/>
            <a:ext cx="3541840" cy="227922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6987" y="476672"/>
            <a:ext cx="852746" cy="764595"/>
            <a:chOff x="6432415" y="5229200"/>
            <a:chExt cx="1296144" cy="1251046"/>
          </a:xfrm>
        </p:grpSpPr>
        <p:sp>
          <p:nvSpPr>
            <p:cNvPr id="19"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20" name="Picture 4" descr="http://www.clker.com/cliparts/b/f/e/a/14196945681153564639trainer_lectur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30297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10" end="10"/>
                                            </p:txEl>
                                          </p:spTgt>
                                        </p:tgtEl>
                                        <p:attrNameLst>
                                          <p:attrName>style.visibility</p:attrName>
                                        </p:attrNameLst>
                                      </p:cBhvr>
                                      <p:to>
                                        <p:strVal val="visible"/>
                                      </p:to>
                                    </p:set>
                                    <p:animEffect transition="in" filter="fade">
                                      <p:cBhvr>
                                        <p:cTn id="7" dur="500"/>
                                        <p:tgtEl>
                                          <p:spTgt spid="55299">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a:t>Βασικές πληροφορίες</a:t>
            </a:r>
            <a:endParaRPr lang="en-US" altLang="el-GR" dirty="0" smtClean="0"/>
          </a:p>
        </p:txBody>
      </p:sp>
      <p:sp>
        <p:nvSpPr>
          <p:cNvPr id="22531" name="Rectangle 3"/>
          <p:cNvSpPr>
            <a:spLocks noGrp="1" noChangeArrowheads="1"/>
          </p:cNvSpPr>
          <p:nvPr>
            <p:ph type="body" idx="1"/>
          </p:nvPr>
        </p:nvSpPr>
        <p:spPr/>
        <p:txBody>
          <a:bodyPr/>
          <a:lstStyle/>
          <a:p>
            <a:pPr lvl="1" eaLnBrk="1" hangingPunct="1"/>
            <a:r>
              <a:rPr lang="el-GR" sz="2800" dirty="0" smtClean="0"/>
              <a:t>Το μάθημα είναι </a:t>
            </a:r>
            <a:r>
              <a:rPr lang="el-GR" sz="2800" dirty="0"/>
              <a:t>διεπιστημονικό, αντλώντας από τα μαθηματικά και τη στατιστική, τη φυσική, την οπτική, τη φυσιολογία και θεωρία της πληροφορίας, καθώς και </a:t>
            </a:r>
            <a:r>
              <a:rPr lang="el-GR" sz="2800" dirty="0" smtClean="0"/>
              <a:t>την επιστήμη υπολογιστών</a:t>
            </a:r>
            <a:r>
              <a:rPr lang="el-GR" sz="2800" dirty="0"/>
              <a:t>, και έχει πολλές εφαρμογές συμπεριλαμβανομένης της </a:t>
            </a:r>
            <a:r>
              <a:rPr lang="el-GR" sz="2800" dirty="0" err="1"/>
              <a:t>τηλεπισκόπησης</a:t>
            </a:r>
            <a:r>
              <a:rPr lang="el-GR" sz="2800" dirty="0"/>
              <a:t>, των πολυμέσων, την επιτήρηση, την κατασκευή, τη ρομποτική, ιατρική απεικόνιση</a:t>
            </a:r>
            <a:r>
              <a:rPr lang="el-GR" sz="2800" dirty="0" smtClean="0"/>
              <a:t>.</a:t>
            </a:r>
            <a:endParaRPr lang="en-IE" altLang="el-GR" dirty="0" smtClean="0"/>
          </a:p>
        </p:txBody>
      </p:sp>
    </p:spTree>
    <p:extLst>
      <p:ext uri="{BB962C8B-B14F-4D97-AF65-F5344CB8AC3E}">
        <p14:creationId xmlns:p14="http://schemas.microsoft.com/office/powerpoint/2010/main" val="3059792178"/>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dirty="0" smtClean="0"/>
              <a:t>Επεξεργασία εικόνας</a:t>
            </a:r>
            <a:endParaRPr lang="en-US" altLang="el-GR" dirty="0" smtClean="0"/>
          </a:p>
        </p:txBody>
      </p:sp>
      <p:sp>
        <p:nvSpPr>
          <p:cNvPr id="30723" name="Rectangle 3"/>
          <p:cNvSpPr>
            <a:spLocks noGrp="1" noChangeArrowheads="1"/>
          </p:cNvSpPr>
          <p:nvPr>
            <p:ph type="body" idx="1"/>
          </p:nvPr>
        </p:nvSpPr>
        <p:spPr/>
        <p:txBody>
          <a:bodyPr/>
          <a:lstStyle/>
          <a:p>
            <a:pPr lvl="1" eaLnBrk="1" hangingPunct="1"/>
            <a:r>
              <a:rPr lang="el-GR" altLang="el-GR" dirty="0" smtClean="0"/>
              <a:t>Η επεξεργασία εικόνας συνήθως καθορίζει μια ροή εργασιών που έχει ως αποτέλεσμα να δημιουργηθεί μια νέα εικόνα </a:t>
            </a:r>
            <a:r>
              <a:rPr lang="en-US" altLang="el-GR" i="1" dirty="0" smtClean="0">
                <a:latin typeface="Times New Roman" panose="02020603050405020304" pitchFamily="18" charset="0"/>
              </a:rPr>
              <a:t>g</a:t>
            </a:r>
            <a:r>
              <a:rPr lang="en-US" altLang="el-GR" dirty="0" smtClean="0"/>
              <a:t> </a:t>
            </a:r>
            <a:r>
              <a:rPr lang="el-GR" altLang="el-GR" dirty="0" smtClean="0"/>
              <a:t>με βάση την υπάρχουσα  εικόνα </a:t>
            </a:r>
            <a:r>
              <a:rPr lang="en-US" altLang="el-GR" i="1" dirty="0" smtClean="0">
                <a:latin typeface="Times New Roman" panose="02020603050405020304" pitchFamily="18" charset="0"/>
              </a:rPr>
              <a:t>f</a:t>
            </a:r>
            <a:r>
              <a:rPr lang="en-US" altLang="el-GR" i="1" dirty="0">
                <a:latin typeface="Times New Roman" panose="02020603050405020304" pitchFamily="18" charset="0"/>
              </a:rPr>
              <a:t>.</a:t>
            </a:r>
          </a:p>
          <a:p>
            <a:pPr lvl="1" eaLnBrk="1" hangingPunct="1"/>
            <a:r>
              <a:rPr lang="el-GR" altLang="el-GR" dirty="0" smtClean="0"/>
              <a:t>Η επεξεργασία εικόνας αποσκοπεί τόσο στην δημιουργία της εικόνας (π.χ. Αλγόριθμοι ανακατασκευής 3Δ εικόνας από προβολές) όσο και στην βελτίωση της ποιότητας της εικόνας για την ευκολότερη ερμηνεία του περιεχομένου (φίλτρα, γεωμετρικοί μετασχηματισμοί, ευθυγράμμιση) καθώς και την αποθήκευση μετάδοση και αναπαράσταση.</a:t>
            </a:r>
          </a:p>
          <a:p>
            <a:pPr lvl="1" eaLnBrk="1" hangingPunct="1"/>
            <a:r>
              <a:rPr lang="el-GR" altLang="el-GR" dirty="0" smtClean="0"/>
              <a:t>Τα όρια της επεξεργασίας εικόνας με την υπολογιστική/μηχανική όραση είναι σε ορισμένες περιπτώσεις θολά! </a:t>
            </a:r>
          </a:p>
        </p:txBody>
      </p:sp>
      <p:grpSp>
        <p:nvGrpSpPr>
          <p:cNvPr id="5" name="Group 4"/>
          <p:cNvGrpSpPr/>
          <p:nvPr/>
        </p:nvGrpSpPr>
        <p:grpSpPr>
          <a:xfrm>
            <a:off x="-26987" y="454605"/>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52522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685800"/>
          </a:xfrm>
        </p:spPr>
        <p:txBody>
          <a:bodyPr/>
          <a:lstStyle/>
          <a:p>
            <a:r>
              <a:rPr lang="el-GR" altLang="el-GR" dirty="0" smtClean="0"/>
              <a:t>Σημαντικές κατηγορίες </a:t>
            </a:r>
            <a:endParaRPr lang="el-GR" dirty="0"/>
          </a:p>
        </p:txBody>
      </p:sp>
      <p:sp>
        <p:nvSpPr>
          <p:cNvPr id="3" name="Content Placeholder 2"/>
          <p:cNvSpPr>
            <a:spLocks noGrp="1"/>
          </p:cNvSpPr>
          <p:nvPr>
            <p:ph idx="1"/>
          </p:nvPr>
        </p:nvSpPr>
        <p:spPr/>
        <p:txBody>
          <a:bodyPr/>
          <a:lstStyle/>
          <a:p>
            <a:pPr>
              <a:buFont typeface="Arial" panose="020B0604020202020204" pitchFamily="34" charset="0"/>
              <a:buChar char="•"/>
            </a:pPr>
            <a:r>
              <a:rPr lang="el-GR" sz="2000" b="1" i="1" dirty="0">
                <a:solidFill>
                  <a:schemeClr val="accent5">
                    <a:lumMod val="10000"/>
                  </a:schemeClr>
                </a:solidFill>
              </a:rPr>
              <a:t>Γεωμετρικές </a:t>
            </a:r>
            <a:r>
              <a:rPr lang="el-GR" sz="2000" b="1" i="1" dirty="0" smtClean="0">
                <a:solidFill>
                  <a:schemeClr val="accent5">
                    <a:lumMod val="10000"/>
                  </a:schemeClr>
                </a:solidFill>
              </a:rPr>
              <a:t>μετατροπές και ευθυγράμμιση εικόνων</a:t>
            </a:r>
            <a:r>
              <a:rPr lang="el-GR" sz="2000" dirty="0" smtClean="0"/>
              <a:t>: </a:t>
            </a:r>
            <a:r>
              <a:rPr lang="el-GR" sz="2000" dirty="0"/>
              <a:t>Αλλαγή στο μέγεθος ολόκληρης ή τμήματος της εικόνας, περιστροφή, παραμόρφωση, αλλαγή </a:t>
            </a:r>
            <a:r>
              <a:rPr lang="el-GR" sz="2000" dirty="0" smtClean="0"/>
              <a:t>προοπτικής</a:t>
            </a:r>
            <a:r>
              <a:rPr lang="en-US" sz="2000" dirty="0" smtClean="0"/>
              <a:t> </a:t>
            </a:r>
            <a:r>
              <a:rPr lang="el-GR" sz="2000" dirty="0" smtClean="0"/>
              <a:t>κτλ</a:t>
            </a:r>
            <a:r>
              <a:rPr lang="el-GR" sz="2000" dirty="0"/>
              <a:t>.</a:t>
            </a:r>
          </a:p>
          <a:p>
            <a:pPr>
              <a:buFont typeface="Arial" panose="020B0604020202020204" pitchFamily="34" charset="0"/>
              <a:buChar char="•"/>
            </a:pPr>
            <a:r>
              <a:rPr lang="el-GR" sz="2000" b="1" i="1" dirty="0">
                <a:solidFill>
                  <a:schemeClr val="accent5">
                    <a:lumMod val="10000"/>
                  </a:schemeClr>
                </a:solidFill>
              </a:rPr>
              <a:t>Κατάτμηση της εικόνας σε περιοχές</a:t>
            </a:r>
            <a:r>
              <a:rPr lang="el-GR" sz="2000" dirty="0"/>
              <a:t>, με στόχο τον καθορισμό των τομέων ενδιαφέροντος στην εικόνα (</a:t>
            </a:r>
            <a:r>
              <a:rPr lang="el-GR" sz="2000" dirty="0" err="1"/>
              <a:t>Regions</a:t>
            </a:r>
            <a:r>
              <a:rPr lang="el-GR" sz="2000" dirty="0"/>
              <a:t> of </a:t>
            </a:r>
            <a:r>
              <a:rPr lang="el-GR" sz="2000" dirty="0" err="1"/>
              <a:t>Interest</a:t>
            </a:r>
            <a:r>
              <a:rPr lang="el-GR" sz="2000" dirty="0"/>
              <a:t>, ROI). </a:t>
            </a:r>
          </a:p>
          <a:p>
            <a:pPr>
              <a:buFont typeface="Arial" panose="020B0604020202020204" pitchFamily="34" charset="0"/>
              <a:buChar char="•"/>
            </a:pPr>
            <a:r>
              <a:rPr lang="el-GR" sz="2000" b="1" i="1" dirty="0"/>
              <a:t>Εφαρμογή φίλτρων με στόχο τη βελτίωση της ποιότητας της εικόνας </a:t>
            </a:r>
            <a:r>
              <a:rPr lang="el-GR" sz="2000" dirty="0"/>
              <a:t>ή τον τονισμό γνωρισμάτων της </a:t>
            </a:r>
            <a:r>
              <a:rPr lang="el-GR" sz="2000" dirty="0" smtClean="0"/>
              <a:t>(π.χ. περιγραμμάτων).</a:t>
            </a:r>
            <a:endParaRPr lang="el-GR" sz="2000" dirty="0"/>
          </a:p>
          <a:p>
            <a:pPr>
              <a:buFont typeface="Arial" panose="020B0604020202020204" pitchFamily="34" charset="0"/>
              <a:buChar char="•"/>
            </a:pPr>
            <a:r>
              <a:rPr lang="el-GR" sz="2000" b="1" dirty="0" smtClean="0"/>
              <a:t>Αποκατάσταση εικόνας</a:t>
            </a:r>
            <a:r>
              <a:rPr lang="el-GR" sz="2000" dirty="0" smtClean="0"/>
              <a:t>, από </a:t>
            </a:r>
            <a:r>
              <a:rPr lang="el-GR" sz="2000" dirty="0"/>
              <a:t>μία </a:t>
            </a:r>
            <a:r>
              <a:rPr lang="el-GR" sz="2000" dirty="0" err="1"/>
              <a:t>ενθόρυβη</a:t>
            </a:r>
            <a:r>
              <a:rPr lang="el-GR" sz="2000" dirty="0"/>
              <a:t> / θολωμένη </a:t>
            </a:r>
            <a:r>
              <a:rPr lang="el-GR" sz="2000" dirty="0" smtClean="0"/>
              <a:t>ή παραμορφωμένη με </a:t>
            </a:r>
            <a:r>
              <a:rPr lang="en-US" sz="2000" dirty="0" err="1" smtClean="0"/>
              <a:t>atrifacts</a:t>
            </a:r>
            <a:r>
              <a:rPr lang="en-US" sz="2000" dirty="0" smtClean="0"/>
              <a:t> </a:t>
            </a:r>
            <a:r>
              <a:rPr lang="el-GR" sz="2000" dirty="0" smtClean="0"/>
              <a:t>εικόνα </a:t>
            </a:r>
            <a:r>
              <a:rPr lang="el-GR" sz="2000" dirty="0"/>
              <a:t>εισόδου</a:t>
            </a:r>
            <a:r>
              <a:rPr lang="el-GR" sz="2000" dirty="0" smtClean="0"/>
              <a:t>.</a:t>
            </a:r>
            <a:endParaRPr lang="el-GR" sz="2000" dirty="0"/>
          </a:p>
          <a:p>
            <a:pPr>
              <a:buFont typeface="Arial" panose="020B0604020202020204" pitchFamily="34" charset="0"/>
              <a:buChar char="•"/>
            </a:pPr>
            <a:r>
              <a:rPr lang="el-GR" sz="2000" b="1" dirty="0" smtClean="0"/>
              <a:t>Συμπίεση και μετάδοση</a:t>
            </a:r>
            <a:r>
              <a:rPr lang="el-GR" sz="2000" dirty="0"/>
              <a:t> </a:t>
            </a:r>
            <a:r>
              <a:rPr lang="el-GR" sz="2000" dirty="0" smtClean="0"/>
              <a:t>εικόνων/βίντεο δεδομένων</a:t>
            </a:r>
            <a:r>
              <a:rPr lang="en-US" sz="2000" dirty="0" smtClean="0"/>
              <a:t>.</a:t>
            </a:r>
            <a:endParaRPr lang="el-GR" sz="2000" dirty="0"/>
          </a:p>
          <a:p>
            <a:pPr>
              <a:buFont typeface="Arial" panose="020B0604020202020204" pitchFamily="34" charset="0"/>
              <a:buChar char="•"/>
            </a:pPr>
            <a:r>
              <a:rPr lang="el-GR" sz="2000" b="1" dirty="0" smtClean="0"/>
              <a:t>Σύντηξη εικόνων </a:t>
            </a:r>
            <a:r>
              <a:rPr lang="el-GR" sz="2000" dirty="0" smtClean="0"/>
              <a:t>για βελτιστοποίηση της πληροφορίας (</a:t>
            </a:r>
            <a:r>
              <a:rPr lang="en-US" sz="2000" dirty="0" smtClean="0"/>
              <a:t>data fusion).</a:t>
            </a:r>
            <a:endParaRPr lang="el-GR" sz="2000" dirty="0"/>
          </a:p>
          <a:p>
            <a:pPr>
              <a:buFont typeface="Arial" panose="020B0604020202020204" pitchFamily="34" charset="0"/>
              <a:buChar char="•"/>
            </a:pPr>
            <a:endParaRPr lang="el-GR" sz="2000" dirty="0"/>
          </a:p>
        </p:txBody>
      </p:sp>
      <p:grpSp>
        <p:nvGrpSpPr>
          <p:cNvPr id="5" name="Group 4"/>
          <p:cNvGrpSpPr/>
          <p:nvPr/>
        </p:nvGrpSpPr>
        <p:grpSpPr>
          <a:xfrm>
            <a:off x="-26987" y="454605"/>
            <a:ext cx="852746" cy="764595"/>
            <a:chOff x="6432415" y="5229200"/>
            <a:chExt cx="1296144" cy="1251046"/>
          </a:xfrm>
        </p:grpSpPr>
        <p:sp>
          <p:nvSpPr>
            <p:cNvPr id="6"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7" name="Picture 4" descr="http://www.clker.com/cliparts/b/f/e/a/14196945681153564639trainer_lectur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64685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I = </a:t>
            </a:r>
            <a:r>
              <a:rPr lang="en-US" dirty="0" err="1"/>
              <a:t>imread</a:t>
            </a:r>
            <a:r>
              <a:rPr lang="en-US" dirty="0"/>
              <a:t>('</a:t>
            </a:r>
            <a:r>
              <a:rPr lang="en-US" dirty="0" err="1"/>
              <a:t>eight.tif</a:t>
            </a:r>
            <a:r>
              <a:rPr lang="en-US" dirty="0"/>
              <a:t>'); figure, </a:t>
            </a:r>
            <a:r>
              <a:rPr lang="en-US" dirty="0" err="1"/>
              <a:t>imshow</a:t>
            </a:r>
            <a:r>
              <a:rPr lang="en-US" dirty="0"/>
              <a:t>(I)</a:t>
            </a:r>
            <a:endParaRPr lang="el-GR" dirty="0" smtClean="0"/>
          </a:p>
          <a:p>
            <a:r>
              <a:rPr lang="en-US" dirty="0" err="1" smtClean="0"/>
              <a:t>filteredImage</a:t>
            </a:r>
            <a:r>
              <a:rPr lang="en-US" dirty="0" smtClean="0"/>
              <a:t> </a:t>
            </a:r>
            <a:r>
              <a:rPr lang="en-US" dirty="0"/>
              <a:t>= </a:t>
            </a:r>
            <a:r>
              <a:rPr lang="en-US" dirty="0" smtClean="0"/>
              <a:t>conv2(double(</a:t>
            </a:r>
            <a:r>
              <a:rPr lang="el-GR" dirty="0" smtClean="0"/>
              <a:t>Ι</a:t>
            </a:r>
            <a:r>
              <a:rPr lang="en-US" dirty="0" smtClean="0"/>
              <a:t>), </a:t>
            </a:r>
            <a:r>
              <a:rPr lang="en-US" dirty="0"/>
              <a:t>ones(3)/9</a:t>
            </a:r>
            <a:r>
              <a:rPr lang="en-US" dirty="0" smtClean="0"/>
              <a:t>);</a:t>
            </a:r>
            <a:endParaRPr lang="el-GR" dirty="0" smtClean="0"/>
          </a:p>
          <a:p>
            <a:r>
              <a:rPr lang="en-US" dirty="0"/>
              <a:t>figure, </a:t>
            </a:r>
            <a:r>
              <a:rPr lang="en-US" dirty="0" err="1"/>
              <a:t>imshow</a:t>
            </a:r>
            <a:r>
              <a:rPr lang="en-US" dirty="0"/>
              <a:t>(uint8(</a:t>
            </a:r>
            <a:r>
              <a:rPr lang="en-US" dirty="0" err="1"/>
              <a:t>filteredImage</a:t>
            </a:r>
            <a:r>
              <a:rPr lang="en-US" dirty="0" smtClean="0"/>
              <a:t>));</a:t>
            </a:r>
          </a:p>
          <a:p>
            <a:pPr marL="0" indent="0">
              <a:buNone/>
            </a:pPr>
            <a:endParaRPr lang="el-G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924944"/>
            <a:ext cx="4505325"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05894"/>
            <a:ext cx="4524375" cy="3143250"/>
          </a:xfrm>
          <a:prstGeom prst="rect">
            <a:avLst/>
          </a:prstGeom>
        </p:spPr>
      </p:pic>
      <p:grpSp>
        <p:nvGrpSpPr>
          <p:cNvPr id="6" name="Group 5"/>
          <p:cNvGrpSpPr/>
          <p:nvPr/>
        </p:nvGrpSpPr>
        <p:grpSpPr>
          <a:xfrm>
            <a:off x="-26987" y="454605"/>
            <a:ext cx="852746" cy="764595"/>
            <a:chOff x="6432415" y="5229200"/>
            <a:chExt cx="1296144" cy="1251046"/>
          </a:xfrm>
        </p:grpSpPr>
        <p:sp>
          <p:nvSpPr>
            <p:cNvPr id="7"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8" name="Picture 4" descr="http://www.clker.com/cliparts/b/f/e/a/14196945681153564639trainer_lectur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2"/>
          <p:cNvSpPr>
            <a:spLocks noGrp="1" noChangeArrowheads="1"/>
          </p:cNvSpPr>
          <p:nvPr>
            <p:ph type="title"/>
          </p:nvPr>
        </p:nvSpPr>
        <p:spPr>
          <a:xfrm>
            <a:off x="130076" y="228600"/>
            <a:ext cx="8957646" cy="685800"/>
          </a:xfrm>
        </p:spPr>
        <p:txBody>
          <a:bodyPr/>
          <a:lstStyle/>
          <a:p>
            <a:pPr eaLnBrk="1" hangingPunct="1"/>
            <a:r>
              <a:rPr lang="el-GR" altLang="el-GR" sz="2400" dirty="0" smtClean="0"/>
              <a:t>Παράδειγμα Επεξεργασίας Εικόνας</a:t>
            </a:r>
            <a:endParaRPr lang="en-US" altLang="el-GR" sz="2400" dirty="0" smtClean="0"/>
          </a:p>
        </p:txBody>
      </p:sp>
      <p:grpSp>
        <p:nvGrpSpPr>
          <p:cNvPr id="11" name="Group 10"/>
          <p:cNvGrpSpPr/>
          <p:nvPr/>
        </p:nvGrpSpPr>
        <p:grpSpPr>
          <a:xfrm>
            <a:off x="625032" y="454605"/>
            <a:ext cx="706608" cy="737582"/>
            <a:chOff x="7740352" y="5229200"/>
            <a:chExt cx="1296144" cy="1247800"/>
          </a:xfrm>
        </p:grpSpPr>
        <p:pic>
          <p:nvPicPr>
            <p:cNvPr id="12" name="Picture 6" descr="matla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7290" y="5229200"/>
              <a:ext cx="879715" cy="92204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bwMode="auto">
            <a:xfrm>
              <a:off x="774035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200" kern="0" dirty="0" err="1" smtClean="0">
                  <a:solidFill>
                    <a:schemeClr val="tx1"/>
                  </a:solidFill>
                  <a:latin typeface="Times New Roman" panose="02020603050405020304" pitchFamily="18" charset="0"/>
                  <a:cs typeface="Times New Roman" panose="02020603050405020304" pitchFamily="18" charset="0"/>
                </a:rPr>
                <a:t>Matlab</a:t>
              </a:r>
              <a:endParaRPr lang="el-GR" sz="1200" kern="0" dirty="0">
                <a:solidFill>
                  <a:schemeClr val="tx1"/>
                </a:solidFill>
                <a:latin typeface="Times New Roman" panose="02020603050405020304" pitchFamily="18" charset="0"/>
                <a:cs typeface="Times New Roman" panose="02020603050405020304" pitchFamily="18" charset="0"/>
              </a:endParaRPr>
            </a:p>
          </p:txBody>
        </p:sp>
      </p:grpSp>
      <p:graphicFrame>
        <p:nvGraphicFramePr>
          <p:cNvPr id="2" name="Table 1"/>
          <p:cNvGraphicFramePr>
            <a:graphicFrameLocks noGrp="1"/>
          </p:cNvGraphicFramePr>
          <p:nvPr>
            <p:extLst/>
          </p:nvPr>
        </p:nvGraphicFramePr>
        <p:xfrm>
          <a:off x="7860705" y="989497"/>
          <a:ext cx="1031775" cy="825324"/>
        </p:xfrm>
        <a:graphic>
          <a:graphicData uri="http://schemas.openxmlformats.org/drawingml/2006/table">
            <a:tbl>
              <a:tblPr firstRow="1" bandRow="1">
                <a:tableStyleId>{5940675A-B579-460E-94D1-54222C63F5DA}</a:tableStyleId>
              </a:tblPr>
              <a:tblGrid>
                <a:gridCol w="343925"/>
                <a:gridCol w="343925"/>
                <a:gridCol w="343925"/>
              </a:tblGrid>
              <a:tr h="275108">
                <a:tc>
                  <a:txBody>
                    <a:bodyPr/>
                    <a:lstStyle/>
                    <a:p>
                      <a:r>
                        <a:rPr lang="en-US" sz="900" dirty="0" smtClean="0"/>
                        <a:t>1/9</a:t>
                      </a:r>
                      <a:endParaRPr lang="el-GR" sz="900" dirty="0"/>
                    </a:p>
                  </a:txBody>
                  <a:tcPr/>
                </a:tc>
                <a:tc>
                  <a:txBody>
                    <a:bodyPr/>
                    <a:lstStyle/>
                    <a:p>
                      <a:r>
                        <a:rPr lang="en-US" sz="900" dirty="0" smtClean="0"/>
                        <a:t>1/9</a:t>
                      </a:r>
                      <a:endParaRPr lang="el-GR" sz="900" dirty="0"/>
                    </a:p>
                  </a:txBody>
                  <a:tcPr/>
                </a:tc>
                <a:tc>
                  <a:txBody>
                    <a:bodyPr/>
                    <a:lstStyle/>
                    <a:p>
                      <a:r>
                        <a:rPr lang="en-US" sz="900" dirty="0" smtClean="0"/>
                        <a:t>1/9</a:t>
                      </a:r>
                      <a:endParaRPr lang="el-GR" sz="900" dirty="0"/>
                    </a:p>
                  </a:txBody>
                  <a:tcPr/>
                </a:tc>
              </a:tr>
              <a:tr h="275108">
                <a:tc>
                  <a:txBody>
                    <a:bodyPr/>
                    <a:lstStyle/>
                    <a:p>
                      <a:r>
                        <a:rPr lang="en-US" sz="900" dirty="0" smtClean="0"/>
                        <a:t>1/9</a:t>
                      </a:r>
                      <a:endParaRPr lang="el-GR" sz="900" dirty="0"/>
                    </a:p>
                  </a:txBody>
                  <a:tcPr/>
                </a:tc>
                <a:tc>
                  <a:txBody>
                    <a:bodyPr/>
                    <a:lstStyle/>
                    <a:p>
                      <a:r>
                        <a:rPr lang="en-US" sz="900" dirty="0" smtClean="0"/>
                        <a:t>1/9</a:t>
                      </a:r>
                      <a:endParaRPr lang="el-GR" sz="900" dirty="0"/>
                    </a:p>
                  </a:txBody>
                  <a:tcPr/>
                </a:tc>
                <a:tc>
                  <a:txBody>
                    <a:bodyPr/>
                    <a:lstStyle/>
                    <a:p>
                      <a:r>
                        <a:rPr lang="en-US" sz="900" dirty="0" smtClean="0"/>
                        <a:t>1/9</a:t>
                      </a:r>
                      <a:endParaRPr lang="el-GR" sz="900" dirty="0"/>
                    </a:p>
                  </a:txBody>
                  <a:tcPr/>
                </a:tc>
              </a:tr>
              <a:tr h="275108">
                <a:tc>
                  <a:txBody>
                    <a:bodyPr/>
                    <a:lstStyle/>
                    <a:p>
                      <a:r>
                        <a:rPr lang="en-US" sz="900" dirty="0" smtClean="0"/>
                        <a:t>1/9</a:t>
                      </a:r>
                      <a:endParaRPr lang="el-GR" sz="900" dirty="0"/>
                    </a:p>
                  </a:txBody>
                  <a:tcPr/>
                </a:tc>
                <a:tc>
                  <a:txBody>
                    <a:bodyPr/>
                    <a:lstStyle/>
                    <a:p>
                      <a:r>
                        <a:rPr lang="en-US" sz="900" dirty="0" smtClean="0"/>
                        <a:t>1/9</a:t>
                      </a:r>
                      <a:endParaRPr lang="el-GR" sz="900" dirty="0"/>
                    </a:p>
                  </a:txBody>
                  <a:tcPr/>
                </a:tc>
                <a:tc>
                  <a:txBody>
                    <a:bodyPr/>
                    <a:lstStyle/>
                    <a:p>
                      <a:r>
                        <a:rPr lang="en-US" sz="900" dirty="0" smtClean="0"/>
                        <a:t>1/9</a:t>
                      </a:r>
                      <a:endParaRPr lang="el-GR" sz="900" dirty="0"/>
                    </a:p>
                  </a:txBody>
                  <a:tcPr/>
                </a:tc>
              </a:tr>
            </a:tbl>
          </a:graphicData>
        </a:graphic>
      </p:graphicFrame>
      <p:cxnSp>
        <p:nvCxnSpPr>
          <p:cNvPr id="16" name="Straight Arrow Connector 15"/>
          <p:cNvCxnSpPr>
            <a:endCxn id="2" idx="1"/>
          </p:cNvCxnSpPr>
          <p:nvPr/>
        </p:nvCxnSpPr>
        <p:spPr>
          <a:xfrm flipV="1">
            <a:off x="6865710" y="1402159"/>
            <a:ext cx="994995" cy="412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0002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Ψηφιακών Εικόνων</a:t>
            </a:r>
            <a:endParaRPr lang="en-US" dirty="0"/>
          </a:p>
        </p:txBody>
      </p:sp>
      <p:sp>
        <p:nvSpPr>
          <p:cNvPr id="3" name="Content Placeholder 2"/>
          <p:cNvSpPr>
            <a:spLocks noGrp="1"/>
          </p:cNvSpPr>
          <p:nvPr>
            <p:ph idx="1"/>
          </p:nvPr>
        </p:nvSpPr>
        <p:spPr>
          <a:xfrm>
            <a:off x="304800" y="1219200"/>
            <a:ext cx="6787480" cy="5257800"/>
          </a:xfrm>
        </p:spPr>
        <p:txBody>
          <a:bodyPr/>
          <a:lstStyle/>
          <a:p>
            <a:r>
              <a:rPr lang="el-GR" sz="2400" b="1" u="sng" dirty="0" smtClean="0"/>
              <a:t>Δυαδικές</a:t>
            </a:r>
            <a:r>
              <a:rPr lang="en-US" sz="2400" b="1" u="sng" dirty="0" smtClean="0"/>
              <a:t> (Binary)</a:t>
            </a:r>
            <a:r>
              <a:rPr lang="en-US" sz="2400" dirty="0" smtClean="0"/>
              <a:t>: </a:t>
            </a:r>
            <a:r>
              <a:rPr lang="el-GR" sz="2400" dirty="0" smtClean="0"/>
              <a:t>Κάθε </a:t>
            </a:r>
            <a:r>
              <a:rPr lang="el-GR" sz="2400" dirty="0" err="1" smtClean="0"/>
              <a:t>εικονοστοιχείο</a:t>
            </a:r>
            <a:r>
              <a:rPr lang="el-GR" sz="2400" dirty="0" smtClean="0"/>
              <a:t> έχει δύο μόνο δυνατές τιμές, 0 (μαύρο) και 1 (άσπρο).</a:t>
            </a:r>
          </a:p>
          <a:p>
            <a:r>
              <a:rPr lang="el-GR" sz="2400" dirty="0" smtClean="0"/>
              <a:t>Χρειαζόμαστε λοιπόν 1 </a:t>
            </a:r>
            <a:r>
              <a:rPr lang="en-US" sz="2400" dirty="0" smtClean="0"/>
              <a:t>bit/pixel </a:t>
            </a:r>
            <a:r>
              <a:rPr lang="el-GR" sz="2400" dirty="0" smtClean="0"/>
              <a:t>με αποτέλεσμα να είναι οικονομικές στο χώρο αποθήκευσης, ενώ η επεξεργασία τους είναι πιο εύκολη όπως θα δούμε κατά τη διάρκεια του μαθήματος.</a:t>
            </a:r>
          </a:p>
          <a:p>
            <a:r>
              <a:rPr lang="el-GR" sz="2400" dirty="0" smtClean="0"/>
              <a:t>Η αναπαράσταση αυτή είναι κατάλληλη για εικόνες κειμένου, δακτυλικών αποτυπωμάτων ή αρχιτεκτονικών σχεδίων.</a:t>
            </a:r>
          </a:p>
          <a:p>
            <a:endParaRPr lang="en-US" sz="2400" dirty="0"/>
          </a:p>
        </p:txBody>
      </p:sp>
      <p:pic>
        <p:nvPicPr>
          <p:cNvPr id="54274" name="Picture 2" descr="https://upload.wikimedia.org/wikipedia/en/3/33/Neighborhood_watch_b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000" y="4615779"/>
            <a:ext cx="1905000" cy="1333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64288" y="5949860"/>
            <a:ext cx="4572000" cy="215444"/>
          </a:xfrm>
          <a:prstGeom prst="rect">
            <a:avLst/>
          </a:prstGeom>
        </p:spPr>
        <p:txBody>
          <a:bodyPr>
            <a:spAutoFit/>
          </a:bodyPr>
          <a:lstStyle/>
          <a:p>
            <a:r>
              <a:rPr lang="en-US" sz="800" dirty="0"/>
              <a:t>https://en.wikipedia.org/wiki/Binary_image</a:t>
            </a:r>
          </a:p>
        </p:txBody>
      </p:sp>
      <p:sp>
        <p:nvSpPr>
          <p:cNvPr id="5" name="Rectangle 4"/>
          <p:cNvSpPr/>
          <p:nvPr/>
        </p:nvSpPr>
        <p:spPr>
          <a:xfrm>
            <a:off x="8067104" y="4687787"/>
            <a:ext cx="14401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0"/>
          </p:cNvCxnSpPr>
          <p:nvPr/>
        </p:nvCxnSpPr>
        <p:spPr>
          <a:xfrm flipV="1">
            <a:off x="8139112" y="3967707"/>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7025704" y="1998592"/>
          <a:ext cx="2082800" cy="1902192"/>
        </p:xfrm>
        <a:graphic>
          <a:graphicData uri="http://schemas.openxmlformats.org/drawingml/2006/table">
            <a:tbl>
              <a:tblPr firstRow="1" bandRow="1">
                <a:tableStyleId>{F5AB1C69-6EDB-4FF4-983F-18BD219EF322}</a:tableStyleId>
              </a:tblPr>
              <a:tblGrid>
                <a:gridCol w="208280"/>
                <a:gridCol w="208280"/>
                <a:gridCol w="208280"/>
                <a:gridCol w="208280"/>
                <a:gridCol w="208280"/>
                <a:gridCol w="208280"/>
                <a:gridCol w="208280"/>
                <a:gridCol w="208280"/>
                <a:gridCol w="208280"/>
                <a:gridCol w="208280"/>
              </a:tblGrid>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74">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0</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800" b="1" dirty="0" smtClean="0">
                          <a:solidFill>
                            <a:schemeClr val="tx1"/>
                          </a:solidFill>
                        </a:rPr>
                        <a:t>1</a:t>
                      </a:r>
                      <a:endParaRPr lang="en-US" sz="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8515306"/>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a:xfrm>
            <a:off x="304800" y="1196752"/>
            <a:ext cx="7147520" cy="5257800"/>
          </a:xfrm>
        </p:spPr>
        <p:txBody>
          <a:bodyPr/>
          <a:lstStyle/>
          <a:p>
            <a:r>
              <a:rPr lang="el-GR" sz="2400" b="1" u="sng" dirty="0" smtClean="0"/>
              <a:t>Σκάλας Γκρίζου</a:t>
            </a:r>
            <a:r>
              <a:rPr lang="en-US" sz="2400" b="1" u="sng" dirty="0" smtClean="0"/>
              <a:t> </a:t>
            </a:r>
            <a:r>
              <a:rPr lang="el-GR" sz="2400" b="1" u="sng" dirty="0" smtClean="0"/>
              <a:t>(</a:t>
            </a:r>
            <a:r>
              <a:rPr lang="en-US" sz="2400" b="1" u="sng" dirty="0" smtClean="0"/>
              <a:t>Gray Scale)</a:t>
            </a:r>
            <a:r>
              <a:rPr lang="el-GR" sz="2400" dirty="0" smtClean="0"/>
              <a:t>: Κάθε </a:t>
            </a:r>
            <a:r>
              <a:rPr lang="el-GR" sz="2400" dirty="0" err="1" smtClean="0"/>
              <a:t>εικονοστοιχείο</a:t>
            </a:r>
            <a:r>
              <a:rPr lang="el-GR" sz="2400" dirty="0" smtClean="0"/>
              <a:t> έχει τιμή μια απόχρωση του γκρίζου, τυπικά από 0 (μαύρο)-255 (άσπρο). </a:t>
            </a:r>
          </a:p>
          <a:p>
            <a:r>
              <a:rPr lang="el-GR" sz="2400" dirty="0" smtClean="0"/>
              <a:t>Σε αυτή την περίπτωση μιλάμε για 8-</a:t>
            </a:r>
            <a:r>
              <a:rPr lang="en-US" sz="2400" dirty="0" smtClean="0"/>
              <a:t>bit </a:t>
            </a:r>
            <a:r>
              <a:rPr lang="el-GR" sz="2400" dirty="0" smtClean="0"/>
              <a:t>εικόνες με δυναμικό εύρος 255-0+1=256 σκάλες του γκρίζου (</a:t>
            </a:r>
            <a:r>
              <a:rPr lang="en-US" sz="2400" dirty="0" smtClean="0"/>
              <a:t>Gray Levels </a:t>
            </a:r>
            <a:r>
              <a:rPr lang="el-GR" sz="2400" dirty="0" smtClean="0"/>
              <a:t>ή </a:t>
            </a:r>
            <a:r>
              <a:rPr lang="en-US" sz="2400" dirty="0" smtClean="0"/>
              <a:t>GL).</a:t>
            </a:r>
          </a:p>
          <a:p>
            <a:r>
              <a:rPr lang="en-US" sz="2400" dirty="0" smtClean="0"/>
              <a:t>256 </a:t>
            </a:r>
            <a:r>
              <a:rPr lang="el-GR" sz="2400" dirty="0" smtClean="0"/>
              <a:t>αποχρώσεις του γκρίζου είναι αρκετές για την αναγνώριση των περισσοτέρων φυσικών αντικειμένων.</a:t>
            </a:r>
          </a:p>
          <a:p>
            <a:r>
              <a:rPr lang="el-GR" sz="2400" dirty="0" smtClean="0"/>
              <a:t>Υπάρχουν όμως σε ειδικές εφαρμογές (π.χ. Ιατρικές εικόνες) και 12</a:t>
            </a:r>
            <a:r>
              <a:rPr lang="en-US" sz="2400" dirty="0" smtClean="0"/>
              <a:t>bit </a:t>
            </a:r>
            <a:r>
              <a:rPr lang="el-GR" sz="2400" dirty="0" smtClean="0"/>
              <a:t>ή 16</a:t>
            </a:r>
            <a:r>
              <a:rPr lang="en-US" sz="2400" dirty="0" smtClean="0"/>
              <a:t>bit </a:t>
            </a:r>
            <a:r>
              <a:rPr lang="el-GR" sz="2400" dirty="0" smtClean="0"/>
              <a:t>εικόνες (πάντα δυνάμεις του 2).</a:t>
            </a:r>
            <a:endParaRPr lang="en-US" sz="2400" dirty="0"/>
          </a:p>
        </p:txBody>
      </p:sp>
      <p:sp>
        <p:nvSpPr>
          <p:cNvPr id="5" name="TextBox 4"/>
          <p:cNvSpPr txBox="1"/>
          <p:nvPr/>
        </p:nvSpPr>
        <p:spPr>
          <a:xfrm>
            <a:off x="7416825" y="3348140"/>
            <a:ext cx="1835695" cy="215444"/>
          </a:xfrm>
          <a:prstGeom prst="rect">
            <a:avLst/>
          </a:prstGeom>
          <a:noFill/>
        </p:spPr>
        <p:txBody>
          <a:bodyPr wrap="square" rtlCol="0">
            <a:spAutoFit/>
          </a:bodyPr>
          <a:lstStyle/>
          <a:p>
            <a:r>
              <a:rPr lang="en-US" sz="800" dirty="0"/>
              <a:t>https://en.wikipedia.org/wiki/Grayscale</a:t>
            </a:r>
          </a:p>
        </p:txBody>
      </p:sp>
      <p:grpSp>
        <p:nvGrpSpPr>
          <p:cNvPr id="7" name="Group 6"/>
          <p:cNvGrpSpPr/>
          <p:nvPr/>
        </p:nvGrpSpPr>
        <p:grpSpPr>
          <a:xfrm>
            <a:off x="4860032" y="3674045"/>
            <a:ext cx="4283967" cy="2585407"/>
            <a:chOff x="4860032" y="3674045"/>
            <a:chExt cx="4283967" cy="2585407"/>
          </a:xfrm>
        </p:grpSpPr>
        <p:pic>
          <p:nvPicPr>
            <p:cNvPr id="4" name="Picture 3"/>
            <p:cNvPicPr>
              <a:picLocks noChangeAspect="1"/>
            </p:cNvPicPr>
            <p:nvPr/>
          </p:nvPicPr>
          <p:blipFill>
            <a:blip r:embed="rId2"/>
            <a:stretch>
              <a:fillRect/>
            </a:stretch>
          </p:blipFill>
          <p:spPr>
            <a:xfrm flipV="1">
              <a:off x="4969417" y="5550405"/>
              <a:ext cx="3995936" cy="432048"/>
            </a:xfrm>
            <a:prstGeom prst="rect">
              <a:avLst/>
            </a:prstGeom>
          </p:spPr>
        </p:pic>
        <p:pic>
          <p:nvPicPr>
            <p:cNvPr id="56322" name="Picture 2" descr="https://upload.wikimedia.org/wikipedia/commons/f/fa/Grayscale_8bits_palette_sample_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674045"/>
              <a:ext cx="1428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60032" y="5982453"/>
              <a:ext cx="4283967" cy="276999"/>
            </a:xfrm>
            <a:prstGeom prst="rect">
              <a:avLst/>
            </a:prstGeom>
            <a:noFill/>
          </p:spPr>
          <p:txBody>
            <a:bodyPr wrap="square" rtlCol="0">
              <a:spAutoFit/>
            </a:bodyPr>
            <a:lstStyle/>
            <a:p>
              <a:r>
                <a:rPr lang="el-GR" sz="1200" dirty="0" smtClean="0"/>
                <a:t>0		</a:t>
              </a:r>
              <a:r>
                <a:rPr lang="el-GR" sz="1200" dirty="0"/>
                <a:t>	 </a:t>
              </a:r>
              <a:r>
                <a:rPr lang="el-GR" sz="1200" dirty="0" smtClean="0"/>
                <a:t>                            256</a:t>
              </a:r>
              <a:endParaRPr lang="en-US" sz="1200" dirty="0"/>
            </a:p>
          </p:txBody>
        </p:sp>
      </p:grpSp>
    </p:spTree>
    <p:extLst>
      <p:ext uri="{BB962C8B-B14F-4D97-AF65-F5344CB8AC3E}">
        <p14:creationId xmlns:p14="http://schemas.microsoft.com/office/powerpoint/2010/main" val="1953299876"/>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n-US" sz="2600" b="1" u="sng" dirty="0" smtClean="0"/>
              <a:t>RGB </a:t>
            </a:r>
            <a:r>
              <a:rPr lang="el-GR" sz="2600" b="1" u="sng" dirty="0" smtClean="0"/>
              <a:t>Έγχρωμες εικόνες</a:t>
            </a:r>
            <a:r>
              <a:rPr lang="el-GR" sz="2600" dirty="0" smtClean="0"/>
              <a:t>: Κάθε </a:t>
            </a:r>
            <a:r>
              <a:rPr lang="en-US" sz="2600" dirty="0" smtClean="0"/>
              <a:t>pixel </a:t>
            </a:r>
            <a:r>
              <a:rPr lang="el-GR" sz="2600" dirty="0" smtClean="0"/>
              <a:t>έχει ένα συγκεκριμένο χρώμα το οποίο περιγράφεται από την ποσότητα </a:t>
            </a:r>
            <a:r>
              <a:rPr lang="en-US" sz="2600" dirty="0" smtClean="0"/>
              <a:t>R (</a:t>
            </a:r>
            <a:r>
              <a:rPr lang="el-GR" sz="2600" dirty="0" smtClean="0"/>
              <a:t>κόκκινου), </a:t>
            </a:r>
            <a:r>
              <a:rPr lang="en-US" sz="2600" dirty="0" smtClean="0"/>
              <a:t>G(</a:t>
            </a:r>
            <a:r>
              <a:rPr lang="el-GR" sz="2600" dirty="0" smtClean="0"/>
              <a:t>πράσινου) και </a:t>
            </a:r>
            <a:r>
              <a:rPr lang="en-US" sz="2600" dirty="0" smtClean="0"/>
              <a:t>B(</a:t>
            </a:r>
            <a:r>
              <a:rPr lang="el-GR" sz="2600" dirty="0" err="1" smtClean="0"/>
              <a:t>μπλέ</a:t>
            </a:r>
            <a:r>
              <a:rPr lang="el-GR" sz="2600" dirty="0" smtClean="0"/>
              <a:t>) που περιέχεται σε αυτό. Στην πράξη η κάθε εικόνα έχει 3 πίνακες (ένα για κάθε</a:t>
            </a:r>
            <a:r>
              <a:rPr lang="en-US" sz="2600" dirty="0" smtClean="0"/>
              <a:t> </a:t>
            </a:r>
            <a:r>
              <a:rPr lang="el-GR" sz="2600" dirty="0" smtClean="0"/>
              <a:t>χρώμα) με τιμές από 0-255.</a:t>
            </a:r>
          </a:p>
          <a:p>
            <a:r>
              <a:rPr lang="el-GR" sz="2600" dirty="0" smtClean="0"/>
              <a:t>Συνολικά λοιπόν έχουμε 255</a:t>
            </a:r>
            <a:r>
              <a:rPr lang="el-GR" sz="2600" baseline="30000" dirty="0" smtClean="0"/>
              <a:t>3</a:t>
            </a:r>
            <a:r>
              <a:rPr lang="el-GR" sz="2600" dirty="0" smtClean="0"/>
              <a:t>=16,777,216 διαφορετικά χρώματα (</a:t>
            </a:r>
            <a:r>
              <a:rPr lang="el-GR" sz="2600" dirty="0" err="1"/>
              <a:t>υ</a:t>
            </a:r>
            <a:r>
              <a:rPr lang="el-GR" sz="2600" dirty="0" err="1" smtClean="0"/>
              <a:t>περ</a:t>
            </a:r>
            <a:r>
              <a:rPr lang="el-GR" sz="2600" dirty="0" smtClean="0"/>
              <a:t>-αρκετά για κάθε έγχρωμη εικόνα).</a:t>
            </a:r>
          </a:p>
          <a:p>
            <a:r>
              <a:rPr lang="el-GR" sz="2600" dirty="0" smtClean="0"/>
              <a:t>Μιας και για κάθε </a:t>
            </a:r>
            <a:r>
              <a:rPr lang="en-US" sz="2600" dirty="0" smtClean="0"/>
              <a:t>pixel </a:t>
            </a:r>
            <a:r>
              <a:rPr lang="el-GR" sz="2600" dirty="0" smtClean="0"/>
              <a:t>απαιτούνται 3</a:t>
            </a:r>
            <a:r>
              <a:rPr lang="en-US" sz="2600" dirty="0" smtClean="0"/>
              <a:t>x</a:t>
            </a:r>
            <a:r>
              <a:rPr lang="el-GR" sz="2600" dirty="0" smtClean="0"/>
              <a:t>8=24</a:t>
            </a:r>
            <a:r>
              <a:rPr lang="en-US" sz="2600" dirty="0" smtClean="0"/>
              <a:t>bit, </a:t>
            </a:r>
            <a:r>
              <a:rPr lang="el-GR" sz="2600" dirty="0" smtClean="0"/>
              <a:t>οι </a:t>
            </a:r>
            <a:r>
              <a:rPr lang="en-US" sz="2600" dirty="0" smtClean="0"/>
              <a:t>RGB </a:t>
            </a:r>
            <a:r>
              <a:rPr lang="el-GR" sz="2600" dirty="0" smtClean="0"/>
              <a:t>εικόνες ονομάζονται και 24</a:t>
            </a:r>
            <a:r>
              <a:rPr lang="en-US" sz="2600" dirty="0" smtClean="0"/>
              <a:t>bit </a:t>
            </a:r>
            <a:r>
              <a:rPr lang="el-GR" sz="2600" dirty="0" smtClean="0"/>
              <a:t>έγχρωμες εικόνες.</a:t>
            </a:r>
            <a:endParaRPr lang="en-US" sz="2600" dirty="0"/>
          </a:p>
        </p:txBody>
      </p:sp>
    </p:spTree>
    <p:extLst>
      <p:ext uri="{BB962C8B-B14F-4D97-AF65-F5344CB8AC3E}">
        <p14:creationId xmlns:p14="http://schemas.microsoft.com/office/powerpoint/2010/main" val="4128383097"/>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n-US" sz="2400" dirty="0" smtClean="0"/>
              <a:t>RGB </a:t>
            </a:r>
            <a:r>
              <a:rPr lang="el-GR" sz="2400" dirty="0" smtClean="0"/>
              <a:t>Έγχρωμες εικόνες</a:t>
            </a:r>
            <a:endParaRPr lang="en-US" sz="2400" dirty="0"/>
          </a:p>
        </p:txBody>
      </p:sp>
      <p:grpSp>
        <p:nvGrpSpPr>
          <p:cNvPr id="4" name="Group 3"/>
          <p:cNvGrpSpPr/>
          <p:nvPr/>
        </p:nvGrpSpPr>
        <p:grpSpPr>
          <a:xfrm>
            <a:off x="1547664" y="1484784"/>
            <a:ext cx="6617909" cy="5121304"/>
            <a:chOff x="690395" y="1548056"/>
            <a:chExt cx="5530683" cy="4592246"/>
          </a:xfrm>
        </p:grpSpPr>
        <p:pic>
          <p:nvPicPr>
            <p:cNvPr id="55298" name="Picture 2" descr="https://upload.wikimedia.org/wikipedia/commons/thumb/3/33/Beyoglu_4671_tricolor.png/1024px-Beyoglu_4671_tricolor.png"/>
            <p:cNvPicPr>
              <a:picLocks noChangeAspect="1" noChangeArrowheads="1"/>
            </p:cNvPicPr>
            <p:nvPr/>
          </p:nvPicPr>
          <p:blipFill rotWithShape="1">
            <a:blip r:embed="rId2">
              <a:extLst>
                <a:ext uri="{28A0092B-C50C-407E-A947-70E740481C1C}">
                  <a14:useLocalDpi xmlns:a14="http://schemas.microsoft.com/office/drawing/2010/main" val="0"/>
                </a:ext>
              </a:extLst>
            </a:blip>
            <a:srcRect r="55642"/>
            <a:stretch/>
          </p:blipFill>
          <p:spPr bwMode="auto">
            <a:xfrm>
              <a:off x="690395" y="1555895"/>
              <a:ext cx="3089517" cy="4584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upload.wikimedia.org/wikipedia/commons/thumb/3/33/Beyoglu_4671_tricolor.png/1024px-Beyoglu_4671_tricolor.png"/>
            <p:cNvPicPr>
              <a:picLocks noChangeAspect="1" noChangeArrowheads="1"/>
            </p:cNvPicPr>
            <p:nvPr/>
          </p:nvPicPr>
          <p:blipFill rotWithShape="1">
            <a:blip r:embed="rId2">
              <a:extLst>
                <a:ext uri="{28A0092B-C50C-407E-A947-70E740481C1C}">
                  <a14:useLocalDpi xmlns:a14="http://schemas.microsoft.com/office/drawing/2010/main" val="0"/>
                </a:ext>
              </a:extLst>
            </a:blip>
            <a:srcRect l="64951"/>
            <a:stretch/>
          </p:blipFill>
          <p:spPr bwMode="auto">
            <a:xfrm>
              <a:off x="3779912" y="1548056"/>
              <a:ext cx="2441166" cy="45844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9203814"/>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l-GR" sz="2400" b="1" u="sng" dirty="0" smtClean="0"/>
              <a:t>Ευρετηριασμένες εικόνες (</a:t>
            </a:r>
            <a:r>
              <a:rPr lang="en-US" sz="2400" b="1" u="sng" dirty="0" smtClean="0"/>
              <a:t>Indexed Images)</a:t>
            </a:r>
            <a:r>
              <a:rPr lang="en-US" sz="2400" dirty="0" smtClean="0"/>
              <a:t>: </a:t>
            </a:r>
            <a:r>
              <a:rPr lang="el-GR" sz="2400" dirty="0" smtClean="0"/>
              <a:t>Μιας και οι περισσότερες έγχρωμες εικόνες έχουν μόνο ένα μικρό υποσύνολο από τα 16 εκατομμύρια χρώματα (στο </a:t>
            </a:r>
            <a:r>
              <a:rPr lang="en-US" sz="2400" dirty="0" smtClean="0"/>
              <a:t>RGB)</a:t>
            </a:r>
            <a:r>
              <a:rPr lang="el-GR" sz="2400" dirty="0" smtClean="0"/>
              <a:t>, η εικόνα συνδέεται απλά με ένα χρωματικό χάρτη (</a:t>
            </a:r>
            <a:r>
              <a:rPr lang="en-US" sz="2400" dirty="0" smtClean="0"/>
              <a:t>color map) </a:t>
            </a:r>
            <a:r>
              <a:rPr lang="el-GR" sz="2400" dirty="0" smtClean="0"/>
              <a:t>που είναι ουσιαστικά μια λίστα των χρωμάτων που χρησιμοποιούνται στην εικόνα. </a:t>
            </a:r>
          </a:p>
          <a:p>
            <a:r>
              <a:rPr lang="el-GR" sz="2400" dirty="0" smtClean="0"/>
              <a:t>Έχουμε λοιπόν μόνο ένα πίνακα τιμών όπου κάθε </a:t>
            </a:r>
            <a:r>
              <a:rPr lang="en-US" sz="2400" dirty="0" smtClean="0"/>
              <a:t>pixel </a:t>
            </a:r>
            <a:r>
              <a:rPr lang="el-GR" sz="2400" dirty="0" smtClean="0"/>
              <a:t>δεν είναι η τιμή του χρώματος στη θέση αυτή (π.χ. </a:t>
            </a:r>
            <a:r>
              <a:rPr lang="en-US" sz="2400" dirty="0" smtClean="0"/>
              <a:t>RGB</a:t>
            </a:r>
            <a:r>
              <a:rPr lang="el-GR" sz="2400" dirty="0" smtClean="0"/>
              <a:t>), αλλά είναι ένας δείκτης στη λίστα του χάρτη χρώματος.</a:t>
            </a:r>
          </a:p>
          <a:p>
            <a:r>
              <a:rPr lang="el-GR" sz="2400" dirty="0" smtClean="0"/>
              <a:t>Αν έχουμε 256 χρώματα (π.χ. στο </a:t>
            </a:r>
            <a:r>
              <a:rPr lang="en-US" sz="2400" dirty="0" smtClean="0"/>
              <a:t>GIF format)</a:t>
            </a:r>
            <a:r>
              <a:rPr lang="el-GR" sz="2400" dirty="0"/>
              <a:t> </a:t>
            </a:r>
            <a:r>
              <a:rPr lang="el-GR" sz="2400" dirty="0" smtClean="0"/>
              <a:t>τότε κάθε δείκτης θα χρειάζεται 1 </a:t>
            </a:r>
            <a:r>
              <a:rPr lang="en-US" sz="2400" dirty="0" smtClean="0"/>
              <a:t>byte </a:t>
            </a:r>
            <a:r>
              <a:rPr lang="el-GR" sz="2400" dirty="0" smtClean="0"/>
              <a:t>για αποθήκευση.</a:t>
            </a:r>
            <a:endParaRPr lang="el-GR" sz="2400" dirty="0"/>
          </a:p>
          <a:p>
            <a:r>
              <a:rPr lang="el-GR" sz="2400" dirty="0" smtClean="0"/>
              <a:t>Η χρήση του </a:t>
            </a:r>
            <a:r>
              <a:rPr lang="en-US" sz="2400" dirty="0" err="1" smtClean="0"/>
              <a:t>colormap</a:t>
            </a:r>
            <a:r>
              <a:rPr lang="en-US" sz="2400" dirty="0" smtClean="0"/>
              <a:t> </a:t>
            </a:r>
            <a:r>
              <a:rPr lang="el-GR" sz="2400" dirty="0" smtClean="0"/>
              <a:t>παρέχει ευκολία και εξοικονόμηση χώρου.</a:t>
            </a:r>
          </a:p>
        </p:txBody>
      </p:sp>
    </p:spTree>
    <p:extLst>
      <p:ext uri="{BB962C8B-B14F-4D97-AF65-F5344CB8AC3E}">
        <p14:creationId xmlns:p14="http://schemas.microsoft.com/office/powerpoint/2010/main" val="4139214431"/>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Τύποι Ψηφιακών Εικόνων</a:t>
            </a:r>
            <a:endParaRPr lang="en-US" dirty="0"/>
          </a:p>
        </p:txBody>
      </p:sp>
      <p:sp>
        <p:nvSpPr>
          <p:cNvPr id="3" name="Content Placeholder 2"/>
          <p:cNvSpPr>
            <a:spLocks noGrp="1"/>
          </p:cNvSpPr>
          <p:nvPr>
            <p:ph idx="1"/>
          </p:nvPr>
        </p:nvSpPr>
        <p:spPr/>
        <p:txBody>
          <a:bodyPr/>
          <a:lstStyle/>
          <a:p>
            <a:r>
              <a:rPr lang="el-GR" sz="2400" b="1" u="sng" dirty="0" smtClean="0"/>
              <a:t>Ευρετηριασμένες εικόνες (</a:t>
            </a:r>
            <a:r>
              <a:rPr lang="en-US" sz="2400" b="1" u="sng" dirty="0" smtClean="0"/>
              <a:t>Indexed Images)</a:t>
            </a:r>
          </a:p>
          <a:p>
            <a:r>
              <a:rPr lang="el-GR" sz="2000" dirty="0"/>
              <a:t>Οι μικρές παλέτες των 4 ή 16 χρωμάτων παραμένουν αποδεκτές για μικρές εικόνες (εικονίδια) ή πολύ απλά γραφικά, αλλά για να αναπαραχθούν εικόνες πραγματικής ζωής γίνονται σχεδόν άχρηστες. </a:t>
            </a:r>
            <a:endParaRPr lang="en-US" sz="2000" dirty="0" smtClean="0"/>
          </a:p>
          <a:p>
            <a:r>
              <a:rPr lang="el-GR" sz="2000" dirty="0" smtClean="0"/>
              <a:t>Ορισμένες </a:t>
            </a:r>
            <a:r>
              <a:rPr lang="el-GR" sz="2000" dirty="0"/>
              <a:t>τεχνικές, όπως η χρωματική </a:t>
            </a:r>
            <a:r>
              <a:rPr lang="el-GR" sz="2000" dirty="0" err="1" smtClean="0"/>
              <a:t>κβαντισμοποίηση</a:t>
            </a:r>
            <a:r>
              <a:rPr lang="el-GR" sz="2000" dirty="0" smtClean="0"/>
              <a:t> </a:t>
            </a:r>
            <a:r>
              <a:rPr lang="el-GR" sz="2000" dirty="0"/>
              <a:t>μπορούν να δημιουργήσουν </a:t>
            </a:r>
            <a:r>
              <a:rPr lang="el-GR" sz="2000" dirty="0" smtClean="0"/>
              <a:t>Ευρετηριασμένες</a:t>
            </a:r>
            <a:r>
              <a:rPr lang="en-US" sz="2000" dirty="0" smtClean="0"/>
              <a:t>, </a:t>
            </a:r>
            <a:r>
              <a:rPr lang="el-GR" sz="2000" dirty="0" smtClean="0"/>
              <a:t>256-χρωμάτων εικόνες</a:t>
            </a:r>
            <a:r>
              <a:rPr lang="en-US" sz="2000" dirty="0" smtClean="0"/>
              <a:t>,</a:t>
            </a:r>
            <a:r>
              <a:rPr lang="el-GR" sz="2000" dirty="0" smtClean="0"/>
              <a:t> </a:t>
            </a:r>
            <a:r>
              <a:rPr lang="el-GR" sz="2000" dirty="0"/>
              <a:t>συγκρίσιμες με </a:t>
            </a:r>
            <a:r>
              <a:rPr lang="el-GR" sz="2000" dirty="0" smtClean="0"/>
              <a:t>τις </a:t>
            </a:r>
            <a:r>
              <a:rPr lang="en-US" sz="2000" dirty="0" smtClean="0"/>
              <a:t>RGB </a:t>
            </a:r>
            <a:r>
              <a:rPr lang="el-GR" sz="2000" dirty="0" smtClean="0"/>
              <a:t>σε ένα </a:t>
            </a:r>
            <a:r>
              <a:rPr lang="el-GR" sz="2000" dirty="0"/>
              <a:t>αποδεκτό επίπεδο.</a:t>
            </a:r>
            <a:endParaRPr lang="el-GR" sz="2000" dirty="0" smtClean="0"/>
          </a:p>
        </p:txBody>
      </p:sp>
      <p:sp>
        <p:nvSpPr>
          <p:cNvPr id="5" name="Rectangle 4"/>
          <p:cNvSpPr/>
          <p:nvPr/>
        </p:nvSpPr>
        <p:spPr>
          <a:xfrm>
            <a:off x="2987824" y="6185038"/>
            <a:ext cx="4572000" cy="307777"/>
          </a:xfrm>
          <a:prstGeom prst="rect">
            <a:avLst/>
          </a:prstGeom>
        </p:spPr>
        <p:txBody>
          <a:bodyPr>
            <a:spAutoFit/>
          </a:bodyPr>
          <a:lstStyle/>
          <a:p>
            <a:r>
              <a:rPr lang="en-US" sz="1400" dirty="0"/>
              <a:t>https://en.wikipedia.org/wiki/Indexed_color</a:t>
            </a:r>
          </a:p>
        </p:txBody>
      </p:sp>
      <p:grpSp>
        <p:nvGrpSpPr>
          <p:cNvPr id="9" name="Group 8"/>
          <p:cNvGrpSpPr/>
          <p:nvPr/>
        </p:nvGrpSpPr>
        <p:grpSpPr>
          <a:xfrm>
            <a:off x="683568" y="3666510"/>
            <a:ext cx="7776864" cy="2453423"/>
            <a:chOff x="683568" y="3666510"/>
            <a:chExt cx="7776864" cy="2453423"/>
          </a:xfrm>
        </p:grpSpPr>
        <p:pic>
          <p:nvPicPr>
            <p:cNvPr id="4" name="Picture 3"/>
            <p:cNvPicPr>
              <a:picLocks noChangeAspect="1"/>
            </p:cNvPicPr>
            <p:nvPr/>
          </p:nvPicPr>
          <p:blipFill rotWithShape="1">
            <a:blip r:embed="rId2"/>
            <a:srcRect l="10625" t="31800" r="4326" b="20600"/>
            <a:stretch/>
          </p:blipFill>
          <p:spPr>
            <a:xfrm>
              <a:off x="683568" y="3671661"/>
              <a:ext cx="7776864" cy="2448272"/>
            </a:xfrm>
            <a:prstGeom prst="rect">
              <a:avLst/>
            </a:prstGeom>
          </p:spPr>
        </p:pic>
        <p:sp>
          <p:nvSpPr>
            <p:cNvPr id="8" name="TextBox 7"/>
            <p:cNvSpPr txBox="1"/>
            <p:nvPr/>
          </p:nvSpPr>
          <p:spPr>
            <a:xfrm>
              <a:off x="1043608" y="3666510"/>
              <a:ext cx="7416824" cy="307777"/>
            </a:xfrm>
            <a:prstGeom prst="rect">
              <a:avLst/>
            </a:prstGeom>
            <a:noFill/>
          </p:spPr>
          <p:txBody>
            <a:bodyPr wrap="square" rtlCol="0">
              <a:spAutoFit/>
            </a:bodyPr>
            <a:lstStyle/>
            <a:p>
              <a:r>
                <a:rPr lang="en-US" sz="1400" dirty="0" smtClean="0">
                  <a:solidFill>
                    <a:schemeClr val="tx1">
                      <a:lumMod val="65000"/>
                      <a:lumOff val="35000"/>
                    </a:schemeClr>
                  </a:solidFill>
                </a:rPr>
                <a:t>	</a:t>
              </a:r>
              <a:r>
                <a:rPr lang="el-GR" sz="1400" dirty="0" smtClean="0">
                  <a:solidFill>
                    <a:schemeClr val="tx1">
                      <a:lumMod val="65000"/>
                      <a:lumOff val="35000"/>
                    </a:schemeClr>
                  </a:solidFill>
                </a:rPr>
                <a:t>2</a:t>
              </a:r>
              <a:r>
                <a:rPr lang="en-US" sz="1400" dirty="0" smtClean="0">
                  <a:solidFill>
                    <a:schemeClr val="tx1">
                      <a:lumMod val="65000"/>
                      <a:lumOff val="35000"/>
                    </a:schemeClr>
                  </a:solidFill>
                </a:rPr>
                <a:t>bit		4bit		          16bit	    	        24bit                    </a:t>
              </a:r>
              <a:endParaRPr lang="en-US" sz="1400" dirty="0">
                <a:solidFill>
                  <a:schemeClr val="tx1">
                    <a:lumMod val="65000"/>
                    <a:lumOff val="35000"/>
                  </a:schemeClr>
                </a:solidFill>
              </a:endParaRPr>
            </a:p>
          </p:txBody>
        </p:sp>
      </p:grpSp>
    </p:spTree>
    <p:extLst>
      <p:ext uri="{BB962C8B-B14F-4D97-AF65-F5344CB8AC3E}">
        <p14:creationId xmlns:p14="http://schemas.microsoft.com/office/powerpoint/2010/main" val="1762426077"/>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Μέγεθος αρχείων εικόνων </a:t>
            </a:r>
            <a:endParaRPr lang="en-US" dirty="0"/>
          </a:p>
        </p:txBody>
      </p:sp>
      <p:sp>
        <p:nvSpPr>
          <p:cNvPr id="3" name="Content Placeholder 2"/>
          <p:cNvSpPr>
            <a:spLocks noGrp="1"/>
          </p:cNvSpPr>
          <p:nvPr>
            <p:ph idx="1"/>
          </p:nvPr>
        </p:nvSpPr>
        <p:spPr/>
        <p:txBody>
          <a:bodyPr/>
          <a:lstStyle/>
          <a:p>
            <a:pPr marL="0" indent="0">
              <a:buNone/>
            </a:pPr>
            <a:r>
              <a:rPr lang="el-GR" sz="2400" dirty="0" smtClean="0"/>
              <a:t>Τα αρχεία εικόνων είναι γενικά μεγάλα. Για μια </a:t>
            </a:r>
            <a:r>
              <a:rPr lang="el-GR" sz="2400" b="1" dirty="0" smtClean="0"/>
              <a:t>δυαδική εικόνα </a:t>
            </a:r>
            <a:r>
              <a:rPr lang="el-GR" sz="2400" dirty="0" smtClean="0"/>
              <a:t>512</a:t>
            </a:r>
            <a:r>
              <a:rPr lang="en-US" sz="2400" dirty="0" smtClean="0"/>
              <a:t>x</a:t>
            </a:r>
            <a:r>
              <a:rPr lang="el-GR" sz="2400" dirty="0" smtClean="0"/>
              <a:t>512 </a:t>
            </a:r>
            <a:r>
              <a:rPr lang="en-US" sz="2400" dirty="0" smtClean="0"/>
              <a:t>pixels </a:t>
            </a:r>
            <a:r>
              <a:rPr lang="el-GR" sz="2400" dirty="0" smtClean="0"/>
              <a:t>χρειαζόμαστε:</a:t>
            </a:r>
          </a:p>
          <a:p>
            <a:r>
              <a:rPr lang="el-GR" sz="2400" dirty="0"/>
              <a:t>512</a:t>
            </a:r>
            <a:r>
              <a:rPr lang="en-US" sz="2400" dirty="0"/>
              <a:t>x</a:t>
            </a:r>
            <a:r>
              <a:rPr lang="el-GR" sz="2400" dirty="0" smtClean="0"/>
              <a:t>512</a:t>
            </a:r>
            <a:r>
              <a:rPr lang="en-US" sz="2400" dirty="0" smtClean="0"/>
              <a:t>pixels x 1bit/pixel=262144bit</a:t>
            </a:r>
          </a:p>
          <a:p>
            <a:r>
              <a:rPr lang="el-GR" sz="2400" dirty="0" smtClean="0"/>
              <a:t>Διαιρώντας με 8 ισοδυναμεί με 32768</a:t>
            </a:r>
            <a:r>
              <a:rPr lang="en-US" sz="2400" dirty="0" smtClean="0"/>
              <a:t>bytes </a:t>
            </a:r>
            <a:r>
              <a:rPr lang="el-GR" sz="2400" dirty="0" smtClean="0"/>
              <a:t>ή 32,768</a:t>
            </a:r>
            <a:r>
              <a:rPr lang="en-US" sz="2400" dirty="0" smtClean="0"/>
              <a:t>Kb</a:t>
            </a:r>
          </a:p>
          <a:p>
            <a:pPr marL="0" indent="0">
              <a:buNone/>
            </a:pPr>
            <a:endParaRPr lang="el-GR" sz="2400" dirty="0"/>
          </a:p>
          <a:p>
            <a:pPr marL="0" indent="0">
              <a:buNone/>
            </a:pPr>
            <a:r>
              <a:rPr lang="el-GR" sz="2400" dirty="0" smtClean="0"/>
              <a:t>Για μια εικόνα </a:t>
            </a:r>
            <a:r>
              <a:rPr lang="en-US" sz="2400" b="1" dirty="0" smtClean="0"/>
              <a:t>Gray Scale </a:t>
            </a:r>
            <a:r>
              <a:rPr lang="el-GR" sz="2400" dirty="0"/>
              <a:t>χρειαζόμαστε</a:t>
            </a:r>
            <a:r>
              <a:rPr lang="el-GR" sz="2400" dirty="0" smtClean="0"/>
              <a:t>:</a:t>
            </a:r>
          </a:p>
          <a:p>
            <a:pPr>
              <a:buFont typeface="Wingdings" panose="05000000000000000000" pitchFamily="2" charset="2"/>
              <a:buChar char="v"/>
            </a:pPr>
            <a:r>
              <a:rPr lang="el-GR" sz="2400" dirty="0"/>
              <a:t>512</a:t>
            </a:r>
            <a:r>
              <a:rPr lang="en-US" sz="2400" dirty="0"/>
              <a:t>x</a:t>
            </a:r>
            <a:r>
              <a:rPr lang="el-GR" sz="2400" dirty="0"/>
              <a:t>512</a:t>
            </a:r>
            <a:r>
              <a:rPr lang="en-US" sz="2400" dirty="0"/>
              <a:t>pixels x </a:t>
            </a:r>
            <a:r>
              <a:rPr lang="en-US" sz="2400" dirty="0" smtClean="0"/>
              <a:t>1byte/pixel=262144bytes </a:t>
            </a:r>
            <a:r>
              <a:rPr lang="el-GR" sz="2400" dirty="0" smtClean="0"/>
              <a:t>ή </a:t>
            </a:r>
            <a:r>
              <a:rPr lang="en-US" sz="2400" dirty="0" smtClean="0"/>
              <a:t>262,144</a:t>
            </a:r>
            <a:r>
              <a:rPr lang="el-GR" sz="2400" dirty="0" smtClean="0"/>
              <a:t>Κ</a:t>
            </a:r>
            <a:r>
              <a:rPr lang="en-US" sz="2400" dirty="0" smtClean="0"/>
              <a:t>b</a:t>
            </a:r>
          </a:p>
          <a:p>
            <a:pPr marL="0" indent="0">
              <a:buNone/>
            </a:pPr>
            <a:endParaRPr lang="el-GR" sz="2400" dirty="0" smtClean="0"/>
          </a:p>
          <a:p>
            <a:pPr marL="0" indent="0">
              <a:buNone/>
            </a:pPr>
            <a:r>
              <a:rPr lang="el-GR" sz="2400" dirty="0" smtClean="0"/>
              <a:t>Για μια έγχρωμη εικόνα </a:t>
            </a:r>
            <a:r>
              <a:rPr lang="en-US" sz="2400" b="1" dirty="0" smtClean="0"/>
              <a:t>RGB </a:t>
            </a:r>
            <a:r>
              <a:rPr lang="el-GR" sz="2400" dirty="0" smtClean="0"/>
              <a:t>κάθε </a:t>
            </a:r>
            <a:r>
              <a:rPr lang="en-US" sz="2400" dirty="0" smtClean="0"/>
              <a:t>pixel</a:t>
            </a:r>
            <a:r>
              <a:rPr lang="el-GR" sz="2400" dirty="0" smtClean="0"/>
              <a:t> χρειάζεται 3 </a:t>
            </a:r>
            <a:r>
              <a:rPr lang="en-US" sz="2400" dirty="0" smtClean="0"/>
              <a:t>byte (RGB = </a:t>
            </a:r>
            <a:r>
              <a:rPr lang="el-GR" sz="2400" dirty="0" smtClean="0"/>
              <a:t>3 πίνακες από 0-256)</a:t>
            </a:r>
            <a:r>
              <a:rPr lang="en-US" sz="2400" dirty="0" smtClean="0"/>
              <a:t> </a:t>
            </a:r>
            <a:r>
              <a:rPr lang="el-GR" sz="2400" dirty="0" smtClean="0"/>
              <a:t>οπότε χρειαζόμαστε:</a:t>
            </a:r>
          </a:p>
          <a:p>
            <a:pPr>
              <a:buFont typeface="Wingdings" panose="05000000000000000000" pitchFamily="2" charset="2"/>
              <a:buChar char="q"/>
            </a:pPr>
            <a:r>
              <a:rPr lang="el-GR" sz="2400" dirty="0"/>
              <a:t>512</a:t>
            </a:r>
            <a:r>
              <a:rPr lang="en-US" sz="2400" dirty="0"/>
              <a:t>x</a:t>
            </a:r>
            <a:r>
              <a:rPr lang="el-GR" sz="2400" dirty="0"/>
              <a:t>512</a:t>
            </a:r>
            <a:r>
              <a:rPr lang="en-US" sz="2400" dirty="0"/>
              <a:t>pixels x </a:t>
            </a:r>
            <a:r>
              <a:rPr lang="el-GR" sz="2400" dirty="0" smtClean="0"/>
              <a:t>3</a:t>
            </a:r>
            <a:r>
              <a:rPr lang="en-US" sz="2400" dirty="0" smtClean="0"/>
              <a:t>byte/pixel=</a:t>
            </a:r>
            <a:r>
              <a:rPr lang="el-GR" sz="2400" dirty="0" smtClean="0"/>
              <a:t>786432</a:t>
            </a:r>
            <a:r>
              <a:rPr lang="en-US" sz="2400" dirty="0" smtClean="0"/>
              <a:t>bytes </a:t>
            </a:r>
            <a:r>
              <a:rPr lang="el-GR" sz="2400" dirty="0"/>
              <a:t>ή </a:t>
            </a:r>
            <a:r>
              <a:rPr lang="el-GR" sz="2400" dirty="0" smtClean="0"/>
              <a:t>786,432Κ</a:t>
            </a:r>
            <a:r>
              <a:rPr lang="en-US" sz="2400" dirty="0"/>
              <a:t>b</a:t>
            </a:r>
          </a:p>
          <a:p>
            <a:pPr marL="0" indent="0">
              <a:buNone/>
            </a:pPr>
            <a:endParaRPr lang="el-GR" sz="2400" dirty="0" smtClean="0"/>
          </a:p>
          <a:p>
            <a:pPr marL="0" indent="0">
              <a:buNone/>
            </a:pPr>
            <a:endParaRPr lang="el-GR" sz="2400" dirty="0" smtClean="0"/>
          </a:p>
          <a:p>
            <a:pPr marL="0" indent="0">
              <a:buNone/>
            </a:pPr>
            <a:endParaRPr lang="en-US" sz="2400" dirty="0"/>
          </a:p>
          <a:p>
            <a:pPr marL="0" indent="0">
              <a:buNone/>
            </a:pPr>
            <a:endParaRPr lang="el-GR" sz="2400" dirty="0" smtClean="0"/>
          </a:p>
        </p:txBody>
      </p:sp>
    </p:spTree>
    <p:extLst>
      <p:ext uri="{BB962C8B-B14F-4D97-AF65-F5344CB8AC3E}">
        <p14:creationId xmlns:p14="http://schemas.microsoft.com/office/powerpoint/2010/main" val="2373062042"/>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 Μαθήματος</a:t>
            </a:r>
            <a:endParaRPr lang="en-US" dirty="0"/>
          </a:p>
        </p:txBody>
      </p:sp>
      <p:sp>
        <p:nvSpPr>
          <p:cNvPr id="3" name="Content Placeholder 2"/>
          <p:cNvSpPr>
            <a:spLocks noGrp="1"/>
          </p:cNvSpPr>
          <p:nvPr>
            <p:ph idx="1"/>
          </p:nvPr>
        </p:nvSpPr>
        <p:spPr/>
        <p:txBody>
          <a:bodyPr/>
          <a:lstStyle/>
          <a:p>
            <a:r>
              <a:rPr lang="el-GR" dirty="0" smtClean="0"/>
              <a:t>Εξοικείωση με Υπολογιστική Όραση σε.</a:t>
            </a:r>
          </a:p>
          <a:p>
            <a:r>
              <a:rPr lang="el-GR" dirty="0" smtClean="0"/>
              <a:t>Να μάθουμε να επεξεργαζόμαστε εικόνες με </a:t>
            </a:r>
            <a:r>
              <a:rPr lang="en-US" dirty="0" smtClean="0"/>
              <a:t>Octave.</a:t>
            </a:r>
          </a:p>
          <a:p>
            <a:r>
              <a:rPr lang="el-GR" dirty="0" smtClean="0"/>
              <a:t>Να μάθουμε βασικές έννοιες και υπολογιστικά εργαλεία Υπολογιστικής Όρασης με </a:t>
            </a:r>
            <a:r>
              <a:rPr lang="en-US" dirty="0" smtClean="0"/>
              <a:t>Octave </a:t>
            </a:r>
            <a:r>
              <a:rPr lang="el-GR" dirty="0" smtClean="0"/>
              <a:t>αλλά και </a:t>
            </a:r>
            <a:r>
              <a:rPr lang="en-US" dirty="0" smtClean="0"/>
              <a:t>Python!</a:t>
            </a:r>
          </a:p>
          <a:p>
            <a:r>
              <a:rPr lang="el-GR" dirty="0" smtClean="0"/>
              <a:t>Να δημιουργήσουμε μια καλή και λειτουργική ομάδα!</a:t>
            </a:r>
            <a:endParaRPr lang="en-US" dirty="0" smtClean="0"/>
          </a:p>
          <a:p>
            <a:endParaRPr lang="en-US" dirty="0"/>
          </a:p>
        </p:txBody>
      </p:sp>
    </p:spTree>
    <p:extLst>
      <p:ext uri="{BB962C8B-B14F-4D97-AF65-F5344CB8AC3E}">
        <p14:creationId xmlns:p14="http://schemas.microsoft.com/office/powerpoint/2010/main" val="3663517180"/>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t>
            </a:r>
            <a:r>
              <a:rPr lang="el-GR" dirty="0" smtClean="0"/>
              <a:t>εικόνων</a:t>
            </a:r>
            <a:endParaRPr lang="en-US" dirty="0"/>
          </a:p>
        </p:txBody>
      </p:sp>
      <p:sp>
        <p:nvSpPr>
          <p:cNvPr id="3" name="Content Placeholder 2"/>
          <p:cNvSpPr>
            <a:spLocks noGrp="1"/>
          </p:cNvSpPr>
          <p:nvPr>
            <p:ph idx="1"/>
          </p:nvPr>
        </p:nvSpPr>
        <p:spPr/>
        <p:txBody>
          <a:bodyPr/>
          <a:lstStyle/>
          <a:p>
            <a:r>
              <a:rPr lang="el-GR" sz="2700" dirty="0" smtClean="0"/>
              <a:t>Υπάρχουν διάφορα </a:t>
            </a:r>
            <a:r>
              <a:rPr lang="en-US" sz="2700" dirty="0" smtClean="0"/>
              <a:t>format </a:t>
            </a:r>
            <a:r>
              <a:rPr lang="el-GR" sz="2700" dirty="0" smtClean="0"/>
              <a:t>με πλεονεκτήματα ή μειονεκτήματα ανάλογα την εφαρμογή. </a:t>
            </a:r>
          </a:p>
          <a:p>
            <a:r>
              <a:rPr lang="en-US" sz="2700" dirty="0" smtClean="0"/>
              <a:t>To </a:t>
            </a:r>
            <a:r>
              <a:rPr lang="en-US" sz="2700" dirty="0" err="1" smtClean="0"/>
              <a:t>Matlab</a:t>
            </a:r>
            <a:r>
              <a:rPr lang="en-US" sz="2700" dirty="0" smtClean="0"/>
              <a:t> </a:t>
            </a:r>
            <a:r>
              <a:rPr lang="el-GR" sz="2700" dirty="0" smtClean="0"/>
              <a:t>με ευκολία φορτώνει τα περισσότερα από αυτά (π.χ. </a:t>
            </a:r>
            <a:r>
              <a:rPr lang="en-US" sz="2700" dirty="0" smtClean="0"/>
              <a:t>GIF, TIFF, PNG), </a:t>
            </a:r>
            <a:r>
              <a:rPr lang="el-GR" sz="2700" dirty="0" smtClean="0"/>
              <a:t>αλλά σε κάθε περίπτωση είναι καλό να γνωρίζουμε κάποια βασικά πράγματα.</a:t>
            </a:r>
          </a:p>
          <a:p>
            <a:r>
              <a:rPr lang="el-GR" sz="2700" dirty="0" smtClean="0"/>
              <a:t>Από τα πολλά διαθέσιμα </a:t>
            </a:r>
            <a:r>
              <a:rPr lang="en-US" sz="2700" dirty="0" smtClean="0"/>
              <a:t>format</a:t>
            </a:r>
            <a:r>
              <a:rPr lang="el-GR" sz="2700" dirty="0" smtClean="0"/>
              <a:t> κάποια είναι σχεδιασμένα για συγκεκριμένες ανάγκες (π.χ. μετάδοση εικόνων στο δίκτυο), ενώ άλλα έχουν σχεδιαστεί π.χ. για συγκεκριμένα λειτουργικά συστήματα.</a:t>
            </a:r>
            <a:endParaRPr lang="en-US" sz="2700" dirty="0"/>
          </a:p>
        </p:txBody>
      </p:sp>
    </p:spTree>
    <p:extLst>
      <p:ext uri="{BB962C8B-B14F-4D97-AF65-F5344CB8AC3E}">
        <p14:creationId xmlns:p14="http://schemas.microsoft.com/office/powerpoint/2010/main" val="261212087"/>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t>
            </a:r>
            <a:r>
              <a:rPr lang="el-GR" dirty="0" smtClean="0"/>
              <a:t>εικόνων</a:t>
            </a:r>
            <a:endParaRPr lang="en-US" dirty="0"/>
          </a:p>
        </p:txBody>
      </p:sp>
      <p:sp>
        <p:nvSpPr>
          <p:cNvPr id="3" name="Content Placeholder 2"/>
          <p:cNvSpPr>
            <a:spLocks noGrp="1"/>
          </p:cNvSpPr>
          <p:nvPr>
            <p:ph idx="1"/>
          </p:nvPr>
        </p:nvSpPr>
        <p:spPr/>
        <p:txBody>
          <a:bodyPr/>
          <a:lstStyle/>
          <a:p>
            <a:r>
              <a:rPr lang="el-GR" sz="2700" dirty="0" smtClean="0"/>
              <a:t>Εκτός από τις τιμές της εικόνας και θέσεις των </a:t>
            </a:r>
            <a:r>
              <a:rPr lang="en-US" sz="2700" dirty="0" smtClean="0"/>
              <a:t>pixels </a:t>
            </a:r>
            <a:r>
              <a:rPr lang="el-GR" sz="2700" dirty="0" smtClean="0"/>
              <a:t>ένα αρχείο εικόνας θα περιέχει ένα </a:t>
            </a:r>
            <a:r>
              <a:rPr lang="en-US" sz="2700" dirty="0" smtClean="0"/>
              <a:t>header </a:t>
            </a:r>
            <a:r>
              <a:rPr lang="el-GR" sz="2700" dirty="0" smtClean="0"/>
              <a:t>τ</a:t>
            </a:r>
            <a:r>
              <a:rPr lang="en-US" sz="2700" dirty="0" smtClean="0"/>
              <a:t>o</a:t>
            </a:r>
            <a:r>
              <a:rPr lang="el-GR" sz="2700" dirty="0" smtClean="0"/>
              <a:t> </a:t>
            </a:r>
            <a:r>
              <a:rPr lang="el-GR" sz="2700" dirty="0" smtClean="0"/>
              <a:t>οποίο </a:t>
            </a:r>
            <a:r>
              <a:rPr lang="el-GR" sz="2700" dirty="0" smtClean="0"/>
              <a:t>θ</a:t>
            </a:r>
            <a:r>
              <a:rPr lang="el-GR" sz="2700" dirty="0"/>
              <a:t>α</a:t>
            </a:r>
            <a:r>
              <a:rPr lang="el-GR" sz="2700" dirty="0" smtClean="0"/>
              <a:t> </a:t>
            </a:r>
            <a:r>
              <a:rPr lang="el-GR" sz="2700" dirty="0" smtClean="0"/>
              <a:t>δίνει πληροφορίες για την εικόνα.</a:t>
            </a:r>
          </a:p>
          <a:p>
            <a:r>
              <a:rPr lang="el-GR" sz="2700" dirty="0" smtClean="0"/>
              <a:t>Το </a:t>
            </a:r>
            <a:r>
              <a:rPr lang="en-US" sz="2700" dirty="0" smtClean="0"/>
              <a:t>Header </a:t>
            </a:r>
            <a:r>
              <a:rPr lang="el-GR" sz="2700" dirty="0" smtClean="0"/>
              <a:t>θα προσδιορίζει τουλάχιστον το μέγεθος (γραμμές </a:t>
            </a:r>
            <a:r>
              <a:rPr lang="en-US" sz="2700" dirty="0" smtClean="0"/>
              <a:t>x</a:t>
            </a:r>
            <a:r>
              <a:rPr lang="el-GR" sz="2700" dirty="0" smtClean="0"/>
              <a:t> στήλες) και αν χρειάζεται ανάλογα με την περίπτωση π.χ. τον χρωματικό χάρτη (</a:t>
            </a:r>
            <a:r>
              <a:rPr lang="en-US" sz="2700" dirty="0" err="1" smtClean="0"/>
              <a:t>colormap</a:t>
            </a:r>
            <a:r>
              <a:rPr lang="en-US" sz="2700" dirty="0" smtClean="0"/>
              <a:t>)</a:t>
            </a:r>
            <a:r>
              <a:rPr lang="el-GR" sz="2700" dirty="0" smtClean="0"/>
              <a:t>, την συμπίεση που έχει χρησιμοποιηθεί καθώς και μια γενική περιγραφή της εικόνας.</a:t>
            </a:r>
          </a:p>
          <a:p>
            <a:pPr marL="0" indent="0">
              <a:buNone/>
            </a:pPr>
            <a:endParaRPr lang="en-US" sz="2700" dirty="0"/>
          </a:p>
        </p:txBody>
      </p:sp>
    </p:spTree>
    <p:extLst>
      <p:ext uri="{BB962C8B-B14F-4D97-AF65-F5344CB8AC3E}">
        <p14:creationId xmlns:p14="http://schemas.microsoft.com/office/powerpoint/2010/main" val="465333768"/>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t>
            </a:r>
            <a:r>
              <a:rPr lang="el-GR" dirty="0" smtClean="0"/>
              <a:t>εικόνων</a:t>
            </a:r>
            <a:endParaRPr lang="en-US" dirty="0"/>
          </a:p>
        </p:txBody>
      </p:sp>
      <p:sp>
        <p:nvSpPr>
          <p:cNvPr id="3" name="Content Placeholder 2"/>
          <p:cNvSpPr>
            <a:spLocks noGrp="1"/>
          </p:cNvSpPr>
          <p:nvPr>
            <p:ph idx="1"/>
          </p:nvPr>
        </p:nvSpPr>
        <p:spPr/>
        <p:txBody>
          <a:bodyPr/>
          <a:lstStyle/>
          <a:p>
            <a:r>
              <a:rPr lang="el-GR" sz="2700" dirty="0" smtClean="0"/>
              <a:t>Για παράδειγμα το </a:t>
            </a:r>
            <a:r>
              <a:rPr lang="en-US" sz="2700" dirty="0" smtClean="0"/>
              <a:t>TIFF format (Tagged Image Format), </a:t>
            </a:r>
            <a:r>
              <a:rPr lang="el-GR" sz="2700" dirty="0" smtClean="0"/>
              <a:t>είναι ένα πολύ γενικό </a:t>
            </a:r>
            <a:r>
              <a:rPr lang="en-US" sz="2700" dirty="0" smtClean="0"/>
              <a:t>format </a:t>
            </a:r>
            <a:r>
              <a:rPr lang="el-GR" sz="2700" dirty="0" smtClean="0"/>
              <a:t>που επιτρέπει δυαδικές, </a:t>
            </a:r>
            <a:r>
              <a:rPr lang="en-US" sz="2700" dirty="0" smtClean="0"/>
              <a:t>grayscale, RGB </a:t>
            </a:r>
            <a:r>
              <a:rPr lang="el-GR" sz="2700" dirty="0" smtClean="0"/>
              <a:t>και </a:t>
            </a:r>
            <a:r>
              <a:rPr lang="en-US" sz="2700" dirty="0" smtClean="0"/>
              <a:t>indexed </a:t>
            </a:r>
            <a:r>
              <a:rPr lang="el-GR" sz="2700" dirty="0" smtClean="0"/>
              <a:t>έγχρωμες εικόνες. </a:t>
            </a:r>
          </a:p>
          <a:p>
            <a:r>
              <a:rPr lang="el-GR" sz="2700" dirty="0" smtClean="0"/>
              <a:t>Επομένως είναι κατάλληλο </a:t>
            </a:r>
            <a:r>
              <a:rPr lang="en-US" sz="2700" dirty="0" smtClean="0"/>
              <a:t>format </a:t>
            </a:r>
            <a:r>
              <a:rPr lang="el-GR" sz="2700" dirty="0" smtClean="0"/>
              <a:t>για μετάδοση εικόνων ανάμεσα σε διαφορετικά λειτουργικά συστήματα και περιβάλλοντα ενώ επιτρέπει την αποθήκευση και παραπάνω από μιας εικόνας </a:t>
            </a:r>
            <a:r>
              <a:rPr lang="el-GR" sz="2700" dirty="0" err="1" smtClean="0"/>
              <a:t>ανα</a:t>
            </a:r>
            <a:r>
              <a:rPr lang="el-GR" sz="2700" dirty="0" smtClean="0"/>
              <a:t> αρχείο. Στη </a:t>
            </a:r>
            <a:r>
              <a:rPr lang="en-US" sz="2700" dirty="0" err="1" smtClean="0"/>
              <a:t>matlab</a:t>
            </a:r>
            <a:r>
              <a:rPr lang="en-US" sz="2700" dirty="0" smtClean="0"/>
              <a:t> </a:t>
            </a:r>
            <a:r>
              <a:rPr lang="el-GR" sz="2700" dirty="0" smtClean="0"/>
              <a:t>διαβάζεται με την εντολή </a:t>
            </a:r>
            <a:r>
              <a:rPr lang="en-US" sz="2700" dirty="0" err="1" smtClean="0"/>
              <a:t>imread</a:t>
            </a:r>
            <a:r>
              <a:rPr lang="en-US" sz="2700" dirty="0" smtClean="0"/>
              <a:t>.</a:t>
            </a:r>
          </a:p>
          <a:p>
            <a:r>
              <a:rPr lang="el-GR" sz="2700" dirty="0" smtClean="0"/>
              <a:t>Άλλα σημαντικά </a:t>
            </a:r>
            <a:r>
              <a:rPr lang="en-US" sz="2700" dirty="0" smtClean="0"/>
              <a:t>format </a:t>
            </a:r>
            <a:r>
              <a:rPr lang="el-GR" sz="2700" dirty="0" smtClean="0"/>
              <a:t>που συναντάμε συχνά είναι τα </a:t>
            </a:r>
            <a:r>
              <a:rPr lang="en-US" sz="2700" dirty="0" smtClean="0"/>
              <a:t>JPEG, GIF, BMP, PNG, DICOM (</a:t>
            </a:r>
            <a:r>
              <a:rPr lang="el-GR" sz="2700" dirty="0" smtClean="0"/>
              <a:t>για ιατρικές εικόνες)</a:t>
            </a:r>
          </a:p>
          <a:p>
            <a:endParaRPr lang="el-GR" sz="2700" dirty="0" smtClean="0"/>
          </a:p>
        </p:txBody>
      </p:sp>
    </p:spTree>
    <p:extLst>
      <p:ext uri="{BB962C8B-B14F-4D97-AF65-F5344CB8AC3E}">
        <p14:creationId xmlns:p14="http://schemas.microsoft.com/office/powerpoint/2010/main" val="3872757586"/>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JPEG </a:t>
            </a:r>
            <a:r>
              <a:rPr lang="en-US" dirty="0"/>
              <a:t>Format </a:t>
            </a:r>
          </a:p>
        </p:txBody>
      </p:sp>
      <p:sp>
        <p:nvSpPr>
          <p:cNvPr id="3" name="Content Placeholder 2"/>
          <p:cNvSpPr>
            <a:spLocks noGrp="1"/>
          </p:cNvSpPr>
          <p:nvPr>
            <p:ph idx="1"/>
          </p:nvPr>
        </p:nvSpPr>
        <p:spPr/>
        <p:txBody>
          <a:bodyPr/>
          <a:lstStyle/>
          <a:p>
            <a:r>
              <a:rPr lang="el-GR" sz="1800" dirty="0" smtClean="0"/>
              <a:t>Η </a:t>
            </a:r>
            <a:r>
              <a:rPr lang="el-GR" sz="1800" dirty="0"/>
              <a:t>JPEG (Joint </a:t>
            </a:r>
            <a:r>
              <a:rPr lang="el-GR" sz="1800" dirty="0" err="1"/>
              <a:t>Photographic</a:t>
            </a:r>
            <a:r>
              <a:rPr lang="el-GR" sz="1800" dirty="0"/>
              <a:t> </a:t>
            </a:r>
            <a:r>
              <a:rPr lang="el-GR" sz="1800" dirty="0" err="1"/>
              <a:t>Experts</a:t>
            </a:r>
            <a:r>
              <a:rPr lang="el-GR" sz="1800" dirty="0"/>
              <a:t> </a:t>
            </a:r>
            <a:r>
              <a:rPr lang="el-GR" sz="1800" dirty="0" err="1"/>
              <a:t>Group</a:t>
            </a:r>
            <a:r>
              <a:rPr lang="el-GR" sz="1800" dirty="0"/>
              <a:t>) είναι μια μέθοδος συμπίεσης </a:t>
            </a:r>
            <a:r>
              <a:rPr lang="el-GR" sz="1800" dirty="0" smtClean="0"/>
              <a:t>με απώλεια. </a:t>
            </a:r>
            <a:r>
              <a:rPr lang="el-GR" sz="1800" dirty="0"/>
              <a:t>Οι συμπιεσμένες εικόνες JPEG αποθηκεύονται συνήθως στη μορφή αρχείου JFIF (</a:t>
            </a:r>
            <a:r>
              <a:rPr lang="el-GR" sz="1800" dirty="0" err="1"/>
              <a:t>Format</a:t>
            </a:r>
            <a:r>
              <a:rPr lang="el-GR" sz="1800" dirty="0"/>
              <a:t> JPEG </a:t>
            </a:r>
            <a:r>
              <a:rPr lang="el-GR" sz="1800" dirty="0" err="1"/>
              <a:t>File</a:t>
            </a:r>
            <a:r>
              <a:rPr lang="el-GR" sz="1800" dirty="0"/>
              <a:t> </a:t>
            </a:r>
            <a:r>
              <a:rPr lang="el-GR" sz="1800" dirty="0" err="1"/>
              <a:t>Interchange</a:t>
            </a:r>
            <a:r>
              <a:rPr lang="el-GR" sz="1800" dirty="0"/>
              <a:t> </a:t>
            </a:r>
            <a:r>
              <a:rPr lang="el-GR" sz="1800" dirty="0" err="1"/>
              <a:t>Format</a:t>
            </a:r>
            <a:r>
              <a:rPr lang="el-GR" sz="1800" dirty="0"/>
              <a:t>). Η επέκταση αρχείου JPEG / JFIF είναι JPG ή JPEG. Σχεδόν κάθε ψηφιακή φωτογραφική μηχανή μπορεί να αποθηκεύσει εικόνες σε μορφή JPEG / JFIF, η οποία υποστηρίζει εικόνες </a:t>
            </a:r>
            <a:r>
              <a:rPr lang="en-US" sz="1800" dirty="0" smtClean="0"/>
              <a:t>grayscale </a:t>
            </a:r>
            <a:r>
              <a:rPr lang="el-GR" sz="1800" dirty="0" smtClean="0"/>
              <a:t>8 </a:t>
            </a:r>
            <a:r>
              <a:rPr lang="el-GR" sz="1800" dirty="0" err="1"/>
              <a:t>bit</a:t>
            </a:r>
            <a:r>
              <a:rPr lang="el-GR" sz="1800" dirty="0"/>
              <a:t> και </a:t>
            </a:r>
            <a:r>
              <a:rPr lang="el-GR" sz="1800" dirty="0" smtClean="0"/>
              <a:t>έγχρωμες εικόνες 24 </a:t>
            </a:r>
            <a:r>
              <a:rPr lang="el-GR" sz="1800" dirty="0" err="1"/>
              <a:t>bit</a:t>
            </a:r>
            <a:r>
              <a:rPr lang="el-GR" sz="1800" dirty="0"/>
              <a:t> (οκτώ </a:t>
            </a:r>
            <a:r>
              <a:rPr lang="en-US" sz="1800" dirty="0" smtClean="0"/>
              <a:t>bits </a:t>
            </a:r>
            <a:r>
              <a:rPr lang="el-GR" sz="1800" dirty="0" smtClean="0"/>
              <a:t>για </a:t>
            </a:r>
            <a:r>
              <a:rPr lang="el-GR" sz="1800" dirty="0"/>
              <a:t>κόκκινο, πράσινο και μπλε). </a:t>
            </a:r>
            <a:endParaRPr lang="en-US" sz="1800" dirty="0" smtClean="0"/>
          </a:p>
          <a:p>
            <a:r>
              <a:rPr lang="el-GR" sz="1800" dirty="0" smtClean="0"/>
              <a:t>Το </a:t>
            </a:r>
            <a:r>
              <a:rPr lang="el-GR" sz="1800" dirty="0"/>
              <a:t>JPEG εφαρμόζει συμπίεση απώλειας σε εικόνες, γεγονός που μπορεί να οδηγήσει σε σημαντική μείωση του μεγέθους του αρχείου. Οι εφαρμογές μπορούν να καθορίσουν το βαθμό συμπίεσης που πρέπει να εφαρμοστεί </a:t>
            </a:r>
            <a:r>
              <a:rPr lang="el-GR" sz="1800" dirty="0" smtClean="0"/>
              <a:t>ενώ </a:t>
            </a:r>
            <a:r>
              <a:rPr lang="el-GR" sz="1800" dirty="0"/>
              <a:t>το μέγεθος της συμπίεσης επηρεάζει την οπτική ποιότητα του αποτελέσματος. </a:t>
            </a:r>
            <a:endParaRPr lang="el-GR" sz="1800" dirty="0" smtClean="0"/>
          </a:p>
          <a:p>
            <a:r>
              <a:rPr lang="el-GR" sz="1800" dirty="0" smtClean="0"/>
              <a:t>Όταν </a:t>
            </a:r>
            <a:r>
              <a:rPr lang="el-GR" sz="1800" dirty="0"/>
              <a:t>δεν είναι πάρα πολύ μεγάλη, η συμπίεση δεν επηρεάζει αισθητά ή μειώνει την ποιότητα της εικόνας, αλλά τα αρχεία JPEG υφίστανται </a:t>
            </a:r>
            <a:r>
              <a:rPr lang="el-GR" sz="1800" dirty="0" smtClean="0"/>
              <a:t>διαδοχικές υποβαθμίσεις όταν </a:t>
            </a:r>
            <a:r>
              <a:rPr lang="el-GR" sz="1800" dirty="0"/>
              <a:t>τροποποιούνται και αποθηκεύονται επανειλημμένα. (Το JPEG παρέχει επίσης αποθήκευση εικόνων χωρίς απώλειες, αλλά η έκδοση χωρίς απώλειες δεν υποστηρίζεται ευρέως.)</a:t>
            </a:r>
            <a:endParaRPr lang="en-US" sz="1800" dirty="0"/>
          </a:p>
        </p:txBody>
      </p:sp>
      <p:sp>
        <p:nvSpPr>
          <p:cNvPr id="4" name="Rectangle 3"/>
          <p:cNvSpPr/>
          <p:nvPr/>
        </p:nvSpPr>
        <p:spPr>
          <a:xfrm>
            <a:off x="6228184" y="6237311"/>
            <a:ext cx="3024336" cy="261519"/>
          </a:xfrm>
          <a:prstGeom prst="rect">
            <a:avLst/>
          </a:prstGeom>
        </p:spPr>
        <p:txBody>
          <a:bodyPr wrap="square">
            <a:spAutoFit/>
          </a:bodyPr>
          <a:lstStyle/>
          <a:p>
            <a:r>
              <a:rPr lang="en-US" sz="1100" dirty="0"/>
              <a:t>https://en.wikipedia.org/wiki/Image_file_formats</a:t>
            </a:r>
          </a:p>
        </p:txBody>
      </p:sp>
    </p:spTree>
    <p:extLst>
      <p:ext uri="{BB962C8B-B14F-4D97-AF65-F5344CB8AC3E}">
        <p14:creationId xmlns:p14="http://schemas.microsoft.com/office/powerpoint/2010/main" val="1421235846"/>
      </p:ext>
    </p:extLst>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TIFF Format</a:t>
            </a:r>
            <a:endParaRPr lang="en-US" dirty="0"/>
          </a:p>
        </p:txBody>
      </p:sp>
      <p:sp>
        <p:nvSpPr>
          <p:cNvPr id="3" name="Content Placeholder 2"/>
          <p:cNvSpPr>
            <a:spLocks noGrp="1"/>
          </p:cNvSpPr>
          <p:nvPr>
            <p:ph idx="1"/>
          </p:nvPr>
        </p:nvSpPr>
        <p:spPr/>
        <p:txBody>
          <a:bodyPr/>
          <a:lstStyle/>
          <a:p>
            <a:r>
              <a:rPr lang="el-GR" sz="1600" dirty="0" smtClean="0"/>
              <a:t>Η </a:t>
            </a:r>
            <a:r>
              <a:rPr lang="el-GR" sz="1600" dirty="0"/>
              <a:t>μορφή TIFF </a:t>
            </a:r>
            <a:r>
              <a:rPr lang="el-GR" sz="1600" dirty="0" smtClean="0"/>
              <a:t>(</a:t>
            </a:r>
            <a:r>
              <a:rPr lang="en-US" sz="1600" dirty="0"/>
              <a:t>Tagged Image File Format</a:t>
            </a:r>
            <a:r>
              <a:rPr lang="el-GR" sz="1600" dirty="0" smtClean="0"/>
              <a:t>) </a:t>
            </a:r>
            <a:r>
              <a:rPr lang="el-GR" sz="1600" dirty="0"/>
              <a:t>είναι μια ευέλικτη μορφή που κανονικά αποθηκεύει οκτώ </a:t>
            </a:r>
            <a:r>
              <a:rPr lang="el-GR" sz="1600" dirty="0" err="1"/>
              <a:t>bits</a:t>
            </a:r>
            <a:r>
              <a:rPr lang="el-GR" sz="1600" dirty="0"/>
              <a:t> ή δεκαέξι </a:t>
            </a:r>
            <a:r>
              <a:rPr lang="el-GR" sz="1600" dirty="0" err="1"/>
              <a:t>bits</a:t>
            </a:r>
            <a:r>
              <a:rPr lang="el-GR" sz="1600" dirty="0"/>
              <a:t> ανά χρώμα (κόκκινο, πράσινο, μπλε) </a:t>
            </a:r>
            <a:r>
              <a:rPr lang="el-GR" sz="1600" dirty="0" smtClean="0"/>
              <a:t>συνολικά 24 </a:t>
            </a:r>
            <a:r>
              <a:rPr lang="el-GR" sz="1600" dirty="0" err="1"/>
              <a:t>bit</a:t>
            </a:r>
            <a:r>
              <a:rPr lang="el-GR" sz="1600" dirty="0"/>
              <a:t> και 48 </a:t>
            </a:r>
            <a:r>
              <a:rPr lang="el-GR" sz="1600" dirty="0" err="1"/>
              <a:t>bits</a:t>
            </a:r>
            <a:r>
              <a:rPr lang="el-GR" sz="1600" dirty="0"/>
              <a:t>, αντίστοιχα, συνήθως χρησιμοποιώντας το όνομα αρχείου TIFF ή </a:t>
            </a:r>
            <a:r>
              <a:rPr lang="el-GR" sz="1600" dirty="0" smtClean="0"/>
              <a:t>TIF. </a:t>
            </a:r>
          </a:p>
          <a:p>
            <a:r>
              <a:rPr lang="el-GR" sz="1600" dirty="0"/>
              <a:t>Το TIFF σχεδιάστηκε για να είναι εύκολα </a:t>
            </a:r>
            <a:r>
              <a:rPr lang="el-GR" sz="1600" dirty="0" smtClean="0"/>
              <a:t>επεκτάσιμο </a:t>
            </a:r>
            <a:r>
              <a:rPr lang="el-GR" sz="1600" dirty="0"/>
              <a:t>και πολλοί </a:t>
            </a:r>
            <a:r>
              <a:rPr lang="el-GR" sz="1600" dirty="0" smtClean="0"/>
              <a:t>έχουν </a:t>
            </a:r>
            <a:r>
              <a:rPr lang="el-GR" sz="1600" dirty="0"/>
              <a:t>εισαγάγει ιδιόκτητες ετικέτες ειδικής χρήσης - με αποτέλεσμα </a:t>
            </a:r>
            <a:r>
              <a:rPr lang="el-GR" sz="1600" dirty="0" smtClean="0"/>
              <a:t>κανένα πρόγραμμα να μπορεί να χειριστεί ‘όλα τα </a:t>
            </a:r>
            <a:r>
              <a:rPr lang="el-GR" sz="1600" dirty="0" err="1" smtClean="0"/>
              <a:t>αρχείαTIFF</a:t>
            </a:r>
            <a:r>
              <a:rPr lang="el-GR" sz="1600" dirty="0"/>
              <a:t>. </a:t>
            </a:r>
            <a:endParaRPr lang="el-GR" sz="1600" dirty="0" smtClean="0"/>
          </a:p>
          <a:p>
            <a:r>
              <a:rPr lang="el-GR" sz="1600" dirty="0" smtClean="0"/>
              <a:t>Τα </a:t>
            </a:r>
            <a:r>
              <a:rPr lang="el-GR" sz="1600" dirty="0" err="1"/>
              <a:t>TIFFs</a:t>
            </a:r>
            <a:r>
              <a:rPr lang="el-GR" sz="1600" dirty="0"/>
              <a:t> μπορεί να είναι </a:t>
            </a:r>
            <a:r>
              <a:rPr lang="el-GR" sz="1600" dirty="0" smtClean="0"/>
              <a:t>με ή </a:t>
            </a:r>
            <a:r>
              <a:rPr lang="el-GR" sz="1600" dirty="0"/>
              <a:t>χωρίς απώλειες, ανάλογα με την τεχνική επιλογή για την αποθήκευση των δεδομένων </a:t>
            </a:r>
            <a:r>
              <a:rPr lang="el-GR" sz="1600" dirty="0" err="1"/>
              <a:t>εικονοστοιχείων</a:t>
            </a:r>
            <a:r>
              <a:rPr lang="el-GR" sz="1600" dirty="0"/>
              <a:t>. </a:t>
            </a:r>
            <a:endParaRPr lang="el-GR" sz="1600" dirty="0" smtClean="0"/>
          </a:p>
          <a:p>
            <a:r>
              <a:rPr lang="el-GR" sz="1600" dirty="0" smtClean="0"/>
              <a:t>Ορισμένες </a:t>
            </a:r>
            <a:r>
              <a:rPr lang="el-GR" sz="1600" dirty="0"/>
              <a:t>ψηφιακές κάμερες μπορούν να αποθηκεύσουν εικόνες σε μορφή TIFF, χρησιμοποιώντας τον αλγόριθμο συμπίεσης LZW για αποθήκευση χωρίς απώλειες. </a:t>
            </a:r>
            <a:endParaRPr lang="el-GR" sz="1600" dirty="0" smtClean="0"/>
          </a:p>
          <a:p>
            <a:r>
              <a:rPr lang="el-GR" sz="1600" dirty="0" smtClean="0"/>
              <a:t>Η </a:t>
            </a:r>
            <a:r>
              <a:rPr lang="el-GR" sz="1600" dirty="0"/>
              <a:t>μορφή εικόνας TIFF δεν υποστηρίζεται ευρέως από προγράμματα περιήγησης ιστού. Το </a:t>
            </a:r>
            <a:endParaRPr lang="el-GR" sz="1600" dirty="0" smtClean="0"/>
          </a:p>
          <a:p>
            <a:r>
              <a:rPr lang="el-GR" sz="1600" dirty="0" smtClean="0"/>
              <a:t>TIFF </a:t>
            </a:r>
            <a:r>
              <a:rPr lang="el-GR" sz="1600" dirty="0"/>
              <a:t>παραμένει ευρέως αποδεκτό ως πρότυπο αρχείου φωτογραφιών στην </a:t>
            </a:r>
            <a:r>
              <a:rPr lang="el-GR" sz="1600" dirty="0" smtClean="0"/>
              <a:t>βιομηχανία εκτύπωσης</a:t>
            </a:r>
            <a:r>
              <a:rPr lang="el-GR" sz="1600" dirty="0"/>
              <a:t>. </a:t>
            </a:r>
            <a:endParaRPr lang="el-GR" sz="1600" dirty="0" smtClean="0"/>
          </a:p>
          <a:p>
            <a:r>
              <a:rPr lang="el-GR" sz="1600" dirty="0" smtClean="0"/>
              <a:t>Τα </a:t>
            </a:r>
            <a:r>
              <a:rPr lang="el-GR" sz="1600" dirty="0"/>
              <a:t>πακέτα λογισμικού OCR (Οπτική αναγνώριση χαρακτήρων) συνήθως δημιουργούν κάποια μορφή εικόνας TIFF (συχνά </a:t>
            </a:r>
            <a:r>
              <a:rPr lang="el-GR" sz="1600" dirty="0" smtClean="0"/>
              <a:t>μονοχρωματική) </a:t>
            </a:r>
            <a:r>
              <a:rPr lang="el-GR" sz="1600" dirty="0"/>
              <a:t>για σελίδες σαρωμένου κειμένου.</a:t>
            </a:r>
            <a:r>
              <a:rPr lang="en-US" sz="1600" dirty="0" smtClean="0"/>
              <a:t> </a:t>
            </a:r>
            <a:endParaRPr lang="en-US" sz="1600" dirty="0"/>
          </a:p>
        </p:txBody>
      </p:sp>
      <p:sp>
        <p:nvSpPr>
          <p:cNvPr id="4" name="Rectangle 3"/>
          <p:cNvSpPr/>
          <p:nvPr/>
        </p:nvSpPr>
        <p:spPr>
          <a:xfrm>
            <a:off x="6228184" y="6237311"/>
            <a:ext cx="3024336" cy="261519"/>
          </a:xfrm>
          <a:prstGeom prst="rect">
            <a:avLst/>
          </a:prstGeom>
        </p:spPr>
        <p:txBody>
          <a:bodyPr wrap="square">
            <a:spAutoFit/>
          </a:bodyPr>
          <a:lstStyle/>
          <a:p>
            <a:r>
              <a:rPr lang="en-US" sz="1100" dirty="0"/>
              <a:t>https://en.wikipedia.org/wiki/Image_file_formats</a:t>
            </a:r>
          </a:p>
        </p:txBody>
      </p:sp>
    </p:spTree>
    <p:extLst>
      <p:ext uri="{BB962C8B-B14F-4D97-AF65-F5344CB8AC3E}">
        <p14:creationId xmlns:p14="http://schemas.microsoft.com/office/powerpoint/2010/main" val="2978355898"/>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 Format</a:t>
            </a:r>
            <a:endParaRPr lang="en-US" dirty="0"/>
          </a:p>
        </p:txBody>
      </p:sp>
      <p:sp>
        <p:nvSpPr>
          <p:cNvPr id="3" name="Content Placeholder 2"/>
          <p:cNvSpPr>
            <a:spLocks noGrp="1"/>
          </p:cNvSpPr>
          <p:nvPr>
            <p:ph idx="1"/>
          </p:nvPr>
        </p:nvSpPr>
        <p:spPr/>
        <p:txBody>
          <a:bodyPr/>
          <a:lstStyle/>
          <a:p>
            <a:r>
              <a:rPr lang="el-GR" sz="2000" dirty="0" smtClean="0"/>
              <a:t>Το </a:t>
            </a:r>
            <a:r>
              <a:rPr lang="el-GR" sz="2000" dirty="0"/>
              <a:t>GIF (</a:t>
            </a:r>
            <a:r>
              <a:rPr lang="el-GR" sz="2000" dirty="0" err="1"/>
              <a:t>Graphics</a:t>
            </a:r>
            <a:r>
              <a:rPr lang="el-GR" sz="2000" dirty="0"/>
              <a:t> </a:t>
            </a:r>
            <a:r>
              <a:rPr lang="el-GR" sz="2000" dirty="0" err="1"/>
              <a:t>Interchange</a:t>
            </a:r>
            <a:r>
              <a:rPr lang="el-GR" sz="2000" dirty="0"/>
              <a:t> </a:t>
            </a:r>
            <a:r>
              <a:rPr lang="el-GR" sz="2000" dirty="0" err="1"/>
              <a:t>Format</a:t>
            </a:r>
            <a:r>
              <a:rPr lang="el-GR" sz="2000" dirty="0"/>
              <a:t>) είναι σε κανονική χρήση περιορισμένο σε παλέτα 8-bit ή σε 256 χρώματα (ενώ το βάθος χρώματος 24-bit είναι τεχνικά δυνατό). </a:t>
            </a:r>
            <a:endParaRPr lang="en-US" sz="2000" dirty="0" smtClean="0"/>
          </a:p>
          <a:p>
            <a:r>
              <a:rPr lang="el-GR" sz="2000" dirty="0" smtClean="0"/>
              <a:t>Το </a:t>
            </a:r>
            <a:r>
              <a:rPr lang="el-GR" sz="2000" dirty="0"/>
              <a:t>GIF είναι το πιο κατάλληλο για την αποθήκευση γραφικών με λίγα χρώματα, όπως απλά διαγράμματα, σχήματα, λογότυπα και εικόνες στυλ κινουμένων σχεδίων, καθώς χρησιμοποιεί συμπίεση LZW χωρίς απώλειες, η οποία είναι πιο αποτελεσματική όταν </a:t>
            </a:r>
            <a:r>
              <a:rPr lang="el-GR" sz="2000" dirty="0" smtClean="0"/>
              <a:t>μεγάλες </a:t>
            </a:r>
            <a:r>
              <a:rPr lang="el-GR" sz="2000" dirty="0"/>
              <a:t>περιοχές έχουν ένα μόνο χρώμα και λιγότερο αποτελεσματικές για φωτογραφικές </a:t>
            </a:r>
            <a:r>
              <a:rPr lang="el-GR" sz="2000" dirty="0" smtClean="0"/>
              <a:t>εικόνες</a:t>
            </a:r>
            <a:r>
              <a:rPr lang="el-GR" sz="2000" dirty="0"/>
              <a:t>. </a:t>
            </a:r>
            <a:endParaRPr lang="en-US" sz="2000" dirty="0" smtClean="0"/>
          </a:p>
          <a:p>
            <a:r>
              <a:rPr lang="el-GR" sz="2000" dirty="0" smtClean="0"/>
              <a:t>Λόγω </a:t>
            </a:r>
            <a:r>
              <a:rPr lang="el-GR" sz="2000" dirty="0"/>
              <a:t>της απλότητας και της </a:t>
            </a:r>
            <a:r>
              <a:rPr lang="el-GR" sz="2000" dirty="0" smtClean="0"/>
              <a:t>παλαιότητας του </a:t>
            </a:r>
            <a:r>
              <a:rPr lang="el-GR" sz="2000" dirty="0"/>
              <a:t>GIF, πέτυχε σχεδόν καθολική υποστήριξη λογισμικού. Λόγω των δυνατοτήτων του </a:t>
            </a:r>
            <a:r>
              <a:rPr lang="el-GR" sz="2000" dirty="0" smtClean="0"/>
              <a:t>για </a:t>
            </a:r>
            <a:r>
              <a:rPr lang="el-GR" sz="2000" dirty="0" err="1" smtClean="0"/>
              <a:t>animation</a:t>
            </a:r>
            <a:r>
              <a:rPr lang="el-GR" sz="2000" dirty="0"/>
              <a:t>, εξακολουθεί να χρησιμοποιείται ευρέως για την παροχή </a:t>
            </a:r>
            <a:r>
              <a:rPr lang="el-GR" sz="2000" dirty="0" smtClean="0"/>
              <a:t>εικόνας με εφέ </a:t>
            </a:r>
            <a:r>
              <a:rPr lang="el-GR" sz="2000" dirty="0"/>
              <a:t>κίνησης, παρά τη χαμηλή αναλογία συμπίεσης σε σύγκριση με τις σύγχρονες μορφές βίντεο.</a:t>
            </a:r>
            <a:endParaRPr lang="en-US" sz="2000" dirty="0"/>
          </a:p>
        </p:txBody>
      </p:sp>
      <p:sp>
        <p:nvSpPr>
          <p:cNvPr id="4" name="Rectangle 3"/>
          <p:cNvSpPr/>
          <p:nvPr/>
        </p:nvSpPr>
        <p:spPr>
          <a:xfrm>
            <a:off x="6228184" y="6237311"/>
            <a:ext cx="3024336" cy="261519"/>
          </a:xfrm>
          <a:prstGeom prst="rect">
            <a:avLst/>
          </a:prstGeom>
        </p:spPr>
        <p:txBody>
          <a:bodyPr wrap="square">
            <a:spAutoFit/>
          </a:bodyPr>
          <a:lstStyle/>
          <a:p>
            <a:r>
              <a:rPr lang="en-US" sz="1100" dirty="0"/>
              <a:t>https://en.wikipedia.org/wiki/Image_file_formats</a:t>
            </a:r>
          </a:p>
        </p:txBody>
      </p:sp>
    </p:spTree>
    <p:extLst>
      <p:ext uri="{BB962C8B-B14F-4D97-AF65-F5344CB8AC3E}">
        <p14:creationId xmlns:p14="http://schemas.microsoft.com/office/powerpoint/2010/main" val="62280780"/>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BMP Format</a:t>
            </a:r>
            <a:endParaRPr lang="en-US" dirty="0"/>
          </a:p>
        </p:txBody>
      </p:sp>
      <p:sp>
        <p:nvSpPr>
          <p:cNvPr id="3" name="Content Placeholder 2"/>
          <p:cNvSpPr>
            <a:spLocks noGrp="1"/>
          </p:cNvSpPr>
          <p:nvPr>
            <p:ph idx="1"/>
          </p:nvPr>
        </p:nvSpPr>
        <p:spPr/>
        <p:txBody>
          <a:bodyPr/>
          <a:lstStyle/>
          <a:p>
            <a:r>
              <a:rPr lang="el-GR" sz="1800" dirty="0" smtClean="0"/>
              <a:t>Η </a:t>
            </a:r>
            <a:r>
              <a:rPr lang="el-GR" sz="1800" dirty="0"/>
              <a:t>μορφή αρχείου BMP (</a:t>
            </a:r>
            <a:r>
              <a:rPr lang="el-GR" sz="1800" dirty="0" err="1"/>
              <a:t>Bitmap</a:t>
            </a:r>
            <a:r>
              <a:rPr lang="el-GR" sz="1800" dirty="0"/>
              <a:t> των Windows) χειρίζεται γραφικά αρχεία μέσα στο λειτουργικό σύστημα Microsoft Windows. Συνήθως, τα αρχεία BMP είναι ασυμπίεστα, και συνεπώς μεγάλα και χωρίς απώλειες. το πλεονέκτημά τους είναι η απλή δομή και η ευρεία αποδοχή τους στα προγράμματα των Windows</a:t>
            </a:r>
            <a:r>
              <a:rPr lang="el-GR" sz="1800" dirty="0" smtClean="0"/>
              <a:t>.</a:t>
            </a:r>
            <a:endParaRPr lang="el-GR" sz="1800" dirty="0"/>
          </a:p>
        </p:txBody>
      </p:sp>
      <p:sp>
        <p:nvSpPr>
          <p:cNvPr id="5" name="Rectangle 4"/>
          <p:cNvSpPr/>
          <p:nvPr/>
        </p:nvSpPr>
        <p:spPr>
          <a:xfrm>
            <a:off x="6228184" y="6237311"/>
            <a:ext cx="3024336" cy="261519"/>
          </a:xfrm>
          <a:prstGeom prst="rect">
            <a:avLst/>
          </a:prstGeom>
        </p:spPr>
        <p:txBody>
          <a:bodyPr wrap="square">
            <a:spAutoFit/>
          </a:bodyPr>
          <a:lstStyle/>
          <a:p>
            <a:r>
              <a:rPr lang="en-US" sz="1100" dirty="0"/>
              <a:t>https://en.wikipedia.org/wiki/Image_file_formats</a:t>
            </a:r>
          </a:p>
        </p:txBody>
      </p:sp>
    </p:spTree>
    <p:extLst>
      <p:ext uri="{BB962C8B-B14F-4D97-AF65-F5344CB8AC3E}">
        <p14:creationId xmlns:p14="http://schemas.microsoft.com/office/powerpoint/2010/main" val="3854989710"/>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PNG Format</a:t>
            </a:r>
            <a:endParaRPr lang="en-US" dirty="0"/>
          </a:p>
        </p:txBody>
      </p:sp>
      <p:sp>
        <p:nvSpPr>
          <p:cNvPr id="3" name="Content Placeholder 2"/>
          <p:cNvSpPr>
            <a:spLocks noGrp="1"/>
          </p:cNvSpPr>
          <p:nvPr>
            <p:ph idx="1"/>
          </p:nvPr>
        </p:nvSpPr>
        <p:spPr/>
        <p:txBody>
          <a:bodyPr/>
          <a:lstStyle/>
          <a:p>
            <a:r>
              <a:rPr lang="el-GR" sz="1600" dirty="0" smtClean="0"/>
              <a:t>Η </a:t>
            </a:r>
            <a:r>
              <a:rPr lang="el-GR" sz="1600" dirty="0"/>
              <a:t>μορφή αρχείου PNG (</a:t>
            </a:r>
            <a:r>
              <a:rPr lang="el-GR" sz="1600" dirty="0" err="1"/>
              <a:t>Portable</a:t>
            </a:r>
            <a:r>
              <a:rPr lang="el-GR" sz="1600" dirty="0"/>
              <a:t> </a:t>
            </a:r>
            <a:r>
              <a:rPr lang="el-GR" sz="1600" dirty="0" err="1"/>
              <a:t>Network</a:t>
            </a:r>
            <a:r>
              <a:rPr lang="el-GR" sz="1600" dirty="0"/>
              <a:t> </a:t>
            </a:r>
            <a:r>
              <a:rPr lang="el-GR" sz="1600" dirty="0" err="1"/>
              <a:t>Graphics</a:t>
            </a:r>
            <a:r>
              <a:rPr lang="el-GR" sz="1600" dirty="0"/>
              <a:t>) δημιουργήθηκε ως </a:t>
            </a:r>
            <a:r>
              <a:rPr lang="el-GR" sz="1600" dirty="0" smtClean="0"/>
              <a:t>δωρεάν</a:t>
            </a:r>
            <a:r>
              <a:rPr lang="en-US" sz="1600" dirty="0"/>
              <a:t>, open-source</a:t>
            </a:r>
            <a:r>
              <a:rPr lang="el-GR" sz="1600" dirty="0" smtClean="0"/>
              <a:t> </a:t>
            </a:r>
            <a:r>
              <a:rPr lang="el-GR" sz="1600" dirty="0"/>
              <a:t>εναλλακτική λύση για το GIF. Η μορφή αρχείου PNG υποστηρίζει παλέτες οθονών οκτώ </a:t>
            </a:r>
            <a:r>
              <a:rPr lang="el-GR" sz="1600" dirty="0" err="1"/>
              <a:t>bits</a:t>
            </a:r>
            <a:r>
              <a:rPr lang="el-GR" sz="1600" dirty="0"/>
              <a:t> (με προαιρετική διαφάνεια για όλα τα χρώματα παλετών) και 24 </a:t>
            </a:r>
            <a:r>
              <a:rPr lang="el-GR" sz="1600" dirty="0" err="1"/>
              <a:t>bit</a:t>
            </a:r>
            <a:r>
              <a:rPr lang="el-GR" sz="1600" dirty="0"/>
              <a:t> </a:t>
            </a:r>
            <a:r>
              <a:rPr lang="el-GR" sz="1600" dirty="0" err="1"/>
              <a:t>truecolor</a:t>
            </a:r>
            <a:r>
              <a:rPr lang="el-GR" sz="1600" dirty="0"/>
              <a:t> (16 εκατομμύρια χρώματα) ή </a:t>
            </a:r>
            <a:r>
              <a:rPr lang="el-GR" sz="1600" dirty="0" err="1"/>
              <a:t>truecolor</a:t>
            </a:r>
            <a:r>
              <a:rPr lang="el-GR" sz="1600" dirty="0"/>
              <a:t> 48 </a:t>
            </a:r>
            <a:r>
              <a:rPr lang="el-GR" sz="1600" dirty="0" err="1"/>
              <a:t>bit</a:t>
            </a:r>
            <a:r>
              <a:rPr lang="el-GR" sz="1600" dirty="0"/>
              <a:t> </a:t>
            </a:r>
            <a:r>
              <a:rPr lang="el-GR" sz="1600" dirty="0" smtClean="0"/>
              <a:t>- </a:t>
            </a:r>
            <a:r>
              <a:rPr lang="el-GR" sz="1600" dirty="0"/>
              <a:t>ενώ το GIF υποστηρίζει μόνο 256 χρώματα και ένα ενιαίο διαφανές χρώμα.</a:t>
            </a:r>
          </a:p>
          <a:p>
            <a:r>
              <a:rPr lang="el-GR" sz="1600" dirty="0"/>
              <a:t>Σε σύγκριση με το JPEG, το PNG υπερέχει όταν η εικόνα έχει μεγάλες, ομοιόμορφα χρωματισμένες περιοχές. Ακόμη και για φωτογραφίες - όπου η JPEG είναι συχνά η επιλογή </a:t>
            </a:r>
            <a:r>
              <a:rPr lang="el-GR" sz="1600" dirty="0" smtClean="0"/>
              <a:t>καθώς </a:t>
            </a:r>
            <a:r>
              <a:rPr lang="el-GR" sz="1600" dirty="0"/>
              <a:t>η τεχνική συμπίεσης της αποδίδει συνήθως μικρότερα μεγέθη αρχείων - το PNG είναι ακόμα κατάλληλο για την αποθήκευση εικόνων κατά τη διαδικασία επεξεργασίας λόγω της απώλειας της συμπίεσης.</a:t>
            </a:r>
          </a:p>
          <a:p>
            <a:r>
              <a:rPr lang="el-GR" sz="1600" dirty="0"/>
              <a:t>Το PNG </a:t>
            </a:r>
            <a:r>
              <a:rPr lang="el-GR" sz="1600" dirty="0" smtClean="0"/>
              <a:t>μπορεί </a:t>
            </a:r>
            <a:r>
              <a:rPr lang="el-GR" sz="1600" dirty="0"/>
              <a:t>επίσης να αντικαταστήσει πολλές κοινές χρήσεις του TIFF. Υποστηρίζονται εικόνες ευρετηρίου, </a:t>
            </a:r>
            <a:r>
              <a:rPr lang="en-US" sz="1600" dirty="0"/>
              <a:t>grayscale, </a:t>
            </a:r>
            <a:r>
              <a:rPr lang="el-GR" sz="1600" dirty="0" smtClean="0"/>
              <a:t>και </a:t>
            </a:r>
            <a:r>
              <a:rPr lang="en-US" sz="1600" dirty="0" err="1" smtClean="0"/>
              <a:t>truecolor</a:t>
            </a:r>
            <a:r>
              <a:rPr lang="en-US" sz="1600" dirty="0" smtClean="0"/>
              <a:t> </a:t>
            </a:r>
            <a:r>
              <a:rPr lang="el-GR" sz="1600" dirty="0" smtClean="0"/>
              <a:t>. </a:t>
            </a:r>
          </a:p>
          <a:p>
            <a:r>
              <a:rPr lang="el-GR" sz="1600" dirty="0" smtClean="0"/>
              <a:t>Το </a:t>
            </a:r>
            <a:r>
              <a:rPr lang="el-GR" sz="1600" dirty="0"/>
              <a:t>PNG μπορεί να αποθηκεύσει δεδομένα </a:t>
            </a:r>
            <a:r>
              <a:rPr lang="el-GR" sz="1600" dirty="0" err="1" smtClean="0"/>
              <a:t>γάμμα</a:t>
            </a:r>
            <a:r>
              <a:rPr lang="en-US" sz="1600" dirty="0" smtClean="0"/>
              <a:t> </a:t>
            </a:r>
            <a:r>
              <a:rPr lang="el-GR" sz="1600" dirty="0" smtClean="0"/>
              <a:t>παραμέτρου </a:t>
            </a:r>
            <a:r>
              <a:rPr lang="el-GR" sz="1600" dirty="0"/>
              <a:t>και χρωματογραφίας για βελτιωμένη αντιστοίχιση χρώματος σε ετερογενείς πλατφόρμες.</a:t>
            </a:r>
          </a:p>
          <a:p>
            <a:r>
              <a:rPr lang="el-GR" sz="1600" dirty="0"/>
              <a:t>Το PNG έχει σχεδιαστεί για να λειτουργεί καλά σε εφαρμογές προβολής στο διαδίκτυο, όπως προγράμματα περιήγησης στο διαδίκτυο, και μπορεί να μεταδοθεί πλήρως με μια προοδευτική επιλογή εμφάνισης. </a:t>
            </a:r>
          </a:p>
          <a:p>
            <a:r>
              <a:rPr lang="el-GR" sz="1600" dirty="0"/>
              <a:t>Τα </a:t>
            </a:r>
            <a:r>
              <a:rPr lang="en-US" sz="1600" dirty="0" smtClean="0"/>
              <a:t>animated formats </a:t>
            </a:r>
            <a:r>
              <a:rPr lang="el-GR" sz="1600" dirty="0" smtClean="0"/>
              <a:t>που </a:t>
            </a:r>
            <a:r>
              <a:rPr lang="el-GR" sz="1600" dirty="0"/>
              <a:t>προέρχονται από PNG είναι MNG και APNG. Το τελευταίο υποστηρίζεται από τα </a:t>
            </a:r>
            <a:r>
              <a:rPr lang="el-GR" sz="1600" dirty="0" err="1"/>
              <a:t>Mozilla</a:t>
            </a:r>
            <a:r>
              <a:rPr lang="el-GR" sz="1600" dirty="0"/>
              <a:t> </a:t>
            </a:r>
            <a:r>
              <a:rPr lang="el-GR" sz="1600" dirty="0" err="1"/>
              <a:t>Firefox</a:t>
            </a:r>
            <a:r>
              <a:rPr lang="el-GR" sz="1600" dirty="0"/>
              <a:t> και </a:t>
            </a:r>
            <a:r>
              <a:rPr lang="el-GR" sz="1600" dirty="0" err="1"/>
              <a:t>Opera</a:t>
            </a:r>
            <a:r>
              <a:rPr lang="el-GR" sz="1600" dirty="0"/>
              <a:t> και είναι συμβατό με PNG.</a:t>
            </a:r>
            <a:endParaRPr lang="en-US" sz="1600" dirty="0"/>
          </a:p>
        </p:txBody>
      </p:sp>
      <p:sp>
        <p:nvSpPr>
          <p:cNvPr id="4" name="Rectangle 3"/>
          <p:cNvSpPr/>
          <p:nvPr/>
        </p:nvSpPr>
        <p:spPr>
          <a:xfrm>
            <a:off x="6228184" y="6237311"/>
            <a:ext cx="3024336" cy="261519"/>
          </a:xfrm>
          <a:prstGeom prst="rect">
            <a:avLst/>
          </a:prstGeom>
        </p:spPr>
        <p:txBody>
          <a:bodyPr wrap="square">
            <a:spAutoFit/>
          </a:bodyPr>
          <a:lstStyle/>
          <a:p>
            <a:r>
              <a:rPr lang="en-US" sz="1100" dirty="0"/>
              <a:t>https://en.wikipedia.org/wiki/Image_file_formats</a:t>
            </a:r>
          </a:p>
        </p:txBody>
      </p:sp>
    </p:spTree>
    <p:extLst>
      <p:ext uri="{BB962C8B-B14F-4D97-AF65-F5344CB8AC3E}">
        <p14:creationId xmlns:p14="http://schemas.microsoft.com/office/powerpoint/2010/main" val="716132793"/>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0" y="1700808"/>
            <a:ext cx="9144000" cy="935037"/>
          </a:xfrm>
          <a:prstGeom prst="rect">
            <a:avLst/>
          </a:prstGeom>
          <a:noFill/>
          <a:ln w="9525">
            <a:noFill/>
            <a:miter lim="800000"/>
            <a:headEnd/>
            <a:tailEnd/>
          </a:ln>
        </p:spPr>
        <p:txBody>
          <a:bodyPr/>
          <a:lstStyle/>
          <a:p>
            <a:pPr marL="266700" indent="-266700" algn="ctr" eaLnBrk="0" hangingPunct="0">
              <a:spcBef>
                <a:spcPct val="20000"/>
              </a:spcBef>
              <a:buClr>
                <a:srgbClr val="FF9933"/>
              </a:buClr>
              <a:buSzPct val="90000"/>
              <a:buFont typeface="Wingdings" pitchFamily="2" charset="2"/>
              <a:buNone/>
              <a:defRPr/>
            </a:pPr>
            <a:endParaRPr kumimoji="1" lang="el-GR" sz="3300" i="1" dirty="0" smtClean="0">
              <a:solidFill>
                <a:schemeClr val="tx1">
                  <a:lumMod val="65000"/>
                  <a:lumOff val="35000"/>
                </a:schemeClr>
              </a:solidFill>
              <a:effectLst>
                <a:reflection blurRad="6350" stA="55000" endA="300" endPos="45500" dir="5400000" sy="-100000" algn="bl" rotWithShape="0"/>
              </a:effectLst>
              <a:latin typeface="Arial" charset="0"/>
            </a:endParaRPr>
          </a:p>
          <a:p>
            <a:pPr marL="266700" indent="-266700" algn="ctr" eaLnBrk="0" hangingPunct="0">
              <a:spcBef>
                <a:spcPct val="20000"/>
              </a:spcBef>
              <a:buClr>
                <a:srgbClr val="FF9933"/>
              </a:buClr>
              <a:buSzPct val="90000"/>
              <a:buFont typeface="Wingdings" pitchFamily="2" charset="2"/>
              <a:buNone/>
              <a:defRPr/>
            </a:pPr>
            <a:endParaRPr kumimoji="1" lang="el-GR" sz="3300" i="1" dirty="0">
              <a:solidFill>
                <a:schemeClr val="tx1">
                  <a:lumMod val="65000"/>
                  <a:lumOff val="35000"/>
                </a:schemeClr>
              </a:solidFill>
              <a:effectLst>
                <a:reflection blurRad="6350" stA="55000" endA="300" endPos="45500" dir="5400000" sy="-100000" algn="bl" rotWithShape="0"/>
              </a:effectLst>
              <a:latin typeface="Arial" charset="0"/>
            </a:endParaRPr>
          </a:p>
          <a:p>
            <a:pPr marL="266700" indent="-266700" algn="ctr" eaLnBrk="0" hangingPunct="0">
              <a:spcBef>
                <a:spcPct val="20000"/>
              </a:spcBef>
              <a:buClr>
                <a:srgbClr val="FF9933"/>
              </a:buClr>
              <a:buSzPct val="90000"/>
              <a:buFont typeface="Wingdings" pitchFamily="2" charset="2"/>
              <a:buNone/>
              <a:defRPr/>
            </a:pPr>
            <a:r>
              <a:rPr kumimoji="1" lang="en-GB" sz="3300" i="1" dirty="0" smtClean="0">
                <a:solidFill>
                  <a:schemeClr val="tx1">
                    <a:lumMod val="65000"/>
                    <a:lumOff val="35000"/>
                  </a:schemeClr>
                </a:solidFill>
                <a:effectLst>
                  <a:reflection blurRad="6350" stA="55000" endA="300" endPos="45500" dir="5400000" sy="-100000" algn="bl" rotWithShape="0"/>
                </a:effectLst>
                <a:latin typeface="Arial" charset="0"/>
              </a:rPr>
              <a:t>Thank </a:t>
            </a:r>
            <a:r>
              <a:rPr kumimoji="1" lang="en-GB" sz="3300" i="1" dirty="0">
                <a:solidFill>
                  <a:schemeClr val="tx1">
                    <a:lumMod val="65000"/>
                    <a:lumOff val="35000"/>
                  </a:schemeClr>
                </a:solidFill>
                <a:effectLst>
                  <a:reflection blurRad="6350" stA="55000" endA="300" endPos="45500" dir="5400000" sy="-100000" algn="bl" rotWithShape="0"/>
                </a:effectLst>
                <a:latin typeface="Arial" charset="0"/>
              </a:rPr>
              <a:t>you for your attention!</a:t>
            </a:r>
          </a:p>
          <a:p>
            <a:pPr marL="266700" indent="-266700" eaLnBrk="0" hangingPunct="0">
              <a:spcBef>
                <a:spcPct val="20000"/>
              </a:spcBef>
              <a:buClr>
                <a:srgbClr val="FF9933"/>
              </a:buClr>
              <a:buSzPct val="90000"/>
              <a:buFont typeface="Wingdings" pitchFamily="2" charset="2"/>
              <a:buBlip>
                <a:blip r:embed="rId3"/>
              </a:buBlip>
              <a:defRPr/>
            </a:pPr>
            <a:endParaRPr kumimoji="1" lang="el-GR" sz="3300" i="1" dirty="0">
              <a:solidFill>
                <a:srgbClr val="003399"/>
              </a:solidFill>
              <a:effectLst>
                <a:reflection blurRad="6350" stA="55000" endA="300" endPos="45500" dir="5400000" sy="-100000" algn="bl" rotWithShape="0"/>
              </a:effectLst>
              <a:latin typeface="Arial" charset="0"/>
            </a:endParaRPr>
          </a:p>
        </p:txBody>
      </p:sp>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dirty="0" smtClean="0">
                <a:ln/>
                <a:solidFill>
                  <a:schemeClr val="accent3"/>
                </a:solidFill>
              </a:rPr>
              <a:t>End of today’s lecture</a:t>
            </a:r>
            <a:endParaRPr lang="en-US" dirty="0">
              <a:ln/>
              <a:solidFill>
                <a:schemeClr val="accent3"/>
              </a:solidFill>
            </a:endParaRPr>
          </a:p>
        </p:txBody>
      </p:sp>
      <p:sp>
        <p:nvSpPr>
          <p:cNvPr id="5" name="Rectangle 7"/>
          <p:cNvSpPr>
            <a:spLocks noChangeArrowheads="1"/>
          </p:cNvSpPr>
          <p:nvPr/>
        </p:nvSpPr>
        <p:spPr bwMode="auto">
          <a:xfrm>
            <a:off x="0" y="5094511"/>
            <a:ext cx="9251950" cy="566737"/>
          </a:xfrm>
          <a:prstGeom prst="rect">
            <a:avLst/>
          </a:prstGeom>
          <a:noFill/>
          <a:ln w="9525">
            <a:noFill/>
            <a:miter lim="800000"/>
            <a:headEnd/>
            <a:tailEnd/>
          </a:ln>
        </p:spPr>
        <p:txBody>
          <a:bodyPr anchor="b"/>
          <a:lstStyle/>
          <a:p>
            <a:pPr algn="ctr" eaLnBrk="0" hangingPunct="0">
              <a:defRPr/>
            </a:pPr>
            <a:endParaRPr kumimoji="1" lang="en-GB" sz="1800" b="1" dirty="0">
              <a:solidFill>
                <a:schemeClr val="tx1">
                  <a:lumMod val="65000"/>
                  <a:lumOff val="35000"/>
                </a:schemeClr>
              </a:solidFill>
              <a:latin typeface="Tahoma" pitchFamily="34" charset="0"/>
            </a:endParaRPr>
          </a:p>
        </p:txBody>
      </p:sp>
    </p:spTree>
    <p:extLst>
      <p:ext uri="{BB962C8B-B14F-4D97-AF65-F5344CB8AC3E}">
        <p14:creationId xmlns:p14="http://schemas.microsoft.com/office/powerpoint/2010/main" val="3253086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fade">
                                      <p:cBhvr>
                                        <p:cTn id="7" dur="2000"/>
                                        <p:tgtEl>
                                          <p:spTgt spid="238595"/>
                                        </p:tgtEl>
                                      </p:cBhvr>
                                    </p:animEffect>
                                    <p:anim calcmode="lin" valueType="num">
                                      <p:cBhvr>
                                        <p:cTn id="8" dur="2000" fill="hold"/>
                                        <p:tgtEl>
                                          <p:spTgt spid="238595"/>
                                        </p:tgtEl>
                                        <p:attrNameLst>
                                          <p:attrName>ppt_w</p:attrName>
                                        </p:attrNameLst>
                                      </p:cBhvr>
                                      <p:tavLst>
                                        <p:tav tm="0" fmla="#ppt_w*sin(2.5*pi*$)">
                                          <p:val>
                                            <p:fltVal val="0"/>
                                          </p:val>
                                        </p:tav>
                                        <p:tav tm="100000">
                                          <p:val>
                                            <p:fltVal val="1"/>
                                          </p:val>
                                        </p:tav>
                                      </p:tavLst>
                                    </p:anim>
                                    <p:anim calcmode="lin" valueType="num">
                                      <p:cBhvr>
                                        <p:cTn id="9" dur="2000" fill="hold"/>
                                        <p:tgtEl>
                                          <p:spTgt spid="23859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Βασικές πληροφορίες</a:t>
            </a:r>
            <a:endParaRPr lang="en-US" altLang="el-GR" dirty="0" smtClean="0"/>
          </a:p>
        </p:txBody>
      </p:sp>
      <p:sp>
        <p:nvSpPr>
          <p:cNvPr id="22531" name="Rectangle 3"/>
          <p:cNvSpPr>
            <a:spLocks noGrp="1" noChangeArrowheads="1"/>
          </p:cNvSpPr>
          <p:nvPr>
            <p:ph type="body" idx="1"/>
          </p:nvPr>
        </p:nvSpPr>
        <p:spPr/>
        <p:txBody>
          <a:bodyPr/>
          <a:lstStyle/>
          <a:p>
            <a:pPr lvl="1" eaLnBrk="1" hangingPunct="1"/>
            <a:r>
              <a:rPr lang="el-GR" sz="2800" dirty="0" smtClean="0"/>
              <a:t>Η επεξεργασία εικόνας και η υπολογιστική όραση </a:t>
            </a:r>
            <a:r>
              <a:rPr lang="el-GR" sz="2800" dirty="0"/>
              <a:t>είναι δύο γειτονικές περιοχές έρευνας </a:t>
            </a:r>
            <a:r>
              <a:rPr lang="el-GR" sz="2800" dirty="0" smtClean="0"/>
              <a:t>που έχουν κερδίσει μεγάλη </a:t>
            </a:r>
            <a:r>
              <a:rPr lang="el-GR" sz="2800" dirty="0"/>
              <a:t>προσοχή από την ερευνητική κοινότητα </a:t>
            </a:r>
            <a:r>
              <a:rPr lang="el-GR" sz="2800" dirty="0" smtClean="0"/>
              <a:t>τις τελευταίες δεκαετίες.</a:t>
            </a:r>
            <a:endParaRPr lang="el-GR" sz="2800" dirty="0"/>
          </a:p>
          <a:p>
            <a:pPr lvl="1" eaLnBrk="1" hangingPunct="1"/>
            <a:r>
              <a:rPr lang="el-GR" sz="2800" dirty="0"/>
              <a:t>Το μάθημα αυτό επικεντρώνεται στην </a:t>
            </a:r>
            <a:r>
              <a:rPr lang="el-GR" sz="2800" dirty="0" smtClean="0"/>
              <a:t>επεξεργασία/ </a:t>
            </a:r>
            <a:r>
              <a:rPr lang="el-GR" sz="2800" dirty="0"/>
              <a:t>ανάλυση των εικόνων με σκοπό την </a:t>
            </a:r>
            <a:r>
              <a:rPr lang="el-GR" sz="2800" dirty="0" smtClean="0"/>
              <a:t>βελτίωση του περιεχομένου τους αλλά και την κατανόηση </a:t>
            </a:r>
            <a:r>
              <a:rPr lang="el-GR" sz="2800" dirty="0"/>
              <a:t>των αντικειμένων και των διαδικασιών στον κόσμο που τους δημιουργούν.</a:t>
            </a:r>
            <a:endParaRPr lang="en-US" sz="2800" dirty="0" smtClean="0"/>
          </a:p>
        </p:txBody>
      </p:sp>
      <p:grpSp>
        <p:nvGrpSpPr>
          <p:cNvPr id="3" name="Group 2"/>
          <p:cNvGrpSpPr/>
          <p:nvPr/>
        </p:nvGrpSpPr>
        <p:grpSpPr>
          <a:xfrm>
            <a:off x="6902870" y="5304454"/>
            <a:ext cx="1296144" cy="1247800"/>
            <a:chOff x="7740352" y="5229200"/>
            <a:chExt cx="1296144" cy="1247800"/>
          </a:xfrm>
        </p:grpSpPr>
        <p:pic>
          <p:nvPicPr>
            <p:cNvPr id="6" name="Picture 6" descr="mat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290" y="5229200"/>
              <a:ext cx="879715" cy="92204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774035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err="1" smtClean="0">
                  <a:solidFill>
                    <a:schemeClr val="tx1"/>
                  </a:solidFill>
                  <a:latin typeface="Times New Roman" panose="02020603050405020304" pitchFamily="18" charset="0"/>
                  <a:cs typeface="Times New Roman" panose="02020603050405020304" pitchFamily="18" charset="0"/>
                </a:rPr>
                <a:t>Matlab</a:t>
              </a:r>
              <a:endParaRPr lang="el-GR" sz="2000" kern="0" dirty="0">
                <a:solidFill>
                  <a:schemeClr val="tx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8000539" y="5363514"/>
            <a:ext cx="1296144" cy="1188740"/>
            <a:chOff x="4980462" y="5288260"/>
            <a:chExt cx="1296144" cy="1188740"/>
          </a:xfrm>
        </p:grpSpPr>
        <p:sp>
          <p:nvSpPr>
            <p:cNvPr id="15" name="Title 1"/>
            <p:cNvSpPr txBox="1">
              <a:spLocks/>
            </p:cNvSpPr>
            <p:nvPr/>
          </p:nvSpPr>
          <p:spPr bwMode="auto">
            <a:xfrm>
              <a:off x="498046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smtClean="0">
                  <a:solidFill>
                    <a:schemeClr val="tx1"/>
                  </a:solidFill>
                  <a:latin typeface="Times New Roman" panose="02020603050405020304" pitchFamily="18" charset="0"/>
                  <a:cs typeface="Times New Roman" panose="02020603050405020304" pitchFamily="18" charset="0"/>
                </a:rPr>
                <a:t>Research</a:t>
              </a:r>
              <a:endParaRPr lang="el-GR" sz="2000" kern="0" dirty="0">
                <a:solidFill>
                  <a:schemeClr val="tx1"/>
                </a:solidFill>
                <a:latin typeface="Times New Roman" panose="02020603050405020304" pitchFamily="18" charset="0"/>
                <a:cs typeface="Times New Roman" panose="02020603050405020304" pitchFamily="18" charset="0"/>
              </a:endParaRPr>
            </a:p>
          </p:txBody>
        </p:sp>
        <p:pic>
          <p:nvPicPr>
            <p:cNvPr id="52226" name="Picture 2" descr="https://research.usc.edu/files/2012/06/research_magg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375" y="5288260"/>
              <a:ext cx="850699" cy="8458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872743" y="5301208"/>
            <a:ext cx="1296144" cy="1251046"/>
            <a:chOff x="6432415" y="5229200"/>
            <a:chExt cx="1296144" cy="1251046"/>
          </a:xfrm>
        </p:grpSpPr>
        <p:sp>
          <p:nvSpPr>
            <p:cNvPr id="11"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smtClean="0">
                  <a:solidFill>
                    <a:schemeClr val="tx1"/>
                  </a:solidFill>
                  <a:latin typeface="Times New Roman" panose="02020603050405020304" pitchFamily="18" charset="0"/>
                  <a:cs typeface="Times New Roman" panose="02020603050405020304" pitchFamily="18" charset="0"/>
                </a:rPr>
                <a:t>Basic</a:t>
              </a:r>
              <a:endParaRPr lang="el-GR" sz="2000" kern="0" dirty="0">
                <a:solidFill>
                  <a:schemeClr val="tx1"/>
                </a:solidFill>
                <a:latin typeface="Times New Roman" panose="02020603050405020304" pitchFamily="18" charset="0"/>
                <a:cs typeface="Times New Roman" panose="02020603050405020304" pitchFamily="18" charset="0"/>
              </a:endParaRPr>
            </a:p>
          </p:txBody>
        </p:sp>
        <p:pic>
          <p:nvPicPr>
            <p:cNvPr id="52228" name="Picture 4" descr="http://www.clker.com/cliparts/b/f/e/a/14196945681153564639trainer_lectur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2593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l-GR" altLang="el-GR" dirty="0" smtClean="0"/>
              <a:t>Βασικές πληροφορίες</a:t>
            </a:r>
            <a:endParaRPr lang="en-US" altLang="el-GR" dirty="0" smtClean="0"/>
          </a:p>
        </p:txBody>
      </p:sp>
      <p:sp>
        <p:nvSpPr>
          <p:cNvPr id="22531" name="Rectangle 3"/>
          <p:cNvSpPr>
            <a:spLocks noGrp="1" noChangeArrowheads="1"/>
          </p:cNvSpPr>
          <p:nvPr>
            <p:ph type="body" idx="1"/>
          </p:nvPr>
        </p:nvSpPr>
        <p:spPr/>
        <p:txBody>
          <a:bodyPr/>
          <a:lstStyle/>
          <a:p>
            <a:pPr lvl="1" eaLnBrk="1" hangingPunct="1"/>
            <a:r>
              <a:rPr lang="el-GR" sz="2800" dirty="0" smtClean="0"/>
              <a:t>Οι άνθρωποι βασίζονται κυρίως στην όραση για να κατανοήσουν το περιβάλλον τους και να επιβιώσουν σε αυτό.</a:t>
            </a:r>
          </a:p>
          <a:p>
            <a:pPr lvl="1" eaLnBrk="1" hangingPunct="1"/>
            <a:r>
              <a:rPr lang="el-GR" sz="2800" dirty="0" smtClean="0"/>
              <a:t>Για το λόγο αυτό έχουν αναπτύξει οπτικές δυνατότητες ακριβείας (π.χ. τάχιστη αναγνώριση προσώπου), ενώ παράλληλα μπορούν να διαχειριστούν τεράστιο όγκο οπτικής πληροφορίας τάχιστα. </a:t>
            </a:r>
            <a:endParaRPr lang="en-US" sz="2800" dirty="0" smtClean="0"/>
          </a:p>
        </p:txBody>
      </p:sp>
      <p:grpSp>
        <p:nvGrpSpPr>
          <p:cNvPr id="3" name="Group 2"/>
          <p:cNvGrpSpPr/>
          <p:nvPr/>
        </p:nvGrpSpPr>
        <p:grpSpPr>
          <a:xfrm>
            <a:off x="6902870" y="5304454"/>
            <a:ext cx="1296144" cy="1247800"/>
            <a:chOff x="7740352" y="5229200"/>
            <a:chExt cx="1296144" cy="1247800"/>
          </a:xfrm>
        </p:grpSpPr>
        <p:pic>
          <p:nvPicPr>
            <p:cNvPr id="6" name="Picture 6" descr="mat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290" y="5229200"/>
              <a:ext cx="879715" cy="92204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774035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err="1" smtClean="0">
                  <a:solidFill>
                    <a:schemeClr val="tx1"/>
                  </a:solidFill>
                  <a:latin typeface="Times New Roman" panose="02020603050405020304" pitchFamily="18" charset="0"/>
                  <a:cs typeface="Times New Roman" panose="02020603050405020304" pitchFamily="18" charset="0"/>
                </a:rPr>
                <a:t>Matlab</a:t>
              </a:r>
              <a:endParaRPr lang="el-GR" sz="2000" kern="0" dirty="0">
                <a:solidFill>
                  <a:schemeClr val="tx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8000539" y="5363514"/>
            <a:ext cx="1296144" cy="1188740"/>
            <a:chOff x="4980462" y="5288260"/>
            <a:chExt cx="1296144" cy="1188740"/>
          </a:xfrm>
        </p:grpSpPr>
        <p:sp>
          <p:nvSpPr>
            <p:cNvPr id="15" name="Title 1"/>
            <p:cNvSpPr txBox="1">
              <a:spLocks/>
            </p:cNvSpPr>
            <p:nvPr/>
          </p:nvSpPr>
          <p:spPr bwMode="auto">
            <a:xfrm>
              <a:off x="4980462" y="5791200"/>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smtClean="0">
                  <a:solidFill>
                    <a:schemeClr val="tx1"/>
                  </a:solidFill>
                  <a:latin typeface="Times New Roman" panose="02020603050405020304" pitchFamily="18" charset="0"/>
                  <a:cs typeface="Times New Roman" panose="02020603050405020304" pitchFamily="18" charset="0"/>
                </a:rPr>
                <a:t>Research</a:t>
              </a:r>
              <a:endParaRPr lang="el-GR" sz="2000" kern="0" dirty="0">
                <a:solidFill>
                  <a:schemeClr val="tx1"/>
                </a:solidFill>
                <a:latin typeface="Times New Roman" panose="02020603050405020304" pitchFamily="18" charset="0"/>
                <a:cs typeface="Times New Roman" panose="02020603050405020304" pitchFamily="18" charset="0"/>
              </a:endParaRPr>
            </a:p>
          </p:txBody>
        </p:sp>
        <p:pic>
          <p:nvPicPr>
            <p:cNvPr id="52226" name="Picture 2" descr="https://research.usc.edu/files/2012/06/research_maggl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375" y="5288260"/>
              <a:ext cx="850699" cy="8458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872743" y="5301208"/>
            <a:ext cx="1296144" cy="1251046"/>
            <a:chOff x="6432415" y="5229200"/>
            <a:chExt cx="1296144" cy="1251046"/>
          </a:xfrm>
        </p:grpSpPr>
        <p:sp>
          <p:nvSpPr>
            <p:cNvPr id="11"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2000" kern="0" dirty="0" smtClean="0">
                  <a:solidFill>
                    <a:schemeClr val="tx1"/>
                  </a:solidFill>
                  <a:latin typeface="Times New Roman" panose="02020603050405020304" pitchFamily="18" charset="0"/>
                  <a:cs typeface="Times New Roman" panose="02020603050405020304" pitchFamily="18" charset="0"/>
                </a:rPr>
                <a:t>Basic</a:t>
              </a:r>
              <a:endParaRPr lang="el-GR" sz="2000" kern="0" dirty="0">
                <a:solidFill>
                  <a:schemeClr val="tx1"/>
                </a:solidFill>
                <a:latin typeface="Times New Roman" panose="02020603050405020304" pitchFamily="18" charset="0"/>
                <a:cs typeface="Times New Roman" panose="02020603050405020304" pitchFamily="18" charset="0"/>
              </a:endParaRPr>
            </a:p>
          </p:txBody>
        </p:sp>
        <p:pic>
          <p:nvPicPr>
            <p:cNvPr id="52228" name="Picture 4" descr="http://www.clker.com/cliparts/b/f/e/a/14196945681153564639trainer_lectur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4969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14"/>
          <p:cNvSpPr>
            <a:spLocks noChangeArrowheads="1"/>
          </p:cNvSpPr>
          <p:nvPr/>
        </p:nvSpPr>
        <p:spPr bwMode="auto">
          <a:xfrm>
            <a:off x="321691" y="3861048"/>
            <a:ext cx="8786813" cy="885825"/>
          </a:xfrm>
          <a:prstGeom prst="rightArrow">
            <a:avLst>
              <a:gd name="adj1" fmla="val 53046"/>
              <a:gd name="adj2" fmla="val 82937"/>
            </a:avLst>
          </a:prstGeom>
          <a:solidFill>
            <a:schemeClr val="accent6">
              <a:lumMod val="20000"/>
              <a:lumOff val="80000"/>
            </a:schemeClr>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GB" altLang="el-GR" sz="1600"/>
          </a:p>
        </p:txBody>
      </p:sp>
      <p:sp>
        <p:nvSpPr>
          <p:cNvPr id="32771" name="Rectangle 2"/>
          <p:cNvSpPr>
            <a:spLocks noGrp="1" noChangeArrowheads="1"/>
          </p:cNvSpPr>
          <p:nvPr>
            <p:ph type="title"/>
          </p:nvPr>
        </p:nvSpPr>
        <p:spPr/>
        <p:txBody>
          <a:bodyPr/>
          <a:lstStyle/>
          <a:p>
            <a:pPr eaLnBrk="1" hangingPunct="1"/>
            <a:r>
              <a:rPr lang="en-US" altLang="el-GR" dirty="0" smtClean="0"/>
              <a:t>Image processing and computer vision </a:t>
            </a:r>
          </a:p>
        </p:txBody>
      </p:sp>
      <p:sp>
        <p:nvSpPr>
          <p:cNvPr id="32772" name="Rectangle 3"/>
          <p:cNvSpPr>
            <a:spLocks noGrp="1" noChangeArrowheads="1"/>
          </p:cNvSpPr>
          <p:nvPr>
            <p:ph type="body" idx="1"/>
          </p:nvPr>
        </p:nvSpPr>
        <p:spPr/>
        <p:txBody>
          <a:bodyPr/>
          <a:lstStyle/>
          <a:p>
            <a:pPr marL="0" indent="0" eaLnBrk="1" hangingPunct="1"/>
            <a:r>
              <a:rPr lang="el-GR" altLang="el-GR" dirty="0"/>
              <a:t> Μια ευρεία κατηγοριοποίηση είναι σε Επεξεργασία </a:t>
            </a:r>
            <a:r>
              <a:rPr lang="el-GR" altLang="el-GR" dirty="0" smtClean="0"/>
              <a:t>Χαμηλού, Μέσου και Υψηλού Επιπέδου:</a:t>
            </a:r>
            <a:endParaRPr lang="el-GR" altLang="el-GR" dirty="0"/>
          </a:p>
          <a:p>
            <a:pPr marL="0" indent="0" eaLnBrk="1" hangingPunct="1"/>
            <a:endParaRPr lang="en-US" altLang="el-GR" dirty="0" smtClean="0"/>
          </a:p>
        </p:txBody>
      </p:sp>
      <p:grpSp>
        <p:nvGrpSpPr>
          <p:cNvPr id="32773" name="Group 12"/>
          <p:cNvGrpSpPr>
            <a:grpSpLocks/>
          </p:cNvGrpSpPr>
          <p:nvPr/>
        </p:nvGrpSpPr>
        <p:grpSpPr bwMode="auto">
          <a:xfrm>
            <a:off x="412752" y="2780928"/>
            <a:ext cx="2646362" cy="2918197"/>
            <a:chOff x="252" y="1413"/>
            <a:chExt cx="1476" cy="1572"/>
          </a:xfrm>
        </p:grpSpPr>
        <p:sp>
          <p:nvSpPr>
            <p:cNvPr id="32782" name="Text Box 4"/>
            <p:cNvSpPr txBox="1">
              <a:spLocks noChangeArrowheads="1"/>
            </p:cNvSpPr>
            <p:nvPr/>
          </p:nvSpPr>
          <p:spPr bwMode="auto">
            <a:xfrm>
              <a:off x="252" y="1413"/>
              <a:ext cx="1476" cy="174"/>
            </a:xfrm>
            <a:prstGeom prst="rect">
              <a:avLst/>
            </a:prstGeom>
            <a:solidFill>
              <a:schemeClr val="bg1">
                <a:alpha val="70195"/>
              </a:schemeClr>
            </a:solidFill>
            <a:ln w="12700">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l-GR" altLang="el-GR" sz="1200" b="1" dirty="0" smtClean="0"/>
                <a:t>Επεξεργασία Χαμηλού Επιπέδου</a:t>
              </a:r>
              <a:endParaRPr lang="en-US" altLang="el-GR" sz="1200" b="1" dirty="0"/>
            </a:p>
          </p:txBody>
        </p:sp>
        <p:sp>
          <p:nvSpPr>
            <p:cNvPr id="32783" name="Text Box 7"/>
            <p:cNvSpPr txBox="1">
              <a:spLocks noChangeArrowheads="1"/>
            </p:cNvSpPr>
            <p:nvPr/>
          </p:nvSpPr>
          <p:spPr bwMode="auto">
            <a:xfrm>
              <a:off x="252" y="1648"/>
              <a:ext cx="1476" cy="1337"/>
            </a:xfrm>
            <a:prstGeom prst="rect">
              <a:avLst/>
            </a:prstGeom>
            <a:solidFill>
              <a:schemeClr val="bg1">
                <a:alpha val="70195"/>
              </a:schemeClr>
            </a:solidFill>
            <a:ln w="1270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IE" altLang="el-GR" sz="1600" b="1" dirty="0" smtClean="0"/>
                <a:t>Input:</a:t>
              </a:r>
              <a:r>
                <a:rPr lang="en-IE" altLang="el-GR" sz="1600" dirty="0" smtClean="0"/>
                <a:t> </a:t>
              </a:r>
              <a:r>
                <a:rPr lang="el-GR" altLang="el-GR" sz="1600" dirty="0" smtClean="0"/>
                <a:t>Εικόνα</a:t>
              </a:r>
              <a:r>
                <a:rPr lang="en-IE" altLang="el-GR" sz="1600" dirty="0"/>
                <a:t/>
              </a:r>
              <a:br>
                <a:rPr lang="en-IE" altLang="el-GR" sz="1600" dirty="0"/>
              </a:br>
              <a:r>
                <a:rPr lang="en-IE" altLang="el-GR" sz="1600" b="1" dirty="0"/>
                <a:t>Output:</a:t>
              </a:r>
              <a:r>
                <a:rPr lang="en-IE" altLang="el-GR" sz="1600" dirty="0"/>
                <a:t> </a:t>
              </a:r>
              <a:r>
                <a:rPr lang="el-GR" altLang="el-GR" sz="1600" dirty="0"/>
                <a:t>Εικόνα </a:t>
              </a:r>
              <a:endParaRPr lang="el-GR" altLang="el-GR" sz="1600" dirty="0" smtClean="0"/>
            </a:p>
            <a:p>
              <a:pPr eaLnBrk="1" hangingPunct="1">
                <a:spcBef>
                  <a:spcPct val="50000"/>
                </a:spcBef>
              </a:pPr>
              <a:endParaRPr lang="el-GR" altLang="el-GR" sz="1600" b="1" dirty="0"/>
            </a:p>
            <a:p>
              <a:pPr eaLnBrk="1" hangingPunct="1">
                <a:spcBef>
                  <a:spcPct val="50000"/>
                </a:spcBef>
              </a:pPr>
              <a:endParaRPr lang="el-GR" altLang="el-GR" sz="1600" b="1" dirty="0"/>
            </a:p>
            <a:p>
              <a:pPr eaLnBrk="1" hangingPunct="1">
                <a:spcBef>
                  <a:spcPct val="50000"/>
                </a:spcBef>
              </a:pPr>
              <a:r>
                <a:rPr lang="el-GR" altLang="el-GR" sz="1600" b="1" dirty="0" smtClean="0"/>
                <a:t>Παραδείγματα</a:t>
              </a:r>
              <a:r>
                <a:rPr lang="en-IE" altLang="el-GR" sz="1600" b="1" dirty="0" smtClean="0"/>
                <a:t>:</a:t>
              </a:r>
              <a:r>
                <a:rPr lang="en-IE" altLang="el-GR" sz="1600" dirty="0" smtClean="0"/>
                <a:t> </a:t>
              </a:r>
              <a:r>
                <a:rPr lang="el-GR" altLang="el-GR" sz="1600" dirty="0" smtClean="0"/>
                <a:t>Αφαίρεση θορύβου</a:t>
              </a:r>
              <a:r>
                <a:rPr lang="en-IE" altLang="el-GR" sz="1600" dirty="0" smtClean="0"/>
                <a:t>, </a:t>
              </a:r>
              <a:r>
                <a:rPr lang="el-GR" altLang="el-GR" sz="1600" dirty="0" smtClean="0"/>
                <a:t>όξυνση κοντράστ εικόνας</a:t>
              </a:r>
              <a:endParaRPr lang="en-US" altLang="el-GR" sz="1600" dirty="0"/>
            </a:p>
          </p:txBody>
        </p:sp>
      </p:grpSp>
      <p:grpSp>
        <p:nvGrpSpPr>
          <p:cNvPr id="32774" name="Group 11"/>
          <p:cNvGrpSpPr>
            <a:grpSpLocks/>
          </p:cNvGrpSpPr>
          <p:nvPr/>
        </p:nvGrpSpPr>
        <p:grpSpPr bwMode="auto">
          <a:xfrm>
            <a:off x="3167067" y="2780928"/>
            <a:ext cx="2700334" cy="2918197"/>
            <a:chOff x="2142" y="1360"/>
            <a:chExt cx="1476" cy="1572"/>
          </a:xfrm>
        </p:grpSpPr>
        <p:sp>
          <p:nvSpPr>
            <p:cNvPr id="32780" name="Text Box 5"/>
            <p:cNvSpPr txBox="1">
              <a:spLocks noChangeArrowheads="1"/>
            </p:cNvSpPr>
            <p:nvPr/>
          </p:nvSpPr>
          <p:spPr bwMode="auto">
            <a:xfrm>
              <a:off x="2142" y="1360"/>
              <a:ext cx="1476" cy="174"/>
            </a:xfrm>
            <a:prstGeom prst="rect">
              <a:avLst/>
            </a:prstGeom>
            <a:solidFill>
              <a:schemeClr val="bg1">
                <a:alpha val="70195"/>
              </a:schemeClr>
            </a:solidFill>
            <a:ln w="12700">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eaLnBrk="1" hangingPunct="1">
                <a:spcBef>
                  <a:spcPct val="50000"/>
                </a:spcBef>
              </a:pPr>
              <a:r>
                <a:rPr lang="el-GR" altLang="el-GR" sz="1200" b="1" dirty="0">
                  <a:solidFill>
                    <a:srgbClr val="000000"/>
                  </a:solidFill>
                  <a:latin typeface="Times New Roman" pitchFamily="18" charset="0"/>
                  <a:ea typeface="+mn-ea"/>
                </a:rPr>
                <a:t>Επεξεργασία </a:t>
              </a:r>
              <a:r>
                <a:rPr lang="el-GR" altLang="el-GR" sz="1200" b="1" dirty="0" smtClean="0">
                  <a:solidFill>
                    <a:srgbClr val="000000"/>
                  </a:solidFill>
                  <a:latin typeface="Times New Roman" pitchFamily="18" charset="0"/>
                  <a:ea typeface="+mn-ea"/>
                </a:rPr>
                <a:t>Μέσου Επιπέδου</a:t>
              </a:r>
              <a:endParaRPr lang="en-US" altLang="el-GR" sz="1200" b="1" dirty="0">
                <a:solidFill>
                  <a:srgbClr val="000000"/>
                </a:solidFill>
                <a:latin typeface="Times New Roman" pitchFamily="18" charset="0"/>
                <a:ea typeface="+mn-ea"/>
              </a:endParaRPr>
            </a:p>
          </p:txBody>
        </p:sp>
        <p:sp>
          <p:nvSpPr>
            <p:cNvPr id="32781" name="Text Box 9"/>
            <p:cNvSpPr txBox="1">
              <a:spLocks noChangeArrowheads="1"/>
            </p:cNvSpPr>
            <p:nvPr/>
          </p:nvSpPr>
          <p:spPr bwMode="auto">
            <a:xfrm>
              <a:off x="2142" y="1595"/>
              <a:ext cx="1476" cy="1337"/>
            </a:xfrm>
            <a:prstGeom prst="rect">
              <a:avLst/>
            </a:prstGeom>
            <a:solidFill>
              <a:schemeClr val="bg1">
                <a:alpha val="70195"/>
              </a:schemeClr>
            </a:solidFill>
            <a:ln w="1270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IE" altLang="el-GR" sz="1600" b="1" dirty="0"/>
                <a:t>Input:</a:t>
              </a:r>
              <a:r>
                <a:rPr lang="en-IE" altLang="el-GR" sz="1600" dirty="0"/>
                <a:t> </a:t>
              </a:r>
              <a:r>
                <a:rPr lang="el-GR" altLang="el-GR" sz="1600" dirty="0"/>
                <a:t>Εικόνα</a:t>
              </a:r>
              <a:r>
                <a:rPr lang="en-IE" altLang="el-GR" sz="1600" dirty="0"/>
                <a:t/>
              </a:r>
              <a:br>
                <a:rPr lang="en-IE" altLang="el-GR" sz="1600" dirty="0"/>
              </a:br>
              <a:r>
                <a:rPr lang="en-IE" altLang="el-GR" sz="1600" b="1" dirty="0"/>
                <a:t>Output:</a:t>
              </a:r>
              <a:r>
                <a:rPr lang="en-IE" altLang="el-GR" sz="1600" dirty="0"/>
                <a:t> </a:t>
              </a:r>
              <a:r>
                <a:rPr lang="el-GR" altLang="el-GR" sz="1600" dirty="0" smtClean="0"/>
                <a:t>Χαρακτηριστικά</a:t>
              </a:r>
              <a:endParaRPr lang="en-IE" altLang="el-GR" sz="1600" dirty="0"/>
            </a:p>
            <a:p>
              <a:pPr eaLnBrk="1" hangingPunct="1">
                <a:spcBef>
                  <a:spcPct val="50000"/>
                </a:spcBef>
              </a:pPr>
              <a:endParaRPr lang="el-GR" altLang="el-GR" sz="1600" b="1" dirty="0" smtClean="0"/>
            </a:p>
            <a:p>
              <a:pPr eaLnBrk="1" hangingPunct="1">
                <a:spcBef>
                  <a:spcPct val="50000"/>
                </a:spcBef>
              </a:pPr>
              <a:endParaRPr lang="el-GR" altLang="el-GR" sz="1600" b="1" dirty="0"/>
            </a:p>
            <a:p>
              <a:pPr eaLnBrk="1" hangingPunct="1">
                <a:spcBef>
                  <a:spcPct val="50000"/>
                </a:spcBef>
              </a:pPr>
              <a:r>
                <a:rPr lang="el-GR" altLang="el-GR" sz="1600" b="1" dirty="0" smtClean="0"/>
                <a:t>Παραδείγματα</a:t>
              </a:r>
              <a:r>
                <a:rPr lang="en-IE" altLang="el-GR" sz="1600" b="1" dirty="0" smtClean="0"/>
                <a:t>:</a:t>
              </a:r>
              <a:r>
                <a:rPr lang="en-IE" altLang="el-GR" sz="1600" dirty="0" smtClean="0"/>
                <a:t> </a:t>
              </a:r>
              <a:r>
                <a:rPr lang="el-GR" altLang="el-GR" sz="1600" dirty="0" smtClean="0"/>
                <a:t>Αναγνώριση αντικειμένου</a:t>
              </a:r>
              <a:r>
                <a:rPr lang="en-IE" altLang="el-GR" sz="1600" dirty="0" smtClean="0"/>
                <a:t>, </a:t>
              </a:r>
              <a:r>
                <a:rPr lang="el-GR" altLang="el-GR" sz="1600" dirty="0" smtClean="0"/>
                <a:t>κατάτμηση εικόνας</a:t>
              </a:r>
              <a:endParaRPr lang="en-US" altLang="el-GR" sz="1600" dirty="0"/>
            </a:p>
          </p:txBody>
        </p:sp>
      </p:grpSp>
      <p:grpSp>
        <p:nvGrpSpPr>
          <p:cNvPr id="32775" name="Group 13"/>
          <p:cNvGrpSpPr>
            <a:grpSpLocks/>
          </p:cNvGrpSpPr>
          <p:nvPr/>
        </p:nvGrpSpPr>
        <p:grpSpPr bwMode="auto">
          <a:xfrm>
            <a:off x="6076950" y="2780928"/>
            <a:ext cx="2598738" cy="2918197"/>
            <a:chOff x="3719" y="1352"/>
            <a:chExt cx="1476" cy="1572"/>
          </a:xfrm>
        </p:grpSpPr>
        <p:sp>
          <p:nvSpPr>
            <p:cNvPr id="32778" name="Text Box 6"/>
            <p:cNvSpPr txBox="1">
              <a:spLocks noChangeArrowheads="1"/>
            </p:cNvSpPr>
            <p:nvPr/>
          </p:nvSpPr>
          <p:spPr bwMode="auto">
            <a:xfrm>
              <a:off x="3719" y="1352"/>
              <a:ext cx="1476" cy="174"/>
            </a:xfrm>
            <a:prstGeom prst="rect">
              <a:avLst/>
            </a:prstGeom>
            <a:solidFill>
              <a:schemeClr val="bg1">
                <a:alpha val="70195"/>
              </a:schemeClr>
            </a:solidFill>
            <a:ln w="12700">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eaLnBrk="1" hangingPunct="1">
                <a:spcBef>
                  <a:spcPct val="50000"/>
                </a:spcBef>
              </a:pPr>
              <a:r>
                <a:rPr lang="el-GR" altLang="el-GR" sz="1200" b="1" dirty="0">
                  <a:solidFill>
                    <a:srgbClr val="000000"/>
                  </a:solidFill>
                  <a:latin typeface="Times New Roman" pitchFamily="18" charset="0"/>
                  <a:ea typeface="+mn-ea"/>
                </a:rPr>
                <a:t>Επεξεργασία </a:t>
              </a:r>
              <a:r>
                <a:rPr lang="el-GR" altLang="el-GR" sz="1200" b="1" dirty="0" smtClean="0">
                  <a:solidFill>
                    <a:srgbClr val="000000"/>
                  </a:solidFill>
                  <a:latin typeface="Times New Roman" pitchFamily="18" charset="0"/>
                  <a:ea typeface="+mn-ea"/>
                </a:rPr>
                <a:t>Υψηλού Επιπέδου</a:t>
              </a:r>
              <a:endParaRPr lang="en-US" altLang="el-GR" sz="1200" b="1" dirty="0">
                <a:solidFill>
                  <a:srgbClr val="000000"/>
                </a:solidFill>
                <a:latin typeface="Times New Roman" pitchFamily="18" charset="0"/>
                <a:ea typeface="+mn-ea"/>
              </a:endParaRPr>
            </a:p>
          </p:txBody>
        </p:sp>
        <p:sp>
          <p:nvSpPr>
            <p:cNvPr id="32779" name="Text Box 10"/>
            <p:cNvSpPr txBox="1">
              <a:spLocks noChangeArrowheads="1"/>
            </p:cNvSpPr>
            <p:nvPr/>
          </p:nvSpPr>
          <p:spPr bwMode="auto">
            <a:xfrm>
              <a:off x="3719" y="1587"/>
              <a:ext cx="1476" cy="1337"/>
            </a:xfrm>
            <a:prstGeom prst="rect">
              <a:avLst/>
            </a:prstGeom>
            <a:solidFill>
              <a:schemeClr val="bg1">
                <a:alpha val="70195"/>
              </a:schemeClr>
            </a:solidFill>
            <a:ln w="1270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IE" altLang="el-GR" sz="1600" b="1" dirty="0"/>
                <a:t>Input: </a:t>
              </a:r>
              <a:r>
                <a:rPr lang="el-GR" altLang="el-GR" sz="1600" dirty="0" smtClean="0"/>
                <a:t>Χαρακτηριστικά </a:t>
              </a:r>
              <a:r>
                <a:rPr lang="en-IE" altLang="el-GR" sz="1600" b="1" dirty="0" smtClean="0"/>
                <a:t>Output</a:t>
              </a:r>
              <a:r>
                <a:rPr lang="en-IE" altLang="el-GR" sz="1600" b="1" dirty="0"/>
                <a:t>:</a:t>
              </a:r>
              <a:r>
                <a:rPr lang="en-IE" altLang="el-GR" sz="1600" dirty="0"/>
                <a:t> </a:t>
              </a:r>
              <a:r>
                <a:rPr lang="el-GR" altLang="el-GR" sz="1600" dirty="0" smtClean="0"/>
                <a:t>Κατανόηση, ΑΙ</a:t>
              </a:r>
              <a:endParaRPr lang="en-IE" altLang="el-GR" sz="1600" dirty="0"/>
            </a:p>
            <a:p>
              <a:pPr eaLnBrk="1" hangingPunct="1">
                <a:spcBef>
                  <a:spcPct val="50000"/>
                </a:spcBef>
              </a:pPr>
              <a:endParaRPr lang="el-GR" altLang="el-GR" sz="1600" b="1" dirty="0" smtClean="0"/>
            </a:p>
            <a:p>
              <a:pPr eaLnBrk="1" hangingPunct="1">
                <a:spcBef>
                  <a:spcPct val="50000"/>
                </a:spcBef>
              </a:pPr>
              <a:endParaRPr lang="el-GR" altLang="el-GR" sz="1600" b="1" dirty="0" smtClean="0"/>
            </a:p>
            <a:p>
              <a:pPr eaLnBrk="1" hangingPunct="1">
                <a:spcBef>
                  <a:spcPct val="50000"/>
                </a:spcBef>
              </a:pPr>
              <a:r>
                <a:rPr lang="el-GR" altLang="el-GR" sz="1600" b="1" dirty="0" smtClean="0"/>
                <a:t>Παραδείγματα</a:t>
              </a:r>
              <a:r>
                <a:rPr lang="en-IE" altLang="el-GR" sz="1600" b="1" dirty="0" smtClean="0"/>
                <a:t>: </a:t>
              </a:r>
              <a:r>
                <a:rPr lang="el-GR" altLang="el-GR" sz="1600" dirty="0" smtClean="0"/>
                <a:t>Αναγνώριση σκηνής, αυτόνομη πλοήγηση, αυτόματη διάγνωση</a:t>
              </a:r>
              <a:endParaRPr lang="en-US" altLang="el-GR" sz="1600" dirty="0"/>
            </a:p>
          </p:txBody>
        </p:sp>
      </p:grpSp>
      <p:sp>
        <p:nvSpPr>
          <p:cNvPr id="32776" name="Line 15"/>
          <p:cNvSpPr>
            <a:spLocks noChangeShapeType="1"/>
          </p:cNvSpPr>
          <p:nvPr/>
        </p:nvSpPr>
        <p:spPr bwMode="auto">
          <a:xfrm>
            <a:off x="5972175" y="2708920"/>
            <a:ext cx="0" cy="30861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l-GR"/>
          </a:p>
        </p:txBody>
      </p:sp>
      <p:grpSp>
        <p:nvGrpSpPr>
          <p:cNvPr id="17" name="Group 16"/>
          <p:cNvGrpSpPr/>
          <p:nvPr/>
        </p:nvGrpSpPr>
        <p:grpSpPr>
          <a:xfrm>
            <a:off x="-26987" y="454605"/>
            <a:ext cx="852746" cy="764595"/>
            <a:chOff x="6432415" y="5229200"/>
            <a:chExt cx="1296144" cy="1251046"/>
          </a:xfrm>
        </p:grpSpPr>
        <p:sp>
          <p:nvSpPr>
            <p:cNvPr id="18" name="Title 1"/>
            <p:cNvSpPr txBox="1">
              <a:spLocks/>
            </p:cNvSpPr>
            <p:nvPr/>
          </p:nvSpPr>
          <p:spPr bwMode="auto">
            <a:xfrm>
              <a:off x="6432415" y="5794446"/>
              <a:ext cx="129614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2800" b="1">
                  <a:solidFill>
                    <a:schemeClr val="tx1">
                      <a:lumMod val="65000"/>
                      <a:lumOff val="35000"/>
                    </a:schemeClr>
                  </a:solidFill>
                  <a:latin typeface="+mj-lt"/>
                  <a:ea typeface="+mj-ea"/>
                  <a:cs typeface="+mj-cs"/>
                </a:defRPr>
              </a:lvl1pPr>
              <a:lvl2pPr algn="ctr" rtl="0" eaLnBrk="0" fontAlgn="base" hangingPunct="0">
                <a:spcBef>
                  <a:spcPct val="0"/>
                </a:spcBef>
                <a:spcAft>
                  <a:spcPct val="0"/>
                </a:spcAft>
                <a:defRPr kumimoji="1" sz="2800" b="1">
                  <a:solidFill>
                    <a:srgbClr val="595959"/>
                  </a:solidFill>
                  <a:latin typeface="Tahoma" pitchFamily="34" charset="0"/>
                </a:defRPr>
              </a:lvl2pPr>
              <a:lvl3pPr algn="ctr" rtl="0" eaLnBrk="0" fontAlgn="base" hangingPunct="0">
                <a:spcBef>
                  <a:spcPct val="0"/>
                </a:spcBef>
                <a:spcAft>
                  <a:spcPct val="0"/>
                </a:spcAft>
                <a:defRPr kumimoji="1" sz="2800" b="1">
                  <a:solidFill>
                    <a:srgbClr val="595959"/>
                  </a:solidFill>
                  <a:latin typeface="Tahoma" pitchFamily="34" charset="0"/>
                </a:defRPr>
              </a:lvl3pPr>
              <a:lvl4pPr algn="ctr" rtl="0" eaLnBrk="0" fontAlgn="base" hangingPunct="0">
                <a:spcBef>
                  <a:spcPct val="0"/>
                </a:spcBef>
                <a:spcAft>
                  <a:spcPct val="0"/>
                </a:spcAft>
                <a:defRPr kumimoji="1" sz="2800" b="1">
                  <a:solidFill>
                    <a:srgbClr val="595959"/>
                  </a:solidFill>
                  <a:latin typeface="Tahoma" pitchFamily="34" charset="0"/>
                </a:defRPr>
              </a:lvl4pPr>
              <a:lvl5pPr algn="ctr" rtl="0" eaLnBrk="0" fontAlgn="base" hangingPunct="0">
                <a:spcBef>
                  <a:spcPct val="0"/>
                </a:spcBef>
                <a:spcAft>
                  <a:spcPct val="0"/>
                </a:spcAft>
                <a:defRPr kumimoji="1" sz="2800" b="1">
                  <a:solidFill>
                    <a:srgbClr val="595959"/>
                  </a:solidFill>
                  <a:latin typeface="Tahoma" pitchFamily="34" charset="0"/>
                </a:defRPr>
              </a:lvl5pPr>
              <a:lvl6pPr marL="457200" algn="ctr" rtl="0" eaLnBrk="0" fontAlgn="base" hangingPunct="0">
                <a:spcBef>
                  <a:spcPct val="0"/>
                </a:spcBef>
                <a:spcAft>
                  <a:spcPct val="0"/>
                </a:spcAft>
                <a:defRPr kumimoji="1" sz="2800" b="1">
                  <a:solidFill>
                    <a:srgbClr val="003399"/>
                  </a:solidFill>
                  <a:latin typeface="Tahoma" pitchFamily="34" charset="0"/>
                </a:defRPr>
              </a:lvl6pPr>
              <a:lvl7pPr marL="914400" algn="ctr" rtl="0" eaLnBrk="0" fontAlgn="base" hangingPunct="0">
                <a:spcBef>
                  <a:spcPct val="0"/>
                </a:spcBef>
                <a:spcAft>
                  <a:spcPct val="0"/>
                </a:spcAft>
                <a:defRPr kumimoji="1" sz="2800" b="1">
                  <a:solidFill>
                    <a:srgbClr val="003399"/>
                  </a:solidFill>
                  <a:latin typeface="Tahoma" pitchFamily="34" charset="0"/>
                </a:defRPr>
              </a:lvl7pPr>
              <a:lvl8pPr marL="1371600" algn="ctr" rtl="0" eaLnBrk="0" fontAlgn="base" hangingPunct="0">
                <a:spcBef>
                  <a:spcPct val="0"/>
                </a:spcBef>
                <a:spcAft>
                  <a:spcPct val="0"/>
                </a:spcAft>
                <a:defRPr kumimoji="1" sz="2800" b="1">
                  <a:solidFill>
                    <a:srgbClr val="003399"/>
                  </a:solidFill>
                  <a:latin typeface="Tahoma" pitchFamily="34" charset="0"/>
                </a:defRPr>
              </a:lvl8pPr>
              <a:lvl9pPr marL="1828800" algn="ctr" rtl="0" eaLnBrk="0" fontAlgn="base" hangingPunct="0">
                <a:spcBef>
                  <a:spcPct val="0"/>
                </a:spcBef>
                <a:spcAft>
                  <a:spcPct val="0"/>
                </a:spcAft>
                <a:defRPr kumimoji="1" sz="2800" b="1">
                  <a:solidFill>
                    <a:srgbClr val="003399"/>
                  </a:solidFill>
                  <a:latin typeface="Tahoma" pitchFamily="34" charset="0"/>
                </a:defRPr>
              </a:lvl9pPr>
            </a:lstStyle>
            <a:p>
              <a:r>
                <a:rPr lang="en-US" sz="1400" kern="0" dirty="0" smtClean="0">
                  <a:solidFill>
                    <a:schemeClr val="tx1"/>
                  </a:solidFill>
                  <a:latin typeface="Times New Roman" panose="02020603050405020304" pitchFamily="18" charset="0"/>
                  <a:cs typeface="Times New Roman" panose="02020603050405020304" pitchFamily="18" charset="0"/>
                </a:rPr>
                <a:t>Basic</a:t>
              </a:r>
              <a:endParaRPr lang="el-GR" sz="1400" kern="0" dirty="0">
                <a:solidFill>
                  <a:schemeClr val="tx1"/>
                </a:solidFill>
                <a:latin typeface="Times New Roman" panose="02020603050405020304" pitchFamily="18" charset="0"/>
                <a:cs typeface="Times New Roman" panose="02020603050405020304" pitchFamily="18" charset="0"/>
              </a:endParaRPr>
            </a:p>
          </p:txBody>
        </p:sp>
        <p:pic>
          <p:nvPicPr>
            <p:cNvPr id="19" name="Picture 4" descr="http://www.clker.com/cliparts/b/f/e/a/14196945681153564639trainer_lectur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146" y="5229200"/>
              <a:ext cx="752316" cy="881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0088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l-GR" dirty="0"/>
              <a:t>Image processing and computer vision </a:t>
            </a:r>
            <a:endParaRPr lang="en-US" altLang="en-US" dirty="0"/>
          </a:p>
        </p:txBody>
      </p:sp>
      <p:sp>
        <p:nvSpPr>
          <p:cNvPr id="1027" name="Rectangle 3"/>
          <p:cNvSpPr>
            <a:spLocks noGrp="1" noChangeArrowheads="1"/>
          </p:cNvSpPr>
          <p:nvPr>
            <p:ph type="body" idx="1"/>
          </p:nvPr>
        </p:nvSpPr>
        <p:spPr>
          <a:xfrm>
            <a:off x="291306" y="914400"/>
            <a:ext cx="8534400" cy="5257800"/>
          </a:xfrm>
        </p:spPr>
        <p:txBody>
          <a:bodyPr/>
          <a:lstStyle/>
          <a:p>
            <a:r>
              <a:rPr lang="el-GR" altLang="en-US" sz="2400" dirty="0" smtClean="0"/>
              <a:t>Επεξεργασία Εικόνας</a:t>
            </a:r>
            <a:endParaRPr lang="en-US" altLang="en-US" sz="2400" dirty="0"/>
          </a:p>
          <a:p>
            <a:pPr lvl="1"/>
            <a:r>
              <a:rPr lang="en-US" altLang="en-US" sz="2000" dirty="0" smtClean="0"/>
              <a:t>T</a:t>
            </a:r>
            <a:r>
              <a:rPr lang="el-GR" altLang="en-US" sz="2000" dirty="0" err="1" smtClean="0"/>
              <a:t>ομέας</a:t>
            </a:r>
            <a:r>
              <a:rPr lang="el-GR" altLang="en-US" sz="2000" dirty="0" smtClean="0"/>
              <a:t> </a:t>
            </a:r>
            <a:r>
              <a:rPr lang="el-GR" altLang="en-US" sz="2000" dirty="0"/>
              <a:t>έρευνας </a:t>
            </a:r>
            <a:r>
              <a:rPr lang="en-US" altLang="en-US" sz="2000" dirty="0" smtClean="0"/>
              <a:t>engineering</a:t>
            </a:r>
            <a:r>
              <a:rPr lang="el-GR" altLang="en-US" sz="2000" dirty="0" smtClean="0"/>
              <a:t>/</a:t>
            </a:r>
            <a:r>
              <a:rPr lang="en-US" altLang="en-US" sz="2000" dirty="0" smtClean="0"/>
              <a:t>computer science/</a:t>
            </a:r>
            <a:r>
              <a:rPr lang="el-GR" altLang="en-US" sz="2000" dirty="0" smtClean="0"/>
              <a:t>επεξεργασίας σήματος</a:t>
            </a:r>
            <a:r>
              <a:rPr lang="en-US" altLang="en-US" sz="2000" dirty="0" smtClean="0"/>
              <a:t>.</a:t>
            </a:r>
          </a:p>
          <a:p>
            <a:pPr lvl="1"/>
            <a:r>
              <a:rPr lang="el-GR" altLang="en-US" sz="2000" dirty="0"/>
              <a:t>Η είσοδος και η έξοδος είναι εικόνες και η εστίαση είναι σε επεξεργασία / χαρακτηριστικά χαμηλού </a:t>
            </a:r>
            <a:r>
              <a:rPr lang="el-GR" altLang="en-US" sz="2000" dirty="0" smtClean="0"/>
              <a:t>επιπέδου</a:t>
            </a:r>
            <a:endParaRPr lang="en-US" altLang="en-US" sz="2000" dirty="0" smtClean="0"/>
          </a:p>
          <a:p>
            <a:pPr marL="457200" lvl="1" indent="0">
              <a:buNone/>
            </a:pPr>
            <a:endParaRPr lang="en-US" altLang="en-US" sz="2000" dirty="0" smtClean="0"/>
          </a:p>
          <a:p>
            <a:pPr marL="457200" lvl="1" indent="0">
              <a:buNone/>
            </a:pPr>
            <a:endParaRPr lang="en-US" altLang="en-US" sz="2000" dirty="0" smtClean="0"/>
          </a:p>
          <a:p>
            <a:pPr marL="457200" lvl="1" indent="0">
              <a:buNone/>
            </a:pPr>
            <a:endParaRPr lang="en-US" altLang="en-US" sz="2000" dirty="0" smtClean="0"/>
          </a:p>
          <a:p>
            <a:r>
              <a:rPr lang="el-GR" altLang="en-US" sz="2400" dirty="0" smtClean="0"/>
              <a:t>Υπολογιστική Όραση</a:t>
            </a:r>
            <a:endParaRPr lang="en-US" altLang="en-US" sz="2400" dirty="0" smtClean="0"/>
          </a:p>
          <a:p>
            <a:pPr lvl="1"/>
            <a:r>
              <a:rPr lang="en-US" altLang="en-US" sz="2000" dirty="0"/>
              <a:t>T</a:t>
            </a:r>
            <a:r>
              <a:rPr lang="el-GR" altLang="en-US" sz="2000" dirty="0" err="1"/>
              <a:t>ομέας</a:t>
            </a:r>
            <a:r>
              <a:rPr lang="el-GR" altLang="en-US" sz="2000" dirty="0"/>
              <a:t> έρευνας </a:t>
            </a:r>
            <a:r>
              <a:rPr lang="en-US" altLang="en-US" sz="2000" dirty="0" smtClean="0"/>
              <a:t>engineering/computer </a:t>
            </a:r>
            <a:r>
              <a:rPr lang="en-US" altLang="en-US" sz="2000" dirty="0"/>
              <a:t>science/artificial intelligence</a:t>
            </a:r>
          </a:p>
          <a:p>
            <a:pPr lvl="1"/>
            <a:r>
              <a:rPr lang="el-GR" altLang="en-US" sz="2000" dirty="0"/>
              <a:t>Εστίαση στη </a:t>
            </a:r>
            <a:r>
              <a:rPr lang="el-GR" altLang="en-US" sz="2000" dirty="0" smtClean="0"/>
              <a:t>σημασιολογία, συμβολική </a:t>
            </a:r>
            <a:r>
              <a:rPr lang="el-GR" altLang="en-US" sz="2000" dirty="0"/>
              <a:t>ή </a:t>
            </a:r>
            <a:r>
              <a:rPr lang="el-GR" altLang="en-US" sz="2000" dirty="0" smtClean="0"/>
              <a:t>γεωμετρική περιγραφή</a:t>
            </a:r>
            <a:r>
              <a:rPr lang="en-US" altLang="en-US" sz="2000" dirty="0" smtClean="0"/>
              <a:t>;h</a:t>
            </a:r>
            <a:endParaRPr lang="en-US" altLang="en-US" sz="2000" dirty="0"/>
          </a:p>
        </p:txBody>
      </p:sp>
      <p:grpSp>
        <p:nvGrpSpPr>
          <p:cNvPr id="1033" name="Group 9"/>
          <p:cNvGrpSpPr>
            <a:grpSpLocks/>
          </p:cNvGrpSpPr>
          <p:nvPr/>
        </p:nvGrpSpPr>
        <p:grpSpPr bwMode="auto">
          <a:xfrm>
            <a:off x="4754960" y="2780928"/>
            <a:ext cx="4140200" cy="1485900"/>
            <a:chOff x="1008" y="1896"/>
            <a:chExt cx="2608" cy="936"/>
          </a:xfrm>
        </p:grpSpPr>
        <p:sp>
          <p:nvSpPr>
            <p:cNvPr id="1028" name="Rectangle 4"/>
            <p:cNvSpPr>
              <a:spLocks noChangeArrowheads="1"/>
            </p:cNvSpPr>
            <p:nvPr/>
          </p:nvSpPr>
          <p:spPr bwMode="auto">
            <a:xfrm>
              <a:off x="1016" y="1896"/>
              <a:ext cx="624"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auto">
            <a:xfrm>
              <a:off x="2984" y="1896"/>
              <a:ext cx="624"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6"/>
            <p:cNvSpPr>
              <a:spLocks noChangeShapeType="1"/>
            </p:cNvSpPr>
            <p:nvPr/>
          </p:nvSpPr>
          <p:spPr bwMode="auto">
            <a:xfrm>
              <a:off x="1848" y="2208"/>
              <a:ext cx="91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p:nvSpPr>
          <p:spPr bwMode="auto">
            <a:xfrm>
              <a:off x="1008" y="2544"/>
              <a:ext cx="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image</a:t>
              </a:r>
            </a:p>
          </p:txBody>
        </p:sp>
        <p:sp>
          <p:nvSpPr>
            <p:cNvPr id="1032" name="Text Box 8"/>
            <p:cNvSpPr txBox="1">
              <a:spLocks noChangeArrowheads="1"/>
            </p:cNvSpPr>
            <p:nvPr/>
          </p:nvSpPr>
          <p:spPr bwMode="auto">
            <a:xfrm>
              <a:off x="2976" y="2544"/>
              <a:ext cx="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image</a:t>
              </a:r>
            </a:p>
          </p:txBody>
        </p:sp>
      </p:grpSp>
      <p:grpSp>
        <p:nvGrpSpPr>
          <p:cNvPr id="2" name="Group 1"/>
          <p:cNvGrpSpPr/>
          <p:nvPr/>
        </p:nvGrpSpPr>
        <p:grpSpPr>
          <a:xfrm>
            <a:off x="4860032" y="5013176"/>
            <a:ext cx="4394200" cy="1562100"/>
            <a:chOff x="4483100" y="4876800"/>
            <a:chExt cx="4394200" cy="1562100"/>
          </a:xfrm>
        </p:grpSpPr>
        <p:sp>
          <p:nvSpPr>
            <p:cNvPr id="1035" name="Rectangle 11"/>
            <p:cNvSpPr>
              <a:spLocks noChangeArrowheads="1"/>
            </p:cNvSpPr>
            <p:nvPr/>
          </p:nvSpPr>
          <p:spPr bwMode="auto">
            <a:xfrm>
              <a:off x="4495800" y="4953000"/>
              <a:ext cx="9906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13"/>
            <p:cNvSpPr>
              <a:spLocks noChangeShapeType="1"/>
            </p:cNvSpPr>
            <p:nvPr/>
          </p:nvSpPr>
          <p:spPr bwMode="auto">
            <a:xfrm>
              <a:off x="5715000" y="5448300"/>
              <a:ext cx="1447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Text Box 14"/>
            <p:cNvSpPr txBox="1">
              <a:spLocks noChangeArrowheads="1"/>
            </p:cNvSpPr>
            <p:nvPr/>
          </p:nvSpPr>
          <p:spPr bwMode="auto">
            <a:xfrm>
              <a:off x="4483100" y="59817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image</a:t>
              </a:r>
            </a:p>
          </p:txBody>
        </p:sp>
        <p:sp>
          <p:nvSpPr>
            <p:cNvPr id="1039" name="Text Box 15"/>
            <p:cNvSpPr txBox="1">
              <a:spLocks noChangeArrowheads="1"/>
            </p:cNvSpPr>
            <p:nvPr/>
          </p:nvSpPr>
          <p:spPr bwMode="auto">
            <a:xfrm>
              <a:off x="7277100" y="4876800"/>
              <a:ext cx="1600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n-US" sz="1600" dirty="0">
                  <a:latin typeface="Arial" panose="020B0604020202020204" pitchFamily="34" charset="0"/>
                </a:rPr>
                <a:t>Πρόσωπα</a:t>
              </a:r>
            </a:p>
            <a:p>
              <a:r>
                <a:rPr lang="el-GR" altLang="en-US" sz="1600" dirty="0" smtClean="0">
                  <a:latin typeface="Arial" panose="020B0604020202020204" pitchFamily="34" charset="0"/>
                </a:rPr>
                <a:t>Άνθρωποι</a:t>
              </a:r>
              <a:endParaRPr lang="el-GR" altLang="en-US" sz="1600" dirty="0">
                <a:latin typeface="Arial" panose="020B0604020202020204" pitchFamily="34" charset="0"/>
              </a:endParaRPr>
            </a:p>
            <a:p>
              <a:r>
                <a:rPr lang="el-GR" altLang="en-US" sz="1600" dirty="0">
                  <a:latin typeface="Arial" panose="020B0604020202020204" pitchFamily="34" charset="0"/>
                </a:rPr>
                <a:t>Καρέκλες</a:t>
              </a:r>
            </a:p>
            <a:p>
              <a:r>
                <a:rPr lang="el-GR" altLang="en-US" sz="1600" dirty="0">
                  <a:latin typeface="Arial" panose="020B0604020202020204" pitchFamily="34" charset="0"/>
                </a:rPr>
                <a:t>και τα </a:t>
              </a:r>
              <a:r>
                <a:rPr lang="el-GR" altLang="en-US" sz="1600" dirty="0" err="1">
                  <a:latin typeface="Arial" panose="020B0604020202020204" pitchFamily="34" charset="0"/>
                </a:rPr>
                <a:t>λοιπα</a:t>
              </a:r>
              <a:r>
                <a:rPr lang="el-GR" altLang="en-US" sz="1600" dirty="0">
                  <a:latin typeface="Arial" panose="020B0604020202020204" pitchFamily="34" charset="0"/>
                </a:rPr>
                <a:t>.</a:t>
              </a:r>
              <a:endParaRPr lang="en-US" altLang="en-US" sz="1600" dirty="0">
                <a:latin typeface="Arial" panose="020B0604020202020204" pitchFamily="34" charset="0"/>
              </a:endParaRPr>
            </a:p>
          </p:txBody>
        </p:sp>
      </p:grpSp>
    </p:spTree>
    <p:extLst>
      <p:ext uri="{BB962C8B-B14F-4D97-AF65-F5344CB8AC3E}">
        <p14:creationId xmlns:p14="http://schemas.microsoft.com/office/powerpoint/2010/main" val="3956023622"/>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Υπολογιστικής Όρασης</a:t>
            </a:r>
            <a:endParaRPr lang="en-US" dirty="0"/>
          </a:p>
        </p:txBody>
      </p:sp>
      <p:sp>
        <p:nvSpPr>
          <p:cNvPr id="3" name="Content Placeholder 2"/>
          <p:cNvSpPr>
            <a:spLocks noGrp="1"/>
          </p:cNvSpPr>
          <p:nvPr>
            <p:ph idx="1"/>
          </p:nvPr>
        </p:nvSpPr>
        <p:spPr/>
        <p:txBody>
          <a:bodyPr/>
          <a:lstStyle/>
          <a:p>
            <a:r>
              <a:rPr lang="el-GR" dirty="0" smtClean="0"/>
              <a:t>Να βοηθήσουμε τους </a:t>
            </a:r>
            <a:r>
              <a:rPr lang="el-GR" dirty="0"/>
              <a:t>υπολογιστές να κατανοούν τις εικόνες. (π.χ. φωτογραφίες, βίντεο, ιατρικές εικόνες)</a:t>
            </a:r>
            <a:endParaRPr lang="en-US" dirty="0"/>
          </a:p>
        </p:txBody>
      </p:sp>
      <p:pic>
        <p:nvPicPr>
          <p:cNvPr id="61443" name="Picture 3" descr="https://upload.wikimedia.org/wikipedia/commons/e/ed/SRT_Shape_Recognition_Technolo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64905"/>
            <a:ext cx="6984776" cy="32414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3880" y="5661248"/>
            <a:ext cx="8443664" cy="523220"/>
          </a:xfrm>
          <a:prstGeom prst="rect">
            <a:avLst/>
          </a:prstGeom>
        </p:spPr>
        <p:txBody>
          <a:bodyPr wrap="square">
            <a:spAutoFit/>
          </a:bodyPr>
          <a:lstStyle/>
          <a:p>
            <a:r>
              <a:rPr lang="el-GR" sz="1400" smtClean="0"/>
              <a:t/>
            </a:r>
            <a:br>
              <a:rPr lang="el-GR" sz="1400" smtClean="0"/>
            </a:br>
            <a:r>
              <a:rPr lang="el-GR" sz="1400" smtClean="0">
                <a:solidFill>
                  <a:srgbClr val="212121"/>
                </a:solidFill>
                <a:latin typeface="arial" panose="020B0604020202020204" pitchFamily="34" charset="0"/>
              </a:rPr>
              <a:t>Υπολογιστική όραση για τους ανθρώπους σε κοινόχρηστους χώρους, εμπορικά κέντρα, εμπορικά κέντρα</a:t>
            </a:r>
            <a:endParaRPr lang="en-US" sz="1400" dirty="0"/>
          </a:p>
        </p:txBody>
      </p:sp>
      <p:sp>
        <p:nvSpPr>
          <p:cNvPr id="7" name="Rectangle 6"/>
          <p:cNvSpPr/>
          <p:nvPr/>
        </p:nvSpPr>
        <p:spPr>
          <a:xfrm>
            <a:off x="5292080" y="5589820"/>
            <a:ext cx="4572000" cy="215444"/>
          </a:xfrm>
          <a:prstGeom prst="rect">
            <a:avLst/>
          </a:prstGeom>
        </p:spPr>
        <p:txBody>
          <a:bodyPr>
            <a:spAutoFit/>
          </a:bodyPr>
          <a:lstStyle/>
          <a:p>
            <a:r>
              <a:rPr lang="en-US" sz="800" dirty="0">
                <a:solidFill>
                  <a:schemeClr val="bg1">
                    <a:lumMod val="65000"/>
                  </a:schemeClr>
                </a:solidFill>
              </a:rPr>
              <a:t>https://en.wikipedia.org/wiki/Computer_vision#Recognition</a:t>
            </a:r>
          </a:p>
        </p:txBody>
      </p:sp>
    </p:spTree>
    <p:extLst>
      <p:ext uri="{BB962C8B-B14F-4D97-AF65-F5344CB8AC3E}">
        <p14:creationId xmlns:p14="http://schemas.microsoft.com/office/powerpoint/2010/main" val="607840596"/>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template1">
  <a:themeElements>
    <a:clrScheme name="Custom 4">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0000FF"/>
      </a:folHlink>
    </a:clrScheme>
    <a:fontScheme name="template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1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template1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template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1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template1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template1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template1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Settings\karaviti\Application Data\Microsoft\Templates\template1.pot</Template>
  <TotalTime>14373</TotalTime>
  <Words>3401</Words>
  <Application>Microsoft Office PowerPoint</Application>
  <PresentationFormat>On-screen Show (4:3)</PresentationFormat>
  <Paragraphs>409</Paragraphs>
  <Slides>48</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MS PGothic</vt:lpstr>
      <vt:lpstr>Arial</vt:lpstr>
      <vt:lpstr>Arial</vt:lpstr>
      <vt:lpstr>Tahoma</vt:lpstr>
      <vt:lpstr>Times New Roman</vt:lpstr>
      <vt:lpstr>Wingdings</vt:lpstr>
      <vt:lpstr>template1</vt:lpstr>
      <vt:lpstr>Equation</vt:lpstr>
      <vt:lpstr>PowerPoint Presentation</vt:lpstr>
      <vt:lpstr>Εισαγωγή στο μάθημα</vt:lpstr>
      <vt:lpstr>Βασικές πληροφορίες</vt:lpstr>
      <vt:lpstr>Σκοπός Μαθήματος</vt:lpstr>
      <vt:lpstr>Βασικές πληροφορίες</vt:lpstr>
      <vt:lpstr>Βασικές πληροφορίες</vt:lpstr>
      <vt:lpstr>Image processing and computer vision </vt:lpstr>
      <vt:lpstr>Image processing and computer vision </vt:lpstr>
      <vt:lpstr>Στόχος Υπολογιστικής Όρασης</vt:lpstr>
      <vt:lpstr>Example: Optical Character Recognition (OCR)</vt:lpstr>
      <vt:lpstr>Example: Biometrics </vt:lpstr>
      <vt:lpstr>Example: Medical Vision</vt:lpstr>
      <vt:lpstr>Εφαρμογές Τεχνητής Όρασης</vt:lpstr>
      <vt:lpstr>Εφαρμογές Τεχνητής Όρασης: Αναγνώριση</vt:lpstr>
      <vt:lpstr>Εφαρμογές Τεχνητής Όρασης: Αναγνώριση</vt:lpstr>
      <vt:lpstr>Εφαρμογές Τεχνητής Όρασης</vt:lpstr>
      <vt:lpstr>‘Άλλες Εφαρμογές</vt:lpstr>
      <vt:lpstr>Δημιουργία εικόνας</vt:lpstr>
      <vt:lpstr>Δημιουργία εικόνας</vt:lpstr>
      <vt:lpstr>Δημιουργία εικόνας</vt:lpstr>
      <vt:lpstr>Δημιουργία εικόνας</vt:lpstr>
      <vt:lpstr>Δημιουργία εικόνας</vt:lpstr>
      <vt:lpstr>Όραση</vt:lpstr>
      <vt:lpstr>Όραση</vt:lpstr>
      <vt:lpstr>   Ηλεκτρομαγνητική ακτινοβολία  και απεικόνιση</vt:lpstr>
      <vt:lpstr>Οπτικοποίηση και Επεξεργασία</vt:lpstr>
      <vt:lpstr>Ψηφιακή εικόνα και επεξεργασία</vt:lpstr>
      <vt:lpstr>Η ψηφιακή εικόνα</vt:lpstr>
      <vt:lpstr>Η ψηφιακή εικόνα</vt:lpstr>
      <vt:lpstr>Επεξεργασία εικόνας</vt:lpstr>
      <vt:lpstr>Σημαντικές κατηγορίες </vt:lpstr>
      <vt:lpstr>Παράδειγμα Επεξεργασίας Εικόνας</vt:lpstr>
      <vt:lpstr>Τύποι Ψηφιακών Εικόνων</vt:lpstr>
      <vt:lpstr>Τύποι Ψηφιακών Εικόνων</vt:lpstr>
      <vt:lpstr>Τύποι Ψηφιακών Εικόνων</vt:lpstr>
      <vt:lpstr>Τύποι Ψηφιακών Εικόνων</vt:lpstr>
      <vt:lpstr>Τύποι Ψηφιακών Εικόνων</vt:lpstr>
      <vt:lpstr>Τύποι Ψηφιακών Εικόνων</vt:lpstr>
      <vt:lpstr>Μέγεθος αρχείων εικόνων </vt:lpstr>
      <vt:lpstr>Format εικόνων</vt:lpstr>
      <vt:lpstr>Format εικόνων</vt:lpstr>
      <vt:lpstr>Format εικόνων</vt:lpstr>
      <vt:lpstr>JPEG Format </vt:lpstr>
      <vt:lpstr>TIFF Format</vt:lpstr>
      <vt:lpstr>GIF Format</vt:lpstr>
      <vt:lpstr>BMP Format</vt:lpstr>
      <vt:lpstr>PNG Format</vt:lpstr>
      <vt:lpstr>End of today’s lecture</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Kostas Marias</cp:lastModifiedBy>
  <cp:revision>820</cp:revision>
  <dcterms:created xsi:type="dcterms:W3CDTF">2004-01-15T10:10:22Z</dcterms:created>
  <dcterms:modified xsi:type="dcterms:W3CDTF">2019-10-08T13:09:01Z</dcterms:modified>
</cp:coreProperties>
</file>