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9" r:id="rId1"/>
  </p:sldMasterIdLst>
  <p:notesMasterIdLst>
    <p:notesMasterId r:id="rId33"/>
  </p:notesMasterIdLst>
  <p:handoutMasterIdLst>
    <p:handoutMasterId r:id="rId34"/>
  </p:handoutMasterIdLst>
  <p:sldIdLst>
    <p:sldId id="840" r:id="rId2"/>
    <p:sldId id="816" r:id="rId3"/>
    <p:sldId id="791" r:id="rId4"/>
    <p:sldId id="792" r:id="rId5"/>
    <p:sldId id="793" r:id="rId6"/>
    <p:sldId id="841" r:id="rId7"/>
    <p:sldId id="842" r:id="rId8"/>
    <p:sldId id="843" r:id="rId9"/>
    <p:sldId id="794" r:id="rId10"/>
    <p:sldId id="795" r:id="rId11"/>
    <p:sldId id="796" r:id="rId12"/>
    <p:sldId id="797" r:id="rId13"/>
    <p:sldId id="798" r:id="rId14"/>
    <p:sldId id="799" r:id="rId15"/>
    <p:sldId id="800" r:id="rId16"/>
    <p:sldId id="801" r:id="rId17"/>
    <p:sldId id="803" r:id="rId18"/>
    <p:sldId id="804" r:id="rId19"/>
    <p:sldId id="844" r:id="rId20"/>
    <p:sldId id="845" r:id="rId21"/>
    <p:sldId id="846" r:id="rId22"/>
    <p:sldId id="849" r:id="rId23"/>
    <p:sldId id="848" r:id="rId24"/>
    <p:sldId id="847" r:id="rId25"/>
    <p:sldId id="850" r:id="rId26"/>
    <p:sldId id="851" r:id="rId27"/>
    <p:sldId id="852" r:id="rId28"/>
    <p:sldId id="854" r:id="rId29"/>
    <p:sldId id="855" r:id="rId30"/>
    <p:sldId id="808" r:id="rId31"/>
    <p:sldId id="815" r:id="rId32"/>
  </p:sldIdLst>
  <p:sldSz cx="9144000" cy="6858000" type="screen4x3"/>
  <p:notesSz cx="6797675" cy="9926638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-" initials="-" lastIdx="1" clrIdx="0"/>
  <p:cmAuthor id="1" name="Stelios ." initials="" lastIdx="1" clrIdx="1"/>
  <p:cmAuthor id="2" name="kmarias" initials="k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200"/>
    <a:srgbClr val="7F7F7F"/>
    <a:srgbClr val="09771E"/>
    <a:srgbClr val="003399"/>
    <a:srgbClr val="0070C0"/>
    <a:srgbClr val="00FF00"/>
    <a:srgbClr val="FF00FF"/>
    <a:srgbClr val="595959"/>
    <a:srgbClr val="F8F8F8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682" autoAdjust="0"/>
    <p:restoredTop sz="88318" autoAdjust="0"/>
  </p:normalViewPr>
  <p:slideViewPr>
    <p:cSldViewPr>
      <p:cViewPr varScale="1">
        <p:scale>
          <a:sx n="85" d="100"/>
          <a:sy n="85" d="100"/>
        </p:scale>
        <p:origin x="1027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224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commentAuthors" Target="commentAuthor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42975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339CCD6D-67A1-43AA-8878-228E2B7D103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96094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Click to edit Master text styles</a:t>
            </a:r>
          </a:p>
          <a:p>
            <a:pPr lvl="1"/>
            <a:r>
              <a:rPr lang="el-GR" noProof="0" smtClean="0"/>
              <a:t>Second level</a:t>
            </a:r>
          </a:p>
          <a:p>
            <a:pPr lvl="2"/>
            <a:r>
              <a:rPr lang="el-GR" noProof="0" smtClean="0"/>
              <a:t>Third level</a:t>
            </a:r>
          </a:p>
          <a:p>
            <a:pPr lvl="3"/>
            <a:r>
              <a:rPr lang="el-GR" noProof="0" smtClean="0"/>
              <a:t>Fourth level</a:t>
            </a:r>
          </a:p>
          <a:p>
            <a:pPr lvl="4"/>
            <a:r>
              <a:rPr lang="el-GR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FF07393C-0844-41C5-BDA0-A39E6F80CB1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658303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9EED81-D527-4C5C-895D-DB2745B0DC6E}" type="slidenum">
              <a:rPr lang="el-GR"/>
              <a:pPr/>
              <a:t>1</a:t>
            </a:fld>
            <a:endParaRPr lang="el-GR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&lt;title&gt; = Prof., Dr., etc</a:t>
            </a:r>
          </a:p>
          <a:p>
            <a:pPr eaLnBrk="1" hangingPunct="1"/>
            <a:r>
              <a:rPr lang="en-GB" smtClean="0"/>
              <a:t>Xxxxxxx Yyyyyyyy = name of the presenter</a:t>
            </a:r>
          </a:p>
          <a:p>
            <a:pPr eaLnBrk="1" hangingPunct="1"/>
            <a:r>
              <a:rPr lang="en-GB" smtClean="0"/>
              <a:t>&lt;Full Laboratory Name&gt; = e.g. Computational Vision and Robotics</a:t>
            </a:r>
          </a:p>
          <a:p>
            <a:pPr eaLnBrk="1" hangingPunct="1"/>
            <a:r>
              <a:rPr lang="en-GB" smtClean="0"/>
              <a:t>&lt;Lab short name&gt; = e.g. CVRL</a:t>
            </a:r>
          </a:p>
          <a:p>
            <a:pPr eaLnBrk="1" hangingPunct="1"/>
            <a:r>
              <a:rPr lang="en-GB" smtClean="0"/>
              <a:t>e.t.c.</a:t>
            </a:r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21826449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FD7DB4AD-E015-4789-8BC9-0651DA2AAC60}" type="slidenum">
              <a:rPr lang="en-US" altLang="el-GR" sz="1200"/>
              <a:pPr eaLnBrk="1" hangingPunct="1"/>
              <a:t>31</a:t>
            </a:fld>
            <a:endParaRPr lang="en-US" altLang="el-GR" sz="120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l-G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2707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152400"/>
            <a:ext cx="7721600" cy="1143000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886200"/>
            <a:ext cx="6400800" cy="533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b="1">
                <a:solidFill>
                  <a:schemeClr val="tx1"/>
                </a:solidFill>
                <a:latin typeface="Tahoma" pitchFamily="34" charset="0"/>
              </a:defRPr>
            </a:lvl1pPr>
          </a:lstStyle>
          <a:p>
            <a:endParaRPr lang="en-GB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228600"/>
            <a:ext cx="2201863" cy="6248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228600"/>
            <a:ext cx="6457950" cy="6248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</p:cSld>
  <p:clrMapOvr>
    <a:masterClrMapping/>
  </p:clrMapOvr>
  <p:transition>
    <p:zo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12213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219200"/>
            <a:ext cx="419100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219200"/>
            <a:ext cx="4191000" cy="2552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24300"/>
            <a:ext cx="4191000" cy="2552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l-GR" dirty="0"/>
          </a:p>
        </p:txBody>
      </p:sp>
      <p:sp>
        <p:nvSpPr>
          <p:cNvPr id="5" name="Rectangle 4"/>
          <p:cNvSpPr/>
          <p:nvPr userDrawn="1"/>
        </p:nvSpPr>
        <p:spPr>
          <a:xfrm>
            <a:off x="2627784" y="6477000"/>
            <a:ext cx="621141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l-GR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ΤΕΧΝΗΤΗ ΟΡΑΣΗ ΤΠ70Υ2</a:t>
            </a:r>
            <a:r>
              <a:rPr kumimoji="0" lang="el-GR" sz="900" b="0" dirty="0" smtClean="0">
                <a:solidFill>
                  <a:schemeClr val="tx1"/>
                </a:solidFill>
                <a:effectLst/>
                <a:latin typeface="Times New Roman" pitchFamily="18" charset="0"/>
              </a:rPr>
              <a:t>		</a:t>
            </a:r>
            <a:r>
              <a:rPr lang="el-GR" sz="900" dirty="0" smtClean="0"/>
              <a:t>Κώστας </a:t>
            </a:r>
            <a:r>
              <a:rPr lang="el-GR" sz="900" dirty="0" err="1" smtClean="0"/>
              <a:t>Μαριάς</a:t>
            </a:r>
            <a:r>
              <a:rPr lang="en-US" sz="900" dirty="0" smtClean="0"/>
              <a:t>, </a:t>
            </a:r>
            <a:r>
              <a:rPr lang="el-GR" sz="900" dirty="0" smtClean="0"/>
              <a:t>Αναπληρωτής Καθηγητής Επεξεργασίας Εικόνας</a:t>
            </a:r>
            <a:endParaRPr lang="el-GR" sz="900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1910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1910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228600"/>
            <a:ext cx="881221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5344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990600" y="152400"/>
            <a:ext cx="77311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endParaRPr lang="en-GB" sz="1200" b="1">
              <a:latin typeface="Arial" charset="0"/>
            </a:endParaRPr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7723188" y="6499225"/>
            <a:ext cx="1344612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>
              <a:spcBef>
                <a:spcPct val="50000"/>
              </a:spcBef>
              <a:defRPr/>
            </a:pPr>
            <a:fld id="{CF01D9A9-1A39-4F01-B91F-590C4ADF964C}" type="slidenum">
              <a:rPr lang="en-US" sz="1400">
                <a:solidFill>
                  <a:srgbClr val="A299BD"/>
                </a:solidFill>
                <a:latin typeface="Arial" charset="0"/>
              </a:rPr>
              <a:pPr algn="r" eaLnBrk="0" hangingPunct="0">
                <a:spcBef>
                  <a:spcPct val="50000"/>
                </a:spcBef>
                <a:defRPr/>
              </a:pPr>
              <a:t>‹#›</a:t>
            </a:fld>
            <a:endParaRPr lang="en-US" sz="1400">
              <a:solidFill>
                <a:srgbClr val="A299BD"/>
              </a:solidFill>
              <a:latin typeface="Arial" charset="0"/>
            </a:endParaRPr>
          </a:p>
        </p:txBody>
      </p:sp>
      <p:pic>
        <p:nvPicPr>
          <p:cNvPr id="8" name="Picture 12" descr="Αρχική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2" y="6243701"/>
            <a:ext cx="265271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ransition>
    <p:zoom/>
  </p:transition>
  <p:timing>
    <p:tnLst>
      <p:par>
        <p:cTn id="1" dur="indefinite" restart="never" nodeType="tmRoot"/>
      </p:par>
    </p:tnLst>
  </p:timing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59595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595959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595959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595959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595959"/>
          </a:solidFill>
          <a:latin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003399"/>
          </a:solidFill>
          <a:latin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003399"/>
          </a:solidFill>
          <a:latin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003399"/>
          </a:solidFill>
          <a:latin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003399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9933"/>
        </a:buClr>
        <a:buSzPct val="90000"/>
        <a:buFont typeface="Wingdings" pitchFamily="2" charset="2"/>
        <a:buBlip>
          <a:blip r:embed="rId15"/>
        </a:buBlip>
        <a:defRPr kumimoji="1" sz="2800">
          <a:solidFill>
            <a:srgbClr val="59595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996633"/>
        </a:buClr>
        <a:buSzPct val="80000"/>
        <a:buFont typeface="Wingdings" pitchFamily="2" charset="2"/>
        <a:buBlip>
          <a:blip r:embed="rId16"/>
        </a:buBlip>
        <a:defRPr kumimoji="1" sz="2400">
          <a:solidFill>
            <a:srgbClr val="59595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669900"/>
        </a:buClr>
        <a:buSzPct val="70000"/>
        <a:buFont typeface="Wingdings" pitchFamily="2" charset="2"/>
        <a:buBlip>
          <a:blip r:embed="rId17"/>
        </a:buBlip>
        <a:defRPr kumimoji="1" sz="2000">
          <a:solidFill>
            <a:srgbClr val="59595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Blip>
          <a:blip r:embed="rId18"/>
        </a:buBlip>
        <a:defRPr kumimoji="1">
          <a:solidFill>
            <a:srgbClr val="59595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Blip>
          <a:blip r:embed="rId19"/>
        </a:buBlip>
        <a:defRPr kumimoji="1">
          <a:solidFill>
            <a:srgbClr val="595959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Blip>
          <a:blip r:embed="rId19"/>
        </a:buBlip>
        <a:defRPr kumimoji="1">
          <a:solidFill>
            <a:srgbClr val="003399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Blip>
          <a:blip r:embed="rId19"/>
        </a:buBlip>
        <a:defRPr kumimoji="1">
          <a:solidFill>
            <a:srgbClr val="003399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Blip>
          <a:blip r:embed="rId19"/>
        </a:buBlip>
        <a:defRPr kumimoji="1">
          <a:solidFill>
            <a:srgbClr val="003399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Blip>
          <a:blip r:embed="rId19"/>
        </a:buBlip>
        <a:defRPr kumimoji="1">
          <a:solidFill>
            <a:srgbClr val="003399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Connected-component_labeling" TargetMode="External"/><Relationship Id="rId2" Type="http://schemas.openxmlformats.org/officeDocument/2006/relationships/hyperlink" Target="https://commons.wikimedia.org/w/index.php?curid=6493559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eg"/><Relationship Id="rId4" Type="http://schemas.openxmlformats.org/officeDocument/2006/relationships/hyperlink" Target="https://en.wikipedia.org/wiki/Connected-component_labeling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6" name="Rectangle 6"/>
          <p:cNvSpPr>
            <a:spLocks noChangeArrowheads="1"/>
          </p:cNvSpPr>
          <p:nvPr/>
        </p:nvSpPr>
        <p:spPr bwMode="auto">
          <a:xfrm>
            <a:off x="0" y="5689922"/>
            <a:ext cx="9144000" cy="198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spcBef>
                <a:spcPct val="20000"/>
              </a:spcBef>
              <a:buClr>
                <a:srgbClr val="FF9933"/>
              </a:buClr>
              <a:buSzPct val="90000"/>
              <a:buFont typeface="Wingdings" pitchFamily="2" charset="2"/>
              <a:buNone/>
              <a:defRPr/>
            </a:pPr>
            <a:endParaRPr kumimoji="1" lang="en-GB" sz="1100" dirty="0">
              <a:solidFill>
                <a:srgbClr val="003399"/>
              </a:solidFill>
              <a:latin typeface="Tahoma" pitchFamily="34" charset="0"/>
            </a:endParaRPr>
          </a:p>
          <a:p>
            <a:pPr algn="ctr" eaLnBrk="0" hangingPunct="0">
              <a:lnSpc>
                <a:spcPct val="90000"/>
              </a:lnSpc>
              <a:spcBef>
                <a:spcPct val="20000"/>
              </a:spcBef>
              <a:buClr>
                <a:srgbClr val="FF9933"/>
              </a:buClr>
              <a:buSzPct val="90000"/>
              <a:buFont typeface="Wingdings" pitchFamily="2" charset="2"/>
              <a:buNone/>
              <a:defRPr/>
            </a:pPr>
            <a:endParaRPr kumimoji="1" lang="en-GB" sz="1100" b="1" dirty="0">
              <a:solidFill>
                <a:srgbClr val="003399"/>
              </a:solidFill>
              <a:latin typeface="Tahoma" pitchFamily="34" charset="0"/>
            </a:endParaRPr>
          </a:p>
          <a:p>
            <a:pPr algn="ctr" eaLnBrk="0" hangingPunct="0">
              <a:lnSpc>
                <a:spcPct val="90000"/>
              </a:lnSpc>
              <a:spcBef>
                <a:spcPct val="20000"/>
              </a:spcBef>
              <a:buClr>
                <a:srgbClr val="FF9933"/>
              </a:buClr>
              <a:buSzPct val="90000"/>
              <a:buFont typeface="Wingdings" pitchFamily="2" charset="2"/>
              <a:buNone/>
              <a:defRPr/>
            </a:pPr>
            <a:endParaRPr kumimoji="1" lang="en-GB" sz="1100" dirty="0">
              <a:solidFill>
                <a:srgbClr val="003399"/>
              </a:solidFill>
              <a:latin typeface="Tahoma" pitchFamily="34" charset="0"/>
            </a:endParaRPr>
          </a:p>
        </p:txBody>
      </p:sp>
      <p:sp>
        <p:nvSpPr>
          <p:cNvPr id="158727" name="Rectangle 7"/>
          <p:cNvSpPr>
            <a:spLocks noChangeArrowheads="1"/>
          </p:cNvSpPr>
          <p:nvPr/>
        </p:nvSpPr>
        <p:spPr bwMode="auto">
          <a:xfrm>
            <a:off x="0" y="3942383"/>
            <a:ext cx="9251950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0" hangingPunct="0">
              <a:defRPr/>
            </a:pPr>
            <a:r>
              <a:rPr kumimoji="1" lang="el-GR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ΤΕΧΝΗΤΗ ΟΡΑΣΗ ΤΠ70Υ2</a:t>
            </a:r>
          </a:p>
          <a:p>
            <a:pPr algn="ctr" eaLnBrk="0" hangingPunct="0">
              <a:defRPr/>
            </a:pPr>
            <a:r>
              <a:rPr kumimoji="1" lang="el-GR" sz="18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2</a:t>
            </a:r>
            <a:r>
              <a:rPr kumimoji="1" lang="el-GR" sz="1800" b="1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η</a:t>
            </a:r>
            <a:r>
              <a:rPr kumimoji="1" lang="el-G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 Διάλεξη</a:t>
            </a:r>
            <a:endParaRPr kumimoji="1" lang="el-GR" sz="18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ahoma" pitchFamily="34" charset="0"/>
            </a:endParaRPr>
          </a:p>
          <a:p>
            <a:pPr algn="ctr" eaLnBrk="0" hangingPunct="0">
              <a:defRPr/>
            </a:pPr>
            <a:endParaRPr kumimoji="1" lang="el-GR" sz="1800" b="1" dirty="0">
              <a:solidFill>
                <a:schemeClr val="tx1">
                  <a:lumMod val="65000"/>
                  <a:lumOff val="35000"/>
                </a:schemeClr>
              </a:solidFill>
              <a:latin typeface="Tahoma" pitchFamily="34" charset="0"/>
            </a:endParaRPr>
          </a:p>
          <a:p>
            <a:pPr algn="ctr" eaLnBrk="0" hangingPunct="0">
              <a:defRPr/>
            </a:pPr>
            <a:r>
              <a:rPr kumimoji="1" lang="el-G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</a:rPr>
              <a:t>Κώστας </a:t>
            </a:r>
            <a:r>
              <a:rPr kumimoji="1" lang="el-GR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</a:rPr>
              <a:t>Μαριάς</a:t>
            </a:r>
          </a:p>
          <a:p>
            <a:pPr algn="ctr" eaLnBrk="0" hangingPunct="0">
              <a:defRPr/>
            </a:pPr>
            <a:r>
              <a:rPr kumimoji="1" lang="el-G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</a:rPr>
              <a:t>Αναπληρωτής Καθηγητής Επεξεργασίας Εικόνας</a:t>
            </a:r>
            <a:endParaRPr kumimoji="1" lang="en-GB" sz="18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ahoma" pitchFamily="34" charset="0"/>
            </a:endParaRPr>
          </a:p>
          <a:p>
            <a:pPr algn="ctr" eaLnBrk="0" hangingPunct="0">
              <a:defRPr/>
            </a:pPr>
            <a:endParaRPr kumimoji="1" lang="en-GB" sz="1200" b="1" dirty="0">
              <a:solidFill>
                <a:schemeClr val="accent5">
                  <a:lumMod val="25000"/>
                </a:schemeClr>
              </a:solidFill>
              <a:latin typeface="Tahoma" pitchFamily="34" charset="0"/>
            </a:endParaRPr>
          </a:p>
        </p:txBody>
      </p:sp>
      <p:pic>
        <p:nvPicPr>
          <p:cNvPr id="2050" name="Picture 2" descr="iStock_000027142333Smal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682" y="5805264"/>
            <a:ext cx="1237220" cy="82274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8935155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Γειτνίαση, Συνδεσιμότητα, </a:t>
            </a:r>
            <a:r>
              <a:rPr lang="el-GR" dirty="0" smtClean="0"/>
              <a:t>Περιοχές , </a:t>
            </a:r>
            <a:r>
              <a:rPr lang="el-GR" dirty="0"/>
              <a:t>και Όρια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Γειτνίαση ορίζεται </a:t>
            </a:r>
          </a:p>
          <a:p>
            <a:r>
              <a:rPr lang="el-GR" dirty="0" smtClean="0"/>
              <a:t> </a:t>
            </a:r>
            <a:r>
              <a:rPr lang="en-US" b="1" dirty="0" smtClean="0"/>
              <a:t>(</a:t>
            </a:r>
            <a:r>
              <a:rPr lang="en-US" b="1" dirty="0"/>
              <a:t>a) </a:t>
            </a:r>
            <a:r>
              <a:rPr lang="en-US" dirty="0" smtClean="0">
                <a:solidFill>
                  <a:srgbClr val="7030A0"/>
                </a:solidFill>
              </a:rPr>
              <a:t>4-</a:t>
            </a:r>
            <a:r>
              <a:rPr lang="el-GR" i="1" dirty="0" smtClean="0">
                <a:solidFill>
                  <a:srgbClr val="7030A0"/>
                </a:solidFill>
              </a:rPr>
              <a:t>γειτνίαση</a:t>
            </a:r>
            <a:r>
              <a:rPr lang="en-US" dirty="0" smtClean="0"/>
              <a:t>.</a:t>
            </a:r>
            <a:r>
              <a:rPr lang="el-GR" dirty="0" smtClean="0"/>
              <a:t> 2 </a:t>
            </a:r>
            <a:r>
              <a:rPr lang="en-US" dirty="0" smtClean="0"/>
              <a:t>pixels </a:t>
            </a:r>
            <a:r>
              <a:rPr lang="en-US" i="1" dirty="0" smtClean="0"/>
              <a:t>p </a:t>
            </a:r>
            <a:r>
              <a:rPr lang="el-GR" dirty="0" smtClean="0"/>
              <a:t>και </a:t>
            </a:r>
            <a:r>
              <a:rPr lang="en-US" i="1" dirty="0" smtClean="0"/>
              <a:t>q </a:t>
            </a:r>
            <a:r>
              <a:rPr lang="el-GR" i="1" dirty="0" smtClean="0"/>
              <a:t>με τιμές από το </a:t>
            </a:r>
            <a:r>
              <a:rPr lang="en-US" i="1" dirty="0" smtClean="0"/>
              <a:t>V </a:t>
            </a:r>
            <a:r>
              <a:rPr lang="el-GR" dirty="0" smtClean="0"/>
              <a:t>έχουν 4-γειτνίαση αν το </a:t>
            </a:r>
            <a:r>
              <a:rPr lang="en-US" i="1" dirty="0" smtClean="0"/>
              <a:t>q </a:t>
            </a:r>
            <a:r>
              <a:rPr lang="el-GR" i="1" dirty="0" smtClean="0"/>
              <a:t>ανήκει στο σύνολο Ν</a:t>
            </a:r>
            <a:r>
              <a:rPr lang="el-GR" i="1" baseline="-25000" dirty="0" smtClean="0"/>
              <a:t>4</a:t>
            </a:r>
            <a:r>
              <a:rPr lang="el-GR" i="1" dirty="0" smtClean="0"/>
              <a:t>(</a:t>
            </a:r>
            <a:r>
              <a:rPr lang="en-US" i="1" dirty="0" smtClean="0"/>
              <a:t>p)</a:t>
            </a:r>
            <a:endParaRPr lang="en-US" dirty="0"/>
          </a:p>
          <a:p>
            <a:r>
              <a:rPr lang="en-US" b="1" dirty="0"/>
              <a:t>(b) </a:t>
            </a:r>
            <a:r>
              <a:rPr lang="en-US" dirty="0" smtClean="0">
                <a:solidFill>
                  <a:srgbClr val="7030A0"/>
                </a:solidFill>
              </a:rPr>
              <a:t>8-</a:t>
            </a:r>
            <a:r>
              <a:rPr lang="el-GR" i="1" dirty="0" smtClean="0">
                <a:solidFill>
                  <a:srgbClr val="7030A0"/>
                </a:solidFill>
              </a:rPr>
              <a:t>γειτνίαση</a:t>
            </a:r>
            <a:r>
              <a:rPr lang="en-US" i="1" dirty="0" smtClean="0"/>
              <a:t>.</a:t>
            </a:r>
            <a:r>
              <a:rPr lang="el-GR" i="1" dirty="0" smtClean="0"/>
              <a:t> </a:t>
            </a:r>
            <a:r>
              <a:rPr lang="el-GR" dirty="0" smtClean="0"/>
              <a:t>2 </a:t>
            </a:r>
            <a:r>
              <a:rPr lang="en-US" dirty="0"/>
              <a:t>pixels </a:t>
            </a:r>
            <a:r>
              <a:rPr lang="en-US" i="1" dirty="0"/>
              <a:t>p </a:t>
            </a:r>
            <a:r>
              <a:rPr lang="el-GR" dirty="0"/>
              <a:t>και </a:t>
            </a:r>
            <a:r>
              <a:rPr lang="en-US" i="1" dirty="0"/>
              <a:t>q </a:t>
            </a:r>
            <a:r>
              <a:rPr lang="el-GR" i="1" dirty="0"/>
              <a:t>με τιμές από το </a:t>
            </a:r>
            <a:r>
              <a:rPr lang="en-US" i="1" dirty="0"/>
              <a:t>V </a:t>
            </a:r>
            <a:r>
              <a:rPr lang="el-GR" dirty="0"/>
              <a:t>έχουν </a:t>
            </a:r>
            <a:r>
              <a:rPr lang="en-US" dirty="0" smtClean="0"/>
              <a:t>8</a:t>
            </a:r>
            <a:r>
              <a:rPr lang="el-GR" dirty="0" smtClean="0"/>
              <a:t>-γειτνίαση </a:t>
            </a:r>
            <a:r>
              <a:rPr lang="el-GR" dirty="0"/>
              <a:t>αν το </a:t>
            </a:r>
            <a:r>
              <a:rPr lang="en-US" i="1" dirty="0"/>
              <a:t>q </a:t>
            </a:r>
            <a:r>
              <a:rPr lang="el-GR" i="1" dirty="0"/>
              <a:t>ανήκει στο σύνολο </a:t>
            </a:r>
            <a:r>
              <a:rPr lang="el-GR" i="1" dirty="0" smtClean="0"/>
              <a:t>Ν</a:t>
            </a:r>
            <a:r>
              <a:rPr lang="en-US" i="1" baseline="-25000" dirty="0" smtClean="0"/>
              <a:t>8</a:t>
            </a:r>
            <a:r>
              <a:rPr lang="el-GR" i="1" dirty="0" smtClean="0"/>
              <a:t>(</a:t>
            </a:r>
            <a:r>
              <a:rPr lang="en-US" i="1" dirty="0"/>
              <a:t>p)</a:t>
            </a:r>
            <a:endParaRPr lang="en-US" dirty="0"/>
          </a:p>
          <a:p>
            <a:r>
              <a:rPr lang="en-US" b="1" dirty="0" smtClean="0"/>
              <a:t>(</a:t>
            </a:r>
            <a:r>
              <a:rPr lang="en-US" b="1" dirty="0"/>
              <a:t>c) </a:t>
            </a:r>
            <a:r>
              <a:rPr lang="en-US" i="1" dirty="0" smtClean="0">
                <a:solidFill>
                  <a:srgbClr val="7030A0"/>
                </a:solidFill>
              </a:rPr>
              <a:t>m-</a:t>
            </a:r>
            <a:r>
              <a:rPr lang="el-GR" i="1" dirty="0" smtClean="0">
                <a:solidFill>
                  <a:srgbClr val="7030A0"/>
                </a:solidFill>
              </a:rPr>
              <a:t>γειτνίαση</a:t>
            </a:r>
            <a:r>
              <a:rPr lang="en-US" dirty="0" smtClean="0"/>
              <a:t>(mixed </a:t>
            </a:r>
            <a:r>
              <a:rPr lang="en-US" dirty="0"/>
              <a:t>adjacency</a:t>
            </a:r>
            <a:r>
              <a:rPr lang="en-US" dirty="0" smtClean="0"/>
              <a:t>).</a:t>
            </a:r>
            <a:r>
              <a:rPr lang="el-GR" dirty="0"/>
              <a:t> 2 </a:t>
            </a:r>
            <a:r>
              <a:rPr lang="en-US" dirty="0"/>
              <a:t>pixels </a:t>
            </a:r>
            <a:r>
              <a:rPr lang="en-US" i="1" dirty="0"/>
              <a:t>p </a:t>
            </a:r>
            <a:r>
              <a:rPr lang="el-GR" dirty="0"/>
              <a:t>και </a:t>
            </a:r>
            <a:r>
              <a:rPr lang="en-US" i="1" dirty="0"/>
              <a:t>q </a:t>
            </a:r>
            <a:r>
              <a:rPr lang="el-GR" i="1" dirty="0"/>
              <a:t>με τιμές από το </a:t>
            </a:r>
            <a:r>
              <a:rPr lang="en-US" i="1" dirty="0"/>
              <a:t>V </a:t>
            </a:r>
            <a:r>
              <a:rPr lang="el-GR" dirty="0"/>
              <a:t>έχουν </a:t>
            </a:r>
            <a:r>
              <a:rPr lang="en-US" dirty="0"/>
              <a:t>m</a:t>
            </a:r>
            <a:r>
              <a:rPr lang="el-GR" dirty="0" smtClean="0"/>
              <a:t>-γειτνίαση </a:t>
            </a:r>
            <a:r>
              <a:rPr lang="el-GR" dirty="0"/>
              <a:t>αν </a:t>
            </a:r>
            <a:endParaRPr lang="en-US" dirty="0" smtClean="0"/>
          </a:p>
          <a:p>
            <a:pPr lvl="1"/>
            <a:r>
              <a:rPr lang="en-US" b="1" dirty="0" smtClean="0"/>
              <a:t>(</a:t>
            </a:r>
            <a:r>
              <a:rPr lang="en-US" b="1" dirty="0" err="1"/>
              <a:t>i</a:t>
            </a:r>
            <a:r>
              <a:rPr lang="en-US" b="1" dirty="0"/>
              <a:t>) </a:t>
            </a:r>
            <a:r>
              <a:rPr lang="en-US" i="1" dirty="0"/>
              <a:t>q </a:t>
            </a:r>
            <a:r>
              <a:rPr lang="el-GR" dirty="0" smtClean="0"/>
              <a:t>ανήκει στο </a:t>
            </a:r>
            <a:r>
              <a:rPr lang="el-GR" i="1" dirty="0"/>
              <a:t>Ν</a:t>
            </a:r>
            <a:r>
              <a:rPr lang="el-GR" i="1" baseline="-25000" dirty="0"/>
              <a:t>4</a:t>
            </a:r>
            <a:r>
              <a:rPr lang="el-GR" i="1" dirty="0"/>
              <a:t>(</a:t>
            </a:r>
            <a:r>
              <a:rPr lang="en-US" i="1" dirty="0" smtClean="0"/>
              <a:t>p)</a:t>
            </a:r>
            <a:r>
              <a:rPr lang="el-GR" i="1" dirty="0" smtClean="0"/>
              <a:t>, ή</a:t>
            </a:r>
            <a:endParaRPr lang="en-US" i="1" dirty="0"/>
          </a:p>
          <a:p>
            <a:pPr lvl="1"/>
            <a:r>
              <a:rPr lang="en-US" b="1" dirty="0"/>
              <a:t>(ii) </a:t>
            </a:r>
            <a:r>
              <a:rPr lang="en-US" i="1" dirty="0"/>
              <a:t>q </a:t>
            </a:r>
            <a:r>
              <a:rPr lang="el-GR" dirty="0"/>
              <a:t>ανήκει στο </a:t>
            </a:r>
            <a:r>
              <a:rPr lang="el-GR" i="1" dirty="0" smtClean="0"/>
              <a:t>Ν</a:t>
            </a:r>
            <a:r>
              <a:rPr lang="en-US" i="1" baseline="-25000" dirty="0"/>
              <a:t>D</a:t>
            </a:r>
            <a:r>
              <a:rPr lang="el-GR" i="1" dirty="0" smtClean="0"/>
              <a:t>(</a:t>
            </a:r>
            <a:r>
              <a:rPr lang="en-US" i="1" dirty="0"/>
              <a:t>p) </a:t>
            </a:r>
            <a:r>
              <a:rPr lang="el-GR" i="1" dirty="0" smtClean="0"/>
              <a:t>και η τομή </a:t>
            </a:r>
            <a:r>
              <a:rPr lang="el-GR" i="1" dirty="0"/>
              <a:t>Ν</a:t>
            </a:r>
            <a:r>
              <a:rPr lang="el-GR" i="1" baseline="-25000" dirty="0"/>
              <a:t>4</a:t>
            </a:r>
            <a:r>
              <a:rPr lang="el-GR" i="1" dirty="0"/>
              <a:t>(</a:t>
            </a:r>
            <a:r>
              <a:rPr lang="en-US" i="1" dirty="0"/>
              <a:t>p)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∩</a:t>
            </a:r>
            <a:r>
              <a:rPr lang="el-GR" i="1" dirty="0" smtClean="0"/>
              <a:t>Ν</a:t>
            </a:r>
            <a:r>
              <a:rPr lang="el-GR" i="1" baseline="-25000" dirty="0" smtClean="0"/>
              <a:t>4</a:t>
            </a:r>
            <a:r>
              <a:rPr lang="el-GR" i="1" dirty="0" smtClean="0"/>
              <a:t>(</a:t>
            </a:r>
            <a:r>
              <a:rPr lang="en-US" i="1" dirty="0" smtClean="0"/>
              <a:t>q) </a:t>
            </a:r>
            <a:r>
              <a:rPr lang="el-GR" i="1" dirty="0" smtClean="0"/>
              <a:t>δεν έχει </a:t>
            </a:r>
            <a:r>
              <a:rPr lang="en-US" i="1" dirty="0" smtClean="0"/>
              <a:t>pixels </a:t>
            </a:r>
            <a:r>
              <a:rPr lang="el-GR" i="1" dirty="0" smtClean="0"/>
              <a:t>με τιμές στο</a:t>
            </a:r>
            <a:r>
              <a:rPr lang="en-US" dirty="0" smtClean="0"/>
              <a:t> </a:t>
            </a:r>
            <a:r>
              <a:rPr lang="en-US" i="1" dirty="0"/>
              <a:t>V</a:t>
            </a:r>
            <a:r>
              <a:rPr lang="en-US" dirty="0"/>
              <a:t>.</a:t>
            </a:r>
            <a:endParaRPr lang="el-GR" dirty="0" smtClean="0"/>
          </a:p>
        </p:txBody>
      </p:sp>
      <p:grpSp>
        <p:nvGrpSpPr>
          <p:cNvPr id="4" name="Group 3"/>
          <p:cNvGrpSpPr/>
          <p:nvPr/>
        </p:nvGrpSpPr>
        <p:grpSpPr>
          <a:xfrm>
            <a:off x="8300452" y="980728"/>
            <a:ext cx="852746" cy="764595"/>
            <a:chOff x="6432415" y="5229200"/>
            <a:chExt cx="1296144" cy="1251046"/>
          </a:xfrm>
        </p:grpSpPr>
        <p:sp>
          <p:nvSpPr>
            <p:cNvPr id="5" name="Title 1"/>
            <p:cNvSpPr txBox="1">
              <a:spLocks/>
            </p:cNvSpPr>
            <p:nvPr/>
          </p:nvSpPr>
          <p:spPr bwMode="auto">
            <a:xfrm>
              <a:off x="6432415" y="5794446"/>
              <a:ext cx="1296144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b" anchorCtr="0" compatLnSpc="1">
              <a:prstTxWarp prst="textNoShape">
                <a:avLst/>
              </a:prstTxWarp>
            </a:bodyPr>
            <a:lstStyle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ea typeface="+mj-ea"/>
                  <a:cs typeface="+mj-cs"/>
                </a:defRPr>
              </a:lvl1pPr>
              <a:lvl2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595959"/>
                  </a:solidFill>
                  <a:latin typeface="Tahoma" pitchFamily="34" charset="0"/>
                </a:defRPr>
              </a:lvl2pPr>
              <a:lvl3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595959"/>
                  </a:solidFill>
                  <a:latin typeface="Tahoma" pitchFamily="34" charset="0"/>
                </a:defRPr>
              </a:lvl3pPr>
              <a:lvl4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595959"/>
                  </a:solidFill>
                  <a:latin typeface="Tahoma" pitchFamily="34" charset="0"/>
                </a:defRPr>
              </a:lvl4pPr>
              <a:lvl5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595959"/>
                  </a:solidFill>
                  <a:latin typeface="Tahoma" pitchFamily="34" charset="0"/>
                </a:defRPr>
              </a:lvl5pPr>
              <a:lvl6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003399"/>
                  </a:solidFill>
                  <a:latin typeface="Tahoma" pitchFamily="34" charset="0"/>
                </a:defRPr>
              </a:lvl6pPr>
              <a:lvl7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003399"/>
                  </a:solidFill>
                  <a:latin typeface="Tahoma" pitchFamily="34" charset="0"/>
                </a:defRPr>
              </a:lvl7pPr>
              <a:lvl8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003399"/>
                  </a:solidFill>
                  <a:latin typeface="Tahoma" pitchFamily="34" charset="0"/>
                </a:defRPr>
              </a:lvl8pPr>
              <a:lvl9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003399"/>
                  </a:solidFill>
                  <a:latin typeface="Tahoma" pitchFamily="34" charset="0"/>
                </a:defRPr>
              </a:lvl9pPr>
            </a:lstStyle>
            <a:p>
              <a:r>
                <a:rPr lang="en-US" sz="1400" kern="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Basic</a:t>
              </a:r>
              <a:endParaRPr lang="el-GR" sz="14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6" name="Picture 4" descr="http://www.clker.com/cliparts/b/f/e/a/14196945681153564639trainer_lectur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71146" y="5229200"/>
              <a:ext cx="752316" cy="8819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258199171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Γειτνίαση, Συνδεσιμότητα, </a:t>
            </a:r>
            <a:r>
              <a:rPr lang="el-GR" dirty="0" smtClean="0"/>
              <a:t>Περιοχές , </a:t>
            </a:r>
            <a:r>
              <a:rPr lang="el-GR" dirty="0"/>
              <a:t>και Όρια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</a:t>
            </a:r>
            <a:r>
              <a:rPr lang="en-US" i="1" dirty="0">
                <a:solidFill>
                  <a:srgbClr val="7030A0"/>
                </a:solidFill>
              </a:rPr>
              <a:t>m-</a:t>
            </a:r>
            <a:r>
              <a:rPr lang="el-GR" i="1" dirty="0">
                <a:solidFill>
                  <a:srgbClr val="7030A0"/>
                </a:solidFill>
              </a:rPr>
              <a:t>γειτνίαση </a:t>
            </a:r>
            <a:r>
              <a:rPr lang="el-GR" dirty="0" smtClean="0"/>
              <a:t>μας βοηθάει να ορίζουμε μονοσήμαντα σχέσεις </a:t>
            </a:r>
            <a:r>
              <a:rPr lang="en-US" dirty="0" smtClean="0"/>
              <a:t>pixels </a:t>
            </a:r>
            <a:r>
              <a:rPr lang="el-GR" dirty="0" smtClean="0"/>
              <a:t>ώστε να αποφεύγεται η ασάφεια που προκύπτει από π.χ. την 8-γειτνίαση.</a:t>
            </a:r>
          </a:p>
          <a:p>
            <a:r>
              <a:rPr lang="el-GR" dirty="0" smtClean="0"/>
              <a:t>Το παράδειγμα δείχνει αυτήν την ιδιότητα:</a:t>
            </a:r>
          </a:p>
          <a:p>
            <a:pPr marL="0" indent="0">
              <a:buNone/>
            </a:pPr>
            <a:endParaRPr lang="el-GR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3728" y="3842657"/>
            <a:ext cx="4009524" cy="98095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004048" y="4553445"/>
            <a:ext cx="13324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i="1" dirty="0">
                <a:solidFill>
                  <a:srgbClr val="7030A0"/>
                </a:solidFill>
              </a:rPr>
              <a:t>m-</a:t>
            </a:r>
            <a:r>
              <a:rPr lang="el-GR" sz="1800" i="1" dirty="0">
                <a:solidFill>
                  <a:srgbClr val="7030A0"/>
                </a:solidFill>
              </a:rPr>
              <a:t>γειτνίαση </a:t>
            </a:r>
            <a:endParaRPr lang="en-US" sz="1800" dirty="0"/>
          </a:p>
        </p:txBody>
      </p:sp>
      <p:sp>
        <p:nvSpPr>
          <p:cNvPr id="7" name="Rectangle 6"/>
          <p:cNvSpPr/>
          <p:nvPr/>
        </p:nvSpPr>
        <p:spPr>
          <a:xfrm>
            <a:off x="3599624" y="4553445"/>
            <a:ext cx="12811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800" i="1" dirty="0" smtClean="0">
                <a:solidFill>
                  <a:srgbClr val="7030A0"/>
                </a:solidFill>
              </a:rPr>
              <a:t>8</a:t>
            </a:r>
            <a:r>
              <a:rPr lang="en-US" sz="1800" i="1" dirty="0" smtClean="0">
                <a:solidFill>
                  <a:srgbClr val="7030A0"/>
                </a:solidFill>
              </a:rPr>
              <a:t>-</a:t>
            </a:r>
            <a:r>
              <a:rPr lang="el-GR" sz="1800" i="1" dirty="0">
                <a:solidFill>
                  <a:srgbClr val="7030A0"/>
                </a:solidFill>
              </a:rPr>
              <a:t>γειτνίαση </a:t>
            </a:r>
            <a:endParaRPr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5004048" y="4823609"/>
            <a:ext cx="3690579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300" i="1" dirty="0" smtClean="0"/>
              <a:t>1)Το </a:t>
            </a:r>
            <a:r>
              <a:rPr lang="en-US" sz="2300" i="1" dirty="0"/>
              <a:t>q </a:t>
            </a:r>
            <a:r>
              <a:rPr lang="el-GR" sz="2300" i="1" dirty="0"/>
              <a:t>ΔΕΝ </a:t>
            </a:r>
            <a:r>
              <a:rPr lang="el-GR" sz="2300" dirty="0"/>
              <a:t>ανήκει στο </a:t>
            </a:r>
            <a:r>
              <a:rPr lang="el-GR" sz="2300" i="1" dirty="0"/>
              <a:t>Ν</a:t>
            </a:r>
            <a:r>
              <a:rPr lang="el-GR" sz="2300" i="1" baseline="-25000" dirty="0"/>
              <a:t>4</a:t>
            </a:r>
            <a:r>
              <a:rPr lang="el-GR" sz="2300" i="1" dirty="0"/>
              <a:t>(</a:t>
            </a:r>
            <a:r>
              <a:rPr lang="en-US" sz="2300" i="1" dirty="0"/>
              <a:t>p)</a:t>
            </a:r>
            <a:endParaRPr lang="en-US" sz="2300" dirty="0"/>
          </a:p>
          <a:p>
            <a:r>
              <a:rPr lang="el-GR" sz="2300" i="1" dirty="0" smtClean="0"/>
              <a:t>2)Το Ν</a:t>
            </a:r>
            <a:r>
              <a:rPr lang="el-GR" sz="2300" i="1" baseline="-25000" dirty="0" smtClean="0"/>
              <a:t>4</a:t>
            </a:r>
            <a:r>
              <a:rPr lang="el-GR" sz="2300" i="1" dirty="0" smtClean="0"/>
              <a:t>(</a:t>
            </a:r>
            <a:r>
              <a:rPr lang="en-US" sz="2300" i="1" dirty="0"/>
              <a:t>p) </a:t>
            </a:r>
            <a:r>
              <a:rPr lang="en-US" sz="2300" i="1" dirty="0">
                <a:cs typeface="Times New Roman" panose="02020603050405020304" pitchFamily="18" charset="0"/>
              </a:rPr>
              <a:t>∩</a:t>
            </a:r>
            <a:r>
              <a:rPr lang="el-GR" sz="2300" i="1" dirty="0"/>
              <a:t>Ν</a:t>
            </a:r>
            <a:r>
              <a:rPr lang="el-GR" sz="2300" i="1" baseline="-25000" dirty="0"/>
              <a:t>4</a:t>
            </a:r>
            <a:r>
              <a:rPr lang="el-GR" sz="2300" i="1" dirty="0"/>
              <a:t>(</a:t>
            </a:r>
            <a:r>
              <a:rPr lang="en-US" sz="2300" i="1" dirty="0"/>
              <a:t>q</a:t>
            </a:r>
            <a:r>
              <a:rPr lang="en-US" sz="2300" i="1" dirty="0" smtClean="0"/>
              <a:t>)</a:t>
            </a:r>
            <a:r>
              <a:rPr lang="el-GR" sz="2300" i="1" dirty="0" smtClean="0"/>
              <a:t> ΔΕΝ είναι κενό σύνολο στο </a:t>
            </a:r>
            <a:r>
              <a:rPr lang="en-US" sz="2300" i="1" dirty="0" smtClean="0"/>
              <a:t>V={1}</a:t>
            </a:r>
          </a:p>
          <a:p>
            <a:r>
              <a:rPr lang="el-GR" sz="23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→</a:t>
            </a:r>
            <a:r>
              <a:rPr lang="en-US" sz="2300" b="1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p,q</a:t>
            </a:r>
            <a:r>
              <a:rPr lang="en-US" sz="23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l-GR" sz="23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δεν είναι </a:t>
            </a:r>
            <a:r>
              <a:rPr lang="en-US" sz="23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m-</a:t>
            </a:r>
            <a:r>
              <a:rPr lang="el-GR" sz="23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γείτονες</a:t>
            </a:r>
            <a:endParaRPr lang="en-US" sz="2300" i="1" dirty="0" smtClean="0"/>
          </a:p>
          <a:p>
            <a:endParaRPr lang="en-US" sz="2300" i="1" dirty="0" smtClean="0"/>
          </a:p>
          <a:p>
            <a:r>
              <a:rPr lang="en-US" sz="2300" i="1" dirty="0" smtClean="0"/>
              <a:t> </a:t>
            </a:r>
            <a:endParaRPr lang="en-US" sz="2300" dirty="0"/>
          </a:p>
        </p:txBody>
      </p:sp>
      <p:sp>
        <p:nvSpPr>
          <p:cNvPr id="9" name="Rectangle 8"/>
          <p:cNvSpPr/>
          <p:nvPr/>
        </p:nvSpPr>
        <p:spPr>
          <a:xfrm>
            <a:off x="5712078" y="3944089"/>
            <a:ext cx="30008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200" i="1" dirty="0">
                <a:solidFill>
                  <a:srgbClr val="7030A0"/>
                </a:solidFill>
              </a:rPr>
              <a:t> </a:t>
            </a:r>
            <a:r>
              <a:rPr lang="en-US" sz="1200" i="1" dirty="0">
                <a:solidFill>
                  <a:srgbClr val="7030A0"/>
                </a:solidFill>
              </a:rPr>
              <a:t>p</a:t>
            </a:r>
            <a:endParaRPr lang="en-US" sz="1200" dirty="0"/>
          </a:p>
        </p:txBody>
      </p:sp>
      <p:sp>
        <p:nvSpPr>
          <p:cNvPr id="10" name="Rectangle 9"/>
          <p:cNvSpPr/>
          <p:nvPr/>
        </p:nvSpPr>
        <p:spPr>
          <a:xfrm>
            <a:off x="5220072" y="4160113"/>
            <a:ext cx="30008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200" i="1" dirty="0">
                <a:solidFill>
                  <a:srgbClr val="7030A0"/>
                </a:solidFill>
              </a:rPr>
              <a:t> </a:t>
            </a:r>
            <a:r>
              <a:rPr lang="en-US" sz="1200" i="1" dirty="0" smtClean="0">
                <a:solidFill>
                  <a:srgbClr val="7030A0"/>
                </a:solidFill>
              </a:rPr>
              <a:t>q</a:t>
            </a:r>
            <a:endParaRPr lang="en-US" sz="1200" dirty="0"/>
          </a:p>
        </p:txBody>
      </p:sp>
      <p:sp>
        <p:nvSpPr>
          <p:cNvPr id="12" name="Rectangle 11"/>
          <p:cNvSpPr/>
          <p:nvPr/>
        </p:nvSpPr>
        <p:spPr>
          <a:xfrm>
            <a:off x="5004048" y="3667090"/>
            <a:ext cx="109036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200" i="1" dirty="0">
                <a:solidFill>
                  <a:srgbClr val="7030A0"/>
                </a:solidFill>
              </a:rPr>
              <a:t>Ν4(</a:t>
            </a:r>
            <a:r>
              <a:rPr lang="en-US" sz="1200" i="1" dirty="0">
                <a:solidFill>
                  <a:srgbClr val="7030A0"/>
                </a:solidFill>
              </a:rPr>
              <a:t>p) ∩</a:t>
            </a:r>
            <a:r>
              <a:rPr lang="el-GR" sz="1200" i="1" dirty="0">
                <a:solidFill>
                  <a:srgbClr val="7030A0"/>
                </a:solidFill>
              </a:rPr>
              <a:t>Ν4(</a:t>
            </a:r>
            <a:r>
              <a:rPr lang="en-US" sz="1200" i="1" dirty="0">
                <a:solidFill>
                  <a:srgbClr val="7030A0"/>
                </a:solidFill>
              </a:rPr>
              <a:t>q)</a:t>
            </a:r>
            <a:r>
              <a:rPr lang="el-GR" sz="1200" i="1" dirty="0">
                <a:solidFill>
                  <a:srgbClr val="7030A0"/>
                </a:solidFill>
              </a:rPr>
              <a:t> </a:t>
            </a:r>
            <a:endParaRPr lang="en-US" sz="1200" i="1" dirty="0">
              <a:solidFill>
                <a:srgbClr val="7030A0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5479787" y="3842657"/>
            <a:ext cx="0" cy="2011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/>
        </p:nvGrpSpPr>
        <p:grpSpPr>
          <a:xfrm>
            <a:off x="8300452" y="980728"/>
            <a:ext cx="852746" cy="764595"/>
            <a:chOff x="6432415" y="5229200"/>
            <a:chExt cx="1296144" cy="1251046"/>
          </a:xfrm>
        </p:grpSpPr>
        <p:sp>
          <p:nvSpPr>
            <p:cNvPr id="15" name="Title 1"/>
            <p:cNvSpPr txBox="1">
              <a:spLocks/>
            </p:cNvSpPr>
            <p:nvPr/>
          </p:nvSpPr>
          <p:spPr bwMode="auto">
            <a:xfrm>
              <a:off x="6432415" y="5794446"/>
              <a:ext cx="1296144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b" anchorCtr="0" compatLnSpc="1">
              <a:prstTxWarp prst="textNoShape">
                <a:avLst/>
              </a:prstTxWarp>
            </a:bodyPr>
            <a:lstStyle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ea typeface="+mj-ea"/>
                  <a:cs typeface="+mj-cs"/>
                </a:defRPr>
              </a:lvl1pPr>
              <a:lvl2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595959"/>
                  </a:solidFill>
                  <a:latin typeface="Tahoma" pitchFamily="34" charset="0"/>
                </a:defRPr>
              </a:lvl2pPr>
              <a:lvl3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595959"/>
                  </a:solidFill>
                  <a:latin typeface="Tahoma" pitchFamily="34" charset="0"/>
                </a:defRPr>
              </a:lvl3pPr>
              <a:lvl4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595959"/>
                  </a:solidFill>
                  <a:latin typeface="Tahoma" pitchFamily="34" charset="0"/>
                </a:defRPr>
              </a:lvl4pPr>
              <a:lvl5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595959"/>
                  </a:solidFill>
                  <a:latin typeface="Tahoma" pitchFamily="34" charset="0"/>
                </a:defRPr>
              </a:lvl5pPr>
              <a:lvl6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003399"/>
                  </a:solidFill>
                  <a:latin typeface="Tahoma" pitchFamily="34" charset="0"/>
                </a:defRPr>
              </a:lvl6pPr>
              <a:lvl7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003399"/>
                  </a:solidFill>
                  <a:latin typeface="Tahoma" pitchFamily="34" charset="0"/>
                </a:defRPr>
              </a:lvl7pPr>
              <a:lvl8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003399"/>
                  </a:solidFill>
                  <a:latin typeface="Tahoma" pitchFamily="34" charset="0"/>
                </a:defRPr>
              </a:lvl8pPr>
              <a:lvl9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003399"/>
                  </a:solidFill>
                  <a:latin typeface="Tahoma" pitchFamily="34" charset="0"/>
                </a:defRPr>
              </a:lvl9pPr>
            </a:lstStyle>
            <a:p>
              <a:r>
                <a:rPr lang="en-US" sz="1400" kern="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Basic</a:t>
              </a:r>
              <a:endParaRPr lang="el-GR" sz="14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6" name="Picture 4" descr="http://www.clker.com/cliparts/b/f/e/a/14196945681153564639trainer_lectur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71146" y="5229200"/>
              <a:ext cx="752316" cy="8819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" name="Rectangle 3"/>
          <p:cNvSpPr/>
          <p:nvPr/>
        </p:nvSpPr>
        <p:spPr>
          <a:xfrm>
            <a:off x="5004048" y="3667090"/>
            <a:ext cx="3690579" cy="28099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117814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Γειτνίαση, Συνδεσιμότητα, </a:t>
            </a:r>
            <a:r>
              <a:rPr lang="el-GR" dirty="0" smtClean="0"/>
              <a:t>Περιοχές , </a:t>
            </a:r>
            <a:r>
              <a:rPr lang="el-GR" dirty="0"/>
              <a:t>και Όρια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Ένα </a:t>
            </a:r>
            <a:r>
              <a:rPr lang="el-GR" b="1" dirty="0" smtClean="0"/>
              <a:t>ψηφιακό </a:t>
            </a:r>
            <a:r>
              <a:rPr lang="el-GR" b="1" u="sng" dirty="0" smtClean="0"/>
              <a:t>μονοπάτι</a:t>
            </a:r>
            <a:r>
              <a:rPr lang="el-GR" b="1" dirty="0" smtClean="0"/>
              <a:t> </a:t>
            </a:r>
            <a:r>
              <a:rPr lang="el-GR" i="1" dirty="0" smtClean="0">
                <a:solidFill>
                  <a:srgbClr val="7030A0"/>
                </a:solidFill>
              </a:rPr>
              <a:t>από το </a:t>
            </a:r>
            <a:r>
              <a:rPr lang="en-US" i="1" dirty="0" smtClean="0">
                <a:solidFill>
                  <a:srgbClr val="7030A0"/>
                </a:solidFill>
              </a:rPr>
              <a:t>pixel p (</a:t>
            </a:r>
            <a:r>
              <a:rPr lang="en-US" i="1" dirty="0" err="1" smtClean="0">
                <a:solidFill>
                  <a:srgbClr val="7030A0"/>
                </a:solidFill>
              </a:rPr>
              <a:t>x,y</a:t>
            </a:r>
            <a:r>
              <a:rPr lang="en-US" i="1" dirty="0" smtClean="0">
                <a:solidFill>
                  <a:srgbClr val="7030A0"/>
                </a:solidFill>
              </a:rPr>
              <a:t>) </a:t>
            </a:r>
            <a:r>
              <a:rPr lang="el-GR" i="1" dirty="0" smtClean="0">
                <a:solidFill>
                  <a:srgbClr val="7030A0"/>
                </a:solidFill>
              </a:rPr>
              <a:t>στο </a:t>
            </a:r>
            <a:r>
              <a:rPr lang="en-US" i="1" dirty="0" smtClean="0">
                <a:solidFill>
                  <a:srgbClr val="7030A0"/>
                </a:solidFill>
              </a:rPr>
              <a:t>q(</a:t>
            </a:r>
            <a:r>
              <a:rPr lang="en-US" i="1" dirty="0" err="1" smtClean="0">
                <a:solidFill>
                  <a:srgbClr val="7030A0"/>
                </a:solidFill>
              </a:rPr>
              <a:t>s,t</a:t>
            </a:r>
            <a:r>
              <a:rPr lang="en-US" i="1" dirty="0" smtClean="0">
                <a:solidFill>
                  <a:srgbClr val="7030A0"/>
                </a:solidFill>
              </a:rPr>
              <a:t>) </a:t>
            </a:r>
            <a:r>
              <a:rPr lang="el-GR" dirty="0" smtClean="0"/>
              <a:t>ορίζεται ως η ακολουθία ξεχωριστών </a:t>
            </a:r>
            <a:r>
              <a:rPr lang="en-US" dirty="0" smtClean="0"/>
              <a:t>pixels </a:t>
            </a:r>
            <a:r>
              <a:rPr lang="el-GR" dirty="0" smtClean="0"/>
              <a:t>με συντεταγμένες </a:t>
            </a:r>
            <a:r>
              <a:rPr lang="es-ES" dirty="0"/>
              <a:t>(</a:t>
            </a:r>
            <a:r>
              <a:rPr lang="es-ES" dirty="0" smtClean="0"/>
              <a:t>x</a:t>
            </a:r>
            <a:r>
              <a:rPr lang="es-ES" baseline="-25000" dirty="0" smtClean="0"/>
              <a:t>0</a:t>
            </a:r>
            <a:r>
              <a:rPr lang="es-ES" dirty="0" smtClean="0"/>
              <a:t>, </a:t>
            </a:r>
            <a:r>
              <a:rPr lang="es-ES" dirty="0"/>
              <a:t>y</a:t>
            </a:r>
            <a:r>
              <a:rPr lang="es-ES" baseline="-25000" dirty="0"/>
              <a:t>0</a:t>
            </a:r>
            <a:r>
              <a:rPr lang="es-ES" dirty="0"/>
              <a:t>), (x</a:t>
            </a:r>
            <a:r>
              <a:rPr lang="es-ES" baseline="-25000" dirty="0"/>
              <a:t>1</a:t>
            </a:r>
            <a:r>
              <a:rPr lang="es-ES" dirty="0"/>
              <a:t>, y</a:t>
            </a:r>
            <a:r>
              <a:rPr lang="es-ES" baseline="-25000" dirty="0"/>
              <a:t>1</a:t>
            </a:r>
            <a:r>
              <a:rPr lang="es-ES" dirty="0"/>
              <a:t>), </a:t>
            </a:r>
            <a:r>
              <a:rPr lang="el-GR" dirty="0" smtClean="0"/>
              <a:t>…</a:t>
            </a:r>
            <a:r>
              <a:rPr lang="es-ES" dirty="0" smtClean="0"/>
              <a:t>, </a:t>
            </a:r>
            <a:r>
              <a:rPr lang="es-ES" dirty="0"/>
              <a:t>(</a:t>
            </a:r>
            <a:r>
              <a:rPr lang="es-ES" dirty="0" err="1"/>
              <a:t>x</a:t>
            </a:r>
            <a:r>
              <a:rPr lang="es-ES" baseline="-25000" dirty="0" err="1"/>
              <a:t>n</a:t>
            </a:r>
            <a:r>
              <a:rPr lang="es-ES" dirty="0"/>
              <a:t>, </a:t>
            </a:r>
            <a:r>
              <a:rPr lang="es-ES" dirty="0" err="1"/>
              <a:t>y</a:t>
            </a:r>
            <a:r>
              <a:rPr lang="es-ES" baseline="-25000" dirty="0" err="1"/>
              <a:t>n</a:t>
            </a:r>
            <a:r>
              <a:rPr lang="es-ES" dirty="0" smtClean="0"/>
              <a:t>) </a:t>
            </a:r>
            <a:r>
              <a:rPr lang="el-GR" dirty="0" smtClean="0"/>
              <a:t>αν:</a:t>
            </a:r>
          </a:p>
          <a:p>
            <a:pPr lvl="1"/>
            <a:r>
              <a:rPr lang="es-ES" dirty="0" smtClean="0"/>
              <a:t>(</a:t>
            </a:r>
            <a:r>
              <a:rPr lang="es-ES" dirty="0"/>
              <a:t>x</a:t>
            </a:r>
            <a:r>
              <a:rPr lang="es-ES" baseline="-25000" dirty="0"/>
              <a:t>0</a:t>
            </a:r>
            <a:r>
              <a:rPr lang="es-ES" dirty="0"/>
              <a:t>, y</a:t>
            </a:r>
            <a:r>
              <a:rPr lang="es-ES" baseline="-25000" dirty="0"/>
              <a:t>0</a:t>
            </a:r>
            <a:r>
              <a:rPr lang="es-ES" dirty="0"/>
              <a:t>) = (x, y</a:t>
            </a:r>
            <a:r>
              <a:rPr lang="es-ES" dirty="0" smtClean="0"/>
              <a:t>)</a:t>
            </a:r>
            <a:r>
              <a:rPr lang="el-GR" dirty="0" smtClean="0"/>
              <a:t> </a:t>
            </a:r>
            <a:r>
              <a:rPr lang="el-GR" b="1" dirty="0" smtClean="0"/>
              <a:t>και</a:t>
            </a:r>
            <a:r>
              <a:rPr lang="el-GR" dirty="0" smtClean="0"/>
              <a:t> </a:t>
            </a:r>
            <a:r>
              <a:rPr lang="es-ES" dirty="0" smtClean="0"/>
              <a:t> </a:t>
            </a:r>
            <a:r>
              <a:rPr lang="es-ES" dirty="0"/>
              <a:t>(</a:t>
            </a:r>
            <a:r>
              <a:rPr lang="es-ES" dirty="0" err="1"/>
              <a:t>x</a:t>
            </a:r>
            <a:r>
              <a:rPr lang="es-ES" baseline="-25000" dirty="0" err="1"/>
              <a:t>n</a:t>
            </a:r>
            <a:r>
              <a:rPr lang="es-ES" dirty="0"/>
              <a:t>, </a:t>
            </a:r>
            <a:r>
              <a:rPr lang="es-ES" dirty="0" err="1"/>
              <a:t>y</a:t>
            </a:r>
            <a:r>
              <a:rPr lang="es-ES" baseline="-25000" dirty="0" err="1"/>
              <a:t>n</a:t>
            </a:r>
            <a:r>
              <a:rPr lang="es-ES" dirty="0"/>
              <a:t>) = (s, t</a:t>
            </a:r>
            <a:r>
              <a:rPr lang="es-ES" dirty="0" smtClean="0"/>
              <a:t>)</a:t>
            </a:r>
            <a:endParaRPr lang="el-GR" dirty="0" smtClean="0"/>
          </a:p>
          <a:p>
            <a:pPr lvl="1"/>
            <a:r>
              <a:rPr lang="el-GR" b="1" dirty="0" smtClean="0"/>
              <a:t>Κάθε ζεύγος </a:t>
            </a:r>
            <a:r>
              <a:rPr lang="en-US" b="1" dirty="0" smtClean="0"/>
              <a:t>pixels </a:t>
            </a:r>
            <a:r>
              <a:rPr lang="en-US" dirty="0" smtClean="0"/>
              <a:t>(x</a:t>
            </a:r>
            <a:r>
              <a:rPr lang="en-US" baseline="-25000" dirty="0" smtClean="0"/>
              <a:t>i</a:t>
            </a:r>
            <a:r>
              <a:rPr lang="en-US" dirty="0"/>
              <a:t>, </a:t>
            </a:r>
            <a:r>
              <a:rPr lang="en-US" dirty="0" err="1"/>
              <a:t>y</a:t>
            </a:r>
            <a:r>
              <a:rPr lang="en-US" baseline="-25000" dirty="0" err="1"/>
              <a:t>i</a:t>
            </a:r>
            <a:r>
              <a:rPr lang="en-US" dirty="0" smtClean="0"/>
              <a:t>)</a:t>
            </a:r>
            <a:r>
              <a:rPr lang="el-GR" dirty="0" smtClean="0"/>
              <a:t> και </a:t>
            </a:r>
            <a:r>
              <a:rPr lang="en-US" dirty="0" smtClean="0"/>
              <a:t>(x</a:t>
            </a:r>
            <a:r>
              <a:rPr lang="en-US" baseline="-25000" dirty="0" smtClean="0"/>
              <a:t>i-1</a:t>
            </a:r>
            <a:r>
              <a:rPr lang="en-US" dirty="0"/>
              <a:t>, </a:t>
            </a:r>
            <a:r>
              <a:rPr lang="en-US" dirty="0" smtClean="0"/>
              <a:t>y</a:t>
            </a:r>
            <a:r>
              <a:rPr lang="en-US" baseline="-25000" dirty="0" smtClean="0"/>
              <a:t>i-1</a:t>
            </a:r>
            <a:r>
              <a:rPr lang="en-US" dirty="0" smtClean="0"/>
              <a:t>)</a:t>
            </a:r>
            <a:r>
              <a:rPr lang="el-GR" dirty="0"/>
              <a:t> </a:t>
            </a:r>
            <a:r>
              <a:rPr lang="el-GR" dirty="0" smtClean="0"/>
              <a:t>έχουν γειτνίαση για </a:t>
            </a:r>
            <a:r>
              <a:rPr lang="en-US" dirty="0" err="1" smtClean="0"/>
              <a:t>i</a:t>
            </a:r>
            <a:r>
              <a:rPr lang="en-US" dirty="0" smtClean="0"/>
              <a:t>=1..n.</a:t>
            </a:r>
            <a:endParaRPr lang="el-GR" dirty="0" smtClean="0"/>
          </a:p>
          <a:p>
            <a:r>
              <a:rPr lang="el-GR" dirty="0" smtClean="0"/>
              <a:t>Το μήκος του μονοπατιού είναι </a:t>
            </a:r>
            <a:r>
              <a:rPr lang="en-US" b="1" dirty="0" smtClean="0"/>
              <a:t>n</a:t>
            </a:r>
          </a:p>
          <a:p>
            <a:r>
              <a:rPr lang="el-GR" dirty="0" smtClean="0"/>
              <a:t>Αν</a:t>
            </a:r>
            <a:r>
              <a:rPr lang="en-US" b="1" dirty="0" smtClean="0"/>
              <a:t> </a:t>
            </a:r>
            <a:r>
              <a:rPr lang="es-ES" dirty="0"/>
              <a:t>(x</a:t>
            </a:r>
            <a:r>
              <a:rPr lang="es-ES" baseline="-25000" dirty="0"/>
              <a:t>0</a:t>
            </a:r>
            <a:r>
              <a:rPr lang="es-ES" dirty="0"/>
              <a:t>, y</a:t>
            </a:r>
            <a:r>
              <a:rPr lang="es-ES" baseline="-25000" dirty="0"/>
              <a:t>0</a:t>
            </a:r>
            <a:r>
              <a:rPr lang="es-ES" dirty="0"/>
              <a:t>) = </a:t>
            </a:r>
            <a:r>
              <a:rPr lang="es-ES" dirty="0" smtClean="0"/>
              <a:t>(</a:t>
            </a:r>
            <a:r>
              <a:rPr lang="es-ES" dirty="0" err="1"/>
              <a:t>x</a:t>
            </a:r>
            <a:r>
              <a:rPr lang="es-ES" baseline="-25000" dirty="0" err="1"/>
              <a:t>n</a:t>
            </a:r>
            <a:r>
              <a:rPr lang="es-ES" dirty="0"/>
              <a:t>, </a:t>
            </a:r>
            <a:r>
              <a:rPr lang="es-ES" dirty="0" err="1"/>
              <a:t>y</a:t>
            </a:r>
            <a:r>
              <a:rPr lang="es-ES" baseline="-25000" dirty="0" err="1"/>
              <a:t>n</a:t>
            </a:r>
            <a:r>
              <a:rPr lang="es-ES" dirty="0"/>
              <a:t>) </a:t>
            </a:r>
            <a:r>
              <a:rPr lang="el-GR" dirty="0" smtClean="0"/>
              <a:t>το μονοπάτι είναι κλειστό</a:t>
            </a:r>
          </a:p>
          <a:p>
            <a:r>
              <a:rPr lang="el-GR" b="1" dirty="0" smtClean="0"/>
              <a:t>Μπορούμε να ορίσουμε 4-,8-, ή </a:t>
            </a:r>
            <a:r>
              <a:rPr lang="en-US" b="1" dirty="0" smtClean="0"/>
              <a:t>m-</a:t>
            </a:r>
            <a:r>
              <a:rPr lang="el-GR" b="1" dirty="0" smtClean="0"/>
              <a:t>μονοπάτια ανάλογα με το πώς ορίζουμε την γειτνίαση.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8412827" y="914400"/>
            <a:ext cx="852746" cy="764595"/>
            <a:chOff x="6432415" y="5229200"/>
            <a:chExt cx="1296144" cy="1251046"/>
          </a:xfrm>
        </p:grpSpPr>
        <p:sp>
          <p:nvSpPr>
            <p:cNvPr id="5" name="Title 1"/>
            <p:cNvSpPr txBox="1">
              <a:spLocks/>
            </p:cNvSpPr>
            <p:nvPr/>
          </p:nvSpPr>
          <p:spPr bwMode="auto">
            <a:xfrm>
              <a:off x="6432415" y="5794446"/>
              <a:ext cx="1296144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b" anchorCtr="0" compatLnSpc="1">
              <a:prstTxWarp prst="textNoShape">
                <a:avLst/>
              </a:prstTxWarp>
            </a:bodyPr>
            <a:lstStyle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ea typeface="+mj-ea"/>
                  <a:cs typeface="+mj-cs"/>
                </a:defRPr>
              </a:lvl1pPr>
              <a:lvl2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595959"/>
                  </a:solidFill>
                  <a:latin typeface="Tahoma" pitchFamily="34" charset="0"/>
                </a:defRPr>
              </a:lvl2pPr>
              <a:lvl3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595959"/>
                  </a:solidFill>
                  <a:latin typeface="Tahoma" pitchFamily="34" charset="0"/>
                </a:defRPr>
              </a:lvl3pPr>
              <a:lvl4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595959"/>
                  </a:solidFill>
                  <a:latin typeface="Tahoma" pitchFamily="34" charset="0"/>
                </a:defRPr>
              </a:lvl4pPr>
              <a:lvl5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595959"/>
                  </a:solidFill>
                  <a:latin typeface="Tahoma" pitchFamily="34" charset="0"/>
                </a:defRPr>
              </a:lvl5pPr>
              <a:lvl6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003399"/>
                  </a:solidFill>
                  <a:latin typeface="Tahoma" pitchFamily="34" charset="0"/>
                </a:defRPr>
              </a:lvl6pPr>
              <a:lvl7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003399"/>
                  </a:solidFill>
                  <a:latin typeface="Tahoma" pitchFamily="34" charset="0"/>
                </a:defRPr>
              </a:lvl7pPr>
              <a:lvl8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003399"/>
                  </a:solidFill>
                  <a:latin typeface="Tahoma" pitchFamily="34" charset="0"/>
                </a:defRPr>
              </a:lvl8pPr>
              <a:lvl9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003399"/>
                  </a:solidFill>
                  <a:latin typeface="Tahoma" pitchFamily="34" charset="0"/>
                </a:defRPr>
              </a:lvl9pPr>
            </a:lstStyle>
            <a:p>
              <a:r>
                <a:rPr lang="en-US" sz="1400" kern="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Basic</a:t>
              </a:r>
              <a:endParaRPr lang="el-GR" sz="14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6" name="Picture 4" descr="http://www.clker.com/cliparts/b/f/e/a/14196945681153564639trainer_lectur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71146" y="5229200"/>
              <a:ext cx="752316" cy="8819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596068265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Γειτνίαση, Συνδεσιμότητα, </a:t>
            </a:r>
            <a:r>
              <a:rPr lang="el-GR" dirty="0" smtClean="0"/>
              <a:t>Περιοχές , </a:t>
            </a:r>
            <a:r>
              <a:rPr lang="el-GR" dirty="0"/>
              <a:t>και Όρια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smtClean="0"/>
              <a:t>Μπορούμε να ορίσουμε 4-,</a:t>
            </a:r>
            <a:r>
              <a:rPr lang="el-GR" b="1" dirty="0" smtClean="0">
                <a:solidFill>
                  <a:srgbClr val="C00000"/>
                </a:solidFill>
              </a:rPr>
              <a:t>8-</a:t>
            </a:r>
            <a:r>
              <a:rPr lang="el-GR" b="1" dirty="0">
                <a:solidFill>
                  <a:srgbClr val="0070C0"/>
                </a:solidFill>
              </a:rPr>
              <a:t> </a:t>
            </a:r>
            <a:r>
              <a:rPr lang="el-GR" b="1" dirty="0">
                <a:solidFill>
                  <a:srgbClr val="FF0000"/>
                </a:solidFill>
              </a:rPr>
              <a:t>μονοπάτια</a:t>
            </a:r>
            <a:r>
              <a:rPr lang="el-GR" b="1" dirty="0" smtClean="0"/>
              <a:t>, ή </a:t>
            </a:r>
            <a:r>
              <a:rPr lang="en-US" b="1" dirty="0" smtClean="0">
                <a:solidFill>
                  <a:srgbClr val="0070C0"/>
                </a:solidFill>
              </a:rPr>
              <a:t>m-</a:t>
            </a:r>
            <a:r>
              <a:rPr lang="el-GR" b="1" dirty="0" smtClean="0">
                <a:solidFill>
                  <a:srgbClr val="0070C0"/>
                </a:solidFill>
              </a:rPr>
              <a:t>μονοπάτια </a:t>
            </a:r>
            <a:r>
              <a:rPr lang="el-GR" b="1" dirty="0" smtClean="0"/>
              <a:t>ανάλογα με το πώς ορίζουμε την γειτνίαση.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3429000"/>
            <a:ext cx="7478777" cy="1829724"/>
          </a:xfrm>
          <a:prstGeom prst="rect">
            <a:avLst/>
          </a:prstGeom>
        </p:spPr>
      </p:pic>
      <p:sp>
        <p:nvSpPr>
          <p:cNvPr id="6" name="Freeform 5"/>
          <p:cNvSpPr/>
          <p:nvPr/>
        </p:nvSpPr>
        <p:spPr>
          <a:xfrm>
            <a:off x="4543345" y="4034734"/>
            <a:ext cx="318229" cy="675497"/>
          </a:xfrm>
          <a:custGeom>
            <a:avLst/>
            <a:gdLst>
              <a:gd name="connsiteX0" fmla="*/ 234107 w 234107"/>
              <a:gd name="connsiteY0" fmla="*/ 0 h 459367"/>
              <a:gd name="connsiteX1" fmla="*/ 90 w 234107"/>
              <a:gd name="connsiteY1" fmla="*/ 251352 h 459367"/>
              <a:gd name="connsiteX2" fmla="*/ 203771 w 234107"/>
              <a:gd name="connsiteY2" fmla="*/ 459367 h 459367"/>
              <a:gd name="connsiteX3" fmla="*/ 203771 w 234107"/>
              <a:gd name="connsiteY3" fmla="*/ 459367 h 459367"/>
              <a:gd name="connsiteX0" fmla="*/ 234130 w 258441"/>
              <a:gd name="connsiteY0" fmla="*/ 0 h 474775"/>
              <a:gd name="connsiteX1" fmla="*/ 113 w 258441"/>
              <a:gd name="connsiteY1" fmla="*/ 251352 h 474775"/>
              <a:gd name="connsiteX2" fmla="*/ 203794 w 258441"/>
              <a:gd name="connsiteY2" fmla="*/ 459367 h 474775"/>
              <a:gd name="connsiteX3" fmla="*/ 258441 w 258441"/>
              <a:gd name="connsiteY3" fmla="*/ 459367 h 474775"/>
              <a:gd name="connsiteX0" fmla="*/ 245151 w 258533"/>
              <a:gd name="connsiteY0" fmla="*/ 0 h 492954"/>
              <a:gd name="connsiteX1" fmla="*/ 205 w 258533"/>
              <a:gd name="connsiteY1" fmla="*/ 269531 h 492954"/>
              <a:gd name="connsiteX2" fmla="*/ 203886 w 258533"/>
              <a:gd name="connsiteY2" fmla="*/ 477546 h 492954"/>
              <a:gd name="connsiteX3" fmla="*/ 258533 w 258533"/>
              <a:gd name="connsiteY3" fmla="*/ 477546 h 492954"/>
              <a:gd name="connsiteX0" fmla="*/ 256199 w 258651"/>
              <a:gd name="connsiteY0" fmla="*/ 0 h 456596"/>
              <a:gd name="connsiteX1" fmla="*/ 323 w 258651"/>
              <a:gd name="connsiteY1" fmla="*/ 233173 h 456596"/>
              <a:gd name="connsiteX2" fmla="*/ 204004 w 258651"/>
              <a:gd name="connsiteY2" fmla="*/ 441188 h 456596"/>
              <a:gd name="connsiteX3" fmla="*/ 258651 w 258651"/>
              <a:gd name="connsiteY3" fmla="*/ 441188 h 456596"/>
              <a:gd name="connsiteX0" fmla="*/ 256199 w 258651"/>
              <a:gd name="connsiteY0" fmla="*/ 0 h 456596"/>
              <a:gd name="connsiteX1" fmla="*/ 323 w 258651"/>
              <a:gd name="connsiteY1" fmla="*/ 233173 h 456596"/>
              <a:gd name="connsiteX2" fmla="*/ 204004 w 258651"/>
              <a:gd name="connsiteY2" fmla="*/ 441188 h 456596"/>
              <a:gd name="connsiteX3" fmla="*/ 258651 w 258651"/>
              <a:gd name="connsiteY3" fmla="*/ 441188 h 456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8651" h="456596">
                <a:moveTo>
                  <a:pt x="256199" y="0"/>
                </a:moveTo>
                <a:cubicBezTo>
                  <a:pt x="108929" y="60127"/>
                  <a:pt x="9022" y="159642"/>
                  <a:pt x="323" y="233173"/>
                </a:cubicBezTo>
                <a:cubicBezTo>
                  <a:pt x="-8376" y="306704"/>
                  <a:pt x="160949" y="406519"/>
                  <a:pt x="204004" y="441188"/>
                </a:cubicBezTo>
                <a:cubicBezTo>
                  <a:pt x="247059" y="475857"/>
                  <a:pt x="240435" y="441188"/>
                  <a:pt x="258651" y="441188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7092280" y="4010542"/>
            <a:ext cx="322623" cy="666641"/>
          </a:xfrm>
          <a:custGeom>
            <a:avLst/>
            <a:gdLst>
              <a:gd name="connsiteX0" fmla="*/ 191017 w 199684"/>
              <a:gd name="connsiteY0" fmla="*/ 12090 h 432454"/>
              <a:gd name="connsiteX1" fmla="*/ 17671 w 199684"/>
              <a:gd name="connsiteY1" fmla="*/ 29425 h 432454"/>
              <a:gd name="connsiteX2" fmla="*/ 26338 w 199684"/>
              <a:gd name="connsiteY2" fmla="*/ 267776 h 432454"/>
              <a:gd name="connsiteX3" fmla="*/ 199684 w 199684"/>
              <a:gd name="connsiteY3" fmla="*/ 432454 h 432454"/>
              <a:gd name="connsiteX4" fmla="*/ 199684 w 199684"/>
              <a:gd name="connsiteY4" fmla="*/ 432454 h 432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684" h="432454">
                <a:moveTo>
                  <a:pt x="191017" y="12090"/>
                </a:moveTo>
                <a:cubicBezTo>
                  <a:pt x="118067" y="-550"/>
                  <a:pt x="45117" y="-13189"/>
                  <a:pt x="17671" y="29425"/>
                </a:cubicBezTo>
                <a:cubicBezTo>
                  <a:pt x="-9776" y="72039"/>
                  <a:pt x="-3997" y="200605"/>
                  <a:pt x="26338" y="267776"/>
                </a:cubicBezTo>
                <a:cubicBezTo>
                  <a:pt x="56673" y="334947"/>
                  <a:pt x="199684" y="432454"/>
                  <a:pt x="199684" y="432454"/>
                </a:cubicBezTo>
                <a:lnTo>
                  <a:pt x="199684" y="432454"/>
                </a:lnTo>
              </a:path>
            </a:pathLst>
          </a:cu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8412827" y="914400"/>
            <a:ext cx="852746" cy="764595"/>
            <a:chOff x="6432415" y="5229200"/>
            <a:chExt cx="1296144" cy="1251046"/>
          </a:xfrm>
        </p:grpSpPr>
        <p:sp>
          <p:nvSpPr>
            <p:cNvPr id="9" name="Title 1"/>
            <p:cNvSpPr txBox="1">
              <a:spLocks/>
            </p:cNvSpPr>
            <p:nvPr/>
          </p:nvSpPr>
          <p:spPr bwMode="auto">
            <a:xfrm>
              <a:off x="6432415" y="5794446"/>
              <a:ext cx="1296144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b" anchorCtr="0" compatLnSpc="1">
              <a:prstTxWarp prst="textNoShape">
                <a:avLst/>
              </a:prstTxWarp>
            </a:bodyPr>
            <a:lstStyle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ea typeface="+mj-ea"/>
                  <a:cs typeface="+mj-cs"/>
                </a:defRPr>
              </a:lvl1pPr>
              <a:lvl2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595959"/>
                  </a:solidFill>
                  <a:latin typeface="Tahoma" pitchFamily="34" charset="0"/>
                </a:defRPr>
              </a:lvl2pPr>
              <a:lvl3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595959"/>
                  </a:solidFill>
                  <a:latin typeface="Tahoma" pitchFamily="34" charset="0"/>
                </a:defRPr>
              </a:lvl3pPr>
              <a:lvl4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595959"/>
                  </a:solidFill>
                  <a:latin typeface="Tahoma" pitchFamily="34" charset="0"/>
                </a:defRPr>
              </a:lvl4pPr>
              <a:lvl5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595959"/>
                  </a:solidFill>
                  <a:latin typeface="Tahoma" pitchFamily="34" charset="0"/>
                </a:defRPr>
              </a:lvl5pPr>
              <a:lvl6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003399"/>
                  </a:solidFill>
                  <a:latin typeface="Tahoma" pitchFamily="34" charset="0"/>
                </a:defRPr>
              </a:lvl6pPr>
              <a:lvl7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003399"/>
                  </a:solidFill>
                  <a:latin typeface="Tahoma" pitchFamily="34" charset="0"/>
                </a:defRPr>
              </a:lvl7pPr>
              <a:lvl8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003399"/>
                  </a:solidFill>
                  <a:latin typeface="Tahoma" pitchFamily="34" charset="0"/>
                </a:defRPr>
              </a:lvl8pPr>
              <a:lvl9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003399"/>
                  </a:solidFill>
                  <a:latin typeface="Tahoma" pitchFamily="34" charset="0"/>
                </a:defRPr>
              </a:lvl9pPr>
            </a:lstStyle>
            <a:p>
              <a:r>
                <a:rPr lang="en-US" sz="1400" kern="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Basic</a:t>
              </a:r>
              <a:endParaRPr lang="el-GR" sz="14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0" name="Picture 4" descr="http://www.clker.com/cliparts/b/f/e/a/14196945681153564639trainer_lectur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71146" y="5229200"/>
              <a:ext cx="752316" cy="8819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Rectangle 10"/>
          <p:cNvSpPr/>
          <p:nvPr/>
        </p:nvSpPr>
        <p:spPr>
          <a:xfrm>
            <a:off x="6587383" y="5074058"/>
            <a:ext cx="12618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i="1" dirty="0" smtClean="0">
                <a:solidFill>
                  <a:srgbClr val="7030A0"/>
                </a:solidFill>
              </a:rPr>
              <a:t>m-</a:t>
            </a:r>
            <a:r>
              <a:rPr lang="el-GR" sz="1800" i="1" dirty="0" smtClean="0">
                <a:solidFill>
                  <a:srgbClr val="7030A0"/>
                </a:solidFill>
              </a:rPr>
              <a:t>μονοπάτι</a:t>
            </a:r>
            <a:endParaRPr lang="en-US" sz="1800" dirty="0"/>
          </a:p>
        </p:txBody>
      </p:sp>
      <p:sp>
        <p:nvSpPr>
          <p:cNvPr id="12" name="Rectangle 11"/>
          <p:cNvSpPr/>
          <p:nvPr/>
        </p:nvSpPr>
        <p:spPr>
          <a:xfrm>
            <a:off x="4170342" y="5131299"/>
            <a:ext cx="12105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800" i="1" dirty="0" smtClean="0">
                <a:solidFill>
                  <a:srgbClr val="7030A0"/>
                </a:solidFill>
              </a:rPr>
              <a:t>8</a:t>
            </a:r>
            <a:r>
              <a:rPr lang="en-US" sz="1800" i="1" dirty="0" smtClean="0">
                <a:solidFill>
                  <a:srgbClr val="7030A0"/>
                </a:solidFill>
              </a:rPr>
              <a:t>-</a:t>
            </a:r>
            <a:r>
              <a:rPr lang="el-GR" sz="1800" i="1" dirty="0" smtClean="0">
                <a:solidFill>
                  <a:srgbClr val="7030A0"/>
                </a:solidFill>
              </a:rPr>
              <a:t>μονοπάτι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101800074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Γειτνίαση, Συνδεσιμότητα, Περιοχές , και Όρια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400" dirty="0" smtClean="0"/>
              <a:t>Έστω ότι το</a:t>
            </a:r>
            <a:r>
              <a:rPr lang="en-US" sz="2400" dirty="0" smtClean="0"/>
              <a:t> </a:t>
            </a:r>
            <a:r>
              <a:rPr lang="en-US" sz="2400" i="1" dirty="0" smtClean="0"/>
              <a:t>S </a:t>
            </a:r>
            <a:r>
              <a:rPr lang="el-GR" sz="2400" i="1" dirty="0" smtClean="0"/>
              <a:t>είναι ένα υποσύνολο των </a:t>
            </a:r>
            <a:r>
              <a:rPr lang="en-US" sz="2400" dirty="0" smtClean="0"/>
              <a:t>pixels </a:t>
            </a:r>
            <a:r>
              <a:rPr lang="el-GR" sz="2400" dirty="0" smtClean="0"/>
              <a:t>μιας εικόνας</a:t>
            </a:r>
            <a:r>
              <a:rPr lang="en-US" sz="2400" dirty="0" smtClean="0"/>
              <a:t>.</a:t>
            </a:r>
            <a:r>
              <a:rPr lang="el-GR" sz="2400" dirty="0" smtClean="0"/>
              <a:t>  </a:t>
            </a:r>
          </a:p>
          <a:p>
            <a:r>
              <a:rPr lang="el-GR" sz="2400" dirty="0" smtClean="0"/>
              <a:t>Δύο </a:t>
            </a:r>
            <a:r>
              <a:rPr lang="en-US" sz="2400" dirty="0" smtClean="0"/>
              <a:t>pixels </a:t>
            </a:r>
            <a:r>
              <a:rPr lang="en-US" sz="2400" i="1" dirty="0"/>
              <a:t>p </a:t>
            </a:r>
            <a:r>
              <a:rPr lang="el-GR" sz="2400" dirty="0" smtClean="0"/>
              <a:t>και</a:t>
            </a:r>
            <a:r>
              <a:rPr lang="en-US" sz="2400" dirty="0" smtClean="0"/>
              <a:t> </a:t>
            </a:r>
            <a:r>
              <a:rPr lang="en-US" sz="2400" i="1" dirty="0"/>
              <a:t>q </a:t>
            </a:r>
            <a:r>
              <a:rPr lang="en-US" sz="2400" dirty="0"/>
              <a:t>are </a:t>
            </a:r>
            <a:r>
              <a:rPr lang="el-GR" sz="2400" dirty="0" smtClean="0"/>
              <a:t>ορίζονται ως συνδεδεμένα στο </a:t>
            </a:r>
            <a:r>
              <a:rPr lang="en-US" sz="2400" i="1" dirty="0" smtClean="0"/>
              <a:t>S </a:t>
            </a:r>
            <a:r>
              <a:rPr lang="el-GR" sz="2400" i="1" dirty="0" smtClean="0"/>
              <a:t>αν υπάρχει ένα μονοπάτι αναμεσά τους με </a:t>
            </a:r>
            <a:r>
              <a:rPr lang="en-US" sz="2400" i="1" dirty="0" smtClean="0"/>
              <a:t>pixels </a:t>
            </a:r>
            <a:r>
              <a:rPr lang="el-GR" sz="2400" i="1" dirty="0" smtClean="0"/>
              <a:t>που ανήκουν αποκλειστικά στο </a:t>
            </a:r>
            <a:r>
              <a:rPr lang="en-US" sz="2400" i="1" dirty="0" smtClean="0"/>
              <a:t>S</a:t>
            </a:r>
            <a:r>
              <a:rPr lang="en-US" sz="2400" dirty="0"/>
              <a:t>. </a:t>
            </a:r>
            <a:endParaRPr lang="el-GR" sz="2400" dirty="0" smtClean="0"/>
          </a:p>
          <a:p>
            <a:r>
              <a:rPr lang="el-GR" sz="2400" dirty="0" smtClean="0"/>
              <a:t>Για οποιοδήποτε </a:t>
            </a:r>
            <a:r>
              <a:rPr lang="en-US" sz="2400" dirty="0" smtClean="0"/>
              <a:t>pixel </a:t>
            </a:r>
            <a:r>
              <a:rPr lang="en-US" sz="2400" i="1" dirty="0" smtClean="0"/>
              <a:t>p </a:t>
            </a:r>
            <a:r>
              <a:rPr lang="el-GR" sz="2400" dirty="0" smtClean="0"/>
              <a:t>του</a:t>
            </a:r>
            <a:r>
              <a:rPr lang="en-US" sz="2400" dirty="0" smtClean="0"/>
              <a:t> </a:t>
            </a:r>
            <a:r>
              <a:rPr lang="en-US" sz="2400" i="1" dirty="0" smtClean="0"/>
              <a:t>S</a:t>
            </a:r>
            <a:r>
              <a:rPr lang="en-US" sz="2400" dirty="0" smtClean="0"/>
              <a:t>, </a:t>
            </a:r>
            <a:r>
              <a:rPr lang="el-GR" sz="2400" dirty="0" smtClean="0"/>
              <a:t>το σύνολο των </a:t>
            </a:r>
            <a:r>
              <a:rPr lang="en-US" sz="2400" dirty="0" smtClean="0"/>
              <a:t>pixels </a:t>
            </a:r>
            <a:r>
              <a:rPr lang="el-GR" sz="2400" dirty="0" smtClean="0"/>
              <a:t>στο </a:t>
            </a:r>
            <a:r>
              <a:rPr lang="en-US" sz="2400" i="1" dirty="0" smtClean="0"/>
              <a:t>S</a:t>
            </a:r>
            <a:r>
              <a:rPr lang="en-US" sz="2400" dirty="0" smtClean="0"/>
              <a:t> </a:t>
            </a:r>
            <a:r>
              <a:rPr lang="el-GR" sz="2400" dirty="0" smtClean="0"/>
              <a:t>που είναι συνδεμένα μαζί του ονομάζεται </a:t>
            </a:r>
            <a:r>
              <a:rPr lang="el-GR" sz="2400" b="1" dirty="0" smtClean="0"/>
              <a:t>συνδεδεμένο συστατικό </a:t>
            </a:r>
            <a:r>
              <a:rPr lang="el-GR" sz="2400" dirty="0" smtClean="0"/>
              <a:t>(</a:t>
            </a:r>
            <a:r>
              <a:rPr lang="en-US" sz="2400" i="1" dirty="0" smtClean="0"/>
              <a:t>connected component</a:t>
            </a:r>
            <a:r>
              <a:rPr lang="el-GR" sz="2400" i="1" dirty="0" smtClean="0"/>
              <a:t>) </a:t>
            </a:r>
            <a:r>
              <a:rPr lang="el-GR" sz="2400" b="1" i="1" dirty="0" smtClean="0"/>
              <a:t>του</a:t>
            </a:r>
            <a:r>
              <a:rPr lang="en-US" sz="2400" b="1" i="1" dirty="0" smtClean="0"/>
              <a:t> </a:t>
            </a:r>
            <a:r>
              <a:rPr lang="en-US" sz="2400" b="1" dirty="0" smtClean="0"/>
              <a:t> </a:t>
            </a:r>
            <a:r>
              <a:rPr lang="en-US" sz="2400" b="1" i="1" dirty="0"/>
              <a:t>S</a:t>
            </a:r>
            <a:r>
              <a:rPr lang="en-US" sz="2400" dirty="0"/>
              <a:t>. </a:t>
            </a:r>
            <a:endParaRPr lang="el-GR" sz="2400" dirty="0" smtClean="0"/>
          </a:p>
          <a:p>
            <a:r>
              <a:rPr lang="el-GR" sz="2400" dirty="0" smtClean="0"/>
              <a:t>Αν το </a:t>
            </a:r>
            <a:r>
              <a:rPr lang="en-US" sz="2400" i="1" dirty="0" smtClean="0"/>
              <a:t>S</a:t>
            </a:r>
            <a:r>
              <a:rPr lang="en-US" sz="2400" dirty="0" smtClean="0"/>
              <a:t> </a:t>
            </a:r>
            <a:r>
              <a:rPr lang="el-GR" sz="2400" dirty="0" smtClean="0"/>
              <a:t>έχει μόνο ένα </a:t>
            </a:r>
            <a:r>
              <a:rPr lang="el-GR" sz="2400" dirty="0"/>
              <a:t>συνδεδεμένο συστατικό </a:t>
            </a:r>
            <a:r>
              <a:rPr lang="el-GR" sz="2400" dirty="0" smtClean="0"/>
              <a:t>ονομάζεται </a:t>
            </a:r>
            <a:r>
              <a:rPr lang="el-GR" sz="2400" b="1" dirty="0" smtClean="0"/>
              <a:t>συνδεδεμένο σύνολο </a:t>
            </a:r>
            <a:r>
              <a:rPr lang="el-GR" sz="2400" dirty="0" smtClean="0"/>
              <a:t>(</a:t>
            </a:r>
            <a:r>
              <a:rPr lang="en-US" sz="2400" i="1" dirty="0" smtClean="0"/>
              <a:t>connected set</a:t>
            </a:r>
            <a:r>
              <a:rPr lang="el-GR" sz="2400" i="1" dirty="0" smtClean="0"/>
              <a:t>)</a:t>
            </a:r>
            <a:r>
              <a:rPr lang="en-US" sz="2400" dirty="0" smtClean="0"/>
              <a:t>.</a:t>
            </a:r>
            <a:r>
              <a:rPr lang="el-GR" sz="2400" dirty="0" smtClean="0"/>
              <a:t> </a:t>
            </a:r>
          </a:p>
          <a:p>
            <a:pPr marL="0" indent="0">
              <a:buNone/>
            </a:pPr>
            <a:endParaRPr lang="el-GR" sz="2400" dirty="0"/>
          </a:p>
        </p:txBody>
      </p:sp>
      <p:grpSp>
        <p:nvGrpSpPr>
          <p:cNvPr id="4" name="Group 3"/>
          <p:cNvGrpSpPr/>
          <p:nvPr/>
        </p:nvGrpSpPr>
        <p:grpSpPr>
          <a:xfrm>
            <a:off x="8481090" y="11430"/>
            <a:ext cx="852746" cy="764595"/>
            <a:chOff x="6432415" y="5229200"/>
            <a:chExt cx="1296144" cy="1251046"/>
          </a:xfrm>
        </p:grpSpPr>
        <p:sp>
          <p:nvSpPr>
            <p:cNvPr id="5" name="Title 1"/>
            <p:cNvSpPr txBox="1">
              <a:spLocks/>
            </p:cNvSpPr>
            <p:nvPr/>
          </p:nvSpPr>
          <p:spPr bwMode="auto">
            <a:xfrm>
              <a:off x="6432415" y="5794446"/>
              <a:ext cx="1296144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b" anchorCtr="0" compatLnSpc="1">
              <a:prstTxWarp prst="textNoShape">
                <a:avLst/>
              </a:prstTxWarp>
            </a:bodyPr>
            <a:lstStyle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ea typeface="+mj-ea"/>
                  <a:cs typeface="+mj-cs"/>
                </a:defRPr>
              </a:lvl1pPr>
              <a:lvl2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595959"/>
                  </a:solidFill>
                  <a:latin typeface="Tahoma" pitchFamily="34" charset="0"/>
                </a:defRPr>
              </a:lvl2pPr>
              <a:lvl3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595959"/>
                  </a:solidFill>
                  <a:latin typeface="Tahoma" pitchFamily="34" charset="0"/>
                </a:defRPr>
              </a:lvl3pPr>
              <a:lvl4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595959"/>
                  </a:solidFill>
                  <a:latin typeface="Tahoma" pitchFamily="34" charset="0"/>
                </a:defRPr>
              </a:lvl4pPr>
              <a:lvl5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595959"/>
                  </a:solidFill>
                  <a:latin typeface="Tahoma" pitchFamily="34" charset="0"/>
                </a:defRPr>
              </a:lvl5pPr>
              <a:lvl6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003399"/>
                  </a:solidFill>
                  <a:latin typeface="Tahoma" pitchFamily="34" charset="0"/>
                </a:defRPr>
              </a:lvl6pPr>
              <a:lvl7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003399"/>
                  </a:solidFill>
                  <a:latin typeface="Tahoma" pitchFamily="34" charset="0"/>
                </a:defRPr>
              </a:lvl7pPr>
              <a:lvl8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003399"/>
                  </a:solidFill>
                  <a:latin typeface="Tahoma" pitchFamily="34" charset="0"/>
                </a:defRPr>
              </a:lvl8pPr>
              <a:lvl9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003399"/>
                  </a:solidFill>
                  <a:latin typeface="Tahoma" pitchFamily="34" charset="0"/>
                </a:defRPr>
              </a:lvl9pPr>
            </a:lstStyle>
            <a:p>
              <a:r>
                <a:rPr lang="en-US" sz="1400" kern="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Basic</a:t>
              </a:r>
              <a:endParaRPr lang="el-GR" sz="14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6" name="Picture 4" descr="http://www.clker.com/cliparts/b/f/e/a/14196945681153564639trainer_lectur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71146" y="5229200"/>
              <a:ext cx="752316" cy="8819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591832807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Γειτνίαση, Συνδεσιμότητα, Περιοχές , και Όρια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Έστω ότι </a:t>
            </a:r>
            <a:r>
              <a:rPr lang="en-US" i="1" dirty="0" smtClean="0"/>
              <a:t>R </a:t>
            </a:r>
            <a:r>
              <a:rPr lang="el-GR" i="1" dirty="0"/>
              <a:t>είναι ένα υποσύνολο των </a:t>
            </a:r>
            <a:r>
              <a:rPr lang="en-US" dirty="0"/>
              <a:t>pixels </a:t>
            </a:r>
            <a:r>
              <a:rPr lang="el-GR" dirty="0"/>
              <a:t>μιας εικόνας</a:t>
            </a:r>
            <a:r>
              <a:rPr lang="en-US" dirty="0"/>
              <a:t>.</a:t>
            </a:r>
            <a:r>
              <a:rPr lang="el-GR" dirty="0"/>
              <a:t>  </a:t>
            </a:r>
          </a:p>
          <a:p>
            <a:r>
              <a:rPr lang="el-GR" dirty="0" smtClean="0"/>
              <a:t>Το </a:t>
            </a:r>
            <a:r>
              <a:rPr lang="en-US" i="1" dirty="0" smtClean="0"/>
              <a:t>R </a:t>
            </a:r>
            <a:r>
              <a:rPr lang="el-GR" i="1" dirty="0" smtClean="0"/>
              <a:t>είναι μια περιοχή (</a:t>
            </a:r>
            <a:r>
              <a:rPr lang="en-US" i="1" dirty="0" smtClean="0"/>
              <a:t>region</a:t>
            </a:r>
            <a:r>
              <a:rPr lang="el-GR" i="1" dirty="0" smtClean="0"/>
              <a:t>) της εικόνας αν είναι ένα συνδεδεμένο σύνολο</a:t>
            </a:r>
            <a:r>
              <a:rPr lang="en-US" dirty="0" smtClean="0"/>
              <a:t> </a:t>
            </a:r>
            <a:r>
              <a:rPr lang="el-GR" dirty="0" smtClean="0"/>
              <a:t>(</a:t>
            </a:r>
            <a:r>
              <a:rPr lang="en-US" dirty="0" smtClean="0"/>
              <a:t>connected set</a:t>
            </a:r>
            <a:r>
              <a:rPr lang="el-GR" dirty="0" smtClean="0"/>
              <a:t>)</a:t>
            </a:r>
            <a:r>
              <a:rPr lang="en-US" dirty="0" smtClean="0"/>
              <a:t>.</a:t>
            </a:r>
            <a:r>
              <a:rPr lang="el-GR" dirty="0" smtClean="0"/>
              <a:t> </a:t>
            </a:r>
          </a:p>
          <a:p>
            <a:r>
              <a:rPr lang="el-GR" dirty="0" smtClean="0"/>
              <a:t>Δύο περιοχές είναι γειτονικές αν η ένωσή τους σχηματίζει </a:t>
            </a:r>
            <a:r>
              <a:rPr lang="el-GR" i="1" dirty="0"/>
              <a:t>ένα συνδεδεμένο σύνολο</a:t>
            </a:r>
            <a:r>
              <a:rPr lang="en-US" dirty="0"/>
              <a:t> </a:t>
            </a:r>
            <a:endParaRPr lang="el-GR" dirty="0" smtClean="0"/>
          </a:p>
          <a:p>
            <a:r>
              <a:rPr lang="el-GR" i="1" dirty="0" smtClean="0"/>
              <a:t>Διαφορετικά οι περιοχές είναι ξεχωριστές (</a:t>
            </a:r>
            <a:r>
              <a:rPr lang="en-US" i="1" dirty="0" smtClean="0"/>
              <a:t>disjoint</a:t>
            </a:r>
            <a:r>
              <a:rPr lang="el-GR" i="1" dirty="0" smtClean="0"/>
              <a:t>)</a:t>
            </a:r>
            <a:r>
              <a:rPr lang="en-US" dirty="0" smtClean="0"/>
              <a:t>.</a:t>
            </a:r>
            <a:endParaRPr lang="el-GR" dirty="0" smtClean="0"/>
          </a:p>
          <a:p>
            <a:r>
              <a:rPr lang="el-GR" dirty="0" smtClean="0"/>
              <a:t> Για να ορίσουμε όλα τα παραπάνω πρέπει να έχουμε ορίσει πρώτα αν μιλάμε για </a:t>
            </a:r>
            <a:r>
              <a:rPr lang="en-US" dirty="0" smtClean="0"/>
              <a:t>4- </a:t>
            </a:r>
            <a:r>
              <a:rPr lang="el-GR" dirty="0" smtClean="0"/>
              <a:t>,8- γειτνίαση περιοχών.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l-GR" dirty="0"/>
          </a:p>
        </p:txBody>
      </p:sp>
      <p:grpSp>
        <p:nvGrpSpPr>
          <p:cNvPr id="4" name="Group 3"/>
          <p:cNvGrpSpPr/>
          <p:nvPr/>
        </p:nvGrpSpPr>
        <p:grpSpPr>
          <a:xfrm>
            <a:off x="8481090" y="11430"/>
            <a:ext cx="852746" cy="764595"/>
            <a:chOff x="6432415" y="5229200"/>
            <a:chExt cx="1296144" cy="1251046"/>
          </a:xfrm>
        </p:grpSpPr>
        <p:sp>
          <p:nvSpPr>
            <p:cNvPr id="5" name="Title 1"/>
            <p:cNvSpPr txBox="1">
              <a:spLocks/>
            </p:cNvSpPr>
            <p:nvPr/>
          </p:nvSpPr>
          <p:spPr bwMode="auto">
            <a:xfrm>
              <a:off x="6432415" y="5794446"/>
              <a:ext cx="1296144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b" anchorCtr="0" compatLnSpc="1">
              <a:prstTxWarp prst="textNoShape">
                <a:avLst/>
              </a:prstTxWarp>
            </a:bodyPr>
            <a:lstStyle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ea typeface="+mj-ea"/>
                  <a:cs typeface="+mj-cs"/>
                </a:defRPr>
              </a:lvl1pPr>
              <a:lvl2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595959"/>
                  </a:solidFill>
                  <a:latin typeface="Tahoma" pitchFamily="34" charset="0"/>
                </a:defRPr>
              </a:lvl2pPr>
              <a:lvl3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595959"/>
                  </a:solidFill>
                  <a:latin typeface="Tahoma" pitchFamily="34" charset="0"/>
                </a:defRPr>
              </a:lvl3pPr>
              <a:lvl4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595959"/>
                  </a:solidFill>
                  <a:latin typeface="Tahoma" pitchFamily="34" charset="0"/>
                </a:defRPr>
              </a:lvl4pPr>
              <a:lvl5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595959"/>
                  </a:solidFill>
                  <a:latin typeface="Tahoma" pitchFamily="34" charset="0"/>
                </a:defRPr>
              </a:lvl5pPr>
              <a:lvl6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003399"/>
                  </a:solidFill>
                  <a:latin typeface="Tahoma" pitchFamily="34" charset="0"/>
                </a:defRPr>
              </a:lvl6pPr>
              <a:lvl7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003399"/>
                  </a:solidFill>
                  <a:latin typeface="Tahoma" pitchFamily="34" charset="0"/>
                </a:defRPr>
              </a:lvl7pPr>
              <a:lvl8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003399"/>
                  </a:solidFill>
                  <a:latin typeface="Tahoma" pitchFamily="34" charset="0"/>
                </a:defRPr>
              </a:lvl8pPr>
              <a:lvl9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003399"/>
                  </a:solidFill>
                  <a:latin typeface="Tahoma" pitchFamily="34" charset="0"/>
                </a:defRPr>
              </a:lvl9pPr>
            </a:lstStyle>
            <a:p>
              <a:r>
                <a:rPr lang="en-US" sz="1400" kern="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Basic</a:t>
              </a:r>
              <a:endParaRPr lang="el-GR" sz="14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6" name="Picture 4" descr="http://www.clker.com/cliparts/b/f/e/a/14196945681153564639trainer_lectur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71146" y="5229200"/>
              <a:ext cx="752316" cy="8819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832838614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Γειτνίαση, Συνδεσιμότητα, Περιοχές , και Όρια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Στο παρακάτω παράδειγμα αριστερά οι δύο περιοχές που έχουν </a:t>
            </a:r>
            <a:r>
              <a:rPr lang="el-GR" dirty="0" smtClean="0">
                <a:solidFill>
                  <a:srgbClr val="C00000"/>
                </a:solidFill>
              </a:rPr>
              <a:t>4-γειτνίαση</a:t>
            </a:r>
            <a:r>
              <a:rPr lang="el-GR" dirty="0" smtClean="0"/>
              <a:t> δεν γειτονεύουν. Αν χρησιμοποιήσουμε όμως </a:t>
            </a:r>
            <a:r>
              <a:rPr lang="el-GR" dirty="0" smtClean="0">
                <a:solidFill>
                  <a:srgbClr val="00B050"/>
                </a:solidFill>
              </a:rPr>
              <a:t>8-γειτνίαση </a:t>
            </a:r>
            <a:r>
              <a:rPr lang="el-GR" dirty="0" smtClean="0"/>
              <a:t>(δεξιά) οι περιοχές γειτονεύουν γιατί η ένωσή τους είναι ένα συνδεδεμένο σύνολο!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3757" y="3645024"/>
            <a:ext cx="1073167" cy="183630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4128" y="3645024"/>
            <a:ext cx="1073167" cy="1836308"/>
          </a:xfrm>
          <a:prstGeom prst="rect">
            <a:avLst/>
          </a:prstGeom>
        </p:spPr>
      </p:pic>
      <p:sp>
        <p:nvSpPr>
          <p:cNvPr id="7" name="Freeform 6"/>
          <p:cNvSpPr/>
          <p:nvPr/>
        </p:nvSpPr>
        <p:spPr>
          <a:xfrm>
            <a:off x="3876343" y="3623815"/>
            <a:ext cx="1048090" cy="643288"/>
          </a:xfrm>
          <a:custGeom>
            <a:avLst/>
            <a:gdLst>
              <a:gd name="connsiteX0" fmla="*/ 199421 w 1048090"/>
              <a:gd name="connsiteY0" fmla="*/ 585114 h 643288"/>
              <a:gd name="connsiteX1" fmla="*/ 454915 w 1048090"/>
              <a:gd name="connsiteY1" fmla="*/ 437197 h 643288"/>
              <a:gd name="connsiteX2" fmla="*/ 562492 w 1048090"/>
              <a:gd name="connsiteY2" fmla="*/ 316173 h 643288"/>
              <a:gd name="connsiteX3" fmla="*/ 737303 w 1048090"/>
              <a:gd name="connsiteY3" fmla="*/ 490985 h 643288"/>
              <a:gd name="connsiteX4" fmla="*/ 952456 w 1048090"/>
              <a:gd name="connsiteY4" fmla="*/ 625456 h 643288"/>
              <a:gd name="connsiteX5" fmla="*/ 979350 w 1048090"/>
              <a:gd name="connsiteY5" fmla="*/ 74126 h 643288"/>
              <a:gd name="connsiteX6" fmla="*/ 51503 w 1048090"/>
              <a:gd name="connsiteY6" fmla="*/ 60679 h 643288"/>
              <a:gd name="connsiteX7" fmla="*/ 132186 w 1048090"/>
              <a:gd name="connsiteY7" fmla="*/ 585114 h 643288"/>
              <a:gd name="connsiteX8" fmla="*/ 199421 w 1048090"/>
              <a:gd name="connsiteY8" fmla="*/ 585114 h 643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8090" h="643288">
                <a:moveTo>
                  <a:pt x="199421" y="585114"/>
                </a:moveTo>
                <a:cubicBezTo>
                  <a:pt x="253209" y="560461"/>
                  <a:pt x="394403" y="482020"/>
                  <a:pt x="454915" y="437197"/>
                </a:cubicBezTo>
                <a:cubicBezTo>
                  <a:pt x="515427" y="392373"/>
                  <a:pt x="515427" y="307208"/>
                  <a:pt x="562492" y="316173"/>
                </a:cubicBezTo>
                <a:cubicBezTo>
                  <a:pt x="609557" y="325138"/>
                  <a:pt x="672309" y="439438"/>
                  <a:pt x="737303" y="490985"/>
                </a:cubicBezTo>
                <a:cubicBezTo>
                  <a:pt x="802297" y="542532"/>
                  <a:pt x="912115" y="694932"/>
                  <a:pt x="952456" y="625456"/>
                </a:cubicBezTo>
                <a:cubicBezTo>
                  <a:pt x="992797" y="555980"/>
                  <a:pt x="1129509" y="168255"/>
                  <a:pt x="979350" y="74126"/>
                </a:cubicBezTo>
                <a:cubicBezTo>
                  <a:pt x="829191" y="-20003"/>
                  <a:pt x="192697" y="-24486"/>
                  <a:pt x="51503" y="60679"/>
                </a:cubicBezTo>
                <a:cubicBezTo>
                  <a:pt x="-89691" y="145844"/>
                  <a:pt x="100810" y="502191"/>
                  <a:pt x="132186" y="585114"/>
                </a:cubicBezTo>
                <a:cubicBezTo>
                  <a:pt x="163562" y="668037"/>
                  <a:pt x="145633" y="609767"/>
                  <a:pt x="199421" y="585114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3913101" y="4420681"/>
            <a:ext cx="1067120" cy="1019828"/>
          </a:xfrm>
          <a:custGeom>
            <a:avLst/>
            <a:gdLst>
              <a:gd name="connsiteX0" fmla="*/ 122322 w 1067120"/>
              <a:gd name="connsiteY0" fmla="*/ 353025 h 1019828"/>
              <a:gd name="connsiteX1" fmla="*/ 754334 w 1067120"/>
              <a:gd name="connsiteY1" fmla="*/ 366472 h 1019828"/>
              <a:gd name="connsiteX2" fmla="*/ 700545 w 1067120"/>
              <a:gd name="connsiteY2" fmla="*/ 43743 h 1019828"/>
              <a:gd name="connsiteX3" fmla="*/ 996381 w 1067120"/>
              <a:gd name="connsiteY3" fmla="*/ 97531 h 1019828"/>
              <a:gd name="connsiteX4" fmla="*/ 982934 w 1067120"/>
              <a:gd name="connsiteY4" fmla="*/ 904354 h 1019828"/>
              <a:gd name="connsiteX5" fmla="*/ 81981 w 1067120"/>
              <a:gd name="connsiteY5" fmla="*/ 958143 h 1019828"/>
              <a:gd name="connsiteX6" fmla="*/ 122322 w 1067120"/>
              <a:gd name="connsiteY6" fmla="*/ 353025 h 10198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67120" h="1019828">
                <a:moveTo>
                  <a:pt x="122322" y="353025"/>
                </a:moveTo>
                <a:cubicBezTo>
                  <a:pt x="234381" y="254413"/>
                  <a:pt x="657964" y="418019"/>
                  <a:pt x="754334" y="366472"/>
                </a:cubicBezTo>
                <a:cubicBezTo>
                  <a:pt x="850704" y="314925"/>
                  <a:pt x="660204" y="88566"/>
                  <a:pt x="700545" y="43743"/>
                </a:cubicBezTo>
                <a:cubicBezTo>
                  <a:pt x="740886" y="-1080"/>
                  <a:pt x="949316" y="-45904"/>
                  <a:pt x="996381" y="97531"/>
                </a:cubicBezTo>
                <a:cubicBezTo>
                  <a:pt x="1043446" y="240966"/>
                  <a:pt x="1135334" y="760919"/>
                  <a:pt x="982934" y="904354"/>
                </a:cubicBezTo>
                <a:cubicBezTo>
                  <a:pt x="830534" y="1047789"/>
                  <a:pt x="229899" y="1047790"/>
                  <a:pt x="81981" y="958143"/>
                </a:cubicBezTo>
                <a:cubicBezTo>
                  <a:pt x="-65937" y="868496"/>
                  <a:pt x="10263" y="451637"/>
                  <a:pt x="122322" y="353025"/>
                </a:cubicBezTo>
                <a:close/>
              </a:path>
            </a:pathLst>
          </a:cu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5851001" y="3623589"/>
            <a:ext cx="1023167" cy="882062"/>
          </a:xfrm>
          <a:custGeom>
            <a:avLst/>
            <a:gdLst>
              <a:gd name="connsiteX0" fmla="*/ 321199 w 1023167"/>
              <a:gd name="connsiteY0" fmla="*/ 854282 h 882062"/>
              <a:gd name="connsiteX1" fmla="*/ 643928 w 1023167"/>
              <a:gd name="connsiteY1" fmla="*/ 840835 h 882062"/>
              <a:gd name="connsiteX2" fmla="*/ 388434 w 1023167"/>
              <a:gd name="connsiteY2" fmla="*/ 518105 h 882062"/>
              <a:gd name="connsiteX3" fmla="*/ 388434 w 1023167"/>
              <a:gd name="connsiteY3" fmla="*/ 302952 h 882062"/>
              <a:gd name="connsiteX4" fmla="*/ 684270 w 1023167"/>
              <a:gd name="connsiteY4" fmla="*/ 410529 h 882062"/>
              <a:gd name="connsiteX5" fmla="*/ 751505 w 1023167"/>
              <a:gd name="connsiteY5" fmla="*/ 666023 h 882062"/>
              <a:gd name="connsiteX6" fmla="*/ 980105 w 1023167"/>
              <a:gd name="connsiteY6" fmla="*/ 571893 h 882062"/>
              <a:gd name="connsiteX7" fmla="*/ 926317 w 1023167"/>
              <a:gd name="connsiteY7" fmla="*/ 34011 h 882062"/>
              <a:gd name="connsiteX8" fmla="*/ 38811 w 1023167"/>
              <a:gd name="connsiteY8" fmla="*/ 114693 h 882062"/>
              <a:gd name="connsiteX9" fmla="*/ 173281 w 1023167"/>
              <a:gd name="connsiteY9" fmla="*/ 598787 h 882062"/>
              <a:gd name="connsiteX10" fmla="*/ 307752 w 1023167"/>
              <a:gd name="connsiteY10" fmla="*/ 625682 h 882062"/>
              <a:gd name="connsiteX11" fmla="*/ 321199 w 1023167"/>
              <a:gd name="connsiteY11" fmla="*/ 854282 h 882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23167" h="882062">
                <a:moveTo>
                  <a:pt x="321199" y="854282"/>
                </a:moveTo>
                <a:cubicBezTo>
                  <a:pt x="377228" y="890141"/>
                  <a:pt x="632722" y="896864"/>
                  <a:pt x="643928" y="840835"/>
                </a:cubicBezTo>
                <a:cubicBezTo>
                  <a:pt x="655134" y="784806"/>
                  <a:pt x="431016" y="607752"/>
                  <a:pt x="388434" y="518105"/>
                </a:cubicBezTo>
                <a:cubicBezTo>
                  <a:pt x="345852" y="428458"/>
                  <a:pt x="339128" y="320881"/>
                  <a:pt x="388434" y="302952"/>
                </a:cubicBezTo>
                <a:cubicBezTo>
                  <a:pt x="437740" y="285023"/>
                  <a:pt x="623758" y="350017"/>
                  <a:pt x="684270" y="410529"/>
                </a:cubicBezTo>
                <a:cubicBezTo>
                  <a:pt x="744782" y="471041"/>
                  <a:pt x="702199" y="639129"/>
                  <a:pt x="751505" y="666023"/>
                </a:cubicBezTo>
                <a:cubicBezTo>
                  <a:pt x="800811" y="692917"/>
                  <a:pt x="950970" y="677228"/>
                  <a:pt x="980105" y="571893"/>
                </a:cubicBezTo>
                <a:cubicBezTo>
                  <a:pt x="1009240" y="466558"/>
                  <a:pt x="1083199" y="110211"/>
                  <a:pt x="926317" y="34011"/>
                </a:cubicBezTo>
                <a:cubicBezTo>
                  <a:pt x="769435" y="-42189"/>
                  <a:pt x="164317" y="20564"/>
                  <a:pt x="38811" y="114693"/>
                </a:cubicBezTo>
                <a:cubicBezTo>
                  <a:pt x="-86695" y="208822"/>
                  <a:pt x="128457" y="513622"/>
                  <a:pt x="173281" y="598787"/>
                </a:cubicBezTo>
                <a:cubicBezTo>
                  <a:pt x="218105" y="683952"/>
                  <a:pt x="283099" y="578617"/>
                  <a:pt x="307752" y="625682"/>
                </a:cubicBezTo>
                <a:cubicBezTo>
                  <a:pt x="332405" y="672747"/>
                  <a:pt x="265170" y="818423"/>
                  <a:pt x="321199" y="854282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5822536" y="4451954"/>
            <a:ext cx="1052032" cy="961200"/>
          </a:xfrm>
          <a:custGeom>
            <a:avLst/>
            <a:gdLst>
              <a:gd name="connsiteX0" fmla="*/ 672393 w 1052032"/>
              <a:gd name="connsiteY0" fmla="*/ 294858 h 961200"/>
              <a:gd name="connsiteX1" fmla="*/ 672393 w 1052032"/>
              <a:gd name="connsiteY1" fmla="*/ 12470 h 961200"/>
              <a:gd name="connsiteX2" fmla="*/ 954782 w 1052032"/>
              <a:gd name="connsiteY2" fmla="*/ 133493 h 961200"/>
              <a:gd name="connsiteX3" fmla="*/ 981676 w 1052032"/>
              <a:gd name="connsiteY3" fmla="*/ 859634 h 961200"/>
              <a:gd name="connsiteX4" fmla="*/ 67276 w 1052032"/>
              <a:gd name="connsiteY4" fmla="*/ 899975 h 961200"/>
              <a:gd name="connsiteX5" fmla="*/ 134511 w 1052032"/>
              <a:gd name="connsiteY5" fmla="*/ 335199 h 961200"/>
              <a:gd name="connsiteX6" fmla="*/ 672393 w 1052032"/>
              <a:gd name="connsiteY6" fmla="*/ 294858 h 961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52032" h="961200">
                <a:moveTo>
                  <a:pt x="672393" y="294858"/>
                </a:moveTo>
                <a:cubicBezTo>
                  <a:pt x="762040" y="241070"/>
                  <a:pt x="625328" y="39364"/>
                  <a:pt x="672393" y="12470"/>
                </a:cubicBezTo>
                <a:cubicBezTo>
                  <a:pt x="719458" y="-14424"/>
                  <a:pt x="903235" y="-7701"/>
                  <a:pt x="954782" y="133493"/>
                </a:cubicBezTo>
                <a:cubicBezTo>
                  <a:pt x="1006329" y="274687"/>
                  <a:pt x="1129594" y="731887"/>
                  <a:pt x="981676" y="859634"/>
                </a:cubicBezTo>
                <a:cubicBezTo>
                  <a:pt x="833758" y="987381"/>
                  <a:pt x="208470" y="987381"/>
                  <a:pt x="67276" y="899975"/>
                </a:cubicBezTo>
                <a:cubicBezTo>
                  <a:pt x="-73918" y="812569"/>
                  <a:pt x="35899" y="431569"/>
                  <a:pt x="134511" y="335199"/>
                </a:cubicBezTo>
                <a:cubicBezTo>
                  <a:pt x="233123" y="238829"/>
                  <a:pt x="582746" y="348646"/>
                  <a:pt x="672393" y="294858"/>
                </a:cubicBezTo>
                <a:close/>
              </a:path>
            </a:pathLst>
          </a:cu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0406" y="3645024"/>
            <a:ext cx="1073167" cy="1836308"/>
          </a:xfrm>
          <a:prstGeom prst="rect">
            <a:avLst/>
          </a:prstGeom>
        </p:spPr>
      </p:pic>
      <p:sp>
        <p:nvSpPr>
          <p:cNvPr id="12" name="Right Arrow 11"/>
          <p:cNvSpPr/>
          <p:nvPr/>
        </p:nvSpPr>
        <p:spPr>
          <a:xfrm>
            <a:off x="6797295" y="4420681"/>
            <a:ext cx="445732" cy="1424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7180954" y="3583322"/>
            <a:ext cx="1110306" cy="1833595"/>
          </a:xfrm>
          <a:custGeom>
            <a:avLst/>
            <a:gdLst>
              <a:gd name="connsiteX0" fmla="*/ 927454 w 1110138"/>
              <a:gd name="connsiteY0" fmla="*/ 645575 h 1840116"/>
              <a:gd name="connsiteX1" fmla="*/ 914007 w 1110138"/>
              <a:gd name="connsiteY1" fmla="*/ 53905 h 1840116"/>
              <a:gd name="connsiteX2" fmla="*/ 80290 w 1110138"/>
              <a:gd name="connsiteY2" fmla="*/ 94246 h 1840116"/>
              <a:gd name="connsiteX3" fmla="*/ 134078 w 1110138"/>
              <a:gd name="connsiteY3" fmla="*/ 645575 h 1840116"/>
              <a:gd name="connsiteX4" fmla="*/ 349231 w 1110138"/>
              <a:gd name="connsiteY4" fmla="*/ 645575 h 1840116"/>
              <a:gd name="connsiteX5" fmla="*/ 725749 w 1110138"/>
              <a:gd name="connsiteY5" fmla="*/ 1143117 h 1840116"/>
              <a:gd name="connsiteX6" fmla="*/ 107184 w 1110138"/>
              <a:gd name="connsiteY6" fmla="*/ 1210352 h 1840116"/>
              <a:gd name="connsiteX7" fmla="*/ 93737 w 1110138"/>
              <a:gd name="connsiteY7" fmla="*/ 1775128 h 1840116"/>
              <a:gd name="connsiteX8" fmla="*/ 1048478 w 1110138"/>
              <a:gd name="connsiteY8" fmla="*/ 1748234 h 1840116"/>
              <a:gd name="connsiteX9" fmla="*/ 967796 w 1110138"/>
              <a:gd name="connsiteY9" fmla="*/ 1062434 h 1840116"/>
              <a:gd name="connsiteX10" fmla="*/ 577831 w 1110138"/>
              <a:gd name="connsiteY10" fmla="*/ 659023 h 1840116"/>
              <a:gd name="connsiteX11" fmla="*/ 362678 w 1110138"/>
              <a:gd name="connsiteY11" fmla="*/ 484211 h 1840116"/>
              <a:gd name="connsiteX12" fmla="*/ 604725 w 1110138"/>
              <a:gd name="connsiteY12" fmla="*/ 390081 h 1840116"/>
              <a:gd name="connsiteX13" fmla="*/ 766090 w 1110138"/>
              <a:gd name="connsiteY13" fmla="*/ 618681 h 1840116"/>
              <a:gd name="connsiteX14" fmla="*/ 833325 w 1110138"/>
              <a:gd name="connsiteY14" fmla="*/ 712811 h 1840116"/>
              <a:gd name="connsiteX15" fmla="*/ 927454 w 1110138"/>
              <a:gd name="connsiteY15" fmla="*/ 645575 h 1840116"/>
              <a:gd name="connsiteX0" fmla="*/ 927454 w 1110138"/>
              <a:gd name="connsiteY0" fmla="*/ 645575 h 1840116"/>
              <a:gd name="connsiteX1" fmla="*/ 914007 w 1110138"/>
              <a:gd name="connsiteY1" fmla="*/ 53905 h 1840116"/>
              <a:gd name="connsiteX2" fmla="*/ 80290 w 1110138"/>
              <a:gd name="connsiteY2" fmla="*/ 94246 h 1840116"/>
              <a:gd name="connsiteX3" fmla="*/ 134078 w 1110138"/>
              <a:gd name="connsiteY3" fmla="*/ 645575 h 1840116"/>
              <a:gd name="connsiteX4" fmla="*/ 349231 w 1110138"/>
              <a:gd name="connsiteY4" fmla="*/ 739704 h 1840116"/>
              <a:gd name="connsiteX5" fmla="*/ 725749 w 1110138"/>
              <a:gd name="connsiteY5" fmla="*/ 1143117 h 1840116"/>
              <a:gd name="connsiteX6" fmla="*/ 107184 w 1110138"/>
              <a:gd name="connsiteY6" fmla="*/ 1210352 h 1840116"/>
              <a:gd name="connsiteX7" fmla="*/ 93737 w 1110138"/>
              <a:gd name="connsiteY7" fmla="*/ 1775128 h 1840116"/>
              <a:gd name="connsiteX8" fmla="*/ 1048478 w 1110138"/>
              <a:gd name="connsiteY8" fmla="*/ 1748234 h 1840116"/>
              <a:gd name="connsiteX9" fmla="*/ 967796 w 1110138"/>
              <a:gd name="connsiteY9" fmla="*/ 1062434 h 1840116"/>
              <a:gd name="connsiteX10" fmla="*/ 577831 w 1110138"/>
              <a:gd name="connsiteY10" fmla="*/ 659023 h 1840116"/>
              <a:gd name="connsiteX11" fmla="*/ 362678 w 1110138"/>
              <a:gd name="connsiteY11" fmla="*/ 484211 h 1840116"/>
              <a:gd name="connsiteX12" fmla="*/ 604725 w 1110138"/>
              <a:gd name="connsiteY12" fmla="*/ 390081 h 1840116"/>
              <a:gd name="connsiteX13" fmla="*/ 766090 w 1110138"/>
              <a:gd name="connsiteY13" fmla="*/ 618681 h 1840116"/>
              <a:gd name="connsiteX14" fmla="*/ 833325 w 1110138"/>
              <a:gd name="connsiteY14" fmla="*/ 712811 h 1840116"/>
              <a:gd name="connsiteX15" fmla="*/ 927454 w 1110138"/>
              <a:gd name="connsiteY15" fmla="*/ 645575 h 1840116"/>
              <a:gd name="connsiteX0" fmla="*/ 925359 w 1108043"/>
              <a:gd name="connsiteY0" fmla="*/ 645575 h 1840116"/>
              <a:gd name="connsiteX1" fmla="*/ 911912 w 1108043"/>
              <a:gd name="connsiteY1" fmla="*/ 53905 h 1840116"/>
              <a:gd name="connsiteX2" fmla="*/ 78195 w 1108043"/>
              <a:gd name="connsiteY2" fmla="*/ 94246 h 1840116"/>
              <a:gd name="connsiteX3" fmla="*/ 131983 w 1108043"/>
              <a:gd name="connsiteY3" fmla="*/ 645575 h 1840116"/>
              <a:gd name="connsiteX4" fmla="*/ 347136 w 1108043"/>
              <a:gd name="connsiteY4" fmla="*/ 739704 h 1840116"/>
              <a:gd name="connsiteX5" fmla="*/ 683313 w 1108043"/>
              <a:gd name="connsiteY5" fmla="*/ 1116222 h 1840116"/>
              <a:gd name="connsiteX6" fmla="*/ 105089 w 1108043"/>
              <a:gd name="connsiteY6" fmla="*/ 1210352 h 1840116"/>
              <a:gd name="connsiteX7" fmla="*/ 91642 w 1108043"/>
              <a:gd name="connsiteY7" fmla="*/ 1775128 h 1840116"/>
              <a:gd name="connsiteX8" fmla="*/ 1046383 w 1108043"/>
              <a:gd name="connsiteY8" fmla="*/ 1748234 h 1840116"/>
              <a:gd name="connsiteX9" fmla="*/ 965701 w 1108043"/>
              <a:gd name="connsiteY9" fmla="*/ 1062434 h 1840116"/>
              <a:gd name="connsiteX10" fmla="*/ 575736 w 1108043"/>
              <a:gd name="connsiteY10" fmla="*/ 659023 h 1840116"/>
              <a:gd name="connsiteX11" fmla="*/ 360583 w 1108043"/>
              <a:gd name="connsiteY11" fmla="*/ 484211 h 1840116"/>
              <a:gd name="connsiteX12" fmla="*/ 602630 w 1108043"/>
              <a:gd name="connsiteY12" fmla="*/ 390081 h 1840116"/>
              <a:gd name="connsiteX13" fmla="*/ 763995 w 1108043"/>
              <a:gd name="connsiteY13" fmla="*/ 618681 h 1840116"/>
              <a:gd name="connsiteX14" fmla="*/ 831230 w 1108043"/>
              <a:gd name="connsiteY14" fmla="*/ 712811 h 1840116"/>
              <a:gd name="connsiteX15" fmla="*/ 925359 w 1108043"/>
              <a:gd name="connsiteY15" fmla="*/ 645575 h 1840116"/>
              <a:gd name="connsiteX0" fmla="*/ 925359 w 1108043"/>
              <a:gd name="connsiteY0" fmla="*/ 645575 h 1840116"/>
              <a:gd name="connsiteX1" fmla="*/ 911912 w 1108043"/>
              <a:gd name="connsiteY1" fmla="*/ 53905 h 1840116"/>
              <a:gd name="connsiteX2" fmla="*/ 78195 w 1108043"/>
              <a:gd name="connsiteY2" fmla="*/ 94246 h 1840116"/>
              <a:gd name="connsiteX3" fmla="*/ 131983 w 1108043"/>
              <a:gd name="connsiteY3" fmla="*/ 645575 h 1840116"/>
              <a:gd name="connsiteX4" fmla="*/ 347136 w 1108043"/>
              <a:gd name="connsiteY4" fmla="*/ 739704 h 1840116"/>
              <a:gd name="connsiteX5" fmla="*/ 683313 w 1108043"/>
              <a:gd name="connsiteY5" fmla="*/ 1116222 h 1840116"/>
              <a:gd name="connsiteX6" fmla="*/ 105089 w 1108043"/>
              <a:gd name="connsiteY6" fmla="*/ 1210352 h 1840116"/>
              <a:gd name="connsiteX7" fmla="*/ 91642 w 1108043"/>
              <a:gd name="connsiteY7" fmla="*/ 1775128 h 1840116"/>
              <a:gd name="connsiteX8" fmla="*/ 1046383 w 1108043"/>
              <a:gd name="connsiteY8" fmla="*/ 1748234 h 1840116"/>
              <a:gd name="connsiteX9" fmla="*/ 965701 w 1108043"/>
              <a:gd name="connsiteY9" fmla="*/ 1062434 h 1840116"/>
              <a:gd name="connsiteX10" fmla="*/ 575736 w 1108043"/>
              <a:gd name="connsiteY10" fmla="*/ 659023 h 1840116"/>
              <a:gd name="connsiteX11" fmla="*/ 360583 w 1108043"/>
              <a:gd name="connsiteY11" fmla="*/ 484211 h 1840116"/>
              <a:gd name="connsiteX12" fmla="*/ 602630 w 1108043"/>
              <a:gd name="connsiteY12" fmla="*/ 390081 h 1840116"/>
              <a:gd name="connsiteX13" fmla="*/ 763995 w 1108043"/>
              <a:gd name="connsiteY13" fmla="*/ 618681 h 1840116"/>
              <a:gd name="connsiteX14" fmla="*/ 858124 w 1108043"/>
              <a:gd name="connsiteY14" fmla="*/ 632129 h 1840116"/>
              <a:gd name="connsiteX15" fmla="*/ 925359 w 1108043"/>
              <a:gd name="connsiteY15" fmla="*/ 645575 h 1840116"/>
              <a:gd name="connsiteX0" fmla="*/ 936244 w 1108043"/>
              <a:gd name="connsiteY0" fmla="*/ 563940 h 1834681"/>
              <a:gd name="connsiteX1" fmla="*/ 911912 w 1108043"/>
              <a:gd name="connsiteY1" fmla="*/ 48470 h 1834681"/>
              <a:gd name="connsiteX2" fmla="*/ 78195 w 1108043"/>
              <a:gd name="connsiteY2" fmla="*/ 88811 h 1834681"/>
              <a:gd name="connsiteX3" fmla="*/ 131983 w 1108043"/>
              <a:gd name="connsiteY3" fmla="*/ 640140 h 1834681"/>
              <a:gd name="connsiteX4" fmla="*/ 347136 w 1108043"/>
              <a:gd name="connsiteY4" fmla="*/ 734269 h 1834681"/>
              <a:gd name="connsiteX5" fmla="*/ 683313 w 1108043"/>
              <a:gd name="connsiteY5" fmla="*/ 1110787 h 1834681"/>
              <a:gd name="connsiteX6" fmla="*/ 105089 w 1108043"/>
              <a:gd name="connsiteY6" fmla="*/ 1204917 h 1834681"/>
              <a:gd name="connsiteX7" fmla="*/ 91642 w 1108043"/>
              <a:gd name="connsiteY7" fmla="*/ 1769693 h 1834681"/>
              <a:gd name="connsiteX8" fmla="*/ 1046383 w 1108043"/>
              <a:gd name="connsiteY8" fmla="*/ 1742799 h 1834681"/>
              <a:gd name="connsiteX9" fmla="*/ 965701 w 1108043"/>
              <a:gd name="connsiteY9" fmla="*/ 1056999 h 1834681"/>
              <a:gd name="connsiteX10" fmla="*/ 575736 w 1108043"/>
              <a:gd name="connsiteY10" fmla="*/ 653588 h 1834681"/>
              <a:gd name="connsiteX11" fmla="*/ 360583 w 1108043"/>
              <a:gd name="connsiteY11" fmla="*/ 478776 h 1834681"/>
              <a:gd name="connsiteX12" fmla="*/ 602630 w 1108043"/>
              <a:gd name="connsiteY12" fmla="*/ 384646 h 1834681"/>
              <a:gd name="connsiteX13" fmla="*/ 763995 w 1108043"/>
              <a:gd name="connsiteY13" fmla="*/ 613246 h 1834681"/>
              <a:gd name="connsiteX14" fmla="*/ 858124 w 1108043"/>
              <a:gd name="connsiteY14" fmla="*/ 626694 h 1834681"/>
              <a:gd name="connsiteX15" fmla="*/ 936244 w 1108043"/>
              <a:gd name="connsiteY15" fmla="*/ 563940 h 1834681"/>
              <a:gd name="connsiteX0" fmla="*/ 936244 w 1108043"/>
              <a:gd name="connsiteY0" fmla="*/ 563940 h 1834681"/>
              <a:gd name="connsiteX1" fmla="*/ 911912 w 1108043"/>
              <a:gd name="connsiteY1" fmla="*/ 48470 h 1834681"/>
              <a:gd name="connsiteX2" fmla="*/ 78195 w 1108043"/>
              <a:gd name="connsiteY2" fmla="*/ 88811 h 1834681"/>
              <a:gd name="connsiteX3" fmla="*/ 131983 w 1108043"/>
              <a:gd name="connsiteY3" fmla="*/ 640140 h 1834681"/>
              <a:gd name="connsiteX4" fmla="*/ 347136 w 1108043"/>
              <a:gd name="connsiteY4" fmla="*/ 766926 h 1834681"/>
              <a:gd name="connsiteX5" fmla="*/ 683313 w 1108043"/>
              <a:gd name="connsiteY5" fmla="*/ 1110787 h 1834681"/>
              <a:gd name="connsiteX6" fmla="*/ 105089 w 1108043"/>
              <a:gd name="connsiteY6" fmla="*/ 1204917 h 1834681"/>
              <a:gd name="connsiteX7" fmla="*/ 91642 w 1108043"/>
              <a:gd name="connsiteY7" fmla="*/ 1769693 h 1834681"/>
              <a:gd name="connsiteX8" fmla="*/ 1046383 w 1108043"/>
              <a:gd name="connsiteY8" fmla="*/ 1742799 h 1834681"/>
              <a:gd name="connsiteX9" fmla="*/ 965701 w 1108043"/>
              <a:gd name="connsiteY9" fmla="*/ 1056999 h 1834681"/>
              <a:gd name="connsiteX10" fmla="*/ 575736 w 1108043"/>
              <a:gd name="connsiteY10" fmla="*/ 653588 h 1834681"/>
              <a:gd name="connsiteX11" fmla="*/ 360583 w 1108043"/>
              <a:gd name="connsiteY11" fmla="*/ 478776 h 1834681"/>
              <a:gd name="connsiteX12" fmla="*/ 602630 w 1108043"/>
              <a:gd name="connsiteY12" fmla="*/ 384646 h 1834681"/>
              <a:gd name="connsiteX13" fmla="*/ 763995 w 1108043"/>
              <a:gd name="connsiteY13" fmla="*/ 613246 h 1834681"/>
              <a:gd name="connsiteX14" fmla="*/ 858124 w 1108043"/>
              <a:gd name="connsiteY14" fmla="*/ 626694 h 1834681"/>
              <a:gd name="connsiteX15" fmla="*/ 936244 w 1108043"/>
              <a:gd name="connsiteY15" fmla="*/ 563940 h 1834681"/>
              <a:gd name="connsiteX0" fmla="*/ 936244 w 1108043"/>
              <a:gd name="connsiteY0" fmla="*/ 562854 h 1833595"/>
              <a:gd name="connsiteX1" fmla="*/ 911912 w 1108043"/>
              <a:gd name="connsiteY1" fmla="*/ 47384 h 1833595"/>
              <a:gd name="connsiteX2" fmla="*/ 78195 w 1108043"/>
              <a:gd name="connsiteY2" fmla="*/ 87725 h 1833595"/>
              <a:gd name="connsiteX3" fmla="*/ 175526 w 1108043"/>
              <a:gd name="connsiteY3" fmla="*/ 617283 h 1833595"/>
              <a:gd name="connsiteX4" fmla="*/ 347136 w 1108043"/>
              <a:gd name="connsiteY4" fmla="*/ 765840 h 1833595"/>
              <a:gd name="connsiteX5" fmla="*/ 683313 w 1108043"/>
              <a:gd name="connsiteY5" fmla="*/ 1109701 h 1833595"/>
              <a:gd name="connsiteX6" fmla="*/ 105089 w 1108043"/>
              <a:gd name="connsiteY6" fmla="*/ 1203831 h 1833595"/>
              <a:gd name="connsiteX7" fmla="*/ 91642 w 1108043"/>
              <a:gd name="connsiteY7" fmla="*/ 1768607 h 1833595"/>
              <a:gd name="connsiteX8" fmla="*/ 1046383 w 1108043"/>
              <a:gd name="connsiteY8" fmla="*/ 1741713 h 1833595"/>
              <a:gd name="connsiteX9" fmla="*/ 965701 w 1108043"/>
              <a:gd name="connsiteY9" fmla="*/ 1055913 h 1833595"/>
              <a:gd name="connsiteX10" fmla="*/ 575736 w 1108043"/>
              <a:gd name="connsiteY10" fmla="*/ 652502 h 1833595"/>
              <a:gd name="connsiteX11" fmla="*/ 360583 w 1108043"/>
              <a:gd name="connsiteY11" fmla="*/ 477690 h 1833595"/>
              <a:gd name="connsiteX12" fmla="*/ 602630 w 1108043"/>
              <a:gd name="connsiteY12" fmla="*/ 383560 h 1833595"/>
              <a:gd name="connsiteX13" fmla="*/ 763995 w 1108043"/>
              <a:gd name="connsiteY13" fmla="*/ 612160 h 1833595"/>
              <a:gd name="connsiteX14" fmla="*/ 858124 w 1108043"/>
              <a:gd name="connsiteY14" fmla="*/ 625608 h 1833595"/>
              <a:gd name="connsiteX15" fmla="*/ 936244 w 1108043"/>
              <a:gd name="connsiteY15" fmla="*/ 562854 h 1833595"/>
              <a:gd name="connsiteX0" fmla="*/ 938507 w 1110306"/>
              <a:gd name="connsiteY0" fmla="*/ 562854 h 1833595"/>
              <a:gd name="connsiteX1" fmla="*/ 914175 w 1110306"/>
              <a:gd name="connsiteY1" fmla="*/ 47384 h 1833595"/>
              <a:gd name="connsiteX2" fmla="*/ 80458 w 1110306"/>
              <a:gd name="connsiteY2" fmla="*/ 87725 h 1833595"/>
              <a:gd name="connsiteX3" fmla="*/ 177789 w 1110306"/>
              <a:gd name="connsiteY3" fmla="*/ 617283 h 1833595"/>
              <a:gd name="connsiteX4" fmla="*/ 349399 w 1110306"/>
              <a:gd name="connsiteY4" fmla="*/ 765840 h 1833595"/>
              <a:gd name="connsiteX5" fmla="*/ 729119 w 1110306"/>
              <a:gd name="connsiteY5" fmla="*/ 1142358 h 1833595"/>
              <a:gd name="connsiteX6" fmla="*/ 107352 w 1110306"/>
              <a:gd name="connsiteY6" fmla="*/ 1203831 h 1833595"/>
              <a:gd name="connsiteX7" fmla="*/ 93905 w 1110306"/>
              <a:gd name="connsiteY7" fmla="*/ 1768607 h 1833595"/>
              <a:gd name="connsiteX8" fmla="*/ 1048646 w 1110306"/>
              <a:gd name="connsiteY8" fmla="*/ 1741713 h 1833595"/>
              <a:gd name="connsiteX9" fmla="*/ 967964 w 1110306"/>
              <a:gd name="connsiteY9" fmla="*/ 1055913 h 1833595"/>
              <a:gd name="connsiteX10" fmla="*/ 577999 w 1110306"/>
              <a:gd name="connsiteY10" fmla="*/ 652502 h 1833595"/>
              <a:gd name="connsiteX11" fmla="*/ 362846 w 1110306"/>
              <a:gd name="connsiteY11" fmla="*/ 477690 h 1833595"/>
              <a:gd name="connsiteX12" fmla="*/ 604893 w 1110306"/>
              <a:gd name="connsiteY12" fmla="*/ 383560 h 1833595"/>
              <a:gd name="connsiteX13" fmla="*/ 766258 w 1110306"/>
              <a:gd name="connsiteY13" fmla="*/ 612160 h 1833595"/>
              <a:gd name="connsiteX14" fmla="*/ 860387 w 1110306"/>
              <a:gd name="connsiteY14" fmla="*/ 625608 h 1833595"/>
              <a:gd name="connsiteX15" fmla="*/ 938507 w 1110306"/>
              <a:gd name="connsiteY15" fmla="*/ 562854 h 1833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110306" h="1833595">
                <a:moveTo>
                  <a:pt x="938507" y="562854"/>
                </a:moveTo>
                <a:cubicBezTo>
                  <a:pt x="947472" y="466483"/>
                  <a:pt x="1057183" y="126572"/>
                  <a:pt x="914175" y="47384"/>
                </a:cubicBezTo>
                <a:cubicBezTo>
                  <a:pt x="771167" y="-31804"/>
                  <a:pt x="203189" y="-7258"/>
                  <a:pt x="80458" y="87725"/>
                </a:cubicBezTo>
                <a:cubicBezTo>
                  <a:pt x="-42273" y="182708"/>
                  <a:pt x="132966" y="504264"/>
                  <a:pt x="177789" y="617283"/>
                </a:cubicBezTo>
                <a:cubicBezTo>
                  <a:pt x="222612" y="730302"/>
                  <a:pt x="257511" y="678328"/>
                  <a:pt x="349399" y="765840"/>
                </a:cubicBezTo>
                <a:cubicBezTo>
                  <a:pt x="441287" y="853352"/>
                  <a:pt x="769460" y="1069360"/>
                  <a:pt x="729119" y="1142358"/>
                </a:cubicBezTo>
                <a:cubicBezTo>
                  <a:pt x="688778" y="1215356"/>
                  <a:pt x="213221" y="1099456"/>
                  <a:pt x="107352" y="1203831"/>
                </a:cubicBezTo>
                <a:cubicBezTo>
                  <a:pt x="1483" y="1308206"/>
                  <a:pt x="-62977" y="1678960"/>
                  <a:pt x="93905" y="1768607"/>
                </a:cubicBezTo>
                <a:cubicBezTo>
                  <a:pt x="250787" y="1858254"/>
                  <a:pt x="902970" y="1860495"/>
                  <a:pt x="1048646" y="1741713"/>
                </a:cubicBezTo>
                <a:cubicBezTo>
                  <a:pt x="1194322" y="1622931"/>
                  <a:pt x="1046405" y="1237448"/>
                  <a:pt x="967964" y="1055913"/>
                </a:cubicBezTo>
                <a:cubicBezTo>
                  <a:pt x="889523" y="874378"/>
                  <a:pt x="678852" y="748872"/>
                  <a:pt x="577999" y="652502"/>
                </a:cubicBezTo>
                <a:cubicBezTo>
                  <a:pt x="477146" y="556132"/>
                  <a:pt x="358364" y="522514"/>
                  <a:pt x="362846" y="477690"/>
                </a:cubicBezTo>
                <a:cubicBezTo>
                  <a:pt x="367328" y="432866"/>
                  <a:pt x="537658" y="361148"/>
                  <a:pt x="604893" y="383560"/>
                </a:cubicBezTo>
                <a:cubicBezTo>
                  <a:pt x="672128" y="405972"/>
                  <a:pt x="728158" y="558372"/>
                  <a:pt x="766258" y="612160"/>
                </a:cubicBezTo>
                <a:cubicBezTo>
                  <a:pt x="804358" y="665948"/>
                  <a:pt x="831679" y="633826"/>
                  <a:pt x="860387" y="625608"/>
                </a:cubicBezTo>
                <a:cubicBezTo>
                  <a:pt x="889095" y="617390"/>
                  <a:pt x="929542" y="659225"/>
                  <a:pt x="938507" y="562854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707904" y="3576801"/>
            <a:ext cx="1440160" cy="201243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724128" y="3576801"/>
            <a:ext cx="2736304" cy="2012439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490623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Γειτνίαση, Συνδεσιμότητα, Περιοχές , και Όρια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600" dirty="0" smtClean="0"/>
              <a:t>Σχετικά με το περίγραμμα πρέπει και πάλι να ορίσουμε αν αναφερόμαστε σε 4-,8-, </a:t>
            </a:r>
            <a:r>
              <a:rPr lang="en-US" sz="2600" dirty="0" smtClean="0"/>
              <a:t>m- </a:t>
            </a:r>
            <a:r>
              <a:rPr lang="el-GR" sz="2600" dirty="0" smtClean="0"/>
              <a:t>γειτνίαση</a:t>
            </a:r>
            <a:r>
              <a:rPr lang="en-US" sz="2600" dirty="0" smtClean="0"/>
              <a:t>.</a:t>
            </a:r>
          </a:p>
          <a:p>
            <a:r>
              <a:rPr lang="el-GR" sz="2600" dirty="0" smtClean="0"/>
              <a:t>Για να αποφύγουμε ασάφεια (βλέπε παρακάτω σχήμα) χρησιμοποιούμε 8-γειτνίαση/συνδεσιμότητα για σημεία μιας περιοχής και του </a:t>
            </a:r>
            <a:r>
              <a:rPr lang="en-US" sz="2600" dirty="0" smtClean="0"/>
              <a:t>background. </a:t>
            </a:r>
            <a:endParaRPr lang="en-US" sz="2600" dirty="0"/>
          </a:p>
          <a:p>
            <a:endParaRPr lang="el-GR" sz="2600" dirty="0" smtClean="0"/>
          </a:p>
          <a:p>
            <a:endParaRPr lang="el-GR" sz="2600" dirty="0"/>
          </a:p>
          <a:p>
            <a:endParaRPr lang="en-US" sz="2600" dirty="0"/>
          </a:p>
          <a:p>
            <a:endParaRPr lang="en-US" sz="2600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3645024"/>
            <a:ext cx="1266667" cy="1409524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>
            <a:off x="1388909" y="3564956"/>
            <a:ext cx="6300047" cy="1569660"/>
            <a:chOff x="1388909" y="3564956"/>
            <a:chExt cx="6300047" cy="1569660"/>
          </a:xfrm>
        </p:grpSpPr>
        <p:sp>
          <p:nvSpPr>
            <p:cNvPr id="6" name="Rectangle 5"/>
            <p:cNvSpPr/>
            <p:nvPr/>
          </p:nvSpPr>
          <p:spPr>
            <a:xfrm>
              <a:off x="3116956" y="3564956"/>
              <a:ext cx="4572000" cy="1569660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el-GR" dirty="0" smtClean="0">
                  <a:solidFill>
                    <a:srgbClr val="00B050"/>
                  </a:solidFill>
                </a:rPr>
                <a:t>Το </a:t>
              </a:r>
              <a:r>
                <a:rPr lang="en-US" dirty="0" smtClean="0">
                  <a:solidFill>
                    <a:srgbClr val="00B050"/>
                  </a:solidFill>
                </a:rPr>
                <a:t>pixel </a:t>
              </a:r>
              <a:r>
                <a:rPr lang="el-GR" dirty="0" smtClean="0">
                  <a:solidFill>
                    <a:srgbClr val="00B050"/>
                  </a:solidFill>
                </a:rPr>
                <a:t>αυτό ΔΕΝ ανήκει στο περίγραμμα της περιοχής με τιμές ‘1’ αν χρησιμοποιήσουμε 4-γειτνίαση</a:t>
              </a:r>
              <a:r>
                <a:rPr lang="en-US" dirty="0" smtClean="0">
                  <a:solidFill>
                    <a:srgbClr val="00B050"/>
                  </a:solidFill>
                </a:rPr>
                <a:t> </a:t>
              </a:r>
              <a:r>
                <a:rPr lang="el-GR" dirty="0" smtClean="0">
                  <a:solidFill>
                    <a:srgbClr val="00B050"/>
                  </a:solidFill>
                </a:rPr>
                <a:t>με το φόντο!</a:t>
              </a:r>
              <a:endParaRPr lang="en-US" dirty="0">
                <a:solidFill>
                  <a:srgbClr val="00B050"/>
                </a:solidFill>
              </a:endParaRPr>
            </a:p>
          </p:txBody>
        </p:sp>
        <p:cxnSp>
          <p:nvCxnSpPr>
            <p:cNvPr id="8" name="Straight Arrow Connector 7"/>
            <p:cNvCxnSpPr/>
            <p:nvPr/>
          </p:nvCxnSpPr>
          <p:spPr>
            <a:xfrm flipH="1">
              <a:off x="1388909" y="3848100"/>
              <a:ext cx="1755812" cy="501686"/>
            </a:xfrm>
            <a:prstGeom prst="straightConnector1">
              <a:avLst/>
            </a:prstGeom>
            <a:ln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94578928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Γειτνίαση, Συνδεσιμότητα, Περιοχές , και Όρια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 προηγούμενος ορισμός είναι το εσωτερικό περίγραμμα σε αντίθεση με το εξωτερικό που είναι το αντίστοιχο του </a:t>
            </a:r>
            <a:r>
              <a:rPr lang="en-US" dirty="0" smtClean="0"/>
              <a:t>background</a:t>
            </a:r>
            <a:r>
              <a:rPr lang="en-US" dirty="0"/>
              <a:t>. </a:t>
            </a:r>
            <a:endParaRPr lang="el-GR" dirty="0" smtClean="0"/>
          </a:p>
          <a:p>
            <a:r>
              <a:rPr lang="el-GR" dirty="0" smtClean="0"/>
              <a:t>Αυτό είναι σημαντικό για ανάπτυξη αλγορίθμων που εντοπίζουν το περίγραμμα της εικόνας γιατί το περίγραμμα είναι πάντα ένα κλειστό μονοπάτι!</a:t>
            </a:r>
          </a:p>
          <a:p>
            <a:endParaRPr lang="el-GR" dirty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pPr marL="0" indent="0">
              <a:buNone/>
            </a:pPr>
            <a:endParaRPr lang="el-GR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683568" y="4005064"/>
          <a:ext cx="2327919" cy="2225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75973"/>
                <a:gridCol w="775973"/>
                <a:gridCol w="77597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707904" y="4025889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l-GR" dirty="0" smtClean="0">
                <a:ea typeface="Segoe UI Symbol" panose="020B0502040204020203" pitchFamily="34" charset="0"/>
              </a:rPr>
              <a:t>Το εσωτερικό περίγραμμα της περιοχής εικόνας με τιμές – 1 είναι η ίδια περιοχή ΑΛΛΑ δεν είναι κλειστό μονοπάτι!!!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l-GR" dirty="0" smtClean="0">
                <a:ea typeface="Segoe UI Symbol" panose="020B0502040204020203" pitchFamily="34" charset="0"/>
              </a:rPr>
              <a:t>Το εξωτερικό όμως είναι!!!</a:t>
            </a:r>
            <a:endParaRPr lang="en-US" dirty="0">
              <a:latin typeface="Segoe UI Symbol" panose="020B0502040204020203" pitchFamily="34" charset="0"/>
              <a:ea typeface="Segoe UI Symbol" panose="020B0502040204020203" pitchFamily="34" charset="0"/>
            </a:endParaRPr>
          </a:p>
        </p:txBody>
      </p:sp>
      <p:sp>
        <p:nvSpPr>
          <p:cNvPr id="6" name="Frame 5"/>
          <p:cNvSpPr/>
          <p:nvPr/>
        </p:nvSpPr>
        <p:spPr>
          <a:xfrm>
            <a:off x="971600" y="4077072"/>
            <a:ext cx="1800200" cy="2088232"/>
          </a:xfrm>
          <a:prstGeom prst="frame">
            <a:avLst>
              <a:gd name="adj1" fmla="val 15523"/>
            </a:avLst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3699530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Σήμανση συνδεδεμένων περιοχών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5779368" cy="5257800"/>
          </a:xfrm>
        </p:spPr>
        <p:txBody>
          <a:bodyPr/>
          <a:lstStyle/>
          <a:p>
            <a:r>
              <a:rPr lang="el-GR" dirty="0"/>
              <a:t>Η </a:t>
            </a:r>
            <a:r>
              <a:rPr lang="el-GR" dirty="0" smtClean="0"/>
              <a:t>σήμανση των συνδεδεμένων συστατικών/περιοχών </a:t>
            </a:r>
            <a:r>
              <a:rPr lang="el-GR" dirty="0"/>
              <a:t>είναι μια αλγοριθμική εφαρμογή της θεωρίας </a:t>
            </a:r>
            <a:r>
              <a:rPr lang="el-GR" dirty="0" smtClean="0"/>
              <a:t>γράφων, </a:t>
            </a:r>
            <a:r>
              <a:rPr lang="el-GR" dirty="0"/>
              <a:t>όπου τα υποσύνολα των συνδεδεμένων στοιχείων είναι μοναδικά επισημασμένα με </a:t>
            </a:r>
            <a:r>
              <a:rPr lang="el-GR" dirty="0" smtClean="0"/>
              <a:t>μια ετικέτα. </a:t>
            </a:r>
          </a:p>
          <a:p>
            <a:r>
              <a:rPr lang="el-GR" dirty="0" smtClean="0"/>
              <a:t>Η σήμανση </a:t>
            </a:r>
            <a:r>
              <a:rPr lang="el-GR" dirty="0"/>
              <a:t>συνδεδεμένων </a:t>
            </a:r>
            <a:r>
              <a:rPr lang="el-GR" dirty="0" smtClean="0"/>
              <a:t>περιοχών δεν </a:t>
            </a:r>
            <a:r>
              <a:rPr lang="el-GR" dirty="0"/>
              <a:t>πρέπει να συγχέεται με την </a:t>
            </a:r>
            <a:r>
              <a:rPr lang="el-GR" dirty="0" smtClean="0"/>
              <a:t>κατάτμηση εικόνας.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580112" y="5229200"/>
            <a:ext cx="37079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/>
              <a:t>By No machine-readable author provided. </a:t>
            </a:r>
            <a:r>
              <a:rPr lang="en-US" sz="1100" dirty="0" err="1"/>
              <a:t>Wereon</a:t>
            </a:r>
            <a:r>
              <a:rPr lang="en-US" sz="1100" dirty="0"/>
              <a:t> assumed (based on copyright claims). - No machine-readable source provided. Own work assumed (based on copyright claims)., GFDL, </a:t>
            </a:r>
            <a:r>
              <a:rPr lang="en-US" sz="1100" dirty="0">
                <a:hlinkClick r:id="rId2"/>
              </a:rPr>
              <a:t>https://</a:t>
            </a:r>
            <a:r>
              <a:rPr lang="en-US" sz="1100" dirty="0" smtClean="0">
                <a:hlinkClick r:id="rId2"/>
              </a:rPr>
              <a:t>commons.wikimedia.org/w/index.php?curid=6493559</a:t>
            </a:r>
            <a:endParaRPr lang="el-GR" sz="1100" dirty="0" smtClean="0"/>
          </a:p>
          <a:p>
            <a:r>
              <a:rPr lang="en-US" sz="1100" dirty="0">
                <a:hlinkClick r:id="rId3"/>
              </a:rPr>
              <a:t>https://</a:t>
            </a:r>
            <a:r>
              <a:rPr lang="en-US" sz="1100" dirty="0" smtClean="0">
                <a:hlinkClick r:id="rId3"/>
              </a:rPr>
              <a:t>en.wikipedia.org/wiki/Connected-component_labeling</a:t>
            </a:r>
            <a:r>
              <a:rPr lang="el-GR" sz="1100" dirty="0" smtClean="0"/>
              <a:t> </a:t>
            </a:r>
            <a:endParaRPr lang="en-US" sz="11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32240" y="995589"/>
            <a:ext cx="1754469" cy="4233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781275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988840"/>
            <a:ext cx="8812213" cy="685800"/>
          </a:xfrm>
        </p:spPr>
        <p:txBody>
          <a:bodyPr/>
          <a:lstStyle/>
          <a:p>
            <a:r>
              <a:rPr lang="el-GR" dirty="0" smtClean="0"/>
              <a:t>Τοπολογία Εικόνας</a:t>
            </a:r>
            <a:endParaRPr lang="en-US" dirty="0"/>
          </a:p>
        </p:txBody>
      </p:sp>
      <p:pic>
        <p:nvPicPr>
          <p:cNvPr id="65538" name="Picture 2" descr="Image result for processing basic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886" b="11944"/>
          <a:stretch/>
        </p:blipFill>
        <p:spPr bwMode="auto">
          <a:xfrm>
            <a:off x="1763688" y="2852936"/>
            <a:ext cx="6096000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4281247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Σήμανση συνδεδεμένων περιοχών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400" dirty="0"/>
              <a:t>Η </a:t>
            </a:r>
            <a:r>
              <a:rPr lang="el-GR" sz="2400" dirty="0" smtClean="0"/>
              <a:t>επισήμανση συνδεδεμένων περιοχών χρησιμοποιείται </a:t>
            </a:r>
            <a:r>
              <a:rPr lang="el-GR" sz="2400" dirty="0"/>
              <a:t>στην </a:t>
            </a:r>
            <a:r>
              <a:rPr lang="el-GR" sz="2400" dirty="0" smtClean="0"/>
              <a:t>τεχνητή όραση για </a:t>
            </a:r>
            <a:r>
              <a:rPr lang="el-GR" sz="2400" dirty="0"/>
              <a:t>την ανίχνευση των συνδεδεμένων περιοχών σε δυαδικές ψηφιακές εικόνες, αν και </a:t>
            </a:r>
            <a:r>
              <a:rPr lang="el-GR" sz="2400" dirty="0" smtClean="0"/>
              <a:t>μπορεί </a:t>
            </a:r>
            <a:r>
              <a:rPr lang="el-GR" sz="2400" dirty="0"/>
              <a:t>επίσης να </a:t>
            </a:r>
            <a:r>
              <a:rPr lang="el-GR" sz="2400" dirty="0" smtClean="0"/>
              <a:t>γίνει σε έγχρωμες </a:t>
            </a:r>
            <a:r>
              <a:rPr lang="el-GR" sz="2400" dirty="0"/>
              <a:t>εικόνες και δεδομένα </a:t>
            </a:r>
            <a:r>
              <a:rPr lang="el-GR" sz="2400" dirty="0" smtClean="0"/>
              <a:t>μεγαλύτερων διαστάσεων. </a:t>
            </a:r>
          </a:p>
          <a:p>
            <a:r>
              <a:rPr lang="el-GR" sz="2400" dirty="0" smtClean="0"/>
              <a:t> </a:t>
            </a:r>
            <a:r>
              <a:rPr lang="el-GR" sz="2400" dirty="0"/>
              <a:t>Τις τελευταίες δύο δεκαετίες έχουν προταθεί πολλές νέες προσεγγίσεις </a:t>
            </a:r>
            <a:r>
              <a:rPr lang="el-GR" sz="2400" dirty="0" smtClean="0"/>
              <a:t>αλλά σχεδόν </a:t>
            </a:r>
            <a:r>
              <a:rPr lang="el-GR" sz="2400" dirty="0"/>
              <a:t>κανένας από </a:t>
            </a:r>
            <a:r>
              <a:rPr lang="el-GR" sz="2400" dirty="0" smtClean="0"/>
              <a:t>τους αλγορίθμους αυτούς δεν συγκρίθηκε με άλλους στα ίδια </a:t>
            </a:r>
            <a:r>
              <a:rPr lang="el-GR" sz="2400" dirty="0"/>
              <a:t>δεδομένα. </a:t>
            </a:r>
            <a:endParaRPr lang="el-GR" sz="2400" dirty="0" smtClean="0"/>
          </a:p>
          <a:p>
            <a:r>
              <a:rPr lang="el-GR" sz="2400" dirty="0" smtClean="0"/>
              <a:t>Πρόσφατα ο YACCLAB είναι </a:t>
            </a:r>
            <a:r>
              <a:rPr lang="el-GR" sz="2400" dirty="0"/>
              <a:t>ένα παράδειγμα </a:t>
            </a:r>
            <a:r>
              <a:rPr lang="el-GR" sz="2400" dirty="0" smtClean="0"/>
              <a:t>πλαισίου </a:t>
            </a:r>
            <a:r>
              <a:rPr lang="el-GR" sz="2400" dirty="0"/>
              <a:t>ανοικτού κώδικα C++ που συλλέγει, τρέχει και </a:t>
            </a:r>
            <a:r>
              <a:rPr lang="el-GR" sz="2400" dirty="0" smtClean="0"/>
              <a:t>δοκιμάζει αλγορίθμους επισήμανσης συνδεδεμένων στοιχείων.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2006305123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400" dirty="0" smtClean="0"/>
              <a:t>Αλγόριθμος για </a:t>
            </a:r>
            <a:r>
              <a:rPr lang="el-GR" sz="2400" dirty="0"/>
              <a:t>Σήμανση συνδεδεμένων </a:t>
            </a:r>
            <a:r>
              <a:rPr lang="el-GR" sz="2400" dirty="0" smtClean="0"/>
              <a:t>περιοχών</a:t>
            </a:r>
            <a:endParaRPr lang="en-US" sz="24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87928" y="1196752"/>
            <a:ext cx="69227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33"/>
              </a:buClr>
              <a:buSzPct val="90000"/>
              <a:buFont typeface="Wingdings" pitchFamily="2" charset="2"/>
              <a:buBlip>
                <a:blip r:embed="rId2"/>
              </a:buBlip>
              <a:defRPr kumimoji="1" sz="28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80000"/>
              <a:buFont typeface="Wingdings" pitchFamily="2" charset="2"/>
              <a:buBlip>
                <a:blip r:embed="rId3"/>
              </a:buBlip>
              <a:defRPr kumimoji="1" sz="24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Blip>
                <a:blip r:embed="rId4"/>
              </a:buBlip>
              <a:defRPr kumimoji="1" sz="20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Blip>
                <a:blip r:embed="rId5"/>
              </a:buBlip>
              <a:defRPr kumimoji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0000"/>
              <a:buBlip>
                <a:blip r:embed="rId6"/>
              </a:buBlip>
              <a:defRPr kumimoji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0000"/>
              <a:buBlip>
                <a:blip r:embed="rId6"/>
              </a:buBlip>
              <a:defRPr kumimoji="1">
                <a:solidFill>
                  <a:srgbClr val="003399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0000"/>
              <a:buBlip>
                <a:blip r:embed="rId6"/>
              </a:buBlip>
              <a:defRPr kumimoji="1">
                <a:solidFill>
                  <a:srgbClr val="003399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0000"/>
              <a:buBlip>
                <a:blip r:embed="rId6"/>
              </a:buBlip>
              <a:defRPr kumimoji="1">
                <a:solidFill>
                  <a:srgbClr val="003399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0000"/>
              <a:buBlip>
                <a:blip r:embed="rId6"/>
              </a:buBlip>
              <a:defRPr kumimoji="1">
                <a:solidFill>
                  <a:srgbClr val="003399"/>
                </a:solidFill>
                <a:latin typeface="+mn-lt"/>
              </a:defRPr>
            </a:lvl9pPr>
          </a:lstStyle>
          <a:p>
            <a:r>
              <a:rPr lang="el-GR" kern="0" dirty="0" smtClean="0"/>
              <a:t>Θα παρουσιάσουμε έναν αλγόριθμο για επισήμανση (</a:t>
            </a:r>
            <a:r>
              <a:rPr lang="en-US" kern="0" dirty="0" smtClean="0"/>
              <a:t>labelling</a:t>
            </a:r>
            <a:r>
              <a:rPr lang="el-GR" kern="0" dirty="0" smtClean="0"/>
              <a:t>) των 4-συστατικών μιας δυαδικής εικόνας.</a:t>
            </a:r>
            <a:endParaRPr lang="en-US" kern="0" dirty="0" smtClean="0"/>
          </a:p>
          <a:p>
            <a:r>
              <a:rPr lang="el-GR" kern="0" dirty="0" smtClean="0"/>
              <a:t>Στον αλγόριθμο ορίζουμε 4-γειτνίαση </a:t>
            </a:r>
            <a:r>
              <a:rPr lang="el-GR" b="1" kern="0" dirty="0" smtClean="0"/>
              <a:t>μόνο</a:t>
            </a:r>
            <a:r>
              <a:rPr lang="el-GR" kern="0" dirty="0" smtClean="0"/>
              <a:t> 90</a:t>
            </a:r>
            <a:r>
              <a:rPr lang="el-GR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° </a:t>
            </a:r>
            <a:r>
              <a:rPr lang="el-GR" kern="0" dirty="0" smtClean="0"/>
              <a:t>πάνω (</a:t>
            </a:r>
            <a:r>
              <a:rPr lang="en-US" kern="0" dirty="0" smtClean="0"/>
              <a:t>u)</a:t>
            </a:r>
            <a:r>
              <a:rPr lang="el-GR" kern="0" dirty="0" smtClean="0"/>
              <a:t> </a:t>
            </a:r>
            <a:r>
              <a:rPr lang="el-GR" kern="0" dirty="0"/>
              <a:t>και </a:t>
            </a:r>
            <a:r>
              <a:rPr lang="el-GR" kern="0" dirty="0" smtClean="0"/>
              <a:t>αριστερά</a:t>
            </a:r>
            <a:r>
              <a:rPr lang="en-US" kern="0" dirty="0" smtClean="0"/>
              <a:t> (k)</a:t>
            </a:r>
            <a:r>
              <a:rPr lang="el-GR" kern="0" dirty="0" smtClean="0"/>
              <a:t> για κάθε </a:t>
            </a:r>
            <a:r>
              <a:rPr lang="en-US" kern="0" dirty="0" smtClean="0"/>
              <a:t>pixel (p), </a:t>
            </a:r>
            <a:r>
              <a:rPr lang="el-GR" kern="0" dirty="0"/>
              <a:t>όπως φαίνεται στο διπλανό σχήμα.</a:t>
            </a:r>
          </a:p>
          <a:p>
            <a:r>
              <a:rPr lang="el-GR" kern="0" dirty="0" smtClean="0"/>
              <a:t>Τα </a:t>
            </a:r>
            <a:r>
              <a:rPr lang="en-US" kern="0" dirty="0"/>
              <a:t>pixels (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●</a:t>
            </a:r>
            <a:r>
              <a:rPr lang="en-US" kern="0" dirty="0"/>
              <a:t>) </a:t>
            </a:r>
            <a:r>
              <a:rPr lang="el-GR" kern="0" dirty="0"/>
              <a:t>αποτελούν το </a:t>
            </a:r>
            <a:r>
              <a:rPr lang="el-GR" kern="0" dirty="0" smtClean="0"/>
              <a:t>προσκήνιο (=1 σε δυαδικές εικόνες) </a:t>
            </a:r>
            <a:r>
              <a:rPr lang="el-GR" kern="0" dirty="0"/>
              <a:t>της εικόνας και τα κενά </a:t>
            </a:r>
            <a:r>
              <a:rPr lang="el-GR" kern="0" dirty="0" smtClean="0"/>
              <a:t>(=0 σε δυαδικές εικόνες) στο </a:t>
            </a:r>
            <a:r>
              <a:rPr lang="el-GR" kern="0" dirty="0"/>
              <a:t>παρασκήνιο.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122" name="Picture 2" descr="https://upload.wikimedia.org/wikipedia/commons/4/49/Square_4_connectivity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5734" y="1980831"/>
            <a:ext cx="1422770" cy="1422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Straight Arrow Connector 9"/>
          <p:cNvCxnSpPr/>
          <p:nvPr/>
        </p:nvCxnSpPr>
        <p:spPr>
          <a:xfrm flipV="1">
            <a:off x="8405814" y="2348880"/>
            <a:ext cx="0" cy="216024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8045774" y="2692216"/>
            <a:ext cx="216024" cy="0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8405814" y="2636912"/>
            <a:ext cx="288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p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405814" y="2132856"/>
            <a:ext cx="288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u</a:t>
            </a:r>
            <a:endParaRPr lang="en-US" sz="1400" dirty="0"/>
          </a:p>
        </p:txBody>
      </p:sp>
      <p:sp>
        <p:nvSpPr>
          <p:cNvPr id="16" name="TextBox 15"/>
          <p:cNvSpPr txBox="1"/>
          <p:nvPr/>
        </p:nvSpPr>
        <p:spPr>
          <a:xfrm>
            <a:off x="7880303" y="2670407"/>
            <a:ext cx="288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k</a:t>
            </a:r>
          </a:p>
        </p:txBody>
      </p:sp>
    </p:spTree>
    <p:extLst>
      <p:ext uri="{BB962C8B-B14F-4D97-AF65-F5344CB8AC3E}">
        <p14:creationId xmlns:p14="http://schemas.microsoft.com/office/powerpoint/2010/main" val="4191737127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400" dirty="0" smtClean="0"/>
              <a:t>Αλγόριθμος για </a:t>
            </a:r>
            <a:r>
              <a:rPr lang="el-GR" sz="2400" dirty="0"/>
              <a:t>Σήμανση συνδεδεμένων </a:t>
            </a:r>
            <a:r>
              <a:rPr lang="el-GR" sz="2400" dirty="0" smtClean="0"/>
              <a:t>περιοχών</a:t>
            </a:r>
            <a:endParaRPr lang="en-US" sz="24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87927" y="1196752"/>
            <a:ext cx="7325799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33"/>
              </a:buClr>
              <a:buSzPct val="90000"/>
              <a:buFont typeface="Wingdings" pitchFamily="2" charset="2"/>
              <a:buBlip>
                <a:blip r:embed="rId2"/>
              </a:buBlip>
              <a:defRPr kumimoji="1" sz="28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80000"/>
              <a:buFont typeface="Wingdings" pitchFamily="2" charset="2"/>
              <a:buBlip>
                <a:blip r:embed="rId3"/>
              </a:buBlip>
              <a:defRPr kumimoji="1" sz="24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Blip>
                <a:blip r:embed="rId4"/>
              </a:buBlip>
              <a:defRPr kumimoji="1" sz="20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Blip>
                <a:blip r:embed="rId5"/>
              </a:buBlip>
              <a:defRPr kumimoji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0000"/>
              <a:buBlip>
                <a:blip r:embed="rId6"/>
              </a:buBlip>
              <a:defRPr kumimoji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0000"/>
              <a:buBlip>
                <a:blip r:embed="rId6"/>
              </a:buBlip>
              <a:defRPr kumimoji="1">
                <a:solidFill>
                  <a:srgbClr val="003399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0000"/>
              <a:buBlip>
                <a:blip r:embed="rId6"/>
              </a:buBlip>
              <a:defRPr kumimoji="1">
                <a:solidFill>
                  <a:srgbClr val="003399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0000"/>
              <a:buBlip>
                <a:blip r:embed="rId6"/>
              </a:buBlip>
              <a:defRPr kumimoji="1">
                <a:solidFill>
                  <a:srgbClr val="003399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0000"/>
              <a:buBlip>
                <a:blip r:embed="rId6"/>
              </a:buBlip>
              <a:defRPr kumimoji="1">
                <a:solidFill>
                  <a:srgbClr val="003399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sz="1700" b="1" kern="0" dirty="0" smtClean="0">
                <a:solidFill>
                  <a:srgbClr val="09771E"/>
                </a:solidFill>
              </a:rPr>
              <a:t>1. </a:t>
            </a:r>
            <a:r>
              <a:rPr lang="el-GR" sz="1700" b="1" kern="0" dirty="0" err="1" smtClean="0">
                <a:solidFill>
                  <a:srgbClr val="09771E"/>
                </a:solidFill>
              </a:rPr>
              <a:t>Σκανάρουμε</a:t>
            </a:r>
            <a:r>
              <a:rPr lang="el-GR" sz="1700" b="1" kern="0" dirty="0" smtClean="0">
                <a:solidFill>
                  <a:srgbClr val="09771E"/>
                </a:solidFill>
              </a:rPr>
              <a:t> την εικόνα από το πάνω αριστερά </a:t>
            </a:r>
            <a:r>
              <a:rPr lang="en-US" sz="1700" b="1" kern="0" dirty="0" smtClean="0">
                <a:solidFill>
                  <a:srgbClr val="09771E"/>
                </a:solidFill>
              </a:rPr>
              <a:t>pixel (1,1). </a:t>
            </a:r>
            <a:r>
              <a:rPr lang="el-GR" sz="1700" b="1" kern="0" dirty="0" smtClean="0">
                <a:solidFill>
                  <a:srgbClr val="09771E"/>
                </a:solidFill>
              </a:rPr>
              <a:t>Ας υποθέσουμε ότι έχουμε φτάσει στο </a:t>
            </a:r>
            <a:r>
              <a:rPr lang="en-US" sz="1700" b="1" kern="0" dirty="0" smtClean="0">
                <a:solidFill>
                  <a:srgbClr val="09771E"/>
                </a:solidFill>
              </a:rPr>
              <a:t>p:</a:t>
            </a:r>
          </a:p>
          <a:p>
            <a:pPr>
              <a:spcBef>
                <a:spcPts val="600"/>
              </a:spcBef>
            </a:pPr>
            <a:r>
              <a:rPr lang="el-GR" sz="1600" kern="0" dirty="0" smtClean="0">
                <a:solidFill>
                  <a:srgbClr val="002060"/>
                </a:solidFill>
              </a:rPr>
              <a:t>Αν ανήκει στο παρασκήνιο </a:t>
            </a:r>
            <a:r>
              <a:rPr lang="el-GR" sz="1600" kern="0" dirty="0">
                <a:solidFill>
                  <a:srgbClr val="002060"/>
                </a:solidFill>
              </a:rPr>
              <a:t>προχωράμε στο επόμενο. </a:t>
            </a:r>
            <a:r>
              <a:rPr lang="el-GR" sz="1600" kern="0" dirty="0" smtClean="0">
                <a:solidFill>
                  <a:srgbClr val="002060"/>
                </a:solidFill>
              </a:rPr>
              <a:t>Αλλιώς εξετάζουμε τι είναι τα </a:t>
            </a:r>
            <a:r>
              <a:rPr lang="en-US" sz="1600" kern="0" dirty="0" err="1" smtClean="0">
                <a:solidFill>
                  <a:srgbClr val="002060"/>
                </a:solidFill>
              </a:rPr>
              <a:t>u,k</a:t>
            </a:r>
            <a:r>
              <a:rPr lang="en-US" sz="1600" kern="0" dirty="0" smtClean="0">
                <a:solidFill>
                  <a:srgbClr val="002060"/>
                </a:solidFill>
              </a:rPr>
              <a:t>. </a:t>
            </a:r>
            <a:r>
              <a:rPr lang="el-GR" sz="1600" kern="0" dirty="0" smtClean="0">
                <a:solidFill>
                  <a:srgbClr val="002060"/>
                </a:solidFill>
              </a:rPr>
              <a:t>Αν και τα δύο ανήκουν στο παρασκήνιο θέτουμε μια νέα ετικέτα στο </a:t>
            </a:r>
            <a:r>
              <a:rPr lang="en-US" sz="1600" kern="0" dirty="0" smtClean="0">
                <a:solidFill>
                  <a:srgbClr val="002060"/>
                </a:solidFill>
              </a:rPr>
              <a:t>p.</a:t>
            </a:r>
          </a:p>
          <a:p>
            <a:r>
              <a:rPr lang="el-GR" sz="1600" kern="0" dirty="0" smtClean="0">
                <a:solidFill>
                  <a:srgbClr val="002060"/>
                </a:solidFill>
              </a:rPr>
              <a:t>Αν μόνο ένα από τα </a:t>
            </a:r>
            <a:r>
              <a:rPr lang="en-US" sz="1600" kern="0" dirty="0" err="1" smtClean="0">
                <a:solidFill>
                  <a:srgbClr val="002060"/>
                </a:solidFill>
              </a:rPr>
              <a:t>u,k</a:t>
            </a:r>
            <a:r>
              <a:rPr lang="el-GR" sz="1600" kern="0" dirty="0" smtClean="0">
                <a:solidFill>
                  <a:srgbClr val="002060"/>
                </a:solidFill>
              </a:rPr>
              <a:t> ανήκει στο προσκήνιο τότε το </a:t>
            </a:r>
            <a:r>
              <a:rPr lang="en-US" sz="1600" kern="0" dirty="0" smtClean="0">
                <a:solidFill>
                  <a:srgbClr val="002060"/>
                </a:solidFill>
              </a:rPr>
              <a:t>p </a:t>
            </a:r>
            <a:r>
              <a:rPr lang="el-GR" sz="1600" kern="0" dirty="0" smtClean="0">
                <a:solidFill>
                  <a:srgbClr val="002060"/>
                </a:solidFill>
              </a:rPr>
              <a:t>‘κληρονομεί’ την ετικέτα του.</a:t>
            </a:r>
          </a:p>
          <a:p>
            <a:r>
              <a:rPr lang="el-GR" sz="1600" kern="0" dirty="0" smtClean="0">
                <a:solidFill>
                  <a:srgbClr val="002060"/>
                </a:solidFill>
              </a:rPr>
              <a:t>Αν και τα δύο </a:t>
            </a:r>
            <a:r>
              <a:rPr lang="en-US" sz="1600" kern="0" dirty="0" err="1" smtClean="0">
                <a:solidFill>
                  <a:srgbClr val="002060"/>
                </a:solidFill>
              </a:rPr>
              <a:t>u,k</a:t>
            </a:r>
            <a:r>
              <a:rPr lang="el-GR" sz="1600" kern="0" dirty="0" smtClean="0">
                <a:solidFill>
                  <a:srgbClr val="002060"/>
                </a:solidFill>
              </a:rPr>
              <a:t> ανήκουν στο προσκήνιο και έχουν την ίδια ετικέτα </a:t>
            </a:r>
            <a:r>
              <a:rPr lang="el-GR" sz="1600" kern="0" dirty="0">
                <a:solidFill>
                  <a:srgbClr val="002060"/>
                </a:solidFill>
              </a:rPr>
              <a:t>τότε το </a:t>
            </a:r>
            <a:r>
              <a:rPr lang="en-US" sz="1600" kern="0" dirty="0">
                <a:solidFill>
                  <a:srgbClr val="002060"/>
                </a:solidFill>
              </a:rPr>
              <a:t>p </a:t>
            </a:r>
            <a:r>
              <a:rPr lang="el-GR" sz="1600" kern="0" dirty="0">
                <a:solidFill>
                  <a:srgbClr val="002060"/>
                </a:solidFill>
              </a:rPr>
              <a:t>‘</a:t>
            </a:r>
            <a:r>
              <a:rPr lang="el-GR" sz="1600" kern="0" dirty="0" smtClean="0">
                <a:solidFill>
                  <a:srgbClr val="002060"/>
                </a:solidFill>
              </a:rPr>
              <a:t>κληρονομεί </a:t>
            </a:r>
            <a:r>
              <a:rPr lang="el-GR" sz="1600" kern="0" dirty="0">
                <a:solidFill>
                  <a:srgbClr val="002060"/>
                </a:solidFill>
              </a:rPr>
              <a:t>την ετικέτα </a:t>
            </a:r>
            <a:r>
              <a:rPr lang="el-GR" sz="1600" kern="0" dirty="0" smtClean="0">
                <a:solidFill>
                  <a:srgbClr val="002060"/>
                </a:solidFill>
              </a:rPr>
              <a:t>αυτή.</a:t>
            </a:r>
          </a:p>
          <a:p>
            <a:r>
              <a:rPr lang="el-GR" sz="1600" kern="0" dirty="0" smtClean="0">
                <a:solidFill>
                  <a:srgbClr val="002060"/>
                </a:solidFill>
              </a:rPr>
              <a:t>Αν και τα δύο </a:t>
            </a:r>
            <a:r>
              <a:rPr lang="en-US" sz="1600" kern="0" dirty="0" err="1" smtClean="0">
                <a:solidFill>
                  <a:srgbClr val="002060"/>
                </a:solidFill>
              </a:rPr>
              <a:t>u,k</a:t>
            </a:r>
            <a:r>
              <a:rPr lang="el-GR" sz="1600" kern="0" dirty="0" smtClean="0">
                <a:solidFill>
                  <a:srgbClr val="002060"/>
                </a:solidFill>
              </a:rPr>
              <a:t> ανήκουν στο προσκήνιο και έχουν διαφορετικές ετικέτες τότε το </a:t>
            </a:r>
            <a:r>
              <a:rPr lang="en-US" sz="1600" kern="0" dirty="0" smtClean="0">
                <a:solidFill>
                  <a:srgbClr val="002060"/>
                </a:solidFill>
              </a:rPr>
              <a:t>p </a:t>
            </a:r>
            <a:r>
              <a:rPr lang="el-GR" sz="1600" kern="0" dirty="0" smtClean="0">
                <a:solidFill>
                  <a:srgbClr val="002060"/>
                </a:solidFill>
              </a:rPr>
              <a:t>‘κληρονομεί’ μια από τις δυο και ο αλγόριθμος σημειώνει ότι οι ετικέτες των </a:t>
            </a:r>
            <a:r>
              <a:rPr lang="en-US" sz="1600" kern="0" dirty="0" err="1">
                <a:solidFill>
                  <a:srgbClr val="002060"/>
                </a:solidFill>
              </a:rPr>
              <a:t>u,k</a:t>
            </a:r>
            <a:r>
              <a:rPr lang="el-GR" sz="1600" kern="0" dirty="0">
                <a:solidFill>
                  <a:srgbClr val="002060"/>
                </a:solidFill>
              </a:rPr>
              <a:t> </a:t>
            </a:r>
            <a:r>
              <a:rPr lang="el-GR" sz="1600" kern="0" dirty="0" smtClean="0">
                <a:solidFill>
                  <a:srgbClr val="002060"/>
                </a:solidFill>
              </a:rPr>
              <a:t>είναι ισοδύναμες μιας και είναι κοινοί 4-γείτονες του </a:t>
            </a:r>
            <a:r>
              <a:rPr lang="en-US" sz="1600" kern="0" dirty="0" smtClean="0">
                <a:solidFill>
                  <a:srgbClr val="002060"/>
                </a:solidFill>
              </a:rPr>
              <a:t>p.</a:t>
            </a:r>
          </a:p>
          <a:p>
            <a:pPr marL="0" indent="0">
              <a:buNone/>
            </a:pPr>
            <a:endParaRPr lang="el-GR" sz="2000" kern="0" dirty="0" smtClean="0"/>
          </a:p>
          <a:p>
            <a:endParaRPr lang="el-GR" sz="2000" kern="0" dirty="0"/>
          </a:p>
          <a:p>
            <a:endParaRPr lang="en-US" sz="2000" dirty="0">
              <a:solidFill>
                <a:schemeClr val="tx1"/>
              </a:solidFill>
            </a:endParaRPr>
          </a:p>
        </p:txBody>
      </p:sp>
      <p:pic>
        <p:nvPicPr>
          <p:cNvPr id="5122" name="Picture 2" descr="https://upload.wikimedia.org/wikipedia/commons/4/49/Square_4_connectivity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1980831"/>
            <a:ext cx="1422770" cy="1422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Straight Arrow Connector 9"/>
          <p:cNvCxnSpPr/>
          <p:nvPr/>
        </p:nvCxnSpPr>
        <p:spPr>
          <a:xfrm flipV="1">
            <a:off x="8388424" y="2348880"/>
            <a:ext cx="0" cy="216024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8028384" y="2692216"/>
            <a:ext cx="216024" cy="0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8388424" y="2636912"/>
            <a:ext cx="288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p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88424" y="2132856"/>
            <a:ext cx="288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u</a:t>
            </a:r>
            <a:endParaRPr lang="en-US" sz="1400" dirty="0"/>
          </a:p>
        </p:txBody>
      </p:sp>
      <p:sp>
        <p:nvSpPr>
          <p:cNvPr id="16" name="TextBox 15"/>
          <p:cNvSpPr txBox="1"/>
          <p:nvPr/>
        </p:nvSpPr>
        <p:spPr>
          <a:xfrm>
            <a:off x="7862913" y="2670407"/>
            <a:ext cx="288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k</a:t>
            </a:r>
          </a:p>
        </p:txBody>
      </p:sp>
      <p:sp>
        <p:nvSpPr>
          <p:cNvPr id="3" name="Rectangle 2"/>
          <p:cNvSpPr/>
          <p:nvPr/>
        </p:nvSpPr>
        <p:spPr>
          <a:xfrm>
            <a:off x="287926" y="4431303"/>
            <a:ext cx="8803187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0">
              <a:buNone/>
            </a:pPr>
            <a:r>
              <a:rPr kumimoji="1" lang="en-US" sz="1700" b="1" kern="0" dirty="0">
                <a:solidFill>
                  <a:srgbClr val="FF0000"/>
                </a:solidFill>
                <a:latin typeface="+mn-lt"/>
              </a:rPr>
              <a:t>2.</a:t>
            </a:r>
            <a:r>
              <a:rPr kumimoji="1" lang="el-GR" sz="1700" b="1" kern="0" dirty="0">
                <a:solidFill>
                  <a:srgbClr val="FF0000"/>
                </a:solidFill>
                <a:latin typeface="+mn-lt"/>
              </a:rPr>
              <a:t> Στο τέλος του </a:t>
            </a:r>
            <a:r>
              <a:rPr kumimoji="1" lang="el-GR" sz="1700" b="1" kern="0" dirty="0" err="1">
                <a:solidFill>
                  <a:srgbClr val="FF0000"/>
                </a:solidFill>
                <a:latin typeface="+mn-lt"/>
              </a:rPr>
              <a:t>σκαναρίσματος</a:t>
            </a:r>
            <a:r>
              <a:rPr kumimoji="1" lang="el-GR" sz="1700" b="1" kern="0" dirty="0">
                <a:solidFill>
                  <a:srgbClr val="FF0000"/>
                </a:solidFill>
                <a:latin typeface="+mn-lt"/>
              </a:rPr>
              <a:t> όλα τα </a:t>
            </a:r>
            <a:r>
              <a:rPr kumimoji="1" lang="en-US" sz="1700" b="1" kern="0" dirty="0">
                <a:solidFill>
                  <a:srgbClr val="FF0000"/>
                </a:solidFill>
                <a:latin typeface="+mn-lt"/>
              </a:rPr>
              <a:t>pixel </a:t>
            </a:r>
            <a:r>
              <a:rPr kumimoji="1" lang="el-GR" sz="1700" b="1" kern="0" dirty="0">
                <a:solidFill>
                  <a:srgbClr val="FF0000"/>
                </a:solidFill>
                <a:latin typeface="+mn-lt"/>
              </a:rPr>
              <a:t>του παρασκηνίου έχουν ταξινομηθεί αλλά αρκετές ετικέτες έχουν επισημανθεί ως ισοδύναμες. </a:t>
            </a:r>
            <a:r>
              <a:rPr kumimoji="1" lang="el-GR" sz="1700" b="1" kern="0" dirty="0" smtClean="0">
                <a:solidFill>
                  <a:srgbClr val="FF0000"/>
                </a:solidFill>
                <a:latin typeface="+mn-lt"/>
              </a:rPr>
              <a:t>Ομαδοποιούμε τις ισοδύναμες ετικέτες και </a:t>
            </a:r>
            <a:r>
              <a:rPr kumimoji="1" lang="el-GR" sz="1700" b="1" kern="0" dirty="0">
                <a:solidFill>
                  <a:srgbClr val="FF0000"/>
                </a:solidFill>
                <a:latin typeface="+mn-lt"/>
              </a:rPr>
              <a:t>αναθέτουμε </a:t>
            </a:r>
            <a:r>
              <a:rPr kumimoji="1" lang="el-GR" sz="1700" b="1" kern="0" dirty="0" smtClean="0">
                <a:solidFill>
                  <a:srgbClr val="FF0000"/>
                </a:solidFill>
                <a:latin typeface="+mn-lt"/>
              </a:rPr>
              <a:t>νέες ετικέτες </a:t>
            </a:r>
            <a:r>
              <a:rPr kumimoji="1" lang="el-GR" sz="1700" b="1" kern="0" dirty="0">
                <a:solidFill>
                  <a:srgbClr val="FF0000"/>
                </a:solidFill>
                <a:latin typeface="+mn-lt"/>
              </a:rPr>
              <a:t>σε κάθε </a:t>
            </a:r>
            <a:r>
              <a:rPr kumimoji="1" lang="el-GR" sz="1700" b="1" kern="0" dirty="0" smtClean="0">
                <a:solidFill>
                  <a:srgbClr val="FF0000"/>
                </a:solidFill>
                <a:latin typeface="+mn-lt"/>
              </a:rPr>
              <a:t>ομάδα.</a:t>
            </a:r>
            <a:endParaRPr kumimoji="1" lang="el-GR" sz="1700" b="1" kern="0" dirty="0">
              <a:solidFill>
                <a:srgbClr val="FF0000"/>
              </a:solidFill>
              <a:latin typeface="+mn-lt"/>
            </a:endParaRPr>
          </a:p>
          <a:p>
            <a:pPr marL="0" lvl="1" indent="0">
              <a:buNone/>
            </a:pPr>
            <a:r>
              <a:rPr kumimoji="1" lang="el-GR" sz="1700" b="1" kern="0" dirty="0">
                <a:solidFill>
                  <a:srgbClr val="003399"/>
                </a:solidFill>
                <a:latin typeface="+mn-lt"/>
              </a:rPr>
              <a:t>3. Κάνουμε ένα δεύτερο πέρασμα στην εικόνα αλλάζοντας την ετικέτα των </a:t>
            </a:r>
            <a:r>
              <a:rPr kumimoji="1" lang="en-US" sz="1700" b="1" kern="0" dirty="0">
                <a:solidFill>
                  <a:srgbClr val="003399"/>
                </a:solidFill>
                <a:latin typeface="+mn-lt"/>
              </a:rPr>
              <a:t>pixel </a:t>
            </a:r>
            <a:r>
              <a:rPr kumimoji="1" lang="el-GR" sz="1700" b="1" kern="0" dirty="0">
                <a:solidFill>
                  <a:srgbClr val="003399"/>
                </a:solidFill>
                <a:latin typeface="+mn-lt"/>
              </a:rPr>
              <a:t>προσκηνίου με αυτή που ανατέθηκε στην ισοδύναμη </a:t>
            </a:r>
            <a:r>
              <a:rPr kumimoji="1" lang="el-GR" sz="1700" b="1" kern="0" dirty="0" smtClean="0">
                <a:solidFill>
                  <a:srgbClr val="003399"/>
                </a:solidFill>
                <a:latin typeface="+mn-lt"/>
              </a:rPr>
              <a:t>ομάδα ετικετών του </a:t>
            </a:r>
            <a:r>
              <a:rPr kumimoji="1" lang="el-GR" sz="1700" b="1" kern="0" dirty="0">
                <a:solidFill>
                  <a:srgbClr val="003399"/>
                </a:solidFill>
                <a:latin typeface="+mn-lt"/>
              </a:rPr>
              <a:t>στο προηγούμενο βήμα. </a:t>
            </a:r>
          </a:p>
        </p:txBody>
      </p:sp>
    </p:spTree>
    <p:extLst>
      <p:ext uri="{BB962C8B-B14F-4D97-AF65-F5344CB8AC3E}">
        <p14:creationId xmlns:p14="http://schemas.microsoft.com/office/powerpoint/2010/main" val="2320155539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400" dirty="0" smtClean="0"/>
              <a:t>Αλγόριθμος για Χαρακτηρισμό συνδεδεμένων περιοχών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830576"/>
              </p:ext>
            </p:extLst>
          </p:nvPr>
        </p:nvGraphicFramePr>
        <p:xfrm>
          <a:off x="7020272" y="3717032"/>
          <a:ext cx="1800200" cy="1483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50050"/>
                <a:gridCol w="450050"/>
                <a:gridCol w="450050"/>
                <a:gridCol w="45005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87928" y="1196752"/>
            <a:ext cx="69227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33"/>
              </a:buClr>
              <a:buSzPct val="90000"/>
              <a:buFont typeface="Wingdings" pitchFamily="2" charset="2"/>
              <a:buBlip>
                <a:blip r:embed="rId2"/>
              </a:buBlip>
              <a:defRPr kumimoji="1" sz="28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80000"/>
              <a:buFont typeface="Wingdings" pitchFamily="2" charset="2"/>
              <a:buBlip>
                <a:blip r:embed="rId3"/>
              </a:buBlip>
              <a:defRPr kumimoji="1" sz="24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Blip>
                <a:blip r:embed="rId4"/>
              </a:buBlip>
              <a:defRPr kumimoji="1" sz="20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Blip>
                <a:blip r:embed="rId5"/>
              </a:buBlip>
              <a:defRPr kumimoji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0000"/>
              <a:buBlip>
                <a:blip r:embed="rId6"/>
              </a:buBlip>
              <a:defRPr kumimoji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0000"/>
              <a:buBlip>
                <a:blip r:embed="rId6"/>
              </a:buBlip>
              <a:defRPr kumimoji="1">
                <a:solidFill>
                  <a:srgbClr val="003399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0000"/>
              <a:buBlip>
                <a:blip r:embed="rId6"/>
              </a:buBlip>
              <a:defRPr kumimoji="1">
                <a:solidFill>
                  <a:srgbClr val="003399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0000"/>
              <a:buBlip>
                <a:blip r:embed="rId6"/>
              </a:buBlip>
              <a:defRPr kumimoji="1">
                <a:solidFill>
                  <a:srgbClr val="003399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0000"/>
              <a:buBlip>
                <a:blip r:embed="rId6"/>
              </a:buBlip>
              <a:defRPr kumimoji="1">
                <a:solidFill>
                  <a:srgbClr val="003399"/>
                </a:solidFill>
                <a:latin typeface="+mn-lt"/>
              </a:defRPr>
            </a:lvl9pPr>
          </a:lstStyle>
          <a:p>
            <a:r>
              <a:rPr lang="el-GR" kern="0" dirty="0" smtClean="0"/>
              <a:t>Θα παρουσιάσουμε έναν αλγόριθμο για επισήμανση (</a:t>
            </a:r>
            <a:r>
              <a:rPr lang="en-US" kern="0" dirty="0" smtClean="0"/>
              <a:t>labelling</a:t>
            </a:r>
            <a:r>
              <a:rPr lang="el-GR" kern="0" dirty="0" smtClean="0"/>
              <a:t>) των 4-συστατικών μιας δυαδικής εικόνας.</a:t>
            </a:r>
          </a:p>
          <a:p>
            <a:r>
              <a:rPr lang="el-GR" kern="0" dirty="0" smtClean="0">
                <a:solidFill>
                  <a:schemeClr val="tx1"/>
                </a:solidFill>
              </a:rPr>
              <a:t>Ξεκινάμε να εξηγούμε τον αλγόριθμο με ένα παράδειγμα στην διπλανή εικόνα. </a:t>
            </a:r>
          </a:p>
          <a:p>
            <a:r>
              <a:rPr lang="el-GR" kern="0" dirty="0" smtClean="0"/>
              <a:t>Τα </a:t>
            </a:r>
            <a:r>
              <a:rPr lang="en-US" kern="0" dirty="0"/>
              <a:t>pixels (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●</a:t>
            </a:r>
            <a:r>
              <a:rPr lang="en-US" kern="0" dirty="0"/>
              <a:t>) </a:t>
            </a:r>
            <a:r>
              <a:rPr lang="el-GR" kern="0" dirty="0"/>
              <a:t>αποτελούν το προσκήνιο της εικόνας και τα κενά το παρασκήνιο.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5642950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400" dirty="0" smtClean="0"/>
              <a:t>Αλγόριθμος για Χαρακτηρισμό συνδεδεμένων περιοχών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773231"/>
              </p:ext>
            </p:extLst>
          </p:nvPr>
        </p:nvGraphicFramePr>
        <p:xfrm>
          <a:off x="7140749" y="2780928"/>
          <a:ext cx="1800200" cy="1483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50050"/>
                <a:gridCol w="450050"/>
                <a:gridCol w="450050"/>
                <a:gridCol w="45005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FF62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en-US" dirty="0" smtClean="0">
                        <a:solidFill>
                          <a:srgbClr val="FF62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en-US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FF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en-US" dirty="0" smtClean="0">
                        <a:solidFill>
                          <a:srgbClr val="FF00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87928" y="1196752"/>
            <a:ext cx="6866867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33"/>
              </a:buClr>
              <a:buSzPct val="90000"/>
              <a:buFont typeface="Wingdings" pitchFamily="2" charset="2"/>
              <a:buBlip>
                <a:blip r:embed="rId2"/>
              </a:buBlip>
              <a:defRPr kumimoji="1" sz="28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80000"/>
              <a:buFont typeface="Wingdings" pitchFamily="2" charset="2"/>
              <a:buBlip>
                <a:blip r:embed="rId3"/>
              </a:buBlip>
              <a:defRPr kumimoji="1" sz="24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Blip>
                <a:blip r:embed="rId4"/>
              </a:buBlip>
              <a:defRPr kumimoji="1" sz="20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Blip>
                <a:blip r:embed="rId5"/>
              </a:buBlip>
              <a:defRPr kumimoji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0000"/>
              <a:buBlip>
                <a:blip r:embed="rId6"/>
              </a:buBlip>
              <a:defRPr kumimoji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0000"/>
              <a:buBlip>
                <a:blip r:embed="rId6"/>
              </a:buBlip>
              <a:defRPr kumimoji="1">
                <a:solidFill>
                  <a:srgbClr val="003399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0000"/>
              <a:buBlip>
                <a:blip r:embed="rId6"/>
              </a:buBlip>
              <a:defRPr kumimoji="1">
                <a:solidFill>
                  <a:srgbClr val="003399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0000"/>
              <a:buBlip>
                <a:blip r:embed="rId6"/>
              </a:buBlip>
              <a:defRPr kumimoji="1">
                <a:solidFill>
                  <a:srgbClr val="003399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0000"/>
              <a:buBlip>
                <a:blip r:embed="rId6"/>
              </a:buBlip>
              <a:defRPr kumimoji="1">
                <a:solidFill>
                  <a:srgbClr val="003399"/>
                </a:solidFill>
                <a:latin typeface="+mn-lt"/>
              </a:defRPr>
            </a:lvl9pPr>
          </a:lstStyle>
          <a:p>
            <a:r>
              <a:rPr lang="el-GR" sz="2400" dirty="0" smtClean="0">
                <a:solidFill>
                  <a:schemeClr val="tx1"/>
                </a:solidFill>
              </a:rPr>
              <a:t>1. </a:t>
            </a:r>
            <a:r>
              <a:rPr lang="el-GR" sz="2400" dirty="0" err="1" smtClean="0">
                <a:solidFill>
                  <a:schemeClr val="tx1"/>
                </a:solidFill>
              </a:rPr>
              <a:t>Σκανάρουμε</a:t>
            </a:r>
            <a:r>
              <a:rPr lang="el-GR" sz="2400" dirty="0" smtClean="0">
                <a:solidFill>
                  <a:schemeClr val="tx1"/>
                </a:solidFill>
              </a:rPr>
              <a:t> την εικόνα από το </a:t>
            </a:r>
            <a:r>
              <a:rPr lang="en-US" sz="2400" dirty="0" smtClean="0">
                <a:solidFill>
                  <a:schemeClr val="tx1"/>
                </a:solidFill>
              </a:rPr>
              <a:t>pixel (1,1) </a:t>
            </a:r>
            <a:r>
              <a:rPr lang="el-GR" sz="2400" dirty="0" smtClean="0">
                <a:solidFill>
                  <a:schemeClr val="tx1"/>
                </a:solidFill>
              </a:rPr>
              <a:t>δηλαδή πάνω αριστερά. </a:t>
            </a:r>
            <a:endParaRPr lang="el-GR" sz="2400" dirty="0">
              <a:solidFill>
                <a:schemeClr val="tx1"/>
              </a:solidFill>
            </a:endParaRPr>
          </a:p>
          <a:p>
            <a:r>
              <a:rPr lang="el-GR" sz="2400" dirty="0" smtClean="0">
                <a:solidFill>
                  <a:schemeClr val="tx1"/>
                </a:solidFill>
              </a:rPr>
              <a:t>2. Αν ανήκει στο παρασκήνιο (κενό) προχωράμε στο επόμενο </a:t>
            </a:r>
            <a:r>
              <a:rPr lang="en-US" sz="2400" dirty="0" smtClean="0">
                <a:solidFill>
                  <a:schemeClr val="tx1"/>
                </a:solidFill>
              </a:rPr>
              <a:t>pixel </a:t>
            </a:r>
            <a:r>
              <a:rPr lang="en-US" sz="2400" dirty="0" smtClean="0">
                <a:solidFill>
                  <a:srgbClr val="FF6200"/>
                </a:solidFill>
              </a:rPr>
              <a:t>(1,2)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  <a:endParaRPr lang="el-GR" sz="2400" dirty="0" smtClean="0">
              <a:solidFill>
                <a:schemeClr val="tx1"/>
              </a:solidFill>
            </a:endParaRPr>
          </a:p>
          <a:p>
            <a:r>
              <a:rPr lang="el-GR" sz="2400" dirty="0" smtClean="0">
                <a:solidFill>
                  <a:schemeClr val="tx1"/>
                </a:solidFill>
              </a:rPr>
              <a:t>ΟΙ 4- γείτονες (πάνω-αριστερά) είναι είτε παρασκήνιο είτε ανύπαρκτοι οπότε αναθέτουμε την ετικέτα </a:t>
            </a:r>
            <a:r>
              <a:rPr lang="el-GR" sz="2400" dirty="0" smtClean="0">
                <a:solidFill>
                  <a:srgbClr val="003399"/>
                </a:solidFill>
              </a:rPr>
              <a:t>1</a:t>
            </a:r>
            <a:r>
              <a:rPr lang="el-GR" sz="2400" dirty="0" smtClean="0">
                <a:solidFill>
                  <a:schemeClr val="tx1"/>
                </a:solidFill>
              </a:rPr>
              <a:t>.</a:t>
            </a:r>
          </a:p>
          <a:p>
            <a:r>
              <a:rPr lang="el-GR" sz="2400" dirty="0" smtClean="0">
                <a:solidFill>
                  <a:schemeClr val="tx1"/>
                </a:solidFill>
              </a:rPr>
              <a:t>Προχωράμε στη δεύτερη γραμμή και για τους ίδιους λόγους το </a:t>
            </a:r>
            <a:r>
              <a:rPr lang="el-GR" sz="2400" dirty="0" smtClean="0">
                <a:solidFill>
                  <a:schemeClr val="accent6">
                    <a:lumMod val="75000"/>
                  </a:schemeClr>
                </a:solidFill>
              </a:rPr>
              <a:t>(2,1) </a:t>
            </a:r>
            <a:r>
              <a:rPr lang="el-GR" sz="2400" dirty="0" smtClean="0">
                <a:solidFill>
                  <a:schemeClr val="tx1"/>
                </a:solidFill>
              </a:rPr>
              <a:t>παίρνει την ετικέτα </a:t>
            </a:r>
            <a:r>
              <a:rPr lang="el-GR" sz="2400" dirty="0" smtClean="0">
                <a:solidFill>
                  <a:srgbClr val="00B050"/>
                </a:solidFill>
              </a:rPr>
              <a:t>2</a:t>
            </a:r>
            <a:r>
              <a:rPr lang="el-GR" sz="2400" dirty="0" smtClean="0">
                <a:solidFill>
                  <a:schemeClr val="tx1"/>
                </a:solidFill>
              </a:rPr>
              <a:t>.</a:t>
            </a:r>
          </a:p>
          <a:p>
            <a:r>
              <a:rPr lang="el-GR" sz="2400" dirty="0" smtClean="0">
                <a:solidFill>
                  <a:schemeClr val="tx1"/>
                </a:solidFill>
              </a:rPr>
              <a:t>Το </a:t>
            </a:r>
            <a:r>
              <a:rPr lang="en-US" sz="2400" dirty="0" smtClean="0">
                <a:solidFill>
                  <a:schemeClr val="tx1"/>
                </a:solidFill>
              </a:rPr>
              <a:t>pixel </a:t>
            </a:r>
            <a:r>
              <a:rPr lang="en-US" sz="2400" dirty="0" smtClean="0">
                <a:solidFill>
                  <a:srgbClr val="FF00FF"/>
                </a:solidFill>
              </a:rPr>
              <a:t>(2,2) </a:t>
            </a:r>
            <a:r>
              <a:rPr lang="el-GR" sz="2400" dirty="0" smtClean="0">
                <a:solidFill>
                  <a:schemeClr val="tx1"/>
                </a:solidFill>
              </a:rPr>
              <a:t>έχει δύο 4-γείτονες προσκηνίου με διαφορετικές όμως ετικέτες. Του δίνουμε την ετικέτα </a:t>
            </a:r>
            <a:r>
              <a:rPr lang="el-GR" sz="2400" dirty="0">
                <a:solidFill>
                  <a:srgbClr val="003399"/>
                </a:solidFill>
              </a:rPr>
              <a:t>1 </a:t>
            </a:r>
            <a:r>
              <a:rPr lang="el-GR" sz="2400" dirty="0" smtClean="0">
                <a:solidFill>
                  <a:schemeClr val="tx1"/>
                </a:solidFill>
              </a:rPr>
              <a:t>και σημειώνουμε ότι οι ετικέτες </a:t>
            </a:r>
            <a:r>
              <a:rPr lang="el-GR" sz="2400" dirty="0" smtClean="0">
                <a:solidFill>
                  <a:srgbClr val="003399"/>
                </a:solidFill>
              </a:rPr>
              <a:t>1,</a:t>
            </a:r>
            <a:r>
              <a:rPr lang="el-GR" sz="2400" dirty="0">
                <a:solidFill>
                  <a:srgbClr val="00B050"/>
                </a:solidFill>
              </a:rPr>
              <a:t> 2</a:t>
            </a:r>
            <a:r>
              <a:rPr lang="el-GR" sz="2400" dirty="0" smtClean="0">
                <a:solidFill>
                  <a:srgbClr val="003399"/>
                </a:solidFill>
              </a:rPr>
              <a:t> </a:t>
            </a:r>
            <a:r>
              <a:rPr lang="el-GR" sz="2400" dirty="0" smtClean="0">
                <a:solidFill>
                  <a:schemeClr val="tx1"/>
                </a:solidFill>
              </a:rPr>
              <a:t>είναι ισοδύναμες. 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7356773" y="2996952"/>
            <a:ext cx="36004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7813134" y="2802414"/>
            <a:ext cx="2872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600" b="1" dirty="0">
                <a:solidFill>
                  <a:srgbClr val="003399"/>
                </a:solidFill>
              </a:rPr>
              <a:t>1</a:t>
            </a:r>
            <a:endParaRPr lang="en-US" sz="1600" b="1" dirty="0"/>
          </a:p>
        </p:txBody>
      </p:sp>
      <p:sp>
        <p:nvSpPr>
          <p:cNvPr id="8" name="Rectangle 7"/>
          <p:cNvSpPr/>
          <p:nvPr/>
        </p:nvSpPr>
        <p:spPr>
          <a:xfrm>
            <a:off x="7342604" y="3162454"/>
            <a:ext cx="2872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600" b="1" dirty="0">
                <a:solidFill>
                  <a:srgbClr val="00B050"/>
                </a:solidFill>
              </a:rPr>
              <a:t>2</a:t>
            </a:r>
            <a:endParaRPr lang="en-US" sz="1600" b="1" dirty="0"/>
          </a:p>
        </p:txBody>
      </p:sp>
      <p:sp>
        <p:nvSpPr>
          <p:cNvPr id="9" name="Rectangle 8"/>
          <p:cNvSpPr/>
          <p:nvPr/>
        </p:nvSpPr>
        <p:spPr>
          <a:xfrm>
            <a:off x="7817671" y="3164504"/>
            <a:ext cx="2872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600" b="1" dirty="0">
                <a:solidFill>
                  <a:srgbClr val="003399"/>
                </a:solidFill>
              </a:rPr>
              <a:t>1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761812292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400" dirty="0" smtClean="0"/>
              <a:t>Αλγόριθμος για Χαρακτηρισμό συνδεδεμένων περιοχών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2539854"/>
              </p:ext>
            </p:extLst>
          </p:nvPr>
        </p:nvGraphicFramePr>
        <p:xfrm>
          <a:off x="7140749" y="2780928"/>
          <a:ext cx="1800200" cy="1483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50050"/>
                <a:gridCol w="450050"/>
                <a:gridCol w="450050"/>
                <a:gridCol w="45005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FF62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en-US" dirty="0" smtClean="0">
                        <a:solidFill>
                          <a:srgbClr val="FF62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en-US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FF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en-US" dirty="0" smtClean="0">
                        <a:solidFill>
                          <a:srgbClr val="FF00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en-US" dirty="0" smtClean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en-US" dirty="0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en-US" dirty="0" smtClean="0">
                        <a:solidFill>
                          <a:srgbClr val="00B0F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87928" y="1196752"/>
            <a:ext cx="69227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33"/>
              </a:buClr>
              <a:buSzPct val="90000"/>
              <a:buFont typeface="Wingdings" pitchFamily="2" charset="2"/>
              <a:buBlip>
                <a:blip r:embed="rId2"/>
              </a:buBlip>
              <a:defRPr kumimoji="1" sz="28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80000"/>
              <a:buFont typeface="Wingdings" pitchFamily="2" charset="2"/>
              <a:buBlip>
                <a:blip r:embed="rId3"/>
              </a:buBlip>
              <a:defRPr kumimoji="1" sz="24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Blip>
                <a:blip r:embed="rId4"/>
              </a:buBlip>
              <a:defRPr kumimoji="1" sz="20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Blip>
                <a:blip r:embed="rId5"/>
              </a:buBlip>
              <a:defRPr kumimoji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0000"/>
              <a:buBlip>
                <a:blip r:embed="rId6"/>
              </a:buBlip>
              <a:defRPr kumimoji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0000"/>
              <a:buBlip>
                <a:blip r:embed="rId6"/>
              </a:buBlip>
              <a:defRPr kumimoji="1">
                <a:solidFill>
                  <a:srgbClr val="003399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0000"/>
              <a:buBlip>
                <a:blip r:embed="rId6"/>
              </a:buBlip>
              <a:defRPr kumimoji="1">
                <a:solidFill>
                  <a:srgbClr val="003399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0000"/>
              <a:buBlip>
                <a:blip r:embed="rId6"/>
              </a:buBlip>
              <a:defRPr kumimoji="1">
                <a:solidFill>
                  <a:srgbClr val="003399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0000"/>
              <a:buBlip>
                <a:blip r:embed="rId6"/>
              </a:buBlip>
              <a:defRPr kumimoji="1">
                <a:solidFill>
                  <a:srgbClr val="003399"/>
                </a:solidFill>
                <a:latin typeface="+mn-lt"/>
              </a:defRPr>
            </a:lvl9pPr>
          </a:lstStyle>
          <a:p>
            <a:r>
              <a:rPr lang="el-GR" sz="2400" dirty="0" smtClean="0">
                <a:solidFill>
                  <a:schemeClr val="tx1"/>
                </a:solidFill>
              </a:rPr>
              <a:t>Το επόμενο </a:t>
            </a:r>
            <a:r>
              <a:rPr lang="en-US" sz="2400" dirty="0" smtClean="0">
                <a:solidFill>
                  <a:schemeClr val="tx1"/>
                </a:solidFill>
              </a:rPr>
              <a:t>pixel </a:t>
            </a:r>
            <a:r>
              <a:rPr lang="el-GR" sz="2400" dirty="0" smtClean="0">
                <a:solidFill>
                  <a:schemeClr val="tx1"/>
                </a:solidFill>
              </a:rPr>
              <a:t>προσκηνίου στην δεύτερη γραμμή είναι το </a:t>
            </a:r>
            <a:r>
              <a:rPr lang="el-GR" sz="2400" dirty="0" smtClean="0">
                <a:solidFill>
                  <a:schemeClr val="accent3">
                    <a:lumMod val="50000"/>
                  </a:schemeClr>
                </a:solidFill>
              </a:rPr>
              <a:t>(</a:t>
            </a:r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</a:rPr>
              <a:t>2</a:t>
            </a:r>
            <a:r>
              <a:rPr lang="el-GR" sz="2400" dirty="0" smtClean="0">
                <a:solidFill>
                  <a:schemeClr val="accent3">
                    <a:lumMod val="50000"/>
                  </a:schemeClr>
                </a:solidFill>
              </a:rPr>
              <a:t>,4) </a:t>
            </a:r>
            <a:r>
              <a:rPr lang="el-GR" sz="2400" dirty="0" smtClean="0">
                <a:solidFill>
                  <a:schemeClr val="tx1"/>
                </a:solidFill>
              </a:rPr>
              <a:t>το οποίο δεν έχει (</a:t>
            </a:r>
            <a:r>
              <a:rPr lang="el-GR" sz="2400" dirty="0" err="1" smtClean="0">
                <a:solidFill>
                  <a:schemeClr val="tx1"/>
                </a:solidFill>
              </a:rPr>
              <a:t>πανω</a:t>
            </a:r>
            <a:r>
              <a:rPr lang="el-GR" sz="2400" dirty="0" smtClean="0">
                <a:solidFill>
                  <a:schemeClr val="tx1"/>
                </a:solidFill>
              </a:rPr>
              <a:t>-αριστερά) 4-γείτονες οπότε και του αναθέτουμε μια καινούρια κλάση </a:t>
            </a:r>
            <a:r>
              <a:rPr lang="el-GR" sz="2400" dirty="0" smtClean="0">
                <a:solidFill>
                  <a:srgbClr val="C00000"/>
                </a:solidFill>
              </a:rPr>
              <a:t>3</a:t>
            </a:r>
            <a:r>
              <a:rPr lang="el-GR" sz="2400" dirty="0" smtClean="0">
                <a:solidFill>
                  <a:schemeClr val="tx1"/>
                </a:solidFill>
              </a:rPr>
              <a:t>.</a:t>
            </a:r>
          </a:p>
          <a:p>
            <a:r>
              <a:rPr lang="el-GR" sz="2400" dirty="0" smtClean="0">
                <a:solidFill>
                  <a:schemeClr val="tx1"/>
                </a:solidFill>
              </a:rPr>
              <a:t>Στην Τρίτη γραμμ</a:t>
            </a:r>
            <a:r>
              <a:rPr lang="el-GR" sz="2400" dirty="0">
                <a:solidFill>
                  <a:schemeClr val="tx1"/>
                </a:solidFill>
              </a:rPr>
              <a:t>ή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l-GR" sz="2400" dirty="0" smtClean="0">
                <a:solidFill>
                  <a:schemeClr val="tx1"/>
                </a:solidFill>
              </a:rPr>
              <a:t>το πρώτο </a:t>
            </a:r>
            <a:r>
              <a:rPr lang="en-US" sz="2400" dirty="0" smtClean="0">
                <a:solidFill>
                  <a:schemeClr val="tx1"/>
                </a:solidFill>
              </a:rPr>
              <a:t>pixel </a:t>
            </a:r>
            <a:r>
              <a:rPr lang="el-GR" sz="2400" dirty="0" smtClean="0">
                <a:solidFill>
                  <a:schemeClr val="tx1"/>
                </a:solidFill>
              </a:rPr>
              <a:t>παρασκηνίου είναι το </a:t>
            </a:r>
            <a:r>
              <a:rPr lang="el-GR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(3,3)</a:t>
            </a:r>
            <a:r>
              <a:rPr lang="el-GR" sz="2400" dirty="0" smtClean="0">
                <a:solidFill>
                  <a:schemeClr val="tx1"/>
                </a:solidFill>
              </a:rPr>
              <a:t>, το οποίο για τον ίδιο λόγο αποκτά μια νέα ετικέτα την </a:t>
            </a:r>
            <a:r>
              <a:rPr lang="el-GR" sz="2400" dirty="0">
                <a:solidFill>
                  <a:srgbClr val="7030A0"/>
                </a:solidFill>
              </a:rPr>
              <a:t>4</a:t>
            </a:r>
            <a:r>
              <a:rPr lang="el-GR" sz="2400" dirty="0" smtClean="0">
                <a:solidFill>
                  <a:schemeClr val="tx1"/>
                </a:solidFill>
              </a:rPr>
              <a:t>.</a:t>
            </a:r>
          </a:p>
          <a:p>
            <a:r>
              <a:rPr lang="el-GR" sz="2400" dirty="0" smtClean="0">
                <a:solidFill>
                  <a:schemeClr val="tx1"/>
                </a:solidFill>
              </a:rPr>
              <a:t>Το διπλανό του </a:t>
            </a:r>
            <a:r>
              <a:rPr lang="en-US" sz="2400" dirty="0" smtClean="0">
                <a:solidFill>
                  <a:schemeClr val="tx1"/>
                </a:solidFill>
              </a:rPr>
              <a:t>pixel </a:t>
            </a:r>
            <a:r>
              <a:rPr lang="el-GR" sz="2400" dirty="0" smtClean="0">
                <a:solidFill>
                  <a:srgbClr val="00B0F0"/>
                </a:solidFill>
              </a:rPr>
              <a:t>(3,4) </a:t>
            </a:r>
            <a:r>
              <a:rPr lang="el-GR" sz="2400" dirty="0">
                <a:solidFill>
                  <a:schemeClr val="tx1"/>
                </a:solidFill>
              </a:rPr>
              <a:t>έχει δύο 4-γείτονες προσκηνίου με διαφορετικές όμως ετικέτες. Του δίνουμε την ετικέτα </a:t>
            </a:r>
            <a:r>
              <a:rPr lang="el-GR" sz="2400" dirty="0">
                <a:solidFill>
                  <a:srgbClr val="C00000"/>
                </a:solidFill>
              </a:rPr>
              <a:t>3</a:t>
            </a:r>
            <a:r>
              <a:rPr lang="el-GR" sz="2400" dirty="0" smtClean="0">
                <a:solidFill>
                  <a:srgbClr val="003399"/>
                </a:solidFill>
              </a:rPr>
              <a:t> </a:t>
            </a:r>
            <a:r>
              <a:rPr lang="el-GR" sz="2400" dirty="0">
                <a:solidFill>
                  <a:schemeClr val="tx1"/>
                </a:solidFill>
              </a:rPr>
              <a:t>και σημειώνουμε ότι οι ετικέτες </a:t>
            </a:r>
            <a:r>
              <a:rPr lang="el-GR" sz="2400" dirty="0">
                <a:solidFill>
                  <a:srgbClr val="C00000"/>
                </a:solidFill>
              </a:rPr>
              <a:t>3</a:t>
            </a:r>
            <a:r>
              <a:rPr lang="el-GR" sz="2400" dirty="0" smtClean="0">
                <a:solidFill>
                  <a:srgbClr val="003399"/>
                </a:solidFill>
              </a:rPr>
              <a:t>,</a:t>
            </a:r>
            <a:r>
              <a:rPr lang="el-GR" sz="2400" dirty="0" smtClean="0">
                <a:solidFill>
                  <a:srgbClr val="00B050"/>
                </a:solidFill>
              </a:rPr>
              <a:t> </a:t>
            </a:r>
            <a:r>
              <a:rPr lang="el-GR" sz="2400" dirty="0">
                <a:solidFill>
                  <a:srgbClr val="7030A0"/>
                </a:solidFill>
              </a:rPr>
              <a:t>4</a:t>
            </a:r>
            <a:r>
              <a:rPr lang="el-GR" sz="2400" dirty="0" smtClean="0">
                <a:solidFill>
                  <a:srgbClr val="003399"/>
                </a:solidFill>
              </a:rPr>
              <a:t> </a:t>
            </a:r>
            <a:r>
              <a:rPr lang="el-GR" sz="2400" dirty="0">
                <a:solidFill>
                  <a:schemeClr val="tx1"/>
                </a:solidFill>
              </a:rPr>
              <a:t>είναι ισοδύναμες. </a:t>
            </a:r>
            <a:endParaRPr lang="en-US" sz="2400" dirty="0">
              <a:solidFill>
                <a:schemeClr val="tx1"/>
              </a:solidFill>
            </a:endParaRPr>
          </a:p>
          <a:p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8258006" y="3356992"/>
            <a:ext cx="360040" cy="0"/>
          </a:xfrm>
          <a:prstGeom prst="straightConnector1">
            <a:avLst/>
          </a:prstGeom>
          <a:ln>
            <a:solidFill>
              <a:srgbClr val="7F7F7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7813134" y="2802414"/>
            <a:ext cx="2872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600" b="1" dirty="0">
                <a:solidFill>
                  <a:srgbClr val="003399"/>
                </a:solidFill>
              </a:rPr>
              <a:t>1</a:t>
            </a:r>
            <a:endParaRPr lang="en-US" sz="1600" b="1" dirty="0"/>
          </a:p>
        </p:txBody>
      </p:sp>
      <p:sp>
        <p:nvSpPr>
          <p:cNvPr id="8" name="Rectangle 7"/>
          <p:cNvSpPr/>
          <p:nvPr/>
        </p:nvSpPr>
        <p:spPr>
          <a:xfrm>
            <a:off x="7342604" y="3162454"/>
            <a:ext cx="2872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600" b="1" dirty="0">
                <a:solidFill>
                  <a:srgbClr val="00B050"/>
                </a:solidFill>
              </a:rPr>
              <a:t>2</a:t>
            </a:r>
            <a:endParaRPr lang="en-US" sz="1600" b="1" dirty="0"/>
          </a:p>
        </p:txBody>
      </p:sp>
      <p:sp>
        <p:nvSpPr>
          <p:cNvPr id="9" name="Rectangle 8"/>
          <p:cNvSpPr/>
          <p:nvPr/>
        </p:nvSpPr>
        <p:spPr>
          <a:xfrm>
            <a:off x="7817671" y="3164504"/>
            <a:ext cx="2872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600" b="1" dirty="0">
                <a:solidFill>
                  <a:srgbClr val="003399"/>
                </a:solidFill>
              </a:rPr>
              <a:t>1</a:t>
            </a:r>
            <a:endParaRPr lang="en-US" sz="1600" b="1" dirty="0"/>
          </a:p>
        </p:txBody>
      </p:sp>
      <p:sp>
        <p:nvSpPr>
          <p:cNvPr id="3" name="Rectangle 2"/>
          <p:cNvSpPr/>
          <p:nvPr/>
        </p:nvSpPr>
        <p:spPr>
          <a:xfrm>
            <a:off x="8721060" y="3162454"/>
            <a:ext cx="2872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600" b="1" dirty="0">
                <a:solidFill>
                  <a:srgbClr val="C00000"/>
                </a:solidFill>
              </a:rPr>
              <a:t>3</a:t>
            </a:r>
            <a:endParaRPr lang="en-US" sz="1600" b="1" dirty="0"/>
          </a:p>
        </p:txBody>
      </p:sp>
      <p:sp>
        <p:nvSpPr>
          <p:cNvPr id="10" name="Rectangle 9"/>
          <p:cNvSpPr/>
          <p:nvPr/>
        </p:nvSpPr>
        <p:spPr>
          <a:xfrm>
            <a:off x="8258006" y="3553271"/>
            <a:ext cx="2744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400" b="1" dirty="0">
                <a:solidFill>
                  <a:srgbClr val="7030A0"/>
                </a:solidFill>
              </a:rPr>
              <a:t>4</a:t>
            </a:r>
            <a:endParaRPr lang="en-US" sz="1400" b="1" dirty="0"/>
          </a:p>
        </p:txBody>
      </p:sp>
      <p:sp>
        <p:nvSpPr>
          <p:cNvPr id="11" name="Rectangle 10"/>
          <p:cNvSpPr/>
          <p:nvPr/>
        </p:nvSpPr>
        <p:spPr>
          <a:xfrm>
            <a:off x="8719502" y="3543280"/>
            <a:ext cx="2872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600" b="1" dirty="0">
                <a:solidFill>
                  <a:srgbClr val="C00000"/>
                </a:solidFill>
              </a:rPr>
              <a:t>3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4112389469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400" dirty="0" smtClean="0"/>
              <a:t>Αλγόριθμος για Χαρακτηρισμό συνδεδεμένων περιοχών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6524748"/>
              </p:ext>
            </p:extLst>
          </p:nvPr>
        </p:nvGraphicFramePr>
        <p:xfrm>
          <a:off x="7140749" y="2780928"/>
          <a:ext cx="1800200" cy="1483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50050"/>
                <a:gridCol w="450050"/>
                <a:gridCol w="450050"/>
                <a:gridCol w="45005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FF62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en-US" dirty="0" smtClean="0">
                        <a:solidFill>
                          <a:srgbClr val="FF62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en-US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FF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en-US" dirty="0" smtClean="0">
                        <a:solidFill>
                          <a:srgbClr val="FF00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en-US" dirty="0" smtClean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en-US" dirty="0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en-US" dirty="0" smtClean="0">
                        <a:solidFill>
                          <a:srgbClr val="00B0F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FF62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en-US" dirty="0" smtClean="0">
                        <a:solidFill>
                          <a:srgbClr val="FF62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en-US" dirty="0" smtClean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87928" y="1196752"/>
            <a:ext cx="69227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33"/>
              </a:buClr>
              <a:buSzPct val="90000"/>
              <a:buFont typeface="Wingdings" pitchFamily="2" charset="2"/>
              <a:buBlip>
                <a:blip r:embed="rId2"/>
              </a:buBlip>
              <a:defRPr kumimoji="1" sz="28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80000"/>
              <a:buFont typeface="Wingdings" pitchFamily="2" charset="2"/>
              <a:buBlip>
                <a:blip r:embed="rId3"/>
              </a:buBlip>
              <a:defRPr kumimoji="1" sz="24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Blip>
                <a:blip r:embed="rId4"/>
              </a:buBlip>
              <a:defRPr kumimoji="1" sz="20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Blip>
                <a:blip r:embed="rId5"/>
              </a:buBlip>
              <a:defRPr kumimoji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0000"/>
              <a:buBlip>
                <a:blip r:embed="rId6"/>
              </a:buBlip>
              <a:defRPr kumimoji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0000"/>
              <a:buBlip>
                <a:blip r:embed="rId6"/>
              </a:buBlip>
              <a:defRPr kumimoji="1">
                <a:solidFill>
                  <a:srgbClr val="003399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0000"/>
              <a:buBlip>
                <a:blip r:embed="rId6"/>
              </a:buBlip>
              <a:defRPr kumimoji="1">
                <a:solidFill>
                  <a:srgbClr val="003399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0000"/>
              <a:buBlip>
                <a:blip r:embed="rId6"/>
              </a:buBlip>
              <a:defRPr kumimoji="1">
                <a:solidFill>
                  <a:srgbClr val="003399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0000"/>
              <a:buBlip>
                <a:blip r:embed="rId6"/>
              </a:buBlip>
              <a:defRPr kumimoji="1">
                <a:solidFill>
                  <a:srgbClr val="003399"/>
                </a:solidFill>
                <a:latin typeface="+mn-lt"/>
              </a:defRPr>
            </a:lvl9pPr>
          </a:lstStyle>
          <a:p>
            <a:r>
              <a:rPr lang="el-GR" sz="2400" dirty="0" smtClean="0">
                <a:solidFill>
                  <a:schemeClr val="tx1"/>
                </a:solidFill>
              </a:rPr>
              <a:t>Το επόμενο </a:t>
            </a:r>
            <a:r>
              <a:rPr lang="en-US" sz="2400" dirty="0" smtClean="0">
                <a:solidFill>
                  <a:schemeClr val="tx1"/>
                </a:solidFill>
              </a:rPr>
              <a:t>pixel </a:t>
            </a:r>
            <a:r>
              <a:rPr lang="el-GR" sz="2400" dirty="0" smtClean="0">
                <a:solidFill>
                  <a:schemeClr val="tx1"/>
                </a:solidFill>
              </a:rPr>
              <a:t>προσκηνίου στην τέταρτη γραμμή είναι το </a:t>
            </a:r>
            <a:r>
              <a:rPr lang="el-GR" sz="2400" dirty="0" smtClean="0">
                <a:solidFill>
                  <a:srgbClr val="FF6200"/>
                </a:solidFill>
              </a:rPr>
              <a:t>(4,2) </a:t>
            </a:r>
            <a:r>
              <a:rPr lang="el-GR" sz="2400" dirty="0" smtClean="0">
                <a:solidFill>
                  <a:schemeClr val="tx1"/>
                </a:solidFill>
              </a:rPr>
              <a:t>το οποίο δεν έχει (</a:t>
            </a:r>
            <a:r>
              <a:rPr lang="el-GR" sz="2400" dirty="0" err="1" smtClean="0">
                <a:solidFill>
                  <a:schemeClr val="tx1"/>
                </a:solidFill>
              </a:rPr>
              <a:t>πανω</a:t>
            </a:r>
            <a:r>
              <a:rPr lang="el-GR" sz="2400" dirty="0" smtClean="0">
                <a:solidFill>
                  <a:schemeClr val="tx1"/>
                </a:solidFill>
              </a:rPr>
              <a:t>-αριστερά) 4-γείτονες οπότε και του αναθέτουμε μια καινούρια κλάση </a:t>
            </a:r>
            <a:r>
              <a:rPr lang="el-GR" sz="2400" dirty="0" smtClean="0">
                <a:solidFill>
                  <a:srgbClr val="00FF00"/>
                </a:solidFill>
              </a:rPr>
              <a:t>5</a:t>
            </a:r>
            <a:r>
              <a:rPr lang="el-GR" sz="2400" dirty="0" smtClean="0">
                <a:solidFill>
                  <a:schemeClr val="tx1"/>
                </a:solidFill>
              </a:rPr>
              <a:t>.</a:t>
            </a:r>
          </a:p>
          <a:p>
            <a:r>
              <a:rPr lang="el-GR" sz="2400" dirty="0" smtClean="0">
                <a:solidFill>
                  <a:schemeClr val="tx1"/>
                </a:solidFill>
              </a:rPr>
              <a:t>Το διπλανό του </a:t>
            </a:r>
            <a:r>
              <a:rPr lang="en-US" sz="2400" dirty="0" smtClean="0">
                <a:solidFill>
                  <a:schemeClr val="tx1"/>
                </a:solidFill>
              </a:rPr>
              <a:t>pixel </a:t>
            </a:r>
            <a:r>
              <a:rPr lang="el-GR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(4,3) </a:t>
            </a:r>
            <a:r>
              <a:rPr lang="el-GR" sz="2400" dirty="0">
                <a:solidFill>
                  <a:schemeClr val="tx1"/>
                </a:solidFill>
              </a:rPr>
              <a:t>έχει δύο 4-γείτονες προσκηνίου με διαφορετικές όμως ετικέτες. Του δίνουμε την ετικέτα </a:t>
            </a:r>
            <a:r>
              <a:rPr lang="el-GR" sz="2400" dirty="0">
                <a:solidFill>
                  <a:srgbClr val="7030A0"/>
                </a:solidFill>
              </a:rPr>
              <a:t>4</a:t>
            </a:r>
            <a:r>
              <a:rPr lang="el-GR" sz="2400" dirty="0" smtClean="0">
                <a:solidFill>
                  <a:srgbClr val="003399"/>
                </a:solidFill>
              </a:rPr>
              <a:t> </a:t>
            </a:r>
            <a:r>
              <a:rPr lang="el-GR" sz="2400" dirty="0">
                <a:solidFill>
                  <a:schemeClr val="tx1"/>
                </a:solidFill>
              </a:rPr>
              <a:t>και σημειώνουμε ότι οι ετικέτες </a:t>
            </a:r>
            <a:r>
              <a:rPr lang="el-GR" sz="2400" dirty="0" smtClean="0">
                <a:solidFill>
                  <a:srgbClr val="7030A0"/>
                </a:solidFill>
              </a:rPr>
              <a:t>4,</a:t>
            </a:r>
            <a:r>
              <a:rPr lang="el-GR" sz="2400" dirty="0">
                <a:solidFill>
                  <a:srgbClr val="00FF00"/>
                </a:solidFill>
              </a:rPr>
              <a:t> 5</a:t>
            </a:r>
            <a:r>
              <a:rPr lang="el-GR" sz="2400" dirty="0" smtClean="0">
                <a:solidFill>
                  <a:srgbClr val="003399"/>
                </a:solidFill>
              </a:rPr>
              <a:t> </a:t>
            </a:r>
            <a:r>
              <a:rPr lang="el-GR" sz="2400" dirty="0">
                <a:solidFill>
                  <a:schemeClr val="tx1"/>
                </a:solidFill>
              </a:rPr>
              <a:t>είναι ισοδύναμες. </a:t>
            </a:r>
            <a:endParaRPr lang="el-GR" sz="2400" dirty="0" smtClean="0">
              <a:solidFill>
                <a:schemeClr val="tx1"/>
              </a:solidFill>
            </a:endParaRPr>
          </a:p>
          <a:p>
            <a:r>
              <a:rPr lang="el-GR" sz="2400" dirty="0" smtClean="0">
                <a:solidFill>
                  <a:schemeClr val="tx1"/>
                </a:solidFill>
              </a:rPr>
              <a:t>Συμπληρώνοντας το πρώτο βήμα έχουμε 2 ισοδύναμες ομάδες ετικετών:</a:t>
            </a:r>
          </a:p>
          <a:p>
            <a:pPr marL="0" indent="0" algn="ctr">
              <a:buNone/>
            </a:pPr>
            <a:r>
              <a:rPr lang="el-GR" sz="2400" dirty="0" smtClean="0">
                <a:solidFill>
                  <a:schemeClr val="tx1"/>
                </a:solidFill>
              </a:rPr>
              <a:t>{1,2} και {3,4,5}</a:t>
            </a:r>
          </a:p>
          <a:p>
            <a:pPr marL="0" indent="0" algn="ctr">
              <a:buNone/>
            </a:pPr>
            <a:r>
              <a:rPr lang="el-GR" sz="2400" dirty="0" smtClean="0">
                <a:solidFill>
                  <a:schemeClr val="tx1"/>
                </a:solidFill>
              </a:rPr>
              <a:t>Δίνουμε την νέα ετικέτα ‘1’ στην πρώτη ομάδα ετικετών {1,2} και ‘2’ στην δεύτερη {3,4,5}</a:t>
            </a:r>
            <a:endParaRPr lang="en-US" sz="2400" dirty="0">
              <a:solidFill>
                <a:schemeClr val="tx1"/>
              </a:solidFill>
            </a:endParaRPr>
          </a:p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813134" y="2802414"/>
            <a:ext cx="2872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600" b="1" dirty="0">
                <a:solidFill>
                  <a:srgbClr val="003399"/>
                </a:solidFill>
              </a:rPr>
              <a:t>1</a:t>
            </a:r>
            <a:endParaRPr lang="en-US" sz="1600" b="1" dirty="0"/>
          </a:p>
        </p:txBody>
      </p:sp>
      <p:sp>
        <p:nvSpPr>
          <p:cNvPr id="8" name="Rectangle 7"/>
          <p:cNvSpPr/>
          <p:nvPr/>
        </p:nvSpPr>
        <p:spPr>
          <a:xfrm>
            <a:off x="7342604" y="3162454"/>
            <a:ext cx="2872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600" b="1" dirty="0">
                <a:solidFill>
                  <a:srgbClr val="00B050"/>
                </a:solidFill>
              </a:rPr>
              <a:t>2</a:t>
            </a:r>
            <a:endParaRPr lang="en-US" sz="1600" b="1" dirty="0"/>
          </a:p>
        </p:txBody>
      </p:sp>
      <p:sp>
        <p:nvSpPr>
          <p:cNvPr id="9" name="Rectangle 8"/>
          <p:cNvSpPr/>
          <p:nvPr/>
        </p:nvSpPr>
        <p:spPr>
          <a:xfrm>
            <a:off x="7817671" y="3164504"/>
            <a:ext cx="2872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600" b="1" dirty="0">
                <a:solidFill>
                  <a:srgbClr val="003399"/>
                </a:solidFill>
              </a:rPr>
              <a:t>1</a:t>
            </a:r>
            <a:endParaRPr lang="en-US" sz="1600" b="1" dirty="0"/>
          </a:p>
        </p:txBody>
      </p:sp>
      <p:sp>
        <p:nvSpPr>
          <p:cNvPr id="3" name="Rectangle 2"/>
          <p:cNvSpPr/>
          <p:nvPr/>
        </p:nvSpPr>
        <p:spPr>
          <a:xfrm>
            <a:off x="8721060" y="3162454"/>
            <a:ext cx="2872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600" b="1" dirty="0">
                <a:solidFill>
                  <a:srgbClr val="C00000"/>
                </a:solidFill>
              </a:rPr>
              <a:t>3</a:t>
            </a:r>
            <a:endParaRPr lang="en-US" sz="1600" b="1" dirty="0"/>
          </a:p>
        </p:txBody>
      </p:sp>
      <p:sp>
        <p:nvSpPr>
          <p:cNvPr id="10" name="Rectangle 9"/>
          <p:cNvSpPr/>
          <p:nvPr/>
        </p:nvSpPr>
        <p:spPr>
          <a:xfrm>
            <a:off x="8258006" y="3553271"/>
            <a:ext cx="2744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400" b="1" dirty="0">
                <a:solidFill>
                  <a:srgbClr val="7030A0"/>
                </a:solidFill>
              </a:rPr>
              <a:t>4</a:t>
            </a:r>
            <a:endParaRPr lang="en-US" sz="1400" b="1" dirty="0"/>
          </a:p>
        </p:txBody>
      </p:sp>
      <p:sp>
        <p:nvSpPr>
          <p:cNvPr id="11" name="Rectangle 10"/>
          <p:cNvSpPr/>
          <p:nvPr/>
        </p:nvSpPr>
        <p:spPr>
          <a:xfrm>
            <a:off x="8719502" y="3543280"/>
            <a:ext cx="2872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600" b="1" dirty="0">
                <a:solidFill>
                  <a:srgbClr val="C00000"/>
                </a:solidFill>
              </a:rPr>
              <a:t>3</a:t>
            </a:r>
            <a:endParaRPr lang="en-US" sz="1600" b="1" dirty="0"/>
          </a:p>
        </p:txBody>
      </p:sp>
      <p:sp>
        <p:nvSpPr>
          <p:cNvPr id="12" name="Rectangle 11"/>
          <p:cNvSpPr/>
          <p:nvPr/>
        </p:nvSpPr>
        <p:spPr>
          <a:xfrm>
            <a:off x="7825958" y="3933056"/>
            <a:ext cx="2744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400" b="1" dirty="0">
                <a:solidFill>
                  <a:srgbClr val="00FF00"/>
                </a:solidFill>
              </a:rPr>
              <a:t>5</a:t>
            </a:r>
            <a:endParaRPr lang="en-US" sz="1400" b="1" dirty="0"/>
          </a:p>
        </p:txBody>
      </p:sp>
      <p:sp>
        <p:nvSpPr>
          <p:cNvPr id="13" name="Rectangle 12"/>
          <p:cNvSpPr/>
          <p:nvPr/>
        </p:nvSpPr>
        <p:spPr>
          <a:xfrm>
            <a:off x="8258006" y="3931115"/>
            <a:ext cx="2744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400" b="1" dirty="0">
                <a:solidFill>
                  <a:srgbClr val="7030A0"/>
                </a:solidFill>
              </a:rPr>
              <a:t>4</a:t>
            </a:r>
            <a:endParaRPr lang="en-US" sz="1400" b="1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7342604" y="4077072"/>
            <a:ext cx="360040" cy="0"/>
          </a:xfrm>
          <a:prstGeom prst="straightConnector1">
            <a:avLst/>
          </a:prstGeom>
          <a:ln>
            <a:solidFill>
              <a:srgbClr val="FF62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5163107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400" dirty="0" smtClean="0"/>
              <a:t>Αλγόριθμος για Χαρακτηρισμό συνδεδεμένων περιοχών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4446575"/>
              </p:ext>
            </p:extLst>
          </p:nvPr>
        </p:nvGraphicFramePr>
        <p:xfrm>
          <a:off x="4574086" y="3284984"/>
          <a:ext cx="1800200" cy="1483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50050"/>
                <a:gridCol w="450050"/>
                <a:gridCol w="450050"/>
                <a:gridCol w="45005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87928" y="1196752"/>
            <a:ext cx="8388528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33"/>
              </a:buClr>
              <a:buSzPct val="90000"/>
              <a:buFont typeface="Wingdings" pitchFamily="2" charset="2"/>
              <a:buBlip>
                <a:blip r:embed="rId2"/>
              </a:buBlip>
              <a:defRPr kumimoji="1" sz="28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80000"/>
              <a:buFont typeface="Wingdings" pitchFamily="2" charset="2"/>
              <a:buBlip>
                <a:blip r:embed="rId3"/>
              </a:buBlip>
              <a:defRPr kumimoji="1" sz="24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Blip>
                <a:blip r:embed="rId4"/>
              </a:buBlip>
              <a:defRPr kumimoji="1" sz="20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Blip>
                <a:blip r:embed="rId5"/>
              </a:buBlip>
              <a:defRPr kumimoji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0000"/>
              <a:buBlip>
                <a:blip r:embed="rId6"/>
              </a:buBlip>
              <a:defRPr kumimoji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0000"/>
              <a:buBlip>
                <a:blip r:embed="rId6"/>
              </a:buBlip>
              <a:defRPr kumimoji="1">
                <a:solidFill>
                  <a:srgbClr val="003399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0000"/>
              <a:buBlip>
                <a:blip r:embed="rId6"/>
              </a:buBlip>
              <a:defRPr kumimoji="1">
                <a:solidFill>
                  <a:srgbClr val="003399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0000"/>
              <a:buBlip>
                <a:blip r:embed="rId6"/>
              </a:buBlip>
              <a:defRPr kumimoji="1">
                <a:solidFill>
                  <a:srgbClr val="003399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0000"/>
              <a:buBlip>
                <a:blip r:embed="rId6"/>
              </a:buBlip>
              <a:defRPr kumimoji="1">
                <a:solidFill>
                  <a:srgbClr val="003399"/>
                </a:solidFill>
                <a:latin typeface="+mn-lt"/>
              </a:defRPr>
            </a:lvl9pPr>
          </a:lstStyle>
          <a:p>
            <a:r>
              <a:rPr lang="el-GR" sz="2400" dirty="0" smtClean="0">
                <a:solidFill>
                  <a:schemeClr val="tx1"/>
                </a:solidFill>
              </a:rPr>
              <a:t>Το τελευταίο βήμα είναι να περάσουμε ξανά από όλα τα </a:t>
            </a:r>
            <a:r>
              <a:rPr lang="en-US" sz="2400" dirty="0" smtClean="0">
                <a:solidFill>
                  <a:schemeClr val="tx1"/>
                </a:solidFill>
              </a:rPr>
              <a:t>pixels </a:t>
            </a:r>
            <a:r>
              <a:rPr lang="el-GR" sz="2400" dirty="0" smtClean="0">
                <a:solidFill>
                  <a:schemeClr val="tx1"/>
                </a:solidFill>
              </a:rPr>
              <a:t>με ετικέτα 1 ή 2 </a:t>
            </a:r>
            <a:r>
              <a:rPr lang="el-GR" sz="2400" dirty="0">
                <a:solidFill>
                  <a:schemeClr val="tx1"/>
                </a:solidFill>
              </a:rPr>
              <a:t>(πρώτη ομάδα ετικετών {1,2})και </a:t>
            </a:r>
            <a:r>
              <a:rPr lang="el-GR" sz="2400" dirty="0" smtClean="0">
                <a:solidFill>
                  <a:schemeClr val="tx1"/>
                </a:solidFill>
              </a:rPr>
              <a:t>να τους αναθέσουμε νέα ετικέτα ‘1’ και σε αυτά με ετικέτα 3 ή 4 ή 5 (δεύτερη </a:t>
            </a:r>
            <a:r>
              <a:rPr lang="el-GR" sz="2400" dirty="0">
                <a:solidFill>
                  <a:schemeClr val="tx1"/>
                </a:solidFill>
              </a:rPr>
              <a:t>ομάδα {3,4,5</a:t>
            </a:r>
            <a:r>
              <a:rPr lang="el-GR" sz="2400" dirty="0" smtClean="0">
                <a:solidFill>
                  <a:schemeClr val="tx1"/>
                </a:solidFill>
              </a:rPr>
              <a:t>}),την νέα ετικέτα ‘2’.</a:t>
            </a:r>
          </a:p>
          <a:p>
            <a:endParaRPr lang="el-GR" sz="2400" dirty="0">
              <a:solidFill>
                <a:schemeClr val="tx1"/>
              </a:solidFill>
            </a:endParaRPr>
          </a:p>
          <a:p>
            <a:endParaRPr lang="el-GR" sz="2400" dirty="0" smtClean="0">
              <a:solidFill>
                <a:schemeClr val="tx1"/>
              </a:solidFill>
            </a:endParaRPr>
          </a:p>
          <a:p>
            <a:endParaRPr lang="el-GR" sz="2400" dirty="0">
              <a:solidFill>
                <a:schemeClr val="tx1"/>
              </a:solidFill>
            </a:endParaRPr>
          </a:p>
          <a:p>
            <a:endParaRPr lang="el-GR" sz="2400" dirty="0" smtClean="0">
              <a:solidFill>
                <a:schemeClr val="tx1"/>
              </a:solidFill>
            </a:endParaRPr>
          </a:p>
          <a:p>
            <a:endParaRPr lang="el-GR" sz="24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l-GR" sz="2400" dirty="0">
              <a:solidFill>
                <a:schemeClr val="tx1"/>
              </a:solidFill>
            </a:endParaRPr>
          </a:p>
          <a:p>
            <a:r>
              <a:rPr lang="el-GR" sz="2400" dirty="0" smtClean="0">
                <a:solidFill>
                  <a:schemeClr val="tx1"/>
                </a:solidFill>
              </a:rPr>
              <a:t>Με αυτόν τον τρόπο ολοκληρώνεται ο αλγόριθμος</a:t>
            </a:r>
            <a:endParaRPr lang="en-US" sz="2400" dirty="0">
              <a:solidFill>
                <a:schemeClr val="tx1"/>
              </a:solidFill>
            </a:endParaRPr>
          </a:p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46471" y="3306470"/>
            <a:ext cx="2872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600" b="1" dirty="0"/>
              <a:t>1</a:t>
            </a:r>
            <a:endParaRPr lang="en-US" sz="1600" b="1" dirty="0"/>
          </a:p>
        </p:txBody>
      </p:sp>
      <p:sp>
        <p:nvSpPr>
          <p:cNvPr id="8" name="Rectangle 7"/>
          <p:cNvSpPr/>
          <p:nvPr/>
        </p:nvSpPr>
        <p:spPr>
          <a:xfrm>
            <a:off x="4775941" y="3666510"/>
            <a:ext cx="2872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600" b="1" dirty="0" smtClean="0"/>
              <a:t>1</a:t>
            </a:r>
            <a:endParaRPr lang="en-US" sz="1600" b="1" dirty="0"/>
          </a:p>
        </p:txBody>
      </p:sp>
      <p:sp>
        <p:nvSpPr>
          <p:cNvPr id="9" name="Rectangle 8"/>
          <p:cNvSpPr/>
          <p:nvPr/>
        </p:nvSpPr>
        <p:spPr>
          <a:xfrm>
            <a:off x="5251008" y="3668560"/>
            <a:ext cx="2872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600" b="1" dirty="0"/>
              <a:t>1</a:t>
            </a:r>
            <a:endParaRPr lang="en-US" sz="1600" b="1" dirty="0"/>
          </a:p>
        </p:txBody>
      </p:sp>
      <p:sp>
        <p:nvSpPr>
          <p:cNvPr id="3" name="Rectangle 2"/>
          <p:cNvSpPr/>
          <p:nvPr/>
        </p:nvSpPr>
        <p:spPr>
          <a:xfrm>
            <a:off x="6154397" y="3666510"/>
            <a:ext cx="2872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600" b="1" dirty="0" smtClean="0"/>
              <a:t>2</a:t>
            </a:r>
            <a:endParaRPr lang="en-US" sz="1600" b="1" dirty="0"/>
          </a:p>
        </p:txBody>
      </p:sp>
      <p:sp>
        <p:nvSpPr>
          <p:cNvPr id="10" name="Rectangle 9"/>
          <p:cNvSpPr/>
          <p:nvPr/>
        </p:nvSpPr>
        <p:spPr>
          <a:xfrm>
            <a:off x="5691343" y="4057327"/>
            <a:ext cx="2744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400" b="1" dirty="0" smtClean="0"/>
              <a:t>2</a:t>
            </a:r>
            <a:endParaRPr lang="en-US" sz="1400" b="1" dirty="0"/>
          </a:p>
        </p:txBody>
      </p:sp>
      <p:sp>
        <p:nvSpPr>
          <p:cNvPr id="11" name="Rectangle 10"/>
          <p:cNvSpPr/>
          <p:nvPr/>
        </p:nvSpPr>
        <p:spPr>
          <a:xfrm>
            <a:off x="6152839" y="4047336"/>
            <a:ext cx="2872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600" b="1" dirty="0" smtClean="0"/>
              <a:t>2</a:t>
            </a:r>
            <a:endParaRPr lang="en-US" sz="1600" b="1" dirty="0"/>
          </a:p>
        </p:txBody>
      </p:sp>
      <p:sp>
        <p:nvSpPr>
          <p:cNvPr id="12" name="Rectangle 11"/>
          <p:cNvSpPr/>
          <p:nvPr/>
        </p:nvSpPr>
        <p:spPr>
          <a:xfrm>
            <a:off x="5259295" y="4437112"/>
            <a:ext cx="2744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400" b="1" dirty="0" smtClean="0"/>
              <a:t>2</a:t>
            </a:r>
            <a:endParaRPr lang="en-US" sz="1400" b="1" dirty="0"/>
          </a:p>
        </p:txBody>
      </p:sp>
      <p:sp>
        <p:nvSpPr>
          <p:cNvPr id="13" name="Rectangle 12"/>
          <p:cNvSpPr/>
          <p:nvPr/>
        </p:nvSpPr>
        <p:spPr>
          <a:xfrm>
            <a:off x="5691343" y="4435171"/>
            <a:ext cx="2744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400" b="1" dirty="0" smtClean="0"/>
              <a:t>2</a:t>
            </a:r>
            <a:endParaRPr lang="en-US" sz="1400" b="1" dirty="0"/>
          </a:p>
        </p:txBody>
      </p:sp>
      <p:graphicFrame>
        <p:nvGraphicFramePr>
          <p:cNvPr id="1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8936287"/>
              </p:ext>
            </p:extLst>
          </p:nvPr>
        </p:nvGraphicFramePr>
        <p:xfrm>
          <a:off x="1979712" y="3284984"/>
          <a:ext cx="1800200" cy="1483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50050"/>
                <a:gridCol w="450050"/>
                <a:gridCol w="450050"/>
                <a:gridCol w="45005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FF62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en-US" dirty="0" smtClean="0">
                        <a:solidFill>
                          <a:srgbClr val="FF62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en-US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FF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en-US" dirty="0" smtClean="0">
                        <a:solidFill>
                          <a:srgbClr val="FF00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en-US" dirty="0" smtClean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en-US" dirty="0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en-US" dirty="0" smtClean="0">
                        <a:solidFill>
                          <a:srgbClr val="00B0F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FF62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en-US" dirty="0" smtClean="0">
                        <a:solidFill>
                          <a:srgbClr val="FF62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en-US" dirty="0" smtClean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5" name="Rectangle 14"/>
          <p:cNvSpPr/>
          <p:nvPr/>
        </p:nvSpPr>
        <p:spPr>
          <a:xfrm>
            <a:off x="2652097" y="3306470"/>
            <a:ext cx="2872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600" b="1" dirty="0">
                <a:solidFill>
                  <a:srgbClr val="003399"/>
                </a:solidFill>
              </a:rPr>
              <a:t>1</a:t>
            </a:r>
            <a:endParaRPr lang="en-US" sz="1600" b="1" dirty="0"/>
          </a:p>
        </p:txBody>
      </p:sp>
      <p:sp>
        <p:nvSpPr>
          <p:cNvPr id="16" name="Rectangle 15"/>
          <p:cNvSpPr/>
          <p:nvPr/>
        </p:nvSpPr>
        <p:spPr>
          <a:xfrm>
            <a:off x="2181567" y="3666510"/>
            <a:ext cx="2872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600" b="1" dirty="0">
                <a:solidFill>
                  <a:srgbClr val="00B050"/>
                </a:solidFill>
              </a:rPr>
              <a:t>2</a:t>
            </a:r>
            <a:endParaRPr lang="en-US" sz="1600" b="1" dirty="0"/>
          </a:p>
        </p:txBody>
      </p:sp>
      <p:sp>
        <p:nvSpPr>
          <p:cNvPr id="17" name="Rectangle 16"/>
          <p:cNvSpPr/>
          <p:nvPr/>
        </p:nvSpPr>
        <p:spPr>
          <a:xfrm>
            <a:off x="2656634" y="3668560"/>
            <a:ext cx="2872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600" b="1" dirty="0">
                <a:solidFill>
                  <a:srgbClr val="003399"/>
                </a:solidFill>
              </a:rPr>
              <a:t>1</a:t>
            </a:r>
            <a:endParaRPr lang="en-US" sz="1600" b="1" dirty="0"/>
          </a:p>
        </p:txBody>
      </p:sp>
      <p:sp>
        <p:nvSpPr>
          <p:cNvPr id="18" name="Rectangle 17"/>
          <p:cNvSpPr/>
          <p:nvPr/>
        </p:nvSpPr>
        <p:spPr>
          <a:xfrm>
            <a:off x="3560023" y="3666510"/>
            <a:ext cx="2872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600" b="1" dirty="0">
                <a:solidFill>
                  <a:srgbClr val="C00000"/>
                </a:solidFill>
              </a:rPr>
              <a:t>3</a:t>
            </a:r>
            <a:endParaRPr lang="en-US" sz="1600" b="1" dirty="0"/>
          </a:p>
        </p:txBody>
      </p:sp>
      <p:sp>
        <p:nvSpPr>
          <p:cNvPr id="19" name="Rectangle 18"/>
          <p:cNvSpPr/>
          <p:nvPr/>
        </p:nvSpPr>
        <p:spPr>
          <a:xfrm>
            <a:off x="3096969" y="4057327"/>
            <a:ext cx="2744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400" b="1" dirty="0">
                <a:solidFill>
                  <a:srgbClr val="7030A0"/>
                </a:solidFill>
              </a:rPr>
              <a:t>4</a:t>
            </a:r>
            <a:endParaRPr lang="en-US" sz="1400" b="1" dirty="0"/>
          </a:p>
        </p:txBody>
      </p:sp>
      <p:sp>
        <p:nvSpPr>
          <p:cNvPr id="20" name="Rectangle 19"/>
          <p:cNvSpPr/>
          <p:nvPr/>
        </p:nvSpPr>
        <p:spPr>
          <a:xfrm>
            <a:off x="3558465" y="4047336"/>
            <a:ext cx="2872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600" b="1" dirty="0">
                <a:solidFill>
                  <a:srgbClr val="C00000"/>
                </a:solidFill>
              </a:rPr>
              <a:t>3</a:t>
            </a:r>
            <a:endParaRPr lang="en-US" sz="1600" b="1" dirty="0"/>
          </a:p>
        </p:txBody>
      </p:sp>
      <p:sp>
        <p:nvSpPr>
          <p:cNvPr id="21" name="Rectangle 20"/>
          <p:cNvSpPr/>
          <p:nvPr/>
        </p:nvSpPr>
        <p:spPr>
          <a:xfrm>
            <a:off x="2664921" y="4437112"/>
            <a:ext cx="2744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400" b="1" dirty="0">
                <a:solidFill>
                  <a:srgbClr val="00FF00"/>
                </a:solidFill>
              </a:rPr>
              <a:t>5</a:t>
            </a:r>
            <a:endParaRPr lang="en-US" sz="1400" b="1" dirty="0"/>
          </a:p>
        </p:txBody>
      </p:sp>
      <p:sp>
        <p:nvSpPr>
          <p:cNvPr id="22" name="Rectangle 21"/>
          <p:cNvSpPr/>
          <p:nvPr/>
        </p:nvSpPr>
        <p:spPr>
          <a:xfrm>
            <a:off x="3096969" y="4435171"/>
            <a:ext cx="2744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400" b="1" dirty="0">
                <a:solidFill>
                  <a:srgbClr val="7030A0"/>
                </a:solidFill>
              </a:rPr>
              <a:t>4</a:t>
            </a:r>
            <a:endParaRPr lang="en-US" sz="1400" b="1" dirty="0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3889516" y="4005064"/>
            <a:ext cx="540554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0627154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400" dirty="0" smtClean="0"/>
              <a:t>Αλγόριθμος για Χαρακτηρισμό συνδεδεμένων περιοχών</a:t>
            </a:r>
            <a:endParaRPr lang="en-US" sz="24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87927" y="1196752"/>
            <a:ext cx="711533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33"/>
              </a:buClr>
              <a:buSzPct val="90000"/>
              <a:buFont typeface="Wingdings" pitchFamily="2" charset="2"/>
              <a:buBlip>
                <a:blip r:embed="rId2"/>
              </a:buBlip>
              <a:defRPr kumimoji="1" sz="28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80000"/>
              <a:buFont typeface="Wingdings" pitchFamily="2" charset="2"/>
              <a:buBlip>
                <a:blip r:embed="rId3"/>
              </a:buBlip>
              <a:defRPr kumimoji="1" sz="24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Blip>
                <a:blip r:embed="rId4"/>
              </a:buBlip>
              <a:defRPr kumimoji="1" sz="20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Blip>
                <a:blip r:embed="rId5"/>
              </a:buBlip>
              <a:defRPr kumimoji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0000"/>
              <a:buBlip>
                <a:blip r:embed="rId6"/>
              </a:buBlip>
              <a:defRPr kumimoji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0000"/>
              <a:buBlip>
                <a:blip r:embed="rId6"/>
              </a:buBlip>
              <a:defRPr kumimoji="1">
                <a:solidFill>
                  <a:srgbClr val="003399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0000"/>
              <a:buBlip>
                <a:blip r:embed="rId6"/>
              </a:buBlip>
              <a:defRPr kumimoji="1">
                <a:solidFill>
                  <a:srgbClr val="003399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0000"/>
              <a:buBlip>
                <a:blip r:embed="rId6"/>
              </a:buBlip>
              <a:defRPr kumimoji="1">
                <a:solidFill>
                  <a:srgbClr val="003399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0000"/>
              <a:buBlip>
                <a:blip r:embed="rId6"/>
              </a:buBlip>
              <a:defRPr kumimoji="1">
                <a:solidFill>
                  <a:srgbClr val="003399"/>
                </a:solidFill>
                <a:latin typeface="+mn-lt"/>
              </a:defRPr>
            </a:lvl9pPr>
          </a:lstStyle>
          <a:p>
            <a:r>
              <a:rPr lang="el-GR" sz="2700" kern="0" dirty="0" smtClean="0"/>
              <a:t>Η επέκταση του αλγορίθμου για επισήμανση (</a:t>
            </a:r>
            <a:r>
              <a:rPr lang="en-US" sz="2700" kern="0" dirty="0" smtClean="0"/>
              <a:t>labelling</a:t>
            </a:r>
            <a:r>
              <a:rPr lang="el-GR" sz="2700" kern="0" dirty="0" smtClean="0"/>
              <a:t>) των 8-συστατικών μιας δυαδικής εικόνας είναι εύκολη.</a:t>
            </a:r>
            <a:endParaRPr lang="en-US" sz="2700" kern="0" dirty="0" smtClean="0"/>
          </a:p>
          <a:p>
            <a:r>
              <a:rPr lang="el-GR" sz="2700" kern="0" dirty="0" smtClean="0"/>
              <a:t>Στον </a:t>
            </a:r>
            <a:r>
              <a:rPr lang="el-GR" sz="2700" kern="0" dirty="0"/>
              <a:t>αλγόριθμο</a:t>
            </a:r>
            <a:r>
              <a:rPr lang="el-GR" sz="2700" kern="0" dirty="0" smtClean="0"/>
              <a:t> θα ορίσουμε 8-γειτνίαση </a:t>
            </a:r>
            <a:r>
              <a:rPr lang="el-GR" sz="2700" b="1" kern="0" dirty="0" smtClean="0"/>
              <a:t>μόνο</a:t>
            </a:r>
            <a:r>
              <a:rPr lang="el-GR" sz="2700" kern="0" dirty="0" smtClean="0"/>
              <a:t> α)</a:t>
            </a:r>
            <a:r>
              <a:rPr lang="el-GR" sz="2700" kern="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90</a:t>
            </a:r>
            <a:r>
              <a:rPr lang="el-GR" sz="2700" kern="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° </a:t>
            </a:r>
            <a:r>
              <a:rPr lang="el-GR" sz="2700" kern="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πάνω και αριστερά (</a:t>
            </a:r>
            <a:r>
              <a:rPr lang="en-US" sz="2700" kern="0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k,u</a:t>
            </a:r>
            <a:r>
              <a:rPr lang="en-US" sz="2700" kern="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)</a:t>
            </a:r>
            <a:r>
              <a:rPr lang="el-GR" sz="2700" kern="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sz="2700" kern="0" dirty="0" smtClean="0"/>
              <a:t>και </a:t>
            </a:r>
            <a:r>
              <a:rPr lang="el-GR" sz="2700" kern="0" dirty="0">
                <a:solidFill>
                  <a:srgbClr val="0070C0"/>
                </a:solidFill>
              </a:rPr>
              <a:t>β</a:t>
            </a:r>
            <a:r>
              <a:rPr lang="el-GR" sz="2700" kern="0" dirty="0" smtClean="0">
                <a:solidFill>
                  <a:srgbClr val="0070C0"/>
                </a:solidFill>
              </a:rPr>
              <a:t>)διαγώνια πάνω αριστερά και διαγώνια πάνω δεξιά</a:t>
            </a:r>
            <a:r>
              <a:rPr lang="en-US" sz="2700" kern="0" dirty="0" smtClean="0">
                <a:solidFill>
                  <a:srgbClr val="0070C0"/>
                </a:solidFill>
              </a:rPr>
              <a:t> (</a:t>
            </a:r>
            <a:r>
              <a:rPr lang="en-US" sz="2700" kern="0" dirty="0" err="1" smtClean="0">
                <a:solidFill>
                  <a:srgbClr val="0070C0"/>
                </a:solidFill>
              </a:rPr>
              <a:t>d,e</a:t>
            </a:r>
            <a:r>
              <a:rPr lang="en-US" sz="2700" kern="0" dirty="0" smtClean="0">
                <a:solidFill>
                  <a:srgbClr val="0070C0"/>
                </a:solidFill>
              </a:rPr>
              <a:t>),</a:t>
            </a:r>
            <a:r>
              <a:rPr lang="el-GR" sz="2700" kern="0" dirty="0" smtClean="0">
                <a:solidFill>
                  <a:srgbClr val="0070C0"/>
                </a:solidFill>
              </a:rPr>
              <a:t> </a:t>
            </a:r>
            <a:r>
              <a:rPr lang="el-GR" sz="2700" kern="0" dirty="0"/>
              <a:t>του </a:t>
            </a:r>
            <a:r>
              <a:rPr lang="en-US" sz="2700" kern="0" dirty="0"/>
              <a:t>pixel </a:t>
            </a:r>
            <a:r>
              <a:rPr lang="en-US" sz="2700" kern="0" dirty="0" smtClean="0"/>
              <a:t>(p) </a:t>
            </a:r>
            <a:r>
              <a:rPr lang="el-GR" sz="2700" kern="0" dirty="0" smtClean="0"/>
              <a:t>όπως </a:t>
            </a:r>
            <a:r>
              <a:rPr lang="el-GR" sz="2700" kern="0" dirty="0"/>
              <a:t>φαίνεται στο διπλανό σχήμα.</a:t>
            </a:r>
          </a:p>
          <a:p>
            <a:r>
              <a:rPr lang="el-GR" sz="2700" kern="0" dirty="0"/>
              <a:t>Τα </a:t>
            </a:r>
            <a:r>
              <a:rPr lang="en-US" sz="2700" kern="0" dirty="0"/>
              <a:t>pixels (</a:t>
            </a:r>
            <a:r>
              <a:rPr lang="en-US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●</a:t>
            </a:r>
            <a:r>
              <a:rPr lang="en-US" sz="2700" kern="0" dirty="0"/>
              <a:t>) </a:t>
            </a:r>
            <a:r>
              <a:rPr lang="el-GR" sz="2700" kern="0" dirty="0"/>
              <a:t>αποτελούν το προσκήνιο (=1 σε δυαδικές εικόνες) της εικόνας και τα κενά (=0 σε δυαδικές εικόνες) στο παρασκήνιο.</a:t>
            </a:r>
          </a:p>
          <a:p>
            <a:endParaRPr lang="en-US" sz="2700" dirty="0">
              <a:solidFill>
                <a:schemeClr val="tx1"/>
              </a:solidFill>
            </a:endParaRPr>
          </a:p>
        </p:txBody>
      </p:sp>
      <p:pic>
        <p:nvPicPr>
          <p:cNvPr id="19" name="Picture 2" descr="https://upload.wikimedia.org/wikipedia/commons/5/5a/Square_8_connectivity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7273" y="2780928"/>
            <a:ext cx="1417340" cy="1417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0" name="Straight Arrow Connector 19"/>
          <p:cNvCxnSpPr/>
          <p:nvPr/>
        </p:nvCxnSpPr>
        <p:spPr>
          <a:xfrm flipV="1">
            <a:off x="8255943" y="3168071"/>
            <a:ext cx="0" cy="216024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7895903" y="3511407"/>
            <a:ext cx="216024" cy="0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8255943" y="3456103"/>
            <a:ext cx="288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p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255943" y="2952047"/>
            <a:ext cx="288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u</a:t>
            </a:r>
            <a:endParaRPr lang="en-US" sz="1400" dirty="0"/>
          </a:p>
        </p:txBody>
      </p:sp>
      <p:sp>
        <p:nvSpPr>
          <p:cNvPr id="24" name="TextBox 23"/>
          <p:cNvSpPr txBox="1"/>
          <p:nvPr/>
        </p:nvSpPr>
        <p:spPr>
          <a:xfrm>
            <a:off x="7730432" y="3489598"/>
            <a:ext cx="288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k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 flipH="1" flipV="1">
            <a:off x="7895903" y="3096063"/>
            <a:ext cx="216024" cy="288032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8353619" y="3096063"/>
            <a:ext cx="285152" cy="288032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7771156" y="2855611"/>
            <a:ext cx="288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718503" y="2905006"/>
            <a:ext cx="288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e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835004516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s://upload.wikimedia.org/wikipedia/commons/5/5a/Square_8_connectivity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5782" y="2105358"/>
            <a:ext cx="1417340" cy="1417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400" dirty="0" smtClean="0"/>
              <a:t>Αλγόριθμος για Χαρακτηρισμό συνδεδεμένων περιοχών</a:t>
            </a:r>
            <a:endParaRPr lang="en-US" sz="24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87928" y="1196752"/>
            <a:ext cx="7031786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33"/>
              </a:buClr>
              <a:buSzPct val="90000"/>
              <a:buFont typeface="Wingdings" pitchFamily="2" charset="2"/>
              <a:buBlip>
                <a:blip r:embed="rId3"/>
              </a:buBlip>
              <a:defRPr kumimoji="1" sz="28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80000"/>
              <a:buFont typeface="Wingdings" pitchFamily="2" charset="2"/>
              <a:buBlip>
                <a:blip r:embed="rId4"/>
              </a:buBlip>
              <a:defRPr kumimoji="1" sz="24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Blip>
                <a:blip r:embed="rId5"/>
              </a:buBlip>
              <a:defRPr kumimoji="1" sz="20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Blip>
                <a:blip r:embed="rId6"/>
              </a:buBlip>
              <a:defRPr kumimoji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0000"/>
              <a:buBlip>
                <a:blip r:embed="rId7"/>
              </a:buBlip>
              <a:defRPr kumimoji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0000"/>
              <a:buBlip>
                <a:blip r:embed="rId7"/>
              </a:buBlip>
              <a:defRPr kumimoji="1">
                <a:solidFill>
                  <a:srgbClr val="003399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0000"/>
              <a:buBlip>
                <a:blip r:embed="rId7"/>
              </a:buBlip>
              <a:defRPr kumimoji="1">
                <a:solidFill>
                  <a:srgbClr val="003399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0000"/>
              <a:buBlip>
                <a:blip r:embed="rId7"/>
              </a:buBlip>
              <a:defRPr kumimoji="1">
                <a:solidFill>
                  <a:srgbClr val="003399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0000"/>
              <a:buBlip>
                <a:blip r:embed="rId7"/>
              </a:buBlip>
              <a:defRPr kumimoji="1">
                <a:solidFill>
                  <a:srgbClr val="003399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sz="1700" b="1" kern="0" dirty="0" smtClean="0">
                <a:solidFill>
                  <a:srgbClr val="09771E"/>
                </a:solidFill>
              </a:rPr>
              <a:t>1. </a:t>
            </a:r>
            <a:r>
              <a:rPr lang="el-GR" sz="1700" b="1" kern="0" dirty="0" err="1" smtClean="0">
                <a:solidFill>
                  <a:srgbClr val="09771E"/>
                </a:solidFill>
              </a:rPr>
              <a:t>Σκανάρουμε</a:t>
            </a:r>
            <a:r>
              <a:rPr lang="el-GR" sz="1700" b="1" kern="0" dirty="0" smtClean="0">
                <a:solidFill>
                  <a:srgbClr val="09771E"/>
                </a:solidFill>
              </a:rPr>
              <a:t> </a:t>
            </a:r>
            <a:r>
              <a:rPr lang="el-GR" sz="1700" b="1" kern="0" dirty="0">
                <a:solidFill>
                  <a:srgbClr val="09771E"/>
                </a:solidFill>
              </a:rPr>
              <a:t>την εικόνα από το πάνω αριστερά </a:t>
            </a:r>
            <a:r>
              <a:rPr lang="en-US" sz="1700" b="1" kern="0" dirty="0">
                <a:solidFill>
                  <a:srgbClr val="09771E"/>
                </a:solidFill>
              </a:rPr>
              <a:t>pixel (1,1). </a:t>
            </a:r>
            <a:r>
              <a:rPr lang="el-GR" sz="1700" b="1" kern="0" dirty="0">
                <a:solidFill>
                  <a:srgbClr val="09771E"/>
                </a:solidFill>
              </a:rPr>
              <a:t>Ας υποθέσουμε ότι έχουμε φτάσει στο </a:t>
            </a:r>
            <a:r>
              <a:rPr lang="en-US" sz="1700" b="1" kern="0" dirty="0">
                <a:solidFill>
                  <a:srgbClr val="09771E"/>
                </a:solidFill>
              </a:rPr>
              <a:t>p</a:t>
            </a:r>
            <a:r>
              <a:rPr lang="en-US" sz="1700" b="1" kern="0" dirty="0" smtClean="0">
                <a:solidFill>
                  <a:srgbClr val="09771E"/>
                </a:solidFill>
              </a:rPr>
              <a:t>:</a:t>
            </a:r>
            <a:endParaRPr lang="en-US" sz="1700" b="1" kern="0" dirty="0">
              <a:solidFill>
                <a:srgbClr val="09771E"/>
              </a:solidFill>
            </a:endParaRPr>
          </a:p>
          <a:p>
            <a:pPr>
              <a:spcBef>
                <a:spcPts val="600"/>
              </a:spcBef>
            </a:pPr>
            <a:r>
              <a:rPr lang="el-GR" sz="1700" kern="0" dirty="0" smtClean="0"/>
              <a:t>Αν ανήκει στο παρασκήνιο </a:t>
            </a:r>
            <a:r>
              <a:rPr lang="el-GR" sz="1700" kern="0" dirty="0"/>
              <a:t>προχωράμε στο επόμενο. </a:t>
            </a:r>
            <a:r>
              <a:rPr lang="el-GR" sz="1700" kern="0" dirty="0" smtClean="0"/>
              <a:t>Αλλιώς εξετάζουμε τι είναι τα </a:t>
            </a:r>
            <a:r>
              <a:rPr lang="en-US" sz="1700" kern="0" dirty="0" err="1" smtClean="0"/>
              <a:t>u,k</a:t>
            </a:r>
            <a:r>
              <a:rPr lang="en-US" sz="1700" kern="0" dirty="0" smtClean="0"/>
              <a:t>, </a:t>
            </a:r>
            <a:r>
              <a:rPr lang="en-US" sz="1700" kern="0" dirty="0" err="1" smtClean="0"/>
              <a:t>d,e</a:t>
            </a:r>
            <a:r>
              <a:rPr lang="en-US" sz="1700" kern="0" dirty="0" smtClean="0"/>
              <a:t>. </a:t>
            </a:r>
            <a:r>
              <a:rPr lang="el-GR" sz="1700" kern="0" dirty="0" smtClean="0"/>
              <a:t>Αν όλα ανήκουν στο παρασκήνιο θέτουμε μια νέα κατηγορία/ετικέτα στο </a:t>
            </a:r>
            <a:r>
              <a:rPr lang="en-US" sz="1700" kern="0" dirty="0" smtClean="0"/>
              <a:t>p.</a:t>
            </a:r>
          </a:p>
          <a:p>
            <a:r>
              <a:rPr lang="el-GR" sz="1700" kern="0" dirty="0" smtClean="0"/>
              <a:t>Αν μόνο ένα από αυτά ανήκει στο προσκήνιο τότε το </a:t>
            </a:r>
            <a:r>
              <a:rPr lang="en-US" sz="1700" kern="0" dirty="0" smtClean="0"/>
              <a:t>p </a:t>
            </a:r>
            <a:r>
              <a:rPr lang="el-GR" sz="1700" kern="0" dirty="0" smtClean="0"/>
              <a:t>‘κληρονομεί’ την ετικέτα του.</a:t>
            </a:r>
          </a:p>
          <a:p>
            <a:r>
              <a:rPr lang="el-GR" sz="1700" kern="0" dirty="0" smtClean="0"/>
              <a:t>Αν δύο ή περισσότερα ανήκουν στο προσκήνιο τότε το </a:t>
            </a:r>
            <a:r>
              <a:rPr lang="en-US" sz="1700" kern="0" dirty="0" smtClean="0"/>
              <a:t>p </a:t>
            </a:r>
            <a:r>
              <a:rPr lang="el-GR" sz="1700" kern="0" dirty="0" smtClean="0"/>
              <a:t>‘κληρονομεί’ μια από αυτές και ο αλγόριθμος σημειώνει ότι οι ετικέτες των </a:t>
            </a:r>
            <a:r>
              <a:rPr lang="en-US" sz="1700" kern="0" dirty="0" err="1"/>
              <a:t>u,k</a:t>
            </a:r>
            <a:r>
              <a:rPr lang="en-US" sz="1700" kern="0" dirty="0"/>
              <a:t>, </a:t>
            </a:r>
            <a:r>
              <a:rPr lang="en-US" sz="1700" kern="0" dirty="0" err="1"/>
              <a:t>d,e</a:t>
            </a:r>
            <a:r>
              <a:rPr lang="el-GR" sz="1700" kern="0" dirty="0" smtClean="0"/>
              <a:t> είναι ισοδύναμες μιας και είναι κοινοί 8-γείτονες του </a:t>
            </a:r>
            <a:r>
              <a:rPr lang="en-US" sz="1700" kern="0" dirty="0" smtClean="0"/>
              <a:t>p.</a:t>
            </a:r>
          </a:p>
          <a:p>
            <a:pPr marL="0" indent="0">
              <a:buNone/>
            </a:pPr>
            <a:endParaRPr lang="el-GR" sz="2000" kern="0" dirty="0" smtClean="0"/>
          </a:p>
          <a:p>
            <a:endParaRPr lang="el-GR" sz="2000" kern="0" dirty="0"/>
          </a:p>
          <a:p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8184452" y="2492501"/>
            <a:ext cx="0" cy="216024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7824412" y="2835837"/>
            <a:ext cx="216024" cy="0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184452" y="2780533"/>
            <a:ext cx="288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p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184452" y="2276477"/>
            <a:ext cx="288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u</a:t>
            </a:r>
            <a:endParaRPr lang="en-US" sz="1400" dirty="0"/>
          </a:p>
        </p:txBody>
      </p:sp>
      <p:sp>
        <p:nvSpPr>
          <p:cNvPr id="20" name="TextBox 19"/>
          <p:cNvSpPr txBox="1"/>
          <p:nvPr/>
        </p:nvSpPr>
        <p:spPr>
          <a:xfrm>
            <a:off x="7658941" y="2814028"/>
            <a:ext cx="288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k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flipH="1" flipV="1">
            <a:off x="7824412" y="2420493"/>
            <a:ext cx="216024" cy="288032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8282128" y="2420493"/>
            <a:ext cx="285152" cy="288032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7699665" y="2180041"/>
            <a:ext cx="288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d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47012" y="2229436"/>
            <a:ext cx="288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e</a:t>
            </a:r>
            <a:endParaRPr lang="en-US" sz="1400" dirty="0"/>
          </a:p>
        </p:txBody>
      </p:sp>
      <p:sp>
        <p:nvSpPr>
          <p:cNvPr id="25" name="Rectangle 24"/>
          <p:cNvSpPr/>
          <p:nvPr/>
        </p:nvSpPr>
        <p:spPr>
          <a:xfrm>
            <a:off x="287926" y="4431303"/>
            <a:ext cx="8803187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0">
              <a:buNone/>
            </a:pPr>
            <a:r>
              <a:rPr kumimoji="1" lang="en-US" sz="1700" b="1" kern="0" dirty="0">
                <a:solidFill>
                  <a:srgbClr val="FF0000"/>
                </a:solidFill>
                <a:latin typeface="+mn-lt"/>
              </a:rPr>
              <a:t>2.</a:t>
            </a:r>
            <a:r>
              <a:rPr kumimoji="1" lang="el-GR" sz="1700" b="1" kern="0" dirty="0">
                <a:solidFill>
                  <a:srgbClr val="FF0000"/>
                </a:solidFill>
                <a:latin typeface="+mn-lt"/>
              </a:rPr>
              <a:t> Στο τέλος του </a:t>
            </a:r>
            <a:r>
              <a:rPr kumimoji="1" lang="el-GR" sz="1700" b="1" kern="0" dirty="0" err="1">
                <a:solidFill>
                  <a:srgbClr val="FF0000"/>
                </a:solidFill>
                <a:latin typeface="+mn-lt"/>
              </a:rPr>
              <a:t>σκαναρίσματος</a:t>
            </a:r>
            <a:r>
              <a:rPr kumimoji="1" lang="el-GR" sz="1700" b="1" kern="0" dirty="0">
                <a:solidFill>
                  <a:srgbClr val="FF0000"/>
                </a:solidFill>
                <a:latin typeface="+mn-lt"/>
              </a:rPr>
              <a:t> όλα τα </a:t>
            </a:r>
            <a:r>
              <a:rPr kumimoji="1" lang="en-US" sz="1700" b="1" kern="0" dirty="0">
                <a:solidFill>
                  <a:srgbClr val="FF0000"/>
                </a:solidFill>
                <a:latin typeface="+mn-lt"/>
              </a:rPr>
              <a:t>pixel </a:t>
            </a:r>
            <a:r>
              <a:rPr kumimoji="1" lang="el-GR" sz="1700" b="1" kern="0" dirty="0">
                <a:solidFill>
                  <a:srgbClr val="FF0000"/>
                </a:solidFill>
                <a:latin typeface="+mn-lt"/>
              </a:rPr>
              <a:t>του παρασκηνίου έχουν ταξινομηθεί αλλά αρκετές ετικέτες έχουν επισημανθεί ως ισοδύναμες. </a:t>
            </a:r>
            <a:r>
              <a:rPr kumimoji="1" lang="el-GR" sz="1700" b="1" kern="0" dirty="0" smtClean="0">
                <a:solidFill>
                  <a:srgbClr val="FF0000"/>
                </a:solidFill>
                <a:latin typeface="+mn-lt"/>
              </a:rPr>
              <a:t>Ομαδοποιούμε τις ισοδύναμες ετικέτες και </a:t>
            </a:r>
            <a:r>
              <a:rPr kumimoji="1" lang="el-GR" sz="1700" b="1" kern="0" dirty="0">
                <a:solidFill>
                  <a:srgbClr val="FF0000"/>
                </a:solidFill>
                <a:latin typeface="+mn-lt"/>
              </a:rPr>
              <a:t>αναθέτουμε </a:t>
            </a:r>
            <a:r>
              <a:rPr kumimoji="1" lang="el-GR" sz="1700" b="1" kern="0" dirty="0" smtClean="0">
                <a:solidFill>
                  <a:srgbClr val="FF0000"/>
                </a:solidFill>
                <a:latin typeface="+mn-lt"/>
              </a:rPr>
              <a:t>νέες ετικέτες </a:t>
            </a:r>
            <a:r>
              <a:rPr kumimoji="1" lang="el-GR" sz="1700" b="1" kern="0" dirty="0">
                <a:solidFill>
                  <a:srgbClr val="FF0000"/>
                </a:solidFill>
                <a:latin typeface="+mn-lt"/>
              </a:rPr>
              <a:t>σε κάθε </a:t>
            </a:r>
            <a:r>
              <a:rPr kumimoji="1" lang="el-GR" sz="1700" b="1" kern="0" dirty="0" smtClean="0">
                <a:solidFill>
                  <a:srgbClr val="FF0000"/>
                </a:solidFill>
                <a:latin typeface="+mn-lt"/>
              </a:rPr>
              <a:t>ομάδα.</a:t>
            </a:r>
            <a:endParaRPr kumimoji="1" lang="el-GR" sz="1700" b="1" kern="0" dirty="0">
              <a:solidFill>
                <a:srgbClr val="FF0000"/>
              </a:solidFill>
              <a:latin typeface="+mn-lt"/>
            </a:endParaRPr>
          </a:p>
          <a:p>
            <a:pPr marL="0" lvl="1" indent="0">
              <a:buNone/>
            </a:pPr>
            <a:r>
              <a:rPr kumimoji="1" lang="el-GR" sz="1700" b="1" kern="0" dirty="0">
                <a:solidFill>
                  <a:srgbClr val="003399"/>
                </a:solidFill>
                <a:latin typeface="+mn-lt"/>
              </a:rPr>
              <a:t>3. Κάνουμε ένα δεύτερο πέρασμα στην εικόνα αλλάζοντας την ετικέτα των </a:t>
            </a:r>
            <a:r>
              <a:rPr kumimoji="1" lang="en-US" sz="1700" b="1" kern="0" dirty="0">
                <a:solidFill>
                  <a:srgbClr val="003399"/>
                </a:solidFill>
                <a:latin typeface="+mn-lt"/>
              </a:rPr>
              <a:t>pixel </a:t>
            </a:r>
            <a:r>
              <a:rPr kumimoji="1" lang="el-GR" sz="1700" b="1" kern="0" dirty="0">
                <a:solidFill>
                  <a:srgbClr val="003399"/>
                </a:solidFill>
                <a:latin typeface="+mn-lt"/>
              </a:rPr>
              <a:t>προσκηνίου με αυτή που ανατέθηκε στην ισοδύναμη </a:t>
            </a:r>
            <a:r>
              <a:rPr kumimoji="1" lang="el-GR" sz="1700" b="1" kern="0" dirty="0" smtClean="0">
                <a:solidFill>
                  <a:srgbClr val="003399"/>
                </a:solidFill>
                <a:latin typeface="+mn-lt"/>
              </a:rPr>
              <a:t>ομάδα ετικετών του </a:t>
            </a:r>
            <a:r>
              <a:rPr kumimoji="1" lang="el-GR" sz="1700" b="1" kern="0" dirty="0">
                <a:solidFill>
                  <a:srgbClr val="003399"/>
                </a:solidFill>
                <a:latin typeface="+mn-lt"/>
              </a:rPr>
              <a:t>στο προηγούμενο βήμα. </a:t>
            </a:r>
          </a:p>
        </p:txBody>
      </p:sp>
    </p:spTree>
    <p:extLst>
      <p:ext uri="{BB962C8B-B14F-4D97-AF65-F5344CB8AC3E}">
        <p14:creationId xmlns:p14="http://schemas.microsoft.com/office/powerpoint/2010/main" val="3993829864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Βασικές σχέσεις ανάμεσα σε </a:t>
            </a:r>
            <a:r>
              <a:rPr lang="en-US" dirty="0" smtClean="0"/>
              <a:t>pixels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l-GR" sz="2700" dirty="0" smtClean="0"/>
              <a:t>Γείτονες του </a:t>
            </a:r>
            <a:r>
              <a:rPr lang="en-US" sz="2700" dirty="0" smtClean="0"/>
              <a:t>pixel p</a:t>
            </a:r>
            <a:r>
              <a:rPr lang="el-GR" sz="2700" dirty="0" smtClean="0"/>
              <a:t>: 4-γείτονες Ν</a:t>
            </a:r>
            <a:r>
              <a:rPr lang="el-GR" sz="2700" baseline="-25000" dirty="0" smtClean="0"/>
              <a:t>4</a:t>
            </a:r>
            <a:r>
              <a:rPr lang="el-GR" sz="2700" dirty="0" smtClean="0"/>
              <a:t>(</a:t>
            </a:r>
            <a:r>
              <a:rPr lang="en-US" sz="2700" dirty="0" smtClean="0"/>
              <a:t>p)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7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l-GR" sz="2700" dirty="0" smtClean="0"/>
              <a:t>Είναι το σύνολο από τους Τέσσερεις οριζόντιους και κάθετους: </a:t>
            </a:r>
            <a:r>
              <a:rPr lang="es-ES" sz="2700" dirty="0" smtClean="0"/>
              <a:t>(x </a:t>
            </a:r>
            <a:r>
              <a:rPr lang="es-ES" sz="2700" dirty="0"/>
              <a:t>+ 1, y), (x - 1, y), (x, y + 1), (x, y - 1</a:t>
            </a:r>
            <a:r>
              <a:rPr lang="es-ES" sz="2700" dirty="0" smtClean="0"/>
              <a:t>)</a:t>
            </a:r>
            <a:endParaRPr lang="el-GR" sz="2700" dirty="0" smtClean="0"/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91680" y="3717032"/>
          <a:ext cx="5112567" cy="1112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04189"/>
                <a:gridCol w="1704189"/>
                <a:gridCol w="1704189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(x - 1, y)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(x, y - 1)</a:t>
                      </a:r>
                      <a:endParaRPr lang="el-GR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(</a:t>
                      </a:r>
                      <a:r>
                        <a:rPr lang="en-US" dirty="0" err="1" smtClean="0"/>
                        <a:t>x,y</a:t>
                      </a:r>
                      <a:r>
                        <a:rPr lang="en-US" dirty="0" smtClean="0"/>
                        <a:t>)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(x, y + 1)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(x + 1, y)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11" name="Group 10"/>
          <p:cNvGrpSpPr/>
          <p:nvPr/>
        </p:nvGrpSpPr>
        <p:grpSpPr>
          <a:xfrm>
            <a:off x="1464770" y="3140968"/>
            <a:ext cx="4727409" cy="2946787"/>
            <a:chOff x="1464770" y="3284984"/>
            <a:chExt cx="4727409" cy="2946787"/>
          </a:xfrm>
        </p:grpSpPr>
        <p:cxnSp>
          <p:nvCxnSpPr>
            <p:cNvPr id="12" name="Straight Arrow Connector 11"/>
            <p:cNvCxnSpPr/>
            <p:nvPr/>
          </p:nvCxnSpPr>
          <p:spPr>
            <a:xfrm flipH="1">
              <a:off x="1464770" y="3573016"/>
              <a:ext cx="19810" cy="252028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1485561" y="3573016"/>
              <a:ext cx="2762402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4247963" y="3284984"/>
              <a:ext cx="194421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/>
                <a:t>στήλες</a:t>
              </a:r>
              <a:endParaRPr lang="en-US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495466" y="5770106"/>
              <a:ext cx="194421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/>
                <a:t>γραμμές</a:t>
              </a:r>
              <a:endParaRPr lang="en-US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-26987" y="454605"/>
            <a:ext cx="852746" cy="764595"/>
            <a:chOff x="6432415" y="5229200"/>
            <a:chExt cx="1296144" cy="1251046"/>
          </a:xfrm>
        </p:grpSpPr>
        <p:sp>
          <p:nvSpPr>
            <p:cNvPr id="16" name="Title 1"/>
            <p:cNvSpPr txBox="1">
              <a:spLocks/>
            </p:cNvSpPr>
            <p:nvPr/>
          </p:nvSpPr>
          <p:spPr bwMode="auto">
            <a:xfrm>
              <a:off x="6432415" y="5794446"/>
              <a:ext cx="1296144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b" anchorCtr="0" compatLnSpc="1">
              <a:prstTxWarp prst="textNoShape">
                <a:avLst/>
              </a:prstTxWarp>
            </a:bodyPr>
            <a:lstStyle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ea typeface="+mj-ea"/>
                  <a:cs typeface="+mj-cs"/>
                </a:defRPr>
              </a:lvl1pPr>
              <a:lvl2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595959"/>
                  </a:solidFill>
                  <a:latin typeface="Tahoma" pitchFamily="34" charset="0"/>
                </a:defRPr>
              </a:lvl2pPr>
              <a:lvl3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595959"/>
                  </a:solidFill>
                  <a:latin typeface="Tahoma" pitchFamily="34" charset="0"/>
                </a:defRPr>
              </a:lvl3pPr>
              <a:lvl4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595959"/>
                  </a:solidFill>
                  <a:latin typeface="Tahoma" pitchFamily="34" charset="0"/>
                </a:defRPr>
              </a:lvl4pPr>
              <a:lvl5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595959"/>
                  </a:solidFill>
                  <a:latin typeface="Tahoma" pitchFamily="34" charset="0"/>
                </a:defRPr>
              </a:lvl5pPr>
              <a:lvl6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003399"/>
                  </a:solidFill>
                  <a:latin typeface="Tahoma" pitchFamily="34" charset="0"/>
                </a:defRPr>
              </a:lvl6pPr>
              <a:lvl7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003399"/>
                  </a:solidFill>
                  <a:latin typeface="Tahoma" pitchFamily="34" charset="0"/>
                </a:defRPr>
              </a:lvl7pPr>
              <a:lvl8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003399"/>
                  </a:solidFill>
                  <a:latin typeface="Tahoma" pitchFamily="34" charset="0"/>
                </a:defRPr>
              </a:lvl8pPr>
              <a:lvl9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003399"/>
                  </a:solidFill>
                  <a:latin typeface="Tahoma" pitchFamily="34" charset="0"/>
                </a:defRPr>
              </a:lvl9pPr>
            </a:lstStyle>
            <a:p>
              <a:r>
                <a:rPr lang="en-US" sz="1400" kern="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Basic</a:t>
              </a:r>
              <a:endParaRPr lang="el-GR" sz="14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7" name="Picture 4" descr="http://www.clker.com/cliparts/b/f/e/a/14196945681153564639trainer_lectur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71146" y="5229200"/>
              <a:ext cx="752316" cy="8819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026481114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Προαιρετική </a:t>
            </a:r>
            <a:r>
              <a:rPr lang="el-GR" smtClean="0"/>
              <a:t>Άσκηση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Να υλοποιήσετε στην </a:t>
            </a:r>
            <a:r>
              <a:rPr lang="en-US" dirty="0" err="1" smtClean="0"/>
              <a:t>Matlab</a:t>
            </a:r>
            <a:r>
              <a:rPr lang="en-US" dirty="0" smtClean="0"/>
              <a:t> </a:t>
            </a:r>
            <a:r>
              <a:rPr lang="el-GR" dirty="0"/>
              <a:t>τον αλγόριθμο </a:t>
            </a:r>
            <a:r>
              <a:rPr lang="el-GR" dirty="0" smtClean="0"/>
              <a:t>χαρακτηρισμού συνδεδεμένων περιοχών για γειτνίαση 4 και 8 (όπως ορίστηκε στο μάθημα).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539670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3928" y="1203463"/>
            <a:ext cx="2952750" cy="1552575"/>
          </a:xfrm>
          <a:prstGeom prst="rect">
            <a:avLst/>
          </a:prstGeom>
        </p:spPr>
      </p:pic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IE" altLang="el-GR" smtClean="0"/>
              <a:t>References</a:t>
            </a:r>
            <a:endParaRPr lang="en-US" altLang="el-GR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2877" y="2924944"/>
            <a:ext cx="8401050" cy="5524500"/>
          </a:xfrm>
        </p:spPr>
        <p:txBody>
          <a:bodyPr/>
          <a:lstStyle/>
          <a:p>
            <a:pPr marL="0" indent="0" eaLnBrk="1" hangingPunct="1">
              <a:tabLst>
                <a:tab pos="1171575" algn="l"/>
              </a:tabLst>
            </a:pPr>
            <a:r>
              <a:rPr lang="en-IE" altLang="el-GR" dirty="0" smtClean="0"/>
              <a:t>	“Digital Image Processing”, Rafael C. </a:t>
            </a:r>
            <a:br>
              <a:rPr lang="en-IE" altLang="el-GR" dirty="0" smtClean="0"/>
            </a:br>
            <a:r>
              <a:rPr lang="en-IE" altLang="el-GR" dirty="0" smtClean="0"/>
              <a:t>	Gonzalez &amp; Richard E. Woods, </a:t>
            </a:r>
            <a:br>
              <a:rPr lang="en-IE" altLang="el-GR" dirty="0" smtClean="0"/>
            </a:br>
            <a:r>
              <a:rPr lang="en-IE" altLang="el-GR" dirty="0" smtClean="0"/>
              <a:t>	Addison-Wesley, 2002</a:t>
            </a:r>
            <a:endParaRPr lang="el-GR" altLang="el-GR" dirty="0" smtClean="0"/>
          </a:p>
          <a:p>
            <a:pPr marL="0" indent="0" eaLnBrk="1" hangingPunct="1">
              <a:buNone/>
              <a:tabLst>
                <a:tab pos="1171575" algn="l"/>
              </a:tabLst>
            </a:pPr>
            <a:endParaRPr lang="el-GR" altLang="el-GR" dirty="0"/>
          </a:p>
          <a:p>
            <a:pPr marL="0" indent="0" eaLnBrk="1" hangingPunct="1">
              <a:buNone/>
              <a:tabLst>
                <a:tab pos="1171575" algn="l"/>
              </a:tabLst>
            </a:pPr>
            <a:r>
              <a:rPr lang="en-IE" altLang="el-GR" sz="2400" dirty="0" smtClean="0">
                <a:hlinkClick r:id="rId4"/>
              </a:rPr>
              <a:t>https</a:t>
            </a:r>
            <a:r>
              <a:rPr lang="en-IE" altLang="el-GR" sz="2400" dirty="0">
                <a:hlinkClick r:id="rId4"/>
              </a:rPr>
              <a:t>://</a:t>
            </a:r>
            <a:r>
              <a:rPr lang="en-IE" altLang="el-GR" sz="2400" dirty="0" smtClean="0">
                <a:hlinkClick r:id="rId4"/>
              </a:rPr>
              <a:t>en.wikipedia.org/wiki/Connected-component_labeling</a:t>
            </a:r>
            <a:r>
              <a:rPr lang="el-GR" altLang="el-GR" sz="2400" dirty="0" smtClean="0"/>
              <a:t> </a:t>
            </a:r>
            <a:endParaRPr lang="en-US" altLang="el-GR" sz="2400" dirty="0" smtClean="0"/>
          </a:p>
        </p:txBody>
      </p:sp>
      <p:pic>
        <p:nvPicPr>
          <p:cNvPr id="20484" name="Picture 4" descr="book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877" y="2914432"/>
            <a:ext cx="1103312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683568" y="1169803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An Introduction to Digital Image Processing with </a:t>
            </a:r>
            <a:r>
              <a:rPr lang="en-US" dirty="0" smtClean="0"/>
              <a:t>MATLAB</a:t>
            </a:r>
            <a:endParaRPr lang="en-US" dirty="0"/>
          </a:p>
          <a:p>
            <a:r>
              <a:rPr lang="en-US" dirty="0"/>
              <a:t>by Alasdair McAndrew</a:t>
            </a:r>
          </a:p>
        </p:txBody>
      </p:sp>
    </p:spTree>
    <p:extLst>
      <p:ext uri="{BB962C8B-B14F-4D97-AF65-F5344CB8AC3E}">
        <p14:creationId xmlns:p14="http://schemas.microsoft.com/office/powerpoint/2010/main" val="3876423073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Βασικές σχέσεις ανάμεσα σε </a:t>
            </a:r>
            <a:r>
              <a:rPr lang="en-US" dirty="0" smtClean="0"/>
              <a:t>pixels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l-GR" sz="2700" dirty="0" smtClean="0"/>
              <a:t>Γείτονες του </a:t>
            </a:r>
            <a:r>
              <a:rPr lang="en-US" sz="2700" dirty="0" smtClean="0"/>
              <a:t>pixel p</a:t>
            </a:r>
            <a:r>
              <a:rPr lang="el-GR" sz="2700" dirty="0" smtClean="0"/>
              <a:t>: 4- διαγώνιοι γείτονες Ν</a:t>
            </a:r>
            <a:r>
              <a:rPr lang="en-US" sz="2700" baseline="-25000" dirty="0"/>
              <a:t>D</a:t>
            </a:r>
            <a:r>
              <a:rPr lang="el-GR" sz="2700" dirty="0" smtClean="0"/>
              <a:t>(</a:t>
            </a:r>
            <a:r>
              <a:rPr lang="en-US" sz="2700" dirty="0" smtClean="0"/>
              <a:t>p)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7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l-GR" sz="2700" dirty="0" smtClean="0"/>
              <a:t>Είναι το σύνολο από τους Τέσσερεις διαγώνιους: </a:t>
            </a:r>
            <a:br>
              <a:rPr lang="el-GR" sz="2700" dirty="0" smtClean="0"/>
            </a:br>
            <a:r>
              <a:rPr lang="es-ES" sz="2400" dirty="0" smtClean="0"/>
              <a:t>(</a:t>
            </a:r>
            <a:r>
              <a:rPr lang="es-ES" sz="2400" dirty="0"/>
              <a:t>x + 1, y + 1), (x + 1, y - 1), (x - 1, y + 1), (x - 1, y - 1) </a:t>
            </a:r>
            <a:endParaRPr lang="el-GR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691680" y="3717032"/>
          <a:ext cx="5112567" cy="1112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04189"/>
                <a:gridCol w="1704189"/>
                <a:gridCol w="170418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smtClean="0"/>
                        <a:t>(x - 1, y - 1) 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smtClean="0"/>
                        <a:t>(x - 1, y + 1)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(</a:t>
                      </a:r>
                      <a:r>
                        <a:rPr lang="en-US" dirty="0" err="1" smtClean="0"/>
                        <a:t>x,y</a:t>
                      </a:r>
                      <a:r>
                        <a:rPr lang="en-US" dirty="0" smtClean="0"/>
                        <a:t>)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smtClean="0"/>
                        <a:t>(x + 1, y </a:t>
                      </a:r>
                      <a:r>
                        <a:rPr lang="el-GR" sz="1800" dirty="0" smtClean="0"/>
                        <a:t>-</a:t>
                      </a:r>
                      <a:r>
                        <a:rPr lang="es-ES" sz="1800" dirty="0" smtClean="0"/>
                        <a:t> 1)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smtClean="0"/>
                        <a:t>(x + 1, y + 1)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pSp>
        <p:nvGrpSpPr>
          <p:cNvPr id="11" name="Group 10"/>
          <p:cNvGrpSpPr/>
          <p:nvPr/>
        </p:nvGrpSpPr>
        <p:grpSpPr>
          <a:xfrm>
            <a:off x="1464770" y="3140968"/>
            <a:ext cx="4727409" cy="2946787"/>
            <a:chOff x="1464770" y="3284984"/>
            <a:chExt cx="4727409" cy="2946787"/>
          </a:xfrm>
        </p:grpSpPr>
        <p:cxnSp>
          <p:nvCxnSpPr>
            <p:cNvPr id="12" name="Straight Arrow Connector 11"/>
            <p:cNvCxnSpPr/>
            <p:nvPr/>
          </p:nvCxnSpPr>
          <p:spPr>
            <a:xfrm flipH="1">
              <a:off x="1464770" y="3573016"/>
              <a:ext cx="19810" cy="252028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1485561" y="3573016"/>
              <a:ext cx="2762402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4247963" y="3284984"/>
              <a:ext cx="194421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/>
                <a:t>στήλες</a:t>
              </a:r>
              <a:endParaRPr lang="en-US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495466" y="5770106"/>
              <a:ext cx="194421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/>
                <a:t>γραμμές</a:t>
              </a:r>
              <a:endParaRPr lang="en-US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-26987" y="454605"/>
            <a:ext cx="852746" cy="764595"/>
            <a:chOff x="6432415" y="5229200"/>
            <a:chExt cx="1296144" cy="1251046"/>
          </a:xfrm>
        </p:grpSpPr>
        <p:sp>
          <p:nvSpPr>
            <p:cNvPr id="16" name="Title 1"/>
            <p:cNvSpPr txBox="1">
              <a:spLocks/>
            </p:cNvSpPr>
            <p:nvPr/>
          </p:nvSpPr>
          <p:spPr bwMode="auto">
            <a:xfrm>
              <a:off x="6432415" y="5794446"/>
              <a:ext cx="1296144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b" anchorCtr="0" compatLnSpc="1">
              <a:prstTxWarp prst="textNoShape">
                <a:avLst/>
              </a:prstTxWarp>
            </a:bodyPr>
            <a:lstStyle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ea typeface="+mj-ea"/>
                  <a:cs typeface="+mj-cs"/>
                </a:defRPr>
              </a:lvl1pPr>
              <a:lvl2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595959"/>
                  </a:solidFill>
                  <a:latin typeface="Tahoma" pitchFamily="34" charset="0"/>
                </a:defRPr>
              </a:lvl2pPr>
              <a:lvl3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595959"/>
                  </a:solidFill>
                  <a:latin typeface="Tahoma" pitchFamily="34" charset="0"/>
                </a:defRPr>
              </a:lvl3pPr>
              <a:lvl4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595959"/>
                  </a:solidFill>
                  <a:latin typeface="Tahoma" pitchFamily="34" charset="0"/>
                </a:defRPr>
              </a:lvl4pPr>
              <a:lvl5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595959"/>
                  </a:solidFill>
                  <a:latin typeface="Tahoma" pitchFamily="34" charset="0"/>
                </a:defRPr>
              </a:lvl5pPr>
              <a:lvl6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003399"/>
                  </a:solidFill>
                  <a:latin typeface="Tahoma" pitchFamily="34" charset="0"/>
                </a:defRPr>
              </a:lvl6pPr>
              <a:lvl7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003399"/>
                  </a:solidFill>
                  <a:latin typeface="Tahoma" pitchFamily="34" charset="0"/>
                </a:defRPr>
              </a:lvl7pPr>
              <a:lvl8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003399"/>
                  </a:solidFill>
                  <a:latin typeface="Tahoma" pitchFamily="34" charset="0"/>
                </a:defRPr>
              </a:lvl8pPr>
              <a:lvl9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003399"/>
                  </a:solidFill>
                  <a:latin typeface="Tahoma" pitchFamily="34" charset="0"/>
                </a:defRPr>
              </a:lvl9pPr>
            </a:lstStyle>
            <a:p>
              <a:r>
                <a:rPr lang="en-US" sz="1400" kern="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Basic</a:t>
              </a:r>
              <a:endParaRPr lang="el-GR" sz="14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7" name="Picture 4" descr="http://www.clker.com/cliparts/b/f/e/a/14196945681153564639trainer_lectur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71146" y="5229200"/>
              <a:ext cx="752316" cy="8819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962700319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Βασικές σχέσεις ανάμεσα σε </a:t>
            </a:r>
            <a:r>
              <a:rPr lang="en-US" dirty="0" smtClean="0"/>
              <a:t>pixels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l-GR" sz="2700" dirty="0" smtClean="0"/>
              <a:t>Γείτονες του </a:t>
            </a:r>
            <a:r>
              <a:rPr lang="en-US" sz="2700" dirty="0" smtClean="0"/>
              <a:t>pixel p</a:t>
            </a:r>
            <a:r>
              <a:rPr lang="el-GR" sz="2700" dirty="0" smtClean="0"/>
              <a:t>: 8-γείτονες </a:t>
            </a:r>
            <a:r>
              <a:rPr lang="en-US" sz="2700" dirty="0" smtClean="0"/>
              <a:t>N</a:t>
            </a:r>
            <a:r>
              <a:rPr lang="en-US" sz="2700" baseline="-25000" dirty="0" smtClean="0"/>
              <a:t>8</a:t>
            </a:r>
            <a:r>
              <a:rPr lang="en-US" sz="2700" dirty="0" smtClean="0"/>
              <a:t>(p)=N</a:t>
            </a:r>
            <a:r>
              <a:rPr lang="en-US" sz="2700" baseline="-25000" dirty="0" smtClean="0"/>
              <a:t>4</a:t>
            </a:r>
            <a:r>
              <a:rPr lang="en-US" sz="2700" dirty="0" smtClean="0"/>
              <a:t>(p)+</a:t>
            </a:r>
            <a:r>
              <a:rPr lang="el-GR" sz="2700" dirty="0" smtClean="0"/>
              <a:t> Ν</a:t>
            </a:r>
            <a:r>
              <a:rPr lang="en-US" sz="2700" baseline="-25000" dirty="0"/>
              <a:t>D</a:t>
            </a:r>
            <a:r>
              <a:rPr lang="el-GR" sz="2700" dirty="0" smtClean="0"/>
              <a:t>(</a:t>
            </a:r>
            <a:r>
              <a:rPr lang="en-US" sz="2700" dirty="0" smtClean="0"/>
              <a:t>p)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700" dirty="0"/>
          </a:p>
          <a:p>
            <a:pPr>
              <a:buFont typeface="Arial" panose="020B0604020202020204" pitchFamily="34" charset="0"/>
              <a:buChar char="•"/>
            </a:pPr>
            <a:endParaRPr lang="en-US" sz="2700" dirty="0" smtClean="0"/>
          </a:p>
          <a:p>
            <a:pPr>
              <a:buFont typeface="Arial" panose="020B0604020202020204" pitchFamily="34" charset="0"/>
              <a:buChar char="•"/>
            </a:pPr>
            <a:endParaRPr lang="en-US" sz="2700" dirty="0"/>
          </a:p>
          <a:p>
            <a:pPr>
              <a:buFont typeface="Arial" panose="020B0604020202020204" pitchFamily="34" charset="0"/>
              <a:buChar char="•"/>
            </a:pPr>
            <a:endParaRPr lang="en-US" sz="2700" dirty="0" smtClean="0"/>
          </a:p>
          <a:p>
            <a:pPr>
              <a:buFont typeface="Arial" panose="020B0604020202020204" pitchFamily="34" charset="0"/>
              <a:buChar char="•"/>
            </a:pPr>
            <a:endParaRPr lang="en-US" sz="2700" dirty="0"/>
          </a:p>
          <a:p>
            <a:pPr marL="0" indent="0">
              <a:buNone/>
            </a:pP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l-GR" sz="2700" dirty="0" smtClean="0"/>
              <a:t>Σε όλες τις περιπτώσεις αν το </a:t>
            </a:r>
            <a:r>
              <a:rPr lang="en-US" sz="2700" dirty="0" smtClean="0"/>
              <a:t>(</a:t>
            </a:r>
            <a:r>
              <a:rPr lang="en-US" sz="2700" dirty="0" err="1" smtClean="0"/>
              <a:t>x,y</a:t>
            </a:r>
            <a:r>
              <a:rPr lang="en-US" sz="2700" dirty="0" smtClean="0"/>
              <a:t>) </a:t>
            </a:r>
            <a:r>
              <a:rPr lang="el-GR" sz="2700" dirty="0" smtClean="0"/>
              <a:t>είναι στο περίγραμμα της εικόνας οι γείτονες ενδέχεται να είναι έξω από την εικόνα!!!</a:t>
            </a:r>
            <a:endParaRPr lang="en-US" sz="2700" dirty="0" smtClean="0"/>
          </a:p>
          <a:p>
            <a:pPr>
              <a:buFont typeface="Arial" panose="020B0604020202020204" pitchFamily="34" charset="0"/>
              <a:buChar char="•"/>
            </a:pPr>
            <a:endParaRPr lang="en-US" sz="2700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403648" y="2348880"/>
          <a:ext cx="5112567" cy="1112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04189"/>
                <a:gridCol w="1704189"/>
                <a:gridCol w="170418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smtClean="0"/>
                        <a:t>(x - 1, y - 1) 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(x - 1, y)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smtClean="0"/>
                        <a:t>(x - 1, y + 1)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(x, y - 1)</a:t>
                      </a:r>
                      <a:endParaRPr lang="el-GR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(</a:t>
                      </a:r>
                      <a:r>
                        <a:rPr lang="en-US" dirty="0" err="1" smtClean="0"/>
                        <a:t>x,y</a:t>
                      </a:r>
                      <a:r>
                        <a:rPr lang="en-US" dirty="0" smtClean="0"/>
                        <a:t>)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(x, y + 1)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smtClean="0"/>
                        <a:t>(x + 1, y </a:t>
                      </a:r>
                      <a:r>
                        <a:rPr lang="el-GR" sz="1800" dirty="0" smtClean="0"/>
                        <a:t>-</a:t>
                      </a:r>
                      <a:r>
                        <a:rPr lang="es-ES" sz="1800" dirty="0" smtClean="0"/>
                        <a:t> 1)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(x + 1, y)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smtClean="0"/>
                        <a:t>(x + 1, y + 1)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pSp>
        <p:nvGrpSpPr>
          <p:cNvPr id="11" name="Group 10"/>
          <p:cNvGrpSpPr/>
          <p:nvPr/>
        </p:nvGrpSpPr>
        <p:grpSpPr>
          <a:xfrm>
            <a:off x="1176738" y="1628800"/>
            <a:ext cx="4727409" cy="2946787"/>
            <a:chOff x="1464770" y="3284984"/>
            <a:chExt cx="4727409" cy="2946787"/>
          </a:xfrm>
        </p:grpSpPr>
        <p:cxnSp>
          <p:nvCxnSpPr>
            <p:cNvPr id="12" name="Straight Arrow Connector 11"/>
            <p:cNvCxnSpPr/>
            <p:nvPr/>
          </p:nvCxnSpPr>
          <p:spPr>
            <a:xfrm flipH="1">
              <a:off x="1464770" y="3573016"/>
              <a:ext cx="19810" cy="252028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1485561" y="3573016"/>
              <a:ext cx="2762402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4247963" y="3284984"/>
              <a:ext cx="194421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/>
                <a:t>στήλες</a:t>
              </a:r>
              <a:endParaRPr lang="en-US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495466" y="5770106"/>
              <a:ext cx="194421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/>
                <a:t>γραμμές</a:t>
              </a:r>
              <a:endParaRPr lang="en-US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-26987" y="454605"/>
            <a:ext cx="852746" cy="764595"/>
            <a:chOff x="6432415" y="5229200"/>
            <a:chExt cx="1296144" cy="1251046"/>
          </a:xfrm>
        </p:grpSpPr>
        <p:sp>
          <p:nvSpPr>
            <p:cNvPr id="16" name="Title 1"/>
            <p:cNvSpPr txBox="1">
              <a:spLocks/>
            </p:cNvSpPr>
            <p:nvPr/>
          </p:nvSpPr>
          <p:spPr bwMode="auto">
            <a:xfrm>
              <a:off x="6432415" y="5794446"/>
              <a:ext cx="1296144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b" anchorCtr="0" compatLnSpc="1">
              <a:prstTxWarp prst="textNoShape">
                <a:avLst/>
              </a:prstTxWarp>
            </a:bodyPr>
            <a:lstStyle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ea typeface="+mj-ea"/>
                  <a:cs typeface="+mj-cs"/>
                </a:defRPr>
              </a:lvl1pPr>
              <a:lvl2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595959"/>
                  </a:solidFill>
                  <a:latin typeface="Tahoma" pitchFamily="34" charset="0"/>
                </a:defRPr>
              </a:lvl2pPr>
              <a:lvl3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595959"/>
                  </a:solidFill>
                  <a:latin typeface="Tahoma" pitchFamily="34" charset="0"/>
                </a:defRPr>
              </a:lvl3pPr>
              <a:lvl4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595959"/>
                  </a:solidFill>
                  <a:latin typeface="Tahoma" pitchFamily="34" charset="0"/>
                </a:defRPr>
              </a:lvl4pPr>
              <a:lvl5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595959"/>
                  </a:solidFill>
                  <a:latin typeface="Tahoma" pitchFamily="34" charset="0"/>
                </a:defRPr>
              </a:lvl5pPr>
              <a:lvl6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003399"/>
                  </a:solidFill>
                  <a:latin typeface="Tahoma" pitchFamily="34" charset="0"/>
                </a:defRPr>
              </a:lvl6pPr>
              <a:lvl7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003399"/>
                  </a:solidFill>
                  <a:latin typeface="Tahoma" pitchFamily="34" charset="0"/>
                </a:defRPr>
              </a:lvl7pPr>
              <a:lvl8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003399"/>
                  </a:solidFill>
                  <a:latin typeface="Tahoma" pitchFamily="34" charset="0"/>
                </a:defRPr>
              </a:lvl8pPr>
              <a:lvl9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003399"/>
                  </a:solidFill>
                  <a:latin typeface="Tahoma" pitchFamily="34" charset="0"/>
                </a:defRPr>
              </a:lvl9pPr>
            </a:lstStyle>
            <a:p>
              <a:r>
                <a:rPr lang="en-US" sz="1400" kern="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Basic</a:t>
              </a:r>
              <a:endParaRPr lang="el-GR" sz="14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7" name="Picture 4" descr="http://www.clker.com/cliparts/b/f/e/a/14196945681153564639trainer_lectur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71146" y="5229200"/>
              <a:ext cx="752316" cy="8819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979949663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Αποστάσεις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Για </a:t>
            </a:r>
            <a:r>
              <a:rPr lang="en-US" dirty="0" smtClean="0"/>
              <a:t>pixels </a:t>
            </a:r>
            <a:r>
              <a:rPr lang="en-US" i="1" dirty="0"/>
              <a:t>p</a:t>
            </a:r>
            <a:r>
              <a:rPr lang="en-US" dirty="0"/>
              <a:t>, </a:t>
            </a:r>
            <a:r>
              <a:rPr lang="en-US" i="1" dirty="0"/>
              <a:t>q</a:t>
            </a:r>
            <a:r>
              <a:rPr lang="en-US" dirty="0"/>
              <a:t>, and </a:t>
            </a:r>
            <a:r>
              <a:rPr lang="en-US" i="1" dirty="0"/>
              <a:t>z</a:t>
            </a:r>
            <a:r>
              <a:rPr lang="en-US" dirty="0"/>
              <a:t>, </a:t>
            </a:r>
            <a:r>
              <a:rPr lang="el-GR" dirty="0" smtClean="0"/>
              <a:t>με συντεταγμένες 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/>
              <a:t>, </a:t>
            </a:r>
            <a:r>
              <a:rPr lang="en-US" i="1" dirty="0"/>
              <a:t>y</a:t>
            </a:r>
            <a:r>
              <a:rPr lang="en-US" dirty="0"/>
              <a:t>), (</a:t>
            </a:r>
            <a:r>
              <a:rPr lang="en-US" i="1" dirty="0"/>
              <a:t>s</a:t>
            </a:r>
            <a:r>
              <a:rPr lang="en-US" dirty="0"/>
              <a:t>, </a:t>
            </a:r>
            <a:r>
              <a:rPr lang="en-US" i="1" dirty="0"/>
              <a:t>t</a:t>
            </a:r>
            <a:r>
              <a:rPr lang="en-US" dirty="0"/>
              <a:t>), </a:t>
            </a:r>
            <a:r>
              <a:rPr lang="el-GR" dirty="0" smtClean="0"/>
              <a:t>και </a:t>
            </a:r>
            <a:r>
              <a:rPr lang="en-US" dirty="0" smtClean="0"/>
              <a:t>(v</a:t>
            </a:r>
            <a:r>
              <a:rPr lang="en-US" dirty="0"/>
              <a:t>, w), </a:t>
            </a:r>
            <a:r>
              <a:rPr lang="el-GR" dirty="0" smtClean="0"/>
              <a:t>αντίστοιχα</a:t>
            </a:r>
            <a:r>
              <a:rPr lang="en-US" dirty="0" smtClean="0"/>
              <a:t>, </a:t>
            </a:r>
            <a:r>
              <a:rPr lang="el-GR" dirty="0" smtClean="0"/>
              <a:t>το </a:t>
            </a:r>
            <a:r>
              <a:rPr lang="en-US" i="1" dirty="0" smtClean="0"/>
              <a:t>D</a:t>
            </a:r>
            <a:r>
              <a:rPr lang="el-GR" i="1" dirty="0" smtClean="0"/>
              <a:t> είναι μια μετρική απόστασης αν:</a:t>
            </a:r>
          </a:p>
          <a:p>
            <a:pPr marL="0" indent="0">
              <a:buNone/>
            </a:pPr>
            <a:endParaRPr lang="el-GR" i="1" dirty="0" smtClean="0"/>
          </a:p>
          <a:p>
            <a:pPr lvl="1"/>
            <a:r>
              <a:rPr lang="en-US" sz="2800" dirty="0"/>
              <a:t>D(p, q) </a:t>
            </a:r>
            <a:r>
              <a:rPr lang="en-US" sz="2800" dirty="0" smtClean="0"/>
              <a:t>≥</a:t>
            </a:r>
            <a:r>
              <a:rPr lang="el-GR" sz="2800" dirty="0" smtClean="0"/>
              <a:t> </a:t>
            </a:r>
            <a:r>
              <a:rPr lang="en-US" sz="2800" dirty="0" smtClean="0"/>
              <a:t>0</a:t>
            </a:r>
            <a:r>
              <a:rPr lang="el-GR" sz="2800" dirty="0" smtClean="0"/>
              <a:t>, </a:t>
            </a:r>
            <a:r>
              <a:rPr lang="en-US" sz="2800" dirty="0" smtClean="0"/>
              <a:t> </a:t>
            </a:r>
            <a:r>
              <a:rPr lang="en-US" sz="2800" dirty="0"/>
              <a:t>(D(p, q) = 0 </a:t>
            </a:r>
            <a:r>
              <a:rPr lang="en-US" sz="2800" dirty="0" smtClean="0"/>
              <a:t>if </a:t>
            </a:r>
            <a:r>
              <a:rPr lang="en-US" sz="2800" dirty="0"/>
              <a:t>p = q</a:t>
            </a:r>
            <a:r>
              <a:rPr lang="en-US" sz="2800" dirty="0" smtClean="0"/>
              <a:t>),</a:t>
            </a:r>
            <a:endParaRPr lang="el-GR" sz="2800" dirty="0" smtClean="0"/>
          </a:p>
          <a:p>
            <a:pPr lvl="1"/>
            <a:r>
              <a:rPr lang="en-US" sz="2800" dirty="0"/>
              <a:t>D(p, q) = D(q, p</a:t>
            </a:r>
            <a:r>
              <a:rPr lang="en-US" sz="2800" dirty="0" smtClean="0"/>
              <a:t>)</a:t>
            </a:r>
            <a:endParaRPr lang="el-GR" sz="2800" dirty="0" smtClean="0"/>
          </a:p>
          <a:p>
            <a:pPr lvl="1"/>
            <a:r>
              <a:rPr lang="pl-PL" sz="2800" dirty="0"/>
              <a:t>D(p, z) </a:t>
            </a:r>
            <a:r>
              <a:rPr lang="pl-PL" sz="2800" dirty="0" smtClean="0"/>
              <a:t>≤ </a:t>
            </a:r>
            <a:r>
              <a:rPr lang="pl-PL" sz="2800" dirty="0"/>
              <a:t>D(p, q) + D(q, z).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68763228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Αποστάσεις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Ευκλείδεια απόσταση:</a:t>
            </a:r>
          </a:p>
          <a:p>
            <a:r>
              <a:rPr lang="fr-FR" dirty="0" smtClean="0"/>
              <a:t>De(p</a:t>
            </a:r>
            <a:r>
              <a:rPr lang="fr-FR" dirty="0"/>
              <a:t>, q) = </a:t>
            </a:r>
            <a:r>
              <a:rPr lang="el-GR" dirty="0" smtClean="0"/>
              <a:t>[</a:t>
            </a:r>
            <a:r>
              <a:rPr lang="fr-FR" dirty="0" smtClean="0"/>
              <a:t>(</a:t>
            </a:r>
            <a:r>
              <a:rPr lang="fr-FR" dirty="0"/>
              <a:t>x - s)</a:t>
            </a:r>
            <a:r>
              <a:rPr lang="fr-FR" baseline="30000" dirty="0"/>
              <a:t>2</a:t>
            </a:r>
            <a:r>
              <a:rPr lang="fr-FR" dirty="0"/>
              <a:t> + (y - </a:t>
            </a:r>
            <a:r>
              <a:rPr lang="fr-FR" dirty="0" smtClean="0"/>
              <a:t>t)</a:t>
            </a:r>
            <a:r>
              <a:rPr lang="fr-FR" baseline="30000" dirty="0" smtClean="0"/>
              <a:t>2</a:t>
            </a:r>
            <a:r>
              <a:rPr lang="el-GR" dirty="0"/>
              <a:t>]</a:t>
            </a:r>
            <a:r>
              <a:rPr lang="fr-FR" dirty="0" smtClean="0"/>
              <a:t> </a:t>
            </a:r>
            <a:r>
              <a:rPr lang="el-GR" baseline="30000" dirty="0" smtClean="0"/>
              <a:t>1/2</a:t>
            </a:r>
            <a:endParaRPr lang="fr-FR" baseline="30000" dirty="0"/>
          </a:p>
          <a:p>
            <a:r>
              <a:rPr lang="en-US" dirty="0" smtClean="0"/>
              <a:t>D</a:t>
            </a:r>
            <a:r>
              <a:rPr lang="en-US" baseline="-25000" dirty="0" smtClean="0"/>
              <a:t>4</a:t>
            </a:r>
            <a:r>
              <a:rPr lang="en-US" dirty="0" smtClean="0"/>
              <a:t> </a:t>
            </a:r>
            <a:r>
              <a:rPr lang="el-GR" dirty="0" smtClean="0"/>
              <a:t>απόσταση:</a:t>
            </a:r>
          </a:p>
          <a:p>
            <a:r>
              <a:rPr lang="fr-FR" dirty="0"/>
              <a:t>D</a:t>
            </a:r>
            <a:r>
              <a:rPr lang="fr-FR" baseline="-25000" dirty="0"/>
              <a:t>4</a:t>
            </a:r>
            <a:r>
              <a:rPr lang="fr-FR" dirty="0"/>
              <a:t>(p, q) = </a:t>
            </a:r>
            <a:r>
              <a:rPr lang="fr-FR" dirty="0" smtClean="0"/>
              <a:t>Ix – </a:t>
            </a:r>
            <a:r>
              <a:rPr lang="en-US" dirty="0" smtClean="0"/>
              <a:t>s I</a:t>
            </a:r>
            <a:r>
              <a:rPr lang="fr-FR" dirty="0" smtClean="0"/>
              <a:t>  </a:t>
            </a:r>
            <a:r>
              <a:rPr lang="fr-FR" dirty="0"/>
              <a:t>+ </a:t>
            </a:r>
            <a:r>
              <a:rPr lang="fr-FR" dirty="0" smtClean="0"/>
              <a:t>I </a:t>
            </a:r>
            <a:r>
              <a:rPr lang="fr-FR" dirty="0"/>
              <a:t>y </a:t>
            </a:r>
            <a:r>
              <a:rPr lang="fr-FR" dirty="0" smtClean="0"/>
              <a:t>– t I</a:t>
            </a:r>
          </a:p>
          <a:p>
            <a:pPr marL="0" indent="0">
              <a:buNone/>
            </a:pPr>
            <a:endParaRPr lang="el-GR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662069" y="3764410"/>
          <a:ext cx="2884645" cy="1854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6929"/>
                <a:gridCol w="576929"/>
                <a:gridCol w="576929"/>
                <a:gridCol w="576929"/>
                <a:gridCol w="576929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p</a:t>
                      </a:r>
                      <a:endParaRPr lang="en-US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5352296" y="3673585"/>
            <a:ext cx="325602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p:(</a:t>
            </a:r>
            <a:r>
              <a:rPr lang="en-US" i="1" dirty="0" smtClean="0"/>
              <a:t>x</a:t>
            </a:r>
            <a:r>
              <a:rPr lang="en-US" dirty="0"/>
              <a:t>, </a:t>
            </a:r>
            <a:r>
              <a:rPr lang="en-US" i="1" dirty="0"/>
              <a:t>y</a:t>
            </a:r>
            <a:r>
              <a:rPr lang="en-US" dirty="0" smtClean="0"/>
              <a:t>)  </a:t>
            </a:r>
            <a:r>
              <a:rPr lang="el-GR" dirty="0" smtClean="0"/>
              <a:t>σταθερό, κέντρο</a:t>
            </a:r>
            <a:endParaRPr lang="en-US" dirty="0" smtClean="0"/>
          </a:p>
          <a:p>
            <a:r>
              <a:rPr lang="en-US" dirty="0" smtClean="0"/>
              <a:t>q: </a:t>
            </a:r>
            <a:r>
              <a:rPr lang="en-US" dirty="0"/>
              <a:t>(</a:t>
            </a:r>
            <a:r>
              <a:rPr lang="en-US" i="1" dirty="0"/>
              <a:t>s</a:t>
            </a:r>
            <a:r>
              <a:rPr lang="en-US" dirty="0"/>
              <a:t>, </a:t>
            </a:r>
            <a:r>
              <a:rPr lang="en-US" i="1" dirty="0"/>
              <a:t>t</a:t>
            </a:r>
            <a:r>
              <a:rPr lang="en-US" dirty="0" smtClean="0"/>
              <a:t>)</a:t>
            </a:r>
            <a:r>
              <a:rPr lang="el-GR" dirty="0" smtClean="0"/>
              <a:t> μετακινούμενο </a:t>
            </a:r>
            <a:endParaRPr lang="en-US" dirty="0" smtClean="0"/>
          </a:p>
          <a:p>
            <a:r>
              <a:rPr lang="en-US" dirty="0" smtClean="0"/>
              <a:t>D</a:t>
            </a:r>
            <a:r>
              <a:rPr lang="en-US" baseline="-25000" dirty="0" smtClean="0"/>
              <a:t>4</a:t>
            </a:r>
            <a:r>
              <a:rPr lang="en-US" dirty="0" smtClean="0"/>
              <a:t>=1: 4-</a:t>
            </a:r>
            <a:r>
              <a:rPr lang="el-GR" dirty="0" smtClean="0"/>
              <a:t>γείτονες του </a:t>
            </a:r>
            <a:r>
              <a:rPr lang="en-US" i="1" dirty="0" smtClean="0"/>
              <a:t>p</a:t>
            </a:r>
          </a:p>
          <a:p>
            <a:endParaRPr lang="en-US" i="1" dirty="0"/>
          </a:p>
        </p:txBody>
      </p:sp>
      <p:grpSp>
        <p:nvGrpSpPr>
          <p:cNvPr id="12" name="Group 11"/>
          <p:cNvGrpSpPr/>
          <p:nvPr/>
        </p:nvGrpSpPr>
        <p:grpSpPr>
          <a:xfrm>
            <a:off x="1403648" y="3212976"/>
            <a:ext cx="5388808" cy="2946787"/>
            <a:chOff x="1282310" y="3002493"/>
            <a:chExt cx="5388808" cy="2946787"/>
          </a:xfrm>
        </p:grpSpPr>
        <p:cxnSp>
          <p:nvCxnSpPr>
            <p:cNvPr id="13" name="Straight Arrow Connector 12"/>
            <p:cNvCxnSpPr>
              <a:endCxn id="16" idx="1"/>
            </p:cNvCxnSpPr>
            <p:nvPr/>
          </p:nvCxnSpPr>
          <p:spPr>
            <a:xfrm>
              <a:off x="1282310" y="3290525"/>
              <a:ext cx="12460" cy="242792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>
              <a:off x="1283432" y="3290525"/>
              <a:ext cx="3162134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4445565" y="3002493"/>
              <a:ext cx="22255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/>
                <a:t>στήλες</a:t>
              </a:r>
              <a:endParaRPr 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294770" y="5487615"/>
              <a:ext cx="22255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/>
                <a:t>γραμμές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962502514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Αποστάσεις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</a:t>
            </a:r>
            <a:r>
              <a:rPr lang="en-US" baseline="-25000" dirty="0" smtClean="0"/>
              <a:t>8</a:t>
            </a:r>
            <a:r>
              <a:rPr lang="en-US" dirty="0" smtClean="0"/>
              <a:t> </a:t>
            </a:r>
            <a:r>
              <a:rPr lang="el-GR" dirty="0" smtClean="0"/>
              <a:t>απόσταση:</a:t>
            </a:r>
          </a:p>
          <a:p>
            <a:r>
              <a:rPr lang="fr-FR" dirty="0" smtClean="0"/>
              <a:t>D</a:t>
            </a:r>
            <a:r>
              <a:rPr lang="fr-FR" baseline="-25000" dirty="0" smtClean="0"/>
              <a:t>8</a:t>
            </a:r>
            <a:r>
              <a:rPr lang="fr-FR" dirty="0" smtClean="0"/>
              <a:t>(p</a:t>
            </a:r>
            <a:r>
              <a:rPr lang="fr-FR" dirty="0"/>
              <a:t>, q) = </a:t>
            </a:r>
            <a:r>
              <a:rPr lang="fr-FR" dirty="0" smtClean="0"/>
              <a:t>max{ Ix – </a:t>
            </a:r>
            <a:r>
              <a:rPr lang="en-US" dirty="0" smtClean="0"/>
              <a:t>s I</a:t>
            </a:r>
            <a:r>
              <a:rPr lang="fr-FR" dirty="0" smtClean="0"/>
              <a:t>  ,  I </a:t>
            </a:r>
            <a:r>
              <a:rPr lang="fr-FR" dirty="0"/>
              <a:t>y </a:t>
            </a:r>
            <a:r>
              <a:rPr lang="fr-FR" dirty="0" smtClean="0"/>
              <a:t>– t I }</a:t>
            </a:r>
          </a:p>
          <a:p>
            <a:pPr marL="0" indent="0">
              <a:buNone/>
            </a:pPr>
            <a:endParaRPr lang="el-GR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520659" y="3351451"/>
          <a:ext cx="2884645" cy="1854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6929"/>
                <a:gridCol w="576929"/>
                <a:gridCol w="576929"/>
                <a:gridCol w="576929"/>
                <a:gridCol w="57692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p</a:t>
                      </a:r>
                      <a:endParaRPr lang="en-US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grpSp>
        <p:nvGrpSpPr>
          <p:cNvPr id="14" name="Group 13"/>
          <p:cNvGrpSpPr/>
          <p:nvPr/>
        </p:nvGrpSpPr>
        <p:grpSpPr>
          <a:xfrm>
            <a:off x="1259632" y="2852936"/>
            <a:ext cx="5388808" cy="2946787"/>
            <a:chOff x="1282310" y="3002493"/>
            <a:chExt cx="5388808" cy="2946787"/>
          </a:xfrm>
        </p:grpSpPr>
        <p:cxnSp>
          <p:nvCxnSpPr>
            <p:cNvPr id="7" name="Straight Arrow Connector 6"/>
            <p:cNvCxnSpPr>
              <a:endCxn id="10" idx="1"/>
            </p:cNvCxnSpPr>
            <p:nvPr/>
          </p:nvCxnSpPr>
          <p:spPr>
            <a:xfrm>
              <a:off x="1282310" y="3290525"/>
              <a:ext cx="12460" cy="242792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>
              <a:off x="1283432" y="3290525"/>
              <a:ext cx="3162134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4445565" y="3002493"/>
              <a:ext cx="22255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/>
                <a:t>στήλες</a:t>
              </a:r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294770" y="5487615"/>
              <a:ext cx="22255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/>
                <a:t>γραμμές</a:t>
              </a:r>
              <a:endParaRPr lang="en-US" dirty="0"/>
            </a:p>
          </p:txBody>
        </p:sp>
      </p:grpSp>
      <p:sp>
        <p:nvSpPr>
          <p:cNvPr id="11" name="Rectangle 10"/>
          <p:cNvSpPr/>
          <p:nvPr/>
        </p:nvSpPr>
        <p:spPr>
          <a:xfrm>
            <a:off x="5341410" y="3457561"/>
            <a:ext cx="325602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p:(</a:t>
            </a:r>
            <a:r>
              <a:rPr lang="en-US" i="1" dirty="0" smtClean="0"/>
              <a:t>x</a:t>
            </a:r>
            <a:r>
              <a:rPr lang="en-US" dirty="0"/>
              <a:t>, </a:t>
            </a:r>
            <a:r>
              <a:rPr lang="en-US" i="1" dirty="0"/>
              <a:t>y</a:t>
            </a:r>
            <a:r>
              <a:rPr lang="en-US" dirty="0" smtClean="0"/>
              <a:t>)  </a:t>
            </a:r>
            <a:r>
              <a:rPr lang="el-GR" dirty="0" smtClean="0"/>
              <a:t>σταθερό, κέντρο</a:t>
            </a:r>
            <a:endParaRPr lang="en-US" dirty="0" smtClean="0"/>
          </a:p>
          <a:p>
            <a:r>
              <a:rPr lang="en-US" dirty="0" smtClean="0"/>
              <a:t>q: </a:t>
            </a:r>
            <a:r>
              <a:rPr lang="en-US" dirty="0"/>
              <a:t>(</a:t>
            </a:r>
            <a:r>
              <a:rPr lang="en-US" i="1" dirty="0"/>
              <a:t>s</a:t>
            </a:r>
            <a:r>
              <a:rPr lang="en-US" dirty="0"/>
              <a:t>, </a:t>
            </a:r>
            <a:r>
              <a:rPr lang="en-US" i="1" dirty="0"/>
              <a:t>t</a:t>
            </a:r>
            <a:r>
              <a:rPr lang="en-US" dirty="0" smtClean="0"/>
              <a:t>)</a:t>
            </a:r>
            <a:r>
              <a:rPr lang="el-GR" dirty="0" smtClean="0"/>
              <a:t> μετακινούμενο </a:t>
            </a:r>
            <a:endParaRPr lang="en-US" dirty="0" smtClean="0"/>
          </a:p>
          <a:p>
            <a:r>
              <a:rPr lang="en-US" dirty="0" smtClean="0"/>
              <a:t>D</a:t>
            </a:r>
            <a:r>
              <a:rPr lang="el-GR" baseline="-25000" dirty="0" smtClean="0"/>
              <a:t>8</a:t>
            </a:r>
            <a:r>
              <a:rPr lang="en-US" dirty="0" smtClean="0"/>
              <a:t>=1: </a:t>
            </a:r>
            <a:r>
              <a:rPr lang="el-GR" dirty="0" smtClean="0"/>
              <a:t>8</a:t>
            </a:r>
            <a:r>
              <a:rPr lang="en-US" dirty="0" smtClean="0"/>
              <a:t>-</a:t>
            </a:r>
            <a:r>
              <a:rPr lang="el-GR" dirty="0" smtClean="0"/>
              <a:t>γείτονες του </a:t>
            </a:r>
            <a:r>
              <a:rPr lang="en-US" i="1" dirty="0" smtClean="0"/>
              <a:t>p</a:t>
            </a:r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943903771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Γειτνίαση, Συνδεσιμότητα, </a:t>
            </a:r>
            <a:r>
              <a:rPr lang="el-GR" dirty="0" smtClean="0"/>
              <a:t>Περιοχές , </a:t>
            </a:r>
            <a:r>
              <a:rPr lang="el-GR" dirty="0"/>
              <a:t>και Όρια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Adjacency, Connectivity, Regions, and </a:t>
            </a:r>
            <a:r>
              <a:rPr lang="en-US" b="1" dirty="0" smtClean="0"/>
              <a:t>Boundaries</a:t>
            </a:r>
            <a:r>
              <a:rPr lang="el-GR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el-GR" dirty="0" smtClean="0"/>
              <a:t>Γειτνίαση</a:t>
            </a:r>
            <a:r>
              <a:rPr lang="el-GR" dirty="0"/>
              <a:t>, Συνδεσιμότητα, </a:t>
            </a:r>
            <a:r>
              <a:rPr lang="el-GR" dirty="0" smtClean="0"/>
              <a:t>Περιοχές, </a:t>
            </a:r>
            <a:r>
              <a:rPr lang="el-GR" dirty="0"/>
              <a:t>και </a:t>
            </a:r>
            <a:r>
              <a:rPr lang="el-GR" dirty="0" smtClean="0"/>
              <a:t>Όρια</a:t>
            </a:r>
          </a:p>
          <a:p>
            <a:r>
              <a:rPr lang="el-GR" dirty="0" smtClean="0"/>
              <a:t>Ορίζουμε ως </a:t>
            </a:r>
            <a:r>
              <a:rPr lang="en-US" dirty="0" smtClean="0"/>
              <a:t>V </a:t>
            </a:r>
            <a:r>
              <a:rPr lang="el-GR" dirty="0" smtClean="0"/>
              <a:t>το σύνολο των τιμών εντάσεων εικόνας για να ορίσουμε γειτνίαση. </a:t>
            </a:r>
          </a:p>
          <a:p>
            <a:r>
              <a:rPr lang="el-GR" dirty="0" smtClean="0"/>
              <a:t>Στην δυαδική εικόνα </a:t>
            </a:r>
            <a:r>
              <a:rPr lang="en-US" dirty="0" smtClean="0"/>
              <a:t>(binary) </a:t>
            </a:r>
            <a:r>
              <a:rPr lang="en-US" dirty="0"/>
              <a:t>V = </a:t>
            </a:r>
            <a:r>
              <a:rPr lang="el-GR" dirty="0" smtClean="0"/>
              <a:t>{1} οπότε μιλάμε για γειτνίαση </a:t>
            </a:r>
            <a:r>
              <a:rPr lang="en-US" dirty="0" smtClean="0"/>
              <a:t>pixels </a:t>
            </a:r>
            <a:r>
              <a:rPr lang="el-GR" dirty="0" smtClean="0"/>
              <a:t>που έχουν τιμή 1. Σε 8</a:t>
            </a:r>
            <a:r>
              <a:rPr lang="en-US" dirty="0" smtClean="0"/>
              <a:t>bit</a:t>
            </a:r>
            <a:r>
              <a:rPr lang="el-GR" dirty="0" smtClean="0"/>
              <a:t> εικόνα το </a:t>
            </a:r>
            <a:r>
              <a:rPr lang="en-US" dirty="0" smtClean="0"/>
              <a:t>V ={0..255}.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8300452" y="980728"/>
            <a:ext cx="852746" cy="764595"/>
            <a:chOff x="6432415" y="5229200"/>
            <a:chExt cx="1296144" cy="1251046"/>
          </a:xfrm>
        </p:grpSpPr>
        <p:sp>
          <p:nvSpPr>
            <p:cNvPr id="5" name="Title 1"/>
            <p:cNvSpPr txBox="1">
              <a:spLocks/>
            </p:cNvSpPr>
            <p:nvPr/>
          </p:nvSpPr>
          <p:spPr bwMode="auto">
            <a:xfrm>
              <a:off x="6432415" y="5794446"/>
              <a:ext cx="1296144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b" anchorCtr="0" compatLnSpc="1">
              <a:prstTxWarp prst="textNoShape">
                <a:avLst/>
              </a:prstTxWarp>
            </a:bodyPr>
            <a:lstStyle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ea typeface="+mj-ea"/>
                  <a:cs typeface="+mj-cs"/>
                </a:defRPr>
              </a:lvl1pPr>
              <a:lvl2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595959"/>
                  </a:solidFill>
                  <a:latin typeface="Tahoma" pitchFamily="34" charset="0"/>
                </a:defRPr>
              </a:lvl2pPr>
              <a:lvl3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595959"/>
                  </a:solidFill>
                  <a:latin typeface="Tahoma" pitchFamily="34" charset="0"/>
                </a:defRPr>
              </a:lvl3pPr>
              <a:lvl4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595959"/>
                  </a:solidFill>
                  <a:latin typeface="Tahoma" pitchFamily="34" charset="0"/>
                </a:defRPr>
              </a:lvl4pPr>
              <a:lvl5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595959"/>
                  </a:solidFill>
                  <a:latin typeface="Tahoma" pitchFamily="34" charset="0"/>
                </a:defRPr>
              </a:lvl5pPr>
              <a:lvl6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003399"/>
                  </a:solidFill>
                  <a:latin typeface="Tahoma" pitchFamily="34" charset="0"/>
                </a:defRPr>
              </a:lvl6pPr>
              <a:lvl7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003399"/>
                  </a:solidFill>
                  <a:latin typeface="Tahoma" pitchFamily="34" charset="0"/>
                </a:defRPr>
              </a:lvl7pPr>
              <a:lvl8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003399"/>
                  </a:solidFill>
                  <a:latin typeface="Tahoma" pitchFamily="34" charset="0"/>
                </a:defRPr>
              </a:lvl8pPr>
              <a:lvl9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 b="1">
                  <a:solidFill>
                    <a:srgbClr val="003399"/>
                  </a:solidFill>
                  <a:latin typeface="Tahoma" pitchFamily="34" charset="0"/>
                </a:defRPr>
              </a:lvl9pPr>
            </a:lstStyle>
            <a:p>
              <a:r>
                <a:rPr lang="en-US" sz="1400" kern="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Basic</a:t>
              </a:r>
              <a:endParaRPr lang="el-GR" sz="14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6" name="Picture 4" descr="http://www.clker.com/cliparts/b/f/e/a/14196945681153564639trainer_lectur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71146" y="5229200"/>
              <a:ext cx="752316" cy="8819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80179470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1">
  <a:themeElements>
    <a:clrScheme name="Custom 4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0000FF"/>
      </a:folHlink>
    </a:clrScheme>
    <a:fontScheme name="template1">
      <a:majorFont>
        <a:latin typeface="Tahom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plate1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1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1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1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1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1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1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Settings\karaviti\Application Data\Microsoft\Templates\template1.pot</Template>
  <TotalTime>14703</TotalTime>
  <Words>2617</Words>
  <Application>Microsoft Office PowerPoint</Application>
  <PresentationFormat>On-screen Show (4:3)</PresentationFormat>
  <Paragraphs>377</Paragraphs>
  <Slides>31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8" baseType="lpstr">
      <vt:lpstr>MS PGothic</vt:lpstr>
      <vt:lpstr>Arial</vt:lpstr>
      <vt:lpstr>Segoe UI Symbol</vt:lpstr>
      <vt:lpstr>Tahoma</vt:lpstr>
      <vt:lpstr>Times New Roman</vt:lpstr>
      <vt:lpstr>Wingdings</vt:lpstr>
      <vt:lpstr>template1</vt:lpstr>
      <vt:lpstr>PowerPoint Presentation</vt:lpstr>
      <vt:lpstr>Τοπολογία Εικόνας</vt:lpstr>
      <vt:lpstr>Βασικές σχέσεις ανάμεσα σε pixels</vt:lpstr>
      <vt:lpstr>Βασικές σχέσεις ανάμεσα σε pixels</vt:lpstr>
      <vt:lpstr>Βασικές σχέσεις ανάμεσα σε pixels</vt:lpstr>
      <vt:lpstr>Αποστάσεις</vt:lpstr>
      <vt:lpstr>Αποστάσεις</vt:lpstr>
      <vt:lpstr>Αποστάσεις</vt:lpstr>
      <vt:lpstr>Γειτνίαση, Συνδεσιμότητα, Περιοχές , και Όρια</vt:lpstr>
      <vt:lpstr>Γειτνίαση, Συνδεσιμότητα, Περιοχές , και Όρια</vt:lpstr>
      <vt:lpstr>Γειτνίαση, Συνδεσιμότητα, Περιοχές , και Όρια</vt:lpstr>
      <vt:lpstr>Γειτνίαση, Συνδεσιμότητα, Περιοχές , και Όρια</vt:lpstr>
      <vt:lpstr>Γειτνίαση, Συνδεσιμότητα, Περιοχές , και Όρια</vt:lpstr>
      <vt:lpstr>Γειτνίαση, Συνδεσιμότητα, Περιοχές , και Όρια</vt:lpstr>
      <vt:lpstr>Γειτνίαση, Συνδεσιμότητα, Περιοχές , και Όρια</vt:lpstr>
      <vt:lpstr>Γειτνίαση, Συνδεσιμότητα, Περιοχές , και Όρια</vt:lpstr>
      <vt:lpstr>Γειτνίαση, Συνδεσιμότητα, Περιοχές , και Όρια</vt:lpstr>
      <vt:lpstr>Γειτνίαση, Συνδεσιμότητα, Περιοχές , και Όρια</vt:lpstr>
      <vt:lpstr>Σήμανση συνδεδεμένων περιοχών</vt:lpstr>
      <vt:lpstr>Σήμανση συνδεδεμένων περιοχών</vt:lpstr>
      <vt:lpstr>Αλγόριθμος για Σήμανση συνδεδεμένων περιοχών</vt:lpstr>
      <vt:lpstr>Αλγόριθμος για Σήμανση συνδεδεμένων περιοχών</vt:lpstr>
      <vt:lpstr>Αλγόριθμος για Χαρακτηρισμό συνδεδεμένων περιοχών</vt:lpstr>
      <vt:lpstr>Αλγόριθμος για Χαρακτηρισμό συνδεδεμένων περιοχών</vt:lpstr>
      <vt:lpstr>Αλγόριθμος για Χαρακτηρισμό συνδεδεμένων περιοχών</vt:lpstr>
      <vt:lpstr>Αλγόριθμος για Χαρακτηρισμό συνδεδεμένων περιοχών</vt:lpstr>
      <vt:lpstr>Αλγόριθμος για Χαρακτηρισμό συνδεδεμένων περιοχών</vt:lpstr>
      <vt:lpstr>Αλγόριθμος για Χαρακτηρισμό συνδεδεμένων περιοχών</vt:lpstr>
      <vt:lpstr>Αλγόριθμος για Χαρακτηρισμό συνδεδεμένων περιοχών</vt:lpstr>
      <vt:lpstr>Προαιρετική Άσκηση</vt:lpstr>
      <vt:lpstr>References</vt:lpstr>
    </vt:vector>
  </TitlesOfParts>
  <Company>-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-</dc:title>
  <dc:creator>-</dc:creator>
  <cp:lastModifiedBy>Kostas Marias</cp:lastModifiedBy>
  <cp:revision>854</cp:revision>
  <dcterms:created xsi:type="dcterms:W3CDTF">2004-01-15T10:10:22Z</dcterms:created>
  <dcterms:modified xsi:type="dcterms:W3CDTF">2018-10-14T06:46:00Z</dcterms:modified>
</cp:coreProperties>
</file>