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55"/>
  </p:notesMasterIdLst>
  <p:handoutMasterIdLst>
    <p:handoutMasterId r:id="rId56"/>
  </p:handoutMasterIdLst>
  <p:sldIdLst>
    <p:sldId id="840" r:id="rId2"/>
    <p:sldId id="816" r:id="rId3"/>
    <p:sldId id="856" r:id="rId4"/>
    <p:sldId id="862" r:id="rId5"/>
    <p:sldId id="857" r:id="rId6"/>
    <p:sldId id="863" r:id="rId7"/>
    <p:sldId id="864" r:id="rId8"/>
    <p:sldId id="858" r:id="rId9"/>
    <p:sldId id="859" r:id="rId10"/>
    <p:sldId id="861" r:id="rId11"/>
    <p:sldId id="860" r:id="rId12"/>
    <p:sldId id="869" r:id="rId13"/>
    <p:sldId id="876" r:id="rId14"/>
    <p:sldId id="872" r:id="rId15"/>
    <p:sldId id="902" r:id="rId16"/>
    <p:sldId id="873" r:id="rId17"/>
    <p:sldId id="874" r:id="rId18"/>
    <p:sldId id="875" r:id="rId19"/>
    <p:sldId id="905" r:id="rId20"/>
    <p:sldId id="906" r:id="rId21"/>
    <p:sldId id="867" r:id="rId22"/>
    <p:sldId id="879" r:id="rId23"/>
    <p:sldId id="880" r:id="rId24"/>
    <p:sldId id="868" r:id="rId25"/>
    <p:sldId id="881" r:id="rId26"/>
    <p:sldId id="901" r:id="rId27"/>
    <p:sldId id="908" r:id="rId28"/>
    <p:sldId id="907" r:id="rId29"/>
    <p:sldId id="882" r:id="rId30"/>
    <p:sldId id="885" r:id="rId31"/>
    <p:sldId id="910" r:id="rId32"/>
    <p:sldId id="911" r:id="rId33"/>
    <p:sldId id="909" r:id="rId34"/>
    <p:sldId id="912" r:id="rId35"/>
    <p:sldId id="320" r:id="rId36"/>
    <p:sldId id="914" r:id="rId37"/>
    <p:sldId id="917" r:id="rId38"/>
    <p:sldId id="918" r:id="rId39"/>
    <p:sldId id="919" r:id="rId40"/>
    <p:sldId id="913" r:id="rId41"/>
    <p:sldId id="883" r:id="rId42"/>
    <p:sldId id="887" r:id="rId43"/>
    <p:sldId id="889" r:id="rId44"/>
    <p:sldId id="890" r:id="rId45"/>
    <p:sldId id="891" r:id="rId46"/>
    <p:sldId id="895" r:id="rId47"/>
    <p:sldId id="892" r:id="rId48"/>
    <p:sldId id="893" r:id="rId49"/>
    <p:sldId id="899" r:id="rId50"/>
    <p:sldId id="896" r:id="rId51"/>
    <p:sldId id="897" r:id="rId52"/>
    <p:sldId id="900" r:id="rId53"/>
    <p:sldId id="815" r:id="rId54"/>
  </p:sldIdLst>
  <p:sldSz cx="9144000" cy="6858000" type="screen4x3"/>
  <p:notesSz cx="6797675" cy="9926638"/>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Stelios ." initials="" lastIdx="1" clrIdx="1"/>
  <p:cmAuthor id="2" name="kmarias"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9"/>
    <a:srgbClr val="FFCC00"/>
    <a:srgbClr val="2B2A2A"/>
    <a:srgbClr val="FF6600"/>
    <a:srgbClr val="09771E"/>
    <a:srgbClr val="003399"/>
    <a:srgbClr val="FF6200"/>
    <a:srgbClr val="FF00FF"/>
    <a:srgbClr val="7F7F7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318" autoAdjust="0"/>
  </p:normalViewPr>
  <p:slideViewPr>
    <p:cSldViewPr>
      <p:cViewPr varScale="1">
        <p:scale>
          <a:sx n="67" d="100"/>
          <a:sy n="67" d="100"/>
        </p:scale>
        <p:origin x="1212" y="32"/>
      </p:cViewPr>
      <p:guideLst>
        <p:guide orient="horz" pos="2160"/>
        <p:guide pos="2880"/>
      </p:guideLst>
    </p:cSldViewPr>
  </p:slideViewPr>
  <p:outlineViewPr>
    <p:cViewPr>
      <p:scale>
        <a:sx n="33" d="100"/>
        <a:sy n="33" d="100"/>
      </p:scale>
      <p:origin x="0" y="922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os Marias" userId="ced020f93a339e22" providerId="LiveId" clId="{4EB68703-8266-4BFD-8AEB-E8A9C611EC0A}"/>
    <pc:docChg chg="custSel addSld modSld">
      <pc:chgData name="Konstantinos Marias" userId="ced020f93a339e22" providerId="LiveId" clId="{4EB68703-8266-4BFD-8AEB-E8A9C611EC0A}" dt="2018-01-29T17:39:15.939" v="65" actId="1076"/>
      <pc:docMkLst>
        <pc:docMk/>
      </pc:docMkLst>
      <pc:sldChg chg="delSp modSp add">
        <pc:chgData name="Konstantinos Marias" userId="ced020f93a339e22" providerId="LiveId" clId="{4EB68703-8266-4BFD-8AEB-E8A9C611EC0A}" dt="2018-01-29T17:39:15.939" v="65" actId="1076"/>
        <pc:sldMkLst>
          <pc:docMk/>
          <pc:sldMk cId="4234716621" sldId="903"/>
        </pc:sldMkLst>
        <pc:spChg chg="mod">
          <ac:chgData name="Konstantinos Marias" userId="ced020f93a339e22" providerId="LiveId" clId="{4EB68703-8266-4BFD-8AEB-E8A9C611EC0A}" dt="2018-01-29T17:33:44.105" v="38" actId="20577"/>
          <ac:spMkLst>
            <pc:docMk/>
            <pc:sldMk cId="4234716621" sldId="903"/>
            <ac:spMk id="37" creationId="{00000000-0000-0000-0000-000000000000}"/>
          </ac:spMkLst>
        </pc:spChg>
        <pc:spChg chg="mod">
          <ac:chgData name="Konstantinos Marias" userId="ced020f93a339e22" providerId="LiveId" clId="{4EB68703-8266-4BFD-8AEB-E8A9C611EC0A}" dt="2018-01-29T17:39:10.039" v="64"/>
          <ac:spMkLst>
            <pc:docMk/>
            <pc:sldMk cId="4234716621" sldId="903"/>
            <ac:spMk id="67" creationId="{00000000-0000-0000-0000-000000000000}"/>
          </ac:spMkLst>
        </pc:spChg>
        <pc:spChg chg="mod">
          <ac:chgData name="Konstantinos Marias" userId="ced020f93a339e22" providerId="LiveId" clId="{4EB68703-8266-4BFD-8AEB-E8A9C611EC0A}" dt="2018-01-29T17:17:53.886" v="12" actId="1076"/>
          <ac:spMkLst>
            <pc:docMk/>
            <pc:sldMk cId="4234716621" sldId="903"/>
            <ac:spMk id="121" creationId="{00000000-0000-0000-0000-000000000000}"/>
          </ac:spMkLst>
        </pc:spChg>
        <pc:graphicFrameChg chg="modGraphic">
          <ac:chgData name="Konstantinos Marias" userId="ced020f93a339e22" providerId="LiveId" clId="{4EB68703-8266-4BFD-8AEB-E8A9C611EC0A}" dt="2018-01-29T17:17:30.662" v="11" actId="207"/>
          <ac:graphicFrameMkLst>
            <pc:docMk/>
            <pc:sldMk cId="4234716621" sldId="903"/>
            <ac:graphicFrameMk id="13" creationId="{00000000-0000-0000-0000-000000000000}"/>
          </ac:graphicFrameMkLst>
        </pc:graphicFrameChg>
        <pc:graphicFrameChg chg="modGraphic">
          <ac:chgData name="Konstantinos Marias" userId="ced020f93a339e22" providerId="LiveId" clId="{4EB68703-8266-4BFD-8AEB-E8A9C611EC0A}" dt="2018-01-29T17:18:07.656" v="14" actId="2084"/>
          <ac:graphicFrameMkLst>
            <pc:docMk/>
            <pc:sldMk cId="4234716621" sldId="903"/>
            <ac:graphicFrameMk id="118" creationId="{00000000-0000-0000-0000-000000000000}"/>
          </ac:graphicFrameMkLst>
        </pc:graphicFrameChg>
        <pc:picChg chg="mod">
          <ac:chgData name="Konstantinos Marias" userId="ced020f93a339e22" providerId="LiveId" clId="{4EB68703-8266-4BFD-8AEB-E8A9C611EC0A}" dt="2018-01-29T17:39:15.939" v="65" actId="1076"/>
          <ac:picMkLst>
            <pc:docMk/>
            <pc:sldMk cId="4234716621" sldId="903"/>
            <ac:picMk id="62" creationId="{00000000-0000-0000-0000-000000000000}"/>
          </ac:picMkLst>
        </pc:picChg>
        <pc:cxnChg chg="del">
          <ac:chgData name="Konstantinos Marias" userId="ced020f93a339e22" providerId="LiveId" clId="{4EB68703-8266-4BFD-8AEB-E8A9C611EC0A}" dt="2018-01-29T17:17:06.191" v="8" actId="478"/>
          <ac:cxnSpMkLst>
            <pc:docMk/>
            <pc:sldMk cId="4234716621" sldId="903"/>
            <ac:cxnSpMk id="99" creationId="{00000000-0000-0000-0000-000000000000}"/>
          </ac:cxnSpMkLst>
        </pc:cxnChg>
        <pc:cxnChg chg="del">
          <ac:chgData name="Konstantinos Marias" userId="ced020f93a339e22" providerId="LiveId" clId="{4EB68703-8266-4BFD-8AEB-E8A9C611EC0A}" dt="2018-01-29T17:17:04.812" v="7" actId="478"/>
          <ac:cxnSpMkLst>
            <pc:docMk/>
            <pc:sldMk cId="4234716621" sldId="903"/>
            <ac:cxnSpMk id="100" creationId="{00000000-0000-0000-0000-000000000000}"/>
          </ac:cxnSpMkLst>
        </pc:cxnChg>
        <pc:cxnChg chg="mod">
          <ac:chgData name="Konstantinos Marias" userId="ced020f93a339e22" providerId="LiveId" clId="{4EB68703-8266-4BFD-8AEB-E8A9C611EC0A}" dt="2018-01-29T17:17:15.062" v="9" actId="1076"/>
          <ac:cxnSpMkLst>
            <pc:docMk/>
            <pc:sldMk cId="4234716621" sldId="903"/>
            <ac:cxnSpMk id="107" creationId="{00000000-0000-0000-0000-000000000000}"/>
          </ac:cxnSpMkLst>
        </pc:cxnChg>
        <pc:cxnChg chg="del">
          <ac:chgData name="Konstantinos Marias" userId="ced020f93a339e22" providerId="LiveId" clId="{4EB68703-8266-4BFD-8AEB-E8A9C611EC0A}" dt="2018-01-29T17:17:02.885" v="6" actId="478"/>
          <ac:cxnSpMkLst>
            <pc:docMk/>
            <pc:sldMk cId="4234716621" sldId="903"/>
            <ac:cxnSpMk id="109" creationId="{00000000-0000-0000-0000-000000000000}"/>
          </ac:cxnSpMkLst>
        </pc:cxnChg>
        <pc:cxnChg chg="del">
          <ac:chgData name="Konstantinos Marias" userId="ced020f93a339e22" providerId="LiveId" clId="{4EB68703-8266-4BFD-8AEB-E8A9C611EC0A}" dt="2018-01-29T17:17:02.047" v="5" actId="478"/>
          <ac:cxnSpMkLst>
            <pc:docMk/>
            <pc:sldMk cId="4234716621" sldId="903"/>
            <ac:cxnSpMk id="110" creationId="{00000000-0000-0000-0000-000000000000}"/>
          </ac:cxnSpMkLst>
        </pc:cxnChg>
        <pc:cxnChg chg="mod">
          <ac:chgData name="Konstantinos Marias" userId="ced020f93a339e22" providerId="LiveId" clId="{4EB68703-8266-4BFD-8AEB-E8A9C611EC0A}" dt="2018-01-29T17:17:18.302" v="10" actId="1076"/>
          <ac:cxnSpMkLst>
            <pc:docMk/>
            <pc:sldMk cId="4234716621" sldId="903"/>
            <ac:cxnSpMk id="119" creationId="{00000000-0000-0000-0000-000000000000}"/>
          </ac:cxnSpMkLst>
        </pc:cxnChg>
        <pc:cxnChg chg="mod">
          <ac:chgData name="Konstantinos Marias" userId="ced020f93a339e22" providerId="LiveId" clId="{4EB68703-8266-4BFD-8AEB-E8A9C611EC0A}" dt="2018-01-29T17:18:28.198" v="20" actId="1076"/>
          <ac:cxnSpMkLst>
            <pc:docMk/>
            <pc:sldMk cId="4234716621" sldId="903"/>
            <ac:cxnSpMk id="148" creationId="{00000000-0000-0000-0000-000000000000}"/>
          </ac:cxnSpMkLst>
        </pc:cxnChg>
        <pc:cxnChg chg="mod">
          <ac:chgData name="Konstantinos Marias" userId="ced020f93a339e22" providerId="LiveId" clId="{4EB68703-8266-4BFD-8AEB-E8A9C611EC0A}" dt="2018-01-29T17:18:33.494" v="21" actId="14100"/>
          <ac:cxnSpMkLst>
            <pc:docMk/>
            <pc:sldMk cId="4234716621" sldId="903"/>
            <ac:cxnSpMk id="149" creationId="{00000000-0000-0000-0000-000000000000}"/>
          </ac:cxnSpMkLst>
        </pc:cxnChg>
        <pc:cxnChg chg="del">
          <ac:chgData name="Konstantinos Marias" userId="ced020f93a339e22" providerId="LiveId" clId="{4EB68703-8266-4BFD-8AEB-E8A9C611EC0A}" dt="2018-01-29T17:18:17.021" v="18" actId="478"/>
          <ac:cxnSpMkLst>
            <pc:docMk/>
            <pc:sldMk cId="4234716621" sldId="903"/>
            <ac:cxnSpMk id="150" creationId="{00000000-0000-0000-0000-000000000000}"/>
          </ac:cxnSpMkLst>
        </pc:cxnChg>
        <pc:cxnChg chg="del">
          <ac:chgData name="Konstantinos Marias" userId="ced020f93a339e22" providerId="LiveId" clId="{4EB68703-8266-4BFD-8AEB-E8A9C611EC0A}" dt="2018-01-29T17:18:11.398" v="15" actId="478"/>
          <ac:cxnSpMkLst>
            <pc:docMk/>
            <pc:sldMk cId="4234716621" sldId="903"/>
            <ac:cxnSpMk id="151" creationId="{00000000-0000-0000-0000-000000000000}"/>
          </ac:cxnSpMkLst>
        </pc:cxnChg>
        <pc:cxnChg chg="del">
          <ac:chgData name="Konstantinos Marias" userId="ced020f93a339e22" providerId="LiveId" clId="{4EB68703-8266-4BFD-8AEB-E8A9C611EC0A}" dt="2018-01-29T17:18:13.525" v="16" actId="478"/>
          <ac:cxnSpMkLst>
            <pc:docMk/>
            <pc:sldMk cId="4234716621" sldId="903"/>
            <ac:cxnSpMk id="152" creationId="{00000000-0000-0000-0000-000000000000}"/>
          </ac:cxnSpMkLst>
        </pc:cxnChg>
        <pc:cxnChg chg="del">
          <ac:chgData name="Konstantinos Marias" userId="ced020f93a339e22" providerId="LiveId" clId="{4EB68703-8266-4BFD-8AEB-E8A9C611EC0A}" dt="2018-01-29T17:18:15.364" v="17" actId="478"/>
          <ac:cxnSpMkLst>
            <pc:docMk/>
            <pc:sldMk cId="4234716621" sldId="903"/>
            <ac:cxnSpMk id="169" creationId="{00000000-0000-0000-0000-000000000000}"/>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969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970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9701"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39CCD6D-67A1-43AA-8878-228E2B7D103A}" type="slidenum">
              <a:rPr lang="en-GB"/>
              <a:pPr>
                <a:defRPr/>
              </a:pPr>
              <a:t>‹#›</a:t>
            </a:fld>
            <a:endParaRPr lang="en-GB"/>
          </a:p>
        </p:txBody>
      </p:sp>
    </p:spTree>
    <p:extLst>
      <p:ext uri="{BB962C8B-B14F-4D97-AF65-F5344CB8AC3E}">
        <p14:creationId xmlns:p14="http://schemas.microsoft.com/office/powerpoint/2010/main" val="18296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l-GR"/>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l-GR"/>
          </a:p>
        </p:txBody>
      </p:sp>
      <p:sp>
        <p:nvSpPr>
          <p:cNvPr id="163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l-GR"/>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F07393C-0844-41C5-BDA0-A39E6F80CB14}" type="slidenum">
              <a:rPr lang="el-GR"/>
              <a:pPr>
                <a:defRPr/>
              </a:pPr>
              <a:t>‹#›</a:t>
            </a:fld>
            <a:endParaRPr lang="el-GR"/>
          </a:p>
        </p:txBody>
      </p:sp>
    </p:spTree>
    <p:extLst>
      <p:ext uri="{BB962C8B-B14F-4D97-AF65-F5344CB8AC3E}">
        <p14:creationId xmlns:p14="http://schemas.microsoft.com/office/powerpoint/2010/main" val="2665830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59EED81-D527-4C5C-895D-DB2745B0DC6E}" type="slidenum">
              <a:rPr lang="el-GR"/>
              <a:pPr/>
              <a:t>1</a:t>
            </a:fld>
            <a:endParaRPr lang="el-G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a:t>&lt;title&gt; = Prof., Dr., etc</a:t>
            </a:r>
          </a:p>
          <a:p>
            <a:pPr eaLnBrk="1" hangingPunct="1"/>
            <a:r>
              <a:rPr lang="en-GB"/>
              <a:t>Xxxxxxx Yyyyyyyy = name of the presenter</a:t>
            </a:r>
          </a:p>
          <a:p>
            <a:pPr eaLnBrk="1" hangingPunct="1"/>
            <a:r>
              <a:rPr lang="en-GB"/>
              <a:t>&lt;Full Laboratory Name&gt; = e.g. Computational Vision and Robotics</a:t>
            </a:r>
          </a:p>
          <a:p>
            <a:pPr eaLnBrk="1" hangingPunct="1"/>
            <a:r>
              <a:rPr lang="en-GB"/>
              <a:t>&lt;Lab short name&gt; = e.g. CVRL</a:t>
            </a:r>
          </a:p>
          <a:p>
            <a:pPr eaLnBrk="1" hangingPunct="1"/>
            <a:r>
              <a:rPr lang="en-GB"/>
              <a:t>e.t.c.</a:t>
            </a:r>
            <a:endParaRPr lang="el-GR"/>
          </a:p>
        </p:txBody>
      </p:sp>
    </p:spTree>
    <p:extLst>
      <p:ext uri="{BB962C8B-B14F-4D97-AF65-F5344CB8AC3E}">
        <p14:creationId xmlns:p14="http://schemas.microsoft.com/office/powerpoint/2010/main" val="218264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D7DB4AD-E015-4789-8BC9-0651DA2AAC60}" type="slidenum">
              <a:rPr lang="en-US" altLang="el-GR" sz="1200"/>
              <a:pPr eaLnBrk="1" hangingPunct="1"/>
              <a:t>53</a:t>
            </a:fld>
            <a:endParaRPr lang="en-US" altLang="el-G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a:latin typeface="Arial" panose="020B0604020202020204" pitchFamily="34" charset="0"/>
            </a:endParaRPr>
          </a:p>
        </p:txBody>
      </p:sp>
    </p:spTree>
    <p:extLst>
      <p:ext uri="{BB962C8B-B14F-4D97-AF65-F5344CB8AC3E}">
        <p14:creationId xmlns:p14="http://schemas.microsoft.com/office/powerpoint/2010/main" val="143270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685800" y="152400"/>
            <a:ext cx="7721600" cy="1143000"/>
          </a:xfrm>
        </p:spPr>
        <p:txBody>
          <a:bodyPr/>
          <a:lstStyle>
            <a:lvl1pPr>
              <a:defRPr>
                <a:solidFill>
                  <a:schemeClr val="tx1">
                    <a:lumMod val="65000"/>
                    <a:lumOff val="35000"/>
                  </a:schemeClr>
                </a:solidFill>
              </a:defRPr>
            </a:lvl1pPr>
          </a:lstStyle>
          <a:p>
            <a:endParaRPr lang="en-GB" dirty="0"/>
          </a:p>
        </p:txBody>
      </p:sp>
      <p:sp>
        <p:nvSpPr>
          <p:cNvPr id="26629" name="Rectangle 5"/>
          <p:cNvSpPr>
            <a:spLocks noGrp="1" noChangeArrowheads="1"/>
          </p:cNvSpPr>
          <p:nvPr>
            <p:ph type="subTitle" idx="1"/>
          </p:nvPr>
        </p:nvSpPr>
        <p:spPr>
          <a:xfrm>
            <a:off x="1295400" y="3886200"/>
            <a:ext cx="6400800" cy="533400"/>
          </a:xfrm>
        </p:spPr>
        <p:txBody>
          <a:bodyPr/>
          <a:lstStyle>
            <a:lvl1pPr marL="0" indent="0" algn="ctr">
              <a:buFont typeface="Wingdings" pitchFamily="2" charset="2"/>
              <a:buNone/>
              <a:defRPr b="1">
                <a:solidFill>
                  <a:schemeClr val="tx1"/>
                </a:solidFill>
                <a:latin typeface="Tahoma" pitchFamily="34" charset="0"/>
              </a:defRPr>
            </a:lvl1pPr>
          </a:lstStyle>
          <a:p>
            <a:endParaRPr lang="en-GB"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201863" cy="6248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52400" y="228600"/>
            <a:ext cx="64579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12213" cy="6858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304800" y="1219200"/>
            <a:ext cx="4191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219200"/>
            <a:ext cx="4191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648200" y="3924300"/>
            <a:ext cx="4191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a:t>Click to edit Master title style</a:t>
            </a:r>
          </a:p>
        </p:txBody>
      </p:sp>
      <p:sp>
        <p:nvSpPr>
          <p:cNvPr id="3" name="Content Placeholder 2"/>
          <p:cNvSpPr>
            <a:spLocks noGrp="1"/>
          </p:cNvSpPr>
          <p:nvPr>
            <p:ph sz="quarter" idx="1"/>
          </p:nvPr>
        </p:nvSpPr>
        <p:spPr>
          <a:xfrm>
            <a:off x="0" y="1524000"/>
            <a:ext cx="449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449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0" y="4267200"/>
            <a:ext cx="4495800" cy="259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267200"/>
            <a:ext cx="449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934156"/>
      </p:ext>
    </p:extLst>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0" y="1524000"/>
            <a:ext cx="4495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495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59810"/>
      </p:ext>
    </p:extLst>
  </p:cSld>
  <p:clrMapOvr>
    <a:masterClrMapping/>
  </p:clrMapOvr>
  <p:transition>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0" y="1524000"/>
            <a:ext cx="9144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0" y="4267200"/>
            <a:ext cx="9144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631994"/>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endParaRPr lang="el-GR"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5" name="Rectangle 4"/>
          <p:cNvSpPr/>
          <p:nvPr userDrawn="1"/>
        </p:nvSpPr>
        <p:spPr>
          <a:xfrm>
            <a:off x="3059832" y="6550968"/>
            <a:ext cx="621141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l-GR" sz="900" b="1" dirty="0">
                <a:solidFill>
                  <a:schemeClr val="tx1">
                    <a:lumMod val="65000"/>
                    <a:lumOff val="35000"/>
                  </a:schemeClr>
                </a:solidFill>
                <a:effectLst>
                  <a:outerShdw blurRad="38100" dist="38100" dir="2700000" algn="tl">
                    <a:srgbClr val="000000">
                      <a:alpha val="43137"/>
                    </a:srgbClr>
                  </a:outerShdw>
                </a:effectLst>
                <a:latin typeface="Tahoma" pitchFamily="34" charset="0"/>
              </a:rPr>
              <a:t>ΤΕΧΝΗΤΗ ΟΡΑΣΗ </a:t>
            </a:r>
            <a:r>
              <a:rPr kumimoji="0" lang="el-GR" sz="900" b="0" dirty="0">
                <a:solidFill>
                  <a:schemeClr val="tx1"/>
                </a:solidFill>
                <a:effectLst/>
                <a:latin typeface="Times New Roman" pitchFamily="18" charset="0"/>
              </a:rPr>
              <a:t>		</a:t>
            </a:r>
            <a:r>
              <a:rPr lang="el-GR" sz="900" dirty="0"/>
              <a:t>Κώστας </a:t>
            </a:r>
            <a:r>
              <a:rPr lang="el-GR" sz="900" dirty="0" err="1"/>
              <a:t>Μαριάς</a:t>
            </a:r>
            <a:r>
              <a:rPr lang="en-US" sz="900" dirty="0"/>
              <a:t>, </a:t>
            </a:r>
            <a:r>
              <a:rPr lang="el-GR" sz="900" dirty="0"/>
              <a:t>Καθηγητής Επεξεργασίας Εικόνας</a:t>
            </a:r>
          </a:p>
        </p:txBody>
      </p:sp>
      <p:pic>
        <p:nvPicPr>
          <p:cNvPr id="7170" name="Picture 2" descr="Ελληνικό Μεσογειακό Πανεπιστήμιο (ΕΛΜΕΠΑ) - Οικονομολόγος">
            <a:extLst>
              <a:ext uri="{FF2B5EF4-FFF2-40B4-BE49-F238E27FC236}">
                <a16:creationId xmlns="" xmlns:a16="http://schemas.microsoft.com/office/drawing/2014/main" id="{BBDC23C0-10EC-4497-A8E6-608453FC099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07596"/>
            <a:ext cx="850404" cy="850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3048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52400" y="2286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304800" y="12192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6" name="Rectangle 6"/>
          <p:cNvSpPr>
            <a:spLocks noChangeArrowheads="1"/>
          </p:cNvSpPr>
          <p:nvPr/>
        </p:nvSpPr>
        <p:spPr bwMode="auto">
          <a:xfrm>
            <a:off x="990600" y="152400"/>
            <a:ext cx="7731125" cy="2746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endParaRPr lang="en-GB" sz="1200" b="1">
              <a:latin typeface="Arial" charset="0"/>
            </a:endParaRPr>
          </a:p>
        </p:txBody>
      </p:sp>
      <p:sp>
        <p:nvSpPr>
          <p:cNvPr id="25607" name="Rectangle 7"/>
          <p:cNvSpPr>
            <a:spLocks noChangeArrowheads="1"/>
          </p:cNvSpPr>
          <p:nvPr/>
        </p:nvSpPr>
        <p:spPr bwMode="auto">
          <a:xfrm>
            <a:off x="7723188" y="6499225"/>
            <a:ext cx="1344612" cy="282575"/>
          </a:xfrm>
          <a:prstGeom prst="rect">
            <a:avLst/>
          </a:prstGeom>
          <a:noFill/>
          <a:ln w="9525">
            <a:noFill/>
            <a:miter lim="800000"/>
            <a:headEnd/>
            <a:tailEnd/>
          </a:ln>
        </p:spPr>
        <p:txBody>
          <a:bodyPr anchor="b"/>
          <a:lstStyle/>
          <a:p>
            <a:pPr algn="r" eaLnBrk="0" hangingPunct="0">
              <a:spcBef>
                <a:spcPct val="50000"/>
              </a:spcBef>
              <a:defRPr/>
            </a:pPr>
            <a:fld id="{CF01D9A9-1A39-4F01-B91F-590C4ADF964C}" type="slidenum">
              <a:rPr lang="en-US" sz="1400">
                <a:solidFill>
                  <a:srgbClr val="A299BD"/>
                </a:solidFill>
                <a:latin typeface="Arial" charset="0"/>
              </a:rPr>
              <a:pPr algn="r" eaLnBrk="0" hangingPunct="0">
                <a:spcBef>
                  <a:spcPct val="50000"/>
                </a:spcBef>
                <a:defRPr/>
              </a:pPr>
              <a:t>‹#›</a:t>
            </a:fld>
            <a:endParaRPr lang="en-US" sz="1400">
              <a:solidFill>
                <a:srgbClr val="A299BD"/>
              </a:solidFill>
              <a:latin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Lst>
  <p:transition>
    <p:zoom/>
  </p:transition>
  <p:hf sldNum="0" hdr="0" dt="0"/>
  <p:txStyles>
    <p:titleStyle>
      <a:lvl1pPr algn="ctr" rtl="0" eaLnBrk="0" fontAlgn="base" hangingPunct="0">
        <a:spcBef>
          <a:spcPct val="0"/>
        </a:spcBef>
        <a:spcAft>
          <a:spcPct val="0"/>
        </a:spcAft>
        <a:defRPr kumimoji="1" sz="2800" b="1">
          <a:solidFill>
            <a:srgbClr val="595959"/>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p:titleStyle>
    <p:bodyStyle>
      <a:lvl1pPr marL="342900" indent="-342900" algn="l" rtl="0" eaLnBrk="0" fontAlgn="base" hangingPunct="0">
        <a:spcBef>
          <a:spcPct val="20000"/>
        </a:spcBef>
        <a:spcAft>
          <a:spcPct val="0"/>
        </a:spcAft>
        <a:buClr>
          <a:srgbClr val="FF9933"/>
        </a:buClr>
        <a:buSzPct val="90000"/>
        <a:buFont typeface="Wingdings" pitchFamily="2" charset="2"/>
        <a:buBlip>
          <a:blip r:embed="rId17"/>
        </a:buBlip>
        <a:defRPr kumimoji="1" sz="2800">
          <a:solidFill>
            <a:srgbClr val="595959"/>
          </a:solidFill>
          <a:latin typeface="+mn-lt"/>
          <a:ea typeface="+mn-ea"/>
          <a:cs typeface="+mn-cs"/>
        </a:defRPr>
      </a:lvl1pPr>
      <a:lvl2pPr marL="742950" indent="-285750" algn="l" rtl="0" eaLnBrk="0" fontAlgn="base" hangingPunct="0">
        <a:spcBef>
          <a:spcPct val="20000"/>
        </a:spcBef>
        <a:spcAft>
          <a:spcPct val="0"/>
        </a:spcAft>
        <a:buClr>
          <a:srgbClr val="996633"/>
        </a:buClr>
        <a:buSzPct val="80000"/>
        <a:buFont typeface="Wingdings" pitchFamily="2" charset="2"/>
        <a:buBlip>
          <a:blip r:embed="rId18"/>
        </a:buBlip>
        <a:defRPr kumimoji="1" sz="2400">
          <a:solidFill>
            <a:srgbClr val="595959"/>
          </a:solidFill>
          <a:latin typeface="+mn-lt"/>
        </a:defRPr>
      </a:lvl2pPr>
      <a:lvl3pPr marL="1143000" indent="-228600" algn="l" rtl="0" eaLnBrk="0" fontAlgn="base" hangingPunct="0">
        <a:spcBef>
          <a:spcPct val="20000"/>
        </a:spcBef>
        <a:spcAft>
          <a:spcPct val="0"/>
        </a:spcAft>
        <a:buClr>
          <a:srgbClr val="669900"/>
        </a:buClr>
        <a:buSzPct val="70000"/>
        <a:buFont typeface="Wingdings" pitchFamily="2" charset="2"/>
        <a:buBlip>
          <a:blip r:embed="rId19"/>
        </a:buBlip>
        <a:defRPr kumimoji="1" sz="2000">
          <a:solidFill>
            <a:srgbClr val="595959"/>
          </a:solidFill>
          <a:latin typeface="+mn-lt"/>
        </a:defRPr>
      </a:lvl3pPr>
      <a:lvl4pPr marL="1600200" indent="-228600" algn="l" rtl="0" eaLnBrk="0" fontAlgn="base" hangingPunct="0">
        <a:spcBef>
          <a:spcPct val="20000"/>
        </a:spcBef>
        <a:spcAft>
          <a:spcPct val="0"/>
        </a:spcAft>
        <a:buClr>
          <a:schemeClr val="accent2"/>
        </a:buClr>
        <a:buSzPct val="60000"/>
        <a:buBlip>
          <a:blip r:embed="rId20"/>
        </a:buBlip>
        <a:defRPr kumimoji="1">
          <a:solidFill>
            <a:srgbClr val="595959"/>
          </a:solidFill>
          <a:latin typeface="+mn-lt"/>
        </a:defRPr>
      </a:lvl4pPr>
      <a:lvl5pPr marL="2057400" indent="-228600" algn="l" rtl="0" eaLnBrk="0" fontAlgn="base" hangingPunct="0">
        <a:spcBef>
          <a:spcPct val="20000"/>
        </a:spcBef>
        <a:spcAft>
          <a:spcPct val="0"/>
        </a:spcAft>
        <a:buClr>
          <a:schemeClr val="accent2"/>
        </a:buClr>
        <a:buSzPct val="50000"/>
        <a:buBlip>
          <a:blip r:embed="rId21"/>
        </a:buBlip>
        <a:defRPr kumimoji="1">
          <a:solidFill>
            <a:srgbClr val="595959"/>
          </a:solidFill>
          <a:latin typeface="+mn-lt"/>
        </a:defRPr>
      </a:lvl5pPr>
      <a:lvl6pPr marL="2514600" indent="-228600" algn="l" rtl="0" eaLnBrk="0" fontAlgn="base" hangingPunct="0">
        <a:spcBef>
          <a:spcPct val="20000"/>
        </a:spcBef>
        <a:spcAft>
          <a:spcPct val="0"/>
        </a:spcAft>
        <a:buClr>
          <a:schemeClr val="accent2"/>
        </a:buClr>
        <a:buSzPct val="50000"/>
        <a:buBlip>
          <a:blip r:embed="rId21"/>
        </a:buBlip>
        <a:defRPr kumimoji="1">
          <a:solidFill>
            <a:srgbClr val="003399"/>
          </a:solidFill>
          <a:latin typeface="+mn-lt"/>
        </a:defRPr>
      </a:lvl6pPr>
      <a:lvl7pPr marL="2971800" indent="-228600" algn="l" rtl="0" eaLnBrk="0" fontAlgn="base" hangingPunct="0">
        <a:spcBef>
          <a:spcPct val="20000"/>
        </a:spcBef>
        <a:spcAft>
          <a:spcPct val="0"/>
        </a:spcAft>
        <a:buClr>
          <a:schemeClr val="accent2"/>
        </a:buClr>
        <a:buSzPct val="50000"/>
        <a:buBlip>
          <a:blip r:embed="rId21"/>
        </a:buBlip>
        <a:defRPr kumimoji="1">
          <a:solidFill>
            <a:srgbClr val="003399"/>
          </a:solidFill>
          <a:latin typeface="+mn-lt"/>
        </a:defRPr>
      </a:lvl7pPr>
      <a:lvl8pPr marL="3429000" indent="-228600" algn="l" rtl="0" eaLnBrk="0" fontAlgn="base" hangingPunct="0">
        <a:spcBef>
          <a:spcPct val="20000"/>
        </a:spcBef>
        <a:spcAft>
          <a:spcPct val="0"/>
        </a:spcAft>
        <a:buClr>
          <a:schemeClr val="accent2"/>
        </a:buClr>
        <a:buSzPct val="50000"/>
        <a:buBlip>
          <a:blip r:embed="rId21"/>
        </a:buBlip>
        <a:defRPr kumimoji="1">
          <a:solidFill>
            <a:srgbClr val="003399"/>
          </a:solidFill>
          <a:latin typeface="+mn-lt"/>
        </a:defRPr>
      </a:lvl8pPr>
      <a:lvl9pPr marL="3886200" indent="-228600" algn="l" rtl="0" eaLnBrk="0" fontAlgn="base" hangingPunct="0">
        <a:spcBef>
          <a:spcPct val="20000"/>
        </a:spcBef>
        <a:spcAft>
          <a:spcPct val="0"/>
        </a:spcAft>
        <a:buClr>
          <a:schemeClr val="accent2"/>
        </a:buClr>
        <a:buSzPct val="50000"/>
        <a:buBlip>
          <a:blip r:embed="rId21"/>
        </a:buBlip>
        <a:defRPr kumimoji="1">
          <a:solidFill>
            <a:srgbClr val="003399"/>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7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3.bin"/><Relationship Id="rId4" Type="http://schemas.openxmlformats.org/officeDocument/2006/relationships/image" Target="../media/image3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43.wmf"/><Relationship Id="rId5" Type="http://schemas.openxmlformats.org/officeDocument/2006/relationships/oleObject" Target="../embeddings/oleObject6.bin"/><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4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9.bin"/><Relationship Id="rId4" Type="http://schemas.openxmlformats.org/officeDocument/2006/relationships/image" Target="../media/image4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s://en.wikipedia.org/wiki/Connected-component_label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6" name="Rectangle 6"/>
          <p:cNvSpPr>
            <a:spLocks noChangeArrowheads="1"/>
          </p:cNvSpPr>
          <p:nvPr/>
        </p:nvSpPr>
        <p:spPr bwMode="auto">
          <a:xfrm>
            <a:off x="0" y="5689922"/>
            <a:ext cx="9144000" cy="1987550"/>
          </a:xfrm>
          <a:prstGeom prst="rect">
            <a:avLst/>
          </a:prstGeom>
          <a:noFill/>
          <a:ln w="9525">
            <a:noFill/>
            <a:miter lim="800000"/>
            <a:headEnd/>
            <a:tailEnd/>
          </a:ln>
        </p:spPr>
        <p:txBody>
          <a:bodyPr/>
          <a:lstStyle/>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b="1"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p:txBody>
      </p:sp>
      <p:sp>
        <p:nvSpPr>
          <p:cNvPr id="158727" name="Rectangle 7"/>
          <p:cNvSpPr>
            <a:spLocks noChangeArrowheads="1"/>
          </p:cNvSpPr>
          <p:nvPr/>
        </p:nvSpPr>
        <p:spPr bwMode="auto">
          <a:xfrm>
            <a:off x="0" y="3942383"/>
            <a:ext cx="9251950" cy="566737"/>
          </a:xfrm>
          <a:prstGeom prst="rect">
            <a:avLst/>
          </a:prstGeom>
          <a:noFill/>
          <a:ln w="9525">
            <a:noFill/>
            <a:miter lim="800000"/>
            <a:headEnd/>
            <a:tailEnd/>
          </a:ln>
        </p:spPr>
        <p:txBody>
          <a:bodyPr anchor="b"/>
          <a:lstStyle/>
          <a:p>
            <a:pPr algn="ctr" eaLnBrk="0" hangingPunct="0">
              <a:defRPr/>
            </a:pPr>
            <a:r>
              <a:rPr kumimoji="1" lang="el-GR" b="1" dirty="0">
                <a:solidFill>
                  <a:schemeClr val="tx1">
                    <a:lumMod val="65000"/>
                    <a:lumOff val="35000"/>
                  </a:schemeClr>
                </a:solidFill>
                <a:effectLst>
                  <a:outerShdw blurRad="38100" dist="38100" dir="2700000" algn="tl">
                    <a:srgbClr val="000000">
                      <a:alpha val="43137"/>
                    </a:srgbClr>
                  </a:outerShdw>
                </a:effectLst>
                <a:latin typeface="Tahoma" pitchFamily="34" charset="0"/>
              </a:rPr>
              <a:t>ΤΕΧΝΗΤΗ ΟΡΑΣΗ </a:t>
            </a:r>
            <a:r>
              <a:rPr kumimoji="1" lang="en-US" sz="1800"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3</a:t>
            </a:r>
            <a:r>
              <a:rPr kumimoji="1" lang="el-GR" sz="1800" b="1" baseline="30000" dirty="0">
                <a:solidFill>
                  <a:schemeClr val="tx1">
                    <a:lumMod val="65000"/>
                    <a:lumOff val="35000"/>
                  </a:schemeClr>
                </a:solidFill>
                <a:effectLst>
                  <a:outerShdw blurRad="38100" dist="38100" dir="2700000" algn="tl">
                    <a:srgbClr val="000000">
                      <a:alpha val="43137"/>
                    </a:srgbClr>
                  </a:outerShdw>
                </a:effectLst>
                <a:latin typeface="Tahoma" pitchFamily="34" charset="0"/>
              </a:rPr>
              <a:t>η</a:t>
            </a:r>
            <a:r>
              <a:rPr kumimoji="1" lang="el-GR" sz="1800" b="1" dirty="0">
                <a:solidFill>
                  <a:schemeClr val="tx1">
                    <a:lumMod val="65000"/>
                    <a:lumOff val="35000"/>
                  </a:schemeClr>
                </a:solidFill>
                <a:effectLst>
                  <a:outerShdw blurRad="38100" dist="38100" dir="2700000" algn="tl">
                    <a:srgbClr val="000000">
                      <a:alpha val="43137"/>
                    </a:srgbClr>
                  </a:outerShdw>
                </a:effectLst>
                <a:latin typeface="Tahoma" pitchFamily="34" charset="0"/>
              </a:rPr>
              <a:t> Διάλεξη</a:t>
            </a:r>
            <a:endParaRPr kumimoji="1" lang="el-GR" sz="1800" b="1" dirty="0">
              <a:solidFill>
                <a:schemeClr val="tx1">
                  <a:lumMod val="65000"/>
                  <a:lumOff val="35000"/>
                </a:schemeClr>
              </a:solidFill>
              <a:latin typeface="Tahoma" pitchFamily="34" charset="0"/>
            </a:endParaRPr>
          </a:p>
          <a:p>
            <a:pPr algn="ctr" eaLnBrk="0" hangingPunct="0">
              <a:defRPr/>
            </a:pPr>
            <a:endParaRPr kumimoji="1" lang="el-GR" sz="1800" b="1" dirty="0">
              <a:solidFill>
                <a:schemeClr val="tx1">
                  <a:lumMod val="65000"/>
                  <a:lumOff val="35000"/>
                </a:schemeClr>
              </a:solidFill>
              <a:latin typeface="Tahoma" pitchFamily="34" charset="0"/>
            </a:endParaRPr>
          </a:p>
          <a:p>
            <a:pPr algn="ctr" eaLnBrk="0" hangingPunct="0">
              <a:defRPr/>
            </a:pPr>
            <a:r>
              <a:rPr kumimoji="1" lang="el-GR" sz="1800" b="1" dirty="0">
                <a:solidFill>
                  <a:schemeClr val="tx1">
                    <a:lumMod val="65000"/>
                    <a:lumOff val="35000"/>
                  </a:schemeClr>
                </a:solidFill>
                <a:latin typeface="Tahoma" pitchFamily="34" charset="0"/>
              </a:rPr>
              <a:t>Κώστας Μαριάς</a:t>
            </a:r>
          </a:p>
          <a:p>
            <a:pPr algn="ctr" eaLnBrk="0" hangingPunct="0">
              <a:defRPr/>
            </a:pPr>
            <a:r>
              <a:rPr kumimoji="1" lang="el-GR" sz="1800" b="1" dirty="0">
                <a:solidFill>
                  <a:schemeClr val="tx1">
                    <a:lumMod val="65000"/>
                    <a:lumOff val="35000"/>
                  </a:schemeClr>
                </a:solidFill>
                <a:latin typeface="Tahoma" pitchFamily="34" charset="0"/>
              </a:rPr>
              <a:t>Καθηγητής Επεξεργασίας </a:t>
            </a:r>
            <a:r>
              <a:rPr kumimoji="1" lang="el-GR" sz="1800" b="1" dirty="0" smtClean="0">
                <a:solidFill>
                  <a:schemeClr val="tx1">
                    <a:lumMod val="65000"/>
                    <a:lumOff val="35000"/>
                  </a:schemeClr>
                </a:solidFill>
                <a:latin typeface="Tahoma" pitchFamily="34" charset="0"/>
              </a:rPr>
              <a:t>Εικόνας</a:t>
            </a:r>
            <a:endParaRPr kumimoji="1" lang="en-US" sz="1800" b="1" dirty="0" smtClean="0">
              <a:solidFill>
                <a:schemeClr val="tx1">
                  <a:lumMod val="65000"/>
                  <a:lumOff val="35000"/>
                </a:schemeClr>
              </a:solidFill>
              <a:latin typeface="Tahoma" pitchFamily="34" charset="0"/>
            </a:endParaRPr>
          </a:p>
          <a:p>
            <a:pPr algn="ctr" eaLnBrk="0" hangingPunct="0">
              <a:defRPr/>
            </a:pPr>
            <a:r>
              <a:rPr kumimoji="1" lang="el-GR" sz="1800" b="1" smtClean="0">
                <a:solidFill>
                  <a:schemeClr val="tx1">
                    <a:lumMod val="65000"/>
                    <a:lumOff val="35000"/>
                  </a:schemeClr>
                </a:solidFill>
                <a:latin typeface="Tahoma" pitchFamily="34" charset="0"/>
              </a:rPr>
              <a:t>Υπεύθυνος </a:t>
            </a:r>
            <a:r>
              <a:rPr kumimoji="1" lang="el-GR" sz="1800" b="1" dirty="0" smtClean="0">
                <a:solidFill>
                  <a:schemeClr val="tx1">
                    <a:lumMod val="65000"/>
                    <a:lumOff val="35000"/>
                  </a:schemeClr>
                </a:solidFill>
                <a:latin typeface="Tahoma" pitchFamily="34" charset="0"/>
              </a:rPr>
              <a:t>Εργαστηρίου: Γιάννης Στεφανής</a:t>
            </a:r>
            <a:endParaRPr kumimoji="1" lang="en-GB" sz="1800" b="1" dirty="0">
              <a:solidFill>
                <a:schemeClr val="tx1">
                  <a:lumMod val="65000"/>
                  <a:lumOff val="35000"/>
                </a:schemeClr>
              </a:solidFill>
              <a:latin typeface="Tahoma" pitchFamily="34" charset="0"/>
            </a:endParaRPr>
          </a:p>
          <a:p>
            <a:pPr algn="ctr" eaLnBrk="0" hangingPunct="0">
              <a:defRPr/>
            </a:pPr>
            <a:endParaRPr kumimoji="1" lang="en-GB" sz="1200" b="1" dirty="0">
              <a:solidFill>
                <a:schemeClr val="accent5">
                  <a:lumMod val="25000"/>
                </a:schemeClr>
              </a:solidFill>
              <a:latin typeface="Tahoma" pitchFamily="34" charset="0"/>
            </a:endParaRPr>
          </a:p>
        </p:txBody>
      </p:sp>
      <p:pic>
        <p:nvPicPr>
          <p:cNvPr id="2050" name="Picture 2" descr="iStock_000027142333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82" y="5805264"/>
            <a:ext cx="1237220" cy="82274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4" name="Picture 2" descr="Ελληνικό Μεσογειακό Πανεπιστήμιο (ΕΛΜΕΠΑ) - Οικονομολόγος">
            <a:extLst>
              <a:ext uri="{FF2B5EF4-FFF2-40B4-BE49-F238E27FC236}">
                <a16:creationId xmlns="" xmlns:a16="http://schemas.microsoft.com/office/drawing/2014/main" id="{1DB7B16A-D95A-44BF-9345-DF1E979FC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16632"/>
            <a:ext cx="2132856"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35155"/>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r>
              <a:rPr lang="en-US" dirty="0"/>
              <a:t>: </a:t>
            </a:r>
            <a:r>
              <a:rPr lang="el-GR" dirty="0" err="1"/>
              <a:t>Κανονικοποίηση</a:t>
            </a:r>
            <a:endParaRPr lang="en-US" dirty="0"/>
          </a:p>
        </p:txBody>
      </p:sp>
      <p:sp>
        <p:nvSpPr>
          <p:cNvPr id="3" name="Content Placeholder 2"/>
          <p:cNvSpPr>
            <a:spLocks noGrp="1"/>
          </p:cNvSpPr>
          <p:nvPr>
            <p:ph idx="1"/>
          </p:nvPr>
        </p:nvSpPr>
        <p:spPr/>
        <p:txBody>
          <a:bodyPr/>
          <a:lstStyle/>
          <a:p>
            <a:r>
              <a:rPr lang="el-GR" dirty="0">
                <a:solidFill>
                  <a:srgbClr val="C00000"/>
                </a:solidFill>
              </a:rPr>
              <a:t>Ο αλυσιδωτός κώδικας ενός ορίου εξαρτάται από το σημείο εκκίνησης. </a:t>
            </a:r>
            <a:endParaRPr lang="en-US" dirty="0">
              <a:solidFill>
                <a:srgbClr val="C00000"/>
              </a:solidFill>
            </a:endParaRPr>
          </a:p>
          <a:p>
            <a:r>
              <a:rPr lang="el-GR" dirty="0"/>
              <a:t>Ωστόσο, ο κώδικας μπορεί να </a:t>
            </a:r>
            <a:r>
              <a:rPr lang="el-GR" dirty="0" err="1"/>
              <a:t>κανονικοποιηθεί</a:t>
            </a:r>
            <a:r>
              <a:rPr lang="el-GR" dirty="0"/>
              <a:t> σε σχέση με το σημείο εκκίνησης με μια απλή διαδικασία: </a:t>
            </a:r>
            <a:endParaRPr lang="en-US" dirty="0"/>
          </a:p>
          <a:p>
            <a:r>
              <a:rPr lang="el-GR" dirty="0"/>
              <a:t>Απλά αντιμετωπίζουμε τον αλυσιδωτό κώδικα ως κυκλική ακολουθία αριθμών και επαναπροσδιορίζουμε το σημείο αρχής του κώδικα έτσι ώστε η νέα ακολουθία αριθμών να σχηματίζει έναν ακέραιο αριθμό ελάχιστου μεγέθους.</a:t>
            </a:r>
            <a:endParaRPr lang="en-US" dirty="0"/>
          </a:p>
        </p:txBody>
      </p:sp>
    </p:spTree>
    <p:extLst>
      <p:ext uri="{BB962C8B-B14F-4D97-AF65-F5344CB8AC3E}">
        <p14:creationId xmlns:p14="http://schemas.microsoft.com/office/powerpoint/2010/main" val="806178087"/>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a:t>Αλυσιδωτοί κώδικες: Μεταβολές λόγο αρχικού σημείου</a:t>
            </a:r>
            <a:endParaRPr lang="en-US" sz="2400" dirty="0"/>
          </a:p>
        </p:txBody>
      </p:sp>
      <p:grpSp>
        <p:nvGrpSpPr>
          <p:cNvPr id="66" name="Group 65"/>
          <p:cNvGrpSpPr/>
          <p:nvPr/>
        </p:nvGrpSpPr>
        <p:grpSpPr>
          <a:xfrm>
            <a:off x="4080164" y="3646636"/>
            <a:ext cx="2041941" cy="461665"/>
            <a:chOff x="1043607" y="4199528"/>
            <a:chExt cx="2041941" cy="461665"/>
          </a:xfrm>
        </p:grpSpPr>
        <p:sp>
          <p:nvSpPr>
            <p:cNvPr id="35" name="Rectangle 34"/>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sp>
        <p:nvSpPr>
          <p:cNvPr id="37" name="TextBox 36"/>
          <p:cNvSpPr txBox="1"/>
          <p:nvPr/>
        </p:nvSpPr>
        <p:spPr>
          <a:xfrm>
            <a:off x="36694" y="4455066"/>
            <a:ext cx="4303705" cy="646331"/>
          </a:xfrm>
          <a:prstGeom prst="rect">
            <a:avLst/>
          </a:prstGeom>
          <a:noFill/>
        </p:spPr>
        <p:txBody>
          <a:bodyPr wrap="square" rtlCol="0">
            <a:spAutoFit/>
          </a:bodyPr>
          <a:lstStyle/>
          <a:p>
            <a:r>
              <a:rPr lang="el-GR" sz="1800" dirty="0"/>
              <a:t>3 3 3 3</a:t>
            </a:r>
            <a:r>
              <a:rPr lang="en-US" sz="1800" dirty="0"/>
              <a:t> </a:t>
            </a:r>
            <a:r>
              <a:rPr lang="el-GR" sz="1800" dirty="0"/>
              <a:t>3 </a:t>
            </a:r>
            <a:r>
              <a:rPr lang="en-US" sz="1800" dirty="0"/>
              <a:t>3 </a:t>
            </a:r>
            <a:r>
              <a:rPr lang="en-US" sz="1800" dirty="0">
                <a:solidFill>
                  <a:srgbClr val="FF0000"/>
                </a:solidFill>
              </a:rPr>
              <a:t>0 0 0 0 0 </a:t>
            </a:r>
            <a:r>
              <a:rPr lang="en-US" sz="1800" dirty="0"/>
              <a:t>1 1 1 1 1 2 2 1 2 2 2</a:t>
            </a:r>
          </a:p>
          <a:p>
            <a:r>
              <a:rPr lang="en-US" sz="1800" u="sng" dirty="0">
                <a:solidFill>
                  <a:srgbClr val="FF0000"/>
                </a:solidFill>
              </a:rPr>
              <a:t>0 0 0 0 0 </a:t>
            </a:r>
            <a:r>
              <a:rPr lang="en-US" sz="1800" u="sng" dirty="0"/>
              <a:t>1 1 1 1 1 2 2 1 2 2 2 </a:t>
            </a:r>
            <a:r>
              <a:rPr lang="el-GR" sz="1800" u="sng" dirty="0"/>
              <a:t>3 3 3 3</a:t>
            </a:r>
            <a:r>
              <a:rPr lang="en-US" sz="1800" u="sng" dirty="0"/>
              <a:t> </a:t>
            </a:r>
            <a:r>
              <a:rPr lang="el-GR" sz="1800" u="sng" dirty="0"/>
              <a:t>3 </a:t>
            </a:r>
            <a:r>
              <a:rPr lang="en-US" sz="1800" u="sng" dirty="0"/>
              <a:t>3 </a:t>
            </a:r>
          </a:p>
        </p:txBody>
      </p:sp>
      <p:sp>
        <p:nvSpPr>
          <p:cNvPr id="38" name="Rectangle 37"/>
          <p:cNvSpPr/>
          <p:nvPr/>
        </p:nvSpPr>
        <p:spPr>
          <a:xfrm>
            <a:off x="35496" y="4094961"/>
            <a:ext cx="3102388" cy="461665"/>
          </a:xfrm>
          <a:prstGeom prst="rect">
            <a:avLst/>
          </a:prstGeom>
        </p:spPr>
        <p:txBody>
          <a:bodyPr wrap="none">
            <a:spAutoFit/>
          </a:bodyPr>
          <a:lstStyle/>
          <a:p>
            <a:r>
              <a:rPr lang="el-GR" dirty="0"/>
              <a:t>Αλυσιδωτός κώδικας 1 </a:t>
            </a:r>
            <a:endParaRPr lang="en-US" dirty="0"/>
          </a:p>
        </p:txBody>
      </p:sp>
      <p:pic>
        <p:nvPicPr>
          <p:cNvPr id="64" name="Picture 63"/>
          <p:cNvPicPr>
            <a:picLocks noChangeAspect="1"/>
          </p:cNvPicPr>
          <p:nvPr/>
        </p:nvPicPr>
        <p:blipFill>
          <a:blip r:embed="rId2"/>
          <a:stretch>
            <a:fillRect/>
          </a:stretch>
        </p:blipFill>
        <p:spPr>
          <a:xfrm>
            <a:off x="4075303" y="4112787"/>
            <a:ext cx="1046634" cy="1081950"/>
          </a:xfrm>
          <a:prstGeom prst="rect">
            <a:avLst/>
          </a:prstGeom>
        </p:spPr>
      </p:pic>
      <p:sp>
        <p:nvSpPr>
          <p:cNvPr id="67" name="TextBox 66"/>
          <p:cNvSpPr txBox="1"/>
          <p:nvPr/>
        </p:nvSpPr>
        <p:spPr>
          <a:xfrm>
            <a:off x="4853910" y="4455066"/>
            <a:ext cx="4303705" cy="646331"/>
          </a:xfrm>
          <a:prstGeom prst="rect">
            <a:avLst/>
          </a:prstGeom>
          <a:noFill/>
        </p:spPr>
        <p:txBody>
          <a:bodyPr wrap="square" rtlCol="0">
            <a:spAutoFit/>
          </a:bodyPr>
          <a:lstStyle/>
          <a:p>
            <a:pPr algn="r"/>
            <a:r>
              <a:rPr lang="en-US" sz="1800" dirty="0"/>
              <a:t>2 2 2 </a:t>
            </a:r>
            <a:r>
              <a:rPr lang="el-GR" sz="1800" dirty="0"/>
              <a:t>3 3 3 3</a:t>
            </a:r>
            <a:r>
              <a:rPr lang="en-US" sz="1800" dirty="0"/>
              <a:t> </a:t>
            </a:r>
            <a:r>
              <a:rPr lang="el-GR" sz="1800" dirty="0"/>
              <a:t>3 </a:t>
            </a:r>
            <a:r>
              <a:rPr lang="en-US" sz="1800" dirty="0"/>
              <a:t>3 </a:t>
            </a:r>
            <a:r>
              <a:rPr lang="en-US" sz="1800" i="1" dirty="0">
                <a:solidFill>
                  <a:srgbClr val="FF0000"/>
                </a:solidFill>
              </a:rPr>
              <a:t>0 0 0 0 0 </a:t>
            </a:r>
            <a:r>
              <a:rPr lang="en-US" sz="1800" i="1" dirty="0"/>
              <a:t>1 1 1 1 1 2 2 1</a:t>
            </a:r>
          </a:p>
          <a:p>
            <a:pPr algn="r"/>
            <a:r>
              <a:rPr lang="en-US" sz="1800" i="1" u="sng" dirty="0">
                <a:solidFill>
                  <a:srgbClr val="FF0000"/>
                </a:solidFill>
              </a:rPr>
              <a:t>0 0 0 0 0 </a:t>
            </a:r>
            <a:r>
              <a:rPr lang="en-US" sz="1800" i="1" u="sng" dirty="0"/>
              <a:t>1 1 1 1 1 2 2 1 </a:t>
            </a:r>
            <a:r>
              <a:rPr lang="en-US" sz="1800" u="sng" dirty="0"/>
              <a:t>2 2 2 </a:t>
            </a:r>
            <a:r>
              <a:rPr lang="el-GR" sz="1800" u="sng" dirty="0"/>
              <a:t>3 3 3 3</a:t>
            </a:r>
            <a:r>
              <a:rPr lang="en-US" sz="1800" u="sng" dirty="0"/>
              <a:t> </a:t>
            </a:r>
            <a:r>
              <a:rPr lang="el-GR" sz="1800" u="sng" dirty="0"/>
              <a:t>3 </a:t>
            </a:r>
            <a:r>
              <a:rPr lang="en-US" sz="1800" u="sng" dirty="0"/>
              <a:t>3 </a:t>
            </a:r>
          </a:p>
        </p:txBody>
      </p:sp>
      <p:sp>
        <p:nvSpPr>
          <p:cNvPr id="68" name="Rectangle 67"/>
          <p:cNvSpPr/>
          <p:nvPr/>
        </p:nvSpPr>
        <p:spPr>
          <a:xfrm>
            <a:off x="5983394" y="4094961"/>
            <a:ext cx="3102388" cy="461665"/>
          </a:xfrm>
          <a:prstGeom prst="rect">
            <a:avLst/>
          </a:prstGeom>
        </p:spPr>
        <p:txBody>
          <a:bodyPr wrap="none">
            <a:spAutoFit/>
          </a:bodyPr>
          <a:lstStyle/>
          <a:p>
            <a:r>
              <a:rPr lang="el-GR" dirty="0"/>
              <a:t>Αλυσιδωτός κώδικας 2 </a:t>
            </a:r>
            <a:endParaRPr lang="en-US" dirty="0"/>
          </a:p>
        </p:txBody>
      </p:sp>
      <p:pic>
        <p:nvPicPr>
          <p:cNvPr id="3" name="Picture 2"/>
          <p:cNvPicPr>
            <a:picLocks noChangeAspect="1"/>
          </p:cNvPicPr>
          <p:nvPr/>
        </p:nvPicPr>
        <p:blipFill>
          <a:blip r:embed="rId3"/>
          <a:stretch>
            <a:fillRect/>
          </a:stretch>
        </p:blipFill>
        <p:spPr>
          <a:xfrm>
            <a:off x="553101" y="1069535"/>
            <a:ext cx="3839892" cy="2637252"/>
          </a:xfrm>
          <a:prstGeom prst="rect">
            <a:avLst/>
          </a:prstGeom>
        </p:spPr>
      </p:pic>
      <p:pic>
        <p:nvPicPr>
          <p:cNvPr id="4" name="Picture 3"/>
          <p:cNvPicPr>
            <a:picLocks noChangeAspect="1"/>
          </p:cNvPicPr>
          <p:nvPr/>
        </p:nvPicPr>
        <p:blipFill>
          <a:blip r:embed="rId4"/>
          <a:stretch>
            <a:fillRect/>
          </a:stretch>
        </p:blipFill>
        <p:spPr>
          <a:xfrm>
            <a:off x="4587226" y="1052736"/>
            <a:ext cx="3828603" cy="2644088"/>
          </a:xfrm>
          <a:prstGeom prst="rect">
            <a:avLst/>
          </a:prstGeom>
        </p:spPr>
      </p:pic>
      <p:sp>
        <p:nvSpPr>
          <p:cNvPr id="5" name="Rectangle 4"/>
          <p:cNvSpPr/>
          <p:nvPr/>
        </p:nvSpPr>
        <p:spPr>
          <a:xfrm>
            <a:off x="0" y="5265058"/>
            <a:ext cx="9144000" cy="900246"/>
          </a:xfrm>
          <a:prstGeom prst="rect">
            <a:avLst/>
          </a:prstGeom>
        </p:spPr>
        <p:txBody>
          <a:bodyPr wrap="square">
            <a:spAutoFit/>
          </a:bodyPr>
          <a:lstStyle/>
          <a:p>
            <a:r>
              <a:rPr lang="el-GR" sz="1750" dirty="0">
                <a:solidFill>
                  <a:srgbClr val="003399"/>
                </a:solidFill>
              </a:rPr>
              <a:t>Για να διορθώσουμε την μεταβολή λόγω διαφορετικού σημείου εκκίνησης θεωρήσαμε τον αλυσιδωτό κώδικα ως κυκλική ακολουθία κατεύθυνσης</a:t>
            </a:r>
            <a:r>
              <a:rPr lang="en-US" sz="1750" dirty="0">
                <a:solidFill>
                  <a:srgbClr val="003399"/>
                </a:solidFill>
              </a:rPr>
              <a:t> </a:t>
            </a:r>
            <a:r>
              <a:rPr lang="el-GR" sz="1750" dirty="0">
                <a:solidFill>
                  <a:srgbClr val="003399"/>
                </a:solidFill>
              </a:rPr>
              <a:t>αριθμών και επαναπροσδιορίσαμε την αρχή του, έτσι ώστε η ακολουθία αριθμών να σχηματίζει έναν </a:t>
            </a:r>
            <a:r>
              <a:rPr lang="el-GR" sz="1750" u="sng" dirty="0">
                <a:solidFill>
                  <a:srgbClr val="003399"/>
                </a:solidFill>
              </a:rPr>
              <a:t>ακέραιο αριθμό ελάχιστου μεγέθους</a:t>
            </a:r>
            <a:r>
              <a:rPr lang="el-GR" sz="1750" dirty="0">
                <a:solidFill>
                  <a:srgbClr val="003399"/>
                </a:solidFill>
              </a:rPr>
              <a:t>.</a:t>
            </a:r>
            <a:endParaRPr lang="en-US" sz="1750" dirty="0">
              <a:solidFill>
                <a:srgbClr val="003399"/>
              </a:solidFill>
            </a:endParaRPr>
          </a:p>
        </p:txBody>
      </p:sp>
    </p:spTree>
    <p:extLst>
      <p:ext uri="{BB962C8B-B14F-4D97-AF65-F5344CB8AC3E}">
        <p14:creationId xmlns:p14="http://schemas.microsoft.com/office/powerpoint/2010/main" val="37483903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r>
              <a:rPr lang="en-US" dirty="0"/>
              <a:t>: </a:t>
            </a:r>
            <a:r>
              <a:rPr lang="el-GR" dirty="0"/>
              <a:t>Αριθμός Σχήματος</a:t>
            </a:r>
            <a:endParaRPr lang="en-US" dirty="0"/>
          </a:p>
        </p:txBody>
      </p:sp>
      <p:sp>
        <p:nvSpPr>
          <p:cNvPr id="3" name="Content Placeholder 2"/>
          <p:cNvSpPr>
            <a:spLocks noGrp="1"/>
          </p:cNvSpPr>
          <p:nvPr>
            <p:ph idx="1"/>
          </p:nvPr>
        </p:nvSpPr>
        <p:spPr>
          <a:xfrm>
            <a:off x="304800" y="1124744"/>
            <a:ext cx="7219528" cy="5257800"/>
          </a:xfrm>
        </p:spPr>
        <p:txBody>
          <a:bodyPr/>
          <a:lstStyle/>
          <a:p>
            <a:r>
              <a:rPr lang="el-GR" sz="2100" dirty="0"/>
              <a:t>Για να </a:t>
            </a:r>
            <a:r>
              <a:rPr lang="el-GR" sz="2100" dirty="0" err="1"/>
              <a:t>κανονικοποιήσουμε</a:t>
            </a:r>
            <a:r>
              <a:rPr lang="el-GR" sz="2100" dirty="0"/>
              <a:t> τον αλυσιδωτό κώδικα ως προς την</a:t>
            </a:r>
            <a:r>
              <a:rPr lang="el-GR" sz="2100" b="1" dirty="0"/>
              <a:t> περιστροφή</a:t>
            </a:r>
            <a:r>
              <a:rPr lang="el-GR" sz="2100" dirty="0"/>
              <a:t>, σχηματίζουμε την πρώτη διαφορά υπολογίζοντας όμως και τη μετάβαση μεταξύ του τελευταίου και του πρώτου στοιχείου της αλυσίδας. </a:t>
            </a:r>
          </a:p>
          <a:p>
            <a:r>
              <a:rPr lang="el-GR" sz="2100" dirty="0"/>
              <a:t>Προσθέτουμε λοιπόν το πρώτο ψηφίο στο τέλος και μετά υπολογίζουμε την </a:t>
            </a:r>
            <a:r>
              <a:rPr lang="el-GR" sz="2100" b="1" dirty="0"/>
              <a:t>πρώτη διαφορά </a:t>
            </a:r>
            <a:r>
              <a:rPr lang="el-GR" sz="2100" dirty="0"/>
              <a:t>του κώδικα. </a:t>
            </a:r>
          </a:p>
          <a:p>
            <a:r>
              <a:rPr lang="el-GR" sz="2100" dirty="0"/>
              <a:t>Η διαφορά αυτή επιτυγχάνεται με τον υπολογισμό του αριθμού βημάτων (κινούμενοι αριστερόστροφα) που διαχωρίζουν δύο γειτονικά στοιχεία του κώδικα.</a:t>
            </a:r>
            <a:r>
              <a:rPr lang="el-GR" sz="2400" dirty="0">
                <a:solidFill>
                  <a:srgbClr val="C00000"/>
                </a:solidFill>
              </a:rPr>
              <a:t> </a:t>
            </a:r>
          </a:p>
          <a:p>
            <a:r>
              <a:rPr lang="el-GR" sz="2400" dirty="0">
                <a:solidFill>
                  <a:srgbClr val="C00000"/>
                </a:solidFill>
              </a:rPr>
              <a:t>Όπως φαίνεται στο σχήμα για να βρούμε π.χ. την πρώτη διαφορά του κώδικά 1 0, πρέπει να πάμε αριστερόστροφα από το 1 στο 0, οπότε χρειαζόμαστε 3 βήματα. Η πρώτη διαφορά του κώδικα 1 0 είναι λοιπόν ίση με 3</a:t>
            </a:r>
            <a:endParaRPr lang="el-GR" sz="2100" dirty="0"/>
          </a:p>
          <a:p>
            <a:pPr marL="0" indent="0">
              <a:buNone/>
            </a:pPr>
            <a:endParaRPr lang="el-GR" sz="2000" dirty="0"/>
          </a:p>
          <a:p>
            <a:endParaRPr lang="el-GR" sz="2000" dirty="0"/>
          </a:p>
          <a:p>
            <a:endParaRPr lang="el-GR" sz="2000" dirty="0"/>
          </a:p>
        </p:txBody>
      </p:sp>
      <p:sp>
        <p:nvSpPr>
          <p:cNvPr id="6" name="TextBox 5"/>
          <p:cNvSpPr txBox="1"/>
          <p:nvPr/>
        </p:nvSpPr>
        <p:spPr>
          <a:xfrm>
            <a:off x="7524328" y="2658661"/>
            <a:ext cx="1619672" cy="276999"/>
          </a:xfrm>
          <a:prstGeom prst="rect">
            <a:avLst/>
          </a:prstGeom>
          <a:noFill/>
        </p:spPr>
        <p:txBody>
          <a:bodyPr wrap="square" rtlCol="0">
            <a:spAutoFit/>
          </a:bodyPr>
          <a:lstStyle/>
          <a:p>
            <a:r>
              <a:rPr lang="el-GR" sz="1200" dirty="0">
                <a:solidFill>
                  <a:srgbClr val="C00000"/>
                </a:solidFill>
              </a:rPr>
              <a:t>.</a:t>
            </a:r>
            <a:endParaRPr lang="en-US" sz="1200" dirty="0">
              <a:solidFill>
                <a:srgbClr val="C00000"/>
              </a:solidFill>
            </a:endParaRPr>
          </a:p>
        </p:txBody>
      </p:sp>
      <p:grpSp>
        <p:nvGrpSpPr>
          <p:cNvPr id="15" name="Group 14"/>
          <p:cNvGrpSpPr/>
          <p:nvPr/>
        </p:nvGrpSpPr>
        <p:grpSpPr>
          <a:xfrm>
            <a:off x="7523528" y="3933056"/>
            <a:ext cx="1678951" cy="1993776"/>
            <a:chOff x="7405250" y="3533446"/>
            <a:chExt cx="1678951" cy="1993776"/>
          </a:xfrm>
        </p:grpSpPr>
        <p:pic>
          <p:nvPicPr>
            <p:cNvPr id="16" name="Picture 15"/>
            <p:cNvPicPr>
              <a:picLocks noChangeAspect="1"/>
            </p:cNvPicPr>
            <p:nvPr/>
          </p:nvPicPr>
          <p:blipFill rotWithShape="1">
            <a:blip r:embed="rId2"/>
            <a:srcRect b="53727"/>
            <a:stretch/>
          </p:blipFill>
          <p:spPr>
            <a:xfrm>
              <a:off x="7405250" y="3533446"/>
              <a:ext cx="1678951" cy="1993776"/>
            </a:xfrm>
            <a:prstGeom prst="rect">
              <a:avLst/>
            </a:prstGeom>
          </p:spPr>
        </p:pic>
        <p:cxnSp>
          <p:nvCxnSpPr>
            <p:cNvPr id="17" name="Straight Arrow Connector 16"/>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021695"/>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r>
              <a:rPr lang="en-US" dirty="0"/>
              <a:t>: </a:t>
            </a:r>
            <a:r>
              <a:rPr lang="el-GR" dirty="0"/>
              <a:t>Αριθμός Σχήματος</a:t>
            </a:r>
            <a:endParaRPr lang="en-US" dirty="0"/>
          </a:p>
        </p:txBody>
      </p:sp>
      <p:sp>
        <p:nvSpPr>
          <p:cNvPr id="3" name="Content Placeholder 2"/>
          <p:cNvSpPr>
            <a:spLocks noGrp="1"/>
          </p:cNvSpPr>
          <p:nvPr>
            <p:ph idx="1"/>
          </p:nvPr>
        </p:nvSpPr>
        <p:spPr>
          <a:xfrm>
            <a:off x="323528" y="1124744"/>
            <a:ext cx="8641084" cy="5257800"/>
          </a:xfrm>
        </p:spPr>
        <p:txBody>
          <a:bodyPr/>
          <a:lstStyle/>
          <a:p>
            <a:pPr marL="0" indent="0">
              <a:buNone/>
            </a:pPr>
            <a:r>
              <a:rPr lang="el-GR" sz="2000" dirty="0"/>
              <a:t>Για να </a:t>
            </a:r>
            <a:r>
              <a:rPr lang="el-GR" sz="2000" dirty="0" err="1"/>
              <a:t>κανονικοποιήσουμε</a:t>
            </a:r>
            <a:r>
              <a:rPr lang="el-GR" sz="2000" dirty="0"/>
              <a:t> τον αλυσιδωτό κώδικα ως προς την</a:t>
            </a:r>
            <a:r>
              <a:rPr lang="el-GR" sz="2000" b="1" dirty="0"/>
              <a:t> περιστροφή</a:t>
            </a:r>
            <a:r>
              <a:rPr lang="el-GR" sz="2000" dirty="0"/>
              <a:t>, σχηματίζουμε την πρώτη διαφορά υπολογίζοντας όμως και τη μετάβαση μεταξύ του τελευταίου και του πρώτου στοιχείου της αλυσίδας. </a:t>
            </a:r>
          </a:p>
          <a:p>
            <a:pPr marL="0" indent="0">
              <a:buNone/>
            </a:pPr>
            <a:r>
              <a:rPr lang="el-GR" sz="2000" dirty="0"/>
              <a:t>Προσθέτουμε λοιπόν το πρώτο ψηφίο στο τέλος και μετά υπολογίζουμε την </a:t>
            </a:r>
            <a:r>
              <a:rPr lang="el-GR" sz="2000" b="1" dirty="0"/>
              <a:t>πρώτη διαφορά </a:t>
            </a:r>
            <a:r>
              <a:rPr lang="el-GR" sz="2000" dirty="0"/>
              <a:t>του κώδικα. Η πρώτη διαφορά υπολογίζεται ως ο αριθμός βημάτων (κινούμενοι αριστερόστροφα) που διαχωρίζουν δύο γειτονικά στοιχεία του κώδικα</a:t>
            </a:r>
            <a:r>
              <a:rPr lang="en-US" sz="2000" dirty="0"/>
              <a:t> </a:t>
            </a:r>
            <a:r>
              <a:rPr lang="el-GR" sz="2000" dirty="0" err="1"/>
              <a:t>π.χ</a:t>
            </a:r>
            <a:r>
              <a:rPr lang="el-GR" sz="2000" dirty="0"/>
              <a:t>:</a:t>
            </a:r>
          </a:p>
          <a:p>
            <a:pPr marL="0" indent="0">
              <a:buNone/>
            </a:pPr>
            <a:r>
              <a:rPr lang="el-GR" sz="2000" dirty="0">
                <a:solidFill>
                  <a:schemeClr val="tx1"/>
                </a:solidFill>
              </a:rPr>
              <a:t>1  0  1  0  3  3  2  2</a:t>
            </a:r>
          </a:p>
          <a:p>
            <a:pPr marL="0" indent="0">
              <a:buNone/>
            </a:pPr>
            <a:r>
              <a:rPr lang="el-GR" sz="2000" dirty="0">
                <a:solidFill>
                  <a:schemeClr val="tx1"/>
                </a:solidFill>
              </a:rPr>
              <a:t>1  0  1  0  3  3  2  2 1</a:t>
            </a:r>
          </a:p>
          <a:p>
            <a:pPr marL="0" indent="0">
              <a:buNone/>
            </a:pPr>
            <a:r>
              <a:rPr lang="el-GR" sz="2000" dirty="0"/>
              <a:t>  </a:t>
            </a:r>
            <a:r>
              <a:rPr lang="el-GR" sz="2000" dirty="0">
                <a:solidFill>
                  <a:schemeClr val="tx1"/>
                </a:solidFill>
              </a:rPr>
              <a:t>3  1  3  3  0  3  0  3</a:t>
            </a:r>
            <a:endParaRPr lang="en-US" sz="2000" dirty="0">
              <a:solidFill>
                <a:schemeClr val="tx1"/>
              </a:solidFill>
            </a:endParaRPr>
          </a:p>
          <a:p>
            <a:pPr marL="0" lvl="0" indent="0">
              <a:buNone/>
            </a:pPr>
            <a:r>
              <a:rPr lang="el-GR" sz="2000" dirty="0"/>
              <a:t>  </a:t>
            </a:r>
            <a:endParaRPr lang="el-GR" sz="2000" b="1" dirty="0">
              <a:solidFill>
                <a:schemeClr val="tx1"/>
              </a:solidFill>
            </a:endParaRPr>
          </a:p>
          <a:p>
            <a:pPr marL="0" lvl="0" indent="0">
              <a:buNone/>
            </a:pPr>
            <a:endParaRPr lang="el-GR" sz="2000" b="1" dirty="0">
              <a:solidFill>
                <a:schemeClr val="accent1">
                  <a:lumMod val="75000"/>
                </a:schemeClr>
              </a:solidFill>
            </a:endParaRPr>
          </a:p>
          <a:p>
            <a:pPr marL="0" lvl="0" indent="0" algn="ctr">
              <a:buNone/>
            </a:pPr>
            <a:r>
              <a:rPr lang="el-GR" sz="2000" b="1" dirty="0">
                <a:solidFill>
                  <a:schemeClr val="accent1">
                    <a:lumMod val="75000"/>
                  </a:schemeClr>
                </a:solidFill>
              </a:rPr>
              <a:t>	Αυτός είναι ο Αριθμός Σχήματος που είναι αμετάβλητος σε περιστροφή και αρχικό σημείο!</a:t>
            </a:r>
            <a:endParaRPr lang="en-US" sz="2000" b="1" dirty="0">
              <a:solidFill>
                <a:schemeClr val="accent1">
                  <a:lumMod val="75000"/>
                </a:schemeClr>
              </a:solidFill>
            </a:endParaRPr>
          </a:p>
          <a:p>
            <a:pPr marL="0" indent="0">
              <a:buNone/>
            </a:pPr>
            <a:endParaRPr lang="el-GR" sz="2000" dirty="0"/>
          </a:p>
          <a:p>
            <a:pPr marL="0" indent="0">
              <a:buNone/>
            </a:pPr>
            <a:endParaRPr lang="el-GR" sz="2000" dirty="0"/>
          </a:p>
          <a:p>
            <a:pPr marL="0" indent="0">
              <a:buNone/>
            </a:pPr>
            <a:endParaRPr lang="el-GR" sz="2000" dirty="0"/>
          </a:p>
        </p:txBody>
      </p:sp>
      <p:cxnSp>
        <p:nvCxnSpPr>
          <p:cNvPr id="7" name="Straight Arrow Connector 6"/>
          <p:cNvCxnSpPr/>
          <p:nvPr/>
        </p:nvCxnSpPr>
        <p:spPr>
          <a:xfrm flipH="1">
            <a:off x="581736"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61129" y="4354397"/>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6230"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394673"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74066"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68136"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27664"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18198" y="4354393"/>
            <a:ext cx="72008" cy="15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732777" y="4832558"/>
            <a:ext cx="6009524" cy="677108"/>
          </a:xfrm>
          <a:prstGeom prst="rect">
            <a:avLst/>
          </a:prstGeom>
        </p:spPr>
        <p:txBody>
          <a:bodyPr wrap="square">
            <a:spAutoFit/>
          </a:bodyPr>
          <a:lstStyle/>
          <a:p>
            <a:pPr marL="0" indent="0">
              <a:buNone/>
            </a:pPr>
            <a:r>
              <a:rPr lang="el-GR" sz="1800" dirty="0"/>
              <a:t>Αν </a:t>
            </a:r>
            <a:r>
              <a:rPr lang="el-GR" sz="1800" dirty="0" err="1"/>
              <a:t>κανονικοποιήσουμε</a:t>
            </a:r>
            <a:r>
              <a:rPr lang="el-GR" sz="1800" dirty="0"/>
              <a:t> και ως προς το σημείο εκκίνησης παίρνουμε: </a:t>
            </a:r>
            <a:r>
              <a:rPr kumimoji="1" lang="el-GR" sz="2000" b="1" u="sng" dirty="0">
                <a:latin typeface="+mn-lt"/>
              </a:rPr>
              <a:t>0  3  0  3  3  1  3  3 </a:t>
            </a:r>
            <a:endParaRPr kumimoji="1" lang="en-US" sz="2000" b="1" u="sng" dirty="0">
              <a:latin typeface="+mn-lt"/>
            </a:endParaRPr>
          </a:p>
        </p:txBody>
      </p:sp>
      <p:sp>
        <p:nvSpPr>
          <p:cNvPr id="21" name="Rectangle 20"/>
          <p:cNvSpPr/>
          <p:nvPr/>
        </p:nvSpPr>
        <p:spPr>
          <a:xfrm>
            <a:off x="2732777" y="4463226"/>
            <a:ext cx="6439220" cy="369332"/>
          </a:xfrm>
          <a:prstGeom prst="rect">
            <a:avLst/>
          </a:prstGeom>
        </p:spPr>
        <p:txBody>
          <a:bodyPr wrap="square">
            <a:spAutoFit/>
          </a:bodyPr>
          <a:lstStyle/>
          <a:p>
            <a:pPr marL="0" indent="0">
              <a:buNone/>
            </a:pPr>
            <a:r>
              <a:rPr lang="el-GR" sz="1800" dirty="0"/>
              <a:t>Η Πρώτη Διαφορά του κώδικα είναι αμετάβλητη στην περιστροφή!</a:t>
            </a:r>
            <a:endParaRPr lang="en-US" sz="1800" dirty="0"/>
          </a:p>
        </p:txBody>
      </p:sp>
      <p:grpSp>
        <p:nvGrpSpPr>
          <p:cNvPr id="22" name="Group 21"/>
          <p:cNvGrpSpPr/>
          <p:nvPr/>
        </p:nvGrpSpPr>
        <p:grpSpPr>
          <a:xfrm>
            <a:off x="-29681" y="4832558"/>
            <a:ext cx="1419607" cy="1445844"/>
            <a:chOff x="7405250" y="3533446"/>
            <a:chExt cx="1678951" cy="1993776"/>
          </a:xfrm>
        </p:grpSpPr>
        <p:pic>
          <p:nvPicPr>
            <p:cNvPr id="23" name="Picture 22"/>
            <p:cNvPicPr>
              <a:picLocks noChangeAspect="1"/>
            </p:cNvPicPr>
            <p:nvPr/>
          </p:nvPicPr>
          <p:blipFill rotWithShape="1">
            <a:blip r:embed="rId2"/>
            <a:srcRect b="53727"/>
            <a:stretch/>
          </p:blipFill>
          <p:spPr>
            <a:xfrm>
              <a:off x="7405250" y="3533446"/>
              <a:ext cx="1678951" cy="1993776"/>
            </a:xfrm>
            <a:prstGeom prst="rect">
              <a:avLst/>
            </a:prstGeom>
          </p:spPr>
        </p:pic>
        <p:cxnSp>
          <p:nvCxnSpPr>
            <p:cNvPr id="24" name="Straight Arrow Connector 23"/>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466681" y="5529391"/>
            <a:ext cx="7275620" cy="660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8101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Content Placeholder 3"/>
          <p:cNvGraphicFramePr>
            <a:graphicFrameLocks/>
          </p:cNvGraphicFramePr>
          <p:nvPr>
            <p:extLst>
              <p:ext uri="{D42A27DB-BD31-4B8C-83A1-F6EECF244321}">
                <p14:modId xmlns:p14="http://schemas.microsoft.com/office/powerpoint/2010/main" val="1542326310"/>
              </p:ext>
            </p:extLst>
          </p:nvPr>
        </p:nvGraphicFramePr>
        <p:xfrm>
          <a:off x="5894392" y="928763"/>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p:txBody>
          <a:bodyPr/>
          <a:lstStyle/>
          <a:p>
            <a:r>
              <a:rPr lang="el-GR" sz="2400" dirty="0"/>
              <a:t>Αλυσιδωτοί κώδικες: Μεταβολές λόγο αρχικού σημείου και περιστροφής</a:t>
            </a:r>
            <a:r>
              <a:rPr lang="en-US" sz="2400" dirty="0"/>
              <a:t> 90°</a:t>
            </a:r>
          </a:p>
        </p:txBody>
      </p:sp>
      <p:sp>
        <p:nvSpPr>
          <p:cNvPr id="37" name="TextBox 36"/>
          <p:cNvSpPr txBox="1"/>
          <p:nvPr/>
        </p:nvSpPr>
        <p:spPr>
          <a:xfrm>
            <a:off x="321195" y="4427438"/>
            <a:ext cx="4303705" cy="646331"/>
          </a:xfrm>
          <a:prstGeom prst="rect">
            <a:avLst/>
          </a:prstGeom>
          <a:noFill/>
        </p:spPr>
        <p:txBody>
          <a:bodyPr wrap="square" rtlCol="0">
            <a:spAutoFit/>
          </a:bodyPr>
          <a:lstStyle/>
          <a:p>
            <a:r>
              <a:rPr lang="en-US" sz="1800" dirty="0"/>
              <a:t>3 3 3 </a:t>
            </a:r>
            <a:r>
              <a:rPr lang="el-GR" sz="1800" dirty="0"/>
              <a:t>3 3 3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a:t>
            </a:r>
          </a:p>
          <a:p>
            <a:r>
              <a:rPr lang="en-US" sz="1800" u="sng" dirty="0">
                <a:solidFill>
                  <a:srgbClr val="FF0000"/>
                </a:solidFill>
              </a:rPr>
              <a:t>0 0</a:t>
            </a:r>
            <a:r>
              <a:rPr lang="el-GR" sz="1800" u="sng" dirty="0">
                <a:solidFill>
                  <a:srgbClr val="FF0000"/>
                </a:solidFill>
              </a:rPr>
              <a:t> 0 0 0 </a:t>
            </a:r>
            <a:r>
              <a:rPr lang="en-US" sz="1800" u="sng" dirty="0"/>
              <a:t>1 1 </a:t>
            </a:r>
            <a:r>
              <a:rPr lang="el-GR" sz="1800" u="sng" dirty="0"/>
              <a:t>2 2 2 1 1 1 1 </a:t>
            </a:r>
            <a:r>
              <a:rPr lang="en-US" sz="1800" u="sng" dirty="0"/>
              <a:t>2 2 3 3 3 </a:t>
            </a:r>
            <a:r>
              <a:rPr lang="el-GR" sz="1800" u="sng" dirty="0"/>
              <a:t>3 3 3</a:t>
            </a:r>
            <a:r>
              <a:rPr lang="en-US" sz="1800" u="sng" dirty="0"/>
              <a:t>    </a:t>
            </a:r>
            <a:r>
              <a:rPr lang="el-GR" sz="1800" u="sng" dirty="0"/>
              <a:t> </a:t>
            </a:r>
            <a:endParaRPr lang="en-US" sz="1800" u="sng" dirty="0"/>
          </a:p>
        </p:txBody>
      </p:sp>
      <p:sp>
        <p:nvSpPr>
          <p:cNvPr id="38" name="Rectangle 37"/>
          <p:cNvSpPr/>
          <p:nvPr/>
        </p:nvSpPr>
        <p:spPr>
          <a:xfrm>
            <a:off x="152400" y="3991696"/>
            <a:ext cx="3102388" cy="461665"/>
          </a:xfrm>
          <a:prstGeom prst="rect">
            <a:avLst/>
          </a:prstGeom>
        </p:spPr>
        <p:txBody>
          <a:bodyPr wrap="none">
            <a:spAutoFit/>
          </a:bodyPr>
          <a:lstStyle/>
          <a:p>
            <a:r>
              <a:rPr lang="el-GR" dirty="0"/>
              <a:t>Αλυσιδωτός κώδικας 1 </a:t>
            </a:r>
            <a:endParaRPr lang="en-US" dirty="0"/>
          </a:p>
        </p:txBody>
      </p:sp>
      <p:grpSp>
        <p:nvGrpSpPr>
          <p:cNvPr id="4" name="Group 3"/>
          <p:cNvGrpSpPr/>
          <p:nvPr/>
        </p:nvGrpSpPr>
        <p:grpSpPr>
          <a:xfrm>
            <a:off x="3537784" y="2845821"/>
            <a:ext cx="2070345" cy="1081950"/>
            <a:chOff x="2937437" y="4291266"/>
            <a:chExt cx="2070345" cy="1081950"/>
          </a:xfrm>
        </p:grpSpPr>
        <p:grpSp>
          <p:nvGrpSpPr>
            <p:cNvPr id="66" name="Group 65"/>
            <p:cNvGrpSpPr/>
            <p:nvPr/>
          </p:nvGrpSpPr>
          <p:grpSpPr>
            <a:xfrm>
              <a:off x="2937437" y="4561409"/>
              <a:ext cx="2041941" cy="461665"/>
              <a:chOff x="1043607" y="4199528"/>
              <a:chExt cx="2041941" cy="461665"/>
            </a:xfrm>
          </p:grpSpPr>
          <p:sp>
            <p:nvSpPr>
              <p:cNvPr id="35" name="Rectangle 34"/>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pic>
          <p:nvPicPr>
            <p:cNvPr id="64" name="Picture 63"/>
            <p:cNvPicPr>
              <a:picLocks noChangeAspect="1"/>
            </p:cNvPicPr>
            <p:nvPr/>
          </p:nvPicPr>
          <p:blipFill>
            <a:blip r:embed="rId2"/>
            <a:stretch>
              <a:fillRect/>
            </a:stretch>
          </p:blipFill>
          <p:spPr>
            <a:xfrm>
              <a:off x="3961148" y="4291266"/>
              <a:ext cx="1046634" cy="1081950"/>
            </a:xfrm>
            <a:prstGeom prst="rect">
              <a:avLst/>
            </a:prstGeom>
          </p:spPr>
        </p:pic>
      </p:grpSp>
      <p:sp>
        <p:nvSpPr>
          <p:cNvPr id="67" name="TextBox 66"/>
          <p:cNvSpPr txBox="1"/>
          <p:nvPr/>
        </p:nvSpPr>
        <p:spPr>
          <a:xfrm>
            <a:off x="4853910" y="4427438"/>
            <a:ext cx="4303705" cy="646331"/>
          </a:xfrm>
          <a:prstGeom prst="rect">
            <a:avLst/>
          </a:prstGeom>
          <a:noFill/>
        </p:spPr>
        <p:txBody>
          <a:bodyPr wrap="square" rtlCol="0">
            <a:spAutoFit/>
          </a:bodyPr>
          <a:lstStyle/>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a:t>
            </a:r>
          </a:p>
          <a:p>
            <a:r>
              <a:rPr lang="en-US" sz="1800" u="sng" dirty="0">
                <a:solidFill>
                  <a:srgbClr val="FF0000"/>
                </a:solidFill>
              </a:rPr>
              <a:t>0 0 0 0 0</a:t>
            </a:r>
            <a:r>
              <a:rPr lang="el-GR" sz="1800" u="sng" dirty="0">
                <a:solidFill>
                  <a:srgbClr val="FF0000"/>
                </a:solidFill>
              </a:rPr>
              <a:t> </a:t>
            </a:r>
            <a:r>
              <a:rPr lang="en-US" sz="1800" u="sng" dirty="0">
                <a:solidFill>
                  <a:srgbClr val="FF0000"/>
                </a:solidFill>
              </a:rPr>
              <a:t>0 </a:t>
            </a:r>
            <a:r>
              <a:rPr lang="en-US" sz="1800" u="sng" dirty="0"/>
              <a:t>1 1 1 1 </a:t>
            </a:r>
            <a:r>
              <a:rPr lang="el-GR" sz="1800" u="sng" dirty="0"/>
              <a:t>1 </a:t>
            </a:r>
            <a:r>
              <a:rPr lang="en-US" sz="1800" u="sng" dirty="0"/>
              <a:t>2 2 3 3 3</a:t>
            </a:r>
            <a:r>
              <a:rPr lang="el-GR" sz="1800" u="sng" dirty="0"/>
              <a:t> </a:t>
            </a:r>
            <a:r>
              <a:rPr lang="en-US" sz="1800" u="sng" dirty="0"/>
              <a:t>2 2 2 2 3 3</a:t>
            </a:r>
            <a:r>
              <a:rPr lang="el-GR" sz="1800" u="sng" dirty="0"/>
              <a:t> </a:t>
            </a:r>
            <a:endParaRPr lang="en-US" sz="1800" u="sng" dirty="0"/>
          </a:p>
        </p:txBody>
      </p:sp>
      <p:sp>
        <p:nvSpPr>
          <p:cNvPr id="68" name="Rectangle 67"/>
          <p:cNvSpPr/>
          <p:nvPr/>
        </p:nvSpPr>
        <p:spPr>
          <a:xfrm>
            <a:off x="5934108" y="3972768"/>
            <a:ext cx="3102388" cy="461665"/>
          </a:xfrm>
          <a:prstGeom prst="rect">
            <a:avLst/>
          </a:prstGeom>
        </p:spPr>
        <p:txBody>
          <a:bodyPr wrap="none">
            <a:spAutoFit/>
          </a:bodyPr>
          <a:lstStyle/>
          <a:p>
            <a:r>
              <a:rPr lang="el-GR" dirty="0"/>
              <a:t>Αλυσιδωτός κώδικας 2 </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1655291521"/>
              </p:ext>
            </p:extLst>
          </p:nvPr>
        </p:nvGraphicFramePr>
        <p:xfrm>
          <a:off x="251521" y="908720"/>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7" name="Rectangle 46"/>
          <p:cNvSpPr/>
          <p:nvPr/>
        </p:nvSpPr>
        <p:spPr>
          <a:xfrm>
            <a:off x="774303" y="1014488"/>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p:cNvCxnSpPr/>
          <p:nvPr/>
        </p:nvCxnSpPr>
        <p:spPr>
          <a:xfrm flipV="1">
            <a:off x="1526332" y="332326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827584" y="332326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1153901" y="332326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257326" y="332326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876529" y="332326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27912" y="187856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827912" y="116342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827584" y="152346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827584" y="2247895"/>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827912" y="260293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827584" y="297226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618987" y="2954874"/>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2280056" y="2586621"/>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894959" y="2574746"/>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1524010" y="2573326"/>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899592" y="1111113"/>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559402" y="1840362"/>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557484" y="1486719"/>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551333" y="2197771"/>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550939" y="1093653"/>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618658" y="2603406"/>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234514" y="1108752"/>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8204782" y="139086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flipH="1" flipV="1">
            <a:off x="7539563" y="1131552"/>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7897607" y="1131552"/>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8294268" y="1066017"/>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7551687" y="117537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7551359" y="154470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7173004" y="2210648"/>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6766986" y="2205321"/>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6396222" y="2212867"/>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7551359" y="184888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6067017" y="2218205"/>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6087777" y="2247895"/>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6087777" y="2617227"/>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6808569" y="2974828"/>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6109821" y="2974828"/>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6436138" y="2974828"/>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7539563" y="2974828"/>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7158766" y="2974828"/>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895417" y="2972855"/>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8297720" y="2253313"/>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8295802" y="1899670"/>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8289651" y="2610722"/>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8300747" y="1550783"/>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0" y="5085184"/>
            <a:ext cx="9144000" cy="1169551"/>
          </a:xfrm>
          <a:prstGeom prst="rect">
            <a:avLst/>
          </a:prstGeom>
        </p:spPr>
        <p:txBody>
          <a:bodyPr wrap="square">
            <a:spAutoFit/>
          </a:bodyPr>
          <a:lstStyle/>
          <a:p>
            <a:r>
              <a:rPr lang="el-GR" sz="1750" b="1" dirty="0">
                <a:solidFill>
                  <a:srgbClr val="003399"/>
                </a:solidFill>
              </a:rPr>
              <a:t>Σε αυτό το παράδειγμα έχουμε ένα περίγραμμα ‘</a:t>
            </a:r>
            <a:r>
              <a:rPr lang="en-US" sz="1750" b="1" dirty="0">
                <a:solidFill>
                  <a:srgbClr val="003399"/>
                </a:solidFill>
              </a:rPr>
              <a:t>L’ </a:t>
            </a:r>
            <a:r>
              <a:rPr lang="el-GR" sz="1750" b="1" dirty="0">
                <a:solidFill>
                  <a:srgbClr val="003399"/>
                </a:solidFill>
              </a:rPr>
              <a:t>(εικόνα δεξιά) το οποίο </a:t>
            </a:r>
            <a:r>
              <a:rPr lang="el-GR" sz="1750" b="1">
                <a:solidFill>
                  <a:srgbClr val="003399"/>
                </a:solidFill>
              </a:rPr>
              <a:t>περιστρέφεται 90° </a:t>
            </a:r>
            <a:r>
              <a:rPr lang="el-GR" sz="1750" b="1" dirty="0">
                <a:solidFill>
                  <a:srgbClr val="003399"/>
                </a:solidFill>
              </a:rPr>
              <a:t>(εικόνα δεξιά). Διορθώσαμε την μεταβολή λόγω διαφορετικού σημείου εκκίνησης ανασχηματίζοντας τους κώδικες κυκλικά ώστε να έχουμε </a:t>
            </a:r>
            <a:r>
              <a:rPr lang="el-GR" sz="1750" b="1" u="sng" dirty="0">
                <a:solidFill>
                  <a:srgbClr val="003399"/>
                </a:solidFill>
              </a:rPr>
              <a:t>ακέραιο αριθμό ελάχιστου μεγέθους</a:t>
            </a:r>
            <a:r>
              <a:rPr lang="el-GR" sz="1750" b="1" dirty="0">
                <a:solidFill>
                  <a:srgbClr val="003399"/>
                </a:solidFill>
              </a:rPr>
              <a:t>. Αυτό όμως δεν εξισώνει τους κώδικες!</a:t>
            </a:r>
            <a:r>
              <a:rPr lang="en-US" sz="1750" b="1" dirty="0">
                <a:solidFill>
                  <a:srgbClr val="003399"/>
                </a:solidFill>
              </a:rPr>
              <a:t>  </a:t>
            </a:r>
            <a:r>
              <a:rPr lang="el-GR" sz="1750" b="1" dirty="0">
                <a:solidFill>
                  <a:srgbClr val="003399"/>
                </a:solidFill>
              </a:rPr>
              <a:t>Πρέπει να διορθώσουμε για περιστροφή!</a:t>
            </a:r>
            <a:endParaRPr lang="en-US" sz="1750" b="1" dirty="0">
              <a:solidFill>
                <a:srgbClr val="003399"/>
              </a:solidFill>
            </a:endParaRPr>
          </a:p>
        </p:txBody>
      </p:sp>
      <p:pic>
        <p:nvPicPr>
          <p:cNvPr id="6" name="Picture 5"/>
          <p:cNvPicPr>
            <a:picLocks noChangeAspect="1"/>
          </p:cNvPicPr>
          <p:nvPr/>
        </p:nvPicPr>
        <p:blipFill>
          <a:blip r:embed="rId3"/>
          <a:stretch>
            <a:fillRect/>
          </a:stretch>
        </p:blipFill>
        <p:spPr>
          <a:xfrm>
            <a:off x="4188030" y="4755852"/>
            <a:ext cx="270734" cy="270734"/>
          </a:xfrm>
          <a:prstGeom prst="rect">
            <a:avLst/>
          </a:prstGeom>
        </p:spPr>
      </p:pic>
      <p:pic>
        <p:nvPicPr>
          <p:cNvPr id="71" name="Picture 70"/>
          <p:cNvPicPr>
            <a:picLocks noChangeAspect="1"/>
          </p:cNvPicPr>
          <p:nvPr/>
        </p:nvPicPr>
        <p:blipFill>
          <a:blip r:embed="rId3"/>
          <a:stretch>
            <a:fillRect/>
          </a:stretch>
        </p:blipFill>
        <p:spPr>
          <a:xfrm>
            <a:off x="8717963" y="4755852"/>
            <a:ext cx="270734" cy="270734"/>
          </a:xfrm>
          <a:prstGeom prst="rect">
            <a:avLst/>
          </a:prstGeom>
        </p:spPr>
      </p:pic>
    </p:spTree>
    <p:extLst>
      <p:ext uri="{BB962C8B-B14F-4D97-AF65-F5344CB8AC3E}">
        <p14:creationId xmlns:p14="http://schemas.microsoft.com/office/powerpoint/2010/main" val="9869281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Αλυσιδωτοί κώδικες: Μεταβολές λόγο αρχικού σημείου και περιστροφής</a:t>
            </a:r>
            <a:r>
              <a:rPr lang="en-US" dirty="0"/>
              <a:t> 90°</a:t>
            </a:r>
            <a:endParaRPr lang="el-GR" dirty="0"/>
          </a:p>
        </p:txBody>
      </p:sp>
      <p:sp>
        <p:nvSpPr>
          <p:cNvPr id="3" name="Θέση περιεχομένου 2"/>
          <p:cNvSpPr>
            <a:spLocks noGrp="1"/>
          </p:cNvSpPr>
          <p:nvPr>
            <p:ph idx="1"/>
          </p:nvPr>
        </p:nvSpPr>
        <p:spPr/>
        <p:txBody>
          <a:bodyPr/>
          <a:lstStyle/>
          <a:p>
            <a:r>
              <a:rPr lang="el-GR" dirty="0"/>
              <a:t>1</a:t>
            </a:r>
            <a:r>
              <a:rPr lang="el-GR" baseline="30000" dirty="0"/>
              <a:t>η</a:t>
            </a:r>
            <a:r>
              <a:rPr lang="el-GR" dirty="0"/>
              <a:t> περίπτωση: Διορθώνω τον κώδικα 2 πρώτα ως προς το σημείο εκκίνησης και μετά βρίσκω τις πρώτες διαφορές για να </a:t>
            </a:r>
            <a:r>
              <a:rPr lang="el-GR" dirty="0" err="1"/>
              <a:t>κανονικοποιήσω</a:t>
            </a:r>
            <a:r>
              <a:rPr lang="el-GR" dirty="0"/>
              <a:t> ως προς την περιστροφή του σχήματος.</a:t>
            </a:r>
          </a:p>
          <a:p>
            <a:r>
              <a:rPr lang="el-GR" dirty="0"/>
              <a:t>2</a:t>
            </a:r>
            <a:r>
              <a:rPr lang="el-GR" baseline="30000" dirty="0"/>
              <a:t>η</a:t>
            </a:r>
            <a:r>
              <a:rPr lang="el-GR" dirty="0"/>
              <a:t> περίπτωση: Διορθώνω τον κώδικα 2 πρώτα ως προς την περιστροφή και μετά ως προς το σημείο εκκίνησης.</a:t>
            </a:r>
          </a:p>
          <a:p>
            <a:r>
              <a:rPr lang="el-GR" dirty="0"/>
              <a:t>3</a:t>
            </a:r>
            <a:r>
              <a:rPr lang="el-GR" baseline="30000" dirty="0"/>
              <a:t>η</a:t>
            </a:r>
            <a:r>
              <a:rPr lang="el-GR" dirty="0"/>
              <a:t> περίπτωση. Έχω αλλάξει το σημείο εκκίνησης και του πρώτου σχήματος (‘</a:t>
            </a:r>
            <a:r>
              <a:rPr lang="en-US" dirty="0"/>
              <a:t>L’). </a:t>
            </a:r>
            <a:r>
              <a:rPr lang="el-GR" dirty="0"/>
              <a:t>Βρίσκω τις πρώτες διαφορές και μετά </a:t>
            </a:r>
            <a:r>
              <a:rPr lang="el-GR" dirty="0" err="1"/>
              <a:t>κανονικοποιώ</a:t>
            </a:r>
            <a:r>
              <a:rPr lang="el-GR" dirty="0"/>
              <a:t> ως προς το σημείο εκκίνησης.</a:t>
            </a:r>
          </a:p>
        </p:txBody>
      </p:sp>
    </p:spTree>
    <p:extLst>
      <p:ext uri="{BB962C8B-B14F-4D97-AF65-F5344CB8AC3E}">
        <p14:creationId xmlns:p14="http://schemas.microsoft.com/office/powerpoint/2010/main" val="252732252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Content Placeholder 3"/>
          <p:cNvGraphicFramePr>
            <a:graphicFrameLocks/>
          </p:cNvGraphicFramePr>
          <p:nvPr>
            <p:extLst>
              <p:ext uri="{D42A27DB-BD31-4B8C-83A1-F6EECF244321}">
                <p14:modId xmlns:p14="http://schemas.microsoft.com/office/powerpoint/2010/main" val="1696128287"/>
              </p:ext>
            </p:extLst>
          </p:nvPr>
        </p:nvGraphicFramePr>
        <p:xfrm>
          <a:off x="4722267" y="983259"/>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a:xfrm>
            <a:off x="152400" y="222920"/>
            <a:ext cx="8812213" cy="685800"/>
          </a:xfrm>
        </p:spPr>
        <p:txBody>
          <a:bodyPr/>
          <a:lstStyle/>
          <a:p>
            <a:r>
              <a:rPr lang="el-GR" sz="2400" dirty="0"/>
              <a:t>Αλυσιδωτοί κώδικες: Μεταβολές λόγο αρχικού σημείου και περιστροφής</a:t>
            </a:r>
            <a:r>
              <a:rPr lang="en-US" sz="2400" dirty="0"/>
              <a:t> 90°</a:t>
            </a:r>
            <a:r>
              <a:rPr lang="el-GR" sz="2400" dirty="0"/>
              <a:t> (1</a:t>
            </a:r>
            <a:r>
              <a:rPr lang="el-GR" sz="2400" baseline="30000" dirty="0"/>
              <a:t>η</a:t>
            </a:r>
            <a:r>
              <a:rPr lang="el-GR" sz="2400" dirty="0"/>
              <a:t> Περίπτωση)</a:t>
            </a:r>
            <a:endParaRPr lang="en-US" sz="2400" dirty="0"/>
          </a:p>
        </p:txBody>
      </p:sp>
      <p:sp>
        <p:nvSpPr>
          <p:cNvPr id="37" name="TextBox 36"/>
          <p:cNvSpPr txBox="1"/>
          <p:nvPr/>
        </p:nvSpPr>
        <p:spPr>
          <a:xfrm>
            <a:off x="321195" y="4729493"/>
            <a:ext cx="4303705" cy="1477328"/>
          </a:xfrm>
          <a:prstGeom prst="rect">
            <a:avLst/>
          </a:prstGeom>
          <a:noFill/>
        </p:spPr>
        <p:txBody>
          <a:bodyPr wrap="square" rtlCol="0">
            <a:spAutoFit/>
          </a:bodyPr>
          <a:lstStyle/>
          <a:p>
            <a:r>
              <a:rPr lang="en-US" sz="1800" dirty="0"/>
              <a:t>3 3 3 </a:t>
            </a:r>
            <a:r>
              <a:rPr lang="el-GR" sz="1800" dirty="0"/>
              <a:t>3 3 3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a:t>
            </a:r>
          </a:p>
          <a:p>
            <a:r>
              <a:rPr lang="en-US" sz="1800" dirty="0"/>
              <a:t>3 3 3 </a:t>
            </a:r>
            <a:r>
              <a:rPr lang="el-GR" sz="1800" dirty="0"/>
              <a:t>3 3 3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2 2 3</a:t>
            </a:r>
          </a:p>
          <a:p>
            <a:r>
              <a:rPr lang="en-US" sz="1800" dirty="0"/>
              <a:t> </a:t>
            </a:r>
            <a:r>
              <a:rPr lang="en-US" sz="1800" b="1" u="sng" dirty="0"/>
              <a:t>0 0 0 0 0 1 0 0 0 0 1 0 1 0 0 3 0 0 0 1 0 1</a:t>
            </a:r>
          </a:p>
          <a:p>
            <a:endParaRPr lang="en-US" sz="1800" dirty="0"/>
          </a:p>
          <a:p>
            <a:endParaRPr lang="el-GR" sz="1800" dirty="0"/>
          </a:p>
        </p:txBody>
      </p:sp>
      <p:sp>
        <p:nvSpPr>
          <p:cNvPr id="38" name="Rectangle 37"/>
          <p:cNvSpPr/>
          <p:nvPr/>
        </p:nvSpPr>
        <p:spPr>
          <a:xfrm>
            <a:off x="152400" y="4293751"/>
            <a:ext cx="3102388" cy="461665"/>
          </a:xfrm>
          <a:prstGeom prst="rect">
            <a:avLst/>
          </a:prstGeom>
        </p:spPr>
        <p:txBody>
          <a:bodyPr wrap="none">
            <a:spAutoFit/>
          </a:bodyPr>
          <a:lstStyle/>
          <a:p>
            <a:r>
              <a:rPr lang="el-GR" dirty="0"/>
              <a:t>Αλυσιδωτός κώδικας 1 </a:t>
            </a:r>
            <a:endParaRPr lang="en-US" dirty="0"/>
          </a:p>
        </p:txBody>
      </p:sp>
      <p:sp>
        <p:nvSpPr>
          <p:cNvPr id="67" name="TextBox 66"/>
          <p:cNvSpPr txBox="1"/>
          <p:nvPr/>
        </p:nvSpPr>
        <p:spPr>
          <a:xfrm>
            <a:off x="4853910" y="4729493"/>
            <a:ext cx="4303705" cy="1477328"/>
          </a:xfrm>
          <a:prstGeom prst="rect">
            <a:avLst/>
          </a:prstGeom>
          <a:noFill/>
        </p:spPr>
        <p:txBody>
          <a:bodyPr wrap="square" rtlCol="0">
            <a:spAutoFit/>
          </a:bodyPr>
          <a:lstStyle/>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a:t>
            </a:r>
          </a:p>
          <a:p>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 </a:t>
            </a:r>
            <a:r>
              <a:rPr lang="el-GR" sz="1800" dirty="0"/>
              <a:t>1 </a:t>
            </a:r>
            <a:r>
              <a:rPr lang="en-US" sz="1800" dirty="0"/>
              <a:t>2 2 3 3 3</a:t>
            </a:r>
            <a:r>
              <a:rPr lang="el-GR" sz="1800" dirty="0"/>
              <a:t> </a:t>
            </a:r>
            <a:r>
              <a:rPr lang="en-US" sz="1800" dirty="0"/>
              <a:t>2 2 2 2 3 3</a:t>
            </a:r>
          </a:p>
          <a:p>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 </a:t>
            </a:r>
            <a:r>
              <a:rPr lang="el-GR" sz="1800" dirty="0"/>
              <a:t>1 </a:t>
            </a:r>
            <a:r>
              <a:rPr lang="en-US" sz="1800" dirty="0"/>
              <a:t>2 2 3 3 3</a:t>
            </a:r>
            <a:r>
              <a:rPr lang="el-GR" sz="1800" dirty="0"/>
              <a:t> </a:t>
            </a:r>
            <a:r>
              <a:rPr lang="en-US" sz="1800" dirty="0"/>
              <a:t>2 2 2 2 3 3</a:t>
            </a:r>
            <a:r>
              <a:rPr lang="el-GR" sz="1800" dirty="0"/>
              <a:t> </a:t>
            </a:r>
            <a:r>
              <a:rPr lang="en-US" sz="1800" dirty="0"/>
              <a:t>0</a:t>
            </a:r>
          </a:p>
          <a:p>
            <a:r>
              <a:rPr lang="en-US" sz="1800" dirty="0"/>
              <a:t> </a:t>
            </a:r>
            <a:r>
              <a:rPr lang="en-US" sz="1800" b="1" u="sng" dirty="0"/>
              <a:t>0 0 0 0 0 1 0 0 0 0 1 0 1 0 0 3 0 0 0 1 0 1</a:t>
            </a:r>
          </a:p>
          <a:p>
            <a:r>
              <a:rPr lang="el-GR" sz="1800" dirty="0"/>
              <a:t> </a:t>
            </a:r>
            <a:endParaRPr lang="en-US" sz="1800" dirty="0"/>
          </a:p>
        </p:txBody>
      </p:sp>
      <p:sp>
        <p:nvSpPr>
          <p:cNvPr id="68" name="Rectangle 67"/>
          <p:cNvSpPr/>
          <p:nvPr/>
        </p:nvSpPr>
        <p:spPr>
          <a:xfrm>
            <a:off x="5934108" y="4274823"/>
            <a:ext cx="3102388" cy="461665"/>
          </a:xfrm>
          <a:prstGeom prst="rect">
            <a:avLst/>
          </a:prstGeom>
        </p:spPr>
        <p:txBody>
          <a:bodyPr wrap="none">
            <a:spAutoFit/>
          </a:bodyPr>
          <a:lstStyle/>
          <a:p>
            <a:r>
              <a:rPr lang="el-GR" dirty="0"/>
              <a:t>Αλυσιδωτός κώδικας 2 </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3861228274"/>
              </p:ext>
            </p:extLst>
          </p:nvPr>
        </p:nvGraphicFramePr>
        <p:xfrm>
          <a:off x="251521" y="963216"/>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7" name="Rectangle 46"/>
          <p:cNvSpPr/>
          <p:nvPr/>
        </p:nvSpPr>
        <p:spPr>
          <a:xfrm>
            <a:off x="774303" y="1068984"/>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p:cNvCxnSpPr/>
          <p:nvPr/>
        </p:nvCxnSpPr>
        <p:spPr>
          <a:xfrm flipV="1">
            <a:off x="1526332" y="3377757"/>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827584" y="3377757"/>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1153901" y="3377757"/>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257326" y="3377757"/>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876529" y="3377757"/>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27912" y="1933059"/>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827912" y="121792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827584" y="157796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827584" y="2302391"/>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827912" y="265743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827584" y="302676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618987" y="3009370"/>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2280056" y="2641117"/>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894959" y="2629242"/>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1524010" y="2627822"/>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899592" y="1165609"/>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559402" y="1894858"/>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557484" y="1541215"/>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551333" y="2252267"/>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550939" y="1148149"/>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618658" y="2657902"/>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234514" y="1163248"/>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057709" y="1470409"/>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flipH="1" flipV="1">
            <a:off x="6367438" y="1186048"/>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6725482" y="1186048"/>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122143" y="1120513"/>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379562" y="122986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6379234" y="1599198"/>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6000879" y="2265144"/>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5594861" y="2259817"/>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5224097" y="2267363"/>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379234" y="190338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4894892" y="2272701"/>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915652" y="2302391"/>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915652" y="267172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5636444" y="3029324"/>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4937696" y="3029324"/>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5264013" y="3029324"/>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367438" y="3029324"/>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5986641" y="3029324"/>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6723292" y="3027351"/>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125595" y="2307809"/>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7123677" y="1954166"/>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7117526" y="2665218"/>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7128622" y="1605279"/>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a:stretch>
            <a:fillRect/>
          </a:stretch>
        </p:blipFill>
        <p:spPr>
          <a:xfrm>
            <a:off x="4236410" y="5302189"/>
            <a:ext cx="277541" cy="277541"/>
          </a:xfrm>
          <a:prstGeom prst="rect">
            <a:avLst/>
          </a:prstGeom>
        </p:spPr>
      </p:pic>
      <p:pic>
        <p:nvPicPr>
          <p:cNvPr id="62" name="Picture 61"/>
          <p:cNvPicPr>
            <a:picLocks noChangeAspect="1"/>
          </p:cNvPicPr>
          <p:nvPr/>
        </p:nvPicPr>
        <p:blipFill>
          <a:blip r:embed="rId2"/>
          <a:stretch>
            <a:fillRect/>
          </a:stretch>
        </p:blipFill>
        <p:spPr>
          <a:xfrm>
            <a:off x="8825842" y="5579730"/>
            <a:ext cx="277541" cy="277541"/>
          </a:xfrm>
          <a:prstGeom prst="rect">
            <a:avLst/>
          </a:prstGeom>
        </p:spPr>
      </p:pic>
      <p:grpSp>
        <p:nvGrpSpPr>
          <p:cNvPr id="63" name="Group 62"/>
          <p:cNvGrpSpPr/>
          <p:nvPr/>
        </p:nvGrpSpPr>
        <p:grpSpPr>
          <a:xfrm>
            <a:off x="3111001" y="1558028"/>
            <a:ext cx="1678951" cy="1993776"/>
            <a:chOff x="7405250" y="3533446"/>
            <a:chExt cx="1678951" cy="1993776"/>
          </a:xfrm>
        </p:grpSpPr>
        <p:pic>
          <p:nvPicPr>
            <p:cNvPr id="65" name="Picture 64"/>
            <p:cNvPicPr>
              <a:picLocks noChangeAspect="1"/>
            </p:cNvPicPr>
            <p:nvPr/>
          </p:nvPicPr>
          <p:blipFill rotWithShape="1">
            <a:blip r:embed="rId3"/>
            <a:srcRect b="53727"/>
            <a:stretch/>
          </p:blipFill>
          <p:spPr>
            <a:xfrm>
              <a:off x="7405250" y="3533446"/>
              <a:ext cx="1678951" cy="1993776"/>
            </a:xfrm>
            <a:prstGeom prst="rect">
              <a:avLst/>
            </a:prstGeom>
          </p:spPr>
        </p:pic>
        <p:cxnSp>
          <p:nvCxnSpPr>
            <p:cNvPr id="69" name="Straight Arrow Connector 68"/>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692013" y="5877272"/>
            <a:ext cx="9144000" cy="361637"/>
          </a:xfrm>
          <a:prstGeom prst="rect">
            <a:avLst/>
          </a:prstGeom>
        </p:spPr>
        <p:txBody>
          <a:bodyPr wrap="square">
            <a:spAutoFit/>
          </a:bodyPr>
          <a:lstStyle/>
          <a:p>
            <a:r>
              <a:rPr lang="el-GR" sz="1750" b="1" dirty="0">
                <a:solidFill>
                  <a:srgbClr val="003399"/>
                </a:solidFill>
              </a:rPr>
              <a:t>Οι αριθμοί σχήματος διορθώνουν για την περιστροφή και το σημείο εκκίνησης!</a:t>
            </a:r>
            <a:endParaRPr lang="en-US" sz="1750" b="1" dirty="0">
              <a:solidFill>
                <a:srgbClr val="003399"/>
              </a:solidFill>
            </a:endParaRPr>
          </a:p>
        </p:txBody>
      </p:sp>
      <p:grpSp>
        <p:nvGrpSpPr>
          <p:cNvPr id="74" name="Group 73"/>
          <p:cNvGrpSpPr/>
          <p:nvPr/>
        </p:nvGrpSpPr>
        <p:grpSpPr>
          <a:xfrm>
            <a:off x="2915816" y="3594938"/>
            <a:ext cx="2070345" cy="1081950"/>
            <a:chOff x="2937437" y="4291266"/>
            <a:chExt cx="2070345" cy="1081950"/>
          </a:xfrm>
        </p:grpSpPr>
        <p:grpSp>
          <p:nvGrpSpPr>
            <p:cNvPr id="75" name="Group 74"/>
            <p:cNvGrpSpPr/>
            <p:nvPr/>
          </p:nvGrpSpPr>
          <p:grpSpPr>
            <a:xfrm>
              <a:off x="2937437" y="4561409"/>
              <a:ext cx="2041941" cy="461665"/>
              <a:chOff x="1043607" y="4199528"/>
              <a:chExt cx="2041941" cy="461665"/>
            </a:xfrm>
          </p:grpSpPr>
          <p:sp>
            <p:nvSpPr>
              <p:cNvPr id="77" name="Rectangle 76"/>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pic>
          <p:nvPicPr>
            <p:cNvPr id="76" name="Picture 75"/>
            <p:cNvPicPr>
              <a:picLocks noChangeAspect="1"/>
            </p:cNvPicPr>
            <p:nvPr/>
          </p:nvPicPr>
          <p:blipFill>
            <a:blip r:embed="rId4"/>
            <a:stretch>
              <a:fillRect/>
            </a:stretch>
          </p:blipFill>
          <p:spPr>
            <a:xfrm>
              <a:off x="3961148" y="4291266"/>
              <a:ext cx="1046634" cy="1081950"/>
            </a:xfrm>
            <a:prstGeom prst="rect">
              <a:avLst/>
            </a:prstGeom>
          </p:spPr>
        </p:pic>
      </p:grpSp>
    </p:spTree>
    <p:extLst>
      <p:ext uri="{BB962C8B-B14F-4D97-AF65-F5344CB8AC3E}">
        <p14:creationId xmlns:p14="http://schemas.microsoft.com/office/powerpoint/2010/main" val="23614277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Content Placeholder 3"/>
          <p:cNvGraphicFramePr>
            <a:graphicFrameLocks/>
          </p:cNvGraphicFramePr>
          <p:nvPr>
            <p:extLst>
              <p:ext uri="{D42A27DB-BD31-4B8C-83A1-F6EECF244321}">
                <p14:modId xmlns:p14="http://schemas.microsoft.com/office/powerpoint/2010/main" val="3677512509"/>
              </p:ext>
            </p:extLst>
          </p:nvPr>
        </p:nvGraphicFramePr>
        <p:xfrm>
          <a:off x="4722267" y="1000771"/>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p:txBody>
          <a:bodyPr/>
          <a:lstStyle/>
          <a:p>
            <a:r>
              <a:rPr lang="el-GR" sz="2400" dirty="0"/>
              <a:t>Αλυσιδωτοί κώδικες: Μεταβολές λόγο αρχικού σημείου και περιστροφής</a:t>
            </a:r>
            <a:r>
              <a:rPr lang="en-US" sz="2400" dirty="0"/>
              <a:t> 90°</a:t>
            </a:r>
            <a:r>
              <a:rPr lang="el-GR" sz="2400" dirty="0"/>
              <a:t> (2</a:t>
            </a:r>
            <a:r>
              <a:rPr lang="el-GR" sz="2400" baseline="30000" dirty="0"/>
              <a:t>η</a:t>
            </a:r>
            <a:r>
              <a:rPr lang="el-GR" sz="2400" dirty="0"/>
              <a:t> Περίπτωση)</a:t>
            </a:r>
            <a:endParaRPr lang="en-US" sz="2400" dirty="0"/>
          </a:p>
        </p:txBody>
      </p:sp>
      <p:sp>
        <p:nvSpPr>
          <p:cNvPr id="37" name="TextBox 36"/>
          <p:cNvSpPr txBox="1"/>
          <p:nvPr/>
        </p:nvSpPr>
        <p:spPr>
          <a:xfrm>
            <a:off x="321195" y="4747005"/>
            <a:ext cx="4303705" cy="1477328"/>
          </a:xfrm>
          <a:prstGeom prst="rect">
            <a:avLst/>
          </a:prstGeom>
          <a:noFill/>
        </p:spPr>
        <p:txBody>
          <a:bodyPr wrap="square" rtlCol="0">
            <a:spAutoFit/>
          </a:bodyPr>
          <a:lstStyle/>
          <a:p>
            <a:r>
              <a:rPr lang="en-US" sz="1800" dirty="0"/>
              <a:t>3 3 3 </a:t>
            </a:r>
            <a:r>
              <a:rPr lang="el-GR" sz="1800" dirty="0"/>
              <a:t>3 3 3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a:t>
            </a:r>
          </a:p>
          <a:p>
            <a:r>
              <a:rPr lang="en-US" sz="1800" dirty="0"/>
              <a:t>3 3 3 </a:t>
            </a:r>
            <a:r>
              <a:rPr lang="el-GR" sz="1800" dirty="0"/>
              <a:t>3 3 3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2 2 3</a:t>
            </a:r>
          </a:p>
          <a:p>
            <a:r>
              <a:rPr lang="en-US" sz="1800" dirty="0"/>
              <a:t> </a:t>
            </a:r>
            <a:r>
              <a:rPr lang="en-US" sz="1800" b="1" u="sng" dirty="0"/>
              <a:t>0 0 0 0 0 1 0 0 0 0 1 0 1 0 0 3 0 0 0 1 0 1</a:t>
            </a:r>
          </a:p>
          <a:p>
            <a:endParaRPr lang="en-US" sz="1800" dirty="0"/>
          </a:p>
          <a:p>
            <a:endParaRPr lang="el-GR" sz="1800" dirty="0"/>
          </a:p>
        </p:txBody>
      </p:sp>
      <p:sp>
        <p:nvSpPr>
          <p:cNvPr id="38" name="Rectangle 37"/>
          <p:cNvSpPr/>
          <p:nvPr/>
        </p:nvSpPr>
        <p:spPr>
          <a:xfrm>
            <a:off x="152400" y="4311263"/>
            <a:ext cx="3102388" cy="461665"/>
          </a:xfrm>
          <a:prstGeom prst="rect">
            <a:avLst/>
          </a:prstGeom>
        </p:spPr>
        <p:txBody>
          <a:bodyPr wrap="none">
            <a:spAutoFit/>
          </a:bodyPr>
          <a:lstStyle/>
          <a:p>
            <a:r>
              <a:rPr lang="el-GR" dirty="0"/>
              <a:t>Αλυσιδωτός κώδικας 1 </a:t>
            </a:r>
            <a:endParaRPr lang="en-US" dirty="0"/>
          </a:p>
        </p:txBody>
      </p:sp>
      <p:sp>
        <p:nvSpPr>
          <p:cNvPr id="67" name="TextBox 66"/>
          <p:cNvSpPr txBox="1"/>
          <p:nvPr/>
        </p:nvSpPr>
        <p:spPr>
          <a:xfrm>
            <a:off x="4853910" y="4747005"/>
            <a:ext cx="4303705" cy="1200329"/>
          </a:xfrm>
          <a:prstGeom prst="rect">
            <a:avLst/>
          </a:prstGeom>
          <a:noFill/>
        </p:spPr>
        <p:txBody>
          <a:bodyPr wrap="square" rtlCol="0">
            <a:spAutoFit/>
          </a:bodyPr>
          <a:lstStyle/>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a:t>
            </a:r>
          </a:p>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1 1 1 1 1</a:t>
            </a:r>
          </a:p>
          <a:p>
            <a:r>
              <a:rPr lang="en-US" sz="1800" b="1" dirty="0"/>
              <a:t> 1 0 1 0 0 3 0 0 0 1 0 1 </a:t>
            </a:r>
            <a:r>
              <a:rPr lang="en-US" sz="1800" b="1" dirty="0">
                <a:solidFill>
                  <a:srgbClr val="FF0000"/>
                </a:solidFill>
              </a:rPr>
              <a:t>0 0 0 0 0 </a:t>
            </a:r>
            <a:r>
              <a:rPr lang="en-US" sz="1800" b="1" dirty="0"/>
              <a:t>1 0 0 0 0</a:t>
            </a:r>
          </a:p>
          <a:p>
            <a:r>
              <a:rPr lang="el-GR" sz="1800" dirty="0"/>
              <a:t> </a:t>
            </a:r>
            <a:r>
              <a:rPr lang="en-US" sz="1800" b="1" u="sng" dirty="0">
                <a:solidFill>
                  <a:srgbClr val="FF0000"/>
                </a:solidFill>
              </a:rPr>
              <a:t>0 0 0 0 0 </a:t>
            </a:r>
            <a:r>
              <a:rPr lang="en-US" sz="1800" b="1" u="sng" dirty="0"/>
              <a:t>1 0 0 0 0 1 0 1 0 0 3 0 0 0 1 0 1 </a:t>
            </a:r>
          </a:p>
        </p:txBody>
      </p:sp>
      <p:sp>
        <p:nvSpPr>
          <p:cNvPr id="68" name="Rectangle 67"/>
          <p:cNvSpPr/>
          <p:nvPr/>
        </p:nvSpPr>
        <p:spPr>
          <a:xfrm>
            <a:off x="5934108" y="4292335"/>
            <a:ext cx="3102388" cy="461665"/>
          </a:xfrm>
          <a:prstGeom prst="rect">
            <a:avLst/>
          </a:prstGeom>
        </p:spPr>
        <p:txBody>
          <a:bodyPr wrap="none">
            <a:spAutoFit/>
          </a:bodyPr>
          <a:lstStyle/>
          <a:p>
            <a:r>
              <a:rPr lang="el-GR" dirty="0"/>
              <a:t>Αλυσιδωτός κώδικας 2 </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671234538"/>
              </p:ext>
            </p:extLst>
          </p:nvPr>
        </p:nvGraphicFramePr>
        <p:xfrm>
          <a:off x="251521" y="980728"/>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7" name="Rectangle 46"/>
          <p:cNvSpPr/>
          <p:nvPr/>
        </p:nvSpPr>
        <p:spPr>
          <a:xfrm>
            <a:off x="774303" y="1086496"/>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p:cNvCxnSpPr/>
          <p:nvPr/>
        </p:nvCxnSpPr>
        <p:spPr>
          <a:xfrm flipV="1">
            <a:off x="1526332"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827584"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1153901"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257326"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876529"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27912" y="1950571"/>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827912" y="123543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827584" y="159547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827584" y="231990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827912" y="267494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827584" y="304427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618987" y="3026882"/>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2280056" y="2658629"/>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894959" y="2646754"/>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1524010" y="2645334"/>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899592" y="1183121"/>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559402" y="1912370"/>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557484" y="1558727"/>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551333" y="2269779"/>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550939" y="1165661"/>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618658" y="2675414"/>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234514" y="1180760"/>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057709" y="148792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flipH="1" flipV="1">
            <a:off x="6367438" y="1203560"/>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6725482" y="1203560"/>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122143" y="1138025"/>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379562" y="1247378"/>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6379234" y="161671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6000879" y="2282656"/>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5594861" y="2277329"/>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5224097" y="2284875"/>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379234" y="192089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4894892" y="2290213"/>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915652" y="231990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915652" y="2689235"/>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5636444"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4937696"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5264013"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367438"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5986641"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6723292" y="3044863"/>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125595" y="2325321"/>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7123677" y="1971678"/>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7117526" y="2682730"/>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7128622" y="1622791"/>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a:stretch>
            <a:fillRect/>
          </a:stretch>
        </p:blipFill>
        <p:spPr>
          <a:xfrm>
            <a:off x="4236410" y="5319701"/>
            <a:ext cx="277541" cy="277541"/>
          </a:xfrm>
          <a:prstGeom prst="rect">
            <a:avLst/>
          </a:prstGeom>
        </p:spPr>
      </p:pic>
      <p:pic>
        <p:nvPicPr>
          <p:cNvPr id="62" name="Picture 61"/>
          <p:cNvPicPr>
            <a:picLocks noChangeAspect="1"/>
          </p:cNvPicPr>
          <p:nvPr/>
        </p:nvPicPr>
        <p:blipFill>
          <a:blip r:embed="rId2"/>
          <a:stretch>
            <a:fillRect/>
          </a:stretch>
        </p:blipFill>
        <p:spPr>
          <a:xfrm>
            <a:off x="8825842" y="5597242"/>
            <a:ext cx="277541" cy="277541"/>
          </a:xfrm>
          <a:prstGeom prst="rect">
            <a:avLst/>
          </a:prstGeom>
        </p:spPr>
      </p:pic>
      <p:grpSp>
        <p:nvGrpSpPr>
          <p:cNvPr id="63" name="Group 62"/>
          <p:cNvGrpSpPr/>
          <p:nvPr/>
        </p:nvGrpSpPr>
        <p:grpSpPr>
          <a:xfrm>
            <a:off x="3111001" y="1575540"/>
            <a:ext cx="1678951" cy="1993776"/>
            <a:chOff x="7405250" y="3533446"/>
            <a:chExt cx="1678951" cy="1993776"/>
          </a:xfrm>
        </p:grpSpPr>
        <p:pic>
          <p:nvPicPr>
            <p:cNvPr id="65" name="Picture 64"/>
            <p:cNvPicPr>
              <a:picLocks noChangeAspect="1"/>
            </p:cNvPicPr>
            <p:nvPr/>
          </p:nvPicPr>
          <p:blipFill rotWithShape="1">
            <a:blip r:embed="rId3"/>
            <a:srcRect b="53727"/>
            <a:stretch/>
          </p:blipFill>
          <p:spPr>
            <a:xfrm>
              <a:off x="7405250" y="3533446"/>
              <a:ext cx="1678951" cy="1993776"/>
            </a:xfrm>
            <a:prstGeom prst="rect">
              <a:avLst/>
            </a:prstGeom>
          </p:spPr>
        </p:pic>
        <p:cxnSp>
          <p:nvCxnSpPr>
            <p:cNvPr id="69" name="Straight Arrow Connector 68"/>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692013" y="5877272"/>
            <a:ext cx="9144000" cy="361637"/>
          </a:xfrm>
          <a:prstGeom prst="rect">
            <a:avLst/>
          </a:prstGeom>
        </p:spPr>
        <p:txBody>
          <a:bodyPr wrap="square">
            <a:spAutoFit/>
          </a:bodyPr>
          <a:lstStyle/>
          <a:p>
            <a:r>
              <a:rPr lang="el-GR" sz="1750" b="1" dirty="0">
                <a:solidFill>
                  <a:srgbClr val="003399"/>
                </a:solidFill>
              </a:rPr>
              <a:t>Οι αριθμοί σχήματος διορθώνουν για την περιστροφή και το σημείο εκκίνησης!</a:t>
            </a:r>
            <a:endParaRPr lang="en-US" sz="1750" b="1" dirty="0">
              <a:solidFill>
                <a:srgbClr val="003399"/>
              </a:solidFill>
            </a:endParaRPr>
          </a:p>
        </p:txBody>
      </p:sp>
      <p:grpSp>
        <p:nvGrpSpPr>
          <p:cNvPr id="74" name="Group 73"/>
          <p:cNvGrpSpPr/>
          <p:nvPr/>
        </p:nvGrpSpPr>
        <p:grpSpPr>
          <a:xfrm>
            <a:off x="2915816" y="3594938"/>
            <a:ext cx="2070345" cy="1081950"/>
            <a:chOff x="2937437" y="4291266"/>
            <a:chExt cx="2070345" cy="1081950"/>
          </a:xfrm>
        </p:grpSpPr>
        <p:grpSp>
          <p:nvGrpSpPr>
            <p:cNvPr id="75" name="Group 74"/>
            <p:cNvGrpSpPr/>
            <p:nvPr/>
          </p:nvGrpSpPr>
          <p:grpSpPr>
            <a:xfrm>
              <a:off x="2937437" y="4561409"/>
              <a:ext cx="2041941" cy="461665"/>
              <a:chOff x="1043607" y="4199528"/>
              <a:chExt cx="2041941" cy="461665"/>
            </a:xfrm>
          </p:grpSpPr>
          <p:sp>
            <p:nvSpPr>
              <p:cNvPr id="77" name="Rectangle 76"/>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pic>
          <p:nvPicPr>
            <p:cNvPr id="76" name="Picture 75"/>
            <p:cNvPicPr>
              <a:picLocks noChangeAspect="1"/>
            </p:cNvPicPr>
            <p:nvPr/>
          </p:nvPicPr>
          <p:blipFill>
            <a:blip r:embed="rId4"/>
            <a:stretch>
              <a:fillRect/>
            </a:stretch>
          </p:blipFill>
          <p:spPr>
            <a:xfrm>
              <a:off x="3961148" y="4291266"/>
              <a:ext cx="1046634" cy="1081950"/>
            </a:xfrm>
            <a:prstGeom prst="rect">
              <a:avLst/>
            </a:prstGeom>
          </p:spPr>
        </p:pic>
      </p:grpSp>
    </p:spTree>
    <p:extLst>
      <p:ext uri="{BB962C8B-B14F-4D97-AF65-F5344CB8AC3E}">
        <p14:creationId xmlns:p14="http://schemas.microsoft.com/office/powerpoint/2010/main" val="8893751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Content Placeholder 3"/>
          <p:cNvGraphicFramePr>
            <a:graphicFrameLocks/>
          </p:cNvGraphicFramePr>
          <p:nvPr>
            <p:extLst>
              <p:ext uri="{D42A27DB-BD31-4B8C-83A1-F6EECF244321}">
                <p14:modId xmlns:p14="http://schemas.microsoft.com/office/powerpoint/2010/main" val="1645761356"/>
              </p:ext>
            </p:extLst>
          </p:nvPr>
        </p:nvGraphicFramePr>
        <p:xfrm>
          <a:off x="4722267" y="1000771"/>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p:txBody>
          <a:bodyPr/>
          <a:lstStyle/>
          <a:p>
            <a:r>
              <a:rPr lang="el-GR" sz="2400" dirty="0"/>
              <a:t>Αλυσιδωτοί κώδικες: Μεταβολές λόγο αρχικού σημείου και περιστροφής</a:t>
            </a:r>
            <a:r>
              <a:rPr lang="en-US" sz="2400" dirty="0"/>
              <a:t> 90°</a:t>
            </a:r>
            <a:r>
              <a:rPr lang="el-GR" sz="2400" dirty="0"/>
              <a:t> (3</a:t>
            </a:r>
            <a:r>
              <a:rPr lang="el-GR" sz="2400" baseline="30000" dirty="0"/>
              <a:t>η</a:t>
            </a:r>
            <a:r>
              <a:rPr lang="el-GR" sz="2400" dirty="0"/>
              <a:t> Περίπτωση)</a:t>
            </a:r>
            <a:endParaRPr lang="en-US" sz="2400" dirty="0"/>
          </a:p>
        </p:txBody>
      </p:sp>
      <p:sp>
        <p:nvSpPr>
          <p:cNvPr id="37" name="TextBox 36"/>
          <p:cNvSpPr txBox="1"/>
          <p:nvPr/>
        </p:nvSpPr>
        <p:spPr>
          <a:xfrm>
            <a:off x="321195" y="4747005"/>
            <a:ext cx="4303705" cy="1754326"/>
          </a:xfrm>
          <a:prstGeom prst="rect">
            <a:avLst/>
          </a:prstGeom>
          <a:noFill/>
        </p:spPr>
        <p:txBody>
          <a:bodyPr wrap="square" rtlCol="0">
            <a:spAutoFit/>
          </a:bodyPr>
          <a:lstStyle/>
          <a:p>
            <a:r>
              <a:rPr lang="el-GR" sz="1800" dirty="0"/>
              <a:t>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2 2 3 3 3 </a:t>
            </a:r>
            <a:r>
              <a:rPr lang="el-GR" sz="1800" dirty="0"/>
              <a:t>3 </a:t>
            </a:r>
            <a:endParaRPr lang="en-US" sz="1800" dirty="0"/>
          </a:p>
          <a:p>
            <a:r>
              <a:rPr lang="el-GR" sz="1800" dirty="0"/>
              <a:t>3 3 </a:t>
            </a:r>
            <a:r>
              <a:rPr lang="en-US" sz="1800" dirty="0">
                <a:solidFill>
                  <a:srgbClr val="FF0000"/>
                </a:solidFill>
              </a:rPr>
              <a:t>0 0</a:t>
            </a:r>
            <a:r>
              <a:rPr lang="el-GR" sz="1800" dirty="0">
                <a:solidFill>
                  <a:srgbClr val="FF0000"/>
                </a:solidFill>
              </a:rPr>
              <a:t> 0 0 0 </a:t>
            </a:r>
            <a:r>
              <a:rPr lang="en-US" sz="1800" dirty="0"/>
              <a:t>1 1 </a:t>
            </a:r>
            <a:r>
              <a:rPr lang="el-GR" sz="1800" dirty="0"/>
              <a:t>2 2 2 1 1 1 1 </a:t>
            </a:r>
            <a:r>
              <a:rPr lang="en-US" sz="1800" dirty="0"/>
              <a:t>2 2 3 3 3 </a:t>
            </a:r>
            <a:r>
              <a:rPr lang="el-GR" sz="1800" dirty="0"/>
              <a:t>3</a:t>
            </a:r>
            <a:r>
              <a:rPr lang="en-US" sz="1800" dirty="0"/>
              <a:t> 3</a:t>
            </a:r>
          </a:p>
          <a:p>
            <a:r>
              <a:rPr lang="en-US" sz="1800" b="1" dirty="0"/>
              <a:t>  </a:t>
            </a:r>
            <a:r>
              <a:rPr lang="en-US" sz="1800" b="1" dirty="0">
                <a:solidFill>
                  <a:srgbClr val="7030A0"/>
                </a:solidFill>
              </a:rPr>
              <a:t>0</a:t>
            </a:r>
            <a:r>
              <a:rPr lang="en-US" sz="1800" b="1" dirty="0"/>
              <a:t> 1 0 0 0 0 1 0 1 0 0 3 0 0 0 1 0 1 </a:t>
            </a:r>
            <a:r>
              <a:rPr lang="en-US" sz="1800" b="1" dirty="0">
                <a:solidFill>
                  <a:srgbClr val="00B050"/>
                </a:solidFill>
              </a:rPr>
              <a:t>0 0 0 0</a:t>
            </a:r>
          </a:p>
          <a:p>
            <a:r>
              <a:rPr lang="en-US" sz="1800" b="1" u="sng" dirty="0"/>
              <a:t>  </a:t>
            </a:r>
            <a:r>
              <a:rPr lang="en-US" sz="1800" b="1" u="sng" dirty="0">
                <a:solidFill>
                  <a:srgbClr val="00B050"/>
                </a:solidFill>
              </a:rPr>
              <a:t>0 0 0 0 </a:t>
            </a:r>
            <a:r>
              <a:rPr lang="en-US" sz="1800" b="1" u="sng" dirty="0">
                <a:solidFill>
                  <a:srgbClr val="7030A0"/>
                </a:solidFill>
              </a:rPr>
              <a:t>0</a:t>
            </a:r>
            <a:r>
              <a:rPr lang="en-US" sz="1800" b="1" u="sng" dirty="0"/>
              <a:t> 1 0 0 0 0 1 0 1 0 0 3 0 0 0 1 0 1 </a:t>
            </a:r>
          </a:p>
          <a:p>
            <a:endParaRPr lang="en-US" sz="1800" dirty="0"/>
          </a:p>
          <a:p>
            <a:endParaRPr lang="el-GR" sz="1800" dirty="0"/>
          </a:p>
        </p:txBody>
      </p:sp>
      <p:sp>
        <p:nvSpPr>
          <p:cNvPr id="38" name="Rectangle 37"/>
          <p:cNvSpPr/>
          <p:nvPr/>
        </p:nvSpPr>
        <p:spPr>
          <a:xfrm>
            <a:off x="152400" y="4311263"/>
            <a:ext cx="3102388" cy="461665"/>
          </a:xfrm>
          <a:prstGeom prst="rect">
            <a:avLst/>
          </a:prstGeom>
        </p:spPr>
        <p:txBody>
          <a:bodyPr wrap="none">
            <a:spAutoFit/>
          </a:bodyPr>
          <a:lstStyle/>
          <a:p>
            <a:r>
              <a:rPr lang="el-GR" dirty="0"/>
              <a:t>Αλυσιδωτός κώδικας 1 </a:t>
            </a:r>
            <a:endParaRPr lang="en-US" dirty="0"/>
          </a:p>
        </p:txBody>
      </p:sp>
      <p:grpSp>
        <p:nvGrpSpPr>
          <p:cNvPr id="4" name="Group 3"/>
          <p:cNvGrpSpPr/>
          <p:nvPr/>
        </p:nvGrpSpPr>
        <p:grpSpPr>
          <a:xfrm>
            <a:off x="2915816" y="3594938"/>
            <a:ext cx="2070345" cy="1081950"/>
            <a:chOff x="2937437" y="4291266"/>
            <a:chExt cx="2070345" cy="1081950"/>
          </a:xfrm>
        </p:grpSpPr>
        <p:grpSp>
          <p:nvGrpSpPr>
            <p:cNvPr id="66" name="Group 65"/>
            <p:cNvGrpSpPr/>
            <p:nvPr/>
          </p:nvGrpSpPr>
          <p:grpSpPr>
            <a:xfrm>
              <a:off x="2937437" y="4561409"/>
              <a:ext cx="2041941" cy="461665"/>
              <a:chOff x="1043607" y="4199528"/>
              <a:chExt cx="2041941" cy="461665"/>
            </a:xfrm>
          </p:grpSpPr>
          <p:sp>
            <p:nvSpPr>
              <p:cNvPr id="35" name="Rectangle 34"/>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pic>
          <p:nvPicPr>
            <p:cNvPr id="64" name="Picture 63"/>
            <p:cNvPicPr>
              <a:picLocks noChangeAspect="1"/>
            </p:cNvPicPr>
            <p:nvPr/>
          </p:nvPicPr>
          <p:blipFill>
            <a:blip r:embed="rId2"/>
            <a:stretch>
              <a:fillRect/>
            </a:stretch>
          </p:blipFill>
          <p:spPr>
            <a:xfrm>
              <a:off x="3961148" y="4291266"/>
              <a:ext cx="1046634" cy="1081950"/>
            </a:xfrm>
            <a:prstGeom prst="rect">
              <a:avLst/>
            </a:prstGeom>
          </p:spPr>
        </p:pic>
      </p:grpSp>
      <p:sp>
        <p:nvSpPr>
          <p:cNvPr id="67" name="TextBox 66"/>
          <p:cNvSpPr txBox="1"/>
          <p:nvPr/>
        </p:nvSpPr>
        <p:spPr>
          <a:xfrm>
            <a:off x="4853910" y="4747005"/>
            <a:ext cx="4303705" cy="1200329"/>
          </a:xfrm>
          <a:prstGeom prst="rect">
            <a:avLst/>
          </a:prstGeom>
          <a:noFill/>
        </p:spPr>
        <p:txBody>
          <a:bodyPr wrap="square" rtlCol="0">
            <a:spAutoFit/>
          </a:bodyPr>
          <a:lstStyle/>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a:t>
            </a:r>
          </a:p>
          <a:p>
            <a:r>
              <a:rPr lang="el-GR" sz="1800" dirty="0"/>
              <a:t>1 </a:t>
            </a:r>
            <a:r>
              <a:rPr lang="en-US" sz="1800" dirty="0"/>
              <a:t>2 2 3 3 3</a:t>
            </a:r>
            <a:r>
              <a:rPr lang="el-GR" sz="1800" dirty="0"/>
              <a:t> </a:t>
            </a:r>
            <a:r>
              <a:rPr lang="en-US" sz="1800" dirty="0"/>
              <a:t>2 2 2 2 3 3</a:t>
            </a:r>
            <a:r>
              <a:rPr lang="el-GR" sz="1800" dirty="0"/>
              <a:t> </a:t>
            </a:r>
            <a:r>
              <a:rPr lang="en-US" sz="1800" dirty="0">
                <a:solidFill>
                  <a:srgbClr val="FF0000"/>
                </a:solidFill>
              </a:rPr>
              <a:t>0 0 0 0 0</a:t>
            </a:r>
            <a:r>
              <a:rPr lang="el-GR" sz="1800" dirty="0">
                <a:solidFill>
                  <a:srgbClr val="FF0000"/>
                </a:solidFill>
              </a:rPr>
              <a:t> </a:t>
            </a:r>
            <a:r>
              <a:rPr lang="en-US" sz="1800" dirty="0">
                <a:solidFill>
                  <a:srgbClr val="FF0000"/>
                </a:solidFill>
              </a:rPr>
              <a:t>0 </a:t>
            </a:r>
            <a:r>
              <a:rPr lang="en-US" sz="1800" dirty="0"/>
              <a:t>1 1 1 1 1</a:t>
            </a:r>
          </a:p>
          <a:p>
            <a:r>
              <a:rPr lang="en-US" sz="1800" b="1" dirty="0"/>
              <a:t> 1 0 1 0 0 3 0 0 0 1 0 1 </a:t>
            </a:r>
            <a:r>
              <a:rPr lang="en-US" sz="1800" b="1" dirty="0">
                <a:solidFill>
                  <a:srgbClr val="00B050"/>
                </a:solidFill>
              </a:rPr>
              <a:t>0 0 0 0 0 </a:t>
            </a:r>
            <a:r>
              <a:rPr lang="en-US" sz="1800" b="1" dirty="0"/>
              <a:t>1 0 0 0 0</a:t>
            </a:r>
          </a:p>
          <a:p>
            <a:r>
              <a:rPr lang="el-GR" sz="1800" dirty="0"/>
              <a:t> </a:t>
            </a:r>
            <a:r>
              <a:rPr lang="en-US" sz="1800" b="1" u="sng" dirty="0">
                <a:solidFill>
                  <a:srgbClr val="00B050"/>
                </a:solidFill>
              </a:rPr>
              <a:t>0 0 0 0 0 </a:t>
            </a:r>
            <a:r>
              <a:rPr lang="en-US" sz="1800" b="1" u="sng" dirty="0"/>
              <a:t>1 0 0 0 0 1 0 1 0 0 3 0 0 0 1 0 1 </a:t>
            </a:r>
          </a:p>
        </p:txBody>
      </p:sp>
      <p:sp>
        <p:nvSpPr>
          <p:cNvPr id="68" name="Rectangle 67"/>
          <p:cNvSpPr/>
          <p:nvPr/>
        </p:nvSpPr>
        <p:spPr>
          <a:xfrm>
            <a:off x="5934108" y="4292335"/>
            <a:ext cx="3102388" cy="461665"/>
          </a:xfrm>
          <a:prstGeom prst="rect">
            <a:avLst/>
          </a:prstGeom>
        </p:spPr>
        <p:txBody>
          <a:bodyPr wrap="none">
            <a:spAutoFit/>
          </a:bodyPr>
          <a:lstStyle/>
          <a:p>
            <a:r>
              <a:rPr lang="el-GR" dirty="0"/>
              <a:t>Αλυσιδωτός κώδικας 2 </a:t>
            </a:r>
            <a:endParaRPr lang="en-US" dirty="0"/>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2790674888"/>
              </p:ext>
            </p:extLst>
          </p:nvPr>
        </p:nvGraphicFramePr>
        <p:xfrm>
          <a:off x="251521" y="980728"/>
          <a:ext cx="2926080" cy="2966720"/>
        </p:xfrm>
        <a:graphic>
          <a:graphicData uri="http://schemas.openxmlformats.org/drawingml/2006/table">
            <a:tbl>
              <a:tblPr firstRow="1" bandRow="1">
                <a:tableStyleId>{2D5ABB26-0587-4C30-8999-92F81FD0307C}</a:tableStyleId>
              </a:tblPr>
              <a:tblGrid>
                <a:gridCol w="365760">
                  <a:extLst>
                    <a:ext uri="{9D8B030D-6E8A-4147-A177-3AD203B41FA5}">
                      <a16:colId xmlns="" xmlns:a16="http://schemas.microsoft.com/office/drawing/2014/main" val="20000"/>
                    </a:ext>
                  </a:extLst>
                </a:gridCol>
                <a:gridCol w="365760">
                  <a:extLst>
                    <a:ext uri="{9D8B030D-6E8A-4147-A177-3AD203B41FA5}">
                      <a16:colId xmlns="" xmlns:a16="http://schemas.microsoft.com/office/drawing/2014/main" val="20001"/>
                    </a:ext>
                  </a:extLst>
                </a:gridCol>
                <a:gridCol w="365760">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365760">
                  <a:extLst>
                    <a:ext uri="{9D8B030D-6E8A-4147-A177-3AD203B41FA5}">
                      <a16:colId xmlns="" xmlns:a16="http://schemas.microsoft.com/office/drawing/2014/main" val="20004"/>
                    </a:ext>
                  </a:extLst>
                </a:gridCol>
                <a:gridCol w="365760">
                  <a:extLst>
                    <a:ext uri="{9D8B030D-6E8A-4147-A177-3AD203B41FA5}">
                      <a16:colId xmlns="" xmlns:a16="http://schemas.microsoft.com/office/drawing/2014/main" val="20005"/>
                    </a:ext>
                  </a:extLst>
                </a:gridCol>
                <a:gridCol w="365760">
                  <a:extLst>
                    <a:ext uri="{9D8B030D-6E8A-4147-A177-3AD203B41FA5}">
                      <a16:colId xmlns="" xmlns:a16="http://schemas.microsoft.com/office/drawing/2014/main" val="20006"/>
                    </a:ext>
                  </a:extLst>
                </a:gridCol>
                <a:gridCol w="365760">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99"/>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cxnSp>
        <p:nvCxnSpPr>
          <p:cNvPr id="96" name="Straight Arrow Connector 95"/>
          <p:cNvCxnSpPr/>
          <p:nvPr/>
        </p:nvCxnSpPr>
        <p:spPr>
          <a:xfrm flipV="1">
            <a:off x="1526332"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827584"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1153901"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257326"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876529" y="3395269"/>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27912" y="1950571"/>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827912" y="123543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827584" y="159547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47" idx="0"/>
          </p:cNvCxnSpPr>
          <p:nvPr/>
        </p:nvCxnSpPr>
        <p:spPr>
          <a:xfrm>
            <a:off x="827584" y="2319903"/>
            <a:ext cx="0" cy="2945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827912" y="267494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827584" y="3044274"/>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618987" y="3026882"/>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2280056" y="2658629"/>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flipV="1">
            <a:off x="1894959" y="2646754"/>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flipV="1">
            <a:off x="1524010" y="2645334"/>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35559" y="1181298"/>
            <a:ext cx="4240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559402" y="1912370"/>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557484" y="1558727"/>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1551333" y="2269779"/>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1550939" y="1165661"/>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618658" y="2675414"/>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1179649" y="1181298"/>
            <a:ext cx="382547" cy="6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032657" y="1462869"/>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flipH="1" flipV="1">
            <a:off x="6367438" y="1203560"/>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6725482" y="1203560"/>
            <a:ext cx="327682" cy="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7122143" y="1138025"/>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6379562" y="1247378"/>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a:off x="6379234" y="161671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6000879" y="2282656"/>
            <a:ext cx="347167" cy="4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5594861" y="2277329"/>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5224097" y="2284875"/>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6379234" y="1920892"/>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4894892" y="2290213"/>
            <a:ext cx="406018" cy="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4915652" y="231990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915652" y="2689235"/>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5636444"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4937696"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5264013"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367438"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5986641" y="3046836"/>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6723292" y="3044863"/>
            <a:ext cx="3813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7125595" y="2325321"/>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7123677" y="1971678"/>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7117526" y="2682730"/>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7128622" y="1622791"/>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55576" y="2614464"/>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111001" y="1575540"/>
            <a:ext cx="1678951" cy="1993776"/>
            <a:chOff x="7405250" y="3533446"/>
            <a:chExt cx="1678951" cy="1993776"/>
          </a:xfrm>
        </p:grpSpPr>
        <p:pic>
          <p:nvPicPr>
            <p:cNvPr id="62" name="Picture 61"/>
            <p:cNvPicPr>
              <a:picLocks noChangeAspect="1"/>
            </p:cNvPicPr>
            <p:nvPr/>
          </p:nvPicPr>
          <p:blipFill rotWithShape="1">
            <a:blip r:embed="rId3"/>
            <a:srcRect b="53727"/>
            <a:stretch/>
          </p:blipFill>
          <p:spPr>
            <a:xfrm>
              <a:off x="7405250" y="3533446"/>
              <a:ext cx="1678951" cy="1993776"/>
            </a:xfrm>
            <a:prstGeom prst="rect">
              <a:avLst/>
            </a:prstGeom>
          </p:spPr>
        </p:pic>
        <p:cxnSp>
          <p:nvCxnSpPr>
            <p:cNvPr id="63" name="Straight Arrow Connector 62"/>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692013" y="5877272"/>
            <a:ext cx="9144000" cy="361637"/>
          </a:xfrm>
          <a:prstGeom prst="rect">
            <a:avLst/>
          </a:prstGeom>
        </p:spPr>
        <p:txBody>
          <a:bodyPr wrap="square">
            <a:spAutoFit/>
          </a:bodyPr>
          <a:lstStyle/>
          <a:p>
            <a:r>
              <a:rPr lang="el-GR" sz="1750" b="1" dirty="0">
                <a:solidFill>
                  <a:srgbClr val="003399"/>
                </a:solidFill>
              </a:rPr>
              <a:t>Οι αριθμοί σχήματος διορθώνουν για την περιστροφή και το σημείο εκκίνησης!</a:t>
            </a:r>
            <a:endParaRPr lang="en-US" sz="1750" b="1" dirty="0">
              <a:solidFill>
                <a:srgbClr val="003399"/>
              </a:solidFill>
            </a:endParaRPr>
          </a:p>
        </p:txBody>
      </p:sp>
    </p:spTree>
    <p:extLst>
      <p:ext uri="{BB962C8B-B14F-4D97-AF65-F5344CB8AC3E}">
        <p14:creationId xmlns:p14="http://schemas.microsoft.com/office/powerpoint/2010/main" val="25176433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529027"/>
              </p:ext>
            </p:extLst>
          </p:nvPr>
        </p:nvGraphicFramePr>
        <p:xfrm>
          <a:off x="683564" y="1412776"/>
          <a:ext cx="3816430" cy="3657600"/>
        </p:xfrm>
        <a:graphic>
          <a:graphicData uri="http://schemas.openxmlformats.org/drawingml/2006/table">
            <a:tbl>
              <a:tblPr firstRow="1" bandRow="1">
                <a:tableStyleId>{5940675A-B579-460E-94D1-54222C63F5DA}</a:tableStyleId>
              </a:tblPr>
              <a:tblGrid>
                <a:gridCol w="381643">
                  <a:extLst>
                    <a:ext uri="{9D8B030D-6E8A-4147-A177-3AD203B41FA5}">
                      <a16:colId xmlns="" xmlns:a16="http://schemas.microsoft.com/office/drawing/2014/main" val="1917610597"/>
                    </a:ext>
                  </a:extLst>
                </a:gridCol>
                <a:gridCol w="381643">
                  <a:extLst>
                    <a:ext uri="{9D8B030D-6E8A-4147-A177-3AD203B41FA5}">
                      <a16:colId xmlns="" xmlns:a16="http://schemas.microsoft.com/office/drawing/2014/main" val="670423666"/>
                    </a:ext>
                  </a:extLst>
                </a:gridCol>
                <a:gridCol w="381643">
                  <a:extLst>
                    <a:ext uri="{9D8B030D-6E8A-4147-A177-3AD203B41FA5}">
                      <a16:colId xmlns="" xmlns:a16="http://schemas.microsoft.com/office/drawing/2014/main" val="2425790444"/>
                    </a:ext>
                  </a:extLst>
                </a:gridCol>
                <a:gridCol w="381643">
                  <a:extLst>
                    <a:ext uri="{9D8B030D-6E8A-4147-A177-3AD203B41FA5}">
                      <a16:colId xmlns="" xmlns:a16="http://schemas.microsoft.com/office/drawing/2014/main" val="1472907047"/>
                    </a:ext>
                  </a:extLst>
                </a:gridCol>
                <a:gridCol w="381643">
                  <a:extLst>
                    <a:ext uri="{9D8B030D-6E8A-4147-A177-3AD203B41FA5}">
                      <a16:colId xmlns="" xmlns:a16="http://schemas.microsoft.com/office/drawing/2014/main" val="1309747193"/>
                    </a:ext>
                  </a:extLst>
                </a:gridCol>
                <a:gridCol w="381643">
                  <a:extLst>
                    <a:ext uri="{9D8B030D-6E8A-4147-A177-3AD203B41FA5}">
                      <a16:colId xmlns="" xmlns:a16="http://schemas.microsoft.com/office/drawing/2014/main" val="1670573196"/>
                    </a:ext>
                  </a:extLst>
                </a:gridCol>
                <a:gridCol w="381643">
                  <a:extLst>
                    <a:ext uri="{9D8B030D-6E8A-4147-A177-3AD203B41FA5}">
                      <a16:colId xmlns="" xmlns:a16="http://schemas.microsoft.com/office/drawing/2014/main" val="182627032"/>
                    </a:ext>
                  </a:extLst>
                </a:gridCol>
                <a:gridCol w="381643">
                  <a:extLst>
                    <a:ext uri="{9D8B030D-6E8A-4147-A177-3AD203B41FA5}">
                      <a16:colId xmlns="" xmlns:a16="http://schemas.microsoft.com/office/drawing/2014/main" val="1767387736"/>
                    </a:ext>
                  </a:extLst>
                </a:gridCol>
                <a:gridCol w="381643">
                  <a:extLst>
                    <a:ext uri="{9D8B030D-6E8A-4147-A177-3AD203B41FA5}">
                      <a16:colId xmlns="" xmlns:a16="http://schemas.microsoft.com/office/drawing/2014/main" val="1035504516"/>
                    </a:ext>
                  </a:extLst>
                </a:gridCol>
                <a:gridCol w="381643">
                  <a:extLst>
                    <a:ext uri="{9D8B030D-6E8A-4147-A177-3AD203B41FA5}">
                      <a16:colId xmlns="" xmlns:a16="http://schemas.microsoft.com/office/drawing/2014/main" val="1867898027"/>
                    </a:ext>
                  </a:extLst>
                </a:gridCol>
              </a:tblGrid>
              <a:tr h="33843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2790184011"/>
                  </a:ext>
                </a:extLst>
              </a:tr>
              <a:tr h="338438">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907868470"/>
                  </a:ext>
                </a:extLst>
              </a:tr>
              <a:tr h="338438">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4009556507"/>
                  </a:ext>
                </a:extLst>
              </a:tr>
              <a:tr h="338438">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extLst>
                  <a:ext uri="{0D108BD9-81ED-4DB2-BD59-A6C34878D82A}">
                    <a16:rowId xmlns="" xmlns:a16="http://schemas.microsoft.com/office/drawing/2014/main" val="3719533177"/>
                  </a:ext>
                </a:extLst>
              </a:tr>
              <a:tr h="338438">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extLst>
                  <a:ext uri="{0D108BD9-81ED-4DB2-BD59-A6C34878D82A}">
                    <a16:rowId xmlns="" xmlns:a16="http://schemas.microsoft.com/office/drawing/2014/main" val="4009493011"/>
                  </a:ext>
                </a:extLst>
              </a:tr>
              <a:tr h="338438">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extLst>
                  <a:ext uri="{0D108BD9-81ED-4DB2-BD59-A6C34878D82A}">
                    <a16:rowId xmlns="" xmlns:a16="http://schemas.microsoft.com/office/drawing/2014/main" val="638838363"/>
                  </a:ext>
                </a:extLst>
              </a:tr>
              <a:tr h="338438">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extLst>
                  <a:ext uri="{0D108BD9-81ED-4DB2-BD59-A6C34878D82A}">
                    <a16:rowId xmlns="" xmlns:a16="http://schemas.microsoft.com/office/drawing/2014/main" val="2911312122"/>
                  </a:ext>
                </a:extLst>
              </a:tr>
              <a:tr h="338438">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extLst>
                  <a:ext uri="{0D108BD9-81ED-4DB2-BD59-A6C34878D82A}">
                    <a16:rowId xmlns="" xmlns:a16="http://schemas.microsoft.com/office/drawing/2014/main" val="4284170187"/>
                  </a:ext>
                </a:extLst>
              </a:tr>
              <a:tr h="338438">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solidFill>
                      <a:schemeClr val="accent2"/>
                    </a:solidFill>
                  </a:tcPr>
                </a:tc>
                <a:tc>
                  <a:txBody>
                    <a:bodyPr/>
                    <a:lstStyle/>
                    <a:p>
                      <a:endParaRPr lang="en-US"/>
                    </a:p>
                  </a:txBody>
                  <a:tcPr/>
                </a:tc>
                <a:extLst>
                  <a:ext uri="{0D108BD9-81ED-4DB2-BD59-A6C34878D82A}">
                    <a16:rowId xmlns="" xmlns:a16="http://schemas.microsoft.com/office/drawing/2014/main" val="3507776362"/>
                  </a:ext>
                </a:extLst>
              </a:tr>
              <a:tr h="3384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tc>
                <a:extLst>
                  <a:ext uri="{0D108BD9-81ED-4DB2-BD59-A6C34878D82A}">
                    <a16:rowId xmlns="" xmlns:a16="http://schemas.microsoft.com/office/drawing/2014/main" val="3249684668"/>
                  </a:ext>
                </a:extLst>
              </a:tr>
            </a:tbl>
          </a:graphicData>
        </a:graphic>
      </p:graphicFrame>
    </p:spTree>
    <p:extLst>
      <p:ext uri="{BB962C8B-B14F-4D97-AF65-F5344CB8AC3E}">
        <p14:creationId xmlns:p14="http://schemas.microsoft.com/office/powerpoint/2010/main" val="2179503466"/>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812213" cy="685800"/>
          </a:xfrm>
        </p:spPr>
        <p:txBody>
          <a:bodyPr/>
          <a:lstStyle/>
          <a:p>
            <a:r>
              <a:rPr lang="el-GR" dirty="0"/>
              <a:t>Ανάλυση Σχήματος</a:t>
            </a:r>
            <a:endParaRPr lang="en-US" dirty="0"/>
          </a:p>
        </p:txBody>
      </p:sp>
      <p:pic>
        <p:nvPicPr>
          <p:cNvPr id="65538" name="Picture 2" descr="Image result for processing basics"/>
          <p:cNvPicPr>
            <a:picLocks noChangeAspect="1" noChangeArrowheads="1"/>
          </p:cNvPicPr>
          <p:nvPr/>
        </p:nvPicPr>
        <p:blipFill rotWithShape="1">
          <a:blip r:embed="rId2">
            <a:extLst>
              <a:ext uri="{28A0092B-C50C-407E-A947-70E740481C1C}">
                <a14:useLocalDpi xmlns:a14="http://schemas.microsoft.com/office/drawing/2010/main" val="0"/>
              </a:ext>
            </a:extLst>
          </a:blip>
          <a:srcRect t="12886" b="11944"/>
          <a:stretch/>
        </p:blipFill>
        <p:spPr bwMode="auto">
          <a:xfrm>
            <a:off x="1763688" y="2852936"/>
            <a:ext cx="609600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rocessing basic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30" b="88352" l="52969" r="95000">
                        <a14:foregroundMark x1="66719" y1="26420" x2="66719" y2="26420"/>
                        <a14:foregroundMark x1="69844" y1="23864" x2="69844" y2="23864"/>
                        <a14:foregroundMark x1="65469" y1="34659" x2="65469" y2="34659"/>
                        <a14:foregroundMark x1="65313" y1="41193" x2="65313" y2="41193"/>
                        <a14:foregroundMark x1="64688" y1="37216" x2="64688" y2="37216"/>
                        <a14:foregroundMark x1="65313" y1="43466" x2="65313" y2="43466"/>
                        <a14:foregroundMark x1="70938" y1="60227" x2="70938" y2="60227"/>
                        <a14:backgroundMark x1="80313" y1="56818" x2="80313" y2="56818"/>
                        <a14:backgroundMark x1="83906" y1="59091" x2="83906" y2="59091"/>
                        <a14:backgroundMark x1="82656" y1="48864" x2="82656" y2="48864"/>
                        <a14:backgroundMark x1="84688" y1="45739" x2="84688" y2="45739"/>
                        <a14:backgroundMark x1="82969" y1="44886" x2="82969" y2="44886"/>
                        <a14:backgroundMark x1="84688" y1="48011" x2="84688" y2="48011"/>
                        <a14:backgroundMark x1="80625" y1="47727" x2="80625" y2="47727"/>
                        <a14:backgroundMark x1="87500" y1="47159" x2="87500" y2="47159"/>
                        <a14:backgroundMark x1="78906" y1="60795" x2="78906" y2="60795"/>
                        <a14:backgroundMark x1="79375" y1="78409" x2="79375" y2="78409"/>
                        <a14:backgroundMark x1="72188" y1="73580" x2="72188" y2="73580"/>
                        <a14:backgroundMark x1="72969" y1="77841" x2="72969" y2="77841"/>
                        <a14:backgroundMark x1="73906" y1="81534" x2="73906" y2="81534"/>
                        <a14:backgroundMark x1="74219" y1="83239" x2="74219" y2="83239"/>
                        <a14:backgroundMark x1="73750" y1="74148" x2="73750" y2="74148"/>
                        <a14:backgroundMark x1="72344" y1="69034" x2="72344" y2="69034"/>
                        <a14:backgroundMark x1="75156" y1="67330" x2="75156" y2="67330"/>
                        <a14:backgroundMark x1="82500" y1="15625" x2="82500" y2="15625"/>
                        <a14:backgroundMark x1="83906" y1="19318" x2="83906" y2="19318"/>
                        <a14:backgroundMark x1="66094" y1="15909" x2="65625" y2="15909"/>
                        <a14:backgroundMark x1="72188" y1="9659" x2="72188" y2="9659"/>
                        <a14:backgroundMark x1="79063" y1="8239" x2="79063" y2="8239"/>
                        <a14:backgroundMark x1="82969" y1="8239" x2="82969" y2="8239"/>
                        <a14:backgroundMark x1="82813" y1="64489" x2="82813" y2="64489"/>
                        <a14:backgroundMark x1="85000" y1="43750" x2="85000" y2="43750"/>
                        <a14:backgroundMark x1="87656" y1="59659" x2="87656" y2="59659"/>
                        <a14:backgroundMark x1="90156" y1="47159" x2="90156" y2="47159"/>
                        <a14:backgroundMark x1="89219" y1="52557" x2="89219" y2="52557"/>
                        <a14:backgroundMark x1="88438" y1="57670" x2="88438" y2="57670"/>
                        <a14:backgroundMark x1="87813" y1="65625" x2="87813" y2="65625"/>
                        <a14:backgroundMark x1="86719" y1="69886" x2="86719" y2="69886"/>
                        <a14:backgroundMark x1="87344" y1="73864" x2="87344" y2="73864"/>
                        <a14:backgroundMark x1="79844" y1="48580" x2="79844" y2="48580"/>
                        <a14:backgroundMark x1="82344" y1="45170" x2="82344" y2="45170"/>
                        <a14:backgroundMark x1="88906" y1="17898" x2="88906" y2="17898"/>
                        <a14:backgroundMark x1="90625" y1="8807" x2="90625" y2="8807"/>
                        <a14:backgroundMark x1="92031" y1="40625" x2="92031" y2="40625"/>
                        <a14:backgroundMark x1="66563" y1="8807" x2="66563" y2="8807"/>
                        <a14:backgroundMark x1="76094" y1="7102" x2="76094" y2="7102"/>
                      </a14:backgroundRemoval>
                    </a14:imgEffect>
                  </a14:imgLayer>
                </a14:imgProps>
              </a:ext>
              <a:ext uri="{28A0092B-C50C-407E-A947-70E740481C1C}">
                <a14:useLocalDpi xmlns:a14="http://schemas.microsoft.com/office/drawing/2010/main" val="0"/>
              </a:ext>
            </a:extLst>
          </a:blip>
          <a:srcRect l="51570" t="12886" b="11944"/>
          <a:stretch/>
        </p:blipFill>
        <p:spPr bwMode="auto">
          <a:xfrm>
            <a:off x="1763688" y="2851401"/>
            <a:ext cx="295232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81247"/>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520" y="1556792"/>
            <a:ext cx="3840813" cy="3682303"/>
          </a:xfrm>
          <a:prstGeom prst="rect">
            <a:avLst/>
          </a:prstGeom>
        </p:spPr>
      </p:pic>
      <p:pic>
        <p:nvPicPr>
          <p:cNvPr id="6" name="Picture 5"/>
          <p:cNvPicPr>
            <a:picLocks noChangeAspect="1"/>
          </p:cNvPicPr>
          <p:nvPr/>
        </p:nvPicPr>
        <p:blipFill>
          <a:blip r:embed="rId2"/>
          <a:stretch>
            <a:fillRect/>
          </a:stretch>
        </p:blipFill>
        <p:spPr>
          <a:xfrm rot="10800000">
            <a:off x="4542537" y="1556791"/>
            <a:ext cx="3840813" cy="3682303"/>
          </a:xfrm>
          <a:prstGeom prst="rect">
            <a:avLst/>
          </a:prstGeom>
        </p:spPr>
      </p:pic>
      <p:cxnSp>
        <p:nvCxnSpPr>
          <p:cNvPr id="7" name="Straight Arrow Connector 6"/>
          <p:cNvCxnSpPr/>
          <p:nvPr/>
        </p:nvCxnSpPr>
        <p:spPr>
          <a:xfrm>
            <a:off x="827912" y="320144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5576" y="3140968"/>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40352" y="2420888"/>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7812360" y="2045704"/>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6721" y="5518740"/>
            <a:ext cx="3102388" cy="461665"/>
          </a:xfrm>
          <a:prstGeom prst="rect">
            <a:avLst/>
          </a:prstGeom>
        </p:spPr>
        <p:txBody>
          <a:bodyPr wrap="none">
            <a:spAutoFit/>
          </a:bodyPr>
          <a:lstStyle/>
          <a:p>
            <a:r>
              <a:rPr lang="el-GR" dirty="0"/>
              <a:t>Αλυσιδωτός κώδικας 1 </a:t>
            </a:r>
            <a:endParaRPr lang="en-US" dirty="0"/>
          </a:p>
        </p:txBody>
      </p:sp>
      <p:sp>
        <p:nvSpPr>
          <p:cNvPr id="15" name="Rectangle 14"/>
          <p:cNvSpPr/>
          <p:nvPr/>
        </p:nvSpPr>
        <p:spPr>
          <a:xfrm>
            <a:off x="5430540" y="5602930"/>
            <a:ext cx="3102388" cy="461665"/>
          </a:xfrm>
          <a:prstGeom prst="rect">
            <a:avLst/>
          </a:prstGeom>
        </p:spPr>
        <p:txBody>
          <a:bodyPr wrap="none">
            <a:spAutoFit/>
          </a:bodyPr>
          <a:lstStyle/>
          <a:p>
            <a:r>
              <a:rPr lang="el-GR" dirty="0"/>
              <a:t>Αλυσιδωτός κώδικας 2 </a:t>
            </a:r>
            <a:endParaRPr lang="en-US" dirty="0"/>
          </a:p>
        </p:txBody>
      </p:sp>
      <p:grpSp>
        <p:nvGrpSpPr>
          <p:cNvPr id="16" name="Group 15"/>
          <p:cNvGrpSpPr/>
          <p:nvPr/>
        </p:nvGrpSpPr>
        <p:grpSpPr>
          <a:xfrm>
            <a:off x="3445036" y="-122488"/>
            <a:ext cx="1901431" cy="1993776"/>
            <a:chOff x="7405250" y="3533446"/>
            <a:chExt cx="1678951" cy="1993776"/>
          </a:xfrm>
        </p:grpSpPr>
        <p:pic>
          <p:nvPicPr>
            <p:cNvPr id="17" name="Picture 16"/>
            <p:cNvPicPr>
              <a:picLocks noChangeAspect="1"/>
            </p:cNvPicPr>
            <p:nvPr/>
          </p:nvPicPr>
          <p:blipFill rotWithShape="1">
            <a:blip r:embed="rId3"/>
            <a:srcRect b="53727"/>
            <a:stretch/>
          </p:blipFill>
          <p:spPr>
            <a:xfrm>
              <a:off x="7405250" y="3533446"/>
              <a:ext cx="1678951" cy="1993776"/>
            </a:xfrm>
            <a:prstGeom prst="rect">
              <a:avLst/>
            </a:prstGeom>
          </p:spPr>
        </p:pic>
        <p:cxnSp>
          <p:nvCxnSpPr>
            <p:cNvPr id="18" name="Straight Arrow Connector 17"/>
            <p:cNvCxnSpPr/>
            <p:nvPr/>
          </p:nvCxnSpPr>
          <p:spPr>
            <a:xfrm flipV="1">
              <a:off x="8244725" y="4591117"/>
              <a:ext cx="384661" cy="473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769546" y="3956220"/>
              <a:ext cx="31080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89910" y="4639271"/>
              <a:ext cx="310799" cy="4320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251093" y="3993883"/>
              <a:ext cx="335227" cy="4295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954204" y="373425"/>
            <a:ext cx="2070345" cy="1081950"/>
            <a:chOff x="2937437" y="4291266"/>
            <a:chExt cx="2070345" cy="1081950"/>
          </a:xfrm>
        </p:grpSpPr>
        <p:grpSp>
          <p:nvGrpSpPr>
            <p:cNvPr id="23" name="Group 22"/>
            <p:cNvGrpSpPr/>
            <p:nvPr/>
          </p:nvGrpSpPr>
          <p:grpSpPr>
            <a:xfrm>
              <a:off x="2937437" y="4561409"/>
              <a:ext cx="2041941" cy="461665"/>
              <a:chOff x="1043607" y="4199528"/>
              <a:chExt cx="2041941" cy="461665"/>
            </a:xfrm>
          </p:grpSpPr>
          <p:sp>
            <p:nvSpPr>
              <p:cNvPr id="25" name="Rectangle 24"/>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grpSp>
        <p:pic>
          <p:nvPicPr>
            <p:cNvPr id="24" name="Picture 23"/>
            <p:cNvPicPr>
              <a:picLocks noChangeAspect="1"/>
            </p:cNvPicPr>
            <p:nvPr/>
          </p:nvPicPr>
          <p:blipFill>
            <a:blip r:embed="rId4"/>
            <a:stretch>
              <a:fillRect/>
            </a:stretch>
          </p:blipFill>
          <p:spPr>
            <a:xfrm>
              <a:off x="3961148" y="4291266"/>
              <a:ext cx="1046634" cy="1081950"/>
            </a:xfrm>
            <a:prstGeom prst="rect">
              <a:avLst/>
            </a:prstGeom>
          </p:spPr>
        </p:pic>
      </p:grpSp>
    </p:spTree>
    <p:extLst>
      <p:ext uri="{BB962C8B-B14F-4D97-AF65-F5344CB8AC3E}">
        <p14:creationId xmlns:p14="http://schemas.microsoft.com/office/powerpoint/2010/main" val="180516323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Υπογραφή Σχήματος</a:t>
            </a:r>
            <a:endParaRPr lang="en-US" dirty="0"/>
          </a:p>
        </p:txBody>
      </p:sp>
      <p:sp>
        <p:nvSpPr>
          <p:cNvPr id="3" name="Content Placeholder 2"/>
          <p:cNvSpPr>
            <a:spLocks noGrp="1"/>
          </p:cNvSpPr>
          <p:nvPr>
            <p:ph idx="1"/>
          </p:nvPr>
        </p:nvSpPr>
        <p:spPr/>
        <p:txBody>
          <a:bodyPr/>
          <a:lstStyle/>
          <a:p>
            <a:r>
              <a:rPr lang="el-GR" dirty="0"/>
              <a:t>Η Υπογραφή ενός σχήματος είναι μια 1Δ αντιπροσώπευση του περιγράμματος που μπορεί να δημιουργηθεί με διάφορους τρόπους.</a:t>
            </a:r>
          </a:p>
          <a:p>
            <a:r>
              <a:rPr lang="el-GR" dirty="0"/>
              <a:t>Ένας από τους πιο δημοφιλείς είναι να υπολογίσουμε και να κάνουμε γραφική παράσταση της απόστασης από κάθε </a:t>
            </a:r>
            <a:r>
              <a:rPr lang="el-GR" dirty="0" err="1"/>
              <a:t>εικονοστοιχείο</a:t>
            </a:r>
            <a:r>
              <a:rPr lang="el-GR" dirty="0"/>
              <a:t> του περιγράμματος στο κέντρο ως συνάρτηση της γωνίας.</a:t>
            </a:r>
          </a:p>
          <a:p>
            <a:r>
              <a:rPr lang="el-GR" dirty="0"/>
              <a:t>Ο σκοπός είναι μια πιο απλή αναπαράσταση του σχήματος του αρχικού περιγράμματος.</a:t>
            </a:r>
            <a:endParaRPr lang="en-US" dirty="0"/>
          </a:p>
        </p:txBody>
      </p:sp>
    </p:spTree>
    <p:extLst>
      <p:ext uri="{BB962C8B-B14F-4D97-AF65-F5344CB8AC3E}">
        <p14:creationId xmlns:p14="http://schemas.microsoft.com/office/powerpoint/2010/main" val="1826750307"/>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Υπογραφή Σχήματος</a:t>
            </a:r>
            <a:endParaRPr lang="en-US" dirty="0"/>
          </a:p>
        </p:txBody>
      </p:sp>
      <p:sp>
        <p:nvSpPr>
          <p:cNvPr id="3" name="Content Placeholder 2"/>
          <p:cNvSpPr>
            <a:spLocks noGrp="1"/>
          </p:cNvSpPr>
          <p:nvPr>
            <p:ph idx="1"/>
          </p:nvPr>
        </p:nvSpPr>
        <p:spPr/>
        <p:txBody>
          <a:bodyPr/>
          <a:lstStyle/>
          <a:p>
            <a:endParaRPr lang="el-GR" dirty="0"/>
          </a:p>
          <a:p>
            <a:endParaRPr lang="el-GR" dirty="0"/>
          </a:p>
          <a:p>
            <a:endParaRPr lang="el-GR" dirty="0"/>
          </a:p>
          <a:p>
            <a:pPr marL="0" indent="0">
              <a:buNone/>
            </a:pPr>
            <a:endParaRPr lang="el-GR" dirty="0"/>
          </a:p>
          <a:p>
            <a:endParaRPr lang="el-GR" dirty="0"/>
          </a:p>
          <a:p>
            <a:pPr marL="0" indent="0">
              <a:buNone/>
            </a:pPr>
            <a:endParaRPr lang="el-GR" dirty="0"/>
          </a:p>
          <a:p>
            <a:pPr marL="0" indent="0">
              <a:buNone/>
            </a:pPr>
            <a:r>
              <a:rPr lang="el-GR" sz="2400" dirty="0"/>
              <a:t>Υπογραφές 2 σημάτων δείχνοντας την απόσταση από το κέντρο κάθε σχήματος σε κάθε </a:t>
            </a:r>
            <a:r>
              <a:rPr lang="en-US" sz="2400" dirty="0"/>
              <a:t>pixel (r(</a:t>
            </a:r>
            <a:r>
              <a:rPr lang="el-GR" sz="2400" dirty="0"/>
              <a:t>θ)), ως συνάρτηση της γωνίας θ. Στην περίπτωση του κύκλου η απόσταση αυτή είναι σταθερή. Από το βιβλίο:</a:t>
            </a:r>
            <a:endParaRPr lang="en-US" sz="2400" dirty="0"/>
          </a:p>
        </p:txBody>
      </p:sp>
      <p:pic>
        <p:nvPicPr>
          <p:cNvPr id="6" name="Picture 4" descr="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272" y="5552405"/>
            <a:ext cx="624994" cy="82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75656" y="5877272"/>
            <a:ext cx="6858000" cy="307777"/>
          </a:xfrm>
          <a:prstGeom prst="rect">
            <a:avLst/>
          </a:prstGeom>
        </p:spPr>
        <p:txBody>
          <a:bodyPr wrap="square">
            <a:spAutoFit/>
          </a:bodyPr>
          <a:lstStyle/>
          <a:p>
            <a:pPr marL="0" indent="0" eaLnBrk="1" hangingPunct="1">
              <a:tabLst>
                <a:tab pos="1171575" algn="l"/>
              </a:tabLst>
            </a:pPr>
            <a:r>
              <a:rPr lang="en-IE" altLang="el-GR" sz="1400" kern="0" dirty="0"/>
              <a:t>“Digital Image Processing”, Rafael </a:t>
            </a:r>
            <a:r>
              <a:rPr lang="en-IE" altLang="el-GR" sz="1400" kern="0" dirty="0" err="1"/>
              <a:t>C.Gonzalez</a:t>
            </a:r>
            <a:r>
              <a:rPr lang="en-IE" altLang="el-GR" sz="1400" kern="0" dirty="0"/>
              <a:t> &amp; Richard E. Woods,</a:t>
            </a:r>
            <a:r>
              <a:rPr lang="el-GR" altLang="el-GR" sz="1400" kern="0" dirty="0"/>
              <a:t> </a:t>
            </a:r>
            <a:r>
              <a:rPr lang="en-IE" altLang="el-GR" sz="1400" kern="0" dirty="0"/>
              <a:t>Addison-Wesley, 2002</a:t>
            </a:r>
            <a:endParaRPr lang="el-GR" altLang="el-GR" sz="1400" kern="0" dirty="0"/>
          </a:p>
        </p:txBody>
      </p:sp>
      <p:grpSp>
        <p:nvGrpSpPr>
          <p:cNvPr id="21" name="Ομάδα 20"/>
          <p:cNvGrpSpPr/>
          <p:nvPr/>
        </p:nvGrpSpPr>
        <p:grpSpPr>
          <a:xfrm>
            <a:off x="1763688" y="980728"/>
            <a:ext cx="5400600" cy="3290991"/>
            <a:chOff x="1470576" y="1060356"/>
            <a:chExt cx="5400600" cy="3290991"/>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8500" t="23400" r="31100" b="22001"/>
            <a:stretch/>
          </p:blipFill>
          <p:spPr>
            <a:xfrm>
              <a:off x="1470576" y="1060356"/>
              <a:ext cx="5400600" cy="3290991"/>
            </a:xfrm>
            <a:prstGeom prst="rect">
              <a:avLst/>
            </a:prstGeom>
          </p:spPr>
        </p:pic>
        <p:cxnSp>
          <p:nvCxnSpPr>
            <p:cNvPr id="16" name="Ευθεία γραμμή σύνδεσης 15"/>
            <p:cNvCxnSpPr/>
            <p:nvPr/>
          </p:nvCxnSpPr>
          <p:spPr>
            <a:xfrm>
              <a:off x="5580112" y="17728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5580112" y="1772816"/>
              <a:ext cx="544696" cy="552208"/>
            </a:xfrm>
            <a:prstGeom prst="line">
              <a:avLst/>
            </a:prstGeom>
            <a:ln w="19050">
              <a:solidFill>
                <a:srgbClr val="2B2A2A"/>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flipV="1">
              <a:off x="5557252" y="1749550"/>
              <a:ext cx="119022" cy="119022"/>
            </a:xfrm>
            <a:prstGeom prst="line">
              <a:avLst/>
            </a:prstGeom>
            <a:ln>
              <a:solidFill>
                <a:srgbClr val="2B2A2A"/>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789646" y="1881272"/>
                  <a:ext cx="483736" cy="261225"/>
                </a:xfrm>
                <a:prstGeom prst="rect">
                  <a:avLst/>
                </a:prstGeom>
                <a:noFill/>
              </p:spPr>
              <p:txBody>
                <a:bodyPr wrap="square" rtlCol="0">
                  <a:spAutoFit/>
                </a:bodyPr>
                <a:lstStyle/>
                <a:p>
                  <a14:m>
                    <m:oMath xmlns:m="http://schemas.openxmlformats.org/officeDocument/2006/math">
                      <m:rad>
                        <m:radPr>
                          <m:degHide m:val="on"/>
                          <m:ctrlPr>
                            <a:rPr lang="el-GR" sz="1000" i="1" smtClean="0">
                              <a:latin typeface="Cambria Math" panose="02040503050406030204" pitchFamily="18" charset="0"/>
                            </a:rPr>
                          </m:ctrlPr>
                        </m:radPr>
                        <m:deg/>
                        <m:e>
                          <m:r>
                            <a:rPr lang="el-GR" sz="1000" b="0" i="1" smtClean="0">
                              <a:latin typeface="Cambria Math" panose="02040503050406030204" pitchFamily="18" charset="0"/>
                            </a:rPr>
                            <m:t>2</m:t>
                          </m:r>
                        </m:e>
                      </m:rad>
                    </m:oMath>
                  </a14:m>
                  <a:r>
                    <a:rPr lang="el-GR" sz="1000" i="1" dirty="0"/>
                    <a:t>Α</a:t>
                  </a:r>
                </a:p>
              </p:txBody>
            </p:sp>
          </mc:Choice>
          <mc:Fallback xmlns="">
            <p:sp>
              <p:nvSpPr>
                <p:cNvPr id="20" name="TextBox 19"/>
                <p:cNvSpPr txBox="1">
                  <a:spLocks noRot="1" noChangeAspect="1" noMove="1" noResize="1" noEditPoints="1" noAdjustHandles="1" noChangeArrowheads="1" noChangeShapeType="1" noTextEdit="1"/>
                </p:cNvSpPr>
                <p:nvPr/>
              </p:nvSpPr>
              <p:spPr>
                <a:xfrm>
                  <a:off x="5789646" y="1881272"/>
                  <a:ext cx="483736" cy="261225"/>
                </a:xfrm>
                <a:prstGeom prst="rect">
                  <a:avLst/>
                </a:prstGeom>
                <a:blipFill rotWithShape="0">
                  <a:blip r:embed="rId5"/>
                  <a:stretch>
                    <a:fillRect b="-14286"/>
                  </a:stretch>
                </a:blipFill>
              </p:spPr>
              <p:txBody>
                <a:bodyPr/>
                <a:lstStyle/>
                <a:p>
                  <a:r>
                    <a:rPr lang="el-GR">
                      <a:noFill/>
                    </a:rPr>
                    <a:t> </a:t>
                  </a:r>
                </a:p>
              </p:txBody>
            </p:sp>
          </mc:Fallback>
        </mc:AlternateContent>
      </p:grpSp>
    </p:spTree>
    <p:extLst>
      <p:ext uri="{BB962C8B-B14F-4D97-AF65-F5344CB8AC3E}">
        <p14:creationId xmlns:p14="http://schemas.microsoft.com/office/powerpoint/2010/main" val="3621920429"/>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Υπογραφή Σχήματος</a:t>
            </a:r>
            <a:endParaRPr lang="en-US" dirty="0"/>
          </a:p>
        </p:txBody>
      </p:sp>
      <p:sp>
        <p:nvSpPr>
          <p:cNvPr id="3" name="Content Placeholder 2"/>
          <p:cNvSpPr>
            <a:spLocks noGrp="1"/>
          </p:cNvSpPr>
          <p:nvPr>
            <p:ph idx="1"/>
          </p:nvPr>
        </p:nvSpPr>
        <p:spPr/>
        <p:txBody>
          <a:bodyPr/>
          <a:lstStyle/>
          <a:p>
            <a:r>
              <a:rPr lang="el-GR" sz="2700" dirty="0"/>
              <a:t>Με τον τρόπο που περιγράψαμε μπορούμε να παράγουμε υπογραφές που είναι αμετάβλητες σε μετατόπιση αλλά όχι σε περιστροφή και κλιμάκωση.</a:t>
            </a:r>
          </a:p>
          <a:p>
            <a:r>
              <a:rPr lang="el-GR" sz="2700" dirty="0"/>
              <a:t>Για </a:t>
            </a:r>
            <a:r>
              <a:rPr lang="el-GR" sz="2700" dirty="0" err="1"/>
              <a:t>κανονικοποίηση</a:t>
            </a:r>
            <a:r>
              <a:rPr lang="el-GR" sz="2700" dirty="0"/>
              <a:t> ως προς την περιστροφή πρέπει να βρεθεί τρόπος να επιλέγουμε το ίδιο σημείο εκκίνησης ανεξάρτητα από την περιστροφή.</a:t>
            </a:r>
          </a:p>
          <a:p>
            <a:r>
              <a:rPr lang="el-GR" sz="2700" dirty="0"/>
              <a:t>Ένας τρόπος είναι να επιλέγουμε πάντα το πιο μακρινό σημείο από το κέντρο ως σημείο εκκίνησης.</a:t>
            </a:r>
          </a:p>
          <a:p>
            <a:r>
              <a:rPr lang="el-GR" sz="2700" dirty="0"/>
              <a:t>Τέλος μπορούμε να υπολογίσουμε τον αλυσιδωτό κώδικα και μετά τον αριθμό σχήματος όπως πριν.</a:t>
            </a:r>
          </a:p>
        </p:txBody>
      </p:sp>
      <p:pic>
        <p:nvPicPr>
          <p:cNvPr id="6" name="Picture 4" descr="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272" y="5552405"/>
            <a:ext cx="624994" cy="82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75656" y="5962473"/>
            <a:ext cx="6858000" cy="307777"/>
          </a:xfrm>
          <a:prstGeom prst="rect">
            <a:avLst/>
          </a:prstGeom>
        </p:spPr>
        <p:txBody>
          <a:bodyPr wrap="square">
            <a:spAutoFit/>
          </a:bodyPr>
          <a:lstStyle/>
          <a:p>
            <a:pPr marL="0" indent="0" eaLnBrk="1" hangingPunct="1">
              <a:tabLst>
                <a:tab pos="1171575" algn="l"/>
              </a:tabLst>
            </a:pPr>
            <a:r>
              <a:rPr lang="en-IE" altLang="el-GR" sz="1400" kern="0" dirty="0"/>
              <a:t>“Digital Image Processing”, Rafael </a:t>
            </a:r>
            <a:r>
              <a:rPr lang="en-IE" altLang="el-GR" sz="1400" kern="0" dirty="0" err="1"/>
              <a:t>C.Gonzalez</a:t>
            </a:r>
            <a:r>
              <a:rPr lang="en-IE" altLang="el-GR" sz="1400" kern="0" dirty="0"/>
              <a:t> &amp; Richard E. Woods,</a:t>
            </a:r>
            <a:r>
              <a:rPr lang="el-GR" altLang="el-GR" sz="1400" kern="0" dirty="0"/>
              <a:t> </a:t>
            </a:r>
            <a:r>
              <a:rPr lang="en-IE" altLang="el-GR" sz="1400" kern="0" dirty="0"/>
              <a:t>Addison-Wesley, 2002</a:t>
            </a:r>
            <a:endParaRPr lang="el-GR" altLang="el-GR" sz="1400" kern="0" dirty="0"/>
          </a:p>
        </p:txBody>
      </p:sp>
    </p:spTree>
    <p:extLst>
      <p:ext uri="{BB962C8B-B14F-4D97-AF65-F5344CB8AC3E}">
        <p14:creationId xmlns:p14="http://schemas.microsoft.com/office/powerpoint/2010/main" val="475052682"/>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Μήκος και Διάμετρος Περιγράμματος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l-GR" sz="2400" dirty="0"/>
                  <a:t>Ένα απλό χαρακτηριστικό είναι το μήκος του περιγράμματος (π.χ. σε </a:t>
                </a:r>
                <a:r>
                  <a:rPr lang="en-US" sz="2400" dirty="0"/>
                  <a:t>pixels). </a:t>
                </a:r>
                <a:r>
                  <a:rPr lang="el-GR" sz="2400" dirty="0"/>
                  <a:t>Για ένα περίγραμμα που παριστάνεται με αλυσιδωτό κώδικα αρκεί να πολλαπλασιάσουμε με 1 τα οριζόντια και κάθετα χαρακτηριστικά και με </a:t>
                </a:r>
                <a14:m>
                  <m:oMath xmlns:m="http://schemas.openxmlformats.org/officeDocument/2006/math">
                    <m:rad>
                      <m:radPr>
                        <m:degHide m:val="on"/>
                        <m:ctrlPr>
                          <a:rPr lang="el-GR" sz="2400" i="1" smtClean="0">
                            <a:latin typeface="Cambria Math" panose="02040503050406030204" pitchFamily="18" charset="0"/>
                          </a:rPr>
                        </m:ctrlPr>
                      </m:radPr>
                      <m:deg/>
                      <m:e>
                        <m:r>
                          <a:rPr lang="en-US" sz="2400" b="0" i="1" smtClean="0">
                            <a:latin typeface="Cambria Math" panose="02040503050406030204" pitchFamily="18" charset="0"/>
                          </a:rPr>
                          <m:t>2</m:t>
                        </m:r>
                      </m:e>
                    </m:rad>
                  </m:oMath>
                </a14:m>
                <a:r>
                  <a:rPr lang="en-US" sz="2400" dirty="0"/>
                  <a:t> </a:t>
                </a:r>
                <a:r>
                  <a:rPr lang="el-GR" sz="2400" dirty="0"/>
                  <a:t>όλα τα διαγώνια στοιχεία. Με άθροιση των παραπάνω παίρνουμε το μήκος του περιγράμματος.</a:t>
                </a:r>
              </a:p>
              <a:p>
                <a:r>
                  <a:rPr lang="el-GR" sz="2400" dirty="0"/>
                  <a:t>Η διάμετρος ενός περιγράμματος </a:t>
                </a:r>
                <a:r>
                  <a:rPr lang="en-US" sz="2400" dirty="0"/>
                  <a:t>B </a:t>
                </a:r>
                <a:r>
                  <a:rPr lang="el-GR" sz="2400" dirty="0"/>
                  <a:t>ορίζεται ως:</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𝐷𝑖𝑎𝑚</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𝑝𝑖</m:t>
                          </m:r>
                          <m:r>
                            <a:rPr lang="en-US" sz="2400" b="0" i="1" smtClean="0">
                              <a:latin typeface="Cambria Math" panose="02040503050406030204" pitchFamily="18" charset="0"/>
                            </a:rPr>
                            <m:t>,</m:t>
                          </m:r>
                          <m:r>
                            <a:rPr lang="en-US" sz="2400" b="0" i="1" smtClean="0">
                              <a:latin typeface="Cambria Math" panose="02040503050406030204" pitchFamily="18" charset="0"/>
                            </a:rPr>
                            <m:t>𝑝𝑗</m:t>
                          </m:r>
                          <m:r>
                            <a:rPr lang="en-US" sz="2400" b="0" i="1" smtClean="0">
                              <a:latin typeface="Cambria Math" panose="02040503050406030204" pitchFamily="18" charset="0"/>
                            </a:rPr>
                            <m:t>)</m:t>
                          </m:r>
                        </m:e>
                      </m:func>
                      <m:r>
                        <a:rPr lang="en-US" sz="2400" b="0" i="1" smtClean="0">
                          <a:latin typeface="Cambria Math" panose="02040503050406030204" pitchFamily="18" charset="0"/>
                        </a:rPr>
                        <m:t>]</m:t>
                      </m:r>
                    </m:oMath>
                  </m:oMathPara>
                </a14:m>
                <a:endParaRPr lang="en-US" sz="2400" dirty="0"/>
              </a:p>
              <a:p>
                <a:pPr marL="0" indent="0">
                  <a:buNone/>
                </a:pPr>
                <a:r>
                  <a:rPr lang="el-GR" sz="2400" dirty="0"/>
                  <a:t>Όπου </a:t>
                </a:r>
                <a:r>
                  <a:rPr lang="en-US" sz="2400" i="1" dirty="0"/>
                  <a:t>D</a:t>
                </a:r>
                <a:r>
                  <a:rPr lang="en-US" sz="2400" dirty="0"/>
                  <a:t> </a:t>
                </a:r>
                <a:r>
                  <a:rPr lang="el-GR" sz="2400" dirty="0"/>
                  <a:t>είναι ένα μέτρο απόστασης (όπως ορίστηκε στο προηγούμενο μάθημα π.χ. </a:t>
                </a:r>
                <a:r>
                  <a:rPr lang="en-US" sz="2400" i="1" dirty="0"/>
                  <a:t>D</a:t>
                </a:r>
                <a:r>
                  <a:rPr lang="en-US" sz="2400" baseline="-25000" dirty="0"/>
                  <a:t>4</a:t>
                </a:r>
                <a:r>
                  <a:rPr lang="en-US" sz="2400" dirty="0"/>
                  <a:t> </a:t>
                </a:r>
                <a:r>
                  <a:rPr lang="el-GR" sz="2400" dirty="0"/>
                  <a:t>ή</a:t>
                </a:r>
                <a:r>
                  <a:rPr lang="en-US" sz="2400" dirty="0"/>
                  <a:t> </a:t>
                </a:r>
                <a:r>
                  <a:rPr lang="en-US" sz="2400" i="1" dirty="0"/>
                  <a:t>D</a:t>
                </a:r>
                <a:r>
                  <a:rPr lang="en-US" sz="2400" baseline="-25000" dirty="0"/>
                  <a:t>8</a:t>
                </a:r>
                <a:r>
                  <a:rPr lang="en-US" sz="2400" dirty="0"/>
                  <a:t>)</a:t>
                </a:r>
                <a:r>
                  <a:rPr lang="el-GR" sz="2400" dirty="0"/>
                  <a:t> και</a:t>
                </a:r>
                <a:r>
                  <a:rPr lang="en-US" sz="2400" dirty="0"/>
                  <a:t> </a:t>
                </a:r>
                <a14:m>
                  <m:oMath xmlns:m="http://schemas.openxmlformats.org/officeDocument/2006/math">
                    <m:r>
                      <a:rPr lang="en-US" sz="2400" i="1">
                        <a:latin typeface="Cambria Math" panose="02040503050406030204" pitchFamily="18" charset="0"/>
                      </a:rPr>
                      <m:t>𝑝𝑖</m:t>
                    </m:r>
                    <m:r>
                      <a:rPr lang="en-US" sz="2400" i="1">
                        <a:latin typeface="Cambria Math" panose="02040503050406030204" pitchFamily="18" charset="0"/>
                      </a:rPr>
                      <m:t>,</m:t>
                    </m:r>
                    <m:r>
                      <a:rPr lang="en-US" sz="2400" i="1">
                        <a:latin typeface="Cambria Math" panose="02040503050406030204" pitchFamily="18" charset="0"/>
                      </a:rPr>
                      <m:t>𝑝𝑗</m:t>
                    </m:r>
                  </m:oMath>
                </a14:m>
                <a:r>
                  <a:rPr lang="el-GR" sz="2400" dirty="0"/>
                  <a:t> είναι τα σημεία στο περίγραμμα. </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71" t="-811"/>
                </a:stretch>
              </a:blipFill>
            </p:spPr>
            <p:txBody>
              <a:bodyPr/>
              <a:lstStyle/>
              <a:p>
                <a:r>
                  <a:rPr lang="en-US">
                    <a:noFill/>
                  </a:rPr>
                  <a:t> </a:t>
                </a:r>
              </a:p>
            </p:txBody>
          </p:sp>
        </mc:Fallback>
      </mc:AlternateContent>
    </p:spTree>
    <p:extLst>
      <p:ext uri="{BB962C8B-B14F-4D97-AF65-F5344CB8AC3E}">
        <p14:creationId xmlns:p14="http://schemas.microsoft.com/office/powerpoint/2010/main" val="1886337603"/>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Μήκος και Διάμετρος Περιγράμματος</a:t>
            </a:r>
            <a:endParaRPr lang="en-US" dirty="0"/>
          </a:p>
        </p:txBody>
      </p:sp>
      <p:sp>
        <p:nvSpPr>
          <p:cNvPr id="3" name="Content Placeholder 2"/>
          <p:cNvSpPr>
            <a:spLocks noGrp="1"/>
          </p:cNvSpPr>
          <p:nvPr>
            <p:ph idx="1"/>
          </p:nvPr>
        </p:nvSpPr>
        <p:spPr/>
        <p:txBody>
          <a:bodyPr/>
          <a:lstStyle/>
          <a:p>
            <a:r>
              <a:rPr lang="el-GR" sz="2000" dirty="0"/>
              <a:t>Η τιμή της διαμέτρου και ο προσανατολισμός του τμήματος γραμμής που συνδέει τα δύο ακραία σημεία που αποτελούν τη διάμετρο (αυτή η γραμμή ονομάζεται κύριος άξονας του περιγράμματος) είναι χρήσιμα χαρακτηριστικά για να </a:t>
            </a:r>
            <a:r>
              <a:rPr lang="el-GR" sz="2000" dirty="0" err="1"/>
              <a:t>περιγραφεί</a:t>
            </a:r>
            <a:r>
              <a:rPr lang="el-GR" sz="2000" dirty="0"/>
              <a:t> το περίγραμμα.</a:t>
            </a:r>
          </a:p>
          <a:p>
            <a:r>
              <a:rPr lang="el-GR" sz="2000" dirty="0"/>
              <a:t>Ο δευτερεύων άξονας ενός περιγράμματος ορίζεται ως η γραμμή κάθετη προς τον κύριο άξονα και με τέτοιο μήκος ώστε ένα παραλληλόγραμμο που διέρχεται από τα εξωτερικά τέσσερα σημεία της τομής του περιγράμματος με τους δύο άξονες να περικλείει εντελώς το περίγραμμα/σχήμα.</a:t>
            </a:r>
          </a:p>
          <a:p>
            <a:r>
              <a:rPr lang="el-GR" sz="2000" dirty="0"/>
              <a:t>Το παραλληλόγραμμο που μόλις περιγράψαμε ονομάζεται βασικό ορθογώνιο και </a:t>
            </a:r>
            <a:r>
              <a:rPr lang="el-GR" sz="2000" b="1" dirty="0"/>
              <a:t>η αναλογία του κύριου προς τον δευτερεύοντα άξονα ονομάζεται εκκεντρικότητα του περιγράμματος</a:t>
            </a:r>
            <a:r>
              <a:rPr lang="el-GR" sz="2000" dirty="0"/>
              <a:t>. Αυτό είναι επίσης ένα χρήσιμο περιγραφικό στοιχείο.</a:t>
            </a:r>
          </a:p>
        </p:txBody>
      </p:sp>
    </p:spTree>
    <p:extLst>
      <p:ext uri="{BB962C8B-B14F-4D97-AF65-F5344CB8AC3E}">
        <p14:creationId xmlns:p14="http://schemas.microsoft.com/office/powerpoint/2010/main" val="3612221684"/>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Μήκος και Διάμετρος Περιγράμματος</a:t>
            </a:r>
            <a:endParaRPr lang="en-US" dirty="0"/>
          </a:p>
        </p:txBody>
      </p:sp>
      <p:sp>
        <p:nvSpPr>
          <p:cNvPr id="17" name="Ορθογώνιο 16"/>
          <p:cNvSpPr/>
          <p:nvPr/>
        </p:nvSpPr>
        <p:spPr>
          <a:xfrm>
            <a:off x="539425" y="1628800"/>
            <a:ext cx="1358449" cy="338554"/>
          </a:xfrm>
          <a:prstGeom prst="rect">
            <a:avLst/>
          </a:prstGeom>
        </p:spPr>
        <p:txBody>
          <a:bodyPr wrap="none">
            <a:spAutoFit/>
          </a:bodyPr>
          <a:lstStyle/>
          <a:p>
            <a:r>
              <a:rPr lang="el-GR" sz="1600" dirty="0"/>
              <a:t>κύριος άξονας</a:t>
            </a:r>
          </a:p>
        </p:txBody>
      </p:sp>
      <p:grpSp>
        <p:nvGrpSpPr>
          <p:cNvPr id="4" name="Ομάδα 3"/>
          <p:cNvGrpSpPr/>
          <p:nvPr/>
        </p:nvGrpSpPr>
        <p:grpSpPr>
          <a:xfrm>
            <a:off x="1311236" y="2492174"/>
            <a:ext cx="3600401" cy="1800200"/>
            <a:chOff x="1311236" y="2492174"/>
            <a:chExt cx="3600401" cy="1800200"/>
          </a:xfrm>
        </p:grpSpPr>
        <p:grpSp>
          <p:nvGrpSpPr>
            <p:cNvPr id="3" name="Ομάδα 2"/>
            <p:cNvGrpSpPr/>
            <p:nvPr/>
          </p:nvGrpSpPr>
          <p:grpSpPr>
            <a:xfrm>
              <a:off x="1311236" y="2492174"/>
              <a:ext cx="3600401" cy="1800200"/>
              <a:chOff x="1311236" y="2492174"/>
              <a:chExt cx="3600401" cy="1800200"/>
            </a:xfrm>
          </p:grpSpPr>
          <p:sp>
            <p:nvSpPr>
              <p:cNvPr id="6" name="Έλλειψη 5"/>
              <p:cNvSpPr/>
              <p:nvPr/>
            </p:nvSpPr>
            <p:spPr>
              <a:xfrm>
                <a:off x="1311236" y="2492174"/>
                <a:ext cx="2808312" cy="180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p:txBody>
          </p:sp>
          <p:sp>
            <p:nvSpPr>
              <p:cNvPr id="7" name="Ελεύθερη σχεδίαση 6"/>
              <p:cNvSpPr/>
              <p:nvPr/>
            </p:nvSpPr>
            <p:spPr>
              <a:xfrm>
                <a:off x="3610095" y="2852214"/>
                <a:ext cx="1301542" cy="1008112"/>
              </a:xfrm>
              <a:custGeom>
                <a:avLst/>
                <a:gdLst>
                  <a:gd name="connsiteX0" fmla="*/ 158659 w 1649295"/>
                  <a:gd name="connsiteY0" fmla="*/ 0 h 768976"/>
                  <a:gd name="connsiteX1" fmla="*/ 1649256 w 1649295"/>
                  <a:gd name="connsiteY1" fmla="*/ 338203 h 768976"/>
                  <a:gd name="connsiteX2" fmla="*/ 121081 w 1649295"/>
                  <a:gd name="connsiteY2" fmla="*/ 764088 h 768976"/>
                  <a:gd name="connsiteX3" fmla="*/ 208763 w 1649295"/>
                  <a:gd name="connsiteY3" fmla="*/ 37578 h 768976"/>
                </a:gdLst>
                <a:ahLst/>
                <a:cxnLst>
                  <a:cxn ang="0">
                    <a:pos x="connsiteX0" y="connsiteY0"/>
                  </a:cxn>
                  <a:cxn ang="0">
                    <a:pos x="connsiteX1" y="connsiteY1"/>
                  </a:cxn>
                  <a:cxn ang="0">
                    <a:pos x="connsiteX2" y="connsiteY2"/>
                  </a:cxn>
                  <a:cxn ang="0">
                    <a:pos x="connsiteX3" y="connsiteY3"/>
                  </a:cxn>
                </a:cxnLst>
                <a:rect l="l" t="t" r="r" b="b"/>
                <a:pathLst>
                  <a:path w="1649295" h="768976">
                    <a:moveTo>
                      <a:pt x="158659" y="0"/>
                    </a:moveTo>
                    <a:cubicBezTo>
                      <a:pt x="907089" y="105427"/>
                      <a:pt x="1655519" y="210855"/>
                      <a:pt x="1649256" y="338203"/>
                    </a:cubicBezTo>
                    <a:cubicBezTo>
                      <a:pt x="1642993" y="465551"/>
                      <a:pt x="361163" y="814192"/>
                      <a:pt x="121081" y="764088"/>
                    </a:cubicBezTo>
                    <a:cubicBezTo>
                      <a:pt x="-119001" y="713984"/>
                      <a:pt x="44881" y="375781"/>
                      <a:pt x="208763" y="37578"/>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cxnSp>
          <p:nvCxnSpPr>
            <p:cNvPr id="10" name="Ευθεία γραμμή σύνδεσης 9"/>
            <p:cNvCxnSpPr>
              <a:stCxn id="6" idx="2"/>
              <a:endCxn id="7" idx="1"/>
            </p:cNvCxnSpPr>
            <p:nvPr/>
          </p:nvCxnSpPr>
          <p:spPr>
            <a:xfrm flipV="1">
              <a:off x="1311236" y="3295591"/>
              <a:ext cx="3600370" cy="96683"/>
            </a:xfrm>
            <a:prstGeom prst="line">
              <a:avLst/>
            </a:prstGeom>
            <a:ln w="28575">
              <a:solidFill>
                <a:srgbClr val="2B2A2A"/>
              </a:solidFill>
              <a:prstDash val="dash"/>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a:stCxn id="6" idx="0"/>
              <a:endCxn id="6" idx="4"/>
            </p:cNvCxnSpPr>
            <p:nvPr/>
          </p:nvCxnSpPr>
          <p:spPr>
            <a:xfrm>
              <a:off x="2715392" y="2492174"/>
              <a:ext cx="0" cy="1800200"/>
            </a:xfrm>
            <a:prstGeom prst="line">
              <a:avLst/>
            </a:prstGeom>
            <a:ln w="28575">
              <a:solidFill>
                <a:srgbClr val="2B2A2A"/>
              </a:solidFill>
              <a:prstDash val="dash"/>
            </a:ln>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1311236" y="2492174"/>
              <a:ext cx="3600370"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20" name="Ορθογώνιο 19"/>
              <p:cNvSpPr/>
              <p:nvPr/>
            </p:nvSpPr>
            <p:spPr>
              <a:xfrm>
                <a:off x="3111436" y="1628800"/>
                <a:ext cx="5853177" cy="5427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400" b="1" i="1" dirty="0" smtClean="0"/>
                        <m:t>εκκεντρικότητα</m:t>
                      </m:r>
                      <m:r>
                        <m:rPr>
                          <m:nor/>
                        </m:rPr>
                        <a:rPr lang="el-GR" sz="1400" b="1" i="1" dirty="0" smtClean="0"/>
                        <m:t> </m:t>
                      </m:r>
                      <m:r>
                        <m:rPr>
                          <m:nor/>
                        </m:rPr>
                        <a:rPr lang="el-GR" sz="1400" b="1" i="1" dirty="0" smtClean="0"/>
                        <m:t>του</m:t>
                      </m:r>
                      <m:r>
                        <m:rPr>
                          <m:nor/>
                        </m:rPr>
                        <a:rPr lang="el-GR" sz="1400" b="1" i="1" dirty="0" smtClean="0"/>
                        <m:t> </m:t>
                      </m:r>
                      <m:r>
                        <m:rPr>
                          <m:nor/>
                        </m:rPr>
                        <a:rPr lang="el-GR" sz="1400" b="1" i="1" dirty="0" smtClean="0"/>
                        <m:t>περιγράμματος</m:t>
                      </m:r>
                      <m:r>
                        <m:rPr>
                          <m:nor/>
                        </m:rPr>
                        <a:rPr lang="el-GR" sz="1400" b="1" i="1" dirty="0" smtClean="0"/>
                        <m:t> </m:t>
                      </m:r>
                      <m:r>
                        <m:rPr>
                          <m:nor/>
                        </m:rPr>
                        <a:rPr lang="el-GR" sz="1400" b="1" i="0" dirty="0" smtClean="0"/>
                        <m:t>=</m:t>
                      </m:r>
                      <m:r>
                        <m:rPr>
                          <m:nor/>
                        </m:rPr>
                        <a:rPr lang="el-GR" sz="1400" b="1" dirty="0" smtClean="0"/>
                        <m:t> </m:t>
                      </m:r>
                      <m:f>
                        <m:fPr>
                          <m:ctrlPr>
                            <a:rPr lang="el-GR" sz="1400" b="1" i="1" dirty="0" smtClean="0">
                              <a:latin typeface="Cambria Math" panose="02040503050406030204" pitchFamily="18" charset="0"/>
                            </a:rPr>
                          </m:ctrlPr>
                        </m:fPr>
                        <m:num>
                          <m:r>
                            <a:rPr lang="el-GR" sz="1400" b="1" i="1" dirty="0" smtClean="0">
                              <a:latin typeface="Cambria Math" panose="02040503050406030204" pitchFamily="18" charset="0"/>
                            </a:rPr>
                            <m:t>𝜿</m:t>
                          </m:r>
                          <m:r>
                            <m:rPr>
                              <m:sty m:val="p"/>
                            </m:rPr>
                            <a:rPr lang="el-GR" sz="1400" b="1" i="1" dirty="0" smtClean="0">
                              <a:latin typeface="Cambria Math" panose="02040503050406030204" pitchFamily="18" charset="0"/>
                            </a:rPr>
                            <m:t>ύ</m:t>
                          </m:r>
                          <m:r>
                            <a:rPr lang="el-GR" sz="1400" b="1" i="1" dirty="0" smtClean="0">
                              <a:latin typeface="Cambria Math" panose="02040503050406030204" pitchFamily="18" charset="0"/>
                            </a:rPr>
                            <m:t>𝝆𝜾𝝄𝝇</m:t>
                          </m:r>
                          <m:r>
                            <a:rPr lang="el-GR" sz="1400" b="1" i="1" dirty="0" smtClean="0">
                              <a:latin typeface="Cambria Math" panose="02040503050406030204" pitchFamily="18" charset="0"/>
                            </a:rPr>
                            <m:t> </m:t>
                          </m:r>
                          <m:r>
                            <a:rPr lang="el-GR" sz="1400" b="1" i="1" dirty="0" smtClean="0">
                              <a:latin typeface="Cambria Math" panose="02040503050406030204" pitchFamily="18" charset="0"/>
                            </a:rPr>
                            <m:t>𝜶𝝃𝝄𝝂𝜶𝝇</m:t>
                          </m:r>
                        </m:num>
                        <m:den>
                          <m:r>
                            <a:rPr lang="el-GR" sz="1400" b="1" i="1" dirty="0" smtClean="0">
                              <a:latin typeface="Cambria Math" panose="02040503050406030204" pitchFamily="18" charset="0"/>
                            </a:rPr>
                            <m:t>𝜹𝜺𝝊𝝉𝜺𝝆𝜺</m:t>
                          </m:r>
                          <m:r>
                            <m:rPr>
                              <m:sty m:val="p"/>
                            </m:rPr>
                            <a:rPr lang="el-GR" sz="1400" b="1" i="1" dirty="0" smtClean="0">
                              <a:latin typeface="Cambria Math" panose="02040503050406030204" pitchFamily="18" charset="0"/>
                            </a:rPr>
                            <m:t>ύ</m:t>
                          </m:r>
                          <m:r>
                            <a:rPr lang="el-GR" sz="1400" b="1" i="1" dirty="0" smtClean="0">
                              <a:latin typeface="Cambria Math" panose="02040503050406030204" pitchFamily="18" charset="0"/>
                            </a:rPr>
                            <m:t>𝝄𝝂𝝉𝜶𝝇</m:t>
                          </m:r>
                          <m:r>
                            <a:rPr lang="el-GR" sz="1400" b="1" i="1" dirty="0" smtClean="0">
                              <a:latin typeface="Cambria Math" panose="02040503050406030204" pitchFamily="18" charset="0"/>
                            </a:rPr>
                            <m:t> </m:t>
                          </m:r>
                          <m:r>
                            <a:rPr lang="el-GR" sz="1400" b="1" i="1" dirty="0" smtClean="0">
                              <a:latin typeface="Cambria Math" panose="02040503050406030204" pitchFamily="18" charset="0"/>
                            </a:rPr>
                            <m:t>𝜶𝝃𝝄𝝂𝜶𝝇</m:t>
                          </m:r>
                        </m:den>
                      </m:f>
                    </m:oMath>
                  </m:oMathPara>
                </a14:m>
                <a:endParaRPr lang="el-GR" sz="1400"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3111436" y="1628800"/>
                <a:ext cx="5853177" cy="542713"/>
              </a:xfrm>
              <a:prstGeom prst="rect">
                <a:avLst/>
              </a:prstGeom>
              <a:blipFill rotWithShape="0">
                <a:blip r:embed="rId2"/>
                <a:stretch>
                  <a:fillRect b="-6742"/>
                </a:stretch>
              </a:blipFill>
            </p:spPr>
            <p:txBody>
              <a:bodyPr/>
              <a:lstStyle/>
              <a:p>
                <a:r>
                  <a:rPr lang="el-GR">
                    <a:noFill/>
                  </a:rPr>
                  <a:t> </a:t>
                </a:r>
              </a:p>
            </p:txBody>
          </p:sp>
        </mc:Fallback>
      </mc:AlternateContent>
      <p:sp>
        <p:nvSpPr>
          <p:cNvPr id="21" name="Ορθογώνιο 20"/>
          <p:cNvSpPr/>
          <p:nvPr/>
        </p:nvSpPr>
        <p:spPr>
          <a:xfrm>
            <a:off x="2925875" y="4735751"/>
            <a:ext cx="1800200" cy="338554"/>
          </a:xfrm>
          <a:prstGeom prst="rect">
            <a:avLst/>
          </a:prstGeom>
        </p:spPr>
        <p:txBody>
          <a:bodyPr wrap="square">
            <a:spAutoFit/>
          </a:bodyPr>
          <a:lstStyle/>
          <a:p>
            <a:r>
              <a:rPr lang="el-GR" sz="1600" dirty="0"/>
              <a:t>δευτερεύων άξονας</a:t>
            </a:r>
          </a:p>
        </p:txBody>
      </p:sp>
      <p:cxnSp>
        <p:nvCxnSpPr>
          <p:cNvPr id="23" name="Ευθύγραμμο βέλος σύνδεσης 22"/>
          <p:cNvCxnSpPr>
            <a:stCxn id="17" idx="2"/>
          </p:cNvCxnSpPr>
          <p:nvPr/>
        </p:nvCxnSpPr>
        <p:spPr>
          <a:xfrm>
            <a:off x="1218650" y="1967354"/>
            <a:ext cx="884674" cy="1376578"/>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a:stCxn id="21" idx="0"/>
          </p:cNvCxnSpPr>
          <p:nvPr/>
        </p:nvCxnSpPr>
        <p:spPr>
          <a:xfrm flipH="1" flipV="1">
            <a:off x="2715392" y="3860326"/>
            <a:ext cx="1110583" cy="875425"/>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107504" y="4612640"/>
            <a:ext cx="1946110" cy="369332"/>
          </a:xfrm>
          <a:prstGeom prst="rect">
            <a:avLst/>
          </a:prstGeom>
        </p:spPr>
        <p:txBody>
          <a:bodyPr wrap="none">
            <a:spAutoFit/>
          </a:bodyPr>
          <a:lstStyle/>
          <a:p>
            <a:r>
              <a:rPr lang="el-GR" sz="1800" dirty="0"/>
              <a:t>βασικό ορθογώνιο </a:t>
            </a:r>
          </a:p>
        </p:txBody>
      </p:sp>
      <p:cxnSp>
        <p:nvCxnSpPr>
          <p:cNvPr id="29" name="Ευθύγραμμο βέλος σύνδεσης 28"/>
          <p:cNvCxnSpPr/>
          <p:nvPr/>
        </p:nvCxnSpPr>
        <p:spPr>
          <a:xfrm flipV="1">
            <a:off x="1164451" y="4292374"/>
            <a:ext cx="293572" cy="320267"/>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558190"/>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AFAD6-93B1-4D28-8618-75A8B2C4409F}"/>
              </a:ext>
            </a:extLst>
          </p:cNvPr>
          <p:cNvSpPr>
            <a:spLocks noGrp="1"/>
          </p:cNvSpPr>
          <p:nvPr>
            <p:ph type="title"/>
          </p:nvPr>
        </p:nvSpPr>
        <p:spPr/>
        <p:txBody>
          <a:bodyPr/>
          <a:lstStyle/>
          <a:p>
            <a:r>
              <a:rPr lang="el-GR" dirty="0"/>
              <a:t>Μετρικές Σχήματος</a:t>
            </a:r>
            <a:endParaRPr lang="en-US" dirty="0"/>
          </a:p>
        </p:txBody>
      </p:sp>
      <p:sp>
        <p:nvSpPr>
          <p:cNvPr id="3" name="Content Placeholder 2">
            <a:extLst>
              <a:ext uri="{FF2B5EF4-FFF2-40B4-BE49-F238E27FC236}">
                <a16:creationId xmlns="" xmlns:a16="http://schemas.microsoft.com/office/drawing/2014/main" id="{77F0A98E-6200-4B55-9CA6-B936D238D44B}"/>
              </a:ext>
            </a:extLst>
          </p:cNvPr>
          <p:cNvSpPr>
            <a:spLocks noGrp="1"/>
          </p:cNvSpPr>
          <p:nvPr>
            <p:ph idx="1"/>
          </p:nvPr>
        </p:nvSpPr>
        <p:spPr/>
        <p:txBody>
          <a:bodyPr/>
          <a:lstStyle/>
          <a:p>
            <a:r>
              <a:rPr lang="el-GR" dirty="0"/>
              <a:t>Τα σημεία του κύριου άξονα (x1,y1) και (x2,y2) βρίσκονται υπολογίζοντας την απόσταση κάθε συνδυασμού </a:t>
            </a:r>
            <a:r>
              <a:rPr lang="el-GR" dirty="0" err="1"/>
              <a:t>εικονοστοιχείων</a:t>
            </a:r>
            <a:r>
              <a:rPr lang="el-GR" dirty="0"/>
              <a:t> περιγράμματος στο περίγραμμα και βρίσκοντας το ζεύγος με το μέγιστο μήκος. Το ίδιο και για τον </a:t>
            </a:r>
            <a:r>
              <a:rPr lang="el-GR" dirty="0" err="1"/>
              <a:t>δευτερέυοντα</a:t>
            </a:r>
            <a:r>
              <a:rPr lang="el-GR" dirty="0"/>
              <a:t> άξονα</a:t>
            </a:r>
            <a:endParaRPr lang="en-US" dirty="0"/>
          </a:p>
        </p:txBody>
      </p:sp>
      <p:pic>
        <p:nvPicPr>
          <p:cNvPr id="4" name="Picture 3">
            <a:extLst>
              <a:ext uri="{FF2B5EF4-FFF2-40B4-BE49-F238E27FC236}">
                <a16:creationId xmlns="" xmlns:a16="http://schemas.microsoft.com/office/drawing/2014/main" id="{45B681FD-818F-43A0-B00D-9A79FA0FD34C}"/>
              </a:ext>
            </a:extLst>
          </p:cNvPr>
          <p:cNvPicPr>
            <a:picLocks noChangeAspect="1"/>
          </p:cNvPicPr>
          <p:nvPr/>
        </p:nvPicPr>
        <p:blipFill rotWithShape="1">
          <a:blip r:embed="rId2"/>
          <a:srcRect l="22741" t="42440" r="62093" b="24801"/>
          <a:stretch/>
        </p:blipFill>
        <p:spPr>
          <a:xfrm>
            <a:off x="2483768" y="3839704"/>
            <a:ext cx="3413714" cy="2304257"/>
          </a:xfrm>
          <a:prstGeom prst="rect">
            <a:avLst/>
          </a:prstGeom>
        </p:spPr>
      </p:pic>
    </p:spTree>
    <p:extLst>
      <p:ext uri="{BB962C8B-B14F-4D97-AF65-F5344CB8AC3E}">
        <p14:creationId xmlns:p14="http://schemas.microsoft.com/office/powerpoint/2010/main" val="1224614374"/>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72860C-435E-463A-A030-3158DD89158D}"/>
              </a:ext>
            </a:extLst>
          </p:cNvPr>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a:extLst>
              <a:ext uri="{FF2B5EF4-FFF2-40B4-BE49-F238E27FC236}">
                <a16:creationId xmlns="" xmlns:a16="http://schemas.microsoft.com/office/drawing/2014/main" id="{C2D93547-464C-4C1C-833E-A819CD3694BC}"/>
              </a:ext>
            </a:extLst>
          </p:cNvPr>
          <p:cNvSpPr>
            <a:spLocks noGrp="1"/>
          </p:cNvSpPr>
          <p:nvPr>
            <p:ph idx="1"/>
          </p:nvPr>
        </p:nvSpPr>
        <p:spPr/>
        <p:txBody>
          <a:bodyPr/>
          <a:lstStyle/>
          <a:p>
            <a:r>
              <a:rPr lang="el-GR" dirty="0"/>
              <a:t>Οι μετρήσεις σχήματος είναι χαρακτηρίζουν την εμφάνιση ενός αντικειμένου.</a:t>
            </a:r>
          </a:p>
          <a:p>
            <a:r>
              <a:rPr lang="el-GR" dirty="0"/>
              <a:t> Στόχος είναι να χρησιμοποιηθούν οι λιγότερες απαραίτητες μετρήσεις ώστε να μπορεί να ταξινομηθεί αναμφίβολα (</a:t>
            </a:r>
            <a:r>
              <a:rPr lang="el-GR" dirty="0" err="1"/>
              <a:t>π.χ.κύκλος</a:t>
            </a:r>
            <a:r>
              <a:rPr lang="el-GR" dirty="0"/>
              <a:t>)</a:t>
            </a:r>
            <a:endParaRPr lang="en-US" dirty="0"/>
          </a:p>
          <a:p>
            <a:r>
              <a:rPr lang="el-GR" dirty="0"/>
              <a:t>Τα χαρακτηριστικά σχήματος μπορούν να ομαδοποιηθούν σε δύο κατηγορίες: οριακά χαρακτηριστικά και χαρακτηριστικά περιοχής.</a:t>
            </a:r>
            <a:endParaRPr lang="en-US" dirty="0"/>
          </a:p>
        </p:txBody>
      </p:sp>
    </p:spTree>
    <p:extLst>
      <p:ext uri="{BB962C8B-B14F-4D97-AF65-F5344CB8AC3E}">
        <p14:creationId xmlns:p14="http://schemas.microsoft.com/office/powerpoint/2010/main" val="2274018493"/>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Περιγραφείς</a:t>
            </a:r>
            <a:r>
              <a:rPr lang="el-GR" dirty="0"/>
              <a:t> Σχήματος</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l-GR" sz="2400" dirty="0"/>
                  <a:t>Είναι κοινή πρακτική να συνδυάζουμε χαρακτηριστικά και του περιγράμματος και τοπικών περιοχών.</a:t>
                </a:r>
              </a:p>
              <a:p>
                <a:r>
                  <a:rPr lang="el-GR" sz="2400" dirty="0"/>
                  <a:t>Το εμβαδόν μιας περιοχής ορίζεται ως ο αριθμός των </a:t>
                </a:r>
                <a:r>
                  <a:rPr lang="el-GR" sz="2400" dirty="0" err="1"/>
                  <a:t>εικονοστοιχείων</a:t>
                </a:r>
                <a:r>
                  <a:rPr lang="el-GR" sz="2400" dirty="0"/>
                  <a:t> στην περιοχή. Η περίμετρος μιας περιοχής είναι το μήκος των ορίων της.</a:t>
                </a:r>
              </a:p>
              <a:p>
                <a:r>
                  <a:rPr lang="el-GR" sz="2400" dirty="0"/>
                  <a:t>Μια πιο συχνή χρήση αυτών των δύο περιγραφικών στοιχείων είναι η μέτρηση του πόσο συμπαγής είναι η περιοχή (</a:t>
                </a:r>
                <a:r>
                  <a:rPr lang="en-US" sz="2400" i="1" dirty="0"/>
                  <a:t>compactness</a:t>
                </a:r>
                <a:r>
                  <a:rPr lang="el-GR" sz="2400" i="1" dirty="0"/>
                  <a:t>) </a:t>
                </a:r>
                <a:r>
                  <a:rPr lang="el-GR" sz="2400" dirty="0"/>
                  <a:t>που ορίζεται ως:</a:t>
                </a:r>
              </a:p>
              <a:p>
                <a:pPr marL="0" indent="0">
                  <a:buNone/>
                </a:pPr>
                <a14:m>
                  <m:oMathPara xmlns:m="http://schemas.openxmlformats.org/officeDocument/2006/math">
                    <m:oMathParaPr>
                      <m:jc m:val="centerGroup"/>
                    </m:oMathParaPr>
                    <m:oMath xmlns:m="http://schemas.openxmlformats.org/officeDocument/2006/math">
                      <m:f>
                        <m:fPr>
                          <m:type m:val="skw"/>
                          <m:ctrlPr>
                            <a:rPr lang="en-US" sz="2400" i="1" smtClean="0">
                              <a:latin typeface="Cambria Math" panose="02040503050406030204" pitchFamily="18" charset="0"/>
                            </a:rPr>
                          </m:ctrlPr>
                        </m:fPr>
                        <m:num>
                          <m:d>
                            <m:dPr>
                              <m:ctrlPr>
                                <a:rPr lang="el-GR" sz="2400" b="0" i="1" smtClean="0">
                                  <a:latin typeface="Cambria Math" panose="02040503050406030204" pitchFamily="18" charset="0"/>
                                </a:rPr>
                              </m:ctrlPr>
                            </m:dPr>
                            <m:e>
                              <m:r>
                                <m:rPr>
                                  <m:sty m:val="p"/>
                                </m:rPr>
                                <a:rPr lang="el-GR" sz="2400" b="0" i="0" smtClean="0">
                                  <a:latin typeface="Cambria Math" panose="02040503050406030204" pitchFamily="18" charset="0"/>
                                </a:rPr>
                                <m:t>Περίμετρος</m:t>
                              </m:r>
                            </m:e>
                          </m:d>
                          <m:r>
                            <a:rPr lang="el-GR" sz="2400" b="0" i="1" baseline="30000" smtClean="0">
                              <a:latin typeface="Cambria Math" panose="02040503050406030204" pitchFamily="18" charset="0"/>
                            </a:rPr>
                            <m:t>2</m:t>
                          </m:r>
                        </m:num>
                        <m:den>
                          <m:r>
                            <a:rPr lang="el-GR" sz="2400" b="0" i="0" smtClean="0">
                              <a:latin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m:t>
                          </m:r>
                          <m:r>
                            <m:rPr>
                              <m:sty m:val="p"/>
                            </m:rPr>
                            <a:rPr lang="el-GR" sz="2400" b="0" i="0" smtClean="0">
                              <a:latin typeface="Cambria Math" panose="02040503050406030204" pitchFamily="18" charset="0"/>
                            </a:rPr>
                            <m:t>π</m:t>
                          </m:r>
                          <m:r>
                            <a:rPr lang="el-GR" sz="2400" b="0" i="1" smtClean="0">
                              <a:latin typeface="Cambria Math" panose="02040503050406030204" pitchFamily="18" charset="0"/>
                              <a:ea typeface="Cambria Math" panose="02040503050406030204" pitchFamily="18" charset="0"/>
                            </a:rPr>
                            <m:t>∙</m:t>
                          </m:r>
                          <m:r>
                            <m:rPr>
                              <m:sty m:val="p"/>
                            </m:rPr>
                            <a:rPr lang="el-GR" sz="2400" b="0" i="0" smtClean="0">
                              <a:latin typeface="Cambria Math" panose="02040503050406030204" pitchFamily="18" charset="0"/>
                            </a:rPr>
                            <m:t>Εμβαδόν</m:t>
                          </m:r>
                        </m:den>
                      </m:f>
                    </m:oMath>
                  </m:oMathPara>
                </a14:m>
                <a:endParaRPr lang="el-GR" sz="2400" dirty="0"/>
              </a:p>
              <a:p>
                <a:pPr marL="0" indent="0">
                  <a:buNone/>
                </a:pPr>
                <a:endParaRPr lang="el-GR" sz="2400" dirty="0"/>
              </a:p>
              <a:p>
                <a:pPr marL="0" indent="0">
                  <a:buNone/>
                </a:pPr>
                <a:r>
                  <a:rPr lang="el-GR" sz="2400" dirty="0"/>
                  <a:t>Παίρνει την τιμή 1 όταν έχουμε κύκλο</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1" t="-811" r="-1929"/>
                </a:stretch>
              </a:blipFill>
            </p:spPr>
            <p:txBody>
              <a:bodyPr/>
              <a:lstStyle/>
              <a:p>
                <a:r>
                  <a:rPr lang="en-US">
                    <a:noFill/>
                  </a:rPr>
                  <a:t> </a:t>
                </a:r>
              </a:p>
            </p:txBody>
          </p:sp>
        </mc:Fallback>
      </mc:AlternateContent>
    </p:spTree>
    <p:extLst>
      <p:ext uri="{BB962C8B-B14F-4D97-AF65-F5344CB8AC3E}">
        <p14:creationId xmlns:p14="http://schemas.microsoft.com/office/powerpoint/2010/main" val="2695549448"/>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Περιγραφή και Αναγνώριση Σχήματος</a:t>
            </a:r>
            <a:endParaRPr lang="en-US" dirty="0"/>
          </a:p>
        </p:txBody>
      </p:sp>
      <p:sp>
        <p:nvSpPr>
          <p:cNvPr id="3" name="Content Placeholder 2"/>
          <p:cNvSpPr>
            <a:spLocks noGrp="1"/>
          </p:cNvSpPr>
          <p:nvPr>
            <p:ph idx="1"/>
          </p:nvPr>
        </p:nvSpPr>
        <p:spPr/>
        <p:txBody>
          <a:bodyPr/>
          <a:lstStyle/>
          <a:p>
            <a:r>
              <a:rPr lang="el-GR" sz="2600" dirty="0"/>
              <a:t>Η αναγνώριση σχήματος είναι ένα σημαντικό πρόβλημα στην κατανόηση της εικόνας και στην τεχνητή όραση.</a:t>
            </a:r>
          </a:p>
          <a:p>
            <a:r>
              <a:rPr lang="el-GR" sz="2600" dirty="0"/>
              <a:t>Οι εφαρμογές αναγνώρισης σχήματος συναντώνται σε πολλούς τομείς, όπως η ιατρική, η εξερεύνηση του διαστήματος, η κατασκευή, η άμυνα κ.λπ.</a:t>
            </a:r>
          </a:p>
          <a:p>
            <a:r>
              <a:rPr lang="el-GR" sz="2600" dirty="0"/>
              <a:t>Η αναγνώριση σχήματος περιλαμβάνει τρία βασικά ζητήματα, </a:t>
            </a:r>
            <a:r>
              <a:rPr lang="el-GR" sz="2600" dirty="0">
                <a:solidFill>
                  <a:srgbClr val="FF0000"/>
                </a:solidFill>
              </a:rPr>
              <a:t>την αναπαράσταση σχήματος</a:t>
            </a:r>
            <a:r>
              <a:rPr lang="el-GR" sz="2600" dirty="0">
                <a:solidFill>
                  <a:srgbClr val="003399"/>
                </a:solidFill>
              </a:rPr>
              <a:t>, τη μέτρηση ομοιότητας σχήματος</a:t>
            </a:r>
            <a:r>
              <a:rPr lang="el-GR" sz="2600" dirty="0"/>
              <a:t> και </a:t>
            </a:r>
            <a:r>
              <a:rPr lang="el-GR" sz="2600" dirty="0">
                <a:solidFill>
                  <a:srgbClr val="09771E"/>
                </a:solidFill>
              </a:rPr>
              <a:t>την ευρετηρίαση σχήματος</a:t>
            </a:r>
            <a:r>
              <a:rPr lang="en-US" sz="2600" dirty="0">
                <a:solidFill>
                  <a:srgbClr val="09771E"/>
                </a:solidFill>
              </a:rPr>
              <a:t>.</a:t>
            </a:r>
            <a:endParaRPr lang="el-GR" sz="2600" dirty="0">
              <a:solidFill>
                <a:srgbClr val="09771E"/>
              </a:solidFill>
            </a:endParaRPr>
          </a:p>
          <a:p>
            <a:r>
              <a:rPr lang="el-GR" sz="2600" dirty="0"/>
              <a:t>Ανάμεσά τους, η περιγραφή σχήματος είναι το πιο σημαντικό ζήτημα στην ανάκτηση σχήματος.</a:t>
            </a:r>
          </a:p>
        </p:txBody>
      </p:sp>
      <p:sp>
        <p:nvSpPr>
          <p:cNvPr id="4" name="Rectangle 3"/>
          <p:cNvSpPr/>
          <p:nvPr/>
        </p:nvSpPr>
        <p:spPr>
          <a:xfrm>
            <a:off x="2887544" y="6093296"/>
            <a:ext cx="5024132" cy="261610"/>
          </a:xfrm>
          <a:prstGeom prst="rect">
            <a:avLst/>
          </a:prstGeom>
        </p:spPr>
        <p:txBody>
          <a:bodyPr wrap="none">
            <a:spAutoFit/>
          </a:bodyPr>
          <a:lstStyle/>
          <a:p>
            <a:r>
              <a:rPr lang="en-US" sz="1100" dirty="0">
                <a:latin typeface="TimesNewRomanPSMT"/>
              </a:rPr>
              <a:t>Dr. </a:t>
            </a:r>
            <a:r>
              <a:rPr lang="en-US" sz="1100" dirty="0" err="1">
                <a:latin typeface="TimesNewRomanPSMT"/>
              </a:rPr>
              <a:t>Azzam</a:t>
            </a:r>
            <a:r>
              <a:rPr lang="en-US" sz="1100" dirty="0">
                <a:latin typeface="TimesNewRomanPSMT"/>
              </a:rPr>
              <a:t> </a:t>
            </a:r>
            <a:r>
              <a:rPr lang="en-US" sz="1100" dirty="0" err="1">
                <a:latin typeface="TimesNewRomanPSMT"/>
              </a:rPr>
              <a:t>Talal</a:t>
            </a:r>
            <a:r>
              <a:rPr lang="en-US" sz="1100" dirty="0">
                <a:latin typeface="TimesNewRomanPSMT"/>
              </a:rPr>
              <a:t> </a:t>
            </a:r>
            <a:r>
              <a:rPr lang="en-US" sz="1100" dirty="0" err="1">
                <a:latin typeface="TimesNewRomanPSMT"/>
              </a:rPr>
              <a:t>Sleit</a:t>
            </a:r>
            <a:r>
              <a:rPr lang="en-US" sz="1100" dirty="0">
                <a:latin typeface="TimesNewRomanPSMT"/>
              </a:rPr>
              <a:t>, A Chain Code Approach for Recognizing Basic Shapes</a:t>
            </a:r>
            <a:endParaRPr lang="en-US" sz="1100" dirty="0"/>
          </a:p>
        </p:txBody>
      </p:sp>
    </p:spTree>
    <p:extLst>
      <p:ext uri="{BB962C8B-B14F-4D97-AF65-F5344CB8AC3E}">
        <p14:creationId xmlns:p14="http://schemas.microsoft.com/office/powerpoint/2010/main" val="2648536495"/>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p:cNvSpPr>
            <a:spLocks noGrp="1"/>
          </p:cNvSpPr>
          <p:nvPr>
            <p:ph idx="1"/>
          </p:nvPr>
        </p:nvSpPr>
        <p:spPr/>
        <p:txBody>
          <a:bodyPr/>
          <a:lstStyle/>
          <a:p>
            <a:r>
              <a:rPr lang="el-GR" sz="2400" dirty="0"/>
              <a:t>Το μέτρο </a:t>
            </a:r>
            <a:r>
              <a:rPr lang="en-US" sz="2400" dirty="0"/>
              <a:t>compactness </a:t>
            </a:r>
            <a:r>
              <a:rPr lang="el-GR" sz="2400" dirty="0"/>
              <a:t>είναι ένα μέτρο χωρίς διάσταση και συνεπώς είναι αμετάβλητο στις ομοιόμορφες μεταβολές της κλίμακας και αλλαγές στον προσανατολισμό, αγνοώντας, βέβαια, υπολογιστικά σφάλματα που μπορεί να εισαχθούν κατά την αλλαγή μεγέθους και στην περιστροφή μιας περιοχής ψηφιακής εικόνας.</a:t>
            </a:r>
          </a:p>
        </p:txBody>
      </p:sp>
      <p:pic>
        <p:nvPicPr>
          <p:cNvPr id="4" name="Picture 3">
            <a:extLst>
              <a:ext uri="{FF2B5EF4-FFF2-40B4-BE49-F238E27FC236}">
                <a16:creationId xmlns="" xmlns:a16="http://schemas.microsoft.com/office/drawing/2014/main" id="{32B09751-4102-46C0-B727-4A98E51FC4DF}"/>
              </a:ext>
            </a:extLst>
          </p:cNvPr>
          <p:cNvPicPr>
            <a:picLocks noChangeAspect="1"/>
          </p:cNvPicPr>
          <p:nvPr/>
        </p:nvPicPr>
        <p:blipFill rotWithShape="1">
          <a:blip r:embed="rId2"/>
          <a:srcRect l="70475" t="47480" r="12200" b="22280"/>
          <a:stretch/>
        </p:blipFill>
        <p:spPr>
          <a:xfrm>
            <a:off x="1799692" y="3412991"/>
            <a:ext cx="5544616" cy="3024336"/>
          </a:xfrm>
          <a:prstGeom prst="rect">
            <a:avLst/>
          </a:prstGeom>
        </p:spPr>
      </p:pic>
    </p:spTree>
    <p:extLst>
      <p:ext uri="{BB962C8B-B14F-4D97-AF65-F5344CB8AC3E}">
        <p14:creationId xmlns:p14="http://schemas.microsoft.com/office/powerpoint/2010/main" val="1567665795"/>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D1B6529-87DE-4CE5-BD83-4E018EA271F7}"/>
              </a:ext>
            </a:extLst>
          </p:cNvPr>
          <p:cNvPicPr>
            <a:picLocks noChangeAspect="1"/>
          </p:cNvPicPr>
          <p:nvPr/>
        </p:nvPicPr>
        <p:blipFill rotWithShape="1">
          <a:blip r:embed="rId2"/>
          <a:srcRect l="68900" t="42440" r="12200" b="29840"/>
          <a:stretch/>
        </p:blipFill>
        <p:spPr>
          <a:xfrm>
            <a:off x="1475656" y="3848100"/>
            <a:ext cx="5760640" cy="2640293"/>
          </a:xfrm>
          <a:prstGeom prst="rect">
            <a:avLst/>
          </a:prstGeom>
        </p:spPr>
      </p:pic>
      <p:sp>
        <p:nvSpPr>
          <p:cNvPr id="2" name="Title 1">
            <a:extLst>
              <a:ext uri="{FF2B5EF4-FFF2-40B4-BE49-F238E27FC236}">
                <a16:creationId xmlns="" xmlns:a16="http://schemas.microsoft.com/office/drawing/2014/main" id="{9CBF6FEC-0873-4475-B6EA-9DDC59682C1B}"/>
              </a:ext>
            </a:extLst>
          </p:cNvPr>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a:extLst>
              <a:ext uri="{FF2B5EF4-FFF2-40B4-BE49-F238E27FC236}">
                <a16:creationId xmlns="" xmlns:a16="http://schemas.microsoft.com/office/drawing/2014/main" id="{8650A83C-8288-434C-8B2F-2BD3BFC088C6}"/>
              </a:ext>
            </a:extLst>
          </p:cNvPr>
          <p:cNvSpPr>
            <a:spLocks noGrp="1"/>
          </p:cNvSpPr>
          <p:nvPr>
            <p:ph idx="1"/>
          </p:nvPr>
        </p:nvSpPr>
        <p:spPr/>
        <p:txBody>
          <a:bodyPr/>
          <a:lstStyle/>
          <a:p>
            <a:r>
              <a:rPr lang="el-GR" sz="2000" dirty="0"/>
              <a:t>Στην απλούστερη μορφή της η επιμήκυνση είναι η αναλογία μεταξύ του μήκους και του πλάτους του αντικειμένου που περικλείει το σχήμα (</a:t>
            </a:r>
            <a:r>
              <a:rPr lang="en-US" sz="2000" dirty="0"/>
              <a:t>bounding box).</a:t>
            </a:r>
            <a:endParaRPr lang="el-GR" sz="2000" dirty="0"/>
          </a:p>
          <a:p>
            <a:r>
              <a:rPr lang="el-GR" sz="2000" dirty="0"/>
              <a:t> Το αποτέλεσμα είναι ένα μέτρο επιμήκυνσης αντικειμένου, ως τιμή μεταξύ 0 και 1.</a:t>
            </a:r>
          </a:p>
          <a:p>
            <a:r>
              <a:rPr lang="el-GR" sz="2000" dirty="0"/>
              <a:t>Αν είναι ίση με 1, το αντικείμενο είναι κατά προσέγγιση</a:t>
            </a:r>
            <a:r>
              <a:rPr lang="en-US" sz="2000" dirty="0"/>
              <a:t> </a:t>
            </a:r>
            <a:r>
              <a:rPr lang="el-GR" sz="2000" dirty="0"/>
              <a:t>τετράγωνο ή κυκλικό. </a:t>
            </a:r>
            <a:endParaRPr lang="en-US" sz="2000" dirty="0"/>
          </a:p>
          <a:p>
            <a:r>
              <a:rPr lang="el-GR" sz="2000" dirty="0"/>
              <a:t>Όσο μειώνεται από 1, το αντικείμενο γίνεται περισσότερο επίμηκες.</a:t>
            </a:r>
            <a:endParaRPr lang="en-US" sz="2000" dirty="0"/>
          </a:p>
        </p:txBody>
      </p:sp>
    </p:spTree>
    <p:extLst>
      <p:ext uri="{BB962C8B-B14F-4D97-AF65-F5344CB8AC3E}">
        <p14:creationId xmlns:p14="http://schemas.microsoft.com/office/powerpoint/2010/main" val="2035068705"/>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55F86E-FFEB-4497-AD77-D6AECB8ABC27}"/>
              </a:ext>
            </a:extLst>
          </p:cNvPr>
          <p:cNvPicPr>
            <a:picLocks noChangeAspect="1"/>
          </p:cNvPicPr>
          <p:nvPr/>
        </p:nvPicPr>
        <p:blipFill rotWithShape="1">
          <a:blip r:embed="rId2"/>
          <a:srcRect l="70475" t="42440" r="13776" b="29841"/>
          <a:stretch/>
        </p:blipFill>
        <p:spPr>
          <a:xfrm>
            <a:off x="4209162" y="4050831"/>
            <a:ext cx="4630038" cy="2546521"/>
          </a:xfrm>
          <a:prstGeom prst="rect">
            <a:avLst/>
          </a:prstGeom>
        </p:spPr>
      </p:pic>
      <p:sp>
        <p:nvSpPr>
          <p:cNvPr id="2" name="Title 1">
            <a:extLst>
              <a:ext uri="{FF2B5EF4-FFF2-40B4-BE49-F238E27FC236}">
                <a16:creationId xmlns="" xmlns:a16="http://schemas.microsoft.com/office/drawing/2014/main" id="{0E3D63E3-EDDA-4656-8E9C-605F395D6916}"/>
              </a:ext>
            </a:extLst>
          </p:cNvPr>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a:extLst>
              <a:ext uri="{FF2B5EF4-FFF2-40B4-BE49-F238E27FC236}">
                <a16:creationId xmlns="" xmlns:a16="http://schemas.microsoft.com/office/drawing/2014/main" id="{568BF8B2-8461-4B15-9B6E-5B6D7ED8234E}"/>
              </a:ext>
            </a:extLst>
          </p:cNvPr>
          <p:cNvSpPr>
            <a:spLocks noGrp="1"/>
          </p:cNvSpPr>
          <p:nvPr>
            <p:ph idx="1"/>
          </p:nvPr>
        </p:nvSpPr>
        <p:spPr/>
        <p:txBody>
          <a:bodyPr/>
          <a:lstStyle/>
          <a:p>
            <a:r>
              <a:rPr lang="el-GR" dirty="0"/>
              <a:t>Η εκκεντρότητα είναι ο λόγος του μήκους του δευτερεύοντα άξονα προς το μήκος του κύριου άξονας αντικειμένου:</a:t>
            </a:r>
          </a:p>
          <a:p>
            <a:r>
              <a:rPr lang="el-GR" dirty="0"/>
              <a:t>Το αποτέλεσμα είναι ένα μέτρο της εκκεντρικότητας του αντικειμένου, δίνεται ως τιμή μεταξύ 0 και 1, μερικές φορές γνωστή ως ελλειπτικότητα</a:t>
            </a:r>
            <a:endParaRPr lang="en-US" dirty="0"/>
          </a:p>
        </p:txBody>
      </p:sp>
    </p:spTree>
    <p:extLst>
      <p:ext uri="{BB962C8B-B14F-4D97-AF65-F5344CB8AC3E}">
        <p14:creationId xmlns:p14="http://schemas.microsoft.com/office/powerpoint/2010/main" val="752812212"/>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BFD51D-9939-4614-ACF3-ECC02E00F526}"/>
              </a:ext>
            </a:extLst>
          </p:cNvPr>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a:extLst>
              <a:ext uri="{FF2B5EF4-FFF2-40B4-BE49-F238E27FC236}">
                <a16:creationId xmlns="" xmlns:a16="http://schemas.microsoft.com/office/drawing/2014/main" id="{46E1399E-0378-4B9D-BB30-92EAAC747C65}"/>
              </a:ext>
            </a:extLst>
          </p:cNvPr>
          <p:cNvSpPr>
            <a:spLocks noGrp="1"/>
          </p:cNvSpPr>
          <p:nvPr>
            <p:ph idx="1"/>
          </p:nvPr>
        </p:nvSpPr>
        <p:spPr/>
        <p:txBody>
          <a:bodyPr/>
          <a:lstStyle/>
          <a:p>
            <a:r>
              <a:rPr lang="el-GR" dirty="0"/>
              <a:t>Η σφαιρικότητα μετρά τον βαθμό στον οποίο ένατο αντικείμενο προσεγγίζει το σχήμα μιας «σφαίρας».</a:t>
            </a:r>
          </a:p>
          <a:p>
            <a:r>
              <a:rPr lang="el-GR" dirty="0"/>
              <a:t>Για έναν κύκλο, η τιμή είναι το μέγιστο 1,0</a:t>
            </a:r>
            <a:endParaRPr lang="en-US" dirty="0"/>
          </a:p>
        </p:txBody>
      </p:sp>
      <p:pic>
        <p:nvPicPr>
          <p:cNvPr id="4" name="Picture 3">
            <a:extLst>
              <a:ext uri="{FF2B5EF4-FFF2-40B4-BE49-F238E27FC236}">
                <a16:creationId xmlns="" xmlns:a16="http://schemas.microsoft.com/office/drawing/2014/main" id="{8F608225-AEBF-4B0C-804F-F578128048F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71262" t="39920" r="12201" b="47480"/>
          <a:stretch/>
        </p:blipFill>
        <p:spPr>
          <a:xfrm>
            <a:off x="683568" y="3212976"/>
            <a:ext cx="8469657" cy="2016585"/>
          </a:xfrm>
          <a:prstGeom prst="rect">
            <a:avLst/>
          </a:prstGeom>
        </p:spPr>
      </p:pic>
    </p:spTree>
    <p:extLst>
      <p:ext uri="{BB962C8B-B14F-4D97-AF65-F5344CB8AC3E}">
        <p14:creationId xmlns:p14="http://schemas.microsoft.com/office/powerpoint/2010/main" val="2066360014"/>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ACC16-444E-4642-BE68-F0C893430356}"/>
              </a:ext>
            </a:extLst>
          </p:cNvPr>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a:extLst>
              <a:ext uri="{FF2B5EF4-FFF2-40B4-BE49-F238E27FC236}">
                <a16:creationId xmlns="" xmlns:a16="http://schemas.microsoft.com/office/drawing/2014/main" id="{4D33D2C6-4642-42FD-BDA7-5136737F92DB}"/>
              </a:ext>
            </a:extLst>
          </p:cNvPr>
          <p:cNvSpPr>
            <a:spLocks noGrp="1"/>
          </p:cNvSpPr>
          <p:nvPr>
            <p:ph idx="1"/>
          </p:nvPr>
        </p:nvSpPr>
        <p:spPr/>
        <p:txBody>
          <a:bodyPr/>
          <a:lstStyle/>
          <a:p>
            <a:r>
              <a:rPr lang="el-GR" dirty="0"/>
              <a:t>Κυρτότητα– Αυτό θα πάρει την τιμή 1 για ένα κυρτό αντικείμενο και θα είναι μικρότερο από 1 εάν το αντικείμενο δεν είναι κυρτό, όπως κάποιο που έχει ακανόνιστο όριο.</a:t>
            </a:r>
            <a:endParaRPr lang="en-US" dirty="0"/>
          </a:p>
        </p:txBody>
      </p:sp>
      <p:pic>
        <p:nvPicPr>
          <p:cNvPr id="4" name="Picture 3">
            <a:extLst>
              <a:ext uri="{FF2B5EF4-FFF2-40B4-BE49-F238E27FC236}">
                <a16:creationId xmlns="" xmlns:a16="http://schemas.microsoft.com/office/drawing/2014/main" id="{6E32AEDA-8A16-4607-9A83-6CD4BE138759}"/>
              </a:ext>
            </a:extLst>
          </p:cNvPr>
          <p:cNvPicPr>
            <a:picLocks noChangeAspect="1"/>
          </p:cNvPicPr>
          <p:nvPr/>
        </p:nvPicPr>
        <p:blipFill rotWithShape="1">
          <a:blip r:embed="rId2"/>
          <a:srcRect l="70086" t="60479" r="12589" b="15521"/>
          <a:stretch/>
        </p:blipFill>
        <p:spPr>
          <a:xfrm>
            <a:off x="2051720" y="3434635"/>
            <a:ext cx="4657412" cy="2016224"/>
          </a:xfrm>
          <a:prstGeom prst="rect">
            <a:avLst/>
          </a:prstGeom>
        </p:spPr>
      </p:pic>
    </p:spTree>
    <p:extLst>
      <p:ext uri="{BB962C8B-B14F-4D97-AF65-F5344CB8AC3E}">
        <p14:creationId xmlns:p14="http://schemas.microsoft.com/office/powerpoint/2010/main" val="2529336402"/>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Περιγραφείς</a:t>
            </a:r>
            <a:r>
              <a:rPr lang="el-GR" dirty="0"/>
              <a:t> Σχήματος</a:t>
            </a:r>
            <a:endParaRPr lang="en-US" dirty="0"/>
          </a:p>
        </p:txBody>
      </p:sp>
      <p:sp>
        <p:nvSpPr>
          <p:cNvPr id="3" name="Content Placeholder 2"/>
          <p:cNvSpPr>
            <a:spLocks noGrp="1"/>
          </p:cNvSpPr>
          <p:nvPr>
            <p:ph idx="1"/>
          </p:nvPr>
        </p:nvSpPr>
        <p:spPr/>
        <p:txBody>
          <a:bodyPr/>
          <a:lstStyle/>
          <a:p>
            <a:endParaRPr lang="en-US"/>
          </a:p>
        </p:txBody>
      </p:sp>
      <p:pic>
        <p:nvPicPr>
          <p:cNvPr id="1026" name="Picture 2" descr="Extracting radiomics data from images. (a) Tumours are different. Example computed tomography (CT) images of lung cancer patients. CT images with tumour contours left, three-dimensional visualizations right. Please note strong phenotypic differences that can be captured with routine CT imaging, such as intratumour heterogeneity and tumour shape. (b) Strategy for extracting radiomics data from images. (I) Experienced physicians contour the tumour areas on all CT slices. (II) Features are extracted from within the defined tumour contours on the CT images, quantifying tumour intensity, shape, texture and wavelet texture. (III) For the analysis the radiomics features are compared with clinical data and gene-expression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81845"/>
            <a:ext cx="6072188" cy="4457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20416" t="17532" r="43889" b="47407"/>
          <a:stretch/>
        </p:blipFill>
        <p:spPr>
          <a:xfrm>
            <a:off x="5044858" y="3752959"/>
            <a:ext cx="4068186" cy="2247791"/>
          </a:xfrm>
          <a:prstGeom prst="rect">
            <a:avLst/>
          </a:prstGeom>
        </p:spPr>
      </p:pic>
      <p:pic>
        <p:nvPicPr>
          <p:cNvPr id="1028" name="Picture 4" descr="fig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2789" y="1177928"/>
            <a:ext cx="2285348" cy="240545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547981" y="2226469"/>
            <a:ext cx="641796" cy="3687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2597682" y="2886536"/>
            <a:ext cx="834587" cy="369332"/>
          </a:xfrm>
          <a:prstGeom prst="rect">
            <a:avLst/>
          </a:prstGeom>
        </p:spPr>
        <p:txBody>
          <a:bodyPr wrap="none">
            <a:spAutoFit/>
          </a:bodyPr>
          <a:lstStyle/>
          <a:p>
            <a:r>
              <a:rPr lang="en-US" sz="1800" dirty="0">
                <a:solidFill>
                  <a:srgbClr val="222222"/>
                </a:solidFill>
                <a:latin typeface="Harding"/>
              </a:rPr>
              <a:t>NSCLC </a:t>
            </a:r>
            <a:endParaRPr lang="en-US" sz="1800" dirty="0"/>
          </a:p>
        </p:txBody>
      </p:sp>
    </p:spTree>
    <p:extLst>
      <p:ext uri="{BB962C8B-B14F-4D97-AF65-F5344CB8AC3E}">
        <p14:creationId xmlns:p14="http://schemas.microsoft.com/office/powerpoint/2010/main" val="1953441283"/>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err="1"/>
              <a:t>Radiomics</a:t>
            </a:r>
            <a:r>
              <a:rPr lang="en-US" dirty="0"/>
              <a:t> Workflow: Steps in </a:t>
            </a:r>
            <a:r>
              <a:rPr lang="en-US" dirty="0" err="1"/>
              <a:t>Radiomics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Image Acquisition</a:t>
            </a:r>
          </a:p>
          <a:p>
            <a:pPr marL="0" indent="0">
              <a:buNone/>
            </a:pPr>
            <a:r>
              <a:rPr lang="en-US" dirty="0"/>
              <a:t>Image Preprocessing</a:t>
            </a:r>
          </a:p>
          <a:p>
            <a:pPr marL="0" indent="0">
              <a:buNone/>
            </a:pPr>
            <a:r>
              <a:rPr lang="en-US" dirty="0"/>
              <a:t>Segmentation</a:t>
            </a:r>
          </a:p>
          <a:p>
            <a:pPr marL="0" indent="0">
              <a:buNone/>
            </a:pPr>
            <a:r>
              <a:rPr lang="en-US" b="1" dirty="0"/>
              <a:t>Feature Extraction</a:t>
            </a:r>
          </a:p>
          <a:p>
            <a:pPr marL="0" indent="0">
              <a:buNone/>
            </a:pPr>
            <a:r>
              <a:rPr lang="en-US" dirty="0"/>
              <a:t>Data Analysis and Modeling</a:t>
            </a:r>
          </a:p>
        </p:txBody>
      </p:sp>
      <p:pic>
        <p:nvPicPr>
          <p:cNvPr id="6" name="Picture 5"/>
          <p:cNvPicPr>
            <a:picLocks noChangeAspect="1"/>
          </p:cNvPicPr>
          <p:nvPr/>
        </p:nvPicPr>
        <p:blipFill>
          <a:blip r:embed="rId2"/>
          <a:stretch>
            <a:fillRect/>
          </a:stretch>
        </p:blipFill>
        <p:spPr>
          <a:xfrm>
            <a:off x="4179846" y="1977885"/>
            <a:ext cx="4546057" cy="2593927"/>
          </a:xfrm>
          <a:prstGeom prst="rect">
            <a:avLst/>
          </a:prstGeom>
        </p:spPr>
      </p:pic>
      <p:sp>
        <p:nvSpPr>
          <p:cNvPr id="8" name="Rectangle 7"/>
          <p:cNvSpPr/>
          <p:nvPr/>
        </p:nvSpPr>
        <p:spPr>
          <a:xfrm>
            <a:off x="4179846" y="4673015"/>
            <a:ext cx="4546056" cy="438582"/>
          </a:xfrm>
          <a:prstGeom prst="rect">
            <a:avLst/>
          </a:prstGeom>
        </p:spPr>
        <p:txBody>
          <a:bodyPr wrap="square">
            <a:spAutoFit/>
          </a:bodyPr>
          <a:lstStyle/>
          <a:p>
            <a:r>
              <a:rPr lang="en-US" sz="750" dirty="0">
                <a:solidFill>
                  <a:srgbClr val="1B1B1B"/>
                </a:solidFill>
                <a:latin typeface="Roboto Mono Web"/>
              </a:rPr>
              <a:t>Zhang, Bin et al. “Advanced nasopharyngeal carcinoma: pre-treatment prediction of progression based on multi-parametric MRI </a:t>
            </a:r>
            <a:r>
              <a:rPr lang="en-US" sz="750" dirty="0" err="1">
                <a:solidFill>
                  <a:srgbClr val="1B1B1B"/>
                </a:solidFill>
                <a:latin typeface="Roboto Mono Web"/>
              </a:rPr>
              <a:t>radiomics</a:t>
            </a:r>
            <a:r>
              <a:rPr lang="en-US" sz="750" dirty="0">
                <a:solidFill>
                  <a:srgbClr val="1B1B1B"/>
                </a:solidFill>
                <a:latin typeface="Roboto Mono Web"/>
              </a:rPr>
              <a:t>.” </a:t>
            </a:r>
            <a:r>
              <a:rPr lang="en-US" sz="750" dirty="0" err="1">
                <a:solidFill>
                  <a:srgbClr val="1B1B1B"/>
                </a:solidFill>
                <a:latin typeface="Roboto Mono Web"/>
              </a:rPr>
              <a:t>Oncotarget</a:t>
            </a:r>
            <a:r>
              <a:rPr lang="en-US" sz="750" dirty="0">
                <a:solidFill>
                  <a:srgbClr val="1B1B1B"/>
                </a:solidFill>
                <a:latin typeface="Roboto Mono Web"/>
              </a:rPr>
              <a:t> vol. 8,42 72457-72465. 2 Aug. 2017, doi:10.18632/oncotarget.19799</a:t>
            </a:r>
          </a:p>
        </p:txBody>
      </p:sp>
    </p:spTree>
    <p:extLst>
      <p:ext uri="{BB962C8B-B14F-4D97-AF65-F5344CB8AC3E}">
        <p14:creationId xmlns:p14="http://schemas.microsoft.com/office/powerpoint/2010/main" val="951129956"/>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a:t>
            </a:r>
            <a:r>
              <a:rPr lang="en-US" dirty="0" err="1"/>
              <a:t>Radiomics</a:t>
            </a:r>
            <a:r>
              <a:rPr lang="en-US" dirty="0"/>
              <a:t> extraction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157" y="861843"/>
            <a:ext cx="7124700" cy="369332"/>
          </a:xfrm>
          <a:prstGeom prst="rect">
            <a:avLst/>
          </a:prstGeom>
          <a:solidFill>
            <a:srgbClr val="00B050"/>
          </a:solidFill>
        </p:spPr>
        <p:txBody>
          <a:bodyPr wrap="square">
            <a:spAutoFit/>
          </a:bodyPr>
          <a:lstStyle/>
          <a:p>
            <a:r>
              <a:rPr lang="en-US" sz="1800" dirty="0">
                <a:solidFill>
                  <a:schemeClr val="bg1"/>
                </a:solidFill>
              </a:rPr>
              <a:t>A technical view on shape </a:t>
            </a:r>
            <a:r>
              <a:rPr lang="en-US" sz="1800" dirty="0" err="1">
                <a:solidFill>
                  <a:schemeClr val="bg1"/>
                </a:solidFill>
              </a:rPr>
              <a:t>Radiomics</a:t>
            </a:r>
            <a:endParaRPr lang="en-US" sz="1800" dirty="0">
              <a:solidFill>
                <a:schemeClr val="bg1"/>
              </a:solidFill>
            </a:endParaRPr>
          </a:p>
        </p:txBody>
      </p:sp>
      <p:sp>
        <p:nvSpPr>
          <p:cNvPr id="6" name="Rectangle 5"/>
          <p:cNvSpPr/>
          <p:nvPr/>
        </p:nvSpPr>
        <p:spPr>
          <a:xfrm>
            <a:off x="1156" y="5816085"/>
            <a:ext cx="8960348" cy="207749"/>
          </a:xfrm>
          <a:prstGeom prst="rect">
            <a:avLst/>
          </a:prstGeom>
        </p:spPr>
        <p:txBody>
          <a:bodyPr wrap="square">
            <a:spAutoFit/>
          </a:bodyPr>
          <a:lstStyle/>
          <a:p>
            <a:r>
              <a:rPr lang="en-US" sz="750" dirty="0">
                <a:solidFill>
                  <a:srgbClr val="1B1B1B"/>
                </a:solidFill>
                <a:latin typeface="Roboto Mono Web"/>
              </a:rPr>
              <a:t>Park HJ, Park B, Lee SS. </a:t>
            </a:r>
            <a:r>
              <a:rPr lang="en-US" sz="750" dirty="0" err="1">
                <a:solidFill>
                  <a:srgbClr val="1B1B1B"/>
                </a:solidFill>
                <a:latin typeface="Roboto Mono Web"/>
              </a:rPr>
              <a:t>Radiomics</a:t>
            </a:r>
            <a:r>
              <a:rPr lang="en-US" sz="750" dirty="0">
                <a:solidFill>
                  <a:srgbClr val="1B1B1B"/>
                </a:solidFill>
                <a:latin typeface="Roboto Mono Web"/>
              </a:rPr>
              <a:t> and Deep Learning: Hepatic Applications. Korean J </a:t>
            </a:r>
            <a:r>
              <a:rPr lang="en-US" sz="750" dirty="0" err="1">
                <a:solidFill>
                  <a:srgbClr val="1B1B1B"/>
                </a:solidFill>
                <a:latin typeface="Roboto Mono Web"/>
              </a:rPr>
              <a:t>Radiol</a:t>
            </a:r>
            <a:r>
              <a:rPr lang="en-US" sz="750" dirty="0">
                <a:solidFill>
                  <a:srgbClr val="1B1B1B"/>
                </a:solidFill>
                <a:latin typeface="Roboto Mono Web"/>
              </a:rPr>
              <a:t>. 2020 Apr;21(4):387-401. https://doi.org/10.3348/kjr.2019.0752</a:t>
            </a:r>
          </a:p>
        </p:txBody>
      </p:sp>
      <p:pic>
        <p:nvPicPr>
          <p:cNvPr id="14340" name="Picture 4" descr="https://www.kjronline.org/ArticleImage/0068KJR/kjr-21-387-g001-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58368" y="2226469"/>
            <a:ext cx="5285079" cy="349477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965192" y="4758819"/>
            <a:ext cx="824113" cy="23628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1965192" y="5076484"/>
            <a:ext cx="824113" cy="23628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p:nvSpPr>
        <p:spPr>
          <a:xfrm>
            <a:off x="3977640" y="5312767"/>
            <a:ext cx="1460754" cy="98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3020576" y="4850885"/>
            <a:ext cx="1460754" cy="98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p:nvSpPr>
        <p:spPr>
          <a:xfrm>
            <a:off x="3750953" y="3944026"/>
            <a:ext cx="771093" cy="710054"/>
          </a:xfrm>
          <a:prstGeom prst="ellipse">
            <a:avLst/>
          </a:prstGeom>
          <a:noFill/>
          <a:ln>
            <a:solidFill>
              <a:srgbClr val="8D73A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211635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5" grpId="0" animBg="1"/>
      <p:bldP spid="10"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922" y="2998284"/>
            <a:ext cx="2464757" cy="2729019"/>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922" y="2998284"/>
            <a:ext cx="2464757" cy="272901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149" y="2533651"/>
            <a:ext cx="2495111" cy="2106626"/>
          </a:xfrm>
          <a:prstGeom prst="rect">
            <a:avLst/>
          </a:prstGeom>
        </p:spPr>
      </p:pic>
      <p:sp>
        <p:nvSpPr>
          <p:cNvPr id="5" name="Rectangle 4"/>
          <p:cNvSpPr/>
          <p:nvPr/>
        </p:nvSpPr>
        <p:spPr>
          <a:xfrm>
            <a:off x="150395" y="1261457"/>
            <a:ext cx="4572000" cy="4478149"/>
          </a:xfrm>
          <a:prstGeom prst="rect">
            <a:avLst/>
          </a:prstGeom>
        </p:spPr>
        <p:txBody>
          <a:bodyPr>
            <a:spAutoFit/>
          </a:bodyPr>
          <a:lstStyle/>
          <a:p>
            <a:r>
              <a:rPr lang="en-US" sz="750" b="1" dirty="0">
                <a:latin typeface="Arial Narrow" panose="020B0606020202030204" pitchFamily="34" charset="0"/>
              </a:rPr>
              <a:t>function </a:t>
            </a:r>
            <a:r>
              <a:rPr lang="en-US" sz="750" b="1" dirty="0" err="1">
                <a:latin typeface="Arial Narrow" panose="020B0606020202030204" pitchFamily="34" charset="0"/>
              </a:rPr>
              <a:t>shapeFeatures</a:t>
            </a:r>
            <a:r>
              <a:rPr lang="en-US" sz="750" b="1" dirty="0">
                <a:latin typeface="Arial Narrow" panose="020B0606020202030204" pitchFamily="34" charset="0"/>
              </a:rPr>
              <a:t> = </a:t>
            </a:r>
            <a:r>
              <a:rPr lang="en-US" sz="750" b="1" dirty="0" err="1">
                <a:latin typeface="Arial Narrow" panose="020B0606020202030204" pitchFamily="34" charset="0"/>
              </a:rPr>
              <a:t>computeShapeRadiomics</a:t>
            </a:r>
            <a:r>
              <a:rPr lang="en-US" sz="750" b="1" dirty="0">
                <a:latin typeface="Arial Narrow" panose="020B0606020202030204" pitchFamily="34" charset="0"/>
              </a:rPr>
              <a:t>(</a:t>
            </a:r>
            <a:r>
              <a:rPr lang="en-US" sz="750" b="1" dirty="0" err="1">
                <a:latin typeface="Arial Narrow" panose="020B0606020202030204" pitchFamily="34" charset="0"/>
              </a:rPr>
              <a:t>binaryImage</a:t>
            </a:r>
            <a:r>
              <a:rPr lang="en-US" sz="750" b="1" dirty="0">
                <a:latin typeface="Arial Narrow" panose="020B0606020202030204" pitchFamily="34" charset="0"/>
              </a:rPr>
              <a:t>)</a:t>
            </a:r>
          </a:p>
          <a:p>
            <a:r>
              <a:rPr lang="en-US" sz="750" dirty="0">
                <a:latin typeface="Arial Narrow" panose="020B0606020202030204" pitchFamily="34" charset="0"/>
              </a:rPr>
              <a:t>  % Ensure the input is a binary image</a:t>
            </a:r>
          </a:p>
          <a:p>
            <a:r>
              <a:rPr lang="en-US" sz="750" dirty="0">
                <a:latin typeface="Arial Narrow" panose="020B0606020202030204" pitchFamily="34" charset="0"/>
              </a:rPr>
              <a:t>  if !</a:t>
            </a:r>
            <a:r>
              <a:rPr lang="en-US" sz="750" dirty="0" err="1">
                <a:latin typeface="Arial Narrow" panose="020B0606020202030204" pitchFamily="34" charset="0"/>
              </a:rPr>
              <a:t>islogical</a:t>
            </a:r>
            <a:r>
              <a:rPr lang="en-US" sz="750" dirty="0">
                <a:latin typeface="Arial Narrow" panose="020B0606020202030204" pitchFamily="34" charset="0"/>
              </a:rPr>
              <a:t>(</a:t>
            </a:r>
            <a:r>
              <a:rPr lang="en-US" sz="750" dirty="0" err="1">
                <a:latin typeface="Arial Narrow" panose="020B0606020202030204" pitchFamily="34" charset="0"/>
              </a:rPr>
              <a:t>binaryImage</a:t>
            </a:r>
            <a:r>
              <a:rPr lang="en-US" sz="750" dirty="0">
                <a:latin typeface="Arial Narrow" panose="020B0606020202030204" pitchFamily="34" charset="0"/>
              </a:rPr>
              <a:t>)</a:t>
            </a:r>
          </a:p>
          <a:p>
            <a:r>
              <a:rPr lang="en-US" sz="750" dirty="0">
                <a:latin typeface="Arial Narrow" panose="020B0606020202030204" pitchFamily="34" charset="0"/>
              </a:rPr>
              <a:t>    error('Input must be a binary image.');</a:t>
            </a:r>
          </a:p>
          <a:p>
            <a:r>
              <a:rPr lang="en-US" sz="750" dirty="0">
                <a:latin typeface="Arial Narrow" panose="020B0606020202030204" pitchFamily="34" charset="0"/>
              </a:rPr>
              <a:t>  end</a:t>
            </a:r>
          </a:p>
          <a:p>
            <a:endParaRPr lang="en-US" sz="750" dirty="0">
              <a:latin typeface="Arial Narrow" panose="020B0606020202030204" pitchFamily="34" charset="0"/>
            </a:endParaRPr>
          </a:p>
          <a:p>
            <a:r>
              <a:rPr lang="en-US" sz="750" dirty="0">
                <a:latin typeface="Arial Narrow" panose="020B0606020202030204" pitchFamily="34" charset="0"/>
              </a:rPr>
              <a:t>  % Label the connected components in the binary image</a:t>
            </a:r>
          </a:p>
          <a:p>
            <a:r>
              <a:rPr lang="en-US" sz="750" dirty="0">
                <a:latin typeface="Arial Narrow" panose="020B0606020202030204" pitchFamily="34" charset="0"/>
              </a:rPr>
              <a:t>  [</a:t>
            </a:r>
            <a:r>
              <a:rPr lang="en-US" sz="750" dirty="0" err="1">
                <a:latin typeface="Arial Narrow" panose="020B0606020202030204" pitchFamily="34" charset="0"/>
              </a:rPr>
              <a:t>labeledImage</a:t>
            </a:r>
            <a:r>
              <a:rPr lang="en-US" sz="750" dirty="0">
                <a:latin typeface="Arial Narrow" panose="020B0606020202030204" pitchFamily="34" charset="0"/>
              </a:rPr>
              <a:t>, </a:t>
            </a:r>
            <a:r>
              <a:rPr lang="en-US" sz="750" dirty="0" err="1">
                <a:latin typeface="Arial Narrow" panose="020B0606020202030204" pitchFamily="34" charset="0"/>
              </a:rPr>
              <a:t>numObjects</a:t>
            </a:r>
            <a:r>
              <a:rPr lang="en-US" sz="750" dirty="0">
                <a:latin typeface="Arial Narrow" panose="020B0606020202030204" pitchFamily="34" charset="0"/>
              </a:rPr>
              <a:t>] = </a:t>
            </a:r>
            <a:r>
              <a:rPr lang="en-US" sz="750" dirty="0" err="1">
                <a:latin typeface="Arial Narrow" panose="020B0606020202030204" pitchFamily="34" charset="0"/>
              </a:rPr>
              <a:t>bwlabel</a:t>
            </a:r>
            <a:r>
              <a:rPr lang="en-US" sz="750" dirty="0">
                <a:latin typeface="Arial Narrow" panose="020B0606020202030204" pitchFamily="34" charset="0"/>
              </a:rPr>
              <a:t>(</a:t>
            </a:r>
            <a:r>
              <a:rPr lang="en-US" sz="750" dirty="0" err="1">
                <a:latin typeface="Arial Narrow" panose="020B0606020202030204" pitchFamily="34" charset="0"/>
              </a:rPr>
              <a:t>binaryImage</a:t>
            </a:r>
            <a:r>
              <a:rPr lang="en-US" sz="750" dirty="0">
                <a:latin typeface="Arial Narrow" panose="020B0606020202030204" pitchFamily="34" charset="0"/>
              </a:rPr>
              <a:t>);</a:t>
            </a:r>
          </a:p>
          <a:p>
            <a:r>
              <a:rPr lang="en-US" sz="750" dirty="0">
                <a:latin typeface="Arial Narrow" panose="020B0606020202030204" pitchFamily="34" charset="0"/>
              </a:rPr>
              <a:t>  </a:t>
            </a:r>
          </a:p>
          <a:p>
            <a:r>
              <a:rPr lang="en-US" sz="750" dirty="0">
                <a:latin typeface="Arial Narrow" panose="020B0606020202030204" pitchFamily="34" charset="0"/>
              </a:rPr>
              <a:t>  % Get properties of the labeled regions</a:t>
            </a:r>
          </a:p>
          <a:p>
            <a:r>
              <a:rPr lang="en-US" sz="750" dirty="0">
                <a:latin typeface="Arial Narrow" panose="020B0606020202030204" pitchFamily="34" charset="0"/>
              </a:rPr>
              <a:t>  stats = </a:t>
            </a:r>
            <a:r>
              <a:rPr lang="en-US" sz="750" dirty="0" err="1">
                <a:latin typeface="Arial Narrow" panose="020B0606020202030204" pitchFamily="34" charset="0"/>
              </a:rPr>
              <a:t>regionprops</a:t>
            </a:r>
            <a:r>
              <a:rPr lang="en-US" sz="750" dirty="0">
                <a:latin typeface="Arial Narrow" panose="020B0606020202030204" pitchFamily="34" charset="0"/>
              </a:rPr>
              <a:t>(</a:t>
            </a:r>
            <a:r>
              <a:rPr lang="en-US" sz="750" dirty="0" err="1">
                <a:latin typeface="Arial Narrow" panose="020B0606020202030204" pitchFamily="34" charset="0"/>
              </a:rPr>
              <a:t>labeledImage</a:t>
            </a:r>
            <a:r>
              <a:rPr lang="en-US" sz="750" dirty="0">
                <a:latin typeface="Arial Narrow" panose="020B0606020202030204" pitchFamily="34" charset="0"/>
              </a:rPr>
              <a:t>, 'Area', 'Perimeter', '</a:t>
            </a:r>
            <a:r>
              <a:rPr lang="en-US" sz="750" dirty="0" err="1">
                <a:latin typeface="Arial Narrow" panose="020B0606020202030204" pitchFamily="34" charset="0"/>
              </a:rPr>
              <a:t>BoundingBox</a:t>
            </a:r>
            <a:r>
              <a:rPr lang="en-US" sz="750" dirty="0">
                <a:latin typeface="Arial Narrow" panose="020B0606020202030204" pitchFamily="34" charset="0"/>
              </a:rPr>
              <a:t>', '</a:t>
            </a:r>
            <a:r>
              <a:rPr lang="en-US" sz="750" dirty="0" err="1">
                <a:latin typeface="Arial Narrow" panose="020B0606020202030204" pitchFamily="34" charset="0"/>
              </a:rPr>
              <a:t>MajorAxisLength</a:t>
            </a:r>
            <a:r>
              <a:rPr lang="en-US" sz="750" dirty="0">
                <a:latin typeface="Arial Narrow" panose="020B0606020202030204" pitchFamily="34" charset="0"/>
              </a:rPr>
              <a:t>', '</a:t>
            </a:r>
            <a:r>
              <a:rPr lang="en-US" sz="750" dirty="0" err="1">
                <a:latin typeface="Arial Narrow" panose="020B0606020202030204" pitchFamily="34" charset="0"/>
              </a:rPr>
              <a:t>MinorAxisLength</a:t>
            </a:r>
            <a:r>
              <a:rPr lang="en-US" sz="750" dirty="0">
                <a:latin typeface="Arial Narrow" panose="020B0606020202030204" pitchFamily="34" charset="0"/>
              </a:rPr>
              <a:t>');</a:t>
            </a:r>
          </a:p>
          <a:p>
            <a:r>
              <a:rPr lang="en-US" sz="750" dirty="0">
                <a:latin typeface="Arial Narrow" panose="020B0606020202030204" pitchFamily="34" charset="0"/>
              </a:rPr>
              <a:t>  </a:t>
            </a:r>
          </a:p>
          <a:p>
            <a:r>
              <a:rPr lang="en-US" sz="750" dirty="0">
                <a:latin typeface="Arial Narrow" panose="020B0606020202030204" pitchFamily="34" charset="0"/>
              </a:rPr>
              <a:t>  % Initialize feature structure</a:t>
            </a:r>
          </a:p>
          <a:p>
            <a:r>
              <a:rPr lang="en-US" sz="750" dirty="0">
                <a:latin typeface="Arial Narrow" panose="020B0606020202030204" pitchFamily="34" charset="0"/>
              </a:rPr>
              <a:t>  </a:t>
            </a:r>
            <a:r>
              <a:rPr lang="en-US" sz="750" dirty="0" err="1">
                <a:latin typeface="Arial Narrow" panose="020B0606020202030204" pitchFamily="34" charset="0"/>
              </a:rPr>
              <a:t>shapeFeatures</a:t>
            </a:r>
            <a:r>
              <a:rPr lang="en-US" sz="750" dirty="0">
                <a:latin typeface="Arial Narrow" panose="020B0606020202030204" pitchFamily="34" charset="0"/>
              </a:rPr>
              <a:t> = </a:t>
            </a:r>
            <a:r>
              <a:rPr lang="en-US" sz="750" dirty="0" err="1">
                <a:latin typeface="Arial Narrow" panose="020B0606020202030204" pitchFamily="34" charset="0"/>
              </a:rPr>
              <a:t>struct</a:t>
            </a:r>
            <a:r>
              <a:rPr lang="en-US" sz="750" dirty="0">
                <a:latin typeface="Arial Narrow" panose="020B0606020202030204" pitchFamily="34" charset="0"/>
              </a:rPr>
              <a:t>('Area', [], 'Perimeter', [], 'Circularity', [], '</a:t>
            </a:r>
            <a:r>
              <a:rPr lang="en-US" sz="750" dirty="0" err="1">
                <a:latin typeface="Arial Narrow" panose="020B0606020202030204" pitchFamily="34" charset="0"/>
              </a:rPr>
              <a:t>AspectRatio</a:t>
            </a:r>
            <a:r>
              <a:rPr lang="en-US" sz="750" dirty="0">
                <a:latin typeface="Arial Narrow" panose="020B0606020202030204" pitchFamily="34" charset="0"/>
              </a:rPr>
              <a:t>', []);</a:t>
            </a:r>
          </a:p>
          <a:p>
            <a:r>
              <a:rPr lang="en-US" sz="750" dirty="0">
                <a:latin typeface="Arial Narrow" panose="020B0606020202030204" pitchFamily="34" charset="0"/>
              </a:rPr>
              <a:t>  </a:t>
            </a:r>
          </a:p>
          <a:p>
            <a:r>
              <a:rPr lang="en-US" sz="750" dirty="0">
                <a:latin typeface="Arial Narrow" panose="020B0606020202030204" pitchFamily="34" charset="0"/>
              </a:rPr>
              <a:t>  % Compute features for each labeled region</a:t>
            </a:r>
          </a:p>
          <a:p>
            <a:r>
              <a:rPr lang="en-US" sz="750" dirty="0">
                <a:latin typeface="Arial Narrow" panose="020B0606020202030204" pitchFamily="34" charset="0"/>
              </a:rPr>
              <a:t>  for i = 1:numObjects</a:t>
            </a:r>
          </a:p>
          <a:p>
            <a:r>
              <a:rPr lang="en-US" sz="750" dirty="0">
                <a:latin typeface="Arial Narrow" panose="020B0606020202030204" pitchFamily="34" charset="0"/>
              </a:rPr>
              <a:t>    area = stats(i).Area;</a:t>
            </a:r>
          </a:p>
          <a:p>
            <a:r>
              <a:rPr lang="en-US" sz="750" dirty="0">
                <a:latin typeface="Arial Narrow" panose="020B0606020202030204" pitchFamily="34" charset="0"/>
              </a:rPr>
              <a:t>    perimeter = stats(i).Perimeter;</a:t>
            </a:r>
          </a:p>
          <a:p>
            <a:r>
              <a:rPr lang="en-US" sz="750" dirty="0">
                <a:latin typeface="Arial Narrow" panose="020B0606020202030204" pitchFamily="34" charset="0"/>
              </a:rPr>
              <a:t>    </a:t>
            </a:r>
            <a:r>
              <a:rPr lang="en-US" sz="750" dirty="0" err="1">
                <a:latin typeface="Arial Narrow" panose="020B0606020202030204" pitchFamily="34" charset="0"/>
              </a:rPr>
              <a:t>boundingBox</a:t>
            </a:r>
            <a:r>
              <a:rPr lang="en-US" sz="750" dirty="0">
                <a:latin typeface="Arial Narrow" panose="020B0606020202030204" pitchFamily="34" charset="0"/>
              </a:rPr>
              <a:t> = stats(i).</a:t>
            </a:r>
            <a:r>
              <a:rPr lang="en-US" sz="750" dirty="0" err="1">
                <a:latin typeface="Arial Narrow" panose="020B0606020202030204" pitchFamily="34" charset="0"/>
              </a:rPr>
              <a:t>BoundingBox</a:t>
            </a:r>
            <a:r>
              <a:rPr lang="en-US" sz="750" dirty="0">
                <a:latin typeface="Arial Narrow" panose="020B0606020202030204" pitchFamily="34" charset="0"/>
              </a:rPr>
              <a:t>;</a:t>
            </a:r>
          </a:p>
          <a:p>
            <a:r>
              <a:rPr lang="en-US" sz="750" dirty="0">
                <a:latin typeface="Arial Narrow" panose="020B0606020202030204" pitchFamily="34" charset="0"/>
              </a:rPr>
              <a:t>    </a:t>
            </a:r>
            <a:r>
              <a:rPr lang="en-US" sz="750" dirty="0" err="1">
                <a:latin typeface="Arial Narrow" panose="020B0606020202030204" pitchFamily="34" charset="0"/>
              </a:rPr>
              <a:t>majorAxisLength</a:t>
            </a:r>
            <a:r>
              <a:rPr lang="en-US" sz="750" dirty="0">
                <a:latin typeface="Arial Narrow" panose="020B0606020202030204" pitchFamily="34" charset="0"/>
              </a:rPr>
              <a:t> = stats(i).</a:t>
            </a:r>
            <a:r>
              <a:rPr lang="en-US" sz="750" dirty="0" err="1">
                <a:latin typeface="Arial Narrow" panose="020B0606020202030204" pitchFamily="34" charset="0"/>
              </a:rPr>
              <a:t>MajorAxisLength</a:t>
            </a:r>
            <a:r>
              <a:rPr lang="en-US" sz="750" dirty="0">
                <a:latin typeface="Arial Narrow" panose="020B0606020202030204" pitchFamily="34" charset="0"/>
              </a:rPr>
              <a:t>;</a:t>
            </a:r>
          </a:p>
          <a:p>
            <a:r>
              <a:rPr lang="en-US" sz="750" dirty="0">
                <a:latin typeface="Arial Narrow" panose="020B0606020202030204" pitchFamily="34" charset="0"/>
              </a:rPr>
              <a:t>    </a:t>
            </a:r>
            <a:r>
              <a:rPr lang="en-US" sz="750" dirty="0" err="1">
                <a:latin typeface="Arial Narrow" panose="020B0606020202030204" pitchFamily="34" charset="0"/>
              </a:rPr>
              <a:t>minorAxisLength</a:t>
            </a:r>
            <a:r>
              <a:rPr lang="en-US" sz="750" dirty="0">
                <a:latin typeface="Arial Narrow" panose="020B0606020202030204" pitchFamily="34" charset="0"/>
              </a:rPr>
              <a:t> = stats(i).</a:t>
            </a:r>
            <a:r>
              <a:rPr lang="en-US" sz="750" dirty="0" err="1">
                <a:latin typeface="Arial Narrow" panose="020B0606020202030204" pitchFamily="34" charset="0"/>
              </a:rPr>
              <a:t>MinorAxisLength</a:t>
            </a:r>
            <a:r>
              <a:rPr lang="en-US" sz="750" dirty="0">
                <a:latin typeface="Arial Narrow" panose="020B0606020202030204" pitchFamily="34" charset="0"/>
              </a:rPr>
              <a:t>;</a:t>
            </a:r>
          </a:p>
          <a:p>
            <a:r>
              <a:rPr lang="en-US" sz="750" dirty="0">
                <a:latin typeface="Arial Narrow" panose="020B0606020202030204" pitchFamily="34" charset="0"/>
              </a:rPr>
              <a:t>    </a:t>
            </a:r>
          </a:p>
          <a:p>
            <a:r>
              <a:rPr lang="en-US" sz="750" dirty="0">
                <a:latin typeface="Arial Narrow" panose="020B0606020202030204" pitchFamily="34" charset="0"/>
              </a:rPr>
              <a:t>    % Circularity: 4*pi*Area / Perimeter^2</a:t>
            </a:r>
          </a:p>
          <a:p>
            <a:r>
              <a:rPr lang="en-US" sz="750" dirty="0">
                <a:latin typeface="Arial Narrow" panose="020B0606020202030204" pitchFamily="34" charset="0"/>
              </a:rPr>
              <a:t>    circularity = 4 * pi * area / (perimeter^2);</a:t>
            </a:r>
          </a:p>
          <a:p>
            <a:r>
              <a:rPr lang="en-US" sz="750" dirty="0">
                <a:latin typeface="Arial Narrow" panose="020B0606020202030204" pitchFamily="34" charset="0"/>
              </a:rPr>
              <a:t>    </a:t>
            </a:r>
          </a:p>
          <a:p>
            <a:r>
              <a:rPr lang="en-US" sz="750" dirty="0">
                <a:latin typeface="Arial Narrow" panose="020B0606020202030204" pitchFamily="34" charset="0"/>
              </a:rPr>
              <a:t>    % Aspect Ratio: Width / Height of the bounding box</a:t>
            </a:r>
          </a:p>
          <a:p>
            <a:r>
              <a:rPr lang="en-US" sz="750" dirty="0">
                <a:latin typeface="Arial Narrow" panose="020B0606020202030204" pitchFamily="34" charset="0"/>
              </a:rPr>
              <a:t>    </a:t>
            </a:r>
            <a:r>
              <a:rPr lang="en-US" sz="750" dirty="0" err="1">
                <a:latin typeface="Arial Narrow" panose="020B0606020202030204" pitchFamily="34" charset="0"/>
              </a:rPr>
              <a:t>aspectRatio</a:t>
            </a:r>
            <a:r>
              <a:rPr lang="en-US" sz="750" dirty="0">
                <a:latin typeface="Arial Narrow" panose="020B0606020202030204" pitchFamily="34" charset="0"/>
              </a:rPr>
              <a:t> = </a:t>
            </a:r>
            <a:r>
              <a:rPr lang="en-US" sz="750" dirty="0" err="1">
                <a:latin typeface="Arial Narrow" panose="020B0606020202030204" pitchFamily="34" charset="0"/>
              </a:rPr>
              <a:t>boundingBox</a:t>
            </a:r>
            <a:r>
              <a:rPr lang="en-US" sz="750" dirty="0">
                <a:latin typeface="Arial Narrow" panose="020B0606020202030204" pitchFamily="34" charset="0"/>
              </a:rPr>
              <a:t>(3) / </a:t>
            </a:r>
            <a:r>
              <a:rPr lang="en-US" sz="750" dirty="0" err="1">
                <a:latin typeface="Arial Narrow" panose="020B0606020202030204" pitchFamily="34" charset="0"/>
              </a:rPr>
              <a:t>boundingBox</a:t>
            </a:r>
            <a:r>
              <a:rPr lang="en-US" sz="750" dirty="0">
                <a:latin typeface="Arial Narrow" panose="020B0606020202030204" pitchFamily="34" charset="0"/>
              </a:rPr>
              <a:t>(4);</a:t>
            </a:r>
          </a:p>
          <a:p>
            <a:r>
              <a:rPr lang="en-US" sz="750" dirty="0">
                <a:latin typeface="Arial Narrow" panose="020B0606020202030204" pitchFamily="34" charset="0"/>
              </a:rPr>
              <a:t>    </a:t>
            </a:r>
          </a:p>
          <a:p>
            <a:r>
              <a:rPr lang="en-US" sz="750" dirty="0">
                <a:latin typeface="Arial Narrow" panose="020B0606020202030204" pitchFamily="34" charset="0"/>
              </a:rPr>
              <a:t>    % Store the features</a:t>
            </a:r>
          </a:p>
          <a:p>
            <a:r>
              <a:rPr lang="en-US" sz="750" dirty="0">
                <a:latin typeface="Arial Narrow" panose="020B0606020202030204" pitchFamily="34" charset="0"/>
              </a:rPr>
              <a:t>    </a:t>
            </a:r>
            <a:r>
              <a:rPr lang="en-US" sz="750" dirty="0" err="1">
                <a:latin typeface="Arial Narrow" panose="020B0606020202030204" pitchFamily="34" charset="0"/>
              </a:rPr>
              <a:t>shapeFeatures</a:t>
            </a:r>
            <a:r>
              <a:rPr lang="en-US" sz="750" dirty="0">
                <a:latin typeface="Arial Narrow" panose="020B0606020202030204" pitchFamily="34" charset="0"/>
              </a:rPr>
              <a:t>(i).Area = area;</a:t>
            </a:r>
          </a:p>
          <a:p>
            <a:r>
              <a:rPr lang="en-US" sz="750" dirty="0">
                <a:latin typeface="Arial Narrow" panose="020B0606020202030204" pitchFamily="34" charset="0"/>
              </a:rPr>
              <a:t>    </a:t>
            </a:r>
            <a:r>
              <a:rPr lang="en-US" sz="750" dirty="0" err="1">
                <a:latin typeface="Arial Narrow" panose="020B0606020202030204" pitchFamily="34" charset="0"/>
              </a:rPr>
              <a:t>shapeFeatures</a:t>
            </a:r>
            <a:r>
              <a:rPr lang="en-US" sz="750" dirty="0">
                <a:latin typeface="Arial Narrow" panose="020B0606020202030204" pitchFamily="34" charset="0"/>
              </a:rPr>
              <a:t>(i).Perimeter = perimeter;</a:t>
            </a:r>
          </a:p>
          <a:p>
            <a:r>
              <a:rPr lang="en-US" sz="750" dirty="0">
                <a:latin typeface="Arial Narrow" panose="020B0606020202030204" pitchFamily="34" charset="0"/>
              </a:rPr>
              <a:t>    </a:t>
            </a:r>
            <a:r>
              <a:rPr lang="en-US" sz="750" dirty="0" err="1">
                <a:latin typeface="Arial Narrow" panose="020B0606020202030204" pitchFamily="34" charset="0"/>
              </a:rPr>
              <a:t>shapeFeatures</a:t>
            </a:r>
            <a:r>
              <a:rPr lang="en-US" sz="750" dirty="0">
                <a:latin typeface="Arial Narrow" panose="020B0606020202030204" pitchFamily="34" charset="0"/>
              </a:rPr>
              <a:t>(i).Circularity = circularity;</a:t>
            </a:r>
          </a:p>
          <a:p>
            <a:r>
              <a:rPr lang="en-US" sz="750" dirty="0">
                <a:latin typeface="Arial Narrow" panose="020B0606020202030204" pitchFamily="34" charset="0"/>
              </a:rPr>
              <a:t>    </a:t>
            </a:r>
            <a:r>
              <a:rPr lang="en-US" sz="750" dirty="0" err="1">
                <a:latin typeface="Arial Narrow" panose="020B0606020202030204" pitchFamily="34" charset="0"/>
              </a:rPr>
              <a:t>shapeFeatures</a:t>
            </a:r>
            <a:r>
              <a:rPr lang="en-US" sz="750" dirty="0">
                <a:latin typeface="Arial Narrow" panose="020B0606020202030204" pitchFamily="34" charset="0"/>
              </a:rPr>
              <a:t>(i).</a:t>
            </a:r>
            <a:r>
              <a:rPr lang="en-US" sz="750" dirty="0" err="1">
                <a:latin typeface="Arial Narrow" panose="020B0606020202030204" pitchFamily="34" charset="0"/>
              </a:rPr>
              <a:t>AspectRatio</a:t>
            </a:r>
            <a:r>
              <a:rPr lang="en-US" sz="750" dirty="0">
                <a:latin typeface="Arial Narrow" panose="020B0606020202030204" pitchFamily="34" charset="0"/>
              </a:rPr>
              <a:t> = </a:t>
            </a:r>
            <a:r>
              <a:rPr lang="en-US" sz="750" dirty="0" err="1">
                <a:latin typeface="Arial Narrow" panose="020B0606020202030204" pitchFamily="34" charset="0"/>
              </a:rPr>
              <a:t>aspectRatio</a:t>
            </a:r>
            <a:r>
              <a:rPr lang="en-US" sz="750" dirty="0">
                <a:latin typeface="Arial Narrow" panose="020B0606020202030204" pitchFamily="34" charset="0"/>
              </a:rPr>
              <a:t>;</a:t>
            </a:r>
          </a:p>
          <a:p>
            <a:r>
              <a:rPr lang="en-US" sz="750" dirty="0">
                <a:latin typeface="Arial Narrow" panose="020B0606020202030204" pitchFamily="34" charset="0"/>
              </a:rPr>
              <a:t>  end</a:t>
            </a:r>
          </a:p>
          <a:p>
            <a:r>
              <a:rPr lang="en-US" sz="750" dirty="0">
                <a:latin typeface="Arial Narrow" panose="020B0606020202030204" pitchFamily="34" charset="0"/>
              </a:rPr>
              <a:t>end</a:t>
            </a:r>
          </a:p>
          <a:p>
            <a:endParaRPr lang="en-US" sz="750" dirty="0">
              <a:latin typeface="Arial Narrow" panose="020B0606020202030204" pitchFamily="34" charset="0"/>
            </a:endParaRPr>
          </a:p>
          <a:p>
            <a:endParaRPr lang="en-US" sz="750" dirty="0">
              <a:latin typeface="Arial Narrow" panose="020B0606020202030204" pitchFamily="34" charset="0"/>
            </a:endParaRPr>
          </a:p>
        </p:txBody>
      </p:sp>
      <p:sp>
        <p:nvSpPr>
          <p:cNvPr id="6" name="Rectangle 5"/>
          <p:cNvSpPr/>
          <p:nvPr/>
        </p:nvSpPr>
        <p:spPr>
          <a:xfrm>
            <a:off x="4848727" y="1311686"/>
            <a:ext cx="4169847" cy="1246495"/>
          </a:xfrm>
          <a:prstGeom prst="rect">
            <a:avLst/>
          </a:prstGeom>
        </p:spPr>
        <p:txBody>
          <a:bodyPr wrap="square">
            <a:spAutoFit/>
          </a:bodyPr>
          <a:lstStyle/>
          <a:p>
            <a:r>
              <a:rPr lang="en-US" sz="750" dirty="0">
                <a:latin typeface="Arial Narrow" panose="020B0606020202030204" pitchFamily="34" charset="0"/>
              </a:rPr>
              <a:t>image = </a:t>
            </a:r>
            <a:r>
              <a:rPr lang="en-US" sz="750" dirty="0" err="1">
                <a:latin typeface="Arial Narrow" panose="020B0606020202030204" pitchFamily="34" charset="0"/>
              </a:rPr>
              <a:t>imread</a:t>
            </a:r>
            <a:r>
              <a:rPr lang="en-US" sz="750" dirty="0">
                <a:latin typeface="Arial Narrow" panose="020B0606020202030204" pitchFamily="34" charset="0"/>
              </a:rPr>
              <a:t>('case016_tumor.png'); A=uint8(image(:,:,3));</a:t>
            </a:r>
          </a:p>
          <a:p>
            <a:endParaRPr lang="en-US" sz="750" dirty="0">
              <a:latin typeface="Arial Narrow" panose="020B0606020202030204" pitchFamily="34" charset="0"/>
            </a:endParaRPr>
          </a:p>
          <a:p>
            <a:r>
              <a:rPr lang="en-US" sz="750" dirty="0">
                <a:latin typeface="Arial Narrow" panose="020B0606020202030204" pitchFamily="34" charset="0"/>
              </a:rPr>
              <a:t>% Convert the grayscale image to a binary image using 0 as threshold</a:t>
            </a:r>
          </a:p>
          <a:p>
            <a:r>
              <a:rPr lang="en-US" sz="750" dirty="0" err="1">
                <a:latin typeface="Arial Narrow" panose="020B0606020202030204" pitchFamily="34" charset="0"/>
              </a:rPr>
              <a:t>binaryImage</a:t>
            </a:r>
            <a:r>
              <a:rPr lang="en-US" sz="750" dirty="0">
                <a:latin typeface="Arial Narrow" panose="020B0606020202030204" pitchFamily="34" charset="0"/>
              </a:rPr>
              <a:t> = im2bw(A, 0);</a:t>
            </a:r>
          </a:p>
          <a:p>
            <a:endParaRPr lang="en-US" sz="750" dirty="0">
              <a:latin typeface="Arial Narrow" panose="020B0606020202030204" pitchFamily="34" charset="0"/>
            </a:endParaRPr>
          </a:p>
          <a:p>
            <a:r>
              <a:rPr lang="en-US" sz="750" dirty="0">
                <a:latin typeface="Arial Narrow" panose="020B0606020202030204" pitchFamily="34" charset="0"/>
              </a:rPr>
              <a:t>% Compute shape </a:t>
            </a:r>
            <a:r>
              <a:rPr lang="en-US" sz="750" dirty="0" err="1">
                <a:latin typeface="Arial Narrow" panose="020B0606020202030204" pitchFamily="34" charset="0"/>
              </a:rPr>
              <a:t>radiomics</a:t>
            </a:r>
            <a:r>
              <a:rPr lang="en-US" sz="750" dirty="0">
                <a:latin typeface="Arial Narrow" panose="020B0606020202030204" pitchFamily="34" charset="0"/>
              </a:rPr>
              <a:t> features</a:t>
            </a:r>
          </a:p>
          <a:p>
            <a:r>
              <a:rPr lang="en-US" sz="750" dirty="0">
                <a:latin typeface="Arial Narrow" panose="020B0606020202030204" pitchFamily="34" charset="0"/>
              </a:rPr>
              <a:t>features = </a:t>
            </a:r>
            <a:r>
              <a:rPr lang="en-US" sz="750" dirty="0" err="1">
                <a:latin typeface="Arial Narrow" panose="020B0606020202030204" pitchFamily="34" charset="0"/>
              </a:rPr>
              <a:t>computeShapeRadiomics</a:t>
            </a:r>
            <a:r>
              <a:rPr lang="en-US" sz="750" dirty="0">
                <a:latin typeface="Arial Narrow" panose="020B0606020202030204" pitchFamily="34" charset="0"/>
              </a:rPr>
              <a:t>(</a:t>
            </a:r>
            <a:r>
              <a:rPr lang="en-US" sz="750" dirty="0" err="1">
                <a:latin typeface="Arial Narrow" panose="020B0606020202030204" pitchFamily="34" charset="0"/>
              </a:rPr>
              <a:t>binaryImage</a:t>
            </a:r>
            <a:r>
              <a:rPr lang="en-US" sz="750" dirty="0">
                <a:latin typeface="Arial Narrow" panose="020B0606020202030204" pitchFamily="34" charset="0"/>
              </a:rPr>
              <a:t>);</a:t>
            </a:r>
          </a:p>
          <a:p>
            <a:endParaRPr lang="en-US" sz="750" dirty="0">
              <a:latin typeface="Arial Narrow" panose="020B0606020202030204" pitchFamily="34" charset="0"/>
            </a:endParaRPr>
          </a:p>
          <a:p>
            <a:r>
              <a:rPr lang="en-US" sz="750" dirty="0">
                <a:latin typeface="Arial Narrow" panose="020B0606020202030204" pitchFamily="34" charset="0"/>
              </a:rPr>
              <a:t>% Display the features</a:t>
            </a:r>
          </a:p>
          <a:p>
            <a:r>
              <a:rPr lang="en-US" sz="750" dirty="0" err="1">
                <a:latin typeface="Arial Narrow" panose="020B0606020202030204" pitchFamily="34" charset="0"/>
              </a:rPr>
              <a:t>disp</a:t>
            </a:r>
            <a:r>
              <a:rPr lang="en-US" sz="750" dirty="0">
                <a:latin typeface="Arial Narrow" panose="020B0606020202030204" pitchFamily="34" charset="0"/>
              </a:rPr>
              <a:t>(features);</a:t>
            </a:r>
          </a:p>
        </p:txBody>
      </p:sp>
      <p:sp>
        <p:nvSpPr>
          <p:cNvPr id="7" name="Rectangle 6"/>
          <p:cNvSpPr/>
          <p:nvPr/>
        </p:nvSpPr>
        <p:spPr>
          <a:xfrm>
            <a:off x="1157" y="861843"/>
            <a:ext cx="7124700" cy="369332"/>
          </a:xfrm>
          <a:prstGeom prst="rect">
            <a:avLst/>
          </a:prstGeom>
          <a:solidFill>
            <a:srgbClr val="00B050"/>
          </a:solidFill>
        </p:spPr>
        <p:txBody>
          <a:bodyPr wrap="square">
            <a:spAutoFit/>
          </a:bodyPr>
          <a:lstStyle/>
          <a:p>
            <a:r>
              <a:rPr lang="en-US" sz="1800" dirty="0">
                <a:solidFill>
                  <a:schemeClr val="bg1"/>
                </a:solidFill>
              </a:rPr>
              <a:t>A technical view on shape </a:t>
            </a:r>
            <a:r>
              <a:rPr lang="en-US" sz="1800" dirty="0" err="1">
                <a:solidFill>
                  <a:schemeClr val="bg1"/>
                </a:solidFill>
              </a:rPr>
              <a:t>Radiomics</a:t>
            </a:r>
            <a:endParaRPr lang="en-US" sz="1800" dirty="0">
              <a:solidFill>
                <a:schemeClr val="bg1"/>
              </a:solidFill>
            </a:endParaRPr>
          </a:p>
        </p:txBody>
      </p:sp>
      <p:sp>
        <p:nvSpPr>
          <p:cNvPr id="9" name="Rectangle 8"/>
          <p:cNvSpPr/>
          <p:nvPr/>
        </p:nvSpPr>
        <p:spPr>
          <a:xfrm>
            <a:off x="8145055" y="4853599"/>
            <a:ext cx="998945" cy="553998"/>
          </a:xfrm>
          <a:prstGeom prst="rect">
            <a:avLst/>
          </a:prstGeom>
        </p:spPr>
        <p:txBody>
          <a:bodyPr wrap="square">
            <a:spAutoFit/>
          </a:bodyPr>
          <a:lstStyle/>
          <a:p>
            <a:r>
              <a:rPr lang="en-US" sz="750" b="1" dirty="0">
                <a:latin typeface="Arial Narrow" panose="020B0606020202030204" pitchFamily="34" charset="0"/>
              </a:rPr>
              <a:t>Area = 9223</a:t>
            </a:r>
          </a:p>
          <a:p>
            <a:r>
              <a:rPr lang="en-US" sz="750" b="1" dirty="0">
                <a:latin typeface="Arial Narrow" panose="020B0606020202030204" pitchFamily="34" charset="0"/>
              </a:rPr>
              <a:t>Perimeter = 370.28</a:t>
            </a:r>
          </a:p>
          <a:p>
            <a:r>
              <a:rPr lang="en-US" sz="750" b="1" dirty="0">
                <a:solidFill>
                  <a:srgbClr val="FF0000"/>
                </a:solidFill>
                <a:latin typeface="Arial Narrow" panose="020B0606020202030204" pitchFamily="34" charset="0"/>
              </a:rPr>
              <a:t>Circularity = 0.8453</a:t>
            </a:r>
          </a:p>
          <a:p>
            <a:r>
              <a:rPr lang="en-US" sz="750" b="1" dirty="0" err="1">
                <a:latin typeface="Arial Narrow" panose="020B0606020202030204" pitchFamily="34" charset="0"/>
              </a:rPr>
              <a:t>AspectRatio</a:t>
            </a:r>
            <a:r>
              <a:rPr lang="en-US" sz="750" b="1" dirty="0">
                <a:latin typeface="Arial Narrow" panose="020B0606020202030204" pitchFamily="34" charset="0"/>
              </a:rPr>
              <a:t> = 1.1700</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63" y="2535098"/>
            <a:ext cx="2495111" cy="2106626"/>
          </a:xfrm>
          <a:prstGeom prst="rect">
            <a:avLst/>
          </a:prstGeom>
        </p:spPr>
      </p:pic>
      <p:sp>
        <p:nvSpPr>
          <p:cNvPr id="17" name="Rectangle 16"/>
          <p:cNvSpPr/>
          <p:nvPr/>
        </p:nvSpPr>
        <p:spPr>
          <a:xfrm>
            <a:off x="6625223" y="4640277"/>
            <a:ext cx="2451312" cy="230832"/>
          </a:xfrm>
          <a:prstGeom prst="rect">
            <a:avLst/>
          </a:prstGeom>
        </p:spPr>
        <p:txBody>
          <a:bodyPr wrap="none">
            <a:spAutoFit/>
          </a:bodyPr>
          <a:lstStyle/>
          <a:p>
            <a:pPr lvl="0" fontAlgn="b">
              <a:defRPr/>
            </a:pPr>
            <a:r>
              <a:rPr lang="en-US" sz="900" dirty="0">
                <a:solidFill>
                  <a:srgbClr val="000000"/>
                </a:solidFill>
                <a:latin typeface="Calibri" panose="020F0502020204030204" pitchFamily="34" charset="0"/>
              </a:rPr>
              <a:t>Benign mammary dysplasia confirmed by biopsy</a:t>
            </a:r>
          </a:p>
        </p:txBody>
      </p:sp>
      <p:sp>
        <p:nvSpPr>
          <p:cNvPr id="20" name="Rectangle 19"/>
          <p:cNvSpPr/>
          <p:nvPr/>
        </p:nvSpPr>
        <p:spPr>
          <a:xfrm>
            <a:off x="5340922" y="5185608"/>
            <a:ext cx="1020337" cy="553998"/>
          </a:xfrm>
          <a:prstGeom prst="rect">
            <a:avLst/>
          </a:prstGeom>
        </p:spPr>
        <p:txBody>
          <a:bodyPr wrap="square">
            <a:spAutoFit/>
          </a:bodyPr>
          <a:lstStyle/>
          <a:p>
            <a:r>
              <a:rPr lang="en-US" sz="750" b="1" dirty="0">
                <a:solidFill>
                  <a:srgbClr val="FF0000"/>
                </a:solidFill>
                <a:latin typeface="Arial Narrow" panose="020B0606020202030204" pitchFamily="34" charset="0"/>
              </a:rPr>
              <a:t>Area = 23534</a:t>
            </a:r>
          </a:p>
          <a:p>
            <a:r>
              <a:rPr lang="en-US" sz="750" b="1" dirty="0">
                <a:solidFill>
                  <a:srgbClr val="FF0000"/>
                </a:solidFill>
                <a:latin typeface="Arial Narrow" panose="020B0606020202030204" pitchFamily="34" charset="0"/>
              </a:rPr>
              <a:t>Perimeter = 812.37</a:t>
            </a:r>
          </a:p>
          <a:p>
            <a:r>
              <a:rPr lang="en-US" sz="750" b="1" dirty="0">
                <a:latin typeface="Arial Narrow" panose="020B0606020202030204" pitchFamily="34" charset="0"/>
              </a:rPr>
              <a:t>Circularity = 0.4481</a:t>
            </a:r>
          </a:p>
          <a:p>
            <a:r>
              <a:rPr lang="en-US" sz="750" b="1" dirty="0" err="1">
                <a:solidFill>
                  <a:srgbClr val="FF0000"/>
                </a:solidFill>
                <a:latin typeface="Arial Narrow" panose="020B0606020202030204" pitchFamily="34" charset="0"/>
              </a:rPr>
              <a:t>AspectRatio</a:t>
            </a:r>
            <a:r>
              <a:rPr lang="en-US" sz="750" b="1" dirty="0">
                <a:solidFill>
                  <a:srgbClr val="FF0000"/>
                </a:solidFill>
                <a:latin typeface="Arial Narrow" panose="020B0606020202030204" pitchFamily="34" charset="0"/>
              </a:rPr>
              <a:t> = 1.3889</a:t>
            </a:r>
          </a:p>
        </p:txBody>
      </p:sp>
      <p:graphicFrame>
        <p:nvGraphicFramePr>
          <p:cNvPr id="21" name="Table 20"/>
          <p:cNvGraphicFramePr>
            <a:graphicFrameLocks noGrp="1"/>
          </p:cNvGraphicFramePr>
          <p:nvPr>
            <p:extLst/>
          </p:nvPr>
        </p:nvGraphicFramePr>
        <p:xfrm>
          <a:off x="2581836" y="5733633"/>
          <a:ext cx="2934365" cy="167164"/>
        </p:xfrm>
        <a:graphic>
          <a:graphicData uri="http://schemas.openxmlformats.org/drawingml/2006/table">
            <a:tbl>
              <a:tblPr/>
              <a:tblGrid>
                <a:gridCol w="2934365">
                  <a:extLst>
                    <a:ext uri="{9D8B030D-6E8A-4147-A177-3AD203B41FA5}">
                      <a16:colId xmlns:a16="http://schemas.microsoft.com/office/drawing/2014/main" xmlns="" val="103097994"/>
                    </a:ext>
                  </a:extLst>
                </a:gridCol>
              </a:tblGrid>
              <a:tr h="167164">
                <a:tc>
                  <a:txBody>
                    <a:bodyPr/>
                    <a:lstStyle/>
                    <a:p>
                      <a:pPr algn="l" fontAlgn="b"/>
                      <a:r>
                        <a:rPr lang="en-US" sz="800" kern="1200" dirty="0">
                          <a:solidFill>
                            <a:srgbClr val="000000"/>
                          </a:solidFill>
                          <a:latin typeface="Calibri" panose="020F0502020204030204" pitchFamily="34" charset="0"/>
                          <a:ea typeface="+mn-ea"/>
                          <a:cs typeface="+mn-cs"/>
                        </a:rPr>
                        <a:t>Encapsulated papillary </a:t>
                      </a:r>
                      <a:r>
                        <a:rPr lang="en-US" sz="800" kern="1200" dirty="0" err="1">
                          <a:solidFill>
                            <a:srgbClr val="000000"/>
                          </a:solidFill>
                          <a:latin typeface="Calibri" panose="020F0502020204030204" pitchFamily="34" charset="0"/>
                          <a:ea typeface="+mn-ea"/>
                          <a:cs typeface="+mn-cs"/>
                        </a:rPr>
                        <a:t>carcinoma&amp;Ductal</a:t>
                      </a:r>
                      <a:r>
                        <a:rPr lang="en-US" sz="800" kern="1200" dirty="0">
                          <a:solidFill>
                            <a:srgbClr val="000000"/>
                          </a:solidFill>
                          <a:latin typeface="Calibri" panose="020F0502020204030204" pitchFamily="34" charset="0"/>
                          <a:ea typeface="+mn-ea"/>
                          <a:cs typeface="+mn-cs"/>
                        </a:rPr>
                        <a:t> carcinoma in situ (DCIS)</a:t>
                      </a:r>
                    </a:p>
                  </a:txBody>
                  <a:tcPr marL="7144" marR="7144" marT="7144" marB="34290" anchor="b">
                    <a:lnL>
                      <a:noFill/>
                    </a:lnL>
                    <a:lnR>
                      <a:noFill/>
                    </a:lnR>
                    <a:lnT>
                      <a:noFill/>
                    </a:lnT>
                    <a:lnB>
                      <a:noFill/>
                    </a:lnB>
                  </a:tcPr>
                </a:tc>
                <a:extLst>
                  <a:ext uri="{0D108BD9-81ED-4DB2-BD59-A6C34878D82A}">
                    <a16:rowId xmlns:a16="http://schemas.microsoft.com/office/drawing/2014/main" xmlns="" val="3163078937"/>
                  </a:ext>
                </a:extLst>
              </a:tr>
            </a:tbl>
          </a:graphicData>
        </a:graphic>
      </p:graphicFrame>
      <p:sp>
        <p:nvSpPr>
          <p:cNvPr id="23" name="Rectangle 22"/>
          <p:cNvSpPr/>
          <p:nvPr/>
        </p:nvSpPr>
        <p:spPr>
          <a:xfrm>
            <a:off x="6047176" y="5802693"/>
            <a:ext cx="4572000" cy="219291"/>
          </a:xfrm>
          <a:prstGeom prst="rect">
            <a:avLst/>
          </a:prstGeom>
        </p:spPr>
        <p:txBody>
          <a:bodyPr>
            <a:spAutoFit/>
          </a:bodyPr>
          <a:lstStyle/>
          <a:p>
            <a:r>
              <a:rPr lang="en-US" sz="825" dirty="0"/>
              <a:t>https://www.cancerimagingarchive.net/collection/breast-lesions-usg/</a:t>
            </a:r>
          </a:p>
        </p:txBody>
      </p:sp>
    </p:spTree>
    <p:extLst>
      <p:ext uri="{BB962C8B-B14F-4D97-AF65-F5344CB8AC3E}">
        <p14:creationId xmlns:p14="http://schemas.microsoft.com/office/powerpoint/2010/main" val="14007325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a:t>PyRadiomics</a:t>
            </a:r>
            <a:r>
              <a:rPr lang="en-US" dirty="0"/>
              <a:t> is an open-source Python package for extracting </a:t>
            </a:r>
            <a:r>
              <a:rPr lang="en-US" dirty="0" err="1"/>
              <a:t>radiomics</a:t>
            </a:r>
            <a:r>
              <a:rPr lang="en-US" dirty="0"/>
              <a:t> features from </a:t>
            </a:r>
            <a:r>
              <a:rPr lang="en-US"/>
              <a:t>medical images.</a:t>
            </a:r>
            <a:endParaRPr lang="en-US" dirty="0"/>
          </a:p>
          <a:p>
            <a:r>
              <a:rPr lang="en-US" dirty="0"/>
              <a:t>It aims to set a reference standard for </a:t>
            </a:r>
            <a:r>
              <a:rPr lang="en-US" dirty="0" err="1"/>
              <a:t>radiomics</a:t>
            </a:r>
            <a:r>
              <a:rPr lang="en-US" dirty="0"/>
              <a:t> analysis.</a:t>
            </a:r>
          </a:p>
          <a:p>
            <a:r>
              <a:rPr lang="en-US" dirty="0"/>
              <a:t>Provides a tested and maintained platform for easy and reproducible feature extraction.</a:t>
            </a:r>
          </a:p>
          <a:p>
            <a:r>
              <a:rPr lang="en-US" dirty="0"/>
              <a:t>Developers aim to raise awareness of </a:t>
            </a:r>
            <a:r>
              <a:rPr lang="en-US" dirty="0" err="1"/>
              <a:t>radiomics</a:t>
            </a:r>
            <a:r>
              <a:rPr lang="en-US" dirty="0"/>
              <a:t> and grow the community.</a:t>
            </a:r>
          </a:p>
          <a:p>
            <a:r>
              <a:rPr lang="en-US" dirty="0"/>
              <a:t>Supports feature extraction in both </a:t>
            </a:r>
            <a:r>
              <a:rPr lang="en-US" b="1" dirty="0"/>
              <a:t>2D and 3D</a:t>
            </a:r>
            <a:r>
              <a:rPr lang="en-US" dirty="0"/>
              <a:t>.</a:t>
            </a:r>
          </a:p>
          <a:p>
            <a:r>
              <a:rPr lang="en-US" dirty="0"/>
              <a:t>Can calculate single values per feature for a region of interest (segment-based) or generate feature maps (voxel-based).</a:t>
            </a:r>
          </a:p>
          <a:p>
            <a:r>
              <a:rPr lang="en-US" b="1" dirty="0"/>
              <a:t>Not intended for clinical use</a:t>
            </a:r>
            <a:r>
              <a:rPr lang="en-US" dirty="0"/>
              <a:t>.</a:t>
            </a:r>
          </a:p>
          <a:p>
            <a:endParaRPr lang="en-US" dirty="0"/>
          </a:p>
        </p:txBody>
      </p:sp>
      <p:pic>
        <p:nvPicPr>
          <p:cNvPr id="15362" name="Picture 2" descr="PyRadiomics (Radiomics Feature Extraction in Python) – NMMI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160734"/>
            <a:ext cx="3228975" cy="82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40954"/>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Περιγραφή 2Δ σχημάτων</a:t>
            </a:r>
            <a:endParaRPr lang="en-US" dirty="0"/>
          </a:p>
        </p:txBody>
      </p:sp>
      <p:sp>
        <p:nvSpPr>
          <p:cNvPr id="3" name="Content Placeholder 2"/>
          <p:cNvSpPr>
            <a:spLocks noGrp="1"/>
          </p:cNvSpPr>
          <p:nvPr>
            <p:ph idx="1"/>
          </p:nvPr>
        </p:nvSpPr>
        <p:spPr/>
        <p:txBody>
          <a:bodyPr/>
          <a:lstStyle/>
          <a:p>
            <a:r>
              <a:rPr lang="el-GR" dirty="0"/>
              <a:t>2Δ σχήματα μπορούν να </a:t>
            </a:r>
            <a:r>
              <a:rPr lang="el-GR" dirty="0" err="1"/>
              <a:t>περιγραφούν</a:t>
            </a:r>
            <a:r>
              <a:rPr lang="el-GR" dirty="0"/>
              <a:t> με διάφορους τρόπους όπως:</a:t>
            </a:r>
          </a:p>
          <a:p>
            <a:r>
              <a:rPr lang="el-GR" dirty="0"/>
              <a:t>Το περίγραμμα του σχήματος και χαρακτηριστικά όπως το μήκος του περιγράμματος και το πόσο συμπαγές είναι το σχήμα (</a:t>
            </a:r>
            <a:r>
              <a:rPr lang="en-US" dirty="0"/>
              <a:t>compactness</a:t>
            </a:r>
            <a:r>
              <a:rPr lang="el-GR" dirty="0"/>
              <a:t>)</a:t>
            </a:r>
            <a:r>
              <a:rPr lang="en-US" dirty="0"/>
              <a:t>.</a:t>
            </a:r>
          </a:p>
          <a:p>
            <a:r>
              <a:rPr lang="el-GR" dirty="0"/>
              <a:t>Με χαρακτηριστικά σχήματος είτε του περιγράμματος (περίμετρος, γωνίες), είτε συγκεκριμένων περιοχών του σχήματος.</a:t>
            </a:r>
          </a:p>
          <a:p>
            <a:r>
              <a:rPr lang="el-GR" dirty="0"/>
              <a:t>Η υπόθεση εργασίας είναι ότι κάθε σχήμα έχει μοναδικά χαρακτηριστικά που θα επιτρέψουν την μονοσήμαντη περιγραφή του.</a:t>
            </a:r>
          </a:p>
          <a:p>
            <a:endParaRPr lang="en-US" dirty="0"/>
          </a:p>
        </p:txBody>
      </p:sp>
    </p:spTree>
    <p:extLst>
      <p:ext uri="{BB962C8B-B14F-4D97-AF65-F5344CB8AC3E}">
        <p14:creationId xmlns:p14="http://schemas.microsoft.com/office/powerpoint/2010/main" val="239316324"/>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AE5B5E-C9FB-48AA-9B47-5F285ED32897}"/>
              </a:ext>
            </a:extLst>
          </p:cNvPr>
          <p:cNvSpPr>
            <a:spLocks noGrp="1"/>
          </p:cNvSpPr>
          <p:nvPr>
            <p:ph type="title"/>
          </p:nvPr>
        </p:nvSpPr>
        <p:spPr/>
        <p:txBody>
          <a:bodyPr/>
          <a:lstStyle/>
          <a:p>
            <a:r>
              <a:rPr lang="en-US"/>
              <a:t>pyradiomics</a:t>
            </a:r>
          </a:p>
        </p:txBody>
      </p:sp>
      <p:sp>
        <p:nvSpPr>
          <p:cNvPr id="3" name="Content Placeholder 2">
            <a:extLst>
              <a:ext uri="{FF2B5EF4-FFF2-40B4-BE49-F238E27FC236}">
                <a16:creationId xmlns="" xmlns:a16="http://schemas.microsoft.com/office/drawing/2014/main" id="{7CAB17CE-8B1B-419E-9BA8-76792E74D7F4}"/>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A9DAB552-1055-4D5C-B45E-2BAFAFB9682D}"/>
              </a:ext>
            </a:extLst>
          </p:cNvPr>
          <p:cNvPicPr>
            <a:picLocks noChangeAspect="1"/>
          </p:cNvPicPr>
          <p:nvPr/>
        </p:nvPicPr>
        <p:blipFill rotWithShape="1">
          <a:blip r:embed="rId2"/>
          <a:srcRect t="4640" r="53937" b="14720"/>
          <a:stretch/>
        </p:blipFill>
        <p:spPr>
          <a:xfrm>
            <a:off x="1187624" y="1124744"/>
            <a:ext cx="9610756" cy="5257800"/>
          </a:xfrm>
          <a:prstGeom prst="rect">
            <a:avLst/>
          </a:prstGeom>
        </p:spPr>
      </p:pic>
    </p:spTree>
    <p:extLst>
      <p:ext uri="{BB962C8B-B14F-4D97-AF65-F5344CB8AC3E}">
        <p14:creationId xmlns:p14="http://schemas.microsoft.com/office/powerpoint/2010/main" val="1748778765"/>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Στατιστικές Ροπές</a:t>
            </a:r>
            <a:endParaRPr lang="en-US" dirty="0"/>
          </a:p>
        </p:txBody>
      </p:sp>
      <p:sp>
        <p:nvSpPr>
          <p:cNvPr id="3" name="Content Placeholder 2"/>
          <p:cNvSpPr>
            <a:spLocks noGrp="1"/>
          </p:cNvSpPr>
          <p:nvPr>
            <p:ph idx="1"/>
          </p:nvPr>
        </p:nvSpPr>
        <p:spPr/>
        <p:txBody>
          <a:bodyPr/>
          <a:lstStyle/>
          <a:p>
            <a:r>
              <a:rPr lang="el-GR" sz="2300" dirty="0"/>
              <a:t>Το σχήμα τμημάτων του περιγράμματος ή περιοχών εικόνας μπορεί να </a:t>
            </a:r>
            <a:r>
              <a:rPr lang="el-GR" sz="2300" dirty="0" err="1"/>
              <a:t>περιγραφεί</a:t>
            </a:r>
            <a:r>
              <a:rPr lang="el-GR" sz="2300" dirty="0"/>
              <a:t> ποσοτικά με τη χρήση στατιστικών ροπών (</a:t>
            </a:r>
            <a:r>
              <a:rPr lang="en-US" sz="2300" dirty="0"/>
              <a:t>moments</a:t>
            </a:r>
            <a:r>
              <a:rPr lang="el-GR" sz="2300" dirty="0"/>
              <a:t>), όπως είναι η μέση τιμή, η διακύμανση και οι ροπές υψηλότερης τάξης.</a:t>
            </a:r>
          </a:p>
          <a:p>
            <a:r>
              <a:rPr lang="el-GR" altLang="en-US" sz="2300" dirty="0"/>
              <a:t>Οι στατιστικές ροπές χρησιμοποιούνται για να υπολογίσουμε</a:t>
            </a:r>
            <a:r>
              <a:rPr lang="en-US" altLang="en-US" sz="2300" dirty="0"/>
              <a:t> </a:t>
            </a:r>
            <a:r>
              <a:rPr lang="el-GR" altLang="en-US" sz="2300" dirty="0"/>
              <a:t>το Εμβαδόν</a:t>
            </a:r>
            <a:r>
              <a:rPr lang="en-GB" altLang="en-US" sz="2300" dirty="0"/>
              <a:t>, </a:t>
            </a:r>
            <a:r>
              <a:rPr lang="el-GR" altLang="en-US" sz="2300" dirty="0"/>
              <a:t>τη θέση (π.χ. κέντρο)</a:t>
            </a:r>
            <a:r>
              <a:rPr lang="en-GB" altLang="en-US" sz="2300" dirty="0"/>
              <a:t>,</a:t>
            </a:r>
            <a:r>
              <a:rPr lang="el-GR" altLang="en-US" sz="2300" dirty="0"/>
              <a:t> άλλα και πιο περίπλοκα χαρακτηριστικά όπως η επιμήκυνση.</a:t>
            </a:r>
          </a:p>
          <a:p>
            <a:r>
              <a:rPr lang="el-GR" altLang="en-US" sz="2300" dirty="0"/>
              <a:t>Για μια εικόνα Α, όπου η φωτεινότητα κάθε </a:t>
            </a:r>
            <a:r>
              <a:rPr lang="el-GR" altLang="en-US" sz="2300" dirty="0" err="1"/>
              <a:t>εικονοστοιχείου</a:t>
            </a:r>
            <a:r>
              <a:rPr lang="el-GR" altLang="en-US" sz="2300" dirty="0"/>
              <a:t> υποδηλώνεται από </a:t>
            </a:r>
            <a:r>
              <a:rPr lang="el-GR" altLang="en-US" sz="2300" i="1" dirty="0"/>
              <a:t>A</a:t>
            </a:r>
            <a:r>
              <a:rPr lang="el-GR" altLang="en-US" sz="2300" dirty="0"/>
              <a:t>(</a:t>
            </a:r>
            <a:r>
              <a:rPr lang="el-GR" altLang="en-US" sz="2300" i="1" dirty="0"/>
              <a:t>i</a:t>
            </a:r>
            <a:r>
              <a:rPr lang="el-GR" altLang="en-US" sz="2300" dirty="0"/>
              <a:t>, </a:t>
            </a:r>
            <a:r>
              <a:rPr lang="el-GR" altLang="en-US" sz="2300" i="1" dirty="0"/>
              <a:t>j</a:t>
            </a:r>
            <a:r>
              <a:rPr lang="el-GR" altLang="en-US" sz="2300" dirty="0"/>
              <a:t>), η στατιστική ροπή της τάξης k + l δίνεται από:</a:t>
            </a:r>
            <a:endParaRPr lang="el-GR" sz="2300" dirty="0"/>
          </a:p>
        </p:txBody>
      </p:sp>
      <p:graphicFrame>
        <p:nvGraphicFramePr>
          <p:cNvPr id="6" name="Object 4"/>
          <p:cNvGraphicFramePr>
            <a:graphicFrameLocks noChangeAspect="1"/>
          </p:cNvGraphicFramePr>
          <p:nvPr>
            <p:extLst/>
          </p:nvPr>
        </p:nvGraphicFramePr>
        <p:xfrm>
          <a:off x="2051720" y="4941168"/>
          <a:ext cx="5295900" cy="1385888"/>
        </p:xfrm>
        <a:graphic>
          <a:graphicData uri="http://schemas.openxmlformats.org/presentationml/2006/ole">
            <mc:AlternateContent xmlns:mc="http://schemas.openxmlformats.org/markup-compatibility/2006">
              <mc:Choice xmlns:v="urn:schemas-microsoft-com:vml" Requires="v">
                <p:oleObj spid="_x0000_s9224" name="Equation" r:id="rId3" imgW="1358640" imgH="355320" progId="Equation.3">
                  <p:embed/>
                </p:oleObj>
              </mc:Choice>
              <mc:Fallback>
                <p:oleObj name="Equation" r:id="rId3" imgW="1358640" imgH="355320" progId="Equation.3">
                  <p:embed/>
                  <p:pic>
                    <p:nvPicPr>
                      <p:cNvPr id="6" name="Object 4"/>
                      <p:cNvPicPr>
                        <a:picLocks noChangeAspect="1" noChangeArrowheads="1"/>
                      </p:cNvPicPr>
                      <p:nvPr/>
                    </p:nvPicPr>
                    <p:blipFill>
                      <a:blip r:embed="rId4"/>
                      <a:srcRect/>
                      <a:stretch>
                        <a:fillRect/>
                      </a:stretch>
                    </p:blipFill>
                    <p:spPr bwMode="auto">
                      <a:xfrm>
                        <a:off x="2051720" y="4941168"/>
                        <a:ext cx="5295900" cy="1385888"/>
                      </a:xfrm>
                      <a:prstGeom prst="rect">
                        <a:avLst/>
                      </a:prstGeom>
                    </p:spPr>
                  </p:pic>
                </p:oleObj>
              </mc:Fallback>
            </mc:AlternateContent>
          </a:graphicData>
        </a:graphic>
      </p:graphicFrame>
    </p:spTree>
    <p:extLst>
      <p:ext uri="{BB962C8B-B14F-4D97-AF65-F5344CB8AC3E}">
        <p14:creationId xmlns:p14="http://schemas.microsoft.com/office/powerpoint/2010/main" val="1477193412"/>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138906" y="1340768"/>
            <a:ext cx="9144000" cy="44196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el-GR" altLang="en-US" dirty="0"/>
              <a:t>Η εξαγωγή χαρακτηριστικών από το </a:t>
            </a:r>
            <a:r>
              <a:rPr lang="el-GR" altLang="en-US" dirty="0" err="1"/>
              <a:t>τμηματοποιημένο</a:t>
            </a:r>
            <a:r>
              <a:rPr lang="el-GR" altLang="en-US" dirty="0"/>
              <a:t> περίγραμμα ή περιοχή εικόνας συμπεριλαμβάνει:</a:t>
            </a:r>
          </a:p>
          <a:p>
            <a:pPr lvl="1">
              <a:lnSpc>
                <a:spcPct val="90000"/>
              </a:lnSpc>
            </a:pPr>
            <a:r>
              <a:rPr lang="el-GR" altLang="en-US" sz="2000" dirty="0"/>
              <a:t>Το εμβαδό μιας δυαδικής εικόνας που μπορεί να υπολογιστεί προσθέτοντας απλώς τις τιμές των </a:t>
            </a:r>
            <a:r>
              <a:rPr lang="el-GR" altLang="en-US" sz="2000" dirty="0" err="1"/>
              <a:t>εικονοστοιχείων</a:t>
            </a:r>
            <a:r>
              <a:rPr lang="el-GR" altLang="en-US" sz="2000" dirty="0"/>
              <a:t> στη γειτονιά (4- ή 8-γειτνίαση).</a:t>
            </a:r>
          </a:p>
          <a:p>
            <a:pPr lvl="1">
              <a:lnSpc>
                <a:spcPct val="90000"/>
              </a:lnSpc>
            </a:pPr>
            <a:r>
              <a:rPr lang="el-GR" altLang="en-US" sz="2000" dirty="0"/>
              <a:t>Περίμετρος που λαμβάνεται προσθέτοντας τα </a:t>
            </a:r>
            <a:r>
              <a:rPr lang="el-GR" altLang="en-US" sz="2000" dirty="0" err="1"/>
              <a:t>εικονοστειχεία</a:t>
            </a:r>
            <a:r>
              <a:rPr lang="el-GR" altLang="en-US" sz="2000" dirty="0"/>
              <a:t> του περιγράμματος.</a:t>
            </a:r>
          </a:p>
          <a:p>
            <a:pPr lvl="1">
              <a:lnSpc>
                <a:spcPct val="90000"/>
              </a:lnSpc>
            </a:pPr>
            <a:r>
              <a:rPr lang="el-GR" altLang="en-US" sz="2000" dirty="0"/>
              <a:t>Το </a:t>
            </a:r>
            <a:r>
              <a:rPr lang="en-US" altLang="en-US" sz="2000" dirty="0"/>
              <a:t>compactness </a:t>
            </a:r>
            <a:r>
              <a:rPr lang="el-GR" altLang="en-US" sz="2000" dirty="0"/>
              <a:t>που είναι μια βασική μέτρηση που σχετίζεται με την κυκλικότητα της περιοχής.</a:t>
            </a:r>
          </a:p>
          <a:p>
            <a:pPr>
              <a:lnSpc>
                <a:spcPct val="90000"/>
              </a:lnSpc>
            </a:pPr>
            <a:r>
              <a:rPr lang="el-GR" altLang="en-US" dirty="0">
                <a:solidFill>
                  <a:srgbClr val="FF0000"/>
                </a:solidFill>
              </a:rPr>
              <a:t>Οι στατιστικές ροπές μηδενικής και πρώτης τάξης δίνουν το εμβαδόν και το κέντρο βάρους</a:t>
            </a:r>
            <a:r>
              <a:rPr lang="el-GR" altLang="en-US" dirty="0"/>
              <a:t>.</a:t>
            </a:r>
          </a:p>
          <a:p>
            <a:pPr marL="0" indent="0">
              <a:lnSpc>
                <a:spcPct val="80000"/>
              </a:lnSpc>
              <a:buNone/>
            </a:pPr>
            <a:endParaRPr lang="en-GB" altLang="en-US" dirty="0"/>
          </a:p>
        </p:txBody>
      </p:sp>
      <p:sp>
        <p:nvSpPr>
          <p:cNvPr id="5"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a:t>
            </a:r>
            <a:endParaRPr lang="en-US" kern="0" dirty="0"/>
          </a:p>
        </p:txBody>
      </p:sp>
    </p:spTree>
    <p:extLst>
      <p:ext uri="{BB962C8B-B14F-4D97-AF65-F5344CB8AC3E}">
        <p14:creationId xmlns:p14="http://schemas.microsoft.com/office/powerpoint/2010/main" val="4232202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1" name="Object 3"/>
          <p:cNvGraphicFramePr>
            <a:graphicFrameLocks noGrp="1" noChangeAspect="1"/>
          </p:cNvGraphicFramePr>
          <p:nvPr>
            <p:ph sz="quarter" idx="1"/>
            <p:extLst/>
          </p:nvPr>
        </p:nvGraphicFramePr>
        <p:xfrm>
          <a:off x="3868738" y="2151063"/>
          <a:ext cx="4900612" cy="3087687"/>
        </p:xfrm>
        <a:graphic>
          <a:graphicData uri="http://schemas.openxmlformats.org/presentationml/2006/ole">
            <mc:AlternateContent xmlns:mc="http://schemas.openxmlformats.org/markup-compatibility/2006">
              <mc:Choice xmlns:v="urn:schemas-microsoft-com:vml" Requires="v">
                <p:oleObj spid="_x0000_s10254" name="Equation" r:id="rId3" imgW="2539800" imgH="1600200" progId="Equation.3">
                  <p:embed/>
                </p:oleObj>
              </mc:Choice>
              <mc:Fallback>
                <p:oleObj name="Equation" r:id="rId3" imgW="2539800" imgH="1600200" progId="Equation.3">
                  <p:embed/>
                  <p:pic>
                    <p:nvPicPr>
                      <p:cNvPr id="124931" name="Object 3"/>
                      <p:cNvPicPr>
                        <a:picLocks noChangeAspect="1" noChangeArrowheads="1"/>
                      </p:cNvPicPr>
                      <p:nvPr/>
                    </p:nvPicPr>
                    <p:blipFill>
                      <a:blip r:embed="rId4"/>
                      <a:srcRect/>
                      <a:stretch>
                        <a:fillRect/>
                      </a:stretch>
                    </p:blipFill>
                    <p:spPr bwMode="auto">
                      <a:xfrm>
                        <a:off x="3868738" y="2151063"/>
                        <a:ext cx="4900612" cy="3087687"/>
                      </a:xfrm>
                      <a:prstGeom prst="rect">
                        <a:avLst/>
                      </a:prstGeom>
                    </p:spPr>
                  </p:pic>
                </p:oleObj>
              </mc:Fallback>
            </mc:AlternateContent>
          </a:graphicData>
        </a:graphic>
      </p:graphicFrame>
      <p:graphicFrame>
        <p:nvGraphicFramePr>
          <p:cNvPr id="124932" name="Object 4"/>
          <p:cNvGraphicFramePr>
            <a:graphicFrameLocks noGrp="1" noChangeAspect="1"/>
          </p:cNvGraphicFramePr>
          <p:nvPr>
            <p:ph sz="quarter" idx="2"/>
            <p:extLst/>
          </p:nvPr>
        </p:nvGraphicFramePr>
        <p:xfrm>
          <a:off x="2517962" y="5436455"/>
          <a:ext cx="3219450" cy="750887"/>
        </p:xfrm>
        <a:graphic>
          <a:graphicData uri="http://schemas.openxmlformats.org/presentationml/2006/ole">
            <mc:AlternateContent xmlns:mc="http://schemas.openxmlformats.org/markup-compatibility/2006">
              <mc:Choice xmlns:v="urn:schemas-microsoft-com:vml" Requires="v">
                <p:oleObj spid="_x0000_s10255" name="Equation" r:id="rId5" imgW="1523880" imgH="355320" progId="Equation.3">
                  <p:embed/>
                </p:oleObj>
              </mc:Choice>
              <mc:Fallback>
                <p:oleObj name="Equation" r:id="rId5" imgW="1523880" imgH="355320" progId="Equation.3">
                  <p:embed/>
                  <p:pic>
                    <p:nvPicPr>
                      <p:cNvPr id="124932" name="Object 4"/>
                      <p:cNvPicPr>
                        <a:picLocks noChangeAspect="1" noChangeArrowheads="1"/>
                      </p:cNvPicPr>
                      <p:nvPr/>
                    </p:nvPicPr>
                    <p:blipFill>
                      <a:blip r:embed="rId6"/>
                      <a:srcRect/>
                      <a:stretch>
                        <a:fillRect/>
                      </a:stretch>
                    </p:blipFill>
                    <p:spPr bwMode="auto">
                      <a:xfrm>
                        <a:off x="2517962" y="5436455"/>
                        <a:ext cx="3219450" cy="750887"/>
                      </a:xfrm>
                      <a:prstGeom prst="rect">
                        <a:avLst/>
                      </a:prstGeom>
                    </p:spPr>
                  </p:pic>
                </p:oleObj>
              </mc:Fallback>
            </mc:AlternateContent>
          </a:graphicData>
        </a:graphic>
      </p:graphicFrame>
      <p:sp>
        <p:nvSpPr>
          <p:cNvPr id="3" name="Rectangle 2"/>
          <p:cNvSpPr/>
          <p:nvPr/>
        </p:nvSpPr>
        <p:spPr>
          <a:xfrm>
            <a:off x="438150" y="1437746"/>
            <a:ext cx="6254917" cy="461665"/>
          </a:xfrm>
          <a:prstGeom prst="rect">
            <a:avLst/>
          </a:prstGeom>
        </p:spPr>
        <p:txBody>
          <a:bodyPr wrap="none">
            <a:spAutoFit/>
          </a:bodyPr>
          <a:lstStyle/>
          <a:p>
            <a:r>
              <a:rPr lang="el-GR" altLang="en-US" dirty="0">
                <a:solidFill>
                  <a:srgbClr val="FF0000"/>
                </a:solidFill>
              </a:rPr>
              <a:t>Το εμβαδόν δίνεται από την στατιστική ροπή</a:t>
            </a:r>
            <a:r>
              <a:rPr lang="en-GB" altLang="en-US" dirty="0">
                <a:solidFill>
                  <a:srgbClr val="FF0000"/>
                </a:solidFill>
              </a:rPr>
              <a:t> </a:t>
            </a:r>
            <a:r>
              <a:rPr lang="en-GB" altLang="en-US" i="1" dirty="0">
                <a:solidFill>
                  <a:srgbClr val="FF0000"/>
                </a:solidFill>
              </a:rPr>
              <a:t>m</a:t>
            </a:r>
            <a:r>
              <a:rPr lang="en-GB" altLang="en-US" i="1" baseline="-25000" dirty="0">
                <a:solidFill>
                  <a:srgbClr val="FF0000"/>
                </a:solidFill>
              </a:rPr>
              <a:t>00</a:t>
            </a:r>
            <a:endParaRPr lang="en-US" dirty="0"/>
          </a:p>
        </p:txBody>
      </p:sp>
      <p:sp>
        <p:nvSpPr>
          <p:cNvPr id="57"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Εμβαδόν</a:t>
            </a:r>
            <a:endParaRPr lang="en-US" kern="0" dirty="0"/>
          </a:p>
        </p:txBody>
      </p:sp>
      <p:sp>
        <p:nvSpPr>
          <p:cNvPr id="5" name="Rectangle 4"/>
          <p:cNvSpPr/>
          <p:nvPr/>
        </p:nvSpPr>
        <p:spPr>
          <a:xfrm>
            <a:off x="-59439" y="2272975"/>
            <a:ext cx="901209" cy="461665"/>
          </a:xfrm>
          <a:prstGeom prst="rect">
            <a:avLst/>
          </a:prstGeom>
        </p:spPr>
        <p:txBody>
          <a:bodyPr wrap="none">
            <a:spAutoFit/>
          </a:bodyPr>
          <a:lstStyle/>
          <a:p>
            <a:r>
              <a:rPr lang="el-GR" altLang="en-US" i="1" dirty="0"/>
              <a:t>A</a:t>
            </a:r>
            <a:r>
              <a:rPr lang="el-GR" altLang="en-US" dirty="0"/>
              <a:t>(</a:t>
            </a:r>
            <a:r>
              <a:rPr lang="el-GR" altLang="en-US" i="1" dirty="0"/>
              <a:t>i</a:t>
            </a:r>
            <a:r>
              <a:rPr lang="el-GR" altLang="en-US" dirty="0"/>
              <a:t>, </a:t>
            </a:r>
            <a:r>
              <a:rPr lang="el-GR" altLang="en-US" i="1" dirty="0"/>
              <a:t>j</a:t>
            </a:r>
            <a:r>
              <a:rPr lang="el-GR" altLang="en-US" dirty="0"/>
              <a:t>)</a:t>
            </a:r>
            <a:endParaRPr lang="en-US" dirty="0"/>
          </a:p>
        </p:txBody>
      </p:sp>
      <p:grpSp>
        <p:nvGrpSpPr>
          <p:cNvPr id="6" name="Group 5"/>
          <p:cNvGrpSpPr/>
          <p:nvPr/>
        </p:nvGrpSpPr>
        <p:grpSpPr>
          <a:xfrm>
            <a:off x="781050" y="1943100"/>
            <a:ext cx="2647950" cy="2511159"/>
            <a:chOff x="781050" y="1943100"/>
            <a:chExt cx="2647950" cy="2511159"/>
          </a:xfrm>
        </p:grpSpPr>
        <p:sp>
          <p:nvSpPr>
            <p:cNvPr id="124933" name="Rectangle 5"/>
            <p:cNvSpPr>
              <a:spLocks noChangeArrowheads="1"/>
            </p:cNvSpPr>
            <p:nvPr/>
          </p:nvSpPr>
          <p:spPr bwMode="auto">
            <a:xfrm>
              <a:off x="781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Rectangle 6"/>
            <p:cNvSpPr>
              <a:spLocks noChangeArrowheads="1"/>
            </p:cNvSpPr>
            <p:nvPr/>
          </p:nvSpPr>
          <p:spPr bwMode="auto">
            <a:xfrm>
              <a:off x="1162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5" name="Rectangle 7"/>
            <p:cNvSpPr>
              <a:spLocks noChangeArrowheads="1"/>
            </p:cNvSpPr>
            <p:nvPr/>
          </p:nvSpPr>
          <p:spPr bwMode="auto">
            <a:xfrm>
              <a:off x="1543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6" name="Rectangle 8"/>
            <p:cNvSpPr>
              <a:spLocks noChangeArrowheads="1"/>
            </p:cNvSpPr>
            <p:nvPr/>
          </p:nvSpPr>
          <p:spPr bwMode="auto">
            <a:xfrm>
              <a:off x="781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7" name="Rectangle 9"/>
            <p:cNvSpPr>
              <a:spLocks noChangeArrowheads="1"/>
            </p:cNvSpPr>
            <p:nvPr/>
          </p:nvSpPr>
          <p:spPr bwMode="auto">
            <a:xfrm>
              <a:off x="1543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8" name="Rectangle 10"/>
            <p:cNvSpPr>
              <a:spLocks noChangeArrowheads="1"/>
            </p:cNvSpPr>
            <p:nvPr/>
          </p:nvSpPr>
          <p:spPr bwMode="auto">
            <a:xfrm>
              <a:off x="781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9" name="Rectangle 11"/>
            <p:cNvSpPr>
              <a:spLocks noChangeArrowheads="1"/>
            </p:cNvSpPr>
            <p:nvPr/>
          </p:nvSpPr>
          <p:spPr bwMode="auto">
            <a:xfrm>
              <a:off x="1162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0" name="Rectangle 12"/>
            <p:cNvSpPr>
              <a:spLocks noChangeArrowheads="1"/>
            </p:cNvSpPr>
            <p:nvPr/>
          </p:nvSpPr>
          <p:spPr bwMode="auto">
            <a:xfrm>
              <a:off x="1543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1" name="Rectangle 13"/>
            <p:cNvSpPr>
              <a:spLocks noChangeArrowheads="1"/>
            </p:cNvSpPr>
            <p:nvPr/>
          </p:nvSpPr>
          <p:spPr bwMode="auto">
            <a:xfrm>
              <a:off x="1162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2" name="Rectangle 14"/>
            <p:cNvSpPr>
              <a:spLocks noChangeArrowheads="1"/>
            </p:cNvSpPr>
            <p:nvPr/>
          </p:nvSpPr>
          <p:spPr bwMode="auto">
            <a:xfrm>
              <a:off x="1924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3" name="Rectangle 15"/>
            <p:cNvSpPr>
              <a:spLocks noChangeArrowheads="1"/>
            </p:cNvSpPr>
            <p:nvPr/>
          </p:nvSpPr>
          <p:spPr bwMode="auto">
            <a:xfrm>
              <a:off x="2305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4" name="Rectangle 16"/>
            <p:cNvSpPr>
              <a:spLocks noChangeArrowheads="1"/>
            </p:cNvSpPr>
            <p:nvPr/>
          </p:nvSpPr>
          <p:spPr bwMode="auto">
            <a:xfrm>
              <a:off x="2686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5" name="Rectangle 17"/>
            <p:cNvSpPr>
              <a:spLocks noChangeArrowheads="1"/>
            </p:cNvSpPr>
            <p:nvPr/>
          </p:nvSpPr>
          <p:spPr bwMode="auto">
            <a:xfrm>
              <a:off x="1924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6" name="Rectangle 18"/>
            <p:cNvSpPr>
              <a:spLocks noChangeArrowheads="1"/>
            </p:cNvSpPr>
            <p:nvPr/>
          </p:nvSpPr>
          <p:spPr bwMode="auto">
            <a:xfrm>
              <a:off x="2686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7" name="Rectangle 19"/>
            <p:cNvSpPr>
              <a:spLocks noChangeArrowheads="1"/>
            </p:cNvSpPr>
            <p:nvPr/>
          </p:nvSpPr>
          <p:spPr bwMode="auto">
            <a:xfrm>
              <a:off x="1924050" y="37528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8" name="Rectangle 20"/>
            <p:cNvSpPr>
              <a:spLocks noChangeArrowheads="1"/>
            </p:cNvSpPr>
            <p:nvPr/>
          </p:nvSpPr>
          <p:spPr bwMode="auto">
            <a:xfrm>
              <a:off x="2305050" y="3752850"/>
              <a:ext cx="361950" cy="342900"/>
            </a:xfrm>
            <a:prstGeom prst="rect">
              <a:avLst/>
            </a:prstGeom>
            <a:solidFill>
              <a:schemeClr val="tx1"/>
            </a:solidFill>
            <a:ln w="9525">
              <a:solidFill>
                <a:schemeClr val="tx1"/>
              </a:solidFill>
              <a:miter lim="800000"/>
              <a:headEnd/>
              <a:tailEnd/>
            </a:ln>
            <a:effectLst/>
            <a:extLst/>
          </p:spPr>
          <p:txBody>
            <a:bodyPr wrap="none" anchor="ctr"/>
            <a:lstStyle/>
            <a:p>
              <a:endParaRPr lang="en-US"/>
            </a:p>
          </p:txBody>
        </p:sp>
        <p:sp>
          <p:nvSpPr>
            <p:cNvPr id="124949" name="Rectangle 21"/>
            <p:cNvSpPr>
              <a:spLocks noChangeArrowheads="1"/>
            </p:cNvSpPr>
            <p:nvPr/>
          </p:nvSpPr>
          <p:spPr bwMode="auto">
            <a:xfrm>
              <a:off x="2686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0" name="Rectangle 22"/>
            <p:cNvSpPr>
              <a:spLocks noChangeArrowheads="1"/>
            </p:cNvSpPr>
            <p:nvPr/>
          </p:nvSpPr>
          <p:spPr bwMode="auto">
            <a:xfrm>
              <a:off x="2305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1" name="Rectangle 23"/>
            <p:cNvSpPr>
              <a:spLocks noChangeArrowheads="1"/>
            </p:cNvSpPr>
            <p:nvPr/>
          </p:nvSpPr>
          <p:spPr bwMode="auto">
            <a:xfrm>
              <a:off x="781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2" name="Rectangle 24"/>
            <p:cNvSpPr>
              <a:spLocks noChangeArrowheads="1"/>
            </p:cNvSpPr>
            <p:nvPr/>
          </p:nvSpPr>
          <p:spPr bwMode="auto">
            <a:xfrm>
              <a:off x="1162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3" name="Rectangle 25"/>
            <p:cNvSpPr>
              <a:spLocks noChangeArrowheads="1"/>
            </p:cNvSpPr>
            <p:nvPr/>
          </p:nvSpPr>
          <p:spPr bwMode="auto">
            <a:xfrm>
              <a:off x="1543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4" name="Rectangle 26"/>
            <p:cNvSpPr>
              <a:spLocks noChangeArrowheads="1"/>
            </p:cNvSpPr>
            <p:nvPr/>
          </p:nvSpPr>
          <p:spPr bwMode="auto">
            <a:xfrm>
              <a:off x="781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5" name="Rectangle 27"/>
            <p:cNvSpPr>
              <a:spLocks noChangeArrowheads="1"/>
            </p:cNvSpPr>
            <p:nvPr/>
          </p:nvSpPr>
          <p:spPr bwMode="auto">
            <a:xfrm>
              <a:off x="1543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6" name="Rectangle 28"/>
            <p:cNvSpPr>
              <a:spLocks noChangeArrowheads="1"/>
            </p:cNvSpPr>
            <p:nvPr/>
          </p:nvSpPr>
          <p:spPr bwMode="auto">
            <a:xfrm>
              <a:off x="781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7" name="Rectangle 29"/>
            <p:cNvSpPr>
              <a:spLocks noChangeArrowheads="1"/>
            </p:cNvSpPr>
            <p:nvPr/>
          </p:nvSpPr>
          <p:spPr bwMode="auto">
            <a:xfrm>
              <a:off x="1162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8" name="Rectangle 30"/>
            <p:cNvSpPr>
              <a:spLocks noChangeArrowheads="1"/>
            </p:cNvSpPr>
            <p:nvPr/>
          </p:nvSpPr>
          <p:spPr bwMode="auto">
            <a:xfrm>
              <a:off x="1543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59" name="Rectangle 31"/>
            <p:cNvSpPr>
              <a:spLocks noChangeArrowheads="1"/>
            </p:cNvSpPr>
            <p:nvPr/>
          </p:nvSpPr>
          <p:spPr bwMode="auto">
            <a:xfrm>
              <a:off x="1162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24960" name="Rectangle 32"/>
            <p:cNvSpPr>
              <a:spLocks noChangeArrowheads="1"/>
            </p:cNvSpPr>
            <p:nvPr/>
          </p:nvSpPr>
          <p:spPr bwMode="auto">
            <a:xfrm>
              <a:off x="1924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1" name="Rectangle 33"/>
            <p:cNvSpPr>
              <a:spLocks noChangeArrowheads="1"/>
            </p:cNvSpPr>
            <p:nvPr/>
          </p:nvSpPr>
          <p:spPr bwMode="auto">
            <a:xfrm>
              <a:off x="2305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2" name="Rectangle 34"/>
            <p:cNvSpPr>
              <a:spLocks noChangeArrowheads="1"/>
            </p:cNvSpPr>
            <p:nvPr/>
          </p:nvSpPr>
          <p:spPr bwMode="auto">
            <a:xfrm>
              <a:off x="2686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3" name="Rectangle 35"/>
            <p:cNvSpPr>
              <a:spLocks noChangeArrowheads="1"/>
            </p:cNvSpPr>
            <p:nvPr/>
          </p:nvSpPr>
          <p:spPr bwMode="auto">
            <a:xfrm>
              <a:off x="1924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4" name="Rectangle 36"/>
            <p:cNvSpPr>
              <a:spLocks noChangeArrowheads="1"/>
            </p:cNvSpPr>
            <p:nvPr/>
          </p:nvSpPr>
          <p:spPr bwMode="auto">
            <a:xfrm>
              <a:off x="2686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5" name="Rectangle 37"/>
            <p:cNvSpPr>
              <a:spLocks noChangeArrowheads="1"/>
            </p:cNvSpPr>
            <p:nvPr/>
          </p:nvSpPr>
          <p:spPr bwMode="auto">
            <a:xfrm>
              <a:off x="1924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6" name="Rectangle 38"/>
            <p:cNvSpPr>
              <a:spLocks noChangeArrowheads="1"/>
            </p:cNvSpPr>
            <p:nvPr/>
          </p:nvSpPr>
          <p:spPr bwMode="auto">
            <a:xfrm>
              <a:off x="2305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7" name="Rectangle 39"/>
            <p:cNvSpPr>
              <a:spLocks noChangeArrowheads="1"/>
            </p:cNvSpPr>
            <p:nvPr/>
          </p:nvSpPr>
          <p:spPr bwMode="auto">
            <a:xfrm>
              <a:off x="2686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68" name="Rectangle 40"/>
            <p:cNvSpPr>
              <a:spLocks noChangeArrowheads="1"/>
            </p:cNvSpPr>
            <p:nvPr/>
          </p:nvSpPr>
          <p:spPr bwMode="auto">
            <a:xfrm>
              <a:off x="2305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5" name="Rectangle 47"/>
            <p:cNvSpPr>
              <a:spLocks noChangeArrowheads="1"/>
            </p:cNvSpPr>
            <p:nvPr/>
          </p:nvSpPr>
          <p:spPr bwMode="auto">
            <a:xfrm>
              <a:off x="3067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6" name="Rectangle 48"/>
            <p:cNvSpPr>
              <a:spLocks noChangeArrowheads="1"/>
            </p:cNvSpPr>
            <p:nvPr/>
          </p:nvSpPr>
          <p:spPr bwMode="auto">
            <a:xfrm>
              <a:off x="3067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7" name="Rectangle 49"/>
            <p:cNvSpPr>
              <a:spLocks noChangeArrowheads="1"/>
            </p:cNvSpPr>
            <p:nvPr/>
          </p:nvSpPr>
          <p:spPr bwMode="auto">
            <a:xfrm>
              <a:off x="3067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8" name="Rectangle 50"/>
            <p:cNvSpPr>
              <a:spLocks noChangeArrowheads="1"/>
            </p:cNvSpPr>
            <p:nvPr/>
          </p:nvSpPr>
          <p:spPr bwMode="auto">
            <a:xfrm>
              <a:off x="3067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79" name="Rectangle 51"/>
            <p:cNvSpPr>
              <a:spLocks noChangeArrowheads="1"/>
            </p:cNvSpPr>
            <p:nvPr/>
          </p:nvSpPr>
          <p:spPr bwMode="auto">
            <a:xfrm>
              <a:off x="3067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80" name="Rectangle 52"/>
            <p:cNvSpPr>
              <a:spLocks noChangeArrowheads="1"/>
            </p:cNvSpPr>
            <p:nvPr/>
          </p:nvSpPr>
          <p:spPr bwMode="auto">
            <a:xfrm>
              <a:off x="3067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22"/>
            <p:cNvSpPr>
              <a:spLocks noChangeArrowheads="1"/>
            </p:cNvSpPr>
            <p:nvPr/>
          </p:nvSpPr>
          <p:spPr bwMode="auto">
            <a:xfrm>
              <a:off x="2695575"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15"/>
            <p:cNvSpPr>
              <a:spLocks noChangeArrowheads="1"/>
            </p:cNvSpPr>
            <p:nvPr/>
          </p:nvSpPr>
          <p:spPr bwMode="auto">
            <a:xfrm>
              <a:off x="2686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15"/>
            <p:cNvSpPr>
              <a:spLocks noChangeArrowheads="1"/>
            </p:cNvSpPr>
            <p:nvPr/>
          </p:nvSpPr>
          <p:spPr bwMode="auto">
            <a:xfrm>
              <a:off x="2314575" y="231457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15"/>
            <p:cNvSpPr>
              <a:spLocks noChangeArrowheads="1"/>
            </p:cNvSpPr>
            <p:nvPr/>
          </p:nvSpPr>
          <p:spPr bwMode="auto">
            <a:xfrm>
              <a:off x="1924703" y="1943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5"/>
            <p:cNvSpPr>
              <a:spLocks noChangeArrowheads="1"/>
            </p:cNvSpPr>
            <p:nvPr/>
          </p:nvSpPr>
          <p:spPr bwMode="auto">
            <a:xfrm>
              <a:off x="781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6"/>
            <p:cNvSpPr>
              <a:spLocks noChangeArrowheads="1"/>
            </p:cNvSpPr>
            <p:nvPr/>
          </p:nvSpPr>
          <p:spPr bwMode="auto">
            <a:xfrm>
              <a:off x="1162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7"/>
            <p:cNvSpPr>
              <a:spLocks noChangeArrowheads="1"/>
            </p:cNvSpPr>
            <p:nvPr/>
          </p:nvSpPr>
          <p:spPr bwMode="auto">
            <a:xfrm>
              <a:off x="1543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32"/>
            <p:cNvSpPr>
              <a:spLocks noChangeArrowheads="1"/>
            </p:cNvSpPr>
            <p:nvPr/>
          </p:nvSpPr>
          <p:spPr bwMode="auto">
            <a:xfrm>
              <a:off x="1924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33"/>
            <p:cNvSpPr>
              <a:spLocks noChangeArrowheads="1"/>
            </p:cNvSpPr>
            <p:nvPr/>
          </p:nvSpPr>
          <p:spPr bwMode="auto">
            <a:xfrm>
              <a:off x="2305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34"/>
            <p:cNvSpPr>
              <a:spLocks noChangeArrowheads="1"/>
            </p:cNvSpPr>
            <p:nvPr/>
          </p:nvSpPr>
          <p:spPr bwMode="auto">
            <a:xfrm>
              <a:off x="2686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47"/>
            <p:cNvSpPr>
              <a:spLocks noChangeArrowheads="1"/>
            </p:cNvSpPr>
            <p:nvPr/>
          </p:nvSpPr>
          <p:spPr bwMode="auto">
            <a:xfrm>
              <a:off x="3067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15"/>
            <p:cNvSpPr>
              <a:spLocks noChangeArrowheads="1"/>
            </p:cNvSpPr>
            <p:nvPr/>
          </p:nvSpPr>
          <p:spPr bwMode="auto">
            <a:xfrm>
              <a:off x="1924703" y="411135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78525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8600" y="1295400"/>
            <a:ext cx="8915400" cy="5562600"/>
          </a:xfrm>
        </p:spPr>
        <p:txBody>
          <a:bodyPr/>
          <a:lstStyle/>
          <a:p>
            <a:pPr marL="0" indent="0" algn="just">
              <a:buFont typeface="Monotype Sorts" pitchFamily="2" charset="2"/>
              <a:buNone/>
            </a:pPr>
            <a:r>
              <a:rPr lang="el-GR" altLang="en-US" dirty="0"/>
              <a:t>Τη θέση του αντικειμένου αρχικά την προσδιορίζουμε από το κέντρο βάρους το οποί θα το υπολογίσουμε στο επόμενο παράδειγμα με </a:t>
            </a:r>
            <a:r>
              <a:rPr lang="el-GR" altLang="en-US" dirty="0">
                <a:solidFill>
                  <a:srgbClr val="FF0000"/>
                </a:solidFill>
              </a:rPr>
              <a:t>στατιστικές ροπές μηδενικής και πρώτης τάξης και θα το επαληθεύσουμε με απλή λογική…</a:t>
            </a:r>
            <a:endParaRPr lang="en-GB" altLang="en-US" dirty="0"/>
          </a:p>
        </p:txBody>
      </p:sp>
      <p:sp>
        <p:nvSpPr>
          <p:cNvPr id="5"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a:t>
            </a:r>
            <a:endParaRPr lang="en-US" kern="0" dirty="0"/>
          </a:p>
        </p:txBody>
      </p:sp>
    </p:spTree>
    <p:extLst>
      <p:ext uri="{BB962C8B-B14F-4D97-AF65-F5344CB8AC3E}">
        <p14:creationId xmlns:p14="http://schemas.microsoft.com/office/powerpoint/2010/main" val="890468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5652120" y="5154154"/>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sp>
        <p:nvSpPr>
          <p:cNvPr id="127028" name="Text Box 52"/>
          <p:cNvSpPr txBox="1">
            <a:spLocks noChangeArrowheads="1"/>
          </p:cNvSpPr>
          <p:nvPr/>
        </p:nvSpPr>
        <p:spPr bwMode="auto">
          <a:xfrm>
            <a:off x="5228606" y="2251075"/>
            <a:ext cx="423514"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pPr>
            <a:r>
              <a:rPr lang="el-GR" altLang="en-US" i="0" dirty="0">
                <a:effectLst>
                  <a:outerShdw blurRad="38100" dist="38100" dir="2700000" algn="tl">
                    <a:srgbClr val="C0C0C0"/>
                  </a:outerShdw>
                </a:effectLst>
              </a:rPr>
              <a:t> </a:t>
            </a:r>
            <a:r>
              <a:rPr lang="en-GB" altLang="en-US" b="1" i="1" dirty="0" err="1">
                <a:effectLst>
                  <a:outerShdw blurRad="38100" dist="38100" dir="2700000" algn="tl">
                    <a:srgbClr val="C0C0C0"/>
                  </a:outerShdw>
                </a:effectLst>
              </a:rPr>
              <a:t>i</a:t>
            </a:r>
            <a:r>
              <a:rPr lang="en-GB" altLang="en-US" i="0" dirty="0">
                <a:effectLst>
                  <a:outerShdw blurRad="38100" dist="38100" dir="2700000" algn="tl">
                    <a:srgbClr val="C0C0C0"/>
                  </a:outerShdw>
                </a:effectLst>
              </a:rPr>
              <a:t> </a:t>
            </a:r>
          </a:p>
          <a:p>
            <a:pPr algn="ctr">
              <a:spcBef>
                <a:spcPct val="0"/>
              </a:spcBef>
              <a:spcAft>
                <a:spcPct val="0"/>
              </a:spcAft>
            </a:pPr>
            <a:r>
              <a:rPr lang="en-GB" altLang="en-US" i="0" dirty="0">
                <a:effectLst>
                  <a:outerShdw blurRad="38100" dist="38100" dir="2700000" algn="tl">
                    <a:srgbClr val="C0C0C0"/>
                  </a:outerShdw>
                </a:effectLst>
              </a:rPr>
              <a:t>1</a:t>
            </a:r>
          </a:p>
          <a:p>
            <a:pPr algn="ctr">
              <a:spcBef>
                <a:spcPct val="0"/>
              </a:spcBef>
              <a:spcAft>
                <a:spcPct val="0"/>
              </a:spcAft>
            </a:pPr>
            <a:r>
              <a:rPr lang="en-GB" altLang="en-US" i="0" dirty="0">
                <a:effectLst>
                  <a:outerShdw blurRad="38100" dist="38100" dir="2700000" algn="tl">
                    <a:srgbClr val="C0C0C0"/>
                  </a:outerShdw>
                </a:effectLst>
              </a:rPr>
              <a:t> 2</a:t>
            </a:r>
          </a:p>
          <a:p>
            <a:pPr algn="ctr">
              <a:spcBef>
                <a:spcPct val="0"/>
              </a:spcBef>
              <a:spcAft>
                <a:spcPct val="0"/>
              </a:spcAft>
            </a:pPr>
            <a:r>
              <a:rPr lang="en-GB" altLang="en-US" i="0" dirty="0">
                <a:effectLst>
                  <a:outerShdw blurRad="38100" dist="38100" dir="2700000" algn="tl">
                    <a:srgbClr val="C0C0C0"/>
                  </a:outerShdw>
                </a:effectLst>
              </a:rPr>
              <a:t> 3</a:t>
            </a:r>
          </a:p>
          <a:p>
            <a:pPr algn="ctr">
              <a:spcBef>
                <a:spcPct val="0"/>
              </a:spcBef>
              <a:spcAft>
                <a:spcPct val="0"/>
              </a:spcAft>
            </a:pPr>
            <a:r>
              <a:rPr lang="en-GB" altLang="en-US" i="0" dirty="0">
                <a:effectLst>
                  <a:outerShdw blurRad="38100" dist="38100" dir="2700000" algn="tl">
                    <a:srgbClr val="C0C0C0"/>
                  </a:outerShdw>
                </a:effectLst>
              </a:rPr>
              <a:t> 4</a:t>
            </a:r>
          </a:p>
          <a:p>
            <a:pPr algn="ctr">
              <a:spcBef>
                <a:spcPct val="0"/>
              </a:spcBef>
              <a:spcAft>
                <a:spcPct val="0"/>
              </a:spcAft>
            </a:pPr>
            <a:r>
              <a:rPr lang="en-GB" altLang="en-US" i="0" dirty="0">
                <a:effectLst>
                  <a:outerShdw blurRad="38100" dist="38100" dir="2700000" algn="tl">
                    <a:srgbClr val="C0C0C0"/>
                  </a:outerShdw>
                </a:effectLst>
              </a:rPr>
              <a:t> 5</a:t>
            </a:r>
          </a:p>
          <a:p>
            <a:pPr algn="ctr">
              <a:spcBef>
                <a:spcPct val="0"/>
              </a:spcBef>
              <a:spcAft>
                <a:spcPct val="0"/>
              </a:spcAft>
            </a:pPr>
            <a:r>
              <a:rPr lang="en-GB" altLang="en-US" i="0" dirty="0">
                <a:effectLst>
                  <a:outerShdw blurRad="38100" dist="38100" dir="2700000" algn="tl">
                    <a:srgbClr val="C0C0C0"/>
                  </a:outerShdw>
                </a:effectLst>
              </a:rPr>
              <a:t> 6</a:t>
            </a:r>
          </a:p>
          <a:p>
            <a:pPr algn="ctr">
              <a:spcBef>
                <a:spcPct val="0"/>
              </a:spcBef>
              <a:spcAft>
                <a:spcPct val="0"/>
              </a:spcAft>
            </a:pP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sp>
        <p:nvSpPr>
          <p:cNvPr id="127029" name="Rectangle 53"/>
          <p:cNvSpPr>
            <a:spLocks noGrp="1" noChangeArrowheads="1"/>
          </p:cNvSpPr>
          <p:nvPr>
            <p:ph type="body" sz="half" idx="1"/>
          </p:nvPr>
        </p:nvSpPr>
        <p:spPr>
          <a:xfrm>
            <a:off x="0" y="1676400"/>
            <a:ext cx="5029200" cy="4114800"/>
          </a:xfrm>
        </p:spPr>
        <p:txBody>
          <a:bodyPr/>
          <a:lstStyle/>
          <a:p>
            <a:pPr>
              <a:lnSpc>
                <a:spcPct val="90000"/>
              </a:lnSpc>
            </a:pPr>
            <a:r>
              <a:rPr lang="el-GR" altLang="en-US" sz="2400" dirty="0"/>
              <a:t>Θα </a:t>
            </a:r>
            <a:r>
              <a:rPr lang="el-GR" altLang="en-US" sz="2400" dirty="0" err="1"/>
              <a:t>προσδιρίσουμε</a:t>
            </a:r>
            <a:r>
              <a:rPr lang="el-GR" altLang="en-US" sz="2400" dirty="0"/>
              <a:t> το </a:t>
            </a:r>
            <a:r>
              <a:rPr lang="el-GR" altLang="en-US" sz="2400" dirty="0" err="1"/>
              <a:t>εικονοστοιχείο</a:t>
            </a:r>
            <a:r>
              <a:rPr lang="el-GR" altLang="en-US" sz="2400" dirty="0"/>
              <a:t> στο ‘κέντρο’ του σχήματος. Η θέση του δίνει τη θέση του αντικειμένου.</a:t>
            </a:r>
          </a:p>
          <a:p>
            <a:pPr>
              <a:lnSpc>
                <a:spcPct val="90000"/>
              </a:lnSpc>
            </a:pPr>
            <a:r>
              <a:rPr lang="el-GR" altLang="en-US" sz="2400" dirty="0"/>
              <a:t>Το σημείο αυτό ονομάζεται κέντρο και συμβολίζεται με </a:t>
            </a:r>
            <a:r>
              <a:rPr lang="en-GB" altLang="en-US" sz="2000" i="1" dirty="0"/>
              <a:t>(</a:t>
            </a:r>
            <a:r>
              <a:rPr lang="en-GB" altLang="en-US" sz="2000" i="1" dirty="0" err="1"/>
              <a:t>i</a:t>
            </a:r>
            <a:r>
              <a:rPr lang="en-GB" altLang="en-US" sz="2000" i="1" baseline="-25000" dirty="0" err="1"/>
              <a:t>c</a:t>
            </a:r>
            <a:r>
              <a:rPr lang="en-GB" altLang="en-US" sz="2000" i="1" dirty="0" err="1"/>
              <a:t>,j</a:t>
            </a:r>
            <a:r>
              <a:rPr lang="en-GB" altLang="en-US" sz="2000" i="1" baseline="-25000" dirty="0" err="1"/>
              <a:t>c</a:t>
            </a:r>
            <a:r>
              <a:rPr lang="en-GB" altLang="en-US" sz="2000" i="1" dirty="0"/>
              <a:t>)</a:t>
            </a:r>
            <a:r>
              <a:rPr lang="en-GB" altLang="en-US" sz="2000" dirty="0"/>
              <a:t>.</a:t>
            </a:r>
          </a:p>
          <a:p>
            <a:pPr>
              <a:lnSpc>
                <a:spcPct val="90000"/>
              </a:lnSpc>
            </a:pPr>
            <a:r>
              <a:rPr lang="en-GB" altLang="en-US" sz="2400" i="1" dirty="0" err="1"/>
              <a:t>i</a:t>
            </a:r>
            <a:r>
              <a:rPr lang="en-GB" altLang="en-US" sz="2400" i="1" baseline="-25000" dirty="0" err="1"/>
              <a:t>c</a:t>
            </a:r>
            <a:r>
              <a:rPr lang="en-GB" altLang="en-US" sz="2400" dirty="0"/>
              <a:t> </a:t>
            </a:r>
            <a:r>
              <a:rPr lang="el-GR" altLang="en-US" sz="2400" dirty="0"/>
              <a:t>είναι ο μέσος όρος κατά τις γραμμές </a:t>
            </a:r>
            <a:r>
              <a:rPr lang="en-GB" altLang="en-US" sz="2400" i="1" dirty="0" err="1"/>
              <a:t>i</a:t>
            </a:r>
            <a:r>
              <a:rPr lang="en-GB" altLang="en-US" sz="2400" dirty="0"/>
              <a:t> </a:t>
            </a:r>
            <a:r>
              <a:rPr lang="el-GR" altLang="en-US" sz="2400" dirty="0"/>
              <a:t>από τα λευκά </a:t>
            </a:r>
            <a:r>
              <a:rPr lang="en-US" altLang="en-US" sz="2400" dirty="0"/>
              <a:t>pixels</a:t>
            </a:r>
            <a:r>
              <a:rPr lang="en-GB" altLang="en-US" sz="2400" dirty="0"/>
              <a:t>.</a:t>
            </a:r>
          </a:p>
          <a:p>
            <a:pPr>
              <a:lnSpc>
                <a:spcPct val="90000"/>
              </a:lnSpc>
            </a:pPr>
            <a:r>
              <a:rPr lang="en-GB" altLang="en-US" sz="2400" i="1" dirty="0" err="1"/>
              <a:t>j</a:t>
            </a:r>
            <a:r>
              <a:rPr lang="en-GB" altLang="en-US" sz="2400" i="1" baseline="-25000" dirty="0" err="1"/>
              <a:t>c</a:t>
            </a:r>
            <a:r>
              <a:rPr lang="en-GB" altLang="en-US" sz="2400" dirty="0"/>
              <a:t> </a:t>
            </a:r>
            <a:r>
              <a:rPr lang="el-GR" altLang="en-US" sz="2400" dirty="0"/>
              <a:t>είναι ο μέσος όρος κατά τις στήλες </a:t>
            </a:r>
            <a:r>
              <a:rPr lang="en-US" altLang="en-US" sz="2400" i="1" dirty="0"/>
              <a:t>j</a:t>
            </a:r>
            <a:r>
              <a:rPr lang="en-GB" altLang="en-US" sz="2400" dirty="0"/>
              <a:t> </a:t>
            </a:r>
            <a:r>
              <a:rPr lang="el-GR" altLang="en-US" sz="2400" dirty="0"/>
              <a:t>από τα λευκά </a:t>
            </a:r>
            <a:r>
              <a:rPr lang="en-US" altLang="en-US" sz="2400" dirty="0"/>
              <a:t>pixels</a:t>
            </a:r>
            <a:r>
              <a:rPr lang="en-GB" altLang="en-US" sz="2400" dirty="0"/>
              <a:t>.</a:t>
            </a:r>
          </a:p>
        </p:txBody>
      </p:sp>
      <p:sp>
        <p:nvSpPr>
          <p:cNvPr id="55"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Αντικειμένου</a:t>
            </a:r>
            <a:endParaRPr lang="en-US" kern="0" dirty="0"/>
          </a:p>
        </p:txBody>
      </p:sp>
      <p:grpSp>
        <p:nvGrpSpPr>
          <p:cNvPr id="56" name="Group 55"/>
          <p:cNvGrpSpPr/>
          <p:nvPr/>
        </p:nvGrpSpPr>
        <p:grpSpPr>
          <a:xfrm>
            <a:off x="5761751" y="2642995"/>
            <a:ext cx="2647950" cy="2511159"/>
            <a:chOff x="781050" y="1943100"/>
            <a:chExt cx="2647950" cy="2511159"/>
          </a:xfrm>
        </p:grpSpPr>
        <p:sp>
          <p:nvSpPr>
            <p:cNvPr id="57" name="Rectangle 5"/>
            <p:cNvSpPr>
              <a:spLocks noChangeArrowheads="1"/>
            </p:cNvSpPr>
            <p:nvPr/>
          </p:nvSpPr>
          <p:spPr bwMode="auto">
            <a:xfrm>
              <a:off x="781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
            <p:cNvSpPr>
              <a:spLocks noChangeArrowheads="1"/>
            </p:cNvSpPr>
            <p:nvPr/>
          </p:nvSpPr>
          <p:spPr bwMode="auto">
            <a:xfrm>
              <a:off x="1162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
            <p:cNvSpPr>
              <a:spLocks noChangeArrowheads="1"/>
            </p:cNvSpPr>
            <p:nvPr/>
          </p:nvSpPr>
          <p:spPr bwMode="auto">
            <a:xfrm>
              <a:off x="1543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8"/>
            <p:cNvSpPr>
              <a:spLocks noChangeArrowheads="1"/>
            </p:cNvSpPr>
            <p:nvPr/>
          </p:nvSpPr>
          <p:spPr bwMode="auto">
            <a:xfrm>
              <a:off x="781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9"/>
            <p:cNvSpPr>
              <a:spLocks noChangeArrowheads="1"/>
            </p:cNvSpPr>
            <p:nvPr/>
          </p:nvSpPr>
          <p:spPr bwMode="auto">
            <a:xfrm>
              <a:off x="1543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10"/>
            <p:cNvSpPr>
              <a:spLocks noChangeArrowheads="1"/>
            </p:cNvSpPr>
            <p:nvPr/>
          </p:nvSpPr>
          <p:spPr bwMode="auto">
            <a:xfrm>
              <a:off x="781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11"/>
            <p:cNvSpPr>
              <a:spLocks noChangeArrowheads="1"/>
            </p:cNvSpPr>
            <p:nvPr/>
          </p:nvSpPr>
          <p:spPr bwMode="auto">
            <a:xfrm>
              <a:off x="1162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12"/>
            <p:cNvSpPr>
              <a:spLocks noChangeArrowheads="1"/>
            </p:cNvSpPr>
            <p:nvPr/>
          </p:nvSpPr>
          <p:spPr bwMode="auto">
            <a:xfrm>
              <a:off x="1543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13"/>
            <p:cNvSpPr>
              <a:spLocks noChangeArrowheads="1"/>
            </p:cNvSpPr>
            <p:nvPr/>
          </p:nvSpPr>
          <p:spPr bwMode="auto">
            <a:xfrm>
              <a:off x="1162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14"/>
            <p:cNvSpPr>
              <a:spLocks noChangeArrowheads="1"/>
            </p:cNvSpPr>
            <p:nvPr/>
          </p:nvSpPr>
          <p:spPr bwMode="auto">
            <a:xfrm>
              <a:off x="1924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15"/>
            <p:cNvSpPr>
              <a:spLocks noChangeArrowheads="1"/>
            </p:cNvSpPr>
            <p:nvPr/>
          </p:nvSpPr>
          <p:spPr bwMode="auto">
            <a:xfrm>
              <a:off x="2305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16"/>
            <p:cNvSpPr>
              <a:spLocks noChangeArrowheads="1"/>
            </p:cNvSpPr>
            <p:nvPr/>
          </p:nvSpPr>
          <p:spPr bwMode="auto">
            <a:xfrm>
              <a:off x="2686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17"/>
            <p:cNvSpPr>
              <a:spLocks noChangeArrowheads="1"/>
            </p:cNvSpPr>
            <p:nvPr/>
          </p:nvSpPr>
          <p:spPr bwMode="auto">
            <a:xfrm>
              <a:off x="1924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18"/>
            <p:cNvSpPr>
              <a:spLocks noChangeArrowheads="1"/>
            </p:cNvSpPr>
            <p:nvPr/>
          </p:nvSpPr>
          <p:spPr bwMode="auto">
            <a:xfrm>
              <a:off x="2686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19"/>
            <p:cNvSpPr>
              <a:spLocks noChangeArrowheads="1"/>
            </p:cNvSpPr>
            <p:nvPr/>
          </p:nvSpPr>
          <p:spPr bwMode="auto">
            <a:xfrm>
              <a:off x="1924050" y="37528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20"/>
            <p:cNvSpPr>
              <a:spLocks noChangeArrowheads="1"/>
            </p:cNvSpPr>
            <p:nvPr/>
          </p:nvSpPr>
          <p:spPr bwMode="auto">
            <a:xfrm>
              <a:off x="2305050" y="3752850"/>
              <a:ext cx="361950" cy="342900"/>
            </a:xfrm>
            <a:prstGeom prst="rect">
              <a:avLst/>
            </a:prstGeom>
            <a:solidFill>
              <a:schemeClr val="tx1"/>
            </a:solidFill>
            <a:ln w="9525">
              <a:solidFill>
                <a:schemeClr val="tx1"/>
              </a:solidFill>
              <a:miter lim="800000"/>
              <a:headEnd/>
              <a:tailEnd/>
            </a:ln>
            <a:effectLst/>
            <a:extLst/>
          </p:spPr>
          <p:txBody>
            <a:bodyPr wrap="none" anchor="ctr"/>
            <a:lstStyle/>
            <a:p>
              <a:endParaRPr lang="en-US"/>
            </a:p>
          </p:txBody>
        </p:sp>
        <p:sp>
          <p:nvSpPr>
            <p:cNvPr id="73" name="Rectangle 21"/>
            <p:cNvSpPr>
              <a:spLocks noChangeArrowheads="1"/>
            </p:cNvSpPr>
            <p:nvPr/>
          </p:nvSpPr>
          <p:spPr bwMode="auto">
            <a:xfrm>
              <a:off x="2686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22"/>
            <p:cNvSpPr>
              <a:spLocks noChangeArrowheads="1"/>
            </p:cNvSpPr>
            <p:nvPr/>
          </p:nvSpPr>
          <p:spPr bwMode="auto">
            <a:xfrm>
              <a:off x="2305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23"/>
            <p:cNvSpPr>
              <a:spLocks noChangeArrowheads="1"/>
            </p:cNvSpPr>
            <p:nvPr/>
          </p:nvSpPr>
          <p:spPr bwMode="auto">
            <a:xfrm>
              <a:off x="781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24"/>
            <p:cNvSpPr>
              <a:spLocks noChangeArrowheads="1"/>
            </p:cNvSpPr>
            <p:nvPr/>
          </p:nvSpPr>
          <p:spPr bwMode="auto">
            <a:xfrm>
              <a:off x="1162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25"/>
            <p:cNvSpPr>
              <a:spLocks noChangeArrowheads="1"/>
            </p:cNvSpPr>
            <p:nvPr/>
          </p:nvSpPr>
          <p:spPr bwMode="auto">
            <a:xfrm>
              <a:off x="1543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26"/>
            <p:cNvSpPr>
              <a:spLocks noChangeArrowheads="1"/>
            </p:cNvSpPr>
            <p:nvPr/>
          </p:nvSpPr>
          <p:spPr bwMode="auto">
            <a:xfrm>
              <a:off x="781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27"/>
            <p:cNvSpPr>
              <a:spLocks noChangeArrowheads="1"/>
            </p:cNvSpPr>
            <p:nvPr/>
          </p:nvSpPr>
          <p:spPr bwMode="auto">
            <a:xfrm>
              <a:off x="1543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28"/>
            <p:cNvSpPr>
              <a:spLocks noChangeArrowheads="1"/>
            </p:cNvSpPr>
            <p:nvPr/>
          </p:nvSpPr>
          <p:spPr bwMode="auto">
            <a:xfrm>
              <a:off x="781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29"/>
            <p:cNvSpPr>
              <a:spLocks noChangeArrowheads="1"/>
            </p:cNvSpPr>
            <p:nvPr/>
          </p:nvSpPr>
          <p:spPr bwMode="auto">
            <a:xfrm>
              <a:off x="1162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30"/>
            <p:cNvSpPr>
              <a:spLocks noChangeArrowheads="1"/>
            </p:cNvSpPr>
            <p:nvPr/>
          </p:nvSpPr>
          <p:spPr bwMode="auto">
            <a:xfrm>
              <a:off x="1543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31"/>
            <p:cNvSpPr>
              <a:spLocks noChangeArrowheads="1"/>
            </p:cNvSpPr>
            <p:nvPr/>
          </p:nvSpPr>
          <p:spPr bwMode="auto">
            <a:xfrm>
              <a:off x="1162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84" name="Rectangle 32"/>
            <p:cNvSpPr>
              <a:spLocks noChangeArrowheads="1"/>
            </p:cNvSpPr>
            <p:nvPr/>
          </p:nvSpPr>
          <p:spPr bwMode="auto">
            <a:xfrm>
              <a:off x="1924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33"/>
            <p:cNvSpPr>
              <a:spLocks noChangeArrowheads="1"/>
            </p:cNvSpPr>
            <p:nvPr/>
          </p:nvSpPr>
          <p:spPr bwMode="auto">
            <a:xfrm>
              <a:off x="2305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34"/>
            <p:cNvSpPr>
              <a:spLocks noChangeArrowheads="1"/>
            </p:cNvSpPr>
            <p:nvPr/>
          </p:nvSpPr>
          <p:spPr bwMode="auto">
            <a:xfrm>
              <a:off x="2686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35"/>
            <p:cNvSpPr>
              <a:spLocks noChangeArrowheads="1"/>
            </p:cNvSpPr>
            <p:nvPr/>
          </p:nvSpPr>
          <p:spPr bwMode="auto">
            <a:xfrm>
              <a:off x="1924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36"/>
            <p:cNvSpPr>
              <a:spLocks noChangeArrowheads="1"/>
            </p:cNvSpPr>
            <p:nvPr/>
          </p:nvSpPr>
          <p:spPr bwMode="auto">
            <a:xfrm>
              <a:off x="2686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37"/>
            <p:cNvSpPr>
              <a:spLocks noChangeArrowheads="1"/>
            </p:cNvSpPr>
            <p:nvPr/>
          </p:nvSpPr>
          <p:spPr bwMode="auto">
            <a:xfrm>
              <a:off x="1924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38"/>
            <p:cNvSpPr>
              <a:spLocks noChangeArrowheads="1"/>
            </p:cNvSpPr>
            <p:nvPr/>
          </p:nvSpPr>
          <p:spPr bwMode="auto">
            <a:xfrm>
              <a:off x="2305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39"/>
            <p:cNvSpPr>
              <a:spLocks noChangeArrowheads="1"/>
            </p:cNvSpPr>
            <p:nvPr/>
          </p:nvSpPr>
          <p:spPr bwMode="auto">
            <a:xfrm>
              <a:off x="2686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40"/>
            <p:cNvSpPr>
              <a:spLocks noChangeArrowheads="1"/>
            </p:cNvSpPr>
            <p:nvPr/>
          </p:nvSpPr>
          <p:spPr bwMode="auto">
            <a:xfrm>
              <a:off x="2305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47"/>
            <p:cNvSpPr>
              <a:spLocks noChangeArrowheads="1"/>
            </p:cNvSpPr>
            <p:nvPr/>
          </p:nvSpPr>
          <p:spPr bwMode="auto">
            <a:xfrm>
              <a:off x="3067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48"/>
            <p:cNvSpPr>
              <a:spLocks noChangeArrowheads="1"/>
            </p:cNvSpPr>
            <p:nvPr/>
          </p:nvSpPr>
          <p:spPr bwMode="auto">
            <a:xfrm>
              <a:off x="3067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49"/>
            <p:cNvSpPr>
              <a:spLocks noChangeArrowheads="1"/>
            </p:cNvSpPr>
            <p:nvPr/>
          </p:nvSpPr>
          <p:spPr bwMode="auto">
            <a:xfrm>
              <a:off x="3067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50"/>
            <p:cNvSpPr>
              <a:spLocks noChangeArrowheads="1"/>
            </p:cNvSpPr>
            <p:nvPr/>
          </p:nvSpPr>
          <p:spPr bwMode="auto">
            <a:xfrm>
              <a:off x="3067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51"/>
            <p:cNvSpPr>
              <a:spLocks noChangeArrowheads="1"/>
            </p:cNvSpPr>
            <p:nvPr/>
          </p:nvSpPr>
          <p:spPr bwMode="auto">
            <a:xfrm>
              <a:off x="3067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52"/>
            <p:cNvSpPr>
              <a:spLocks noChangeArrowheads="1"/>
            </p:cNvSpPr>
            <p:nvPr/>
          </p:nvSpPr>
          <p:spPr bwMode="auto">
            <a:xfrm>
              <a:off x="3067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22"/>
            <p:cNvSpPr>
              <a:spLocks noChangeArrowheads="1"/>
            </p:cNvSpPr>
            <p:nvPr/>
          </p:nvSpPr>
          <p:spPr bwMode="auto">
            <a:xfrm>
              <a:off x="2695575"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5"/>
            <p:cNvSpPr>
              <a:spLocks noChangeArrowheads="1"/>
            </p:cNvSpPr>
            <p:nvPr/>
          </p:nvSpPr>
          <p:spPr bwMode="auto">
            <a:xfrm>
              <a:off x="2686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5"/>
            <p:cNvSpPr>
              <a:spLocks noChangeArrowheads="1"/>
            </p:cNvSpPr>
            <p:nvPr/>
          </p:nvSpPr>
          <p:spPr bwMode="auto">
            <a:xfrm>
              <a:off x="2314575" y="231457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5"/>
            <p:cNvSpPr>
              <a:spLocks noChangeArrowheads="1"/>
            </p:cNvSpPr>
            <p:nvPr/>
          </p:nvSpPr>
          <p:spPr bwMode="auto">
            <a:xfrm>
              <a:off x="1924703" y="1943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5"/>
            <p:cNvSpPr>
              <a:spLocks noChangeArrowheads="1"/>
            </p:cNvSpPr>
            <p:nvPr/>
          </p:nvSpPr>
          <p:spPr bwMode="auto">
            <a:xfrm>
              <a:off x="781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6"/>
            <p:cNvSpPr>
              <a:spLocks noChangeArrowheads="1"/>
            </p:cNvSpPr>
            <p:nvPr/>
          </p:nvSpPr>
          <p:spPr bwMode="auto">
            <a:xfrm>
              <a:off x="1162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7"/>
            <p:cNvSpPr>
              <a:spLocks noChangeArrowheads="1"/>
            </p:cNvSpPr>
            <p:nvPr/>
          </p:nvSpPr>
          <p:spPr bwMode="auto">
            <a:xfrm>
              <a:off x="1543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32"/>
            <p:cNvSpPr>
              <a:spLocks noChangeArrowheads="1"/>
            </p:cNvSpPr>
            <p:nvPr/>
          </p:nvSpPr>
          <p:spPr bwMode="auto">
            <a:xfrm>
              <a:off x="1924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33"/>
            <p:cNvSpPr>
              <a:spLocks noChangeArrowheads="1"/>
            </p:cNvSpPr>
            <p:nvPr/>
          </p:nvSpPr>
          <p:spPr bwMode="auto">
            <a:xfrm>
              <a:off x="2305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34"/>
            <p:cNvSpPr>
              <a:spLocks noChangeArrowheads="1"/>
            </p:cNvSpPr>
            <p:nvPr/>
          </p:nvSpPr>
          <p:spPr bwMode="auto">
            <a:xfrm>
              <a:off x="2686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47"/>
            <p:cNvSpPr>
              <a:spLocks noChangeArrowheads="1"/>
            </p:cNvSpPr>
            <p:nvPr/>
          </p:nvSpPr>
          <p:spPr bwMode="auto">
            <a:xfrm>
              <a:off x="3067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5"/>
            <p:cNvSpPr>
              <a:spLocks noChangeArrowheads="1"/>
            </p:cNvSpPr>
            <p:nvPr/>
          </p:nvSpPr>
          <p:spPr bwMode="auto">
            <a:xfrm>
              <a:off x="1924703" y="411135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6665712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sz="half" idx="1"/>
          </p:nvPr>
        </p:nvSpPr>
        <p:spPr>
          <a:xfrm>
            <a:off x="0" y="1524000"/>
            <a:ext cx="4572000" cy="5334000"/>
          </a:xfrm>
        </p:spPr>
        <p:txBody>
          <a:bodyPr/>
          <a:lstStyle/>
          <a:p>
            <a:r>
              <a:rPr lang="el-GR" altLang="en-US" dirty="0"/>
              <a:t>Οι συντεταγμένες του κέντρου </a:t>
            </a:r>
            <a:r>
              <a:rPr lang="en-GB" altLang="en-US" i="1" dirty="0"/>
              <a:t>(</a:t>
            </a:r>
            <a:r>
              <a:rPr lang="en-GB" altLang="en-US" i="1" dirty="0" err="1"/>
              <a:t>i</a:t>
            </a:r>
            <a:r>
              <a:rPr lang="en-GB" altLang="en-US" i="1" baseline="-25000" dirty="0" err="1"/>
              <a:t>c</a:t>
            </a:r>
            <a:r>
              <a:rPr lang="en-GB" altLang="en-US" i="1" dirty="0" err="1"/>
              <a:t>,j</a:t>
            </a:r>
            <a:r>
              <a:rPr lang="en-GB" altLang="en-US" i="1" baseline="-25000" dirty="0" err="1"/>
              <a:t>c</a:t>
            </a:r>
            <a:r>
              <a:rPr lang="en-GB" altLang="en-US" i="1" dirty="0"/>
              <a:t>) </a:t>
            </a:r>
            <a:r>
              <a:rPr lang="el-GR" altLang="en-US" dirty="0"/>
              <a:t>μπορούν να υπολογιστούν χρησιμοποιώντας ροπές μηδενικής</a:t>
            </a:r>
            <a:r>
              <a:rPr lang="en-GB" altLang="en-US" sz="2800" dirty="0"/>
              <a:t> </a:t>
            </a:r>
            <a:r>
              <a:rPr lang="en-GB" altLang="en-US" sz="2800" i="1" dirty="0"/>
              <a:t>m</a:t>
            </a:r>
            <a:r>
              <a:rPr lang="en-GB" altLang="en-US" sz="2800" i="1" baseline="-25000" dirty="0"/>
              <a:t>00</a:t>
            </a:r>
            <a:r>
              <a:rPr lang="el-GR" altLang="en-US" sz="2800" i="1" baseline="-25000" dirty="0"/>
              <a:t>  </a:t>
            </a:r>
            <a:r>
              <a:rPr lang="el-GR" altLang="en-US" sz="2800" i="1" dirty="0"/>
              <a:t>κ</a:t>
            </a:r>
            <a:r>
              <a:rPr lang="el-GR" altLang="en-US" sz="2800" dirty="0"/>
              <a:t>αι πρώτης τάξης</a:t>
            </a:r>
            <a:r>
              <a:rPr lang="en-GB" altLang="en-US" sz="2800" dirty="0"/>
              <a:t>, </a:t>
            </a:r>
            <a:r>
              <a:rPr lang="en-GB" altLang="en-US" sz="2800" i="1" dirty="0"/>
              <a:t>m</a:t>
            </a:r>
            <a:r>
              <a:rPr lang="en-GB" altLang="en-US" sz="2800" i="1" baseline="-25000" dirty="0"/>
              <a:t>01</a:t>
            </a:r>
            <a:r>
              <a:rPr lang="en-GB" altLang="en-US" sz="2800" dirty="0"/>
              <a:t> </a:t>
            </a:r>
            <a:r>
              <a:rPr lang="el-GR" altLang="en-US" sz="2800" dirty="0"/>
              <a:t>:</a:t>
            </a:r>
            <a:endParaRPr lang="en-GB" altLang="en-US" sz="2800" dirty="0"/>
          </a:p>
          <a:p>
            <a:r>
              <a:rPr lang="en-GB" altLang="en-US" sz="2800" i="1" dirty="0" err="1"/>
              <a:t>j</a:t>
            </a:r>
            <a:r>
              <a:rPr lang="en-GB" altLang="en-US" sz="2800" i="1" baseline="-25000" dirty="0" err="1"/>
              <a:t>c</a:t>
            </a:r>
            <a:r>
              <a:rPr lang="en-GB" altLang="en-US" sz="2800" i="1" dirty="0"/>
              <a:t> = m</a:t>
            </a:r>
            <a:r>
              <a:rPr lang="en-GB" altLang="en-US" sz="2800" i="1" baseline="-25000" dirty="0"/>
              <a:t>01</a:t>
            </a:r>
            <a:r>
              <a:rPr lang="en-GB" altLang="en-US" sz="2800" i="1" dirty="0"/>
              <a:t> / m</a:t>
            </a:r>
            <a:r>
              <a:rPr lang="en-GB" altLang="en-US" sz="2800" i="1" baseline="-25000" dirty="0"/>
              <a:t>00</a:t>
            </a:r>
          </a:p>
          <a:p>
            <a:endParaRPr lang="en-GB" altLang="en-US" sz="2800" dirty="0"/>
          </a:p>
          <a:p>
            <a:endParaRPr lang="en-GB" altLang="en-US" sz="2800" dirty="0"/>
          </a:p>
        </p:txBody>
      </p:sp>
      <p:graphicFrame>
        <p:nvGraphicFramePr>
          <p:cNvPr id="131076" name="Object 4"/>
          <p:cNvGraphicFramePr>
            <a:graphicFrameLocks noGrp="1" noChangeAspect="1"/>
          </p:cNvGraphicFramePr>
          <p:nvPr>
            <p:ph sz="half" idx="2"/>
            <p:extLst/>
          </p:nvPr>
        </p:nvGraphicFramePr>
        <p:xfrm>
          <a:off x="5276850" y="2078038"/>
          <a:ext cx="3721100" cy="3632200"/>
        </p:xfrm>
        <a:graphic>
          <a:graphicData uri="http://schemas.openxmlformats.org/presentationml/2006/ole">
            <mc:AlternateContent xmlns:mc="http://schemas.openxmlformats.org/markup-compatibility/2006">
              <mc:Choice xmlns:v="urn:schemas-microsoft-com:vml" Requires="v">
                <p:oleObj spid="_x0000_s11272" name="Equation" r:id="rId3" imgW="2108160" imgH="2057400" progId="Equation.3">
                  <p:embed/>
                </p:oleObj>
              </mc:Choice>
              <mc:Fallback>
                <p:oleObj name="Equation" r:id="rId3" imgW="2108160" imgH="2057400" progId="Equation.3">
                  <p:embed/>
                  <p:pic>
                    <p:nvPicPr>
                      <p:cNvPr id="131076" name="Object 4"/>
                      <p:cNvPicPr>
                        <a:picLocks noChangeAspect="1" noChangeArrowheads="1"/>
                      </p:cNvPicPr>
                      <p:nvPr/>
                    </p:nvPicPr>
                    <p:blipFill>
                      <a:blip r:embed="rId4"/>
                      <a:srcRect/>
                      <a:stretch>
                        <a:fillRect/>
                      </a:stretch>
                    </p:blipFill>
                    <p:spPr bwMode="auto">
                      <a:xfrm>
                        <a:off x="5276850" y="2078038"/>
                        <a:ext cx="37211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spTree>
    <p:extLst>
      <p:ext uri="{BB962C8B-B14F-4D97-AF65-F5344CB8AC3E}">
        <p14:creationId xmlns:p14="http://schemas.microsoft.com/office/powerpoint/2010/main" val="2093951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1009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p:cNvSpPr>
            <a:spLocks noChangeArrowheads="1"/>
          </p:cNvSpPr>
          <p:nvPr/>
        </p:nvSpPr>
        <p:spPr bwMode="auto">
          <a:xfrm>
            <a:off x="1390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1771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7" name="Rectangle 7"/>
          <p:cNvSpPr>
            <a:spLocks noChangeArrowheads="1"/>
          </p:cNvSpPr>
          <p:nvPr/>
        </p:nvSpPr>
        <p:spPr bwMode="auto">
          <a:xfrm>
            <a:off x="1009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8" name="Rectangle 8"/>
          <p:cNvSpPr>
            <a:spLocks noChangeArrowheads="1"/>
          </p:cNvSpPr>
          <p:nvPr/>
        </p:nvSpPr>
        <p:spPr bwMode="auto">
          <a:xfrm>
            <a:off x="1771650" y="35052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9" name="Rectangle 9"/>
          <p:cNvSpPr>
            <a:spLocks noChangeArrowheads="1"/>
          </p:cNvSpPr>
          <p:nvPr/>
        </p:nvSpPr>
        <p:spPr bwMode="auto">
          <a:xfrm>
            <a:off x="1009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0" name="Rectangle 10"/>
          <p:cNvSpPr>
            <a:spLocks noChangeArrowheads="1"/>
          </p:cNvSpPr>
          <p:nvPr/>
        </p:nvSpPr>
        <p:spPr bwMode="auto">
          <a:xfrm>
            <a:off x="1390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1" name="Rectangle 11"/>
          <p:cNvSpPr>
            <a:spLocks noChangeArrowheads="1"/>
          </p:cNvSpPr>
          <p:nvPr/>
        </p:nvSpPr>
        <p:spPr bwMode="auto">
          <a:xfrm>
            <a:off x="1771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2" name="Rectangle 12"/>
          <p:cNvSpPr>
            <a:spLocks noChangeArrowheads="1"/>
          </p:cNvSpPr>
          <p:nvPr/>
        </p:nvSpPr>
        <p:spPr bwMode="auto">
          <a:xfrm>
            <a:off x="1390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3" name="Rectangle 13"/>
          <p:cNvSpPr>
            <a:spLocks noChangeArrowheads="1"/>
          </p:cNvSpPr>
          <p:nvPr/>
        </p:nvSpPr>
        <p:spPr bwMode="auto">
          <a:xfrm>
            <a:off x="2152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4" name="Rectangle 14"/>
          <p:cNvSpPr>
            <a:spLocks noChangeArrowheads="1"/>
          </p:cNvSpPr>
          <p:nvPr/>
        </p:nvSpPr>
        <p:spPr bwMode="auto">
          <a:xfrm>
            <a:off x="2533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5" name="Rectangle 15"/>
          <p:cNvSpPr>
            <a:spLocks noChangeArrowheads="1"/>
          </p:cNvSpPr>
          <p:nvPr/>
        </p:nvSpPr>
        <p:spPr bwMode="auto">
          <a:xfrm>
            <a:off x="2914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6" name="Rectangle 16"/>
          <p:cNvSpPr>
            <a:spLocks noChangeArrowheads="1"/>
          </p:cNvSpPr>
          <p:nvPr/>
        </p:nvSpPr>
        <p:spPr bwMode="auto">
          <a:xfrm>
            <a:off x="2152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7" name="Rectangle 17"/>
          <p:cNvSpPr>
            <a:spLocks noChangeArrowheads="1"/>
          </p:cNvSpPr>
          <p:nvPr/>
        </p:nvSpPr>
        <p:spPr bwMode="auto">
          <a:xfrm>
            <a:off x="2914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8" name="Rectangle 18"/>
          <p:cNvSpPr>
            <a:spLocks noChangeArrowheads="1"/>
          </p:cNvSpPr>
          <p:nvPr/>
        </p:nvSpPr>
        <p:spPr bwMode="auto">
          <a:xfrm>
            <a:off x="2152650" y="4953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19" name="Rectangle 19"/>
          <p:cNvSpPr>
            <a:spLocks noChangeArrowheads="1"/>
          </p:cNvSpPr>
          <p:nvPr/>
        </p:nvSpPr>
        <p:spPr bwMode="auto">
          <a:xfrm>
            <a:off x="2533650" y="4953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0" name="Rectangle 20"/>
          <p:cNvSpPr>
            <a:spLocks noChangeArrowheads="1"/>
          </p:cNvSpPr>
          <p:nvPr/>
        </p:nvSpPr>
        <p:spPr bwMode="auto">
          <a:xfrm>
            <a:off x="2914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1" name="Rectangle 21"/>
          <p:cNvSpPr>
            <a:spLocks noChangeArrowheads="1"/>
          </p:cNvSpPr>
          <p:nvPr/>
        </p:nvSpPr>
        <p:spPr bwMode="auto">
          <a:xfrm>
            <a:off x="2533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2" name="Rectangle 22"/>
          <p:cNvSpPr>
            <a:spLocks noChangeArrowheads="1"/>
          </p:cNvSpPr>
          <p:nvPr/>
        </p:nvSpPr>
        <p:spPr bwMode="auto">
          <a:xfrm>
            <a:off x="1009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3" name="Rectangle 23"/>
          <p:cNvSpPr>
            <a:spLocks noChangeArrowheads="1"/>
          </p:cNvSpPr>
          <p:nvPr/>
        </p:nvSpPr>
        <p:spPr bwMode="auto">
          <a:xfrm>
            <a:off x="1390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4" name="Rectangle 24"/>
          <p:cNvSpPr>
            <a:spLocks noChangeArrowheads="1"/>
          </p:cNvSpPr>
          <p:nvPr/>
        </p:nvSpPr>
        <p:spPr bwMode="auto">
          <a:xfrm>
            <a:off x="1771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5" name="Rectangle 25"/>
          <p:cNvSpPr>
            <a:spLocks noChangeArrowheads="1"/>
          </p:cNvSpPr>
          <p:nvPr/>
        </p:nvSpPr>
        <p:spPr bwMode="auto">
          <a:xfrm>
            <a:off x="1009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6" name="Rectangle 26"/>
          <p:cNvSpPr>
            <a:spLocks noChangeArrowheads="1"/>
          </p:cNvSpPr>
          <p:nvPr/>
        </p:nvSpPr>
        <p:spPr bwMode="auto">
          <a:xfrm>
            <a:off x="1771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7" name="Rectangle 27"/>
          <p:cNvSpPr>
            <a:spLocks noChangeArrowheads="1"/>
          </p:cNvSpPr>
          <p:nvPr/>
        </p:nvSpPr>
        <p:spPr bwMode="auto">
          <a:xfrm>
            <a:off x="1009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8" name="Rectangle 28"/>
          <p:cNvSpPr>
            <a:spLocks noChangeArrowheads="1"/>
          </p:cNvSpPr>
          <p:nvPr/>
        </p:nvSpPr>
        <p:spPr bwMode="auto">
          <a:xfrm>
            <a:off x="1390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29" name="Rectangle 29"/>
          <p:cNvSpPr>
            <a:spLocks noChangeArrowheads="1"/>
          </p:cNvSpPr>
          <p:nvPr/>
        </p:nvSpPr>
        <p:spPr bwMode="auto">
          <a:xfrm>
            <a:off x="1771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0" name="Rectangle 30"/>
          <p:cNvSpPr>
            <a:spLocks noChangeArrowheads="1"/>
          </p:cNvSpPr>
          <p:nvPr/>
        </p:nvSpPr>
        <p:spPr bwMode="auto">
          <a:xfrm>
            <a:off x="1390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28031" name="Rectangle 31"/>
          <p:cNvSpPr>
            <a:spLocks noChangeArrowheads="1"/>
          </p:cNvSpPr>
          <p:nvPr/>
        </p:nvSpPr>
        <p:spPr bwMode="auto">
          <a:xfrm>
            <a:off x="2152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2" name="Rectangle 32"/>
          <p:cNvSpPr>
            <a:spLocks noChangeArrowheads="1"/>
          </p:cNvSpPr>
          <p:nvPr/>
        </p:nvSpPr>
        <p:spPr bwMode="auto">
          <a:xfrm>
            <a:off x="2533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3" name="Rectangle 33"/>
          <p:cNvSpPr>
            <a:spLocks noChangeArrowheads="1"/>
          </p:cNvSpPr>
          <p:nvPr/>
        </p:nvSpPr>
        <p:spPr bwMode="auto">
          <a:xfrm>
            <a:off x="2914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4" name="Rectangle 34"/>
          <p:cNvSpPr>
            <a:spLocks noChangeArrowheads="1"/>
          </p:cNvSpPr>
          <p:nvPr/>
        </p:nvSpPr>
        <p:spPr bwMode="auto">
          <a:xfrm>
            <a:off x="2152650" y="35052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5" name="Rectangle 35"/>
          <p:cNvSpPr>
            <a:spLocks noChangeArrowheads="1"/>
          </p:cNvSpPr>
          <p:nvPr/>
        </p:nvSpPr>
        <p:spPr bwMode="auto">
          <a:xfrm>
            <a:off x="2914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6" name="Rectangle 36"/>
          <p:cNvSpPr>
            <a:spLocks noChangeArrowheads="1"/>
          </p:cNvSpPr>
          <p:nvPr/>
        </p:nvSpPr>
        <p:spPr bwMode="auto">
          <a:xfrm>
            <a:off x="2152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7" name="Rectangle 37"/>
          <p:cNvSpPr>
            <a:spLocks noChangeArrowheads="1"/>
          </p:cNvSpPr>
          <p:nvPr/>
        </p:nvSpPr>
        <p:spPr bwMode="auto">
          <a:xfrm>
            <a:off x="2533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8" name="Rectangle 38"/>
          <p:cNvSpPr>
            <a:spLocks noChangeArrowheads="1"/>
          </p:cNvSpPr>
          <p:nvPr/>
        </p:nvSpPr>
        <p:spPr bwMode="auto">
          <a:xfrm>
            <a:off x="2914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9" name="Rectangle 39"/>
          <p:cNvSpPr>
            <a:spLocks noChangeArrowheads="1"/>
          </p:cNvSpPr>
          <p:nvPr/>
        </p:nvSpPr>
        <p:spPr bwMode="auto">
          <a:xfrm>
            <a:off x="2533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0" name="Rectangle 40"/>
          <p:cNvSpPr>
            <a:spLocks noChangeArrowheads="1"/>
          </p:cNvSpPr>
          <p:nvPr/>
        </p:nvSpPr>
        <p:spPr bwMode="auto">
          <a:xfrm>
            <a:off x="1009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1" name="Rectangle 41"/>
          <p:cNvSpPr>
            <a:spLocks noChangeArrowheads="1"/>
          </p:cNvSpPr>
          <p:nvPr/>
        </p:nvSpPr>
        <p:spPr bwMode="auto">
          <a:xfrm>
            <a:off x="1390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2" name="Rectangle 42"/>
          <p:cNvSpPr>
            <a:spLocks noChangeArrowheads="1"/>
          </p:cNvSpPr>
          <p:nvPr/>
        </p:nvSpPr>
        <p:spPr bwMode="auto">
          <a:xfrm>
            <a:off x="1771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3" name="Rectangle 43"/>
          <p:cNvSpPr>
            <a:spLocks noChangeArrowheads="1"/>
          </p:cNvSpPr>
          <p:nvPr/>
        </p:nvSpPr>
        <p:spPr bwMode="auto">
          <a:xfrm>
            <a:off x="2152650" y="5295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4" name="Rectangle 44"/>
          <p:cNvSpPr>
            <a:spLocks noChangeArrowheads="1"/>
          </p:cNvSpPr>
          <p:nvPr/>
        </p:nvSpPr>
        <p:spPr bwMode="auto">
          <a:xfrm>
            <a:off x="2533650" y="5295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5" name="Rectangle 45"/>
          <p:cNvSpPr>
            <a:spLocks noChangeArrowheads="1"/>
          </p:cNvSpPr>
          <p:nvPr/>
        </p:nvSpPr>
        <p:spPr bwMode="auto">
          <a:xfrm>
            <a:off x="2914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6" name="Rectangle 46"/>
          <p:cNvSpPr>
            <a:spLocks noChangeArrowheads="1"/>
          </p:cNvSpPr>
          <p:nvPr/>
        </p:nvSpPr>
        <p:spPr bwMode="auto">
          <a:xfrm>
            <a:off x="3295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7" name="Rectangle 47"/>
          <p:cNvSpPr>
            <a:spLocks noChangeArrowheads="1"/>
          </p:cNvSpPr>
          <p:nvPr/>
        </p:nvSpPr>
        <p:spPr bwMode="auto">
          <a:xfrm>
            <a:off x="3295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8" name="Rectangle 48"/>
          <p:cNvSpPr>
            <a:spLocks noChangeArrowheads="1"/>
          </p:cNvSpPr>
          <p:nvPr/>
        </p:nvSpPr>
        <p:spPr bwMode="auto">
          <a:xfrm>
            <a:off x="3295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9" name="Rectangle 49"/>
          <p:cNvSpPr>
            <a:spLocks noChangeArrowheads="1"/>
          </p:cNvSpPr>
          <p:nvPr/>
        </p:nvSpPr>
        <p:spPr bwMode="auto">
          <a:xfrm>
            <a:off x="3295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0" name="Rectangle 50"/>
          <p:cNvSpPr>
            <a:spLocks noChangeArrowheads="1"/>
          </p:cNvSpPr>
          <p:nvPr/>
        </p:nvSpPr>
        <p:spPr bwMode="auto">
          <a:xfrm>
            <a:off x="3295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1" name="Rectangle 51"/>
          <p:cNvSpPr>
            <a:spLocks noChangeArrowheads="1"/>
          </p:cNvSpPr>
          <p:nvPr/>
        </p:nvSpPr>
        <p:spPr bwMode="auto">
          <a:xfrm>
            <a:off x="3295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2" name="Rectangle 52"/>
          <p:cNvSpPr>
            <a:spLocks noChangeArrowheads="1"/>
          </p:cNvSpPr>
          <p:nvPr/>
        </p:nvSpPr>
        <p:spPr bwMode="auto">
          <a:xfrm>
            <a:off x="3295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3" name="Text Box 53"/>
          <p:cNvSpPr txBox="1">
            <a:spLocks noChangeArrowheads="1"/>
          </p:cNvSpPr>
          <p:nvPr/>
        </p:nvSpPr>
        <p:spPr bwMode="auto">
          <a:xfrm>
            <a:off x="467544" y="2758276"/>
            <a:ext cx="41549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pPr>
            <a:r>
              <a:rPr lang="en-GB" altLang="en-US" b="1" i="1" dirty="0" err="1">
                <a:effectLst>
                  <a:outerShdw blurRad="38100" dist="38100" dir="2700000" algn="tl">
                    <a:srgbClr val="C0C0C0"/>
                  </a:outerShdw>
                </a:effectLst>
              </a:rPr>
              <a:t>i</a:t>
            </a:r>
            <a:r>
              <a:rPr lang="en-GB" altLang="en-US" i="0" dirty="0">
                <a:effectLst>
                  <a:outerShdw blurRad="38100" dist="38100" dir="2700000" algn="tl">
                    <a:srgbClr val="C0C0C0"/>
                  </a:outerShdw>
                </a:effectLst>
              </a:rPr>
              <a:t> </a:t>
            </a:r>
          </a:p>
          <a:p>
            <a:pPr algn="ctr">
              <a:spcBef>
                <a:spcPct val="0"/>
              </a:spcBef>
              <a:spcAft>
                <a:spcPct val="0"/>
              </a:spcAft>
            </a:pPr>
            <a:r>
              <a:rPr lang="en-GB" altLang="en-US" i="0" dirty="0">
                <a:effectLst>
                  <a:outerShdw blurRad="38100" dist="38100" dir="2700000" algn="tl">
                    <a:srgbClr val="C0C0C0"/>
                  </a:outerShdw>
                </a:effectLst>
              </a:rPr>
              <a:t>1</a:t>
            </a:r>
          </a:p>
          <a:p>
            <a:pPr algn="ctr">
              <a:spcBef>
                <a:spcPct val="0"/>
              </a:spcBef>
              <a:spcAft>
                <a:spcPct val="0"/>
              </a:spcAft>
            </a:pPr>
            <a:r>
              <a:rPr lang="en-GB" altLang="en-US" i="0" dirty="0">
                <a:effectLst>
                  <a:outerShdw blurRad="38100" dist="38100" dir="2700000" algn="tl">
                    <a:srgbClr val="C0C0C0"/>
                  </a:outerShdw>
                </a:effectLst>
              </a:rPr>
              <a:t> 2</a:t>
            </a:r>
          </a:p>
          <a:p>
            <a:pPr algn="ctr">
              <a:spcBef>
                <a:spcPct val="0"/>
              </a:spcBef>
              <a:spcAft>
                <a:spcPct val="0"/>
              </a:spcAft>
            </a:pPr>
            <a:r>
              <a:rPr lang="en-GB" altLang="en-US" i="0" dirty="0">
                <a:effectLst>
                  <a:outerShdw blurRad="38100" dist="38100" dir="2700000" algn="tl">
                    <a:srgbClr val="C0C0C0"/>
                  </a:outerShdw>
                </a:effectLst>
              </a:rPr>
              <a:t> 3</a:t>
            </a:r>
          </a:p>
          <a:p>
            <a:pPr algn="ctr">
              <a:spcBef>
                <a:spcPct val="0"/>
              </a:spcBef>
              <a:spcAft>
                <a:spcPct val="0"/>
              </a:spcAft>
            </a:pPr>
            <a:r>
              <a:rPr lang="en-GB" altLang="en-US" i="0" dirty="0">
                <a:effectLst>
                  <a:outerShdw blurRad="38100" dist="38100" dir="2700000" algn="tl">
                    <a:srgbClr val="C0C0C0"/>
                  </a:outerShdw>
                </a:effectLst>
              </a:rPr>
              <a:t> 4</a:t>
            </a:r>
          </a:p>
          <a:p>
            <a:pPr algn="ctr">
              <a:spcBef>
                <a:spcPct val="0"/>
              </a:spcBef>
              <a:spcAft>
                <a:spcPct val="0"/>
              </a:spcAft>
            </a:pPr>
            <a:r>
              <a:rPr lang="en-GB" altLang="en-US" i="0" dirty="0">
                <a:effectLst>
                  <a:outerShdw blurRad="38100" dist="38100" dir="2700000" algn="tl">
                    <a:srgbClr val="C0C0C0"/>
                  </a:outerShdw>
                </a:effectLst>
              </a:rPr>
              <a:t> 5</a:t>
            </a:r>
          </a:p>
          <a:p>
            <a:pPr algn="ctr">
              <a:spcBef>
                <a:spcPct val="0"/>
              </a:spcBef>
              <a:spcAft>
                <a:spcPct val="0"/>
              </a:spcAft>
            </a:pPr>
            <a:r>
              <a:rPr lang="en-GB" altLang="en-US" i="0" dirty="0">
                <a:effectLst>
                  <a:outerShdw blurRad="38100" dist="38100" dir="2700000" algn="tl">
                    <a:srgbClr val="C0C0C0"/>
                  </a:outerShdw>
                </a:effectLst>
              </a:rPr>
              <a:t> 6</a:t>
            </a:r>
          </a:p>
          <a:p>
            <a:pPr algn="ctr">
              <a:spcBef>
                <a:spcPct val="0"/>
              </a:spcBef>
              <a:spcAft>
                <a:spcPct val="0"/>
              </a:spcAft>
            </a:pP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grpSp>
        <p:nvGrpSpPr>
          <p:cNvPr id="128055" name="Group 55"/>
          <p:cNvGrpSpPr>
            <a:grpSpLocks/>
          </p:cNvGrpSpPr>
          <p:nvPr/>
        </p:nvGrpSpPr>
        <p:grpSpPr bwMode="auto">
          <a:xfrm>
            <a:off x="5600700" y="4705350"/>
            <a:ext cx="361950" cy="704850"/>
            <a:chOff x="3528" y="2964"/>
            <a:chExt cx="228" cy="444"/>
          </a:xfrm>
        </p:grpSpPr>
        <p:sp>
          <p:nvSpPr>
            <p:cNvPr id="128056" name="Rectangle 56"/>
            <p:cNvSpPr>
              <a:spLocks noChangeArrowheads="1"/>
            </p:cNvSpPr>
            <p:nvPr/>
          </p:nvSpPr>
          <p:spPr bwMode="auto">
            <a:xfrm>
              <a:off x="352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7" name="Rectangle 57"/>
            <p:cNvSpPr>
              <a:spLocks noChangeArrowheads="1"/>
            </p:cNvSpPr>
            <p:nvPr/>
          </p:nvSpPr>
          <p:spPr bwMode="auto">
            <a:xfrm>
              <a:off x="352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58" name="Group 58"/>
          <p:cNvGrpSpPr>
            <a:grpSpLocks/>
          </p:cNvGrpSpPr>
          <p:nvPr/>
        </p:nvGrpSpPr>
        <p:grpSpPr bwMode="auto">
          <a:xfrm>
            <a:off x="5981700" y="3981450"/>
            <a:ext cx="361950" cy="1428750"/>
            <a:chOff x="3768" y="2508"/>
            <a:chExt cx="228" cy="900"/>
          </a:xfrm>
        </p:grpSpPr>
        <p:sp>
          <p:nvSpPr>
            <p:cNvPr id="128059" name="Rectangle 59"/>
            <p:cNvSpPr>
              <a:spLocks noChangeArrowheads="1"/>
            </p:cNvSpPr>
            <p:nvPr/>
          </p:nvSpPr>
          <p:spPr bwMode="auto">
            <a:xfrm>
              <a:off x="376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0" name="Rectangle 60"/>
            <p:cNvSpPr>
              <a:spLocks noChangeArrowheads="1"/>
            </p:cNvSpPr>
            <p:nvPr/>
          </p:nvSpPr>
          <p:spPr bwMode="auto">
            <a:xfrm>
              <a:off x="376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1" name="Rectangle 61"/>
            <p:cNvSpPr>
              <a:spLocks noChangeArrowheads="1"/>
            </p:cNvSpPr>
            <p:nvPr/>
          </p:nvSpPr>
          <p:spPr bwMode="auto">
            <a:xfrm>
              <a:off x="376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2" name="Rectangle 62"/>
            <p:cNvSpPr>
              <a:spLocks noChangeArrowheads="1"/>
            </p:cNvSpPr>
            <p:nvPr/>
          </p:nvSpPr>
          <p:spPr bwMode="auto">
            <a:xfrm>
              <a:off x="376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63" name="Line 63"/>
          <p:cNvSpPr>
            <a:spLocks noChangeShapeType="1"/>
          </p:cNvSpPr>
          <p:nvPr/>
        </p:nvSpPr>
        <p:spPr bwMode="auto">
          <a:xfrm rot="-10800000">
            <a:off x="5029200" y="3162300"/>
            <a:ext cx="1588" cy="23431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4" name="Line 64"/>
          <p:cNvSpPr>
            <a:spLocks noChangeShapeType="1"/>
          </p:cNvSpPr>
          <p:nvPr/>
        </p:nvSpPr>
        <p:spPr bwMode="auto">
          <a:xfrm rot="-5400000">
            <a:off x="6639719" y="3837782"/>
            <a:ext cx="20637" cy="32575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8065" name="Group 65"/>
          <p:cNvGrpSpPr>
            <a:grpSpLocks/>
          </p:cNvGrpSpPr>
          <p:nvPr/>
        </p:nvGrpSpPr>
        <p:grpSpPr bwMode="auto">
          <a:xfrm>
            <a:off x="6362700" y="3295650"/>
            <a:ext cx="361950" cy="2114550"/>
            <a:chOff x="4008" y="2076"/>
            <a:chExt cx="228" cy="1332"/>
          </a:xfrm>
        </p:grpSpPr>
        <p:sp>
          <p:nvSpPr>
            <p:cNvPr id="128066" name="Rectangle 66"/>
            <p:cNvSpPr>
              <a:spLocks noChangeArrowheads="1"/>
            </p:cNvSpPr>
            <p:nvPr/>
          </p:nvSpPr>
          <p:spPr bwMode="auto">
            <a:xfrm>
              <a:off x="400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7" name="Rectangle 67"/>
            <p:cNvSpPr>
              <a:spLocks noChangeArrowheads="1"/>
            </p:cNvSpPr>
            <p:nvPr/>
          </p:nvSpPr>
          <p:spPr bwMode="auto">
            <a:xfrm>
              <a:off x="400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8" name="Rectangle 68"/>
            <p:cNvSpPr>
              <a:spLocks noChangeArrowheads="1"/>
            </p:cNvSpPr>
            <p:nvPr/>
          </p:nvSpPr>
          <p:spPr bwMode="auto">
            <a:xfrm>
              <a:off x="4008" y="22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9" name="Rectangle 69"/>
            <p:cNvSpPr>
              <a:spLocks noChangeArrowheads="1"/>
            </p:cNvSpPr>
            <p:nvPr/>
          </p:nvSpPr>
          <p:spPr bwMode="auto">
            <a:xfrm>
              <a:off x="400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0" name="Rectangle 70"/>
            <p:cNvSpPr>
              <a:spLocks noChangeArrowheads="1"/>
            </p:cNvSpPr>
            <p:nvPr/>
          </p:nvSpPr>
          <p:spPr bwMode="auto">
            <a:xfrm>
              <a:off x="400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1" name="Rectangle 71"/>
            <p:cNvSpPr>
              <a:spLocks noChangeArrowheads="1"/>
            </p:cNvSpPr>
            <p:nvPr/>
          </p:nvSpPr>
          <p:spPr bwMode="auto">
            <a:xfrm>
              <a:off x="4008" y="20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72" name="Group 72"/>
          <p:cNvGrpSpPr>
            <a:grpSpLocks/>
          </p:cNvGrpSpPr>
          <p:nvPr/>
        </p:nvGrpSpPr>
        <p:grpSpPr bwMode="auto">
          <a:xfrm>
            <a:off x="6362700" y="2915096"/>
            <a:ext cx="361950" cy="1771650"/>
            <a:chOff x="4248" y="2292"/>
            <a:chExt cx="228" cy="1116"/>
          </a:xfrm>
        </p:grpSpPr>
        <p:sp>
          <p:nvSpPr>
            <p:cNvPr id="128073" name="Rectangle 73"/>
            <p:cNvSpPr>
              <a:spLocks noChangeArrowheads="1"/>
            </p:cNvSpPr>
            <p:nvPr/>
          </p:nvSpPr>
          <p:spPr bwMode="auto">
            <a:xfrm>
              <a:off x="424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4" name="Rectangle 74"/>
            <p:cNvSpPr>
              <a:spLocks noChangeArrowheads="1"/>
            </p:cNvSpPr>
            <p:nvPr/>
          </p:nvSpPr>
          <p:spPr bwMode="auto">
            <a:xfrm>
              <a:off x="424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5" name="Rectangle 75"/>
            <p:cNvSpPr>
              <a:spLocks noChangeArrowheads="1"/>
            </p:cNvSpPr>
            <p:nvPr/>
          </p:nvSpPr>
          <p:spPr bwMode="auto">
            <a:xfrm>
              <a:off x="424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6" name="Rectangle 76"/>
            <p:cNvSpPr>
              <a:spLocks noChangeArrowheads="1"/>
            </p:cNvSpPr>
            <p:nvPr/>
          </p:nvSpPr>
          <p:spPr bwMode="auto">
            <a:xfrm>
              <a:off x="424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7" name="Rectangle 77"/>
            <p:cNvSpPr>
              <a:spLocks noChangeArrowheads="1"/>
            </p:cNvSpPr>
            <p:nvPr/>
          </p:nvSpPr>
          <p:spPr bwMode="auto">
            <a:xfrm>
              <a:off x="4248" y="22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78" name="Text Box 78"/>
          <p:cNvSpPr txBox="1">
            <a:spLocks noChangeArrowheads="1"/>
          </p:cNvSpPr>
          <p:nvPr/>
        </p:nvSpPr>
        <p:spPr bwMode="auto">
          <a:xfrm>
            <a:off x="467544" y="1538714"/>
            <a:ext cx="813690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0"/>
              </a:spcBef>
              <a:spcAft>
                <a:spcPct val="0"/>
              </a:spcAft>
            </a:pPr>
            <a:r>
              <a:rPr lang="el-GR" altLang="en-US" dirty="0">
                <a:effectLst>
                  <a:outerShdw blurRad="38100" dist="38100" dir="2700000" algn="tl">
                    <a:srgbClr val="C0C0C0"/>
                  </a:outerShdw>
                </a:effectLst>
              </a:rPr>
              <a:t>Για να υπολογίσουμε το </a:t>
            </a:r>
            <a:r>
              <a:rPr lang="en-US" altLang="en-US" i="1" dirty="0" err="1">
                <a:effectLst>
                  <a:outerShdw blurRad="38100" dist="38100" dir="2700000" algn="tl">
                    <a:srgbClr val="C0C0C0"/>
                  </a:outerShdw>
                </a:effectLst>
              </a:rPr>
              <a:t>j</a:t>
            </a:r>
            <a:r>
              <a:rPr lang="en-US" altLang="en-US" baseline="-25000" dirty="0" err="1">
                <a:effectLst>
                  <a:outerShdw blurRad="38100" dist="38100" dir="2700000" algn="tl">
                    <a:srgbClr val="C0C0C0"/>
                  </a:outerShdw>
                </a:effectLst>
              </a:rPr>
              <a:t>c</a:t>
            </a:r>
            <a:r>
              <a:rPr lang="en-US" altLang="en-US" dirty="0">
                <a:effectLst>
                  <a:outerShdw blurRad="38100" dist="38100" dir="2700000" algn="tl">
                    <a:srgbClr val="C0C0C0"/>
                  </a:outerShdw>
                </a:effectLst>
              </a:rPr>
              <a:t> </a:t>
            </a:r>
            <a:r>
              <a:rPr lang="el-GR" altLang="en-US" dirty="0">
                <a:effectLst>
                  <a:outerShdw blurRad="38100" dist="38100" dir="2700000" algn="tl">
                    <a:srgbClr val="C0C0C0"/>
                  </a:outerShdw>
                </a:effectLst>
              </a:rPr>
              <a:t>αναπαριστούμε γραφικά τον αριθμό </a:t>
            </a:r>
            <a:r>
              <a:rPr lang="en-US" altLang="en-US" dirty="0">
                <a:effectLst>
                  <a:outerShdw blurRad="38100" dist="38100" dir="2700000" algn="tl">
                    <a:srgbClr val="C0C0C0"/>
                  </a:outerShdw>
                </a:effectLst>
              </a:rPr>
              <a:t>pixels </a:t>
            </a:r>
            <a:r>
              <a:rPr lang="el-GR" altLang="en-US" dirty="0">
                <a:effectLst>
                  <a:outerShdw blurRad="38100" dist="38100" dir="2700000" algn="tl">
                    <a:srgbClr val="C0C0C0"/>
                  </a:outerShdw>
                </a:effectLst>
              </a:rPr>
              <a:t>σε κάθε στήλη της εικόνας.</a:t>
            </a:r>
            <a:endParaRPr lang="en-GB" altLang="en-US" sz="2000" dirty="0">
              <a:effectLst>
                <a:outerShdw blurRad="38100" dist="38100" dir="2700000" algn="tl">
                  <a:srgbClr val="C0C0C0"/>
                </a:outerShdw>
              </a:effectLst>
            </a:endParaRPr>
          </a:p>
        </p:txBody>
      </p:sp>
      <p:grpSp>
        <p:nvGrpSpPr>
          <p:cNvPr id="79" name="Group 55"/>
          <p:cNvGrpSpPr/>
          <p:nvPr/>
        </p:nvGrpSpPr>
        <p:grpSpPr>
          <a:xfrm>
            <a:off x="1003300" y="3143250"/>
            <a:ext cx="2647950" cy="2511159"/>
            <a:chOff x="781050" y="1943100"/>
            <a:chExt cx="2647950" cy="2511159"/>
          </a:xfrm>
        </p:grpSpPr>
        <p:sp>
          <p:nvSpPr>
            <p:cNvPr id="80" name="Rectangle 5"/>
            <p:cNvSpPr>
              <a:spLocks noChangeArrowheads="1"/>
            </p:cNvSpPr>
            <p:nvPr/>
          </p:nvSpPr>
          <p:spPr bwMode="auto">
            <a:xfrm>
              <a:off x="781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6"/>
            <p:cNvSpPr>
              <a:spLocks noChangeArrowheads="1"/>
            </p:cNvSpPr>
            <p:nvPr/>
          </p:nvSpPr>
          <p:spPr bwMode="auto">
            <a:xfrm>
              <a:off x="1162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
            <p:cNvSpPr>
              <a:spLocks noChangeArrowheads="1"/>
            </p:cNvSpPr>
            <p:nvPr/>
          </p:nvSpPr>
          <p:spPr bwMode="auto">
            <a:xfrm>
              <a:off x="1543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8"/>
            <p:cNvSpPr>
              <a:spLocks noChangeArrowheads="1"/>
            </p:cNvSpPr>
            <p:nvPr/>
          </p:nvSpPr>
          <p:spPr bwMode="auto">
            <a:xfrm>
              <a:off x="781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
            <p:cNvSpPr>
              <a:spLocks noChangeArrowheads="1"/>
            </p:cNvSpPr>
            <p:nvPr/>
          </p:nvSpPr>
          <p:spPr bwMode="auto">
            <a:xfrm>
              <a:off x="1543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10"/>
            <p:cNvSpPr>
              <a:spLocks noChangeArrowheads="1"/>
            </p:cNvSpPr>
            <p:nvPr/>
          </p:nvSpPr>
          <p:spPr bwMode="auto">
            <a:xfrm>
              <a:off x="781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11"/>
            <p:cNvSpPr>
              <a:spLocks noChangeArrowheads="1"/>
            </p:cNvSpPr>
            <p:nvPr/>
          </p:nvSpPr>
          <p:spPr bwMode="auto">
            <a:xfrm>
              <a:off x="1162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12"/>
            <p:cNvSpPr>
              <a:spLocks noChangeArrowheads="1"/>
            </p:cNvSpPr>
            <p:nvPr/>
          </p:nvSpPr>
          <p:spPr bwMode="auto">
            <a:xfrm>
              <a:off x="1543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13"/>
            <p:cNvSpPr>
              <a:spLocks noChangeArrowheads="1"/>
            </p:cNvSpPr>
            <p:nvPr/>
          </p:nvSpPr>
          <p:spPr bwMode="auto">
            <a:xfrm>
              <a:off x="1162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4"/>
            <p:cNvSpPr>
              <a:spLocks noChangeArrowheads="1"/>
            </p:cNvSpPr>
            <p:nvPr/>
          </p:nvSpPr>
          <p:spPr bwMode="auto">
            <a:xfrm>
              <a:off x="1924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5"/>
            <p:cNvSpPr>
              <a:spLocks noChangeArrowheads="1"/>
            </p:cNvSpPr>
            <p:nvPr/>
          </p:nvSpPr>
          <p:spPr bwMode="auto">
            <a:xfrm>
              <a:off x="2305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6"/>
            <p:cNvSpPr>
              <a:spLocks noChangeArrowheads="1"/>
            </p:cNvSpPr>
            <p:nvPr/>
          </p:nvSpPr>
          <p:spPr bwMode="auto">
            <a:xfrm>
              <a:off x="2686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7"/>
            <p:cNvSpPr>
              <a:spLocks noChangeArrowheads="1"/>
            </p:cNvSpPr>
            <p:nvPr/>
          </p:nvSpPr>
          <p:spPr bwMode="auto">
            <a:xfrm>
              <a:off x="1924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8"/>
            <p:cNvSpPr>
              <a:spLocks noChangeArrowheads="1"/>
            </p:cNvSpPr>
            <p:nvPr/>
          </p:nvSpPr>
          <p:spPr bwMode="auto">
            <a:xfrm>
              <a:off x="2686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9"/>
            <p:cNvSpPr>
              <a:spLocks noChangeArrowheads="1"/>
            </p:cNvSpPr>
            <p:nvPr/>
          </p:nvSpPr>
          <p:spPr bwMode="auto">
            <a:xfrm>
              <a:off x="1924050" y="37528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20"/>
            <p:cNvSpPr>
              <a:spLocks noChangeArrowheads="1"/>
            </p:cNvSpPr>
            <p:nvPr/>
          </p:nvSpPr>
          <p:spPr bwMode="auto">
            <a:xfrm>
              <a:off x="2305050" y="3752850"/>
              <a:ext cx="361950" cy="342900"/>
            </a:xfrm>
            <a:prstGeom prst="rect">
              <a:avLst/>
            </a:prstGeom>
            <a:solidFill>
              <a:schemeClr val="tx1"/>
            </a:solidFill>
            <a:ln w="9525">
              <a:solidFill>
                <a:schemeClr val="tx1"/>
              </a:solidFill>
              <a:miter lim="800000"/>
              <a:headEnd/>
              <a:tailEnd/>
            </a:ln>
            <a:effectLst/>
            <a:extLst/>
          </p:spPr>
          <p:txBody>
            <a:bodyPr wrap="none" anchor="ctr"/>
            <a:lstStyle/>
            <a:p>
              <a:endParaRPr lang="en-US"/>
            </a:p>
          </p:txBody>
        </p:sp>
        <p:sp>
          <p:nvSpPr>
            <p:cNvPr id="96" name="Rectangle 21"/>
            <p:cNvSpPr>
              <a:spLocks noChangeArrowheads="1"/>
            </p:cNvSpPr>
            <p:nvPr/>
          </p:nvSpPr>
          <p:spPr bwMode="auto">
            <a:xfrm>
              <a:off x="2686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22"/>
            <p:cNvSpPr>
              <a:spLocks noChangeArrowheads="1"/>
            </p:cNvSpPr>
            <p:nvPr/>
          </p:nvSpPr>
          <p:spPr bwMode="auto">
            <a:xfrm>
              <a:off x="2305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23"/>
            <p:cNvSpPr>
              <a:spLocks noChangeArrowheads="1"/>
            </p:cNvSpPr>
            <p:nvPr/>
          </p:nvSpPr>
          <p:spPr bwMode="auto">
            <a:xfrm>
              <a:off x="781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24"/>
            <p:cNvSpPr>
              <a:spLocks noChangeArrowheads="1"/>
            </p:cNvSpPr>
            <p:nvPr/>
          </p:nvSpPr>
          <p:spPr bwMode="auto">
            <a:xfrm>
              <a:off x="1162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25"/>
            <p:cNvSpPr>
              <a:spLocks noChangeArrowheads="1"/>
            </p:cNvSpPr>
            <p:nvPr/>
          </p:nvSpPr>
          <p:spPr bwMode="auto">
            <a:xfrm>
              <a:off x="1543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26"/>
            <p:cNvSpPr>
              <a:spLocks noChangeArrowheads="1"/>
            </p:cNvSpPr>
            <p:nvPr/>
          </p:nvSpPr>
          <p:spPr bwMode="auto">
            <a:xfrm>
              <a:off x="781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27"/>
            <p:cNvSpPr>
              <a:spLocks noChangeArrowheads="1"/>
            </p:cNvSpPr>
            <p:nvPr/>
          </p:nvSpPr>
          <p:spPr bwMode="auto">
            <a:xfrm>
              <a:off x="1543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8"/>
            <p:cNvSpPr>
              <a:spLocks noChangeArrowheads="1"/>
            </p:cNvSpPr>
            <p:nvPr/>
          </p:nvSpPr>
          <p:spPr bwMode="auto">
            <a:xfrm>
              <a:off x="781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29"/>
            <p:cNvSpPr>
              <a:spLocks noChangeArrowheads="1"/>
            </p:cNvSpPr>
            <p:nvPr/>
          </p:nvSpPr>
          <p:spPr bwMode="auto">
            <a:xfrm>
              <a:off x="1162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30"/>
            <p:cNvSpPr>
              <a:spLocks noChangeArrowheads="1"/>
            </p:cNvSpPr>
            <p:nvPr/>
          </p:nvSpPr>
          <p:spPr bwMode="auto">
            <a:xfrm>
              <a:off x="1543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31"/>
            <p:cNvSpPr>
              <a:spLocks noChangeArrowheads="1"/>
            </p:cNvSpPr>
            <p:nvPr/>
          </p:nvSpPr>
          <p:spPr bwMode="auto">
            <a:xfrm>
              <a:off x="1162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07" name="Rectangle 32"/>
            <p:cNvSpPr>
              <a:spLocks noChangeArrowheads="1"/>
            </p:cNvSpPr>
            <p:nvPr/>
          </p:nvSpPr>
          <p:spPr bwMode="auto">
            <a:xfrm>
              <a:off x="1924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33"/>
            <p:cNvSpPr>
              <a:spLocks noChangeArrowheads="1"/>
            </p:cNvSpPr>
            <p:nvPr/>
          </p:nvSpPr>
          <p:spPr bwMode="auto">
            <a:xfrm>
              <a:off x="2305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34"/>
            <p:cNvSpPr>
              <a:spLocks noChangeArrowheads="1"/>
            </p:cNvSpPr>
            <p:nvPr/>
          </p:nvSpPr>
          <p:spPr bwMode="auto">
            <a:xfrm>
              <a:off x="2686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35"/>
            <p:cNvSpPr>
              <a:spLocks noChangeArrowheads="1"/>
            </p:cNvSpPr>
            <p:nvPr/>
          </p:nvSpPr>
          <p:spPr bwMode="auto">
            <a:xfrm>
              <a:off x="1924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36"/>
            <p:cNvSpPr>
              <a:spLocks noChangeArrowheads="1"/>
            </p:cNvSpPr>
            <p:nvPr/>
          </p:nvSpPr>
          <p:spPr bwMode="auto">
            <a:xfrm>
              <a:off x="2686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37"/>
            <p:cNvSpPr>
              <a:spLocks noChangeArrowheads="1"/>
            </p:cNvSpPr>
            <p:nvPr/>
          </p:nvSpPr>
          <p:spPr bwMode="auto">
            <a:xfrm>
              <a:off x="1924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38"/>
            <p:cNvSpPr>
              <a:spLocks noChangeArrowheads="1"/>
            </p:cNvSpPr>
            <p:nvPr/>
          </p:nvSpPr>
          <p:spPr bwMode="auto">
            <a:xfrm>
              <a:off x="2305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39"/>
            <p:cNvSpPr>
              <a:spLocks noChangeArrowheads="1"/>
            </p:cNvSpPr>
            <p:nvPr/>
          </p:nvSpPr>
          <p:spPr bwMode="auto">
            <a:xfrm>
              <a:off x="2686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40"/>
            <p:cNvSpPr>
              <a:spLocks noChangeArrowheads="1"/>
            </p:cNvSpPr>
            <p:nvPr/>
          </p:nvSpPr>
          <p:spPr bwMode="auto">
            <a:xfrm>
              <a:off x="2305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47"/>
            <p:cNvSpPr>
              <a:spLocks noChangeArrowheads="1"/>
            </p:cNvSpPr>
            <p:nvPr/>
          </p:nvSpPr>
          <p:spPr bwMode="auto">
            <a:xfrm>
              <a:off x="3067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48"/>
            <p:cNvSpPr>
              <a:spLocks noChangeArrowheads="1"/>
            </p:cNvSpPr>
            <p:nvPr/>
          </p:nvSpPr>
          <p:spPr bwMode="auto">
            <a:xfrm>
              <a:off x="3067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49"/>
            <p:cNvSpPr>
              <a:spLocks noChangeArrowheads="1"/>
            </p:cNvSpPr>
            <p:nvPr/>
          </p:nvSpPr>
          <p:spPr bwMode="auto">
            <a:xfrm>
              <a:off x="3067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50"/>
            <p:cNvSpPr>
              <a:spLocks noChangeArrowheads="1"/>
            </p:cNvSpPr>
            <p:nvPr/>
          </p:nvSpPr>
          <p:spPr bwMode="auto">
            <a:xfrm>
              <a:off x="3067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51"/>
            <p:cNvSpPr>
              <a:spLocks noChangeArrowheads="1"/>
            </p:cNvSpPr>
            <p:nvPr/>
          </p:nvSpPr>
          <p:spPr bwMode="auto">
            <a:xfrm>
              <a:off x="3067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52"/>
            <p:cNvSpPr>
              <a:spLocks noChangeArrowheads="1"/>
            </p:cNvSpPr>
            <p:nvPr/>
          </p:nvSpPr>
          <p:spPr bwMode="auto">
            <a:xfrm>
              <a:off x="3067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22"/>
            <p:cNvSpPr>
              <a:spLocks noChangeArrowheads="1"/>
            </p:cNvSpPr>
            <p:nvPr/>
          </p:nvSpPr>
          <p:spPr bwMode="auto">
            <a:xfrm>
              <a:off x="2695575"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5"/>
            <p:cNvSpPr>
              <a:spLocks noChangeArrowheads="1"/>
            </p:cNvSpPr>
            <p:nvPr/>
          </p:nvSpPr>
          <p:spPr bwMode="auto">
            <a:xfrm>
              <a:off x="2686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5"/>
            <p:cNvSpPr>
              <a:spLocks noChangeArrowheads="1"/>
            </p:cNvSpPr>
            <p:nvPr/>
          </p:nvSpPr>
          <p:spPr bwMode="auto">
            <a:xfrm>
              <a:off x="2314575" y="231457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5"/>
            <p:cNvSpPr>
              <a:spLocks noChangeArrowheads="1"/>
            </p:cNvSpPr>
            <p:nvPr/>
          </p:nvSpPr>
          <p:spPr bwMode="auto">
            <a:xfrm>
              <a:off x="1924703" y="1943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5"/>
            <p:cNvSpPr>
              <a:spLocks noChangeArrowheads="1"/>
            </p:cNvSpPr>
            <p:nvPr/>
          </p:nvSpPr>
          <p:spPr bwMode="auto">
            <a:xfrm>
              <a:off x="781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6"/>
            <p:cNvSpPr>
              <a:spLocks noChangeArrowheads="1"/>
            </p:cNvSpPr>
            <p:nvPr/>
          </p:nvSpPr>
          <p:spPr bwMode="auto">
            <a:xfrm>
              <a:off x="1162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7"/>
            <p:cNvSpPr>
              <a:spLocks noChangeArrowheads="1"/>
            </p:cNvSpPr>
            <p:nvPr/>
          </p:nvSpPr>
          <p:spPr bwMode="auto">
            <a:xfrm>
              <a:off x="1543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32"/>
            <p:cNvSpPr>
              <a:spLocks noChangeArrowheads="1"/>
            </p:cNvSpPr>
            <p:nvPr/>
          </p:nvSpPr>
          <p:spPr bwMode="auto">
            <a:xfrm>
              <a:off x="1924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33"/>
            <p:cNvSpPr>
              <a:spLocks noChangeArrowheads="1"/>
            </p:cNvSpPr>
            <p:nvPr/>
          </p:nvSpPr>
          <p:spPr bwMode="auto">
            <a:xfrm>
              <a:off x="2305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Rectangle 34"/>
            <p:cNvSpPr>
              <a:spLocks noChangeArrowheads="1"/>
            </p:cNvSpPr>
            <p:nvPr/>
          </p:nvSpPr>
          <p:spPr bwMode="auto">
            <a:xfrm>
              <a:off x="2686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47"/>
            <p:cNvSpPr>
              <a:spLocks noChangeArrowheads="1"/>
            </p:cNvSpPr>
            <p:nvPr/>
          </p:nvSpPr>
          <p:spPr bwMode="auto">
            <a:xfrm>
              <a:off x="3067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15"/>
            <p:cNvSpPr>
              <a:spLocks noChangeArrowheads="1"/>
            </p:cNvSpPr>
            <p:nvPr/>
          </p:nvSpPr>
          <p:spPr bwMode="auto">
            <a:xfrm>
              <a:off x="1924703" y="411135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 name="Group 58"/>
          <p:cNvGrpSpPr>
            <a:grpSpLocks/>
          </p:cNvGrpSpPr>
          <p:nvPr/>
        </p:nvGrpSpPr>
        <p:grpSpPr bwMode="auto">
          <a:xfrm>
            <a:off x="6746875" y="3983832"/>
            <a:ext cx="361950" cy="1428750"/>
            <a:chOff x="3768" y="2508"/>
            <a:chExt cx="228" cy="900"/>
          </a:xfrm>
        </p:grpSpPr>
        <p:sp>
          <p:nvSpPr>
            <p:cNvPr id="135" name="Rectangle 59"/>
            <p:cNvSpPr>
              <a:spLocks noChangeArrowheads="1"/>
            </p:cNvSpPr>
            <p:nvPr/>
          </p:nvSpPr>
          <p:spPr bwMode="auto">
            <a:xfrm>
              <a:off x="376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60"/>
            <p:cNvSpPr>
              <a:spLocks noChangeArrowheads="1"/>
            </p:cNvSpPr>
            <p:nvPr/>
          </p:nvSpPr>
          <p:spPr bwMode="auto">
            <a:xfrm>
              <a:off x="376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61"/>
            <p:cNvSpPr>
              <a:spLocks noChangeArrowheads="1"/>
            </p:cNvSpPr>
            <p:nvPr/>
          </p:nvSpPr>
          <p:spPr bwMode="auto">
            <a:xfrm>
              <a:off x="376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62"/>
            <p:cNvSpPr>
              <a:spLocks noChangeArrowheads="1"/>
            </p:cNvSpPr>
            <p:nvPr/>
          </p:nvSpPr>
          <p:spPr bwMode="auto">
            <a:xfrm>
              <a:off x="376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5" name="Group 55"/>
          <p:cNvGrpSpPr>
            <a:grpSpLocks/>
          </p:cNvGrpSpPr>
          <p:nvPr/>
        </p:nvGrpSpPr>
        <p:grpSpPr bwMode="auto">
          <a:xfrm>
            <a:off x="7140575" y="4707732"/>
            <a:ext cx="361950" cy="704850"/>
            <a:chOff x="3528" y="2964"/>
            <a:chExt cx="228" cy="444"/>
          </a:xfrm>
        </p:grpSpPr>
        <p:sp>
          <p:nvSpPr>
            <p:cNvPr id="146" name="Rectangle 56"/>
            <p:cNvSpPr>
              <a:spLocks noChangeArrowheads="1"/>
            </p:cNvSpPr>
            <p:nvPr/>
          </p:nvSpPr>
          <p:spPr bwMode="auto">
            <a:xfrm>
              <a:off x="352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57"/>
            <p:cNvSpPr>
              <a:spLocks noChangeArrowheads="1"/>
            </p:cNvSpPr>
            <p:nvPr/>
          </p:nvSpPr>
          <p:spPr bwMode="auto">
            <a:xfrm>
              <a:off x="352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8" name="Text Box 2"/>
          <p:cNvSpPr txBox="1">
            <a:spLocks noChangeArrowheads="1"/>
          </p:cNvSpPr>
          <p:nvPr/>
        </p:nvSpPr>
        <p:spPr bwMode="auto">
          <a:xfrm>
            <a:off x="5014912" y="5443864"/>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sp>
        <p:nvSpPr>
          <p:cNvPr id="2" name="TextBox 1"/>
          <p:cNvSpPr txBox="1"/>
          <p:nvPr/>
        </p:nvSpPr>
        <p:spPr>
          <a:xfrm>
            <a:off x="4059238" y="2794609"/>
            <a:ext cx="1191567" cy="461665"/>
          </a:xfrm>
          <a:prstGeom prst="rect">
            <a:avLst/>
          </a:prstGeom>
          <a:noFill/>
        </p:spPr>
        <p:txBody>
          <a:bodyPr wrap="square" rtlCol="0">
            <a:spAutoFit/>
          </a:bodyPr>
          <a:lstStyle/>
          <a:p>
            <a:r>
              <a:rPr lang="el-GR" dirty="0"/>
              <a:t>#</a:t>
            </a:r>
            <a:r>
              <a:rPr lang="en-US" dirty="0"/>
              <a:t>pixels</a:t>
            </a:r>
            <a:endParaRPr lang="el-GR" dirty="0"/>
          </a:p>
        </p:txBody>
      </p:sp>
      <p:sp>
        <p:nvSpPr>
          <p:cNvPr id="150" name="Text Box 2"/>
          <p:cNvSpPr txBox="1">
            <a:spLocks noChangeArrowheads="1"/>
          </p:cNvSpPr>
          <p:nvPr/>
        </p:nvSpPr>
        <p:spPr bwMode="auto">
          <a:xfrm>
            <a:off x="784037" y="2636912"/>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cxnSp>
        <p:nvCxnSpPr>
          <p:cNvPr id="4" name="Ευθύγραμμο βέλος σύνδεσης 3"/>
          <p:cNvCxnSpPr/>
          <p:nvPr/>
        </p:nvCxnSpPr>
        <p:spPr>
          <a:xfrm>
            <a:off x="467544" y="2915096"/>
            <a:ext cx="0" cy="1047750"/>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Ευθύγραμμο βέλος σύνδεσης 152"/>
          <p:cNvCxnSpPr>
            <a:endCxn id="150" idx="0"/>
          </p:cNvCxnSpPr>
          <p:nvPr/>
        </p:nvCxnSpPr>
        <p:spPr>
          <a:xfrm flipV="1">
            <a:off x="996943" y="2636912"/>
            <a:ext cx="1220701" cy="1513"/>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sp>
        <p:nvSpPr>
          <p:cNvPr id="151"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spTree>
    <p:extLst>
      <p:ext uri="{BB962C8B-B14F-4D97-AF65-F5344CB8AC3E}">
        <p14:creationId xmlns:p14="http://schemas.microsoft.com/office/powerpoint/2010/main" val="173183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8055"/>
                                        </p:tgtEl>
                                        <p:attrNameLst>
                                          <p:attrName>style.visibility</p:attrName>
                                        </p:attrNameLst>
                                      </p:cBhvr>
                                      <p:to>
                                        <p:strVal val="visible"/>
                                      </p:to>
                                    </p:set>
                                    <p:animEffect transition="in" filter="slide(fromBottom)">
                                      <p:cBhvr>
                                        <p:cTn id="7" dur="500"/>
                                        <p:tgtEl>
                                          <p:spTgt spid="128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28058"/>
                                        </p:tgtEl>
                                        <p:attrNameLst>
                                          <p:attrName>style.visibility</p:attrName>
                                        </p:attrNameLst>
                                      </p:cBhvr>
                                      <p:to>
                                        <p:strVal val="visible"/>
                                      </p:to>
                                    </p:set>
                                    <p:animEffect transition="in" filter="slide(fromBottom)">
                                      <p:cBhvr>
                                        <p:cTn id="12" dur="500"/>
                                        <p:tgtEl>
                                          <p:spTgt spid="1280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28065"/>
                                        </p:tgtEl>
                                        <p:attrNameLst>
                                          <p:attrName>style.visibility</p:attrName>
                                        </p:attrNameLst>
                                      </p:cBhvr>
                                      <p:to>
                                        <p:strVal val="visible"/>
                                      </p:to>
                                    </p:set>
                                    <p:animEffect transition="in" filter="slide(fromBottom)">
                                      <p:cBhvr>
                                        <p:cTn id="17" dur="500"/>
                                        <p:tgtEl>
                                          <p:spTgt spid="1280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28072"/>
                                        </p:tgtEl>
                                        <p:attrNameLst>
                                          <p:attrName>style.visibility</p:attrName>
                                        </p:attrNameLst>
                                      </p:cBhvr>
                                      <p:to>
                                        <p:strVal val="visible"/>
                                      </p:to>
                                    </p:set>
                                    <p:animEffect transition="in" filter="slide(fromBottom)">
                                      <p:cBhvr>
                                        <p:cTn id="22" dur="500"/>
                                        <p:tgtEl>
                                          <p:spTgt spid="12807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slide(fromBottom)">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slide(fromBottom)">
                                      <p:cBhvr>
                                        <p:cTn id="32"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5" name="Object 21"/>
          <p:cNvGraphicFramePr>
            <a:graphicFrameLocks noGrp="1" noChangeAspect="1"/>
          </p:cNvGraphicFramePr>
          <p:nvPr>
            <p:ph sz="half" idx="2"/>
            <p:extLst/>
          </p:nvPr>
        </p:nvGraphicFramePr>
        <p:xfrm>
          <a:off x="983480" y="4641382"/>
          <a:ext cx="6697662" cy="1538288"/>
        </p:xfrm>
        <a:graphic>
          <a:graphicData uri="http://schemas.openxmlformats.org/presentationml/2006/ole">
            <mc:AlternateContent xmlns:mc="http://schemas.openxmlformats.org/markup-compatibility/2006">
              <mc:Choice xmlns:v="urn:schemas-microsoft-com:vml" Requires="v">
                <p:oleObj spid="_x0000_s12302" name="Εξίσωση" r:id="rId3" imgW="2984400" imgH="685800" progId="Equation.3">
                  <p:embed/>
                </p:oleObj>
              </mc:Choice>
              <mc:Fallback>
                <p:oleObj name="Εξίσωση" r:id="rId3" imgW="2984400" imgH="685800" progId="Equation.3">
                  <p:embed/>
                  <p:pic>
                    <p:nvPicPr>
                      <p:cNvPr id="129045" name="Object 21"/>
                      <p:cNvPicPr>
                        <a:picLocks noChangeAspect="1" noChangeArrowheads="1"/>
                      </p:cNvPicPr>
                      <p:nvPr/>
                    </p:nvPicPr>
                    <p:blipFill>
                      <a:blip r:embed="rId4"/>
                      <a:srcRect/>
                      <a:stretch>
                        <a:fillRect/>
                      </a:stretch>
                    </p:blipFill>
                    <p:spPr bwMode="auto">
                      <a:xfrm>
                        <a:off x="983480" y="4641382"/>
                        <a:ext cx="6697662" cy="1538288"/>
                      </a:xfrm>
                      <a:prstGeom prst="rect">
                        <a:avLst/>
                      </a:prstGeom>
                    </p:spPr>
                  </p:pic>
                </p:oleObj>
              </mc:Fallback>
            </mc:AlternateContent>
          </a:graphicData>
        </a:graphic>
      </p:graphicFrame>
      <p:sp>
        <p:nvSpPr>
          <p:cNvPr id="129046" name="Text Box 22"/>
          <p:cNvSpPr txBox="1">
            <a:spLocks noGrp="1" noChangeArrowheads="1"/>
          </p:cNvSpPr>
          <p:nvPr>
            <p:ph type="body" sz="half" idx="1"/>
          </p:nvPr>
        </p:nvSpPr>
        <p:spPr>
          <a:xfrm>
            <a:off x="3984955" y="2076896"/>
            <a:ext cx="4419600" cy="2438400"/>
          </a:xfrm>
          <a:noFill/>
          <a:ln>
            <a:no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2000" i="1" dirty="0" err="1"/>
              <a:t>j</a:t>
            </a:r>
            <a:r>
              <a:rPr lang="en-GB" altLang="en-US" sz="2000" i="1" baseline="-25000" dirty="0" err="1"/>
              <a:t>c</a:t>
            </a:r>
            <a:r>
              <a:rPr lang="en-GB" altLang="en-US" sz="2000" dirty="0"/>
              <a:t>  </a:t>
            </a:r>
            <a:r>
              <a:rPr lang="el-GR" altLang="en-US" sz="2000" dirty="0"/>
              <a:t>δίνεται από τη σχέση </a:t>
            </a:r>
          </a:p>
          <a:p>
            <a:pPr marL="0" indent="0">
              <a:buNone/>
            </a:pPr>
            <a:endParaRPr lang="en-GB" altLang="en-US" sz="2000" dirty="0"/>
          </a:p>
          <a:p>
            <a:r>
              <a:rPr lang="el-GR" altLang="en-US" sz="2000" dirty="0"/>
              <a:t>Εμβαδόν</a:t>
            </a:r>
            <a:r>
              <a:rPr lang="en-GB" altLang="en-US" sz="2000" dirty="0"/>
              <a:t>=</a:t>
            </a:r>
            <a:r>
              <a:rPr lang="el-GR" altLang="en-US" sz="2000" dirty="0"/>
              <a:t> Ολικό άθροισμα λευκών </a:t>
            </a:r>
            <a:r>
              <a:rPr lang="en-US" altLang="en-US" sz="2000" dirty="0"/>
              <a:t>pixels</a:t>
            </a:r>
            <a:endParaRPr lang="en-GB" altLang="en-US" sz="2000" dirty="0"/>
          </a:p>
        </p:txBody>
      </p:sp>
      <p:grpSp>
        <p:nvGrpSpPr>
          <p:cNvPr id="26" name="Group 55"/>
          <p:cNvGrpSpPr>
            <a:grpSpLocks/>
          </p:cNvGrpSpPr>
          <p:nvPr/>
        </p:nvGrpSpPr>
        <p:grpSpPr bwMode="auto">
          <a:xfrm>
            <a:off x="1562918" y="2990850"/>
            <a:ext cx="361950" cy="704850"/>
            <a:chOff x="3528" y="2964"/>
            <a:chExt cx="228" cy="444"/>
          </a:xfrm>
        </p:grpSpPr>
        <p:sp>
          <p:nvSpPr>
            <p:cNvPr id="27" name="Rectangle 56"/>
            <p:cNvSpPr>
              <a:spLocks noChangeArrowheads="1"/>
            </p:cNvSpPr>
            <p:nvPr/>
          </p:nvSpPr>
          <p:spPr bwMode="auto">
            <a:xfrm>
              <a:off x="352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57"/>
            <p:cNvSpPr>
              <a:spLocks noChangeArrowheads="1"/>
            </p:cNvSpPr>
            <p:nvPr/>
          </p:nvSpPr>
          <p:spPr bwMode="auto">
            <a:xfrm>
              <a:off x="352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58"/>
          <p:cNvGrpSpPr>
            <a:grpSpLocks/>
          </p:cNvGrpSpPr>
          <p:nvPr/>
        </p:nvGrpSpPr>
        <p:grpSpPr bwMode="auto">
          <a:xfrm>
            <a:off x="1943918" y="2266950"/>
            <a:ext cx="361950" cy="1428750"/>
            <a:chOff x="3768" y="2508"/>
            <a:chExt cx="228" cy="900"/>
          </a:xfrm>
        </p:grpSpPr>
        <p:sp>
          <p:nvSpPr>
            <p:cNvPr id="30" name="Rectangle 59"/>
            <p:cNvSpPr>
              <a:spLocks noChangeArrowheads="1"/>
            </p:cNvSpPr>
            <p:nvPr/>
          </p:nvSpPr>
          <p:spPr bwMode="auto">
            <a:xfrm>
              <a:off x="376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60"/>
            <p:cNvSpPr>
              <a:spLocks noChangeArrowheads="1"/>
            </p:cNvSpPr>
            <p:nvPr/>
          </p:nvSpPr>
          <p:spPr bwMode="auto">
            <a:xfrm>
              <a:off x="376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61"/>
            <p:cNvSpPr>
              <a:spLocks noChangeArrowheads="1"/>
            </p:cNvSpPr>
            <p:nvPr/>
          </p:nvSpPr>
          <p:spPr bwMode="auto">
            <a:xfrm>
              <a:off x="376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62"/>
            <p:cNvSpPr>
              <a:spLocks noChangeArrowheads="1"/>
            </p:cNvSpPr>
            <p:nvPr/>
          </p:nvSpPr>
          <p:spPr bwMode="auto">
            <a:xfrm>
              <a:off x="376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 name="Line 63"/>
          <p:cNvSpPr>
            <a:spLocks noChangeShapeType="1"/>
          </p:cNvSpPr>
          <p:nvPr/>
        </p:nvSpPr>
        <p:spPr bwMode="auto">
          <a:xfrm rot="-10800000">
            <a:off x="991418" y="1447800"/>
            <a:ext cx="1588" cy="23431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64"/>
          <p:cNvSpPr>
            <a:spLocks noChangeShapeType="1"/>
          </p:cNvSpPr>
          <p:nvPr/>
        </p:nvSpPr>
        <p:spPr bwMode="auto">
          <a:xfrm rot="-5400000">
            <a:off x="2601937" y="2123282"/>
            <a:ext cx="20637" cy="32575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 name="Group 65"/>
          <p:cNvGrpSpPr>
            <a:grpSpLocks/>
          </p:cNvGrpSpPr>
          <p:nvPr/>
        </p:nvGrpSpPr>
        <p:grpSpPr bwMode="auto">
          <a:xfrm>
            <a:off x="2324918" y="1581150"/>
            <a:ext cx="361950" cy="2114550"/>
            <a:chOff x="4008" y="2076"/>
            <a:chExt cx="228" cy="1332"/>
          </a:xfrm>
        </p:grpSpPr>
        <p:sp>
          <p:nvSpPr>
            <p:cNvPr id="37" name="Rectangle 66"/>
            <p:cNvSpPr>
              <a:spLocks noChangeArrowheads="1"/>
            </p:cNvSpPr>
            <p:nvPr/>
          </p:nvSpPr>
          <p:spPr bwMode="auto">
            <a:xfrm>
              <a:off x="400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67"/>
            <p:cNvSpPr>
              <a:spLocks noChangeArrowheads="1"/>
            </p:cNvSpPr>
            <p:nvPr/>
          </p:nvSpPr>
          <p:spPr bwMode="auto">
            <a:xfrm>
              <a:off x="400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68"/>
            <p:cNvSpPr>
              <a:spLocks noChangeArrowheads="1"/>
            </p:cNvSpPr>
            <p:nvPr/>
          </p:nvSpPr>
          <p:spPr bwMode="auto">
            <a:xfrm>
              <a:off x="4008" y="22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69"/>
            <p:cNvSpPr>
              <a:spLocks noChangeArrowheads="1"/>
            </p:cNvSpPr>
            <p:nvPr/>
          </p:nvSpPr>
          <p:spPr bwMode="auto">
            <a:xfrm>
              <a:off x="400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70"/>
            <p:cNvSpPr>
              <a:spLocks noChangeArrowheads="1"/>
            </p:cNvSpPr>
            <p:nvPr/>
          </p:nvSpPr>
          <p:spPr bwMode="auto">
            <a:xfrm>
              <a:off x="400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71"/>
            <p:cNvSpPr>
              <a:spLocks noChangeArrowheads="1"/>
            </p:cNvSpPr>
            <p:nvPr/>
          </p:nvSpPr>
          <p:spPr bwMode="auto">
            <a:xfrm>
              <a:off x="4008" y="20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72"/>
          <p:cNvGrpSpPr>
            <a:grpSpLocks/>
          </p:cNvGrpSpPr>
          <p:nvPr/>
        </p:nvGrpSpPr>
        <p:grpSpPr bwMode="auto">
          <a:xfrm>
            <a:off x="2324918" y="1200596"/>
            <a:ext cx="361950" cy="1771650"/>
            <a:chOff x="4248" y="2292"/>
            <a:chExt cx="228" cy="1116"/>
          </a:xfrm>
        </p:grpSpPr>
        <p:sp>
          <p:nvSpPr>
            <p:cNvPr id="44" name="Rectangle 73"/>
            <p:cNvSpPr>
              <a:spLocks noChangeArrowheads="1"/>
            </p:cNvSpPr>
            <p:nvPr/>
          </p:nvSpPr>
          <p:spPr bwMode="auto">
            <a:xfrm>
              <a:off x="424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74"/>
            <p:cNvSpPr>
              <a:spLocks noChangeArrowheads="1"/>
            </p:cNvSpPr>
            <p:nvPr/>
          </p:nvSpPr>
          <p:spPr bwMode="auto">
            <a:xfrm>
              <a:off x="424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75"/>
            <p:cNvSpPr>
              <a:spLocks noChangeArrowheads="1"/>
            </p:cNvSpPr>
            <p:nvPr/>
          </p:nvSpPr>
          <p:spPr bwMode="auto">
            <a:xfrm>
              <a:off x="424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76"/>
            <p:cNvSpPr>
              <a:spLocks noChangeArrowheads="1"/>
            </p:cNvSpPr>
            <p:nvPr/>
          </p:nvSpPr>
          <p:spPr bwMode="auto">
            <a:xfrm>
              <a:off x="424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77"/>
            <p:cNvSpPr>
              <a:spLocks noChangeArrowheads="1"/>
            </p:cNvSpPr>
            <p:nvPr/>
          </p:nvSpPr>
          <p:spPr bwMode="auto">
            <a:xfrm>
              <a:off x="4248" y="22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58"/>
          <p:cNvGrpSpPr>
            <a:grpSpLocks/>
          </p:cNvGrpSpPr>
          <p:nvPr/>
        </p:nvGrpSpPr>
        <p:grpSpPr bwMode="auto">
          <a:xfrm>
            <a:off x="2709093" y="2269332"/>
            <a:ext cx="361950" cy="1428750"/>
            <a:chOff x="3768" y="2508"/>
            <a:chExt cx="228" cy="900"/>
          </a:xfrm>
        </p:grpSpPr>
        <p:sp>
          <p:nvSpPr>
            <p:cNvPr id="50" name="Rectangle 59"/>
            <p:cNvSpPr>
              <a:spLocks noChangeArrowheads="1"/>
            </p:cNvSpPr>
            <p:nvPr/>
          </p:nvSpPr>
          <p:spPr bwMode="auto">
            <a:xfrm>
              <a:off x="3768" y="2508"/>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0"/>
            <p:cNvSpPr>
              <a:spLocks noChangeArrowheads="1"/>
            </p:cNvSpPr>
            <p:nvPr/>
          </p:nvSpPr>
          <p:spPr bwMode="auto">
            <a:xfrm>
              <a:off x="3768" y="273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1"/>
            <p:cNvSpPr>
              <a:spLocks noChangeArrowheads="1"/>
            </p:cNvSpPr>
            <p:nvPr/>
          </p:nvSpPr>
          <p:spPr bwMode="auto">
            <a:xfrm>
              <a:off x="376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2"/>
            <p:cNvSpPr>
              <a:spLocks noChangeArrowheads="1"/>
            </p:cNvSpPr>
            <p:nvPr/>
          </p:nvSpPr>
          <p:spPr bwMode="auto">
            <a:xfrm>
              <a:off x="376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55"/>
          <p:cNvGrpSpPr>
            <a:grpSpLocks/>
          </p:cNvGrpSpPr>
          <p:nvPr/>
        </p:nvGrpSpPr>
        <p:grpSpPr bwMode="auto">
          <a:xfrm>
            <a:off x="3102793" y="2993232"/>
            <a:ext cx="361950" cy="704850"/>
            <a:chOff x="3528" y="2964"/>
            <a:chExt cx="228" cy="444"/>
          </a:xfrm>
        </p:grpSpPr>
        <p:sp>
          <p:nvSpPr>
            <p:cNvPr id="55" name="Rectangle 56"/>
            <p:cNvSpPr>
              <a:spLocks noChangeArrowheads="1"/>
            </p:cNvSpPr>
            <p:nvPr/>
          </p:nvSpPr>
          <p:spPr bwMode="auto">
            <a:xfrm>
              <a:off x="3528" y="296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57"/>
            <p:cNvSpPr>
              <a:spLocks noChangeArrowheads="1"/>
            </p:cNvSpPr>
            <p:nvPr/>
          </p:nvSpPr>
          <p:spPr bwMode="auto">
            <a:xfrm>
              <a:off x="3528" y="3192"/>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 name="Text Box 2"/>
          <p:cNvSpPr txBox="1">
            <a:spLocks noChangeArrowheads="1"/>
          </p:cNvSpPr>
          <p:nvPr/>
        </p:nvSpPr>
        <p:spPr bwMode="auto">
          <a:xfrm>
            <a:off x="977130" y="3729364"/>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sp>
        <p:nvSpPr>
          <p:cNvPr id="58" name="TextBox 57"/>
          <p:cNvSpPr txBox="1"/>
          <p:nvPr/>
        </p:nvSpPr>
        <p:spPr>
          <a:xfrm>
            <a:off x="21456" y="1080109"/>
            <a:ext cx="1191567" cy="461665"/>
          </a:xfrm>
          <a:prstGeom prst="rect">
            <a:avLst/>
          </a:prstGeom>
          <a:noFill/>
        </p:spPr>
        <p:txBody>
          <a:bodyPr wrap="square" rtlCol="0">
            <a:spAutoFit/>
          </a:bodyPr>
          <a:lstStyle/>
          <a:p>
            <a:r>
              <a:rPr lang="el-GR" dirty="0"/>
              <a:t>#</a:t>
            </a:r>
            <a:r>
              <a:rPr lang="en-US" dirty="0"/>
              <a:t>pixels</a:t>
            </a:r>
            <a:endParaRPr lang="el-GR" dirty="0"/>
          </a:p>
        </p:txBody>
      </p:sp>
      <p:sp>
        <p:nvSpPr>
          <p:cNvPr id="59"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graphicFrame>
        <p:nvGraphicFramePr>
          <p:cNvPr id="60" name="Object 4"/>
          <p:cNvGraphicFramePr>
            <a:graphicFrameLocks noChangeAspect="1"/>
          </p:cNvGraphicFramePr>
          <p:nvPr>
            <p:extLst/>
          </p:nvPr>
        </p:nvGraphicFramePr>
        <p:xfrm>
          <a:off x="7148513" y="1688051"/>
          <a:ext cx="1995487" cy="1233488"/>
        </p:xfrm>
        <a:graphic>
          <a:graphicData uri="http://schemas.openxmlformats.org/presentationml/2006/ole">
            <mc:AlternateContent xmlns:mc="http://schemas.openxmlformats.org/markup-compatibility/2006">
              <mc:Choice xmlns:v="urn:schemas-microsoft-com:vml" Requires="v">
                <p:oleObj spid="_x0000_s12303" name="Equation" r:id="rId5" imgW="1130040" imgH="698400" progId="Equation.3">
                  <p:embed/>
                </p:oleObj>
              </mc:Choice>
              <mc:Fallback>
                <p:oleObj name="Equation" r:id="rId5" imgW="1130040" imgH="698400" progId="Equation.3">
                  <p:embed/>
                  <p:pic>
                    <p:nvPicPr>
                      <p:cNvPr id="60" name="Object 4"/>
                      <p:cNvPicPr>
                        <a:picLocks noChangeAspect="1" noChangeArrowheads="1"/>
                      </p:cNvPicPr>
                      <p:nvPr/>
                    </p:nvPicPr>
                    <p:blipFill>
                      <a:blip r:embed="rId6"/>
                      <a:srcRect/>
                      <a:stretch>
                        <a:fillRect/>
                      </a:stretch>
                    </p:blipFill>
                    <p:spPr bwMode="auto">
                      <a:xfrm>
                        <a:off x="7148513" y="1688051"/>
                        <a:ext cx="1995487"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6930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lide(fromBottom)">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lide(fromBottom)">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slide(fromBottom)">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slide(fromBottom)">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sz="half" idx="1"/>
          </p:nvPr>
        </p:nvSpPr>
        <p:spPr>
          <a:xfrm>
            <a:off x="0" y="1412776"/>
            <a:ext cx="4572000" cy="5334000"/>
          </a:xfrm>
        </p:spPr>
        <p:txBody>
          <a:bodyPr/>
          <a:lstStyle/>
          <a:p>
            <a:r>
              <a:rPr lang="el-GR" altLang="en-US" dirty="0"/>
              <a:t>Οι συντεταγμένες του κέντρου </a:t>
            </a:r>
            <a:r>
              <a:rPr lang="en-GB" altLang="en-US" i="1" dirty="0"/>
              <a:t>(</a:t>
            </a:r>
            <a:r>
              <a:rPr lang="en-GB" altLang="en-US" i="1" dirty="0" err="1"/>
              <a:t>i</a:t>
            </a:r>
            <a:r>
              <a:rPr lang="en-GB" altLang="en-US" i="1" baseline="-25000" dirty="0" err="1"/>
              <a:t>c</a:t>
            </a:r>
            <a:r>
              <a:rPr lang="en-GB" altLang="en-US" i="1" dirty="0" err="1"/>
              <a:t>,j</a:t>
            </a:r>
            <a:r>
              <a:rPr lang="en-GB" altLang="en-US" i="1" baseline="-25000" dirty="0" err="1"/>
              <a:t>c</a:t>
            </a:r>
            <a:r>
              <a:rPr lang="en-GB" altLang="en-US" i="1" dirty="0"/>
              <a:t>) </a:t>
            </a:r>
            <a:r>
              <a:rPr lang="el-GR" altLang="en-US" dirty="0"/>
              <a:t>μπορούν να υπολογιστούν χρησιμοποιώντας ροπές μηδενικής</a:t>
            </a:r>
            <a:r>
              <a:rPr lang="en-GB" altLang="en-US" dirty="0"/>
              <a:t> </a:t>
            </a:r>
            <a:r>
              <a:rPr lang="en-GB" altLang="en-US" sz="2800" i="1" dirty="0"/>
              <a:t>m</a:t>
            </a:r>
            <a:r>
              <a:rPr lang="en-GB" altLang="en-US" sz="2800" i="1" baseline="-25000" dirty="0"/>
              <a:t>00</a:t>
            </a:r>
            <a:r>
              <a:rPr lang="en-GB" altLang="en-US" sz="2800" dirty="0"/>
              <a:t>, </a:t>
            </a:r>
            <a:r>
              <a:rPr lang="el-GR" altLang="en-US" i="1" dirty="0"/>
              <a:t>κ</a:t>
            </a:r>
            <a:r>
              <a:rPr lang="el-GR" altLang="en-US" dirty="0"/>
              <a:t>αι πρώτης τάξης</a:t>
            </a:r>
            <a:r>
              <a:rPr lang="en-GB" altLang="en-US" dirty="0"/>
              <a:t>, </a:t>
            </a:r>
            <a:r>
              <a:rPr lang="en-GB" altLang="en-US" i="1" dirty="0"/>
              <a:t>m</a:t>
            </a:r>
            <a:r>
              <a:rPr lang="en-GB" altLang="en-US" i="1" baseline="-25000" dirty="0"/>
              <a:t>10</a:t>
            </a:r>
            <a:r>
              <a:rPr lang="en-GB" altLang="en-US" sz="2800" dirty="0"/>
              <a:t>.</a:t>
            </a:r>
          </a:p>
          <a:p>
            <a:r>
              <a:rPr lang="en-GB" altLang="en-US" sz="2800" i="1" dirty="0" err="1"/>
              <a:t>i</a:t>
            </a:r>
            <a:r>
              <a:rPr lang="en-GB" altLang="en-US" sz="2800" i="1" baseline="-25000" dirty="0" err="1"/>
              <a:t>c</a:t>
            </a:r>
            <a:r>
              <a:rPr lang="en-GB" altLang="en-US" sz="2800" i="1" dirty="0"/>
              <a:t> = m</a:t>
            </a:r>
            <a:r>
              <a:rPr lang="en-GB" altLang="en-US" sz="2800" i="1" baseline="-25000" dirty="0"/>
              <a:t>10</a:t>
            </a:r>
            <a:r>
              <a:rPr lang="en-GB" altLang="en-US" sz="2800" i="1" dirty="0"/>
              <a:t> / m</a:t>
            </a:r>
            <a:r>
              <a:rPr lang="en-GB" altLang="en-US" sz="2800" i="1" baseline="-25000" dirty="0"/>
              <a:t>00</a:t>
            </a:r>
          </a:p>
          <a:p>
            <a:endParaRPr lang="en-GB" altLang="en-US" sz="2800" dirty="0"/>
          </a:p>
          <a:p>
            <a:endParaRPr lang="en-GB" altLang="en-US" sz="2800" dirty="0"/>
          </a:p>
        </p:txBody>
      </p:sp>
      <p:graphicFrame>
        <p:nvGraphicFramePr>
          <p:cNvPr id="135172" name="Object 4"/>
          <p:cNvGraphicFramePr>
            <a:graphicFrameLocks noGrp="1" noChangeAspect="1"/>
          </p:cNvGraphicFramePr>
          <p:nvPr>
            <p:ph sz="half" idx="2"/>
          </p:nvPr>
        </p:nvGraphicFramePr>
        <p:xfrm>
          <a:off x="5308600" y="1917700"/>
          <a:ext cx="3656013" cy="3954463"/>
        </p:xfrm>
        <a:graphic>
          <a:graphicData uri="http://schemas.openxmlformats.org/presentationml/2006/ole">
            <mc:AlternateContent xmlns:mc="http://schemas.openxmlformats.org/markup-compatibility/2006">
              <mc:Choice xmlns:v="urn:schemas-microsoft-com:vml" Requires="v">
                <p:oleObj spid="_x0000_s13320" name="Equation" r:id="rId3" imgW="2095200" imgH="2057400" progId="Equation.3">
                  <p:embed/>
                </p:oleObj>
              </mc:Choice>
              <mc:Fallback>
                <p:oleObj name="Equation" r:id="rId3" imgW="2095200" imgH="2057400" progId="Equation.3">
                  <p:embed/>
                  <p:pic>
                    <p:nvPicPr>
                      <p:cNvPr id="135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1917700"/>
                        <a:ext cx="3656013"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spTree>
    <p:extLst>
      <p:ext uri="{BB962C8B-B14F-4D97-AF65-F5344CB8AC3E}">
        <p14:creationId xmlns:p14="http://schemas.microsoft.com/office/powerpoint/2010/main" val="4046757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endParaRPr lang="en-US" dirty="0"/>
          </a:p>
        </p:txBody>
      </p:sp>
      <p:sp>
        <p:nvSpPr>
          <p:cNvPr id="3" name="Content Placeholder 2"/>
          <p:cNvSpPr>
            <a:spLocks noGrp="1"/>
          </p:cNvSpPr>
          <p:nvPr>
            <p:ph idx="1"/>
          </p:nvPr>
        </p:nvSpPr>
        <p:spPr>
          <a:xfrm>
            <a:off x="304800" y="1219200"/>
            <a:ext cx="8155632" cy="5257800"/>
          </a:xfrm>
        </p:spPr>
        <p:txBody>
          <a:bodyPr/>
          <a:lstStyle/>
          <a:p>
            <a:r>
              <a:rPr lang="el-GR" sz="2600" dirty="0">
                <a:solidFill>
                  <a:schemeClr val="tx1"/>
                </a:solidFill>
              </a:rPr>
              <a:t>Οι </a:t>
            </a:r>
            <a:r>
              <a:rPr kumimoji="0" lang="el-GR" altLang="en-US" sz="2600" dirty="0">
                <a:solidFill>
                  <a:schemeClr val="tx1"/>
                </a:solidFill>
                <a:latin typeface="inherit"/>
              </a:rPr>
              <a:t>αλυσιδωτοί κωδικοί </a:t>
            </a:r>
            <a:r>
              <a:rPr lang="el-GR" sz="2600" dirty="0">
                <a:solidFill>
                  <a:schemeClr val="tx1"/>
                </a:solidFill>
              </a:rPr>
              <a:t>χρησιμοποιούνται για να περιγράψουν το όριο (περίγραμμα) ενός αντικειμένου σε μια ψηφιακή εικόνα με βάση μια ακολουθία από συνδεδεμένα </a:t>
            </a:r>
            <a:r>
              <a:rPr lang="el-GR" sz="2600" dirty="0" err="1">
                <a:solidFill>
                  <a:schemeClr val="tx1"/>
                </a:solidFill>
              </a:rPr>
              <a:t>εικονοστοιχεία</a:t>
            </a:r>
            <a:r>
              <a:rPr lang="el-GR" sz="2600" dirty="0">
                <a:solidFill>
                  <a:schemeClr val="tx1"/>
                </a:solidFill>
              </a:rPr>
              <a:t> (π.χ. 4ή 8-γειτνίαση) που παριστάνεται με κομμάτια ευθειών με κατευθύνσεις.</a:t>
            </a:r>
          </a:p>
          <a:p>
            <a:r>
              <a:rPr lang="el-GR" sz="2600" dirty="0">
                <a:solidFill>
                  <a:schemeClr val="tx1"/>
                </a:solidFill>
              </a:rPr>
              <a:t>Οι </a:t>
            </a:r>
            <a:r>
              <a:rPr kumimoji="0" lang="el-GR" altLang="en-US" sz="2600" dirty="0">
                <a:solidFill>
                  <a:schemeClr val="tx1"/>
                </a:solidFill>
                <a:latin typeface="inherit"/>
              </a:rPr>
              <a:t>αλυσιδωτοί κωδικοί</a:t>
            </a:r>
            <a:r>
              <a:rPr lang="el-GR" sz="2600" dirty="0">
                <a:solidFill>
                  <a:schemeClr val="tx1"/>
                </a:solidFill>
              </a:rPr>
              <a:t> περιγράφουν τις μεταβάσεις στις κατευθύνσεις που ακολουθούμε για να διαβούμε το περίγραμμα από την αρχή μέχρι το τέλος του.</a:t>
            </a:r>
          </a:p>
          <a:p>
            <a:r>
              <a:rPr lang="el-GR" sz="2600" dirty="0">
                <a:solidFill>
                  <a:schemeClr val="tx1"/>
                </a:solidFill>
              </a:rPr>
              <a:t>Στις ψηφιακές εικόνες υποθέτουμε ότι έχουμε περίγραμμα πάχους ενός </a:t>
            </a:r>
            <a:r>
              <a:rPr lang="en-US" sz="2600" dirty="0">
                <a:solidFill>
                  <a:schemeClr val="tx1"/>
                </a:solidFill>
              </a:rPr>
              <a:t>pixel.</a:t>
            </a:r>
            <a:endParaRPr lang="el-GR" sz="2600" dirty="0">
              <a:solidFill>
                <a:schemeClr val="tx1"/>
              </a:solidFill>
            </a:endParaRPr>
          </a:p>
        </p:txBody>
      </p:sp>
    </p:spTree>
    <p:extLst>
      <p:ext uri="{BB962C8B-B14F-4D97-AF65-F5344CB8AC3E}">
        <p14:creationId xmlns:p14="http://schemas.microsoft.com/office/powerpoint/2010/main" val="4120639530"/>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49" name="Text Box 53"/>
          <p:cNvSpPr txBox="1">
            <a:spLocks noChangeArrowheads="1"/>
          </p:cNvSpPr>
          <p:nvPr/>
        </p:nvSpPr>
        <p:spPr bwMode="auto">
          <a:xfrm>
            <a:off x="4469785" y="2281294"/>
            <a:ext cx="41549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0"/>
              </a:spcBef>
              <a:spcAft>
                <a:spcPct val="0"/>
              </a:spcAft>
            </a:pPr>
            <a:r>
              <a:rPr lang="en-GB" altLang="en-US" i="1" dirty="0" err="1">
                <a:effectLst>
                  <a:outerShdw blurRad="38100" dist="38100" dir="2700000" algn="tl">
                    <a:srgbClr val="C0C0C0"/>
                  </a:outerShdw>
                </a:effectLst>
              </a:rPr>
              <a:t>i</a:t>
            </a:r>
            <a:endParaRPr lang="en-GB" altLang="en-US" i="1" dirty="0">
              <a:effectLst>
                <a:outerShdw blurRad="38100" dist="38100" dir="2700000" algn="tl">
                  <a:srgbClr val="C0C0C0"/>
                </a:outerShdw>
              </a:effectLst>
            </a:endParaRPr>
          </a:p>
          <a:p>
            <a:pPr algn="r">
              <a:spcBef>
                <a:spcPct val="0"/>
              </a:spcBef>
              <a:spcAft>
                <a:spcPct val="0"/>
              </a:spcAft>
            </a:pPr>
            <a:r>
              <a:rPr lang="en-GB" altLang="en-US" i="0" dirty="0">
                <a:effectLst>
                  <a:outerShdw blurRad="38100" dist="38100" dir="2700000" algn="tl">
                    <a:srgbClr val="C0C0C0"/>
                  </a:outerShdw>
                </a:effectLst>
              </a:rPr>
              <a:t>1</a:t>
            </a:r>
          </a:p>
          <a:p>
            <a:pPr algn="r">
              <a:spcBef>
                <a:spcPct val="0"/>
              </a:spcBef>
              <a:spcAft>
                <a:spcPct val="0"/>
              </a:spcAft>
            </a:pPr>
            <a:r>
              <a:rPr lang="en-GB" altLang="en-US" i="0" dirty="0">
                <a:effectLst>
                  <a:outerShdw blurRad="38100" dist="38100" dir="2700000" algn="tl">
                    <a:srgbClr val="C0C0C0"/>
                  </a:outerShdw>
                </a:effectLst>
              </a:rPr>
              <a:t> 2</a:t>
            </a:r>
          </a:p>
          <a:p>
            <a:pPr algn="r">
              <a:spcBef>
                <a:spcPct val="0"/>
              </a:spcBef>
              <a:spcAft>
                <a:spcPct val="0"/>
              </a:spcAft>
            </a:pPr>
            <a:r>
              <a:rPr lang="en-GB" altLang="en-US" i="0" dirty="0">
                <a:effectLst>
                  <a:outerShdw blurRad="38100" dist="38100" dir="2700000" algn="tl">
                    <a:srgbClr val="C0C0C0"/>
                  </a:outerShdw>
                </a:effectLst>
              </a:rPr>
              <a:t> 3</a:t>
            </a:r>
          </a:p>
          <a:p>
            <a:pPr algn="r">
              <a:spcBef>
                <a:spcPct val="0"/>
              </a:spcBef>
              <a:spcAft>
                <a:spcPct val="0"/>
              </a:spcAft>
            </a:pPr>
            <a:r>
              <a:rPr lang="en-GB" altLang="en-US" i="0" dirty="0">
                <a:effectLst>
                  <a:outerShdw blurRad="38100" dist="38100" dir="2700000" algn="tl">
                    <a:srgbClr val="C0C0C0"/>
                  </a:outerShdw>
                </a:effectLst>
              </a:rPr>
              <a:t> 4</a:t>
            </a:r>
          </a:p>
          <a:p>
            <a:pPr algn="r">
              <a:spcBef>
                <a:spcPct val="0"/>
              </a:spcBef>
              <a:spcAft>
                <a:spcPct val="0"/>
              </a:spcAft>
            </a:pPr>
            <a:r>
              <a:rPr lang="en-GB" altLang="en-US" i="0" dirty="0">
                <a:effectLst>
                  <a:outerShdw blurRad="38100" dist="38100" dir="2700000" algn="tl">
                    <a:srgbClr val="C0C0C0"/>
                  </a:outerShdw>
                </a:effectLst>
              </a:rPr>
              <a:t> 5</a:t>
            </a:r>
          </a:p>
          <a:p>
            <a:pPr algn="r">
              <a:spcBef>
                <a:spcPct val="0"/>
              </a:spcBef>
              <a:spcAft>
                <a:spcPct val="0"/>
              </a:spcAft>
            </a:pPr>
            <a:r>
              <a:rPr lang="en-GB" altLang="en-US" i="0" dirty="0">
                <a:effectLst>
                  <a:outerShdw blurRad="38100" dist="38100" dir="2700000" algn="tl">
                    <a:srgbClr val="C0C0C0"/>
                  </a:outerShdw>
                </a:effectLst>
              </a:rPr>
              <a:t> 6</a:t>
            </a:r>
          </a:p>
          <a:p>
            <a:pPr algn="r">
              <a:spcBef>
                <a:spcPct val="0"/>
              </a:spcBef>
              <a:spcAft>
                <a:spcPct val="0"/>
              </a:spcAft>
            </a:pP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grpSp>
        <p:nvGrpSpPr>
          <p:cNvPr id="2" name="Ομάδα 1"/>
          <p:cNvGrpSpPr/>
          <p:nvPr/>
        </p:nvGrpSpPr>
        <p:grpSpPr>
          <a:xfrm>
            <a:off x="971600" y="2187724"/>
            <a:ext cx="3190056" cy="3168352"/>
            <a:chOff x="467544" y="2636912"/>
            <a:chExt cx="3190056" cy="3168352"/>
          </a:xfrm>
        </p:grpSpPr>
        <p:sp>
          <p:nvSpPr>
            <p:cNvPr id="81" name="Rectangle 4"/>
            <p:cNvSpPr>
              <a:spLocks noChangeArrowheads="1"/>
            </p:cNvSpPr>
            <p:nvPr/>
          </p:nvSpPr>
          <p:spPr bwMode="auto">
            <a:xfrm>
              <a:off x="1009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5"/>
            <p:cNvSpPr>
              <a:spLocks noChangeArrowheads="1"/>
            </p:cNvSpPr>
            <p:nvPr/>
          </p:nvSpPr>
          <p:spPr bwMode="auto">
            <a:xfrm>
              <a:off x="1390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6"/>
            <p:cNvSpPr>
              <a:spLocks noChangeArrowheads="1"/>
            </p:cNvSpPr>
            <p:nvPr/>
          </p:nvSpPr>
          <p:spPr bwMode="auto">
            <a:xfrm>
              <a:off x="1771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7"/>
            <p:cNvSpPr>
              <a:spLocks noChangeArrowheads="1"/>
            </p:cNvSpPr>
            <p:nvPr/>
          </p:nvSpPr>
          <p:spPr bwMode="auto">
            <a:xfrm>
              <a:off x="1009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8"/>
            <p:cNvSpPr>
              <a:spLocks noChangeArrowheads="1"/>
            </p:cNvSpPr>
            <p:nvPr/>
          </p:nvSpPr>
          <p:spPr bwMode="auto">
            <a:xfrm>
              <a:off x="1771650" y="35052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
            <p:cNvSpPr>
              <a:spLocks noChangeArrowheads="1"/>
            </p:cNvSpPr>
            <p:nvPr/>
          </p:nvSpPr>
          <p:spPr bwMode="auto">
            <a:xfrm>
              <a:off x="1009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10"/>
            <p:cNvSpPr>
              <a:spLocks noChangeArrowheads="1"/>
            </p:cNvSpPr>
            <p:nvPr/>
          </p:nvSpPr>
          <p:spPr bwMode="auto">
            <a:xfrm>
              <a:off x="1390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11"/>
            <p:cNvSpPr>
              <a:spLocks noChangeArrowheads="1"/>
            </p:cNvSpPr>
            <p:nvPr/>
          </p:nvSpPr>
          <p:spPr bwMode="auto">
            <a:xfrm>
              <a:off x="1771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2"/>
            <p:cNvSpPr>
              <a:spLocks noChangeArrowheads="1"/>
            </p:cNvSpPr>
            <p:nvPr/>
          </p:nvSpPr>
          <p:spPr bwMode="auto">
            <a:xfrm>
              <a:off x="1390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3"/>
            <p:cNvSpPr>
              <a:spLocks noChangeArrowheads="1"/>
            </p:cNvSpPr>
            <p:nvPr/>
          </p:nvSpPr>
          <p:spPr bwMode="auto">
            <a:xfrm>
              <a:off x="2152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4"/>
            <p:cNvSpPr>
              <a:spLocks noChangeArrowheads="1"/>
            </p:cNvSpPr>
            <p:nvPr/>
          </p:nvSpPr>
          <p:spPr bwMode="auto">
            <a:xfrm>
              <a:off x="2533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5"/>
            <p:cNvSpPr>
              <a:spLocks noChangeArrowheads="1"/>
            </p:cNvSpPr>
            <p:nvPr/>
          </p:nvSpPr>
          <p:spPr bwMode="auto">
            <a:xfrm>
              <a:off x="2914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6"/>
            <p:cNvSpPr>
              <a:spLocks noChangeArrowheads="1"/>
            </p:cNvSpPr>
            <p:nvPr/>
          </p:nvSpPr>
          <p:spPr bwMode="auto">
            <a:xfrm>
              <a:off x="2152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7"/>
            <p:cNvSpPr>
              <a:spLocks noChangeArrowheads="1"/>
            </p:cNvSpPr>
            <p:nvPr/>
          </p:nvSpPr>
          <p:spPr bwMode="auto">
            <a:xfrm>
              <a:off x="2914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8"/>
            <p:cNvSpPr>
              <a:spLocks noChangeArrowheads="1"/>
            </p:cNvSpPr>
            <p:nvPr/>
          </p:nvSpPr>
          <p:spPr bwMode="auto">
            <a:xfrm>
              <a:off x="2152650" y="4953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9"/>
            <p:cNvSpPr>
              <a:spLocks noChangeArrowheads="1"/>
            </p:cNvSpPr>
            <p:nvPr/>
          </p:nvSpPr>
          <p:spPr bwMode="auto">
            <a:xfrm>
              <a:off x="2533650" y="4953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20"/>
            <p:cNvSpPr>
              <a:spLocks noChangeArrowheads="1"/>
            </p:cNvSpPr>
            <p:nvPr/>
          </p:nvSpPr>
          <p:spPr bwMode="auto">
            <a:xfrm>
              <a:off x="2914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21"/>
            <p:cNvSpPr>
              <a:spLocks noChangeArrowheads="1"/>
            </p:cNvSpPr>
            <p:nvPr/>
          </p:nvSpPr>
          <p:spPr bwMode="auto">
            <a:xfrm>
              <a:off x="2533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22"/>
            <p:cNvSpPr>
              <a:spLocks noChangeArrowheads="1"/>
            </p:cNvSpPr>
            <p:nvPr/>
          </p:nvSpPr>
          <p:spPr bwMode="auto">
            <a:xfrm>
              <a:off x="1009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23"/>
            <p:cNvSpPr>
              <a:spLocks noChangeArrowheads="1"/>
            </p:cNvSpPr>
            <p:nvPr/>
          </p:nvSpPr>
          <p:spPr bwMode="auto">
            <a:xfrm>
              <a:off x="1390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24"/>
            <p:cNvSpPr>
              <a:spLocks noChangeArrowheads="1"/>
            </p:cNvSpPr>
            <p:nvPr/>
          </p:nvSpPr>
          <p:spPr bwMode="auto">
            <a:xfrm>
              <a:off x="1771650" y="4229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25"/>
            <p:cNvSpPr>
              <a:spLocks noChangeArrowheads="1"/>
            </p:cNvSpPr>
            <p:nvPr/>
          </p:nvSpPr>
          <p:spPr bwMode="auto">
            <a:xfrm>
              <a:off x="1009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6"/>
            <p:cNvSpPr>
              <a:spLocks noChangeArrowheads="1"/>
            </p:cNvSpPr>
            <p:nvPr/>
          </p:nvSpPr>
          <p:spPr bwMode="auto">
            <a:xfrm>
              <a:off x="1771650" y="4591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27"/>
            <p:cNvSpPr>
              <a:spLocks noChangeArrowheads="1"/>
            </p:cNvSpPr>
            <p:nvPr/>
          </p:nvSpPr>
          <p:spPr bwMode="auto">
            <a:xfrm>
              <a:off x="1009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28"/>
            <p:cNvSpPr>
              <a:spLocks noChangeArrowheads="1"/>
            </p:cNvSpPr>
            <p:nvPr/>
          </p:nvSpPr>
          <p:spPr bwMode="auto">
            <a:xfrm>
              <a:off x="1390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29"/>
            <p:cNvSpPr>
              <a:spLocks noChangeArrowheads="1"/>
            </p:cNvSpPr>
            <p:nvPr/>
          </p:nvSpPr>
          <p:spPr bwMode="auto">
            <a:xfrm>
              <a:off x="1771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30"/>
            <p:cNvSpPr>
              <a:spLocks noChangeArrowheads="1"/>
            </p:cNvSpPr>
            <p:nvPr/>
          </p:nvSpPr>
          <p:spPr bwMode="auto">
            <a:xfrm>
              <a:off x="1390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08" name="Rectangle 31"/>
            <p:cNvSpPr>
              <a:spLocks noChangeArrowheads="1"/>
            </p:cNvSpPr>
            <p:nvPr/>
          </p:nvSpPr>
          <p:spPr bwMode="auto">
            <a:xfrm>
              <a:off x="2152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32"/>
            <p:cNvSpPr>
              <a:spLocks noChangeArrowheads="1"/>
            </p:cNvSpPr>
            <p:nvPr/>
          </p:nvSpPr>
          <p:spPr bwMode="auto">
            <a:xfrm>
              <a:off x="2533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33"/>
            <p:cNvSpPr>
              <a:spLocks noChangeArrowheads="1"/>
            </p:cNvSpPr>
            <p:nvPr/>
          </p:nvSpPr>
          <p:spPr bwMode="auto">
            <a:xfrm>
              <a:off x="2914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34"/>
            <p:cNvSpPr>
              <a:spLocks noChangeArrowheads="1"/>
            </p:cNvSpPr>
            <p:nvPr/>
          </p:nvSpPr>
          <p:spPr bwMode="auto">
            <a:xfrm>
              <a:off x="2152650" y="35052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35"/>
            <p:cNvSpPr>
              <a:spLocks noChangeArrowheads="1"/>
            </p:cNvSpPr>
            <p:nvPr/>
          </p:nvSpPr>
          <p:spPr bwMode="auto">
            <a:xfrm>
              <a:off x="2914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36"/>
            <p:cNvSpPr>
              <a:spLocks noChangeArrowheads="1"/>
            </p:cNvSpPr>
            <p:nvPr/>
          </p:nvSpPr>
          <p:spPr bwMode="auto">
            <a:xfrm>
              <a:off x="2152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37"/>
            <p:cNvSpPr>
              <a:spLocks noChangeArrowheads="1"/>
            </p:cNvSpPr>
            <p:nvPr/>
          </p:nvSpPr>
          <p:spPr bwMode="auto">
            <a:xfrm>
              <a:off x="2533650" y="38671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38"/>
            <p:cNvSpPr>
              <a:spLocks noChangeArrowheads="1"/>
            </p:cNvSpPr>
            <p:nvPr/>
          </p:nvSpPr>
          <p:spPr bwMode="auto">
            <a:xfrm>
              <a:off x="2914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39"/>
            <p:cNvSpPr>
              <a:spLocks noChangeArrowheads="1"/>
            </p:cNvSpPr>
            <p:nvPr/>
          </p:nvSpPr>
          <p:spPr bwMode="auto">
            <a:xfrm>
              <a:off x="2533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40"/>
            <p:cNvSpPr>
              <a:spLocks noChangeArrowheads="1"/>
            </p:cNvSpPr>
            <p:nvPr/>
          </p:nvSpPr>
          <p:spPr bwMode="auto">
            <a:xfrm>
              <a:off x="1009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41"/>
            <p:cNvSpPr>
              <a:spLocks noChangeArrowheads="1"/>
            </p:cNvSpPr>
            <p:nvPr/>
          </p:nvSpPr>
          <p:spPr bwMode="auto">
            <a:xfrm>
              <a:off x="1390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42"/>
            <p:cNvSpPr>
              <a:spLocks noChangeArrowheads="1"/>
            </p:cNvSpPr>
            <p:nvPr/>
          </p:nvSpPr>
          <p:spPr bwMode="auto">
            <a:xfrm>
              <a:off x="1771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43"/>
            <p:cNvSpPr>
              <a:spLocks noChangeArrowheads="1"/>
            </p:cNvSpPr>
            <p:nvPr/>
          </p:nvSpPr>
          <p:spPr bwMode="auto">
            <a:xfrm>
              <a:off x="2152650" y="5295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44"/>
            <p:cNvSpPr>
              <a:spLocks noChangeArrowheads="1"/>
            </p:cNvSpPr>
            <p:nvPr/>
          </p:nvSpPr>
          <p:spPr bwMode="auto">
            <a:xfrm>
              <a:off x="2533650" y="5295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45"/>
            <p:cNvSpPr>
              <a:spLocks noChangeArrowheads="1"/>
            </p:cNvSpPr>
            <p:nvPr/>
          </p:nvSpPr>
          <p:spPr bwMode="auto">
            <a:xfrm>
              <a:off x="2914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46"/>
            <p:cNvSpPr>
              <a:spLocks noChangeArrowheads="1"/>
            </p:cNvSpPr>
            <p:nvPr/>
          </p:nvSpPr>
          <p:spPr bwMode="auto">
            <a:xfrm>
              <a:off x="3295650" y="31432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47"/>
            <p:cNvSpPr>
              <a:spLocks noChangeArrowheads="1"/>
            </p:cNvSpPr>
            <p:nvPr/>
          </p:nvSpPr>
          <p:spPr bwMode="auto">
            <a:xfrm>
              <a:off x="3295650" y="35052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48"/>
            <p:cNvSpPr>
              <a:spLocks noChangeArrowheads="1"/>
            </p:cNvSpPr>
            <p:nvPr/>
          </p:nvSpPr>
          <p:spPr bwMode="auto">
            <a:xfrm>
              <a:off x="3295650" y="38671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49"/>
            <p:cNvSpPr>
              <a:spLocks noChangeArrowheads="1"/>
            </p:cNvSpPr>
            <p:nvPr/>
          </p:nvSpPr>
          <p:spPr bwMode="auto">
            <a:xfrm>
              <a:off x="3295650" y="4229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50"/>
            <p:cNvSpPr>
              <a:spLocks noChangeArrowheads="1"/>
            </p:cNvSpPr>
            <p:nvPr/>
          </p:nvSpPr>
          <p:spPr bwMode="auto">
            <a:xfrm>
              <a:off x="3295650" y="4591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51"/>
            <p:cNvSpPr>
              <a:spLocks noChangeArrowheads="1"/>
            </p:cNvSpPr>
            <p:nvPr/>
          </p:nvSpPr>
          <p:spPr bwMode="auto">
            <a:xfrm>
              <a:off x="3295650" y="4953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Rectangle 52"/>
            <p:cNvSpPr>
              <a:spLocks noChangeArrowheads="1"/>
            </p:cNvSpPr>
            <p:nvPr/>
          </p:nvSpPr>
          <p:spPr bwMode="auto">
            <a:xfrm>
              <a:off x="3295650" y="5295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Text Box 53"/>
            <p:cNvSpPr txBox="1">
              <a:spLocks noChangeArrowheads="1"/>
            </p:cNvSpPr>
            <p:nvPr/>
          </p:nvSpPr>
          <p:spPr bwMode="auto">
            <a:xfrm>
              <a:off x="467544" y="2758276"/>
              <a:ext cx="41549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pPr>
              <a:r>
                <a:rPr lang="en-GB" altLang="en-US" b="1" i="1" dirty="0" err="1">
                  <a:effectLst>
                    <a:outerShdw blurRad="38100" dist="38100" dir="2700000" algn="tl">
                      <a:srgbClr val="C0C0C0"/>
                    </a:outerShdw>
                  </a:effectLst>
                </a:rPr>
                <a:t>i</a:t>
              </a:r>
              <a:r>
                <a:rPr lang="en-GB" altLang="en-US" i="0" dirty="0">
                  <a:effectLst>
                    <a:outerShdw blurRad="38100" dist="38100" dir="2700000" algn="tl">
                      <a:srgbClr val="C0C0C0"/>
                    </a:outerShdw>
                  </a:effectLst>
                </a:rPr>
                <a:t> </a:t>
              </a:r>
            </a:p>
            <a:p>
              <a:pPr algn="ctr">
                <a:spcBef>
                  <a:spcPct val="0"/>
                </a:spcBef>
                <a:spcAft>
                  <a:spcPct val="0"/>
                </a:spcAft>
              </a:pPr>
              <a:r>
                <a:rPr lang="en-GB" altLang="en-US" i="0" dirty="0">
                  <a:effectLst>
                    <a:outerShdw blurRad="38100" dist="38100" dir="2700000" algn="tl">
                      <a:srgbClr val="C0C0C0"/>
                    </a:outerShdw>
                  </a:effectLst>
                </a:rPr>
                <a:t>1</a:t>
              </a:r>
            </a:p>
            <a:p>
              <a:pPr algn="ctr">
                <a:spcBef>
                  <a:spcPct val="0"/>
                </a:spcBef>
                <a:spcAft>
                  <a:spcPct val="0"/>
                </a:spcAft>
              </a:pPr>
              <a:r>
                <a:rPr lang="en-GB" altLang="en-US" i="0" dirty="0">
                  <a:effectLst>
                    <a:outerShdw blurRad="38100" dist="38100" dir="2700000" algn="tl">
                      <a:srgbClr val="C0C0C0"/>
                    </a:outerShdw>
                  </a:effectLst>
                </a:rPr>
                <a:t> 2</a:t>
              </a:r>
            </a:p>
            <a:p>
              <a:pPr algn="ctr">
                <a:spcBef>
                  <a:spcPct val="0"/>
                </a:spcBef>
                <a:spcAft>
                  <a:spcPct val="0"/>
                </a:spcAft>
              </a:pPr>
              <a:r>
                <a:rPr lang="en-GB" altLang="en-US" i="0" dirty="0">
                  <a:effectLst>
                    <a:outerShdw blurRad="38100" dist="38100" dir="2700000" algn="tl">
                      <a:srgbClr val="C0C0C0"/>
                    </a:outerShdw>
                  </a:effectLst>
                </a:rPr>
                <a:t> 3</a:t>
              </a:r>
            </a:p>
            <a:p>
              <a:pPr algn="ctr">
                <a:spcBef>
                  <a:spcPct val="0"/>
                </a:spcBef>
                <a:spcAft>
                  <a:spcPct val="0"/>
                </a:spcAft>
              </a:pPr>
              <a:r>
                <a:rPr lang="en-GB" altLang="en-US" i="0" dirty="0">
                  <a:effectLst>
                    <a:outerShdw blurRad="38100" dist="38100" dir="2700000" algn="tl">
                      <a:srgbClr val="C0C0C0"/>
                    </a:outerShdw>
                  </a:effectLst>
                </a:rPr>
                <a:t> 4</a:t>
              </a:r>
            </a:p>
            <a:p>
              <a:pPr algn="ctr">
                <a:spcBef>
                  <a:spcPct val="0"/>
                </a:spcBef>
                <a:spcAft>
                  <a:spcPct val="0"/>
                </a:spcAft>
              </a:pPr>
              <a:r>
                <a:rPr lang="en-GB" altLang="en-US" i="0" dirty="0">
                  <a:effectLst>
                    <a:outerShdw blurRad="38100" dist="38100" dir="2700000" algn="tl">
                      <a:srgbClr val="C0C0C0"/>
                    </a:outerShdw>
                  </a:effectLst>
                </a:rPr>
                <a:t> 5</a:t>
              </a:r>
            </a:p>
            <a:p>
              <a:pPr algn="ctr">
                <a:spcBef>
                  <a:spcPct val="0"/>
                </a:spcBef>
                <a:spcAft>
                  <a:spcPct val="0"/>
                </a:spcAft>
              </a:pPr>
              <a:r>
                <a:rPr lang="en-GB" altLang="en-US" i="0" dirty="0">
                  <a:effectLst>
                    <a:outerShdw blurRad="38100" dist="38100" dir="2700000" algn="tl">
                      <a:srgbClr val="C0C0C0"/>
                    </a:outerShdw>
                  </a:effectLst>
                </a:rPr>
                <a:t> 6</a:t>
              </a:r>
            </a:p>
            <a:p>
              <a:pPr algn="ctr">
                <a:spcBef>
                  <a:spcPct val="0"/>
                </a:spcBef>
                <a:spcAft>
                  <a:spcPct val="0"/>
                </a:spcAft>
              </a:pP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grpSp>
          <p:nvGrpSpPr>
            <p:cNvPr id="131" name="Group 55"/>
            <p:cNvGrpSpPr/>
            <p:nvPr/>
          </p:nvGrpSpPr>
          <p:grpSpPr>
            <a:xfrm>
              <a:off x="1003300" y="3143250"/>
              <a:ext cx="2647950" cy="2511159"/>
              <a:chOff x="781050" y="1943100"/>
              <a:chExt cx="2647950" cy="2511159"/>
            </a:xfrm>
          </p:grpSpPr>
          <p:sp>
            <p:nvSpPr>
              <p:cNvPr id="132" name="Rectangle 5"/>
              <p:cNvSpPr>
                <a:spLocks noChangeArrowheads="1"/>
              </p:cNvSpPr>
              <p:nvPr/>
            </p:nvSpPr>
            <p:spPr bwMode="auto">
              <a:xfrm>
                <a:off x="781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6"/>
              <p:cNvSpPr>
                <a:spLocks noChangeArrowheads="1"/>
              </p:cNvSpPr>
              <p:nvPr/>
            </p:nvSpPr>
            <p:spPr bwMode="auto">
              <a:xfrm>
                <a:off x="1162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7"/>
              <p:cNvSpPr>
                <a:spLocks noChangeArrowheads="1"/>
              </p:cNvSpPr>
              <p:nvPr/>
            </p:nvSpPr>
            <p:spPr bwMode="auto">
              <a:xfrm>
                <a:off x="1543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Rectangle 8"/>
              <p:cNvSpPr>
                <a:spLocks noChangeArrowheads="1"/>
              </p:cNvSpPr>
              <p:nvPr/>
            </p:nvSpPr>
            <p:spPr bwMode="auto">
              <a:xfrm>
                <a:off x="781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9"/>
              <p:cNvSpPr>
                <a:spLocks noChangeArrowheads="1"/>
              </p:cNvSpPr>
              <p:nvPr/>
            </p:nvSpPr>
            <p:spPr bwMode="auto">
              <a:xfrm>
                <a:off x="1543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0"/>
              <p:cNvSpPr>
                <a:spLocks noChangeArrowheads="1"/>
              </p:cNvSpPr>
              <p:nvPr/>
            </p:nvSpPr>
            <p:spPr bwMode="auto">
              <a:xfrm>
                <a:off x="781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11"/>
              <p:cNvSpPr>
                <a:spLocks noChangeArrowheads="1"/>
              </p:cNvSpPr>
              <p:nvPr/>
            </p:nvSpPr>
            <p:spPr bwMode="auto">
              <a:xfrm>
                <a:off x="1162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12"/>
              <p:cNvSpPr>
                <a:spLocks noChangeArrowheads="1"/>
              </p:cNvSpPr>
              <p:nvPr/>
            </p:nvSpPr>
            <p:spPr bwMode="auto">
              <a:xfrm>
                <a:off x="1543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Rectangle 13"/>
              <p:cNvSpPr>
                <a:spLocks noChangeArrowheads="1"/>
              </p:cNvSpPr>
              <p:nvPr/>
            </p:nvSpPr>
            <p:spPr bwMode="auto">
              <a:xfrm>
                <a:off x="1162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14"/>
              <p:cNvSpPr>
                <a:spLocks noChangeArrowheads="1"/>
              </p:cNvSpPr>
              <p:nvPr/>
            </p:nvSpPr>
            <p:spPr bwMode="auto">
              <a:xfrm>
                <a:off x="1924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15"/>
              <p:cNvSpPr>
                <a:spLocks noChangeArrowheads="1"/>
              </p:cNvSpPr>
              <p:nvPr/>
            </p:nvSpPr>
            <p:spPr bwMode="auto">
              <a:xfrm>
                <a:off x="2305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Rectangle 16"/>
              <p:cNvSpPr>
                <a:spLocks noChangeArrowheads="1"/>
              </p:cNvSpPr>
              <p:nvPr/>
            </p:nvSpPr>
            <p:spPr bwMode="auto">
              <a:xfrm>
                <a:off x="2686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17"/>
              <p:cNvSpPr>
                <a:spLocks noChangeArrowheads="1"/>
              </p:cNvSpPr>
              <p:nvPr/>
            </p:nvSpPr>
            <p:spPr bwMode="auto">
              <a:xfrm>
                <a:off x="1924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18"/>
              <p:cNvSpPr>
                <a:spLocks noChangeArrowheads="1"/>
              </p:cNvSpPr>
              <p:nvPr/>
            </p:nvSpPr>
            <p:spPr bwMode="auto">
              <a:xfrm>
                <a:off x="2686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19"/>
              <p:cNvSpPr>
                <a:spLocks noChangeArrowheads="1"/>
              </p:cNvSpPr>
              <p:nvPr/>
            </p:nvSpPr>
            <p:spPr bwMode="auto">
              <a:xfrm>
                <a:off x="1924050" y="37528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20"/>
              <p:cNvSpPr>
                <a:spLocks noChangeArrowheads="1"/>
              </p:cNvSpPr>
              <p:nvPr/>
            </p:nvSpPr>
            <p:spPr bwMode="auto">
              <a:xfrm>
                <a:off x="2305050" y="3752850"/>
                <a:ext cx="361950" cy="342900"/>
              </a:xfrm>
              <a:prstGeom prst="rect">
                <a:avLst/>
              </a:prstGeom>
              <a:solidFill>
                <a:schemeClr val="tx1"/>
              </a:solidFill>
              <a:ln w="9525">
                <a:solidFill>
                  <a:schemeClr val="tx1"/>
                </a:solidFill>
                <a:miter lim="800000"/>
                <a:headEnd/>
                <a:tailEnd/>
              </a:ln>
              <a:effectLst/>
              <a:extLst/>
            </p:spPr>
            <p:txBody>
              <a:bodyPr wrap="none" anchor="ctr"/>
              <a:lstStyle/>
              <a:p>
                <a:endParaRPr lang="en-US"/>
              </a:p>
            </p:txBody>
          </p:sp>
          <p:sp>
            <p:nvSpPr>
              <p:cNvPr id="148" name="Rectangle 21"/>
              <p:cNvSpPr>
                <a:spLocks noChangeArrowheads="1"/>
              </p:cNvSpPr>
              <p:nvPr/>
            </p:nvSpPr>
            <p:spPr bwMode="auto">
              <a:xfrm>
                <a:off x="2686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22"/>
              <p:cNvSpPr>
                <a:spLocks noChangeArrowheads="1"/>
              </p:cNvSpPr>
              <p:nvPr/>
            </p:nvSpPr>
            <p:spPr bwMode="auto">
              <a:xfrm>
                <a:off x="2305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23"/>
              <p:cNvSpPr>
                <a:spLocks noChangeArrowheads="1"/>
              </p:cNvSpPr>
              <p:nvPr/>
            </p:nvSpPr>
            <p:spPr bwMode="auto">
              <a:xfrm>
                <a:off x="781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24"/>
              <p:cNvSpPr>
                <a:spLocks noChangeArrowheads="1"/>
              </p:cNvSpPr>
              <p:nvPr/>
            </p:nvSpPr>
            <p:spPr bwMode="auto">
              <a:xfrm>
                <a:off x="1162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25"/>
              <p:cNvSpPr>
                <a:spLocks noChangeArrowheads="1"/>
              </p:cNvSpPr>
              <p:nvPr/>
            </p:nvSpPr>
            <p:spPr bwMode="auto">
              <a:xfrm>
                <a:off x="1543050"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26"/>
              <p:cNvSpPr>
                <a:spLocks noChangeArrowheads="1"/>
              </p:cNvSpPr>
              <p:nvPr/>
            </p:nvSpPr>
            <p:spPr bwMode="auto">
              <a:xfrm>
                <a:off x="781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27"/>
              <p:cNvSpPr>
                <a:spLocks noChangeArrowheads="1"/>
              </p:cNvSpPr>
              <p:nvPr/>
            </p:nvSpPr>
            <p:spPr bwMode="auto">
              <a:xfrm>
                <a:off x="1543050" y="3390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28"/>
              <p:cNvSpPr>
                <a:spLocks noChangeArrowheads="1"/>
              </p:cNvSpPr>
              <p:nvPr/>
            </p:nvSpPr>
            <p:spPr bwMode="auto">
              <a:xfrm>
                <a:off x="781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29"/>
              <p:cNvSpPr>
                <a:spLocks noChangeArrowheads="1"/>
              </p:cNvSpPr>
              <p:nvPr/>
            </p:nvSpPr>
            <p:spPr bwMode="auto">
              <a:xfrm>
                <a:off x="1162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30"/>
              <p:cNvSpPr>
                <a:spLocks noChangeArrowheads="1"/>
              </p:cNvSpPr>
              <p:nvPr/>
            </p:nvSpPr>
            <p:spPr bwMode="auto">
              <a:xfrm>
                <a:off x="1543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31"/>
              <p:cNvSpPr>
                <a:spLocks noChangeArrowheads="1"/>
              </p:cNvSpPr>
              <p:nvPr/>
            </p:nvSpPr>
            <p:spPr bwMode="auto">
              <a:xfrm>
                <a:off x="1162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59" name="Rectangle 32"/>
              <p:cNvSpPr>
                <a:spLocks noChangeArrowheads="1"/>
              </p:cNvSpPr>
              <p:nvPr/>
            </p:nvSpPr>
            <p:spPr bwMode="auto">
              <a:xfrm>
                <a:off x="1924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33"/>
              <p:cNvSpPr>
                <a:spLocks noChangeArrowheads="1"/>
              </p:cNvSpPr>
              <p:nvPr/>
            </p:nvSpPr>
            <p:spPr bwMode="auto">
              <a:xfrm>
                <a:off x="2305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Rectangle 34"/>
              <p:cNvSpPr>
                <a:spLocks noChangeArrowheads="1"/>
              </p:cNvSpPr>
              <p:nvPr/>
            </p:nvSpPr>
            <p:spPr bwMode="auto">
              <a:xfrm>
                <a:off x="2686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Rectangle 35"/>
              <p:cNvSpPr>
                <a:spLocks noChangeArrowheads="1"/>
              </p:cNvSpPr>
              <p:nvPr/>
            </p:nvSpPr>
            <p:spPr bwMode="auto">
              <a:xfrm>
                <a:off x="1924050" y="23050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Rectangle 36"/>
              <p:cNvSpPr>
                <a:spLocks noChangeArrowheads="1"/>
              </p:cNvSpPr>
              <p:nvPr/>
            </p:nvSpPr>
            <p:spPr bwMode="auto">
              <a:xfrm>
                <a:off x="2686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Rectangle 37"/>
              <p:cNvSpPr>
                <a:spLocks noChangeArrowheads="1"/>
              </p:cNvSpPr>
              <p:nvPr/>
            </p:nvSpPr>
            <p:spPr bwMode="auto">
              <a:xfrm>
                <a:off x="1924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Rectangle 38"/>
              <p:cNvSpPr>
                <a:spLocks noChangeArrowheads="1"/>
              </p:cNvSpPr>
              <p:nvPr/>
            </p:nvSpPr>
            <p:spPr bwMode="auto">
              <a:xfrm>
                <a:off x="2305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Rectangle 39"/>
              <p:cNvSpPr>
                <a:spLocks noChangeArrowheads="1"/>
              </p:cNvSpPr>
              <p:nvPr/>
            </p:nvSpPr>
            <p:spPr bwMode="auto">
              <a:xfrm>
                <a:off x="2686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Rectangle 40"/>
              <p:cNvSpPr>
                <a:spLocks noChangeArrowheads="1"/>
              </p:cNvSpPr>
              <p:nvPr/>
            </p:nvSpPr>
            <p:spPr bwMode="auto">
              <a:xfrm>
                <a:off x="2305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Rectangle 47"/>
              <p:cNvSpPr>
                <a:spLocks noChangeArrowheads="1"/>
              </p:cNvSpPr>
              <p:nvPr/>
            </p:nvSpPr>
            <p:spPr bwMode="auto">
              <a:xfrm>
                <a:off x="3067050" y="19431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Rectangle 48"/>
              <p:cNvSpPr>
                <a:spLocks noChangeArrowheads="1"/>
              </p:cNvSpPr>
              <p:nvPr/>
            </p:nvSpPr>
            <p:spPr bwMode="auto">
              <a:xfrm>
                <a:off x="3067050" y="23050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Rectangle 49"/>
              <p:cNvSpPr>
                <a:spLocks noChangeArrowheads="1"/>
              </p:cNvSpPr>
              <p:nvPr/>
            </p:nvSpPr>
            <p:spPr bwMode="auto">
              <a:xfrm>
                <a:off x="3067050" y="26670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Rectangle 50"/>
              <p:cNvSpPr>
                <a:spLocks noChangeArrowheads="1"/>
              </p:cNvSpPr>
              <p:nvPr/>
            </p:nvSpPr>
            <p:spPr bwMode="auto">
              <a:xfrm>
                <a:off x="3067050" y="30289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Rectangle 51"/>
              <p:cNvSpPr>
                <a:spLocks noChangeArrowheads="1"/>
              </p:cNvSpPr>
              <p:nvPr/>
            </p:nvSpPr>
            <p:spPr bwMode="auto">
              <a:xfrm>
                <a:off x="3067050" y="339090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Rectangle 52"/>
              <p:cNvSpPr>
                <a:spLocks noChangeArrowheads="1"/>
              </p:cNvSpPr>
              <p:nvPr/>
            </p:nvSpPr>
            <p:spPr bwMode="auto">
              <a:xfrm>
                <a:off x="3067050" y="3752850"/>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Rectangle 22"/>
              <p:cNvSpPr>
                <a:spLocks noChangeArrowheads="1"/>
              </p:cNvSpPr>
              <p:nvPr/>
            </p:nvSpPr>
            <p:spPr bwMode="auto">
              <a:xfrm>
                <a:off x="2695575" y="3028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Rectangle 15"/>
              <p:cNvSpPr>
                <a:spLocks noChangeArrowheads="1"/>
              </p:cNvSpPr>
              <p:nvPr/>
            </p:nvSpPr>
            <p:spPr bwMode="auto">
              <a:xfrm>
                <a:off x="2686050" y="2667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Rectangle 15"/>
              <p:cNvSpPr>
                <a:spLocks noChangeArrowheads="1"/>
              </p:cNvSpPr>
              <p:nvPr/>
            </p:nvSpPr>
            <p:spPr bwMode="auto">
              <a:xfrm>
                <a:off x="2314575" y="231457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Rectangle 15"/>
              <p:cNvSpPr>
                <a:spLocks noChangeArrowheads="1"/>
              </p:cNvSpPr>
              <p:nvPr/>
            </p:nvSpPr>
            <p:spPr bwMode="auto">
              <a:xfrm>
                <a:off x="1924703" y="19431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Rectangle 5"/>
              <p:cNvSpPr>
                <a:spLocks noChangeArrowheads="1"/>
              </p:cNvSpPr>
              <p:nvPr/>
            </p:nvSpPr>
            <p:spPr bwMode="auto">
              <a:xfrm>
                <a:off x="781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Rectangle 6"/>
              <p:cNvSpPr>
                <a:spLocks noChangeArrowheads="1"/>
              </p:cNvSpPr>
              <p:nvPr/>
            </p:nvSpPr>
            <p:spPr bwMode="auto">
              <a:xfrm>
                <a:off x="1162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Rectangle 7"/>
              <p:cNvSpPr>
                <a:spLocks noChangeArrowheads="1"/>
              </p:cNvSpPr>
              <p:nvPr/>
            </p:nvSpPr>
            <p:spPr bwMode="auto">
              <a:xfrm>
                <a:off x="1543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Rectangle 32"/>
              <p:cNvSpPr>
                <a:spLocks noChangeArrowheads="1"/>
              </p:cNvSpPr>
              <p:nvPr/>
            </p:nvSpPr>
            <p:spPr bwMode="auto">
              <a:xfrm>
                <a:off x="1924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Rectangle 33"/>
              <p:cNvSpPr>
                <a:spLocks noChangeArrowheads="1"/>
              </p:cNvSpPr>
              <p:nvPr/>
            </p:nvSpPr>
            <p:spPr bwMode="auto">
              <a:xfrm>
                <a:off x="2305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Rectangle 34"/>
              <p:cNvSpPr>
                <a:spLocks noChangeArrowheads="1"/>
              </p:cNvSpPr>
              <p:nvPr/>
            </p:nvSpPr>
            <p:spPr bwMode="auto">
              <a:xfrm>
                <a:off x="2686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Rectangle 47"/>
              <p:cNvSpPr>
                <a:spLocks noChangeArrowheads="1"/>
              </p:cNvSpPr>
              <p:nvPr/>
            </p:nvSpPr>
            <p:spPr bwMode="auto">
              <a:xfrm>
                <a:off x="3067050" y="4111359"/>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Rectangle 15"/>
              <p:cNvSpPr>
                <a:spLocks noChangeArrowheads="1"/>
              </p:cNvSpPr>
              <p:nvPr/>
            </p:nvSpPr>
            <p:spPr bwMode="auto">
              <a:xfrm>
                <a:off x="1924703" y="411135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6" name="Text Box 2"/>
            <p:cNvSpPr txBox="1">
              <a:spLocks noChangeArrowheads="1"/>
            </p:cNvSpPr>
            <p:nvPr/>
          </p:nvSpPr>
          <p:spPr bwMode="auto">
            <a:xfrm>
              <a:off x="784037" y="2636912"/>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cxnSp>
          <p:nvCxnSpPr>
            <p:cNvPr id="187" name="Ευθύγραμμο βέλος σύνδεσης 186"/>
            <p:cNvCxnSpPr/>
            <p:nvPr/>
          </p:nvCxnSpPr>
          <p:spPr>
            <a:xfrm>
              <a:off x="467544" y="2915096"/>
              <a:ext cx="0" cy="1047750"/>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Ευθύγραμμο βέλος σύνδεσης 187"/>
            <p:cNvCxnSpPr>
              <a:endCxn id="186" idx="0"/>
            </p:cNvCxnSpPr>
            <p:nvPr/>
          </p:nvCxnSpPr>
          <p:spPr>
            <a:xfrm flipV="1">
              <a:off x="996943" y="2636912"/>
              <a:ext cx="1220701" cy="1513"/>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grpSp>
      <p:sp>
        <p:nvSpPr>
          <p:cNvPr id="201"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sp>
        <p:nvSpPr>
          <p:cNvPr id="199" name="Rectangle 68"/>
          <p:cNvSpPr>
            <a:spLocks noChangeArrowheads="1"/>
          </p:cNvSpPr>
          <p:nvPr/>
        </p:nvSpPr>
        <p:spPr bwMode="auto">
          <a:xfrm>
            <a:off x="5040278" y="4855634"/>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Rectangle 68"/>
          <p:cNvSpPr>
            <a:spLocks noChangeArrowheads="1"/>
          </p:cNvSpPr>
          <p:nvPr/>
        </p:nvSpPr>
        <p:spPr bwMode="auto">
          <a:xfrm>
            <a:off x="5040278" y="44958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Rectangle 68"/>
          <p:cNvSpPr>
            <a:spLocks noChangeArrowheads="1"/>
          </p:cNvSpPr>
          <p:nvPr/>
        </p:nvSpPr>
        <p:spPr bwMode="auto">
          <a:xfrm>
            <a:off x="5040278" y="2685257"/>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153" name="Group 57"/>
          <p:cNvGrpSpPr>
            <a:grpSpLocks/>
          </p:cNvGrpSpPr>
          <p:nvPr/>
        </p:nvGrpSpPr>
        <p:grpSpPr bwMode="auto">
          <a:xfrm>
            <a:off x="5031316" y="3771900"/>
            <a:ext cx="1504950" cy="342900"/>
            <a:chOff x="3180" y="2376"/>
            <a:chExt cx="948" cy="216"/>
          </a:xfrm>
        </p:grpSpPr>
        <p:sp>
          <p:nvSpPr>
            <p:cNvPr id="132154" name="Rectangle 58"/>
            <p:cNvSpPr>
              <a:spLocks noChangeArrowheads="1"/>
            </p:cNvSpPr>
            <p:nvPr/>
          </p:nvSpPr>
          <p:spPr bwMode="auto">
            <a:xfrm>
              <a:off x="318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5" name="Rectangle 59"/>
            <p:cNvSpPr>
              <a:spLocks noChangeArrowheads="1"/>
            </p:cNvSpPr>
            <p:nvPr/>
          </p:nvSpPr>
          <p:spPr bwMode="auto">
            <a:xfrm>
              <a:off x="366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6" name="Rectangle 60"/>
            <p:cNvSpPr>
              <a:spLocks noChangeArrowheads="1"/>
            </p:cNvSpPr>
            <p:nvPr/>
          </p:nvSpPr>
          <p:spPr bwMode="auto">
            <a:xfrm>
              <a:off x="390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57" name="Rectangle 61"/>
            <p:cNvSpPr>
              <a:spLocks noChangeArrowheads="1"/>
            </p:cNvSpPr>
            <p:nvPr/>
          </p:nvSpPr>
          <p:spPr bwMode="auto">
            <a:xfrm>
              <a:off x="342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158" name="Group 62"/>
          <p:cNvGrpSpPr>
            <a:grpSpLocks/>
          </p:cNvGrpSpPr>
          <p:nvPr/>
        </p:nvGrpSpPr>
        <p:grpSpPr bwMode="auto">
          <a:xfrm>
            <a:off x="5031316" y="4133850"/>
            <a:ext cx="1123950" cy="342900"/>
            <a:chOff x="3180" y="2604"/>
            <a:chExt cx="708" cy="216"/>
          </a:xfrm>
        </p:grpSpPr>
        <p:sp>
          <p:nvSpPr>
            <p:cNvPr id="132159" name="Rectangle 63"/>
            <p:cNvSpPr>
              <a:spLocks noChangeArrowheads="1"/>
            </p:cNvSpPr>
            <p:nvPr/>
          </p:nvSpPr>
          <p:spPr bwMode="auto">
            <a:xfrm>
              <a:off x="366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0" name="Rectangle 64"/>
            <p:cNvSpPr>
              <a:spLocks noChangeArrowheads="1"/>
            </p:cNvSpPr>
            <p:nvPr/>
          </p:nvSpPr>
          <p:spPr bwMode="auto">
            <a:xfrm>
              <a:off x="318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1" name="Rectangle 65"/>
            <p:cNvSpPr>
              <a:spLocks noChangeArrowheads="1"/>
            </p:cNvSpPr>
            <p:nvPr/>
          </p:nvSpPr>
          <p:spPr bwMode="auto">
            <a:xfrm>
              <a:off x="342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63" name="Rectangle 67"/>
          <p:cNvSpPr>
            <a:spLocks noChangeArrowheads="1"/>
          </p:cNvSpPr>
          <p:nvPr/>
        </p:nvSpPr>
        <p:spPr bwMode="auto">
          <a:xfrm>
            <a:off x="5031316" y="3048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4" name="Rectangle 68"/>
          <p:cNvSpPr>
            <a:spLocks noChangeArrowheads="1"/>
          </p:cNvSpPr>
          <p:nvPr/>
        </p:nvSpPr>
        <p:spPr bwMode="auto">
          <a:xfrm>
            <a:off x="5412316" y="3048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6" name="Rectangle 70"/>
          <p:cNvSpPr>
            <a:spLocks noChangeArrowheads="1"/>
          </p:cNvSpPr>
          <p:nvPr/>
        </p:nvSpPr>
        <p:spPr bwMode="auto">
          <a:xfrm>
            <a:off x="5031316" y="3409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7" name="Rectangle 71"/>
          <p:cNvSpPr>
            <a:spLocks noChangeArrowheads="1"/>
          </p:cNvSpPr>
          <p:nvPr/>
        </p:nvSpPr>
        <p:spPr bwMode="auto">
          <a:xfrm>
            <a:off x="5793316" y="3409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8" name="Rectangle 72"/>
          <p:cNvSpPr>
            <a:spLocks noChangeArrowheads="1"/>
          </p:cNvSpPr>
          <p:nvPr/>
        </p:nvSpPr>
        <p:spPr bwMode="auto">
          <a:xfrm>
            <a:off x="5412316" y="3409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69" name="Rectangle 73"/>
          <p:cNvSpPr>
            <a:spLocks noChangeArrowheads="1"/>
          </p:cNvSpPr>
          <p:nvPr/>
        </p:nvSpPr>
        <p:spPr bwMode="auto">
          <a:xfrm>
            <a:off x="6172200" y="3409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0" name="Line 74"/>
          <p:cNvSpPr>
            <a:spLocks noChangeShapeType="1"/>
          </p:cNvSpPr>
          <p:nvPr/>
        </p:nvSpPr>
        <p:spPr bwMode="auto">
          <a:xfrm rot="10800000" flipV="1">
            <a:off x="5029200" y="2686050"/>
            <a:ext cx="1588" cy="27622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71" name="Line 75"/>
          <p:cNvSpPr>
            <a:spLocks noChangeShapeType="1"/>
          </p:cNvSpPr>
          <p:nvPr/>
        </p:nvSpPr>
        <p:spPr bwMode="auto">
          <a:xfrm rot="-5400000">
            <a:off x="6639719" y="1056482"/>
            <a:ext cx="20637" cy="32575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Rectangle 68"/>
          <p:cNvSpPr>
            <a:spLocks noChangeArrowheads="1"/>
          </p:cNvSpPr>
          <p:nvPr/>
        </p:nvSpPr>
        <p:spPr bwMode="auto">
          <a:xfrm>
            <a:off x="5793316" y="30480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Rectangle 55"/>
          <p:cNvSpPr>
            <a:spLocks noChangeArrowheads="1"/>
          </p:cNvSpPr>
          <p:nvPr/>
        </p:nvSpPr>
        <p:spPr bwMode="auto">
          <a:xfrm>
            <a:off x="6553200" y="340995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Rectangle 68"/>
          <p:cNvSpPr>
            <a:spLocks noChangeArrowheads="1"/>
          </p:cNvSpPr>
          <p:nvPr/>
        </p:nvSpPr>
        <p:spPr bwMode="auto">
          <a:xfrm>
            <a:off x="6553200" y="3771900"/>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TextBox 201"/>
          <p:cNvSpPr txBox="1"/>
          <p:nvPr/>
        </p:nvSpPr>
        <p:spPr>
          <a:xfrm>
            <a:off x="7227416" y="2046039"/>
            <a:ext cx="1191567" cy="461665"/>
          </a:xfrm>
          <a:prstGeom prst="rect">
            <a:avLst/>
          </a:prstGeom>
          <a:noFill/>
        </p:spPr>
        <p:txBody>
          <a:bodyPr wrap="square" rtlCol="0">
            <a:spAutoFit/>
          </a:bodyPr>
          <a:lstStyle/>
          <a:p>
            <a:r>
              <a:rPr lang="el-GR" dirty="0"/>
              <a:t>#</a:t>
            </a:r>
            <a:r>
              <a:rPr lang="en-US" dirty="0"/>
              <a:t>pixels</a:t>
            </a:r>
            <a:endParaRPr lang="el-GR" dirty="0"/>
          </a:p>
        </p:txBody>
      </p:sp>
    </p:spTree>
    <p:extLst>
      <p:ext uri="{BB962C8B-B14F-4D97-AF65-F5344CB8AC3E}">
        <p14:creationId xmlns:p14="http://schemas.microsoft.com/office/powerpoint/2010/main" val="317731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23" name="Object 3"/>
          <p:cNvGraphicFramePr>
            <a:graphicFrameLocks noGrp="1" noChangeAspect="1"/>
          </p:cNvGraphicFramePr>
          <p:nvPr>
            <p:ph sz="half" idx="2"/>
            <p:extLst/>
          </p:nvPr>
        </p:nvGraphicFramePr>
        <p:xfrm>
          <a:off x="695325" y="4962525"/>
          <a:ext cx="7751763" cy="1468438"/>
        </p:xfrm>
        <a:graphic>
          <a:graphicData uri="http://schemas.openxmlformats.org/presentationml/2006/ole">
            <mc:AlternateContent xmlns:mc="http://schemas.openxmlformats.org/markup-compatibility/2006">
              <mc:Choice xmlns:v="urn:schemas-microsoft-com:vml" Requires="v">
                <p:oleObj spid="_x0000_s14350" name="Εξίσωση" r:id="rId3" imgW="3619440" imgH="685800" progId="Equation.3">
                  <p:embed/>
                </p:oleObj>
              </mc:Choice>
              <mc:Fallback>
                <p:oleObj name="Εξίσωση" r:id="rId3" imgW="3619440" imgH="685800" progId="Equation.3">
                  <p:embed/>
                  <p:pic>
                    <p:nvPicPr>
                      <p:cNvPr id="133123" name="Object 3"/>
                      <p:cNvPicPr>
                        <a:picLocks noChangeAspect="1" noChangeArrowheads="1"/>
                      </p:cNvPicPr>
                      <p:nvPr/>
                    </p:nvPicPr>
                    <p:blipFill>
                      <a:blip r:embed="rId4"/>
                      <a:srcRect/>
                      <a:stretch>
                        <a:fillRect/>
                      </a:stretch>
                    </p:blipFill>
                    <p:spPr bwMode="auto">
                      <a:xfrm>
                        <a:off x="695325" y="4962525"/>
                        <a:ext cx="7751763" cy="1468438"/>
                      </a:xfrm>
                      <a:prstGeom prst="rect">
                        <a:avLst/>
                      </a:prstGeom>
                    </p:spPr>
                  </p:pic>
                </p:oleObj>
              </mc:Fallback>
            </mc:AlternateContent>
          </a:graphicData>
        </a:graphic>
      </p:graphicFrame>
      <p:sp>
        <p:nvSpPr>
          <p:cNvPr id="133124" name="Text Box 4"/>
          <p:cNvSpPr txBox="1">
            <a:spLocks noGrp="1" noChangeArrowheads="1"/>
          </p:cNvSpPr>
          <p:nvPr>
            <p:ph type="body" sz="half" idx="1"/>
          </p:nvPr>
        </p:nvSpPr>
        <p:spPr>
          <a:xfrm>
            <a:off x="3437758" y="1881635"/>
            <a:ext cx="3884259" cy="2152650"/>
          </a:xfrm>
          <a:noFill/>
          <a:ln>
            <a:no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2400" i="1" dirty="0" err="1"/>
              <a:t>i</a:t>
            </a:r>
            <a:r>
              <a:rPr lang="en-GB" altLang="en-US" sz="2400" i="1" baseline="-25000" dirty="0" err="1"/>
              <a:t>c</a:t>
            </a:r>
            <a:r>
              <a:rPr lang="en-GB" altLang="en-US" sz="2400" dirty="0"/>
              <a:t> = </a:t>
            </a:r>
            <a:r>
              <a:rPr lang="el-GR" altLang="en-US" sz="2400" dirty="0"/>
              <a:t>δίνεται από τη σχέση</a:t>
            </a:r>
            <a:endParaRPr lang="en-US" altLang="en-US" sz="2400" dirty="0"/>
          </a:p>
          <a:p>
            <a:r>
              <a:rPr lang="el-GR" altLang="en-US" sz="2400" dirty="0"/>
              <a:t>Εμβαδόν</a:t>
            </a:r>
            <a:r>
              <a:rPr lang="en-GB" altLang="en-US" sz="2400" dirty="0"/>
              <a:t>=</a:t>
            </a:r>
            <a:r>
              <a:rPr lang="el-GR" altLang="en-US" sz="2400" dirty="0"/>
              <a:t> Ολικό άθροισμα λευκών </a:t>
            </a:r>
            <a:r>
              <a:rPr lang="en-US" altLang="en-US" sz="2400" dirty="0"/>
              <a:t>pixels</a:t>
            </a:r>
            <a:r>
              <a:rPr lang="el-GR" altLang="en-US" sz="2400" dirty="0"/>
              <a:t> </a:t>
            </a:r>
            <a:endParaRPr lang="en-GB" altLang="en-US" sz="2400" dirty="0"/>
          </a:p>
        </p:txBody>
      </p:sp>
      <p:sp>
        <p:nvSpPr>
          <p:cNvPr id="27" name="Rectangle 68"/>
          <p:cNvSpPr>
            <a:spLocks noChangeArrowheads="1"/>
          </p:cNvSpPr>
          <p:nvPr/>
        </p:nvSpPr>
        <p:spPr bwMode="auto">
          <a:xfrm rot="16200000">
            <a:off x="2835567" y="3784187"/>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68"/>
          <p:cNvSpPr>
            <a:spLocks noChangeArrowheads="1"/>
          </p:cNvSpPr>
          <p:nvPr/>
        </p:nvSpPr>
        <p:spPr bwMode="auto">
          <a:xfrm rot="16200000">
            <a:off x="2475733" y="3784187"/>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68"/>
          <p:cNvSpPr>
            <a:spLocks noChangeArrowheads="1"/>
          </p:cNvSpPr>
          <p:nvPr/>
        </p:nvSpPr>
        <p:spPr bwMode="auto">
          <a:xfrm rot="16200000">
            <a:off x="665190" y="3784187"/>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57"/>
          <p:cNvGrpSpPr>
            <a:grpSpLocks/>
          </p:cNvGrpSpPr>
          <p:nvPr/>
        </p:nvGrpSpPr>
        <p:grpSpPr bwMode="auto">
          <a:xfrm rot="16200000">
            <a:off x="1180333" y="3221649"/>
            <a:ext cx="1504950" cy="342900"/>
            <a:chOff x="3180" y="2376"/>
            <a:chExt cx="948" cy="216"/>
          </a:xfrm>
        </p:grpSpPr>
        <p:sp>
          <p:nvSpPr>
            <p:cNvPr id="49" name="Rectangle 58"/>
            <p:cNvSpPr>
              <a:spLocks noChangeArrowheads="1"/>
            </p:cNvSpPr>
            <p:nvPr/>
          </p:nvSpPr>
          <p:spPr bwMode="auto">
            <a:xfrm>
              <a:off x="318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59"/>
            <p:cNvSpPr>
              <a:spLocks noChangeArrowheads="1"/>
            </p:cNvSpPr>
            <p:nvPr/>
          </p:nvSpPr>
          <p:spPr bwMode="auto">
            <a:xfrm>
              <a:off x="366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0"/>
            <p:cNvSpPr>
              <a:spLocks noChangeArrowheads="1"/>
            </p:cNvSpPr>
            <p:nvPr/>
          </p:nvSpPr>
          <p:spPr bwMode="auto">
            <a:xfrm>
              <a:off x="390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1"/>
            <p:cNvSpPr>
              <a:spLocks noChangeArrowheads="1"/>
            </p:cNvSpPr>
            <p:nvPr/>
          </p:nvSpPr>
          <p:spPr bwMode="auto">
            <a:xfrm>
              <a:off x="3420" y="2376"/>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 name="Group 62"/>
          <p:cNvGrpSpPr>
            <a:grpSpLocks/>
          </p:cNvGrpSpPr>
          <p:nvPr/>
        </p:nvGrpSpPr>
        <p:grpSpPr bwMode="auto">
          <a:xfrm rot="16200000">
            <a:off x="1732783" y="3412149"/>
            <a:ext cx="1123950" cy="342900"/>
            <a:chOff x="3180" y="2604"/>
            <a:chExt cx="708" cy="216"/>
          </a:xfrm>
        </p:grpSpPr>
        <p:sp>
          <p:nvSpPr>
            <p:cNvPr id="46" name="Rectangle 63"/>
            <p:cNvSpPr>
              <a:spLocks noChangeArrowheads="1"/>
            </p:cNvSpPr>
            <p:nvPr/>
          </p:nvSpPr>
          <p:spPr bwMode="auto">
            <a:xfrm>
              <a:off x="366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64"/>
            <p:cNvSpPr>
              <a:spLocks noChangeArrowheads="1"/>
            </p:cNvSpPr>
            <p:nvPr/>
          </p:nvSpPr>
          <p:spPr bwMode="auto">
            <a:xfrm>
              <a:off x="318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65"/>
            <p:cNvSpPr>
              <a:spLocks noChangeArrowheads="1"/>
            </p:cNvSpPr>
            <p:nvPr/>
          </p:nvSpPr>
          <p:spPr bwMode="auto">
            <a:xfrm>
              <a:off x="3420" y="2604"/>
              <a:ext cx="22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Rectangle 67"/>
          <p:cNvSpPr>
            <a:spLocks noChangeArrowheads="1"/>
          </p:cNvSpPr>
          <p:nvPr/>
        </p:nvSpPr>
        <p:spPr bwMode="auto">
          <a:xfrm rot="16200000">
            <a:off x="1027933" y="3793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68"/>
          <p:cNvSpPr>
            <a:spLocks noChangeArrowheads="1"/>
          </p:cNvSpPr>
          <p:nvPr/>
        </p:nvSpPr>
        <p:spPr bwMode="auto">
          <a:xfrm rot="16200000">
            <a:off x="1027933" y="3412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70"/>
          <p:cNvSpPr>
            <a:spLocks noChangeArrowheads="1"/>
          </p:cNvSpPr>
          <p:nvPr/>
        </p:nvSpPr>
        <p:spPr bwMode="auto">
          <a:xfrm rot="16200000">
            <a:off x="1389883" y="3793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71"/>
          <p:cNvSpPr>
            <a:spLocks noChangeArrowheads="1"/>
          </p:cNvSpPr>
          <p:nvPr/>
        </p:nvSpPr>
        <p:spPr bwMode="auto">
          <a:xfrm rot="16200000">
            <a:off x="1389883" y="3031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72"/>
          <p:cNvSpPr>
            <a:spLocks noChangeArrowheads="1"/>
          </p:cNvSpPr>
          <p:nvPr/>
        </p:nvSpPr>
        <p:spPr bwMode="auto">
          <a:xfrm rot="16200000">
            <a:off x="1389883" y="3412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73"/>
          <p:cNvSpPr>
            <a:spLocks noChangeArrowheads="1"/>
          </p:cNvSpPr>
          <p:nvPr/>
        </p:nvSpPr>
        <p:spPr bwMode="auto">
          <a:xfrm rot="16200000">
            <a:off x="1389883" y="265226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74"/>
          <p:cNvSpPr>
            <a:spLocks noChangeShapeType="1"/>
          </p:cNvSpPr>
          <p:nvPr/>
        </p:nvSpPr>
        <p:spPr bwMode="auto">
          <a:xfrm rot="5400000" flipV="1">
            <a:off x="2055839" y="2765771"/>
            <a:ext cx="1588" cy="27622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75"/>
          <p:cNvSpPr>
            <a:spLocks noChangeShapeType="1"/>
          </p:cNvSpPr>
          <p:nvPr/>
        </p:nvSpPr>
        <p:spPr bwMode="auto">
          <a:xfrm rot="10800000">
            <a:off x="664396" y="898078"/>
            <a:ext cx="20637" cy="32575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68"/>
          <p:cNvSpPr>
            <a:spLocks noChangeArrowheads="1"/>
          </p:cNvSpPr>
          <p:nvPr/>
        </p:nvSpPr>
        <p:spPr bwMode="auto">
          <a:xfrm rot="16200000">
            <a:off x="1027933" y="3031149"/>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p:nvSpPr>
        <p:spPr bwMode="auto">
          <a:xfrm rot="16200000">
            <a:off x="1389883" y="227126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68"/>
          <p:cNvSpPr>
            <a:spLocks noChangeArrowheads="1"/>
          </p:cNvSpPr>
          <p:nvPr/>
        </p:nvSpPr>
        <p:spPr bwMode="auto">
          <a:xfrm rot="16200000">
            <a:off x="1751833" y="2271265"/>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Box 42"/>
          <p:cNvSpPr txBox="1"/>
          <p:nvPr/>
        </p:nvSpPr>
        <p:spPr>
          <a:xfrm rot="16200000">
            <a:off x="-329454" y="1122859"/>
            <a:ext cx="1191567" cy="461665"/>
          </a:xfrm>
          <a:prstGeom prst="rect">
            <a:avLst/>
          </a:prstGeom>
          <a:noFill/>
        </p:spPr>
        <p:txBody>
          <a:bodyPr wrap="square" rtlCol="0">
            <a:spAutoFit/>
          </a:bodyPr>
          <a:lstStyle/>
          <a:p>
            <a:r>
              <a:rPr lang="el-GR" dirty="0"/>
              <a:t>#</a:t>
            </a:r>
            <a:r>
              <a:rPr lang="en-US" dirty="0"/>
              <a:t>pixels</a:t>
            </a:r>
            <a:endParaRPr lang="el-GR" dirty="0"/>
          </a:p>
        </p:txBody>
      </p:sp>
      <p:sp>
        <p:nvSpPr>
          <p:cNvPr id="53" name="Text Box 6"/>
          <p:cNvSpPr txBox="1">
            <a:spLocks noChangeArrowheads="1"/>
          </p:cNvSpPr>
          <p:nvPr/>
        </p:nvSpPr>
        <p:spPr bwMode="auto">
          <a:xfrm>
            <a:off x="713187" y="4119463"/>
            <a:ext cx="299358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i="0" dirty="0">
                <a:effectLst>
                  <a:outerShdw blurRad="38100" dist="38100" dir="2700000" algn="tl">
                    <a:srgbClr val="C0C0C0"/>
                  </a:outerShdw>
                </a:effectLst>
              </a:rPr>
              <a:t>1  2   3   4   5   6  7</a:t>
            </a:r>
            <a:r>
              <a:rPr lang="el-GR" altLang="en-US" i="0" dirty="0">
                <a:effectLst>
                  <a:outerShdw blurRad="38100" dist="38100" dir="2700000" algn="tl">
                    <a:srgbClr val="C0C0C0"/>
                  </a:outerShdw>
                </a:effectLst>
              </a:rPr>
              <a:t>  </a:t>
            </a:r>
            <a:r>
              <a:rPr lang="en-US" altLang="en-US" b="1" i="1" dirty="0" err="1">
                <a:effectLst>
                  <a:outerShdw blurRad="38100" dist="38100" dir="2700000" algn="tl">
                    <a:srgbClr val="C0C0C0"/>
                  </a:outerShdw>
                </a:effectLst>
              </a:rPr>
              <a:t>i</a:t>
            </a:r>
            <a:endParaRPr lang="en-GB" altLang="en-US" sz="1800" b="1" i="1" dirty="0">
              <a:effectLst>
                <a:outerShdw blurRad="38100" dist="38100" dir="2700000" algn="tl">
                  <a:srgbClr val="C0C0C0"/>
                </a:outerShdw>
              </a:effectLst>
            </a:endParaRPr>
          </a:p>
        </p:txBody>
      </p:sp>
      <p:sp>
        <p:nvSpPr>
          <p:cNvPr id="55"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graphicFrame>
        <p:nvGraphicFramePr>
          <p:cNvPr id="41" name="Object 4"/>
          <p:cNvGraphicFramePr>
            <a:graphicFrameLocks noChangeAspect="1"/>
          </p:cNvGraphicFramePr>
          <p:nvPr>
            <p:extLst/>
          </p:nvPr>
        </p:nvGraphicFramePr>
        <p:xfrm>
          <a:off x="7322017" y="1448636"/>
          <a:ext cx="1839913" cy="1343025"/>
        </p:xfrm>
        <a:graphic>
          <a:graphicData uri="http://schemas.openxmlformats.org/presentationml/2006/ole">
            <mc:AlternateContent xmlns:mc="http://schemas.openxmlformats.org/markup-compatibility/2006">
              <mc:Choice xmlns:v="urn:schemas-microsoft-com:vml" Requires="v">
                <p:oleObj spid="_x0000_s14351" name="Equation" r:id="rId5" imgW="1054080" imgH="698400" progId="Equation.3">
                  <p:embed/>
                </p:oleObj>
              </mc:Choice>
              <mc:Fallback>
                <p:oleObj name="Equation" r:id="rId5" imgW="1054080" imgH="698400" progId="Equation.3">
                  <p:embed/>
                  <p:pic>
                    <p:nvPicPr>
                      <p:cNvPr id="41" name="Object 4"/>
                      <p:cNvPicPr>
                        <a:picLocks noChangeAspect="1" noChangeArrowheads="1"/>
                      </p:cNvPicPr>
                      <p:nvPr/>
                    </p:nvPicPr>
                    <p:blipFill>
                      <a:blip r:embed="rId6"/>
                      <a:srcRect/>
                      <a:stretch>
                        <a:fillRect/>
                      </a:stretch>
                    </p:blipFill>
                    <p:spPr bwMode="auto">
                      <a:xfrm>
                        <a:off x="7322017" y="1448636"/>
                        <a:ext cx="1839913"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7908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3"/>
                                        </p:tgtEl>
                                        <p:attrNameLst>
                                          <p:attrName>style.visibility</p:attrName>
                                        </p:attrNameLst>
                                      </p:cBhvr>
                                      <p:to>
                                        <p:strVal val="visible"/>
                                      </p:to>
                                    </p:set>
                                    <p:anim calcmode="lin" valueType="num">
                                      <p:cBhvr additive="base">
                                        <p:cTn id="7" dur="500" fill="hold"/>
                                        <p:tgtEl>
                                          <p:spTgt spid="133123"/>
                                        </p:tgtEl>
                                        <p:attrNameLst>
                                          <p:attrName>ppt_x</p:attrName>
                                        </p:attrNameLst>
                                      </p:cBhvr>
                                      <p:tavLst>
                                        <p:tav tm="0">
                                          <p:val>
                                            <p:strVal val="#ppt_x"/>
                                          </p:val>
                                        </p:tav>
                                        <p:tav tm="100000">
                                          <p:val>
                                            <p:strVal val="#ppt_x"/>
                                          </p:val>
                                        </p:tav>
                                      </p:tavLst>
                                    </p:anim>
                                    <p:anim calcmode="lin" valueType="num">
                                      <p:cBhvr additive="base">
                                        <p:cTn id="8" dur="500" fill="hold"/>
                                        <p:tgtEl>
                                          <p:spTgt spid="133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half" idx="1"/>
          </p:nvPr>
        </p:nvSpPr>
        <p:spPr>
          <a:xfrm>
            <a:off x="0" y="1524000"/>
            <a:ext cx="4483100" cy="5334000"/>
          </a:xfrm>
        </p:spPr>
        <p:txBody>
          <a:bodyPr/>
          <a:lstStyle/>
          <a:p>
            <a:r>
              <a:rPr lang="en-GB" altLang="en-US" sz="2800" i="1" dirty="0">
                <a:solidFill>
                  <a:srgbClr val="FF0000"/>
                </a:solidFill>
              </a:rPr>
              <a:t>(</a:t>
            </a:r>
            <a:r>
              <a:rPr lang="en-GB" altLang="en-US" sz="2800" i="1" dirty="0" err="1">
                <a:solidFill>
                  <a:srgbClr val="FF0000"/>
                </a:solidFill>
              </a:rPr>
              <a:t>i</a:t>
            </a:r>
            <a:r>
              <a:rPr lang="en-GB" altLang="en-US" sz="2800" i="1" baseline="-25000" dirty="0" err="1">
                <a:solidFill>
                  <a:srgbClr val="FF0000"/>
                </a:solidFill>
              </a:rPr>
              <a:t>c</a:t>
            </a:r>
            <a:r>
              <a:rPr lang="en-GB" altLang="en-US" sz="2800" i="1" dirty="0" err="1">
                <a:solidFill>
                  <a:srgbClr val="FF0000"/>
                </a:solidFill>
              </a:rPr>
              <a:t>,j</a:t>
            </a:r>
            <a:r>
              <a:rPr lang="en-GB" altLang="en-US" sz="2800" i="1" baseline="-25000" dirty="0" err="1">
                <a:solidFill>
                  <a:srgbClr val="FF0000"/>
                </a:solidFill>
              </a:rPr>
              <a:t>c</a:t>
            </a:r>
            <a:r>
              <a:rPr lang="en-GB" altLang="en-US" sz="2800" i="1" dirty="0">
                <a:solidFill>
                  <a:srgbClr val="FF0000"/>
                </a:solidFill>
              </a:rPr>
              <a:t>)=(4,4)</a:t>
            </a:r>
            <a:endParaRPr lang="en-GB" altLang="en-US" sz="2800" dirty="0">
              <a:solidFill>
                <a:srgbClr val="FF0000"/>
              </a:solidFill>
            </a:endParaRPr>
          </a:p>
        </p:txBody>
      </p:sp>
      <p:sp>
        <p:nvSpPr>
          <p:cNvPr id="57" name="Title 1"/>
          <p:cNvSpPr txBox="1">
            <a:spLocks/>
          </p:cNvSpPr>
          <p:nvPr/>
        </p:nvSpPr>
        <p:spPr bwMode="auto">
          <a:xfrm>
            <a:off x="304800" y="3810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l-GR" kern="0" dirty="0"/>
              <a:t>Στατιστικές Ροπές: Θέση κέντρου</a:t>
            </a:r>
            <a:endParaRPr lang="en-US" kern="0" dirty="0"/>
          </a:p>
        </p:txBody>
      </p:sp>
      <p:grpSp>
        <p:nvGrpSpPr>
          <p:cNvPr id="2" name="Group 1"/>
          <p:cNvGrpSpPr/>
          <p:nvPr/>
        </p:nvGrpSpPr>
        <p:grpSpPr>
          <a:xfrm>
            <a:off x="2987824" y="2132856"/>
            <a:ext cx="3190056" cy="3168352"/>
            <a:chOff x="2894112" y="2187724"/>
            <a:chExt cx="3190056" cy="3168352"/>
          </a:xfrm>
        </p:grpSpPr>
        <p:sp>
          <p:nvSpPr>
            <p:cNvPr id="59" name="Rectangle 4"/>
            <p:cNvSpPr>
              <a:spLocks noChangeArrowheads="1"/>
            </p:cNvSpPr>
            <p:nvPr/>
          </p:nvSpPr>
          <p:spPr bwMode="auto">
            <a:xfrm>
              <a:off x="3436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5"/>
            <p:cNvSpPr>
              <a:spLocks noChangeArrowheads="1"/>
            </p:cNvSpPr>
            <p:nvPr/>
          </p:nvSpPr>
          <p:spPr bwMode="auto">
            <a:xfrm>
              <a:off x="3817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6"/>
            <p:cNvSpPr>
              <a:spLocks noChangeArrowheads="1"/>
            </p:cNvSpPr>
            <p:nvPr/>
          </p:nvSpPr>
          <p:spPr bwMode="auto">
            <a:xfrm>
              <a:off x="4198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
            <p:cNvSpPr>
              <a:spLocks noChangeArrowheads="1"/>
            </p:cNvSpPr>
            <p:nvPr/>
          </p:nvSpPr>
          <p:spPr bwMode="auto">
            <a:xfrm>
              <a:off x="343621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8"/>
            <p:cNvSpPr>
              <a:spLocks noChangeArrowheads="1"/>
            </p:cNvSpPr>
            <p:nvPr/>
          </p:nvSpPr>
          <p:spPr bwMode="auto">
            <a:xfrm>
              <a:off x="4198218" y="30560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9"/>
            <p:cNvSpPr>
              <a:spLocks noChangeArrowheads="1"/>
            </p:cNvSpPr>
            <p:nvPr/>
          </p:nvSpPr>
          <p:spPr bwMode="auto">
            <a:xfrm>
              <a:off x="343621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10"/>
            <p:cNvSpPr>
              <a:spLocks noChangeArrowheads="1"/>
            </p:cNvSpPr>
            <p:nvPr/>
          </p:nvSpPr>
          <p:spPr bwMode="auto">
            <a:xfrm>
              <a:off x="381721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11"/>
            <p:cNvSpPr>
              <a:spLocks noChangeArrowheads="1"/>
            </p:cNvSpPr>
            <p:nvPr/>
          </p:nvSpPr>
          <p:spPr bwMode="auto">
            <a:xfrm>
              <a:off x="419821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12"/>
            <p:cNvSpPr>
              <a:spLocks noChangeArrowheads="1"/>
            </p:cNvSpPr>
            <p:nvPr/>
          </p:nvSpPr>
          <p:spPr bwMode="auto">
            <a:xfrm>
              <a:off x="381721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13"/>
            <p:cNvSpPr>
              <a:spLocks noChangeArrowheads="1"/>
            </p:cNvSpPr>
            <p:nvPr/>
          </p:nvSpPr>
          <p:spPr bwMode="auto">
            <a:xfrm>
              <a:off x="457921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14"/>
            <p:cNvSpPr>
              <a:spLocks noChangeArrowheads="1"/>
            </p:cNvSpPr>
            <p:nvPr/>
          </p:nvSpPr>
          <p:spPr bwMode="auto">
            <a:xfrm>
              <a:off x="496021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15"/>
            <p:cNvSpPr>
              <a:spLocks noChangeArrowheads="1"/>
            </p:cNvSpPr>
            <p:nvPr/>
          </p:nvSpPr>
          <p:spPr bwMode="auto">
            <a:xfrm>
              <a:off x="534121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16"/>
            <p:cNvSpPr>
              <a:spLocks noChangeArrowheads="1"/>
            </p:cNvSpPr>
            <p:nvPr/>
          </p:nvSpPr>
          <p:spPr bwMode="auto">
            <a:xfrm>
              <a:off x="457921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17"/>
            <p:cNvSpPr>
              <a:spLocks noChangeArrowheads="1"/>
            </p:cNvSpPr>
            <p:nvPr/>
          </p:nvSpPr>
          <p:spPr bwMode="auto">
            <a:xfrm>
              <a:off x="534121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18"/>
            <p:cNvSpPr>
              <a:spLocks noChangeArrowheads="1"/>
            </p:cNvSpPr>
            <p:nvPr/>
          </p:nvSpPr>
          <p:spPr bwMode="auto">
            <a:xfrm>
              <a:off x="4579218" y="45038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19"/>
            <p:cNvSpPr>
              <a:spLocks noChangeArrowheads="1"/>
            </p:cNvSpPr>
            <p:nvPr/>
          </p:nvSpPr>
          <p:spPr bwMode="auto">
            <a:xfrm>
              <a:off x="4960218" y="45038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20"/>
            <p:cNvSpPr>
              <a:spLocks noChangeArrowheads="1"/>
            </p:cNvSpPr>
            <p:nvPr/>
          </p:nvSpPr>
          <p:spPr bwMode="auto">
            <a:xfrm>
              <a:off x="534121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21"/>
            <p:cNvSpPr>
              <a:spLocks noChangeArrowheads="1"/>
            </p:cNvSpPr>
            <p:nvPr/>
          </p:nvSpPr>
          <p:spPr bwMode="auto">
            <a:xfrm>
              <a:off x="496021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22"/>
            <p:cNvSpPr>
              <a:spLocks noChangeArrowheads="1"/>
            </p:cNvSpPr>
            <p:nvPr/>
          </p:nvSpPr>
          <p:spPr bwMode="auto">
            <a:xfrm>
              <a:off x="343621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23"/>
            <p:cNvSpPr>
              <a:spLocks noChangeArrowheads="1"/>
            </p:cNvSpPr>
            <p:nvPr/>
          </p:nvSpPr>
          <p:spPr bwMode="auto">
            <a:xfrm>
              <a:off x="381721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24"/>
            <p:cNvSpPr>
              <a:spLocks noChangeArrowheads="1"/>
            </p:cNvSpPr>
            <p:nvPr/>
          </p:nvSpPr>
          <p:spPr bwMode="auto">
            <a:xfrm>
              <a:off x="419821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25"/>
            <p:cNvSpPr>
              <a:spLocks noChangeArrowheads="1"/>
            </p:cNvSpPr>
            <p:nvPr/>
          </p:nvSpPr>
          <p:spPr bwMode="auto">
            <a:xfrm>
              <a:off x="343621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26"/>
            <p:cNvSpPr>
              <a:spLocks noChangeArrowheads="1"/>
            </p:cNvSpPr>
            <p:nvPr/>
          </p:nvSpPr>
          <p:spPr bwMode="auto">
            <a:xfrm>
              <a:off x="419821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27"/>
            <p:cNvSpPr>
              <a:spLocks noChangeArrowheads="1"/>
            </p:cNvSpPr>
            <p:nvPr/>
          </p:nvSpPr>
          <p:spPr bwMode="auto">
            <a:xfrm>
              <a:off x="343621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28"/>
            <p:cNvSpPr>
              <a:spLocks noChangeArrowheads="1"/>
            </p:cNvSpPr>
            <p:nvPr/>
          </p:nvSpPr>
          <p:spPr bwMode="auto">
            <a:xfrm>
              <a:off x="381721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29"/>
            <p:cNvSpPr>
              <a:spLocks noChangeArrowheads="1"/>
            </p:cNvSpPr>
            <p:nvPr/>
          </p:nvSpPr>
          <p:spPr bwMode="auto">
            <a:xfrm>
              <a:off x="419821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30"/>
            <p:cNvSpPr>
              <a:spLocks noChangeArrowheads="1"/>
            </p:cNvSpPr>
            <p:nvPr/>
          </p:nvSpPr>
          <p:spPr bwMode="auto">
            <a:xfrm>
              <a:off x="381721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86" name="Rectangle 31"/>
            <p:cNvSpPr>
              <a:spLocks noChangeArrowheads="1"/>
            </p:cNvSpPr>
            <p:nvPr/>
          </p:nvSpPr>
          <p:spPr bwMode="auto">
            <a:xfrm>
              <a:off x="4579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32"/>
            <p:cNvSpPr>
              <a:spLocks noChangeArrowheads="1"/>
            </p:cNvSpPr>
            <p:nvPr/>
          </p:nvSpPr>
          <p:spPr bwMode="auto">
            <a:xfrm>
              <a:off x="4960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33"/>
            <p:cNvSpPr>
              <a:spLocks noChangeArrowheads="1"/>
            </p:cNvSpPr>
            <p:nvPr/>
          </p:nvSpPr>
          <p:spPr bwMode="auto">
            <a:xfrm>
              <a:off x="5341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34"/>
            <p:cNvSpPr>
              <a:spLocks noChangeArrowheads="1"/>
            </p:cNvSpPr>
            <p:nvPr/>
          </p:nvSpPr>
          <p:spPr bwMode="auto">
            <a:xfrm>
              <a:off x="4579218" y="30560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35"/>
            <p:cNvSpPr>
              <a:spLocks noChangeArrowheads="1"/>
            </p:cNvSpPr>
            <p:nvPr/>
          </p:nvSpPr>
          <p:spPr bwMode="auto">
            <a:xfrm>
              <a:off x="534121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36"/>
            <p:cNvSpPr>
              <a:spLocks noChangeArrowheads="1"/>
            </p:cNvSpPr>
            <p:nvPr/>
          </p:nvSpPr>
          <p:spPr bwMode="auto">
            <a:xfrm>
              <a:off x="457921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37"/>
            <p:cNvSpPr>
              <a:spLocks noChangeArrowheads="1"/>
            </p:cNvSpPr>
            <p:nvPr/>
          </p:nvSpPr>
          <p:spPr bwMode="auto">
            <a:xfrm>
              <a:off x="496021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38"/>
            <p:cNvSpPr>
              <a:spLocks noChangeArrowheads="1"/>
            </p:cNvSpPr>
            <p:nvPr/>
          </p:nvSpPr>
          <p:spPr bwMode="auto">
            <a:xfrm>
              <a:off x="534121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39"/>
            <p:cNvSpPr>
              <a:spLocks noChangeArrowheads="1"/>
            </p:cNvSpPr>
            <p:nvPr/>
          </p:nvSpPr>
          <p:spPr bwMode="auto">
            <a:xfrm>
              <a:off x="496021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40"/>
            <p:cNvSpPr>
              <a:spLocks noChangeArrowheads="1"/>
            </p:cNvSpPr>
            <p:nvPr/>
          </p:nvSpPr>
          <p:spPr bwMode="auto">
            <a:xfrm>
              <a:off x="3436218" y="48467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41"/>
            <p:cNvSpPr>
              <a:spLocks noChangeArrowheads="1"/>
            </p:cNvSpPr>
            <p:nvPr/>
          </p:nvSpPr>
          <p:spPr bwMode="auto">
            <a:xfrm>
              <a:off x="3817218" y="48467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42"/>
            <p:cNvSpPr>
              <a:spLocks noChangeArrowheads="1"/>
            </p:cNvSpPr>
            <p:nvPr/>
          </p:nvSpPr>
          <p:spPr bwMode="auto">
            <a:xfrm>
              <a:off x="4198218" y="48467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43"/>
            <p:cNvSpPr>
              <a:spLocks noChangeArrowheads="1"/>
            </p:cNvSpPr>
            <p:nvPr/>
          </p:nvSpPr>
          <p:spPr bwMode="auto">
            <a:xfrm>
              <a:off x="4579218" y="48467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44"/>
            <p:cNvSpPr>
              <a:spLocks noChangeArrowheads="1"/>
            </p:cNvSpPr>
            <p:nvPr/>
          </p:nvSpPr>
          <p:spPr bwMode="auto">
            <a:xfrm>
              <a:off x="4960218" y="48467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45"/>
            <p:cNvSpPr>
              <a:spLocks noChangeArrowheads="1"/>
            </p:cNvSpPr>
            <p:nvPr/>
          </p:nvSpPr>
          <p:spPr bwMode="auto">
            <a:xfrm>
              <a:off x="5341218" y="48467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46"/>
            <p:cNvSpPr>
              <a:spLocks noChangeArrowheads="1"/>
            </p:cNvSpPr>
            <p:nvPr/>
          </p:nvSpPr>
          <p:spPr bwMode="auto">
            <a:xfrm>
              <a:off x="572221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47"/>
            <p:cNvSpPr>
              <a:spLocks noChangeArrowheads="1"/>
            </p:cNvSpPr>
            <p:nvPr/>
          </p:nvSpPr>
          <p:spPr bwMode="auto">
            <a:xfrm>
              <a:off x="572221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48"/>
            <p:cNvSpPr>
              <a:spLocks noChangeArrowheads="1"/>
            </p:cNvSpPr>
            <p:nvPr/>
          </p:nvSpPr>
          <p:spPr bwMode="auto">
            <a:xfrm>
              <a:off x="572221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49"/>
            <p:cNvSpPr>
              <a:spLocks noChangeArrowheads="1"/>
            </p:cNvSpPr>
            <p:nvPr/>
          </p:nvSpPr>
          <p:spPr bwMode="auto">
            <a:xfrm>
              <a:off x="572221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50"/>
            <p:cNvSpPr>
              <a:spLocks noChangeArrowheads="1"/>
            </p:cNvSpPr>
            <p:nvPr/>
          </p:nvSpPr>
          <p:spPr bwMode="auto">
            <a:xfrm>
              <a:off x="572221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51"/>
            <p:cNvSpPr>
              <a:spLocks noChangeArrowheads="1"/>
            </p:cNvSpPr>
            <p:nvPr/>
          </p:nvSpPr>
          <p:spPr bwMode="auto">
            <a:xfrm>
              <a:off x="572221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52"/>
            <p:cNvSpPr>
              <a:spLocks noChangeArrowheads="1"/>
            </p:cNvSpPr>
            <p:nvPr/>
          </p:nvSpPr>
          <p:spPr bwMode="auto">
            <a:xfrm>
              <a:off x="5722218" y="48467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Text Box 53"/>
            <p:cNvSpPr txBox="1">
              <a:spLocks noChangeArrowheads="1"/>
            </p:cNvSpPr>
            <p:nvPr/>
          </p:nvSpPr>
          <p:spPr bwMode="auto">
            <a:xfrm>
              <a:off x="2894112" y="2309088"/>
              <a:ext cx="41549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pPr>
              <a:r>
                <a:rPr lang="en-GB" altLang="en-US" b="1" i="1" dirty="0" err="1">
                  <a:effectLst>
                    <a:outerShdw blurRad="38100" dist="38100" dir="2700000" algn="tl">
                      <a:srgbClr val="C0C0C0"/>
                    </a:outerShdw>
                  </a:effectLst>
                </a:rPr>
                <a:t>i</a:t>
              </a:r>
              <a:r>
                <a:rPr lang="en-GB" altLang="en-US" i="0" dirty="0">
                  <a:effectLst>
                    <a:outerShdw blurRad="38100" dist="38100" dir="2700000" algn="tl">
                      <a:srgbClr val="C0C0C0"/>
                    </a:outerShdw>
                  </a:effectLst>
                </a:rPr>
                <a:t> </a:t>
              </a:r>
            </a:p>
            <a:p>
              <a:pPr algn="ctr">
                <a:spcBef>
                  <a:spcPct val="0"/>
                </a:spcBef>
                <a:spcAft>
                  <a:spcPct val="0"/>
                </a:spcAft>
              </a:pPr>
              <a:r>
                <a:rPr lang="en-GB" altLang="en-US" i="0" dirty="0">
                  <a:effectLst>
                    <a:outerShdw blurRad="38100" dist="38100" dir="2700000" algn="tl">
                      <a:srgbClr val="C0C0C0"/>
                    </a:outerShdw>
                  </a:effectLst>
                </a:rPr>
                <a:t>1</a:t>
              </a:r>
            </a:p>
            <a:p>
              <a:pPr algn="ctr">
                <a:spcBef>
                  <a:spcPct val="0"/>
                </a:spcBef>
                <a:spcAft>
                  <a:spcPct val="0"/>
                </a:spcAft>
              </a:pPr>
              <a:r>
                <a:rPr lang="en-GB" altLang="en-US" i="0" dirty="0">
                  <a:effectLst>
                    <a:outerShdw blurRad="38100" dist="38100" dir="2700000" algn="tl">
                      <a:srgbClr val="C0C0C0"/>
                    </a:outerShdw>
                  </a:effectLst>
                </a:rPr>
                <a:t> 2</a:t>
              </a:r>
            </a:p>
            <a:p>
              <a:pPr algn="ctr">
                <a:spcBef>
                  <a:spcPct val="0"/>
                </a:spcBef>
                <a:spcAft>
                  <a:spcPct val="0"/>
                </a:spcAft>
              </a:pPr>
              <a:r>
                <a:rPr lang="en-GB" altLang="en-US" i="0" dirty="0">
                  <a:effectLst>
                    <a:outerShdw blurRad="38100" dist="38100" dir="2700000" algn="tl">
                      <a:srgbClr val="C0C0C0"/>
                    </a:outerShdw>
                  </a:effectLst>
                </a:rPr>
                <a:t> 3</a:t>
              </a:r>
            </a:p>
            <a:p>
              <a:pPr algn="ctr">
                <a:spcBef>
                  <a:spcPct val="0"/>
                </a:spcBef>
                <a:spcAft>
                  <a:spcPct val="0"/>
                </a:spcAft>
              </a:pPr>
              <a:r>
                <a:rPr lang="en-GB" altLang="en-US" i="0" dirty="0">
                  <a:effectLst>
                    <a:outerShdw blurRad="38100" dist="38100" dir="2700000" algn="tl">
                      <a:srgbClr val="C0C0C0"/>
                    </a:outerShdw>
                  </a:effectLst>
                </a:rPr>
                <a:t> 4</a:t>
              </a:r>
            </a:p>
            <a:p>
              <a:pPr algn="ctr">
                <a:spcBef>
                  <a:spcPct val="0"/>
                </a:spcBef>
                <a:spcAft>
                  <a:spcPct val="0"/>
                </a:spcAft>
              </a:pPr>
              <a:r>
                <a:rPr lang="en-GB" altLang="en-US" i="0" dirty="0">
                  <a:effectLst>
                    <a:outerShdw blurRad="38100" dist="38100" dir="2700000" algn="tl">
                      <a:srgbClr val="C0C0C0"/>
                    </a:outerShdw>
                  </a:effectLst>
                </a:rPr>
                <a:t> 5</a:t>
              </a:r>
            </a:p>
            <a:p>
              <a:pPr algn="ctr">
                <a:spcBef>
                  <a:spcPct val="0"/>
                </a:spcBef>
                <a:spcAft>
                  <a:spcPct val="0"/>
                </a:spcAft>
              </a:pPr>
              <a:r>
                <a:rPr lang="en-GB" altLang="en-US" i="0" dirty="0">
                  <a:effectLst>
                    <a:outerShdw blurRad="38100" dist="38100" dir="2700000" algn="tl">
                      <a:srgbClr val="C0C0C0"/>
                    </a:outerShdw>
                  </a:effectLst>
                </a:rPr>
                <a:t> 6</a:t>
              </a:r>
            </a:p>
            <a:p>
              <a:pPr algn="ctr">
                <a:spcBef>
                  <a:spcPct val="0"/>
                </a:spcBef>
                <a:spcAft>
                  <a:spcPct val="0"/>
                </a:spcAft>
              </a:pP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sp>
          <p:nvSpPr>
            <p:cNvPr id="113" name="Rectangle 5"/>
            <p:cNvSpPr>
              <a:spLocks noChangeArrowheads="1"/>
            </p:cNvSpPr>
            <p:nvPr/>
          </p:nvSpPr>
          <p:spPr bwMode="auto">
            <a:xfrm>
              <a:off x="3429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6"/>
            <p:cNvSpPr>
              <a:spLocks noChangeArrowheads="1"/>
            </p:cNvSpPr>
            <p:nvPr/>
          </p:nvSpPr>
          <p:spPr bwMode="auto">
            <a:xfrm>
              <a:off x="3810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7"/>
            <p:cNvSpPr>
              <a:spLocks noChangeArrowheads="1"/>
            </p:cNvSpPr>
            <p:nvPr/>
          </p:nvSpPr>
          <p:spPr bwMode="auto">
            <a:xfrm>
              <a:off x="4191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8"/>
            <p:cNvSpPr>
              <a:spLocks noChangeArrowheads="1"/>
            </p:cNvSpPr>
            <p:nvPr/>
          </p:nvSpPr>
          <p:spPr bwMode="auto">
            <a:xfrm>
              <a:off x="342986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9"/>
            <p:cNvSpPr>
              <a:spLocks noChangeArrowheads="1"/>
            </p:cNvSpPr>
            <p:nvPr/>
          </p:nvSpPr>
          <p:spPr bwMode="auto">
            <a:xfrm>
              <a:off x="4191868" y="30560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0"/>
            <p:cNvSpPr>
              <a:spLocks noChangeArrowheads="1"/>
            </p:cNvSpPr>
            <p:nvPr/>
          </p:nvSpPr>
          <p:spPr bwMode="auto">
            <a:xfrm>
              <a:off x="342986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1"/>
            <p:cNvSpPr>
              <a:spLocks noChangeArrowheads="1"/>
            </p:cNvSpPr>
            <p:nvPr/>
          </p:nvSpPr>
          <p:spPr bwMode="auto">
            <a:xfrm>
              <a:off x="381086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2"/>
            <p:cNvSpPr>
              <a:spLocks noChangeArrowheads="1"/>
            </p:cNvSpPr>
            <p:nvPr/>
          </p:nvSpPr>
          <p:spPr bwMode="auto">
            <a:xfrm>
              <a:off x="419186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
            <p:cNvSpPr>
              <a:spLocks noChangeArrowheads="1"/>
            </p:cNvSpPr>
            <p:nvPr/>
          </p:nvSpPr>
          <p:spPr bwMode="auto">
            <a:xfrm>
              <a:off x="381086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4"/>
            <p:cNvSpPr>
              <a:spLocks noChangeArrowheads="1"/>
            </p:cNvSpPr>
            <p:nvPr/>
          </p:nvSpPr>
          <p:spPr bwMode="auto">
            <a:xfrm>
              <a:off x="4572868" y="3779912"/>
              <a:ext cx="361950" cy="342900"/>
            </a:xfrm>
            <a:prstGeom prst="rect">
              <a:avLst/>
            </a:prstGeom>
            <a:solidFill>
              <a:srgbClr val="C00000"/>
            </a:solidFill>
            <a:ln w="9525">
              <a:solidFill>
                <a:schemeClr val="tx1"/>
              </a:solidFill>
              <a:miter lim="800000"/>
              <a:headEnd/>
              <a:tailEnd/>
            </a:ln>
            <a:effectLst/>
            <a:extLst/>
          </p:spPr>
          <p:txBody>
            <a:bodyPr wrap="none" anchor="ctr"/>
            <a:lstStyle/>
            <a:p>
              <a:endParaRPr lang="en-US"/>
            </a:p>
          </p:txBody>
        </p:sp>
        <p:sp>
          <p:nvSpPr>
            <p:cNvPr id="123" name="Rectangle 15"/>
            <p:cNvSpPr>
              <a:spLocks noChangeArrowheads="1"/>
            </p:cNvSpPr>
            <p:nvPr/>
          </p:nvSpPr>
          <p:spPr bwMode="auto">
            <a:xfrm>
              <a:off x="495386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6"/>
            <p:cNvSpPr>
              <a:spLocks noChangeArrowheads="1"/>
            </p:cNvSpPr>
            <p:nvPr/>
          </p:nvSpPr>
          <p:spPr bwMode="auto">
            <a:xfrm>
              <a:off x="533486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7"/>
            <p:cNvSpPr>
              <a:spLocks noChangeArrowheads="1"/>
            </p:cNvSpPr>
            <p:nvPr/>
          </p:nvSpPr>
          <p:spPr bwMode="auto">
            <a:xfrm>
              <a:off x="457286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8"/>
            <p:cNvSpPr>
              <a:spLocks noChangeArrowheads="1"/>
            </p:cNvSpPr>
            <p:nvPr/>
          </p:nvSpPr>
          <p:spPr bwMode="auto">
            <a:xfrm>
              <a:off x="533486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Rectangle 19"/>
            <p:cNvSpPr>
              <a:spLocks noChangeArrowheads="1"/>
            </p:cNvSpPr>
            <p:nvPr/>
          </p:nvSpPr>
          <p:spPr bwMode="auto">
            <a:xfrm>
              <a:off x="4572868" y="45038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20"/>
            <p:cNvSpPr>
              <a:spLocks noChangeArrowheads="1"/>
            </p:cNvSpPr>
            <p:nvPr/>
          </p:nvSpPr>
          <p:spPr bwMode="auto">
            <a:xfrm>
              <a:off x="4953868" y="4503812"/>
              <a:ext cx="361950" cy="342900"/>
            </a:xfrm>
            <a:prstGeom prst="rect">
              <a:avLst/>
            </a:prstGeom>
            <a:solidFill>
              <a:schemeClr val="tx1"/>
            </a:solidFill>
            <a:ln w="9525">
              <a:solidFill>
                <a:schemeClr val="tx1"/>
              </a:solidFill>
              <a:miter lim="800000"/>
              <a:headEnd/>
              <a:tailEnd/>
            </a:ln>
            <a:effectLst/>
            <a:extLst/>
          </p:spPr>
          <p:txBody>
            <a:bodyPr wrap="none" anchor="ctr"/>
            <a:lstStyle/>
            <a:p>
              <a:endParaRPr lang="en-US"/>
            </a:p>
          </p:txBody>
        </p:sp>
        <p:sp>
          <p:nvSpPr>
            <p:cNvPr id="129" name="Rectangle 21"/>
            <p:cNvSpPr>
              <a:spLocks noChangeArrowheads="1"/>
            </p:cNvSpPr>
            <p:nvPr/>
          </p:nvSpPr>
          <p:spPr bwMode="auto">
            <a:xfrm>
              <a:off x="533486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Rectangle 22"/>
            <p:cNvSpPr>
              <a:spLocks noChangeArrowheads="1"/>
            </p:cNvSpPr>
            <p:nvPr/>
          </p:nvSpPr>
          <p:spPr bwMode="auto">
            <a:xfrm>
              <a:off x="495386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Rectangle 23"/>
            <p:cNvSpPr>
              <a:spLocks noChangeArrowheads="1"/>
            </p:cNvSpPr>
            <p:nvPr/>
          </p:nvSpPr>
          <p:spPr bwMode="auto">
            <a:xfrm>
              <a:off x="342986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24"/>
            <p:cNvSpPr>
              <a:spLocks noChangeArrowheads="1"/>
            </p:cNvSpPr>
            <p:nvPr/>
          </p:nvSpPr>
          <p:spPr bwMode="auto">
            <a:xfrm>
              <a:off x="381086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25"/>
            <p:cNvSpPr>
              <a:spLocks noChangeArrowheads="1"/>
            </p:cNvSpPr>
            <p:nvPr/>
          </p:nvSpPr>
          <p:spPr bwMode="auto">
            <a:xfrm>
              <a:off x="4191868"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26"/>
            <p:cNvSpPr>
              <a:spLocks noChangeArrowheads="1"/>
            </p:cNvSpPr>
            <p:nvPr/>
          </p:nvSpPr>
          <p:spPr bwMode="auto">
            <a:xfrm>
              <a:off x="342986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Rectangle 27"/>
            <p:cNvSpPr>
              <a:spLocks noChangeArrowheads="1"/>
            </p:cNvSpPr>
            <p:nvPr/>
          </p:nvSpPr>
          <p:spPr bwMode="auto">
            <a:xfrm>
              <a:off x="4191868" y="41418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Rectangle 28"/>
            <p:cNvSpPr>
              <a:spLocks noChangeArrowheads="1"/>
            </p:cNvSpPr>
            <p:nvPr/>
          </p:nvSpPr>
          <p:spPr bwMode="auto">
            <a:xfrm>
              <a:off x="342986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29"/>
            <p:cNvSpPr>
              <a:spLocks noChangeArrowheads="1"/>
            </p:cNvSpPr>
            <p:nvPr/>
          </p:nvSpPr>
          <p:spPr bwMode="auto">
            <a:xfrm>
              <a:off x="381086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Rectangle 30"/>
            <p:cNvSpPr>
              <a:spLocks noChangeArrowheads="1"/>
            </p:cNvSpPr>
            <p:nvPr/>
          </p:nvSpPr>
          <p:spPr bwMode="auto">
            <a:xfrm>
              <a:off x="419186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31"/>
            <p:cNvSpPr>
              <a:spLocks noChangeArrowheads="1"/>
            </p:cNvSpPr>
            <p:nvPr/>
          </p:nvSpPr>
          <p:spPr bwMode="auto">
            <a:xfrm>
              <a:off x="381086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pPr>
              <a:endParaRPr lang="en-GB" altLang="en-US" sz="2000">
                <a:effectLst>
                  <a:outerShdw blurRad="38100" dist="38100" dir="2700000" algn="tl">
                    <a:srgbClr val="000000"/>
                  </a:outerShdw>
                </a:effectLst>
              </a:endParaRPr>
            </a:p>
          </p:txBody>
        </p:sp>
        <p:sp>
          <p:nvSpPr>
            <p:cNvPr id="140" name="Rectangle 32"/>
            <p:cNvSpPr>
              <a:spLocks noChangeArrowheads="1"/>
            </p:cNvSpPr>
            <p:nvPr/>
          </p:nvSpPr>
          <p:spPr bwMode="auto">
            <a:xfrm>
              <a:off x="4572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33"/>
            <p:cNvSpPr>
              <a:spLocks noChangeArrowheads="1"/>
            </p:cNvSpPr>
            <p:nvPr/>
          </p:nvSpPr>
          <p:spPr bwMode="auto">
            <a:xfrm>
              <a:off x="4953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34"/>
            <p:cNvSpPr>
              <a:spLocks noChangeArrowheads="1"/>
            </p:cNvSpPr>
            <p:nvPr/>
          </p:nvSpPr>
          <p:spPr bwMode="auto">
            <a:xfrm>
              <a:off x="5334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Rectangle 35"/>
            <p:cNvSpPr>
              <a:spLocks noChangeArrowheads="1"/>
            </p:cNvSpPr>
            <p:nvPr/>
          </p:nvSpPr>
          <p:spPr bwMode="auto">
            <a:xfrm>
              <a:off x="4572868" y="30560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36"/>
            <p:cNvSpPr>
              <a:spLocks noChangeArrowheads="1"/>
            </p:cNvSpPr>
            <p:nvPr/>
          </p:nvSpPr>
          <p:spPr bwMode="auto">
            <a:xfrm>
              <a:off x="533486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37"/>
            <p:cNvSpPr>
              <a:spLocks noChangeArrowheads="1"/>
            </p:cNvSpPr>
            <p:nvPr/>
          </p:nvSpPr>
          <p:spPr bwMode="auto">
            <a:xfrm>
              <a:off x="457286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38"/>
            <p:cNvSpPr>
              <a:spLocks noChangeArrowheads="1"/>
            </p:cNvSpPr>
            <p:nvPr/>
          </p:nvSpPr>
          <p:spPr bwMode="auto">
            <a:xfrm>
              <a:off x="495386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39"/>
            <p:cNvSpPr>
              <a:spLocks noChangeArrowheads="1"/>
            </p:cNvSpPr>
            <p:nvPr/>
          </p:nvSpPr>
          <p:spPr bwMode="auto">
            <a:xfrm>
              <a:off x="533486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40"/>
            <p:cNvSpPr>
              <a:spLocks noChangeArrowheads="1"/>
            </p:cNvSpPr>
            <p:nvPr/>
          </p:nvSpPr>
          <p:spPr bwMode="auto">
            <a:xfrm>
              <a:off x="495386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47"/>
            <p:cNvSpPr>
              <a:spLocks noChangeArrowheads="1"/>
            </p:cNvSpPr>
            <p:nvPr/>
          </p:nvSpPr>
          <p:spPr bwMode="auto">
            <a:xfrm>
              <a:off x="5715868" y="26940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48"/>
            <p:cNvSpPr>
              <a:spLocks noChangeArrowheads="1"/>
            </p:cNvSpPr>
            <p:nvPr/>
          </p:nvSpPr>
          <p:spPr bwMode="auto">
            <a:xfrm>
              <a:off x="5715868" y="30560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49"/>
            <p:cNvSpPr>
              <a:spLocks noChangeArrowheads="1"/>
            </p:cNvSpPr>
            <p:nvPr/>
          </p:nvSpPr>
          <p:spPr bwMode="auto">
            <a:xfrm>
              <a:off x="5715868" y="34179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50"/>
            <p:cNvSpPr>
              <a:spLocks noChangeArrowheads="1"/>
            </p:cNvSpPr>
            <p:nvPr/>
          </p:nvSpPr>
          <p:spPr bwMode="auto">
            <a:xfrm>
              <a:off x="5715868" y="37799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51"/>
            <p:cNvSpPr>
              <a:spLocks noChangeArrowheads="1"/>
            </p:cNvSpPr>
            <p:nvPr/>
          </p:nvSpPr>
          <p:spPr bwMode="auto">
            <a:xfrm>
              <a:off x="5715868" y="414186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52"/>
            <p:cNvSpPr>
              <a:spLocks noChangeArrowheads="1"/>
            </p:cNvSpPr>
            <p:nvPr/>
          </p:nvSpPr>
          <p:spPr bwMode="auto">
            <a:xfrm>
              <a:off x="5715868" y="4503812"/>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22"/>
            <p:cNvSpPr>
              <a:spLocks noChangeArrowheads="1"/>
            </p:cNvSpPr>
            <p:nvPr/>
          </p:nvSpPr>
          <p:spPr bwMode="auto">
            <a:xfrm>
              <a:off x="5344393" y="377991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15"/>
            <p:cNvSpPr>
              <a:spLocks noChangeArrowheads="1"/>
            </p:cNvSpPr>
            <p:nvPr/>
          </p:nvSpPr>
          <p:spPr bwMode="auto">
            <a:xfrm>
              <a:off x="5334868" y="34179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15"/>
            <p:cNvSpPr>
              <a:spLocks noChangeArrowheads="1"/>
            </p:cNvSpPr>
            <p:nvPr/>
          </p:nvSpPr>
          <p:spPr bwMode="auto">
            <a:xfrm>
              <a:off x="4963393" y="3065537"/>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5"/>
            <p:cNvSpPr>
              <a:spLocks noChangeArrowheads="1"/>
            </p:cNvSpPr>
            <p:nvPr/>
          </p:nvSpPr>
          <p:spPr bwMode="auto">
            <a:xfrm>
              <a:off x="4573521" y="2694062"/>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Rectangle 5"/>
            <p:cNvSpPr>
              <a:spLocks noChangeArrowheads="1"/>
            </p:cNvSpPr>
            <p:nvPr/>
          </p:nvSpPr>
          <p:spPr bwMode="auto">
            <a:xfrm>
              <a:off x="3429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6"/>
            <p:cNvSpPr>
              <a:spLocks noChangeArrowheads="1"/>
            </p:cNvSpPr>
            <p:nvPr/>
          </p:nvSpPr>
          <p:spPr bwMode="auto">
            <a:xfrm>
              <a:off x="3810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Rectangle 7"/>
            <p:cNvSpPr>
              <a:spLocks noChangeArrowheads="1"/>
            </p:cNvSpPr>
            <p:nvPr/>
          </p:nvSpPr>
          <p:spPr bwMode="auto">
            <a:xfrm>
              <a:off x="4191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Rectangle 32"/>
            <p:cNvSpPr>
              <a:spLocks noChangeArrowheads="1"/>
            </p:cNvSpPr>
            <p:nvPr/>
          </p:nvSpPr>
          <p:spPr bwMode="auto">
            <a:xfrm>
              <a:off x="4572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Rectangle 33"/>
            <p:cNvSpPr>
              <a:spLocks noChangeArrowheads="1"/>
            </p:cNvSpPr>
            <p:nvPr/>
          </p:nvSpPr>
          <p:spPr bwMode="auto">
            <a:xfrm>
              <a:off x="4953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Rectangle 34"/>
            <p:cNvSpPr>
              <a:spLocks noChangeArrowheads="1"/>
            </p:cNvSpPr>
            <p:nvPr/>
          </p:nvSpPr>
          <p:spPr bwMode="auto">
            <a:xfrm>
              <a:off x="5334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Rectangle 47"/>
            <p:cNvSpPr>
              <a:spLocks noChangeArrowheads="1"/>
            </p:cNvSpPr>
            <p:nvPr/>
          </p:nvSpPr>
          <p:spPr bwMode="auto">
            <a:xfrm>
              <a:off x="5715868" y="4862321"/>
              <a:ext cx="361950" cy="3429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Rectangle 15"/>
            <p:cNvSpPr>
              <a:spLocks noChangeArrowheads="1"/>
            </p:cNvSpPr>
            <p:nvPr/>
          </p:nvSpPr>
          <p:spPr bwMode="auto">
            <a:xfrm>
              <a:off x="4573521" y="4862321"/>
              <a:ext cx="36195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Text Box 2"/>
            <p:cNvSpPr txBox="1">
              <a:spLocks noChangeArrowheads="1"/>
            </p:cNvSpPr>
            <p:nvPr/>
          </p:nvSpPr>
          <p:spPr bwMode="auto">
            <a:xfrm>
              <a:off x="3210605" y="2187724"/>
              <a:ext cx="28672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spcAft>
                  <a:spcPct val="0"/>
                </a:spcAft>
              </a:pPr>
              <a:r>
                <a:rPr lang="en-GB" altLang="en-US" b="1" i="1" dirty="0">
                  <a:effectLst>
                    <a:outerShdw blurRad="38100" dist="38100" dir="2700000" algn="tl">
                      <a:srgbClr val="C0C0C0"/>
                    </a:outerShdw>
                  </a:effectLst>
                </a:rPr>
                <a:t>j</a:t>
              </a:r>
              <a:r>
                <a:rPr lang="en-GB" altLang="en-US" i="0" dirty="0">
                  <a:effectLst>
                    <a:outerShdw blurRad="38100" dist="38100" dir="2700000" algn="tl">
                      <a:srgbClr val="C0C0C0"/>
                    </a:outerShdw>
                  </a:effectLst>
                </a:rPr>
                <a:t>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1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2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3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4 </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5</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6</a:t>
              </a:r>
              <a:r>
                <a:rPr lang="el-GR" altLang="en-US" i="0" dirty="0">
                  <a:effectLst>
                    <a:outerShdw blurRad="38100" dist="38100" dir="2700000" algn="tl">
                      <a:srgbClr val="C0C0C0"/>
                    </a:outerShdw>
                  </a:effectLst>
                </a:rPr>
                <a:t>  </a:t>
              </a:r>
              <a:r>
                <a:rPr lang="en-GB" altLang="en-US" i="0" dirty="0">
                  <a:effectLst>
                    <a:outerShdw blurRad="38100" dist="38100" dir="2700000" algn="tl">
                      <a:srgbClr val="C0C0C0"/>
                    </a:outerShdw>
                  </a:effectLst>
                </a:rPr>
                <a:t> 7</a:t>
              </a:r>
              <a:endParaRPr lang="en-GB" altLang="en-US" dirty="0">
                <a:effectLst>
                  <a:outerShdw blurRad="38100" dist="38100" dir="2700000" algn="tl">
                    <a:srgbClr val="C0C0C0"/>
                  </a:outerShdw>
                </a:effectLst>
              </a:endParaRPr>
            </a:p>
          </p:txBody>
        </p:sp>
        <p:cxnSp>
          <p:nvCxnSpPr>
            <p:cNvPr id="111" name="Ευθύγραμμο βέλος σύνδεσης 110"/>
            <p:cNvCxnSpPr/>
            <p:nvPr/>
          </p:nvCxnSpPr>
          <p:spPr>
            <a:xfrm>
              <a:off x="2894112" y="2465908"/>
              <a:ext cx="0" cy="1047750"/>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Ευθύγραμμο βέλος σύνδεσης 111"/>
            <p:cNvCxnSpPr>
              <a:endCxn id="110" idx="0"/>
            </p:cNvCxnSpPr>
            <p:nvPr/>
          </p:nvCxnSpPr>
          <p:spPr>
            <a:xfrm flipV="1">
              <a:off x="3423511" y="2187724"/>
              <a:ext cx="1220701" cy="1513"/>
            </a:xfrm>
            <a:prstGeom prst="straightConnector1">
              <a:avLst/>
            </a:prstGeom>
            <a:ln>
              <a:solidFill>
                <a:srgbClr val="2B2A2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962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0608" y="1084451"/>
            <a:ext cx="2952750" cy="1552575"/>
          </a:xfrm>
          <a:prstGeom prst="rect">
            <a:avLst/>
          </a:prstGeom>
        </p:spPr>
      </p:pic>
      <p:sp>
        <p:nvSpPr>
          <p:cNvPr id="20482" name="Rectangle 2"/>
          <p:cNvSpPr>
            <a:spLocks noGrp="1" noChangeArrowheads="1"/>
          </p:cNvSpPr>
          <p:nvPr>
            <p:ph type="title"/>
          </p:nvPr>
        </p:nvSpPr>
        <p:spPr/>
        <p:txBody>
          <a:bodyPr/>
          <a:lstStyle/>
          <a:p>
            <a:pPr eaLnBrk="1" hangingPunct="1"/>
            <a:r>
              <a:rPr lang="en-IE" altLang="el-GR"/>
              <a:t>References</a:t>
            </a:r>
            <a:endParaRPr lang="en-US" altLang="el-GR"/>
          </a:p>
        </p:txBody>
      </p:sp>
      <p:sp>
        <p:nvSpPr>
          <p:cNvPr id="20483" name="Rectangle 3"/>
          <p:cNvSpPr>
            <a:spLocks noGrp="1" noChangeArrowheads="1"/>
          </p:cNvSpPr>
          <p:nvPr>
            <p:ph type="body" idx="1"/>
          </p:nvPr>
        </p:nvSpPr>
        <p:spPr>
          <a:xfrm>
            <a:off x="721843" y="4005064"/>
            <a:ext cx="8401050" cy="5524500"/>
          </a:xfrm>
        </p:spPr>
        <p:txBody>
          <a:bodyPr/>
          <a:lstStyle/>
          <a:p>
            <a:pPr marL="0" indent="0" eaLnBrk="1" hangingPunct="1">
              <a:tabLst>
                <a:tab pos="1171575" algn="l"/>
              </a:tabLst>
            </a:pPr>
            <a:r>
              <a:rPr lang="en-IE" altLang="el-GR" dirty="0"/>
              <a:t>	“Digital Image Processing”, Rafael C. </a:t>
            </a:r>
            <a:br>
              <a:rPr lang="en-IE" altLang="el-GR" dirty="0"/>
            </a:br>
            <a:r>
              <a:rPr lang="en-IE" altLang="el-GR" dirty="0"/>
              <a:t>	Gonzalez &amp; Richard E. Woods, </a:t>
            </a:r>
            <a:br>
              <a:rPr lang="en-IE" altLang="el-GR" dirty="0"/>
            </a:br>
            <a:r>
              <a:rPr lang="en-IE" altLang="el-GR" dirty="0"/>
              <a:t>	Addison-Wesley, 2002</a:t>
            </a:r>
            <a:endParaRPr lang="el-GR" altLang="el-GR" dirty="0"/>
          </a:p>
          <a:p>
            <a:pPr marL="0" indent="0" eaLnBrk="1" hangingPunct="1">
              <a:buNone/>
              <a:tabLst>
                <a:tab pos="1171575" algn="l"/>
              </a:tabLst>
            </a:pPr>
            <a:endParaRPr lang="el-GR" altLang="el-GR" dirty="0"/>
          </a:p>
          <a:p>
            <a:pPr marL="0" indent="0" eaLnBrk="1" hangingPunct="1">
              <a:buNone/>
              <a:tabLst>
                <a:tab pos="1171575" algn="l"/>
              </a:tabLst>
            </a:pPr>
            <a:r>
              <a:rPr lang="en-IE" altLang="el-GR" sz="2400" dirty="0">
                <a:hlinkClick r:id="rId4"/>
              </a:rPr>
              <a:t>https://en.wikipedia.org/wiki/Connected-component_labeling</a:t>
            </a:r>
            <a:r>
              <a:rPr lang="el-GR" altLang="el-GR" sz="2400" dirty="0"/>
              <a:t> </a:t>
            </a:r>
            <a:endParaRPr lang="en-US" altLang="el-GR" sz="2400" dirty="0"/>
          </a:p>
        </p:txBody>
      </p:sp>
      <p:pic>
        <p:nvPicPr>
          <p:cNvPr id="20484" name="Picture 4" descr="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096434"/>
            <a:ext cx="11033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31640" y="1169803"/>
            <a:ext cx="2952750" cy="2308324"/>
          </a:xfrm>
          <a:prstGeom prst="rect">
            <a:avLst/>
          </a:prstGeom>
        </p:spPr>
        <p:txBody>
          <a:bodyPr wrap="square">
            <a:spAutoFit/>
          </a:bodyPr>
          <a:lstStyle/>
          <a:p>
            <a:r>
              <a:rPr lang="en-US" dirty="0"/>
              <a:t>An Introduction to Digital Image Processing with MATLAB</a:t>
            </a:r>
          </a:p>
          <a:p>
            <a:r>
              <a:rPr lang="en-US" dirty="0"/>
              <a:t>by Alasdair McAndrew</a:t>
            </a:r>
          </a:p>
        </p:txBody>
      </p:sp>
      <p:sp>
        <p:nvSpPr>
          <p:cNvPr id="2" name="Rectangle 1">
            <a:extLst>
              <a:ext uri="{FF2B5EF4-FFF2-40B4-BE49-F238E27FC236}">
                <a16:creationId xmlns="" xmlns:a16="http://schemas.microsoft.com/office/drawing/2014/main" id="{3A1FA29C-B5D6-40B3-9978-2D56611A632F}"/>
              </a:ext>
            </a:extLst>
          </p:cNvPr>
          <p:cNvSpPr/>
          <p:nvPr/>
        </p:nvSpPr>
        <p:spPr>
          <a:xfrm>
            <a:off x="4392613" y="975996"/>
            <a:ext cx="4572000" cy="1938992"/>
          </a:xfrm>
          <a:prstGeom prst="rect">
            <a:avLst/>
          </a:prstGeom>
        </p:spPr>
        <p:txBody>
          <a:bodyPr>
            <a:spAutoFit/>
          </a:bodyPr>
          <a:lstStyle/>
          <a:p>
            <a:r>
              <a:rPr lang="en-US" dirty="0"/>
              <a:t>Shape Analysis &amp; Measurement</a:t>
            </a:r>
            <a:r>
              <a:rPr lang="el-GR" dirty="0"/>
              <a:t>: </a:t>
            </a:r>
            <a:r>
              <a:rPr lang="en-US" dirty="0"/>
              <a:t>Michael A. Wirth, Ph.D. University of Guelph Computing and Information Science Image Processing Group © 2004</a:t>
            </a:r>
          </a:p>
        </p:txBody>
      </p:sp>
    </p:spTree>
    <p:extLst>
      <p:ext uri="{BB962C8B-B14F-4D97-AF65-F5344CB8AC3E}">
        <p14:creationId xmlns:p14="http://schemas.microsoft.com/office/powerpoint/2010/main" val="387642307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endParaRPr lang="en-US" dirty="0"/>
          </a:p>
        </p:txBody>
      </p:sp>
      <p:sp>
        <p:nvSpPr>
          <p:cNvPr id="3" name="Content Placeholder 2"/>
          <p:cNvSpPr>
            <a:spLocks noGrp="1"/>
          </p:cNvSpPr>
          <p:nvPr>
            <p:ph idx="1"/>
          </p:nvPr>
        </p:nvSpPr>
        <p:spPr>
          <a:xfrm>
            <a:off x="304800" y="1219200"/>
            <a:ext cx="6560268" cy="5257800"/>
          </a:xfrm>
        </p:spPr>
        <p:txBody>
          <a:bodyPr/>
          <a:lstStyle/>
          <a:p>
            <a:r>
              <a:rPr lang="el-GR" dirty="0">
                <a:solidFill>
                  <a:schemeClr val="tx1"/>
                </a:solidFill>
              </a:rPr>
              <a:t>Για 4-γειτνίαση το περίγραμμα </a:t>
            </a:r>
            <a:r>
              <a:rPr lang="el-GR" dirty="0" err="1">
                <a:solidFill>
                  <a:schemeClr val="tx1"/>
                </a:solidFill>
              </a:rPr>
              <a:t>διαβαίνεται</a:t>
            </a:r>
            <a:r>
              <a:rPr lang="el-GR" dirty="0">
                <a:solidFill>
                  <a:schemeClr val="tx1"/>
                </a:solidFill>
              </a:rPr>
              <a:t> αριστερόστροφα χρησιμοποιώντας το σχήμα αρίθμησης που φαίνεται στην εικόνα:</a:t>
            </a:r>
          </a:p>
          <a:p>
            <a:endParaRPr lang="el-GR" dirty="0">
              <a:solidFill>
                <a:schemeClr val="tx1"/>
              </a:solidFill>
            </a:endParaRPr>
          </a:p>
          <a:p>
            <a:endParaRPr lang="el-GR" dirty="0">
              <a:solidFill>
                <a:schemeClr val="tx1"/>
              </a:solidFill>
            </a:endParaRPr>
          </a:p>
          <a:p>
            <a:r>
              <a:rPr lang="el-GR" dirty="0">
                <a:solidFill>
                  <a:schemeClr val="tx1"/>
                </a:solidFill>
              </a:rPr>
              <a:t>Για 8-γειτνίαση το περίγραμμα </a:t>
            </a:r>
            <a:r>
              <a:rPr lang="el-GR" dirty="0" err="1">
                <a:solidFill>
                  <a:schemeClr val="tx1"/>
                </a:solidFill>
              </a:rPr>
              <a:t>διαβαίνεται</a:t>
            </a:r>
            <a:r>
              <a:rPr lang="el-GR" dirty="0">
                <a:solidFill>
                  <a:schemeClr val="tx1"/>
                </a:solidFill>
              </a:rPr>
              <a:t> αριστερόστροφα χρησιμοποιώντας το σχήμα αρίθμησης που φαίνεται στην εικόνα:</a:t>
            </a:r>
          </a:p>
          <a:p>
            <a:endParaRPr lang="en-US" dirty="0">
              <a:solidFill>
                <a:schemeClr val="tx1"/>
              </a:solidFill>
            </a:endParaRPr>
          </a:p>
        </p:txBody>
      </p:sp>
      <p:grpSp>
        <p:nvGrpSpPr>
          <p:cNvPr id="14" name="Group 13"/>
          <p:cNvGrpSpPr/>
          <p:nvPr/>
        </p:nvGrpSpPr>
        <p:grpSpPr>
          <a:xfrm>
            <a:off x="6762669" y="540026"/>
            <a:ext cx="2098914" cy="2741229"/>
            <a:chOff x="6941774" y="1932262"/>
            <a:chExt cx="2098914" cy="2741229"/>
          </a:xfrm>
        </p:grpSpPr>
        <p:cxnSp>
          <p:nvCxnSpPr>
            <p:cNvPr id="6" name="Straight Arrow Connector 5"/>
            <p:cNvCxnSpPr/>
            <p:nvPr/>
          </p:nvCxnSpPr>
          <p:spPr>
            <a:xfrm>
              <a:off x="7956376" y="2348880"/>
              <a:ext cx="0" cy="194421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232104" y="3312604"/>
              <a:ext cx="1448544" cy="838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76356" y="1932262"/>
              <a:ext cx="360040" cy="461665"/>
            </a:xfrm>
            <a:prstGeom prst="rect">
              <a:avLst/>
            </a:prstGeom>
            <a:noFill/>
          </p:spPr>
          <p:txBody>
            <a:bodyPr wrap="square" rtlCol="0">
              <a:spAutoFit/>
            </a:bodyPr>
            <a:lstStyle/>
            <a:p>
              <a:r>
                <a:rPr lang="el-GR" dirty="0"/>
                <a:t>1</a:t>
              </a:r>
              <a:endParaRPr lang="en-US" dirty="0"/>
            </a:p>
          </p:txBody>
        </p:sp>
        <p:sp>
          <p:nvSpPr>
            <p:cNvPr id="11" name="TextBox 10"/>
            <p:cNvSpPr txBox="1"/>
            <p:nvPr/>
          </p:nvSpPr>
          <p:spPr>
            <a:xfrm>
              <a:off x="6941774" y="3081771"/>
              <a:ext cx="360040" cy="461665"/>
            </a:xfrm>
            <a:prstGeom prst="rect">
              <a:avLst/>
            </a:prstGeom>
            <a:noFill/>
          </p:spPr>
          <p:txBody>
            <a:bodyPr wrap="square" rtlCol="0">
              <a:spAutoFit/>
            </a:bodyPr>
            <a:lstStyle/>
            <a:p>
              <a:r>
                <a:rPr lang="el-GR" dirty="0"/>
                <a:t>2</a:t>
              </a:r>
              <a:endParaRPr lang="en-US" dirty="0"/>
            </a:p>
          </p:txBody>
        </p:sp>
        <p:sp>
          <p:nvSpPr>
            <p:cNvPr id="12" name="TextBox 11"/>
            <p:cNvSpPr txBox="1"/>
            <p:nvPr/>
          </p:nvSpPr>
          <p:spPr>
            <a:xfrm>
              <a:off x="8680648" y="3076657"/>
              <a:ext cx="360040" cy="461665"/>
            </a:xfrm>
            <a:prstGeom prst="rect">
              <a:avLst/>
            </a:prstGeom>
            <a:noFill/>
          </p:spPr>
          <p:txBody>
            <a:bodyPr wrap="square" rtlCol="0">
              <a:spAutoFit/>
            </a:bodyPr>
            <a:lstStyle/>
            <a:p>
              <a:r>
                <a:rPr lang="el-GR" dirty="0"/>
                <a:t>0</a:t>
              </a:r>
              <a:endParaRPr lang="en-US" dirty="0"/>
            </a:p>
          </p:txBody>
        </p:sp>
        <p:sp>
          <p:nvSpPr>
            <p:cNvPr id="13" name="TextBox 12"/>
            <p:cNvSpPr txBox="1"/>
            <p:nvPr/>
          </p:nvSpPr>
          <p:spPr>
            <a:xfrm>
              <a:off x="7776356" y="4211826"/>
              <a:ext cx="360040" cy="461665"/>
            </a:xfrm>
            <a:prstGeom prst="rect">
              <a:avLst/>
            </a:prstGeom>
            <a:noFill/>
          </p:spPr>
          <p:txBody>
            <a:bodyPr wrap="square" rtlCol="0">
              <a:spAutoFit/>
            </a:bodyPr>
            <a:lstStyle/>
            <a:p>
              <a:r>
                <a:rPr lang="el-GR" dirty="0"/>
                <a:t>3</a:t>
              </a:r>
              <a:endParaRPr lang="en-US" dirty="0"/>
            </a:p>
          </p:txBody>
        </p:sp>
      </p:grpSp>
      <p:grpSp>
        <p:nvGrpSpPr>
          <p:cNvPr id="32" name="Group 31"/>
          <p:cNvGrpSpPr/>
          <p:nvPr/>
        </p:nvGrpSpPr>
        <p:grpSpPr>
          <a:xfrm>
            <a:off x="6762669" y="3608202"/>
            <a:ext cx="2098914" cy="2741229"/>
            <a:chOff x="6797524" y="3453784"/>
            <a:chExt cx="2098914" cy="2741229"/>
          </a:xfrm>
        </p:grpSpPr>
        <p:cxnSp>
          <p:nvCxnSpPr>
            <p:cNvPr id="16" name="Straight Arrow Connector 15"/>
            <p:cNvCxnSpPr/>
            <p:nvPr/>
          </p:nvCxnSpPr>
          <p:spPr>
            <a:xfrm>
              <a:off x="7812126" y="3870402"/>
              <a:ext cx="0" cy="194421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087854" y="4834126"/>
              <a:ext cx="1448544" cy="838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32106" y="3453784"/>
              <a:ext cx="360040" cy="461665"/>
            </a:xfrm>
            <a:prstGeom prst="rect">
              <a:avLst/>
            </a:prstGeom>
            <a:noFill/>
          </p:spPr>
          <p:txBody>
            <a:bodyPr wrap="square" rtlCol="0">
              <a:spAutoFit/>
            </a:bodyPr>
            <a:lstStyle/>
            <a:p>
              <a:r>
                <a:rPr lang="el-GR" dirty="0"/>
                <a:t>2</a:t>
              </a:r>
              <a:endParaRPr lang="en-US" dirty="0"/>
            </a:p>
          </p:txBody>
        </p:sp>
        <p:sp>
          <p:nvSpPr>
            <p:cNvPr id="19" name="TextBox 18"/>
            <p:cNvSpPr txBox="1"/>
            <p:nvPr/>
          </p:nvSpPr>
          <p:spPr>
            <a:xfrm>
              <a:off x="6797524" y="4603293"/>
              <a:ext cx="360040" cy="461665"/>
            </a:xfrm>
            <a:prstGeom prst="rect">
              <a:avLst/>
            </a:prstGeom>
            <a:noFill/>
          </p:spPr>
          <p:txBody>
            <a:bodyPr wrap="square" rtlCol="0">
              <a:spAutoFit/>
            </a:bodyPr>
            <a:lstStyle/>
            <a:p>
              <a:r>
                <a:rPr lang="el-GR" dirty="0"/>
                <a:t>4</a:t>
              </a:r>
              <a:endParaRPr lang="en-US" dirty="0"/>
            </a:p>
          </p:txBody>
        </p:sp>
        <p:sp>
          <p:nvSpPr>
            <p:cNvPr id="20" name="TextBox 19"/>
            <p:cNvSpPr txBox="1"/>
            <p:nvPr/>
          </p:nvSpPr>
          <p:spPr>
            <a:xfrm>
              <a:off x="8536398" y="4598179"/>
              <a:ext cx="360040" cy="461665"/>
            </a:xfrm>
            <a:prstGeom prst="rect">
              <a:avLst/>
            </a:prstGeom>
            <a:noFill/>
          </p:spPr>
          <p:txBody>
            <a:bodyPr wrap="square" rtlCol="0">
              <a:spAutoFit/>
            </a:bodyPr>
            <a:lstStyle/>
            <a:p>
              <a:r>
                <a:rPr lang="el-GR" dirty="0"/>
                <a:t>0</a:t>
              </a:r>
              <a:endParaRPr lang="en-US" dirty="0"/>
            </a:p>
          </p:txBody>
        </p:sp>
        <p:sp>
          <p:nvSpPr>
            <p:cNvPr id="21" name="TextBox 20"/>
            <p:cNvSpPr txBox="1"/>
            <p:nvPr/>
          </p:nvSpPr>
          <p:spPr>
            <a:xfrm>
              <a:off x="7632106" y="5733348"/>
              <a:ext cx="360040" cy="461665"/>
            </a:xfrm>
            <a:prstGeom prst="rect">
              <a:avLst/>
            </a:prstGeom>
            <a:noFill/>
          </p:spPr>
          <p:txBody>
            <a:bodyPr wrap="square" rtlCol="0">
              <a:spAutoFit/>
            </a:bodyPr>
            <a:lstStyle/>
            <a:p>
              <a:r>
                <a:rPr lang="el-GR" dirty="0"/>
                <a:t>6</a:t>
              </a:r>
              <a:endParaRPr lang="en-US" dirty="0"/>
            </a:p>
          </p:txBody>
        </p:sp>
        <p:cxnSp>
          <p:nvCxnSpPr>
            <p:cNvPr id="22" name="Straight Arrow Connector 21"/>
            <p:cNvCxnSpPr/>
            <p:nvPr/>
          </p:nvCxnSpPr>
          <p:spPr>
            <a:xfrm flipH="1">
              <a:off x="7150809" y="4120237"/>
              <a:ext cx="1309623" cy="141194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20020" y="4125842"/>
              <a:ext cx="1240412" cy="140633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452134" y="3722036"/>
              <a:ext cx="360040" cy="461665"/>
            </a:xfrm>
            <a:prstGeom prst="rect">
              <a:avLst/>
            </a:prstGeom>
            <a:noFill/>
          </p:spPr>
          <p:txBody>
            <a:bodyPr wrap="square" rtlCol="0">
              <a:spAutoFit/>
            </a:bodyPr>
            <a:lstStyle/>
            <a:p>
              <a:r>
                <a:rPr lang="el-GR" dirty="0"/>
                <a:t>1</a:t>
              </a:r>
              <a:endParaRPr lang="en-US" dirty="0"/>
            </a:p>
          </p:txBody>
        </p:sp>
        <p:sp>
          <p:nvSpPr>
            <p:cNvPr id="29" name="TextBox 28"/>
            <p:cNvSpPr txBox="1"/>
            <p:nvPr/>
          </p:nvSpPr>
          <p:spPr>
            <a:xfrm>
              <a:off x="6927524" y="3727473"/>
              <a:ext cx="360040" cy="461665"/>
            </a:xfrm>
            <a:prstGeom prst="rect">
              <a:avLst/>
            </a:prstGeom>
            <a:noFill/>
          </p:spPr>
          <p:txBody>
            <a:bodyPr wrap="square" rtlCol="0">
              <a:spAutoFit/>
            </a:bodyPr>
            <a:lstStyle/>
            <a:p>
              <a:r>
                <a:rPr lang="el-GR" dirty="0"/>
                <a:t>3</a:t>
              </a:r>
              <a:endParaRPr lang="en-US" dirty="0"/>
            </a:p>
          </p:txBody>
        </p:sp>
        <p:sp>
          <p:nvSpPr>
            <p:cNvPr id="30" name="TextBox 29"/>
            <p:cNvSpPr txBox="1"/>
            <p:nvPr/>
          </p:nvSpPr>
          <p:spPr>
            <a:xfrm>
              <a:off x="6940321" y="5410015"/>
              <a:ext cx="360040" cy="461665"/>
            </a:xfrm>
            <a:prstGeom prst="rect">
              <a:avLst/>
            </a:prstGeom>
            <a:noFill/>
          </p:spPr>
          <p:txBody>
            <a:bodyPr wrap="square" rtlCol="0">
              <a:spAutoFit/>
            </a:bodyPr>
            <a:lstStyle/>
            <a:p>
              <a:r>
                <a:rPr lang="el-GR" dirty="0"/>
                <a:t>5</a:t>
              </a:r>
              <a:endParaRPr lang="en-US" dirty="0"/>
            </a:p>
          </p:txBody>
        </p:sp>
        <p:sp>
          <p:nvSpPr>
            <p:cNvPr id="31" name="TextBox 30"/>
            <p:cNvSpPr txBox="1"/>
            <p:nvPr/>
          </p:nvSpPr>
          <p:spPr>
            <a:xfrm>
              <a:off x="8452134" y="5463279"/>
              <a:ext cx="360040" cy="461665"/>
            </a:xfrm>
            <a:prstGeom prst="rect">
              <a:avLst/>
            </a:prstGeom>
            <a:noFill/>
          </p:spPr>
          <p:txBody>
            <a:bodyPr wrap="square" rtlCol="0">
              <a:spAutoFit/>
            </a:bodyPr>
            <a:lstStyle/>
            <a:p>
              <a:r>
                <a:rPr lang="el-GR" dirty="0"/>
                <a:t>7</a:t>
              </a:r>
              <a:endParaRPr lang="en-US" dirty="0"/>
            </a:p>
          </p:txBody>
        </p:sp>
      </p:grpSp>
      <p:cxnSp>
        <p:nvCxnSpPr>
          <p:cNvPr id="34" name="Straight Connector 33"/>
          <p:cNvCxnSpPr/>
          <p:nvPr/>
        </p:nvCxnSpPr>
        <p:spPr>
          <a:xfrm flipV="1">
            <a:off x="0" y="3453784"/>
            <a:ext cx="9144000" cy="47224"/>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18075" y="2819590"/>
            <a:ext cx="518488" cy="461665"/>
          </a:xfrm>
          <a:prstGeom prst="rect">
            <a:avLst/>
          </a:prstGeom>
          <a:noFill/>
        </p:spPr>
        <p:txBody>
          <a:bodyPr wrap="square" rtlCol="0">
            <a:spAutoFit/>
          </a:bodyPr>
          <a:lstStyle/>
          <a:p>
            <a:r>
              <a:rPr lang="el-GR" dirty="0">
                <a:solidFill>
                  <a:srgbClr val="FF00FF"/>
                </a:solidFill>
              </a:rPr>
              <a:t>Ν</a:t>
            </a:r>
            <a:r>
              <a:rPr lang="el-GR" baseline="-25000" dirty="0">
                <a:solidFill>
                  <a:srgbClr val="FF00FF"/>
                </a:solidFill>
              </a:rPr>
              <a:t>4</a:t>
            </a:r>
            <a:endParaRPr lang="en-US" baseline="-25000" dirty="0">
              <a:solidFill>
                <a:srgbClr val="FF00FF"/>
              </a:solidFill>
            </a:endParaRPr>
          </a:p>
        </p:txBody>
      </p:sp>
      <p:sp>
        <p:nvSpPr>
          <p:cNvPr id="37" name="TextBox 36"/>
          <p:cNvSpPr txBox="1"/>
          <p:nvPr/>
        </p:nvSpPr>
        <p:spPr>
          <a:xfrm>
            <a:off x="8518075" y="6026098"/>
            <a:ext cx="518488" cy="461665"/>
          </a:xfrm>
          <a:prstGeom prst="rect">
            <a:avLst/>
          </a:prstGeom>
          <a:noFill/>
        </p:spPr>
        <p:txBody>
          <a:bodyPr wrap="square" rtlCol="0">
            <a:spAutoFit/>
          </a:bodyPr>
          <a:lstStyle/>
          <a:p>
            <a:r>
              <a:rPr lang="el-GR" dirty="0">
                <a:solidFill>
                  <a:srgbClr val="FF00FF"/>
                </a:solidFill>
              </a:rPr>
              <a:t>Ν</a:t>
            </a:r>
            <a:r>
              <a:rPr lang="el-GR" baseline="-25000" dirty="0">
                <a:solidFill>
                  <a:srgbClr val="FF00FF"/>
                </a:solidFill>
              </a:rPr>
              <a:t>8</a:t>
            </a:r>
            <a:endParaRPr lang="en-US" baseline="-25000" dirty="0">
              <a:solidFill>
                <a:srgbClr val="FF00FF"/>
              </a:solidFill>
            </a:endParaRPr>
          </a:p>
        </p:txBody>
      </p:sp>
    </p:spTree>
    <p:extLst>
      <p:ext uri="{BB962C8B-B14F-4D97-AF65-F5344CB8AC3E}">
        <p14:creationId xmlns:p14="http://schemas.microsoft.com/office/powerpoint/2010/main" val="2187265104"/>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 Παράδειγμα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445383"/>
              </p:ext>
            </p:extLst>
          </p:nvPr>
        </p:nvGraphicFramePr>
        <p:xfrm>
          <a:off x="304800" y="1219200"/>
          <a:ext cx="4483224" cy="2966720"/>
        </p:xfrm>
        <a:graphic>
          <a:graphicData uri="http://schemas.openxmlformats.org/drawingml/2006/table">
            <a:tbl>
              <a:tblPr firstRow="1" bandRow="1">
                <a:tableStyleId>{2D5ABB26-0587-4C30-8999-92F81FD0307C}</a:tableStyleId>
              </a:tblPr>
              <a:tblGrid>
                <a:gridCol w="560403">
                  <a:extLst>
                    <a:ext uri="{9D8B030D-6E8A-4147-A177-3AD203B41FA5}">
                      <a16:colId xmlns="" xmlns:a16="http://schemas.microsoft.com/office/drawing/2014/main" val="20000"/>
                    </a:ext>
                  </a:extLst>
                </a:gridCol>
                <a:gridCol w="560403">
                  <a:extLst>
                    <a:ext uri="{9D8B030D-6E8A-4147-A177-3AD203B41FA5}">
                      <a16:colId xmlns="" xmlns:a16="http://schemas.microsoft.com/office/drawing/2014/main" val="20001"/>
                    </a:ext>
                  </a:extLst>
                </a:gridCol>
                <a:gridCol w="560403">
                  <a:extLst>
                    <a:ext uri="{9D8B030D-6E8A-4147-A177-3AD203B41FA5}">
                      <a16:colId xmlns="" xmlns:a16="http://schemas.microsoft.com/office/drawing/2014/main" val="20002"/>
                    </a:ext>
                  </a:extLst>
                </a:gridCol>
                <a:gridCol w="560403">
                  <a:extLst>
                    <a:ext uri="{9D8B030D-6E8A-4147-A177-3AD203B41FA5}">
                      <a16:colId xmlns="" xmlns:a16="http://schemas.microsoft.com/office/drawing/2014/main" val="20003"/>
                    </a:ext>
                  </a:extLst>
                </a:gridCol>
                <a:gridCol w="560403">
                  <a:extLst>
                    <a:ext uri="{9D8B030D-6E8A-4147-A177-3AD203B41FA5}">
                      <a16:colId xmlns="" xmlns:a16="http://schemas.microsoft.com/office/drawing/2014/main" val="20004"/>
                    </a:ext>
                  </a:extLst>
                </a:gridCol>
                <a:gridCol w="560403">
                  <a:extLst>
                    <a:ext uri="{9D8B030D-6E8A-4147-A177-3AD203B41FA5}">
                      <a16:colId xmlns="" xmlns:a16="http://schemas.microsoft.com/office/drawing/2014/main" val="20005"/>
                    </a:ext>
                  </a:extLst>
                </a:gridCol>
                <a:gridCol w="560403">
                  <a:extLst>
                    <a:ext uri="{9D8B030D-6E8A-4147-A177-3AD203B41FA5}">
                      <a16:colId xmlns="" xmlns:a16="http://schemas.microsoft.com/office/drawing/2014/main" val="20006"/>
                    </a:ext>
                  </a:extLst>
                </a:gridCol>
                <a:gridCol w="560403">
                  <a:extLst>
                    <a:ext uri="{9D8B030D-6E8A-4147-A177-3AD203B41FA5}">
                      <a16:colId xmlns="" xmlns:a16="http://schemas.microsoft.com/office/drawing/2014/main" val="2000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grpSp>
        <p:nvGrpSpPr>
          <p:cNvPr id="5" name="Group 4"/>
          <p:cNvGrpSpPr/>
          <p:nvPr/>
        </p:nvGrpSpPr>
        <p:grpSpPr>
          <a:xfrm>
            <a:off x="6762669" y="1412776"/>
            <a:ext cx="1913787" cy="1923130"/>
            <a:chOff x="6941774" y="1932262"/>
            <a:chExt cx="2098914" cy="2821407"/>
          </a:xfrm>
        </p:grpSpPr>
        <p:cxnSp>
          <p:nvCxnSpPr>
            <p:cNvPr id="6" name="Straight Arrow Connector 5"/>
            <p:cNvCxnSpPr/>
            <p:nvPr/>
          </p:nvCxnSpPr>
          <p:spPr>
            <a:xfrm>
              <a:off x="7956376" y="2348880"/>
              <a:ext cx="0" cy="194421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232104" y="3312604"/>
              <a:ext cx="1448544" cy="838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6356" y="1932262"/>
              <a:ext cx="360040" cy="541844"/>
            </a:xfrm>
            <a:prstGeom prst="rect">
              <a:avLst/>
            </a:prstGeom>
            <a:noFill/>
          </p:spPr>
          <p:txBody>
            <a:bodyPr wrap="square" rtlCol="0">
              <a:spAutoFit/>
            </a:bodyPr>
            <a:lstStyle/>
            <a:p>
              <a:r>
                <a:rPr lang="el-GR" sz="1800" dirty="0"/>
                <a:t>1</a:t>
              </a:r>
              <a:endParaRPr lang="en-US" sz="1800" dirty="0"/>
            </a:p>
          </p:txBody>
        </p:sp>
        <p:sp>
          <p:nvSpPr>
            <p:cNvPr id="9" name="TextBox 8"/>
            <p:cNvSpPr txBox="1"/>
            <p:nvPr/>
          </p:nvSpPr>
          <p:spPr>
            <a:xfrm>
              <a:off x="6941774" y="3081770"/>
              <a:ext cx="360040" cy="541844"/>
            </a:xfrm>
            <a:prstGeom prst="rect">
              <a:avLst/>
            </a:prstGeom>
            <a:noFill/>
          </p:spPr>
          <p:txBody>
            <a:bodyPr wrap="square" rtlCol="0">
              <a:spAutoFit/>
            </a:bodyPr>
            <a:lstStyle/>
            <a:p>
              <a:r>
                <a:rPr lang="el-GR" sz="1800" dirty="0"/>
                <a:t>2</a:t>
              </a:r>
              <a:endParaRPr lang="en-US" sz="1800" dirty="0"/>
            </a:p>
          </p:txBody>
        </p:sp>
        <p:sp>
          <p:nvSpPr>
            <p:cNvPr id="10" name="TextBox 9"/>
            <p:cNvSpPr txBox="1"/>
            <p:nvPr/>
          </p:nvSpPr>
          <p:spPr>
            <a:xfrm>
              <a:off x="8680648" y="3076658"/>
              <a:ext cx="360040" cy="541844"/>
            </a:xfrm>
            <a:prstGeom prst="rect">
              <a:avLst/>
            </a:prstGeom>
            <a:noFill/>
          </p:spPr>
          <p:txBody>
            <a:bodyPr wrap="square" rtlCol="0">
              <a:spAutoFit/>
            </a:bodyPr>
            <a:lstStyle/>
            <a:p>
              <a:r>
                <a:rPr lang="el-GR" sz="1800" dirty="0"/>
                <a:t>0</a:t>
              </a:r>
              <a:endParaRPr lang="en-US" sz="1800" dirty="0"/>
            </a:p>
          </p:txBody>
        </p:sp>
        <p:sp>
          <p:nvSpPr>
            <p:cNvPr id="11" name="TextBox 10"/>
            <p:cNvSpPr txBox="1"/>
            <p:nvPr/>
          </p:nvSpPr>
          <p:spPr>
            <a:xfrm>
              <a:off x="7776356" y="4211825"/>
              <a:ext cx="360040" cy="541844"/>
            </a:xfrm>
            <a:prstGeom prst="rect">
              <a:avLst/>
            </a:prstGeom>
            <a:noFill/>
          </p:spPr>
          <p:txBody>
            <a:bodyPr wrap="square" rtlCol="0">
              <a:spAutoFit/>
            </a:bodyPr>
            <a:lstStyle/>
            <a:p>
              <a:r>
                <a:rPr lang="el-GR" sz="1800" dirty="0"/>
                <a:t>3</a:t>
              </a:r>
              <a:endParaRPr lang="en-US" sz="1800" dirty="0"/>
            </a:p>
          </p:txBody>
        </p:sp>
      </p:grpSp>
      <p:cxnSp>
        <p:nvCxnSpPr>
          <p:cNvPr id="13" name="Straight Arrow Connector 12"/>
          <p:cNvCxnSpPr/>
          <p:nvPr/>
        </p:nvCxnSpPr>
        <p:spPr>
          <a:xfrm>
            <a:off x="1115616" y="3653451"/>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91680" y="3653451"/>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67744" y="3653451"/>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08974" y="1535121"/>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115616" y="1904453"/>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15288" y="228330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21930" y="2652638"/>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28572" y="3021970"/>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455905" y="1791073"/>
            <a:ext cx="4903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946369" y="3257197"/>
            <a:ext cx="0" cy="3931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946369" y="2896036"/>
            <a:ext cx="0" cy="371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946369" y="2530118"/>
            <a:ext cx="1" cy="368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945943" y="2169240"/>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945943" y="1810157"/>
            <a:ext cx="98" cy="38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043607" y="4353441"/>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211788" y="4199528"/>
            <a:ext cx="1873760" cy="461665"/>
          </a:xfrm>
          <a:prstGeom prst="rect">
            <a:avLst/>
          </a:prstGeom>
          <a:noFill/>
        </p:spPr>
        <p:txBody>
          <a:bodyPr wrap="square" rtlCol="0">
            <a:spAutoFit/>
          </a:bodyPr>
          <a:lstStyle/>
          <a:p>
            <a:r>
              <a:rPr lang="el-GR" dirty="0"/>
              <a:t>Αρχή</a:t>
            </a:r>
            <a:endParaRPr lang="en-US" dirty="0"/>
          </a:p>
        </p:txBody>
      </p:sp>
      <p:sp>
        <p:nvSpPr>
          <p:cNvPr id="61" name="TextBox 60"/>
          <p:cNvSpPr txBox="1"/>
          <p:nvPr/>
        </p:nvSpPr>
        <p:spPr>
          <a:xfrm>
            <a:off x="1211788" y="4748828"/>
            <a:ext cx="7932212" cy="461665"/>
          </a:xfrm>
          <a:prstGeom prst="rect">
            <a:avLst/>
          </a:prstGeom>
          <a:solidFill>
            <a:srgbClr val="FFEB99"/>
          </a:solidFill>
        </p:spPr>
        <p:txBody>
          <a:bodyPr wrap="square" rtlCol="0">
            <a:spAutoFit/>
          </a:bodyPr>
          <a:lstStyle/>
          <a:p>
            <a:r>
              <a:rPr lang="el-GR" dirty="0"/>
              <a:t>Αλυσιδωτός κώδικας: </a:t>
            </a:r>
            <a:r>
              <a:rPr lang="el-GR" b="1" dirty="0"/>
              <a:t>3 3 3 3</a:t>
            </a:r>
            <a:r>
              <a:rPr lang="en-US" b="1" dirty="0"/>
              <a:t> </a:t>
            </a:r>
            <a:r>
              <a:rPr lang="el-GR" b="1" dirty="0"/>
              <a:t>3 </a:t>
            </a:r>
            <a:r>
              <a:rPr lang="en-US" b="1" dirty="0"/>
              <a:t>3 0 0 0 0 0 1 1 1 1 1 2 2 1 2 2 2</a:t>
            </a:r>
          </a:p>
        </p:txBody>
      </p:sp>
      <p:cxnSp>
        <p:nvCxnSpPr>
          <p:cNvPr id="41" name="Straight Arrow Connector 40"/>
          <p:cNvCxnSpPr/>
          <p:nvPr/>
        </p:nvCxnSpPr>
        <p:spPr>
          <a:xfrm>
            <a:off x="1128572" y="3335906"/>
            <a:ext cx="0" cy="3693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794143" y="3659313"/>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0207" y="3659313"/>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082175" y="1791073"/>
            <a:ext cx="4903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794143" y="1791073"/>
            <a:ext cx="4903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834745" y="1407656"/>
            <a:ext cx="1" cy="3621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303777" y="1412776"/>
            <a:ext cx="5309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187623" y="1412776"/>
            <a:ext cx="5897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777378" y="1412776"/>
            <a:ext cx="5263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56564" y="1376519"/>
            <a:ext cx="144016" cy="1538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1594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endParaRPr lang="en-US" dirty="0"/>
          </a:p>
        </p:txBody>
      </p:sp>
      <p:sp>
        <p:nvSpPr>
          <p:cNvPr id="3" name="Content Placeholder 2"/>
          <p:cNvSpPr>
            <a:spLocks noGrp="1"/>
          </p:cNvSpPr>
          <p:nvPr>
            <p:ph idx="1"/>
          </p:nvPr>
        </p:nvSpPr>
        <p:spPr/>
        <p:txBody>
          <a:bodyPr/>
          <a:lstStyle/>
          <a:p>
            <a:r>
              <a:rPr lang="el-GR" dirty="0"/>
              <a:t>Οι αλυσωτοί κώδικες χρησιμοποιούνται ευρέως επειδή παρέχουν αναπαράσταση αντικειμένων που μπορούν να χρησιμοποιηθούν για αναγνώριση. </a:t>
            </a:r>
          </a:p>
          <a:p>
            <a:r>
              <a:rPr lang="el-GR" dirty="0"/>
              <a:t>Παρέχουν επίσης καλή συμπίεση επειδή κάθε κομμάτι της «αλυσίδας» μπορεί να κωδικοποιείται με 2 ή 3 </a:t>
            </a:r>
            <a:r>
              <a:rPr lang="el-GR" dirty="0" err="1"/>
              <a:t>bit</a:t>
            </a:r>
            <a:r>
              <a:rPr lang="el-GR" dirty="0"/>
              <a:t>. </a:t>
            </a:r>
          </a:p>
          <a:p>
            <a:r>
              <a:rPr lang="el-GR" dirty="0"/>
              <a:t>Μπορούν να υπολογιστούν από αυτούς ορισμένα χαρακτηριστικά όπως το εμβαδόν και η περίμετρος.</a:t>
            </a:r>
          </a:p>
          <a:p>
            <a:endParaRPr lang="en-US" dirty="0"/>
          </a:p>
        </p:txBody>
      </p:sp>
    </p:spTree>
    <p:extLst>
      <p:ext uri="{BB962C8B-B14F-4D97-AF65-F5344CB8AC3E}">
        <p14:creationId xmlns:p14="http://schemas.microsoft.com/office/powerpoint/2010/main" val="107948814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Αλυσιδωτοί κώδικες</a:t>
            </a:r>
            <a:endParaRPr lang="en-US" dirty="0"/>
          </a:p>
        </p:txBody>
      </p:sp>
      <p:sp>
        <p:nvSpPr>
          <p:cNvPr id="3" name="Content Placeholder 2"/>
          <p:cNvSpPr>
            <a:spLocks noGrp="1"/>
          </p:cNvSpPr>
          <p:nvPr>
            <p:ph idx="1"/>
          </p:nvPr>
        </p:nvSpPr>
        <p:spPr/>
        <p:txBody>
          <a:bodyPr/>
          <a:lstStyle/>
          <a:p>
            <a:r>
              <a:rPr lang="el-GR" dirty="0"/>
              <a:t>Ένα άλλο πλεονέκτημα τους είναι ότι είναι αμετάβλητοι στις μετατοπίσεις (</a:t>
            </a:r>
            <a:r>
              <a:rPr lang="en-US" dirty="0"/>
              <a:t>translation invariant)</a:t>
            </a:r>
          </a:p>
          <a:p>
            <a:r>
              <a:rPr lang="el-GR" dirty="0"/>
              <a:t>Δεν είναι όμως αμετάβλητοι στις περιστροφές και στην κλιμάκωση</a:t>
            </a:r>
            <a:r>
              <a:rPr lang="en-US" dirty="0"/>
              <a:t> </a:t>
            </a:r>
            <a:r>
              <a:rPr lang="el-GR" dirty="0"/>
              <a:t>κάτι που είναι απαραίτητο για μια καλή μέθοδο περιγραφής σχήματος.</a:t>
            </a:r>
          </a:p>
          <a:p>
            <a:r>
              <a:rPr lang="el-GR" dirty="0"/>
              <a:t>Υπάρχουν όμως τρόποι να γίνουν αμετάβλητοι στην περιστροφή και την επιλογή του αρχικού σημείου όπως θα περιγράψουμε παρακάτω.</a:t>
            </a:r>
          </a:p>
        </p:txBody>
      </p:sp>
    </p:spTree>
    <p:extLst>
      <p:ext uri="{BB962C8B-B14F-4D97-AF65-F5344CB8AC3E}">
        <p14:creationId xmlns:p14="http://schemas.microsoft.com/office/powerpoint/2010/main" val="3957380325"/>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template1">
  <a:themeElements>
    <a:clrScheme name="Custom 4">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0000FF"/>
      </a:folHlink>
    </a:clrScheme>
    <a:fontScheme name="template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template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template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template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template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template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Settings\karaviti\Application Data\Microsoft\Templates\template1.pot</Template>
  <TotalTime>16232</TotalTime>
  <Words>3540</Words>
  <Application>Microsoft Office PowerPoint</Application>
  <PresentationFormat>On-screen Show (4:3)</PresentationFormat>
  <Paragraphs>419</Paragraphs>
  <Slides>53</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9" baseType="lpstr">
      <vt:lpstr>MS PGothic</vt:lpstr>
      <vt:lpstr>Arial</vt:lpstr>
      <vt:lpstr>Arial Narrow</vt:lpstr>
      <vt:lpstr>Calibri</vt:lpstr>
      <vt:lpstr>Cambria Math</vt:lpstr>
      <vt:lpstr>Harding</vt:lpstr>
      <vt:lpstr>inherit</vt:lpstr>
      <vt:lpstr>Monotype Sorts</vt:lpstr>
      <vt:lpstr>Roboto Mono Web</vt:lpstr>
      <vt:lpstr>Tahoma</vt:lpstr>
      <vt:lpstr>Times New Roman</vt:lpstr>
      <vt:lpstr>TimesNewRomanPSMT</vt:lpstr>
      <vt:lpstr>Wingdings</vt:lpstr>
      <vt:lpstr>template1</vt:lpstr>
      <vt:lpstr>Equation</vt:lpstr>
      <vt:lpstr>Εξίσωση</vt:lpstr>
      <vt:lpstr>PowerPoint Presentation</vt:lpstr>
      <vt:lpstr>Ανάλυση Σχήματος</vt:lpstr>
      <vt:lpstr>Περιγραφή και Αναγνώριση Σχήματος</vt:lpstr>
      <vt:lpstr>Περιγραφή 2Δ σχημάτων</vt:lpstr>
      <vt:lpstr>Αλυσιδωτοί κώδικες</vt:lpstr>
      <vt:lpstr>Αλυσιδωτοί κώδικες</vt:lpstr>
      <vt:lpstr>Αλυσιδωτοί κώδικες: Παράδειγμα</vt:lpstr>
      <vt:lpstr>Αλυσιδωτοί κώδικες</vt:lpstr>
      <vt:lpstr>Αλυσιδωτοί κώδικες</vt:lpstr>
      <vt:lpstr>Αλυσιδωτοί κώδικες: Κανονικοποίηση</vt:lpstr>
      <vt:lpstr>Αλυσιδωτοί κώδικες: Μεταβολές λόγο αρχικού σημείου</vt:lpstr>
      <vt:lpstr>Αλυσιδωτοί κώδικες: Αριθμός Σχήματος</vt:lpstr>
      <vt:lpstr>Αλυσιδωτοί κώδικες: Αριθμός Σχήματος</vt:lpstr>
      <vt:lpstr>Αλυσιδωτοί κώδικες: Μεταβολές λόγο αρχικού σημείου και περιστροφής 90°</vt:lpstr>
      <vt:lpstr>Αλυσιδωτοί κώδικες: Μεταβολές λόγο αρχικού σημείου και περιστροφής 90°</vt:lpstr>
      <vt:lpstr>Αλυσιδωτοί κώδικες: Μεταβολές λόγο αρχικού σημείου και περιστροφής 90° (1η Περίπτωση)</vt:lpstr>
      <vt:lpstr>Αλυσιδωτοί κώδικες: Μεταβολές λόγο αρχικού σημείου και περιστροφής 90° (2η Περίπτωση)</vt:lpstr>
      <vt:lpstr>Αλυσιδωτοί κώδικες: Μεταβολές λόγο αρχικού σημείου και περιστροφής 90° (3η Περίπτωση)</vt:lpstr>
      <vt:lpstr>PowerPoint Presentation</vt:lpstr>
      <vt:lpstr>PowerPoint Presentation</vt:lpstr>
      <vt:lpstr>Υπογραφή Σχήματος</vt:lpstr>
      <vt:lpstr>Υπογραφή Σχήματος</vt:lpstr>
      <vt:lpstr>Υπογραφή Σχήματος</vt:lpstr>
      <vt:lpstr>Μήκος και Διάμετρος Περιγράμματος</vt:lpstr>
      <vt:lpstr>Μήκος και Διάμετρος Περιγράμματος</vt:lpstr>
      <vt:lpstr>Μήκος και Διάμετρος Περιγράμματος</vt:lpstr>
      <vt:lpstr>Μετρικές Σχήματος</vt:lpstr>
      <vt:lpstr>Περιγραφείς Σχήματος</vt:lpstr>
      <vt:lpstr>Περιγραφείς Σχήματος</vt:lpstr>
      <vt:lpstr>Περιγραφείς Σχήματος</vt:lpstr>
      <vt:lpstr>Περιγραφείς Σχήματος</vt:lpstr>
      <vt:lpstr>Περιγραφείς Σχήματος</vt:lpstr>
      <vt:lpstr>Περιγραφείς Σχήματος</vt:lpstr>
      <vt:lpstr>Περιγραφείς Σχήματος</vt:lpstr>
      <vt:lpstr>Περιγραφείς Σχήματος</vt:lpstr>
      <vt:lpstr>The Radiomics Workflow: Steps in Radiomics </vt:lpstr>
      <vt:lpstr>Shape Radiomics extraction</vt:lpstr>
      <vt:lpstr>PowerPoint Presentation</vt:lpstr>
      <vt:lpstr>PowerPoint Presentation</vt:lpstr>
      <vt:lpstr>pyradiomics</vt:lpstr>
      <vt:lpstr>Στατιστικές Ροπές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Kostas Marias</cp:lastModifiedBy>
  <cp:revision>1023</cp:revision>
  <dcterms:created xsi:type="dcterms:W3CDTF">2004-01-15T10:10:22Z</dcterms:created>
  <dcterms:modified xsi:type="dcterms:W3CDTF">2025-11-13T09:30:37Z</dcterms:modified>
</cp:coreProperties>
</file>